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45"/>
  </p:notesMasterIdLst>
  <p:sldIdLst>
    <p:sldId id="256" r:id="rId2"/>
    <p:sldId id="808" r:id="rId3"/>
    <p:sldId id="362" r:id="rId4"/>
    <p:sldId id="747" r:id="rId5"/>
    <p:sldId id="635" r:id="rId6"/>
    <p:sldId id="636" r:id="rId7"/>
    <p:sldId id="637" r:id="rId8"/>
    <p:sldId id="543" r:id="rId9"/>
    <p:sldId id="814" r:id="rId10"/>
    <p:sldId id="544" r:id="rId11"/>
    <p:sldId id="813" r:id="rId12"/>
    <p:sldId id="545" r:id="rId13"/>
    <p:sldId id="546" r:id="rId14"/>
    <p:sldId id="535" r:id="rId15"/>
    <p:sldId id="638" r:id="rId16"/>
    <p:sldId id="631" r:id="rId17"/>
    <p:sldId id="640" r:id="rId18"/>
    <p:sldId id="641" r:id="rId19"/>
    <p:sldId id="802" r:id="rId20"/>
    <p:sldId id="773" r:id="rId21"/>
    <p:sldId id="774" r:id="rId22"/>
    <p:sldId id="798" r:id="rId23"/>
    <p:sldId id="775" r:id="rId24"/>
    <p:sldId id="776" r:id="rId25"/>
    <p:sldId id="799" r:id="rId26"/>
    <p:sldId id="800" r:id="rId27"/>
    <p:sldId id="777" r:id="rId28"/>
    <p:sldId id="778" r:id="rId29"/>
    <p:sldId id="779" r:id="rId30"/>
    <p:sldId id="801" r:id="rId31"/>
    <p:sldId id="785" r:id="rId32"/>
    <p:sldId id="811" r:id="rId33"/>
    <p:sldId id="809" r:id="rId34"/>
    <p:sldId id="812" r:id="rId35"/>
    <p:sldId id="541" r:id="rId36"/>
    <p:sldId id="784" r:id="rId37"/>
    <p:sldId id="807" r:id="rId38"/>
    <p:sldId id="732" r:id="rId39"/>
    <p:sldId id="810" r:id="rId40"/>
    <p:sldId id="815" r:id="rId41"/>
    <p:sldId id="816" r:id="rId42"/>
    <p:sldId id="796" r:id="rId43"/>
    <p:sldId id="396" r:id="rId4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66CCFF"/>
    <a:srgbClr val="EC14B9"/>
    <a:srgbClr val="CC99FF"/>
    <a:srgbClr val="CFD5EA"/>
    <a:srgbClr val="E9EBF5"/>
    <a:srgbClr val="5C739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6247" autoAdjust="0"/>
  </p:normalViewPr>
  <p:slideViewPr>
    <p:cSldViewPr>
      <p:cViewPr varScale="1">
        <p:scale>
          <a:sx n="79" d="100"/>
          <a:sy n="79" d="100"/>
        </p:scale>
        <p:origin x="1454"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fr-FR"/>
        </a:p>
      </dgm:t>
    </dgm:pt>
    <dgm:pt modelId="{A897E62D-6A88-4914-9F20-E09D4E51F1EB}">
      <dgm:prSet phldrT="[Texte]" custT="1"/>
      <dgm:spPr>
        <a:solidFill>
          <a:schemeClr val="accent5"/>
        </a:solidFill>
        <a:ln>
          <a:solidFill>
            <a:schemeClr val="accent1"/>
          </a:solidFill>
        </a:ln>
      </dgm:spPr>
      <dgm:t>
        <a:bodyPr/>
        <a:lstStyle/>
        <a:p>
          <a:pPr algn="ctr"/>
          <a:r>
            <a:rPr lang="fr-FR" sz="4000" dirty="0"/>
            <a:t>AG/PI </a:t>
          </a:r>
        </a:p>
        <a:p>
          <a:pPr algn="ctr"/>
          <a:r>
            <a:rPr lang="fr-FR" sz="4000" dirty="0"/>
            <a:t>&amp; </a:t>
          </a:r>
        </a:p>
        <a:p>
          <a:pPr algn="ctr"/>
          <a:r>
            <a:rPr lang="fr-FR" sz="4000" dirty="0"/>
            <a:t>Bonification Secrétaire Générale de Mairie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57877" custLinFactNeighborY="7029">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1"/>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2"/>
        </a:solidFill>
      </dgm:spPr>
      <dgm:t>
        <a:bodyPr/>
        <a:lstStyle/>
        <a:p>
          <a:pPr algn="ctr"/>
          <a:r>
            <a:rPr lang="fr-FR" sz="4400" dirty="0"/>
            <a:t>Campagne annuelle des bonifications d’ancienneté des secrétaires généraux de mairie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70" custLinFactNeighborY="753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fr-FR"/>
        </a:p>
      </dgm:t>
    </dgm:pt>
    <dgm:pt modelId="{A897E62D-6A88-4914-9F20-E09D4E51F1EB}">
      <dgm:prSet phldrT="[Texte]" custT="1"/>
      <dgm:spPr/>
      <dgm:t>
        <a:bodyPr/>
        <a:lstStyle/>
        <a:p>
          <a:pPr algn="ctr"/>
          <a:r>
            <a:rPr lang="fr-FR" sz="4400" dirty="0"/>
            <a:t>LFSS 2026 : impact sur la réforme des retraites de 2023</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fr-FR"/>
        </a:p>
      </dgm:t>
    </dgm:pt>
    <dgm:pt modelId="{A897E62D-6A88-4914-9F20-E09D4E51F1EB}">
      <dgm:prSet phldrT="[Texte]" custT="1"/>
      <dgm:spPr>
        <a:solidFill>
          <a:srgbClr val="00B050"/>
        </a:solidFill>
      </dgm:spPr>
      <dgm:t>
        <a:bodyPr/>
        <a:lstStyle/>
        <a:p>
          <a:pPr algn="ctr"/>
          <a:r>
            <a:rPr lang="fr-FR" sz="4400" dirty="0"/>
            <a:t>Tableau récapitulatif des congés pour raison de santé</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6"/>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060604"/>
          <a:ext cx="8242300" cy="161280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50709" y="805918"/>
          <a:ext cx="7878906" cy="3332123"/>
        </a:xfrm>
        <a:prstGeom prst="roundRect">
          <a:avLst/>
        </a:prstGeom>
        <a:solidFill>
          <a:schemeClr val="accent5"/>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78" tIns="0" rIns="218078" bIns="0" numCol="1" spcCol="1270" anchor="ctr" anchorCtr="0">
          <a:noAutofit/>
        </a:bodyPr>
        <a:lstStyle/>
        <a:p>
          <a:pPr marL="0" lvl="0" indent="0" algn="ctr" defTabSz="1778000">
            <a:lnSpc>
              <a:spcPct val="90000"/>
            </a:lnSpc>
            <a:spcBef>
              <a:spcPct val="0"/>
            </a:spcBef>
            <a:spcAft>
              <a:spcPct val="35000"/>
            </a:spcAft>
            <a:buNone/>
          </a:pPr>
          <a:r>
            <a:rPr lang="fr-FR" sz="4000" kern="1200" dirty="0"/>
            <a:t>AG/PI </a:t>
          </a:r>
        </a:p>
        <a:p>
          <a:pPr marL="0" lvl="0" indent="0" algn="ctr" defTabSz="1778000">
            <a:lnSpc>
              <a:spcPct val="90000"/>
            </a:lnSpc>
            <a:spcBef>
              <a:spcPct val="0"/>
            </a:spcBef>
            <a:spcAft>
              <a:spcPct val="35000"/>
            </a:spcAft>
            <a:buNone/>
          </a:pPr>
          <a:r>
            <a:rPr lang="fr-FR" sz="4000" kern="1200" dirty="0"/>
            <a:t>&amp; </a:t>
          </a:r>
        </a:p>
        <a:p>
          <a:pPr marL="0" lvl="0" indent="0" algn="ctr" defTabSz="1778000">
            <a:lnSpc>
              <a:spcPct val="90000"/>
            </a:lnSpc>
            <a:spcBef>
              <a:spcPct val="0"/>
            </a:spcBef>
            <a:spcAft>
              <a:spcPct val="35000"/>
            </a:spcAft>
            <a:buNone/>
          </a:pPr>
          <a:r>
            <a:rPr lang="fr-FR" sz="4000" kern="1200" dirty="0"/>
            <a:t>Bonification Secrétaire Générale de Mairie</a:t>
          </a:r>
        </a:p>
      </dsp:txBody>
      <dsp:txXfrm>
        <a:off x="313370" y="968579"/>
        <a:ext cx="7553584"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799" y="174253"/>
          <a:ext cx="6847000" cy="333212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Campagne annuelle des bonifications d’ancienneté des secrétaires généraux de mairie</a:t>
          </a:r>
        </a:p>
      </dsp:txBody>
      <dsp:txXfrm>
        <a:off x="467460" y="336914"/>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LFSS 2026 : impact sur la réforme des retraites de 2023</a:t>
          </a:r>
        </a:p>
      </dsp:txBody>
      <dsp:txXfrm>
        <a:off x="467463" y="33319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Tableau récapitulatif des congés pour raison de santé</a:t>
          </a:r>
        </a:p>
      </dsp:txBody>
      <dsp:txXfrm>
        <a:off x="467463" y="333192"/>
        <a:ext cx="6521678" cy="3006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03/03/2026</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4F33-7E95-5DA5-28EE-767243448C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F2D2EA-0878-C9B5-32B7-01FD597672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B3BD48-DFF2-3CE6-B1AA-0078D8C92E3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B84DD17-FCB3-EAF0-4651-5B46392D0086}"/>
              </a:ext>
            </a:extLst>
          </p:cNvPr>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392276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38</a:t>
            </a:fld>
            <a:endParaRPr lang="fr-FR"/>
          </a:p>
        </p:txBody>
      </p:sp>
    </p:spTree>
    <p:extLst>
      <p:ext uri="{BB962C8B-B14F-4D97-AF65-F5344CB8AC3E}">
        <p14:creationId xmlns:p14="http://schemas.microsoft.com/office/powerpoint/2010/main" val="305528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FFC2-806E-9FD8-517F-A03DD49961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E74A3C-2AC7-8BF6-A511-5C723E1BC7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E6F6CC-939E-93F6-8930-C09A48429D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228CB6-3B98-28CD-11AA-E437B9C1A7DC}"/>
              </a:ext>
            </a:extLst>
          </p:cNvPr>
          <p:cNvSpPr>
            <a:spLocks noGrp="1"/>
          </p:cNvSpPr>
          <p:nvPr>
            <p:ph type="sldNum" sz="quarter" idx="5"/>
          </p:nvPr>
        </p:nvSpPr>
        <p:spPr/>
        <p:txBody>
          <a:bodyPr/>
          <a:lstStyle/>
          <a:p>
            <a:fld id="{98C30E37-46C0-47A2-9ABF-EFE84D65AF20}" type="slidenum">
              <a:rPr lang="fr-FR" smtClean="0"/>
              <a:pPr/>
              <a:t>42</a:t>
            </a:fld>
            <a:endParaRPr lang="fr-FR"/>
          </a:p>
        </p:txBody>
      </p:sp>
    </p:spTree>
    <p:extLst>
      <p:ext uri="{BB962C8B-B14F-4D97-AF65-F5344CB8AC3E}">
        <p14:creationId xmlns:p14="http://schemas.microsoft.com/office/powerpoint/2010/main" val="20163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3/3/2026</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03/03/2026</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gifrance.gouv.fr/jorf/id/JORFTEXT000052611301"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g18.fr/sante-au-travail/conseil-medical-departemental/competences-du-conseil-medical.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dg18.fr/divers/acces-reserve/pages-en-acces-restreint.html#c278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conseil.medical@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image" Target="../media/image1.jpeg"/><Relationship Id="rId12"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11" Type="http://schemas.openxmlformats.org/officeDocument/2006/relationships/image" Target="../media/image1200.png"/><Relationship Id="rId15" Type="http://schemas.openxmlformats.org/officeDocument/2006/relationships/image" Target="../media/image60.png"/><Relationship Id="rId10" Type="http://schemas.openxmlformats.org/officeDocument/2006/relationships/customXml" Target="../ink/ink2.xml"/><Relationship Id="rId4" Type="http://schemas.openxmlformats.org/officeDocument/2006/relationships/customXml" Target="../ink/ink1.xml"/><Relationship Id="rId9" Type="http://schemas.openxmlformats.org/officeDocument/2006/relationships/image" Target="../media/image1100.png"/><Relationship Id="rId14" Type="http://schemas.openxmlformats.org/officeDocument/2006/relationships/customXml" Target="../ink/ink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iphfp.fr/employeurs/declaration-contribution-et-controle/effectuer-sa-declaration-aupres-du-fiphfp"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fiphfp.fr/employeurs/declaration-contribution-et-controle/tutoriels-et-webinaires-d-aide-a-la-declaration" TargetMode="External"/><Relationship Id="rId4" Type="http://schemas.openxmlformats.org/officeDocument/2006/relationships/hyperlink" Target="https://www.fiphfp.fr/sites/default/files/2025-12/FAQ%202026.pdf"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med.prev@cdg18.fr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90.png"/><Relationship Id="rId3" Type="http://schemas.openxmlformats.org/officeDocument/2006/relationships/image" Target="../media/image21.png"/><Relationship Id="rId7" Type="http://schemas.openxmlformats.org/officeDocument/2006/relationships/image" Target="../media/image160.png"/><Relationship Id="rId12" Type="http://schemas.openxmlformats.org/officeDocument/2006/relationships/customXml" Target="../ink/ink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80.png"/><Relationship Id="rId5" Type="http://schemas.openxmlformats.org/officeDocument/2006/relationships/image" Target="../media/image1.jpeg"/><Relationship Id="rId10" Type="http://schemas.openxmlformats.org/officeDocument/2006/relationships/customXml" Target="../ink/ink7.xml"/><Relationship Id="rId4" Type="http://schemas.openxmlformats.org/officeDocument/2006/relationships/hyperlink" Target="https://www.komuniki.fr/index.html" TargetMode="External"/><Relationship Id="rId9" Type="http://schemas.openxmlformats.org/officeDocument/2006/relationships/image" Target="../media/image170.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ervice.rh@cdg18.f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77507" y="2380355"/>
            <a:ext cx="7713345" cy="1443344"/>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endParaRPr dirty="0">
              <a:solidFill>
                <a:schemeClr val="accent6"/>
              </a:solidFill>
            </a:endParaRPr>
          </a:p>
        </p:txBody>
      </p:sp>
      <p:pic>
        <p:nvPicPr>
          <p:cNvPr id="9" name="Image 8" descr="Logo_CDG18_BS.jpg"/>
          <p:cNvPicPr>
            <a:picLocks noChangeAspect="1"/>
          </p:cNvPicPr>
          <p:nvPr/>
        </p:nvPicPr>
        <p:blipFill>
          <a:blip r:embed="rId5"/>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34047" y="4927167"/>
            <a:ext cx="8782089" cy="443070"/>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rgbClr val="66CCFF"/>
                </a:solidFill>
              </a:rPr>
              <a:t>La Visio va bientôt commencer</a:t>
            </a:r>
            <a:endParaRPr lang="fr-FR" kern="0" dirty="0">
              <a:solidFill>
                <a:srgbClr val="66CCFF"/>
              </a:solidFill>
            </a:endParaRPr>
          </a:p>
        </p:txBody>
      </p:sp>
      <p:pic>
        <p:nvPicPr>
          <p:cNvPr id="3" name="audiohub__4066141017921_mind-games__testversion">
            <a:hlinkClick r:id="" action="ppaction://media"/>
            <a:extLst>
              <a:ext uri="{FF2B5EF4-FFF2-40B4-BE49-F238E27FC236}">
                <a16:creationId xmlns:a16="http://schemas.microsoft.com/office/drawing/2014/main" id="{F94F4770-D564-2214-575C-FC3A683DEA52}"/>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4">
                <a:tint val="45000"/>
                <a:satMod val="400000"/>
              </a:schemeClr>
            </a:duotone>
          </a:blip>
          <a:stretch>
            <a:fillRect/>
          </a:stretch>
        </p:blipFill>
        <p:spPr>
          <a:xfrm>
            <a:off x="1568437" y="492716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6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B566-8CED-1991-F5CF-9EA0E1621309}"/>
            </a:ext>
          </a:extLst>
        </p:cNvPr>
        <p:cNvGrpSpPr/>
        <p:nvPr/>
      </p:nvGrpSpPr>
      <p:grpSpPr>
        <a:xfrm>
          <a:off x="0" y="0"/>
          <a:ext cx="0" cy="0"/>
          <a:chOff x="0" y="0"/>
          <a:chExt cx="0" cy="0"/>
        </a:xfrm>
      </p:grpSpPr>
      <p:pic>
        <p:nvPicPr>
          <p:cNvPr id="10" name="Image 9" descr="Une image contenant art, Pilates&#10;&#10;Description générée automatiquement avec une confiance faible">
            <a:extLst>
              <a:ext uri="{FF2B5EF4-FFF2-40B4-BE49-F238E27FC236}">
                <a16:creationId xmlns:a16="http://schemas.microsoft.com/office/drawing/2014/main" id="{C8A3333F-F76D-4215-0F75-7E4F35A6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628" y="1074576"/>
            <a:ext cx="1490663" cy="1108714"/>
          </a:xfrm>
          <a:prstGeom prst="rect">
            <a:avLst/>
          </a:prstGeom>
        </p:spPr>
      </p:pic>
      <p:sp>
        <p:nvSpPr>
          <p:cNvPr id="4" name="Espace réservé du contenu 3">
            <a:extLst>
              <a:ext uri="{FF2B5EF4-FFF2-40B4-BE49-F238E27FC236}">
                <a16:creationId xmlns:a16="http://schemas.microsoft.com/office/drawing/2014/main" id="{54EEED47-F7FF-0D56-1AE3-EBF40C74116A}"/>
              </a:ext>
            </a:extLst>
          </p:cNvPr>
          <p:cNvSpPr>
            <a:spLocks noGrp="1"/>
          </p:cNvSpPr>
          <p:nvPr>
            <p:ph idx="1"/>
          </p:nvPr>
        </p:nvSpPr>
        <p:spPr>
          <a:xfrm>
            <a:off x="33819" y="1586472"/>
            <a:ext cx="8699500" cy="4823791"/>
          </a:xfrm>
        </p:spPr>
        <p:txBody>
          <a:bodyPr>
            <a:normAutofit lnSpcReduction="10000"/>
          </a:bodyPr>
          <a:lstStyle/>
          <a:p>
            <a:pPr lvl="2"/>
            <a:endParaRPr lang="fr-FR" sz="1600" dirty="0">
              <a:solidFill>
                <a:srgbClr val="FF0000"/>
              </a:solidFill>
              <a:sym typeface="Wingdings" panose="05000000000000000000" pitchFamily="2" charset="2"/>
            </a:endParaRPr>
          </a:p>
          <a:p>
            <a:pPr lvl="1"/>
            <a:r>
              <a:rPr lang="fr-FR" sz="2200" b="1" u="sng" dirty="0">
                <a:solidFill>
                  <a:srgbClr val="00B050"/>
                </a:solidFill>
                <a:sym typeface="Wingdings" panose="05000000000000000000" pitchFamily="2" charset="2"/>
              </a:rPr>
              <a:t>Promotion interne</a:t>
            </a:r>
          </a:p>
          <a:p>
            <a:pPr lvl="2"/>
            <a:r>
              <a:rPr lang="fr-FR" sz="2200" dirty="0">
                <a:sym typeface="Wingdings" panose="05000000000000000000" pitchFamily="2" charset="2"/>
              </a:rPr>
              <a:t>Livret sur les conditions d’avancement de grade et promotions internes 2026 pour vérifier l’éligibilité des agents</a:t>
            </a:r>
          </a:p>
          <a:p>
            <a:pPr marL="685800" lvl="2" indent="0">
              <a:buNone/>
            </a:pPr>
            <a:endParaRPr lang="fr-FR" sz="2200" dirty="0">
              <a:sym typeface="Wingdings" panose="05000000000000000000" pitchFamily="2" charset="2"/>
            </a:endParaRPr>
          </a:p>
          <a:p>
            <a:pPr lvl="2"/>
            <a:r>
              <a:rPr lang="fr-FR" sz="2200" dirty="0">
                <a:sym typeface="Wingdings" panose="05000000000000000000" pitchFamily="2" charset="2"/>
              </a:rPr>
              <a:t>Dossiers de promotion interne : </a:t>
            </a:r>
          </a:p>
          <a:p>
            <a:pPr lvl="3"/>
            <a:r>
              <a:rPr lang="fr-FR" sz="2200" dirty="0">
                <a:sym typeface="Wingdings" panose="05000000000000000000" pitchFamily="2" charset="2"/>
              </a:rPr>
              <a:t>1 dossier pour la catégorie A </a:t>
            </a:r>
          </a:p>
          <a:p>
            <a:pPr lvl="3"/>
            <a:r>
              <a:rPr lang="fr-FR" sz="2200" dirty="0">
                <a:sym typeface="Wingdings" panose="05000000000000000000" pitchFamily="2" charset="2"/>
              </a:rPr>
              <a:t>2 dossiers pour la catégorie B : 1 pour la promotion dérogatoire des secrétaires généraux de mairie (n°5), 1 pour les autres grades</a:t>
            </a:r>
          </a:p>
          <a:p>
            <a:pPr lvl="3"/>
            <a:r>
              <a:rPr lang="fr-FR" sz="2200" dirty="0">
                <a:sym typeface="Wingdings" panose="05000000000000000000" pitchFamily="2" charset="2"/>
              </a:rPr>
              <a:t>2 dossiers pour agent de maîtrise : 1 pour agent de maitrise sans examen (n°8) , 1 pour agent de maîtrise avec examen (n°9)</a:t>
            </a:r>
          </a:p>
          <a:p>
            <a:pPr lvl="3"/>
            <a:endParaRPr lang="fr-FR" sz="2200" b="1" dirty="0">
              <a:solidFill>
                <a:srgbClr val="00B0F0"/>
              </a:solidFill>
              <a:sym typeface="Wingdings" panose="05000000000000000000" pitchFamily="2" charset="2"/>
            </a:endParaRPr>
          </a:p>
          <a:p>
            <a:pPr marL="1028700" lvl="3" indent="0">
              <a:buNone/>
            </a:pPr>
            <a:r>
              <a:rPr lang="fr-FR" sz="2200" b="1" dirty="0">
                <a:solidFill>
                  <a:srgbClr val="00B0F0"/>
                </a:solidFill>
                <a:sym typeface="Wingdings" panose="05000000000000000000" pitchFamily="2" charset="2"/>
              </a:rPr>
              <a:t>&gt; à télécharger sur l’espace sécurisé du site du CDG 18 (plus d’envoi par mail)</a:t>
            </a:r>
          </a:p>
          <a:p>
            <a:pPr marL="342900" lvl="1" indent="0">
              <a:buNone/>
            </a:pPr>
            <a:endParaRPr lang="fr-FR" dirty="0"/>
          </a:p>
        </p:txBody>
      </p:sp>
      <p:pic>
        <p:nvPicPr>
          <p:cNvPr id="11" name="Image 10" descr="Logo_CDG18_BS.jpg">
            <a:extLst>
              <a:ext uri="{FF2B5EF4-FFF2-40B4-BE49-F238E27FC236}">
                <a16:creationId xmlns:a16="http://schemas.microsoft.com/office/drawing/2014/main" id="{0B05D7C7-4A70-F814-9D00-1C417A79B4F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94FA240-B759-3DC2-0773-BD0C2C269DE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525C1C0-628E-BB84-7525-E1BDB6F6F99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2704A0E-A12E-1FCB-C7E3-AD83FD64BEA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7F9C03D-F5E4-A0AD-0029-DA6B31AD57D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8A7EB62-F459-0A41-095F-16F969F7BC2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162E9F4-0337-A03D-2C25-529144D294B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D24A151-E35A-1439-8FE5-293A0619743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FCF975D-AC3D-643F-78AB-C82F7AEAD4F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B85F370-22FE-BE7E-807E-2CAEFDC4F20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ADD2CB7-6F4E-255A-DE31-BB9E9E4CC28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552FD2-7009-69C4-F8E2-054173E6266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D661B2D-6D9B-A00F-0505-F4436CD75EE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AFD1542-4D63-0E93-B80D-6F2E05AF82A1}"/>
              </a:ext>
            </a:extLst>
          </p:cNvPr>
          <p:cNvSpPr/>
          <p:nvPr/>
        </p:nvSpPr>
        <p:spPr>
          <a:xfrm>
            <a:off x="8959503" y="972185"/>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0EE8B912-44E4-8372-2F3B-1A8E2CA4E151}"/>
              </a:ext>
            </a:extLst>
          </p:cNvPr>
          <p:cNvSpPr>
            <a:spLocks noGrp="1"/>
          </p:cNvSpPr>
          <p:nvPr>
            <p:ph type="title"/>
          </p:nvPr>
        </p:nvSpPr>
        <p:spPr/>
        <p:txBody>
          <a:bodyPr>
            <a:normAutofit/>
          </a:bodyPr>
          <a:lstStyle/>
          <a:p>
            <a:pPr algn="r"/>
            <a:r>
              <a:rPr lang="fr-FR" sz="2200" dirty="0">
                <a:solidFill>
                  <a:srgbClr val="0070C0"/>
                </a:solidFill>
              </a:rPr>
              <a:t>Campagne AG/ PI 2026</a:t>
            </a:r>
          </a:p>
        </p:txBody>
      </p:sp>
    </p:spTree>
    <p:extLst>
      <p:ext uri="{BB962C8B-B14F-4D97-AF65-F5344CB8AC3E}">
        <p14:creationId xmlns:p14="http://schemas.microsoft.com/office/powerpoint/2010/main" val="340386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D9AC-5F8F-AD88-53BF-5244EB60DDD8}"/>
            </a:ext>
          </a:extLst>
        </p:cNvPr>
        <p:cNvGrpSpPr/>
        <p:nvPr/>
      </p:nvGrpSpPr>
      <p:grpSpPr>
        <a:xfrm>
          <a:off x="0" y="0"/>
          <a:ext cx="0" cy="0"/>
          <a:chOff x="0" y="0"/>
          <a:chExt cx="0" cy="0"/>
        </a:xfrm>
      </p:grpSpPr>
      <p:pic>
        <p:nvPicPr>
          <p:cNvPr id="10" name="Image 9" descr="Une image contenant art, Pilates&#10;&#10;Description générée automatiquement avec une confiance faible">
            <a:extLst>
              <a:ext uri="{FF2B5EF4-FFF2-40B4-BE49-F238E27FC236}">
                <a16:creationId xmlns:a16="http://schemas.microsoft.com/office/drawing/2014/main" id="{45057289-87EB-F77B-380F-F0E3C381C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628" y="1074576"/>
            <a:ext cx="1490663" cy="1108714"/>
          </a:xfrm>
          <a:prstGeom prst="rect">
            <a:avLst/>
          </a:prstGeom>
        </p:spPr>
      </p:pic>
      <p:sp>
        <p:nvSpPr>
          <p:cNvPr id="4" name="Espace réservé du contenu 3">
            <a:extLst>
              <a:ext uri="{FF2B5EF4-FFF2-40B4-BE49-F238E27FC236}">
                <a16:creationId xmlns:a16="http://schemas.microsoft.com/office/drawing/2014/main" id="{465DB4DA-1CFE-61B9-6BE2-D546AC72F5A1}"/>
              </a:ext>
            </a:extLst>
          </p:cNvPr>
          <p:cNvSpPr>
            <a:spLocks noGrp="1"/>
          </p:cNvSpPr>
          <p:nvPr>
            <p:ph idx="1"/>
          </p:nvPr>
        </p:nvSpPr>
        <p:spPr>
          <a:xfrm>
            <a:off x="33819" y="1586472"/>
            <a:ext cx="8699500" cy="4823791"/>
          </a:xfrm>
        </p:spPr>
        <p:txBody>
          <a:bodyPr>
            <a:normAutofit fontScale="92500" lnSpcReduction="20000"/>
          </a:bodyPr>
          <a:lstStyle/>
          <a:p>
            <a:pPr lvl="2"/>
            <a:endParaRPr lang="fr-FR" sz="1600" dirty="0">
              <a:solidFill>
                <a:srgbClr val="FF0000"/>
              </a:solidFill>
              <a:sym typeface="Wingdings" panose="05000000000000000000" pitchFamily="2" charset="2"/>
            </a:endParaRPr>
          </a:p>
          <a:p>
            <a:pPr lvl="1"/>
            <a:r>
              <a:rPr lang="fr-FR" sz="2200" b="1" u="sng" dirty="0">
                <a:solidFill>
                  <a:srgbClr val="00B050"/>
                </a:solidFill>
                <a:sym typeface="Wingdings" panose="05000000000000000000" pitchFamily="2" charset="2"/>
              </a:rPr>
              <a:t>Promotion interne – focus SGM</a:t>
            </a:r>
          </a:p>
          <a:p>
            <a:pPr marL="0" indent="0">
              <a:buNone/>
            </a:pPr>
            <a:r>
              <a:rPr lang="fr-FR" b="1" dirty="0">
                <a:hlinkClick r:id="rId3"/>
              </a:rPr>
              <a:t>Le décret n°2025-1099</a:t>
            </a:r>
            <a:r>
              <a:rPr lang="fr-FR" dirty="0"/>
              <a:t> du 19 novembre 2025 instaure une disposition statutaire propre à la promotion interne en catégorie A des secrétaires généraux de mairie de catégorie B employés dans les communes de moins de 2 000 habitants. </a:t>
            </a:r>
          </a:p>
          <a:p>
            <a:pPr marL="0" indent="0">
              <a:buNone/>
            </a:pPr>
            <a:endParaRPr lang="fr-FR" dirty="0"/>
          </a:p>
          <a:p>
            <a:pPr marL="0" indent="0">
              <a:buNone/>
            </a:pPr>
            <a:r>
              <a:rPr lang="fr-FR" dirty="0"/>
              <a:t>Peuvent être inscrits sur liste d'aptitude pour la promotion interne sur le grade d'attaché territorial :</a:t>
            </a:r>
          </a:p>
          <a:p>
            <a:pPr>
              <a:buFontTx/>
              <a:buChar char="-"/>
            </a:pPr>
            <a:r>
              <a:rPr lang="fr-FR" dirty="0"/>
              <a:t>Les fonctionnaires rédacteurs territoriaux en position d’activité ou de détachement</a:t>
            </a:r>
          </a:p>
          <a:p>
            <a:pPr>
              <a:buFontTx/>
              <a:buChar char="-"/>
            </a:pPr>
            <a:r>
              <a:rPr lang="fr-FR" dirty="0"/>
              <a:t>Comptant au moins </a:t>
            </a:r>
            <a:r>
              <a:rPr lang="fr-FR" u="sng" dirty="0"/>
              <a:t>4 ans </a:t>
            </a:r>
            <a:r>
              <a:rPr lang="fr-FR" dirty="0"/>
              <a:t>de services publics effectifs en catégorie B sur des fonctions de SGM d’une commune de moins de 2000 habitants</a:t>
            </a:r>
          </a:p>
          <a:p>
            <a:pPr>
              <a:buFontTx/>
              <a:buChar char="-"/>
            </a:pPr>
            <a:r>
              <a:rPr lang="fr-FR" dirty="0"/>
              <a:t>Seules les années en qualité de fonctionnaire comptent (pas les années de contractuel)</a:t>
            </a:r>
          </a:p>
          <a:p>
            <a:pPr>
              <a:buFontTx/>
              <a:buChar char="-"/>
            </a:pPr>
            <a:endParaRPr lang="fr-FR" dirty="0"/>
          </a:p>
          <a:p>
            <a:pPr marL="0" indent="0">
              <a:buNone/>
            </a:pPr>
            <a:r>
              <a:rPr lang="fr-FR" dirty="0"/>
              <a:t>&gt; Les secrétaires de mairie bénéficieront de conditions plus favorables en termes d’ancienneté. En effet, les autres fonctionnaires qui n’exercent pas ce type de fonctions doivent justifier de 5 ans de services effectifs pour être éligibles à la promotion interne. </a:t>
            </a:r>
          </a:p>
          <a:p>
            <a:pPr marL="342900" lvl="1" indent="0">
              <a:buNone/>
            </a:pPr>
            <a:endParaRPr lang="fr-FR" dirty="0"/>
          </a:p>
        </p:txBody>
      </p:sp>
      <p:pic>
        <p:nvPicPr>
          <p:cNvPr id="11" name="Image 10" descr="Logo_CDG18_BS.jpg">
            <a:extLst>
              <a:ext uri="{FF2B5EF4-FFF2-40B4-BE49-F238E27FC236}">
                <a16:creationId xmlns:a16="http://schemas.microsoft.com/office/drawing/2014/main" id="{D158BCB2-D18F-BF95-ED22-1F523280F175}"/>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21CD01B-DD29-CAEB-971C-BB6038A35F52}"/>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FBE147E-22B7-AC97-2154-CA4280FDD90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5768509-38FC-6261-38FE-28F277CD8A5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E3232FBA-10E7-80A6-3469-A62726ABD13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9A366C4-C035-BBE5-CEE0-10F6B784056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B051029-8B25-087D-3FD4-6ACE438AA50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B0882EB-7D79-5DA6-70DE-C415750CD6A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F54335F9-FF3C-5551-B9EE-1FEE39DDFA4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5279867-995C-B2DF-7929-D7131D12867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4A86CC8-4743-EEB4-E283-BDD80750538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D419A8C-119D-2FA7-8228-06B2EB4EF5E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4CFC93B-7F43-A66C-2101-FF2E9F845BA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6A5F14D-0334-3A36-FF39-3BE247F71592}"/>
              </a:ext>
            </a:extLst>
          </p:cNvPr>
          <p:cNvSpPr/>
          <p:nvPr/>
        </p:nvSpPr>
        <p:spPr>
          <a:xfrm>
            <a:off x="8959503" y="972185"/>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DEFB4420-679C-4463-4AE8-BF2499B2110D}"/>
              </a:ext>
            </a:extLst>
          </p:cNvPr>
          <p:cNvSpPr>
            <a:spLocks noGrp="1"/>
          </p:cNvSpPr>
          <p:nvPr>
            <p:ph type="title"/>
          </p:nvPr>
        </p:nvSpPr>
        <p:spPr/>
        <p:txBody>
          <a:bodyPr>
            <a:normAutofit/>
          </a:bodyPr>
          <a:lstStyle/>
          <a:p>
            <a:pPr algn="r"/>
            <a:r>
              <a:rPr lang="fr-FR" sz="2200" dirty="0">
                <a:solidFill>
                  <a:srgbClr val="0070C0"/>
                </a:solidFill>
              </a:rPr>
              <a:t>Campagne AG/ PI 2026</a:t>
            </a:r>
          </a:p>
        </p:txBody>
      </p:sp>
    </p:spTree>
    <p:extLst>
      <p:ext uri="{BB962C8B-B14F-4D97-AF65-F5344CB8AC3E}">
        <p14:creationId xmlns:p14="http://schemas.microsoft.com/office/powerpoint/2010/main" val="257435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A765-3142-4471-B801-93090A841DAB}"/>
            </a:ext>
          </a:extLst>
        </p:cNvPr>
        <p:cNvGrpSpPr/>
        <p:nvPr/>
      </p:nvGrpSpPr>
      <p:grpSpPr>
        <a:xfrm>
          <a:off x="0" y="0"/>
          <a:ext cx="0" cy="0"/>
          <a:chOff x="0" y="0"/>
          <a:chExt cx="0" cy="0"/>
        </a:xfrm>
      </p:grpSpPr>
      <p:pic>
        <p:nvPicPr>
          <p:cNvPr id="3" name="Image 2" descr="Une image contenant dessin, croquis, Dessin d’enfant, Graphique&#10;&#10;Description générée automatiquement">
            <a:extLst>
              <a:ext uri="{FF2B5EF4-FFF2-40B4-BE49-F238E27FC236}">
                <a16:creationId xmlns:a16="http://schemas.microsoft.com/office/drawing/2014/main" id="{0AC5FAA4-38D8-7EC3-C797-FD7A27DAE5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8949">
            <a:off x="7191611" y="4330463"/>
            <a:ext cx="1828800" cy="1828800"/>
          </a:xfrm>
          <a:prstGeom prst="rect">
            <a:avLst/>
          </a:prstGeom>
        </p:spPr>
      </p:pic>
      <p:sp>
        <p:nvSpPr>
          <p:cNvPr id="4" name="Espace réservé du contenu 3">
            <a:extLst>
              <a:ext uri="{FF2B5EF4-FFF2-40B4-BE49-F238E27FC236}">
                <a16:creationId xmlns:a16="http://schemas.microsoft.com/office/drawing/2014/main" id="{267C80DD-F66D-086E-F23C-9A591F1C897E}"/>
              </a:ext>
            </a:extLst>
          </p:cNvPr>
          <p:cNvSpPr>
            <a:spLocks noGrp="1"/>
          </p:cNvSpPr>
          <p:nvPr>
            <p:ph idx="1"/>
          </p:nvPr>
        </p:nvSpPr>
        <p:spPr>
          <a:xfrm>
            <a:off x="13252" y="1261652"/>
            <a:ext cx="8964395" cy="4823791"/>
          </a:xfrm>
        </p:spPr>
        <p:txBody>
          <a:bodyPr>
            <a:noAutofit/>
          </a:bodyPr>
          <a:lstStyle/>
          <a:p>
            <a:pPr lvl="2"/>
            <a:endParaRPr lang="fr-FR" sz="2000" dirty="0">
              <a:solidFill>
                <a:srgbClr val="FF0000"/>
              </a:solidFill>
              <a:sym typeface="Wingdings" panose="05000000000000000000" pitchFamily="2" charset="2"/>
            </a:endParaRPr>
          </a:p>
          <a:p>
            <a:pPr marL="342900" lvl="1" indent="0">
              <a:buNone/>
            </a:pPr>
            <a:r>
              <a:rPr lang="fr-FR" sz="2000" b="1" dirty="0">
                <a:solidFill>
                  <a:srgbClr val="FF0000"/>
                </a:solidFill>
              </a:rPr>
              <a:t>Points de vigilance sur les dossiers de promotion interne :</a:t>
            </a:r>
          </a:p>
          <a:p>
            <a:pPr marL="342900" lvl="1" indent="0">
              <a:buNone/>
            </a:pPr>
            <a:r>
              <a:rPr lang="fr-FR" sz="2000" dirty="0"/>
              <a:t>- compléter </a:t>
            </a:r>
            <a:r>
              <a:rPr lang="fr-FR" sz="2000" b="1" dirty="0"/>
              <a:t>le nom de la collectivité, le grade et le numéro de dossier </a:t>
            </a:r>
            <a:r>
              <a:rPr lang="fr-FR" sz="2000" dirty="0"/>
              <a:t>sur la 1</a:t>
            </a:r>
            <a:r>
              <a:rPr lang="fr-FR" sz="2000" baseline="30000" dirty="0"/>
              <a:t>ère</a:t>
            </a:r>
            <a:r>
              <a:rPr lang="fr-FR" sz="2000" dirty="0"/>
              <a:t> page du dossier </a:t>
            </a:r>
          </a:p>
          <a:p>
            <a:pPr marL="342900" lvl="1" indent="0">
              <a:buNone/>
            </a:pPr>
            <a:r>
              <a:rPr lang="fr-FR" sz="2000" dirty="0"/>
              <a:t>- compléter </a:t>
            </a:r>
            <a:r>
              <a:rPr lang="fr-FR" sz="2000" b="1" dirty="0"/>
              <a:t>l’ensemble des champs</a:t>
            </a:r>
            <a:r>
              <a:rPr lang="fr-FR" sz="2000" dirty="0"/>
              <a:t> du dossier dans l’espace imparti (ne pas renvoyer à une PJ)</a:t>
            </a:r>
          </a:p>
          <a:p>
            <a:pPr marL="342900" lvl="1" indent="0">
              <a:buNone/>
            </a:pPr>
            <a:r>
              <a:rPr lang="fr-FR" sz="2000" dirty="0"/>
              <a:t>- compléter les </a:t>
            </a:r>
            <a:r>
              <a:rPr lang="fr-FR" sz="2000" b="1" dirty="0"/>
              <a:t>formations obligatoires </a:t>
            </a:r>
            <a:r>
              <a:rPr lang="fr-FR" sz="2000" dirty="0"/>
              <a:t>ou solliciter les dispenses de formation auprès du CNFPT : l’absence de réalisation de ces formations est un motif de refus de la PI + vérifier que l’attestation de formation vise le bon dispositif (FPTLC ou FPPE)</a:t>
            </a:r>
          </a:p>
          <a:p>
            <a:pPr marL="342900" lvl="1" indent="0">
              <a:buNone/>
            </a:pPr>
            <a:r>
              <a:rPr lang="fr-FR" sz="2000" b="1" dirty="0"/>
              <a:t>- joindre l’ensemble des pièces jointes demandées </a:t>
            </a:r>
            <a:r>
              <a:rPr lang="fr-FR" sz="2000" dirty="0"/>
              <a:t>(</a:t>
            </a:r>
            <a:r>
              <a:rPr lang="fr-FR" sz="2000" dirty="0" err="1"/>
              <a:t>cf</a:t>
            </a:r>
            <a:r>
              <a:rPr lang="fr-FR" sz="2000" dirty="0"/>
              <a:t> check liste des PJ à joindre au dossier de PI) et notamment</a:t>
            </a:r>
          </a:p>
          <a:p>
            <a:pPr marL="342900" lvl="1" indent="0">
              <a:buNone/>
            </a:pPr>
            <a:r>
              <a:rPr lang="fr-FR" sz="2000" dirty="0"/>
              <a:t>	</a:t>
            </a:r>
            <a:r>
              <a:rPr lang="fr-FR" dirty="0"/>
              <a:t>- le Compte rendu d’entretien professionnel</a:t>
            </a:r>
          </a:p>
          <a:p>
            <a:pPr marL="342900" lvl="1" indent="0">
              <a:buNone/>
            </a:pPr>
            <a:r>
              <a:rPr lang="fr-FR" dirty="0"/>
              <a:t>	- les LDG valides comportant les critères d’AG et de PI (par mail)</a:t>
            </a:r>
          </a:p>
          <a:p>
            <a:pPr marL="342900" lvl="1" indent="0">
              <a:buNone/>
            </a:pPr>
            <a:r>
              <a:rPr lang="fr-FR" dirty="0"/>
              <a:t>	- les attestations de formation obligatoires</a:t>
            </a:r>
          </a:p>
          <a:p>
            <a:pPr marL="342900" lvl="1" indent="0">
              <a:buNone/>
            </a:pPr>
            <a:r>
              <a:rPr lang="fr-FR" dirty="0"/>
              <a:t>	- les attestations employeurs (</a:t>
            </a:r>
            <a:r>
              <a:rPr lang="fr-FR" u="sng" dirty="0"/>
              <a:t>et non les contrats</a:t>
            </a:r>
            <a:r>
              <a:rPr lang="fr-FR" dirty="0"/>
              <a:t>) pour vérifier l’ancienneté</a:t>
            </a:r>
          </a:p>
          <a:p>
            <a:pPr marL="342900" lvl="1" indent="0">
              <a:buNone/>
            </a:pPr>
            <a:r>
              <a:rPr lang="fr-FR" sz="2000" dirty="0">
                <a:solidFill>
                  <a:srgbClr val="66CCFF"/>
                </a:solidFill>
              </a:rPr>
              <a:t>- respecter la </a:t>
            </a:r>
            <a:r>
              <a:rPr lang="fr-FR" sz="2000" b="1" dirty="0">
                <a:solidFill>
                  <a:srgbClr val="66CCFF"/>
                </a:solidFill>
              </a:rPr>
              <a:t>date limite d’envoi par courrier </a:t>
            </a:r>
            <a:r>
              <a:rPr lang="fr-FR" sz="2000" dirty="0">
                <a:solidFill>
                  <a:srgbClr val="66CCFF"/>
                </a:solidFill>
              </a:rPr>
              <a:t>(12/04/2026)</a:t>
            </a:r>
          </a:p>
        </p:txBody>
      </p:sp>
      <p:pic>
        <p:nvPicPr>
          <p:cNvPr id="11" name="Image 10" descr="Logo_CDG18_BS.jpg">
            <a:extLst>
              <a:ext uri="{FF2B5EF4-FFF2-40B4-BE49-F238E27FC236}">
                <a16:creationId xmlns:a16="http://schemas.microsoft.com/office/drawing/2014/main" id="{19C0A600-D01E-5336-5668-25F7F18C6BAD}"/>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20767AE-078D-B6A8-1BDC-6D6E84B806E9}"/>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72E1EA4-6E0A-54DE-4F97-36F707B9DF4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05863F9-9EFB-37B5-806F-177B7A31320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F6796FE-3791-FB78-5295-DC9F2DFE7DA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183C0D25-5A2C-C6DC-FC66-62D2D1A9C5B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6633190-500D-B719-A3CF-2919E7591F6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9764BAE-8820-5386-E22E-2FE164EB4DE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01C436B-57A8-2468-D108-59416963435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2E85015-0D68-72F1-FD23-CB1C32C7242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9A5934F-A38D-03E8-69F0-219B5FEED7F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7C02FB1-FF8B-8B61-E56F-7000AE6F1C1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8CFAB83-381F-E86D-7E5E-68E504B6DAB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2952363-1993-6D9C-DFCF-E752E0F6D8F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C83F2A48-935F-ECA9-784E-E91DD8DB2771}"/>
              </a:ext>
            </a:extLst>
          </p:cNvPr>
          <p:cNvSpPr>
            <a:spLocks noGrp="1"/>
          </p:cNvSpPr>
          <p:nvPr>
            <p:ph type="title"/>
          </p:nvPr>
        </p:nvSpPr>
        <p:spPr/>
        <p:txBody>
          <a:bodyPr>
            <a:normAutofit/>
          </a:bodyPr>
          <a:lstStyle/>
          <a:p>
            <a:pPr algn="r"/>
            <a:r>
              <a:rPr lang="fr-FR" sz="2200" dirty="0">
                <a:solidFill>
                  <a:srgbClr val="0070C0"/>
                </a:solidFill>
              </a:rPr>
              <a:t>Campagne AG/ PI 2026</a:t>
            </a:r>
          </a:p>
        </p:txBody>
      </p:sp>
    </p:spTree>
    <p:extLst>
      <p:ext uri="{BB962C8B-B14F-4D97-AF65-F5344CB8AC3E}">
        <p14:creationId xmlns:p14="http://schemas.microsoft.com/office/powerpoint/2010/main" val="248631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89AA2-5394-E696-9F41-B08BC460D92B}"/>
            </a:ext>
          </a:extLst>
        </p:cNvPr>
        <p:cNvGrpSpPr/>
        <p:nvPr/>
      </p:nvGrpSpPr>
      <p:grpSpPr>
        <a:xfrm>
          <a:off x="0" y="0"/>
          <a:ext cx="0" cy="0"/>
          <a:chOff x="0" y="0"/>
          <a:chExt cx="0" cy="0"/>
        </a:xfrm>
      </p:grpSpPr>
      <p:pic>
        <p:nvPicPr>
          <p:cNvPr id="12" name="Image 11" descr="Une image contenant meubles, dessin, chaise, illustration&#10;&#10;Description générée automatiquement">
            <a:extLst>
              <a:ext uri="{FF2B5EF4-FFF2-40B4-BE49-F238E27FC236}">
                <a16:creationId xmlns:a16="http://schemas.microsoft.com/office/drawing/2014/main" id="{1E8F3616-9116-9974-1888-CB097B73E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736" y="3421871"/>
            <a:ext cx="2963704" cy="1325563"/>
          </a:xfrm>
          <a:prstGeom prst="rect">
            <a:avLst/>
          </a:prstGeom>
        </p:spPr>
      </p:pic>
      <p:sp>
        <p:nvSpPr>
          <p:cNvPr id="4" name="Espace réservé du contenu 3">
            <a:extLst>
              <a:ext uri="{FF2B5EF4-FFF2-40B4-BE49-F238E27FC236}">
                <a16:creationId xmlns:a16="http://schemas.microsoft.com/office/drawing/2014/main" id="{906881F8-BD76-4A76-EB84-598B9E1B2764}"/>
              </a:ext>
            </a:extLst>
          </p:cNvPr>
          <p:cNvSpPr>
            <a:spLocks noGrp="1"/>
          </p:cNvSpPr>
          <p:nvPr>
            <p:ph idx="1"/>
          </p:nvPr>
        </p:nvSpPr>
        <p:spPr>
          <a:xfrm>
            <a:off x="293281" y="1522749"/>
            <a:ext cx="8699500" cy="4823791"/>
          </a:xfrm>
        </p:spPr>
        <p:txBody>
          <a:bodyPr>
            <a:noAutofit/>
          </a:bodyPr>
          <a:lstStyle/>
          <a:p>
            <a:pPr lvl="2"/>
            <a:endParaRPr lang="fr-FR" sz="2000" dirty="0">
              <a:solidFill>
                <a:srgbClr val="FF0000"/>
              </a:solidFill>
              <a:sym typeface="Wingdings" panose="05000000000000000000" pitchFamily="2" charset="2"/>
            </a:endParaRPr>
          </a:p>
          <a:p>
            <a:pPr marL="342900" lvl="1" indent="0">
              <a:buNone/>
            </a:pPr>
            <a:r>
              <a:rPr lang="fr-FR" sz="2000" b="1" dirty="0">
                <a:solidFill>
                  <a:srgbClr val="0070C0"/>
                </a:solidFill>
              </a:rPr>
              <a:t>Entretien promotion interne catégorie A :</a:t>
            </a:r>
          </a:p>
          <a:p>
            <a:pPr marL="342900" lvl="1" indent="0">
              <a:buNone/>
            </a:pPr>
            <a:r>
              <a:rPr lang="fr-FR" sz="2000" dirty="0"/>
              <a:t> - entretien pour les agents qui candidatent à une promotion interne de catégorie A</a:t>
            </a:r>
          </a:p>
          <a:p>
            <a:pPr marL="342900" lvl="1" indent="0">
              <a:buNone/>
            </a:pPr>
            <a:endParaRPr lang="fr-FR" sz="2000" dirty="0"/>
          </a:p>
          <a:p>
            <a:pPr marL="342900" lvl="1" indent="0">
              <a:buNone/>
            </a:pPr>
            <a:r>
              <a:rPr lang="fr-FR" sz="2000" dirty="0"/>
              <a:t>-  établissement d’une liste des candidats reçus en entretiens après application des critères à l’ensemble des dossiers recevables</a:t>
            </a:r>
          </a:p>
          <a:p>
            <a:pPr marL="342900" lvl="1" indent="0">
              <a:buNone/>
            </a:pPr>
            <a:endParaRPr lang="fr-FR" sz="2000" dirty="0"/>
          </a:p>
          <a:p>
            <a:pPr marL="342900" lvl="1" indent="0">
              <a:buNone/>
            </a:pPr>
            <a:r>
              <a:rPr lang="fr-FR" sz="2000" dirty="0">
                <a:solidFill>
                  <a:srgbClr val="66CCFF"/>
                </a:solidFill>
              </a:rPr>
              <a:t>- </a:t>
            </a:r>
            <a:r>
              <a:rPr lang="fr-FR" sz="2000" b="1" dirty="0">
                <a:solidFill>
                  <a:srgbClr val="66CCFF"/>
                </a:solidFill>
              </a:rPr>
              <a:t>date de l’entretien : lundi 22 juin 2026</a:t>
            </a:r>
          </a:p>
          <a:p>
            <a:pPr marL="342900" lvl="1" indent="0">
              <a:buNone/>
            </a:pPr>
            <a:endParaRPr lang="fr-FR" sz="2000" dirty="0"/>
          </a:p>
          <a:p>
            <a:pPr marL="342900" lvl="1" indent="0">
              <a:buNone/>
            </a:pPr>
            <a:r>
              <a:rPr lang="fr-FR" sz="2000" dirty="0">
                <a:solidFill>
                  <a:srgbClr val="FFC000"/>
                </a:solidFill>
              </a:rPr>
              <a:t>Les convocations seront envoyées quelques jours avant aux employeurs par mail – bloquer les agendas des candidats dès à présent ! Pas de session de rattrapage pour les absents.</a:t>
            </a:r>
            <a:endParaRPr lang="fr-FR" dirty="0">
              <a:solidFill>
                <a:srgbClr val="FFC000"/>
              </a:solidFill>
            </a:endParaRPr>
          </a:p>
          <a:p>
            <a:pPr marL="342900" lvl="1" indent="0">
              <a:buNone/>
            </a:pPr>
            <a:endParaRPr lang="fr-FR" dirty="0"/>
          </a:p>
          <a:p>
            <a:pPr marL="0" indent="0" algn="just">
              <a:lnSpc>
                <a:spcPct val="107000"/>
              </a:lnSpc>
              <a:spcAft>
                <a:spcPts val="800"/>
              </a:spcAft>
              <a:buNone/>
            </a:pP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fr-FR" dirty="0"/>
          </a:p>
        </p:txBody>
      </p:sp>
      <p:pic>
        <p:nvPicPr>
          <p:cNvPr id="11" name="Image 10" descr="Logo_CDG18_BS.jpg">
            <a:extLst>
              <a:ext uri="{FF2B5EF4-FFF2-40B4-BE49-F238E27FC236}">
                <a16:creationId xmlns:a16="http://schemas.microsoft.com/office/drawing/2014/main" id="{2C42713E-EA6A-2B14-76AB-3625CF055DD8}"/>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CB5DD18-6A88-A9E8-D083-E6F31A0F1F2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943F0DB-0384-220E-CF49-EE05450059B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8684AB7-869A-ADC7-8EB5-F4A9100F31F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C00357A-6A4D-43A6-A10E-0B67567671A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4C4DD27-A3CE-F8DA-3237-00FC41D9E26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57575D9-3FD6-2C81-CE4E-4D49D6A4586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86B0E94-6BBB-0606-284E-BDFD8F9BAD0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72FE412-8F69-459E-1922-00C0129FA49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F2223D6-C32E-49C3-E520-6D4045D9700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699B5F1-7909-F7D2-3A05-F04FF16BC04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8D9286B-807C-7582-CE3F-874D03AEC74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AE2AA6A-E719-A888-AE8D-C1E54C8E536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CED5C08-9D49-09F3-6B9F-B74BB73BB19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E2DD5BA2-8F35-1408-4F8F-B92C6CC1C0BB}"/>
              </a:ext>
            </a:extLst>
          </p:cNvPr>
          <p:cNvSpPr>
            <a:spLocks noGrp="1"/>
          </p:cNvSpPr>
          <p:nvPr>
            <p:ph type="title"/>
          </p:nvPr>
        </p:nvSpPr>
        <p:spPr/>
        <p:txBody>
          <a:bodyPr>
            <a:normAutofit/>
          </a:bodyPr>
          <a:lstStyle/>
          <a:p>
            <a:pPr algn="r"/>
            <a:r>
              <a:rPr lang="fr-FR" sz="2200" dirty="0">
                <a:solidFill>
                  <a:srgbClr val="0070C0"/>
                </a:solidFill>
              </a:rPr>
              <a:t>Campagne AG/ PI 2026</a:t>
            </a:r>
          </a:p>
        </p:txBody>
      </p:sp>
      <p:grpSp>
        <p:nvGrpSpPr>
          <p:cNvPr id="2" name="Groupe 1">
            <a:extLst>
              <a:ext uri="{FF2B5EF4-FFF2-40B4-BE49-F238E27FC236}">
                <a16:creationId xmlns:a16="http://schemas.microsoft.com/office/drawing/2014/main" id="{2CAD87C6-1BE1-E483-B73D-BEAF90055036}"/>
              </a:ext>
            </a:extLst>
          </p:cNvPr>
          <p:cNvGrpSpPr/>
          <p:nvPr/>
        </p:nvGrpSpPr>
        <p:grpSpPr>
          <a:xfrm>
            <a:off x="142062" y="4572000"/>
            <a:ext cx="812800" cy="609600"/>
            <a:chOff x="361950" y="5027172"/>
            <a:chExt cx="812800" cy="609600"/>
          </a:xfrm>
        </p:grpSpPr>
        <p:sp>
          <p:nvSpPr>
            <p:cNvPr id="3" name="Triangle isocèle 2">
              <a:extLst>
                <a:ext uri="{FF2B5EF4-FFF2-40B4-BE49-F238E27FC236}">
                  <a16:creationId xmlns:a16="http://schemas.microsoft.com/office/drawing/2014/main" id="{FC164F4B-9318-2842-52FA-F235302465D5}"/>
                </a:ext>
              </a:extLst>
            </p:cNvPr>
            <p:cNvSpPr/>
            <p:nvPr/>
          </p:nvSpPr>
          <p:spPr>
            <a:xfrm>
              <a:off x="361950" y="5027172"/>
              <a:ext cx="533400" cy="609600"/>
            </a:xfrm>
            <a:prstGeom prst="triangl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AE3368C-A0EA-9BE4-F38E-3B9D0A592074}"/>
                </a:ext>
              </a:extLst>
            </p:cNvPr>
            <p:cNvSpPr txBox="1"/>
            <p:nvPr/>
          </p:nvSpPr>
          <p:spPr>
            <a:xfrm>
              <a:off x="488950" y="5267440"/>
              <a:ext cx="685800" cy="369332"/>
            </a:xfrm>
            <a:prstGeom prst="rect">
              <a:avLst/>
            </a:prstGeom>
            <a:noFill/>
          </p:spPr>
          <p:txBody>
            <a:bodyPr wrap="square" rtlCol="0">
              <a:spAutoFit/>
            </a:bodyPr>
            <a:lstStyle/>
            <a:p>
              <a:r>
                <a:rPr lang="fr-FR" dirty="0"/>
                <a:t>!</a:t>
              </a:r>
            </a:p>
          </p:txBody>
        </p:sp>
      </p:grpSp>
    </p:spTree>
    <p:extLst>
      <p:ext uri="{BB962C8B-B14F-4D97-AF65-F5344CB8AC3E}">
        <p14:creationId xmlns:p14="http://schemas.microsoft.com/office/powerpoint/2010/main" val="293935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46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D3CD1615-7E26-FCA3-0D22-E20C16C82FDF}"/>
              </a:ext>
            </a:extLst>
          </p:cNvPr>
          <p:cNvSpPr txBox="1"/>
          <p:nvPr/>
        </p:nvSpPr>
        <p:spPr>
          <a:xfrm>
            <a:off x="457200" y="1696563"/>
            <a:ext cx="8470900" cy="4801314"/>
          </a:xfrm>
          <a:prstGeom prst="rect">
            <a:avLst/>
          </a:prstGeom>
          <a:noFill/>
        </p:spPr>
        <p:txBody>
          <a:bodyPr wrap="square" rtlCol="0">
            <a:spAutoFit/>
          </a:bodyPr>
          <a:lstStyle/>
          <a:p>
            <a:r>
              <a:rPr lang="fr-FR" b="1" dirty="0">
                <a:solidFill>
                  <a:srgbClr val="66CCFF"/>
                </a:solidFill>
              </a:rPr>
              <a:t>Avantage spécifique d’ancienneté au titre de l’avancement d’échelon</a:t>
            </a:r>
          </a:p>
          <a:p>
            <a:r>
              <a:rPr lang="fr-FR" b="1" dirty="0">
                <a:solidFill>
                  <a:srgbClr val="66CCFF"/>
                </a:solidFill>
              </a:rPr>
              <a:t>(décret n°2024-827):</a:t>
            </a:r>
          </a:p>
          <a:p>
            <a:endParaRPr lang="fr-FR" b="1" dirty="0">
              <a:solidFill>
                <a:srgbClr val="66CCFF"/>
              </a:solidFill>
            </a:endParaRPr>
          </a:p>
          <a:p>
            <a:pPr marL="285750" indent="-285750">
              <a:buFontTx/>
              <a:buChar char="-"/>
            </a:pPr>
            <a:r>
              <a:rPr lang="fr-FR" dirty="0"/>
              <a:t>Entrée en vigueur le 1</a:t>
            </a:r>
            <a:r>
              <a:rPr lang="fr-FR" baseline="30000" dirty="0"/>
              <a:t>er</a:t>
            </a:r>
            <a:r>
              <a:rPr lang="fr-FR" dirty="0"/>
              <a:t> août 2024</a:t>
            </a:r>
          </a:p>
          <a:p>
            <a:pPr marL="285750" indent="-285750">
              <a:buFontTx/>
              <a:buChar char="-"/>
            </a:pPr>
            <a:r>
              <a:rPr lang="fr-FR" dirty="0"/>
              <a:t>Concerne les attachés, rédacteurs et adjoints administratifs </a:t>
            </a:r>
            <a:r>
              <a:rPr lang="fr-FR" u="sng" dirty="0"/>
              <a:t>sur grade d’avancement</a:t>
            </a:r>
          </a:p>
          <a:p>
            <a:pPr marL="285750" indent="-285750">
              <a:buFontTx/>
              <a:buChar char="-"/>
            </a:pPr>
            <a:r>
              <a:rPr lang="fr-FR" dirty="0"/>
              <a:t>Bonification d’ancienneté, </a:t>
            </a:r>
            <a:r>
              <a:rPr lang="fr-FR" b="1" u="sng" dirty="0"/>
              <a:t>obligatoire</a:t>
            </a:r>
            <a:r>
              <a:rPr lang="fr-FR" dirty="0"/>
              <a:t>, de 6 mois, pour tous les SGM, octroyée toutes les 8 années d’ancienneté dans les fonctions de SGM</a:t>
            </a:r>
          </a:p>
          <a:p>
            <a:pPr marL="285750" indent="-285750">
              <a:buFontTx/>
              <a:buChar char="-"/>
            </a:pPr>
            <a:r>
              <a:rPr lang="fr-FR" dirty="0"/>
              <a:t>Bonification d’ancienneté</a:t>
            </a:r>
            <a:r>
              <a:rPr lang="fr-FR" b="1" u="sng" dirty="0"/>
              <a:t>, facultative</a:t>
            </a:r>
            <a:r>
              <a:rPr lang="fr-FR" dirty="0"/>
              <a:t>, de 1 à 3 mois, qui pourra être octroyée aux SGM selon leur valeur professionnelle appréciée par l’autorité territoriale, au regard des LDG de la collectivité, par période d’au moins 3 ans</a:t>
            </a:r>
          </a:p>
          <a:p>
            <a:pPr marL="285750" indent="-285750">
              <a:buFontTx/>
              <a:buChar char="-"/>
            </a:pPr>
            <a:endParaRPr lang="fr-FR" dirty="0"/>
          </a:p>
          <a:p>
            <a:pPr marL="285750" indent="-285750">
              <a:buFontTx/>
              <a:buChar char="-"/>
            </a:pPr>
            <a:r>
              <a:rPr lang="fr-FR" dirty="0"/>
              <a:t>Les années de SGM effectuées avant le 1/08/2024 ouvrent droit à cette bonification d’ancienneté dans les limites respectivement de 8 et 3 ans</a:t>
            </a:r>
          </a:p>
          <a:p>
            <a:pPr marL="285750" indent="-285750">
              <a:buFontTx/>
              <a:buChar char="-"/>
            </a:pPr>
            <a:r>
              <a:rPr lang="fr-FR" dirty="0"/>
              <a:t>Possible prise en compte des années comme adjoint administratif et contractuel pour le calcul de la durée de service</a:t>
            </a:r>
          </a:p>
          <a:p>
            <a:pPr lvl="1"/>
            <a:r>
              <a:rPr lang="fr-FR" dirty="0"/>
              <a:t>	</a:t>
            </a:r>
          </a:p>
          <a:p>
            <a:pPr marL="285750" indent="-285750">
              <a:buFontTx/>
              <a:buChar char="-"/>
            </a:pPr>
            <a:endParaRPr lang="fr-FR" dirty="0"/>
          </a:p>
        </p:txBody>
      </p:sp>
    </p:spTree>
    <p:extLst>
      <p:ext uri="{BB962C8B-B14F-4D97-AF65-F5344CB8AC3E}">
        <p14:creationId xmlns:p14="http://schemas.microsoft.com/office/powerpoint/2010/main" val="266612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D3CD1615-7E26-FCA3-0D22-E20C16C82FDF}"/>
              </a:ext>
            </a:extLst>
          </p:cNvPr>
          <p:cNvSpPr txBox="1"/>
          <p:nvPr/>
        </p:nvSpPr>
        <p:spPr>
          <a:xfrm>
            <a:off x="457200" y="1696563"/>
            <a:ext cx="8470900" cy="5078313"/>
          </a:xfrm>
          <a:prstGeom prst="rect">
            <a:avLst/>
          </a:prstGeom>
          <a:noFill/>
        </p:spPr>
        <p:txBody>
          <a:bodyPr wrap="square" rtlCol="0">
            <a:spAutoFit/>
          </a:bodyPr>
          <a:lstStyle/>
          <a:p>
            <a:r>
              <a:rPr lang="fr-FR" b="1" dirty="0">
                <a:solidFill>
                  <a:srgbClr val="66CCFF"/>
                </a:solidFill>
              </a:rPr>
              <a:t>Mise en œuvre concrète par campagne annuelle</a:t>
            </a:r>
          </a:p>
          <a:p>
            <a:pPr marL="285750" indent="-285750">
              <a:buFontTx/>
              <a:buChar char="-"/>
            </a:pPr>
            <a:r>
              <a:rPr lang="fr-FR" dirty="0"/>
              <a:t>Circulaire disponible sur l’espace réservé – rubrique carrières</a:t>
            </a:r>
          </a:p>
          <a:p>
            <a:pPr marL="285750" indent="-285750">
              <a:buFontTx/>
              <a:buChar char="-"/>
            </a:pPr>
            <a:endParaRPr lang="fr-FR" dirty="0"/>
          </a:p>
          <a:p>
            <a:pPr marL="285750" indent="-285750">
              <a:buFontTx/>
              <a:buChar char="-"/>
            </a:pPr>
            <a:r>
              <a:rPr lang="fr-FR" dirty="0"/>
              <a:t>A réception des pièces : le CDG traitera en priorité les dossiers des agents éligibles à un AG ou une PI</a:t>
            </a:r>
          </a:p>
          <a:p>
            <a:endParaRPr lang="fr-FR" dirty="0"/>
          </a:p>
          <a:p>
            <a:pPr marL="285750" indent="-285750">
              <a:buFontTx/>
              <a:buChar char="-"/>
            </a:pPr>
            <a:endParaRPr lang="fr-FR" b="1" dirty="0"/>
          </a:p>
          <a:p>
            <a:pPr marL="285750" indent="-285750">
              <a:buFontTx/>
              <a:buChar char="-"/>
            </a:pPr>
            <a:r>
              <a:rPr lang="fr-FR" b="1" dirty="0"/>
              <a:t>Bonification obligatoire </a:t>
            </a:r>
            <a:r>
              <a:rPr lang="fr-FR" dirty="0"/>
              <a:t>: pièces à envoyer avant le 24/05/2026 par mail à service.rh@cdg18.fr avec comme objet « bonification d’ancienneté »</a:t>
            </a:r>
          </a:p>
          <a:p>
            <a:pPr marL="742950" lvl="1" indent="-285750">
              <a:buFontTx/>
              <a:buChar char="-"/>
            </a:pPr>
            <a:r>
              <a:rPr lang="fr-FR" dirty="0"/>
              <a:t>Un formulaire sollicitant la bonification obligatoire</a:t>
            </a:r>
          </a:p>
          <a:p>
            <a:pPr marL="742950" lvl="1" indent="-285750">
              <a:buFontTx/>
              <a:buChar char="-"/>
            </a:pPr>
            <a:r>
              <a:rPr lang="fr-FR" dirty="0"/>
              <a:t>Arrêté nommant SGM</a:t>
            </a:r>
          </a:p>
          <a:p>
            <a:pPr marL="742950" lvl="1" indent="-285750">
              <a:buFontTx/>
              <a:buChar char="-"/>
            </a:pPr>
            <a:r>
              <a:rPr lang="fr-FR" dirty="0"/>
              <a:t>Arrêtés NBI</a:t>
            </a:r>
          </a:p>
          <a:p>
            <a:pPr marL="742950" lvl="1" indent="-285750">
              <a:buFontTx/>
              <a:buChar char="-"/>
            </a:pPr>
            <a:r>
              <a:rPr lang="fr-FR" dirty="0"/>
              <a:t>Attestations sur l’honneur des employeurs</a:t>
            </a:r>
          </a:p>
          <a:p>
            <a:pPr lvl="1"/>
            <a:endParaRPr lang="fr-FR" dirty="0"/>
          </a:p>
          <a:p>
            <a:pPr lvl="1"/>
            <a:r>
              <a:rPr lang="fr-FR" dirty="0">
                <a:solidFill>
                  <a:srgbClr val="FF0000"/>
                </a:solidFill>
              </a:rPr>
              <a:t>1 document par PDF en respectant les règles de nommage</a:t>
            </a:r>
          </a:p>
          <a:p>
            <a:pPr marL="742950" lvl="1" indent="-285750">
              <a:buFontTx/>
              <a:buChar char="-"/>
            </a:pPr>
            <a:endParaRPr lang="fr-FR" dirty="0"/>
          </a:p>
          <a:p>
            <a:pPr lvl="1"/>
            <a:r>
              <a:rPr lang="fr-FR" dirty="0"/>
              <a:t>	</a:t>
            </a:r>
          </a:p>
          <a:p>
            <a:pPr marL="285750" indent="-285750">
              <a:buFontTx/>
              <a:buChar char="-"/>
            </a:pPr>
            <a:endParaRPr lang="fr-FR" dirty="0"/>
          </a:p>
        </p:txBody>
      </p:sp>
      <p:pic>
        <p:nvPicPr>
          <p:cNvPr id="4" name="Image 3" descr="Une image contenant capture d’écran, Graphique, symbole, cercle&#10;&#10;Le contenu généré par l’IA peut être incorrect.">
            <a:extLst>
              <a:ext uri="{FF2B5EF4-FFF2-40B4-BE49-F238E27FC236}">
                <a16:creationId xmlns:a16="http://schemas.microsoft.com/office/drawing/2014/main" id="{9BE011A5-3CB4-F9E2-3AF6-ACDE05919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431" y="1223195"/>
            <a:ext cx="1138760" cy="1138760"/>
          </a:xfrm>
          <a:prstGeom prst="rect">
            <a:avLst/>
          </a:prstGeom>
        </p:spPr>
      </p:pic>
    </p:spTree>
    <p:extLst>
      <p:ext uri="{BB962C8B-B14F-4D97-AF65-F5344CB8AC3E}">
        <p14:creationId xmlns:p14="http://schemas.microsoft.com/office/powerpoint/2010/main" val="420216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C8F9-5023-E928-E76E-2EC07359B8E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0619B1E-940E-30F1-6132-40478F51A6D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2E4355C-E0EA-8857-7415-E3D3280DEEEA}"/>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52592D10-2E06-CA16-8698-1EC1C03D80E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C83CC8E-F621-044F-6E3A-A6CBCCB1B86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5E86AF8-F7A2-A1D6-7D83-8A326B4D68E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F86B5D7-9D56-74C1-2B16-985A88B85B4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28A77A0-2879-064A-550D-1509A20C0D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4517590-B076-5FC0-A309-400DCBC447E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9480ADE-9952-C587-4653-6AE68279B84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14DCD55-1045-F986-B00D-15917B064E6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05269CC-5E1A-19C0-35A3-16367DBB61D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F461757-4E37-615C-09E2-08379507D23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BDB5071-A3AB-F039-22E1-D0C97E362AC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E4BEA5C-8DA1-0C70-70B6-29ADAE8CB1D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C6B5CCDF-F9F4-4636-06B2-CA0BC64B5D83}"/>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BD6B7BB9-A9A1-FACC-C622-A95324F11392}"/>
              </a:ext>
            </a:extLst>
          </p:cNvPr>
          <p:cNvSpPr txBox="1"/>
          <p:nvPr/>
        </p:nvSpPr>
        <p:spPr>
          <a:xfrm>
            <a:off x="457200" y="1696563"/>
            <a:ext cx="8470900" cy="3970318"/>
          </a:xfrm>
          <a:prstGeom prst="rect">
            <a:avLst/>
          </a:prstGeom>
          <a:noFill/>
        </p:spPr>
        <p:txBody>
          <a:bodyPr wrap="square" rtlCol="0">
            <a:spAutoFit/>
          </a:bodyPr>
          <a:lstStyle/>
          <a:p>
            <a:r>
              <a:rPr lang="fr-FR" b="1" dirty="0">
                <a:solidFill>
                  <a:srgbClr val="66CCFF"/>
                </a:solidFill>
              </a:rPr>
              <a:t>Mise en œuvre concrète par campagne annuelle</a:t>
            </a:r>
          </a:p>
          <a:p>
            <a:pPr lvl="1"/>
            <a:endParaRPr lang="fr-FR" dirty="0"/>
          </a:p>
          <a:p>
            <a:pPr marL="285750" indent="-285750">
              <a:buFontTx/>
              <a:buChar char="-"/>
            </a:pPr>
            <a:r>
              <a:rPr lang="fr-FR" b="1" dirty="0"/>
              <a:t>Bonification facultative </a:t>
            </a:r>
            <a:r>
              <a:rPr lang="fr-FR" dirty="0"/>
              <a:t>: pièces à envoyer avant le 24/05/2026 par mail à service.rh@cdg18.fr avec comme objet « bonification d’ancienneté »:</a:t>
            </a:r>
          </a:p>
          <a:p>
            <a:pPr marL="742950" lvl="1" indent="-285750">
              <a:buFontTx/>
              <a:buChar char="-"/>
            </a:pPr>
            <a:r>
              <a:rPr lang="fr-FR" dirty="0"/>
              <a:t>Un formulaire sollicitant la bonification facultative</a:t>
            </a:r>
          </a:p>
          <a:p>
            <a:pPr marL="742950" lvl="1" indent="-285750">
              <a:buFontTx/>
              <a:buChar char="-"/>
            </a:pPr>
            <a:r>
              <a:rPr lang="fr-FR" dirty="0"/>
              <a:t>Arrêté nommant SGM</a:t>
            </a:r>
          </a:p>
          <a:p>
            <a:pPr marL="742950" lvl="1" indent="-285750">
              <a:buFontTx/>
              <a:buChar char="-"/>
            </a:pPr>
            <a:r>
              <a:rPr lang="fr-FR" dirty="0"/>
              <a:t>Arrêtés NBI</a:t>
            </a:r>
          </a:p>
          <a:p>
            <a:pPr marL="742950" lvl="1" indent="-285750">
              <a:buFontTx/>
              <a:buChar char="-"/>
            </a:pPr>
            <a:r>
              <a:rPr lang="fr-FR" dirty="0"/>
              <a:t>Attestations sur l’honneur des employeurs</a:t>
            </a:r>
          </a:p>
          <a:p>
            <a:pPr marL="742950" lvl="1" indent="-285750">
              <a:buFontTx/>
              <a:buChar char="-"/>
            </a:pPr>
            <a:r>
              <a:rPr lang="fr-FR" dirty="0"/>
              <a:t>LDG intégrant des critères d’octroi de la bonification à jour</a:t>
            </a:r>
          </a:p>
          <a:p>
            <a:pPr marL="742950" lvl="1" indent="-285750">
              <a:buFontTx/>
              <a:buChar char="-"/>
            </a:pPr>
            <a:r>
              <a:rPr lang="fr-FR" dirty="0"/>
              <a:t>Compte rendu d’entretien professionnel</a:t>
            </a:r>
          </a:p>
          <a:p>
            <a:pPr marL="742950" lvl="1" indent="-285750">
              <a:buFontTx/>
              <a:buChar char="-"/>
            </a:pPr>
            <a:endParaRPr lang="fr-FR" dirty="0"/>
          </a:p>
          <a:p>
            <a:pPr lvl="1"/>
            <a:r>
              <a:rPr lang="fr-FR" dirty="0">
                <a:solidFill>
                  <a:srgbClr val="FF0000"/>
                </a:solidFill>
              </a:rPr>
              <a:t>1 document par PDF en respectant les règles de nommage</a:t>
            </a:r>
          </a:p>
          <a:p>
            <a:pPr lvl="1"/>
            <a:endParaRPr lang="fr-FR" dirty="0">
              <a:solidFill>
                <a:srgbClr val="FF0000"/>
              </a:solidFill>
            </a:endParaRPr>
          </a:p>
          <a:p>
            <a:pPr marL="285750" indent="-285750">
              <a:buFontTx/>
              <a:buChar char="-"/>
            </a:pPr>
            <a:endParaRPr lang="fr-FR" dirty="0"/>
          </a:p>
        </p:txBody>
      </p:sp>
    </p:spTree>
    <p:extLst>
      <p:ext uri="{BB962C8B-B14F-4D97-AF65-F5344CB8AC3E}">
        <p14:creationId xmlns:p14="http://schemas.microsoft.com/office/powerpoint/2010/main" val="283763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CA04-E89E-2EA5-F2F8-ADB8B6D8ABE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9F0C82C-55AA-6ECD-F5CA-2F35512ECFB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ABBDF2F-009A-74A0-696D-68BE17CED88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F401BCF-0CF6-0766-DA7A-045C19F53E1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3D0F6EE-A887-BC02-CA72-EAC3890E408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682CB5B-8D78-8416-E1F4-8BF2848BD7E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049E9E-16FD-9DD2-B56E-A3337F7061A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3E87CBF-C049-248A-BC64-C08A7B6799D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B8BDDEE-15FC-C574-E292-155DFF3B712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720B4E8-E87C-715C-BF52-E6961DB1E4F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5E10500-436D-C8C9-D65E-2A22D065842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D9F975F-C95A-11A9-35E3-5CB9341EEB6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5BF7BB-0617-FE68-FDFD-7717DBA16FB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3EBB810-A4B9-EA42-1F08-596CEDB0413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5B07CBD-E98D-0811-011A-70B144CBC81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5712B462-0331-1181-8CAB-185911D5B4EE}"/>
              </a:ext>
            </a:extLst>
          </p:cNvPr>
          <p:cNvSpPr txBox="1"/>
          <p:nvPr/>
        </p:nvSpPr>
        <p:spPr>
          <a:xfrm>
            <a:off x="3319170" y="601062"/>
            <a:ext cx="4948571" cy="369332"/>
          </a:xfrm>
          <a:prstGeom prst="rect">
            <a:avLst/>
          </a:prstGeom>
          <a:noFill/>
        </p:spPr>
        <p:txBody>
          <a:bodyPr wrap="square" rtlCol="0">
            <a:spAutoFit/>
          </a:bodyPr>
          <a:lstStyle/>
          <a:p>
            <a:pPr algn="r"/>
            <a:r>
              <a:rPr lang="fr-FR" b="1" dirty="0">
                <a:solidFill>
                  <a:srgbClr val="00B0F0"/>
                </a:solidFill>
              </a:rPr>
              <a:t>Avantage spécifique d’ancienneté</a:t>
            </a:r>
          </a:p>
        </p:txBody>
      </p:sp>
      <p:sp>
        <p:nvSpPr>
          <p:cNvPr id="5" name="ZoneTexte 4">
            <a:extLst>
              <a:ext uri="{FF2B5EF4-FFF2-40B4-BE49-F238E27FC236}">
                <a16:creationId xmlns:a16="http://schemas.microsoft.com/office/drawing/2014/main" id="{526DF131-99EE-1434-B98A-12B7CCEF180F}"/>
              </a:ext>
            </a:extLst>
          </p:cNvPr>
          <p:cNvSpPr txBox="1"/>
          <p:nvPr/>
        </p:nvSpPr>
        <p:spPr>
          <a:xfrm>
            <a:off x="457200" y="1696563"/>
            <a:ext cx="8470900" cy="4801314"/>
          </a:xfrm>
          <a:prstGeom prst="rect">
            <a:avLst/>
          </a:prstGeom>
          <a:noFill/>
        </p:spPr>
        <p:txBody>
          <a:bodyPr wrap="square" rtlCol="0">
            <a:spAutoFit/>
          </a:bodyPr>
          <a:lstStyle/>
          <a:p>
            <a:pPr lvl="1"/>
            <a:endParaRPr lang="fr-FR" dirty="0">
              <a:solidFill>
                <a:srgbClr val="FF0000"/>
              </a:solidFill>
            </a:endParaRPr>
          </a:p>
          <a:p>
            <a:pPr lvl="1"/>
            <a:r>
              <a:rPr lang="fr-FR" b="1" dirty="0"/>
              <a:t>Pour les agents à temps non complet exerçant les fonctions de secrétaire général de mairie sur le même grade dans plusieurs communes </a:t>
            </a:r>
            <a:r>
              <a:rPr lang="fr-FR" dirty="0"/>
              <a:t>: </a:t>
            </a:r>
          </a:p>
          <a:p>
            <a:pPr lvl="1"/>
            <a:endParaRPr lang="fr-FR" dirty="0"/>
          </a:p>
          <a:p>
            <a:pPr marL="742950" lvl="1" indent="-285750">
              <a:buFontTx/>
              <a:buChar char="-"/>
            </a:pPr>
            <a:r>
              <a:rPr lang="fr-FR" dirty="0"/>
              <a:t>proposition de bonification facultative est faite, après avis des autres autorités territoriales, par l'autorité de la collectivité auquel le fonctionnaire consacre la plus grande partie de son activité et, en cas de durée égale de son travail dans plusieurs collectivités, par l'autorité territoriale qui l'a recruté en premier.</a:t>
            </a:r>
          </a:p>
          <a:p>
            <a:pPr marL="742950" lvl="1" indent="-285750">
              <a:buFontTx/>
              <a:buChar char="-"/>
            </a:pPr>
            <a:endParaRPr lang="fr-FR" dirty="0"/>
          </a:p>
          <a:p>
            <a:pPr marL="742950" lvl="1" indent="-285750">
              <a:buFontTx/>
              <a:buChar char="-"/>
            </a:pPr>
            <a:r>
              <a:rPr lang="fr-FR" dirty="0"/>
              <a:t>l’agent ne pourra bénéficier de l’avantage spécifique d’ancienneté que si les LDG de chaque collectivité ont prévu des critères</a:t>
            </a:r>
          </a:p>
          <a:p>
            <a:pPr marL="742950" lvl="1" indent="-285750">
              <a:buFontTx/>
              <a:buChar char="-"/>
            </a:pPr>
            <a:endParaRPr lang="fr-FR" dirty="0"/>
          </a:p>
          <a:p>
            <a:pPr marL="742950" lvl="1" indent="-285750">
              <a:buFontTx/>
              <a:buChar char="-"/>
            </a:pPr>
            <a:endParaRPr lang="fr-FR" dirty="0"/>
          </a:p>
          <a:p>
            <a:pPr marL="285750" indent="-285750">
              <a:buFontTx/>
              <a:buChar char="-"/>
            </a:pPr>
            <a:endParaRPr lang="fr-FR" dirty="0"/>
          </a:p>
          <a:p>
            <a:pPr marL="285750" indent="-285750">
              <a:buFontTx/>
              <a:buChar char="-"/>
            </a:pPr>
            <a:endParaRPr lang="fr-FR" dirty="0"/>
          </a:p>
          <a:p>
            <a:pPr lvl="1"/>
            <a:r>
              <a:rPr lang="fr-FR" dirty="0"/>
              <a:t>	</a:t>
            </a:r>
          </a:p>
          <a:p>
            <a:pPr marL="285750" indent="-285750">
              <a:buFontTx/>
              <a:buChar char="-"/>
            </a:pPr>
            <a:endParaRPr lang="fr-FR" dirty="0"/>
          </a:p>
        </p:txBody>
      </p:sp>
      <p:pic>
        <p:nvPicPr>
          <p:cNvPr id="4" name="Image 3" descr="Une image contenant cercle, dessin humoristique, clipart, Visage humain&#10;&#10;Le contenu généré par l’IA peut être incorrect.">
            <a:extLst>
              <a:ext uri="{FF2B5EF4-FFF2-40B4-BE49-F238E27FC236}">
                <a16:creationId xmlns:a16="http://schemas.microsoft.com/office/drawing/2014/main" id="{EAFEE191-6B62-010F-6C33-B673E869F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4970931"/>
            <a:ext cx="2857500" cy="1457325"/>
          </a:xfrm>
          <a:prstGeom prst="rect">
            <a:avLst/>
          </a:prstGeom>
        </p:spPr>
      </p:pic>
    </p:spTree>
    <p:extLst>
      <p:ext uri="{BB962C8B-B14F-4D97-AF65-F5344CB8AC3E}">
        <p14:creationId xmlns:p14="http://schemas.microsoft.com/office/powerpoint/2010/main" val="34097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10FC3-9EB8-F7FA-2DA7-15EAFB7AFA7C}"/>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0DD8CFDA-E931-B124-CFB6-B3E54D89D35E}"/>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9E0E97C8-B5C8-3FE4-B984-C20295B55121}"/>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E8980D23-9145-EEA3-5873-56FA12B5D4D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35F65895-B600-EB76-25F3-CC801EE2B49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4A9161C7-C862-06B8-C467-677BF5B1CB1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2E495BAE-6C40-30FD-78A4-1D1ABF881879}"/>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17D8F4B9-8FF1-C4F9-4358-58508AE5FFB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90F1CC26-BEBE-2167-15FE-97DF3F19099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C4F0F818-0F94-0A26-3520-039044B2538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26F9CD99-C7AA-B99D-223A-0462C60FC305}"/>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9A95A7EB-7DF7-2D39-C02F-63A28371E74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1C9465F2-38EE-A53E-C3CA-2196D6A3181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D27D06B4-7DE0-B1E9-F388-BD70F147471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F335B741-7104-6EFB-35C6-9E0D8EE1798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95C208F6-C1B7-3F4F-D8F5-5A30DB3DC0CB}"/>
              </a:ext>
            </a:extLst>
          </p:cNvPr>
          <p:cNvGraphicFramePr/>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7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4275-FA36-53EA-A97A-F1ADC461D672}"/>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B378712-F99E-321B-1E81-83695B80B9DF}"/>
              </a:ext>
            </a:extLst>
          </p:cNvPr>
          <p:cNvSpPr txBox="1">
            <a:spLocks noGrp="1"/>
          </p:cNvSpPr>
          <p:nvPr>
            <p:ph type="title"/>
          </p:nvPr>
        </p:nvSpPr>
        <p:spPr>
          <a:xfrm>
            <a:off x="677507" y="238804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Mars 2026</a:t>
            </a:r>
            <a:endParaRPr dirty="0">
              <a:solidFill>
                <a:schemeClr val="accent6"/>
              </a:solidFill>
            </a:endParaRPr>
          </a:p>
        </p:txBody>
      </p:sp>
      <p:sp>
        <p:nvSpPr>
          <p:cNvPr id="7" name="object 7">
            <a:extLst>
              <a:ext uri="{FF2B5EF4-FFF2-40B4-BE49-F238E27FC236}">
                <a16:creationId xmlns:a16="http://schemas.microsoft.com/office/drawing/2014/main" id="{404A5FE3-8935-7A74-D027-72DFFB2F250B}"/>
              </a:ext>
            </a:extLst>
          </p:cNvPr>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a:extLst>
              <a:ext uri="{FF2B5EF4-FFF2-40B4-BE49-F238E27FC236}">
                <a16:creationId xmlns:a16="http://schemas.microsoft.com/office/drawing/2014/main" id="{66AD0991-6A72-77CD-6A4A-49D3276A0A76}"/>
              </a:ext>
            </a:extLst>
          </p:cNvPr>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a:extLst>
              <a:ext uri="{FF2B5EF4-FFF2-40B4-BE49-F238E27FC236}">
                <a16:creationId xmlns:a16="http://schemas.microsoft.com/office/drawing/2014/main" id="{64A6C753-249A-01DE-9DB0-ED82920F819E}"/>
              </a:ext>
            </a:extLst>
          </p:cNvPr>
          <p:cNvGrpSpPr>
            <a:grpSpLocks/>
          </p:cNvGrpSpPr>
          <p:nvPr/>
        </p:nvGrpSpPr>
        <p:grpSpPr bwMode="auto">
          <a:xfrm>
            <a:off x="1357290" y="285728"/>
            <a:ext cx="7661932" cy="2016596"/>
            <a:chOff x="2521302" y="4447632"/>
            <a:chExt cx="6645275" cy="2324642"/>
          </a:xfrm>
        </p:grpSpPr>
        <p:sp>
          <p:nvSpPr>
            <p:cNvPr id="11" name="Oval 2">
              <a:extLst>
                <a:ext uri="{FF2B5EF4-FFF2-40B4-BE49-F238E27FC236}">
                  <a16:creationId xmlns:a16="http://schemas.microsoft.com/office/drawing/2014/main" id="{432B7D57-82B4-3254-EB0F-BAFB8931279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a:extLst>
                <a:ext uri="{FF2B5EF4-FFF2-40B4-BE49-F238E27FC236}">
                  <a16:creationId xmlns:a16="http://schemas.microsoft.com/office/drawing/2014/main" id="{6D30F4A2-0A09-E39B-DB76-96F361FFAC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a:extLst>
                <a:ext uri="{FF2B5EF4-FFF2-40B4-BE49-F238E27FC236}">
                  <a16:creationId xmlns:a16="http://schemas.microsoft.com/office/drawing/2014/main" id="{494A05BA-05A7-E5D1-F328-06BC760F033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a:extLst>
                <a:ext uri="{FF2B5EF4-FFF2-40B4-BE49-F238E27FC236}">
                  <a16:creationId xmlns:a16="http://schemas.microsoft.com/office/drawing/2014/main" id="{CF5E9757-BA5F-63C3-0F73-6AAE2810A9D0}"/>
                </a:ext>
              </a:extLst>
            </p:cNvPr>
            <p:cNvGrpSpPr>
              <a:grpSpLocks/>
            </p:cNvGrpSpPr>
            <p:nvPr/>
          </p:nvGrpSpPr>
          <p:grpSpPr bwMode="auto">
            <a:xfrm>
              <a:off x="3957638" y="5091476"/>
              <a:ext cx="171450" cy="1165229"/>
              <a:chOff x="112099728" y="105931681"/>
              <a:chExt cx="170831" cy="1165800"/>
            </a:xfrm>
          </p:grpSpPr>
          <p:sp>
            <p:nvSpPr>
              <p:cNvPr id="19" name="Rectangle 7">
                <a:extLst>
                  <a:ext uri="{FF2B5EF4-FFF2-40B4-BE49-F238E27FC236}">
                    <a16:creationId xmlns:a16="http://schemas.microsoft.com/office/drawing/2014/main" id="{A8C23D90-2942-9373-449C-0829550C0C5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a:extLst>
                  <a:ext uri="{FF2B5EF4-FFF2-40B4-BE49-F238E27FC236}">
                    <a16:creationId xmlns:a16="http://schemas.microsoft.com/office/drawing/2014/main" id="{8B9F627B-0BE7-FAFE-72FE-3296CFA391A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a:extLst>
                  <a:ext uri="{FF2B5EF4-FFF2-40B4-BE49-F238E27FC236}">
                    <a16:creationId xmlns:a16="http://schemas.microsoft.com/office/drawing/2014/main" id="{7F335AFD-2C13-C262-B11F-FCE774BC028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a:extLst>
                <a:ext uri="{FF2B5EF4-FFF2-40B4-BE49-F238E27FC236}">
                  <a16:creationId xmlns:a16="http://schemas.microsoft.com/office/drawing/2014/main" id="{BF9415C7-9585-6681-5675-617C1FB050BE}"/>
                </a:ext>
              </a:extLst>
            </p:cNvPr>
            <p:cNvGrpSpPr>
              <a:grpSpLocks/>
            </p:cNvGrpSpPr>
            <p:nvPr/>
          </p:nvGrpSpPr>
          <p:grpSpPr bwMode="auto">
            <a:xfrm>
              <a:off x="8701088" y="4447632"/>
              <a:ext cx="169862" cy="1163632"/>
              <a:chOff x="116843535" y="105289350"/>
              <a:chExt cx="170420" cy="1163658"/>
            </a:xfrm>
          </p:grpSpPr>
          <p:sp>
            <p:nvSpPr>
              <p:cNvPr id="16" name="Rectangle 15">
                <a:extLst>
                  <a:ext uri="{FF2B5EF4-FFF2-40B4-BE49-F238E27FC236}">
                    <a16:creationId xmlns:a16="http://schemas.microsoft.com/office/drawing/2014/main" id="{EAEA840D-AF31-99BB-C935-8563E9451CD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a:extLst>
                  <a:ext uri="{FF2B5EF4-FFF2-40B4-BE49-F238E27FC236}">
                    <a16:creationId xmlns:a16="http://schemas.microsoft.com/office/drawing/2014/main" id="{CEE63391-E6FA-65BC-D8A4-6C75F040A29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a:extLst>
                  <a:ext uri="{FF2B5EF4-FFF2-40B4-BE49-F238E27FC236}">
                    <a16:creationId xmlns:a16="http://schemas.microsoft.com/office/drawing/2014/main" id="{469FE593-CA26-138C-24B9-A8073796280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58270AEA-932B-6518-C2A3-1C3D47B189D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9A6D588F-C05B-0AA0-9D00-357BE61FD516}"/>
              </a:ext>
            </a:extLst>
          </p:cNvPr>
          <p:cNvSpPr txBox="1">
            <a:spLocks/>
          </p:cNvSpPr>
          <p:nvPr/>
        </p:nvSpPr>
        <p:spPr>
          <a:xfrm>
            <a:off x="108689" y="3961616"/>
            <a:ext cx="8782089" cy="2266646"/>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Céline GENDRAULT– Coordonnatrice retraite et gestionnaire des assurances du personnel</a:t>
            </a:r>
          </a:p>
          <a:p>
            <a:pPr marL="12700" algn="ctr">
              <a:spcBef>
                <a:spcPts val="95"/>
              </a:spcBef>
            </a:pPr>
            <a:r>
              <a:rPr lang="fr-FR" kern="0" dirty="0">
                <a:solidFill>
                  <a:srgbClr val="00B0F0"/>
                </a:solidFill>
              </a:rPr>
              <a:t>Aurore VEDRENNE, Responsable du Pole ressources et aménagement et directrice adjointe</a:t>
            </a:r>
          </a:p>
        </p:txBody>
      </p:sp>
    </p:spTree>
    <p:extLst>
      <p:ext uri="{BB962C8B-B14F-4D97-AF65-F5344CB8AC3E}">
        <p14:creationId xmlns:p14="http://schemas.microsoft.com/office/powerpoint/2010/main" val="317619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F2BE-0F6A-874B-0EEC-272AEABE00AC}"/>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80C5BDCE-7848-677F-0210-4DE7B3021DF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AE45F982-4A29-7411-53B7-EFC00DA206A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B2576DA4-62A7-3922-4FD8-34770A0580E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C3912FCE-2396-698C-3250-E51BEDACE06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79E773AC-7830-0F0E-995F-7A2376AD15E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2B2E2E3-A444-0B75-2972-1AECDE5BA137}"/>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4214C6CB-4455-56E7-EFAA-747C5B3638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00E7D331-DA10-AEB4-03F3-167D5117C7A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DE44E2F-910F-625A-BCEB-1D13640AF6A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FDF794F-EBBF-ABC3-C160-1731660AAF21}"/>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8CF89804-3212-DCAE-5044-C945AD9CAA4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1DCA9B48-E89B-8841-5E8A-FED3C503479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AED3088A-A04C-C297-B30F-FBA286A5656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506006FA-3040-1E59-C134-E46979E48408}"/>
              </a:ext>
            </a:extLst>
          </p:cNvPr>
          <p:cNvSpPr txBox="1"/>
          <p:nvPr/>
        </p:nvSpPr>
        <p:spPr>
          <a:xfrm>
            <a:off x="304800" y="1676400"/>
            <a:ext cx="8498105" cy="6863417"/>
          </a:xfrm>
          <a:prstGeom prst="rect">
            <a:avLst/>
          </a:prstGeom>
          <a:noFill/>
        </p:spPr>
        <p:txBody>
          <a:bodyPr wrap="square" rtlCol="0">
            <a:spAutoFit/>
          </a:bodyPr>
          <a:lstStyle/>
          <a:p>
            <a:pPr marL="0" lvl="2" algn="just">
              <a:tabLst>
                <a:tab pos="567690" algn="l"/>
              </a:tabLst>
            </a:pPr>
            <a:r>
              <a:rPr lang="fr-FR" sz="2000" dirty="0">
                <a:latin typeface="Aptos" panose="020B0004020202020204" pitchFamily="34" charset="0"/>
                <a:ea typeface="Segoe UI Emoji" panose="020B0502040204020203" pitchFamily="34" charset="0"/>
              </a:rPr>
              <a:t>▸Source juridique : art 105 loi de financement de la sécurité sociale du 30/12/2025</a:t>
            </a: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r>
              <a:rPr lang="fr-FR" sz="2000" dirty="0">
                <a:latin typeface="Aptos" panose="020B0004020202020204" pitchFamily="34" charset="0"/>
                <a:ea typeface="Segoe UI Emoji" panose="020B0502040204020203" pitchFamily="34" charset="0"/>
              </a:rPr>
              <a:t>▸</a:t>
            </a:r>
            <a:r>
              <a:rPr lang="fr-FR" sz="2000" b="1" dirty="0">
                <a:solidFill>
                  <a:srgbClr val="FF0000"/>
                </a:solidFill>
                <a:latin typeface="Aptos" panose="020B0004020202020204" pitchFamily="34" charset="0"/>
                <a:ea typeface="Segoe UI Emoji" panose="020B0502040204020203" pitchFamily="34" charset="0"/>
              </a:rPr>
              <a:t>On parle de suspension et non d’abrogation ou de retour en arrière</a:t>
            </a:r>
          </a:p>
          <a:p>
            <a:pPr marL="0" lvl="2" algn="just">
              <a:tabLst>
                <a:tab pos="567690" algn="l"/>
              </a:tabLst>
            </a:pPr>
            <a:r>
              <a:rPr lang="fr-FR" sz="2000" dirty="0">
                <a:latin typeface="Aptos" panose="020B0004020202020204" pitchFamily="34" charset="0"/>
                <a:ea typeface="Segoe UI Emoji" panose="020B0502040204020203" pitchFamily="34" charset="0"/>
              </a:rPr>
              <a:t>La LFSS retarde/gèle temporairement la poursuite de l’augmentation de l’âge et la hausse du nombre de trimestres requis.</a:t>
            </a: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r>
              <a:rPr lang="fr-FR" sz="2000" dirty="0">
                <a:latin typeface="Aptos" panose="020B0004020202020204" pitchFamily="34" charset="0"/>
                <a:ea typeface="Segoe UI Emoji" panose="020B0502040204020203" pitchFamily="34" charset="0"/>
              </a:rPr>
              <a:t>▸ </a:t>
            </a:r>
            <a:r>
              <a:rPr lang="fr-FR" sz="2000" b="1" dirty="0">
                <a:solidFill>
                  <a:srgbClr val="FF0000"/>
                </a:solidFill>
                <a:latin typeface="Aptos" panose="020B0004020202020204" pitchFamily="34" charset="0"/>
                <a:ea typeface="Segoe UI Emoji" panose="020B0502040204020203" pitchFamily="34" charset="0"/>
              </a:rPr>
              <a:t>Générations concernées </a:t>
            </a:r>
            <a:r>
              <a:rPr lang="fr-FR" sz="2000" dirty="0">
                <a:latin typeface="Aptos" panose="020B0004020202020204" pitchFamily="34" charset="0"/>
                <a:ea typeface="Segoe UI Emoji" panose="020B0502040204020203" pitchFamily="34" charset="0"/>
              </a:rPr>
              <a:t>: de 1964 à 1968 pour l’abaissement de l’âge et 1964 à 1965 pour l’abaissement de la durée d’assurance cotisée pour la recherche du taux plein.</a:t>
            </a: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r>
              <a:rPr lang="fr-FR" sz="2000" dirty="0">
                <a:latin typeface="Aptos" panose="020B0004020202020204" pitchFamily="34" charset="0"/>
                <a:ea typeface="Segoe UI Emoji" panose="020B0502040204020203" pitchFamily="34" charset="0"/>
              </a:rPr>
              <a:t>▸</a:t>
            </a:r>
            <a:r>
              <a:rPr lang="fr-FR" sz="2000" b="1" dirty="0">
                <a:solidFill>
                  <a:srgbClr val="FF0000"/>
                </a:solidFill>
                <a:latin typeface="Aptos" panose="020B0004020202020204" pitchFamily="34" charset="0"/>
                <a:ea typeface="Segoe UI Emoji" panose="020B0502040204020203" pitchFamily="34" charset="0"/>
              </a:rPr>
              <a:t>Pension prenant effet à compter du 01/09/2026</a:t>
            </a: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a typeface="Segoe UI Emoji" panose="020B0502040204020203" pitchFamily="34" charset="0"/>
            </a:endParaRPr>
          </a:p>
          <a:p>
            <a:pPr marL="0" lvl="2" algn="just">
              <a:tabLst>
                <a:tab pos="567690" algn="l"/>
              </a:tabLst>
            </a:pPr>
            <a:endParaRPr lang="fr-FR" sz="2000" dirty="0">
              <a:latin typeface="Aptos" panose="020B0004020202020204" pitchFamily="34" charset="0"/>
            </a:endParaRPr>
          </a:p>
        </p:txBody>
      </p:sp>
      <p:sp>
        <p:nvSpPr>
          <p:cNvPr id="6" name="ZoneTexte 5">
            <a:extLst>
              <a:ext uri="{FF2B5EF4-FFF2-40B4-BE49-F238E27FC236}">
                <a16:creationId xmlns:a16="http://schemas.microsoft.com/office/drawing/2014/main" id="{8B425031-BBFE-2E33-DE70-38B0445B6583}"/>
              </a:ext>
            </a:extLst>
          </p:cNvPr>
          <p:cNvSpPr txBox="1"/>
          <p:nvPr/>
        </p:nvSpPr>
        <p:spPr>
          <a:xfrm>
            <a:off x="4046602" y="567229"/>
            <a:ext cx="4487797" cy="477054"/>
          </a:xfrm>
          <a:prstGeom prst="rect">
            <a:avLst/>
          </a:prstGeom>
          <a:noFill/>
        </p:spPr>
        <p:txBody>
          <a:bodyPr wrap="square" rtlCol="0">
            <a:spAutoFit/>
          </a:bodyPr>
          <a:lstStyle/>
          <a:p>
            <a:r>
              <a:rPr lang="fr-FR" sz="2500" dirty="0"/>
              <a:t>Ce qui change vraiment!!!</a:t>
            </a:r>
          </a:p>
        </p:txBody>
      </p:sp>
      <p:cxnSp>
        <p:nvCxnSpPr>
          <p:cNvPr id="11" name="Connecteur : en angle 10">
            <a:extLst>
              <a:ext uri="{FF2B5EF4-FFF2-40B4-BE49-F238E27FC236}">
                <a16:creationId xmlns:a16="http://schemas.microsoft.com/office/drawing/2014/main" id="{B13616E0-4129-36A9-071E-AC1DB6CE840D}"/>
              </a:ext>
            </a:extLst>
          </p:cNvPr>
          <p:cNvCxnSpPr/>
          <p:nvPr/>
        </p:nvCxnSpPr>
        <p:spPr>
          <a:xfrm>
            <a:off x="1095982" y="3502967"/>
            <a:ext cx="6096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8217D26-A183-8F13-C287-0279D76E23DC}"/>
              </a:ext>
            </a:extLst>
          </p:cNvPr>
          <p:cNvSpPr txBox="1"/>
          <p:nvPr/>
        </p:nvSpPr>
        <p:spPr>
          <a:xfrm>
            <a:off x="1751345" y="3769667"/>
            <a:ext cx="4726910" cy="461665"/>
          </a:xfrm>
          <a:prstGeom prst="rect">
            <a:avLst/>
          </a:prstGeom>
          <a:noFill/>
        </p:spPr>
        <p:txBody>
          <a:bodyPr wrap="square" rtlCol="0">
            <a:spAutoFit/>
          </a:bodyPr>
          <a:lstStyle/>
          <a:p>
            <a:r>
              <a:rPr lang="fr-FR" sz="2400" b="1" dirty="0">
                <a:solidFill>
                  <a:srgbClr val="00B050"/>
                </a:solidFill>
              </a:rPr>
              <a:t>Suspension jusqu’à janvier 2028 </a:t>
            </a:r>
          </a:p>
        </p:txBody>
      </p:sp>
    </p:spTree>
    <p:extLst>
      <p:ext uri="{BB962C8B-B14F-4D97-AF65-F5344CB8AC3E}">
        <p14:creationId xmlns:p14="http://schemas.microsoft.com/office/powerpoint/2010/main" val="65397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D116A-542C-0036-3556-E822FADCBD00}"/>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041B07AC-9F51-809B-1B16-D2311B25275C}"/>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9D57B2B7-430C-7A94-2EF0-851611CAF0F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07F4182-C790-FB49-2A41-0836C262D0E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21083C32-C288-42CA-C513-7D880D60348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55E03F5E-0EA8-4319-1E57-EAFD3FFE264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6BAAEC3-6D88-18B3-8B42-16AB4F990D81}"/>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AEB8CF8D-B94F-93C2-6059-8EA5583102B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5AC31A3C-0DD0-02CB-2DFF-BD22F594854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2C7D2E7C-9C8C-8049-2225-D4DB778CBA8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393E6633-4920-BBBD-C84D-EBD27F096577}"/>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BCD7E70D-EFF2-194C-0AAC-90BEB4A83CB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78E053B5-3C77-5DB2-3112-A8AE84DE0EF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0216E8F5-6144-D95E-3C3C-8A9C91CFB22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4" name="Image 3" descr="Une image contenant texte, capture d’écran, menu, Police&#10;&#10;Le contenu généré par l’IA peut être incorrect.">
            <a:extLst>
              <a:ext uri="{FF2B5EF4-FFF2-40B4-BE49-F238E27FC236}">
                <a16:creationId xmlns:a16="http://schemas.microsoft.com/office/drawing/2014/main" id="{3B69A0A6-DADD-E688-B924-F496392C0C60}"/>
              </a:ext>
            </a:extLst>
          </p:cNvPr>
          <p:cNvPicPr>
            <a:picLocks noChangeAspect="1"/>
          </p:cNvPicPr>
          <p:nvPr/>
        </p:nvPicPr>
        <p:blipFill>
          <a:blip r:embed="rId3"/>
          <a:stretch>
            <a:fillRect/>
          </a:stretch>
        </p:blipFill>
        <p:spPr>
          <a:xfrm>
            <a:off x="1718864" y="1553883"/>
            <a:ext cx="4758136" cy="5166464"/>
          </a:xfrm>
          <a:prstGeom prst="rect">
            <a:avLst/>
          </a:prstGeom>
        </p:spPr>
      </p:pic>
    </p:spTree>
    <p:extLst>
      <p:ext uri="{BB962C8B-B14F-4D97-AF65-F5344CB8AC3E}">
        <p14:creationId xmlns:p14="http://schemas.microsoft.com/office/powerpoint/2010/main" val="1975704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B6FFD-7F65-D988-E8A5-B0753C69FC9F}"/>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E1EF3282-06AA-8E31-EE7D-3F1F13191E56}"/>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22B4F2DB-3EFA-F02D-D3CD-C0E690CF2D42}"/>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DCE32FE1-B785-0F59-5A5C-C0C6AA38053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3DE8E2D5-7837-A087-4E14-8902B6B04A2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A655B79A-03E5-17FB-D874-C9DB6C4F396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6E001B04-5919-5D88-FED3-5C01B1DEB87F}"/>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126E0D20-3C5C-9FFE-6863-1FCF030F1FA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71C398EF-19A0-0928-748E-01B7B07E00A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3C411D7-F117-E7D3-2D2D-84A8C3DA58B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58435478-FACD-9E84-1C7F-5592FE845CFB}"/>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D1597023-DF54-C272-42FC-F50C51AF9FD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A7E8B320-D80B-6317-B58D-1E6C3AEAE65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C3D6C91F-2D52-3E6B-E0F7-8CD91EB0E1E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05D3A685-C0C8-7088-8D8E-8CD04FD182FC}"/>
              </a:ext>
            </a:extLst>
          </p:cNvPr>
          <p:cNvSpPr txBox="1"/>
          <p:nvPr/>
        </p:nvSpPr>
        <p:spPr>
          <a:xfrm>
            <a:off x="4408779" y="460271"/>
            <a:ext cx="3969308" cy="523220"/>
          </a:xfrm>
          <a:prstGeom prst="rect">
            <a:avLst/>
          </a:prstGeom>
          <a:noFill/>
        </p:spPr>
        <p:txBody>
          <a:bodyPr wrap="square" rtlCol="0">
            <a:spAutoFit/>
          </a:bodyPr>
          <a:lstStyle/>
          <a:p>
            <a:r>
              <a:rPr lang="fr-FR" sz="2000" b="1" dirty="0">
                <a:solidFill>
                  <a:srgbClr val="4472C4"/>
                </a:solidFill>
              </a:rPr>
              <a:t>Ouverture de droit et limite d’âge</a:t>
            </a:r>
            <a:r>
              <a:rPr lang="fr-FR" sz="2800" b="1" dirty="0">
                <a:solidFill>
                  <a:srgbClr val="4472C4"/>
                </a:solidFill>
              </a:rPr>
              <a:t>	</a:t>
            </a:r>
          </a:p>
        </p:txBody>
      </p:sp>
      <p:pic>
        <p:nvPicPr>
          <p:cNvPr id="7" name="Image 6" descr="Une image contenant texte, capture d’écran, nombre, diagramme&#10;&#10;Le contenu généré par l’IA peut être incorrect.">
            <a:extLst>
              <a:ext uri="{FF2B5EF4-FFF2-40B4-BE49-F238E27FC236}">
                <a16:creationId xmlns:a16="http://schemas.microsoft.com/office/drawing/2014/main" id="{75B92483-B083-01DC-2D51-209CADCE6CE1}"/>
              </a:ext>
            </a:extLst>
          </p:cNvPr>
          <p:cNvPicPr>
            <a:picLocks noChangeAspect="1"/>
          </p:cNvPicPr>
          <p:nvPr/>
        </p:nvPicPr>
        <p:blipFill>
          <a:blip r:embed="rId3"/>
          <a:stretch>
            <a:fillRect/>
          </a:stretch>
        </p:blipFill>
        <p:spPr>
          <a:xfrm>
            <a:off x="0" y="1792014"/>
            <a:ext cx="9144000" cy="3999039"/>
          </a:xfrm>
          <a:prstGeom prst="rect">
            <a:avLst/>
          </a:prstGeom>
        </p:spPr>
      </p:pic>
    </p:spTree>
    <p:extLst>
      <p:ext uri="{BB962C8B-B14F-4D97-AF65-F5344CB8AC3E}">
        <p14:creationId xmlns:p14="http://schemas.microsoft.com/office/powerpoint/2010/main" val="92069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61228-5CA0-8DA7-E4AC-99BFD6E7248D}"/>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177BCA50-7A24-6423-96E8-5A5AFDBDCF2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B10E1201-B7C1-D5EE-32AB-3C8A66B316D6}"/>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D2F69F9B-A748-1E67-B9A0-40478A059A6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32259966-9892-C023-E880-95B7A24EB72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5D19E7D1-47BF-795A-8E74-CD0E5E6ECCA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0AA9040-1A9F-418D-D502-51C3FC6BD72F}"/>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090D0F41-2BB3-F27B-14E5-6B45219DE51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3188A890-A3DA-EFE5-6C78-8D3E3A653B9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11B218B-C5B4-2460-51E2-AD63DBCD610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8503B165-3402-35DF-A69B-AA1610B60CC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0819CA9C-09E7-E91D-B321-D12CBBE7971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2ED88E4C-A54E-6F65-2F84-2C4BD2EE7FF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69642C45-CBCE-64CF-6D27-70B8FCC530D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4" name="Image 3" descr="Une image contenant texte, capture d’écran, diagramme, Parallèle&#10;&#10;Le contenu généré par l’IA peut être incorrect.">
            <a:extLst>
              <a:ext uri="{FF2B5EF4-FFF2-40B4-BE49-F238E27FC236}">
                <a16:creationId xmlns:a16="http://schemas.microsoft.com/office/drawing/2014/main" id="{0188D7C0-A2E1-9D20-4B6C-D32CEBB5CDA3}"/>
              </a:ext>
            </a:extLst>
          </p:cNvPr>
          <p:cNvPicPr>
            <a:picLocks noChangeAspect="1"/>
          </p:cNvPicPr>
          <p:nvPr/>
        </p:nvPicPr>
        <p:blipFill>
          <a:blip r:embed="rId3"/>
          <a:stretch>
            <a:fillRect/>
          </a:stretch>
        </p:blipFill>
        <p:spPr>
          <a:xfrm>
            <a:off x="0" y="1695621"/>
            <a:ext cx="9144000" cy="4851375"/>
          </a:xfrm>
          <a:prstGeom prst="rect">
            <a:avLst/>
          </a:prstGeom>
        </p:spPr>
      </p:pic>
    </p:spTree>
    <p:extLst>
      <p:ext uri="{BB962C8B-B14F-4D97-AF65-F5344CB8AC3E}">
        <p14:creationId xmlns:p14="http://schemas.microsoft.com/office/powerpoint/2010/main" val="144017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76A8-43C4-86D2-3D84-B6D82E2F3113}"/>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5AFA54A9-BF68-092B-8B42-E0DB3BB945F7}"/>
              </a:ext>
            </a:extLst>
          </p:cNvPr>
          <p:cNvSpPr txBox="1"/>
          <p:nvPr/>
        </p:nvSpPr>
        <p:spPr>
          <a:xfrm>
            <a:off x="609600" y="4876800"/>
            <a:ext cx="7388096" cy="2687274"/>
          </a:xfrm>
          <a:prstGeom prst="rect">
            <a:avLst/>
          </a:prstGeom>
        </p:spPr>
        <p:txBody>
          <a:bodyPr vert="horz" wrap="square" lIns="0" tIns="9525" rIns="0" bIns="0" rtlCol="0">
            <a:spAutoFit/>
          </a:bodyPr>
          <a:lstStyle/>
          <a:p>
            <a:pPr algn="just"/>
            <a:endParaRPr lang="fr-FR" sz="2400" dirty="0">
              <a:latin typeface="Aptos" panose="020B0004020202020204" pitchFamily="34" charset="0"/>
            </a:endParaRPr>
          </a:p>
          <a:p>
            <a:pPr algn="just"/>
            <a:r>
              <a:rPr lang="fr-FR" sz="2000" dirty="0">
                <a:latin typeface="Segoe UI Emoji" panose="020B0502040204020203" pitchFamily="34" charset="0"/>
                <a:ea typeface="Segoe UI Emoji" panose="020B0502040204020203" pitchFamily="34" charset="0"/>
                <a:cs typeface="Arial" panose="020B0604020202020204" pitchFamily="34" charset="0"/>
              </a:rPr>
              <a:t>▸</a:t>
            </a:r>
            <a:r>
              <a:rPr lang="fr-FR" dirty="0">
                <a:latin typeface="Segoe UI Emoji" panose="020B0502040204020203" pitchFamily="34" charset="0"/>
                <a:ea typeface="Segoe UI Emoji" panose="020B0502040204020203" pitchFamily="34" charset="0"/>
                <a:cs typeface="Arial" panose="020B0604020202020204" pitchFamily="34" charset="0"/>
              </a:rPr>
              <a:t>De la même manière que les départs à l’âge légal, la durée d’assurance réputée cotisée nécessaire </a:t>
            </a:r>
            <a:r>
              <a:rPr lang="fr-FR" b="1" u="sng" dirty="0">
                <a:latin typeface="Segoe UI Emoji" panose="020B0502040204020203" pitchFamily="34" charset="0"/>
                <a:ea typeface="Segoe UI Emoji" panose="020B0502040204020203" pitchFamily="34" charset="0"/>
                <a:cs typeface="Arial" panose="020B0604020202020204" pitchFamily="34" charset="0"/>
              </a:rPr>
              <a:t>devrait</a:t>
            </a:r>
            <a:r>
              <a:rPr lang="fr-FR" dirty="0">
                <a:latin typeface="Segoe UI Emoji" panose="020B0502040204020203" pitchFamily="34" charset="0"/>
                <a:ea typeface="Segoe UI Emoji" panose="020B0502040204020203" pitchFamily="34" charset="0"/>
                <a:cs typeface="Arial" panose="020B0604020202020204" pitchFamily="34" charset="0"/>
              </a:rPr>
              <a:t> remonter d’un trimestre pour les agents nés entre 1964 et 1965 et l’âge minimum de départ anticipé réduit également </a:t>
            </a:r>
            <a:r>
              <a:rPr lang="fr-FR" b="1" dirty="0">
                <a:solidFill>
                  <a:srgbClr val="FF0000"/>
                </a:solidFill>
                <a:latin typeface="Segoe UI Emoji" panose="020B0502040204020203" pitchFamily="34" charset="0"/>
                <a:ea typeface="Segoe UI Emoji" panose="020B0502040204020203" pitchFamily="34" charset="0"/>
                <a:cs typeface="Arial" panose="020B0604020202020204" pitchFamily="34" charset="0"/>
              </a:rPr>
              <a:t>mais en attente de décret</a:t>
            </a:r>
          </a:p>
          <a:p>
            <a:pPr algn="just"/>
            <a:endParaRPr lang="fr-FR" b="1" dirty="0">
              <a:solidFill>
                <a:srgbClr val="FF0000"/>
              </a:solidFill>
              <a:latin typeface="Segoe UI Emoji" panose="020B0502040204020203" pitchFamily="34" charset="0"/>
              <a:ea typeface="Segoe UI Emoji" panose="020B0502040204020203" pitchFamily="34" charset="0"/>
              <a:cs typeface="Arial" panose="020B0604020202020204" pitchFamily="34" charset="0"/>
            </a:endParaRPr>
          </a:p>
          <a:p>
            <a:pPr algn="just"/>
            <a:endParaRPr lang="fr-FR" b="1" dirty="0">
              <a:solidFill>
                <a:srgbClr val="FF0000"/>
              </a:solidFill>
              <a:latin typeface="Segoe UI Emoji" panose="020B0502040204020203" pitchFamily="34" charset="0"/>
              <a:ea typeface="Segoe UI Emoji" panose="020B0502040204020203" pitchFamily="34" charset="0"/>
              <a:cs typeface="Arial" panose="020B0604020202020204" pitchFamily="34" charset="0"/>
            </a:endParaRPr>
          </a:p>
          <a:p>
            <a:pPr algn="just"/>
            <a:endParaRPr lang="fr-FR" sz="2000" b="1" dirty="0">
              <a:solidFill>
                <a:srgbClr val="FF0000"/>
              </a:solidFill>
              <a:latin typeface="Segoe UI Emoji" panose="020B0502040204020203" pitchFamily="34" charset="0"/>
              <a:ea typeface="Segoe UI Emoji" panose="020B0502040204020203" pitchFamily="34" charset="0"/>
              <a:cs typeface="Arial" panose="020B0604020202020204" pitchFamily="34" charset="0"/>
            </a:endParaRPr>
          </a:p>
          <a:p>
            <a:pPr algn="just"/>
            <a:endParaRPr lang="fr-FR" sz="2000" dirty="0">
              <a:latin typeface="Segoe UI Emoji" panose="020B0502040204020203" pitchFamily="34" charset="0"/>
              <a:ea typeface="Segoe UI Emoji" panose="020B0502040204020203"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19F3A223-431C-9A57-2639-3AEBB20A406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6D3A0F6B-0C13-7DB1-617F-0B51E19BD7A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E191B903-2968-8591-92CB-21B459A14A9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45C7E798-7AF7-D6B5-0A54-F82F2234545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C1403AD1-FA55-75E3-6CB9-5DE9C2538BC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C57D6468-8653-EF9B-4F6F-090AA28942F0}"/>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C85F017E-29E3-4BA0-C66D-FD3494C15FF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6CD64090-C1ED-81E3-62C0-B1D60CC8B12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C9C3E469-12AE-44AE-137A-2A2D99A8ACC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CC250792-7CFB-CC0B-6D64-E5E9BCD83F73}"/>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26474AB7-6CA6-892D-EC8B-2F584BFB7CC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B8F44BC2-8BA5-BD28-7152-6A2906BD0E1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A149E410-AC43-DBC1-E7A4-D80635A4985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110B1426-A561-C2E1-8560-FE916F3CBAD9}"/>
              </a:ext>
            </a:extLst>
          </p:cNvPr>
          <p:cNvSpPr txBox="1"/>
          <p:nvPr/>
        </p:nvSpPr>
        <p:spPr>
          <a:xfrm>
            <a:off x="3933069" y="541845"/>
            <a:ext cx="5398401" cy="707886"/>
          </a:xfrm>
          <a:prstGeom prst="rect">
            <a:avLst/>
          </a:prstGeom>
          <a:noFill/>
        </p:spPr>
        <p:txBody>
          <a:bodyPr wrap="square" rtlCol="0">
            <a:spAutoFit/>
          </a:bodyPr>
          <a:lstStyle/>
          <a:p>
            <a:r>
              <a:rPr lang="fr-FR" sz="2000" b="1" dirty="0">
                <a:solidFill>
                  <a:srgbClr val="4472C4"/>
                </a:solidFill>
              </a:rPr>
              <a:t>La carrière longue et la durée d’assurance réputée cotisée</a:t>
            </a:r>
          </a:p>
        </p:txBody>
      </p:sp>
      <p:pic>
        <p:nvPicPr>
          <p:cNvPr id="9" name="Image 8" descr="Une image contenant texte, capture d’écran, Police&#10;&#10;Le contenu généré par l’IA peut être incorrect.">
            <a:extLst>
              <a:ext uri="{FF2B5EF4-FFF2-40B4-BE49-F238E27FC236}">
                <a16:creationId xmlns:a16="http://schemas.microsoft.com/office/drawing/2014/main" id="{2750587D-8AD1-14B9-93F8-2EA5F0C7537D}"/>
              </a:ext>
            </a:extLst>
          </p:cNvPr>
          <p:cNvPicPr>
            <a:picLocks noChangeAspect="1"/>
          </p:cNvPicPr>
          <p:nvPr/>
        </p:nvPicPr>
        <p:blipFill>
          <a:blip r:embed="rId3"/>
          <a:stretch>
            <a:fillRect/>
          </a:stretch>
        </p:blipFill>
        <p:spPr>
          <a:xfrm>
            <a:off x="359198" y="1569286"/>
            <a:ext cx="8449927" cy="3590227"/>
          </a:xfrm>
          <a:prstGeom prst="rect">
            <a:avLst/>
          </a:prstGeom>
        </p:spPr>
      </p:pic>
    </p:spTree>
    <p:extLst>
      <p:ext uri="{BB962C8B-B14F-4D97-AF65-F5344CB8AC3E}">
        <p14:creationId xmlns:p14="http://schemas.microsoft.com/office/powerpoint/2010/main" val="255498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D008D-804D-2E04-0E54-5D5AC6F63E41}"/>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49BA6AA6-FD03-0D7E-C6F0-6E652F0090C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7FCCB2F4-94D6-DC75-8CD3-3DB20366D534}"/>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2E9274A-8423-5EB4-FDD1-67EB4CD366B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FA3751CD-B8DC-0669-9AF8-F87A30F8F5D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9723EC14-FF92-7B92-49D1-017B49060BD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885E94E5-C215-FA93-BDCD-E6C134724430}"/>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DC6B64BA-52F8-7904-99E2-C8066B47A0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AB075C1F-B57E-C38F-121A-6AB5CF63E3F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76E47CB6-0D59-879A-114B-35405094D61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AE3AFEE6-13A5-3989-FD3C-C889DB6F27E5}"/>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A848A705-A019-7358-FC47-FDE534E3D6D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E85E6CB5-6DA4-5828-FF6D-DF053178C05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297A4EFE-8147-57F7-1423-73AAFDE069B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043A5808-A13C-DB7B-EF52-D337BD75C762}"/>
              </a:ext>
            </a:extLst>
          </p:cNvPr>
          <p:cNvSpPr txBox="1"/>
          <p:nvPr/>
        </p:nvSpPr>
        <p:spPr>
          <a:xfrm>
            <a:off x="3933069" y="541845"/>
            <a:ext cx="5398401" cy="707886"/>
          </a:xfrm>
          <a:prstGeom prst="rect">
            <a:avLst/>
          </a:prstGeom>
          <a:noFill/>
        </p:spPr>
        <p:txBody>
          <a:bodyPr wrap="square" rtlCol="0">
            <a:spAutoFit/>
          </a:bodyPr>
          <a:lstStyle/>
          <a:p>
            <a:r>
              <a:rPr lang="fr-FR" sz="2000" b="1" dirty="0">
                <a:solidFill>
                  <a:srgbClr val="4472C4"/>
                </a:solidFill>
              </a:rPr>
              <a:t>La carrière longue et la durée d’assurance réputée cotisée</a:t>
            </a:r>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F4A9300B-BDA4-BCFB-E403-D0109E4FE579}"/>
              </a:ext>
            </a:extLst>
          </p:cNvPr>
          <p:cNvPicPr>
            <a:picLocks noChangeAspect="1"/>
          </p:cNvPicPr>
          <p:nvPr/>
        </p:nvPicPr>
        <p:blipFill>
          <a:blip r:embed="rId3"/>
          <a:stretch>
            <a:fillRect/>
          </a:stretch>
        </p:blipFill>
        <p:spPr>
          <a:xfrm>
            <a:off x="228599" y="1553883"/>
            <a:ext cx="8819991" cy="4795133"/>
          </a:xfrm>
          <a:prstGeom prst="rect">
            <a:avLst/>
          </a:prstGeom>
        </p:spPr>
      </p:pic>
    </p:spTree>
    <p:extLst>
      <p:ext uri="{BB962C8B-B14F-4D97-AF65-F5344CB8AC3E}">
        <p14:creationId xmlns:p14="http://schemas.microsoft.com/office/powerpoint/2010/main" val="86654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CA357-98C9-D126-5DB5-E7B4C8097712}"/>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2F046ACB-F77E-B7F6-C6DF-FA0A14C0F3A5}"/>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19EA4218-9ADE-9593-E4CD-A88AF5239D0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E9032A01-7671-8D48-D8A3-A24F158FFD6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D3329E76-A4DF-1281-7E86-26B00FA29E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E9CFF549-8CA4-7871-C9CF-A9530F83E7F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F69411F7-1595-2B15-1376-824DA14D2475}"/>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485CBF1B-7AB1-540C-9A27-54608247F96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71DB43D8-10D1-4F18-AADE-8CD2F5D4E7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617F1AAC-61DB-24AC-30C9-49C60C03222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4BCC59F0-8AB2-0372-7FC7-F05F07C7BE9E}"/>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1CC4A66A-D7BB-2A5F-8418-6834B77CDC0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E284DB45-7D17-10A9-8D50-2B03596EBB7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0794026A-6BA7-D0B6-A0AF-DC04BD9802C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8FBFCDF6-86C5-DCE0-55AF-FE80265FE793}"/>
              </a:ext>
            </a:extLst>
          </p:cNvPr>
          <p:cNvSpPr txBox="1"/>
          <p:nvPr/>
        </p:nvSpPr>
        <p:spPr>
          <a:xfrm>
            <a:off x="3933069" y="541845"/>
            <a:ext cx="5398401" cy="707886"/>
          </a:xfrm>
          <a:prstGeom prst="rect">
            <a:avLst/>
          </a:prstGeom>
          <a:noFill/>
        </p:spPr>
        <p:txBody>
          <a:bodyPr wrap="square" rtlCol="0">
            <a:spAutoFit/>
          </a:bodyPr>
          <a:lstStyle/>
          <a:p>
            <a:r>
              <a:rPr lang="fr-FR" sz="2000" b="1" dirty="0">
                <a:solidFill>
                  <a:srgbClr val="4472C4"/>
                </a:solidFill>
              </a:rPr>
              <a:t>La carrière longue et la durée d’assurance réputée cotisée</a:t>
            </a:r>
          </a:p>
        </p:txBody>
      </p:sp>
      <p:pic>
        <p:nvPicPr>
          <p:cNvPr id="4" name="Image 3" descr="Une image contenant texte, capture d’écran, nombre, Police&#10;&#10;Le contenu généré par l’IA peut être incorrect.">
            <a:extLst>
              <a:ext uri="{FF2B5EF4-FFF2-40B4-BE49-F238E27FC236}">
                <a16:creationId xmlns:a16="http://schemas.microsoft.com/office/drawing/2014/main" id="{62DD274C-6195-43E6-E9BB-CEE6B2D68A7E}"/>
              </a:ext>
            </a:extLst>
          </p:cNvPr>
          <p:cNvPicPr>
            <a:picLocks noChangeAspect="1"/>
          </p:cNvPicPr>
          <p:nvPr/>
        </p:nvPicPr>
        <p:blipFill>
          <a:blip r:embed="rId3"/>
          <a:stretch>
            <a:fillRect/>
          </a:stretch>
        </p:blipFill>
        <p:spPr>
          <a:xfrm>
            <a:off x="0" y="1533519"/>
            <a:ext cx="9144000" cy="4902500"/>
          </a:xfrm>
          <a:prstGeom prst="rect">
            <a:avLst/>
          </a:prstGeom>
        </p:spPr>
      </p:pic>
    </p:spTree>
    <p:extLst>
      <p:ext uri="{BB962C8B-B14F-4D97-AF65-F5344CB8AC3E}">
        <p14:creationId xmlns:p14="http://schemas.microsoft.com/office/powerpoint/2010/main" val="191549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5B99E-7B01-2C3D-6DBE-00B27D530224}"/>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CDEF67C3-A0FB-AD2C-0F2E-059394B297FF}"/>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70DBA439-D426-5A34-74B6-3E6CF63C8175}"/>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45598349-3ADA-7310-C653-62B3F12CE60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7D2FE722-2414-750A-BF5C-42B0D8CC946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6CC77771-29FC-EB6F-A89A-A9DB3695CAC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0E479C8F-AF74-4E10-5850-9416B42E5165}"/>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198AC803-1D35-F98E-9513-FE85DCE906F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D7CE69D7-5662-BEC8-EB14-4368CE3D7C9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56EDBF9-E584-F7D6-8D36-173E023E912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0D7C82FE-1A22-985A-8B1E-89C4C17CD985}"/>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9D9D1A6-B431-788D-5068-72C0C0D8F6D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D903561E-DB3C-3F49-3B94-5A26E05B33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E970D9F6-AB10-845B-8D42-07D1D09AA86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9" name="ZoneTexte 8">
            <a:extLst>
              <a:ext uri="{FF2B5EF4-FFF2-40B4-BE49-F238E27FC236}">
                <a16:creationId xmlns:a16="http://schemas.microsoft.com/office/drawing/2014/main" id="{75FA0AA9-E81E-FBFD-223E-BF6E635C4578}"/>
              </a:ext>
            </a:extLst>
          </p:cNvPr>
          <p:cNvSpPr txBox="1"/>
          <p:nvPr/>
        </p:nvSpPr>
        <p:spPr>
          <a:xfrm>
            <a:off x="430650" y="4619259"/>
            <a:ext cx="8303843" cy="1754326"/>
          </a:xfrm>
          <a:prstGeom prst="rect">
            <a:avLst/>
          </a:prstGeom>
          <a:noFill/>
        </p:spPr>
        <p:txBody>
          <a:bodyPr wrap="square" rtlCol="0">
            <a:spAutoFit/>
          </a:bodyPr>
          <a:lstStyle/>
          <a:p>
            <a:pPr algn="just"/>
            <a:r>
              <a:rPr lang="fr-FR" b="1" dirty="0">
                <a:solidFill>
                  <a:srgbClr val="FF0000"/>
                </a:solidFill>
              </a:rPr>
              <a:t>En attente de décret pour préciser les conditions dans lesquelles les trimestres peuvent être réputés à avoir donné à des cotisations tout ou en partie à charge de l’assuré.</a:t>
            </a:r>
          </a:p>
          <a:p>
            <a:pPr algn="just"/>
            <a:endParaRPr lang="fr-FR" b="1" dirty="0">
              <a:solidFill>
                <a:srgbClr val="FF0000"/>
              </a:solidFill>
            </a:endParaRPr>
          </a:p>
          <a:p>
            <a:pPr algn="just"/>
            <a:endParaRPr lang="fr-FR" b="1" dirty="0">
              <a:solidFill>
                <a:srgbClr val="FF0000"/>
              </a:solidFill>
            </a:endParaRPr>
          </a:p>
          <a:p>
            <a:pPr algn="just"/>
            <a:r>
              <a:rPr lang="fr-FR" b="1" i="1" dirty="0">
                <a:solidFill>
                  <a:schemeClr val="accent1"/>
                </a:solidFill>
              </a:rPr>
              <a:t>*MDA ( Majoration de Durée d’Assurance)</a:t>
            </a:r>
          </a:p>
        </p:txBody>
      </p:sp>
      <p:sp>
        <p:nvSpPr>
          <p:cNvPr id="13" name="ZoneTexte 12">
            <a:extLst>
              <a:ext uri="{FF2B5EF4-FFF2-40B4-BE49-F238E27FC236}">
                <a16:creationId xmlns:a16="http://schemas.microsoft.com/office/drawing/2014/main" id="{DF1890BA-F01E-C1A1-27EA-54774B8C0681}"/>
              </a:ext>
            </a:extLst>
          </p:cNvPr>
          <p:cNvSpPr txBox="1"/>
          <p:nvPr/>
        </p:nvSpPr>
        <p:spPr>
          <a:xfrm>
            <a:off x="3933069" y="541845"/>
            <a:ext cx="5398401" cy="707886"/>
          </a:xfrm>
          <a:prstGeom prst="rect">
            <a:avLst/>
          </a:prstGeom>
          <a:noFill/>
        </p:spPr>
        <p:txBody>
          <a:bodyPr wrap="square" rtlCol="0">
            <a:spAutoFit/>
          </a:bodyPr>
          <a:lstStyle/>
          <a:p>
            <a:r>
              <a:rPr lang="fr-FR" sz="2000" b="1" dirty="0">
                <a:solidFill>
                  <a:srgbClr val="4472C4"/>
                </a:solidFill>
              </a:rPr>
              <a:t>La carrière longue et la durée d’assurance réputée cotisée</a:t>
            </a:r>
          </a:p>
        </p:txBody>
      </p:sp>
      <p:pic>
        <p:nvPicPr>
          <p:cNvPr id="27" name="Image 26" descr="Une image contenant texte, Police, capture d’écran, document&#10;&#10;Le contenu généré par l’IA peut être incorrect.">
            <a:extLst>
              <a:ext uri="{FF2B5EF4-FFF2-40B4-BE49-F238E27FC236}">
                <a16:creationId xmlns:a16="http://schemas.microsoft.com/office/drawing/2014/main" id="{BCF59F65-8F89-9FE8-D2BD-EC01C49D7B66}"/>
              </a:ext>
            </a:extLst>
          </p:cNvPr>
          <p:cNvPicPr>
            <a:picLocks noChangeAspect="1"/>
          </p:cNvPicPr>
          <p:nvPr/>
        </p:nvPicPr>
        <p:blipFill>
          <a:blip r:embed="rId3"/>
          <a:stretch>
            <a:fillRect/>
          </a:stretch>
        </p:blipFill>
        <p:spPr>
          <a:xfrm>
            <a:off x="60554" y="1662730"/>
            <a:ext cx="9126224" cy="2543530"/>
          </a:xfrm>
          <a:prstGeom prst="rect">
            <a:avLst/>
          </a:prstGeom>
        </p:spPr>
      </p:pic>
    </p:spTree>
    <p:extLst>
      <p:ext uri="{BB962C8B-B14F-4D97-AF65-F5344CB8AC3E}">
        <p14:creationId xmlns:p14="http://schemas.microsoft.com/office/powerpoint/2010/main" val="334145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972B-C9F1-412E-A005-311D6D86C497}"/>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CF4882F0-A5D9-A00E-8882-ACAB03D4534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042842A2-AD81-5842-3B7F-03F6A0B0449A}"/>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E7B2D8F2-8D15-0002-3D9C-04E3C9705E5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E548C2B3-4D9F-0FEE-B3E5-D36D930ABB9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47B5F1BD-FAA4-93C4-993D-BC5A220B57E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7D80EEB7-5325-5746-E1C7-1D9143FA7CAC}"/>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93884D5F-7F33-FEEB-6D68-8A8920BCA95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1B3474D4-9A34-1D0D-E6DA-D45E0324DCD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288ED486-40F9-743E-5F5F-8FAAE8BFDBA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BF43CD5D-277C-F447-D2A8-FB510F7DEDDD}"/>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22642D38-F9E3-0CE1-DD77-C2946FE51E1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925EAD51-02D8-5CA2-94B6-F8DB96A93F5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1FD147D5-7B05-CD95-80B7-DEEAA2EAD72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8DCD1817-98B8-7A23-894E-9CD9279CAF63}"/>
              </a:ext>
            </a:extLst>
          </p:cNvPr>
          <p:cNvSpPr txBox="1"/>
          <p:nvPr/>
        </p:nvSpPr>
        <p:spPr>
          <a:xfrm>
            <a:off x="3259244" y="497264"/>
            <a:ext cx="5884756" cy="400110"/>
          </a:xfrm>
          <a:prstGeom prst="rect">
            <a:avLst/>
          </a:prstGeom>
          <a:noFill/>
        </p:spPr>
        <p:txBody>
          <a:bodyPr wrap="square" rtlCol="0">
            <a:spAutoFit/>
          </a:bodyPr>
          <a:lstStyle/>
          <a:p>
            <a:r>
              <a:rPr lang="fr-FR" sz="2000" b="1" dirty="0">
                <a:solidFill>
                  <a:srgbClr val="4472C4"/>
                </a:solidFill>
              </a:rPr>
              <a:t>La bonification enfants à compter du 01/01/2004</a:t>
            </a:r>
          </a:p>
        </p:txBody>
      </p:sp>
      <p:sp>
        <p:nvSpPr>
          <p:cNvPr id="9" name="ZoneTexte 8">
            <a:extLst>
              <a:ext uri="{FF2B5EF4-FFF2-40B4-BE49-F238E27FC236}">
                <a16:creationId xmlns:a16="http://schemas.microsoft.com/office/drawing/2014/main" id="{C4D362C4-92CD-B57E-5633-B1340A8182F3}"/>
              </a:ext>
            </a:extLst>
          </p:cNvPr>
          <p:cNvSpPr txBox="1"/>
          <p:nvPr/>
        </p:nvSpPr>
        <p:spPr>
          <a:xfrm>
            <a:off x="306223" y="4724400"/>
            <a:ext cx="8303843" cy="646331"/>
          </a:xfrm>
          <a:prstGeom prst="rect">
            <a:avLst/>
          </a:prstGeom>
          <a:noFill/>
        </p:spPr>
        <p:txBody>
          <a:bodyPr wrap="square" rtlCol="0">
            <a:spAutoFit/>
          </a:bodyPr>
          <a:lstStyle/>
          <a:p>
            <a:r>
              <a:rPr lang="fr-FR" b="1" dirty="0">
                <a:solidFill>
                  <a:srgbClr val="FF0000"/>
                </a:solidFill>
              </a:rPr>
              <a:t>En attente de décret pour définir les conditions et transposer la mesure aux affiliés CNRACL</a:t>
            </a:r>
          </a:p>
        </p:txBody>
      </p:sp>
      <p:pic>
        <p:nvPicPr>
          <p:cNvPr id="8" name="Image 7" descr="Une image contenant texte, capture d’écran, Police, logo&#10;&#10;Le contenu généré par l’IA peut être incorrect.">
            <a:extLst>
              <a:ext uri="{FF2B5EF4-FFF2-40B4-BE49-F238E27FC236}">
                <a16:creationId xmlns:a16="http://schemas.microsoft.com/office/drawing/2014/main" id="{6464F17E-1AA8-5414-95A6-748C3C210F13}"/>
              </a:ext>
            </a:extLst>
          </p:cNvPr>
          <p:cNvPicPr>
            <a:picLocks noChangeAspect="1"/>
          </p:cNvPicPr>
          <p:nvPr/>
        </p:nvPicPr>
        <p:blipFill>
          <a:blip r:embed="rId3"/>
          <a:stretch>
            <a:fillRect/>
          </a:stretch>
        </p:blipFill>
        <p:spPr>
          <a:xfrm>
            <a:off x="0" y="1609760"/>
            <a:ext cx="9144000" cy="2677762"/>
          </a:xfrm>
          <a:prstGeom prst="rect">
            <a:avLst/>
          </a:prstGeom>
        </p:spPr>
      </p:pic>
    </p:spTree>
    <p:extLst>
      <p:ext uri="{BB962C8B-B14F-4D97-AF65-F5344CB8AC3E}">
        <p14:creationId xmlns:p14="http://schemas.microsoft.com/office/powerpoint/2010/main" val="4167966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AEDD9-3CBB-29E0-3D1F-D0F8C341EED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EBF90770-BBCF-1945-3B9C-F3A69902E363}"/>
              </a:ext>
            </a:extLst>
          </p:cNvPr>
          <p:cNvSpPr txBox="1"/>
          <p:nvPr/>
        </p:nvSpPr>
        <p:spPr>
          <a:xfrm>
            <a:off x="609600" y="1637891"/>
            <a:ext cx="7997696" cy="5180264"/>
          </a:xfrm>
          <a:prstGeom prst="rect">
            <a:avLst/>
          </a:prstGeom>
        </p:spPr>
        <p:txBody>
          <a:bodyPr vert="horz" wrap="square" lIns="0" tIns="9525" rIns="0" bIns="0" rtlCol="0">
            <a:spAutoFit/>
          </a:bodyPr>
          <a:lstStyle/>
          <a:p>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dirty="0">
                <a:latin typeface="Arial" panose="020B0604020202020204" pitchFamily="34" charset="0"/>
                <a:cs typeface="Arial" panose="020B0604020202020204" pitchFamily="34" charset="0"/>
              </a:rPr>
              <a:t>Sources juridiques : art 99 LFSS 2026, L631-3, L631-8, L631-9 du CGFP et L1125-46-2 du code du travail</a:t>
            </a:r>
          </a:p>
          <a:p>
            <a:endParaRPr lang="fr-FR" dirty="0">
              <a:latin typeface="Arial" panose="020B0604020202020204" pitchFamily="34" charset="0"/>
              <a:cs typeface="Arial" panose="020B0604020202020204" pitchFamily="34" charset="0"/>
            </a:endParaRPr>
          </a:p>
          <a:p>
            <a:r>
              <a:rPr lang="fr-FR" dirty="0">
                <a:latin typeface="Segoe UI Emoji" panose="020B0502040204020203" pitchFamily="34" charset="0"/>
                <a:ea typeface="Segoe UI Emoji" panose="020B0502040204020203" pitchFamily="34" charset="0"/>
                <a:cs typeface="Arial" panose="020B0604020202020204" pitchFamily="34" charset="0"/>
              </a:rPr>
              <a:t>▸Incidence sur la retraite : pris en compte de l’article L,9 4</a:t>
            </a:r>
            <a:r>
              <a:rPr lang="fr-FR" baseline="30000" dirty="0">
                <a:latin typeface="Segoe UI Emoji" panose="020B0502040204020203" pitchFamily="34" charset="0"/>
                <a:ea typeface="Segoe UI Emoji" panose="020B0502040204020203" pitchFamily="34" charset="0"/>
                <a:cs typeface="Arial" panose="020B0604020202020204" pitchFamily="34" charset="0"/>
              </a:rPr>
              <a:t>ème</a:t>
            </a:r>
            <a:r>
              <a:rPr lang="fr-FR" dirty="0">
                <a:latin typeface="Segoe UI Emoji" panose="020B0502040204020203" pitchFamily="34" charset="0"/>
                <a:ea typeface="Segoe UI Emoji" panose="020B0502040204020203" pitchFamily="34" charset="0"/>
                <a:cs typeface="Arial" panose="020B0604020202020204" pitchFamily="34" charset="0"/>
              </a:rPr>
              <a:t> alinéa du Code des pensions civiles et militaires de retraite</a:t>
            </a:r>
          </a:p>
          <a:p>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sz="24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E568CC9D-5041-2631-9AB6-7DBE04DF9A2A}"/>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C13AB1AD-9F97-08A1-A8CA-C941A0BA73D4}"/>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FA4EBEE-D3DC-59CC-1E91-0CFB29EA5A8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57C8528C-7563-4B77-CE68-9EE78284E52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3F505FC6-AB3F-7B0F-24A6-C89F172A055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C69E54DD-90B1-F017-E0BE-3C8BE47F861E}"/>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A8EF2EBF-71FD-4787-8DC2-D4BDC0FB77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18F4A2DF-8180-F185-C107-0861DBB6A71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FE80456-0F4C-CEA0-CD0B-EF9450D28CD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0705AAD7-FA0D-F4B6-E3BD-AFCF4F37BD0B}"/>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5DFAD642-0BB7-1D0B-49FE-365622F4757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868B911A-28F8-AF17-D7A6-64C47CB164E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51025D27-FF5A-8092-F822-16B3D9DD037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632E6FDA-6F5E-D522-4DCC-3D166EA2E96E}"/>
              </a:ext>
            </a:extLst>
          </p:cNvPr>
          <p:cNvSpPr txBox="1"/>
          <p:nvPr/>
        </p:nvSpPr>
        <p:spPr>
          <a:xfrm>
            <a:off x="2448498" y="550155"/>
            <a:ext cx="6543102" cy="400110"/>
          </a:xfrm>
          <a:prstGeom prst="rect">
            <a:avLst/>
          </a:prstGeom>
          <a:noFill/>
        </p:spPr>
        <p:txBody>
          <a:bodyPr wrap="square" rtlCol="0">
            <a:spAutoFit/>
          </a:bodyPr>
          <a:lstStyle/>
          <a:p>
            <a:pPr algn="ctr"/>
            <a:r>
              <a:rPr lang="fr-FR" sz="2000" b="1" dirty="0">
                <a:solidFill>
                  <a:srgbClr val="4472C4"/>
                </a:solidFill>
              </a:rPr>
              <a:t>Le congé supplémentaire de naissance</a:t>
            </a:r>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2E143195-5AE0-31B5-6248-6FAD89D5FF25}"/>
              </a:ext>
            </a:extLst>
          </p:cNvPr>
          <p:cNvPicPr>
            <a:picLocks noChangeAspect="1"/>
          </p:cNvPicPr>
          <p:nvPr/>
        </p:nvPicPr>
        <p:blipFill>
          <a:blip r:embed="rId3"/>
          <a:stretch>
            <a:fillRect/>
          </a:stretch>
        </p:blipFill>
        <p:spPr>
          <a:xfrm>
            <a:off x="1371600" y="3150686"/>
            <a:ext cx="6172200" cy="3554607"/>
          </a:xfrm>
          <a:prstGeom prst="rect">
            <a:avLst/>
          </a:prstGeom>
        </p:spPr>
      </p:pic>
    </p:spTree>
    <p:extLst>
      <p:ext uri="{BB962C8B-B14F-4D97-AF65-F5344CB8AC3E}">
        <p14:creationId xmlns:p14="http://schemas.microsoft.com/office/powerpoint/2010/main" val="283327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4194" y="1019412"/>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57200" y="1522749"/>
            <a:ext cx="8022700" cy="4832092"/>
          </a:xfrm>
          <a:prstGeom prst="rect">
            <a:avLst/>
          </a:prstGeom>
          <a:noFill/>
        </p:spPr>
        <p:txBody>
          <a:bodyPr wrap="square" rtlCol="0">
            <a:spAutoFit/>
          </a:bodyPr>
          <a:lstStyle/>
          <a:p>
            <a:pPr marL="514350" indent="-514350" algn="just">
              <a:buAutoNum type="arabicPeriod"/>
            </a:pPr>
            <a:r>
              <a:rPr lang="fr-FR" sz="2800" b="1" dirty="0">
                <a:solidFill>
                  <a:srgbClr val="00B0F0"/>
                </a:solidFill>
              </a:rPr>
              <a:t>AG/PI et bonification Secrétaire Générale de Mairie</a:t>
            </a:r>
          </a:p>
          <a:p>
            <a:pPr algn="just"/>
            <a:endParaRPr lang="fr-FR" sz="2800" b="1" dirty="0">
              <a:solidFill>
                <a:schemeClr val="accent2"/>
              </a:solidFill>
            </a:endParaRPr>
          </a:p>
          <a:p>
            <a:pPr marL="541338"/>
            <a:r>
              <a:rPr lang="fr-FR" sz="2800" b="1" dirty="0">
                <a:solidFill>
                  <a:schemeClr val="accent2"/>
                </a:solidFill>
              </a:rPr>
              <a:t>		</a:t>
            </a:r>
            <a:r>
              <a:rPr lang="fr-FR" sz="2800" b="1" dirty="0">
                <a:solidFill>
                  <a:srgbClr val="FF0000"/>
                </a:solidFill>
              </a:rPr>
              <a:t>2. Loi de financement de la sécurité sociale : impact sur la réforme des retraites de 2023</a:t>
            </a:r>
          </a:p>
          <a:p>
            <a:pPr marL="541338"/>
            <a:r>
              <a:rPr lang="fr-FR" sz="2800" b="1" dirty="0">
                <a:solidFill>
                  <a:srgbClr val="FF0000"/>
                </a:solidFill>
              </a:rPr>
              <a:t>			</a:t>
            </a:r>
            <a:r>
              <a:rPr lang="fr-FR" sz="2800" b="1" dirty="0">
                <a:solidFill>
                  <a:srgbClr val="00B050"/>
                </a:solidFill>
              </a:rPr>
              <a:t>3. Tableau récapitulatif des congés pour raison de santé</a:t>
            </a:r>
          </a:p>
          <a:p>
            <a:pPr marL="541338"/>
            <a:endParaRPr lang="fr-FR" sz="2800" b="1" dirty="0">
              <a:solidFill>
                <a:srgbClr val="00B050"/>
              </a:solidFill>
            </a:endParaRPr>
          </a:p>
          <a:p>
            <a:pPr marL="541338"/>
            <a:r>
              <a:rPr lang="fr-FR" sz="2800" b="1" dirty="0">
                <a:solidFill>
                  <a:srgbClr val="00B050"/>
                </a:solidFill>
              </a:rPr>
              <a:t>					</a:t>
            </a:r>
            <a:r>
              <a:rPr lang="fr-FR" sz="2800" b="1" dirty="0">
                <a:solidFill>
                  <a:schemeClr val="accent4"/>
                </a:solidFill>
              </a:rPr>
              <a:t>4. L’actu -minute</a:t>
            </a: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CD04A-D65D-F499-3DBE-1054A2DD3DA4}"/>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BEC5814D-7A27-2E56-673A-B54D11506153}"/>
              </a:ext>
            </a:extLst>
          </p:cNvPr>
          <p:cNvSpPr txBox="1"/>
          <p:nvPr/>
        </p:nvSpPr>
        <p:spPr>
          <a:xfrm>
            <a:off x="609600" y="1637891"/>
            <a:ext cx="7997696" cy="8134919"/>
          </a:xfrm>
          <a:prstGeom prst="rect">
            <a:avLst/>
          </a:prstGeom>
        </p:spPr>
        <p:txBody>
          <a:bodyPr vert="horz" wrap="square" lIns="0" tIns="9525" rIns="0" bIns="0" rtlCol="0">
            <a:spAutoFit/>
          </a:bodyPr>
          <a:lstStyle/>
          <a:p>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dirty="0">
                <a:latin typeface="Arial" panose="020B0604020202020204" pitchFamily="34" charset="0"/>
                <a:cs typeface="Arial" panose="020B0604020202020204" pitchFamily="34" charset="0"/>
              </a:rPr>
              <a:t>Sources juridiques : art 102 LFSS 2026</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Segoe UI Emoji" panose="020B0502040204020203" pitchFamily="34" charset="0"/>
                <a:ea typeface="Segoe UI Emoji" panose="020B0502040204020203" pitchFamily="34" charset="0"/>
                <a:cs typeface="Arial" panose="020B0604020202020204" pitchFamily="34" charset="0"/>
              </a:rPr>
              <a:t>▸ </a:t>
            </a:r>
            <a:r>
              <a:rPr lang="fr-FR" b="1" dirty="0">
                <a:solidFill>
                  <a:srgbClr val="FF0000"/>
                </a:solidFill>
                <a:latin typeface="Arial" panose="020B0604020202020204" pitchFamily="34" charset="0"/>
                <a:cs typeface="Arial" panose="020B0604020202020204" pitchFamily="34" charset="0"/>
              </a:rPr>
              <a:t>En attente de décret pour fixer le seuil à ne pas dépasser</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sz="24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3F6E66C0-1294-240C-AE97-145C616BF02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8AF40B53-8E1D-E7C6-C3D8-2BC335C79251}"/>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934E4D9F-AEAA-42ED-6C58-17450BC1EFE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10F7ACF8-5C12-8582-166D-AE40948D810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2F34DF95-C3A4-DA0E-752B-CA88153CAEE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6589977-731D-3B99-B851-32414AE9EA66}"/>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FF9BF783-FD6B-5076-19E0-4259AB6C48C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2705F471-6EB5-CDD6-812B-66C070E1AE4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5261317-732E-7C36-411C-3EC3E084F50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ADC6A381-4D30-0756-A996-C04FA99D9B0E}"/>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6C893790-A909-CA3F-8399-1FF031EC6F4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AAFC5762-A14F-8275-A462-086792D5D6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2DA36592-E926-C245-787D-93558B24C06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D21B02C7-DC4B-9837-BA1E-A76105A66686}"/>
              </a:ext>
            </a:extLst>
          </p:cNvPr>
          <p:cNvSpPr txBox="1"/>
          <p:nvPr/>
        </p:nvSpPr>
        <p:spPr>
          <a:xfrm>
            <a:off x="2448498" y="550155"/>
            <a:ext cx="6543102" cy="400110"/>
          </a:xfrm>
          <a:prstGeom prst="rect">
            <a:avLst/>
          </a:prstGeom>
          <a:noFill/>
        </p:spPr>
        <p:txBody>
          <a:bodyPr wrap="square" rtlCol="0">
            <a:spAutoFit/>
          </a:bodyPr>
          <a:lstStyle/>
          <a:p>
            <a:pPr algn="ctr"/>
            <a:r>
              <a:rPr lang="fr-FR" sz="2000" b="1" dirty="0">
                <a:solidFill>
                  <a:srgbClr val="4472C4"/>
                </a:solidFill>
              </a:rPr>
              <a:t>Le cumul </a:t>
            </a:r>
            <a:r>
              <a:rPr lang="fr-FR" sz="2000" b="1">
                <a:solidFill>
                  <a:srgbClr val="4472C4"/>
                </a:solidFill>
              </a:rPr>
              <a:t>emploi retraite</a:t>
            </a:r>
            <a:endParaRPr lang="fr-FR" sz="2000" b="1" dirty="0">
              <a:solidFill>
                <a:srgbClr val="4472C4"/>
              </a:solidFill>
            </a:endParaRPr>
          </a:p>
        </p:txBody>
      </p:sp>
      <p:pic>
        <p:nvPicPr>
          <p:cNvPr id="9" name="Image 8" descr="Une image contenant texte, capture d’écran, Police, nombre&#10;&#10;Le contenu généré par l’IA peut être incorrect.">
            <a:extLst>
              <a:ext uri="{FF2B5EF4-FFF2-40B4-BE49-F238E27FC236}">
                <a16:creationId xmlns:a16="http://schemas.microsoft.com/office/drawing/2014/main" id="{F8C74357-F3BD-C5C4-C965-8735C578BDD2}"/>
              </a:ext>
            </a:extLst>
          </p:cNvPr>
          <p:cNvPicPr>
            <a:picLocks noChangeAspect="1"/>
          </p:cNvPicPr>
          <p:nvPr/>
        </p:nvPicPr>
        <p:blipFill>
          <a:blip r:embed="rId3"/>
          <a:stretch>
            <a:fillRect/>
          </a:stretch>
        </p:blipFill>
        <p:spPr>
          <a:xfrm>
            <a:off x="36448" y="2064539"/>
            <a:ext cx="9144000" cy="4074946"/>
          </a:xfrm>
          <a:prstGeom prst="rect">
            <a:avLst/>
          </a:prstGeom>
        </p:spPr>
      </p:pic>
    </p:spTree>
    <p:extLst>
      <p:ext uri="{BB962C8B-B14F-4D97-AF65-F5344CB8AC3E}">
        <p14:creationId xmlns:p14="http://schemas.microsoft.com/office/powerpoint/2010/main" val="102063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2636-5FF3-E09F-6555-D7F244345265}"/>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D8FF0D7A-022D-2ECF-EE9D-17B59132FFF1}"/>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E3835E78-3AD6-D5F6-304E-6EFD8DDAB4CB}"/>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C9C90E0-5C78-99C1-4EB7-76BD63F764D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9A065576-A217-50BB-FBCD-D4F462191BD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445E0BA3-5C62-9256-4A98-312F8BFC2AC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C8AED240-3E4F-17A1-29A6-229C90EF2EB9}"/>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5079B76C-7F15-2904-80E0-D1C6374E33B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3CF448F1-3A8A-DFD5-0CA3-3447209B082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65954793-8AAC-5094-B219-00C42007E17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0C391C1F-2BAA-56E9-77B3-E0A3F5A7B04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F926AA6D-D9BE-DC99-6468-B1C949F9020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176F26B-6B2B-B029-A196-5C33A81490E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E12AEF40-2DED-E54A-FDC9-22FBDA982CD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BF0CF455-96FD-0F7C-94FC-FA0282D1957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A52C4ED2-4DEA-06B3-C1E5-F7343F5154D1}"/>
              </a:ext>
            </a:extLst>
          </p:cNvPr>
          <p:cNvGraphicFramePr/>
          <p:nvPr>
            <p:extLst>
              <p:ext uri="{D42A27DB-BD31-4B8C-83A1-F6EECF244321}">
                <p14:modId xmlns:p14="http://schemas.microsoft.com/office/powerpoint/2010/main" val="256632111"/>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43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76F4B4D-183A-2A97-17B4-BF0300A2992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255628B9-CA0C-2674-A41A-F2C5774D91AA}"/>
              </a:ext>
            </a:extLst>
          </p:cNvPr>
          <p:cNvGrpSpPr>
            <a:grpSpLocks/>
          </p:cNvGrpSpPr>
          <p:nvPr/>
        </p:nvGrpSpPr>
        <p:grpSpPr bwMode="auto">
          <a:xfrm>
            <a:off x="1357290" y="285728"/>
            <a:ext cx="7661932" cy="2016596"/>
            <a:chOff x="2521302" y="4447632"/>
            <a:chExt cx="6645275" cy="2324642"/>
          </a:xfrm>
        </p:grpSpPr>
        <p:sp>
          <p:nvSpPr>
            <p:cNvPr id="13" name="Oval 2">
              <a:extLst>
                <a:ext uri="{FF2B5EF4-FFF2-40B4-BE49-F238E27FC236}">
                  <a16:creationId xmlns:a16="http://schemas.microsoft.com/office/drawing/2014/main" id="{A46574F7-EC47-917F-BCF4-F1524966F75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EDB214E5-FEE5-1998-EB81-7D66434874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DCE1ECB1-CA0A-ACFB-627E-A3CF358FE67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D558B621-8B5B-8094-804F-E52306D5E7EA}"/>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25A09A8A-F4FE-97DE-7B2D-02DB072F0FD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08960CC7-FCA0-05FD-CCBA-8AA72DB14C4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EAB09256-B708-2ADF-FEE0-391A456DF74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919CC315-5E04-2199-BBC9-9CCF80746FB4}"/>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71E80A25-4CE1-7CDA-58C5-560CDC79C87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0D664108-89D4-8CA9-156C-55A9834628E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0428BCF7-5E07-6DDF-677E-2545D2F3ABD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4" name="object 5">
            <a:extLst>
              <a:ext uri="{FF2B5EF4-FFF2-40B4-BE49-F238E27FC236}">
                <a16:creationId xmlns:a16="http://schemas.microsoft.com/office/drawing/2014/main" id="{CDA52613-8465-05E1-B564-305FEA3D982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82A2B062-F949-5CEA-5661-AA4EC8648DA9}"/>
              </a:ext>
            </a:extLst>
          </p:cNvPr>
          <p:cNvSpPr txBox="1"/>
          <p:nvPr/>
        </p:nvSpPr>
        <p:spPr>
          <a:xfrm>
            <a:off x="304800" y="2286000"/>
            <a:ext cx="8077200" cy="4650632"/>
          </a:xfrm>
          <a:prstGeom prst="rect">
            <a:avLst/>
          </a:prstGeom>
          <a:noFill/>
        </p:spPr>
        <p:txBody>
          <a:bodyPr wrap="square">
            <a:spAutoFit/>
          </a:bodyPr>
          <a:lstStyle/>
          <a:p>
            <a:pPr algn="just">
              <a:lnSpc>
                <a:spcPct val="150000"/>
              </a:lnSpc>
            </a:pPr>
            <a:r>
              <a:rPr lang="fr-FR" sz="2000" b="1" u="sng" dirty="0">
                <a:solidFill>
                  <a:schemeClr val="accent6"/>
                </a:solidFill>
              </a:rPr>
              <a:t>LES AGENTS CONCERNÉS</a:t>
            </a:r>
            <a:r>
              <a:rPr lang="fr-FR" sz="2000" b="1" dirty="0">
                <a:solidFill>
                  <a:schemeClr val="accent6"/>
                </a:solidFill>
              </a:rPr>
              <a:t> :</a:t>
            </a:r>
            <a:r>
              <a:rPr lang="fr-FR" sz="2000" b="1" u="sng" dirty="0">
                <a:solidFill>
                  <a:schemeClr val="accent6"/>
                </a:solidFill>
              </a:rPr>
              <a:t>  </a:t>
            </a:r>
          </a:p>
          <a:p>
            <a:pPr algn="just">
              <a:spcBef>
                <a:spcPts val="600"/>
              </a:spcBef>
            </a:pPr>
            <a:r>
              <a:rPr lang="fr-FR" sz="2000" spc="-50" dirty="0"/>
              <a:t>Les tableaux présentés récapitulent les différents congés auxquels ont droit les agents en fonction de leur statut, c’est-à-dire en fonction de leur affiliation au régime spécial ou au régime général mais aussi en fonction de leur qualité (stagiaires ou titulaires).</a:t>
            </a:r>
          </a:p>
          <a:p>
            <a:pPr algn="just">
              <a:spcBef>
                <a:spcPts val="600"/>
              </a:spcBef>
            </a:pPr>
            <a:r>
              <a:rPr lang="fr-FR" sz="2000" spc="-50" dirty="0"/>
              <a:t>Il convient donc de </a:t>
            </a:r>
            <a:r>
              <a:rPr lang="fr-FR" sz="2000" spc="-50"/>
              <a:t>distinguer :</a:t>
            </a:r>
            <a:endParaRPr lang="fr-FR" sz="2000" dirty="0"/>
          </a:p>
          <a:p>
            <a:pPr algn="just">
              <a:lnSpc>
                <a:spcPct val="150000"/>
              </a:lnSpc>
            </a:pPr>
            <a:endParaRPr lang="fr-FR" sz="800" cap="small" dirty="0"/>
          </a:p>
          <a:p>
            <a:pPr marL="742950" lvl="1" indent="-285750" algn="just">
              <a:buFont typeface="Wingdings" panose="05000000000000000000" pitchFamily="2" charset="2"/>
              <a:buChar char="v"/>
            </a:pPr>
            <a:r>
              <a:rPr lang="fr-FR" b="1" cap="small" dirty="0">
                <a:solidFill>
                  <a:schemeClr val="accent5"/>
                </a:solidFill>
              </a:rPr>
              <a:t>LES STAGIAIRES ET TITULAIRES</a:t>
            </a:r>
            <a:r>
              <a:rPr lang="fr-FR" cap="small" dirty="0">
                <a:solidFill>
                  <a:schemeClr val="accent5"/>
                </a:solidFill>
              </a:rPr>
              <a:t> </a:t>
            </a:r>
            <a:r>
              <a:rPr lang="fr-FR" dirty="0">
                <a:solidFill>
                  <a:schemeClr val="accent5"/>
                </a:solidFill>
              </a:rPr>
              <a:t>:</a:t>
            </a:r>
            <a:r>
              <a:rPr lang="fr-FR" spc="-50" dirty="0">
                <a:solidFill>
                  <a:schemeClr val="accent6"/>
                </a:solidFill>
              </a:rPr>
              <a:t> </a:t>
            </a:r>
            <a:r>
              <a:rPr lang="fr-FR" spc="-50" dirty="0"/>
              <a:t>affiliés au régime spécial - </a:t>
            </a:r>
            <a:r>
              <a:rPr lang="fr-FR" b="1" spc="-50" dirty="0"/>
              <a:t>CNRACL</a:t>
            </a:r>
          </a:p>
          <a:p>
            <a:pPr algn="just"/>
            <a:r>
              <a:rPr lang="fr-FR" spc="-50" dirty="0"/>
              <a:t>	(durée hebdomadaire de travail </a:t>
            </a:r>
            <a:r>
              <a:rPr lang="fr-FR" b="1" spc="-50" dirty="0"/>
              <a:t>≥ à 28 heures </a:t>
            </a:r>
            <a:r>
              <a:rPr lang="fr-FR" spc="-50" dirty="0"/>
              <a:t>par semaine)</a:t>
            </a:r>
          </a:p>
          <a:p>
            <a:pPr algn="just"/>
            <a:endParaRPr lang="fr-FR" sz="1200" spc="-50" dirty="0"/>
          </a:p>
          <a:p>
            <a:pPr marL="742950" lvl="1" indent="-285750" algn="just">
              <a:buFont typeface="Wingdings" panose="05000000000000000000" pitchFamily="2" charset="2"/>
              <a:buChar char="v"/>
            </a:pPr>
            <a:r>
              <a:rPr lang="fr-FR" b="1" dirty="0">
                <a:solidFill>
                  <a:schemeClr val="accent2"/>
                </a:solidFill>
              </a:rPr>
              <a:t>LES STAGIAIRES ET TITULAIRES</a:t>
            </a:r>
            <a:r>
              <a:rPr lang="fr-FR" dirty="0">
                <a:solidFill>
                  <a:schemeClr val="accent2"/>
                </a:solidFill>
              </a:rPr>
              <a:t> : </a:t>
            </a:r>
            <a:r>
              <a:rPr lang="fr-FR" spc="-60" dirty="0"/>
              <a:t>affiliés au régime général - </a:t>
            </a:r>
            <a:r>
              <a:rPr lang="fr-FR" b="1" spc="-60" dirty="0"/>
              <a:t>IRCANTEC</a:t>
            </a:r>
            <a:r>
              <a:rPr lang="fr-FR" spc="-60" dirty="0"/>
              <a:t> </a:t>
            </a:r>
          </a:p>
          <a:p>
            <a:pPr algn="just"/>
            <a:r>
              <a:rPr lang="fr-FR" spc="-60" dirty="0"/>
              <a:t>	(durée hebdomadaire de travail </a:t>
            </a:r>
            <a:r>
              <a:rPr lang="fr-FR" b="1" spc="-60" dirty="0">
                <a:latin typeface="Verdana" panose="020B0604030504040204" pitchFamily="34" charset="0"/>
                <a:ea typeface="Verdana" panose="020B0604030504040204" pitchFamily="34" charset="0"/>
              </a:rPr>
              <a:t>&lt;</a:t>
            </a:r>
            <a:r>
              <a:rPr lang="fr-FR" b="1" spc="-60" dirty="0"/>
              <a:t> à 28 heures </a:t>
            </a:r>
            <a:r>
              <a:rPr lang="fr-FR" spc="-60" dirty="0"/>
              <a:t>par semaine)</a:t>
            </a:r>
          </a:p>
          <a:p>
            <a:pPr algn="just"/>
            <a:endParaRPr lang="fr-FR" sz="1200" spc="-60" dirty="0"/>
          </a:p>
          <a:p>
            <a:pPr marL="742950" lvl="1" indent="-285750" algn="just">
              <a:buFont typeface="Wingdings" panose="05000000000000000000" pitchFamily="2" charset="2"/>
              <a:buChar char="v"/>
            </a:pPr>
            <a:r>
              <a:rPr lang="fr-FR" b="1" dirty="0">
                <a:solidFill>
                  <a:srgbClr val="CC99FF"/>
                </a:solidFill>
              </a:rPr>
              <a:t>LES CONTRACTUELS DE DROIT PUBLIC</a:t>
            </a:r>
            <a:r>
              <a:rPr lang="fr-FR" dirty="0">
                <a:solidFill>
                  <a:srgbClr val="CC99FF"/>
                </a:solidFill>
              </a:rPr>
              <a:t> :</a:t>
            </a:r>
            <a:r>
              <a:rPr lang="fr-FR" dirty="0">
                <a:solidFill>
                  <a:schemeClr val="accent6"/>
                </a:solidFill>
              </a:rPr>
              <a:t> </a:t>
            </a:r>
            <a:r>
              <a:rPr lang="fr-FR" spc="-60" dirty="0"/>
              <a:t>affiliés au régime général - </a:t>
            </a:r>
            <a:r>
              <a:rPr lang="fr-FR" b="1" spc="-60" dirty="0"/>
              <a:t>IRCANTEC</a:t>
            </a:r>
          </a:p>
          <a:p>
            <a:pPr algn="just">
              <a:lnSpc>
                <a:spcPct val="150000"/>
              </a:lnSpc>
            </a:pPr>
            <a:r>
              <a:rPr lang="fr-FR" b="1" spc="-60" dirty="0"/>
              <a:t>	</a:t>
            </a:r>
            <a:endParaRPr lang="fr-FR" dirty="0"/>
          </a:p>
        </p:txBody>
      </p:sp>
      <p:sp>
        <p:nvSpPr>
          <p:cNvPr id="4" name="ZoneTexte 3">
            <a:extLst>
              <a:ext uri="{FF2B5EF4-FFF2-40B4-BE49-F238E27FC236}">
                <a16:creationId xmlns:a16="http://schemas.microsoft.com/office/drawing/2014/main" id="{DE68494A-D3B3-FD25-17E7-D6FAD89E0ECF}"/>
              </a:ext>
            </a:extLst>
          </p:cNvPr>
          <p:cNvSpPr txBox="1"/>
          <p:nvPr/>
        </p:nvSpPr>
        <p:spPr>
          <a:xfrm>
            <a:off x="4388250" y="836476"/>
            <a:ext cx="3969308" cy="1138773"/>
          </a:xfrm>
          <a:prstGeom prst="rect">
            <a:avLst/>
          </a:prstGeom>
          <a:noFill/>
        </p:spPr>
        <p:txBody>
          <a:bodyPr wrap="square" rtlCol="0">
            <a:spAutoFit/>
          </a:bodyPr>
          <a:lstStyle/>
          <a:p>
            <a:r>
              <a:rPr lang="fr-FR" sz="2000" b="1" dirty="0">
                <a:solidFill>
                  <a:schemeClr val="accent5"/>
                </a:solidFill>
              </a:rPr>
              <a:t>Tableaux récapitulatifs des congés pour raison de santé et procédures</a:t>
            </a:r>
            <a:r>
              <a:rPr lang="fr-FR" sz="2800" b="1" dirty="0">
                <a:solidFill>
                  <a:srgbClr val="4472C4"/>
                </a:solidFill>
              </a:rPr>
              <a:t>	</a:t>
            </a:r>
          </a:p>
        </p:txBody>
      </p:sp>
    </p:spTree>
    <p:extLst>
      <p:ext uri="{BB962C8B-B14F-4D97-AF65-F5344CB8AC3E}">
        <p14:creationId xmlns:p14="http://schemas.microsoft.com/office/powerpoint/2010/main" val="3162474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08E8D-7984-28F3-30A4-4D991C08E852}"/>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B10029C-879E-4DF1-4F60-76CE02206CA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3B887F8A-FD84-A51D-2177-ACF2196DD58B}"/>
              </a:ext>
            </a:extLst>
          </p:cNvPr>
          <p:cNvGrpSpPr>
            <a:grpSpLocks/>
          </p:cNvGrpSpPr>
          <p:nvPr/>
        </p:nvGrpSpPr>
        <p:grpSpPr bwMode="auto">
          <a:xfrm>
            <a:off x="1357290" y="285728"/>
            <a:ext cx="7661932" cy="2016596"/>
            <a:chOff x="2521302" y="4447632"/>
            <a:chExt cx="6645275" cy="2324642"/>
          </a:xfrm>
        </p:grpSpPr>
        <p:sp>
          <p:nvSpPr>
            <p:cNvPr id="13" name="Oval 2">
              <a:extLst>
                <a:ext uri="{FF2B5EF4-FFF2-40B4-BE49-F238E27FC236}">
                  <a16:creationId xmlns:a16="http://schemas.microsoft.com/office/drawing/2014/main" id="{8320D247-40D2-1740-345D-3476CFB79EA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A92963D5-39CD-F7DF-39D0-30EBD4E4B8C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D58CCAF9-1570-850D-3175-796E87EC6DF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0133C17A-C1FB-8BF3-1324-926463208598}"/>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0D8B7482-5176-5C45-643F-CFBD1B52AC9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E6470163-4E1A-FDF3-2D88-F6615A78D84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10F12E14-EBA3-740A-F750-7D318059749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C5451282-D3CB-0C42-D49E-B77EB1B4C1D5}"/>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8DF60CD5-7EF6-C7F5-9355-E994BBB286B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94FF8A62-0818-FFE9-B812-EE35BA97D5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30ECF4DF-BA22-565A-FA6D-93AFFE5D69F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4" name="object 5">
            <a:extLst>
              <a:ext uri="{FF2B5EF4-FFF2-40B4-BE49-F238E27FC236}">
                <a16:creationId xmlns:a16="http://schemas.microsoft.com/office/drawing/2014/main" id="{B33B3820-587C-D9EA-A81E-26489B7D325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80CEC791-39BF-D9C9-04BB-AF01C5F9BC2A}"/>
              </a:ext>
            </a:extLst>
          </p:cNvPr>
          <p:cNvSpPr txBox="1"/>
          <p:nvPr/>
        </p:nvSpPr>
        <p:spPr>
          <a:xfrm>
            <a:off x="4388250" y="836476"/>
            <a:ext cx="3969308" cy="1138773"/>
          </a:xfrm>
          <a:prstGeom prst="rect">
            <a:avLst/>
          </a:prstGeom>
          <a:noFill/>
        </p:spPr>
        <p:txBody>
          <a:bodyPr wrap="square" rtlCol="0">
            <a:spAutoFit/>
          </a:bodyPr>
          <a:lstStyle/>
          <a:p>
            <a:r>
              <a:rPr lang="fr-FR" sz="2000" b="1" dirty="0">
                <a:solidFill>
                  <a:srgbClr val="4472C4"/>
                </a:solidFill>
              </a:rPr>
              <a:t>Tableaux récapitulatifs des congés pour raison de santé et procédures</a:t>
            </a:r>
            <a:r>
              <a:rPr lang="fr-FR" sz="2800" b="1" dirty="0">
                <a:solidFill>
                  <a:srgbClr val="4472C4"/>
                </a:solidFill>
              </a:rPr>
              <a:t>	</a:t>
            </a:r>
          </a:p>
        </p:txBody>
      </p:sp>
      <p:sp>
        <p:nvSpPr>
          <p:cNvPr id="3" name="ZoneTexte 2">
            <a:extLst>
              <a:ext uri="{FF2B5EF4-FFF2-40B4-BE49-F238E27FC236}">
                <a16:creationId xmlns:a16="http://schemas.microsoft.com/office/drawing/2014/main" id="{C03E8286-EE4F-3E2B-1C32-F55678F7B30B}"/>
              </a:ext>
            </a:extLst>
          </p:cNvPr>
          <p:cNvSpPr txBox="1"/>
          <p:nvPr/>
        </p:nvSpPr>
        <p:spPr>
          <a:xfrm>
            <a:off x="304800" y="2438400"/>
            <a:ext cx="8077200" cy="4727576"/>
          </a:xfrm>
          <a:prstGeom prst="rect">
            <a:avLst/>
          </a:prstGeom>
          <a:noFill/>
        </p:spPr>
        <p:txBody>
          <a:bodyPr wrap="square">
            <a:spAutoFit/>
          </a:bodyPr>
          <a:lstStyle/>
          <a:p>
            <a:pPr algn="just">
              <a:lnSpc>
                <a:spcPct val="150000"/>
              </a:lnSpc>
            </a:pPr>
            <a:r>
              <a:rPr lang="fr-FR" sz="2000" b="1" u="sng" dirty="0">
                <a:solidFill>
                  <a:schemeClr val="accent6"/>
                </a:solidFill>
              </a:rPr>
              <a:t>LES TABLEAUX A VOTRE DISPOSITION</a:t>
            </a:r>
            <a:r>
              <a:rPr lang="fr-FR" sz="2000" b="1" dirty="0">
                <a:solidFill>
                  <a:schemeClr val="accent6"/>
                </a:solidFill>
              </a:rPr>
              <a:t> :</a:t>
            </a:r>
          </a:p>
          <a:p>
            <a:pPr algn="just"/>
            <a:endParaRPr lang="fr-FR" sz="2000" dirty="0"/>
          </a:p>
          <a:p>
            <a:pPr marL="342900" indent="-342900" algn="just">
              <a:buFont typeface="Wingdings" panose="05000000000000000000" pitchFamily="2" charset="2"/>
              <a:buChar char="v"/>
            </a:pPr>
            <a:r>
              <a:rPr lang="fr-FR" sz="2000" b="1" dirty="0"/>
              <a:t>Page d’accueil </a:t>
            </a:r>
            <a:r>
              <a:rPr lang="fr-FR" sz="2000" dirty="0"/>
              <a:t>: </a:t>
            </a:r>
          </a:p>
          <a:p>
            <a:pPr lvl="1" algn="just"/>
            <a:r>
              <a:rPr lang="fr-FR" sz="2000" dirty="0">
                <a:sym typeface="Wingdings" panose="05000000000000000000" pitchFamily="2" charset="2"/>
              </a:rPr>
              <a:t> </a:t>
            </a:r>
            <a:r>
              <a:rPr lang="fr-FR" sz="2000" dirty="0"/>
              <a:t>Onglet Santé au travail</a:t>
            </a:r>
          </a:p>
          <a:p>
            <a:pPr marL="1257300" lvl="2" indent="-342900" algn="just">
              <a:buFont typeface="Wingdings" panose="05000000000000000000" pitchFamily="2" charset="2"/>
              <a:buChar char="ð"/>
            </a:pPr>
            <a:r>
              <a:rPr lang="fr-FR" sz="2000" spc="-60" dirty="0">
                <a:sym typeface="Wingdings" panose="05000000000000000000" pitchFamily="2" charset="2"/>
              </a:rPr>
              <a:t>Conseil Médical Départemental </a:t>
            </a:r>
          </a:p>
          <a:p>
            <a:pPr lvl="2" algn="just"/>
            <a:r>
              <a:rPr lang="fr-FR" sz="2000" spc="-60" dirty="0">
                <a:sym typeface="Wingdings" panose="05000000000000000000" pitchFamily="2" charset="2"/>
              </a:rPr>
              <a:t>          Compétences du Conseil Médical </a:t>
            </a:r>
            <a:endParaRPr lang="fr-FR" sz="2000" spc="-60" dirty="0"/>
          </a:p>
          <a:p>
            <a:pPr algn="just"/>
            <a:r>
              <a:rPr lang="fr-FR" sz="2000" dirty="0">
                <a:sym typeface="Wingdings" panose="05000000000000000000" pitchFamily="2" charset="2"/>
              </a:rPr>
              <a:t>	              </a:t>
            </a:r>
            <a:r>
              <a:rPr lang="fr-FR" sz="2000" dirty="0">
                <a:hlinkClick r:id="rId3"/>
              </a:rPr>
              <a:t>Tableaux récapitulatifs des congés pour raison de santé</a:t>
            </a:r>
            <a:endParaRPr lang="fr-FR" sz="2000" dirty="0"/>
          </a:p>
          <a:p>
            <a:pPr algn="just"/>
            <a:r>
              <a:rPr lang="fr-FR" sz="2000" dirty="0"/>
              <a:t> </a:t>
            </a:r>
          </a:p>
          <a:p>
            <a:pPr marL="285750" indent="-285750" algn="just">
              <a:buFont typeface="Wingdings" panose="05000000000000000000" pitchFamily="2" charset="2"/>
              <a:buChar char="v"/>
            </a:pPr>
            <a:r>
              <a:rPr lang="fr-FR" sz="2000" b="1" dirty="0"/>
              <a:t>Espace réservé : </a:t>
            </a:r>
          </a:p>
          <a:p>
            <a:pPr lvl="1" algn="just"/>
            <a:r>
              <a:rPr lang="fr-FR" sz="2000" dirty="0">
                <a:sym typeface="Wingdings" panose="05000000000000000000" pitchFamily="2" charset="2"/>
              </a:rPr>
              <a:t> </a:t>
            </a:r>
            <a:r>
              <a:rPr lang="fr-FR" sz="2000" dirty="0"/>
              <a:t>Maladie / absences pour raisons familiales</a:t>
            </a:r>
          </a:p>
          <a:p>
            <a:pPr lvl="2" algn="just"/>
            <a:r>
              <a:rPr lang="fr-FR" sz="2000" spc="-60" dirty="0">
                <a:sym typeface="Wingdings" panose="05000000000000000000" pitchFamily="2" charset="2"/>
              </a:rPr>
              <a:t> Conseil Médical </a:t>
            </a:r>
            <a:endParaRPr lang="fr-FR" sz="2000" spc="-60" dirty="0"/>
          </a:p>
          <a:p>
            <a:pPr algn="just"/>
            <a:r>
              <a:rPr lang="fr-FR" sz="2000" dirty="0">
                <a:sym typeface="Wingdings" panose="05000000000000000000" pitchFamily="2" charset="2"/>
              </a:rPr>
              <a:t>	          </a:t>
            </a:r>
            <a:r>
              <a:rPr lang="fr-FR" sz="2000" dirty="0">
                <a:hlinkClick r:id="rId4"/>
              </a:rPr>
              <a:t>Tableaux récapitulatifs des congés pour raison de santé</a:t>
            </a:r>
            <a:endParaRPr lang="fr-FR" dirty="0"/>
          </a:p>
          <a:p>
            <a:pPr marL="285750" indent="-285750" algn="just">
              <a:lnSpc>
                <a:spcPct val="150000"/>
              </a:lnSpc>
              <a:buFontTx/>
              <a:buChar char="-"/>
            </a:pPr>
            <a:endParaRPr lang="fr-FR" spc="-60" dirty="0"/>
          </a:p>
          <a:p>
            <a:pPr algn="just">
              <a:lnSpc>
                <a:spcPct val="150000"/>
              </a:lnSpc>
            </a:pPr>
            <a:endParaRPr lang="fr-FR" dirty="0"/>
          </a:p>
        </p:txBody>
      </p:sp>
    </p:spTree>
    <p:extLst>
      <p:ext uri="{BB962C8B-B14F-4D97-AF65-F5344CB8AC3E}">
        <p14:creationId xmlns:p14="http://schemas.microsoft.com/office/powerpoint/2010/main" val="2256229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DEFBB-D60F-C501-5976-87148342549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7A310C4-7AD7-76F7-A500-A5EDA4F1C06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6ACBE7B7-0830-4767-E80E-738572378BC2}"/>
              </a:ext>
            </a:extLst>
          </p:cNvPr>
          <p:cNvGrpSpPr>
            <a:grpSpLocks/>
          </p:cNvGrpSpPr>
          <p:nvPr/>
        </p:nvGrpSpPr>
        <p:grpSpPr bwMode="auto">
          <a:xfrm>
            <a:off x="1357290" y="285728"/>
            <a:ext cx="7661932" cy="2016596"/>
            <a:chOff x="2521302" y="4447632"/>
            <a:chExt cx="6645275" cy="2324642"/>
          </a:xfrm>
        </p:grpSpPr>
        <p:sp>
          <p:nvSpPr>
            <p:cNvPr id="13" name="Oval 2">
              <a:extLst>
                <a:ext uri="{FF2B5EF4-FFF2-40B4-BE49-F238E27FC236}">
                  <a16:creationId xmlns:a16="http://schemas.microsoft.com/office/drawing/2014/main" id="{896CA995-28EF-B9A4-65CE-036DEDE3D90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E56D4EF1-8329-0585-07DD-562BE37EBCD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29FB8263-0E65-527A-C2DA-FC1A0729F38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4062638A-5292-E2E5-99DE-D884D98CB88D}"/>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552A0561-13CF-7E78-6A5E-8D289C03B89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816EC16F-C943-F499-CA92-64F3C514EA0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123F13B3-8104-5E05-E30C-EDCB13CFD76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18C852F6-FE4B-613A-DE00-B2F018A54058}"/>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EA5F5CED-58E4-2287-A218-CF929440091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9C063342-67CB-7494-A18E-9704AB1A0D5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2F7E888C-1E6F-D2FB-C783-9D1661DDD11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4" name="object 5">
            <a:extLst>
              <a:ext uri="{FF2B5EF4-FFF2-40B4-BE49-F238E27FC236}">
                <a16:creationId xmlns:a16="http://schemas.microsoft.com/office/drawing/2014/main" id="{2CF46DB9-0B43-72E1-094B-5C4CD711B8F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5D5C7A02-2F6A-43F8-A43E-89A97A01640B}"/>
              </a:ext>
            </a:extLst>
          </p:cNvPr>
          <p:cNvSpPr txBox="1"/>
          <p:nvPr/>
        </p:nvSpPr>
        <p:spPr>
          <a:xfrm>
            <a:off x="4388250" y="836476"/>
            <a:ext cx="3969308" cy="1138773"/>
          </a:xfrm>
          <a:prstGeom prst="rect">
            <a:avLst/>
          </a:prstGeom>
          <a:noFill/>
        </p:spPr>
        <p:txBody>
          <a:bodyPr wrap="square" rtlCol="0">
            <a:spAutoFit/>
          </a:bodyPr>
          <a:lstStyle/>
          <a:p>
            <a:r>
              <a:rPr lang="fr-FR" sz="2000" b="1" dirty="0">
                <a:solidFill>
                  <a:srgbClr val="4472C4"/>
                </a:solidFill>
              </a:rPr>
              <a:t>Tableaux récapitulatifs des congés pour raison de santé et procédures</a:t>
            </a:r>
            <a:r>
              <a:rPr lang="fr-FR" sz="2800" b="1" dirty="0">
                <a:solidFill>
                  <a:srgbClr val="4472C4"/>
                </a:solidFill>
              </a:rPr>
              <a:t>	</a:t>
            </a:r>
          </a:p>
        </p:txBody>
      </p:sp>
      <p:sp>
        <p:nvSpPr>
          <p:cNvPr id="6" name="ZoneTexte 5">
            <a:extLst>
              <a:ext uri="{FF2B5EF4-FFF2-40B4-BE49-F238E27FC236}">
                <a16:creationId xmlns:a16="http://schemas.microsoft.com/office/drawing/2014/main" id="{1903484E-92A5-2E24-4AC8-FC6B08BD8A49}"/>
              </a:ext>
            </a:extLst>
          </p:cNvPr>
          <p:cNvSpPr txBox="1"/>
          <p:nvPr/>
        </p:nvSpPr>
        <p:spPr>
          <a:xfrm>
            <a:off x="521730" y="2356419"/>
            <a:ext cx="8144727" cy="4124206"/>
          </a:xfrm>
          <a:prstGeom prst="rect">
            <a:avLst/>
          </a:prstGeom>
          <a:noFill/>
        </p:spPr>
        <p:txBody>
          <a:bodyPr wrap="square">
            <a:spAutoFit/>
          </a:bodyPr>
          <a:lstStyle/>
          <a:p>
            <a:pPr marL="0" indent="0">
              <a:buNone/>
            </a:pPr>
            <a:r>
              <a:rPr lang="fr-FR" sz="3200" dirty="0"/>
              <a:t>Pour toutes questions, vous pouvez contacter le secrétariat du Conseil Médical :</a:t>
            </a:r>
          </a:p>
          <a:p>
            <a:pPr marL="0" indent="0">
              <a:buNone/>
            </a:pPr>
            <a:endParaRPr lang="fr-FR" sz="2400" dirty="0"/>
          </a:p>
          <a:p>
            <a:pPr>
              <a:buFontTx/>
              <a:buChar char="-"/>
            </a:pPr>
            <a:r>
              <a:rPr lang="fr-FR" sz="2400" b="1" dirty="0">
                <a:solidFill>
                  <a:schemeClr val="accent6"/>
                </a:solidFill>
              </a:rPr>
              <a:t> Par mail : </a:t>
            </a:r>
            <a:r>
              <a:rPr lang="fr-FR" sz="24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1800" b="1" dirty="0">
                <a:hlinkClick r:id="rId3">
                  <a:extLst>
                    <a:ext uri="{A12FA001-AC4F-418D-AE19-62706E023703}">
                      <ahyp:hlinkClr xmlns:ahyp="http://schemas.microsoft.com/office/drawing/2018/hyperlinkcolor" val="tx"/>
                    </a:ext>
                  </a:extLst>
                </a:hlinkClick>
              </a:rPr>
              <a:t>conseil.medical@cdg18.fr</a:t>
            </a:r>
            <a:r>
              <a:rPr lang="fr-FR" sz="1800" b="1" dirty="0"/>
              <a:t> </a:t>
            </a:r>
          </a:p>
          <a:p>
            <a:pPr>
              <a:buFontTx/>
              <a:buChar char="-"/>
            </a:pPr>
            <a:endParaRPr lang="fr-FR" sz="1800" b="1" dirty="0"/>
          </a:p>
          <a:p>
            <a:pPr>
              <a:buFontTx/>
              <a:buChar char="-"/>
            </a:pPr>
            <a:r>
              <a:rPr lang="fr-FR" sz="2400" b="1" dirty="0">
                <a:solidFill>
                  <a:schemeClr val="accent6"/>
                </a:solidFill>
              </a:rPr>
              <a:t> Par tél : </a:t>
            </a:r>
            <a:r>
              <a:rPr lang="fr-FR" sz="24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1800" b="1" dirty="0"/>
              <a:t>Delphine ANCEAU : 02 48 50 94 36					</a:t>
            </a:r>
          </a:p>
          <a:p>
            <a:r>
              <a:rPr lang="fr-FR" b="1" dirty="0"/>
              <a:t>		</a:t>
            </a:r>
            <a:r>
              <a:rPr lang="fr-FR" sz="1800" b="1" dirty="0"/>
              <a:t>Marie GAILLARD : 02 48 50 94 32</a:t>
            </a:r>
            <a:endParaRPr lang="fr-FR" sz="1200" b="1" dirty="0"/>
          </a:p>
          <a:p>
            <a:pPr marL="0" indent="0">
              <a:buNone/>
            </a:pPr>
            <a:endParaRPr lang="fr-FR" sz="1200" b="1" dirty="0"/>
          </a:p>
          <a:p>
            <a:pPr marL="0" indent="0">
              <a:buNone/>
            </a:pPr>
            <a:endParaRPr lang="fr-FR" sz="1200" b="1" dirty="0"/>
          </a:p>
          <a:p>
            <a:pPr marL="0" indent="0">
              <a:buNone/>
            </a:pPr>
            <a:endParaRPr lang="fr-FR" sz="1200" b="1" dirty="0"/>
          </a:p>
          <a:p>
            <a:pPr marL="0" indent="0">
              <a:buNone/>
            </a:pPr>
            <a:endParaRPr lang="fr-FR" sz="1200" b="1" dirty="0"/>
          </a:p>
          <a:p>
            <a:pPr marL="0" indent="0">
              <a:buNone/>
            </a:pPr>
            <a:endParaRPr lang="fr-FR" sz="1200" b="1" dirty="0"/>
          </a:p>
          <a:p>
            <a:pPr marL="0" indent="0">
              <a:buNone/>
            </a:pPr>
            <a:endParaRPr lang="fr-FR" sz="1200" b="1" dirty="0"/>
          </a:p>
        </p:txBody>
      </p:sp>
    </p:spTree>
    <p:extLst>
      <p:ext uri="{BB962C8B-B14F-4D97-AF65-F5344CB8AC3E}">
        <p14:creationId xmlns:p14="http://schemas.microsoft.com/office/powerpoint/2010/main" val="4106304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8742-32CE-E7EC-9218-13AD65B46D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712D9CB-529B-ED81-BDC0-94DE4D7CE950}"/>
              </a:ext>
            </a:extLst>
          </p:cNvPr>
          <p:cNvSpPr>
            <a:spLocks noGrp="1"/>
          </p:cNvSpPr>
          <p:nvPr>
            <p:ph type="title"/>
          </p:nvPr>
        </p:nvSpPr>
        <p:spPr>
          <a:xfrm>
            <a:off x="409007" y="1430770"/>
            <a:ext cx="8287637" cy="617301"/>
          </a:xfrm>
        </p:spPr>
        <p:txBody>
          <a:bodyPr anchor="b">
            <a:normAutofit fontScale="90000"/>
          </a:bodyPr>
          <a:lstStyle/>
          <a:p>
            <a:r>
              <a:rPr lang="fr-FR" sz="2200" b="1" dirty="0">
                <a:solidFill>
                  <a:schemeClr val="accent2"/>
                </a:solidFill>
              </a:rPr>
              <a:t>1 – Inscription à l’examen professionnel de Rédacteur principal de 1</a:t>
            </a:r>
            <a:r>
              <a:rPr lang="fr-FR" sz="2200" b="1" baseline="30000" dirty="0">
                <a:solidFill>
                  <a:schemeClr val="accent2"/>
                </a:solidFill>
              </a:rPr>
              <a:t>re</a:t>
            </a:r>
            <a:r>
              <a:rPr lang="fr-FR" sz="2200" b="1" dirty="0">
                <a:solidFill>
                  <a:schemeClr val="accent2"/>
                </a:solidFill>
              </a:rPr>
              <a:t> classe</a:t>
            </a:r>
          </a:p>
        </p:txBody>
      </p:sp>
      <p:sp>
        <p:nvSpPr>
          <p:cNvPr id="3" name="Espace réservé du contenu 2">
            <a:extLst>
              <a:ext uri="{FF2B5EF4-FFF2-40B4-BE49-F238E27FC236}">
                <a16:creationId xmlns:a16="http://schemas.microsoft.com/office/drawing/2014/main" id="{E68017F0-01DE-E4C2-6043-37C0E2CFC106}"/>
              </a:ext>
            </a:extLst>
          </p:cNvPr>
          <p:cNvSpPr>
            <a:spLocks noGrp="1"/>
          </p:cNvSpPr>
          <p:nvPr>
            <p:ph idx="1"/>
          </p:nvPr>
        </p:nvSpPr>
        <p:spPr>
          <a:xfrm>
            <a:off x="475488" y="2438400"/>
            <a:ext cx="8058912" cy="3686041"/>
          </a:xfrm>
        </p:spPr>
        <p:txBody>
          <a:bodyPr anchor="t">
            <a:normAutofit/>
          </a:bodyPr>
          <a:lstStyle/>
          <a:p>
            <a:pPr marL="0" indent="0" algn="ctr">
              <a:buNone/>
            </a:pPr>
            <a:r>
              <a:rPr lang="fr-FR" sz="2400" dirty="0"/>
              <a:t>Le CDG 18 organise en 2026 un examen professionnel de Rédacteur principal de 1</a:t>
            </a:r>
            <a:r>
              <a:rPr lang="fr-FR" sz="2400" baseline="30000" dirty="0"/>
              <a:t>re</a:t>
            </a:r>
            <a:r>
              <a:rPr lang="fr-FR" sz="2400" dirty="0"/>
              <a:t> classe.</a:t>
            </a:r>
          </a:p>
          <a:p>
            <a:pPr marL="0" indent="0" algn="ctr">
              <a:buNone/>
            </a:pPr>
            <a:endParaRPr lang="fr-FR" sz="2400" dirty="0"/>
          </a:p>
          <a:p>
            <a:pPr marL="0" indent="0" algn="ctr">
              <a:buNone/>
            </a:pPr>
            <a:r>
              <a:rPr lang="fr-FR" sz="2400" dirty="0"/>
              <a:t>Inscriptions du 3 mars au 8 avril 2026 </a:t>
            </a:r>
          </a:p>
          <a:p>
            <a:pPr marL="0" indent="0" algn="ctr">
              <a:buNone/>
            </a:pPr>
            <a:r>
              <a:rPr lang="fr-FR" sz="2400" dirty="0"/>
              <a:t>sur </a:t>
            </a:r>
            <a:r>
              <a:rPr lang="fr-FR" sz="2400" b="1" u="sng" dirty="0"/>
              <a:t>concours-territorial.fr</a:t>
            </a:r>
            <a:r>
              <a:rPr lang="fr-FR" sz="2400" dirty="0"/>
              <a:t>. </a:t>
            </a:r>
          </a:p>
          <a:p>
            <a:pPr marL="0" indent="0" algn="just">
              <a:buNone/>
            </a:pPr>
            <a:endParaRPr lang="fr-FR" sz="1200" dirty="0"/>
          </a:p>
        </p:txBody>
      </p:sp>
      <p:pic>
        <p:nvPicPr>
          <p:cNvPr id="7" name="Image 6">
            <a:extLst>
              <a:ext uri="{FF2B5EF4-FFF2-40B4-BE49-F238E27FC236}">
                <a16:creationId xmlns:a16="http://schemas.microsoft.com/office/drawing/2014/main" id="{0129D4AF-1CCC-661B-F3D7-2AE0711BD99B}"/>
              </a:ext>
            </a:extLst>
          </p:cNvPr>
          <p:cNvPicPr>
            <a:picLocks noChangeAspect="1"/>
          </p:cNvPicPr>
          <p:nvPr/>
        </p:nvPicPr>
        <p:blipFill>
          <a:blip r:embed="rId2"/>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B9CC88FB-8D1A-6C98-85CE-D4AD3BB14324}"/>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DF663912-A14B-C7D5-FC69-18FED8F4422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D6689FC6-BA1D-8E69-8DBC-DF3262FE0F3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9203CFC-61E8-B503-1DBE-810845301C6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F8C87BA9-3CF4-3C40-3C5C-0575D9BD099B}"/>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5F1EFE5D-AB4E-8C43-C61E-B115C7D4D20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DF301084-6259-D978-B40A-590EE681A42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ECC49A98-4F21-124E-AE66-C8DD3812D49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364E9559-381A-1512-DB49-BD8829ED3E80}"/>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09753D43-3848-E552-BD08-77963DF896B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F8F321F3-32C4-3069-8411-E48A5BCDE3E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45CE51D6-8104-C966-E195-41D970AC97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1026" name="Picture 2" descr="College Entrance Examination PNG Picture, Students At The College Entrance  Examination Site, Student Clipart, College Entrance Examination, Exam PNG  Image For Free Download">
            <a:extLst>
              <a:ext uri="{FF2B5EF4-FFF2-40B4-BE49-F238E27FC236}">
                <a16:creationId xmlns:a16="http://schemas.microsoft.com/office/drawing/2014/main" id="{6408A31A-77E6-89CF-C142-7B6D98BDF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706313"/>
            <a:ext cx="1808457" cy="180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77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D5F4-D040-8C38-908A-F2F2C646B6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0B1192-8808-5143-18AB-E165251D8839}"/>
              </a:ext>
            </a:extLst>
          </p:cNvPr>
          <p:cNvSpPr>
            <a:spLocks noGrp="1"/>
          </p:cNvSpPr>
          <p:nvPr>
            <p:ph type="title"/>
          </p:nvPr>
        </p:nvSpPr>
        <p:spPr>
          <a:xfrm>
            <a:off x="409007" y="1430770"/>
            <a:ext cx="8287637" cy="617301"/>
          </a:xfrm>
        </p:spPr>
        <p:txBody>
          <a:bodyPr anchor="b">
            <a:normAutofit/>
          </a:bodyPr>
          <a:lstStyle/>
          <a:p>
            <a:r>
              <a:rPr lang="fr-FR" sz="2200" b="1" dirty="0">
                <a:solidFill>
                  <a:schemeClr val="accent2"/>
                </a:solidFill>
              </a:rPr>
              <a:t>2 – Formations AP 2026</a:t>
            </a:r>
          </a:p>
        </p:txBody>
      </p:sp>
      <p:sp>
        <p:nvSpPr>
          <p:cNvPr id="3" name="Espace réservé du contenu 2">
            <a:extLst>
              <a:ext uri="{FF2B5EF4-FFF2-40B4-BE49-F238E27FC236}">
                <a16:creationId xmlns:a16="http://schemas.microsoft.com/office/drawing/2014/main" id="{5F04CBB6-1491-B82C-FD4C-42CD157677F1}"/>
              </a:ext>
            </a:extLst>
          </p:cNvPr>
          <p:cNvSpPr>
            <a:spLocks noGrp="1"/>
          </p:cNvSpPr>
          <p:nvPr>
            <p:ph idx="1"/>
          </p:nvPr>
        </p:nvSpPr>
        <p:spPr>
          <a:xfrm>
            <a:off x="475488" y="2438400"/>
            <a:ext cx="8243454" cy="3686041"/>
          </a:xfrm>
        </p:spPr>
        <p:txBody>
          <a:bodyPr anchor="t">
            <a:normAutofit/>
          </a:bodyPr>
          <a:lstStyle/>
          <a:p>
            <a:pPr marL="0" indent="0" algn="ctr">
              <a:buNone/>
            </a:pPr>
            <a:r>
              <a:rPr lang="fr-FR" sz="2300" dirty="0"/>
              <a:t>Dates des prochaines formations pour les Assistants de Prévention</a:t>
            </a:r>
          </a:p>
          <a:p>
            <a:pPr marL="0" indent="0" algn="ctr">
              <a:buNone/>
            </a:pPr>
            <a:endParaRPr lang="fr-FR" sz="2400" dirty="0"/>
          </a:p>
          <a:p>
            <a:pPr marL="0" indent="0" algn="ctr">
              <a:buNone/>
            </a:pPr>
            <a:r>
              <a:rPr lang="fr-FR" sz="2400" b="1" u="sng" dirty="0"/>
              <a:t>Formation initiale (5 jours) : </a:t>
            </a:r>
          </a:p>
          <a:p>
            <a:pPr algn="just">
              <a:buFont typeface="Wingdings" panose="05000000000000000000" pitchFamily="2" charset="2"/>
              <a:buChar char="§"/>
            </a:pPr>
            <a:r>
              <a:rPr lang="fr-FR" sz="2400" dirty="0"/>
              <a:t> Les 27, 28 et 29 mai</a:t>
            </a:r>
          </a:p>
          <a:p>
            <a:pPr marL="0" indent="0" algn="just">
              <a:buNone/>
            </a:pPr>
            <a:r>
              <a:rPr lang="fr-FR" sz="2400" dirty="0"/>
              <a:t>et</a:t>
            </a:r>
          </a:p>
          <a:p>
            <a:pPr algn="just">
              <a:buFont typeface="Wingdings" panose="05000000000000000000" pitchFamily="2" charset="2"/>
              <a:buChar char="§"/>
            </a:pPr>
            <a:r>
              <a:rPr lang="fr-FR" sz="2400" dirty="0"/>
              <a:t> Les 18 et 19 juin</a:t>
            </a:r>
          </a:p>
          <a:p>
            <a:pPr marL="0" indent="0" algn="ctr">
              <a:buNone/>
            </a:pPr>
            <a:r>
              <a:rPr lang="fr-FR" sz="2400" b="1" u="sng" dirty="0"/>
              <a:t>Formation continue (</a:t>
            </a:r>
            <a:r>
              <a:rPr lang="fr-FR" sz="2400" b="1" u="sng"/>
              <a:t>2 jours) </a:t>
            </a:r>
            <a:r>
              <a:rPr lang="fr-FR" sz="2400" b="1" u="sng" dirty="0"/>
              <a:t>:</a:t>
            </a:r>
          </a:p>
          <a:p>
            <a:pPr>
              <a:buFont typeface="Wingdings" panose="05000000000000000000" pitchFamily="2" charset="2"/>
              <a:buChar char="§"/>
            </a:pPr>
            <a:r>
              <a:rPr lang="fr-FR" sz="2400" dirty="0"/>
              <a:t> Les 29 et 30 juin</a:t>
            </a:r>
            <a:endParaRPr lang="fr-FR" sz="1200" dirty="0"/>
          </a:p>
        </p:txBody>
      </p:sp>
      <p:pic>
        <p:nvPicPr>
          <p:cNvPr id="7" name="Image 6">
            <a:extLst>
              <a:ext uri="{FF2B5EF4-FFF2-40B4-BE49-F238E27FC236}">
                <a16:creationId xmlns:a16="http://schemas.microsoft.com/office/drawing/2014/main" id="{C52B2712-6202-C5AD-22A2-1827E97EBEEC}"/>
              </a:ext>
            </a:extLst>
          </p:cNvPr>
          <p:cNvPicPr>
            <a:picLocks noChangeAspect="1"/>
          </p:cNvPicPr>
          <p:nvPr/>
        </p:nvPicPr>
        <p:blipFill>
          <a:blip r:embed="rId2"/>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41252A5F-8BE1-73D0-F7EB-7C5D52475E41}"/>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A0F2F08B-5A79-1E64-6675-D420A879710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11161CFA-6F5F-9E2D-F3E5-F0450217D48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AF433A7-0D33-D91E-24B3-B029D1C2C85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A59EFDD5-2989-7487-38B9-3D052A27C655}"/>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4113A7CE-A546-F6AC-9FFD-CEF837DD906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92959C20-5EBC-DDC2-E1BF-482DE868154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783F8A83-E889-60FE-261D-57DD3EEDEFB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BF474AF9-3495-2769-0447-C8556D4B0D9A}"/>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314D3AE7-2854-240E-9C02-655C5B6B226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4904E743-2B0B-B813-0595-357D5B18F66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E83FF8FD-C878-2340-D742-42C368B9705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531407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57118" y="1331024"/>
            <a:ext cx="8210132" cy="5161938"/>
          </a:xfrm>
        </p:spPr>
        <p:txBody>
          <a:bodyPr>
            <a:normAutofit lnSpcReduction="10000"/>
          </a:bodyPr>
          <a:lstStyle/>
          <a:p>
            <a:pPr marL="685800" lvl="2" indent="0">
              <a:buNone/>
            </a:pPr>
            <a:endParaRPr lang="fr-FR" sz="2400" dirty="0"/>
          </a:p>
          <a:p>
            <a:pPr marL="0" indent="0">
              <a:buNone/>
            </a:pPr>
            <a:r>
              <a:rPr lang="fr-FR" sz="2400" b="1" dirty="0">
                <a:solidFill>
                  <a:schemeClr val="accent2"/>
                </a:solidFill>
              </a:rPr>
              <a:t>3- PSC – prévoyance – pensez à clôturer vos sinistres avant le 31/03</a:t>
            </a:r>
          </a:p>
          <a:p>
            <a:pPr marL="0" indent="0">
              <a:buNone/>
            </a:pPr>
            <a:endParaRPr lang="fr-FR" sz="2400" dirty="0"/>
          </a:p>
          <a:p>
            <a:pPr marL="0" indent="0">
              <a:buNone/>
            </a:pPr>
            <a:r>
              <a:rPr lang="fr-FR" sz="2400" dirty="0"/>
              <a:t>Pensez à clôturer vos sinistres ouverts en prévoyance avant le 31 décembre : sur la plateforme employeur de </a:t>
            </a:r>
            <a:r>
              <a:rPr lang="fr-FR" sz="2400" dirty="0" err="1"/>
              <a:t>territoria</a:t>
            </a:r>
            <a:r>
              <a:rPr lang="fr-FR" sz="2400" dirty="0"/>
              <a:t> mutuelle : liste des sinistres &gt; ouvrir les sinistres concernés&gt; cliquer sur reprise d’activité</a:t>
            </a:r>
          </a:p>
          <a:p>
            <a:pPr marL="0" indent="0">
              <a:buNone/>
            </a:pPr>
            <a:endParaRPr lang="fr-FR" sz="2400" dirty="0"/>
          </a:p>
          <a:p>
            <a:pPr marL="0" indent="0" algn="ctr">
              <a:buNone/>
            </a:pPr>
            <a:r>
              <a:rPr lang="fr-FR" sz="2400" b="1" dirty="0"/>
              <a:t>Sinistres clôturés = limitation du montant des provisions par l’assureur = maitrise du montant de la cotisation</a:t>
            </a:r>
            <a:endParaRPr lang="fr-FR" sz="2000" b="1" dirty="0"/>
          </a:p>
          <a:p>
            <a:pPr marL="0" indent="0">
              <a:buNone/>
            </a:pPr>
            <a:endParaRPr lang="fr-FR" sz="2000" dirty="0"/>
          </a:p>
          <a:p>
            <a:pPr marL="0" indent="0">
              <a:buNone/>
            </a:pPr>
            <a:br>
              <a:rPr lang="fr-FR" sz="2400" dirty="0"/>
            </a:br>
            <a:endParaRPr lang="fr-FR" sz="2400" dirty="0"/>
          </a:p>
          <a:p>
            <a:pPr marL="0" indent="0">
              <a:buNone/>
            </a:pPr>
            <a:endParaRPr lang="fr-FR" sz="2400" b="1" dirty="0">
              <a:solidFill>
                <a:srgbClr val="CC99FF"/>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557925" y="495300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5"/>
              <a:stretch>
                <a:fillRect/>
              </a:stretch>
            </p:blipFill>
            <p:spPr>
              <a:xfrm>
                <a:off x="4503925" y="484500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
        <p:nvSpPr>
          <p:cNvPr id="5" name="Rectangle 4">
            <a:extLst>
              <a:ext uri="{FF2B5EF4-FFF2-40B4-BE49-F238E27FC236}">
                <a16:creationId xmlns:a16="http://schemas.microsoft.com/office/drawing/2014/main" id="{F3D90372-1824-5878-BF83-A3BAD0A6E0A2}"/>
              </a:ext>
            </a:extLst>
          </p:cNvPr>
          <p:cNvSpPr/>
          <p:nvPr/>
        </p:nvSpPr>
        <p:spPr>
          <a:xfrm>
            <a:off x="575984" y="4343400"/>
            <a:ext cx="7772400" cy="990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722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08CA-23B3-DA33-1E90-00A4A39FC58C}"/>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AFF73529-3784-FDEE-1B07-4C0B836C0506}"/>
              </a:ext>
            </a:extLst>
          </p:cNvPr>
          <p:cNvPicPr>
            <a:picLocks noChangeAspect="1"/>
          </p:cNvPicPr>
          <p:nvPr/>
        </p:nvPicPr>
        <p:blipFill>
          <a:blip r:embed="rId2"/>
          <a:stretch>
            <a:fillRect/>
          </a:stretch>
        </p:blipFill>
        <p:spPr>
          <a:xfrm>
            <a:off x="152400" y="0"/>
            <a:ext cx="1422426" cy="1443762"/>
          </a:xfrm>
          <a:prstGeom prst="rect">
            <a:avLst/>
          </a:prstGeom>
        </p:spPr>
      </p:pic>
      <p:sp>
        <p:nvSpPr>
          <p:cNvPr id="23" name="object 5">
            <a:extLst>
              <a:ext uri="{FF2B5EF4-FFF2-40B4-BE49-F238E27FC236}">
                <a16:creationId xmlns:a16="http://schemas.microsoft.com/office/drawing/2014/main" id="{C97C97F8-31AB-02CD-6DB1-C754AABC81E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a:extLst>
              <a:ext uri="{FF2B5EF4-FFF2-40B4-BE49-F238E27FC236}">
                <a16:creationId xmlns:a16="http://schemas.microsoft.com/office/drawing/2014/main" id="{B7ECE67E-86ED-6B4D-251C-F824BA5D1D91}"/>
              </a:ext>
            </a:extLst>
          </p:cNvPr>
          <p:cNvGrpSpPr>
            <a:grpSpLocks/>
          </p:cNvGrpSpPr>
          <p:nvPr/>
        </p:nvGrpSpPr>
        <p:grpSpPr bwMode="auto">
          <a:xfrm>
            <a:off x="1482068" y="304801"/>
            <a:ext cx="7661932" cy="1569347"/>
            <a:chOff x="2521302" y="4447632"/>
            <a:chExt cx="6645275" cy="1809073"/>
          </a:xfrm>
        </p:grpSpPr>
        <p:sp>
          <p:nvSpPr>
            <p:cNvPr id="38" name="Oval 2">
              <a:extLst>
                <a:ext uri="{FF2B5EF4-FFF2-40B4-BE49-F238E27FC236}">
                  <a16:creationId xmlns:a16="http://schemas.microsoft.com/office/drawing/2014/main" id="{0D075B15-DD23-413D-4436-33C08636CE20}"/>
                </a:ext>
              </a:extLst>
            </p:cNvPr>
            <p:cNvSpPr>
              <a:spLocks noChangeArrowheads="1" noChangeShapeType="1"/>
            </p:cNvSpPr>
            <p:nvPr/>
          </p:nvSpPr>
          <p:spPr bwMode="auto">
            <a:xfrm>
              <a:off x="2617788" y="4448175"/>
              <a:ext cx="1805631" cy="1806390"/>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a:extLst>
                <a:ext uri="{FF2B5EF4-FFF2-40B4-BE49-F238E27FC236}">
                  <a16:creationId xmlns:a16="http://schemas.microsoft.com/office/drawing/2014/main" id="{5805912F-ABB1-6AC3-9651-B985D4202E9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a:extLst>
                <a:ext uri="{FF2B5EF4-FFF2-40B4-BE49-F238E27FC236}">
                  <a16:creationId xmlns:a16="http://schemas.microsoft.com/office/drawing/2014/main" id="{A28BAB03-E1B1-4B53-07EE-6BF84E0492AA}"/>
                </a:ext>
              </a:extLst>
            </p:cNvPr>
            <p:cNvSpPr txBox="1">
              <a:spLocks noChangeArrowheads="1" noChangeShapeType="1"/>
            </p:cNvSpPr>
            <p:nvPr/>
          </p:nvSpPr>
          <p:spPr bwMode="auto">
            <a:xfrm rot="16200000">
              <a:off x="2588418" y="5122892"/>
              <a:ext cx="1619926"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a:extLst>
                <a:ext uri="{FF2B5EF4-FFF2-40B4-BE49-F238E27FC236}">
                  <a16:creationId xmlns:a16="http://schemas.microsoft.com/office/drawing/2014/main" id="{652E8B91-8BA9-4C4A-95A3-49558D9EE096}"/>
                </a:ext>
              </a:extLst>
            </p:cNvPr>
            <p:cNvGrpSpPr>
              <a:grpSpLocks/>
            </p:cNvGrpSpPr>
            <p:nvPr/>
          </p:nvGrpSpPr>
          <p:grpSpPr bwMode="auto">
            <a:xfrm>
              <a:off x="3957638" y="5091476"/>
              <a:ext cx="171450" cy="1165229"/>
              <a:chOff x="112099728" y="105931681"/>
              <a:chExt cx="170831" cy="1165800"/>
            </a:xfrm>
          </p:grpSpPr>
          <p:sp>
            <p:nvSpPr>
              <p:cNvPr id="46" name="Rectangle 7">
                <a:extLst>
                  <a:ext uri="{FF2B5EF4-FFF2-40B4-BE49-F238E27FC236}">
                    <a16:creationId xmlns:a16="http://schemas.microsoft.com/office/drawing/2014/main" id="{2B207DB6-8890-0951-D7FD-36E49E206BF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a:extLst>
                  <a:ext uri="{FF2B5EF4-FFF2-40B4-BE49-F238E27FC236}">
                    <a16:creationId xmlns:a16="http://schemas.microsoft.com/office/drawing/2014/main" id="{A1ABB99E-CBF8-D72F-81DD-874A6083932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a:extLst>
                  <a:ext uri="{FF2B5EF4-FFF2-40B4-BE49-F238E27FC236}">
                    <a16:creationId xmlns:a16="http://schemas.microsoft.com/office/drawing/2014/main" id="{A7A4B462-FBF7-FEAE-EDD0-362DC65DD94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a:extLst>
                <a:ext uri="{FF2B5EF4-FFF2-40B4-BE49-F238E27FC236}">
                  <a16:creationId xmlns:a16="http://schemas.microsoft.com/office/drawing/2014/main" id="{BC715194-86A8-8C1A-8CFE-FE07B5D719A0}"/>
                </a:ext>
              </a:extLst>
            </p:cNvPr>
            <p:cNvGrpSpPr>
              <a:grpSpLocks/>
            </p:cNvGrpSpPr>
            <p:nvPr/>
          </p:nvGrpSpPr>
          <p:grpSpPr bwMode="auto">
            <a:xfrm>
              <a:off x="8701088" y="4447632"/>
              <a:ext cx="169862" cy="1163632"/>
              <a:chOff x="116843535" y="105289350"/>
              <a:chExt cx="170420" cy="1163658"/>
            </a:xfrm>
          </p:grpSpPr>
          <p:sp>
            <p:nvSpPr>
              <p:cNvPr id="43" name="Rectangle 42">
                <a:extLst>
                  <a:ext uri="{FF2B5EF4-FFF2-40B4-BE49-F238E27FC236}">
                    <a16:creationId xmlns:a16="http://schemas.microsoft.com/office/drawing/2014/main" id="{A7B0508A-837D-35D3-5430-9409E6B92FD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a:extLst>
                  <a:ext uri="{FF2B5EF4-FFF2-40B4-BE49-F238E27FC236}">
                    <a16:creationId xmlns:a16="http://schemas.microsoft.com/office/drawing/2014/main" id="{095A4602-5F44-0E49-BFB2-943A7D68513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a:extLst>
                  <a:ext uri="{FF2B5EF4-FFF2-40B4-BE49-F238E27FC236}">
                    <a16:creationId xmlns:a16="http://schemas.microsoft.com/office/drawing/2014/main" id="{4E58CCB0-F238-FF24-8A94-3F153C54EC2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a:extLst>
              <a:ext uri="{FF2B5EF4-FFF2-40B4-BE49-F238E27FC236}">
                <a16:creationId xmlns:a16="http://schemas.microsoft.com/office/drawing/2014/main" id="{58491E88-1E60-520F-ABB2-F4B3FCF7E38B}"/>
              </a:ext>
            </a:extLst>
          </p:cNvPr>
          <p:cNvSpPr txBox="1">
            <a:spLocks noGrp="1"/>
          </p:cNvSpPr>
          <p:nvPr>
            <p:ph type="title"/>
          </p:nvPr>
        </p:nvSpPr>
        <p:spPr>
          <a:xfrm>
            <a:off x="609600" y="2347117"/>
            <a:ext cx="8000999" cy="4334648"/>
          </a:xfrm>
          <a:prstGeom prst="rect">
            <a:avLst/>
          </a:prstGeom>
        </p:spPr>
        <p:txBody>
          <a:bodyPr vert="horz" wrap="square" lIns="0" tIns="13335" rIns="0" bIns="0"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La nouvelle période de Déclaration Obligatoire d’Emploi des Travailleurs Handicapés (DOETH) débute le 1er février et se termine 30 avril 2026.</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Pour vous accompagner dans votre déclaration de saisie annuelle, le FIPHFP met à la disposition des employeurs publics une </a:t>
            </a:r>
            <a:r>
              <a:rPr kumimoji="0" lang="fr-FR" sz="13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page dédiée</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comprenant :</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une aide générale à la déclaration annuelle sous format </a:t>
            </a:r>
            <a:r>
              <a:rPr kumimoji="0" lang="fr-FR" sz="1300" b="0" i="0" u="none" strike="noStrike" kern="1200" cap="none" spc="0" normalizeH="0" baseline="0" noProof="0" dirty="0" err="1">
                <a:ln>
                  <a:noFill/>
                </a:ln>
                <a:solidFill>
                  <a:prstClr val="black"/>
                </a:solidFill>
                <a:effectLst/>
                <a:uLnTx/>
                <a:uFillTx/>
                <a:latin typeface="Calibri" panose="020F0502020204030204"/>
                <a:ea typeface="+mn-ea"/>
                <a:cs typeface="+mn-cs"/>
              </a:rPr>
              <a:t>pdf</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et </a:t>
            </a:r>
            <a:r>
              <a:rPr kumimoji="0" lang="fr-FR" sz="1300" b="0" i="0" u="none" strike="noStrike" kern="1200" cap="none" spc="0" normalizeH="0" baseline="0" noProof="0" dirty="0" err="1">
                <a:ln>
                  <a:noFill/>
                </a:ln>
                <a:solidFill>
                  <a:prstClr val="black"/>
                </a:solidFill>
                <a:effectLst/>
                <a:uLnTx/>
                <a:uFillTx/>
                <a:latin typeface="Calibri" panose="020F0502020204030204"/>
                <a:ea typeface="+mn-ea"/>
                <a:cs typeface="+mn-cs"/>
              </a:rPr>
              <a:t>word</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un récapitulatif des éléments nécessaires à la déclaration ;</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une </a:t>
            </a:r>
            <a:r>
              <a:rPr kumimoji="0" lang="fr-FR" sz="13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FAQ téléchargeable</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sous format </a:t>
            </a:r>
            <a:r>
              <a:rPr kumimoji="0" lang="fr-FR" sz="1300" b="0" i="0" u="none" strike="noStrike" kern="1200" cap="none" spc="0" normalizeH="0" baseline="0" noProof="0" dirty="0" err="1">
                <a:ln>
                  <a:noFill/>
                </a:ln>
                <a:solidFill>
                  <a:prstClr val="black"/>
                </a:solidFill>
                <a:effectLst/>
                <a:uLnTx/>
                <a:uFillTx/>
                <a:latin typeface="Calibri" panose="020F0502020204030204"/>
                <a:ea typeface="+mn-ea"/>
                <a:cs typeface="+mn-cs"/>
              </a:rPr>
              <a:t>pdf</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Des </a:t>
            </a:r>
            <a:r>
              <a:rPr kumimoji="0" lang="fr-FR" sz="13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présentations thématiques</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de la déclaration</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5 webinaires dédiés à la DOETH sont planifiés à partir du vendredi 13 février 2026.</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Pour rappel, tous les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employeurs publics qui emploient au moins 20 équivalents temps plein</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ont l’obligation d’effectuer cette déclaration annuelle ainsi que les employeurs publics qui emploient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moins de 20 équivalents temps plein ayant reçu une lettre d’appel</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du FIPHFP.</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Pour toute question relative au handicap, n’hésitez pas à prendre contact avec votre référente handicap.</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sz="1300" b="1" dirty="0">
                <a:solidFill>
                  <a:prstClr val="black"/>
                </a:solidFill>
                <a:latin typeface="Calibri" panose="020F0502020204030204"/>
                <a:ea typeface="+mn-ea"/>
                <a:cs typeface="+mn-cs"/>
              </a:rPr>
              <a:t>Elyne MAUDET </a:t>
            </a:r>
            <a:r>
              <a:rPr lang="fr-FR" sz="1300" dirty="0">
                <a:solidFill>
                  <a:prstClr val="black"/>
                </a:solidFill>
                <a:latin typeface="Calibri" panose="020F0502020204030204"/>
                <a:ea typeface="+mn-ea"/>
                <a:cs typeface="+mn-cs"/>
              </a:rPr>
              <a:t>– Psychologue du travail et référente handicap – 02.18.15.01.65</a:t>
            </a: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AFA10E5-E9C8-1D30-45BC-46412C7026C1}"/>
              </a:ext>
            </a:extLst>
          </p:cNvPr>
          <p:cNvSpPr txBox="1"/>
          <p:nvPr/>
        </p:nvSpPr>
        <p:spPr>
          <a:xfrm>
            <a:off x="576046" y="2278495"/>
            <a:ext cx="8193304" cy="369332"/>
          </a:xfrm>
          <a:prstGeom prst="rect">
            <a:avLst/>
          </a:prstGeom>
          <a:noFill/>
        </p:spPr>
        <p:txBody>
          <a:bodyPr wrap="square">
            <a:spAutoFit/>
          </a:bodyPr>
          <a:lstStyle/>
          <a:p>
            <a:pPr marL="0" indent="0">
              <a:buNone/>
            </a:pPr>
            <a:r>
              <a:rPr lang="fr-FR" b="1" dirty="0">
                <a:solidFill>
                  <a:schemeClr val="accent2"/>
                </a:solidFill>
              </a:rPr>
              <a:t>4</a:t>
            </a:r>
            <a:r>
              <a:rPr lang="fr-FR" sz="1800" b="1" dirty="0">
                <a:solidFill>
                  <a:schemeClr val="accent2"/>
                </a:solidFill>
              </a:rPr>
              <a:t> – </a:t>
            </a:r>
            <a:r>
              <a:rPr lang="fr-FR" b="1" dirty="0">
                <a:solidFill>
                  <a:schemeClr val="accent2"/>
                </a:solidFill>
              </a:rPr>
              <a:t>Déclaration obligatoire d’emploi des travailleurs handicapés (DOETH)</a:t>
            </a:r>
            <a:endParaRPr lang="fr-FR" sz="1800" b="1" dirty="0">
              <a:solidFill>
                <a:schemeClr val="accent2"/>
              </a:solidFill>
            </a:endParaRPr>
          </a:p>
        </p:txBody>
      </p:sp>
      <p:sp>
        <p:nvSpPr>
          <p:cNvPr id="3" name="ZoneTexte 2">
            <a:extLst>
              <a:ext uri="{FF2B5EF4-FFF2-40B4-BE49-F238E27FC236}">
                <a16:creationId xmlns:a16="http://schemas.microsoft.com/office/drawing/2014/main" id="{D7237B44-CD1F-5B7E-7A72-DC79D5A932AA}"/>
              </a:ext>
            </a:extLst>
          </p:cNvPr>
          <p:cNvSpPr txBox="1"/>
          <p:nvPr/>
        </p:nvSpPr>
        <p:spPr>
          <a:xfrm>
            <a:off x="6750050" y="647649"/>
            <a:ext cx="4572000"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398514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1BC0-34B4-92FE-35E8-9F62681927BD}"/>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5D473B82-4CDF-4464-9242-2BD946DA9A52}"/>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EBF9F37-4DF4-399D-C26D-B98AA5EB85B5}"/>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2187654-9F44-F260-A59E-305B131C55A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EC8DF79-2C58-02A8-5A9B-35423430D7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506CDFDF-B24E-DF0E-D643-87BD1EB4E83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667EFB2C-DA31-5925-0C35-F3290D17C01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188766B-F8B8-858E-4808-9C5B3A228F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515DAD9D-E159-6B35-CDAF-A30DE4A1978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423CBE3E-47A9-0734-BDC1-02EB3A9115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3EBCFC6A-2A42-D159-12E1-F36FA6708EA6}"/>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98BD063A-DBE7-E5CA-F96A-8A0BA03A23A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69FA7BAD-9EA7-4DA2-D0F8-C06DA1FC40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2A225383-E06D-AC4B-AE4F-01476662670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95AF6549-796A-16BD-5259-B615BF6DBAC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E49FDB00-6A83-73E9-339A-438099DAD782}"/>
              </a:ext>
            </a:extLst>
          </p:cNvPr>
          <p:cNvGraphicFramePr/>
          <p:nvPr>
            <p:extLst>
              <p:ext uri="{D42A27DB-BD31-4B8C-83A1-F6EECF244321}">
                <p14:modId xmlns:p14="http://schemas.microsoft.com/office/powerpoint/2010/main" val="3782777902"/>
              </p:ext>
            </p:extLst>
          </p:nvPr>
        </p:nvGraphicFramePr>
        <p:xfrm>
          <a:off x="685800" y="1443762"/>
          <a:ext cx="8242300" cy="53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23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0E76-1232-9F26-505B-E28C6B942429}"/>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1643062F-4B6F-1889-D146-BE14F0BD9853}"/>
              </a:ext>
            </a:extLst>
          </p:cNvPr>
          <p:cNvPicPr>
            <a:picLocks noChangeAspect="1"/>
          </p:cNvPicPr>
          <p:nvPr/>
        </p:nvPicPr>
        <p:blipFill>
          <a:blip r:embed="rId2"/>
          <a:stretch>
            <a:fillRect/>
          </a:stretch>
        </p:blipFill>
        <p:spPr>
          <a:xfrm>
            <a:off x="152400" y="0"/>
            <a:ext cx="1422426" cy="1443762"/>
          </a:xfrm>
          <a:prstGeom prst="rect">
            <a:avLst/>
          </a:prstGeom>
        </p:spPr>
      </p:pic>
      <p:sp>
        <p:nvSpPr>
          <p:cNvPr id="23" name="object 5">
            <a:extLst>
              <a:ext uri="{FF2B5EF4-FFF2-40B4-BE49-F238E27FC236}">
                <a16:creationId xmlns:a16="http://schemas.microsoft.com/office/drawing/2014/main" id="{57C70489-1BE8-9277-3331-A35A06D19C9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a:extLst>
              <a:ext uri="{FF2B5EF4-FFF2-40B4-BE49-F238E27FC236}">
                <a16:creationId xmlns:a16="http://schemas.microsoft.com/office/drawing/2014/main" id="{295A2359-44A7-2AA8-E1A4-F5C0F8605100}"/>
              </a:ext>
            </a:extLst>
          </p:cNvPr>
          <p:cNvGrpSpPr>
            <a:grpSpLocks/>
          </p:cNvGrpSpPr>
          <p:nvPr/>
        </p:nvGrpSpPr>
        <p:grpSpPr bwMode="auto">
          <a:xfrm>
            <a:off x="1482068" y="304801"/>
            <a:ext cx="7661932" cy="1569347"/>
            <a:chOff x="2521302" y="4447632"/>
            <a:chExt cx="6645275" cy="1809073"/>
          </a:xfrm>
        </p:grpSpPr>
        <p:sp>
          <p:nvSpPr>
            <p:cNvPr id="38" name="Oval 2">
              <a:extLst>
                <a:ext uri="{FF2B5EF4-FFF2-40B4-BE49-F238E27FC236}">
                  <a16:creationId xmlns:a16="http://schemas.microsoft.com/office/drawing/2014/main" id="{B2FD3126-F82A-D4E9-07DF-D64D615FEC39}"/>
                </a:ext>
              </a:extLst>
            </p:cNvPr>
            <p:cNvSpPr>
              <a:spLocks noChangeArrowheads="1" noChangeShapeType="1"/>
            </p:cNvSpPr>
            <p:nvPr/>
          </p:nvSpPr>
          <p:spPr bwMode="auto">
            <a:xfrm>
              <a:off x="2617788" y="4448176"/>
              <a:ext cx="1805631" cy="1664304"/>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a:extLst>
                <a:ext uri="{FF2B5EF4-FFF2-40B4-BE49-F238E27FC236}">
                  <a16:creationId xmlns:a16="http://schemas.microsoft.com/office/drawing/2014/main" id="{B172A504-0571-593A-086E-8022D3AF03F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a:extLst>
                <a:ext uri="{FF2B5EF4-FFF2-40B4-BE49-F238E27FC236}">
                  <a16:creationId xmlns:a16="http://schemas.microsoft.com/office/drawing/2014/main" id="{B1CBADC2-0B31-190A-AD72-397FEEFD1C30}"/>
                </a:ext>
              </a:extLst>
            </p:cNvPr>
            <p:cNvSpPr txBox="1">
              <a:spLocks noChangeArrowheads="1" noChangeShapeType="1"/>
            </p:cNvSpPr>
            <p:nvPr/>
          </p:nvSpPr>
          <p:spPr bwMode="auto">
            <a:xfrm rot="16200000">
              <a:off x="2657503" y="5053808"/>
              <a:ext cx="1481756"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a:extLst>
                <a:ext uri="{FF2B5EF4-FFF2-40B4-BE49-F238E27FC236}">
                  <a16:creationId xmlns:a16="http://schemas.microsoft.com/office/drawing/2014/main" id="{F2CB6D2A-5F23-A632-7840-37DCDD858017}"/>
                </a:ext>
              </a:extLst>
            </p:cNvPr>
            <p:cNvGrpSpPr>
              <a:grpSpLocks/>
            </p:cNvGrpSpPr>
            <p:nvPr/>
          </p:nvGrpSpPr>
          <p:grpSpPr bwMode="auto">
            <a:xfrm>
              <a:off x="3957638" y="5091476"/>
              <a:ext cx="171450" cy="1165229"/>
              <a:chOff x="112099728" y="105931681"/>
              <a:chExt cx="170831" cy="1165800"/>
            </a:xfrm>
          </p:grpSpPr>
          <p:sp>
            <p:nvSpPr>
              <p:cNvPr id="46" name="Rectangle 7">
                <a:extLst>
                  <a:ext uri="{FF2B5EF4-FFF2-40B4-BE49-F238E27FC236}">
                    <a16:creationId xmlns:a16="http://schemas.microsoft.com/office/drawing/2014/main" id="{3E43AD49-B34F-FB60-A294-F11777DF8F9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a:extLst>
                  <a:ext uri="{FF2B5EF4-FFF2-40B4-BE49-F238E27FC236}">
                    <a16:creationId xmlns:a16="http://schemas.microsoft.com/office/drawing/2014/main" id="{6554522D-E479-2015-9116-DDA2435F502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a:extLst>
                  <a:ext uri="{FF2B5EF4-FFF2-40B4-BE49-F238E27FC236}">
                    <a16:creationId xmlns:a16="http://schemas.microsoft.com/office/drawing/2014/main" id="{AF2C44AA-5300-89F5-9A5B-90BD729F7CE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a:extLst>
                <a:ext uri="{FF2B5EF4-FFF2-40B4-BE49-F238E27FC236}">
                  <a16:creationId xmlns:a16="http://schemas.microsoft.com/office/drawing/2014/main" id="{718609D9-6EA1-8A15-B608-D305FD5F15BA}"/>
                </a:ext>
              </a:extLst>
            </p:cNvPr>
            <p:cNvGrpSpPr>
              <a:grpSpLocks/>
            </p:cNvGrpSpPr>
            <p:nvPr/>
          </p:nvGrpSpPr>
          <p:grpSpPr bwMode="auto">
            <a:xfrm>
              <a:off x="8701088" y="4447632"/>
              <a:ext cx="169862" cy="1163632"/>
              <a:chOff x="116843535" y="105289350"/>
              <a:chExt cx="170420" cy="1163658"/>
            </a:xfrm>
          </p:grpSpPr>
          <p:sp>
            <p:nvSpPr>
              <p:cNvPr id="43" name="Rectangle 42">
                <a:extLst>
                  <a:ext uri="{FF2B5EF4-FFF2-40B4-BE49-F238E27FC236}">
                    <a16:creationId xmlns:a16="http://schemas.microsoft.com/office/drawing/2014/main" id="{703B30D6-F674-2143-B8FC-FD9DD722D57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a:extLst>
                  <a:ext uri="{FF2B5EF4-FFF2-40B4-BE49-F238E27FC236}">
                    <a16:creationId xmlns:a16="http://schemas.microsoft.com/office/drawing/2014/main" id="{396366A0-1116-FB1D-AFCA-BBF2263DB89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a:extLst>
                  <a:ext uri="{FF2B5EF4-FFF2-40B4-BE49-F238E27FC236}">
                    <a16:creationId xmlns:a16="http://schemas.microsoft.com/office/drawing/2014/main" id="{033EF318-B966-8FD7-5236-BE797763AC3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a:extLst>
              <a:ext uri="{FF2B5EF4-FFF2-40B4-BE49-F238E27FC236}">
                <a16:creationId xmlns:a16="http://schemas.microsoft.com/office/drawing/2014/main" id="{BA7BE696-5CD7-2738-F9C7-F72B56421293}"/>
              </a:ext>
            </a:extLst>
          </p:cNvPr>
          <p:cNvSpPr txBox="1">
            <a:spLocks noGrp="1"/>
          </p:cNvSpPr>
          <p:nvPr>
            <p:ph type="title"/>
          </p:nvPr>
        </p:nvSpPr>
        <p:spPr>
          <a:xfrm>
            <a:off x="372726" y="2378711"/>
            <a:ext cx="8000999" cy="3420552"/>
          </a:xfrm>
          <a:prstGeom prst="rect">
            <a:avLst/>
          </a:prstGeom>
        </p:spPr>
        <p:txBody>
          <a:bodyPr vert="horz" wrap="square" lIns="0" tIns="13335" rIns="0" bIns="0" rtlCol="0">
            <a:spAutoFit/>
          </a:bodyPr>
          <a:lstStyle/>
          <a:p>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br>
            <a:br>
              <a:rPr lang="fr-FR" sz="1400" dirty="0">
                <a:latin typeface="+mn-lt"/>
              </a:rPr>
            </a:br>
            <a:br>
              <a:rPr lang="fr-FR" sz="1400" dirty="0">
                <a:latin typeface="+mn-lt"/>
              </a:rPr>
            </a:br>
            <a:br>
              <a:rPr lang="fr-FR" sz="1400" dirty="0">
                <a:latin typeface="+mn-lt"/>
              </a:rPr>
            </a:br>
            <a:r>
              <a:rPr lang="fr-FR" sz="1400" dirty="0">
                <a:latin typeface="+mn-lt"/>
              </a:rPr>
              <a:t>Créneaux horaires de visites médicales sont disponibles</a:t>
            </a:r>
            <a:r>
              <a:rPr lang="fr-FR" sz="1400" b="1" u="sng" dirty="0">
                <a:latin typeface="+mn-lt"/>
              </a:rPr>
              <a:t> tous les mercredis</a:t>
            </a:r>
            <a:r>
              <a:rPr lang="fr-FR" sz="1400" dirty="0">
                <a:latin typeface="+mn-lt"/>
              </a:rPr>
              <a:t> du mois d'avril 2026.</a:t>
            </a:r>
            <a:br>
              <a:rPr lang="fr-FR" sz="1400" dirty="0">
                <a:latin typeface="+mn-lt"/>
              </a:rPr>
            </a:br>
            <a:br>
              <a:rPr lang="fr-FR" sz="1400" dirty="0">
                <a:latin typeface="+mn-lt"/>
              </a:rPr>
            </a:br>
            <a:br>
              <a:rPr lang="fr-FR" sz="1400" dirty="0">
                <a:latin typeface="+mn-lt"/>
              </a:rPr>
            </a:br>
            <a:br>
              <a:rPr lang="fr-FR" sz="1400" dirty="0">
                <a:latin typeface="+mn-lt"/>
              </a:rPr>
            </a:br>
            <a:br>
              <a:rPr lang="fr-FR" sz="1400" dirty="0">
                <a:latin typeface="+mn-lt"/>
              </a:rPr>
            </a:br>
            <a:r>
              <a:rPr lang="fr-FR" sz="1400" dirty="0">
                <a:latin typeface="+mn-lt"/>
              </a:rPr>
              <a:t>Afin de programmer des visites médicales, contactez Pascale </a:t>
            </a:r>
            <a:r>
              <a:rPr lang="fr-FR" sz="1400" dirty="0" err="1">
                <a:latin typeface="+mn-lt"/>
              </a:rPr>
              <a:t>Frérard</a:t>
            </a:r>
            <a:r>
              <a:rPr lang="fr-FR" sz="1400" dirty="0">
                <a:latin typeface="+mn-lt"/>
              </a:rPr>
              <a:t> au secrétariat : </a:t>
            </a:r>
            <a:br>
              <a:rPr lang="fr-FR" sz="1400" dirty="0">
                <a:latin typeface="+mn-lt"/>
              </a:rPr>
            </a:br>
            <a:br>
              <a:rPr lang="fr-FR" sz="1400" dirty="0">
                <a:latin typeface="+mn-lt"/>
              </a:rPr>
            </a:br>
            <a:br>
              <a:rPr lang="fr-FR" sz="1400" dirty="0">
                <a:latin typeface="+mn-lt"/>
              </a:rPr>
            </a:br>
            <a:r>
              <a:rPr lang="fr-FR" sz="1400" dirty="0">
                <a:latin typeface="+mn-lt"/>
              </a:rPr>
              <a:t>			</a:t>
            </a:r>
            <a:r>
              <a:rPr lang="fr-FR" sz="1400" b="1" dirty="0">
                <a:latin typeface="+mn-lt"/>
              </a:rPr>
              <a:t>02.48.50.94.31 </a:t>
            </a:r>
            <a:br>
              <a:rPr lang="fr-FR" sz="1400" b="1" dirty="0">
                <a:latin typeface="+mn-lt"/>
              </a:rPr>
            </a:br>
            <a:r>
              <a:rPr lang="fr-FR" sz="1400" b="1" dirty="0">
                <a:latin typeface="+mn-lt"/>
              </a:rPr>
              <a:t>			ou par mail à </a:t>
            </a:r>
            <a:r>
              <a:rPr lang="fr-FR" sz="1400" b="1" dirty="0">
                <a:latin typeface="+mn-lt"/>
                <a:hlinkClick r:id="rId3"/>
              </a:rPr>
              <a:t>med.prev@cdg18.fr</a:t>
            </a:r>
            <a:br>
              <a:rPr kumimoji="0" lang="fr-FR" sz="1300" b="0" i="0" u="none" strike="noStrike" kern="1200" cap="none" spc="0" normalizeH="0" baseline="0" noProof="0" dirty="0">
                <a:ln>
                  <a:noFill/>
                </a:ln>
                <a:solidFill>
                  <a:prstClr val="black"/>
                </a:solidFill>
                <a:effectLst/>
                <a:uLnTx/>
                <a:uFillTx/>
                <a:latin typeface="+mn-lt"/>
                <a:ea typeface="+mn-ea"/>
                <a:cs typeface="+mn-cs"/>
              </a:rPr>
            </a:br>
            <a:br>
              <a:rPr kumimoji="0" lang="fr-FR" sz="1300" b="0" i="0" u="none" strike="noStrike" kern="1200" cap="none" spc="0" normalizeH="0" baseline="0" noProof="0" dirty="0">
                <a:ln>
                  <a:noFill/>
                </a:ln>
                <a:solidFill>
                  <a:prstClr val="black"/>
                </a:solidFill>
                <a:effectLst/>
                <a:uLnTx/>
                <a:uFillTx/>
                <a:latin typeface="+mn-lt"/>
                <a:ea typeface="+mn-ea"/>
                <a:cs typeface="+mn-cs"/>
              </a:rPr>
            </a:br>
            <a:br>
              <a:rPr lang="fr-FR" sz="1200" dirty="0">
                <a:latin typeface="+mn-lt"/>
              </a:rPr>
            </a:br>
            <a:endParaRPr kumimoji="0" lang="fr-FR" sz="13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ZoneTexte 5">
            <a:extLst>
              <a:ext uri="{FF2B5EF4-FFF2-40B4-BE49-F238E27FC236}">
                <a16:creationId xmlns:a16="http://schemas.microsoft.com/office/drawing/2014/main" id="{54C70790-E06F-00BC-98C1-87FFEF048E43}"/>
              </a:ext>
            </a:extLst>
          </p:cNvPr>
          <p:cNvSpPr txBox="1"/>
          <p:nvPr/>
        </p:nvSpPr>
        <p:spPr>
          <a:xfrm>
            <a:off x="576046" y="2278495"/>
            <a:ext cx="8193304" cy="369332"/>
          </a:xfrm>
          <a:prstGeom prst="rect">
            <a:avLst/>
          </a:prstGeom>
          <a:noFill/>
        </p:spPr>
        <p:txBody>
          <a:bodyPr wrap="square">
            <a:spAutoFit/>
          </a:bodyPr>
          <a:lstStyle/>
          <a:p>
            <a:pPr marL="0" indent="0">
              <a:buNone/>
            </a:pPr>
            <a:r>
              <a:rPr lang="fr-FR" sz="1800" b="1" dirty="0">
                <a:solidFill>
                  <a:schemeClr val="accent2"/>
                </a:solidFill>
              </a:rPr>
              <a:t>5 – C</a:t>
            </a:r>
            <a:r>
              <a:rPr lang="fr-FR" b="1" dirty="0">
                <a:solidFill>
                  <a:schemeClr val="accent2"/>
                </a:solidFill>
              </a:rPr>
              <a:t>réneaux médecine disponibles</a:t>
            </a:r>
            <a:endParaRPr lang="fr-FR" sz="1800" b="1" dirty="0">
              <a:solidFill>
                <a:schemeClr val="accent2"/>
              </a:solidFill>
            </a:endParaRPr>
          </a:p>
        </p:txBody>
      </p:sp>
      <p:sp>
        <p:nvSpPr>
          <p:cNvPr id="3" name="ZoneTexte 2">
            <a:extLst>
              <a:ext uri="{FF2B5EF4-FFF2-40B4-BE49-F238E27FC236}">
                <a16:creationId xmlns:a16="http://schemas.microsoft.com/office/drawing/2014/main" id="{F6630412-7344-887E-C04E-1427A6AD1153}"/>
              </a:ext>
            </a:extLst>
          </p:cNvPr>
          <p:cNvSpPr txBox="1"/>
          <p:nvPr/>
        </p:nvSpPr>
        <p:spPr>
          <a:xfrm>
            <a:off x="6750050" y="647649"/>
            <a:ext cx="4572000"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3642595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3CE2E-AF22-4B16-8D23-2B5A4BA89423}"/>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EE85DEA7-575A-8DB7-38B8-BC858354B816}"/>
              </a:ext>
            </a:extLst>
          </p:cNvPr>
          <p:cNvPicPr>
            <a:picLocks noChangeAspect="1"/>
          </p:cNvPicPr>
          <p:nvPr/>
        </p:nvPicPr>
        <p:blipFill>
          <a:blip r:embed="rId2"/>
          <a:stretch>
            <a:fillRect/>
          </a:stretch>
        </p:blipFill>
        <p:spPr>
          <a:xfrm>
            <a:off x="152400" y="0"/>
            <a:ext cx="1422426" cy="1443762"/>
          </a:xfrm>
          <a:prstGeom prst="rect">
            <a:avLst/>
          </a:prstGeom>
        </p:spPr>
      </p:pic>
      <p:sp>
        <p:nvSpPr>
          <p:cNvPr id="23" name="object 5">
            <a:extLst>
              <a:ext uri="{FF2B5EF4-FFF2-40B4-BE49-F238E27FC236}">
                <a16:creationId xmlns:a16="http://schemas.microsoft.com/office/drawing/2014/main" id="{507F1E92-DA99-5991-628F-9D7F97173FE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a:extLst>
              <a:ext uri="{FF2B5EF4-FFF2-40B4-BE49-F238E27FC236}">
                <a16:creationId xmlns:a16="http://schemas.microsoft.com/office/drawing/2014/main" id="{2DC69028-E178-4B12-A7D3-87993E1C2AAE}"/>
              </a:ext>
            </a:extLst>
          </p:cNvPr>
          <p:cNvGrpSpPr>
            <a:grpSpLocks/>
          </p:cNvGrpSpPr>
          <p:nvPr/>
        </p:nvGrpSpPr>
        <p:grpSpPr bwMode="auto">
          <a:xfrm>
            <a:off x="1482068" y="304801"/>
            <a:ext cx="7661932" cy="1569347"/>
            <a:chOff x="2521302" y="4447632"/>
            <a:chExt cx="6645275" cy="1809073"/>
          </a:xfrm>
        </p:grpSpPr>
        <p:sp>
          <p:nvSpPr>
            <p:cNvPr id="38" name="Oval 2">
              <a:extLst>
                <a:ext uri="{FF2B5EF4-FFF2-40B4-BE49-F238E27FC236}">
                  <a16:creationId xmlns:a16="http://schemas.microsoft.com/office/drawing/2014/main" id="{4126FCBE-5B2A-1A7E-BEFE-5E1C2558126F}"/>
                </a:ext>
              </a:extLst>
            </p:cNvPr>
            <p:cNvSpPr>
              <a:spLocks noChangeArrowheads="1" noChangeShapeType="1"/>
            </p:cNvSpPr>
            <p:nvPr/>
          </p:nvSpPr>
          <p:spPr bwMode="auto">
            <a:xfrm>
              <a:off x="2617788" y="4448176"/>
              <a:ext cx="1805631" cy="1664304"/>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a:extLst>
                <a:ext uri="{FF2B5EF4-FFF2-40B4-BE49-F238E27FC236}">
                  <a16:creationId xmlns:a16="http://schemas.microsoft.com/office/drawing/2014/main" id="{DF2965E8-08C5-F628-7275-49B62098B95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a:extLst>
                <a:ext uri="{FF2B5EF4-FFF2-40B4-BE49-F238E27FC236}">
                  <a16:creationId xmlns:a16="http://schemas.microsoft.com/office/drawing/2014/main" id="{23E6DEEE-C45D-676F-FB97-E224426863FD}"/>
                </a:ext>
              </a:extLst>
            </p:cNvPr>
            <p:cNvSpPr txBox="1">
              <a:spLocks noChangeArrowheads="1" noChangeShapeType="1"/>
            </p:cNvSpPr>
            <p:nvPr/>
          </p:nvSpPr>
          <p:spPr bwMode="auto">
            <a:xfrm rot="16200000">
              <a:off x="2657503" y="5053808"/>
              <a:ext cx="1481756"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a:extLst>
                <a:ext uri="{FF2B5EF4-FFF2-40B4-BE49-F238E27FC236}">
                  <a16:creationId xmlns:a16="http://schemas.microsoft.com/office/drawing/2014/main" id="{C0B9CEF0-C572-21A9-BE0F-91FEC6DE7CC6}"/>
                </a:ext>
              </a:extLst>
            </p:cNvPr>
            <p:cNvGrpSpPr>
              <a:grpSpLocks/>
            </p:cNvGrpSpPr>
            <p:nvPr/>
          </p:nvGrpSpPr>
          <p:grpSpPr bwMode="auto">
            <a:xfrm>
              <a:off x="3957638" y="5091476"/>
              <a:ext cx="171450" cy="1165229"/>
              <a:chOff x="112099728" y="105931681"/>
              <a:chExt cx="170831" cy="1165800"/>
            </a:xfrm>
          </p:grpSpPr>
          <p:sp>
            <p:nvSpPr>
              <p:cNvPr id="46" name="Rectangle 7">
                <a:extLst>
                  <a:ext uri="{FF2B5EF4-FFF2-40B4-BE49-F238E27FC236}">
                    <a16:creationId xmlns:a16="http://schemas.microsoft.com/office/drawing/2014/main" id="{1B8C95C9-BA4D-CC0E-F7CF-3BF40CCA3FE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a:extLst>
                  <a:ext uri="{FF2B5EF4-FFF2-40B4-BE49-F238E27FC236}">
                    <a16:creationId xmlns:a16="http://schemas.microsoft.com/office/drawing/2014/main" id="{D44A37C2-F501-67B8-C009-0BEEFC7D95E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a:extLst>
                  <a:ext uri="{FF2B5EF4-FFF2-40B4-BE49-F238E27FC236}">
                    <a16:creationId xmlns:a16="http://schemas.microsoft.com/office/drawing/2014/main" id="{F868FD25-10DB-243F-8A03-17C675BEF66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a:extLst>
                <a:ext uri="{FF2B5EF4-FFF2-40B4-BE49-F238E27FC236}">
                  <a16:creationId xmlns:a16="http://schemas.microsoft.com/office/drawing/2014/main" id="{39A38767-487A-6B53-0662-BFB49D3A9293}"/>
                </a:ext>
              </a:extLst>
            </p:cNvPr>
            <p:cNvGrpSpPr>
              <a:grpSpLocks/>
            </p:cNvGrpSpPr>
            <p:nvPr/>
          </p:nvGrpSpPr>
          <p:grpSpPr bwMode="auto">
            <a:xfrm>
              <a:off x="8701088" y="4447632"/>
              <a:ext cx="169862" cy="1163632"/>
              <a:chOff x="116843535" y="105289350"/>
              <a:chExt cx="170420" cy="1163658"/>
            </a:xfrm>
          </p:grpSpPr>
          <p:sp>
            <p:nvSpPr>
              <p:cNvPr id="43" name="Rectangle 42">
                <a:extLst>
                  <a:ext uri="{FF2B5EF4-FFF2-40B4-BE49-F238E27FC236}">
                    <a16:creationId xmlns:a16="http://schemas.microsoft.com/office/drawing/2014/main" id="{42420739-1955-525F-80BF-452BC1D74A9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a:extLst>
                  <a:ext uri="{FF2B5EF4-FFF2-40B4-BE49-F238E27FC236}">
                    <a16:creationId xmlns:a16="http://schemas.microsoft.com/office/drawing/2014/main" id="{84DE04E4-006F-C65D-EDE1-DE3A11160D7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a:extLst>
                  <a:ext uri="{FF2B5EF4-FFF2-40B4-BE49-F238E27FC236}">
                    <a16:creationId xmlns:a16="http://schemas.microsoft.com/office/drawing/2014/main" id="{64EB84A2-76F8-C862-8802-297AECBD97A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a:extLst>
              <a:ext uri="{FF2B5EF4-FFF2-40B4-BE49-F238E27FC236}">
                <a16:creationId xmlns:a16="http://schemas.microsoft.com/office/drawing/2014/main" id="{17CBAE54-7513-B869-0C9D-70E4FEE4E103}"/>
              </a:ext>
            </a:extLst>
          </p:cNvPr>
          <p:cNvSpPr txBox="1">
            <a:spLocks noGrp="1"/>
          </p:cNvSpPr>
          <p:nvPr>
            <p:ph type="title"/>
          </p:nvPr>
        </p:nvSpPr>
        <p:spPr>
          <a:xfrm>
            <a:off x="571500" y="2829710"/>
            <a:ext cx="8000999" cy="2700355"/>
          </a:xfrm>
          <a:prstGeom prst="rect">
            <a:avLst/>
          </a:prstGeom>
        </p:spPr>
        <p:txBody>
          <a:bodyPr vert="horz" wrap="square" lIns="0" tIns="13335" rIns="0" bIns="0" rtlCol="0">
            <a:spAutoFit/>
          </a:bodyPr>
          <a:lstStyle/>
          <a:p>
            <a:br>
              <a:rPr kumimoji="0" lang="fr-FR" sz="1200" b="0" i="0" u="none" strike="noStrike" kern="1200" cap="none" spc="0" normalizeH="0" baseline="0" noProof="0" dirty="0">
                <a:ln>
                  <a:noFill/>
                </a:ln>
                <a:solidFill>
                  <a:prstClr val="black"/>
                </a:solidFill>
                <a:effectLst/>
                <a:uLnTx/>
                <a:uFillTx/>
                <a:latin typeface="+mn-lt"/>
                <a:ea typeface="+mn-ea"/>
                <a:cs typeface="+mn-cs"/>
              </a:rPr>
            </a:br>
            <a:br>
              <a:rPr kumimoji="0" lang="fr-FR" sz="1200" b="0" i="0" u="none" strike="noStrike" kern="1200" cap="none" spc="0" normalizeH="0" baseline="0" noProof="0" dirty="0">
                <a:ln>
                  <a:noFill/>
                </a:ln>
                <a:solidFill>
                  <a:prstClr val="black"/>
                </a:solidFill>
                <a:effectLst/>
                <a:uLnTx/>
                <a:uFillTx/>
                <a:latin typeface="+mn-lt"/>
                <a:ea typeface="+mn-ea"/>
                <a:cs typeface="+mn-cs"/>
              </a:rPr>
            </a:br>
            <a:r>
              <a:rPr lang="fr-FR" sz="1200" dirty="0">
                <a:solidFill>
                  <a:prstClr val="black"/>
                </a:solidFill>
                <a:latin typeface="+mn-lt"/>
                <a:ea typeface="+mn-ea"/>
                <a:cs typeface="+mn-cs"/>
              </a:rPr>
              <a:t>La loi de finances pour 2026 a pérennisé la possibilité pour les fonctionnaires titulaires de conclure une rupture conventionnelle.</a:t>
            </a:r>
            <a:br>
              <a:rPr lang="fr-FR" sz="1200" dirty="0">
                <a:solidFill>
                  <a:prstClr val="black"/>
                </a:solidFill>
                <a:latin typeface="+mn-lt"/>
                <a:ea typeface="+mn-ea"/>
                <a:cs typeface="+mn-cs"/>
              </a:rPr>
            </a:br>
            <a:br>
              <a:rPr lang="fr-FR" sz="1200" dirty="0">
                <a:solidFill>
                  <a:prstClr val="black"/>
                </a:solidFill>
                <a:latin typeface="+mn-lt"/>
                <a:ea typeface="+mn-ea"/>
                <a:cs typeface="+mn-cs"/>
              </a:rPr>
            </a:br>
            <a:r>
              <a:rPr lang="fr-FR" sz="1200" dirty="0">
                <a:solidFill>
                  <a:prstClr val="black"/>
                </a:solidFill>
                <a:latin typeface="+mn-lt"/>
                <a:ea typeface="+mn-ea"/>
                <a:cs typeface="+mn-cs"/>
              </a:rPr>
              <a:t>Pour rappel, elle ne s’applique pas :</a:t>
            </a:r>
            <a:br>
              <a:rPr lang="fr-FR" sz="1200" dirty="0">
                <a:solidFill>
                  <a:prstClr val="black"/>
                </a:solidFill>
                <a:latin typeface="+mn-lt"/>
                <a:ea typeface="+mn-ea"/>
                <a:cs typeface="+mn-cs"/>
              </a:rPr>
            </a:br>
            <a:r>
              <a:rPr lang="fr-FR" sz="1200" dirty="0">
                <a:solidFill>
                  <a:prstClr val="black"/>
                </a:solidFill>
                <a:latin typeface="+mn-lt"/>
                <a:ea typeface="+mn-ea"/>
                <a:cs typeface="+mn-cs"/>
              </a:rPr>
              <a:t>- </a:t>
            </a:r>
            <a:r>
              <a:rPr lang="fr-FR" sz="1200" dirty="0">
                <a:latin typeface="+mn-lt"/>
              </a:rPr>
              <a:t>aux fonctionnaires stagiaires ;</a:t>
            </a:r>
            <a:br>
              <a:rPr lang="fr-FR" sz="1200" dirty="0">
                <a:latin typeface="+mn-lt"/>
              </a:rPr>
            </a:br>
            <a:r>
              <a:rPr lang="fr-FR" sz="1200" dirty="0">
                <a:latin typeface="+mn-lt"/>
              </a:rPr>
              <a:t>- aux fonctionnaires ayant atteint l'âge minimum de départ à la retraite et ayant le nombre de trimestres exigé pour avoir droit à une retraite à taux plein; </a:t>
            </a:r>
            <a:br>
              <a:rPr lang="fr-FR" sz="1200" dirty="0">
                <a:latin typeface="+mn-lt"/>
              </a:rPr>
            </a:br>
            <a:r>
              <a:rPr lang="fr-FR" sz="1200" dirty="0">
                <a:latin typeface="+mn-lt"/>
              </a:rPr>
              <a:t>- aux fonctionnaires détachés en qualité d'agent contractuel.</a:t>
            </a:r>
            <a:br>
              <a:rPr lang="fr-FR" sz="1200" dirty="0">
                <a:latin typeface="+mn-lt"/>
              </a:rPr>
            </a:br>
            <a:br>
              <a:rPr lang="fr-FR" sz="1200" dirty="0">
                <a:latin typeface="+mn-lt"/>
              </a:rPr>
            </a:br>
            <a:br>
              <a:rPr lang="fr-FR" sz="1200" dirty="0">
                <a:latin typeface="+mn-lt"/>
              </a:rPr>
            </a:br>
            <a:r>
              <a:rPr lang="fr-FR" sz="1200" dirty="0">
                <a:latin typeface="+mn-lt"/>
              </a:rPr>
              <a:t>La note relative aux modalités et conditions de mise en œuvre de la rupture conventionnelle disponible sur l’espace réservé a été mise à jour</a:t>
            </a:r>
            <a:br>
              <a:rPr lang="fr-FR" sz="1200" dirty="0">
                <a:latin typeface="+mn-lt"/>
              </a:rPr>
            </a:br>
            <a:br>
              <a:rPr kumimoji="0" lang="fr-FR" sz="1300" b="0" i="0" u="none" strike="noStrike" kern="1200" cap="none" spc="0" normalizeH="0" baseline="0" noProof="0" dirty="0">
                <a:ln>
                  <a:noFill/>
                </a:ln>
                <a:solidFill>
                  <a:prstClr val="black"/>
                </a:solidFill>
                <a:effectLst/>
                <a:uLnTx/>
                <a:uFillTx/>
                <a:latin typeface="+mn-lt"/>
                <a:ea typeface="+mn-ea"/>
                <a:cs typeface="+mn-cs"/>
              </a:rPr>
            </a:br>
            <a:br>
              <a:rPr lang="fr-FR" sz="1200" dirty="0">
                <a:latin typeface="+mn-lt"/>
              </a:rPr>
            </a:br>
            <a:endParaRPr kumimoji="0" lang="fr-FR" sz="13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ZoneTexte 5">
            <a:extLst>
              <a:ext uri="{FF2B5EF4-FFF2-40B4-BE49-F238E27FC236}">
                <a16:creationId xmlns:a16="http://schemas.microsoft.com/office/drawing/2014/main" id="{4F66353C-CD36-B5FF-CA04-B0C9E10694FF}"/>
              </a:ext>
            </a:extLst>
          </p:cNvPr>
          <p:cNvSpPr txBox="1"/>
          <p:nvPr/>
        </p:nvSpPr>
        <p:spPr>
          <a:xfrm>
            <a:off x="576046" y="2278495"/>
            <a:ext cx="8193304" cy="369332"/>
          </a:xfrm>
          <a:prstGeom prst="rect">
            <a:avLst/>
          </a:prstGeom>
          <a:noFill/>
        </p:spPr>
        <p:txBody>
          <a:bodyPr wrap="square">
            <a:spAutoFit/>
          </a:bodyPr>
          <a:lstStyle/>
          <a:p>
            <a:pPr marL="0" indent="0">
              <a:buNone/>
            </a:pPr>
            <a:r>
              <a:rPr lang="fr-FR" b="1" dirty="0">
                <a:solidFill>
                  <a:schemeClr val="accent2"/>
                </a:solidFill>
              </a:rPr>
              <a:t>6</a:t>
            </a:r>
            <a:r>
              <a:rPr lang="fr-FR" sz="1800" b="1" dirty="0">
                <a:solidFill>
                  <a:schemeClr val="accent2"/>
                </a:solidFill>
              </a:rPr>
              <a:t> – P</a:t>
            </a:r>
            <a:r>
              <a:rPr lang="fr-FR" b="1" dirty="0">
                <a:solidFill>
                  <a:schemeClr val="accent2"/>
                </a:solidFill>
              </a:rPr>
              <a:t>érennisation de la rupture conventionnelle dans la fonction publique</a:t>
            </a:r>
            <a:endParaRPr lang="fr-FR" sz="1800" b="1" dirty="0">
              <a:solidFill>
                <a:schemeClr val="accent2"/>
              </a:solidFill>
            </a:endParaRPr>
          </a:p>
        </p:txBody>
      </p:sp>
      <p:sp>
        <p:nvSpPr>
          <p:cNvPr id="3" name="ZoneTexte 2">
            <a:extLst>
              <a:ext uri="{FF2B5EF4-FFF2-40B4-BE49-F238E27FC236}">
                <a16:creationId xmlns:a16="http://schemas.microsoft.com/office/drawing/2014/main" id="{08AAB8E8-F0FD-890E-F482-F695528EA122}"/>
              </a:ext>
            </a:extLst>
          </p:cNvPr>
          <p:cNvSpPr txBox="1"/>
          <p:nvPr/>
        </p:nvSpPr>
        <p:spPr>
          <a:xfrm>
            <a:off x="6750050" y="647649"/>
            <a:ext cx="4572000"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86078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4DAB-F85F-21D7-A847-6ACF17D5E59E}"/>
            </a:ext>
          </a:extLst>
        </p:cNvPr>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DE117D40-A489-D1E7-E242-84EA3BF60295}"/>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61458" y="3269623"/>
            <a:ext cx="4574592" cy="2829024"/>
          </a:xfrm>
          <a:prstGeom prst="rect">
            <a:avLst/>
          </a:prstGeom>
        </p:spPr>
      </p:pic>
      <p:sp>
        <p:nvSpPr>
          <p:cNvPr id="4" name="Espace réservé du contenu 3">
            <a:extLst>
              <a:ext uri="{FF2B5EF4-FFF2-40B4-BE49-F238E27FC236}">
                <a16:creationId xmlns:a16="http://schemas.microsoft.com/office/drawing/2014/main" id="{259D1A85-2013-19AF-21F2-6C195F7ACE0D}"/>
              </a:ext>
            </a:extLst>
          </p:cNvPr>
          <p:cNvSpPr>
            <a:spLocks noGrp="1"/>
          </p:cNvSpPr>
          <p:nvPr>
            <p:ph idx="1"/>
          </p:nvPr>
        </p:nvSpPr>
        <p:spPr>
          <a:xfrm>
            <a:off x="0" y="1830627"/>
            <a:ext cx="9144000" cy="4346336"/>
          </a:xfrm>
        </p:spPr>
        <p:txBody>
          <a:bodyPr>
            <a:normAutofit lnSpcReduction="10000"/>
          </a:bodyPr>
          <a:lstStyle/>
          <a:p>
            <a:pPr marL="0" indent="0">
              <a:buNone/>
            </a:pPr>
            <a:r>
              <a:rPr lang="fr-FR" sz="3200" b="1" dirty="0">
                <a:solidFill>
                  <a:srgbClr val="00B0F0"/>
                </a:solidFill>
              </a:rPr>
              <a:t>7 – Prochaine </a:t>
            </a:r>
            <a:r>
              <a:rPr lang="fr-FR" sz="3200" b="1" dirty="0" err="1">
                <a:solidFill>
                  <a:srgbClr val="00B0F0"/>
                </a:solidFill>
              </a:rPr>
              <a:t>visio</a:t>
            </a:r>
            <a:r>
              <a:rPr lang="fr-FR" sz="32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Jeudi 2 Avril à 14h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Mardi 7 Avril à 10h</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05D13BC5-E6A4-F2E8-743B-35094AABD8D9}"/>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6BC1C0A-6F83-A8D6-793D-3236FC17649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0689C3F-8579-BE02-2B28-FA065E6F9A2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F078204-639A-ABBC-6233-9800B0EF2AD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932D6A4-36C5-364B-009C-C63CFB3F8DE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6A52598-B939-4E54-F646-3599ECA8240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A36682E-85B0-5E44-A365-8BBC64816B0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83AFF61-FB5C-C109-2F91-626E5A1FDDC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9C8D995-AEE4-A598-1A0E-EFFC7C597FC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A429F1D-FFD1-83C5-3682-F867C10B845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D8CE236-FFB3-93F0-9548-7F8AE7351F9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928830-7F8E-718F-83B4-5E318E5C929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C9FEE15-CF6E-9CD4-CB1F-F605C63BEB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CC2D530-5C4C-DDB7-9844-A8164A3D099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9835F2D9-141A-7C39-800D-28270CDA50D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9835F2D9-141A-7C39-800D-28270CDA50DD}"/>
                  </a:ext>
                </a:extLst>
              </p:cNvPr>
              <p:cNvPicPr/>
              <p:nvPr/>
            </p:nvPicPr>
            <p:blipFill>
              <a:blip r:embed="rId7"/>
              <a:stretch>
                <a:fillRect/>
              </a:stretch>
            </p:blipFill>
            <p:spPr>
              <a:xfrm>
                <a:off x="9139664" y="639787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DB9134A8-4EAF-83CE-2FA4-A0A402CC9A35}"/>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DB9134A8-4EAF-83CE-2FA4-A0A402CC9A35}"/>
                  </a:ext>
                </a:extLst>
              </p:cNvPr>
              <p:cNvPicPr/>
              <p:nvPr/>
            </p:nvPicPr>
            <p:blipFill>
              <a:blip r:embed="rId9"/>
              <a:stretch>
                <a:fillRect/>
              </a:stretch>
            </p:blipFill>
            <p:spPr>
              <a:xfrm>
                <a:off x="9228944" y="6501707"/>
                <a:ext cx="302760" cy="2898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63571FDC-E2FE-9434-AB60-489E1F94EAFB}"/>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63571FDC-E2FE-9434-AB60-489E1F94EAFB}"/>
                  </a:ext>
                </a:extLst>
              </p:cNvPr>
              <p:cNvPicPr/>
              <p:nvPr/>
            </p:nvPicPr>
            <p:blipFill>
              <a:blip r:embed="rId11"/>
              <a:stretch>
                <a:fillRect/>
              </a:stretch>
            </p:blipFill>
            <p:spPr>
              <a:xfrm>
                <a:off x="9218864" y="6526426"/>
                <a:ext cx="374760" cy="2996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09E9957D-FC77-077E-B081-4F74DFF449AD}"/>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09E9957D-FC77-077E-B081-4F74DFF449AD}"/>
                  </a:ext>
                </a:extLst>
              </p:cNvPr>
              <p:cNvPicPr/>
              <p:nvPr/>
            </p:nvPicPr>
            <p:blipFill>
              <a:blip r:embed="rId13"/>
              <a:stretch>
                <a:fillRect/>
              </a:stretch>
            </p:blipFill>
            <p:spPr>
              <a:xfrm>
                <a:off x="4408184" y="4828930"/>
                <a:ext cx="884520" cy="318240"/>
              </a:xfrm>
              <a:prstGeom prst="rect">
                <a:avLst/>
              </a:prstGeom>
            </p:spPr>
          </p:pic>
        </mc:Fallback>
      </mc:AlternateContent>
      <p:sp>
        <p:nvSpPr>
          <p:cNvPr id="2" name="ZoneTexte 1">
            <a:extLst>
              <a:ext uri="{FF2B5EF4-FFF2-40B4-BE49-F238E27FC236}">
                <a16:creationId xmlns:a16="http://schemas.microsoft.com/office/drawing/2014/main" id="{64B3C9BD-BF9D-34A3-5090-3CD6805EBA1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4146484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609600" y="3584376"/>
            <a:ext cx="8000999" cy="1860125"/>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9ABD-DD6A-A51A-D69C-CB87D743223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B5FBDA7-22DF-8CDE-209A-857843257925}"/>
              </a:ext>
            </a:extLst>
          </p:cNvPr>
          <p:cNvSpPr>
            <a:spLocks noGrp="1"/>
          </p:cNvSpPr>
          <p:nvPr>
            <p:ph idx="1"/>
          </p:nvPr>
        </p:nvSpPr>
        <p:spPr>
          <a:xfrm>
            <a:off x="61543" y="1527324"/>
            <a:ext cx="8699500" cy="4823791"/>
          </a:xfrm>
        </p:spPr>
        <p:txBody>
          <a:bodyPr>
            <a:normAutofit/>
          </a:bodyPr>
          <a:lstStyle/>
          <a:p>
            <a:pPr lvl="2"/>
            <a:r>
              <a:rPr lang="fr-FR" sz="1600" b="1" u="sng" dirty="0">
                <a:solidFill>
                  <a:srgbClr val="EC14B9"/>
                </a:solidFill>
                <a:sym typeface="Wingdings" panose="05000000000000000000" pitchFamily="2" charset="2"/>
              </a:rPr>
              <a:t>Avancement de grade </a:t>
            </a:r>
            <a:r>
              <a:rPr lang="fr-FR" sz="1600" dirty="0">
                <a:solidFill>
                  <a:srgbClr val="EC14B9"/>
                </a:solidFill>
                <a:sym typeface="Wingdings" panose="05000000000000000000" pitchFamily="2" charset="2"/>
              </a:rPr>
              <a:t>: permet l’accès à un grade supérieur du même cadre d’emplois</a:t>
            </a:r>
          </a:p>
          <a:p>
            <a:pPr lvl="2"/>
            <a:r>
              <a:rPr lang="fr-FR" sz="1600" b="1" u="sng" dirty="0">
                <a:solidFill>
                  <a:srgbClr val="92D050"/>
                </a:solidFill>
                <a:sym typeface="Wingdings" panose="05000000000000000000" pitchFamily="2" charset="2"/>
              </a:rPr>
              <a:t>Promotion interne : </a:t>
            </a:r>
            <a:r>
              <a:rPr lang="fr-FR" sz="1600" dirty="0">
                <a:solidFill>
                  <a:srgbClr val="92D050"/>
                </a:solidFill>
                <a:sym typeface="Wingdings" panose="05000000000000000000" pitchFamily="2" charset="2"/>
              </a:rPr>
              <a:t>permet l’accès à un grade d’un cadre d’emplois supérieur</a:t>
            </a:r>
          </a:p>
          <a:p>
            <a:pPr lvl="1"/>
            <a:endParaRPr lang="fr-FR" dirty="0"/>
          </a:p>
          <a:p>
            <a:pPr marL="342900" lvl="1" indent="0">
              <a:buNone/>
            </a:pPr>
            <a:endParaRPr lang="fr-FR" dirty="0"/>
          </a:p>
        </p:txBody>
      </p:sp>
      <p:pic>
        <p:nvPicPr>
          <p:cNvPr id="11" name="Image 10" descr="Logo_CDG18_BS.jpg">
            <a:extLst>
              <a:ext uri="{FF2B5EF4-FFF2-40B4-BE49-F238E27FC236}">
                <a16:creationId xmlns:a16="http://schemas.microsoft.com/office/drawing/2014/main" id="{BC1BA454-7622-18B0-8CDD-FFEBAD1606D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2798DAB-E736-B933-E768-8AC6B989B4B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08EBA5B-3F18-1388-CEC9-0334A4359EF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94628A0-8199-9CA3-C1B3-B740C56051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6CAC10E-989E-70E0-9ECE-BD7C9C88EC4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5C652EB-009A-FAA6-88CD-7CF3C3B87BB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911ABF0-FABC-647D-8BB3-E4A2B3E635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4424185-45A5-EF58-C25C-055E4D40EFB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E216EB3-F181-AA73-D060-E6550E10004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B693372-17E7-23BE-6F55-936578BB03E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2322889-2938-2C5B-8FE6-60ABA39FDA5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40FCB57-85FB-9E97-03E6-308B9B5C355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94FAA8C-0ED8-18D7-9893-E73E337A860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EB74F7A-BA25-4745-FB2C-38A38B3791B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1D0003F1-6A41-C4A4-C7BC-A46620608D68}"/>
              </a:ext>
            </a:extLst>
          </p:cNvPr>
          <p:cNvSpPr>
            <a:spLocks noGrp="1"/>
          </p:cNvSpPr>
          <p:nvPr>
            <p:ph type="title"/>
          </p:nvPr>
        </p:nvSpPr>
        <p:spPr/>
        <p:txBody>
          <a:bodyPr>
            <a:normAutofit/>
          </a:bodyPr>
          <a:lstStyle/>
          <a:p>
            <a:pPr algn="r"/>
            <a:r>
              <a:rPr lang="fr-FR" sz="2200" dirty="0">
                <a:solidFill>
                  <a:srgbClr val="0070C0"/>
                </a:solidFill>
              </a:rPr>
              <a:t>Campagne AG/ PI 2026</a:t>
            </a:r>
          </a:p>
        </p:txBody>
      </p:sp>
      <p:sp>
        <p:nvSpPr>
          <p:cNvPr id="12" name="Triangle isocèle 11">
            <a:extLst>
              <a:ext uri="{FF2B5EF4-FFF2-40B4-BE49-F238E27FC236}">
                <a16:creationId xmlns:a16="http://schemas.microsoft.com/office/drawing/2014/main" id="{4A1D69D3-D131-CBFB-158D-144A34C51BE3}"/>
              </a:ext>
            </a:extLst>
          </p:cNvPr>
          <p:cNvSpPr/>
          <p:nvPr/>
        </p:nvSpPr>
        <p:spPr>
          <a:xfrm>
            <a:off x="990257" y="3407355"/>
            <a:ext cx="3507740" cy="2840663"/>
          </a:xfrm>
          <a:prstGeom prst="triangl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EF565592-B6E4-6E49-2B83-1D4B11DB86E7}"/>
              </a:ext>
            </a:extLst>
          </p:cNvPr>
          <p:cNvSpPr/>
          <p:nvPr/>
        </p:nvSpPr>
        <p:spPr>
          <a:xfrm>
            <a:off x="4572000" y="2229515"/>
            <a:ext cx="3507740" cy="2840663"/>
          </a:xfrm>
          <a:prstGeom prst="triangle">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6D7BD557-FCBA-F8F6-656C-5DB32C9FD0AA}"/>
              </a:ext>
            </a:extLst>
          </p:cNvPr>
          <p:cNvSpPr txBox="1"/>
          <p:nvPr/>
        </p:nvSpPr>
        <p:spPr>
          <a:xfrm>
            <a:off x="1422426" y="5059545"/>
            <a:ext cx="2743200" cy="646331"/>
          </a:xfrm>
          <a:prstGeom prst="rect">
            <a:avLst/>
          </a:prstGeom>
          <a:noFill/>
        </p:spPr>
        <p:txBody>
          <a:bodyPr wrap="square" rtlCol="0">
            <a:spAutoFit/>
          </a:bodyPr>
          <a:lstStyle/>
          <a:p>
            <a:pPr algn="ctr"/>
            <a:r>
              <a:rPr lang="fr-FR" dirty="0"/>
              <a:t>Adjt </a:t>
            </a:r>
            <a:r>
              <a:rPr lang="fr-FR" dirty="0" err="1"/>
              <a:t>admf</a:t>
            </a:r>
            <a:r>
              <a:rPr lang="fr-FR" dirty="0"/>
              <a:t> </a:t>
            </a:r>
          </a:p>
          <a:p>
            <a:pPr algn="ctr"/>
            <a:r>
              <a:rPr lang="fr-FR" dirty="0"/>
              <a:t>principal 2</a:t>
            </a:r>
            <a:r>
              <a:rPr lang="fr-FR" baseline="30000" dirty="0"/>
              <a:t>ème</a:t>
            </a:r>
            <a:r>
              <a:rPr lang="fr-FR" dirty="0"/>
              <a:t> classe</a:t>
            </a:r>
          </a:p>
        </p:txBody>
      </p:sp>
      <p:sp>
        <p:nvSpPr>
          <p:cNvPr id="28" name="ZoneTexte 27">
            <a:extLst>
              <a:ext uri="{FF2B5EF4-FFF2-40B4-BE49-F238E27FC236}">
                <a16:creationId xmlns:a16="http://schemas.microsoft.com/office/drawing/2014/main" id="{20EDDBFC-B69C-6A66-96C6-7915B1533165}"/>
              </a:ext>
            </a:extLst>
          </p:cNvPr>
          <p:cNvSpPr txBox="1"/>
          <p:nvPr/>
        </p:nvSpPr>
        <p:spPr>
          <a:xfrm>
            <a:off x="1607492" y="5878686"/>
            <a:ext cx="2348544" cy="369332"/>
          </a:xfrm>
          <a:prstGeom prst="rect">
            <a:avLst/>
          </a:prstGeom>
          <a:noFill/>
        </p:spPr>
        <p:txBody>
          <a:bodyPr wrap="square" rtlCol="0">
            <a:spAutoFit/>
          </a:bodyPr>
          <a:lstStyle/>
          <a:p>
            <a:r>
              <a:rPr lang="fr-FR" dirty="0"/>
              <a:t>Adjoint administratif</a:t>
            </a:r>
          </a:p>
        </p:txBody>
      </p:sp>
      <p:sp>
        <p:nvSpPr>
          <p:cNvPr id="29" name="ZoneTexte 28">
            <a:extLst>
              <a:ext uri="{FF2B5EF4-FFF2-40B4-BE49-F238E27FC236}">
                <a16:creationId xmlns:a16="http://schemas.microsoft.com/office/drawing/2014/main" id="{760C87B9-DDBF-BA36-814F-9D376E4485E9}"/>
              </a:ext>
            </a:extLst>
          </p:cNvPr>
          <p:cNvSpPr txBox="1"/>
          <p:nvPr/>
        </p:nvSpPr>
        <p:spPr>
          <a:xfrm>
            <a:off x="2216368" y="4131771"/>
            <a:ext cx="2743200" cy="646331"/>
          </a:xfrm>
          <a:prstGeom prst="rect">
            <a:avLst/>
          </a:prstGeom>
          <a:noFill/>
        </p:spPr>
        <p:txBody>
          <a:bodyPr wrap="square" rtlCol="0">
            <a:spAutoFit/>
          </a:bodyPr>
          <a:lstStyle/>
          <a:p>
            <a:r>
              <a:rPr lang="fr-FR" dirty="0"/>
              <a:t>Adjt </a:t>
            </a:r>
            <a:r>
              <a:rPr lang="fr-FR" dirty="0" err="1"/>
              <a:t>admf</a:t>
            </a:r>
            <a:r>
              <a:rPr lang="fr-FR" dirty="0"/>
              <a:t> </a:t>
            </a:r>
          </a:p>
          <a:p>
            <a:r>
              <a:rPr lang="fr-FR" dirty="0" err="1"/>
              <a:t>pcpal</a:t>
            </a:r>
            <a:r>
              <a:rPr lang="fr-FR" dirty="0"/>
              <a:t> 1</a:t>
            </a:r>
            <a:r>
              <a:rPr lang="fr-FR" baseline="30000" dirty="0"/>
              <a:t>er</a:t>
            </a:r>
            <a:r>
              <a:rPr lang="fr-FR" dirty="0"/>
              <a:t>  cl</a:t>
            </a:r>
          </a:p>
        </p:txBody>
      </p:sp>
      <p:sp>
        <p:nvSpPr>
          <p:cNvPr id="30" name="ZoneTexte 29">
            <a:extLst>
              <a:ext uri="{FF2B5EF4-FFF2-40B4-BE49-F238E27FC236}">
                <a16:creationId xmlns:a16="http://schemas.microsoft.com/office/drawing/2014/main" id="{19785AFF-4864-EF0D-FD62-4E613874BE7F}"/>
              </a:ext>
            </a:extLst>
          </p:cNvPr>
          <p:cNvSpPr txBox="1"/>
          <p:nvPr/>
        </p:nvSpPr>
        <p:spPr>
          <a:xfrm>
            <a:off x="5845182" y="4648200"/>
            <a:ext cx="3372821" cy="369332"/>
          </a:xfrm>
          <a:prstGeom prst="rect">
            <a:avLst/>
          </a:prstGeom>
          <a:noFill/>
        </p:spPr>
        <p:txBody>
          <a:bodyPr wrap="square" rtlCol="0">
            <a:spAutoFit/>
          </a:bodyPr>
          <a:lstStyle/>
          <a:p>
            <a:r>
              <a:rPr lang="fr-FR" dirty="0"/>
              <a:t>Rédacteur</a:t>
            </a:r>
          </a:p>
        </p:txBody>
      </p:sp>
      <p:sp>
        <p:nvSpPr>
          <p:cNvPr id="31" name="ZoneTexte 30">
            <a:extLst>
              <a:ext uri="{FF2B5EF4-FFF2-40B4-BE49-F238E27FC236}">
                <a16:creationId xmlns:a16="http://schemas.microsoft.com/office/drawing/2014/main" id="{EF90D431-504B-AB58-AFE2-5650A517BEEC}"/>
              </a:ext>
            </a:extLst>
          </p:cNvPr>
          <p:cNvSpPr txBox="1"/>
          <p:nvPr/>
        </p:nvSpPr>
        <p:spPr>
          <a:xfrm>
            <a:off x="5004523" y="2743200"/>
            <a:ext cx="2743200" cy="646331"/>
          </a:xfrm>
          <a:prstGeom prst="rect">
            <a:avLst/>
          </a:prstGeom>
          <a:noFill/>
        </p:spPr>
        <p:txBody>
          <a:bodyPr wrap="square" rtlCol="0">
            <a:spAutoFit/>
          </a:bodyPr>
          <a:lstStyle/>
          <a:p>
            <a:pPr algn="ctr"/>
            <a:r>
              <a:rPr lang="fr-FR" dirty="0"/>
              <a:t>Rédacteur </a:t>
            </a:r>
          </a:p>
          <a:p>
            <a:pPr algn="ctr"/>
            <a:r>
              <a:rPr lang="fr-FR" dirty="0" err="1"/>
              <a:t>pcpal</a:t>
            </a:r>
            <a:r>
              <a:rPr lang="fr-FR" dirty="0"/>
              <a:t> 1</a:t>
            </a:r>
            <a:r>
              <a:rPr lang="fr-FR" baseline="30000" dirty="0"/>
              <a:t>ère </a:t>
            </a:r>
            <a:r>
              <a:rPr lang="fr-FR" dirty="0"/>
              <a:t>cl</a:t>
            </a:r>
          </a:p>
        </p:txBody>
      </p:sp>
      <p:sp>
        <p:nvSpPr>
          <p:cNvPr id="32" name="ZoneTexte 31">
            <a:extLst>
              <a:ext uri="{FF2B5EF4-FFF2-40B4-BE49-F238E27FC236}">
                <a16:creationId xmlns:a16="http://schemas.microsoft.com/office/drawing/2014/main" id="{8A521AB7-4503-0DF1-E9F3-D9FB3FB2996F}"/>
              </a:ext>
            </a:extLst>
          </p:cNvPr>
          <p:cNvSpPr txBox="1"/>
          <p:nvPr/>
        </p:nvSpPr>
        <p:spPr>
          <a:xfrm>
            <a:off x="5026236" y="3733800"/>
            <a:ext cx="2743200" cy="646331"/>
          </a:xfrm>
          <a:prstGeom prst="rect">
            <a:avLst/>
          </a:prstGeom>
          <a:noFill/>
        </p:spPr>
        <p:txBody>
          <a:bodyPr wrap="square" rtlCol="0">
            <a:spAutoFit/>
          </a:bodyPr>
          <a:lstStyle/>
          <a:p>
            <a:pPr algn="ctr"/>
            <a:r>
              <a:rPr lang="fr-FR" dirty="0"/>
              <a:t>Rédacteur principal </a:t>
            </a:r>
          </a:p>
          <a:p>
            <a:pPr algn="ctr"/>
            <a:r>
              <a:rPr lang="fr-FR" dirty="0"/>
              <a:t>2</a:t>
            </a:r>
            <a:r>
              <a:rPr lang="fr-FR" baseline="30000" dirty="0"/>
              <a:t>ème</a:t>
            </a:r>
            <a:r>
              <a:rPr lang="fr-FR" dirty="0"/>
              <a:t> classe</a:t>
            </a:r>
          </a:p>
        </p:txBody>
      </p:sp>
      <p:cxnSp>
        <p:nvCxnSpPr>
          <p:cNvPr id="34" name="Connecteur droit 33">
            <a:extLst>
              <a:ext uri="{FF2B5EF4-FFF2-40B4-BE49-F238E27FC236}">
                <a16:creationId xmlns:a16="http://schemas.microsoft.com/office/drawing/2014/main" id="{ED38A3F1-1978-D8E3-4C90-4ED8B48A9485}"/>
              </a:ext>
            </a:extLst>
          </p:cNvPr>
          <p:cNvCxnSpPr>
            <a:stCxn id="12" idx="1"/>
            <a:endCxn id="12" idx="5"/>
          </p:cNvCxnSpPr>
          <p:nvPr/>
        </p:nvCxnSpPr>
        <p:spPr>
          <a:xfrm>
            <a:off x="1867192" y="4827687"/>
            <a:ext cx="175387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5C1B190C-5DEC-B529-83DD-CAA03DD4CB67}"/>
              </a:ext>
            </a:extLst>
          </p:cNvPr>
          <p:cNvCxnSpPr/>
          <p:nvPr/>
        </p:nvCxnSpPr>
        <p:spPr>
          <a:xfrm>
            <a:off x="1374564" y="5733427"/>
            <a:ext cx="279106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287E351-84E8-A1CB-DC43-E3D36767ACB5}"/>
              </a:ext>
            </a:extLst>
          </p:cNvPr>
          <p:cNvCxnSpPr>
            <a:cxnSpLocks/>
          </p:cNvCxnSpPr>
          <p:nvPr/>
        </p:nvCxnSpPr>
        <p:spPr>
          <a:xfrm>
            <a:off x="4919316" y="4558633"/>
            <a:ext cx="285012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17A0E07E-5FBB-F8FB-E0CB-16AC6895280C}"/>
              </a:ext>
            </a:extLst>
          </p:cNvPr>
          <p:cNvCxnSpPr>
            <a:cxnSpLocks/>
            <a:endCxn id="13" idx="5"/>
          </p:cNvCxnSpPr>
          <p:nvPr/>
        </p:nvCxnSpPr>
        <p:spPr>
          <a:xfrm>
            <a:off x="5410200" y="3649846"/>
            <a:ext cx="1792605" cy="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2" name="Flèche : courbe vers la gauche 41">
            <a:extLst>
              <a:ext uri="{FF2B5EF4-FFF2-40B4-BE49-F238E27FC236}">
                <a16:creationId xmlns:a16="http://schemas.microsoft.com/office/drawing/2014/main" id="{B9DAA111-F3F0-3B10-55FE-CF3CEF3536C9}"/>
              </a:ext>
            </a:extLst>
          </p:cNvPr>
          <p:cNvSpPr/>
          <p:nvPr/>
        </p:nvSpPr>
        <p:spPr>
          <a:xfrm rot="12376791">
            <a:off x="860704" y="5081795"/>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Flèche : courbe vers la gauche 42">
            <a:extLst>
              <a:ext uri="{FF2B5EF4-FFF2-40B4-BE49-F238E27FC236}">
                <a16:creationId xmlns:a16="http://schemas.microsoft.com/office/drawing/2014/main" id="{51DF634D-B79D-0014-515E-DE4FAD8F29B9}"/>
              </a:ext>
            </a:extLst>
          </p:cNvPr>
          <p:cNvSpPr/>
          <p:nvPr/>
        </p:nvSpPr>
        <p:spPr>
          <a:xfrm rot="12376791">
            <a:off x="1337812" y="4109458"/>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Flèche : courbe vers la gauche 43">
            <a:extLst>
              <a:ext uri="{FF2B5EF4-FFF2-40B4-BE49-F238E27FC236}">
                <a16:creationId xmlns:a16="http://schemas.microsoft.com/office/drawing/2014/main" id="{432DA2A5-6141-CB44-1BDB-DE7BD103533D}"/>
              </a:ext>
            </a:extLst>
          </p:cNvPr>
          <p:cNvSpPr/>
          <p:nvPr/>
        </p:nvSpPr>
        <p:spPr>
          <a:xfrm rot="12376791">
            <a:off x="4403707" y="3845596"/>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Flèche : courbe vers la gauche 44">
            <a:extLst>
              <a:ext uri="{FF2B5EF4-FFF2-40B4-BE49-F238E27FC236}">
                <a16:creationId xmlns:a16="http://schemas.microsoft.com/office/drawing/2014/main" id="{078E09CA-090D-A6C8-5C07-B9C0CA91FE9E}"/>
              </a:ext>
            </a:extLst>
          </p:cNvPr>
          <p:cNvSpPr/>
          <p:nvPr/>
        </p:nvSpPr>
        <p:spPr>
          <a:xfrm rot="12376791">
            <a:off x="5040579" y="2823699"/>
            <a:ext cx="438150" cy="861154"/>
          </a:xfrm>
          <a:prstGeom prst="curvedLeftArrow">
            <a:avLst/>
          </a:prstGeom>
          <a:solidFill>
            <a:srgbClr val="EC14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Flèche : angle droit 45">
            <a:extLst>
              <a:ext uri="{FF2B5EF4-FFF2-40B4-BE49-F238E27FC236}">
                <a16:creationId xmlns:a16="http://schemas.microsoft.com/office/drawing/2014/main" id="{F664392B-2AE2-6532-3F65-4B0A3D6B3FB0}"/>
              </a:ext>
            </a:extLst>
          </p:cNvPr>
          <p:cNvSpPr/>
          <p:nvPr/>
        </p:nvSpPr>
        <p:spPr>
          <a:xfrm>
            <a:off x="4497997" y="5104547"/>
            <a:ext cx="1598003" cy="774139"/>
          </a:xfrm>
          <a:prstGeom prst="bentUp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FB28750B-D7A0-5B2F-16A6-F01C5A6281DF}"/>
              </a:ext>
            </a:extLst>
          </p:cNvPr>
          <p:cNvSpPr txBox="1"/>
          <p:nvPr/>
        </p:nvSpPr>
        <p:spPr>
          <a:xfrm>
            <a:off x="6064250" y="5562600"/>
            <a:ext cx="1981200" cy="369332"/>
          </a:xfrm>
          <a:prstGeom prst="rect">
            <a:avLst/>
          </a:prstGeom>
          <a:noFill/>
        </p:spPr>
        <p:txBody>
          <a:bodyPr wrap="square" rtlCol="0">
            <a:spAutoFit/>
          </a:bodyPr>
          <a:lstStyle/>
          <a:p>
            <a:r>
              <a:rPr lang="fr-FR" dirty="0">
                <a:solidFill>
                  <a:srgbClr val="92D050"/>
                </a:solidFill>
              </a:rPr>
              <a:t>Promotion interne</a:t>
            </a:r>
          </a:p>
        </p:txBody>
      </p:sp>
      <p:sp>
        <p:nvSpPr>
          <p:cNvPr id="48" name="ZoneTexte 47">
            <a:extLst>
              <a:ext uri="{FF2B5EF4-FFF2-40B4-BE49-F238E27FC236}">
                <a16:creationId xmlns:a16="http://schemas.microsoft.com/office/drawing/2014/main" id="{4C10E4BC-2898-1373-C0A2-9D74E88424F3}"/>
              </a:ext>
            </a:extLst>
          </p:cNvPr>
          <p:cNvSpPr txBox="1"/>
          <p:nvPr/>
        </p:nvSpPr>
        <p:spPr>
          <a:xfrm>
            <a:off x="21038" y="4442391"/>
            <a:ext cx="1981200" cy="646331"/>
          </a:xfrm>
          <a:prstGeom prst="rect">
            <a:avLst/>
          </a:prstGeom>
          <a:noFill/>
        </p:spPr>
        <p:txBody>
          <a:bodyPr wrap="square" rtlCol="0">
            <a:spAutoFit/>
          </a:bodyPr>
          <a:lstStyle/>
          <a:p>
            <a:r>
              <a:rPr lang="fr-FR" dirty="0">
                <a:solidFill>
                  <a:srgbClr val="EC14B9"/>
                </a:solidFill>
              </a:rPr>
              <a:t>Avancement </a:t>
            </a:r>
          </a:p>
          <a:p>
            <a:r>
              <a:rPr lang="fr-FR" dirty="0">
                <a:solidFill>
                  <a:srgbClr val="EC14B9"/>
                </a:solidFill>
              </a:rPr>
              <a:t>de grade</a:t>
            </a:r>
          </a:p>
        </p:txBody>
      </p:sp>
      <p:sp>
        <p:nvSpPr>
          <p:cNvPr id="49" name="ZoneTexte 48">
            <a:extLst>
              <a:ext uri="{FF2B5EF4-FFF2-40B4-BE49-F238E27FC236}">
                <a16:creationId xmlns:a16="http://schemas.microsoft.com/office/drawing/2014/main" id="{6D009E7E-2C4B-6A3A-E28B-80DF9057B49D}"/>
              </a:ext>
            </a:extLst>
          </p:cNvPr>
          <p:cNvSpPr txBox="1"/>
          <p:nvPr/>
        </p:nvSpPr>
        <p:spPr>
          <a:xfrm>
            <a:off x="3723640" y="2936123"/>
            <a:ext cx="1981200" cy="646331"/>
          </a:xfrm>
          <a:prstGeom prst="rect">
            <a:avLst/>
          </a:prstGeom>
          <a:noFill/>
        </p:spPr>
        <p:txBody>
          <a:bodyPr wrap="square" rtlCol="0">
            <a:spAutoFit/>
          </a:bodyPr>
          <a:lstStyle/>
          <a:p>
            <a:r>
              <a:rPr lang="fr-FR" dirty="0">
                <a:solidFill>
                  <a:srgbClr val="EC14B9"/>
                </a:solidFill>
              </a:rPr>
              <a:t>Avancement </a:t>
            </a:r>
          </a:p>
          <a:p>
            <a:r>
              <a:rPr lang="fr-FR" dirty="0">
                <a:solidFill>
                  <a:srgbClr val="EC14B9"/>
                </a:solidFill>
              </a:rPr>
              <a:t>de grade</a:t>
            </a:r>
          </a:p>
        </p:txBody>
      </p:sp>
      <p:sp>
        <p:nvSpPr>
          <p:cNvPr id="50" name="ZoneTexte 49">
            <a:extLst>
              <a:ext uri="{FF2B5EF4-FFF2-40B4-BE49-F238E27FC236}">
                <a16:creationId xmlns:a16="http://schemas.microsoft.com/office/drawing/2014/main" id="{94B27F30-B80A-024A-8762-79BFFC9EF1CD}"/>
              </a:ext>
            </a:extLst>
          </p:cNvPr>
          <p:cNvSpPr txBox="1"/>
          <p:nvPr/>
        </p:nvSpPr>
        <p:spPr>
          <a:xfrm>
            <a:off x="1680757" y="2563736"/>
            <a:ext cx="1981200" cy="923330"/>
          </a:xfrm>
          <a:prstGeom prst="rect">
            <a:avLst/>
          </a:prstGeom>
          <a:noFill/>
        </p:spPr>
        <p:txBody>
          <a:bodyPr wrap="square" rtlCol="0">
            <a:spAutoFit/>
          </a:bodyPr>
          <a:lstStyle/>
          <a:p>
            <a:pPr algn="ctr"/>
            <a:r>
              <a:rPr lang="fr-FR" dirty="0">
                <a:solidFill>
                  <a:schemeClr val="accent1">
                    <a:lumMod val="40000"/>
                    <a:lumOff val="60000"/>
                  </a:schemeClr>
                </a:solidFill>
              </a:rPr>
              <a:t>Cadre d’emplois des adjoints administratifs</a:t>
            </a:r>
          </a:p>
        </p:txBody>
      </p:sp>
      <p:sp>
        <p:nvSpPr>
          <p:cNvPr id="51" name="ZoneTexte 50">
            <a:extLst>
              <a:ext uri="{FF2B5EF4-FFF2-40B4-BE49-F238E27FC236}">
                <a16:creationId xmlns:a16="http://schemas.microsoft.com/office/drawing/2014/main" id="{CC6CA381-C7F3-E6DD-61DC-0C2B9A98CBB9}"/>
              </a:ext>
            </a:extLst>
          </p:cNvPr>
          <p:cNvSpPr txBox="1"/>
          <p:nvPr/>
        </p:nvSpPr>
        <p:spPr>
          <a:xfrm>
            <a:off x="6294031" y="2075834"/>
            <a:ext cx="1981200" cy="646331"/>
          </a:xfrm>
          <a:prstGeom prst="rect">
            <a:avLst/>
          </a:prstGeom>
          <a:noFill/>
        </p:spPr>
        <p:txBody>
          <a:bodyPr wrap="square" rtlCol="0">
            <a:spAutoFit/>
          </a:bodyPr>
          <a:lstStyle/>
          <a:p>
            <a:pPr algn="ctr"/>
            <a:r>
              <a:rPr lang="fr-FR" dirty="0">
                <a:solidFill>
                  <a:srgbClr val="00B0F0"/>
                </a:solidFill>
              </a:rPr>
              <a:t>Cadre d’emplois des rédacteurs</a:t>
            </a:r>
          </a:p>
        </p:txBody>
      </p:sp>
    </p:spTree>
    <p:extLst>
      <p:ext uri="{BB962C8B-B14F-4D97-AF65-F5344CB8AC3E}">
        <p14:creationId xmlns:p14="http://schemas.microsoft.com/office/powerpoint/2010/main" val="378600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1BA3-910C-6745-2311-E2544953F13C}"/>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9A00B8E-953E-8FDD-D7B4-0EE7B3835CB3}"/>
              </a:ext>
            </a:extLst>
          </p:cNvPr>
          <p:cNvSpPr>
            <a:spLocks noGrp="1"/>
          </p:cNvSpPr>
          <p:nvPr>
            <p:ph idx="1"/>
          </p:nvPr>
        </p:nvSpPr>
        <p:spPr>
          <a:xfrm>
            <a:off x="228600" y="1124574"/>
            <a:ext cx="8699500" cy="5524842"/>
          </a:xfrm>
        </p:spPr>
        <p:txBody>
          <a:bodyPr>
            <a:normAutofit/>
          </a:bodyPr>
          <a:lstStyle/>
          <a:p>
            <a:pPr lvl="2"/>
            <a:endParaRPr lang="fr-FR" sz="1600" dirty="0">
              <a:solidFill>
                <a:srgbClr val="FF0000"/>
              </a:solidFill>
              <a:sym typeface="Wingdings" panose="05000000000000000000" pitchFamily="2" charset="2"/>
            </a:endParaRPr>
          </a:p>
          <a:p>
            <a:pPr lvl="1"/>
            <a:endParaRPr lang="fr-FR" dirty="0"/>
          </a:p>
          <a:p>
            <a:pPr lvl="1"/>
            <a:r>
              <a:rPr lang="fr-FR" b="1" u="sng" dirty="0">
                <a:solidFill>
                  <a:srgbClr val="EC14B9"/>
                </a:solidFill>
              </a:rPr>
              <a:t>Avancement de grade :</a:t>
            </a:r>
          </a:p>
          <a:p>
            <a:pPr marL="342900" lvl="1" indent="0">
              <a:buNone/>
            </a:pPr>
            <a:r>
              <a:rPr lang="fr-FR" dirty="0"/>
              <a:t>	- le statut particulier du cadre d’emplois fixe les conditions de l’avancement de grade : au choix et/ou sur examen professionnel</a:t>
            </a:r>
          </a:p>
          <a:p>
            <a:pPr marL="342900" lvl="1" indent="0">
              <a:buNone/>
            </a:pPr>
            <a:r>
              <a:rPr lang="fr-FR" dirty="0"/>
              <a:t>	</a:t>
            </a:r>
          </a:p>
          <a:p>
            <a:pPr marL="342900" lvl="1" indent="0">
              <a:buNone/>
            </a:pPr>
            <a:r>
              <a:rPr lang="fr-FR" dirty="0"/>
              <a:t>	- conditions statutaires pour pouvoir prétendre à un avancement de grade (conditions d’ancienneté et d’échelon)</a:t>
            </a:r>
          </a:p>
          <a:p>
            <a:pPr marL="342900" lvl="1" indent="0">
              <a:buNone/>
            </a:pPr>
            <a:endParaRPr lang="fr-FR" dirty="0"/>
          </a:p>
          <a:p>
            <a:pPr marL="342900" lvl="1" indent="0">
              <a:buNone/>
            </a:pPr>
            <a:r>
              <a:rPr lang="fr-FR" dirty="0"/>
              <a:t>	- nécessité d’avoir des LDG fixant des critères d’avancement de grade</a:t>
            </a:r>
          </a:p>
          <a:p>
            <a:pPr marL="342900" lvl="1" indent="0">
              <a:buNone/>
            </a:pPr>
            <a:endParaRPr lang="fr-FR" dirty="0"/>
          </a:p>
          <a:p>
            <a:pPr marL="342900" lvl="1" indent="0">
              <a:buNone/>
            </a:pPr>
            <a:r>
              <a:rPr lang="fr-FR" dirty="0"/>
              <a:t>	- l’assemblée délibérante doit fixer ses ratios (ou taux) d’avancement de grade après avis du CST (nombre maximal d'agents promus par rapport aux agents promouvables)</a:t>
            </a:r>
          </a:p>
          <a:p>
            <a:pPr marL="342900" lvl="1" indent="0">
              <a:buNone/>
            </a:pPr>
            <a:endParaRPr lang="fr-FR" dirty="0"/>
          </a:p>
          <a:p>
            <a:pPr marL="342900" lvl="1" indent="0">
              <a:buNone/>
            </a:pPr>
            <a:r>
              <a:rPr lang="fr-FR" dirty="0"/>
              <a:t>	- inscription des agents par ordre de mérite sur un tableau annuel d’avancement :</a:t>
            </a:r>
          </a:p>
          <a:p>
            <a:pPr marL="342900" lvl="1" indent="0">
              <a:buNone/>
            </a:pPr>
            <a:r>
              <a:rPr lang="fr-FR" dirty="0"/>
              <a:t>		- l’inscription ne vaut pas nomination de l’agent</a:t>
            </a:r>
          </a:p>
          <a:p>
            <a:pPr marL="342900" lvl="1" indent="0">
              <a:buNone/>
            </a:pPr>
            <a:r>
              <a:rPr lang="fr-FR" dirty="0"/>
              <a:t>		- durée de validité du tableau 1 an : pas de réinscription automatique</a:t>
            </a:r>
          </a:p>
        </p:txBody>
      </p:sp>
      <p:pic>
        <p:nvPicPr>
          <p:cNvPr id="11" name="Image 10" descr="Logo_CDG18_BS.jpg">
            <a:extLst>
              <a:ext uri="{FF2B5EF4-FFF2-40B4-BE49-F238E27FC236}">
                <a16:creationId xmlns:a16="http://schemas.microsoft.com/office/drawing/2014/main" id="{659FF5EE-4264-F700-2F5E-7A31C335CC8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20E95CC-7431-95CC-913E-DA0AF44FC1A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455199A-82FB-AF99-E04B-B2C00284A4A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6F302A3-278C-ABA8-59DF-0EF54A18DE6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6B8BD6A-8FDB-8B04-E6A5-C0A98605E25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B6E5C3-375F-D093-F023-A0211C620A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23A5D0C-6C02-C2D8-BA42-F6FF47C3C9F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74E3605-1E35-7D8A-11C1-4CA43AFEF5C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B400367-A341-CAF3-2ABF-78C180F9F1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7CBD1A6-99C9-1F5B-D686-FA78A547594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53DA350-CBFE-8D0F-C7FF-DD958EE49F8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BF8B417-4FD1-512F-6B90-859A06D5DC9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D2FBD1A-03E6-6149-868F-4002454CC7E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47053C6-D04A-397F-2E07-66ECA9F0E64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5277AA89-38A5-AEB9-82D4-B493216A0C64}"/>
              </a:ext>
            </a:extLst>
          </p:cNvPr>
          <p:cNvSpPr>
            <a:spLocks noGrp="1"/>
          </p:cNvSpPr>
          <p:nvPr>
            <p:ph type="title"/>
          </p:nvPr>
        </p:nvSpPr>
        <p:spPr/>
        <p:txBody>
          <a:bodyPr>
            <a:normAutofit/>
          </a:bodyPr>
          <a:lstStyle/>
          <a:p>
            <a:pPr algn="r"/>
            <a:r>
              <a:rPr lang="fr-FR" sz="2200" dirty="0">
                <a:solidFill>
                  <a:srgbClr val="0070C0"/>
                </a:solidFill>
              </a:rPr>
              <a:t>Campagne AG/ PI 2026</a:t>
            </a:r>
          </a:p>
        </p:txBody>
      </p:sp>
    </p:spTree>
    <p:extLst>
      <p:ext uri="{BB962C8B-B14F-4D97-AF65-F5344CB8AC3E}">
        <p14:creationId xmlns:p14="http://schemas.microsoft.com/office/powerpoint/2010/main" val="23163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6BED-B610-F873-6017-0D7E4FA6FC8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DBB583C-8F72-C5F1-5586-F826874AEAE5}"/>
              </a:ext>
            </a:extLst>
          </p:cNvPr>
          <p:cNvSpPr>
            <a:spLocks noGrp="1"/>
          </p:cNvSpPr>
          <p:nvPr>
            <p:ph idx="1"/>
          </p:nvPr>
        </p:nvSpPr>
        <p:spPr>
          <a:xfrm>
            <a:off x="133531" y="1000291"/>
            <a:ext cx="8699500" cy="5857709"/>
          </a:xfrm>
        </p:spPr>
        <p:txBody>
          <a:bodyPr>
            <a:normAutofit fontScale="92500" lnSpcReduction="10000"/>
          </a:bodyPr>
          <a:lstStyle/>
          <a:p>
            <a:pPr lvl="2"/>
            <a:endParaRPr lang="fr-FR" sz="1600" dirty="0">
              <a:solidFill>
                <a:srgbClr val="FF0000"/>
              </a:solidFill>
              <a:sym typeface="Wingdings" panose="05000000000000000000" pitchFamily="2" charset="2"/>
            </a:endParaRPr>
          </a:p>
          <a:p>
            <a:pPr lvl="1"/>
            <a:endParaRPr lang="fr-FR" dirty="0"/>
          </a:p>
          <a:p>
            <a:pPr lvl="1"/>
            <a:r>
              <a:rPr lang="fr-FR" b="1" u="sng" dirty="0">
                <a:solidFill>
                  <a:schemeClr val="accent6"/>
                </a:solidFill>
              </a:rPr>
              <a:t>Promotion interne:</a:t>
            </a:r>
          </a:p>
          <a:p>
            <a:pPr lvl="2">
              <a:buFontTx/>
              <a:buChar char="-"/>
            </a:pPr>
            <a:r>
              <a:rPr lang="fr-FR" sz="1900" dirty="0"/>
              <a:t>le statut particulier du cadre d’emplois fixe les conditions de la promotion : au choix et/ou sur examen professionnel</a:t>
            </a:r>
          </a:p>
          <a:p>
            <a:pPr marL="685800" lvl="2" indent="0">
              <a:buNone/>
            </a:pPr>
            <a:endParaRPr lang="fr-FR" sz="1900" b="1" u="sng" dirty="0">
              <a:solidFill>
                <a:srgbClr val="EC14B9"/>
              </a:solidFill>
            </a:endParaRPr>
          </a:p>
          <a:p>
            <a:pPr marL="342900" lvl="1" indent="0">
              <a:buNone/>
            </a:pPr>
            <a:r>
              <a:rPr lang="fr-FR" sz="1900" dirty="0"/>
              <a:t>	- conditions statutaires pour pouvoir prétendre à une promotion interne (condition d’ancienneté, d’échelon) : conditions à remplir au 1</a:t>
            </a:r>
            <a:r>
              <a:rPr lang="fr-FR" sz="1900" baseline="30000" dirty="0"/>
              <a:t>er</a:t>
            </a:r>
            <a:r>
              <a:rPr lang="fr-FR" sz="1900" dirty="0"/>
              <a:t> janvier de l’année de la promotion</a:t>
            </a:r>
          </a:p>
          <a:p>
            <a:pPr marL="342900" lvl="1" indent="0">
              <a:buNone/>
            </a:pPr>
            <a:endParaRPr lang="fr-FR" sz="1900" dirty="0"/>
          </a:p>
          <a:p>
            <a:pPr marL="342900" lvl="1" indent="0">
              <a:buNone/>
            </a:pPr>
            <a:r>
              <a:rPr lang="fr-FR" sz="1900" dirty="0"/>
              <a:t>	- obligation d’avoir suivi ses formations obligatoires : dispenses à demander auprès du CNFPT le cas échéant</a:t>
            </a:r>
          </a:p>
          <a:p>
            <a:pPr marL="342900" lvl="1" indent="0">
              <a:buNone/>
            </a:pPr>
            <a:endParaRPr lang="fr-FR" sz="1900" dirty="0"/>
          </a:p>
          <a:p>
            <a:pPr marL="342900" lvl="1" indent="0">
              <a:buNone/>
            </a:pPr>
            <a:r>
              <a:rPr lang="fr-FR" sz="1900" dirty="0"/>
              <a:t>	- nécessité d’avoir des LDG fixant des critères de promotion interne</a:t>
            </a:r>
          </a:p>
          <a:p>
            <a:pPr marL="342900" lvl="1" indent="0">
              <a:buNone/>
            </a:pPr>
            <a:endParaRPr lang="fr-FR" sz="1900" dirty="0"/>
          </a:p>
          <a:p>
            <a:pPr marL="342900" lvl="1" indent="0">
              <a:buNone/>
            </a:pPr>
            <a:r>
              <a:rPr lang="fr-FR" sz="1900" dirty="0"/>
              <a:t>	- nombre de possibilités de promotion limité et lié au nombre de recrutements de fonctionnaires et d’agents en CDI</a:t>
            </a:r>
          </a:p>
          <a:p>
            <a:pPr marL="342900" lvl="1" indent="0">
              <a:buNone/>
            </a:pPr>
            <a:endParaRPr lang="fr-FR" sz="1900" dirty="0"/>
          </a:p>
          <a:p>
            <a:pPr marL="342900" lvl="1" indent="0">
              <a:buNone/>
            </a:pPr>
            <a:r>
              <a:rPr lang="fr-FR" sz="1900" dirty="0"/>
              <a:t>	- inscription des agents sur une liste d’aptitude nationale:</a:t>
            </a:r>
          </a:p>
          <a:p>
            <a:pPr marL="342900" lvl="1" indent="0">
              <a:buNone/>
            </a:pPr>
            <a:r>
              <a:rPr lang="fr-FR" sz="1900" dirty="0"/>
              <a:t>		- l’inscription ne vaut pas nomination de l’agent : l’agent doit candidater sur un poste dans sa collectivité ou en dehors</a:t>
            </a:r>
          </a:p>
          <a:p>
            <a:pPr marL="342900" lvl="1" indent="0">
              <a:buNone/>
            </a:pPr>
            <a:r>
              <a:rPr lang="fr-FR" sz="1900" dirty="0"/>
              <a:t>		- durée de validité de la liste d’aptitude 2 ans avec possibilité de réinscription pour une durée totale de 4 ans</a:t>
            </a:r>
          </a:p>
        </p:txBody>
      </p:sp>
      <p:pic>
        <p:nvPicPr>
          <p:cNvPr id="11" name="Image 10" descr="Logo_CDG18_BS.jpg">
            <a:extLst>
              <a:ext uri="{FF2B5EF4-FFF2-40B4-BE49-F238E27FC236}">
                <a16:creationId xmlns:a16="http://schemas.microsoft.com/office/drawing/2014/main" id="{457A614F-443E-1D04-556E-01696FA4E4AD}"/>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08ABAB6-25B7-45F5-08E2-F41A423C8A1D}"/>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E5FFC7D-83FC-66B8-6F22-FAA5E4C35AC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BA3BC7A-8239-B462-2635-FEC1EB32A9C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36621C8-C5CA-8CB8-7736-A5B9B78B2A3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1DA265E-FEA2-4643-45B2-0D8881356A1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99F386B-6055-8295-C01C-2236D417812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0BA01CA-22D1-8958-FC04-8A5712BF081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BCC310C-8DC6-6C26-9816-990D30EC033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186A4EB-5986-1E07-5E58-14A699F2A69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68BCF51-0FFA-76E6-0DC1-90C86D55F79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1702831-92EB-A26F-EE03-D8308541267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C923AD4-9FC0-5872-1F96-71DC0020911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5A54C03-48A3-39B9-85DA-25993DEB80F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C49602A7-3F41-E922-B7C2-87CA7E9CF70F}"/>
              </a:ext>
            </a:extLst>
          </p:cNvPr>
          <p:cNvSpPr>
            <a:spLocks noGrp="1"/>
          </p:cNvSpPr>
          <p:nvPr>
            <p:ph type="title"/>
          </p:nvPr>
        </p:nvSpPr>
        <p:spPr>
          <a:xfrm>
            <a:off x="628650" y="95743"/>
            <a:ext cx="7886700" cy="1325563"/>
          </a:xfrm>
        </p:spPr>
        <p:txBody>
          <a:bodyPr>
            <a:normAutofit/>
          </a:bodyPr>
          <a:lstStyle/>
          <a:p>
            <a:pPr algn="r"/>
            <a:r>
              <a:rPr lang="fr-FR" sz="2200" dirty="0">
                <a:solidFill>
                  <a:srgbClr val="0070C0"/>
                </a:solidFill>
              </a:rPr>
              <a:t>Campagne AG/ PI 2026</a:t>
            </a:r>
          </a:p>
        </p:txBody>
      </p:sp>
    </p:spTree>
    <p:extLst>
      <p:ext uri="{BB962C8B-B14F-4D97-AF65-F5344CB8AC3E}">
        <p14:creationId xmlns:p14="http://schemas.microsoft.com/office/powerpoint/2010/main" val="35925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FD47-6C9B-25D8-5C9D-31FCB11A9D0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A1825DD-DE7A-D38A-3FCA-CE1DF17E1851}"/>
              </a:ext>
            </a:extLst>
          </p:cNvPr>
          <p:cNvSpPr>
            <a:spLocks noGrp="1"/>
          </p:cNvSpPr>
          <p:nvPr>
            <p:ph idx="1"/>
          </p:nvPr>
        </p:nvSpPr>
        <p:spPr>
          <a:xfrm>
            <a:off x="124021" y="1440427"/>
            <a:ext cx="8699500" cy="4823791"/>
          </a:xfrm>
        </p:spPr>
        <p:txBody>
          <a:bodyPr>
            <a:normAutofit/>
          </a:bodyPr>
          <a:lstStyle/>
          <a:p>
            <a:pPr lvl="1"/>
            <a:r>
              <a:rPr lang="fr-FR" sz="2200" dirty="0">
                <a:sym typeface="Wingdings" panose="05000000000000000000" pitchFamily="2" charset="2"/>
              </a:rPr>
              <a:t>Campagne des avancements de grade et promotion interne du 2 mars  </a:t>
            </a:r>
            <a:r>
              <a:rPr lang="fr-FR" sz="2200" b="1" u="sng" dirty="0">
                <a:solidFill>
                  <a:srgbClr val="0070C0"/>
                </a:solidFill>
                <a:sym typeface="Wingdings" panose="05000000000000000000" pitchFamily="2" charset="2"/>
              </a:rPr>
              <a:t>au 12 avril 2026 </a:t>
            </a:r>
            <a:r>
              <a:rPr lang="fr-FR" sz="2200" dirty="0">
                <a:sym typeface="Wingdings" panose="05000000000000000000" pitchFamily="2" charset="2"/>
              </a:rPr>
              <a:t>(date limite d’envoi des dossiers- cachet de la poste faisant foi)</a:t>
            </a:r>
          </a:p>
          <a:p>
            <a:pPr marL="342900" lvl="1" indent="0">
              <a:buNone/>
            </a:pPr>
            <a:endParaRPr lang="fr-FR" sz="2200" dirty="0">
              <a:sym typeface="Wingdings" panose="05000000000000000000" pitchFamily="2" charset="2"/>
            </a:endParaRPr>
          </a:p>
          <a:p>
            <a:pPr lvl="1"/>
            <a:r>
              <a:rPr lang="fr-FR" sz="2200" dirty="0">
                <a:sym typeface="Wingdings" panose="05000000000000000000" pitchFamily="2" charset="2"/>
              </a:rPr>
              <a:t>Fonds documentaire disponible sur l’espace réservé du site du CDG 18 – rubrique avancement de grade et promotion interne</a:t>
            </a:r>
          </a:p>
          <a:p>
            <a:pPr marL="342900" lvl="1" indent="0">
              <a:buNone/>
            </a:pPr>
            <a:endParaRPr lang="fr-FR" sz="2200" dirty="0">
              <a:sym typeface="Wingdings" panose="05000000000000000000" pitchFamily="2" charset="2"/>
            </a:endParaRPr>
          </a:p>
          <a:p>
            <a:pPr lvl="1"/>
            <a:r>
              <a:rPr lang="fr-FR" sz="2200" b="1" u="sng" dirty="0">
                <a:solidFill>
                  <a:srgbClr val="4472C4"/>
                </a:solidFill>
                <a:sym typeface="Wingdings" panose="05000000000000000000" pitchFamily="2" charset="2"/>
              </a:rPr>
              <a:t>Agents multi-employeurs : </a:t>
            </a:r>
            <a:endParaRPr lang="fr-FR" sz="1800" dirty="0">
              <a:solidFill>
                <a:srgbClr val="4472C4"/>
              </a:solidFill>
              <a:sym typeface="Wingdings" panose="05000000000000000000" pitchFamily="2" charset="2"/>
            </a:endParaRPr>
          </a:p>
          <a:p>
            <a:pPr lvl="2"/>
            <a:r>
              <a:rPr lang="fr-FR" sz="1600" dirty="0">
                <a:sym typeface="Wingdings" panose="05000000000000000000" pitchFamily="2" charset="2"/>
              </a:rPr>
              <a:t>La proposition d’avancement de grade ou de promotion interne doit être formulée par l’employeur principal </a:t>
            </a:r>
            <a:r>
              <a:rPr lang="fr-FR" sz="1600" b="1" dirty="0">
                <a:sym typeface="Wingdings" panose="05000000000000000000" pitchFamily="2" charset="2"/>
              </a:rPr>
              <a:t>sur avis ou proposition des autres employeurs</a:t>
            </a:r>
          </a:p>
          <a:p>
            <a:pPr lvl="2"/>
            <a:r>
              <a:rPr lang="fr-FR" sz="1600" dirty="0">
                <a:sym typeface="Wingdings" panose="05000000000000000000" pitchFamily="2" charset="2"/>
              </a:rPr>
              <a:t>Les 2 collectivités devront disposer de LDG avec des critères d’AG et PI à jour</a:t>
            </a:r>
          </a:p>
          <a:p>
            <a:pPr lvl="2"/>
            <a:r>
              <a:rPr lang="fr-FR" sz="1600" dirty="0">
                <a:sym typeface="Wingdings" panose="05000000000000000000" pitchFamily="2" charset="2"/>
              </a:rPr>
              <a:t>Les deux collectivités devront créer le nouveau poste</a:t>
            </a:r>
          </a:p>
          <a:p>
            <a:pPr lvl="2"/>
            <a:r>
              <a:rPr lang="fr-FR" sz="1600" dirty="0">
                <a:sym typeface="Wingdings" panose="05000000000000000000" pitchFamily="2" charset="2"/>
              </a:rPr>
              <a:t>L’agent devra être nommé sur le nouveau grade à la même date</a:t>
            </a:r>
          </a:p>
          <a:p>
            <a:pPr lvl="2"/>
            <a:r>
              <a:rPr lang="fr-FR" sz="1600" dirty="0">
                <a:sym typeface="Wingdings" panose="05000000000000000000" pitchFamily="2" charset="2"/>
              </a:rPr>
              <a:t>En cas d’AG : l’agent devra être inscrit sur les tableaux d’avancement de grade de ses 2 collectivités et il devra y avoir une délibération sur les taux d’AG dans les 2</a:t>
            </a:r>
          </a:p>
          <a:p>
            <a:pPr lvl="2"/>
            <a:endParaRPr lang="fr-FR" sz="1600" b="1" dirty="0">
              <a:sym typeface="Wingdings" panose="05000000000000000000" pitchFamily="2" charset="2"/>
            </a:endParaRPr>
          </a:p>
          <a:p>
            <a:pPr lvl="2"/>
            <a:endParaRPr lang="fr-FR" sz="1600" b="1" dirty="0">
              <a:sym typeface="Wingdings" panose="05000000000000000000" pitchFamily="2" charset="2"/>
            </a:endParaRPr>
          </a:p>
          <a:p>
            <a:pPr lvl="1"/>
            <a:endParaRPr lang="fr-FR" dirty="0"/>
          </a:p>
          <a:p>
            <a:pPr lvl="1"/>
            <a:endParaRPr lang="fr-FR" dirty="0"/>
          </a:p>
        </p:txBody>
      </p:sp>
      <p:pic>
        <p:nvPicPr>
          <p:cNvPr id="11" name="Image 10" descr="Logo_CDG18_BS.jpg">
            <a:extLst>
              <a:ext uri="{FF2B5EF4-FFF2-40B4-BE49-F238E27FC236}">
                <a16:creationId xmlns:a16="http://schemas.microsoft.com/office/drawing/2014/main" id="{39179370-B7DB-1AAB-A0C5-7D976547B1C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2DD5A66-B073-1F87-89AD-D21FA049FCAF}"/>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0051209F-0374-D578-BA7F-3A9F9642A47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C7F4335-7630-CD0F-4DCA-A9CE226FEC0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17A7968-E8D2-70DC-AC74-30EE63B78F1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25410FB-68CF-987D-FEE1-7F59D07CBBDB}"/>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5F3ECF2-AB3C-4576-A802-683051F178A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5D7177A-DED7-1F9E-62DF-528BBFABB97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8FBD796-0D91-8EE1-972E-5EAFB1573DC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303C77B-24E2-C1CE-E11F-A806D4B94D0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E7D007A-7FE4-5C75-2942-00FA7D022C2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9DE4051-E839-4435-1CB0-E9E01BD6219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C12E8D2-9766-DA16-1036-01E0DAB1388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53140504-081A-727D-FF05-8E8F0D3E642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DD8616C2-9F13-E96B-98A1-37DAE6B125DF}"/>
              </a:ext>
            </a:extLst>
          </p:cNvPr>
          <p:cNvSpPr>
            <a:spLocks noGrp="1"/>
          </p:cNvSpPr>
          <p:nvPr>
            <p:ph type="title"/>
          </p:nvPr>
        </p:nvSpPr>
        <p:spPr/>
        <p:txBody>
          <a:bodyPr>
            <a:normAutofit/>
          </a:bodyPr>
          <a:lstStyle/>
          <a:p>
            <a:pPr algn="r"/>
            <a:r>
              <a:rPr lang="fr-FR" sz="2200" dirty="0">
                <a:solidFill>
                  <a:srgbClr val="0070C0"/>
                </a:solidFill>
              </a:rPr>
              <a:t>Campagne AG/ PI 2026</a:t>
            </a:r>
          </a:p>
        </p:txBody>
      </p:sp>
      <p:grpSp>
        <p:nvGrpSpPr>
          <p:cNvPr id="9" name="Groupe 8">
            <a:extLst>
              <a:ext uri="{FF2B5EF4-FFF2-40B4-BE49-F238E27FC236}">
                <a16:creationId xmlns:a16="http://schemas.microsoft.com/office/drawing/2014/main" id="{6BEE1D17-999B-30DD-1DAE-30C2872A15D5}"/>
              </a:ext>
            </a:extLst>
          </p:cNvPr>
          <p:cNvGrpSpPr/>
          <p:nvPr/>
        </p:nvGrpSpPr>
        <p:grpSpPr>
          <a:xfrm>
            <a:off x="15129" y="3526040"/>
            <a:ext cx="794692" cy="609600"/>
            <a:chOff x="15129" y="3526040"/>
            <a:chExt cx="794692" cy="609600"/>
          </a:xfrm>
        </p:grpSpPr>
        <p:sp>
          <p:nvSpPr>
            <p:cNvPr id="2" name="Triangle isocèle 1">
              <a:extLst>
                <a:ext uri="{FF2B5EF4-FFF2-40B4-BE49-F238E27FC236}">
                  <a16:creationId xmlns:a16="http://schemas.microsoft.com/office/drawing/2014/main" id="{2C19AED7-E1AC-AD10-5BDE-4C6C0F4B10E3}"/>
                </a:ext>
              </a:extLst>
            </p:cNvPr>
            <p:cNvSpPr/>
            <p:nvPr/>
          </p:nvSpPr>
          <p:spPr>
            <a:xfrm>
              <a:off x="15129" y="3526040"/>
              <a:ext cx="533400" cy="609600"/>
            </a:xfrm>
            <a:prstGeom prst="triangl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22C5D00-00F1-57A2-34C4-82B21FADB71E}"/>
                </a:ext>
              </a:extLst>
            </p:cNvPr>
            <p:cNvSpPr txBox="1"/>
            <p:nvPr/>
          </p:nvSpPr>
          <p:spPr>
            <a:xfrm>
              <a:off x="124021" y="3741240"/>
              <a:ext cx="685800" cy="369332"/>
            </a:xfrm>
            <a:prstGeom prst="rect">
              <a:avLst/>
            </a:prstGeom>
            <a:noFill/>
          </p:spPr>
          <p:txBody>
            <a:bodyPr wrap="square" rtlCol="0">
              <a:spAutoFit/>
            </a:bodyPr>
            <a:lstStyle/>
            <a:p>
              <a:r>
                <a:rPr lang="fr-FR" dirty="0"/>
                <a:t>!</a:t>
              </a:r>
            </a:p>
          </p:txBody>
        </p:sp>
      </p:grpSp>
    </p:spTree>
    <p:extLst>
      <p:ext uri="{BB962C8B-B14F-4D97-AF65-F5344CB8AC3E}">
        <p14:creationId xmlns:p14="http://schemas.microsoft.com/office/powerpoint/2010/main" val="176870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FB587-C6AB-7BDF-912B-070EF2246F66}"/>
            </a:ext>
          </a:extLst>
        </p:cNvPr>
        <p:cNvGrpSpPr/>
        <p:nvPr/>
      </p:nvGrpSpPr>
      <p:grpSpPr>
        <a:xfrm>
          <a:off x="0" y="0"/>
          <a:ext cx="0" cy="0"/>
          <a:chOff x="0" y="0"/>
          <a:chExt cx="0" cy="0"/>
        </a:xfrm>
      </p:grpSpPr>
      <p:pic>
        <p:nvPicPr>
          <p:cNvPr id="10" name="Image 9" descr="Une image contenant conception&#10;&#10;Description générée automatiquement avec une confiance faible">
            <a:extLst>
              <a:ext uri="{FF2B5EF4-FFF2-40B4-BE49-F238E27FC236}">
                <a16:creationId xmlns:a16="http://schemas.microsoft.com/office/drawing/2014/main" id="{54C2131E-2605-EAFE-F60A-7DC4D931F3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130" y="1183025"/>
            <a:ext cx="1752600" cy="1168400"/>
          </a:xfrm>
          <a:prstGeom prst="rect">
            <a:avLst/>
          </a:prstGeom>
        </p:spPr>
      </p:pic>
      <p:sp>
        <p:nvSpPr>
          <p:cNvPr id="4" name="Espace réservé du contenu 3">
            <a:extLst>
              <a:ext uri="{FF2B5EF4-FFF2-40B4-BE49-F238E27FC236}">
                <a16:creationId xmlns:a16="http://schemas.microsoft.com/office/drawing/2014/main" id="{71C190A3-8F0E-F530-8205-F692883913A8}"/>
              </a:ext>
            </a:extLst>
          </p:cNvPr>
          <p:cNvSpPr>
            <a:spLocks noGrp="1"/>
          </p:cNvSpPr>
          <p:nvPr>
            <p:ph idx="1"/>
          </p:nvPr>
        </p:nvSpPr>
        <p:spPr>
          <a:xfrm>
            <a:off x="124021" y="1440427"/>
            <a:ext cx="8699500" cy="4823791"/>
          </a:xfrm>
        </p:spPr>
        <p:txBody>
          <a:bodyPr>
            <a:normAutofit fontScale="92500" lnSpcReduction="10000"/>
          </a:bodyPr>
          <a:lstStyle/>
          <a:p>
            <a:pPr marL="342900" lvl="1" indent="0">
              <a:buNone/>
            </a:pPr>
            <a:endParaRPr lang="fr-FR" sz="2200" dirty="0">
              <a:sym typeface="Wingdings" panose="05000000000000000000" pitchFamily="2" charset="2"/>
            </a:endParaRPr>
          </a:p>
          <a:p>
            <a:pPr lvl="1"/>
            <a:r>
              <a:rPr lang="fr-FR" sz="2200" b="1" u="sng" dirty="0">
                <a:solidFill>
                  <a:srgbClr val="EC14B9"/>
                </a:solidFill>
                <a:sym typeface="Wingdings" panose="05000000000000000000" pitchFamily="2" charset="2"/>
              </a:rPr>
              <a:t>Avancement de grade :</a:t>
            </a:r>
          </a:p>
          <a:p>
            <a:pPr lvl="2"/>
            <a:r>
              <a:rPr lang="fr-FR" sz="1600" dirty="0">
                <a:sym typeface="Wingdings" panose="05000000000000000000" pitchFamily="2" charset="2"/>
              </a:rPr>
              <a:t>Livret sur les conditions d’avancement de grade et promotions internes 2026</a:t>
            </a:r>
          </a:p>
          <a:p>
            <a:pPr lvl="2"/>
            <a:endParaRPr lang="fr-FR" sz="1600" dirty="0">
              <a:sym typeface="Wingdings" panose="05000000000000000000" pitchFamily="2" charset="2"/>
            </a:endParaRPr>
          </a:p>
          <a:p>
            <a:pPr lvl="2"/>
            <a:r>
              <a:rPr lang="fr-FR" sz="1600" dirty="0">
                <a:sym typeface="Wingdings" panose="05000000000000000000" pitchFamily="2" charset="2"/>
              </a:rPr>
              <a:t>Feuille de proposition à retourner complété avant le 12/04/2026 + CREP 2025+ attestation de réussite à l’examen professionnel le cas échéant</a:t>
            </a:r>
          </a:p>
          <a:p>
            <a:pPr marL="685800" lvl="2" indent="0">
              <a:buNone/>
            </a:pPr>
            <a:r>
              <a:rPr lang="fr-FR" sz="1600" b="1" dirty="0">
                <a:sym typeface="Wingdings" panose="05000000000000000000" pitchFamily="2" charset="2"/>
              </a:rPr>
              <a:t>NB : pour les agents ayant passé un examen professionnel et en attente des résultats </a:t>
            </a:r>
            <a:r>
              <a:rPr lang="fr-FR" sz="1600" dirty="0">
                <a:sym typeface="Wingdings" panose="05000000000000000000" pitchFamily="2" charset="2"/>
              </a:rPr>
              <a:t>: déposer un dossier dans l’attente des résultats et envoyer l’attestation de réussite avant la demande d’édition de l’arrêté d’avancement de grade</a:t>
            </a:r>
          </a:p>
          <a:p>
            <a:pPr lvl="2"/>
            <a:endParaRPr lang="fr-FR" sz="1600" dirty="0">
              <a:sym typeface="Wingdings" panose="05000000000000000000" pitchFamily="2" charset="2"/>
            </a:endParaRPr>
          </a:p>
          <a:p>
            <a:pPr lvl="2"/>
            <a:r>
              <a:rPr lang="fr-FR" sz="1600" dirty="0">
                <a:sym typeface="Wingdings" panose="05000000000000000000" pitchFamily="2" charset="2"/>
              </a:rPr>
              <a:t> des agents éligibles possibles dans la rubrique carrières – prochaines évolutions de carrière dans AGIRHE</a:t>
            </a:r>
          </a:p>
          <a:p>
            <a:pPr marL="685800" lvl="2" indent="0">
              <a:buNone/>
            </a:pPr>
            <a:r>
              <a:rPr lang="fr-FR" sz="1600" dirty="0">
                <a:solidFill>
                  <a:srgbClr val="FFC000"/>
                </a:solidFill>
                <a:sym typeface="Wingdings" panose="05000000000000000000" pitchFamily="2" charset="2"/>
              </a:rPr>
              <a:t>Cette information n’est fiable qu’à condition que l’intégralité de la carrière de l’agent soit saisie dans AGIRHE (donc agent qui a toujours relevé d’une collectivité affiliée au CDG 18), Si tel n’est pas le cas, la collectivité détermine l’éligibilité à partir du dossier individuel de l’agent et doit scanner l’intégralité du dossier à </a:t>
            </a:r>
            <a:r>
              <a:rPr lang="fr-FR" sz="1600" dirty="0">
                <a:solidFill>
                  <a:srgbClr val="FFC000"/>
                </a:solidFill>
                <a:sym typeface="Wingdings" panose="05000000000000000000" pitchFamily="2" charset="2"/>
                <a:hlinkClick r:id="rId3"/>
              </a:rPr>
              <a:t>service.rh@cdg18.fr</a:t>
            </a:r>
            <a:r>
              <a:rPr lang="fr-FR" sz="1600" dirty="0">
                <a:solidFill>
                  <a:srgbClr val="FFC000"/>
                </a:solidFill>
                <a:sym typeface="Wingdings" panose="05000000000000000000" pitchFamily="2" charset="2"/>
              </a:rPr>
              <a:t> en respectant les règles de nommage</a:t>
            </a:r>
          </a:p>
          <a:p>
            <a:pPr marL="685800" lvl="2" indent="0">
              <a:buNone/>
            </a:pPr>
            <a:r>
              <a:rPr lang="fr-FR" sz="1600" dirty="0">
                <a:sym typeface="Wingdings" panose="05000000000000000000" pitchFamily="2" charset="2"/>
              </a:rPr>
              <a:t>En tout état de cause l’éligibilité des agents sera vérifiée par le CDG 18 </a:t>
            </a:r>
            <a:r>
              <a:rPr lang="fr-FR" sz="1600" b="1" u="sng" dirty="0">
                <a:sym typeface="Wingdings" panose="05000000000000000000" pitchFamily="2" charset="2"/>
              </a:rPr>
              <a:t>au moment de l’instruction des demandes </a:t>
            </a:r>
            <a:r>
              <a:rPr lang="fr-FR" sz="1600" dirty="0">
                <a:sym typeface="Wingdings" panose="05000000000000000000" pitchFamily="2" charset="2"/>
              </a:rPr>
              <a:t>(pas en amont)</a:t>
            </a:r>
          </a:p>
          <a:p>
            <a:pPr lvl="2"/>
            <a:endParaRPr lang="fr-FR" sz="1600" dirty="0">
              <a:sym typeface="Wingdings" panose="05000000000000000000" pitchFamily="2" charset="2"/>
            </a:endParaRPr>
          </a:p>
          <a:p>
            <a:pPr lvl="2"/>
            <a:r>
              <a:rPr lang="fr-FR" sz="1800" dirty="0">
                <a:sym typeface="Wingdings" panose="05000000000000000000" pitchFamily="2" charset="2"/>
              </a:rPr>
              <a:t>même fonctionnement que les années précédentes</a:t>
            </a:r>
          </a:p>
          <a:p>
            <a:pPr lvl="2"/>
            <a:endParaRPr lang="fr-FR" sz="1600" dirty="0">
              <a:solidFill>
                <a:srgbClr val="FF0000"/>
              </a:solidFill>
              <a:sym typeface="Wingdings" panose="05000000000000000000" pitchFamily="2" charset="2"/>
            </a:endParaRPr>
          </a:p>
          <a:p>
            <a:pPr lvl="1"/>
            <a:endParaRPr lang="fr-FR" dirty="0"/>
          </a:p>
          <a:p>
            <a:pPr lvl="1"/>
            <a:endParaRPr lang="fr-FR" dirty="0"/>
          </a:p>
        </p:txBody>
      </p:sp>
      <p:pic>
        <p:nvPicPr>
          <p:cNvPr id="11" name="Image 10" descr="Logo_CDG18_BS.jpg">
            <a:extLst>
              <a:ext uri="{FF2B5EF4-FFF2-40B4-BE49-F238E27FC236}">
                <a16:creationId xmlns:a16="http://schemas.microsoft.com/office/drawing/2014/main" id="{5433F6C9-5782-C95B-55C2-E991C1F33F11}"/>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0A595AC-0090-D5DD-C1B3-48DDD4C9EE72}"/>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A8FB22D-1524-BA90-C06B-09E765D96BD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386A00B1-C1D4-18BE-224B-885978F68EF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CD37306-F062-110E-A121-30F9D6E0B79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7FB8E07-B735-FEA9-7439-E7DF45E9C9B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5D7431B-916A-26BE-361C-AE69866C674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ACFC95C-F2E4-4D79-0FC2-D6C99A81832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E3EE360-87BB-B1EF-38BB-8116312C003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1B9B60D-E1D6-D443-05AD-16AF967933B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123B949-BEE4-7939-3B63-C7EB0570E65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A611DD30-A4B8-7E5B-FA83-F989875AB20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D27089A-B6E5-76A5-6A9D-93EF398CEFC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75F65F9-404A-4352-E137-0BFB8279C56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32F5C878-E209-C170-F3F5-A408BD0A65B6}"/>
              </a:ext>
            </a:extLst>
          </p:cNvPr>
          <p:cNvSpPr>
            <a:spLocks noGrp="1"/>
          </p:cNvSpPr>
          <p:nvPr>
            <p:ph type="title"/>
          </p:nvPr>
        </p:nvSpPr>
        <p:spPr/>
        <p:txBody>
          <a:bodyPr>
            <a:normAutofit/>
          </a:bodyPr>
          <a:lstStyle/>
          <a:p>
            <a:pPr algn="r"/>
            <a:r>
              <a:rPr lang="fr-FR" sz="2200" dirty="0">
                <a:solidFill>
                  <a:srgbClr val="0070C0"/>
                </a:solidFill>
              </a:rPr>
              <a:t>Campagne AG/ PI 2026</a:t>
            </a:r>
          </a:p>
        </p:txBody>
      </p:sp>
      <p:grpSp>
        <p:nvGrpSpPr>
          <p:cNvPr id="9" name="Groupe 8">
            <a:extLst>
              <a:ext uri="{FF2B5EF4-FFF2-40B4-BE49-F238E27FC236}">
                <a16:creationId xmlns:a16="http://schemas.microsoft.com/office/drawing/2014/main" id="{A7DC8BED-7DD2-3FFD-8A68-FC5E7357BA6C}"/>
              </a:ext>
            </a:extLst>
          </p:cNvPr>
          <p:cNvGrpSpPr/>
          <p:nvPr/>
        </p:nvGrpSpPr>
        <p:grpSpPr>
          <a:xfrm>
            <a:off x="361950" y="5027172"/>
            <a:ext cx="812800" cy="609600"/>
            <a:chOff x="361950" y="5027172"/>
            <a:chExt cx="812800" cy="609600"/>
          </a:xfrm>
        </p:grpSpPr>
        <p:sp>
          <p:nvSpPr>
            <p:cNvPr id="2" name="Triangle isocèle 1">
              <a:extLst>
                <a:ext uri="{FF2B5EF4-FFF2-40B4-BE49-F238E27FC236}">
                  <a16:creationId xmlns:a16="http://schemas.microsoft.com/office/drawing/2014/main" id="{0F926562-F9FA-099E-403E-A6AE3347CC68}"/>
                </a:ext>
              </a:extLst>
            </p:cNvPr>
            <p:cNvSpPr/>
            <p:nvPr/>
          </p:nvSpPr>
          <p:spPr>
            <a:xfrm>
              <a:off x="361950" y="5027172"/>
              <a:ext cx="533400" cy="609600"/>
            </a:xfrm>
            <a:prstGeom prst="triangl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76B6614-D4A7-33B6-E263-940E2DC28500}"/>
                </a:ext>
              </a:extLst>
            </p:cNvPr>
            <p:cNvSpPr txBox="1"/>
            <p:nvPr/>
          </p:nvSpPr>
          <p:spPr>
            <a:xfrm>
              <a:off x="488950" y="5267440"/>
              <a:ext cx="685800" cy="369332"/>
            </a:xfrm>
            <a:prstGeom prst="rect">
              <a:avLst/>
            </a:prstGeom>
            <a:noFill/>
          </p:spPr>
          <p:txBody>
            <a:bodyPr wrap="square" rtlCol="0">
              <a:spAutoFit/>
            </a:bodyPr>
            <a:lstStyle/>
            <a:p>
              <a:r>
                <a:rPr lang="fr-FR" dirty="0"/>
                <a:t>!</a:t>
              </a:r>
            </a:p>
          </p:txBody>
        </p:sp>
      </p:grpSp>
    </p:spTree>
    <p:extLst>
      <p:ext uri="{BB962C8B-B14F-4D97-AF65-F5344CB8AC3E}">
        <p14:creationId xmlns:p14="http://schemas.microsoft.com/office/powerpoint/2010/main" val="14398564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30660</TotalTime>
  <Words>3435</Words>
  <Application>Microsoft Office PowerPoint</Application>
  <PresentationFormat>Affichage à l'écran (4:3)</PresentationFormat>
  <Paragraphs>441</Paragraphs>
  <Slides>43</Slides>
  <Notes>5</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Aptos</vt:lpstr>
      <vt:lpstr>Arial</vt:lpstr>
      <vt:lpstr>Calibri</vt:lpstr>
      <vt:lpstr>Calibri Light</vt:lpstr>
      <vt:lpstr>Segoe UI Emoji</vt:lpstr>
      <vt:lpstr>Verdana</vt:lpstr>
      <vt:lpstr>Wingdings</vt:lpstr>
      <vt:lpstr>Thème Office</vt:lpstr>
      <vt:lpstr>LES VISIOS DU CDG18 </vt:lpstr>
      <vt:lpstr>LES VISIOS DU CDG18 Session  – Mars 2026</vt:lpstr>
      <vt:lpstr>SOMMAIRE </vt:lpstr>
      <vt:lpstr>Présentation PowerPoint</vt:lpstr>
      <vt:lpstr>Campagne AG/ PI 2026</vt:lpstr>
      <vt:lpstr>Campagne AG/ PI 2026</vt:lpstr>
      <vt:lpstr>Campagne AG/ PI 2026</vt:lpstr>
      <vt:lpstr>Campagne AG/ PI 2026</vt:lpstr>
      <vt:lpstr>Campagne AG/ PI 2026</vt:lpstr>
      <vt:lpstr>Campagne AG/ PI 2026</vt:lpstr>
      <vt:lpstr>Campagne AG/ PI 2026</vt:lpstr>
      <vt:lpstr>Campagne AG/ PI 2026</vt:lpstr>
      <vt:lpstr>Campagne AG/ PI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 Inscription à l’examen professionnel de Rédacteur principal de 1re classe</vt:lpstr>
      <vt:lpstr>2 – Formations AP 2026</vt:lpstr>
      <vt:lpstr>Présentation PowerPoint</vt:lpstr>
      <vt:lpstr>  La nouvelle période de Déclaration Obligatoire d’Emploi des Travailleurs Handicapés (DOETH) débute le 1er février et se termine 30 avril 2026.  Pour vous accompagner dans votre déclaration de saisie annuelle, le FIPHFP met à la disposition des employeurs publics une page dédiée comprenant : • une aide générale à la déclaration annuelle sous format pdf et word ; • un récapitulatif des éléments nécessaires à la déclaration ; • une FAQ téléchargeable sous format pdf ; • Des présentations thématiques de la déclaration • 5 webinaires dédiés à la DOETH sont planifiés à partir du vendredi 13 février 2026.   Pour rappel, tous les employeurs publics qui emploient au moins 20 équivalents temps plein ont l’obligation d’effectuer cette déclaration annuelle ainsi que les employeurs publics qui emploient moins de 20 équivalents temps plein ayant reçu une lettre d’appel du FIPHFP.   Pour toute question relative au handicap, n’hésitez pas à prendre contact avec votre référente handicap.                               Elyne MAUDET – Psychologue du travail et référente handicap – 02.18.15.01.65  </vt:lpstr>
      <vt:lpstr>     Créneaux horaires de visites médicales sont disponibles tous les mercredis du mois d'avril 2026.     Afin de programmer des visites médicales, contactez Pascale Frérard au secrétariat :       02.48.50.94.31     ou par mail à med.prev@cdg18.fr   </vt:lpstr>
      <vt:lpstr>  La loi de finances pour 2026 a pérennisé la possibilité pour les fonctionnaires titulaires de conclure une rupture conventionnelle.  Pour rappel, elle ne s’applique pas : - aux fonctionnaires stagiaires ; - aux fonctionnaires ayant atteint l'âge minimum de départ à la retraite et ayant le nombre de trimestres exigé pour avoir droit à une retraite à taux plein;  - aux fonctionnaires détachés en qualité d'agent contractuel.   La note relative aux modalités et conditions de mise en œuvre de la rupture conventionnelle disponible sur l’espace réservé a été mise à jour   </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543</cp:revision>
  <dcterms:created xsi:type="dcterms:W3CDTF">2022-04-29T09:00:44Z</dcterms:created>
  <dcterms:modified xsi:type="dcterms:W3CDTF">2026-03-03T15:44:00Z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