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45"/>
  </p:notesMasterIdLst>
  <p:sldIdLst>
    <p:sldId id="256" r:id="rId2"/>
    <p:sldId id="808" r:id="rId3"/>
    <p:sldId id="362" r:id="rId4"/>
    <p:sldId id="830" r:id="rId5"/>
    <p:sldId id="263" r:id="rId6"/>
    <p:sldId id="399" r:id="rId7"/>
    <p:sldId id="846" r:id="rId8"/>
    <p:sldId id="847" r:id="rId9"/>
    <p:sldId id="400" r:id="rId10"/>
    <p:sldId id="401" r:id="rId11"/>
    <p:sldId id="747" r:id="rId12"/>
    <p:sldId id="636" r:id="rId13"/>
    <p:sldId id="833" r:id="rId14"/>
    <p:sldId id="834" r:id="rId15"/>
    <p:sldId id="835" r:id="rId16"/>
    <p:sldId id="837" r:id="rId17"/>
    <p:sldId id="836" r:id="rId18"/>
    <p:sldId id="826" r:id="rId19"/>
    <p:sldId id="827" r:id="rId20"/>
    <p:sldId id="592" r:id="rId21"/>
    <p:sldId id="595" r:id="rId22"/>
    <p:sldId id="601" r:id="rId23"/>
    <p:sldId id="594" r:id="rId24"/>
    <p:sldId id="602" r:id="rId25"/>
    <p:sldId id="828" r:id="rId26"/>
    <p:sldId id="845" r:id="rId27"/>
    <p:sldId id="839" r:id="rId28"/>
    <p:sldId id="840" r:id="rId29"/>
    <p:sldId id="848" r:id="rId30"/>
    <p:sldId id="842" r:id="rId31"/>
    <p:sldId id="844" r:id="rId32"/>
    <p:sldId id="541" r:id="rId33"/>
    <p:sldId id="600" r:id="rId34"/>
    <p:sldId id="829" r:id="rId35"/>
    <p:sldId id="823" r:id="rId36"/>
    <p:sldId id="822" r:id="rId37"/>
    <p:sldId id="831" r:id="rId38"/>
    <p:sldId id="825" r:id="rId39"/>
    <p:sldId id="832" r:id="rId40"/>
    <p:sldId id="807" r:id="rId41"/>
    <p:sldId id="849" r:id="rId42"/>
    <p:sldId id="796" r:id="rId43"/>
    <p:sldId id="396" r:id="rId44"/>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4B9"/>
    <a:srgbClr val="33CCCC"/>
    <a:srgbClr val="CC99FF"/>
    <a:srgbClr val="4472C4"/>
    <a:srgbClr val="66CCFF"/>
    <a:srgbClr val="CFD5EA"/>
    <a:srgbClr val="E9EBF5"/>
    <a:srgbClr val="5C739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29" autoAdjust="0"/>
    <p:restoredTop sz="96247" autoAdjust="0"/>
  </p:normalViewPr>
  <p:slideViewPr>
    <p:cSldViewPr>
      <p:cViewPr varScale="1">
        <p:scale>
          <a:sx n="82" d="100"/>
          <a:sy n="82" d="100"/>
        </p:scale>
        <p:origin x="121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fr-FR"/>
        </a:p>
      </dgm:t>
    </dgm:pt>
    <dgm:pt modelId="{A897E62D-6A88-4914-9F20-E09D4E51F1EB}">
      <dgm:prSet phldrT="[Texte]" custT="1"/>
      <dgm:spPr>
        <a:solidFill>
          <a:schemeClr val="accent5"/>
        </a:solidFill>
        <a:ln>
          <a:solidFill>
            <a:schemeClr val="accent1"/>
          </a:solidFill>
        </a:ln>
      </dgm:spPr>
      <dgm:t>
        <a:bodyPr/>
        <a:lstStyle/>
        <a:p>
          <a:pPr algn="ctr">
            <a:buAutoNum type="arabicPeriod"/>
          </a:pPr>
          <a:endParaRPr lang="fr-FR" sz="4000" dirty="0">
            <a:solidFill>
              <a:schemeClr val="bg1"/>
            </a:solidFill>
          </a:endParaRP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60041" custLinFactNeighborY="892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1"/>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fr-FR"/>
        </a:p>
      </dgm:t>
    </dgm:pt>
    <dgm:pt modelId="{A897E62D-6A88-4914-9F20-E09D4E51F1EB}">
      <dgm:prSet phldrT="[Texte]" custT="1"/>
      <dgm:spPr>
        <a:solidFill>
          <a:srgbClr val="FF0000"/>
        </a:solidFill>
        <a:ln>
          <a:solidFill>
            <a:schemeClr val="accent1"/>
          </a:solidFill>
        </a:ln>
      </dgm:spPr>
      <dgm:t>
        <a:bodyPr/>
        <a:lstStyle/>
        <a:p>
          <a:pPr algn="ctr">
            <a:buAutoNum type="arabicPeriod"/>
          </a:pPr>
          <a:endParaRPr lang="fr-FR" sz="4000" dirty="0">
            <a:solidFill>
              <a:schemeClr val="bg1"/>
            </a:solidFill>
          </a:endParaRP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60041" custLinFactNeighborY="892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1"/>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6">
            <a:lumMod val="60000"/>
            <a:lumOff val="40000"/>
          </a:schemeClr>
        </a:solidFill>
      </dgm:spPr>
      <dgm:t>
        <a:bodyPr/>
        <a:lstStyle/>
        <a:p>
          <a:pPr algn="ctr"/>
          <a:r>
            <a:rPr lang="fr-FR" sz="4400" dirty="0"/>
            <a:t>L’ASSURANCE STATUTAIRE</a:t>
          </a:r>
        </a:p>
        <a:p>
          <a:pPr algn="ctr"/>
          <a:r>
            <a:rPr lang="fr-FR" sz="4400" dirty="0"/>
            <a:t>Le Temps Partiel Thérapeutique (TPT)</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C98983-FA80-4DD1-B22F-6C3E3D7A4C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A1B6A53-0556-4B91-B866-19AA13AA025E}">
      <dgm:prSet custT="1"/>
      <dgm:spPr/>
      <dgm:t>
        <a:bodyPr/>
        <a:lstStyle/>
        <a:p>
          <a:r>
            <a:rPr lang="fr-FR" sz="1800" dirty="0"/>
            <a:t>Pour toute question concernant l’assurance statutaire (adhésion ou suivi de dossiers), vous pouvez contacter Mme </a:t>
          </a:r>
          <a:r>
            <a:rPr lang="fr-FR" sz="1800" b="1" dirty="0"/>
            <a:t>Aurélie FRAPPIER</a:t>
          </a:r>
          <a:r>
            <a:rPr lang="fr-FR" sz="1800" dirty="0"/>
            <a:t> et Mme </a:t>
          </a:r>
          <a:r>
            <a:rPr lang="fr-FR" sz="1800" b="1" dirty="0"/>
            <a:t>Céline GENDRAULT </a:t>
          </a:r>
          <a:r>
            <a:rPr lang="fr-FR" sz="1800" dirty="0"/>
            <a:t>:</a:t>
          </a:r>
          <a:endParaRPr lang="en-US" sz="1800" dirty="0"/>
        </a:p>
      </dgm:t>
    </dgm:pt>
    <dgm:pt modelId="{2AAE6F24-0FF4-4FD9-8756-496E26254496}" type="parTrans" cxnId="{30681BF1-F996-4999-8BC8-B2DE5B6AFB99}">
      <dgm:prSet/>
      <dgm:spPr/>
      <dgm:t>
        <a:bodyPr/>
        <a:lstStyle/>
        <a:p>
          <a:endParaRPr lang="en-US"/>
        </a:p>
      </dgm:t>
    </dgm:pt>
    <dgm:pt modelId="{772DDB5E-DF9D-4742-ABEE-DBDC22FEDFA0}" type="sibTrans" cxnId="{30681BF1-F996-4999-8BC8-B2DE5B6AFB99}">
      <dgm:prSet/>
      <dgm:spPr/>
      <dgm:t>
        <a:bodyPr/>
        <a:lstStyle/>
        <a:p>
          <a:endParaRPr lang="en-US"/>
        </a:p>
      </dgm:t>
    </dgm:pt>
    <dgm:pt modelId="{3AA6E0F6-1C87-41B8-B555-E65F4839E946}">
      <dgm:prSet custT="1"/>
      <dgm:spPr/>
      <dgm:t>
        <a:bodyPr/>
        <a:lstStyle/>
        <a:p>
          <a:r>
            <a:rPr lang="fr-FR" sz="1800" dirty="0"/>
            <a:t>- Par mail à </a:t>
          </a:r>
          <a:r>
            <a:rPr lang="fr-FR" sz="1800" b="1" u="sng" dirty="0" err="1"/>
            <a:t>assurances.retraite@cdg</a:t>
          </a:r>
          <a:r>
            <a:rPr lang="fr-FR" sz="1800" b="1" u="sng" dirty="0"/>
            <a:t> 18.fr</a:t>
          </a:r>
          <a:endParaRPr lang="en-US" sz="1800" b="1" dirty="0"/>
        </a:p>
      </dgm:t>
    </dgm:pt>
    <dgm:pt modelId="{720CE158-1747-49DD-8549-D9B20C110B34}" type="parTrans" cxnId="{55E9F00D-220A-4F7E-8EE7-2E7998D5A23D}">
      <dgm:prSet/>
      <dgm:spPr/>
      <dgm:t>
        <a:bodyPr/>
        <a:lstStyle/>
        <a:p>
          <a:endParaRPr lang="en-US"/>
        </a:p>
      </dgm:t>
    </dgm:pt>
    <dgm:pt modelId="{2EBB23F2-A3C6-4AD2-B70C-F89FBBA27663}" type="sibTrans" cxnId="{55E9F00D-220A-4F7E-8EE7-2E7998D5A23D}">
      <dgm:prSet/>
      <dgm:spPr/>
      <dgm:t>
        <a:bodyPr/>
        <a:lstStyle/>
        <a:p>
          <a:endParaRPr lang="en-US"/>
        </a:p>
      </dgm:t>
    </dgm:pt>
    <dgm:pt modelId="{0E062C12-0365-45C9-BBDB-1FB8CE455FCC}">
      <dgm:prSet custT="1"/>
      <dgm:spPr/>
      <dgm:t>
        <a:bodyPr/>
        <a:lstStyle/>
        <a:p>
          <a:r>
            <a:rPr lang="fr-FR" sz="1800" dirty="0"/>
            <a:t>- Par téléphone </a:t>
          </a:r>
          <a:r>
            <a:rPr lang="fr-FR" sz="1800" b="1" dirty="0"/>
            <a:t>: 02.48.50.82.51 </a:t>
          </a:r>
          <a:r>
            <a:rPr lang="fr-FR" sz="1800" dirty="0"/>
            <a:t>ou </a:t>
          </a:r>
          <a:r>
            <a:rPr lang="fr-FR" sz="1800" b="1" dirty="0"/>
            <a:t>02.48.50.82.52</a:t>
          </a:r>
          <a:endParaRPr lang="en-US" sz="1800" b="1" dirty="0"/>
        </a:p>
      </dgm:t>
    </dgm:pt>
    <dgm:pt modelId="{2EEC19E9-9902-4D48-90C6-FD6F1D76B3BD}" type="parTrans" cxnId="{E8CD2A23-CAB0-4810-ACBD-E6828F30E689}">
      <dgm:prSet/>
      <dgm:spPr/>
      <dgm:t>
        <a:bodyPr/>
        <a:lstStyle/>
        <a:p>
          <a:endParaRPr lang="en-US"/>
        </a:p>
      </dgm:t>
    </dgm:pt>
    <dgm:pt modelId="{2E8BD349-8CB7-4A64-8189-B2F3AC33E932}" type="sibTrans" cxnId="{E8CD2A23-CAB0-4810-ACBD-E6828F30E689}">
      <dgm:prSet/>
      <dgm:spPr/>
      <dgm:t>
        <a:bodyPr/>
        <a:lstStyle/>
        <a:p>
          <a:endParaRPr lang="en-US"/>
        </a:p>
      </dgm:t>
    </dgm:pt>
    <dgm:pt modelId="{355F41F0-7B77-4F32-849E-A86399DE75E7}" type="pres">
      <dgm:prSet presAssocID="{6EC98983-FA80-4DD1-B22F-6C3E3D7A4C59}" presName="linear" presStyleCnt="0">
        <dgm:presLayoutVars>
          <dgm:animLvl val="lvl"/>
          <dgm:resizeHandles val="exact"/>
        </dgm:presLayoutVars>
      </dgm:prSet>
      <dgm:spPr/>
    </dgm:pt>
    <dgm:pt modelId="{ED867761-6DF9-47A6-BAD9-1F122BE9387B}" type="pres">
      <dgm:prSet presAssocID="{AA1B6A53-0556-4B91-B866-19AA13AA025E}" presName="parentText" presStyleLbl="node1" presStyleIdx="0" presStyleCnt="3">
        <dgm:presLayoutVars>
          <dgm:chMax val="0"/>
          <dgm:bulletEnabled val="1"/>
        </dgm:presLayoutVars>
      </dgm:prSet>
      <dgm:spPr/>
    </dgm:pt>
    <dgm:pt modelId="{DFCC17B0-38AB-4075-831A-2CFABD9C6486}" type="pres">
      <dgm:prSet presAssocID="{772DDB5E-DF9D-4742-ABEE-DBDC22FEDFA0}" presName="spacer" presStyleCnt="0"/>
      <dgm:spPr/>
    </dgm:pt>
    <dgm:pt modelId="{4EE8717C-D630-49C9-979D-784A194EFBF0}" type="pres">
      <dgm:prSet presAssocID="{3AA6E0F6-1C87-41B8-B555-E65F4839E946}" presName="parentText" presStyleLbl="node1" presStyleIdx="1" presStyleCnt="3">
        <dgm:presLayoutVars>
          <dgm:chMax val="0"/>
          <dgm:bulletEnabled val="1"/>
        </dgm:presLayoutVars>
      </dgm:prSet>
      <dgm:spPr/>
    </dgm:pt>
    <dgm:pt modelId="{C724590F-3D39-4E0D-8BA7-CE2747E0A78F}" type="pres">
      <dgm:prSet presAssocID="{2EBB23F2-A3C6-4AD2-B70C-F89FBBA27663}" presName="spacer" presStyleCnt="0"/>
      <dgm:spPr/>
    </dgm:pt>
    <dgm:pt modelId="{1DBA771F-5EE7-45E4-82AD-9C69CE1D36CE}" type="pres">
      <dgm:prSet presAssocID="{0E062C12-0365-45C9-BBDB-1FB8CE455FCC}" presName="parentText" presStyleLbl="node1" presStyleIdx="2" presStyleCnt="3">
        <dgm:presLayoutVars>
          <dgm:chMax val="0"/>
          <dgm:bulletEnabled val="1"/>
        </dgm:presLayoutVars>
      </dgm:prSet>
      <dgm:spPr/>
    </dgm:pt>
  </dgm:ptLst>
  <dgm:cxnLst>
    <dgm:cxn modelId="{55E9F00D-220A-4F7E-8EE7-2E7998D5A23D}" srcId="{6EC98983-FA80-4DD1-B22F-6C3E3D7A4C59}" destId="{3AA6E0F6-1C87-41B8-B555-E65F4839E946}" srcOrd="1" destOrd="0" parTransId="{720CE158-1747-49DD-8549-D9B20C110B34}" sibTransId="{2EBB23F2-A3C6-4AD2-B70C-F89FBBA27663}"/>
    <dgm:cxn modelId="{8CAA1D13-E7C1-4352-AD88-846C461DAB77}" type="presOf" srcId="{6EC98983-FA80-4DD1-B22F-6C3E3D7A4C59}" destId="{355F41F0-7B77-4F32-849E-A86399DE75E7}" srcOrd="0" destOrd="0" presId="urn:microsoft.com/office/officeart/2005/8/layout/vList2"/>
    <dgm:cxn modelId="{8023631C-4598-4B14-8AD0-8072424DD623}" type="presOf" srcId="{AA1B6A53-0556-4B91-B866-19AA13AA025E}" destId="{ED867761-6DF9-47A6-BAD9-1F122BE9387B}" srcOrd="0" destOrd="0" presId="urn:microsoft.com/office/officeart/2005/8/layout/vList2"/>
    <dgm:cxn modelId="{E8CD2A23-CAB0-4810-ACBD-E6828F30E689}" srcId="{6EC98983-FA80-4DD1-B22F-6C3E3D7A4C59}" destId="{0E062C12-0365-45C9-BBDB-1FB8CE455FCC}" srcOrd="2" destOrd="0" parTransId="{2EEC19E9-9902-4D48-90C6-FD6F1D76B3BD}" sibTransId="{2E8BD349-8CB7-4A64-8189-B2F3AC33E932}"/>
    <dgm:cxn modelId="{F1451F92-7B2C-45F6-9992-DF82A977EE04}" type="presOf" srcId="{3AA6E0F6-1C87-41B8-B555-E65F4839E946}" destId="{4EE8717C-D630-49C9-979D-784A194EFBF0}" srcOrd="0" destOrd="0" presId="urn:microsoft.com/office/officeart/2005/8/layout/vList2"/>
    <dgm:cxn modelId="{50C14294-9A1B-4557-8765-86356BF9B16C}" type="presOf" srcId="{0E062C12-0365-45C9-BBDB-1FB8CE455FCC}" destId="{1DBA771F-5EE7-45E4-82AD-9C69CE1D36CE}" srcOrd="0" destOrd="0" presId="urn:microsoft.com/office/officeart/2005/8/layout/vList2"/>
    <dgm:cxn modelId="{30681BF1-F996-4999-8BC8-B2DE5B6AFB99}" srcId="{6EC98983-FA80-4DD1-B22F-6C3E3D7A4C59}" destId="{AA1B6A53-0556-4B91-B866-19AA13AA025E}" srcOrd="0" destOrd="0" parTransId="{2AAE6F24-0FF4-4FD9-8756-496E26254496}" sibTransId="{772DDB5E-DF9D-4742-ABEE-DBDC22FEDFA0}"/>
    <dgm:cxn modelId="{60C0D5F5-6B0C-4AEA-BD02-BB4AC1F8C8C7}" type="presParOf" srcId="{355F41F0-7B77-4F32-849E-A86399DE75E7}" destId="{ED867761-6DF9-47A6-BAD9-1F122BE9387B}" srcOrd="0" destOrd="0" presId="urn:microsoft.com/office/officeart/2005/8/layout/vList2"/>
    <dgm:cxn modelId="{4556F39B-6AFF-466D-B768-4D3D292A2B3D}" type="presParOf" srcId="{355F41F0-7B77-4F32-849E-A86399DE75E7}" destId="{DFCC17B0-38AB-4075-831A-2CFABD9C6486}" srcOrd="1" destOrd="0" presId="urn:microsoft.com/office/officeart/2005/8/layout/vList2"/>
    <dgm:cxn modelId="{A1244C22-BEB2-4B05-BBEC-30B5DAF28575}" type="presParOf" srcId="{355F41F0-7B77-4F32-849E-A86399DE75E7}" destId="{4EE8717C-D630-49C9-979D-784A194EFBF0}" srcOrd="2" destOrd="0" presId="urn:microsoft.com/office/officeart/2005/8/layout/vList2"/>
    <dgm:cxn modelId="{7461E4DD-6CFF-4F7B-BC8C-1DFE168BFD34}" type="presParOf" srcId="{355F41F0-7B77-4F32-849E-A86399DE75E7}" destId="{C724590F-3D39-4E0D-8BA7-CE2747E0A78F}" srcOrd="3" destOrd="0" presId="urn:microsoft.com/office/officeart/2005/8/layout/vList2"/>
    <dgm:cxn modelId="{4EEBF532-B207-4A8F-8DEC-E590CB50BB04}" type="presParOf" srcId="{355F41F0-7B77-4F32-849E-A86399DE75E7}" destId="{1DBA771F-5EE7-45E4-82AD-9C69CE1D36C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tyle>
          <a:lnRef idx="3">
            <a:schemeClr val="lt1"/>
          </a:lnRef>
          <a:fillRef idx="1">
            <a:schemeClr val="accent5"/>
          </a:fillRef>
          <a:effectRef idx="1">
            <a:schemeClr val="accent5"/>
          </a:effectRef>
          <a:fontRef idx="minor">
            <a:schemeClr val="lt1"/>
          </a:fontRef>
        </dgm:style>
      </dgm:prSet>
      <dgm:spPr/>
      <dgm:t>
        <a:bodyPr/>
        <a:lstStyle/>
        <a:p>
          <a:pPr algn="ctr"/>
          <a:r>
            <a:rPr lang="fr-FR" sz="4400" dirty="0"/>
            <a:t>L’ Aide au Recrutement</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066656"/>
          <a:ext cx="8242300" cy="1638000"/>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142966" y="813159"/>
          <a:ext cx="7878906" cy="3384187"/>
        </a:xfrm>
        <a:prstGeom prst="roundRect">
          <a:avLst/>
        </a:prstGeom>
        <a:solidFill>
          <a:schemeClr val="accent5"/>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78" tIns="0" rIns="218078" bIns="0" numCol="1" spcCol="1270" anchor="ctr" anchorCtr="0">
          <a:noAutofit/>
        </a:bodyPr>
        <a:lstStyle/>
        <a:p>
          <a:pPr marL="0" lvl="0" indent="0" algn="ctr" defTabSz="1778000">
            <a:lnSpc>
              <a:spcPct val="90000"/>
            </a:lnSpc>
            <a:spcBef>
              <a:spcPct val="0"/>
            </a:spcBef>
            <a:spcAft>
              <a:spcPct val="35000"/>
            </a:spcAft>
            <a:buNone/>
          </a:pPr>
          <a:endParaRPr lang="fr-FR" sz="4000" kern="1200" dirty="0">
            <a:solidFill>
              <a:schemeClr val="bg1"/>
            </a:solidFill>
          </a:endParaRPr>
        </a:p>
      </dsp:txBody>
      <dsp:txXfrm>
        <a:off x="308168" y="978361"/>
        <a:ext cx="7548502" cy="3053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066656"/>
          <a:ext cx="8242300" cy="1638000"/>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142966" y="813159"/>
          <a:ext cx="7878906" cy="3384187"/>
        </a:xfrm>
        <a:prstGeom prst="roundRect">
          <a:avLst/>
        </a:prstGeom>
        <a:solidFill>
          <a:srgbClr val="FF000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78" tIns="0" rIns="218078" bIns="0" numCol="1" spcCol="1270" anchor="ctr" anchorCtr="0">
          <a:noAutofit/>
        </a:bodyPr>
        <a:lstStyle/>
        <a:p>
          <a:pPr marL="0" lvl="0" indent="0" algn="ctr" defTabSz="1778000">
            <a:lnSpc>
              <a:spcPct val="90000"/>
            </a:lnSpc>
            <a:spcBef>
              <a:spcPct val="0"/>
            </a:spcBef>
            <a:spcAft>
              <a:spcPct val="35000"/>
            </a:spcAft>
            <a:buNone/>
          </a:pPr>
          <a:endParaRPr lang="fr-FR" sz="4000" kern="1200" dirty="0">
            <a:solidFill>
              <a:schemeClr val="bg1"/>
            </a:solidFill>
          </a:endParaRPr>
        </a:p>
      </dsp:txBody>
      <dsp:txXfrm>
        <a:off x="308168" y="978361"/>
        <a:ext cx="7548502" cy="3053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L’ASSURANCE STATUTAIRE</a:t>
          </a:r>
        </a:p>
        <a:p>
          <a:pPr marL="0" lvl="0" indent="0" algn="ctr" defTabSz="1955800">
            <a:lnSpc>
              <a:spcPct val="90000"/>
            </a:lnSpc>
            <a:spcBef>
              <a:spcPct val="0"/>
            </a:spcBef>
            <a:spcAft>
              <a:spcPct val="35000"/>
            </a:spcAft>
            <a:buNone/>
          </a:pPr>
          <a:r>
            <a:rPr lang="fr-FR" sz="4400" kern="1200" dirty="0"/>
            <a:t>Le Temps Partiel Thérapeutique (TPT)</a:t>
          </a:r>
        </a:p>
      </dsp:txBody>
      <dsp:txXfrm>
        <a:off x="467463" y="333192"/>
        <a:ext cx="6521678" cy="300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67761-6DF9-47A6-BAD9-1F122BE9387B}">
      <dsp:nvSpPr>
        <dsp:cNvPr id="0" name=""/>
        <dsp:cNvSpPr/>
      </dsp:nvSpPr>
      <dsp:spPr>
        <a:xfrm>
          <a:off x="0" y="1087"/>
          <a:ext cx="7661932" cy="852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Pour toute question concernant l’assurance statutaire (adhésion ou suivi de dossiers), vous pouvez contacter Mme </a:t>
          </a:r>
          <a:r>
            <a:rPr lang="fr-FR" sz="1800" b="1" kern="1200" dirty="0"/>
            <a:t>Aurélie FRAPPIER</a:t>
          </a:r>
          <a:r>
            <a:rPr lang="fr-FR" sz="1800" kern="1200" dirty="0"/>
            <a:t> et Mme </a:t>
          </a:r>
          <a:r>
            <a:rPr lang="fr-FR" sz="1800" b="1" kern="1200" dirty="0"/>
            <a:t>Céline GENDRAULT </a:t>
          </a:r>
          <a:r>
            <a:rPr lang="fr-FR" sz="1800" kern="1200" dirty="0"/>
            <a:t>:</a:t>
          </a:r>
          <a:endParaRPr lang="en-US" sz="1800" kern="1200" dirty="0"/>
        </a:p>
      </dsp:txBody>
      <dsp:txXfrm>
        <a:off x="41636" y="42723"/>
        <a:ext cx="7578660" cy="769639"/>
      </dsp:txXfrm>
    </dsp:sp>
    <dsp:sp modelId="{4EE8717C-D630-49C9-979D-784A194EFBF0}">
      <dsp:nvSpPr>
        <dsp:cNvPr id="0" name=""/>
        <dsp:cNvSpPr/>
      </dsp:nvSpPr>
      <dsp:spPr>
        <a:xfrm>
          <a:off x="0" y="866205"/>
          <a:ext cx="7661932" cy="852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 Par mail à </a:t>
          </a:r>
          <a:r>
            <a:rPr lang="fr-FR" sz="1800" b="1" u="sng" kern="1200" dirty="0" err="1"/>
            <a:t>assurances.retraite@cdg</a:t>
          </a:r>
          <a:r>
            <a:rPr lang="fr-FR" sz="1800" b="1" u="sng" kern="1200" dirty="0"/>
            <a:t> 18.fr</a:t>
          </a:r>
          <a:endParaRPr lang="en-US" sz="1800" b="1" kern="1200" dirty="0"/>
        </a:p>
      </dsp:txBody>
      <dsp:txXfrm>
        <a:off x="41636" y="907841"/>
        <a:ext cx="7578660" cy="769639"/>
      </dsp:txXfrm>
    </dsp:sp>
    <dsp:sp modelId="{1DBA771F-5EE7-45E4-82AD-9C69CE1D36CE}">
      <dsp:nvSpPr>
        <dsp:cNvPr id="0" name=""/>
        <dsp:cNvSpPr/>
      </dsp:nvSpPr>
      <dsp:spPr>
        <a:xfrm>
          <a:off x="0" y="1731323"/>
          <a:ext cx="7661932" cy="852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 Par téléphone </a:t>
          </a:r>
          <a:r>
            <a:rPr lang="fr-FR" sz="1800" b="1" kern="1200" dirty="0"/>
            <a:t>: 02.48.50.82.51 </a:t>
          </a:r>
          <a:r>
            <a:rPr lang="fr-FR" sz="1800" kern="1200" dirty="0"/>
            <a:t>ou </a:t>
          </a:r>
          <a:r>
            <a:rPr lang="fr-FR" sz="1800" b="1" kern="1200" dirty="0"/>
            <a:t>02.48.50.82.52</a:t>
          </a:r>
          <a:endParaRPr lang="en-US" sz="1800" b="1" kern="1200" dirty="0"/>
        </a:p>
      </dsp:txBody>
      <dsp:txXfrm>
        <a:off x="41636" y="1772959"/>
        <a:ext cx="7578660" cy="769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 Aide au Recrutement</a:t>
          </a:r>
        </a:p>
      </dsp:txBody>
      <dsp:txXfrm>
        <a:off x="470004" y="306648"/>
        <a:ext cx="6516596" cy="3053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3372" y="0"/>
            <a:ext cx="4301543" cy="339884"/>
          </a:xfrm>
          <a:prstGeom prst="rect">
            <a:avLst/>
          </a:prstGeom>
        </p:spPr>
        <p:txBody>
          <a:bodyPr vert="horz" lIns="91440" tIns="45720" rIns="91440" bIns="45720" rtlCol="0"/>
          <a:lstStyle>
            <a:lvl1pPr algn="r">
              <a:defRPr sz="1200"/>
            </a:lvl1pPr>
          </a:lstStyle>
          <a:p>
            <a:fld id="{C965429C-58D9-478B-AFEE-042DE92416E5}" type="datetimeFigureOut">
              <a:rPr lang="fr-FR" smtClean="0"/>
              <a:pPr/>
              <a:t>07/05/2026</a:t>
            </a:fld>
            <a:endParaRPr lang="fr-FR"/>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218"/>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3372" y="6456218"/>
            <a:ext cx="4301543" cy="339884"/>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4F33-7E95-5DA5-28EE-767243448C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F2D2EA-0878-C9B5-32B7-01FD597672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B3BD48-DFF2-3CE6-B1AA-0078D8C92E3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B84DD17-FCB3-EAF0-4651-5B46392D0086}"/>
              </a:ext>
            </a:extLst>
          </p:cNvPr>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392276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FFC2-806E-9FD8-517F-A03DD49961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E74A3C-2AC7-8BF6-A511-5C723E1BC7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E6F6CC-939E-93F6-8930-C09A48429D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1228CB6-3B98-28CD-11AA-E437B9C1A7DC}"/>
              </a:ext>
            </a:extLst>
          </p:cNvPr>
          <p:cNvSpPr>
            <a:spLocks noGrp="1"/>
          </p:cNvSpPr>
          <p:nvPr>
            <p:ph type="sldNum" sz="quarter" idx="5"/>
          </p:nvPr>
        </p:nvSpPr>
        <p:spPr/>
        <p:txBody>
          <a:bodyPr/>
          <a:lstStyle/>
          <a:p>
            <a:fld id="{98C30E37-46C0-47A2-9ABF-EFE84D65AF20}" type="slidenum">
              <a:rPr lang="fr-FR" smtClean="0"/>
              <a:pPr/>
              <a:t>42</a:t>
            </a:fld>
            <a:endParaRPr lang="fr-FR"/>
          </a:p>
        </p:txBody>
      </p:sp>
    </p:spTree>
    <p:extLst>
      <p:ext uri="{BB962C8B-B14F-4D97-AF65-F5344CB8AC3E}">
        <p14:creationId xmlns:p14="http://schemas.microsoft.com/office/powerpoint/2010/main" val="201637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5/7/2026</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07/05/2026</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g18.fr/divers/contacts.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service.rh@cdg18.f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g18.fr/fileadmin/bibliotheque/Documents/Acces_reserve/Elections_Professionnelles/fiche_electeur_CST.pdf"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cdg18.fr/fileadmin/bibliotheque/Documents/Acces_reserve/Elections_Professionnelles/fiche_electeur_CCP.pdf" TargetMode="External"/><Relationship Id="rId4" Type="http://schemas.openxmlformats.org/officeDocument/2006/relationships/hyperlink" Target="https://www.cdg18.fr/fileadmin/bibliotheque/Documents/Acces_reserve/Elections_Professionnelles/fiche_electeur_CAP.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ssurances.retraite@cdg18.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emploi.public@cdg18.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cdgcher@cdg18.f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hyperlink" Target="https://forms.office.com/pages/responsepage.aspx?id=Dy3EgeCV-kKLLQkgR6hfCCMbCRTMw8lFj4LPTMPPYD1UNkNITkZVSkhWVkkyUVdWVlRGMDNMMFlaSC4u&amp;route=shortur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teams.microsoft.com/meet/348341263452079?p=aPgsxZd9osMHU30la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facebook.com/profile.php?id=61576500824966"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90.png"/><Relationship Id="rId3" Type="http://schemas.openxmlformats.org/officeDocument/2006/relationships/image" Target="../media/image30.png"/><Relationship Id="rId7" Type="http://schemas.openxmlformats.org/officeDocument/2006/relationships/image" Target="../media/image160.png"/><Relationship Id="rId12"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80.png"/><Relationship Id="rId5" Type="http://schemas.openxmlformats.org/officeDocument/2006/relationships/image" Target="../media/image1.jpeg"/><Relationship Id="rId10" Type="http://schemas.openxmlformats.org/officeDocument/2006/relationships/customXml" Target="../ink/ink3.xml"/><Relationship Id="rId4" Type="http://schemas.openxmlformats.org/officeDocument/2006/relationships/hyperlink" Target="https://www.komuniki.fr/index.html" TargetMode="External"/><Relationship Id="rId9" Type="http://schemas.openxmlformats.org/officeDocument/2006/relationships/image" Target="../media/image17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dg18.fr/fileadmin/bibliotheque/Documents/CDG/Visio_CDG/organigramme_nominatif_31032023.pdf"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77507" y="2380355"/>
            <a:ext cx="7713345" cy="1443344"/>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endParaRPr dirty="0">
              <a:solidFill>
                <a:schemeClr val="accent6"/>
              </a:solidFill>
            </a:endParaRPr>
          </a:p>
        </p:txBody>
      </p:sp>
      <p:pic>
        <p:nvPicPr>
          <p:cNvPr id="9" name="Image 8" descr="Logo_CDG18_BS.jpg"/>
          <p:cNvPicPr>
            <a:picLocks noChangeAspect="1"/>
          </p:cNvPicPr>
          <p:nvPr/>
        </p:nvPicPr>
        <p:blipFill>
          <a:blip r:embed="rId5"/>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34047" y="4927167"/>
            <a:ext cx="8782089" cy="443070"/>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rgbClr val="66CCFF"/>
                </a:solidFill>
              </a:rPr>
              <a:t>La Visio va bientôt commencer</a:t>
            </a:r>
            <a:endParaRPr lang="fr-FR" kern="0" dirty="0">
              <a:solidFill>
                <a:srgbClr val="66CCFF"/>
              </a:solidFill>
            </a:endParaRPr>
          </a:p>
        </p:txBody>
      </p:sp>
      <p:pic>
        <p:nvPicPr>
          <p:cNvPr id="3" name="audiohub__4066141017921_mind-games__testversion">
            <a:hlinkClick r:id="" action="ppaction://media"/>
            <a:extLst>
              <a:ext uri="{FF2B5EF4-FFF2-40B4-BE49-F238E27FC236}">
                <a16:creationId xmlns:a16="http://schemas.microsoft.com/office/drawing/2014/main" id="{F94F4770-D564-2214-575C-FC3A683DEA52}"/>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4">
                <a:tint val="45000"/>
                <a:satMod val="400000"/>
              </a:schemeClr>
            </a:duotone>
          </a:blip>
          <a:stretch>
            <a:fillRect/>
          </a:stretch>
        </p:blipFill>
        <p:spPr>
          <a:xfrm>
            <a:off x="1568437" y="4927167"/>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6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485130" y="1733640"/>
            <a:ext cx="5226017" cy="504625"/>
          </a:xfrm>
          <a:prstGeom prst="rect">
            <a:avLst/>
          </a:prstGeom>
        </p:spPr>
        <p:txBody>
          <a:bodyPr vert="horz" wrap="square" lIns="0" tIns="12065" rIns="0" bIns="0" rtlCol="0">
            <a:spAutoFit/>
          </a:bodyPr>
          <a:lstStyle/>
          <a:p>
            <a:pPr marL="12700">
              <a:lnSpc>
                <a:spcPct val="100000"/>
              </a:lnSpc>
              <a:spcBef>
                <a:spcPts val="95"/>
              </a:spcBef>
            </a:pPr>
            <a:r>
              <a:rPr lang="fr-FR" sz="3200" spc="-5" dirty="0">
                <a:solidFill>
                  <a:srgbClr val="00B0F0"/>
                </a:solidFill>
              </a:rPr>
              <a:t>Et concrètement..</a:t>
            </a:r>
            <a:endParaRPr sz="3200" dirty="0">
              <a:solidFill>
                <a:srgbClr val="00B0F0"/>
              </a:solidFill>
            </a:endParaRPr>
          </a:p>
        </p:txBody>
      </p:sp>
      <p:pic>
        <p:nvPicPr>
          <p:cNvPr id="14" name="Image 13" descr="Logo_CDG18_BS.jpg"/>
          <p:cNvPicPr>
            <a:picLocks noChangeAspect="1"/>
          </p:cNvPicPr>
          <p:nvPr/>
        </p:nvPicPr>
        <p:blipFill>
          <a:blip r:embed="rId2"/>
          <a:stretch>
            <a:fillRect/>
          </a:stretch>
        </p:blipFill>
        <p:spPr>
          <a:xfrm>
            <a:off x="19238" y="9523"/>
            <a:ext cx="1422426" cy="1443762"/>
          </a:xfrm>
          <a:prstGeom prst="rect">
            <a:avLst/>
          </a:prstGeom>
        </p:spPr>
      </p:pic>
      <p:grpSp>
        <p:nvGrpSpPr>
          <p:cNvPr id="16" name="Groupe 14"/>
          <p:cNvGrpSpPr>
            <a:grpSpLocks/>
          </p:cNvGrpSpPr>
          <p:nvPr/>
        </p:nvGrpSpPr>
        <p:grpSpPr bwMode="auto">
          <a:xfrm>
            <a:off x="1357290" y="285728"/>
            <a:ext cx="7661932" cy="2016596"/>
            <a:chOff x="2521302" y="4447632"/>
            <a:chExt cx="6645275" cy="2324642"/>
          </a:xfrm>
        </p:grpSpPr>
        <p:sp>
          <p:nvSpPr>
            <p:cNvPr id="17"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8"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9"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20" name="Group 6"/>
            <p:cNvGrpSpPr>
              <a:grpSpLocks/>
            </p:cNvGrpSpPr>
            <p:nvPr/>
          </p:nvGrpSpPr>
          <p:grpSpPr bwMode="auto">
            <a:xfrm>
              <a:off x="3957638" y="5091476"/>
              <a:ext cx="171450" cy="1165229"/>
              <a:chOff x="112099728" y="105931681"/>
              <a:chExt cx="170831" cy="1165800"/>
            </a:xfrm>
          </p:grpSpPr>
          <p:sp>
            <p:nvSpPr>
              <p:cNvPr id="25"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6"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7"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1" name="Group 10"/>
            <p:cNvGrpSpPr>
              <a:grpSpLocks/>
            </p:cNvGrpSpPr>
            <p:nvPr/>
          </p:nvGrpSpPr>
          <p:grpSpPr bwMode="auto">
            <a:xfrm>
              <a:off x="8701088" y="4447632"/>
              <a:ext cx="169862" cy="1163632"/>
              <a:chOff x="116843535" y="105289350"/>
              <a:chExt cx="170420" cy="1163658"/>
            </a:xfrm>
          </p:grpSpPr>
          <p:sp>
            <p:nvSpPr>
              <p:cNvPr id="22" name="Rectangle 21"/>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3" name="Rectangle 22"/>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4" name="Rectangle 23"/>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8"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0B5356CC-0D97-453C-3AF8-CA78FB39DEEB}"/>
              </a:ext>
            </a:extLst>
          </p:cNvPr>
          <p:cNvSpPr txBox="1"/>
          <p:nvPr/>
        </p:nvSpPr>
        <p:spPr>
          <a:xfrm>
            <a:off x="290856" y="2507804"/>
            <a:ext cx="8420291" cy="2677656"/>
          </a:xfrm>
          <a:prstGeom prst="rect">
            <a:avLst/>
          </a:prstGeom>
          <a:noFill/>
        </p:spPr>
        <p:txBody>
          <a:bodyPr wrap="square" rtlCol="0">
            <a:spAutoFit/>
          </a:bodyPr>
          <a:lstStyle/>
          <a:p>
            <a:pPr marL="285750" indent="-285750">
              <a:buFontTx/>
              <a:buChar char="-"/>
            </a:pPr>
            <a:r>
              <a:rPr lang="fr-FR" sz="2400" b="1" dirty="0">
                <a:solidFill>
                  <a:schemeClr val="accent6"/>
                </a:solidFill>
              </a:rPr>
              <a:t>Une nouvelle responsable de pôle:</a:t>
            </a:r>
          </a:p>
          <a:p>
            <a:pPr marL="742950" lvl="1" indent="-285750">
              <a:buFontTx/>
              <a:buChar char="-"/>
            </a:pPr>
            <a:r>
              <a:rPr lang="fr-FR" sz="2400" b="1" u="sng" dirty="0"/>
              <a:t>Constance DHORBAIT </a:t>
            </a:r>
          </a:p>
          <a:p>
            <a:pPr marL="742950" lvl="1" indent="-285750">
              <a:buFontTx/>
              <a:buChar char="-"/>
            </a:pPr>
            <a:endParaRPr lang="fr-FR" sz="2400" b="1" u="sng" dirty="0">
              <a:solidFill>
                <a:schemeClr val="accent6"/>
              </a:solidFill>
            </a:endParaRPr>
          </a:p>
          <a:p>
            <a:pPr marL="742950" lvl="1" indent="-285750">
              <a:buFontTx/>
              <a:buChar char="-"/>
            </a:pPr>
            <a:endParaRPr lang="fr-FR" sz="2400" b="1" u="sng" dirty="0">
              <a:solidFill>
                <a:srgbClr val="0070C0"/>
              </a:solidFill>
            </a:endParaRPr>
          </a:p>
          <a:p>
            <a:pPr marL="742950" lvl="1" indent="-285750">
              <a:buFontTx/>
              <a:buChar char="-"/>
            </a:pPr>
            <a:endParaRPr lang="fr-FR" sz="2400" b="1" u="sng" dirty="0">
              <a:solidFill>
                <a:srgbClr val="0070C0"/>
              </a:solidFill>
            </a:endParaRPr>
          </a:p>
          <a:p>
            <a:pPr marL="742950" lvl="1" indent="-285750">
              <a:buFontTx/>
              <a:buChar char="-"/>
            </a:pPr>
            <a:r>
              <a:rPr lang="fr-FR" sz="2400" b="1" dirty="0">
                <a:solidFill>
                  <a:schemeClr val="accent6"/>
                </a:solidFill>
              </a:rPr>
              <a:t>Liste des contacts sur le </a:t>
            </a:r>
            <a:r>
              <a:rPr lang="fr-FR" sz="2400" b="1" dirty="0">
                <a:solidFill>
                  <a:schemeClr val="accent6"/>
                </a:solidFill>
                <a:hlinkClick r:id="rId3">
                  <a:extLst>
                    <a:ext uri="{A12FA001-AC4F-418D-AE19-62706E023703}">
                      <ahyp:hlinkClr xmlns:ahyp="http://schemas.microsoft.com/office/drawing/2018/hyperlinkcolor" val="tx"/>
                    </a:ext>
                  </a:extLst>
                </a:hlinkClick>
              </a:rPr>
              <a:t>site</a:t>
            </a:r>
            <a:r>
              <a:rPr lang="fr-FR" sz="2400" b="1" dirty="0">
                <a:solidFill>
                  <a:schemeClr val="accent6"/>
                </a:solidFill>
              </a:rPr>
              <a:t> du CDG18 avec les nouvelles adresses</a:t>
            </a:r>
            <a:endParaRPr lang="fr-FR" sz="2000" b="1" dirty="0">
              <a:solidFill>
                <a:schemeClr val="accent6"/>
              </a:solidFill>
            </a:endParaRPr>
          </a:p>
        </p:txBody>
      </p:sp>
      <p:pic>
        <p:nvPicPr>
          <p:cNvPr id="4" name="Image 3" descr="Une image contenant dessin humoristique, clipart, dessin, art&#10;&#10;Le contenu généré par l’IA peut être incorrect.">
            <a:extLst>
              <a:ext uri="{FF2B5EF4-FFF2-40B4-BE49-F238E27FC236}">
                <a16:creationId xmlns:a16="http://schemas.microsoft.com/office/drawing/2014/main" id="{83A7F163-F3A4-8CE9-070C-4A7E1FFEE840}"/>
              </a:ext>
            </a:extLst>
          </p:cNvPr>
          <p:cNvPicPr>
            <a:picLocks noChangeAspect="1"/>
          </p:cNvPicPr>
          <p:nvPr/>
        </p:nvPicPr>
        <p:blipFill>
          <a:blip r:embed="rId4"/>
          <a:stretch>
            <a:fillRect/>
          </a:stretch>
        </p:blipFill>
        <p:spPr>
          <a:xfrm>
            <a:off x="5122864" y="2743200"/>
            <a:ext cx="1371600" cy="1371600"/>
          </a:xfrm>
          <a:prstGeom prst="rect">
            <a:avLst/>
          </a:prstGeom>
        </p:spPr>
      </p:pic>
    </p:spTree>
    <p:extLst>
      <p:ext uri="{BB962C8B-B14F-4D97-AF65-F5344CB8AC3E}">
        <p14:creationId xmlns:p14="http://schemas.microsoft.com/office/powerpoint/2010/main" val="213632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1BC0-34B4-92FE-35E8-9F62681927BD}"/>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5D473B82-4CDF-4464-9242-2BD946DA9A52}"/>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EBF9F37-4DF4-399D-C26D-B98AA5EB85B5}"/>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82187654-9F44-F260-A59E-305B131C55A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EC8DF79-2C58-02A8-5A9B-35423430D7F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506CDFDF-B24E-DF0E-D643-87BD1EB4E83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667EFB2C-DA31-5925-0C35-F3290D17C01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C188766B-F8B8-858E-4808-9C5B3A228FF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515DAD9D-E159-6B35-CDAF-A30DE4A1978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423CBE3E-47A9-0734-BDC1-02EB3A91158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3EBCFC6A-2A42-D159-12E1-F36FA6708EA6}"/>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98BD063A-DBE7-E5CA-F96A-8A0BA03A23A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69FA7BAD-9EA7-4DA2-D0F8-C06DA1FC408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2A225383-E06D-AC4B-AE4F-01476662670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95AF6549-796A-16BD-5259-B615BF6DBAC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E49FDB00-6A83-73E9-339A-438099DAD782}"/>
              </a:ext>
            </a:extLst>
          </p:cNvPr>
          <p:cNvGraphicFramePr/>
          <p:nvPr>
            <p:extLst>
              <p:ext uri="{D42A27DB-BD31-4B8C-83A1-F6EECF244321}">
                <p14:modId xmlns:p14="http://schemas.microsoft.com/office/powerpoint/2010/main" val="3258086924"/>
              </p:ext>
            </p:extLst>
          </p:nvPr>
        </p:nvGraphicFramePr>
        <p:xfrm>
          <a:off x="685800" y="1443762"/>
          <a:ext cx="8242300" cy="534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D0A19C95-1833-A692-E2BA-1DED6859DF3E}"/>
              </a:ext>
            </a:extLst>
          </p:cNvPr>
          <p:cNvSpPr txBox="1"/>
          <p:nvPr/>
        </p:nvSpPr>
        <p:spPr>
          <a:xfrm>
            <a:off x="2209800" y="2938459"/>
            <a:ext cx="5562600" cy="1446550"/>
          </a:xfrm>
          <a:prstGeom prst="rect">
            <a:avLst/>
          </a:prstGeom>
          <a:noFill/>
        </p:spPr>
        <p:txBody>
          <a:bodyPr wrap="square" rtlCol="0">
            <a:spAutoFit/>
          </a:bodyPr>
          <a:lstStyle/>
          <a:p>
            <a:pPr algn="ctr"/>
            <a:r>
              <a:rPr lang="fr-FR" sz="4400" b="1" dirty="0">
                <a:solidFill>
                  <a:schemeClr val="bg1"/>
                </a:solidFill>
              </a:rPr>
              <a:t>Elections professionnelles 2026</a:t>
            </a:r>
          </a:p>
        </p:txBody>
      </p:sp>
    </p:spTree>
    <p:extLst>
      <p:ext uri="{BB962C8B-B14F-4D97-AF65-F5344CB8AC3E}">
        <p14:creationId xmlns:p14="http://schemas.microsoft.com/office/powerpoint/2010/main" val="60923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61BA3-910C-6745-2311-E2544953F13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59FF5EE-4264-F700-2F5E-7A31C335CC8B}"/>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20E95CC-7431-95CC-913E-DA0AF44FC1A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455199A-82FB-AF99-E04B-B2C00284A4A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6F302A3-278C-ABA8-59DF-0EF54A18DE6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6B8BD6A-8FDB-8B04-E6A5-C0A98605E25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6B6E5C3-375F-D093-F023-A0211C620A5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23A5D0C-6C02-C2D8-BA42-F6FF47C3C9F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74E3605-1E35-7D8A-11C1-4CA43AFEF5C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B400367-A341-CAF3-2ABF-78C180F9F1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7CBD1A6-99C9-1F5B-D686-FA78A547594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53DA350-CBFE-8D0F-C7FF-DD958EE49F8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BF8B417-4FD1-512F-6B90-859A06D5DC9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9D2FBD1A-03E6-6149-868F-4002454CC7E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147053C6-D04A-397F-2E07-66ECA9F0E64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5277AA89-38A5-AEB9-82D4-B493216A0C64}"/>
              </a:ext>
            </a:extLst>
          </p:cNvPr>
          <p:cNvSpPr>
            <a:spLocks noGrp="1"/>
          </p:cNvSpPr>
          <p:nvPr>
            <p:ph type="title"/>
          </p:nvPr>
        </p:nvSpPr>
        <p:spPr>
          <a:xfrm>
            <a:off x="628650" y="365127"/>
            <a:ext cx="7886700" cy="1101746"/>
          </a:xfrm>
        </p:spPr>
        <p:txBody>
          <a:bodyPr>
            <a:normAutofit/>
          </a:bodyPr>
          <a:lstStyle/>
          <a:p>
            <a:pPr algn="r"/>
            <a:r>
              <a:rPr lang="fr-FR" sz="2400" b="1" dirty="0">
                <a:solidFill>
                  <a:schemeClr val="accent1"/>
                </a:solidFill>
              </a:rPr>
              <a:t>Rappels</a:t>
            </a:r>
            <a:r>
              <a:rPr lang="fr-FR" sz="2400" dirty="0"/>
              <a:t> </a:t>
            </a:r>
            <a:br>
              <a:rPr lang="fr-FR" sz="2400" dirty="0"/>
            </a:br>
            <a:endParaRPr lang="fr-FR" sz="2200" dirty="0">
              <a:solidFill>
                <a:srgbClr val="0070C0"/>
              </a:solidFill>
            </a:endParaRPr>
          </a:p>
        </p:txBody>
      </p:sp>
      <p:sp>
        <p:nvSpPr>
          <p:cNvPr id="2" name="ZoneTexte 1">
            <a:extLst>
              <a:ext uri="{FF2B5EF4-FFF2-40B4-BE49-F238E27FC236}">
                <a16:creationId xmlns:a16="http://schemas.microsoft.com/office/drawing/2014/main" id="{BFB12A95-8F69-687A-3941-682A9E3745DB}"/>
              </a:ext>
            </a:extLst>
          </p:cNvPr>
          <p:cNvSpPr txBox="1"/>
          <p:nvPr/>
        </p:nvSpPr>
        <p:spPr>
          <a:xfrm>
            <a:off x="536704" y="1443762"/>
            <a:ext cx="8070592" cy="3139321"/>
          </a:xfrm>
          <a:prstGeom prst="rect">
            <a:avLst/>
          </a:prstGeom>
          <a:noFill/>
        </p:spPr>
        <p:txBody>
          <a:bodyPr wrap="square" rtlCol="0">
            <a:spAutoFit/>
          </a:bodyPr>
          <a:lstStyle/>
          <a:p>
            <a:r>
              <a:rPr lang="fr-FR" b="1" dirty="0">
                <a:solidFill>
                  <a:schemeClr val="accent1"/>
                </a:solidFill>
              </a:rPr>
              <a:t>Rappels :</a:t>
            </a:r>
          </a:p>
          <a:p>
            <a:endParaRPr lang="fr-FR" dirty="0"/>
          </a:p>
          <a:p>
            <a:pPr marL="285750" indent="-285750">
              <a:buFontTx/>
              <a:buChar char="-"/>
            </a:pPr>
            <a:r>
              <a:rPr lang="fr-FR" dirty="0"/>
              <a:t>Élections professionnelles le 10 décembre 2026</a:t>
            </a:r>
          </a:p>
          <a:p>
            <a:pPr marL="285750" indent="-285750">
              <a:buFontTx/>
              <a:buChar char="-"/>
            </a:pPr>
            <a:r>
              <a:rPr lang="fr-FR" dirty="0"/>
              <a:t>CDG organise les élections</a:t>
            </a:r>
          </a:p>
          <a:p>
            <a:pPr marL="742950" lvl="1" indent="-285750">
              <a:buFontTx/>
              <a:buChar char="-"/>
            </a:pPr>
            <a:r>
              <a:rPr lang="fr-FR" dirty="0"/>
              <a:t>Des commissions administratives paritaires (CAP) A, B, C</a:t>
            </a:r>
          </a:p>
          <a:p>
            <a:pPr marL="742950" lvl="1" indent="-285750">
              <a:buFontTx/>
              <a:buChar char="-"/>
            </a:pPr>
            <a:r>
              <a:rPr lang="fr-FR" dirty="0"/>
              <a:t>De la commission consultative paritaire (CCP)</a:t>
            </a:r>
          </a:p>
          <a:p>
            <a:pPr marL="742950" lvl="1" indent="-285750">
              <a:buFontTx/>
              <a:buChar char="-"/>
            </a:pPr>
            <a:r>
              <a:rPr lang="fr-FR" dirty="0"/>
              <a:t>Du comité social territorial (CST) pour les collectivités de moins de 50 agents</a:t>
            </a:r>
          </a:p>
          <a:p>
            <a:pPr marL="285750" indent="-285750">
              <a:buFontTx/>
              <a:buChar char="-"/>
            </a:pPr>
            <a:r>
              <a:rPr lang="fr-FR" dirty="0"/>
              <a:t>Instances de dialogue social composées de représentants de l’administration et de représentants du personnel</a:t>
            </a:r>
          </a:p>
          <a:p>
            <a:pPr marL="285750" indent="-285750">
              <a:buFontTx/>
              <a:buChar char="-"/>
            </a:pPr>
            <a:r>
              <a:rPr lang="fr-FR" dirty="0"/>
              <a:t>Consultation obligatoire dans certains cas préalablement à la décision de la collectivité sous peine d’irrégularité de la décision</a:t>
            </a:r>
          </a:p>
        </p:txBody>
      </p:sp>
      <p:pic>
        <p:nvPicPr>
          <p:cNvPr id="1026" name="Picture 2" descr="Elections professionnelles">
            <a:extLst>
              <a:ext uri="{FF2B5EF4-FFF2-40B4-BE49-F238E27FC236}">
                <a16:creationId xmlns:a16="http://schemas.microsoft.com/office/drawing/2014/main" id="{1830CA5B-8093-CF3F-A725-8367791DE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962" y="4594918"/>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19210-2C41-E0B4-AF65-645E60A72729}"/>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8D306504-7BE3-B86F-42CF-F71B994F3585}"/>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DC5CE05-B59C-862F-9C3A-D64498806F9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131618C-146C-2007-9899-1BF2BEFF957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E7799482-980A-BB5A-F43E-FDCE7E7A146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084217BD-6F4C-E861-9FC0-565BA04485A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6B3D9DE-4A69-7192-01BC-A07B6100451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663CA57F-9F18-A1ED-0173-B74BAF09282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C0EE5B2D-22E4-B509-5392-691306A1791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B63ECFC-2375-B669-5544-CAF5CEB5BA1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2AA4DF4-36D9-347F-8BED-5789A5AEFF7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5FB41DD-C333-9148-DDB3-9A62BA6C3C5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CE9D5DE-5228-C5A1-908A-E6DA49BD6CB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1EF1356-E741-5574-E213-0B03330A0A6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7B05509-D128-1AC8-A467-B0C99484C63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4D307ABB-E045-0D30-8A59-DB0C641B8B67}"/>
              </a:ext>
            </a:extLst>
          </p:cNvPr>
          <p:cNvSpPr>
            <a:spLocks noGrp="1"/>
          </p:cNvSpPr>
          <p:nvPr>
            <p:ph type="title"/>
          </p:nvPr>
        </p:nvSpPr>
        <p:spPr>
          <a:xfrm>
            <a:off x="628650" y="365127"/>
            <a:ext cx="7886700" cy="1101746"/>
          </a:xfrm>
        </p:spPr>
        <p:txBody>
          <a:bodyPr>
            <a:normAutofit/>
          </a:bodyPr>
          <a:lstStyle/>
          <a:p>
            <a:pPr algn="r"/>
            <a:r>
              <a:rPr lang="fr-FR" sz="2200" b="1" dirty="0" err="1">
                <a:solidFill>
                  <a:srgbClr val="0070C0"/>
                </a:solidFill>
              </a:rPr>
              <a:t>Elections</a:t>
            </a:r>
            <a:r>
              <a:rPr lang="fr-FR" sz="2200" b="1" dirty="0">
                <a:solidFill>
                  <a:srgbClr val="0070C0"/>
                </a:solidFill>
              </a:rPr>
              <a:t> professionnelles 2026 – </a:t>
            </a:r>
            <a:br>
              <a:rPr lang="fr-FR" sz="2200" b="1" dirty="0">
                <a:solidFill>
                  <a:srgbClr val="0070C0"/>
                </a:solidFill>
              </a:rPr>
            </a:br>
            <a:r>
              <a:rPr lang="fr-FR" sz="2200" b="1" dirty="0">
                <a:solidFill>
                  <a:srgbClr val="0070C0"/>
                </a:solidFill>
              </a:rPr>
              <a:t>Les instances représentatives</a:t>
            </a:r>
          </a:p>
        </p:txBody>
      </p:sp>
      <p:pic>
        <p:nvPicPr>
          <p:cNvPr id="4" name="Image 3">
            <a:extLst>
              <a:ext uri="{FF2B5EF4-FFF2-40B4-BE49-F238E27FC236}">
                <a16:creationId xmlns:a16="http://schemas.microsoft.com/office/drawing/2014/main" id="{C4D64243-19A1-FB1D-907E-8E92BFD0488F}"/>
              </a:ext>
            </a:extLst>
          </p:cNvPr>
          <p:cNvPicPr>
            <a:picLocks noChangeAspect="1"/>
          </p:cNvPicPr>
          <p:nvPr/>
        </p:nvPicPr>
        <p:blipFill>
          <a:blip r:embed="rId3"/>
          <a:stretch>
            <a:fillRect/>
          </a:stretch>
        </p:blipFill>
        <p:spPr>
          <a:xfrm>
            <a:off x="-82071" y="1996296"/>
            <a:ext cx="9144000" cy="3874576"/>
          </a:xfrm>
          <a:prstGeom prst="rect">
            <a:avLst/>
          </a:prstGeom>
        </p:spPr>
      </p:pic>
    </p:spTree>
    <p:extLst>
      <p:ext uri="{BB962C8B-B14F-4D97-AF65-F5344CB8AC3E}">
        <p14:creationId xmlns:p14="http://schemas.microsoft.com/office/powerpoint/2010/main" val="205930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8FBDF-3452-BBE5-8BC6-3CE24F2155AA}"/>
            </a:ext>
          </a:extLst>
        </p:cNvPr>
        <p:cNvGrpSpPr/>
        <p:nvPr/>
      </p:nvGrpSpPr>
      <p:grpSpPr>
        <a:xfrm>
          <a:off x="0" y="0"/>
          <a:ext cx="0" cy="0"/>
          <a:chOff x="0" y="0"/>
          <a:chExt cx="0" cy="0"/>
        </a:xfrm>
      </p:grpSpPr>
      <p:pic>
        <p:nvPicPr>
          <p:cNvPr id="2050" name="Picture 2" descr="en portant But panneaux. mains tenir cartes de pointage avec Nombres. juges  Comité avec notation cartes. concours vote, retour d'information vecteur  concept 21980307 Art vectoriel chez Vecteezy">
            <a:extLst>
              <a:ext uri="{FF2B5EF4-FFF2-40B4-BE49-F238E27FC236}">
                <a16:creationId xmlns:a16="http://schemas.microsoft.com/office/drawing/2014/main" id="{C1AF2414-05DE-77EA-8464-D042F1C7C0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8794" y="284018"/>
            <a:ext cx="2735548"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descr="Logo_CDG18_BS.jpg">
            <a:extLst>
              <a:ext uri="{FF2B5EF4-FFF2-40B4-BE49-F238E27FC236}">
                <a16:creationId xmlns:a16="http://schemas.microsoft.com/office/drawing/2014/main" id="{25E51221-C88E-9A98-ABF1-3D28CDB46D6D}"/>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DBDD8C0-BB77-08CF-DCBE-0593340E75DA}"/>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8A8A51C9-CA3B-53C2-4464-4618EA9268A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D686C18-6A5A-BF69-A7DA-97C9CE82A4C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EFEB90B-C7EB-B265-4633-EA4FA9DD0B2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D86FBF8-621A-5B21-9326-F4896A246061}"/>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28D83A5-DD2B-6164-D768-87DB67D61E1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A66B5F4-662B-8900-DCAE-A2C84EF6F0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FF970152-2A6A-18DF-9B08-31BF3BDB336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42FAD69-83B9-BBFC-8560-5E160AA2558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5C3D366-5EA1-155E-F28E-2593CDF06EB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BF65C1D-B889-5AE9-028D-7EA4EBA7DBA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692722F-9127-03F4-47DA-569516FF554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B546E60-9294-22AF-B95F-4360AB91018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507E25B7-F80B-C25B-6050-84D3CB5961B3}"/>
              </a:ext>
            </a:extLst>
          </p:cNvPr>
          <p:cNvSpPr>
            <a:spLocks noGrp="1"/>
          </p:cNvSpPr>
          <p:nvPr>
            <p:ph type="title"/>
          </p:nvPr>
        </p:nvSpPr>
        <p:spPr>
          <a:xfrm>
            <a:off x="628650" y="365127"/>
            <a:ext cx="7886700" cy="1101746"/>
          </a:xfrm>
        </p:spPr>
        <p:txBody>
          <a:bodyPr>
            <a:normAutofit/>
          </a:bodyPr>
          <a:lstStyle/>
          <a:p>
            <a:pPr algn="r"/>
            <a:r>
              <a:rPr lang="fr-FR" sz="2400" b="1" dirty="0">
                <a:solidFill>
                  <a:schemeClr val="accent1"/>
                </a:solidFill>
              </a:rPr>
              <a:t>Calendrier électoral</a:t>
            </a:r>
            <a:endParaRPr lang="fr-FR" sz="2200" b="1" dirty="0">
              <a:solidFill>
                <a:schemeClr val="accent1"/>
              </a:solidFill>
            </a:endParaRPr>
          </a:p>
        </p:txBody>
      </p:sp>
      <p:sp>
        <p:nvSpPr>
          <p:cNvPr id="2" name="ZoneTexte 1">
            <a:extLst>
              <a:ext uri="{FF2B5EF4-FFF2-40B4-BE49-F238E27FC236}">
                <a16:creationId xmlns:a16="http://schemas.microsoft.com/office/drawing/2014/main" id="{343F383B-6634-5492-BD0E-E09AEA98F421}"/>
              </a:ext>
            </a:extLst>
          </p:cNvPr>
          <p:cNvSpPr txBox="1"/>
          <p:nvPr/>
        </p:nvSpPr>
        <p:spPr>
          <a:xfrm>
            <a:off x="152400" y="1257484"/>
            <a:ext cx="8839200" cy="3416320"/>
          </a:xfrm>
          <a:prstGeom prst="rect">
            <a:avLst/>
          </a:prstGeom>
          <a:noFill/>
        </p:spPr>
        <p:txBody>
          <a:bodyPr wrap="square" rtlCol="0">
            <a:spAutoFit/>
          </a:bodyPr>
          <a:lstStyle/>
          <a:p>
            <a:r>
              <a:rPr lang="fr-FR" b="1" dirty="0">
                <a:solidFill>
                  <a:schemeClr val="accent1"/>
                </a:solidFill>
              </a:rPr>
              <a:t>1</a:t>
            </a:r>
            <a:r>
              <a:rPr lang="fr-FR" b="1" baseline="30000" dirty="0">
                <a:solidFill>
                  <a:schemeClr val="accent1"/>
                </a:solidFill>
              </a:rPr>
              <a:t>er</a:t>
            </a:r>
            <a:r>
              <a:rPr lang="fr-FR" b="1" dirty="0">
                <a:solidFill>
                  <a:schemeClr val="accent1"/>
                </a:solidFill>
              </a:rPr>
              <a:t> étape: arrêt des effectifs au 1</a:t>
            </a:r>
            <a:r>
              <a:rPr lang="fr-FR" b="1" baseline="30000" dirty="0">
                <a:solidFill>
                  <a:schemeClr val="accent1"/>
                </a:solidFill>
              </a:rPr>
              <a:t>er</a:t>
            </a:r>
            <a:r>
              <a:rPr lang="fr-FR" b="1" dirty="0">
                <a:solidFill>
                  <a:schemeClr val="accent1"/>
                </a:solidFill>
              </a:rPr>
              <a:t> janvier 2026</a:t>
            </a:r>
          </a:p>
          <a:p>
            <a:endParaRPr lang="fr-FR" dirty="0"/>
          </a:p>
          <a:p>
            <a:r>
              <a:rPr lang="fr-FR" dirty="0"/>
              <a:t>1</a:t>
            </a:r>
            <a:r>
              <a:rPr lang="fr-FR" baseline="30000" dirty="0"/>
              <a:t>er</a:t>
            </a:r>
            <a:r>
              <a:rPr lang="fr-FR" dirty="0"/>
              <a:t> janvier 2026 : recensement des effectifs au sein des collectivités affiliées afin de</a:t>
            </a:r>
          </a:p>
          <a:p>
            <a:pPr marL="742950" lvl="1" indent="-285750">
              <a:buFontTx/>
              <a:buChar char="-"/>
            </a:pPr>
            <a:r>
              <a:rPr lang="fr-FR" dirty="0"/>
              <a:t>Déterminer si la collectivité relève du CST du CDG ou dispose de son CST propre</a:t>
            </a:r>
          </a:p>
          <a:p>
            <a:pPr marL="742950" lvl="1" indent="-285750">
              <a:buFontTx/>
              <a:buChar char="-"/>
            </a:pPr>
            <a:r>
              <a:rPr lang="fr-FR" dirty="0"/>
              <a:t>Déterminer le nombre de membres dans chaque instance</a:t>
            </a:r>
          </a:p>
          <a:p>
            <a:pPr marL="742950" lvl="1" indent="-285750">
              <a:buFontTx/>
              <a:buChar char="-"/>
            </a:pPr>
            <a:r>
              <a:rPr lang="fr-FR" dirty="0"/>
              <a:t>Fixer la part représentative des hommes et des femmes</a:t>
            </a:r>
          </a:p>
          <a:p>
            <a:pPr marL="742950" lvl="1" indent="-285750">
              <a:buFontTx/>
              <a:buChar char="-"/>
            </a:pPr>
            <a:endParaRPr lang="fr-FR" dirty="0"/>
          </a:p>
          <a:p>
            <a:pPr marL="742950" lvl="1" indent="-285750">
              <a:buFont typeface="Wingdings" panose="05000000000000000000" pitchFamily="2" charset="2"/>
              <a:buChar char="Ø"/>
            </a:pPr>
            <a:r>
              <a:rPr lang="fr-FR" dirty="0"/>
              <a:t>Attestation de recensement complétée et signée retournée au CDG avec un état nominatif du personnel</a:t>
            </a:r>
          </a:p>
          <a:p>
            <a:pPr marL="742950" lvl="1" indent="-285750">
              <a:buFont typeface="Wingdings" panose="05000000000000000000" pitchFamily="2" charset="2"/>
              <a:buChar char="Ø"/>
            </a:pPr>
            <a:r>
              <a:rPr lang="fr-FR" dirty="0"/>
              <a:t>A permis une 1</a:t>
            </a:r>
            <a:r>
              <a:rPr lang="fr-FR" baseline="30000" dirty="0"/>
              <a:t>ère</a:t>
            </a:r>
            <a:r>
              <a:rPr lang="fr-FR" dirty="0"/>
              <a:t> mise à jour de la base AGIRHE</a:t>
            </a:r>
          </a:p>
          <a:p>
            <a:pPr marL="742950" lvl="1" indent="-285750">
              <a:buFont typeface="Wingdings" panose="05000000000000000000" pitchFamily="2" charset="2"/>
              <a:buChar char="Ø"/>
            </a:pPr>
            <a:r>
              <a:rPr lang="fr-FR" dirty="0"/>
              <a:t>A permis la transmission d’une ébauche de liste électorale aux organisations syndicales</a:t>
            </a:r>
          </a:p>
        </p:txBody>
      </p:sp>
      <p:graphicFrame>
        <p:nvGraphicFramePr>
          <p:cNvPr id="3" name="Tableau 2">
            <a:extLst>
              <a:ext uri="{FF2B5EF4-FFF2-40B4-BE49-F238E27FC236}">
                <a16:creationId xmlns:a16="http://schemas.microsoft.com/office/drawing/2014/main" id="{F6967353-A9CD-20FB-C200-7E7DF24D5644}"/>
              </a:ext>
            </a:extLst>
          </p:cNvPr>
          <p:cNvGraphicFramePr>
            <a:graphicFrameLocks noGrp="1"/>
          </p:cNvGraphicFramePr>
          <p:nvPr>
            <p:extLst>
              <p:ext uri="{D42A27DB-BD31-4B8C-83A1-F6EECF244321}">
                <p14:modId xmlns:p14="http://schemas.microsoft.com/office/powerpoint/2010/main" val="3548586444"/>
              </p:ext>
            </p:extLst>
          </p:nvPr>
        </p:nvGraphicFramePr>
        <p:xfrm>
          <a:off x="3112269" y="4453641"/>
          <a:ext cx="5353050" cy="2225040"/>
        </p:xfrm>
        <a:graphic>
          <a:graphicData uri="http://schemas.openxmlformats.org/drawingml/2006/table">
            <a:tbl>
              <a:tblPr firstRow="1" bandRow="1">
                <a:tableStyleId>{5C22544A-7EE6-4342-B048-85BDC9FD1C3A}</a:tableStyleId>
              </a:tblPr>
              <a:tblGrid>
                <a:gridCol w="1451431">
                  <a:extLst>
                    <a:ext uri="{9D8B030D-6E8A-4147-A177-3AD203B41FA5}">
                      <a16:colId xmlns:a16="http://schemas.microsoft.com/office/drawing/2014/main" val="1281594507"/>
                    </a:ext>
                  </a:extLst>
                </a:gridCol>
                <a:gridCol w="2006918">
                  <a:extLst>
                    <a:ext uri="{9D8B030D-6E8A-4147-A177-3AD203B41FA5}">
                      <a16:colId xmlns:a16="http://schemas.microsoft.com/office/drawing/2014/main" val="566596121"/>
                    </a:ext>
                  </a:extLst>
                </a:gridCol>
                <a:gridCol w="1894701">
                  <a:extLst>
                    <a:ext uri="{9D8B030D-6E8A-4147-A177-3AD203B41FA5}">
                      <a16:colId xmlns:a16="http://schemas.microsoft.com/office/drawing/2014/main" val="3580256413"/>
                    </a:ext>
                  </a:extLst>
                </a:gridCol>
              </a:tblGrid>
              <a:tr h="370840">
                <a:tc>
                  <a:txBody>
                    <a:bodyPr/>
                    <a:lstStyle/>
                    <a:p>
                      <a:pPr algn="ctr"/>
                      <a:r>
                        <a:rPr lang="fr-FR" dirty="0"/>
                        <a:t>Instances</a:t>
                      </a:r>
                    </a:p>
                  </a:txBody>
                  <a:tcPr/>
                </a:tc>
                <a:tc>
                  <a:txBody>
                    <a:bodyPr/>
                    <a:lstStyle/>
                    <a:p>
                      <a:pPr algn="ctr"/>
                      <a:r>
                        <a:rPr lang="fr-FR" dirty="0"/>
                        <a:t>Composition </a:t>
                      </a:r>
                    </a:p>
                  </a:txBody>
                  <a:tcPr/>
                </a:tc>
                <a:tc>
                  <a:txBody>
                    <a:bodyPr/>
                    <a:lstStyle/>
                    <a:p>
                      <a:pPr algn="ctr"/>
                      <a:r>
                        <a:rPr lang="fr-FR" dirty="0"/>
                        <a:t>Part hommes /femmes</a:t>
                      </a:r>
                    </a:p>
                  </a:txBody>
                  <a:tcPr/>
                </a:tc>
                <a:extLst>
                  <a:ext uri="{0D108BD9-81ED-4DB2-BD59-A6C34878D82A}">
                    <a16:rowId xmlns:a16="http://schemas.microsoft.com/office/drawing/2014/main" val="3954478448"/>
                  </a:ext>
                </a:extLst>
              </a:tr>
              <a:tr h="370840">
                <a:tc>
                  <a:txBody>
                    <a:bodyPr/>
                    <a:lstStyle/>
                    <a:p>
                      <a:pPr algn="ctr"/>
                      <a:r>
                        <a:rPr lang="fr-FR" b="1" dirty="0">
                          <a:solidFill>
                            <a:schemeClr val="accent6">
                              <a:lumMod val="75000"/>
                            </a:schemeClr>
                          </a:solidFill>
                        </a:rPr>
                        <a:t>CST</a:t>
                      </a:r>
                    </a:p>
                  </a:txBody>
                  <a:tcPr/>
                </a:tc>
                <a:tc>
                  <a:txBody>
                    <a:bodyPr/>
                    <a:lstStyle/>
                    <a:p>
                      <a:r>
                        <a:rPr lang="fr-FR" dirty="0"/>
                        <a:t>8 titulaires + 8 suppléants</a:t>
                      </a:r>
                    </a:p>
                  </a:txBody>
                  <a:tcPr/>
                </a:tc>
                <a:tc>
                  <a:txBody>
                    <a:bodyPr/>
                    <a:lstStyle/>
                    <a:p>
                      <a:r>
                        <a:rPr lang="fr-FR" dirty="0"/>
                        <a:t>31,33 % H / 68,67 % F</a:t>
                      </a:r>
                    </a:p>
                  </a:txBody>
                  <a:tcPr/>
                </a:tc>
                <a:extLst>
                  <a:ext uri="{0D108BD9-81ED-4DB2-BD59-A6C34878D82A}">
                    <a16:rowId xmlns:a16="http://schemas.microsoft.com/office/drawing/2014/main" val="2309926775"/>
                  </a:ext>
                </a:extLst>
              </a:tr>
              <a:tr h="370840">
                <a:tc>
                  <a:txBody>
                    <a:bodyPr/>
                    <a:lstStyle/>
                    <a:p>
                      <a:pPr algn="ctr"/>
                      <a:r>
                        <a:rPr lang="fr-FR" b="1" dirty="0">
                          <a:solidFill>
                            <a:schemeClr val="accent6">
                              <a:lumMod val="75000"/>
                            </a:schemeClr>
                          </a:solidFill>
                        </a:rPr>
                        <a:t>CAP A</a:t>
                      </a:r>
                    </a:p>
                  </a:txBody>
                  <a:tcPr/>
                </a:tc>
                <a:tc>
                  <a:txBody>
                    <a:bodyPr/>
                    <a:lstStyle/>
                    <a:p>
                      <a:r>
                        <a:rPr lang="fr-FR" dirty="0"/>
                        <a:t>4 titulaires + 4 suppléants</a:t>
                      </a:r>
                    </a:p>
                  </a:txBody>
                  <a:tcPr/>
                </a:tc>
                <a:tc>
                  <a:txBody>
                    <a:bodyPr/>
                    <a:lstStyle/>
                    <a:p>
                      <a:r>
                        <a:rPr lang="fr-FR" dirty="0"/>
                        <a:t>28,48 % H / 71,52 % F</a:t>
                      </a:r>
                    </a:p>
                  </a:txBody>
                  <a:tcPr/>
                </a:tc>
                <a:extLst>
                  <a:ext uri="{0D108BD9-81ED-4DB2-BD59-A6C34878D82A}">
                    <a16:rowId xmlns:a16="http://schemas.microsoft.com/office/drawing/2014/main" val="3100648231"/>
                  </a:ext>
                </a:extLst>
              </a:tr>
              <a:tr h="370840">
                <a:tc>
                  <a:txBody>
                    <a:bodyPr/>
                    <a:lstStyle/>
                    <a:p>
                      <a:pPr algn="ctr"/>
                      <a:r>
                        <a:rPr lang="fr-FR" b="1" dirty="0">
                          <a:solidFill>
                            <a:schemeClr val="accent6">
                              <a:lumMod val="75000"/>
                            </a:schemeClr>
                          </a:solidFill>
                        </a:rPr>
                        <a:t>CAP B</a:t>
                      </a:r>
                    </a:p>
                  </a:txBody>
                  <a:tcPr/>
                </a:tc>
                <a:tc>
                  <a:txBody>
                    <a:bodyPr/>
                    <a:lstStyle/>
                    <a:p>
                      <a:r>
                        <a:rPr lang="fr-FR" dirty="0"/>
                        <a:t>5 titulaires + 5 suppléants</a:t>
                      </a:r>
                    </a:p>
                  </a:txBody>
                  <a:tcPr/>
                </a:tc>
                <a:tc>
                  <a:txBody>
                    <a:bodyPr/>
                    <a:lstStyle/>
                    <a:p>
                      <a:r>
                        <a:rPr lang="fr-FR" dirty="0"/>
                        <a:t>21,63 % H / 78 ,37 % F</a:t>
                      </a:r>
                    </a:p>
                  </a:txBody>
                  <a:tcPr/>
                </a:tc>
                <a:extLst>
                  <a:ext uri="{0D108BD9-81ED-4DB2-BD59-A6C34878D82A}">
                    <a16:rowId xmlns:a16="http://schemas.microsoft.com/office/drawing/2014/main" val="1118035033"/>
                  </a:ext>
                </a:extLst>
              </a:tr>
              <a:tr h="370840">
                <a:tc>
                  <a:txBody>
                    <a:bodyPr/>
                    <a:lstStyle/>
                    <a:p>
                      <a:pPr algn="ctr"/>
                      <a:r>
                        <a:rPr lang="fr-FR" b="1" dirty="0">
                          <a:solidFill>
                            <a:schemeClr val="accent6">
                              <a:lumMod val="75000"/>
                            </a:schemeClr>
                          </a:solidFill>
                        </a:rPr>
                        <a:t>CAP C</a:t>
                      </a:r>
                    </a:p>
                  </a:txBody>
                  <a:tcPr/>
                </a:tc>
                <a:tc>
                  <a:txBody>
                    <a:bodyPr/>
                    <a:lstStyle/>
                    <a:p>
                      <a:r>
                        <a:rPr lang="fr-FR" dirty="0"/>
                        <a:t>8 titulaires + 8 suppléants</a:t>
                      </a:r>
                    </a:p>
                  </a:txBody>
                  <a:tcPr/>
                </a:tc>
                <a:tc>
                  <a:txBody>
                    <a:bodyPr/>
                    <a:lstStyle/>
                    <a:p>
                      <a:r>
                        <a:rPr lang="fr-FR" dirty="0"/>
                        <a:t>34,6 % H / 65,4 % F</a:t>
                      </a:r>
                    </a:p>
                  </a:txBody>
                  <a:tcPr/>
                </a:tc>
                <a:extLst>
                  <a:ext uri="{0D108BD9-81ED-4DB2-BD59-A6C34878D82A}">
                    <a16:rowId xmlns:a16="http://schemas.microsoft.com/office/drawing/2014/main" val="651442915"/>
                  </a:ext>
                </a:extLst>
              </a:tr>
              <a:tr h="370840">
                <a:tc>
                  <a:txBody>
                    <a:bodyPr/>
                    <a:lstStyle/>
                    <a:p>
                      <a:pPr algn="ctr"/>
                      <a:r>
                        <a:rPr lang="fr-FR" b="1" dirty="0">
                          <a:solidFill>
                            <a:schemeClr val="accent6">
                              <a:lumMod val="75000"/>
                            </a:schemeClr>
                          </a:solidFill>
                        </a:rPr>
                        <a:t>CCP</a:t>
                      </a:r>
                    </a:p>
                  </a:txBody>
                  <a:tcPr/>
                </a:tc>
                <a:tc>
                  <a:txBody>
                    <a:bodyPr/>
                    <a:lstStyle/>
                    <a:p>
                      <a:r>
                        <a:rPr lang="fr-FR" dirty="0"/>
                        <a:t>6 titulaires + 6 suppléants</a:t>
                      </a:r>
                    </a:p>
                  </a:txBody>
                  <a:tcPr/>
                </a:tc>
                <a:tc>
                  <a:txBody>
                    <a:bodyPr/>
                    <a:lstStyle/>
                    <a:p>
                      <a:r>
                        <a:rPr lang="fr-FR" dirty="0"/>
                        <a:t>26,47 % H / 73,53 % F</a:t>
                      </a:r>
                    </a:p>
                  </a:txBody>
                  <a:tcPr/>
                </a:tc>
                <a:extLst>
                  <a:ext uri="{0D108BD9-81ED-4DB2-BD59-A6C34878D82A}">
                    <a16:rowId xmlns:a16="http://schemas.microsoft.com/office/drawing/2014/main" val="1054760839"/>
                  </a:ext>
                </a:extLst>
              </a:tr>
            </a:tbl>
          </a:graphicData>
        </a:graphic>
      </p:graphicFrame>
    </p:spTree>
    <p:extLst>
      <p:ext uri="{BB962C8B-B14F-4D97-AF65-F5344CB8AC3E}">
        <p14:creationId xmlns:p14="http://schemas.microsoft.com/office/powerpoint/2010/main" val="52237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40F2-DACB-28AD-8574-D1144C183A34}"/>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21A0A0C-1ABC-2F86-77FA-CBB75F3BB20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D9D98CE-95D8-3863-46FE-5679CC588D68}"/>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3D26735-1865-CDF0-5298-863131F3917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CD287D9-AC5A-99CF-EF0E-12B73F3902A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6BD0C9E-77AA-9105-43D8-F0072B97AE4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57B369D-1F5A-900E-B6D5-881D901770A1}"/>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A5711CC-BB89-55D5-51F8-4F9EF2AA2E3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78013FA-4111-A839-437C-E9078AC214F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ED07B64-5622-399F-5F9A-98A3D91BF78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80EA814-3CAA-D00A-91D1-1A2CC923AA3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B9AEE8D-E8E4-F557-862B-F8B5C21500F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68DD71E-478A-532D-2600-9FE046DE0C9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D4AE2AF-125C-593E-660A-8ACFD41C141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809130B-866E-3BB1-DF18-AEA923A5CC6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6A4A9BE9-D7BE-7629-DC30-0C0753EFDA04}"/>
              </a:ext>
            </a:extLst>
          </p:cNvPr>
          <p:cNvSpPr>
            <a:spLocks noGrp="1"/>
          </p:cNvSpPr>
          <p:nvPr>
            <p:ph type="title"/>
          </p:nvPr>
        </p:nvSpPr>
        <p:spPr>
          <a:xfrm>
            <a:off x="628650" y="365127"/>
            <a:ext cx="7886700" cy="1101746"/>
          </a:xfrm>
        </p:spPr>
        <p:txBody>
          <a:bodyPr>
            <a:normAutofit/>
          </a:bodyPr>
          <a:lstStyle/>
          <a:p>
            <a:pPr algn="r"/>
            <a:r>
              <a:rPr lang="fr-FR" sz="2400" b="1" dirty="0">
                <a:solidFill>
                  <a:schemeClr val="accent1"/>
                </a:solidFill>
              </a:rPr>
              <a:t>Calendrier électoral</a:t>
            </a:r>
            <a:endParaRPr lang="fr-FR" sz="2200" b="1" dirty="0">
              <a:solidFill>
                <a:schemeClr val="accent1"/>
              </a:solidFill>
            </a:endParaRPr>
          </a:p>
        </p:txBody>
      </p:sp>
      <p:sp>
        <p:nvSpPr>
          <p:cNvPr id="2" name="ZoneTexte 1">
            <a:extLst>
              <a:ext uri="{FF2B5EF4-FFF2-40B4-BE49-F238E27FC236}">
                <a16:creationId xmlns:a16="http://schemas.microsoft.com/office/drawing/2014/main" id="{3C9033A3-E298-A735-44AD-6D774A68E43B}"/>
              </a:ext>
            </a:extLst>
          </p:cNvPr>
          <p:cNvSpPr txBox="1"/>
          <p:nvPr/>
        </p:nvSpPr>
        <p:spPr>
          <a:xfrm>
            <a:off x="536704" y="1443762"/>
            <a:ext cx="8070592" cy="1754326"/>
          </a:xfrm>
          <a:prstGeom prst="rect">
            <a:avLst/>
          </a:prstGeom>
          <a:noFill/>
        </p:spPr>
        <p:txBody>
          <a:bodyPr wrap="square" rtlCol="0">
            <a:spAutoFit/>
          </a:bodyPr>
          <a:lstStyle/>
          <a:p>
            <a:r>
              <a:rPr lang="fr-FR" b="1" dirty="0">
                <a:solidFill>
                  <a:schemeClr val="accent1"/>
                </a:solidFill>
              </a:rPr>
              <a:t>2</a:t>
            </a:r>
            <a:r>
              <a:rPr lang="fr-FR" b="1" baseline="30000" dirty="0">
                <a:solidFill>
                  <a:schemeClr val="accent1"/>
                </a:solidFill>
              </a:rPr>
              <a:t>ème</a:t>
            </a:r>
            <a:r>
              <a:rPr lang="fr-FR" b="1" dirty="0">
                <a:solidFill>
                  <a:schemeClr val="accent1"/>
                </a:solidFill>
              </a:rPr>
              <a:t> étape : établissement d’une liste préparatoire à la liste électorale</a:t>
            </a:r>
          </a:p>
          <a:p>
            <a:endParaRPr lang="fr-FR" dirty="0"/>
          </a:p>
          <a:p>
            <a:pPr marL="285750" indent="-285750">
              <a:buFontTx/>
              <a:buChar char="-"/>
            </a:pPr>
            <a:r>
              <a:rPr lang="fr-FR" dirty="0"/>
              <a:t>Entre début mai et mi septembre : contrôle par les collectivités de la liste nominative des électeurs</a:t>
            </a:r>
          </a:p>
          <a:p>
            <a:pPr marL="742950" lvl="1" indent="-285750">
              <a:buFontTx/>
              <a:buChar char="-"/>
            </a:pPr>
            <a:r>
              <a:rPr lang="fr-FR" dirty="0"/>
              <a:t>Dans AGIRHE, menu Instances et </a:t>
            </a:r>
            <a:r>
              <a:rPr lang="fr-FR" b="1" u="sng" dirty="0"/>
              <a:t>pour chaque scrutin </a:t>
            </a:r>
            <a:r>
              <a:rPr lang="fr-FR" dirty="0"/>
              <a:t>« liste des agents préparatoires à la liste électorale » </a:t>
            </a:r>
          </a:p>
        </p:txBody>
      </p:sp>
      <p:pic>
        <p:nvPicPr>
          <p:cNvPr id="4" name="Image 3">
            <a:extLst>
              <a:ext uri="{FF2B5EF4-FFF2-40B4-BE49-F238E27FC236}">
                <a16:creationId xmlns:a16="http://schemas.microsoft.com/office/drawing/2014/main" id="{05D439D3-7F6D-576E-0C82-57236B9F7938}"/>
              </a:ext>
            </a:extLst>
          </p:cNvPr>
          <p:cNvPicPr>
            <a:picLocks noChangeAspect="1"/>
          </p:cNvPicPr>
          <p:nvPr/>
        </p:nvPicPr>
        <p:blipFill>
          <a:blip r:embed="rId3"/>
          <a:stretch>
            <a:fillRect/>
          </a:stretch>
        </p:blipFill>
        <p:spPr>
          <a:xfrm>
            <a:off x="1607692" y="3216779"/>
            <a:ext cx="5567922" cy="1887895"/>
          </a:xfrm>
          <a:prstGeom prst="rect">
            <a:avLst/>
          </a:prstGeom>
        </p:spPr>
      </p:pic>
      <p:sp>
        <p:nvSpPr>
          <p:cNvPr id="9" name="ZoneTexte 8">
            <a:extLst>
              <a:ext uri="{FF2B5EF4-FFF2-40B4-BE49-F238E27FC236}">
                <a16:creationId xmlns:a16="http://schemas.microsoft.com/office/drawing/2014/main" id="{6614BD3B-8D1C-F187-1C23-EB56858D4562}"/>
              </a:ext>
            </a:extLst>
          </p:cNvPr>
          <p:cNvSpPr txBox="1"/>
          <p:nvPr/>
        </p:nvSpPr>
        <p:spPr>
          <a:xfrm>
            <a:off x="965458" y="5435894"/>
            <a:ext cx="8070592" cy="1200329"/>
          </a:xfrm>
          <a:prstGeom prst="rect">
            <a:avLst/>
          </a:prstGeom>
          <a:noFill/>
        </p:spPr>
        <p:txBody>
          <a:bodyPr wrap="square" rtlCol="0">
            <a:spAutoFit/>
          </a:bodyPr>
          <a:lstStyle/>
          <a:p>
            <a:pPr marL="285750" indent="-285750">
              <a:buFontTx/>
              <a:buChar char="-"/>
            </a:pPr>
            <a:r>
              <a:rPr lang="fr-FR" b="1" dirty="0">
                <a:solidFill>
                  <a:schemeClr val="accent6">
                    <a:lumMod val="60000"/>
                    <a:lumOff val="40000"/>
                  </a:schemeClr>
                </a:solidFill>
              </a:rPr>
              <a:t>Contrôler la liste des agents afin de vérifier que leur situation est à jour et que ceux devant figurer dans la liste électorale sont présents</a:t>
            </a:r>
          </a:p>
          <a:p>
            <a:pPr marL="285750" indent="-285750">
              <a:buFontTx/>
              <a:buChar char="-"/>
            </a:pPr>
            <a:r>
              <a:rPr lang="fr-FR" dirty="0"/>
              <a:t>En cas d’erreur : transmettre un mail à </a:t>
            </a:r>
            <a:r>
              <a:rPr lang="fr-FR" dirty="0">
                <a:hlinkClick r:id="rId4"/>
              </a:rPr>
              <a:t>service.rh@cdg18.fr</a:t>
            </a:r>
            <a:r>
              <a:rPr lang="fr-FR" dirty="0"/>
              <a:t> en joignant l’arrêté correspondant</a:t>
            </a:r>
          </a:p>
        </p:txBody>
      </p:sp>
    </p:spTree>
    <p:extLst>
      <p:ext uri="{BB962C8B-B14F-4D97-AF65-F5344CB8AC3E}">
        <p14:creationId xmlns:p14="http://schemas.microsoft.com/office/powerpoint/2010/main" val="213717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5DD25-1A5A-E717-93FA-9862B344252A}"/>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D26F29E-1730-0EB9-4832-984693FFBA62}"/>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253F6F9-C259-6C87-17D8-E9DCAE6C717F}"/>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FB31363-51C6-815D-74DA-2FA8D9A109B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74A297F-6D36-F5A4-2042-7C5707517F9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D97D772-8BB4-DD89-10BF-AF52E6600F8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A111457-5C38-A7CA-E326-06C001AB689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CBE39EE-1A7E-3F34-D9CA-1886F2738CE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B542A8DA-6424-0086-178B-75ACA118986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4A50612-4B9E-676F-017A-E3582063A0A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2CE11D9-13B9-E57B-9B7E-75B7DA4F656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DE7E31E-D962-A2AC-DD2C-2D9D48F0091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F1669DE-4E38-56C3-843B-9060DC14837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9976249-F061-1A7B-F9D3-ACA35747A4A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463F58D-D6EE-F166-2387-88B3C915A49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F2A3A0F3-A2AC-1328-41C6-8C5F7B467DA8}"/>
              </a:ext>
            </a:extLst>
          </p:cNvPr>
          <p:cNvSpPr>
            <a:spLocks noGrp="1"/>
          </p:cNvSpPr>
          <p:nvPr>
            <p:ph type="title"/>
          </p:nvPr>
        </p:nvSpPr>
        <p:spPr>
          <a:xfrm>
            <a:off x="628650" y="365127"/>
            <a:ext cx="7886700" cy="1101746"/>
          </a:xfrm>
        </p:spPr>
        <p:txBody>
          <a:bodyPr>
            <a:normAutofit/>
          </a:bodyPr>
          <a:lstStyle/>
          <a:p>
            <a:pPr algn="r"/>
            <a:r>
              <a:rPr lang="fr-FR" sz="2400" b="1" dirty="0">
                <a:solidFill>
                  <a:schemeClr val="accent1"/>
                </a:solidFill>
              </a:rPr>
              <a:t>Conditions pour être électeur</a:t>
            </a:r>
            <a:endParaRPr lang="fr-FR" sz="2200" b="1" dirty="0">
              <a:solidFill>
                <a:schemeClr val="accent1"/>
              </a:solidFill>
            </a:endParaRPr>
          </a:p>
        </p:txBody>
      </p:sp>
      <p:sp>
        <p:nvSpPr>
          <p:cNvPr id="2" name="ZoneTexte 1">
            <a:extLst>
              <a:ext uri="{FF2B5EF4-FFF2-40B4-BE49-F238E27FC236}">
                <a16:creationId xmlns:a16="http://schemas.microsoft.com/office/drawing/2014/main" id="{7BC70252-91D5-4BD1-118C-F88090A2D071}"/>
              </a:ext>
            </a:extLst>
          </p:cNvPr>
          <p:cNvSpPr txBox="1"/>
          <p:nvPr/>
        </p:nvSpPr>
        <p:spPr>
          <a:xfrm>
            <a:off x="549644" y="1837919"/>
            <a:ext cx="8070592" cy="2308324"/>
          </a:xfrm>
          <a:prstGeom prst="rect">
            <a:avLst/>
          </a:prstGeom>
          <a:noFill/>
        </p:spPr>
        <p:txBody>
          <a:bodyPr wrap="square" rtlCol="0">
            <a:spAutoFit/>
          </a:bodyPr>
          <a:lstStyle/>
          <a:p>
            <a:r>
              <a:rPr lang="fr-FR" b="1" dirty="0">
                <a:solidFill>
                  <a:schemeClr val="accent1"/>
                </a:solidFill>
              </a:rPr>
              <a:t>Rappel des conditions pour être électeur :</a:t>
            </a:r>
            <a:r>
              <a:rPr lang="fr-FR" dirty="0"/>
              <a:t> seuls les agents remplissant ces conditions à la date du scrutin (10 décembre 26) doivent figurer sur la liste électorale</a:t>
            </a:r>
          </a:p>
          <a:p>
            <a:endParaRPr lang="fr-FR" dirty="0"/>
          </a:p>
          <a:p>
            <a:pPr marL="285750" indent="-285750">
              <a:buFont typeface="Wingdings" panose="05000000000000000000" pitchFamily="2" charset="2"/>
              <a:buChar char="Ø"/>
            </a:pPr>
            <a:r>
              <a:rPr lang="fr-FR" dirty="0"/>
              <a:t>Fiches disponibles dans l’espace réservé du site du CDG – rubrique élections professionnelles – fiche électeur</a:t>
            </a:r>
          </a:p>
          <a:p>
            <a:pPr marL="742950" lvl="1" indent="-285750">
              <a:buFont typeface="Wingdings" panose="05000000000000000000" pitchFamily="2" charset="2"/>
              <a:buChar char="Ø"/>
            </a:pPr>
            <a:r>
              <a:rPr lang="fr-FR" dirty="0">
                <a:hlinkClick r:id="rId3"/>
              </a:rPr>
              <a:t>Fiche CST</a:t>
            </a:r>
            <a:endParaRPr lang="fr-FR" dirty="0"/>
          </a:p>
          <a:p>
            <a:pPr marL="742950" lvl="1" indent="-285750">
              <a:buFont typeface="Wingdings" panose="05000000000000000000" pitchFamily="2" charset="2"/>
              <a:buChar char="Ø"/>
            </a:pPr>
            <a:r>
              <a:rPr lang="fr-FR" dirty="0">
                <a:hlinkClick r:id="rId4"/>
              </a:rPr>
              <a:t>Fiche CAP</a:t>
            </a:r>
            <a:endParaRPr lang="fr-FR" dirty="0"/>
          </a:p>
          <a:p>
            <a:pPr marL="742950" lvl="1" indent="-285750">
              <a:buFont typeface="Wingdings" panose="05000000000000000000" pitchFamily="2" charset="2"/>
              <a:buChar char="Ø"/>
            </a:pPr>
            <a:r>
              <a:rPr lang="fr-FR" dirty="0">
                <a:hlinkClick r:id="rId5"/>
              </a:rPr>
              <a:t>Fiche CCP</a:t>
            </a:r>
            <a:endParaRPr lang="fr-FR" dirty="0"/>
          </a:p>
        </p:txBody>
      </p:sp>
    </p:spTree>
    <p:extLst>
      <p:ext uri="{BB962C8B-B14F-4D97-AF65-F5344CB8AC3E}">
        <p14:creationId xmlns:p14="http://schemas.microsoft.com/office/powerpoint/2010/main" val="220852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ABDCE-B25A-0192-160B-DC70EBF3F2A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50D649EF-FEE6-E25C-E542-5ABC038096BC}"/>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15159D4-6619-EF81-B941-2AE1BB2193C5}"/>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30E81819-1441-E295-3921-380294A41FB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712A8DA-F76A-7810-9C07-6D240CD1A4F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35C5814-0586-934A-AEE1-D4EA483DE99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A0C8F63-6AD7-E747-34B7-8A191A29A15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E6465A94-54F1-28ED-C4A4-9AB5004B92F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B602A11-84B6-4CF4-E756-42C2DC88D8C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796862D-1E45-428E-DD99-657DE820932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0B6EEEC-11AF-7503-4EEF-F70FC6D08EB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A2F8385-71E3-D98D-2F94-6B6E4FC3A86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1A7422B-4664-2243-8DC3-798104F6DCD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57B0AB2-1735-F116-5779-688C98F5B3A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B6F1BFB-BE57-8D6F-0376-EB057343E16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F6378BB7-4AFE-854C-CFCE-BF56B6FA2062}"/>
              </a:ext>
            </a:extLst>
          </p:cNvPr>
          <p:cNvSpPr>
            <a:spLocks noGrp="1"/>
          </p:cNvSpPr>
          <p:nvPr>
            <p:ph type="title"/>
          </p:nvPr>
        </p:nvSpPr>
        <p:spPr>
          <a:xfrm>
            <a:off x="628650" y="365127"/>
            <a:ext cx="7886700" cy="1101746"/>
          </a:xfrm>
        </p:spPr>
        <p:txBody>
          <a:bodyPr>
            <a:normAutofit/>
          </a:bodyPr>
          <a:lstStyle/>
          <a:p>
            <a:pPr algn="r"/>
            <a:r>
              <a:rPr lang="fr-FR" sz="2400" b="1" dirty="0">
                <a:solidFill>
                  <a:schemeClr val="accent1"/>
                </a:solidFill>
              </a:rPr>
              <a:t>Calendrier électoral</a:t>
            </a:r>
            <a:endParaRPr lang="fr-FR" sz="2200" b="1" dirty="0">
              <a:solidFill>
                <a:schemeClr val="accent1"/>
              </a:solidFill>
            </a:endParaRPr>
          </a:p>
        </p:txBody>
      </p:sp>
      <p:sp>
        <p:nvSpPr>
          <p:cNvPr id="2" name="ZoneTexte 1">
            <a:extLst>
              <a:ext uri="{FF2B5EF4-FFF2-40B4-BE49-F238E27FC236}">
                <a16:creationId xmlns:a16="http://schemas.microsoft.com/office/drawing/2014/main" id="{BFB841E9-CDF3-F4E4-CBCB-C52CE7D95EAD}"/>
              </a:ext>
            </a:extLst>
          </p:cNvPr>
          <p:cNvSpPr txBox="1"/>
          <p:nvPr/>
        </p:nvSpPr>
        <p:spPr>
          <a:xfrm>
            <a:off x="536704" y="1443762"/>
            <a:ext cx="8070592" cy="3693319"/>
          </a:xfrm>
          <a:prstGeom prst="rect">
            <a:avLst/>
          </a:prstGeom>
          <a:noFill/>
        </p:spPr>
        <p:txBody>
          <a:bodyPr wrap="square" rtlCol="0">
            <a:spAutoFit/>
          </a:bodyPr>
          <a:lstStyle/>
          <a:p>
            <a:r>
              <a:rPr lang="fr-FR" b="1" dirty="0">
                <a:solidFill>
                  <a:schemeClr val="accent1"/>
                </a:solidFill>
              </a:rPr>
              <a:t>3</a:t>
            </a:r>
            <a:r>
              <a:rPr lang="fr-FR" b="1" baseline="30000" dirty="0">
                <a:solidFill>
                  <a:schemeClr val="accent1"/>
                </a:solidFill>
              </a:rPr>
              <a:t>ème</a:t>
            </a:r>
            <a:r>
              <a:rPr lang="fr-FR" b="1" dirty="0">
                <a:solidFill>
                  <a:schemeClr val="accent1"/>
                </a:solidFill>
              </a:rPr>
              <a:t>  étape: établissement de la liste électorale définitive</a:t>
            </a:r>
          </a:p>
          <a:p>
            <a:endParaRPr lang="fr-FR" dirty="0"/>
          </a:p>
          <a:p>
            <a:pPr marL="285750" indent="-285750">
              <a:buFontTx/>
              <a:buChar char="-"/>
            </a:pPr>
            <a:r>
              <a:rPr lang="fr-FR" dirty="0"/>
              <a:t>Liste construite entre mi septembre et début octobre pour une publication le 9 octobre</a:t>
            </a:r>
          </a:p>
          <a:p>
            <a:pPr marL="285750" indent="-285750">
              <a:buFontTx/>
              <a:buChar char="-"/>
            </a:pPr>
            <a:endParaRPr lang="fr-FR" dirty="0"/>
          </a:p>
          <a:p>
            <a:r>
              <a:rPr lang="fr-FR" b="1" dirty="0">
                <a:solidFill>
                  <a:schemeClr val="accent1"/>
                </a:solidFill>
              </a:rPr>
              <a:t>4</a:t>
            </a:r>
            <a:r>
              <a:rPr lang="fr-FR" b="1" baseline="30000" dirty="0">
                <a:solidFill>
                  <a:schemeClr val="accent1"/>
                </a:solidFill>
              </a:rPr>
              <a:t>ème</a:t>
            </a:r>
            <a:r>
              <a:rPr lang="fr-FR" b="1" dirty="0">
                <a:solidFill>
                  <a:schemeClr val="accent1"/>
                </a:solidFill>
              </a:rPr>
              <a:t> étape : transmission du matériel de vote aux électeurs</a:t>
            </a:r>
          </a:p>
          <a:p>
            <a:endParaRPr lang="fr-FR" dirty="0"/>
          </a:p>
          <a:p>
            <a:pPr marL="285750" indent="-285750">
              <a:buFontTx/>
              <a:buChar char="-"/>
            </a:pPr>
            <a:r>
              <a:rPr lang="fr-FR" dirty="0"/>
              <a:t>Le vote aura lieu exclusivement par correspondance</a:t>
            </a:r>
          </a:p>
          <a:p>
            <a:pPr marL="285750" indent="-285750">
              <a:buFontTx/>
              <a:buChar char="-"/>
            </a:pPr>
            <a:r>
              <a:rPr lang="fr-FR" dirty="0"/>
              <a:t>Le matériel électoral de chaque agent sera transmis à chaque commune par les communautés de communes, à charge pour les communes de le distribuer SANS DELAI aux agents</a:t>
            </a:r>
          </a:p>
          <a:p>
            <a:pPr marL="742950" lvl="1" indent="-285750">
              <a:buFontTx/>
              <a:buChar char="-"/>
            </a:pPr>
            <a:r>
              <a:rPr lang="fr-FR" dirty="0"/>
              <a:t>À récupérer dans les CDC au plus tard le 23 novembre</a:t>
            </a:r>
          </a:p>
          <a:p>
            <a:pPr marL="742950" lvl="1" indent="-285750">
              <a:buFontTx/>
              <a:buChar char="-"/>
            </a:pPr>
            <a:r>
              <a:rPr lang="fr-FR" dirty="0"/>
              <a:t>A distribuer aux agents le 27 novembre</a:t>
            </a:r>
          </a:p>
        </p:txBody>
      </p:sp>
      <p:pic>
        <p:nvPicPr>
          <p:cNvPr id="3074" name="Picture 2" descr="27 mille Images et Photos de Envelope elections Libres de Droits |  Shutterstock">
            <a:extLst>
              <a:ext uri="{FF2B5EF4-FFF2-40B4-BE49-F238E27FC236}">
                <a16:creationId xmlns:a16="http://schemas.microsoft.com/office/drawing/2014/main" id="{F52033E0-0072-14DD-FECB-F9FAFAFD4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257800"/>
            <a:ext cx="2743200" cy="168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85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1920318801"/>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8870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28CA6467-E8B9-8756-4230-803BE1873EC4}"/>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Module assurance statutaire</a:t>
            </a:r>
          </a:p>
        </p:txBody>
      </p:sp>
      <p:sp>
        <p:nvSpPr>
          <p:cNvPr id="9" name="ZoneTexte 8">
            <a:extLst>
              <a:ext uri="{FF2B5EF4-FFF2-40B4-BE49-F238E27FC236}">
                <a16:creationId xmlns:a16="http://schemas.microsoft.com/office/drawing/2014/main" id="{75423135-2148-7A5E-AF06-4AEA7537D57C}"/>
              </a:ext>
            </a:extLst>
          </p:cNvPr>
          <p:cNvSpPr txBox="1"/>
          <p:nvPr/>
        </p:nvSpPr>
        <p:spPr>
          <a:xfrm>
            <a:off x="402268" y="2382127"/>
            <a:ext cx="8077200" cy="3139321"/>
          </a:xfrm>
          <a:prstGeom prst="rect">
            <a:avLst/>
          </a:prstGeom>
          <a:noFill/>
        </p:spPr>
        <p:txBody>
          <a:bodyPr wrap="square">
            <a:spAutoFit/>
          </a:bodyPr>
          <a:lstStyle/>
          <a:p>
            <a:pPr marL="285750" indent="-285750" algn="just">
              <a:buClr>
                <a:srgbClr val="92D050"/>
              </a:buClr>
              <a:buFont typeface="Wingdings" panose="05000000000000000000" pitchFamily="2" charset="2"/>
              <a:buChar char="v"/>
            </a:pPr>
            <a:r>
              <a:rPr lang="fr-FR" dirty="0"/>
              <a:t>Le CDG 18 propose une assurance statutaire avec CNP ASSURANCES avec la possibilité d’assurer les agents IRCANTEC et/ou les agents CNRACL &gt; taux préférentiel compte tenu de l’effet mutualisation</a:t>
            </a:r>
          </a:p>
          <a:p>
            <a:pPr algn="just">
              <a:buClr>
                <a:srgbClr val="92D050"/>
              </a:buClr>
            </a:pPr>
            <a:endParaRPr lang="fr-FR" dirty="0"/>
          </a:p>
          <a:p>
            <a:pPr marL="285750" indent="-285750" algn="just">
              <a:buClr>
                <a:srgbClr val="92D050"/>
              </a:buClr>
              <a:buFont typeface="Wingdings" panose="05000000000000000000" pitchFamily="2" charset="2"/>
              <a:buChar char="v"/>
            </a:pPr>
            <a:r>
              <a:rPr lang="fr-FR" dirty="0"/>
              <a:t>Les risques qui peuvent être assurés sont : le congé de maladie ordinaire, le congé de longue maladie, le congé de longue durée, le congé de grave maladie, le congé maternité, le congé paternité, le CITIS (accident de service et maladie professionnelle) et le décès.</a:t>
            </a:r>
          </a:p>
          <a:p>
            <a:pPr algn="just">
              <a:buClr>
                <a:srgbClr val="92D050"/>
              </a:buClr>
            </a:pPr>
            <a:endParaRPr lang="fr-FR" dirty="0"/>
          </a:p>
          <a:p>
            <a:pPr marL="285750" indent="-285750" algn="just">
              <a:buClr>
                <a:srgbClr val="92D050"/>
              </a:buClr>
              <a:buFont typeface="Wingdings" panose="05000000000000000000" pitchFamily="2" charset="2"/>
              <a:buChar char="v"/>
            </a:pPr>
            <a:r>
              <a:rPr lang="fr-FR" dirty="0"/>
              <a:t>En option, il est possible d’assurer une partie des charges patronales, le SFT, les indemnités accessoires</a:t>
            </a:r>
          </a:p>
        </p:txBody>
      </p:sp>
      <p:pic>
        <p:nvPicPr>
          <p:cNvPr id="18" name="Image 17">
            <a:extLst>
              <a:ext uri="{FF2B5EF4-FFF2-40B4-BE49-F238E27FC236}">
                <a16:creationId xmlns:a16="http://schemas.microsoft.com/office/drawing/2014/main" id="{58E7BF75-9D4E-64B6-C883-A78EFD0DB8EC}"/>
              </a:ext>
            </a:extLst>
          </p:cNvPr>
          <p:cNvPicPr>
            <a:picLocks noChangeAspect="1"/>
          </p:cNvPicPr>
          <p:nvPr/>
        </p:nvPicPr>
        <p:blipFill>
          <a:blip r:embed="rId3"/>
          <a:stretch>
            <a:fillRect/>
          </a:stretch>
        </p:blipFill>
        <p:spPr>
          <a:xfrm>
            <a:off x="6436458" y="5349882"/>
            <a:ext cx="1028844" cy="885949"/>
          </a:xfrm>
          <a:prstGeom prst="rect">
            <a:avLst/>
          </a:prstGeom>
        </p:spPr>
      </p:pic>
    </p:spTree>
    <p:extLst>
      <p:ext uri="{BB962C8B-B14F-4D97-AF65-F5344CB8AC3E}">
        <p14:creationId xmlns:p14="http://schemas.microsoft.com/office/powerpoint/2010/main" val="200496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4275-FA36-53EA-A97A-F1ADC461D672}"/>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B378712-F99E-321B-1E81-83695B80B9DF}"/>
              </a:ext>
            </a:extLst>
          </p:cNvPr>
          <p:cNvSpPr txBox="1">
            <a:spLocks noGrp="1"/>
          </p:cNvSpPr>
          <p:nvPr>
            <p:ph type="title"/>
          </p:nvPr>
        </p:nvSpPr>
        <p:spPr>
          <a:xfrm>
            <a:off x="677507" y="238804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MAI 2026</a:t>
            </a:r>
            <a:endParaRPr dirty="0">
              <a:solidFill>
                <a:schemeClr val="accent6"/>
              </a:solidFill>
            </a:endParaRPr>
          </a:p>
        </p:txBody>
      </p:sp>
      <p:sp>
        <p:nvSpPr>
          <p:cNvPr id="7" name="object 7">
            <a:extLst>
              <a:ext uri="{FF2B5EF4-FFF2-40B4-BE49-F238E27FC236}">
                <a16:creationId xmlns:a16="http://schemas.microsoft.com/office/drawing/2014/main" id="{404A5FE3-8935-7A74-D027-72DFFB2F250B}"/>
              </a:ext>
            </a:extLst>
          </p:cNvPr>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a:extLst>
              <a:ext uri="{FF2B5EF4-FFF2-40B4-BE49-F238E27FC236}">
                <a16:creationId xmlns:a16="http://schemas.microsoft.com/office/drawing/2014/main" id="{66AD0991-6A72-77CD-6A4A-49D3276A0A76}"/>
              </a:ext>
            </a:extLst>
          </p:cNvPr>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a:extLst>
              <a:ext uri="{FF2B5EF4-FFF2-40B4-BE49-F238E27FC236}">
                <a16:creationId xmlns:a16="http://schemas.microsoft.com/office/drawing/2014/main" id="{64A6C753-249A-01DE-9DB0-ED82920F819E}"/>
              </a:ext>
            </a:extLst>
          </p:cNvPr>
          <p:cNvGrpSpPr>
            <a:grpSpLocks/>
          </p:cNvGrpSpPr>
          <p:nvPr/>
        </p:nvGrpSpPr>
        <p:grpSpPr bwMode="auto">
          <a:xfrm>
            <a:off x="1357290" y="285728"/>
            <a:ext cx="7661932" cy="2016596"/>
            <a:chOff x="2521302" y="4447632"/>
            <a:chExt cx="6645275" cy="2324642"/>
          </a:xfrm>
        </p:grpSpPr>
        <p:sp>
          <p:nvSpPr>
            <p:cNvPr id="11" name="Oval 2">
              <a:extLst>
                <a:ext uri="{FF2B5EF4-FFF2-40B4-BE49-F238E27FC236}">
                  <a16:creationId xmlns:a16="http://schemas.microsoft.com/office/drawing/2014/main" id="{432B7D57-82B4-3254-EB0F-BAFB8931279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a:extLst>
                <a:ext uri="{FF2B5EF4-FFF2-40B4-BE49-F238E27FC236}">
                  <a16:creationId xmlns:a16="http://schemas.microsoft.com/office/drawing/2014/main" id="{6D30F4A2-0A09-E39B-DB76-96F361FFAC5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a:extLst>
                <a:ext uri="{FF2B5EF4-FFF2-40B4-BE49-F238E27FC236}">
                  <a16:creationId xmlns:a16="http://schemas.microsoft.com/office/drawing/2014/main" id="{494A05BA-05A7-E5D1-F328-06BC760F033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a:extLst>
                <a:ext uri="{FF2B5EF4-FFF2-40B4-BE49-F238E27FC236}">
                  <a16:creationId xmlns:a16="http://schemas.microsoft.com/office/drawing/2014/main" id="{CF5E9757-BA5F-63C3-0F73-6AAE2810A9D0}"/>
                </a:ext>
              </a:extLst>
            </p:cNvPr>
            <p:cNvGrpSpPr>
              <a:grpSpLocks/>
            </p:cNvGrpSpPr>
            <p:nvPr/>
          </p:nvGrpSpPr>
          <p:grpSpPr bwMode="auto">
            <a:xfrm>
              <a:off x="3957638" y="5091476"/>
              <a:ext cx="171450" cy="1165229"/>
              <a:chOff x="112099728" y="105931681"/>
              <a:chExt cx="170831" cy="1165800"/>
            </a:xfrm>
          </p:grpSpPr>
          <p:sp>
            <p:nvSpPr>
              <p:cNvPr id="19" name="Rectangle 7">
                <a:extLst>
                  <a:ext uri="{FF2B5EF4-FFF2-40B4-BE49-F238E27FC236}">
                    <a16:creationId xmlns:a16="http://schemas.microsoft.com/office/drawing/2014/main" id="{A8C23D90-2942-9373-449C-0829550C0C5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a:extLst>
                  <a:ext uri="{FF2B5EF4-FFF2-40B4-BE49-F238E27FC236}">
                    <a16:creationId xmlns:a16="http://schemas.microsoft.com/office/drawing/2014/main" id="{8B9F627B-0BE7-FAFE-72FE-3296CFA391A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a:extLst>
                  <a:ext uri="{FF2B5EF4-FFF2-40B4-BE49-F238E27FC236}">
                    <a16:creationId xmlns:a16="http://schemas.microsoft.com/office/drawing/2014/main" id="{7F335AFD-2C13-C262-B11F-FCE774BC028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a:extLst>
                <a:ext uri="{FF2B5EF4-FFF2-40B4-BE49-F238E27FC236}">
                  <a16:creationId xmlns:a16="http://schemas.microsoft.com/office/drawing/2014/main" id="{BF9415C7-9585-6681-5675-617C1FB050BE}"/>
                </a:ext>
              </a:extLst>
            </p:cNvPr>
            <p:cNvGrpSpPr>
              <a:grpSpLocks/>
            </p:cNvGrpSpPr>
            <p:nvPr/>
          </p:nvGrpSpPr>
          <p:grpSpPr bwMode="auto">
            <a:xfrm>
              <a:off x="8701088" y="4447632"/>
              <a:ext cx="169862" cy="1163632"/>
              <a:chOff x="116843535" y="105289350"/>
              <a:chExt cx="170420" cy="1163658"/>
            </a:xfrm>
          </p:grpSpPr>
          <p:sp>
            <p:nvSpPr>
              <p:cNvPr id="16" name="Rectangle 15">
                <a:extLst>
                  <a:ext uri="{FF2B5EF4-FFF2-40B4-BE49-F238E27FC236}">
                    <a16:creationId xmlns:a16="http://schemas.microsoft.com/office/drawing/2014/main" id="{EAEA840D-AF31-99BB-C935-8563E9451CD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a:extLst>
                  <a:ext uri="{FF2B5EF4-FFF2-40B4-BE49-F238E27FC236}">
                    <a16:creationId xmlns:a16="http://schemas.microsoft.com/office/drawing/2014/main" id="{CEE63391-E6FA-65BC-D8A4-6C75F040A29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a:extLst>
                  <a:ext uri="{FF2B5EF4-FFF2-40B4-BE49-F238E27FC236}">
                    <a16:creationId xmlns:a16="http://schemas.microsoft.com/office/drawing/2014/main" id="{469FE593-CA26-138C-24B9-A8073796280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58270AEA-932B-6518-C2A3-1C3D47B189DB}"/>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9A6D588F-C05B-0AA0-9D00-357BE61FD516}"/>
              </a:ext>
            </a:extLst>
          </p:cNvPr>
          <p:cNvSpPr txBox="1">
            <a:spLocks/>
          </p:cNvSpPr>
          <p:nvPr/>
        </p:nvSpPr>
        <p:spPr>
          <a:xfrm>
            <a:off x="143134" y="3833262"/>
            <a:ext cx="8782089" cy="3030958"/>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Yveline ROUX BERANGER – Directrice générale des services</a:t>
            </a:r>
          </a:p>
          <a:p>
            <a:pPr marL="12700" algn="ctr">
              <a:spcBef>
                <a:spcPts val="95"/>
              </a:spcBef>
            </a:pPr>
            <a:r>
              <a:rPr lang="fr-FR" kern="0" dirty="0">
                <a:solidFill>
                  <a:srgbClr val="00B0F0"/>
                </a:solidFill>
              </a:rPr>
              <a:t>Aurore VEDRENNE– Directrice adjointe et responsable du pôle ressources et accompagnement</a:t>
            </a:r>
          </a:p>
          <a:p>
            <a:pPr marL="12700" algn="ctr">
              <a:spcBef>
                <a:spcPts val="95"/>
              </a:spcBef>
            </a:pPr>
            <a:r>
              <a:rPr lang="fr-FR" kern="0" dirty="0">
                <a:solidFill>
                  <a:srgbClr val="00B0F0"/>
                </a:solidFill>
              </a:rPr>
              <a:t>Julie BONNEMORT – Conseillère en Evolution Professionnelle</a:t>
            </a:r>
          </a:p>
          <a:p>
            <a:pPr marL="12700" algn="ctr">
              <a:spcBef>
                <a:spcPts val="95"/>
              </a:spcBef>
            </a:pPr>
            <a:r>
              <a:rPr lang="fr-FR" kern="0" dirty="0">
                <a:solidFill>
                  <a:srgbClr val="00B0F0"/>
                </a:solidFill>
              </a:rPr>
              <a:t>Aurélie FRAPPIER – Coordonnatrice retraite et gestionnaire assurances statutaires</a:t>
            </a:r>
          </a:p>
        </p:txBody>
      </p:sp>
    </p:spTree>
    <p:extLst>
      <p:ext uri="{BB962C8B-B14F-4D97-AF65-F5344CB8AC3E}">
        <p14:creationId xmlns:p14="http://schemas.microsoft.com/office/powerpoint/2010/main" val="317619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3445934" y="601062"/>
            <a:ext cx="4821807" cy="646331"/>
          </a:xfrm>
          <a:prstGeom prst="rect">
            <a:avLst/>
          </a:prstGeom>
          <a:noFill/>
        </p:spPr>
        <p:txBody>
          <a:bodyPr wrap="square" rtlCol="0">
            <a:spAutoFit/>
          </a:bodyPr>
          <a:lstStyle/>
          <a:p>
            <a:pPr algn="r"/>
            <a:r>
              <a:rPr lang="fr-FR" b="1" dirty="0">
                <a:solidFill>
                  <a:srgbClr val="00B0F0"/>
                </a:solidFill>
              </a:rPr>
              <a:t>Module assurance statutaire – Le temps partiel thérapeutique</a:t>
            </a:r>
          </a:p>
        </p:txBody>
      </p:sp>
      <p:sp>
        <p:nvSpPr>
          <p:cNvPr id="2" name="ZoneTexte 1">
            <a:extLst>
              <a:ext uri="{FF2B5EF4-FFF2-40B4-BE49-F238E27FC236}">
                <a16:creationId xmlns:a16="http://schemas.microsoft.com/office/drawing/2014/main" id="{1EEF5A76-2FCA-725D-820F-9E56C7D94A7F}"/>
              </a:ext>
            </a:extLst>
          </p:cNvPr>
          <p:cNvSpPr txBox="1"/>
          <p:nvPr/>
        </p:nvSpPr>
        <p:spPr>
          <a:xfrm>
            <a:off x="762000" y="1551949"/>
            <a:ext cx="7829114" cy="2862322"/>
          </a:xfrm>
          <a:prstGeom prst="rect">
            <a:avLst/>
          </a:prstGeom>
          <a:noFill/>
        </p:spPr>
        <p:txBody>
          <a:bodyPr wrap="square" rtlCol="0">
            <a:spAutoFit/>
          </a:bodyPr>
          <a:lstStyle/>
          <a:p>
            <a:r>
              <a:rPr lang="fr-FR" b="1" u="sng" dirty="0"/>
              <a:t>A/ Le Temps Partiel Thérapeutique (TPT) suite à une maladie ordinaire</a:t>
            </a:r>
          </a:p>
          <a:p>
            <a:endParaRPr lang="fr-FR" dirty="0"/>
          </a:p>
          <a:p>
            <a:r>
              <a:rPr lang="fr-FR" dirty="0"/>
              <a:t>Il est pris en charge par CNP Assurances UNIQUEMENT si le </a:t>
            </a:r>
            <a:r>
              <a:rPr lang="fr-FR" b="1" dirty="0"/>
              <a:t>risque Maladie Ordinaire </a:t>
            </a:r>
            <a:r>
              <a:rPr lang="fr-FR" dirty="0"/>
              <a:t>et/ou </a:t>
            </a:r>
            <a:r>
              <a:rPr lang="fr-FR" b="1" dirty="0"/>
              <a:t>CITIS sont assurés</a:t>
            </a:r>
            <a:r>
              <a:rPr lang="fr-FR" dirty="0"/>
              <a:t>.</a:t>
            </a:r>
          </a:p>
          <a:p>
            <a:endParaRPr lang="fr-FR" dirty="0"/>
          </a:p>
          <a:p>
            <a:r>
              <a:rPr lang="fr-FR" dirty="0"/>
              <a:t>Pour le déclarer sur CNP STATUAL, se connecter sur l’événement de base (en général MO ou CITIS) et ajouter une conséquence, TPT et renseigner la période :</a:t>
            </a:r>
          </a:p>
          <a:p>
            <a:endParaRPr lang="fr-FR" dirty="0"/>
          </a:p>
          <a:p>
            <a:r>
              <a:rPr lang="fr-FR" dirty="0"/>
              <a:t>1.</a:t>
            </a:r>
          </a:p>
          <a:p>
            <a:endParaRPr lang="fr-FR" dirty="0"/>
          </a:p>
        </p:txBody>
      </p:sp>
      <p:pic>
        <p:nvPicPr>
          <p:cNvPr id="12" name="Image 11">
            <a:extLst>
              <a:ext uri="{FF2B5EF4-FFF2-40B4-BE49-F238E27FC236}">
                <a16:creationId xmlns:a16="http://schemas.microsoft.com/office/drawing/2014/main" id="{6C6F2D4D-3E5D-8D4B-ED64-ACEC77317405}"/>
              </a:ext>
            </a:extLst>
          </p:cNvPr>
          <p:cNvPicPr>
            <a:picLocks noChangeAspect="1"/>
          </p:cNvPicPr>
          <p:nvPr/>
        </p:nvPicPr>
        <p:blipFill>
          <a:blip r:embed="rId3"/>
          <a:stretch>
            <a:fillRect/>
          </a:stretch>
        </p:blipFill>
        <p:spPr>
          <a:xfrm>
            <a:off x="4668781" y="3614308"/>
            <a:ext cx="3238952" cy="1314633"/>
          </a:xfrm>
          <a:prstGeom prst="rect">
            <a:avLst/>
          </a:prstGeom>
        </p:spPr>
      </p:pic>
      <p:pic>
        <p:nvPicPr>
          <p:cNvPr id="17" name="Image 16">
            <a:extLst>
              <a:ext uri="{FF2B5EF4-FFF2-40B4-BE49-F238E27FC236}">
                <a16:creationId xmlns:a16="http://schemas.microsoft.com/office/drawing/2014/main" id="{772B50A6-D028-0E81-C6AB-49FAB3D21B31}"/>
              </a:ext>
            </a:extLst>
          </p:cNvPr>
          <p:cNvPicPr>
            <a:picLocks noChangeAspect="1"/>
          </p:cNvPicPr>
          <p:nvPr/>
        </p:nvPicPr>
        <p:blipFill>
          <a:blip r:embed="rId4"/>
          <a:stretch>
            <a:fillRect/>
          </a:stretch>
        </p:blipFill>
        <p:spPr>
          <a:xfrm>
            <a:off x="1171561" y="3980297"/>
            <a:ext cx="2543530" cy="685896"/>
          </a:xfrm>
          <a:prstGeom prst="rect">
            <a:avLst/>
          </a:prstGeom>
        </p:spPr>
      </p:pic>
      <p:pic>
        <p:nvPicPr>
          <p:cNvPr id="26" name="Image 25">
            <a:extLst>
              <a:ext uri="{FF2B5EF4-FFF2-40B4-BE49-F238E27FC236}">
                <a16:creationId xmlns:a16="http://schemas.microsoft.com/office/drawing/2014/main" id="{95CC85BA-A1E6-8FA3-BC4B-A91FE6DFB7B2}"/>
              </a:ext>
            </a:extLst>
          </p:cNvPr>
          <p:cNvPicPr>
            <a:picLocks noChangeAspect="1"/>
          </p:cNvPicPr>
          <p:nvPr/>
        </p:nvPicPr>
        <p:blipFill>
          <a:blip r:embed="rId5"/>
          <a:stretch>
            <a:fillRect/>
          </a:stretch>
        </p:blipFill>
        <p:spPr>
          <a:xfrm>
            <a:off x="1796048" y="4939827"/>
            <a:ext cx="5519152" cy="1852746"/>
          </a:xfrm>
          <a:prstGeom prst="rect">
            <a:avLst/>
          </a:prstGeom>
        </p:spPr>
      </p:pic>
      <p:sp>
        <p:nvSpPr>
          <p:cNvPr id="28" name="ZoneTexte 27">
            <a:extLst>
              <a:ext uri="{FF2B5EF4-FFF2-40B4-BE49-F238E27FC236}">
                <a16:creationId xmlns:a16="http://schemas.microsoft.com/office/drawing/2014/main" id="{04FF61AC-2D06-EBCA-A39D-7D3372052E5F}"/>
              </a:ext>
            </a:extLst>
          </p:cNvPr>
          <p:cNvSpPr txBox="1"/>
          <p:nvPr/>
        </p:nvSpPr>
        <p:spPr>
          <a:xfrm>
            <a:off x="4315999" y="3795631"/>
            <a:ext cx="491239" cy="369332"/>
          </a:xfrm>
          <a:prstGeom prst="rect">
            <a:avLst/>
          </a:prstGeom>
          <a:noFill/>
        </p:spPr>
        <p:txBody>
          <a:bodyPr wrap="square" rtlCol="0">
            <a:spAutoFit/>
          </a:bodyPr>
          <a:lstStyle/>
          <a:p>
            <a:r>
              <a:rPr lang="fr-FR" dirty="0"/>
              <a:t>2.</a:t>
            </a:r>
          </a:p>
        </p:txBody>
      </p:sp>
      <p:sp>
        <p:nvSpPr>
          <p:cNvPr id="31" name="ZoneTexte 30">
            <a:extLst>
              <a:ext uri="{FF2B5EF4-FFF2-40B4-BE49-F238E27FC236}">
                <a16:creationId xmlns:a16="http://schemas.microsoft.com/office/drawing/2014/main" id="{F5E91C1F-9D47-25D1-6CBF-F1F6991A8ABB}"/>
              </a:ext>
            </a:extLst>
          </p:cNvPr>
          <p:cNvSpPr txBox="1"/>
          <p:nvPr/>
        </p:nvSpPr>
        <p:spPr>
          <a:xfrm>
            <a:off x="1335700" y="5430540"/>
            <a:ext cx="460348" cy="369332"/>
          </a:xfrm>
          <a:prstGeom prst="rect">
            <a:avLst/>
          </a:prstGeom>
          <a:noFill/>
        </p:spPr>
        <p:txBody>
          <a:bodyPr wrap="square" rtlCol="0">
            <a:spAutoFit/>
          </a:bodyPr>
          <a:lstStyle/>
          <a:p>
            <a:r>
              <a:rPr lang="fr-FR" dirty="0"/>
              <a:t>3.</a:t>
            </a:r>
          </a:p>
        </p:txBody>
      </p:sp>
    </p:spTree>
    <p:extLst>
      <p:ext uri="{BB962C8B-B14F-4D97-AF65-F5344CB8AC3E}">
        <p14:creationId xmlns:p14="http://schemas.microsoft.com/office/powerpoint/2010/main" val="329534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0" name="ZoneTexte 9">
            <a:extLst>
              <a:ext uri="{FF2B5EF4-FFF2-40B4-BE49-F238E27FC236}">
                <a16:creationId xmlns:a16="http://schemas.microsoft.com/office/drawing/2014/main" id="{9537EA33-633C-96C6-2893-82A513E43D26}"/>
              </a:ext>
            </a:extLst>
          </p:cNvPr>
          <p:cNvSpPr txBox="1"/>
          <p:nvPr/>
        </p:nvSpPr>
        <p:spPr>
          <a:xfrm>
            <a:off x="710121" y="1811061"/>
            <a:ext cx="7829114" cy="5078313"/>
          </a:xfrm>
          <a:prstGeom prst="rect">
            <a:avLst/>
          </a:prstGeom>
          <a:noFill/>
        </p:spPr>
        <p:txBody>
          <a:bodyPr wrap="square" rtlCol="0">
            <a:spAutoFit/>
          </a:bodyPr>
          <a:lstStyle/>
          <a:p>
            <a:r>
              <a:rPr lang="fr-FR" b="1" u="sng" dirty="0">
                <a:solidFill>
                  <a:schemeClr val="accent2"/>
                </a:solidFill>
              </a:rPr>
              <a:t>1, Les agents CNRACL</a:t>
            </a:r>
          </a:p>
          <a:p>
            <a:endParaRPr lang="fr-FR" b="1" u="sng" dirty="0"/>
          </a:p>
          <a:p>
            <a:r>
              <a:rPr lang="fr-FR" b="1" u="sng" dirty="0"/>
              <a:t>Liste des pièces à fournir et à intégrer sur STATUAL :</a:t>
            </a:r>
          </a:p>
          <a:p>
            <a:endParaRPr lang="fr-FR" b="1" u="sng" dirty="0"/>
          </a:p>
          <a:p>
            <a:pPr marL="285750" indent="-285750">
              <a:buFont typeface="Wingdings" panose="05000000000000000000" pitchFamily="2" charset="2"/>
              <a:buChar char="ü"/>
            </a:pPr>
            <a:r>
              <a:rPr lang="fr-FR" u="sng" dirty="0"/>
              <a:t>1</a:t>
            </a:r>
            <a:r>
              <a:rPr lang="fr-FR" u="sng" baseline="30000" dirty="0"/>
              <a:t>ère</a:t>
            </a:r>
            <a:r>
              <a:rPr lang="fr-FR" u="sng" dirty="0"/>
              <a:t> demande </a:t>
            </a:r>
            <a:r>
              <a:rPr lang="fr-FR" dirty="0"/>
              <a:t>(durée maximum de 3 mois):</a:t>
            </a:r>
          </a:p>
          <a:p>
            <a:pPr marL="742950" lvl="1" indent="-285750">
              <a:buFont typeface="Courier New" panose="02070309020205020404" pitchFamily="49" charset="0"/>
              <a:buChar char="o"/>
            </a:pPr>
            <a:r>
              <a:rPr lang="fr-FR" dirty="0"/>
              <a:t>Demande de l’agent</a:t>
            </a:r>
          </a:p>
          <a:p>
            <a:pPr marL="742950" lvl="1" indent="-285750">
              <a:buFont typeface="Courier New" panose="02070309020205020404" pitchFamily="49" charset="0"/>
              <a:buChar char="o"/>
            </a:pPr>
            <a:r>
              <a:rPr lang="fr-FR" dirty="0"/>
              <a:t>Certificat médical du médecin traitant précisant les dates de début et de fin (ou la durée) et la quotité de travail</a:t>
            </a:r>
          </a:p>
          <a:p>
            <a:pPr marL="742950" lvl="1" indent="-285750">
              <a:buFont typeface="Courier New" panose="02070309020205020404" pitchFamily="49" charset="0"/>
              <a:buChar char="o"/>
            </a:pPr>
            <a:r>
              <a:rPr lang="fr-FR" dirty="0"/>
              <a:t>La décision administrative de la collectivité plaçant l’agent en TPT</a:t>
            </a:r>
          </a:p>
          <a:p>
            <a:pPr marL="742950" lvl="1" indent="-285750">
              <a:buFont typeface="Courier New" panose="02070309020205020404" pitchFamily="49" charset="0"/>
              <a:buChar char="o"/>
            </a:pPr>
            <a:endParaRPr lang="fr-FR" dirty="0"/>
          </a:p>
          <a:p>
            <a:pPr marL="285750" indent="-285750">
              <a:buFont typeface="Wingdings" panose="05000000000000000000" pitchFamily="2" charset="2"/>
              <a:buChar char="ü"/>
            </a:pPr>
            <a:r>
              <a:rPr lang="fr-FR" u="sng" dirty="0"/>
              <a:t>A chaque renouvellement</a:t>
            </a:r>
            <a:r>
              <a:rPr lang="fr-FR" dirty="0"/>
              <a:t>:</a:t>
            </a:r>
          </a:p>
          <a:p>
            <a:pPr marL="742950" lvl="1" indent="-285750">
              <a:buFont typeface="Courier New" panose="02070309020205020404" pitchFamily="49" charset="0"/>
              <a:buChar char="o"/>
            </a:pPr>
            <a:r>
              <a:rPr lang="fr-FR" dirty="0"/>
              <a:t>Demande de l’agent</a:t>
            </a:r>
          </a:p>
          <a:p>
            <a:pPr marL="742950" lvl="1" indent="-285750">
              <a:buFont typeface="Courier New" panose="02070309020205020404" pitchFamily="49" charset="0"/>
              <a:buChar char="o"/>
            </a:pPr>
            <a:r>
              <a:rPr lang="fr-FR" dirty="0"/>
              <a:t>Certificat médical du médecin traitant précisant les dates de début et de fin (ou la durée) et la quotité de travail</a:t>
            </a:r>
          </a:p>
          <a:p>
            <a:pPr marL="742950" lvl="1" indent="-285750">
              <a:buFont typeface="Courier New" panose="02070309020205020404" pitchFamily="49" charset="0"/>
              <a:buChar char="o"/>
            </a:pPr>
            <a:r>
              <a:rPr lang="fr-FR" dirty="0"/>
              <a:t>La décision administrative de la collectivité</a:t>
            </a:r>
          </a:p>
          <a:p>
            <a:pPr marL="742950" lvl="1" indent="-285750">
              <a:buFont typeface="Courier New" panose="02070309020205020404" pitchFamily="49" charset="0"/>
              <a:buChar char="o"/>
            </a:pPr>
            <a:r>
              <a:rPr lang="fr-FR" b="1" dirty="0">
                <a:solidFill>
                  <a:srgbClr val="0070C0"/>
                </a:solidFill>
              </a:rPr>
              <a:t>L’avis du médecin agréé</a:t>
            </a:r>
          </a:p>
          <a:p>
            <a:pPr marL="742950" lvl="1" indent="-285750">
              <a:buFont typeface="Wingdings" panose="05000000000000000000" pitchFamily="2" charset="2"/>
              <a:buChar char="ü"/>
            </a:pPr>
            <a:endParaRPr lang="fr-FR" dirty="0"/>
          </a:p>
          <a:p>
            <a:endParaRPr lang="fr-FR" dirty="0"/>
          </a:p>
        </p:txBody>
      </p:sp>
      <p:pic>
        <p:nvPicPr>
          <p:cNvPr id="2" name="Image 1">
            <a:extLst>
              <a:ext uri="{FF2B5EF4-FFF2-40B4-BE49-F238E27FC236}">
                <a16:creationId xmlns:a16="http://schemas.microsoft.com/office/drawing/2014/main" id="{3F32A3C1-211C-672B-B23B-4AC0B1B95821}"/>
              </a:ext>
            </a:extLst>
          </p:cNvPr>
          <p:cNvPicPr>
            <a:picLocks noChangeAspect="1"/>
          </p:cNvPicPr>
          <p:nvPr/>
        </p:nvPicPr>
        <p:blipFill>
          <a:blip r:embed="rId3"/>
          <a:stretch>
            <a:fillRect/>
          </a:stretch>
        </p:blipFill>
        <p:spPr>
          <a:xfrm>
            <a:off x="5715000" y="5715000"/>
            <a:ext cx="767764" cy="688625"/>
          </a:xfrm>
          <a:prstGeom prst="rect">
            <a:avLst/>
          </a:prstGeom>
        </p:spPr>
      </p:pic>
      <p:sp>
        <p:nvSpPr>
          <p:cNvPr id="5" name="ZoneTexte 4">
            <a:extLst>
              <a:ext uri="{FF2B5EF4-FFF2-40B4-BE49-F238E27FC236}">
                <a16:creationId xmlns:a16="http://schemas.microsoft.com/office/drawing/2014/main" id="{CCCDE3D0-8ECB-A08F-A60F-DA97CA0B782E}"/>
              </a:ext>
            </a:extLst>
          </p:cNvPr>
          <p:cNvSpPr txBox="1"/>
          <p:nvPr/>
        </p:nvSpPr>
        <p:spPr>
          <a:xfrm>
            <a:off x="3445934" y="601062"/>
            <a:ext cx="4821807" cy="646331"/>
          </a:xfrm>
          <a:prstGeom prst="rect">
            <a:avLst/>
          </a:prstGeom>
          <a:noFill/>
        </p:spPr>
        <p:txBody>
          <a:bodyPr wrap="square" rtlCol="0">
            <a:spAutoFit/>
          </a:bodyPr>
          <a:lstStyle/>
          <a:p>
            <a:pPr algn="r"/>
            <a:r>
              <a:rPr lang="fr-FR" b="1" dirty="0">
                <a:solidFill>
                  <a:srgbClr val="00B0F0"/>
                </a:solidFill>
              </a:rPr>
              <a:t>Module assurance statutaire – Le temps partiel thérapeutique</a:t>
            </a:r>
          </a:p>
        </p:txBody>
      </p:sp>
    </p:spTree>
    <p:extLst>
      <p:ext uri="{BB962C8B-B14F-4D97-AF65-F5344CB8AC3E}">
        <p14:creationId xmlns:p14="http://schemas.microsoft.com/office/powerpoint/2010/main" val="242730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E7F1A-43FE-FD39-21AB-2CB0F17AE763}"/>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D867DCE2-D6FE-EC34-4933-33172F571328}"/>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67C9071-C7D3-D029-9E0A-383D0EE7951F}"/>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77225F60-DE53-46C3-3A1B-98AF99F5BFE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9BB5BBA-A228-B161-627D-FDDE01F722A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983DF81-A403-60CA-D490-42339200F8B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C44A6B8-5F3A-66FD-F05C-8F20CA3307F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DDC504D9-E6A6-62A8-016B-4124E86F020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19221B1-5607-5C6A-4119-676C31BED4B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B0103AE-63D5-A77F-E712-EDABE54FC19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F152AA5-1A40-05B1-F5D1-DB7439B0CC6D}"/>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400CAF7-2F6F-F639-6EFB-06EE1B34950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91E160E-9915-8137-A9D3-EAD475A4C4E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78A30CB-D5D8-85D4-7E19-9B533B45225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816C5DE5-3450-740F-5899-107DC9811D8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0" name="ZoneTexte 9">
            <a:extLst>
              <a:ext uri="{FF2B5EF4-FFF2-40B4-BE49-F238E27FC236}">
                <a16:creationId xmlns:a16="http://schemas.microsoft.com/office/drawing/2014/main" id="{1DC72AAC-6DD5-78E4-9CB0-E1327FAD5D17}"/>
              </a:ext>
            </a:extLst>
          </p:cNvPr>
          <p:cNvSpPr txBox="1"/>
          <p:nvPr/>
        </p:nvSpPr>
        <p:spPr>
          <a:xfrm>
            <a:off x="710121" y="1811061"/>
            <a:ext cx="7829114" cy="4801314"/>
          </a:xfrm>
          <a:prstGeom prst="rect">
            <a:avLst/>
          </a:prstGeom>
          <a:noFill/>
        </p:spPr>
        <p:txBody>
          <a:bodyPr wrap="square" rtlCol="0">
            <a:spAutoFit/>
          </a:bodyPr>
          <a:lstStyle/>
          <a:p>
            <a:r>
              <a:rPr lang="fr-FR" b="1" u="sng" dirty="0">
                <a:solidFill>
                  <a:schemeClr val="accent2"/>
                </a:solidFill>
              </a:rPr>
              <a:t>2, Les agents IRCANTEC</a:t>
            </a:r>
          </a:p>
          <a:p>
            <a:endParaRPr lang="fr-FR" b="1" u="sng" dirty="0"/>
          </a:p>
          <a:p>
            <a:r>
              <a:rPr lang="fr-FR" b="1" u="sng" dirty="0"/>
              <a:t>Liste des pièces à fournir et à intégrer sur STATUAL :</a:t>
            </a:r>
          </a:p>
          <a:p>
            <a:endParaRPr lang="fr-FR" b="1" u="sng" dirty="0"/>
          </a:p>
          <a:p>
            <a:pPr marL="285750" indent="-285750">
              <a:buFont typeface="Wingdings" panose="05000000000000000000" pitchFamily="2" charset="2"/>
              <a:buChar char="ü"/>
            </a:pPr>
            <a:r>
              <a:rPr lang="fr-FR" u="sng" dirty="0"/>
              <a:t>1</a:t>
            </a:r>
            <a:r>
              <a:rPr lang="fr-FR" u="sng" baseline="30000" dirty="0"/>
              <a:t>ère</a:t>
            </a:r>
            <a:r>
              <a:rPr lang="fr-FR" u="sng" dirty="0"/>
              <a:t> demande </a:t>
            </a:r>
            <a:r>
              <a:rPr lang="fr-FR" dirty="0"/>
              <a:t>(durée maximum de 3 mois):</a:t>
            </a:r>
          </a:p>
          <a:p>
            <a:pPr marL="742950" lvl="1" indent="-285750">
              <a:buFont typeface="Courier New" panose="02070309020205020404" pitchFamily="49" charset="0"/>
              <a:buChar char="o"/>
            </a:pPr>
            <a:r>
              <a:rPr lang="fr-FR" dirty="0"/>
              <a:t>Demande de l’agent</a:t>
            </a:r>
          </a:p>
          <a:p>
            <a:pPr marL="742950" lvl="1" indent="-285750">
              <a:buFont typeface="Courier New" panose="02070309020205020404" pitchFamily="49" charset="0"/>
              <a:buChar char="o"/>
            </a:pPr>
            <a:r>
              <a:rPr lang="fr-FR" dirty="0"/>
              <a:t>Certificat médical du médecin traitant précisant les dates de début et de fin (ou la durée) et la quotité de travail</a:t>
            </a:r>
          </a:p>
          <a:p>
            <a:pPr marL="742950" lvl="1" indent="-285750">
              <a:buFont typeface="Courier New" panose="02070309020205020404" pitchFamily="49" charset="0"/>
              <a:buChar char="o"/>
            </a:pPr>
            <a:r>
              <a:rPr lang="fr-FR" dirty="0"/>
              <a:t>La décision administrative de la collectivité plaçant l’agent en TPT</a:t>
            </a:r>
          </a:p>
          <a:p>
            <a:pPr marL="742950" lvl="1" indent="-285750">
              <a:buFont typeface="Courier New" panose="02070309020205020404" pitchFamily="49" charset="0"/>
              <a:buChar char="o"/>
            </a:pPr>
            <a:endParaRPr lang="fr-FR" dirty="0"/>
          </a:p>
          <a:p>
            <a:pPr marL="285750" indent="-285750">
              <a:buFont typeface="Wingdings" panose="05000000000000000000" pitchFamily="2" charset="2"/>
              <a:buChar char="ü"/>
            </a:pPr>
            <a:r>
              <a:rPr lang="fr-FR" u="sng" dirty="0"/>
              <a:t>A chaque renouvellement</a:t>
            </a:r>
            <a:r>
              <a:rPr lang="fr-FR" dirty="0"/>
              <a:t>:</a:t>
            </a:r>
          </a:p>
          <a:p>
            <a:pPr marL="742950" lvl="1" indent="-285750">
              <a:buFont typeface="Courier New" panose="02070309020205020404" pitchFamily="49" charset="0"/>
              <a:buChar char="o"/>
            </a:pPr>
            <a:r>
              <a:rPr lang="fr-FR" dirty="0"/>
              <a:t>Demande de l’agent</a:t>
            </a:r>
          </a:p>
          <a:p>
            <a:pPr marL="742950" lvl="1" indent="-285750">
              <a:buFont typeface="Courier New" panose="02070309020205020404" pitchFamily="49" charset="0"/>
              <a:buChar char="o"/>
            </a:pPr>
            <a:r>
              <a:rPr lang="fr-FR" dirty="0"/>
              <a:t>Certificat médical du médecin traitant précisant les dates de début et de fin (ou la durée) et la quotité de travail</a:t>
            </a:r>
          </a:p>
          <a:p>
            <a:pPr marL="742950" lvl="1" indent="-285750">
              <a:buFont typeface="Courier New" panose="02070309020205020404" pitchFamily="49" charset="0"/>
              <a:buChar char="o"/>
            </a:pPr>
            <a:r>
              <a:rPr lang="fr-FR" dirty="0"/>
              <a:t>La décision administrative de la collectivité</a:t>
            </a:r>
          </a:p>
          <a:p>
            <a:pPr marL="742950" lvl="1" indent="-285750">
              <a:buFont typeface="Courier New" panose="02070309020205020404" pitchFamily="49" charset="0"/>
              <a:buChar char="o"/>
            </a:pPr>
            <a:r>
              <a:rPr lang="fr-FR" b="1" dirty="0">
                <a:solidFill>
                  <a:srgbClr val="0070C0"/>
                </a:solidFill>
              </a:rPr>
              <a:t>L’avis du médecin conseil de la CPAM</a:t>
            </a:r>
            <a:endParaRPr lang="fr-FR" dirty="0">
              <a:solidFill>
                <a:srgbClr val="0070C0"/>
              </a:solidFill>
            </a:endParaRPr>
          </a:p>
          <a:p>
            <a:endParaRPr lang="fr-FR" dirty="0"/>
          </a:p>
        </p:txBody>
      </p:sp>
      <p:pic>
        <p:nvPicPr>
          <p:cNvPr id="2" name="Image 1">
            <a:extLst>
              <a:ext uri="{FF2B5EF4-FFF2-40B4-BE49-F238E27FC236}">
                <a16:creationId xmlns:a16="http://schemas.microsoft.com/office/drawing/2014/main" id="{3C849B5E-D3DB-5D2D-8402-4ADD1329E6E0}"/>
              </a:ext>
            </a:extLst>
          </p:cNvPr>
          <p:cNvPicPr>
            <a:picLocks noChangeAspect="1"/>
          </p:cNvPicPr>
          <p:nvPr/>
        </p:nvPicPr>
        <p:blipFill>
          <a:blip r:embed="rId3"/>
          <a:stretch>
            <a:fillRect/>
          </a:stretch>
        </p:blipFill>
        <p:spPr>
          <a:xfrm>
            <a:off x="5715000" y="5715000"/>
            <a:ext cx="767764" cy="688625"/>
          </a:xfrm>
          <a:prstGeom prst="rect">
            <a:avLst/>
          </a:prstGeom>
        </p:spPr>
      </p:pic>
      <p:sp>
        <p:nvSpPr>
          <p:cNvPr id="4" name="ZoneTexte 3">
            <a:extLst>
              <a:ext uri="{FF2B5EF4-FFF2-40B4-BE49-F238E27FC236}">
                <a16:creationId xmlns:a16="http://schemas.microsoft.com/office/drawing/2014/main" id="{0BC773C5-F8F7-064D-764F-4607FAA7365E}"/>
              </a:ext>
            </a:extLst>
          </p:cNvPr>
          <p:cNvSpPr txBox="1"/>
          <p:nvPr/>
        </p:nvSpPr>
        <p:spPr>
          <a:xfrm>
            <a:off x="3445934" y="601062"/>
            <a:ext cx="4821807" cy="646331"/>
          </a:xfrm>
          <a:prstGeom prst="rect">
            <a:avLst/>
          </a:prstGeom>
          <a:noFill/>
        </p:spPr>
        <p:txBody>
          <a:bodyPr wrap="square" rtlCol="0">
            <a:spAutoFit/>
          </a:bodyPr>
          <a:lstStyle/>
          <a:p>
            <a:pPr algn="r"/>
            <a:r>
              <a:rPr lang="fr-FR" b="1" dirty="0">
                <a:solidFill>
                  <a:srgbClr val="00B0F0"/>
                </a:solidFill>
              </a:rPr>
              <a:t>Module assurance statutaire – Le temps partiel thérapeutique</a:t>
            </a:r>
          </a:p>
        </p:txBody>
      </p:sp>
    </p:spTree>
    <p:extLst>
      <p:ext uri="{BB962C8B-B14F-4D97-AF65-F5344CB8AC3E}">
        <p14:creationId xmlns:p14="http://schemas.microsoft.com/office/powerpoint/2010/main" val="408860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443317" y="2122874"/>
            <a:ext cx="8210114" cy="3693319"/>
          </a:xfrm>
          <a:prstGeom prst="rect">
            <a:avLst/>
          </a:prstGeom>
          <a:noFill/>
        </p:spPr>
        <p:txBody>
          <a:bodyPr wrap="square" rtlCol="0">
            <a:spAutoFit/>
          </a:bodyPr>
          <a:lstStyle/>
          <a:p>
            <a:r>
              <a:rPr lang="fr-FR" b="1" u="sng" dirty="0"/>
              <a:t>B/ Le temps partiel thérapeutique autonome</a:t>
            </a:r>
          </a:p>
          <a:p>
            <a:endParaRPr lang="fr-FR" dirty="0"/>
          </a:p>
          <a:p>
            <a:pPr marL="285750" indent="-285750">
              <a:buFont typeface="Wingdings" panose="05000000000000000000" pitchFamily="2" charset="2"/>
              <a:buChar char="v"/>
            </a:pPr>
            <a:r>
              <a:rPr lang="fr-FR" dirty="0"/>
              <a:t>Suite au Décret n° 2020-1462 du 08/11/2021, l’agent peut bénéficier d’un TPT sans avoir été en arrêt maladie avant, il s’agit d’un </a:t>
            </a:r>
            <a:r>
              <a:rPr lang="fr-FR" b="1" u="sng" dirty="0"/>
              <a:t>TPT autonome</a:t>
            </a:r>
            <a:r>
              <a:rPr lang="fr-FR" dirty="0"/>
              <a:t>.</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a:t>Pour avoir une prise en charge de ce TPT par CNP Assurances, le risque Maladie Ordinaire doit être assuré. Le délai de franchise sera alors appliqué.</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a:t>Dans ce cas, les TPT autonomes ne sont pas déclarable par l’employeur sur STATUAL. Il est demandé aux collectivités assurées de déclarer une maladie ordinaire, intégrer les documents et faire un mail à </a:t>
            </a:r>
            <a:r>
              <a:rPr lang="fr-FR" dirty="0">
                <a:hlinkClick r:id="rId3"/>
              </a:rPr>
              <a:t>assurances.retraite@cdg18.fr</a:t>
            </a:r>
            <a:r>
              <a:rPr lang="fr-FR" dirty="0"/>
              <a:t> pour permettre de mettre à jour le dossier.</a:t>
            </a:r>
          </a:p>
          <a:p>
            <a:endParaRPr lang="fr-FR" dirty="0"/>
          </a:p>
        </p:txBody>
      </p:sp>
      <p:sp>
        <p:nvSpPr>
          <p:cNvPr id="4" name="ZoneTexte 3">
            <a:extLst>
              <a:ext uri="{FF2B5EF4-FFF2-40B4-BE49-F238E27FC236}">
                <a16:creationId xmlns:a16="http://schemas.microsoft.com/office/drawing/2014/main" id="{033EF4E6-7D34-7D78-EE5E-C72061D0AF3C}"/>
              </a:ext>
            </a:extLst>
          </p:cNvPr>
          <p:cNvSpPr txBox="1"/>
          <p:nvPr/>
        </p:nvSpPr>
        <p:spPr>
          <a:xfrm>
            <a:off x="3445934" y="601062"/>
            <a:ext cx="4821807" cy="646331"/>
          </a:xfrm>
          <a:prstGeom prst="rect">
            <a:avLst/>
          </a:prstGeom>
          <a:noFill/>
        </p:spPr>
        <p:txBody>
          <a:bodyPr wrap="square" rtlCol="0">
            <a:spAutoFit/>
          </a:bodyPr>
          <a:lstStyle/>
          <a:p>
            <a:pPr algn="r"/>
            <a:r>
              <a:rPr lang="fr-FR" b="1" dirty="0">
                <a:solidFill>
                  <a:srgbClr val="00B0F0"/>
                </a:solidFill>
              </a:rPr>
              <a:t>Module assurance statutaire – Le temps partiel thérapeutique</a:t>
            </a:r>
          </a:p>
        </p:txBody>
      </p:sp>
    </p:spTree>
    <p:extLst>
      <p:ext uri="{BB962C8B-B14F-4D97-AF65-F5344CB8AC3E}">
        <p14:creationId xmlns:p14="http://schemas.microsoft.com/office/powerpoint/2010/main" val="379236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F44B2-C20E-4FB8-1391-01774336CF0B}"/>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C8D527F-BA8C-39C7-1648-322A79EE2F1E}"/>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3460B26-E659-75A4-BC60-58CAAD7A572E}"/>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43C96BE3-29E4-161C-84BC-1804A064F1C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86597F7-2914-D1F0-D639-E48DD46B0AF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4F84CB4-A599-0995-F11C-57516E5C0F1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65CC45C-223E-CEE0-1943-93A36CC44D48}"/>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50040E6-8700-5F5E-E9A8-383ACE8B3A6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F7C9782-D979-F4FC-D340-A10A9F5E518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838DF4A-B5D7-25D0-B2E2-5EBA846686E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DAACD1F-86EB-1613-66C8-CD0225C8246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1EAD7D0-7EFB-5D5A-1CE8-64CD1BBB586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C14940E-B0AE-DD02-C284-6D1389598C6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E8ED199F-829A-E840-964E-7AD45D57511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0316FE0-BCC9-2C9C-E02C-154DA105587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FBC5C0-0BE0-25E0-DBFE-D04149146721}"/>
              </a:ext>
            </a:extLst>
          </p:cNvPr>
          <p:cNvSpPr txBox="1"/>
          <p:nvPr/>
        </p:nvSpPr>
        <p:spPr>
          <a:xfrm>
            <a:off x="346536" y="1438288"/>
            <a:ext cx="8328541" cy="3939540"/>
          </a:xfrm>
          <a:prstGeom prst="rect">
            <a:avLst/>
          </a:prstGeom>
          <a:noFill/>
        </p:spPr>
        <p:txBody>
          <a:bodyPr wrap="square" rtlCol="0">
            <a:spAutoFit/>
          </a:bodyPr>
          <a:lstStyle/>
          <a:p>
            <a:r>
              <a:rPr lang="fr-FR" u="sng" dirty="0"/>
              <a:t>Points d’attention :</a:t>
            </a:r>
          </a:p>
          <a:p>
            <a:endParaRPr lang="fr-FR" sz="1000" dirty="0"/>
          </a:p>
          <a:p>
            <a:pPr marL="285750" indent="-285750">
              <a:buFont typeface="Wingdings" panose="05000000000000000000" pitchFamily="2" charset="2"/>
              <a:buChar char="ü"/>
            </a:pPr>
            <a:r>
              <a:rPr lang="fr-FR" dirty="0"/>
              <a:t>Ne pas attendre que des documents soient demandés sur STATUAL, les téléverser sur le site </a:t>
            </a:r>
            <a:r>
              <a:rPr lang="fr-FR" b="1" dirty="0"/>
              <a:t>dès que possible </a:t>
            </a:r>
            <a:r>
              <a:rPr lang="fr-FR" dirty="0"/>
              <a:t>pour éviter un refus de prise en charge</a:t>
            </a:r>
          </a:p>
          <a:p>
            <a:endParaRPr lang="fr-FR" sz="800" b="1" dirty="0"/>
          </a:p>
          <a:p>
            <a:pPr marL="285750" indent="-285750">
              <a:buFont typeface="Wingdings" panose="05000000000000000000" pitchFamily="2" charset="2"/>
              <a:buChar char="ü"/>
            </a:pPr>
            <a:r>
              <a:rPr lang="fr-FR" b="1" dirty="0"/>
              <a:t>Attention</a:t>
            </a:r>
            <a:r>
              <a:rPr lang="fr-FR" dirty="0"/>
              <a:t> à la cohérence des périodes de TPT: Dates de fin d’une période et de début d’une nouvelle période de TPT </a:t>
            </a:r>
          </a:p>
          <a:p>
            <a:endParaRPr lang="fr-FR" sz="800" dirty="0"/>
          </a:p>
          <a:p>
            <a:r>
              <a:rPr lang="fr-FR" sz="1600" i="1" u="sng" dirty="0"/>
              <a:t>Exemple</a:t>
            </a:r>
            <a:r>
              <a:rPr lang="fr-FR" sz="1600" i="1" dirty="0"/>
              <a:t>:  TPT à 50% pour une période de </a:t>
            </a:r>
            <a:r>
              <a:rPr lang="fr-FR" sz="1600" i="1" u="sng" dirty="0"/>
              <a:t>3 mois </a:t>
            </a:r>
            <a:r>
              <a:rPr lang="fr-FR" sz="1600" i="1" dirty="0"/>
              <a:t>à compter du 08/02/2026 </a:t>
            </a:r>
          </a:p>
          <a:p>
            <a:pPr marL="285750" indent="-285750">
              <a:buFont typeface="Symbol" panose="05050102010706020507" pitchFamily="18" charset="2"/>
              <a:buChar char="Þ"/>
            </a:pPr>
            <a:r>
              <a:rPr lang="fr-FR" sz="1600" i="1" dirty="0"/>
              <a:t>Octroi TPT du 08/02/2026 au 07/05/2026</a:t>
            </a:r>
          </a:p>
          <a:p>
            <a:pPr marL="285750" indent="-285750">
              <a:buFont typeface="Symbol" panose="05050102010706020507" pitchFamily="18" charset="2"/>
              <a:buChar char="Þ"/>
            </a:pPr>
            <a:r>
              <a:rPr lang="fr-FR" sz="1600" i="1" dirty="0"/>
              <a:t>Renouvellement à compter du 08/05/2026 (Même si jour férié ou week-end, ne pas renouveler le TPT qu’à compter du 11/05/2026 sinon quid des journées du 8-9 et 10/05/2026)</a:t>
            </a:r>
          </a:p>
          <a:p>
            <a:endParaRPr lang="fr-FR" sz="800" i="1" dirty="0"/>
          </a:p>
          <a:p>
            <a:pPr marL="285750" indent="-285750">
              <a:buFont typeface="Wingdings" panose="05000000000000000000" pitchFamily="2" charset="2"/>
              <a:buChar char="ü"/>
            </a:pPr>
            <a:r>
              <a:rPr lang="fr-FR" dirty="0"/>
              <a:t>En cas de doute ou de questions, contacter le service assurances/retraite du CDG – Ne pas appeler CNP Assurances directement</a:t>
            </a:r>
          </a:p>
          <a:p>
            <a:endParaRPr lang="fr-FR" sz="800" dirty="0"/>
          </a:p>
          <a:p>
            <a:pPr marL="285750" indent="-285750">
              <a:buFont typeface="Wingdings" panose="05000000000000000000" pitchFamily="2" charset="2"/>
              <a:buChar char="ü"/>
            </a:pPr>
            <a:r>
              <a:rPr lang="fr-FR" dirty="0"/>
              <a:t>Consulter les pièces à fournir et les délais de transmission sur CNP STATUAL</a:t>
            </a:r>
          </a:p>
        </p:txBody>
      </p:sp>
      <p:pic>
        <p:nvPicPr>
          <p:cNvPr id="4" name="Image 3">
            <a:extLst>
              <a:ext uri="{FF2B5EF4-FFF2-40B4-BE49-F238E27FC236}">
                <a16:creationId xmlns:a16="http://schemas.microsoft.com/office/drawing/2014/main" id="{1900D00B-27F0-FE13-7372-FDB848CA3F8C}"/>
              </a:ext>
            </a:extLst>
          </p:cNvPr>
          <p:cNvPicPr>
            <a:picLocks noChangeAspect="1"/>
          </p:cNvPicPr>
          <p:nvPr/>
        </p:nvPicPr>
        <p:blipFill>
          <a:blip r:embed="rId3"/>
          <a:stretch>
            <a:fillRect/>
          </a:stretch>
        </p:blipFill>
        <p:spPr>
          <a:xfrm>
            <a:off x="5762246" y="5402264"/>
            <a:ext cx="2610214" cy="1152686"/>
          </a:xfrm>
          <a:prstGeom prst="rect">
            <a:avLst/>
          </a:prstGeom>
        </p:spPr>
      </p:pic>
      <p:cxnSp>
        <p:nvCxnSpPr>
          <p:cNvPr id="5" name="Connecteur droit avec flèche 4">
            <a:extLst>
              <a:ext uri="{FF2B5EF4-FFF2-40B4-BE49-F238E27FC236}">
                <a16:creationId xmlns:a16="http://schemas.microsoft.com/office/drawing/2014/main" id="{6B68EF44-CA5A-AC41-54E5-0693558D654C}"/>
              </a:ext>
            </a:extLst>
          </p:cNvPr>
          <p:cNvCxnSpPr>
            <a:cxnSpLocks/>
          </p:cNvCxnSpPr>
          <p:nvPr/>
        </p:nvCxnSpPr>
        <p:spPr>
          <a:xfrm>
            <a:off x="4410255" y="5410110"/>
            <a:ext cx="1685745" cy="825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D1916C5A-BA4C-077F-FB7A-6EE54803F907}"/>
              </a:ext>
            </a:extLst>
          </p:cNvPr>
          <p:cNvSpPr txBox="1"/>
          <p:nvPr/>
        </p:nvSpPr>
        <p:spPr>
          <a:xfrm>
            <a:off x="211580" y="5760098"/>
            <a:ext cx="4572000" cy="707886"/>
          </a:xfrm>
          <a:prstGeom prst="rect">
            <a:avLst/>
          </a:prstGeom>
          <a:noFill/>
        </p:spPr>
        <p:txBody>
          <a:bodyPr wrap="square">
            <a:spAutoFit/>
          </a:bodyPr>
          <a:lstStyle/>
          <a:p>
            <a:pPr algn="ctr"/>
            <a:r>
              <a:rPr lang="fr-FR" sz="2000" b="1" i="1" dirty="0">
                <a:solidFill>
                  <a:srgbClr val="002060"/>
                </a:solidFill>
              </a:rPr>
              <a:t>Un dossier complet dans les délais = un remboursement assuré</a:t>
            </a:r>
          </a:p>
        </p:txBody>
      </p:sp>
      <p:sp>
        <p:nvSpPr>
          <p:cNvPr id="13" name="ZoneTexte 12">
            <a:extLst>
              <a:ext uri="{FF2B5EF4-FFF2-40B4-BE49-F238E27FC236}">
                <a16:creationId xmlns:a16="http://schemas.microsoft.com/office/drawing/2014/main" id="{6A4CD5B5-6743-BC48-9153-0710A013CCBE}"/>
              </a:ext>
            </a:extLst>
          </p:cNvPr>
          <p:cNvSpPr txBox="1"/>
          <p:nvPr/>
        </p:nvSpPr>
        <p:spPr>
          <a:xfrm>
            <a:off x="3445934" y="601062"/>
            <a:ext cx="4821807" cy="646331"/>
          </a:xfrm>
          <a:prstGeom prst="rect">
            <a:avLst/>
          </a:prstGeom>
          <a:noFill/>
        </p:spPr>
        <p:txBody>
          <a:bodyPr wrap="square" rtlCol="0">
            <a:spAutoFit/>
          </a:bodyPr>
          <a:lstStyle/>
          <a:p>
            <a:pPr algn="r"/>
            <a:r>
              <a:rPr lang="fr-FR" b="1" dirty="0">
                <a:solidFill>
                  <a:srgbClr val="00B0F0"/>
                </a:solidFill>
              </a:rPr>
              <a:t>Module assurance statutaire – Le temps partiel thérapeutique</a:t>
            </a:r>
          </a:p>
        </p:txBody>
      </p:sp>
    </p:spTree>
    <p:extLst>
      <p:ext uri="{BB962C8B-B14F-4D97-AF65-F5344CB8AC3E}">
        <p14:creationId xmlns:p14="http://schemas.microsoft.com/office/powerpoint/2010/main" val="3555454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pic>
        <p:nvPicPr>
          <p:cNvPr id="4" name="Image 3" descr="Une image contenant texte, Police, logo, Graphique&#10;&#10;Le contenu généré par l’IA peut être incorrect.">
            <a:extLst>
              <a:ext uri="{FF2B5EF4-FFF2-40B4-BE49-F238E27FC236}">
                <a16:creationId xmlns:a16="http://schemas.microsoft.com/office/drawing/2014/main" id="{CAEF5C63-A6B5-8D0D-395F-CC8FAED08531}"/>
              </a:ext>
            </a:extLst>
          </p:cNvPr>
          <p:cNvPicPr>
            <a:picLocks noChangeAspect="1"/>
          </p:cNvPicPr>
          <p:nvPr/>
        </p:nvPicPr>
        <p:blipFill>
          <a:blip r:embed="rId3"/>
          <a:stretch>
            <a:fillRect/>
          </a:stretch>
        </p:blipFill>
        <p:spPr>
          <a:xfrm>
            <a:off x="6436458" y="5349882"/>
            <a:ext cx="1028844" cy="885949"/>
          </a:xfrm>
          <a:prstGeom prst="rect">
            <a:avLst/>
          </a:prstGeom>
        </p:spPr>
      </p:pic>
      <p:graphicFrame>
        <p:nvGraphicFramePr>
          <p:cNvPr id="27" name="ZoneTexte 1">
            <a:extLst>
              <a:ext uri="{FF2B5EF4-FFF2-40B4-BE49-F238E27FC236}">
                <a16:creationId xmlns:a16="http://schemas.microsoft.com/office/drawing/2014/main" id="{117DA434-A1C0-9F32-06E3-CCE79E06DB60}"/>
              </a:ext>
            </a:extLst>
          </p:cNvPr>
          <p:cNvGraphicFramePr/>
          <p:nvPr/>
        </p:nvGraphicFramePr>
        <p:xfrm>
          <a:off x="457200" y="2267709"/>
          <a:ext cx="7661932" cy="258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ZoneTexte 4">
            <a:extLst>
              <a:ext uri="{FF2B5EF4-FFF2-40B4-BE49-F238E27FC236}">
                <a16:creationId xmlns:a16="http://schemas.microsoft.com/office/drawing/2014/main" id="{2EF6381E-49C1-9D35-5298-2A0B0CB15F26}"/>
              </a:ext>
            </a:extLst>
          </p:cNvPr>
          <p:cNvSpPr txBox="1"/>
          <p:nvPr/>
        </p:nvSpPr>
        <p:spPr>
          <a:xfrm>
            <a:off x="3445934" y="601062"/>
            <a:ext cx="4821807" cy="646331"/>
          </a:xfrm>
          <a:prstGeom prst="rect">
            <a:avLst/>
          </a:prstGeom>
          <a:noFill/>
        </p:spPr>
        <p:txBody>
          <a:bodyPr wrap="square" rtlCol="0">
            <a:spAutoFit/>
          </a:bodyPr>
          <a:lstStyle/>
          <a:p>
            <a:pPr algn="r"/>
            <a:r>
              <a:rPr lang="fr-FR" b="1" dirty="0">
                <a:solidFill>
                  <a:srgbClr val="00B0F0"/>
                </a:solidFill>
              </a:rPr>
              <a:t>Module assurance statutaire – Le temps partiel thérapeutique</a:t>
            </a:r>
          </a:p>
        </p:txBody>
      </p:sp>
    </p:spTree>
    <p:extLst>
      <p:ext uri="{BB962C8B-B14F-4D97-AF65-F5344CB8AC3E}">
        <p14:creationId xmlns:p14="http://schemas.microsoft.com/office/powerpoint/2010/main" val="2627412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8F445-D4CD-955F-5CA7-26C58AD4416E}"/>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4FE70602-DA02-A5BD-F42A-91283FDC9A40}"/>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5C9BB0C5-C20B-429E-D4C1-3B6C0145A49D}"/>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ED82C6F1-1F63-ED65-7128-042EB4C2EAC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02B5786C-B8B0-1084-1F81-52569E45935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6B4BC60C-F529-B12E-6B99-8C365B38956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1288EE75-2908-3A2B-44BB-26224F066B06}"/>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D8B333D9-5EB7-8DBA-163C-296A321CF3C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9882DE02-8D1C-4FB9-08A9-B48683B88AF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BF694607-5A9E-0650-BB6F-F5626AD31CB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C9DA5FEF-AE2C-F48D-DB6A-9644C382530C}"/>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BD457EFF-5C75-A44F-536C-5F8F49315FD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88F1AE10-347B-304C-62B4-FBC542E6690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ED0DEB06-74F6-9C0D-40EA-81FB00E4F87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64CDE268-EBF5-86E2-D17E-D0A18EA4FFFB}"/>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9F88A43E-FF2D-11CC-8E59-4D6CD0C653CE}"/>
              </a:ext>
            </a:extLst>
          </p:cNvPr>
          <p:cNvGraphicFramePr/>
          <p:nvPr>
            <p:extLst>
              <p:ext uri="{D42A27DB-BD31-4B8C-83A1-F6EECF244321}">
                <p14:modId xmlns:p14="http://schemas.microsoft.com/office/powerpoint/2010/main" val="2285456647"/>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82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A6ED-4320-98B6-BA98-1B0E1E7009E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DDD40BED-427A-3632-B1E5-3C81CC7D692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032D7F1-C2D6-500A-EC70-28F882826A25}"/>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D7D1779F-E4F2-4DF4-576D-8E86B4E36EF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444A440-620C-58B3-2A5D-65B92AFC555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r>
                <a:rPr lang="fr-FR" sz="2400" b="1" dirty="0">
                  <a:solidFill>
                    <a:srgbClr val="0070C0"/>
                  </a:solidFill>
                </a:rPr>
                <a:t>Aide au recrutement    </a:t>
              </a:r>
            </a:p>
          </p:txBody>
        </p:sp>
        <p:sp>
          <p:nvSpPr>
            <p:cNvPr id="16" name="Text Box 4">
              <a:extLst>
                <a:ext uri="{FF2B5EF4-FFF2-40B4-BE49-F238E27FC236}">
                  <a16:creationId xmlns:a16="http://schemas.microsoft.com/office/drawing/2014/main" id="{44B2F6F0-CC82-888A-D249-B9B9B878814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0756D40-6465-391F-9EA9-61FAF498C14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89F0CE9-1C81-B8E0-E8B6-DA2E7A12C29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3B736A6-AD4A-D60A-BF29-550F6FF4B1A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5E7FE78-8B17-C1C6-00FA-0D65F742BDD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214086C-71D9-ABF1-0460-2F247FB3CAF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432EFE6-BAC8-E881-C9DF-37130FBE233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0C66AE1-2087-2DE5-3140-168F0ADB61D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549993F-A5F3-8824-0108-E0513F65F9F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C7975C2-0AFB-0BE7-1D18-2899C515F08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85EC741A-6C40-4692-18F5-1954504FD897}"/>
              </a:ext>
            </a:extLst>
          </p:cNvPr>
          <p:cNvSpPr txBox="1"/>
          <p:nvPr/>
        </p:nvSpPr>
        <p:spPr>
          <a:xfrm>
            <a:off x="304800" y="1981200"/>
            <a:ext cx="8286314" cy="3693319"/>
          </a:xfrm>
          <a:prstGeom prst="rect">
            <a:avLst/>
          </a:prstGeom>
          <a:noFill/>
        </p:spPr>
        <p:txBody>
          <a:bodyPr wrap="square" rtlCol="0">
            <a:spAutoFit/>
          </a:bodyPr>
          <a:lstStyle/>
          <a:p>
            <a:r>
              <a:rPr lang="fr-FR" dirty="0"/>
              <a:t>Le recrutement dans la FPT est encadré et une erreur peut coûter du temps voir même poser problème juridiquement.</a:t>
            </a:r>
          </a:p>
          <a:p>
            <a:endParaRPr lang="fr-FR" dirty="0"/>
          </a:p>
          <a:p>
            <a:r>
              <a:rPr lang="fr-FR" dirty="0"/>
              <a:t>Le CDG propose une prestation </a:t>
            </a:r>
            <a:r>
              <a:rPr lang="fr-FR" b="1" u="sng" dirty="0">
                <a:solidFill>
                  <a:srgbClr val="C00000"/>
                </a:solidFill>
              </a:rPr>
              <a:t>d’aide au recrutement </a:t>
            </a:r>
            <a:r>
              <a:rPr lang="fr-FR" dirty="0"/>
              <a:t>afin d’accompagner les collectivités pour :</a:t>
            </a:r>
          </a:p>
          <a:p>
            <a:pPr marL="285750" indent="-285750">
              <a:buFontTx/>
              <a:buChar char="-"/>
            </a:pPr>
            <a:r>
              <a:rPr lang="fr-FR" b="1" dirty="0">
                <a:solidFill>
                  <a:srgbClr val="00B050"/>
                </a:solidFill>
              </a:rPr>
              <a:t>Simplifier</a:t>
            </a:r>
            <a:r>
              <a:rPr lang="fr-FR" dirty="0"/>
              <a:t> le recrutement</a:t>
            </a:r>
          </a:p>
          <a:p>
            <a:pPr marL="285750" indent="-285750">
              <a:buFontTx/>
              <a:buChar char="-"/>
            </a:pPr>
            <a:r>
              <a:rPr lang="fr-FR" b="1" dirty="0">
                <a:solidFill>
                  <a:srgbClr val="00B050"/>
                </a:solidFill>
              </a:rPr>
              <a:t>Gagner</a:t>
            </a:r>
            <a:r>
              <a:rPr lang="fr-FR" dirty="0"/>
              <a:t> du temps </a:t>
            </a:r>
          </a:p>
          <a:p>
            <a:pPr marL="285750" indent="-285750">
              <a:buFontTx/>
              <a:buChar char="-"/>
            </a:pPr>
            <a:r>
              <a:rPr lang="fr-FR" b="1" dirty="0">
                <a:solidFill>
                  <a:srgbClr val="00B050"/>
                </a:solidFill>
              </a:rPr>
              <a:t>Sécuriser</a:t>
            </a:r>
            <a:r>
              <a:rPr lang="fr-FR" dirty="0"/>
              <a:t> les recrutements</a:t>
            </a:r>
          </a:p>
          <a:p>
            <a:pPr marL="285750" indent="-285750">
              <a:buFontTx/>
              <a:buChar char="-"/>
            </a:pPr>
            <a:endParaRPr lang="fr-FR" dirty="0"/>
          </a:p>
          <a:p>
            <a:r>
              <a:rPr lang="fr-FR" dirty="0"/>
              <a:t>Le CDG prend en charge les étapes les plus chronophages afin de vous faire gagner du temps et que vous restiez concentrés sur vos priorités tout en conservant le choix de la décision finale.</a:t>
            </a:r>
          </a:p>
          <a:p>
            <a:endParaRPr lang="fr-FR" dirty="0"/>
          </a:p>
        </p:txBody>
      </p:sp>
    </p:spTree>
    <p:extLst>
      <p:ext uri="{BB962C8B-B14F-4D97-AF65-F5344CB8AC3E}">
        <p14:creationId xmlns:p14="http://schemas.microsoft.com/office/powerpoint/2010/main" val="3686237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9A324-50E5-28A3-ECBD-D784C7A4B90B}"/>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537E41B-B979-CF68-0916-4892E396E91B}"/>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972BD91-393C-086C-319E-15BA6A1782B9}"/>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A6ACFC1-6491-D83E-48D1-1E47654668B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C99E7E0-E5B5-C194-8991-8C26BA23439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r>
                <a:rPr lang="fr-FR" sz="2400" b="1" dirty="0">
                  <a:solidFill>
                    <a:srgbClr val="0070C0"/>
                  </a:solidFill>
                </a:rPr>
                <a:t>Aide au recrutement    </a:t>
              </a:r>
            </a:p>
          </p:txBody>
        </p:sp>
        <p:sp>
          <p:nvSpPr>
            <p:cNvPr id="16" name="Text Box 4">
              <a:extLst>
                <a:ext uri="{FF2B5EF4-FFF2-40B4-BE49-F238E27FC236}">
                  <a16:creationId xmlns:a16="http://schemas.microsoft.com/office/drawing/2014/main" id="{3D4610B2-09FA-9EDE-4E36-146251AB2BE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C0CAC5E-637D-A43C-E7A7-34FCC1962A57}"/>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45DB873-F32F-C8B4-A271-2680094102B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FAFB67C2-442F-7DC1-9522-C7B2D00CCE0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1D8AE4DA-F4EB-75CE-8F95-11EC4D3D541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A1436E2-BE51-3BBE-87FF-5CF8A0AB459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6135359-9F9B-3E75-A436-B6B87B9B745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8BB3DBF-D103-6117-1000-04EEA446411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6508977-B7AB-6F49-E749-8F1DD872680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758BBA5-7BA3-9341-95E4-EFA00CBBB58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1330EC98-22B3-DD84-DAAA-5388A801E9FB}"/>
              </a:ext>
            </a:extLst>
          </p:cNvPr>
          <p:cNvSpPr txBox="1"/>
          <p:nvPr/>
        </p:nvSpPr>
        <p:spPr>
          <a:xfrm>
            <a:off x="533400" y="1872927"/>
            <a:ext cx="8286314" cy="4339650"/>
          </a:xfrm>
          <a:prstGeom prst="rect">
            <a:avLst/>
          </a:prstGeom>
          <a:noFill/>
        </p:spPr>
        <p:txBody>
          <a:bodyPr wrap="square" rtlCol="0">
            <a:spAutoFit/>
          </a:bodyPr>
          <a:lstStyle/>
          <a:p>
            <a:r>
              <a:rPr lang="fr-FR" sz="1600" dirty="0"/>
              <a:t>L’accompagnement au recrutement se compose de 3 phases. </a:t>
            </a:r>
          </a:p>
          <a:p>
            <a:r>
              <a:rPr lang="fr-FR" sz="1600" dirty="0"/>
              <a:t>Il est modulable et vous permet d’opter pour une ou plusieurs de ces phases, ou pour l’ensemble du dispositif </a:t>
            </a:r>
          </a:p>
          <a:p>
            <a:endParaRPr lang="fr-FR" sz="1600" dirty="0"/>
          </a:p>
          <a:p>
            <a:r>
              <a:rPr lang="fr-FR" sz="1600" b="1" u="sng" dirty="0">
                <a:solidFill>
                  <a:srgbClr val="0070C0"/>
                </a:solidFill>
              </a:rPr>
              <a:t>Phase 1: Élaboration du profil de poste en tenant compte des besoins </a:t>
            </a:r>
          </a:p>
          <a:p>
            <a:pPr marL="285750" indent="-285750">
              <a:buFontTx/>
              <a:buChar char="-"/>
            </a:pPr>
            <a:r>
              <a:rPr lang="fr-FR" sz="1600" b="1" dirty="0">
                <a:solidFill>
                  <a:srgbClr val="00B050"/>
                </a:solidFill>
              </a:rPr>
              <a:t>Clarification</a:t>
            </a:r>
            <a:r>
              <a:rPr lang="fr-FR" sz="1600" dirty="0"/>
              <a:t> du besoin</a:t>
            </a:r>
          </a:p>
          <a:p>
            <a:pPr marL="285750" indent="-285750">
              <a:buFontTx/>
              <a:buChar char="-"/>
            </a:pPr>
            <a:r>
              <a:rPr lang="fr-FR" sz="1600" b="1" dirty="0">
                <a:solidFill>
                  <a:srgbClr val="00B050"/>
                </a:solidFill>
              </a:rPr>
              <a:t>Rédaction </a:t>
            </a:r>
            <a:r>
              <a:rPr lang="fr-FR" sz="1600" dirty="0"/>
              <a:t>de la fiche de poste</a:t>
            </a:r>
          </a:p>
          <a:p>
            <a:pPr marL="285750" indent="-285750">
              <a:buFontTx/>
              <a:buChar char="-"/>
            </a:pPr>
            <a:r>
              <a:rPr lang="fr-FR" sz="1600" b="1" dirty="0">
                <a:solidFill>
                  <a:srgbClr val="00B050"/>
                </a:solidFill>
              </a:rPr>
              <a:t>Rédaction</a:t>
            </a:r>
            <a:r>
              <a:rPr lang="fr-FR" sz="1600" dirty="0"/>
              <a:t> et diffusion de l’offre</a:t>
            </a:r>
          </a:p>
          <a:p>
            <a:pPr lvl="0"/>
            <a:endParaRPr lang="fr-FR" sz="1600" dirty="0"/>
          </a:p>
          <a:p>
            <a:pPr lvl="0"/>
            <a:r>
              <a:rPr lang="fr-FR" sz="1600" b="1" u="sng" dirty="0">
                <a:solidFill>
                  <a:srgbClr val="0070C0"/>
                </a:solidFill>
              </a:rPr>
              <a:t>Phase 2: Recherche et sélection des candidatures </a:t>
            </a:r>
          </a:p>
          <a:p>
            <a:pPr marL="285750" indent="-285750" fontAlgn="base">
              <a:buFontTx/>
              <a:buChar char="-"/>
            </a:pPr>
            <a:r>
              <a:rPr lang="fr-FR" sz="1600" b="1" dirty="0">
                <a:solidFill>
                  <a:srgbClr val="00B050"/>
                </a:solidFill>
              </a:rPr>
              <a:t>Accusé de réception </a:t>
            </a:r>
            <a:r>
              <a:rPr lang="fr-FR" sz="1600" dirty="0"/>
              <a:t>des candidatures</a:t>
            </a:r>
          </a:p>
          <a:p>
            <a:pPr marL="285750" indent="-285750" fontAlgn="base">
              <a:buFontTx/>
              <a:buChar char="-"/>
            </a:pPr>
            <a:r>
              <a:rPr lang="fr-FR" sz="1600" b="1" dirty="0">
                <a:solidFill>
                  <a:srgbClr val="00B050"/>
                </a:solidFill>
              </a:rPr>
              <a:t>Présélection</a:t>
            </a:r>
            <a:r>
              <a:rPr lang="fr-FR" sz="1600" dirty="0"/>
              <a:t> des CV</a:t>
            </a:r>
          </a:p>
          <a:p>
            <a:pPr marL="285750" lvl="0" indent="-285750">
              <a:buFontTx/>
              <a:buChar char="-"/>
            </a:pPr>
            <a:r>
              <a:rPr lang="fr-FR" sz="1600" b="1" dirty="0">
                <a:solidFill>
                  <a:srgbClr val="00B050"/>
                </a:solidFill>
              </a:rPr>
              <a:t>Gestion</a:t>
            </a:r>
            <a:r>
              <a:rPr lang="fr-FR" sz="1600" dirty="0"/>
              <a:t> des convocations</a:t>
            </a:r>
          </a:p>
          <a:p>
            <a:pPr marL="285750" lvl="0" indent="-285750">
              <a:buFontTx/>
              <a:buChar char="-"/>
            </a:pPr>
            <a:r>
              <a:rPr lang="fr-FR" sz="1600" b="1" dirty="0">
                <a:solidFill>
                  <a:srgbClr val="00B050"/>
                </a:solidFill>
              </a:rPr>
              <a:t>Rédaction et transmission </a:t>
            </a:r>
            <a:r>
              <a:rPr lang="fr-FR" sz="1600" dirty="0"/>
              <a:t>des courriers réponses négatives</a:t>
            </a:r>
          </a:p>
          <a:p>
            <a:pPr lvl="0"/>
            <a:endParaRPr lang="fr-FR" sz="1600" u="sng" dirty="0">
              <a:solidFill>
                <a:srgbClr val="0070C0"/>
              </a:solidFill>
            </a:endParaRPr>
          </a:p>
          <a:p>
            <a:pPr lvl="0"/>
            <a:endParaRPr lang="fr-FR" dirty="0"/>
          </a:p>
          <a:p>
            <a:endParaRPr lang="fr-FR" dirty="0"/>
          </a:p>
        </p:txBody>
      </p:sp>
    </p:spTree>
    <p:extLst>
      <p:ext uri="{BB962C8B-B14F-4D97-AF65-F5344CB8AC3E}">
        <p14:creationId xmlns:p14="http://schemas.microsoft.com/office/powerpoint/2010/main" val="142739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AE0F3-07E7-A3B3-A050-D3D20579B44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2911AC76-DCD7-74E5-3255-C3D63AC1F2AD}"/>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2772A99-3EE3-C173-243A-7EC618F4CBA4}"/>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706E490E-CC4C-D268-A47D-6B2A236E09D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195AF15-A442-934C-15C2-E86C5F52686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r>
                <a:rPr lang="fr-FR" sz="2400" b="1" dirty="0">
                  <a:solidFill>
                    <a:srgbClr val="0070C0"/>
                  </a:solidFill>
                </a:rPr>
                <a:t>Aide au recrutement    </a:t>
              </a:r>
            </a:p>
          </p:txBody>
        </p:sp>
        <p:sp>
          <p:nvSpPr>
            <p:cNvPr id="16" name="Text Box 4">
              <a:extLst>
                <a:ext uri="{FF2B5EF4-FFF2-40B4-BE49-F238E27FC236}">
                  <a16:creationId xmlns:a16="http://schemas.microsoft.com/office/drawing/2014/main" id="{BBD4186B-8FFC-E91C-7F2E-B735E9328D3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4A49A29-91FB-8710-94CC-444208E97B0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07D253D-8859-65F9-AAAC-A5DF491B1AB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208126A-9D31-DF89-81A5-84F9E402B72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AB89085-56AD-2FA3-87D8-A08A57DBF20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66F698D-5674-8DF1-A05C-9B99741E6795}"/>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B9B3051-19FE-4407-1AA3-B88DA7A0BD7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1DACFEA-DCC3-0F08-6B38-5D9C17E80D6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1106D10-0D2E-336D-5F06-8ADE7CFC67A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D6C3DD0-F72C-7304-4C90-DAB492CD8F4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4" name="ZoneTexte 3">
            <a:extLst>
              <a:ext uri="{FF2B5EF4-FFF2-40B4-BE49-F238E27FC236}">
                <a16:creationId xmlns:a16="http://schemas.microsoft.com/office/drawing/2014/main" id="{D3695849-6E2F-C808-41EB-BA5E0A59A930}"/>
              </a:ext>
            </a:extLst>
          </p:cNvPr>
          <p:cNvSpPr txBox="1"/>
          <p:nvPr/>
        </p:nvSpPr>
        <p:spPr>
          <a:xfrm>
            <a:off x="457200" y="1600200"/>
            <a:ext cx="8286314" cy="6309420"/>
          </a:xfrm>
          <a:prstGeom prst="rect">
            <a:avLst/>
          </a:prstGeom>
          <a:noFill/>
        </p:spPr>
        <p:txBody>
          <a:bodyPr wrap="square" rtlCol="0">
            <a:spAutoFit/>
          </a:bodyPr>
          <a:lstStyle/>
          <a:p>
            <a:pPr lvl="0"/>
            <a:r>
              <a:rPr lang="fr-FR" b="1" u="sng" dirty="0">
                <a:solidFill>
                  <a:srgbClr val="0070C0"/>
                </a:solidFill>
              </a:rPr>
              <a:t>Phase 3: Organisation et préparation des entretiens </a:t>
            </a:r>
          </a:p>
          <a:p>
            <a:pPr marL="285750" lvl="0" indent="-285750">
              <a:buFontTx/>
              <a:buChar char="-"/>
            </a:pPr>
            <a:r>
              <a:rPr lang="fr-FR" b="1" dirty="0">
                <a:solidFill>
                  <a:srgbClr val="00B050"/>
                </a:solidFill>
              </a:rPr>
              <a:t>Réalisation</a:t>
            </a:r>
            <a:r>
              <a:rPr lang="fr-FR" dirty="0"/>
              <a:t> des supports </a:t>
            </a:r>
          </a:p>
          <a:p>
            <a:pPr marL="285750" lvl="0" indent="-285750">
              <a:buFontTx/>
              <a:buChar char="-"/>
            </a:pPr>
            <a:r>
              <a:rPr lang="fr-FR" b="1" dirty="0">
                <a:solidFill>
                  <a:srgbClr val="00B050"/>
                </a:solidFill>
              </a:rPr>
              <a:t>Organisation et participation </a:t>
            </a:r>
            <a:r>
              <a:rPr lang="fr-FR" dirty="0"/>
              <a:t>aux jurys d’entretien</a:t>
            </a:r>
          </a:p>
          <a:p>
            <a:pPr marL="285750" lvl="0" indent="-285750">
              <a:buFontTx/>
              <a:buChar char="-"/>
            </a:pPr>
            <a:r>
              <a:rPr lang="fr-FR" b="1" dirty="0">
                <a:solidFill>
                  <a:srgbClr val="00B050"/>
                </a:solidFill>
              </a:rPr>
              <a:t>Synthèse des entretiens </a:t>
            </a:r>
            <a:r>
              <a:rPr lang="fr-FR" dirty="0"/>
              <a:t>et assistance au recrutement final</a:t>
            </a:r>
          </a:p>
          <a:p>
            <a:pPr marL="285750" lvl="0" indent="-285750">
              <a:buFontTx/>
              <a:buChar char="-"/>
            </a:pPr>
            <a:r>
              <a:rPr lang="fr-FR" b="1" dirty="0">
                <a:solidFill>
                  <a:srgbClr val="00B050"/>
                </a:solidFill>
              </a:rPr>
              <a:t>Simulation</a:t>
            </a:r>
            <a:r>
              <a:rPr lang="fr-FR" dirty="0"/>
              <a:t> de salaire</a:t>
            </a:r>
          </a:p>
          <a:p>
            <a:pPr marL="285750" lvl="0" indent="-285750">
              <a:buFontTx/>
              <a:buChar char="-"/>
            </a:pPr>
            <a:endParaRPr lang="fr-FR" dirty="0"/>
          </a:p>
          <a:p>
            <a:r>
              <a:rPr lang="fr-FR" b="1" u="sng" dirty="0">
                <a:solidFill>
                  <a:srgbClr val="FF0000"/>
                </a:solidFill>
              </a:rPr>
              <a:t>Un exemple de sécurisation des entretiens :</a:t>
            </a:r>
          </a:p>
          <a:p>
            <a:r>
              <a:rPr lang="fr-FR" b="1" u="sng" dirty="0">
                <a:solidFill>
                  <a:srgbClr val="00B050"/>
                </a:solidFill>
              </a:rPr>
              <a:t>Le CDG s’occupe de la remise des documents à transmettre obligatoirement préalablement au recrutement:</a:t>
            </a:r>
          </a:p>
          <a:p>
            <a:endParaRPr lang="fr-FR" sz="1600" i="1" u="sng" dirty="0"/>
          </a:p>
          <a:p>
            <a:r>
              <a:rPr lang="fr-FR" sz="1600" dirty="0"/>
              <a:t>- Information relative aux obligations déontologiques pour un candidat présélectionné n'ayant pas la qualité de fonctionnaire. </a:t>
            </a:r>
            <a:endParaRPr lang="fr-FR" sz="1600" dirty="0">
              <a:solidFill>
                <a:srgbClr val="7030A0"/>
              </a:solidFill>
            </a:endParaRPr>
          </a:p>
          <a:p>
            <a:r>
              <a:rPr lang="fr-FR" sz="1600" i="1" u="sng" dirty="0">
                <a:solidFill>
                  <a:srgbClr val="7030A0"/>
                </a:solidFill>
              </a:rPr>
              <a:t>(Articles 2-8 du décret n°88-145 du 15 février 1988 )</a:t>
            </a:r>
          </a:p>
          <a:p>
            <a:pPr lvl="0"/>
            <a:endParaRPr lang="fr-FR" sz="1600" dirty="0"/>
          </a:p>
          <a:p>
            <a:r>
              <a:rPr lang="fr-FR" sz="1600" dirty="0"/>
              <a:t>- Attestation non perception d’une indemnité de rupture conventionnelle</a:t>
            </a:r>
          </a:p>
          <a:p>
            <a:r>
              <a:rPr lang="fr-FR" sz="1600" i="1" u="sng" dirty="0">
                <a:solidFill>
                  <a:srgbClr val="7030A0"/>
                </a:solidFill>
              </a:rPr>
              <a:t>(Article 8 du décret n°2019-1593 du 31 décembre 2019)</a:t>
            </a:r>
          </a:p>
          <a:p>
            <a:endParaRPr lang="fr-FR" sz="1600" i="1" u="sng" dirty="0">
              <a:solidFill>
                <a:srgbClr val="7030A0"/>
              </a:solidFill>
            </a:endParaRPr>
          </a:p>
          <a:p>
            <a:r>
              <a:rPr lang="fr-FR" sz="1600" dirty="0"/>
              <a:t>- Document portant communication aux agents publics des informations et règles essentielles relatives à l’exercice de leurs fonctions </a:t>
            </a:r>
          </a:p>
          <a:p>
            <a:r>
              <a:rPr lang="fr-FR" sz="1600" i="1" u="sng" dirty="0">
                <a:solidFill>
                  <a:srgbClr val="7030A0"/>
                </a:solidFill>
              </a:rPr>
              <a:t>(Articles L. 115-7 et R. 115-2 à R. 115-11 du CGFP)</a:t>
            </a:r>
          </a:p>
          <a:p>
            <a:endParaRPr lang="fr-FR" sz="1600" i="1" u="sng" dirty="0">
              <a:solidFill>
                <a:srgbClr val="7030A0"/>
              </a:solidFill>
            </a:endParaRPr>
          </a:p>
          <a:p>
            <a:endParaRPr lang="fr-FR" dirty="0"/>
          </a:p>
          <a:p>
            <a:endParaRPr lang="fr-FR" dirty="0"/>
          </a:p>
        </p:txBody>
      </p:sp>
    </p:spTree>
    <p:extLst>
      <p:ext uri="{BB962C8B-B14F-4D97-AF65-F5344CB8AC3E}">
        <p14:creationId xmlns:p14="http://schemas.microsoft.com/office/powerpoint/2010/main" val="413505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4194" y="1019412"/>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457200" y="1522749"/>
            <a:ext cx="8022700" cy="4832092"/>
          </a:xfrm>
          <a:prstGeom prst="rect">
            <a:avLst/>
          </a:prstGeom>
          <a:noFill/>
        </p:spPr>
        <p:txBody>
          <a:bodyPr wrap="square" rtlCol="0">
            <a:spAutoFit/>
          </a:bodyPr>
          <a:lstStyle/>
          <a:p>
            <a:pPr marL="514350" indent="-514350" algn="just">
              <a:buAutoNum type="arabicPeriod"/>
            </a:pPr>
            <a:r>
              <a:rPr lang="fr-FR" sz="2800" b="1" dirty="0">
                <a:solidFill>
                  <a:srgbClr val="FF0000"/>
                </a:solidFill>
              </a:rPr>
              <a:t>Réorganisation des services du CDG</a:t>
            </a:r>
            <a:endParaRPr lang="fr-FR" sz="2800" b="1" dirty="0">
              <a:solidFill>
                <a:schemeClr val="accent2"/>
              </a:solidFill>
            </a:endParaRPr>
          </a:p>
          <a:p>
            <a:pPr marL="895350"/>
            <a:endParaRPr lang="fr-FR" sz="2800" b="1" dirty="0">
              <a:solidFill>
                <a:schemeClr val="accent2"/>
              </a:solidFill>
            </a:endParaRPr>
          </a:p>
          <a:p>
            <a:pPr marL="895350"/>
            <a:r>
              <a:rPr lang="fr-FR" sz="2800" b="1" dirty="0">
                <a:solidFill>
                  <a:schemeClr val="accent1"/>
                </a:solidFill>
              </a:rPr>
              <a:t>	2.</a:t>
            </a:r>
            <a:r>
              <a:rPr lang="fr-FR" sz="2800" b="1" dirty="0">
                <a:solidFill>
                  <a:schemeClr val="accent2"/>
                </a:solidFill>
              </a:rPr>
              <a:t> </a:t>
            </a:r>
            <a:r>
              <a:rPr lang="fr-FR" sz="2800" b="1" dirty="0">
                <a:solidFill>
                  <a:srgbClr val="FF0000"/>
                </a:solidFill>
              </a:rPr>
              <a:t>	</a:t>
            </a:r>
            <a:r>
              <a:rPr lang="fr-FR" sz="2800" b="1" dirty="0">
                <a:solidFill>
                  <a:schemeClr val="accent5"/>
                </a:solidFill>
              </a:rPr>
              <a:t>Elections professionnelles</a:t>
            </a:r>
            <a:endParaRPr lang="fr-FR" sz="2800" b="1" dirty="0">
              <a:solidFill>
                <a:srgbClr val="FF0000"/>
              </a:solidFill>
            </a:endParaRPr>
          </a:p>
          <a:p>
            <a:pPr marL="895350"/>
            <a:endParaRPr lang="fr-FR" sz="2800" b="1" dirty="0">
              <a:solidFill>
                <a:srgbClr val="FF0000"/>
              </a:solidFill>
            </a:endParaRPr>
          </a:p>
          <a:p>
            <a:pPr marL="895350"/>
            <a:r>
              <a:rPr lang="fr-FR" sz="2800" b="1" dirty="0">
                <a:solidFill>
                  <a:srgbClr val="00B050"/>
                </a:solidFill>
              </a:rPr>
              <a:t>		</a:t>
            </a:r>
            <a:r>
              <a:rPr lang="fr-FR" sz="2800" b="1" dirty="0">
                <a:solidFill>
                  <a:srgbClr val="EC14B9"/>
                </a:solidFill>
              </a:rPr>
              <a:t>3.</a:t>
            </a:r>
            <a:r>
              <a:rPr lang="fr-FR" sz="2800" b="1" dirty="0">
                <a:solidFill>
                  <a:srgbClr val="00B050"/>
                </a:solidFill>
              </a:rPr>
              <a:t> </a:t>
            </a:r>
            <a:r>
              <a:rPr lang="fr-FR" sz="2800" b="1" dirty="0">
                <a:solidFill>
                  <a:srgbClr val="EC14B9"/>
                </a:solidFill>
              </a:rPr>
              <a:t>Assurance statutaire CNP : Rappel sur le Temps Partiel Thérapeutique</a:t>
            </a:r>
          </a:p>
          <a:p>
            <a:pPr marL="2693988"/>
            <a:endParaRPr lang="fr-FR" sz="2800" b="1" dirty="0">
              <a:solidFill>
                <a:srgbClr val="00B050"/>
              </a:solidFill>
            </a:endParaRPr>
          </a:p>
          <a:p>
            <a:pPr marL="2693988"/>
            <a:r>
              <a:rPr lang="fr-FR" sz="2800" b="1" dirty="0">
                <a:solidFill>
                  <a:srgbClr val="00B050"/>
                </a:solidFill>
              </a:rPr>
              <a:t>4. Aide au recrutement</a:t>
            </a:r>
          </a:p>
          <a:p>
            <a:pPr marL="541338"/>
            <a:r>
              <a:rPr lang="fr-FR" sz="2800" b="1" dirty="0">
                <a:solidFill>
                  <a:srgbClr val="00B050"/>
                </a:solidFill>
              </a:rPr>
              <a:t>					</a:t>
            </a:r>
          </a:p>
          <a:p>
            <a:pPr marL="541338"/>
            <a:r>
              <a:rPr lang="fr-FR" sz="2800" b="1" dirty="0">
                <a:solidFill>
                  <a:srgbClr val="00B050"/>
                </a:solidFill>
              </a:rPr>
              <a:t>					</a:t>
            </a:r>
            <a:r>
              <a:rPr lang="fr-FR" sz="2800" b="1" dirty="0">
                <a:solidFill>
                  <a:schemeClr val="accent4"/>
                </a:solidFill>
              </a:rPr>
              <a:t>4. L’actu -minute</a:t>
            </a: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C10C7-ACC9-1295-BBB1-C529847A95D3}"/>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DADA6EE-EB4D-AF7A-3F73-B0D66DFD178C}"/>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84460B5-E03B-045E-B8C6-50B504821DBD}"/>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5C393C15-91B6-7A9E-900F-895F4422034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0E6854C-3C77-65AB-48E6-D130E564496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r>
                <a:rPr lang="fr-FR" sz="2400" b="1" dirty="0">
                  <a:solidFill>
                    <a:srgbClr val="0070C0"/>
                  </a:solidFill>
                </a:rPr>
                <a:t>Aide au recrutement    </a:t>
              </a:r>
            </a:p>
          </p:txBody>
        </p:sp>
        <p:sp>
          <p:nvSpPr>
            <p:cNvPr id="16" name="Text Box 4">
              <a:extLst>
                <a:ext uri="{FF2B5EF4-FFF2-40B4-BE49-F238E27FC236}">
                  <a16:creationId xmlns:a16="http://schemas.microsoft.com/office/drawing/2014/main" id="{827632BB-09DB-7B5F-BCC4-8AEBE450506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36338B4-9843-C984-9F9D-3753D7C122F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3D3E7BAD-C9D2-DAEC-9F43-7EC09BD1ED6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C4FFFA36-6347-2911-2A6A-CF131B4206C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B42CF1F-E763-0EEE-2142-4356BA570C6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EFDB750-5CC1-F064-6842-4FB4A89725E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7F122F2-E530-F611-021C-4F46B82A242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AFAC0148-B5C4-C8A4-CB5E-9D99E090C22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F8056FA-F47D-A615-458E-2A784471F4F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813F97C-AEC0-CA4E-FBB4-8CD769D8A93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B4259C01-654B-F0E4-3604-11F19E65EADA}"/>
              </a:ext>
            </a:extLst>
          </p:cNvPr>
          <p:cNvSpPr txBox="1"/>
          <p:nvPr/>
        </p:nvSpPr>
        <p:spPr>
          <a:xfrm>
            <a:off x="479900" y="1233500"/>
            <a:ext cx="8286314" cy="461665"/>
          </a:xfrm>
          <a:prstGeom prst="rect">
            <a:avLst/>
          </a:prstGeom>
          <a:noFill/>
        </p:spPr>
        <p:txBody>
          <a:bodyPr wrap="square" rtlCol="0">
            <a:spAutoFit/>
          </a:bodyPr>
          <a:lstStyle/>
          <a:p>
            <a:pPr algn="ctr"/>
            <a:r>
              <a:rPr lang="fr-FR" sz="2400" b="1" dirty="0">
                <a:solidFill>
                  <a:srgbClr val="C00000"/>
                </a:solidFill>
              </a:rPr>
              <a:t>Tarification 2026</a:t>
            </a:r>
          </a:p>
        </p:txBody>
      </p:sp>
      <p:pic>
        <p:nvPicPr>
          <p:cNvPr id="9" name="Image 8">
            <a:extLst>
              <a:ext uri="{FF2B5EF4-FFF2-40B4-BE49-F238E27FC236}">
                <a16:creationId xmlns:a16="http://schemas.microsoft.com/office/drawing/2014/main" id="{9D8C2ACD-16FE-7130-AF71-951A5B272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10" y="1763190"/>
            <a:ext cx="4434828" cy="3899388"/>
          </a:xfrm>
          <a:prstGeom prst="rect">
            <a:avLst/>
          </a:prstGeom>
        </p:spPr>
      </p:pic>
      <p:sp>
        <p:nvSpPr>
          <p:cNvPr id="3" name="ZoneTexte 2">
            <a:extLst>
              <a:ext uri="{FF2B5EF4-FFF2-40B4-BE49-F238E27FC236}">
                <a16:creationId xmlns:a16="http://schemas.microsoft.com/office/drawing/2014/main" id="{40C87D25-E5B0-0AF9-054F-AEADA133796A}"/>
              </a:ext>
            </a:extLst>
          </p:cNvPr>
          <p:cNvSpPr txBox="1"/>
          <p:nvPr/>
        </p:nvSpPr>
        <p:spPr>
          <a:xfrm>
            <a:off x="4885725" y="2690336"/>
            <a:ext cx="3789352" cy="1754326"/>
          </a:xfrm>
          <a:prstGeom prst="rect">
            <a:avLst/>
          </a:prstGeom>
          <a:noFill/>
        </p:spPr>
        <p:txBody>
          <a:bodyPr wrap="square" rtlCol="0">
            <a:spAutoFit/>
          </a:bodyPr>
          <a:lstStyle/>
          <a:p>
            <a:r>
              <a:rPr lang="fr-FR" dirty="0">
                <a:solidFill>
                  <a:srgbClr val="00B050"/>
                </a:solidFill>
              </a:rPr>
              <a:t>Votre CDG s’occupe de toute la partie administrative</a:t>
            </a:r>
            <a:r>
              <a:rPr lang="fr-FR" dirty="0">
                <a:sym typeface="Wingdings" panose="05000000000000000000" pitchFamily="2" charset="2"/>
              </a:rPr>
              <a:t> </a:t>
            </a:r>
            <a:r>
              <a:rPr lang="fr-FR" b="1" dirty="0">
                <a:solidFill>
                  <a:srgbClr val="C00000"/>
                </a:solidFill>
                <a:sym typeface="Wingdings" panose="05000000000000000000" pitchFamily="2" charset="2"/>
              </a:rPr>
              <a:t>Gain de temps, et limitation de risque contentieux</a:t>
            </a:r>
          </a:p>
          <a:p>
            <a:endParaRPr lang="fr-FR" dirty="0">
              <a:solidFill>
                <a:srgbClr val="C00000"/>
              </a:solidFill>
            </a:endParaRPr>
          </a:p>
          <a:p>
            <a:r>
              <a:rPr lang="fr-FR" dirty="0">
                <a:solidFill>
                  <a:srgbClr val="00B050"/>
                </a:solidFill>
              </a:rPr>
              <a:t>Et est à vos côtés pour les jurys de recrutement</a:t>
            </a:r>
            <a:r>
              <a:rPr lang="fr-FR" dirty="0">
                <a:sym typeface="Wingdings" panose="05000000000000000000" pitchFamily="2" charset="2"/>
              </a:rPr>
              <a:t> </a:t>
            </a:r>
            <a:r>
              <a:rPr lang="fr-FR" b="1" dirty="0">
                <a:solidFill>
                  <a:srgbClr val="C00000"/>
                </a:solidFill>
                <a:sym typeface="Wingdings" panose="05000000000000000000" pitchFamily="2" charset="2"/>
              </a:rPr>
              <a:t>Expertise RH</a:t>
            </a:r>
            <a:endParaRPr lang="fr-FR" b="1" dirty="0">
              <a:solidFill>
                <a:srgbClr val="C00000"/>
              </a:solidFill>
            </a:endParaRPr>
          </a:p>
        </p:txBody>
      </p:sp>
    </p:spTree>
    <p:extLst>
      <p:ext uri="{BB962C8B-B14F-4D97-AF65-F5344CB8AC3E}">
        <p14:creationId xmlns:p14="http://schemas.microsoft.com/office/powerpoint/2010/main" val="364446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0CBF-DE5A-61CA-DF8F-E189592BD28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604DE2F-6800-EB0A-D486-5063E2DA7A9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B6BE391-74CB-A170-CDF5-A8912282E215}"/>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C45662EE-105B-B5EA-CBAC-D5AB0258AA9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8DAD9D5-0F77-9265-5838-3C6960DD30C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Aide au recrutement    </a:t>
              </a:r>
            </a:p>
          </p:txBody>
        </p:sp>
        <p:sp>
          <p:nvSpPr>
            <p:cNvPr id="16" name="Text Box 4">
              <a:extLst>
                <a:ext uri="{FF2B5EF4-FFF2-40B4-BE49-F238E27FC236}">
                  <a16:creationId xmlns:a16="http://schemas.microsoft.com/office/drawing/2014/main" id="{7145AACB-901B-3B6E-313C-D4408D809DD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FCF9233-4BF0-EFCE-53AF-9C990084877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FE5B2164-A93F-82B5-DE45-C08CB3AE5FE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C1698C24-6289-D411-D935-3921EA2A5AD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1696D64C-F850-9FB1-51EB-F88A9C8BE2B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F8AB0E8-EFF3-9BF5-A75F-920649D31EC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13B0CCB-78CA-114C-8F07-923ABCE79A9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021483F-AC2B-61C1-B13D-FA56D62C6F9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E347C410-9B04-33F6-90EE-A624114893E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DF9677B-44BF-81D2-0ED5-3577DA76FBD5}"/>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2B667760-7A1E-9778-CA22-B78E4B0A7AD4}"/>
              </a:ext>
            </a:extLst>
          </p:cNvPr>
          <p:cNvSpPr txBox="1"/>
          <p:nvPr/>
        </p:nvSpPr>
        <p:spPr>
          <a:xfrm>
            <a:off x="428843" y="1452277"/>
            <a:ext cx="8286314" cy="4585871"/>
          </a:xfrm>
          <a:prstGeom prst="rect">
            <a:avLst/>
          </a:prstGeom>
          <a:noFill/>
        </p:spPr>
        <p:txBody>
          <a:bodyPr wrap="square" rtlCol="0">
            <a:spAutoFit/>
          </a:bodyPr>
          <a:lstStyle/>
          <a:p>
            <a:pPr lvl="0" algn="ctr"/>
            <a:endParaRPr lang="fr-FR" sz="2400" b="1" u="sng" dirty="0"/>
          </a:p>
          <a:p>
            <a:r>
              <a:rPr lang="fr-FR" b="1" u="sng" dirty="0">
                <a:solidFill>
                  <a:srgbClr val="0070C0"/>
                </a:solidFill>
              </a:rPr>
              <a:t>Vous souhaitez être accompagnés pour vos recrutements? </a:t>
            </a:r>
          </a:p>
          <a:p>
            <a:endParaRPr lang="fr-FR" dirty="0"/>
          </a:p>
          <a:p>
            <a:pPr marL="285750" indent="-285750">
              <a:buFont typeface="Arial" panose="020B0604020202020204" pitchFamily="34" charset="0"/>
              <a:buChar char="•"/>
            </a:pPr>
            <a:r>
              <a:rPr lang="fr-FR" b="1" dirty="0">
                <a:solidFill>
                  <a:srgbClr val="00B050"/>
                </a:solidFill>
              </a:rPr>
              <a:t>Délibérer</a:t>
            </a:r>
            <a:r>
              <a:rPr lang="fr-FR" dirty="0"/>
              <a:t> pour adhérer au service et</a:t>
            </a:r>
            <a:r>
              <a:rPr lang="fr-FR" b="1" dirty="0">
                <a:solidFill>
                  <a:srgbClr val="00B050"/>
                </a:solidFill>
              </a:rPr>
              <a:t> Signer </a:t>
            </a:r>
            <a:r>
              <a:rPr lang="fr-FR" dirty="0"/>
              <a:t>la convention avec le CDG18</a:t>
            </a:r>
          </a:p>
          <a:p>
            <a:r>
              <a:rPr lang="fr-FR" sz="1600" i="1" u="sng" dirty="0"/>
              <a:t>Site CDG18.fr/</a:t>
            </a:r>
            <a:r>
              <a:rPr lang="fr-FR" sz="1600" i="1" u="sng" dirty="0" err="1"/>
              <a:t>accesreserve</a:t>
            </a:r>
            <a:r>
              <a:rPr lang="fr-FR" sz="1600" i="1" u="sng" dirty="0"/>
              <a:t>/Conventions et modèles de délibérations - CDG18</a:t>
            </a:r>
          </a:p>
          <a:p>
            <a:endParaRPr lang="fr-FR" dirty="0"/>
          </a:p>
          <a:p>
            <a:pPr marL="285750" indent="-285750">
              <a:buFont typeface="Arial" panose="020B0604020202020204" pitchFamily="34" charset="0"/>
              <a:buChar char="•"/>
            </a:pPr>
            <a:r>
              <a:rPr lang="fr-FR" b="1" dirty="0">
                <a:solidFill>
                  <a:srgbClr val="00B050"/>
                </a:solidFill>
              </a:rPr>
              <a:t>Formuler</a:t>
            </a:r>
            <a:r>
              <a:rPr lang="fr-FR" dirty="0"/>
              <a:t> une demande d’intervention auprès du service emploi public: </a:t>
            </a:r>
            <a:r>
              <a:rPr lang="fr-FR" sz="1600" i="1" dirty="0">
                <a:hlinkClick r:id="rId3"/>
              </a:rPr>
              <a:t>emploi.public@cdg18.fr</a:t>
            </a:r>
            <a:r>
              <a:rPr lang="fr-FR" sz="1600" i="1" dirty="0"/>
              <a:t> ou par téléphone aux services du CDG</a:t>
            </a:r>
          </a:p>
          <a:p>
            <a:pPr marL="285750" indent="-285750">
              <a:buFont typeface="Arial" panose="020B0604020202020204" pitchFamily="34" charset="0"/>
              <a:buChar char="•"/>
            </a:pPr>
            <a:endParaRPr lang="fr-FR" sz="1600" i="1" dirty="0"/>
          </a:p>
          <a:p>
            <a:pPr algn="ctr"/>
            <a:r>
              <a:rPr lang="fr-FR" i="1" dirty="0"/>
              <a:t>Vos interlocuteurs:</a:t>
            </a:r>
          </a:p>
          <a:p>
            <a:pPr algn="ctr"/>
            <a:r>
              <a:rPr lang="fr-FR" i="1" dirty="0">
                <a:solidFill>
                  <a:srgbClr val="0070C0"/>
                </a:solidFill>
              </a:rPr>
              <a:t>Julie BONNEMORT      Léa PELLENTZ</a:t>
            </a:r>
          </a:p>
          <a:p>
            <a:pPr algn="ctr"/>
            <a:r>
              <a:rPr lang="fr-FR" i="1"/>
              <a:t>   02 </a:t>
            </a:r>
            <a:r>
              <a:rPr lang="fr-FR" i="1" dirty="0"/>
              <a:t>48 50 94 </a:t>
            </a:r>
            <a:r>
              <a:rPr lang="fr-FR" i="1"/>
              <a:t>30          02 </a:t>
            </a:r>
            <a:r>
              <a:rPr lang="fr-FR" i="1" dirty="0"/>
              <a:t>18 15 01 62</a:t>
            </a:r>
          </a:p>
          <a:p>
            <a:pPr algn="ctr"/>
            <a:endParaRPr lang="fr-FR" i="1" dirty="0"/>
          </a:p>
          <a:p>
            <a:pPr algn="ctr"/>
            <a:r>
              <a:rPr lang="fr-FR" i="1" dirty="0">
                <a:hlinkClick r:id="rId3"/>
              </a:rPr>
              <a:t>emploi.public@cdg18.fr</a:t>
            </a:r>
            <a:endParaRPr lang="fr-FR" i="1" dirty="0"/>
          </a:p>
          <a:p>
            <a:endParaRPr lang="fr-FR" sz="1600" i="1" dirty="0"/>
          </a:p>
          <a:p>
            <a:pPr algn="ctr"/>
            <a:endParaRPr lang="fr-FR" sz="2400" b="1" dirty="0"/>
          </a:p>
        </p:txBody>
      </p:sp>
    </p:spTree>
    <p:extLst>
      <p:ext uri="{BB962C8B-B14F-4D97-AF65-F5344CB8AC3E}">
        <p14:creationId xmlns:p14="http://schemas.microsoft.com/office/powerpoint/2010/main" val="1800294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63A6768A-A1BB-D40E-5DAA-2170928056FF}"/>
              </a:ext>
            </a:extLst>
          </p:cNvPr>
          <p:cNvSpPr txBox="1"/>
          <p:nvPr/>
        </p:nvSpPr>
        <p:spPr>
          <a:xfrm>
            <a:off x="6466178" y="601062"/>
            <a:ext cx="1885461" cy="646331"/>
          </a:xfrm>
          <a:prstGeom prst="rect">
            <a:avLst/>
          </a:prstGeom>
          <a:noFill/>
        </p:spPr>
        <p:txBody>
          <a:bodyPr wrap="square" rtlCol="0">
            <a:spAutoFit/>
          </a:bodyPr>
          <a:lstStyle/>
          <a:p>
            <a:r>
              <a:rPr lang="fr-FR" b="1" dirty="0">
                <a:solidFill>
                  <a:srgbClr val="00B0F0"/>
                </a:solidFill>
              </a:rPr>
              <a:t>Actu - minute</a:t>
            </a:r>
          </a:p>
          <a:p>
            <a:endParaRPr lang="fr-FR" b="1" dirty="0">
              <a:solidFill>
                <a:srgbClr val="00B0F0"/>
              </a:solidFill>
            </a:endParaRPr>
          </a:p>
        </p:txBody>
      </p:sp>
      <p:sp>
        <p:nvSpPr>
          <p:cNvPr id="10" name="Espace réservé du contenu 3">
            <a:extLst>
              <a:ext uri="{FF2B5EF4-FFF2-40B4-BE49-F238E27FC236}">
                <a16:creationId xmlns:a16="http://schemas.microsoft.com/office/drawing/2014/main" id="{D033B75D-96BB-FF1A-A7B6-EC843C0D0BD8}"/>
              </a:ext>
            </a:extLst>
          </p:cNvPr>
          <p:cNvSpPr>
            <a:spLocks noGrp="1"/>
          </p:cNvSpPr>
          <p:nvPr>
            <p:ph idx="1"/>
          </p:nvPr>
        </p:nvSpPr>
        <p:spPr>
          <a:xfrm>
            <a:off x="381000" y="1660393"/>
            <a:ext cx="8197174" cy="4913631"/>
          </a:xfrm>
        </p:spPr>
        <p:txBody>
          <a:bodyPr>
            <a:normAutofit/>
          </a:bodyPr>
          <a:lstStyle/>
          <a:p>
            <a:pPr marL="0" indent="0">
              <a:buNone/>
            </a:pPr>
            <a:r>
              <a:rPr lang="fr-FR" b="1" u="sng" dirty="0">
                <a:solidFill>
                  <a:schemeClr val="accent2"/>
                </a:solidFill>
              </a:rPr>
              <a:t>1- Mise à jour de l’autorité territoriale dans AGIRHE</a:t>
            </a:r>
          </a:p>
          <a:p>
            <a:pPr marL="0" indent="0">
              <a:buNone/>
            </a:pPr>
            <a:endParaRPr lang="fr-FR" sz="2400" dirty="0"/>
          </a:p>
          <a:p>
            <a:pPr algn="just"/>
            <a:r>
              <a:rPr lang="fr-FR" dirty="0"/>
              <a:t>L'identité des </a:t>
            </a:r>
            <a:r>
              <a:rPr lang="fr-FR" b="1" dirty="0"/>
              <a:t>maires</a:t>
            </a:r>
            <a:r>
              <a:rPr lang="fr-FR" dirty="0"/>
              <a:t> a été mise à jour dans l'onglet collectivités d'</a:t>
            </a:r>
            <a:r>
              <a:rPr lang="fr-FR" dirty="0" err="1"/>
              <a:t>Agirhe</a:t>
            </a:r>
            <a:r>
              <a:rPr lang="fr-FR" dirty="0"/>
              <a:t>. Cette mise à jour permet aux collectivités de générer des actes dans l'outil en incluant le pavé de signature nominatif du maire. </a:t>
            </a:r>
          </a:p>
          <a:p>
            <a:pPr algn="just"/>
            <a:r>
              <a:rPr lang="fr-FR" dirty="0"/>
              <a:t>L’identité des </a:t>
            </a:r>
            <a:r>
              <a:rPr lang="fr-FR" b="1" dirty="0"/>
              <a:t>présidents de communautés de communes </a:t>
            </a:r>
            <a:r>
              <a:rPr lang="fr-FR" dirty="0"/>
              <a:t>a été mise à jour</a:t>
            </a:r>
          </a:p>
          <a:p>
            <a:pPr algn="just"/>
            <a:r>
              <a:rPr lang="fr-FR" dirty="0"/>
              <a:t>En cas d'erreur constatée, n'hésitez pas à le faire remonter à </a:t>
            </a:r>
            <a:r>
              <a:rPr lang="fr-FR" u="sng" dirty="0">
                <a:hlinkClick r:id="rId3"/>
              </a:rPr>
              <a:t>cdgcher@cdg18.fr</a:t>
            </a:r>
            <a:endParaRPr lang="fr-FR" u="sng" dirty="0"/>
          </a:p>
          <a:p>
            <a:pPr algn="just"/>
            <a:r>
              <a:rPr lang="fr-FR" dirty="0"/>
              <a:t>Pour les </a:t>
            </a:r>
            <a:r>
              <a:rPr lang="fr-FR" b="1" dirty="0"/>
              <a:t>syndicats</a:t>
            </a:r>
            <a:r>
              <a:rPr lang="fr-FR" dirty="0"/>
              <a:t> : l’identité des présidents devra être communiquée par le secrétaire à </a:t>
            </a:r>
            <a:r>
              <a:rPr lang="fr-FR" dirty="0">
                <a:hlinkClick r:id="rId3"/>
              </a:rPr>
              <a:t>cdgcher@cdg18.fr</a:t>
            </a:r>
            <a:r>
              <a:rPr lang="fr-FR" dirty="0"/>
              <a:t> dès leur élection</a:t>
            </a:r>
          </a:p>
          <a:p>
            <a:pPr marL="0" indent="0">
              <a:buNone/>
            </a:pPr>
            <a:endParaRPr lang="fr-FR" sz="2400" b="1" dirty="0">
              <a:solidFill>
                <a:srgbClr val="CC99FF"/>
              </a:solidFill>
            </a:endParaRPr>
          </a:p>
        </p:txBody>
      </p:sp>
      <p:pic>
        <p:nvPicPr>
          <p:cNvPr id="4098" name="Picture 2" descr="Accédez aux applications">
            <a:extLst>
              <a:ext uri="{FF2B5EF4-FFF2-40B4-BE49-F238E27FC236}">
                <a16:creationId xmlns:a16="http://schemas.microsoft.com/office/drawing/2014/main" id="{5F230F28-7487-128C-6A5A-4FEB8227A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561576"/>
            <a:ext cx="1196499" cy="112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23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9F75-E7D5-9C8C-ED8A-B8032CC41EE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CC301340-89DB-037D-59EF-0C4A7844454B}"/>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0B6C24E-D5C1-0309-627E-9A03C14CC392}"/>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E27A183E-C896-4C80-12A0-E143343DE30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433537F-8A48-0250-19BC-318C07225AA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C88E86F-1C5E-08B1-00F2-4F270DF5C68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2AB50313-8592-323B-EDC6-366473014C4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5D90A6A-A9CE-DAA4-5C0A-E8A2632AE31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F5816F7-46A0-41F8-97F5-8C351EE3A80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4EB9279-17B3-8163-DF1C-2AF4A4506C1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8A480FD-878C-5AB2-6422-7E63828BF3B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6A22EBD-19BE-0B9D-8B16-CC1E08D4478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BC96767-BB4A-C919-FE30-CD90C943934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E13C224-8E48-B034-56ED-D31E6878462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FBBEE86-768A-DE82-75B7-947540D65A0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95429D4B-AF8C-4F67-5B8F-5CCF988634F6}"/>
              </a:ext>
            </a:extLst>
          </p:cNvPr>
          <p:cNvSpPr txBox="1"/>
          <p:nvPr/>
        </p:nvSpPr>
        <p:spPr>
          <a:xfrm>
            <a:off x="6466178" y="601062"/>
            <a:ext cx="1885461" cy="646331"/>
          </a:xfrm>
          <a:prstGeom prst="rect">
            <a:avLst/>
          </a:prstGeom>
          <a:noFill/>
        </p:spPr>
        <p:txBody>
          <a:bodyPr wrap="square" rtlCol="0">
            <a:spAutoFit/>
          </a:bodyPr>
          <a:lstStyle/>
          <a:p>
            <a:r>
              <a:rPr lang="fr-FR" b="1" dirty="0">
                <a:solidFill>
                  <a:srgbClr val="00B0F0"/>
                </a:solidFill>
              </a:rPr>
              <a:t>Actu - minute</a:t>
            </a:r>
          </a:p>
          <a:p>
            <a:endParaRPr lang="fr-FR" b="1" dirty="0">
              <a:solidFill>
                <a:srgbClr val="00B0F0"/>
              </a:solidFill>
            </a:endParaRPr>
          </a:p>
        </p:txBody>
      </p:sp>
      <p:sp>
        <p:nvSpPr>
          <p:cNvPr id="10" name="Espace réservé du contenu 3">
            <a:extLst>
              <a:ext uri="{FF2B5EF4-FFF2-40B4-BE49-F238E27FC236}">
                <a16:creationId xmlns:a16="http://schemas.microsoft.com/office/drawing/2014/main" id="{BF4E4404-D357-6445-41B8-484288C62460}"/>
              </a:ext>
            </a:extLst>
          </p:cNvPr>
          <p:cNvSpPr>
            <a:spLocks noGrp="1"/>
          </p:cNvSpPr>
          <p:nvPr>
            <p:ph idx="1"/>
          </p:nvPr>
        </p:nvSpPr>
        <p:spPr>
          <a:xfrm>
            <a:off x="381000" y="1660393"/>
            <a:ext cx="8197174" cy="4913631"/>
          </a:xfrm>
        </p:spPr>
        <p:txBody>
          <a:bodyPr>
            <a:normAutofit/>
          </a:bodyPr>
          <a:lstStyle/>
          <a:p>
            <a:pPr marL="0" indent="0">
              <a:buNone/>
            </a:pPr>
            <a:r>
              <a:rPr lang="fr-FR" b="1" u="sng" dirty="0">
                <a:solidFill>
                  <a:schemeClr val="accent2"/>
                </a:solidFill>
              </a:rPr>
              <a:t>2- Elections du Conseil d’administration du CDG</a:t>
            </a:r>
          </a:p>
          <a:p>
            <a:pPr marL="0" indent="0">
              <a:buNone/>
            </a:pPr>
            <a:endParaRPr lang="fr-FR" sz="2400" dirty="0"/>
          </a:p>
          <a:p>
            <a:pPr algn="just"/>
            <a:r>
              <a:rPr lang="fr-FR" dirty="0"/>
              <a:t>Suite aux élections municipales, le Conseil d’administration du CDG doit être recomposé :</a:t>
            </a:r>
          </a:p>
          <a:p>
            <a:pPr lvl="1" algn="just"/>
            <a:r>
              <a:rPr lang="fr-FR" dirty="0"/>
              <a:t>17 représentants des communes affiliées et 17 suppléants</a:t>
            </a:r>
          </a:p>
          <a:p>
            <a:pPr lvl="1" algn="just"/>
            <a:r>
              <a:rPr lang="fr-FR" dirty="0"/>
              <a:t>2 représentants des établissements publics affiliés (communautés de communes et syndicats) et 2 suppléants</a:t>
            </a:r>
          </a:p>
          <a:p>
            <a:pPr lvl="1" algn="just"/>
            <a:endParaRPr lang="fr-FR" dirty="0"/>
          </a:p>
          <a:p>
            <a:pPr algn="just"/>
            <a:r>
              <a:rPr lang="fr-FR" dirty="0"/>
              <a:t>Peuvent être candidats : les maires et conseillers municipaux des communes affiliées ainsi que les membres des conseils d’administration des établissements publics affiliés</a:t>
            </a:r>
          </a:p>
          <a:p>
            <a:pPr algn="just"/>
            <a:r>
              <a:rPr lang="fr-FR" b="1" dirty="0"/>
              <a:t>Date limite de dépôt des candidatures : jeudi 12 juin &gt; </a:t>
            </a:r>
            <a:r>
              <a:rPr lang="fr-FR" dirty="0"/>
              <a:t>traditionnellement l’association des maires du Cher constitue une liste : les candidats intéressés peuvent se rapprocher de l’association ou monter une liste distincte</a:t>
            </a:r>
          </a:p>
          <a:p>
            <a:pPr marL="0" indent="0">
              <a:buNone/>
            </a:pPr>
            <a:endParaRPr lang="fr-FR" sz="2400" b="1" dirty="0">
              <a:solidFill>
                <a:srgbClr val="CC99FF"/>
              </a:solidFill>
            </a:endParaRPr>
          </a:p>
        </p:txBody>
      </p:sp>
      <p:pic>
        <p:nvPicPr>
          <p:cNvPr id="5122" name="Picture 2" descr="Comment se comporter correctement lorsque l'on siège à un conseil d' administration ? | Gouvernance | Jacques Grisé">
            <a:extLst>
              <a:ext uri="{FF2B5EF4-FFF2-40B4-BE49-F238E27FC236}">
                <a16:creationId xmlns:a16="http://schemas.microsoft.com/office/drawing/2014/main" id="{BCA44188-A388-3B98-D39D-A5056D82C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263" y="962548"/>
            <a:ext cx="1987120" cy="148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6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17A8-A206-A797-CC3F-1F1935F1AA9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A8C41C02-F2F9-93B3-71D0-2A9B6FB4C6B2}"/>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C42A83A-178B-6188-58DC-5A0BDD76B0F6}"/>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FC39B516-A938-0B93-E1F3-55F0CE8770C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2E3CA85-83E9-F697-22C6-06D17627939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A405951-5CAD-14DE-7F56-6B01E26048F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A3A7E56-EAE0-14DF-B84A-B6089720EC5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46072F4-1D03-0A80-188F-124D961A883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944BE80-6ED1-3D00-5B79-31DD19A75A2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67D3ACD-A6EB-8BE7-10D6-CFAC46748E4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C787FC3-AEBC-2BF3-2296-E7FE7ECCEBC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1B7BBEF-E8AB-59F3-CC0E-30568D8EA15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62E7AF-4CB1-378F-2F60-22DE1B50210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205581C-1E2B-1231-F117-20048ED0934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00AB5F5-CD6B-23B6-C053-861691129F1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8CFFEE31-3AEB-E544-647A-764A66042109}"/>
              </a:ext>
            </a:extLst>
          </p:cNvPr>
          <p:cNvSpPr txBox="1"/>
          <p:nvPr/>
        </p:nvSpPr>
        <p:spPr>
          <a:xfrm>
            <a:off x="6466178" y="601062"/>
            <a:ext cx="1885461" cy="646331"/>
          </a:xfrm>
          <a:prstGeom prst="rect">
            <a:avLst/>
          </a:prstGeom>
          <a:noFill/>
        </p:spPr>
        <p:txBody>
          <a:bodyPr wrap="square" rtlCol="0">
            <a:spAutoFit/>
          </a:bodyPr>
          <a:lstStyle/>
          <a:p>
            <a:r>
              <a:rPr lang="fr-FR" b="1" dirty="0">
                <a:solidFill>
                  <a:srgbClr val="00B0F0"/>
                </a:solidFill>
              </a:rPr>
              <a:t>Actu - minute</a:t>
            </a:r>
          </a:p>
          <a:p>
            <a:endParaRPr lang="fr-FR" b="1" dirty="0">
              <a:solidFill>
                <a:srgbClr val="00B0F0"/>
              </a:solidFill>
            </a:endParaRPr>
          </a:p>
        </p:txBody>
      </p:sp>
      <p:sp>
        <p:nvSpPr>
          <p:cNvPr id="10" name="Espace réservé du contenu 3">
            <a:extLst>
              <a:ext uri="{FF2B5EF4-FFF2-40B4-BE49-F238E27FC236}">
                <a16:creationId xmlns:a16="http://schemas.microsoft.com/office/drawing/2014/main" id="{66C16881-9406-F1C9-6607-C81B37437ED9}"/>
              </a:ext>
            </a:extLst>
          </p:cNvPr>
          <p:cNvSpPr>
            <a:spLocks noGrp="1"/>
          </p:cNvSpPr>
          <p:nvPr>
            <p:ph idx="1"/>
          </p:nvPr>
        </p:nvSpPr>
        <p:spPr>
          <a:xfrm>
            <a:off x="312485" y="1464869"/>
            <a:ext cx="8197174" cy="4913631"/>
          </a:xfrm>
        </p:spPr>
        <p:txBody>
          <a:bodyPr>
            <a:normAutofit/>
          </a:bodyPr>
          <a:lstStyle/>
          <a:p>
            <a:pPr marL="0" indent="0">
              <a:buNone/>
            </a:pPr>
            <a:r>
              <a:rPr lang="fr-FR" b="1" u="sng" dirty="0">
                <a:solidFill>
                  <a:schemeClr val="accent2"/>
                </a:solidFill>
              </a:rPr>
              <a:t>3- Évolution des modalités d’envoi des expertises médicales</a:t>
            </a:r>
          </a:p>
          <a:p>
            <a:r>
              <a:rPr lang="fr-FR" dirty="0">
                <a:solidFill>
                  <a:schemeClr val="accent5"/>
                </a:solidFill>
              </a:rPr>
              <a:t>Depuis le 1er avril : </a:t>
            </a:r>
            <a:r>
              <a:rPr lang="fr-FR" dirty="0"/>
              <a:t>évolution des modalités d'envoi aux collectivités des expertises médicales</a:t>
            </a:r>
          </a:p>
          <a:p>
            <a:r>
              <a:rPr lang="fr-FR" dirty="0"/>
              <a:t> Désormais, </a:t>
            </a:r>
            <a:r>
              <a:rPr lang="fr-FR" dirty="0">
                <a:solidFill>
                  <a:schemeClr val="accent6">
                    <a:lumMod val="60000"/>
                    <a:lumOff val="40000"/>
                  </a:schemeClr>
                </a:solidFill>
              </a:rPr>
              <a:t>l'expertise sera insérée </a:t>
            </a:r>
            <a:r>
              <a:rPr lang="fr-FR" u="sng" dirty="0">
                <a:solidFill>
                  <a:schemeClr val="accent6">
                    <a:lumMod val="60000"/>
                    <a:lumOff val="40000"/>
                  </a:schemeClr>
                </a:solidFill>
              </a:rPr>
              <a:t>seule</a:t>
            </a:r>
            <a:r>
              <a:rPr lang="fr-FR" dirty="0">
                <a:solidFill>
                  <a:schemeClr val="accent6">
                    <a:lumMod val="60000"/>
                    <a:lumOff val="40000"/>
                  </a:schemeClr>
                </a:solidFill>
              </a:rPr>
              <a:t> </a:t>
            </a:r>
            <a:r>
              <a:rPr lang="fr-FR" dirty="0"/>
              <a:t>dans l'enveloppe d'envoi adressée en LRAR. </a:t>
            </a:r>
          </a:p>
          <a:p>
            <a:r>
              <a:rPr lang="fr-FR" dirty="0">
                <a:solidFill>
                  <a:srgbClr val="FF0000"/>
                </a:solidFill>
              </a:rPr>
              <a:t>Les collectivités doivent donc verser l'enveloppe </a:t>
            </a:r>
            <a:r>
              <a:rPr lang="fr-FR" b="1" dirty="0">
                <a:solidFill>
                  <a:srgbClr val="FF0000"/>
                </a:solidFill>
              </a:rPr>
              <a:t>SANS</a:t>
            </a:r>
            <a:r>
              <a:rPr lang="fr-FR" dirty="0">
                <a:solidFill>
                  <a:srgbClr val="FF0000"/>
                </a:solidFill>
              </a:rPr>
              <a:t> </a:t>
            </a:r>
            <a:r>
              <a:rPr lang="fr-FR" b="1" dirty="0">
                <a:solidFill>
                  <a:srgbClr val="FF0000"/>
                </a:solidFill>
              </a:rPr>
              <a:t>L'OUVRIR</a:t>
            </a:r>
            <a:r>
              <a:rPr lang="fr-FR" dirty="0">
                <a:solidFill>
                  <a:srgbClr val="FF0000"/>
                </a:solidFill>
              </a:rPr>
              <a:t> </a:t>
            </a:r>
            <a:r>
              <a:rPr lang="fr-FR" dirty="0"/>
              <a:t>dans le dossier individuel de l'agent concerné. Le nom de l'agent concerné sera indiqué sous le nom de la collectivité au niveau de l'adresse du destinataire. Une fenêtre à gauche de l'enveloppe indiquera qu'il s'agit d'une expertise médicale en provenance du Centre de Gestion et que le pli ne doit pas être ouvert.</a:t>
            </a:r>
          </a:p>
          <a:p>
            <a:pPr marL="0" indent="0">
              <a:buNone/>
            </a:pPr>
            <a:endParaRPr lang="fr-FR" sz="2400" b="1" dirty="0">
              <a:solidFill>
                <a:srgbClr val="CC99FF"/>
              </a:solidFill>
            </a:endParaRPr>
          </a:p>
        </p:txBody>
      </p:sp>
      <p:pic>
        <p:nvPicPr>
          <p:cNvPr id="6148" name="Picture 4" descr="Office World enveloppe, 2 fenêtres, C5, 20 pièce">
            <a:extLst>
              <a:ext uri="{FF2B5EF4-FFF2-40B4-BE49-F238E27FC236}">
                <a16:creationId xmlns:a16="http://schemas.microsoft.com/office/drawing/2014/main" id="{AD463028-127B-9C8D-36D2-7BDA7402C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600" y="4714875"/>
            <a:ext cx="483828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E093E32-7F99-E698-0010-02C6E4CC4C4F}"/>
              </a:ext>
            </a:extLst>
          </p:cNvPr>
          <p:cNvSpPr txBox="1"/>
          <p:nvPr/>
        </p:nvSpPr>
        <p:spPr>
          <a:xfrm>
            <a:off x="6509378" y="5865139"/>
            <a:ext cx="1866241" cy="707886"/>
          </a:xfrm>
          <a:prstGeom prst="rect">
            <a:avLst/>
          </a:prstGeom>
          <a:noFill/>
          <a:ln>
            <a:solidFill>
              <a:schemeClr val="tx1"/>
            </a:solidFill>
          </a:ln>
        </p:spPr>
        <p:txBody>
          <a:bodyPr wrap="square" rtlCol="0">
            <a:spAutoFit/>
          </a:bodyPr>
          <a:lstStyle/>
          <a:p>
            <a:r>
              <a:rPr lang="fr-FR" sz="1000" dirty="0"/>
              <a:t>Mairie</a:t>
            </a:r>
          </a:p>
          <a:p>
            <a:r>
              <a:rPr lang="fr-FR" sz="1000" dirty="0"/>
              <a:t>M DUPONT Martin</a:t>
            </a:r>
          </a:p>
          <a:p>
            <a:r>
              <a:rPr lang="fr-FR" sz="1000" dirty="0"/>
              <a:t>Place de la mairie</a:t>
            </a:r>
          </a:p>
          <a:p>
            <a:r>
              <a:rPr lang="fr-FR" sz="1000" dirty="0"/>
              <a:t>18000 VILLE</a:t>
            </a:r>
          </a:p>
        </p:txBody>
      </p:sp>
      <p:sp>
        <p:nvSpPr>
          <p:cNvPr id="4" name="ZoneTexte 3">
            <a:extLst>
              <a:ext uri="{FF2B5EF4-FFF2-40B4-BE49-F238E27FC236}">
                <a16:creationId xmlns:a16="http://schemas.microsoft.com/office/drawing/2014/main" id="{965F73B3-719B-0B6C-55BB-95B389740010}"/>
              </a:ext>
            </a:extLst>
          </p:cNvPr>
          <p:cNvSpPr txBox="1"/>
          <p:nvPr/>
        </p:nvSpPr>
        <p:spPr>
          <a:xfrm>
            <a:off x="4343401" y="5504765"/>
            <a:ext cx="1981199" cy="861774"/>
          </a:xfrm>
          <a:prstGeom prst="rect">
            <a:avLst/>
          </a:prstGeom>
          <a:noFill/>
          <a:ln>
            <a:solidFill>
              <a:schemeClr val="tx1"/>
            </a:solidFill>
          </a:ln>
        </p:spPr>
        <p:txBody>
          <a:bodyPr wrap="square" rtlCol="0">
            <a:spAutoFit/>
          </a:bodyPr>
          <a:lstStyle/>
          <a:p>
            <a:r>
              <a:rPr lang="fr-FR" sz="900" dirty="0"/>
              <a:t>CONFIDENTIEL – EXPERTISE MEDICALE</a:t>
            </a:r>
          </a:p>
          <a:p>
            <a:r>
              <a:rPr lang="fr-FR" sz="1000" dirty="0"/>
              <a:t>NE PAS OUVRIR</a:t>
            </a:r>
          </a:p>
          <a:p>
            <a:r>
              <a:rPr lang="fr-FR" sz="1000" dirty="0"/>
              <a:t>Centre de gestion FPT</a:t>
            </a:r>
          </a:p>
          <a:p>
            <a:r>
              <a:rPr lang="fr-FR" sz="1000" dirty="0"/>
              <a:t>ZAC du Porche</a:t>
            </a:r>
          </a:p>
          <a:p>
            <a:r>
              <a:rPr lang="fr-FR" sz="1000" dirty="0"/>
              <a:t>18340 PLAIMPIED GIVAUDINS</a:t>
            </a:r>
          </a:p>
        </p:txBody>
      </p:sp>
    </p:spTree>
    <p:extLst>
      <p:ext uri="{BB962C8B-B14F-4D97-AF65-F5344CB8AC3E}">
        <p14:creationId xmlns:p14="http://schemas.microsoft.com/office/powerpoint/2010/main" val="3991202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EEA3-E3E8-C459-CF12-B629DC69135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E0ADC87-FFF0-F06A-D26B-F3A2EA5C7E9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AFC68D3-0AA4-DCFE-E5D9-460424222BC8}"/>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C60B3323-F3B7-78B1-3B81-524BE6A2110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C5DB589-2597-F3E1-333A-1BA040941AE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71FAFEF-D4C8-21B2-22A1-F9A0C271BF9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8A23586-AE79-6B2E-A9B6-4120A6D7B43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4538528-8F29-A037-1233-08FCF232122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A8FB4E9-0541-F1AF-F0FD-FD0AED7D6B8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6A6644F-8A13-7A00-B6FF-0C0C3D9CBB1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F815207-CB8F-EFD0-453B-BA543B7DD54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C836D62-D653-6937-2F86-AB1B4791728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82779D0-178C-53CA-10E0-B306945E57E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2E464E2-D4C3-92E1-5B39-31A810E0D04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0ED16B6-3916-40D0-EA4B-D33624A3982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05C3DE19-1A07-1388-96D1-8AC936F708E7}"/>
              </a:ext>
            </a:extLst>
          </p:cNvPr>
          <p:cNvSpPr txBox="1"/>
          <p:nvPr/>
        </p:nvSpPr>
        <p:spPr>
          <a:xfrm>
            <a:off x="6096000" y="601062"/>
            <a:ext cx="2255640" cy="369332"/>
          </a:xfrm>
          <a:prstGeom prst="rect">
            <a:avLst/>
          </a:prstGeom>
          <a:noFill/>
        </p:spPr>
        <p:txBody>
          <a:bodyPr wrap="square" rtlCol="0">
            <a:spAutoFit/>
          </a:bodyPr>
          <a:lstStyle/>
          <a:p>
            <a:r>
              <a:rPr lang="fr-FR" b="1" dirty="0">
                <a:solidFill>
                  <a:srgbClr val="00B0F0"/>
                </a:solidFill>
              </a:rPr>
              <a:t>Actu - minute</a:t>
            </a:r>
          </a:p>
        </p:txBody>
      </p:sp>
      <p:sp>
        <p:nvSpPr>
          <p:cNvPr id="10" name="Espace réservé du contenu 3">
            <a:extLst>
              <a:ext uri="{FF2B5EF4-FFF2-40B4-BE49-F238E27FC236}">
                <a16:creationId xmlns:a16="http://schemas.microsoft.com/office/drawing/2014/main" id="{6065BD3A-A4AF-C53E-B06A-55A19E3CD832}"/>
              </a:ext>
            </a:extLst>
          </p:cNvPr>
          <p:cNvSpPr>
            <a:spLocks noGrp="1"/>
          </p:cNvSpPr>
          <p:nvPr>
            <p:ph idx="1"/>
          </p:nvPr>
        </p:nvSpPr>
        <p:spPr>
          <a:xfrm>
            <a:off x="381000" y="1660393"/>
            <a:ext cx="8197174" cy="4913631"/>
          </a:xfrm>
        </p:spPr>
        <p:txBody>
          <a:bodyPr>
            <a:normAutofit/>
          </a:bodyPr>
          <a:lstStyle/>
          <a:p>
            <a:pPr marL="0" indent="0">
              <a:buNone/>
            </a:pPr>
            <a:r>
              <a:rPr lang="fr-FR" b="1" u="sng" dirty="0">
                <a:solidFill>
                  <a:schemeClr val="accent2"/>
                </a:solidFill>
              </a:rPr>
              <a:t>4- Les réunions PSC - Santé</a:t>
            </a:r>
          </a:p>
          <a:p>
            <a:r>
              <a:rPr lang="fr-FR" sz="1800" dirty="0"/>
              <a:t>Pour rappel, obligation de participation employeur sur le risque santé depuis le 1</a:t>
            </a:r>
            <a:r>
              <a:rPr lang="fr-FR" sz="1800" baseline="30000" dirty="0"/>
              <a:t>er</a:t>
            </a:r>
            <a:r>
              <a:rPr lang="fr-FR" sz="1800" dirty="0"/>
              <a:t> janvier 2026 : labellisation ou contrat de groupe</a:t>
            </a:r>
          </a:p>
          <a:p>
            <a:pPr marL="0" indent="0">
              <a:buNone/>
            </a:pPr>
            <a:endParaRPr lang="fr-FR" sz="1400" dirty="0"/>
          </a:p>
          <a:p>
            <a:r>
              <a:rPr lang="fr-FR" sz="1800" u="sng" dirty="0">
                <a:solidFill>
                  <a:srgbClr val="7030A0"/>
                </a:solidFill>
              </a:rPr>
              <a:t>Réunions agents</a:t>
            </a:r>
            <a:r>
              <a:rPr lang="fr-FR" sz="1800" dirty="0">
                <a:solidFill>
                  <a:srgbClr val="7030A0"/>
                </a:solidFill>
              </a:rPr>
              <a:t> </a:t>
            </a:r>
            <a:r>
              <a:rPr lang="fr-FR" sz="1600" i="1" dirty="0"/>
              <a:t>(Pour les collectivités ayant déjà adhéré au contrat de groupe du CDG) </a:t>
            </a:r>
            <a:r>
              <a:rPr lang="fr-FR" sz="1600" dirty="0"/>
              <a:t>:</a:t>
            </a:r>
          </a:p>
          <a:p>
            <a:pPr lvl="2">
              <a:buFont typeface="Wingdings" panose="05000000000000000000" pitchFamily="2" charset="2"/>
              <a:buChar char="ü"/>
            </a:pPr>
            <a:r>
              <a:rPr lang="fr-FR" sz="1800" dirty="0"/>
              <a:t> Mardi 17 novembre </a:t>
            </a:r>
          </a:p>
          <a:p>
            <a:pPr lvl="2">
              <a:buFont typeface="Wingdings" panose="05000000000000000000" pitchFamily="2" charset="2"/>
              <a:buChar char="ü"/>
            </a:pPr>
            <a:endParaRPr lang="fr-FR" sz="1400" b="1" dirty="0"/>
          </a:p>
          <a:p>
            <a:r>
              <a:rPr lang="fr-FR" sz="1800" u="sng" dirty="0">
                <a:solidFill>
                  <a:srgbClr val="7030A0"/>
                </a:solidFill>
              </a:rPr>
              <a:t>Réunions employeurs </a:t>
            </a:r>
            <a:r>
              <a:rPr lang="fr-FR" sz="1600" i="1" dirty="0"/>
              <a:t>(Pour les collectivités n’ayant pas adhéré au contrat de groupe du CDG)</a:t>
            </a:r>
            <a:r>
              <a:rPr lang="fr-FR" sz="1600" dirty="0"/>
              <a:t>:</a:t>
            </a:r>
          </a:p>
          <a:p>
            <a:pPr lvl="2">
              <a:buFont typeface="Wingdings" panose="05000000000000000000" pitchFamily="2" charset="2"/>
              <a:buChar char="ü"/>
            </a:pPr>
            <a:r>
              <a:rPr lang="fr-FR" sz="1800" dirty="0"/>
              <a:t> Jeudi 18 juin</a:t>
            </a:r>
          </a:p>
          <a:p>
            <a:pPr lvl="2">
              <a:buFont typeface="Wingdings" panose="05000000000000000000" pitchFamily="2" charset="2"/>
              <a:buChar char="ü"/>
            </a:pPr>
            <a:r>
              <a:rPr lang="fr-FR" sz="1800" dirty="0"/>
              <a:t> Jeudi 15 octobre </a:t>
            </a:r>
          </a:p>
          <a:p>
            <a:pPr marL="0" indent="0">
              <a:buNone/>
            </a:pPr>
            <a:endParaRPr lang="fr-FR" sz="1000" b="1" i="1" dirty="0">
              <a:solidFill>
                <a:srgbClr val="CC99FF"/>
              </a:solidFill>
            </a:endParaRPr>
          </a:p>
          <a:p>
            <a:pPr marL="0" indent="0">
              <a:buNone/>
            </a:pPr>
            <a:r>
              <a:rPr lang="fr-FR" sz="1800" b="1" i="1" dirty="0">
                <a:solidFill>
                  <a:srgbClr val="7030A0"/>
                </a:solidFill>
              </a:rPr>
              <a:t>Les horaires et les liens vous seront </a:t>
            </a:r>
          </a:p>
          <a:p>
            <a:pPr marL="0" indent="0">
              <a:buNone/>
            </a:pPr>
            <a:r>
              <a:rPr lang="fr-FR" sz="1800" b="1" i="1" dirty="0">
                <a:solidFill>
                  <a:srgbClr val="7030A0"/>
                </a:solidFill>
              </a:rPr>
              <a:t>communiqués ultérieurement</a:t>
            </a:r>
          </a:p>
        </p:txBody>
      </p:sp>
      <p:pic>
        <p:nvPicPr>
          <p:cNvPr id="5" name="Image 4">
            <a:extLst>
              <a:ext uri="{FF2B5EF4-FFF2-40B4-BE49-F238E27FC236}">
                <a16:creationId xmlns:a16="http://schemas.microsoft.com/office/drawing/2014/main" id="{CCD9D18B-F9AD-5B60-B498-A4DABDA9BCEE}"/>
              </a:ext>
            </a:extLst>
          </p:cNvPr>
          <p:cNvPicPr>
            <a:picLocks noChangeAspect="1"/>
          </p:cNvPicPr>
          <p:nvPr/>
        </p:nvPicPr>
        <p:blipFill>
          <a:blip r:embed="rId3"/>
          <a:stretch>
            <a:fillRect/>
          </a:stretch>
        </p:blipFill>
        <p:spPr>
          <a:xfrm>
            <a:off x="6248226" y="5197607"/>
            <a:ext cx="2114963" cy="1045600"/>
          </a:xfrm>
          <a:prstGeom prst="rect">
            <a:avLst/>
          </a:prstGeom>
        </p:spPr>
      </p:pic>
      <p:pic>
        <p:nvPicPr>
          <p:cNvPr id="12" name="Image 11">
            <a:extLst>
              <a:ext uri="{FF2B5EF4-FFF2-40B4-BE49-F238E27FC236}">
                <a16:creationId xmlns:a16="http://schemas.microsoft.com/office/drawing/2014/main" id="{F9524858-13D0-6FA6-8DA3-FA8ECBE819BA}"/>
              </a:ext>
            </a:extLst>
          </p:cNvPr>
          <p:cNvPicPr>
            <a:picLocks noChangeAspect="1"/>
          </p:cNvPicPr>
          <p:nvPr/>
        </p:nvPicPr>
        <p:blipFill>
          <a:blip r:embed="rId4"/>
          <a:stretch>
            <a:fillRect/>
          </a:stretch>
        </p:blipFill>
        <p:spPr>
          <a:xfrm>
            <a:off x="4179431" y="5316691"/>
            <a:ext cx="1835148" cy="1113988"/>
          </a:xfrm>
          <a:prstGeom prst="rect">
            <a:avLst/>
          </a:prstGeom>
        </p:spPr>
      </p:pic>
    </p:spTree>
    <p:extLst>
      <p:ext uri="{BB962C8B-B14F-4D97-AF65-F5344CB8AC3E}">
        <p14:creationId xmlns:p14="http://schemas.microsoft.com/office/powerpoint/2010/main" val="3543778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28C4-6853-5EF8-558C-A8E414388F0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F648FA2F-864F-CE45-EC40-2B7F516EEE03}"/>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1104A36-58B6-9997-7122-5932E14E483D}"/>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5256D7B-3A21-48DD-B047-41960CAC411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A6DF55F-9364-B2C9-8280-D7385F3206C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E0305EB-0681-E5C1-616E-5750C8D30E1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5BCC3F4-B7FB-76A9-0088-C63B1B36B51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45969670-6E7A-56EC-1FC8-DFCE700F3DD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B62C7506-E2B1-9DF1-A68E-5E59CA2DE08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448CA7F-68A6-B63A-A419-C0A6F3D906C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09AD1DA-0383-7346-2CA0-F5BD57E9506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334D688-BF87-FB2C-AEAA-81D53B9DA78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1C7EDD9-CF30-6274-7F46-09F8C39B6CA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E720CEB-48B0-377C-6605-38FBBBA3EC8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222DA6E-5BFD-D0BB-C2D1-912D1283FC7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3A6C7776-B107-9675-FB5C-39B9A065C618}"/>
              </a:ext>
            </a:extLst>
          </p:cNvPr>
          <p:cNvSpPr txBox="1"/>
          <p:nvPr/>
        </p:nvSpPr>
        <p:spPr>
          <a:xfrm>
            <a:off x="6096000" y="601062"/>
            <a:ext cx="2255640" cy="369332"/>
          </a:xfrm>
          <a:prstGeom prst="rect">
            <a:avLst/>
          </a:prstGeom>
          <a:noFill/>
        </p:spPr>
        <p:txBody>
          <a:bodyPr wrap="square" rtlCol="0">
            <a:spAutoFit/>
          </a:bodyPr>
          <a:lstStyle/>
          <a:p>
            <a:r>
              <a:rPr lang="fr-FR" b="1" dirty="0">
                <a:solidFill>
                  <a:srgbClr val="00B0F0"/>
                </a:solidFill>
              </a:rPr>
              <a:t>Actu - minute</a:t>
            </a:r>
          </a:p>
        </p:txBody>
      </p:sp>
      <p:sp>
        <p:nvSpPr>
          <p:cNvPr id="10" name="Espace réservé du contenu 3">
            <a:extLst>
              <a:ext uri="{FF2B5EF4-FFF2-40B4-BE49-F238E27FC236}">
                <a16:creationId xmlns:a16="http://schemas.microsoft.com/office/drawing/2014/main" id="{A5E8507F-4084-6452-5294-E4CDEED6944F}"/>
              </a:ext>
            </a:extLst>
          </p:cNvPr>
          <p:cNvSpPr>
            <a:spLocks noGrp="1"/>
          </p:cNvSpPr>
          <p:nvPr>
            <p:ph idx="1"/>
          </p:nvPr>
        </p:nvSpPr>
        <p:spPr>
          <a:xfrm>
            <a:off x="381000" y="1660393"/>
            <a:ext cx="8197174" cy="4913631"/>
          </a:xfrm>
        </p:spPr>
        <p:txBody>
          <a:bodyPr>
            <a:normAutofit/>
          </a:bodyPr>
          <a:lstStyle/>
          <a:p>
            <a:pPr marL="0" indent="0">
              <a:buNone/>
            </a:pPr>
            <a:r>
              <a:rPr lang="fr-FR" b="1" u="sng" dirty="0">
                <a:solidFill>
                  <a:schemeClr val="accent2"/>
                </a:solidFill>
              </a:rPr>
              <a:t>5- Les réunions PSC - Prévoyance</a:t>
            </a:r>
          </a:p>
          <a:p>
            <a:r>
              <a:rPr lang="fr-FR" sz="1800" dirty="0"/>
              <a:t>Pour rappel, obligation de participation employeur sur le risque prévoyance depuis le 1</a:t>
            </a:r>
            <a:r>
              <a:rPr lang="fr-FR" sz="1800" baseline="30000" dirty="0"/>
              <a:t>er</a:t>
            </a:r>
            <a:r>
              <a:rPr lang="fr-FR" sz="1800" dirty="0"/>
              <a:t> janvier 2025 : labellisation ou contrat de groupe</a:t>
            </a:r>
          </a:p>
          <a:p>
            <a:pPr marL="0" indent="0">
              <a:buNone/>
            </a:pPr>
            <a:endParaRPr lang="fr-FR" sz="1400" dirty="0"/>
          </a:p>
          <a:p>
            <a:r>
              <a:rPr lang="fr-FR" sz="1800" u="sng" dirty="0">
                <a:solidFill>
                  <a:srgbClr val="7030A0"/>
                </a:solidFill>
              </a:rPr>
              <a:t>Réunions agents</a:t>
            </a:r>
            <a:r>
              <a:rPr lang="fr-FR" sz="1800" dirty="0">
                <a:solidFill>
                  <a:srgbClr val="7030A0"/>
                </a:solidFill>
              </a:rPr>
              <a:t> </a:t>
            </a:r>
            <a:r>
              <a:rPr lang="fr-FR" sz="1600" i="1" dirty="0"/>
              <a:t>(Pour les collectivités ayant déjà adhéré au contrat de groupe du CDG) </a:t>
            </a:r>
            <a:r>
              <a:rPr lang="fr-FR" sz="1600" dirty="0"/>
              <a:t>:</a:t>
            </a:r>
          </a:p>
          <a:p>
            <a:pPr lvl="2">
              <a:buFont typeface="Wingdings" panose="05000000000000000000" pitchFamily="2" charset="2"/>
              <a:buChar char="ü"/>
            </a:pPr>
            <a:endParaRPr lang="fr-FR" sz="1800" dirty="0"/>
          </a:p>
          <a:p>
            <a:pPr lvl="2">
              <a:buFont typeface="Wingdings" panose="05000000000000000000" pitchFamily="2" charset="2"/>
              <a:buChar char="ü"/>
            </a:pPr>
            <a:r>
              <a:rPr lang="fr-FR" sz="1800" dirty="0"/>
              <a:t> Mardi  8/09/2026 14h</a:t>
            </a:r>
          </a:p>
          <a:p>
            <a:pPr lvl="2">
              <a:buFont typeface="Wingdings" panose="05000000000000000000" pitchFamily="2" charset="2"/>
              <a:buChar char="ü"/>
            </a:pPr>
            <a:r>
              <a:rPr lang="fr-FR" sz="1800" dirty="0"/>
              <a:t> Jeudi 10/09/2026 10h</a:t>
            </a:r>
          </a:p>
          <a:p>
            <a:pPr lvl="2">
              <a:buFont typeface="Wingdings" panose="05000000000000000000" pitchFamily="2" charset="2"/>
              <a:buChar char="ü"/>
            </a:pPr>
            <a:endParaRPr lang="fr-FR" sz="1000" b="1" i="1" dirty="0">
              <a:solidFill>
                <a:srgbClr val="CC99FF"/>
              </a:solidFill>
            </a:endParaRPr>
          </a:p>
          <a:p>
            <a:pPr marL="0" indent="0">
              <a:buNone/>
            </a:pPr>
            <a:endParaRPr lang="fr-FR" sz="1600" b="1" i="1" dirty="0">
              <a:solidFill>
                <a:srgbClr val="7030A0"/>
              </a:solidFill>
            </a:endParaRPr>
          </a:p>
          <a:p>
            <a:pPr marL="0" indent="0">
              <a:buNone/>
            </a:pPr>
            <a:r>
              <a:rPr lang="fr-FR" sz="1600" b="1" i="1" dirty="0">
                <a:solidFill>
                  <a:srgbClr val="7030A0"/>
                </a:solidFill>
              </a:rPr>
              <a:t>Les liens vous seront </a:t>
            </a:r>
          </a:p>
          <a:p>
            <a:pPr marL="0" indent="0">
              <a:buNone/>
            </a:pPr>
            <a:r>
              <a:rPr lang="fr-FR" sz="1600" b="1" i="1" dirty="0">
                <a:solidFill>
                  <a:srgbClr val="7030A0"/>
                </a:solidFill>
              </a:rPr>
              <a:t>communiqués ultérieurement</a:t>
            </a:r>
          </a:p>
        </p:txBody>
      </p:sp>
      <p:pic>
        <p:nvPicPr>
          <p:cNvPr id="17" name="Image 16">
            <a:extLst>
              <a:ext uri="{FF2B5EF4-FFF2-40B4-BE49-F238E27FC236}">
                <a16:creationId xmlns:a16="http://schemas.microsoft.com/office/drawing/2014/main" id="{E492AB24-07EF-95E2-6851-CF91AA604222}"/>
              </a:ext>
            </a:extLst>
          </p:cNvPr>
          <p:cNvPicPr>
            <a:picLocks noChangeAspect="1"/>
          </p:cNvPicPr>
          <p:nvPr/>
        </p:nvPicPr>
        <p:blipFill>
          <a:blip r:embed="rId3"/>
          <a:stretch>
            <a:fillRect/>
          </a:stretch>
        </p:blipFill>
        <p:spPr>
          <a:xfrm>
            <a:off x="3965836" y="4267714"/>
            <a:ext cx="2438740" cy="971686"/>
          </a:xfrm>
          <a:prstGeom prst="rect">
            <a:avLst/>
          </a:prstGeom>
        </p:spPr>
      </p:pic>
      <p:pic>
        <p:nvPicPr>
          <p:cNvPr id="26" name="Image 25">
            <a:extLst>
              <a:ext uri="{FF2B5EF4-FFF2-40B4-BE49-F238E27FC236}">
                <a16:creationId xmlns:a16="http://schemas.microsoft.com/office/drawing/2014/main" id="{1FC883A1-057D-9F85-13F4-2CFA5BCDC1D2}"/>
              </a:ext>
            </a:extLst>
          </p:cNvPr>
          <p:cNvPicPr>
            <a:picLocks noChangeAspect="1"/>
          </p:cNvPicPr>
          <p:nvPr/>
        </p:nvPicPr>
        <p:blipFill>
          <a:blip r:embed="rId4"/>
          <a:stretch>
            <a:fillRect/>
          </a:stretch>
        </p:blipFill>
        <p:spPr>
          <a:xfrm>
            <a:off x="5562600" y="5345211"/>
            <a:ext cx="2572109" cy="1066949"/>
          </a:xfrm>
          <a:prstGeom prst="rect">
            <a:avLst/>
          </a:prstGeom>
        </p:spPr>
      </p:pic>
    </p:spTree>
    <p:extLst>
      <p:ext uri="{BB962C8B-B14F-4D97-AF65-F5344CB8AC3E}">
        <p14:creationId xmlns:p14="http://schemas.microsoft.com/office/powerpoint/2010/main" val="4183491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17A8-A206-A797-CC3F-1F1935F1AA9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A8C41C02-F2F9-93B3-71D0-2A9B6FB4C6B2}"/>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C42A83A-178B-6188-58DC-5A0BDD76B0F6}"/>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FC39B516-A938-0B93-E1F3-55F0CE8770C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2E3CA85-83E9-F697-22C6-06D17627939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A405951-5CAD-14DE-7F56-6B01E26048F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A3A7E56-EAE0-14DF-B84A-B6089720EC5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46072F4-1D03-0A80-188F-124D961A883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944BE80-6ED1-3D00-5B79-31DD19A75A2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67D3ACD-A6EB-8BE7-10D6-CFAC46748E4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C787FC3-AEBC-2BF3-2296-E7FE7ECCEBC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1B7BBEF-E8AB-59F3-CC0E-30568D8EA15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62E7AF-4CB1-378F-2F60-22DE1B50210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205581C-1E2B-1231-F117-20048ED0934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00AB5F5-CD6B-23B6-C053-861691129F1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8CFFEE31-3AEB-E544-647A-764A66042109}"/>
              </a:ext>
            </a:extLst>
          </p:cNvPr>
          <p:cNvSpPr txBox="1"/>
          <p:nvPr/>
        </p:nvSpPr>
        <p:spPr>
          <a:xfrm>
            <a:off x="6466178" y="601062"/>
            <a:ext cx="1885461" cy="646331"/>
          </a:xfrm>
          <a:prstGeom prst="rect">
            <a:avLst/>
          </a:prstGeom>
          <a:noFill/>
        </p:spPr>
        <p:txBody>
          <a:bodyPr wrap="square" rtlCol="0">
            <a:spAutoFit/>
          </a:bodyPr>
          <a:lstStyle/>
          <a:p>
            <a:r>
              <a:rPr lang="fr-FR" b="1" dirty="0">
                <a:solidFill>
                  <a:srgbClr val="00B0F0"/>
                </a:solidFill>
              </a:rPr>
              <a:t>Actu - minute</a:t>
            </a:r>
          </a:p>
          <a:p>
            <a:endParaRPr lang="fr-FR" b="1" dirty="0">
              <a:solidFill>
                <a:srgbClr val="00B0F0"/>
              </a:solidFill>
            </a:endParaRPr>
          </a:p>
        </p:txBody>
      </p:sp>
      <p:sp>
        <p:nvSpPr>
          <p:cNvPr id="10" name="Espace réservé du contenu 3">
            <a:extLst>
              <a:ext uri="{FF2B5EF4-FFF2-40B4-BE49-F238E27FC236}">
                <a16:creationId xmlns:a16="http://schemas.microsoft.com/office/drawing/2014/main" id="{66C16881-9406-F1C9-6607-C81B37437ED9}"/>
              </a:ext>
            </a:extLst>
          </p:cNvPr>
          <p:cNvSpPr>
            <a:spLocks noGrp="1"/>
          </p:cNvSpPr>
          <p:nvPr>
            <p:ph idx="1"/>
          </p:nvPr>
        </p:nvSpPr>
        <p:spPr>
          <a:xfrm>
            <a:off x="381000" y="1660393"/>
            <a:ext cx="8197174" cy="4913631"/>
          </a:xfrm>
        </p:spPr>
        <p:txBody>
          <a:bodyPr>
            <a:normAutofit/>
          </a:bodyPr>
          <a:lstStyle/>
          <a:p>
            <a:pPr marL="0" indent="0">
              <a:buNone/>
            </a:pPr>
            <a:r>
              <a:rPr lang="fr-FR" b="1" u="sng" dirty="0">
                <a:solidFill>
                  <a:schemeClr val="accent2"/>
                </a:solidFill>
              </a:rPr>
              <a:t>6- Réunion sur STATUAL</a:t>
            </a:r>
          </a:p>
          <a:p>
            <a:pPr marL="0" indent="0">
              <a:buNone/>
            </a:pPr>
            <a:endParaRPr lang="fr-FR" sz="1200" dirty="0"/>
          </a:p>
          <a:p>
            <a:pPr marL="0" indent="0">
              <a:buNone/>
            </a:pPr>
            <a:r>
              <a:rPr lang="fr-FR" sz="2000" dirty="0"/>
              <a:t>Afin de vous accompagner dans vos déclarations de sinistres sur </a:t>
            </a:r>
            <a:r>
              <a:rPr lang="fr-FR" sz="2000" dirty="0" err="1"/>
              <a:t>Statual</a:t>
            </a:r>
            <a:r>
              <a:rPr lang="fr-FR" sz="2000" dirty="0"/>
              <a:t>, le CDG et la CNP vous proposent une formation en </a:t>
            </a:r>
            <a:r>
              <a:rPr lang="fr-FR" sz="2000" dirty="0" err="1"/>
              <a:t>visio</a:t>
            </a:r>
            <a:r>
              <a:rPr lang="fr-FR" sz="2000" dirty="0"/>
              <a:t> à l’utilisation de l’outil :</a:t>
            </a:r>
          </a:p>
          <a:p>
            <a:pPr marL="0" indent="0">
              <a:buNone/>
            </a:pPr>
            <a:endParaRPr lang="fr-FR" sz="2000" dirty="0"/>
          </a:p>
          <a:p>
            <a:pPr marL="0" indent="0" algn="ctr">
              <a:buNone/>
            </a:pPr>
            <a:r>
              <a:rPr lang="fr-FR" sz="2400" b="1" dirty="0">
                <a:solidFill>
                  <a:srgbClr val="0070C0"/>
                </a:solidFill>
              </a:rPr>
              <a:t>Le mardi 16/06/2026 de 10h à 12h</a:t>
            </a:r>
          </a:p>
          <a:p>
            <a:pPr marL="0" indent="0" algn="ctr">
              <a:buNone/>
            </a:pPr>
            <a:endParaRPr lang="fr-FR" sz="2400" b="1" dirty="0">
              <a:solidFill>
                <a:srgbClr val="0070C0"/>
              </a:solidFill>
            </a:endParaRPr>
          </a:p>
          <a:p>
            <a:pPr marL="0" indent="0">
              <a:buNone/>
            </a:pPr>
            <a:r>
              <a:rPr lang="fr-FR" sz="2000" dirty="0"/>
              <a:t>Pour nous permettre une meilleure organisation, nous vous remercions de compléter le formulaire FORMS si vous souhaitez assister à la </a:t>
            </a:r>
            <a:r>
              <a:rPr lang="fr-FR" sz="2000" dirty="0" err="1"/>
              <a:t>visio</a:t>
            </a:r>
            <a:r>
              <a:rPr lang="fr-FR" sz="2000" dirty="0"/>
              <a:t> </a:t>
            </a:r>
          </a:p>
          <a:p>
            <a:pPr marL="0" indent="0" algn="ctr">
              <a:buNone/>
            </a:pPr>
            <a:r>
              <a:rPr lang="fr-FR"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hlinkClick r:id="rId3"/>
              </a:rPr>
              <a:t>Lien d’inscription</a:t>
            </a:r>
            <a:endParaRPr lang="fr-FR"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0" indent="0">
              <a:buNone/>
            </a:pPr>
            <a:endParaRPr lang="fr-FR" sz="2000" b="1" dirty="0">
              <a:solidFill>
                <a:srgbClr val="FF0000"/>
              </a:solidFill>
            </a:endParaRPr>
          </a:p>
          <a:p>
            <a:pPr marL="0" indent="0">
              <a:buNone/>
            </a:pPr>
            <a:r>
              <a:rPr lang="fr-FR" sz="2000" dirty="0"/>
              <a:t>Voici le lien de connexion pour participer à cette </a:t>
            </a:r>
            <a:r>
              <a:rPr lang="fr-FR" sz="2000" dirty="0" err="1"/>
              <a:t>visio</a:t>
            </a:r>
            <a:r>
              <a:rPr lang="fr-FR" sz="2000" dirty="0"/>
              <a:t> : </a:t>
            </a:r>
            <a:r>
              <a:rPr lang="fr-FR" sz="1800" u="sng" dirty="0">
                <a:hlinkClick r:id="rId4"/>
              </a:rPr>
              <a:t>https://teams.microsoft.com/meet/348341263452079?p=aPgsxZd9osMHU30laY</a:t>
            </a:r>
            <a:endParaRPr lang="fr-FR" sz="1800" dirty="0"/>
          </a:p>
          <a:p>
            <a:pPr marL="0" indent="0">
              <a:buNone/>
            </a:pPr>
            <a:endParaRPr lang="fr-FR" sz="2000" b="1" dirty="0">
              <a:solidFill>
                <a:srgbClr val="FF0000"/>
              </a:solidFill>
            </a:endParaRPr>
          </a:p>
        </p:txBody>
      </p:sp>
      <p:pic>
        <p:nvPicPr>
          <p:cNvPr id="2" name="Image 1">
            <a:extLst>
              <a:ext uri="{FF2B5EF4-FFF2-40B4-BE49-F238E27FC236}">
                <a16:creationId xmlns:a16="http://schemas.microsoft.com/office/drawing/2014/main" id="{C1CE82A8-2668-7AC1-D2D6-9405BF7DEA24}"/>
              </a:ext>
            </a:extLst>
          </p:cNvPr>
          <p:cNvPicPr>
            <a:picLocks noChangeAspect="1"/>
          </p:cNvPicPr>
          <p:nvPr/>
        </p:nvPicPr>
        <p:blipFill>
          <a:blip r:embed="rId5"/>
          <a:stretch>
            <a:fillRect/>
          </a:stretch>
        </p:blipFill>
        <p:spPr>
          <a:xfrm>
            <a:off x="5951756" y="1109103"/>
            <a:ext cx="1028844" cy="885949"/>
          </a:xfrm>
          <a:prstGeom prst="rect">
            <a:avLst/>
          </a:prstGeom>
        </p:spPr>
      </p:pic>
    </p:spTree>
    <p:extLst>
      <p:ext uri="{BB962C8B-B14F-4D97-AF65-F5344CB8AC3E}">
        <p14:creationId xmlns:p14="http://schemas.microsoft.com/office/powerpoint/2010/main" val="1061504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E8080-0DFB-CA22-5723-7F0D6C57CDDD}"/>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E1D8E4B-1ABE-5FCA-2643-841F503F319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BF5CF77-A15B-3A40-B954-48675C26B8C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877A07B0-5BA7-7E70-D5FF-8DDB11258F3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FD45D3A-F2BA-1F85-E9EF-413E933D6A4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6E0FBA4-0998-2790-AF88-2725A6EEA9B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2C05F0C-794F-2177-73FB-1E26DC8E7D2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CA7CCA7A-7A93-8393-0995-C6804CD27AF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2488D7C-BD3A-B5F2-C562-111DEDDA85A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DE67BAE-5437-A422-F10F-878D81AFBB0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4677461-A712-1E63-C3E5-16B139DC7D9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5629925-D3D9-69E0-0FC7-3C61694BDF1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F784927-7B0E-8A74-755C-92B8CC5D64D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85326F2-A633-8F3F-DA87-8B90A37FE20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8D686C25-0CBA-8E84-95F3-C78AAF360F9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C4B9FC29-FD88-7703-6EBC-0E8C4A474F3E}"/>
              </a:ext>
            </a:extLst>
          </p:cNvPr>
          <p:cNvSpPr txBox="1"/>
          <p:nvPr/>
        </p:nvSpPr>
        <p:spPr>
          <a:xfrm>
            <a:off x="6466178" y="601062"/>
            <a:ext cx="1885461" cy="646331"/>
          </a:xfrm>
          <a:prstGeom prst="rect">
            <a:avLst/>
          </a:prstGeom>
          <a:noFill/>
        </p:spPr>
        <p:txBody>
          <a:bodyPr wrap="square" rtlCol="0">
            <a:spAutoFit/>
          </a:bodyPr>
          <a:lstStyle/>
          <a:p>
            <a:r>
              <a:rPr lang="fr-FR" b="1" dirty="0">
                <a:solidFill>
                  <a:srgbClr val="00B0F0"/>
                </a:solidFill>
              </a:rPr>
              <a:t>Actu - minute</a:t>
            </a:r>
          </a:p>
          <a:p>
            <a:endParaRPr lang="fr-FR" b="1" dirty="0">
              <a:solidFill>
                <a:srgbClr val="00B0F0"/>
              </a:solidFill>
            </a:endParaRPr>
          </a:p>
        </p:txBody>
      </p:sp>
      <p:sp>
        <p:nvSpPr>
          <p:cNvPr id="10" name="Espace réservé du contenu 3">
            <a:extLst>
              <a:ext uri="{FF2B5EF4-FFF2-40B4-BE49-F238E27FC236}">
                <a16:creationId xmlns:a16="http://schemas.microsoft.com/office/drawing/2014/main" id="{97C78F40-1C2E-6E6F-1B56-26445A38B103}"/>
              </a:ext>
            </a:extLst>
          </p:cNvPr>
          <p:cNvSpPr>
            <a:spLocks noGrp="1"/>
          </p:cNvSpPr>
          <p:nvPr>
            <p:ph idx="1"/>
          </p:nvPr>
        </p:nvSpPr>
        <p:spPr>
          <a:xfrm>
            <a:off x="152400" y="1660393"/>
            <a:ext cx="4712245" cy="4913631"/>
          </a:xfrm>
        </p:spPr>
        <p:txBody>
          <a:bodyPr>
            <a:normAutofit/>
          </a:bodyPr>
          <a:lstStyle/>
          <a:p>
            <a:pPr marL="0" indent="0">
              <a:buNone/>
            </a:pPr>
            <a:r>
              <a:rPr lang="fr-FR" b="1" u="sng" dirty="0">
                <a:solidFill>
                  <a:schemeClr val="accent2"/>
                </a:solidFill>
              </a:rPr>
              <a:t>7- Flyer retraite</a:t>
            </a:r>
          </a:p>
          <a:p>
            <a:pPr marL="0" indent="0">
              <a:buNone/>
            </a:pPr>
            <a:endParaRPr lang="fr-FR" sz="600" b="1" u="sng" dirty="0">
              <a:solidFill>
                <a:schemeClr val="accent2"/>
              </a:solidFill>
            </a:endParaRPr>
          </a:p>
          <a:p>
            <a:pPr marL="0" indent="0" algn="ctr">
              <a:buNone/>
            </a:pPr>
            <a:r>
              <a:rPr lang="fr-FR" sz="2000" dirty="0"/>
              <a:t>Nous avons créé un flyer « Je prépare mon </a:t>
            </a:r>
          </a:p>
          <a:p>
            <a:pPr marL="0" indent="0" algn="ctr">
              <a:buNone/>
            </a:pPr>
            <a:r>
              <a:rPr lang="fr-FR" sz="2000" dirty="0"/>
              <a:t>départ à la retraite » </a:t>
            </a:r>
            <a:r>
              <a:rPr lang="fr-FR" sz="2000" b="1" dirty="0"/>
              <a:t>destinés à vos agents</a:t>
            </a:r>
            <a:r>
              <a:rPr lang="fr-FR" sz="2000" dirty="0"/>
              <a:t>.</a:t>
            </a:r>
          </a:p>
          <a:p>
            <a:pPr marL="0" indent="0" algn="ctr">
              <a:buNone/>
            </a:pPr>
            <a:r>
              <a:rPr lang="fr-FR" sz="2000" dirty="0"/>
              <a:t>Il reprend des informations essentielles et </a:t>
            </a:r>
          </a:p>
          <a:p>
            <a:pPr marL="0" indent="0" algn="ctr">
              <a:buNone/>
            </a:pPr>
            <a:r>
              <a:rPr lang="fr-FR" sz="2000" dirty="0"/>
              <a:t>les coordonnées des organismes à contacter.</a:t>
            </a:r>
          </a:p>
          <a:p>
            <a:pPr marL="0" indent="0" algn="ctr">
              <a:buNone/>
            </a:pPr>
            <a:r>
              <a:rPr lang="fr-FR" sz="2000" b="1" dirty="0"/>
              <a:t>N’hésitez pas à le diffuser</a:t>
            </a:r>
          </a:p>
          <a:p>
            <a:pPr marL="0" indent="0" algn="ctr">
              <a:buNone/>
            </a:pPr>
            <a:r>
              <a:rPr lang="fr-FR" sz="2000" b="1" dirty="0"/>
              <a:t>auprès de vos agents </a:t>
            </a:r>
            <a:r>
              <a:rPr lang="fr-FR" sz="1600" dirty="0"/>
              <a:t>(Affichage, distribution …)!</a:t>
            </a:r>
          </a:p>
          <a:p>
            <a:pPr marL="0" indent="0" algn="ctr">
              <a:buNone/>
            </a:pPr>
            <a:endParaRPr lang="fr-FR" sz="2000" b="1" dirty="0"/>
          </a:p>
          <a:p>
            <a:pPr marL="0" indent="0" algn="ctr">
              <a:buNone/>
            </a:pPr>
            <a:r>
              <a:rPr lang="fr-FR" sz="2000" dirty="0"/>
              <a:t>Il est disponible sans l’espace réservé – Fin de fonctions et retraite</a:t>
            </a:r>
          </a:p>
        </p:txBody>
      </p:sp>
      <p:pic>
        <p:nvPicPr>
          <p:cNvPr id="5" name="Image 4">
            <a:extLst>
              <a:ext uri="{FF2B5EF4-FFF2-40B4-BE49-F238E27FC236}">
                <a16:creationId xmlns:a16="http://schemas.microsoft.com/office/drawing/2014/main" id="{7E8D46AF-9258-ACE1-1A75-DB3206352EA9}"/>
              </a:ext>
            </a:extLst>
          </p:cNvPr>
          <p:cNvPicPr>
            <a:picLocks noChangeAspect="1"/>
          </p:cNvPicPr>
          <p:nvPr/>
        </p:nvPicPr>
        <p:blipFill>
          <a:blip r:embed="rId3"/>
          <a:stretch>
            <a:fillRect/>
          </a:stretch>
        </p:blipFill>
        <p:spPr>
          <a:xfrm>
            <a:off x="2217832" y="5983257"/>
            <a:ext cx="577183" cy="505148"/>
          </a:xfrm>
          <a:prstGeom prst="rect">
            <a:avLst/>
          </a:prstGeom>
        </p:spPr>
      </p:pic>
      <p:pic>
        <p:nvPicPr>
          <p:cNvPr id="17" name="Image 16">
            <a:extLst>
              <a:ext uri="{FF2B5EF4-FFF2-40B4-BE49-F238E27FC236}">
                <a16:creationId xmlns:a16="http://schemas.microsoft.com/office/drawing/2014/main" id="{AD0964BA-4F3A-B7F8-B232-8BD0C09F8464}"/>
              </a:ext>
            </a:extLst>
          </p:cNvPr>
          <p:cNvPicPr>
            <a:picLocks noChangeAspect="1"/>
          </p:cNvPicPr>
          <p:nvPr/>
        </p:nvPicPr>
        <p:blipFill>
          <a:blip r:embed="rId4"/>
          <a:stretch>
            <a:fillRect/>
          </a:stretch>
        </p:blipFill>
        <p:spPr>
          <a:xfrm>
            <a:off x="4864645" y="997162"/>
            <a:ext cx="3980359" cy="5674306"/>
          </a:xfrm>
          <a:prstGeom prst="rect">
            <a:avLst/>
          </a:prstGeom>
        </p:spPr>
      </p:pic>
    </p:spTree>
    <p:extLst>
      <p:ext uri="{BB962C8B-B14F-4D97-AF65-F5344CB8AC3E}">
        <p14:creationId xmlns:p14="http://schemas.microsoft.com/office/powerpoint/2010/main" val="217306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FD5B0-20AB-42EF-E65C-FE38262C4E11}"/>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EA2D64A7-C95A-9BDC-0F81-9FB1A66BD3D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F463118-FD49-1A40-44A5-7D07C37014BD}"/>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96D82515-9E90-B3D2-E74A-C02AC5A25DF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4B4DD21A-62E9-1BE0-2C9E-E948A9D94B7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FB7E8E1D-8823-22DE-D9B2-FF4A9853A4A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94BE41BB-083B-47EA-0378-8F126C403C34}"/>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34F2B8B2-454D-EA75-BCFE-5841113624B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9A03A6D3-866E-ACAE-FEB2-7A80A5CF9EF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F50004E4-E086-0C66-8E35-8E5BE271590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F2F0B5DC-618C-F1BB-7C30-FD1F62FD0B8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15ED0D29-7325-FEB3-B971-2337CA94083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889355B5-36B4-E870-86F6-02C5325EDB0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1FE93EA4-31FD-6AC5-8A3B-7AABC7BC16D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E354D5DB-61D1-3DE3-3732-5A0C4C8E271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F9510EA7-EA68-ADB3-FD17-9F9ED3637723}"/>
              </a:ext>
            </a:extLst>
          </p:cNvPr>
          <p:cNvGraphicFramePr/>
          <p:nvPr>
            <p:extLst>
              <p:ext uri="{D42A27DB-BD31-4B8C-83A1-F6EECF244321}">
                <p14:modId xmlns:p14="http://schemas.microsoft.com/office/powerpoint/2010/main" val="2311079334"/>
              </p:ext>
            </p:extLst>
          </p:nvPr>
        </p:nvGraphicFramePr>
        <p:xfrm>
          <a:off x="685800" y="1443762"/>
          <a:ext cx="8242300" cy="534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8C306D9B-3317-4D8D-ACD2-7363C784450B}"/>
              </a:ext>
            </a:extLst>
          </p:cNvPr>
          <p:cNvSpPr txBox="1"/>
          <p:nvPr/>
        </p:nvSpPr>
        <p:spPr>
          <a:xfrm>
            <a:off x="1905000" y="3048000"/>
            <a:ext cx="5562600" cy="1323439"/>
          </a:xfrm>
          <a:prstGeom prst="rect">
            <a:avLst/>
          </a:prstGeom>
          <a:noFill/>
        </p:spPr>
        <p:txBody>
          <a:bodyPr wrap="square" rtlCol="0">
            <a:spAutoFit/>
          </a:bodyPr>
          <a:lstStyle/>
          <a:p>
            <a:pPr algn="ctr"/>
            <a:r>
              <a:rPr lang="fr-FR" sz="4000" b="1" dirty="0">
                <a:solidFill>
                  <a:schemeClr val="bg1"/>
                </a:solidFill>
              </a:rPr>
              <a:t>Réorganisation des services du CDG</a:t>
            </a:r>
          </a:p>
        </p:txBody>
      </p:sp>
    </p:spTree>
    <p:extLst>
      <p:ext uri="{BB962C8B-B14F-4D97-AF65-F5344CB8AC3E}">
        <p14:creationId xmlns:p14="http://schemas.microsoft.com/office/powerpoint/2010/main" val="1100057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D5F4-D040-8C38-908A-F2F2C646B6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0B1192-8808-5143-18AB-E165251D8839}"/>
              </a:ext>
            </a:extLst>
          </p:cNvPr>
          <p:cNvSpPr>
            <a:spLocks noGrp="1"/>
          </p:cNvSpPr>
          <p:nvPr>
            <p:ph type="title"/>
          </p:nvPr>
        </p:nvSpPr>
        <p:spPr>
          <a:xfrm>
            <a:off x="409007" y="1430770"/>
            <a:ext cx="8287637" cy="617301"/>
          </a:xfrm>
        </p:spPr>
        <p:txBody>
          <a:bodyPr anchor="b">
            <a:noAutofit/>
          </a:bodyPr>
          <a:lstStyle/>
          <a:p>
            <a:pPr algn="ctr"/>
            <a:r>
              <a:rPr lang="fr-FR" sz="2000" b="1" dirty="0">
                <a:solidFill>
                  <a:schemeClr val="accent2"/>
                </a:solidFill>
                <a:latin typeface="+mn-lt"/>
              </a:rPr>
              <a:t>8 – </a:t>
            </a:r>
            <a:r>
              <a:rPr lang="fr-FR" sz="2000" b="1" u="sng" dirty="0">
                <a:solidFill>
                  <a:schemeClr val="accent2"/>
                </a:solidFill>
                <a:latin typeface="+mn-lt"/>
              </a:rPr>
              <a:t>La prestation d’aide à l’archivage possède désormais sa page Facebook </a:t>
            </a:r>
            <a:r>
              <a:rPr lang="fr-FR" sz="2000" b="1" dirty="0">
                <a:solidFill>
                  <a:schemeClr val="accent2"/>
                </a:solidFill>
                <a:latin typeface="+mn-lt"/>
              </a:rPr>
              <a:t>!</a:t>
            </a:r>
          </a:p>
        </p:txBody>
      </p:sp>
      <p:sp>
        <p:nvSpPr>
          <p:cNvPr id="3" name="Espace réservé du contenu 2">
            <a:extLst>
              <a:ext uri="{FF2B5EF4-FFF2-40B4-BE49-F238E27FC236}">
                <a16:creationId xmlns:a16="http://schemas.microsoft.com/office/drawing/2014/main" id="{5F04CBB6-1491-B82C-FD4C-42CD157677F1}"/>
              </a:ext>
            </a:extLst>
          </p:cNvPr>
          <p:cNvSpPr>
            <a:spLocks noGrp="1"/>
          </p:cNvSpPr>
          <p:nvPr>
            <p:ph idx="1"/>
          </p:nvPr>
        </p:nvSpPr>
        <p:spPr>
          <a:xfrm>
            <a:off x="4191000" y="2209340"/>
            <a:ext cx="4527942" cy="4267660"/>
          </a:xfrm>
        </p:spPr>
        <p:txBody>
          <a:bodyPr anchor="t">
            <a:normAutofit/>
          </a:bodyPr>
          <a:lstStyle/>
          <a:p>
            <a:pPr marL="0" indent="0" algn="just">
              <a:buNone/>
            </a:pPr>
            <a:r>
              <a:rPr lang="fr-FR" sz="2000" dirty="0">
                <a:sym typeface="Wingdings" panose="05000000000000000000" pitchFamily="2" charset="2"/>
              </a:rPr>
              <a:t> </a:t>
            </a:r>
            <a:r>
              <a:rPr lang="fr-FR" sz="2000" dirty="0"/>
              <a:t>Cette page a pour but de mettre en avant les activités de la prestation, les actualités des archives en France, relayer des informations ou manifestations archivistiques mises en place par d’autres organismes (Centres de Gestion, Archives Départementales, …), ainsi que de valoriser le patrimoine archivistique des collectivités ayant eu recours à la prestation d’aide à l’archivage.</a:t>
            </a:r>
          </a:p>
          <a:p>
            <a:pPr marL="0" indent="0" algn="just">
              <a:buNone/>
            </a:pPr>
            <a:endParaRPr lang="fr-FR" sz="2000" dirty="0"/>
          </a:p>
          <a:p>
            <a:pPr marL="0" indent="0" algn="just">
              <a:buNone/>
            </a:pPr>
            <a:r>
              <a:rPr lang="fr-FR" sz="2000" dirty="0">
                <a:sym typeface="Wingdings" panose="05000000000000000000" pitchFamily="2" charset="2"/>
              </a:rPr>
              <a:t> </a:t>
            </a:r>
            <a:r>
              <a:rPr lang="fr-FR" sz="2000" dirty="0"/>
              <a:t>N’hésitez pas à visiter cette page et à vous abonner !</a:t>
            </a:r>
          </a:p>
          <a:p>
            <a:pPr marL="0" indent="0">
              <a:buNone/>
            </a:pPr>
            <a:r>
              <a:rPr lang="fr-FR" sz="2000" dirty="0">
                <a:hlinkClick r:id="rId2"/>
              </a:rPr>
              <a:t>Lien vers la page.</a:t>
            </a:r>
            <a:endParaRPr lang="fr-FR" sz="2000" dirty="0"/>
          </a:p>
          <a:p>
            <a:pPr marL="0" indent="0" algn="ctr">
              <a:buNone/>
            </a:pPr>
            <a:endParaRPr lang="fr-FR" sz="1200" dirty="0"/>
          </a:p>
        </p:txBody>
      </p:sp>
      <p:pic>
        <p:nvPicPr>
          <p:cNvPr id="7" name="Image 6">
            <a:extLst>
              <a:ext uri="{FF2B5EF4-FFF2-40B4-BE49-F238E27FC236}">
                <a16:creationId xmlns:a16="http://schemas.microsoft.com/office/drawing/2014/main" id="{C52B2712-6202-C5AD-22A2-1827E97EBEEC}"/>
              </a:ext>
            </a:extLst>
          </p:cNvPr>
          <p:cNvPicPr>
            <a:picLocks noChangeAspect="1"/>
          </p:cNvPicPr>
          <p:nvPr/>
        </p:nvPicPr>
        <p:blipFill>
          <a:blip r:embed="rId3"/>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41252A5F-8BE1-73D0-F7EB-7C5D52475E41}"/>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A0F2F08B-5A79-1E64-6675-D420A879710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11161CFA-6F5F-9E2D-F3E5-F0450217D48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AF433A7-0D33-D91E-24B3-B029D1C2C85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A59EFDD5-2989-7487-38B9-3D052A27C655}"/>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4113A7CE-A546-F6AC-9FFD-CEF837DD906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92959C20-5EBC-DDC2-E1BF-482DE868154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783F8A83-E889-60FE-261D-57DD3EEDEFB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BF474AF9-3495-2769-0447-C8556D4B0D9A}"/>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314D3AE7-2854-240E-9C02-655C5B6B226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4904E743-2B0B-B813-0595-357D5B18F66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E83FF8FD-C878-2340-D742-42C368B9705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pic>
        <p:nvPicPr>
          <p:cNvPr id="5" name="Image 4">
            <a:extLst>
              <a:ext uri="{FF2B5EF4-FFF2-40B4-BE49-F238E27FC236}">
                <a16:creationId xmlns:a16="http://schemas.microsoft.com/office/drawing/2014/main" id="{F611C11F-F896-CF5C-83C5-D1294828AF61}"/>
              </a:ext>
            </a:extLst>
          </p:cNvPr>
          <p:cNvPicPr>
            <a:picLocks noChangeAspect="1"/>
          </p:cNvPicPr>
          <p:nvPr/>
        </p:nvPicPr>
        <p:blipFill>
          <a:blip r:embed="rId4"/>
          <a:stretch>
            <a:fillRect/>
          </a:stretch>
        </p:blipFill>
        <p:spPr>
          <a:xfrm>
            <a:off x="516806" y="2161315"/>
            <a:ext cx="3413299" cy="4683745"/>
          </a:xfrm>
          <a:prstGeom prst="rect">
            <a:avLst/>
          </a:prstGeom>
        </p:spPr>
      </p:pic>
      <p:sp>
        <p:nvSpPr>
          <p:cNvPr id="6" name="ZoneTexte 5">
            <a:extLst>
              <a:ext uri="{FF2B5EF4-FFF2-40B4-BE49-F238E27FC236}">
                <a16:creationId xmlns:a16="http://schemas.microsoft.com/office/drawing/2014/main" id="{B2123E67-627A-E2BF-FA70-58CE75B4F0CD}"/>
              </a:ext>
            </a:extLst>
          </p:cNvPr>
          <p:cNvSpPr txBox="1"/>
          <p:nvPr/>
        </p:nvSpPr>
        <p:spPr>
          <a:xfrm>
            <a:off x="5949821" y="569351"/>
            <a:ext cx="3099318" cy="369332"/>
          </a:xfrm>
          <a:prstGeom prst="rect">
            <a:avLst/>
          </a:prstGeom>
          <a:noFill/>
        </p:spPr>
        <p:txBody>
          <a:bodyPr wrap="square">
            <a:spAutoFit/>
          </a:bodyPr>
          <a:lstStyle/>
          <a:p>
            <a:r>
              <a:rPr lang="fr-FR" b="1" dirty="0">
                <a:solidFill>
                  <a:srgbClr val="00B0F0"/>
                </a:solidFill>
              </a:rPr>
              <a:t>Actu - minute</a:t>
            </a:r>
          </a:p>
        </p:txBody>
      </p:sp>
      <p:sp>
        <p:nvSpPr>
          <p:cNvPr id="4" name="object 5">
            <a:extLst>
              <a:ext uri="{FF2B5EF4-FFF2-40B4-BE49-F238E27FC236}">
                <a16:creationId xmlns:a16="http://schemas.microsoft.com/office/drawing/2014/main" id="{CF2B7EB7-2EE0-DA34-45C2-BC84A0694C5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Tree>
    <p:extLst>
      <p:ext uri="{BB962C8B-B14F-4D97-AF65-F5344CB8AC3E}">
        <p14:creationId xmlns:p14="http://schemas.microsoft.com/office/powerpoint/2010/main" val="531407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descr="Logo_CDG18_BS.jpg">
            <a:extLst>
              <a:ext uri="{FF2B5EF4-FFF2-40B4-BE49-F238E27FC236}">
                <a16:creationId xmlns:a16="http://schemas.microsoft.com/office/drawing/2014/main" id="{CA29B9B8-4514-4507-B5E3-CD9CB874FF84}"/>
              </a:ext>
            </a:extLst>
          </p:cNvPr>
          <p:cNvPicPr>
            <a:picLocks noChangeAspect="1"/>
          </p:cNvPicPr>
          <p:nvPr/>
        </p:nvPicPr>
        <p:blipFill>
          <a:blip r:embed="rId2"/>
          <a:stretch>
            <a:fillRect/>
          </a:stretch>
        </p:blipFill>
        <p:spPr>
          <a:xfrm>
            <a:off x="0" y="0"/>
            <a:ext cx="1422426" cy="1443762"/>
          </a:xfrm>
          <a:prstGeom prst="rect">
            <a:avLst/>
          </a:prstGeom>
        </p:spPr>
      </p:pic>
      <p:grpSp>
        <p:nvGrpSpPr>
          <p:cNvPr id="45" name="Groupe 14">
            <a:extLst>
              <a:ext uri="{FF2B5EF4-FFF2-40B4-BE49-F238E27FC236}">
                <a16:creationId xmlns:a16="http://schemas.microsoft.com/office/drawing/2014/main" id="{C869D6A4-4B88-2EB3-01C4-B9AE7B342DF9}"/>
              </a:ext>
            </a:extLst>
          </p:cNvPr>
          <p:cNvGrpSpPr>
            <a:grpSpLocks/>
          </p:cNvGrpSpPr>
          <p:nvPr/>
        </p:nvGrpSpPr>
        <p:grpSpPr bwMode="auto">
          <a:xfrm>
            <a:off x="1482068" y="152400"/>
            <a:ext cx="7661932" cy="1314472"/>
            <a:chOff x="2521302" y="4447632"/>
            <a:chExt cx="6645275" cy="2324642"/>
          </a:xfrm>
        </p:grpSpPr>
        <p:sp>
          <p:nvSpPr>
            <p:cNvPr id="46" name="Oval 2">
              <a:extLst>
                <a:ext uri="{FF2B5EF4-FFF2-40B4-BE49-F238E27FC236}">
                  <a16:creationId xmlns:a16="http://schemas.microsoft.com/office/drawing/2014/main" id="{36D26668-F8B5-7B22-A2D6-749E86475AC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47" name="Rectangle 3">
              <a:extLst>
                <a:ext uri="{FF2B5EF4-FFF2-40B4-BE49-F238E27FC236}">
                  <a16:creationId xmlns:a16="http://schemas.microsoft.com/office/drawing/2014/main" id="{D4AD5BB5-37E2-FD01-A528-D78A7B14DF1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8" name="Text Box 4">
              <a:extLst>
                <a:ext uri="{FF2B5EF4-FFF2-40B4-BE49-F238E27FC236}">
                  <a16:creationId xmlns:a16="http://schemas.microsoft.com/office/drawing/2014/main" id="{F2E84366-A4A1-7599-BC74-E16D89835E2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49" name="Group 6">
              <a:extLst>
                <a:ext uri="{FF2B5EF4-FFF2-40B4-BE49-F238E27FC236}">
                  <a16:creationId xmlns:a16="http://schemas.microsoft.com/office/drawing/2014/main" id="{68AE3BDF-21B5-CCB3-98BF-54FCCCC13221}"/>
                </a:ext>
              </a:extLst>
            </p:cNvPr>
            <p:cNvGrpSpPr>
              <a:grpSpLocks/>
            </p:cNvGrpSpPr>
            <p:nvPr/>
          </p:nvGrpSpPr>
          <p:grpSpPr bwMode="auto">
            <a:xfrm>
              <a:off x="3957638" y="5091476"/>
              <a:ext cx="171450" cy="1165229"/>
              <a:chOff x="112099728" y="105931681"/>
              <a:chExt cx="170831" cy="1165800"/>
            </a:xfrm>
          </p:grpSpPr>
          <p:sp>
            <p:nvSpPr>
              <p:cNvPr id="54" name="Rectangle 7">
                <a:extLst>
                  <a:ext uri="{FF2B5EF4-FFF2-40B4-BE49-F238E27FC236}">
                    <a16:creationId xmlns:a16="http://schemas.microsoft.com/office/drawing/2014/main" id="{8D2B300D-6426-04C5-A3A5-3855A241090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55" name="Rectangle 8">
                <a:extLst>
                  <a:ext uri="{FF2B5EF4-FFF2-40B4-BE49-F238E27FC236}">
                    <a16:creationId xmlns:a16="http://schemas.microsoft.com/office/drawing/2014/main" id="{D10DE431-D33B-FE9D-4547-7D3D9A6FFE0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56" name="Rectangle 9">
                <a:extLst>
                  <a:ext uri="{FF2B5EF4-FFF2-40B4-BE49-F238E27FC236}">
                    <a16:creationId xmlns:a16="http://schemas.microsoft.com/office/drawing/2014/main" id="{E43032A8-F9A0-4FF0-3963-B3967636C18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50" name="Group 10">
              <a:extLst>
                <a:ext uri="{FF2B5EF4-FFF2-40B4-BE49-F238E27FC236}">
                  <a16:creationId xmlns:a16="http://schemas.microsoft.com/office/drawing/2014/main" id="{792AF5A4-6CB5-88EB-8CA4-E9D18C2CAC89}"/>
                </a:ext>
              </a:extLst>
            </p:cNvPr>
            <p:cNvGrpSpPr>
              <a:grpSpLocks/>
            </p:cNvGrpSpPr>
            <p:nvPr/>
          </p:nvGrpSpPr>
          <p:grpSpPr bwMode="auto">
            <a:xfrm>
              <a:off x="8701088" y="4447632"/>
              <a:ext cx="169862" cy="1163632"/>
              <a:chOff x="116843535" y="105289350"/>
              <a:chExt cx="170420" cy="1163658"/>
            </a:xfrm>
          </p:grpSpPr>
          <p:sp>
            <p:nvSpPr>
              <p:cNvPr id="51" name="Rectangle 50">
                <a:extLst>
                  <a:ext uri="{FF2B5EF4-FFF2-40B4-BE49-F238E27FC236}">
                    <a16:creationId xmlns:a16="http://schemas.microsoft.com/office/drawing/2014/main" id="{6DF5358B-AA3C-53F9-1ED4-F88ACB3BAE2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52" name="Rectangle 51">
                <a:extLst>
                  <a:ext uri="{FF2B5EF4-FFF2-40B4-BE49-F238E27FC236}">
                    <a16:creationId xmlns:a16="http://schemas.microsoft.com/office/drawing/2014/main" id="{88D1FC2C-DF64-8700-D97E-A113DCA7F08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53" name="Rectangle 52">
                <a:extLst>
                  <a:ext uri="{FF2B5EF4-FFF2-40B4-BE49-F238E27FC236}">
                    <a16:creationId xmlns:a16="http://schemas.microsoft.com/office/drawing/2014/main" id="{9F918AA1-35D5-0879-3C9B-CF2B08BED64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57" name="ZoneTexte 56">
            <a:extLst>
              <a:ext uri="{FF2B5EF4-FFF2-40B4-BE49-F238E27FC236}">
                <a16:creationId xmlns:a16="http://schemas.microsoft.com/office/drawing/2014/main" id="{3CCAC052-16D1-4D5E-C847-4783AED78038}"/>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
        <p:nvSpPr>
          <p:cNvPr id="58" name="Espace réservé du contenu 3">
            <a:extLst>
              <a:ext uri="{FF2B5EF4-FFF2-40B4-BE49-F238E27FC236}">
                <a16:creationId xmlns:a16="http://schemas.microsoft.com/office/drawing/2014/main" id="{D056D926-3FB9-EA37-B2CD-CFA7674D24EC}"/>
              </a:ext>
            </a:extLst>
          </p:cNvPr>
          <p:cNvSpPr>
            <a:spLocks noGrp="1"/>
          </p:cNvSpPr>
          <p:nvPr>
            <p:ph idx="1"/>
          </p:nvPr>
        </p:nvSpPr>
        <p:spPr>
          <a:xfrm>
            <a:off x="21264" y="1948051"/>
            <a:ext cx="9144000" cy="3122373"/>
          </a:xfrm>
        </p:spPr>
        <p:txBody>
          <a:bodyPr>
            <a:normAutofit fontScale="55000" lnSpcReduction="20000"/>
          </a:bodyPr>
          <a:lstStyle/>
          <a:p>
            <a:pPr marL="0" indent="0">
              <a:buNone/>
            </a:pPr>
            <a:r>
              <a:rPr lang="fr-FR" sz="3600" b="1" dirty="0">
                <a:solidFill>
                  <a:schemeClr val="accent2"/>
                </a:solidFill>
              </a:rPr>
              <a:t>9 –</a:t>
            </a:r>
            <a:r>
              <a:rPr lang="fr-FR" sz="3600" b="1" dirty="0">
                <a:solidFill>
                  <a:srgbClr val="00B0F0"/>
                </a:solidFill>
              </a:rPr>
              <a:t> </a:t>
            </a:r>
            <a:r>
              <a:rPr lang="fr-FR" sz="3600" b="1" dirty="0">
                <a:solidFill>
                  <a:schemeClr val="accent2"/>
                </a:solidFill>
              </a:rPr>
              <a:t>Concours et Examens professionnels : </a:t>
            </a:r>
          </a:p>
          <a:p>
            <a:pPr marL="0" lvl="0" indent="0" defTabSz="914400" eaLnBrk="0" fontAlgn="base" hangingPunct="0">
              <a:lnSpc>
                <a:spcPct val="100000"/>
              </a:lnSpc>
              <a:spcBef>
                <a:spcPct val="0"/>
              </a:spcBef>
              <a:spcAft>
                <a:spcPct val="0"/>
              </a:spcAft>
              <a:buNone/>
            </a:pPr>
            <a:endParaRPr lang="fr-FR" altLang="fr-FR" sz="3600" b="1" dirty="0">
              <a:solidFill>
                <a:srgbClr val="83CAEB"/>
              </a:solidFill>
              <a:ea typeface="Aptos" panose="020B000402020202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None/>
            </a:pPr>
            <a:endParaRPr lang="fr-FR" altLang="fr-FR" sz="3600" b="1" dirty="0">
              <a:solidFill>
                <a:srgbClr val="83CAEB"/>
              </a:solidFill>
              <a:ea typeface="Aptos" panose="020B000402020202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None/>
            </a:pPr>
            <a:r>
              <a:rPr lang="fr-FR" altLang="fr-FR" sz="3600" b="1" dirty="0">
                <a:solidFill>
                  <a:srgbClr val="83CAEB"/>
                </a:solidFill>
                <a:ea typeface="Aptos" panose="020B0004020202020204" pitchFamily="34" charset="0"/>
                <a:cs typeface="Times New Roman" panose="02020603050405020304" pitchFamily="18" charset="0"/>
              </a:rPr>
              <a:t>                          Campagne 2027 de recensement des postes à pourvoir par voie de </a:t>
            </a:r>
          </a:p>
          <a:p>
            <a:pPr marL="0" lvl="0" indent="0" defTabSz="914400" eaLnBrk="0" fontAlgn="base" hangingPunct="0">
              <a:lnSpc>
                <a:spcPct val="100000"/>
              </a:lnSpc>
              <a:spcBef>
                <a:spcPct val="0"/>
              </a:spcBef>
              <a:spcAft>
                <a:spcPct val="0"/>
              </a:spcAft>
              <a:buNone/>
            </a:pPr>
            <a:r>
              <a:rPr lang="fr-FR" altLang="fr-FR" sz="3600" b="1" dirty="0">
                <a:solidFill>
                  <a:srgbClr val="83CAEB"/>
                </a:solidFill>
                <a:ea typeface="Aptos" panose="020B0004020202020204" pitchFamily="34" charset="0"/>
                <a:cs typeface="Times New Roman" panose="02020603050405020304" pitchFamily="18" charset="0"/>
              </a:rPr>
              <a:t>                          concours ou d'examens professionnels</a:t>
            </a:r>
            <a:endParaRPr lang="fr-FR" altLang="fr-FR" sz="3600" dirty="0"/>
          </a:p>
          <a:p>
            <a:pPr marL="0" lvl="0" indent="0" defTabSz="914400" eaLnBrk="0" fontAlgn="base" hangingPunct="0">
              <a:lnSpc>
                <a:spcPct val="100000"/>
              </a:lnSpc>
              <a:spcBef>
                <a:spcPct val="0"/>
              </a:spcBef>
              <a:spcAft>
                <a:spcPct val="0"/>
              </a:spcAft>
              <a:buNone/>
            </a:pPr>
            <a:endParaRPr lang="fr-FR" altLang="fr-FR" sz="3600" dirty="0">
              <a:solidFill>
                <a:srgbClr val="000000"/>
              </a:solidFill>
              <a:ea typeface="Aptos" panose="020B000402020202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None/>
            </a:pPr>
            <a:r>
              <a:rPr lang="fr-FR" altLang="fr-FR" sz="3600" dirty="0">
                <a:solidFill>
                  <a:srgbClr val="000000"/>
                </a:solidFill>
                <a:ea typeface="Aptos" panose="020B0004020202020204" pitchFamily="34" charset="0"/>
                <a:cs typeface="Times New Roman" panose="02020603050405020304" pitchFamily="18" charset="0"/>
              </a:rPr>
              <a:t>La saisie du recensement 2027 est ouverte sur notre site Internet jusqu’au lundi 29 juin 2026. Vous trouverez toutes les modalités sur notre flash info du 21 avril 2026.</a:t>
            </a:r>
          </a:p>
          <a:p>
            <a:pPr marL="0" lvl="0" indent="0" defTabSz="914400" eaLnBrk="0" fontAlgn="base" hangingPunct="0">
              <a:lnSpc>
                <a:spcPct val="100000"/>
              </a:lnSpc>
              <a:spcBef>
                <a:spcPct val="0"/>
              </a:spcBef>
              <a:spcAft>
                <a:spcPct val="0"/>
              </a:spcAft>
              <a:buNone/>
            </a:pPr>
            <a:endParaRPr lang="fr-FR" altLang="fr-FR" sz="3600" dirty="0">
              <a:solidFill>
                <a:srgbClr val="000000"/>
              </a:solidFill>
              <a:cs typeface="Times New Roman" panose="02020603050405020304" pitchFamily="18" charset="0"/>
            </a:endParaRPr>
          </a:p>
          <a:p>
            <a:pPr marL="0" indent="0">
              <a:buNone/>
            </a:pPr>
            <a:r>
              <a:rPr lang="fr-FR" sz="3600" dirty="0"/>
              <a:t>Afin d'évaluer au mieux les besoins au niveau de notre département, il est important de réaliser ce recensement </a:t>
            </a:r>
            <a:r>
              <a:rPr lang="fr-FR" sz="3600" b="1" dirty="0"/>
              <a:t>y compris si vous n’avez pas de poste à déclarer.</a:t>
            </a: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3600" dirty="0"/>
          </a:p>
          <a:p>
            <a:pPr marL="685800" lvl="2" indent="0">
              <a:buNone/>
            </a:pPr>
            <a:endParaRPr lang="fr-FR" sz="2400" b="1" dirty="0"/>
          </a:p>
          <a:p>
            <a:pPr lvl="2"/>
            <a:endParaRPr lang="fr-FR" sz="2400" b="1" dirty="0">
              <a:solidFill>
                <a:srgbClr val="92D050"/>
              </a:solidFill>
            </a:endParaRPr>
          </a:p>
        </p:txBody>
      </p:sp>
      <p:pic>
        <p:nvPicPr>
          <p:cNvPr id="2052" name="Image 1" descr="Images de Logo alerte – Téléchargement gratuit sur Freepik">
            <a:extLst>
              <a:ext uri="{FF2B5EF4-FFF2-40B4-BE49-F238E27FC236}">
                <a16:creationId xmlns:a16="http://schemas.microsoft.com/office/drawing/2014/main" id="{7279045B-A6CE-B773-2BBE-6EF5876F0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8" y="2325183"/>
            <a:ext cx="971550" cy="971550"/>
          </a:xfrm>
          <a:prstGeom prst="rect">
            <a:avLst/>
          </a:prstGeom>
          <a:noFill/>
          <a:extLst>
            <a:ext uri="{909E8E84-426E-40DD-AFC4-6F175D3DCCD1}">
              <a14:hiddenFill xmlns:a14="http://schemas.microsoft.com/office/drawing/2010/main">
                <a:solidFill>
                  <a:srgbClr val="FFFFFF"/>
                </a:solidFill>
              </a14:hiddenFill>
            </a:ext>
          </a:extLst>
        </p:spPr>
      </p:pic>
      <p:sp>
        <p:nvSpPr>
          <p:cNvPr id="63" name="object 5">
            <a:extLst>
              <a:ext uri="{FF2B5EF4-FFF2-40B4-BE49-F238E27FC236}">
                <a16:creationId xmlns:a16="http://schemas.microsoft.com/office/drawing/2014/main" id="{2A9D559F-A07D-0839-CFB4-249E6638A72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Tree>
    <p:extLst>
      <p:ext uri="{BB962C8B-B14F-4D97-AF65-F5344CB8AC3E}">
        <p14:creationId xmlns:p14="http://schemas.microsoft.com/office/powerpoint/2010/main" val="945120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4DAB-F85F-21D7-A847-6ACF17D5E59E}"/>
            </a:ext>
          </a:extLst>
        </p:cNvPr>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DE117D40-A489-D1E7-E242-84EA3BF60295}"/>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61458" y="3269623"/>
            <a:ext cx="4574592" cy="2829024"/>
          </a:xfrm>
          <a:prstGeom prst="rect">
            <a:avLst/>
          </a:prstGeom>
        </p:spPr>
      </p:pic>
      <p:sp>
        <p:nvSpPr>
          <p:cNvPr id="4" name="Espace réservé du contenu 3">
            <a:extLst>
              <a:ext uri="{FF2B5EF4-FFF2-40B4-BE49-F238E27FC236}">
                <a16:creationId xmlns:a16="http://schemas.microsoft.com/office/drawing/2014/main" id="{259D1A85-2013-19AF-21F2-6C195F7ACE0D}"/>
              </a:ext>
            </a:extLst>
          </p:cNvPr>
          <p:cNvSpPr>
            <a:spLocks noGrp="1"/>
          </p:cNvSpPr>
          <p:nvPr>
            <p:ph idx="1"/>
          </p:nvPr>
        </p:nvSpPr>
        <p:spPr>
          <a:xfrm>
            <a:off x="0" y="1639620"/>
            <a:ext cx="9144000" cy="4537343"/>
          </a:xfrm>
        </p:spPr>
        <p:txBody>
          <a:bodyPr>
            <a:normAutofit fontScale="47500" lnSpcReduction="20000"/>
          </a:bodyPr>
          <a:lstStyle/>
          <a:p>
            <a:pPr marL="0" indent="0">
              <a:buNone/>
            </a:pPr>
            <a:r>
              <a:rPr lang="fr-FR" sz="4200" b="1" dirty="0">
                <a:solidFill>
                  <a:schemeClr val="accent2"/>
                </a:solidFill>
              </a:rPr>
              <a:t>10 –</a:t>
            </a:r>
            <a:r>
              <a:rPr lang="fr-FR" sz="4200" b="1" dirty="0">
                <a:solidFill>
                  <a:srgbClr val="00B0F0"/>
                </a:solidFill>
              </a:rPr>
              <a:t> </a:t>
            </a:r>
            <a:r>
              <a:rPr lang="fr-FR" sz="4200" b="1" dirty="0">
                <a:solidFill>
                  <a:schemeClr val="accent2"/>
                </a:solidFill>
              </a:rPr>
              <a:t>Prochaine </a:t>
            </a:r>
            <a:r>
              <a:rPr lang="fr-FR" sz="4200" b="1" dirty="0" err="1">
                <a:solidFill>
                  <a:schemeClr val="accent2"/>
                </a:solidFill>
              </a:rPr>
              <a:t>visio</a:t>
            </a:r>
            <a:r>
              <a:rPr lang="fr-FR" sz="4200" b="1" dirty="0">
                <a:solidFill>
                  <a:schemeClr val="accent2"/>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r>
              <a:rPr lang="fr-FR" sz="42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4 juin à 14h</a:t>
            </a:r>
          </a:p>
          <a:p>
            <a:pPr lvl="1">
              <a:lnSpc>
                <a:spcPct val="150000"/>
              </a:lnSpc>
              <a:buFontTx/>
              <a:buChar char="-"/>
            </a:pPr>
            <a:r>
              <a:rPr lang="fr-FR" sz="42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Mardi 9 juin à 10h</a:t>
            </a:r>
          </a:p>
          <a:p>
            <a:pPr lvl="1">
              <a:lnSpc>
                <a:spcPct val="150000"/>
              </a:lnSpc>
              <a:buFontTx/>
              <a:buChar char="-"/>
            </a:pP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342900" lvl="1" indent="0">
              <a:lnSpc>
                <a:spcPct val="150000"/>
              </a:lnSpc>
              <a:buNone/>
            </a:pPr>
            <a:r>
              <a:rPr lang="fr-FR" sz="3600" b="1" u="sng"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Ordre du jour prévisionnel :</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Campagne RSU</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L’alcool au travail </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Gestion des profils </a:t>
            </a:r>
            <a:r>
              <a:rPr lang="fr-FR" sz="3600" b="1" dirty="0" err="1">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PEP’s</a:t>
            </a: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Actu minute</a:t>
            </a:r>
          </a:p>
          <a:p>
            <a:pPr lvl="1">
              <a:lnSpc>
                <a:spcPct val="150000"/>
              </a:lnSpc>
              <a:buFontTx/>
              <a:buChar char="-"/>
            </a:pP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05D13BC5-E6A4-F2E8-743B-35094AABD8D9}"/>
              </a:ext>
            </a:extLst>
          </p:cNvPr>
          <p:cNvPicPr>
            <a:picLocks noChangeAspect="1"/>
          </p:cNvPicPr>
          <p:nvPr/>
        </p:nvPicPr>
        <p:blipFill>
          <a:blip r:embed="rId5"/>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6BC1C0A-6F83-A8D6-793D-3236FC17649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0689C3F-8579-BE02-2B28-FA065E6F9A2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F078204-639A-ABBC-6233-9800B0EF2AD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932D6A4-36C5-364B-009C-C63CFB3F8DE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6A52598-B939-4E54-F646-3599ECA8240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A36682E-85B0-5E44-A365-8BBC64816B0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83AFF61-FB5C-C109-2F91-626E5A1FDDC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9C8D995-AEE4-A598-1A0E-EFFC7C597FC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A429F1D-FFD1-83C5-3682-F867C10B845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D8CE236-FFB3-93F0-9548-7F8AE7351F9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1928830-7F8E-718F-83B4-5E318E5C929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C9FEE15-CF6E-9CD4-CB1F-F605C63BEB6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CC2D530-5C4C-DDB7-9844-A8164A3D099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9835F2D9-141A-7C39-800D-28270CDA50D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9835F2D9-141A-7C39-800D-28270CDA50DD}"/>
                  </a:ext>
                </a:extLst>
              </p:cNvPr>
              <p:cNvPicPr/>
              <p:nvPr/>
            </p:nvPicPr>
            <p:blipFill>
              <a:blip r:embed="rId7"/>
              <a:stretch>
                <a:fillRect/>
              </a:stretch>
            </p:blipFill>
            <p:spPr>
              <a:xfrm>
                <a:off x="9139664" y="639787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DB9134A8-4EAF-83CE-2FA4-A0A402CC9A35}"/>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DB9134A8-4EAF-83CE-2FA4-A0A402CC9A35}"/>
                  </a:ext>
                </a:extLst>
              </p:cNvPr>
              <p:cNvPicPr/>
              <p:nvPr/>
            </p:nvPicPr>
            <p:blipFill>
              <a:blip r:embed="rId9"/>
              <a:stretch>
                <a:fillRect/>
              </a:stretch>
            </p:blipFill>
            <p:spPr>
              <a:xfrm>
                <a:off x="9228944" y="6501707"/>
                <a:ext cx="302760" cy="28985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63571FDC-E2FE-9434-AB60-489E1F94EAFB}"/>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63571FDC-E2FE-9434-AB60-489E1F94EAFB}"/>
                  </a:ext>
                </a:extLst>
              </p:cNvPr>
              <p:cNvPicPr/>
              <p:nvPr/>
            </p:nvPicPr>
            <p:blipFill>
              <a:blip r:embed="rId11"/>
              <a:stretch>
                <a:fillRect/>
              </a:stretch>
            </p:blipFill>
            <p:spPr>
              <a:xfrm>
                <a:off x="9218864" y="6526426"/>
                <a:ext cx="374760" cy="29969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09E9957D-FC77-077E-B081-4F74DFF449AD}"/>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09E9957D-FC77-077E-B081-4F74DFF449AD}"/>
                  </a:ext>
                </a:extLst>
              </p:cNvPr>
              <p:cNvPicPr/>
              <p:nvPr/>
            </p:nvPicPr>
            <p:blipFill>
              <a:blip r:embed="rId13"/>
              <a:stretch>
                <a:fillRect/>
              </a:stretch>
            </p:blipFill>
            <p:spPr>
              <a:xfrm>
                <a:off x="4408184" y="4828930"/>
                <a:ext cx="884520" cy="318240"/>
              </a:xfrm>
              <a:prstGeom prst="rect">
                <a:avLst/>
              </a:prstGeom>
            </p:spPr>
          </p:pic>
        </mc:Fallback>
      </mc:AlternateContent>
      <p:sp>
        <p:nvSpPr>
          <p:cNvPr id="2" name="ZoneTexte 1">
            <a:extLst>
              <a:ext uri="{FF2B5EF4-FFF2-40B4-BE49-F238E27FC236}">
                <a16:creationId xmlns:a16="http://schemas.microsoft.com/office/drawing/2014/main" id="{64B3C9BD-BF9D-34A3-5090-3CD6805EBA1A}"/>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4146484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609600" y="3584376"/>
            <a:ext cx="8000999" cy="1860125"/>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510165" y="201835"/>
            <a:ext cx="4800600" cy="504625"/>
          </a:xfrm>
          <a:prstGeom prst="rect">
            <a:avLst/>
          </a:prstGeom>
        </p:spPr>
        <p:txBody>
          <a:bodyPr vert="horz" wrap="square" lIns="0" tIns="12065" rIns="0" bIns="0" rtlCol="0">
            <a:spAutoFit/>
          </a:bodyPr>
          <a:lstStyle/>
          <a:p>
            <a:pPr marL="12700">
              <a:lnSpc>
                <a:spcPct val="100000"/>
              </a:lnSpc>
              <a:spcBef>
                <a:spcPts val="95"/>
              </a:spcBef>
            </a:pPr>
            <a:r>
              <a:rPr lang="fr-FR" sz="3200" spc="-5" dirty="0">
                <a:solidFill>
                  <a:srgbClr val="00B0F0"/>
                </a:solidFill>
              </a:rPr>
              <a:t>Avant LE 1</a:t>
            </a:r>
            <a:r>
              <a:rPr lang="fr-FR" sz="3200" spc="-5" baseline="30000" dirty="0">
                <a:solidFill>
                  <a:srgbClr val="00B0F0"/>
                </a:solidFill>
              </a:rPr>
              <a:t>ER</a:t>
            </a:r>
            <a:r>
              <a:rPr lang="fr-FR" sz="3200" spc="-5" dirty="0">
                <a:solidFill>
                  <a:srgbClr val="00B0F0"/>
                </a:solidFill>
              </a:rPr>
              <a:t> mai 2026</a:t>
            </a:r>
            <a:endParaRPr sz="3200" dirty="0">
              <a:solidFill>
                <a:srgbClr val="00B0F0"/>
              </a:solidFill>
            </a:endParaRPr>
          </a:p>
        </p:txBody>
      </p:sp>
      <p:pic>
        <p:nvPicPr>
          <p:cNvPr id="14" name="Image 13" descr="Logo_CDG18_BS.jpg"/>
          <p:cNvPicPr>
            <a:picLocks noChangeAspect="1"/>
          </p:cNvPicPr>
          <p:nvPr/>
        </p:nvPicPr>
        <p:blipFill>
          <a:blip r:embed="rId2"/>
          <a:stretch>
            <a:fillRect/>
          </a:stretch>
        </p:blipFill>
        <p:spPr>
          <a:xfrm>
            <a:off x="155793" y="44429"/>
            <a:ext cx="1422426" cy="1443762"/>
          </a:xfrm>
          <a:prstGeom prst="rect">
            <a:avLst/>
          </a:prstGeom>
        </p:spPr>
      </p:pic>
      <p:grpSp>
        <p:nvGrpSpPr>
          <p:cNvPr id="16" name="Groupe 14"/>
          <p:cNvGrpSpPr>
            <a:grpSpLocks/>
          </p:cNvGrpSpPr>
          <p:nvPr/>
        </p:nvGrpSpPr>
        <p:grpSpPr bwMode="auto">
          <a:xfrm>
            <a:off x="1481636" y="185061"/>
            <a:ext cx="7495222" cy="1597750"/>
            <a:chOff x="2521302" y="4447632"/>
            <a:chExt cx="6645275" cy="2324642"/>
          </a:xfrm>
        </p:grpSpPr>
        <p:sp>
          <p:nvSpPr>
            <p:cNvPr id="17"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8"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9"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20" name="Group 6"/>
            <p:cNvGrpSpPr>
              <a:grpSpLocks/>
            </p:cNvGrpSpPr>
            <p:nvPr/>
          </p:nvGrpSpPr>
          <p:grpSpPr bwMode="auto">
            <a:xfrm>
              <a:off x="3957638" y="5091476"/>
              <a:ext cx="171450" cy="1165229"/>
              <a:chOff x="112099728" y="105931681"/>
              <a:chExt cx="170831" cy="1165800"/>
            </a:xfrm>
          </p:grpSpPr>
          <p:sp>
            <p:nvSpPr>
              <p:cNvPr id="25"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6"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7"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1" name="Group 10"/>
            <p:cNvGrpSpPr>
              <a:grpSpLocks/>
            </p:cNvGrpSpPr>
            <p:nvPr/>
          </p:nvGrpSpPr>
          <p:grpSpPr bwMode="auto">
            <a:xfrm>
              <a:off x="8701088" y="4447632"/>
              <a:ext cx="169862" cy="1163632"/>
              <a:chOff x="116843535" y="105289350"/>
              <a:chExt cx="170420" cy="1163658"/>
            </a:xfrm>
          </p:grpSpPr>
          <p:sp>
            <p:nvSpPr>
              <p:cNvPr id="22" name="Rectangle 21"/>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3" name="Rectangle 22"/>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4" name="Rectangle 23"/>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8"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B04C4686-AEFB-2E48-59FC-90D678DC5033}"/>
              </a:ext>
            </a:extLst>
          </p:cNvPr>
          <p:cNvSpPr txBox="1"/>
          <p:nvPr/>
        </p:nvSpPr>
        <p:spPr>
          <a:xfrm>
            <a:off x="1568437" y="5215808"/>
            <a:ext cx="6096000" cy="369332"/>
          </a:xfrm>
          <a:prstGeom prst="rect">
            <a:avLst/>
          </a:prstGeom>
          <a:noFill/>
        </p:spPr>
        <p:txBody>
          <a:bodyPr wrap="square" rtlCol="0">
            <a:spAutoFit/>
          </a:bodyPr>
          <a:lstStyle/>
          <a:p>
            <a:pPr algn="ctr"/>
            <a:r>
              <a:rPr lang="fr-FR" dirty="0">
                <a:hlinkClick r:id="rId3"/>
              </a:rPr>
              <a:t>Organigramme nominatif 31/03/2023</a:t>
            </a:r>
            <a:endParaRPr lang="fr-FR" dirty="0"/>
          </a:p>
        </p:txBody>
      </p:sp>
      <p:sp>
        <p:nvSpPr>
          <p:cNvPr id="9" name="ZoneTexte 8">
            <a:extLst>
              <a:ext uri="{FF2B5EF4-FFF2-40B4-BE49-F238E27FC236}">
                <a16:creationId xmlns:a16="http://schemas.microsoft.com/office/drawing/2014/main" id="{8C36D371-B354-205D-D839-67D057D9A1C5}"/>
              </a:ext>
            </a:extLst>
          </p:cNvPr>
          <p:cNvSpPr txBox="1"/>
          <p:nvPr/>
        </p:nvSpPr>
        <p:spPr>
          <a:xfrm>
            <a:off x="3210574" y="3200400"/>
            <a:ext cx="4561826" cy="369332"/>
          </a:xfrm>
          <a:prstGeom prst="rect">
            <a:avLst/>
          </a:prstGeom>
          <a:noFill/>
        </p:spPr>
        <p:txBody>
          <a:bodyPr wrap="square" rtlCol="0">
            <a:spAutoFit/>
          </a:bodyPr>
          <a:lstStyle/>
          <a:p>
            <a:endParaRPr lang="fr-FR" dirty="0"/>
          </a:p>
        </p:txBody>
      </p:sp>
      <p:pic>
        <p:nvPicPr>
          <p:cNvPr id="4" name="Image 3" descr="Une image contenant texte, capture d’écran, Police, Parallèle&#10;&#10;Le contenu généré par l’IA peut être incorrect.">
            <a:extLst>
              <a:ext uri="{FF2B5EF4-FFF2-40B4-BE49-F238E27FC236}">
                <a16:creationId xmlns:a16="http://schemas.microsoft.com/office/drawing/2014/main" id="{939ED919-42F8-31AA-39A1-A40E7950EF80}"/>
              </a:ext>
            </a:extLst>
          </p:cNvPr>
          <p:cNvPicPr>
            <a:picLocks noChangeAspect="1"/>
          </p:cNvPicPr>
          <p:nvPr/>
        </p:nvPicPr>
        <p:blipFill>
          <a:blip r:embed="rId4">
            <a:extLst>
              <a:ext uri="{28A0092B-C50C-407E-A947-70E740481C1C}">
                <a14:useLocalDpi xmlns:a14="http://schemas.microsoft.com/office/drawing/2010/main" val="0"/>
              </a:ext>
            </a:extLst>
          </a:blip>
          <a:srcRect l="4908" r="2454" b="8574"/>
          <a:stretch>
            <a:fillRect/>
          </a:stretch>
        </p:blipFill>
        <p:spPr>
          <a:xfrm>
            <a:off x="429638" y="1877758"/>
            <a:ext cx="8470900" cy="42756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538379" y="1985952"/>
            <a:ext cx="5226017" cy="504625"/>
          </a:xfrm>
          <a:prstGeom prst="rect">
            <a:avLst/>
          </a:prstGeom>
        </p:spPr>
        <p:txBody>
          <a:bodyPr vert="horz" wrap="square" lIns="0" tIns="12065" rIns="0" bIns="0" rtlCol="0">
            <a:spAutoFit/>
          </a:bodyPr>
          <a:lstStyle/>
          <a:p>
            <a:pPr marL="12700">
              <a:lnSpc>
                <a:spcPct val="100000"/>
              </a:lnSpc>
              <a:spcBef>
                <a:spcPts val="95"/>
              </a:spcBef>
            </a:pPr>
            <a:r>
              <a:rPr lang="fr-FR" sz="3200" spc="-5" dirty="0">
                <a:solidFill>
                  <a:srgbClr val="00B0F0"/>
                </a:solidFill>
              </a:rPr>
              <a:t>Objectifs de la Réorganisation</a:t>
            </a:r>
            <a:endParaRPr sz="3200" dirty="0">
              <a:solidFill>
                <a:srgbClr val="00B0F0"/>
              </a:solidFill>
            </a:endParaRPr>
          </a:p>
        </p:txBody>
      </p:sp>
      <p:pic>
        <p:nvPicPr>
          <p:cNvPr id="14" name="Image 13" descr="Logo_CDG18_BS.jpg"/>
          <p:cNvPicPr>
            <a:picLocks noChangeAspect="1"/>
          </p:cNvPicPr>
          <p:nvPr/>
        </p:nvPicPr>
        <p:blipFill>
          <a:blip r:embed="rId2"/>
          <a:stretch>
            <a:fillRect/>
          </a:stretch>
        </p:blipFill>
        <p:spPr>
          <a:xfrm>
            <a:off x="-1049" y="68793"/>
            <a:ext cx="1422426" cy="1443762"/>
          </a:xfrm>
          <a:prstGeom prst="rect">
            <a:avLst/>
          </a:prstGeom>
        </p:spPr>
      </p:pic>
      <p:grpSp>
        <p:nvGrpSpPr>
          <p:cNvPr id="16" name="Groupe 14"/>
          <p:cNvGrpSpPr>
            <a:grpSpLocks/>
          </p:cNvGrpSpPr>
          <p:nvPr/>
        </p:nvGrpSpPr>
        <p:grpSpPr bwMode="auto">
          <a:xfrm>
            <a:off x="1357290" y="285728"/>
            <a:ext cx="7661932" cy="2016596"/>
            <a:chOff x="2521302" y="4447632"/>
            <a:chExt cx="6645275" cy="2324642"/>
          </a:xfrm>
        </p:grpSpPr>
        <p:sp>
          <p:nvSpPr>
            <p:cNvPr id="17"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8"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9"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20" name="Group 6"/>
            <p:cNvGrpSpPr>
              <a:grpSpLocks/>
            </p:cNvGrpSpPr>
            <p:nvPr/>
          </p:nvGrpSpPr>
          <p:grpSpPr bwMode="auto">
            <a:xfrm>
              <a:off x="3957638" y="5091476"/>
              <a:ext cx="171450" cy="1165229"/>
              <a:chOff x="112099728" y="105931681"/>
              <a:chExt cx="170831" cy="1165800"/>
            </a:xfrm>
          </p:grpSpPr>
          <p:sp>
            <p:nvSpPr>
              <p:cNvPr id="25"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6"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7"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1" name="Group 10"/>
            <p:cNvGrpSpPr>
              <a:grpSpLocks/>
            </p:cNvGrpSpPr>
            <p:nvPr/>
          </p:nvGrpSpPr>
          <p:grpSpPr bwMode="auto">
            <a:xfrm>
              <a:off x="8701088" y="4447632"/>
              <a:ext cx="169862" cy="1163632"/>
              <a:chOff x="116843535" y="105289350"/>
              <a:chExt cx="170420" cy="1163658"/>
            </a:xfrm>
          </p:grpSpPr>
          <p:sp>
            <p:nvSpPr>
              <p:cNvPr id="22" name="Rectangle 21"/>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3" name="Rectangle 22"/>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4" name="Rectangle 23"/>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8"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0B5356CC-0D97-453C-3AF8-CA78FB39DEEB}"/>
              </a:ext>
            </a:extLst>
          </p:cNvPr>
          <p:cNvSpPr txBox="1"/>
          <p:nvPr/>
        </p:nvSpPr>
        <p:spPr>
          <a:xfrm>
            <a:off x="600051" y="2738944"/>
            <a:ext cx="7848600" cy="3231654"/>
          </a:xfrm>
          <a:prstGeom prst="rect">
            <a:avLst/>
          </a:prstGeom>
          <a:noFill/>
        </p:spPr>
        <p:txBody>
          <a:bodyPr wrap="square" rtlCol="0">
            <a:spAutoFit/>
          </a:bodyPr>
          <a:lstStyle/>
          <a:p>
            <a:pPr marL="285750" indent="-285750">
              <a:buFontTx/>
              <a:buChar char="-"/>
            </a:pPr>
            <a:r>
              <a:rPr lang="fr-FR" sz="2400" b="1" dirty="0">
                <a:solidFill>
                  <a:schemeClr val="accent6"/>
                </a:solidFill>
              </a:rPr>
              <a:t>Rapprochement des services qui ont vocation à travailler ensemble:</a:t>
            </a:r>
          </a:p>
          <a:p>
            <a:pPr marL="742950" lvl="1" indent="-285750">
              <a:buFontTx/>
              <a:buChar char="-"/>
            </a:pPr>
            <a:r>
              <a:rPr lang="fr-FR" sz="2000" dirty="0">
                <a:sym typeface="Wingdings" panose="05000000000000000000" pitchFamily="2" charset="2"/>
              </a:rPr>
              <a:t>L’emploi public ( recrutement) avec la gestion des carrières </a:t>
            </a:r>
          </a:p>
          <a:p>
            <a:pPr marL="742950" lvl="1" indent="-285750">
              <a:buFontTx/>
              <a:buChar char="-"/>
            </a:pPr>
            <a:r>
              <a:rPr lang="fr-FR" sz="2000" dirty="0">
                <a:sym typeface="Wingdings" panose="05000000000000000000" pitchFamily="2" charset="2"/>
              </a:rPr>
              <a:t>Le conseil médical avec la gestion des assurances statutaires et la retraite</a:t>
            </a:r>
          </a:p>
          <a:p>
            <a:pPr lvl="1"/>
            <a:endParaRPr lang="fr-FR" sz="2000" b="1" dirty="0">
              <a:solidFill>
                <a:srgbClr val="FF0000"/>
              </a:solidFill>
              <a:sym typeface="Wingdings" panose="05000000000000000000" pitchFamily="2" charset="2"/>
            </a:endParaRPr>
          </a:p>
          <a:p>
            <a:pPr marL="285750" indent="-285750">
              <a:buFontTx/>
              <a:buChar char="-"/>
            </a:pPr>
            <a:r>
              <a:rPr lang="fr-FR" sz="2400" b="1" dirty="0">
                <a:solidFill>
                  <a:schemeClr val="accent6"/>
                </a:solidFill>
              </a:rPr>
              <a:t>Garantir la continuité de service</a:t>
            </a:r>
          </a:p>
          <a:p>
            <a:endParaRPr lang="fr-FR" sz="1200" b="1" dirty="0">
              <a:solidFill>
                <a:schemeClr val="accent6"/>
              </a:solidFill>
            </a:endParaRPr>
          </a:p>
          <a:p>
            <a:pPr marL="742950" lvl="1" indent="-285750">
              <a:buFont typeface="Wingdings" panose="05000000000000000000" pitchFamily="2" charset="2"/>
              <a:buChar char="è"/>
            </a:pPr>
            <a:r>
              <a:rPr lang="fr-FR" sz="2000" dirty="0">
                <a:sym typeface="Wingdings" panose="05000000000000000000" pitchFamily="2" charset="2"/>
              </a:rPr>
              <a:t>Poursuivre l’organisation qui repose au maximum sur des agents en « binôme »  la gestion des concours</a:t>
            </a:r>
          </a:p>
        </p:txBody>
      </p:sp>
    </p:spTree>
    <p:extLst>
      <p:ext uri="{BB962C8B-B14F-4D97-AF65-F5344CB8AC3E}">
        <p14:creationId xmlns:p14="http://schemas.microsoft.com/office/powerpoint/2010/main" val="324256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73052-94C7-E9E8-18E7-B750F03B040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7B6B9581-FCF9-7207-2A87-3AB555A079D4}"/>
              </a:ext>
            </a:extLst>
          </p:cNvPr>
          <p:cNvSpPr txBox="1">
            <a:spLocks noGrp="1"/>
          </p:cNvSpPr>
          <p:nvPr>
            <p:ph type="title"/>
          </p:nvPr>
        </p:nvSpPr>
        <p:spPr>
          <a:xfrm>
            <a:off x="3538379" y="1985952"/>
            <a:ext cx="5226017" cy="504625"/>
          </a:xfrm>
          <a:prstGeom prst="rect">
            <a:avLst/>
          </a:prstGeom>
        </p:spPr>
        <p:txBody>
          <a:bodyPr vert="horz" wrap="square" lIns="0" tIns="12065" rIns="0" bIns="0" rtlCol="0">
            <a:spAutoFit/>
          </a:bodyPr>
          <a:lstStyle/>
          <a:p>
            <a:pPr marL="12700">
              <a:lnSpc>
                <a:spcPct val="100000"/>
              </a:lnSpc>
              <a:spcBef>
                <a:spcPts val="95"/>
              </a:spcBef>
            </a:pPr>
            <a:r>
              <a:rPr lang="fr-FR" sz="3200" spc="-5" dirty="0">
                <a:solidFill>
                  <a:srgbClr val="00B0F0"/>
                </a:solidFill>
              </a:rPr>
              <a:t>Objectifs de la Réorganisation</a:t>
            </a:r>
            <a:endParaRPr sz="3200" dirty="0">
              <a:solidFill>
                <a:srgbClr val="00B0F0"/>
              </a:solidFill>
            </a:endParaRPr>
          </a:p>
        </p:txBody>
      </p:sp>
      <p:pic>
        <p:nvPicPr>
          <p:cNvPr id="14" name="Image 13" descr="Logo_CDG18_BS.jpg">
            <a:extLst>
              <a:ext uri="{FF2B5EF4-FFF2-40B4-BE49-F238E27FC236}">
                <a16:creationId xmlns:a16="http://schemas.microsoft.com/office/drawing/2014/main" id="{78971FAC-5A94-A02B-6D9F-E20F84B26406}"/>
              </a:ext>
            </a:extLst>
          </p:cNvPr>
          <p:cNvPicPr>
            <a:picLocks noChangeAspect="1"/>
          </p:cNvPicPr>
          <p:nvPr/>
        </p:nvPicPr>
        <p:blipFill>
          <a:blip r:embed="rId2"/>
          <a:stretch>
            <a:fillRect/>
          </a:stretch>
        </p:blipFill>
        <p:spPr>
          <a:xfrm>
            <a:off x="-1049" y="68793"/>
            <a:ext cx="1422426" cy="1443762"/>
          </a:xfrm>
          <a:prstGeom prst="rect">
            <a:avLst/>
          </a:prstGeom>
        </p:spPr>
      </p:pic>
      <p:grpSp>
        <p:nvGrpSpPr>
          <p:cNvPr id="16" name="Groupe 14">
            <a:extLst>
              <a:ext uri="{FF2B5EF4-FFF2-40B4-BE49-F238E27FC236}">
                <a16:creationId xmlns:a16="http://schemas.microsoft.com/office/drawing/2014/main" id="{B7304DA9-57AC-D8DA-4243-2A806352F02C}"/>
              </a:ext>
            </a:extLst>
          </p:cNvPr>
          <p:cNvGrpSpPr>
            <a:grpSpLocks/>
          </p:cNvGrpSpPr>
          <p:nvPr/>
        </p:nvGrpSpPr>
        <p:grpSpPr bwMode="auto">
          <a:xfrm>
            <a:off x="1357290" y="285728"/>
            <a:ext cx="7661932" cy="2016596"/>
            <a:chOff x="2521302" y="4447632"/>
            <a:chExt cx="6645275" cy="2324642"/>
          </a:xfrm>
        </p:grpSpPr>
        <p:sp>
          <p:nvSpPr>
            <p:cNvPr id="17" name="Oval 2">
              <a:extLst>
                <a:ext uri="{FF2B5EF4-FFF2-40B4-BE49-F238E27FC236}">
                  <a16:creationId xmlns:a16="http://schemas.microsoft.com/office/drawing/2014/main" id="{3756084A-29A4-5CEB-78C4-FF479C20718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8" name="Rectangle 3">
              <a:extLst>
                <a:ext uri="{FF2B5EF4-FFF2-40B4-BE49-F238E27FC236}">
                  <a16:creationId xmlns:a16="http://schemas.microsoft.com/office/drawing/2014/main" id="{63A9178E-CC13-1843-909A-0902DE75CC8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9" name="Text Box 4">
              <a:extLst>
                <a:ext uri="{FF2B5EF4-FFF2-40B4-BE49-F238E27FC236}">
                  <a16:creationId xmlns:a16="http://schemas.microsoft.com/office/drawing/2014/main" id="{91ED1B9D-C051-69A4-F8A6-FD707A408CA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20" name="Group 6">
              <a:extLst>
                <a:ext uri="{FF2B5EF4-FFF2-40B4-BE49-F238E27FC236}">
                  <a16:creationId xmlns:a16="http://schemas.microsoft.com/office/drawing/2014/main" id="{BD4B2AF4-B5BD-0F7F-83E0-61B72044989D}"/>
                </a:ext>
              </a:extLst>
            </p:cNvPr>
            <p:cNvGrpSpPr>
              <a:grpSpLocks/>
            </p:cNvGrpSpPr>
            <p:nvPr/>
          </p:nvGrpSpPr>
          <p:grpSpPr bwMode="auto">
            <a:xfrm>
              <a:off x="3957638" y="5091476"/>
              <a:ext cx="171450" cy="1165229"/>
              <a:chOff x="112099728" y="105931681"/>
              <a:chExt cx="170831" cy="1165800"/>
            </a:xfrm>
          </p:grpSpPr>
          <p:sp>
            <p:nvSpPr>
              <p:cNvPr id="25" name="Rectangle 7">
                <a:extLst>
                  <a:ext uri="{FF2B5EF4-FFF2-40B4-BE49-F238E27FC236}">
                    <a16:creationId xmlns:a16="http://schemas.microsoft.com/office/drawing/2014/main" id="{77ADDB01-22CE-6F58-9875-82AA21A6AC6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6" name="Rectangle 8">
                <a:extLst>
                  <a:ext uri="{FF2B5EF4-FFF2-40B4-BE49-F238E27FC236}">
                    <a16:creationId xmlns:a16="http://schemas.microsoft.com/office/drawing/2014/main" id="{986F7677-CFD6-700B-768C-CC3D182D4D1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7" name="Rectangle 9">
                <a:extLst>
                  <a:ext uri="{FF2B5EF4-FFF2-40B4-BE49-F238E27FC236}">
                    <a16:creationId xmlns:a16="http://schemas.microsoft.com/office/drawing/2014/main" id="{B767AD0D-7D41-2F10-4213-78B30F5F3E8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1" name="Group 10">
              <a:extLst>
                <a:ext uri="{FF2B5EF4-FFF2-40B4-BE49-F238E27FC236}">
                  <a16:creationId xmlns:a16="http://schemas.microsoft.com/office/drawing/2014/main" id="{AFC7F8AF-702B-1EB6-8ACD-03935FC9D998}"/>
                </a:ext>
              </a:extLst>
            </p:cNvPr>
            <p:cNvGrpSpPr>
              <a:grpSpLocks/>
            </p:cNvGrpSpPr>
            <p:nvPr/>
          </p:nvGrpSpPr>
          <p:grpSpPr bwMode="auto">
            <a:xfrm>
              <a:off x="8701088" y="4447632"/>
              <a:ext cx="169862" cy="1163632"/>
              <a:chOff x="116843535" y="105289350"/>
              <a:chExt cx="170420" cy="1163658"/>
            </a:xfrm>
          </p:grpSpPr>
          <p:sp>
            <p:nvSpPr>
              <p:cNvPr id="22" name="Rectangle 21">
                <a:extLst>
                  <a:ext uri="{FF2B5EF4-FFF2-40B4-BE49-F238E27FC236}">
                    <a16:creationId xmlns:a16="http://schemas.microsoft.com/office/drawing/2014/main" id="{B8209441-258D-D83E-D1AE-7A1A95B9352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3" name="Rectangle 22">
                <a:extLst>
                  <a:ext uri="{FF2B5EF4-FFF2-40B4-BE49-F238E27FC236}">
                    <a16:creationId xmlns:a16="http://schemas.microsoft.com/office/drawing/2014/main" id="{E25549BE-2130-45E1-03F9-AAE4DD48C0F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4" name="Rectangle 23">
                <a:extLst>
                  <a:ext uri="{FF2B5EF4-FFF2-40B4-BE49-F238E27FC236}">
                    <a16:creationId xmlns:a16="http://schemas.microsoft.com/office/drawing/2014/main" id="{768EBE95-FD65-2046-0FC9-EE0214C16B3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8" name="object 5">
            <a:extLst>
              <a:ext uri="{FF2B5EF4-FFF2-40B4-BE49-F238E27FC236}">
                <a16:creationId xmlns:a16="http://schemas.microsoft.com/office/drawing/2014/main" id="{C0BC50AE-4664-0D20-C846-0610CE6170A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2871F587-D5F9-6722-A22E-C5C5BE832E9E}"/>
              </a:ext>
            </a:extLst>
          </p:cNvPr>
          <p:cNvSpPr txBox="1"/>
          <p:nvPr/>
        </p:nvSpPr>
        <p:spPr>
          <a:xfrm>
            <a:off x="600051" y="2738944"/>
            <a:ext cx="7848600" cy="3539430"/>
          </a:xfrm>
          <a:prstGeom prst="rect">
            <a:avLst/>
          </a:prstGeom>
          <a:noFill/>
        </p:spPr>
        <p:txBody>
          <a:bodyPr wrap="square" rtlCol="0">
            <a:spAutoFit/>
          </a:bodyPr>
          <a:lstStyle/>
          <a:p>
            <a:pPr marL="285750" indent="-285750">
              <a:buFontTx/>
              <a:buChar char="-"/>
            </a:pPr>
            <a:r>
              <a:rPr lang="fr-FR" sz="2400" b="1" dirty="0">
                <a:solidFill>
                  <a:schemeClr val="accent6"/>
                </a:solidFill>
              </a:rPr>
              <a:t>La fermeture du service médical</a:t>
            </a:r>
          </a:p>
          <a:p>
            <a:pPr lvl="1"/>
            <a:r>
              <a:rPr lang="fr-FR" sz="2000" dirty="0">
                <a:sym typeface="Wingdings" panose="05000000000000000000" pitchFamily="2" charset="2"/>
              </a:rPr>
              <a:t> redéploiement d’un agent pour rééquilibrer la charge de travail</a:t>
            </a:r>
          </a:p>
          <a:p>
            <a:pPr lvl="1"/>
            <a:endParaRPr lang="fr-FR" sz="2000" b="1" dirty="0">
              <a:solidFill>
                <a:srgbClr val="FF0000"/>
              </a:solidFill>
              <a:sym typeface="Wingdings" panose="05000000000000000000" pitchFamily="2" charset="2"/>
            </a:endParaRPr>
          </a:p>
          <a:p>
            <a:pPr marL="285750" indent="-285750">
              <a:buFontTx/>
              <a:buChar char="-"/>
            </a:pPr>
            <a:r>
              <a:rPr lang="fr-FR" sz="2400" b="1" dirty="0">
                <a:solidFill>
                  <a:schemeClr val="accent6"/>
                </a:solidFill>
              </a:rPr>
              <a:t>Proposer de nouvelles prestations et/ou développer les existantes</a:t>
            </a:r>
          </a:p>
          <a:p>
            <a:endParaRPr lang="fr-FR" sz="1200" b="1" dirty="0">
              <a:solidFill>
                <a:schemeClr val="accent6"/>
              </a:solidFill>
            </a:endParaRPr>
          </a:p>
          <a:p>
            <a:pPr marL="742950" lvl="1" indent="-285750">
              <a:buFont typeface="Wingdings" panose="05000000000000000000" pitchFamily="2" charset="2"/>
              <a:buChar char="è"/>
            </a:pPr>
            <a:r>
              <a:rPr lang="fr-FR" sz="2000" dirty="0">
                <a:sym typeface="Wingdings" panose="05000000000000000000" pitchFamily="2" charset="2"/>
              </a:rPr>
              <a:t>Animation d’un réseau des secrétaires de mairie</a:t>
            </a:r>
          </a:p>
          <a:p>
            <a:pPr marL="742950" lvl="1" indent="-285750">
              <a:buFont typeface="Wingdings" panose="05000000000000000000" pitchFamily="2" charset="2"/>
              <a:buChar char="è"/>
            </a:pPr>
            <a:r>
              <a:rPr lang="fr-FR" sz="2000" dirty="0">
                <a:sym typeface="Wingdings" panose="05000000000000000000" pitchFamily="2" charset="2"/>
              </a:rPr>
              <a:t>Conseil en évolution professionnelle</a:t>
            </a:r>
          </a:p>
          <a:p>
            <a:pPr lvl="1"/>
            <a:endParaRPr lang="fr-FR" sz="2000" dirty="0">
              <a:sym typeface="Wingdings" panose="05000000000000000000" pitchFamily="2" charset="2"/>
            </a:endParaRPr>
          </a:p>
          <a:p>
            <a:pPr marL="742950" lvl="1" indent="-285750">
              <a:buFont typeface="Wingdings" panose="05000000000000000000" pitchFamily="2" charset="2"/>
              <a:buChar char="è"/>
            </a:pPr>
            <a:endParaRPr lang="fr-FR" sz="2000" dirty="0">
              <a:sym typeface="Wingdings" panose="05000000000000000000" pitchFamily="2" charset="2"/>
            </a:endParaRPr>
          </a:p>
          <a:p>
            <a:pPr lvl="1"/>
            <a:endParaRPr lang="fr-FR" sz="2000" dirty="0">
              <a:sym typeface="Wingdings" panose="05000000000000000000" pitchFamily="2" charset="2"/>
            </a:endParaRPr>
          </a:p>
        </p:txBody>
      </p:sp>
    </p:spTree>
    <p:extLst>
      <p:ext uri="{BB962C8B-B14F-4D97-AF65-F5344CB8AC3E}">
        <p14:creationId xmlns:p14="http://schemas.microsoft.com/office/powerpoint/2010/main" val="266862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ACDD0-0A70-1077-2D39-F167DED06D09}"/>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0DDF087D-D5C5-3451-FE85-92EFD0664A1D}"/>
              </a:ext>
            </a:extLst>
          </p:cNvPr>
          <p:cNvSpPr txBox="1">
            <a:spLocks noGrp="1"/>
          </p:cNvSpPr>
          <p:nvPr>
            <p:ph type="title"/>
          </p:nvPr>
        </p:nvSpPr>
        <p:spPr>
          <a:xfrm>
            <a:off x="3538379" y="1985952"/>
            <a:ext cx="5226017" cy="504625"/>
          </a:xfrm>
          <a:prstGeom prst="rect">
            <a:avLst/>
          </a:prstGeom>
        </p:spPr>
        <p:txBody>
          <a:bodyPr vert="horz" wrap="square" lIns="0" tIns="12065" rIns="0" bIns="0" rtlCol="0">
            <a:spAutoFit/>
          </a:bodyPr>
          <a:lstStyle/>
          <a:p>
            <a:pPr marL="12700">
              <a:lnSpc>
                <a:spcPct val="100000"/>
              </a:lnSpc>
              <a:spcBef>
                <a:spcPts val="95"/>
              </a:spcBef>
            </a:pPr>
            <a:r>
              <a:rPr lang="fr-FR" sz="3200" spc="-5" dirty="0">
                <a:solidFill>
                  <a:srgbClr val="00B0F0"/>
                </a:solidFill>
              </a:rPr>
              <a:t>Les nouveautés</a:t>
            </a:r>
            <a:endParaRPr sz="3200" dirty="0">
              <a:solidFill>
                <a:srgbClr val="00B0F0"/>
              </a:solidFill>
            </a:endParaRPr>
          </a:p>
        </p:txBody>
      </p:sp>
      <p:pic>
        <p:nvPicPr>
          <p:cNvPr id="14" name="Image 13" descr="Logo_CDG18_BS.jpg">
            <a:extLst>
              <a:ext uri="{FF2B5EF4-FFF2-40B4-BE49-F238E27FC236}">
                <a16:creationId xmlns:a16="http://schemas.microsoft.com/office/drawing/2014/main" id="{D708BF1B-E1FD-501A-FB5D-AFCD3A7AF126}"/>
              </a:ext>
            </a:extLst>
          </p:cNvPr>
          <p:cNvPicPr>
            <a:picLocks noChangeAspect="1"/>
          </p:cNvPicPr>
          <p:nvPr/>
        </p:nvPicPr>
        <p:blipFill>
          <a:blip r:embed="rId2"/>
          <a:stretch>
            <a:fillRect/>
          </a:stretch>
        </p:blipFill>
        <p:spPr>
          <a:xfrm>
            <a:off x="-1049" y="68793"/>
            <a:ext cx="1422426" cy="1443762"/>
          </a:xfrm>
          <a:prstGeom prst="rect">
            <a:avLst/>
          </a:prstGeom>
        </p:spPr>
      </p:pic>
      <p:grpSp>
        <p:nvGrpSpPr>
          <p:cNvPr id="16" name="Groupe 14">
            <a:extLst>
              <a:ext uri="{FF2B5EF4-FFF2-40B4-BE49-F238E27FC236}">
                <a16:creationId xmlns:a16="http://schemas.microsoft.com/office/drawing/2014/main" id="{BDB598BF-F639-5D70-6D8A-AE183CC5E99F}"/>
              </a:ext>
            </a:extLst>
          </p:cNvPr>
          <p:cNvGrpSpPr>
            <a:grpSpLocks/>
          </p:cNvGrpSpPr>
          <p:nvPr/>
        </p:nvGrpSpPr>
        <p:grpSpPr bwMode="auto">
          <a:xfrm>
            <a:off x="1357290" y="285728"/>
            <a:ext cx="7661932" cy="2016596"/>
            <a:chOff x="2521302" y="4447632"/>
            <a:chExt cx="6645275" cy="2324642"/>
          </a:xfrm>
        </p:grpSpPr>
        <p:sp>
          <p:nvSpPr>
            <p:cNvPr id="17" name="Oval 2">
              <a:extLst>
                <a:ext uri="{FF2B5EF4-FFF2-40B4-BE49-F238E27FC236}">
                  <a16:creationId xmlns:a16="http://schemas.microsoft.com/office/drawing/2014/main" id="{258686C9-6FFA-B2EA-4378-6C6DE0DD431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8" name="Rectangle 3">
              <a:extLst>
                <a:ext uri="{FF2B5EF4-FFF2-40B4-BE49-F238E27FC236}">
                  <a16:creationId xmlns:a16="http://schemas.microsoft.com/office/drawing/2014/main" id="{50158683-D618-6ECD-6C4C-7E8689112BC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9" name="Text Box 4">
              <a:extLst>
                <a:ext uri="{FF2B5EF4-FFF2-40B4-BE49-F238E27FC236}">
                  <a16:creationId xmlns:a16="http://schemas.microsoft.com/office/drawing/2014/main" id="{EFA07FD3-7AB3-123F-8E4F-A36F181B540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20" name="Group 6">
              <a:extLst>
                <a:ext uri="{FF2B5EF4-FFF2-40B4-BE49-F238E27FC236}">
                  <a16:creationId xmlns:a16="http://schemas.microsoft.com/office/drawing/2014/main" id="{97BF0ECB-E341-EBCA-1AC6-DA6277B1374F}"/>
                </a:ext>
              </a:extLst>
            </p:cNvPr>
            <p:cNvGrpSpPr>
              <a:grpSpLocks/>
            </p:cNvGrpSpPr>
            <p:nvPr/>
          </p:nvGrpSpPr>
          <p:grpSpPr bwMode="auto">
            <a:xfrm>
              <a:off x="3957638" y="5091476"/>
              <a:ext cx="171450" cy="1165229"/>
              <a:chOff x="112099728" y="105931681"/>
              <a:chExt cx="170831" cy="1165800"/>
            </a:xfrm>
          </p:grpSpPr>
          <p:sp>
            <p:nvSpPr>
              <p:cNvPr id="25" name="Rectangle 7">
                <a:extLst>
                  <a:ext uri="{FF2B5EF4-FFF2-40B4-BE49-F238E27FC236}">
                    <a16:creationId xmlns:a16="http://schemas.microsoft.com/office/drawing/2014/main" id="{0917C4CA-D3A0-B4EB-BE91-383584E22DD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6" name="Rectangle 8">
                <a:extLst>
                  <a:ext uri="{FF2B5EF4-FFF2-40B4-BE49-F238E27FC236}">
                    <a16:creationId xmlns:a16="http://schemas.microsoft.com/office/drawing/2014/main" id="{C7F6660E-3AC6-5700-C76C-AE276136296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7" name="Rectangle 9">
                <a:extLst>
                  <a:ext uri="{FF2B5EF4-FFF2-40B4-BE49-F238E27FC236}">
                    <a16:creationId xmlns:a16="http://schemas.microsoft.com/office/drawing/2014/main" id="{F17F2E5C-A7ED-21C5-00D0-FD82E932E80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1" name="Group 10">
              <a:extLst>
                <a:ext uri="{FF2B5EF4-FFF2-40B4-BE49-F238E27FC236}">
                  <a16:creationId xmlns:a16="http://schemas.microsoft.com/office/drawing/2014/main" id="{2CCBE968-47D2-41BA-112A-9EF67E3B5F6C}"/>
                </a:ext>
              </a:extLst>
            </p:cNvPr>
            <p:cNvGrpSpPr>
              <a:grpSpLocks/>
            </p:cNvGrpSpPr>
            <p:nvPr/>
          </p:nvGrpSpPr>
          <p:grpSpPr bwMode="auto">
            <a:xfrm>
              <a:off x="8701088" y="4447632"/>
              <a:ext cx="169862" cy="1163632"/>
              <a:chOff x="116843535" y="105289350"/>
              <a:chExt cx="170420" cy="1163658"/>
            </a:xfrm>
          </p:grpSpPr>
          <p:sp>
            <p:nvSpPr>
              <p:cNvPr id="22" name="Rectangle 21">
                <a:extLst>
                  <a:ext uri="{FF2B5EF4-FFF2-40B4-BE49-F238E27FC236}">
                    <a16:creationId xmlns:a16="http://schemas.microsoft.com/office/drawing/2014/main" id="{56515EC7-C9D3-3D6C-9295-575F74E3558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3" name="Rectangle 22">
                <a:extLst>
                  <a:ext uri="{FF2B5EF4-FFF2-40B4-BE49-F238E27FC236}">
                    <a16:creationId xmlns:a16="http://schemas.microsoft.com/office/drawing/2014/main" id="{0BF1297C-5CD0-F606-C20E-5725FDAE777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4" name="Rectangle 23">
                <a:extLst>
                  <a:ext uri="{FF2B5EF4-FFF2-40B4-BE49-F238E27FC236}">
                    <a16:creationId xmlns:a16="http://schemas.microsoft.com/office/drawing/2014/main" id="{3AE2EDA8-DF67-BD94-7504-2D2939D4901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8" name="object 5">
            <a:extLst>
              <a:ext uri="{FF2B5EF4-FFF2-40B4-BE49-F238E27FC236}">
                <a16:creationId xmlns:a16="http://schemas.microsoft.com/office/drawing/2014/main" id="{DDD115E5-B3B9-F41E-D597-E0FA0EF21A1C}"/>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46CC1EA7-1187-38DF-6233-8F16A3B9D732}"/>
              </a:ext>
            </a:extLst>
          </p:cNvPr>
          <p:cNvSpPr txBox="1"/>
          <p:nvPr/>
        </p:nvSpPr>
        <p:spPr>
          <a:xfrm>
            <a:off x="600051" y="2738944"/>
            <a:ext cx="7848600" cy="3600986"/>
          </a:xfrm>
          <a:prstGeom prst="rect">
            <a:avLst/>
          </a:prstGeom>
          <a:noFill/>
        </p:spPr>
        <p:txBody>
          <a:bodyPr wrap="square" rtlCol="0">
            <a:spAutoFit/>
          </a:bodyPr>
          <a:lstStyle/>
          <a:p>
            <a:pPr marL="285750" indent="-285750">
              <a:buFontTx/>
              <a:buChar char="-"/>
            </a:pPr>
            <a:r>
              <a:rPr lang="fr-FR" sz="2400" b="1" dirty="0">
                <a:solidFill>
                  <a:schemeClr val="accent6"/>
                </a:solidFill>
              </a:rPr>
              <a:t>Création de 2 pôles équilibrés en termes d’effectifs</a:t>
            </a:r>
          </a:p>
          <a:p>
            <a:pPr marL="285750" indent="-285750">
              <a:buFontTx/>
              <a:buChar char="-"/>
            </a:pPr>
            <a:endParaRPr lang="fr-FR" sz="2400" b="1" dirty="0">
              <a:solidFill>
                <a:schemeClr val="accent6"/>
              </a:solidFill>
            </a:endParaRPr>
          </a:p>
          <a:p>
            <a:pPr marL="800100" lvl="1" indent="-342900">
              <a:buFont typeface="Wingdings" panose="05000000000000000000" pitchFamily="2" charset="2"/>
              <a:buChar char="è"/>
            </a:pPr>
            <a:r>
              <a:rPr lang="fr-FR" sz="2000" dirty="0">
                <a:sym typeface="Wingdings" panose="05000000000000000000" pitchFamily="2" charset="2"/>
              </a:rPr>
              <a:t>Amélioration de la communication auprès des collectivités par la mise en place d’une fonction de coordination au sein de chaque équipe</a:t>
            </a:r>
          </a:p>
          <a:p>
            <a:pPr marL="800100" lvl="1" indent="-342900">
              <a:buFont typeface="Wingdings" panose="05000000000000000000" pitchFamily="2" charset="2"/>
              <a:buChar char="è"/>
            </a:pPr>
            <a:r>
              <a:rPr lang="fr-FR" sz="2000" dirty="0">
                <a:sym typeface="Wingdings" panose="05000000000000000000" pitchFamily="2" charset="2"/>
              </a:rPr>
              <a:t>Recrutement d’une nouvelle responsable de pôle</a:t>
            </a:r>
          </a:p>
          <a:p>
            <a:pPr marL="800100" lvl="1" indent="-342900">
              <a:buFont typeface="Wingdings" panose="05000000000000000000" pitchFamily="2" charset="2"/>
              <a:buChar char="è"/>
            </a:pPr>
            <a:endParaRPr lang="fr-FR" sz="2000" dirty="0">
              <a:sym typeface="Wingdings" panose="05000000000000000000" pitchFamily="2" charset="2"/>
            </a:endParaRPr>
          </a:p>
          <a:p>
            <a:pPr lvl="1"/>
            <a:endParaRPr lang="fr-FR" sz="2000" b="1" dirty="0">
              <a:solidFill>
                <a:srgbClr val="FF0000"/>
              </a:solidFill>
              <a:sym typeface="Wingdings" panose="05000000000000000000" pitchFamily="2" charset="2"/>
            </a:endParaRPr>
          </a:p>
          <a:p>
            <a:pPr lvl="1"/>
            <a:endParaRPr lang="fr-FR" sz="2000" dirty="0">
              <a:sym typeface="Wingdings" panose="05000000000000000000" pitchFamily="2" charset="2"/>
            </a:endParaRPr>
          </a:p>
          <a:p>
            <a:pPr marL="742950" lvl="1" indent="-285750">
              <a:buFont typeface="Wingdings" panose="05000000000000000000" pitchFamily="2" charset="2"/>
              <a:buChar char="è"/>
            </a:pPr>
            <a:endParaRPr lang="fr-FR" sz="2000" dirty="0">
              <a:sym typeface="Wingdings" panose="05000000000000000000" pitchFamily="2" charset="2"/>
            </a:endParaRPr>
          </a:p>
          <a:p>
            <a:pPr lvl="1"/>
            <a:endParaRPr lang="fr-FR" sz="2000" dirty="0">
              <a:sym typeface="Wingdings" panose="05000000000000000000" pitchFamily="2" charset="2"/>
            </a:endParaRPr>
          </a:p>
        </p:txBody>
      </p:sp>
    </p:spTree>
    <p:extLst>
      <p:ext uri="{BB962C8B-B14F-4D97-AF65-F5344CB8AC3E}">
        <p14:creationId xmlns:p14="http://schemas.microsoft.com/office/powerpoint/2010/main" val="152645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408489" y="193491"/>
            <a:ext cx="5213702" cy="504625"/>
          </a:xfrm>
          <a:prstGeom prst="rect">
            <a:avLst/>
          </a:prstGeom>
        </p:spPr>
        <p:txBody>
          <a:bodyPr vert="horz" wrap="square" lIns="0" tIns="12065" rIns="0" bIns="0" rtlCol="0">
            <a:spAutoFit/>
          </a:bodyPr>
          <a:lstStyle/>
          <a:p>
            <a:pPr marL="12700">
              <a:lnSpc>
                <a:spcPct val="100000"/>
              </a:lnSpc>
              <a:spcBef>
                <a:spcPts val="95"/>
              </a:spcBef>
            </a:pPr>
            <a:r>
              <a:rPr lang="fr-FR" sz="3200" spc="-5" dirty="0">
                <a:solidFill>
                  <a:srgbClr val="00B0F0"/>
                </a:solidFill>
              </a:rPr>
              <a:t>A compter du 1</a:t>
            </a:r>
            <a:r>
              <a:rPr lang="fr-FR" sz="3200" spc="-5" baseline="30000" dirty="0">
                <a:solidFill>
                  <a:srgbClr val="00B0F0"/>
                </a:solidFill>
              </a:rPr>
              <a:t>ER</a:t>
            </a:r>
            <a:r>
              <a:rPr lang="fr-FR" sz="3200" spc="-5" dirty="0">
                <a:solidFill>
                  <a:srgbClr val="00B0F0"/>
                </a:solidFill>
              </a:rPr>
              <a:t> MAI 2026</a:t>
            </a:r>
            <a:endParaRPr sz="3200" dirty="0">
              <a:solidFill>
                <a:srgbClr val="00B0F0"/>
              </a:solidFill>
            </a:endParaRPr>
          </a:p>
        </p:txBody>
      </p:sp>
      <p:pic>
        <p:nvPicPr>
          <p:cNvPr id="14" name="Image 13" descr="Logo_CDG18_BS.jpg"/>
          <p:cNvPicPr>
            <a:picLocks noChangeAspect="1"/>
          </p:cNvPicPr>
          <p:nvPr/>
        </p:nvPicPr>
        <p:blipFill>
          <a:blip r:embed="rId2"/>
          <a:stretch>
            <a:fillRect/>
          </a:stretch>
        </p:blipFill>
        <p:spPr>
          <a:xfrm>
            <a:off x="104858" y="68793"/>
            <a:ext cx="1422426" cy="1443762"/>
          </a:xfrm>
          <a:prstGeom prst="rect">
            <a:avLst/>
          </a:prstGeom>
        </p:spPr>
      </p:pic>
      <p:grpSp>
        <p:nvGrpSpPr>
          <p:cNvPr id="16" name="Groupe 14"/>
          <p:cNvGrpSpPr>
            <a:grpSpLocks/>
          </p:cNvGrpSpPr>
          <p:nvPr/>
        </p:nvGrpSpPr>
        <p:grpSpPr bwMode="auto">
          <a:xfrm>
            <a:off x="1143000" y="115861"/>
            <a:ext cx="7745418" cy="1636739"/>
            <a:chOff x="2521302" y="4447632"/>
            <a:chExt cx="6645275" cy="2324642"/>
          </a:xfrm>
        </p:grpSpPr>
        <p:sp>
          <p:nvSpPr>
            <p:cNvPr id="17"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8"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9"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20" name="Group 6"/>
            <p:cNvGrpSpPr>
              <a:grpSpLocks/>
            </p:cNvGrpSpPr>
            <p:nvPr/>
          </p:nvGrpSpPr>
          <p:grpSpPr bwMode="auto">
            <a:xfrm>
              <a:off x="3957638" y="5091476"/>
              <a:ext cx="171450" cy="1165229"/>
              <a:chOff x="112099728" y="105931681"/>
              <a:chExt cx="170831" cy="1165800"/>
            </a:xfrm>
          </p:grpSpPr>
          <p:sp>
            <p:nvSpPr>
              <p:cNvPr id="25"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6"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7"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1" name="Group 10"/>
            <p:cNvGrpSpPr>
              <a:grpSpLocks/>
            </p:cNvGrpSpPr>
            <p:nvPr/>
          </p:nvGrpSpPr>
          <p:grpSpPr bwMode="auto">
            <a:xfrm>
              <a:off x="8701088" y="4447632"/>
              <a:ext cx="169862" cy="1163632"/>
              <a:chOff x="116843535" y="105289350"/>
              <a:chExt cx="170420" cy="1163658"/>
            </a:xfrm>
          </p:grpSpPr>
          <p:sp>
            <p:nvSpPr>
              <p:cNvPr id="22" name="Rectangle 21"/>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3" name="Rectangle 22"/>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4" name="Rectangle 23"/>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8"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pic>
        <p:nvPicPr>
          <p:cNvPr id="4" name="Image 3" descr="Une image contenant texte, capture d’écran, Police, conception&#10;&#10;Le contenu généré par l’IA peut être incorrect.">
            <a:extLst>
              <a:ext uri="{FF2B5EF4-FFF2-40B4-BE49-F238E27FC236}">
                <a16:creationId xmlns:a16="http://schemas.microsoft.com/office/drawing/2014/main" id="{4BD0DBB7-E8D3-558D-457F-7949A8DB4F06}"/>
              </a:ext>
            </a:extLst>
          </p:cNvPr>
          <p:cNvPicPr>
            <a:picLocks noChangeAspect="1"/>
          </p:cNvPicPr>
          <p:nvPr/>
        </p:nvPicPr>
        <p:blipFill>
          <a:blip r:embed="rId3">
            <a:extLst>
              <a:ext uri="{28A0092B-C50C-407E-A947-70E740481C1C}">
                <a14:useLocalDpi xmlns:a14="http://schemas.microsoft.com/office/drawing/2010/main" val="0"/>
              </a:ext>
            </a:extLst>
          </a:blip>
          <a:srcRect l="7641" r="2653" b="4223"/>
          <a:stretch>
            <a:fillRect/>
          </a:stretch>
        </p:blipFill>
        <p:spPr>
          <a:xfrm>
            <a:off x="267140" y="1898544"/>
            <a:ext cx="8609719" cy="4634139"/>
          </a:xfrm>
          <a:prstGeom prst="rect">
            <a:avLst/>
          </a:prstGeom>
        </p:spPr>
      </p:pic>
    </p:spTree>
    <p:extLst>
      <p:ext uri="{BB962C8B-B14F-4D97-AF65-F5344CB8AC3E}">
        <p14:creationId xmlns:p14="http://schemas.microsoft.com/office/powerpoint/2010/main" val="19872598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32709</TotalTime>
  <Words>3317</Words>
  <Application>Microsoft Office PowerPoint</Application>
  <PresentationFormat>Affichage à l'écran (4:3)</PresentationFormat>
  <Paragraphs>454</Paragraphs>
  <Slides>43</Slides>
  <Notes>4</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43</vt:i4>
      </vt:variant>
    </vt:vector>
  </HeadingPairs>
  <TitlesOfParts>
    <vt:vector size="52" baseType="lpstr">
      <vt:lpstr>Aptos</vt:lpstr>
      <vt:lpstr>Arial</vt:lpstr>
      <vt:lpstr>Calibri</vt:lpstr>
      <vt:lpstr>Calibri Light</vt:lpstr>
      <vt:lpstr>Courier New</vt:lpstr>
      <vt:lpstr>Symbol</vt:lpstr>
      <vt:lpstr>Times New Roman</vt:lpstr>
      <vt:lpstr>Wingdings</vt:lpstr>
      <vt:lpstr>Thème Office</vt:lpstr>
      <vt:lpstr>LES VISIOS DU CDG18 </vt:lpstr>
      <vt:lpstr>LES VISIOS DU CDG18 Session  – MAI 2026</vt:lpstr>
      <vt:lpstr>SOMMAIRE </vt:lpstr>
      <vt:lpstr>Présentation PowerPoint</vt:lpstr>
      <vt:lpstr>Avant LE 1ER mai 2026</vt:lpstr>
      <vt:lpstr>Objectifs de la Réorganisation</vt:lpstr>
      <vt:lpstr>Objectifs de la Réorganisation</vt:lpstr>
      <vt:lpstr>Les nouveautés</vt:lpstr>
      <vt:lpstr>A compter du 1ER MAI 2026</vt:lpstr>
      <vt:lpstr>Et concrètement..</vt:lpstr>
      <vt:lpstr>Présentation PowerPoint</vt:lpstr>
      <vt:lpstr>Rappels  </vt:lpstr>
      <vt:lpstr>Elections professionnelles 2026 –  Les instances représentatives</vt:lpstr>
      <vt:lpstr>Calendrier électoral</vt:lpstr>
      <vt:lpstr>Calendrier électoral</vt:lpstr>
      <vt:lpstr>Conditions pour être électeur</vt:lpstr>
      <vt:lpstr>Calendrier électoral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8 – La prestation d’aide à l’archivage possède désormais sa page Facebook !</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Aurélie FRAPPIER</cp:lastModifiedBy>
  <cp:revision>650</cp:revision>
  <cp:lastPrinted>2026-04-21T07:24:05Z</cp:lastPrinted>
  <dcterms:created xsi:type="dcterms:W3CDTF">2022-04-29T09:00:44Z</dcterms:created>
  <dcterms:modified xsi:type="dcterms:W3CDTF">2026-05-07T08:08:27Z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