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6.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8.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9" r:id="rId1"/>
  </p:sldMasterIdLst>
  <p:notesMasterIdLst>
    <p:notesMasterId r:id="rId68"/>
  </p:notesMasterIdLst>
  <p:sldIdLst>
    <p:sldId id="256" r:id="rId2"/>
    <p:sldId id="745" r:id="rId3"/>
    <p:sldId id="362" r:id="rId4"/>
    <p:sldId id="747" r:id="rId5"/>
    <p:sldId id="527" r:id="rId6"/>
    <p:sldId id="498" r:id="rId7"/>
    <p:sldId id="528" r:id="rId8"/>
    <p:sldId id="750" r:id="rId9"/>
    <p:sldId id="503" r:id="rId10"/>
    <p:sldId id="504" r:id="rId11"/>
    <p:sldId id="506" r:id="rId12"/>
    <p:sldId id="507" r:id="rId13"/>
    <p:sldId id="508" r:id="rId14"/>
    <p:sldId id="509" r:id="rId15"/>
    <p:sldId id="510" r:id="rId16"/>
    <p:sldId id="511" r:id="rId17"/>
    <p:sldId id="512" r:id="rId18"/>
    <p:sldId id="513" r:id="rId19"/>
    <p:sldId id="514" r:id="rId20"/>
    <p:sldId id="530" r:id="rId21"/>
    <p:sldId id="517" r:id="rId22"/>
    <p:sldId id="518" r:id="rId23"/>
    <p:sldId id="751" r:id="rId24"/>
    <p:sldId id="532" r:id="rId25"/>
    <p:sldId id="523" r:id="rId26"/>
    <p:sldId id="752" r:id="rId27"/>
    <p:sldId id="753" r:id="rId28"/>
    <p:sldId id="754" r:id="rId29"/>
    <p:sldId id="782" r:id="rId30"/>
    <p:sldId id="783" r:id="rId31"/>
    <p:sldId id="756" r:id="rId32"/>
    <p:sldId id="757" r:id="rId33"/>
    <p:sldId id="758" r:id="rId34"/>
    <p:sldId id="763" r:id="rId35"/>
    <p:sldId id="764" r:id="rId36"/>
    <p:sldId id="765" r:id="rId37"/>
    <p:sldId id="766" r:id="rId38"/>
    <p:sldId id="759" r:id="rId39"/>
    <p:sldId id="767" r:id="rId40"/>
    <p:sldId id="760" r:id="rId41"/>
    <p:sldId id="761" r:id="rId42"/>
    <p:sldId id="768" r:id="rId43"/>
    <p:sldId id="769" r:id="rId44"/>
    <p:sldId id="775" r:id="rId45"/>
    <p:sldId id="776" r:id="rId46"/>
    <p:sldId id="777" r:id="rId47"/>
    <p:sldId id="778" r:id="rId48"/>
    <p:sldId id="770" r:id="rId49"/>
    <p:sldId id="779" r:id="rId50"/>
    <p:sldId id="780" r:id="rId51"/>
    <p:sldId id="772" r:id="rId52"/>
    <p:sldId id="771" r:id="rId53"/>
    <p:sldId id="773" r:id="rId54"/>
    <p:sldId id="774" r:id="rId55"/>
    <p:sldId id="541" r:id="rId56"/>
    <p:sldId id="690" r:id="rId57"/>
    <p:sldId id="755" r:id="rId58"/>
    <p:sldId id="746" r:id="rId59"/>
    <p:sldId id="732" r:id="rId60"/>
    <p:sldId id="714" r:id="rId61"/>
    <p:sldId id="740" r:id="rId62"/>
    <p:sldId id="748" r:id="rId63"/>
    <p:sldId id="749" r:id="rId64"/>
    <p:sldId id="784" r:id="rId65"/>
    <p:sldId id="579" r:id="rId66"/>
    <p:sldId id="396" r:id="rId67"/>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EC14B9"/>
    <a:srgbClr val="4472C4"/>
    <a:srgbClr val="CC99FF"/>
    <a:srgbClr val="CFD5EA"/>
    <a:srgbClr val="E9EBF5"/>
    <a:srgbClr val="5C739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6247" autoAdjust="0"/>
  </p:normalViewPr>
  <p:slideViewPr>
    <p:cSldViewPr>
      <p:cViewPr varScale="1">
        <p:scale>
          <a:sx n="79" d="100"/>
          <a:sy n="79" d="100"/>
        </p:scale>
        <p:origin x="145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66CCFF"/>
        </a:solidFill>
      </dgm:spPr>
      <dgm:t>
        <a:bodyPr/>
        <a:lstStyle/>
        <a:p>
          <a:pPr algn="ctr"/>
          <a:r>
            <a:rPr lang="fr-FR" sz="4400" dirty="0"/>
            <a:t>LE CUMUL D’ACTIVITES</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chemeClr val="accent1"/>
        </a:solidFill>
        <a:ln>
          <a:solidFill>
            <a:schemeClr val="accent1"/>
          </a:solidFill>
        </a:ln>
      </dgm:spPr>
      <dgm:t>
        <a:bodyPr/>
        <a:lstStyle/>
        <a:p>
          <a:pPr algn="ctr"/>
          <a:r>
            <a:rPr lang="fr-FR" sz="4000" dirty="0"/>
            <a:t>Procédure pour bénéficier des missions de l’ACFI du CDG 18</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64551" custScaleY="620946" custLinFactNeighborX="-26477" custLinFactNeighborY="-5946">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dgm:pt>
  </dgm:ptLst>
  <dgm:cxnLst>
    <dgm:cxn modelId="{5D3F8F15-E47C-4098-A9C2-869B0B308DFA}" srcId="{392F7907-B3F7-43C1-857F-DC1FCB25D7AB}" destId="{A897E62D-6A88-4914-9F20-E09D4E51F1EB}" srcOrd="0" destOrd="0" parTransId="{A0614D09-09F9-4928-B334-ED02DFB50F0D}" sibTransId="{CD1C9290-20FF-41CA-9F58-5CD19B2EE6A7}"/>
    <dgm:cxn modelId="{651CBB37-3032-48E8-A3A8-CA1BCF26408A}" type="presOf" srcId="{A897E62D-6A88-4914-9F20-E09D4E51F1EB}" destId="{3080216E-A1D1-4316-BEE5-08A65F123F04}" srcOrd="0" destOrd="0" presId="urn:microsoft.com/office/officeart/2005/8/layout/list1"/>
    <dgm:cxn modelId="{E998045F-6615-4291-A4B6-10B7F9284F77}" type="presOf" srcId="{392F7907-B3F7-43C1-857F-DC1FCB25D7AB}" destId="{E8665236-67CB-4250-8E70-28E5366020B0}" srcOrd="0" destOrd="0" presId="urn:microsoft.com/office/officeart/2005/8/layout/list1"/>
    <dgm:cxn modelId="{754ACF7E-35AF-4D23-A2C4-77B30880A40D}" type="presOf" srcId="{A897E62D-6A88-4914-9F20-E09D4E51F1EB}" destId="{F8403D09-73B7-4432-A724-0EB3B38231A4}" srcOrd="1" destOrd="0" presId="urn:microsoft.com/office/officeart/2005/8/layout/list1"/>
    <dgm:cxn modelId="{36819FF7-4AC1-46E0-80D8-0B66C13A1A32}" type="presParOf" srcId="{E8665236-67CB-4250-8E70-28E5366020B0}" destId="{F117A08F-258F-4E7F-A5F9-E9053FC14039}" srcOrd="0" destOrd="0" presId="urn:microsoft.com/office/officeart/2005/8/layout/list1"/>
    <dgm:cxn modelId="{751AE779-4031-43E8-BC1F-FF90F8883383}" type="presParOf" srcId="{F117A08F-258F-4E7F-A5F9-E9053FC14039}" destId="{3080216E-A1D1-4316-BEE5-08A65F123F04}" srcOrd="0" destOrd="0" presId="urn:microsoft.com/office/officeart/2005/8/layout/list1"/>
    <dgm:cxn modelId="{79B9CB16-D297-4E8E-ABAB-BED15E068F27}" type="presParOf" srcId="{F117A08F-258F-4E7F-A5F9-E9053FC14039}" destId="{F8403D09-73B7-4432-A724-0EB3B38231A4}" srcOrd="1" destOrd="0" presId="urn:microsoft.com/office/officeart/2005/8/layout/list1"/>
    <dgm:cxn modelId="{5508E573-CDAD-40CB-BE65-7B23266CC0B7}" type="presParOf" srcId="{E8665236-67CB-4250-8E70-28E5366020B0}" destId="{6B817595-63CD-4DC9-9B53-DEB2A64F86D6}" srcOrd="1" destOrd="0" presId="urn:microsoft.com/office/officeart/2005/8/layout/list1"/>
    <dgm:cxn modelId="{B2DBC21A-F742-418A-B602-B5EC6584FE34}"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FFC000"/>
        </a:solidFill>
      </dgm:spPr>
      <dgm:t>
        <a:bodyPr/>
        <a:lstStyle/>
        <a:p>
          <a:pPr algn="ctr"/>
          <a:r>
            <a:rPr lang="fr-FR" sz="4400" dirty="0"/>
            <a:t>ACTU-MINUTE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dgm:spPr>
        <a:solidFill>
          <a:srgbClr val="FF0000"/>
        </a:solidFill>
      </dgm:spPr>
      <dgm:t>
        <a:bodyPr/>
        <a:lstStyle/>
        <a:p>
          <a:pPr algn="ctr"/>
          <a:endParaRPr lang="fr-FR" dirty="0"/>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64551" custScaleY="286811" custLinFactNeighborX="-51337" custLinFactNeighborY="-148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0070C0"/>
        </a:solidFill>
      </dgm:spPr>
      <dgm:t>
        <a:bodyPr/>
        <a:lstStyle/>
        <a:p>
          <a:pPr algn="ctr"/>
          <a:r>
            <a:rPr lang="fr-FR" sz="4000" dirty="0"/>
            <a:t>Les dérogations au principe d’interdiction de cumul d’activités</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64551" custScaleY="620946" custLinFactNeighborX="-26477" custLinFactNeighborY="-5946">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dgm:pt>
  </dgm:ptLst>
  <dgm:cxnLst>
    <dgm:cxn modelId="{5D3F8F15-E47C-4098-A9C2-869B0B308DFA}" srcId="{392F7907-B3F7-43C1-857F-DC1FCB25D7AB}" destId="{A897E62D-6A88-4914-9F20-E09D4E51F1EB}" srcOrd="0" destOrd="0" parTransId="{A0614D09-09F9-4928-B334-ED02DFB50F0D}" sibTransId="{CD1C9290-20FF-41CA-9F58-5CD19B2EE6A7}"/>
    <dgm:cxn modelId="{651CBB37-3032-48E8-A3A8-CA1BCF26408A}" type="presOf" srcId="{A897E62D-6A88-4914-9F20-E09D4E51F1EB}" destId="{3080216E-A1D1-4316-BEE5-08A65F123F04}" srcOrd="0" destOrd="0" presId="urn:microsoft.com/office/officeart/2005/8/layout/list1"/>
    <dgm:cxn modelId="{E998045F-6615-4291-A4B6-10B7F9284F77}" type="presOf" srcId="{392F7907-B3F7-43C1-857F-DC1FCB25D7AB}" destId="{E8665236-67CB-4250-8E70-28E5366020B0}" srcOrd="0" destOrd="0" presId="urn:microsoft.com/office/officeart/2005/8/layout/list1"/>
    <dgm:cxn modelId="{754ACF7E-35AF-4D23-A2C4-77B30880A40D}" type="presOf" srcId="{A897E62D-6A88-4914-9F20-E09D4E51F1EB}" destId="{F8403D09-73B7-4432-A724-0EB3B38231A4}" srcOrd="1" destOrd="0" presId="urn:microsoft.com/office/officeart/2005/8/layout/list1"/>
    <dgm:cxn modelId="{36819FF7-4AC1-46E0-80D8-0B66C13A1A32}" type="presParOf" srcId="{E8665236-67CB-4250-8E70-28E5366020B0}" destId="{F117A08F-258F-4E7F-A5F9-E9053FC14039}" srcOrd="0" destOrd="0" presId="urn:microsoft.com/office/officeart/2005/8/layout/list1"/>
    <dgm:cxn modelId="{751AE779-4031-43E8-BC1F-FF90F8883383}" type="presParOf" srcId="{F117A08F-258F-4E7F-A5F9-E9053FC14039}" destId="{3080216E-A1D1-4316-BEE5-08A65F123F04}" srcOrd="0" destOrd="0" presId="urn:microsoft.com/office/officeart/2005/8/layout/list1"/>
    <dgm:cxn modelId="{79B9CB16-D297-4E8E-ABAB-BED15E068F27}" type="presParOf" srcId="{F117A08F-258F-4E7F-A5F9-E9053FC14039}" destId="{F8403D09-73B7-4432-A724-0EB3B38231A4}" srcOrd="1" destOrd="0" presId="urn:microsoft.com/office/officeart/2005/8/layout/list1"/>
    <dgm:cxn modelId="{5508E573-CDAD-40CB-BE65-7B23266CC0B7}" type="presParOf" srcId="{E8665236-67CB-4250-8E70-28E5366020B0}" destId="{6B817595-63CD-4DC9-9B53-DEB2A64F86D6}" srcOrd="1" destOrd="0" presId="urn:microsoft.com/office/officeart/2005/8/layout/list1"/>
    <dgm:cxn modelId="{B2DBC21A-F742-418A-B602-B5EC6584FE34}"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00B050"/>
        </a:solidFill>
      </dgm:spPr>
      <dgm:t>
        <a:bodyPr/>
        <a:lstStyle/>
        <a:p>
          <a:pPr algn="ctr"/>
          <a:r>
            <a:rPr lang="fr-FR" sz="4000" dirty="0"/>
            <a:t>Procédures</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64551" custScaleY="620946" custLinFactNeighborX="-26477" custLinFactNeighborY="-5946">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dgm:pt>
  </dgm:ptLst>
  <dgm:cxnLst>
    <dgm:cxn modelId="{5D3F8F15-E47C-4098-A9C2-869B0B308DFA}" srcId="{392F7907-B3F7-43C1-857F-DC1FCB25D7AB}" destId="{A897E62D-6A88-4914-9F20-E09D4E51F1EB}" srcOrd="0" destOrd="0" parTransId="{A0614D09-09F9-4928-B334-ED02DFB50F0D}" sibTransId="{CD1C9290-20FF-41CA-9F58-5CD19B2EE6A7}"/>
    <dgm:cxn modelId="{651CBB37-3032-48E8-A3A8-CA1BCF26408A}" type="presOf" srcId="{A897E62D-6A88-4914-9F20-E09D4E51F1EB}" destId="{3080216E-A1D1-4316-BEE5-08A65F123F04}" srcOrd="0" destOrd="0" presId="urn:microsoft.com/office/officeart/2005/8/layout/list1"/>
    <dgm:cxn modelId="{E998045F-6615-4291-A4B6-10B7F9284F77}" type="presOf" srcId="{392F7907-B3F7-43C1-857F-DC1FCB25D7AB}" destId="{E8665236-67CB-4250-8E70-28E5366020B0}" srcOrd="0" destOrd="0" presId="urn:microsoft.com/office/officeart/2005/8/layout/list1"/>
    <dgm:cxn modelId="{754ACF7E-35AF-4D23-A2C4-77B30880A40D}" type="presOf" srcId="{A897E62D-6A88-4914-9F20-E09D4E51F1EB}" destId="{F8403D09-73B7-4432-A724-0EB3B38231A4}" srcOrd="1" destOrd="0" presId="urn:microsoft.com/office/officeart/2005/8/layout/list1"/>
    <dgm:cxn modelId="{36819FF7-4AC1-46E0-80D8-0B66C13A1A32}" type="presParOf" srcId="{E8665236-67CB-4250-8E70-28E5366020B0}" destId="{F117A08F-258F-4E7F-A5F9-E9053FC14039}" srcOrd="0" destOrd="0" presId="urn:microsoft.com/office/officeart/2005/8/layout/list1"/>
    <dgm:cxn modelId="{751AE779-4031-43E8-BC1F-FF90F8883383}" type="presParOf" srcId="{F117A08F-258F-4E7F-A5F9-E9053FC14039}" destId="{3080216E-A1D1-4316-BEE5-08A65F123F04}" srcOrd="0" destOrd="0" presId="urn:microsoft.com/office/officeart/2005/8/layout/list1"/>
    <dgm:cxn modelId="{79B9CB16-D297-4E8E-ABAB-BED15E068F27}" type="presParOf" srcId="{F117A08F-258F-4E7F-A5F9-E9053FC14039}" destId="{F8403D09-73B7-4432-A724-0EB3B38231A4}" srcOrd="1" destOrd="0" presId="urn:microsoft.com/office/officeart/2005/8/layout/list1"/>
    <dgm:cxn modelId="{5508E573-CDAD-40CB-BE65-7B23266CC0B7}" type="presParOf" srcId="{E8665236-67CB-4250-8E70-28E5366020B0}" destId="{6B817595-63CD-4DC9-9B53-DEB2A64F86D6}" srcOrd="1" destOrd="0" presId="urn:microsoft.com/office/officeart/2005/8/layout/list1"/>
    <dgm:cxn modelId="{B2DBC21A-F742-418A-B602-B5EC6584FE34}"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66CCFF"/>
        </a:solidFill>
      </dgm:spPr>
      <dgm:t>
        <a:bodyPr/>
        <a:lstStyle/>
        <a:p>
          <a:pPr algn="ctr"/>
          <a:r>
            <a:rPr lang="fr-FR" sz="4400" dirty="0"/>
            <a:t>ACFI : missions et obligations des collectivités</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70" custLinFactNeighborY="638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1260EC-6730-42B0-B1DE-464607FA3135}"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9CAB4BBA-5B2F-4200-8CC4-28A7843E45D9}">
      <dgm:prSet phldrT="[Texte]" custT="1"/>
      <dgm:spPr>
        <a:solidFill>
          <a:srgbClr val="FF0000"/>
        </a:solidFill>
      </dgm:spPr>
      <dgm:t>
        <a:bodyPr/>
        <a:lstStyle/>
        <a:p>
          <a:r>
            <a:rPr lang="fr-FR" sz="1800" dirty="0"/>
            <a:t>Le cadre réglementaire</a:t>
          </a:r>
        </a:p>
      </dgm:t>
    </dgm:pt>
    <dgm:pt modelId="{D9B98B39-C7EC-4E16-9DE2-AB1A10AF5FA6}" type="parTrans" cxnId="{96349E38-5F14-410C-83D7-404268A4870D}">
      <dgm:prSet/>
      <dgm:spPr/>
      <dgm:t>
        <a:bodyPr/>
        <a:lstStyle/>
        <a:p>
          <a:endParaRPr lang="fr-FR" sz="1800"/>
        </a:p>
      </dgm:t>
    </dgm:pt>
    <dgm:pt modelId="{33AD0552-8FCD-4077-A014-4D076D77A3A8}" type="sibTrans" cxnId="{96349E38-5F14-410C-83D7-404268A4870D}">
      <dgm:prSet/>
      <dgm:spPr/>
      <dgm:t>
        <a:bodyPr/>
        <a:lstStyle/>
        <a:p>
          <a:endParaRPr lang="fr-FR" sz="1800"/>
        </a:p>
      </dgm:t>
    </dgm:pt>
    <dgm:pt modelId="{7EF986F4-DEB7-4AB0-9E98-ABCFA78F6DC5}">
      <dgm:prSet phldrT="[Texte]" custT="1"/>
      <dgm:spPr>
        <a:solidFill>
          <a:srgbClr val="0070C0"/>
        </a:solidFill>
      </dgm:spPr>
      <dgm:t>
        <a:bodyPr/>
        <a:lstStyle/>
        <a:p>
          <a:r>
            <a:rPr lang="fr-FR" sz="1800" b="0" dirty="0">
              <a:solidFill>
                <a:srgbClr val="FFFFFF"/>
              </a:solidFill>
              <a:latin typeface="Calibri"/>
              <a:cs typeface="Calibri"/>
            </a:rPr>
            <a:t>Les</a:t>
          </a:r>
          <a:r>
            <a:rPr lang="fr-FR" sz="1800" b="0" spc="-34" dirty="0">
              <a:solidFill>
                <a:srgbClr val="FFFFFF"/>
              </a:solidFill>
              <a:latin typeface="Calibri"/>
              <a:cs typeface="Calibri"/>
            </a:rPr>
            <a:t> </a:t>
          </a:r>
          <a:r>
            <a:rPr lang="fr-FR" sz="1800" b="0" spc="-8" dirty="0">
              <a:solidFill>
                <a:srgbClr val="FFFFFF"/>
              </a:solidFill>
              <a:latin typeface="Calibri"/>
              <a:cs typeface="Calibri"/>
            </a:rPr>
            <a:t>visites d’inspection</a:t>
          </a:r>
          <a:endParaRPr lang="fr-FR" sz="1800" b="0" dirty="0"/>
        </a:p>
      </dgm:t>
    </dgm:pt>
    <dgm:pt modelId="{3C873EE4-7B00-4FDA-AD7E-D448992AC15C}" type="parTrans" cxnId="{A671FC83-B9FE-4192-9FFB-66BE071C45CD}">
      <dgm:prSet/>
      <dgm:spPr/>
      <dgm:t>
        <a:bodyPr/>
        <a:lstStyle/>
        <a:p>
          <a:endParaRPr lang="fr-FR" sz="1800"/>
        </a:p>
      </dgm:t>
    </dgm:pt>
    <dgm:pt modelId="{B6871C4B-56EF-46B3-8CB4-BF4D594D0690}" type="sibTrans" cxnId="{A671FC83-B9FE-4192-9FFB-66BE071C45CD}">
      <dgm:prSet/>
      <dgm:spPr/>
      <dgm:t>
        <a:bodyPr/>
        <a:lstStyle/>
        <a:p>
          <a:endParaRPr lang="fr-FR" sz="1800"/>
        </a:p>
      </dgm:t>
    </dgm:pt>
    <dgm:pt modelId="{5109B57B-A738-4106-989B-CBDF209BA0DE}">
      <dgm:prSet phldrT="[Texte]" custT="1"/>
      <dgm:spPr>
        <a:solidFill>
          <a:srgbClr val="00B050"/>
        </a:solidFill>
      </dgm:spPr>
      <dgm:t>
        <a:bodyPr/>
        <a:lstStyle/>
        <a:p>
          <a:r>
            <a:rPr lang="fr-FR" sz="1800" dirty="0"/>
            <a:t>Les missions complémentaires</a:t>
          </a:r>
        </a:p>
      </dgm:t>
    </dgm:pt>
    <dgm:pt modelId="{1920280F-F575-4EB9-BC3A-53E1CEE6DA82}" type="parTrans" cxnId="{DBDE7A53-D93F-462C-8D90-7BF7B9057142}">
      <dgm:prSet/>
      <dgm:spPr/>
      <dgm:t>
        <a:bodyPr/>
        <a:lstStyle/>
        <a:p>
          <a:endParaRPr lang="fr-FR" sz="1800"/>
        </a:p>
      </dgm:t>
    </dgm:pt>
    <dgm:pt modelId="{CD79B75A-278A-434D-8EBC-538D7F8575D6}" type="sibTrans" cxnId="{DBDE7A53-D93F-462C-8D90-7BF7B9057142}">
      <dgm:prSet/>
      <dgm:spPr/>
      <dgm:t>
        <a:bodyPr/>
        <a:lstStyle/>
        <a:p>
          <a:endParaRPr lang="fr-FR" sz="1800"/>
        </a:p>
      </dgm:t>
    </dgm:pt>
    <dgm:pt modelId="{240B00EE-CF8A-48AE-818F-F3A1B3FFED5A}" type="pres">
      <dgm:prSet presAssocID="{AD1260EC-6730-42B0-B1DE-464607FA3135}" presName="Name0" presStyleCnt="0">
        <dgm:presLayoutVars>
          <dgm:dir/>
          <dgm:animLvl val="lvl"/>
          <dgm:resizeHandles val="exact"/>
        </dgm:presLayoutVars>
      </dgm:prSet>
      <dgm:spPr/>
    </dgm:pt>
    <dgm:pt modelId="{A13ADB74-320D-4779-83B4-BF9E17280C7F}" type="pres">
      <dgm:prSet presAssocID="{9CAB4BBA-5B2F-4200-8CC4-28A7843E45D9}" presName="parTxOnly" presStyleLbl="node1" presStyleIdx="0" presStyleCnt="3">
        <dgm:presLayoutVars>
          <dgm:chMax val="0"/>
          <dgm:chPref val="0"/>
          <dgm:bulletEnabled val="1"/>
        </dgm:presLayoutVars>
      </dgm:prSet>
      <dgm:spPr/>
    </dgm:pt>
    <dgm:pt modelId="{536FD5A8-5408-44A5-9109-0B9CFC745DCE}" type="pres">
      <dgm:prSet presAssocID="{33AD0552-8FCD-4077-A014-4D076D77A3A8}" presName="parTxOnlySpace" presStyleCnt="0"/>
      <dgm:spPr/>
    </dgm:pt>
    <dgm:pt modelId="{6FD46E62-6108-4583-8DE9-860F432F6DDB}" type="pres">
      <dgm:prSet presAssocID="{7EF986F4-DEB7-4AB0-9E98-ABCFA78F6DC5}" presName="parTxOnly" presStyleLbl="node1" presStyleIdx="1" presStyleCnt="3" custLinFactNeighborX="-32065" custLinFactNeighborY="-636">
        <dgm:presLayoutVars>
          <dgm:chMax val="0"/>
          <dgm:chPref val="0"/>
          <dgm:bulletEnabled val="1"/>
        </dgm:presLayoutVars>
      </dgm:prSet>
      <dgm:spPr/>
    </dgm:pt>
    <dgm:pt modelId="{04B9451F-D86A-4894-8AD9-3BD14529858B}" type="pres">
      <dgm:prSet presAssocID="{B6871C4B-56EF-46B3-8CB4-BF4D594D0690}" presName="parTxOnlySpace" presStyleCnt="0"/>
      <dgm:spPr/>
    </dgm:pt>
    <dgm:pt modelId="{63B8E840-8ACB-4FEF-B2FC-E85B7CE1DD71}" type="pres">
      <dgm:prSet presAssocID="{5109B57B-A738-4106-989B-CBDF209BA0DE}" presName="parTxOnly" presStyleLbl="node1" presStyleIdx="2" presStyleCnt="3">
        <dgm:presLayoutVars>
          <dgm:chMax val="0"/>
          <dgm:chPref val="0"/>
          <dgm:bulletEnabled val="1"/>
        </dgm:presLayoutVars>
      </dgm:prSet>
      <dgm:spPr/>
    </dgm:pt>
  </dgm:ptLst>
  <dgm:cxnLst>
    <dgm:cxn modelId="{96349E38-5F14-410C-83D7-404268A4870D}" srcId="{AD1260EC-6730-42B0-B1DE-464607FA3135}" destId="{9CAB4BBA-5B2F-4200-8CC4-28A7843E45D9}" srcOrd="0" destOrd="0" parTransId="{D9B98B39-C7EC-4E16-9DE2-AB1A10AF5FA6}" sibTransId="{33AD0552-8FCD-4077-A014-4D076D77A3A8}"/>
    <dgm:cxn modelId="{DBDE7A53-D93F-462C-8D90-7BF7B9057142}" srcId="{AD1260EC-6730-42B0-B1DE-464607FA3135}" destId="{5109B57B-A738-4106-989B-CBDF209BA0DE}" srcOrd="2" destOrd="0" parTransId="{1920280F-F575-4EB9-BC3A-53E1CEE6DA82}" sibTransId="{CD79B75A-278A-434D-8EBC-538D7F8575D6}"/>
    <dgm:cxn modelId="{F62E4D7B-21B4-47AB-B1BF-8A09EA4446D3}" type="presOf" srcId="{7EF986F4-DEB7-4AB0-9E98-ABCFA78F6DC5}" destId="{6FD46E62-6108-4583-8DE9-860F432F6DDB}" srcOrd="0" destOrd="0" presId="urn:microsoft.com/office/officeart/2005/8/layout/chevron1"/>
    <dgm:cxn modelId="{A671FC83-B9FE-4192-9FFB-66BE071C45CD}" srcId="{AD1260EC-6730-42B0-B1DE-464607FA3135}" destId="{7EF986F4-DEB7-4AB0-9E98-ABCFA78F6DC5}" srcOrd="1" destOrd="0" parTransId="{3C873EE4-7B00-4FDA-AD7E-D448992AC15C}" sibTransId="{B6871C4B-56EF-46B3-8CB4-BF4D594D0690}"/>
    <dgm:cxn modelId="{CC407CBA-E20F-414D-AA1C-8D76C98F6F30}" type="presOf" srcId="{AD1260EC-6730-42B0-B1DE-464607FA3135}" destId="{240B00EE-CF8A-48AE-818F-F3A1B3FFED5A}" srcOrd="0" destOrd="0" presId="urn:microsoft.com/office/officeart/2005/8/layout/chevron1"/>
    <dgm:cxn modelId="{2AE2A9D7-FA26-452F-ADEB-F8551F716EE1}" type="presOf" srcId="{9CAB4BBA-5B2F-4200-8CC4-28A7843E45D9}" destId="{A13ADB74-320D-4779-83B4-BF9E17280C7F}" srcOrd="0" destOrd="0" presId="urn:microsoft.com/office/officeart/2005/8/layout/chevron1"/>
    <dgm:cxn modelId="{632793E4-9319-427B-A763-AFE2478EE95F}" type="presOf" srcId="{5109B57B-A738-4106-989B-CBDF209BA0DE}" destId="{63B8E840-8ACB-4FEF-B2FC-E85B7CE1DD71}" srcOrd="0" destOrd="0" presId="urn:microsoft.com/office/officeart/2005/8/layout/chevron1"/>
    <dgm:cxn modelId="{1E892D49-CD94-4A6F-B9D7-2B72CA783A17}" type="presParOf" srcId="{240B00EE-CF8A-48AE-818F-F3A1B3FFED5A}" destId="{A13ADB74-320D-4779-83B4-BF9E17280C7F}" srcOrd="0" destOrd="0" presId="urn:microsoft.com/office/officeart/2005/8/layout/chevron1"/>
    <dgm:cxn modelId="{3DB712D2-80F8-4A14-84A6-37CF6C2376C4}" type="presParOf" srcId="{240B00EE-CF8A-48AE-818F-F3A1B3FFED5A}" destId="{536FD5A8-5408-44A5-9109-0B9CFC745DCE}" srcOrd="1" destOrd="0" presId="urn:microsoft.com/office/officeart/2005/8/layout/chevron1"/>
    <dgm:cxn modelId="{F1D8CFAB-DA32-4E58-B478-026B748B6AE6}" type="presParOf" srcId="{240B00EE-CF8A-48AE-818F-F3A1B3FFED5A}" destId="{6FD46E62-6108-4583-8DE9-860F432F6DDB}" srcOrd="2" destOrd="0" presId="urn:microsoft.com/office/officeart/2005/8/layout/chevron1"/>
    <dgm:cxn modelId="{719B66E3-5AA0-4899-BB32-B29DFBFD1806}" type="presParOf" srcId="{240B00EE-CF8A-48AE-818F-F3A1B3FFED5A}" destId="{04B9451F-D86A-4894-8AD9-3BD14529858B}" srcOrd="3" destOrd="0" presId="urn:microsoft.com/office/officeart/2005/8/layout/chevron1"/>
    <dgm:cxn modelId="{AA25DDF2-4BEB-4DE6-9DF0-7EE0D16AACC1}" type="presParOf" srcId="{240B00EE-CF8A-48AE-818F-F3A1B3FFED5A}" destId="{63B8E840-8ACB-4FEF-B2FC-E85B7CE1DD7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dgm:spPr>
        <a:solidFill>
          <a:srgbClr val="FF0000"/>
        </a:solidFill>
      </dgm:spPr>
      <dgm:t>
        <a:bodyPr/>
        <a:lstStyle/>
        <a:p>
          <a:pPr algn="ctr"/>
          <a:endParaRPr lang="fr-FR" dirty="0"/>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64551" custScaleY="286811" custLinFactNeighborX="-51337" custLinFactNeighborY="-148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0070C0"/>
        </a:solidFill>
      </dgm:spPr>
      <dgm:t>
        <a:bodyPr/>
        <a:lstStyle/>
        <a:p>
          <a:pPr algn="ctr"/>
          <a:r>
            <a:rPr lang="fr-FR" sz="4000" dirty="0"/>
            <a:t>Les visites d’inspection</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64551" custScaleY="620946" custLinFactNeighborX="-26477" custLinFactNeighborY="-5946">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dgm:pt>
  </dgm:ptLst>
  <dgm:cxnLst>
    <dgm:cxn modelId="{5D3F8F15-E47C-4098-A9C2-869B0B308DFA}" srcId="{392F7907-B3F7-43C1-857F-DC1FCB25D7AB}" destId="{A897E62D-6A88-4914-9F20-E09D4E51F1EB}" srcOrd="0" destOrd="0" parTransId="{A0614D09-09F9-4928-B334-ED02DFB50F0D}" sibTransId="{CD1C9290-20FF-41CA-9F58-5CD19B2EE6A7}"/>
    <dgm:cxn modelId="{651CBB37-3032-48E8-A3A8-CA1BCF26408A}" type="presOf" srcId="{A897E62D-6A88-4914-9F20-E09D4E51F1EB}" destId="{3080216E-A1D1-4316-BEE5-08A65F123F04}" srcOrd="0" destOrd="0" presId="urn:microsoft.com/office/officeart/2005/8/layout/list1"/>
    <dgm:cxn modelId="{E998045F-6615-4291-A4B6-10B7F9284F77}" type="presOf" srcId="{392F7907-B3F7-43C1-857F-DC1FCB25D7AB}" destId="{E8665236-67CB-4250-8E70-28E5366020B0}" srcOrd="0" destOrd="0" presId="urn:microsoft.com/office/officeart/2005/8/layout/list1"/>
    <dgm:cxn modelId="{754ACF7E-35AF-4D23-A2C4-77B30880A40D}" type="presOf" srcId="{A897E62D-6A88-4914-9F20-E09D4E51F1EB}" destId="{F8403D09-73B7-4432-A724-0EB3B38231A4}" srcOrd="1" destOrd="0" presId="urn:microsoft.com/office/officeart/2005/8/layout/list1"/>
    <dgm:cxn modelId="{36819FF7-4AC1-46E0-80D8-0B66C13A1A32}" type="presParOf" srcId="{E8665236-67CB-4250-8E70-28E5366020B0}" destId="{F117A08F-258F-4E7F-A5F9-E9053FC14039}" srcOrd="0" destOrd="0" presId="urn:microsoft.com/office/officeart/2005/8/layout/list1"/>
    <dgm:cxn modelId="{751AE779-4031-43E8-BC1F-FF90F8883383}" type="presParOf" srcId="{F117A08F-258F-4E7F-A5F9-E9053FC14039}" destId="{3080216E-A1D1-4316-BEE5-08A65F123F04}" srcOrd="0" destOrd="0" presId="urn:microsoft.com/office/officeart/2005/8/layout/list1"/>
    <dgm:cxn modelId="{79B9CB16-D297-4E8E-ABAB-BED15E068F27}" type="presParOf" srcId="{F117A08F-258F-4E7F-A5F9-E9053FC14039}" destId="{F8403D09-73B7-4432-A724-0EB3B38231A4}" srcOrd="1" destOrd="0" presId="urn:microsoft.com/office/officeart/2005/8/layout/list1"/>
    <dgm:cxn modelId="{5508E573-CDAD-40CB-BE65-7B23266CC0B7}" type="presParOf" srcId="{E8665236-67CB-4250-8E70-28E5366020B0}" destId="{6B817595-63CD-4DC9-9B53-DEB2A64F86D6}" srcOrd="1" destOrd="0" presId="urn:microsoft.com/office/officeart/2005/8/layout/list1"/>
    <dgm:cxn modelId="{B2DBC21A-F742-418A-B602-B5EC6584FE34}"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00B050"/>
        </a:solidFill>
      </dgm:spPr>
      <dgm:t>
        <a:bodyPr/>
        <a:lstStyle/>
        <a:p>
          <a:pPr algn="ctr"/>
          <a:r>
            <a:rPr lang="fr-FR" sz="4000" dirty="0"/>
            <a:t>Les missions complémentaires de l’ACFI</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64551" custScaleY="620946" custLinFactNeighborX="-26477" custLinFactNeighborY="-5946">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dgm:pt>
  </dgm:ptLst>
  <dgm:cxnLst>
    <dgm:cxn modelId="{5D3F8F15-E47C-4098-A9C2-869B0B308DFA}" srcId="{392F7907-B3F7-43C1-857F-DC1FCB25D7AB}" destId="{A897E62D-6A88-4914-9F20-E09D4E51F1EB}" srcOrd="0" destOrd="0" parTransId="{A0614D09-09F9-4928-B334-ED02DFB50F0D}" sibTransId="{CD1C9290-20FF-41CA-9F58-5CD19B2EE6A7}"/>
    <dgm:cxn modelId="{651CBB37-3032-48E8-A3A8-CA1BCF26408A}" type="presOf" srcId="{A897E62D-6A88-4914-9F20-E09D4E51F1EB}" destId="{3080216E-A1D1-4316-BEE5-08A65F123F04}" srcOrd="0" destOrd="0" presId="urn:microsoft.com/office/officeart/2005/8/layout/list1"/>
    <dgm:cxn modelId="{E998045F-6615-4291-A4B6-10B7F9284F77}" type="presOf" srcId="{392F7907-B3F7-43C1-857F-DC1FCB25D7AB}" destId="{E8665236-67CB-4250-8E70-28E5366020B0}" srcOrd="0" destOrd="0" presId="urn:microsoft.com/office/officeart/2005/8/layout/list1"/>
    <dgm:cxn modelId="{754ACF7E-35AF-4D23-A2C4-77B30880A40D}" type="presOf" srcId="{A897E62D-6A88-4914-9F20-E09D4E51F1EB}" destId="{F8403D09-73B7-4432-A724-0EB3B38231A4}" srcOrd="1" destOrd="0" presId="urn:microsoft.com/office/officeart/2005/8/layout/list1"/>
    <dgm:cxn modelId="{36819FF7-4AC1-46E0-80D8-0B66C13A1A32}" type="presParOf" srcId="{E8665236-67CB-4250-8E70-28E5366020B0}" destId="{F117A08F-258F-4E7F-A5F9-E9053FC14039}" srcOrd="0" destOrd="0" presId="urn:microsoft.com/office/officeart/2005/8/layout/list1"/>
    <dgm:cxn modelId="{751AE779-4031-43E8-BC1F-FF90F8883383}" type="presParOf" srcId="{F117A08F-258F-4E7F-A5F9-E9053FC14039}" destId="{3080216E-A1D1-4316-BEE5-08A65F123F04}" srcOrd="0" destOrd="0" presId="urn:microsoft.com/office/officeart/2005/8/layout/list1"/>
    <dgm:cxn modelId="{79B9CB16-D297-4E8E-ABAB-BED15E068F27}" type="presParOf" srcId="{F117A08F-258F-4E7F-A5F9-E9053FC14039}" destId="{F8403D09-73B7-4432-A724-0EB3B38231A4}" srcOrd="1" destOrd="0" presId="urn:microsoft.com/office/officeart/2005/8/layout/list1"/>
    <dgm:cxn modelId="{5508E573-CDAD-40CB-BE65-7B23266CC0B7}" type="presParOf" srcId="{E8665236-67CB-4250-8E70-28E5366020B0}" destId="{6B817595-63CD-4DC9-9B53-DEB2A64F86D6}" srcOrd="1" destOrd="0" presId="urn:microsoft.com/office/officeart/2005/8/layout/list1"/>
    <dgm:cxn modelId="{B2DBC21A-F742-418A-B602-B5EC6584FE34}"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41446"/>
          <a:ext cx="6847000" cy="3384187"/>
        </a:xfrm>
        <a:prstGeom prst="roundRect">
          <a:avLst/>
        </a:prstGeom>
        <a:solidFill>
          <a:srgbClr val="66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LE CUMUL D’ACTIVITES</a:t>
          </a:r>
        </a:p>
      </dsp:txBody>
      <dsp:txXfrm>
        <a:off x="470004" y="306648"/>
        <a:ext cx="6516596" cy="30537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3465432"/>
          <a:ext cx="7661932"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234353" y="59462"/>
          <a:ext cx="7343050" cy="3666065"/>
        </a:xfrm>
        <a:prstGeom prst="round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722" tIns="0" rIns="202722" bIns="0" numCol="1" spcCol="1270" anchor="ctr" anchorCtr="0">
          <a:noAutofit/>
        </a:bodyPr>
        <a:lstStyle/>
        <a:p>
          <a:pPr marL="0" lvl="0" indent="0" algn="ctr" defTabSz="1778000">
            <a:lnSpc>
              <a:spcPct val="90000"/>
            </a:lnSpc>
            <a:spcBef>
              <a:spcPct val="0"/>
            </a:spcBef>
            <a:spcAft>
              <a:spcPct val="35000"/>
            </a:spcAft>
            <a:buNone/>
          </a:pPr>
          <a:r>
            <a:rPr lang="fr-FR" sz="4000" kern="1200" dirty="0"/>
            <a:t>Procédure pour bénéficier des missions de l’ACFI du CDG 18</a:t>
          </a:r>
        </a:p>
      </dsp:txBody>
      <dsp:txXfrm>
        <a:off x="413316" y="238425"/>
        <a:ext cx="6985124" cy="33081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41446"/>
          <a:ext cx="6847000" cy="338418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ACTU-MINUTE</a:t>
          </a:r>
        </a:p>
      </dsp:txBody>
      <dsp:txXfrm>
        <a:off x="470004" y="306648"/>
        <a:ext cx="6516596" cy="3053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970838"/>
          <a:ext cx="7162800" cy="105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145007" y="16324"/>
          <a:ext cx="6864691" cy="3555997"/>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866900">
            <a:lnSpc>
              <a:spcPct val="90000"/>
            </a:lnSpc>
            <a:spcBef>
              <a:spcPct val="0"/>
            </a:spcBef>
            <a:spcAft>
              <a:spcPct val="35000"/>
            </a:spcAft>
            <a:buNone/>
          </a:pPr>
          <a:endParaRPr lang="fr-FR" sz="4200" kern="1200" dirty="0"/>
        </a:p>
      </dsp:txBody>
      <dsp:txXfrm>
        <a:off x="318596" y="189913"/>
        <a:ext cx="6517513" cy="3208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3465432"/>
          <a:ext cx="7661932"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234353" y="59462"/>
          <a:ext cx="7343050" cy="3666065"/>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722" tIns="0" rIns="202722" bIns="0" numCol="1" spcCol="1270" anchor="ctr" anchorCtr="0">
          <a:noAutofit/>
        </a:bodyPr>
        <a:lstStyle/>
        <a:p>
          <a:pPr marL="0" lvl="0" indent="0" algn="ctr" defTabSz="1778000">
            <a:lnSpc>
              <a:spcPct val="90000"/>
            </a:lnSpc>
            <a:spcBef>
              <a:spcPct val="0"/>
            </a:spcBef>
            <a:spcAft>
              <a:spcPct val="35000"/>
            </a:spcAft>
            <a:buNone/>
          </a:pPr>
          <a:r>
            <a:rPr lang="fr-FR" sz="4000" kern="1200" dirty="0"/>
            <a:t>Les dérogations au principe d’interdiction de cumul d’activités</a:t>
          </a:r>
        </a:p>
      </dsp:txBody>
      <dsp:txXfrm>
        <a:off x="413316" y="238425"/>
        <a:ext cx="6985124" cy="3308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3465432"/>
          <a:ext cx="7661932"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234353" y="59462"/>
          <a:ext cx="7343050" cy="366606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722" tIns="0" rIns="202722" bIns="0" numCol="1" spcCol="1270" anchor="ctr" anchorCtr="0">
          <a:noAutofit/>
        </a:bodyPr>
        <a:lstStyle/>
        <a:p>
          <a:pPr marL="0" lvl="0" indent="0" algn="ctr" defTabSz="1778000">
            <a:lnSpc>
              <a:spcPct val="90000"/>
            </a:lnSpc>
            <a:spcBef>
              <a:spcPct val="0"/>
            </a:spcBef>
            <a:spcAft>
              <a:spcPct val="35000"/>
            </a:spcAft>
            <a:buNone/>
          </a:pPr>
          <a:r>
            <a:rPr lang="fr-FR" sz="4000" kern="1200" dirty="0"/>
            <a:t>Procédures</a:t>
          </a:r>
        </a:p>
      </dsp:txBody>
      <dsp:txXfrm>
        <a:off x="413316" y="238425"/>
        <a:ext cx="6985124" cy="33081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799" y="152394"/>
          <a:ext cx="6847000" cy="3332123"/>
        </a:xfrm>
        <a:prstGeom prst="roundRect">
          <a:avLst/>
        </a:prstGeom>
        <a:solidFill>
          <a:srgbClr val="66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ACFI : missions et obligations des collectivités</a:t>
          </a:r>
        </a:p>
      </dsp:txBody>
      <dsp:txXfrm>
        <a:off x="467460" y="315055"/>
        <a:ext cx="6521678" cy="30068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ADB74-320D-4779-83B4-BF9E17280C7F}">
      <dsp:nvSpPr>
        <dsp:cNvPr id="0" name=""/>
        <dsp:cNvSpPr/>
      </dsp:nvSpPr>
      <dsp:spPr>
        <a:xfrm>
          <a:off x="2455" y="1433636"/>
          <a:ext cx="2991817" cy="1196726"/>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kern="1200" dirty="0"/>
            <a:t>Le cadre réglementaire</a:t>
          </a:r>
        </a:p>
      </dsp:txBody>
      <dsp:txXfrm>
        <a:off x="600818" y="1433636"/>
        <a:ext cx="1795091" cy="1196726"/>
      </dsp:txXfrm>
    </dsp:sp>
    <dsp:sp modelId="{6FD46E62-6108-4583-8DE9-860F432F6DDB}">
      <dsp:nvSpPr>
        <dsp:cNvPr id="0" name=""/>
        <dsp:cNvSpPr/>
      </dsp:nvSpPr>
      <dsp:spPr>
        <a:xfrm>
          <a:off x="2599158" y="1426025"/>
          <a:ext cx="2991817" cy="1196726"/>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b="0" kern="1200" dirty="0">
              <a:solidFill>
                <a:srgbClr val="FFFFFF"/>
              </a:solidFill>
              <a:latin typeface="Calibri"/>
              <a:cs typeface="Calibri"/>
            </a:rPr>
            <a:t>Les</a:t>
          </a:r>
          <a:r>
            <a:rPr lang="fr-FR" sz="1800" b="0" kern="1200" spc="-34" dirty="0">
              <a:solidFill>
                <a:srgbClr val="FFFFFF"/>
              </a:solidFill>
              <a:latin typeface="Calibri"/>
              <a:cs typeface="Calibri"/>
            </a:rPr>
            <a:t> </a:t>
          </a:r>
          <a:r>
            <a:rPr lang="fr-FR" sz="1800" b="0" kern="1200" spc="-8" dirty="0">
              <a:solidFill>
                <a:srgbClr val="FFFFFF"/>
              </a:solidFill>
              <a:latin typeface="Calibri"/>
              <a:cs typeface="Calibri"/>
            </a:rPr>
            <a:t>visites d’inspection</a:t>
          </a:r>
          <a:endParaRPr lang="fr-FR" sz="1800" b="0" kern="1200" dirty="0"/>
        </a:p>
      </dsp:txBody>
      <dsp:txXfrm>
        <a:off x="3197521" y="1426025"/>
        <a:ext cx="1795091" cy="1196726"/>
      </dsp:txXfrm>
    </dsp:sp>
    <dsp:sp modelId="{63B8E840-8ACB-4FEF-B2FC-E85B7CE1DD71}">
      <dsp:nvSpPr>
        <dsp:cNvPr id="0" name=""/>
        <dsp:cNvSpPr/>
      </dsp:nvSpPr>
      <dsp:spPr>
        <a:xfrm>
          <a:off x="5387726" y="1433636"/>
          <a:ext cx="2991817" cy="1196726"/>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kern="1200" dirty="0"/>
            <a:t>Les missions complémentaires</a:t>
          </a:r>
        </a:p>
      </dsp:txBody>
      <dsp:txXfrm>
        <a:off x="5986089" y="1433636"/>
        <a:ext cx="1795091" cy="11967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970838"/>
          <a:ext cx="7162800" cy="105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145007" y="16324"/>
          <a:ext cx="6864691" cy="3555997"/>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866900">
            <a:lnSpc>
              <a:spcPct val="90000"/>
            </a:lnSpc>
            <a:spcBef>
              <a:spcPct val="0"/>
            </a:spcBef>
            <a:spcAft>
              <a:spcPct val="35000"/>
            </a:spcAft>
            <a:buNone/>
          </a:pPr>
          <a:endParaRPr lang="fr-FR" sz="4200" kern="1200" dirty="0"/>
        </a:p>
      </dsp:txBody>
      <dsp:txXfrm>
        <a:off x="318596" y="189913"/>
        <a:ext cx="6517513" cy="32088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3465432"/>
          <a:ext cx="7661932"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234353" y="59462"/>
          <a:ext cx="7343050" cy="3666065"/>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722" tIns="0" rIns="202722" bIns="0" numCol="1" spcCol="1270" anchor="ctr" anchorCtr="0">
          <a:noAutofit/>
        </a:bodyPr>
        <a:lstStyle/>
        <a:p>
          <a:pPr marL="0" lvl="0" indent="0" algn="ctr" defTabSz="1778000">
            <a:lnSpc>
              <a:spcPct val="90000"/>
            </a:lnSpc>
            <a:spcBef>
              <a:spcPct val="0"/>
            </a:spcBef>
            <a:spcAft>
              <a:spcPct val="35000"/>
            </a:spcAft>
            <a:buNone/>
          </a:pPr>
          <a:r>
            <a:rPr lang="fr-FR" sz="4000" kern="1200" dirty="0"/>
            <a:t>Les visites d’inspection</a:t>
          </a:r>
        </a:p>
      </dsp:txBody>
      <dsp:txXfrm>
        <a:off x="413316" y="238425"/>
        <a:ext cx="6985124" cy="33081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3465432"/>
          <a:ext cx="7661932"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234353" y="59462"/>
          <a:ext cx="7343050" cy="366606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722" tIns="0" rIns="202722" bIns="0" numCol="1" spcCol="1270" anchor="ctr" anchorCtr="0">
          <a:noAutofit/>
        </a:bodyPr>
        <a:lstStyle/>
        <a:p>
          <a:pPr marL="0" lvl="0" indent="0" algn="ctr" defTabSz="1778000">
            <a:lnSpc>
              <a:spcPct val="90000"/>
            </a:lnSpc>
            <a:spcBef>
              <a:spcPct val="0"/>
            </a:spcBef>
            <a:spcAft>
              <a:spcPct val="35000"/>
            </a:spcAft>
            <a:buNone/>
          </a:pPr>
          <a:r>
            <a:rPr lang="fr-FR" sz="4000" kern="1200" dirty="0"/>
            <a:t>Les missions complémentaires de l’ACFI</a:t>
          </a:r>
        </a:p>
      </dsp:txBody>
      <dsp:txXfrm>
        <a:off x="413316" y="238425"/>
        <a:ext cx="6985124" cy="330813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965429C-58D9-478B-AFEE-042DE92416E5}" type="datetimeFigureOut">
              <a:rPr lang="fr-FR" smtClean="0"/>
              <a:pPr/>
              <a:t>16/01/2026</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8C30E37-46C0-47A2-9ABF-EFE84D65AF2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a:t>
            </a:fld>
            <a:endParaRPr lang="fr-FR"/>
          </a:p>
        </p:txBody>
      </p:sp>
    </p:spTree>
    <p:extLst>
      <p:ext uri="{BB962C8B-B14F-4D97-AF65-F5344CB8AC3E}">
        <p14:creationId xmlns:p14="http://schemas.microsoft.com/office/powerpoint/2010/main" val="211598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spc="-11" dirty="0">
                <a:solidFill>
                  <a:srgbClr val="3E216F"/>
                </a:solidFill>
                <a:latin typeface="Arial" panose="020B0604020202020204" pitchFamily="34" charset="0"/>
                <a:cs typeface="Arial" panose="020B0604020202020204" pitchFamily="34" charset="0"/>
              </a:rPr>
              <a:t>Par</a:t>
            </a:r>
            <a:r>
              <a:rPr lang="fr-FR" sz="1200" spc="-8" dirty="0">
                <a:solidFill>
                  <a:srgbClr val="3E216F"/>
                </a:solidFill>
                <a:latin typeface="Arial" panose="020B0604020202020204" pitchFamily="34" charset="0"/>
                <a:cs typeface="Arial" panose="020B0604020202020204" pitchFamily="34" charset="0"/>
              </a:rPr>
              <a:t> exemple,</a:t>
            </a:r>
            <a:r>
              <a:rPr lang="fr-FR" sz="1200" spc="4"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un</a:t>
            </a:r>
            <a:r>
              <a:rPr lang="fr-FR" sz="1200" spc="-4" dirty="0">
                <a:solidFill>
                  <a:srgbClr val="3E216F"/>
                </a:solidFill>
                <a:latin typeface="Arial" panose="020B0604020202020204" pitchFamily="34" charset="0"/>
                <a:cs typeface="Arial" panose="020B0604020202020204" pitchFamily="34" charset="0"/>
              </a:rPr>
              <a:t> agent </a:t>
            </a:r>
            <a:r>
              <a:rPr lang="fr-FR" sz="1200" dirty="0">
                <a:solidFill>
                  <a:srgbClr val="3E216F"/>
                </a:solidFill>
                <a:latin typeface="Arial" panose="020B0604020202020204" pitchFamily="34" charset="0"/>
                <a:cs typeface="Arial" panose="020B0604020202020204" pitchFamily="34" charset="0"/>
              </a:rPr>
              <a:t>qui</a:t>
            </a:r>
            <a:r>
              <a:rPr lang="fr-FR" sz="1200" spc="4" dirty="0">
                <a:solidFill>
                  <a:srgbClr val="3E216F"/>
                </a:solidFill>
                <a:latin typeface="Arial" panose="020B0604020202020204" pitchFamily="34" charset="0"/>
                <a:cs typeface="Arial" panose="020B0604020202020204" pitchFamily="34" charset="0"/>
              </a:rPr>
              <a:t> </a:t>
            </a:r>
            <a:r>
              <a:rPr lang="fr-FR" sz="1200" spc="-11" dirty="0">
                <a:solidFill>
                  <a:srgbClr val="3E216F"/>
                </a:solidFill>
                <a:latin typeface="Arial" panose="020B0604020202020204" pitchFamily="34" charset="0"/>
                <a:cs typeface="Arial" panose="020B0604020202020204" pitchFamily="34" charset="0"/>
              </a:rPr>
              <a:t>garde</a:t>
            </a:r>
            <a:r>
              <a:rPr lang="fr-FR" sz="1200" spc="11"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des</a:t>
            </a:r>
            <a:r>
              <a:rPr lang="fr-FR" sz="1200" spc="4" dirty="0">
                <a:solidFill>
                  <a:srgbClr val="3E216F"/>
                </a:solidFill>
                <a:latin typeface="Arial" panose="020B0604020202020204" pitchFamily="34" charset="0"/>
                <a:cs typeface="Arial" panose="020B0604020202020204" pitchFamily="34" charset="0"/>
              </a:rPr>
              <a:t> </a:t>
            </a:r>
            <a:r>
              <a:rPr lang="fr-FR" sz="1200" spc="-8" dirty="0">
                <a:solidFill>
                  <a:srgbClr val="3E216F"/>
                </a:solidFill>
                <a:latin typeface="Arial" panose="020B0604020202020204" pitchFamily="34" charset="0"/>
                <a:cs typeface="Arial" panose="020B0604020202020204" pitchFamily="34" charset="0"/>
              </a:rPr>
              <a:t>enfants</a:t>
            </a:r>
            <a:r>
              <a:rPr lang="fr-FR" sz="1200" spc="-11"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certains</a:t>
            </a:r>
            <a:r>
              <a:rPr lang="fr-FR" sz="1200" spc="8"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samedis </a:t>
            </a:r>
            <a:r>
              <a:rPr lang="fr-FR" sz="1200" spc="-8" dirty="0">
                <a:solidFill>
                  <a:srgbClr val="3E216F"/>
                </a:solidFill>
                <a:latin typeface="Arial" panose="020B0604020202020204" pitchFamily="34" charset="0"/>
                <a:cs typeface="Arial" panose="020B0604020202020204" pitchFamily="34" charset="0"/>
              </a:rPr>
              <a:t>soirs.</a:t>
            </a:r>
            <a:endParaRPr lang="fr-FR" sz="1200" dirty="0">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19</a:t>
            </a:fld>
            <a:endParaRPr lang="fr-FR"/>
          </a:p>
        </p:txBody>
      </p:sp>
    </p:spTree>
    <p:extLst>
      <p:ext uri="{BB962C8B-B14F-4D97-AF65-F5344CB8AC3E}">
        <p14:creationId xmlns:p14="http://schemas.microsoft.com/office/powerpoint/2010/main" val="3780813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spc="-11" dirty="0">
                <a:solidFill>
                  <a:srgbClr val="3E216F"/>
                </a:solidFill>
                <a:latin typeface="Arial" panose="020B0604020202020204" pitchFamily="34" charset="0"/>
                <a:cs typeface="Arial" panose="020B0604020202020204" pitchFamily="34" charset="0"/>
              </a:rPr>
              <a:t>Par</a:t>
            </a:r>
            <a:r>
              <a:rPr lang="fr-FR" sz="1200" spc="-8" dirty="0">
                <a:solidFill>
                  <a:srgbClr val="3E216F"/>
                </a:solidFill>
                <a:latin typeface="Arial" panose="020B0604020202020204" pitchFamily="34" charset="0"/>
                <a:cs typeface="Arial" panose="020B0604020202020204" pitchFamily="34" charset="0"/>
              </a:rPr>
              <a:t> exemple,</a:t>
            </a:r>
            <a:r>
              <a:rPr lang="fr-FR" sz="1200" spc="8"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un </a:t>
            </a:r>
            <a:r>
              <a:rPr lang="fr-FR" sz="1200" spc="-4" dirty="0">
                <a:solidFill>
                  <a:srgbClr val="3E216F"/>
                </a:solidFill>
                <a:latin typeface="Arial" panose="020B0604020202020204" pitchFamily="34" charset="0"/>
                <a:cs typeface="Arial" panose="020B0604020202020204" pitchFamily="34" charset="0"/>
              </a:rPr>
              <a:t>agent</a:t>
            </a:r>
            <a:r>
              <a:rPr lang="fr-FR" sz="1200" spc="-8"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qui</a:t>
            </a:r>
            <a:r>
              <a:rPr lang="fr-FR" sz="1200" spc="4" dirty="0">
                <a:solidFill>
                  <a:srgbClr val="3E216F"/>
                </a:solidFill>
                <a:latin typeface="Arial" panose="020B0604020202020204" pitchFamily="34" charset="0"/>
                <a:cs typeface="Arial" panose="020B0604020202020204" pitchFamily="34" charset="0"/>
              </a:rPr>
              <a:t> </a:t>
            </a:r>
            <a:r>
              <a:rPr lang="fr-FR" sz="1200" spc="-8" dirty="0">
                <a:solidFill>
                  <a:srgbClr val="3E216F"/>
                </a:solidFill>
                <a:latin typeface="Arial" panose="020B0604020202020204" pitchFamily="34" charset="0"/>
                <a:cs typeface="Arial" panose="020B0604020202020204" pitchFamily="34" charset="0"/>
              </a:rPr>
              <a:t>vendrait</a:t>
            </a:r>
            <a:r>
              <a:rPr lang="fr-FR" sz="1200" spc="-4"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des </a:t>
            </a:r>
            <a:r>
              <a:rPr lang="fr-FR" sz="1200" spc="-4" dirty="0">
                <a:solidFill>
                  <a:srgbClr val="3E216F"/>
                </a:solidFill>
                <a:latin typeface="Arial" panose="020B0604020202020204" pitchFamily="34" charset="0"/>
                <a:cs typeface="Arial" panose="020B0604020202020204" pitchFamily="34" charset="0"/>
              </a:rPr>
              <a:t>bijoux</a:t>
            </a:r>
            <a:r>
              <a:rPr lang="fr-FR" sz="1200" spc="11"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fabriqués</a:t>
            </a:r>
            <a:r>
              <a:rPr lang="fr-FR" sz="1200" spc="4"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par</a:t>
            </a:r>
            <a:r>
              <a:rPr lang="fr-FR" sz="1200" spc="8"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ses</a:t>
            </a:r>
            <a:r>
              <a:rPr lang="fr-FR" sz="1200" spc="-8"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soins</a:t>
            </a:r>
            <a:r>
              <a:rPr lang="fr-FR" sz="1200" spc="-8"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sur</a:t>
            </a:r>
            <a:r>
              <a:rPr lang="fr-FR" sz="1200" spc="-8"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un</a:t>
            </a:r>
            <a:r>
              <a:rPr lang="fr-FR" sz="1200" spc="11"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marché.</a:t>
            </a:r>
            <a:endParaRPr lang="fr-FR" sz="1200" dirty="0">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20</a:t>
            </a:fld>
            <a:endParaRPr lang="fr-FR"/>
          </a:p>
        </p:txBody>
      </p:sp>
    </p:spTree>
    <p:extLst>
      <p:ext uri="{BB962C8B-B14F-4D97-AF65-F5344CB8AC3E}">
        <p14:creationId xmlns:p14="http://schemas.microsoft.com/office/powerpoint/2010/main" val="3584206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CB21F-1BDB-57F6-EDBF-CF000D90F3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9A3621A-21BD-4551-CC7E-F3572C26A39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698EBFA-3355-8E75-E5A4-72309E511BF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FC5F4C1-7732-10EA-E75D-60DA789FDB88}"/>
              </a:ext>
            </a:extLst>
          </p:cNvPr>
          <p:cNvSpPr>
            <a:spLocks noGrp="1"/>
          </p:cNvSpPr>
          <p:nvPr>
            <p:ph type="sldNum" sz="quarter" idx="5"/>
          </p:nvPr>
        </p:nvSpPr>
        <p:spPr/>
        <p:txBody>
          <a:bodyPr/>
          <a:lstStyle/>
          <a:p>
            <a:fld id="{98C30E37-46C0-47A2-9ABF-EFE84D65AF20}" type="slidenum">
              <a:rPr lang="fr-FR" smtClean="0"/>
              <a:pPr/>
              <a:t>56</a:t>
            </a:fld>
            <a:endParaRPr lang="fr-FR"/>
          </a:p>
        </p:txBody>
      </p:sp>
    </p:spTree>
    <p:extLst>
      <p:ext uri="{BB962C8B-B14F-4D97-AF65-F5344CB8AC3E}">
        <p14:creationId xmlns:p14="http://schemas.microsoft.com/office/powerpoint/2010/main" val="2092601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ABC04-74F0-4443-711F-B36D533D17C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5DDF246-7DBF-68E7-8F09-059C0DBC76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F1C4FB7-0501-FD16-DD3D-A26728BE670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8494C31-60EB-0CE5-E20B-EAC7872E95D4}"/>
              </a:ext>
            </a:extLst>
          </p:cNvPr>
          <p:cNvSpPr>
            <a:spLocks noGrp="1"/>
          </p:cNvSpPr>
          <p:nvPr>
            <p:ph type="sldNum" sz="quarter" idx="5"/>
          </p:nvPr>
        </p:nvSpPr>
        <p:spPr/>
        <p:txBody>
          <a:bodyPr/>
          <a:lstStyle/>
          <a:p>
            <a:fld id="{98C30E37-46C0-47A2-9ABF-EFE84D65AF20}" type="slidenum">
              <a:rPr lang="fr-FR" smtClean="0"/>
              <a:pPr/>
              <a:t>57</a:t>
            </a:fld>
            <a:endParaRPr lang="fr-FR"/>
          </a:p>
        </p:txBody>
      </p:sp>
    </p:spTree>
    <p:extLst>
      <p:ext uri="{BB962C8B-B14F-4D97-AF65-F5344CB8AC3E}">
        <p14:creationId xmlns:p14="http://schemas.microsoft.com/office/powerpoint/2010/main" val="3833665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572D5-D7D2-5644-AEC7-57794743212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2D95CCA-7D86-BC30-E000-87F7A29DCF0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75A6BAA-BB10-34D6-06E2-DEEA8121565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83B57DB-3B16-702B-B834-3A2C69B232B3}"/>
              </a:ext>
            </a:extLst>
          </p:cNvPr>
          <p:cNvSpPr>
            <a:spLocks noGrp="1"/>
          </p:cNvSpPr>
          <p:nvPr>
            <p:ph type="sldNum" sz="quarter" idx="5"/>
          </p:nvPr>
        </p:nvSpPr>
        <p:spPr/>
        <p:txBody>
          <a:bodyPr/>
          <a:lstStyle/>
          <a:p>
            <a:fld id="{98C30E37-46C0-47A2-9ABF-EFE84D65AF20}" type="slidenum">
              <a:rPr lang="fr-FR" smtClean="0"/>
              <a:pPr/>
              <a:t>58</a:t>
            </a:fld>
            <a:endParaRPr lang="fr-FR"/>
          </a:p>
        </p:txBody>
      </p:sp>
    </p:spTree>
    <p:extLst>
      <p:ext uri="{BB962C8B-B14F-4D97-AF65-F5344CB8AC3E}">
        <p14:creationId xmlns:p14="http://schemas.microsoft.com/office/powerpoint/2010/main" val="2000590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59</a:t>
            </a:fld>
            <a:endParaRPr lang="fr-FR"/>
          </a:p>
        </p:txBody>
      </p:sp>
    </p:spTree>
    <p:extLst>
      <p:ext uri="{BB962C8B-B14F-4D97-AF65-F5344CB8AC3E}">
        <p14:creationId xmlns:p14="http://schemas.microsoft.com/office/powerpoint/2010/main" val="3055287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6BF43-06AF-7560-EA12-62435F6CB05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CF8136-4947-A906-FD58-0BBC070677A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3B1C35D-FB14-7F4C-5F3B-C725FA34B36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F2134CC-EE28-EC10-FE8A-27AEA7CAC42E}"/>
              </a:ext>
            </a:extLst>
          </p:cNvPr>
          <p:cNvSpPr>
            <a:spLocks noGrp="1"/>
          </p:cNvSpPr>
          <p:nvPr>
            <p:ph type="sldNum" sz="quarter" idx="5"/>
          </p:nvPr>
        </p:nvSpPr>
        <p:spPr/>
        <p:txBody>
          <a:bodyPr/>
          <a:lstStyle/>
          <a:p>
            <a:fld id="{98C30E37-46C0-47A2-9ABF-EFE84D65AF20}" type="slidenum">
              <a:rPr lang="fr-FR" smtClean="0"/>
              <a:pPr/>
              <a:t>60</a:t>
            </a:fld>
            <a:endParaRPr lang="fr-FR"/>
          </a:p>
        </p:txBody>
      </p:sp>
    </p:spTree>
    <p:extLst>
      <p:ext uri="{BB962C8B-B14F-4D97-AF65-F5344CB8AC3E}">
        <p14:creationId xmlns:p14="http://schemas.microsoft.com/office/powerpoint/2010/main" val="2766301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203D0-82BF-0454-D5DD-88D3EEEA9D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3309EA0-2C54-57E8-0A6B-70661103801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8BCB3EC-6190-C81F-004A-84F45B66492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FD5402F-79CD-08A4-F381-1EE479A4E187}"/>
              </a:ext>
            </a:extLst>
          </p:cNvPr>
          <p:cNvSpPr>
            <a:spLocks noGrp="1"/>
          </p:cNvSpPr>
          <p:nvPr>
            <p:ph type="sldNum" sz="quarter" idx="5"/>
          </p:nvPr>
        </p:nvSpPr>
        <p:spPr/>
        <p:txBody>
          <a:bodyPr/>
          <a:lstStyle/>
          <a:p>
            <a:fld id="{98C30E37-46C0-47A2-9ABF-EFE84D65AF20}" type="slidenum">
              <a:rPr lang="fr-FR" smtClean="0"/>
              <a:pPr/>
              <a:t>61</a:t>
            </a:fld>
            <a:endParaRPr lang="fr-FR"/>
          </a:p>
        </p:txBody>
      </p:sp>
    </p:spTree>
    <p:extLst>
      <p:ext uri="{BB962C8B-B14F-4D97-AF65-F5344CB8AC3E}">
        <p14:creationId xmlns:p14="http://schemas.microsoft.com/office/powerpoint/2010/main" val="2336024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65</a:t>
            </a:fld>
            <a:endParaRPr lang="fr-FR"/>
          </a:p>
        </p:txBody>
      </p:sp>
    </p:spTree>
    <p:extLst>
      <p:ext uri="{BB962C8B-B14F-4D97-AF65-F5344CB8AC3E}">
        <p14:creationId xmlns:p14="http://schemas.microsoft.com/office/powerpoint/2010/main" val="213060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3</a:t>
            </a:fld>
            <a:endParaRPr lang="fr-FR"/>
          </a:p>
        </p:txBody>
      </p:sp>
    </p:spTree>
    <p:extLst>
      <p:ext uri="{BB962C8B-B14F-4D97-AF65-F5344CB8AC3E}">
        <p14:creationId xmlns:p14="http://schemas.microsoft.com/office/powerpoint/2010/main" val="953400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15"/>
              </a:spcBef>
            </a:pPr>
            <a:endParaRPr lang="fr-FR" sz="1200" dirty="0">
              <a:solidFill>
                <a:srgbClr val="002060"/>
              </a:solidFill>
              <a:latin typeface="Arial" panose="020B0604020202020204" pitchFamily="34" charset="0"/>
              <a:cs typeface="Arial" panose="020B0604020202020204" pitchFamily="34" charset="0"/>
            </a:endParaRPr>
          </a:p>
          <a:p>
            <a:pPr marL="224314" indent="-215265">
              <a:spcBef>
                <a:spcPts val="4"/>
              </a:spcBef>
              <a:buFont typeface="Wingdings"/>
              <a:buChar char=""/>
              <a:tabLst>
                <a:tab pos="224790" algn="l"/>
              </a:tabLst>
            </a:pPr>
            <a:r>
              <a:rPr lang="fr-FR" sz="1200" spc="-11" dirty="0">
                <a:solidFill>
                  <a:srgbClr val="002060"/>
                </a:solidFill>
                <a:latin typeface="Arial" panose="020B0604020202020204" pitchFamily="34" charset="0"/>
                <a:cs typeface="Arial" panose="020B0604020202020204" pitchFamily="34" charset="0"/>
              </a:rPr>
              <a:t>Par</a:t>
            </a:r>
            <a:r>
              <a:rPr lang="fr-FR" sz="1200" spc="30" dirty="0">
                <a:solidFill>
                  <a:srgbClr val="002060"/>
                </a:solidFill>
                <a:latin typeface="Arial" panose="020B0604020202020204" pitchFamily="34" charset="0"/>
                <a:cs typeface="Arial" panose="020B0604020202020204" pitchFamily="34" charset="0"/>
              </a:rPr>
              <a:t> </a:t>
            </a:r>
            <a:r>
              <a:rPr lang="fr-FR" sz="1200" spc="-8" dirty="0">
                <a:solidFill>
                  <a:srgbClr val="002060"/>
                </a:solidFill>
                <a:latin typeface="Arial" panose="020B0604020202020204" pitchFamily="34" charset="0"/>
                <a:cs typeface="Arial" panose="020B0604020202020204" pitchFamily="34" charset="0"/>
              </a:rPr>
              <a:t>exemple,</a:t>
            </a:r>
            <a:r>
              <a:rPr lang="fr-FR" sz="1200" spc="30" dirty="0">
                <a:solidFill>
                  <a:srgbClr val="002060"/>
                </a:solidFill>
                <a:latin typeface="Arial" panose="020B0604020202020204" pitchFamily="34" charset="0"/>
                <a:cs typeface="Arial" panose="020B0604020202020204" pitchFamily="34" charset="0"/>
              </a:rPr>
              <a:t> </a:t>
            </a:r>
            <a:r>
              <a:rPr lang="fr-FR" sz="1200" dirty="0">
                <a:solidFill>
                  <a:srgbClr val="002060"/>
                </a:solidFill>
                <a:latin typeface="Arial" panose="020B0604020202020204" pitchFamily="34" charset="0"/>
                <a:cs typeface="Arial" panose="020B0604020202020204" pitchFamily="34" charset="0"/>
              </a:rPr>
              <a:t>une</a:t>
            </a:r>
            <a:r>
              <a:rPr lang="fr-FR" sz="1200" spc="34" dirty="0">
                <a:solidFill>
                  <a:srgbClr val="002060"/>
                </a:solidFill>
                <a:latin typeface="Arial" panose="020B0604020202020204" pitchFamily="34" charset="0"/>
                <a:cs typeface="Arial" panose="020B0604020202020204" pitchFamily="34" charset="0"/>
              </a:rPr>
              <a:t> </a:t>
            </a:r>
            <a:r>
              <a:rPr lang="fr-FR" sz="1200" spc="-8" dirty="0">
                <a:solidFill>
                  <a:srgbClr val="002060"/>
                </a:solidFill>
                <a:latin typeface="Arial" panose="020B0604020202020204" pitchFamily="34" charset="0"/>
                <a:cs typeface="Arial" panose="020B0604020202020204" pitchFamily="34" charset="0"/>
              </a:rPr>
              <a:t>activité</a:t>
            </a:r>
            <a:r>
              <a:rPr lang="fr-FR" sz="1200" spc="49" dirty="0">
                <a:solidFill>
                  <a:srgbClr val="002060"/>
                </a:solidFill>
                <a:latin typeface="Arial" panose="020B0604020202020204" pitchFamily="34" charset="0"/>
                <a:cs typeface="Arial" panose="020B0604020202020204" pitchFamily="34" charset="0"/>
              </a:rPr>
              <a:t> </a:t>
            </a:r>
            <a:r>
              <a:rPr lang="fr-FR" sz="1200" dirty="0">
                <a:solidFill>
                  <a:srgbClr val="002060"/>
                </a:solidFill>
                <a:latin typeface="Arial" panose="020B0604020202020204" pitchFamily="34" charset="0"/>
                <a:cs typeface="Arial" panose="020B0604020202020204" pitchFamily="34" charset="0"/>
              </a:rPr>
              <a:t>de</a:t>
            </a:r>
            <a:r>
              <a:rPr lang="fr-FR" sz="1200" spc="38" dirty="0">
                <a:solidFill>
                  <a:srgbClr val="002060"/>
                </a:solidFill>
                <a:latin typeface="Arial" panose="020B0604020202020204" pitchFamily="34" charset="0"/>
                <a:cs typeface="Arial" panose="020B0604020202020204" pitchFamily="34" charset="0"/>
              </a:rPr>
              <a:t> </a:t>
            </a:r>
            <a:r>
              <a:rPr lang="fr-FR" sz="1200" spc="-8" dirty="0">
                <a:solidFill>
                  <a:srgbClr val="002060"/>
                </a:solidFill>
                <a:latin typeface="Arial" panose="020B0604020202020204" pitchFamily="34" charset="0"/>
                <a:cs typeface="Arial" panose="020B0604020202020204" pitchFamily="34" charset="0"/>
              </a:rPr>
              <a:t>traduction</a:t>
            </a:r>
            <a:r>
              <a:rPr lang="fr-FR" sz="1200" spc="41" dirty="0">
                <a:solidFill>
                  <a:srgbClr val="002060"/>
                </a:solidFill>
                <a:latin typeface="Arial" panose="020B0604020202020204" pitchFamily="34" charset="0"/>
                <a:cs typeface="Arial" panose="020B0604020202020204" pitchFamily="34" charset="0"/>
              </a:rPr>
              <a:t> </a:t>
            </a:r>
            <a:r>
              <a:rPr lang="fr-FR" sz="1200" spc="-4" dirty="0">
                <a:solidFill>
                  <a:srgbClr val="002060"/>
                </a:solidFill>
                <a:latin typeface="Arial" panose="020B0604020202020204" pitchFamily="34" charset="0"/>
                <a:cs typeface="Arial" panose="020B0604020202020204" pitchFamily="34" charset="0"/>
              </a:rPr>
              <a:t>dans</a:t>
            </a:r>
            <a:r>
              <a:rPr lang="fr-FR" sz="1200" spc="34" dirty="0">
                <a:solidFill>
                  <a:srgbClr val="002060"/>
                </a:solidFill>
                <a:latin typeface="Arial" panose="020B0604020202020204" pitchFamily="34" charset="0"/>
                <a:cs typeface="Arial" panose="020B0604020202020204" pitchFamily="34" charset="0"/>
              </a:rPr>
              <a:t> </a:t>
            </a:r>
            <a:r>
              <a:rPr lang="fr-FR" sz="1200" spc="-4" dirty="0">
                <a:solidFill>
                  <a:srgbClr val="002060"/>
                </a:solidFill>
                <a:latin typeface="Arial" panose="020B0604020202020204" pitchFamily="34" charset="0"/>
                <a:cs typeface="Arial" panose="020B0604020202020204" pitchFamily="34" charset="0"/>
              </a:rPr>
              <a:t>le</a:t>
            </a:r>
            <a:r>
              <a:rPr lang="fr-FR" sz="1200" spc="49" dirty="0">
                <a:solidFill>
                  <a:srgbClr val="002060"/>
                </a:solidFill>
                <a:latin typeface="Arial" panose="020B0604020202020204" pitchFamily="34" charset="0"/>
                <a:cs typeface="Arial" panose="020B0604020202020204" pitchFamily="34" charset="0"/>
              </a:rPr>
              <a:t> </a:t>
            </a:r>
            <a:r>
              <a:rPr lang="fr-FR" sz="1200" spc="-4" dirty="0">
                <a:solidFill>
                  <a:srgbClr val="002060"/>
                </a:solidFill>
                <a:latin typeface="Arial" panose="020B0604020202020204" pitchFamily="34" charset="0"/>
                <a:cs typeface="Arial" panose="020B0604020202020204" pitchFamily="34" charset="0"/>
              </a:rPr>
              <a:t>domaine</a:t>
            </a:r>
            <a:r>
              <a:rPr lang="fr-FR" sz="1200" spc="41" dirty="0">
                <a:solidFill>
                  <a:srgbClr val="002060"/>
                </a:solidFill>
                <a:latin typeface="Arial" panose="020B0604020202020204" pitchFamily="34" charset="0"/>
                <a:cs typeface="Arial" panose="020B0604020202020204" pitchFamily="34" charset="0"/>
              </a:rPr>
              <a:t> </a:t>
            </a:r>
            <a:r>
              <a:rPr lang="fr-FR" sz="1200" dirty="0">
                <a:solidFill>
                  <a:srgbClr val="002060"/>
                </a:solidFill>
                <a:latin typeface="Arial" panose="020B0604020202020204" pitchFamily="34" charset="0"/>
                <a:cs typeface="Arial" panose="020B0604020202020204" pitchFamily="34" charset="0"/>
              </a:rPr>
              <a:t>de</a:t>
            </a:r>
            <a:r>
              <a:rPr lang="fr-FR" sz="1200" spc="34" dirty="0">
                <a:solidFill>
                  <a:srgbClr val="002060"/>
                </a:solidFill>
                <a:latin typeface="Arial" panose="020B0604020202020204" pitchFamily="34" charset="0"/>
                <a:cs typeface="Arial" panose="020B0604020202020204" pitchFamily="34" charset="0"/>
              </a:rPr>
              <a:t> </a:t>
            </a:r>
            <a:r>
              <a:rPr lang="fr-FR" sz="1200" spc="-23" dirty="0">
                <a:solidFill>
                  <a:srgbClr val="002060"/>
                </a:solidFill>
                <a:latin typeface="Arial" panose="020B0604020202020204" pitchFamily="34" charset="0"/>
                <a:cs typeface="Arial" panose="020B0604020202020204" pitchFamily="34" charset="0"/>
              </a:rPr>
              <a:t>l’art</a:t>
            </a:r>
            <a:r>
              <a:rPr lang="fr-FR" sz="1200" spc="41" dirty="0">
                <a:solidFill>
                  <a:srgbClr val="002060"/>
                </a:solidFill>
                <a:latin typeface="Arial" panose="020B0604020202020204" pitchFamily="34" charset="0"/>
                <a:cs typeface="Arial" panose="020B0604020202020204" pitchFamily="34" charset="0"/>
              </a:rPr>
              <a:t> </a:t>
            </a:r>
            <a:r>
              <a:rPr lang="fr-FR" sz="1200" spc="-4" dirty="0">
                <a:solidFill>
                  <a:srgbClr val="002060"/>
                </a:solidFill>
                <a:latin typeface="Arial" panose="020B0604020202020204" pitchFamily="34" charset="0"/>
                <a:cs typeface="Arial" panose="020B0604020202020204" pitchFamily="34" charset="0"/>
              </a:rPr>
              <a:t>dans</a:t>
            </a:r>
            <a:r>
              <a:rPr lang="fr-FR" sz="1200" spc="38" dirty="0">
                <a:solidFill>
                  <a:srgbClr val="002060"/>
                </a:solidFill>
                <a:latin typeface="Arial" panose="020B0604020202020204" pitchFamily="34" charset="0"/>
                <a:cs typeface="Arial" panose="020B0604020202020204" pitchFamily="34" charset="0"/>
              </a:rPr>
              <a:t> </a:t>
            </a:r>
            <a:r>
              <a:rPr lang="fr-FR" sz="1200" spc="-4" dirty="0">
                <a:solidFill>
                  <a:srgbClr val="002060"/>
                </a:solidFill>
                <a:latin typeface="Arial" panose="020B0604020202020204" pitchFamily="34" charset="0"/>
                <a:cs typeface="Arial" panose="020B0604020202020204" pitchFamily="34" charset="0"/>
              </a:rPr>
              <a:t>le</a:t>
            </a:r>
            <a:r>
              <a:rPr lang="fr-FR" sz="1200" spc="34" dirty="0">
                <a:solidFill>
                  <a:srgbClr val="002060"/>
                </a:solidFill>
                <a:latin typeface="Arial" panose="020B0604020202020204" pitchFamily="34" charset="0"/>
                <a:cs typeface="Arial" panose="020B0604020202020204" pitchFamily="34" charset="0"/>
              </a:rPr>
              <a:t> </a:t>
            </a:r>
            <a:r>
              <a:rPr lang="fr-FR" sz="1200" spc="-8" dirty="0">
                <a:solidFill>
                  <a:srgbClr val="002060"/>
                </a:solidFill>
                <a:latin typeface="Arial" panose="020B0604020202020204" pitchFamily="34" charset="0"/>
                <a:cs typeface="Arial" panose="020B0604020202020204" pitchFamily="34" charset="0"/>
              </a:rPr>
              <a:t>cadre</a:t>
            </a:r>
            <a:r>
              <a:rPr lang="fr-FR" sz="1200" spc="38" dirty="0">
                <a:solidFill>
                  <a:srgbClr val="002060"/>
                </a:solidFill>
                <a:latin typeface="Arial" panose="020B0604020202020204" pitchFamily="34" charset="0"/>
                <a:cs typeface="Arial" panose="020B0604020202020204" pitchFamily="34" charset="0"/>
              </a:rPr>
              <a:t> </a:t>
            </a:r>
            <a:r>
              <a:rPr lang="fr-FR" sz="1200" spc="-8" dirty="0">
                <a:solidFill>
                  <a:srgbClr val="002060"/>
                </a:solidFill>
                <a:latin typeface="Arial" panose="020B0604020202020204" pitchFamily="34" charset="0"/>
                <a:cs typeface="Arial" panose="020B0604020202020204" pitchFamily="34" charset="0"/>
              </a:rPr>
              <a:t>d’une</a:t>
            </a:r>
            <a:r>
              <a:rPr lang="fr-FR" sz="1200" spc="41" dirty="0">
                <a:solidFill>
                  <a:srgbClr val="002060"/>
                </a:solidFill>
                <a:latin typeface="Arial" panose="020B0604020202020204" pitchFamily="34" charset="0"/>
                <a:cs typeface="Arial" panose="020B0604020202020204" pitchFamily="34" charset="0"/>
              </a:rPr>
              <a:t> </a:t>
            </a:r>
            <a:r>
              <a:rPr lang="fr-FR" sz="1200" spc="-8" dirty="0">
                <a:solidFill>
                  <a:srgbClr val="002060"/>
                </a:solidFill>
                <a:latin typeface="Arial" panose="020B0604020202020204" pitchFamily="34" charset="0"/>
                <a:cs typeface="Arial" panose="020B0604020202020204" pitchFamily="34" charset="0"/>
              </a:rPr>
              <a:t>micro-entreprise</a:t>
            </a:r>
            <a:r>
              <a:rPr lang="fr-FR" sz="1200" spc="41" dirty="0">
                <a:solidFill>
                  <a:srgbClr val="002060"/>
                </a:solidFill>
                <a:latin typeface="Arial" panose="020B0604020202020204" pitchFamily="34" charset="0"/>
                <a:cs typeface="Arial" panose="020B0604020202020204" pitchFamily="34" charset="0"/>
              </a:rPr>
              <a:t> </a:t>
            </a:r>
            <a:r>
              <a:rPr lang="fr-FR" sz="1200" spc="-8" dirty="0">
                <a:solidFill>
                  <a:srgbClr val="002060"/>
                </a:solidFill>
                <a:latin typeface="Arial" panose="020B0604020202020204" pitchFamily="34" charset="0"/>
                <a:cs typeface="Arial" panose="020B0604020202020204" pitchFamily="34" charset="0"/>
              </a:rPr>
              <a:t>constitue</a:t>
            </a:r>
            <a:r>
              <a:rPr lang="fr-FR" sz="1200" spc="38" dirty="0">
                <a:solidFill>
                  <a:srgbClr val="002060"/>
                </a:solidFill>
                <a:latin typeface="Arial" panose="020B0604020202020204" pitchFamily="34" charset="0"/>
                <a:cs typeface="Arial" panose="020B0604020202020204" pitchFamily="34" charset="0"/>
              </a:rPr>
              <a:t> </a:t>
            </a:r>
            <a:r>
              <a:rPr lang="fr-FR" sz="1200" dirty="0">
                <a:solidFill>
                  <a:srgbClr val="002060"/>
                </a:solidFill>
                <a:latin typeface="Arial" panose="020B0604020202020204" pitchFamily="34" charset="0"/>
                <a:cs typeface="Arial" panose="020B0604020202020204" pitchFamily="34" charset="0"/>
              </a:rPr>
              <a:t>une </a:t>
            </a:r>
            <a:r>
              <a:rPr lang="fr-FR" sz="1200" spc="-8" dirty="0">
                <a:solidFill>
                  <a:srgbClr val="002060"/>
                </a:solidFill>
                <a:latin typeface="Arial" panose="020B0604020202020204" pitchFamily="34" charset="0"/>
                <a:cs typeface="Arial" panose="020B0604020202020204" pitchFamily="34" charset="0"/>
              </a:rPr>
              <a:t>activité</a:t>
            </a:r>
            <a:r>
              <a:rPr lang="fr-FR" sz="1200" spc="8" dirty="0">
                <a:solidFill>
                  <a:srgbClr val="002060"/>
                </a:solidFill>
                <a:latin typeface="Arial" panose="020B0604020202020204" pitchFamily="34" charset="0"/>
                <a:cs typeface="Arial" panose="020B0604020202020204" pitchFamily="34" charset="0"/>
              </a:rPr>
              <a:t> </a:t>
            </a:r>
            <a:r>
              <a:rPr lang="fr-FR" sz="1200" spc="-15" dirty="0">
                <a:solidFill>
                  <a:srgbClr val="002060"/>
                </a:solidFill>
                <a:latin typeface="Arial" panose="020B0604020202020204" pitchFamily="34" charset="0"/>
                <a:cs typeface="Arial" panose="020B0604020202020204" pitchFamily="34" charset="0"/>
              </a:rPr>
              <a:t>d’expertise.</a:t>
            </a:r>
            <a:endParaRPr lang="fr-FR" sz="1200" dirty="0">
              <a:solidFill>
                <a:srgbClr val="002060"/>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11</a:t>
            </a:fld>
            <a:endParaRPr lang="fr-FR"/>
          </a:p>
        </p:txBody>
      </p:sp>
    </p:spTree>
    <p:extLst>
      <p:ext uri="{BB962C8B-B14F-4D97-AF65-F5344CB8AC3E}">
        <p14:creationId xmlns:p14="http://schemas.microsoft.com/office/powerpoint/2010/main" val="127190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spc="-11" dirty="0">
                <a:solidFill>
                  <a:srgbClr val="002060"/>
                </a:solidFill>
                <a:latin typeface="Arial" panose="020B0604020202020204" pitchFamily="34" charset="0"/>
                <a:cs typeface="Arial" panose="020B0604020202020204" pitchFamily="34" charset="0"/>
              </a:rPr>
              <a:t>Par</a:t>
            </a:r>
            <a:r>
              <a:rPr lang="fr-FR" sz="1200" spc="-4" dirty="0">
                <a:solidFill>
                  <a:srgbClr val="002060"/>
                </a:solidFill>
                <a:latin typeface="Arial" panose="020B0604020202020204" pitchFamily="34" charset="0"/>
                <a:cs typeface="Arial" panose="020B0604020202020204" pitchFamily="34" charset="0"/>
              </a:rPr>
              <a:t> </a:t>
            </a:r>
            <a:r>
              <a:rPr lang="fr-FR" sz="1200" spc="-8" dirty="0">
                <a:solidFill>
                  <a:srgbClr val="002060"/>
                </a:solidFill>
                <a:latin typeface="Arial" panose="020B0604020202020204" pitchFamily="34" charset="0"/>
                <a:cs typeface="Arial" panose="020B0604020202020204" pitchFamily="34" charset="0"/>
              </a:rPr>
              <a:t>exemple,</a:t>
            </a:r>
            <a:r>
              <a:rPr lang="fr-FR" sz="1200" spc="4" dirty="0">
                <a:solidFill>
                  <a:srgbClr val="002060"/>
                </a:solidFill>
                <a:latin typeface="Arial" panose="020B0604020202020204" pitchFamily="34" charset="0"/>
                <a:cs typeface="Arial" panose="020B0604020202020204" pitchFamily="34" charset="0"/>
              </a:rPr>
              <a:t> </a:t>
            </a:r>
            <a:r>
              <a:rPr lang="fr-FR" sz="1200" spc="-8" dirty="0">
                <a:solidFill>
                  <a:srgbClr val="002060"/>
                </a:solidFill>
                <a:latin typeface="Arial" panose="020B0604020202020204" pitchFamily="34" charset="0"/>
                <a:cs typeface="Arial" panose="020B0604020202020204" pitchFamily="34" charset="0"/>
              </a:rPr>
              <a:t>entraineur</a:t>
            </a:r>
            <a:r>
              <a:rPr lang="fr-FR" sz="1200" spc="8" dirty="0">
                <a:solidFill>
                  <a:srgbClr val="002060"/>
                </a:solidFill>
                <a:latin typeface="Arial" panose="020B0604020202020204" pitchFamily="34" charset="0"/>
                <a:cs typeface="Arial" panose="020B0604020202020204" pitchFamily="34" charset="0"/>
              </a:rPr>
              <a:t> </a:t>
            </a:r>
            <a:r>
              <a:rPr lang="fr-FR" sz="1200" dirty="0">
                <a:solidFill>
                  <a:srgbClr val="002060"/>
                </a:solidFill>
                <a:latin typeface="Arial" panose="020B0604020202020204" pitchFamily="34" charset="0"/>
                <a:cs typeface="Arial" panose="020B0604020202020204" pitchFamily="34" charset="0"/>
              </a:rPr>
              <a:t>de</a:t>
            </a:r>
            <a:r>
              <a:rPr lang="fr-FR" sz="1200" spc="4" dirty="0">
                <a:solidFill>
                  <a:srgbClr val="002060"/>
                </a:solidFill>
                <a:latin typeface="Arial" panose="020B0604020202020204" pitchFamily="34" charset="0"/>
                <a:cs typeface="Arial" panose="020B0604020202020204" pitchFamily="34" charset="0"/>
              </a:rPr>
              <a:t> </a:t>
            </a:r>
            <a:r>
              <a:rPr lang="fr-FR" sz="1200" dirty="0">
                <a:solidFill>
                  <a:srgbClr val="002060"/>
                </a:solidFill>
                <a:latin typeface="Arial" panose="020B0604020202020204" pitchFamily="34" charset="0"/>
                <a:cs typeface="Arial" panose="020B0604020202020204" pitchFamily="34" charset="0"/>
              </a:rPr>
              <a:t>judo</a:t>
            </a:r>
            <a:r>
              <a:rPr lang="fr-FR" sz="1200" spc="-4" dirty="0">
                <a:solidFill>
                  <a:srgbClr val="002060"/>
                </a:solidFill>
                <a:latin typeface="Arial" panose="020B0604020202020204" pitchFamily="34" charset="0"/>
                <a:cs typeface="Arial" panose="020B0604020202020204" pitchFamily="34" charset="0"/>
              </a:rPr>
              <a:t> </a:t>
            </a:r>
            <a:r>
              <a:rPr lang="fr-FR" sz="1200" dirty="0">
                <a:solidFill>
                  <a:srgbClr val="002060"/>
                </a:solidFill>
                <a:latin typeface="Arial" panose="020B0604020202020204" pitchFamily="34" charset="0"/>
                <a:cs typeface="Arial" panose="020B0604020202020204" pitchFamily="34" charset="0"/>
              </a:rPr>
              <a:t>au</a:t>
            </a:r>
            <a:r>
              <a:rPr lang="fr-FR" sz="1200" spc="8" dirty="0">
                <a:solidFill>
                  <a:srgbClr val="002060"/>
                </a:solidFill>
                <a:latin typeface="Arial" panose="020B0604020202020204" pitchFamily="34" charset="0"/>
                <a:cs typeface="Arial" panose="020B0604020202020204" pitchFamily="34" charset="0"/>
              </a:rPr>
              <a:t> </a:t>
            </a:r>
            <a:r>
              <a:rPr lang="fr-FR" sz="1200" spc="-4" dirty="0">
                <a:solidFill>
                  <a:srgbClr val="002060"/>
                </a:solidFill>
                <a:latin typeface="Arial" panose="020B0604020202020204" pitchFamily="34" charset="0"/>
                <a:cs typeface="Arial" panose="020B0604020202020204" pitchFamily="34" charset="0"/>
              </a:rPr>
              <a:t>sein</a:t>
            </a:r>
            <a:r>
              <a:rPr lang="fr-FR" sz="1200" spc="4" dirty="0">
                <a:solidFill>
                  <a:srgbClr val="002060"/>
                </a:solidFill>
                <a:latin typeface="Arial" panose="020B0604020202020204" pitchFamily="34" charset="0"/>
                <a:cs typeface="Arial" panose="020B0604020202020204" pitchFamily="34" charset="0"/>
              </a:rPr>
              <a:t> </a:t>
            </a:r>
            <a:r>
              <a:rPr lang="fr-FR" sz="1200" spc="-11" dirty="0">
                <a:solidFill>
                  <a:srgbClr val="002060"/>
                </a:solidFill>
                <a:latin typeface="Arial" panose="020B0604020202020204" pitchFamily="34" charset="0"/>
                <a:cs typeface="Arial" panose="020B0604020202020204" pitchFamily="34" charset="0"/>
              </a:rPr>
              <a:t>d’une</a:t>
            </a:r>
            <a:r>
              <a:rPr lang="fr-FR" sz="1200" spc="19" dirty="0">
                <a:solidFill>
                  <a:srgbClr val="002060"/>
                </a:solidFill>
                <a:latin typeface="Arial" panose="020B0604020202020204" pitchFamily="34" charset="0"/>
                <a:cs typeface="Arial" panose="020B0604020202020204" pitchFamily="34" charset="0"/>
              </a:rPr>
              <a:t> </a:t>
            </a:r>
            <a:r>
              <a:rPr lang="fr-FR" sz="1200" spc="-4" dirty="0">
                <a:solidFill>
                  <a:srgbClr val="002060"/>
                </a:solidFill>
                <a:latin typeface="Arial" panose="020B0604020202020204" pitchFamily="34" charset="0"/>
                <a:cs typeface="Arial" panose="020B0604020202020204" pitchFamily="34" charset="0"/>
              </a:rPr>
              <a:t>association.</a:t>
            </a:r>
            <a:endParaRPr lang="fr-FR" sz="1200" dirty="0">
              <a:solidFill>
                <a:srgbClr val="002060"/>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13</a:t>
            </a:fld>
            <a:endParaRPr lang="fr-FR"/>
          </a:p>
        </p:txBody>
      </p:sp>
    </p:spTree>
    <p:extLst>
      <p:ext uri="{BB962C8B-B14F-4D97-AF65-F5344CB8AC3E}">
        <p14:creationId xmlns:p14="http://schemas.microsoft.com/office/powerpoint/2010/main" val="20801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23"/>
              </a:spcBef>
            </a:pPr>
            <a:endParaRPr lang="fr-FR" dirty="0">
              <a:solidFill>
                <a:srgbClr val="002060"/>
              </a:solidFill>
              <a:latin typeface="Arial" panose="020B0604020202020204" pitchFamily="34" charset="0"/>
              <a:cs typeface="Arial" panose="020B0604020202020204" pitchFamily="34" charset="0"/>
            </a:endParaRPr>
          </a:p>
          <a:p>
            <a:pPr marL="224314" marR="4763" indent="-215265" algn="just">
              <a:buFont typeface="Wingdings"/>
              <a:buChar char=""/>
              <a:tabLst>
                <a:tab pos="224790" algn="l"/>
              </a:tabLst>
            </a:pPr>
            <a:r>
              <a:rPr lang="fr-FR" spc="-11" dirty="0">
                <a:solidFill>
                  <a:srgbClr val="002060"/>
                </a:solidFill>
                <a:latin typeface="Arial" panose="020B0604020202020204" pitchFamily="34" charset="0"/>
                <a:cs typeface="Arial" panose="020B0604020202020204" pitchFamily="34" charset="0"/>
              </a:rPr>
              <a:t>Par </a:t>
            </a:r>
            <a:r>
              <a:rPr lang="fr-FR" spc="-8" dirty="0">
                <a:solidFill>
                  <a:srgbClr val="002060"/>
                </a:solidFill>
                <a:latin typeface="Arial" panose="020B0604020202020204" pitchFamily="34" charset="0"/>
                <a:cs typeface="Arial" panose="020B0604020202020204" pitchFamily="34" charset="0"/>
              </a:rPr>
              <a:t>exemple, </a:t>
            </a:r>
            <a:r>
              <a:rPr lang="fr-FR" dirty="0">
                <a:solidFill>
                  <a:srgbClr val="002060"/>
                </a:solidFill>
                <a:latin typeface="Arial" panose="020B0604020202020204" pitchFamily="34" charset="0"/>
                <a:cs typeface="Arial" panose="020B0604020202020204" pitchFamily="34" charset="0"/>
              </a:rPr>
              <a:t>une </a:t>
            </a:r>
            <a:r>
              <a:rPr lang="fr-FR" spc="-4" dirty="0">
                <a:solidFill>
                  <a:srgbClr val="002060"/>
                </a:solidFill>
                <a:latin typeface="Arial" panose="020B0604020202020204" pitchFamily="34" charset="0"/>
                <a:cs typeface="Arial" panose="020B0604020202020204" pitchFamily="34" charset="0"/>
              </a:rPr>
              <a:t>activité privée </a:t>
            </a:r>
            <a:r>
              <a:rPr lang="fr-FR" dirty="0">
                <a:solidFill>
                  <a:srgbClr val="002060"/>
                </a:solidFill>
                <a:latin typeface="Arial" panose="020B0604020202020204" pitchFamily="34" charset="0"/>
                <a:cs typeface="Arial" panose="020B0604020202020204" pitchFamily="34" charset="0"/>
              </a:rPr>
              <a:t>de </a:t>
            </a:r>
            <a:r>
              <a:rPr lang="fr-FR" spc="-4" dirty="0">
                <a:solidFill>
                  <a:srgbClr val="002060"/>
                </a:solidFill>
                <a:latin typeface="Arial" panose="020B0604020202020204" pitchFamily="34" charset="0"/>
                <a:cs typeface="Arial" panose="020B0604020202020204" pitchFamily="34" charset="0"/>
              </a:rPr>
              <a:t>conducteur </a:t>
            </a:r>
            <a:r>
              <a:rPr lang="fr-FR" dirty="0">
                <a:solidFill>
                  <a:srgbClr val="002060"/>
                </a:solidFill>
                <a:latin typeface="Arial" panose="020B0604020202020204" pitchFamily="34" charset="0"/>
                <a:cs typeface="Arial" panose="020B0604020202020204" pitchFamily="34" charset="0"/>
              </a:rPr>
              <a:t>des machines </a:t>
            </a:r>
            <a:r>
              <a:rPr lang="fr-FR" spc="-4" dirty="0">
                <a:solidFill>
                  <a:srgbClr val="002060"/>
                </a:solidFill>
                <a:latin typeface="Arial" panose="020B0604020202020204" pitchFamily="34" charset="0"/>
                <a:cs typeface="Arial" panose="020B0604020202020204" pitchFamily="34" charset="0"/>
              </a:rPr>
              <a:t>agricoles </a:t>
            </a:r>
            <a:r>
              <a:rPr lang="fr-FR" dirty="0">
                <a:solidFill>
                  <a:srgbClr val="002060"/>
                </a:solidFill>
                <a:latin typeface="Arial" panose="020B0604020202020204" pitchFamily="34" charset="0"/>
                <a:cs typeface="Arial" panose="020B0604020202020204" pitchFamily="34" charset="0"/>
              </a:rPr>
              <a:t>au </a:t>
            </a:r>
            <a:r>
              <a:rPr lang="fr-FR" spc="-4" dirty="0">
                <a:solidFill>
                  <a:srgbClr val="002060"/>
                </a:solidFill>
                <a:latin typeface="Arial" panose="020B0604020202020204" pitchFamily="34" charset="0"/>
                <a:cs typeface="Arial" panose="020B0604020202020204" pitchFamily="34" charset="0"/>
              </a:rPr>
              <a:t>sein </a:t>
            </a:r>
            <a:r>
              <a:rPr lang="fr-FR" spc="-8" dirty="0">
                <a:solidFill>
                  <a:srgbClr val="002060"/>
                </a:solidFill>
                <a:latin typeface="Arial" panose="020B0604020202020204" pitchFamily="34" charset="0"/>
                <a:cs typeface="Arial" panose="020B0604020202020204" pitchFamily="34" charset="0"/>
              </a:rPr>
              <a:t>d’une exploitation agricole </a:t>
            </a:r>
            <a:r>
              <a:rPr lang="fr-FR" spc="-4" dirty="0">
                <a:solidFill>
                  <a:srgbClr val="002060"/>
                </a:solidFill>
                <a:latin typeface="Arial" panose="020B0604020202020204" pitchFamily="34" charset="0"/>
                <a:cs typeface="Arial" panose="020B0604020202020204" pitchFamily="34" charset="0"/>
              </a:rPr>
              <a:t>constitue </a:t>
            </a:r>
            <a:r>
              <a:rPr lang="fr-FR" dirty="0">
                <a:solidFill>
                  <a:srgbClr val="002060"/>
                </a:solidFill>
                <a:latin typeface="Arial" panose="020B0604020202020204" pitchFamily="34" charset="0"/>
                <a:cs typeface="Arial" panose="020B0604020202020204" pitchFamily="34" charset="0"/>
              </a:rPr>
              <a:t> une</a:t>
            </a:r>
            <a:r>
              <a:rPr lang="fr-FR" spc="11" dirty="0">
                <a:solidFill>
                  <a:srgbClr val="002060"/>
                </a:solidFill>
                <a:latin typeface="Arial" panose="020B0604020202020204" pitchFamily="34" charset="0"/>
                <a:cs typeface="Arial" panose="020B0604020202020204" pitchFamily="34" charset="0"/>
              </a:rPr>
              <a:t> </a:t>
            </a:r>
            <a:r>
              <a:rPr lang="fr-FR" spc="-8" dirty="0">
                <a:solidFill>
                  <a:srgbClr val="002060"/>
                </a:solidFill>
                <a:latin typeface="Arial" panose="020B0604020202020204" pitchFamily="34" charset="0"/>
                <a:cs typeface="Arial" panose="020B0604020202020204" pitchFamily="34" charset="0"/>
              </a:rPr>
              <a:t>activité</a:t>
            </a:r>
            <a:r>
              <a:rPr lang="fr-FR" spc="11" dirty="0">
                <a:solidFill>
                  <a:srgbClr val="002060"/>
                </a:solidFill>
                <a:latin typeface="Arial" panose="020B0604020202020204" pitchFamily="34" charset="0"/>
                <a:cs typeface="Arial" panose="020B0604020202020204" pitchFamily="34" charset="0"/>
              </a:rPr>
              <a:t> </a:t>
            </a:r>
            <a:r>
              <a:rPr lang="fr-FR" spc="-8" dirty="0">
                <a:solidFill>
                  <a:srgbClr val="002060"/>
                </a:solidFill>
                <a:latin typeface="Arial" panose="020B0604020202020204" pitchFamily="34" charset="0"/>
                <a:cs typeface="Arial" panose="020B0604020202020204" pitchFamily="34" charset="0"/>
              </a:rPr>
              <a:t>agricole</a:t>
            </a:r>
            <a:r>
              <a:rPr lang="fr-FR" spc="26" dirty="0">
                <a:solidFill>
                  <a:srgbClr val="002060"/>
                </a:solidFill>
                <a:latin typeface="Arial" panose="020B0604020202020204" pitchFamily="34" charset="0"/>
                <a:cs typeface="Arial" panose="020B0604020202020204" pitchFamily="34" charset="0"/>
              </a:rPr>
              <a:t> </a:t>
            </a:r>
            <a:r>
              <a:rPr lang="fr-FR" spc="-4" dirty="0">
                <a:solidFill>
                  <a:srgbClr val="002060"/>
                </a:solidFill>
                <a:latin typeface="Arial" panose="020B0604020202020204" pitchFamily="34" charset="0"/>
                <a:cs typeface="Arial" panose="020B0604020202020204" pitchFamily="34" charset="0"/>
              </a:rPr>
              <a:t>susceptible</a:t>
            </a:r>
            <a:r>
              <a:rPr lang="fr-FR" spc="15" dirty="0">
                <a:solidFill>
                  <a:srgbClr val="002060"/>
                </a:solidFill>
                <a:latin typeface="Arial" panose="020B0604020202020204" pitchFamily="34" charset="0"/>
                <a:cs typeface="Arial" panose="020B0604020202020204" pitchFamily="34" charset="0"/>
              </a:rPr>
              <a:t> </a:t>
            </a:r>
            <a:r>
              <a:rPr lang="fr-FR" spc="-26" dirty="0">
                <a:solidFill>
                  <a:srgbClr val="002060"/>
                </a:solidFill>
                <a:latin typeface="Arial" panose="020B0604020202020204" pitchFamily="34" charset="0"/>
                <a:cs typeface="Arial" panose="020B0604020202020204" pitchFamily="34" charset="0"/>
              </a:rPr>
              <a:t>d’être</a:t>
            </a:r>
            <a:r>
              <a:rPr lang="fr-FR" spc="23" dirty="0">
                <a:solidFill>
                  <a:srgbClr val="002060"/>
                </a:solidFill>
                <a:latin typeface="Arial" panose="020B0604020202020204" pitchFamily="34" charset="0"/>
                <a:cs typeface="Arial" panose="020B0604020202020204" pitchFamily="34" charset="0"/>
              </a:rPr>
              <a:t> </a:t>
            </a:r>
            <a:r>
              <a:rPr lang="fr-FR" spc="-4" dirty="0">
                <a:solidFill>
                  <a:srgbClr val="002060"/>
                </a:solidFill>
                <a:latin typeface="Arial" panose="020B0604020202020204" pitchFamily="34" charset="0"/>
                <a:cs typeface="Arial" panose="020B0604020202020204" pitchFamily="34" charset="0"/>
              </a:rPr>
              <a:t>autorisée.</a:t>
            </a:r>
            <a:endParaRPr lang="fr-FR" dirty="0">
              <a:solidFill>
                <a:srgbClr val="002060"/>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14</a:t>
            </a:fld>
            <a:endParaRPr lang="fr-FR"/>
          </a:p>
        </p:txBody>
      </p:sp>
    </p:spTree>
    <p:extLst>
      <p:ext uri="{BB962C8B-B14F-4D97-AF65-F5344CB8AC3E}">
        <p14:creationId xmlns:p14="http://schemas.microsoft.com/office/powerpoint/2010/main" val="286784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spc="-11" dirty="0">
                <a:solidFill>
                  <a:srgbClr val="3E216F"/>
                </a:solidFill>
                <a:latin typeface="Arial" panose="020B0604020202020204" pitchFamily="34" charset="0"/>
                <a:cs typeface="Arial" panose="020B0604020202020204" pitchFamily="34" charset="0"/>
              </a:rPr>
              <a:t>Par</a:t>
            </a:r>
            <a:r>
              <a:rPr lang="fr-FR" sz="1200" spc="191" dirty="0">
                <a:solidFill>
                  <a:srgbClr val="3E216F"/>
                </a:solidFill>
                <a:latin typeface="Arial" panose="020B0604020202020204" pitchFamily="34" charset="0"/>
                <a:cs typeface="Arial" panose="020B0604020202020204" pitchFamily="34" charset="0"/>
              </a:rPr>
              <a:t> </a:t>
            </a:r>
            <a:r>
              <a:rPr lang="fr-FR" sz="1200" spc="-8" dirty="0">
                <a:solidFill>
                  <a:srgbClr val="3E216F"/>
                </a:solidFill>
                <a:latin typeface="Arial" panose="020B0604020202020204" pitchFamily="34" charset="0"/>
                <a:cs typeface="Arial" panose="020B0604020202020204" pitchFamily="34" charset="0"/>
              </a:rPr>
              <a:t>exemple,</a:t>
            </a:r>
            <a:r>
              <a:rPr lang="fr-FR" sz="1200" spc="188"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un</a:t>
            </a:r>
            <a:r>
              <a:rPr lang="fr-FR" sz="1200" spc="203"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agent</a:t>
            </a:r>
            <a:r>
              <a:rPr lang="fr-FR" sz="1200" spc="188"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qui</a:t>
            </a:r>
            <a:r>
              <a:rPr lang="fr-FR" sz="1200" spc="188"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aiderait</a:t>
            </a:r>
            <a:r>
              <a:rPr lang="fr-FR" sz="1200" spc="191"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son</a:t>
            </a:r>
            <a:r>
              <a:rPr lang="fr-FR" sz="1200" spc="195" dirty="0">
                <a:solidFill>
                  <a:srgbClr val="3E216F"/>
                </a:solidFill>
                <a:latin typeface="Arial" panose="020B0604020202020204" pitchFamily="34" charset="0"/>
                <a:cs typeface="Arial" panose="020B0604020202020204" pitchFamily="34" charset="0"/>
              </a:rPr>
              <a:t> </a:t>
            </a:r>
            <a:r>
              <a:rPr lang="fr-FR" sz="1200" spc="-8" dirty="0">
                <a:solidFill>
                  <a:srgbClr val="3E216F"/>
                </a:solidFill>
                <a:latin typeface="Arial" panose="020B0604020202020204" pitchFamily="34" charset="0"/>
                <a:cs typeface="Arial" panose="020B0604020202020204" pitchFamily="34" charset="0"/>
              </a:rPr>
              <a:t>conjoint</a:t>
            </a:r>
            <a:r>
              <a:rPr lang="fr-FR" sz="1200" spc="199"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à</a:t>
            </a:r>
            <a:r>
              <a:rPr lang="fr-FR" sz="1200" spc="191"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réaliser</a:t>
            </a:r>
            <a:r>
              <a:rPr lang="fr-FR" sz="1200" spc="191"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la</a:t>
            </a:r>
            <a:r>
              <a:rPr lang="fr-FR" sz="1200" spc="191" dirty="0">
                <a:solidFill>
                  <a:srgbClr val="3E216F"/>
                </a:solidFill>
                <a:latin typeface="Arial" panose="020B0604020202020204" pitchFamily="34" charset="0"/>
                <a:cs typeface="Arial" panose="020B0604020202020204" pitchFamily="34" charset="0"/>
              </a:rPr>
              <a:t> </a:t>
            </a:r>
            <a:r>
              <a:rPr lang="fr-FR" sz="1200" spc="-8" dirty="0">
                <a:solidFill>
                  <a:srgbClr val="3E216F"/>
                </a:solidFill>
                <a:latin typeface="Arial" panose="020B0604020202020204" pitchFamily="34" charset="0"/>
                <a:cs typeface="Arial" panose="020B0604020202020204" pitchFamily="34" charset="0"/>
              </a:rPr>
              <a:t>comptabilite</a:t>
            </a:r>
            <a:r>
              <a:rPr lang="fr-FR" sz="1200" spc="203"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de</a:t>
            </a:r>
            <a:r>
              <a:rPr lang="fr-FR" sz="1200" spc="195"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sa</a:t>
            </a:r>
            <a:r>
              <a:rPr lang="fr-FR" sz="1200" spc="199" dirty="0">
                <a:solidFill>
                  <a:srgbClr val="3E216F"/>
                </a:solidFill>
                <a:latin typeface="Arial" panose="020B0604020202020204" pitchFamily="34" charset="0"/>
                <a:cs typeface="Arial" panose="020B0604020202020204" pitchFamily="34" charset="0"/>
              </a:rPr>
              <a:t> </a:t>
            </a:r>
            <a:r>
              <a:rPr lang="fr-FR" sz="1200" spc="-8" dirty="0">
                <a:solidFill>
                  <a:srgbClr val="3E216F"/>
                </a:solidFill>
                <a:latin typeface="Arial" panose="020B0604020202020204" pitchFamily="34" charset="0"/>
                <a:cs typeface="Arial" panose="020B0604020202020204" pitchFamily="34" charset="0"/>
              </a:rPr>
              <a:t>microentreprise,</a:t>
            </a:r>
            <a:r>
              <a:rPr lang="fr-FR" sz="1200" spc="195"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sans</a:t>
            </a:r>
            <a:r>
              <a:rPr lang="fr-FR" sz="1200" spc="199"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bénéficier </a:t>
            </a:r>
            <a:r>
              <a:rPr lang="fr-FR" sz="1200" spc="-11" dirty="0">
                <a:solidFill>
                  <a:srgbClr val="3E216F"/>
                </a:solidFill>
                <a:latin typeface="Arial" panose="020B0604020202020204" pitchFamily="34" charset="0"/>
                <a:cs typeface="Arial" panose="020B0604020202020204" pitchFamily="34" charset="0"/>
              </a:rPr>
              <a:t>d’une</a:t>
            </a:r>
            <a:r>
              <a:rPr lang="fr-FR" sz="1200" dirty="0">
                <a:solidFill>
                  <a:srgbClr val="3E216F"/>
                </a:solidFill>
                <a:latin typeface="Arial" panose="020B0604020202020204" pitchFamily="34" charset="0"/>
                <a:cs typeface="Arial" panose="020B0604020202020204" pitchFamily="34" charset="0"/>
              </a:rPr>
              <a:t> </a:t>
            </a:r>
            <a:r>
              <a:rPr lang="fr-FR" sz="1200" spc="-8" dirty="0">
                <a:solidFill>
                  <a:srgbClr val="3E216F"/>
                </a:solidFill>
                <a:latin typeface="Arial" panose="020B0604020202020204" pitchFamily="34" charset="0"/>
                <a:cs typeface="Arial" panose="020B0604020202020204" pitchFamily="34" charset="0"/>
              </a:rPr>
              <a:t>rémunération.</a:t>
            </a:r>
            <a:endParaRPr lang="fr-FR" sz="1200" dirty="0">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15</a:t>
            </a:fld>
            <a:endParaRPr lang="fr-FR"/>
          </a:p>
        </p:txBody>
      </p:sp>
    </p:spTree>
    <p:extLst>
      <p:ext uri="{BB962C8B-B14F-4D97-AF65-F5344CB8AC3E}">
        <p14:creationId xmlns:p14="http://schemas.microsoft.com/office/powerpoint/2010/main" val="3136328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spc="-11" dirty="0">
                <a:solidFill>
                  <a:srgbClr val="002060"/>
                </a:solidFill>
                <a:latin typeface="Calibri"/>
                <a:cs typeface="Calibri"/>
              </a:rPr>
              <a:t>Par</a:t>
            </a:r>
            <a:r>
              <a:rPr lang="fr-FR" sz="1200" spc="-4" dirty="0">
                <a:solidFill>
                  <a:srgbClr val="002060"/>
                </a:solidFill>
                <a:latin typeface="Calibri"/>
                <a:cs typeface="Calibri"/>
              </a:rPr>
              <a:t> </a:t>
            </a:r>
            <a:r>
              <a:rPr lang="fr-FR" sz="1200" spc="-8" dirty="0">
                <a:solidFill>
                  <a:srgbClr val="002060"/>
                </a:solidFill>
                <a:latin typeface="Calibri"/>
                <a:cs typeface="Calibri"/>
              </a:rPr>
              <a:t>exemple,</a:t>
            </a:r>
            <a:r>
              <a:rPr lang="fr-FR" sz="1200" spc="4" dirty="0">
                <a:solidFill>
                  <a:srgbClr val="002060"/>
                </a:solidFill>
                <a:latin typeface="Calibri"/>
                <a:cs typeface="Calibri"/>
              </a:rPr>
              <a:t> </a:t>
            </a:r>
            <a:r>
              <a:rPr lang="fr-FR" sz="1200" dirty="0">
                <a:solidFill>
                  <a:srgbClr val="002060"/>
                </a:solidFill>
                <a:latin typeface="Calibri"/>
                <a:cs typeface="Calibri"/>
              </a:rPr>
              <a:t>un </a:t>
            </a:r>
            <a:r>
              <a:rPr lang="fr-FR" sz="1200" spc="-4" dirty="0">
                <a:solidFill>
                  <a:srgbClr val="002060"/>
                </a:solidFill>
                <a:latin typeface="Calibri"/>
                <a:cs typeface="Calibri"/>
              </a:rPr>
              <a:t>agent </a:t>
            </a:r>
            <a:r>
              <a:rPr lang="fr-FR" sz="1200" dirty="0">
                <a:solidFill>
                  <a:srgbClr val="002060"/>
                </a:solidFill>
                <a:latin typeface="Calibri"/>
                <a:cs typeface="Calibri"/>
              </a:rPr>
              <a:t>qui</a:t>
            </a:r>
            <a:r>
              <a:rPr lang="fr-FR" sz="1200" spc="4" dirty="0">
                <a:solidFill>
                  <a:srgbClr val="002060"/>
                </a:solidFill>
                <a:latin typeface="Calibri"/>
                <a:cs typeface="Calibri"/>
              </a:rPr>
              <a:t> </a:t>
            </a:r>
            <a:r>
              <a:rPr lang="fr-FR" sz="1200" spc="-8" dirty="0">
                <a:solidFill>
                  <a:srgbClr val="002060"/>
                </a:solidFill>
                <a:latin typeface="Calibri"/>
                <a:cs typeface="Calibri"/>
              </a:rPr>
              <a:t>apporte</a:t>
            </a:r>
            <a:r>
              <a:rPr lang="fr-FR" sz="1200" spc="15" dirty="0">
                <a:solidFill>
                  <a:srgbClr val="002060"/>
                </a:solidFill>
                <a:latin typeface="Calibri"/>
                <a:cs typeface="Calibri"/>
              </a:rPr>
              <a:t> </a:t>
            </a:r>
            <a:r>
              <a:rPr lang="fr-FR" sz="1200" dirty="0">
                <a:solidFill>
                  <a:srgbClr val="002060"/>
                </a:solidFill>
                <a:latin typeface="Calibri"/>
                <a:cs typeface="Calibri"/>
              </a:rPr>
              <a:t>des</a:t>
            </a:r>
            <a:r>
              <a:rPr lang="fr-FR" sz="1200" spc="4" dirty="0">
                <a:solidFill>
                  <a:srgbClr val="002060"/>
                </a:solidFill>
                <a:latin typeface="Calibri"/>
                <a:cs typeface="Calibri"/>
              </a:rPr>
              <a:t> </a:t>
            </a:r>
            <a:r>
              <a:rPr lang="fr-FR" sz="1200" spc="-4" dirty="0">
                <a:solidFill>
                  <a:srgbClr val="002060"/>
                </a:solidFill>
                <a:latin typeface="Calibri"/>
                <a:cs typeface="Calibri"/>
              </a:rPr>
              <a:t>soins</a:t>
            </a:r>
            <a:r>
              <a:rPr lang="fr-FR" sz="1200" spc="4" dirty="0">
                <a:solidFill>
                  <a:srgbClr val="002060"/>
                </a:solidFill>
                <a:latin typeface="Calibri"/>
                <a:cs typeface="Calibri"/>
              </a:rPr>
              <a:t> </a:t>
            </a:r>
            <a:r>
              <a:rPr lang="fr-FR" sz="1200" dirty="0">
                <a:solidFill>
                  <a:srgbClr val="002060"/>
                </a:solidFill>
                <a:latin typeface="Calibri"/>
                <a:cs typeface="Calibri"/>
              </a:rPr>
              <a:t>à ses</a:t>
            </a:r>
            <a:r>
              <a:rPr lang="fr-FR" sz="1200" spc="-4" dirty="0">
                <a:solidFill>
                  <a:srgbClr val="002060"/>
                </a:solidFill>
                <a:latin typeface="Calibri"/>
                <a:cs typeface="Calibri"/>
              </a:rPr>
              <a:t> grands-parents</a:t>
            </a:r>
            <a:r>
              <a:rPr lang="fr-FR" sz="1200" spc="-8" dirty="0">
                <a:solidFill>
                  <a:srgbClr val="002060"/>
                </a:solidFill>
                <a:latin typeface="Calibri"/>
                <a:cs typeface="Calibri"/>
              </a:rPr>
              <a:t> </a:t>
            </a:r>
            <a:r>
              <a:rPr lang="fr-FR" sz="1200" spc="-4" dirty="0">
                <a:solidFill>
                  <a:srgbClr val="002060"/>
                </a:solidFill>
                <a:latin typeface="Calibri"/>
                <a:cs typeface="Calibri"/>
              </a:rPr>
              <a:t>et</a:t>
            </a:r>
            <a:r>
              <a:rPr lang="fr-FR" sz="1200" spc="8" dirty="0">
                <a:solidFill>
                  <a:srgbClr val="002060"/>
                </a:solidFill>
                <a:latin typeface="Calibri"/>
                <a:cs typeface="Calibri"/>
              </a:rPr>
              <a:t> </a:t>
            </a:r>
            <a:r>
              <a:rPr lang="fr-FR" sz="1200" dirty="0">
                <a:solidFill>
                  <a:srgbClr val="002060"/>
                </a:solidFill>
                <a:latin typeface="Calibri"/>
                <a:cs typeface="Calibri"/>
              </a:rPr>
              <a:t>qui</a:t>
            </a:r>
            <a:r>
              <a:rPr lang="fr-FR" sz="1200" spc="8" dirty="0">
                <a:solidFill>
                  <a:srgbClr val="002060"/>
                </a:solidFill>
                <a:latin typeface="Calibri"/>
                <a:cs typeface="Calibri"/>
              </a:rPr>
              <a:t> </a:t>
            </a:r>
            <a:r>
              <a:rPr lang="fr-FR" sz="1200" spc="-8" dirty="0">
                <a:solidFill>
                  <a:srgbClr val="002060"/>
                </a:solidFill>
                <a:latin typeface="Calibri"/>
                <a:cs typeface="Calibri"/>
              </a:rPr>
              <a:t>est</a:t>
            </a:r>
            <a:r>
              <a:rPr lang="fr-FR" sz="1200" spc="-4" dirty="0">
                <a:solidFill>
                  <a:srgbClr val="002060"/>
                </a:solidFill>
                <a:latin typeface="Calibri"/>
                <a:cs typeface="Calibri"/>
              </a:rPr>
              <a:t> </a:t>
            </a:r>
            <a:r>
              <a:rPr lang="fr-FR" sz="1200" spc="-8" dirty="0">
                <a:solidFill>
                  <a:srgbClr val="002060"/>
                </a:solidFill>
                <a:latin typeface="Calibri"/>
                <a:cs typeface="Calibri"/>
              </a:rPr>
              <a:t>rémunéré</a:t>
            </a:r>
            <a:r>
              <a:rPr lang="fr-FR" sz="1200" spc="15" dirty="0">
                <a:solidFill>
                  <a:srgbClr val="002060"/>
                </a:solidFill>
                <a:latin typeface="Calibri"/>
                <a:cs typeface="Calibri"/>
              </a:rPr>
              <a:t> </a:t>
            </a:r>
            <a:r>
              <a:rPr lang="fr-FR" sz="1200" spc="-4" dirty="0">
                <a:solidFill>
                  <a:srgbClr val="002060"/>
                </a:solidFill>
                <a:latin typeface="Calibri"/>
                <a:cs typeface="Calibri"/>
              </a:rPr>
              <a:t>par</a:t>
            </a:r>
            <a:r>
              <a:rPr lang="fr-FR" sz="1200" dirty="0">
                <a:solidFill>
                  <a:srgbClr val="002060"/>
                </a:solidFill>
                <a:latin typeface="Calibri"/>
                <a:cs typeface="Calibri"/>
              </a:rPr>
              <a:t> </a:t>
            </a:r>
            <a:r>
              <a:rPr lang="fr-FR" sz="1200" spc="-11" dirty="0">
                <a:solidFill>
                  <a:srgbClr val="002060"/>
                </a:solidFill>
                <a:latin typeface="Calibri"/>
                <a:cs typeface="Calibri"/>
              </a:rPr>
              <a:t>CESU.</a:t>
            </a:r>
            <a:endParaRPr lang="fr-FR" sz="1200" dirty="0">
              <a:solidFill>
                <a:srgbClr val="002060"/>
              </a:solidFill>
              <a:latin typeface="Calibri"/>
              <a:cs typeface="Calibri"/>
            </a:endParaRPr>
          </a:p>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16</a:t>
            </a:fld>
            <a:endParaRPr lang="fr-FR"/>
          </a:p>
        </p:txBody>
      </p:sp>
    </p:spTree>
    <p:extLst>
      <p:ext uri="{BB962C8B-B14F-4D97-AF65-F5344CB8AC3E}">
        <p14:creationId xmlns:p14="http://schemas.microsoft.com/office/powerpoint/2010/main" val="809361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spc="-11" dirty="0">
                <a:solidFill>
                  <a:srgbClr val="3E216F"/>
                </a:solidFill>
                <a:latin typeface="Arial" panose="020B0604020202020204" pitchFamily="34" charset="0"/>
                <a:cs typeface="Arial" panose="020B0604020202020204" pitchFamily="34" charset="0"/>
              </a:rPr>
              <a:t>Par</a:t>
            </a:r>
            <a:r>
              <a:rPr lang="fr-FR" sz="1200" spc="-4" dirty="0">
                <a:solidFill>
                  <a:srgbClr val="3E216F"/>
                </a:solidFill>
                <a:latin typeface="Arial" panose="020B0604020202020204" pitchFamily="34" charset="0"/>
                <a:cs typeface="Arial" panose="020B0604020202020204" pitchFamily="34" charset="0"/>
              </a:rPr>
              <a:t> </a:t>
            </a:r>
            <a:r>
              <a:rPr lang="fr-FR" sz="1200" spc="-8" dirty="0">
                <a:solidFill>
                  <a:srgbClr val="3E216F"/>
                </a:solidFill>
                <a:latin typeface="Arial" panose="020B0604020202020204" pitchFamily="34" charset="0"/>
                <a:cs typeface="Arial" panose="020B0604020202020204" pitchFamily="34" charset="0"/>
              </a:rPr>
              <a:t>exemple,</a:t>
            </a:r>
            <a:r>
              <a:rPr lang="fr-FR" sz="1200" spc="4"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un</a:t>
            </a:r>
            <a:r>
              <a:rPr lang="fr-FR" sz="1200" spc="4"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agent </a:t>
            </a:r>
            <a:r>
              <a:rPr lang="fr-FR" sz="1200" dirty="0">
                <a:solidFill>
                  <a:srgbClr val="3E216F"/>
                </a:solidFill>
                <a:latin typeface="Arial" panose="020B0604020202020204" pitchFamily="34" charset="0"/>
                <a:cs typeface="Arial" panose="020B0604020202020204" pitchFamily="34" charset="0"/>
              </a:rPr>
              <a:t>qui</a:t>
            </a:r>
            <a:r>
              <a:rPr lang="fr-FR" sz="1200" spc="8" dirty="0">
                <a:solidFill>
                  <a:srgbClr val="3E216F"/>
                </a:solidFill>
                <a:latin typeface="Arial" panose="020B0604020202020204" pitchFamily="34" charset="0"/>
                <a:cs typeface="Arial" panose="020B0604020202020204" pitchFamily="34" charset="0"/>
              </a:rPr>
              <a:t> </a:t>
            </a:r>
            <a:r>
              <a:rPr lang="fr-FR" sz="1200" spc="-8" dirty="0">
                <a:solidFill>
                  <a:srgbClr val="3E216F"/>
                </a:solidFill>
                <a:latin typeface="Arial" panose="020B0604020202020204" pitchFamily="34" charset="0"/>
                <a:cs typeface="Arial" panose="020B0604020202020204" pitchFamily="34" charset="0"/>
              </a:rPr>
              <a:t>taille</a:t>
            </a:r>
            <a:r>
              <a:rPr lang="fr-FR" sz="1200" spc="23"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les</a:t>
            </a:r>
            <a:r>
              <a:rPr lang="fr-FR" sz="1200" spc="4"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haies</a:t>
            </a:r>
            <a:r>
              <a:rPr lang="fr-FR" sz="1200" spc="11"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de</a:t>
            </a:r>
            <a:r>
              <a:rPr lang="fr-FR" sz="1200" spc="11" dirty="0">
                <a:solidFill>
                  <a:srgbClr val="3E216F"/>
                </a:solidFill>
                <a:latin typeface="Arial" panose="020B0604020202020204" pitchFamily="34" charset="0"/>
                <a:cs typeface="Arial" panose="020B0604020202020204" pitchFamily="34" charset="0"/>
              </a:rPr>
              <a:t> </a:t>
            </a:r>
            <a:r>
              <a:rPr lang="fr-FR" sz="1200" spc="-8" dirty="0">
                <a:solidFill>
                  <a:srgbClr val="3E216F"/>
                </a:solidFill>
                <a:latin typeface="Arial" panose="020B0604020202020204" pitchFamily="34" charset="0"/>
                <a:cs typeface="Arial" panose="020B0604020202020204" pitchFamily="34" charset="0"/>
              </a:rPr>
              <a:t>particuliers</a:t>
            </a:r>
            <a:r>
              <a:rPr lang="fr-FR" sz="1200" spc="30"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quelques</a:t>
            </a:r>
            <a:r>
              <a:rPr lang="fr-FR" sz="1200" spc="4"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samedis</a:t>
            </a:r>
            <a:r>
              <a:rPr lang="fr-FR" sz="1200" spc="4"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dans</a:t>
            </a:r>
            <a:r>
              <a:rPr lang="fr-FR" sz="1200" spc="8" dirty="0">
                <a:solidFill>
                  <a:srgbClr val="3E216F"/>
                </a:solidFill>
                <a:latin typeface="Arial" panose="020B0604020202020204" pitchFamily="34" charset="0"/>
                <a:cs typeface="Arial" panose="020B0604020202020204" pitchFamily="34" charset="0"/>
              </a:rPr>
              <a:t> </a:t>
            </a:r>
            <a:r>
              <a:rPr lang="fr-FR" sz="1200" spc="-15" dirty="0">
                <a:solidFill>
                  <a:srgbClr val="3E216F"/>
                </a:solidFill>
                <a:latin typeface="Arial" panose="020B0604020202020204" pitchFamily="34" charset="0"/>
                <a:cs typeface="Arial" panose="020B0604020202020204" pitchFamily="34" charset="0"/>
              </a:rPr>
              <a:t>l’année.</a:t>
            </a:r>
            <a:endParaRPr lang="fr-FR" sz="1200" dirty="0">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17</a:t>
            </a:fld>
            <a:endParaRPr lang="fr-FR"/>
          </a:p>
        </p:txBody>
      </p:sp>
    </p:spTree>
    <p:extLst>
      <p:ext uri="{BB962C8B-B14F-4D97-AF65-F5344CB8AC3E}">
        <p14:creationId xmlns:p14="http://schemas.microsoft.com/office/powerpoint/2010/main" val="1346227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15"/>
              </a:spcBef>
            </a:pPr>
            <a:endParaRPr lang="fr-FR" sz="1200" dirty="0">
              <a:latin typeface="Arial" panose="020B0604020202020204" pitchFamily="34" charset="0"/>
              <a:cs typeface="Arial" panose="020B0604020202020204" pitchFamily="34" charset="0"/>
            </a:endParaRPr>
          </a:p>
          <a:p>
            <a:pPr marL="288608" marR="0" lvl="0" indent="-215741" algn="l" defTabSz="914400" rtl="0" eaLnBrk="1" fontAlgn="auto" latinLnBrk="0" hangingPunct="1">
              <a:lnSpc>
                <a:spcPct val="100000"/>
              </a:lnSpc>
              <a:spcBef>
                <a:spcPts val="0"/>
              </a:spcBef>
              <a:spcAft>
                <a:spcPts val="0"/>
              </a:spcAft>
              <a:buClrTx/>
              <a:buSzTx/>
              <a:buFont typeface="Wingdings"/>
              <a:buChar char=""/>
              <a:tabLst>
                <a:tab pos="289084" algn="l"/>
              </a:tabLst>
              <a:defRPr/>
            </a:pPr>
            <a:r>
              <a:rPr lang="fr-FR" sz="1200" spc="-11" dirty="0">
                <a:solidFill>
                  <a:srgbClr val="3E216F"/>
                </a:solidFill>
                <a:latin typeface="Arial" panose="020B0604020202020204" pitchFamily="34" charset="0"/>
                <a:cs typeface="Arial" panose="020B0604020202020204" pitchFamily="34" charset="0"/>
              </a:rPr>
              <a:t>Par</a:t>
            </a:r>
            <a:r>
              <a:rPr lang="fr-FR" sz="1200" spc="-8" dirty="0">
                <a:solidFill>
                  <a:srgbClr val="3E216F"/>
                </a:solidFill>
                <a:latin typeface="Arial" panose="020B0604020202020204" pitchFamily="34" charset="0"/>
                <a:cs typeface="Arial" panose="020B0604020202020204" pitchFamily="34" charset="0"/>
              </a:rPr>
              <a:t> exemple,</a:t>
            </a:r>
            <a:r>
              <a:rPr lang="fr-FR" sz="1200" spc="4"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un </a:t>
            </a:r>
            <a:r>
              <a:rPr lang="fr-FR" sz="1200" spc="-4" dirty="0">
                <a:solidFill>
                  <a:srgbClr val="3E216F"/>
                </a:solidFill>
                <a:latin typeface="Arial" panose="020B0604020202020204" pitchFamily="34" charset="0"/>
                <a:cs typeface="Arial" panose="020B0604020202020204" pitchFamily="34" charset="0"/>
              </a:rPr>
              <a:t>agent </a:t>
            </a:r>
            <a:r>
              <a:rPr lang="fr-FR" sz="1200" dirty="0">
                <a:solidFill>
                  <a:srgbClr val="3E216F"/>
                </a:solidFill>
                <a:latin typeface="Arial" panose="020B0604020202020204" pitchFamily="34" charset="0"/>
                <a:cs typeface="Arial" panose="020B0604020202020204" pitchFamily="34" charset="0"/>
              </a:rPr>
              <a:t>qui </a:t>
            </a:r>
            <a:r>
              <a:rPr lang="fr-FR" sz="1200" spc="-8" dirty="0">
                <a:solidFill>
                  <a:srgbClr val="3E216F"/>
                </a:solidFill>
                <a:latin typeface="Arial" panose="020B0604020202020204" pitchFamily="34" charset="0"/>
                <a:cs typeface="Arial" panose="020B0604020202020204" pitchFamily="34" charset="0"/>
              </a:rPr>
              <a:t>dispenserait</a:t>
            </a:r>
            <a:r>
              <a:rPr lang="fr-FR" sz="1200" dirty="0">
                <a:solidFill>
                  <a:srgbClr val="3E216F"/>
                </a:solidFill>
                <a:latin typeface="Arial" panose="020B0604020202020204" pitchFamily="34" charset="0"/>
                <a:cs typeface="Arial" panose="020B0604020202020204" pitchFamily="34" charset="0"/>
              </a:rPr>
              <a:t> des</a:t>
            </a:r>
            <a:r>
              <a:rPr lang="fr-FR" sz="1200" spc="4"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missions</a:t>
            </a:r>
            <a:r>
              <a:rPr lang="fr-FR" sz="1200" spc="4"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de</a:t>
            </a:r>
            <a:r>
              <a:rPr lang="fr-FR" sz="1200" spc="4" dirty="0">
                <a:solidFill>
                  <a:srgbClr val="3E216F"/>
                </a:solidFill>
                <a:latin typeface="Arial" panose="020B0604020202020204" pitchFamily="34" charset="0"/>
                <a:cs typeface="Arial" panose="020B0604020202020204" pitchFamily="34" charset="0"/>
              </a:rPr>
              <a:t> </a:t>
            </a:r>
            <a:r>
              <a:rPr lang="fr-FR" sz="1200" spc="-8" dirty="0">
                <a:solidFill>
                  <a:srgbClr val="3E216F"/>
                </a:solidFill>
                <a:latin typeface="Arial" panose="020B0604020202020204" pitchFamily="34" charset="0"/>
                <a:cs typeface="Arial" panose="020B0604020202020204" pitchFamily="34" charset="0"/>
              </a:rPr>
              <a:t>vacation</a:t>
            </a:r>
            <a:r>
              <a:rPr lang="fr-FR" sz="1200"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auprès</a:t>
            </a:r>
            <a:r>
              <a:rPr lang="fr-FR" sz="1200" spc="8"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du</a:t>
            </a:r>
            <a:r>
              <a:rPr lang="fr-FR" sz="1200" spc="11" dirty="0">
                <a:solidFill>
                  <a:srgbClr val="3E216F"/>
                </a:solidFill>
                <a:latin typeface="Arial" panose="020B0604020202020204" pitchFamily="34" charset="0"/>
                <a:cs typeface="Arial" panose="020B0604020202020204" pitchFamily="34" charset="0"/>
              </a:rPr>
              <a:t> </a:t>
            </a:r>
            <a:r>
              <a:rPr lang="fr-FR" sz="1200" spc="-26" dirty="0">
                <a:solidFill>
                  <a:srgbClr val="3E216F"/>
                </a:solidFill>
                <a:latin typeface="Arial" panose="020B0604020202020204" pitchFamily="34" charset="0"/>
                <a:cs typeface="Arial" panose="020B0604020202020204" pitchFamily="34" charset="0"/>
              </a:rPr>
              <a:t>CNFPT.</a:t>
            </a:r>
            <a:endParaRPr lang="fr-FR" sz="1200" dirty="0">
              <a:latin typeface="Arial" panose="020B0604020202020204" pitchFamily="34" charset="0"/>
              <a:cs typeface="Arial" panose="020B0604020202020204" pitchFamily="34" charset="0"/>
            </a:endParaRPr>
          </a:p>
          <a:p>
            <a:pPr marL="288608" indent="-215741">
              <a:buFont typeface="Wingdings"/>
              <a:buChar char=""/>
              <a:tabLst>
                <a:tab pos="289084" algn="l"/>
              </a:tabLst>
            </a:pPr>
            <a:r>
              <a:rPr lang="fr-FR" sz="1200" spc="-11" dirty="0">
                <a:solidFill>
                  <a:srgbClr val="3E216F"/>
                </a:solidFill>
                <a:latin typeface="Arial" panose="020B0604020202020204" pitchFamily="34" charset="0"/>
                <a:cs typeface="Arial" panose="020B0604020202020204" pitchFamily="34" charset="0"/>
              </a:rPr>
              <a:t>Par</a:t>
            </a:r>
            <a:r>
              <a:rPr lang="fr-FR" sz="1200" spc="-4" dirty="0">
                <a:solidFill>
                  <a:srgbClr val="3E216F"/>
                </a:solidFill>
                <a:latin typeface="Arial" panose="020B0604020202020204" pitchFamily="34" charset="0"/>
                <a:cs typeface="Arial" panose="020B0604020202020204" pitchFamily="34" charset="0"/>
              </a:rPr>
              <a:t> </a:t>
            </a:r>
            <a:r>
              <a:rPr lang="fr-FR" sz="1200" spc="-8" dirty="0">
                <a:solidFill>
                  <a:srgbClr val="3E216F"/>
                </a:solidFill>
                <a:latin typeface="Arial" panose="020B0604020202020204" pitchFamily="34" charset="0"/>
                <a:cs typeface="Arial" panose="020B0604020202020204" pitchFamily="34" charset="0"/>
              </a:rPr>
              <a:t>exemple,</a:t>
            </a:r>
            <a:r>
              <a:rPr lang="fr-FR" sz="1200" spc="8"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un</a:t>
            </a:r>
            <a:r>
              <a:rPr lang="fr-FR" sz="1200" spc="4"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agent</a:t>
            </a:r>
            <a:r>
              <a:rPr lang="fr-FR" sz="1200" dirty="0">
                <a:solidFill>
                  <a:srgbClr val="3E216F"/>
                </a:solidFill>
                <a:latin typeface="Arial" panose="020B0604020202020204" pitchFamily="34" charset="0"/>
                <a:cs typeface="Arial" panose="020B0604020202020204" pitchFamily="34" charset="0"/>
              </a:rPr>
              <a:t> qui</a:t>
            </a:r>
            <a:r>
              <a:rPr lang="fr-FR" sz="1200" spc="8" dirty="0">
                <a:solidFill>
                  <a:srgbClr val="3E216F"/>
                </a:solidFill>
                <a:latin typeface="Arial" panose="020B0604020202020204" pitchFamily="34" charset="0"/>
                <a:cs typeface="Arial" panose="020B0604020202020204" pitchFamily="34" charset="0"/>
              </a:rPr>
              <a:t> </a:t>
            </a:r>
            <a:r>
              <a:rPr lang="fr-FR" sz="1200" spc="-15" dirty="0">
                <a:solidFill>
                  <a:srgbClr val="3E216F"/>
                </a:solidFill>
                <a:latin typeface="Arial" panose="020B0604020202020204" pitchFamily="34" charset="0"/>
                <a:cs typeface="Arial" panose="020B0604020202020204" pitchFamily="34" charset="0"/>
              </a:rPr>
              <a:t>exerce</a:t>
            </a:r>
            <a:r>
              <a:rPr lang="fr-FR" sz="1200" spc="8"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des</a:t>
            </a:r>
            <a:r>
              <a:rPr lang="fr-FR" sz="1200" spc="8"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missions</a:t>
            </a:r>
            <a:r>
              <a:rPr lang="fr-FR" sz="1200" spc="4"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de</a:t>
            </a:r>
            <a:r>
              <a:rPr lang="fr-FR" sz="1200" spc="4" dirty="0">
                <a:solidFill>
                  <a:srgbClr val="3E216F"/>
                </a:solidFill>
                <a:latin typeface="Arial" panose="020B0604020202020204" pitchFamily="34" charset="0"/>
                <a:cs typeface="Arial" panose="020B0604020202020204" pitchFamily="34" charset="0"/>
              </a:rPr>
              <a:t> </a:t>
            </a:r>
            <a:r>
              <a:rPr lang="fr-FR" sz="1200" spc="-8" dirty="0">
                <a:solidFill>
                  <a:srgbClr val="3E216F"/>
                </a:solidFill>
                <a:latin typeface="Arial" panose="020B0604020202020204" pitchFamily="34" charset="0"/>
                <a:cs typeface="Arial" panose="020B0604020202020204" pitchFamily="34" charset="0"/>
              </a:rPr>
              <a:t>diplomatie</a:t>
            </a:r>
            <a:r>
              <a:rPr lang="fr-FR" sz="1200" spc="19"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auprès</a:t>
            </a:r>
            <a:r>
              <a:rPr lang="fr-FR" sz="1200" spc="8" dirty="0">
                <a:solidFill>
                  <a:srgbClr val="3E216F"/>
                </a:solidFill>
                <a:latin typeface="Arial" panose="020B0604020202020204" pitchFamily="34" charset="0"/>
                <a:cs typeface="Arial" panose="020B0604020202020204" pitchFamily="34" charset="0"/>
              </a:rPr>
              <a:t> </a:t>
            </a:r>
            <a:r>
              <a:rPr lang="fr-FR" sz="1200" dirty="0">
                <a:solidFill>
                  <a:srgbClr val="3E216F"/>
                </a:solidFill>
                <a:latin typeface="Arial" panose="020B0604020202020204" pitchFamily="34" charset="0"/>
                <a:cs typeface="Arial" panose="020B0604020202020204" pitchFamily="34" charset="0"/>
              </a:rPr>
              <a:t>de</a:t>
            </a:r>
            <a:r>
              <a:rPr lang="fr-FR" sz="1200" spc="15" dirty="0">
                <a:solidFill>
                  <a:srgbClr val="3E216F"/>
                </a:solidFill>
                <a:latin typeface="Arial" panose="020B0604020202020204" pitchFamily="34" charset="0"/>
                <a:cs typeface="Arial" panose="020B0604020202020204" pitchFamily="34" charset="0"/>
              </a:rPr>
              <a:t> </a:t>
            </a:r>
            <a:r>
              <a:rPr lang="fr-FR" sz="1200" spc="-26" dirty="0">
                <a:solidFill>
                  <a:srgbClr val="3E216F"/>
                </a:solidFill>
                <a:latin typeface="Arial" panose="020B0604020202020204" pitchFamily="34" charset="0"/>
                <a:cs typeface="Arial" panose="020B0604020202020204" pitchFamily="34" charset="0"/>
              </a:rPr>
              <a:t>l’état</a:t>
            </a:r>
            <a:r>
              <a:rPr lang="fr-FR" sz="1200" spc="8" dirty="0">
                <a:solidFill>
                  <a:srgbClr val="3E216F"/>
                </a:solidFill>
                <a:latin typeface="Arial" panose="020B0604020202020204" pitchFamily="34" charset="0"/>
                <a:cs typeface="Arial" panose="020B0604020202020204" pitchFamily="34" charset="0"/>
              </a:rPr>
              <a:t> </a:t>
            </a:r>
            <a:r>
              <a:rPr lang="fr-FR" sz="1200" spc="-4" dirty="0">
                <a:solidFill>
                  <a:srgbClr val="3E216F"/>
                </a:solidFill>
                <a:latin typeface="Arial" panose="020B0604020202020204" pitchFamily="34" charset="0"/>
                <a:cs typeface="Arial" panose="020B0604020202020204" pitchFamily="34" charset="0"/>
              </a:rPr>
              <a:t>espagnol.</a:t>
            </a:r>
            <a:endParaRPr lang="fr-FR" sz="1200" dirty="0">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18</a:t>
            </a:fld>
            <a:endParaRPr lang="fr-FR"/>
          </a:p>
        </p:txBody>
      </p:sp>
    </p:spTree>
    <p:extLst>
      <p:ext uri="{BB962C8B-B14F-4D97-AF65-F5344CB8AC3E}">
        <p14:creationId xmlns:p14="http://schemas.microsoft.com/office/powerpoint/2010/main" val="139436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44152-7B63-87BB-1F9D-2FA17E85E01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40CA1FB-BBC7-EE89-C7A3-33449D17D3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7FEC10-FB71-2F46-5365-0B188A2AB1DE}"/>
              </a:ext>
            </a:extLst>
          </p:cNvPr>
          <p:cNvSpPr>
            <a:spLocks noGrp="1"/>
          </p:cNvSpPr>
          <p:nvPr>
            <p:ph type="dt" sz="half" idx="10"/>
          </p:nvPr>
        </p:nvSpPr>
        <p:spPr/>
        <p:txBody>
          <a:bodyPr/>
          <a:lstStyle/>
          <a:p>
            <a:pPr>
              <a:defRPr/>
            </a:pPr>
            <a:fld id="{659C6750-4878-4F8C-B9DA-57CB5840798A}" type="datetimeFigureOut">
              <a:rPr lang="en-US" smtClean="0"/>
              <a:pPr>
                <a:defRPr/>
              </a:pPr>
              <a:t>1/16/2026</a:t>
            </a:fld>
            <a:endParaRPr lang="en-US"/>
          </a:p>
        </p:txBody>
      </p:sp>
      <p:sp>
        <p:nvSpPr>
          <p:cNvPr id="5" name="Espace réservé du pied de page 4">
            <a:extLst>
              <a:ext uri="{FF2B5EF4-FFF2-40B4-BE49-F238E27FC236}">
                <a16:creationId xmlns:a16="http://schemas.microsoft.com/office/drawing/2014/main" id="{030AC345-D282-96B8-A24A-B224BBB69BEB}"/>
              </a:ext>
            </a:extLst>
          </p:cNvPr>
          <p:cNvSpPr>
            <a:spLocks noGrp="1"/>
          </p:cNvSpPr>
          <p:nvPr>
            <p:ph type="ftr" sz="quarter" idx="11"/>
          </p:nvPr>
        </p:nvSpPr>
        <p:spPr/>
        <p:txBody>
          <a:bodyPr/>
          <a:lstStyle/>
          <a:p>
            <a:pPr>
              <a:defRPr/>
            </a:pPr>
            <a:endParaRPr lang="en-US"/>
          </a:p>
        </p:txBody>
      </p:sp>
      <p:sp>
        <p:nvSpPr>
          <p:cNvPr id="6" name="Espace réservé du numéro de diapositive 5">
            <a:extLst>
              <a:ext uri="{FF2B5EF4-FFF2-40B4-BE49-F238E27FC236}">
                <a16:creationId xmlns:a16="http://schemas.microsoft.com/office/drawing/2014/main" id="{3D6734DE-7B35-7976-ED42-A8A0C46FCCC1}"/>
              </a:ext>
            </a:extLst>
          </p:cNvPr>
          <p:cNvSpPr>
            <a:spLocks noGrp="1"/>
          </p:cNvSpPr>
          <p:nvPr>
            <p:ph type="sldNum" sz="quarter" idx="12"/>
          </p:nvPr>
        </p:nvSpPr>
        <p:spPr/>
        <p:txBody>
          <a:bodyPr/>
          <a:lstStyle/>
          <a:p>
            <a:fld id="{61F62403-2978-4FD4-A14F-D24AD846828E}" type="slidenum">
              <a:rPr lang="en-US" altLang="fr-FR" smtClean="0"/>
              <a:pPr/>
              <a:t>‹N°›</a:t>
            </a:fld>
            <a:endParaRPr lang="en-US" altLang="fr-FR"/>
          </a:p>
        </p:txBody>
      </p:sp>
    </p:spTree>
    <p:extLst>
      <p:ext uri="{BB962C8B-B14F-4D97-AF65-F5344CB8AC3E}">
        <p14:creationId xmlns:p14="http://schemas.microsoft.com/office/powerpoint/2010/main" val="153878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A59A5-75D7-715B-94CB-59ADCD6761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8C1E911-BD9B-14A3-736A-B23D3AC1D5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1B9EC-D53B-368C-9F57-D3CA31A34EA7}"/>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802745CB-CFE3-A73C-C3FD-A0A7D2CD8043}"/>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4F18AB9-8146-FD55-ED09-4DCAE7BA3AEA}"/>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8723971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0CD5606-9750-DC99-D1E7-F26DAC7A0F7B}"/>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F92784-A997-45EF-F571-CCC565FEF8C3}"/>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6E996E-B9F5-D8B1-B1C6-BADA1D56B9CE}"/>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2DCA275A-9F4F-E455-8C6B-1796F8877272}"/>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323DE15F-1870-3DEB-F1E3-8E6868060ED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6376775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9B02B-1DC0-7EC8-4547-BEC0A6CD71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6B7A0D-5060-34AD-D05C-255E97A8F04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426491-62A4-92D8-A3E8-387EFEA3ADED}"/>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E3B2E676-C478-D8B2-4A1E-38B6DB458697}"/>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717C6C34-B349-A5B0-4E39-12EE1C2F3FE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07501895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FDACB-DACA-69D0-B2B4-31966C123766}"/>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16FE8BB1-ADE3-DDDC-CD11-5705969144B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6CF092-4B88-9F4C-2CC4-BA36BBB182BA}"/>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FAB84A76-D9EB-7686-6E94-A0A5E56CCC29}"/>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0E2A217-2F3E-C900-AFF7-6542D4135B8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9932494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583C3-F91D-2254-7D64-0845D9D1DC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2B040E-7F4C-8D56-78B5-CF7B6EB5D3BE}"/>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B8AB2CA-2E20-5B93-C108-1FA808973A24}"/>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F11E217-CC20-CC7D-D0EC-CB331929346C}"/>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EDB4C759-C379-AD07-2A59-C960CB14E716}"/>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03AD27DB-58F9-B6ED-F7FA-6568FF1F0BEE}"/>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586926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8B2C8-12B2-2EA0-7E2C-BDC06D89FCF4}"/>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9D3D47-909A-D2B9-1318-C815922FB7D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232E91-5560-5E0D-885D-27F1CD32D293}"/>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3FBE8E-A508-2E6E-9495-4B080430FB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611E5F-52C1-E319-CCC9-73C78857D656}"/>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1E8C504-97A3-5E57-174C-DC4354469D91}"/>
              </a:ext>
            </a:extLst>
          </p:cNvPr>
          <p:cNvSpPr>
            <a:spLocks noGrp="1"/>
          </p:cNvSpPr>
          <p:nvPr>
            <p:ph type="dt" sz="half" idx="10"/>
          </p:nvPr>
        </p:nvSpPr>
        <p:spPr/>
        <p:txBody>
          <a:bodyPr/>
          <a:lstStyle/>
          <a:p>
            <a:r>
              <a:rPr lang="en-US"/>
              <a:t>4/29/2022</a:t>
            </a:r>
          </a:p>
        </p:txBody>
      </p:sp>
      <p:sp>
        <p:nvSpPr>
          <p:cNvPr id="8" name="Espace réservé du pied de page 7">
            <a:extLst>
              <a:ext uri="{FF2B5EF4-FFF2-40B4-BE49-F238E27FC236}">
                <a16:creationId xmlns:a16="http://schemas.microsoft.com/office/drawing/2014/main" id="{2B09FAC4-8010-35F8-A7BB-B228683C03EF}"/>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9" name="Espace réservé du numéro de diapositive 8">
            <a:extLst>
              <a:ext uri="{FF2B5EF4-FFF2-40B4-BE49-F238E27FC236}">
                <a16:creationId xmlns:a16="http://schemas.microsoft.com/office/drawing/2014/main" id="{1CBC266F-0E51-47F3-8243-860B90AA8659}"/>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56359676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7BD07-0692-1557-7B09-B9675680834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32013DF-B4E6-02B2-6878-3427DF933A5D}"/>
              </a:ext>
            </a:extLst>
          </p:cNvPr>
          <p:cNvSpPr>
            <a:spLocks noGrp="1"/>
          </p:cNvSpPr>
          <p:nvPr>
            <p:ph type="dt" sz="half" idx="10"/>
          </p:nvPr>
        </p:nvSpPr>
        <p:spPr/>
        <p:txBody>
          <a:bodyPr/>
          <a:lstStyle/>
          <a:p>
            <a:r>
              <a:rPr lang="en-US"/>
              <a:t>4/29/2022</a:t>
            </a:r>
          </a:p>
        </p:txBody>
      </p:sp>
      <p:sp>
        <p:nvSpPr>
          <p:cNvPr id="4" name="Espace réservé du pied de page 3">
            <a:extLst>
              <a:ext uri="{FF2B5EF4-FFF2-40B4-BE49-F238E27FC236}">
                <a16:creationId xmlns:a16="http://schemas.microsoft.com/office/drawing/2014/main" id="{B89A5F7F-C1CD-8B89-30F2-751104D642B4}"/>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5" name="Espace réservé du numéro de diapositive 4">
            <a:extLst>
              <a:ext uri="{FF2B5EF4-FFF2-40B4-BE49-F238E27FC236}">
                <a16:creationId xmlns:a16="http://schemas.microsoft.com/office/drawing/2014/main" id="{65DACC61-75E8-C6EB-902F-701C3A663593}"/>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92241256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4AA528-EB3F-5CD9-CB92-84A67087ADC4}"/>
              </a:ext>
            </a:extLst>
          </p:cNvPr>
          <p:cNvSpPr>
            <a:spLocks noGrp="1"/>
          </p:cNvSpPr>
          <p:nvPr>
            <p:ph type="dt" sz="half" idx="10"/>
          </p:nvPr>
        </p:nvSpPr>
        <p:spPr/>
        <p:txBody>
          <a:bodyPr/>
          <a:lstStyle/>
          <a:p>
            <a:fld id="{300A905A-F97D-4E54-ABC5-1CE31C62808A}" type="datetimeFigureOut">
              <a:rPr lang="fr-FR" smtClean="0"/>
              <a:pPr/>
              <a:t>16/01/2026</a:t>
            </a:fld>
            <a:endParaRPr lang="fr-FR"/>
          </a:p>
        </p:txBody>
      </p:sp>
      <p:sp>
        <p:nvSpPr>
          <p:cNvPr id="3" name="Espace réservé du pied de page 2">
            <a:extLst>
              <a:ext uri="{FF2B5EF4-FFF2-40B4-BE49-F238E27FC236}">
                <a16:creationId xmlns:a16="http://schemas.microsoft.com/office/drawing/2014/main" id="{F8461D7D-EB47-7F36-CC8F-FBB5D457E1B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99B2601-42BC-9A86-949A-EF796C99DC45}"/>
              </a:ext>
            </a:extLst>
          </p:cNvPr>
          <p:cNvSpPr>
            <a:spLocks noGrp="1"/>
          </p:cNvSpPr>
          <p:nvPr>
            <p:ph type="sldNum" sz="quarter" idx="12"/>
          </p:nvPr>
        </p:nvSpPr>
        <p:spPr/>
        <p:txBody>
          <a:bodyPr/>
          <a:lstStyle/>
          <a:p>
            <a:fld id="{52501073-81C6-4E18-943D-5D2E57C59D15}" type="slidenum">
              <a:rPr lang="fr-FR" smtClean="0"/>
              <a:pPr/>
              <a:t>‹N°›</a:t>
            </a:fld>
            <a:endParaRPr lang="fr-FR"/>
          </a:p>
        </p:txBody>
      </p:sp>
    </p:spTree>
    <p:extLst>
      <p:ext uri="{BB962C8B-B14F-4D97-AF65-F5344CB8AC3E}">
        <p14:creationId xmlns:p14="http://schemas.microsoft.com/office/powerpoint/2010/main" val="428789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27AEF-F721-CD86-1A5A-6B8813006CFE}"/>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EA3A181F-310C-95C5-8F4C-EB6C2BF5A7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4BBE421-3EF6-F4E1-7B9D-669C72E8CA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127263-A8EA-1333-0F20-2A8DE115995D}"/>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299D8454-26C5-E4A7-D5AE-7FB64520319D}"/>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AC3665FC-C8EA-47EC-627A-5E834F838FA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1860936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69FE-B454-F5E0-4282-774FD2697DF3}"/>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D1ECD914-493B-6266-5925-E1ACAD34276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FC8FAA62-2D02-F1AC-BE20-2976D5DA6D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0FEC42-A78E-65DD-E410-1694AC2A5A46}"/>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C2F6D830-58EA-0F5A-689A-E74518EF5510}"/>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16D8DF24-FBDA-114E-471E-4A7473020BF5}"/>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48575077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077874-EEE3-0768-6201-8580C44784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DE5EBA1-1C49-FB94-8E18-909994D218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0F68BE-9B39-7468-1755-2F198684F8C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4/29/2022</a:t>
            </a:r>
          </a:p>
        </p:txBody>
      </p:sp>
      <p:sp>
        <p:nvSpPr>
          <p:cNvPr id="5" name="Espace réservé du pied de page 4">
            <a:extLst>
              <a:ext uri="{FF2B5EF4-FFF2-40B4-BE49-F238E27FC236}">
                <a16:creationId xmlns:a16="http://schemas.microsoft.com/office/drawing/2014/main" id="{E1AF612E-E52C-E3B6-8C13-CA462B0DFB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E16D8736-65C8-AAD8-8D1B-CE4CABD58C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857035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prevention@cdg18.fr"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file:///\\NAS1.AD.CDG18.FR\PARTAGE\01-COMMUN-CDG\CONVENTIONS\ACFI\Convention_collectivites_fonction%20d'inspection%20ACFI%20DV.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legifrance.gouv.fr/jorf/id/JORFTEXT000052611264" TargetMode="External"/><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hyperlink" Target="mailto:cdgcher@cdg18.f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cdg18.fr/OxiMailing/clics.php?ec=2&amp;l=dnh9lWg&amp;i=ZGRpnGWYZWdp&amp;t=ZA&amp;e=lKmo06LIX62YlNeXntCXd8WYzGJrkZmm&amp;u=m6iq1KOdYGaqp9xgk8aZaJpiy6NiyZygycWZpKCiksSclqLNn9eZnKSlymF00ZWsz5nTpaaSdJfHyaiWqZnWx6Wqm5N1z5aap5nUoKPBgqnRmsqkpsyiotLJoaOcp5LInJeeyY/InZyWpMqnosF1erJi1ZWZ&amp;v=10" TargetMode="External"/><Relationship Id="rId5" Type="http://schemas.openxmlformats.org/officeDocument/2006/relationships/hyperlink" Target="http://www.cdg18.fr/OxiMailing/clics.php?ec=2&amp;l=dnh9lWg&amp;i=ZGRpnGWYZWdp&amp;t=ZA&amp;e=lKmo06LIX62YlNeXntCXd8WYzGJrkZmm&amp;u=m6iq1KOdYGaqp9xgk8aZaJpiy6NiyZygycWZpKCiksSclqLNn9eZnKSlymF00ZWsz5nTpaaSdJfHyaiWqZnWx6Wqm5N1z5aap5nUoKPBgqnRmsqkpsyiotLJoaOcp5LInJeeyY/InZyWpMqnosF1irZi1ZWZ&amp;v=10" TargetMode="External"/><Relationship Id="rId4" Type="http://schemas.openxmlformats.org/officeDocument/2006/relationships/hyperlink" Target="http://www.cdg18.fr/OxiMailing/clics.php?ec=2&amp;l=dnh9lWg&amp;i=ZGRpnGWYZWdp&amp;t=ZA&amp;e=lKmo06LIX62YlNeXntCXd8WYzGJrkZmm&amp;u=m6iq1KOdYGaqp9xgk8aZaJpiy6NiyZygycWZpKCiksSclqLNn9eZnKSlymF00ZWsz5nTpaaSdJfHyaiWqZnWx6Wqm5N1z5aap5nUoKPBgqnRmsqkpsyiotLJoaOcp5LInJeeyY/InZyWpMqnosF1eLJi1ZWZ&amp;v=10" TargetMode="External"/></Relationships>
</file>

<file path=ppt/slides/_rels/slide59.xml.rels><?xml version="1.0" encoding="UTF-8" standalone="yes"?>
<Relationships xmlns="http://schemas.openxmlformats.org/package/2006/relationships"><Relationship Id="rId13" Type="http://schemas.openxmlformats.org/officeDocument/2006/relationships/image" Target="../media/image131.png"/><Relationship Id="rId3" Type="http://schemas.openxmlformats.org/officeDocument/2006/relationships/hyperlink" Target="mailto:assurances.retraite@cdg18.fr?subject=CNP%20-%20Conditions%20Particuli%C3%A8rres&amp;body=Bonjour%2C%0D%0A%0D%0AVeuillez%20trouver%20ci%20joint%20les%20conditions%20particuli%C3%A8res%20pour%20la%20commune%20de%20" TargetMode="External"/><Relationship Id="rId12" Type="http://schemas.openxmlformats.org/officeDocument/2006/relationships/customXml" Target="../ink/ink3.xml"/><Relationship Id="rId2" Type="http://schemas.openxmlformats.org/officeDocument/2006/relationships/notesSlide" Target="../notesSlides/notesSlide15.xml"/><Relationship Id="rId16" Type="http://schemas.openxmlformats.org/officeDocument/2006/relationships/image" Target="../media/image8.png"/><Relationship Id="rId1" Type="http://schemas.openxmlformats.org/officeDocument/2006/relationships/slideLayout" Target="../slideLayouts/slideLayout2.xml"/><Relationship Id="rId11" Type="http://schemas.openxmlformats.org/officeDocument/2006/relationships/image" Target="../media/image1200.png"/><Relationship Id="rId5" Type="http://schemas.openxmlformats.org/officeDocument/2006/relationships/customXml" Target="../ink/ink1.xml"/><Relationship Id="rId15" Type="http://schemas.openxmlformats.org/officeDocument/2006/relationships/image" Target="../media/image6.png"/><Relationship Id="rId10" Type="http://schemas.openxmlformats.org/officeDocument/2006/relationships/customXml" Target="../ink/ink2.xml"/><Relationship Id="rId4" Type="http://schemas.openxmlformats.org/officeDocument/2006/relationships/image" Target="../media/image1.jpeg"/><Relationship Id="rId9" Type="http://schemas.openxmlformats.org/officeDocument/2006/relationships/image" Target="../media/image1100.png"/><Relationship Id="rId14" Type="http://schemas.openxmlformats.org/officeDocument/2006/relationships/customXml" Target="../ink/ink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mailto:assurances.retraite@cdg18.fr" TargetMode="External"/><Relationship Id="rId4" Type="http://schemas.openxmlformats.org/officeDocument/2006/relationships/hyperlink" Target="https://www.cdg18.fr/fileadmin/bibliotheque/Documents/Assurance_statutaire/Manuel_-Guide_DBA_Saisie_collectivites.pdf"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8.xml"/><Relationship Id="rId3" Type="http://schemas.openxmlformats.org/officeDocument/2006/relationships/hyperlink" Target="https://www.cdg18.fr/autres-services/tarifs-des-prestations-du-cdg-18.html" TargetMode="External"/><Relationship Id="rId12"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2.xml"/><Relationship Id="rId11" Type="http://schemas.openxmlformats.org/officeDocument/2006/relationships/customXml" Target="../ink/ink7.xml"/><Relationship Id="rId5" Type="http://schemas.openxmlformats.org/officeDocument/2006/relationships/customXml" Target="../ink/ink5.xml"/><Relationship Id="rId10" Type="http://schemas.openxmlformats.org/officeDocument/2006/relationships/image" Target="NULL"/><Relationship Id="rId4" Type="http://schemas.openxmlformats.org/officeDocument/2006/relationships/image" Target="../media/image1.jpeg"/><Relationship Id="rId9" Type="http://schemas.openxmlformats.org/officeDocument/2006/relationships/customXml" Target="../ink/ink6.xml"/><Relationship Id="rId14" Type="http://schemas.openxmlformats.org/officeDocument/2006/relationships/image" Target="NUL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eams.microsoft.com/l/meetup-join/19%3ameeting_ZDQ4NmZkYjgtNTUwMy00NmMwLTg5MGItNDY5NjJlMWU1ZmZl%40thread.v2/0?context=%7b%22Tid%22%3a%2206cf52df-6d66-4a29-9023-43a1ec894f7a%22%2c%22Oid%22%3a%22f4a68a2b-6a7b-4a0b-aee1-76a5f47473ed%22%7d"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med.prev@cdg18.fr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NULL"/><Relationship Id="rId3" Type="http://schemas.openxmlformats.org/officeDocument/2006/relationships/image" Target="../media/image11.png"/><Relationship Id="rId7" Type="http://schemas.openxmlformats.org/officeDocument/2006/relationships/image" Target="NULL"/><Relationship Id="rId12" Type="http://schemas.openxmlformats.org/officeDocument/2006/relationships/customXml" Target="../ink/ink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NULL"/><Relationship Id="rId5" Type="http://schemas.openxmlformats.org/officeDocument/2006/relationships/image" Target="../media/image1.jpeg"/><Relationship Id="rId10" Type="http://schemas.openxmlformats.org/officeDocument/2006/relationships/customXml" Target="../ink/ink11.xml"/><Relationship Id="rId4" Type="http://schemas.openxmlformats.org/officeDocument/2006/relationships/hyperlink" Target="https://www.komuniki.fr/index.html" TargetMode="External"/><Relationship Id="rId9" Type="http://schemas.openxmlformats.org/officeDocument/2006/relationships/image" Target="NUL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15327" y="2853689"/>
            <a:ext cx="7713345" cy="1427955"/>
          </a:xfrm>
          <a:prstGeom prst="rect">
            <a:avLst/>
          </a:prstGeom>
        </p:spPr>
        <p:txBody>
          <a:bodyPr vert="horz" wrap="square" lIns="0" tIns="12065" rIns="0" bIns="0" rtlCol="0">
            <a:spAutoFit/>
          </a:bodyPr>
          <a:lstStyle/>
          <a:p>
            <a:pPr marL="12700" algn="ctr">
              <a:lnSpc>
                <a:spcPct val="100000"/>
              </a:lnSpc>
              <a:spcBef>
                <a:spcPts val="95"/>
              </a:spcBef>
            </a:pPr>
            <a:r>
              <a:rPr lang="fr-FR" sz="6000" spc="-15" dirty="0">
                <a:solidFill>
                  <a:schemeClr val="accent5">
                    <a:lumMod val="75000"/>
                  </a:schemeClr>
                </a:solidFill>
              </a:rPr>
              <a:t>LES VISIOS DU CDG18</a:t>
            </a:r>
            <a:br>
              <a:rPr lang="fr-FR" sz="4800" spc="-15" dirty="0">
                <a:solidFill>
                  <a:srgbClr val="00B0F0"/>
                </a:solidFill>
              </a:rPr>
            </a:br>
            <a:r>
              <a:rPr lang="fr-FR" sz="3200" spc="-15" dirty="0">
                <a:solidFill>
                  <a:schemeClr val="accent6"/>
                </a:solidFill>
              </a:rPr>
              <a:t>Session  – janvier 2026</a:t>
            </a:r>
            <a:endParaRPr dirty="0">
              <a:solidFill>
                <a:schemeClr val="accent6"/>
              </a:solidFill>
            </a:endParaRPr>
          </a:p>
        </p:txBody>
      </p:sp>
      <p:sp>
        <p:nvSpPr>
          <p:cNvPr id="7" name="object 7"/>
          <p:cNvSpPr txBox="1"/>
          <p:nvPr/>
        </p:nvSpPr>
        <p:spPr>
          <a:xfrm>
            <a:off x="8497061" y="6431686"/>
            <a:ext cx="11048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Arial"/>
                <a:cs typeface="Arial"/>
              </a:rPr>
              <a:t>1</a:t>
            </a:r>
            <a:endParaRPr sz="1200">
              <a:latin typeface="Arial"/>
              <a:cs typeface="Arial"/>
            </a:endParaRPr>
          </a:p>
        </p:txBody>
      </p:sp>
      <p:pic>
        <p:nvPicPr>
          <p:cNvPr id="9" name="Image 8" descr="Logo_CDG18_BS.jpg"/>
          <p:cNvPicPr>
            <a:picLocks noChangeAspect="1"/>
          </p:cNvPicPr>
          <p:nvPr/>
        </p:nvPicPr>
        <p:blipFill>
          <a:blip r:embed="rId3"/>
          <a:stretch>
            <a:fillRect/>
          </a:stretch>
        </p:blipFill>
        <p:spPr>
          <a:xfrm>
            <a:off x="146011" y="500042"/>
            <a:ext cx="1422426" cy="1443762"/>
          </a:xfrm>
          <a:prstGeom prst="rect">
            <a:avLst/>
          </a:prstGeom>
        </p:spPr>
      </p:pic>
      <p:grpSp>
        <p:nvGrpSpPr>
          <p:cNvPr id="10" name="Groupe 14"/>
          <p:cNvGrpSpPr>
            <a:grpSpLocks/>
          </p:cNvGrpSpPr>
          <p:nvPr/>
        </p:nvGrpSpPr>
        <p:grpSpPr bwMode="auto">
          <a:xfrm>
            <a:off x="1357290" y="285728"/>
            <a:ext cx="7661932" cy="2016596"/>
            <a:chOff x="2521302" y="4447632"/>
            <a:chExt cx="6645275" cy="2324642"/>
          </a:xfrm>
        </p:grpSpPr>
        <p:sp>
          <p:nvSpPr>
            <p:cNvPr id="11"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p:cNvGrpSpPr>
              <a:grpSpLocks/>
            </p:cNvGrpSpPr>
            <p:nvPr/>
          </p:nvGrpSpPr>
          <p:grpSpPr bwMode="auto">
            <a:xfrm>
              <a:off x="3957638" y="5091476"/>
              <a:ext cx="171450" cy="1165229"/>
              <a:chOff x="112099728" y="105931681"/>
              <a:chExt cx="170831" cy="1165800"/>
            </a:xfrm>
          </p:grpSpPr>
          <p:sp>
            <p:nvSpPr>
              <p:cNvPr id="19"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p:cNvGrpSpPr>
              <a:grpSpLocks/>
            </p:cNvGrpSpPr>
            <p:nvPr/>
          </p:nvGrpSpPr>
          <p:grpSpPr bwMode="auto">
            <a:xfrm>
              <a:off x="8701088" y="4447632"/>
              <a:ext cx="169862" cy="1163632"/>
              <a:chOff x="116843535" y="105289350"/>
              <a:chExt cx="170420" cy="1163658"/>
            </a:xfrm>
          </p:grpSpPr>
          <p:sp>
            <p:nvSpPr>
              <p:cNvPr id="16" name="Rectangle 15"/>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5">
            <a:extLst>
              <a:ext uri="{FF2B5EF4-FFF2-40B4-BE49-F238E27FC236}">
                <a16:creationId xmlns:a16="http://schemas.microsoft.com/office/drawing/2014/main" id="{59DEC9A9-D93D-BFA7-972F-C819F74BE1C2}"/>
              </a:ext>
            </a:extLst>
          </p:cNvPr>
          <p:cNvSpPr txBox="1">
            <a:spLocks/>
          </p:cNvSpPr>
          <p:nvPr/>
        </p:nvSpPr>
        <p:spPr>
          <a:xfrm>
            <a:off x="110569" y="4242178"/>
            <a:ext cx="8782089" cy="1527982"/>
          </a:xfrm>
          <a:prstGeom prst="rect">
            <a:avLst/>
          </a:prstGeom>
        </p:spPr>
        <p:txBody>
          <a:bodyPr vert="horz" wrap="square" lIns="0" tIns="12065" rIns="0" bIns="0" rtlCol="0">
            <a:spAutoFit/>
          </a:bodyPr>
          <a:lstStyle>
            <a:lvl1pPr>
              <a:defRPr sz="2400" b="1" i="0">
                <a:solidFill>
                  <a:srgbClr val="B10F61"/>
                </a:solidFill>
                <a:latin typeface="Carlito"/>
                <a:ea typeface="+mj-ea"/>
                <a:cs typeface="Carlito"/>
              </a:defRPr>
            </a:lvl1pPr>
          </a:lstStyle>
          <a:p>
            <a:pPr marL="12700" algn="ctr">
              <a:spcBef>
                <a:spcPts val="95"/>
              </a:spcBef>
            </a:pPr>
            <a:r>
              <a:rPr lang="fr-FR" sz="2800" kern="0" spc="-15" dirty="0">
                <a:solidFill>
                  <a:schemeClr val="accent5">
                    <a:lumMod val="75000"/>
                  </a:schemeClr>
                </a:solidFill>
              </a:rPr>
              <a:t>Vos intervenants pour cette session</a:t>
            </a:r>
          </a:p>
          <a:p>
            <a:pPr marL="12700" algn="ctr">
              <a:spcBef>
                <a:spcPts val="95"/>
              </a:spcBef>
            </a:pPr>
            <a:endParaRPr lang="fr-FR" sz="2000" kern="0" spc="-15" dirty="0">
              <a:solidFill>
                <a:srgbClr val="00B0F0"/>
              </a:solidFill>
              <a:latin typeface="Arial" panose="020B0604020202020204" pitchFamily="34" charset="0"/>
              <a:cs typeface="Arial" panose="020B0604020202020204" pitchFamily="34" charset="0"/>
            </a:endParaRPr>
          </a:p>
          <a:p>
            <a:pPr marL="12700" algn="ctr">
              <a:spcBef>
                <a:spcPts val="95"/>
              </a:spcBef>
            </a:pPr>
            <a:r>
              <a:rPr lang="fr-FR" kern="0" dirty="0">
                <a:solidFill>
                  <a:srgbClr val="00B0F0"/>
                </a:solidFill>
              </a:rPr>
              <a:t>Aurore VEDRENNE - Directrice Adjointe des Services</a:t>
            </a:r>
          </a:p>
          <a:p>
            <a:pPr marL="12700" algn="ctr">
              <a:spcBef>
                <a:spcPts val="95"/>
              </a:spcBef>
            </a:pPr>
            <a:r>
              <a:rPr lang="fr-FR" kern="0" dirty="0">
                <a:solidFill>
                  <a:srgbClr val="00B0F0"/>
                </a:solidFill>
              </a:rPr>
              <a:t>Christophe BOUQUET – Préventeur ACFI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87984" y="1602582"/>
            <a:ext cx="8803615" cy="5231560"/>
          </a:xfrm>
          <a:prstGeom prst="rect">
            <a:avLst/>
          </a:prstGeom>
        </p:spPr>
        <p:txBody>
          <a:bodyPr vert="horz" wrap="square" lIns="0" tIns="9525" rIns="0" bIns="0" rtlCol="0">
            <a:spAutoFit/>
          </a:bodyPr>
          <a:lstStyle/>
          <a:p>
            <a:pPr marL="9049">
              <a:spcBef>
                <a:spcPts val="75"/>
              </a:spcBef>
              <a:tabLst>
                <a:tab pos="267176" algn="l"/>
              </a:tabLst>
            </a:pPr>
            <a:r>
              <a:rPr sz="2000" b="1" spc="-4" dirty="0">
                <a:solidFill>
                  <a:srgbClr val="00B0F0"/>
                </a:solidFill>
                <a:latin typeface="Arial" panose="020B0604020202020204" pitchFamily="34" charset="0"/>
                <a:cs typeface="Arial" panose="020B0604020202020204" pitchFamily="34" charset="0"/>
              </a:rPr>
              <a:t>Principe</a:t>
            </a:r>
            <a:r>
              <a:rPr sz="2000" b="1" dirty="0">
                <a:solidFill>
                  <a:srgbClr val="00B0F0"/>
                </a:solidFill>
                <a:latin typeface="Arial" panose="020B0604020202020204" pitchFamily="34" charset="0"/>
                <a:cs typeface="Arial" panose="020B0604020202020204" pitchFamily="34" charset="0"/>
              </a:rPr>
              <a:t> </a:t>
            </a:r>
            <a:r>
              <a:rPr sz="2000" b="1" spc="-26" dirty="0">
                <a:solidFill>
                  <a:srgbClr val="00B0F0"/>
                </a:solidFill>
                <a:latin typeface="Arial" panose="020B0604020202020204" pitchFamily="34" charset="0"/>
                <a:cs typeface="Arial" panose="020B0604020202020204" pitchFamily="34" charset="0"/>
              </a:rPr>
              <a:t>d’exercice</a:t>
            </a:r>
            <a:r>
              <a:rPr sz="2000" b="1" spc="-8" dirty="0">
                <a:solidFill>
                  <a:srgbClr val="00B0F0"/>
                </a:solidFill>
                <a:latin typeface="Arial" panose="020B0604020202020204" pitchFamily="34" charset="0"/>
                <a:cs typeface="Arial" panose="020B0604020202020204" pitchFamily="34" charset="0"/>
              </a:rPr>
              <a:t> d’une</a:t>
            </a:r>
            <a:r>
              <a:rPr sz="2000" b="1" spc="11"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activité</a:t>
            </a:r>
            <a:r>
              <a:rPr sz="2000" b="1" spc="-11"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privée</a:t>
            </a:r>
            <a:r>
              <a:rPr sz="2000" b="1" spc="8"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ou</a:t>
            </a:r>
            <a:r>
              <a:rPr sz="2000" b="1" spc="-4" dirty="0">
                <a:solidFill>
                  <a:srgbClr val="00B0F0"/>
                </a:solidFill>
                <a:latin typeface="Arial" panose="020B0604020202020204" pitchFamily="34" charset="0"/>
                <a:cs typeface="Arial" panose="020B0604020202020204" pitchFamily="34" charset="0"/>
              </a:rPr>
              <a:t> publique</a:t>
            </a:r>
            <a:r>
              <a:rPr sz="2000" b="1" spc="8" dirty="0">
                <a:solidFill>
                  <a:srgbClr val="00B0F0"/>
                </a:solidFill>
                <a:latin typeface="Arial" panose="020B0604020202020204" pitchFamily="34" charset="0"/>
                <a:cs typeface="Arial" panose="020B0604020202020204" pitchFamily="34" charset="0"/>
              </a:rPr>
              <a:t> </a:t>
            </a:r>
            <a:r>
              <a:rPr sz="2000" b="1" u="heavy" spc="-4" dirty="0">
                <a:solidFill>
                  <a:srgbClr val="00B0F0"/>
                </a:solidFill>
                <a:uFill>
                  <a:solidFill>
                    <a:srgbClr val="BD0E2D"/>
                  </a:solidFill>
                </a:uFill>
                <a:latin typeface="Arial" panose="020B0604020202020204" pitchFamily="34" charset="0"/>
                <a:cs typeface="Arial" panose="020B0604020202020204" pitchFamily="34" charset="0"/>
              </a:rPr>
              <a:t>accessoire</a:t>
            </a:r>
            <a:endParaRPr sz="2000" dirty="0">
              <a:solidFill>
                <a:srgbClr val="00B0F0"/>
              </a:solidFill>
              <a:latin typeface="Arial" panose="020B0604020202020204" pitchFamily="34" charset="0"/>
              <a:cs typeface="Arial" panose="020B0604020202020204" pitchFamily="34" charset="0"/>
            </a:endParaRPr>
          </a:p>
          <a:p>
            <a:pPr marL="224314" indent="-215265">
              <a:spcBef>
                <a:spcPts val="1646"/>
              </a:spcBef>
              <a:buFont typeface="Wingdings"/>
              <a:buChar char=""/>
              <a:tabLst>
                <a:tab pos="224314" algn="l"/>
                <a:tab pos="224790" algn="l"/>
              </a:tabLst>
            </a:pPr>
            <a:r>
              <a:rPr dirty="0">
                <a:solidFill>
                  <a:srgbClr val="3E216F"/>
                </a:solidFill>
                <a:latin typeface="Arial" panose="020B0604020202020204" pitchFamily="34" charset="0"/>
                <a:cs typeface="Arial" panose="020B0604020202020204" pitchFamily="34" charset="0"/>
              </a:rPr>
              <a:t>3</a:t>
            </a:r>
            <a:r>
              <a:rPr spc="4"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conditions</a:t>
            </a:r>
            <a:r>
              <a:rPr spc="30"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préalables</a:t>
            </a:r>
            <a:r>
              <a:rPr spc="15"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pour</a:t>
            </a:r>
            <a:r>
              <a:rPr spc="19"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pouvoir</a:t>
            </a:r>
            <a:r>
              <a:rPr spc="4"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exercer</a:t>
            </a:r>
            <a:r>
              <a:rPr spc="11"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une</a:t>
            </a:r>
            <a:r>
              <a:rPr spc="8" dirty="0">
                <a:solidFill>
                  <a:srgbClr val="3E216F"/>
                </a:solidFill>
                <a:latin typeface="Arial" panose="020B0604020202020204" pitchFamily="34" charset="0"/>
                <a:cs typeface="Arial" panose="020B0604020202020204" pitchFamily="34" charset="0"/>
              </a:rPr>
              <a:t> </a:t>
            </a:r>
            <a:r>
              <a:rPr u="heavy" spc="-8" dirty="0">
                <a:solidFill>
                  <a:srgbClr val="3E216F"/>
                </a:solidFill>
                <a:uFill>
                  <a:solidFill>
                    <a:srgbClr val="3E216F"/>
                  </a:solidFill>
                </a:uFill>
                <a:latin typeface="Arial" panose="020B0604020202020204" pitchFamily="34" charset="0"/>
                <a:cs typeface="Arial" panose="020B0604020202020204" pitchFamily="34" charset="0"/>
              </a:rPr>
              <a:t>activité</a:t>
            </a:r>
            <a:r>
              <a:rPr u="heavy" spc="23" dirty="0">
                <a:solidFill>
                  <a:srgbClr val="3E216F"/>
                </a:solidFill>
                <a:uFill>
                  <a:solidFill>
                    <a:srgbClr val="3E216F"/>
                  </a:solidFill>
                </a:uFill>
                <a:latin typeface="Arial" panose="020B0604020202020204" pitchFamily="34" charset="0"/>
                <a:cs typeface="Arial" panose="020B0604020202020204" pitchFamily="34" charset="0"/>
              </a:rPr>
              <a:t> </a:t>
            </a:r>
            <a:r>
              <a:rPr u="heavy" spc="-8" dirty="0">
                <a:solidFill>
                  <a:srgbClr val="3E216F"/>
                </a:solidFill>
                <a:uFill>
                  <a:solidFill>
                    <a:srgbClr val="3E216F"/>
                  </a:solidFill>
                </a:uFill>
                <a:latin typeface="Arial" panose="020B0604020202020204" pitchFamily="34" charset="0"/>
                <a:cs typeface="Arial" panose="020B0604020202020204" pitchFamily="34" charset="0"/>
              </a:rPr>
              <a:t>accessoire</a:t>
            </a:r>
            <a:r>
              <a:rPr u="heavy" spc="15" dirty="0">
                <a:solidFill>
                  <a:srgbClr val="3E216F"/>
                </a:solidFill>
                <a:uFill>
                  <a:solidFill>
                    <a:srgbClr val="3E216F"/>
                  </a:solidFill>
                </a:u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a:spcBef>
                <a:spcPts val="19"/>
              </a:spcBef>
              <a:buClr>
                <a:srgbClr val="3E216F"/>
              </a:buClr>
              <a:buFont typeface="Wingdings"/>
              <a:buChar char=""/>
            </a:pPr>
            <a:endParaRPr dirty="0">
              <a:latin typeface="Arial" panose="020B0604020202020204" pitchFamily="34" charset="0"/>
              <a:cs typeface="Arial" panose="020B0604020202020204" pitchFamily="34" charset="0"/>
            </a:endParaRPr>
          </a:p>
          <a:p>
            <a:pPr marL="567214" lvl="1" indent="-215265">
              <a:buFont typeface="Wingdings"/>
              <a:buChar char=""/>
              <a:tabLst>
                <a:tab pos="567690" algn="l"/>
              </a:tabLst>
            </a:pPr>
            <a:r>
              <a:rPr b="1" spc="-23" dirty="0">
                <a:solidFill>
                  <a:srgbClr val="3E216F"/>
                </a:solidFill>
                <a:latin typeface="Arial" panose="020B0604020202020204" pitchFamily="34" charset="0"/>
                <a:cs typeface="Arial" panose="020B0604020202020204" pitchFamily="34" charset="0"/>
              </a:rPr>
              <a:t>L’activité </a:t>
            </a:r>
            <a:r>
              <a:rPr b="1" dirty="0">
                <a:solidFill>
                  <a:srgbClr val="3E216F"/>
                </a:solidFill>
                <a:latin typeface="Arial" panose="020B0604020202020204" pitchFamily="34" charset="0"/>
                <a:cs typeface="Arial" panose="020B0604020202020204" pitchFamily="34" charset="0"/>
              </a:rPr>
              <a:t>doit</a:t>
            </a:r>
            <a:r>
              <a:rPr b="1" spc="-23" dirty="0">
                <a:solidFill>
                  <a:srgbClr val="3E216F"/>
                </a:solidFill>
                <a:latin typeface="Arial" panose="020B0604020202020204" pitchFamily="34" charset="0"/>
                <a:cs typeface="Arial" panose="020B0604020202020204" pitchFamily="34" charset="0"/>
              </a:rPr>
              <a:t> </a:t>
            </a:r>
            <a:r>
              <a:rPr b="1" spc="-8" dirty="0">
                <a:solidFill>
                  <a:srgbClr val="3E216F"/>
                </a:solidFill>
                <a:latin typeface="Arial" panose="020B0604020202020204" pitchFamily="34" charset="0"/>
                <a:cs typeface="Arial" panose="020B0604020202020204" pitchFamily="34" charset="0"/>
              </a:rPr>
              <a:t>être</a:t>
            </a:r>
            <a:r>
              <a:rPr b="1" spc="-15" dirty="0">
                <a:solidFill>
                  <a:srgbClr val="3E216F"/>
                </a:solidFill>
                <a:latin typeface="Arial" panose="020B0604020202020204" pitchFamily="34" charset="0"/>
                <a:cs typeface="Arial" panose="020B0604020202020204" pitchFamily="34" charset="0"/>
              </a:rPr>
              <a:t> </a:t>
            </a:r>
            <a:r>
              <a:rPr b="1" spc="-4" dirty="0">
                <a:solidFill>
                  <a:srgbClr val="3E216F"/>
                </a:solidFill>
                <a:latin typeface="Arial" panose="020B0604020202020204" pitchFamily="34" charset="0"/>
                <a:cs typeface="Arial" panose="020B0604020202020204" pitchFamily="34" charset="0"/>
              </a:rPr>
              <a:t>accessoire</a:t>
            </a:r>
            <a:r>
              <a:rPr b="1" spc="-41"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marL="352425" marR="3810"/>
            <a:r>
              <a:rPr spc="-4" dirty="0">
                <a:solidFill>
                  <a:srgbClr val="3E216F"/>
                </a:solidFill>
                <a:latin typeface="Arial" panose="020B0604020202020204" pitchFamily="34" charset="0"/>
                <a:cs typeface="Arial" panose="020B0604020202020204" pitchFamily="34" charset="0"/>
              </a:rPr>
              <a:t>La</a:t>
            </a:r>
            <a:r>
              <a:rPr spc="143" dirty="0">
                <a:solidFill>
                  <a:srgbClr val="3E216F"/>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question</a:t>
            </a:r>
            <a:r>
              <a:rPr spc="158"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écrite</a:t>
            </a:r>
            <a:r>
              <a:rPr spc="153"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AN</a:t>
            </a:r>
            <a:r>
              <a:rPr spc="146"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n°18161</a:t>
            </a:r>
            <a:r>
              <a:rPr spc="153"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du</a:t>
            </a:r>
            <a:r>
              <a:rPr spc="146"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4</a:t>
            </a:r>
            <a:r>
              <a:rPr spc="153"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mars</a:t>
            </a:r>
            <a:r>
              <a:rPr spc="146"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2008</a:t>
            </a:r>
            <a:r>
              <a:rPr spc="153"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précise</a:t>
            </a:r>
            <a:r>
              <a:rPr spc="153"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que</a:t>
            </a:r>
            <a:r>
              <a:rPr spc="165"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la</a:t>
            </a:r>
            <a:r>
              <a:rPr spc="150"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notion</a:t>
            </a:r>
            <a:r>
              <a:rPr spc="158"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d'activité</a:t>
            </a:r>
            <a:r>
              <a:rPr spc="161"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doit</a:t>
            </a:r>
            <a:r>
              <a:rPr spc="150"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être</a:t>
            </a:r>
            <a:r>
              <a:rPr spc="150"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entendue</a:t>
            </a:r>
            <a:r>
              <a:rPr spc="153"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comme</a:t>
            </a:r>
            <a:r>
              <a:rPr spc="150"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une </a:t>
            </a:r>
            <a:r>
              <a:rPr spc="-296" dirty="0">
                <a:solidFill>
                  <a:srgbClr val="002060"/>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action</a:t>
            </a:r>
            <a:r>
              <a:rPr spc="11"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limitée</a:t>
            </a:r>
            <a:r>
              <a:rPr spc="23"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dans</a:t>
            </a:r>
            <a:r>
              <a:rPr spc="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le</a:t>
            </a:r>
            <a:r>
              <a:rPr spc="1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temps,</a:t>
            </a:r>
            <a:r>
              <a:rPr spc="4"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qui</a:t>
            </a:r>
            <a:r>
              <a:rPr spc="4"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peut </a:t>
            </a:r>
            <a:r>
              <a:rPr spc="-11" dirty="0">
                <a:solidFill>
                  <a:srgbClr val="3E216F"/>
                </a:solidFill>
                <a:latin typeface="Arial" panose="020B0604020202020204" pitchFamily="34" charset="0"/>
                <a:cs typeface="Arial" panose="020B0604020202020204" pitchFamily="34" charset="0"/>
              </a:rPr>
              <a:t>être</a:t>
            </a:r>
            <a:r>
              <a:rPr spc="1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occasionnelle</a:t>
            </a:r>
            <a:r>
              <a:rPr spc="26"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ou</a:t>
            </a:r>
            <a:r>
              <a:rPr spc="11"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régulière.</a:t>
            </a:r>
            <a:endParaRPr dirty="0">
              <a:latin typeface="Arial" panose="020B0604020202020204" pitchFamily="34" charset="0"/>
              <a:cs typeface="Arial" panose="020B0604020202020204" pitchFamily="34" charset="0"/>
            </a:endParaRPr>
          </a:p>
          <a:p>
            <a:pPr marL="352425"/>
            <a:r>
              <a:rPr spc="-26" dirty="0">
                <a:solidFill>
                  <a:srgbClr val="3E216F"/>
                </a:solidFill>
                <a:latin typeface="Arial" panose="020B0604020202020204" pitchFamily="34" charset="0"/>
                <a:cs typeface="Arial" panose="020B0604020202020204" pitchFamily="34" charset="0"/>
              </a:rPr>
              <a:t>L’article</a:t>
            </a:r>
            <a:r>
              <a:rPr spc="3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11</a:t>
            </a:r>
            <a:r>
              <a:rPr dirty="0">
                <a:solidFill>
                  <a:srgbClr val="3E216F"/>
                </a:solidFill>
                <a:latin typeface="Arial" panose="020B0604020202020204" pitchFamily="34" charset="0"/>
                <a:cs typeface="Arial" panose="020B0604020202020204" pitchFamily="34" charset="0"/>
              </a:rPr>
              <a:t> du</a:t>
            </a:r>
            <a:r>
              <a:rPr spc="15"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décret</a:t>
            </a:r>
            <a:r>
              <a:rPr spc="23"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n°2020-69</a:t>
            </a:r>
            <a:r>
              <a:rPr spc="4"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du</a:t>
            </a:r>
            <a:r>
              <a:rPr spc="1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30</a:t>
            </a:r>
            <a:r>
              <a:rPr spc="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Janvier</a:t>
            </a:r>
            <a:r>
              <a:rPr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2</a:t>
            </a:r>
            <a:r>
              <a:rPr lang="fr-FR" spc="-4" dirty="0">
                <a:solidFill>
                  <a:srgbClr val="3E216F"/>
                </a:solidFill>
                <a:latin typeface="Arial" panose="020B0604020202020204" pitchFamily="34" charset="0"/>
                <a:cs typeface="Arial" panose="020B0604020202020204" pitchFamily="34" charset="0"/>
              </a:rPr>
              <a:t>020</a:t>
            </a:r>
            <a:r>
              <a:rPr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donne</a:t>
            </a:r>
            <a:r>
              <a:rPr spc="19"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liste</a:t>
            </a:r>
            <a:r>
              <a:rPr spc="23" dirty="0">
                <a:solidFill>
                  <a:srgbClr val="3E216F"/>
                </a:solidFill>
                <a:latin typeface="Arial" panose="020B0604020202020204" pitchFamily="34" charset="0"/>
                <a:cs typeface="Arial" panose="020B0604020202020204" pitchFamily="34" charset="0"/>
              </a:rPr>
              <a:t> </a:t>
            </a:r>
            <a:r>
              <a:rPr spc="-15" dirty="0">
                <a:solidFill>
                  <a:srgbClr val="3E216F"/>
                </a:solidFill>
                <a:latin typeface="Arial" panose="020B0604020202020204" pitchFamily="34" charset="0"/>
                <a:cs typeface="Arial" panose="020B0604020202020204" pitchFamily="34" charset="0"/>
              </a:rPr>
              <a:t>d’activités</a:t>
            </a:r>
            <a:r>
              <a:rPr spc="23"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accessoires</a:t>
            </a:r>
            <a:r>
              <a:rPr spc="8"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qui</a:t>
            </a:r>
            <a:r>
              <a:rPr spc="1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peuvent</a:t>
            </a:r>
            <a:r>
              <a:rPr spc="4"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être</a:t>
            </a:r>
            <a:r>
              <a:rPr spc="19" dirty="0">
                <a:solidFill>
                  <a:srgbClr val="3E216F"/>
                </a:solidFill>
                <a:latin typeface="Arial" panose="020B0604020202020204" pitchFamily="34" charset="0"/>
                <a:cs typeface="Arial" panose="020B0604020202020204" pitchFamily="34" charset="0"/>
              </a:rPr>
              <a:t> </a:t>
            </a:r>
            <a:r>
              <a:rPr spc="-4" dirty="0" err="1">
                <a:solidFill>
                  <a:srgbClr val="3E216F"/>
                </a:solidFill>
                <a:latin typeface="Arial" panose="020B0604020202020204" pitchFamily="34" charset="0"/>
                <a:cs typeface="Arial" panose="020B0604020202020204" pitchFamily="34" charset="0"/>
              </a:rPr>
              <a:t>autorisées</a:t>
            </a:r>
            <a:r>
              <a:rPr spc="-4" dirty="0">
                <a:solidFill>
                  <a:srgbClr val="3E216F"/>
                </a:solidFill>
                <a:latin typeface="Arial" panose="020B0604020202020204" pitchFamily="34" charset="0"/>
                <a:cs typeface="Arial" panose="020B0604020202020204" pitchFamily="34" charset="0"/>
              </a:rPr>
              <a:t>.</a:t>
            </a:r>
            <a:r>
              <a:rPr lang="fr-FR" spc="-4" dirty="0">
                <a:solidFill>
                  <a:srgbClr val="3E216F"/>
                </a:solidFill>
                <a:latin typeface="Arial" panose="020B0604020202020204" pitchFamily="34" charset="0"/>
                <a:cs typeface="Arial" panose="020B0604020202020204" pitchFamily="34" charset="0"/>
              </a:rPr>
              <a:t> </a:t>
            </a:r>
            <a:r>
              <a:rPr lang="fr-FR" spc="-4" dirty="0">
                <a:solidFill>
                  <a:srgbClr val="3E216F"/>
                </a:solidFill>
                <a:latin typeface="Arial" panose="020B0604020202020204" pitchFamily="34" charset="0"/>
                <a:cs typeface="Arial" panose="020B0604020202020204" pitchFamily="34" charset="0"/>
                <a:sym typeface="Wingdings" panose="05000000000000000000" pitchFamily="2" charset="2"/>
              </a:rPr>
              <a:t> </a:t>
            </a:r>
            <a:r>
              <a:rPr lang="fr-FR" b="1" spc="-4" dirty="0">
                <a:solidFill>
                  <a:srgbClr val="C00000"/>
                </a:solidFill>
                <a:latin typeface="Arial" panose="020B0604020202020204" pitchFamily="34" charset="0"/>
                <a:cs typeface="Arial" panose="020B0604020202020204" pitchFamily="34" charset="0"/>
                <a:sym typeface="Wingdings" panose="05000000000000000000" pitchFamily="2" charset="2"/>
              </a:rPr>
              <a:t>toutes les autres sont interdites</a:t>
            </a:r>
            <a:endParaRPr b="1" dirty="0">
              <a:solidFill>
                <a:srgbClr val="C00000"/>
              </a:solidFill>
              <a:latin typeface="Arial" panose="020B0604020202020204" pitchFamily="34" charset="0"/>
              <a:cs typeface="Arial" panose="020B0604020202020204" pitchFamily="34" charset="0"/>
            </a:endParaRPr>
          </a:p>
          <a:p>
            <a:pPr>
              <a:spcBef>
                <a:spcPts val="19"/>
              </a:spcBef>
            </a:pPr>
            <a:endParaRPr dirty="0">
              <a:latin typeface="Arial" panose="020B0604020202020204" pitchFamily="34" charset="0"/>
              <a:cs typeface="Arial" panose="020B0604020202020204" pitchFamily="34" charset="0"/>
            </a:endParaRPr>
          </a:p>
          <a:p>
            <a:pPr marL="567214" lvl="1" indent="-215265">
              <a:buFont typeface="Wingdings"/>
              <a:buChar char=""/>
              <a:tabLst>
                <a:tab pos="567690" algn="l"/>
              </a:tabLst>
            </a:pPr>
            <a:r>
              <a:rPr b="1" spc="-23" dirty="0">
                <a:solidFill>
                  <a:srgbClr val="3E216F"/>
                </a:solidFill>
                <a:latin typeface="Arial" panose="020B0604020202020204" pitchFamily="34" charset="0"/>
                <a:cs typeface="Arial" panose="020B0604020202020204" pitchFamily="34" charset="0"/>
              </a:rPr>
              <a:t>L’activité</a:t>
            </a:r>
            <a:r>
              <a:rPr b="1" spc="-15" dirty="0">
                <a:solidFill>
                  <a:srgbClr val="3E216F"/>
                </a:solidFill>
                <a:latin typeface="Arial" panose="020B0604020202020204" pitchFamily="34" charset="0"/>
                <a:cs typeface="Arial" panose="020B0604020202020204" pitchFamily="34" charset="0"/>
              </a:rPr>
              <a:t> </a:t>
            </a:r>
            <a:r>
              <a:rPr b="1" dirty="0">
                <a:solidFill>
                  <a:srgbClr val="3E216F"/>
                </a:solidFill>
                <a:latin typeface="Arial" panose="020B0604020202020204" pitchFamily="34" charset="0"/>
                <a:cs typeface="Arial" panose="020B0604020202020204" pitchFamily="34" charset="0"/>
              </a:rPr>
              <a:t>doit</a:t>
            </a:r>
            <a:r>
              <a:rPr b="1" spc="-15" dirty="0">
                <a:solidFill>
                  <a:srgbClr val="3E216F"/>
                </a:solidFill>
                <a:latin typeface="Arial" panose="020B0604020202020204" pitchFamily="34" charset="0"/>
                <a:cs typeface="Arial" panose="020B0604020202020204" pitchFamily="34" charset="0"/>
              </a:rPr>
              <a:t> </a:t>
            </a:r>
            <a:r>
              <a:rPr b="1" spc="-8" dirty="0">
                <a:solidFill>
                  <a:srgbClr val="3E216F"/>
                </a:solidFill>
                <a:latin typeface="Arial" panose="020B0604020202020204" pitchFamily="34" charset="0"/>
                <a:cs typeface="Arial" panose="020B0604020202020204" pitchFamily="34" charset="0"/>
              </a:rPr>
              <a:t>avoir </a:t>
            </a:r>
            <a:r>
              <a:rPr b="1" dirty="0">
                <a:solidFill>
                  <a:srgbClr val="3E216F"/>
                </a:solidFill>
                <a:latin typeface="Arial" panose="020B0604020202020204" pitchFamily="34" charset="0"/>
                <a:cs typeface="Arial" panose="020B0604020202020204" pitchFamily="34" charset="0"/>
              </a:rPr>
              <a:t>lieu</a:t>
            </a:r>
            <a:r>
              <a:rPr b="1" spc="-23" dirty="0">
                <a:solidFill>
                  <a:srgbClr val="3E216F"/>
                </a:solidFill>
                <a:latin typeface="Arial" panose="020B0604020202020204" pitchFamily="34" charset="0"/>
                <a:cs typeface="Arial" panose="020B0604020202020204" pitchFamily="34" charset="0"/>
              </a:rPr>
              <a:t> </a:t>
            </a:r>
            <a:r>
              <a:rPr b="1" dirty="0">
                <a:solidFill>
                  <a:srgbClr val="3E216F"/>
                </a:solidFill>
                <a:latin typeface="Arial" panose="020B0604020202020204" pitchFamily="34" charset="0"/>
                <a:cs typeface="Arial" panose="020B0604020202020204" pitchFamily="34" charset="0"/>
              </a:rPr>
              <a:t>en </a:t>
            </a:r>
            <a:r>
              <a:rPr b="1" spc="-8" dirty="0">
                <a:solidFill>
                  <a:srgbClr val="3E216F"/>
                </a:solidFill>
                <a:latin typeface="Arial" panose="020B0604020202020204" pitchFamily="34" charset="0"/>
                <a:cs typeface="Arial" panose="020B0604020202020204" pitchFamily="34" charset="0"/>
              </a:rPr>
              <a:t>dehors</a:t>
            </a:r>
            <a:r>
              <a:rPr b="1" spc="-15" dirty="0">
                <a:solidFill>
                  <a:srgbClr val="3E216F"/>
                </a:solidFill>
                <a:latin typeface="Arial" panose="020B0604020202020204" pitchFamily="34" charset="0"/>
                <a:cs typeface="Arial" panose="020B0604020202020204" pitchFamily="34" charset="0"/>
              </a:rPr>
              <a:t> </a:t>
            </a:r>
            <a:r>
              <a:rPr b="1" dirty="0">
                <a:solidFill>
                  <a:srgbClr val="3E216F"/>
                </a:solidFill>
                <a:latin typeface="Arial" panose="020B0604020202020204" pitchFamily="34" charset="0"/>
                <a:cs typeface="Arial" panose="020B0604020202020204" pitchFamily="34" charset="0"/>
              </a:rPr>
              <a:t>des</a:t>
            </a:r>
            <a:r>
              <a:rPr b="1" spc="-23" dirty="0">
                <a:solidFill>
                  <a:srgbClr val="3E216F"/>
                </a:solidFill>
                <a:latin typeface="Arial" panose="020B0604020202020204" pitchFamily="34" charset="0"/>
                <a:cs typeface="Arial" panose="020B0604020202020204" pitchFamily="34" charset="0"/>
              </a:rPr>
              <a:t> </a:t>
            </a:r>
            <a:r>
              <a:rPr b="1" spc="-4" dirty="0">
                <a:solidFill>
                  <a:srgbClr val="3E216F"/>
                </a:solidFill>
                <a:latin typeface="Arial" panose="020B0604020202020204" pitchFamily="34" charset="0"/>
                <a:cs typeface="Arial" panose="020B0604020202020204" pitchFamily="34" charset="0"/>
              </a:rPr>
              <a:t>heures</a:t>
            </a:r>
            <a:r>
              <a:rPr b="1" spc="-19" dirty="0">
                <a:solidFill>
                  <a:srgbClr val="3E216F"/>
                </a:solidFill>
                <a:latin typeface="Arial" panose="020B0604020202020204" pitchFamily="34" charset="0"/>
                <a:cs typeface="Arial" panose="020B0604020202020204" pitchFamily="34" charset="0"/>
              </a:rPr>
              <a:t> </a:t>
            </a:r>
            <a:r>
              <a:rPr b="1" dirty="0">
                <a:solidFill>
                  <a:srgbClr val="3E216F"/>
                </a:solidFill>
                <a:latin typeface="Arial" panose="020B0604020202020204" pitchFamily="34" charset="0"/>
                <a:cs typeface="Arial" panose="020B0604020202020204" pitchFamily="34" charset="0"/>
              </a:rPr>
              <a:t>de</a:t>
            </a:r>
            <a:r>
              <a:rPr b="1" spc="-4" dirty="0">
                <a:solidFill>
                  <a:srgbClr val="3E216F"/>
                </a:solidFill>
                <a:latin typeface="Arial" panose="020B0604020202020204" pitchFamily="34" charset="0"/>
                <a:cs typeface="Arial" panose="020B0604020202020204" pitchFamily="34" charset="0"/>
              </a:rPr>
              <a:t> </a:t>
            </a:r>
            <a:r>
              <a:rPr b="1" dirty="0">
                <a:solidFill>
                  <a:srgbClr val="3E216F"/>
                </a:solidFill>
                <a:latin typeface="Arial" panose="020B0604020202020204" pitchFamily="34" charset="0"/>
                <a:cs typeface="Arial" panose="020B0604020202020204" pitchFamily="34" charset="0"/>
              </a:rPr>
              <a:t>service</a:t>
            </a:r>
            <a:r>
              <a:rPr b="1" spc="-4" dirty="0">
                <a:solidFill>
                  <a:srgbClr val="3E216F"/>
                </a:solidFill>
                <a:latin typeface="Arial" panose="020B0604020202020204" pitchFamily="34" charset="0"/>
                <a:cs typeface="Arial" panose="020B0604020202020204" pitchFamily="34" charset="0"/>
              </a:rPr>
              <a:t> </a:t>
            </a:r>
            <a:r>
              <a:rPr b="1" dirty="0">
                <a:solidFill>
                  <a:srgbClr val="3E216F"/>
                </a:solidFill>
                <a:latin typeface="Arial" panose="020B0604020202020204" pitchFamily="34" charset="0"/>
                <a:cs typeface="Arial" panose="020B0604020202020204" pitchFamily="34" charset="0"/>
              </a:rPr>
              <a:t>de</a:t>
            </a:r>
            <a:r>
              <a:rPr b="1" spc="-34" dirty="0">
                <a:solidFill>
                  <a:srgbClr val="3E216F"/>
                </a:solidFill>
                <a:latin typeface="Arial" panose="020B0604020202020204" pitchFamily="34" charset="0"/>
                <a:cs typeface="Arial" panose="020B0604020202020204" pitchFamily="34" charset="0"/>
              </a:rPr>
              <a:t> </a:t>
            </a:r>
            <a:r>
              <a:rPr b="1" spc="-19" dirty="0">
                <a:solidFill>
                  <a:srgbClr val="3E216F"/>
                </a:solidFill>
                <a:latin typeface="Arial" panose="020B0604020202020204" pitchFamily="34" charset="0"/>
                <a:cs typeface="Arial" panose="020B0604020202020204" pitchFamily="34" charset="0"/>
              </a:rPr>
              <a:t>l’agent </a:t>
            </a:r>
            <a:r>
              <a:rPr dirty="0">
                <a:solidFill>
                  <a:srgbClr val="3E216F"/>
                </a:solidFill>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marL="352425" marR="3810"/>
            <a:r>
              <a:rPr spc="-26" dirty="0">
                <a:solidFill>
                  <a:srgbClr val="3E216F"/>
                </a:solidFill>
                <a:latin typeface="Arial" panose="020B0604020202020204" pitchFamily="34" charset="0"/>
                <a:cs typeface="Arial" panose="020B0604020202020204" pitchFamily="34" charset="0"/>
              </a:rPr>
              <a:t>L’article</a:t>
            </a:r>
            <a:r>
              <a:rPr spc="45"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13</a:t>
            </a:r>
            <a:r>
              <a:rPr spc="38"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du</a:t>
            </a:r>
            <a:r>
              <a:rPr spc="49"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décret</a:t>
            </a:r>
            <a:r>
              <a:rPr spc="45"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n°2020-69</a:t>
            </a:r>
            <a:r>
              <a:rPr spc="49"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du</a:t>
            </a:r>
            <a:r>
              <a:rPr spc="4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30</a:t>
            </a:r>
            <a:r>
              <a:rPr spc="4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janvier</a:t>
            </a:r>
            <a:r>
              <a:rPr spc="38"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2020</a:t>
            </a:r>
            <a:r>
              <a:rPr spc="38"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relatif</a:t>
            </a:r>
            <a:r>
              <a:rPr spc="45"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aux</a:t>
            </a:r>
            <a:r>
              <a:rPr spc="41"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contrôles</a:t>
            </a:r>
            <a:r>
              <a:rPr spc="49"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déontologiques</a:t>
            </a:r>
            <a:r>
              <a:rPr spc="53"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dans</a:t>
            </a:r>
            <a:r>
              <a:rPr spc="45"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la</a:t>
            </a:r>
            <a:r>
              <a:rPr spc="41"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fonction</a:t>
            </a:r>
            <a:r>
              <a:rPr spc="45"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publique </a:t>
            </a:r>
            <a:r>
              <a:rPr spc="-296"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précise</a:t>
            </a:r>
            <a:r>
              <a:rPr spc="15"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a:t>
            </a:r>
            <a:r>
              <a:rPr spc="4"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que</a:t>
            </a:r>
            <a:r>
              <a:rPr spc="1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l'activité</a:t>
            </a:r>
            <a:r>
              <a:rPr spc="26"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accessoire</a:t>
            </a:r>
            <a:r>
              <a:rPr spc="15"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ne</a:t>
            </a:r>
            <a:r>
              <a:rPr spc="15"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peut </a:t>
            </a:r>
            <a:r>
              <a:rPr spc="-11" dirty="0">
                <a:solidFill>
                  <a:srgbClr val="3E216F"/>
                </a:solidFill>
                <a:latin typeface="Arial" panose="020B0604020202020204" pitchFamily="34" charset="0"/>
                <a:cs typeface="Arial" panose="020B0604020202020204" pitchFamily="34" charset="0"/>
              </a:rPr>
              <a:t>être</a:t>
            </a:r>
            <a:r>
              <a:rPr spc="19"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exercée</a:t>
            </a:r>
            <a:r>
              <a:rPr spc="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qu'en</a:t>
            </a:r>
            <a:r>
              <a:rPr spc="15"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dehors</a:t>
            </a:r>
            <a:r>
              <a:rPr spc="15"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des</a:t>
            </a:r>
            <a:r>
              <a:rPr spc="8"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heures</a:t>
            </a:r>
            <a:r>
              <a:rPr spc="8"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de</a:t>
            </a:r>
            <a:r>
              <a:rPr spc="15"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service</a:t>
            </a:r>
            <a:r>
              <a:rPr spc="19"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de</a:t>
            </a:r>
            <a:r>
              <a:rPr spc="4"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l'intéressé</a:t>
            </a:r>
            <a:r>
              <a:rPr spc="11"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a:spcBef>
                <a:spcPts val="19"/>
              </a:spcBef>
            </a:pPr>
            <a:endParaRPr dirty="0">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r>
              <a:rPr b="1" spc="-23" dirty="0">
                <a:solidFill>
                  <a:srgbClr val="3E216F"/>
                </a:solidFill>
                <a:latin typeface="Arial" panose="020B0604020202020204" pitchFamily="34" charset="0"/>
                <a:cs typeface="Arial" panose="020B0604020202020204" pitchFamily="34" charset="0"/>
              </a:rPr>
              <a:t>L’activité</a:t>
            </a:r>
            <a:r>
              <a:rPr b="1" spc="-19" dirty="0">
                <a:solidFill>
                  <a:srgbClr val="3E216F"/>
                </a:solidFill>
                <a:latin typeface="Arial" panose="020B0604020202020204" pitchFamily="34" charset="0"/>
                <a:cs typeface="Arial" panose="020B0604020202020204" pitchFamily="34" charset="0"/>
              </a:rPr>
              <a:t> </a:t>
            </a:r>
            <a:r>
              <a:rPr b="1" dirty="0">
                <a:solidFill>
                  <a:srgbClr val="3E216F"/>
                </a:solidFill>
                <a:latin typeface="Arial" panose="020B0604020202020204" pitchFamily="34" charset="0"/>
                <a:cs typeface="Arial" panose="020B0604020202020204" pitchFamily="34" charset="0"/>
              </a:rPr>
              <a:t>doit</a:t>
            </a:r>
            <a:r>
              <a:rPr b="1" spc="-19" dirty="0">
                <a:solidFill>
                  <a:srgbClr val="3E216F"/>
                </a:solidFill>
                <a:latin typeface="Arial" panose="020B0604020202020204" pitchFamily="34" charset="0"/>
                <a:cs typeface="Arial" panose="020B0604020202020204" pitchFamily="34" charset="0"/>
              </a:rPr>
              <a:t> </a:t>
            </a:r>
            <a:r>
              <a:rPr b="1" spc="-8" dirty="0" err="1">
                <a:solidFill>
                  <a:srgbClr val="3E216F"/>
                </a:solidFill>
                <a:latin typeface="Arial" panose="020B0604020202020204" pitchFamily="34" charset="0"/>
                <a:cs typeface="Arial" panose="020B0604020202020204" pitchFamily="34" charset="0"/>
              </a:rPr>
              <a:t>être</a:t>
            </a:r>
            <a:r>
              <a:rPr b="1" spc="-8" dirty="0">
                <a:solidFill>
                  <a:srgbClr val="3E216F"/>
                </a:solidFill>
                <a:latin typeface="Arial" panose="020B0604020202020204" pitchFamily="34" charset="0"/>
                <a:cs typeface="Arial" panose="020B0604020202020204" pitchFamily="34" charset="0"/>
              </a:rPr>
              <a:t> </a:t>
            </a:r>
            <a:r>
              <a:rPr b="1" spc="-4" dirty="0" err="1">
                <a:solidFill>
                  <a:srgbClr val="3E216F"/>
                </a:solidFill>
                <a:latin typeface="Arial" panose="020B0604020202020204" pitchFamily="34" charset="0"/>
                <a:cs typeface="Arial" panose="020B0604020202020204" pitchFamily="34" charset="0"/>
              </a:rPr>
              <a:t>autorisé</a:t>
            </a:r>
            <a:r>
              <a:rPr lang="fr-FR" b="1" spc="-4" dirty="0">
                <a:solidFill>
                  <a:srgbClr val="3E216F"/>
                </a:solidFill>
                <a:latin typeface="Arial" panose="020B0604020202020204" pitchFamily="34" charset="0"/>
                <a:cs typeface="Arial" panose="020B0604020202020204" pitchFamily="34" charset="0"/>
              </a:rPr>
              <a:t>e</a:t>
            </a:r>
            <a:r>
              <a:rPr b="1" spc="-8" dirty="0">
                <a:solidFill>
                  <a:srgbClr val="3E216F"/>
                </a:solidFill>
                <a:latin typeface="Arial" panose="020B0604020202020204" pitchFamily="34" charset="0"/>
                <a:cs typeface="Arial" panose="020B0604020202020204" pitchFamily="34" charset="0"/>
              </a:rPr>
              <a:t> </a:t>
            </a:r>
            <a:r>
              <a:rPr b="1" dirty="0">
                <a:solidFill>
                  <a:srgbClr val="3E216F"/>
                </a:solidFill>
                <a:latin typeface="Arial" panose="020B0604020202020204" pitchFamily="34" charset="0"/>
                <a:cs typeface="Arial" panose="020B0604020202020204" pitchFamily="34" charset="0"/>
              </a:rPr>
              <a:t>par</a:t>
            </a:r>
            <a:r>
              <a:rPr b="1" spc="-30" dirty="0">
                <a:solidFill>
                  <a:srgbClr val="3E216F"/>
                </a:solidFill>
                <a:latin typeface="Arial" panose="020B0604020202020204" pitchFamily="34" charset="0"/>
                <a:cs typeface="Arial" panose="020B0604020202020204" pitchFamily="34" charset="0"/>
              </a:rPr>
              <a:t> </a:t>
            </a:r>
            <a:r>
              <a:rPr b="1" spc="-11" dirty="0">
                <a:solidFill>
                  <a:srgbClr val="3E216F"/>
                </a:solidFill>
                <a:latin typeface="Arial" panose="020B0604020202020204" pitchFamily="34" charset="0"/>
                <a:cs typeface="Arial" panose="020B0604020202020204" pitchFamily="34" charset="0"/>
              </a:rPr>
              <a:t>l’autorité</a:t>
            </a:r>
            <a:r>
              <a:rPr b="1" spc="-38" dirty="0">
                <a:solidFill>
                  <a:srgbClr val="3E216F"/>
                </a:solidFill>
                <a:latin typeface="Arial" panose="020B0604020202020204" pitchFamily="34" charset="0"/>
                <a:cs typeface="Arial" panose="020B0604020202020204" pitchFamily="34" charset="0"/>
              </a:rPr>
              <a:t> </a:t>
            </a:r>
            <a:r>
              <a:rPr b="1" spc="-4" dirty="0">
                <a:solidFill>
                  <a:srgbClr val="3E216F"/>
                </a:solidFill>
                <a:latin typeface="Arial" panose="020B0604020202020204" pitchFamily="34" charset="0"/>
                <a:cs typeface="Arial" panose="020B0604020202020204" pitchFamily="34" charset="0"/>
              </a:rPr>
              <a:t>territoriale</a:t>
            </a:r>
            <a:r>
              <a:rPr spc="-4" dirty="0">
                <a:solidFill>
                  <a:srgbClr val="3E216F"/>
                </a:solidFill>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marL="352425"/>
            <a:r>
              <a:rPr spc="-30" dirty="0">
                <a:solidFill>
                  <a:srgbClr val="3E216F"/>
                </a:solidFill>
                <a:latin typeface="Arial" panose="020B0604020202020204" pitchFamily="34" charset="0"/>
                <a:cs typeface="Arial" panose="020B0604020202020204" pitchFamily="34" charset="0"/>
              </a:rPr>
              <a:t>L’exercice</a:t>
            </a:r>
            <a:r>
              <a:rPr spc="38"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de</a:t>
            </a:r>
            <a:r>
              <a:rPr spc="15" dirty="0">
                <a:solidFill>
                  <a:srgbClr val="3E216F"/>
                </a:solidFill>
                <a:latin typeface="Arial" panose="020B0604020202020204" pitchFamily="34" charset="0"/>
                <a:cs typeface="Arial" panose="020B0604020202020204" pitchFamily="34" charset="0"/>
              </a:rPr>
              <a:t> </a:t>
            </a:r>
            <a:r>
              <a:rPr spc="-15" dirty="0">
                <a:solidFill>
                  <a:srgbClr val="3E216F"/>
                </a:solidFill>
                <a:latin typeface="Arial" panose="020B0604020202020204" pitchFamily="34" charset="0"/>
                <a:cs typeface="Arial" panose="020B0604020202020204" pitchFamily="34" charset="0"/>
              </a:rPr>
              <a:t>cette</a:t>
            </a:r>
            <a:r>
              <a:rPr spc="34"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activité</a:t>
            </a:r>
            <a:r>
              <a:rPr spc="23"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accessoire</a:t>
            </a:r>
            <a:r>
              <a:rPr spc="26"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est</a:t>
            </a:r>
            <a:r>
              <a:rPr spc="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subordonné</a:t>
            </a:r>
            <a:r>
              <a:rPr spc="26"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à</a:t>
            </a:r>
            <a:r>
              <a:rPr spc="1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la</a:t>
            </a:r>
            <a:r>
              <a:rPr spc="19"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délivrance</a:t>
            </a:r>
            <a:r>
              <a:rPr spc="19"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d’une</a:t>
            </a:r>
            <a:r>
              <a:rPr spc="26"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autorisation</a:t>
            </a:r>
            <a:r>
              <a:rPr spc="23"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de</a:t>
            </a:r>
            <a:r>
              <a:rPr spc="15" dirty="0">
                <a:solidFill>
                  <a:srgbClr val="3E216F"/>
                </a:solidFill>
                <a:latin typeface="Arial" panose="020B0604020202020204" pitchFamily="34" charset="0"/>
                <a:cs typeface="Arial" panose="020B0604020202020204" pitchFamily="34" charset="0"/>
              </a:rPr>
              <a:t> </a:t>
            </a:r>
            <a:r>
              <a:rPr spc="-19" dirty="0">
                <a:solidFill>
                  <a:srgbClr val="3E216F"/>
                </a:solidFill>
                <a:latin typeface="Arial" panose="020B0604020202020204" pitchFamily="34" charset="0"/>
                <a:cs typeface="Arial" panose="020B0604020202020204" pitchFamily="34" charset="0"/>
              </a:rPr>
              <a:t>l’autorité</a:t>
            </a:r>
            <a:r>
              <a:rPr spc="38"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territoriale.</a:t>
            </a:r>
            <a:endParaRPr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7C1E0130-B21F-DAEC-3E30-AF1C04B6DA15}"/>
              </a:ext>
            </a:extLst>
          </p:cNvPr>
          <p:cNvPicPr>
            <a:picLocks noChangeAspect="1"/>
          </p:cNvPicPr>
          <p:nvPr/>
        </p:nvPicPr>
        <p:blipFill>
          <a:blip r:embed="rId2"/>
          <a:stretch>
            <a:fillRect/>
          </a:stretch>
        </p:blipFill>
        <p:spPr>
          <a:xfrm>
            <a:off x="152400" y="0"/>
            <a:ext cx="1422426" cy="1443762"/>
          </a:xfrm>
          <a:prstGeom prst="rect">
            <a:avLst/>
          </a:prstGeom>
        </p:spPr>
      </p:pic>
      <p:sp>
        <p:nvSpPr>
          <p:cNvPr id="14" name="object 2">
            <a:extLst>
              <a:ext uri="{FF2B5EF4-FFF2-40B4-BE49-F238E27FC236}">
                <a16:creationId xmlns:a16="http://schemas.microsoft.com/office/drawing/2014/main" id="{A0367F0C-0E34-E06A-36F0-7D3E2D3EDF58}"/>
              </a:ext>
            </a:extLst>
          </p:cNvPr>
          <p:cNvSpPr txBox="1">
            <a:spLocks noGrp="1"/>
          </p:cNvSpPr>
          <p:nvPr>
            <p:ph type="title"/>
          </p:nvPr>
        </p:nvSpPr>
        <p:spPr>
          <a:xfrm>
            <a:off x="3722323" y="1110337"/>
            <a:ext cx="4280394" cy="333425"/>
          </a:xfrm>
          <a:prstGeom prst="rect">
            <a:avLst/>
          </a:prstGeom>
        </p:spPr>
        <p:txBody>
          <a:bodyPr vert="horz" wrap="square" lIns="0" tIns="0" rIns="0" bIns="0" rtlCol="0">
            <a:spAutoFit/>
          </a:bodyPr>
          <a:lstStyle/>
          <a:p>
            <a:pPr marL="9525">
              <a:lnSpc>
                <a:spcPts val="2640"/>
              </a:lnSpc>
            </a:pPr>
            <a:r>
              <a:rPr spc="-4" dirty="0">
                <a:solidFill>
                  <a:srgbClr val="C00000"/>
                </a:solidFill>
                <a:latin typeface="Calibri"/>
                <a:cs typeface="Calibri"/>
              </a:rPr>
              <a:t>Les </a:t>
            </a:r>
            <a:r>
              <a:rPr spc="-8" dirty="0">
                <a:solidFill>
                  <a:srgbClr val="C00000"/>
                </a:solidFill>
                <a:latin typeface="Calibri"/>
                <a:cs typeface="Calibri"/>
              </a:rPr>
              <a:t>activités</a:t>
            </a:r>
            <a:r>
              <a:rPr spc="15" dirty="0">
                <a:solidFill>
                  <a:srgbClr val="C00000"/>
                </a:solidFill>
                <a:latin typeface="Calibri"/>
                <a:cs typeface="Calibri"/>
              </a:rPr>
              <a:t> </a:t>
            </a:r>
            <a:r>
              <a:rPr spc="-8" dirty="0">
                <a:solidFill>
                  <a:srgbClr val="C00000"/>
                </a:solidFill>
                <a:latin typeface="Calibri"/>
                <a:cs typeface="Calibri"/>
              </a:rPr>
              <a:t>accessoires</a:t>
            </a:r>
            <a:endParaRPr dirty="0">
              <a:solidFill>
                <a:srgbClr val="C00000"/>
              </a:solidFill>
              <a:latin typeface="Calibri"/>
              <a:cs typeface="Calibri"/>
            </a:endParaRPr>
          </a:p>
        </p:txBody>
      </p:sp>
      <p:grpSp>
        <p:nvGrpSpPr>
          <p:cNvPr id="15" name="Groupe 14">
            <a:extLst>
              <a:ext uri="{FF2B5EF4-FFF2-40B4-BE49-F238E27FC236}">
                <a16:creationId xmlns:a16="http://schemas.microsoft.com/office/drawing/2014/main" id="{8B8A34AB-F757-E35E-3403-502D02BD1965}"/>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39B54B72-8836-23AD-E4DA-91191AADF12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E4B9527C-B5B2-D0DC-E469-A00A4EB1C2F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3417E83B-5457-0A49-8736-C24B4D9EC17E}"/>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EA8A1974-2C55-E42E-A4CB-D08D02343ECF}"/>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DC79139A-270E-82E9-05AB-157BEB4907FC}"/>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352373EF-8735-8BEF-9037-42DF616E98BE}"/>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857C70A9-1792-0336-0E1B-E2D28D7CE96D}"/>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5B2B6DB4-5E58-7562-D761-5725CAE84B44}"/>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3EFF62DD-0394-63C8-2F5B-05AB9D67E4F0}"/>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99637229-9B22-B08E-F807-2F0AF3DA63E5}"/>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38B36905-E9EC-894A-F9AD-DA81B46E6AF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46391" y="2001655"/>
            <a:ext cx="8651215" cy="2997615"/>
          </a:xfrm>
          <a:prstGeom prst="rect">
            <a:avLst/>
          </a:prstGeom>
        </p:spPr>
        <p:txBody>
          <a:bodyPr vert="horz" wrap="square" lIns="0" tIns="9525" rIns="0" bIns="0" rtlCol="0">
            <a:spAutoFit/>
          </a:bodyPr>
          <a:lstStyle/>
          <a:p>
            <a:pPr marL="9049" marR="4286" algn="just">
              <a:spcBef>
                <a:spcPts val="75"/>
              </a:spcBef>
              <a:tabLst>
                <a:tab pos="267176" algn="l"/>
              </a:tabLst>
            </a:pPr>
            <a:r>
              <a:rPr sz="2000" b="1" dirty="0">
                <a:solidFill>
                  <a:srgbClr val="00B0F0"/>
                </a:solidFill>
                <a:latin typeface="Arial" panose="020B0604020202020204" pitchFamily="34" charset="0"/>
                <a:cs typeface="Arial" panose="020B0604020202020204" pitchFamily="34" charset="0"/>
              </a:rPr>
              <a:t>Expertise </a:t>
            </a:r>
            <a:r>
              <a:rPr sz="2000" b="1" spc="-4" dirty="0">
                <a:solidFill>
                  <a:srgbClr val="00B0F0"/>
                </a:solidFill>
                <a:latin typeface="Arial" panose="020B0604020202020204" pitchFamily="34" charset="0"/>
                <a:cs typeface="Arial" panose="020B0604020202020204" pitchFamily="34" charset="0"/>
              </a:rPr>
              <a:t>et </a:t>
            </a:r>
            <a:r>
              <a:rPr sz="2000" b="1" spc="-8" dirty="0">
                <a:solidFill>
                  <a:srgbClr val="00B0F0"/>
                </a:solidFill>
                <a:latin typeface="Arial" panose="020B0604020202020204" pitchFamily="34" charset="0"/>
                <a:cs typeface="Arial" panose="020B0604020202020204" pitchFamily="34" charset="0"/>
              </a:rPr>
              <a:t>consultation</a:t>
            </a:r>
            <a:endParaRPr lang="fr-FR" sz="2000" b="1" spc="-8" dirty="0">
              <a:solidFill>
                <a:srgbClr val="00B0F0"/>
              </a:solidFill>
              <a:latin typeface="Arial" panose="020B0604020202020204" pitchFamily="34" charset="0"/>
              <a:cs typeface="Arial" panose="020B0604020202020204" pitchFamily="34" charset="0"/>
            </a:endParaRPr>
          </a:p>
          <a:p>
            <a:pPr marL="9049" marR="4286" algn="just">
              <a:spcBef>
                <a:spcPts val="75"/>
              </a:spcBef>
              <a:tabLst>
                <a:tab pos="267176" algn="l"/>
              </a:tabLst>
            </a:pPr>
            <a:endParaRPr lang="fr-FR" sz="2000" b="1" spc="-8" dirty="0">
              <a:solidFill>
                <a:srgbClr val="00B0F0"/>
              </a:solidFill>
              <a:latin typeface="Arial" panose="020B0604020202020204" pitchFamily="34" charset="0"/>
              <a:cs typeface="Arial" panose="020B0604020202020204" pitchFamily="34" charset="0"/>
            </a:endParaRPr>
          </a:p>
          <a:p>
            <a:pPr marL="9049" marR="4286" algn="just">
              <a:spcBef>
                <a:spcPts val="75"/>
              </a:spcBef>
              <a:tabLst>
                <a:tab pos="267176" algn="l"/>
              </a:tabLst>
            </a:pPr>
            <a:r>
              <a:rPr sz="2000" dirty="0">
                <a:solidFill>
                  <a:srgbClr val="002060"/>
                </a:solidFill>
                <a:latin typeface="Arial" panose="020B0604020202020204" pitchFamily="34" charset="0"/>
                <a:cs typeface="Arial" panose="020B0604020202020204" pitchFamily="34" charset="0"/>
              </a:rPr>
              <a:t>Il </a:t>
            </a:r>
            <a:r>
              <a:rPr sz="2000" spc="-19" dirty="0">
                <a:solidFill>
                  <a:srgbClr val="002060"/>
                </a:solidFill>
                <a:latin typeface="Arial" panose="020B0604020202020204" pitchFamily="34" charset="0"/>
                <a:cs typeface="Arial" panose="020B0604020202020204" pitchFamily="34" charset="0"/>
              </a:rPr>
              <a:t>s’agit </a:t>
            </a:r>
            <a:r>
              <a:rPr sz="2000" dirty="0">
                <a:solidFill>
                  <a:srgbClr val="002060"/>
                </a:solidFill>
                <a:latin typeface="Arial" panose="020B0604020202020204" pitchFamily="34" charset="0"/>
                <a:cs typeface="Arial" panose="020B0604020202020204" pitchFamily="34" charset="0"/>
              </a:rPr>
              <a:t>de </a:t>
            </a:r>
            <a:r>
              <a:rPr sz="2000" spc="-11" dirty="0">
                <a:solidFill>
                  <a:srgbClr val="002060"/>
                </a:solidFill>
                <a:latin typeface="Arial" panose="020B0604020202020204" pitchFamily="34" charset="0"/>
                <a:cs typeface="Arial" panose="020B0604020202020204" pitchFamily="34" charset="0"/>
              </a:rPr>
              <a:t>l’ensemble </a:t>
            </a:r>
            <a:r>
              <a:rPr sz="2000" dirty="0">
                <a:solidFill>
                  <a:srgbClr val="002060"/>
                </a:solidFill>
                <a:latin typeface="Arial" panose="020B0604020202020204" pitchFamily="34" charset="0"/>
                <a:cs typeface="Arial" panose="020B0604020202020204" pitchFamily="34" charset="0"/>
              </a:rPr>
              <a:t>des </a:t>
            </a:r>
            <a:r>
              <a:rPr sz="2000" spc="-4" dirty="0">
                <a:solidFill>
                  <a:srgbClr val="002060"/>
                </a:solidFill>
                <a:latin typeface="Arial" panose="020B0604020202020204" pitchFamily="34" charset="0"/>
                <a:cs typeface="Arial" panose="020B0604020202020204" pitchFamily="34" charset="0"/>
              </a:rPr>
              <a:t>activités dans lesquelles </a:t>
            </a:r>
            <a:r>
              <a:rPr sz="2000" spc="-19" dirty="0">
                <a:solidFill>
                  <a:srgbClr val="002060"/>
                </a:solidFill>
                <a:latin typeface="Arial" panose="020B0604020202020204" pitchFamily="34" charset="0"/>
                <a:cs typeface="Arial" panose="020B0604020202020204" pitchFamily="34" charset="0"/>
              </a:rPr>
              <a:t>l’agent </a:t>
            </a:r>
            <a:r>
              <a:rPr sz="2000" spc="-4" dirty="0">
                <a:solidFill>
                  <a:srgbClr val="002060"/>
                </a:solidFill>
                <a:latin typeface="Arial" panose="020B0604020202020204" pitchFamily="34" charset="0"/>
                <a:cs typeface="Arial" panose="020B0604020202020204" pitchFamily="34" charset="0"/>
              </a:rPr>
              <a:t>intervient auprès </a:t>
            </a:r>
            <a:r>
              <a:rPr sz="2000" spc="-8" dirty="0">
                <a:solidFill>
                  <a:srgbClr val="002060"/>
                </a:solidFill>
                <a:latin typeface="Arial" panose="020B0604020202020204" pitchFamily="34" charset="0"/>
                <a:cs typeface="Arial" panose="020B0604020202020204" pitchFamily="34" charset="0"/>
              </a:rPr>
              <a:t>d’une personne </a:t>
            </a:r>
            <a:r>
              <a:rPr sz="2000" spc="-4" dirty="0">
                <a:solidFill>
                  <a:srgbClr val="002060"/>
                </a:solidFill>
                <a:latin typeface="Arial" panose="020B0604020202020204" pitchFamily="34" charset="0"/>
                <a:cs typeface="Arial" panose="020B0604020202020204" pitchFamily="34" charset="0"/>
              </a:rPr>
              <a:t>publique ou privée </a:t>
            </a:r>
            <a:r>
              <a:rPr sz="2000" dirty="0">
                <a:solidFill>
                  <a:srgbClr val="002060"/>
                </a:solidFill>
                <a:latin typeface="Arial" panose="020B0604020202020204" pitchFamily="34" charset="0"/>
                <a:cs typeface="Arial" panose="020B0604020202020204" pitchFamily="34" charset="0"/>
              </a:rPr>
              <a:t>et </a:t>
            </a:r>
            <a:r>
              <a:rPr sz="2000" spc="4" dirty="0">
                <a:solidFill>
                  <a:srgbClr val="002060"/>
                </a:solidFill>
                <a:latin typeface="Arial" panose="020B0604020202020204" pitchFamily="34" charset="0"/>
                <a:cs typeface="Arial" panose="020B0604020202020204" pitchFamily="34" charset="0"/>
              </a:rPr>
              <a:t> </a:t>
            </a:r>
            <a:r>
              <a:rPr sz="2000" spc="-8" dirty="0">
                <a:solidFill>
                  <a:srgbClr val="002060"/>
                </a:solidFill>
                <a:latin typeface="Arial" panose="020B0604020202020204" pitchFamily="34" charset="0"/>
                <a:cs typeface="Arial" panose="020B0604020202020204" pitchFamily="34" charset="0"/>
              </a:rPr>
              <a:t>apporte</a:t>
            </a:r>
            <a:r>
              <a:rPr sz="2000" spc="71"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une</a:t>
            </a:r>
            <a:r>
              <a:rPr sz="2000" spc="71" dirty="0">
                <a:solidFill>
                  <a:srgbClr val="002060"/>
                </a:solidFill>
                <a:latin typeface="Arial" panose="020B0604020202020204" pitchFamily="34" charset="0"/>
                <a:cs typeface="Arial" panose="020B0604020202020204" pitchFamily="34" charset="0"/>
              </a:rPr>
              <a:t> </a:t>
            </a:r>
            <a:r>
              <a:rPr sz="2000" spc="-8" dirty="0">
                <a:solidFill>
                  <a:srgbClr val="002060"/>
                </a:solidFill>
                <a:latin typeface="Arial" panose="020B0604020202020204" pitchFamily="34" charset="0"/>
                <a:cs typeface="Arial" panose="020B0604020202020204" pitchFamily="34" charset="0"/>
              </a:rPr>
              <a:t>véritable</a:t>
            </a:r>
            <a:r>
              <a:rPr sz="2000" spc="68"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expertise.</a:t>
            </a:r>
            <a:r>
              <a:rPr sz="2000" spc="71" dirty="0">
                <a:solidFill>
                  <a:srgbClr val="002060"/>
                </a:solidFill>
                <a:latin typeface="Arial" panose="020B0604020202020204" pitchFamily="34" charset="0"/>
                <a:cs typeface="Arial" panose="020B0604020202020204" pitchFamily="34" charset="0"/>
              </a:rPr>
              <a:t> </a:t>
            </a:r>
            <a:r>
              <a:rPr sz="2000" spc="-11" dirty="0">
                <a:solidFill>
                  <a:srgbClr val="002060"/>
                </a:solidFill>
                <a:latin typeface="Arial" panose="020B0604020202020204" pitchFamily="34" charset="0"/>
                <a:cs typeface="Arial" panose="020B0604020202020204" pitchFamily="34" charset="0"/>
              </a:rPr>
              <a:t>Cette</a:t>
            </a:r>
            <a:r>
              <a:rPr sz="2000" spc="71"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activité</a:t>
            </a:r>
            <a:r>
              <a:rPr sz="2000" spc="71"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ne</a:t>
            </a:r>
            <a:r>
              <a:rPr sz="2000" spc="71"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peut</a:t>
            </a:r>
            <a:r>
              <a:rPr sz="2000" spc="64" dirty="0">
                <a:solidFill>
                  <a:srgbClr val="002060"/>
                </a:solidFill>
                <a:latin typeface="Arial" panose="020B0604020202020204" pitchFamily="34" charset="0"/>
                <a:cs typeface="Arial" panose="020B0604020202020204" pitchFamily="34" charset="0"/>
              </a:rPr>
              <a:t> </a:t>
            </a:r>
            <a:r>
              <a:rPr sz="2000" spc="-11" dirty="0">
                <a:solidFill>
                  <a:srgbClr val="002060"/>
                </a:solidFill>
                <a:latin typeface="Arial" panose="020B0604020202020204" pitchFamily="34" charset="0"/>
                <a:cs typeface="Arial" panose="020B0604020202020204" pitchFamily="34" charset="0"/>
              </a:rPr>
              <a:t>être</a:t>
            </a:r>
            <a:r>
              <a:rPr sz="2000" spc="83"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liée</a:t>
            </a:r>
            <a:r>
              <a:rPr sz="2000" spc="83"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à</a:t>
            </a:r>
            <a:r>
              <a:rPr sz="2000" spc="68"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un</a:t>
            </a:r>
            <a:r>
              <a:rPr sz="2000" spc="71"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litige</a:t>
            </a:r>
            <a:r>
              <a:rPr sz="2000" spc="83" dirty="0">
                <a:solidFill>
                  <a:srgbClr val="002060"/>
                </a:solidFill>
                <a:latin typeface="Arial" panose="020B0604020202020204" pitchFamily="34" charset="0"/>
                <a:cs typeface="Arial" panose="020B0604020202020204" pitchFamily="34" charset="0"/>
              </a:rPr>
              <a:t> </a:t>
            </a:r>
            <a:r>
              <a:rPr sz="2000" spc="-8" dirty="0">
                <a:solidFill>
                  <a:srgbClr val="002060"/>
                </a:solidFill>
                <a:latin typeface="Arial" panose="020B0604020202020204" pitchFamily="34" charset="0"/>
                <a:cs typeface="Arial" panose="020B0604020202020204" pitchFamily="34" charset="0"/>
              </a:rPr>
              <a:t>intéressant</a:t>
            </a:r>
            <a:r>
              <a:rPr sz="2000" spc="68"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une</a:t>
            </a:r>
            <a:r>
              <a:rPr sz="2000" spc="68" dirty="0">
                <a:solidFill>
                  <a:srgbClr val="002060"/>
                </a:solidFill>
                <a:latin typeface="Arial" panose="020B0604020202020204" pitchFamily="34" charset="0"/>
                <a:cs typeface="Arial" panose="020B0604020202020204" pitchFamily="34" charset="0"/>
              </a:rPr>
              <a:t> </a:t>
            </a:r>
            <a:r>
              <a:rPr sz="2000" spc="-8" dirty="0">
                <a:solidFill>
                  <a:srgbClr val="002060"/>
                </a:solidFill>
                <a:latin typeface="Arial" panose="020B0604020202020204" pitchFamily="34" charset="0"/>
                <a:cs typeface="Arial" panose="020B0604020202020204" pitchFamily="34" charset="0"/>
              </a:rPr>
              <a:t>personne</a:t>
            </a:r>
            <a:r>
              <a:rPr sz="2000" spc="79"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publique,</a:t>
            </a:r>
            <a:r>
              <a:rPr sz="2000" spc="68"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sauf </a:t>
            </a:r>
            <a:r>
              <a:rPr sz="2000" spc="-296"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si</a:t>
            </a:r>
            <a:r>
              <a:rPr sz="2000" spc="-8"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elle</a:t>
            </a:r>
            <a:r>
              <a:rPr sz="2000" spc="11" dirty="0">
                <a:solidFill>
                  <a:srgbClr val="002060"/>
                </a:solidFill>
                <a:latin typeface="Arial" panose="020B0604020202020204" pitchFamily="34" charset="0"/>
                <a:cs typeface="Arial" panose="020B0604020202020204" pitchFamily="34" charset="0"/>
              </a:rPr>
              <a:t> </a:t>
            </a:r>
            <a:r>
              <a:rPr sz="2000" spc="-11" dirty="0">
                <a:solidFill>
                  <a:srgbClr val="002060"/>
                </a:solidFill>
                <a:latin typeface="Arial" panose="020B0604020202020204" pitchFamily="34" charset="0"/>
                <a:cs typeface="Arial" panose="020B0604020202020204" pitchFamily="34" charset="0"/>
              </a:rPr>
              <a:t>s'exerce</a:t>
            </a:r>
            <a:r>
              <a:rPr sz="2000" spc="4"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au </a:t>
            </a:r>
            <a:r>
              <a:rPr sz="2000" spc="-8" dirty="0">
                <a:solidFill>
                  <a:srgbClr val="002060"/>
                </a:solidFill>
                <a:latin typeface="Arial" panose="020B0604020202020204" pitchFamily="34" charset="0"/>
                <a:cs typeface="Arial" panose="020B0604020202020204" pitchFamily="34" charset="0"/>
              </a:rPr>
              <a:t>profit</a:t>
            </a:r>
            <a:r>
              <a:rPr sz="2000" spc="8"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de</a:t>
            </a:r>
            <a:r>
              <a:rPr sz="2000" spc="11" dirty="0">
                <a:solidFill>
                  <a:srgbClr val="002060"/>
                </a:solidFill>
                <a:latin typeface="Arial" panose="020B0604020202020204" pitchFamily="34" charset="0"/>
                <a:cs typeface="Arial" panose="020B0604020202020204" pitchFamily="34" charset="0"/>
              </a:rPr>
              <a:t> </a:t>
            </a:r>
            <a:r>
              <a:rPr sz="2000" spc="-15" dirty="0">
                <a:solidFill>
                  <a:srgbClr val="002060"/>
                </a:solidFill>
                <a:latin typeface="Arial" panose="020B0604020202020204" pitchFamily="34" charset="0"/>
                <a:cs typeface="Arial" panose="020B0604020202020204" pitchFamily="34" charset="0"/>
              </a:rPr>
              <a:t>cette</a:t>
            </a:r>
            <a:r>
              <a:rPr sz="2000" spc="11" dirty="0">
                <a:solidFill>
                  <a:srgbClr val="002060"/>
                </a:solidFill>
                <a:latin typeface="Arial" panose="020B0604020202020204" pitchFamily="34" charset="0"/>
                <a:cs typeface="Arial" panose="020B0604020202020204" pitchFamily="34" charset="0"/>
              </a:rPr>
              <a:t> </a:t>
            </a:r>
            <a:r>
              <a:rPr sz="2000" spc="-4" dirty="0" err="1">
                <a:solidFill>
                  <a:srgbClr val="002060"/>
                </a:solidFill>
                <a:latin typeface="Arial" panose="020B0604020202020204" pitchFamily="34" charset="0"/>
                <a:cs typeface="Arial" panose="020B0604020202020204" pitchFamily="34" charset="0"/>
              </a:rPr>
              <a:t>dernière</a:t>
            </a:r>
            <a:r>
              <a:rPr sz="2000" spc="-4" dirty="0">
                <a:solidFill>
                  <a:srgbClr val="002060"/>
                </a:solidFill>
                <a:latin typeface="Arial" panose="020B0604020202020204" pitchFamily="34" charset="0"/>
                <a:cs typeface="Arial" panose="020B0604020202020204" pitchFamily="34" charset="0"/>
              </a:rPr>
              <a:t>.</a:t>
            </a:r>
            <a:endParaRPr lang="fr-FR" sz="2000" spc="-4" dirty="0">
              <a:solidFill>
                <a:srgbClr val="002060"/>
              </a:solidFill>
              <a:latin typeface="Arial" panose="020B0604020202020204" pitchFamily="34" charset="0"/>
              <a:cs typeface="Arial" panose="020B0604020202020204" pitchFamily="34" charset="0"/>
            </a:endParaRPr>
          </a:p>
          <a:p>
            <a:pPr marL="9049" marR="3810" algn="just">
              <a:spcBef>
                <a:spcPts val="1466"/>
              </a:spcBef>
              <a:tabLst>
                <a:tab pos="224790" algn="l"/>
              </a:tabLst>
            </a:pPr>
            <a:endParaRPr sz="2000" dirty="0">
              <a:solidFill>
                <a:srgbClr val="002060"/>
              </a:solidFill>
              <a:latin typeface="Arial" panose="020B0604020202020204" pitchFamily="34" charset="0"/>
              <a:cs typeface="Arial" panose="020B0604020202020204" pitchFamily="34" charset="0"/>
            </a:endParaRPr>
          </a:p>
          <a:p>
            <a:pPr marL="224314" marR="6191" indent="-215265" algn="just">
              <a:spcBef>
                <a:spcPts val="4"/>
              </a:spcBef>
              <a:buFont typeface="Wingdings"/>
              <a:buChar char=""/>
              <a:tabLst>
                <a:tab pos="224790" algn="l"/>
              </a:tabLst>
            </a:pPr>
            <a:r>
              <a:rPr sz="2000" spc="-4" dirty="0">
                <a:solidFill>
                  <a:srgbClr val="002060"/>
                </a:solidFill>
                <a:latin typeface="Arial" panose="020B0604020202020204" pitchFamily="34" charset="0"/>
                <a:cs typeface="Arial" panose="020B0604020202020204" pitchFamily="34" charset="0"/>
              </a:rPr>
              <a:t>Les activités </a:t>
            </a:r>
            <a:r>
              <a:rPr sz="2000" spc="-15" dirty="0">
                <a:solidFill>
                  <a:srgbClr val="002060"/>
                </a:solidFill>
                <a:latin typeface="Arial" panose="020B0604020202020204" pitchFamily="34" charset="0"/>
                <a:cs typeface="Arial" panose="020B0604020202020204" pitchFamily="34" charset="0"/>
              </a:rPr>
              <a:t>d’expertise</a:t>
            </a:r>
            <a:r>
              <a:rPr sz="2000" spc="274"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ou </a:t>
            </a:r>
            <a:r>
              <a:rPr sz="2000" dirty="0">
                <a:solidFill>
                  <a:srgbClr val="002060"/>
                </a:solidFill>
                <a:latin typeface="Arial" panose="020B0604020202020204" pitchFamily="34" charset="0"/>
                <a:cs typeface="Arial" panose="020B0604020202020204" pitchFamily="34" charset="0"/>
              </a:rPr>
              <a:t>de </a:t>
            </a:r>
            <a:r>
              <a:rPr sz="2000" spc="-8" dirty="0">
                <a:solidFill>
                  <a:srgbClr val="002060"/>
                </a:solidFill>
                <a:latin typeface="Arial" panose="020B0604020202020204" pitchFamily="34" charset="0"/>
                <a:cs typeface="Arial" panose="020B0604020202020204" pitchFamily="34" charset="0"/>
              </a:rPr>
              <a:t>consultation </a:t>
            </a:r>
            <a:r>
              <a:rPr sz="2000" spc="-4" dirty="0">
                <a:solidFill>
                  <a:srgbClr val="002060"/>
                </a:solidFill>
                <a:latin typeface="Arial" panose="020B0604020202020204" pitchFamily="34" charset="0"/>
                <a:cs typeface="Arial" panose="020B0604020202020204" pitchFamily="34" charset="0"/>
              </a:rPr>
              <a:t>peuvent </a:t>
            </a:r>
            <a:r>
              <a:rPr sz="2000" spc="-11" dirty="0">
                <a:solidFill>
                  <a:srgbClr val="002060"/>
                </a:solidFill>
                <a:latin typeface="Arial" panose="020B0604020202020204" pitchFamily="34" charset="0"/>
                <a:cs typeface="Arial" panose="020B0604020202020204" pitchFamily="34" charset="0"/>
              </a:rPr>
              <a:t>être </a:t>
            </a:r>
            <a:r>
              <a:rPr sz="2000" spc="-4" dirty="0">
                <a:solidFill>
                  <a:srgbClr val="002060"/>
                </a:solidFill>
                <a:latin typeface="Arial" panose="020B0604020202020204" pitchFamily="34" charset="0"/>
                <a:cs typeface="Arial" panose="020B0604020202020204" pitchFamily="34" charset="0"/>
              </a:rPr>
              <a:t>salariées ou </a:t>
            </a:r>
            <a:r>
              <a:rPr sz="2000" spc="-11" dirty="0">
                <a:solidFill>
                  <a:srgbClr val="002060"/>
                </a:solidFill>
                <a:latin typeface="Arial" panose="020B0604020202020204" pitchFamily="34" charset="0"/>
                <a:cs typeface="Arial" panose="020B0604020202020204" pitchFamily="34" charset="0"/>
              </a:rPr>
              <a:t>exercées </a:t>
            </a:r>
            <a:r>
              <a:rPr sz="2000" spc="-4" dirty="0">
                <a:solidFill>
                  <a:srgbClr val="002060"/>
                </a:solidFill>
                <a:latin typeface="Arial" panose="020B0604020202020204" pitchFamily="34" charset="0"/>
                <a:cs typeface="Arial" panose="020B0604020202020204" pitchFamily="34" charset="0"/>
              </a:rPr>
              <a:t>sous </a:t>
            </a:r>
            <a:r>
              <a:rPr sz="2000" spc="-8" dirty="0">
                <a:solidFill>
                  <a:srgbClr val="002060"/>
                </a:solidFill>
                <a:latin typeface="Arial" panose="020B0604020202020204" pitchFamily="34" charset="0"/>
                <a:cs typeface="Arial" panose="020B0604020202020204" pitchFamily="34" charset="0"/>
              </a:rPr>
              <a:t>tout autre </a:t>
            </a:r>
            <a:r>
              <a:rPr sz="2000" spc="-4" dirty="0">
                <a:solidFill>
                  <a:srgbClr val="002060"/>
                </a:solidFill>
                <a:latin typeface="Arial" panose="020B0604020202020204" pitchFamily="34" charset="0"/>
                <a:cs typeface="Arial" panose="020B0604020202020204" pitchFamily="34" charset="0"/>
              </a:rPr>
              <a:t>régime, </a:t>
            </a:r>
            <a:r>
              <a:rPr sz="2000" dirty="0">
                <a:solidFill>
                  <a:srgbClr val="002060"/>
                </a:solidFill>
                <a:latin typeface="Arial" panose="020B0604020202020204" pitchFamily="34" charset="0"/>
                <a:cs typeface="Arial" panose="020B0604020202020204" pitchFamily="34" charset="0"/>
              </a:rPr>
              <a:t>y </a:t>
            </a:r>
            <a:r>
              <a:rPr sz="2000" spc="-4" dirty="0">
                <a:solidFill>
                  <a:srgbClr val="002060"/>
                </a:solidFill>
                <a:latin typeface="Arial" panose="020B0604020202020204" pitchFamily="34" charset="0"/>
                <a:cs typeface="Arial" panose="020B0604020202020204" pitchFamily="34" charset="0"/>
              </a:rPr>
              <a:t>compris </a:t>
            </a:r>
            <a:r>
              <a:rPr sz="2000"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celui</a:t>
            </a:r>
            <a:r>
              <a:rPr sz="2000" spc="8"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de</a:t>
            </a:r>
            <a:r>
              <a:rPr sz="2000" spc="4" dirty="0">
                <a:solidFill>
                  <a:srgbClr val="002060"/>
                </a:solidFill>
                <a:latin typeface="Arial" panose="020B0604020202020204" pitchFamily="34" charset="0"/>
                <a:cs typeface="Arial" panose="020B0604020202020204" pitchFamily="34" charset="0"/>
              </a:rPr>
              <a:t> </a:t>
            </a:r>
            <a:r>
              <a:rPr sz="2000" spc="-11" dirty="0" err="1">
                <a:solidFill>
                  <a:srgbClr val="002060"/>
                </a:solidFill>
                <a:latin typeface="Arial" panose="020B0604020202020204" pitchFamily="34" charset="0"/>
                <a:cs typeface="Arial" panose="020B0604020202020204" pitchFamily="34" charset="0"/>
              </a:rPr>
              <a:t>l’auto-entreprise</a:t>
            </a:r>
            <a:r>
              <a:rPr sz="2000" spc="-11" dirty="0">
                <a:solidFill>
                  <a:srgbClr val="002060"/>
                </a:solidFill>
                <a:latin typeface="Arial" panose="020B0604020202020204" pitchFamily="34" charset="0"/>
                <a:cs typeface="Arial" panose="020B0604020202020204" pitchFamily="34" charset="0"/>
              </a:rPr>
              <a:t>.</a:t>
            </a:r>
            <a:endParaRPr sz="2000" dirty="0">
              <a:solidFill>
                <a:srgbClr val="002060"/>
              </a:solidFill>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EA65370A-8B18-5AF3-EE2E-1AB44150D0A7}"/>
              </a:ext>
            </a:extLst>
          </p:cNvPr>
          <p:cNvPicPr>
            <a:picLocks noChangeAspect="1"/>
          </p:cNvPicPr>
          <p:nvPr/>
        </p:nvPicPr>
        <p:blipFill>
          <a:blip r:embed="rId3"/>
          <a:stretch>
            <a:fillRect/>
          </a:stretch>
        </p:blipFill>
        <p:spPr>
          <a:xfrm>
            <a:off x="152400" y="0"/>
            <a:ext cx="1422426" cy="1443762"/>
          </a:xfrm>
          <a:prstGeom prst="rect">
            <a:avLst/>
          </a:prstGeom>
        </p:spPr>
      </p:pic>
      <p:sp>
        <p:nvSpPr>
          <p:cNvPr id="11" name="object 2">
            <a:extLst>
              <a:ext uri="{FF2B5EF4-FFF2-40B4-BE49-F238E27FC236}">
                <a16:creationId xmlns:a16="http://schemas.microsoft.com/office/drawing/2014/main" id="{0256EF87-7905-CD53-D8CC-58474A5B6D28}"/>
              </a:ext>
            </a:extLst>
          </p:cNvPr>
          <p:cNvSpPr txBox="1">
            <a:spLocks/>
          </p:cNvSpPr>
          <p:nvPr/>
        </p:nvSpPr>
        <p:spPr>
          <a:xfrm>
            <a:off x="3722323" y="1110337"/>
            <a:ext cx="4280394" cy="333425"/>
          </a:xfrm>
          <a:prstGeom prst="rect">
            <a:avLst/>
          </a:prstGeom>
        </p:spPr>
        <p:txBody>
          <a:bodyPr vert="horz" wrap="square" lIns="0" tIns="0" rIns="0" bIns="0" rtlCol="0">
            <a:spAutoFit/>
          </a:bodyPr>
          <a:lstStyle>
            <a:lvl1pPr>
              <a:defRPr sz="2400" b="1" i="0">
                <a:solidFill>
                  <a:srgbClr val="B10F61"/>
                </a:solidFill>
                <a:latin typeface="Carlito"/>
                <a:ea typeface="+mj-ea"/>
                <a:cs typeface="Carlito"/>
              </a:defRPr>
            </a:lvl1pPr>
          </a:lstStyle>
          <a:p>
            <a:pPr marL="9525">
              <a:lnSpc>
                <a:spcPts val="2640"/>
              </a:lnSpc>
            </a:pPr>
            <a:r>
              <a:rPr lang="fr-FR" kern="0" spc="-4">
                <a:solidFill>
                  <a:srgbClr val="C00000"/>
                </a:solidFill>
                <a:latin typeface="Calibri"/>
                <a:cs typeface="Calibri"/>
              </a:rPr>
              <a:t>Les </a:t>
            </a:r>
            <a:r>
              <a:rPr lang="fr-FR" kern="0" spc="-8">
                <a:solidFill>
                  <a:srgbClr val="C00000"/>
                </a:solidFill>
                <a:latin typeface="Calibri"/>
                <a:cs typeface="Calibri"/>
              </a:rPr>
              <a:t>activités</a:t>
            </a:r>
            <a:r>
              <a:rPr lang="fr-FR" kern="0" spc="15">
                <a:solidFill>
                  <a:srgbClr val="C00000"/>
                </a:solidFill>
                <a:latin typeface="Calibri"/>
                <a:cs typeface="Calibri"/>
              </a:rPr>
              <a:t> </a:t>
            </a:r>
            <a:r>
              <a:rPr lang="fr-FR" kern="0" spc="-8">
                <a:solidFill>
                  <a:srgbClr val="C00000"/>
                </a:solidFill>
                <a:latin typeface="Calibri"/>
                <a:cs typeface="Calibri"/>
              </a:rPr>
              <a:t>accessoires</a:t>
            </a:r>
            <a:endParaRPr lang="fr-FR" kern="0" dirty="0">
              <a:solidFill>
                <a:srgbClr val="C00000"/>
              </a:solidFill>
              <a:latin typeface="Calibri"/>
              <a:cs typeface="Calibri"/>
            </a:endParaRPr>
          </a:p>
        </p:txBody>
      </p:sp>
      <p:sp>
        <p:nvSpPr>
          <p:cNvPr id="13" name="Titre 12">
            <a:extLst>
              <a:ext uri="{FF2B5EF4-FFF2-40B4-BE49-F238E27FC236}">
                <a16:creationId xmlns:a16="http://schemas.microsoft.com/office/drawing/2014/main" id="{898EC6C7-9EE6-D638-18FC-D687E4E3130E}"/>
              </a:ext>
            </a:extLst>
          </p:cNvPr>
          <p:cNvSpPr>
            <a:spLocks noGrp="1"/>
          </p:cNvSpPr>
          <p:nvPr>
            <p:ph type="title"/>
          </p:nvPr>
        </p:nvSpPr>
        <p:spPr/>
        <p:txBody>
          <a:bodyPr/>
          <a:lstStyle/>
          <a:p>
            <a:endParaRPr lang="fr-FR" dirty="0"/>
          </a:p>
        </p:txBody>
      </p:sp>
      <p:grpSp>
        <p:nvGrpSpPr>
          <p:cNvPr id="14" name="Groupe 14">
            <a:extLst>
              <a:ext uri="{FF2B5EF4-FFF2-40B4-BE49-F238E27FC236}">
                <a16:creationId xmlns:a16="http://schemas.microsoft.com/office/drawing/2014/main" id="{7BB092A6-B498-8FE6-2793-A16D8E6D17BB}"/>
              </a:ext>
            </a:extLst>
          </p:cNvPr>
          <p:cNvGrpSpPr>
            <a:grpSpLocks/>
          </p:cNvGrpSpPr>
          <p:nvPr/>
        </p:nvGrpSpPr>
        <p:grpSpPr bwMode="auto">
          <a:xfrm>
            <a:off x="1482068" y="152400"/>
            <a:ext cx="7661932" cy="1314472"/>
            <a:chOff x="2521302" y="4447632"/>
            <a:chExt cx="6645275" cy="2324642"/>
          </a:xfrm>
        </p:grpSpPr>
        <p:sp>
          <p:nvSpPr>
            <p:cNvPr id="15" name="Oval 2">
              <a:extLst>
                <a:ext uri="{FF2B5EF4-FFF2-40B4-BE49-F238E27FC236}">
                  <a16:creationId xmlns:a16="http://schemas.microsoft.com/office/drawing/2014/main" id="{C88A1BDB-4A8D-4DFF-6803-A256BB08816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6" name="Rectangle 3">
              <a:extLst>
                <a:ext uri="{FF2B5EF4-FFF2-40B4-BE49-F238E27FC236}">
                  <a16:creationId xmlns:a16="http://schemas.microsoft.com/office/drawing/2014/main" id="{5EF70F84-1B8E-1CDA-EBC0-C771F6F048D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7" name="Text Box 4">
              <a:extLst>
                <a:ext uri="{FF2B5EF4-FFF2-40B4-BE49-F238E27FC236}">
                  <a16:creationId xmlns:a16="http://schemas.microsoft.com/office/drawing/2014/main" id="{9FA2CCDE-BAEC-D1F1-8473-D9A890D16532}"/>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F6F5F9CD-58B8-F6F3-94A2-BCDB05E7D87F}"/>
                </a:ext>
              </a:extLst>
            </p:cNvPr>
            <p:cNvGrpSpPr>
              <a:grpSpLocks/>
            </p:cNvGrpSpPr>
            <p:nvPr/>
          </p:nvGrpSpPr>
          <p:grpSpPr bwMode="auto">
            <a:xfrm>
              <a:off x="3957638" y="5091476"/>
              <a:ext cx="171450" cy="1165229"/>
              <a:chOff x="112099728" y="105931681"/>
              <a:chExt cx="170831" cy="1165800"/>
            </a:xfrm>
          </p:grpSpPr>
          <p:sp>
            <p:nvSpPr>
              <p:cNvPr id="23" name="Rectangle 7">
                <a:extLst>
                  <a:ext uri="{FF2B5EF4-FFF2-40B4-BE49-F238E27FC236}">
                    <a16:creationId xmlns:a16="http://schemas.microsoft.com/office/drawing/2014/main" id="{31C49E3D-B116-C00B-A282-2AED64C7EC7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4" name="Rectangle 8">
                <a:extLst>
                  <a:ext uri="{FF2B5EF4-FFF2-40B4-BE49-F238E27FC236}">
                    <a16:creationId xmlns:a16="http://schemas.microsoft.com/office/drawing/2014/main" id="{5590FA26-F77C-367E-73FE-79868C9AA3B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5" name="Rectangle 9">
                <a:extLst>
                  <a:ext uri="{FF2B5EF4-FFF2-40B4-BE49-F238E27FC236}">
                    <a16:creationId xmlns:a16="http://schemas.microsoft.com/office/drawing/2014/main" id="{EA222D8D-7395-602C-DF1D-B4D1D85018D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071BD2D9-47B7-4410-0F8E-1894918E79A4}"/>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D66B6403-FE70-B232-AA41-056CEC3FC5F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F40CFC2E-3403-DA80-AF1E-F02339880733}"/>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2" name="Rectangle 21">
                <a:extLst>
                  <a:ext uri="{FF2B5EF4-FFF2-40B4-BE49-F238E27FC236}">
                    <a16:creationId xmlns:a16="http://schemas.microsoft.com/office/drawing/2014/main" id="{B84A2CB0-4C20-AE0E-AEAD-CDDBCF46ED83}"/>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87986" y="1602581"/>
            <a:ext cx="8614919" cy="4703211"/>
          </a:xfrm>
          <a:prstGeom prst="rect">
            <a:avLst/>
          </a:prstGeom>
        </p:spPr>
        <p:txBody>
          <a:bodyPr vert="horz" wrap="square" lIns="0" tIns="9525" rIns="0" bIns="0" rtlCol="0">
            <a:spAutoFit/>
          </a:bodyPr>
          <a:lstStyle/>
          <a:p>
            <a:pPr marL="9049" algn="just">
              <a:spcBef>
                <a:spcPts val="75"/>
              </a:spcBef>
              <a:tabLst>
                <a:tab pos="267176" algn="l"/>
              </a:tabLst>
            </a:pPr>
            <a:r>
              <a:rPr sz="2000" b="1" spc="-4" dirty="0">
                <a:solidFill>
                  <a:srgbClr val="00B0F0"/>
                </a:solidFill>
                <a:latin typeface="Arial" panose="020B0604020202020204" pitchFamily="34" charset="0"/>
                <a:cs typeface="Arial" panose="020B0604020202020204" pitchFamily="34" charset="0"/>
              </a:rPr>
              <a:t>Enseignement</a:t>
            </a:r>
            <a:r>
              <a:rPr sz="2000" b="1" spc="-8"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et</a:t>
            </a:r>
            <a:r>
              <a:rPr sz="2000" b="1" spc="-15"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formation</a:t>
            </a:r>
            <a:endParaRPr sz="2000" dirty="0">
              <a:solidFill>
                <a:srgbClr val="00B0F0"/>
              </a:solidFill>
              <a:latin typeface="Arial" panose="020B0604020202020204" pitchFamily="34" charset="0"/>
              <a:cs typeface="Arial" panose="020B0604020202020204" pitchFamily="34" charset="0"/>
            </a:endParaRPr>
          </a:p>
          <a:p>
            <a:pPr marL="224314" marR="3810" indent="-215265" algn="just">
              <a:spcBef>
                <a:spcPts val="1466"/>
              </a:spcBef>
              <a:buFont typeface="Wingdings"/>
              <a:buChar char=""/>
              <a:tabLst>
                <a:tab pos="224790" algn="l"/>
              </a:tabLst>
            </a:pPr>
            <a:r>
              <a:rPr sz="2000" spc="-34" dirty="0">
                <a:solidFill>
                  <a:srgbClr val="3E216F"/>
                </a:solidFill>
                <a:latin typeface="Arial" panose="020B0604020202020204" pitchFamily="34" charset="0"/>
                <a:cs typeface="Arial" panose="020B0604020202020204" pitchFamily="34" charset="0"/>
              </a:rPr>
              <a:t>L’agent</a:t>
            </a:r>
            <a:r>
              <a:rPr sz="2000" spc="-30"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peut</a:t>
            </a:r>
            <a:r>
              <a:rPr sz="2000" spc="4"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être</a:t>
            </a:r>
            <a:r>
              <a:rPr sz="2000" spc="-4"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recruté</a:t>
            </a:r>
            <a:r>
              <a:rPr sz="2000" spc="-4" dirty="0">
                <a:solidFill>
                  <a:srgbClr val="3E216F"/>
                </a:solidFill>
                <a:latin typeface="Arial" panose="020B0604020202020204" pitchFamily="34" charset="0"/>
                <a:cs typeface="Arial" panose="020B0604020202020204" pitchFamily="34" charset="0"/>
              </a:rPr>
              <a:t> comme</a:t>
            </a:r>
            <a:r>
              <a:rPr sz="2000"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enseignant</a:t>
            </a:r>
            <a:r>
              <a:rPr sz="2000"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associé</a:t>
            </a:r>
            <a:r>
              <a:rPr sz="2000"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(article</a:t>
            </a:r>
            <a:r>
              <a:rPr sz="2000"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L.</a:t>
            </a:r>
            <a:r>
              <a:rPr sz="2000"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952-1</a:t>
            </a:r>
            <a:r>
              <a:rPr sz="2000" dirty="0">
                <a:solidFill>
                  <a:srgbClr val="3E216F"/>
                </a:solidFill>
                <a:latin typeface="Arial" panose="020B0604020202020204" pitchFamily="34" charset="0"/>
                <a:cs typeface="Arial" panose="020B0604020202020204" pitchFamily="34" charset="0"/>
              </a:rPr>
              <a:t> du</a:t>
            </a:r>
            <a:r>
              <a:rPr sz="2000" spc="4"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Code</a:t>
            </a:r>
            <a:r>
              <a:rPr sz="2000" spc="4"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de</a:t>
            </a:r>
            <a:r>
              <a:rPr sz="2000" spc="4"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l'éducation),</a:t>
            </a:r>
            <a:r>
              <a:rPr sz="2000"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ou</a:t>
            </a:r>
            <a:r>
              <a:rPr sz="2000"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formateur </a:t>
            </a:r>
            <a:r>
              <a:rPr sz="2000" spc="-4" dirty="0">
                <a:solidFill>
                  <a:srgbClr val="3E216F"/>
                </a:solidFill>
                <a:latin typeface="Arial" panose="020B0604020202020204" pitchFamily="34" charset="0"/>
                <a:cs typeface="Arial" panose="020B0604020202020204" pitchFamily="34" charset="0"/>
              </a:rPr>
              <a:t> occasionnel. Les</a:t>
            </a:r>
            <a:r>
              <a:rPr sz="2000"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collectivités</a:t>
            </a:r>
            <a:r>
              <a:rPr sz="2000" spc="-4" dirty="0">
                <a:solidFill>
                  <a:srgbClr val="3E216F"/>
                </a:solidFill>
                <a:latin typeface="Arial" panose="020B0604020202020204" pitchFamily="34" charset="0"/>
                <a:cs typeface="Arial" panose="020B0604020202020204" pitchFamily="34" charset="0"/>
              </a:rPr>
              <a:t> sont </a:t>
            </a:r>
            <a:r>
              <a:rPr sz="2000" spc="-8" dirty="0">
                <a:solidFill>
                  <a:srgbClr val="3E216F"/>
                </a:solidFill>
                <a:latin typeface="Arial" panose="020B0604020202020204" pitchFamily="34" charset="0"/>
                <a:cs typeface="Arial" panose="020B0604020202020204" pitchFamily="34" charset="0"/>
              </a:rPr>
              <a:t>invitées</a:t>
            </a:r>
            <a:r>
              <a:rPr sz="2000" spc="-4"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à </a:t>
            </a:r>
            <a:r>
              <a:rPr sz="2000" spc="-4" dirty="0">
                <a:solidFill>
                  <a:srgbClr val="3E216F"/>
                </a:solidFill>
                <a:latin typeface="Arial" panose="020B0604020202020204" pitchFamily="34" charset="0"/>
                <a:cs typeface="Arial" panose="020B0604020202020204" pitchFamily="34" charset="0"/>
              </a:rPr>
              <a:t>demander </a:t>
            </a:r>
            <a:r>
              <a:rPr sz="2000" dirty="0">
                <a:solidFill>
                  <a:srgbClr val="3E216F"/>
                </a:solidFill>
                <a:latin typeface="Arial" panose="020B0604020202020204" pitchFamily="34" charset="0"/>
                <a:cs typeface="Arial" panose="020B0604020202020204" pitchFamily="34" charset="0"/>
              </a:rPr>
              <a:t>aux </a:t>
            </a:r>
            <a:r>
              <a:rPr sz="2000" spc="-4" dirty="0">
                <a:solidFill>
                  <a:srgbClr val="3E216F"/>
                </a:solidFill>
                <a:latin typeface="Arial" panose="020B0604020202020204" pitchFamily="34" charset="0"/>
                <a:cs typeface="Arial" panose="020B0604020202020204" pitchFamily="34" charset="0"/>
              </a:rPr>
              <a:t>agents </a:t>
            </a:r>
            <a:r>
              <a:rPr sz="2000" spc="-8" dirty="0">
                <a:solidFill>
                  <a:srgbClr val="3E216F"/>
                </a:solidFill>
                <a:latin typeface="Arial" panose="020B0604020202020204" pitchFamily="34" charset="0"/>
                <a:cs typeface="Arial" panose="020B0604020202020204" pitchFamily="34" charset="0"/>
              </a:rPr>
              <a:t>sollicitant </a:t>
            </a:r>
            <a:r>
              <a:rPr sz="2000" dirty="0">
                <a:solidFill>
                  <a:srgbClr val="3E216F"/>
                </a:solidFill>
                <a:latin typeface="Arial" panose="020B0604020202020204" pitchFamily="34" charset="0"/>
                <a:cs typeface="Arial" panose="020B0604020202020204" pitchFamily="34" charset="0"/>
              </a:rPr>
              <a:t>une </a:t>
            </a:r>
            <a:r>
              <a:rPr sz="2000" spc="-8" dirty="0">
                <a:solidFill>
                  <a:srgbClr val="3E216F"/>
                </a:solidFill>
                <a:latin typeface="Arial" panose="020B0604020202020204" pitchFamily="34" charset="0"/>
                <a:cs typeface="Arial" panose="020B0604020202020204" pitchFamily="34" charset="0"/>
              </a:rPr>
              <a:t>autorisation</a:t>
            </a:r>
            <a:r>
              <a:rPr sz="2000" spc="-4" dirty="0">
                <a:solidFill>
                  <a:srgbClr val="3E216F"/>
                </a:solidFill>
                <a:latin typeface="Arial" panose="020B0604020202020204" pitchFamily="34" charset="0"/>
                <a:cs typeface="Arial" panose="020B0604020202020204" pitchFamily="34" charset="0"/>
              </a:rPr>
              <a:t> les</a:t>
            </a:r>
            <a:r>
              <a:rPr sz="2000" spc="296"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informations </a:t>
            </a:r>
            <a:r>
              <a:rPr sz="2000" spc="-4" dirty="0">
                <a:solidFill>
                  <a:srgbClr val="3E216F"/>
                </a:solidFill>
                <a:latin typeface="Arial" panose="020B0604020202020204" pitchFamily="34" charset="0"/>
                <a:cs typeface="Arial" panose="020B0604020202020204" pitchFamily="34" charset="0"/>
              </a:rPr>
              <a:t>les </a:t>
            </a:r>
            <a:r>
              <a:rPr sz="2000"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plus précises possibles </a:t>
            </a:r>
            <a:r>
              <a:rPr sz="2000" dirty="0">
                <a:solidFill>
                  <a:srgbClr val="3E216F"/>
                </a:solidFill>
                <a:latin typeface="Arial" panose="020B0604020202020204" pitchFamily="34" charset="0"/>
                <a:cs typeface="Arial" panose="020B0604020202020204" pitchFamily="34" charset="0"/>
              </a:rPr>
              <a:t>sur </a:t>
            </a:r>
            <a:r>
              <a:rPr sz="2000" spc="-19" dirty="0">
                <a:solidFill>
                  <a:srgbClr val="3E216F"/>
                </a:solidFill>
                <a:latin typeface="Arial" panose="020B0604020202020204" pitchFamily="34" charset="0"/>
                <a:cs typeface="Arial" panose="020B0604020202020204" pitchFamily="34" charset="0"/>
              </a:rPr>
              <a:t>l’objet </a:t>
            </a:r>
            <a:r>
              <a:rPr sz="2000" dirty="0">
                <a:solidFill>
                  <a:srgbClr val="3E216F"/>
                </a:solidFill>
                <a:latin typeface="Arial" panose="020B0604020202020204" pitchFamily="34" charset="0"/>
                <a:cs typeface="Arial" panose="020B0604020202020204" pitchFamily="34" charset="0"/>
              </a:rPr>
              <a:t>de </a:t>
            </a:r>
            <a:r>
              <a:rPr sz="2000" spc="-8" dirty="0">
                <a:solidFill>
                  <a:srgbClr val="3E216F"/>
                </a:solidFill>
                <a:latin typeface="Arial" panose="020B0604020202020204" pitchFamily="34" charset="0"/>
                <a:cs typeface="Arial" panose="020B0604020202020204" pitchFamily="34" charset="0"/>
              </a:rPr>
              <a:t>l’enseignement </a:t>
            </a:r>
            <a:r>
              <a:rPr sz="2000" spc="-4" dirty="0">
                <a:solidFill>
                  <a:srgbClr val="3E216F"/>
                </a:solidFill>
                <a:latin typeface="Arial" panose="020B0604020202020204" pitchFamily="34" charset="0"/>
                <a:cs typeface="Arial" panose="020B0604020202020204" pitchFamily="34" charset="0"/>
              </a:rPr>
              <a:t>ou </a:t>
            </a:r>
            <a:r>
              <a:rPr sz="2000" dirty="0">
                <a:solidFill>
                  <a:srgbClr val="3E216F"/>
                </a:solidFill>
                <a:latin typeface="Arial" panose="020B0604020202020204" pitchFamily="34" charset="0"/>
                <a:cs typeface="Arial" panose="020B0604020202020204" pitchFamily="34" charset="0"/>
              </a:rPr>
              <a:t>de </a:t>
            </a:r>
            <a:r>
              <a:rPr sz="2000" spc="-4" dirty="0">
                <a:solidFill>
                  <a:srgbClr val="3E216F"/>
                </a:solidFill>
                <a:latin typeface="Arial" panose="020B0604020202020204" pitchFamily="34" charset="0"/>
                <a:cs typeface="Arial" panose="020B0604020202020204" pitchFamily="34" charset="0"/>
              </a:rPr>
              <a:t>la </a:t>
            </a:r>
            <a:r>
              <a:rPr sz="2000" spc="-8" dirty="0">
                <a:solidFill>
                  <a:srgbClr val="3E216F"/>
                </a:solidFill>
                <a:latin typeface="Arial" panose="020B0604020202020204" pitchFamily="34" charset="0"/>
                <a:cs typeface="Arial" panose="020B0604020202020204" pitchFamily="34" charset="0"/>
              </a:rPr>
              <a:t>formation </a:t>
            </a:r>
            <a:r>
              <a:rPr sz="2000" dirty="0">
                <a:solidFill>
                  <a:srgbClr val="3E216F"/>
                </a:solidFill>
                <a:latin typeface="Arial" panose="020B0604020202020204" pitchFamily="34" charset="0"/>
                <a:cs typeface="Arial" panose="020B0604020202020204" pitchFamily="34" charset="0"/>
              </a:rPr>
              <a:t>ainsi que sur </a:t>
            </a:r>
            <a:r>
              <a:rPr sz="2000" spc="-15" dirty="0">
                <a:solidFill>
                  <a:srgbClr val="3E216F"/>
                </a:solidFill>
                <a:latin typeface="Arial" panose="020B0604020202020204" pitchFamily="34" charset="0"/>
                <a:cs typeface="Arial" panose="020B0604020202020204" pitchFamily="34" charset="0"/>
              </a:rPr>
              <a:t>l’organisme </a:t>
            </a:r>
            <a:r>
              <a:rPr sz="2000" dirty="0">
                <a:solidFill>
                  <a:srgbClr val="3E216F"/>
                </a:solidFill>
                <a:latin typeface="Arial" panose="020B0604020202020204" pitchFamily="34" charset="0"/>
                <a:cs typeface="Arial" panose="020B0604020202020204" pitchFamily="34" charset="0"/>
              </a:rPr>
              <a:t>au </a:t>
            </a:r>
            <a:r>
              <a:rPr sz="2000" spc="-4" dirty="0">
                <a:solidFill>
                  <a:srgbClr val="3E216F"/>
                </a:solidFill>
                <a:latin typeface="Arial" panose="020B0604020202020204" pitchFamily="34" charset="0"/>
                <a:cs typeface="Arial" panose="020B0604020202020204" pitchFamily="34" charset="0"/>
              </a:rPr>
              <a:t>sein </a:t>
            </a:r>
            <a:r>
              <a:rPr sz="2000" dirty="0">
                <a:solidFill>
                  <a:srgbClr val="3E216F"/>
                </a:solidFill>
                <a:latin typeface="Arial" panose="020B0604020202020204" pitchFamily="34" charset="0"/>
                <a:cs typeface="Arial" panose="020B0604020202020204" pitchFamily="34" charset="0"/>
              </a:rPr>
              <a:t>duquel </a:t>
            </a:r>
            <a:r>
              <a:rPr sz="2000" spc="4" dirty="0">
                <a:solidFill>
                  <a:srgbClr val="3E216F"/>
                </a:solidFill>
                <a:latin typeface="Arial" panose="020B0604020202020204" pitchFamily="34" charset="0"/>
                <a:cs typeface="Arial" panose="020B0604020202020204" pitchFamily="34" charset="0"/>
              </a:rPr>
              <a:t>il </a:t>
            </a:r>
            <a:r>
              <a:rPr sz="2000" spc="-15" dirty="0" err="1">
                <a:solidFill>
                  <a:srgbClr val="3E216F"/>
                </a:solidFill>
                <a:latin typeface="Arial" panose="020B0604020202020204" pitchFamily="34" charset="0"/>
                <a:cs typeface="Arial" panose="020B0604020202020204" pitchFamily="34" charset="0"/>
              </a:rPr>
              <a:t>exercera</a:t>
            </a:r>
            <a:r>
              <a:rPr sz="2000" spc="-15" dirty="0">
                <a:solidFill>
                  <a:srgbClr val="3E216F"/>
                </a:solidFill>
                <a:latin typeface="Arial" panose="020B0604020202020204" pitchFamily="34" charset="0"/>
                <a:cs typeface="Arial" panose="020B0604020202020204" pitchFamily="34" charset="0"/>
              </a:rPr>
              <a:t>.</a:t>
            </a:r>
            <a:endParaRPr lang="fr-FR" sz="2000" spc="-15" dirty="0">
              <a:solidFill>
                <a:srgbClr val="3E216F"/>
              </a:solidFill>
              <a:latin typeface="Arial" panose="020B0604020202020204" pitchFamily="34" charset="0"/>
              <a:cs typeface="Arial" panose="020B0604020202020204" pitchFamily="34" charset="0"/>
            </a:endParaRPr>
          </a:p>
          <a:p>
            <a:pPr marL="224314" marR="3810" indent="-215265" algn="just">
              <a:spcBef>
                <a:spcPts val="1466"/>
              </a:spcBef>
              <a:buFont typeface="Wingdings"/>
              <a:buChar char=""/>
              <a:tabLst>
                <a:tab pos="224790" algn="l"/>
              </a:tabLst>
            </a:pPr>
            <a:endParaRPr sz="2000" dirty="0">
              <a:latin typeface="Arial" panose="020B0604020202020204" pitchFamily="34" charset="0"/>
              <a:cs typeface="Arial" panose="020B0604020202020204" pitchFamily="34" charset="0"/>
            </a:endParaRPr>
          </a:p>
          <a:p>
            <a:pPr marL="224314" indent="-215265" algn="just">
              <a:buFont typeface="Wingdings"/>
              <a:buChar char=""/>
              <a:tabLst>
                <a:tab pos="224790" algn="l"/>
              </a:tabLst>
            </a:pPr>
            <a:r>
              <a:rPr sz="2000" spc="-4" dirty="0">
                <a:solidFill>
                  <a:srgbClr val="3E216F"/>
                </a:solidFill>
                <a:latin typeface="Arial" panose="020B0604020202020204" pitchFamily="34" charset="0"/>
                <a:cs typeface="Arial" panose="020B0604020202020204" pitchFamily="34" charset="0"/>
              </a:rPr>
              <a:t>Ces</a:t>
            </a:r>
            <a:r>
              <a:rPr sz="2000" spc="19"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informations</a:t>
            </a:r>
            <a:r>
              <a:rPr sz="2000" spc="23"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permettront</a:t>
            </a:r>
            <a:r>
              <a:rPr sz="2000" spc="19"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à</a:t>
            </a:r>
            <a:r>
              <a:rPr sz="2000" spc="19"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l’administration</a:t>
            </a:r>
            <a:r>
              <a:rPr sz="2000" spc="34"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de</a:t>
            </a:r>
            <a:r>
              <a:rPr sz="2000" spc="19"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vérifier</a:t>
            </a:r>
            <a:r>
              <a:rPr sz="2000" spc="15"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que</a:t>
            </a:r>
            <a:r>
              <a:rPr sz="2000" spc="30" dirty="0">
                <a:solidFill>
                  <a:srgbClr val="3E216F"/>
                </a:solidFill>
                <a:latin typeface="Arial" panose="020B0604020202020204" pitchFamily="34" charset="0"/>
                <a:cs typeface="Arial" panose="020B0604020202020204" pitchFamily="34" charset="0"/>
              </a:rPr>
              <a:t> </a:t>
            </a:r>
            <a:r>
              <a:rPr sz="2000" spc="-15" dirty="0">
                <a:solidFill>
                  <a:srgbClr val="3E216F"/>
                </a:solidFill>
                <a:latin typeface="Arial" panose="020B0604020202020204" pitchFamily="34" charset="0"/>
                <a:cs typeface="Arial" panose="020B0604020202020204" pitchFamily="34" charset="0"/>
              </a:rPr>
              <a:t>l’activité</a:t>
            </a:r>
            <a:r>
              <a:rPr sz="2000" spc="30"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exercée</a:t>
            </a:r>
            <a:r>
              <a:rPr sz="2000" spc="30"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ne</a:t>
            </a:r>
            <a:r>
              <a:rPr sz="2000" spc="19"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porte</a:t>
            </a:r>
            <a:r>
              <a:rPr sz="2000" spc="30"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pas</a:t>
            </a:r>
            <a:r>
              <a:rPr sz="2000" spc="23" dirty="0">
                <a:solidFill>
                  <a:srgbClr val="3E216F"/>
                </a:solidFill>
                <a:latin typeface="Arial" panose="020B0604020202020204" pitchFamily="34" charset="0"/>
                <a:cs typeface="Arial" panose="020B0604020202020204" pitchFamily="34" charset="0"/>
              </a:rPr>
              <a:t> </a:t>
            </a:r>
            <a:r>
              <a:rPr sz="2000" spc="-4" dirty="0" err="1">
                <a:solidFill>
                  <a:srgbClr val="3E216F"/>
                </a:solidFill>
                <a:latin typeface="Arial" panose="020B0604020202020204" pitchFamily="34" charset="0"/>
                <a:cs typeface="Arial" panose="020B0604020202020204" pitchFamily="34" charset="0"/>
              </a:rPr>
              <a:t>notamment</a:t>
            </a:r>
            <a:r>
              <a:rPr sz="2000" spc="19" dirty="0">
                <a:solidFill>
                  <a:srgbClr val="3E216F"/>
                </a:solidFill>
                <a:latin typeface="Arial" panose="020B0604020202020204" pitchFamily="34" charset="0"/>
                <a:cs typeface="Arial" panose="020B0604020202020204" pitchFamily="34" charset="0"/>
              </a:rPr>
              <a:t> </a:t>
            </a:r>
            <a:r>
              <a:rPr sz="2000" spc="-11" dirty="0" err="1">
                <a:solidFill>
                  <a:srgbClr val="3E216F"/>
                </a:solidFill>
                <a:latin typeface="Arial" panose="020B0604020202020204" pitchFamily="34" charset="0"/>
                <a:cs typeface="Arial" panose="020B0604020202020204" pitchFamily="34" charset="0"/>
              </a:rPr>
              <a:t>atteinte</a:t>
            </a:r>
            <a:r>
              <a:rPr lang="fr-FR" sz="2000" spc="19"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à</a:t>
            </a:r>
            <a:r>
              <a:rPr lang="fr-FR" sz="2000"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la</a:t>
            </a:r>
            <a:r>
              <a:rPr sz="2000" spc="8"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dignité</a:t>
            </a:r>
            <a:r>
              <a:rPr sz="2000" spc="15"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du</a:t>
            </a:r>
            <a:r>
              <a:rPr sz="2000" spc="1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service</a:t>
            </a:r>
            <a:r>
              <a:rPr sz="2000" spc="1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public</a:t>
            </a:r>
            <a:r>
              <a:rPr sz="2000" spc="15"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(circulaire</a:t>
            </a:r>
            <a:r>
              <a:rPr sz="2000" spc="38"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du</a:t>
            </a:r>
            <a:r>
              <a:rPr sz="2000" spc="8"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11</a:t>
            </a:r>
            <a:r>
              <a:rPr sz="2000" spc="8"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mars</a:t>
            </a:r>
            <a:r>
              <a:rPr sz="2000" spc="-4" dirty="0">
                <a:solidFill>
                  <a:srgbClr val="3E216F"/>
                </a:solidFill>
                <a:latin typeface="Arial" panose="020B0604020202020204" pitchFamily="34" charset="0"/>
                <a:cs typeface="Arial" panose="020B0604020202020204" pitchFamily="34" charset="0"/>
              </a:rPr>
              <a:t> 2008).</a:t>
            </a:r>
            <a:endParaRPr lang="fr-FR" sz="2000" spc="-4" dirty="0">
              <a:solidFill>
                <a:srgbClr val="3E216F"/>
              </a:solidFill>
              <a:latin typeface="Arial" panose="020B0604020202020204" pitchFamily="34" charset="0"/>
              <a:cs typeface="Arial" panose="020B0604020202020204" pitchFamily="34" charset="0"/>
            </a:endParaRPr>
          </a:p>
          <a:p>
            <a:pPr marL="9049" algn="just">
              <a:tabLst>
                <a:tab pos="224790" algn="l"/>
              </a:tabLst>
            </a:pPr>
            <a:endParaRPr sz="2000" dirty="0">
              <a:latin typeface="Arial" panose="020B0604020202020204" pitchFamily="34" charset="0"/>
              <a:cs typeface="Arial" panose="020B0604020202020204" pitchFamily="34" charset="0"/>
            </a:endParaRPr>
          </a:p>
          <a:p>
            <a:pPr marL="224314" marR="3810" indent="-215265" algn="just">
              <a:spcBef>
                <a:spcPts val="4"/>
              </a:spcBef>
              <a:buFont typeface="Wingdings"/>
              <a:buChar char=""/>
              <a:tabLst>
                <a:tab pos="224790" algn="l"/>
              </a:tabLst>
            </a:pPr>
            <a:r>
              <a:rPr sz="2000" spc="-4" dirty="0">
                <a:solidFill>
                  <a:srgbClr val="3E216F"/>
                </a:solidFill>
                <a:latin typeface="Arial" panose="020B0604020202020204" pitchFamily="34" charset="0"/>
                <a:cs typeface="Arial" panose="020B0604020202020204" pitchFamily="34" charset="0"/>
              </a:rPr>
              <a:t>Les activités </a:t>
            </a:r>
            <a:r>
              <a:rPr sz="2000" spc="-8" dirty="0">
                <a:solidFill>
                  <a:srgbClr val="3E216F"/>
                </a:solidFill>
                <a:latin typeface="Arial" panose="020B0604020202020204" pitchFamily="34" charset="0"/>
                <a:cs typeface="Arial" panose="020B0604020202020204" pitchFamily="34" charset="0"/>
              </a:rPr>
              <a:t>d’enseignement </a:t>
            </a:r>
            <a:r>
              <a:rPr sz="2000" spc="-4" dirty="0">
                <a:solidFill>
                  <a:srgbClr val="3E216F"/>
                </a:solidFill>
                <a:latin typeface="Arial" panose="020B0604020202020204" pitchFamily="34" charset="0"/>
                <a:cs typeface="Arial" panose="020B0604020202020204" pitchFamily="34" charset="0"/>
              </a:rPr>
              <a:t>et </a:t>
            </a:r>
            <a:r>
              <a:rPr sz="2000" dirty="0">
                <a:solidFill>
                  <a:srgbClr val="3E216F"/>
                </a:solidFill>
                <a:latin typeface="Arial" panose="020B0604020202020204" pitchFamily="34" charset="0"/>
                <a:cs typeface="Arial" panose="020B0604020202020204" pitchFamily="34" charset="0"/>
              </a:rPr>
              <a:t>de </a:t>
            </a:r>
            <a:r>
              <a:rPr sz="2000" spc="-8" dirty="0">
                <a:solidFill>
                  <a:srgbClr val="3E216F"/>
                </a:solidFill>
                <a:latin typeface="Arial" panose="020B0604020202020204" pitchFamily="34" charset="0"/>
                <a:cs typeface="Arial" panose="020B0604020202020204" pitchFamily="34" charset="0"/>
              </a:rPr>
              <a:t>formation </a:t>
            </a:r>
            <a:r>
              <a:rPr sz="2000" spc="-4" dirty="0">
                <a:solidFill>
                  <a:srgbClr val="3E216F"/>
                </a:solidFill>
                <a:latin typeface="Arial" panose="020B0604020202020204" pitchFamily="34" charset="0"/>
                <a:cs typeface="Arial" panose="020B0604020202020204" pitchFamily="34" charset="0"/>
              </a:rPr>
              <a:t>peuvent </a:t>
            </a:r>
            <a:r>
              <a:rPr sz="2000" spc="-11" dirty="0">
                <a:solidFill>
                  <a:srgbClr val="3E216F"/>
                </a:solidFill>
                <a:latin typeface="Arial" panose="020B0604020202020204" pitchFamily="34" charset="0"/>
                <a:cs typeface="Arial" panose="020B0604020202020204" pitchFamily="34" charset="0"/>
              </a:rPr>
              <a:t>être </a:t>
            </a:r>
            <a:r>
              <a:rPr sz="2000" spc="-4" dirty="0">
                <a:solidFill>
                  <a:srgbClr val="3E216F"/>
                </a:solidFill>
                <a:latin typeface="Arial" panose="020B0604020202020204" pitchFamily="34" charset="0"/>
                <a:cs typeface="Arial" panose="020B0604020202020204" pitchFamily="34" charset="0"/>
              </a:rPr>
              <a:t>salariées ou </a:t>
            </a:r>
            <a:r>
              <a:rPr sz="2000" spc="-11" dirty="0">
                <a:solidFill>
                  <a:srgbClr val="3E216F"/>
                </a:solidFill>
                <a:latin typeface="Arial" panose="020B0604020202020204" pitchFamily="34" charset="0"/>
                <a:cs typeface="Arial" panose="020B0604020202020204" pitchFamily="34" charset="0"/>
              </a:rPr>
              <a:t>exercées </a:t>
            </a:r>
            <a:r>
              <a:rPr sz="2000" spc="-4" dirty="0">
                <a:solidFill>
                  <a:srgbClr val="3E216F"/>
                </a:solidFill>
                <a:latin typeface="Arial" panose="020B0604020202020204" pitchFamily="34" charset="0"/>
                <a:cs typeface="Arial" panose="020B0604020202020204" pitchFamily="34" charset="0"/>
              </a:rPr>
              <a:t>sous </a:t>
            </a:r>
            <a:r>
              <a:rPr sz="2000" spc="-8" dirty="0">
                <a:solidFill>
                  <a:srgbClr val="3E216F"/>
                </a:solidFill>
                <a:latin typeface="Arial" panose="020B0604020202020204" pitchFamily="34" charset="0"/>
                <a:cs typeface="Arial" panose="020B0604020202020204" pitchFamily="34" charset="0"/>
              </a:rPr>
              <a:t>tout autre </a:t>
            </a:r>
            <a:r>
              <a:rPr sz="2000" spc="-4" dirty="0">
                <a:solidFill>
                  <a:srgbClr val="3E216F"/>
                </a:solidFill>
                <a:latin typeface="Arial" panose="020B0604020202020204" pitchFamily="34" charset="0"/>
                <a:cs typeface="Arial" panose="020B0604020202020204" pitchFamily="34" charset="0"/>
              </a:rPr>
              <a:t>régime, </a:t>
            </a:r>
            <a:r>
              <a:rPr sz="2000" dirty="0">
                <a:solidFill>
                  <a:srgbClr val="3E216F"/>
                </a:solidFill>
                <a:latin typeface="Arial" panose="020B0604020202020204" pitchFamily="34" charset="0"/>
                <a:cs typeface="Arial" panose="020B0604020202020204" pitchFamily="34" charset="0"/>
              </a:rPr>
              <a:t>y </a:t>
            </a:r>
            <a:r>
              <a:rPr sz="2000" spc="-4" dirty="0">
                <a:solidFill>
                  <a:srgbClr val="3E216F"/>
                </a:solidFill>
                <a:latin typeface="Arial" panose="020B0604020202020204" pitchFamily="34" charset="0"/>
                <a:cs typeface="Arial" panose="020B0604020202020204" pitchFamily="34" charset="0"/>
              </a:rPr>
              <a:t>compris </a:t>
            </a:r>
            <a:r>
              <a:rPr sz="2000"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celui</a:t>
            </a:r>
            <a:r>
              <a:rPr sz="2000" spc="8"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de</a:t>
            </a:r>
            <a:r>
              <a:rPr sz="2000" spc="4"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l’auto-entreprise.</a:t>
            </a:r>
            <a:endParaRPr sz="2000" dirty="0">
              <a:latin typeface="Arial" panose="020B0604020202020204" pitchFamily="34" charset="0"/>
              <a:cs typeface="Arial" panose="020B0604020202020204" pitchFamily="34" charset="0"/>
            </a:endParaRPr>
          </a:p>
          <a:p>
            <a:pPr>
              <a:spcBef>
                <a:spcPts val="15"/>
              </a:spcBef>
            </a:pPr>
            <a:r>
              <a:rPr sz="2000" dirty="0">
                <a:solidFill>
                  <a:srgbClr val="3E216F"/>
                </a:solidFill>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A38772A2-7560-53B8-3075-CADB314E79E4}"/>
              </a:ext>
            </a:extLst>
          </p:cNvPr>
          <p:cNvPicPr>
            <a:picLocks noChangeAspect="1"/>
          </p:cNvPicPr>
          <p:nvPr/>
        </p:nvPicPr>
        <p:blipFill>
          <a:blip r:embed="rId2"/>
          <a:stretch>
            <a:fillRect/>
          </a:stretch>
        </p:blipFill>
        <p:spPr>
          <a:xfrm>
            <a:off x="152400" y="0"/>
            <a:ext cx="1422426" cy="1443762"/>
          </a:xfrm>
          <a:prstGeom prst="rect">
            <a:avLst/>
          </a:prstGeom>
        </p:spPr>
      </p:pic>
      <p:sp>
        <p:nvSpPr>
          <p:cNvPr id="11" name="object 2">
            <a:extLst>
              <a:ext uri="{FF2B5EF4-FFF2-40B4-BE49-F238E27FC236}">
                <a16:creationId xmlns:a16="http://schemas.microsoft.com/office/drawing/2014/main" id="{462910DA-3FC2-E2F7-699E-8BF4C35B5A15}"/>
              </a:ext>
            </a:extLst>
          </p:cNvPr>
          <p:cNvSpPr txBox="1">
            <a:spLocks/>
          </p:cNvSpPr>
          <p:nvPr/>
        </p:nvSpPr>
        <p:spPr>
          <a:xfrm>
            <a:off x="3722323" y="1110337"/>
            <a:ext cx="4280394" cy="333425"/>
          </a:xfrm>
          <a:prstGeom prst="rect">
            <a:avLst/>
          </a:prstGeom>
        </p:spPr>
        <p:txBody>
          <a:bodyPr vert="horz" wrap="square" lIns="0" tIns="0" rIns="0" bIns="0" rtlCol="0">
            <a:spAutoFit/>
          </a:bodyPr>
          <a:lstStyle>
            <a:lvl1pPr>
              <a:defRPr sz="2400" b="1" i="0">
                <a:solidFill>
                  <a:srgbClr val="B10F61"/>
                </a:solidFill>
                <a:latin typeface="Carlito"/>
                <a:ea typeface="+mj-ea"/>
                <a:cs typeface="Carlito"/>
              </a:defRPr>
            </a:lvl1pPr>
          </a:lstStyle>
          <a:p>
            <a:pPr marL="9525">
              <a:lnSpc>
                <a:spcPts val="2640"/>
              </a:lnSpc>
            </a:pPr>
            <a:r>
              <a:rPr lang="fr-FR" kern="0" spc="-4">
                <a:solidFill>
                  <a:srgbClr val="C00000"/>
                </a:solidFill>
                <a:latin typeface="Calibri"/>
                <a:cs typeface="Calibri"/>
              </a:rPr>
              <a:t>Les </a:t>
            </a:r>
            <a:r>
              <a:rPr lang="fr-FR" kern="0" spc="-8">
                <a:solidFill>
                  <a:srgbClr val="C00000"/>
                </a:solidFill>
                <a:latin typeface="Calibri"/>
                <a:cs typeface="Calibri"/>
              </a:rPr>
              <a:t>activités</a:t>
            </a:r>
            <a:r>
              <a:rPr lang="fr-FR" kern="0" spc="15">
                <a:solidFill>
                  <a:srgbClr val="C00000"/>
                </a:solidFill>
                <a:latin typeface="Calibri"/>
                <a:cs typeface="Calibri"/>
              </a:rPr>
              <a:t> </a:t>
            </a:r>
            <a:r>
              <a:rPr lang="fr-FR" kern="0" spc="-8">
                <a:solidFill>
                  <a:srgbClr val="C00000"/>
                </a:solidFill>
                <a:latin typeface="Calibri"/>
                <a:cs typeface="Calibri"/>
              </a:rPr>
              <a:t>accessoires</a:t>
            </a:r>
            <a:endParaRPr lang="fr-FR" kern="0" dirty="0">
              <a:solidFill>
                <a:srgbClr val="C00000"/>
              </a:solidFill>
              <a:latin typeface="Calibri"/>
              <a:cs typeface="Calibri"/>
            </a:endParaRPr>
          </a:p>
        </p:txBody>
      </p:sp>
      <p:sp>
        <p:nvSpPr>
          <p:cNvPr id="13" name="Titre 12">
            <a:extLst>
              <a:ext uri="{FF2B5EF4-FFF2-40B4-BE49-F238E27FC236}">
                <a16:creationId xmlns:a16="http://schemas.microsoft.com/office/drawing/2014/main" id="{09D9D711-A68C-D6D8-7CFE-F6559C3D811B}"/>
              </a:ext>
            </a:extLst>
          </p:cNvPr>
          <p:cNvSpPr>
            <a:spLocks noGrp="1"/>
          </p:cNvSpPr>
          <p:nvPr>
            <p:ph type="title"/>
          </p:nvPr>
        </p:nvSpPr>
        <p:spPr/>
        <p:txBody>
          <a:bodyPr/>
          <a:lstStyle/>
          <a:p>
            <a:endParaRPr lang="fr-FR" dirty="0"/>
          </a:p>
        </p:txBody>
      </p:sp>
      <p:grpSp>
        <p:nvGrpSpPr>
          <p:cNvPr id="14" name="Groupe 14">
            <a:extLst>
              <a:ext uri="{FF2B5EF4-FFF2-40B4-BE49-F238E27FC236}">
                <a16:creationId xmlns:a16="http://schemas.microsoft.com/office/drawing/2014/main" id="{DAEFE5D1-144A-7AFD-E085-218B6DBB3D4A}"/>
              </a:ext>
            </a:extLst>
          </p:cNvPr>
          <p:cNvGrpSpPr>
            <a:grpSpLocks/>
          </p:cNvGrpSpPr>
          <p:nvPr/>
        </p:nvGrpSpPr>
        <p:grpSpPr bwMode="auto">
          <a:xfrm>
            <a:off x="1482068" y="152400"/>
            <a:ext cx="7661932" cy="1314472"/>
            <a:chOff x="2521302" y="4447632"/>
            <a:chExt cx="6645275" cy="2324642"/>
          </a:xfrm>
        </p:grpSpPr>
        <p:sp>
          <p:nvSpPr>
            <p:cNvPr id="15" name="Oval 2">
              <a:extLst>
                <a:ext uri="{FF2B5EF4-FFF2-40B4-BE49-F238E27FC236}">
                  <a16:creationId xmlns:a16="http://schemas.microsoft.com/office/drawing/2014/main" id="{44C22087-650C-D11F-21D4-BEEAB3DDF6A2}"/>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6" name="Rectangle 3">
              <a:extLst>
                <a:ext uri="{FF2B5EF4-FFF2-40B4-BE49-F238E27FC236}">
                  <a16:creationId xmlns:a16="http://schemas.microsoft.com/office/drawing/2014/main" id="{92FE6C3B-2A50-6140-17C1-B7176514BDA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7" name="Text Box 4">
              <a:extLst>
                <a:ext uri="{FF2B5EF4-FFF2-40B4-BE49-F238E27FC236}">
                  <a16:creationId xmlns:a16="http://schemas.microsoft.com/office/drawing/2014/main" id="{B8BE3139-878F-B8C3-1DF0-31569B1B326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CCE90CE8-019E-F3F4-B84B-B1FC865A5329}"/>
                </a:ext>
              </a:extLst>
            </p:cNvPr>
            <p:cNvGrpSpPr>
              <a:grpSpLocks/>
            </p:cNvGrpSpPr>
            <p:nvPr/>
          </p:nvGrpSpPr>
          <p:grpSpPr bwMode="auto">
            <a:xfrm>
              <a:off x="3957638" y="5091476"/>
              <a:ext cx="171450" cy="1165229"/>
              <a:chOff x="112099728" y="105931681"/>
              <a:chExt cx="170831" cy="1165800"/>
            </a:xfrm>
          </p:grpSpPr>
          <p:sp>
            <p:nvSpPr>
              <p:cNvPr id="23" name="Rectangle 7">
                <a:extLst>
                  <a:ext uri="{FF2B5EF4-FFF2-40B4-BE49-F238E27FC236}">
                    <a16:creationId xmlns:a16="http://schemas.microsoft.com/office/drawing/2014/main" id="{99C47A68-8655-DAF3-5E7D-6F300A9AC3C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4" name="Rectangle 8">
                <a:extLst>
                  <a:ext uri="{FF2B5EF4-FFF2-40B4-BE49-F238E27FC236}">
                    <a16:creationId xmlns:a16="http://schemas.microsoft.com/office/drawing/2014/main" id="{AABC5C1C-A085-0DE6-8927-4A554884058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5" name="Rectangle 9">
                <a:extLst>
                  <a:ext uri="{FF2B5EF4-FFF2-40B4-BE49-F238E27FC236}">
                    <a16:creationId xmlns:a16="http://schemas.microsoft.com/office/drawing/2014/main" id="{B97B50F4-25E6-F623-2EA2-6768D985CE0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280569A3-615A-0F0E-87EC-B7756F5A4707}"/>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C7AF9801-03E6-BED1-2E6E-24DD7D47611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A990A7B6-63EA-AFDA-5AB3-EE0A79F472F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2" name="Rectangle 21">
                <a:extLst>
                  <a:ext uri="{FF2B5EF4-FFF2-40B4-BE49-F238E27FC236}">
                    <a16:creationId xmlns:a16="http://schemas.microsoft.com/office/drawing/2014/main" id="{552E0040-2A93-46E5-916D-1B51059A458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52400" y="1911961"/>
            <a:ext cx="8763000" cy="3472104"/>
          </a:xfrm>
          <a:prstGeom prst="rect">
            <a:avLst/>
          </a:prstGeom>
        </p:spPr>
        <p:txBody>
          <a:bodyPr vert="horz" wrap="square" lIns="0" tIns="9525" rIns="0" bIns="0" rtlCol="0">
            <a:spAutoFit/>
          </a:bodyPr>
          <a:lstStyle/>
          <a:p>
            <a:pPr marL="9049" marR="3810">
              <a:spcBef>
                <a:spcPts val="75"/>
              </a:spcBef>
              <a:tabLst>
                <a:tab pos="267176" algn="l"/>
              </a:tabLst>
            </a:pPr>
            <a:r>
              <a:rPr sz="2000" b="1" spc="-4" dirty="0">
                <a:solidFill>
                  <a:srgbClr val="00B0F0"/>
                </a:solidFill>
                <a:latin typeface="Arial" panose="020B0604020202020204" pitchFamily="34" charset="0"/>
                <a:cs typeface="Arial" panose="020B0604020202020204" pitchFamily="34" charset="0"/>
              </a:rPr>
              <a:t>Activité</a:t>
            </a:r>
            <a:r>
              <a:rPr sz="2000" b="1" spc="38"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à</a:t>
            </a:r>
            <a:r>
              <a:rPr sz="2000" b="1" spc="34" dirty="0">
                <a:solidFill>
                  <a:srgbClr val="00B0F0"/>
                </a:solidFill>
                <a:latin typeface="Arial" panose="020B0604020202020204" pitchFamily="34" charset="0"/>
                <a:cs typeface="Arial" panose="020B0604020202020204" pitchFamily="34" charset="0"/>
              </a:rPr>
              <a:t> </a:t>
            </a:r>
            <a:r>
              <a:rPr sz="2000" b="1" spc="-11" dirty="0">
                <a:solidFill>
                  <a:srgbClr val="00B0F0"/>
                </a:solidFill>
                <a:latin typeface="Arial" panose="020B0604020202020204" pitchFamily="34" charset="0"/>
                <a:cs typeface="Arial" panose="020B0604020202020204" pitchFamily="34" charset="0"/>
              </a:rPr>
              <a:t>caractère</a:t>
            </a:r>
            <a:r>
              <a:rPr sz="2000" b="1" spc="34"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sportif</a:t>
            </a:r>
            <a:r>
              <a:rPr sz="2000" b="1" spc="30"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ou</a:t>
            </a:r>
            <a:r>
              <a:rPr sz="2000" b="1" spc="30"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culturel,</a:t>
            </a:r>
            <a:r>
              <a:rPr sz="2000" b="1" spc="49"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y</a:t>
            </a:r>
            <a:r>
              <a:rPr sz="2000" b="1" spc="34"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compris</a:t>
            </a:r>
            <a:r>
              <a:rPr sz="2000" b="1" spc="38"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encadrement</a:t>
            </a:r>
            <a:r>
              <a:rPr sz="2000" b="1" spc="34"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et</a:t>
            </a:r>
            <a:r>
              <a:rPr sz="2000" b="1" spc="30"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animation</a:t>
            </a:r>
            <a:r>
              <a:rPr sz="2000" b="1" spc="38"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dans</a:t>
            </a:r>
            <a:r>
              <a:rPr sz="2000" b="1" spc="34"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les </a:t>
            </a:r>
            <a:r>
              <a:rPr sz="2000" b="1" spc="-394"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domaines</a:t>
            </a:r>
            <a:r>
              <a:rPr sz="2000" b="1" spc="-8" dirty="0">
                <a:solidFill>
                  <a:srgbClr val="00B0F0"/>
                </a:solidFill>
                <a:latin typeface="Arial" panose="020B0604020202020204" pitchFamily="34" charset="0"/>
                <a:cs typeface="Arial" panose="020B0604020202020204" pitchFamily="34" charset="0"/>
              </a:rPr>
              <a:t> </a:t>
            </a:r>
            <a:r>
              <a:rPr sz="2000" b="1" spc="-15" dirty="0">
                <a:solidFill>
                  <a:srgbClr val="00B0F0"/>
                </a:solidFill>
                <a:latin typeface="Arial" panose="020B0604020202020204" pitchFamily="34" charset="0"/>
                <a:cs typeface="Arial" panose="020B0604020202020204" pitchFamily="34" charset="0"/>
              </a:rPr>
              <a:t>sportif,</a:t>
            </a:r>
            <a:r>
              <a:rPr sz="2000" b="1" spc="11"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culturel</a:t>
            </a:r>
            <a:r>
              <a:rPr sz="2000" b="1" dirty="0">
                <a:solidFill>
                  <a:srgbClr val="00B0F0"/>
                </a:solidFill>
                <a:latin typeface="Arial" panose="020B0604020202020204" pitchFamily="34" charset="0"/>
                <a:cs typeface="Arial" panose="020B0604020202020204" pitchFamily="34" charset="0"/>
              </a:rPr>
              <a:t> ou</a:t>
            </a:r>
            <a:r>
              <a:rPr sz="2000" b="1" spc="-8"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de</a:t>
            </a:r>
            <a:r>
              <a:rPr sz="2000" b="1"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l'éducation</a:t>
            </a:r>
            <a:r>
              <a:rPr sz="2000" b="1"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populaire</a:t>
            </a:r>
            <a:endParaRPr sz="2000" dirty="0">
              <a:solidFill>
                <a:srgbClr val="00B0F0"/>
              </a:solidFill>
              <a:latin typeface="Arial" panose="020B0604020202020204" pitchFamily="34" charset="0"/>
              <a:cs typeface="Arial" panose="020B0604020202020204" pitchFamily="34" charset="0"/>
            </a:endParaRPr>
          </a:p>
          <a:p>
            <a:pPr marL="224314" indent="-215265">
              <a:spcBef>
                <a:spcPts val="1466"/>
              </a:spcBef>
              <a:buFont typeface="Wingdings"/>
              <a:buChar char=""/>
              <a:tabLst>
                <a:tab pos="224314" algn="l"/>
                <a:tab pos="224790" algn="l"/>
                <a:tab pos="669131" algn="l"/>
                <a:tab pos="892969" algn="l"/>
                <a:tab pos="1608296" algn="l"/>
                <a:tab pos="2197418" algn="l"/>
                <a:tab pos="2521744" algn="l"/>
                <a:tab pos="3197543" algn="l"/>
                <a:tab pos="3871913" algn="l"/>
                <a:tab pos="4594384" algn="l"/>
                <a:tab pos="4927282" algn="l"/>
                <a:tab pos="5617844" algn="l"/>
                <a:tab pos="5893118" algn="l"/>
                <a:tab pos="6236018" algn="l"/>
                <a:tab pos="6982778" algn="l"/>
                <a:tab pos="8134826" algn="l"/>
              </a:tabLst>
            </a:pPr>
            <a:r>
              <a:rPr sz="2000" spc="-4" dirty="0">
                <a:solidFill>
                  <a:srgbClr val="002060"/>
                </a:solidFill>
                <a:latin typeface="Arial" panose="020B0604020202020204" pitchFamily="34" charset="0"/>
                <a:cs typeface="Arial" panose="020B0604020202020204" pitchFamily="34" charset="0"/>
              </a:rPr>
              <a:t>Dan</a:t>
            </a:r>
            <a:r>
              <a:rPr sz="2000" dirty="0">
                <a:solidFill>
                  <a:srgbClr val="002060"/>
                </a:solidFill>
                <a:latin typeface="Arial" panose="020B0604020202020204" pitchFamily="34" charset="0"/>
                <a:cs typeface="Arial" panose="020B0604020202020204" pitchFamily="34" charset="0"/>
              </a:rPr>
              <a:t>s	</a:t>
            </a:r>
            <a:r>
              <a:rPr sz="2000" spc="-8" dirty="0">
                <a:solidFill>
                  <a:srgbClr val="002060"/>
                </a:solidFill>
                <a:latin typeface="Arial" panose="020B0604020202020204" pitchFamily="34" charset="0"/>
                <a:cs typeface="Arial" panose="020B0604020202020204" pitchFamily="34" charset="0"/>
              </a:rPr>
              <a:t>l</a:t>
            </a:r>
            <a:r>
              <a:rPr sz="2000" dirty="0">
                <a:solidFill>
                  <a:srgbClr val="002060"/>
                </a:solidFill>
                <a:latin typeface="Arial" panose="020B0604020202020204" pitchFamily="34" charset="0"/>
                <a:cs typeface="Arial" panose="020B0604020202020204" pitchFamily="34" charset="0"/>
              </a:rPr>
              <a:t>e</a:t>
            </a:r>
            <a:r>
              <a:rPr lang="fr-FR" sz="2000" dirty="0">
                <a:solidFill>
                  <a:srgbClr val="002060"/>
                </a:solidFill>
                <a:latin typeface="Arial" panose="020B0604020202020204" pitchFamily="34" charset="0"/>
                <a:cs typeface="Arial" panose="020B0604020202020204" pitchFamily="34" charset="0"/>
              </a:rPr>
              <a:t> </a:t>
            </a:r>
            <a:r>
              <a:rPr sz="2000" spc="-4" dirty="0" err="1">
                <a:solidFill>
                  <a:srgbClr val="002060"/>
                </a:solidFill>
                <a:latin typeface="Arial" panose="020B0604020202020204" pitchFamily="34" charset="0"/>
                <a:cs typeface="Arial" panose="020B0604020202020204" pitchFamily="34" charset="0"/>
              </a:rPr>
              <a:t>dom</a:t>
            </a:r>
            <a:r>
              <a:rPr sz="2000" dirty="0" err="1">
                <a:solidFill>
                  <a:srgbClr val="002060"/>
                </a:solidFill>
                <a:latin typeface="Arial" panose="020B0604020202020204" pitchFamily="34" charset="0"/>
                <a:cs typeface="Arial" panose="020B0604020202020204" pitchFamily="34" charset="0"/>
              </a:rPr>
              <a:t>ai</a:t>
            </a:r>
            <a:r>
              <a:rPr sz="2000" spc="-4" dirty="0" err="1">
                <a:solidFill>
                  <a:srgbClr val="002060"/>
                </a:solidFill>
                <a:latin typeface="Arial" panose="020B0604020202020204" pitchFamily="34" charset="0"/>
                <a:cs typeface="Arial" panose="020B0604020202020204" pitchFamily="34" charset="0"/>
              </a:rPr>
              <a:t>n</a:t>
            </a:r>
            <a:r>
              <a:rPr sz="2000" dirty="0" err="1">
                <a:solidFill>
                  <a:srgbClr val="002060"/>
                </a:solidFill>
                <a:latin typeface="Arial" panose="020B0604020202020204" pitchFamily="34" charset="0"/>
                <a:cs typeface="Arial" panose="020B0604020202020204" pitchFamily="34" charset="0"/>
              </a:rPr>
              <a:t>e</a:t>
            </a:r>
            <a:r>
              <a:rPr sz="2000"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s</a:t>
            </a:r>
            <a:r>
              <a:rPr sz="2000" spc="4" dirty="0">
                <a:solidFill>
                  <a:srgbClr val="002060"/>
                </a:solidFill>
                <a:latin typeface="Arial" panose="020B0604020202020204" pitchFamily="34" charset="0"/>
                <a:cs typeface="Arial" panose="020B0604020202020204" pitchFamily="34" charset="0"/>
              </a:rPr>
              <a:t>p</a:t>
            </a:r>
            <a:r>
              <a:rPr sz="2000" spc="-4" dirty="0">
                <a:solidFill>
                  <a:srgbClr val="002060"/>
                </a:solidFill>
                <a:latin typeface="Arial" panose="020B0604020202020204" pitchFamily="34" charset="0"/>
                <a:cs typeface="Arial" panose="020B0604020202020204" pitchFamily="34" charset="0"/>
              </a:rPr>
              <a:t>or</a:t>
            </a:r>
            <a:r>
              <a:rPr sz="2000" spc="-8" dirty="0">
                <a:solidFill>
                  <a:srgbClr val="002060"/>
                </a:solidFill>
                <a:latin typeface="Arial" panose="020B0604020202020204" pitchFamily="34" charset="0"/>
                <a:cs typeface="Arial" panose="020B0604020202020204" pitchFamily="34" charset="0"/>
              </a:rPr>
              <a:t>t</a:t>
            </a:r>
            <a:r>
              <a:rPr sz="2000" spc="-4" dirty="0">
                <a:solidFill>
                  <a:srgbClr val="002060"/>
                </a:solidFill>
                <a:latin typeface="Arial" panose="020B0604020202020204" pitchFamily="34" charset="0"/>
                <a:cs typeface="Arial" panose="020B0604020202020204" pitchFamily="34" charset="0"/>
              </a:rPr>
              <a:t>i</a:t>
            </a:r>
            <a:r>
              <a:rPr sz="2000" spc="-79" dirty="0">
                <a:solidFill>
                  <a:srgbClr val="002060"/>
                </a:solidFill>
                <a:latin typeface="Arial" panose="020B0604020202020204" pitchFamily="34" charset="0"/>
                <a:cs typeface="Arial" panose="020B0604020202020204" pitchFamily="34" charset="0"/>
              </a:rPr>
              <a:t>f</a:t>
            </a:r>
            <a:r>
              <a:rPr sz="2000" dirty="0">
                <a:solidFill>
                  <a:srgbClr val="002060"/>
                </a:solidFill>
                <a:latin typeface="Arial" panose="020B0604020202020204" pitchFamily="34" charset="0"/>
                <a:cs typeface="Arial" panose="020B0604020202020204" pitchFamily="34" charset="0"/>
              </a:rPr>
              <a:t>,</a:t>
            </a:r>
            <a:r>
              <a:rPr lang="fr-FR" sz="2000" dirty="0">
                <a:solidFill>
                  <a:srgbClr val="002060"/>
                </a:solidFill>
                <a:latin typeface="Arial" panose="020B0604020202020204" pitchFamily="34" charset="0"/>
                <a:cs typeface="Arial" panose="020B0604020202020204" pitchFamily="34" charset="0"/>
              </a:rPr>
              <a:t> </a:t>
            </a:r>
            <a:r>
              <a:rPr sz="2000" spc="-8" dirty="0" err="1">
                <a:solidFill>
                  <a:srgbClr val="002060"/>
                </a:solidFill>
                <a:latin typeface="Arial" panose="020B0604020202020204" pitchFamily="34" charset="0"/>
                <a:cs typeface="Arial" panose="020B0604020202020204" pitchFamily="34" charset="0"/>
              </a:rPr>
              <a:t>c</a:t>
            </a:r>
            <a:r>
              <a:rPr sz="2000" dirty="0" err="1">
                <a:solidFill>
                  <a:srgbClr val="002060"/>
                </a:solidFill>
                <a:latin typeface="Arial" panose="020B0604020202020204" pitchFamily="34" charset="0"/>
                <a:cs typeface="Arial" panose="020B0604020202020204" pitchFamily="34" charset="0"/>
              </a:rPr>
              <a:t>es</a:t>
            </a:r>
            <a:r>
              <a:rPr lang="fr-FR" sz="2000" dirty="0">
                <a:solidFill>
                  <a:srgbClr val="002060"/>
                </a:solidFill>
                <a:latin typeface="Arial" panose="020B0604020202020204" pitchFamily="34" charset="0"/>
                <a:cs typeface="Arial" panose="020B0604020202020204" pitchFamily="34" charset="0"/>
              </a:rPr>
              <a:t> </a:t>
            </a:r>
            <a:r>
              <a:rPr sz="2000" dirty="0" err="1">
                <a:solidFill>
                  <a:srgbClr val="002060"/>
                </a:solidFill>
                <a:latin typeface="Arial" panose="020B0604020202020204" pitchFamily="34" charset="0"/>
                <a:cs typeface="Arial" panose="020B0604020202020204" pitchFamily="34" charset="0"/>
              </a:rPr>
              <a:t>ac</a:t>
            </a:r>
            <a:r>
              <a:rPr sz="2000" spc="-8" dirty="0" err="1">
                <a:solidFill>
                  <a:srgbClr val="002060"/>
                </a:solidFill>
                <a:latin typeface="Arial" panose="020B0604020202020204" pitchFamily="34" charset="0"/>
                <a:cs typeface="Arial" panose="020B0604020202020204" pitchFamily="34" charset="0"/>
              </a:rPr>
              <a:t>t</a:t>
            </a:r>
            <a:r>
              <a:rPr sz="2000" spc="-4" dirty="0" err="1">
                <a:solidFill>
                  <a:srgbClr val="002060"/>
                </a:solidFill>
                <a:latin typeface="Arial" panose="020B0604020202020204" pitchFamily="34" charset="0"/>
                <a:cs typeface="Arial" panose="020B0604020202020204" pitchFamily="34" charset="0"/>
              </a:rPr>
              <a:t>i</a:t>
            </a:r>
            <a:r>
              <a:rPr sz="2000" dirty="0" err="1">
                <a:solidFill>
                  <a:srgbClr val="002060"/>
                </a:solidFill>
                <a:latin typeface="Arial" panose="020B0604020202020204" pitchFamily="34" charset="0"/>
                <a:cs typeface="Arial" panose="020B0604020202020204" pitchFamily="34" charset="0"/>
              </a:rPr>
              <a:t>v</a:t>
            </a:r>
            <a:r>
              <a:rPr sz="2000" spc="4" dirty="0" err="1">
                <a:solidFill>
                  <a:srgbClr val="002060"/>
                </a:solidFill>
                <a:latin typeface="Arial" panose="020B0604020202020204" pitchFamily="34" charset="0"/>
                <a:cs typeface="Arial" panose="020B0604020202020204" pitchFamily="34" charset="0"/>
              </a:rPr>
              <a:t>i</a:t>
            </a:r>
            <a:r>
              <a:rPr sz="2000" spc="-23" dirty="0" err="1">
                <a:solidFill>
                  <a:srgbClr val="002060"/>
                </a:solidFill>
                <a:latin typeface="Arial" panose="020B0604020202020204" pitchFamily="34" charset="0"/>
                <a:cs typeface="Arial" panose="020B0604020202020204" pitchFamily="34" charset="0"/>
              </a:rPr>
              <a:t>t</a:t>
            </a:r>
            <a:r>
              <a:rPr sz="2000" dirty="0" err="1">
                <a:solidFill>
                  <a:srgbClr val="002060"/>
                </a:solidFill>
                <a:latin typeface="Arial" panose="020B0604020202020204" pitchFamily="34" charset="0"/>
                <a:cs typeface="Arial" panose="020B0604020202020204" pitchFamily="34" charset="0"/>
              </a:rPr>
              <a:t>és</a:t>
            </a:r>
            <a:r>
              <a:rPr lang="fr-FR" sz="2000" dirty="0">
                <a:solidFill>
                  <a:srgbClr val="002060"/>
                </a:solidFill>
                <a:latin typeface="Arial" panose="020B0604020202020204" pitchFamily="34" charset="0"/>
                <a:cs typeface="Arial" panose="020B0604020202020204" pitchFamily="34" charset="0"/>
              </a:rPr>
              <a:t> </a:t>
            </a:r>
            <a:r>
              <a:rPr sz="2000" spc="-4" dirty="0" err="1">
                <a:solidFill>
                  <a:srgbClr val="002060"/>
                </a:solidFill>
                <a:latin typeface="Arial" panose="020B0604020202020204" pitchFamily="34" charset="0"/>
                <a:cs typeface="Arial" panose="020B0604020202020204" pitchFamily="34" charset="0"/>
              </a:rPr>
              <a:t>p</a:t>
            </a:r>
            <a:r>
              <a:rPr sz="2000" dirty="0" err="1">
                <a:solidFill>
                  <a:srgbClr val="002060"/>
                </a:solidFill>
                <a:latin typeface="Arial" panose="020B0604020202020204" pitchFamily="34" charset="0"/>
                <a:cs typeface="Arial" panose="020B0604020202020204" pitchFamily="34" charset="0"/>
              </a:rPr>
              <a:t>e</a:t>
            </a:r>
            <a:r>
              <a:rPr sz="2000" spc="-4" dirty="0" err="1">
                <a:solidFill>
                  <a:srgbClr val="002060"/>
                </a:solidFill>
                <a:latin typeface="Arial" panose="020B0604020202020204" pitchFamily="34" charset="0"/>
                <a:cs typeface="Arial" panose="020B0604020202020204" pitchFamily="34" charset="0"/>
              </a:rPr>
              <a:t>u</a:t>
            </a:r>
            <a:r>
              <a:rPr sz="2000" spc="-8" dirty="0" err="1">
                <a:solidFill>
                  <a:srgbClr val="002060"/>
                </a:solidFill>
                <a:latin typeface="Arial" panose="020B0604020202020204" pitchFamily="34" charset="0"/>
                <a:cs typeface="Arial" panose="020B0604020202020204" pitchFamily="34" charset="0"/>
              </a:rPr>
              <a:t>v</a:t>
            </a:r>
            <a:r>
              <a:rPr sz="2000" dirty="0" err="1">
                <a:solidFill>
                  <a:srgbClr val="002060"/>
                </a:solidFill>
                <a:latin typeface="Arial" panose="020B0604020202020204" pitchFamily="34" charset="0"/>
                <a:cs typeface="Arial" panose="020B0604020202020204" pitchFamily="34" charset="0"/>
              </a:rPr>
              <a:t>e</a:t>
            </a:r>
            <a:r>
              <a:rPr sz="2000" spc="-4" dirty="0" err="1">
                <a:solidFill>
                  <a:srgbClr val="002060"/>
                </a:solidFill>
                <a:latin typeface="Arial" panose="020B0604020202020204" pitchFamily="34" charset="0"/>
                <a:cs typeface="Arial" panose="020B0604020202020204" pitchFamily="34" charset="0"/>
              </a:rPr>
              <a:t>n</a:t>
            </a:r>
            <a:r>
              <a:rPr sz="2000" dirty="0" err="1">
                <a:solidFill>
                  <a:srgbClr val="002060"/>
                </a:solidFill>
                <a:latin typeface="Arial" panose="020B0604020202020204" pitchFamily="34" charset="0"/>
                <a:cs typeface="Arial" panose="020B0604020202020204" pitchFamily="34" charset="0"/>
              </a:rPr>
              <a:t>t</a:t>
            </a:r>
            <a:r>
              <a:rPr lang="fr-FR" sz="2000" dirty="0">
                <a:solidFill>
                  <a:srgbClr val="002060"/>
                </a:solidFill>
                <a:latin typeface="Arial" panose="020B0604020202020204" pitchFamily="34" charset="0"/>
                <a:cs typeface="Arial" panose="020B0604020202020204" pitchFamily="34" charset="0"/>
              </a:rPr>
              <a:t> </a:t>
            </a:r>
            <a:r>
              <a:rPr sz="2000" spc="-15" dirty="0" err="1">
                <a:solidFill>
                  <a:srgbClr val="002060"/>
                </a:solidFill>
                <a:latin typeface="Arial" panose="020B0604020202020204" pitchFamily="34" charset="0"/>
                <a:cs typeface="Arial" panose="020B0604020202020204" pitchFamily="34" charset="0"/>
              </a:rPr>
              <a:t>c</a:t>
            </a:r>
            <a:r>
              <a:rPr sz="2000" spc="-4" dirty="0" err="1">
                <a:solidFill>
                  <a:srgbClr val="002060"/>
                </a:solidFill>
                <a:latin typeface="Arial" panose="020B0604020202020204" pitchFamily="34" charset="0"/>
                <a:cs typeface="Arial" panose="020B0604020202020204" pitchFamily="34" charset="0"/>
              </a:rPr>
              <a:t>on</a:t>
            </a:r>
            <a:r>
              <a:rPr sz="2000" dirty="0" err="1">
                <a:solidFill>
                  <a:srgbClr val="002060"/>
                </a:solidFill>
                <a:latin typeface="Arial" panose="020B0604020202020204" pitchFamily="34" charset="0"/>
                <a:cs typeface="Arial" panose="020B0604020202020204" pitchFamily="34" charset="0"/>
              </a:rPr>
              <a:t>s</a:t>
            </a:r>
            <a:r>
              <a:rPr sz="2000" spc="-4" dirty="0" err="1">
                <a:solidFill>
                  <a:srgbClr val="002060"/>
                </a:solidFill>
                <a:latin typeface="Arial" panose="020B0604020202020204" pitchFamily="34" charset="0"/>
                <a:cs typeface="Arial" panose="020B0604020202020204" pitchFamily="34" charset="0"/>
              </a:rPr>
              <a:t>i</a:t>
            </a:r>
            <a:r>
              <a:rPr sz="2000" spc="-15" dirty="0" err="1">
                <a:solidFill>
                  <a:srgbClr val="002060"/>
                </a:solidFill>
                <a:latin typeface="Arial" panose="020B0604020202020204" pitchFamily="34" charset="0"/>
                <a:cs typeface="Arial" panose="020B0604020202020204" pitchFamily="34" charset="0"/>
              </a:rPr>
              <a:t>s</a:t>
            </a:r>
            <a:r>
              <a:rPr sz="2000" spc="-23" dirty="0" err="1">
                <a:solidFill>
                  <a:srgbClr val="002060"/>
                </a:solidFill>
                <a:latin typeface="Arial" panose="020B0604020202020204" pitchFamily="34" charset="0"/>
                <a:cs typeface="Arial" panose="020B0604020202020204" pitchFamily="34" charset="0"/>
              </a:rPr>
              <a:t>t</a:t>
            </a:r>
            <a:r>
              <a:rPr sz="2000" dirty="0" err="1">
                <a:solidFill>
                  <a:srgbClr val="002060"/>
                </a:solidFill>
                <a:latin typeface="Arial" panose="020B0604020202020204" pitchFamily="34" charset="0"/>
                <a:cs typeface="Arial" panose="020B0604020202020204" pitchFamily="34" charset="0"/>
              </a:rPr>
              <a:t>er</a:t>
            </a:r>
            <a:r>
              <a:rPr lang="fr-FR" sz="2000" dirty="0">
                <a:solidFill>
                  <a:srgbClr val="002060"/>
                </a:solidFill>
                <a:latin typeface="Arial" panose="020B0604020202020204" pitchFamily="34" charset="0"/>
                <a:cs typeface="Arial" panose="020B0604020202020204" pitchFamily="34" charset="0"/>
              </a:rPr>
              <a:t> </a:t>
            </a:r>
            <a:r>
              <a:rPr sz="2000" spc="8" dirty="0">
                <a:solidFill>
                  <a:srgbClr val="002060"/>
                </a:solidFill>
                <a:latin typeface="Arial" panose="020B0604020202020204" pitchFamily="34" charset="0"/>
                <a:cs typeface="Arial" panose="020B0604020202020204" pitchFamily="34" charset="0"/>
              </a:rPr>
              <a:t>p</a:t>
            </a:r>
            <a:r>
              <a:rPr sz="2000" dirty="0">
                <a:solidFill>
                  <a:srgbClr val="002060"/>
                </a:solidFill>
                <a:latin typeface="Arial" panose="020B0604020202020204" pitchFamily="34" charset="0"/>
                <a:cs typeface="Arial" panose="020B0604020202020204" pitchFamily="34" charset="0"/>
              </a:rPr>
              <a:t>ar</a:t>
            </a:r>
            <a:r>
              <a:rPr lang="fr-FR" sz="2000" dirty="0">
                <a:solidFill>
                  <a:srgbClr val="002060"/>
                </a:solidFill>
                <a:latin typeface="Arial" panose="020B0604020202020204" pitchFamily="34" charset="0"/>
                <a:cs typeface="Arial" panose="020B0604020202020204" pitchFamily="34" charset="0"/>
              </a:rPr>
              <a:t> </a:t>
            </a:r>
            <a:r>
              <a:rPr sz="2000" spc="-15" dirty="0" err="1">
                <a:solidFill>
                  <a:srgbClr val="002060"/>
                </a:solidFill>
                <a:latin typeface="Arial" panose="020B0604020202020204" pitchFamily="34" charset="0"/>
                <a:cs typeface="Arial" panose="020B0604020202020204" pitchFamily="34" charset="0"/>
              </a:rPr>
              <a:t>e</a:t>
            </a:r>
            <a:r>
              <a:rPr sz="2000" spc="-38" dirty="0" err="1">
                <a:solidFill>
                  <a:srgbClr val="002060"/>
                </a:solidFill>
                <a:latin typeface="Arial" panose="020B0604020202020204" pitchFamily="34" charset="0"/>
                <a:cs typeface="Arial" panose="020B0604020202020204" pitchFamily="34" charset="0"/>
              </a:rPr>
              <a:t>x</a:t>
            </a:r>
            <a:r>
              <a:rPr sz="2000" dirty="0" err="1">
                <a:solidFill>
                  <a:srgbClr val="002060"/>
                </a:solidFill>
                <a:latin typeface="Arial" panose="020B0604020202020204" pitchFamily="34" charset="0"/>
                <a:cs typeface="Arial" panose="020B0604020202020204" pitchFamily="34" charset="0"/>
              </a:rPr>
              <a:t>em</a:t>
            </a:r>
            <a:r>
              <a:rPr sz="2000" spc="4" dirty="0" err="1">
                <a:solidFill>
                  <a:srgbClr val="002060"/>
                </a:solidFill>
                <a:latin typeface="Arial" panose="020B0604020202020204" pitchFamily="34" charset="0"/>
                <a:cs typeface="Arial" panose="020B0604020202020204" pitchFamily="34" charset="0"/>
              </a:rPr>
              <a:t>p</a:t>
            </a:r>
            <a:r>
              <a:rPr sz="2000" spc="-4" dirty="0" err="1">
                <a:solidFill>
                  <a:srgbClr val="002060"/>
                </a:solidFill>
                <a:latin typeface="Arial" panose="020B0604020202020204" pitchFamily="34" charset="0"/>
                <a:cs typeface="Arial" panose="020B0604020202020204" pitchFamily="34" charset="0"/>
              </a:rPr>
              <a:t>l</a:t>
            </a:r>
            <a:r>
              <a:rPr sz="2000" dirty="0" err="1">
                <a:solidFill>
                  <a:srgbClr val="002060"/>
                </a:solidFill>
                <a:latin typeface="Arial" panose="020B0604020202020204" pitchFamily="34" charset="0"/>
                <a:cs typeface="Arial" panose="020B0604020202020204" pitchFamily="34" charset="0"/>
              </a:rPr>
              <a:t>e</a:t>
            </a:r>
            <a:r>
              <a:rPr lang="fr-FR" sz="2000" dirty="0">
                <a:solidFill>
                  <a:srgbClr val="002060"/>
                </a:solidFill>
                <a:latin typeface="Arial" panose="020B0604020202020204" pitchFamily="34" charset="0"/>
                <a:cs typeface="Arial" panose="020B0604020202020204" pitchFamily="34" charset="0"/>
              </a:rPr>
              <a:t> </a:t>
            </a:r>
            <a:r>
              <a:rPr sz="2000" dirty="0" err="1">
                <a:solidFill>
                  <a:srgbClr val="002060"/>
                </a:solidFill>
                <a:latin typeface="Arial" panose="020B0604020202020204" pitchFamily="34" charset="0"/>
                <a:cs typeface="Arial" panose="020B0604020202020204" pitchFamily="34" charset="0"/>
              </a:rPr>
              <a:t>en</a:t>
            </a:r>
            <a:r>
              <a:rPr sz="2000" dirty="0">
                <a:solidFill>
                  <a:srgbClr val="002060"/>
                </a:solidFill>
                <a:latin typeface="Arial" panose="020B0604020202020204" pitchFamily="34" charset="0"/>
                <a:cs typeface="Arial" panose="020B0604020202020204" pitchFamily="34" charset="0"/>
              </a:rPr>
              <a:t>	des</a:t>
            </a:r>
            <a:r>
              <a:rPr lang="fr-FR" sz="2000" dirty="0">
                <a:solidFill>
                  <a:srgbClr val="002060"/>
                </a:solidFill>
                <a:latin typeface="Arial" panose="020B0604020202020204" pitchFamily="34" charset="0"/>
                <a:cs typeface="Arial" panose="020B0604020202020204" pitchFamily="34" charset="0"/>
              </a:rPr>
              <a:t> </a:t>
            </a:r>
            <a:r>
              <a:rPr sz="2000" spc="-26" dirty="0" err="1">
                <a:solidFill>
                  <a:srgbClr val="002060"/>
                </a:solidFill>
                <a:latin typeface="Arial" panose="020B0604020202020204" pitchFamily="34" charset="0"/>
                <a:cs typeface="Arial" panose="020B0604020202020204" pitchFamily="34" charset="0"/>
              </a:rPr>
              <a:t>f</a:t>
            </a:r>
            <a:r>
              <a:rPr sz="2000" spc="-4" dirty="0" err="1">
                <a:solidFill>
                  <a:srgbClr val="002060"/>
                </a:solidFill>
                <a:latin typeface="Arial" panose="020B0604020202020204" pitchFamily="34" charset="0"/>
                <a:cs typeface="Arial" panose="020B0604020202020204" pitchFamily="34" charset="0"/>
              </a:rPr>
              <a:t>onc</a:t>
            </a:r>
            <a:r>
              <a:rPr sz="2000" spc="-8" dirty="0" err="1">
                <a:solidFill>
                  <a:srgbClr val="002060"/>
                </a:solidFill>
                <a:latin typeface="Arial" panose="020B0604020202020204" pitchFamily="34" charset="0"/>
                <a:cs typeface="Arial" panose="020B0604020202020204" pitchFamily="34" charset="0"/>
              </a:rPr>
              <a:t>t</a:t>
            </a:r>
            <a:r>
              <a:rPr sz="2000" spc="-4" dirty="0" err="1">
                <a:solidFill>
                  <a:srgbClr val="002060"/>
                </a:solidFill>
                <a:latin typeface="Arial" panose="020B0604020202020204" pitchFamily="34" charset="0"/>
                <a:cs typeface="Arial" panose="020B0604020202020204" pitchFamily="34" charset="0"/>
              </a:rPr>
              <a:t>ion</a:t>
            </a:r>
            <a:r>
              <a:rPr sz="2000" dirty="0" err="1">
                <a:solidFill>
                  <a:srgbClr val="002060"/>
                </a:solidFill>
                <a:latin typeface="Arial" panose="020B0604020202020204" pitchFamily="34" charset="0"/>
                <a:cs typeface="Arial" panose="020B0604020202020204" pitchFamily="34" charset="0"/>
              </a:rPr>
              <a:t>s</a:t>
            </a:r>
            <a:r>
              <a:rPr lang="fr-FR" sz="2000" dirty="0">
                <a:solidFill>
                  <a:srgbClr val="002060"/>
                </a:solidFill>
                <a:latin typeface="Arial" panose="020B0604020202020204" pitchFamily="34" charset="0"/>
                <a:cs typeface="Arial" panose="020B0604020202020204" pitchFamily="34" charset="0"/>
              </a:rPr>
              <a:t>  </a:t>
            </a:r>
            <a:r>
              <a:rPr sz="2000" spc="-4" dirty="0" err="1">
                <a:solidFill>
                  <a:srgbClr val="002060"/>
                </a:solidFill>
                <a:latin typeface="Arial" panose="020B0604020202020204" pitchFamily="34" charset="0"/>
                <a:cs typeface="Arial" panose="020B0604020202020204" pitchFamily="34" charset="0"/>
              </a:rPr>
              <a:t>d</a:t>
            </a:r>
            <a:r>
              <a:rPr sz="2000" spc="-105" dirty="0" err="1">
                <a:solidFill>
                  <a:srgbClr val="002060"/>
                </a:solidFill>
                <a:latin typeface="Arial" panose="020B0604020202020204" pitchFamily="34" charset="0"/>
                <a:cs typeface="Arial" panose="020B0604020202020204" pitchFamily="34" charset="0"/>
              </a:rPr>
              <a:t>’</a:t>
            </a:r>
            <a:r>
              <a:rPr sz="2000" dirty="0" err="1">
                <a:solidFill>
                  <a:srgbClr val="002060"/>
                </a:solidFill>
                <a:latin typeface="Arial" panose="020B0604020202020204" pitchFamily="34" charset="0"/>
                <a:cs typeface="Arial" panose="020B0604020202020204" pitchFamily="34" charset="0"/>
              </a:rPr>
              <a:t>e</a:t>
            </a:r>
            <a:r>
              <a:rPr sz="2000" spc="11" dirty="0" err="1">
                <a:solidFill>
                  <a:srgbClr val="002060"/>
                </a:solidFill>
                <a:latin typeface="Arial" panose="020B0604020202020204" pitchFamily="34" charset="0"/>
                <a:cs typeface="Arial" panose="020B0604020202020204" pitchFamily="34" charset="0"/>
              </a:rPr>
              <a:t>n</a:t>
            </a:r>
            <a:r>
              <a:rPr sz="2000" spc="-15" dirty="0" err="1">
                <a:solidFill>
                  <a:srgbClr val="002060"/>
                </a:solidFill>
                <a:latin typeface="Arial" panose="020B0604020202020204" pitchFamily="34" charset="0"/>
                <a:cs typeface="Arial" panose="020B0604020202020204" pitchFamily="34" charset="0"/>
              </a:rPr>
              <a:t>c</a:t>
            </a:r>
            <a:r>
              <a:rPr sz="2000" dirty="0" err="1">
                <a:solidFill>
                  <a:srgbClr val="002060"/>
                </a:solidFill>
                <a:latin typeface="Arial" panose="020B0604020202020204" pitchFamily="34" charset="0"/>
                <a:cs typeface="Arial" panose="020B0604020202020204" pitchFamily="34" charset="0"/>
              </a:rPr>
              <a:t>ad</a:t>
            </a:r>
            <a:r>
              <a:rPr sz="2000" spc="-19" dirty="0" err="1">
                <a:solidFill>
                  <a:srgbClr val="002060"/>
                </a:solidFill>
                <a:latin typeface="Arial" panose="020B0604020202020204" pitchFamily="34" charset="0"/>
                <a:cs typeface="Arial" panose="020B0604020202020204" pitchFamily="34" charset="0"/>
              </a:rPr>
              <a:t>r</a:t>
            </a:r>
            <a:r>
              <a:rPr sz="2000" dirty="0" err="1">
                <a:solidFill>
                  <a:srgbClr val="002060"/>
                </a:solidFill>
                <a:latin typeface="Arial" panose="020B0604020202020204" pitchFamily="34" charset="0"/>
                <a:cs typeface="Arial" panose="020B0604020202020204" pitchFamily="34" charset="0"/>
              </a:rPr>
              <a:t>em</a:t>
            </a:r>
            <a:r>
              <a:rPr sz="2000" spc="4" dirty="0" err="1">
                <a:solidFill>
                  <a:srgbClr val="002060"/>
                </a:solidFill>
                <a:latin typeface="Arial" panose="020B0604020202020204" pitchFamily="34" charset="0"/>
                <a:cs typeface="Arial" panose="020B0604020202020204" pitchFamily="34" charset="0"/>
              </a:rPr>
              <a:t>e</a:t>
            </a:r>
            <a:r>
              <a:rPr sz="2000" spc="-8" dirty="0" err="1">
                <a:solidFill>
                  <a:srgbClr val="002060"/>
                </a:solidFill>
                <a:latin typeface="Arial" panose="020B0604020202020204" pitchFamily="34" charset="0"/>
                <a:cs typeface="Arial" panose="020B0604020202020204" pitchFamily="34" charset="0"/>
              </a:rPr>
              <a:t>n</a:t>
            </a:r>
            <a:r>
              <a:rPr sz="2000" dirty="0" err="1">
                <a:solidFill>
                  <a:srgbClr val="002060"/>
                </a:solidFill>
                <a:latin typeface="Arial" panose="020B0604020202020204" pitchFamily="34" charset="0"/>
                <a:cs typeface="Arial" panose="020B0604020202020204" pitchFamily="34" charset="0"/>
              </a:rPr>
              <a:t>t</a:t>
            </a:r>
            <a:r>
              <a:rPr lang="fr-FR" sz="2000" dirty="0">
                <a:solidFill>
                  <a:srgbClr val="002060"/>
                </a:solidFill>
                <a:latin typeface="Arial" panose="020B0604020202020204" pitchFamily="34" charset="0"/>
                <a:cs typeface="Arial" panose="020B0604020202020204" pitchFamily="34" charset="0"/>
              </a:rPr>
              <a:t> </a:t>
            </a:r>
            <a:r>
              <a:rPr sz="2000" spc="-4" dirty="0" err="1">
                <a:solidFill>
                  <a:srgbClr val="002060"/>
                </a:solidFill>
                <a:latin typeface="Arial" panose="020B0604020202020204" pitchFamily="34" charset="0"/>
                <a:cs typeface="Arial" panose="020B0604020202020204" pitchFamily="34" charset="0"/>
              </a:rPr>
              <a:t>ou</a:t>
            </a:r>
            <a:r>
              <a:rPr lang="fr-FR" sz="2000" spc="-4" dirty="0">
                <a:solidFill>
                  <a:srgbClr val="002060"/>
                </a:solidFill>
                <a:latin typeface="Arial" panose="020B0604020202020204" pitchFamily="34" charset="0"/>
                <a:cs typeface="Arial" panose="020B0604020202020204" pitchFamily="34" charset="0"/>
              </a:rPr>
              <a:t> </a:t>
            </a:r>
            <a:r>
              <a:rPr sz="2000" spc="-15" dirty="0" err="1">
                <a:solidFill>
                  <a:srgbClr val="002060"/>
                </a:solidFill>
                <a:latin typeface="Arial" panose="020B0604020202020204" pitchFamily="34" charset="0"/>
                <a:cs typeface="Arial" panose="020B0604020202020204" pitchFamily="34" charset="0"/>
              </a:rPr>
              <a:t>d’animation</a:t>
            </a:r>
            <a:r>
              <a:rPr sz="2000" spc="15"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en </a:t>
            </a:r>
            <a:r>
              <a:rPr sz="2000" spc="-8" dirty="0">
                <a:solidFill>
                  <a:srgbClr val="002060"/>
                </a:solidFill>
                <a:latin typeface="Arial" panose="020B0604020202020204" pitchFamily="34" charset="0"/>
                <a:cs typeface="Arial" panose="020B0604020202020204" pitchFamily="34" charset="0"/>
              </a:rPr>
              <a:t>centre</a:t>
            </a:r>
            <a:r>
              <a:rPr sz="2000" spc="11"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de</a:t>
            </a:r>
            <a:r>
              <a:rPr sz="2000" spc="4" dirty="0">
                <a:solidFill>
                  <a:srgbClr val="002060"/>
                </a:solidFill>
                <a:latin typeface="Arial" panose="020B0604020202020204" pitchFamily="34" charset="0"/>
                <a:cs typeface="Arial" panose="020B0604020202020204" pitchFamily="34" charset="0"/>
              </a:rPr>
              <a:t> </a:t>
            </a:r>
            <a:r>
              <a:rPr sz="2000" spc="-11" dirty="0">
                <a:solidFill>
                  <a:srgbClr val="002060"/>
                </a:solidFill>
                <a:latin typeface="Arial" panose="020B0604020202020204" pitchFamily="34" charset="0"/>
                <a:cs typeface="Arial" panose="020B0604020202020204" pitchFamily="34" charset="0"/>
              </a:rPr>
              <a:t>loisirs</a:t>
            </a:r>
            <a:r>
              <a:rPr sz="2000" spc="15" dirty="0">
                <a:solidFill>
                  <a:srgbClr val="002060"/>
                </a:solidFill>
                <a:latin typeface="Arial" panose="020B0604020202020204" pitchFamily="34" charset="0"/>
                <a:cs typeface="Arial" panose="020B0604020202020204" pitchFamily="34" charset="0"/>
              </a:rPr>
              <a:t> </a:t>
            </a:r>
            <a:r>
              <a:rPr sz="2000" spc="-4" dirty="0" err="1">
                <a:solidFill>
                  <a:srgbClr val="002060"/>
                </a:solidFill>
                <a:latin typeface="Arial" panose="020B0604020202020204" pitchFamily="34" charset="0"/>
                <a:cs typeface="Arial" panose="020B0604020202020204" pitchFamily="34" charset="0"/>
              </a:rPr>
              <a:t>notamment</a:t>
            </a:r>
            <a:r>
              <a:rPr sz="2000" spc="-4" dirty="0">
                <a:solidFill>
                  <a:srgbClr val="002060"/>
                </a:solidFill>
                <a:latin typeface="Arial" panose="020B0604020202020204" pitchFamily="34" charset="0"/>
                <a:cs typeface="Arial" panose="020B0604020202020204" pitchFamily="34" charset="0"/>
              </a:rPr>
              <a:t>.</a:t>
            </a:r>
            <a:endParaRPr lang="fr-FR" sz="2000" spc="-4" dirty="0">
              <a:solidFill>
                <a:srgbClr val="002060"/>
              </a:solidFill>
              <a:latin typeface="Arial" panose="020B0604020202020204" pitchFamily="34" charset="0"/>
              <a:cs typeface="Arial" panose="020B0604020202020204" pitchFamily="34" charset="0"/>
            </a:endParaRPr>
          </a:p>
          <a:p>
            <a:pPr marL="9049">
              <a:spcBef>
                <a:spcPts val="1466"/>
              </a:spcBef>
              <a:tabLst>
                <a:tab pos="224314" algn="l"/>
                <a:tab pos="224790" algn="l"/>
                <a:tab pos="669131" algn="l"/>
                <a:tab pos="892969" algn="l"/>
                <a:tab pos="1608296" algn="l"/>
                <a:tab pos="2197418" algn="l"/>
                <a:tab pos="2521744" algn="l"/>
                <a:tab pos="3197543" algn="l"/>
                <a:tab pos="3871913" algn="l"/>
                <a:tab pos="4594384" algn="l"/>
                <a:tab pos="4927282" algn="l"/>
                <a:tab pos="5617844" algn="l"/>
                <a:tab pos="5893118" algn="l"/>
                <a:tab pos="6236018" algn="l"/>
                <a:tab pos="6982778" algn="l"/>
                <a:tab pos="8134826" algn="l"/>
              </a:tabLst>
            </a:pPr>
            <a:endParaRPr sz="2000" dirty="0">
              <a:solidFill>
                <a:srgbClr val="002060"/>
              </a:solidFill>
              <a:latin typeface="Arial" panose="020B0604020202020204" pitchFamily="34" charset="0"/>
              <a:cs typeface="Arial" panose="020B0604020202020204" pitchFamily="34" charset="0"/>
            </a:endParaRPr>
          </a:p>
          <a:p>
            <a:pPr marL="224314" indent="-215265">
              <a:buFont typeface="Wingdings"/>
              <a:buChar char=""/>
              <a:tabLst>
                <a:tab pos="224314" algn="l"/>
                <a:tab pos="224790" algn="l"/>
              </a:tabLst>
            </a:pPr>
            <a:r>
              <a:rPr sz="2000" spc="-4" dirty="0">
                <a:solidFill>
                  <a:srgbClr val="002060"/>
                </a:solidFill>
                <a:latin typeface="Arial" panose="020B0604020202020204" pitchFamily="34" charset="0"/>
                <a:cs typeface="Arial" panose="020B0604020202020204" pitchFamily="34" charset="0"/>
              </a:rPr>
              <a:t>Ces</a:t>
            </a:r>
            <a:r>
              <a:rPr sz="2000" spc="11"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activités</a:t>
            </a:r>
            <a:r>
              <a:rPr sz="2000" spc="23"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peuvent</a:t>
            </a:r>
            <a:r>
              <a:rPr sz="2000" spc="4" dirty="0">
                <a:solidFill>
                  <a:srgbClr val="002060"/>
                </a:solidFill>
                <a:latin typeface="Arial" panose="020B0604020202020204" pitchFamily="34" charset="0"/>
                <a:cs typeface="Arial" panose="020B0604020202020204" pitchFamily="34" charset="0"/>
              </a:rPr>
              <a:t> </a:t>
            </a:r>
            <a:r>
              <a:rPr sz="2000" spc="-11" dirty="0">
                <a:solidFill>
                  <a:srgbClr val="002060"/>
                </a:solidFill>
                <a:latin typeface="Arial" panose="020B0604020202020204" pitchFamily="34" charset="0"/>
                <a:cs typeface="Arial" panose="020B0604020202020204" pitchFamily="34" charset="0"/>
              </a:rPr>
              <a:t>être</a:t>
            </a:r>
            <a:r>
              <a:rPr sz="2000" spc="11"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salariées</a:t>
            </a:r>
            <a:r>
              <a:rPr sz="2000" spc="11"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ou</a:t>
            </a:r>
            <a:r>
              <a:rPr sz="2000" spc="19" dirty="0">
                <a:solidFill>
                  <a:srgbClr val="002060"/>
                </a:solidFill>
                <a:latin typeface="Arial" panose="020B0604020202020204" pitchFamily="34" charset="0"/>
                <a:cs typeface="Arial" panose="020B0604020202020204" pitchFamily="34" charset="0"/>
              </a:rPr>
              <a:t> </a:t>
            </a:r>
            <a:r>
              <a:rPr sz="2000" spc="-11" dirty="0">
                <a:solidFill>
                  <a:srgbClr val="002060"/>
                </a:solidFill>
                <a:latin typeface="Arial" panose="020B0604020202020204" pitchFamily="34" charset="0"/>
                <a:cs typeface="Arial" panose="020B0604020202020204" pitchFamily="34" charset="0"/>
              </a:rPr>
              <a:t>exercées</a:t>
            </a:r>
            <a:r>
              <a:rPr sz="2000"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sous</a:t>
            </a:r>
            <a:r>
              <a:rPr sz="2000" spc="11" dirty="0">
                <a:solidFill>
                  <a:srgbClr val="002060"/>
                </a:solidFill>
                <a:latin typeface="Arial" panose="020B0604020202020204" pitchFamily="34" charset="0"/>
                <a:cs typeface="Arial" panose="020B0604020202020204" pitchFamily="34" charset="0"/>
              </a:rPr>
              <a:t> </a:t>
            </a:r>
            <a:r>
              <a:rPr sz="2000" spc="-8" dirty="0">
                <a:solidFill>
                  <a:srgbClr val="002060"/>
                </a:solidFill>
                <a:latin typeface="Arial" panose="020B0604020202020204" pitchFamily="34" charset="0"/>
                <a:cs typeface="Arial" panose="020B0604020202020204" pitchFamily="34" charset="0"/>
              </a:rPr>
              <a:t>tout</a:t>
            </a:r>
            <a:r>
              <a:rPr sz="2000" dirty="0">
                <a:solidFill>
                  <a:srgbClr val="002060"/>
                </a:solidFill>
                <a:latin typeface="Arial" panose="020B0604020202020204" pitchFamily="34" charset="0"/>
                <a:cs typeface="Arial" panose="020B0604020202020204" pitchFamily="34" charset="0"/>
              </a:rPr>
              <a:t> </a:t>
            </a:r>
            <a:r>
              <a:rPr sz="2000" spc="-8" dirty="0">
                <a:solidFill>
                  <a:srgbClr val="002060"/>
                </a:solidFill>
                <a:latin typeface="Arial" panose="020B0604020202020204" pitchFamily="34" charset="0"/>
                <a:cs typeface="Arial" panose="020B0604020202020204" pitchFamily="34" charset="0"/>
              </a:rPr>
              <a:t>autre</a:t>
            </a:r>
            <a:r>
              <a:rPr sz="2000" spc="11"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régime,</a:t>
            </a:r>
            <a:r>
              <a:rPr sz="2000" spc="15"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y</a:t>
            </a:r>
            <a:r>
              <a:rPr sz="2000" spc="8" dirty="0">
                <a:solidFill>
                  <a:srgbClr val="002060"/>
                </a:solidFill>
                <a:latin typeface="Arial" panose="020B0604020202020204" pitchFamily="34" charset="0"/>
                <a:cs typeface="Arial" panose="020B0604020202020204" pitchFamily="34" charset="0"/>
              </a:rPr>
              <a:t> </a:t>
            </a:r>
            <a:r>
              <a:rPr sz="2000" spc="-8" dirty="0">
                <a:solidFill>
                  <a:srgbClr val="002060"/>
                </a:solidFill>
                <a:latin typeface="Arial" panose="020B0604020202020204" pitchFamily="34" charset="0"/>
                <a:cs typeface="Arial" panose="020B0604020202020204" pitchFamily="34" charset="0"/>
              </a:rPr>
              <a:t>compris</a:t>
            </a:r>
            <a:r>
              <a:rPr sz="2000" spc="19"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celui</a:t>
            </a:r>
            <a:r>
              <a:rPr sz="2000" spc="19"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de</a:t>
            </a:r>
            <a:r>
              <a:rPr sz="2000" spc="8" dirty="0">
                <a:solidFill>
                  <a:srgbClr val="002060"/>
                </a:solidFill>
                <a:latin typeface="Arial" panose="020B0604020202020204" pitchFamily="34" charset="0"/>
                <a:cs typeface="Arial" panose="020B0604020202020204" pitchFamily="34" charset="0"/>
              </a:rPr>
              <a:t> </a:t>
            </a:r>
            <a:r>
              <a:rPr sz="2000" spc="-11" dirty="0">
                <a:solidFill>
                  <a:srgbClr val="002060"/>
                </a:solidFill>
                <a:latin typeface="Arial" panose="020B0604020202020204" pitchFamily="34" charset="0"/>
                <a:cs typeface="Arial" panose="020B0604020202020204" pitchFamily="34" charset="0"/>
              </a:rPr>
              <a:t>l’auto-entreprise.</a:t>
            </a:r>
            <a:endParaRPr sz="2000" dirty="0">
              <a:solidFill>
                <a:srgbClr val="002060"/>
              </a:solidFill>
              <a:latin typeface="Arial" panose="020B0604020202020204" pitchFamily="34" charset="0"/>
              <a:cs typeface="Arial" panose="020B0604020202020204" pitchFamily="34" charset="0"/>
            </a:endParaRPr>
          </a:p>
          <a:p>
            <a:pPr>
              <a:spcBef>
                <a:spcPts val="19"/>
              </a:spcBef>
            </a:pPr>
            <a:endParaRPr sz="2000" dirty="0">
              <a:solidFill>
                <a:srgbClr val="002060"/>
              </a:solidFill>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0142DC16-590A-B839-215C-D20D08411DB2}"/>
              </a:ext>
            </a:extLst>
          </p:cNvPr>
          <p:cNvPicPr>
            <a:picLocks noChangeAspect="1"/>
          </p:cNvPicPr>
          <p:nvPr/>
        </p:nvPicPr>
        <p:blipFill>
          <a:blip r:embed="rId3"/>
          <a:stretch>
            <a:fillRect/>
          </a:stretch>
        </p:blipFill>
        <p:spPr>
          <a:xfrm>
            <a:off x="152400" y="0"/>
            <a:ext cx="1422426" cy="1443762"/>
          </a:xfrm>
          <a:prstGeom prst="rect">
            <a:avLst/>
          </a:prstGeom>
        </p:spPr>
      </p:pic>
      <p:sp>
        <p:nvSpPr>
          <p:cNvPr id="11" name="object 2">
            <a:extLst>
              <a:ext uri="{FF2B5EF4-FFF2-40B4-BE49-F238E27FC236}">
                <a16:creationId xmlns:a16="http://schemas.microsoft.com/office/drawing/2014/main" id="{FAFC2997-2A5D-EC53-0074-4A9B4A55D280}"/>
              </a:ext>
            </a:extLst>
          </p:cNvPr>
          <p:cNvSpPr txBox="1">
            <a:spLocks/>
          </p:cNvSpPr>
          <p:nvPr/>
        </p:nvSpPr>
        <p:spPr>
          <a:xfrm>
            <a:off x="3722323" y="1110337"/>
            <a:ext cx="4280394" cy="333425"/>
          </a:xfrm>
          <a:prstGeom prst="rect">
            <a:avLst/>
          </a:prstGeom>
        </p:spPr>
        <p:txBody>
          <a:bodyPr vert="horz" wrap="square" lIns="0" tIns="0" rIns="0" bIns="0" rtlCol="0">
            <a:spAutoFit/>
          </a:bodyPr>
          <a:lstStyle>
            <a:lvl1pPr>
              <a:defRPr sz="2400" b="1" i="0">
                <a:solidFill>
                  <a:srgbClr val="B10F61"/>
                </a:solidFill>
                <a:latin typeface="Carlito"/>
                <a:ea typeface="+mj-ea"/>
                <a:cs typeface="Carlito"/>
              </a:defRPr>
            </a:lvl1pPr>
          </a:lstStyle>
          <a:p>
            <a:pPr marL="9525">
              <a:lnSpc>
                <a:spcPts val="2640"/>
              </a:lnSpc>
            </a:pPr>
            <a:r>
              <a:rPr lang="fr-FR" kern="0" spc="-4">
                <a:solidFill>
                  <a:srgbClr val="C00000"/>
                </a:solidFill>
                <a:latin typeface="Calibri"/>
                <a:cs typeface="Calibri"/>
              </a:rPr>
              <a:t>Les </a:t>
            </a:r>
            <a:r>
              <a:rPr lang="fr-FR" kern="0" spc="-8">
                <a:solidFill>
                  <a:srgbClr val="C00000"/>
                </a:solidFill>
                <a:latin typeface="Calibri"/>
                <a:cs typeface="Calibri"/>
              </a:rPr>
              <a:t>activités</a:t>
            </a:r>
            <a:r>
              <a:rPr lang="fr-FR" kern="0" spc="15">
                <a:solidFill>
                  <a:srgbClr val="C00000"/>
                </a:solidFill>
                <a:latin typeface="Calibri"/>
                <a:cs typeface="Calibri"/>
              </a:rPr>
              <a:t> </a:t>
            </a:r>
            <a:r>
              <a:rPr lang="fr-FR" kern="0" spc="-8">
                <a:solidFill>
                  <a:srgbClr val="C00000"/>
                </a:solidFill>
                <a:latin typeface="Calibri"/>
                <a:cs typeface="Calibri"/>
              </a:rPr>
              <a:t>accessoires</a:t>
            </a:r>
            <a:endParaRPr lang="fr-FR" kern="0" dirty="0">
              <a:solidFill>
                <a:srgbClr val="C00000"/>
              </a:solidFill>
              <a:latin typeface="Calibri"/>
              <a:cs typeface="Calibri"/>
            </a:endParaRPr>
          </a:p>
        </p:txBody>
      </p:sp>
      <p:sp>
        <p:nvSpPr>
          <p:cNvPr id="13" name="Titre 12">
            <a:extLst>
              <a:ext uri="{FF2B5EF4-FFF2-40B4-BE49-F238E27FC236}">
                <a16:creationId xmlns:a16="http://schemas.microsoft.com/office/drawing/2014/main" id="{62EDA5D4-82AF-3AF4-249B-487545E78D1F}"/>
              </a:ext>
            </a:extLst>
          </p:cNvPr>
          <p:cNvSpPr>
            <a:spLocks noGrp="1"/>
          </p:cNvSpPr>
          <p:nvPr>
            <p:ph type="title"/>
          </p:nvPr>
        </p:nvSpPr>
        <p:spPr/>
        <p:txBody>
          <a:bodyPr/>
          <a:lstStyle/>
          <a:p>
            <a:endParaRPr lang="fr-FR"/>
          </a:p>
        </p:txBody>
      </p:sp>
      <p:grpSp>
        <p:nvGrpSpPr>
          <p:cNvPr id="14" name="Groupe 14">
            <a:extLst>
              <a:ext uri="{FF2B5EF4-FFF2-40B4-BE49-F238E27FC236}">
                <a16:creationId xmlns:a16="http://schemas.microsoft.com/office/drawing/2014/main" id="{AFEEAE29-3B35-F94C-2A0D-6257DAB89C14}"/>
              </a:ext>
            </a:extLst>
          </p:cNvPr>
          <p:cNvGrpSpPr>
            <a:grpSpLocks/>
          </p:cNvGrpSpPr>
          <p:nvPr/>
        </p:nvGrpSpPr>
        <p:grpSpPr bwMode="auto">
          <a:xfrm>
            <a:off x="1482068" y="152400"/>
            <a:ext cx="7661932" cy="1314472"/>
            <a:chOff x="2521302" y="4447632"/>
            <a:chExt cx="6645275" cy="2324642"/>
          </a:xfrm>
        </p:grpSpPr>
        <p:sp>
          <p:nvSpPr>
            <p:cNvPr id="15" name="Oval 2">
              <a:extLst>
                <a:ext uri="{FF2B5EF4-FFF2-40B4-BE49-F238E27FC236}">
                  <a16:creationId xmlns:a16="http://schemas.microsoft.com/office/drawing/2014/main" id="{89BFA6BE-F7B3-5620-8F60-0C16DEE07069}"/>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6" name="Rectangle 3">
              <a:extLst>
                <a:ext uri="{FF2B5EF4-FFF2-40B4-BE49-F238E27FC236}">
                  <a16:creationId xmlns:a16="http://schemas.microsoft.com/office/drawing/2014/main" id="{4DF3BC17-C323-C080-B59A-1925FBF68FE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7" name="Text Box 4">
              <a:extLst>
                <a:ext uri="{FF2B5EF4-FFF2-40B4-BE49-F238E27FC236}">
                  <a16:creationId xmlns:a16="http://schemas.microsoft.com/office/drawing/2014/main" id="{E56A32E3-C0BB-117E-A8B6-8E274C2CEE7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239B4BC6-8D48-8FBF-681E-3388B33920AD}"/>
                </a:ext>
              </a:extLst>
            </p:cNvPr>
            <p:cNvGrpSpPr>
              <a:grpSpLocks/>
            </p:cNvGrpSpPr>
            <p:nvPr/>
          </p:nvGrpSpPr>
          <p:grpSpPr bwMode="auto">
            <a:xfrm>
              <a:off x="3957638" y="5091476"/>
              <a:ext cx="171450" cy="1165229"/>
              <a:chOff x="112099728" y="105931681"/>
              <a:chExt cx="170831" cy="1165800"/>
            </a:xfrm>
          </p:grpSpPr>
          <p:sp>
            <p:nvSpPr>
              <p:cNvPr id="23" name="Rectangle 7">
                <a:extLst>
                  <a:ext uri="{FF2B5EF4-FFF2-40B4-BE49-F238E27FC236}">
                    <a16:creationId xmlns:a16="http://schemas.microsoft.com/office/drawing/2014/main" id="{05F6F90F-57FF-0198-6C10-C34D5EAB085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4" name="Rectangle 8">
                <a:extLst>
                  <a:ext uri="{FF2B5EF4-FFF2-40B4-BE49-F238E27FC236}">
                    <a16:creationId xmlns:a16="http://schemas.microsoft.com/office/drawing/2014/main" id="{29D80C0A-A21A-D51F-5BF1-E092DD23BAA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5" name="Rectangle 9">
                <a:extLst>
                  <a:ext uri="{FF2B5EF4-FFF2-40B4-BE49-F238E27FC236}">
                    <a16:creationId xmlns:a16="http://schemas.microsoft.com/office/drawing/2014/main" id="{7174ADD2-EC4B-4226-B0C8-483E16CC276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BA46C4AC-B787-E490-C05A-03E69C720F46}"/>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8F6F5A00-B8E4-B92D-4361-AA6F9A6F595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42323548-7457-36B0-475C-22F86195F992}"/>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2" name="Rectangle 21">
                <a:extLst>
                  <a:ext uri="{FF2B5EF4-FFF2-40B4-BE49-F238E27FC236}">
                    <a16:creationId xmlns:a16="http://schemas.microsoft.com/office/drawing/2014/main" id="{EE9FB18A-EC01-AC10-2049-6A7C55AFE06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71254" y="1879391"/>
            <a:ext cx="8631651" cy="4641655"/>
          </a:xfrm>
          <a:prstGeom prst="rect">
            <a:avLst/>
          </a:prstGeom>
        </p:spPr>
        <p:txBody>
          <a:bodyPr vert="horz" wrap="square" lIns="0" tIns="9525" rIns="0" bIns="0" rtlCol="0">
            <a:spAutoFit/>
          </a:bodyPr>
          <a:lstStyle/>
          <a:p>
            <a:pPr marL="9049" marR="4286" algn="just">
              <a:spcBef>
                <a:spcPts val="75"/>
              </a:spcBef>
              <a:tabLst>
                <a:tab pos="267176" algn="l"/>
              </a:tabLst>
            </a:pPr>
            <a:r>
              <a:rPr sz="2000" b="1" spc="-4" dirty="0">
                <a:solidFill>
                  <a:srgbClr val="00B0F0"/>
                </a:solidFill>
                <a:latin typeface="Arial" panose="020B0604020202020204" pitchFamily="34" charset="0"/>
                <a:cs typeface="Arial" panose="020B0604020202020204" pitchFamily="34" charset="0"/>
              </a:rPr>
              <a:t>Activité agricole </a:t>
            </a:r>
            <a:r>
              <a:rPr sz="2000" b="1" dirty="0">
                <a:solidFill>
                  <a:srgbClr val="00B0F0"/>
                </a:solidFill>
                <a:latin typeface="Arial" panose="020B0604020202020204" pitchFamily="34" charset="0"/>
                <a:cs typeface="Arial" panose="020B0604020202020204" pitchFamily="34" charset="0"/>
              </a:rPr>
              <a:t>au sens </a:t>
            </a:r>
            <a:r>
              <a:rPr sz="2000" b="1" spc="-4" dirty="0">
                <a:solidFill>
                  <a:srgbClr val="00B0F0"/>
                </a:solidFill>
                <a:latin typeface="Arial" panose="020B0604020202020204" pitchFamily="34" charset="0"/>
                <a:cs typeface="Arial" panose="020B0604020202020204" pitchFamily="34" charset="0"/>
              </a:rPr>
              <a:t>du premier alinéa de l'article </a:t>
            </a:r>
            <a:r>
              <a:rPr sz="2000" b="1" dirty="0">
                <a:solidFill>
                  <a:srgbClr val="00B0F0"/>
                </a:solidFill>
                <a:latin typeface="Arial" panose="020B0604020202020204" pitchFamily="34" charset="0"/>
                <a:cs typeface="Arial" panose="020B0604020202020204" pitchFamily="34" charset="0"/>
              </a:rPr>
              <a:t>L. </a:t>
            </a:r>
            <a:r>
              <a:rPr sz="2000" b="1" spc="-8" dirty="0">
                <a:solidFill>
                  <a:srgbClr val="00B0F0"/>
                </a:solidFill>
                <a:latin typeface="Arial" panose="020B0604020202020204" pitchFamily="34" charset="0"/>
                <a:cs typeface="Arial" panose="020B0604020202020204" pitchFamily="34" charset="0"/>
              </a:rPr>
              <a:t>311-1 </a:t>
            </a:r>
            <a:r>
              <a:rPr sz="2000" b="1" spc="-4" dirty="0">
                <a:solidFill>
                  <a:srgbClr val="00B0F0"/>
                </a:solidFill>
                <a:latin typeface="Arial" panose="020B0604020202020204" pitchFamily="34" charset="0"/>
                <a:cs typeface="Arial" panose="020B0604020202020204" pitchFamily="34" charset="0"/>
              </a:rPr>
              <a:t>du code </a:t>
            </a:r>
            <a:r>
              <a:rPr sz="2000" b="1" spc="-11" dirty="0">
                <a:solidFill>
                  <a:srgbClr val="00B0F0"/>
                </a:solidFill>
                <a:latin typeface="Arial" panose="020B0604020202020204" pitchFamily="34" charset="0"/>
                <a:cs typeface="Arial" panose="020B0604020202020204" pitchFamily="34" charset="0"/>
              </a:rPr>
              <a:t>rural </a:t>
            </a:r>
            <a:r>
              <a:rPr sz="2000" b="1" spc="-4" dirty="0">
                <a:solidFill>
                  <a:srgbClr val="00B0F0"/>
                </a:solidFill>
                <a:latin typeface="Arial" panose="020B0604020202020204" pitchFamily="34" charset="0"/>
                <a:cs typeface="Arial" panose="020B0604020202020204" pitchFamily="34" charset="0"/>
              </a:rPr>
              <a:t>et de la </a:t>
            </a:r>
            <a:r>
              <a:rPr sz="2000" b="1" dirty="0">
                <a:solidFill>
                  <a:srgbClr val="00B0F0"/>
                </a:solidFill>
                <a:latin typeface="Arial" panose="020B0604020202020204" pitchFamily="34" charset="0"/>
                <a:cs typeface="Arial" panose="020B0604020202020204" pitchFamily="34" charset="0"/>
              </a:rPr>
              <a:t> pêche</a:t>
            </a:r>
            <a:r>
              <a:rPr sz="2000" b="1" spc="4"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maritime</a:t>
            </a:r>
            <a:r>
              <a:rPr sz="2000" b="1" spc="-4" dirty="0">
                <a:solidFill>
                  <a:srgbClr val="00B0F0"/>
                </a:solidFill>
                <a:latin typeface="Arial" panose="020B0604020202020204" pitchFamily="34" charset="0"/>
                <a:cs typeface="Arial" panose="020B0604020202020204" pitchFamily="34" charset="0"/>
              </a:rPr>
              <a:t> dans</a:t>
            </a:r>
            <a:r>
              <a:rPr sz="2000" b="1" dirty="0">
                <a:solidFill>
                  <a:srgbClr val="00B0F0"/>
                </a:solidFill>
                <a:latin typeface="Arial" panose="020B0604020202020204" pitchFamily="34" charset="0"/>
                <a:cs typeface="Arial" panose="020B0604020202020204" pitchFamily="34" charset="0"/>
              </a:rPr>
              <a:t> des</a:t>
            </a:r>
            <a:r>
              <a:rPr sz="2000" b="1" spc="4"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exploitations</a:t>
            </a:r>
            <a:r>
              <a:rPr sz="2000" b="1" spc="-4" dirty="0">
                <a:solidFill>
                  <a:srgbClr val="00B0F0"/>
                </a:solidFill>
                <a:latin typeface="Arial" panose="020B0604020202020204" pitchFamily="34" charset="0"/>
                <a:cs typeface="Arial" panose="020B0604020202020204" pitchFamily="34" charset="0"/>
              </a:rPr>
              <a:t> agricoles</a:t>
            </a:r>
            <a:r>
              <a:rPr sz="2000" b="1"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constituées</a:t>
            </a:r>
            <a:r>
              <a:rPr sz="2000" b="1" dirty="0">
                <a:solidFill>
                  <a:srgbClr val="00B0F0"/>
                </a:solidFill>
                <a:latin typeface="Arial" panose="020B0604020202020204" pitchFamily="34" charset="0"/>
                <a:cs typeface="Arial" panose="020B0604020202020204" pitchFamily="34" charset="0"/>
              </a:rPr>
              <a:t> ou</a:t>
            </a:r>
            <a:r>
              <a:rPr sz="2000" b="1" spc="4"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non</a:t>
            </a:r>
            <a:r>
              <a:rPr sz="2000" b="1" dirty="0">
                <a:solidFill>
                  <a:srgbClr val="00B0F0"/>
                </a:solidFill>
                <a:latin typeface="Arial" panose="020B0604020202020204" pitchFamily="34" charset="0"/>
                <a:cs typeface="Arial" panose="020B0604020202020204" pitchFamily="34" charset="0"/>
              </a:rPr>
              <a:t> sous</a:t>
            </a:r>
            <a:r>
              <a:rPr sz="2000" b="1" spc="4" dirty="0">
                <a:solidFill>
                  <a:srgbClr val="00B0F0"/>
                </a:solidFill>
                <a:latin typeface="Arial" panose="020B0604020202020204" pitchFamily="34" charset="0"/>
                <a:cs typeface="Arial" panose="020B0604020202020204" pitchFamily="34" charset="0"/>
              </a:rPr>
              <a:t> </a:t>
            </a:r>
            <a:r>
              <a:rPr sz="2000" b="1" spc="-11" dirty="0">
                <a:solidFill>
                  <a:srgbClr val="00B0F0"/>
                </a:solidFill>
                <a:latin typeface="Arial" panose="020B0604020202020204" pitchFamily="34" charset="0"/>
                <a:cs typeface="Arial" panose="020B0604020202020204" pitchFamily="34" charset="0"/>
              </a:rPr>
              <a:t>forme </a:t>
            </a:r>
            <a:r>
              <a:rPr sz="2000" b="1" spc="-398"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sociale</a:t>
            </a:r>
            <a:endParaRPr sz="2000" dirty="0">
              <a:solidFill>
                <a:srgbClr val="00B0F0"/>
              </a:solidFill>
              <a:latin typeface="Arial" panose="020B0604020202020204" pitchFamily="34" charset="0"/>
              <a:cs typeface="Arial" panose="020B0604020202020204" pitchFamily="34" charset="0"/>
            </a:endParaRPr>
          </a:p>
          <a:p>
            <a:pPr marL="224314" marR="3810" indent="-215265" algn="just">
              <a:spcBef>
                <a:spcPts val="1466"/>
              </a:spcBef>
              <a:buFont typeface="Wingdings"/>
              <a:buChar char=""/>
              <a:tabLst>
                <a:tab pos="224790" algn="l"/>
              </a:tabLst>
            </a:pPr>
            <a:r>
              <a:rPr spc="-4" dirty="0">
                <a:solidFill>
                  <a:srgbClr val="002060"/>
                </a:solidFill>
                <a:latin typeface="Arial" panose="020B0604020202020204" pitchFamily="34" charset="0"/>
                <a:cs typeface="Arial" panose="020B0604020202020204" pitchFamily="34" charset="0"/>
              </a:rPr>
              <a:t>Sont </a:t>
            </a:r>
            <a:r>
              <a:rPr spc="-8" dirty="0">
                <a:solidFill>
                  <a:srgbClr val="002060"/>
                </a:solidFill>
                <a:latin typeface="Arial" panose="020B0604020202020204" pitchFamily="34" charset="0"/>
                <a:cs typeface="Arial" panose="020B0604020202020204" pitchFamily="34" charset="0"/>
              </a:rPr>
              <a:t>réputées agricoles toutes </a:t>
            </a:r>
            <a:r>
              <a:rPr spc="-4" dirty="0">
                <a:solidFill>
                  <a:srgbClr val="002060"/>
                </a:solidFill>
                <a:latin typeface="Arial" panose="020B0604020202020204" pitchFamily="34" charset="0"/>
                <a:cs typeface="Arial" panose="020B0604020202020204" pitchFamily="34" charset="0"/>
              </a:rPr>
              <a:t>les activités </a:t>
            </a:r>
            <a:r>
              <a:rPr spc="-8" dirty="0">
                <a:solidFill>
                  <a:srgbClr val="002060"/>
                </a:solidFill>
                <a:latin typeface="Arial" panose="020B0604020202020204" pitchFamily="34" charset="0"/>
                <a:cs typeface="Arial" panose="020B0604020202020204" pitchFamily="34" charset="0"/>
              </a:rPr>
              <a:t>correspondant </a:t>
            </a:r>
            <a:r>
              <a:rPr dirty="0">
                <a:solidFill>
                  <a:srgbClr val="002060"/>
                </a:solidFill>
                <a:latin typeface="Arial" panose="020B0604020202020204" pitchFamily="34" charset="0"/>
                <a:cs typeface="Arial" panose="020B0604020202020204" pitchFamily="34" charset="0"/>
              </a:rPr>
              <a:t>à </a:t>
            </a:r>
            <a:r>
              <a:rPr spc="-4" dirty="0">
                <a:solidFill>
                  <a:srgbClr val="002060"/>
                </a:solidFill>
                <a:latin typeface="Arial" panose="020B0604020202020204" pitchFamily="34" charset="0"/>
                <a:cs typeface="Arial" panose="020B0604020202020204" pitchFamily="34" charset="0"/>
              </a:rPr>
              <a:t>la maîtrise et </a:t>
            </a:r>
            <a:r>
              <a:rPr dirty="0">
                <a:solidFill>
                  <a:srgbClr val="002060"/>
                </a:solidFill>
                <a:latin typeface="Arial" panose="020B0604020202020204" pitchFamily="34" charset="0"/>
                <a:cs typeface="Arial" panose="020B0604020202020204" pitchFamily="34" charset="0"/>
              </a:rPr>
              <a:t>à </a:t>
            </a:r>
            <a:r>
              <a:rPr spc="-8" dirty="0">
                <a:solidFill>
                  <a:srgbClr val="002060"/>
                </a:solidFill>
                <a:latin typeface="Arial" panose="020B0604020202020204" pitchFamily="34" charset="0"/>
                <a:cs typeface="Arial" panose="020B0604020202020204" pitchFamily="34" charset="0"/>
              </a:rPr>
              <a:t>l'exploitation </a:t>
            </a:r>
            <a:r>
              <a:rPr dirty="0">
                <a:solidFill>
                  <a:srgbClr val="002060"/>
                </a:solidFill>
                <a:latin typeface="Arial" panose="020B0604020202020204" pitchFamily="34" charset="0"/>
                <a:cs typeface="Arial" panose="020B0604020202020204" pitchFamily="34" charset="0"/>
              </a:rPr>
              <a:t>d'un </a:t>
            </a:r>
            <a:r>
              <a:rPr spc="-8" dirty="0">
                <a:solidFill>
                  <a:srgbClr val="002060"/>
                </a:solidFill>
                <a:latin typeface="Arial" panose="020B0604020202020204" pitchFamily="34" charset="0"/>
                <a:cs typeface="Arial" panose="020B0604020202020204" pitchFamily="34" charset="0"/>
              </a:rPr>
              <a:t>cycle </a:t>
            </a:r>
            <a:r>
              <a:rPr spc="-4" dirty="0">
                <a:solidFill>
                  <a:srgbClr val="002060"/>
                </a:solidFill>
                <a:latin typeface="Arial" panose="020B0604020202020204" pitchFamily="34" charset="0"/>
                <a:cs typeface="Arial" panose="020B0604020202020204" pitchFamily="34" charset="0"/>
              </a:rPr>
              <a:t>biologique </a:t>
            </a:r>
            <a:r>
              <a:rPr dirty="0">
                <a:solidFill>
                  <a:srgbClr val="002060"/>
                </a:solidFill>
                <a:latin typeface="Arial" panose="020B0604020202020204" pitchFamily="34" charset="0"/>
                <a:cs typeface="Arial" panose="020B0604020202020204" pitchFamily="34" charset="0"/>
              </a:rPr>
              <a:t>de </a:t>
            </a:r>
            <a:r>
              <a:rPr spc="4" dirty="0">
                <a:solidFill>
                  <a:srgbClr val="002060"/>
                </a:solidFill>
                <a:latin typeface="Arial" panose="020B0604020202020204" pitchFamily="34" charset="0"/>
                <a:cs typeface="Arial" panose="020B0604020202020204" pitchFamily="34" charset="0"/>
              </a:rPr>
              <a:t> </a:t>
            </a:r>
            <a:r>
              <a:rPr spc="-11" dirty="0">
                <a:solidFill>
                  <a:srgbClr val="002060"/>
                </a:solidFill>
                <a:latin typeface="Arial" panose="020B0604020202020204" pitchFamily="34" charset="0"/>
                <a:cs typeface="Arial" panose="020B0604020202020204" pitchFamily="34" charset="0"/>
              </a:rPr>
              <a:t>caractère </a:t>
            </a:r>
            <a:r>
              <a:rPr spc="-8" dirty="0">
                <a:solidFill>
                  <a:srgbClr val="002060"/>
                </a:solidFill>
                <a:latin typeface="Arial" panose="020B0604020202020204" pitchFamily="34" charset="0"/>
                <a:cs typeface="Arial" panose="020B0604020202020204" pitchFamily="34" charset="0"/>
              </a:rPr>
              <a:t>végétal </a:t>
            </a:r>
            <a:r>
              <a:rPr spc="-4" dirty="0">
                <a:solidFill>
                  <a:srgbClr val="002060"/>
                </a:solidFill>
                <a:latin typeface="Arial" panose="020B0604020202020204" pitchFamily="34" charset="0"/>
                <a:cs typeface="Arial" panose="020B0604020202020204" pitchFamily="34" charset="0"/>
              </a:rPr>
              <a:t>ou </a:t>
            </a:r>
            <a:r>
              <a:rPr dirty="0">
                <a:solidFill>
                  <a:srgbClr val="002060"/>
                </a:solidFill>
                <a:latin typeface="Arial" panose="020B0604020202020204" pitchFamily="34" charset="0"/>
                <a:cs typeface="Arial" panose="020B0604020202020204" pitchFamily="34" charset="0"/>
              </a:rPr>
              <a:t>animal </a:t>
            </a:r>
            <a:r>
              <a:rPr spc="-4" dirty="0">
                <a:solidFill>
                  <a:srgbClr val="002060"/>
                </a:solidFill>
                <a:latin typeface="Arial" panose="020B0604020202020204" pitchFamily="34" charset="0"/>
                <a:cs typeface="Arial" panose="020B0604020202020204" pitchFamily="34" charset="0"/>
              </a:rPr>
              <a:t>et </a:t>
            </a:r>
            <a:r>
              <a:rPr spc="-8" dirty="0">
                <a:solidFill>
                  <a:srgbClr val="002060"/>
                </a:solidFill>
                <a:latin typeface="Arial" panose="020B0604020202020204" pitchFamily="34" charset="0"/>
                <a:cs typeface="Arial" panose="020B0604020202020204" pitchFamily="34" charset="0"/>
              </a:rPr>
              <a:t>constituant </a:t>
            </a:r>
            <a:r>
              <a:rPr dirty="0">
                <a:solidFill>
                  <a:srgbClr val="002060"/>
                </a:solidFill>
                <a:latin typeface="Arial" panose="020B0604020202020204" pitchFamily="34" charset="0"/>
                <a:cs typeface="Arial" panose="020B0604020202020204" pitchFamily="34" charset="0"/>
              </a:rPr>
              <a:t>une </a:t>
            </a:r>
            <a:r>
              <a:rPr spc="-4" dirty="0">
                <a:solidFill>
                  <a:srgbClr val="002060"/>
                </a:solidFill>
                <a:latin typeface="Arial" panose="020B0604020202020204" pitchFamily="34" charset="0"/>
                <a:cs typeface="Arial" panose="020B0604020202020204" pitchFamily="34" charset="0"/>
              </a:rPr>
              <a:t>ou </a:t>
            </a:r>
            <a:r>
              <a:rPr spc="-8" dirty="0">
                <a:solidFill>
                  <a:srgbClr val="002060"/>
                </a:solidFill>
                <a:latin typeface="Arial" panose="020B0604020202020204" pitchFamily="34" charset="0"/>
                <a:cs typeface="Arial" panose="020B0604020202020204" pitchFamily="34" charset="0"/>
              </a:rPr>
              <a:t>plusieurs </a:t>
            </a:r>
            <a:r>
              <a:rPr spc="-4" dirty="0">
                <a:solidFill>
                  <a:srgbClr val="002060"/>
                </a:solidFill>
                <a:latin typeface="Arial" panose="020B0604020202020204" pitchFamily="34" charset="0"/>
                <a:cs typeface="Arial" panose="020B0604020202020204" pitchFamily="34" charset="0"/>
              </a:rPr>
              <a:t>étapes nécessaires </a:t>
            </a:r>
            <a:r>
              <a:rPr dirty="0">
                <a:solidFill>
                  <a:srgbClr val="002060"/>
                </a:solidFill>
                <a:latin typeface="Arial" panose="020B0604020202020204" pitchFamily="34" charset="0"/>
                <a:cs typeface="Arial" panose="020B0604020202020204" pitchFamily="34" charset="0"/>
              </a:rPr>
              <a:t>au </a:t>
            </a:r>
            <a:r>
              <a:rPr spc="-8" dirty="0">
                <a:solidFill>
                  <a:srgbClr val="002060"/>
                </a:solidFill>
                <a:latin typeface="Arial" panose="020B0604020202020204" pitchFamily="34" charset="0"/>
                <a:cs typeface="Arial" panose="020B0604020202020204" pitchFamily="34" charset="0"/>
              </a:rPr>
              <a:t>déroulement </a:t>
            </a:r>
            <a:r>
              <a:rPr dirty="0">
                <a:solidFill>
                  <a:srgbClr val="002060"/>
                </a:solidFill>
                <a:latin typeface="Arial" panose="020B0604020202020204" pitchFamily="34" charset="0"/>
                <a:cs typeface="Arial" panose="020B0604020202020204" pitchFamily="34" charset="0"/>
              </a:rPr>
              <a:t>de </a:t>
            </a:r>
            <a:r>
              <a:rPr spc="-4" dirty="0">
                <a:solidFill>
                  <a:srgbClr val="002060"/>
                </a:solidFill>
                <a:latin typeface="Arial" panose="020B0604020202020204" pitchFamily="34" charset="0"/>
                <a:cs typeface="Arial" panose="020B0604020202020204" pitchFamily="34" charset="0"/>
              </a:rPr>
              <a:t>ce </a:t>
            </a:r>
            <a:r>
              <a:rPr spc="-8" dirty="0">
                <a:solidFill>
                  <a:srgbClr val="002060"/>
                </a:solidFill>
                <a:latin typeface="Arial" panose="020B0604020202020204" pitchFamily="34" charset="0"/>
                <a:cs typeface="Arial" panose="020B0604020202020204" pitchFamily="34" charset="0"/>
              </a:rPr>
              <a:t>cycle </a:t>
            </a:r>
            <a:r>
              <a:rPr dirty="0">
                <a:solidFill>
                  <a:srgbClr val="002060"/>
                </a:solidFill>
                <a:latin typeface="Arial" panose="020B0604020202020204" pitchFamily="34" charset="0"/>
                <a:cs typeface="Arial" panose="020B0604020202020204" pitchFamily="34" charset="0"/>
              </a:rPr>
              <a:t>ainsi que </a:t>
            </a:r>
            <a:r>
              <a:rPr spc="4"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les activités </a:t>
            </a:r>
            <a:r>
              <a:rPr spc="-11" dirty="0">
                <a:solidFill>
                  <a:srgbClr val="002060"/>
                </a:solidFill>
                <a:latin typeface="Arial" panose="020B0604020202020204" pitchFamily="34" charset="0"/>
                <a:cs typeface="Arial" panose="020B0604020202020204" pitchFamily="34" charset="0"/>
              </a:rPr>
              <a:t>exercées </a:t>
            </a:r>
            <a:r>
              <a:rPr spc="-4" dirty="0">
                <a:solidFill>
                  <a:srgbClr val="002060"/>
                </a:solidFill>
                <a:latin typeface="Arial" panose="020B0604020202020204" pitchFamily="34" charset="0"/>
                <a:cs typeface="Arial" panose="020B0604020202020204" pitchFamily="34" charset="0"/>
              </a:rPr>
              <a:t>par </a:t>
            </a:r>
            <a:r>
              <a:rPr dirty="0">
                <a:solidFill>
                  <a:srgbClr val="002060"/>
                </a:solidFill>
                <a:latin typeface="Arial" panose="020B0604020202020204" pitchFamily="34" charset="0"/>
                <a:cs typeface="Arial" panose="020B0604020202020204" pitchFamily="34" charset="0"/>
              </a:rPr>
              <a:t>un </a:t>
            </a:r>
            <a:r>
              <a:rPr spc="-8" dirty="0">
                <a:solidFill>
                  <a:srgbClr val="002060"/>
                </a:solidFill>
                <a:latin typeface="Arial" panose="020B0604020202020204" pitchFamily="34" charset="0"/>
                <a:cs typeface="Arial" panose="020B0604020202020204" pitchFamily="34" charset="0"/>
              </a:rPr>
              <a:t>exploitant </a:t>
            </a:r>
            <a:r>
              <a:rPr spc="-4" dirty="0">
                <a:solidFill>
                  <a:srgbClr val="002060"/>
                </a:solidFill>
                <a:latin typeface="Arial" panose="020B0604020202020204" pitchFamily="34" charset="0"/>
                <a:cs typeface="Arial" panose="020B0604020202020204" pitchFamily="34" charset="0"/>
              </a:rPr>
              <a:t>agricole </a:t>
            </a:r>
            <a:r>
              <a:rPr dirty="0">
                <a:solidFill>
                  <a:srgbClr val="002060"/>
                </a:solidFill>
                <a:latin typeface="Arial" panose="020B0604020202020204" pitchFamily="34" charset="0"/>
                <a:cs typeface="Arial" panose="020B0604020202020204" pitchFamily="34" charset="0"/>
              </a:rPr>
              <a:t>qui </a:t>
            </a:r>
            <a:r>
              <a:rPr spc="-4" dirty="0">
                <a:solidFill>
                  <a:srgbClr val="002060"/>
                </a:solidFill>
                <a:latin typeface="Arial" panose="020B0604020202020204" pitchFamily="34" charset="0"/>
                <a:cs typeface="Arial" panose="020B0604020202020204" pitchFamily="34" charset="0"/>
              </a:rPr>
              <a:t>sont dans le </a:t>
            </a:r>
            <a:r>
              <a:rPr spc="-8" dirty="0">
                <a:solidFill>
                  <a:srgbClr val="002060"/>
                </a:solidFill>
                <a:latin typeface="Arial" panose="020B0604020202020204" pitchFamily="34" charset="0"/>
                <a:cs typeface="Arial" panose="020B0604020202020204" pitchFamily="34" charset="0"/>
              </a:rPr>
              <a:t>prolongement </a:t>
            </a:r>
            <a:r>
              <a:rPr dirty="0">
                <a:solidFill>
                  <a:srgbClr val="002060"/>
                </a:solidFill>
                <a:latin typeface="Arial" panose="020B0604020202020204" pitchFamily="34" charset="0"/>
                <a:cs typeface="Arial" panose="020B0604020202020204" pitchFamily="34" charset="0"/>
              </a:rPr>
              <a:t>de </a:t>
            </a:r>
            <a:r>
              <a:rPr spc="-4" dirty="0">
                <a:solidFill>
                  <a:srgbClr val="002060"/>
                </a:solidFill>
                <a:latin typeface="Arial" panose="020B0604020202020204" pitchFamily="34" charset="0"/>
                <a:cs typeface="Arial" panose="020B0604020202020204" pitchFamily="34" charset="0"/>
              </a:rPr>
              <a:t>l'acte </a:t>
            </a:r>
            <a:r>
              <a:rPr dirty="0">
                <a:solidFill>
                  <a:srgbClr val="002060"/>
                </a:solidFill>
                <a:latin typeface="Arial" panose="020B0604020202020204" pitchFamily="34" charset="0"/>
                <a:cs typeface="Arial" panose="020B0604020202020204" pitchFamily="34" charset="0"/>
              </a:rPr>
              <a:t>de </a:t>
            </a:r>
            <a:r>
              <a:rPr spc="-8" dirty="0">
                <a:solidFill>
                  <a:srgbClr val="002060"/>
                </a:solidFill>
                <a:latin typeface="Arial" panose="020B0604020202020204" pitchFamily="34" charset="0"/>
                <a:cs typeface="Arial" panose="020B0604020202020204" pitchFamily="34" charset="0"/>
              </a:rPr>
              <a:t>production </a:t>
            </a:r>
            <a:r>
              <a:rPr spc="-4" dirty="0">
                <a:solidFill>
                  <a:srgbClr val="002060"/>
                </a:solidFill>
                <a:latin typeface="Arial" panose="020B0604020202020204" pitchFamily="34" charset="0"/>
                <a:cs typeface="Arial" panose="020B0604020202020204" pitchFamily="34" charset="0"/>
              </a:rPr>
              <a:t>ou </a:t>
            </a:r>
            <a:r>
              <a:rPr dirty="0">
                <a:solidFill>
                  <a:srgbClr val="002060"/>
                </a:solidFill>
                <a:latin typeface="Arial" panose="020B0604020202020204" pitchFamily="34" charset="0"/>
                <a:cs typeface="Arial" panose="020B0604020202020204" pitchFamily="34" charset="0"/>
              </a:rPr>
              <a:t>qui </a:t>
            </a:r>
            <a:r>
              <a:rPr spc="-4" dirty="0">
                <a:solidFill>
                  <a:srgbClr val="002060"/>
                </a:solidFill>
                <a:latin typeface="Arial" panose="020B0604020202020204" pitchFamily="34" charset="0"/>
                <a:cs typeface="Arial" panose="020B0604020202020204" pitchFamily="34" charset="0"/>
              </a:rPr>
              <a:t>ont </a:t>
            </a:r>
            <a:r>
              <a:rPr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pour</a:t>
            </a:r>
            <a:r>
              <a:rPr spc="188"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support</a:t>
            </a:r>
            <a:r>
              <a:rPr spc="195"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l'exploitation.</a:t>
            </a:r>
            <a:r>
              <a:rPr spc="188" dirty="0">
                <a:solidFill>
                  <a:srgbClr val="002060"/>
                </a:solidFill>
                <a:latin typeface="Arial" panose="020B0604020202020204" pitchFamily="34" charset="0"/>
                <a:cs typeface="Arial" panose="020B0604020202020204" pitchFamily="34" charset="0"/>
              </a:rPr>
              <a:t> </a:t>
            </a:r>
            <a:endParaRPr lang="fr-FR" spc="188" dirty="0">
              <a:solidFill>
                <a:srgbClr val="002060"/>
              </a:solidFill>
              <a:latin typeface="Arial" panose="020B0604020202020204" pitchFamily="34" charset="0"/>
              <a:cs typeface="Arial" panose="020B0604020202020204" pitchFamily="34" charset="0"/>
            </a:endParaRPr>
          </a:p>
          <a:p>
            <a:pPr marL="224314" marR="3810" indent="-215265" algn="just">
              <a:spcBef>
                <a:spcPts val="1466"/>
              </a:spcBef>
              <a:buFont typeface="Wingdings"/>
              <a:buChar char=""/>
              <a:tabLst>
                <a:tab pos="224790" algn="l"/>
              </a:tabLst>
            </a:pPr>
            <a:r>
              <a:rPr spc="-4" dirty="0">
                <a:solidFill>
                  <a:srgbClr val="002060"/>
                </a:solidFill>
                <a:latin typeface="Arial" panose="020B0604020202020204" pitchFamily="34" charset="0"/>
                <a:cs typeface="Arial" panose="020B0604020202020204" pitchFamily="34" charset="0"/>
              </a:rPr>
              <a:t>Les</a:t>
            </a:r>
            <a:r>
              <a:rPr spc="206"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activités</a:t>
            </a:r>
            <a:r>
              <a:rPr spc="195"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de</a:t>
            </a:r>
            <a:r>
              <a:rPr spc="199"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cultures</a:t>
            </a:r>
            <a:r>
              <a:rPr spc="203"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marines</a:t>
            </a:r>
            <a:r>
              <a:rPr spc="191"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sont</a:t>
            </a:r>
            <a:r>
              <a:rPr spc="188" dirty="0">
                <a:solidFill>
                  <a:srgbClr val="002060"/>
                </a:solidFill>
                <a:latin typeface="Arial" panose="020B0604020202020204" pitchFamily="34" charset="0"/>
                <a:cs typeface="Arial" panose="020B0604020202020204" pitchFamily="34" charset="0"/>
              </a:rPr>
              <a:t> </a:t>
            </a:r>
            <a:r>
              <a:rPr spc="-8" dirty="0" err="1">
                <a:solidFill>
                  <a:srgbClr val="002060"/>
                </a:solidFill>
                <a:latin typeface="Arial" panose="020B0604020202020204" pitchFamily="34" charset="0"/>
                <a:cs typeface="Arial" panose="020B0604020202020204" pitchFamily="34" charset="0"/>
              </a:rPr>
              <a:t>réputées</a:t>
            </a:r>
            <a:r>
              <a:rPr spc="195" dirty="0">
                <a:solidFill>
                  <a:srgbClr val="002060"/>
                </a:solidFill>
                <a:latin typeface="Arial" panose="020B0604020202020204" pitchFamily="34" charset="0"/>
                <a:cs typeface="Arial" panose="020B0604020202020204" pitchFamily="34" charset="0"/>
              </a:rPr>
              <a:t> </a:t>
            </a:r>
            <a:r>
              <a:rPr spc="-4" dirty="0" err="1">
                <a:solidFill>
                  <a:srgbClr val="002060"/>
                </a:solidFill>
                <a:latin typeface="Arial" panose="020B0604020202020204" pitchFamily="34" charset="0"/>
                <a:cs typeface="Arial" panose="020B0604020202020204" pitchFamily="34" charset="0"/>
              </a:rPr>
              <a:t>agricoles</a:t>
            </a:r>
            <a:r>
              <a:rPr lang="fr-FR" spc="-4"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Il en </a:t>
            </a:r>
            <a:r>
              <a:rPr spc="-8" dirty="0">
                <a:solidFill>
                  <a:srgbClr val="002060"/>
                </a:solidFill>
                <a:latin typeface="Arial" panose="020B0604020202020204" pitchFamily="34" charset="0"/>
                <a:cs typeface="Arial" panose="020B0604020202020204" pitchFamily="34" charset="0"/>
              </a:rPr>
              <a:t>est </a:t>
            </a:r>
            <a:r>
              <a:rPr spc="4" dirty="0">
                <a:solidFill>
                  <a:srgbClr val="002060"/>
                </a:solidFill>
                <a:latin typeface="Arial" panose="020B0604020202020204" pitchFamily="34" charset="0"/>
                <a:cs typeface="Arial" panose="020B0604020202020204" pitchFamily="34" charset="0"/>
              </a:rPr>
              <a:t>de </a:t>
            </a:r>
            <a:r>
              <a:rPr dirty="0">
                <a:solidFill>
                  <a:srgbClr val="002060"/>
                </a:solidFill>
                <a:latin typeface="Arial" panose="020B0604020202020204" pitchFamily="34" charset="0"/>
                <a:cs typeface="Arial" panose="020B0604020202020204" pitchFamily="34" charset="0"/>
              </a:rPr>
              <a:t>même des </a:t>
            </a:r>
            <a:r>
              <a:rPr spc="-4" dirty="0">
                <a:solidFill>
                  <a:srgbClr val="002060"/>
                </a:solidFill>
                <a:latin typeface="Arial" panose="020B0604020202020204" pitchFamily="34" charset="0"/>
                <a:cs typeface="Arial" panose="020B0604020202020204" pitchFamily="34" charset="0"/>
              </a:rPr>
              <a:t>activités </a:t>
            </a:r>
            <a:r>
              <a:rPr dirty="0">
                <a:solidFill>
                  <a:srgbClr val="002060"/>
                </a:solidFill>
                <a:latin typeface="Arial" panose="020B0604020202020204" pitchFamily="34" charset="0"/>
                <a:cs typeface="Arial" panose="020B0604020202020204" pitchFamily="34" charset="0"/>
              </a:rPr>
              <a:t>de </a:t>
            </a:r>
            <a:r>
              <a:rPr spc="-8" dirty="0">
                <a:solidFill>
                  <a:srgbClr val="002060"/>
                </a:solidFill>
                <a:latin typeface="Arial" panose="020B0604020202020204" pitchFamily="34" charset="0"/>
                <a:cs typeface="Arial" panose="020B0604020202020204" pitchFamily="34" charset="0"/>
              </a:rPr>
              <a:t>préparation </a:t>
            </a:r>
            <a:r>
              <a:rPr spc="-4" dirty="0">
                <a:solidFill>
                  <a:srgbClr val="002060"/>
                </a:solidFill>
                <a:latin typeface="Arial" panose="020B0604020202020204" pitchFamily="34" charset="0"/>
                <a:cs typeface="Arial" panose="020B0604020202020204" pitchFamily="34" charset="0"/>
              </a:rPr>
              <a:t>et d'entraînement </a:t>
            </a:r>
            <a:r>
              <a:rPr dirty="0">
                <a:solidFill>
                  <a:srgbClr val="002060"/>
                </a:solidFill>
                <a:latin typeface="Arial" panose="020B0604020202020204" pitchFamily="34" charset="0"/>
                <a:cs typeface="Arial" panose="020B0604020202020204" pitchFamily="34" charset="0"/>
              </a:rPr>
              <a:t>des équidés </a:t>
            </a:r>
            <a:r>
              <a:rPr spc="4"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domestiques </a:t>
            </a:r>
            <a:r>
              <a:rPr dirty="0">
                <a:solidFill>
                  <a:srgbClr val="002060"/>
                </a:solidFill>
                <a:latin typeface="Arial" panose="020B0604020202020204" pitchFamily="34" charset="0"/>
                <a:cs typeface="Arial" panose="020B0604020202020204" pitchFamily="34" charset="0"/>
              </a:rPr>
              <a:t>en vue de leur </a:t>
            </a:r>
            <a:r>
              <a:rPr spc="-8" dirty="0">
                <a:solidFill>
                  <a:srgbClr val="002060"/>
                </a:solidFill>
                <a:latin typeface="Arial" panose="020B0604020202020204" pitchFamily="34" charset="0"/>
                <a:cs typeface="Arial" panose="020B0604020202020204" pitchFamily="34" charset="0"/>
              </a:rPr>
              <a:t>exploitation, </a:t>
            </a:r>
            <a:r>
              <a:rPr dirty="0">
                <a:solidFill>
                  <a:srgbClr val="002060"/>
                </a:solidFill>
                <a:latin typeface="Arial" panose="020B0604020202020204" pitchFamily="34" charset="0"/>
                <a:cs typeface="Arial" panose="020B0604020202020204" pitchFamily="34" charset="0"/>
              </a:rPr>
              <a:t>à </a:t>
            </a:r>
            <a:r>
              <a:rPr spc="-8" dirty="0">
                <a:solidFill>
                  <a:srgbClr val="002060"/>
                </a:solidFill>
                <a:latin typeface="Arial" panose="020B0604020202020204" pitchFamily="34" charset="0"/>
                <a:cs typeface="Arial" panose="020B0604020202020204" pitchFamily="34" charset="0"/>
              </a:rPr>
              <a:t>l'exclusion </a:t>
            </a:r>
            <a:r>
              <a:rPr dirty="0">
                <a:solidFill>
                  <a:srgbClr val="002060"/>
                </a:solidFill>
                <a:latin typeface="Arial" panose="020B0604020202020204" pitchFamily="34" charset="0"/>
                <a:cs typeface="Arial" panose="020B0604020202020204" pitchFamily="34" charset="0"/>
              </a:rPr>
              <a:t>des </a:t>
            </a:r>
            <a:r>
              <a:rPr spc="-4" dirty="0">
                <a:solidFill>
                  <a:srgbClr val="002060"/>
                </a:solidFill>
                <a:latin typeface="Arial" panose="020B0604020202020204" pitchFamily="34" charset="0"/>
                <a:cs typeface="Arial" panose="020B0604020202020204" pitchFamily="34" charset="0"/>
              </a:rPr>
              <a:t>activités </a:t>
            </a:r>
            <a:r>
              <a:rPr dirty="0">
                <a:solidFill>
                  <a:srgbClr val="002060"/>
                </a:solidFill>
                <a:latin typeface="Arial" panose="020B0604020202020204" pitchFamily="34" charset="0"/>
                <a:cs typeface="Arial" panose="020B0604020202020204" pitchFamily="34" charset="0"/>
              </a:rPr>
              <a:t>de </a:t>
            </a:r>
            <a:r>
              <a:rPr spc="-4" dirty="0">
                <a:solidFill>
                  <a:srgbClr val="002060"/>
                </a:solidFill>
                <a:latin typeface="Arial" panose="020B0604020202020204" pitchFamily="34" charset="0"/>
                <a:cs typeface="Arial" panose="020B0604020202020204" pitchFamily="34" charset="0"/>
              </a:rPr>
              <a:t>spectacle. </a:t>
            </a:r>
            <a:r>
              <a:rPr dirty="0">
                <a:solidFill>
                  <a:srgbClr val="002060"/>
                </a:solidFill>
                <a:latin typeface="Arial" panose="020B0604020202020204" pitchFamily="34" charset="0"/>
                <a:cs typeface="Arial" panose="020B0604020202020204" pitchFamily="34" charset="0"/>
              </a:rPr>
              <a:t>Il en </a:t>
            </a:r>
            <a:r>
              <a:rPr spc="-8" dirty="0">
                <a:solidFill>
                  <a:srgbClr val="002060"/>
                </a:solidFill>
                <a:latin typeface="Arial" panose="020B0604020202020204" pitchFamily="34" charset="0"/>
                <a:cs typeface="Arial" panose="020B0604020202020204" pitchFamily="34" charset="0"/>
              </a:rPr>
              <a:t>est </a:t>
            </a:r>
            <a:r>
              <a:rPr dirty="0">
                <a:solidFill>
                  <a:srgbClr val="002060"/>
                </a:solidFill>
                <a:latin typeface="Arial" panose="020B0604020202020204" pitchFamily="34" charset="0"/>
                <a:cs typeface="Arial" panose="020B0604020202020204" pitchFamily="34" charset="0"/>
              </a:rPr>
              <a:t>de même de </a:t>
            </a:r>
            <a:r>
              <a:rPr spc="-4" dirty="0">
                <a:solidFill>
                  <a:srgbClr val="002060"/>
                </a:solidFill>
                <a:latin typeface="Arial" panose="020B0604020202020204" pitchFamily="34" charset="0"/>
                <a:cs typeface="Arial" panose="020B0604020202020204" pitchFamily="34" charset="0"/>
              </a:rPr>
              <a:t>la </a:t>
            </a:r>
            <a:r>
              <a:rPr spc="-8" dirty="0">
                <a:solidFill>
                  <a:srgbClr val="002060"/>
                </a:solidFill>
                <a:latin typeface="Arial" panose="020B0604020202020204" pitchFamily="34" charset="0"/>
                <a:cs typeface="Arial" panose="020B0604020202020204" pitchFamily="34" charset="0"/>
              </a:rPr>
              <a:t>production </a:t>
            </a:r>
            <a:r>
              <a:rPr spc="-4" dirty="0">
                <a:solidFill>
                  <a:srgbClr val="002060"/>
                </a:solidFill>
                <a:latin typeface="Arial" panose="020B0604020202020204" pitchFamily="34" charset="0"/>
                <a:cs typeface="Arial" panose="020B0604020202020204" pitchFamily="34" charset="0"/>
              </a:rPr>
              <a:t> et, le </a:t>
            </a:r>
            <a:r>
              <a:rPr spc="-8" dirty="0">
                <a:solidFill>
                  <a:srgbClr val="002060"/>
                </a:solidFill>
                <a:latin typeface="Arial" panose="020B0604020202020204" pitchFamily="34" charset="0"/>
                <a:cs typeface="Arial" panose="020B0604020202020204" pitchFamily="34" charset="0"/>
              </a:rPr>
              <a:t>cas </a:t>
            </a:r>
            <a:r>
              <a:rPr spc="-4" dirty="0">
                <a:solidFill>
                  <a:srgbClr val="002060"/>
                </a:solidFill>
                <a:latin typeface="Arial" panose="020B0604020202020204" pitchFamily="34" charset="0"/>
                <a:cs typeface="Arial" panose="020B0604020202020204" pitchFamily="34" charset="0"/>
              </a:rPr>
              <a:t>échéant, </a:t>
            </a:r>
            <a:r>
              <a:rPr dirty="0">
                <a:solidFill>
                  <a:srgbClr val="002060"/>
                </a:solidFill>
                <a:latin typeface="Arial" panose="020B0604020202020204" pitchFamily="34" charset="0"/>
                <a:cs typeface="Arial" panose="020B0604020202020204" pitchFamily="34" charset="0"/>
              </a:rPr>
              <a:t>de </a:t>
            </a:r>
            <a:r>
              <a:rPr spc="-4" dirty="0">
                <a:solidFill>
                  <a:srgbClr val="002060"/>
                </a:solidFill>
                <a:latin typeface="Arial" panose="020B0604020202020204" pitchFamily="34" charset="0"/>
                <a:cs typeface="Arial" panose="020B0604020202020204" pitchFamily="34" charset="0"/>
              </a:rPr>
              <a:t>la </a:t>
            </a:r>
            <a:r>
              <a:rPr spc="-8" dirty="0">
                <a:solidFill>
                  <a:srgbClr val="002060"/>
                </a:solidFill>
                <a:latin typeface="Arial" panose="020B0604020202020204" pitchFamily="34" charset="0"/>
                <a:cs typeface="Arial" panose="020B0604020202020204" pitchFamily="34" charset="0"/>
              </a:rPr>
              <a:t>commercialisation, </a:t>
            </a:r>
            <a:r>
              <a:rPr spc="-4" dirty="0">
                <a:solidFill>
                  <a:srgbClr val="002060"/>
                </a:solidFill>
                <a:latin typeface="Arial" panose="020B0604020202020204" pitchFamily="34" charset="0"/>
                <a:cs typeface="Arial" panose="020B0604020202020204" pitchFamily="34" charset="0"/>
              </a:rPr>
              <a:t>par </a:t>
            </a:r>
            <a:r>
              <a:rPr dirty="0">
                <a:solidFill>
                  <a:srgbClr val="002060"/>
                </a:solidFill>
                <a:latin typeface="Arial" panose="020B0604020202020204" pitchFamily="34" charset="0"/>
                <a:cs typeface="Arial" panose="020B0604020202020204" pitchFamily="34" charset="0"/>
              </a:rPr>
              <a:t>un </a:t>
            </a:r>
            <a:r>
              <a:rPr spc="-4" dirty="0">
                <a:solidFill>
                  <a:srgbClr val="002060"/>
                </a:solidFill>
                <a:latin typeface="Arial" panose="020B0604020202020204" pitchFamily="34" charset="0"/>
                <a:cs typeface="Arial" panose="020B0604020202020204" pitchFamily="34" charset="0"/>
              </a:rPr>
              <a:t>ou plusieurs </a:t>
            </a:r>
            <a:r>
              <a:rPr spc="-8" dirty="0">
                <a:solidFill>
                  <a:srgbClr val="002060"/>
                </a:solidFill>
                <a:latin typeface="Arial" panose="020B0604020202020204" pitchFamily="34" charset="0"/>
                <a:cs typeface="Arial" panose="020B0604020202020204" pitchFamily="34" charset="0"/>
              </a:rPr>
              <a:t>exploitants </a:t>
            </a:r>
            <a:r>
              <a:rPr spc="-4" dirty="0">
                <a:solidFill>
                  <a:srgbClr val="002060"/>
                </a:solidFill>
                <a:latin typeface="Arial" panose="020B0604020202020204" pitchFamily="34" charset="0"/>
                <a:cs typeface="Arial" panose="020B0604020202020204" pitchFamily="34" charset="0"/>
              </a:rPr>
              <a:t>agricoles, </a:t>
            </a:r>
            <a:r>
              <a:rPr dirty="0">
                <a:solidFill>
                  <a:srgbClr val="002060"/>
                </a:solidFill>
                <a:latin typeface="Arial" panose="020B0604020202020204" pitchFamily="34" charset="0"/>
                <a:cs typeface="Arial" panose="020B0604020202020204" pitchFamily="34" charset="0"/>
              </a:rPr>
              <a:t>de </a:t>
            </a:r>
            <a:r>
              <a:rPr spc="-4" dirty="0">
                <a:solidFill>
                  <a:srgbClr val="002060"/>
                </a:solidFill>
                <a:latin typeface="Arial" panose="020B0604020202020204" pitchFamily="34" charset="0"/>
                <a:cs typeface="Arial" panose="020B0604020202020204" pitchFamily="34" charset="0"/>
              </a:rPr>
              <a:t>biogaz, </a:t>
            </a:r>
            <a:r>
              <a:rPr spc="-8" dirty="0">
                <a:solidFill>
                  <a:srgbClr val="002060"/>
                </a:solidFill>
                <a:latin typeface="Arial" panose="020B0604020202020204" pitchFamily="34" charset="0"/>
                <a:cs typeface="Arial" panose="020B0604020202020204" pitchFamily="34" charset="0"/>
              </a:rPr>
              <a:t>d'électricité </a:t>
            </a:r>
            <a:r>
              <a:rPr spc="-4" dirty="0">
                <a:solidFill>
                  <a:srgbClr val="002060"/>
                </a:solidFill>
                <a:latin typeface="Arial" panose="020B0604020202020204" pitchFamily="34" charset="0"/>
                <a:cs typeface="Arial" panose="020B0604020202020204" pitchFamily="34" charset="0"/>
              </a:rPr>
              <a:t>et </a:t>
            </a:r>
            <a:r>
              <a:rPr spc="8" dirty="0">
                <a:solidFill>
                  <a:srgbClr val="002060"/>
                </a:solidFill>
                <a:latin typeface="Arial" panose="020B0604020202020204" pitchFamily="34" charset="0"/>
                <a:cs typeface="Arial" panose="020B0604020202020204" pitchFamily="34" charset="0"/>
              </a:rPr>
              <a:t>de </a:t>
            </a:r>
            <a:r>
              <a:rPr spc="11"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chaleur</a:t>
            </a:r>
            <a:r>
              <a:rPr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par</a:t>
            </a:r>
            <a:r>
              <a:rPr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la</a:t>
            </a:r>
            <a:r>
              <a:rPr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méthanisation,</a:t>
            </a:r>
            <a:r>
              <a:rPr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lorsque</a:t>
            </a:r>
            <a:r>
              <a:rPr spc="-4" dirty="0">
                <a:solidFill>
                  <a:srgbClr val="002060"/>
                </a:solidFill>
                <a:latin typeface="Arial" panose="020B0604020202020204" pitchFamily="34" charset="0"/>
                <a:cs typeface="Arial" panose="020B0604020202020204" pitchFamily="34" charset="0"/>
              </a:rPr>
              <a:t> </a:t>
            </a:r>
            <a:r>
              <a:rPr spc="-11" dirty="0">
                <a:solidFill>
                  <a:srgbClr val="002060"/>
                </a:solidFill>
                <a:latin typeface="Arial" panose="020B0604020202020204" pitchFamily="34" charset="0"/>
                <a:cs typeface="Arial" panose="020B0604020202020204" pitchFamily="34" charset="0"/>
              </a:rPr>
              <a:t>cette</a:t>
            </a:r>
            <a:r>
              <a:rPr spc="-8"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production</a:t>
            </a:r>
            <a:r>
              <a:rPr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est</a:t>
            </a:r>
            <a:r>
              <a:rPr spc="-4" dirty="0">
                <a:solidFill>
                  <a:srgbClr val="002060"/>
                </a:solidFill>
                <a:latin typeface="Arial" panose="020B0604020202020204" pitchFamily="34" charset="0"/>
                <a:cs typeface="Arial" panose="020B0604020202020204" pitchFamily="34" charset="0"/>
              </a:rPr>
              <a:t> issue</a:t>
            </a:r>
            <a:r>
              <a:rPr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pour</a:t>
            </a:r>
            <a:r>
              <a:rPr dirty="0">
                <a:solidFill>
                  <a:srgbClr val="002060"/>
                </a:solidFill>
                <a:latin typeface="Arial" panose="020B0604020202020204" pitchFamily="34" charset="0"/>
                <a:cs typeface="Arial" panose="020B0604020202020204" pitchFamily="34" charset="0"/>
              </a:rPr>
              <a:t> au</a:t>
            </a:r>
            <a:r>
              <a:rPr spc="4"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moins</a:t>
            </a:r>
            <a:r>
              <a:rPr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50</a:t>
            </a:r>
            <a:r>
              <a:rPr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de</a:t>
            </a:r>
            <a:r>
              <a:rPr spc="4"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matières</a:t>
            </a:r>
            <a:r>
              <a:rPr spc="-4"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provenant </a:t>
            </a:r>
            <a:r>
              <a:rPr spc="-4"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d'exploitations</a:t>
            </a:r>
            <a:r>
              <a:rPr spc="15" dirty="0">
                <a:solidFill>
                  <a:srgbClr val="002060"/>
                </a:solidFill>
                <a:latin typeface="Arial" panose="020B0604020202020204" pitchFamily="34" charset="0"/>
                <a:cs typeface="Arial" panose="020B0604020202020204" pitchFamily="34" charset="0"/>
              </a:rPr>
              <a:t> </a:t>
            </a:r>
            <a:r>
              <a:rPr spc="-4" dirty="0" err="1">
                <a:solidFill>
                  <a:srgbClr val="002060"/>
                </a:solidFill>
                <a:latin typeface="Arial" panose="020B0604020202020204" pitchFamily="34" charset="0"/>
                <a:cs typeface="Arial" panose="020B0604020202020204" pitchFamily="34" charset="0"/>
              </a:rPr>
              <a:t>agricoles</a:t>
            </a:r>
            <a:r>
              <a:rPr spc="-4" dirty="0">
                <a:solidFill>
                  <a:srgbClr val="002060"/>
                </a:solidFill>
                <a:latin typeface="Arial" panose="020B0604020202020204" pitchFamily="34" charset="0"/>
                <a:cs typeface="Arial" panose="020B0604020202020204" pitchFamily="34" charset="0"/>
              </a:rPr>
              <a:t>.</a:t>
            </a:r>
            <a:endParaRPr dirty="0">
              <a:solidFill>
                <a:srgbClr val="002060"/>
              </a:solidFill>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E2A6B08F-139B-4B5E-EA15-A98A20A49955}"/>
              </a:ext>
            </a:extLst>
          </p:cNvPr>
          <p:cNvPicPr>
            <a:picLocks noChangeAspect="1"/>
          </p:cNvPicPr>
          <p:nvPr/>
        </p:nvPicPr>
        <p:blipFill>
          <a:blip r:embed="rId3"/>
          <a:stretch>
            <a:fillRect/>
          </a:stretch>
        </p:blipFill>
        <p:spPr>
          <a:xfrm>
            <a:off x="152400" y="0"/>
            <a:ext cx="1422426" cy="1443762"/>
          </a:xfrm>
          <a:prstGeom prst="rect">
            <a:avLst/>
          </a:prstGeom>
        </p:spPr>
      </p:pic>
      <p:sp>
        <p:nvSpPr>
          <p:cNvPr id="11" name="object 2">
            <a:extLst>
              <a:ext uri="{FF2B5EF4-FFF2-40B4-BE49-F238E27FC236}">
                <a16:creationId xmlns:a16="http://schemas.microsoft.com/office/drawing/2014/main" id="{0D49DD80-A3FD-7D6F-372F-6EEA431AB53D}"/>
              </a:ext>
            </a:extLst>
          </p:cNvPr>
          <p:cNvSpPr txBox="1">
            <a:spLocks/>
          </p:cNvSpPr>
          <p:nvPr/>
        </p:nvSpPr>
        <p:spPr>
          <a:xfrm>
            <a:off x="3722323" y="1110337"/>
            <a:ext cx="4280394" cy="333425"/>
          </a:xfrm>
          <a:prstGeom prst="rect">
            <a:avLst/>
          </a:prstGeom>
        </p:spPr>
        <p:txBody>
          <a:bodyPr vert="horz" wrap="square" lIns="0" tIns="0" rIns="0" bIns="0" rtlCol="0">
            <a:spAutoFit/>
          </a:bodyPr>
          <a:lstStyle>
            <a:lvl1pPr>
              <a:defRPr sz="2400" b="1" i="0">
                <a:solidFill>
                  <a:srgbClr val="B10F61"/>
                </a:solidFill>
                <a:latin typeface="Carlito"/>
                <a:ea typeface="+mj-ea"/>
                <a:cs typeface="Carlito"/>
              </a:defRPr>
            </a:lvl1pPr>
          </a:lstStyle>
          <a:p>
            <a:pPr marL="9525">
              <a:lnSpc>
                <a:spcPts val="2640"/>
              </a:lnSpc>
            </a:pPr>
            <a:r>
              <a:rPr lang="fr-FR" kern="0" spc="-4">
                <a:solidFill>
                  <a:srgbClr val="C00000"/>
                </a:solidFill>
                <a:latin typeface="Calibri"/>
                <a:cs typeface="Calibri"/>
              </a:rPr>
              <a:t>Les </a:t>
            </a:r>
            <a:r>
              <a:rPr lang="fr-FR" kern="0" spc="-8">
                <a:solidFill>
                  <a:srgbClr val="C00000"/>
                </a:solidFill>
                <a:latin typeface="Calibri"/>
                <a:cs typeface="Calibri"/>
              </a:rPr>
              <a:t>activités</a:t>
            </a:r>
            <a:r>
              <a:rPr lang="fr-FR" kern="0" spc="15">
                <a:solidFill>
                  <a:srgbClr val="C00000"/>
                </a:solidFill>
                <a:latin typeface="Calibri"/>
                <a:cs typeface="Calibri"/>
              </a:rPr>
              <a:t> </a:t>
            </a:r>
            <a:r>
              <a:rPr lang="fr-FR" kern="0" spc="-8">
                <a:solidFill>
                  <a:srgbClr val="C00000"/>
                </a:solidFill>
                <a:latin typeface="Calibri"/>
                <a:cs typeface="Calibri"/>
              </a:rPr>
              <a:t>accessoires</a:t>
            </a:r>
            <a:endParaRPr lang="fr-FR" kern="0" dirty="0">
              <a:solidFill>
                <a:srgbClr val="C00000"/>
              </a:solidFill>
              <a:latin typeface="Calibri"/>
              <a:cs typeface="Calibri"/>
            </a:endParaRPr>
          </a:p>
        </p:txBody>
      </p:sp>
      <p:sp>
        <p:nvSpPr>
          <p:cNvPr id="13" name="Titre 12">
            <a:extLst>
              <a:ext uri="{FF2B5EF4-FFF2-40B4-BE49-F238E27FC236}">
                <a16:creationId xmlns:a16="http://schemas.microsoft.com/office/drawing/2014/main" id="{A72CB934-52FB-90F8-214C-3D946F03D56A}"/>
              </a:ext>
            </a:extLst>
          </p:cNvPr>
          <p:cNvSpPr>
            <a:spLocks noGrp="1"/>
          </p:cNvSpPr>
          <p:nvPr>
            <p:ph type="title"/>
          </p:nvPr>
        </p:nvSpPr>
        <p:spPr/>
        <p:txBody>
          <a:bodyPr/>
          <a:lstStyle/>
          <a:p>
            <a:endParaRPr lang="fr-FR" dirty="0"/>
          </a:p>
        </p:txBody>
      </p:sp>
      <p:grpSp>
        <p:nvGrpSpPr>
          <p:cNvPr id="14" name="Groupe 14">
            <a:extLst>
              <a:ext uri="{FF2B5EF4-FFF2-40B4-BE49-F238E27FC236}">
                <a16:creationId xmlns:a16="http://schemas.microsoft.com/office/drawing/2014/main" id="{0CD7AFCE-B0ED-4528-3519-C4C67809886E}"/>
              </a:ext>
            </a:extLst>
          </p:cNvPr>
          <p:cNvGrpSpPr>
            <a:grpSpLocks/>
          </p:cNvGrpSpPr>
          <p:nvPr/>
        </p:nvGrpSpPr>
        <p:grpSpPr bwMode="auto">
          <a:xfrm>
            <a:off x="1482068" y="152400"/>
            <a:ext cx="7661932" cy="1314472"/>
            <a:chOff x="2521302" y="4447632"/>
            <a:chExt cx="6645275" cy="2324642"/>
          </a:xfrm>
        </p:grpSpPr>
        <p:sp>
          <p:nvSpPr>
            <p:cNvPr id="15" name="Oval 2">
              <a:extLst>
                <a:ext uri="{FF2B5EF4-FFF2-40B4-BE49-F238E27FC236}">
                  <a16:creationId xmlns:a16="http://schemas.microsoft.com/office/drawing/2014/main" id="{C08CD1C9-FBE6-7052-4B4A-46F16347CBB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6" name="Rectangle 3">
              <a:extLst>
                <a:ext uri="{FF2B5EF4-FFF2-40B4-BE49-F238E27FC236}">
                  <a16:creationId xmlns:a16="http://schemas.microsoft.com/office/drawing/2014/main" id="{28E01560-BF59-33C8-2086-4FA10E4C005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7" name="Text Box 4">
              <a:extLst>
                <a:ext uri="{FF2B5EF4-FFF2-40B4-BE49-F238E27FC236}">
                  <a16:creationId xmlns:a16="http://schemas.microsoft.com/office/drawing/2014/main" id="{D54DB4D2-4807-DF74-91D8-CBB0EC1571A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0C52965B-BB89-EF2B-9ED7-2EC4E7A1F177}"/>
                </a:ext>
              </a:extLst>
            </p:cNvPr>
            <p:cNvGrpSpPr>
              <a:grpSpLocks/>
            </p:cNvGrpSpPr>
            <p:nvPr/>
          </p:nvGrpSpPr>
          <p:grpSpPr bwMode="auto">
            <a:xfrm>
              <a:off x="3957638" y="5091476"/>
              <a:ext cx="171450" cy="1165229"/>
              <a:chOff x="112099728" y="105931681"/>
              <a:chExt cx="170831" cy="1165800"/>
            </a:xfrm>
          </p:grpSpPr>
          <p:sp>
            <p:nvSpPr>
              <p:cNvPr id="23" name="Rectangle 7">
                <a:extLst>
                  <a:ext uri="{FF2B5EF4-FFF2-40B4-BE49-F238E27FC236}">
                    <a16:creationId xmlns:a16="http://schemas.microsoft.com/office/drawing/2014/main" id="{F31296E1-D92D-5021-9662-6D0E9B9A83C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4" name="Rectangle 8">
                <a:extLst>
                  <a:ext uri="{FF2B5EF4-FFF2-40B4-BE49-F238E27FC236}">
                    <a16:creationId xmlns:a16="http://schemas.microsoft.com/office/drawing/2014/main" id="{DDFEC412-2473-4921-8943-56530D0F20A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5" name="Rectangle 9">
                <a:extLst>
                  <a:ext uri="{FF2B5EF4-FFF2-40B4-BE49-F238E27FC236}">
                    <a16:creationId xmlns:a16="http://schemas.microsoft.com/office/drawing/2014/main" id="{2FF83892-BE9A-8541-E6DF-B6D00D0F978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897CE927-0D68-6C87-0115-73C2A69FA22D}"/>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10464399-F8D5-520A-7D7A-A579EF875EE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196303F4-6B48-EB2B-F1CE-1AC286834A6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2" name="Rectangle 21">
                <a:extLst>
                  <a:ext uri="{FF2B5EF4-FFF2-40B4-BE49-F238E27FC236}">
                    <a16:creationId xmlns:a16="http://schemas.microsoft.com/office/drawing/2014/main" id="{473B32F7-098D-CFE5-F10D-4A41A3A34EF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52400" y="1742239"/>
            <a:ext cx="8660543" cy="4087657"/>
          </a:xfrm>
          <a:prstGeom prst="rect">
            <a:avLst/>
          </a:prstGeom>
        </p:spPr>
        <p:txBody>
          <a:bodyPr vert="horz" wrap="square" lIns="0" tIns="9525" rIns="0" bIns="0" rtlCol="0">
            <a:spAutoFit/>
          </a:bodyPr>
          <a:lstStyle/>
          <a:p>
            <a:pPr marL="9049" marR="3810" algn="just">
              <a:spcBef>
                <a:spcPts val="75"/>
              </a:spcBef>
              <a:tabLst>
                <a:tab pos="267176" algn="l"/>
              </a:tabLst>
            </a:pPr>
            <a:r>
              <a:rPr sz="2000" b="1" spc="-4" dirty="0">
                <a:solidFill>
                  <a:srgbClr val="00B0F0"/>
                </a:solidFill>
                <a:latin typeface="Arial" panose="020B0604020202020204" pitchFamily="34" charset="0"/>
                <a:cs typeface="Arial" panose="020B0604020202020204" pitchFamily="34" charset="0"/>
              </a:rPr>
              <a:t>Activité</a:t>
            </a:r>
            <a:r>
              <a:rPr sz="2000" b="1" spc="203"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de</a:t>
            </a:r>
            <a:r>
              <a:rPr sz="2000" b="1" spc="195"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conjoint</a:t>
            </a:r>
            <a:r>
              <a:rPr sz="2000" b="1" spc="199" dirty="0">
                <a:solidFill>
                  <a:srgbClr val="00B0F0"/>
                </a:solidFill>
                <a:latin typeface="Arial" panose="020B0604020202020204" pitchFamily="34" charset="0"/>
                <a:cs typeface="Arial" panose="020B0604020202020204" pitchFamily="34" charset="0"/>
              </a:rPr>
              <a:t> </a:t>
            </a:r>
            <a:r>
              <a:rPr sz="2000" b="1" spc="-11" dirty="0">
                <a:solidFill>
                  <a:srgbClr val="00B0F0"/>
                </a:solidFill>
                <a:latin typeface="Arial" panose="020B0604020202020204" pitchFamily="34" charset="0"/>
                <a:cs typeface="Arial" panose="020B0604020202020204" pitchFamily="34" charset="0"/>
              </a:rPr>
              <a:t>collaborateur</a:t>
            </a:r>
            <a:r>
              <a:rPr sz="2000" b="1" spc="195"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au</a:t>
            </a:r>
            <a:r>
              <a:rPr sz="2000" b="1" spc="199"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sein</a:t>
            </a:r>
            <a:r>
              <a:rPr sz="2000" b="1" spc="203"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d'une</a:t>
            </a:r>
            <a:r>
              <a:rPr sz="2000" b="1" spc="203"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entreprise</a:t>
            </a:r>
            <a:r>
              <a:rPr sz="2000" b="1" spc="214"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artisanale,</a:t>
            </a:r>
            <a:r>
              <a:rPr sz="2000" b="1" spc="206"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commerciale </a:t>
            </a:r>
            <a:r>
              <a:rPr sz="2000" b="1" spc="-398"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ou</a:t>
            </a:r>
            <a:r>
              <a:rPr sz="2000" b="1" spc="-19"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libérale</a:t>
            </a:r>
            <a:r>
              <a:rPr sz="2000" b="1"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mentionnée</a:t>
            </a:r>
            <a:r>
              <a:rPr sz="2000" b="1" dirty="0">
                <a:solidFill>
                  <a:srgbClr val="00B0F0"/>
                </a:solidFill>
                <a:latin typeface="Arial" panose="020B0604020202020204" pitchFamily="34" charset="0"/>
                <a:cs typeface="Arial" panose="020B0604020202020204" pitchFamily="34" charset="0"/>
              </a:rPr>
              <a:t> à l'article</a:t>
            </a:r>
            <a:r>
              <a:rPr sz="2000" b="1" spc="-8"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R.</a:t>
            </a:r>
            <a:r>
              <a:rPr sz="2000" b="1" spc="-15"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121-1</a:t>
            </a:r>
            <a:r>
              <a:rPr sz="2000" b="1" spc="-8"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du</a:t>
            </a:r>
            <a:r>
              <a:rPr sz="2000" b="1" spc="4"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code</a:t>
            </a:r>
            <a:r>
              <a:rPr sz="2000" b="1" spc="-11"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de</a:t>
            </a:r>
            <a:r>
              <a:rPr sz="2000" b="1"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commerce</a:t>
            </a:r>
            <a:endParaRPr sz="2000" dirty="0">
              <a:solidFill>
                <a:srgbClr val="00B0F0"/>
              </a:solidFill>
              <a:latin typeface="Arial" panose="020B0604020202020204" pitchFamily="34" charset="0"/>
              <a:cs typeface="Arial" panose="020B0604020202020204" pitchFamily="34" charset="0"/>
            </a:endParaRPr>
          </a:p>
          <a:p>
            <a:pPr marL="224314" marR="4763" indent="-215265" algn="just">
              <a:spcBef>
                <a:spcPts val="1466"/>
              </a:spcBef>
              <a:buFont typeface="Wingdings"/>
              <a:buChar char=""/>
              <a:tabLst>
                <a:tab pos="224790" algn="l"/>
              </a:tabLst>
            </a:pPr>
            <a:r>
              <a:rPr sz="2000" spc="-8" dirty="0">
                <a:solidFill>
                  <a:srgbClr val="3E216F"/>
                </a:solidFill>
                <a:latin typeface="Arial" panose="020B0604020202020204" pitchFamily="34" charset="0"/>
                <a:cs typeface="Arial" panose="020B0604020202020204" pitchFamily="34" charset="0"/>
              </a:rPr>
              <a:t>Est considéré </a:t>
            </a:r>
            <a:r>
              <a:rPr sz="2000" spc="-4" dirty="0">
                <a:solidFill>
                  <a:srgbClr val="3E216F"/>
                </a:solidFill>
                <a:latin typeface="Arial" panose="020B0604020202020204" pitchFamily="34" charset="0"/>
                <a:cs typeface="Arial" panose="020B0604020202020204" pitchFamily="34" charset="0"/>
              </a:rPr>
              <a:t>comme </a:t>
            </a:r>
            <a:r>
              <a:rPr sz="2000" spc="-8" dirty="0">
                <a:solidFill>
                  <a:srgbClr val="3E216F"/>
                </a:solidFill>
                <a:latin typeface="Arial" panose="020B0604020202020204" pitchFamily="34" charset="0"/>
                <a:cs typeface="Arial" panose="020B0604020202020204" pitchFamily="34" charset="0"/>
              </a:rPr>
              <a:t>conjoint collaborateur </a:t>
            </a:r>
            <a:r>
              <a:rPr sz="2000" spc="-4" dirty="0">
                <a:solidFill>
                  <a:srgbClr val="3E216F"/>
                </a:solidFill>
                <a:latin typeface="Arial" panose="020B0604020202020204" pitchFamily="34" charset="0"/>
                <a:cs typeface="Arial" panose="020B0604020202020204" pitchFamily="34" charset="0"/>
              </a:rPr>
              <a:t>le </a:t>
            </a:r>
            <a:r>
              <a:rPr sz="2000" spc="-8" dirty="0">
                <a:solidFill>
                  <a:srgbClr val="3E216F"/>
                </a:solidFill>
                <a:latin typeface="Arial" panose="020B0604020202020204" pitchFamily="34" charset="0"/>
                <a:cs typeface="Arial" panose="020B0604020202020204" pitchFamily="34" charset="0"/>
              </a:rPr>
              <a:t>conjoint </a:t>
            </a:r>
            <a:r>
              <a:rPr sz="2000" dirty="0">
                <a:solidFill>
                  <a:srgbClr val="3E216F"/>
                </a:solidFill>
                <a:latin typeface="Arial" panose="020B0604020202020204" pitchFamily="34" charset="0"/>
                <a:cs typeface="Arial" panose="020B0604020202020204" pitchFamily="34" charset="0"/>
              </a:rPr>
              <a:t>du </a:t>
            </a:r>
            <a:r>
              <a:rPr sz="2000" spc="-8" dirty="0">
                <a:solidFill>
                  <a:srgbClr val="3E216F"/>
                </a:solidFill>
                <a:latin typeface="Arial" panose="020B0604020202020204" pitchFamily="34" charset="0"/>
                <a:cs typeface="Arial" panose="020B0604020202020204" pitchFamily="34" charset="0"/>
              </a:rPr>
              <a:t>chef </a:t>
            </a:r>
            <a:r>
              <a:rPr sz="2000" spc="-4" dirty="0">
                <a:solidFill>
                  <a:srgbClr val="3E216F"/>
                </a:solidFill>
                <a:latin typeface="Arial" panose="020B0604020202020204" pitchFamily="34" charset="0"/>
                <a:cs typeface="Arial" panose="020B0604020202020204" pitchFamily="34" charset="0"/>
              </a:rPr>
              <a:t>d'une entreprise </a:t>
            </a:r>
            <a:r>
              <a:rPr sz="2000" spc="-8" dirty="0">
                <a:solidFill>
                  <a:srgbClr val="3E216F"/>
                </a:solidFill>
                <a:latin typeface="Arial" panose="020B0604020202020204" pitchFamily="34" charset="0"/>
                <a:cs typeface="Arial" panose="020B0604020202020204" pitchFamily="34" charset="0"/>
              </a:rPr>
              <a:t>commerciale, </a:t>
            </a:r>
            <a:r>
              <a:rPr sz="2000" spc="-4" dirty="0">
                <a:solidFill>
                  <a:srgbClr val="3E216F"/>
                </a:solidFill>
                <a:latin typeface="Arial" panose="020B0604020202020204" pitchFamily="34" charset="0"/>
                <a:cs typeface="Arial" panose="020B0604020202020204" pitchFamily="34" charset="0"/>
              </a:rPr>
              <a:t>artisanale ou libérale </a:t>
            </a:r>
            <a:r>
              <a:rPr sz="2000" dirty="0">
                <a:solidFill>
                  <a:srgbClr val="3E216F"/>
                </a:solidFill>
                <a:latin typeface="Arial" panose="020B0604020202020204" pitchFamily="34" charset="0"/>
                <a:cs typeface="Arial" panose="020B0604020202020204" pitchFamily="34" charset="0"/>
              </a:rPr>
              <a:t> qui </a:t>
            </a:r>
            <a:r>
              <a:rPr sz="2000" spc="-15" dirty="0">
                <a:solidFill>
                  <a:srgbClr val="3E216F"/>
                </a:solidFill>
                <a:latin typeface="Arial" panose="020B0604020202020204" pitchFamily="34" charset="0"/>
                <a:cs typeface="Arial" panose="020B0604020202020204" pitchFamily="34" charset="0"/>
              </a:rPr>
              <a:t>exerce </a:t>
            </a:r>
            <a:r>
              <a:rPr sz="2000" dirty="0">
                <a:solidFill>
                  <a:srgbClr val="3E216F"/>
                </a:solidFill>
                <a:latin typeface="Arial" panose="020B0604020202020204" pitchFamily="34" charset="0"/>
                <a:cs typeface="Arial" panose="020B0604020202020204" pitchFamily="34" charset="0"/>
              </a:rPr>
              <a:t>une </a:t>
            </a:r>
            <a:r>
              <a:rPr sz="2000" spc="-8" dirty="0">
                <a:solidFill>
                  <a:srgbClr val="3E216F"/>
                </a:solidFill>
                <a:latin typeface="Arial" panose="020B0604020202020204" pitchFamily="34" charset="0"/>
                <a:cs typeface="Arial" panose="020B0604020202020204" pitchFamily="34" charset="0"/>
              </a:rPr>
              <a:t>activité professionnelle </a:t>
            </a:r>
            <a:r>
              <a:rPr sz="2000" spc="-4" dirty="0">
                <a:solidFill>
                  <a:srgbClr val="3E216F"/>
                </a:solidFill>
                <a:latin typeface="Arial" panose="020B0604020202020204" pitchFamily="34" charset="0"/>
                <a:cs typeface="Arial" panose="020B0604020202020204" pitchFamily="34" charset="0"/>
              </a:rPr>
              <a:t>régulière dans l'entreprise sans </a:t>
            </a:r>
            <a:r>
              <a:rPr sz="2000" spc="-8" dirty="0">
                <a:solidFill>
                  <a:srgbClr val="3E216F"/>
                </a:solidFill>
                <a:latin typeface="Arial" panose="020B0604020202020204" pitchFamily="34" charset="0"/>
                <a:cs typeface="Arial" panose="020B0604020202020204" pitchFamily="34" charset="0"/>
              </a:rPr>
              <a:t>percevoir </a:t>
            </a:r>
            <a:r>
              <a:rPr sz="2000" dirty="0">
                <a:solidFill>
                  <a:srgbClr val="3E216F"/>
                </a:solidFill>
                <a:latin typeface="Arial" panose="020B0604020202020204" pitchFamily="34" charset="0"/>
                <a:cs typeface="Arial" panose="020B0604020202020204" pitchFamily="34" charset="0"/>
              </a:rPr>
              <a:t>de </a:t>
            </a:r>
            <a:r>
              <a:rPr sz="2000" spc="-8" dirty="0">
                <a:solidFill>
                  <a:srgbClr val="3E216F"/>
                </a:solidFill>
                <a:latin typeface="Arial" panose="020B0604020202020204" pitchFamily="34" charset="0"/>
                <a:cs typeface="Arial" panose="020B0604020202020204" pitchFamily="34" charset="0"/>
              </a:rPr>
              <a:t>rémunération </a:t>
            </a:r>
            <a:r>
              <a:rPr sz="2000" spc="-4" dirty="0">
                <a:solidFill>
                  <a:srgbClr val="3E216F"/>
                </a:solidFill>
                <a:latin typeface="Arial" panose="020B0604020202020204" pitchFamily="34" charset="0"/>
                <a:cs typeface="Arial" panose="020B0604020202020204" pitchFamily="34" charset="0"/>
              </a:rPr>
              <a:t>et sans </a:t>
            </a:r>
            <a:r>
              <a:rPr sz="2000" spc="-8" dirty="0">
                <a:solidFill>
                  <a:srgbClr val="3E216F"/>
                </a:solidFill>
                <a:latin typeface="Arial" panose="020B0604020202020204" pitchFamily="34" charset="0"/>
                <a:cs typeface="Arial" panose="020B0604020202020204" pitchFamily="34" charset="0"/>
              </a:rPr>
              <a:t>avoir la </a:t>
            </a:r>
            <a:r>
              <a:rPr sz="2000" spc="-4"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qualité</a:t>
            </a:r>
            <a:r>
              <a:rPr sz="2000" spc="19"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d'associé</a:t>
            </a:r>
            <a:r>
              <a:rPr sz="2000" spc="8"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au</a:t>
            </a:r>
            <a:r>
              <a:rPr sz="2000" spc="1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sens</a:t>
            </a:r>
            <a:r>
              <a:rPr sz="2000" dirty="0">
                <a:solidFill>
                  <a:srgbClr val="3E216F"/>
                </a:solidFill>
                <a:latin typeface="Arial" panose="020B0604020202020204" pitchFamily="34" charset="0"/>
                <a:cs typeface="Arial" panose="020B0604020202020204" pitchFamily="34" charset="0"/>
              </a:rPr>
              <a:t> de</a:t>
            </a:r>
            <a:r>
              <a:rPr sz="2000" spc="4"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l'article</a:t>
            </a:r>
            <a:r>
              <a:rPr sz="2000" spc="26"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1832</a:t>
            </a:r>
            <a:r>
              <a:rPr sz="2000" dirty="0">
                <a:solidFill>
                  <a:srgbClr val="3E216F"/>
                </a:solidFill>
                <a:latin typeface="Arial" panose="020B0604020202020204" pitchFamily="34" charset="0"/>
                <a:cs typeface="Arial" panose="020B0604020202020204" pitchFamily="34" charset="0"/>
              </a:rPr>
              <a:t> du</a:t>
            </a:r>
            <a:r>
              <a:rPr sz="2000" spc="11"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code</a:t>
            </a:r>
            <a:r>
              <a:rPr sz="2000" spc="1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civil.</a:t>
            </a:r>
            <a:endParaRPr lang="fr-FR" sz="2000" spc="-4" dirty="0">
              <a:solidFill>
                <a:srgbClr val="3E216F"/>
              </a:solidFill>
              <a:latin typeface="Arial" panose="020B0604020202020204" pitchFamily="34" charset="0"/>
              <a:cs typeface="Arial" panose="020B0604020202020204" pitchFamily="34" charset="0"/>
            </a:endParaRPr>
          </a:p>
          <a:p>
            <a:pPr marL="9049" marR="4763" algn="just">
              <a:spcBef>
                <a:spcPts val="1466"/>
              </a:spcBef>
              <a:tabLst>
                <a:tab pos="224790" algn="l"/>
              </a:tabLst>
            </a:pPr>
            <a:endParaRPr sz="2000" dirty="0">
              <a:latin typeface="Arial" panose="020B0604020202020204" pitchFamily="34" charset="0"/>
              <a:cs typeface="Arial" panose="020B0604020202020204" pitchFamily="34" charset="0"/>
            </a:endParaRPr>
          </a:p>
          <a:p>
            <a:pPr marL="224314" indent="-215265" algn="just">
              <a:buFont typeface="Wingdings"/>
              <a:buChar char=""/>
              <a:tabLst>
                <a:tab pos="224790" algn="l"/>
              </a:tabLst>
            </a:pPr>
            <a:r>
              <a:rPr sz="2000" spc="-34" dirty="0">
                <a:solidFill>
                  <a:srgbClr val="3E216F"/>
                </a:solidFill>
                <a:latin typeface="Arial" panose="020B0604020202020204" pitchFamily="34" charset="0"/>
                <a:cs typeface="Arial" panose="020B0604020202020204" pitchFamily="34" charset="0"/>
              </a:rPr>
              <a:t>L’agent</a:t>
            </a:r>
            <a:r>
              <a:rPr sz="2000" spc="4"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public</a:t>
            </a:r>
            <a:r>
              <a:rPr sz="2000" spc="23"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qui</a:t>
            </a:r>
            <a:r>
              <a:rPr sz="2000" spc="8"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prend</a:t>
            </a:r>
            <a:r>
              <a:rPr sz="2000" spc="15"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sa</a:t>
            </a:r>
            <a:r>
              <a:rPr sz="2000" spc="4"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retraite</a:t>
            </a:r>
            <a:r>
              <a:rPr sz="2000" spc="1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conserve</a:t>
            </a:r>
            <a:r>
              <a:rPr sz="2000" spc="8"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son</a:t>
            </a:r>
            <a:r>
              <a:rPr sz="2000" spc="8"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statut</a:t>
            </a:r>
            <a:r>
              <a:rPr sz="2000" spc="-4"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de</a:t>
            </a:r>
            <a:r>
              <a:rPr sz="2000" spc="15"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conjoint</a:t>
            </a:r>
            <a:r>
              <a:rPr sz="2000" dirty="0">
                <a:solidFill>
                  <a:srgbClr val="3E216F"/>
                </a:solidFill>
                <a:latin typeface="Arial" panose="020B0604020202020204" pitchFamily="34" charset="0"/>
                <a:cs typeface="Arial" panose="020B0604020202020204" pitchFamily="34" charset="0"/>
              </a:rPr>
              <a:t> </a:t>
            </a:r>
            <a:r>
              <a:rPr sz="2000" spc="-19" dirty="0" err="1">
                <a:solidFill>
                  <a:srgbClr val="3E216F"/>
                </a:solidFill>
                <a:latin typeface="Arial" panose="020B0604020202020204" pitchFamily="34" charset="0"/>
                <a:cs typeface="Arial" panose="020B0604020202020204" pitchFamily="34" charset="0"/>
              </a:rPr>
              <a:t>collaborateur</a:t>
            </a:r>
            <a:r>
              <a:rPr sz="2000" spc="-19" dirty="0">
                <a:solidFill>
                  <a:srgbClr val="3E216F"/>
                </a:solidFill>
                <a:latin typeface="Arial" panose="020B0604020202020204" pitchFamily="34" charset="0"/>
                <a:cs typeface="Arial" panose="020B0604020202020204" pitchFamily="34" charset="0"/>
              </a:rPr>
              <a:t>.</a:t>
            </a:r>
            <a:endParaRPr lang="fr-FR" sz="2000" spc="-19" dirty="0">
              <a:solidFill>
                <a:srgbClr val="3E216F"/>
              </a:solidFill>
              <a:latin typeface="Arial" panose="020B0604020202020204" pitchFamily="34" charset="0"/>
              <a:cs typeface="Arial" panose="020B0604020202020204" pitchFamily="34" charset="0"/>
            </a:endParaRPr>
          </a:p>
          <a:p>
            <a:pPr marL="224314" indent="-215265" algn="just">
              <a:buFont typeface="Wingdings"/>
              <a:buChar char=""/>
              <a:tabLst>
                <a:tab pos="224790" algn="l"/>
              </a:tabLst>
            </a:pPr>
            <a:endParaRPr sz="2000" dirty="0">
              <a:latin typeface="Arial" panose="020B0604020202020204" pitchFamily="34" charset="0"/>
              <a:cs typeface="Arial" panose="020B0604020202020204" pitchFamily="34" charset="0"/>
            </a:endParaRPr>
          </a:p>
          <a:p>
            <a:pPr>
              <a:spcBef>
                <a:spcPts val="19"/>
              </a:spcBef>
            </a:pPr>
            <a:endParaRPr sz="2000"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F84F0BB4-B6EA-06B7-BA94-48F3B5494C79}"/>
              </a:ext>
            </a:extLst>
          </p:cNvPr>
          <p:cNvPicPr>
            <a:picLocks noChangeAspect="1"/>
          </p:cNvPicPr>
          <p:nvPr/>
        </p:nvPicPr>
        <p:blipFill>
          <a:blip r:embed="rId3"/>
          <a:stretch>
            <a:fillRect/>
          </a:stretch>
        </p:blipFill>
        <p:spPr>
          <a:xfrm>
            <a:off x="152400" y="0"/>
            <a:ext cx="1422426" cy="1443762"/>
          </a:xfrm>
          <a:prstGeom prst="rect">
            <a:avLst/>
          </a:prstGeom>
        </p:spPr>
      </p:pic>
      <p:grpSp>
        <p:nvGrpSpPr>
          <p:cNvPr id="14" name="Groupe 14">
            <a:extLst>
              <a:ext uri="{FF2B5EF4-FFF2-40B4-BE49-F238E27FC236}">
                <a16:creationId xmlns:a16="http://schemas.microsoft.com/office/drawing/2014/main" id="{5C7D7A93-2A18-EE14-42DB-B014C6FA888B}"/>
              </a:ext>
            </a:extLst>
          </p:cNvPr>
          <p:cNvGrpSpPr>
            <a:grpSpLocks/>
          </p:cNvGrpSpPr>
          <p:nvPr/>
        </p:nvGrpSpPr>
        <p:grpSpPr bwMode="auto">
          <a:xfrm>
            <a:off x="1527692" y="154530"/>
            <a:ext cx="7661932" cy="1314472"/>
            <a:chOff x="2521302" y="4447632"/>
            <a:chExt cx="6645275" cy="2324642"/>
          </a:xfrm>
        </p:grpSpPr>
        <p:sp>
          <p:nvSpPr>
            <p:cNvPr id="15" name="Oval 2">
              <a:extLst>
                <a:ext uri="{FF2B5EF4-FFF2-40B4-BE49-F238E27FC236}">
                  <a16:creationId xmlns:a16="http://schemas.microsoft.com/office/drawing/2014/main" id="{66774CC3-C7D6-D703-E580-B9FC14FC6077}"/>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6" name="Rectangle 3">
              <a:extLst>
                <a:ext uri="{FF2B5EF4-FFF2-40B4-BE49-F238E27FC236}">
                  <a16:creationId xmlns:a16="http://schemas.microsoft.com/office/drawing/2014/main" id="{FAE169EB-3E57-8E00-1755-A74C1C1B8D6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7" name="Text Box 4">
              <a:extLst>
                <a:ext uri="{FF2B5EF4-FFF2-40B4-BE49-F238E27FC236}">
                  <a16:creationId xmlns:a16="http://schemas.microsoft.com/office/drawing/2014/main" id="{41C75C34-DAD5-592C-D601-814A96D3AB12}"/>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A3EDCF05-72F7-4C86-6793-48E0D527543A}"/>
                </a:ext>
              </a:extLst>
            </p:cNvPr>
            <p:cNvGrpSpPr>
              <a:grpSpLocks/>
            </p:cNvGrpSpPr>
            <p:nvPr/>
          </p:nvGrpSpPr>
          <p:grpSpPr bwMode="auto">
            <a:xfrm>
              <a:off x="3957638" y="5091476"/>
              <a:ext cx="171450" cy="1165229"/>
              <a:chOff x="112099728" y="105931681"/>
              <a:chExt cx="170831" cy="1165800"/>
            </a:xfrm>
          </p:grpSpPr>
          <p:sp>
            <p:nvSpPr>
              <p:cNvPr id="23" name="Rectangle 7">
                <a:extLst>
                  <a:ext uri="{FF2B5EF4-FFF2-40B4-BE49-F238E27FC236}">
                    <a16:creationId xmlns:a16="http://schemas.microsoft.com/office/drawing/2014/main" id="{4849B5B6-1B1C-FFCF-B692-50A0C51010B6}"/>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4" name="Rectangle 8">
                <a:extLst>
                  <a:ext uri="{FF2B5EF4-FFF2-40B4-BE49-F238E27FC236}">
                    <a16:creationId xmlns:a16="http://schemas.microsoft.com/office/drawing/2014/main" id="{16A35271-2CAD-77FC-3A06-37963DD6FC5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5" name="Rectangle 9">
                <a:extLst>
                  <a:ext uri="{FF2B5EF4-FFF2-40B4-BE49-F238E27FC236}">
                    <a16:creationId xmlns:a16="http://schemas.microsoft.com/office/drawing/2014/main" id="{9DF4C6F9-68A1-6F74-F64B-AC24E820D8F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57B425B6-BB9E-2096-0294-197E4009C7F5}"/>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28164C05-3617-7D07-8F45-DDEB8CF729B6}"/>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D6D09EF6-1DC9-F6B5-33AD-AEFD1E6B409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2" name="Rectangle 21">
                <a:extLst>
                  <a:ext uri="{FF2B5EF4-FFF2-40B4-BE49-F238E27FC236}">
                    <a16:creationId xmlns:a16="http://schemas.microsoft.com/office/drawing/2014/main" id="{AE9C8036-0724-40FE-2679-D319D315017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6" name="Titre 12">
            <a:extLst>
              <a:ext uri="{FF2B5EF4-FFF2-40B4-BE49-F238E27FC236}">
                <a16:creationId xmlns:a16="http://schemas.microsoft.com/office/drawing/2014/main" id="{6E1402AD-D4C2-73E3-52FB-E3E967B73752}"/>
              </a:ext>
            </a:extLst>
          </p:cNvPr>
          <p:cNvSpPr>
            <a:spLocks noGrp="1"/>
          </p:cNvSpPr>
          <p:nvPr>
            <p:ph type="title"/>
          </p:nvPr>
        </p:nvSpPr>
        <p:spPr>
          <a:xfrm>
            <a:off x="3810000" y="1217437"/>
            <a:ext cx="5693410" cy="369332"/>
          </a:xfrm>
        </p:spPr>
        <p:txBody>
          <a:bodyPr>
            <a:normAutofit fontScale="90000"/>
          </a:bodyPr>
          <a:lstStyle/>
          <a:p>
            <a:r>
              <a:rPr lang="fr-FR" dirty="0"/>
              <a:t>Les activités accessoires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90559" y="2660111"/>
            <a:ext cx="8362361" cy="2984791"/>
          </a:xfrm>
          <a:prstGeom prst="rect">
            <a:avLst/>
          </a:prstGeom>
        </p:spPr>
        <p:txBody>
          <a:bodyPr vert="horz" wrap="square" lIns="0" tIns="9525" rIns="0" bIns="0" rtlCol="0">
            <a:spAutoFit/>
          </a:bodyPr>
          <a:lstStyle/>
          <a:p>
            <a:pPr marL="9049" marR="4763" algn="just">
              <a:spcBef>
                <a:spcPts val="75"/>
              </a:spcBef>
              <a:tabLst>
                <a:tab pos="267176" algn="l"/>
              </a:tabLst>
            </a:pPr>
            <a:r>
              <a:rPr sz="2000" b="1" spc="-4" dirty="0">
                <a:solidFill>
                  <a:srgbClr val="00B0F0"/>
                </a:solidFill>
                <a:latin typeface="Calibri"/>
                <a:cs typeface="Calibri"/>
              </a:rPr>
              <a:t>Aide </a:t>
            </a:r>
            <a:r>
              <a:rPr sz="2000" b="1" dirty="0">
                <a:solidFill>
                  <a:srgbClr val="00B0F0"/>
                </a:solidFill>
                <a:latin typeface="Calibri"/>
                <a:cs typeface="Calibri"/>
              </a:rPr>
              <a:t>à </a:t>
            </a:r>
            <a:r>
              <a:rPr sz="2000" b="1" spc="-4" dirty="0">
                <a:solidFill>
                  <a:srgbClr val="00B0F0"/>
                </a:solidFill>
                <a:latin typeface="Calibri"/>
                <a:cs typeface="Calibri"/>
              </a:rPr>
              <a:t>domicile </a:t>
            </a:r>
            <a:r>
              <a:rPr sz="2000" b="1" dirty="0">
                <a:solidFill>
                  <a:srgbClr val="00B0F0"/>
                </a:solidFill>
                <a:latin typeface="Calibri"/>
                <a:cs typeface="Calibri"/>
              </a:rPr>
              <a:t>à </a:t>
            </a:r>
            <a:r>
              <a:rPr sz="2000" b="1" spc="-4" dirty="0">
                <a:solidFill>
                  <a:srgbClr val="00B0F0"/>
                </a:solidFill>
                <a:latin typeface="Calibri"/>
                <a:cs typeface="Calibri"/>
              </a:rPr>
              <a:t>un ascendant, </a:t>
            </a:r>
            <a:r>
              <a:rPr sz="2000" b="1" dirty="0">
                <a:solidFill>
                  <a:srgbClr val="00B0F0"/>
                </a:solidFill>
                <a:latin typeface="Calibri"/>
                <a:cs typeface="Calibri"/>
              </a:rPr>
              <a:t>à </a:t>
            </a:r>
            <a:r>
              <a:rPr sz="2000" b="1" spc="4" dirty="0">
                <a:solidFill>
                  <a:srgbClr val="00B0F0"/>
                </a:solidFill>
                <a:latin typeface="Calibri"/>
                <a:cs typeface="Calibri"/>
              </a:rPr>
              <a:t>un </a:t>
            </a:r>
            <a:r>
              <a:rPr sz="2000" b="1" spc="-4" dirty="0">
                <a:solidFill>
                  <a:srgbClr val="00B0F0"/>
                </a:solidFill>
                <a:latin typeface="Calibri"/>
                <a:cs typeface="Calibri"/>
              </a:rPr>
              <a:t>descendant, </a:t>
            </a:r>
            <a:r>
              <a:rPr sz="2000" b="1" dirty="0">
                <a:solidFill>
                  <a:srgbClr val="00B0F0"/>
                </a:solidFill>
                <a:latin typeface="Calibri"/>
                <a:cs typeface="Calibri"/>
              </a:rPr>
              <a:t>à son </a:t>
            </a:r>
            <a:r>
              <a:rPr sz="2000" b="1" spc="-8" dirty="0">
                <a:solidFill>
                  <a:srgbClr val="00B0F0"/>
                </a:solidFill>
                <a:latin typeface="Calibri"/>
                <a:cs typeface="Calibri"/>
              </a:rPr>
              <a:t>conjoint, </a:t>
            </a:r>
            <a:r>
              <a:rPr sz="2000" b="1" dirty="0">
                <a:solidFill>
                  <a:srgbClr val="00B0F0"/>
                </a:solidFill>
                <a:latin typeface="Calibri"/>
                <a:cs typeface="Calibri"/>
              </a:rPr>
              <a:t>à </a:t>
            </a:r>
            <a:r>
              <a:rPr sz="2000" b="1" spc="4" dirty="0">
                <a:solidFill>
                  <a:srgbClr val="00B0F0"/>
                </a:solidFill>
                <a:latin typeface="Calibri"/>
                <a:cs typeface="Calibri"/>
              </a:rPr>
              <a:t>son </a:t>
            </a:r>
            <a:r>
              <a:rPr sz="2000" b="1" spc="-8" dirty="0" err="1">
                <a:solidFill>
                  <a:srgbClr val="00B0F0"/>
                </a:solidFill>
                <a:latin typeface="Calibri"/>
                <a:cs typeface="Calibri"/>
              </a:rPr>
              <a:t>partenaire</a:t>
            </a:r>
            <a:r>
              <a:rPr sz="2000" b="1" spc="-8" dirty="0">
                <a:solidFill>
                  <a:srgbClr val="00B0F0"/>
                </a:solidFill>
                <a:latin typeface="Calibri"/>
                <a:cs typeface="Calibri"/>
              </a:rPr>
              <a:t> </a:t>
            </a:r>
            <a:r>
              <a:rPr sz="2000" b="1" spc="-4" dirty="0" err="1">
                <a:solidFill>
                  <a:srgbClr val="00B0F0"/>
                </a:solidFill>
                <a:latin typeface="Calibri"/>
                <a:cs typeface="Calibri"/>
              </a:rPr>
              <a:t>lié</a:t>
            </a:r>
            <a:r>
              <a:rPr sz="2000" b="1" spc="-4" dirty="0">
                <a:solidFill>
                  <a:srgbClr val="00B0F0"/>
                </a:solidFill>
                <a:latin typeface="Calibri"/>
                <a:cs typeface="Calibri"/>
              </a:rPr>
              <a:t> </a:t>
            </a:r>
            <a:r>
              <a:rPr sz="2000" b="1" dirty="0">
                <a:solidFill>
                  <a:srgbClr val="00B0F0"/>
                </a:solidFill>
                <a:latin typeface="Calibri"/>
                <a:cs typeface="Calibri"/>
              </a:rPr>
              <a:t> par </a:t>
            </a:r>
            <a:r>
              <a:rPr sz="2000" b="1" spc="-4" dirty="0">
                <a:solidFill>
                  <a:srgbClr val="00B0F0"/>
                </a:solidFill>
                <a:latin typeface="Calibri"/>
                <a:cs typeface="Calibri"/>
              </a:rPr>
              <a:t>un </a:t>
            </a:r>
            <a:r>
              <a:rPr sz="2000" b="1" spc="-4" dirty="0" err="1">
                <a:solidFill>
                  <a:srgbClr val="00B0F0"/>
                </a:solidFill>
                <a:latin typeface="Calibri"/>
                <a:cs typeface="Calibri"/>
              </a:rPr>
              <a:t>pacte</a:t>
            </a:r>
            <a:r>
              <a:rPr sz="2000" b="1" spc="-4" dirty="0">
                <a:solidFill>
                  <a:srgbClr val="00B0F0"/>
                </a:solidFill>
                <a:latin typeface="Calibri"/>
                <a:cs typeface="Calibri"/>
              </a:rPr>
              <a:t> civil de </a:t>
            </a:r>
            <a:r>
              <a:rPr sz="2000" b="1" spc="-4" dirty="0" err="1">
                <a:solidFill>
                  <a:srgbClr val="00B0F0"/>
                </a:solidFill>
                <a:latin typeface="Calibri"/>
                <a:cs typeface="Calibri"/>
              </a:rPr>
              <a:t>solidarité</a:t>
            </a:r>
            <a:r>
              <a:rPr sz="2000" b="1" spc="-4" dirty="0">
                <a:solidFill>
                  <a:srgbClr val="00B0F0"/>
                </a:solidFill>
                <a:latin typeface="Calibri"/>
                <a:cs typeface="Calibri"/>
              </a:rPr>
              <a:t> </a:t>
            </a:r>
            <a:r>
              <a:rPr sz="2000" b="1" dirty="0" err="1">
                <a:solidFill>
                  <a:srgbClr val="00B0F0"/>
                </a:solidFill>
                <a:latin typeface="Calibri"/>
                <a:cs typeface="Calibri"/>
              </a:rPr>
              <a:t>ou</a:t>
            </a:r>
            <a:r>
              <a:rPr sz="2000" b="1" dirty="0">
                <a:solidFill>
                  <a:srgbClr val="00B0F0"/>
                </a:solidFill>
                <a:latin typeface="Calibri"/>
                <a:cs typeface="Calibri"/>
              </a:rPr>
              <a:t> à son </a:t>
            </a:r>
            <a:r>
              <a:rPr sz="2000" b="1" spc="-8" dirty="0" err="1">
                <a:solidFill>
                  <a:srgbClr val="00B0F0"/>
                </a:solidFill>
                <a:latin typeface="Calibri"/>
                <a:cs typeface="Calibri"/>
              </a:rPr>
              <a:t>concubin</a:t>
            </a:r>
            <a:r>
              <a:rPr sz="2000" b="1" spc="-8" dirty="0">
                <a:solidFill>
                  <a:srgbClr val="00B0F0"/>
                </a:solidFill>
                <a:latin typeface="Calibri"/>
                <a:cs typeface="Calibri"/>
              </a:rPr>
              <a:t>, </a:t>
            </a:r>
            <a:r>
              <a:rPr sz="2000" b="1" spc="-8" dirty="0" err="1">
                <a:solidFill>
                  <a:srgbClr val="00B0F0"/>
                </a:solidFill>
                <a:latin typeface="Calibri"/>
                <a:cs typeface="Calibri"/>
              </a:rPr>
              <a:t>permettant</a:t>
            </a:r>
            <a:r>
              <a:rPr sz="2000" b="1" spc="-8" dirty="0">
                <a:solidFill>
                  <a:srgbClr val="00B0F0"/>
                </a:solidFill>
                <a:latin typeface="Calibri"/>
                <a:cs typeface="Calibri"/>
              </a:rPr>
              <a:t> </a:t>
            </a:r>
            <a:r>
              <a:rPr sz="2000" b="1" dirty="0">
                <a:solidFill>
                  <a:srgbClr val="00B0F0"/>
                </a:solidFill>
                <a:latin typeface="Calibri"/>
                <a:cs typeface="Calibri"/>
              </a:rPr>
              <a:t>au </a:t>
            </a:r>
            <a:r>
              <a:rPr sz="2000" b="1" spc="-8" dirty="0">
                <a:solidFill>
                  <a:srgbClr val="00B0F0"/>
                </a:solidFill>
                <a:latin typeface="Calibri"/>
                <a:cs typeface="Calibri"/>
              </a:rPr>
              <a:t>fonctionnaire </a:t>
            </a:r>
            <a:r>
              <a:rPr sz="2000" b="1" spc="-4" dirty="0">
                <a:solidFill>
                  <a:srgbClr val="00B0F0"/>
                </a:solidFill>
                <a:latin typeface="Calibri"/>
                <a:cs typeface="Calibri"/>
              </a:rPr>
              <a:t>de </a:t>
            </a:r>
            <a:r>
              <a:rPr sz="2000" b="1" dirty="0">
                <a:solidFill>
                  <a:srgbClr val="00B0F0"/>
                </a:solidFill>
                <a:latin typeface="Calibri"/>
                <a:cs typeface="Calibri"/>
              </a:rPr>
              <a:t> </a:t>
            </a:r>
            <a:r>
              <a:rPr sz="2000" b="1" spc="-19" dirty="0" err="1">
                <a:solidFill>
                  <a:srgbClr val="00B0F0"/>
                </a:solidFill>
                <a:latin typeface="Calibri"/>
                <a:cs typeface="Calibri"/>
              </a:rPr>
              <a:t>percevoir</a:t>
            </a:r>
            <a:r>
              <a:rPr sz="2000" b="1" spc="-19" dirty="0">
                <a:solidFill>
                  <a:srgbClr val="00B0F0"/>
                </a:solidFill>
                <a:latin typeface="Calibri"/>
                <a:cs typeface="Calibri"/>
              </a:rPr>
              <a:t>, </a:t>
            </a:r>
            <a:r>
              <a:rPr sz="2000" b="1" spc="-4" dirty="0">
                <a:solidFill>
                  <a:srgbClr val="00B0F0"/>
                </a:solidFill>
                <a:latin typeface="Calibri"/>
                <a:cs typeface="Calibri"/>
              </a:rPr>
              <a:t>le</a:t>
            </a:r>
            <a:r>
              <a:rPr sz="2000" b="1" dirty="0">
                <a:solidFill>
                  <a:srgbClr val="00B0F0"/>
                </a:solidFill>
                <a:latin typeface="Calibri"/>
                <a:cs typeface="Calibri"/>
              </a:rPr>
              <a:t> </a:t>
            </a:r>
            <a:r>
              <a:rPr sz="2000" b="1" spc="-4" dirty="0" err="1">
                <a:solidFill>
                  <a:srgbClr val="00B0F0"/>
                </a:solidFill>
                <a:latin typeface="Calibri"/>
                <a:cs typeface="Calibri"/>
              </a:rPr>
              <a:t>cas</a:t>
            </a:r>
            <a:r>
              <a:rPr sz="2000" b="1" spc="-11" dirty="0">
                <a:solidFill>
                  <a:srgbClr val="00B0F0"/>
                </a:solidFill>
                <a:latin typeface="Calibri"/>
                <a:cs typeface="Calibri"/>
              </a:rPr>
              <a:t> </a:t>
            </a:r>
            <a:r>
              <a:rPr sz="2000" b="1" spc="-4" dirty="0" err="1">
                <a:solidFill>
                  <a:srgbClr val="00B0F0"/>
                </a:solidFill>
                <a:latin typeface="Calibri"/>
                <a:cs typeface="Calibri"/>
              </a:rPr>
              <a:t>échéant</a:t>
            </a:r>
            <a:r>
              <a:rPr sz="2000" b="1" spc="-4" dirty="0">
                <a:solidFill>
                  <a:srgbClr val="00B0F0"/>
                </a:solidFill>
                <a:latin typeface="Calibri"/>
                <a:cs typeface="Calibri"/>
              </a:rPr>
              <a:t>,</a:t>
            </a:r>
            <a:r>
              <a:rPr sz="2000" b="1" spc="4" dirty="0">
                <a:solidFill>
                  <a:srgbClr val="00B0F0"/>
                </a:solidFill>
                <a:latin typeface="Calibri"/>
                <a:cs typeface="Calibri"/>
              </a:rPr>
              <a:t> </a:t>
            </a:r>
            <a:r>
              <a:rPr sz="2000" b="1" dirty="0">
                <a:solidFill>
                  <a:srgbClr val="00B0F0"/>
                </a:solidFill>
                <a:latin typeface="Calibri"/>
                <a:cs typeface="Calibri"/>
              </a:rPr>
              <a:t>les</a:t>
            </a:r>
            <a:r>
              <a:rPr sz="2000" b="1" spc="-4" dirty="0">
                <a:solidFill>
                  <a:srgbClr val="00B0F0"/>
                </a:solidFill>
                <a:latin typeface="Calibri"/>
                <a:cs typeface="Calibri"/>
              </a:rPr>
              <a:t> allocations</a:t>
            </a:r>
            <a:r>
              <a:rPr sz="2000" b="1" spc="-23" dirty="0">
                <a:solidFill>
                  <a:srgbClr val="00B0F0"/>
                </a:solidFill>
                <a:latin typeface="Calibri"/>
                <a:cs typeface="Calibri"/>
              </a:rPr>
              <a:t> </a:t>
            </a:r>
            <a:r>
              <a:rPr sz="2000" b="1" spc="-11" dirty="0" err="1">
                <a:solidFill>
                  <a:srgbClr val="00B0F0"/>
                </a:solidFill>
                <a:latin typeface="Calibri"/>
                <a:cs typeface="Calibri"/>
              </a:rPr>
              <a:t>afférentes</a:t>
            </a:r>
            <a:r>
              <a:rPr sz="2000" b="1" spc="11" dirty="0">
                <a:solidFill>
                  <a:srgbClr val="00B0F0"/>
                </a:solidFill>
                <a:latin typeface="Calibri"/>
                <a:cs typeface="Calibri"/>
              </a:rPr>
              <a:t> </a:t>
            </a:r>
            <a:r>
              <a:rPr sz="2000" b="1" dirty="0">
                <a:solidFill>
                  <a:srgbClr val="00B0F0"/>
                </a:solidFill>
                <a:latin typeface="Calibri"/>
                <a:cs typeface="Calibri"/>
              </a:rPr>
              <a:t>à</a:t>
            </a:r>
            <a:r>
              <a:rPr sz="2000" b="1" spc="-4" dirty="0">
                <a:solidFill>
                  <a:srgbClr val="00B0F0"/>
                </a:solidFill>
                <a:latin typeface="Calibri"/>
                <a:cs typeface="Calibri"/>
              </a:rPr>
              <a:t> </a:t>
            </a:r>
            <a:r>
              <a:rPr sz="2000" b="1" spc="-11" dirty="0" err="1">
                <a:solidFill>
                  <a:srgbClr val="00B0F0"/>
                </a:solidFill>
                <a:latin typeface="Calibri"/>
                <a:cs typeface="Calibri"/>
              </a:rPr>
              <a:t>cette</a:t>
            </a:r>
            <a:r>
              <a:rPr sz="2000" b="1" dirty="0">
                <a:solidFill>
                  <a:srgbClr val="00B0F0"/>
                </a:solidFill>
                <a:latin typeface="Calibri"/>
                <a:cs typeface="Calibri"/>
              </a:rPr>
              <a:t> </a:t>
            </a:r>
            <a:r>
              <a:rPr sz="2000" b="1" spc="-4" dirty="0">
                <a:solidFill>
                  <a:srgbClr val="00B0F0"/>
                </a:solidFill>
                <a:latin typeface="Calibri"/>
                <a:cs typeface="Calibri"/>
              </a:rPr>
              <a:t>aide</a:t>
            </a:r>
            <a:endParaRPr lang="fr-FR" sz="2000" b="1" spc="-4" dirty="0">
              <a:solidFill>
                <a:srgbClr val="00B0F0"/>
              </a:solidFill>
              <a:latin typeface="Calibri"/>
              <a:cs typeface="Calibri"/>
            </a:endParaRPr>
          </a:p>
          <a:p>
            <a:pPr marL="9049" marR="4763" algn="just">
              <a:spcBef>
                <a:spcPts val="75"/>
              </a:spcBef>
              <a:tabLst>
                <a:tab pos="267176" algn="l"/>
              </a:tabLst>
            </a:pPr>
            <a:endParaRPr sz="2000" dirty="0">
              <a:solidFill>
                <a:srgbClr val="00B0F0"/>
              </a:solidFill>
              <a:latin typeface="Calibri"/>
              <a:cs typeface="Calibri"/>
            </a:endParaRPr>
          </a:p>
          <a:p>
            <a:pPr marL="224314" marR="3810" indent="-215265" algn="just">
              <a:spcBef>
                <a:spcPts val="1466"/>
              </a:spcBef>
              <a:buFont typeface="Wingdings"/>
              <a:buChar char=""/>
              <a:tabLst>
                <a:tab pos="224790" algn="l"/>
              </a:tabLst>
            </a:pPr>
            <a:r>
              <a:rPr sz="2000" spc="-11" dirty="0" err="1">
                <a:solidFill>
                  <a:srgbClr val="002060"/>
                </a:solidFill>
                <a:latin typeface="Calibri"/>
                <a:cs typeface="Calibri"/>
              </a:rPr>
              <a:t>Cette</a:t>
            </a:r>
            <a:r>
              <a:rPr sz="2000" spc="-11" dirty="0">
                <a:solidFill>
                  <a:srgbClr val="002060"/>
                </a:solidFill>
                <a:latin typeface="Calibri"/>
                <a:cs typeface="Calibri"/>
              </a:rPr>
              <a:t> </a:t>
            </a:r>
            <a:r>
              <a:rPr sz="2000" spc="-4" dirty="0">
                <a:solidFill>
                  <a:srgbClr val="002060"/>
                </a:solidFill>
                <a:latin typeface="Calibri"/>
                <a:cs typeface="Calibri"/>
              </a:rPr>
              <a:t>disposition </a:t>
            </a:r>
            <a:r>
              <a:rPr sz="2000" spc="-8" dirty="0" err="1">
                <a:solidFill>
                  <a:srgbClr val="002060"/>
                </a:solidFill>
                <a:latin typeface="Calibri"/>
                <a:cs typeface="Calibri"/>
              </a:rPr>
              <a:t>ouvre</a:t>
            </a:r>
            <a:r>
              <a:rPr sz="2000" spc="-8" dirty="0">
                <a:solidFill>
                  <a:srgbClr val="002060"/>
                </a:solidFill>
                <a:latin typeface="Calibri"/>
                <a:cs typeface="Calibri"/>
              </a:rPr>
              <a:t> </a:t>
            </a:r>
            <a:r>
              <a:rPr sz="2000" spc="-4" dirty="0">
                <a:solidFill>
                  <a:srgbClr val="002060"/>
                </a:solidFill>
                <a:latin typeface="Calibri"/>
                <a:cs typeface="Calibri"/>
              </a:rPr>
              <a:t>d</a:t>
            </a:r>
            <a:r>
              <a:rPr lang="fr-FR" sz="2000" spc="-4" dirty="0">
                <a:solidFill>
                  <a:srgbClr val="002060"/>
                </a:solidFill>
                <a:latin typeface="Calibri"/>
                <a:cs typeface="Calibri"/>
              </a:rPr>
              <a:t>r</a:t>
            </a:r>
            <a:r>
              <a:rPr sz="2000" spc="-4" dirty="0" err="1">
                <a:solidFill>
                  <a:srgbClr val="002060"/>
                </a:solidFill>
                <a:latin typeface="Calibri"/>
                <a:cs typeface="Calibri"/>
              </a:rPr>
              <a:t>oit</a:t>
            </a:r>
            <a:r>
              <a:rPr sz="2000" spc="-4" dirty="0">
                <a:solidFill>
                  <a:srgbClr val="002060"/>
                </a:solidFill>
                <a:latin typeface="Calibri"/>
                <a:cs typeface="Calibri"/>
              </a:rPr>
              <a:t> </a:t>
            </a:r>
            <a:r>
              <a:rPr sz="2000" dirty="0">
                <a:solidFill>
                  <a:srgbClr val="002060"/>
                </a:solidFill>
                <a:latin typeface="Calibri"/>
                <a:cs typeface="Calibri"/>
              </a:rPr>
              <a:t>à </a:t>
            </a:r>
            <a:r>
              <a:rPr sz="2000" spc="-15" dirty="0" err="1">
                <a:solidFill>
                  <a:srgbClr val="002060"/>
                </a:solidFill>
                <a:latin typeface="Calibri"/>
                <a:cs typeface="Calibri"/>
              </a:rPr>
              <a:t>l’agent</a:t>
            </a:r>
            <a:r>
              <a:rPr sz="2000" spc="-15" dirty="0">
                <a:solidFill>
                  <a:srgbClr val="002060"/>
                </a:solidFill>
                <a:latin typeface="Calibri"/>
                <a:cs typeface="Calibri"/>
              </a:rPr>
              <a:t>, </a:t>
            </a:r>
            <a:r>
              <a:rPr sz="2000" dirty="0" err="1">
                <a:solidFill>
                  <a:srgbClr val="002060"/>
                </a:solidFill>
                <a:latin typeface="Calibri"/>
                <a:cs typeface="Calibri"/>
              </a:rPr>
              <a:t>en</a:t>
            </a:r>
            <a:r>
              <a:rPr sz="2000" dirty="0">
                <a:solidFill>
                  <a:srgbClr val="002060"/>
                </a:solidFill>
                <a:latin typeface="Calibri"/>
                <a:cs typeface="Calibri"/>
              </a:rPr>
              <a:t> </a:t>
            </a:r>
            <a:r>
              <a:rPr sz="2000" dirty="0" err="1">
                <a:solidFill>
                  <a:srgbClr val="002060"/>
                </a:solidFill>
                <a:latin typeface="Calibri"/>
                <a:cs typeface="Calibri"/>
              </a:rPr>
              <a:t>échange</a:t>
            </a:r>
            <a:r>
              <a:rPr sz="2000" dirty="0">
                <a:solidFill>
                  <a:srgbClr val="002060"/>
                </a:solidFill>
                <a:latin typeface="Calibri"/>
                <a:cs typeface="Calibri"/>
              </a:rPr>
              <a:t> de </a:t>
            </a:r>
            <a:r>
              <a:rPr sz="2000" spc="-19" dirty="0" err="1">
                <a:solidFill>
                  <a:srgbClr val="002060"/>
                </a:solidFill>
                <a:latin typeface="Calibri"/>
                <a:cs typeface="Calibri"/>
              </a:rPr>
              <a:t>l’aide</a:t>
            </a:r>
            <a:r>
              <a:rPr sz="2000" spc="-19" dirty="0">
                <a:solidFill>
                  <a:srgbClr val="002060"/>
                </a:solidFill>
                <a:latin typeface="Calibri"/>
                <a:cs typeface="Calibri"/>
              </a:rPr>
              <a:t> </a:t>
            </a:r>
            <a:r>
              <a:rPr sz="2000" dirty="0" err="1">
                <a:solidFill>
                  <a:srgbClr val="002060"/>
                </a:solidFill>
                <a:latin typeface="Calibri"/>
                <a:cs typeface="Calibri"/>
              </a:rPr>
              <a:t>qu’il</a:t>
            </a:r>
            <a:r>
              <a:rPr sz="2000" dirty="0">
                <a:solidFill>
                  <a:srgbClr val="002060"/>
                </a:solidFill>
                <a:latin typeface="Calibri"/>
                <a:cs typeface="Calibri"/>
              </a:rPr>
              <a:t> </a:t>
            </a:r>
            <a:r>
              <a:rPr sz="2000" spc="-4" dirty="0" err="1">
                <a:solidFill>
                  <a:srgbClr val="002060"/>
                </a:solidFill>
                <a:latin typeface="Calibri"/>
                <a:cs typeface="Calibri"/>
              </a:rPr>
              <a:t>apporte</a:t>
            </a:r>
            <a:r>
              <a:rPr sz="2000" spc="-4" dirty="0">
                <a:solidFill>
                  <a:srgbClr val="002060"/>
                </a:solidFill>
                <a:latin typeface="Calibri"/>
                <a:cs typeface="Calibri"/>
              </a:rPr>
              <a:t>, </a:t>
            </a:r>
            <a:r>
              <a:rPr sz="2000" dirty="0">
                <a:solidFill>
                  <a:srgbClr val="002060"/>
                </a:solidFill>
                <a:latin typeface="Calibri"/>
                <a:cs typeface="Calibri"/>
              </a:rPr>
              <a:t>de </a:t>
            </a:r>
            <a:r>
              <a:rPr sz="2000" spc="-8" dirty="0" err="1">
                <a:solidFill>
                  <a:srgbClr val="002060"/>
                </a:solidFill>
                <a:latin typeface="Calibri"/>
                <a:cs typeface="Calibri"/>
              </a:rPr>
              <a:t>percevoir</a:t>
            </a:r>
            <a:r>
              <a:rPr sz="2000" spc="-8" dirty="0">
                <a:solidFill>
                  <a:srgbClr val="002060"/>
                </a:solidFill>
                <a:latin typeface="Calibri"/>
                <a:cs typeface="Calibri"/>
              </a:rPr>
              <a:t> </a:t>
            </a:r>
            <a:r>
              <a:rPr sz="2000" spc="-4" dirty="0">
                <a:solidFill>
                  <a:srgbClr val="002060"/>
                </a:solidFill>
                <a:latin typeface="Calibri"/>
                <a:cs typeface="Calibri"/>
              </a:rPr>
              <a:t>les </a:t>
            </a:r>
            <a:r>
              <a:rPr sz="2000" spc="-4" dirty="0" err="1">
                <a:solidFill>
                  <a:srgbClr val="002060"/>
                </a:solidFill>
                <a:latin typeface="Calibri"/>
                <a:cs typeface="Calibri"/>
              </a:rPr>
              <a:t>éventuelles</a:t>
            </a:r>
            <a:r>
              <a:rPr sz="2000" spc="-4" dirty="0">
                <a:solidFill>
                  <a:srgbClr val="002060"/>
                </a:solidFill>
                <a:latin typeface="Calibri"/>
                <a:cs typeface="Calibri"/>
              </a:rPr>
              <a:t> </a:t>
            </a:r>
            <a:r>
              <a:rPr sz="2000" spc="-8" dirty="0">
                <a:solidFill>
                  <a:srgbClr val="002060"/>
                </a:solidFill>
                <a:latin typeface="Calibri"/>
                <a:cs typeface="Calibri"/>
              </a:rPr>
              <a:t>allocations </a:t>
            </a:r>
            <a:r>
              <a:rPr sz="2000" spc="-8" dirty="0" err="1">
                <a:solidFill>
                  <a:srgbClr val="002060"/>
                </a:solidFill>
                <a:latin typeface="Calibri"/>
                <a:cs typeface="Calibri"/>
              </a:rPr>
              <a:t>correspondantes</a:t>
            </a:r>
            <a:r>
              <a:rPr sz="2000" spc="8" dirty="0">
                <a:solidFill>
                  <a:srgbClr val="002060"/>
                </a:solidFill>
                <a:latin typeface="Calibri"/>
                <a:cs typeface="Calibri"/>
              </a:rPr>
              <a:t> </a:t>
            </a:r>
            <a:r>
              <a:rPr sz="2000" spc="-8" dirty="0">
                <a:solidFill>
                  <a:srgbClr val="002060"/>
                </a:solidFill>
                <a:latin typeface="Calibri"/>
                <a:cs typeface="Calibri"/>
              </a:rPr>
              <a:t>(allocation</a:t>
            </a:r>
            <a:r>
              <a:rPr sz="2000" spc="30" dirty="0">
                <a:solidFill>
                  <a:srgbClr val="002060"/>
                </a:solidFill>
                <a:latin typeface="Calibri"/>
                <a:cs typeface="Calibri"/>
              </a:rPr>
              <a:t> </a:t>
            </a:r>
            <a:r>
              <a:rPr sz="2000" spc="-8" dirty="0" err="1">
                <a:solidFill>
                  <a:srgbClr val="002060"/>
                </a:solidFill>
                <a:latin typeface="Calibri"/>
                <a:cs typeface="Calibri"/>
              </a:rPr>
              <a:t>personnalisée</a:t>
            </a:r>
            <a:r>
              <a:rPr sz="2000" spc="19" dirty="0">
                <a:solidFill>
                  <a:srgbClr val="002060"/>
                </a:solidFill>
                <a:latin typeface="Calibri"/>
                <a:cs typeface="Calibri"/>
              </a:rPr>
              <a:t> </a:t>
            </a:r>
            <a:r>
              <a:rPr sz="2000" spc="-11" dirty="0" err="1">
                <a:solidFill>
                  <a:srgbClr val="002060"/>
                </a:solidFill>
                <a:latin typeface="Calibri"/>
                <a:cs typeface="Calibri"/>
              </a:rPr>
              <a:t>d’autonomie</a:t>
            </a:r>
            <a:r>
              <a:rPr sz="2000" spc="-11" dirty="0">
                <a:solidFill>
                  <a:srgbClr val="002060"/>
                </a:solidFill>
                <a:latin typeface="Calibri"/>
                <a:cs typeface="Calibri"/>
              </a:rPr>
              <a:t>).</a:t>
            </a:r>
            <a:endParaRPr sz="2000" dirty="0">
              <a:solidFill>
                <a:srgbClr val="002060"/>
              </a:solidFill>
              <a:latin typeface="Calibri"/>
              <a:cs typeface="Calibri"/>
            </a:endParaRPr>
          </a:p>
          <a:p>
            <a:pPr>
              <a:spcBef>
                <a:spcPts val="19"/>
              </a:spcBef>
            </a:pPr>
            <a:endParaRPr sz="2000" dirty="0">
              <a:solidFill>
                <a:srgbClr val="002060"/>
              </a:solidFill>
              <a:latin typeface="Calibri"/>
              <a:cs typeface="Calibri"/>
            </a:endParaRPr>
          </a:p>
        </p:txBody>
      </p:sp>
      <p:pic>
        <p:nvPicPr>
          <p:cNvPr id="10" name="Image 9" descr="Logo_CDG18_BS.jpg">
            <a:extLst>
              <a:ext uri="{FF2B5EF4-FFF2-40B4-BE49-F238E27FC236}">
                <a16:creationId xmlns:a16="http://schemas.microsoft.com/office/drawing/2014/main" id="{1300E88A-6030-4BFF-4E23-1B6A4D05B5FF}"/>
              </a:ext>
            </a:extLst>
          </p:cNvPr>
          <p:cNvPicPr>
            <a:picLocks noChangeAspect="1"/>
          </p:cNvPicPr>
          <p:nvPr/>
        </p:nvPicPr>
        <p:blipFill>
          <a:blip r:embed="rId3"/>
          <a:stretch>
            <a:fillRect/>
          </a:stretch>
        </p:blipFill>
        <p:spPr>
          <a:xfrm>
            <a:off x="152400" y="0"/>
            <a:ext cx="1422426" cy="1443762"/>
          </a:xfrm>
          <a:prstGeom prst="rect">
            <a:avLst/>
          </a:prstGeom>
        </p:spPr>
      </p:pic>
      <p:sp>
        <p:nvSpPr>
          <p:cNvPr id="11" name="object 2">
            <a:extLst>
              <a:ext uri="{FF2B5EF4-FFF2-40B4-BE49-F238E27FC236}">
                <a16:creationId xmlns:a16="http://schemas.microsoft.com/office/drawing/2014/main" id="{63E74F78-53D3-AC24-EE6D-3385B7CF84F5}"/>
              </a:ext>
            </a:extLst>
          </p:cNvPr>
          <p:cNvSpPr txBox="1">
            <a:spLocks/>
          </p:cNvSpPr>
          <p:nvPr/>
        </p:nvSpPr>
        <p:spPr>
          <a:xfrm>
            <a:off x="3722323" y="1110337"/>
            <a:ext cx="4280394" cy="333425"/>
          </a:xfrm>
          <a:prstGeom prst="rect">
            <a:avLst/>
          </a:prstGeom>
        </p:spPr>
        <p:txBody>
          <a:bodyPr vert="horz" wrap="square" lIns="0" tIns="0" rIns="0" bIns="0" rtlCol="0">
            <a:spAutoFit/>
          </a:bodyPr>
          <a:lstStyle>
            <a:lvl1pPr>
              <a:defRPr sz="2400" b="1" i="0">
                <a:solidFill>
                  <a:srgbClr val="B10F61"/>
                </a:solidFill>
                <a:latin typeface="Carlito"/>
                <a:ea typeface="+mj-ea"/>
                <a:cs typeface="Carlito"/>
              </a:defRPr>
            </a:lvl1pPr>
          </a:lstStyle>
          <a:p>
            <a:pPr marL="9525">
              <a:lnSpc>
                <a:spcPts val="2640"/>
              </a:lnSpc>
            </a:pPr>
            <a:r>
              <a:rPr lang="fr-FR" kern="0" spc="-4">
                <a:solidFill>
                  <a:srgbClr val="C00000"/>
                </a:solidFill>
                <a:latin typeface="Calibri"/>
                <a:cs typeface="Calibri"/>
              </a:rPr>
              <a:t>Les </a:t>
            </a:r>
            <a:r>
              <a:rPr lang="fr-FR" kern="0" spc="-8">
                <a:solidFill>
                  <a:srgbClr val="C00000"/>
                </a:solidFill>
                <a:latin typeface="Calibri"/>
                <a:cs typeface="Calibri"/>
              </a:rPr>
              <a:t>activités</a:t>
            </a:r>
            <a:r>
              <a:rPr lang="fr-FR" kern="0" spc="15">
                <a:solidFill>
                  <a:srgbClr val="C00000"/>
                </a:solidFill>
                <a:latin typeface="Calibri"/>
                <a:cs typeface="Calibri"/>
              </a:rPr>
              <a:t> </a:t>
            </a:r>
            <a:r>
              <a:rPr lang="fr-FR" kern="0" spc="-8">
                <a:solidFill>
                  <a:srgbClr val="C00000"/>
                </a:solidFill>
                <a:latin typeface="Calibri"/>
                <a:cs typeface="Calibri"/>
              </a:rPr>
              <a:t>accessoires</a:t>
            </a:r>
            <a:endParaRPr lang="fr-FR" kern="0" dirty="0">
              <a:solidFill>
                <a:srgbClr val="C00000"/>
              </a:solidFill>
              <a:latin typeface="Calibri"/>
              <a:cs typeface="Calibri"/>
            </a:endParaRPr>
          </a:p>
        </p:txBody>
      </p:sp>
      <p:sp>
        <p:nvSpPr>
          <p:cNvPr id="13" name="Titre 12">
            <a:extLst>
              <a:ext uri="{FF2B5EF4-FFF2-40B4-BE49-F238E27FC236}">
                <a16:creationId xmlns:a16="http://schemas.microsoft.com/office/drawing/2014/main" id="{42F6D75D-B671-7B77-CFCC-3FB2A5B1F6AE}"/>
              </a:ext>
            </a:extLst>
          </p:cNvPr>
          <p:cNvSpPr>
            <a:spLocks noGrp="1"/>
          </p:cNvSpPr>
          <p:nvPr>
            <p:ph type="title"/>
          </p:nvPr>
        </p:nvSpPr>
        <p:spPr/>
        <p:txBody>
          <a:bodyPr/>
          <a:lstStyle/>
          <a:p>
            <a:endParaRPr lang="fr-FR" dirty="0"/>
          </a:p>
        </p:txBody>
      </p:sp>
      <p:grpSp>
        <p:nvGrpSpPr>
          <p:cNvPr id="14" name="Groupe 14">
            <a:extLst>
              <a:ext uri="{FF2B5EF4-FFF2-40B4-BE49-F238E27FC236}">
                <a16:creationId xmlns:a16="http://schemas.microsoft.com/office/drawing/2014/main" id="{FA3447BB-6D3B-6978-B8E8-FBDF2D0CF7D0}"/>
              </a:ext>
            </a:extLst>
          </p:cNvPr>
          <p:cNvGrpSpPr>
            <a:grpSpLocks/>
          </p:cNvGrpSpPr>
          <p:nvPr/>
        </p:nvGrpSpPr>
        <p:grpSpPr bwMode="auto">
          <a:xfrm>
            <a:off x="1527692" y="154530"/>
            <a:ext cx="7661932" cy="1314472"/>
            <a:chOff x="2521302" y="4447632"/>
            <a:chExt cx="6645275" cy="2324642"/>
          </a:xfrm>
        </p:grpSpPr>
        <p:sp>
          <p:nvSpPr>
            <p:cNvPr id="15" name="Oval 2">
              <a:extLst>
                <a:ext uri="{FF2B5EF4-FFF2-40B4-BE49-F238E27FC236}">
                  <a16:creationId xmlns:a16="http://schemas.microsoft.com/office/drawing/2014/main" id="{E9C81C01-BD8B-3CA2-0587-66AE2D34AC17}"/>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6" name="Rectangle 3">
              <a:extLst>
                <a:ext uri="{FF2B5EF4-FFF2-40B4-BE49-F238E27FC236}">
                  <a16:creationId xmlns:a16="http://schemas.microsoft.com/office/drawing/2014/main" id="{8F56BC24-F829-155E-23E7-4428FF4B056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7" name="Text Box 4">
              <a:extLst>
                <a:ext uri="{FF2B5EF4-FFF2-40B4-BE49-F238E27FC236}">
                  <a16:creationId xmlns:a16="http://schemas.microsoft.com/office/drawing/2014/main" id="{C57A56FC-A565-9DD4-0081-885796EA7A8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7FEDFDC6-7A46-CFE8-F653-366C454E7F4F}"/>
                </a:ext>
              </a:extLst>
            </p:cNvPr>
            <p:cNvGrpSpPr>
              <a:grpSpLocks/>
            </p:cNvGrpSpPr>
            <p:nvPr/>
          </p:nvGrpSpPr>
          <p:grpSpPr bwMode="auto">
            <a:xfrm>
              <a:off x="3957638" y="5091476"/>
              <a:ext cx="171450" cy="1165229"/>
              <a:chOff x="112099728" y="105931681"/>
              <a:chExt cx="170831" cy="1165800"/>
            </a:xfrm>
          </p:grpSpPr>
          <p:sp>
            <p:nvSpPr>
              <p:cNvPr id="23" name="Rectangle 7">
                <a:extLst>
                  <a:ext uri="{FF2B5EF4-FFF2-40B4-BE49-F238E27FC236}">
                    <a16:creationId xmlns:a16="http://schemas.microsoft.com/office/drawing/2014/main" id="{6EF899F2-32B5-5CA5-878F-63E09EE17F7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4" name="Rectangle 8">
                <a:extLst>
                  <a:ext uri="{FF2B5EF4-FFF2-40B4-BE49-F238E27FC236}">
                    <a16:creationId xmlns:a16="http://schemas.microsoft.com/office/drawing/2014/main" id="{C81C9A15-F8BC-31DA-6560-602DE52C90A2}"/>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5" name="Rectangle 9">
                <a:extLst>
                  <a:ext uri="{FF2B5EF4-FFF2-40B4-BE49-F238E27FC236}">
                    <a16:creationId xmlns:a16="http://schemas.microsoft.com/office/drawing/2014/main" id="{12160859-6E67-8ED3-0798-53A84A2A0A7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DBFCFAFA-F8ED-91CC-BE3E-1B934205C0ED}"/>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8867B646-2FBB-8E38-4648-801EAF081A6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58211F0F-6901-DD47-3FEC-922E0E4F10F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2" name="Rectangle 21">
                <a:extLst>
                  <a:ext uri="{FF2B5EF4-FFF2-40B4-BE49-F238E27FC236}">
                    <a16:creationId xmlns:a16="http://schemas.microsoft.com/office/drawing/2014/main" id="{806F9001-672D-5D7C-56A3-6A0F9FBBE24B}"/>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87985" y="1966078"/>
            <a:ext cx="8576581" cy="3779881"/>
          </a:xfrm>
          <a:prstGeom prst="rect">
            <a:avLst/>
          </a:prstGeom>
        </p:spPr>
        <p:txBody>
          <a:bodyPr vert="horz" wrap="square" lIns="0" tIns="9525" rIns="0" bIns="0" rtlCol="0">
            <a:spAutoFit/>
          </a:bodyPr>
          <a:lstStyle/>
          <a:p>
            <a:pPr marL="9049">
              <a:spcBef>
                <a:spcPts val="75"/>
              </a:spcBef>
              <a:tabLst>
                <a:tab pos="267176" algn="l"/>
              </a:tabLst>
            </a:pPr>
            <a:r>
              <a:rPr sz="2000" b="1" spc="-26" dirty="0">
                <a:solidFill>
                  <a:srgbClr val="00B0F0"/>
                </a:solidFill>
                <a:latin typeface="Arial" panose="020B0604020202020204" pitchFamily="34" charset="0"/>
                <a:cs typeface="Arial" panose="020B0604020202020204" pitchFamily="34" charset="0"/>
              </a:rPr>
              <a:t>Travaux</a:t>
            </a:r>
            <a:r>
              <a:rPr sz="2000" b="1" spc="-23"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de </a:t>
            </a:r>
            <a:r>
              <a:rPr sz="2000" b="1" spc="-8" dirty="0">
                <a:solidFill>
                  <a:srgbClr val="00B0F0"/>
                </a:solidFill>
                <a:latin typeface="Arial" panose="020B0604020202020204" pitchFamily="34" charset="0"/>
                <a:cs typeface="Arial" panose="020B0604020202020204" pitchFamily="34" charset="0"/>
              </a:rPr>
              <a:t>faible</a:t>
            </a:r>
            <a:r>
              <a:rPr sz="2000" b="1" spc="-4" dirty="0">
                <a:solidFill>
                  <a:srgbClr val="00B0F0"/>
                </a:solidFill>
                <a:latin typeface="Arial" panose="020B0604020202020204" pitchFamily="34" charset="0"/>
                <a:cs typeface="Arial" panose="020B0604020202020204" pitchFamily="34" charset="0"/>
              </a:rPr>
              <a:t> importance</a:t>
            </a:r>
            <a:r>
              <a:rPr sz="2000" b="1" spc="-15"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réalisés</a:t>
            </a:r>
            <a:r>
              <a:rPr sz="2000" b="1"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chez</a:t>
            </a:r>
            <a:r>
              <a:rPr sz="2000" b="1" spc="-11"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des</a:t>
            </a:r>
            <a:r>
              <a:rPr sz="2000" b="1" spc="-8"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particuliers</a:t>
            </a:r>
            <a:endParaRPr sz="2000" dirty="0">
              <a:solidFill>
                <a:srgbClr val="00B0F0"/>
              </a:solidFill>
              <a:latin typeface="Arial" panose="020B0604020202020204" pitchFamily="34" charset="0"/>
              <a:cs typeface="Arial" panose="020B0604020202020204" pitchFamily="34" charset="0"/>
            </a:endParaRPr>
          </a:p>
          <a:p>
            <a:pPr marL="224314" marR="3810" indent="-215265" algn="just">
              <a:spcBef>
                <a:spcPts val="1466"/>
              </a:spcBef>
              <a:buFont typeface="Wingdings"/>
              <a:buChar char=""/>
              <a:tabLst>
                <a:tab pos="224790" algn="l"/>
              </a:tabLst>
            </a:pPr>
            <a:r>
              <a:rPr sz="2000" dirty="0">
                <a:solidFill>
                  <a:srgbClr val="3E216F"/>
                </a:solidFill>
                <a:latin typeface="Arial" panose="020B0604020202020204" pitchFamily="34" charset="0"/>
                <a:cs typeface="Arial" panose="020B0604020202020204" pitchFamily="34" charset="0"/>
              </a:rPr>
              <a:t>Il peut </a:t>
            </a:r>
            <a:r>
              <a:rPr sz="2000" spc="-19" dirty="0">
                <a:solidFill>
                  <a:srgbClr val="3E216F"/>
                </a:solidFill>
                <a:latin typeface="Arial" panose="020B0604020202020204" pitchFamily="34" charset="0"/>
                <a:cs typeface="Arial" panose="020B0604020202020204" pitchFamily="34" charset="0"/>
              </a:rPr>
              <a:t>s’agir </a:t>
            </a:r>
            <a:r>
              <a:rPr sz="2000" spc="-4" dirty="0">
                <a:solidFill>
                  <a:srgbClr val="3E216F"/>
                </a:solidFill>
                <a:latin typeface="Arial" panose="020B0604020202020204" pitchFamily="34" charset="0"/>
                <a:cs typeface="Arial" panose="020B0604020202020204" pitchFamily="34" charset="0"/>
              </a:rPr>
              <a:t>d'activités </a:t>
            </a:r>
            <a:r>
              <a:rPr sz="2000" spc="-8" dirty="0">
                <a:solidFill>
                  <a:srgbClr val="3E216F"/>
                </a:solidFill>
                <a:latin typeface="Arial" panose="020B0604020202020204" pitchFamily="34" charset="0"/>
                <a:cs typeface="Arial" panose="020B0604020202020204" pitchFamily="34" charset="0"/>
              </a:rPr>
              <a:t>effectuées exclusivement </a:t>
            </a:r>
            <a:r>
              <a:rPr sz="2000" dirty="0">
                <a:solidFill>
                  <a:srgbClr val="3E216F"/>
                </a:solidFill>
                <a:latin typeface="Arial" panose="020B0604020202020204" pitchFamily="34" charset="0"/>
                <a:cs typeface="Arial" panose="020B0604020202020204" pitchFamily="34" charset="0"/>
              </a:rPr>
              <a:t>à </a:t>
            </a:r>
            <a:r>
              <a:rPr sz="2000" spc="-4" dirty="0">
                <a:solidFill>
                  <a:srgbClr val="3E216F"/>
                </a:solidFill>
                <a:latin typeface="Arial" panose="020B0604020202020204" pitchFamily="34" charset="0"/>
                <a:cs typeface="Arial" panose="020B0604020202020204" pitchFamily="34" charset="0"/>
              </a:rPr>
              <a:t>domicile comme </a:t>
            </a:r>
            <a:r>
              <a:rPr sz="2000" spc="-15" dirty="0">
                <a:solidFill>
                  <a:srgbClr val="3E216F"/>
                </a:solidFill>
                <a:latin typeface="Arial" panose="020B0604020202020204" pitchFamily="34" charset="0"/>
                <a:cs typeface="Arial" panose="020B0604020202020204" pitchFamily="34" charset="0"/>
              </a:rPr>
              <a:t>l’entretien </a:t>
            </a:r>
            <a:r>
              <a:rPr sz="2000" dirty="0">
                <a:solidFill>
                  <a:srgbClr val="3E216F"/>
                </a:solidFill>
                <a:latin typeface="Arial" panose="020B0604020202020204" pitchFamily="34" charset="0"/>
                <a:cs typeface="Arial" panose="020B0604020202020204" pitchFamily="34" charset="0"/>
              </a:rPr>
              <a:t>de </a:t>
            </a:r>
            <a:r>
              <a:rPr sz="2000" spc="-4" dirty="0">
                <a:solidFill>
                  <a:srgbClr val="3E216F"/>
                </a:solidFill>
                <a:latin typeface="Arial" panose="020B0604020202020204" pitchFamily="34" charset="0"/>
                <a:cs typeface="Arial" panose="020B0604020202020204" pitchFamily="34" charset="0"/>
              </a:rPr>
              <a:t>la </a:t>
            </a:r>
            <a:r>
              <a:rPr sz="2000" dirty="0">
                <a:solidFill>
                  <a:srgbClr val="3E216F"/>
                </a:solidFill>
                <a:latin typeface="Arial" panose="020B0604020202020204" pitchFamily="34" charset="0"/>
                <a:cs typeface="Arial" panose="020B0604020202020204" pitchFamily="34" charset="0"/>
              </a:rPr>
              <a:t>maison, </a:t>
            </a:r>
            <a:r>
              <a:rPr sz="2000" spc="-4" dirty="0">
                <a:solidFill>
                  <a:srgbClr val="3E216F"/>
                </a:solidFill>
                <a:latin typeface="Arial" panose="020B0604020202020204" pitchFamily="34" charset="0"/>
                <a:cs typeface="Arial" panose="020B0604020202020204" pitchFamily="34" charset="0"/>
              </a:rPr>
              <a:t>petits </a:t>
            </a:r>
            <a:r>
              <a:rPr sz="2000" spc="-11" dirty="0">
                <a:solidFill>
                  <a:srgbClr val="3E216F"/>
                </a:solidFill>
                <a:latin typeface="Arial" panose="020B0604020202020204" pitchFamily="34" charset="0"/>
                <a:cs typeface="Arial" panose="020B0604020202020204" pitchFamily="34" charset="0"/>
              </a:rPr>
              <a:t>travaux </a:t>
            </a:r>
            <a:r>
              <a:rPr sz="2000" dirty="0">
                <a:solidFill>
                  <a:srgbClr val="3E216F"/>
                </a:solidFill>
                <a:latin typeface="Arial" panose="020B0604020202020204" pitchFamily="34" charset="0"/>
                <a:cs typeface="Arial" panose="020B0604020202020204" pitchFamily="34" charset="0"/>
              </a:rPr>
              <a:t>de </a:t>
            </a:r>
            <a:r>
              <a:rPr sz="2000" spc="4"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jardinage </a:t>
            </a:r>
            <a:r>
              <a:rPr sz="2000" spc="-4" dirty="0">
                <a:solidFill>
                  <a:srgbClr val="3E216F"/>
                </a:solidFill>
                <a:latin typeface="Arial" panose="020B0604020202020204" pitchFamily="34" charset="0"/>
                <a:cs typeface="Arial" panose="020B0604020202020204" pitchFamily="34" charset="0"/>
              </a:rPr>
              <a:t>ou d'activités partiellement réalisées </a:t>
            </a:r>
            <a:r>
              <a:rPr sz="2000" dirty="0">
                <a:solidFill>
                  <a:srgbClr val="3E216F"/>
                </a:solidFill>
                <a:latin typeface="Arial" panose="020B0604020202020204" pitchFamily="34" charset="0"/>
                <a:cs typeface="Arial" panose="020B0604020202020204" pitchFamily="34" charset="0"/>
              </a:rPr>
              <a:t>en </a:t>
            </a:r>
            <a:r>
              <a:rPr sz="2000" spc="-8" dirty="0">
                <a:solidFill>
                  <a:srgbClr val="3E216F"/>
                </a:solidFill>
                <a:latin typeface="Arial" panose="020B0604020202020204" pitchFamily="34" charset="0"/>
                <a:cs typeface="Arial" panose="020B0604020202020204" pitchFamily="34" charset="0"/>
              </a:rPr>
              <a:t>dehors </a:t>
            </a:r>
            <a:r>
              <a:rPr sz="2000" dirty="0">
                <a:solidFill>
                  <a:srgbClr val="3E216F"/>
                </a:solidFill>
                <a:latin typeface="Arial" panose="020B0604020202020204" pitchFamily="34" charset="0"/>
                <a:cs typeface="Arial" panose="020B0604020202020204" pitchFamily="34" charset="0"/>
              </a:rPr>
              <a:t>du </a:t>
            </a:r>
            <a:r>
              <a:rPr sz="2000" spc="-4" dirty="0">
                <a:solidFill>
                  <a:srgbClr val="3E216F"/>
                </a:solidFill>
                <a:latin typeface="Arial" panose="020B0604020202020204" pitchFamily="34" charset="0"/>
                <a:cs typeface="Arial" panose="020B0604020202020204" pitchFamily="34" charset="0"/>
              </a:rPr>
              <a:t>domicile, </a:t>
            </a:r>
            <a:r>
              <a:rPr sz="2000" dirty="0">
                <a:solidFill>
                  <a:srgbClr val="3E216F"/>
                </a:solidFill>
                <a:latin typeface="Arial" panose="020B0604020202020204" pitchFamily="34" charset="0"/>
                <a:cs typeface="Arial" panose="020B0604020202020204" pitchFamily="34" charset="0"/>
              </a:rPr>
              <a:t>si </a:t>
            </a:r>
            <a:r>
              <a:rPr sz="2000" spc="-4" dirty="0">
                <a:solidFill>
                  <a:srgbClr val="3E216F"/>
                </a:solidFill>
                <a:latin typeface="Arial" panose="020B0604020202020204" pitchFamily="34" charset="0"/>
                <a:cs typeface="Arial" panose="020B0604020202020204" pitchFamily="34" charset="0"/>
              </a:rPr>
              <a:t>la </a:t>
            </a:r>
            <a:r>
              <a:rPr sz="2000" spc="-8" dirty="0">
                <a:solidFill>
                  <a:srgbClr val="3E216F"/>
                </a:solidFill>
                <a:latin typeface="Arial" panose="020B0604020202020204" pitchFamily="34" charset="0"/>
                <a:cs typeface="Arial" panose="020B0604020202020204" pitchFamily="34" charset="0"/>
              </a:rPr>
              <a:t>prestation fait </a:t>
            </a:r>
            <a:r>
              <a:rPr sz="2000" spc="-4" dirty="0">
                <a:solidFill>
                  <a:srgbClr val="3E216F"/>
                </a:solidFill>
                <a:latin typeface="Arial" panose="020B0604020202020204" pitchFamily="34" charset="0"/>
                <a:cs typeface="Arial" panose="020B0604020202020204" pitchFamily="34" charset="0"/>
              </a:rPr>
              <a:t>partie </a:t>
            </a:r>
            <a:r>
              <a:rPr sz="2000" dirty="0">
                <a:solidFill>
                  <a:srgbClr val="3E216F"/>
                </a:solidFill>
                <a:latin typeface="Arial" panose="020B0604020202020204" pitchFamily="34" charset="0"/>
                <a:cs typeface="Arial" panose="020B0604020202020204" pitchFamily="34" charset="0"/>
              </a:rPr>
              <a:t>d'une </a:t>
            </a:r>
            <a:r>
              <a:rPr sz="2000" spc="-8" dirty="0">
                <a:solidFill>
                  <a:srgbClr val="3E216F"/>
                </a:solidFill>
                <a:latin typeface="Arial" panose="020B0604020202020204" pitchFamily="34" charset="0"/>
                <a:cs typeface="Arial" panose="020B0604020202020204" pitchFamily="34" charset="0"/>
              </a:rPr>
              <a:t>offre </a:t>
            </a:r>
            <a:r>
              <a:rPr sz="2000" dirty="0">
                <a:solidFill>
                  <a:srgbClr val="3E216F"/>
                </a:solidFill>
                <a:latin typeface="Arial" panose="020B0604020202020204" pitchFamily="34" charset="0"/>
                <a:cs typeface="Arial" panose="020B0604020202020204" pitchFamily="34" charset="0"/>
              </a:rPr>
              <a:t>de </a:t>
            </a:r>
            <a:r>
              <a:rPr sz="2000" spc="4"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service</a:t>
            </a:r>
            <a:r>
              <a:rPr sz="2000" spc="15"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à </a:t>
            </a:r>
            <a:r>
              <a:rPr sz="2000" spc="-4" dirty="0">
                <a:solidFill>
                  <a:srgbClr val="3E216F"/>
                </a:solidFill>
                <a:latin typeface="Arial" panose="020B0604020202020204" pitchFamily="34" charset="0"/>
                <a:cs typeface="Arial" panose="020B0604020202020204" pitchFamily="34" charset="0"/>
              </a:rPr>
              <a:t>domicile</a:t>
            </a:r>
            <a:r>
              <a:rPr sz="2000" spc="23"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a:t>
            </a:r>
            <a:r>
              <a:rPr sz="2000" spc="8"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livraison</a:t>
            </a:r>
            <a:r>
              <a:rPr sz="2000" spc="15"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de</a:t>
            </a:r>
            <a:r>
              <a:rPr sz="2000" spc="1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repas </a:t>
            </a:r>
            <a:r>
              <a:rPr sz="2000" dirty="0">
                <a:solidFill>
                  <a:srgbClr val="3E216F"/>
                </a:solidFill>
                <a:latin typeface="Arial" panose="020B0604020202020204" pitchFamily="34" charset="0"/>
                <a:cs typeface="Arial" panose="020B0604020202020204" pitchFamily="34" charset="0"/>
              </a:rPr>
              <a:t>à</a:t>
            </a:r>
            <a:r>
              <a:rPr sz="2000" spc="8"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domicile,</a:t>
            </a:r>
            <a:r>
              <a:rPr sz="2000" spc="19"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collecte</a:t>
            </a:r>
            <a:r>
              <a:rPr sz="2000" spc="34"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et </a:t>
            </a:r>
            <a:r>
              <a:rPr sz="2000" spc="-8" dirty="0">
                <a:solidFill>
                  <a:srgbClr val="3E216F"/>
                </a:solidFill>
                <a:latin typeface="Arial" panose="020B0604020202020204" pitchFamily="34" charset="0"/>
                <a:cs typeface="Arial" panose="020B0604020202020204" pitchFamily="34" charset="0"/>
              </a:rPr>
              <a:t>livraison</a:t>
            </a:r>
            <a:r>
              <a:rPr sz="2000" spc="8"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à </a:t>
            </a:r>
            <a:r>
              <a:rPr sz="2000" spc="-4" dirty="0">
                <a:solidFill>
                  <a:srgbClr val="3E216F"/>
                </a:solidFill>
                <a:latin typeface="Arial" panose="020B0604020202020204" pitchFamily="34" charset="0"/>
                <a:cs typeface="Arial" panose="020B0604020202020204" pitchFamily="34" charset="0"/>
              </a:rPr>
              <a:t>domicile</a:t>
            </a:r>
            <a:r>
              <a:rPr sz="2000" spc="34"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de</a:t>
            </a:r>
            <a:r>
              <a:rPr sz="2000" spc="4"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linge</a:t>
            </a:r>
            <a:r>
              <a:rPr sz="2000" spc="8" dirty="0">
                <a:solidFill>
                  <a:srgbClr val="3E216F"/>
                </a:solidFill>
                <a:latin typeface="Arial" panose="020B0604020202020204" pitchFamily="34" charset="0"/>
                <a:cs typeface="Arial" panose="020B0604020202020204" pitchFamily="34" charset="0"/>
              </a:rPr>
              <a:t> </a:t>
            </a:r>
            <a:r>
              <a:rPr sz="2000" spc="-4" dirty="0" err="1">
                <a:solidFill>
                  <a:srgbClr val="3E216F"/>
                </a:solidFill>
                <a:latin typeface="Arial" panose="020B0604020202020204" pitchFamily="34" charset="0"/>
                <a:cs typeface="Arial" panose="020B0604020202020204" pitchFamily="34" charset="0"/>
              </a:rPr>
              <a:t>repassé</a:t>
            </a:r>
            <a:r>
              <a:rPr sz="2000" spc="-4" dirty="0">
                <a:solidFill>
                  <a:srgbClr val="3E216F"/>
                </a:solidFill>
                <a:latin typeface="Arial" panose="020B0604020202020204" pitchFamily="34" charset="0"/>
                <a:cs typeface="Arial" panose="020B0604020202020204" pitchFamily="34" charset="0"/>
              </a:rPr>
              <a:t>.</a:t>
            </a:r>
            <a:endParaRPr lang="fr-FR" sz="2000" spc="-4" dirty="0">
              <a:solidFill>
                <a:srgbClr val="3E216F"/>
              </a:solidFill>
              <a:latin typeface="Arial" panose="020B0604020202020204" pitchFamily="34" charset="0"/>
              <a:cs typeface="Arial" panose="020B0604020202020204" pitchFamily="34" charset="0"/>
            </a:endParaRPr>
          </a:p>
          <a:p>
            <a:pPr marL="9049" marR="3810" algn="just">
              <a:spcBef>
                <a:spcPts val="1466"/>
              </a:spcBef>
              <a:tabLst>
                <a:tab pos="224790" algn="l"/>
              </a:tabLst>
            </a:pPr>
            <a:endParaRPr sz="2000" dirty="0">
              <a:latin typeface="Arial" panose="020B0604020202020204" pitchFamily="34" charset="0"/>
              <a:cs typeface="Arial" panose="020B0604020202020204" pitchFamily="34" charset="0"/>
            </a:endParaRPr>
          </a:p>
          <a:p>
            <a:pPr marL="224314" marR="4763" indent="-215265" algn="just">
              <a:buFont typeface="Wingdings"/>
              <a:buChar char=""/>
              <a:tabLst>
                <a:tab pos="224790" algn="l"/>
              </a:tabLst>
            </a:pPr>
            <a:r>
              <a:rPr sz="2000" spc="-4" dirty="0">
                <a:solidFill>
                  <a:srgbClr val="3E216F"/>
                </a:solidFill>
                <a:latin typeface="Arial" panose="020B0604020202020204" pitchFamily="34" charset="0"/>
                <a:cs typeface="Arial" panose="020B0604020202020204" pitchFamily="34" charset="0"/>
              </a:rPr>
              <a:t>Les </a:t>
            </a:r>
            <a:r>
              <a:rPr sz="2000" spc="-11" dirty="0">
                <a:solidFill>
                  <a:srgbClr val="3E216F"/>
                </a:solidFill>
                <a:latin typeface="Arial" panose="020B0604020202020204" pitchFamily="34" charset="0"/>
                <a:cs typeface="Arial" panose="020B0604020202020204" pitchFamily="34" charset="0"/>
              </a:rPr>
              <a:t>travaux </a:t>
            </a:r>
            <a:r>
              <a:rPr sz="2000" dirty="0">
                <a:solidFill>
                  <a:srgbClr val="3E216F"/>
                </a:solidFill>
                <a:latin typeface="Arial" panose="020B0604020202020204" pitchFamily="34" charset="0"/>
                <a:cs typeface="Arial" panose="020B0604020202020204" pitchFamily="34" charset="0"/>
              </a:rPr>
              <a:t>de </a:t>
            </a:r>
            <a:r>
              <a:rPr sz="2000" spc="-8" dirty="0">
                <a:solidFill>
                  <a:srgbClr val="3E216F"/>
                </a:solidFill>
                <a:latin typeface="Arial" panose="020B0604020202020204" pitchFamily="34" charset="0"/>
                <a:cs typeface="Arial" panose="020B0604020202020204" pitchFamily="34" charset="0"/>
              </a:rPr>
              <a:t>faible </a:t>
            </a:r>
            <a:r>
              <a:rPr sz="2000" spc="-4" dirty="0">
                <a:solidFill>
                  <a:srgbClr val="3E216F"/>
                </a:solidFill>
                <a:latin typeface="Arial" panose="020B0604020202020204" pitchFamily="34" charset="0"/>
                <a:cs typeface="Arial" panose="020B0604020202020204" pitchFamily="34" charset="0"/>
              </a:rPr>
              <a:t>importance réalisés </a:t>
            </a:r>
            <a:r>
              <a:rPr sz="2000" spc="-8" dirty="0">
                <a:solidFill>
                  <a:srgbClr val="3E216F"/>
                </a:solidFill>
                <a:latin typeface="Arial" panose="020B0604020202020204" pitchFamily="34" charset="0"/>
                <a:cs typeface="Arial" panose="020B0604020202020204" pitchFamily="34" charset="0"/>
              </a:rPr>
              <a:t>chez </a:t>
            </a:r>
            <a:r>
              <a:rPr sz="2000" dirty="0">
                <a:solidFill>
                  <a:srgbClr val="3E216F"/>
                </a:solidFill>
                <a:latin typeface="Arial" panose="020B0604020202020204" pitchFamily="34" charset="0"/>
                <a:cs typeface="Arial" panose="020B0604020202020204" pitchFamily="34" charset="0"/>
              </a:rPr>
              <a:t>des </a:t>
            </a:r>
            <a:r>
              <a:rPr sz="2000" spc="-8" dirty="0">
                <a:solidFill>
                  <a:srgbClr val="3E216F"/>
                </a:solidFill>
                <a:latin typeface="Arial" panose="020B0604020202020204" pitchFamily="34" charset="0"/>
                <a:cs typeface="Arial" panose="020B0604020202020204" pitchFamily="34" charset="0"/>
              </a:rPr>
              <a:t>particuliers </a:t>
            </a:r>
            <a:r>
              <a:rPr sz="2000" spc="-4" dirty="0">
                <a:solidFill>
                  <a:srgbClr val="3E216F"/>
                </a:solidFill>
                <a:latin typeface="Arial" panose="020B0604020202020204" pitchFamily="34" charset="0"/>
                <a:cs typeface="Arial" panose="020B0604020202020204" pitchFamily="34" charset="0"/>
              </a:rPr>
              <a:t>peuvent </a:t>
            </a:r>
            <a:r>
              <a:rPr sz="2000" spc="-11" dirty="0">
                <a:solidFill>
                  <a:srgbClr val="3E216F"/>
                </a:solidFill>
                <a:latin typeface="Arial" panose="020B0604020202020204" pitchFamily="34" charset="0"/>
                <a:cs typeface="Arial" panose="020B0604020202020204" pitchFamily="34" charset="0"/>
              </a:rPr>
              <a:t>être </a:t>
            </a:r>
            <a:r>
              <a:rPr sz="2000" spc="-4" dirty="0">
                <a:solidFill>
                  <a:srgbClr val="3E216F"/>
                </a:solidFill>
                <a:latin typeface="Arial" panose="020B0604020202020204" pitchFamily="34" charset="0"/>
                <a:cs typeface="Arial" panose="020B0604020202020204" pitchFamily="34" charset="0"/>
              </a:rPr>
              <a:t>salariés ou </a:t>
            </a:r>
            <a:r>
              <a:rPr sz="2000" spc="-11" dirty="0">
                <a:solidFill>
                  <a:srgbClr val="3E216F"/>
                </a:solidFill>
                <a:latin typeface="Arial" panose="020B0604020202020204" pitchFamily="34" charset="0"/>
                <a:cs typeface="Arial" panose="020B0604020202020204" pitchFamily="34" charset="0"/>
              </a:rPr>
              <a:t>exercés </a:t>
            </a:r>
            <a:r>
              <a:rPr sz="2000" spc="-4" dirty="0">
                <a:solidFill>
                  <a:srgbClr val="3E216F"/>
                </a:solidFill>
                <a:latin typeface="Arial" panose="020B0604020202020204" pitchFamily="34" charset="0"/>
                <a:cs typeface="Arial" panose="020B0604020202020204" pitchFamily="34" charset="0"/>
              </a:rPr>
              <a:t>sous </a:t>
            </a:r>
            <a:r>
              <a:rPr sz="2000" spc="-8" dirty="0">
                <a:solidFill>
                  <a:srgbClr val="3E216F"/>
                </a:solidFill>
                <a:latin typeface="Arial" panose="020B0604020202020204" pitchFamily="34" charset="0"/>
                <a:cs typeface="Arial" panose="020B0604020202020204" pitchFamily="34" charset="0"/>
              </a:rPr>
              <a:t>tout autre </a:t>
            </a:r>
            <a:r>
              <a:rPr sz="2000" spc="-4" dirty="0">
                <a:solidFill>
                  <a:srgbClr val="3E216F"/>
                </a:solidFill>
                <a:latin typeface="Arial" panose="020B0604020202020204" pitchFamily="34" charset="0"/>
                <a:cs typeface="Arial" panose="020B0604020202020204" pitchFamily="34" charset="0"/>
              </a:rPr>
              <a:t> régime,</a:t>
            </a:r>
            <a:r>
              <a:rPr sz="2000" spc="8"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y </a:t>
            </a:r>
            <a:r>
              <a:rPr sz="2000" spc="-8" dirty="0">
                <a:solidFill>
                  <a:srgbClr val="3E216F"/>
                </a:solidFill>
                <a:latin typeface="Arial" panose="020B0604020202020204" pitchFamily="34" charset="0"/>
                <a:cs typeface="Arial" panose="020B0604020202020204" pitchFamily="34" charset="0"/>
              </a:rPr>
              <a:t>compris</a:t>
            </a:r>
            <a:r>
              <a:rPr sz="2000" spc="1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celui</a:t>
            </a:r>
            <a:r>
              <a:rPr sz="2000" spc="15"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de</a:t>
            </a:r>
            <a:r>
              <a:rPr sz="2000" spc="4"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l’auto-entreprise.</a:t>
            </a:r>
            <a:endParaRPr sz="2000" dirty="0">
              <a:latin typeface="Arial" panose="020B0604020202020204" pitchFamily="34" charset="0"/>
              <a:cs typeface="Arial" panose="020B0604020202020204" pitchFamily="34" charset="0"/>
            </a:endParaRPr>
          </a:p>
          <a:p>
            <a:pPr>
              <a:spcBef>
                <a:spcPts val="19"/>
              </a:spcBef>
            </a:pPr>
            <a:endParaRPr sz="2000"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BDE85AC9-78F2-6E94-F4FF-EB1E0DB61BF2}"/>
              </a:ext>
            </a:extLst>
          </p:cNvPr>
          <p:cNvPicPr>
            <a:picLocks noChangeAspect="1"/>
          </p:cNvPicPr>
          <p:nvPr/>
        </p:nvPicPr>
        <p:blipFill>
          <a:blip r:embed="rId3"/>
          <a:stretch>
            <a:fillRect/>
          </a:stretch>
        </p:blipFill>
        <p:spPr>
          <a:xfrm>
            <a:off x="152400" y="0"/>
            <a:ext cx="1422426" cy="1443762"/>
          </a:xfrm>
          <a:prstGeom prst="rect">
            <a:avLst/>
          </a:prstGeom>
        </p:spPr>
      </p:pic>
      <p:sp>
        <p:nvSpPr>
          <p:cNvPr id="11" name="object 2">
            <a:extLst>
              <a:ext uri="{FF2B5EF4-FFF2-40B4-BE49-F238E27FC236}">
                <a16:creationId xmlns:a16="http://schemas.microsoft.com/office/drawing/2014/main" id="{79E3B919-B801-2B2F-EFE6-A515AD79F6B0}"/>
              </a:ext>
            </a:extLst>
          </p:cNvPr>
          <p:cNvSpPr txBox="1">
            <a:spLocks/>
          </p:cNvSpPr>
          <p:nvPr/>
        </p:nvSpPr>
        <p:spPr>
          <a:xfrm>
            <a:off x="3722323" y="1110337"/>
            <a:ext cx="4280394" cy="333425"/>
          </a:xfrm>
          <a:prstGeom prst="rect">
            <a:avLst/>
          </a:prstGeom>
        </p:spPr>
        <p:txBody>
          <a:bodyPr vert="horz" wrap="square" lIns="0" tIns="0" rIns="0" bIns="0" rtlCol="0">
            <a:spAutoFit/>
          </a:bodyPr>
          <a:lstStyle>
            <a:lvl1pPr>
              <a:defRPr sz="2400" b="1" i="0">
                <a:solidFill>
                  <a:srgbClr val="B10F61"/>
                </a:solidFill>
                <a:latin typeface="Carlito"/>
                <a:ea typeface="+mj-ea"/>
                <a:cs typeface="Carlito"/>
              </a:defRPr>
            </a:lvl1pPr>
          </a:lstStyle>
          <a:p>
            <a:pPr marL="9525">
              <a:lnSpc>
                <a:spcPts val="2640"/>
              </a:lnSpc>
            </a:pPr>
            <a:r>
              <a:rPr lang="fr-FR" kern="0" spc="-4">
                <a:solidFill>
                  <a:srgbClr val="C00000"/>
                </a:solidFill>
                <a:latin typeface="Calibri"/>
                <a:cs typeface="Calibri"/>
              </a:rPr>
              <a:t>Les </a:t>
            </a:r>
            <a:r>
              <a:rPr lang="fr-FR" kern="0" spc="-8">
                <a:solidFill>
                  <a:srgbClr val="C00000"/>
                </a:solidFill>
                <a:latin typeface="Calibri"/>
                <a:cs typeface="Calibri"/>
              </a:rPr>
              <a:t>activités</a:t>
            </a:r>
            <a:r>
              <a:rPr lang="fr-FR" kern="0" spc="15">
                <a:solidFill>
                  <a:srgbClr val="C00000"/>
                </a:solidFill>
                <a:latin typeface="Calibri"/>
                <a:cs typeface="Calibri"/>
              </a:rPr>
              <a:t> </a:t>
            </a:r>
            <a:r>
              <a:rPr lang="fr-FR" kern="0" spc="-8">
                <a:solidFill>
                  <a:srgbClr val="C00000"/>
                </a:solidFill>
                <a:latin typeface="Calibri"/>
                <a:cs typeface="Calibri"/>
              </a:rPr>
              <a:t>accessoires</a:t>
            </a:r>
            <a:endParaRPr lang="fr-FR" kern="0" dirty="0">
              <a:solidFill>
                <a:srgbClr val="C00000"/>
              </a:solidFill>
              <a:latin typeface="Calibri"/>
              <a:cs typeface="Calibri"/>
            </a:endParaRPr>
          </a:p>
        </p:txBody>
      </p:sp>
      <p:sp>
        <p:nvSpPr>
          <p:cNvPr id="13" name="Titre 12">
            <a:extLst>
              <a:ext uri="{FF2B5EF4-FFF2-40B4-BE49-F238E27FC236}">
                <a16:creationId xmlns:a16="http://schemas.microsoft.com/office/drawing/2014/main" id="{269928E5-7336-E22E-618D-96D8E024A270}"/>
              </a:ext>
            </a:extLst>
          </p:cNvPr>
          <p:cNvSpPr>
            <a:spLocks noGrp="1"/>
          </p:cNvSpPr>
          <p:nvPr>
            <p:ph type="title"/>
          </p:nvPr>
        </p:nvSpPr>
        <p:spPr/>
        <p:txBody>
          <a:bodyPr/>
          <a:lstStyle/>
          <a:p>
            <a:endParaRPr lang="fr-FR"/>
          </a:p>
        </p:txBody>
      </p:sp>
      <p:grpSp>
        <p:nvGrpSpPr>
          <p:cNvPr id="14" name="Groupe 14">
            <a:extLst>
              <a:ext uri="{FF2B5EF4-FFF2-40B4-BE49-F238E27FC236}">
                <a16:creationId xmlns:a16="http://schemas.microsoft.com/office/drawing/2014/main" id="{7F4030EF-FA96-5AD6-E020-63E254ACC3DF}"/>
              </a:ext>
            </a:extLst>
          </p:cNvPr>
          <p:cNvGrpSpPr>
            <a:grpSpLocks/>
          </p:cNvGrpSpPr>
          <p:nvPr/>
        </p:nvGrpSpPr>
        <p:grpSpPr bwMode="auto">
          <a:xfrm>
            <a:off x="1527692" y="154530"/>
            <a:ext cx="7661932" cy="1314472"/>
            <a:chOff x="2521302" y="4447632"/>
            <a:chExt cx="6645275" cy="2324642"/>
          </a:xfrm>
        </p:grpSpPr>
        <p:sp>
          <p:nvSpPr>
            <p:cNvPr id="15" name="Oval 2">
              <a:extLst>
                <a:ext uri="{FF2B5EF4-FFF2-40B4-BE49-F238E27FC236}">
                  <a16:creationId xmlns:a16="http://schemas.microsoft.com/office/drawing/2014/main" id="{645B619E-AD03-0505-04DA-DA980D1A27B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6" name="Rectangle 3">
              <a:extLst>
                <a:ext uri="{FF2B5EF4-FFF2-40B4-BE49-F238E27FC236}">
                  <a16:creationId xmlns:a16="http://schemas.microsoft.com/office/drawing/2014/main" id="{EA20E035-FDDA-082F-5A61-BD180F22C4A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7" name="Text Box 4">
              <a:extLst>
                <a:ext uri="{FF2B5EF4-FFF2-40B4-BE49-F238E27FC236}">
                  <a16:creationId xmlns:a16="http://schemas.microsoft.com/office/drawing/2014/main" id="{4B997C63-D06E-1DF2-0C0A-8ED1B2D3A14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3E5BB5D6-21CB-37AB-266B-A472104FF6F2}"/>
                </a:ext>
              </a:extLst>
            </p:cNvPr>
            <p:cNvGrpSpPr>
              <a:grpSpLocks/>
            </p:cNvGrpSpPr>
            <p:nvPr/>
          </p:nvGrpSpPr>
          <p:grpSpPr bwMode="auto">
            <a:xfrm>
              <a:off x="3957638" y="5091476"/>
              <a:ext cx="171450" cy="1165229"/>
              <a:chOff x="112099728" y="105931681"/>
              <a:chExt cx="170831" cy="1165800"/>
            </a:xfrm>
          </p:grpSpPr>
          <p:sp>
            <p:nvSpPr>
              <p:cNvPr id="23" name="Rectangle 7">
                <a:extLst>
                  <a:ext uri="{FF2B5EF4-FFF2-40B4-BE49-F238E27FC236}">
                    <a16:creationId xmlns:a16="http://schemas.microsoft.com/office/drawing/2014/main" id="{2985B414-38C0-7349-F66E-EC1C021F729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4" name="Rectangle 8">
                <a:extLst>
                  <a:ext uri="{FF2B5EF4-FFF2-40B4-BE49-F238E27FC236}">
                    <a16:creationId xmlns:a16="http://schemas.microsoft.com/office/drawing/2014/main" id="{D94D069D-8720-A976-2B78-D72942AABB1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5" name="Rectangle 9">
                <a:extLst>
                  <a:ext uri="{FF2B5EF4-FFF2-40B4-BE49-F238E27FC236}">
                    <a16:creationId xmlns:a16="http://schemas.microsoft.com/office/drawing/2014/main" id="{8B76F1DB-ECE1-3F24-6C7D-113C1784050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C578CFE0-F428-18A3-AC98-14A0413E289F}"/>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DC0EDF2C-AB1D-6CC7-B941-99EB50E87F04}"/>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F3486E19-1B24-D949-4E37-68833086398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2" name="Rectangle 21">
                <a:extLst>
                  <a:ext uri="{FF2B5EF4-FFF2-40B4-BE49-F238E27FC236}">
                    <a16:creationId xmlns:a16="http://schemas.microsoft.com/office/drawing/2014/main" id="{FC6AD398-FC6C-A70E-7049-6BD9BE2E29C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52400" y="2209800"/>
            <a:ext cx="8727414" cy="3779881"/>
          </a:xfrm>
          <a:prstGeom prst="rect">
            <a:avLst/>
          </a:prstGeom>
        </p:spPr>
        <p:txBody>
          <a:bodyPr vert="horz" wrap="square" lIns="0" tIns="9525" rIns="0" bIns="0" rtlCol="0">
            <a:spAutoFit/>
          </a:bodyPr>
          <a:lstStyle/>
          <a:p>
            <a:pPr marL="9049" marR="68104">
              <a:spcBef>
                <a:spcPts val="75"/>
              </a:spcBef>
              <a:tabLst>
                <a:tab pos="267176" algn="l"/>
              </a:tabLst>
            </a:pPr>
            <a:r>
              <a:rPr sz="2000" b="1" spc="-4" dirty="0">
                <a:solidFill>
                  <a:srgbClr val="00B0F0"/>
                </a:solidFill>
                <a:latin typeface="Arial" panose="020B0604020202020204" pitchFamily="34" charset="0"/>
                <a:cs typeface="Arial" panose="020B0604020202020204" pitchFamily="34" charset="0"/>
              </a:rPr>
              <a:t>Activité</a:t>
            </a:r>
            <a:r>
              <a:rPr sz="2000" b="1" spc="169"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d'intérêt</a:t>
            </a:r>
            <a:r>
              <a:rPr sz="2000" b="1" spc="165" dirty="0">
                <a:solidFill>
                  <a:srgbClr val="00B0F0"/>
                </a:solidFill>
                <a:latin typeface="Arial" panose="020B0604020202020204" pitchFamily="34" charset="0"/>
                <a:cs typeface="Arial" panose="020B0604020202020204" pitchFamily="34" charset="0"/>
              </a:rPr>
              <a:t> </a:t>
            </a:r>
            <a:r>
              <a:rPr sz="2000" b="1" spc="-11" dirty="0">
                <a:solidFill>
                  <a:srgbClr val="00B0F0"/>
                </a:solidFill>
                <a:latin typeface="Arial" panose="020B0604020202020204" pitchFamily="34" charset="0"/>
                <a:cs typeface="Arial" panose="020B0604020202020204" pitchFamily="34" charset="0"/>
              </a:rPr>
              <a:t>général</a:t>
            </a:r>
            <a:r>
              <a:rPr sz="2000" b="1" spc="169" dirty="0">
                <a:solidFill>
                  <a:srgbClr val="00B0F0"/>
                </a:solidFill>
                <a:latin typeface="Arial" panose="020B0604020202020204" pitchFamily="34" charset="0"/>
                <a:cs typeface="Arial" panose="020B0604020202020204" pitchFamily="34" charset="0"/>
              </a:rPr>
              <a:t> </a:t>
            </a:r>
            <a:r>
              <a:rPr sz="2000" b="1" spc="-15" dirty="0">
                <a:solidFill>
                  <a:srgbClr val="00B0F0"/>
                </a:solidFill>
                <a:latin typeface="Arial" panose="020B0604020202020204" pitchFamily="34" charset="0"/>
                <a:cs typeface="Arial" panose="020B0604020202020204" pitchFamily="34" charset="0"/>
              </a:rPr>
              <a:t>exercée</a:t>
            </a:r>
            <a:r>
              <a:rPr sz="2000" b="1" spc="172"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auprès</a:t>
            </a:r>
            <a:r>
              <a:rPr sz="2000" b="1" spc="172"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d'une</a:t>
            </a:r>
            <a:r>
              <a:rPr sz="2000" b="1" spc="172"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personne</a:t>
            </a:r>
            <a:r>
              <a:rPr sz="2000" b="1" spc="172"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publique</a:t>
            </a:r>
            <a:r>
              <a:rPr sz="2000" b="1" spc="165"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ou</a:t>
            </a:r>
            <a:r>
              <a:rPr sz="2000" b="1" spc="176"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auprès</a:t>
            </a:r>
            <a:r>
              <a:rPr sz="2000" b="1" spc="172"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d'une </a:t>
            </a:r>
            <a:r>
              <a:rPr sz="2000" b="1" spc="-398"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personne </a:t>
            </a:r>
            <a:r>
              <a:rPr sz="2000" b="1" spc="-8" dirty="0">
                <a:solidFill>
                  <a:srgbClr val="00B0F0"/>
                </a:solidFill>
                <a:latin typeface="Arial" panose="020B0604020202020204" pitchFamily="34" charset="0"/>
                <a:cs typeface="Arial" panose="020B0604020202020204" pitchFamily="34" charset="0"/>
              </a:rPr>
              <a:t>privée</a:t>
            </a:r>
            <a:r>
              <a:rPr sz="2000" b="1" spc="4"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à</a:t>
            </a:r>
            <a:r>
              <a:rPr sz="2000" b="1" spc="-11"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but</a:t>
            </a:r>
            <a:r>
              <a:rPr sz="2000" b="1" spc="4"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non</a:t>
            </a:r>
            <a:r>
              <a:rPr sz="2000" b="1" spc="-8" dirty="0">
                <a:solidFill>
                  <a:srgbClr val="00B0F0"/>
                </a:solidFill>
                <a:latin typeface="Arial" panose="020B0604020202020204" pitchFamily="34" charset="0"/>
                <a:cs typeface="Arial" panose="020B0604020202020204" pitchFamily="34" charset="0"/>
              </a:rPr>
              <a:t> </a:t>
            </a:r>
            <a:r>
              <a:rPr sz="2000" b="1" spc="-11" dirty="0">
                <a:solidFill>
                  <a:srgbClr val="00B0F0"/>
                </a:solidFill>
                <a:latin typeface="Arial" panose="020B0604020202020204" pitchFamily="34" charset="0"/>
                <a:cs typeface="Arial" panose="020B0604020202020204" pitchFamily="34" charset="0"/>
              </a:rPr>
              <a:t>lucratif</a:t>
            </a:r>
            <a:endParaRPr sz="2000" dirty="0">
              <a:solidFill>
                <a:srgbClr val="00B0F0"/>
              </a:solidFill>
              <a:latin typeface="Arial" panose="020B0604020202020204" pitchFamily="34" charset="0"/>
              <a:cs typeface="Arial" panose="020B0604020202020204" pitchFamily="34" charset="0"/>
            </a:endParaRPr>
          </a:p>
          <a:p>
            <a:pPr marL="224314" marR="67628" indent="-215265">
              <a:spcBef>
                <a:spcPts val="1466"/>
              </a:spcBef>
              <a:buFont typeface="Wingdings"/>
              <a:buChar char=""/>
              <a:tabLst>
                <a:tab pos="224314" algn="l"/>
                <a:tab pos="224790" algn="l"/>
              </a:tabLst>
            </a:pPr>
            <a:r>
              <a:rPr sz="2000" spc="-11" dirty="0">
                <a:solidFill>
                  <a:srgbClr val="3E216F"/>
                </a:solidFill>
                <a:latin typeface="Arial" panose="020B0604020202020204" pitchFamily="34" charset="0"/>
                <a:cs typeface="Arial" panose="020B0604020202020204" pitchFamily="34" charset="0"/>
              </a:rPr>
              <a:t>Cette</a:t>
            </a:r>
            <a:r>
              <a:rPr sz="2000" spc="7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activité</a:t>
            </a:r>
            <a:r>
              <a:rPr sz="2000" spc="83"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peut</a:t>
            </a:r>
            <a:r>
              <a:rPr sz="2000" spc="7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notamment</a:t>
            </a:r>
            <a:r>
              <a:rPr sz="2000" spc="71"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consister</a:t>
            </a:r>
            <a:r>
              <a:rPr sz="2000" spc="71"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en</a:t>
            </a:r>
            <a:r>
              <a:rPr sz="2000" spc="71"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une</a:t>
            </a:r>
            <a:r>
              <a:rPr sz="2000" spc="94"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mission</a:t>
            </a:r>
            <a:r>
              <a:rPr sz="2000" spc="68"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(secrétariat,</a:t>
            </a:r>
            <a:r>
              <a:rPr sz="2000" spc="68"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etc.),</a:t>
            </a:r>
            <a:r>
              <a:rPr sz="2000" spc="68"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une</a:t>
            </a:r>
            <a:r>
              <a:rPr sz="2000" spc="83"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vacation,</a:t>
            </a:r>
            <a:r>
              <a:rPr sz="2000" spc="68"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une</a:t>
            </a:r>
            <a:r>
              <a:rPr sz="2000" spc="79"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expertise,</a:t>
            </a:r>
            <a:r>
              <a:rPr sz="2000" spc="71"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un</a:t>
            </a:r>
            <a:r>
              <a:rPr sz="2000" spc="83"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conseil, </a:t>
            </a:r>
            <a:r>
              <a:rPr sz="2000" spc="-296"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une</a:t>
            </a:r>
            <a:r>
              <a:rPr sz="2000" spc="8"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formation.</a:t>
            </a:r>
            <a:endParaRPr sz="2000" dirty="0">
              <a:latin typeface="Arial" panose="020B0604020202020204" pitchFamily="34" charset="0"/>
              <a:cs typeface="Arial" panose="020B0604020202020204" pitchFamily="34" charset="0"/>
            </a:endParaRPr>
          </a:p>
          <a:p>
            <a:pPr>
              <a:spcBef>
                <a:spcPts val="19"/>
              </a:spcBef>
            </a:pPr>
            <a:endParaRPr sz="2000" dirty="0">
              <a:latin typeface="Arial" panose="020B0604020202020204" pitchFamily="34" charset="0"/>
              <a:cs typeface="Arial" panose="020B0604020202020204" pitchFamily="34" charset="0"/>
            </a:endParaRPr>
          </a:p>
          <a:p>
            <a:pPr>
              <a:lnSpc>
                <a:spcPct val="100000"/>
              </a:lnSpc>
              <a:buClr>
                <a:srgbClr val="3E216F"/>
              </a:buClr>
            </a:pPr>
            <a:endParaRPr sz="2000" dirty="0">
              <a:latin typeface="Arial" panose="020B0604020202020204" pitchFamily="34" charset="0"/>
              <a:cs typeface="Arial" panose="020B0604020202020204" pitchFamily="34" charset="0"/>
            </a:endParaRPr>
          </a:p>
          <a:p>
            <a:pPr marL="73343" marR="3810" lvl="1">
              <a:tabLst>
                <a:tab pos="330994" algn="l"/>
                <a:tab pos="1201579" algn="l"/>
                <a:tab pos="2146935" algn="l"/>
                <a:tab pos="2853690" algn="l"/>
                <a:tab pos="3220403" algn="l"/>
                <a:tab pos="4493895" algn="l"/>
                <a:tab pos="5973604" algn="l"/>
                <a:tab pos="6348413" algn="l"/>
                <a:tab pos="7122319" algn="l"/>
              </a:tabLst>
            </a:pPr>
            <a:r>
              <a:rPr sz="2000" b="1" spc="-4" dirty="0">
                <a:solidFill>
                  <a:srgbClr val="00B0F0"/>
                </a:solidFill>
                <a:latin typeface="Arial" panose="020B0604020202020204" pitchFamily="34" charset="0"/>
                <a:cs typeface="Arial" panose="020B0604020202020204" pitchFamily="34" charset="0"/>
              </a:rPr>
              <a:t>Missio</a:t>
            </a:r>
            <a:r>
              <a:rPr sz="2000" b="1" dirty="0">
                <a:solidFill>
                  <a:srgbClr val="00B0F0"/>
                </a:solidFill>
                <a:latin typeface="Arial" panose="020B0604020202020204" pitchFamily="34" charset="0"/>
                <a:cs typeface="Arial" panose="020B0604020202020204" pitchFamily="34" charset="0"/>
              </a:rPr>
              <a:t>n</a:t>
            </a:r>
            <a:r>
              <a:rPr lang="fr-FR" sz="2000" b="1" dirty="0">
                <a:solidFill>
                  <a:srgbClr val="00B0F0"/>
                </a:solidFill>
                <a:latin typeface="Arial" panose="020B0604020202020204" pitchFamily="34" charset="0"/>
                <a:cs typeface="Arial" panose="020B0604020202020204" pitchFamily="34" charset="0"/>
              </a:rPr>
              <a:t> </a:t>
            </a:r>
            <a:r>
              <a:rPr sz="2000" b="1" dirty="0" err="1">
                <a:solidFill>
                  <a:srgbClr val="00B0F0"/>
                </a:solidFill>
                <a:latin typeface="Arial" panose="020B0604020202020204" pitchFamily="34" charset="0"/>
                <a:cs typeface="Arial" panose="020B0604020202020204" pitchFamily="34" charset="0"/>
              </a:rPr>
              <a:t>d'</a:t>
            </a:r>
            <a:r>
              <a:rPr sz="2000" b="1" spc="-11" dirty="0" err="1">
                <a:solidFill>
                  <a:srgbClr val="00B0F0"/>
                </a:solidFill>
                <a:latin typeface="Arial" panose="020B0604020202020204" pitchFamily="34" charset="0"/>
                <a:cs typeface="Arial" panose="020B0604020202020204" pitchFamily="34" charset="0"/>
              </a:rPr>
              <a:t>i</a:t>
            </a:r>
            <a:r>
              <a:rPr sz="2000" b="1" spc="-23" dirty="0" err="1">
                <a:solidFill>
                  <a:srgbClr val="00B0F0"/>
                </a:solidFill>
                <a:latin typeface="Arial" panose="020B0604020202020204" pitchFamily="34" charset="0"/>
                <a:cs typeface="Arial" panose="020B0604020202020204" pitchFamily="34" charset="0"/>
              </a:rPr>
              <a:t>nt</a:t>
            </a:r>
            <a:r>
              <a:rPr sz="2000" b="1" spc="-4" dirty="0" err="1">
                <a:solidFill>
                  <a:srgbClr val="00B0F0"/>
                </a:solidFill>
                <a:latin typeface="Arial" panose="020B0604020202020204" pitchFamily="34" charset="0"/>
                <a:cs typeface="Arial" panose="020B0604020202020204" pitchFamily="34" charset="0"/>
              </a:rPr>
              <a:t>é</a:t>
            </a:r>
            <a:r>
              <a:rPr sz="2000" b="1" spc="-19" dirty="0" err="1">
                <a:solidFill>
                  <a:srgbClr val="00B0F0"/>
                </a:solidFill>
                <a:latin typeface="Arial" panose="020B0604020202020204" pitchFamily="34" charset="0"/>
                <a:cs typeface="Arial" panose="020B0604020202020204" pitchFamily="34" charset="0"/>
              </a:rPr>
              <a:t>r</a:t>
            </a:r>
            <a:r>
              <a:rPr sz="2000" b="1" spc="-8" dirty="0" err="1">
                <a:solidFill>
                  <a:srgbClr val="00B0F0"/>
                </a:solidFill>
                <a:latin typeface="Arial" panose="020B0604020202020204" pitchFamily="34" charset="0"/>
                <a:cs typeface="Arial" panose="020B0604020202020204" pitchFamily="34" charset="0"/>
              </a:rPr>
              <a:t>ê</a:t>
            </a:r>
            <a:r>
              <a:rPr sz="2000" b="1" dirty="0" err="1">
                <a:solidFill>
                  <a:srgbClr val="00B0F0"/>
                </a:solidFill>
                <a:latin typeface="Arial" panose="020B0604020202020204" pitchFamily="34" charset="0"/>
                <a:cs typeface="Arial" panose="020B0604020202020204" pitchFamily="34" charset="0"/>
              </a:rPr>
              <a:t>t</a:t>
            </a:r>
            <a:r>
              <a:rPr lang="fr-FR" sz="2000" b="1"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p</a:t>
            </a:r>
            <a:r>
              <a:rPr sz="2000" b="1" spc="-8" dirty="0">
                <a:solidFill>
                  <a:srgbClr val="00B0F0"/>
                </a:solidFill>
                <a:latin typeface="Arial" panose="020B0604020202020204" pitchFamily="34" charset="0"/>
                <a:cs typeface="Arial" panose="020B0604020202020204" pitchFamily="34" charset="0"/>
              </a:rPr>
              <a:t>u</a:t>
            </a:r>
            <a:r>
              <a:rPr sz="2000" b="1" dirty="0">
                <a:solidFill>
                  <a:srgbClr val="00B0F0"/>
                </a:solidFill>
                <a:latin typeface="Arial" panose="020B0604020202020204" pitchFamily="34" charset="0"/>
                <a:cs typeface="Arial" panose="020B0604020202020204" pitchFamily="34" charset="0"/>
              </a:rPr>
              <a:t>blic</a:t>
            </a:r>
            <a:r>
              <a:rPr lang="fr-FR" sz="2000" b="1"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a:t>
            </a:r>
            <a:r>
              <a:rPr sz="2000" b="1" dirty="0">
                <a:solidFill>
                  <a:srgbClr val="00B0F0"/>
                </a:solidFill>
                <a:latin typeface="Arial" panose="020B0604020202020204" pitchFamily="34" charset="0"/>
                <a:cs typeface="Arial" panose="020B0604020202020204" pitchFamily="34" charset="0"/>
              </a:rPr>
              <a:t>e</a:t>
            </a:r>
            <a:r>
              <a:rPr lang="fr-FR" sz="2000" b="1" dirty="0">
                <a:solidFill>
                  <a:srgbClr val="00B0F0"/>
                </a:solidFill>
                <a:latin typeface="Arial" panose="020B0604020202020204" pitchFamily="34" charset="0"/>
                <a:cs typeface="Arial" panose="020B0604020202020204" pitchFamily="34" charset="0"/>
              </a:rPr>
              <a:t> </a:t>
            </a:r>
            <a:r>
              <a:rPr sz="2000" b="1" spc="-19" dirty="0" err="1">
                <a:solidFill>
                  <a:srgbClr val="00B0F0"/>
                </a:solidFill>
                <a:latin typeface="Arial" panose="020B0604020202020204" pitchFamily="34" charset="0"/>
                <a:cs typeface="Arial" panose="020B0604020202020204" pitchFamily="34" charset="0"/>
              </a:rPr>
              <a:t>c</a:t>
            </a:r>
            <a:r>
              <a:rPr sz="2000" b="1" spc="-8" dirty="0" err="1">
                <a:solidFill>
                  <a:srgbClr val="00B0F0"/>
                </a:solidFill>
                <a:latin typeface="Arial" panose="020B0604020202020204" pitchFamily="34" charset="0"/>
                <a:cs typeface="Arial" panose="020B0604020202020204" pitchFamily="34" charset="0"/>
              </a:rPr>
              <a:t>o</a:t>
            </a:r>
            <a:r>
              <a:rPr sz="2000" b="1" dirty="0" err="1">
                <a:solidFill>
                  <a:srgbClr val="00B0F0"/>
                </a:solidFill>
                <a:latin typeface="Arial" panose="020B0604020202020204" pitchFamily="34" charset="0"/>
                <a:cs typeface="Arial" panose="020B0604020202020204" pitchFamily="34" charset="0"/>
              </a:rPr>
              <a:t>o</a:t>
            </a:r>
            <a:r>
              <a:rPr sz="2000" b="1" spc="-11" dirty="0" err="1">
                <a:solidFill>
                  <a:srgbClr val="00B0F0"/>
                </a:solidFill>
                <a:latin typeface="Arial" panose="020B0604020202020204" pitchFamily="34" charset="0"/>
                <a:cs typeface="Arial" panose="020B0604020202020204" pitchFamily="34" charset="0"/>
              </a:rPr>
              <a:t>p</a:t>
            </a:r>
            <a:r>
              <a:rPr sz="2000" b="1" spc="-4" dirty="0" err="1">
                <a:solidFill>
                  <a:srgbClr val="00B0F0"/>
                </a:solidFill>
                <a:latin typeface="Arial" panose="020B0604020202020204" pitchFamily="34" charset="0"/>
                <a:cs typeface="Arial" panose="020B0604020202020204" pitchFamily="34" charset="0"/>
              </a:rPr>
              <a:t>é</a:t>
            </a:r>
            <a:r>
              <a:rPr sz="2000" b="1" spc="-34" dirty="0" err="1">
                <a:solidFill>
                  <a:srgbClr val="00B0F0"/>
                </a:solidFill>
                <a:latin typeface="Arial" panose="020B0604020202020204" pitchFamily="34" charset="0"/>
                <a:cs typeface="Arial" panose="020B0604020202020204" pitchFamily="34" charset="0"/>
              </a:rPr>
              <a:t>r</a:t>
            </a:r>
            <a:r>
              <a:rPr sz="2000" b="1" spc="-19" dirty="0" err="1">
                <a:solidFill>
                  <a:srgbClr val="00B0F0"/>
                </a:solidFill>
                <a:latin typeface="Arial" panose="020B0604020202020204" pitchFamily="34" charset="0"/>
                <a:cs typeface="Arial" panose="020B0604020202020204" pitchFamily="34" charset="0"/>
              </a:rPr>
              <a:t>a</a:t>
            </a:r>
            <a:r>
              <a:rPr sz="2000" b="1" dirty="0" err="1">
                <a:solidFill>
                  <a:srgbClr val="00B0F0"/>
                </a:solidFill>
                <a:latin typeface="Arial" panose="020B0604020202020204" pitchFamily="34" charset="0"/>
                <a:cs typeface="Arial" panose="020B0604020202020204" pitchFamily="34" charset="0"/>
              </a:rPr>
              <a:t>t</a:t>
            </a:r>
            <a:r>
              <a:rPr sz="2000" b="1" spc="-8" dirty="0" err="1">
                <a:solidFill>
                  <a:srgbClr val="00B0F0"/>
                </a:solidFill>
                <a:latin typeface="Arial" panose="020B0604020202020204" pitchFamily="34" charset="0"/>
                <a:cs typeface="Arial" panose="020B0604020202020204" pitchFamily="34" charset="0"/>
              </a:rPr>
              <a:t>i</a:t>
            </a:r>
            <a:r>
              <a:rPr sz="2000" b="1" dirty="0" err="1">
                <a:solidFill>
                  <a:srgbClr val="00B0F0"/>
                </a:solidFill>
                <a:latin typeface="Arial" panose="020B0604020202020204" pitchFamily="34" charset="0"/>
                <a:cs typeface="Arial" panose="020B0604020202020204" pitchFamily="34" charset="0"/>
              </a:rPr>
              <a:t>on</a:t>
            </a:r>
            <a:r>
              <a:rPr lang="fr-FR" sz="2000" b="1" dirty="0">
                <a:solidFill>
                  <a:srgbClr val="00B0F0"/>
                </a:solidFill>
                <a:latin typeface="Arial" panose="020B0604020202020204" pitchFamily="34" charset="0"/>
                <a:cs typeface="Arial" panose="020B0604020202020204" pitchFamily="34" charset="0"/>
              </a:rPr>
              <a:t> </a:t>
            </a:r>
            <a:r>
              <a:rPr sz="2000" b="1" dirty="0" err="1">
                <a:solidFill>
                  <a:srgbClr val="00B0F0"/>
                </a:solidFill>
                <a:latin typeface="Arial" panose="020B0604020202020204" pitchFamily="34" charset="0"/>
                <a:cs typeface="Arial" panose="020B0604020202020204" pitchFamily="34" charset="0"/>
              </a:rPr>
              <a:t>i</a:t>
            </a:r>
            <a:r>
              <a:rPr sz="2000" b="1" spc="-26" dirty="0" err="1">
                <a:solidFill>
                  <a:srgbClr val="00B0F0"/>
                </a:solidFill>
                <a:latin typeface="Arial" panose="020B0604020202020204" pitchFamily="34" charset="0"/>
                <a:cs typeface="Arial" panose="020B0604020202020204" pitchFamily="34" charset="0"/>
              </a:rPr>
              <a:t>n</a:t>
            </a:r>
            <a:r>
              <a:rPr sz="2000" b="1" spc="-15" dirty="0" err="1">
                <a:solidFill>
                  <a:srgbClr val="00B0F0"/>
                </a:solidFill>
                <a:latin typeface="Arial" panose="020B0604020202020204" pitchFamily="34" charset="0"/>
                <a:cs typeface="Arial" panose="020B0604020202020204" pitchFamily="34" charset="0"/>
              </a:rPr>
              <a:t>t</a:t>
            </a:r>
            <a:r>
              <a:rPr sz="2000" b="1" spc="-4" dirty="0" err="1">
                <a:solidFill>
                  <a:srgbClr val="00B0F0"/>
                </a:solidFill>
                <a:latin typeface="Arial" panose="020B0604020202020204" pitchFamily="34" charset="0"/>
                <a:cs typeface="Arial" panose="020B0604020202020204" pitchFamily="34" charset="0"/>
              </a:rPr>
              <a:t>ern</a:t>
            </a:r>
            <a:r>
              <a:rPr sz="2000" b="1" spc="-19" dirty="0" err="1">
                <a:solidFill>
                  <a:srgbClr val="00B0F0"/>
                </a:solidFill>
                <a:latin typeface="Arial" panose="020B0604020202020204" pitchFamily="34" charset="0"/>
                <a:cs typeface="Arial" panose="020B0604020202020204" pitchFamily="34" charset="0"/>
              </a:rPr>
              <a:t>a</a:t>
            </a:r>
            <a:r>
              <a:rPr sz="2000" b="1" dirty="0" err="1">
                <a:solidFill>
                  <a:srgbClr val="00B0F0"/>
                </a:solidFill>
                <a:latin typeface="Arial" panose="020B0604020202020204" pitchFamily="34" charset="0"/>
                <a:cs typeface="Arial" panose="020B0604020202020204" pitchFamily="34" charset="0"/>
              </a:rPr>
              <a:t>t</a:t>
            </a:r>
            <a:r>
              <a:rPr sz="2000" b="1" spc="-8" dirty="0" err="1">
                <a:solidFill>
                  <a:srgbClr val="00B0F0"/>
                </a:solidFill>
                <a:latin typeface="Arial" panose="020B0604020202020204" pitchFamily="34" charset="0"/>
                <a:cs typeface="Arial" panose="020B0604020202020204" pitchFamily="34" charset="0"/>
              </a:rPr>
              <a:t>i</a:t>
            </a:r>
            <a:r>
              <a:rPr sz="2000" b="1" dirty="0" err="1">
                <a:solidFill>
                  <a:srgbClr val="00B0F0"/>
                </a:solidFill>
                <a:latin typeface="Arial" panose="020B0604020202020204" pitchFamily="34" charset="0"/>
                <a:cs typeface="Arial" panose="020B0604020202020204" pitchFamily="34" charset="0"/>
              </a:rPr>
              <a:t>onale</a:t>
            </a:r>
            <a:r>
              <a:rPr lang="fr-FR" sz="2000" b="1" dirty="0">
                <a:solidFill>
                  <a:srgbClr val="00B0F0"/>
                </a:solidFill>
                <a:latin typeface="Arial" panose="020B0604020202020204" pitchFamily="34" charset="0"/>
                <a:cs typeface="Arial" panose="020B0604020202020204" pitchFamily="34" charset="0"/>
              </a:rPr>
              <a:t> </a:t>
            </a:r>
            <a:r>
              <a:rPr sz="2000" b="1" spc="4" dirty="0" err="1">
                <a:solidFill>
                  <a:srgbClr val="00B0F0"/>
                </a:solidFill>
                <a:latin typeface="Arial" panose="020B0604020202020204" pitchFamily="34" charset="0"/>
                <a:cs typeface="Arial" panose="020B0604020202020204" pitchFamily="34" charset="0"/>
              </a:rPr>
              <a:t>o</a:t>
            </a:r>
            <a:r>
              <a:rPr sz="2000" b="1" dirty="0" err="1">
                <a:solidFill>
                  <a:srgbClr val="00B0F0"/>
                </a:solidFill>
                <a:latin typeface="Arial" panose="020B0604020202020204" pitchFamily="34" charset="0"/>
                <a:cs typeface="Arial" panose="020B0604020202020204" pitchFamily="34" charset="0"/>
              </a:rPr>
              <a:t>u</a:t>
            </a:r>
            <a:r>
              <a:rPr lang="fr-FR" sz="2000" b="1" dirty="0">
                <a:solidFill>
                  <a:srgbClr val="00B0F0"/>
                </a:solidFill>
                <a:latin typeface="Arial" panose="020B0604020202020204" pitchFamily="34" charset="0"/>
                <a:cs typeface="Arial" panose="020B0604020202020204" pitchFamily="34" charset="0"/>
              </a:rPr>
              <a:t> </a:t>
            </a:r>
            <a:r>
              <a:rPr sz="2000" b="1" dirty="0" err="1">
                <a:solidFill>
                  <a:srgbClr val="00B0F0"/>
                </a:solidFill>
                <a:latin typeface="Arial" panose="020B0604020202020204" pitchFamily="34" charset="0"/>
                <a:cs typeface="Arial" panose="020B0604020202020204" pitchFamily="34" charset="0"/>
              </a:rPr>
              <a:t>au</a:t>
            </a:r>
            <a:r>
              <a:rPr sz="2000" b="1" spc="-8" dirty="0" err="1">
                <a:solidFill>
                  <a:srgbClr val="00B0F0"/>
                </a:solidFill>
                <a:latin typeface="Arial" panose="020B0604020202020204" pitchFamily="34" charset="0"/>
                <a:cs typeface="Arial" panose="020B0604020202020204" pitchFamily="34" charset="0"/>
              </a:rPr>
              <a:t>p</a:t>
            </a:r>
            <a:r>
              <a:rPr sz="2000" b="1" spc="-23" dirty="0" err="1">
                <a:solidFill>
                  <a:srgbClr val="00B0F0"/>
                </a:solidFill>
                <a:latin typeface="Arial" panose="020B0604020202020204" pitchFamily="34" charset="0"/>
                <a:cs typeface="Arial" panose="020B0604020202020204" pitchFamily="34" charset="0"/>
              </a:rPr>
              <a:t>r</a:t>
            </a:r>
            <a:r>
              <a:rPr sz="2000" b="1" spc="-4" dirty="0" err="1">
                <a:solidFill>
                  <a:srgbClr val="00B0F0"/>
                </a:solidFill>
                <a:latin typeface="Arial" panose="020B0604020202020204" pitchFamily="34" charset="0"/>
                <a:cs typeface="Arial" panose="020B0604020202020204" pitchFamily="34" charset="0"/>
              </a:rPr>
              <a:t>è</a:t>
            </a:r>
            <a:r>
              <a:rPr sz="2000" b="1" dirty="0" err="1">
                <a:solidFill>
                  <a:srgbClr val="00B0F0"/>
                </a:solidFill>
                <a:latin typeface="Arial" panose="020B0604020202020204" pitchFamily="34" charset="0"/>
                <a:cs typeface="Arial" panose="020B0604020202020204" pitchFamily="34" charset="0"/>
              </a:rPr>
              <a:t>s</a:t>
            </a:r>
            <a:r>
              <a:rPr lang="fr-FR" sz="2000" b="1" dirty="0">
                <a:solidFill>
                  <a:srgbClr val="00B0F0"/>
                </a:solidFill>
                <a:latin typeface="Arial" panose="020B0604020202020204" pitchFamily="34" charset="0"/>
                <a:cs typeface="Arial" panose="020B0604020202020204" pitchFamily="34" charset="0"/>
              </a:rPr>
              <a:t> </a:t>
            </a:r>
            <a:r>
              <a:rPr sz="2000" b="1" dirty="0" err="1">
                <a:solidFill>
                  <a:srgbClr val="00B0F0"/>
                </a:solidFill>
                <a:latin typeface="Arial" panose="020B0604020202020204" pitchFamily="34" charset="0"/>
                <a:cs typeface="Arial" panose="020B0604020202020204" pitchFamily="34" charset="0"/>
              </a:rPr>
              <a:t>d'o</a:t>
            </a:r>
            <a:r>
              <a:rPr sz="2000" b="1" spc="-15" dirty="0" err="1">
                <a:solidFill>
                  <a:srgbClr val="00B0F0"/>
                </a:solidFill>
                <a:latin typeface="Arial" panose="020B0604020202020204" pitchFamily="34" charset="0"/>
                <a:cs typeface="Arial" panose="020B0604020202020204" pitchFamily="34" charset="0"/>
              </a:rPr>
              <a:t>r</a:t>
            </a:r>
            <a:r>
              <a:rPr sz="2000" b="1" spc="-26" dirty="0" err="1">
                <a:solidFill>
                  <a:srgbClr val="00B0F0"/>
                </a:solidFill>
                <a:latin typeface="Arial" panose="020B0604020202020204" pitchFamily="34" charset="0"/>
                <a:cs typeface="Arial" panose="020B0604020202020204" pitchFamily="34" charset="0"/>
              </a:rPr>
              <a:t>g</a:t>
            </a:r>
            <a:r>
              <a:rPr sz="2000" b="1" dirty="0" err="1">
                <a:solidFill>
                  <a:srgbClr val="00B0F0"/>
                </a:solidFill>
                <a:latin typeface="Arial" panose="020B0604020202020204" pitchFamily="34" charset="0"/>
                <a:cs typeface="Arial" panose="020B0604020202020204" pitchFamily="34" charset="0"/>
              </a:rPr>
              <a:t>ani</a:t>
            </a:r>
            <a:r>
              <a:rPr sz="2000" b="1" spc="-11" dirty="0" err="1">
                <a:solidFill>
                  <a:srgbClr val="00B0F0"/>
                </a:solidFill>
                <a:latin typeface="Arial" panose="020B0604020202020204" pitchFamily="34" charset="0"/>
                <a:cs typeface="Arial" panose="020B0604020202020204" pitchFamily="34" charset="0"/>
              </a:rPr>
              <a:t>s</a:t>
            </a:r>
            <a:r>
              <a:rPr sz="2000" b="1" spc="-4" dirty="0" err="1">
                <a:solidFill>
                  <a:srgbClr val="00B0F0"/>
                </a:solidFill>
                <a:latin typeface="Arial" panose="020B0604020202020204" pitchFamily="34" charset="0"/>
                <a:cs typeface="Arial" panose="020B0604020202020204" pitchFamily="34" charset="0"/>
              </a:rPr>
              <a:t>m</a:t>
            </a:r>
            <a:r>
              <a:rPr sz="2000" b="1" spc="4" dirty="0" err="1">
                <a:solidFill>
                  <a:srgbClr val="00B0F0"/>
                </a:solidFill>
                <a:latin typeface="Arial" panose="020B0604020202020204" pitchFamily="34" charset="0"/>
                <a:cs typeface="Arial" panose="020B0604020202020204" pitchFamily="34" charset="0"/>
              </a:rPr>
              <a:t>e</a:t>
            </a:r>
            <a:r>
              <a:rPr sz="2000" b="1" dirty="0" err="1">
                <a:solidFill>
                  <a:srgbClr val="00B0F0"/>
                </a:solidFill>
                <a:latin typeface="Arial" panose="020B0604020202020204" pitchFamily="34" charset="0"/>
                <a:cs typeface="Arial" panose="020B0604020202020204" pitchFamily="34" charset="0"/>
              </a:rPr>
              <a:t>s</a:t>
            </a:r>
            <a:r>
              <a:rPr sz="2000" b="1" dirty="0">
                <a:solidFill>
                  <a:srgbClr val="00B0F0"/>
                </a:solidFill>
                <a:latin typeface="Arial" panose="020B0604020202020204" pitchFamily="34" charset="0"/>
                <a:cs typeface="Arial" panose="020B0604020202020204" pitchFamily="34" charset="0"/>
              </a:rPr>
              <a:t>  </a:t>
            </a:r>
            <a:r>
              <a:rPr sz="2000" b="1" spc="-11" dirty="0">
                <a:solidFill>
                  <a:srgbClr val="00B0F0"/>
                </a:solidFill>
                <a:latin typeface="Arial" panose="020B0604020202020204" pitchFamily="34" charset="0"/>
                <a:cs typeface="Arial" panose="020B0604020202020204" pitchFamily="34" charset="0"/>
              </a:rPr>
              <a:t>d'intérêt</a:t>
            </a:r>
            <a:r>
              <a:rPr sz="2000" b="1" dirty="0">
                <a:solidFill>
                  <a:srgbClr val="00B0F0"/>
                </a:solidFill>
                <a:latin typeface="Arial" panose="020B0604020202020204" pitchFamily="34" charset="0"/>
                <a:cs typeface="Arial" panose="020B0604020202020204" pitchFamily="34" charset="0"/>
              </a:rPr>
              <a:t> </a:t>
            </a:r>
            <a:r>
              <a:rPr sz="2000" b="1" spc="-11" dirty="0">
                <a:solidFill>
                  <a:srgbClr val="00B0F0"/>
                </a:solidFill>
                <a:latin typeface="Arial" panose="020B0604020202020204" pitchFamily="34" charset="0"/>
                <a:cs typeface="Arial" panose="020B0604020202020204" pitchFamily="34" charset="0"/>
              </a:rPr>
              <a:t>général </a:t>
            </a:r>
            <a:r>
              <a:rPr sz="2000" b="1" dirty="0">
                <a:solidFill>
                  <a:srgbClr val="00B0F0"/>
                </a:solidFill>
                <a:latin typeface="Arial" panose="020B0604020202020204" pitchFamily="34" charset="0"/>
                <a:cs typeface="Arial" panose="020B0604020202020204" pitchFamily="34" charset="0"/>
              </a:rPr>
              <a:t>à</a:t>
            </a:r>
            <a:r>
              <a:rPr sz="2000" b="1" spc="-4" dirty="0">
                <a:solidFill>
                  <a:srgbClr val="00B0F0"/>
                </a:solidFill>
                <a:latin typeface="Arial" panose="020B0604020202020204" pitchFamily="34" charset="0"/>
                <a:cs typeface="Arial" panose="020B0604020202020204" pitchFamily="34" charset="0"/>
              </a:rPr>
              <a:t> </a:t>
            </a:r>
            <a:r>
              <a:rPr sz="2000" b="1" spc="-11" dirty="0">
                <a:solidFill>
                  <a:srgbClr val="00B0F0"/>
                </a:solidFill>
                <a:latin typeface="Arial" panose="020B0604020202020204" pitchFamily="34" charset="0"/>
                <a:cs typeface="Arial" panose="020B0604020202020204" pitchFamily="34" charset="0"/>
              </a:rPr>
              <a:t>caractère</a:t>
            </a:r>
            <a:r>
              <a:rPr sz="2000" b="1" spc="-26"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international</a:t>
            </a:r>
            <a:r>
              <a:rPr sz="2000" b="1" spc="8"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ou</a:t>
            </a:r>
            <a:r>
              <a:rPr sz="2000" b="1" spc="-8"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d'un</a:t>
            </a:r>
            <a:r>
              <a:rPr sz="2000" b="1" spc="-11" dirty="0">
                <a:solidFill>
                  <a:srgbClr val="00B0F0"/>
                </a:solidFill>
                <a:latin typeface="Arial" panose="020B0604020202020204" pitchFamily="34" charset="0"/>
                <a:cs typeface="Arial" panose="020B0604020202020204" pitchFamily="34" charset="0"/>
              </a:rPr>
              <a:t> </a:t>
            </a:r>
            <a:r>
              <a:rPr sz="2000" b="1" spc="-19" dirty="0">
                <a:solidFill>
                  <a:srgbClr val="00B0F0"/>
                </a:solidFill>
                <a:latin typeface="Arial" panose="020B0604020202020204" pitchFamily="34" charset="0"/>
                <a:cs typeface="Arial" panose="020B0604020202020204" pitchFamily="34" charset="0"/>
              </a:rPr>
              <a:t>Etat</a:t>
            </a:r>
            <a:r>
              <a:rPr sz="2000" b="1" spc="11" dirty="0">
                <a:solidFill>
                  <a:srgbClr val="00B0F0"/>
                </a:solidFill>
                <a:latin typeface="Arial" panose="020B0604020202020204" pitchFamily="34" charset="0"/>
                <a:cs typeface="Arial" panose="020B0604020202020204" pitchFamily="34" charset="0"/>
              </a:rPr>
              <a:t> </a:t>
            </a:r>
            <a:r>
              <a:rPr sz="2000" b="1" spc="-11" dirty="0">
                <a:solidFill>
                  <a:srgbClr val="00B0F0"/>
                </a:solidFill>
                <a:latin typeface="Arial" panose="020B0604020202020204" pitchFamily="34" charset="0"/>
                <a:cs typeface="Arial" panose="020B0604020202020204" pitchFamily="34" charset="0"/>
              </a:rPr>
              <a:t>étranger</a:t>
            </a:r>
            <a:endParaRPr sz="2000" dirty="0">
              <a:solidFill>
                <a:srgbClr val="00B0F0"/>
              </a:solidFill>
              <a:latin typeface="Arial" panose="020B0604020202020204" pitchFamily="34" charset="0"/>
              <a:cs typeface="Arial" panose="020B0604020202020204" pitchFamily="34" charset="0"/>
            </a:endParaRPr>
          </a:p>
          <a:p>
            <a:pPr marL="288608" indent="-215741">
              <a:spcBef>
                <a:spcPts val="1470"/>
              </a:spcBef>
              <a:buFont typeface="Wingdings"/>
              <a:buChar char=""/>
              <a:tabLst>
                <a:tab pos="288131" algn="l"/>
                <a:tab pos="289084" algn="l"/>
              </a:tabLst>
            </a:pPr>
            <a:r>
              <a:rPr sz="2000" spc="-11" dirty="0">
                <a:solidFill>
                  <a:srgbClr val="3E216F"/>
                </a:solidFill>
                <a:latin typeface="Arial" panose="020B0604020202020204" pitchFamily="34" charset="0"/>
                <a:cs typeface="Arial" panose="020B0604020202020204" pitchFamily="34" charset="0"/>
              </a:rPr>
              <a:t>Cette</a:t>
            </a:r>
            <a:r>
              <a:rPr sz="2000" spc="113"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activité</a:t>
            </a:r>
            <a:r>
              <a:rPr sz="2000" spc="116"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peut</a:t>
            </a:r>
            <a:r>
              <a:rPr sz="2000" spc="109"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notamment</a:t>
            </a:r>
            <a:r>
              <a:rPr sz="2000" spc="124"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consister</a:t>
            </a:r>
            <a:r>
              <a:rPr sz="2000" spc="109"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en</a:t>
            </a:r>
            <a:r>
              <a:rPr sz="2000" spc="120"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mission</a:t>
            </a:r>
            <a:r>
              <a:rPr sz="2000" spc="113"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exercée</a:t>
            </a:r>
            <a:r>
              <a:rPr sz="2000" spc="120"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auprès</a:t>
            </a:r>
            <a:r>
              <a:rPr sz="2000" spc="116" dirty="0">
                <a:solidFill>
                  <a:srgbClr val="3E216F"/>
                </a:solidFill>
                <a:latin typeface="Arial" panose="020B0604020202020204" pitchFamily="34" charset="0"/>
                <a:cs typeface="Arial" panose="020B0604020202020204" pitchFamily="34" charset="0"/>
              </a:rPr>
              <a:t> </a:t>
            </a:r>
            <a:r>
              <a:rPr sz="2000" spc="-15" dirty="0">
                <a:solidFill>
                  <a:srgbClr val="3E216F"/>
                </a:solidFill>
                <a:latin typeface="Arial" panose="020B0604020202020204" pitchFamily="34" charset="0"/>
                <a:cs typeface="Arial" panose="020B0604020202020204" pitchFamily="34" charset="0"/>
              </a:rPr>
              <a:t>d’organismes</a:t>
            </a:r>
            <a:r>
              <a:rPr sz="2000" spc="120"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spécifiques</a:t>
            </a:r>
            <a:r>
              <a:rPr sz="2000" spc="116"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à</a:t>
            </a:r>
            <a:r>
              <a:rPr sz="2000" spc="120" dirty="0">
                <a:solidFill>
                  <a:srgbClr val="3E216F"/>
                </a:solidFill>
                <a:latin typeface="Arial" panose="020B0604020202020204" pitchFamily="34" charset="0"/>
                <a:cs typeface="Arial" panose="020B0604020202020204" pitchFamily="34" charset="0"/>
              </a:rPr>
              <a:t> </a:t>
            </a:r>
            <a:r>
              <a:rPr sz="2000" spc="-11" dirty="0" err="1">
                <a:solidFill>
                  <a:srgbClr val="3E216F"/>
                </a:solidFill>
                <a:latin typeface="Arial" panose="020B0604020202020204" pitchFamily="34" charset="0"/>
                <a:cs typeface="Arial" panose="020B0604020202020204" pitchFamily="34" charset="0"/>
              </a:rPr>
              <a:t>caractère</a:t>
            </a:r>
            <a:r>
              <a:rPr sz="2000" spc="120" dirty="0">
                <a:solidFill>
                  <a:srgbClr val="3E216F"/>
                </a:solidFill>
                <a:latin typeface="Arial" panose="020B0604020202020204" pitchFamily="34" charset="0"/>
                <a:cs typeface="Arial" panose="020B0604020202020204" pitchFamily="34" charset="0"/>
              </a:rPr>
              <a:t> </a:t>
            </a:r>
            <a:r>
              <a:rPr sz="2000" spc="-8" dirty="0" err="1">
                <a:solidFill>
                  <a:srgbClr val="3E216F"/>
                </a:solidFill>
                <a:latin typeface="Arial" panose="020B0604020202020204" pitchFamily="34" charset="0"/>
                <a:cs typeface="Arial" panose="020B0604020202020204" pitchFamily="34" charset="0"/>
              </a:rPr>
              <a:t>d’intérêt</a:t>
            </a:r>
            <a:r>
              <a:rPr lang="fr-FR" sz="2000" spc="-8" dirty="0">
                <a:solidFill>
                  <a:srgbClr val="3E216F"/>
                </a:solidFill>
                <a:latin typeface="Arial" panose="020B0604020202020204" pitchFamily="34" charset="0"/>
                <a:cs typeface="Arial" panose="020B0604020202020204" pitchFamily="34" charset="0"/>
              </a:rPr>
              <a:t> </a:t>
            </a:r>
            <a:r>
              <a:rPr sz="2000" spc="-8" dirty="0" err="1">
                <a:solidFill>
                  <a:srgbClr val="3E216F"/>
                </a:solidFill>
                <a:latin typeface="Arial" panose="020B0604020202020204" pitchFamily="34" charset="0"/>
                <a:cs typeface="Arial" panose="020B0604020202020204" pitchFamily="34" charset="0"/>
              </a:rPr>
              <a:t>général</a:t>
            </a:r>
            <a:r>
              <a:rPr sz="2000" spc="-8" dirty="0">
                <a:solidFill>
                  <a:srgbClr val="3E216F"/>
                </a:solidFill>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p:txBody>
      </p:sp>
      <p:sp>
        <p:nvSpPr>
          <p:cNvPr id="9" name="object 9"/>
          <p:cNvSpPr txBox="1">
            <a:spLocks noGrp="1"/>
          </p:cNvSpPr>
          <p:nvPr>
            <p:ph type="sldNum" sz="quarter" idx="7"/>
          </p:nvPr>
        </p:nvSpPr>
        <p:spPr>
          <a:xfrm>
            <a:off x="8386318" y="6446122"/>
            <a:ext cx="247650" cy="196215"/>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25"/>
              </a:lnSpc>
            </a:pPr>
            <a:fld id="{81D60167-4931-47E6-BA6A-407CBD079E47}" type="slidenum">
              <a:rPr lang="fr-FR" spc="-5" smtClean="0"/>
              <a:pPr marL="38100">
                <a:lnSpc>
                  <a:spcPts val="1425"/>
                </a:lnSpc>
              </a:pPr>
              <a:t>18</a:t>
            </a:fld>
            <a:endParaRPr dirty="0"/>
          </a:p>
        </p:txBody>
      </p:sp>
      <p:pic>
        <p:nvPicPr>
          <p:cNvPr id="10" name="Image 9" descr="Logo_CDG18_BS.jpg">
            <a:extLst>
              <a:ext uri="{FF2B5EF4-FFF2-40B4-BE49-F238E27FC236}">
                <a16:creationId xmlns:a16="http://schemas.microsoft.com/office/drawing/2014/main" id="{1A97B48F-8EE2-7AFC-12AD-2C60BA17E1CD}"/>
              </a:ext>
            </a:extLst>
          </p:cNvPr>
          <p:cNvPicPr>
            <a:picLocks noChangeAspect="1"/>
          </p:cNvPicPr>
          <p:nvPr/>
        </p:nvPicPr>
        <p:blipFill>
          <a:blip r:embed="rId3"/>
          <a:stretch>
            <a:fillRect/>
          </a:stretch>
        </p:blipFill>
        <p:spPr>
          <a:xfrm>
            <a:off x="152400" y="0"/>
            <a:ext cx="1422426" cy="1443762"/>
          </a:xfrm>
          <a:prstGeom prst="rect">
            <a:avLst/>
          </a:prstGeom>
        </p:spPr>
      </p:pic>
      <p:sp>
        <p:nvSpPr>
          <p:cNvPr id="11" name="object 2">
            <a:extLst>
              <a:ext uri="{FF2B5EF4-FFF2-40B4-BE49-F238E27FC236}">
                <a16:creationId xmlns:a16="http://schemas.microsoft.com/office/drawing/2014/main" id="{EB82623E-2D5F-F288-D4F9-2978E77582D5}"/>
              </a:ext>
            </a:extLst>
          </p:cNvPr>
          <p:cNvSpPr txBox="1">
            <a:spLocks/>
          </p:cNvSpPr>
          <p:nvPr/>
        </p:nvSpPr>
        <p:spPr>
          <a:xfrm>
            <a:off x="3722323" y="1110337"/>
            <a:ext cx="4280394" cy="333425"/>
          </a:xfrm>
          <a:prstGeom prst="rect">
            <a:avLst/>
          </a:prstGeom>
        </p:spPr>
        <p:txBody>
          <a:bodyPr vert="horz" wrap="square" lIns="0" tIns="0" rIns="0" bIns="0" rtlCol="0">
            <a:spAutoFit/>
          </a:bodyPr>
          <a:lstStyle>
            <a:lvl1pPr>
              <a:defRPr sz="2400" b="1" i="0">
                <a:solidFill>
                  <a:srgbClr val="B10F61"/>
                </a:solidFill>
                <a:latin typeface="Carlito"/>
                <a:ea typeface="+mj-ea"/>
                <a:cs typeface="Carlito"/>
              </a:defRPr>
            </a:lvl1pPr>
          </a:lstStyle>
          <a:p>
            <a:pPr marL="9525">
              <a:lnSpc>
                <a:spcPts val="2640"/>
              </a:lnSpc>
            </a:pPr>
            <a:r>
              <a:rPr lang="fr-FR" kern="0" spc="-4">
                <a:solidFill>
                  <a:srgbClr val="C00000"/>
                </a:solidFill>
                <a:latin typeface="Calibri"/>
                <a:cs typeface="Calibri"/>
              </a:rPr>
              <a:t>Les </a:t>
            </a:r>
            <a:r>
              <a:rPr lang="fr-FR" kern="0" spc="-8">
                <a:solidFill>
                  <a:srgbClr val="C00000"/>
                </a:solidFill>
                <a:latin typeface="Calibri"/>
                <a:cs typeface="Calibri"/>
              </a:rPr>
              <a:t>activités</a:t>
            </a:r>
            <a:r>
              <a:rPr lang="fr-FR" kern="0" spc="15">
                <a:solidFill>
                  <a:srgbClr val="C00000"/>
                </a:solidFill>
                <a:latin typeface="Calibri"/>
                <a:cs typeface="Calibri"/>
              </a:rPr>
              <a:t> </a:t>
            </a:r>
            <a:r>
              <a:rPr lang="fr-FR" kern="0" spc="-8">
                <a:solidFill>
                  <a:srgbClr val="C00000"/>
                </a:solidFill>
                <a:latin typeface="Calibri"/>
                <a:cs typeface="Calibri"/>
              </a:rPr>
              <a:t>accessoires</a:t>
            </a:r>
            <a:endParaRPr lang="fr-FR" kern="0" dirty="0">
              <a:solidFill>
                <a:srgbClr val="C00000"/>
              </a:solidFill>
              <a:latin typeface="Calibri"/>
              <a:cs typeface="Calibri"/>
            </a:endParaRPr>
          </a:p>
        </p:txBody>
      </p:sp>
      <p:sp>
        <p:nvSpPr>
          <p:cNvPr id="13" name="Titre 12">
            <a:extLst>
              <a:ext uri="{FF2B5EF4-FFF2-40B4-BE49-F238E27FC236}">
                <a16:creationId xmlns:a16="http://schemas.microsoft.com/office/drawing/2014/main" id="{DC71AD0E-C98A-4AE0-BEBB-11D90C736D46}"/>
              </a:ext>
            </a:extLst>
          </p:cNvPr>
          <p:cNvSpPr>
            <a:spLocks noGrp="1"/>
          </p:cNvSpPr>
          <p:nvPr>
            <p:ph type="title"/>
          </p:nvPr>
        </p:nvSpPr>
        <p:spPr/>
        <p:txBody>
          <a:bodyPr/>
          <a:lstStyle/>
          <a:p>
            <a:endParaRPr lang="fr-FR" dirty="0"/>
          </a:p>
        </p:txBody>
      </p:sp>
      <p:grpSp>
        <p:nvGrpSpPr>
          <p:cNvPr id="14" name="Groupe 14">
            <a:extLst>
              <a:ext uri="{FF2B5EF4-FFF2-40B4-BE49-F238E27FC236}">
                <a16:creationId xmlns:a16="http://schemas.microsoft.com/office/drawing/2014/main" id="{B215B50A-752A-FFA7-D158-858D2A64A02F}"/>
              </a:ext>
            </a:extLst>
          </p:cNvPr>
          <p:cNvGrpSpPr>
            <a:grpSpLocks/>
          </p:cNvGrpSpPr>
          <p:nvPr/>
        </p:nvGrpSpPr>
        <p:grpSpPr bwMode="auto">
          <a:xfrm>
            <a:off x="1527692" y="154530"/>
            <a:ext cx="7661932" cy="1314472"/>
            <a:chOff x="2521302" y="4447632"/>
            <a:chExt cx="6645275" cy="2324642"/>
          </a:xfrm>
        </p:grpSpPr>
        <p:sp>
          <p:nvSpPr>
            <p:cNvPr id="15" name="Oval 2">
              <a:extLst>
                <a:ext uri="{FF2B5EF4-FFF2-40B4-BE49-F238E27FC236}">
                  <a16:creationId xmlns:a16="http://schemas.microsoft.com/office/drawing/2014/main" id="{86680438-3C52-AE1B-6F7D-70C1484FF85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6" name="Rectangle 3">
              <a:extLst>
                <a:ext uri="{FF2B5EF4-FFF2-40B4-BE49-F238E27FC236}">
                  <a16:creationId xmlns:a16="http://schemas.microsoft.com/office/drawing/2014/main" id="{083BDED4-5DE2-B0AB-2B1B-125D874836FA}"/>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7" name="Text Box 4">
              <a:extLst>
                <a:ext uri="{FF2B5EF4-FFF2-40B4-BE49-F238E27FC236}">
                  <a16:creationId xmlns:a16="http://schemas.microsoft.com/office/drawing/2014/main" id="{34A9728A-D968-B1E4-985A-82161D38AD74}"/>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A2723472-0C24-3AF6-F438-8E1A978BACCF}"/>
                </a:ext>
              </a:extLst>
            </p:cNvPr>
            <p:cNvGrpSpPr>
              <a:grpSpLocks/>
            </p:cNvGrpSpPr>
            <p:nvPr/>
          </p:nvGrpSpPr>
          <p:grpSpPr bwMode="auto">
            <a:xfrm>
              <a:off x="3957638" y="5091476"/>
              <a:ext cx="171450" cy="1165229"/>
              <a:chOff x="112099728" y="105931681"/>
              <a:chExt cx="170831" cy="1165800"/>
            </a:xfrm>
          </p:grpSpPr>
          <p:sp>
            <p:nvSpPr>
              <p:cNvPr id="23" name="Rectangle 7">
                <a:extLst>
                  <a:ext uri="{FF2B5EF4-FFF2-40B4-BE49-F238E27FC236}">
                    <a16:creationId xmlns:a16="http://schemas.microsoft.com/office/drawing/2014/main" id="{D376B043-5E71-B6C8-12B7-F37805346E5C}"/>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4" name="Rectangle 8">
                <a:extLst>
                  <a:ext uri="{FF2B5EF4-FFF2-40B4-BE49-F238E27FC236}">
                    <a16:creationId xmlns:a16="http://schemas.microsoft.com/office/drawing/2014/main" id="{8F5A0AB0-DC3C-0A01-AB1A-B53EFD84130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5" name="Rectangle 9">
                <a:extLst>
                  <a:ext uri="{FF2B5EF4-FFF2-40B4-BE49-F238E27FC236}">
                    <a16:creationId xmlns:a16="http://schemas.microsoft.com/office/drawing/2014/main" id="{3BCF92E3-DCE1-07B4-6150-2B8A658BCF0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8A88DDF5-93FD-D6EE-0F75-B9F431FF3F53}"/>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C9A35A1F-B113-9976-3B0D-CAF91D07300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E78365B6-7836-5C7E-8464-A8E409E07BF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2" name="Rectangle 21">
                <a:extLst>
                  <a:ext uri="{FF2B5EF4-FFF2-40B4-BE49-F238E27FC236}">
                    <a16:creationId xmlns:a16="http://schemas.microsoft.com/office/drawing/2014/main" id="{96FFC6BA-6DBB-EBAA-22E2-19DB63807BA7}"/>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87986" y="1602582"/>
            <a:ext cx="8727414" cy="4818627"/>
          </a:xfrm>
          <a:prstGeom prst="rect">
            <a:avLst/>
          </a:prstGeom>
        </p:spPr>
        <p:txBody>
          <a:bodyPr vert="horz" wrap="square" lIns="0" tIns="9525" rIns="0" bIns="0" rtlCol="0">
            <a:spAutoFit/>
          </a:bodyPr>
          <a:lstStyle/>
          <a:p>
            <a:pPr marL="9049" algn="just">
              <a:spcBef>
                <a:spcPts val="75"/>
              </a:spcBef>
              <a:tabLst>
                <a:tab pos="267176" algn="l"/>
              </a:tabLst>
            </a:pPr>
            <a:r>
              <a:rPr sz="2000" b="1" dirty="0">
                <a:solidFill>
                  <a:srgbClr val="00B0F0"/>
                </a:solidFill>
                <a:latin typeface="Arial" panose="020B0604020202020204" pitchFamily="34" charset="0"/>
                <a:cs typeface="Arial" panose="020B0604020202020204" pitchFamily="34" charset="0"/>
              </a:rPr>
              <a:t>Services</a:t>
            </a:r>
            <a:r>
              <a:rPr sz="2000" b="1" spc="-8"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à</a:t>
            </a:r>
            <a:r>
              <a:rPr sz="2000" b="1" spc="-11"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la</a:t>
            </a:r>
            <a:r>
              <a:rPr sz="2000" b="1"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personne mentionnés</a:t>
            </a:r>
            <a:r>
              <a:rPr sz="2000" b="1" dirty="0">
                <a:solidFill>
                  <a:srgbClr val="00B0F0"/>
                </a:solidFill>
                <a:latin typeface="Arial" panose="020B0604020202020204" pitchFamily="34" charset="0"/>
                <a:cs typeface="Arial" panose="020B0604020202020204" pitchFamily="34" charset="0"/>
              </a:rPr>
              <a:t> à l'article</a:t>
            </a:r>
            <a:r>
              <a:rPr sz="2000" b="1" spc="-11"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L.</a:t>
            </a:r>
            <a:r>
              <a:rPr sz="2000" b="1" spc="-15"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7231-1</a:t>
            </a:r>
            <a:r>
              <a:rPr sz="2000" b="1" spc="-8"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du</a:t>
            </a:r>
            <a:r>
              <a:rPr sz="2000" b="1" spc="4"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code</a:t>
            </a:r>
            <a:r>
              <a:rPr sz="2000" b="1" spc="-23"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du</a:t>
            </a:r>
            <a:r>
              <a:rPr sz="2000" b="1" spc="4" dirty="0">
                <a:solidFill>
                  <a:srgbClr val="00B0F0"/>
                </a:solidFill>
                <a:latin typeface="Arial" panose="020B0604020202020204" pitchFamily="34" charset="0"/>
                <a:cs typeface="Arial" panose="020B0604020202020204" pitchFamily="34" charset="0"/>
              </a:rPr>
              <a:t> </a:t>
            </a:r>
            <a:r>
              <a:rPr sz="2000" b="1" spc="-15" dirty="0">
                <a:solidFill>
                  <a:srgbClr val="00B0F0"/>
                </a:solidFill>
                <a:latin typeface="Arial" panose="020B0604020202020204" pitchFamily="34" charset="0"/>
                <a:cs typeface="Arial" panose="020B0604020202020204" pitchFamily="34" charset="0"/>
              </a:rPr>
              <a:t>travail</a:t>
            </a:r>
            <a:endParaRPr sz="2000" dirty="0">
              <a:solidFill>
                <a:srgbClr val="00B0F0"/>
              </a:solidFill>
              <a:latin typeface="Arial" panose="020B0604020202020204" pitchFamily="34" charset="0"/>
              <a:cs typeface="Arial" panose="020B0604020202020204" pitchFamily="34" charset="0"/>
            </a:endParaRPr>
          </a:p>
          <a:p>
            <a:pPr marL="224314" indent="-215265" algn="just">
              <a:spcBef>
                <a:spcPts val="1466"/>
              </a:spcBef>
              <a:buFont typeface="Wingdings"/>
              <a:buChar char=""/>
              <a:tabLst>
                <a:tab pos="224790" algn="l"/>
              </a:tabLst>
            </a:pPr>
            <a:r>
              <a:rPr sz="2000" spc="-4" dirty="0">
                <a:solidFill>
                  <a:srgbClr val="3E216F"/>
                </a:solidFill>
                <a:latin typeface="Arial" panose="020B0604020202020204" pitchFamily="34" charset="0"/>
                <a:cs typeface="Arial" panose="020B0604020202020204" pitchFamily="34" charset="0"/>
              </a:rPr>
              <a:t>Cela</a:t>
            </a:r>
            <a:r>
              <a:rPr sz="2000" spc="4"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concerne</a:t>
            </a:r>
            <a:r>
              <a:rPr sz="2000" spc="19"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les</a:t>
            </a:r>
            <a:r>
              <a:rPr sz="2000"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activités</a:t>
            </a:r>
            <a:r>
              <a:rPr sz="2000" spc="11"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suivantes </a:t>
            </a:r>
            <a:r>
              <a:rPr sz="2000" dirty="0">
                <a:solidFill>
                  <a:srgbClr val="3E216F"/>
                </a:solidFill>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567214" lvl="1" indent="-215265" algn="just">
              <a:buFont typeface="Courier New"/>
              <a:buChar char="o"/>
              <a:tabLst>
                <a:tab pos="567690" algn="l"/>
              </a:tabLst>
            </a:pPr>
            <a:r>
              <a:rPr sz="2000" spc="-4" dirty="0">
                <a:solidFill>
                  <a:srgbClr val="3E216F"/>
                </a:solidFill>
                <a:latin typeface="Arial" panose="020B0604020202020204" pitchFamily="34" charset="0"/>
                <a:cs typeface="Arial" panose="020B0604020202020204" pitchFamily="34" charset="0"/>
              </a:rPr>
              <a:t>La</a:t>
            </a:r>
            <a:r>
              <a:rPr sz="2000" spc="-11" dirty="0">
                <a:solidFill>
                  <a:srgbClr val="3E216F"/>
                </a:solidFill>
                <a:latin typeface="Arial" panose="020B0604020202020204" pitchFamily="34" charset="0"/>
                <a:cs typeface="Arial" panose="020B0604020202020204" pitchFamily="34" charset="0"/>
              </a:rPr>
              <a:t> garde </a:t>
            </a:r>
            <a:r>
              <a:rPr sz="2000" spc="-15" dirty="0">
                <a:solidFill>
                  <a:srgbClr val="3E216F"/>
                </a:solidFill>
                <a:latin typeface="Arial" panose="020B0604020202020204" pitchFamily="34" charset="0"/>
                <a:cs typeface="Arial" panose="020B0604020202020204" pitchFamily="34" charset="0"/>
              </a:rPr>
              <a:t>d’enfants,</a:t>
            </a:r>
            <a:endParaRPr sz="2000" dirty="0">
              <a:latin typeface="Arial" panose="020B0604020202020204" pitchFamily="34" charset="0"/>
              <a:cs typeface="Arial" panose="020B0604020202020204" pitchFamily="34" charset="0"/>
            </a:endParaRPr>
          </a:p>
          <a:p>
            <a:pPr marL="567214" marR="3810" lvl="1" indent="-215265" algn="just">
              <a:buFont typeface="Courier New"/>
              <a:buChar char="o"/>
              <a:tabLst>
                <a:tab pos="567690" algn="l"/>
              </a:tabLst>
            </a:pPr>
            <a:r>
              <a:rPr sz="2000" spc="-23" dirty="0">
                <a:solidFill>
                  <a:srgbClr val="3E216F"/>
                </a:solidFill>
                <a:latin typeface="Arial" panose="020B0604020202020204" pitchFamily="34" charset="0"/>
                <a:cs typeface="Arial" panose="020B0604020202020204" pitchFamily="34" charset="0"/>
              </a:rPr>
              <a:t>L’assistance </a:t>
            </a:r>
            <a:r>
              <a:rPr sz="2000" dirty="0">
                <a:solidFill>
                  <a:srgbClr val="3E216F"/>
                </a:solidFill>
                <a:latin typeface="Arial" panose="020B0604020202020204" pitchFamily="34" charset="0"/>
                <a:cs typeface="Arial" panose="020B0604020202020204" pitchFamily="34" charset="0"/>
              </a:rPr>
              <a:t>aux </a:t>
            </a:r>
            <a:r>
              <a:rPr sz="2000" spc="-8" dirty="0">
                <a:solidFill>
                  <a:srgbClr val="3E216F"/>
                </a:solidFill>
                <a:latin typeface="Arial" panose="020B0604020202020204" pitchFamily="34" charset="0"/>
                <a:cs typeface="Arial" panose="020B0604020202020204" pitchFamily="34" charset="0"/>
              </a:rPr>
              <a:t>personnes </a:t>
            </a:r>
            <a:r>
              <a:rPr sz="2000" spc="-4" dirty="0">
                <a:solidFill>
                  <a:srgbClr val="3E216F"/>
                </a:solidFill>
                <a:latin typeface="Arial" panose="020B0604020202020204" pitchFamily="34" charset="0"/>
                <a:cs typeface="Arial" panose="020B0604020202020204" pitchFamily="34" charset="0"/>
              </a:rPr>
              <a:t>âgées, </a:t>
            </a:r>
            <a:r>
              <a:rPr sz="2000" dirty="0">
                <a:solidFill>
                  <a:srgbClr val="3E216F"/>
                </a:solidFill>
                <a:latin typeface="Arial" panose="020B0604020202020204" pitchFamily="34" charset="0"/>
                <a:cs typeface="Arial" panose="020B0604020202020204" pitchFamily="34" charset="0"/>
              </a:rPr>
              <a:t>aux </a:t>
            </a:r>
            <a:r>
              <a:rPr sz="2000" spc="-4" dirty="0">
                <a:solidFill>
                  <a:srgbClr val="3E216F"/>
                </a:solidFill>
                <a:latin typeface="Arial" panose="020B0604020202020204" pitchFamily="34" charset="0"/>
                <a:cs typeface="Arial" panose="020B0604020202020204" pitchFamily="34" charset="0"/>
              </a:rPr>
              <a:t>personnes handicapées </a:t>
            </a:r>
            <a:r>
              <a:rPr sz="2000" spc="4" dirty="0">
                <a:solidFill>
                  <a:srgbClr val="3E216F"/>
                </a:solidFill>
                <a:latin typeface="Arial" panose="020B0604020202020204" pitchFamily="34" charset="0"/>
                <a:cs typeface="Arial" panose="020B0604020202020204" pitchFamily="34" charset="0"/>
              </a:rPr>
              <a:t>ou </a:t>
            </a:r>
            <a:r>
              <a:rPr sz="2000" dirty="0">
                <a:solidFill>
                  <a:srgbClr val="3E216F"/>
                </a:solidFill>
                <a:latin typeface="Arial" panose="020B0604020202020204" pitchFamily="34" charset="0"/>
                <a:cs typeface="Arial" panose="020B0604020202020204" pitchFamily="34" charset="0"/>
              </a:rPr>
              <a:t>aux </a:t>
            </a:r>
            <a:r>
              <a:rPr sz="2000" spc="-4" dirty="0">
                <a:solidFill>
                  <a:srgbClr val="3E216F"/>
                </a:solidFill>
                <a:latin typeface="Arial" panose="020B0604020202020204" pitchFamily="34" charset="0"/>
                <a:cs typeface="Arial" panose="020B0604020202020204" pitchFamily="34" charset="0"/>
              </a:rPr>
              <a:t>autres </a:t>
            </a:r>
            <a:r>
              <a:rPr sz="2000" spc="-8" dirty="0">
                <a:solidFill>
                  <a:srgbClr val="3E216F"/>
                </a:solidFill>
                <a:latin typeface="Arial" panose="020B0604020202020204" pitchFamily="34" charset="0"/>
                <a:cs typeface="Arial" panose="020B0604020202020204" pitchFamily="34" charset="0"/>
              </a:rPr>
              <a:t>personnes </a:t>
            </a:r>
            <a:r>
              <a:rPr sz="2000" dirty="0">
                <a:solidFill>
                  <a:srgbClr val="3E216F"/>
                </a:solidFill>
                <a:latin typeface="Arial" panose="020B0604020202020204" pitchFamily="34" charset="0"/>
                <a:cs typeface="Arial" panose="020B0604020202020204" pitchFamily="34" charset="0"/>
              </a:rPr>
              <a:t>qui </a:t>
            </a:r>
            <a:r>
              <a:rPr sz="2000" spc="-4" dirty="0">
                <a:solidFill>
                  <a:srgbClr val="3E216F"/>
                </a:solidFill>
                <a:latin typeface="Arial" panose="020B0604020202020204" pitchFamily="34" charset="0"/>
                <a:cs typeface="Arial" panose="020B0604020202020204" pitchFamily="34" charset="0"/>
              </a:rPr>
              <a:t>ont besoin </a:t>
            </a:r>
            <a:r>
              <a:rPr sz="2000" dirty="0">
                <a:solidFill>
                  <a:srgbClr val="3E216F"/>
                </a:solidFill>
                <a:latin typeface="Arial" panose="020B0604020202020204" pitchFamily="34" charset="0"/>
                <a:cs typeface="Arial" panose="020B0604020202020204" pitchFamily="34" charset="0"/>
              </a:rPr>
              <a:t>d'une </a:t>
            </a:r>
            <a:r>
              <a:rPr sz="2000" spc="4"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aide </a:t>
            </a:r>
            <a:r>
              <a:rPr sz="2000" spc="-4" dirty="0">
                <a:solidFill>
                  <a:srgbClr val="3E216F"/>
                </a:solidFill>
                <a:latin typeface="Arial" panose="020B0604020202020204" pitchFamily="34" charset="0"/>
                <a:cs typeface="Arial" panose="020B0604020202020204" pitchFamily="34" charset="0"/>
              </a:rPr>
              <a:t>personnelle </a:t>
            </a:r>
            <a:r>
              <a:rPr sz="2000" dirty="0">
                <a:solidFill>
                  <a:srgbClr val="3E216F"/>
                </a:solidFill>
                <a:latin typeface="Arial" panose="020B0604020202020204" pitchFamily="34" charset="0"/>
                <a:cs typeface="Arial" panose="020B0604020202020204" pitchFamily="34" charset="0"/>
              </a:rPr>
              <a:t>à leur </a:t>
            </a:r>
            <a:r>
              <a:rPr sz="2000" spc="-4" dirty="0">
                <a:solidFill>
                  <a:srgbClr val="3E216F"/>
                </a:solidFill>
                <a:latin typeface="Arial" panose="020B0604020202020204" pitchFamily="34" charset="0"/>
                <a:cs typeface="Arial" panose="020B0604020202020204" pitchFamily="34" charset="0"/>
              </a:rPr>
              <a:t>domicile ou d'une </a:t>
            </a:r>
            <a:r>
              <a:rPr sz="2000" dirty="0">
                <a:solidFill>
                  <a:srgbClr val="3E216F"/>
                </a:solidFill>
                <a:latin typeface="Arial" panose="020B0604020202020204" pitchFamily="34" charset="0"/>
                <a:cs typeface="Arial" panose="020B0604020202020204" pitchFamily="34" charset="0"/>
              </a:rPr>
              <a:t>aide à </a:t>
            </a:r>
            <a:r>
              <a:rPr sz="2000" spc="-4" dirty="0">
                <a:solidFill>
                  <a:srgbClr val="3E216F"/>
                </a:solidFill>
                <a:latin typeface="Arial" panose="020B0604020202020204" pitchFamily="34" charset="0"/>
                <a:cs typeface="Arial" panose="020B0604020202020204" pitchFamily="34" charset="0"/>
              </a:rPr>
              <a:t>la mobilité dans l'environnement </a:t>
            </a:r>
            <a:r>
              <a:rPr sz="2000" dirty="0">
                <a:solidFill>
                  <a:srgbClr val="3E216F"/>
                </a:solidFill>
                <a:latin typeface="Arial" panose="020B0604020202020204" pitchFamily="34" charset="0"/>
                <a:cs typeface="Arial" panose="020B0604020202020204" pitchFamily="34" charset="0"/>
              </a:rPr>
              <a:t>de </a:t>
            </a:r>
            <a:r>
              <a:rPr sz="2000" spc="-11" dirty="0">
                <a:solidFill>
                  <a:srgbClr val="3E216F"/>
                </a:solidFill>
                <a:latin typeface="Arial" panose="020B0604020202020204" pitchFamily="34" charset="0"/>
                <a:cs typeface="Arial" panose="020B0604020202020204" pitchFamily="34" charset="0"/>
              </a:rPr>
              <a:t>proximité </a:t>
            </a:r>
            <a:r>
              <a:rPr sz="2000" spc="-8" dirty="0">
                <a:solidFill>
                  <a:srgbClr val="3E216F"/>
                </a:solidFill>
                <a:latin typeface="Arial" panose="020B0604020202020204" pitchFamily="34" charset="0"/>
                <a:cs typeface="Arial" panose="020B0604020202020204" pitchFamily="34" charset="0"/>
              </a:rPr>
              <a:t>favorisant </a:t>
            </a:r>
            <a:r>
              <a:rPr sz="2000" dirty="0">
                <a:solidFill>
                  <a:srgbClr val="3E216F"/>
                </a:solidFill>
                <a:latin typeface="Arial" panose="020B0604020202020204" pitchFamily="34" charset="0"/>
                <a:cs typeface="Arial" panose="020B0604020202020204" pitchFamily="34" charset="0"/>
              </a:rPr>
              <a:t>leur </a:t>
            </a:r>
            <a:r>
              <a:rPr sz="2000" spc="4"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maintien</a:t>
            </a:r>
            <a:r>
              <a:rPr sz="2000" spc="8"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à </a:t>
            </a:r>
            <a:r>
              <a:rPr sz="2000" spc="-4" dirty="0">
                <a:solidFill>
                  <a:srgbClr val="3E216F"/>
                </a:solidFill>
                <a:latin typeface="Arial" panose="020B0604020202020204" pitchFamily="34" charset="0"/>
                <a:cs typeface="Arial" panose="020B0604020202020204" pitchFamily="34" charset="0"/>
              </a:rPr>
              <a:t>domicile.</a:t>
            </a:r>
            <a:endParaRPr lang="fr-FR" sz="2000" spc="-4" dirty="0">
              <a:solidFill>
                <a:srgbClr val="3E216F"/>
              </a:solidFill>
              <a:latin typeface="Arial" panose="020B0604020202020204" pitchFamily="34" charset="0"/>
              <a:cs typeface="Arial" panose="020B0604020202020204" pitchFamily="34" charset="0"/>
            </a:endParaRPr>
          </a:p>
          <a:p>
            <a:pPr marL="567214" marR="3810" lvl="1" indent="-215265" algn="just">
              <a:buFont typeface="Courier New"/>
              <a:buChar char="o"/>
              <a:tabLst>
                <a:tab pos="567690" algn="l"/>
              </a:tabLst>
            </a:pPr>
            <a:r>
              <a:rPr sz="2000" spc="-4" dirty="0">
                <a:solidFill>
                  <a:srgbClr val="3E216F"/>
                </a:solidFill>
                <a:latin typeface="Arial" panose="020B0604020202020204" pitchFamily="34" charset="0"/>
                <a:cs typeface="Arial" panose="020B0604020202020204" pitchFamily="34" charset="0"/>
              </a:rPr>
              <a:t>Les</a:t>
            </a:r>
            <a:r>
              <a:rPr sz="2000" spc="1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services</a:t>
            </a:r>
            <a:r>
              <a:rPr sz="2000" spc="15"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aux</a:t>
            </a:r>
            <a:r>
              <a:rPr sz="2000" spc="11"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personnes</a:t>
            </a:r>
            <a:r>
              <a:rPr sz="2000" spc="23"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à</a:t>
            </a:r>
            <a:r>
              <a:rPr sz="2000" spc="1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leur</a:t>
            </a:r>
            <a:r>
              <a:rPr sz="2000" spc="15"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domicile</a:t>
            </a:r>
            <a:r>
              <a:rPr sz="2000" spc="34"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relatifs</a:t>
            </a:r>
            <a:r>
              <a:rPr sz="2000" spc="11"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aux</a:t>
            </a:r>
            <a:r>
              <a:rPr sz="2000" spc="11"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tâches</a:t>
            </a:r>
            <a:r>
              <a:rPr sz="2000" spc="1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ménagères</a:t>
            </a:r>
            <a:r>
              <a:rPr sz="2000" spc="1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ou</a:t>
            </a:r>
            <a:r>
              <a:rPr sz="2000" spc="8" dirty="0">
                <a:solidFill>
                  <a:srgbClr val="3E216F"/>
                </a:solidFill>
                <a:latin typeface="Arial" panose="020B0604020202020204" pitchFamily="34" charset="0"/>
                <a:cs typeface="Arial" panose="020B0604020202020204" pitchFamily="34" charset="0"/>
              </a:rPr>
              <a:t> </a:t>
            </a:r>
            <a:r>
              <a:rPr sz="2000" spc="-8" dirty="0" err="1">
                <a:solidFill>
                  <a:srgbClr val="3E216F"/>
                </a:solidFill>
                <a:latin typeface="Arial" panose="020B0604020202020204" pitchFamily="34" charset="0"/>
                <a:cs typeface="Arial" panose="020B0604020202020204" pitchFamily="34" charset="0"/>
              </a:rPr>
              <a:t>familiales</a:t>
            </a:r>
            <a:r>
              <a:rPr sz="2000" spc="-8" dirty="0">
                <a:solidFill>
                  <a:srgbClr val="3E216F"/>
                </a:solidFill>
                <a:latin typeface="Arial" panose="020B0604020202020204" pitchFamily="34" charset="0"/>
                <a:cs typeface="Arial" panose="020B0604020202020204" pitchFamily="34" charset="0"/>
              </a:rPr>
              <a:t>.</a:t>
            </a:r>
            <a:endParaRPr lang="fr-FR" sz="2000" spc="-8" dirty="0">
              <a:solidFill>
                <a:srgbClr val="3E216F"/>
              </a:solidFill>
              <a:latin typeface="Arial" panose="020B0604020202020204" pitchFamily="34" charset="0"/>
              <a:cs typeface="Arial" panose="020B0604020202020204" pitchFamily="34" charset="0"/>
            </a:endParaRPr>
          </a:p>
          <a:p>
            <a:pPr marL="351949" marR="3810" lvl="1" algn="just">
              <a:tabLst>
                <a:tab pos="567690" algn="l"/>
              </a:tabLst>
            </a:pPr>
            <a:endParaRPr sz="2000" dirty="0">
              <a:latin typeface="Arial" panose="020B0604020202020204" pitchFamily="34" charset="0"/>
              <a:cs typeface="Arial" panose="020B0604020202020204" pitchFamily="34" charset="0"/>
            </a:endParaRPr>
          </a:p>
          <a:p>
            <a:pPr marL="9525" algn="just">
              <a:spcBef>
                <a:spcPts val="4"/>
              </a:spcBef>
            </a:pPr>
            <a:r>
              <a:rPr sz="2000" spc="-4" dirty="0">
                <a:solidFill>
                  <a:srgbClr val="3E216F"/>
                </a:solidFill>
                <a:latin typeface="Arial" panose="020B0604020202020204" pitchFamily="34" charset="0"/>
                <a:cs typeface="Arial" panose="020B0604020202020204" pitchFamily="34" charset="0"/>
              </a:rPr>
              <a:t>Le</a:t>
            </a:r>
            <a:r>
              <a:rPr sz="2000" spc="1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régime</a:t>
            </a:r>
            <a:r>
              <a:rPr sz="2000" spc="8"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de</a:t>
            </a:r>
            <a:r>
              <a:rPr sz="2000" spc="15" dirty="0">
                <a:solidFill>
                  <a:srgbClr val="3E216F"/>
                </a:solidFill>
                <a:latin typeface="Arial" panose="020B0604020202020204" pitchFamily="34" charset="0"/>
                <a:cs typeface="Arial" panose="020B0604020202020204" pitchFamily="34" charset="0"/>
              </a:rPr>
              <a:t> </a:t>
            </a:r>
            <a:r>
              <a:rPr sz="2000" u="heavy" spc="-11" dirty="0">
                <a:solidFill>
                  <a:srgbClr val="3E216F"/>
                </a:solidFill>
                <a:uFill>
                  <a:solidFill>
                    <a:srgbClr val="3E216F"/>
                  </a:solidFill>
                </a:uFill>
                <a:latin typeface="Arial" panose="020B0604020202020204" pitchFamily="34" charset="0"/>
                <a:cs typeface="Arial" panose="020B0604020202020204" pitchFamily="34" charset="0"/>
              </a:rPr>
              <a:t>l’auto-entreprenariat</a:t>
            </a:r>
            <a:r>
              <a:rPr sz="2000" spc="11"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est</a:t>
            </a:r>
            <a:r>
              <a:rPr sz="2000" spc="4"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obligatoire</a:t>
            </a:r>
            <a:r>
              <a:rPr sz="2000" spc="19"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pour</a:t>
            </a:r>
            <a:r>
              <a:rPr sz="2000" spc="1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ces</a:t>
            </a:r>
            <a:r>
              <a:rPr sz="2000" spc="19"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activités</a:t>
            </a:r>
            <a:r>
              <a:rPr sz="2000" spc="23"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mentionnées.</a:t>
            </a:r>
            <a:endParaRPr sz="2000" dirty="0">
              <a:latin typeface="Arial" panose="020B0604020202020204" pitchFamily="34" charset="0"/>
              <a:cs typeface="Arial" panose="020B0604020202020204" pitchFamily="34" charset="0"/>
            </a:endParaRPr>
          </a:p>
          <a:p>
            <a:pPr>
              <a:spcBef>
                <a:spcPts val="15"/>
              </a:spcBef>
            </a:pPr>
            <a:endParaRPr sz="2000" dirty="0">
              <a:latin typeface="Arial" panose="020B0604020202020204" pitchFamily="34" charset="0"/>
              <a:cs typeface="Arial" panose="020B0604020202020204" pitchFamily="34" charset="0"/>
            </a:endParaRPr>
          </a:p>
          <a:p>
            <a:pPr>
              <a:spcBef>
                <a:spcPts val="34"/>
              </a:spcBef>
              <a:buClr>
                <a:srgbClr val="3E216F"/>
              </a:buClr>
              <a:buFont typeface="Wingdings"/>
              <a:buChar char=""/>
            </a:pPr>
            <a:endParaRPr sz="2000" dirty="0">
              <a:solidFill>
                <a:srgbClr val="00B0F0"/>
              </a:solidFill>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D11C41E5-40BA-1A25-6525-467ADDA97457}"/>
              </a:ext>
            </a:extLst>
          </p:cNvPr>
          <p:cNvPicPr>
            <a:picLocks noChangeAspect="1"/>
          </p:cNvPicPr>
          <p:nvPr/>
        </p:nvPicPr>
        <p:blipFill>
          <a:blip r:embed="rId3"/>
          <a:stretch>
            <a:fillRect/>
          </a:stretch>
        </p:blipFill>
        <p:spPr>
          <a:xfrm>
            <a:off x="152400" y="0"/>
            <a:ext cx="1422426" cy="1443762"/>
          </a:xfrm>
          <a:prstGeom prst="rect">
            <a:avLst/>
          </a:prstGeom>
        </p:spPr>
      </p:pic>
      <p:sp>
        <p:nvSpPr>
          <p:cNvPr id="11" name="object 2">
            <a:extLst>
              <a:ext uri="{FF2B5EF4-FFF2-40B4-BE49-F238E27FC236}">
                <a16:creationId xmlns:a16="http://schemas.microsoft.com/office/drawing/2014/main" id="{71688B69-4FF4-7108-94F8-36F4EF2FE655}"/>
              </a:ext>
            </a:extLst>
          </p:cNvPr>
          <p:cNvSpPr txBox="1">
            <a:spLocks/>
          </p:cNvSpPr>
          <p:nvPr/>
        </p:nvSpPr>
        <p:spPr>
          <a:xfrm>
            <a:off x="3722323" y="1110337"/>
            <a:ext cx="4280394" cy="333425"/>
          </a:xfrm>
          <a:prstGeom prst="rect">
            <a:avLst/>
          </a:prstGeom>
        </p:spPr>
        <p:txBody>
          <a:bodyPr vert="horz" wrap="square" lIns="0" tIns="0" rIns="0" bIns="0" rtlCol="0">
            <a:spAutoFit/>
          </a:bodyPr>
          <a:lstStyle>
            <a:lvl1pPr>
              <a:defRPr sz="2400" b="1" i="0">
                <a:solidFill>
                  <a:srgbClr val="B10F61"/>
                </a:solidFill>
                <a:latin typeface="Carlito"/>
                <a:ea typeface="+mj-ea"/>
                <a:cs typeface="Carlito"/>
              </a:defRPr>
            </a:lvl1pPr>
          </a:lstStyle>
          <a:p>
            <a:pPr marL="9525">
              <a:lnSpc>
                <a:spcPts val="2640"/>
              </a:lnSpc>
            </a:pPr>
            <a:r>
              <a:rPr lang="fr-FR" kern="0" spc="-4">
                <a:solidFill>
                  <a:srgbClr val="C00000"/>
                </a:solidFill>
                <a:latin typeface="Calibri"/>
                <a:cs typeface="Calibri"/>
              </a:rPr>
              <a:t>Les </a:t>
            </a:r>
            <a:r>
              <a:rPr lang="fr-FR" kern="0" spc="-8">
                <a:solidFill>
                  <a:srgbClr val="C00000"/>
                </a:solidFill>
                <a:latin typeface="Calibri"/>
                <a:cs typeface="Calibri"/>
              </a:rPr>
              <a:t>activités</a:t>
            </a:r>
            <a:r>
              <a:rPr lang="fr-FR" kern="0" spc="15">
                <a:solidFill>
                  <a:srgbClr val="C00000"/>
                </a:solidFill>
                <a:latin typeface="Calibri"/>
                <a:cs typeface="Calibri"/>
              </a:rPr>
              <a:t> </a:t>
            </a:r>
            <a:r>
              <a:rPr lang="fr-FR" kern="0" spc="-8">
                <a:solidFill>
                  <a:srgbClr val="C00000"/>
                </a:solidFill>
                <a:latin typeface="Calibri"/>
                <a:cs typeface="Calibri"/>
              </a:rPr>
              <a:t>accessoires</a:t>
            </a:r>
            <a:endParaRPr lang="fr-FR" kern="0" dirty="0">
              <a:solidFill>
                <a:srgbClr val="C00000"/>
              </a:solidFill>
              <a:latin typeface="Calibri"/>
              <a:cs typeface="Calibri"/>
            </a:endParaRPr>
          </a:p>
        </p:txBody>
      </p:sp>
      <p:sp>
        <p:nvSpPr>
          <p:cNvPr id="13" name="Titre 12">
            <a:extLst>
              <a:ext uri="{FF2B5EF4-FFF2-40B4-BE49-F238E27FC236}">
                <a16:creationId xmlns:a16="http://schemas.microsoft.com/office/drawing/2014/main" id="{E07B7D62-C88D-6304-8D99-FFB44BC1D58D}"/>
              </a:ext>
            </a:extLst>
          </p:cNvPr>
          <p:cNvSpPr>
            <a:spLocks noGrp="1"/>
          </p:cNvSpPr>
          <p:nvPr>
            <p:ph type="title"/>
          </p:nvPr>
        </p:nvSpPr>
        <p:spPr/>
        <p:txBody>
          <a:bodyPr/>
          <a:lstStyle/>
          <a:p>
            <a:endParaRPr lang="fr-FR" dirty="0"/>
          </a:p>
        </p:txBody>
      </p:sp>
      <p:grpSp>
        <p:nvGrpSpPr>
          <p:cNvPr id="14" name="Groupe 14">
            <a:extLst>
              <a:ext uri="{FF2B5EF4-FFF2-40B4-BE49-F238E27FC236}">
                <a16:creationId xmlns:a16="http://schemas.microsoft.com/office/drawing/2014/main" id="{ABB113D2-B0DE-C5BE-002D-B906622476F4}"/>
              </a:ext>
            </a:extLst>
          </p:cNvPr>
          <p:cNvGrpSpPr>
            <a:grpSpLocks/>
          </p:cNvGrpSpPr>
          <p:nvPr/>
        </p:nvGrpSpPr>
        <p:grpSpPr bwMode="auto">
          <a:xfrm>
            <a:off x="1527692" y="154530"/>
            <a:ext cx="7661932" cy="1314472"/>
            <a:chOff x="2521302" y="4447632"/>
            <a:chExt cx="6645275" cy="2324642"/>
          </a:xfrm>
        </p:grpSpPr>
        <p:sp>
          <p:nvSpPr>
            <p:cNvPr id="15" name="Oval 2">
              <a:extLst>
                <a:ext uri="{FF2B5EF4-FFF2-40B4-BE49-F238E27FC236}">
                  <a16:creationId xmlns:a16="http://schemas.microsoft.com/office/drawing/2014/main" id="{03D222DB-DACB-331F-7BD7-1B7E4B5D9CA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6" name="Rectangle 3">
              <a:extLst>
                <a:ext uri="{FF2B5EF4-FFF2-40B4-BE49-F238E27FC236}">
                  <a16:creationId xmlns:a16="http://schemas.microsoft.com/office/drawing/2014/main" id="{D8317205-844A-CFA0-2A3E-2FD39182393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7" name="Text Box 4">
              <a:extLst>
                <a:ext uri="{FF2B5EF4-FFF2-40B4-BE49-F238E27FC236}">
                  <a16:creationId xmlns:a16="http://schemas.microsoft.com/office/drawing/2014/main" id="{F499AD32-47EA-5539-BD1D-9D3A5B946510}"/>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C2172181-9942-7119-5F5A-93B640885D2E}"/>
                </a:ext>
              </a:extLst>
            </p:cNvPr>
            <p:cNvGrpSpPr>
              <a:grpSpLocks/>
            </p:cNvGrpSpPr>
            <p:nvPr/>
          </p:nvGrpSpPr>
          <p:grpSpPr bwMode="auto">
            <a:xfrm>
              <a:off x="3957638" y="5091476"/>
              <a:ext cx="171450" cy="1165229"/>
              <a:chOff x="112099728" y="105931681"/>
              <a:chExt cx="170831" cy="1165800"/>
            </a:xfrm>
          </p:grpSpPr>
          <p:sp>
            <p:nvSpPr>
              <p:cNvPr id="23" name="Rectangle 7">
                <a:extLst>
                  <a:ext uri="{FF2B5EF4-FFF2-40B4-BE49-F238E27FC236}">
                    <a16:creationId xmlns:a16="http://schemas.microsoft.com/office/drawing/2014/main" id="{8CFF5F01-2C2F-177D-463E-90B494ABF29C}"/>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4" name="Rectangle 8">
                <a:extLst>
                  <a:ext uri="{FF2B5EF4-FFF2-40B4-BE49-F238E27FC236}">
                    <a16:creationId xmlns:a16="http://schemas.microsoft.com/office/drawing/2014/main" id="{3963638F-BCCF-06AA-409D-89C9ABE82531}"/>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5" name="Rectangle 9">
                <a:extLst>
                  <a:ext uri="{FF2B5EF4-FFF2-40B4-BE49-F238E27FC236}">
                    <a16:creationId xmlns:a16="http://schemas.microsoft.com/office/drawing/2014/main" id="{4FC103F3-74FB-58FD-EB6F-B6D42CD0DCF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1415C0B6-69DB-E26D-1F1A-B3F197B7EB4A}"/>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211E14AC-C0A9-1341-1C6F-8CE370BC5C6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F400CEDA-7514-A1EE-1E21-190440CA257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2" name="Rectangle 21">
                <a:extLst>
                  <a:ext uri="{FF2B5EF4-FFF2-40B4-BE49-F238E27FC236}">
                    <a16:creationId xmlns:a16="http://schemas.microsoft.com/office/drawing/2014/main" id="{A5B8C9EE-8598-9F67-5AC7-396A4E233580}"/>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a:extLst>
              <a:ext uri="{FF2B5EF4-FFF2-40B4-BE49-F238E27FC236}">
                <a16:creationId xmlns:a16="http://schemas.microsoft.com/office/drawing/2014/main" id="{A5729D5D-CF67-044B-D8AD-55F2D59053C9}"/>
              </a:ext>
            </a:extLst>
          </p:cNvPr>
          <p:cNvPicPr>
            <a:picLocks noChangeAspect="1"/>
          </p:cNvPicPr>
          <p:nvPr/>
        </p:nvPicPr>
        <p:blipFill>
          <a:blip r:embed="rId2"/>
          <a:srcRect b="10196"/>
          <a:stretch>
            <a:fillRect/>
          </a:stretch>
        </p:blipFill>
        <p:spPr>
          <a:xfrm>
            <a:off x="20" y="1282"/>
            <a:ext cx="9143980" cy="6856718"/>
          </a:xfrm>
          <a:prstGeom prst="rect">
            <a:avLst/>
          </a:prstGeom>
        </p:spPr>
      </p:pic>
    </p:spTree>
    <p:extLst>
      <p:ext uri="{BB962C8B-B14F-4D97-AF65-F5344CB8AC3E}">
        <p14:creationId xmlns:p14="http://schemas.microsoft.com/office/powerpoint/2010/main" val="2543819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429479" y="2292479"/>
            <a:ext cx="8327231" cy="2548775"/>
          </a:xfrm>
          <a:prstGeom prst="rect">
            <a:avLst/>
          </a:prstGeom>
        </p:spPr>
        <p:txBody>
          <a:bodyPr vert="horz" wrap="square" lIns="0" tIns="9525" rIns="0" bIns="0" rtlCol="0">
            <a:spAutoFit/>
          </a:bodyPr>
          <a:lstStyle/>
          <a:p>
            <a:pPr>
              <a:spcBef>
                <a:spcPts val="34"/>
              </a:spcBef>
              <a:buClr>
                <a:srgbClr val="3E216F"/>
              </a:buClr>
              <a:buFont typeface="Wingdings"/>
              <a:buChar char=""/>
            </a:pPr>
            <a:endParaRPr sz="2000" dirty="0">
              <a:solidFill>
                <a:srgbClr val="00B0F0"/>
              </a:solidFill>
              <a:latin typeface="Arial" panose="020B0604020202020204" pitchFamily="34" charset="0"/>
              <a:cs typeface="Arial" panose="020B0604020202020204" pitchFamily="34" charset="0"/>
            </a:endParaRPr>
          </a:p>
          <a:p>
            <a:pPr marL="68580" lvl="1" algn="just">
              <a:tabLst>
                <a:tab pos="326707" algn="l"/>
              </a:tabLst>
            </a:pPr>
            <a:r>
              <a:rPr sz="2000" b="1" spc="-30" dirty="0">
                <a:solidFill>
                  <a:srgbClr val="00B0F0"/>
                </a:solidFill>
                <a:latin typeface="Arial" panose="020B0604020202020204" pitchFamily="34" charset="0"/>
                <a:cs typeface="Arial" panose="020B0604020202020204" pitchFamily="34" charset="0"/>
              </a:rPr>
              <a:t>Vente</a:t>
            </a:r>
            <a:r>
              <a:rPr sz="2000" b="1" spc="8"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de</a:t>
            </a:r>
            <a:r>
              <a:rPr sz="2000" b="1"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biens</a:t>
            </a:r>
            <a:r>
              <a:rPr sz="2000" b="1" spc="4"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produits</a:t>
            </a:r>
            <a:r>
              <a:rPr sz="2000" b="1" spc="-8"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personnellement</a:t>
            </a:r>
            <a:r>
              <a:rPr sz="2000" b="1" spc="-23"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par</a:t>
            </a:r>
            <a:r>
              <a:rPr sz="2000" b="1" spc="-8" dirty="0">
                <a:solidFill>
                  <a:srgbClr val="00B0F0"/>
                </a:solidFill>
                <a:latin typeface="Arial" panose="020B0604020202020204" pitchFamily="34" charset="0"/>
                <a:cs typeface="Arial" panose="020B0604020202020204" pitchFamily="34" charset="0"/>
              </a:rPr>
              <a:t> l'agent</a:t>
            </a:r>
            <a:endParaRPr sz="2000" dirty="0">
              <a:solidFill>
                <a:srgbClr val="00B0F0"/>
              </a:solidFill>
              <a:latin typeface="Arial" panose="020B0604020202020204" pitchFamily="34" charset="0"/>
              <a:cs typeface="Arial" panose="020B0604020202020204" pitchFamily="34" charset="0"/>
            </a:endParaRPr>
          </a:p>
          <a:p>
            <a:pPr marL="283845" indent="-215265" algn="just">
              <a:spcBef>
                <a:spcPts val="1466"/>
              </a:spcBef>
              <a:buFont typeface="Wingdings"/>
              <a:buChar char=""/>
              <a:tabLst>
                <a:tab pos="284321" algn="l"/>
              </a:tabLst>
            </a:pPr>
            <a:r>
              <a:rPr sz="2000" dirty="0">
                <a:solidFill>
                  <a:srgbClr val="3E216F"/>
                </a:solidFill>
                <a:latin typeface="Arial" panose="020B0604020202020204" pitchFamily="34" charset="0"/>
                <a:cs typeface="Arial" panose="020B0604020202020204" pitchFamily="34" charset="0"/>
              </a:rPr>
              <a:t>Il</a:t>
            </a:r>
            <a:r>
              <a:rPr sz="2000" spc="-8"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doit</a:t>
            </a:r>
            <a:r>
              <a:rPr sz="2000" spc="4" dirty="0">
                <a:solidFill>
                  <a:srgbClr val="3E216F"/>
                </a:solidFill>
                <a:latin typeface="Arial" panose="020B0604020202020204" pitchFamily="34" charset="0"/>
                <a:cs typeface="Arial" panose="020B0604020202020204" pitchFamily="34" charset="0"/>
              </a:rPr>
              <a:t> </a:t>
            </a:r>
            <a:r>
              <a:rPr sz="2000" spc="-19" dirty="0">
                <a:solidFill>
                  <a:srgbClr val="3E216F"/>
                </a:solidFill>
                <a:latin typeface="Arial" panose="020B0604020202020204" pitchFamily="34" charset="0"/>
                <a:cs typeface="Arial" panose="020B0604020202020204" pitchFamily="34" charset="0"/>
              </a:rPr>
              <a:t>s’agir</a:t>
            </a:r>
            <a:r>
              <a:rPr sz="2000" spc="8"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de </a:t>
            </a:r>
            <a:r>
              <a:rPr sz="2000" spc="-4" dirty="0">
                <a:solidFill>
                  <a:srgbClr val="3E216F"/>
                </a:solidFill>
                <a:latin typeface="Arial" panose="020B0604020202020204" pitchFamily="34" charset="0"/>
                <a:cs typeface="Arial" panose="020B0604020202020204" pitchFamily="34" charset="0"/>
              </a:rPr>
              <a:t>biens</a:t>
            </a:r>
            <a:r>
              <a:rPr sz="2000" spc="1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réalisés</a:t>
            </a:r>
            <a:r>
              <a:rPr sz="2000" spc="4"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exclusivement</a:t>
            </a:r>
            <a:r>
              <a:rPr sz="2000" spc="-1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par</a:t>
            </a:r>
            <a:r>
              <a:rPr sz="2000" dirty="0">
                <a:solidFill>
                  <a:srgbClr val="3E216F"/>
                </a:solidFill>
                <a:latin typeface="Arial" panose="020B0604020202020204" pitchFamily="34" charset="0"/>
                <a:cs typeface="Arial" panose="020B0604020202020204" pitchFamily="34" charset="0"/>
              </a:rPr>
              <a:t> </a:t>
            </a:r>
            <a:r>
              <a:rPr sz="2000" spc="-19" dirty="0" err="1">
                <a:solidFill>
                  <a:srgbClr val="3E216F"/>
                </a:solidFill>
                <a:latin typeface="Arial" panose="020B0604020202020204" pitchFamily="34" charset="0"/>
                <a:cs typeface="Arial" panose="020B0604020202020204" pitchFamily="34" charset="0"/>
              </a:rPr>
              <a:t>l’agent</a:t>
            </a:r>
            <a:r>
              <a:rPr sz="2000" spc="-19" dirty="0">
                <a:solidFill>
                  <a:srgbClr val="3E216F"/>
                </a:solidFill>
                <a:latin typeface="Arial" panose="020B0604020202020204" pitchFamily="34" charset="0"/>
                <a:cs typeface="Arial" panose="020B0604020202020204" pitchFamily="34" charset="0"/>
              </a:rPr>
              <a:t>.</a:t>
            </a:r>
            <a:endParaRPr lang="fr-FR" sz="2000" spc="-19" dirty="0">
              <a:solidFill>
                <a:srgbClr val="3E216F"/>
              </a:solidFill>
              <a:latin typeface="Arial" panose="020B0604020202020204" pitchFamily="34" charset="0"/>
              <a:cs typeface="Arial" panose="020B0604020202020204" pitchFamily="34" charset="0"/>
            </a:endParaRPr>
          </a:p>
          <a:p>
            <a:pPr marL="68580" algn="just">
              <a:spcBef>
                <a:spcPts val="1466"/>
              </a:spcBef>
              <a:tabLst>
                <a:tab pos="284321" algn="l"/>
              </a:tabLst>
            </a:pPr>
            <a:endParaRPr sz="2000" dirty="0">
              <a:latin typeface="Arial" panose="020B0604020202020204" pitchFamily="34" charset="0"/>
              <a:cs typeface="Arial" panose="020B0604020202020204" pitchFamily="34" charset="0"/>
            </a:endParaRPr>
          </a:p>
          <a:p>
            <a:pPr marL="69056" algn="just"/>
            <a:r>
              <a:rPr sz="2000" spc="-4" dirty="0">
                <a:solidFill>
                  <a:srgbClr val="3E216F"/>
                </a:solidFill>
                <a:latin typeface="Arial" panose="020B0604020202020204" pitchFamily="34" charset="0"/>
                <a:cs typeface="Arial" panose="020B0604020202020204" pitchFamily="34" charset="0"/>
              </a:rPr>
              <a:t>Le</a:t>
            </a:r>
            <a:r>
              <a:rPr sz="2000" spc="1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régime</a:t>
            </a:r>
            <a:r>
              <a:rPr sz="2000" spc="8"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de</a:t>
            </a:r>
            <a:r>
              <a:rPr sz="2000" spc="15" dirty="0">
                <a:solidFill>
                  <a:srgbClr val="3E216F"/>
                </a:solidFill>
                <a:latin typeface="Arial" panose="020B0604020202020204" pitchFamily="34" charset="0"/>
                <a:cs typeface="Arial" panose="020B0604020202020204" pitchFamily="34" charset="0"/>
              </a:rPr>
              <a:t> </a:t>
            </a:r>
            <a:r>
              <a:rPr sz="2000" u="heavy" spc="-11" dirty="0">
                <a:solidFill>
                  <a:srgbClr val="3E216F"/>
                </a:solidFill>
                <a:uFill>
                  <a:solidFill>
                    <a:srgbClr val="3E216F"/>
                  </a:solidFill>
                </a:uFill>
                <a:latin typeface="Arial" panose="020B0604020202020204" pitchFamily="34" charset="0"/>
                <a:cs typeface="Arial" panose="020B0604020202020204" pitchFamily="34" charset="0"/>
              </a:rPr>
              <a:t>l’auto-entreprenariat</a:t>
            </a:r>
            <a:r>
              <a:rPr sz="2000" spc="11"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est</a:t>
            </a:r>
            <a:r>
              <a:rPr sz="2000" spc="8"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obligatoire</a:t>
            </a:r>
            <a:r>
              <a:rPr sz="2000" spc="19"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pour</a:t>
            </a:r>
            <a:r>
              <a:rPr sz="2000" spc="1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ces</a:t>
            </a:r>
            <a:r>
              <a:rPr sz="2000" spc="19"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activités</a:t>
            </a:r>
            <a:r>
              <a:rPr sz="2000" spc="23"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mentionnées.</a:t>
            </a:r>
            <a:endParaRPr sz="2000" dirty="0">
              <a:latin typeface="Arial" panose="020B0604020202020204" pitchFamily="34" charset="0"/>
              <a:cs typeface="Arial" panose="020B0604020202020204" pitchFamily="34" charset="0"/>
            </a:endParaRPr>
          </a:p>
          <a:p>
            <a:pPr>
              <a:spcBef>
                <a:spcPts val="19"/>
              </a:spcBef>
            </a:pPr>
            <a:endParaRPr sz="2000" dirty="0">
              <a:latin typeface="Arial" panose="020B0604020202020204" pitchFamily="34" charset="0"/>
              <a:cs typeface="Arial" panose="020B0604020202020204" pitchFamily="34" charset="0"/>
            </a:endParaRPr>
          </a:p>
        </p:txBody>
      </p:sp>
      <p:sp>
        <p:nvSpPr>
          <p:cNvPr id="9" name="object 9"/>
          <p:cNvSpPr txBox="1">
            <a:spLocks noGrp="1"/>
          </p:cNvSpPr>
          <p:nvPr>
            <p:ph type="sldNum" sz="quarter" idx="7"/>
          </p:nvPr>
        </p:nvSpPr>
        <p:spPr>
          <a:xfrm>
            <a:off x="8386318" y="6446122"/>
            <a:ext cx="247650" cy="196215"/>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25"/>
              </a:lnSpc>
            </a:pPr>
            <a:fld id="{81D60167-4931-47E6-BA6A-407CBD079E47}" type="slidenum">
              <a:rPr lang="fr-FR" spc="-5" smtClean="0"/>
              <a:pPr marL="38100">
                <a:lnSpc>
                  <a:spcPts val="1425"/>
                </a:lnSpc>
              </a:pPr>
              <a:t>20</a:t>
            </a:fld>
            <a:endParaRPr dirty="0"/>
          </a:p>
        </p:txBody>
      </p:sp>
      <p:pic>
        <p:nvPicPr>
          <p:cNvPr id="10" name="Image 9" descr="Logo_CDG18_BS.jpg">
            <a:extLst>
              <a:ext uri="{FF2B5EF4-FFF2-40B4-BE49-F238E27FC236}">
                <a16:creationId xmlns:a16="http://schemas.microsoft.com/office/drawing/2014/main" id="{D11C41E5-40BA-1A25-6525-467ADDA97457}"/>
              </a:ext>
            </a:extLst>
          </p:cNvPr>
          <p:cNvPicPr>
            <a:picLocks noChangeAspect="1"/>
          </p:cNvPicPr>
          <p:nvPr/>
        </p:nvPicPr>
        <p:blipFill>
          <a:blip r:embed="rId3"/>
          <a:stretch>
            <a:fillRect/>
          </a:stretch>
        </p:blipFill>
        <p:spPr>
          <a:xfrm>
            <a:off x="152400" y="0"/>
            <a:ext cx="1422426" cy="1443762"/>
          </a:xfrm>
          <a:prstGeom prst="rect">
            <a:avLst/>
          </a:prstGeom>
        </p:spPr>
      </p:pic>
      <p:sp>
        <p:nvSpPr>
          <p:cNvPr id="11" name="object 2">
            <a:extLst>
              <a:ext uri="{FF2B5EF4-FFF2-40B4-BE49-F238E27FC236}">
                <a16:creationId xmlns:a16="http://schemas.microsoft.com/office/drawing/2014/main" id="{71688B69-4FF4-7108-94F8-36F4EF2FE655}"/>
              </a:ext>
            </a:extLst>
          </p:cNvPr>
          <p:cNvSpPr txBox="1">
            <a:spLocks/>
          </p:cNvSpPr>
          <p:nvPr/>
        </p:nvSpPr>
        <p:spPr>
          <a:xfrm>
            <a:off x="3722323" y="1110337"/>
            <a:ext cx="4280394" cy="333425"/>
          </a:xfrm>
          <a:prstGeom prst="rect">
            <a:avLst/>
          </a:prstGeom>
        </p:spPr>
        <p:txBody>
          <a:bodyPr vert="horz" wrap="square" lIns="0" tIns="0" rIns="0" bIns="0" rtlCol="0">
            <a:spAutoFit/>
          </a:bodyPr>
          <a:lstStyle>
            <a:lvl1pPr>
              <a:defRPr sz="2400" b="1" i="0">
                <a:solidFill>
                  <a:srgbClr val="B10F61"/>
                </a:solidFill>
                <a:latin typeface="Carlito"/>
                <a:ea typeface="+mj-ea"/>
                <a:cs typeface="Carlito"/>
              </a:defRPr>
            </a:lvl1pPr>
          </a:lstStyle>
          <a:p>
            <a:pPr marL="9525">
              <a:lnSpc>
                <a:spcPts val="2640"/>
              </a:lnSpc>
            </a:pPr>
            <a:r>
              <a:rPr lang="fr-FR" kern="0" spc="-4">
                <a:solidFill>
                  <a:srgbClr val="C00000"/>
                </a:solidFill>
                <a:latin typeface="Calibri"/>
                <a:cs typeface="Calibri"/>
              </a:rPr>
              <a:t>Les </a:t>
            </a:r>
            <a:r>
              <a:rPr lang="fr-FR" kern="0" spc="-8">
                <a:solidFill>
                  <a:srgbClr val="C00000"/>
                </a:solidFill>
                <a:latin typeface="Calibri"/>
                <a:cs typeface="Calibri"/>
              </a:rPr>
              <a:t>activités</a:t>
            </a:r>
            <a:r>
              <a:rPr lang="fr-FR" kern="0" spc="15">
                <a:solidFill>
                  <a:srgbClr val="C00000"/>
                </a:solidFill>
                <a:latin typeface="Calibri"/>
                <a:cs typeface="Calibri"/>
              </a:rPr>
              <a:t> </a:t>
            </a:r>
            <a:r>
              <a:rPr lang="fr-FR" kern="0" spc="-8">
                <a:solidFill>
                  <a:srgbClr val="C00000"/>
                </a:solidFill>
                <a:latin typeface="Calibri"/>
                <a:cs typeface="Calibri"/>
              </a:rPr>
              <a:t>accessoires</a:t>
            </a:r>
            <a:endParaRPr lang="fr-FR" kern="0" dirty="0">
              <a:solidFill>
                <a:srgbClr val="C00000"/>
              </a:solidFill>
              <a:latin typeface="Calibri"/>
              <a:cs typeface="Calibri"/>
            </a:endParaRPr>
          </a:p>
        </p:txBody>
      </p:sp>
      <p:sp>
        <p:nvSpPr>
          <p:cNvPr id="13" name="Titre 12">
            <a:extLst>
              <a:ext uri="{FF2B5EF4-FFF2-40B4-BE49-F238E27FC236}">
                <a16:creationId xmlns:a16="http://schemas.microsoft.com/office/drawing/2014/main" id="{E07B7D62-C88D-6304-8D99-FFB44BC1D58D}"/>
              </a:ext>
            </a:extLst>
          </p:cNvPr>
          <p:cNvSpPr>
            <a:spLocks noGrp="1"/>
          </p:cNvSpPr>
          <p:nvPr>
            <p:ph type="title"/>
          </p:nvPr>
        </p:nvSpPr>
        <p:spPr/>
        <p:txBody>
          <a:bodyPr/>
          <a:lstStyle/>
          <a:p>
            <a:endParaRPr lang="fr-FR" dirty="0"/>
          </a:p>
        </p:txBody>
      </p:sp>
      <p:grpSp>
        <p:nvGrpSpPr>
          <p:cNvPr id="2" name="Groupe 14">
            <a:extLst>
              <a:ext uri="{FF2B5EF4-FFF2-40B4-BE49-F238E27FC236}">
                <a16:creationId xmlns:a16="http://schemas.microsoft.com/office/drawing/2014/main" id="{0633F73C-D935-71E0-D8A6-A0B824B2EE7F}"/>
              </a:ext>
            </a:extLst>
          </p:cNvPr>
          <p:cNvGrpSpPr>
            <a:grpSpLocks/>
          </p:cNvGrpSpPr>
          <p:nvPr/>
        </p:nvGrpSpPr>
        <p:grpSpPr bwMode="auto">
          <a:xfrm>
            <a:off x="1527692" y="154530"/>
            <a:ext cx="7661932" cy="1314472"/>
            <a:chOff x="2521302" y="4447632"/>
            <a:chExt cx="6645275" cy="2324642"/>
          </a:xfrm>
        </p:grpSpPr>
        <p:sp>
          <p:nvSpPr>
            <p:cNvPr id="3" name="Oval 2">
              <a:extLst>
                <a:ext uri="{FF2B5EF4-FFF2-40B4-BE49-F238E27FC236}">
                  <a16:creationId xmlns:a16="http://schemas.microsoft.com/office/drawing/2014/main" id="{2D587042-6DA9-BDF5-043A-81486DE92D6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4" name="Rectangle 3">
              <a:extLst>
                <a:ext uri="{FF2B5EF4-FFF2-40B4-BE49-F238E27FC236}">
                  <a16:creationId xmlns:a16="http://schemas.microsoft.com/office/drawing/2014/main" id="{D158C76A-BB6B-94D7-C046-65622556B75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5" name="Text Box 4">
              <a:extLst>
                <a:ext uri="{FF2B5EF4-FFF2-40B4-BE49-F238E27FC236}">
                  <a16:creationId xmlns:a16="http://schemas.microsoft.com/office/drawing/2014/main" id="{C5491D81-1DAD-D628-F43E-DDB7E7B8BDDE}"/>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6" name="Group 6">
              <a:extLst>
                <a:ext uri="{FF2B5EF4-FFF2-40B4-BE49-F238E27FC236}">
                  <a16:creationId xmlns:a16="http://schemas.microsoft.com/office/drawing/2014/main" id="{505131AE-9517-5105-AA5A-AE5E2AC736F8}"/>
                </a:ext>
              </a:extLst>
            </p:cNvPr>
            <p:cNvGrpSpPr>
              <a:grpSpLocks/>
            </p:cNvGrpSpPr>
            <p:nvPr/>
          </p:nvGrpSpPr>
          <p:grpSpPr bwMode="auto">
            <a:xfrm>
              <a:off x="3957638" y="5091476"/>
              <a:ext cx="171450" cy="1165229"/>
              <a:chOff x="112099728" y="105931681"/>
              <a:chExt cx="170831" cy="1165800"/>
            </a:xfrm>
          </p:grpSpPr>
          <p:sp>
            <p:nvSpPr>
              <p:cNvPr id="16" name="Rectangle 7">
                <a:extLst>
                  <a:ext uri="{FF2B5EF4-FFF2-40B4-BE49-F238E27FC236}">
                    <a16:creationId xmlns:a16="http://schemas.microsoft.com/office/drawing/2014/main" id="{A4B809D5-7DDB-116D-1A63-F9B70F2D001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7" name="Rectangle 8">
                <a:extLst>
                  <a:ext uri="{FF2B5EF4-FFF2-40B4-BE49-F238E27FC236}">
                    <a16:creationId xmlns:a16="http://schemas.microsoft.com/office/drawing/2014/main" id="{1EE46258-4A1A-97D7-C34B-F22BF6C4687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8" name="Rectangle 9">
                <a:extLst>
                  <a:ext uri="{FF2B5EF4-FFF2-40B4-BE49-F238E27FC236}">
                    <a16:creationId xmlns:a16="http://schemas.microsoft.com/office/drawing/2014/main" id="{C410C6BE-7418-41C4-D374-36A2D49A11A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7" name="Group 10">
              <a:extLst>
                <a:ext uri="{FF2B5EF4-FFF2-40B4-BE49-F238E27FC236}">
                  <a16:creationId xmlns:a16="http://schemas.microsoft.com/office/drawing/2014/main" id="{BD40F46D-343F-BA22-EA79-03148BC51472}"/>
                </a:ext>
              </a:extLst>
            </p:cNvPr>
            <p:cNvGrpSpPr>
              <a:grpSpLocks/>
            </p:cNvGrpSpPr>
            <p:nvPr/>
          </p:nvGrpSpPr>
          <p:grpSpPr bwMode="auto">
            <a:xfrm>
              <a:off x="8701088" y="4447632"/>
              <a:ext cx="169862" cy="1163632"/>
              <a:chOff x="116843535" y="105289350"/>
              <a:chExt cx="170420" cy="1163658"/>
            </a:xfrm>
          </p:grpSpPr>
          <p:sp>
            <p:nvSpPr>
              <p:cNvPr id="12" name="Rectangle 11">
                <a:extLst>
                  <a:ext uri="{FF2B5EF4-FFF2-40B4-BE49-F238E27FC236}">
                    <a16:creationId xmlns:a16="http://schemas.microsoft.com/office/drawing/2014/main" id="{9E8E2BD0-246C-39E4-B2F9-016A8DD76904}"/>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4" name="Rectangle 13">
                <a:extLst>
                  <a:ext uri="{FF2B5EF4-FFF2-40B4-BE49-F238E27FC236}">
                    <a16:creationId xmlns:a16="http://schemas.microsoft.com/office/drawing/2014/main" id="{30754E89-2465-9B13-ACAA-6F0870F7E1B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5" name="Rectangle 14">
                <a:extLst>
                  <a:ext uri="{FF2B5EF4-FFF2-40B4-BE49-F238E27FC236}">
                    <a16:creationId xmlns:a16="http://schemas.microsoft.com/office/drawing/2014/main" id="{B0C31878-E19E-E4EC-D2C7-7F1B8F05144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2669258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20270" y="1469002"/>
            <a:ext cx="5676261" cy="655468"/>
          </a:xfrm>
          <a:prstGeom prst="rect">
            <a:avLst/>
          </a:prstGeom>
        </p:spPr>
        <p:txBody>
          <a:bodyPr vert="horz" wrap="square" lIns="0" tIns="9049" rIns="0" bIns="0" rtlCol="0">
            <a:spAutoFit/>
          </a:bodyPr>
          <a:lstStyle/>
          <a:p>
            <a:pPr marL="9525">
              <a:spcBef>
                <a:spcPts val="71"/>
              </a:spcBef>
            </a:pPr>
            <a:r>
              <a:rPr sz="2100" spc="-4" dirty="0">
                <a:solidFill>
                  <a:srgbClr val="C00000"/>
                </a:solidFill>
                <a:latin typeface="Calibri"/>
                <a:cs typeface="Calibri"/>
              </a:rPr>
              <a:t>Le</a:t>
            </a:r>
            <a:r>
              <a:rPr sz="2100" spc="4" dirty="0">
                <a:solidFill>
                  <a:srgbClr val="C00000"/>
                </a:solidFill>
                <a:latin typeface="Calibri"/>
                <a:cs typeface="Calibri"/>
              </a:rPr>
              <a:t> </a:t>
            </a:r>
            <a:r>
              <a:rPr sz="2100" spc="-8" dirty="0">
                <a:solidFill>
                  <a:srgbClr val="C00000"/>
                </a:solidFill>
                <a:latin typeface="Calibri"/>
                <a:cs typeface="Calibri"/>
              </a:rPr>
              <a:t>régime</a:t>
            </a:r>
            <a:r>
              <a:rPr sz="2100" spc="30" dirty="0">
                <a:solidFill>
                  <a:srgbClr val="C00000"/>
                </a:solidFill>
                <a:latin typeface="Calibri"/>
                <a:cs typeface="Calibri"/>
              </a:rPr>
              <a:t> </a:t>
            </a:r>
            <a:r>
              <a:rPr sz="2100" spc="-4" dirty="0">
                <a:solidFill>
                  <a:srgbClr val="C00000"/>
                </a:solidFill>
                <a:latin typeface="Calibri"/>
                <a:cs typeface="Calibri"/>
              </a:rPr>
              <a:t>de</a:t>
            </a:r>
            <a:r>
              <a:rPr sz="2100" spc="4" dirty="0">
                <a:solidFill>
                  <a:srgbClr val="C00000"/>
                </a:solidFill>
                <a:latin typeface="Calibri"/>
                <a:cs typeface="Calibri"/>
              </a:rPr>
              <a:t> </a:t>
            </a:r>
            <a:r>
              <a:rPr sz="2100" spc="-11" dirty="0">
                <a:solidFill>
                  <a:srgbClr val="C00000"/>
                </a:solidFill>
                <a:latin typeface="Calibri"/>
                <a:cs typeface="Calibri"/>
              </a:rPr>
              <a:t>temps</a:t>
            </a:r>
            <a:r>
              <a:rPr sz="2100" dirty="0">
                <a:solidFill>
                  <a:srgbClr val="C00000"/>
                </a:solidFill>
                <a:latin typeface="Calibri"/>
                <a:cs typeface="Calibri"/>
              </a:rPr>
              <a:t> </a:t>
            </a:r>
            <a:r>
              <a:rPr sz="2100" spc="-4" dirty="0">
                <a:solidFill>
                  <a:srgbClr val="C00000"/>
                </a:solidFill>
                <a:latin typeface="Calibri"/>
                <a:cs typeface="Calibri"/>
              </a:rPr>
              <a:t>partiel</a:t>
            </a:r>
            <a:r>
              <a:rPr sz="2100" spc="23" dirty="0">
                <a:solidFill>
                  <a:srgbClr val="C00000"/>
                </a:solidFill>
                <a:latin typeface="Calibri"/>
                <a:cs typeface="Calibri"/>
              </a:rPr>
              <a:t> </a:t>
            </a:r>
            <a:r>
              <a:rPr sz="2100" spc="-4" dirty="0">
                <a:solidFill>
                  <a:srgbClr val="C00000"/>
                </a:solidFill>
                <a:latin typeface="Calibri"/>
                <a:cs typeface="Calibri"/>
              </a:rPr>
              <a:t>pour </a:t>
            </a:r>
            <a:r>
              <a:rPr sz="2100" spc="-11" dirty="0">
                <a:solidFill>
                  <a:srgbClr val="C00000"/>
                </a:solidFill>
                <a:latin typeface="Calibri"/>
                <a:cs typeface="Calibri"/>
              </a:rPr>
              <a:t>création</a:t>
            </a:r>
            <a:r>
              <a:rPr sz="2100" spc="30" dirty="0">
                <a:solidFill>
                  <a:srgbClr val="C00000"/>
                </a:solidFill>
                <a:latin typeface="Calibri"/>
                <a:cs typeface="Calibri"/>
              </a:rPr>
              <a:t> </a:t>
            </a:r>
            <a:r>
              <a:rPr sz="2100" spc="-4" dirty="0">
                <a:solidFill>
                  <a:srgbClr val="C00000"/>
                </a:solidFill>
                <a:latin typeface="Calibri"/>
                <a:cs typeface="Calibri"/>
              </a:rPr>
              <a:t>ou</a:t>
            </a:r>
            <a:r>
              <a:rPr sz="2100" spc="4" dirty="0">
                <a:solidFill>
                  <a:srgbClr val="C00000"/>
                </a:solidFill>
                <a:latin typeface="Calibri"/>
                <a:cs typeface="Calibri"/>
              </a:rPr>
              <a:t> </a:t>
            </a:r>
            <a:r>
              <a:rPr sz="2100" spc="-11" dirty="0">
                <a:solidFill>
                  <a:srgbClr val="C00000"/>
                </a:solidFill>
                <a:latin typeface="Calibri"/>
                <a:cs typeface="Calibri"/>
              </a:rPr>
              <a:t>reprise</a:t>
            </a:r>
            <a:r>
              <a:rPr sz="2100" spc="15" dirty="0">
                <a:solidFill>
                  <a:srgbClr val="C00000"/>
                </a:solidFill>
                <a:latin typeface="Calibri"/>
                <a:cs typeface="Calibri"/>
              </a:rPr>
              <a:t> </a:t>
            </a:r>
            <a:r>
              <a:rPr sz="2100" spc="-19" dirty="0">
                <a:solidFill>
                  <a:srgbClr val="C00000"/>
                </a:solidFill>
                <a:latin typeface="Calibri"/>
                <a:cs typeface="Calibri"/>
              </a:rPr>
              <a:t>d’entreprise</a:t>
            </a:r>
            <a:endParaRPr sz="2100" dirty="0">
              <a:solidFill>
                <a:srgbClr val="C00000"/>
              </a:solidFill>
              <a:latin typeface="Calibri"/>
              <a:cs typeface="Calibri"/>
            </a:endParaRPr>
          </a:p>
        </p:txBody>
      </p:sp>
      <p:sp>
        <p:nvSpPr>
          <p:cNvPr id="8" name="object 8"/>
          <p:cNvSpPr txBox="1"/>
          <p:nvPr/>
        </p:nvSpPr>
        <p:spPr>
          <a:xfrm>
            <a:off x="152400" y="2362200"/>
            <a:ext cx="8500520" cy="4164602"/>
          </a:xfrm>
          <a:prstGeom prst="rect">
            <a:avLst/>
          </a:prstGeom>
        </p:spPr>
        <p:txBody>
          <a:bodyPr vert="horz" wrap="square" lIns="0" tIns="9525" rIns="0" bIns="0" rtlCol="0">
            <a:spAutoFit/>
          </a:bodyPr>
          <a:lstStyle/>
          <a:p>
            <a:pPr marL="9525" marR="3810" algn="just">
              <a:spcBef>
                <a:spcPts val="75"/>
              </a:spcBef>
            </a:pPr>
            <a:r>
              <a:rPr b="1" spc="-23" dirty="0">
                <a:solidFill>
                  <a:srgbClr val="3E216F"/>
                </a:solidFill>
                <a:latin typeface="Arial" panose="020B0604020202020204" pitchFamily="34" charset="0"/>
                <a:cs typeface="Arial" panose="020B0604020202020204" pitchFamily="34" charset="0"/>
              </a:rPr>
              <a:t>L’article</a:t>
            </a:r>
            <a:r>
              <a:rPr b="1" spc="-19" dirty="0">
                <a:solidFill>
                  <a:srgbClr val="3E216F"/>
                </a:solidFill>
                <a:latin typeface="Arial" panose="020B0604020202020204" pitchFamily="34" charset="0"/>
                <a:cs typeface="Arial" panose="020B0604020202020204" pitchFamily="34" charset="0"/>
              </a:rPr>
              <a:t> </a:t>
            </a:r>
            <a:r>
              <a:rPr b="1" spc="-4" dirty="0">
                <a:solidFill>
                  <a:srgbClr val="3E216F"/>
                </a:solidFill>
                <a:latin typeface="Arial" panose="020B0604020202020204" pitchFamily="34" charset="0"/>
                <a:cs typeface="Arial" panose="020B0604020202020204" pitchFamily="34" charset="0"/>
              </a:rPr>
              <a:t>L123-8</a:t>
            </a:r>
            <a:r>
              <a:rPr b="1" dirty="0">
                <a:solidFill>
                  <a:srgbClr val="3E216F"/>
                </a:solidFill>
                <a:latin typeface="Arial" panose="020B0604020202020204" pitchFamily="34" charset="0"/>
                <a:cs typeface="Arial" panose="020B0604020202020204" pitchFamily="34" charset="0"/>
              </a:rPr>
              <a:t> du</a:t>
            </a:r>
            <a:r>
              <a:rPr b="1" spc="4" dirty="0">
                <a:solidFill>
                  <a:srgbClr val="3E216F"/>
                </a:solidFill>
                <a:latin typeface="Arial" panose="020B0604020202020204" pitchFamily="34" charset="0"/>
                <a:cs typeface="Arial" panose="020B0604020202020204" pitchFamily="34" charset="0"/>
              </a:rPr>
              <a:t> </a:t>
            </a:r>
            <a:r>
              <a:rPr b="1" spc="-4" dirty="0">
                <a:solidFill>
                  <a:srgbClr val="3E216F"/>
                </a:solidFill>
                <a:latin typeface="Arial" panose="020B0604020202020204" pitchFamily="34" charset="0"/>
                <a:cs typeface="Arial" panose="020B0604020202020204" pitchFamily="34" charset="0"/>
              </a:rPr>
              <a:t>CGFP</a:t>
            </a:r>
            <a:r>
              <a:rPr b="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indique</a:t>
            </a:r>
            <a:r>
              <a:rPr dirty="0">
                <a:solidFill>
                  <a:srgbClr val="3E216F"/>
                </a:solidFill>
                <a:latin typeface="Arial" panose="020B0604020202020204" pitchFamily="34" charset="0"/>
                <a:cs typeface="Arial" panose="020B0604020202020204" pitchFamily="34" charset="0"/>
              </a:rPr>
              <a:t> que</a:t>
            </a:r>
            <a:r>
              <a:rPr spc="4" dirty="0">
                <a:solidFill>
                  <a:srgbClr val="3E216F"/>
                </a:solidFill>
                <a:latin typeface="Arial" panose="020B0604020202020204" pitchFamily="34" charset="0"/>
                <a:cs typeface="Arial" panose="020B0604020202020204" pitchFamily="34" charset="0"/>
              </a:rPr>
              <a:t> </a:t>
            </a:r>
            <a:r>
              <a:rPr spc="-19" dirty="0">
                <a:solidFill>
                  <a:srgbClr val="3E216F"/>
                </a:solidFill>
                <a:latin typeface="Arial" panose="020B0604020202020204" pitchFamily="34" charset="0"/>
                <a:cs typeface="Arial" panose="020B0604020202020204" pitchFamily="34" charset="0"/>
              </a:rPr>
              <a:t>l’agent</a:t>
            </a:r>
            <a:r>
              <a:rPr spc="-15"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à</a:t>
            </a:r>
            <a:r>
              <a:rPr spc="4"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temps</a:t>
            </a:r>
            <a:r>
              <a:rPr spc="-4" dirty="0">
                <a:solidFill>
                  <a:srgbClr val="3E216F"/>
                </a:solidFill>
                <a:latin typeface="Arial" panose="020B0604020202020204" pitchFamily="34" charset="0"/>
                <a:cs typeface="Arial" panose="020B0604020202020204" pitchFamily="34" charset="0"/>
              </a:rPr>
              <a:t> complet</a:t>
            </a:r>
            <a:r>
              <a:rPr dirty="0">
                <a:solidFill>
                  <a:srgbClr val="3E216F"/>
                </a:solidFill>
                <a:latin typeface="Arial" panose="020B0604020202020204" pitchFamily="34" charset="0"/>
                <a:cs typeface="Arial" panose="020B0604020202020204" pitchFamily="34" charset="0"/>
              </a:rPr>
              <a:t> peut,</a:t>
            </a:r>
            <a:r>
              <a:rPr spc="4"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à</a:t>
            </a:r>
            <a:r>
              <a:rPr spc="4"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sa</a:t>
            </a:r>
            <a:r>
              <a:rPr spc="4"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demande,</a:t>
            </a:r>
            <a:r>
              <a:rPr spc="4"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être</a:t>
            </a:r>
            <a:r>
              <a:rPr spc="-4" dirty="0">
                <a:solidFill>
                  <a:srgbClr val="3E216F"/>
                </a:solidFill>
                <a:latin typeface="Arial" panose="020B0604020202020204" pitchFamily="34" charset="0"/>
                <a:cs typeface="Arial" panose="020B0604020202020204" pitchFamily="34" charset="0"/>
              </a:rPr>
              <a:t> autorisé</a:t>
            </a:r>
            <a:r>
              <a:rPr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par</a:t>
            </a:r>
            <a:r>
              <a:rPr dirty="0">
                <a:solidFill>
                  <a:srgbClr val="3E216F"/>
                </a:solidFill>
                <a:latin typeface="Arial" panose="020B0604020202020204" pitchFamily="34" charset="0"/>
                <a:cs typeface="Arial" panose="020B0604020202020204" pitchFamily="34" charset="0"/>
              </a:rPr>
              <a:t> </a:t>
            </a:r>
            <a:r>
              <a:rPr spc="-8" dirty="0" err="1">
                <a:solidFill>
                  <a:srgbClr val="3E216F"/>
                </a:solidFill>
                <a:latin typeface="Arial" panose="020B0604020202020204" pitchFamily="34" charset="0"/>
                <a:cs typeface="Arial" panose="020B0604020202020204" pitchFamily="34" charset="0"/>
              </a:rPr>
              <a:t>l'autorité</a:t>
            </a:r>
            <a:r>
              <a:rPr spc="-8" dirty="0">
                <a:solidFill>
                  <a:srgbClr val="3E216F"/>
                </a:solidFill>
                <a:latin typeface="Arial" panose="020B0604020202020204" pitchFamily="34" charset="0"/>
                <a:cs typeface="Arial" panose="020B0604020202020204" pitchFamily="34" charset="0"/>
              </a:rPr>
              <a:t> </a:t>
            </a:r>
            <a:r>
              <a:rPr spc="-8" dirty="0" err="1">
                <a:solidFill>
                  <a:srgbClr val="3E216F"/>
                </a:solidFill>
                <a:latin typeface="Arial" panose="020B0604020202020204" pitchFamily="34" charset="0"/>
                <a:cs typeface="Arial" panose="020B0604020202020204" pitchFamily="34" charset="0"/>
              </a:rPr>
              <a:t>hiérarchique</a:t>
            </a:r>
            <a:r>
              <a:rPr spc="113"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dont</a:t>
            </a:r>
            <a:r>
              <a:rPr spc="10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il</a:t>
            </a:r>
            <a:r>
              <a:rPr spc="105"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relève</a:t>
            </a:r>
            <a:r>
              <a:rPr spc="105"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à</a:t>
            </a:r>
            <a:r>
              <a:rPr spc="109"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accomplir</a:t>
            </a:r>
            <a:r>
              <a:rPr spc="113"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un</a:t>
            </a:r>
            <a:r>
              <a:rPr spc="101"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service</a:t>
            </a:r>
            <a:r>
              <a:rPr spc="113"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à</a:t>
            </a:r>
            <a:r>
              <a:rPr spc="98"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temps</a:t>
            </a:r>
            <a:r>
              <a:rPr spc="105"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partiel</a:t>
            </a:r>
            <a:r>
              <a:rPr spc="101"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pour</a:t>
            </a:r>
            <a:r>
              <a:rPr spc="109"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créer</a:t>
            </a:r>
            <a:r>
              <a:rPr spc="113"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ou</a:t>
            </a:r>
            <a:r>
              <a:rPr spc="109"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reprendre</a:t>
            </a:r>
            <a:r>
              <a:rPr spc="116"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une</a:t>
            </a:r>
            <a:r>
              <a:rPr spc="120"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entreprise</a:t>
            </a:r>
            <a:r>
              <a:rPr spc="109"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ou</a:t>
            </a:r>
            <a:r>
              <a:rPr spc="101"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exercer </a:t>
            </a:r>
            <a:r>
              <a:rPr spc="-296"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une</a:t>
            </a:r>
            <a:r>
              <a:rPr spc="8"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activité</a:t>
            </a:r>
            <a:r>
              <a:rPr spc="11"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libérale.</a:t>
            </a:r>
            <a:endParaRPr dirty="0">
              <a:latin typeface="Arial" panose="020B0604020202020204" pitchFamily="34" charset="0"/>
              <a:cs typeface="Arial" panose="020B0604020202020204" pitchFamily="34" charset="0"/>
            </a:endParaRPr>
          </a:p>
          <a:p>
            <a:pPr marL="9525" algn="just"/>
            <a:r>
              <a:rPr spc="-4" dirty="0">
                <a:solidFill>
                  <a:srgbClr val="3E216F"/>
                </a:solidFill>
                <a:latin typeface="Arial" panose="020B0604020202020204" pitchFamily="34" charset="0"/>
                <a:cs typeface="Arial" panose="020B0604020202020204" pitchFamily="34" charset="0"/>
              </a:rPr>
              <a:t>Seul</a:t>
            </a:r>
            <a:r>
              <a:rPr spc="11"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un</a:t>
            </a:r>
            <a:r>
              <a:rPr spc="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agent </a:t>
            </a:r>
            <a:r>
              <a:rPr dirty="0">
                <a:solidFill>
                  <a:srgbClr val="3E216F"/>
                </a:solidFill>
                <a:latin typeface="Arial" panose="020B0604020202020204" pitchFamily="34" charset="0"/>
                <a:cs typeface="Arial" panose="020B0604020202020204" pitchFamily="34" charset="0"/>
              </a:rPr>
              <a:t>à</a:t>
            </a:r>
            <a:r>
              <a:rPr spc="4"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temps</a:t>
            </a:r>
            <a:r>
              <a:rPr spc="8"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complet</a:t>
            </a:r>
            <a:r>
              <a:rPr spc="11"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peut</a:t>
            </a:r>
            <a:r>
              <a:rPr spc="11"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prétendre</a:t>
            </a:r>
            <a:r>
              <a:rPr spc="11"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à</a:t>
            </a:r>
            <a:r>
              <a:rPr spc="1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bénéficier</a:t>
            </a:r>
            <a:r>
              <a:rPr spc="11"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à</a:t>
            </a:r>
            <a:r>
              <a:rPr spc="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ce</a:t>
            </a:r>
            <a:r>
              <a:rPr spc="15" dirty="0">
                <a:solidFill>
                  <a:srgbClr val="3E216F"/>
                </a:solidFill>
                <a:latin typeface="Arial" panose="020B0604020202020204" pitchFamily="34" charset="0"/>
                <a:cs typeface="Arial" panose="020B0604020202020204" pitchFamily="34" charset="0"/>
              </a:rPr>
              <a:t> </a:t>
            </a:r>
            <a:r>
              <a:rPr u="heavy" spc="-8" dirty="0">
                <a:solidFill>
                  <a:srgbClr val="3E216F"/>
                </a:solidFill>
                <a:uFill>
                  <a:solidFill>
                    <a:srgbClr val="3E216F"/>
                  </a:solidFill>
                </a:uFill>
                <a:latin typeface="Arial" panose="020B0604020202020204" pitchFamily="34" charset="0"/>
                <a:cs typeface="Arial" panose="020B0604020202020204" pitchFamily="34" charset="0"/>
              </a:rPr>
              <a:t>temps</a:t>
            </a:r>
            <a:r>
              <a:rPr u="heavy" spc="8" dirty="0">
                <a:solidFill>
                  <a:srgbClr val="3E216F"/>
                </a:solidFill>
                <a:uFill>
                  <a:solidFill>
                    <a:srgbClr val="3E216F"/>
                  </a:solidFill>
                </a:uFill>
                <a:latin typeface="Arial" panose="020B0604020202020204" pitchFamily="34" charset="0"/>
                <a:cs typeface="Arial" panose="020B0604020202020204" pitchFamily="34" charset="0"/>
              </a:rPr>
              <a:t> </a:t>
            </a:r>
            <a:r>
              <a:rPr u="heavy" spc="-4" dirty="0">
                <a:solidFill>
                  <a:srgbClr val="3E216F"/>
                </a:solidFill>
                <a:uFill>
                  <a:solidFill>
                    <a:srgbClr val="3E216F"/>
                  </a:solidFill>
                </a:uFill>
                <a:latin typeface="Arial" panose="020B0604020202020204" pitchFamily="34" charset="0"/>
                <a:cs typeface="Arial" panose="020B0604020202020204" pitchFamily="34" charset="0"/>
              </a:rPr>
              <a:t>partiel</a:t>
            </a:r>
            <a:r>
              <a:rPr u="heavy" spc="15" dirty="0">
                <a:solidFill>
                  <a:srgbClr val="3E216F"/>
                </a:solidFill>
                <a:uFill>
                  <a:solidFill>
                    <a:srgbClr val="3E216F"/>
                  </a:solidFill>
                </a:uFill>
                <a:latin typeface="Arial" panose="020B0604020202020204" pitchFamily="34" charset="0"/>
                <a:cs typeface="Arial" panose="020B0604020202020204" pitchFamily="34" charset="0"/>
              </a:rPr>
              <a:t> </a:t>
            </a:r>
            <a:r>
              <a:rPr u="heavy" spc="-4" dirty="0">
                <a:solidFill>
                  <a:srgbClr val="3E216F"/>
                </a:solidFill>
                <a:uFill>
                  <a:solidFill>
                    <a:srgbClr val="3E216F"/>
                  </a:solidFill>
                </a:uFill>
                <a:latin typeface="Arial" panose="020B0604020202020204" pitchFamily="34" charset="0"/>
                <a:cs typeface="Arial" panose="020B0604020202020204" pitchFamily="34" charset="0"/>
              </a:rPr>
              <a:t>sur</a:t>
            </a:r>
            <a:r>
              <a:rPr u="heavy" dirty="0">
                <a:solidFill>
                  <a:srgbClr val="3E216F"/>
                </a:solidFill>
                <a:uFill>
                  <a:solidFill>
                    <a:srgbClr val="3E216F"/>
                  </a:solidFill>
                </a:uFill>
                <a:latin typeface="Arial" panose="020B0604020202020204" pitchFamily="34" charset="0"/>
                <a:cs typeface="Arial" panose="020B0604020202020204" pitchFamily="34" charset="0"/>
              </a:rPr>
              <a:t> </a:t>
            </a:r>
            <a:r>
              <a:rPr u="heavy" spc="-4" dirty="0">
                <a:solidFill>
                  <a:srgbClr val="3E216F"/>
                </a:solidFill>
                <a:uFill>
                  <a:solidFill>
                    <a:srgbClr val="3E216F"/>
                  </a:solidFill>
                </a:uFill>
                <a:latin typeface="Arial" panose="020B0604020202020204" pitchFamily="34" charset="0"/>
                <a:cs typeface="Arial" panose="020B0604020202020204" pitchFamily="34" charset="0"/>
              </a:rPr>
              <a:t>autorisation</a:t>
            </a:r>
            <a:r>
              <a:rPr spc="-4" dirty="0">
                <a:solidFill>
                  <a:srgbClr val="3E216F"/>
                </a:solidFill>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a:spcBef>
                <a:spcPts val="19"/>
              </a:spcBef>
            </a:pPr>
            <a:endParaRPr dirty="0">
              <a:latin typeface="Arial" panose="020B0604020202020204" pitchFamily="34" charset="0"/>
              <a:cs typeface="Arial" panose="020B0604020202020204" pitchFamily="34" charset="0"/>
            </a:endParaRPr>
          </a:p>
          <a:p>
            <a:pPr marL="9525" marR="3810" algn="just"/>
            <a:r>
              <a:rPr dirty="0">
                <a:solidFill>
                  <a:srgbClr val="3E216F"/>
                </a:solidFill>
                <a:latin typeface="Arial" panose="020B0604020202020204" pitchFamily="34" charset="0"/>
                <a:cs typeface="Arial" panose="020B0604020202020204" pitchFamily="34" charset="0"/>
              </a:rPr>
              <a:t>Ce </a:t>
            </a:r>
            <a:r>
              <a:rPr spc="-8" dirty="0">
                <a:solidFill>
                  <a:srgbClr val="3E216F"/>
                </a:solidFill>
                <a:latin typeface="Arial" panose="020B0604020202020204" pitchFamily="34" charset="0"/>
                <a:cs typeface="Arial" panose="020B0604020202020204" pitchFamily="34" charset="0"/>
              </a:rPr>
              <a:t>temps </a:t>
            </a:r>
            <a:r>
              <a:rPr spc="-4" dirty="0">
                <a:solidFill>
                  <a:srgbClr val="3E216F"/>
                </a:solidFill>
                <a:latin typeface="Arial" panose="020B0604020202020204" pitchFamily="34" charset="0"/>
                <a:cs typeface="Arial" panose="020B0604020202020204" pitchFamily="34" charset="0"/>
              </a:rPr>
              <a:t>partiel, </a:t>
            </a:r>
            <a:r>
              <a:rPr spc="-8" dirty="0">
                <a:solidFill>
                  <a:srgbClr val="3E216F"/>
                </a:solidFill>
                <a:latin typeface="Arial" panose="020B0604020202020204" pitchFamily="34" charset="0"/>
                <a:cs typeface="Arial" panose="020B0604020202020204" pitchFamily="34" charset="0"/>
              </a:rPr>
              <a:t>accordé</a:t>
            </a:r>
            <a:r>
              <a:rPr spc="289"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sous réserve </a:t>
            </a:r>
            <a:r>
              <a:rPr dirty="0">
                <a:solidFill>
                  <a:srgbClr val="3E216F"/>
                </a:solidFill>
                <a:latin typeface="Arial" panose="020B0604020202020204" pitchFamily="34" charset="0"/>
                <a:cs typeface="Arial" panose="020B0604020202020204" pitchFamily="34" charset="0"/>
              </a:rPr>
              <a:t>des </a:t>
            </a:r>
            <a:r>
              <a:rPr spc="-4" dirty="0">
                <a:solidFill>
                  <a:srgbClr val="3E216F"/>
                </a:solidFill>
                <a:latin typeface="Arial" panose="020B0604020202020204" pitchFamily="34" charset="0"/>
                <a:cs typeface="Arial" panose="020B0604020202020204" pitchFamily="34" charset="0"/>
              </a:rPr>
              <a:t>nécessités </a:t>
            </a:r>
            <a:r>
              <a:rPr dirty="0">
                <a:solidFill>
                  <a:srgbClr val="3E216F"/>
                </a:solidFill>
                <a:latin typeface="Arial" panose="020B0604020202020204" pitchFamily="34" charset="0"/>
                <a:cs typeface="Arial" panose="020B0604020202020204" pitchFamily="34" charset="0"/>
              </a:rPr>
              <a:t>de service, </a:t>
            </a:r>
            <a:r>
              <a:rPr spc="-8" dirty="0">
                <a:solidFill>
                  <a:srgbClr val="3E216F"/>
                </a:solidFill>
                <a:latin typeface="Arial" panose="020B0604020202020204" pitchFamily="34" charset="0"/>
                <a:cs typeface="Arial" panose="020B0604020202020204" pitchFamily="34" charset="0"/>
              </a:rPr>
              <a:t>est </a:t>
            </a:r>
            <a:r>
              <a:rPr spc="-11" dirty="0">
                <a:solidFill>
                  <a:srgbClr val="3E216F"/>
                </a:solidFill>
                <a:latin typeface="Arial" panose="020B0604020202020204" pitchFamily="34" charset="0"/>
                <a:cs typeface="Arial" panose="020B0604020202020204" pitchFamily="34" charset="0"/>
              </a:rPr>
              <a:t>d’une</a:t>
            </a:r>
            <a:r>
              <a:rPr spc="28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durée maximale </a:t>
            </a:r>
            <a:r>
              <a:rPr dirty="0">
                <a:solidFill>
                  <a:srgbClr val="3E216F"/>
                </a:solidFill>
                <a:latin typeface="Arial" panose="020B0604020202020204" pitchFamily="34" charset="0"/>
                <a:cs typeface="Arial" panose="020B0604020202020204" pitchFamily="34" charset="0"/>
              </a:rPr>
              <a:t>de 3 ans, </a:t>
            </a:r>
            <a:r>
              <a:rPr spc="-4" dirty="0">
                <a:solidFill>
                  <a:srgbClr val="3E216F"/>
                </a:solidFill>
                <a:latin typeface="Arial" panose="020B0604020202020204" pitchFamily="34" charset="0"/>
                <a:cs typeface="Arial" panose="020B0604020202020204" pitchFamily="34" charset="0"/>
              </a:rPr>
              <a:t>renouvelable </a:t>
            </a:r>
            <a:r>
              <a:rPr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pour</a:t>
            </a:r>
            <a:r>
              <a:rPr spc="8"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une</a:t>
            </a:r>
            <a:r>
              <a:rPr spc="11"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année</a:t>
            </a:r>
            <a:r>
              <a:rPr spc="8"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supplémentaire.</a:t>
            </a:r>
            <a:r>
              <a:rPr dirty="0">
                <a:solidFill>
                  <a:srgbClr val="3E216F"/>
                </a:solidFill>
                <a:latin typeface="Arial" panose="020B0604020202020204" pitchFamily="34" charset="0"/>
                <a:cs typeface="Arial" panose="020B0604020202020204" pitchFamily="34" charset="0"/>
              </a:rPr>
              <a:t> Ce</a:t>
            </a:r>
            <a:r>
              <a:rPr spc="11"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temps</a:t>
            </a:r>
            <a:r>
              <a:rPr spc="-4" dirty="0">
                <a:solidFill>
                  <a:srgbClr val="3E216F"/>
                </a:solidFill>
                <a:latin typeface="Arial" panose="020B0604020202020204" pitchFamily="34" charset="0"/>
                <a:cs typeface="Arial" panose="020B0604020202020204" pitchFamily="34" charset="0"/>
              </a:rPr>
              <a:t> partiel</a:t>
            </a:r>
            <a:r>
              <a:rPr spc="19"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ne</a:t>
            </a:r>
            <a:r>
              <a:rPr spc="4"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peut</a:t>
            </a:r>
            <a:r>
              <a:rPr spc="8"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être</a:t>
            </a:r>
            <a:r>
              <a:rPr spc="11"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inférieur</a:t>
            </a:r>
            <a:r>
              <a:rPr spc="4"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à</a:t>
            </a:r>
            <a:r>
              <a:rPr spc="8"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un</a:t>
            </a:r>
            <a:r>
              <a:rPr spc="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mi-temps.</a:t>
            </a:r>
            <a:endParaRPr dirty="0">
              <a:latin typeface="Arial" panose="020B0604020202020204" pitchFamily="34" charset="0"/>
              <a:cs typeface="Arial" panose="020B0604020202020204" pitchFamily="34" charset="0"/>
            </a:endParaRPr>
          </a:p>
          <a:p>
            <a:pPr>
              <a:spcBef>
                <a:spcPts val="19"/>
              </a:spcBef>
            </a:pPr>
            <a:endParaRPr dirty="0">
              <a:latin typeface="Arial" panose="020B0604020202020204" pitchFamily="34" charset="0"/>
              <a:cs typeface="Arial" panose="020B0604020202020204" pitchFamily="34" charset="0"/>
            </a:endParaRPr>
          </a:p>
          <a:p>
            <a:pPr marL="9525" marR="4763" algn="just"/>
            <a:r>
              <a:rPr dirty="0">
                <a:solidFill>
                  <a:srgbClr val="3E216F"/>
                </a:solidFill>
                <a:latin typeface="Arial" panose="020B0604020202020204" pitchFamily="34" charset="0"/>
                <a:cs typeface="Arial" panose="020B0604020202020204" pitchFamily="34" charset="0"/>
              </a:rPr>
              <a:t>Ainsi, à </a:t>
            </a:r>
            <a:r>
              <a:rPr spc="-4" dirty="0">
                <a:solidFill>
                  <a:srgbClr val="3E216F"/>
                </a:solidFill>
                <a:latin typeface="Arial" panose="020B0604020202020204" pitchFamily="34" charset="0"/>
                <a:cs typeface="Arial" panose="020B0604020202020204" pitchFamily="34" charset="0"/>
              </a:rPr>
              <a:t>l’issue ces </a:t>
            </a:r>
            <a:r>
              <a:rPr dirty="0">
                <a:solidFill>
                  <a:srgbClr val="3E216F"/>
                </a:solidFill>
                <a:latin typeface="Arial" panose="020B0604020202020204" pitchFamily="34" charset="0"/>
                <a:cs typeface="Arial" panose="020B0604020202020204" pitchFamily="34" charset="0"/>
              </a:rPr>
              <a:t>4 années, </a:t>
            </a:r>
            <a:r>
              <a:rPr spc="-19" dirty="0">
                <a:solidFill>
                  <a:srgbClr val="3E216F"/>
                </a:solidFill>
                <a:latin typeface="Arial" panose="020B0604020202020204" pitchFamily="34" charset="0"/>
                <a:cs typeface="Arial" panose="020B0604020202020204" pitchFamily="34" charset="0"/>
              </a:rPr>
              <a:t>l’agent </a:t>
            </a:r>
            <a:r>
              <a:rPr dirty="0">
                <a:solidFill>
                  <a:srgbClr val="3E216F"/>
                </a:solidFill>
                <a:latin typeface="Arial" panose="020B0604020202020204" pitchFamily="34" charset="0"/>
                <a:cs typeface="Arial" panose="020B0604020202020204" pitchFamily="34" charset="0"/>
              </a:rPr>
              <a:t>ne </a:t>
            </a:r>
            <a:r>
              <a:rPr spc="-11" dirty="0">
                <a:solidFill>
                  <a:srgbClr val="3E216F"/>
                </a:solidFill>
                <a:latin typeface="Arial" panose="020B0604020202020204" pitchFamily="34" charset="0"/>
                <a:cs typeface="Arial" panose="020B0604020202020204" pitchFamily="34" charset="0"/>
              </a:rPr>
              <a:t>pourra </a:t>
            </a:r>
            <a:r>
              <a:rPr dirty="0">
                <a:solidFill>
                  <a:srgbClr val="3E216F"/>
                </a:solidFill>
                <a:latin typeface="Arial" panose="020B0604020202020204" pitchFamily="34" charset="0"/>
                <a:cs typeface="Arial" panose="020B0604020202020204" pitchFamily="34" charset="0"/>
              </a:rPr>
              <a:t>pas </a:t>
            </a:r>
            <a:r>
              <a:rPr spc="-8" dirty="0">
                <a:solidFill>
                  <a:srgbClr val="3E216F"/>
                </a:solidFill>
                <a:latin typeface="Arial" panose="020B0604020202020204" pitchFamily="34" charset="0"/>
                <a:cs typeface="Arial" panose="020B0604020202020204" pitchFamily="34" charset="0"/>
              </a:rPr>
              <a:t>continuer </a:t>
            </a:r>
            <a:r>
              <a:rPr spc="-4" dirty="0">
                <a:solidFill>
                  <a:srgbClr val="3E216F"/>
                </a:solidFill>
                <a:latin typeface="Arial" panose="020B0604020202020204" pitchFamily="34" charset="0"/>
                <a:cs typeface="Arial" panose="020B0604020202020204" pitchFamily="34" charset="0"/>
              </a:rPr>
              <a:t>ce cumul </a:t>
            </a:r>
            <a:r>
              <a:rPr spc="-15" dirty="0">
                <a:solidFill>
                  <a:srgbClr val="3E216F"/>
                </a:solidFill>
                <a:latin typeface="Arial" panose="020B0604020202020204" pitchFamily="34" charset="0"/>
                <a:cs typeface="Arial" panose="020B0604020202020204" pitchFamily="34" charset="0"/>
              </a:rPr>
              <a:t>d’activité </a:t>
            </a:r>
            <a:r>
              <a:rPr spc="-4" dirty="0">
                <a:solidFill>
                  <a:srgbClr val="3E216F"/>
                </a:solidFill>
                <a:latin typeface="Arial" panose="020B0604020202020204" pitchFamily="34" charset="0"/>
                <a:cs typeface="Arial" panose="020B0604020202020204" pitchFamily="34" charset="0"/>
              </a:rPr>
              <a:t>sous ce </a:t>
            </a:r>
            <a:r>
              <a:rPr spc="-11" dirty="0">
                <a:solidFill>
                  <a:srgbClr val="3E216F"/>
                </a:solidFill>
                <a:latin typeface="Arial" panose="020B0604020202020204" pitchFamily="34" charset="0"/>
                <a:cs typeface="Arial" panose="020B0604020202020204" pitchFamily="34" charset="0"/>
              </a:rPr>
              <a:t>statut </a:t>
            </a:r>
            <a:r>
              <a:rPr spc="-4" dirty="0">
                <a:solidFill>
                  <a:srgbClr val="3E216F"/>
                </a:solidFill>
                <a:latin typeface="Arial" panose="020B0604020202020204" pitchFamily="34" charset="0"/>
                <a:cs typeface="Arial" panose="020B0604020202020204" pitchFamily="34" charset="0"/>
              </a:rPr>
              <a:t>et </a:t>
            </a:r>
            <a:r>
              <a:rPr spc="-11" dirty="0">
                <a:solidFill>
                  <a:srgbClr val="3E216F"/>
                </a:solidFill>
                <a:latin typeface="Arial" panose="020B0604020202020204" pitchFamily="34" charset="0"/>
                <a:cs typeface="Arial" panose="020B0604020202020204" pitchFamily="34" charset="0"/>
              </a:rPr>
              <a:t>devra </a:t>
            </a:r>
            <a:r>
              <a:rPr dirty="0">
                <a:solidFill>
                  <a:srgbClr val="3E216F"/>
                </a:solidFill>
                <a:latin typeface="Arial" panose="020B0604020202020204" pitchFamily="34" charset="0"/>
                <a:cs typeface="Arial" panose="020B0604020202020204" pitchFamily="34" charset="0"/>
              </a:rPr>
              <a:t>ainsi </a:t>
            </a:r>
            <a:r>
              <a:rPr spc="-4" dirty="0">
                <a:solidFill>
                  <a:srgbClr val="3E216F"/>
                </a:solidFill>
                <a:latin typeface="Arial" panose="020B0604020202020204" pitchFamily="34" charset="0"/>
                <a:cs typeface="Arial" panose="020B0604020202020204" pitchFamily="34" charset="0"/>
              </a:rPr>
              <a:t>demander </a:t>
            </a:r>
            <a:r>
              <a:rPr dirty="0">
                <a:solidFill>
                  <a:srgbClr val="3E216F"/>
                </a:solidFill>
                <a:latin typeface="Arial" panose="020B0604020202020204" pitchFamily="34" charset="0"/>
                <a:cs typeface="Arial" panose="020B0604020202020204" pitchFamily="34" charset="0"/>
              </a:rPr>
              <a:t> une </a:t>
            </a:r>
            <a:r>
              <a:rPr spc="-4" dirty="0">
                <a:solidFill>
                  <a:srgbClr val="3E216F"/>
                </a:solidFill>
                <a:latin typeface="Arial" panose="020B0604020202020204" pitchFamily="34" charset="0"/>
                <a:cs typeface="Arial" panose="020B0604020202020204" pitchFamily="34" charset="0"/>
              </a:rPr>
              <a:t>disponibilité ou </a:t>
            </a:r>
            <a:r>
              <a:rPr dirty="0">
                <a:solidFill>
                  <a:srgbClr val="3E216F"/>
                </a:solidFill>
                <a:latin typeface="Arial" panose="020B0604020202020204" pitchFamily="34" charset="0"/>
                <a:cs typeface="Arial" panose="020B0604020202020204" pitchFamily="34" charset="0"/>
              </a:rPr>
              <a:t>démissionner </a:t>
            </a:r>
            <a:r>
              <a:rPr spc="-8" dirty="0">
                <a:solidFill>
                  <a:srgbClr val="3E216F"/>
                </a:solidFill>
                <a:latin typeface="Arial" panose="020B0604020202020204" pitchFamily="34" charset="0"/>
                <a:cs typeface="Arial" panose="020B0604020202020204" pitchFamily="34" charset="0"/>
              </a:rPr>
              <a:t>afin </a:t>
            </a:r>
            <a:r>
              <a:rPr dirty="0">
                <a:solidFill>
                  <a:srgbClr val="3E216F"/>
                </a:solidFill>
                <a:latin typeface="Arial" panose="020B0604020202020204" pitchFamily="34" charset="0"/>
                <a:cs typeface="Arial" panose="020B0604020202020204" pitchFamily="34" charset="0"/>
              </a:rPr>
              <a:t>de </a:t>
            </a:r>
            <a:r>
              <a:rPr spc="-8" dirty="0">
                <a:solidFill>
                  <a:srgbClr val="3E216F"/>
                </a:solidFill>
                <a:latin typeface="Arial" panose="020B0604020202020204" pitchFamily="34" charset="0"/>
                <a:cs typeface="Arial" panose="020B0604020202020204" pitchFamily="34" charset="0"/>
              </a:rPr>
              <a:t>pouvoir </a:t>
            </a:r>
            <a:r>
              <a:rPr spc="-11" dirty="0">
                <a:solidFill>
                  <a:srgbClr val="3E216F"/>
                </a:solidFill>
                <a:latin typeface="Arial" panose="020B0604020202020204" pitchFamily="34" charset="0"/>
                <a:cs typeface="Arial" panose="020B0604020202020204" pitchFamily="34" charset="0"/>
              </a:rPr>
              <a:t>exercer </a:t>
            </a:r>
            <a:r>
              <a:rPr spc="-15" dirty="0">
                <a:solidFill>
                  <a:srgbClr val="3E216F"/>
                </a:solidFill>
                <a:latin typeface="Arial" panose="020B0604020202020204" pitchFamily="34" charset="0"/>
                <a:cs typeface="Arial" panose="020B0604020202020204" pitchFamily="34" charset="0"/>
              </a:rPr>
              <a:t>cette </a:t>
            </a:r>
            <a:r>
              <a:rPr spc="-4" dirty="0">
                <a:solidFill>
                  <a:srgbClr val="3E216F"/>
                </a:solidFill>
                <a:latin typeface="Arial" panose="020B0604020202020204" pitchFamily="34" charset="0"/>
                <a:cs typeface="Arial" panose="020B0604020202020204" pitchFamily="34" charset="0"/>
              </a:rPr>
              <a:t>activité privée. Dans le </a:t>
            </a:r>
            <a:r>
              <a:rPr spc="-8" dirty="0">
                <a:solidFill>
                  <a:srgbClr val="3E216F"/>
                </a:solidFill>
                <a:latin typeface="Arial" panose="020B0604020202020204" pitchFamily="34" charset="0"/>
                <a:cs typeface="Arial" panose="020B0604020202020204" pitchFamily="34" charset="0"/>
              </a:rPr>
              <a:t>cas contraire, </a:t>
            </a:r>
            <a:r>
              <a:rPr spc="-4" dirty="0">
                <a:solidFill>
                  <a:srgbClr val="3E216F"/>
                </a:solidFill>
                <a:latin typeface="Arial" panose="020B0604020202020204" pitchFamily="34" charset="0"/>
                <a:cs typeface="Arial" panose="020B0604020202020204" pitchFamily="34" charset="0"/>
              </a:rPr>
              <a:t>il </a:t>
            </a:r>
            <a:r>
              <a:rPr spc="-11" dirty="0">
                <a:solidFill>
                  <a:srgbClr val="3E216F"/>
                </a:solidFill>
                <a:latin typeface="Arial" panose="020B0604020202020204" pitchFamily="34" charset="0"/>
                <a:cs typeface="Arial" panose="020B0604020202020204" pitchFamily="34" charset="0"/>
              </a:rPr>
              <a:t>devra </a:t>
            </a:r>
            <a:r>
              <a:rPr spc="-4" dirty="0">
                <a:solidFill>
                  <a:srgbClr val="3E216F"/>
                </a:solidFill>
                <a:latin typeface="Arial" panose="020B0604020202020204" pitchFamily="34" charset="0"/>
                <a:cs typeface="Arial" panose="020B0604020202020204" pitchFamily="34" charset="0"/>
              </a:rPr>
              <a:t>cesser son </a:t>
            </a:r>
            <a:r>
              <a:rPr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activité</a:t>
            </a:r>
            <a:r>
              <a:rPr spc="19"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privée.</a:t>
            </a:r>
            <a:endParaRPr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8597CCBF-955A-6744-14EA-AB7A09C3617E}"/>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1" name="Groupe 14">
            <a:extLst>
              <a:ext uri="{FF2B5EF4-FFF2-40B4-BE49-F238E27FC236}">
                <a16:creationId xmlns:a16="http://schemas.microsoft.com/office/drawing/2014/main" id="{58565D01-A858-DF33-0E17-4E495664C65A}"/>
              </a:ext>
            </a:extLst>
          </p:cNvPr>
          <p:cNvGrpSpPr>
            <a:grpSpLocks/>
          </p:cNvGrpSpPr>
          <p:nvPr/>
        </p:nvGrpSpPr>
        <p:grpSpPr bwMode="auto">
          <a:xfrm>
            <a:off x="1527692" y="154530"/>
            <a:ext cx="7661932" cy="1314472"/>
            <a:chOff x="2521302" y="4447632"/>
            <a:chExt cx="6645275" cy="2324642"/>
          </a:xfrm>
        </p:grpSpPr>
        <p:sp>
          <p:nvSpPr>
            <p:cNvPr id="12" name="Oval 2">
              <a:extLst>
                <a:ext uri="{FF2B5EF4-FFF2-40B4-BE49-F238E27FC236}">
                  <a16:creationId xmlns:a16="http://schemas.microsoft.com/office/drawing/2014/main" id="{612FE4B7-772D-F55F-0E56-F4ABB779E6F1}"/>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BEBD608B-4475-C4FE-951A-13BE7D2E70E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3485953B-6FAE-0557-16F2-AC178EFE4CE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5" name="Group 6">
              <a:extLst>
                <a:ext uri="{FF2B5EF4-FFF2-40B4-BE49-F238E27FC236}">
                  <a16:creationId xmlns:a16="http://schemas.microsoft.com/office/drawing/2014/main" id="{49E4DF5D-71C4-F11B-75D2-5BE9F51D546A}"/>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90DE92DE-E9D9-2B6F-7573-44A6FC47C1B2}"/>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63B12CDB-7FCB-2263-C83F-2CAC6C9BFD1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1E99FD13-AAC0-90A3-BF77-3BBD66E919C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6" name="Group 10">
              <a:extLst>
                <a:ext uri="{FF2B5EF4-FFF2-40B4-BE49-F238E27FC236}">
                  <a16:creationId xmlns:a16="http://schemas.microsoft.com/office/drawing/2014/main" id="{207C6B31-A9D8-1DD0-BDB9-0BDF3BD43BA1}"/>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59FC8D77-7973-C4F1-9F32-5DE8E59995E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5A7467FF-F036-D749-BC46-3C4FD22BEB7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4725AD7C-C3BD-7623-87B7-51E33E6C79AE}"/>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324735" y="1506555"/>
            <a:ext cx="8523793" cy="5231560"/>
          </a:xfrm>
          <a:prstGeom prst="rect">
            <a:avLst/>
          </a:prstGeom>
        </p:spPr>
        <p:txBody>
          <a:bodyPr vert="horz" wrap="square" lIns="0" tIns="9525" rIns="0" bIns="0" rtlCol="0">
            <a:spAutoFit/>
          </a:bodyPr>
          <a:lstStyle/>
          <a:p>
            <a:pPr marL="9049" algn="just">
              <a:spcBef>
                <a:spcPts val="75"/>
              </a:spcBef>
              <a:tabLst>
                <a:tab pos="267176" algn="l"/>
              </a:tabLst>
            </a:pPr>
            <a:r>
              <a:rPr sz="2000" b="1" dirty="0">
                <a:solidFill>
                  <a:srgbClr val="00B0F0"/>
                </a:solidFill>
                <a:latin typeface="Arial" panose="020B0604020202020204" pitchFamily="34" charset="0"/>
                <a:cs typeface="Arial" panose="020B0604020202020204" pitchFamily="34" charset="0"/>
              </a:rPr>
              <a:t>La</a:t>
            </a:r>
            <a:r>
              <a:rPr sz="2000" b="1" spc="-19"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procédure</a:t>
            </a:r>
            <a:r>
              <a:rPr sz="2000" b="1" spc="-23" dirty="0">
                <a:solidFill>
                  <a:srgbClr val="00B0F0"/>
                </a:solidFill>
                <a:latin typeface="Arial" panose="020B0604020202020204" pitchFamily="34" charset="0"/>
                <a:cs typeface="Arial" panose="020B0604020202020204" pitchFamily="34" charset="0"/>
              </a:rPr>
              <a:t> </a:t>
            </a:r>
            <a:r>
              <a:rPr sz="2000" b="1" spc="-19" dirty="0">
                <a:solidFill>
                  <a:srgbClr val="00B0F0"/>
                </a:solidFill>
                <a:latin typeface="Arial" panose="020B0604020202020204" pitchFamily="34" charset="0"/>
                <a:cs typeface="Arial" panose="020B0604020202020204" pitchFamily="34" charset="0"/>
              </a:rPr>
              <a:t>d’octroi</a:t>
            </a:r>
            <a:r>
              <a:rPr sz="2000" b="1" spc="-15"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du</a:t>
            </a:r>
            <a:r>
              <a:rPr sz="2000" b="1" spc="-11"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temps </a:t>
            </a:r>
            <a:r>
              <a:rPr sz="2000" b="1" spc="-4" dirty="0">
                <a:solidFill>
                  <a:srgbClr val="00B0F0"/>
                </a:solidFill>
                <a:latin typeface="Arial" panose="020B0604020202020204" pitchFamily="34" charset="0"/>
                <a:cs typeface="Arial" panose="020B0604020202020204" pitchFamily="34" charset="0"/>
              </a:rPr>
              <a:t>partiel</a:t>
            </a:r>
            <a:endParaRPr sz="2000" dirty="0">
              <a:solidFill>
                <a:srgbClr val="00B0F0"/>
              </a:solidFill>
              <a:latin typeface="Arial" panose="020B0604020202020204" pitchFamily="34" charset="0"/>
              <a:cs typeface="Arial" panose="020B0604020202020204" pitchFamily="34" charset="0"/>
            </a:endParaRPr>
          </a:p>
          <a:p>
            <a:pPr marL="224314" marR="6668" indent="-215265" algn="just">
              <a:spcBef>
                <a:spcPts val="1646"/>
              </a:spcBef>
              <a:buFont typeface="Wingdings"/>
              <a:buChar char=""/>
              <a:tabLst>
                <a:tab pos="224790" algn="l"/>
              </a:tabLst>
            </a:pPr>
            <a:r>
              <a:rPr spc="-34" dirty="0">
                <a:solidFill>
                  <a:srgbClr val="3E216F"/>
                </a:solidFill>
                <a:latin typeface="Arial" panose="020B0604020202020204" pitchFamily="34" charset="0"/>
                <a:cs typeface="Arial" panose="020B0604020202020204" pitchFamily="34" charset="0"/>
              </a:rPr>
              <a:t>L’agent </a:t>
            </a:r>
            <a:r>
              <a:rPr dirty="0">
                <a:solidFill>
                  <a:srgbClr val="3E216F"/>
                </a:solidFill>
                <a:latin typeface="Arial" panose="020B0604020202020204" pitchFamily="34" charset="0"/>
                <a:cs typeface="Arial" panose="020B0604020202020204" pitchFamily="34" charset="0"/>
              </a:rPr>
              <a:t>doit </a:t>
            </a:r>
            <a:r>
              <a:rPr spc="-4" dirty="0">
                <a:solidFill>
                  <a:srgbClr val="3E216F"/>
                </a:solidFill>
                <a:latin typeface="Arial" panose="020B0604020202020204" pitchFamily="34" charset="0"/>
                <a:cs typeface="Arial" panose="020B0604020202020204" pitchFamily="34" charset="0"/>
              </a:rPr>
              <a:t>adresser </a:t>
            </a:r>
            <a:r>
              <a:rPr dirty="0">
                <a:solidFill>
                  <a:srgbClr val="3E216F"/>
                </a:solidFill>
                <a:latin typeface="Arial" panose="020B0604020202020204" pitchFamily="34" charset="0"/>
                <a:cs typeface="Arial" panose="020B0604020202020204" pitchFamily="34" charset="0"/>
              </a:rPr>
              <a:t>une </a:t>
            </a:r>
            <a:r>
              <a:rPr spc="-4" dirty="0">
                <a:solidFill>
                  <a:srgbClr val="3E216F"/>
                </a:solidFill>
                <a:latin typeface="Arial" panose="020B0604020202020204" pitchFamily="34" charset="0"/>
                <a:cs typeface="Arial" panose="020B0604020202020204" pitchFamily="34" charset="0"/>
              </a:rPr>
              <a:t>demande </a:t>
            </a:r>
            <a:r>
              <a:rPr spc="-8" dirty="0">
                <a:solidFill>
                  <a:srgbClr val="3E216F"/>
                </a:solidFill>
                <a:latin typeface="Arial" panose="020B0604020202020204" pitchFamily="34" charset="0"/>
                <a:cs typeface="Arial" panose="020B0604020202020204" pitchFamily="34" charset="0"/>
              </a:rPr>
              <a:t>écrite </a:t>
            </a:r>
            <a:r>
              <a:rPr spc="-11" dirty="0">
                <a:solidFill>
                  <a:srgbClr val="3E216F"/>
                </a:solidFill>
                <a:latin typeface="Arial" panose="020B0604020202020204" pitchFamily="34" charset="0"/>
                <a:cs typeface="Arial" panose="020B0604020202020204" pitchFamily="34" charset="0"/>
              </a:rPr>
              <a:t>d’autorisation </a:t>
            </a:r>
            <a:r>
              <a:rPr dirty="0">
                <a:solidFill>
                  <a:srgbClr val="3E216F"/>
                </a:solidFill>
                <a:latin typeface="Arial" panose="020B0604020202020204" pitchFamily="34" charset="0"/>
                <a:cs typeface="Arial" panose="020B0604020202020204" pitchFamily="34" charset="0"/>
              </a:rPr>
              <a:t>de service à </a:t>
            </a:r>
            <a:r>
              <a:rPr spc="-8" dirty="0">
                <a:solidFill>
                  <a:srgbClr val="3E216F"/>
                </a:solidFill>
                <a:latin typeface="Arial" panose="020B0604020202020204" pitchFamily="34" charset="0"/>
                <a:cs typeface="Arial" panose="020B0604020202020204" pitchFamily="34" charset="0"/>
              </a:rPr>
              <a:t>temps </a:t>
            </a:r>
            <a:r>
              <a:rPr spc="-4" dirty="0">
                <a:solidFill>
                  <a:srgbClr val="3E216F"/>
                </a:solidFill>
                <a:latin typeface="Arial" panose="020B0604020202020204" pitchFamily="34" charset="0"/>
                <a:cs typeface="Arial" panose="020B0604020202020204" pitchFamily="34" charset="0"/>
              </a:rPr>
              <a:t>partiel </a:t>
            </a:r>
            <a:r>
              <a:rPr dirty="0">
                <a:solidFill>
                  <a:srgbClr val="3E216F"/>
                </a:solidFill>
                <a:latin typeface="Arial" panose="020B0604020202020204" pitchFamily="34" charset="0"/>
                <a:cs typeface="Arial" panose="020B0604020202020204" pitchFamily="34" charset="0"/>
              </a:rPr>
              <a:t>à </a:t>
            </a:r>
            <a:r>
              <a:rPr spc="-19" dirty="0">
                <a:solidFill>
                  <a:srgbClr val="3E216F"/>
                </a:solidFill>
                <a:latin typeface="Arial" panose="020B0604020202020204" pitchFamily="34" charset="0"/>
                <a:cs typeface="Arial" panose="020B0604020202020204" pitchFamily="34" charset="0"/>
              </a:rPr>
              <a:t>l’autorité </a:t>
            </a:r>
            <a:r>
              <a:rPr spc="-4" dirty="0">
                <a:solidFill>
                  <a:srgbClr val="3E216F"/>
                </a:solidFill>
                <a:latin typeface="Arial" panose="020B0604020202020204" pitchFamily="34" charset="0"/>
                <a:cs typeface="Arial" panose="020B0604020202020204" pitchFamily="34" charset="0"/>
              </a:rPr>
              <a:t>territoriale. </a:t>
            </a:r>
            <a:r>
              <a:rPr spc="-11" dirty="0">
                <a:solidFill>
                  <a:srgbClr val="3E216F"/>
                </a:solidFill>
                <a:latin typeface="Arial" panose="020B0604020202020204" pitchFamily="34" charset="0"/>
                <a:cs typeface="Arial" panose="020B0604020202020204" pitchFamily="34" charset="0"/>
              </a:rPr>
              <a:t>Cette </a:t>
            </a:r>
            <a:r>
              <a:rPr spc="-8"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demande</a:t>
            </a:r>
            <a:r>
              <a:rPr spc="15"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doit</a:t>
            </a:r>
            <a:r>
              <a:rPr spc="4"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être</a:t>
            </a:r>
            <a:r>
              <a:rPr spc="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adressée</a:t>
            </a:r>
            <a:r>
              <a:rPr spc="8"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au</a:t>
            </a:r>
            <a:r>
              <a:rPr spc="4"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moins 3</a:t>
            </a:r>
            <a:r>
              <a:rPr spc="8"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mois</a:t>
            </a:r>
            <a:r>
              <a:rPr spc="-4"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avant </a:t>
            </a:r>
            <a:r>
              <a:rPr spc="-4" dirty="0">
                <a:solidFill>
                  <a:srgbClr val="3E216F"/>
                </a:solidFill>
                <a:latin typeface="Arial" panose="020B0604020202020204" pitchFamily="34" charset="0"/>
                <a:cs typeface="Arial" panose="020B0604020202020204" pitchFamily="34" charset="0"/>
              </a:rPr>
              <a:t>la</a:t>
            </a:r>
            <a:r>
              <a:rPr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date</a:t>
            </a:r>
            <a:r>
              <a:rPr spc="15"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de</a:t>
            </a:r>
            <a:r>
              <a:rPr spc="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la</a:t>
            </a:r>
            <a:r>
              <a:rPr spc="8"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création</a:t>
            </a:r>
            <a:r>
              <a:rPr spc="11"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de</a:t>
            </a:r>
            <a:r>
              <a:rPr spc="15"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la</a:t>
            </a:r>
            <a:r>
              <a:rPr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reprise</a:t>
            </a:r>
            <a:r>
              <a:rPr spc="15"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de</a:t>
            </a:r>
            <a:r>
              <a:rPr spc="4"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l’entreprise.</a:t>
            </a:r>
            <a:endParaRPr dirty="0">
              <a:latin typeface="Arial" panose="020B0604020202020204" pitchFamily="34" charset="0"/>
              <a:cs typeface="Arial" panose="020B0604020202020204" pitchFamily="34" charset="0"/>
            </a:endParaRPr>
          </a:p>
          <a:p>
            <a:pPr marL="224314" marR="4286" indent="-215265" algn="just">
              <a:buFont typeface="Wingdings"/>
              <a:buChar char=""/>
              <a:tabLst>
                <a:tab pos="224790" algn="l"/>
              </a:tabLst>
            </a:pPr>
            <a:r>
              <a:rPr spc="-26" dirty="0">
                <a:solidFill>
                  <a:srgbClr val="3E216F"/>
                </a:solidFill>
                <a:latin typeface="Arial" panose="020B0604020202020204" pitchFamily="34" charset="0"/>
                <a:cs typeface="Arial" panose="020B0604020202020204" pitchFamily="34" charset="0"/>
              </a:rPr>
              <a:t>L’article </a:t>
            </a:r>
            <a:r>
              <a:rPr spc="-4" dirty="0">
                <a:solidFill>
                  <a:srgbClr val="3E216F"/>
                </a:solidFill>
                <a:latin typeface="Arial" panose="020B0604020202020204" pitchFamily="34" charset="0"/>
                <a:cs typeface="Arial" panose="020B0604020202020204" pitchFamily="34" charset="0"/>
              </a:rPr>
              <a:t>1er </a:t>
            </a:r>
            <a:r>
              <a:rPr dirty="0">
                <a:solidFill>
                  <a:srgbClr val="3E216F"/>
                </a:solidFill>
                <a:latin typeface="Arial" panose="020B0604020202020204" pitchFamily="34" charset="0"/>
                <a:cs typeface="Arial" panose="020B0604020202020204" pitchFamily="34" charset="0"/>
              </a:rPr>
              <a:t>de </a:t>
            </a:r>
            <a:r>
              <a:rPr spc="-23" dirty="0">
                <a:solidFill>
                  <a:srgbClr val="3E216F"/>
                </a:solidFill>
                <a:latin typeface="Arial" panose="020B0604020202020204" pitchFamily="34" charset="0"/>
                <a:cs typeface="Arial" panose="020B0604020202020204" pitchFamily="34" charset="0"/>
              </a:rPr>
              <a:t>l’arrêté </a:t>
            </a:r>
            <a:r>
              <a:rPr dirty="0">
                <a:solidFill>
                  <a:srgbClr val="3E216F"/>
                </a:solidFill>
                <a:latin typeface="Arial" panose="020B0604020202020204" pitchFamily="34" charset="0"/>
                <a:cs typeface="Arial" panose="020B0604020202020204" pitchFamily="34" charset="0"/>
              </a:rPr>
              <a:t>du 4 </a:t>
            </a:r>
            <a:r>
              <a:rPr spc="-8" dirty="0">
                <a:solidFill>
                  <a:srgbClr val="3E216F"/>
                </a:solidFill>
                <a:latin typeface="Arial" panose="020B0604020202020204" pitchFamily="34" charset="0"/>
                <a:cs typeface="Arial" panose="020B0604020202020204" pitchFamily="34" charset="0"/>
              </a:rPr>
              <a:t>février </a:t>
            </a:r>
            <a:r>
              <a:rPr spc="-4" dirty="0">
                <a:solidFill>
                  <a:srgbClr val="3E216F"/>
                </a:solidFill>
                <a:latin typeface="Arial" panose="020B0604020202020204" pitchFamily="34" charset="0"/>
                <a:cs typeface="Arial" panose="020B0604020202020204" pitchFamily="34" charset="0"/>
              </a:rPr>
              <a:t>2020 </a:t>
            </a:r>
            <a:r>
              <a:rPr dirty="0">
                <a:solidFill>
                  <a:srgbClr val="3E216F"/>
                </a:solidFill>
                <a:latin typeface="Arial" panose="020B0604020202020204" pitchFamily="34" charset="0"/>
                <a:cs typeface="Arial" panose="020B0604020202020204" pitchFamily="34" charset="0"/>
              </a:rPr>
              <a:t>indique </a:t>
            </a:r>
            <a:r>
              <a:rPr spc="-4" dirty="0">
                <a:solidFill>
                  <a:srgbClr val="3E216F"/>
                </a:solidFill>
                <a:latin typeface="Arial" panose="020B0604020202020204" pitchFamily="34" charset="0"/>
                <a:cs typeface="Arial" panose="020B0604020202020204" pitchFamily="34" charset="0"/>
              </a:rPr>
              <a:t>la </a:t>
            </a:r>
            <a:r>
              <a:rPr spc="-11" dirty="0">
                <a:solidFill>
                  <a:srgbClr val="3E216F"/>
                </a:solidFill>
                <a:latin typeface="Arial" panose="020B0604020202020204" pitchFamily="34" charset="0"/>
                <a:cs typeface="Arial" panose="020B0604020202020204" pitchFamily="34" charset="0"/>
              </a:rPr>
              <a:t>liste </a:t>
            </a:r>
            <a:r>
              <a:rPr dirty="0">
                <a:solidFill>
                  <a:srgbClr val="3E216F"/>
                </a:solidFill>
                <a:latin typeface="Arial" panose="020B0604020202020204" pitchFamily="34" charset="0"/>
                <a:cs typeface="Arial" panose="020B0604020202020204" pitchFamily="34" charset="0"/>
              </a:rPr>
              <a:t>des éléments </a:t>
            </a:r>
            <a:r>
              <a:rPr spc="-8" dirty="0">
                <a:solidFill>
                  <a:srgbClr val="3E216F"/>
                </a:solidFill>
                <a:latin typeface="Arial" panose="020B0604020202020204" pitchFamily="34" charset="0"/>
                <a:cs typeface="Arial" panose="020B0604020202020204" pitchFamily="34" charset="0"/>
              </a:rPr>
              <a:t>contenus </a:t>
            </a:r>
            <a:r>
              <a:rPr spc="-4" dirty="0">
                <a:solidFill>
                  <a:srgbClr val="3E216F"/>
                </a:solidFill>
                <a:latin typeface="Arial" panose="020B0604020202020204" pitchFamily="34" charset="0"/>
                <a:cs typeface="Arial" panose="020B0604020202020204" pitchFamily="34" charset="0"/>
              </a:rPr>
              <a:t>dans le dossier </a:t>
            </a:r>
            <a:r>
              <a:rPr dirty="0">
                <a:solidFill>
                  <a:srgbClr val="3E216F"/>
                </a:solidFill>
                <a:latin typeface="Arial" panose="020B0604020202020204" pitchFamily="34" charset="0"/>
                <a:cs typeface="Arial" panose="020B0604020202020204" pitchFamily="34" charset="0"/>
              </a:rPr>
              <a:t>de </a:t>
            </a:r>
            <a:r>
              <a:rPr spc="-4" dirty="0">
                <a:solidFill>
                  <a:srgbClr val="3E216F"/>
                </a:solidFill>
                <a:latin typeface="Arial" panose="020B0604020202020204" pitchFamily="34" charset="0"/>
                <a:cs typeface="Arial" panose="020B0604020202020204" pitchFamily="34" charset="0"/>
              </a:rPr>
              <a:t>demande (CF </a:t>
            </a:r>
            <a:r>
              <a:rPr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Annexe</a:t>
            </a:r>
            <a:r>
              <a:rPr spc="-4"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du </a:t>
            </a:r>
            <a:r>
              <a:rPr spc="-8" dirty="0">
                <a:solidFill>
                  <a:srgbClr val="3E216F"/>
                </a:solidFill>
                <a:latin typeface="Arial" panose="020B0604020202020204" pitchFamily="34" charset="0"/>
                <a:cs typeface="Arial" panose="020B0604020202020204" pitchFamily="34" charset="0"/>
              </a:rPr>
              <a:t>PP).</a:t>
            </a:r>
            <a:endParaRPr dirty="0">
              <a:latin typeface="Arial" panose="020B0604020202020204" pitchFamily="34" charset="0"/>
              <a:cs typeface="Arial" panose="020B0604020202020204" pitchFamily="34" charset="0"/>
            </a:endParaRPr>
          </a:p>
          <a:p>
            <a:pPr>
              <a:spcBef>
                <a:spcPts val="19"/>
              </a:spcBef>
              <a:buClr>
                <a:srgbClr val="3E216F"/>
              </a:buClr>
              <a:buFont typeface="Wingdings"/>
              <a:buChar char=""/>
            </a:pPr>
            <a:endParaRPr dirty="0">
              <a:latin typeface="Arial" panose="020B0604020202020204" pitchFamily="34" charset="0"/>
              <a:cs typeface="Arial" panose="020B0604020202020204" pitchFamily="34" charset="0"/>
            </a:endParaRPr>
          </a:p>
          <a:p>
            <a:pPr marL="224314" indent="-215265" algn="just">
              <a:buFont typeface="Wingdings"/>
              <a:buChar char=""/>
              <a:tabLst>
                <a:tab pos="224790" algn="l"/>
              </a:tabLst>
            </a:pPr>
            <a:r>
              <a:rPr spc="-26" dirty="0">
                <a:solidFill>
                  <a:srgbClr val="3E216F"/>
                </a:solidFill>
                <a:latin typeface="Arial" panose="020B0604020202020204" pitchFamily="34" charset="0"/>
                <a:cs typeface="Arial" panose="020B0604020202020204" pitchFamily="34" charset="0"/>
              </a:rPr>
              <a:t>L’autorité</a:t>
            </a:r>
            <a:r>
              <a:rPr spc="34"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territoriale</a:t>
            </a:r>
            <a:r>
              <a:rPr spc="26"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dispose</a:t>
            </a:r>
            <a:r>
              <a:rPr spc="30"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d’un</a:t>
            </a:r>
            <a:r>
              <a:rPr spc="23"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délai</a:t>
            </a:r>
            <a:r>
              <a:rPr spc="30"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de</a:t>
            </a:r>
            <a:r>
              <a:rPr spc="38"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2</a:t>
            </a:r>
            <a:r>
              <a:rPr spc="23"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mois</a:t>
            </a:r>
            <a:r>
              <a:rPr spc="26"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pour</a:t>
            </a:r>
            <a:r>
              <a:rPr spc="23"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accepter</a:t>
            </a:r>
            <a:r>
              <a:rPr spc="3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ou</a:t>
            </a:r>
            <a:r>
              <a:rPr spc="26"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refuser</a:t>
            </a:r>
            <a:r>
              <a:rPr spc="23"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la</a:t>
            </a:r>
            <a:r>
              <a:rPr spc="34"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demande</a:t>
            </a:r>
            <a:r>
              <a:rPr spc="30"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de</a:t>
            </a:r>
            <a:r>
              <a:rPr spc="38" dirty="0">
                <a:solidFill>
                  <a:srgbClr val="3E216F"/>
                </a:solidFill>
                <a:latin typeface="Arial" panose="020B0604020202020204" pitchFamily="34" charset="0"/>
                <a:cs typeface="Arial" panose="020B0604020202020204" pitchFamily="34" charset="0"/>
              </a:rPr>
              <a:t> </a:t>
            </a:r>
            <a:r>
              <a:rPr spc="-15" dirty="0">
                <a:solidFill>
                  <a:srgbClr val="3E216F"/>
                </a:solidFill>
                <a:latin typeface="Arial" panose="020B0604020202020204" pitchFamily="34" charset="0"/>
                <a:cs typeface="Arial" panose="020B0604020202020204" pitchFamily="34" charset="0"/>
              </a:rPr>
              <a:t>l’agent.</a:t>
            </a:r>
            <a:r>
              <a:rPr spc="23"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En</a:t>
            </a:r>
            <a:r>
              <a:rPr spc="26" dirty="0">
                <a:solidFill>
                  <a:srgbClr val="3E216F"/>
                </a:solidFill>
                <a:latin typeface="Arial" panose="020B0604020202020204" pitchFamily="34" charset="0"/>
                <a:cs typeface="Arial" panose="020B0604020202020204" pitchFamily="34" charset="0"/>
              </a:rPr>
              <a:t> </a:t>
            </a:r>
            <a:r>
              <a:rPr spc="-8" dirty="0" err="1">
                <a:solidFill>
                  <a:srgbClr val="3E216F"/>
                </a:solidFill>
                <a:latin typeface="Arial" panose="020B0604020202020204" pitchFamily="34" charset="0"/>
                <a:cs typeface="Arial" panose="020B0604020202020204" pitchFamily="34" charset="0"/>
              </a:rPr>
              <a:t>cas</a:t>
            </a:r>
            <a:r>
              <a:rPr spc="26" dirty="0">
                <a:solidFill>
                  <a:srgbClr val="3E216F"/>
                </a:solidFill>
                <a:latin typeface="Arial" panose="020B0604020202020204" pitchFamily="34" charset="0"/>
                <a:cs typeface="Arial" panose="020B0604020202020204" pitchFamily="34" charset="0"/>
              </a:rPr>
              <a:t> </a:t>
            </a:r>
            <a:r>
              <a:rPr spc="-15" dirty="0" err="1">
                <a:solidFill>
                  <a:srgbClr val="3E216F"/>
                </a:solidFill>
                <a:latin typeface="Arial" panose="020B0604020202020204" pitchFamily="34" charset="0"/>
                <a:cs typeface="Arial" panose="020B0604020202020204" pitchFamily="34" charset="0"/>
              </a:rPr>
              <a:t>d’absence</a:t>
            </a:r>
            <a:r>
              <a:rPr lang="fr-FR" spc="-15"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de</a:t>
            </a:r>
            <a:r>
              <a:rPr spc="15"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réponse,</a:t>
            </a:r>
            <a:r>
              <a:rPr spc="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la</a:t>
            </a:r>
            <a:r>
              <a:rPr spc="15"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demande</a:t>
            </a:r>
            <a:r>
              <a:rPr spc="23" dirty="0">
                <a:solidFill>
                  <a:srgbClr val="3E216F"/>
                </a:solidFill>
                <a:latin typeface="Arial" panose="020B0604020202020204" pitchFamily="34" charset="0"/>
                <a:cs typeface="Arial" panose="020B0604020202020204" pitchFamily="34" charset="0"/>
              </a:rPr>
              <a:t> </a:t>
            </a:r>
            <a:r>
              <a:rPr spc="-15" dirty="0">
                <a:solidFill>
                  <a:srgbClr val="3E216F"/>
                </a:solidFill>
                <a:latin typeface="Arial" panose="020B0604020202020204" pitchFamily="34" charset="0"/>
                <a:cs typeface="Arial" panose="020B0604020202020204" pitchFamily="34" charset="0"/>
              </a:rPr>
              <a:t>d’autorisation</a:t>
            </a:r>
            <a:r>
              <a:rPr spc="11"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est</a:t>
            </a:r>
            <a:r>
              <a:rPr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considérée</a:t>
            </a:r>
            <a:r>
              <a:rPr spc="26"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comme</a:t>
            </a:r>
            <a:r>
              <a:rPr spc="19"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étant</a:t>
            </a:r>
            <a:r>
              <a:rPr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rejetée.</a:t>
            </a:r>
            <a:endParaRPr dirty="0">
              <a:latin typeface="Arial" panose="020B0604020202020204" pitchFamily="34" charset="0"/>
              <a:cs typeface="Arial" panose="020B0604020202020204" pitchFamily="34" charset="0"/>
            </a:endParaRPr>
          </a:p>
          <a:p>
            <a:pPr marL="224314" marR="3810" indent="-215265" algn="just">
              <a:buFont typeface="Wingdings"/>
              <a:buChar char=""/>
              <a:tabLst>
                <a:tab pos="224790" algn="l"/>
              </a:tabLst>
            </a:pPr>
            <a:r>
              <a:rPr dirty="0">
                <a:solidFill>
                  <a:srgbClr val="3E216F"/>
                </a:solidFill>
                <a:latin typeface="Arial" panose="020B0604020202020204" pitchFamily="34" charset="0"/>
                <a:cs typeface="Arial" panose="020B0604020202020204" pitchFamily="34" charset="0"/>
              </a:rPr>
              <a:t>Une </a:t>
            </a:r>
            <a:r>
              <a:rPr spc="-4" dirty="0">
                <a:solidFill>
                  <a:srgbClr val="3E216F"/>
                </a:solidFill>
                <a:latin typeface="Arial" panose="020B0604020202020204" pitchFamily="34" charset="0"/>
                <a:cs typeface="Arial" panose="020B0604020202020204" pitchFamily="34" charset="0"/>
              </a:rPr>
              <a:t>nouvelle autorisation d'accomplir </a:t>
            </a:r>
            <a:r>
              <a:rPr dirty="0">
                <a:solidFill>
                  <a:srgbClr val="3E216F"/>
                </a:solidFill>
                <a:latin typeface="Arial" panose="020B0604020202020204" pitchFamily="34" charset="0"/>
                <a:cs typeface="Arial" panose="020B0604020202020204" pitchFamily="34" charset="0"/>
              </a:rPr>
              <a:t>un service à </a:t>
            </a:r>
            <a:r>
              <a:rPr spc="-8" dirty="0">
                <a:solidFill>
                  <a:srgbClr val="3E216F"/>
                </a:solidFill>
                <a:latin typeface="Arial" panose="020B0604020202020204" pitchFamily="34" charset="0"/>
                <a:cs typeface="Arial" panose="020B0604020202020204" pitchFamily="34" charset="0"/>
              </a:rPr>
              <a:t>temps </a:t>
            </a:r>
            <a:r>
              <a:rPr spc="-4" dirty="0">
                <a:solidFill>
                  <a:srgbClr val="3E216F"/>
                </a:solidFill>
                <a:latin typeface="Arial" panose="020B0604020202020204" pitchFamily="34" charset="0"/>
                <a:cs typeface="Arial" panose="020B0604020202020204" pitchFamily="34" charset="0"/>
              </a:rPr>
              <a:t>partiel pour </a:t>
            </a:r>
            <a:r>
              <a:rPr spc="-8" dirty="0">
                <a:solidFill>
                  <a:srgbClr val="3E216F"/>
                </a:solidFill>
                <a:latin typeface="Arial" panose="020B0604020202020204" pitchFamily="34" charset="0"/>
                <a:cs typeface="Arial" panose="020B0604020202020204" pitchFamily="34" charset="0"/>
              </a:rPr>
              <a:t>créer </a:t>
            </a:r>
            <a:r>
              <a:rPr spc="4" dirty="0">
                <a:solidFill>
                  <a:srgbClr val="3E216F"/>
                </a:solidFill>
                <a:latin typeface="Arial" panose="020B0604020202020204" pitchFamily="34" charset="0"/>
                <a:cs typeface="Arial" panose="020B0604020202020204" pitchFamily="34" charset="0"/>
              </a:rPr>
              <a:t>ou </a:t>
            </a:r>
            <a:r>
              <a:rPr spc="-8" dirty="0">
                <a:solidFill>
                  <a:srgbClr val="3E216F"/>
                </a:solidFill>
                <a:latin typeface="Arial" panose="020B0604020202020204" pitchFamily="34" charset="0"/>
                <a:cs typeface="Arial" panose="020B0604020202020204" pitchFamily="34" charset="0"/>
              </a:rPr>
              <a:t>reprendre </a:t>
            </a:r>
            <a:r>
              <a:rPr dirty="0">
                <a:solidFill>
                  <a:srgbClr val="3E216F"/>
                </a:solidFill>
                <a:latin typeface="Arial" panose="020B0604020202020204" pitchFamily="34" charset="0"/>
                <a:cs typeface="Arial" panose="020B0604020202020204" pitchFamily="34" charset="0"/>
              </a:rPr>
              <a:t>une </a:t>
            </a:r>
            <a:r>
              <a:rPr spc="-4" dirty="0">
                <a:solidFill>
                  <a:srgbClr val="3E216F"/>
                </a:solidFill>
                <a:latin typeface="Arial" panose="020B0604020202020204" pitchFamily="34" charset="0"/>
                <a:cs typeface="Arial" panose="020B0604020202020204" pitchFamily="34" charset="0"/>
              </a:rPr>
              <a:t>entreprise </a:t>
            </a:r>
            <a:r>
              <a:rPr dirty="0">
                <a:solidFill>
                  <a:srgbClr val="3E216F"/>
                </a:solidFill>
                <a:latin typeface="Arial" panose="020B0604020202020204" pitchFamily="34" charset="0"/>
                <a:cs typeface="Arial" panose="020B0604020202020204" pitchFamily="34" charset="0"/>
              </a:rPr>
              <a:t>ne peut </a:t>
            </a:r>
            <a:r>
              <a:rPr spc="4"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être </a:t>
            </a:r>
            <a:r>
              <a:rPr spc="-8" dirty="0">
                <a:solidFill>
                  <a:srgbClr val="3E216F"/>
                </a:solidFill>
                <a:latin typeface="Arial" panose="020B0604020202020204" pitchFamily="34" charset="0"/>
                <a:cs typeface="Arial" panose="020B0604020202020204" pitchFamily="34" charset="0"/>
              </a:rPr>
              <a:t>accordée </a:t>
            </a:r>
            <a:r>
              <a:rPr dirty="0">
                <a:solidFill>
                  <a:srgbClr val="3E216F"/>
                </a:solidFill>
                <a:latin typeface="Arial" panose="020B0604020202020204" pitchFamily="34" charset="0"/>
                <a:cs typeface="Arial" panose="020B0604020202020204" pitchFamily="34" charset="0"/>
              </a:rPr>
              <a:t>moins de </a:t>
            </a:r>
            <a:r>
              <a:rPr spc="-8" dirty="0">
                <a:solidFill>
                  <a:srgbClr val="3E216F"/>
                </a:solidFill>
                <a:latin typeface="Arial" panose="020B0604020202020204" pitchFamily="34" charset="0"/>
                <a:cs typeface="Arial" panose="020B0604020202020204" pitchFamily="34" charset="0"/>
              </a:rPr>
              <a:t>trois </a:t>
            </a:r>
            <a:r>
              <a:rPr dirty="0">
                <a:solidFill>
                  <a:srgbClr val="3E216F"/>
                </a:solidFill>
                <a:latin typeface="Arial" panose="020B0604020202020204" pitchFamily="34" charset="0"/>
                <a:cs typeface="Arial" panose="020B0604020202020204" pitchFamily="34" charset="0"/>
              </a:rPr>
              <a:t>ans </a:t>
            </a:r>
            <a:r>
              <a:rPr spc="-4" dirty="0">
                <a:solidFill>
                  <a:srgbClr val="3E216F"/>
                </a:solidFill>
                <a:latin typeface="Arial" panose="020B0604020202020204" pitchFamily="34" charset="0"/>
                <a:cs typeface="Arial" panose="020B0604020202020204" pitchFamily="34" charset="0"/>
              </a:rPr>
              <a:t>après la fin d'un service </a:t>
            </a:r>
            <a:r>
              <a:rPr dirty="0">
                <a:solidFill>
                  <a:srgbClr val="3E216F"/>
                </a:solidFill>
                <a:latin typeface="Arial" panose="020B0604020202020204" pitchFamily="34" charset="0"/>
                <a:cs typeface="Arial" panose="020B0604020202020204" pitchFamily="34" charset="0"/>
              </a:rPr>
              <a:t>à </a:t>
            </a:r>
            <a:r>
              <a:rPr spc="-8" dirty="0">
                <a:solidFill>
                  <a:srgbClr val="3E216F"/>
                </a:solidFill>
                <a:latin typeface="Arial" panose="020B0604020202020204" pitchFamily="34" charset="0"/>
                <a:cs typeface="Arial" panose="020B0604020202020204" pitchFamily="34" charset="0"/>
              </a:rPr>
              <a:t>temps </a:t>
            </a:r>
            <a:r>
              <a:rPr spc="-4" dirty="0">
                <a:solidFill>
                  <a:srgbClr val="3E216F"/>
                </a:solidFill>
                <a:latin typeface="Arial" panose="020B0604020202020204" pitchFamily="34" charset="0"/>
                <a:cs typeface="Arial" panose="020B0604020202020204" pitchFamily="34" charset="0"/>
              </a:rPr>
              <a:t>partiel </a:t>
            </a:r>
            <a:r>
              <a:rPr dirty="0">
                <a:solidFill>
                  <a:srgbClr val="3E216F"/>
                </a:solidFill>
                <a:latin typeface="Arial" panose="020B0604020202020204" pitchFamily="34" charset="0"/>
                <a:cs typeface="Arial" panose="020B0604020202020204" pitchFamily="34" charset="0"/>
              </a:rPr>
              <a:t>pour </a:t>
            </a:r>
            <a:r>
              <a:rPr spc="-4" dirty="0">
                <a:solidFill>
                  <a:srgbClr val="3E216F"/>
                </a:solidFill>
                <a:latin typeface="Arial" panose="020B0604020202020204" pitchFamily="34" charset="0"/>
                <a:cs typeface="Arial" panose="020B0604020202020204" pitchFamily="34" charset="0"/>
              </a:rPr>
              <a:t>la </a:t>
            </a:r>
            <a:r>
              <a:rPr spc="-8" dirty="0">
                <a:solidFill>
                  <a:srgbClr val="3E216F"/>
                </a:solidFill>
                <a:latin typeface="Arial" panose="020B0604020202020204" pitchFamily="34" charset="0"/>
                <a:cs typeface="Arial" panose="020B0604020202020204" pitchFamily="34" charset="0"/>
              </a:rPr>
              <a:t>création </a:t>
            </a:r>
            <a:r>
              <a:rPr spc="-4" dirty="0">
                <a:solidFill>
                  <a:srgbClr val="3E216F"/>
                </a:solidFill>
                <a:latin typeface="Arial" panose="020B0604020202020204" pitchFamily="34" charset="0"/>
                <a:cs typeface="Arial" panose="020B0604020202020204" pitchFamily="34" charset="0"/>
              </a:rPr>
              <a:t>ou la </a:t>
            </a:r>
            <a:r>
              <a:rPr spc="-8" dirty="0">
                <a:solidFill>
                  <a:srgbClr val="3E216F"/>
                </a:solidFill>
                <a:latin typeface="Arial" panose="020B0604020202020204" pitchFamily="34" charset="0"/>
                <a:cs typeface="Arial" panose="020B0604020202020204" pitchFamily="34" charset="0"/>
              </a:rPr>
              <a:t>reprise </a:t>
            </a:r>
            <a:r>
              <a:rPr dirty="0">
                <a:solidFill>
                  <a:srgbClr val="3E216F"/>
                </a:solidFill>
                <a:latin typeface="Arial" panose="020B0604020202020204" pitchFamily="34" charset="0"/>
                <a:cs typeface="Arial" panose="020B0604020202020204" pitchFamily="34" charset="0"/>
              </a:rPr>
              <a:t>d'une </a:t>
            </a:r>
            <a:r>
              <a:rPr spc="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entreprise.</a:t>
            </a:r>
            <a:endParaRPr dirty="0">
              <a:latin typeface="Arial" panose="020B0604020202020204" pitchFamily="34" charset="0"/>
              <a:cs typeface="Arial" panose="020B0604020202020204" pitchFamily="34" charset="0"/>
            </a:endParaRPr>
          </a:p>
          <a:p>
            <a:pPr>
              <a:spcBef>
                <a:spcPts val="19"/>
              </a:spcBef>
              <a:buClr>
                <a:srgbClr val="3E216F"/>
              </a:buClr>
              <a:buFont typeface="Wingdings"/>
              <a:buChar char=""/>
            </a:pPr>
            <a:endParaRPr dirty="0">
              <a:latin typeface="Arial" panose="020B0604020202020204" pitchFamily="34" charset="0"/>
              <a:cs typeface="Arial" panose="020B0604020202020204" pitchFamily="34" charset="0"/>
            </a:endParaRPr>
          </a:p>
          <a:p>
            <a:pPr marL="224314" marR="5239" indent="-215265" algn="just">
              <a:buFont typeface="Wingdings"/>
              <a:buChar char=""/>
              <a:tabLst>
                <a:tab pos="224790" algn="l"/>
              </a:tabLst>
            </a:pPr>
            <a:r>
              <a:rPr spc="-4" dirty="0">
                <a:solidFill>
                  <a:srgbClr val="3E216F"/>
                </a:solidFill>
                <a:latin typeface="Arial" panose="020B0604020202020204" pitchFamily="34" charset="0"/>
                <a:cs typeface="Arial" panose="020B0604020202020204" pitchFamily="34" charset="0"/>
              </a:rPr>
              <a:t>En </a:t>
            </a:r>
            <a:r>
              <a:rPr spc="-8" dirty="0">
                <a:solidFill>
                  <a:srgbClr val="3E216F"/>
                </a:solidFill>
                <a:latin typeface="Arial" panose="020B0604020202020204" pitchFamily="34" charset="0"/>
                <a:cs typeface="Arial" panose="020B0604020202020204" pitchFamily="34" charset="0"/>
              </a:rPr>
              <a:t>cas </a:t>
            </a:r>
            <a:r>
              <a:rPr dirty="0">
                <a:solidFill>
                  <a:srgbClr val="3E216F"/>
                </a:solidFill>
                <a:latin typeface="Arial" panose="020B0604020202020204" pitchFamily="34" charset="0"/>
                <a:cs typeface="Arial" panose="020B0604020202020204" pitchFamily="34" charset="0"/>
              </a:rPr>
              <a:t>de </a:t>
            </a:r>
            <a:r>
              <a:rPr spc="-4" dirty="0">
                <a:solidFill>
                  <a:srgbClr val="3E216F"/>
                </a:solidFill>
                <a:latin typeface="Arial" panose="020B0604020202020204" pitchFamily="34" charset="0"/>
                <a:cs typeface="Arial" panose="020B0604020202020204" pitchFamily="34" charset="0"/>
              </a:rPr>
              <a:t>transmission </a:t>
            </a:r>
            <a:r>
              <a:rPr spc="-8" dirty="0">
                <a:solidFill>
                  <a:srgbClr val="3E216F"/>
                </a:solidFill>
                <a:latin typeface="Arial" panose="020B0604020202020204" pitchFamily="34" charset="0"/>
                <a:cs typeface="Arial" panose="020B0604020202020204" pitchFamily="34" charset="0"/>
              </a:rPr>
              <a:t>d’informations </a:t>
            </a:r>
            <a:r>
              <a:rPr spc="-4" dirty="0">
                <a:solidFill>
                  <a:srgbClr val="3E216F"/>
                </a:solidFill>
                <a:latin typeface="Arial" panose="020B0604020202020204" pitchFamily="34" charset="0"/>
                <a:cs typeface="Arial" panose="020B0604020202020204" pitchFamily="34" charset="0"/>
              </a:rPr>
              <a:t>erronées, </a:t>
            </a:r>
            <a:r>
              <a:rPr dirty="0">
                <a:solidFill>
                  <a:srgbClr val="3E216F"/>
                </a:solidFill>
                <a:latin typeface="Arial" panose="020B0604020202020204" pitchFamily="34" charset="0"/>
                <a:cs typeface="Arial" panose="020B0604020202020204" pitchFamily="34" charset="0"/>
              </a:rPr>
              <a:t>si </a:t>
            </a:r>
            <a:r>
              <a:rPr spc="-8" dirty="0">
                <a:solidFill>
                  <a:srgbClr val="3E216F"/>
                </a:solidFill>
                <a:latin typeface="Arial" panose="020B0604020202020204" pitchFamily="34" charset="0"/>
                <a:cs typeface="Arial" panose="020B0604020202020204" pitchFamily="34" charset="0"/>
              </a:rPr>
              <a:t>l’intérêt </a:t>
            </a:r>
            <a:r>
              <a:rPr dirty="0">
                <a:solidFill>
                  <a:srgbClr val="3E216F"/>
                </a:solidFill>
                <a:latin typeface="Arial" panose="020B0604020202020204" pitchFamily="34" charset="0"/>
                <a:cs typeface="Arial" panose="020B0604020202020204" pitchFamily="34" charset="0"/>
              </a:rPr>
              <a:t>du </a:t>
            </a:r>
            <a:r>
              <a:rPr spc="-4" dirty="0">
                <a:solidFill>
                  <a:srgbClr val="3E216F"/>
                </a:solidFill>
                <a:latin typeface="Arial" panose="020B0604020202020204" pitchFamily="34" charset="0"/>
                <a:cs typeface="Arial" panose="020B0604020202020204" pitchFamily="34" charset="0"/>
              </a:rPr>
              <a:t>service le </a:t>
            </a:r>
            <a:r>
              <a:rPr spc="-8" dirty="0">
                <a:solidFill>
                  <a:srgbClr val="3E216F"/>
                </a:solidFill>
                <a:latin typeface="Arial" panose="020B0604020202020204" pitchFamily="34" charset="0"/>
                <a:cs typeface="Arial" panose="020B0604020202020204" pitchFamily="34" charset="0"/>
              </a:rPr>
              <a:t>justifie </a:t>
            </a:r>
            <a:r>
              <a:rPr spc="-4" dirty="0">
                <a:solidFill>
                  <a:srgbClr val="3E216F"/>
                </a:solidFill>
                <a:latin typeface="Arial" panose="020B0604020202020204" pitchFamily="34" charset="0"/>
                <a:cs typeface="Arial" panose="020B0604020202020204" pitchFamily="34" charset="0"/>
              </a:rPr>
              <a:t>ou </a:t>
            </a:r>
            <a:r>
              <a:rPr dirty="0">
                <a:solidFill>
                  <a:srgbClr val="3E216F"/>
                </a:solidFill>
                <a:latin typeface="Arial" panose="020B0604020202020204" pitchFamily="34" charset="0"/>
                <a:cs typeface="Arial" panose="020B0604020202020204" pitchFamily="34" charset="0"/>
              </a:rPr>
              <a:t>si </a:t>
            </a:r>
            <a:r>
              <a:rPr spc="-4" dirty="0">
                <a:solidFill>
                  <a:srgbClr val="3E216F"/>
                </a:solidFill>
                <a:latin typeface="Arial" panose="020B0604020202020204" pitchFamily="34" charset="0"/>
                <a:cs typeface="Arial" panose="020B0604020202020204" pitchFamily="34" charset="0"/>
              </a:rPr>
              <a:t>ce cumul </a:t>
            </a:r>
            <a:r>
              <a:rPr spc="-23" dirty="0" err="1">
                <a:solidFill>
                  <a:srgbClr val="3E216F"/>
                </a:solidFill>
                <a:latin typeface="Arial" panose="020B0604020202020204" pitchFamily="34" charset="0"/>
                <a:cs typeface="Arial" panose="020B0604020202020204" pitchFamily="34" charset="0"/>
              </a:rPr>
              <a:t>s’avère</a:t>
            </a:r>
            <a:r>
              <a:rPr spc="-23" dirty="0">
                <a:solidFill>
                  <a:srgbClr val="3E216F"/>
                </a:solidFill>
                <a:latin typeface="Arial" panose="020B0604020202020204" pitchFamily="34" charset="0"/>
                <a:cs typeface="Arial" panose="020B0604020202020204" pitchFamily="34" charset="0"/>
              </a:rPr>
              <a:t> </a:t>
            </a:r>
            <a:r>
              <a:rPr spc="-8" dirty="0" err="1">
                <a:solidFill>
                  <a:srgbClr val="3E216F"/>
                </a:solidFill>
                <a:latin typeface="Arial" panose="020B0604020202020204" pitchFamily="34" charset="0"/>
                <a:cs typeface="Arial" panose="020B0604020202020204" pitchFamily="34" charset="0"/>
              </a:rPr>
              <a:t>incompa</a:t>
            </a:r>
            <a:r>
              <a:rPr lang="fr-FR" spc="-8" dirty="0">
                <a:solidFill>
                  <a:srgbClr val="3E216F"/>
                </a:solidFill>
                <a:latin typeface="Arial" panose="020B0604020202020204" pitchFamily="34" charset="0"/>
                <a:cs typeface="Arial" panose="020B0604020202020204" pitchFamily="34" charset="0"/>
              </a:rPr>
              <a:t>ti</a:t>
            </a:r>
            <a:r>
              <a:rPr spc="-8" dirty="0" err="1">
                <a:solidFill>
                  <a:srgbClr val="3E216F"/>
                </a:solidFill>
                <a:latin typeface="Arial" panose="020B0604020202020204" pitchFamily="34" charset="0"/>
                <a:cs typeface="Arial" panose="020B0604020202020204" pitchFamily="34" charset="0"/>
              </a:rPr>
              <a:t>ble</a:t>
            </a:r>
            <a:r>
              <a:rPr spc="-8"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avec </a:t>
            </a:r>
            <a:r>
              <a:rPr spc="-4" dirty="0">
                <a:solidFill>
                  <a:srgbClr val="3E216F"/>
                </a:solidFill>
                <a:latin typeface="Arial" panose="020B0604020202020204" pitchFamily="34" charset="0"/>
                <a:cs typeface="Arial" panose="020B0604020202020204" pitchFamily="34" charset="0"/>
              </a:rPr>
              <a:t>les </a:t>
            </a:r>
            <a:r>
              <a:rPr spc="-8" dirty="0">
                <a:solidFill>
                  <a:srgbClr val="3E216F"/>
                </a:solidFill>
                <a:latin typeface="Arial" panose="020B0604020202020204" pitchFamily="34" charset="0"/>
                <a:cs typeface="Arial" panose="020B0604020202020204" pitchFamily="34" charset="0"/>
              </a:rPr>
              <a:t>fonctions </a:t>
            </a:r>
            <a:r>
              <a:rPr spc="-11" dirty="0">
                <a:solidFill>
                  <a:srgbClr val="3E216F"/>
                </a:solidFill>
                <a:latin typeface="Arial" panose="020B0604020202020204" pitchFamily="34" charset="0"/>
                <a:cs typeface="Arial" panose="020B0604020202020204" pitchFamily="34" charset="0"/>
              </a:rPr>
              <a:t>exercées </a:t>
            </a:r>
            <a:r>
              <a:rPr spc="-4" dirty="0">
                <a:solidFill>
                  <a:srgbClr val="3E216F"/>
                </a:solidFill>
                <a:latin typeface="Arial" panose="020B0604020202020204" pitchFamily="34" charset="0"/>
                <a:cs typeface="Arial" panose="020B0604020202020204" pitchFamily="34" charset="0"/>
              </a:rPr>
              <a:t>par </a:t>
            </a:r>
            <a:r>
              <a:rPr spc="-15" dirty="0">
                <a:solidFill>
                  <a:srgbClr val="3E216F"/>
                </a:solidFill>
                <a:latin typeface="Arial" panose="020B0604020202020204" pitchFamily="34" charset="0"/>
                <a:cs typeface="Arial" panose="020B0604020202020204" pitchFamily="34" charset="0"/>
              </a:rPr>
              <a:t>l’agent, l’autorité </a:t>
            </a:r>
            <a:r>
              <a:rPr spc="-8" dirty="0">
                <a:solidFill>
                  <a:srgbClr val="3E216F"/>
                </a:solidFill>
                <a:latin typeface="Arial" panose="020B0604020202020204" pitchFamily="34" charset="0"/>
                <a:cs typeface="Arial" panose="020B0604020202020204" pitchFamily="34" charset="0"/>
              </a:rPr>
              <a:t>territoriale </a:t>
            </a:r>
            <a:r>
              <a:rPr dirty="0">
                <a:solidFill>
                  <a:srgbClr val="3E216F"/>
                </a:solidFill>
                <a:latin typeface="Arial" panose="020B0604020202020204" pitchFamily="34" charset="0"/>
                <a:cs typeface="Arial" panose="020B0604020202020204" pitchFamily="34" charset="0"/>
              </a:rPr>
              <a:t>peut à </a:t>
            </a:r>
            <a:r>
              <a:rPr spc="-8" dirty="0">
                <a:solidFill>
                  <a:srgbClr val="3E216F"/>
                </a:solidFill>
                <a:latin typeface="Arial" panose="020B0604020202020204" pitchFamily="34" charset="0"/>
                <a:cs typeface="Arial" panose="020B0604020202020204" pitchFamily="34" charset="0"/>
              </a:rPr>
              <a:t>tout </a:t>
            </a:r>
            <a:r>
              <a:rPr dirty="0">
                <a:solidFill>
                  <a:srgbClr val="3E216F"/>
                </a:solidFill>
                <a:latin typeface="Arial" panose="020B0604020202020204" pitchFamily="34" charset="0"/>
                <a:cs typeface="Arial" panose="020B0604020202020204" pitchFamily="34" charset="0"/>
              </a:rPr>
              <a:t>moment </a:t>
            </a:r>
            <a:r>
              <a:rPr spc="-15" dirty="0">
                <a:solidFill>
                  <a:srgbClr val="3E216F"/>
                </a:solidFill>
                <a:latin typeface="Arial" panose="020B0604020202020204" pitchFamily="34" charset="0"/>
                <a:cs typeface="Arial" panose="020B0604020202020204" pitchFamily="34" charset="0"/>
              </a:rPr>
              <a:t>s’opposer </a:t>
            </a:r>
            <a:r>
              <a:rPr dirty="0">
                <a:solidFill>
                  <a:srgbClr val="3E216F"/>
                </a:solidFill>
                <a:latin typeface="Arial" panose="020B0604020202020204" pitchFamily="34" charset="0"/>
                <a:cs typeface="Arial" panose="020B0604020202020204" pitchFamily="34" charset="0"/>
              </a:rPr>
              <a:t>au </a:t>
            </a:r>
            <a:r>
              <a:rPr spc="-4" dirty="0">
                <a:solidFill>
                  <a:srgbClr val="3E216F"/>
                </a:solidFill>
                <a:latin typeface="Arial" panose="020B0604020202020204" pitchFamily="34" charset="0"/>
                <a:cs typeface="Arial" panose="020B0604020202020204" pitchFamily="34" charset="0"/>
              </a:rPr>
              <a:t>cumul </a:t>
            </a:r>
            <a:r>
              <a:rPr spc="-11" dirty="0">
                <a:solidFill>
                  <a:srgbClr val="3E216F"/>
                </a:solidFill>
                <a:latin typeface="Arial" panose="020B0604020202020204" pitchFamily="34" charset="0"/>
                <a:cs typeface="Arial" panose="020B0604020202020204" pitchFamily="34" charset="0"/>
              </a:rPr>
              <a:t>d’activité, </a:t>
            </a:r>
            <a:r>
              <a:rPr spc="-8"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notamment</a:t>
            </a:r>
            <a:r>
              <a:rPr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lorsque</a:t>
            </a:r>
            <a:r>
              <a:rPr spc="15"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celle-ci</a:t>
            </a:r>
            <a:r>
              <a:rPr spc="23"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est</a:t>
            </a:r>
            <a:r>
              <a:rPr spc="-4"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au </a:t>
            </a:r>
            <a:r>
              <a:rPr spc="-11" dirty="0">
                <a:solidFill>
                  <a:srgbClr val="3E216F"/>
                </a:solidFill>
                <a:latin typeface="Arial" panose="020B0604020202020204" pitchFamily="34" charset="0"/>
                <a:cs typeface="Arial" panose="020B0604020202020204" pitchFamily="34" charset="0"/>
              </a:rPr>
              <a:t>courant</a:t>
            </a:r>
            <a:r>
              <a:rPr spc="11"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du </a:t>
            </a:r>
            <a:r>
              <a:rPr spc="-11" dirty="0">
                <a:solidFill>
                  <a:srgbClr val="3E216F"/>
                </a:solidFill>
                <a:latin typeface="Arial" panose="020B0604020202020204" pitchFamily="34" charset="0"/>
                <a:cs typeface="Arial" panose="020B0604020202020204" pitchFamily="34" charset="0"/>
              </a:rPr>
              <a:t>caractère</a:t>
            </a:r>
            <a:r>
              <a:rPr spc="23"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irrégulier</a:t>
            </a:r>
            <a:r>
              <a:rPr spc="19"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du </a:t>
            </a:r>
            <a:r>
              <a:rPr spc="-4" dirty="0">
                <a:solidFill>
                  <a:srgbClr val="3E216F"/>
                </a:solidFill>
                <a:latin typeface="Arial" panose="020B0604020202020204" pitchFamily="34" charset="0"/>
                <a:cs typeface="Arial" panose="020B0604020202020204" pitchFamily="34" charset="0"/>
              </a:rPr>
              <a:t>cumul</a:t>
            </a:r>
            <a:r>
              <a:rPr spc="23" dirty="0">
                <a:solidFill>
                  <a:srgbClr val="3E216F"/>
                </a:solidFill>
                <a:latin typeface="Arial" panose="020B0604020202020204" pitchFamily="34" charset="0"/>
                <a:cs typeface="Arial" panose="020B0604020202020204" pitchFamily="34" charset="0"/>
              </a:rPr>
              <a:t> </a:t>
            </a:r>
            <a:r>
              <a:rPr spc="-15" dirty="0">
                <a:solidFill>
                  <a:srgbClr val="3E216F"/>
                </a:solidFill>
                <a:latin typeface="Arial" panose="020B0604020202020204" pitchFamily="34" charset="0"/>
                <a:cs typeface="Arial" panose="020B0604020202020204" pitchFamily="34" charset="0"/>
              </a:rPr>
              <a:t>d’activité.</a:t>
            </a:r>
            <a:endParaRPr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18649ECA-02E7-90E1-EE51-E39C15D833D9}"/>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1" name="Groupe 14">
            <a:extLst>
              <a:ext uri="{FF2B5EF4-FFF2-40B4-BE49-F238E27FC236}">
                <a16:creationId xmlns:a16="http://schemas.microsoft.com/office/drawing/2014/main" id="{4BCE9E1F-1BE1-456A-7381-EF23E73E850F}"/>
              </a:ext>
            </a:extLst>
          </p:cNvPr>
          <p:cNvGrpSpPr>
            <a:grpSpLocks/>
          </p:cNvGrpSpPr>
          <p:nvPr/>
        </p:nvGrpSpPr>
        <p:grpSpPr bwMode="auto">
          <a:xfrm>
            <a:off x="1527692" y="154530"/>
            <a:ext cx="7661932" cy="1314472"/>
            <a:chOff x="2521302" y="4447632"/>
            <a:chExt cx="6645275" cy="2324642"/>
          </a:xfrm>
        </p:grpSpPr>
        <p:sp>
          <p:nvSpPr>
            <p:cNvPr id="12" name="Oval 2">
              <a:extLst>
                <a:ext uri="{FF2B5EF4-FFF2-40B4-BE49-F238E27FC236}">
                  <a16:creationId xmlns:a16="http://schemas.microsoft.com/office/drawing/2014/main" id="{D27A0B25-E74B-8B94-0795-CB714321F721}"/>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6EF8F75E-20A5-4940-9833-F12EB3B1FB7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1F2C0A07-E438-E062-7ADE-62E31538E0AD}"/>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5" name="Group 6">
              <a:extLst>
                <a:ext uri="{FF2B5EF4-FFF2-40B4-BE49-F238E27FC236}">
                  <a16:creationId xmlns:a16="http://schemas.microsoft.com/office/drawing/2014/main" id="{9EECF183-AFC9-84CF-FF93-11F2CFDA22BC}"/>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357B334F-28B5-F96B-57C5-4427AFFEC936}"/>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AD9C70C8-E077-6845-3106-5417E9C47BD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C6F4BE8A-6494-05D5-B2A9-333CF2CC24D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6" name="Group 10">
              <a:extLst>
                <a:ext uri="{FF2B5EF4-FFF2-40B4-BE49-F238E27FC236}">
                  <a16:creationId xmlns:a16="http://schemas.microsoft.com/office/drawing/2014/main" id="{764B2BA1-36D0-E63A-A883-A462E1219E6A}"/>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C812C637-E092-DDFB-4822-810E4D8E404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1B9ED719-689C-0530-45B7-D18A9CADFCF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0174927D-3F85-F065-33D6-1CEFA8D5C533}"/>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2">
            <a:extLst>
              <a:ext uri="{FF2B5EF4-FFF2-40B4-BE49-F238E27FC236}">
                <a16:creationId xmlns:a16="http://schemas.microsoft.com/office/drawing/2014/main" id="{A19B71C8-7600-EE4E-DCAE-24BC1857B75B}"/>
              </a:ext>
            </a:extLst>
          </p:cNvPr>
          <p:cNvSpPr txBox="1">
            <a:spLocks/>
          </p:cNvSpPr>
          <p:nvPr/>
        </p:nvSpPr>
        <p:spPr>
          <a:xfrm>
            <a:off x="3842680" y="829861"/>
            <a:ext cx="5676261" cy="655468"/>
          </a:xfrm>
          <a:prstGeom prst="rect">
            <a:avLst/>
          </a:prstGeom>
        </p:spPr>
        <p:txBody>
          <a:bodyPr vert="horz" wrap="square" lIns="0" tIns="9049" rIns="0" bIns="0" rtlCol="0">
            <a:spAutoFit/>
          </a:bodyPr>
          <a:lstStyle>
            <a:lvl1pPr>
              <a:defRPr sz="2400" b="1" i="0">
                <a:solidFill>
                  <a:srgbClr val="B10F61"/>
                </a:solidFill>
                <a:latin typeface="Carlito"/>
                <a:ea typeface="+mj-ea"/>
                <a:cs typeface="Carlito"/>
              </a:defRPr>
            </a:lvl1pPr>
          </a:lstStyle>
          <a:p>
            <a:pPr marL="9525">
              <a:spcBef>
                <a:spcPts val="71"/>
              </a:spcBef>
            </a:pPr>
            <a:r>
              <a:rPr lang="fr-FR" sz="2100" kern="0" spc="-4" dirty="0">
                <a:solidFill>
                  <a:srgbClr val="C00000"/>
                </a:solidFill>
                <a:latin typeface="Calibri"/>
                <a:cs typeface="Calibri"/>
              </a:rPr>
              <a:t>Le</a:t>
            </a:r>
            <a:r>
              <a:rPr lang="fr-FR" sz="2100" kern="0" spc="4" dirty="0">
                <a:solidFill>
                  <a:srgbClr val="C00000"/>
                </a:solidFill>
                <a:latin typeface="Calibri"/>
                <a:cs typeface="Calibri"/>
              </a:rPr>
              <a:t> </a:t>
            </a:r>
            <a:r>
              <a:rPr lang="fr-FR" sz="2100" kern="0" spc="-8" dirty="0">
                <a:solidFill>
                  <a:srgbClr val="C00000"/>
                </a:solidFill>
                <a:latin typeface="Calibri"/>
                <a:cs typeface="Calibri"/>
              </a:rPr>
              <a:t>régime</a:t>
            </a:r>
            <a:r>
              <a:rPr lang="fr-FR" sz="2100" kern="0" spc="30" dirty="0">
                <a:solidFill>
                  <a:srgbClr val="C00000"/>
                </a:solidFill>
                <a:latin typeface="Calibri"/>
                <a:cs typeface="Calibri"/>
              </a:rPr>
              <a:t> </a:t>
            </a:r>
            <a:r>
              <a:rPr lang="fr-FR" sz="2100" kern="0" spc="-4" dirty="0">
                <a:solidFill>
                  <a:srgbClr val="C00000"/>
                </a:solidFill>
                <a:latin typeface="Calibri"/>
                <a:cs typeface="Calibri"/>
              </a:rPr>
              <a:t>de</a:t>
            </a:r>
            <a:r>
              <a:rPr lang="fr-FR" sz="2100" kern="0" spc="4" dirty="0">
                <a:solidFill>
                  <a:srgbClr val="C00000"/>
                </a:solidFill>
                <a:latin typeface="Calibri"/>
                <a:cs typeface="Calibri"/>
              </a:rPr>
              <a:t> </a:t>
            </a:r>
            <a:r>
              <a:rPr lang="fr-FR" sz="2100" kern="0" spc="-11" dirty="0">
                <a:solidFill>
                  <a:srgbClr val="C00000"/>
                </a:solidFill>
                <a:latin typeface="Calibri"/>
                <a:cs typeface="Calibri"/>
              </a:rPr>
              <a:t>temps</a:t>
            </a:r>
            <a:r>
              <a:rPr lang="fr-FR" sz="2100" kern="0" dirty="0">
                <a:solidFill>
                  <a:srgbClr val="C00000"/>
                </a:solidFill>
                <a:latin typeface="Calibri"/>
                <a:cs typeface="Calibri"/>
              </a:rPr>
              <a:t> </a:t>
            </a:r>
            <a:r>
              <a:rPr lang="fr-FR" sz="2100" kern="0" spc="-4" dirty="0">
                <a:solidFill>
                  <a:srgbClr val="C00000"/>
                </a:solidFill>
                <a:latin typeface="Calibri"/>
                <a:cs typeface="Calibri"/>
              </a:rPr>
              <a:t>partiel</a:t>
            </a:r>
            <a:r>
              <a:rPr lang="fr-FR" sz="2100" kern="0" spc="23" dirty="0">
                <a:solidFill>
                  <a:srgbClr val="C00000"/>
                </a:solidFill>
                <a:latin typeface="Calibri"/>
                <a:cs typeface="Calibri"/>
              </a:rPr>
              <a:t> </a:t>
            </a:r>
            <a:r>
              <a:rPr lang="fr-FR" sz="2100" kern="0" spc="-4" dirty="0">
                <a:solidFill>
                  <a:srgbClr val="C00000"/>
                </a:solidFill>
                <a:latin typeface="Calibri"/>
                <a:cs typeface="Calibri"/>
              </a:rPr>
              <a:t>pour </a:t>
            </a:r>
            <a:r>
              <a:rPr lang="fr-FR" sz="2100" kern="0" spc="-11" dirty="0">
                <a:solidFill>
                  <a:srgbClr val="C00000"/>
                </a:solidFill>
                <a:latin typeface="Calibri"/>
                <a:cs typeface="Calibri"/>
              </a:rPr>
              <a:t>création</a:t>
            </a:r>
            <a:r>
              <a:rPr lang="fr-FR" sz="2100" kern="0" spc="30" dirty="0">
                <a:solidFill>
                  <a:srgbClr val="C00000"/>
                </a:solidFill>
                <a:latin typeface="Calibri"/>
                <a:cs typeface="Calibri"/>
              </a:rPr>
              <a:t> </a:t>
            </a:r>
            <a:r>
              <a:rPr lang="fr-FR" sz="2100" kern="0" spc="-4" dirty="0">
                <a:solidFill>
                  <a:srgbClr val="C00000"/>
                </a:solidFill>
                <a:latin typeface="Calibri"/>
                <a:cs typeface="Calibri"/>
              </a:rPr>
              <a:t>ou</a:t>
            </a:r>
            <a:r>
              <a:rPr lang="fr-FR" sz="2100" kern="0" spc="4" dirty="0">
                <a:solidFill>
                  <a:srgbClr val="C00000"/>
                </a:solidFill>
                <a:latin typeface="Calibri"/>
                <a:cs typeface="Calibri"/>
              </a:rPr>
              <a:t> </a:t>
            </a:r>
            <a:r>
              <a:rPr lang="fr-FR" sz="2100" kern="0" spc="-11" dirty="0">
                <a:solidFill>
                  <a:srgbClr val="C00000"/>
                </a:solidFill>
                <a:latin typeface="Calibri"/>
                <a:cs typeface="Calibri"/>
              </a:rPr>
              <a:t>reprise</a:t>
            </a:r>
            <a:r>
              <a:rPr lang="fr-FR" sz="2100" kern="0" spc="15" dirty="0">
                <a:solidFill>
                  <a:srgbClr val="C00000"/>
                </a:solidFill>
                <a:latin typeface="Calibri"/>
                <a:cs typeface="Calibri"/>
              </a:rPr>
              <a:t> </a:t>
            </a:r>
            <a:r>
              <a:rPr lang="fr-FR" sz="2100" kern="0" spc="-19" dirty="0">
                <a:solidFill>
                  <a:srgbClr val="C00000"/>
                </a:solidFill>
                <a:latin typeface="Calibri"/>
                <a:cs typeface="Calibri"/>
              </a:rPr>
              <a:t>d’entreprise</a:t>
            </a:r>
            <a:endParaRPr lang="fr-FR" sz="2100" kern="0" dirty="0">
              <a:solidFill>
                <a:srgbClr val="C00000"/>
              </a:solidFill>
              <a:latin typeface="Calibri"/>
              <a:cs typeface="Calibri"/>
            </a:endParaRPr>
          </a:p>
        </p:txBody>
      </p:sp>
      <p:sp>
        <p:nvSpPr>
          <p:cNvPr id="25" name="Titre 24">
            <a:extLst>
              <a:ext uri="{FF2B5EF4-FFF2-40B4-BE49-F238E27FC236}">
                <a16:creationId xmlns:a16="http://schemas.microsoft.com/office/drawing/2014/main" id="{4F152430-081A-3DF6-77B9-BF4FAE3FFEF4}"/>
              </a:ext>
            </a:extLst>
          </p:cNvPr>
          <p:cNvSpPr>
            <a:spLocks noGrp="1"/>
          </p:cNvSpPr>
          <p:nvPr>
            <p:ph type="title"/>
          </p:nvPr>
        </p:nvSpPr>
        <p:spPr/>
        <p:txBody>
          <a:bodyPr/>
          <a:lstStyle/>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521E2-9D7F-3AE4-556B-F2F7E834E4DE}"/>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2A3F2292-9529-B54D-7994-B8DFBEEB7DC8}"/>
              </a:ext>
            </a:extLst>
          </p:cNvPr>
          <p:cNvSpPr txBox="1"/>
          <p:nvPr/>
        </p:nvSpPr>
        <p:spPr>
          <a:xfrm>
            <a:off x="187985" y="1602582"/>
            <a:ext cx="8623715" cy="5249514"/>
          </a:xfrm>
          <a:prstGeom prst="rect">
            <a:avLst/>
          </a:prstGeom>
        </p:spPr>
        <p:txBody>
          <a:bodyPr vert="horz" wrap="square" lIns="0" tIns="9525" rIns="0" bIns="0" rtlCol="0">
            <a:spAutoFit/>
          </a:bodyPr>
          <a:lstStyle/>
          <a:p>
            <a:pPr marL="9049" marR="5239">
              <a:spcBef>
                <a:spcPts val="75"/>
              </a:spcBef>
              <a:tabLst>
                <a:tab pos="267176" algn="l"/>
                <a:tab pos="766286" algn="l"/>
              </a:tabLst>
            </a:pPr>
            <a:r>
              <a:rPr sz="2000" b="1" dirty="0">
                <a:solidFill>
                  <a:srgbClr val="00B0F0"/>
                </a:solidFill>
                <a:latin typeface="Arial" panose="020B0604020202020204" pitchFamily="34" charset="0"/>
                <a:cs typeface="Arial" panose="020B0604020202020204" pitchFamily="34" charset="0"/>
              </a:rPr>
              <a:t>Cas</a:t>
            </a:r>
            <a:r>
              <a:rPr sz="2000" b="1" spc="109"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particulier</a:t>
            </a:r>
            <a:r>
              <a:rPr sz="2000" b="1" spc="105"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de</a:t>
            </a:r>
            <a:r>
              <a:rPr sz="2000" b="1" spc="113" dirty="0">
                <a:solidFill>
                  <a:srgbClr val="00B0F0"/>
                </a:solidFill>
                <a:latin typeface="Arial" panose="020B0604020202020204" pitchFamily="34" charset="0"/>
                <a:cs typeface="Arial" panose="020B0604020202020204" pitchFamily="34" charset="0"/>
              </a:rPr>
              <a:t> </a:t>
            </a:r>
            <a:r>
              <a:rPr sz="2000" b="1" spc="-26" dirty="0">
                <a:solidFill>
                  <a:srgbClr val="00B0F0"/>
                </a:solidFill>
                <a:latin typeface="Arial" panose="020B0604020202020204" pitchFamily="34" charset="0"/>
                <a:cs typeface="Arial" panose="020B0604020202020204" pitchFamily="34" charset="0"/>
              </a:rPr>
              <a:t>l’agent</a:t>
            </a:r>
            <a:r>
              <a:rPr sz="2000" b="1" spc="101"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à</a:t>
            </a:r>
            <a:r>
              <a:rPr sz="2000" b="1" spc="105"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temps</a:t>
            </a:r>
            <a:r>
              <a:rPr sz="2000" b="1" spc="113"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non</a:t>
            </a:r>
            <a:r>
              <a:rPr sz="2000" b="1" spc="101" dirty="0">
                <a:solidFill>
                  <a:srgbClr val="00B0F0"/>
                </a:solidFill>
                <a:latin typeface="Arial" panose="020B0604020202020204" pitchFamily="34" charset="0"/>
                <a:cs typeface="Arial" panose="020B0604020202020204" pitchFamily="34" charset="0"/>
              </a:rPr>
              <a:t> </a:t>
            </a:r>
            <a:r>
              <a:rPr sz="2000" b="1" spc="-11" dirty="0">
                <a:solidFill>
                  <a:srgbClr val="00B0F0"/>
                </a:solidFill>
                <a:latin typeface="Arial" panose="020B0604020202020204" pitchFamily="34" charset="0"/>
                <a:cs typeface="Arial" panose="020B0604020202020204" pitchFamily="34" charset="0"/>
              </a:rPr>
              <a:t>complet</a:t>
            </a:r>
            <a:r>
              <a:rPr sz="2000" b="1" spc="105" dirty="0">
                <a:solidFill>
                  <a:srgbClr val="00B0F0"/>
                </a:solidFill>
                <a:latin typeface="Arial" panose="020B0604020202020204" pitchFamily="34" charset="0"/>
                <a:cs typeface="Arial" panose="020B0604020202020204" pitchFamily="34" charset="0"/>
              </a:rPr>
              <a:t> </a:t>
            </a:r>
            <a:r>
              <a:rPr sz="2000" b="1" spc="-11" dirty="0">
                <a:solidFill>
                  <a:srgbClr val="00B0F0"/>
                </a:solidFill>
                <a:latin typeface="Arial" panose="020B0604020202020204" pitchFamily="34" charset="0"/>
                <a:cs typeface="Arial" panose="020B0604020202020204" pitchFamily="34" charset="0"/>
              </a:rPr>
              <a:t>avec</a:t>
            </a:r>
            <a:r>
              <a:rPr sz="2000" b="1" spc="116"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un</a:t>
            </a:r>
            <a:r>
              <a:rPr sz="2000" b="1" spc="101"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temps</a:t>
            </a:r>
            <a:r>
              <a:rPr sz="2000" b="1" spc="109"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de</a:t>
            </a:r>
            <a:r>
              <a:rPr sz="2000" b="1" spc="113" dirty="0">
                <a:solidFill>
                  <a:srgbClr val="00B0F0"/>
                </a:solidFill>
                <a:latin typeface="Arial" panose="020B0604020202020204" pitchFamily="34" charset="0"/>
                <a:cs typeface="Arial" panose="020B0604020202020204" pitchFamily="34" charset="0"/>
              </a:rPr>
              <a:t> </a:t>
            </a:r>
            <a:r>
              <a:rPr sz="2000" b="1" spc="-15" dirty="0">
                <a:solidFill>
                  <a:srgbClr val="00B0F0"/>
                </a:solidFill>
                <a:latin typeface="Arial" panose="020B0604020202020204" pitchFamily="34" charset="0"/>
                <a:cs typeface="Arial" panose="020B0604020202020204" pitchFamily="34" charset="0"/>
              </a:rPr>
              <a:t>travail</a:t>
            </a:r>
            <a:r>
              <a:rPr sz="2000" b="1" spc="105"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supérieur</a:t>
            </a:r>
            <a:r>
              <a:rPr sz="2000" b="1" spc="109"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à </a:t>
            </a:r>
            <a:r>
              <a:rPr sz="2000" b="1" spc="-394"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70%</a:t>
            </a:r>
            <a:r>
              <a:rPr lang="fr-FR" sz="2000" b="1" spc="-4"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de</a:t>
            </a:r>
            <a:r>
              <a:rPr sz="2000" b="1" spc="4"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la</a:t>
            </a:r>
            <a:r>
              <a:rPr sz="2000" b="1" spc="-11"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durée</a:t>
            </a:r>
            <a:r>
              <a:rPr sz="2000" b="1" spc="4"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légale</a:t>
            </a:r>
            <a:r>
              <a:rPr sz="2000" b="1" spc="-4" dirty="0">
                <a:solidFill>
                  <a:srgbClr val="00B0F0"/>
                </a:solidFill>
                <a:latin typeface="Arial" panose="020B0604020202020204" pitchFamily="34" charset="0"/>
                <a:cs typeface="Arial" panose="020B0604020202020204" pitchFamily="34" charset="0"/>
              </a:rPr>
              <a:t> de</a:t>
            </a:r>
            <a:r>
              <a:rPr sz="2000" b="1" dirty="0">
                <a:solidFill>
                  <a:srgbClr val="00B0F0"/>
                </a:solidFill>
                <a:latin typeface="Arial" panose="020B0604020202020204" pitchFamily="34" charset="0"/>
                <a:cs typeface="Arial" panose="020B0604020202020204" pitchFamily="34" charset="0"/>
              </a:rPr>
              <a:t> </a:t>
            </a:r>
            <a:r>
              <a:rPr sz="2000" b="1" spc="-15" dirty="0">
                <a:solidFill>
                  <a:srgbClr val="00B0F0"/>
                </a:solidFill>
                <a:latin typeface="Arial" panose="020B0604020202020204" pitchFamily="34" charset="0"/>
                <a:cs typeface="Arial" panose="020B0604020202020204" pitchFamily="34" charset="0"/>
              </a:rPr>
              <a:t>travail</a:t>
            </a:r>
            <a:endParaRPr sz="2000" dirty="0">
              <a:solidFill>
                <a:srgbClr val="00B0F0"/>
              </a:solidFill>
              <a:latin typeface="Arial" panose="020B0604020202020204" pitchFamily="34" charset="0"/>
              <a:cs typeface="Arial" panose="020B0604020202020204" pitchFamily="34" charset="0"/>
            </a:endParaRPr>
          </a:p>
          <a:p>
            <a:pPr marL="9525" marR="4763" algn="just">
              <a:spcBef>
                <a:spcPts val="1526"/>
              </a:spcBef>
            </a:pPr>
            <a:r>
              <a:rPr spc="4" dirty="0">
                <a:solidFill>
                  <a:srgbClr val="3E216F"/>
                </a:solidFill>
                <a:latin typeface="Arial" panose="020B0604020202020204" pitchFamily="34" charset="0"/>
                <a:cs typeface="Arial" panose="020B0604020202020204" pitchFamily="34" charset="0"/>
              </a:rPr>
              <a:t>Ce </a:t>
            </a:r>
            <a:r>
              <a:rPr spc="-4" dirty="0">
                <a:solidFill>
                  <a:srgbClr val="3E216F"/>
                </a:solidFill>
                <a:latin typeface="Arial" panose="020B0604020202020204" pitchFamily="34" charset="0"/>
                <a:cs typeface="Arial" panose="020B0604020202020204" pitchFamily="34" charset="0"/>
              </a:rPr>
              <a:t>cas</a:t>
            </a:r>
            <a:r>
              <a:rPr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précis</a:t>
            </a:r>
            <a:r>
              <a:rPr spc="-4" dirty="0">
                <a:solidFill>
                  <a:srgbClr val="3E216F"/>
                </a:solidFill>
                <a:latin typeface="Arial" panose="020B0604020202020204" pitchFamily="34" charset="0"/>
                <a:cs typeface="Arial" panose="020B0604020202020204" pitchFamily="34" charset="0"/>
              </a:rPr>
              <a:t> </a:t>
            </a:r>
            <a:r>
              <a:rPr spc="-23" dirty="0">
                <a:solidFill>
                  <a:srgbClr val="3E216F"/>
                </a:solidFill>
                <a:latin typeface="Arial" panose="020B0604020202020204" pitchFamily="34" charset="0"/>
                <a:cs typeface="Arial" panose="020B0604020202020204" pitchFamily="34" charset="0"/>
              </a:rPr>
              <a:t>n’est</a:t>
            </a:r>
            <a:r>
              <a:rPr spc="-19"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pas </a:t>
            </a:r>
            <a:r>
              <a:rPr spc="-8" dirty="0">
                <a:solidFill>
                  <a:srgbClr val="3E216F"/>
                </a:solidFill>
                <a:latin typeface="Arial" panose="020B0604020202020204" pitchFamily="34" charset="0"/>
                <a:cs typeface="Arial" panose="020B0604020202020204" pitchFamily="34" charset="0"/>
              </a:rPr>
              <a:t>traité</a:t>
            </a:r>
            <a:r>
              <a:rPr spc="-4" dirty="0">
                <a:solidFill>
                  <a:srgbClr val="3E216F"/>
                </a:solidFill>
                <a:latin typeface="Arial" panose="020B0604020202020204" pitchFamily="34" charset="0"/>
                <a:cs typeface="Arial" panose="020B0604020202020204" pitchFamily="34" charset="0"/>
              </a:rPr>
              <a:t> ni</a:t>
            </a:r>
            <a:r>
              <a:rPr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par </a:t>
            </a:r>
            <a:r>
              <a:rPr dirty="0">
                <a:solidFill>
                  <a:srgbClr val="3E216F"/>
                </a:solidFill>
                <a:latin typeface="Arial" panose="020B0604020202020204" pitchFamily="34" charset="0"/>
                <a:cs typeface="Arial" panose="020B0604020202020204" pitchFamily="34" charset="0"/>
              </a:rPr>
              <a:t>les </a:t>
            </a:r>
            <a:r>
              <a:rPr spc="-8" dirty="0">
                <a:solidFill>
                  <a:srgbClr val="3E216F"/>
                </a:solidFill>
                <a:latin typeface="Arial" panose="020B0604020202020204" pitchFamily="34" charset="0"/>
                <a:cs typeface="Arial" panose="020B0604020202020204" pitchFamily="34" charset="0"/>
              </a:rPr>
              <a:t>textes,</a:t>
            </a:r>
            <a:r>
              <a:rPr spc="-4" dirty="0">
                <a:solidFill>
                  <a:srgbClr val="3E216F"/>
                </a:solidFill>
                <a:latin typeface="Arial" panose="020B0604020202020204" pitchFamily="34" charset="0"/>
                <a:cs typeface="Arial" panose="020B0604020202020204" pitchFamily="34" charset="0"/>
              </a:rPr>
              <a:t> ni</a:t>
            </a:r>
            <a:r>
              <a:rPr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par</a:t>
            </a:r>
            <a:r>
              <a:rPr dirty="0">
                <a:solidFill>
                  <a:srgbClr val="3E216F"/>
                </a:solidFill>
                <a:latin typeface="Arial" panose="020B0604020202020204" pitchFamily="34" charset="0"/>
                <a:cs typeface="Arial" panose="020B0604020202020204" pitchFamily="34" charset="0"/>
              </a:rPr>
              <a:t> la </a:t>
            </a:r>
            <a:r>
              <a:rPr spc="-4" dirty="0">
                <a:solidFill>
                  <a:srgbClr val="3E216F"/>
                </a:solidFill>
                <a:latin typeface="Arial" panose="020B0604020202020204" pitchFamily="34" charset="0"/>
                <a:cs typeface="Arial" panose="020B0604020202020204" pitchFamily="34" charset="0"/>
              </a:rPr>
              <a:t>jurisprudence.</a:t>
            </a:r>
            <a:r>
              <a:rPr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Cependant, </a:t>
            </a:r>
            <a:r>
              <a:rPr dirty="0">
                <a:solidFill>
                  <a:srgbClr val="3E216F"/>
                </a:solidFill>
                <a:latin typeface="Arial" panose="020B0604020202020204" pitchFamily="34" charset="0"/>
                <a:cs typeface="Arial" panose="020B0604020202020204" pitchFamily="34" charset="0"/>
              </a:rPr>
              <a:t>le </a:t>
            </a:r>
            <a:r>
              <a:rPr spc="-8" dirty="0">
                <a:solidFill>
                  <a:srgbClr val="3E216F"/>
                </a:solidFill>
                <a:latin typeface="Arial" panose="020B0604020202020204" pitchFamily="34" charset="0"/>
                <a:cs typeface="Arial" panose="020B0604020202020204" pitchFamily="34" charset="0"/>
              </a:rPr>
              <a:t>rapport</a:t>
            </a:r>
            <a:r>
              <a:rPr spc="-4" dirty="0">
                <a:solidFill>
                  <a:srgbClr val="3E216F"/>
                </a:solidFill>
                <a:latin typeface="Arial" panose="020B0604020202020204" pitchFamily="34" charset="0"/>
                <a:cs typeface="Arial" panose="020B0604020202020204" pitchFamily="34" charset="0"/>
              </a:rPr>
              <a:t> annuel </a:t>
            </a:r>
            <a:r>
              <a:rPr spc="4" dirty="0">
                <a:solidFill>
                  <a:srgbClr val="3E216F"/>
                </a:solidFill>
                <a:latin typeface="Arial" panose="020B0604020202020204" pitchFamily="34" charset="0"/>
                <a:cs typeface="Arial" panose="020B0604020202020204" pitchFamily="34" charset="0"/>
              </a:rPr>
              <a:t>de </a:t>
            </a:r>
            <a:r>
              <a:rPr dirty="0">
                <a:solidFill>
                  <a:srgbClr val="3E216F"/>
                </a:solidFill>
                <a:latin typeface="Arial" panose="020B0604020202020204" pitchFamily="34" charset="0"/>
                <a:cs typeface="Arial" panose="020B0604020202020204" pitchFamily="34" charset="0"/>
              </a:rPr>
              <a:t>la </a:t>
            </a:r>
            <a:r>
              <a:rPr spc="-4" dirty="0">
                <a:solidFill>
                  <a:srgbClr val="3E216F"/>
                </a:solidFill>
                <a:latin typeface="Arial" panose="020B0604020202020204" pitchFamily="34" charset="0"/>
                <a:cs typeface="Arial" panose="020B0604020202020204" pitchFamily="34" charset="0"/>
              </a:rPr>
              <a:t>Commission </a:t>
            </a:r>
            <a:r>
              <a:rPr spc="4" dirty="0">
                <a:solidFill>
                  <a:srgbClr val="3E216F"/>
                </a:solidFill>
                <a:latin typeface="Arial" panose="020B0604020202020204" pitchFamily="34" charset="0"/>
                <a:cs typeface="Arial" panose="020B0604020202020204" pitchFamily="34" charset="0"/>
              </a:rPr>
              <a:t>de </a:t>
            </a:r>
            <a:r>
              <a:rPr spc="-4" dirty="0" err="1">
                <a:solidFill>
                  <a:srgbClr val="3E216F"/>
                </a:solidFill>
                <a:latin typeface="Arial" panose="020B0604020202020204" pitchFamily="34" charset="0"/>
                <a:cs typeface="Arial" panose="020B0604020202020204" pitchFamily="34" charset="0"/>
              </a:rPr>
              <a:t>Déontologie</a:t>
            </a:r>
            <a:r>
              <a:rPr spc="-4" dirty="0">
                <a:solidFill>
                  <a:srgbClr val="3E216F"/>
                </a:solidFill>
                <a:latin typeface="Arial" panose="020B0604020202020204" pitchFamily="34" charset="0"/>
                <a:cs typeface="Arial" panose="020B0604020202020204" pitchFamily="34" charset="0"/>
              </a:rPr>
              <a:t> en 2017 indique que les agents </a:t>
            </a:r>
            <a:r>
              <a:rPr dirty="0">
                <a:solidFill>
                  <a:srgbClr val="3E216F"/>
                </a:solidFill>
                <a:latin typeface="Arial" panose="020B0604020202020204" pitchFamily="34" charset="0"/>
                <a:cs typeface="Arial" panose="020B0604020202020204" pitchFamily="34" charset="0"/>
              </a:rPr>
              <a:t>à </a:t>
            </a:r>
            <a:r>
              <a:rPr spc="-8" dirty="0">
                <a:solidFill>
                  <a:srgbClr val="3E216F"/>
                </a:solidFill>
                <a:latin typeface="Arial" panose="020B0604020202020204" pitchFamily="34" charset="0"/>
                <a:cs typeface="Arial" panose="020B0604020202020204" pitchFamily="34" charset="0"/>
              </a:rPr>
              <a:t>temps </a:t>
            </a:r>
            <a:r>
              <a:rPr spc="-4" dirty="0">
                <a:solidFill>
                  <a:srgbClr val="3E216F"/>
                </a:solidFill>
                <a:latin typeface="Arial" panose="020B0604020202020204" pitchFamily="34" charset="0"/>
                <a:cs typeface="Arial" panose="020B0604020202020204" pitchFamily="34" charset="0"/>
              </a:rPr>
              <a:t>non complet dont la </a:t>
            </a:r>
            <a:r>
              <a:rPr spc="-8" dirty="0">
                <a:solidFill>
                  <a:srgbClr val="3E216F"/>
                </a:solidFill>
                <a:latin typeface="Arial" panose="020B0604020202020204" pitchFamily="34" charset="0"/>
                <a:cs typeface="Arial" panose="020B0604020202020204" pitchFamily="34" charset="0"/>
              </a:rPr>
              <a:t>durée </a:t>
            </a:r>
            <a:r>
              <a:rPr spc="-4" dirty="0">
                <a:solidFill>
                  <a:srgbClr val="3E216F"/>
                </a:solidFill>
                <a:latin typeface="Arial" panose="020B0604020202020204" pitchFamily="34" charset="0"/>
                <a:cs typeface="Arial" panose="020B0604020202020204" pitchFamily="34" charset="0"/>
              </a:rPr>
              <a:t>du </a:t>
            </a:r>
            <a:r>
              <a:rPr spc="-11" dirty="0">
                <a:solidFill>
                  <a:srgbClr val="3E216F"/>
                </a:solidFill>
                <a:latin typeface="Arial" panose="020B0604020202020204" pitchFamily="34" charset="0"/>
                <a:cs typeface="Arial" panose="020B0604020202020204" pitchFamily="34" charset="0"/>
              </a:rPr>
              <a:t>travail </a:t>
            </a:r>
            <a:r>
              <a:rPr spc="-4" dirty="0">
                <a:solidFill>
                  <a:srgbClr val="3E216F"/>
                </a:solidFill>
                <a:latin typeface="Arial" panose="020B0604020202020204" pitchFamily="34" charset="0"/>
                <a:cs typeface="Arial" panose="020B0604020202020204" pitchFamily="34" charset="0"/>
              </a:rPr>
              <a:t>est </a:t>
            </a:r>
            <a:r>
              <a:rPr spc="-8" dirty="0">
                <a:solidFill>
                  <a:srgbClr val="3E216F"/>
                </a:solidFill>
                <a:latin typeface="Arial" panose="020B0604020202020204" pitchFamily="34" charset="0"/>
                <a:cs typeface="Arial" panose="020B0604020202020204" pitchFamily="34" charset="0"/>
              </a:rPr>
              <a:t>supérieure </a:t>
            </a:r>
            <a:r>
              <a:rPr dirty="0">
                <a:solidFill>
                  <a:srgbClr val="3E216F"/>
                </a:solidFill>
                <a:latin typeface="Arial" panose="020B0604020202020204" pitchFamily="34" charset="0"/>
                <a:cs typeface="Arial" panose="020B0604020202020204" pitchFamily="34" charset="0"/>
              </a:rPr>
              <a:t>à 70 % </a:t>
            </a:r>
            <a:r>
              <a:rPr spc="-4" dirty="0">
                <a:solidFill>
                  <a:srgbClr val="3E216F"/>
                </a:solidFill>
                <a:latin typeface="Arial" panose="020B0604020202020204" pitchFamily="34" charset="0"/>
                <a:cs typeface="Arial" panose="020B0604020202020204" pitchFamily="34" charset="0"/>
              </a:rPr>
              <a:t>de </a:t>
            </a:r>
            <a:r>
              <a:rPr dirty="0">
                <a:solidFill>
                  <a:srgbClr val="3E216F"/>
                </a:solidFill>
                <a:latin typeface="Arial" panose="020B0604020202020204" pitchFamily="34" charset="0"/>
                <a:cs typeface="Arial" panose="020B0604020202020204" pitchFamily="34" charset="0"/>
              </a:rPr>
              <a:t>la </a:t>
            </a:r>
            <a:r>
              <a:rPr spc="-8" dirty="0">
                <a:solidFill>
                  <a:srgbClr val="3E216F"/>
                </a:solidFill>
                <a:latin typeface="Arial" panose="020B0604020202020204" pitchFamily="34" charset="0"/>
                <a:cs typeface="Arial" panose="020B0604020202020204" pitchFamily="34" charset="0"/>
              </a:rPr>
              <a:t>durée légale </a:t>
            </a:r>
            <a:r>
              <a:rPr spc="-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de </a:t>
            </a:r>
            <a:r>
              <a:rPr spc="-11" dirty="0">
                <a:solidFill>
                  <a:srgbClr val="3E216F"/>
                </a:solidFill>
                <a:latin typeface="Arial" panose="020B0604020202020204" pitchFamily="34" charset="0"/>
                <a:cs typeface="Arial" panose="020B0604020202020204" pitchFamily="34" charset="0"/>
              </a:rPr>
              <a:t>travail</a:t>
            </a:r>
            <a:r>
              <a:rPr spc="-8" dirty="0">
                <a:solidFill>
                  <a:srgbClr val="3E216F"/>
                </a:solidFill>
                <a:latin typeface="Arial" panose="020B0604020202020204" pitchFamily="34" charset="0"/>
                <a:cs typeface="Arial" panose="020B0604020202020204" pitchFamily="34" charset="0"/>
              </a:rPr>
              <a:t> doivent </a:t>
            </a:r>
            <a:r>
              <a:rPr spc="-4" dirty="0">
                <a:solidFill>
                  <a:srgbClr val="3E216F"/>
                </a:solidFill>
                <a:latin typeface="Arial" panose="020B0604020202020204" pitchFamily="34" charset="0"/>
                <a:cs typeface="Arial" panose="020B0604020202020204" pitchFamily="34" charset="0"/>
              </a:rPr>
              <a:t>solliciter </a:t>
            </a:r>
            <a:r>
              <a:rPr spc="-11" dirty="0">
                <a:solidFill>
                  <a:srgbClr val="3E216F"/>
                </a:solidFill>
                <a:latin typeface="Arial" panose="020B0604020202020204" pitchFamily="34" charset="0"/>
                <a:cs typeface="Arial" panose="020B0604020202020204" pitchFamily="34" charset="0"/>
              </a:rPr>
              <a:t>l’autorisation</a:t>
            </a:r>
            <a:r>
              <a:rPr spc="-8"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de </a:t>
            </a:r>
            <a:r>
              <a:rPr spc="-15" dirty="0">
                <a:solidFill>
                  <a:srgbClr val="3E216F"/>
                </a:solidFill>
                <a:latin typeface="Arial" panose="020B0604020202020204" pitchFamily="34" charset="0"/>
                <a:cs typeface="Arial" panose="020B0604020202020204" pitchFamily="34" charset="0"/>
              </a:rPr>
              <a:t>l’autorité</a:t>
            </a:r>
            <a:r>
              <a:rPr spc="-1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territoriale </a:t>
            </a:r>
            <a:r>
              <a:rPr spc="-8" dirty="0">
                <a:solidFill>
                  <a:srgbClr val="3E216F"/>
                </a:solidFill>
                <a:latin typeface="Arial" panose="020B0604020202020204" pitchFamily="34" charset="0"/>
                <a:cs typeface="Arial" panose="020B0604020202020204" pitchFamily="34" charset="0"/>
              </a:rPr>
              <a:t>préalablement </a:t>
            </a:r>
            <a:r>
              <a:rPr dirty="0">
                <a:solidFill>
                  <a:srgbClr val="3E216F"/>
                </a:solidFill>
                <a:latin typeface="Arial" panose="020B0604020202020204" pitchFamily="34" charset="0"/>
                <a:cs typeface="Arial" panose="020B0604020202020204" pitchFamily="34" charset="0"/>
              </a:rPr>
              <a:t>à la </a:t>
            </a:r>
            <a:r>
              <a:rPr spc="-8" dirty="0">
                <a:solidFill>
                  <a:srgbClr val="3E216F"/>
                </a:solidFill>
                <a:latin typeface="Arial" panose="020B0604020202020204" pitchFamily="34" charset="0"/>
                <a:cs typeface="Arial" panose="020B0604020202020204" pitchFamily="34" charset="0"/>
              </a:rPr>
              <a:t>création, </a:t>
            </a:r>
            <a:r>
              <a:rPr dirty="0">
                <a:solidFill>
                  <a:srgbClr val="3E216F"/>
                </a:solidFill>
                <a:latin typeface="Arial" panose="020B0604020202020204" pitchFamily="34" charset="0"/>
                <a:cs typeface="Arial" panose="020B0604020202020204" pitchFamily="34" charset="0"/>
              </a:rPr>
              <a:t>la </a:t>
            </a:r>
            <a:r>
              <a:rPr spc="-8" dirty="0">
                <a:solidFill>
                  <a:srgbClr val="3E216F"/>
                </a:solidFill>
                <a:latin typeface="Arial" panose="020B0604020202020204" pitchFamily="34" charset="0"/>
                <a:cs typeface="Arial" panose="020B0604020202020204" pitchFamily="34" charset="0"/>
              </a:rPr>
              <a:t>reprise</a:t>
            </a:r>
            <a:r>
              <a:rPr spc="-4"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d’une</a:t>
            </a:r>
            <a:r>
              <a:rPr spc="-8" dirty="0">
                <a:solidFill>
                  <a:srgbClr val="3E216F"/>
                </a:solidFill>
                <a:latin typeface="Arial" panose="020B0604020202020204" pitchFamily="34" charset="0"/>
                <a:cs typeface="Arial" panose="020B0604020202020204" pitchFamily="34" charset="0"/>
              </a:rPr>
              <a:t> entreprise </a:t>
            </a:r>
            <a:r>
              <a:rPr dirty="0">
                <a:solidFill>
                  <a:srgbClr val="3E216F"/>
                </a:solidFill>
                <a:latin typeface="Arial" panose="020B0604020202020204" pitchFamily="34" charset="0"/>
                <a:cs typeface="Arial" panose="020B0604020202020204" pitchFamily="34" charset="0"/>
              </a:rPr>
              <a:t>ou </a:t>
            </a:r>
            <a:r>
              <a:rPr spc="4" dirty="0">
                <a:solidFill>
                  <a:srgbClr val="3E216F"/>
                </a:solidFill>
                <a:latin typeface="Arial" panose="020B0604020202020204" pitchFamily="34" charset="0"/>
                <a:cs typeface="Arial" panose="020B0604020202020204" pitchFamily="34" charset="0"/>
              </a:rPr>
              <a:t> </a:t>
            </a:r>
            <a:r>
              <a:rPr spc="-19" dirty="0">
                <a:solidFill>
                  <a:srgbClr val="3E216F"/>
                </a:solidFill>
                <a:latin typeface="Arial" panose="020B0604020202020204" pitchFamily="34" charset="0"/>
                <a:cs typeface="Arial" panose="020B0604020202020204" pitchFamily="34" charset="0"/>
              </a:rPr>
              <a:t>l’exercice </a:t>
            </a:r>
            <a:r>
              <a:rPr spc="-11" dirty="0">
                <a:solidFill>
                  <a:srgbClr val="3E216F"/>
                </a:solidFill>
                <a:latin typeface="Arial" panose="020B0604020202020204" pitchFamily="34" charset="0"/>
                <a:cs typeface="Arial" panose="020B0604020202020204" pitchFamily="34" charset="0"/>
              </a:rPr>
              <a:t>d’une </a:t>
            </a:r>
            <a:r>
              <a:rPr spc="-4" dirty="0">
                <a:solidFill>
                  <a:srgbClr val="3E216F"/>
                </a:solidFill>
                <a:latin typeface="Arial" panose="020B0604020202020204" pitchFamily="34" charset="0"/>
                <a:cs typeface="Arial" panose="020B0604020202020204" pitchFamily="34" charset="0"/>
              </a:rPr>
              <a:t>activité libérale, sans </a:t>
            </a:r>
            <a:r>
              <a:rPr spc="-11" dirty="0">
                <a:solidFill>
                  <a:srgbClr val="3E216F"/>
                </a:solidFill>
                <a:latin typeface="Arial" panose="020B0604020202020204" pitchFamily="34" charset="0"/>
                <a:cs typeface="Arial" panose="020B0604020202020204" pitchFamily="34" charset="0"/>
              </a:rPr>
              <a:t>toutefois </a:t>
            </a:r>
            <a:r>
              <a:rPr spc="-8" dirty="0">
                <a:solidFill>
                  <a:srgbClr val="3E216F"/>
                </a:solidFill>
                <a:latin typeface="Arial" panose="020B0604020202020204" pitchFamily="34" charset="0"/>
                <a:cs typeface="Arial" panose="020B0604020202020204" pitchFamily="34" charset="0"/>
              </a:rPr>
              <a:t>être </a:t>
            </a:r>
            <a:r>
              <a:rPr spc="-4" dirty="0">
                <a:solidFill>
                  <a:srgbClr val="3E216F"/>
                </a:solidFill>
                <a:latin typeface="Arial" panose="020B0604020202020204" pitchFamily="34" charset="0"/>
                <a:cs typeface="Arial" panose="020B0604020202020204" pitchFamily="34" charset="0"/>
              </a:rPr>
              <a:t>tenu </a:t>
            </a:r>
            <a:r>
              <a:rPr spc="-11" dirty="0">
                <a:solidFill>
                  <a:srgbClr val="3E216F"/>
                </a:solidFill>
                <a:latin typeface="Arial" panose="020B0604020202020204" pitchFamily="34" charset="0"/>
                <a:cs typeface="Arial" panose="020B0604020202020204" pitchFamily="34" charset="0"/>
              </a:rPr>
              <a:t>d’accompagner </a:t>
            </a:r>
            <a:r>
              <a:rPr spc="-8" dirty="0">
                <a:solidFill>
                  <a:srgbClr val="3E216F"/>
                </a:solidFill>
                <a:latin typeface="Arial" panose="020B0604020202020204" pitchFamily="34" charset="0"/>
                <a:cs typeface="Arial" panose="020B0604020202020204" pitchFamily="34" charset="0"/>
              </a:rPr>
              <a:t>cette requête </a:t>
            </a:r>
            <a:r>
              <a:rPr spc="-11" dirty="0">
                <a:solidFill>
                  <a:srgbClr val="3E216F"/>
                </a:solidFill>
                <a:latin typeface="Arial" panose="020B0604020202020204" pitchFamily="34" charset="0"/>
                <a:cs typeface="Arial" panose="020B0604020202020204" pitchFamily="34" charset="0"/>
              </a:rPr>
              <a:t>d’une </a:t>
            </a:r>
            <a:r>
              <a:rPr spc="-4" dirty="0">
                <a:solidFill>
                  <a:srgbClr val="3E216F"/>
                </a:solidFill>
                <a:latin typeface="Arial" panose="020B0604020202020204" pitchFamily="34" charset="0"/>
                <a:cs typeface="Arial" panose="020B0604020202020204" pitchFamily="34" charset="0"/>
              </a:rPr>
              <a:t>demande </a:t>
            </a:r>
            <a:r>
              <a:rPr spc="-11" dirty="0">
                <a:solidFill>
                  <a:srgbClr val="3E216F"/>
                </a:solidFill>
                <a:latin typeface="Arial" panose="020B0604020202020204" pitchFamily="34" charset="0"/>
                <a:cs typeface="Arial" panose="020B0604020202020204" pitchFamily="34" charset="0"/>
              </a:rPr>
              <a:t>d’autorisation d’accomplir </a:t>
            </a:r>
            <a:r>
              <a:rPr spc="-8"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un</a:t>
            </a:r>
            <a:r>
              <a:rPr spc="-19"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service à</a:t>
            </a:r>
            <a:r>
              <a:rPr spc="-4" dirty="0">
                <a:solidFill>
                  <a:srgbClr val="3E216F"/>
                </a:solidFill>
                <a:latin typeface="Arial" panose="020B0604020202020204" pitchFamily="34" charset="0"/>
                <a:cs typeface="Arial" panose="020B0604020202020204" pitchFamily="34" charset="0"/>
              </a:rPr>
              <a:t> temps</a:t>
            </a:r>
            <a:r>
              <a:rPr spc="-23"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partiel.</a:t>
            </a:r>
            <a:endParaRPr dirty="0">
              <a:latin typeface="Arial" panose="020B0604020202020204" pitchFamily="34" charset="0"/>
              <a:cs typeface="Arial" panose="020B0604020202020204" pitchFamily="34" charset="0"/>
            </a:endParaRPr>
          </a:p>
          <a:p>
            <a:pPr>
              <a:spcBef>
                <a:spcPts val="23"/>
              </a:spcBef>
            </a:pPr>
            <a:endParaRPr dirty="0">
              <a:latin typeface="Arial" panose="020B0604020202020204" pitchFamily="34" charset="0"/>
              <a:cs typeface="Arial" panose="020B0604020202020204" pitchFamily="34" charset="0"/>
            </a:endParaRPr>
          </a:p>
          <a:p>
            <a:pPr marL="9525" marR="3810" algn="just"/>
            <a:r>
              <a:rPr dirty="0">
                <a:solidFill>
                  <a:srgbClr val="3E216F"/>
                </a:solidFill>
                <a:latin typeface="Arial" panose="020B0604020202020204" pitchFamily="34" charset="0"/>
                <a:cs typeface="Arial" panose="020B0604020202020204" pitchFamily="34" charset="0"/>
              </a:rPr>
              <a:t>Ces </a:t>
            </a:r>
            <a:r>
              <a:rPr spc="-8" dirty="0">
                <a:solidFill>
                  <a:srgbClr val="3E216F"/>
                </a:solidFill>
                <a:latin typeface="Arial" panose="020B0604020202020204" pitchFamily="34" charset="0"/>
                <a:cs typeface="Arial" panose="020B0604020202020204" pitchFamily="34" charset="0"/>
              </a:rPr>
              <a:t>agents bénéficieraient </a:t>
            </a:r>
            <a:r>
              <a:rPr spc="-4" dirty="0">
                <a:solidFill>
                  <a:srgbClr val="3E216F"/>
                </a:solidFill>
                <a:latin typeface="Arial" panose="020B0604020202020204" pitchFamily="34" charset="0"/>
                <a:cs typeface="Arial" panose="020B0604020202020204" pitchFamily="34" charset="0"/>
              </a:rPr>
              <a:t>ainsi </a:t>
            </a:r>
            <a:r>
              <a:rPr spc="-11" dirty="0">
                <a:solidFill>
                  <a:srgbClr val="3E216F"/>
                </a:solidFill>
                <a:latin typeface="Arial" panose="020B0604020202020204" pitchFamily="34" charset="0"/>
                <a:cs typeface="Arial" panose="020B0604020202020204" pitchFamily="34" charset="0"/>
              </a:rPr>
              <a:t>d’un </a:t>
            </a:r>
            <a:r>
              <a:rPr spc="-8" dirty="0">
                <a:solidFill>
                  <a:srgbClr val="3E216F"/>
                </a:solidFill>
                <a:latin typeface="Arial" panose="020B0604020202020204" pitchFamily="34" charset="0"/>
                <a:cs typeface="Arial" panose="020B0604020202020204" pitchFamily="34" charset="0"/>
              </a:rPr>
              <a:t>régime hybride </a:t>
            </a:r>
            <a:r>
              <a:rPr dirty="0">
                <a:solidFill>
                  <a:srgbClr val="3E216F"/>
                </a:solidFill>
                <a:latin typeface="Arial" panose="020B0604020202020204" pitchFamily="34" charset="0"/>
                <a:cs typeface="Arial" panose="020B0604020202020204" pitchFamily="34" charset="0"/>
              </a:rPr>
              <a:t>en </a:t>
            </a:r>
            <a:r>
              <a:rPr spc="-15" dirty="0">
                <a:solidFill>
                  <a:srgbClr val="3E216F"/>
                </a:solidFill>
                <a:latin typeface="Arial" panose="020B0604020202020204" pitchFamily="34" charset="0"/>
                <a:cs typeface="Arial" panose="020B0604020202020204" pitchFamily="34" charset="0"/>
              </a:rPr>
              <a:t>ayant l’obligation </a:t>
            </a:r>
            <a:r>
              <a:rPr spc="4" dirty="0">
                <a:solidFill>
                  <a:srgbClr val="3E216F"/>
                </a:solidFill>
                <a:latin typeface="Arial" panose="020B0604020202020204" pitchFamily="34" charset="0"/>
                <a:cs typeface="Arial" panose="020B0604020202020204" pitchFamily="34" charset="0"/>
              </a:rPr>
              <a:t>de</a:t>
            </a:r>
            <a:r>
              <a:rPr spc="8"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demander </a:t>
            </a:r>
            <a:r>
              <a:rPr spc="-11" dirty="0">
                <a:solidFill>
                  <a:srgbClr val="3E216F"/>
                </a:solidFill>
                <a:latin typeface="Arial" panose="020B0604020202020204" pitchFamily="34" charset="0"/>
                <a:cs typeface="Arial" panose="020B0604020202020204" pitchFamily="34" charset="0"/>
              </a:rPr>
              <a:t>l’autorisation </a:t>
            </a:r>
            <a:r>
              <a:rPr spc="4" dirty="0">
                <a:solidFill>
                  <a:srgbClr val="3E216F"/>
                </a:solidFill>
                <a:latin typeface="Arial" panose="020B0604020202020204" pitchFamily="34" charset="0"/>
                <a:cs typeface="Arial" panose="020B0604020202020204" pitchFamily="34" charset="0"/>
              </a:rPr>
              <a:t>de </a:t>
            </a:r>
            <a:r>
              <a:rPr spc="-15" dirty="0">
                <a:solidFill>
                  <a:srgbClr val="3E216F"/>
                </a:solidFill>
                <a:latin typeface="Arial" panose="020B0604020202020204" pitchFamily="34" charset="0"/>
                <a:cs typeface="Arial" panose="020B0604020202020204" pitchFamily="34" charset="0"/>
              </a:rPr>
              <a:t>l’autorité </a:t>
            </a:r>
            <a:r>
              <a:rPr spc="-8" dirty="0">
                <a:solidFill>
                  <a:srgbClr val="3E216F"/>
                </a:solidFill>
                <a:latin typeface="Arial" panose="020B0604020202020204" pitchFamily="34" charset="0"/>
                <a:cs typeface="Arial" panose="020B0604020202020204" pitchFamily="34" charset="0"/>
              </a:rPr>
              <a:t>territoriale </a:t>
            </a:r>
            <a:r>
              <a:rPr dirty="0">
                <a:solidFill>
                  <a:srgbClr val="3E216F"/>
                </a:solidFill>
                <a:latin typeface="Arial" panose="020B0604020202020204" pitchFamily="34" charset="0"/>
                <a:cs typeface="Arial" panose="020B0604020202020204" pitchFamily="34" charset="0"/>
              </a:rPr>
              <a:t>pour </a:t>
            </a:r>
            <a:r>
              <a:rPr spc="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pouvoir</a:t>
            </a:r>
            <a:r>
              <a:rPr spc="-23"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exercer</a:t>
            </a:r>
            <a:r>
              <a:rPr spc="-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une</a:t>
            </a:r>
            <a:r>
              <a:rPr spc="-26"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activité</a:t>
            </a:r>
            <a:r>
              <a:rPr spc="-11"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privée,</a:t>
            </a:r>
            <a:r>
              <a:rPr spc="-15"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sans</a:t>
            </a:r>
            <a:r>
              <a:rPr spc="-11"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toutefois</a:t>
            </a:r>
            <a:r>
              <a:rPr spc="-26"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avoir </a:t>
            </a:r>
            <a:r>
              <a:rPr spc="-11" dirty="0">
                <a:solidFill>
                  <a:srgbClr val="3E216F"/>
                </a:solidFill>
                <a:latin typeface="Arial" panose="020B0604020202020204" pitchFamily="34" charset="0"/>
                <a:cs typeface="Arial" panose="020B0604020202020204" pitchFamily="34" charset="0"/>
              </a:rPr>
              <a:t>l’obligation</a:t>
            </a:r>
            <a:r>
              <a:rPr spc="-30"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de</a:t>
            </a:r>
            <a:r>
              <a:rPr spc="-8"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solliciter</a:t>
            </a:r>
            <a:r>
              <a:rPr spc="-23"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un</a:t>
            </a:r>
            <a:r>
              <a:rPr spc="-15"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temps</a:t>
            </a:r>
            <a:r>
              <a:rPr spc="-11"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partiel.</a:t>
            </a:r>
            <a:endParaRPr dirty="0">
              <a:latin typeface="Arial" panose="020B0604020202020204" pitchFamily="34" charset="0"/>
              <a:cs typeface="Arial" panose="020B0604020202020204" pitchFamily="34" charset="0"/>
            </a:endParaRPr>
          </a:p>
          <a:p>
            <a:pPr>
              <a:spcBef>
                <a:spcPts val="19"/>
              </a:spcBef>
            </a:pPr>
            <a:endParaRPr dirty="0">
              <a:latin typeface="Arial" panose="020B0604020202020204" pitchFamily="34" charset="0"/>
              <a:cs typeface="Arial" panose="020B0604020202020204" pitchFamily="34" charset="0"/>
            </a:endParaRPr>
          </a:p>
          <a:p>
            <a:pPr marL="9525" marR="3810" algn="just"/>
            <a:r>
              <a:rPr spc="-4" dirty="0">
                <a:solidFill>
                  <a:srgbClr val="3E216F"/>
                </a:solidFill>
                <a:latin typeface="Arial" panose="020B0604020202020204" pitchFamily="34" charset="0"/>
                <a:cs typeface="Arial" panose="020B0604020202020204" pitchFamily="34" charset="0"/>
              </a:rPr>
              <a:t>En </a:t>
            </a:r>
            <a:r>
              <a:rPr spc="-11" dirty="0">
                <a:solidFill>
                  <a:srgbClr val="3E216F"/>
                </a:solidFill>
                <a:latin typeface="Arial" panose="020B0604020202020204" pitchFamily="34" charset="0"/>
                <a:cs typeface="Arial" panose="020B0604020202020204" pitchFamily="34" charset="0"/>
              </a:rPr>
              <a:t>l’absence </a:t>
            </a:r>
            <a:r>
              <a:rPr dirty="0">
                <a:solidFill>
                  <a:srgbClr val="3E216F"/>
                </a:solidFill>
                <a:latin typeface="Arial" panose="020B0604020202020204" pitchFamily="34" charset="0"/>
                <a:cs typeface="Arial" panose="020B0604020202020204" pitchFamily="34" charset="0"/>
              </a:rPr>
              <a:t>de </a:t>
            </a:r>
            <a:r>
              <a:rPr spc="-4" dirty="0">
                <a:solidFill>
                  <a:srgbClr val="3E216F"/>
                </a:solidFill>
                <a:latin typeface="Arial" panose="020B0604020202020204" pitchFamily="34" charset="0"/>
                <a:cs typeface="Arial" panose="020B0604020202020204" pitchFamily="34" charset="0"/>
              </a:rPr>
              <a:t>précision et </a:t>
            </a:r>
            <a:r>
              <a:rPr dirty="0">
                <a:solidFill>
                  <a:srgbClr val="3E216F"/>
                </a:solidFill>
                <a:latin typeface="Arial" panose="020B0604020202020204" pitchFamily="34" charset="0"/>
                <a:cs typeface="Arial" panose="020B0604020202020204" pitchFamily="34" charset="0"/>
              </a:rPr>
              <a:t>sous </a:t>
            </a:r>
            <a:r>
              <a:rPr spc="-4" dirty="0">
                <a:solidFill>
                  <a:srgbClr val="3E216F"/>
                </a:solidFill>
                <a:latin typeface="Arial" panose="020B0604020202020204" pitchFamily="34" charset="0"/>
                <a:cs typeface="Arial" panose="020B0604020202020204" pitchFamily="34" charset="0"/>
              </a:rPr>
              <a:t>réserve </a:t>
            </a:r>
            <a:r>
              <a:rPr dirty="0">
                <a:solidFill>
                  <a:srgbClr val="3E216F"/>
                </a:solidFill>
                <a:latin typeface="Arial" panose="020B0604020202020204" pitchFamily="34" charset="0"/>
                <a:cs typeface="Arial" panose="020B0604020202020204" pitchFamily="34" charset="0"/>
              </a:rPr>
              <a:t>de </a:t>
            </a:r>
            <a:r>
              <a:rPr spc="-8" dirty="0">
                <a:solidFill>
                  <a:srgbClr val="3E216F"/>
                </a:solidFill>
                <a:latin typeface="Arial" panose="020B0604020202020204" pitchFamily="34" charset="0"/>
                <a:cs typeface="Arial" panose="020B0604020202020204" pitchFamily="34" charset="0"/>
              </a:rPr>
              <a:t>l’interprétation éventuelle </a:t>
            </a:r>
            <a:r>
              <a:rPr spc="-4" dirty="0">
                <a:solidFill>
                  <a:srgbClr val="3E216F"/>
                </a:solidFill>
                <a:latin typeface="Arial" panose="020B0604020202020204" pitchFamily="34" charset="0"/>
                <a:cs typeface="Arial" panose="020B0604020202020204" pitchFamily="34" charset="0"/>
              </a:rPr>
              <a:t>du juge </a:t>
            </a:r>
            <a:r>
              <a:rPr spc="-11" dirty="0">
                <a:solidFill>
                  <a:srgbClr val="3E216F"/>
                </a:solidFill>
                <a:latin typeface="Arial" panose="020B0604020202020204" pitchFamily="34" charset="0"/>
                <a:cs typeface="Arial" panose="020B0604020202020204" pitchFamily="34" charset="0"/>
              </a:rPr>
              <a:t>administratif, </a:t>
            </a:r>
            <a:r>
              <a:rPr spc="-4" dirty="0">
                <a:solidFill>
                  <a:srgbClr val="3E216F"/>
                </a:solidFill>
                <a:latin typeface="Arial" panose="020B0604020202020204" pitchFamily="34" charset="0"/>
                <a:cs typeface="Arial" panose="020B0604020202020204" pitchFamily="34" charset="0"/>
              </a:rPr>
              <a:t>la </a:t>
            </a:r>
            <a:r>
              <a:rPr spc="-8" dirty="0">
                <a:solidFill>
                  <a:srgbClr val="3E216F"/>
                </a:solidFill>
                <a:latin typeface="Arial" panose="020B0604020202020204" pitchFamily="34" charset="0"/>
                <a:cs typeface="Arial" panose="020B0604020202020204" pitchFamily="34" charset="0"/>
              </a:rPr>
              <a:t>procédure relative </a:t>
            </a:r>
            <a:r>
              <a:rPr dirty="0">
                <a:solidFill>
                  <a:srgbClr val="3E216F"/>
                </a:solidFill>
                <a:latin typeface="Arial" panose="020B0604020202020204" pitchFamily="34" charset="0"/>
                <a:cs typeface="Arial" panose="020B0604020202020204" pitchFamily="34" charset="0"/>
              </a:rPr>
              <a:t>à la </a:t>
            </a:r>
            <a:r>
              <a:rPr spc="-4" dirty="0">
                <a:solidFill>
                  <a:srgbClr val="3E216F"/>
                </a:solidFill>
                <a:latin typeface="Arial" panose="020B0604020202020204" pitchFamily="34" charset="0"/>
                <a:cs typeface="Arial" panose="020B0604020202020204" pitchFamily="34" charset="0"/>
              </a:rPr>
              <a:t>demande </a:t>
            </a:r>
            <a:r>
              <a:rPr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d’autorisation </a:t>
            </a:r>
            <a:r>
              <a:rPr spc="-4" dirty="0">
                <a:solidFill>
                  <a:srgbClr val="3E216F"/>
                </a:solidFill>
                <a:latin typeface="Arial" panose="020B0604020202020204" pitchFamily="34" charset="0"/>
                <a:cs typeface="Arial" panose="020B0604020202020204" pitchFamily="34" charset="0"/>
              </a:rPr>
              <a:t>du cumul </a:t>
            </a:r>
            <a:r>
              <a:rPr spc="-11" dirty="0">
                <a:solidFill>
                  <a:srgbClr val="3E216F"/>
                </a:solidFill>
                <a:latin typeface="Arial" panose="020B0604020202020204" pitchFamily="34" charset="0"/>
                <a:cs typeface="Arial" panose="020B0604020202020204" pitchFamily="34" charset="0"/>
              </a:rPr>
              <a:t>d’activités </a:t>
            </a:r>
            <a:r>
              <a:rPr spc="4" dirty="0">
                <a:solidFill>
                  <a:srgbClr val="3E216F"/>
                </a:solidFill>
                <a:latin typeface="Arial" panose="020B0604020202020204" pitchFamily="34" charset="0"/>
                <a:cs typeface="Arial" panose="020B0604020202020204" pitchFamily="34" charset="0"/>
              </a:rPr>
              <a:t>de </a:t>
            </a:r>
            <a:r>
              <a:rPr spc="-15" dirty="0">
                <a:solidFill>
                  <a:srgbClr val="3E216F"/>
                </a:solidFill>
                <a:latin typeface="Arial" panose="020B0604020202020204" pitchFamily="34" charset="0"/>
                <a:cs typeface="Arial" panose="020B0604020202020204" pitchFamily="34" charset="0"/>
              </a:rPr>
              <a:t>l’article </a:t>
            </a:r>
            <a:r>
              <a:rPr spc="-4" dirty="0">
                <a:solidFill>
                  <a:srgbClr val="3E216F"/>
                </a:solidFill>
                <a:latin typeface="Arial" panose="020B0604020202020204" pitchFamily="34" charset="0"/>
                <a:cs typeface="Arial" panose="020B0604020202020204" pitchFamily="34" charset="0"/>
              </a:rPr>
              <a:t>L.123-8 du CGFP </a:t>
            </a:r>
            <a:r>
              <a:rPr spc="-8" dirty="0">
                <a:solidFill>
                  <a:srgbClr val="3E216F"/>
                </a:solidFill>
                <a:latin typeface="Arial" panose="020B0604020202020204" pitchFamily="34" charset="0"/>
                <a:cs typeface="Arial" panose="020B0604020202020204" pitchFamily="34" charset="0"/>
              </a:rPr>
              <a:t>pourrait </a:t>
            </a:r>
            <a:r>
              <a:rPr spc="-11" dirty="0">
                <a:solidFill>
                  <a:srgbClr val="3E216F"/>
                </a:solidFill>
                <a:latin typeface="Arial" panose="020B0604020202020204" pitchFamily="34" charset="0"/>
                <a:cs typeface="Arial" panose="020B0604020202020204" pitchFamily="34" charset="0"/>
              </a:rPr>
              <a:t>s’appliquer </a:t>
            </a:r>
            <a:r>
              <a:rPr spc="-4" dirty="0">
                <a:solidFill>
                  <a:srgbClr val="3E216F"/>
                </a:solidFill>
                <a:latin typeface="Arial" panose="020B0604020202020204" pitchFamily="34" charset="0"/>
                <a:cs typeface="Arial" panose="020B0604020202020204" pitchFamily="34" charset="0"/>
              </a:rPr>
              <a:t>mais </a:t>
            </a:r>
            <a:r>
              <a:rPr dirty="0">
                <a:solidFill>
                  <a:srgbClr val="3E216F"/>
                </a:solidFill>
                <a:latin typeface="Arial" panose="020B0604020202020204" pitchFamily="34" charset="0"/>
                <a:cs typeface="Arial" panose="020B0604020202020204" pitchFamily="34" charset="0"/>
              </a:rPr>
              <a:t>doit </a:t>
            </a:r>
            <a:r>
              <a:rPr spc="-11" dirty="0">
                <a:solidFill>
                  <a:srgbClr val="3E216F"/>
                </a:solidFill>
                <a:latin typeface="Arial" panose="020B0604020202020204" pitchFamily="34" charset="0"/>
                <a:cs typeface="Arial" panose="020B0604020202020204" pitchFamily="34" charset="0"/>
              </a:rPr>
              <a:t>faire </a:t>
            </a:r>
            <a:r>
              <a:rPr spc="-15" dirty="0">
                <a:solidFill>
                  <a:srgbClr val="3E216F"/>
                </a:solidFill>
                <a:latin typeface="Arial" panose="020B0604020202020204" pitchFamily="34" charset="0"/>
                <a:cs typeface="Arial" panose="020B0604020202020204" pitchFamily="34" charset="0"/>
              </a:rPr>
              <a:t>l’objet </a:t>
            </a:r>
            <a:r>
              <a:rPr spc="-11" dirty="0">
                <a:solidFill>
                  <a:srgbClr val="3E216F"/>
                </a:solidFill>
                <a:latin typeface="Arial" panose="020B0604020202020204" pitchFamily="34" charset="0"/>
                <a:cs typeface="Arial" panose="020B0604020202020204" pitchFamily="34" charset="0"/>
              </a:rPr>
              <a:t>d’une </a:t>
            </a:r>
            <a:r>
              <a:rPr spc="-4" dirty="0">
                <a:solidFill>
                  <a:srgbClr val="3E216F"/>
                </a:solidFill>
                <a:latin typeface="Arial" panose="020B0604020202020204" pitchFamily="34" charset="0"/>
                <a:cs typeface="Arial" panose="020B0604020202020204" pitchFamily="34" charset="0"/>
              </a:rPr>
              <a:t>analyse au cas </a:t>
            </a:r>
            <a:r>
              <a:rPr dirty="0">
                <a:solidFill>
                  <a:srgbClr val="3E216F"/>
                </a:solidFill>
                <a:latin typeface="Arial" panose="020B0604020202020204" pitchFamily="34" charset="0"/>
                <a:cs typeface="Arial" panose="020B0604020202020204" pitchFamily="34" charset="0"/>
              </a:rPr>
              <a:t>par </a:t>
            </a:r>
            <a:r>
              <a:rPr spc="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cas.</a:t>
            </a:r>
            <a:endParaRPr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87682B7E-AA53-B09E-7E0B-CCF51736320D}"/>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1" name="Groupe 14">
            <a:extLst>
              <a:ext uri="{FF2B5EF4-FFF2-40B4-BE49-F238E27FC236}">
                <a16:creationId xmlns:a16="http://schemas.microsoft.com/office/drawing/2014/main" id="{C6D1ED1D-5CB3-2539-5D19-E5A3D189704B}"/>
              </a:ext>
            </a:extLst>
          </p:cNvPr>
          <p:cNvGrpSpPr>
            <a:grpSpLocks/>
          </p:cNvGrpSpPr>
          <p:nvPr/>
        </p:nvGrpSpPr>
        <p:grpSpPr bwMode="auto">
          <a:xfrm>
            <a:off x="1574826" y="57659"/>
            <a:ext cx="7661932" cy="1314472"/>
            <a:chOff x="2521302" y="4447632"/>
            <a:chExt cx="6645275" cy="2324642"/>
          </a:xfrm>
        </p:grpSpPr>
        <p:sp>
          <p:nvSpPr>
            <p:cNvPr id="12" name="Oval 2">
              <a:extLst>
                <a:ext uri="{FF2B5EF4-FFF2-40B4-BE49-F238E27FC236}">
                  <a16:creationId xmlns:a16="http://schemas.microsoft.com/office/drawing/2014/main" id="{3AD5242A-6C86-B9DB-3698-26AB0959835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8B316EDE-E34F-6387-1944-78F5742414E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EA493867-5C33-18DF-60AF-9F7257EC332F}"/>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5" name="Group 6">
              <a:extLst>
                <a:ext uri="{FF2B5EF4-FFF2-40B4-BE49-F238E27FC236}">
                  <a16:creationId xmlns:a16="http://schemas.microsoft.com/office/drawing/2014/main" id="{DE2E3E1C-F9B0-7938-0A99-E9DC0B4B887F}"/>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CB71034A-7600-89E1-45AC-C4DBDE17B89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38BD9CF7-3F6D-1764-FFBC-7F28D128E3B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73287994-7A99-D6AF-DEEC-673C40D37F8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6" name="Group 10">
              <a:extLst>
                <a:ext uri="{FF2B5EF4-FFF2-40B4-BE49-F238E27FC236}">
                  <a16:creationId xmlns:a16="http://schemas.microsoft.com/office/drawing/2014/main" id="{8C8B6C51-C241-9831-7759-B982F2B532F4}"/>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857DB229-14A2-CAED-8144-32D9A54D2DA4}"/>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E5CA44E8-127B-53B1-5CE9-C40669C84971}"/>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EC128F8B-069C-4FF9-4087-5A0693DEE6A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4" name="Titre 23">
            <a:extLst>
              <a:ext uri="{FF2B5EF4-FFF2-40B4-BE49-F238E27FC236}">
                <a16:creationId xmlns:a16="http://schemas.microsoft.com/office/drawing/2014/main" id="{6FDA92C5-20FD-5DE0-FF49-08A8671CDB5B}"/>
              </a:ext>
            </a:extLst>
          </p:cNvPr>
          <p:cNvSpPr>
            <a:spLocks noGrp="1"/>
          </p:cNvSpPr>
          <p:nvPr>
            <p:ph type="title"/>
          </p:nvPr>
        </p:nvSpPr>
        <p:spPr>
          <a:xfrm>
            <a:off x="1810022" y="250261"/>
            <a:ext cx="5693410" cy="1123315"/>
          </a:xfrm>
        </p:spPr>
        <p:txBody>
          <a:bodyPr/>
          <a:lstStyle/>
          <a:p>
            <a:endParaRPr lang="fr-FR" dirty="0"/>
          </a:p>
        </p:txBody>
      </p:sp>
      <p:sp>
        <p:nvSpPr>
          <p:cNvPr id="25" name="object 2">
            <a:extLst>
              <a:ext uri="{FF2B5EF4-FFF2-40B4-BE49-F238E27FC236}">
                <a16:creationId xmlns:a16="http://schemas.microsoft.com/office/drawing/2014/main" id="{D2D04DFB-F0A2-A7F4-F2BD-215F1325ECCF}"/>
              </a:ext>
            </a:extLst>
          </p:cNvPr>
          <p:cNvSpPr txBox="1">
            <a:spLocks/>
          </p:cNvSpPr>
          <p:nvPr/>
        </p:nvSpPr>
        <p:spPr>
          <a:xfrm>
            <a:off x="4066689" y="770936"/>
            <a:ext cx="5676261" cy="655468"/>
          </a:xfrm>
          <a:prstGeom prst="rect">
            <a:avLst/>
          </a:prstGeom>
        </p:spPr>
        <p:txBody>
          <a:bodyPr vert="horz" wrap="square" lIns="0" tIns="9049" rIns="0" bIns="0" rtlCol="0">
            <a:spAutoFit/>
          </a:bodyPr>
          <a:lstStyle>
            <a:lvl1pPr>
              <a:defRPr sz="2400" b="1" i="0">
                <a:solidFill>
                  <a:srgbClr val="B10F61"/>
                </a:solidFill>
                <a:latin typeface="Carlito"/>
                <a:ea typeface="+mj-ea"/>
                <a:cs typeface="Carlito"/>
              </a:defRPr>
            </a:lvl1pPr>
          </a:lstStyle>
          <a:p>
            <a:pPr marL="9525">
              <a:spcBef>
                <a:spcPts val="71"/>
              </a:spcBef>
            </a:pPr>
            <a:r>
              <a:rPr lang="fr-FR" sz="2100" kern="0" spc="-4" dirty="0">
                <a:solidFill>
                  <a:srgbClr val="C00000"/>
                </a:solidFill>
                <a:latin typeface="Calibri"/>
                <a:cs typeface="Calibri"/>
              </a:rPr>
              <a:t>Le</a:t>
            </a:r>
            <a:r>
              <a:rPr lang="fr-FR" sz="2100" kern="0" spc="4" dirty="0">
                <a:solidFill>
                  <a:srgbClr val="C00000"/>
                </a:solidFill>
                <a:latin typeface="Calibri"/>
                <a:cs typeface="Calibri"/>
              </a:rPr>
              <a:t> </a:t>
            </a:r>
            <a:r>
              <a:rPr lang="fr-FR" sz="2100" kern="0" spc="-8" dirty="0">
                <a:solidFill>
                  <a:srgbClr val="C00000"/>
                </a:solidFill>
                <a:latin typeface="Calibri"/>
                <a:cs typeface="Calibri"/>
              </a:rPr>
              <a:t>régime</a:t>
            </a:r>
            <a:r>
              <a:rPr lang="fr-FR" sz="2100" kern="0" spc="30" dirty="0">
                <a:solidFill>
                  <a:srgbClr val="C00000"/>
                </a:solidFill>
                <a:latin typeface="Calibri"/>
                <a:cs typeface="Calibri"/>
              </a:rPr>
              <a:t> </a:t>
            </a:r>
            <a:r>
              <a:rPr lang="fr-FR" sz="2100" kern="0" spc="-4" dirty="0">
                <a:solidFill>
                  <a:srgbClr val="C00000"/>
                </a:solidFill>
                <a:latin typeface="Calibri"/>
                <a:cs typeface="Calibri"/>
              </a:rPr>
              <a:t>de</a:t>
            </a:r>
            <a:r>
              <a:rPr lang="fr-FR" sz="2100" kern="0" spc="4" dirty="0">
                <a:solidFill>
                  <a:srgbClr val="C00000"/>
                </a:solidFill>
                <a:latin typeface="Calibri"/>
                <a:cs typeface="Calibri"/>
              </a:rPr>
              <a:t> </a:t>
            </a:r>
            <a:r>
              <a:rPr lang="fr-FR" sz="2100" kern="0" spc="-11" dirty="0">
                <a:solidFill>
                  <a:srgbClr val="C00000"/>
                </a:solidFill>
                <a:latin typeface="Calibri"/>
                <a:cs typeface="Calibri"/>
              </a:rPr>
              <a:t>temps</a:t>
            </a:r>
            <a:r>
              <a:rPr lang="fr-FR" sz="2100" kern="0" dirty="0">
                <a:solidFill>
                  <a:srgbClr val="C00000"/>
                </a:solidFill>
                <a:latin typeface="Calibri"/>
                <a:cs typeface="Calibri"/>
              </a:rPr>
              <a:t> </a:t>
            </a:r>
            <a:r>
              <a:rPr lang="fr-FR" sz="2100" kern="0" spc="-4" dirty="0">
                <a:solidFill>
                  <a:srgbClr val="C00000"/>
                </a:solidFill>
                <a:latin typeface="Calibri"/>
                <a:cs typeface="Calibri"/>
              </a:rPr>
              <a:t>partiel</a:t>
            </a:r>
            <a:r>
              <a:rPr lang="fr-FR" sz="2100" kern="0" spc="23" dirty="0">
                <a:solidFill>
                  <a:srgbClr val="C00000"/>
                </a:solidFill>
                <a:latin typeface="Calibri"/>
                <a:cs typeface="Calibri"/>
              </a:rPr>
              <a:t> </a:t>
            </a:r>
            <a:r>
              <a:rPr lang="fr-FR" sz="2100" kern="0" spc="-4" dirty="0">
                <a:solidFill>
                  <a:srgbClr val="C00000"/>
                </a:solidFill>
                <a:latin typeface="Calibri"/>
                <a:cs typeface="Calibri"/>
              </a:rPr>
              <a:t>pour </a:t>
            </a:r>
            <a:r>
              <a:rPr lang="fr-FR" sz="2100" kern="0" spc="-11" dirty="0">
                <a:solidFill>
                  <a:srgbClr val="C00000"/>
                </a:solidFill>
                <a:latin typeface="Calibri"/>
                <a:cs typeface="Calibri"/>
              </a:rPr>
              <a:t>création</a:t>
            </a:r>
            <a:r>
              <a:rPr lang="fr-FR" sz="2100" kern="0" spc="30" dirty="0">
                <a:solidFill>
                  <a:srgbClr val="C00000"/>
                </a:solidFill>
                <a:latin typeface="Calibri"/>
                <a:cs typeface="Calibri"/>
              </a:rPr>
              <a:t> </a:t>
            </a:r>
            <a:r>
              <a:rPr lang="fr-FR" sz="2100" kern="0" spc="-4" dirty="0">
                <a:solidFill>
                  <a:srgbClr val="C00000"/>
                </a:solidFill>
                <a:latin typeface="Calibri"/>
                <a:cs typeface="Calibri"/>
              </a:rPr>
              <a:t>ou</a:t>
            </a:r>
            <a:r>
              <a:rPr lang="fr-FR" sz="2100" kern="0" spc="4" dirty="0">
                <a:solidFill>
                  <a:srgbClr val="C00000"/>
                </a:solidFill>
                <a:latin typeface="Calibri"/>
                <a:cs typeface="Calibri"/>
              </a:rPr>
              <a:t> </a:t>
            </a:r>
            <a:r>
              <a:rPr lang="fr-FR" sz="2100" kern="0" spc="-11" dirty="0">
                <a:solidFill>
                  <a:srgbClr val="C00000"/>
                </a:solidFill>
                <a:latin typeface="Calibri"/>
                <a:cs typeface="Calibri"/>
              </a:rPr>
              <a:t>reprise</a:t>
            </a:r>
            <a:r>
              <a:rPr lang="fr-FR" sz="2100" kern="0" spc="15" dirty="0">
                <a:solidFill>
                  <a:srgbClr val="C00000"/>
                </a:solidFill>
                <a:latin typeface="Calibri"/>
                <a:cs typeface="Calibri"/>
              </a:rPr>
              <a:t> </a:t>
            </a:r>
            <a:r>
              <a:rPr lang="fr-FR" sz="2100" kern="0" spc="-19" dirty="0">
                <a:solidFill>
                  <a:srgbClr val="C00000"/>
                </a:solidFill>
                <a:latin typeface="Calibri"/>
                <a:cs typeface="Calibri"/>
              </a:rPr>
              <a:t>d’entreprise</a:t>
            </a:r>
            <a:endParaRPr lang="fr-FR" sz="2100" kern="0" dirty="0">
              <a:solidFill>
                <a:srgbClr val="C00000"/>
              </a:solidFill>
              <a:latin typeface="Calibri"/>
              <a:cs typeface="Calibri"/>
            </a:endParaRPr>
          </a:p>
        </p:txBody>
      </p:sp>
    </p:spTree>
    <p:extLst>
      <p:ext uri="{BB962C8B-B14F-4D97-AF65-F5344CB8AC3E}">
        <p14:creationId xmlns:p14="http://schemas.microsoft.com/office/powerpoint/2010/main" val="3995251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2"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3"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4"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nvGraphicFramePr>
        <p:xfrm>
          <a:off x="685800" y="2286000"/>
          <a:ext cx="76619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5564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0400" y="1321002"/>
            <a:ext cx="5791200" cy="331149"/>
          </a:xfrm>
          <a:prstGeom prst="rect">
            <a:avLst/>
          </a:prstGeom>
        </p:spPr>
        <p:txBody>
          <a:bodyPr vert="horz" wrap="square" lIns="0" tIns="9049" rIns="0" bIns="0" rtlCol="0">
            <a:spAutoFit/>
          </a:bodyPr>
          <a:lstStyle/>
          <a:p>
            <a:pPr marL="9525">
              <a:spcBef>
                <a:spcPts val="71"/>
              </a:spcBef>
            </a:pPr>
            <a:r>
              <a:rPr sz="2325" spc="-19" dirty="0" err="1">
                <a:solidFill>
                  <a:srgbClr val="C00000"/>
                </a:solidFill>
                <a:latin typeface="Calibri"/>
                <a:cs typeface="Calibri"/>
              </a:rPr>
              <a:t>Arrêté</a:t>
            </a:r>
            <a:r>
              <a:rPr sz="2325" spc="-8" dirty="0">
                <a:solidFill>
                  <a:srgbClr val="C00000"/>
                </a:solidFill>
                <a:latin typeface="Calibri"/>
                <a:cs typeface="Calibri"/>
              </a:rPr>
              <a:t> </a:t>
            </a:r>
            <a:r>
              <a:rPr sz="2325" spc="-4" dirty="0">
                <a:solidFill>
                  <a:srgbClr val="C00000"/>
                </a:solidFill>
                <a:latin typeface="Calibri"/>
                <a:cs typeface="Calibri"/>
              </a:rPr>
              <a:t>du 4</a:t>
            </a:r>
            <a:r>
              <a:rPr sz="2325" dirty="0">
                <a:solidFill>
                  <a:srgbClr val="C00000"/>
                </a:solidFill>
                <a:latin typeface="Calibri"/>
                <a:cs typeface="Calibri"/>
              </a:rPr>
              <a:t> </a:t>
            </a:r>
            <a:r>
              <a:rPr sz="2325" spc="-11" dirty="0">
                <a:solidFill>
                  <a:srgbClr val="C00000"/>
                </a:solidFill>
                <a:latin typeface="Calibri"/>
                <a:cs typeface="Calibri"/>
              </a:rPr>
              <a:t>février</a:t>
            </a:r>
            <a:r>
              <a:rPr sz="2325" spc="-8" dirty="0">
                <a:solidFill>
                  <a:srgbClr val="C00000"/>
                </a:solidFill>
                <a:latin typeface="Calibri"/>
                <a:cs typeface="Calibri"/>
              </a:rPr>
              <a:t> </a:t>
            </a:r>
            <a:r>
              <a:rPr sz="2325" spc="-4" dirty="0">
                <a:solidFill>
                  <a:srgbClr val="C00000"/>
                </a:solidFill>
                <a:latin typeface="Calibri"/>
                <a:cs typeface="Calibri"/>
              </a:rPr>
              <a:t>2020</a:t>
            </a:r>
            <a:endParaRPr sz="2325" dirty="0">
              <a:solidFill>
                <a:srgbClr val="C00000"/>
              </a:solidFill>
              <a:latin typeface="Calibri"/>
              <a:cs typeface="Calibri"/>
            </a:endParaRPr>
          </a:p>
        </p:txBody>
      </p:sp>
      <p:sp>
        <p:nvSpPr>
          <p:cNvPr id="8" name="object 8"/>
          <p:cNvSpPr txBox="1"/>
          <p:nvPr/>
        </p:nvSpPr>
        <p:spPr>
          <a:xfrm>
            <a:off x="278272" y="1707748"/>
            <a:ext cx="8327231" cy="5187959"/>
          </a:xfrm>
          <a:prstGeom prst="rect">
            <a:avLst/>
          </a:prstGeom>
        </p:spPr>
        <p:txBody>
          <a:bodyPr vert="horz" wrap="square" lIns="0" tIns="9525" rIns="0" bIns="0" rtlCol="0">
            <a:spAutoFit/>
          </a:bodyPr>
          <a:lstStyle/>
          <a:p>
            <a:pPr marL="9049" marR="4763">
              <a:spcBef>
                <a:spcPts val="75"/>
              </a:spcBef>
              <a:tabLst>
                <a:tab pos="267176" algn="l"/>
              </a:tabLst>
            </a:pPr>
            <a:r>
              <a:rPr b="1" spc="-8" dirty="0">
                <a:solidFill>
                  <a:srgbClr val="00B0F0"/>
                </a:solidFill>
                <a:latin typeface="Arial" panose="020B0604020202020204" pitchFamily="34" charset="0"/>
                <a:cs typeface="Arial" panose="020B0604020202020204" pitchFamily="34" charset="0"/>
              </a:rPr>
              <a:t>Lorsque</a:t>
            </a:r>
            <a:r>
              <a:rPr b="1" spc="101" dirty="0">
                <a:solidFill>
                  <a:srgbClr val="00B0F0"/>
                </a:solidFill>
                <a:latin typeface="Arial" panose="020B0604020202020204" pitchFamily="34" charset="0"/>
                <a:cs typeface="Arial" panose="020B0604020202020204" pitchFamily="34" charset="0"/>
              </a:rPr>
              <a:t> </a:t>
            </a:r>
            <a:r>
              <a:rPr b="1" spc="-8" dirty="0">
                <a:solidFill>
                  <a:srgbClr val="00B0F0"/>
                </a:solidFill>
                <a:latin typeface="Arial" panose="020B0604020202020204" pitchFamily="34" charset="0"/>
                <a:cs typeface="Arial" panose="020B0604020202020204" pitchFamily="34" charset="0"/>
              </a:rPr>
              <a:t>l'agent</a:t>
            </a:r>
            <a:r>
              <a:rPr b="1" spc="94" dirty="0">
                <a:solidFill>
                  <a:srgbClr val="00B0F0"/>
                </a:solidFill>
                <a:latin typeface="Arial" panose="020B0604020202020204" pitchFamily="34" charset="0"/>
                <a:cs typeface="Arial" panose="020B0604020202020204" pitchFamily="34" charset="0"/>
              </a:rPr>
              <a:t> </a:t>
            </a:r>
            <a:r>
              <a:rPr b="1" spc="-4" dirty="0">
                <a:solidFill>
                  <a:srgbClr val="00B0F0"/>
                </a:solidFill>
                <a:latin typeface="Arial" panose="020B0604020202020204" pitchFamily="34" charset="0"/>
                <a:cs typeface="Arial" panose="020B0604020202020204" pitchFamily="34" charset="0"/>
              </a:rPr>
              <a:t>souhaite</a:t>
            </a:r>
            <a:r>
              <a:rPr b="1" spc="98" dirty="0">
                <a:solidFill>
                  <a:srgbClr val="00B0F0"/>
                </a:solidFill>
                <a:latin typeface="Arial" panose="020B0604020202020204" pitchFamily="34" charset="0"/>
                <a:cs typeface="Arial" panose="020B0604020202020204" pitchFamily="34" charset="0"/>
              </a:rPr>
              <a:t> </a:t>
            </a:r>
            <a:r>
              <a:rPr b="1" spc="-15" dirty="0" err="1">
                <a:solidFill>
                  <a:srgbClr val="00B0F0"/>
                </a:solidFill>
                <a:latin typeface="Arial" panose="020B0604020202020204" pitchFamily="34" charset="0"/>
                <a:cs typeface="Arial" panose="020B0604020202020204" pitchFamily="34" charset="0"/>
              </a:rPr>
              <a:t>exercer</a:t>
            </a:r>
            <a:r>
              <a:rPr b="1" spc="90" dirty="0">
                <a:solidFill>
                  <a:srgbClr val="00B0F0"/>
                </a:solidFill>
                <a:latin typeface="Arial" panose="020B0604020202020204" pitchFamily="34" charset="0"/>
                <a:cs typeface="Arial" panose="020B0604020202020204" pitchFamily="34" charset="0"/>
              </a:rPr>
              <a:t> </a:t>
            </a:r>
            <a:r>
              <a:rPr b="1" spc="-4" dirty="0" err="1">
                <a:solidFill>
                  <a:srgbClr val="00B0F0"/>
                </a:solidFill>
                <a:latin typeface="Arial" panose="020B0604020202020204" pitchFamily="34" charset="0"/>
                <a:cs typeface="Arial" panose="020B0604020202020204" pitchFamily="34" charset="0"/>
              </a:rPr>
              <a:t>une</a:t>
            </a:r>
            <a:r>
              <a:rPr lang="fr-FR" b="1" spc="101" dirty="0">
                <a:solidFill>
                  <a:srgbClr val="00B0F0"/>
                </a:solidFill>
                <a:latin typeface="Arial" panose="020B0604020202020204" pitchFamily="34" charset="0"/>
                <a:cs typeface="Arial" panose="020B0604020202020204" pitchFamily="34" charset="0"/>
              </a:rPr>
              <a:t> </a:t>
            </a:r>
            <a:r>
              <a:rPr lang="fr-FR" b="1" spc="-4" dirty="0">
                <a:solidFill>
                  <a:srgbClr val="00B0F0"/>
                </a:solidFill>
                <a:latin typeface="Arial" panose="020B0604020202020204" pitchFamily="34" charset="0"/>
                <a:cs typeface="Arial" panose="020B0604020202020204" pitchFamily="34" charset="0"/>
              </a:rPr>
              <a:t>activité</a:t>
            </a:r>
            <a:r>
              <a:rPr lang="fr-FR" b="1" spc="101" dirty="0">
                <a:solidFill>
                  <a:srgbClr val="00B0F0"/>
                </a:solidFill>
                <a:latin typeface="Arial" panose="020B0604020202020204" pitchFamily="34" charset="0"/>
                <a:cs typeface="Arial" panose="020B0604020202020204" pitchFamily="34" charset="0"/>
              </a:rPr>
              <a:t> </a:t>
            </a:r>
            <a:r>
              <a:rPr lang="fr-FR" b="1" spc="-8" dirty="0">
                <a:solidFill>
                  <a:srgbClr val="00B0F0"/>
                </a:solidFill>
                <a:latin typeface="Arial" panose="020B0604020202020204" pitchFamily="34" charset="0"/>
                <a:cs typeface="Arial" panose="020B0604020202020204" pitchFamily="34" charset="0"/>
              </a:rPr>
              <a:t>privée</a:t>
            </a:r>
            <a:r>
              <a:rPr lang="fr-FR" b="1" spc="105" dirty="0">
                <a:solidFill>
                  <a:srgbClr val="00B0F0"/>
                </a:solidFill>
                <a:latin typeface="Arial" panose="020B0604020202020204" pitchFamily="34" charset="0"/>
                <a:cs typeface="Arial" panose="020B0604020202020204" pitchFamily="34" charset="0"/>
              </a:rPr>
              <a:t> </a:t>
            </a:r>
            <a:r>
              <a:rPr lang="fr-FR" b="1" spc="-11" dirty="0">
                <a:solidFill>
                  <a:srgbClr val="00B0F0"/>
                </a:solidFill>
                <a:latin typeface="Arial" panose="020B0604020202020204" pitchFamily="34" charset="0"/>
                <a:cs typeface="Arial" panose="020B0604020202020204" pitchFamily="34" charset="0"/>
              </a:rPr>
              <a:t>lucrative</a:t>
            </a:r>
            <a:r>
              <a:rPr b="1" spc="-11" dirty="0">
                <a:solidFill>
                  <a:srgbClr val="00B0F0"/>
                </a:solidFill>
                <a:latin typeface="Arial" panose="020B0604020202020204" pitchFamily="34" charset="0"/>
                <a:cs typeface="Arial" panose="020B0604020202020204" pitchFamily="34" charset="0"/>
              </a:rPr>
              <a:t>,</a:t>
            </a:r>
            <a:r>
              <a:rPr b="1" spc="105" dirty="0">
                <a:solidFill>
                  <a:srgbClr val="00B0F0"/>
                </a:solidFill>
                <a:latin typeface="Arial" panose="020B0604020202020204" pitchFamily="34" charset="0"/>
                <a:cs typeface="Arial" panose="020B0604020202020204" pitchFamily="34" charset="0"/>
              </a:rPr>
              <a:t> </a:t>
            </a:r>
            <a:r>
              <a:rPr b="1" dirty="0">
                <a:solidFill>
                  <a:srgbClr val="00B0F0"/>
                </a:solidFill>
                <a:latin typeface="Arial" panose="020B0604020202020204" pitchFamily="34" charset="0"/>
                <a:cs typeface="Arial" panose="020B0604020202020204" pitchFamily="34" charset="0"/>
              </a:rPr>
              <a:t>son</a:t>
            </a:r>
            <a:r>
              <a:rPr b="1" spc="98" dirty="0">
                <a:solidFill>
                  <a:srgbClr val="00B0F0"/>
                </a:solidFill>
                <a:latin typeface="Arial" panose="020B0604020202020204" pitchFamily="34" charset="0"/>
                <a:cs typeface="Arial" panose="020B0604020202020204" pitchFamily="34" charset="0"/>
              </a:rPr>
              <a:t> </a:t>
            </a:r>
            <a:r>
              <a:rPr b="1" spc="-4" dirty="0">
                <a:solidFill>
                  <a:srgbClr val="00B0F0"/>
                </a:solidFill>
                <a:latin typeface="Arial" panose="020B0604020202020204" pitchFamily="34" charset="0"/>
                <a:cs typeface="Arial" panose="020B0604020202020204" pitchFamily="34" charset="0"/>
              </a:rPr>
              <a:t>dossier</a:t>
            </a:r>
            <a:r>
              <a:rPr b="1" spc="105" dirty="0">
                <a:solidFill>
                  <a:srgbClr val="00B0F0"/>
                </a:solidFill>
                <a:latin typeface="Arial" panose="020B0604020202020204" pitchFamily="34" charset="0"/>
                <a:cs typeface="Arial" panose="020B0604020202020204" pitchFamily="34" charset="0"/>
              </a:rPr>
              <a:t> </a:t>
            </a:r>
            <a:r>
              <a:rPr b="1" spc="-4" dirty="0">
                <a:solidFill>
                  <a:srgbClr val="00B0F0"/>
                </a:solidFill>
                <a:latin typeface="Arial" panose="020B0604020202020204" pitchFamily="34" charset="0"/>
                <a:cs typeface="Arial" panose="020B0604020202020204" pitchFamily="34" charset="0"/>
              </a:rPr>
              <a:t>de</a:t>
            </a:r>
            <a:r>
              <a:rPr b="1" spc="101" dirty="0">
                <a:solidFill>
                  <a:srgbClr val="00B0F0"/>
                </a:solidFill>
                <a:latin typeface="Arial" panose="020B0604020202020204" pitchFamily="34" charset="0"/>
                <a:cs typeface="Arial" panose="020B0604020202020204" pitchFamily="34" charset="0"/>
              </a:rPr>
              <a:t> </a:t>
            </a:r>
            <a:r>
              <a:rPr b="1" dirty="0">
                <a:solidFill>
                  <a:srgbClr val="00B0F0"/>
                </a:solidFill>
                <a:latin typeface="Arial" panose="020B0604020202020204" pitchFamily="34" charset="0"/>
                <a:cs typeface="Arial" panose="020B0604020202020204" pitchFamily="34" charset="0"/>
              </a:rPr>
              <a:t>saisine </a:t>
            </a:r>
            <a:r>
              <a:rPr b="1" spc="-394" dirty="0">
                <a:solidFill>
                  <a:srgbClr val="00B0F0"/>
                </a:solidFill>
                <a:latin typeface="Arial" panose="020B0604020202020204" pitchFamily="34" charset="0"/>
                <a:cs typeface="Arial" panose="020B0604020202020204" pitchFamily="34" charset="0"/>
              </a:rPr>
              <a:t> </a:t>
            </a:r>
            <a:r>
              <a:rPr b="1" dirty="0">
                <a:solidFill>
                  <a:srgbClr val="00B0F0"/>
                </a:solidFill>
                <a:latin typeface="Arial" panose="020B0604020202020204" pitchFamily="34" charset="0"/>
                <a:cs typeface="Arial" panose="020B0604020202020204" pitchFamily="34" charset="0"/>
              </a:rPr>
              <a:t>à </a:t>
            </a:r>
            <a:r>
              <a:rPr b="1" spc="-8" dirty="0">
                <a:solidFill>
                  <a:srgbClr val="00B0F0"/>
                </a:solidFill>
                <a:latin typeface="Arial" panose="020B0604020202020204" pitchFamily="34" charset="0"/>
                <a:cs typeface="Arial" panose="020B0604020202020204" pitchFamily="34" charset="0"/>
              </a:rPr>
              <a:t>l'autorité</a:t>
            </a:r>
            <a:r>
              <a:rPr b="1" spc="-4" dirty="0">
                <a:solidFill>
                  <a:srgbClr val="00B0F0"/>
                </a:solidFill>
                <a:latin typeface="Arial" panose="020B0604020202020204" pitchFamily="34" charset="0"/>
                <a:cs typeface="Arial" panose="020B0604020202020204" pitchFamily="34" charset="0"/>
              </a:rPr>
              <a:t> </a:t>
            </a:r>
            <a:r>
              <a:rPr b="1" spc="-8" dirty="0">
                <a:solidFill>
                  <a:srgbClr val="00B0F0"/>
                </a:solidFill>
                <a:latin typeface="Arial" panose="020B0604020202020204" pitchFamily="34" charset="0"/>
                <a:cs typeface="Arial" panose="020B0604020202020204" pitchFamily="34" charset="0"/>
              </a:rPr>
              <a:t>hiérarchique</a:t>
            </a:r>
            <a:r>
              <a:rPr b="1" dirty="0">
                <a:solidFill>
                  <a:srgbClr val="00B0F0"/>
                </a:solidFill>
                <a:latin typeface="Arial" panose="020B0604020202020204" pitchFamily="34" charset="0"/>
                <a:cs typeface="Arial" panose="020B0604020202020204" pitchFamily="34" charset="0"/>
              </a:rPr>
              <a:t> </a:t>
            </a:r>
            <a:r>
              <a:rPr b="1" spc="-8" dirty="0">
                <a:solidFill>
                  <a:srgbClr val="00B0F0"/>
                </a:solidFill>
                <a:latin typeface="Arial" panose="020B0604020202020204" pitchFamily="34" charset="0"/>
                <a:cs typeface="Arial" panose="020B0604020202020204" pitchFamily="34" charset="0"/>
              </a:rPr>
              <a:t>est </a:t>
            </a:r>
            <a:r>
              <a:rPr b="1" spc="-4" dirty="0">
                <a:solidFill>
                  <a:srgbClr val="00B0F0"/>
                </a:solidFill>
                <a:latin typeface="Arial" panose="020B0604020202020204" pitchFamily="34" charset="0"/>
                <a:cs typeface="Arial" panose="020B0604020202020204" pitchFamily="34" charset="0"/>
              </a:rPr>
              <a:t>composé</a:t>
            </a:r>
            <a:r>
              <a:rPr b="1" spc="-15" dirty="0">
                <a:solidFill>
                  <a:srgbClr val="00B0F0"/>
                </a:solidFill>
                <a:latin typeface="Arial" panose="020B0604020202020204" pitchFamily="34" charset="0"/>
                <a:cs typeface="Arial" panose="020B0604020202020204" pitchFamily="34" charset="0"/>
              </a:rPr>
              <a:t> </a:t>
            </a:r>
            <a:r>
              <a:rPr b="1" dirty="0">
                <a:solidFill>
                  <a:srgbClr val="00B0F0"/>
                </a:solidFill>
                <a:latin typeface="Arial" panose="020B0604020202020204" pitchFamily="34" charset="0"/>
                <a:cs typeface="Arial" panose="020B0604020202020204" pitchFamily="34" charset="0"/>
              </a:rPr>
              <a:t>des</a:t>
            </a:r>
            <a:r>
              <a:rPr b="1" spc="-4" dirty="0">
                <a:solidFill>
                  <a:srgbClr val="00B0F0"/>
                </a:solidFill>
                <a:latin typeface="Arial" panose="020B0604020202020204" pitchFamily="34" charset="0"/>
                <a:cs typeface="Arial" panose="020B0604020202020204" pitchFamily="34" charset="0"/>
              </a:rPr>
              <a:t> pièces</a:t>
            </a:r>
            <a:r>
              <a:rPr b="1" spc="4" dirty="0">
                <a:solidFill>
                  <a:srgbClr val="00B0F0"/>
                </a:solidFill>
                <a:latin typeface="Arial" panose="020B0604020202020204" pitchFamily="34" charset="0"/>
                <a:cs typeface="Arial" panose="020B0604020202020204" pitchFamily="34" charset="0"/>
              </a:rPr>
              <a:t> </a:t>
            </a:r>
            <a:r>
              <a:rPr b="1" spc="-11" dirty="0">
                <a:solidFill>
                  <a:srgbClr val="00B0F0"/>
                </a:solidFill>
                <a:latin typeface="Arial" panose="020B0604020202020204" pitchFamily="34" charset="0"/>
                <a:cs typeface="Arial" panose="020B0604020202020204" pitchFamily="34" charset="0"/>
              </a:rPr>
              <a:t>suivantes</a:t>
            </a:r>
            <a:r>
              <a:rPr b="1" spc="11" dirty="0">
                <a:solidFill>
                  <a:srgbClr val="00B0F0"/>
                </a:solidFill>
                <a:latin typeface="Arial" panose="020B0604020202020204" pitchFamily="34" charset="0"/>
                <a:cs typeface="Arial" panose="020B0604020202020204" pitchFamily="34" charset="0"/>
              </a:rPr>
              <a:t> </a:t>
            </a:r>
            <a:r>
              <a:rPr b="1" dirty="0">
                <a:solidFill>
                  <a:srgbClr val="00B0F0"/>
                </a:solidFill>
                <a:latin typeface="Arial" panose="020B0604020202020204" pitchFamily="34" charset="0"/>
                <a:cs typeface="Arial" panose="020B0604020202020204" pitchFamily="34" charset="0"/>
              </a:rPr>
              <a:t>:</a:t>
            </a:r>
            <a:endParaRPr dirty="0">
              <a:solidFill>
                <a:srgbClr val="00B0F0"/>
              </a:solidFill>
              <a:latin typeface="Arial" panose="020B0604020202020204" pitchFamily="34" charset="0"/>
              <a:cs typeface="Arial" panose="020B0604020202020204" pitchFamily="34" charset="0"/>
            </a:endParaRPr>
          </a:p>
          <a:p>
            <a:pPr marL="224314" marR="6191" indent="-215265">
              <a:spcBef>
                <a:spcPts val="1526"/>
              </a:spcBef>
              <a:buFont typeface="Wingdings"/>
              <a:buChar char=""/>
              <a:tabLst>
                <a:tab pos="224314" algn="l"/>
                <a:tab pos="224790" algn="l"/>
              </a:tabLst>
            </a:pPr>
            <a:r>
              <a:rPr dirty="0">
                <a:solidFill>
                  <a:srgbClr val="3E216F"/>
                </a:solidFill>
                <a:latin typeface="Arial" panose="020B0604020202020204" pitchFamily="34" charset="0"/>
                <a:cs typeface="Arial" panose="020B0604020202020204" pitchFamily="34" charset="0"/>
              </a:rPr>
              <a:t>La</a:t>
            </a:r>
            <a:r>
              <a:rPr spc="56"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saisine</a:t>
            </a:r>
            <a:r>
              <a:rPr spc="6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initiale</a:t>
            </a:r>
            <a:r>
              <a:rPr spc="60"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de</a:t>
            </a:r>
            <a:r>
              <a:rPr spc="64"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l'agent</a:t>
            </a:r>
            <a:r>
              <a:rPr spc="60"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informant</a:t>
            </a:r>
            <a:r>
              <a:rPr spc="56"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l'autorité</a:t>
            </a:r>
            <a:r>
              <a:rPr spc="60"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hiérarchique</a:t>
            </a:r>
            <a:r>
              <a:rPr spc="6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de</a:t>
            </a:r>
            <a:r>
              <a:rPr spc="6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son</a:t>
            </a:r>
            <a:r>
              <a:rPr spc="6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souhait</a:t>
            </a:r>
            <a:r>
              <a:rPr spc="56"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d'exercer</a:t>
            </a:r>
            <a:r>
              <a:rPr spc="60"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une</a:t>
            </a:r>
            <a:r>
              <a:rPr spc="6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activité</a:t>
            </a:r>
            <a:r>
              <a:rPr spc="60"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privée</a:t>
            </a:r>
            <a:r>
              <a:rPr spc="56"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et</a:t>
            </a:r>
            <a:r>
              <a:rPr spc="56"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d'être</a:t>
            </a:r>
            <a:r>
              <a:rPr spc="64"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placé,</a:t>
            </a:r>
            <a:r>
              <a:rPr spc="53"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à</a:t>
            </a:r>
            <a:r>
              <a:rPr spc="56"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ce </a:t>
            </a:r>
            <a:r>
              <a:rPr spc="-266"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titre,</a:t>
            </a:r>
            <a:r>
              <a:rPr spc="-15"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dans</a:t>
            </a:r>
            <a:r>
              <a:rPr spc="-19"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une</a:t>
            </a:r>
            <a:r>
              <a:rPr spc="-19"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position</a:t>
            </a:r>
            <a:r>
              <a:rPr spc="-26"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conforme</a:t>
            </a:r>
            <a:r>
              <a:rPr spc="-15"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à</a:t>
            </a:r>
            <a:r>
              <a:rPr spc="-4" dirty="0">
                <a:solidFill>
                  <a:srgbClr val="3E216F"/>
                </a:solidFill>
                <a:latin typeface="Arial" panose="020B0604020202020204" pitchFamily="34" charset="0"/>
                <a:cs typeface="Arial" panose="020B0604020202020204" pitchFamily="34" charset="0"/>
              </a:rPr>
              <a:t> son</a:t>
            </a:r>
            <a:r>
              <a:rPr spc="4"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statut</a:t>
            </a:r>
            <a:r>
              <a:rPr spc="-23"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a:spcBef>
                <a:spcPts val="19"/>
              </a:spcBef>
              <a:buClr>
                <a:srgbClr val="3E216F"/>
              </a:buClr>
              <a:buFont typeface="Wingdings"/>
              <a:buChar char=""/>
            </a:pPr>
            <a:endParaRPr dirty="0">
              <a:latin typeface="Arial" panose="020B0604020202020204" pitchFamily="34" charset="0"/>
              <a:cs typeface="Arial" panose="020B0604020202020204" pitchFamily="34" charset="0"/>
            </a:endParaRPr>
          </a:p>
          <a:p>
            <a:pPr marL="224314" indent="-215265">
              <a:buFont typeface="Wingdings"/>
              <a:buChar char=""/>
              <a:tabLst>
                <a:tab pos="224314" algn="l"/>
                <a:tab pos="224790" algn="l"/>
              </a:tabLst>
            </a:pPr>
            <a:r>
              <a:rPr spc="4" dirty="0">
                <a:solidFill>
                  <a:srgbClr val="3E216F"/>
                </a:solidFill>
                <a:latin typeface="Arial" panose="020B0604020202020204" pitchFamily="34" charset="0"/>
                <a:cs typeface="Arial" panose="020B0604020202020204" pitchFamily="34" charset="0"/>
              </a:rPr>
              <a:t>Une</a:t>
            </a:r>
            <a:r>
              <a:rPr spc="-19"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copie </a:t>
            </a:r>
            <a:r>
              <a:rPr spc="4" dirty="0">
                <a:solidFill>
                  <a:srgbClr val="3E216F"/>
                </a:solidFill>
                <a:latin typeface="Arial" panose="020B0604020202020204" pitchFamily="34" charset="0"/>
                <a:cs typeface="Arial" panose="020B0604020202020204" pitchFamily="34" charset="0"/>
              </a:rPr>
              <a:t>du</a:t>
            </a:r>
            <a:r>
              <a:rPr spc="-11" dirty="0">
                <a:solidFill>
                  <a:srgbClr val="3E216F"/>
                </a:solidFill>
                <a:latin typeface="Arial" panose="020B0604020202020204" pitchFamily="34" charset="0"/>
                <a:cs typeface="Arial" panose="020B0604020202020204" pitchFamily="34" charset="0"/>
              </a:rPr>
              <a:t> contrat</a:t>
            </a:r>
            <a:r>
              <a:rPr spc="-23"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d'engagement</a:t>
            </a:r>
            <a:r>
              <a:rPr spc="-23"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pour</a:t>
            </a:r>
            <a:r>
              <a:rPr spc="-19"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les</a:t>
            </a:r>
            <a:r>
              <a:rPr spc="-8"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agents</a:t>
            </a:r>
            <a:r>
              <a:rPr spc="-23"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contractuels</a:t>
            </a:r>
            <a:r>
              <a:rPr spc="-15"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a:spcBef>
                <a:spcPts val="23"/>
              </a:spcBef>
              <a:buClr>
                <a:srgbClr val="3E216F"/>
              </a:buClr>
              <a:buFont typeface="Wingdings"/>
              <a:buChar char=""/>
            </a:pPr>
            <a:endParaRPr dirty="0">
              <a:latin typeface="Arial" panose="020B0604020202020204" pitchFamily="34" charset="0"/>
              <a:cs typeface="Arial" panose="020B0604020202020204" pitchFamily="34" charset="0"/>
            </a:endParaRPr>
          </a:p>
          <a:p>
            <a:pPr marL="224314" marR="3810" indent="-215265">
              <a:buFont typeface="Wingdings"/>
              <a:buChar char=""/>
              <a:tabLst>
                <a:tab pos="224314" algn="l"/>
                <a:tab pos="224790" algn="l"/>
              </a:tabLst>
            </a:pPr>
            <a:r>
              <a:rPr dirty="0">
                <a:solidFill>
                  <a:srgbClr val="3E216F"/>
                </a:solidFill>
                <a:latin typeface="Arial" panose="020B0604020202020204" pitchFamily="34" charset="0"/>
                <a:cs typeface="Arial" panose="020B0604020202020204" pitchFamily="34" charset="0"/>
              </a:rPr>
              <a:t>Une</a:t>
            </a:r>
            <a:r>
              <a:rPr spc="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description</a:t>
            </a:r>
            <a:r>
              <a:rPr spc="8"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du </a:t>
            </a:r>
            <a:r>
              <a:rPr spc="-8" dirty="0">
                <a:solidFill>
                  <a:srgbClr val="3E216F"/>
                </a:solidFill>
                <a:latin typeface="Arial" panose="020B0604020202020204" pitchFamily="34" charset="0"/>
                <a:cs typeface="Arial" panose="020B0604020202020204" pitchFamily="34" charset="0"/>
              </a:rPr>
              <a:t>projet</a:t>
            </a:r>
            <a:r>
              <a:rPr spc="8"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envisagé</a:t>
            </a:r>
            <a:r>
              <a:rPr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comportant</a:t>
            </a:r>
            <a:r>
              <a:rPr spc="4"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toutes</a:t>
            </a:r>
            <a:r>
              <a:rPr spc="8"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les</a:t>
            </a:r>
            <a:r>
              <a:rPr spc="4"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informations</a:t>
            </a:r>
            <a:r>
              <a:rPr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utiles</a:t>
            </a:r>
            <a:r>
              <a:rPr spc="8"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et</a:t>
            </a:r>
            <a:r>
              <a:rPr spc="4"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circonstanciées</a:t>
            </a:r>
            <a:r>
              <a:rPr spc="8"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permettant</a:t>
            </a:r>
            <a:r>
              <a:rPr spc="-4" dirty="0">
                <a:solidFill>
                  <a:srgbClr val="3E216F"/>
                </a:solidFill>
                <a:latin typeface="Arial" panose="020B0604020202020204" pitchFamily="34" charset="0"/>
                <a:cs typeface="Arial" panose="020B0604020202020204" pitchFamily="34" charset="0"/>
              </a:rPr>
              <a:t> l'appréciation </a:t>
            </a:r>
            <a:r>
              <a:rPr spc="4" dirty="0">
                <a:solidFill>
                  <a:srgbClr val="3E216F"/>
                </a:solidFill>
                <a:latin typeface="Arial" panose="020B0604020202020204" pitchFamily="34" charset="0"/>
                <a:cs typeface="Arial" panose="020B0604020202020204" pitchFamily="34" charset="0"/>
              </a:rPr>
              <a:t>de </a:t>
            </a:r>
            <a:r>
              <a:rPr spc="-8" dirty="0">
                <a:solidFill>
                  <a:srgbClr val="3E216F"/>
                </a:solidFill>
                <a:latin typeface="Arial" panose="020B0604020202020204" pitchFamily="34" charset="0"/>
                <a:cs typeface="Arial" panose="020B0604020202020204" pitchFamily="34" charset="0"/>
              </a:rPr>
              <a:t>la </a:t>
            </a:r>
            <a:r>
              <a:rPr spc="-266"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demande</a:t>
            </a:r>
            <a:r>
              <a:rPr spc="-30"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par</a:t>
            </a:r>
            <a:r>
              <a:rPr spc="-1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l'autorité</a:t>
            </a:r>
            <a:r>
              <a:rPr spc="-26"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hiérarchique </a:t>
            </a:r>
            <a:r>
              <a:rPr dirty="0">
                <a:solidFill>
                  <a:srgbClr val="3E216F"/>
                </a:solidFill>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a:spcBef>
                <a:spcPts val="19"/>
              </a:spcBef>
              <a:buClr>
                <a:srgbClr val="3E216F"/>
              </a:buClr>
              <a:buFont typeface="Wingdings"/>
              <a:buChar char=""/>
            </a:pPr>
            <a:endParaRPr dirty="0">
              <a:latin typeface="Arial" panose="020B0604020202020204" pitchFamily="34" charset="0"/>
              <a:cs typeface="Arial" panose="020B0604020202020204" pitchFamily="34" charset="0"/>
            </a:endParaRPr>
          </a:p>
          <a:p>
            <a:pPr marL="224314" indent="-215265">
              <a:spcBef>
                <a:spcPts val="4"/>
              </a:spcBef>
              <a:buFont typeface="Wingdings"/>
              <a:buChar char=""/>
              <a:tabLst>
                <a:tab pos="224314" algn="l"/>
                <a:tab pos="224790" algn="l"/>
              </a:tabLst>
            </a:pPr>
            <a:r>
              <a:rPr dirty="0">
                <a:solidFill>
                  <a:srgbClr val="3E216F"/>
                </a:solidFill>
                <a:latin typeface="Arial" panose="020B0604020202020204" pitchFamily="34" charset="0"/>
                <a:cs typeface="Arial" panose="020B0604020202020204" pitchFamily="34" charset="0"/>
              </a:rPr>
              <a:t>Le</a:t>
            </a:r>
            <a:r>
              <a:rPr spc="-4" dirty="0">
                <a:solidFill>
                  <a:srgbClr val="3E216F"/>
                </a:solidFill>
                <a:latin typeface="Arial" panose="020B0604020202020204" pitchFamily="34" charset="0"/>
                <a:cs typeface="Arial" panose="020B0604020202020204" pitchFamily="34" charset="0"/>
              </a:rPr>
              <a:t> cas</a:t>
            </a:r>
            <a:r>
              <a:rPr spc="11"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échéant,</a:t>
            </a:r>
            <a:r>
              <a:rPr spc="-26"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les</a:t>
            </a:r>
            <a:r>
              <a:rPr spc="-8" dirty="0">
                <a:solidFill>
                  <a:srgbClr val="3E216F"/>
                </a:solidFill>
                <a:latin typeface="Arial" panose="020B0604020202020204" pitchFamily="34" charset="0"/>
                <a:cs typeface="Arial" panose="020B0604020202020204" pitchFamily="34" charset="0"/>
              </a:rPr>
              <a:t> statuts </a:t>
            </a:r>
            <a:r>
              <a:rPr dirty="0">
                <a:solidFill>
                  <a:srgbClr val="3E216F"/>
                </a:solidFill>
                <a:latin typeface="Arial" panose="020B0604020202020204" pitchFamily="34" charset="0"/>
                <a:cs typeface="Arial" panose="020B0604020202020204" pitchFamily="34" charset="0"/>
              </a:rPr>
              <a:t>ou</a:t>
            </a:r>
            <a:r>
              <a:rPr spc="-4" dirty="0">
                <a:solidFill>
                  <a:srgbClr val="3E216F"/>
                </a:solidFill>
                <a:latin typeface="Arial" panose="020B0604020202020204" pitchFamily="34" charset="0"/>
                <a:cs typeface="Arial" panose="020B0604020202020204" pitchFamily="34" charset="0"/>
              </a:rPr>
              <a:t> projets</a:t>
            </a:r>
            <a:r>
              <a:rPr spc="4" dirty="0">
                <a:solidFill>
                  <a:srgbClr val="3E216F"/>
                </a:solidFill>
                <a:latin typeface="Arial" panose="020B0604020202020204" pitchFamily="34" charset="0"/>
                <a:cs typeface="Arial" panose="020B0604020202020204" pitchFamily="34" charset="0"/>
              </a:rPr>
              <a:t> de</a:t>
            </a:r>
            <a:r>
              <a:rPr spc="-15"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statuts</a:t>
            </a:r>
            <a:r>
              <a:rPr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de</a:t>
            </a:r>
            <a:r>
              <a:rPr spc="-15"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l'entreprise</a:t>
            </a:r>
            <a:r>
              <a:rPr spc="-19"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que</a:t>
            </a:r>
            <a:r>
              <a:rPr spc="-15"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l'agent</a:t>
            </a:r>
            <a:r>
              <a:rPr spc="-30"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souhaite</a:t>
            </a:r>
            <a:r>
              <a:rPr spc="-19"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créer</a:t>
            </a:r>
            <a:r>
              <a:rPr spc="4"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ou</a:t>
            </a:r>
            <a:r>
              <a:rPr spc="-4"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reprendre</a:t>
            </a:r>
            <a:r>
              <a:rPr spc="-23"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a:spcBef>
                <a:spcPts val="19"/>
              </a:spcBef>
              <a:buClr>
                <a:srgbClr val="3E216F"/>
              </a:buClr>
              <a:buFont typeface="Wingdings"/>
              <a:buChar char=""/>
            </a:pPr>
            <a:endParaRPr dirty="0">
              <a:latin typeface="Arial" panose="020B0604020202020204" pitchFamily="34" charset="0"/>
              <a:cs typeface="Arial" panose="020B0604020202020204" pitchFamily="34" charset="0"/>
            </a:endParaRPr>
          </a:p>
          <a:p>
            <a:pPr marL="224314" marR="3810" indent="-215265">
              <a:buFont typeface="Wingdings"/>
              <a:buChar char=""/>
              <a:tabLst>
                <a:tab pos="224314" algn="l"/>
                <a:tab pos="224790" algn="l"/>
              </a:tabLst>
            </a:pPr>
            <a:r>
              <a:rPr dirty="0">
                <a:solidFill>
                  <a:srgbClr val="3E216F"/>
                </a:solidFill>
                <a:latin typeface="Arial" panose="020B0604020202020204" pitchFamily="34" charset="0"/>
                <a:cs typeface="Arial" panose="020B0604020202020204" pitchFamily="34" charset="0"/>
              </a:rPr>
              <a:t>Le</a:t>
            </a:r>
            <a:r>
              <a:rPr spc="105"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cas</a:t>
            </a:r>
            <a:r>
              <a:rPr spc="10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échéant,</a:t>
            </a:r>
            <a:r>
              <a:rPr spc="94"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l'extrait</a:t>
            </a:r>
            <a:r>
              <a:rPr spc="10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du</a:t>
            </a:r>
            <a:r>
              <a:rPr spc="105"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registre</a:t>
            </a:r>
            <a:r>
              <a:rPr spc="9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du</a:t>
            </a:r>
            <a:r>
              <a:rPr spc="105"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commerce</a:t>
            </a:r>
            <a:r>
              <a:rPr spc="10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et</a:t>
            </a:r>
            <a:r>
              <a:rPr spc="101"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des</a:t>
            </a:r>
            <a:r>
              <a:rPr spc="105"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sociétés</a:t>
            </a:r>
            <a:r>
              <a:rPr spc="113"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(extraits</a:t>
            </a:r>
            <a:r>
              <a:rPr spc="109"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K</a:t>
            </a:r>
            <a:r>
              <a:rPr spc="10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ou</a:t>
            </a:r>
            <a:r>
              <a:rPr spc="116"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K</a:t>
            </a:r>
            <a:r>
              <a:rPr spc="101"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bis)</a:t>
            </a:r>
            <a:r>
              <a:rPr spc="105"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ou</a:t>
            </a:r>
            <a:r>
              <a:rPr spc="105"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la</a:t>
            </a:r>
            <a:r>
              <a:rPr spc="98"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copie</a:t>
            </a:r>
            <a:r>
              <a:rPr spc="105"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des</a:t>
            </a:r>
            <a:r>
              <a:rPr spc="113"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statuts</a:t>
            </a:r>
            <a:r>
              <a:rPr spc="9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de</a:t>
            </a:r>
            <a:r>
              <a:rPr spc="105"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la</a:t>
            </a:r>
            <a:r>
              <a:rPr spc="98"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personne </a:t>
            </a:r>
            <a:r>
              <a:rPr spc="-266"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morale</a:t>
            </a:r>
            <a:r>
              <a:rPr spc="-15"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que</a:t>
            </a:r>
            <a:r>
              <a:rPr spc="-19"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l'agent</a:t>
            </a:r>
            <a:r>
              <a:rPr spc="-3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souhaite</a:t>
            </a:r>
            <a:r>
              <a:rPr spc="-23"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rejoindre.</a:t>
            </a:r>
            <a:endParaRPr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1C0CFAE1-B4BD-DA22-7074-FE2CF5077EC4}"/>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1" name="Groupe 14">
            <a:extLst>
              <a:ext uri="{FF2B5EF4-FFF2-40B4-BE49-F238E27FC236}">
                <a16:creationId xmlns:a16="http://schemas.microsoft.com/office/drawing/2014/main" id="{A72C66E4-68C4-0783-6E10-1697AC5E5C9F}"/>
              </a:ext>
            </a:extLst>
          </p:cNvPr>
          <p:cNvGrpSpPr>
            <a:grpSpLocks/>
          </p:cNvGrpSpPr>
          <p:nvPr/>
        </p:nvGrpSpPr>
        <p:grpSpPr bwMode="auto">
          <a:xfrm>
            <a:off x="1574826" y="57659"/>
            <a:ext cx="7661932" cy="1314472"/>
            <a:chOff x="2521302" y="4447632"/>
            <a:chExt cx="6645275" cy="2324642"/>
          </a:xfrm>
        </p:grpSpPr>
        <p:sp>
          <p:nvSpPr>
            <p:cNvPr id="12" name="Oval 2">
              <a:extLst>
                <a:ext uri="{FF2B5EF4-FFF2-40B4-BE49-F238E27FC236}">
                  <a16:creationId xmlns:a16="http://schemas.microsoft.com/office/drawing/2014/main" id="{AB48BCAB-7655-807B-D603-927D59E4B55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6385569A-EB42-D96F-3281-01923A70C88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4C015036-3670-61D6-924D-8E4C1697E68B}"/>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5" name="Group 6">
              <a:extLst>
                <a:ext uri="{FF2B5EF4-FFF2-40B4-BE49-F238E27FC236}">
                  <a16:creationId xmlns:a16="http://schemas.microsoft.com/office/drawing/2014/main" id="{2DF24EE3-512C-CE09-B286-4A1C83579E66}"/>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4C796642-A0D5-F4B3-F4B0-B408CA6AC20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C5D4D93D-F3F7-CE17-41EF-EA127314899D}"/>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DAA62721-9C65-E01D-C2D3-3CD54B8871F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6" name="Group 10">
              <a:extLst>
                <a:ext uri="{FF2B5EF4-FFF2-40B4-BE49-F238E27FC236}">
                  <a16:creationId xmlns:a16="http://schemas.microsoft.com/office/drawing/2014/main" id="{E6F833C6-DD93-2BC7-185C-CFEE4571289D}"/>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87569AE5-3B31-CB87-7435-65202276A08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51E57D21-3F9C-A2BF-F878-10C4983431E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CF6B1645-8B05-203A-B532-C626D1CD87A3}"/>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F4BF5-958B-B6C2-3D10-0AD2EC7AC2AF}"/>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DC8F3912-5C2F-1C3F-C970-BB33FD49293F}"/>
              </a:ext>
            </a:extLst>
          </p:cNvPr>
          <p:cNvSpPr txBox="1"/>
          <p:nvPr/>
        </p:nvSpPr>
        <p:spPr>
          <a:xfrm>
            <a:off x="187986" y="1602582"/>
            <a:ext cx="4993614" cy="286617"/>
          </a:xfrm>
          <a:prstGeom prst="rect">
            <a:avLst/>
          </a:prstGeom>
        </p:spPr>
        <p:txBody>
          <a:bodyPr vert="horz" wrap="square" lIns="0" tIns="9525" rIns="0" bIns="0" rtlCol="0">
            <a:spAutoFit/>
          </a:bodyPr>
          <a:lstStyle/>
          <a:p>
            <a:pPr marL="9049">
              <a:spcBef>
                <a:spcPts val="75"/>
              </a:spcBef>
              <a:tabLst>
                <a:tab pos="267176" algn="l"/>
              </a:tabLst>
            </a:pPr>
            <a:r>
              <a:rPr b="1" dirty="0">
                <a:solidFill>
                  <a:srgbClr val="00B0F0"/>
                </a:solidFill>
                <a:latin typeface="Arial" panose="020B0604020202020204" pitchFamily="34" charset="0"/>
                <a:cs typeface="Arial" panose="020B0604020202020204" pitchFamily="34" charset="0"/>
              </a:rPr>
              <a:t>Le</a:t>
            </a:r>
            <a:r>
              <a:rPr b="1" spc="-15" dirty="0">
                <a:solidFill>
                  <a:srgbClr val="00B0F0"/>
                </a:solidFill>
                <a:latin typeface="Arial" panose="020B0604020202020204" pitchFamily="34" charset="0"/>
                <a:cs typeface="Arial" panose="020B0604020202020204" pitchFamily="34" charset="0"/>
              </a:rPr>
              <a:t> </a:t>
            </a:r>
            <a:r>
              <a:rPr b="1" spc="-4" dirty="0">
                <a:solidFill>
                  <a:srgbClr val="00B0F0"/>
                </a:solidFill>
                <a:latin typeface="Arial" panose="020B0604020202020204" pitchFamily="34" charset="0"/>
                <a:cs typeface="Arial" panose="020B0604020202020204" pitchFamily="34" charset="0"/>
              </a:rPr>
              <a:t>double </a:t>
            </a:r>
            <a:r>
              <a:rPr b="1" spc="-8" dirty="0">
                <a:solidFill>
                  <a:srgbClr val="00B0F0"/>
                </a:solidFill>
                <a:latin typeface="Arial" panose="020B0604020202020204" pitchFamily="34" charset="0"/>
                <a:cs typeface="Arial" panose="020B0604020202020204" pitchFamily="34" charset="0"/>
              </a:rPr>
              <a:t>contrôle déontologique</a:t>
            </a:r>
            <a:endParaRPr dirty="0">
              <a:solidFill>
                <a:srgbClr val="00B0F0"/>
              </a:solidFill>
              <a:latin typeface="Arial" panose="020B0604020202020204" pitchFamily="34" charset="0"/>
              <a:cs typeface="Arial" panose="020B0604020202020204" pitchFamily="34" charset="0"/>
            </a:endParaRPr>
          </a:p>
        </p:txBody>
      </p:sp>
      <p:pic>
        <p:nvPicPr>
          <p:cNvPr id="9" name="object 9">
            <a:extLst>
              <a:ext uri="{FF2B5EF4-FFF2-40B4-BE49-F238E27FC236}">
                <a16:creationId xmlns:a16="http://schemas.microsoft.com/office/drawing/2014/main" id="{A2CCDE53-6C0E-9A8F-E7EA-A514853B6A79}"/>
              </a:ext>
            </a:extLst>
          </p:cNvPr>
          <p:cNvPicPr/>
          <p:nvPr/>
        </p:nvPicPr>
        <p:blipFill>
          <a:blip r:embed="rId2" cstate="print"/>
          <a:stretch>
            <a:fillRect/>
          </a:stretch>
        </p:blipFill>
        <p:spPr>
          <a:xfrm>
            <a:off x="572072" y="1908317"/>
            <a:ext cx="7352728" cy="4492483"/>
          </a:xfrm>
          <a:prstGeom prst="rect">
            <a:avLst/>
          </a:prstGeom>
        </p:spPr>
      </p:pic>
      <p:pic>
        <p:nvPicPr>
          <p:cNvPr id="11" name="Image 10" descr="Logo_CDG18_BS.jpg">
            <a:extLst>
              <a:ext uri="{FF2B5EF4-FFF2-40B4-BE49-F238E27FC236}">
                <a16:creationId xmlns:a16="http://schemas.microsoft.com/office/drawing/2014/main" id="{A03F5C0A-0F0C-E80A-767E-CD7931453549}"/>
              </a:ext>
            </a:extLst>
          </p:cNvPr>
          <p:cNvPicPr>
            <a:picLocks noChangeAspect="1"/>
          </p:cNvPicPr>
          <p:nvPr/>
        </p:nvPicPr>
        <p:blipFill>
          <a:blip r:embed="rId3"/>
          <a:stretch>
            <a:fillRect/>
          </a:stretch>
        </p:blipFill>
        <p:spPr>
          <a:xfrm>
            <a:off x="152400" y="0"/>
            <a:ext cx="1422426" cy="1443762"/>
          </a:xfrm>
          <a:prstGeom prst="rect">
            <a:avLst/>
          </a:prstGeom>
        </p:spPr>
      </p:pic>
      <p:grpSp>
        <p:nvGrpSpPr>
          <p:cNvPr id="12" name="Groupe 14">
            <a:extLst>
              <a:ext uri="{FF2B5EF4-FFF2-40B4-BE49-F238E27FC236}">
                <a16:creationId xmlns:a16="http://schemas.microsoft.com/office/drawing/2014/main" id="{9B5DBFF3-3016-CD27-E243-1CCE0A5ADA6D}"/>
              </a:ext>
            </a:extLst>
          </p:cNvPr>
          <p:cNvGrpSpPr>
            <a:grpSpLocks/>
          </p:cNvGrpSpPr>
          <p:nvPr/>
        </p:nvGrpSpPr>
        <p:grpSpPr bwMode="auto">
          <a:xfrm>
            <a:off x="1557779" y="208700"/>
            <a:ext cx="7661932" cy="1314472"/>
            <a:chOff x="2521302" y="4447632"/>
            <a:chExt cx="6645275" cy="2324642"/>
          </a:xfrm>
        </p:grpSpPr>
        <p:sp>
          <p:nvSpPr>
            <p:cNvPr id="13" name="Oval 2">
              <a:extLst>
                <a:ext uri="{FF2B5EF4-FFF2-40B4-BE49-F238E27FC236}">
                  <a16:creationId xmlns:a16="http://schemas.microsoft.com/office/drawing/2014/main" id="{E244E4F8-AA13-258D-9772-60DBD4DCE549}"/>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BFA0C1B7-C9DA-370D-02E4-7C63D01A058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5" name="Text Box 4">
              <a:extLst>
                <a:ext uri="{FF2B5EF4-FFF2-40B4-BE49-F238E27FC236}">
                  <a16:creationId xmlns:a16="http://schemas.microsoft.com/office/drawing/2014/main" id="{13740495-0968-FA9E-3208-102C6A5FDECE}"/>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6" name="Group 6">
              <a:extLst>
                <a:ext uri="{FF2B5EF4-FFF2-40B4-BE49-F238E27FC236}">
                  <a16:creationId xmlns:a16="http://schemas.microsoft.com/office/drawing/2014/main" id="{D7B3A2BE-4F0C-657F-A85E-70EF532807A8}"/>
                </a:ext>
              </a:extLst>
            </p:cNvPr>
            <p:cNvGrpSpPr>
              <a:grpSpLocks/>
            </p:cNvGrpSpPr>
            <p:nvPr/>
          </p:nvGrpSpPr>
          <p:grpSpPr bwMode="auto">
            <a:xfrm>
              <a:off x="3957638" y="5091476"/>
              <a:ext cx="171450" cy="1165229"/>
              <a:chOff x="112099728" y="105931681"/>
              <a:chExt cx="170831" cy="1165800"/>
            </a:xfrm>
          </p:grpSpPr>
          <p:sp>
            <p:nvSpPr>
              <p:cNvPr id="21" name="Rectangle 7">
                <a:extLst>
                  <a:ext uri="{FF2B5EF4-FFF2-40B4-BE49-F238E27FC236}">
                    <a16:creationId xmlns:a16="http://schemas.microsoft.com/office/drawing/2014/main" id="{B745A1E3-2451-C39A-7F5D-ED290910A31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2" name="Rectangle 8">
                <a:extLst>
                  <a:ext uri="{FF2B5EF4-FFF2-40B4-BE49-F238E27FC236}">
                    <a16:creationId xmlns:a16="http://schemas.microsoft.com/office/drawing/2014/main" id="{5497349F-EE91-9679-2536-780964C0D36D}"/>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3" name="Rectangle 9">
                <a:extLst>
                  <a:ext uri="{FF2B5EF4-FFF2-40B4-BE49-F238E27FC236}">
                    <a16:creationId xmlns:a16="http://schemas.microsoft.com/office/drawing/2014/main" id="{D77C5CAF-C3C5-3F28-4537-5213ACC7D4F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7" name="Group 10">
              <a:extLst>
                <a:ext uri="{FF2B5EF4-FFF2-40B4-BE49-F238E27FC236}">
                  <a16:creationId xmlns:a16="http://schemas.microsoft.com/office/drawing/2014/main" id="{A2E452EB-4E82-ADC5-2A99-C9F3D8FE1403}"/>
                </a:ext>
              </a:extLst>
            </p:cNvPr>
            <p:cNvGrpSpPr>
              <a:grpSpLocks/>
            </p:cNvGrpSpPr>
            <p:nvPr/>
          </p:nvGrpSpPr>
          <p:grpSpPr bwMode="auto">
            <a:xfrm>
              <a:off x="8701088" y="4447632"/>
              <a:ext cx="169862" cy="1163632"/>
              <a:chOff x="116843535" y="105289350"/>
              <a:chExt cx="170420" cy="1163658"/>
            </a:xfrm>
          </p:grpSpPr>
          <p:sp>
            <p:nvSpPr>
              <p:cNvPr id="18" name="Rectangle 17">
                <a:extLst>
                  <a:ext uri="{FF2B5EF4-FFF2-40B4-BE49-F238E27FC236}">
                    <a16:creationId xmlns:a16="http://schemas.microsoft.com/office/drawing/2014/main" id="{5D137017-B3B1-9CA3-6ED1-86066235DA56}"/>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9" name="Rectangle 18">
                <a:extLst>
                  <a:ext uri="{FF2B5EF4-FFF2-40B4-BE49-F238E27FC236}">
                    <a16:creationId xmlns:a16="http://schemas.microsoft.com/office/drawing/2014/main" id="{7D943747-5F7B-0169-E450-EE545FC4E93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0" name="Rectangle 19">
                <a:extLst>
                  <a:ext uri="{FF2B5EF4-FFF2-40B4-BE49-F238E27FC236}">
                    <a16:creationId xmlns:a16="http://schemas.microsoft.com/office/drawing/2014/main" id="{FD016B9E-C3A3-1349-60EE-D9AB1AF275E0}"/>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4" name="object 2">
            <a:extLst>
              <a:ext uri="{FF2B5EF4-FFF2-40B4-BE49-F238E27FC236}">
                <a16:creationId xmlns:a16="http://schemas.microsoft.com/office/drawing/2014/main" id="{65DB71C1-8C2E-51A5-4EF2-89F89ADA211F}"/>
              </a:ext>
            </a:extLst>
          </p:cNvPr>
          <p:cNvSpPr txBox="1">
            <a:spLocks/>
          </p:cNvSpPr>
          <p:nvPr/>
        </p:nvSpPr>
        <p:spPr>
          <a:xfrm>
            <a:off x="3730920" y="580470"/>
            <a:ext cx="5676261" cy="668292"/>
          </a:xfrm>
          <a:prstGeom prst="rect">
            <a:avLst/>
          </a:prstGeom>
        </p:spPr>
        <p:txBody>
          <a:bodyPr vert="horz" wrap="square" lIns="0" tIns="9049" rIns="0" bIns="0" rtlCol="0">
            <a:spAutoFit/>
          </a:bodyPr>
          <a:lstStyle>
            <a:lvl1pPr>
              <a:defRPr sz="2400" b="1" i="0">
                <a:solidFill>
                  <a:srgbClr val="B10F61"/>
                </a:solidFill>
                <a:latin typeface="Carlito"/>
                <a:ea typeface="+mj-ea"/>
                <a:cs typeface="Carlito"/>
              </a:defRPr>
            </a:lvl1pPr>
          </a:lstStyle>
          <a:p>
            <a:pPr marL="9525">
              <a:spcBef>
                <a:spcPts val="71"/>
              </a:spcBef>
            </a:pPr>
            <a:r>
              <a:rPr lang="fr-FR" sz="2100" kern="0" spc="-4" dirty="0">
                <a:solidFill>
                  <a:srgbClr val="C00000"/>
                </a:solidFill>
                <a:latin typeface="Calibri"/>
                <a:cs typeface="Calibri"/>
              </a:rPr>
              <a:t>Le</a:t>
            </a:r>
            <a:r>
              <a:rPr lang="fr-FR" sz="2100" kern="0" spc="4" dirty="0">
                <a:solidFill>
                  <a:srgbClr val="C00000"/>
                </a:solidFill>
                <a:latin typeface="Calibri"/>
                <a:cs typeface="Calibri"/>
              </a:rPr>
              <a:t> </a:t>
            </a:r>
            <a:r>
              <a:rPr lang="fr-FR" sz="2100" kern="0" spc="-8" dirty="0">
                <a:solidFill>
                  <a:srgbClr val="C00000"/>
                </a:solidFill>
                <a:latin typeface="Calibri"/>
                <a:cs typeface="Calibri"/>
              </a:rPr>
              <a:t>contrôle déontologique préalable à tout </a:t>
            </a:r>
          </a:p>
          <a:p>
            <a:pPr marL="9525">
              <a:spcBef>
                <a:spcPts val="71"/>
              </a:spcBef>
            </a:pPr>
            <a:r>
              <a:rPr lang="fr-FR" sz="2100" kern="0" spc="-8" dirty="0">
                <a:solidFill>
                  <a:srgbClr val="C00000"/>
                </a:solidFill>
                <a:latin typeface="Calibri"/>
                <a:cs typeface="Calibri"/>
              </a:rPr>
              <a:t>cumul d’activités</a:t>
            </a:r>
            <a:endParaRPr lang="fr-FR" sz="2100" kern="0" dirty="0">
              <a:solidFill>
                <a:srgbClr val="C00000"/>
              </a:solidFill>
              <a:latin typeface="Calibri"/>
              <a:cs typeface="Calibri"/>
            </a:endParaRPr>
          </a:p>
        </p:txBody>
      </p:sp>
    </p:spTree>
    <p:extLst>
      <p:ext uri="{BB962C8B-B14F-4D97-AF65-F5344CB8AC3E}">
        <p14:creationId xmlns:p14="http://schemas.microsoft.com/office/powerpoint/2010/main" val="2020487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3FB99-176C-52A5-4468-0654020FD174}"/>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4AA9D3F4-205B-C6B6-D620-FD9AE71FF126}"/>
              </a:ext>
            </a:extLst>
          </p:cNvPr>
          <p:cNvSpPr/>
          <p:nvPr/>
        </p:nvSpPr>
        <p:spPr>
          <a:xfrm>
            <a:off x="0" y="1478185"/>
            <a:ext cx="9144000" cy="14288"/>
          </a:xfrm>
          <a:custGeom>
            <a:avLst/>
            <a:gdLst/>
            <a:ahLst/>
            <a:cxnLst/>
            <a:rect l="l" t="t" r="r" b="b"/>
            <a:pathLst>
              <a:path w="12192000" h="19050">
                <a:moveTo>
                  <a:pt x="0" y="0"/>
                </a:moveTo>
                <a:lnTo>
                  <a:pt x="0" y="19050"/>
                </a:lnTo>
                <a:lnTo>
                  <a:pt x="12191999" y="19050"/>
                </a:lnTo>
                <a:lnTo>
                  <a:pt x="12191999" y="0"/>
                </a:lnTo>
                <a:lnTo>
                  <a:pt x="0" y="0"/>
                </a:lnTo>
                <a:close/>
              </a:path>
            </a:pathLst>
          </a:custGeom>
          <a:solidFill>
            <a:srgbClr val="1F92B7"/>
          </a:solidFill>
        </p:spPr>
        <p:txBody>
          <a:bodyPr wrap="square" lIns="0" tIns="0" rIns="0" bIns="0" rtlCol="0"/>
          <a:lstStyle/>
          <a:p>
            <a:endParaRPr sz="1350"/>
          </a:p>
        </p:txBody>
      </p:sp>
      <p:sp>
        <p:nvSpPr>
          <p:cNvPr id="9" name="object 9">
            <a:extLst>
              <a:ext uri="{FF2B5EF4-FFF2-40B4-BE49-F238E27FC236}">
                <a16:creationId xmlns:a16="http://schemas.microsoft.com/office/drawing/2014/main" id="{2B771DB8-1989-DF80-6606-9DC40C2BA664}"/>
              </a:ext>
            </a:extLst>
          </p:cNvPr>
          <p:cNvSpPr txBox="1"/>
          <p:nvPr/>
        </p:nvSpPr>
        <p:spPr>
          <a:xfrm>
            <a:off x="407670" y="2971800"/>
            <a:ext cx="8328660" cy="1894749"/>
          </a:xfrm>
          <a:prstGeom prst="rect">
            <a:avLst/>
          </a:prstGeom>
        </p:spPr>
        <p:txBody>
          <a:bodyPr vert="horz" wrap="square" lIns="0" tIns="9525" rIns="0" bIns="0" rtlCol="0">
            <a:spAutoFit/>
          </a:bodyPr>
          <a:lstStyle/>
          <a:p>
            <a:pPr marL="266700" indent="-257651" algn="just">
              <a:spcBef>
                <a:spcPts val="75"/>
              </a:spcBef>
              <a:buFont typeface="Wingdings"/>
              <a:buChar char=""/>
              <a:tabLst>
                <a:tab pos="267176" algn="l"/>
              </a:tabLst>
            </a:pPr>
            <a:r>
              <a:rPr sz="2000" b="1" dirty="0">
                <a:solidFill>
                  <a:srgbClr val="00B0F0"/>
                </a:solidFill>
                <a:latin typeface="Arial" panose="020B0604020202020204" pitchFamily="34" charset="0"/>
                <a:cs typeface="Arial" panose="020B0604020202020204" pitchFamily="34" charset="0"/>
              </a:rPr>
              <a:t>Le</a:t>
            </a:r>
            <a:r>
              <a:rPr sz="2000" b="1" spc="-15"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double </a:t>
            </a:r>
            <a:r>
              <a:rPr sz="2000" b="1" spc="-8" dirty="0">
                <a:solidFill>
                  <a:srgbClr val="00B0F0"/>
                </a:solidFill>
                <a:latin typeface="Arial" panose="020B0604020202020204" pitchFamily="34" charset="0"/>
                <a:cs typeface="Arial" panose="020B0604020202020204" pitchFamily="34" charset="0"/>
              </a:rPr>
              <a:t>contrôle déontologique</a:t>
            </a:r>
            <a:endParaRPr sz="2000" dirty="0">
              <a:solidFill>
                <a:srgbClr val="00B0F0"/>
              </a:solidFill>
              <a:latin typeface="Arial" panose="020B0604020202020204" pitchFamily="34" charset="0"/>
              <a:cs typeface="Arial" panose="020B0604020202020204" pitchFamily="34" charset="0"/>
            </a:endParaRPr>
          </a:p>
          <a:p>
            <a:pPr marL="567214" lvl="1" indent="-215265" algn="just">
              <a:spcBef>
                <a:spcPts val="1526"/>
              </a:spcBef>
              <a:buFont typeface="Wingdings"/>
              <a:buChar char=""/>
              <a:tabLst>
                <a:tab pos="567690" algn="l"/>
              </a:tabLst>
            </a:pPr>
            <a:r>
              <a:rPr u="heavy" dirty="0">
                <a:solidFill>
                  <a:srgbClr val="3E216F"/>
                </a:solidFill>
                <a:uFill>
                  <a:solidFill>
                    <a:srgbClr val="3E216F"/>
                  </a:solidFill>
                </a:uFill>
                <a:latin typeface="Arial" panose="020B0604020202020204" pitchFamily="34" charset="0"/>
                <a:cs typeface="Arial" panose="020B0604020202020204" pitchFamily="34" charset="0"/>
              </a:rPr>
              <a:t>Saisine</a:t>
            </a:r>
            <a:r>
              <a:rPr u="heavy" spc="-23" dirty="0">
                <a:solidFill>
                  <a:srgbClr val="3E216F"/>
                </a:solidFill>
                <a:uFill>
                  <a:solidFill>
                    <a:srgbClr val="3E216F"/>
                  </a:solidFill>
                </a:uFill>
                <a:latin typeface="Arial" panose="020B0604020202020204" pitchFamily="34" charset="0"/>
                <a:cs typeface="Arial" panose="020B0604020202020204" pitchFamily="34" charset="0"/>
              </a:rPr>
              <a:t> </a:t>
            </a:r>
            <a:r>
              <a:rPr u="heavy" spc="4" dirty="0">
                <a:solidFill>
                  <a:srgbClr val="3E216F"/>
                </a:solidFill>
                <a:uFill>
                  <a:solidFill>
                    <a:srgbClr val="3E216F"/>
                  </a:solidFill>
                </a:uFill>
                <a:latin typeface="Arial" panose="020B0604020202020204" pitchFamily="34" charset="0"/>
                <a:cs typeface="Arial" panose="020B0604020202020204" pitchFamily="34" charset="0"/>
              </a:rPr>
              <a:t>du</a:t>
            </a:r>
            <a:r>
              <a:rPr u="heavy" spc="-19" dirty="0">
                <a:solidFill>
                  <a:srgbClr val="3E216F"/>
                </a:solidFill>
                <a:uFill>
                  <a:solidFill>
                    <a:srgbClr val="3E216F"/>
                  </a:solidFill>
                </a:uFill>
                <a:latin typeface="Arial" panose="020B0604020202020204" pitchFamily="34" charset="0"/>
                <a:cs typeface="Arial" panose="020B0604020202020204" pitchFamily="34" charset="0"/>
              </a:rPr>
              <a:t> </a:t>
            </a:r>
            <a:r>
              <a:rPr u="heavy" spc="-11" dirty="0">
                <a:solidFill>
                  <a:srgbClr val="3E216F"/>
                </a:solidFill>
                <a:uFill>
                  <a:solidFill>
                    <a:srgbClr val="3E216F"/>
                  </a:solidFill>
                </a:uFill>
                <a:latin typeface="Arial" panose="020B0604020202020204" pitchFamily="34" charset="0"/>
                <a:cs typeface="Arial" panose="020B0604020202020204" pitchFamily="34" charset="0"/>
              </a:rPr>
              <a:t>référent</a:t>
            </a:r>
            <a:r>
              <a:rPr u="heavy" spc="-38" dirty="0">
                <a:solidFill>
                  <a:srgbClr val="3E216F"/>
                </a:solidFill>
                <a:uFill>
                  <a:solidFill>
                    <a:srgbClr val="3E216F"/>
                  </a:solidFill>
                </a:uFill>
                <a:latin typeface="Arial" panose="020B0604020202020204" pitchFamily="34" charset="0"/>
                <a:cs typeface="Arial" panose="020B0604020202020204" pitchFamily="34" charset="0"/>
              </a:rPr>
              <a:t> </a:t>
            </a:r>
            <a:r>
              <a:rPr u="heavy" spc="-4" dirty="0">
                <a:solidFill>
                  <a:srgbClr val="3E216F"/>
                </a:solidFill>
                <a:uFill>
                  <a:solidFill>
                    <a:srgbClr val="3E216F"/>
                  </a:solidFill>
                </a:uFill>
                <a:latin typeface="Arial" panose="020B0604020202020204" pitchFamily="34" charset="0"/>
                <a:cs typeface="Arial" panose="020B0604020202020204" pitchFamily="34" charset="0"/>
              </a:rPr>
              <a:t>déontologue</a:t>
            </a:r>
            <a:r>
              <a:rPr u="heavy" spc="-26" dirty="0">
                <a:solidFill>
                  <a:srgbClr val="3E216F"/>
                </a:solidFill>
                <a:uFill>
                  <a:solidFill>
                    <a:srgbClr val="3E216F"/>
                  </a:solidFill>
                </a:uFill>
                <a:latin typeface="Arial" panose="020B0604020202020204" pitchFamily="34" charset="0"/>
                <a:cs typeface="Arial" panose="020B0604020202020204" pitchFamily="34" charset="0"/>
              </a:rPr>
              <a:t> </a:t>
            </a:r>
            <a:r>
              <a:rPr u="heavy" dirty="0">
                <a:solidFill>
                  <a:srgbClr val="3E216F"/>
                </a:solidFill>
                <a:uFill>
                  <a:solidFill>
                    <a:srgbClr val="3E216F"/>
                  </a:solidFill>
                </a:uFill>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marL="9525" marR="3810" algn="just"/>
            <a:r>
              <a:rPr spc="-8" dirty="0">
                <a:solidFill>
                  <a:srgbClr val="3E216F"/>
                </a:solidFill>
                <a:latin typeface="Arial" panose="020B0604020202020204" pitchFamily="34" charset="0"/>
                <a:cs typeface="Arial" panose="020B0604020202020204" pitchFamily="34" charset="0"/>
              </a:rPr>
              <a:t>Lorsque</a:t>
            </a:r>
            <a:r>
              <a:rPr spc="90"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l'autorité</a:t>
            </a:r>
            <a:r>
              <a:rPr spc="83"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hiérarchique</a:t>
            </a:r>
            <a:r>
              <a:rPr spc="94"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a</a:t>
            </a:r>
            <a:r>
              <a:rPr spc="86"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un</a:t>
            </a:r>
            <a:r>
              <a:rPr spc="83"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doute</a:t>
            </a:r>
            <a:r>
              <a:rPr spc="90"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sérieux</a:t>
            </a:r>
            <a:r>
              <a:rPr spc="90"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sur</a:t>
            </a:r>
            <a:r>
              <a:rPr spc="9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la</a:t>
            </a:r>
            <a:r>
              <a:rPr spc="86"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compatibilité</a:t>
            </a:r>
            <a:r>
              <a:rPr spc="90"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du</a:t>
            </a:r>
            <a:r>
              <a:rPr spc="90"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projet</a:t>
            </a:r>
            <a:r>
              <a:rPr spc="86"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de</a:t>
            </a:r>
            <a:r>
              <a:rPr spc="90" dirty="0">
                <a:solidFill>
                  <a:srgbClr val="3E216F"/>
                </a:solidFill>
                <a:latin typeface="Arial" panose="020B0604020202020204" pitchFamily="34" charset="0"/>
                <a:cs typeface="Arial" panose="020B0604020202020204" pitchFamily="34" charset="0"/>
              </a:rPr>
              <a:t> </a:t>
            </a:r>
            <a:r>
              <a:rPr lang="fr-FR" spc="-4" dirty="0">
                <a:solidFill>
                  <a:srgbClr val="3E216F"/>
                </a:solidFill>
                <a:latin typeface="Arial" panose="020B0604020202020204" pitchFamily="34" charset="0"/>
                <a:cs typeface="Arial" panose="020B0604020202020204" pitchFamily="34" charset="0"/>
              </a:rPr>
              <a:t>cumul d’activités</a:t>
            </a:r>
            <a:r>
              <a:rPr spc="90" dirty="0">
                <a:solidFill>
                  <a:srgbClr val="3E216F"/>
                </a:solidFill>
                <a:latin typeface="Arial" panose="020B0604020202020204" pitchFamily="34" charset="0"/>
                <a:cs typeface="Arial" panose="020B0604020202020204" pitchFamily="34" charset="0"/>
              </a:rPr>
              <a:t> </a:t>
            </a:r>
            <a:r>
              <a:rPr spc="-8" dirty="0">
                <a:solidFill>
                  <a:srgbClr val="3E216F"/>
                </a:solidFill>
                <a:latin typeface="Arial" panose="020B0604020202020204" pitchFamily="34" charset="0"/>
                <a:cs typeface="Arial" panose="020B0604020202020204" pitchFamily="34" charset="0"/>
              </a:rPr>
              <a:t>avec </a:t>
            </a:r>
            <a:r>
              <a:rPr spc="-270"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les </a:t>
            </a:r>
            <a:r>
              <a:rPr spc="-8" dirty="0">
                <a:solidFill>
                  <a:srgbClr val="3E216F"/>
                </a:solidFill>
                <a:latin typeface="Arial" panose="020B0604020202020204" pitchFamily="34" charset="0"/>
                <a:cs typeface="Arial" panose="020B0604020202020204" pitchFamily="34" charset="0"/>
              </a:rPr>
              <a:t>fonctions exercées </a:t>
            </a:r>
            <a:r>
              <a:rPr spc="-4" dirty="0">
                <a:solidFill>
                  <a:srgbClr val="3E216F"/>
                </a:solidFill>
                <a:latin typeface="Arial" panose="020B0604020202020204" pitchFamily="34" charset="0"/>
                <a:cs typeface="Arial" panose="020B0604020202020204" pitchFamily="34" charset="0"/>
              </a:rPr>
              <a:t>par </a:t>
            </a:r>
            <a:r>
              <a:rPr dirty="0">
                <a:solidFill>
                  <a:srgbClr val="3E216F"/>
                </a:solidFill>
                <a:latin typeface="Arial" panose="020B0604020202020204" pitchFamily="34" charset="0"/>
                <a:cs typeface="Arial" panose="020B0604020202020204" pitchFamily="34" charset="0"/>
              </a:rPr>
              <a:t>le </a:t>
            </a:r>
            <a:r>
              <a:rPr spc="-8" dirty="0">
                <a:solidFill>
                  <a:srgbClr val="3E216F"/>
                </a:solidFill>
                <a:latin typeface="Arial" panose="020B0604020202020204" pitchFamily="34" charset="0"/>
                <a:cs typeface="Arial" panose="020B0604020202020204" pitchFamily="34" charset="0"/>
              </a:rPr>
              <a:t>fonctionnaire </a:t>
            </a:r>
            <a:r>
              <a:rPr spc="-4" dirty="0">
                <a:solidFill>
                  <a:srgbClr val="3E216F"/>
                </a:solidFill>
                <a:latin typeface="Arial" panose="020B0604020202020204" pitchFamily="34" charset="0"/>
                <a:cs typeface="Arial" panose="020B0604020202020204" pitchFamily="34" charset="0"/>
              </a:rPr>
              <a:t>au </a:t>
            </a:r>
            <a:r>
              <a:rPr spc="-8" dirty="0">
                <a:solidFill>
                  <a:srgbClr val="3E216F"/>
                </a:solidFill>
                <a:latin typeface="Arial" panose="020B0604020202020204" pitchFamily="34" charset="0"/>
                <a:cs typeface="Arial" panose="020B0604020202020204" pitchFamily="34" charset="0"/>
              </a:rPr>
              <a:t>cours </a:t>
            </a:r>
            <a:r>
              <a:rPr dirty="0">
                <a:solidFill>
                  <a:srgbClr val="3E216F"/>
                </a:solidFill>
                <a:latin typeface="Arial" panose="020B0604020202020204" pitchFamily="34" charset="0"/>
                <a:cs typeface="Arial" panose="020B0604020202020204" pitchFamily="34" charset="0"/>
              </a:rPr>
              <a:t>des </a:t>
            </a:r>
            <a:r>
              <a:rPr spc="-8" dirty="0">
                <a:solidFill>
                  <a:srgbClr val="3E216F"/>
                </a:solidFill>
                <a:latin typeface="Arial" panose="020B0604020202020204" pitchFamily="34" charset="0"/>
                <a:cs typeface="Arial" panose="020B0604020202020204" pitchFamily="34" charset="0"/>
              </a:rPr>
              <a:t>trois </a:t>
            </a:r>
            <a:r>
              <a:rPr spc="-4" dirty="0">
                <a:solidFill>
                  <a:srgbClr val="3E216F"/>
                </a:solidFill>
                <a:latin typeface="Arial" panose="020B0604020202020204" pitchFamily="34" charset="0"/>
                <a:cs typeface="Arial" panose="020B0604020202020204" pitchFamily="34" charset="0"/>
              </a:rPr>
              <a:t>années </a:t>
            </a:r>
            <a:r>
              <a:rPr spc="-8" dirty="0">
                <a:solidFill>
                  <a:srgbClr val="3E216F"/>
                </a:solidFill>
                <a:latin typeface="Arial" panose="020B0604020202020204" pitchFamily="34" charset="0"/>
                <a:cs typeface="Arial" panose="020B0604020202020204" pitchFamily="34" charset="0"/>
              </a:rPr>
              <a:t>précédant </a:t>
            </a:r>
            <a:r>
              <a:rPr spc="-4" dirty="0">
                <a:solidFill>
                  <a:srgbClr val="3E216F"/>
                </a:solidFill>
                <a:latin typeface="Arial" panose="020B0604020202020204" pitchFamily="34" charset="0"/>
                <a:cs typeface="Arial" panose="020B0604020202020204" pitchFamily="34" charset="0"/>
              </a:rPr>
              <a:t>sa demande d'autorisation, elle saisit pour avis, </a:t>
            </a:r>
            <a:r>
              <a:rPr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préalablement</a:t>
            </a:r>
            <a:r>
              <a:rPr spc="-30"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à</a:t>
            </a:r>
            <a:r>
              <a:rPr spc="-4"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sa</a:t>
            </a:r>
            <a:r>
              <a:rPr spc="-4"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décision,</a:t>
            </a:r>
            <a:r>
              <a:rPr spc="-23" dirty="0">
                <a:solidFill>
                  <a:srgbClr val="3E216F"/>
                </a:solidFill>
                <a:latin typeface="Arial" panose="020B0604020202020204" pitchFamily="34" charset="0"/>
                <a:cs typeface="Arial" panose="020B0604020202020204" pitchFamily="34" charset="0"/>
              </a:rPr>
              <a:t> </a:t>
            </a:r>
            <a:r>
              <a:rPr dirty="0">
                <a:solidFill>
                  <a:srgbClr val="3E216F"/>
                </a:solidFill>
                <a:latin typeface="Arial" panose="020B0604020202020204" pitchFamily="34" charset="0"/>
                <a:cs typeface="Arial" panose="020B0604020202020204" pitchFamily="34" charset="0"/>
              </a:rPr>
              <a:t>le</a:t>
            </a:r>
            <a:r>
              <a:rPr spc="-8" dirty="0">
                <a:solidFill>
                  <a:srgbClr val="3E216F"/>
                </a:solidFill>
                <a:latin typeface="Arial" panose="020B0604020202020204" pitchFamily="34" charset="0"/>
                <a:cs typeface="Arial" panose="020B0604020202020204" pitchFamily="34" charset="0"/>
              </a:rPr>
              <a:t> </a:t>
            </a:r>
            <a:r>
              <a:rPr spc="-11" dirty="0">
                <a:solidFill>
                  <a:srgbClr val="3E216F"/>
                </a:solidFill>
                <a:latin typeface="Arial" panose="020B0604020202020204" pitchFamily="34" charset="0"/>
                <a:cs typeface="Arial" panose="020B0604020202020204" pitchFamily="34" charset="0"/>
              </a:rPr>
              <a:t>référent</a:t>
            </a:r>
            <a:r>
              <a:rPr spc="-34" dirty="0">
                <a:solidFill>
                  <a:srgbClr val="3E216F"/>
                </a:solidFill>
                <a:latin typeface="Arial" panose="020B0604020202020204" pitchFamily="34" charset="0"/>
                <a:cs typeface="Arial" panose="020B0604020202020204" pitchFamily="34" charset="0"/>
              </a:rPr>
              <a:t> </a:t>
            </a:r>
            <a:r>
              <a:rPr spc="-4" dirty="0">
                <a:solidFill>
                  <a:srgbClr val="3E216F"/>
                </a:solidFill>
                <a:latin typeface="Arial" panose="020B0604020202020204" pitchFamily="34" charset="0"/>
                <a:cs typeface="Arial" panose="020B0604020202020204" pitchFamily="34" charset="0"/>
              </a:rPr>
              <a:t>déontologue.</a:t>
            </a:r>
            <a:endParaRPr dirty="0">
              <a:latin typeface="Arial" panose="020B0604020202020204" pitchFamily="34" charset="0"/>
              <a:cs typeface="Arial" panose="020B0604020202020204" pitchFamily="34" charset="0"/>
            </a:endParaRPr>
          </a:p>
        </p:txBody>
      </p:sp>
      <p:pic>
        <p:nvPicPr>
          <p:cNvPr id="11" name="Image 10" descr="Logo_CDG18_BS.jpg">
            <a:extLst>
              <a:ext uri="{FF2B5EF4-FFF2-40B4-BE49-F238E27FC236}">
                <a16:creationId xmlns:a16="http://schemas.microsoft.com/office/drawing/2014/main" id="{AC84540E-D6DF-904A-2109-626316FA482A}"/>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2" name="Groupe 14">
            <a:extLst>
              <a:ext uri="{FF2B5EF4-FFF2-40B4-BE49-F238E27FC236}">
                <a16:creationId xmlns:a16="http://schemas.microsoft.com/office/drawing/2014/main" id="{4FE21ED5-DDE5-8F3C-5C8F-0501B2C432FF}"/>
              </a:ext>
            </a:extLst>
          </p:cNvPr>
          <p:cNvGrpSpPr>
            <a:grpSpLocks/>
          </p:cNvGrpSpPr>
          <p:nvPr/>
        </p:nvGrpSpPr>
        <p:grpSpPr bwMode="auto">
          <a:xfrm>
            <a:off x="1527692" y="154530"/>
            <a:ext cx="7661932" cy="1314472"/>
            <a:chOff x="2521302" y="4447632"/>
            <a:chExt cx="6645275" cy="2324642"/>
          </a:xfrm>
        </p:grpSpPr>
        <p:sp>
          <p:nvSpPr>
            <p:cNvPr id="13" name="Oval 2">
              <a:extLst>
                <a:ext uri="{FF2B5EF4-FFF2-40B4-BE49-F238E27FC236}">
                  <a16:creationId xmlns:a16="http://schemas.microsoft.com/office/drawing/2014/main" id="{927B2954-A51D-B8FC-8E60-F78D3604715D}"/>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0DCB16D8-2A6C-0FD3-1CE2-4BEDE8D308D4}"/>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5" name="Text Box 4">
              <a:extLst>
                <a:ext uri="{FF2B5EF4-FFF2-40B4-BE49-F238E27FC236}">
                  <a16:creationId xmlns:a16="http://schemas.microsoft.com/office/drawing/2014/main" id="{71DB5020-D331-F839-66AD-DFA360A16B80}"/>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6" name="Group 6">
              <a:extLst>
                <a:ext uri="{FF2B5EF4-FFF2-40B4-BE49-F238E27FC236}">
                  <a16:creationId xmlns:a16="http://schemas.microsoft.com/office/drawing/2014/main" id="{B8F7F396-4B04-F34B-5FE9-DEC28CBF2C37}"/>
                </a:ext>
              </a:extLst>
            </p:cNvPr>
            <p:cNvGrpSpPr>
              <a:grpSpLocks/>
            </p:cNvGrpSpPr>
            <p:nvPr/>
          </p:nvGrpSpPr>
          <p:grpSpPr bwMode="auto">
            <a:xfrm>
              <a:off x="3957638" y="5091476"/>
              <a:ext cx="171450" cy="1165229"/>
              <a:chOff x="112099728" y="105931681"/>
              <a:chExt cx="170831" cy="1165800"/>
            </a:xfrm>
          </p:grpSpPr>
          <p:sp>
            <p:nvSpPr>
              <p:cNvPr id="21" name="Rectangle 7">
                <a:extLst>
                  <a:ext uri="{FF2B5EF4-FFF2-40B4-BE49-F238E27FC236}">
                    <a16:creationId xmlns:a16="http://schemas.microsoft.com/office/drawing/2014/main" id="{913DB694-FDDE-2ADE-3CB7-C59452C589B2}"/>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2" name="Rectangle 8">
                <a:extLst>
                  <a:ext uri="{FF2B5EF4-FFF2-40B4-BE49-F238E27FC236}">
                    <a16:creationId xmlns:a16="http://schemas.microsoft.com/office/drawing/2014/main" id="{8CD89143-B966-F012-6B23-5BE40907861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3" name="Rectangle 9">
                <a:extLst>
                  <a:ext uri="{FF2B5EF4-FFF2-40B4-BE49-F238E27FC236}">
                    <a16:creationId xmlns:a16="http://schemas.microsoft.com/office/drawing/2014/main" id="{B511BDCA-B9E2-C7C5-EED3-FD826C6D951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7" name="Group 10">
              <a:extLst>
                <a:ext uri="{FF2B5EF4-FFF2-40B4-BE49-F238E27FC236}">
                  <a16:creationId xmlns:a16="http://schemas.microsoft.com/office/drawing/2014/main" id="{5D3E48A3-FBC1-086D-55B7-394F7E62D638}"/>
                </a:ext>
              </a:extLst>
            </p:cNvPr>
            <p:cNvGrpSpPr>
              <a:grpSpLocks/>
            </p:cNvGrpSpPr>
            <p:nvPr/>
          </p:nvGrpSpPr>
          <p:grpSpPr bwMode="auto">
            <a:xfrm>
              <a:off x="8701088" y="4447632"/>
              <a:ext cx="169862" cy="1163632"/>
              <a:chOff x="116843535" y="105289350"/>
              <a:chExt cx="170420" cy="1163658"/>
            </a:xfrm>
          </p:grpSpPr>
          <p:sp>
            <p:nvSpPr>
              <p:cNvPr id="18" name="Rectangle 17">
                <a:extLst>
                  <a:ext uri="{FF2B5EF4-FFF2-40B4-BE49-F238E27FC236}">
                    <a16:creationId xmlns:a16="http://schemas.microsoft.com/office/drawing/2014/main" id="{407C0678-DA1D-163D-E3A4-7DD82C59AD2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9" name="Rectangle 18">
                <a:extLst>
                  <a:ext uri="{FF2B5EF4-FFF2-40B4-BE49-F238E27FC236}">
                    <a16:creationId xmlns:a16="http://schemas.microsoft.com/office/drawing/2014/main" id="{0BEDE54F-BDD0-2388-96F9-EC0DEF63FC8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0" name="Rectangle 19">
                <a:extLst>
                  <a:ext uri="{FF2B5EF4-FFF2-40B4-BE49-F238E27FC236}">
                    <a16:creationId xmlns:a16="http://schemas.microsoft.com/office/drawing/2014/main" id="{2C041FFC-BC82-39C4-C659-766E4335E83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6" name="object 2">
            <a:extLst>
              <a:ext uri="{FF2B5EF4-FFF2-40B4-BE49-F238E27FC236}">
                <a16:creationId xmlns:a16="http://schemas.microsoft.com/office/drawing/2014/main" id="{B34F9729-E504-4322-DE00-93C19BEE9250}"/>
              </a:ext>
            </a:extLst>
          </p:cNvPr>
          <p:cNvSpPr txBox="1">
            <a:spLocks noGrp="1"/>
          </p:cNvSpPr>
          <p:nvPr>
            <p:ph type="title"/>
          </p:nvPr>
        </p:nvSpPr>
        <p:spPr>
          <a:xfrm>
            <a:off x="3728128" y="1134179"/>
            <a:ext cx="5471707" cy="590835"/>
          </a:xfrm>
          <a:prstGeom prst="rect">
            <a:avLst/>
          </a:prstGeom>
        </p:spPr>
        <p:txBody>
          <a:bodyPr vert="horz" wrap="square" lIns="0" tIns="9049" rIns="0" bIns="0" rtlCol="0">
            <a:spAutoFit/>
          </a:bodyPr>
          <a:lstStyle/>
          <a:p>
            <a:pPr marL="9525">
              <a:spcBef>
                <a:spcPts val="71"/>
              </a:spcBef>
            </a:pPr>
            <a:r>
              <a:rPr lang="fr-FR" sz="2100" kern="0" spc="-4" dirty="0">
                <a:solidFill>
                  <a:srgbClr val="C00000"/>
                </a:solidFill>
                <a:latin typeface="Calibri"/>
                <a:cs typeface="Calibri"/>
              </a:rPr>
              <a:t>Le</a:t>
            </a:r>
            <a:r>
              <a:rPr lang="fr-FR" sz="2100" kern="0" spc="4" dirty="0">
                <a:solidFill>
                  <a:srgbClr val="C00000"/>
                </a:solidFill>
                <a:latin typeface="Calibri"/>
                <a:cs typeface="Calibri"/>
              </a:rPr>
              <a:t> </a:t>
            </a:r>
            <a:r>
              <a:rPr lang="fr-FR" sz="2100" kern="0" spc="-8" dirty="0">
                <a:solidFill>
                  <a:srgbClr val="C00000"/>
                </a:solidFill>
                <a:latin typeface="Calibri"/>
                <a:cs typeface="Calibri"/>
              </a:rPr>
              <a:t>contrôle déontologique préalable à tout </a:t>
            </a:r>
            <a:br>
              <a:rPr lang="fr-FR" sz="2100" kern="0" spc="-8" dirty="0">
                <a:solidFill>
                  <a:srgbClr val="C00000"/>
                </a:solidFill>
                <a:latin typeface="Calibri"/>
                <a:cs typeface="Calibri"/>
              </a:rPr>
            </a:br>
            <a:r>
              <a:rPr lang="fr-FR" sz="2100" kern="0" spc="-8" dirty="0">
                <a:solidFill>
                  <a:srgbClr val="C00000"/>
                </a:solidFill>
                <a:latin typeface="Calibri"/>
                <a:cs typeface="Calibri"/>
              </a:rPr>
              <a:t>cumul d’activités</a:t>
            </a:r>
            <a:endParaRPr lang="fr-FR" sz="2100" kern="0" dirty="0">
              <a:solidFill>
                <a:srgbClr val="C00000"/>
              </a:solidFill>
              <a:latin typeface="Calibri"/>
              <a:cs typeface="Calibri"/>
            </a:endParaRPr>
          </a:p>
        </p:txBody>
      </p:sp>
    </p:spTree>
    <p:extLst>
      <p:ext uri="{BB962C8B-B14F-4D97-AF65-F5344CB8AC3E}">
        <p14:creationId xmlns:p14="http://schemas.microsoft.com/office/powerpoint/2010/main" val="93090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1C239-248E-AEA9-4A1C-2B146479A5A6}"/>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3B6CD11D-79D0-3210-0201-A9379FD39BCF}"/>
              </a:ext>
            </a:extLst>
          </p:cNvPr>
          <p:cNvSpPr/>
          <p:nvPr/>
        </p:nvSpPr>
        <p:spPr>
          <a:xfrm>
            <a:off x="0" y="1478185"/>
            <a:ext cx="9144000" cy="14288"/>
          </a:xfrm>
          <a:custGeom>
            <a:avLst/>
            <a:gdLst/>
            <a:ahLst/>
            <a:cxnLst/>
            <a:rect l="l" t="t" r="r" b="b"/>
            <a:pathLst>
              <a:path w="12192000" h="19050">
                <a:moveTo>
                  <a:pt x="0" y="0"/>
                </a:moveTo>
                <a:lnTo>
                  <a:pt x="0" y="19050"/>
                </a:lnTo>
                <a:lnTo>
                  <a:pt x="12191999" y="19050"/>
                </a:lnTo>
                <a:lnTo>
                  <a:pt x="12191999" y="0"/>
                </a:lnTo>
                <a:lnTo>
                  <a:pt x="0" y="0"/>
                </a:lnTo>
                <a:close/>
              </a:path>
            </a:pathLst>
          </a:custGeom>
          <a:solidFill>
            <a:srgbClr val="1F92B7"/>
          </a:solidFill>
        </p:spPr>
        <p:txBody>
          <a:bodyPr wrap="square" lIns="0" tIns="0" rIns="0" bIns="0" rtlCol="0"/>
          <a:lstStyle/>
          <a:p>
            <a:endParaRPr sz="1350"/>
          </a:p>
        </p:txBody>
      </p:sp>
      <p:sp>
        <p:nvSpPr>
          <p:cNvPr id="9" name="object 9">
            <a:extLst>
              <a:ext uri="{FF2B5EF4-FFF2-40B4-BE49-F238E27FC236}">
                <a16:creationId xmlns:a16="http://schemas.microsoft.com/office/drawing/2014/main" id="{1605170E-0997-7849-8153-8FEED8C392EF}"/>
              </a:ext>
            </a:extLst>
          </p:cNvPr>
          <p:cNvSpPr txBox="1"/>
          <p:nvPr/>
        </p:nvSpPr>
        <p:spPr>
          <a:xfrm>
            <a:off x="187985" y="1602582"/>
            <a:ext cx="8328660" cy="4792979"/>
          </a:xfrm>
          <a:prstGeom prst="rect">
            <a:avLst/>
          </a:prstGeom>
        </p:spPr>
        <p:txBody>
          <a:bodyPr vert="horz" wrap="square" lIns="0" tIns="9525" rIns="0" bIns="0" rtlCol="0">
            <a:spAutoFit/>
          </a:bodyPr>
          <a:lstStyle/>
          <a:p>
            <a:pPr marL="9049" algn="just">
              <a:spcBef>
                <a:spcPts val="75"/>
              </a:spcBef>
              <a:tabLst>
                <a:tab pos="267176" algn="l"/>
              </a:tabLst>
            </a:pPr>
            <a:r>
              <a:rPr sz="2000" b="1" dirty="0">
                <a:solidFill>
                  <a:srgbClr val="00B0F0"/>
                </a:solidFill>
                <a:latin typeface="Arial" panose="020B0604020202020204" pitchFamily="34" charset="0"/>
                <a:cs typeface="Arial" panose="020B0604020202020204" pitchFamily="34" charset="0"/>
              </a:rPr>
              <a:t>Le</a:t>
            </a:r>
            <a:r>
              <a:rPr sz="2000" b="1" spc="-15"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double </a:t>
            </a:r>
            <a:r>
              <a:rPr sz="2000" b="1" spc="-8" dirty="0" err="1">
                <a:solidFill>
                  <a:srgbClr val="00B0F0"/>
                </a:solidFill>
                <a:latin typeface="Arial" panose="020B0604020202020204" pitchFamily="34" charset="0"/>
                <a:cs typeface="Arial" panose="020B0604020202020204" pitchFamily="34" charset="0"/>
              </a:rPr>
              <a:t>contrôle</a:t>
            </a:r>
            <a:r>
              <a:rPr sz="2000" b="1" spc="-8" dirty="0">
                <a:solidFill>
                  <a:srgbClr val="00B0F0"/>
                </a:solidFill>
                <a:latin typeface="Arial" panose="020B0604020202020204" pitchFamily="34" charset="0"/>
                <a:cs typeface="Arial" panose="020B0604020202020204" pitchFamily="34" charset="0"/>
              </a:rPr>
              <a:t> </a:t>
            </a:r>
            <a:r>
              <a:rPr sz="2000" b="1" spc="-8" dirty="0" err="1">
                <a:solidFill>
                  <a:srgbClr val="00B0F0"/>
                </a:solidFill>
                <a:latin typeface="Arial" panose="020B0604020202020204" pitchFamily="34" charset="0"/>
                <a:cs typeface="Arial" panose="020B0604020202020204" pitchFamily="34" charset="0"/>
              </a:rPr>
              <a:t>déontologique</a:t>
            </a:r>
            <a:endParaRPr lang="fr-FR" sz="2000" b="1" spc="-8" dirty="0">
              <a:solidFill>
                <a:srgbClr val="00B0F0"/>
              </a:solidFill>
              <a:latin typeface="Arial" panose="020B0604020202020204" pitchFamily="34" charset="0"/>
              <a:cs typeface="Arial" panose="020B0604020202020204" pitchFamily="34" charset="0"/>
            </a:endParaRPr>
          </a:p>
          <a:p>
            <a:pPr marL="9049" algn="just">
              <a:spcBef>
                <a:spcPts val="75"/>
              </a:spcBef>
              <a:tabLst>
                <a:tab pos="267176" algn="l"/>
              </a:tabLst>
            </a:pPr>
            <a:endParaRPr dirty="0">
              <a:latin typeface="Arial" panose="020B0604020202020204" pitchFamily="34" charset="0"/>
              <a:cs typeface="Arial" panose="020B0604020202020204" pitchFamily="34" charset="0"/>
            </a:endParaRPr>
          </a:p>
          <a:p>
            <a:pPr marL="567214" lvl="1" indent="-215265" algn="just">
              <a:buFont typeface="Wingdings"/>
              <a:buChar char=""/>
              <a:tabLst>
                <a:tab pos="567690" algn="l"/>
              </a:tabLst>
            </a:pPr>
            <a:r>
              <a:rPr sz="1600" u="heavy" dirty="0">
                <a:solidFill>
                  <a:srgbClr val="3E216F"/>
                </a:solidFill>
                <a:uFill>
                  <a:solidFill>
                    <a:srgbClr val="3E216F"/>
                  </a:solidFill>
                </a:uFill>
                <a:latin typeface="Arial" panose="020B0604020202020204" pitchFamily="34" charset="0"/>
                <a:cs typeface="Arial" panose="020B0604020202020204" pitchFamily="34" charset="0"/>
              </a:rPr>
              <a:t>Saisine</a:t>
            </a:r>
            <a:r>
              <a:rPr sz="1600" u="heavy" spc="-26" dirty="0">
                <a:solidFill>
                  <a:srgbClr val="3E216F"/>
                </a:solidFill>
                <a:uFill>
                  <a:solidFill>
                    <a:srgbClr val="3E216F"/>
                  </a:solidFill>
                </a:uFill>
                <a:latin typeface="Arial" panose="020B0604020202020204" pitchFamily="34" charset="0"/>
                <a:cs typeface="Arial" panose="020B0604020202020204" pitchFamily="34" charset="0"/>
              </a:rPr>
              <a:t> </a:t>
            </a:r>
            <a:r>
              <a:rPr sz="1600" u="heavy" spc="4" dirty="0">
                <a:solidFill>
                  <a:srgbClr val="3E216F"/>
                </a:solidFill>
                <a:uFill>
                  <a:solidFill>
                    <a:srgbClr val="3E216F"/>
                  </a:solidFill>
                </a:uFill>
                <a:latin typeface="Arial" panose="020B0604020202020204" pitchFamily="34" charset="0"/>
                <a:cs typeface="Arial" panose="020B0604020202020204" pitchFamily="34" charset="0"/>
              </a:rPr>
              <a:t>de</a:t>
            </a:r>
            <a:r>
              <a:rPr sz="1600" u="heavy" spc="-19" dirty="0">
                <a:solidFill>
                  <a:srgbClr val="3E216F"/>
                </a:solidFill>
                <a:uFill>
                  <a:solidFill>
                    <a:srgbClr val="3E216F"/>
                  </a:solidFill>
                </a:uFill>
                <a:latin typeface="Arial" panose="020B0604020202020204" pitchFamily="34" charset="0"/>
                <a:cs typeface="Arial" panose="020B0604020202020204" pitchFamily="34" charset="0"/>
              </a:rPr>
              <a:t> </a:t>
            </a:r>
            <a:r>
              <a:rPr sz="1600" u="heavy" dirty="0">
                <a:solidFill>
                  <a:srgbClr val="3E216F"/>
                </a:solidFill>
                <a:uFill>
                  <a:solidFill>
                    <a:srgbClr val="3E216F"/>
                  </a:solidFill>
                </a:uFill>
                <a:latin typeface="Arial" panose="020B0604020202020204" pitchFamily="34" charset="0"/>
                <a:cs typeface="Arial" panose="020B0604020202020204" pitchFamily="34" charset="0"/>
              </a:rPr>
              <a:t>la</a:t>
            </a:r>
            <a:r>
              <a:rPr sz="1600" u="heavy" spc="-23" dirty="0">
                <a:solidFill>
                  <a:srgbClr val="3E216F"/>
                </a:solidFill>
                <a:uFill>
                  <a:solidFill>
                    <a:srgbClr val="3E216F"/>
                  </a:solidFill>
                </a:uFill>
                <a:latin typeface="Arial" panose="020B0604020202020204" pitchFamily="34" charset="0"/>
                <a:cs typeface="Arial" panose="020B0604020202020204" pitchFamily="34" charset="0"/>
              </a:rPr>
              <a:t> HATVP</a:t>
            </a:r>
            <a:r>
              <a:rPr sz="1600" u="heavy" spc="-30" dirty="0">
                <a:solidFill>
                  <a:srgbClr val="3E216F"/>
                </a:solidFill>
                <a:uFill>
                  <a:solidFill>
                    <a:srgbClr val="3E216F"/>
                  </a:solidFill>
                </a:uFill>
                <a:latin typeface="Arial" panose="020B0604020202020204" pitchFamily="34" charset="0"/>
                <a:cs typeface="Arial" panose="020B0604020202020204" pitchFamily="34" charset="0"/>
              </a:rPr>
              <a:t> </a:t>
            </a:r>
            <a:r>
              <a:rPr sz="1600" u="heavy" dirty="0">
                <a:solidFill>
                  <a:srgbClr val="3E216F"/>
                </a:solidFill>
                <a:uFill>
                  <a:solidFill>
                    <a:srgbClr val="3E216F"/>
                  </a:solidFill>
                </a:uFill>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p>
            <a:pPr marL="224314" marR="3810" indent="-215265" algn="just">
              <a:spcBef>
                <a:spcPts val="4"/>
              </a:spcBef>
              <a:buFont typeface="Arial MT"/>
              <a:buChar char="•"/>
              <a:tabLst>
                <a:tab pos="224790" algn="l"/>
              </a:tabLst>
            </a:pPr>
            <a:r>
              <a:rPr sz="1600" spc="-8" dirty="0">
                <a:solidFill>
                  <a:srgbClr val="3E216F"/>
                </a:solidFill>
                <a:latin typeface="Arial" panose="020B0604020202020204" pitchFamily="34" charset="0"/>
                <a:cs typeface="Arial" panose="020B0604020202020204" pitchFamily="34" charset="0"/>
              </a:rPr>
              <a:t>Lorsque </a:t>
            </a:r>
            <a:r>
              <a:rPr sz="1600" spc="-19" dirty="0">
                <a:solidFill>
                  <a:srgbClr val="3E216F"/>
                </a:solidFill>
                <a:latin typeface="Arial" panose="020B0604020202020204" pitchFamily="34" charset="0"/>
                <a:cs typeface="Arial" panose="020B0604020202020204" pitchFamily="34" charset="0"/>
              </a:rPr>
              <a:t>l’avis </a:t>
            </a:r>
            <a:r>
              <a:rPr sz="1600" spc="-4" dirty="0">
                <a:solidFill>
                  <a:srgbClr val="3E216F"/>
                </a:solidFill>
                <a:latin typeface="Arial" panose="020B0604020202020204" pitchFamily="34" charset="0"/>
                <a:cs typeface="Arial" panose="020B0604020202020204" pitchFamily="34" charset="0"/>
              </a:rPr>
              <a:t>du </a:t>
            </a:r>
            <a:r>
              <a:rPr sz="1600" spc="-15" dirty="0">
                <a:solidFill>
                  <a:srgbClr val="3E216F"/>
                </a:solidFill>
                <a:latin typeface="Arial" panose="020B0604020202020204" pitchFamily="34" charset="0"/>
                <a:cs typeface="Arial" panose="020B0604020202020204" pitchFamily="34" charset="0"/>
              </a:rPr>
              <a:t>référent </a:t>
            </a:r>
            <a:r>
              <a:rPr sz="1600" spc="-4" dirty="0">
                <a:solidFill>
                  <a:srgbClr val="3E216F"/>
                </a:solidFill>
                <a:latin typeface="Arial" panose="020B0604020202020204" pitchFamily="34" charset="0"/>
                <a:cs typeface="Arial" panose="020B0604020202020204" pitchFamily="34" charset="0"/>
              </a:rPr>
              <a:t>déontologue ne permet pas </a:t>
            </a:r>
            <a:r>
              <a:rPr sz="1600" spc="4" dirty="0">
                <a:solidFill>
                  <a:srgbClr val="3E216F"/>
                </a:solidFill>
                <a:latin typeface="Arial" panose="020B0604020202020204" pitchFamily="34" charset="0"/>
                <a:cs typeface="Arial" panose="020B0604020202020204" pitchFamily="34" charset="0"/>
              </a:rPr>
              <a:t>de </a:t>
            </a:r>
            <a:r>
              <a:rPr sz="1600" spc="-4" dirty="0">
                <a:solidFill>
                  <a:srgbClr val="3E216F"/>
                </a:solidFill>
                <a:latin typeface="Arial" panose="020B0604020202020204" pitchFamily="34" charset="0"/>
                <a:cs typeface="Arial" panose="020B0604020202020204" pitchFamily="34" charset="0"/>
              </a:rPr>
              <a:t>lever doute sérieux sur </a:t>
            </a:r>
            <a:r>
              <a:rPr sz="1600" dirty="0">
                <a:solidFill>
                  <a:srgbClr val="3E216F"/>
                </a:solidFill>
                <a:latin typeface="Arial" panose="020B0604020202020204" pitchFamily="34" charset="0"/>
                <a:cs typeface="Arial" panose="020B0604020202020204" pitchFamily="34" charset="0"/>
              </a:rPr>
              <a:t>la </a:t>
            </a:r>
            <a:r>
              <a:rPr sz="1600" spc="-8" dirty="0">
                <a:solidFill>
                  <a:srgbClr val="3E216F"/>
                </a:solidFill>
                <a:latin typeface="Arial" panose="020B0604020202020204" pitchFamily="34" charset="0"/>
                <a:cs typeface="Arial" panose="020B0604020202020204" pitchFamily="34" charset="0"/>
              </a:rPr>
              <a:t>compatibilité </a:t>
            </a:r>
            <a:r>
              <a:rPr sz="1600" spc="-4" dirty="0">
                <a:solidFill>
                  <a:srgbClr val="3E216F"/>
                </a:solidFill>
                <a:latin typeface="Arial" panose="020B0604020202020204" pitchFamily="34" charset="0"/>
                <a:cs typeface="Arial" panose="020B0604020202020204" pitchFamily="34" charset="0"/>
              </a:rPr>
              <a:t>du </a:t>
            </a:r>
            <a:r>
              <a:rPr sz="1600" spc="-8" dirty="0">
                <a:solidFill>
                  <a:srgbClr val="3E216F"/>
                </a:solidFill>
                <a:latin typeface="Arial" panose="020B0604020202020204" pitchFamily="34" charset="0"/>
                <a:cs typeface="Arial" panose="020B0604020202020204" pitchFamily="34" charset="0"/>
              </a:rPr>
              <a:t>projet </a:t>
            </a:r>
            <a:r>
              <a:rPr sz="1600" spc="-4" dirty="0">
                <a:solidFill>
                  <a:srgbClr val="3E216F"/>
                </a:solidFill>
                <a:latin typeface="Arial" panose="020B0604020202020204" pitchFamily="34" charset="0"/>
                <a:cs typeface="Arial" panose="020B0604020202020204" pitchFamily="34" charset="0"/>
              </a:rPr>
              <a:t>de </a:t>
            </a:r>
            <a:r>
              <a:rPr lang="fr-FR" sz="1600" spc="-4" dirty="0">
                <a:solidFill>
                  <a:srgbClr val="3E216F"/>
                </a:solidFill>
                <a:latin typeface="Arial" panose="020B0604020202020204" pitchFamily="34" charset="0"/>
                <a:cs typeface="Arial" panose="020B0604020202020204" pitchFamily="34" charset="0"/>
              </a:rPr>
              <a:t>cumul d’activités </a:t>
            </a:r>
            <a:r>
              <a:rPr sz="1600" spc="-8" dirty="0">
                <a:solidFill>
                  <a:srgbClr val="3E216F"/>
                </a:solidFill>
                <a:latin typeface="Arial" panose="020B0604020202020204" pitchFamily="34" charset="0"/>
                <a:cs typeface="Arial" panose="020B0604020202020204" pitchFamily="34" charset="0"/>
              </a:rPr>
              <a:t>avec </a:t>
            </a:r>
            <a:r>
              <a:rPr sz="1600" spc="-4" dirty="0">
                <a:solidFill>
                  <a:srgbClr val="3E216F"/>
                </a:solidFill>
                <a:latin typeface="Arial" panose="020B0604020202020204" pitchFamily="34" charset="0"/>
                <a:cs typeface="Arial" panose="020B0604020202020204" pitchFamily="34" charset="0"/>
              </a:rPr>
              <a:t>les </a:t>
            </a:r>
            <a:r>
              <a:rPr sz="1600" spc="-8" dirty="0">
                <a:solidFill>
                  <a:srgbClr val="3E216F"/>
                </a:solidFill>
                <a:latin typeface="Arial" panose="020B0604020202020204" pitchFamily="34" charset="0"/>
                <a:cs typeface="Arial" panose="020B0604020202020204" pitchFamily="34" charset="0"/>
              </a:rPr>
              <a:t>fonctions </a:t>
            </a:r>
            <a:r>
              <a:rPr sz="1600" spc="-11" dirty="0">
                <a:solidFill>
                  <a:srgbClr val="3E216F"/>
                </a:solidFill>
                <a:latin typeface="Arial" panose="020B0604020202020204" pitchFamily="34" charset="0"/>
                <a:cs typeface="Arial" panose="020B0604020202020204" pitchFamily="34" charset="0"/>
              </a:rPr>
              <a:t>exercées </a:t>
            </a:r>
            <a:r>
              <a:rPr sz="1600" spc="-4" dirty="0">
                <a:solidFill>
                  <a:srgbClr val="3E216F"/>
                </a:solidFill>
                <a:latin typeface="Arial" panose="020B0604020202020204" pitchFamily="34" charset="0"/>
                <a:cs typeface="Arial" panose="020B0604020202020204" pitchFamily="34" charset="0"/>
              </a:rPr>
              <a:t>par le </a:t>
            </a:r>
            <a:r>
              <a:rPr sz="1600" spc="-8" dirty="0">
                <a:solidFill>
                  <a:srgbClr val="3E216F"/>
                </a:solidFill>
                <a:latin typeface="Arial" panose="020B0604020202020204" pitchFamily="34" charset="0"/>
                <a:cs typeface="Arial" panose="020B0604020202020204" pitchFamily="34" charset="0"/>
              </a:rPr>
              <a:t>fonctionnaire, </a:t>
            </a:r>
            <a:r>
              <a:rPr sz="1600" spc="-15" dirty="0">
                <a:solidFill>
                  <a:srgbClr val="3E216F"/>
                </a:solidFill>
                <a:latin typeface="Arial" panose="020B0604020202020204" pitchFamily="34" charset="0"/>
                <a:cs typeface="Arial" panose="020B0604020202020204" pitchFamily="34" charset="0"/>
              </a:rPr>
              <a:t>l’autorité </a:t>
            </a:r>
            <a:r>
              <a:rPr sz="1600" spc="-4" dirty="0">
                <a:solidFill>
                  <a:srgbClr val="3E216F"/>
                </a:solidFill>
                <a:latin typeface="Arial" panose="020B0604020202020204" pitchFamily="34" charset="0"/>
                <a:cs typeface="Arial" panose="020B0604020202020204" pitchFamily="34" charset="0"/>
              </a:rPr>
              <a:t>territoriale saisit </a:t>
            </a:r>
            <a:r>
              <a:rPr sz="1600" dirty="0">
                <a:solidFill>
                  <a:srgbClr val="3E216F"/>
                </a:solidFill>
                <a:latin typeface="Arial" panose="020B0604020202020204" pitchFamily="34" charset="0"/>
                <a:cs typeface="Arial" panose="020B0604020202020204" pitchFamily="34" charset="0"/>
              </a:rPr>
              <a:t>la </a:t>
            </a:r>
            <a:r>
              <a:rPr sz="1600" spc="-8" dirty="0">
                <a:solidFill>
                  <a:srgbClr val="3E216F"/>
                </a:solidFill>
                <a:latin typeface="Arial" panose="020B0604020202020204" pitchFamily="34" charset="0"/>
                <a:cs typeface="Arial" panose="020B0604020202020204" pitchFamily="34" charset="0"/>
              </a:rPr>
              <a:t>Haute Autorité </a:t>
            </a:r>
            <a:r>
              <a:rPr sz="1600" spc="-4" dirty="0">
                <a:solidFill>
                  <a:srgbClr val="3E216F"/>
                </a:solidFill>
                <a:latin typeface="Arial" panose="020B0604020202020204" pitchFamily="34" charset="0"/>
                <a:cs typeface="Arial" panose="020B0604020202020204" pitchFamily="34" charset="0"/>
              </a:rPr>
              <a:t>pour </a:t>
            </a:r>
            <a:r>
              <a:rPr sz="1600" dirty="0">
                <a:solidFill>
                  <a:srgbClr val="3E216F"/>
                </a:solidFill>
                <a:latin typeface="Arial" panose="020B0604020202020204" pitchFamily="34" charset="0"/>
                <a:cs typeface="Arial" panose="020B0604020202020204" pitchFamily="34" charset="0"/>
              </a:rPr>
              <a:t>la </a:t>
            </a:r>
            <a:r>
              <a:rPr sz="1600" spc="4"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transparence</a:t>
            </a:r>
            <a:r>
              <a:rPr sz="1600" spc="-30"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de</a:t>
            </a:r>
            <a:r>
              <a:rPr sz="1600" spc="-8"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la</a:t>
            </a:r>
            <a:r>
              <a:rPr sz="1600" spc="-11"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vie </a:t>
            </a:r>
            <a:r>
              <a:rPr sz="1600" spc="-4" dirty="0">
                <a:solidFill>
                  <a:srgbClr val="3E216F"/>
                </a:solidFill>
                <a:latin typeface="Arial" panose="020B0604020202020204" pitchFamily="34" charset="0"/>
                <a:cs typeface="Arial" panose="020B0604020202020204" pitchFamily="34" charset="0"/>
              </a:rPr>
              <a:t>publique.</a:t>
            </a:r>
            <a:endParaRPr sz="1600" dirty="0">
              <a:latin typeface="Arial" panose="020B0604020202020204" pitchFamily="34" charset="0"/>
              <a:cs typeface="Arial" panose="020B0604020202020204" pitchFamily="34" charset="0"/>
            </a:endParaRPr>
          </a:p>
          <a:p>
            <a:pPr marL="266700" indent="-257651" algn="just">
              <a:buFont typeface="Arial MT"/>
              <a:buChar char="•"/>
              <a:tabLst>
                <a:tab pos="267176" algn="l"/>
              </a:tabLst>
            </a:pPr>
            <a:r>
              <a:rPr sz="1600" spc="-23" dirty="0">
                <a:solidFill>
                  <a:srgbClr val="3E216F"/>
                </a:solidFill>
                <a:latin typeface="Arial" panose="020B0604020202020204" pitchFamily="34" charset="0"/>
                <a:cs typeface="Arial" panose="020B0604020202020204" pitchFamily="34" charset="0"/>
              </a:rPr>
              <a:t>L’autorité</a:t>
            </a:r>
            <a:r>
              <a:rPr sz="1600" spc="4"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territoriale</a:t>
            </a:r>
            <a:r>
              <a:rPr sz="1600" spc="8"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dispose</a:t>
            </a:r>
            <a:r>
              <a:rPr sz="1600" spc="8" dirty="0">
                <a:solidFill>
                  <a:srgbClr val="3E216F"/>
                </a:solidFill>
                <a:latin typeface="Arial" panose="020B0604020202020204" pitchFamily="34" charset="0"/>
                <a:cs typeface="Arial" panose="020B0604020202020204" pitchFamily="34" charset="0"/>
              </a:rPr>
              <a:t> </a:t>
            </a:r>
            <a:r>
              <a:rPr sz="1600" spc="-11" dirty="0">
                <a:solidFill>
                  <a:srgbClr val="3E216F"/>
                </a:solidFill>
                <a:latin typeface="Arial" panose="020B0604020202020204" pitchFamily="34" charset="0"/>
                <a:cs typeface="Arial" panose="020B0604020202020204" pitchFamily="34" charset="0"/>
              </a:rPr>
              <a:t>d’un</a:t>
            </a:r>
            <a:r>
              <a:rPr sz="1600" spc="15" dirty="0">
                <a:solidFill>
                  <a:srgbClr val="3E216F"/>
                </a:solidFill>
                <a:latin typeface="Arial" panose="020B0604020202020204" pitchFamily="34" charset="0"/>
                <a:cs typeface="Arial" panose="020B0604020202020204" pitchFamily="34" charset="0"/>
              </a:rPr>
              <a:t> </a:t>
            </a:r>
            <a:r>
              <a:rPr sz="1600" b="1" spc="-8" dirty="0">
                <a:solidFill>
                  <a:srgbClr val="3E216F"/>
                </a:solidFill>
                <a:latin typeface="Arial" panose="020B0604020202020204" pitchFamily="34" charset="0"/>
                <a:cs typeface="Arial" panose="020B0604020202020204" pitchFamily="34" charset="0"/>
              </a:rPr>
              <a:t>délai</a:t>
            </a:r>
            <a:r>
              <a:rPr sz="1600" b="1" spc="11" dirty="0">
                <a:solidFill>
                  <a:srgbClr val="3E216F"/>
                </a:solidFill>
                <a:latin typeface="Arial" panose="020B0604020202020204" pitchFamily="34" charset="0"/>
                <a:cs typeface="Arial" panose="020B0604020202020204" pitchFamily="34" charset="0"/>
              </a:rPr>
              <a:t> </a:t>
            </a:r>
            <a:r>
              <a:rPr sz="1600" b="1" dirty="0">
                <a:solidFill>
                  <a:srgbClr val="3E216F"/>
                </a:solidFill>
                <a:latin typeface="Arial" panose="020B0604020202020204" pitchFamily="34" charset="0"/>
                <a:cs typeface="Arial" panose="020B0604020202020204" pitchFamily="34" charset="0"/>
              </a:rPr>
              <a:t>de</a:t>
            </a:r>
            <a:r>
              <a:rPr sz="1600" b="1" spc="8" dirty="0">
                <a:solidFill>
                  <a:srgbClr val="3E216F"/>
                </a:solidFill>
                <a:latin typeface="Arial" panose="020B0604020202020204" pitchFamily="34" charset="0"/>
                <a:cs typeface="Arial" panose="020B0604020202020204" pitchFamily="34" charset="0"/>
              </a:rPr>
              <a:t> </a:t>
            </a:r>
            <a:r>
              <a:rPr sz="1600" b="1" spc="-4" dirty="0">
                <a:solidFill>
                  <a:srgbClr val="3E216F"/>
                </a:solidFill>
                <a:latin typeface="Arial" panose="020B0604020202020204" pitchFamily="34" charset="0"/>
                <a:cs typeface="Arial" panose="020B0604020202020204" pitchFamily="34" charset="0"/>
              </a:rPr>
              <a:t>15</a:t>
            </a:r>
            <a:r>
              <a:rPr sz="1600" b="1" spc="11" dirty="0">
                <a:solidFill>
                  <a:srgbClr val="3E216F"/>
                </a:solidFill>
                <a:latin typeface="Arial" panose="020B0604020202020204" pitchFamily="34" charset="0"/>
                <a:cs typeface="Arial" panose="020B0604020202020204" pitchFamily="34" charset="0"/>
              </a:rPr>
              <a:t> </a:t>
            </a:r>
            <a:r>
              <a:rPr sz="1600" b="1" spc="-8" dirty="0">
                <a:solidFill>
                  <a:srgbClr val="3E216F"/>
                </a:solidFill>
                <a:latin typeface="Arial" panose="020B0604020202020204" pitchFamily="34" charset="0"/>
                <a:cs typeface="Arial" panose="020B0604020202020204" pitchFamily="34" charset="0"/>
              </a:rPr>
              <a:t>jours</a:t>
            </a:r>
            <a:r>
              <a:rPr sz="1600" b="1" spc="11" dirty="0">
                <a:solidFill>
                  <a:srgbClr val="3E216F"/>
                </a:solidFill>
                <a:latin typeface="Arial" panose="020B0604020202020204" pitchFamily="34" charset="0"/>
                <a:cs typeface="Arial" panose="020B0604020202020204" pitchFamily="34" charset="0"/>
              </a:rPr>
              <a:t> </a:t>
            </a:r>
            <a:r>
              <a:rPr sz="1600" b="1" dirty="0">
                <a:solidFill>
                  <a:srgbClr val="3E216F"/>
                </a:solidFill>
                <a:latin typeface="Arial" panose="020B0604020202020204" pitchFamily="34" charset="0"/>
                <a:cs typeface="Arial" panose="020B0604020202020204" pitchFamily="34" charset="0"/>
              </a:rPr>
              <a:t>à</a:t>
            </a:r>
            <a:r>
              <a:rPr sz="1600" b="1" spc="8" dirty="0">
                <a:solidFill>
                  <a:srgbClr val="3E216F"/>
                </a:solidFill>
                <a:latin typeface="Arial" panose="020B0604020202020204" pitchFamily="34" charset="0"/>
                <a:cs typeface="Arial" panose="020B0604020202020204" pitchFamily="34" charset="0"/>
              </a:rPr>
              <a:t> </a:t>
            </a:r>
            <a:r>
              <a:rPr sz="1600" b="1" spc="-8" dirty="0">
                <a:solidFill>
                  <a:srgbClr val="3E216F"/>
                </a:solidFill>
                <a:latin typeface="Arial" panose="020B0604020202020204" pitchFamily="34" charset="0"/>
                <a:cs typeface="Arial" panose="020B0604020202020204" pitchFamily="34" charset="0"/>
              </a:rPr>
              <a:t>compter</a:t>
            </a:r>
            <a:r>
              <a:rPr sz="1600" b="1" spc="8" dirty="0">
                <a:solidFill>
                  <a:srgbClr val="3E216F"/>
                </a:solidFill>
                <a:latin typeface="Arial" panose="020B0604020202020204" pitchFamily="34" charset="0"/>
                <a:cs typeface="Arial" panose="020B0604020202020204" pitchFamily="34" charset="0"/>
              </a:rPr>
              <a:t> </a:t>
            </a:r>
            <a:r>
              <a:rPr sz="1600" b="1" dirty="0">
                <a:solidFill>
                  <a:srgbClr val="3E216F"/>
                </a:solidFill>
                <a:latin typeface="Arial" panose="020B0604020202020204" pitchFamily="34" charset="0"/>
                <a:cs typeface="Arial" panose="020B0604020202020204" pitchFamily="34" charset="0"/>
              </a:rPr>
              <a:t>de</a:t>
            </a:r>
            <a:r>
              <a:rPr sz="1600" b="1" spc="8" dirty="0">
                <a:solidFill>
                  <a:srgbClr val="3E216F"/>
                </a:solidFill>
                <a:latin typeface="Arial" panose="020B0604020202020204" pitchFamily="34" charset="0"/>
                <a:cs typeface="Arial" panose="020B0604020202020204" pitchFamily="34" charset="0"/>
              </a:rPr>
              <a:t> </a:t>
            </a:r>
            <a:r>
              <a:rPr sz="1600" b="1" spc="-8" dirty="0">
                <a:solidFill>
                  <a:srgbClr val="3E216F"/>
                </a:solidFill>
                <a:latin typeface="Arial" panose="020B0604020202020204" pitchFamily="34" charset="0"/>
                <a:cs typeface="Arial" panose="020B0604020202020204" pitchFamily="34" charset="0"/>
              </a:rPr>
              <a:t>la</a:t>
            </a:r>
            <a:r>
              <a:rPr sz="1600" b="1" spc="8" dirty="0">
                <a:solidFill>
                  <a:srgbClr val="3E216F"/>
                </a:solidFill>
                <a:latin typeface="Arial" panose="020B0604020202020204" pitchFamily="34" charset="0"/>
                <a:cs typeface="Arial" panose="020B0604020202020204" pitchFamily="34" charset="0"/>
              </a:rPr>
              <a:t> </a:t>
            </a:r>
            <a:r>
              <a:rPr sz="1600" b="1" spc="-8" dirty="0">
                <a:solidFill>
                  <a:srgbClr val="3E216F"/>
                </a:solidFill>
                <a:latin typeface="Arial" panose="020B0604020202020204" pitchFamily="34" charset="0"/>
                <a:cs typeface="Arial" panose="020B0604020202020204" pitchFamily="34" charset="0"/>
              </a:rPr>
              <a:t>date</a:t>
            </a:r>
            <a:r>
              <a:rPr sz="1600" b="1" spc="8"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à</a:t>
            </a:r>
            <a:r>
              <a:rPr sz="1600" spc="8"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laquelle</a:t>
            </a:r>
            <a:r>
              <a:rPr sz="1600" spc="8"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la </a:t>
            </a:r>
            <a:r>
              <a:rPr sz="1600" spc="-4" dirty="0">
                <a:solidFill>
                  <a:srgbClr val="3E216F"/>
                </a:solidFill>
                <a:latin typeface="Arial" panose="020B0604020202020204" pitchFamily="34" charset="0"/>
                <a:cs typeface="Arial" panose="020B0604020202020204" pitchFamily="34" charset="0"/>
              </a:rPr>
              <a:t>demande</a:t>
            </a:r>
            <a:r>
              <a:rPr sz="1600" spc="8"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de</a:t>
            </a:r>
            <a:r>
              <a:rPr sz="1600" spc="15" dirty="0">
                <a:solidFill>
                  <a:srgbClr val="3E216F"/>
                </a:solidFill>
                <a:latin typeface="Arial" panose="020B0604020202020204" pitchFamily="34" charset="0"/>
                <a:cs typeface="Arial" panose="020B0604020202020204" pitchFamily="34" charset="0"/>
              </a:rPr>
              <a:t> </a:t>
            </a:r>
            <a:r>
              <a:rPr sz="1600" spc="-8" dirty="0">
                <a:solidFill>
                  <a:srgbClr val="3E216F"/>
                </a:solidFill>
                <a:latin typeface="Arial" panose="020B0604020202020204" pitchFamily="34" charset="0"/>
                <a:cs typeface="Arial" panose="020B0604020202020204" pitchFamily="34" charset="0"/>
              </a:rPr>
              <a:t>cumul</a:t>
            </a:r>
            <a:r>
              <a:rPr sz="1600" spc="8" dirty="0">
                <a:solidFill>
                  <a:srgbClr val="3E216F"/>
                </a:solidFill>
                <a:latin typeface="Arial" panose="020B0604020202020204" pitchFamily="34" charset="0"/>
                <a:cs typeface="Arial" panose="020B0604020202020204" pitchFamily="34" charset="0"/>
              </a:rPr>
              <a:t> </a:t>
            </a:r>
            <a:r>
              <a:rPr sz="1600" spc="-11" dirty="0">
                <a:solidFill>
                  <a:srgbClr val="3E216F"/>
                </a:solidFill>
                <a:latin typeface="Arial" panose="020B0604020202020204" pitchFamily="34" charset="0"/>
                <a:cs typeface="Arial" panose="020B0604020202020204" pitchFamily="34" charset="0"/>
              </a:rPr>
              <a:t>d’activités</a:t>
            </a:r>
            <a:r>
              <a:rPr sz="1600" spc="4" dirty="0">
                <a:solidFill>
                  <a:srgbClr val="3E216F"/>
                </a:solidFill>
                <a:latin typeface="Arial" panose="020B0604020202020204" pitchFamily="34" charset="0"/>
                <a:cs typeface="Arial" panose="020B0604020202020204" pitchFamily="34" charset="0"/>
              </a:rPr>
              <a:t> de </a:t>
            </a:r>
            <a:r>
              <a:rPr sz="1600" spc="-19" dirty="0" err="1">
                <a:solidFill>
                  <a:srgbClr val="3E216F"/>
                </a:solidFill>
                <a:latin typeface="Arial" panose="020B0604020202020204" pitchFamily="34" charset="0"/>
                <a:cs typeface="Arial" panose="020B0604020202020204" pitchFamily="34" charset="0"/>
              </a:rPr>
              <a:t>l’agent</a:t>
            </a:r>
            <a:r>
              <a:rPr lang="fr-FR" sz="1600" spc="-19" dirty="0">
                <a:solidFill>
                  <a:srgbClr val="3E216F"/>
                </a:solidFill>
                <a:latin typeface="Arial" panose="020B0604020202020204" pitchFamily="34" charset="0"/>
                <a:cs typeface="Arial" panose="020B0604020202020204" pitchFamily="34" charset="0"/>
              </a:rPr>
              <a:t> </a:t>
            </a:r>
            <a:r>
              <a:rPr sz="1600" dirty="0" err="1">
                <a:solidFill>
                  <a:srgbClr val="3E216F"/>
                </a:solidFill>
                <a:latin typeface="Arial" panose="020B0604020202020204" pitchFamily="34" charset="0"/>
                <a:cs typeface="Arial" panose="020B0604020202020204" pitchFamily="34" charset="0"/>
              </a:rPr>
              <a:t>lui</a:t>
            </a:r>
            <a:r>
              <a:rPr sz="1600" spc="-23"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a</a:t>
            </a:r>
            <a:r>
              <a:rPr sz="1600" spc="-11" dirty="0">
                <a:solidFill>
                  <a:srgbClr val="3E216F"/>
                </a:solidFill>
                <a:latin typeface="Arial" panose="020B0604020202020204" pitchFamily="34" charset="0"/>
                <a:cs typeface="Arial" panose="020B0604020202020204" pitchFamily="34" charset="0"/>
              </a:rPr>
              <a:t> </a:t>
            </a:r>
            <a:r>
              <a:rPr sz="1600" spc="-8" dirty="0">
                <a:solidFill>
                  <a:srgbClr val="3E216F"/>
                </a:solidFill>
                <a:latin typeface="Arial" panose="020B0604020202020204" pitchFamily="34" charset="0"/>
                <a:cs typeface="Arial" panose="020B0604020202020204" pitchFamily="34" charset="0"/>
              </a:rPr>
              <a:t>été</a:t>
            </a:r>
            <a:r>
              <a:rPr sz="1600" spc="-4" dirty="0">
                <a:solidFill>
                  <a:srgbClr val="3E216F"/>
                </a:solidFill>
                <a:latin typeface="Arial" panose="020B0604020202020204" pitchFamily="34" charset="0"/>
                <a:cs typeface="Arial" panose="020B0604020202020204" pitchFamily="34" charset="0"/>
              </a:rPr>
              <a:t> communiquée</a:t>
            </a:r>
            <a:r>
              <a:rPr sz="1600" spc="-30"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pour</a:t>
            </a:r>
            <a:r>
              <a:rPr sz="1600" spc="-19"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saisir</a:t>
            </a:r>
            <a:r>
              <a:rPr sz="1600" spc="-15"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la</a:t>
            </a:r>
            <a:r>
              <a:rPr sz="1600" spc="-11" dirty="0">
                <a:solidFill>
                  <a:srgbClr val="3E216F"/>
                </a:solidFill>
                <a:latin typeface="Arial" panose="020B0604020202020204" pitchFamily="34" charset="0"/>
                <a:cs typeface="Arial" panose="020B0604020202020204" pitchFamily="34" charset="0"/>
              </a:rPr>
              <a:t> </a:t>
            </a:r>
            <a:r>
              <a:rPr sz="1600" spc="-45" dirty="0">
                <a:solidFill>
                  <a:srgbClr val="3E216F"/>
                </a:solidFill>
                <a:latin typeface="Arial" panose="020B0604020202020204" pitchFamily="34" charset="0"/>
                <a:cs typeface="Arial" panose="020B0604020202020204" pitchFamily="34" charset="0"/>
              </a:rPr>
              <a:t>HATVP.</a:t>
            </a:r>
            <a:endParaRPr sz="1600" dirty="0">
              <a:latin typeface="Arial" panose="020B0604020202020204" pitchFamily="34" charset="0"/>
              <a:cs typeface="Arial" panose="020B0604020202020204" pitchFamily="34" charset="0"/>
            </a:endParaRPr>
          </a:p>
          <a:p>
            <a:pPr marL="224314" marR="5715" indent="-215265" algn="just">
              <a:buFont typeface="Arial MT"/>
              <a:buChar char="•"/>
              <a:tabLst>
                <a:tab pos="224790" algn="l"/>
              </a:tabLst>
            </a:pPr>
            <a:r>
              <a:rPr sz="1600" dirty="0">
                <a:solidFill>
                  <a:srgbClr val="3E216F"/>
                </a:solidFill>
                <a:latin typeface="Arial" panose="020B0604020202020204" pitchFamily="34" charset="0"/>
                <a:cs typeface="Arial" panose="020B0604020202020204" pitchFamily="34" charset="0"/>
              </a:rPr>
              <a:t>La</a:t>
            </a:r>
            <a:r>
              <a:rPr sz="1600" spc="34" dirty="0">
                <a:solidFill>
                  <a:srgbClr val="3E216F"/>
                </a:solidFill>
                <a:latin typeface="Arial" panose="020B0604020202020204" pitchFamily="34" charset="0"/>
                <a:cs typeface="Arial" panose="020B0604020202020204" pitchFamily="34" charset="0"/>
              </a:rPr>
              <a:t> </a:t>
            </a:r>
            <a:r>
              <a:rPr sz="1600" spc="-23" dirty="0">
                <a:solidFill>
                  <a:srgbClr val="3E216F"/>
                </a:solidFill>
                <a:latin typeface="Arial" panose="020B0604020202020204" pitchFamily="34" charset="0"/>
                <a:cs typeface="Arial" panose="020B0604020202020204" pitchFamily="34" charset="0"/>
              </a:rPr>
              <a:t>HATVP</a:t>
            </a:r>
            <a:r>
              <a:rPr sz="1600" spc="45"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se</a:t>
            </a:r>
            <a:r>
              <a:rPr sz="1600" spc="41"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prononce</a:t>
            </a:r>
            <a:r>
              <a:rPr sz="1600" spc="38"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dans</a:t>
            </a:r>
            <a:r>
              <a:rPr sz="1600" spc="49" dirty="0">
                <a:solidFill>
                  <a:srgbClr val="3E216F"/>
                </a:solidFill>
                <a:latin typeface="Arial" panose="020B0604020202020204" pitchFamily="34" charset="0"/>
                <a:cs typeface="Arial" panose="020B0604020202020204" pitchFamily="34" charset="0"/>
              </a:rPr>
              <a:t> </a:t>
            </a:r>
            <a:r>
              <a:rPr sz="1600" b="1" dirty="0">
                <a:solidFill>
                  <a:srgbClr val="3E216F"/>
                </a:solidFill>
                <a:latin typeface="Arial" panose="020B0604020202020204" pitchFamily="34" charset="0"/>
                <a:cs typeface="Arial" panose="020B0604020202020204" pitchFamily="34" charset="0"/>
              </a:rPr>
              <a:t>un</a:t>
            </a:r>
            <a:r>
              <a:rPr sz="1600" b="1" spc="45" dirty="0">
                <a:solidFill>
                  <a:srgbClr val="3E216F"/>
                </a:solidFill>
                <a:latin typeface="Arial" panose="020B0604020202020204" pitchFamily="34" charset="0"/>
                <a:cs typeface="Arial" panose="020B0604020202020204" pitchFamily="34" charset="0"/>
              </a:rPr>
              <a:t> </a:t>
            </a:r>
            <a:r>
              <a:rPr sz="1600" b="1" spc="-4" dirty="0">
                <a:solidFill>
                  <a:srgbClr val="3E216F"/>
                </a:solidFill>
                <a:latin typeface="Arial" panose="020B0604020202020204" pitchFamily="34" charset="0"/>
                <a:cs typeface="Arial" panose="020B0604020202020204" pitchFamily="34" charset="0"/>
              </a:rPr>
              <a:t>délai</a:t>
            </a:r>
            <a:r>
              <a:rPr sz="1600" b="1" spc="45" dirty="0">
                <a:solidFill>
                  <a:srgbClr val="3E216F"/>
                </a:solidFill>
                <a:latin typeface="Arial" panose="020B0604020202020204" pitchFamily="34" charset="0"/>
                <a:cs typeface="Arial" panose="020B0604020202020204" pitchFamily="34" charset="0"/>
              </a:rPr>
              <a:t> </a:t>
            </a:r>
            <a:r>
              <a:rPr sz="1600" b="1" dirty="0">
                <a:solidFill>
                  <a:srgbClr val="3E216F"/>
                </a:solidFill>
                <a:latin typeface="Arial" panose="020B0604020202020204" pitchFamily="34" charset="0"/>
                <a:cs typeface="Arial" panose="020B0604020202020204" pitchFamily="34" charset="0"/>
              </a:rPr>
              <a:t>de</a:t>
            </a:r>
            <a:r>
              <a:rPr sz="1600" b="1" spc="30" dirty="0">
                <a:solidFill>
                  <a:srgbClr val="3E216F"/>
                </a:solidFill>
                <a:latin typeface="Arial" panose="020B0604020202020204" pitchFamily="34" charset="0"/>
                <a:cs typeface="Arial" panose="020B0604020202020204" pitchFamily="34" charset="0"/>
              </a:rPr>
              <a:t> </a:t>
            </a:r>
            <a:r>
              <a:rPr sz="1600" b="1" dirty="0">
                <a:solidFill>
                  <a:srgbClr val="3E216F"/>
                </a:solidFill>
                <a:latin typeface="Arial" panose="020B0604020202020204" pitchFamily="34" charset="0"/>
                <a:cs typeface="Arial" panose="020B0604020202020204" pitchFamily="34" charset="0"/>
              </a:rPr>
              <a:t>2</a:t>
            </a:r>
            <a:r>
              <a:rPr sz="1600" b="1" spc="45" dirty="0">
                <a:solidFill>
                  <a:srgbClr val="3E216F"/>
                </a:solidFill>
                <a:latin typeface="Arial" panose="020B0604020202020204" pitchFamily="34" charset="0"/>
                <a:cs typeface="Arial" panose="020B0604020202020204" pitchFamily="34" charset="0"/>
              </a:rPr>
              <a:t> </a:t>
            </a:r>
            <a:r>
              <a:rPr sz="1600" b="1" spc="-4" dirty="0">
                <a:solidFill>
                  <a:srgbClr val="3E216F"/>
                </a:solidFill>
                <a:latin typeface="Arial" panose="020B0604020202020204" pitchFamily="34" charset="0"/>
                <a:cs typeface="Arial" panose="020B0604020202020204" pitchFamily="34" charset="0"/>
              </a:rPr>
              <a:t>mois</a:t>
            </a:r>
            <a:r>
              <a:rPr sz="1600" b="1" spc="45"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et</a:t>
            </a:r>
            <a:r>
              <a:rPr sz="1600" spc="34" dirty="0">
                <a:solidFill>
                  <a:srgbClr val="3E216F"/>
                </a:solidFill>
                <a:latin typeface="Arial" panose="020B0604020202020204" pitchFamily="34" charset="0"/>
                <a:cs typeface="Arial" panose="020B0604020202020204" pitchFamily="34" charset="0"/>
              </a:rPr>
              <a:t> </a:t>
            </a:r>
            <a:r>
              <a:rPr sz="1600" spc="-11" dirty="0">
                <a:solidFill>
                  <a:srgbClr val="3E216F"/>
                </a:solidFill>
                <a:latin typeface="Arial" panose="020B0604020202020204" pitchFamily="34" charset="0"/>
                <a:cs typeface="Arial" panose="020B0604020202020204" pitchFamily="34" charset="0"/>
              </a:rPr>
              <a:t>examine</a:t>
            </a:r>
            <a:r>
              <a:rPr sz="1600" spc="49" dirty="0">
                <a:solidFill>
                  <a:srgbClr val="3E216F"/>
                </a:solidFill>
                <a:latin typeface="Arial" panose="020B0604020202020204" pitchFamily="34" charset="0"/>
                <a:cs typeface="Arial" panose="020B0604020202020204" pitchFamily="34" charset="0"/>
              </a:rPr>
              <a:t> </a:t>
            </a:r>
            <a:r>
              <a:rPr sz="1600" spc="-8" dirty="0">
                <a:solidFill>
                  <a:srgbClr val="3E216F"/>
                </a:solidFill>
                <a:latin typeface="Arial" panose="020B0604020202020204" pitchFamily="34" charset="0"/>
                <a:cs typeface="Arial" panose="020B0604020202020204" pitchFamily="34" charset="0"/>
              </a:rPr>
              <a:t>si</a:t>
            </a:r>
            <a:r>
              <a:rPr sz="1600" spc="41" dirty="0">
                <a:solidFill>
                  <a:srgbClr val="3E216F"/>
                </a:solidFill>
                <a:latin typeface="Arial" panose="020B0604020202020204" pitchFamily="34" charset="0"/>
                <a:cs typeface="Arial" panose="020B0604020202020204" pitchFamily="34" charset="0"/>
              </a:rPr>
              <a:t> </a:t>
            </a:r>
            <a:r>
              <a:rPr sz="1600" spc="-11" dirty="0">
                <a:solidFill>
                  <a:srgbClr val="3E216F"/>
                </a:solidFill>
                <a:latin typeface="Arial" panose="020B0604020202020204" pitchFamily="34" charset="0"/>
                <a:cs typeface="Arial" panose="020B0604020202020204" pitchFamily="34" charset="0"/>
              </a:rPr>
              <a:t>l’activité</a:t>
            </a:r>
            <a:r>
              <a:rPr sz="1600" spc="30" dirty="0">
                <a:solidFill>
                  <a:srgbClr val="3E216F"/>
                </a:solidFill>
                <a:latin typeface="Arial" panose="020B0604020202020204" pitchFamily="34" charset="0"/>
                <a:cs typeface="Arial" panose="020B0604020202020204" pitchFamily="34" charset="0"/>
              </a:rPr>
              <a:t> </a:t>
            </a:r>
            <a:r>
              <a:rPr sz="1600" spc="-19" dirty="0">
                <a:solidFill>
                  <a:srgbClr val="3E216F"/>
                </a:solidFill>
                <a:latin typeface="Arial" panose="020B0604020202020204" pitchFamily="34" charset="0"/>
                <a:cs typeface="Arial" panose="020B0604020202020204" pitchFamily="34" charset="0"/>
              </a:rPr>
              <a:t>qu’exerce</a:t>
            </a:r>
            <a:r>
              <a:rPr sz="1600" spc="49" dirty="0">
                <a:solidFill>
                  <a:srgbClr val="3E216F"/>
                </a:solidFill>
                <a:latin typeface="Arial" panose="020B0604020202020204" pitchFamily="34" charset="0"/>
                <a:cs typeface="Arial" panose="020B0604020202020204" pitchFamily="34" charset="0"/>
              </a:rPr>
              <a:t> </a:t>
            </a:r>
            <a:r>
              <a:rPr sz="1600" spc="-19" dirty="0">
                <a:solidFill>
                  <a:srgbClr val="3E216F"/>
                </a:solidFill>
                <a:latin typeface="Arial" panose="020B0604020202020204" pitchFamily="34" charset="0"/>
                <a:cs typeface="Arial" panose="020B0604020202020204" pitchFamily="34" charset="0"/>
              </a:rPr>
              <a:t>l’agent</a:t>
            </a:r>
            <a:r>
              <a:rPr sz="1600" spc="41"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risque</a:t>
            </a:r>
            <a:r>
              <a:rPr sz="1600" spc="41"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de</a:t>
            </a:r>
            <a:r>
              <a:rPr sz="1600" spc="49" dirty="0">
                <a:solidFill>
                  <a:srgbClr val="3E216F"/>
                </a:solidFill>
                <a:latin typeface="Arial" panose="020B0604020202020204" pitchFamily="34" charset="0"/>
                <a:cs typeface="Arial" panose="020B0604020202020204" pitchFamily="34" charset="0"/>
              </a:rPr>
              <a:t> </a:t>
            </a:r>
            <a:r>
              <a:rPr sz="1600" spc="-11" dirty="0">
                <a:solidFill>
                  <a:srgbClr val="3E216F"/>
                </a:solidFill>
                <a:latin typeface="Arial" panose="020B0604020202020204" pitchFamily="34" charset="0"/>
                <a:cs typeface="Arial" panose="020B0604020202020204" pitchFamily="34" charset="0"/>
              </a:rPr>
              <a:t>compromettre</a:t>
            </a:r>
            <a:r>
              <a:rPr sz="1600" spc="53"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ou</a:t>
            </a:r>
            <a:r>
              <a:rPr sz="1600" spc="34"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de</a:t>
            </a:r>
            <a:r>
              <a:rPr sz="1600" spc="41" dirty="0">
                <a:solidFill>
                  <a:srgbClr val="3E216F"/>
                </a:solidFill>
                <a:latin typeface="Arial" panose="020B0604020202020204" pitchFamily="34" charset="0"/>
                <a:cs typeface="Arial" panose="020B0604020202020204" pitchFamily="34" charset="0"/>
              </a:rPr>
              <a:t> </a:t>
            </a:r>
            <a:r>
              <a:rPr sz="1600" spc="-11" dirty="0">
                <a:solidFill>
                  <a:srgbClr val="3E216F"/>
                </a:solidFill>
                <a:latin typeface="Arial" panose="020B0604020202020204" pitchFamily="34" charset="0"/>
                <a:cs typeface="Arial" panose="020B0604020202020204" pitchFamily="34" charset="0"/>
              </a:rPr>
              <a:t>mettre </a:t>
            </a:r>
            <a:r>
              <a:rPr sz="1600" spc="-270"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en</a:t>
            </a:r>
            <a:r>
              <a:rPr sz="1600" spc="98" dirty="0">
                <a:solidFill>
                  <a:srgbClr val="3E216F"/>
                </a:solidFill>
                <a:latin typeface="Arial" panose="020B0604020202020204" pitchFamily="34" charset="0"/>
                <a:cs typeface="Arial" panose="020B0604020202020204" pitchFamily="34" charset="0"/>
              </a:rPr>
              <a:t> </a:t>
            </a:r>
            <a:r>
              <a:rPr sz="1600" spc="-8" dirty="0">
                <a:solidFill>
                  <a:srgbClr val="3E216F"/>
                </a:solidFill>
                <a:latin typeface="Arial" panose="020B0604020202020204" pitchFamily="34" charset="0"/>
                <a:cs typeface="Arial" panose="020B0604020202020204" pitchFamily="34" charset="0"/>
              </a:rPr>
              <a:t>cause</a:t>
            </a:r>
            <a:r>
              <a:rPr sz="1600" spc="90"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le</a:t>
            </a:r>
            <a:r>
              <a:rPr sz="1600" spc="98" dirty="0">
                <a:solidFill>
                  <a:srgbClr val="3E216F"/>
                </a:solidFill>
                <a:latin typeface="Arial" panose="020B0604020202020204" pitchFamily="34" charset="0"/>
                <a:cs typeface="Arial" panose="020B0604020202020204" pitchFamily="34" charset="0"/>
              </a:rPr>
              <a:t> </a:t>
            </a:r>
            <a:r>
              <a:rPr sz="1600" spc="-8" dirty="0">
                <a:solidFill>
                  <a:srgbClr val="3E216F"/>
                </a:solidFill>
                <a:latin typeface="Arial" panose="020B0604020202020204" pitchFamily="34" charset="0"/>
                <a:cs typeface="Arial" panose="020B0604020202020204" pitchFamily="34" charset="0"/>
              </a:rPr>
              <a:t>fonctionnement</a:t>
            </a:r>
            <a:r>
              <a:rPr sz="1600" spc="86"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normal,</a:t>
            </a:r>
            <a:r>
              <a:rPr sz="1600" spc="94"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l’indépendance</a:t>
            </a:r>
            <a:r>
              <a:rPr sz="1600" spc="90"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ou</a:t>
            </a:r>
            <a:r>
              <a:rPr sz="1600" spc="90"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la</a:t>
            </a:r>
            <a:r>
              <a:rPr sz="1600" spc="86" dirty="0">
                <a:solidFill>
                  <a:srgbClr val="3E216F"/>
                </a:solidFill>
                <a:latin typeface="Arial" panose="020B0604020202020204" pitchFamily="34" charset="0"/>
                <a:cs typeface="Arial" panose="020B0604020202020204" pitchFamily="34" charset="0"/>
              </a:rPr>
              <a:t> </a:t>
            </a:r>
            <a:r>
              <a:rPr sz="1600" spc="-8" dirty="0">
                <a:solidFill>
                  <a:srgbClr val="3E216F"/>
                </a:solidFill>
                <a:latin typeface="Arial" panose="020B0604020202020204" pitchFamily="34" charset="0"/>
                <a:cs typeface="Arial" panose="020B0604020202020204" pitchFamily="34" charset="0"/>
              </a:rPr>
              <a:t>neutralité</a:t>
            </a:r>
            <a:r>
              <a:rPr sz="1600" spc="90"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du</a:t>
            </a:r>
            <a:r>
              <a:rPr sz="1600" spc="98"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service,</a:t>
            </a:r>
            <a:r>
              <a:rPr sz="1600" spc="98"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de</a:t>
            </a:r>
            <a:r>
              <a:rPr sz="1600" spc="98" dirty="0">
                <a:solidFill>
                  <a:srgbClr val="3E216F"/>
                </a:solidFill>
                <a:latin typeface="Arial" panose="020B0604020202020204" pitchFamily="34" charset="0"/>
                <a:cs typeface="Arial" panose="020B0604020202020204" pitchFamily="34" charset="0"/>
              </a:rPr>
              <a:t> </a:t>
            </a:r>
            <a:r>
              <a:rPr sz="1600" spc="-8" dirty="0">
                <a:solidFill>
                  <a:srgbClr val="3E216F"/>
                </a:solidFill>
                <a:latin typeface="Arial" panose="020B0604020202020204" pitchFamily="34" charset="0"/>
                <a:cs typeface="Arial" panose="020B0604020202020204" pitchFamily="34" charset="0"/>
              </a:rPr>
              <a:t>méconnaitre</a:t>
            </a:r>
            <a:r>
              <a:rPr sz="1600" spc="98"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tout</a:t>
            </a:r>
            <a:r>
              <a:rPr sz="1600" spc="86"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principe</a:t>
            </a:r>
            <a:r>
              <a:rPr sz="1600" spc="94"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déontologique </a:t>
            </a:r>
            <a:r>
              <a:rPr sz="1600" spc="-270"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ou</a:t>
            </a:r>
            <a:r>
              <a:rPr sz="1600" spc="-8"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de</a:t>
            </a:r>
            <a:r>
              <a:rPr sz="1600" spc="-8"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placer</a:t>
            </a:r>
            <a:r>
              <a:rPr sz="1600" spc="-23" dirty="0">
                <a:solidFill>
                  <a:srgbClr val="3E216F"/>
                </a:solidFill>
                <a:latin typeface="Arial" panose="020B0604020202020204" pitchFamily="34" charset="0"/>
                <a:cs typeface="Arial" panose="020B0604020202020204" pitchFamily="34" charset="0"/>
              </a:rPr>
              <a:t> </a:t>
            </a:r>
            <a:r>
              <a:rPr sz="1600" spc="-15" dirty="0">
                <a:solidFill>
                  <a:srgbClr val="3E216F"/>
                </a:solidFill>
                <a:latin typeface="Arial" panose="020B0604020202020204" pitchFamily="34" charset="0"/>
                <a:cs typeface="Arial" panose="020B0604020202020204" pitchFamily="34" charset="0"/>
              </a:rPr>
              <a:t>l’agent</a:t>
            </a:r>
            <a:r>
              <a:rPr sz="1600" spc="-34"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en</a:t>
            </a:r>
            <a:r>
              <a:rPr sz="1600" spc="-8"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situation</a:t>
            </a:r>
            <a:r>
              <a:rPr sz="1600"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de</a:t>
            </a:r>
            <a:r>
              <a:rPr sz="1600" spc="-26"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prise</a:t>
            </a:r>
            <a:r>
              <a:rPr sz="1600" spc="-8"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illégale</a:t>
            </a:r>
            <a:r>
              <a:rPr sz="1600" spc="-23"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d’intérêts.</a:t>
            </a:r>
            <a:endParaRPr sz="1600" dirty="0">
              <a:latin typeface="Arial" panose="020B0604020202020204" pitchFamily="34" charset="0"/>
              <a:cs typeface="Arial" panose="020B0604020202020204" pitchFamily="34" charset="0"/>
            </a:endParaRPr>
          </a:p>
          <a:p>
            <a:pPr marL="224314" indent="-215265" algn="just">
              <a:buFont typeface="Arial MT"/>
              <a:buChar char="•"/>
              <a:tabLst>
                <a:tab pos="224790" algn="l"/>
              </a:tabLst>
            </a:pPr>
            <a:r>
              <a:rPr sz="1600" dirty="0">
                <a:solidFill>
                  <a:srgbClr val="3E216F"/>
                </a:solidFill>
                <a:latin typeface="Arial" panose="020B0604020202020204" pitchFamily="34" charset="0"/>
                <a:cs typeface="Arial" panose="020B0604020202020204" pitchFamily="34" charset="0"/>
              </a:rPr>
              <a:t>La</a:t>
            </a:r>
            <a:r>
              <a:rPr sz="1600" spc="-23" dirty="0">
                <a:solidFill>
                  <a:srgbClr val="3E216F"/>
                </a:solidFill>
                <a:latin typeface="Arial" panose="020B0604020202020204" pitchFamily="34" charset="0"/>
                <a:cs typeface="Arial" panose="020B0604020202020204" pitchFamily="34" charset="0"/>
              </a:rPr>
              <a:t> HATVP </a:t>
            </a:r>
            <a:r>
              <a:rPr sz="1600" spc="-4" dirty="0">
                <a:solidFill>
                  <a:srgbClr val="3E216F"/>
                </a:solidFill>
                <a:latin typeface="Arial" panose="020B0604020202020204" pitchFamily="34" charset="0"/>
                <a:cs typeface="Arial" panose="020B0604020202020204" pitchFamily="34" charset="0"/>
              </a:rPr>
              <a:t>rend</a:t>
            </a:r>
            <a:r>
              <a:rPr sz="1600" spc="-23"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un</a:t>
            </a:r>
            <a:r>
              <a:rPr sz="1600" spc="-26"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avis</a:t>
            </a:r>
            <a:r>
              <a:rPr sz="1600" spc="-19"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p>
            <a:pPr marL="778669" lvl="1" indent="-83820">
              <a:buChar char="-"/>
              <a:tabLst>
                <a:tab pos="779145" algn="l"/>
              </a:tabLst>
            </a:pPr>
            <a:r>
              <a:rPr sz="1600" dirty="0">
                <a:solidFill>
                  <a:srgbClr val="3E216F"/>
                </a:solidFill>
                <a:latin typeface="Arial" panose="020B0604020202020204" pitchFamily="34" charset="0"/>
                <a:cs typeface="Arial" panose="020B0604020202020204" pitchFamily="34" charset="0"/>
              </a:rPr>
              <a:t>De</a:t>
            </a:r>
            <a:r>
              <a:rPr sz="1600" spc="-34"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compatibilité,</a:t>
            </a:r>
            <a:endParaRPr sz="1600" dirty="0">
              <a:latin typeface="Arial" panose="020B0604020202020204" pitchFamily="34" charset="0"/>
              <a:cs typeface="Arial" panose="020B0604020202020204" pitchFamily="34" charset="0"/>
            </a:endParaRPr>
          </a:p>
          <a:p>
            <a:pPr marL="778669" lvl="1" indent="-83820">
              <a:spcBef>
                <a:spcPts val="4"/>
              </a:spcBef>
              <a:buChar char="-"/>
              <a:tabLst>
                <a:tab pos="779145" algn="l"/>
              </a:tabLst>
            </a:pPr>
            <a:r>
              <a:rPr sz="1600" dirty="0">
                <a:solidFill>
                  <a:srgbClr val="3E216F"/>
                </a:solidFill>
                <a:latin typeface="Arial" panose="020B0604020202020204" pitchFamily="34" charset="0"/>
                <a:cs typeface="Arial" panose="020B0604020202020204" pitchFamily="34" charset="0"/>
              </a:rPr>
              <a:t>De</a:t>
            </a:r>
            <a:r>
              <a:rPr sz="1600" spc="-8"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compatibilité</a:t>
            </a:r>
            <a:r>
              <a:rPr sz="1600" spc="-26" dirty="0">
                <a:solidFill>
                  <a:srgbClr val="3E216F"/>
                </a:solidFill>
                <a:latin typeface="Arial" panose="020B0604020202020204" pitchFamily="34" charset="0"/>
                <a:cs typeface="Arial" panose="020B0604020202020204" pitchFamily="34" charset="0"/>
              </a:rPr>
              <a:t> </a:t>
            </a:r>
            <a:r>
              <a:rPr sz="1600" spc="-8" dirty="0">
                <a:solidFill>
                  <a:srgbClr val="3E216F"/>
                </a:solidFill>
                <a:latin typeface="Arial" panose="020B0604020202020204" pitchFamily="34" charset="0"/>
                <a:cs typeface="Arial" panose="020B0604020202020204" pitchFamily="34" charset="0"/>
              </a:rPr>
              <a:t>avec</a:t>
            </a:r>
            <a:r>
              <a:rPr sz="1600" spc="-4" dirty="0">
                <a:solidFill>
                  <a:srgbClr val="3E216F"/>
                </a:solidFill>
                <a:latin typeface="Arial" panose="020B0604020202020204" pitchFamily="34" charset="0"/>
                <a:cs typeface="Arial" panose="020B0604020202020204" pitchFamily="34" charset="0"/>
              </a:rPr>
              <a:t> réserves,</a:t>
            </a:r>
            <a:r>
              <a:rPr sz="1600" spc="8"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qui</a:t>
            </a:r>
            <a:r>
              <a:rPr sz="1600" spc="-26"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sont</a:t>
            </a:r>
            <a:r>
              <a:rPr sz="1600" spc="-15"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prononcés</a:t>
            </a:r>
            <a:r>
              <a:rPr sz="1600" spc="-19"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pour</a:t>
            </a:r>
            <a:r>
              <a:rPr sz="1600" spc="-19"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une</a:t>
            </a:r>
            <a:r>
              <a:rPr sz="1600" spc="-19"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durée</a:t>
            </a:r>
            <a:r>
              <a:rPr sz="1600" spc="-23"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de</a:t>
            </a:r>
            <a:r>
              <a:rPr sz="1600" spc="-8"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3</a:t>
            </a:r>
            <a:r>
              <a:rPr sz="1600" spc="-4"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ans,</a:t>
            </a:r>
            <a:endParaRPr sz="1600" dirty="0">
              <a:latin typeface="Arial" panose="020B0604020202020204" pitchFamily="34" charset="0"/>
              <a:cs typeface="Arial" panose="020B0604020202020204" pitchFamily="34" charset="0"/>
            </a:endParaRPr>
          </a:p>
          <a:p>
            <a:pPr marL="695325"/>
            <a:r>
              <a:rPr sz="1600" spc="-4" dirty="0">
                <a:solidFill>
                  <a:srgbClr val="3E216F"/>
                </a:solidFill>
                <a:latin typeface="Arial" panose="020B0604020202020204" pitchFamily="34" charset="0"/>
                <a:cs typeface="Arial" panose="020B0604020202020204" pitchFamily="34" charset="0"/>
              </a:rPr>
              <a:t>-D’incompatibilité.</a:t>
            </a:r>
            <a:endParaRPr sz="1600" dirty="0">
              <a:latin typeface="Arial" panose="020B0604020202020204" pitchFamily="34" charset="0"/>
              <a:cs typeface="Arial" panose="020B0604020202020204" pitchFamily="34" charset="0"/>
            </a:endParaRPr>
          </a:p>
          <a:p>
            <a:pPr marL="224314" indent="-215265">
              <a:buFont typeface="Arial MT"/>
              <a:buChar char="•"/>
              <a:tabLst>
                <a:tab pos="224314" algn="l"/>
                <a:tab pos="224790" algn="l"/>
              </a:tabLst>
            </a:pPr>
            <a:r>
              <a:rPr sz="1600" spc="-23" dirty="0">
                <a:solidFill>
                  <a:srgbClr val="3E216F"/>
                </a:solidFill>
                <a:latin typeface="Arial" panose="020B0604020202020204" pitchFamily="34" charset="0"/>
                <a:cs typeface="Arial" panose="020B0604020202020204" pitchFamily="34" charset="0"/>
              </a:rPr>
              <a:t>L’autorité</a:t>
            </a:r>
            <a:r>
              <a:rPr sz="1600" spc="146"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territoriale</a:t>
            </a:r>
            <a:r>
              <a:rPr sz="1600" spc="150" dirty="0">
                <a:solidFill>
                  <a:srgbClr val="3E216F"/>
                </a:solidFill>
                <a:latin typeface="Arial" panose="020B0604020202020204" pitchFamily="34" charset="0"/>
                <a:cs typeface="Arial" panose="020B0604020202020204" pitchFamily="34" charset="0"/>
              </a:rPr>
              <a:t> </a:t>
            </a:r>
            <a:r>
              <a:rPr sz="1600" b="1" spc="-8" dirty="0">
                <a:solidFill>
                  <a:srgbClr val="3E216F"/>
                </a:solidFill>
                <a:latin typeface="Arial" panose="020B0604020202020204" pitchFamily="34" charset="0"/>
                <a:cs typeface="Arial" panose="020B0604020202020204" pitchFamily="34" charset="0"/>
              </a:rPr>
              <a:t>est</a:t>
            </a:r>
            <a:r>
              <a:rPr sz="1600" b="1" spc="150" dirty="0">
                <a:solidFill>
                  <a:srgbClr val="3E216F"/>
                </a:solidFill>
                <a:latin typeface="Arial" panose="020B0604020202020204" pitchFamily="34" charset="0"/>
                <a:cs typeface="Arial" panose="020B0604020202020204" pitchFamily="34" charset="0"/>
              </a:rPr>
              <a:t> </a:t>
            </a:r>
            <a:r>
              <a:rPr sz="1600" b="1" spc="-4" dirty="0">
                <a:solidFill>
                  <a:srgbClr val="3E216F"/>
                </a:solidFill>
                <a:latin typeface="Arial" panose="020B0604020202020204" pitchFamily="34" charset="0"/>
                <a:cs typeface="Arial" panose="020B0604020202020204" pitchFamily="34" charset="0"/>
              </a:rPr>
              <a:t>liée</a:t>
            </a:r>
            <a:r>
              <a:rPr sz="1600" b="1" spc="135" dirty="0">
                <a:solidFill>
                  <a:srgbClr val="3E216F"/>
                </a:solidFill>
                <a:latin typeface="Arial" panose="020B0604020202020204" pitchFamily="34" charset="0"/>
                <a:cs typeface="Arial" panose="020B0604020202020204" pitchFamily="34" charset="0"/>
              </a:rPr>
              <a:t> </a:t>
            </a:r>
            <a:r>
              <a:rPr sz="1600" b="1" spc="-4" dirty="0">
                <a:solidFill>
                  <a:srgbClr val="3E216F"/>
                </a:solidFill>
                <a:latin typeface="Arial" panose="020B0604020202020204" pitchFamily="34" charset="0"/>
                <a:cs typeface="Arial" panose="020B0604020202020204" pitchFamily="34" charset="0"/>
              </a:rPr>
              <a:t>par</a:t>
            </a:r>
            <a:r>
              <a:rPr sz="1600" b="1" spc="146" dirty="0">
                <a:solidFill>
                  <a:srgbClr val="3E216F"/>
                </a:solidFill>
                <a:latin typeface="Arial" panose="020B0604020202020204" pitchFamily="34" charset="0"/>
                <a:cs typeface="Arial" panose="020B0604020202020204" pitchFamily="34" charset="0"/>
              </a:rPr>
              <a:t> </a:t>
            </a:r>
            <a:r>
              <a:rPr sz="1600" b="1" spc="-8" dirty="0">
                <a:solidFill>
                  <a:srgbClr val="3E216F"/>
                </a:solidFill>
                <a:latin typeface="Arial" panose="020B0604020202020204" pitchFamily="34" charset="0"/>
                <a:cs typeface="Arial" panose="020B0604020202020204" pitchFamily="34" charset="0"/>
              </a:rPr>
              <a:t>les</a:t>
            </a:r>
            <a:r>
              <a:rPr sz="1600" b="1" spc="146" dirty="0">
                <a:solidFill>
                  <a:srgbClr val="3E216F"/>
                </a:solidFill>
                <a:latin typeface="Arial" panose="020B0604020202020204" pitchFamily="34" charset="0"/>
                <a:cs typeface="Arial" panose="020B0604020202020204" pitchFamily="34" charset="0"/>
              </a:rPr>
              <a:t> </a:t>
            </a:r>
            <a:r>
              <a:rPr sz="1600" b="1" spc="-8" dirty="0">
                <a:solidFill>
                  <a:srgbClr val="3E216F"/>
                </a:solidFill>
                <a:latin typeface="Arial" panose="020B0604020202020204" pitchFamily="34" charset="0"/>
                <a:cs typeface="Arial" panose="020B0604020202020204" pitchFamily="34" charset="0"/>
              </a:rPr>
              <a:t>avis</a:t>
            </a:r>
            <a:r>
              <a:rPr sz="1600" b="1" spc="146" dirty="0">
                <a:solidFill>
                  <a:srgbClr val="3E216F"/>
                </a:solidFill>
                <a:latin typeface="Arial" panose="020B0604020202020204" pitchFamily="34" charset="0"/>
                <a:cs typeface="Arial" panose="020B0604020202020204" pitchFamily="34" charset="0"/>
              </a:rPr>
              <a:t> </a:t>
            </a:r>
            <a:r>
              <a:rPr sz="1600" b="1" dirty="0">
                <a:solidFill>
                  <a:srgbClr val="3E216F"/>
                </a:solidFill>
                <a:latin typeface="Arial" panose="020B0604020202020204" pitchFamily="34" charset="0"/>
                <a:cs typeface="Arial" panose="020B0604020202020204" pitchFamily="34" charset="0"/>
              </a:rPr>
              <a:t>de</a:t>
            </a:r>
            <a:r>
              <a:rPr sz="1600" b="1" spc="143" dirty="0">
                <a:solidFill>
                  <a:srgbClr val="3E216F"/>
                </a:solidFill>
                <a:latin typeface="Arial" panose="020B0604020202020204" pitchFamily="34" charset="0"/>
                <a:cs typeface="Arial" panose="020B0604020202020204" pitchFamily="34" charset="0"/>
              </a:rPr>
              <a:t> </a:t>
            </a:r>
            <a:r>
              <a:rPr sz="1600" b="1" spc="-8" dirty="0">
                <a:solidFill>
                  <a:srgbClr val="3E216F"/>
                </a:solidFill>
                <a:latin typeface="Arial" panose="020B0604020202020204" pitchFamily="34" charset="0"/>
                <a:cs typeface="Arial" panose="020B0604020202020204" pitchFamily="34" charset="0"/>
              </a:rPr>
              <a:t>comptabilité</a:t>
            </a:r>
            <a:r>
              <a:rPr sz="1600" b="1" spc="139" dirty="0">
                <a:solidFill>
                  <a:srgbClr val="3E216F"/>
                </a:solidFill>
                <a:latin typeface="Arial" panose="020B0604020202020204" pitchFamily="34" charset="0"/>
                <a:cs typeface="Arial" panose="020B0604020202020204" pitchFamily="34" charset="0"/>
              </a:rPr>
              <a:t> </a:t>
            </a:r>
            <a:r>
              <a:rPr sz="1600" b="1" spc="-15" dirty="0">
                <a:solidFill>
                  <a:srgbClr val="3E216F"/>
                </a:solidFill>
                <a:latin typeface="Arial" panose="020B0604020202020204" pitchFamily="34" charset="0"/>
                <a:cs typeface="Arial" panose="020B0604020202020204" pitchFamily="34" charset="0"/>
              </a:rPr>
              <a:t>avec</a:t>
            </a:r>
            <a:r>
              <a:rPr sz="1600" b="1" spc="150" dirty="0">
                <a:solidFill>
                  <a:srgbClr val="3E216F"/>
                </a:solidFill>
                <a:latin typeface="Arial" panose="020B0604020202020204" pitchFamily="34" charset="0"/>
                <a:cs typeface="Arial" panose="020B0604020202020204" pitchFamily="34" charset="0"/>
              </a:rPr>
              <a:t> </a:t>
            </a:r>
            <a:r>
              <a:rPr sz="1600" b="1" spc="-8" dirty="0">
                <a:solidFill>
                  <a:srgbClr val="3E216F"/>
                </a:solidFill>
                <a:latin typeface="Arial" panose="020B0604020202020204" pitchFamily="34" charset="0"/>
                <a:cs typeface="Arial" panose="020B0604020202020204" pitchFamily="34" charset="0"/>
              </a:rPr>
              <a:t>réserves</a:t>
            </a:r>
            <a:r>
              <a:rPr sz="1600" b="1" spc="146" dirty="0">
                <a:solidFill>
                  <a:srgbClr val="3E216F"/>
                </a:solidFill>
                <a:latin typeface="Arial" panose="020B0604020202020204" pitchFamily="34" charset="0"/>
                <a:cs typeface="Arial" panose="020B0604020202020204" pitchFamily="34" charset="0"/>
              </a:rPr>
              <a:t> </a:t>
            </a:r>
            <a:r>
              <a:rPr sz="1600" b="1" spc="-8" dirty="0">
                <a:solidFill>
                  <a:srgbClr val="3E216F"/>
                </a:solidFill>
                <a:latin typeface="Arial" panose="020B0604020202020204" pitchFamily="34" charset="0"/>
                <a:cs typeface="Arial" panose="020B0604020202020204" pitchFamily="34" charset="0"/>
              </a:rPr>
              <a:t>et</a:t>
            </a:r>
            <a:r>
              <a:rPr sz="1600" b="1" spc="143" dirty="0">
                <a:solidFill>
                  <a:srgbClr val="3E216F"/>
                </a:solidFill>
                <a:latin typeface="Arial" panose="020B0604020202020204" pitchFamily="34" charset="0"/>
                <a:cs typeface="Arial" panose="020B0604020202020204" pitchFamily="34" charset="0"/>
              </a:rPr>
              <a:t> </a:t>
            </a:r>
            <a:r>
              <a:rPr sz="1600" b="1" spc="-4" dirty="0">
                <a:solidFill>
                  <a:srgbClr val="3E216F"/>
                </a:solidFill>
                <a:latin typeface="Arial" panose="020B0604020202020204" pitchFamily="34" charset="0"/>
                <a:cs typeface="Arial" panose="020B0604020202020204" pitchFamily="34" charset="0"/>
              </a:rPr>
              <a:t>d’incompatibilités</a:t>
            </a:r>
            <a:r>
              <a:rPr sz="1600" spc="-4" dirty="0">
                <a:solidFill>
                  <a:srgbClr val="3E216F"/>
                </a:solidFill>
                <a:latin typeface="Arial" panose="020B0604020202020204" pitchFamily="34" charset="0"/>
                <a:cs typeface="Arial" panose="020B0604020202020204" pitchFamily="34" charset="0"/>
              </a:rPr>
              <a:t>,</a:t>
            </a:r>
            <a:r>
              <a:rPr sz="1600" spc="146"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ces</a:t>
            </a:r>
            <a:r>
              <a:rPr sz="1600" spc="146"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avis</a:t>
            </a:r>
            <a:r>
              <a:rPr sz="1600" spc="143" dirty="0">
                <a:solidFill>
                  <a:srgbClr val="3E216F"/>
                </a:solidFill>
                <a:latin typeface="Arial" panose="020B0604020202020204" pitchFamily="34" charset="0"/>
                <a:cs typeface="Arial" panose="020B0604020202020204" pitchFamily="34" charset="0"/>
              </a:rPr>
              <a:t> </a:t>
            </a:r>
            <a:r>
              <a:rPr sz="1600" spc="-4" dirty="0">
                <a:solidFill>
                  <a:srgbClr val="3E216F"/>
                </a:solidFill>
                <a:latin typeface="Arial" panose="020B0604020202020204" pitchFamily="34" charset="0"/>
                <a:cs typeface="Arial" panose="020B0604020202020204" pitchFamily="34" charset="0"/>
              </a:rPr>
              <a:t>s’imposent</a:t>
            </a:r>
            <a:r>
              <a:rPr sz="1600" spc="146" dirty="0">
                <a:solidFill>
                  <a:srgbClr val="3E216F"/>
                </a:solidFill>
                <a:latin typeface="Arial" panose="020B0604020202020204" pitchFamily="34" charset="0"/>
                <a:cs typeface="Arial" panose="020B0604020202020204" pitchFamily="34" charset="0"/>
              </a:rPr>
              <a:t> </a:t>
            </a:r>
            <a:r>
              <a:rPr sz="1600" dirty="0">
                <a:solidFill>
                  <a:srgbClr val="3E216F"/>
                </a:solidFill>
                <a:latin typeface="Arial" panose="020B0604020202020204" pitchFamily="34" charset="0"/>
                <a:cs typeface="Arial" panose="020B0604020202020204" pitchFamily="34" charset="0"/>
              </a:rPr>
              <a:t>à</a:t>
            </a:r>
            <a:r>
              <a:rPr sz="1600" spc="135" dirty="0">
                <a:solidFill>
                  <a:srgbClr val="3E216F"/>
                </a:solidFill>
                <a:latin typeface="Arial" panose="020B0604020202020204" pitchFamily="34" charset="0"/>
                <a:cs typeface="Arial" panose="020B0604020202020204" pitchFamily="34" charset="0"/>
              </a:rPr>
              <a:t> </a:t>
            </a:r>
            <a:r>
              <a:rPr sz="1600" spc="-19" dirty="0">
                <a:solidFill>
                  <a:srgbClr val="3E216F"/>
                </a:solidFill>
                <a:latin typeface="Arial" panose="020B0604020202020204" pitchFamily="34" charset="0"/>
                <a:cs typeface="Arial" panose="020B0604020202020204" pitchFamily="34" charset="0"/>
              </a:rPr>
              <a:t>l’agent</a:t>
            </a:r>
            <a:endParaRPr sz="1600" dirty="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48A7CBA7-0755-26E7-7731-09F26BD2605F}"/>
              </a:ext>
            </a:extLst>
          </p:cNvPr>
          <p:cNvSpPr txBox="1"/>
          <p:nvPr/>
        </p:nvSpPr>
        <p:spPr>
          <a:xfrm>
            <a:off x="5029200" y="6167234"/>
            <a:ext cx="1727835" cy="200600"/>
          </a:xfrm>
          <a:prstGeom prst="rect">
            <a:avLst/>
          </a:prstGeom>
        </p:spPr>
        <p:txBody>
          <a:bodyPr vert="horz" wrap="square" lIns="0" tIns="10001" rIns="0" bIns="0" rtlCol="0">
            <a:spAutoFit/>
          </a:bodyPr>
          <a:lstStyle/>
          <a:p>
            <a:pPr marL="9525">
              <a:spcBef>
                <a:spcPts val="79"/>
              </a:spcBef>
            </a:pPr>
            <a:r>
              <a:rPr sz="1238" spc="-4" dirty="0">
                <a:solidFill>
                  <a:srgbClr val="3E216F"/>
                </a:solidFill>
                <a:latin typeface="Calibri"/>
                <a:cs typeface="Calibri"/>
              </a:rPr>
              <a:t>(Article</a:t>
            </a:r>
            <a:r>
              <a:rPr sz="1238" spc="-34" dirty="0">
                <a:solidFill>
                  <a:srgbClr val="3E216F"/>
                </a:solidFill>
                <a:latin typeface="Calibri"/>
                <a:cs typeface="Calibri"/>
              </a:rPr>
              <a:t> </a:t>
            </a:r>
            <a:r>
              <a:rPr sz="1238" dirty="0">
                <a:solidFill>
                  <a:srgbClr val="3E216F"/>
                </a:solidFill>
                <a:latin typeface="Calibri"/>
                <a:cs typeface="Calibri"/>
              </a:rPr>
              <a:t>L.124-20</a:t>
            </a:r>
            <a:r>
              <a:rPr sz="1238" spc="-26" dirty="0">
                <a:solidFill>
                  <a:srgbClr val="3E216F"/>
                </a:solidFill>
                <a:latin typeface="Calibri"/>
                <a:cs typeface="Calibri"/>
              </a:rPr>
              <a:t> </a:t>
            </a:r>
            <a:r>
              <a:rPr sz="1238" spc="4" dirty="0">
                <a:solidFill>
                  <a:srgbClr val="3E216F"/>
                </a:solidFill>
                <a:latin typeface="Calibri"/>
                <a:cs typeface="Calibri"/>
              </a:rPr>
              <a:t>du</a:t>
            </a:r>
            <a:r>
              <a:rPr sz="1238" spc="-23" dirty="0">
                <a:solidFill>
                  <a:srgbClr val="3E216F"/>
                </a:solidFill>
                <a:latin typeface="Calibri"/>
                <a:cs typeface="Calibri"/>
              </a:rPr>
              <a:t> </a:t>
            </a:r>
            <a:r>
              <a:rPr sz="1238" spc="-4" dirty="0">
                <a:solidFill>
                  <a:srgbClr val="3E216F"/>
                </a:solidFill>
                <a:latin typeface="Calibri"/>
                <a:cs typeface="Calibri"/>
              </a:rPr>
              <a:t>CGFP).</a:t>
            </a:r>
            <a:endParaRPr sz="1238" dirty="0">
              <a:latin typeface="Calibri"/>
              <a:cs typeface="Calibri"/>
            </a:endParaRPr>
          </a:p>
        </p:txBody>
      </p:sp>
      <p:pic>
        <p:nvPicPr>
          <p:cNvPr id="11" name="Image 10" descr="Logo_CDG18_BS.jpg">
            <a:extLst>
              <a:ext uri="{FF2B5EF4-FFF2-40B4-BE49-F238E27FC236}">
                <a16:creationId xmlns:a16="http://schemas.microsoft.com/office/drawing/2014/main" id="{A549EA70-5C35-CDF4-70E9-B22CC7A2EFDE}"/>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2" name="Groupe 14">
            <a:extLst>
              <a:ext uri="{FF2B5EF4-FFF2-40B4-BE49-F238E27FC236}">
                <a16:creationId xmlns:a16="http://schemas.microsoft.com/office/drawing/2014/main" id="{98ED41A6-DF4F-3DE2-A28E-2D5698F3E8D1}"/>
              </a:ext>
            </a:extLst>
          </p:cNvPr>
          <p:cNvGrpSpPr>
            <a:grpSpLocks/>
          </p:cNvGrpSpPr>
          <p:nvPr/>
        </p:nvGrpSpPr>
        <p:grpSpPr bwMode="auto">
          <a:xfrm>
            <a:off x="1527692" y="154530"/>
            <a:ext cx="7661932" cy="1314472"/>
            <a:chOff x="2521302" y="4447632"/>
            <a:chExt cx="6645275" cy="2324642"/>
          </a:xfrm>
        </p:grpSpPr>
        <p:sp>
          <p:nvSpPr>
            <p:cNvPr id="13" name="Oval 2">
              <a:extLst>
                <a:ext uri="{FF2B5EF4-FFF2-40B4-BE49-F238E27FC236}">
                  <a16:creationId xmlns:a16="http://schemas.microsoft.com/office/drawing/2014/main" id="{B4BF9CA0-F5EE-FB77-5E67-A53BD11AD4E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D7F4A4CC-4090-8E49-25EE-A3E35EC4CBF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5" name="Text Box 4">
              <a:extLst>
                <a:ext uri="{FF2B5EF4-FFF2-40B4-BE49-F238E27FC236}">
                  <a16:creationId xmlns:a16="http://schemas.microsoft.com/office/drawing/2014/main" id="{374BBDC6-7FC6-0107-6A56-FC77711E093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6" name="Group 6">
              <a:extLst>
                <a:ext uri="{FF2B5EF4-FFF2-40B4-BE49-F238E27FC236}">
                  <a16:creationId xmlns:a16="http://schemas.microsoft.com/office/drawing/2014/main" id="{2EB05D99-7108-4331-4B0E-6FB9048EA645}"/>
                </a:ext>
              </a:extLst>
            </p:cNvPr>
            <p:cNvGrpSpPr>
              <a:grpSpLocks/>
            </p:cNvGrpSpPr>
            <p:nvPr/>
          </p:nvGrpSpPr>
          <p:grpSpPr bwMode="auto">
            <a:xfrm>
              <a:off x="3957638" y="5091476"/>
              <a:ext cx="171450" cy="1165229"/>
              <a:chOff x="112099728" y="105931681"/>
              <a:chExt cx="170831" cy="1165800"/>
            </a:xfrm>
          </p:grpSpPr>
          <p:sp>
            <p:nvSpPr>
              <p:cNvPr id="21" name="Rectangle 7">
                <a:extLst>
                  <a:ext uri="{FF2B5EF4-FFF2-40B4-BE49-F238E27FC236}">
                    <a16:creationId xmlns:a16="http://schemas.microsoft.com/office/drawing/2014/main" id="{BCD978E4-7F38-BBFF-841C-9EA48EC898A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2" name="Rectangle 8">
                <a:extLst>
                  <a:ext uri="{FF2B5EF4-FFF2-40B4-BE49-F238E27FC236}">
                    <a16:creationId xmlns:a16="http://schemas.microsoft.com/office/drawing/2014/main" id="{9F43865C-2573-DE3E-8C7B-52F230B3F91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3" name="Rectangle 9">
                <a:extLst>
                  <a:ext uri="{FF2B5EF4-FFF2-40B4-BE49-F238E27FC236}">
                    <a16:creationId xmlns:a16="http://schemas.microsoft.com/office/drawing/2014/main" id="{D5F49A84-58E0-AF2A-64B1-4BD1A90D06F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7" name="Group 10">
              <a:extLst>
                <a:ext uri="{FF2B5EF4-FFF2-40B4-BE49-F238E27FC236}">
                  <a16:creationId xmlns:a16="http://schemas.microsoft.com/office/drawing/2014/main" id="{D355FDF4-8DDD-9232-AF28-C2C741E337D6}"/>
                </a:ext>
              </a:extLst>
            </p:cNvPr>
            <p:cNvGrpSpPr>
              <a:grpSpLocks/>
            </p:cNvGrpSpPr>
            <p:nvPr/>
          </p:nvGrpSpPr>
          <p:grpSpPr bwMode="auto">
            <a:xfrm>
              <a:off x="8701088" y="4447632"/>
              <a:ext cx="169862" cy="1163632"/>
              <a:chOff x="116843535" y="105289350"/>
              <a:chExt cx="170420" cy="1163658"/>
            </a:xfrm>
          </p:grpSpPr>
          <p:sp>
            <p:nvSpPr>
              <p:cNvPr id="18" name="Rectangle 17">
                <a:extLst>
                  <a:ext uri="{FF2B5EF4-FFF2-40B4-BE49-F238E27FC236}">
                    <a16:creationId xmlns:a16="http://schemas.microsoft.com/office/drawing/2014/main" id="{DEEB442D-EB21-3171-8147-7582E141816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9" name="Rectangle 18">
                <a:extLst>
                  <a:ext uri="{FF2B5EF4-FFF2-40B4-BE49-F238E27FC236}">
                    <a16:creationId xmlns:a16="http://schemas.microsoft.com/office/drawing/2014/main" id="{B02266D6-B79B-6889-BAD7-E76D14BDF3A9}"/>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0" name="Rectangle 19">
                <a:extLst>
                  <a:ext uri="{FF2B5EF4-FFF2-40B4-BE49-F238E27FC236}">
                    <a16:creationId xmlns:a16="http://schemas.microsoft.com/office/drawing/2014/main" id="{51AB3819-75D4-FB8A-0D13-9782CACA09F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6" name="object 2">
            <a:extLst>
              <a:ext uri="{FF2B5EF4-FFF2-40B4-BE49-F238E27FC236}">
                <a16:creationId xmlns:a16="http://schemas.microsoft.com/office/drawing/2014/main" id="{23460279-C071-FC42-98C3-E218B145324F}"/>
              </a:ext>
            </a:extLst>
          </p:cNvPr>
          <p:cNvSpPr txBox="1">
            <a:spLocks noGrp="1"/>
          </p:cNvSpPr>
          <p:nvPr>
            <p:ph type="title"/>
          </p:nvPr>
        </p:nvSpPr>
        <p:spPr>
          <a:xfrm>
            <a:off x="3887597" y="904506"/>
            <a:ext cx="5471707" cy="590835"/>
          </a:xfrm>
          <a:prstGeom prst="rect">
            <a:avLst/>
          </a:prstGeom>
        </p:spPr>
        <p:txBody>
          <a:bodyPr vert="horz" wrap="square" lIns="0" tIns="9049" rIns="0" bIns="0" rtlCol="0">
            <a:spAutoFit/>
          </a:bodyPr>
          <a:lstStyle/>
          <a:p>
            <a:pPr marL="9525">
              <a:spcBef>
                <a:spcPts val="71"/>
              </a:spcBef>
            </a:pPr>
            <a:r>
              <a:rPr lang="fr-FR" sz="2100" kern="0" spc="-4" dirty="0">
                <a:solidFill>
                  <a:srgbClr val="C00000"/>
                </a:solidFill>
                <a:latin typeface="Calibri"/>
                <a:cs typeface="Calibri"/>
              </a:rPr>
              <a:t>Le</a:t>
            </a:r>
            <a:r>
              <a:rPr lang="fr-FR" sz="2100" kern="0" spc="4" dirty="0">
                <a:solidFill>
                  <a:srgbClr val="C00000"/>
                </a:solidFill>
                <a:latin typeface="Calibri"/>
                <a:cs typeface="Calibri"/>
              </a:rPr>
              <a:t> </a:t>
            </a:r>
            <a:r>
              <a:rPr lang="fr-FR" sz="2100" kern="0" spc="-8" dirty="0">
                <a:solidFill>
                  <a:srgbClr val="C00000"/>
                </a:solidFill>
                <a:latin typeface="Calibri"/>
                <a:cs typeface="Calibri"/>
              </a:rPr>
              <a:t>contrôle déontologique préalable à tout </a:t>
            </a:r>
            <a:br>
              <a:rPr lang="fr-FR" sz="2100" kern="0" spc="-8" dirty="0">
                <a:solidFill>
                  <a:srgbClr val="C00000"/>
                </a:solidFill>
                <a:latin typeface="Calibri"/>
                <a:cs typeface="Calibri"/>
              </a:rPr>
            </a:br>
            <a:r>
              <a:rPr lang="fr-FR" sz="2100" kern="0" spc="-8" dirty="0">
                <a:solidFill>
                  <a:srgbClr val="C00000"/>
                </a:solidFill>
                <a:latin typeface="Calibri"/>
                <a:cs typeface="Calibri"/>
              </a:rPr>
              <a:t>cumul d’activités</a:t>
            </a:r>
            <a:endParaRPr lang="fr-FR" sz="2100" kern="0" dirty="0">
              <a:solidFill>
                <a:srgbClr val="C00000"/>
              </a:solidFill>
              <a:latin typeface="Calibri"/>
              <a:cs typeface="Calibri"/>
            </a:endParaRPr>
          </a:p>
        </p:txBody>
      </p:sp>
    </p:spTree>
    <p:extLst>
      <p:ext uri="{BB962C8B-B14F-4D97-AF65-F5344CB8AC3E}">
        <p14:creationId xmlns:p14="http://schemas.microsoft.com/office/powerpoint/2010/main" val="3384831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D5458-BC45-C681-27BE-5F34EDED74EC}"/>
            </a:ext>
          </a:extLst>
        </p:cNvPr>
        <p:cNvGrpSpPr/>
        <p:nvPr/>
      </p:nvGrpSpPr>
      <p:grpSpPr>
        <a:xfrm>
          <a:off x="0" y="0"/>
          <a:ext cx="0" cy="0"/>
          <a:chOff x="0" y="0"/>
          <a:chExt cx="0" cy="0"/>
        </a:xfrm>
      </p:grpSpPr>
      <p:pic>
        <p:nvPicPr>
          <p:cNvPr id="10" name="Image 9" descr="Logo_CDG18_BS.jpg">
            <a:extLst>
              <a:ext uri="{FF2B5EF4-FFF2-40B4-BE49-F238E27FC236}">
                <a16:creationId xmlns:a16="http://schemas.microsoft.com/office/drawing/2014/main" id="{D5E4D60D-F331-50F5-CAC9-54F93B414D19}"/>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4" name="Groupe 14">
            <a:extLst>
              <a:ext uri="{FF2B5EF4-FFF2-40B4-BE49-F238E27FC236}">
                <a16:creationId xmlns:a16="http://schemas.microsoft.com/office/drawing/2014/main" id="{E3938B53-F792-9A18-CD67-4065098B375F}"/>
              </a:ext>
            </a:extLst>
          </p:cNvPr>
          <p:cNvGrpSpPr>
            <a:grpSpLocks/>
          </p:cNvGrpSpPr>
          <p:nvPr/>
        </p:nvGrpSpPr>
        <p:grpSpPr bwMode="auto">
          <a:xfrm>
            <a:off x="1482068" y="152400"/>
            <a:ext cx="7661932" cy="1314472"/>
            <a:chOff x="2521302" y="4447632"/>
            <a:chExt cx="6645275" cy="2324642"/>
          </a:xfrm>
        </p:grpSpPr>
        <p:sp>
          <p:nvSpPr>
            <p:cNvPr id="15" name="Oval 2">
              <a:extLst>
                <a:ext uri="{FF2B5EF4-FFF2-40B4-BE49-F238E27FC236}">
                  <a16:creationId xmlns:a16="http://schemas.microsoft.com/office/drawing/2014/main" id="{1D47EDF3-9FA3-F2BA-7C59-2AF619CBBB9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6" name="Rectangle 3">
              <a:extLst>
                <a:ext uri="{FF2B5EF4-FFF2-40B4-BE49-F238E27FC236}">
                  <a16:creationId xmlns:a16="http://schemas.microsoft.com/office/drawing/2014/main" id="{1B2B7CA6-D82A-525C-7DF5-5C21489D822A}"/>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7" name="Text Box 4">
              <a:extLst>
                <a:ext uri="{FF2B5EF4-FFF2-40B4-BE49-F238E27FC236}">
                  <a16:creationId xmlns:a16="http://schemas.microsoft.com/office/drawing/2014/main" id="{3787883A-94AE-ACA7-B510-51BFA0D0CA2A}"/>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9CFB3DBF-7C79-7E50-532D-1F94B85F2DF2}"/>
                </a:ext>
              </a:extLst>
            </p:cNvPr>
            <p:cNvGrpSpPr>
              <a:grpSpLocks/>
            </p:cNvGrpSpPr>
            <p:nvPr/>
          </p:nvGrpSpPr>
          <p:grpSpPr bwMode="auto">
            <a:xfrm>
              <a:off x="3957638" y="5091476"/>
              <a:ext cx="171450" cy="1165229"/>
              <a:chOff x="112099728" y="105931681"/>
              <a:chExt cx="170831" cy="1165800"/>
            </a:xfrm>
          </p:grpSpPr>
          <p:sp>
            <p:nvSpPr>
              <p:cNvPr id="23" name="Rectangle 7">
                <a:extLst>
                  <a:ext uri="{FF2B5EF4-FFF2-40B4-BE49-F238E27FC236}">
                    <a16:creationId xmlns:a16="http://schemas.microsoft.com/office/drawing/2014/main" id="{0B9995AC-7D1B-534F-8EF4-1EFF72702F7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4" name="Rectangle 8">
                <a:extLst>
                  <a:ext uri="{FF2B5EF4-FFF2-40B4-BE49-F238E27FC236}">
                    <a16:creationId xmlns:a16="http://schemas.microsoft.com/office/drawing/2014/main" id="{8A98EEC8-88E0-936E-5AFF-97AED1AEDF4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5" name="Rectangle 9">
                <a:extLst>
                  <a:ext uri="{FF2B5EF4-FFF2-40B4-BE49-F238E27FC236}">
                    <a16:creationId xmlns:a16="http://schemas.microsoft.com/office/drawing/2014/main" id="{1EA23379-A71E-230D-62E8-1F2D0C4F8B70}"/>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19E1E4B9-C2FD-4B7C-74CB-F81C1BE845B9}"/>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FC6F43E2-E160-500F-B7D8-939783338D32}"/>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BB9686D7-AB48-F8C2-F29C-EB40CAED632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2" name="Rectangle 21">
                <a:extLst>
                  <a:ext uri="{FF2B5EF4-FFF2-40B4-BE49-F238E27FC236}">
                    <a16:creationId xmlns:a16="http://schemas.microsoft.com/office/drawing/2014/main" id="{46AB49B3-1AFA-BA69-2266-A9A7B16A33E1}"/>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8" name="object 8">
            <a:extLst>
              <a:ext uri="{FF2B5EF4-FFF2-40B4-BE49-F238E27FC236}">
                <a16:creationId xmlns:a16="http://schemas.microsoft.com/office/drawing/2014/main" id="{C3D5287F-F6FC-FB54-B05C-5C80A4932B06}"/>
              </a:ext>
            </a:extLst>
          </p:cNvPr>
          <p:cNvSpPr txBox="1"/>
          <p:nvPr/>
        </p:nvSpPr>
        <p:spPr>
          <a:xfrm>
            <a:off x="429623" y="1099733"/>
            <a:ext cx="8485777" cy="5588068"/>
          </a:xfrm>
          <a:prstGeom prst="rect">
            <a:avLst/>
          </a:prstGeom>
        </p:spPr>
        <p:txBody>
          <a:bodyPr vert="horz" wrap="square" lIns="0" tIns="9525" rIns="0" bIns="0" rtlCol="0">
            <a:spAutoFit/>
          </a:bodyPr>
          <a:lstStyle/>
          <a:p>
            <a:pPr marL="9049">
              <a:spcBef>
                <a:spcPts val="75"/>
              </a:spcBef>
              <a:tabLst>
                <a:tab pos="267176" algn="l"/>
              </a:tabLst>
            </a:pPr>
            <a:r>
              <a:rPr sz="2000" b="1" dirty="0">
                <a:solidFill>
                  <a:srgbClr val="00B0F0"/>
                </a:solidFill>
                <a:latin typeface="Arial" panose="020B0604020202020204" pitchFamily="34" charset="0"/>
                <a:cs typeface="Arial" panose="020B0604020202020204" pitchFamily="34" charset="0"/>
              </a:rPr>
              <a:t>La</a:t>
            </a:r>
            <a:r>
              <a:rPr sz="2000" b="1" spc="-15" dirty="0">
                <a:solidFill>
                  <a:srgbClr val="00B0F0"/>
                </a:solidFill>
                <a:latin typeface="Arial" panose="020B0604020202020204" pitchFamily="34" charset="0"/>
                <a:cs typeface="Arial" panose="020B0604020202020204" pitchFamily="34" charset="0"/>
              </a:rPr>
              <a:t> </a:t>
            </a:r>
            <a:r>
              <a:rPr lang="fr-FR" sz="2000" b="1" spc="-8" dirty="0">
                <a:solidFill>
                  <a:srgbClr val="00B0F0"/>
                </a:solidFill>
                <a:latin typeface="Arial" panose="020B0604020202020204" pitchFamily="34" charset="0"/>
                <a:cs typeface="Arial" panose="020B0604020202020204" pitchFamily="34" charset="0"/>
              </a:rPr>
              <a:t>réponse de l’autorité territoriale sur la demande de cumul d’activités</a:t>
            </a:r>
          </a:p>
          <a:p>
            <a:pPr marL="9049">
              <a:spcBef>
                <a:spcPts val="75"/>
              </a:spcBef>
              <a:tabLst>
                <a:tab pos="267176" algn="l"/>
              </a:tabLst>
            </a:pPr>
            <a:endParaRPr lang="fr-FR" sz="2000" b="1" spc="-8" dirty="0">
              <a:solidFill>
                <a:srgbClr val="00B0F0"/>
              </a:solidFill>
              <a:latin typeface="Arial" panose="020B0604020202020204" pitchFamily="34" charset="0"/>
              <a:cs typeface="Arial" panose="020B0604020202020204" pitchFamily="34" charset="0"/>
            </a:endParaRPr>
          </a:p>
          <a:p>
            <a:pPr marL="351949" indent="-342900">
              <a:spcBef>
                <a:spcPts val="75"/>
              </a:spcBef>
              <a:buFont typeface="Wingdings" panose="05000000000000000000" pitchFamily="2" charset="2"/>
              <a:buChar char="§"/>
              <a:tabLst>
                <a:tab pos="267176" algn="l"/>
              </a:tabLst>
            </a:pPr>
            <a:r>
              <a:rPr lang="fr-FR" sz="2000" spc="-26" dirty="0">
                <a:solidFill>
                  <a:srgbClr val="002060"/>
                </a:solidFill>
                <a:latin typeface="Arial" panose="020B0604020202020204" pitchFamily="34" charset="0"/>
                <a:cs typeface="Arial" panose="020B0604020202020204" pitchFamily="34" charset="0"/>
              </a:rPr>
              <a:t>L’autorité </a:t>
            </a:r>
            <a:r>
              <a:rPr lang="fr-FR" sz="2000" spc="-8" dirty="0">
                <a:solidFill>
                  <a:srgbClr val="002060"/>
                </a:solidFill>
                <a:latin typeface="Arial" panose="020B0604020202020204" pitchFamily="34" charset="0"/>
                <a:cs typeface="Arial" panose="020B0604020202020204" pitchFamily="34" charset="0"/>
              </a:rPr>
              <a:t>territoriale </a:t>
            </a:r>
            <a:r>
              <a:rPr lang="fr-FR" sz="2000" spc="-4" dirty="0">
                <a:solidFill>
                  <a:srgbClr val="002060"/>
                </a:solidFill>
                <a:latin typeface="Arial" panose="020B0604020202020204" pitchFamily="34" charset="0"/>
                <a:cs typeface="Arial" panose="020B0604020202020204" pitchFamily="34" charset="0"/>
              </a:rPr>
              <a:t>notifie </a:t>
            </a:r>
            <a:r>
              <a:rPr lang="fr-FR" sz="2000" dirty="0">
                <a:solidFill>
                  <a:srgbClr val="002060"/>
                </a:solidFill>
                <a:latin typeface="Arial" panose="020B0604020202020204" pitchFamily="34" charset="0"/>
                <a:cs typeface="Arial" panose="020B0604020202020204" pitchFamily="34" charset="0"/>
              </a:rPr>
              <a:t>sa </a:t>
            </a:r>
            <a:r>
              <a:rPr lang="fr-FR" sz="2000" spc="-4" dirty="0">
                <a:solidFill>
                  <a:srgbClr val="002060"/>
                </a:solidFill>
                <a:latin typeface="Arial" panose="020B0604020202020204" pitchFamily="34" charset="0"/>
                <a:cs typeface="Arial" panose="020B0604020202020204" pitchFamily="34" charset="0"/>
              </a:rPr>
              <a:t>décision dans </a:t>
            </a:r>
            <a:r>
              <a:rPr lang="fr-FR" sz="2000" dirty="0">
                <a:solidFill>
                  <a:srgbClr val="002060"/>
                </a:solidFill>
                <a:latin typeface="Arial" panose="020B0604020202020204" pitchFamily="34" charset="0"/>
                <a:cs typeface="Arial" panose="020B0604020202020204" pitchFamily="34" charset="0"/>
              </a:rPr>
              <a:t>un </a:t>
            </a:r>
            <a:r>
              <a:rPr lang="fr-FR" sz="2000" spc="-4" dirty="0">
                <a:solidFill>
                  <a:srgbClr val="002060"/>
                </a:solidFill>
                <a:latin typeface="Arial" panose="020B0604020202020204" pitchFamily="34" charset="0"/>
                <a:cs typeface="Arial" panose="020B0604020202020204" pitchFamily="34" charset="0"/>
              </a:rPr>
              <a:t>délai </a:t>
            </a:r>
            <a:r>
              <a:rPr lang="fr-FR" sz="2000" spc="-11" dirty="0">
                <a:solidFill>
                  <a:srgbClr val="002060"/>
                </a:solidFill>
                <a:latin typeface="Arial" panose="020B0604020202020204" pitchFamily="34" charset="0"/>
                <a:cs typeface="Arial" panose="020B0604020202020204" pitchFamily="34" charset="0"/>
              </a:rPr>
              <a:t>d’un </a:t>
            </a:r>
            <a:r>
              <a:rPr lang="fr-FR" sz="2000" dirty="0">
                <a:solidFill>
                  <a:srgbClr val="002060"/>
                </a:solidFill>
                <a:latin typeface="Arial" panose="020B0604020202020204" pitchFamily="34" charset="0"/>
                <a:cs typeface="Arial" panose="020B0604020202020204" pitchFamily="34" charset="0"/>
              </a:rPr>
              <a:t>mois à </a:t>
            </a:r>
            <a:r>
              <a:rPr lang="fr-FR" sz="2000" spc="-8" dirty="0">
                <a:solidFill>
                  <a:srgbClr val="002060"/>
                </a:solidFill>
                <a:latin typeface="Arial" panose="020B0604020202020204" pitchFamily="34" charset="0"/>
                <a:cs typeface="Arial" panose="020B0604020202020204" pitchFamily="34" charset="0"/>
              </a:rPr>
              <a:t>compter </a:t>
            </a:r>
            <a:r>
              <a:rPr lang="fr-FR" sz="2000" dirty="0">
                <a:solidFill>
                  <a:srgbClr val="002060"/>
                </a:solidFill>
                <a:latin typeface="Arial" panose="020B0604020202020204" pitchFamily="34" charset="0"/>
                <a:cs typeface="Arial" panose="020B0604020202020204" pitchFamily="34" charset="0"/>
              </a:rPr>
              <a:t>de </a:t>
            </a:r>
            <a:r>
              <a:rPr lang="fr-FR" sz="2000" spc="-4" dirty="0">
                <a:solidFill>
                  <a:srgbClr val="002060"/>
                </a:solidFill>
                <a:latin typeface="Arial" panose="020B0604020202020204" pitchFamily="34" charset="0"/>
                <a:cs typeface="Arial" panose="020B0604020202020204" pitchFamily="34" charset="0"/>
              </a:rPr>
              <a:t>la réception </a:t>
            </a:r>
            <a:r>
              <a:rPr lang="fr-FR" sz="2000" dirty="0">
                <a:solidFill>
                  <a:srgbClr val="002060"/>
                </a:solidFill>
                <a:latin typeface="Arial" panose="020B0604020202020204" pitchFamily="34" charset="0"/>
                <a:cs typeface="Arial" panose="020B0604020202020204" pitchFamily="34" charset="0"/>
              </a:rPr>
              <a:t>de </a:t>
            </a:r>
            <a:r>
              <a:rPr lang="fr-FR" sz="2000" spc="-4" dirty="0">
                <a:solidFill>
                  <a:srgbClr val="002060"/>
                </a:solidFill>
                <a:latin typeface="Arial" panose="020B0604020202020204" pitchFamily="34" charset="0"/>
                <a:cs typeface="Arial" panose="020B0604020202020204" pitchFamily="34" charset="0"/>
              </a:rPr>
              <a:t>la demande, hormis </a:t>
            </a:r>
            <a:r>
              <a:rPr lang="fr-FR" sz="2000" spc="-8" dirty="0">
                <a:solidFill>
                  <a:srgbClr val="002060"/>
                </a:solidFill>
                <a:latin typeface="Arial" panose="020B0604020202020204" pitchFamily="34" charset="0"/>
                <a:cs typeface="Arial" panose="020B0604020202020204" pitchFamily="34" charset="0"/>
              </a:rPr>
              <a:t>le cas </a:t>
            </a:r>
            <a:r>
              <a:rPr lang="fr-FR" sz="2000" spc="-4" dirty="0">
                <a:solidFill>
                  <a:srgbClr val="002060"/>
                </a:solidFill>
                <a:latin typeface="Arial" panose="020B0604020202020204" pitchFamily="34" charset="0"/>
                <a:cs typeface="Arial" panose="020B0604020202020204" pitchFamily="34" charset="0"/>
              </a:rPr>
              <a:t>où </a:t>
            </a:r>
            <a:r>
              <a:rPr lang="fr-FR" sz="2000" spc="-19" dirty="0">
                <a:solidFill>
                  <a:srgbClr val="002060"/>
                </a:solidFill>
                <a:latin typeface="Arial" panose="020B0604020202020204" pitchFamily="34" charset="0"/>
                <a:cs typeface="Arial" panose="020B0604020202020204" pitchFamily="34" charset="0"/>
              </a:rPr>
              <a:t>l’agent </a:t>
            </a:r>
            <a:r>
              <a:rPr lang="fr-FR" sz="2000" dirty="0">
                <a:solidFill>
                  <a:srgbClr val="002060"/>
                </a:solidFill>
                <a:latin typeface="Arial" panose="020B0604020202020204" pitchFamily="34" charset="0"/>
                <a:cs typeface="Arial" panose="020B0604020202020204" pitchFamily="34" charset="0"/>
              </a:rPr>
              <a:t>à </a:t>
            </a:r>
            <a:r>
              <a:rPr lang="fr-FR" sz="2000" spc="-8" dirty="0">
                <a:solidFill>
                  <a:srgbClr val="002060"/>
                </a:solidFill>
                <a:latin typeface="Arial" panose="020B0604020202020204" pitchFamily="34" charset="0"/>
                <a:cs typeface="Arial" panose="020B0604020202020204" pitchFamily="34" charset="0"/>
              </a:rPr>
              <a:t>plusieurs employeurs, </a:t>
            </a:r>
            <a:r>
              <a:rPr lang="fr-FR" sz="2000" spc="-4" dirty="0">
                <a:solidFill>
                  <a:srgbClr val="002060"/>
                </a:solidFill>
                <a:latin typeface="Arial" panose="020B0604020202020204" pitchFamily="34" charset="0"/>
                <a:cs typeface="Arial" panose="020B0604020202020204" pitchFamily="34" charset="0"/>
              </a:rPr>
              <a:t>dans </a:t>
            </a:r>
            <a:r>
              <a:rPr lang="fr-FR" sz="2000" dirty="0">
                <a:solidFill>
                  <a:srgbClr val="002060"/>
                </a:solidFill>
                <a:latin typeface="Arial" panose="020B0604020202020204" pitchFamily="34" charset="0"/>
                <a:cs typeface="Arial" panose="020B0604020202020204" pitchFamily="34" charset="0"/>
              </a:rPr>
              <a:t>lequel </a:t>
            </a:r>
            <a:r>
              <a:rPr lang="fr-FR" sz="2000" spc="-4" dirty="0">
                <a:solidFill>
                  <a:srgbClr val="002060"/>
                </a:solidFill>
                <a:latin typeface="Arial" panose="020B0604020202020204" pitchFamily="34" charset="0"/>
                <a:cs typeface="Arial" panose="020B0604020202020204" pitchFamily="34" charset="0"/>
              </a:rPr>
              <a:t>ce </a:t>
            </a:r>
            <a:r>
              <a:rPr lang="fr-FR" sz="2000" dirty="0">
                <a:solidFill>
                  <a:srgbClr val="002060"/>
                </a:solidFill>
                <a:latin typeface="Arial" panose="020B0604020202020204" pitchFamily="34" charset="0"/>
                <a:cs typeface="Arial" panose="020B0604020202020204" pitchFamily="34" charset="0"/>
              </a:rPr>
              <a:t>délai </a:t>
            </a:r>
            <a:r>
              <a:rPr lang="fr-FR" sz="2000" spc="-8" dirty="0">
                <a:solidFill>
                  <a:srgbClr val="002060"/>
                </a:solidFill>
                <a:latin typeface="Arial" panose="020B0604020202020204" pitchFamily="34" charset="0"/>
                <a:cs typeface="Arial" panose="020B0604020202020204" pitchFamily="34" charset="0"/>
              </a:rPr>
              <a:t>est porté </a:t>
            </a:r>
            <a:r>
              <a:rPr lang="fr-FR" sz="2000" dirty="0">
                <a:solidFill>
                  <a:srgbClr val="002060"/>
                </a:solidFill>
                <a:latin typeface="Arial" panose="020B0604020202020204" pitchFamily="34" charset="0"/>
                <a:cs typeface="Arial" panose="020B0604020202020204" pitchFamily="34" charset="0"/>
              </a:rPr>
              <a:t>à deux mois. </a:t>
            </a:r>
            <a:r>
              <a:rPr lang="fr-FR" sz="2000" spc="-4" dirty="0">
                <a:solidFill>
                  <a:srgbClr val="002060"/>
                </a:solidFill>
                <a:latin typeface="Arial" panose="020B0604020202020204" pitchFamily="34" charset="0"/>
                <a:cs typeface="Arial" panose="020B0604020202020204" pitchFamily="34" charset="0"/>
              </a:rPr>
              <a:t>En </a:t>
            </a:r>
            <a:r>
              <a:rPr lang="fr-FR" sz="2000" spc="-8" dirty="0">
                <a:solidFill>
                  <a:srgbClr val="002060"/>
                </a:solidFill>
                <a:latin typeface="Arial" panose="020B0604020202020204" pitchFamily="34" charset="0"/>
                <a:cs typeface="Arial" panose="020B0604020202020204" pitchFamily="34" charset="0"/>
              </a:rPr>
              <a:t>cas </a:t>
            </a:r>
            <a:r>
              <a:rPr lang="fr-FR" sz="2000" spc="-15" dirty="0">
                <a:solidFill>
                  <a:srgbClr val="002060"/>
                </a:solidFill>
                <a:latin typeface="Arial" panose="020B0604020202020204" pitchFamily="34" charset="0"/>
                <a:cs typeface="Arial" panose="020B0604020202020204" pitchFamily="34" charset="0"/>
              </a:rPr>
              <a:t>d’absence </a:t>
            </a:r>
            <a:r>
              <a:rPr lang="fr-FR" sz="2000" dirty="0">
                <a:solidFill>
                  <a:srgbClr val="002060"/>
                </a:solidFill>
                <a:latin typeface="Arial" panose="020B0604020202020204" pitchFamily="34" charset="0"/>
                <a:cs typeface="Arial" panose="020B0604020202020204" pitchFamily="34" charset="0"/>
              </a:rPr>
              <a:t>de </a:t>
            </a:r>
            <a:r>
              <a:rPr lang="fr-FR" sz="2000" spc="-4" dirty="0">
                <a:solidFill>
                  <a:srgbClr val="002060"/>
                </a:solidFill>
                <a:latin typeface="Arial" panose="020B0604020202020204" pitchFamily="34" charset="0"/>
                <a:cs typeface="Arial" panose="020B0604020202020204" pitchFamily="34" charset="0"/>
              </a:rPr>
              <a:t>réponse, </a:t>
            </a:r>
            <a:r>
              <a:rPr lang="fr-FR" sz="2000" spc="-8" dirty="0">
                <a:solidFill>
                  <a:srgbClr val="002060"/>
                </a:solidFill>
                <a:latin typeface="Arial" panose="020B0604020202020204" pitchFamily="34" charset="0"/>
                <a:cs typeface="Arial" panose="020B0604020202020204" pitchFamily="34" charset="0"/>
              </a:rPr>
              <a:t>la </a:t>
            </a:r>
            <a:r>
              <a:rPr lang="fr-FR" sz="2000" spc="-4" dirty="0">
                <a:solidFill>
                  <a:srgbClr val="002060"/>
                </a:solidFill>
                <a:latin typeface="Arial" panose="020B0604020202020204" pitchFamily="34" charset="0"/>
                <a:cs typeface="Arial" panose="020B0604020202020204" pitchFamily="34" charset="0"/>
              </a:rPr>
              <a:t>demande</a:t>
            </a:r>
            <a:r>
              <a:rPr lang="fr-FR" sz="2000" spc="15" dirty="0">
                <a:solidFill>
                  <a:srgbClr val="002060"/>
                </a:solidFill>
                <a:latin typeface="Arial" panose="020B0604020202020204" pitchFamily="34" charset="0"/>
                <a:cs typeface="Arial" panose="020B0604020202020204" pitchFamily="34" charset="0"/>
              </a:rPr>
              <a:t> </a:t>
            </a:r>
            <a:r>
              <a:rPr lang="fr-FR" sz="2000" spc="-15" dirty="0">
                <a:solidFill>
                  <a:srgbClr val="002060"/>
                </a:solidFill>
                <a:latin typeface="Arial" panose="020B0604020202020204" pitchFamily="34" charset="0"/>
                <a:cs typeface="Arial" panose="020B0604020202020204" pitchFamily="34" charset="0"/>
              </a:rPr>
              <a:t>d’autorisation</a:t>
            </a:r>
            <a:r>
              <a:rPr lang="fr-FR" sz="2000" spc="4" dirty="0">
                <a:solidFill>
                  <a:srgbClr val="002060"/>
                </a:solidFill>
                <a:latin typeface="Arial" panose="020B0604020202020204" pitchFamily="34" charset="0"/>
                <a:cs typeface="Arial" panose="020B0604020202020204" pitchFamily="34" charset="0"/>
              </a:rPr>
              <a:t> </a:t>
            </a:r>
            <a:r>
              <a:rPr lang="fr-FR" sz="2000" spc="-8" dirty="0">
                <a:solidFill>
                  <a:srgbClr val="002060"/>
                </a:solidFill>
                <a:latin typeface="Arial" panose="020B0604020202020204" pitchFamily="34" charset="0"/>
                <a:cs typeface="Arial" panose="020B0604020202020204" pitchFamily="34" charset="0"/>
              </a:rPr>
              <a:t>est</a:t>
            </a:r>
            <a:r>
              <a:rPr lang="fr-FR" sz="2000" spc="-4" dirty="0">
                <a:solidFill>
                  <a:srgbClr val="002060"/>
                </a:solidFill>
                <a:latin typeface="Arial" panose="020B0604020202020204" pitchFamily="34" charset="0"/>
                <a:cs typeface="Arial" panose="020B0604020202020204" pitchFamily="34" charset="0"/>
              </a:rPr>
              <a:t> </a:t>
            </a:r>
            <a:r>
              <a:rPr lang="fr-FR" sz="2000" spc="-8" dirty="0">
                <a:solidFill>
                  <a:srgbClr val="002060"/>
                </a:solidFill>
                <a:latin typeface="Arial" panose="020B0604020202020204" pitchFamily="34" charset="0"/>
                <a:cs typeface="Arial" panose="020B0604020202020204" pitchFamily="34" charset="0"/>
              </a:rPr>
              <a:t>considérée</a:t>
            </a:r>
            <a:r>
              <a:rPr lang="fr-FR" sz="2000" spc="19" dirty="0">
                <a:solidFill>
                  <a:srgbClr val="002060"/>
                </a:solidFill>
                <a:latin typeface="Arial" panose="020B0604020202020204" pitchFamily="34" charset="0"/>
                <a:cs typeface="Arial" panose="020B0604020202020204" pitchFamily="34" charset="0"/>
              </a:rPr>
              <a:t> </a:t>
            </a:r>
            <a:r>
              <a:rPr lang="fr-FR" sz="2000" spc="-8" dirty="0">
                <a:solidFill>
                  <a:srgbClr val="002060"/>
                </a:solidFill>
                <a:latin typeface="Arial" panose="020B0604020202020204" pitchFamily="34" charset="0"/>
                <a:cs typeface="Arial" panose="020B0604020202020204" pitchFamily="34" charset="0"/>
              </a:rPr>
              <a:t>comme</a:t>
            </a:r>
            <a:r>
              <a:rPr lang="fr-FR" sz="2000" spc="19" dirty="0">
                <a:solidFill>
                  <a:srgbClr val="002060"/>
                </a:solidFill>
                <a:latin typeface="Arial" panose="020B0604020202020204" pitchFamily="34" charset="0"/>
                <a:cs typeface="Arial" panose="020B0604020202020204" pitchFamily="34" charset="0"/>
              </a:rPr>
              <a:t> </a:t>
            </a:r>
            <a:r>
              <a:rPr lang="fr-FR" sz="2000" spc="-8" dirty="0">
                <a:solidFill>
                  <a:srgbClr val="002060"/>
                </a:solidFill>
                <a:latin typeface="Arial" panose="020B0604020202020204" pitchFamily="34" charset="0"/>
                <a:cs typeface="Arial" panose="020B0604020202020204" pitchFamily="34" charset="0"/>
              </a:rPr>
              <a:t>étant</a:t>
            </a:r>
            <a:r>
              <a:rPr lang="fr-FR" sz="2000" spc="-4" dirty="0">
                <a:solidFill>
                  <a:srgbClr val="002060"/>
                </a:solidFill>
                <a:latin typeface="Arial" panose="020B0604020202020204" pitchFamily="34" charset="0"/>
                <a:cs typeface="Arial" panose="020B0604020202020204" pitchFamily="34" charset="0"/>
              </a:rPr>
              <a:t> </a:t>
            </a:r>
            <a:r>
              <a:rPr lang="fr-FR" sz="2000" spc="-8" dirty="0">
                <a:solidFill>
                  <a:srgbClr val="002060"/>
                </a:solidFill>
                <a:latin typeface="Arial" panose="020B0604020202020204" pitchFamily="34" charset="0"/>
                <a:cs typeface="Arial" panose="020B0604020202020204" pitchFamily="34" charset="0"/>
              </a:rPr>
              <a:t>rejetée</a:t>
            </a:r>
            <a:r>
              <a:rPr lang="fr-FR" sz="2000" spc="-8" dirty="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marL="9049">
              <a:spcBef>
                <a:spcPts val="75"/>
              </a:spcBef>
              <a:tabLst>
                <a:tab pos="267176" algn="l"/>
              </a:tabLst>
            </a:pPr>
            <a:endParaRPr sz="2000" dirty="0">
              <a:solidFill>
                <a:srgbClr val="00B0F0"/>
              </a:solidFill>
              <a:latin typeface="Arial" panose="020B0604020202020204" pitchFamily="34" charset="0"/>
              <a:cs typeface="Arial" panose="020B0604020202020204" pitchFamily="34" charset="0"/>
            </a:endParaRPr>
          </a:p>
          <a:p>
            <a:pPr marL="224314" indent="-215265">
              <a:buFont typeface="Wingdings"/>
              <a:buChar char=""/>
              <a:tabLst>
                <a:tab pos="224314" algn="l"/>
                <a:tab pos="224790" algn="l"/>
              </a:tabLst>
            </a:pPr>
            <a:r>
              <a:rPr sz="2000" spc="-4" dirty="0">
                <a:solidFill>
                  <a:srgbClr val="002060"/>
                </a:solidFill>
                <a:latin typeface="Arial" panose="020B0604020202020204" pitchFamily="34" charset="0"/>
                <a:cs typeface="Arial" panose="020B0604020202020204" pitchFamily="34" charset="0"/>
              </a:rPr>
              <a:t>La</a:t>
            </a:r>
            <a:r>
              <a:rPr sz="2000" spc="8"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décision</a:t>
            </a:r>
            <a:r>
              <a:rPr sz="2000" spc="11"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de</a:t>
            </a:r>
            <a:r>
              <a:rPr sz="2000" spc="11" dirty="0">
                <a:solidFill>
                  <a:srgbClr val="002060"/>
                </a:solidFill>
                <a:latin typeface="Arial" panose="020B0604020202020204" pitchFamily="34" charset="0"/>
                <a:cs typeface="Arial" panose="020B0604020202020204" pitchFamily="34" charset="0"/>
              </a:rPr>
              <a:t> </a:t>
            </a:r>
            <a:r>
              <a:rPr sz="2000" spc="-19" dirty="0">
                <a:solidFill>
                  <a:srgbClr val="002060"/>
                </a:solidFill>
                <a:latin typeface="Arial" panose="020B0604020202020204" pitchFamily="34" charset="0"/>
                <a:cs typeface="Arial" panose="020B0604020202020204" pitchFamily="34" charset="0"/>
              </a:rPr>
              <a:t>l’autorité</a:t>
            </a:r>
            <a:r>
              <a:rPr sz="2000" spc="26" dirty="0">
                <a:solidFill>
                  <a:srgbClr val="002060"/>
                </a:solidFill>
                <a:latin typeface="Arial" panose="020B0604020202020204" pitchFamily="34" charset="0"/>
                <a:cs typeface="Arial" panose="020B0604020202020204" pitchFamily="34" charset="0"/>
              </a:rPr>
              <a:t> </a:t>
            </a:r>
            <a:r>
              <a:rPr sz="2000" spc="-8" dirty="0">
                <a:solidFill>
                  <a:srgbClr val="002060"/>
                </a:solidFill>
                <a:latin typeface="Arial" panose="020B0604020202020204" pitchFamily="34" charset="0"/>
                <a:cs typeface="Arial" panose="020B0604020202020204" pitchFamily="34" charset="0"/>
              </a:rPr>
              <a:t>territoriale</a:t>
            </a:r>
            <a:r>
              <a:rPr sz="2000" spc="11"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peut</a:t>
            </a:r>
            <a:r>
              <a:rPr sz="2000" spc="8" dirty="0">
                <a:solidFill>
                  <a:srgbClr val="002060"/>
                </a:solidFill>
                <a:latin typeface="Arial" panose="020B0604020202020204" pitchFamily="34" charset="0"/>
                <a:cs typeface="Arial" panose="020B0604020202020204" pitchFamily="34" charset="0"/>
              </a:rPr>
              <a:t> </a:t>
            </a:r>
            <a:r>
              <a:rPr sz="2000" spc="-8" dirty="0">
                <a:solidFill>
                  <a:srgbClr val="002060"/>
                </a:solidFill>
                <a:latin typeface="Arial" panose="020B0604020202020204" pitchFamily="34" charset="0"/>
                <a:cs typeface="Arial" panose="020B0604020202020204" pitchFamily="34" charset="0"/>
              </a:rPr>
              <a:t>comporter</a:t>
            </a:r>
            <a:r>
              <a:rPr sz="2000" spc="26"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des</a:t>
            </a:r>
            <a:r>
              <a:rPr sz="2000" spc="4"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réserves</a:t>
            </a:r>
            <a:r>
              <a:rPr sz="2000" spc="-11"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et</a:t>
            </a:r>
            <a:r>
              <a:rPr sz="2000" spc="8"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des</a:t>
            </a:r>
            <a:r>
              <a:rPr sz="2000" spc="8"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recommandations.</a:t>
            </a:r>
            <a:endParaRPr sz="2000" dirty="0">
              <a:solidFill>
                <a:srgbClr val="002060"/>
              </a:solidFill>
              <a:latin typeface="Arial" panose="020B0604020202020204" pitchFamily="34" charset="0"/>
              <a:cs typeface="Arial" panose="020B0604020202020204" pitchFamily="34" charset="0"/>
            </a:endParaRPr>
          </a:p>
          <a:p>
            <a:pPr marL="224314" marR="5715" indent="-215265" algn="just">
              <a:buFont typeface="Wingdings"/>
              <a:buChar char=""/>
              <a:tabLst>
                <a:tab pos="224790" algn="l"/>
              </a:tabLst>
            </a:pPr>
            <a:r>
              <a:rPr sz="2000" spc="-34" dirty="0">
                <a:solidFill>
                  <a:srgbClr val="002060"/>
                </a:solidFill>
                <a:latin typeface="Arial" panose="020B0604020202020204" pitchFamily="34" charset="0"/>
                <a:cs typeface="Arial" panose="020B0604020202020204" pitchFamily="34" charset="0"/>
              </a:rPr>
              <a:t>Tout</a:t>
            </a:r>
            <a:r>
              <a:rPr sz="2000" spc="-30"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changement </a:t>
            </a:r>
            <a:r>
              <a:rPr sz="2000" spc="-8" dirty="0">
                <a:solidFill>
                  <a:srgbClr val="002060"/>
                </a:solidFill>
                <a:latin typeface="Arial" panose="020B0604020202020204" pitchFamily="34" charset="0"/>
                <a:cs typeface="Arial" panose="020B0604020202020204" pitchFamily="34" charset="0"/>
              </a:rPr>
              <a:t>substantiel </a:t>
            </a:r>
            <a:r>
              <a:rPr sz="2000" spc="-4" dirty="0">
                <a:solidFill>
                  <a:srgbClr val="002060"/>
                </a:solidFill>
                <a:latin typeface="Arial" panose="020B0604020202020204" pitchFamily="34" charset="0"/>
                <a:cs typeface="Arial" panose="020B0604020202020204" pitchFamily="34" charset="0"/>
              </a:rPr>
              <a:t>dans les conditions </a:t>
            </a:r>
            <a:r>
              <a:rPr sz="2000" spc="-23" dirty="0">
                <a:solidFill>
                  <a:srgbClr val="002060"/>
                </a:solidFill>
                <a:latin typeface="Arial" panose="020B0604020202020204" pitchFamily="34" charset="0"/>
                <a:cs typeface="Arial" panose="020B0604020202020204" pitchFamily="34" charset="0"/>
              </a:rPr>
              <a:t>d’exercice</a:t>
            </a:r>
            <a:r>
              <a:rPr sz="2000" spc="259"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ou </a:t>
            </a:r>
            <a:r>
              <a:rPr sz="2000" spc="4" dirty="0">
                <a:solidFill>
                  <a:srgbClr val="002060"/>
                </a:solidFill>
                <a:latin typeface="Arial" panose="020B0604020202020204" pitchFamily="34" charset="0"/>
                <a:cs typeface="Arial" panose="020B0604020202020204" pitchFamily="34" charset="0"/>
              </a:rPr>
              <a:t>de </a:t>
            </a:r>
            <a:r>
              <a:rPr sz="2000" spc="-8" dirty="0">
                <a:solidFill>
                  <a:srgbClr val="002060"/>
                </a:solidFill>
                <a:latin typeface="Arial" panose="020B0604020202020204" pitchFamily="34" charset="0"/>
                <a:cs typeface="Arial" panose="020B0604020202020204" pitchFamily="34" charset="0"/>
              </a:rPr>
              <a:t>rémunération</a:t>
            </a:r>
            <a:r>
              <a:rPr sz="2000" spc="289"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de </a:t>
            </a:r>
            <a:r>
              <a:rPr sz="2000" spc="-15" dirty="0">
                <a:solidFill>
                  <a:srgbClr val="002060"/>
                </a:solidFill>
                <a:latin typeface="Arial" panose="020B0604020202020204" pitchFamily="34" charset="0"/>
                <a:cs typeface="Arial" panose="020B0604020202020204" pitchFamily="34" charset="0"/>
              </a:rPr>
              <a:t>l’activité</a:t>
            </a:r>
            <a:r>
              <a:rPr sz="2000" spc="278"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accessoire </a:t>
            </a:r>
            <a:r>
              <a:rPr sz="2000" spc="-8" dirty="0">
                <a:solidFill>
                  <a:srgbClr val="002060"/>
                </a:solidFill>
                <a:latin typeface="Arial" panose="020B0604020202020204" pitchFamily="34" charset="0"/>
                <a:cs typeface="Arial" panose="020B0604020202020204" pitchFamily="34" charset="0"/>
              </a:rPr>
              <a:t>est </a:t>
            </a:r>
            <a:r>
              <a:rPr sz="2000" spc="-4" dirty="0" err="1">
                <a:solidFill>
                  <a:srgbClr val="002060"/>
                </a:solidFill>
                <a:latin typeface="Arial" panose="020B0604020202020204" pitchFamily="34" charset="0"/>
                <a:cs typeface="Arial" panose="020B0604020202020204" pitchFamily="34" charset="0"/>
              </a:rPr>
              <a:t>assimilé</a:t>
            </a:r>
            <a:r>
              <a:rPr sz="2000" spc="-4"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à </a:t>
            </a:r>
            <a:r>
              <a:rPr sz="2000" spc="-23" dirty="0">
                <a:solidFill>
                  <a:srgbClr val="002060"/>
                </a:solidFill>
                <a:latin typeface="Arial" panose="020B0604020202020204" pitchFamily="34" charset="0"/>
                <a:cs typeface="Arial" panose="020B0604020202020204" pitchFamily="34" charset="0"/>
              </a:rPr>
              <a:t>l’exercice</a:t>
            </a:r>
            <a:r>
              <a:rPr sz="2000" spc="30" dirty="0">
                <a:solidFill>
                  <a:srgbClr val="002060"/>
                </a:solidFill>
                <a:latin typeface="Arial" panose="020B0604020202020204" pitchFamily="34" charset="0"/>
                <a:cs typeface="Arial" panose="020B0604020202020204" pitchFamily="34" charset="0"/>
              </a:rPr>
              <a:t> </a:t>
            </a:r>
            <a:r>
              <a:rPr sz="2000" spc="-11" dirty="0">
                <a:solidFill>
                  <a:srgbClr val="002060"/>
                </a:solidFill>
                <a:latin typeface="Arial" panose="020B0604020202020204" pitchFamily="34" charset="0"/>
                <a:cs typeface="Arial" panose="020B0604020202020204" pitchFamily="34" charset="0"/>
              </a:rPr>
              <a:t>d’une</a:t>
            </a:r>
            <a:r>
              <a:rPr sz="2000" spc="15"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nouvelle</a:t>
            </a:r>
            <a:r>
              <a:rPr sz="2000" spc="15"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activité.</a:t>
            </a:r>
            <a:r>
              <a:rPr sz="2000" spc="8"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Une</a:t>
            </a:r>
            <a:r>
              <a:rPr sz="2000" spc="4"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nouvelle</a:t>
            </a:r>
            <a:r>
              <a:rPr sz="2000" spc="19"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demande</a:t>
            </a:r>
            <a:r>
              <a:rPr sz="2000" spc="8" dirty="0">
                <a:solidFill>
                  <a:srgbClr val="002060"/>
                </a:solidFill>
                <a:latin typeface="Arial" panose="020B0604020202020204" pitchFamily="34" charset="0"/>
                <a:cs typeface="Arial" panose="020B0604020202020204" pitchFamily="34" charset="0"/>
              </a:rPr>
              <a:t> </a:t>
            </a:r>
            <a:r>
              <a:rPr sz="2000" spc="-11" dirty="0">
                <a:solidFill>
                  <a:srgbClr val="002060"/>
                </a:solidFill>
                <a:latin typeface="Arial" panose="020B0604020202020204" pitchFamily="34" charset="0"/>
                <a:cs typeface="Arial" panose="020B0604020202020204" pitchFamily="34" charset="0"/>
              </a:rPr>
              <a:t>devra</a:t>
            </a:r>
            <a:r>
              <a:rPr sz="2000" spc="11"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donc</a:t>
            </a:r>
            <a:r>
              <a:rPr sz="2000" spc="8" dirty="0">
                <a:solidFill>
                  <a:srgbClr val="002060"/>
                </a:solidFill>
                <a:latin typeface="Arial" panose="020B0604020202020204" pitchFamily="34" charset="0"/>
                <a:cs typeface="Arial" panose="020B0604020202020204" pitchFamily="34" charset="0"/>
              </a:rPr>
              <a:t> </a:t>
            </a:r>
            <a:r>
              <a:rPr sz="2000" spc="-11" dirty="0">
                <a:solidFill>
                  <a:srgbClr val="002060"/>
                </a:solidFill>
                <a:latin typeface="Arial" panose="020B0604020202020204" pitchFamily="34" charset="0"/>
                <a:cs typeface="Arial" panose="020B0604020202020204" pitchFamily="34" charset="0"/>
              </a:rPr>
              <a:t>être</a:t>
            </a:r>
            <a:r>
              <a:rPr sz="2000" spc="15"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adressée.</a:t>
            </a:r>
            <a:endParaRPr sz="2000" dirty="0">
              <a:solidFill>
                <a:srgbClr val="002060"/>
              </a:solidFill>
              <a:latin typeface="Arial" panose="020B0604020202020204" pitchFamily="34" charset="0"/>
              <a:cs typeface="Arial" panose="020B0604020202020204" pitchFamily="34" charset="0"/>
            </a:endParaRPr>
          </a:p>
          <a:p>
            <a:pPr>
              <a:spcBef>
                <a:spcPts val="19"/>
              </a:spcBef>
              <a:buClr>
                <a:srgbClr val="3E216F"/>
              </a:buClr>
              <a:buFont typeface="Wingdings"/>
              <a:buChar char=""/>
            </a:pPr>
            <a:endParaRPr sz="2000" dirty="0">
              <a:solidFill>
                <a:srgbClr val="002060"/>
              </a:solidFill>
              <a:latin typeface="Arial" panose="020B0604020202020204" pitchFamily="34" charset="0"/>
              <a:cs typeface="Arial" panose="020B0604020202020204" pitchFamily="34" charset="0"/>
            </a:endParaRPr>
          </a:p>
          <a:p>
            <a:pPr marL="224314" marR="5239" indent="-215265" algn="just">
              <a:buFont typeface="Wingdings"/>
              <a:buChar char=""/>
              <a:tabLst>
                <a:tab pos="224790" algn="l"/>
              </a:tabLst>
            </a:pPr>
            <a:r>
              <a:rPr sz="2000" spc="-4" dirty="0">
                <a:solidFill>
                  <a:srgbClr val="002060"/>
                </a:solidFill>
                <a:latin typeface="Arial" panose="020B0604020202020204" pitchFamily="34" charset="0"/>
                <a:cs typeface="Arial" panose="020B0604020202020204" pitchFamily="34" charset="0"/>
              </a:rPr>
              <a:t>Dans</a:t>
            </a:r>
            <a:r>
              <a:rPr sz="2000" spc="131"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le</a:t>
            </a:r>
            <a:r>
              <a:rPr sz="2000" spc="127"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silence</a:t>
            </a:r>
            <a:r>
              <a:rPr sz="2000" spc="143"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des</a:t>
            </a:r>
            <a:r>
              <a:rPr sz="2000" spc="131" dirty="0">
                <a:solidFill>
                  <a:srgbClr val="002060"/>
                </a:solidFill>
                <a:latin typeface="Arial" panose="020B0604020202020204" pitchFamily="34" charset="0"/>
                <a:cs typeface="Arial" panose="020B0604020202020204" pitchFamily="34" charset="0"/>
              </a:rPr>
              <a:t> </a:t>
            </a:r>
            <a:r>
              <a:rPr sz="2000" spc="-11" dirty="0">
                <a:solidFill>
                  <a:srgbClr val="002060"/>
                </a:solidFill>
                <a:latin typeface="Arial" panose="020B0604020202020204" pitchFamily="34" charset="0"/>
                <a:cs typeface="Arial" panose="020B0604020202020204" pitchFamily="34" charset="0"/>
              </a:rPr>
              <a:t>textes,</a:t>
            </a:r>
            <a:r>
              <a:rPr sz="2000" spc="124"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le</a:t>
            </a:r>
            <a:r>
              <a:rPr sz="2000" spc="143"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cumul</a:t>
            </a:r>
            <a:r>
              <a:rPr sz="2000" spc="127"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à</a:t>
            </a:r>
            <a:r>
              <a:rPr sz="2000" spc="127" dirty="0">
                <a:solidFill>
                  <a:srgbClr val="002060"/>
                </a:solidFill>
                <a:latin typeface="Arial" panose="020B0604020202020204" pitchFamily="34" charset="0"/>
                <a:cs typeface="Arial" panose="020B0604020202020204" pitchFamily="34" charset="0"/>
              </a:rPr>
              <a:t> </a:t>
            </a:r>
            <a:r>
              <a:rPr sz="2000" spc="-8" dirty="0">
                <a:solidFill>
                  <a:srgbClr val="002060"/>
                </a:solidFill>
                <a:latin typeface="Arial" panose="020B0604020202020204" pitchFamily="34" charset="0"/>
                <a:cs typeface="Arial" panose="020B0604020202020204" pitchFamily="34" charset="0"/>
              </a:rPr>
              <a:t>titre</a:t>
            </a:r>
            <a:r>
              <a:rPr sz="2000" spc="143"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accessoire</a:t>
            </a:r>
            <a:r>
              <a:rPr sz="2000" spc="135" dirty="0">
                <a:solidFill>
                  <a:srgbClr val="002060"/>
                </a:solidFill>
                <a:latin typeface="Arial" panose="020B0604020202020204" pitchFamily="34" charset="0"/>
                <a:cs typeface="Arial" panose="020B0604020202020204" pitchFamily="34" charset="0"/>
              </a:rPr>
              <a:t> </a:t>
            </a:r>
            <a:r>
              <a:rPr sz="2000" spc="-38" dirty="0">
                <a:solidFill>
                  <a:srgbClr val="002060"/>
                </a:solidFill>
                <a:latin typeface="Arial" panose="020B0604020202020204" pitchFamily="34" charset="0"/>
                <a:cs typeface="Arial" panose="020B0604020202020204" pitchFamily="34" charset="0"/>
              </a:rPr>
              <a:t>n’a</a:t>
            </a:r>
            <a:r>
              <a:rPr sz="2000" spc="127" dirty="0">
                <a:solidFill>
                  <a:srgbClr val="002060"/>
                </a:solidFill>
                <a:latin typeface="Arial" panose="020B0604020202020204" pitchFamily="34" charset="0"/>
                <a:cs typeface="Arial" panose="020B0604020202020204" pitchFamily="34" charset="0"/>
              </a:rPr>
              <a:t> </a:t>
            </a:r>
            <a:r>
              <a:rPr sz="2000" spc="-19" dirty="0">
                <a:solidFill>
                  <a:srgbClr val="002060"/>
                </a:solidFill>
                <a:latin typeface="Arial" panose="020B0604020202020204" pitchFamily="34" charset="0"/>
                <a:cs typeface="Arial" panose="020B0604020202020204" pitchFamily="34" charset="0"/>
              </a:rPr>
              <a:t>d’autre</a:t>
            </a:r>
            <a:r>
              <a:rPr sz="2000" spc="135" dirty="0">
                <a:solidFill>
                  <a:srgbClr val="002060"/>
                </a:solidFill>
                <a:latin typeface="Arial" panose="020B0604020202020204" pitchFamily="34" charset="0"/>
                <a:cs typeface="Arial" panose="020B0604020202020204" pitchFamily="34" charset="0"/>
              </a:rPr>
              <a:t> </a:t>
            </a:r>
            <a:r>
              <a:rPr sz="2000" spc="-8" dirty="0">
                <a:solidFill>
                  <a:srgbClr val="002060"/>
                </a:solidFill>
                <a:latin typeface="Arial" panose="020B0604020202020204" pitchFamily="34" charset="0"/>
                <a:cs typeface="Arial" panose="020B0604020202020204" pitchFamily="34" charset="0"/>
              </a:rPr>
              <a:t>durée</a:t>
            </a:r>
            <a:r>
              <a:rPr sz="2000" spc="135"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que</a:t>
            </a:r>
            <a:r>
              <a:rPr sz="2000" spc="143"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celle</a:t>
            </a:r>
            <a:r>
              <a:rPr sz="2000" spc="131" dirty="0">
                <a:solidFill>
                  <a:srgbClr val="002060"/>
                </a:solidFill>
                <a:latin typeface="Arial" panose="020B0604020202020204" pitchFamily="34" charset="0"/>
                <a:cs typeface="Arial" panose="020B0604020202020204" pitchFamily="34" charset="0"/>
              </a:rPr>
              <a:t> </a:t>
            </a:r>
            <a:r>
              <a:rPr sz="2000" spc="-11" dirty="0">
                <a:solidFill>
                  <a:srgbClr val="002060"/>
                </a:solidFill>
                <a:latin typeface="Arial" panose="020B0604020202020204" pitchFamily="34" charset="0"/>
                <a:cs typeface="Arial" panose="020B0604020202020204" pitchFamily="34" charset="0"/>
              </a:rPr>
              <a:t>fixée</a:t>
            </a:r>
            <a:r>
              <a:rPr sz="2000" spc="131"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par</a:t>
            </a:r>
            <a:r>
              <a:rPr sz="2000" spc="131" dirty="0">
                <a:solidFill>
                  <a:srgbClr val="002060"/>
                </a:solidFill>
                <a:latin typeface="Arial" panose="020B0604020202020204" pitchFamily="34" charset="0"/>
                <a:cs typeface="Arial" panose="020B0604020202020204" pitchFamily="34" charset="0"/>
              </a:rPr>
              <a:t> </a:t>
            </a:r>
            <a:r>
              <a:rPr sz="2000" spc="-11" dirty="0">
                <a:solidFill>
                  <a:srgbClr val="002060"/>
                </a:solidFill>
                <a:latin typeface="Arial" panose="020B0604020202020204" pitchFamily="34" charset="0"/>
                <a:cs typeface="Arial" panose="020B0604020202020204" pitchFamily="34" charset="0"/>
              </a:rPr>
              <a:t>l’autorisation</a:t>
            </a:r>
            <a:r>
              <a:rPr sz="2000" spc="278" dirty="0">
                <a:solidFill>
                  <a:srgbClr val="002060"/>
                </a:solidFill>
                <a:latin typeface="Arial" panose="020B0604020202020204" pitchFamily="34" charset="0"/>
                <a:cs typeface="Arial" panose="020B0604020202020204" pitchFamily="34" charset="0"/>
              </a:rPr>
              <a:t> </a:t>
            </a:r>
            <a:r>
              <a:rPr sz="2000" spc="-4" dirty="0" err="1">
                <a:solidFill>
                  <a:srgbClr val="002060"/>
                </a:solidFill>
                <a:latin typeface="Arial" panose="020B0604020202020204" pitchFamily="34" charset="0"/>
                <a:cs typeface="Arial" panose="020B0604020202020204" pitchFamily="34" charset="0"/>
              </a:rPr>
              <a:t>délivrée</a:t>
            </a:r>
            <a:r>
              <a:rPr sz="2000" spc="-4" dirty="0">
                <a:solidFill>
                  <a:srgbClr val="002060"/>
                </a:solidFill>
                <a:latin typeface="Arial" panose="020B0604020202020204" pitchFamily="34" charset="0"/>
                <a:cs typeface="Arial" panose="020B0604020202020204" pitchFamily="34" charset="0"/>
              </a:rPr>
              <a:t> par</a:t>
            </a:r>
            <a:r>
              <a:rPr sz="2000" spc="23" dirty="0">
                <a:solidFill>
                  <a:srgbClr val="002060"/>
                </a:solidFill>
                <a:latin typeface="Arial" panose="020B0604020202020204" pitchFamily="34" charset="0"/>
                <a:cs typeface="Arial" panose="020B0604020202020204" pitchFamily="34" charset="0"/>
              </a:rPr>
              <a:t> </a:t>
            </a:r>
            <a:r>
              <a:rPr sz="2000" spc="-11" dirty="0">
                <a:solidFill>
                  <a:srgbClr val="002060"/>
                </a:solidFill>
                <a:latin typeface="Arial" panose="020B0604020202020204" pitchFamily="34" charset="0"/>
                <a:cs typeface="Arial" panose="020B0604020202020204" pitchFamily="34" charset="0"/>
              </a:rPr>
              <a:t>l’administration.</a:t>
            </a:r>
            <a:r>
              <a:rPr sz="2000" spc="8"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Celle-ci</a:t>
            </a:r>
            <a:r>
              <a:rPr sz="2000" spc="15"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peut</a:t>
            </a:r>
            <a:r>
              <a:rPr sz="2000" spc="8" dirty="0">
                <a:solidFill>
                  <a:srgbClr val="002060"/>
                </a:solidFill>
                <a:latin typeface="Arial" panose="020B0604020202020204" pitchFamily="34" charset="0"/>
                <a:cs typeface="Arial" panose="020B0604020202020204" pitchFamily="34" charset="0"/>
              </a:rPr>
              <a:t> </a:t>
            </a:r>
            <a:r>
              <a:rPr sz="2000" spc="-11" dirty="0">
                <a:solidFill>
                  <a:srgbClr val="002060"/>
                </a:solidFill>
                <a:latin typeface="Arial" panose="020B0604020202020204" pitchFamily="34" charset="0"/>
                <a:cs typeface="Arial" panose="020B0604020202020204" pitchFamily="34" charset="0"/>
              </a:rPr>
              <a:t>être</a:t>
            </a:r>
            <a:r>
              <a:rPr sz="2000" spc="11"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renouvelée</a:t>
            </a:r>
            <a:r>
              <a:rPr sz="2000" spc="11" dirty="0">
                <a:solidFill>
                  <a:srgbClr val="002060"/>
                </a:solidFill>
                <a:latin typeface="Arial" panose="020B0604020202020204" pitchFamily="34" charset="0"/>
                <a:cs typeface="Arial" panose="020B0604020202020204" pitchFamily="34" charset="0"/>
              </a:rPr>
              <a:t> </a:t>
            </a:r>
            <a:r>
              <a:rPr sz="2000" spc="-8" dirty="0">
                <a:solidFill>
                  <a:srgbClr val="002060"/>
                </a:solidFill>
                <a:latin typeface="Arial" panose="020B0604020202020204" pitchFamily="34" charset="0"/>
                <a:cs typeface="Arial" panose="020B0604020202020204" pitchFamily="34" charset="0"/>
              </a:rPr>
              <a:t>régulièrement</a:t>
            </a:r>
            <a:r>
              <a:rPr sz="2000" spc="11"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(généralement</a:t>
            </a:r>
            <a:r>
              <a:rPr sz="2000" spc="4" dirty="0">
                <a:solidFill>
                  <a:srgbClr val="002060"/>
                </a:solidFill>
                <a:latin typeface="Arial" panose="020B0604020202020204" pitchFamily="34" charset="0"/>
                <a:cs typeface="Arial" panose="020B0604020202020204" pitchFamily="34" charset="0"/>
              </a:rPr>
              <a:t> </a:t>
            </a:r>
            <a:r>
              <a:rPr sz="2000" spc="-8" dirty="0">
                <a:solidFill>
                  <a:srgbClr val="002060"/>
                </a:solidFill>
                <a:latin typeface="Arial" panose="020B0604020202020204" pitchFamily="34" charset="0"/>
                <a:cs typeface="Arial" panose="020B0604020202020204" pitchFamily="34" charset="0"/>
              </a:rPr>
              <a:t>tous</a:t>
            </a:r>
            <a:r>
              <a:rPr sz="2000" spc="4" dirty="0">
                <a:solidFill>
                  <a:srgbClr val="002060"/>
                </a:solidFill>
                <a:latin typeface="Arial" panose="020B0604020202020204" pitchFamily="34" charset="0"/>
                <a:cs typeface="Arial" panose="020B0604020202020204" pitchFamily="34" charset="0"/>
              </a:rPr>
              <a:t> </a:t>
            </a:r>
            <a:r>
              <a:rPr sz="2000" spc="-4" dirty="0">
                <a:solidFill>
                  <a:srgbClr val="002060"/>
                </a:solidFill>
                <a:latin typeface="Arial" panose="020B0604020202020204" pitchFamily="34" charset="0"/>
                <a:cs typeface="Arial" panose="020B0604020202020204" pitchFamily="34" charset="0"/>
              </a:rPr>
              <a:t>les</a:t>
            </a:r>
            <a:r>
              <a:rPr sz="2000" spc="8"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1 </a:t>
            </a:r>
            <a:r>
              <a:rPr sz="2000" spc="-4" dirty="0">
                <a:solidFill>
                  <a:srgbClr val="002060"/>
                </a:solidFill>
                <a:latin typeface="Arial" panose="020B0604020202020204" pitchFamily="34" charset="0"/>
                <a:cs typeface="Arial" panose="020B0604020202020204" pitchFamily="34" charset="0"/>
              </a:rPr>
              <a:t>ou</a:t>
            </a:r>
            <a:r>
              <a:rPr sz="2000" spc="11" dirty="0">
                <a:solidFill>
                  <a:srgbClr val="002060"/>
                </a:solidFill>
                <a:latin typeface="Arial" panose="020B0604020202020204" pitchFamily="34" charset="0"/>
                <a:cs typeface="Arial" panose="020B0604020202020204" pitchFamily="34" charset="0"/>
              </a:rPr>
              <a:t> </a:t>
            </a:r>
            <a:r>
              <a:rPr sz="2000" dirty="0">
                <a:solidFill>
                  <a:srgbClr val="002060"/>
                </a:solidFill>
                <a:latin typeface="Arial" panose="020B0604020202020204" pitchFamily="34" charset="0"/>
                <a:cs typeface="Arial" panose="020B0604020202020204" pitchFamily="34" charset="0"/>
              </a:rPr>
              <a:t>2 ans).</a:t>
            </a:r>
          </a:p>
        </p:txBody>
      </p:sp>
    </p:spTree>
    <p:extLst>
      <p:ext uri="{BB962C8B-B14F-4D97-AF65-F5344CB8AC3E}">
        <p14:creationId xmlns:p14="http://schemas.microsoft.com/office/powerpoint/2010/main" val="65977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5439" y="1043885"/>
            <a:ext cx="2590800" cy="382156"/>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00B0F0"/>
                </a:solidFill>
              </a:rPr>
              <a:t>SOMMAIRE </a:t>
            </a:r>
            <a:endParaRPr spc="-20" dirty="0">
              <a:solidFill>
                <a:srgbClr val="00B0F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13" name="ZoneTexte 12">
            <a:extLst>
              <a:ext uri="{FF2B5EF4-FFF2-40B4-BE49-F238E27FC236}">
                <a16:creationId xmlns:a16="http://schemas.microsoft.com/office/drawing/2014/main" id="{B43A91C2-7F6F-B567-614F-D7BB1A83F133}"/>
              </a:ext>
            </a:extLst>
          </p:cNvPr>
          <p:cNvSpPr txBox="1"/>
          <p:nvPr/>
        </p:nvSpPr>
        <p:spPr>
          <a:xfrm>
            <a:off x="550549" y="1572471"/>
            <a:ext cx="8022700" cy="2677656"/>
          </a:xfrm>
          <a:prstGeom prst="rect">
            <a:avLst/>
          </a:prstGeom>
          <a:noFill/>
        </p:spPr>
        <p:txBody>
          <a:bodyPr wrap="square" rtlCol="0">
            <a:spAutoFit/>
          </a:bodyPr>
          <a:lstStyle/>
          <a:p>
            <a:pPr marL="514350" indent="-514350">
              <a:buAutoNum type="arabicPeriod"/>
            </a:pPr>
            <a:r>
              <a:rPr lang="fr-FR" sz="2800" b="1" dirty="0">
                <a:solidFill>
                  <a:srgbClr val="00B0F0"/>
                </a:solidFill>
              </a:rPr>
              <a:t>Cumul d’activités</a:t>
            </a:r>
          </a:p>
          <a:p>
            <a:endParaRPr lang="fr-FR" sz="2800" b="1" dirty="0">
              <a:solidFill>
                <a:schemeClr val="accent2"/>
              </a:solidFill>
            </a:endParaRPr>
          </a:p>
          <a:p>
            <a:pPr marL="541338"/>
            <a:r>
              <a:rPr lang="fr-FR" sz="2800" b="1" dirty="0">
                <a:solidFill>
                  <a:schemeClr val="accent2"/>
                </a:solidFill>
              </a:rPr>
              <a:t>2. ACFI: missions et obligations des collectivités et projets 2026</a:t>
            </a:r>
            <a:endParaRPr lang="fr-FR" sz="2800" b="1" dirty="0">
              <a:solidFill>
                <a:srgbClr val="92D050"/>
              </a:solidFill>
            </a:endParaRPr>
          </a:p>
          <a:p>
            <a:pPr marL="3141663"/>
            <a:r>
              <a:rPr lang="fr-FR" sz="2800" b="1" dirty="0">
                <a:solidFill>
                  <a:srgbClr val="CC99FF"/>
                </a:solidFill>
              </a:rPr>
              <a:t>		</a:t>
            </a:r>
            <a:r>
              <a:rPr lang="fr-FR" sz="2800" b="1" dirty="0">
                <a:solidFill>
                  <a:srgbClr val="FF0000"/>
                </a:solidFill>
              </a:rPr>
              <a:t>3. L’actu-minute</a:t>
            </a:r>
            <a:endParaRPr lang="fr-FR" sz="2800" b="1" dirty="0">
              <a:solidFill>
                <a:srgbClr val="7030A0"/>
              </a:solidFill>
            </a:endParaRPr>
          </a:p>
          <a:p>
            <a:pPr algn="ctr"/>
            <a:r>
              <a:rPr lang="fr-FR" sz="2800" b="1" dirty="0"/>
              <a:t>	</a:t>
            </a:r>
            <a:r>
              <a:rPr lang="fr-FR" sz="2800" b="1" dirty="0">
                <a:solidFill>
                  <a:schemeClr val="accent3"/>
                </a:solidFill>
              </a:rPr>
              <a:t>		</a:t>
            </a:r>
            <a:endParaRPr lang="fr-FR" sz="2800" b="1" dirty="0">
              <a:solidFill>
                <a:srgbClr val="FFC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17211-F981-C5E8-B745-344285690ED3}"/>
            </a:ext>
          </a:extLst>
        </p:cNvPr>
        <p:cNvGrpSpPr/>
        <p:nvPr/>
      </p:nvGrpSpPr>
      <p:grpSpPr>
        <a:xfrm>
          <a:off x="0" y="0"/>
          <a:ext cx="0" cy="0"/>
          <a:chOff x="0" y="0"/>
          <a:chExt cx="0" cy="0"/>
        </a:xfrm>
      </p:grpSpPr>
      <p:pic>
        <p:nvPicPr>
          <p:cNvPr id="10" name="Image 9" descr="Logo_CDG18_BS.jpg">
            <a:extLst>
              <a:ext uri="{FF2B5EF4-FFF2-40B4-BE49-F238E27FC236}">
                <a16:creationId xmlns:a16="http://schemas.microsoft.com/office/drawing/2014/main" id="{5B35E425-77B3-429D-04AE-F254ECEACB25}"/>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4" name="Groupe 14">
            <a:extLst>
              <a:ext uri="{FF2B5EF4-FFF2-40B4-BE49-F238E27FC236}">
                <a16:creationId xmlns:a16="http://schemas.microsoft.com/office/drawing/2014/main" id="{BF835EE6-949E-93C5-260C-C30AF4C272EC}"/>
              </a:ext>
            </a:extLst>
          </p:cNvPr>
          <p:cNvGrpSpPr>
            <a:grpSpLocks/>
          </p:cNvGrpSpPr>
          <p:nvPr/>
        </p:nvGrpSpPr>
        <p:grpSpPr bwMode="auto">
          <a:xfrm>
            <a:off x="1482068" y="152400"/>
            <a:ext cx="7661932" cy="1314472"/>
            <a:chOff x="2521302" y="4447632"/>
            <a:chExt cx="6645275" cy="2324642"/>
          </a:xfrm>
        </p:grpSpPr>
        <p:sp>
          <p:nvSpPr>
            <p:cNvPr id="15" name="Oval 2">
              <a:extLst>
                <a:ext uri="{FF2B5EF4-FFF2-40B4-BE49-F238E27FC236}">
                  <a16:creationId xmlns:a16="http://schemas.microsoft.com/office/drawing/2014/main" id="{DA7C0E1D-31C8-DC09-D9D9-66BE7FC16181}"/>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6" name="Rectangle 3">
              <a:extLst>
                <a:ext uri="{FF2B5EF4-FFF2-40B4-BE49-F238E27FC236}">
                  <a16:creationId xmlns:a16="http://schemas.microsoft.com/office/drawing/2014/main" id="{9F80D32E-D411-5054-1EEF-22211D0560B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7" name="Text Box 4">
              <a:extLst>
                <a:ext uri="{FF2B5EF4-FFF2-40B4-BE49-F238E27FC236}">
                  <a16:creationId xmlns:a16="http://schemas.microsoft.com/office/drawing/2014/main" id="{68675834-E7FA-3841-7543-2EF47D77000C}"/>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5AA2E644-A814-4B46-C993-7A9B22336ED7}"/>
                </a:ext>
              </a:extLst>
            </p:cNvPr>
            <p:cNvGrpSpPr>
              <a:grpSpLocks/>
            </p:cNvGrpSpPr>
            <p:nvPr/>
          </p:nvGrpSpPr>
          <p:grpSpPr bwMode="auto">
            <a:xfrm>
              <a:off x="3957638" y="5091476"/>
              <a:ext cx="171450" cy="1165229"/>
              <a:chOff x="112099728" y="105931681"/>
              <a:chExt cx="170831" cy="1165800"/>
            </a:xfrm>
          </p:grpSpPr>
          <p:sp>
            <p:nvSpPr>
              <p:cNvPr id="23" name="Rectangle 7">
                <a:extLst>
                  <a:ext uri="{FF2B5EF4-FFF2-40B4-BE49-F238E27FC236}">
                    <a16:creationId xmlns:a16="http://schemas.microsoft.com/office/drawing/2014/main" id="{E08EEE34-3937-95AD-35DA-3BC861496526}"/>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4" name="Rectangle 8">
                <a:extLst>
                  <a:ext uri="{FF2B5EF4-FFF2-40B4-BE49-F238E27FC236}">
                    <a16:creationId xmlns:a16="http://schemas.microsoft.com/office/drawing/2014/main" id="{15D90495-9E6E-B04B-6643-748272FA77D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5" name="Rectangle 9">
                <a:extLst>
                  <a:ext uri="{FF2B5EF4-FFF2-40B4-BE49-F238E27FC236}">
                    <a16:creationId xmlns:a16="http://schemas.microsoft.com/office/drawing/2014/main" id="{BB6A2043-9D28-B93D-F5A3-151A05D5B37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29BEA722-B9DD-D2A7-265B-5B4080F8D74D}"/>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A3401186-21CB-013F-C28C-76EC77D9D6B0}"/>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ADD9B9AC-9430-523C-4027-D183D4706D8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2" name="Rectangle 21">
                <a:extLst>
                  <a:ext uri="{FF2B5EF4-FFF2-40B4-BE49-F238E27FC236}">
                    <a16:creationId xmlns:a16="http://schemas.microsoft.com/office/drawing/2014/main" id="{A8281DFC-7F3A-568B-BDFC-15F7AB664D0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8" name="object 8">
            <a:extLst>
              <a:ext uri="{FF2B5EF4-FFF2-40B4-BE49-F238E27FC236}">
                <a16:creationId xmlns:a16="http://schemas.microsoft.com/office/drawing/2014/main" id="{3947D067-11E0-43E9-B477-FB08B505D3AD}"/>
              </a:ext>
            </a:extLst>
          </p:cNvPr>
          <p:cNvSpPr txBox="1"/>
          <p:nvPr/>
        </p:nvSpPr>
        <p:spPr>
          <a:xfrm>
            <a:off x="329111" y="1398713"/>
            <a:ext cx="8485777" cy="4036361"/>
          </a:xfrm>
          <a:prstGeom prst="rect">
            <a:avLst/>
          </a:prstGeom>
        </p:spPr>
        <p:txBody>
          <a:bodyPr vert="horz" wrap="square" lIns="0" tIns="9525" rIns="0" bIns="0" rtlCol="0">
            <a:spAutoFit/>
          </a:bodyPr>
          <a:lstStyle/>
          <a:p>
            <a:pPr marL="9049">
              <a:spcBef>
                <a:spcPts val="75"/>
              </a:spcBef>
              <a:tabLst>
                <a:tab pos="267176" algn="l"/>
              </a:tabLst>
            </a:pPr>
            <a:r>
              <a:rPr sz="2000" b="1" dirty="0">
                <a:solidFill>
                  <a:srgbClr val="00B0F0"/>
                </a:solidFill>
                <a:latin typeface="Arial" panose="020B0604020202020204" pitchFamily="34" charset="0"/>
                <a:cs typeface="Arial" panose="020B0604020202020204" pitchFamily="34" charset="0"/>
              </a:rPr>
              <a:t>L</a:t>
            </a:r>
            <a:r>
              <a:rPr lang="fr-FR" sz="2000" b="1" dirty="0">
                <a:solidFill>
                  <a:srgbClr val="00B0F0"/>
                </a:solidFill>
                <a:latin typeface="Arial" panose="020B0604020202020204" pitchFamily="34" charset="0"/>
                <a:cs typeface="Arial" panose="020B0604020202020204" pitchFamily="34" charset="0"/>
              </a:rPr>
              <a:t>es sanctions en cas de non respect du cumul</a:t>
            </a:r>
          </a:p>
          <a:p>
            <a:pPr marL="9049">
              <a:spcBef>
                <a:spcPts val="75"/>
              </a:spcBef>
              <a:tabLst>
                <a:tab pos="267176" algn="l"/>
              </a:tabLst>
            </a:pPr>
            <a:endParaRPr lang="fr-FR" sz="2000" b="1" spc="-8" dirty="0">
              <a:solidFill>
                <a:srgbClr val="00B0F0"/>
              </a:solidFill>
              <a:latin typeface="Arial" panose="020B0604020202020204" pitchFamily="34" charset="0"/>
              <a:cs typeface="Arial" panose="020B0604020202020204" pitchFamily="34" charset="0"/>
            </a:endParaRPr>
          </a:p>
          <a:p>
            <a:r>
              <a:rPr lang="fr-FR" sz="2000" dirty="0"/>
              <a:t>L'autorité territoriale qui suspecte un agent d'avoir une activité accessoire non autorisée doit en établir les faits </a:t>
            </a:r>
          </a:p>
          <a:p>
            <a:endParaRPr lang="fr-FR" sz="2000" dirty="0"/>
          </a:p>
          <a:p>
            <a:r>
              <a:rPr lang="fr-FR" sz="2000" dirty="0"/>
              <a:t>S'il s'avère que l'activité accessoire est non autorisée ou illégale, l'autorité territoriale peut :</a:t>
            </a:r>
          </a:p>
          <a:p>
            <a:r>
              <a:rPr lang="fr-FR" sz="2000" dirty="0"/>
              <a:t>- prononcer une sanction disciplinaire</a:t>
            </a:r>
          </a:p>
          <a:p>
            <a:r>
              <a:rPr lang="fr-FR" sz="2000" dirty="0"/>
              <a:t>- demander le reversement des sommes perçues illégalement au titre des activités interdites ou non autorisées, par voie de retenue sur traitement </a:t>
            </a:r>
            <a:r>
              <a:rPr lang="fr-FR" sz="2000"/>
              <a:t>(art L.123-9 CGFP)</a:t>
            </a:r>
            <a:endParaRPr lang="fr-FR" sz="2000" dirty="0"/>
          </a:p>
          <a:p>
            <a:r>
              <a:rPr lang="fr-FR" sz="2000" dirty="0"/>
              <a:t>- engager des poursuites pénales, si prise illégale d'intérêts</a:t>
            </a:r>
          </a:p>
          <a:p>
            <a:pPr marL="9049">
              <a:spcBef>
                <a:spcPts val="75"/>
              </a:spcBef>
              <a:tabLst>
                <a:tab pos="267176" algn="l"/>
              </a:tabLst>
            </a:pPr>
            <a:endParaRPr lang="fr-FR" sz="2000" b="1" spc="-8"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49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EC29E-562C-70EF-C9CC-FA75C4CCC56B}"/>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05A19CA2-A51D-6BBA-8E2C-F638FCE51B30}"/>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1AD15E9D-AB64-0CF0-94BA-A1B5D1A5EB6F}"/>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5A8439B8-FDF0-DBCA-09AE-EAC15870543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45EC98EC-E987-5177-C65B-248F870565D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174C587B-3B12-1DD8-65C6-B107362FF77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5132F8DE-EECA-2875-42AB-CA993BDF76BF}"/>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F3DEF3C9-75F9-D030-4B91-A5108030959C}"/>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31A6C91E-8862-23C0-FE7A-59024B68C76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6C487231-B9AF-B9AC-6997-4F0699311C30}"/>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95F41385-D188-B87F-F55C-9807FD0A8C11}"/>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AFA887F8-1301-7A48-C02D-FC7E4FBEEB4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4C366DB3-5A8B-25AD-61C9-E4AFEFE0801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56E720A5-9D74-18A4-9C5F-3F6B76A015F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90787313-5774-2C5F-AB02-B22FAF1C1A08}"/>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6E939393-6FD9-90F7-F25B-CBD2D38BABD2}"/>
              </a:ext>
            </a:extLst>
          </p:cNvPr>
          <p:cNvGraphicFramePr/>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7649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23B7D-A625-F7F7-7B30-6C74DCC58B3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486A462-E828-340B-1179-042F82F75F0D}"/>
              </a:ext>
            </a:extLst>
          </p:cNvPr>
          <p:cNvSpPr txBox="1">
            <a:spLocks noGrp="1"/>
          </p:cNvSpPr>
          <p:nvPr>
            <p:ph type="title"/>
          </p:nvPr>
        </p:nvSpPr>
        <p:spPr>
          <a:xfrm>
            <a:off x="5334000" y="1143000"/>
            <a:ext cx="2590800" cy="382156"/>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00B0F0"/>
                </a:solidFill>
              </a:rPr>
              <a:t>SOMMAIRE </a:t>
            </a:r>
            <a:endParaRPr spc="-20" dirty="0">
              <a:solidFill>
                <a:srgbClr val="00B0F0"/>
              </a:solidFill>
            </a:endParaRPr>
          </a:p>
        </p:txBody>
      </p:sp>
      <p:pic>
        <p:nvPicPr>
          <p:cNvPr id="11" name="Image 10" descr="Logo_CDG18_BS.jpg">
            <a:extLst>
              <a:ext uri="{FF2B5EF4-FFF2-40B4-BE49-F238E27FC236}">
                <a16:creationId xmlns:a16="http://schemas.microsoft.com/office/drawing/2014/main" id="{6CAE5DC2-8688-793B-A238-76844E145344}"/>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CCE45F59-406D-D8D2-2FAD-7ACE3E1A3944}"/>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6E541609-229C-AA11-6BC6-7F71136AD890}"/>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0E6163CC-65D5-9D9D-FF72-8426C383A55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9B3A5E4B-D278-CCF9-7909-B704C219B05E}"/>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438801D3-4953-C162-CDD2-523B72B347D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48209CF-006F-713B-A872-43D10C1854B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83A46400-22D2-A920-6021-7157AF2A814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F0E01055-FD70-9FBE-22E3-6CA8A19CDA9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F5C99C45-EE36-0526-679F-AC4F60CAB124}"/>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5311F4C0-2E77-64E2-8826-5A84D094E3E2}"/>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B79BF9B5-1EE3-24C6-58D5-D93D5625EFD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3F455921-6573-5432-AD33-2F2CBDBC8EAE}"/>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6AFE9411-02B1-C8B3-33DB-C12190E7492B}"/>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6" name="Diagramme 25">
            <a:extLst>
              <a:ext uri="{FF2B5EF4-FFF2-40B4-BE49-F238E27FC236}">
                <a16:creationId xmlns:a16="http://schemas.microsoft.com/office/drawing/2014/main" id="{2DE5D906-908F-07B4-5CC1-51E8B8943C94}"/>
              </a:ext>
            </a:extLst>
          </p:cNvPr>
          <p:cNvGraphicFramePr/>
          <p:nvPr/>
        </p:nvGraphicFramePr>
        <p:xfrm>
          <a:off x="609600" y="1397000"/>
          <a:ext cx="8382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èche : chevron 4">
            <a:extLst>
              <a:ext uri="{FF2B5EF4-FFF2-40B4-BE49-F238E27FC236}">
                <a16:creationId xmlns:a16="http://schemas.microsoft.com/office/drawing/2014/main" id="{9C3E084C-FE27-BE03-8931-00762756332F}"/>
              </a:ext>
            </a:extLst>
          </p:cNvPr>
          <p:cNvSpPr/>
          <p:nvPr/>
        </p:nvSpPr>
        <p:spPr>
          <a:xfrm>
            <a:off x="3232204" y="4318000"/>
            <a:ext cx="2971800" cy="1143000"/>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ZoneTexte 2">
            <a:extLst>
              <a:ext uri="{FF2B5EF4-FFF2-40B4-BE49-F238E27FC236}">
                <a16:creationId xmlns:a16="http://schemas.microsoft.com/office/drawing/2014/main" id="{B76AAE00-018E-59A5-FAA6-F1582EAA9E0B}"/>
              </a:ext>
            </a:extLst>
          </p:cNvPr>
          <p:cNvSpPr txBox="1"/>
          <p:nvPr/>
        </p:nvSpPr>
        <p:spPr>
          <a:xfrm>
            <a:off x="3810000" y="4467927"/>
            <a:ext cx="1981200" cy="923330"/>
          </a:xfrm>
          <a:prstGeom prst="rect">
            <a:avLst/>
          </a:prstGeom>
          <a:noFill/>
        </p:spPr>
        <p:txBody>
          <a:bodyPr wrap="square" rtlCol="0">
            <a:spAutoFit/>
          </a:bodyPr>
          <a:lstStyle/>
          <a:p>
            <a:pPr lvl="0" algn="ctr"/>
            <a:r>
              <a:rPr lang="fr-FR" dirty="0">
                <a:solidFill>
                  <a:schemeClr val="bg1"/>
                </a:solidFill>
              </a:rPr>
              <a:t>Procédure - missions ACFI du CDG 18</a:t>
            </a:r>
          </a:p>
        </p:txBody>
      </p:sp>
    </p:spTree>
    <p:extLst>
      <p:ext uri="{BB962C8B-B14F-4D97-AF65-F5344CB8AC3E}">
        <p14:creationId xmlns:p14="http://schemas.microsoft.com/office/powerpoint/2010/main" val="1338985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DD293-8E7A-5452-3634-B75D5E4C3787}"/>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E93918A5-52FB-14B2-0AD6-F7600656AE48}"/>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E3DB01EE-7FDB-C8E8-6231-33EE05CF03FA}"/>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505CEECE-B0CB-61DC-022B-73A33D0B6A8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B194D2A6-02F3-03DA-569B-FE0D44B35E9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FA31F24B-0ADE-46AC-4834-83B008E618A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2FA8D587-B214-9D1E-8276-6BD6A063745F}"/>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A13CFE28-91E9-C67F-C169-FD8F9501CDC2}"/>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BB79B6F8-5BC9-34A2-E4B4-E8D6AA94C02E}"/>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28B7EAA9-FF34-3396-26BE-4CF9A2C2EB9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F870803C-EBF0-DD48-9EC4-120788CEA409}"/>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E9ED2807-701B-302E-7F8C-BE22F6A237E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1199A5CC-D023-03E1-7CA9-B68B621FC6B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D60D9189-8569-EC08-CADB-C5403D30D97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25DBF02E-7158-5AF2-7E18-66A7265A613F}"/>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7A01FBB7-5C8C-F4BA-43A1-AB2B045EAB45}"/>
              </a:ext>
            </a:extLst>
          </p:cNvPr>
          <p:cNvGraphicFramePr/>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bject 23">
            <a:extLst>
              <a:ext uri="{FF2B5EF4-FFF2-40B4-BE49-F238E27FC236}">
                <a16:creationId xmlns:a16="http://schemas.microsoft.com/office/drawing/2014/main" id="{305AFE1E-7CD3-B571-9B3C-0B546DACC947}"/>
              </a:ext>
            </a:extLst>
          </p:cNvPr>
          <p:cNvSpPr txBox="1"/>
          <p:nvPr/>
        </p:nvSpPr>
        <p:spPr>
          <a:xfrm>
            <a:off x="1357290" y="3860566"/>
            <a:ext cx="6262710" cy="295883"/>
          </a:xfrm>
          <a:prstGeom prst="rect">
            <a:avLst/>
          </a:prstGeom>
        </p:spPr>
        <p:txBody>
          <a:bodyPr vert="horz" wrap="square" lIns="0" tIns="10001" rIns="0" bIns="0" rtlCol="0">
            <a:spAutoFit/>
          </a:bodyPr>
          <a:lstStyle/>
          <a:p>
            <a:pPr algn="ctr">
              <a:lnSpc>
                <a:spcPts val="1984"/>
              </a:lnSpc>
              <a:spcBef>
                <a:spcPts val="79"/>
              </a:spcBef>
            </a:pPr>
            <a:r>
              <a:rPr lang="fr-FR" sz="3200" b="1" spc="-4" dirty="0">
                <a:solidFill>
                  <a:srgbClr val="FFFFFF"/>
                </a:solidFill>
                <a:latin typeface="Arial" panose="020B0604020202020204" pitchFamily="34" charset="0"/>
                <a:cs typeface="Arial" panose="020B0604020202020204" pitchFamily="34" charset="0"/>
              </a:rPr>
              <a:t>Le cadre réglementaire</a:t>
            </a:r>
            <a:endParaRP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910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99ACF-1AAC-5FFE-533B-4975BCA74B17}"/>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82FB20E8-B3BD-4B21-2D92-8AD69627F77B}"/>
              </a:ext>
            </a:extLst>
          </p:cNvPr>
          <p:cNvSpPr txBox="1"/>
          <p:nvPr/>
        </p:nvSpPr>
        <p:spPr>
          <a:xfrm>
            <a:off x="0" y="2367119"/>
            <a:ext cx="8803615" cy="4164602"/>
          </a:xfrm>
          <a:prstGeom prst="rect">
            <a:avLst/>
          </a:prstGeom>
        </p:spPr>
        <p:txBody>
          <a:bodyPr vert="horz" wrap="square" lIns="0" tIns="9525" rIns="0" bIns="0" rtlCol="0">
            <a:spAutoFit/>
          </a:bodyPr>
          <a:lstStyle/>
          <a:p>
            <a:pPr marL="567214" lvl="1" indent="-215265" algn="just">
              <a:buFont typeface="Wingdings"/>
              <a:buChar char=""/>
              <a:tabLst>
                <a:tab pos="567690" algn="l"/>
              </a:tabLst>
            </a:pPr>
            <a:r>
              <a:rPr lang="fr-FR" b="1" spc="-23" dirty="0">
                <a:latin typeface="Arial" panose="020B0604020202020204" pitchFamily="34" charset="0"/>
                <a:cs typeface="Arial" panose="020B0604020202020204" pitchFamily="34" charset="0"/>
              </a:rPr>
              <a:t> Agent chargé de la fonction d’inspection (appelé aussi agent de l’inspection en santé, sécurité au travail)</a:t>
            </a:r>
          </a:p>
          <a:p>
            <a:pPr marL="351949" lvl="1" algn="just">
              <a:tabLst>
                <a:tab pos="567690" algn="l"/>
              </a:tabLst>
            </a:pPr>
            <a:endParaRPr lang="fr-FR" b="1" spc="-23" dirty="0">
              <a:latin typeface="Arial" panose="020B0604020202020204" pitchFamily="34" charset="0"/>
              <a:cs typeface="Arial" panose="020B0604020202020204" pitchFamily="34" charset="0"/>
            </a:endParaRPr>
          </a:p>
          <a:p>
            <a:pPr marL="567214" lvl="1" indent="-215265" algn="just">
              <a:buFont typeface="Wingdings"/>
              <a:buChar char=""/>
              <a:tabLst>
                <a:tab pos="567690" algn="l"/>
              </a:tabLst>
            </a:pPr>
            <a:r>
              <a:rPr lang="fr-FR" b="1" spc="-23" dirty="0">
                <a:latin typeface="Arial" panose="020B0604020202020204" pitchFamily="34" charset="0"/>
                <a:cs typeface="Arial" panose="020B0604020202020204" pitchFamily="34" charset="0"/>
              </a:rPr>
              <a:t>Acteur de la prévention à part entière</a:t>
            </a:r>
          </a:p>
          <a:p>
            <a:pPr marL="351949" lvl="1" algn="just">
              <a:tabLst>
                <a:tab pos="567690" algn="l"/>
              </a:tabLst>
            </a:pPr>
            <a:endParaRPr lang="fr-FR" b="1" spc="-23" dirty="0">
              <a:latin typeface="Arial" panose="020B0604020202020204" pitchFamily="34" charset="0"/>
              <a:cs typeface="Arial" panose="020B0604020202020204" pitchFamily="34" charset="0"/>
            </a:endParaRPr>
          </a:p>
          <a:p>
            <a:pPr marL="1094899" lvl="2" indent="-285750" algn="just">
              <a:buFont typeface="Wingdings" panose="05000000000000000000" pitchFamily="2" charset="2"/>
              <a:buChar char="ü"/>
              <a:tabLst>
                <a:tab pos="567690" algn="l"/>
              </a:tabLst>
            </a:pPr>
            <a:r>
              <a:rPr lang="fr-FR" b="1" dirty="0">
                <a:latin typeface="Arial" panose="020B0604020202020204" pitchFamily="34" charset="0"/>
                <a:cs typeface="Arial" panose="020B0604020202020204" pitchFamily="34" charset="0"/>
              </a:rPr>
              <a:t>Contrôle la bonne application des règles relatives à la santé physique et mentale ainsi qu’à la sécurité au travail</a:t>
            </a:r>
          </a:p>
          <a:p>
            <a:pPr marL="1094899" lvl="2" indent="-285750" algn="just">
              <a:buFont typeface="Wingdings" panose="05000000000000000000" pitchFamily="2" charset="2"/>
              <a:buChar char="ü"/>
              <a:tabLst>
                <a:tab pos="567690" algn="l"/>
              </a:tabLst>
            </a:pPr>
            <a:endParaRPr lang="fr-FR" b="1" dirty="0">
              <a:latin typeface="Arial" panose="020B0604020202020204" pitchFamily="34" charset="0"/>
              <a:cs typeface="Arial" panose="020B0604020202020204" pitchFamily="34" charset="0"/>
            </a:endParaRPr>
          </a:p>
          <a:p>
            <a:pPr marL="1094899" lvl="2" indent="-285750" algn="just">
              <a:buFont typeface="Wingdings" panose="05000000000000000000" pitchFamily="2" charset="2"/>
              <a:buChar char="ü"/>
              <a:tabLst>
                <a:tab pos="567690" algn="l"/>
              </a:tabLst>
            </a:pPr>
            <a:r>
              <a:rPr lang="fr-FR" b="1" dirty="0">
                <a:latin typeface="Arial" panose="020B0604020202020204" pitchFamily="34" charset="0"/>
                <a:cs typeface="Arial" panose="020B0604020202020204" pitchFamily="34" charset="0"/>
              </a:rPr>
              <a:t>Propose à l'autorité territoriale compétente toute mesure qui lui paraît de nature à améliorer l'hygiène et la sécurité du travail et la prévention des risques professionnels </a:t>
            </a:r>
          </a:p>
          <a:p>
            <a:pPr marL="809149" lvl="2" algn="just">
              <a:tabLst>
                <a:tab pos="567690" algn="l"/>
              </a:tabLst>
            </a:pPr>
            <a:endParaRPr lang="fr-FR" b="1" dirty="0">
              <a:solidFill>
                <a:srgbClr val="3E216F"/>
              </a:solidFill>
              <a:latin typeface="Arial" panose="020B0604020202020204" pitchFamily="34" charset="0"/>
              <a:cs typeface="Arial" panose="020B0604020202020204" pitchFamily="34" charset="0"/>
            </a:endParaRPr>
          </a:p>
          <a:p>
            <a:pPr marL="1094899" lvl="2" indent="-285750" algn="just">
              <a:buFont typeface="Wingdings" panose="05000000000000000000" pitchFamily="2" charset="2"/>
              <a:buChar char="ü"/>
              <a:tabLst>
                <a:tab pos="567690" algn="l"/>
              </a:tabLst>
            </a:pPr>
            <a:endParaRPr lang="fr-FR" b="1" dirty="0">
              <a:solidFill>
                <a:srgbClr val="3E216F"/>
              </a:solidFill>
              <a:latin typeface="Arial" panose="020B0604020202020204" pitchFamily="34" charset="0"/>
              <a:cs typeface="Arial" panose="020B0604020202020204" pitchFamily="34" charset="0"/>
            </a:endParaRPr>
          </a:p>
          <a:p>
            <a:pPr marL="1094899" lvl="2" indent="-285750" algn="just">
              <a:buFont typeface="Wingdings" panose="05000000000000000000" pitchFamily="2" charset="2"/>
              <a:buChar char="ü"/>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351949" lvl="1" algn="just">
              <a:tabLst>
                <a:tab pos="567690" algn="l"/>
              </a:tabLst>
            </a:pPr>
            <a:endParaRPr lang="fr-FR" b="1" spc="-23" dirty="0">
              <a:solidFill>
                <a:srgbClr val="3E216F"/>
              </a:solidFill>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6E726496-18A8-24C2-AF10-CF3CB30D3C32}"/>
              </a:ext>
            </a:extLst>
          </p:cNvPr>
          <p:cNvPicPr>
            <a:picLocks noChangeAspect="1"/>
          </p:cNvPicPr>
          <p:nvPr/>
        </p:nvPicPr>
        <p:blipFill>
          <a:blip r:embed="rId2"/>
          <a:stretch>
            <a:fillRect/>
          </a:stretch>
        </p:blipFill>
        <p:spPr>
          <a:xfrm>
            <a:off x="152400" y="0"/>
            <a:ext cx="1422426" cy="1443762"/>
          </a:xfrm>
          <a:prstGeom prst="rect">
            <a:avLst/>
          </a:prstGeom>
        </p:spPr>
      </p:pic>
      <p:sp>
        <p:nvSpPr>
          <p:cNvPr id="14" name="object 2">
            <a:extLst>
              <a:ext uri="{FF2B5EF4-FFF2-40B4-BE49-F238E27FC236}">
                <a16:creationId xmlns:a16="http://schemas.microsoft.com/office/drawing/2014/main" id="{6B4B0264-DEB4-8506-5B81-791C569C01EB}"/>
              </a:ext>
            </a:extLst>
          </p:cNvPr>
          <p:cNvSpPr txBox="1">
            <a:spLocks noGrp="1"/>
          </p:cNvSpPr>
          <p:nvPr>
            <p:ph type="title"/>
          </p:nvPr>
        </p:nvSpPr>
        <p:spPr>
          <a:xfrm>
            <a:off x="3335352" y="1467034"/>
            <a:ext cx="5098223" cy="361766"/>
          </a:xfrm>
          <a:prstGeom prst="rect">
            <a:avLst/>
          </a:prstGeom>
        </p:spPr>
        <p:txBody>
          <a:bodyPr vert="horz" wrap="square" lIns="0" tIns="0" rIns="0" bIns="0" rtlCol="0">
            <a:spAutoFit/>
          </a:bodyPr>
          <a:lstStyle/>
          <a:p>
            <a:pPr marL="9525">
              <a:lnSpc>
                <a:spcPts val="2640"/>
              </a:lnSpc>
            </a:pPr>
            <a:r>
              <a:rPr lang="fr-FR" spc="-4" dirty="0">
                <a:solidFill>
                  <a:srgbClr val="C00000"/>
                </a:solidFill>
                <a:latin typeface="Calibri"/>
                <a:cs typeface="Calibri"/>
              </a:rPr>
              <a:t>Qu’est ce qu’un ACFI ?</a:t>
            </a:r>
            <a:endParaRPr dirty="0">
              <a:solidFill>
                <a:srgbClr val="C00000"/>
              </a:solidFill>
              <a:latin typeface="Calibri"/>
              <a:cs typeface="Calibri"/>
            </a:endParaRPr>
          </a:p>
        </p:txBody>
      </p:sp>
      <p:grpSp>
        <p:nvGrpSpPr>
          <p:cNvPr id="15" name="Groupe 14">
            <a:extLst>
              <a:ext uri="{FF2B5EF4-FFF2-40B4-BE49-F238E27FC236}">
                <a16:creationId xmlns:a16="http://schemas.microsoft.com/office/drawing/2014/main" id="{A6B2F280-FEBC-09F8-34E3-D1DDFA0326A7}"/>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37FCCD0C-B4FC-DBCA-7C7B-E7A41D63EC83}"/>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692A367E-644A-8D13-BBF6-1FD27ECFF95C}"/>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AF3CD241-9867-4F62-64EB-242C2318FA9D}"/>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258C0170-614F-D4B5-A134-050FFEC5F5C2}"/>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6FB45DEC-C07D-395B-4E4F-E1B3DC7A962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3382EC9F-6327-CDC8-8F35-3C21A595288D}"/>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EC7025DC-BF5A-8157-51D5-F453C8E748F4}"/>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A2086DAB-7B30-51D6-465F-62E880E373AB}"/>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0FDC72D4-DA55-1DE0-9D19-B6D9829FE1F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49B88549-D9E5-62EA-6A66-D067BB5DC02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3F51C477-1619-D9F9-90FD-221A0BA235B3}"/>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1523489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9B175-5EF8-43E0-D487-5FFA57EA0CD5}"/>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9F6AD2E9-C860-52BE-CC70-C4B15357A799}"/>
              </a:ext>
            </a:extLst>
          </p:cNvPr>
          <p:cNvSpPr txBox="1"/>
          <p:nvPr/>
        </p:nvSpPr>
        <p:spPr>
          <a:xfrm>
            <a:off x="-98515" y="1687622"/>
            <a:ext cx="8803615" cy="4718599"/>
          </a:xfrm>
          <a:prstGeom prst="rect">
            <a:avLst/>
          </a:prstGeom>
        </p:spPr>
        <p:txBody>
          <a:bodyPr vert="horz" wrap="square" lIns="0" tIns="9525" rIns="0" bIns="0" rtlCol="0">
            <a:spAutoFit/>
          </a:bodyPr>
          <a:lstStyle/>
          <a:p>
            <a:pPr marL="351949" lvl="1" algn="just">
              <a:tabLst>
                <a:tab pos="567690" algn="l"/>
              </a:tabLst>
            </a:pPr>
            <a:r>
              <a:rPr lang="fr-FR" b="1" spc="-23" dirty="0">
                <a:solidFill>
                  <a:srgbClr val="3E216F"/>
                </a:solidFill>
                <a:latin typeface="Arial" panose="020B0604020202020204" pitchFamily="34" charset="0"/>
                <a:cs typeface="Arial" panose="020B0604020202020204" pitchFamily="34" charset="0"/>
              </a:rPr>
              <a:t> </a:t>
            </a:r>
            <a:endParaRPr lang="fr-FR" b="1" dirty="0">
              <a:latin typeface="Arial" panose="020B0604020202020204" pitchFamily="34" charset="0"/>
              <a:cs typeface="Arial" panose="020B0604020202020204" pitchFamily="34" charset="0"/>
            </a:endParaRPr>
          </a:p>
          <a:p>
            <a:pPr marL="1094899" lvl="2" indent="-285750" algn="just">
              <a:buFont typeface="Wingdings" panose="05000000000000000000" pitchFamily="2" charset="2"/>
              <a:buChar char="ü"/>
              <a:tabLst>
                <a:tab pos="567690" algn="l"/>
              </a:tabLst>
            </a:pPr>
            <a:r>
              <a:rPr lang="fr-FR" b="1" dirty="0">
                <a:latin typeface="Arial" panose="020B0604020202020204" pitchFamily="34" charset="0"/>
                <a:cs typeface="Arial" panose="020B0604020202020204" pitchFamily="34" charset="0"/>
              </a:rPr>
              <a:t>Propose des mesures immédiates à mettre en œuvre en cas d’urgence. L'autorité territoriale l’informe des suites données à ses propositions</a:t>
            </a:r>
          </a:p>
          <a:p>
            <a:pPr marL="809149" lvl="2" algn="just">
              <a:tabLst>
                <a:tab pos="567690" algn="l"/>
              </a:tabLst>
            </a:pPr>
            <a:endParaRPr lang="fr-FR" b="1" dirty="0">
              <a:latin typeface="Arial" panose="020B0604020202020204" pitchFamily="34" charset="0"/>
              <a:cs typeface="Arial" panose="020B0604020202020204" pitchFamily="34" charset="0"/>
            </a:endParaRPr>
          </a:p>
          <a:p>
            <a:pPr marL="1094899" lvl="2" indent="-285750" algn="just">
              <a:buFont typeface="Wingdings" panose="05000000000000000000" pitchFamily="2" charset="2"/>
              <a:buChar char="ü"/>
              <a:tabLst>
                <a:tab pos="567690" algn="l"/>
              </a:tabLst>
            </a:pPr>
            <a:r>
              <a:rPr lang="fr-FR" b="1" dirty="0">
                <a:latin typeface="Arial" panose="020B0604020202020204" pitchFamily="34" charset="0"/>
                <a:cs typeface="Arial" panose="020B0604020202020204" pitchFamily="34" charset="0"/>
              </a:rPr>
              <a:t>Apporte son expertise à la collectivité sur tout document et règlement dont la teneur traite de la santé, la sécurité et des conditions de travail</a:t>
            </a:r>
          </a:p>
          <a:p>
            <a:pPr marL="809149" lvl="2" algn="just">
              <a:tabLst>
                <a:tab pos="567690" algn="l"/>
              </a:tabLst>
            </a:pPr>
            <a:endParaRPr lang="fr-FR" b="1" dirty="0">
              <a:latin typeface="Arial" panose="020B0604020202020204" pitchFamily="34" charset="0"/>
              <a:cs typeface="Arial" panose="020B0604020202020204" pitchFamily="34" charset="0"/>
            </a:endParaRPr>
          </a:p>
          <a:p>
            <a:pPr marL="1094899" lvl="2" indent="-285750" algn="just">
              <a:buFont typeface="Wingdings" panose="05000000000000000000" pitchFamily="2" charset="2"/>
              <a:buChar char="ü"/>
              <a:tabLst>
                <a:tab pos="567690" algn="l"/>
              </a:tabLst>
            </a:pPr>
            <a:r>
              <a:rPr lang="fr-FR" b="1" dirty="0">
                <a:latin typeface="Arial" panose="020B0604020202020204" pitchFamily="34" charset="0"/>
                <a:cs typeface="Arial" panose="020B0604020202020204" pitchFamily="34" charset="0"/>
              </a:rPr>
              <a:t>Intervient sur des missions spécifiques</a:t>
            </a:r>
          </a:p>
          <a:p>
            <a:pPr marL="1094899" lvl="2" indent="-285750" algn="just">
              <a:buFont typeface="Wingdings" panose="05000000000000000000" pitchFamily="2" charset="2"/>
              <a:buChar char="ü"/>
              <a:tabLst>
                <a:tab pos="567690" algn="l"/>
              </a:tabLst>
            </a:pPr>
            <a:endParaRPr lang="fr-FR" b="1" dirty="0">
              <a:latin typeface="Arial" panose="020B0604020202020204" pitchFamily="34" charset="0"/>
              <a:cs typeface="Arial" panose="020B0604020202020204" pitchFamily="34" charset="0"/>
            </a:endParaRPr>
          </a:p>
          <a:p>
            <a:pPr marL="1094899" lvl="2" indent="-285750" algn="just">
              <a:buFont typeface="Wingdings" panose="05000000000000000000" pitchFamily="2" charset="2"/>
              <a:buChar char="ü"/>
              <a:tabLst>
                <a:tab pos="567690" algn="l"/>
              </a:tabLst>
            </a:pPr>
            <a:endParaRPr lang="fr-FR" b="1" spc="-23" dirty="0">
              <a:latin typeface="Arial" panose="020B0604020202020204" pitchFamily="34" charset="0"/>
              <a:cs typeface="Arial" panose="020B0604020202020204" pitchFamily="34" charset="0"/>
            </a:endParaRPr>
          </a:p>
          <a:p>
            <a:pPr marL="567214" lvl="1" indent="-215265" algn="just">
              <a:buFont typeface="Wingdings"/>
              <a:buChar char=""/>
              <a:tabLst>
                <a:tab pos="567690" algn="l"/>
              </a:tabLst>
            </a:pPr>
            <a:r>
              <a:rPr lang="fr-FR" b="1" dirty="0">
                <a:latin typeface="Arial" panose="020B0604020202020204" pitchFamily="34" charset="0"/>
                <a:cs typeface="Arial" panose="020B0604020202020204" pitchFamily="34" charset="0"/>
              </a:rPr>
              <a:t>Il agit dans l’intérêt de la santé et de la sécurité au travail, avec indépendance et neutralité dans l’exécution de sa mission d’expertise</a:t>
            </a:r>
          </a:p>
          <a:p>
            <a:pPr marL="567214" lvl="1" indent="-215265" algn="just">
              <a:buFont typeface="Wingdings"/>
              <a:buChar char=""/>
              <a:tabLst>
                <a:tab pos="567690" algn="l"/>
              </a:tabLst>
            </a:pPr>
            <a:endParaRPr lang="fr-FR" b="1" dirty="0">
              <a:latin typeface="Arial" panose="020B0604020202020204" pitchFamily="34" charset="0"/>
              <a:cs typeface="Arial" panose="020B0604020202020204" pitchFamily="34" charset="0"/>
            </a:endParaRPr>
          </a:p>
          <a:p>
            <a:pPr marL="567214" lvl="1" indent="-215265" algn="just">
              <a:buFont typeface="Wingdings"/>
              <a:buChar char=""/>
              <a:tabLst>
                <a:tab pos="567690" algn="l"/>
              </a:tabLst>
            </a:pPr>
            <a:r>
              <a:rPr lang="fr-FR" b="1" dirty="0">
                <a:latin typeface="Arial" panose="020B0604020202020204" pitchFamily="34" charset="0"/>
                <a:cs typeface="Arial" panose="020B0604020202020204" pitchFamily="34" charset="0"/>
              </a:rPr>
              <a:t>Il est soumis au devoir de réserve, de neutralité, de discrétion, de moralité et au secret professionnel</a:t>
            </a:r>
          </a:p>
          <a:p>
            <a:pPr marL="351949" lvl="1" algn="just">
              <a:tabLst>
                <a:tab pos="567690" algn="l"/>
              </a:tabLst>
            </a:pPr>
            <a:endParaRPr lang="fr-FR" b="1" spc="-23" dirty="0">
              <a:solidFill>
                <a:srgbClr val="3E216F"/>
              </a:solidFill>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59369C52-7284-9D78-D665-614B37DEA0E2}"/>
              </a:ext>
            </a:extLst>
          </p:cNvPr>
          <p:cNvPicPr>
            <a:picLocks noChangeAspect="1"/>
          </p:cNvPicPr>
          <p:nvPr/>
        </p:nvPicPr>
        <p:blipFill>
          <a:blip r:embed="rId2"/>
          <a:stretch>
            <a:fillRect/>
          </a:stretch>
        </p:blipFill>
        <p:spPr>
          <a:xfrm>
            <a:off x="152400" y="0"/>
            <a:ext cx="1422426" cy="1443762"/>
          </a:xfrm>
          <a:prstGeom prst="rect">
            <a:avLst/>
          </a:prstGeom>
        </p:spPr>
      </p:pic>
      <p:sp>
        <p:nvSpPr>
          <p:cNvPr id="14" name="object 2">
            <a:extLst>
              <a:ext uri="{FF2B5EF4-FFF2-40B4-BE49-F238E27FC236}">
                <a16:creationId xmlns:a16="http://schemas.microsoft.com/office/drawing/2014/main" id="{105AF234-F428-F367-F7C9-86DCB6B25C69}"/>
              </a:ext>
            </a:extLst>
          </p:cNvPr>
          <p:cNvSpPr txBox="1">
            <a:spLocks noGrp="1"/>
          </p:cNvSpPr>
          <p:nvPr>
            <p:ph type="title"/>
          </p:nvPr>
        </p:nvSpPr>
        <p:spPr>
          <a:xfrm>
            <a:off x="3647954" y="1183461"/>
            <a:ext cx="5098223" cy="361766"/>
          </a:xfrm>
          <a:prstGeom prst="rect">
            <a:avLst/>
          </a:prstGeom>
        </p:spPr>
        <p:txBody>
          <a:bodyPr vert="horz" wrap="square" lIns="0" tIns="0" rIns="0" bIns="0" rtlCol="0">
            <a:spAutoFit/>
          </a:bodyPr>
          <a:lstStyle/>
          <a:p>
            <a:pPr marL="9525">
              <a:lnSpc>
                <a:spcPts val="2640"/>
              </a:lnSpc>
            </a:pPr>
            <a:r>
              <a:rPr lang="fr-FR" spc="-4" dirty="0">
                <a:solidFill>
                  <a:srgbClr val="C00000"/>
                </a:solidFill>
                <a:latin typeface="Calibri"/>
                <a:cs typeface="Calibri"/>
              </a:rPr>
              <a:t>Qu’est ce qu’un ACFI ?</a:t>
            </a:r>
            <a:endParaRPr dirty="0">
              <a:solidFill>
                <a:srgbClr val="C00000"/>
              </a:solidFill>
              <a:latin typeface="Calibri"/>
              <a:cs typeface="Calibri"/>
            </a:endParaRPr>
          </a:p>
        </p:txBody>
      </p:sp>
      <p:grpSp>
        <p:nvGrpSpPr>
          <p:cNvPr id="15" name="Groupe 14">
            <a:extLst>
              <a:ext uri="{FF2B5EF4-FFF2-40B4-BE49-F238E27FC236}">
                <a16:creationId xmlns:a16="http://schemas.microsoft.com/office/drawing/2014/main" id="{FE39CD5D-C4B5-AD11-31AA-C34B89F4794A}"/>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BF560AE1-A6C8-7F3A-D868-C8F323FC95E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0378A27B-59A2-D2A3-A556-05FDE4B992C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E0B34BFA-ED6D-82AF-B1B4-4365641D9F6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86C442F1-9003-64BC-F220-6D612F174EC9}"/>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A5574D59-11DA-0DF4-BFE0-3AA5A011CAD6}"/>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2A7468A0-1991-619E-D524-A9C3E2DFFC92}"/>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A2E467F8-9CFD-EBEB-A29F-97DADFD3B56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3058A647-C942-70DB-73FD-35FF0522E333}"/>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C8A77D73-A2F6-110B-DF07-389F80659E6C}"/>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37171440-6542-86C1-A6C8-5C2C46EF0761}"/>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709EAB32-F5C3-5414-2084-02AD372AEA11}"/>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2256630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1B4AF-B66B-A1A2-ED1D-348104E52B7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52613D8-ECC5-EEE1-6E22-61595E4B5000}"/>
              </a:ext>
            </a:extLst>
          </p:cNvPr>
          <p:cNvSpPr txBox="1">
            <a:spLocks noGrp="1"/>
          </p:cNvSpPr>
          <p:nvPr>
            <p:ph type="title"/>
          </p:nvPr>
        </p:nvSpPr>
        <p:spPr>
          <a:xfrm>
            <a:off x="1828800" y="1294456"/>
            <a:ext cx="7025001" cy="729335"/>
          </a:xfrm>
          <a:prstGeom prst="rect">
            <a:avLst/>
          </a:prstGeom>
        </p:spPr>
        <p:txBody>
          <a:bodyPr vert="horz" wrap="square" lIns="0" tIns="9049" rIns="0" bIns="0" rtlCol="0">
            <a:spAutoFit/>
          </a:bodyPr>
          <a:lstStyle/>
          <a:p>
            <a:pPr marL="9525">
              <a:spcBef>
                <a:spcPts val="71"/>
              </a:spcBef>
            </a:pPr>
            <a:br>
              <a:rPr lang="fr-FR" sz="2400" b="1" dirty="0">
                <a:solidFill>
                  <a:srgbClr val="92D050"/>
                </a:solidFill>
              </a:rPr>
            </a:br>
            <a:r>
              <a:rPr lang="fr-FR" sz="2800" b="1" dirty="0">
                <a:solidFill>
                  <a:srgbClr val="C00000"/>
                </a:solidFill>
              </a:rPr>
              <a:t>Le cadre réglementaire de l’intervention de l’ACFI</a:t>
            </a:r>
            <a:endParaRPr sz="2800" dirty="0">
              <a:solidFill>
                <a:srgbClr val="C00000"/>
              </a:solidFill>
              <a:latin typeface="Calibri"/>
              <a:cs typeface="Calibri"/>
            </a:endParaRPr>
          </a:p>
        </p:txBody>
      </p:sp>
      <p:sp>
        <p:nvSpPr>
          <p:cNvPr id="9" name="object 9">
            <a:extLst>
              <a:ext uri="{FF2B5EF4-FFF2-40B4-BE49-F238E27FC236}">
                <a16:creationId xmlns:a16="http://schemas.microsoft.com/office/drawing/2014/main" id="{E810F81A-B591-CCED-9086-B86C41958302}"/>
              </a:ext>
            </a:extLst>
          </p:cNvPr>
          <p:cNvSpPr txBox="1"/>
          <p:nvPr/>
        </p:nvSpPr>
        <p:spPr>
          <a:xfrm>
            <a:off x="326580" y="2163972"/>
            <a:ext cx="8547654" cy="4541628"/>
          </a:xfrm>
          <a:prstGeom prst="rect">
            <a:avLst/>
          </a:prstGeom>
        </p:spPr>
        <p:txBody>
          <a:bodyPr vert="horz" wrap="square" lIns="0" tIns="9525" rIns="0" bIns="0" rtlCol="0">
            <a:spAutoFit/>
          </a:bodyPr>
          <a:lstStyle/>
          <a:p>
            <a:pPr marL="9049" marR="5715" algn="just">
              <a:spcBef>
                <a:spcPts val="75"/>
              </a:spcBef>
              <a:tabLst>
                <a:tab pos="267176" algn="l"/>
              </a:tabLst>
            </a:pPr>
            <a:endParaRPr lang="fr-FR" b="1" spc="-8" dirty="0">
              <a:solidFill>
                <a:srgbClr val="00B0F0"/>
              </a:solidFill>
              <a:latin typeface="Arial" panose="020B0604020202020204" pitchFamily="34" charset="0"/>
              <a:cs typeface="Arial" panose="020B0604020202020204" pitchFamily="34" charset="0"/>
            </a:endParaRPr>
          </a:p>
          <a:p>
            <a:pPr marL="294799" marR="6191" indent="-285750" algn="just">
              <a:spcBef>
                <a:spcPts val="1526"/>
              </a:spcBef>
              <a:buFont typeface="Wingdings" panose="05000000000000000000" pitchFamily="2" charset="2"/>
              <a:buChar char="Ø"/>
              <a:tabLst>
                <a:tab pos="224314" algn="l"/>
                <a:tab pos="224790" algn="l"/>
              </a:tabLst>
            </a:pPr>
            <a:r>
              <a:rPr lang="fr-FR" b="1" dirty="0">
                <a:latin typeface="Arial" panose="020B0604020202020204" pitchFamily="34" charset="0"/>
                <a:cs typeface="Arial" panose="020B0604020202020204" pitchFamily="34" charset="0"/>
              </a:rPr>
              <a:t>Décret n°85-603 du 10 juin 1985 modifié </a:t>
            </a:r>
            <a:r>
              <a:rPr lang="fr-FR" dirty="0">
                <a:latin typeface="Arial" panose="020B0604020202020204" pitchFamily="34" charset="0"/>
                <a:cs typeface="Arial" panose="020B0604020202020204" pitchFamily="34" charset="0"/>
              </a:rPr>
              <a:t>relatif à l'hygiène et à la sécurité du travail ainsi qu'à la médecine professionnelle et préventive dans la fonction publique territoriale. </a:t>
            </a:r>
          </a:p>
          <a:p>
            <a:pPr marL="294799" marR="6191" indent="-285750" algn="just">
              <a:spcBef>
                <a:spcPts val="1526"/>
              </a:spcBef>
              <a:buFont typeface="Wingdings" panose="05000000000000000000" pitchFamily="2" charset="2"/>
              <a:buChar char="Ø"/>
              <a:tabLst>
                <a:tab pos="224314" algn="l"/>
                <a:tab pos="224790" algn="l"/>
              </a:tabLst>
            </a:pPr>
            <a:r>
              <a:rPr lang="fr-FR" b="1" dirty="0">
                <a:latin typeface="Arial" panose="020B0604020202020204" pitchFamily="34" charset="0"/>
                <a:cs typeface="Arial" panose="020B0604020202020204" pitchFamily="34" charset="0"/>
              </a:rPr>
              <a:t>Code général de la fonction publique </a:t>
            </a:r>
            <a:r>
              <a:rPr lang="fr-FR" dirty="0">
                <a:latin typeface="Arial" panose="020B0604020202020204" pitchFamily="34" charset="0"/>
                <a:cs typeface="Arial" panose="020B0604020202020204" pitchFamily="34" charset="0"/>
              </a:rPr>
              <a:t>– Partie réglementaire - Livre II : exercice du droit syndical et dialogue social, articles R211-1 à R292-4  (en vigueur depuis le 1</a:t>
            </a:r>
            <a:r>
              <a:rPr lang="fr-FR" baseline="30000" dirty="0">
                <a:latin typeface="Arial" panose="020B0604020202020204" pitchFamily="34" charset="0"/>
                <a:cs typeface="Arial" panose="020B0604020202020204" pitchFamily="34" charset="0"/>
              </a:rPr>
              <a:t>er</a:t>
            </a:r>
            <a:r>
              <a:rPr lang="fr-FR" dirty="0">
                <a:latin typeface="Arial" panose="020B0604020202020204" pitchFamily="34" charset="0"/>
                <a:cs typeface="Arial" panose="020B0604020202020204" pitchFamily="34" charset="0"/>
              </a:rPr>
              <a:t> février 2025 – Remplace le décret n° 2021-571 du 10 mai 2021 relatif aux comités sociaux territoriaux des collectivités territoriales et de leurs établissements publics)</a:t>
            </a:r>
          </a:p>
          <a:p>
            <a:pPr marL="294799" marR="6191" indent="-285750" algn="just">
              <a:spcBef>
                <a:spcPts val="1526"/>
              </a:spcBef>
              <a:buFont typeface="Wingdings" panose="05000000000000000000" pitchFamily="2" charset="2"/>
              <a:buChar char="Ø"/>
              <a:tabLst>
                <a:tab pos="224314" algn="l"/>
                <a:tab pos="224790" algn="l"/>
              </a:tabLst>
            </a:pPr>
            <a:r>
              <a:rPr lang="fr-FR" b="1" dirty="0">
                <a:latin typeface="Arial" panose="020B0604020202020204" pitchFamily="34" charset="0"/>
                <a:cs typeface="Arial" panose="020B0604020202020204" pitchFamily="34" charset="0"/>
              </a:rPr>
              <a:t>Code du Travail </a:t>
            </a:r>
            <a:r>
              <a:rPr lang="fr-FR" dirty="0">
                <a:latin typeface="Arial" panose="020B0604020202020204" pitchFamily="34" charset="0"/>
                <a:cs typeface="Arial" panose="020B0604020202020204" pitchFamily="34" charset="0"/>
              </a:rPr>
              <a:t>– Partie IV : santé et sécurité au travail – Livres I à V</a:t>
            </a:r>
          </a:p>
          <a:p>
            <a:pPr marL="294799" marR="6191" indent="-285750" algn="just">
              <a:spcBef>
                <a:spcPts val="1526"/>
              </a:spcBef>
              <a:buFont typeface="Wingdings" panose="05000000000000000000" pitchFamily="2" charset="2"/>
              <a:buChar char="Ø"/>
              <a:tabLst>
                <a:tab pos="224314" algn="l"/>
                <a:tab pos="224790" algn="l"/>
              </a:tabLst>
            </a:pPr>
            <a:r>
              <a:rPr lang="fr-FR" b="1" dirty="0">
                <a:latin typeface="Arial" panose="020B0604020202020204" pitchFamily="34" charset="0"/>
                <a:cs typeface="Arial" panose="020B0604020202020204" pitchFamily="34" charset="0"/>
              </a:rPr>
              <a:t>Dispositions particulières comme l’art. L 717-9 du code rural et de la pêche maritime </a:t>
            </a:r>
            <a:r>
              <a:rPr lang="fr-FR" dirty="0">
                <a:latin typeface="Arial" panose="020B0604020202020204" pitchFamily="34" charset="0"/>
                <a:cs typeface="Arial" panose="020B0604020202020204" pitchFamily="34" charset="0"/>
              </a:rPr>
              <a:t>(travaux en hauteur dans les arbres et travaux forestiers)</a:t>
            </a:r>
          </a:p>
          <a:p>
            <a:pPr marL="224314" marR="6191" indent="-215265">
              <a:spcBef>
                <a:spcPts val="1526"/>
              </a:spcBef>
              <a:buFont typeface="Wingdings"/>
              <a:buChar char=""/>
              <a:tabLst>
                <a:tab pos="224314" algn="l"/>
                <a:tab pos="224790" algn="l"/>
              </a:tabLst>
            </a:pPr>
            <a:endParaRPr sz="1600" dirty="0">
              <a:latin typeface="Arial" panose="020B0604020202020204" pitchFamily="34" charset="0"/>
              <a:cs typeface="Arial" panose="020B0604020202020204" pitchFamily="34" charset="0"/>
            </a:endParaRPr>
          </a:p>
        </p:txBody>
      </p:sp>
      <p:pic>
        <p:nvPicPr>
          <p:cNvPr id="11" name="Image 10" descr="Logo_CDG18_BS.jpg">
            <a:extLst>
              <a:ext uri="{FF2B5EF4-FFF2-40B4-BE49-F238E27FC236}">
                <a16:creationId xmlns:a16="http://schemas.microsoft.com/office/drawing/2014/main" id="{2AC913B9-023A-13E9-7131-72A5317371FC}"/>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2" name="Groupe 14">
            <a:extLst>
              <a:ext uri="{FF2B5EF4-FFF2-40B4-BE49-F238E27FC236}">
                <a16:creationId xmlns:a16="http://schemas.microsoft.com/office/drawing/2014/main" id="{ED8BDA3A-9D73-C06E-A7E9-39E35D97DCE3}"/>
              </a:ext>
            </a:extLst>
          </p:cNvPr>
          <p:cNvGrpSpPr>
            <a:grpSpLocks/>
          </p:cNvGrpSpPr>
          <p:nvPr/>
        </p:nvGrpSpPr>
        <p:grpSpPr bwMode="auto">
          <a:xfrm>
            <a:off x="1574826" y="52995"/>
            <a:ext cx="7661932" cy="1314472"/>
            <a:chOff x="2521302" y="4447632"/>
            <a:chExt cx="6645275" cy="2324642"/>
          </a:xfrm>
        </p:grpSpPr>
        <p:sp>
          <p:nvSpPr>
            <p:cNvPr id="13" name="Oval 2">
              <a:extLst>
                <a:ext uri="{FF2B5EF4-FFF2-40B4-BE49-F238E27FC236}">
                  <a16:creationId xmlns:a16="http://schemas.microsoft.com/office/drawing/2014/main" id="{AAF8879A-BD43-1CFD-B942-4BF2795B52A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4DE521E0-E103-4204-2B0C-2AEE250EE35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5" name="Text Box 4">
              <a:extLst>
                <a:ext uri="{FF2B5EF4-FFF2-40B4-BE49-F238E27FC236}">
                  <a16:creationId xmlns:a16="http://schemas.microsoft.com/office/drawing/2014/main" id="{3F679354-AD8B-7772-2F20-26E6604222F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6" name="Group 6">
              <a:extLst>
                <a:ext uri="{FF2B5EF4-FFF2-40B4-BE49-F238E27FC236}">
                  <a16:creationId xmlns:a16="http://schemas.microsoft.com/office/drawing/2014/main" id="{988E9230-3A4C-6D02-1985-24686327FE4B}"/>
                </a:ext>
              </a:extLst>
            </p:cNvPr>
            <p:cNvGrpSpPr>
              <a:grpSpLocks/>
            </p:cNvGrpSpPr>
            <p:nvPr/>
          </p:nvGrpSpPr>
          <p:grpSpPr bwMode="auto">
            <a:xfrm>
              <a:off x="3957638" y="5091476"/>
              <a:ext cx="171450" cy="1165229"/>
              <a:chOff x="112099728" y="105931681"/>
              <a:chExt cx="170831" cy="1165800"/>
            </a:xfrm>
          </p:grpSpPr>
          <p:sp>
            <p:nvSpPr>
              <p:cNvPr id="21" name="Rectangle 7">
                <a:extLst>
                  <a:ext uri="{FF2B5EF4-FFF2-40B4-BE49-F238E27FC236}">
                    <a16:creationId xmlns:a16="http://schemas.microsoft.com/office/drawing/2014/main" id="{CDB6BB77-796C-DF8D-E1CF-53CEEBEE45F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2" name="Rectangle 8">
                <a:extLst>
                  <a:ext uri="{FF2B5EF4-FFF2-40B4-BE49-F238E27FC236}">
                    <a16:creationId xmlns:a16="http://schemas.microsoft.com/office/drawing/2014/main" id="{FB7E2976-2DAD-5A90-83D8-7CBB1A0F4266}"/>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3" name="Rectangle 9">
                <a:extLst>
                  <a:ext uri="{FF2B5EF4-FFF2-40B4-BE49-F238E27FC236}">
                    <a16:creationId xmlns:a16="http://schemas.microsoft.com/office/drawing/2014/main" id="{467ADEF1-772B-4E27-0DFA-464F2814E08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7" name="Group 10">
              <a:extLst>
                <a:ext uri="{FF2B5EF4-FFF2-40B4-BE49-F238E27FC236}">
                  <a16:creationId xmlns:a16="http://schemas.microsoft.com/office/drawing/2014/main" id="{E01E0D5C-4E89-06C9-2D18-0F244E3C1863}"/>
                </a:ext>
              </a:extLst>
            </p:cNvPr>
            <p:cNvGrpSpPr>
              <a:grpSpLocks/>
            </p:cNvGrpSpPr>
            <p:nvPr/>
          </p:nvGrpSpPr>
          <p:grpSpPr bwMode="auto">
            <a:xfrm>
              <a:off x="8701088" y="4447632"/>
              <a:ext cx="169862" cy="1163632"/>
              <a:chOff x="116843535" y="105289350"/>
              <a:chExt cx="170420" cy="1163658"/>
            </a:xfrm>
          </p:grpSpPr>
          <p:sp>
            <p:nvSpPr>
              <p:cNvPr id="18" name="Rectangle 17">
                <a:extLst>
                  <a:ext uri="{FF2B5EF4-FFF2-40B4-BE49-F238E27FC236}">
                    <a16:creationId xmlns:a16="http://schemas.microsoft.com/office/drawing/2014/main" id="{FFCE4B06-43B5-7F1F-7509-76ECDB08DB1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9" name="Rectangle 18">
                <a:extLst>
                  <a:ext uri="{FF2B5EF4-FFF2-40B4-BE49-F238E27FC236}">
                    <a16:creationId xmlns:a16="http://schemas.microsoft.com/office/drawing/2014/main" id="{2ACEF095-CB14-9A8C-E594-A2F1A4E19533}"/>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0" name="Rectangle 19">
                <a:extLst>
                  <a:ext uri="{FF2B5EF4-FFF2-40B4-BE49-F238E27FC236}">
                    <a16:creationId xmlns:a16="http://schemas.microsoft.com/office/drawing/2014/main" id="{858E5503-6E95-29E0-B1FA-AAFFEBF824D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3102084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76B34-7B7B-4757-E644-8B8B4134A753}"/>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06B96394-8B64-832E-B085-CC0961A60761}"/>
              </a:ext>
            </a:extLst>
          </p:cNvPr>
          <p:cNvSpPr txBox="1"/>
          <p:nvPr/>
        </p:nvSpPr>
        <p:spPr>
          <a:xfrm>
            <a:off x="214592" y="3352800"/>
            <a:ext cx="8588313" cy="3610604"/>
          </a:xfrm>
          <a:prstGeom prst="rect">
            <a:avLst/>
          </a:prstGeom>
        </p:spPr>
        <p:txBody>
          <a:bodyPr vert="horz" wrap="square" lIns="0" tIns="9525" rIns="0" bIns="0" rtlCol="0">
            <a:spAutoFit/>
          </a:bodyPr>
          <a:lstStyle/>
          <a:p>
            <a:pPr marL="637699" lvl="1" indent="-285750" algn="just">
              <a:buFont typeface="Wingdings" panose="05000000000000000000" pitchFamily="2" charset="2"/>
              <a:buChar char="Ø"/>
              <a:tabLst>
                <a:tab pos="567690" algn="l"/>
              </a:tabLst>
            </a:pPr>
            <a:r>
              <a:rPr lang="fr-FR" b="1" spc="-23" dirty="0">
                <a:latin typeface="Arial" panose="020B0604020202020204" pitchFamily="34" charset="0"/>
                <a:cs typeface="Arial" panose="020B0604020202020204" pitchFamily="34" charset="0"/>
              </a:rPr>
              <a:t>Désignation d’un ACFI : toute collectivité ou établissement doit désigner, au sein de sa structure, un agent chargé de la fonction d’inspection dans le domaine de la santé et de la sécurité</a:t>
            </a:r>
          </a:p>
          <a:p>
            <a:pPr marL="351949" lvl="1">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1094899" lvl="2" indent="-285750">
              <a:spcBef>
                <a:spcPts val="4"/>
              </a:spcBef>
              <a:buFont typeface="Wingdings" panose="05000000000000000000" pitchFamily="2" charset="2"/>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809149" lvl="2">
              <a:spcBef>
                <a:spcPts val="4"/>
              </a:spcBef>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1094899" lvl="2" indent="-285750">
              <a:spcBef>
                <a:spcPts val="4"/>
              </a:spcBef>
              <a:buFont typeface="Wingdings" panose="05000000000000000000" pitchFamily="2" charset="2"/>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351949" lvl="1">
              <a:spcBef>
                <a:spcPts val="4"/>
              </a:spcBef>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endParaRPr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F3CCB277-E70F-22B7-260C-8693B30B18E8}"/>
              </a:ext>
            </a:extLst>
          </p:cNvPr>
          <p:cNvPicPr>
            <a:picLocks noChangeAspect="1"/>
          </p:cNvPicPr>
          <p:nvPr/>
        </p:nvPicPr>
        <p:blipFill>
          <a:blip r:embed="rId2"/>
          <a:stretch>
            <a:fillRect/>
          </a:stretch>
        </p:blipFill>
        <p:spPr>
          <a:xfrm>
            <a:off x="152400" y="0"/>
            <a:ext cx="1422426" cy="1443762"/>
          </a:xfrm>
          <a:prstGeom prst="rect">
            <a:avLst/>
          </a:prstGeom>
        </p:spPr>
      </p:pic>
      <p:sp>
        <p:nvSpPr>
          <p:cNvPr id="14" name="object 2">
            <a:extLst>
              <a:ext uri="{FF2B5EF4-FFF2-40B4-BE49-F238E27FC236}">
                <a16:creationId xmlns:a16="http://schemas.microsoft.com/office/drawing/2014/main" id="{427DA489-092F-1797-593F-1CFB89E945C5}"/>
              </a:ext>
            </a:extLst>
          </p:cNvPr>
          <p:cNvSpPr txBox="1">
            <a:spLocks noGrp="1"/>
          </p:cNvSpPr>
          <p:nvPr>
            <p:ph type="title"/>
          </p:nvPr>
        </p:nvSpPr>
        <p:spPr>
          <a:xfrm>
            <a:off x="3683036" y="1466872"/>
            <a:ext cx="5098223" cy="361766"/>
          </a:xfrm>
          <a:prstGeom prst="rect">
            <a:avLst/>
          </a:prstGeom>
        </p:spPr>
        <p:txBody>
          <a:bodyPr vert="horz" wrap="square" lIns="0" tIns="0" rIns="0" bIns="0" rtlCol="0">
            <a:spAutoFit/>
          </a:bodyPr>
          <a:lstStyle/>
          <a:p>
            <a:pPr marL="9525">
              <a:lnSpc>
                <a:spcPts val="2640"/>
              </a:lnSpc>
            </a:pPr>
            <a:r>
              <a:rPr spc="-4" dirty="0">
                <a:solidFill>
                  <a:srgbClr val="C00000"/>
                </a:solidFill>
                <a:latin typeface="Calibri"/>
                <a:cs typeface="Calibri"/>
              </a:rPr>
              <a:t>L</a:t>
            </a:r>
            <a:r>
              <a:rPr lang="fr-FR" spc="-4" dirty="0">
                <a:solidFill>
                  <a:srgbClr val="C00000"/>
                </a:solidFill>
                <a:latin typeface="Calibri"/>
                <a:cs typeface="Calibri"/>
              </a:rPr>
              <a:t>’obligation des collectivités</a:t>
            </a:r>
            <a:endParaRPr dirty="0">
              <a:solidFill>
                <a:srgbClr val="C00000"/>
              </a:solidFill>
              <a:latin typeface="Calibri"/>
              <a:cs typeface="Calibri"/>
            </a:endParaRPr>
          </a:p>
        </p:txBody>
      </p:sp>
      <p:grpSp>
        <p:nvGrpSpPr>
          <p:cNvPr id="15" name="Groupe 14">
            <a:extLst>
              <a:ext uri="{FF2B5EF4-FFF2-40B4-BE49-F238E27FC236}">
                <a16:creationId xmlns:a16="http://schemas.microsoft.com/office/drawing/2014/main" id="{283E56D7-AEA6-5370-0006-AA463588E2C5}"/>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28A4B5BF-B5D0-2056-C099-F2D3C463174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D59AB883-42C3-1997-34A3-B666B0A141F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7872F6E8-A45A-2971-114D-32B871DA5C6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94C82A11-8019-3452-01A1-96E870A6D1C9}"/>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46AA5867-CACE-6514-0090-1799858509A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3F628511-829F-8DF8-8E61-EBE9B188905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2531E2FF-BF12-99AE-C1A0-B6D1D22C1E4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FC733A27-6C5E-5F0E-0125-9BEEB2E9485C}"/>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8C840C63-1BBE-4C14-E4AC-D43880EC528C}"/>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F94DA080-FD9A-6CB1-A000-F130407787A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45F5C55A-0CD4-0F6E-5C0D-D6960A333C0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1908124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2C065-C58E-FEF3-7827-C7BAE4A84164}"/>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F3B6DECE-E00E-2371-7879-E5854CDBDAF6}"/>
              </a:ext>
            </a:extLst>
          </p:cNvPr>
          <p:cNvSpPr txBox="1"/>
          <p:nvPr/>
        </p:nvSpPr>
        <p:spPr>
          <a:xfrm>
            <a:off x="144779" y="1285989"/>
            <a:ext cx="8588313" cy="8319585"/>
          </a:xfrm>
          <a:prstGeom prst="rect">
            <a:avLst/>
          </a:prstGeom>
        </p:spPr>
        <p:txBody>
          <a:bodyPr vert="horz" wrap="square" lIns="0" tIns="9525" rIns="0" bIns="0" rtlCol="0">
            <a:spAutoFit/>
          </a:bodyPr>
          <a:lstStyle/>
          <a:p>
            <a:pPr marL="351949" lvl="1">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r>
              <a:rPr lang="fr-FR" b="1" spc="-23" dirty="0">
                <a:latin typeface="Arial" panose="020B0604020202020204" pitchFamily="34" charset="0"/>
                <a:cs typeface="Arial" panose="020B0604020202020204" pitchFamily="34" charset="0"/>
              </a:rPr>
              <a:t>Modalités de mise en place d’un agent chargé de la fonction d’inspection :</a:t>
            </a:r>
          </a:p>
          <a:p>
            <a:pPr marL="351949" lvl="1">
              <a:spcBef>
                <a:spcPts val="4"/>
              </a:spcBef>
              <a:tabLst>
                <a:tab pos="567690" algn="l"/>
              </a:tabLst>
            </a:pPr>
            <a:endParaRPr lang="fr-FR" b="1" spc="-23" dirty="0">
              <a:latin typeface="Arial" panose="020B0604020202020204" pitchFamily="34" charset="0"/>
              <a:cs typeface="Arial" panose="020B0604020202020204" pitchFamily="34" charset="0"/>
            </a:endParaRPr>
          </a:p>
          <a:p>
            <a:pPr marL="1094899" lvl="2" indent="-285750" algn="just">
              <a:spcBef>
                <a:spcPts val="4"/>
              </a:spcBef>
              <a:buFont typeface="Wingdings" panose="05000000000000000000" pitchFamily="2" charset="2"/>
              <a:buChar char="ü"/>
              <a:tabLst>
                <a:tab pos="567690" algn="l"/>
              </a:tabLst>
            </a:pPr>
            <a:r>
              <a:rPr lang="fr-FR" b="1" spc="-23" dirty="0">
                <a:latin typeface="Arial" panose="020B0604020202020204" pitchFamily="34" charset="0"/>
                <a:cs typeface="Arial" panose="020B0604020202020204" pitchFamily="34" charset="0"/>
              </a:rPr>
              <a:t>Il peut être nommé en interne par l’autorité territoriale, après avis de la F3SCT, ou à défaut du CST et sous réserve que l’agent concerné ait effectué une formation spécifique de 16 jours</a:t>
            </a:r>
          </a:p>
          <a:p>
            <a:pPr marL="2009299" lvl="4" indent="-285750" algn="just">
              <a:spcBef>
                <a:spcPts val="4"/>
              </a:spcBef>
              <a:buFont typeface="Wingdings" panose="05000000000000000000" pitchFamily="2" charset="2"/>
              <a:buChar char="§"/>
              <a:tabLst>
                <a:tab pos="567690" algn="l"/>
              </a:tabLst>
            </a:pPr>
            <a:endParaRPr lang="fr-FR" b="1" spc="-23" dirty="0">
              <a:latin typeface="Arial" panose="020B0604020202020204" pitchFamily="34" charset="0"/>
              <a:cs typeface="Arial" panose="020B0604020202020204" pitchFamily="34" charset="0"/>
            </a:endParaRPr>
          </a:p>
          <a:p>
            <a:pPr marL="1094899" lvl="2" indent="-285750" algn="just">
              <a:spcBef>
                <a:spcPts val="4"/>
              </a:spcBef>
              <a:buFont typeface="Wingdings" panose="05000000000000000000" pitchFamily="2" charset="2"/>
              <a:buChar char="ü"/>
              <a:tabLst>
                <a:tab pos="567690" algn="l"/>
              </a:tabLst>
            </a:pPr>
            <a:r>
              <a:rPr lang="fr-FR" b="1" spc="-23" dirty="0">
                <a:latin typeface="Arial" panose="020B0604020202020204" pitchFamily="34" charset="0"/>
                <a:cs typeface="Arial" panose="020B0604020202020204" pitchFamily="34" charset="0"/>
              </a:rPr>
              <a:t>Il peut être mis à disposition par un centre de gestion sous couvert d’une convention et applicable dans le cadre de l’article L. 452-44 du code général de la fonction publique</a:t>
            </a:r>
          </a:p>
          <a:p>
            <a:pPr marL="1094899" lvl="2" indent="-285750" algn="just">
              <a:spcBef>
                <a:spcPts val="4"/>
              </a:spcBef>
              <a:buFont typeface="Wingdings" panose="05000000000000000000" pitchFamily="2" charset="2"/>
              <a:buChar char="ü"/>
              <a:tabLst>
                <a:tab pos="567690" algn="l"/>
              </a:tabLst>
            </a:pPr>
            <a:endParaRPr lang="fr-FR" b="1" spc="-23" dirty="0">
              <a:latin typeface="Arial" panose="020B0604020202020204" pitchFamily="34" charset="0"/>
              <a:cs typeface="Arial" panose="020B0604020202020204" pitchFamily="34" charset="0"/>
            </a:endParaRPr>
          </a:p>
          <a:p>
            <a:pPr marL="809149" lvl="2" algn="just">
              <a:spcBef>
                <a:spcPts val="4"/>
              </a:spcBef>
              <a:tabLst>
                <a:tab pos="567690" algn="l"/>
              </a:tabLst>
            </a:pPr>
            <a:r>
              <a:rPr lang="fr-FR" b="1" spc="-23" dirty="0">
                <a:latin typeface="Arial" panose="020B0604020202020204" pitchFamily="34" charset="0"/>
                <a:cs typeface="Arial" panose="020B0604020202020204" pitchFamily="34" charset="0"/>
              </a:rPr>
              <a:t>Élaboration par l’autorité territoriale d’une lettre de mission définissant notamment  le champ des compétences de l’ACFI. La lettre de mission devra être transmise pour information au comité de la F3SCT, ou à défaut du CST, dans lequel l’agent est amené à exercer ses fonctions</a:t>
            </a:r>
          </a:p>
          <a:p>
            <a:pPr marL="809149" lvl="2" algn="just">
              <a:spcBef>
                <a:spcPts val="4"/>
              </a:spcBef>
              <a:tabLst>
                <a:tab pos="567690" algn="l"/>
              </a:tabLst>
            </a:pPr>
            <a:endParaRPr lang="fr-FR" b="1" spc="-23" dirty="0">
              <a:latin typeface="Arial" panose="020B0604020202020204" pitchFamily="34" charset="0"/>
              <a:cs typeface="Arial" panose="020B0604020202020204" pitchFamily="34" charset="0"/>
            </a:endParaRPr>
          </a:p>
          <a:p>
            <a:pPr marL="809149" lvl="2" algn="just">
              <a:spcBef>
                <a:spcPts val="4"/>
              </a:spcBef>
              <a:tabLst>
                <a:tab pos="567690" algn="l"/>
              </a:tabLst>
            </a:pPr>
            <a:r>
              <a:rPr lang="fr-FR" b="1" i="1" dirty="0">
                <a:latin typeface="Arial" panose="020B0604020202020204" pitchFamily="34" charset="0"/>
                <a:cs typeface="Arial" panose="020B0604020202020204" pitchFamily="34" charset="0"/>
              </a:rPr>
              <a:t>L'autorité territoriale, ou le centre de gestion, peut demander au ministre chargé du travail de lui assurer le concours des agents des services de l'inspection du travail, soit pour des missions permanentes, soit pour des interventions temporaires</a:t>
            </a:r>
          </a:p>
          <a:p>
            <a:pPr marL="1094899" lvl="2" indent="-285750" algn="just">
              <a:spcBef>
                <a:spcPts val="4"/>
              </a:spcBef>
              <a:buFont typeface="Wingdings" panose="05000000000000000000" pitchFamily="2" charset="2"/>
              <a:buChar char="§"/>
              <a:tabLst>
                <a:tab pos="567690" algn="l"/>
              </a:tabLst>
            </a:pPr>
            <a:endParaRPr lang="fr-FR" b="1" dirty="0">
              <a:solidFill>
                <a:srgbClr val="3E216F"/>
              </a:solidFill>
              <a:latin typeface="Arial" panose="020B0604020202020204" pitchFamily="34" charset="0"/>
              <a:cs typeface="Arial" panose="020B0604020202020204" pitchFamily="34" charset="0"/>
            </a:endParaRPr>
          </a:p>
          <a:p>
            <a:pPr marL="1094899" lvl="2" indent="-285750">
              <a:spcBef>
                <a:spcPts val="4"/>
              </a:spcBef>
              <a:buFont typeface="Wingdings" panose="05000000000000000000" pitchFamily="2" charset="2"/>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809149" lvl="2">
              <a:spcBef>
                <a:spcPts val="4"/>
              </a:spcBef>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1094899" lvl="2" indent="-285750">
              <a:spcBef>
                <a:spcPts val="4"/>
              </a:spcBef>
              <a:buFont typeface="Wingdings" panose="05000000000000000000" pitchFamily="2" charset="2"/>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351949" lvl="1">
              <a:spcBef>
                <a:spcPts val="4"/>
              </a:spcBef>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endParaRPr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4086B962-70EB-C461-279E-63E3B8FAD1E6}"/>
              </a:ext>
            </a:extLst>
          </p:cNvPr>
          <p:cNvPicPr>
            <a:picLocks noChangeAspect="1"/>
          </p:cNvPicPr>
          <p:nvPr/>
        </p:nvPicPr>
        <p:blipFill>
          <a:blip r:embed="rId2"/>
          <a:stretch>
            <a:fillRect/>
          </a:stretch>
        </p:blipFill>
        <p:spPr>
          <a:xfrm>
            <a:off x="152400" y="0"/>
            <a:ext cx="1422426" cy="1443762"/>
          </a:xfrm>
          <a:prstGeom prst="rect">
            <a:avLst/>
          </a:prstGeom>
        </p:spPr>
      </p:pic>
      <p:sp>
        <p:nvSpPr>
          <p:cNvPr id="14" name="object 2">
            <a:extLst>
              <a:ext uri="{FF2B5EF4-FFF2-40B4-BE49-F238E27FC236}">
                <a16:creationId xmlns:a16="http://schemas.microsoft.com/office/drawing/2014/main" id="{105957DB-8BF1-456F-0F84-1FF59834B927}"/>
              </a:ext>
            </a:extLst>
          </p:cNvPr>
          <p:cNvSpPr txBox="1">
            <a:spLocks noGrp="1"/>
          </p:cNvSpPr>
          <p:nvPr>
            <p:ph type="title"/>
          </p:nvPr>
        </p:nvSpPr>
        <p:spPr>
          <a:xfrm>
            <a:off x="3671275" y="1105106"/>
            <a:ext cx="5098223" cy="361766"/>
          </a:xfrm>
          <a:prstGeom prst="rect">
            <a:avLst/>
          </a:prstGeom>
        </p:spPr>
        <p:txBody>
          <a:bodyPr vert="horz" wrap="square" lIns="0" tIns="0" rIns="0" bIns="0" rtlCol="0">
            <a:spAutoFit/>
          </a:bodyPr>
          <a:lstStyle/>
          <a:p>
            <a:pPr marL="9525">
              <a:lnSpc>
                <a:spcPts val="2640"/>
              </a:lnSpc>
            </a:pPr>
            <a:r>
              <a:rPr spc="-4" dirty="0">
                <a:solidFill>
                  <a:srgbClr val="C00000"/>
                </a:solidFill>
                <a:latin typeface="Calibri"/>
                <a:cs typeface="Calibri"/>
              </a:rPr>
              <a:t>L</a:t>
            </a:r>
            <a:r>
              <a:rPr lang="fr-FR" spc="-4" dirty="0">
                <a:solidFill>
                  <a:srgbClr val="C00000"/>
                </a:solidFill>
                <a:latin typeface="Calibri"/>
                <a:cs typeface="Calibri"/>
              </a:rPr>
              <a:t>’obligation des collectivités</a:t>
            </a:r>
            <a:endParaRPr dirty="0">
              <a:solidFill>
                <a:srgbClr val="C00000"/>
              </a:solidFill>
              <a:latin typeface="Calibri"/>
              <a:cs typeface="Calibri"/>
            </a:endParaRPr>
          </a:p>
        </p:txBody>
      </p:sp>
      <p:grpSp>
        <p:nvGrpSpPr>
          <p:cNvPr id="15" name="Groupe 14">
            <a:extLst>
              <a:ext uri="{FF2B5EF4-FFF2-40B4-BE49-F238E27FC236}">
                <a16:creationId xmlns:a16="http://schemas.microsoft.com/office/drawing/2014/main" id="{ABC54ACE-9166-C55F-B72C-08A66D6BF82E}"/>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FDC2C62E-EB50-5F2C-E81F-6BB2597421B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1BE4BCDD-08AD-F628-FE63-6A2B47781D9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76168C66-3C4C-3095-61A2-089E432CBE60}"/>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A7F335B2-1D24-A908-6DBA-7B57EBBCED67}"/>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6C1BACD4-3037-9E17-6B97-E403922614DB}"/>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13B92C6C-6645-4F06-86F7-62FA5B97A13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B74368D3-014B-6475-5775-2690C1DDEEA0}"/>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FDC0CE50-80EE-2D8E-6CF8-DD084A4CDA8F}"/>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3BB4CEFE-2D2E-6A66-D5A2-36768F2B08A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B5D36781-533C-FCA9-B479-8F8ADB2F3EF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3B0A9B70-254A-35BB-9278-B742BF1AB8E7}"/>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1833914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58632-FF98-F7C5-8E1F-F6E23DE0ED0D}"/>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0401A540-A000-0670-F35F-72CD70344097}"/>
              </a:ext>
            </a:extLst>
          </p:cNvPr>
          <p:cNvSpPr txBox="1"/>
          <p:nvPr/>
        </p:nvSpPr>
        <p:spPr>
          <a:xfrm>
            <a:off x="0" y="1902501"/>
            <a:ext cx="8803615" cy="5549596"/>
          </a:xfrm>
          <a:prstGeom prst="rect">
            <a:avLst/>
          </a:prstGeom>
        </p:spPr>
        <p:txBody>
          <a:bodyPr vert="horz" wrap="square" lIns="0" tIns="9525" rIns="0" bIns="0" rtlCol="0">
            <a:spAutoFit/>
          </a:bodyPr>
          <a:lstStyle/>
          <a:p>
            <a:pPr marL="567214" lvl="1" indent="-215265" algn="just">
              <a:buFont typeface="Wingdings"/>
              <a:buChar char=""/>
              <a:tabLst>
                <a:tab pos="567690" algn="l"/>
              </a:tabLst>
            </a:pPr>
            <a:r>
              <a:rPr lang="fr-FR" b="1" spc="-23" dirty="0">
                <a:latin typeface="Arial" panose="020B0604020202020204" pitchFamily="34" charset="0"/>
                <a:cs typeface="Arial" panose="020B0604020202020204" pitchFamily="34" charset="0"/>
              </a:rPr>
              <a:t>Positionnement de l’ACFI.</a:t>
            </a:r>
          </a:p>
          <a:p>
            <a:pPr marL="567214" lvl="1" indent="-215265" algn="just">
              <a:buFont typeface="Wingdings"/>
              <a:buChar char=""/>
              <a:tabLst>
                <a:tab pos="567690" algn="l"/>
              </a:tabLst>
            </a:pPr>
            <a:endParaRPr lang="fr-FR" b="1" spc="-23" dirty="0">
              <a:latin typeface="Arial" panose="020B0604020202020204" pitchFamily="34" charset="0"/>
              <a:cs typeface="Arial" panose="020B0604020202020204" pitchFamily="34" charset="0"/>
            </a:endParaRPr>
          </a:p>
          <a:p>
            <a:pPr marL="809149" lvl="2" algn="just">
              <a:tabLst>
                <a:tab pos="567690" algn="l"/>
              </a:tabLst>
            </a:pPr>
            <a:endParaRPr lang="fr-FR" b="1" spc="-23" dirty="0">
              <a:latin typeface="Arial" panose="020B0604020202020204" pitchFamily="34" charset="0"/>
              <a:cs typeface="Arial" panose="020B0604020202020204" pitchFamily="34" charset="0"/>
            </a:endParaRPr>
          </a:p>
          <a:p>
            <a:pPr marL="1094899" lvl="2" indent="-285750" algn="just">
              <a:buFont typeface="Wingdings" panose="05000000000000000000" pitchFamily="2" charset="2"/>
              <a:buChar char="ü"/>
              <a:tabLst>
                <a:tab pos="567690" algn="l"/>
              </a:tabLst>
            </a:pPr>
            <a:r>
              <a:rPr lang="fr-FR" b="1" spc="-23" dirty="0">
                <a:latin typeface="Arial" panose="020B0604020202020204" pitchFamily="34" charset="0"/>
                <a:cs typeface="Arial" panose="020B0604020202020204" pitchFamily="34" charset="0"/>
              </a:rPr>
              <a:t>Il n’est pas :</a:t>
            </a:r>
          </a:p>
          <a:p>
            <a:pPr marL="809149" lvl="2" algn="just">
              <a:tabLst>
                <a:tab pos="567690" algn="l"/>
              </a:tabLst>
            </a:pPr>
            <a:endParaRPr lang="fr-FR" b="1" spc="-23" dirty="0">
              <a:latin typeface="Arial" panose="020B0604020202020204" pitchFamily="34" charset="0"/>
              <a:cs typeface="Arial" panose="020B0604020202020204" pitchFamily="34" charset="0"/>
            </a:endParaRPr>
          </a:p>
          <a:p>
            <a:pPr marL="1552099" lvl="3" indent="-285750" algn="just">
              <a:buFont typeface="Wingdings" panose="05000000000000000000" pitchFamily="2" charset="2"/>
              <a:buChar char="§"/>
              <a:tabLst>
                <a:tab pos="567690" algn="l"/>
              </a:tabLst>
            </a:pPr>
            <a:r>
              <a:rPr lang="fr-FR" b="1" spc="-23" dirty="0">
                <a:latin typeface="Arial" panose="020B0604020202020204" pitchFamily="34" charset="0"/>
                <a:cs typeface="Arial" panose="020B0604020202020204" pitchFamily="34" charset="0"/>
              </a:rPr>
              <a:t>assistant ou conseiller de prévention de la collectivité ou de l’établissement dans lequel il exerce. </a:t>
            </a:r>
          </a:p>
          <a:p>
            <a:pPr marL="1552099" lvl="3" indent="-285750" algn="just">
              <a:buFont typeface="Wingdings" panose="05000000000000000000" pitchFamily="2" charset="2"/>
              <a:buChar char="ü"/>
              <a:tabLst>
                <a:tab pos="567690" algn="l"/>
              </a:tabLst>
            </a:pPr>
            <a:endParaRPr lang="fr-FR" b="1" spc="-23" dirty="0">
              <a:latin typeface="Arial" panose="020B0604020202020204" pitchFamily="34" charset="0"/>
              <a:cs typeface="Arial" panose="020B0604020202020204" pitchFamily="34" charset="0"/>
            </a:endParaRPr>
          </a:p>
          <a:p>
            <a:pPr marL="1552099" lvl="3" indent="-285750" algn="just">
              <a:buFont typeface="Wingdings" panose="05000000000000000000" pitchFamily="2" charset="2"/>
              <a:buChar char="§"/>
              <a:tabLst>
                <a:tab pos="567690" algn="l"/>
              </a:tabLst>
            </a:pPr>
            <a:r>
              <a:rPr lang="fr-FR" b="1" spc="-23" dirty="0">
                <a:latin typeface="Arial" panose="020B0604020202020204" pitchFamily="34" charset="0"/>
                <a:cs typeface="Arial" panose="020B0604020202020204" pitchFamily="34" charset="0"/>
              </a:rPr>
              <a:t>inspecteur du travail</a:t>
            </a:r>
          </a:p>
          <a:p>
            <a:pPr marL="1266349" lvl="3" algn="just">
              <a:tabLst>
                <a:tab pos="567690" algn="l"/>
              </a:tabLst>
            </a:pPr>
            <a:endParaRPr lang="fr-FR" b="1" spc="-23" dirty="0">
              <a:latin typeface="Arial" panose="020B0604020202020204" pitchFamily="34" charset="0"/>
              <a:cs typeface="Arial" panose="020B0604020202020204" pitchFamily="34" charset="0"/>
            </a:endParaRPr>
          </a:p>
          <a:p>
            <a:pPr marL="1094899" lvl="2" indent="-285750" algn="just">
              <a:spcBef>
                <a:spcPts val="4"/>
              </a:spcBef>
              <a:buFont typeface="Wingdings" panose="05000000000000000000" pitchFamily="2" charset="2"/>
              <a:buChar char="ü"/>
              <a:tabLst>
                <a:tab pos="567690" algn="l"/>
              </a:tabLst>
            </a:pPr>
            <a:r>
              <a:rPr lang="fr-FR" b="1" spc="-23" dirty="0">
                <a:latin typeface="Arial" panose="020B0604020202020204" pitchFamily="34" charset="0"/>
                <a:cs typeface="Arial" panose="020B0604020202020204" pitchFamily="34" charset="0"/>
              </a:rPr>
              <a:t>Il doit avoir effectué une formation obligatoire spécifique de 16 jours. </a:t>
            </a:r>
            <a:r>
              <a:rPr lang="fr-FR" b="1" dirty="0">
                <a:latin typeface="Arial" panose="020B0604020202020204" pitchFamily="34" charset="0"/>
                <a:cs typeface="Arial" panose="020B0604020202020204" pitchFamily="34" charset="0"/>
              </a:rPr>
              <a:t>Les modalités de cette formation sont définies par arrêté conjoint du ministre chargé du travail et du ministre chargé des collectivités territoriales et peut être dispensée par le CNFPT (INSET)</a:t>
            </a:r>
            <a:endParaRPr lang="fr-FR" b="1" spc="-23" dirty="0">
              <a:latin typeface="Arial" panose="020B0604020202020204" pitchFamily="34" charset="0"/>
              <a:cs typeface="Arial" panose="020B0604020202020204" pitchFamily="34" charset="0"/>
            </a:endParaRPr>
          </a:p>
          <a:p>
            <a:pPr marL="351949" lvl="1">
              <a:spcBef>
                <a:spcPts val="4"/>
              </a:spcBef>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endParaRPr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AB8DE233-CFBC-E62D-488D-3A4782D27F2A}"/>
              </a:ext>
            </a:extLst>
          </p:cNvPr>
          <p:cNvPicPr>
            <a:picLocks noChangeAspect="1"/>
          </p:cNvPicPr>
          <p:nvPr/>
        </p:nvPicPr>
        <p:blipFill>
          <a:blip r:embed="rId2"/>
          <a:stretch>
            <a:fillRect/>
          </a:stretch>
        </p:blipFill>
        <p:spPr>
          <a:xfrm>
            <a:off x="152400" y="0"/>
            <a:ext cx="1422426" cy="1443762"/>
          </a:xfrm>
          <a:prstGeom prst="rect">
            <a:avLst/>
          </a:prstGeom>
        </p:spPr>
      </p:pic>
      <p:sp>
        <p:nvSpPr>
          <p:cNvPr id="14" name="object 2">
            <a:extLst>
              <a:ext uri="{FF2B5EF4-FFF2-40B4-BE49-F238E27FC236}">
                <a16:creationId xmlns:a16="http://schemas.microsoft.com/office/drawing/2014/main" id="{1D6E1A3D-EA22-179C-9A55-5F9AE8955F2B}"/>
              </a:ext>
            </a:extLst>
          </p:cNvPr>
          <p:cNvSpPr txBox="1">
            <a:spLocks noGrp="1"/>
          </p:cNvSpPr>
          <p:nvPr>
            <p:ph type="title"/>
          </p:nvPr>
        </p:nvSpPr>
        <p:spPr>
          <a:xfrm>
            <a:off x="3659638" y="1357565"/>
            <a:ext cx="5098223" cy="361766"/>
          </a:xfrm>
          <a:prstGeom prst="rect">
            <a:avLst/>
          </a:prstGeom>
        </p:spPr>
        <p:txBody>
          <a:bodyPr vert="horz" wrap="square" lIns="0" tIns="0" rIns="0" bIns="0" rtlCol="0">
            <a:spAutoFit/>
          </a:bodyPr>
          <a:lstStyle/>
          <a:p>
            <a:pPr marL="9525">
              <a:lnSpc>
                <a:spcPts val="2640"/>
              </a:lnSpc>
            </a:pPr>
            <a:r>
              <a:rPr spc="-4" dirty="0">
                <a:solidFill>
                  <a:srgbClr val="C00000"/>
                </a:solidFill>
                <a:latin typeface="Calibri"/>
                <a:cs typeface="Calibri"/>
              </a:rPr>
              <a:t>L</a:t>
            </a:r>
            <a:r>
              <a:rPr lang="fr-FR" spc="-4" dirty="0">
                <a:solidFill>
                  <a:srgbClr val="C00000"/>
                </a:solidFill>
                <a:latin typeface="Calibri"/>
                <a:cs typeface="Calibri"/>
              </a:rPr>
              <a:t>’obligation des collectivités</a:t>
            </a:r>
            <a:endParaRPr dirty="0">
              <a:solidFill>
                <a:srgbClr val="C00000"/>
              </a:solidFill>
              <a:latin typeface="Calibri"/>
              <a:cs typeface="Calibri"/>
            </a:endParaRPr>
          </a:p>
        </p:txBody>
      </p:sp>
      <p:grpSp>
        <p:nvGrpSpPr>
          <p:cNvPr id="15" name="Groupe 14">
            <a:extLst>
              <a:ext uri="{FF2B5EF4-FFF2-40B4-BE49-F238E27FC236}">
                <a16:creationId xmlns:a16="http://schemas.microsoft.com/office/drawing/2014/main" id="{357BC6EC-E1EA-8B72-3590-96D80D05F05F}"/>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4A367549-8AFF-DCD4-A6C4-EAAF53F44DC3}"/>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801C550B-D76B-C013-F22E-B90A4B49E2D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23108649-7140-01DA-8AA6-A0368CD3D2F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1647C380-DAC3-B75D-8D15-0625130DD942}"/>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F32CC1E8-784B-F618-60A0-0D9899048CD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B7ED68BA-BFBF-DB66-5B1D-C44064D9329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24AB0F3F-A817-5608-7551-09BCA593290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FD2128D0-2E9A-D12E-F180-961CFAAFE094}"/>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C0D0051C-8452-63B3-C5AB-DDF780E767C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8E465333-9A26-1B60-47D2-6B14D097640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9FDD6D2B-926E-7CBE-9E02-B46C2B19AE80}"/>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30505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81BC0-34B4-92FE-35E8-9F62681927BD}"/>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5D473B82-4CDF-4464-9242-2BD946DA9A52}"/>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DEBF9F37-4DF4-399D-C26D-B98AA5EB85B5}"/>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82187654-9F44-F260-A59E-305B131C55A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6EC8DF79-2C58-02A8-5A9B-35423430D7F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506CDFDF-B24E-DF0E-D643-87BD1EB4E83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667EFB2C-DA31-5925-0C35-F3290D17C01F}"/>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C188766B-F8B8-858E-4808-9C5B3A228FF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515DAD9D-E159-6B35-CDAF-A30DE4A1978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423CBE3E-47A9-0734-BDC1-02EB3A91158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3EBCFC6A-2A42-D159-12E1-F36FA6708EA6}"/>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98BD063A-DBE7-E5CA-F96A-8A0BA03A23A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69FA7BAD-9EA7-4DA2-D0F8-C06DA1FC408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2A225383-E06D-AC4B-AE4F-01476662670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95AF6549-796A-16BD-5259-B615BF6DBAC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E49FDB00-6A83-73E9-339A-438099DAD782}"/>
              </a:ext>
            </a:extLst>
          </p:cNvPr>
          <p:cNvGraphicFramePr/>
          <p:nvPr>
            <p:extLst>
              <p:ext uri="{D42A27DB-BD31-4B8C-83A1-F6EECF244321}">
                <p14:modId xmlns:p14="http://schemas.microsoft.com/office/powerpoint/2010/main" val="3364950649"/>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9239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383B2-415B-EC73-6EF4-223A04156E19}"/>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B15D895A-E30A-7904-3DE7-8D9F0C37CA08}"/>
              </a:ext>
            </a:extLst>
          </p:cNvPr>
          <p:cNvSpPr txBox="1"/>
          <p:nvPr/>
        </p:nvSpPr>
        <p:spPr>
          <a:xfrm>
            <a:off x="95344" y="1732965"/>
            <a:ext cx="8803615" cy="5549596"/>
          </a:xfrm>
          <a:prstGeom prst="rect">
            <a:avLst/>
          </a:prstGeom>
        </p:spPr>
        <p:txBody>
          <a:bodyPr vert="horz" wrap="square" lIns="0" tIns="9525" rIns="0" bIns="0" rtlCol="0">
            <a:spAutoFit/>
          </a:bodyPr>
          <a:lstStyle/>
          <a:p>
            <a:pPr marL="567214" lvl="1" indent="-215265" algn="just">
              <a:buFont typeface="Wingdings"/>
              <a:buChar char=""/>
              <a:tabLst>
                <a:tab pos="567690" algn="l"/>
              </a:tabLst>
            </a:pPr>
            <a:r>
              <a:rPr lang="fr-FR" b="1" spc="-23" dirty="0">
                <a:latin typeface="Arial" panose="020B0604020202020204" pitchFamily="34" charset="0"/>
                <a:cs typeface="Arial" panose="020B0604020202020204" pitchFamily="34" charset="0"/>
              </a:rPr>
              <a:t> La collectivité se doit de laisser à l’agent chargé de fonction d’inspection,  le libre accès :</a:t>
            </a:r>
          </a:p>
          <a:p>
            <a:pPr marL="567214" lvl="1" indent="-215265" algn="just">
              <a:buFont typeface="Wingdings"/>
              <a:buChar char=""/>
              <a:tabLst>
                <a:tab pos="567690" algn="l"/>
              </a:tabLst>
            </a:pPr>
            <a:endParaRPr lang="fr-FR" b="1" spc="-23" dirty="0">
              <a:latin typeface="Arial" panose="020B0604020202020204" pitchFamily="34" charset="0"/>
              <a:cs typeface="Arial" panose="020B0604020202020204" pitchFamily="34" charset="0"/>
            </a:endParaRPr>
          </a:p>
          <a:p>
            <a:pPr marL="1094899" lvl="2" indent="-285750" algn="just">
              <a:buFont typeface="Wingdings" panose="05000000000000000000" pitchFamily="2" charset="2"/>
              <a:buChar char="ü"/>
              <a:tabLst>
                <a:tab pos="567690" algn="l"/>
              </a:tabLst>
            </a:pPr>
            <a:r>
              <a:rPr lang="fr-FR" b="1" spc="-23" dirty="0">
                <a:latin typeface="Arial" panose="020B0604020202020204" pitchFamily="34" charset="0"/>
                <a:cs typeface="Arial" panose="020B0604020202020204" pitchFamily="34" charset="0"/>
              </a:rPr>
              <a:t>Aux documents obligatoires relatifs à la santé, à la sécurité et à la prévention des risques professionnels tels que :</a:t>
            </a:r>
          </a:p>
          <a:p>
            <a:pPr marL="809149" lvl="2" algn="just">
              <a:tabLst>
                <a:tab pos="567690" algn="l"/>
              </a:tabLst>
            </a:pPr>
            <a:endParaRPr lang="fr-FR" b="1" spc="-23" dirty="0">
              <a:latin typeface="Arial" panose="020B0604020202020204" pitchFamily="34" charset="0"/>
              <a:cs typeface="Arial" panose="020B0604020202020204" pitchFamily="34" charset="0"/>
            </a:endParaRPr>
          </a:p>
          <a:p>
            <a:pPr marL="1552099" lvl="3" indent="-285750" algn="just">
              <a:buFont typeface="Wingdings" panose="05000000000000000000" pitchFamily="2" charset="2"/>
              <a:buChar char="§"/>
              <a:tabLst>
                <a:tab pos="567690" algn="l"/>
              </a:tabLst>
            </a:pPr>
            <a:r>
              <a:rPr lang="fr-FR" b="1" spc="-23" dirty="0">
                <a:latin typeface="Arial" panose="020B0604020202020204" pitchFamily="34" charset="0"/>
                <a:cs typeface="Arial" panose="020B0604020202020204" pitchFamily="34" charset="0"/>
              </a:rPr>
              <a:t>les registres spécifiques dits de santé et sécurité au travail, de danger grave et imminent, d’accidents et d’incidents au travail, de sécurité incendie…</a:t>
            </a:r>
          </a:p>
          <a:p>
            <a:pPr marL="1266349" lvl="3" algn="just">
              <a:tabLst>
                <a:tab pos="567690" algn="l"/>
              </a:tabLst>
            </a:pPr>
            <a:endParaRPr lang="fr-FR" b="1" spc="-23" dirty="0">
              <a:latin typeface="Arial" panose="020B0604020202020204" pitchFamily="34" charset="0"/>
              <a:cs typeface="Arial" panose="020B0604020202020204" pitchFamily="34" charset="0"/>
            </a:endParaRPr>
          </a:p>
          <a:p>
            <a:pPr marL="1552099" lvl="3" indent="-285750">
              <a:buFont typeface="Wingdings" panose="05000000000000000000" pitchFamily="2" charset="2"/>
              <a:buChar char="§"/>
              <a:tabLst>
                <a:tab pos="567690" algn="l"/>
              </a:tabLst>
            </a:pPr>
            <a:r>
              <a:rPr lang="fr-FR" b="1" spc="-23" dirty="0">
                <a:latin typeface="Arial" panose="020B0604020202020204" pitchFamily="34" charset="0"/>
                <a:cs typeface="Arial" panose="020B0604020202020204" pitchFamily="34" charset="0"/>
              </a:rPr>
              <a:t>les rapports des vérifications obligatoires des bâtiments et des équipements de la collectivité </a:t>
            </a:r>
          </a:p>
          <a:p>
            <a:pPr marL="1266349" lvl="3">
              <a:tabLst>
                <a:tab pos="567690" algn="l"/>
              </a:tabLst>
            </a:pPr>
            <a:endParaRPr lang="fr-FR" b="1" spc="-23" dirty="0">
              <a:latin typeface="Arial" panose="020B0604020202020204" pitchFamily="34" charset="0"/>
              <a:cs typeface="Arial" panose="020B0604020202020204" pitchFamily="34" charset="0"/>
            </a:endParaRPr>
          </a:p>
          <a:p>
            <a:pPr marL="1552099" lvl="3" indent="-285750">
              <a:buFont typeface="Wingdings" panose="05000000000000000000" pitchFamily="2" charset="2"/>
              <a:buChar char="§"/>
              <a:tabLst>
                <a:tab pos="567690" algn="l"/>
              </a:tabLst>
            </a:pPr>
            <a:r>
              <a:rPr lang="fr-FR" b="1" spc="-23" dirty="0">
                <a:latin typeface="Arial" panose="020B0604020202020204" pitchFamily="34" charset="0"/>
                <a:cs typeface="Arial" panose="020B0604020202020204" pitchFamily="34" charset="0"/>
              </a:rPr>
              <a:t>le DUERP et les plans de prévention annuels</a:t>
            </a:r>
          </a:p>
          <a:p>
            <a:pPr marL="1266349" lvl="3">
              <a:tabLst>
                <a:tab pos="567690" algn="l"/>
              </a:tabLst>
            </a:pPr>
            <a:endParaRPr lang="fr-FR" b="1" spc="-23" dirty="0">
              <a:latin typeface="Arial" panose="020B0604020202020204" pitchFamily="34" charset="0"/>
              <a:cs typeface="Arial" panose="020B0604020202020204" pitchFamily="34" charset="0"/>
            </a:endParaRPr>
          </a:p>
          <a:p>
            <a:pPr marL="1552099" lvl="3" indent="-285750">
              <a:buFont typeface="Wingdings" panose="05000000000000000000" pitchFamily="2" charset="2"/>
              <a:buChar char="§"/>
              <a:tabLst>
                <a:tab pos="567690" algn="l"/>
              </a:tabLst>
            </a:pPr>
            <a:r>
              <a:rPr lang="fr-FR" b="1" spc="-23" dirty="0">
                <a:latin typeface="Arial" panose="020B0604020202020204" pitchFamily="34" charset="0"/>
                <a:cs typeface="Arial" panose="020B0604020202020204" pitchFamily="34" charset="0"/>
              </a:rPr>
              <a:t>…</a:t>
            </a:r>
          </a:p>
          <a:p>
            <a:pPr marL="567214" lvl="1" indent="-215265">
              <a:spcBef>
                <a:spcPts val="4"/>
              </a:spcBef>
              <a:buFont typeface="Wingdings"/>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endParaRPr lang="fr-FR" b="1" spc="-23" dirty="0">
              <a:solidFill>
                <a:srgbClr val="3E216F"/>
              </a:solidFill>
              <a:latin typeface="Arial" panose="020B0604020202020204" pitchFamily="34" charset="0"/>
              <a:cs typeface="Arial" panose="020B0604020202020204" pitchFamily="34" charset="0"/>
            </a:endParaRPr>
          </a:p>
          <a:p>
            <a:pPr marL="567214" lvl="1" indent="-215265">
              <a:spcBef>
                <a:spcPts val="4"/>
              </a:spcBef>
              <a:buFont typeface="Wingdings"/>
              <a:buChar char=""/>
              <a:tabLst>
                <a:tab pos="567690" algn="l"/>
              </a:tabLst>
            </a:pPr>
            <a:endParaRPr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91A40949-3C9B-4988-37C4-285273D87A07}"/>
              </a:ext>
            </a:extLst>
          </p:cNvPr>
          <p:cNvPicPr>
            <a:picLocks noChangeAspect="1"/>
          </p:cNvPicPr>
          <p:nvPr/>
        </p:nvPicPr>
        <p:blipFill>
          <a:blip r:embed="rId2"/>
          <a:stretch>
            <a:fillRect/>
          </a:stretch>
        </p:blipFill>
        <p:spPr>
          <a:xfrm>
            <a:off x="152400" y="0"/>
            <a:ext cx="1422426" cy="1443762"/>
          </a:xfrm>
          <a:prstGeom prst="rect">
            <a:avLst/>
          </a:prstGeom>
        </p:spPr>
      </p:pic>
      <p:sp>
        <p:nvSpPr>
          <p:cNvPr id="14" name="object 2">
            <a:extLst>
              <a:ext uri="{FF2B5EF4-FFF2-40B4-BE49-F238E27FC236}">
                <a16:creationId xmlns:a16="http://schemas.microsoft.com/office/drawing/2014/main" id="{5AC913FA-6194-159C-3315-1924B18CC99C}"/>
              </a:ext>
            </a:extLst>
          </p:cNvPr>
          <p:cNvSpPr txBox="1">
            <a:spLocks noGrp="1"/>
          </p:cNvSpPr>
          <p:nvPr>
            <p:ph type="title"/>
          </p:nvPr>
        </p:nvSpPr>
        <p:spPr>
          <a:xfrm>
            <a:off x="3647954" y="1149957"/>
            <a:ext cx="5098223" cy="361766"/>
          </a:xfrm>
          <a:prstGeom prst="rect">
            <a:avLst/>
          </a:prstGeom>
        </p:spPr>
        <p:txBody>
          <a:bodyPr vert="horz" wrap="square" lIns="0" tIns="0" rIns="0" bIns="0" rtlCol="0">
            <a:spAutoFit/>
          </a:bodyPr>
          <a:lstStyle/>
          <a:p>
            <a:pPr marL="9525">
              <a:lnSpc>
                <a:spcPts val="2640"/>
              </a:lnSpc>
            </a:pPr>
            <a:r>
              <a:rPr spc="-4" dirty="0">
                <a:solidFill>
                  <a:srgbClr val="C00000"/>
                </a:solidFill>
                <a:latin typeface="Calibri"/>
                <a:cs typeface="Calibri"/>
              </a:rPr>
              <a:t>L</a:t>
            </a:r>
            <a:r>
              <a:rPr lang="fr-FR" spc="-4" dirty="0">
                <a:solidFill>
                  <a:srgbClr val="C00000"/>
                </a:solidFill>
                <a:latin typeface="Calibri"/>
                <a:cs typeface="Calibri"/>
              </a:rPr>
              <a:t>’obligation des collectivités</a:t>
            </a:r>
            <a:endParaRPr dirty="0">
              <a:solidFill>
                <a:srgbClr val="C00000"/>
              </a:solidFill>
              <a:latin typeface="Calibri"/>
              <a:cs typeface="Calibri"/>
            </a:endParaRPr>
          </a:p>
        </p:txBody>
      </p:sp>
      <p:grpSp>
        <p:nvGrpSpPr>
          <p:cNvPr id="15" name="Groupe 14">
            <a:extLst>
              <a:ext uri="{FF2B5EF4-FFF2-40B4-BE49-F238E27FC236}">
                <a16:creationId xmlns:a16="http://schemas.microsoft.com/office/drawing/2014/main" id="{4CD78DF2-F505-DD51-EAA9-017D1C88226F}"/>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5F5177E4-30A2-7AB4-7FBA-D371AD4389B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E829C223-F9C5-3D9C-99C3-CB911C30363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1BD1F2DE-2DCF-809E-915E-841A5A7AF0C0}"/>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476BC467-5306-E21F-73FF-0FA3F453DCB6}"/>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CA6EC165-8546-29F6-86EC-18ED0F327F1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DB53218D-5A11-8469-818D-919BF3A69D5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D453645A-FD71-F424-EF78-BA268A02223D}"/>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78453468-C847-A152-3017-85DF97D08E1C}"/>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44EF7F58-BB32-5FB3-9ACD-77BBB84CAC5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6F106C8A-DF6C-0C7B-64ED-0DA56B2CE31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84D582B3-6B11-D6FC-D38A-0A12B5829D5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3771651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F6491-6163-DCE4-C6D5-4B1C0F4858D7}"/>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48877A68-929A-8240-D82E-9999ADA938E9}"/>
              </a:ext>
            </a:extLst>
          </p:cNvPr>
          <p:cNvSpPr txBox="1"/>
          <p:nvPr/>
        </p:nvSpPr>
        <p:spPr>
          <a:xfrm>
            <a:off x="152400" y="1737803"/>
            <a:ext cx="8803615" cy="4995598"/>
          </a:xfrm>
          <a:prstGeom prst="rect">
            <a:avLst/>
          </a:prstGeom>
        </p:spPr>
        <p:txBody>
          <a:bodyPr vert="horz" wrap="square" lIns="0" tIns="9525" rIns="0" bIns="0" rtlCol="0">
            <a:spAutoFit/>
          </a:bodyPr>
          <a:lstStyle/>
          <a:p>
            <a:pPr marL="567214" lvl="1" indent="-215265" algn="just">
              <a:buFont typeface="Wingdings"/>
              <a:buChar char=""/>
              <a:tabLst>
                <a:tab pos="567690" algn="l"/>
              </a:tabLst>
            </a:pPr>
            <a:r>
              <a:rPr lang="fr-FR" b="1" spc="-23" dirty="0">
                <a:solidFill>
                  <a:srgbClr val="3E216F"/>
                </a:solidFill>
                <a:latin typeface="Arial" panose="020B0604020202020204" pitchFamily="34" charset="0"/>
                <a:cs typeface="Arial" panose="020B0604020202020204" pitchFamily="34" charset="0"/>
              </a:rPr>
              <a:t> </a:t>
            </a:r>
            <a:r>
              <a:rPr lang="fr-FR" b="1" spc="-23" dirty="0">
                <a:latin typeface="Arial" panose="020B0604020202020204" pitchFamily="34" charset="0"/>
                <a:cs typeface="Arial" panose="020B0604020202020204" pitchFamily="34" charset="0"/>
              </a:rPr>
              <a:t>La collectivité se doit de laisser à l’agent chargé de la fonction d’inspection :</a:t>
            </a:r>
          </a:p>
          <a:p>
            <a:pPr marL="567214" lvl="1" indent="-215265" algn="just">
              <a:buFont typeface="Wingdings"/>
              <a:buChar char=""/>
              <a:tabLst>
                <a:tab pos="567690" algn="l"/>
              </a:tabLst>
            </a:pPr>
            <a:endParaRPr lang="fr-FR" b="1" spc="-23" dirty="0">
              <a:latin typeface="Arial" panose="020B0604020202020204" pitchFamily="34" charset="0"/>
              <a:cs typeface="Arial" panose="020B0604020202020204" pitchFamily="34" charset="0"/>
            </a:endParaRPr>
          </a:p>
          <a:p>
            <a:pPr marL="1094899" lvl="2" indent="-285750" algn="just">
              <a:buFont typeface="Wingdings" panose="05000000000000000000" pitchFamily="2" charset="2"/>
              <a:buChar char="ü"/>
              <a:tabLst>
                <a:tab pos="567690" algn="l"/>
              </a:tabLst>
            </a:pPr>
            <a:r>
              <a:rPr lang="fr-FR" b="1" spc="-23" dirty="0">
                <a:latin typeface="Arial" panose="020B0604020202020204" pitchFamily="34" charset="0"/>
                <a:cs typeface="Arial" panose="020B0604020202020204" pitchFamily="34" charset="0"/>
              </a:rPr>
              <a:t>le libre accès à l’ensemble des établissements, locaux et lieux de travail (en intérieur ou en extérieur)</a:t>
            </a:r>
          </a:p>
          <a:p>
            <a:pPr marL="1094899" lvl="2" indent="-285750" algn="just">
              <a:buFont typeface="Wingdings" panose="05000000000000000000" pitchFamily="2" charset="2"/>
              <a:buChar char="§"/>
              <a:tabLst>
                <a:tab pos="567690" algn="l"/>
              </a:tabLst>
            </a:pPr>
            <a:endParaRPr lang="fr-FR" b="1" spc="-23" dirty="0">
              <a:latin typeface="Arial" panose="020B0604020202020204" pitchFamily="34" charset="0"/>
              <a:cs typeface="Arial" panose="020B0604020202020204" pitchFamily="34" charset="0"/>
            </a:endParaRPr>
          </a:p>
          <a:p>
            <a:pPr marL="1094899" lvl="2" indent="-285750" algn="just">
              <a:buFont typeface="Wingdings" panose="05000000000000000000" pitchFamily="2" charset="2"/>
              <a:buChar char="ü"/>
              <a:tabLst>
                <a:tab pos="567690" algn="l"/>
              </a:tabLst>
            </a:pPr>
            <a:r>
              <a:rPr lang="fr-FR" b="1" spc="-23" dirty="0">
                <a:latin typeface="Arial" panose="020B0604020202020204" pitchFamily="34" charset="0"/>
                <a:cs typeface="Arial" panose="020B0604020202020204" pitchFamily="34" charset="0"/>
              </a:rPr>
              <a:t>La possibilité de s’entretenir et de converser avec les agents  </a:t>
            </a:r>
          </a:p>
          <a:p>
            <a:pPr marL="351949" lvl="1" algn="just">
              <a:spcBef>
                <a:spcPts val="4"/>
              </a:spcBef>
              <a:tabLst>
                <a:tab pos="567690" algn="l"/>
              </a:tabLst>
            </a:pPr>
            <a:endParaRPr lang="fr-FR" b="1" spc="-23" dirty="0">
              <a:latin typeface="Arial" panose="020B0604020202020204" pitchFamily="34" charset="0"/>
              <a:cs typeface="Arial" panose="020B0604020202020204" pitchFamily="34" charset="0"/>
            </a:endParaRPr>
          </a:p>
          <a:p>
            <a:pPr marL="637699" lvl="1" indent="-285750" algn="just">
              <a:spcBef>
                <a:spcPts val="4"/>
              </a:spcBef>
              <a:buFont typeface="Wingdings" panose="05000000000000000000" pitchFamily="2" charset="2"/>
              <a:buChar char="Ø"/>
              <a:tabLst>
                <a:tab pos="567690" algn="l"/>
              </a:tabLst>
            </a:pPr>
            <a:r>
              <a:rPr lang="fr-FR" b="1" spc="-23" dirty="0">
                <a:latin typeface="Arial" panose="020B0604020202020204" pitchFamily="34" charset="0"/>
                <a:cs typeface="Arial" panose="020B0604020202020204" pitchFamily="34" charset="0"/>
              </a:rPr>
              <a:t> La collectivité se doit d’informer l’ACFI de tout évènement ou décision ayant une incidence sur l’hygiène et la sécurité des agents</a:t>
            </a:r>
          </a:p>
          <a:p>
            <a:pPr marL="637699" lvl="1" indent="-285750" algn="just">
              <a:spcBef>
                <a:spcPts val="4"/>
              </a:spcBef>
              <a:buFont typeface="Wingdings" panose="05000000000000000000" pitchFamily="2" charset="2"/>
              <a:buChar char="ü"/>
              <a:tabLst>
                <a:tab pos="567690" algn="l"/>
              </a:tabLst>
            </a:pPr>
            <a:endParaRPr lang="fr-FR" b="1" spc="-23" dirty="0">
              <a:latin typeface="Arial" panose="020B0604020202020204" pitchFamily="34" charset="0"/>
              <a:cs typeface="Arial" panose="020B0604020202020204" pitchFamily="34" charset="0"/>
            </a:endParaRPr>
          </a:p>
          <a:p>
            <a:pPr marL="637699" lvl="1" indent="-285750" algn="just">
              <a:spcBef>
                <a:spcPts val="4"/>
              </a:spcBef>
              <a:buFont typeface="Wingdings" panose="05000000000000000000" pitchFamily="2" charset="2"/>
              <a:buChar char="Ø"/>
              <a:tabLst>
                <a:tab pos="567690" algn="l"/>
              </a:tabLst>
            </a:pPr>
            <a:r>
              <a:rPr lang="fr-FR" b="1" spc="-23" dirty="0">
                <a:latin typeface="Arial" panose="020B0604020202020204" pitchFamily="34" charset="0"/>
                <a:cs typeface="Arial" panose="020B0604020202020204" pitchFamily="34" charset="0"/>
              </a:rPr>
              <a:t>La collectivité se doit d’assurer la continuité des vérifications obligatoires en matière de sécurité au travail car l’ACFI ne se substitue pas aux organismes spécialisés  et agréés ni aux contrôles de l’État.</a:t>
            </a:r>
          </a:p>
          <a:p>
            <a:pPr marL="351949" lvl="1" algn="just">
              <a:spcBef>
                <a:spcPts val="4"/>
              </a:spcBef>
              <a:tabLst>
                <a:tab pos="567690" algn="l"/>
              </a:tabLst>
            </a:pPr>
            <a:endParaRPr lang="fr-FR" b="1" spc="-23" dirty="0">
              <a:latin typeface="Arial" panose="020B0604020202020204" pitchFamily="34" charset="0"/>
              <a:cs typeface="Arial" panose="020B0604020202020204" pitchFamily="34" charset="0"/>
            </a:endParaRPr>
          </a:p>
          <a:p>
            <a:pPr marL="637699" lvl="1" indent="-285750" algn="just">
              <a:spcBef>
                <a:spcPts val="4"/>
              </a:spcBef>
              <a:buFont typeface="Wingdings" panose="05000000000000000000" pitchFamily="2" charset="2"/>
              <a:buChar char="ü"/>
              <a:tabLst>
                <a:tab pos="567690" algn="l"/>
              </a:tabLst>
            </a:pPr>
            <a:r>
              <a:rPr lang="fr-FR" b="1" spc="-23" dirty="0">
                <a:latin typeface="Arial" panose="020B0604020202020204" pitchFamily="34" charset="0"/>
                <a:cs typeface="Arial" panose="020B0604020202020204" pitchFamily="34" charset="0"/>
              </a:rPr>
              <a:t>La collectivité (autorité territoriale) reste responsable de la santé et la sécurité de ses agents (avec obligation de résultat) malgré la désignation d’un ACFI</a:t>
            </a:r>
          </a:p>
          <a:p>
            <a:pPr marL="567214" lvl="1" indent="-215265">
              <a:spcBef>
                <a:spcPts val="4"/>
              </a:spcBef>
              <a:buFont typeface="Wingdings"/>
              <a:buChar char=""/>
              <a:tabLst>
                <a:tab pos="567690" algn="l"/>
              </a:tabLst>
            </a:pPr>
            <a:endParaRPr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35D608BE-8519-0E38-FF59-16176DFBFCB1}"/>
              </a:ext>
            </a:extLst>
          </p:cNvPr>
          <p:cNvPicPr>
            <a:picLocks noChangeAspect="1"/>
          </p:cNvPicPr>
          <p:nvPr/>
        </p:nvPicPr>
        <p:blipFill>
          <a:blip r:embed="rId2"/>
          <a:stretch>
            <a:fillRect/>
          </a:stretch>
        </p:blipFill>
        <p:spPr>
          <a:xfrm>
            <a:off x="152400" y="0"/>
            <a:ext cx="1422426" cy="1443762"/>
          </a:xfrm>
          <a:prstGeom prst="rect">
            <a:avLst/>
          </a:prstGeom>
        </p:spPr>
      </p:pic>
      <p:sp>
        <p:nvSpPr>
          <p:cNvPr id="14" name="object 2">
            <a:extLst>
              <a:ext uri="{FF2B5EF4-FFF2-40B4-BE49-F238E27FC236}">
                <a16:creationId xmlns:a16="http://schemas.microsoft.com/office/drawing/2014/main" id="{A37E9B89-9EAA-AD37-05C8-B14486DB39A9}"/>
              </a:ext>
            </a:extLst>
          </p:cNvPr>
          <p:cNvSpPr txBox="1">
            <a:spLocks noGrp="1"/>
          </p:cNvSpPr>
          <p:nvPr>
            <p:ph type="title"/>
          </p:nvPr>
        </p:nvSpPr>
        <p:spPr>
          <a:xfrm>
            <a:off x="3647954" y="1149957"/>
            <a:ext cx="5098223" cy="361766"/>
          </a:xfrm>
          <a:prstGeom prst="rect">
            <a:avLst/>
          </a:prstGeom>
        </p:spPr>
        <p:txBody>
          <a:bodyPr vert="horz" wrap="square" lIns="0" tIns="0" rIns="0" bIns="0" rtlCol="0">
            <a:spAutoFit/>
          </a:bodyPr>
          <a:lstStyle/>
          <a:p>
            <a:pPr marL="9525">
              <a:lnSpc>
                <a:spcPts val="2640"/>
              </a:lnSpc>
            </a:pPr>
            <a:r>
              <a:rPr spc="-4" dirty="0">
                <a:solidFill>
                  <a:srgbClr val="C00000"/>
                </a:solidFill>
                <a:latin typeface="Calibri"/>
                <a:cs typeface="Calibri"/>
              </a:rPr>
              <a:t>L</a:t>
            </a:r>
            <a:r>
              <a:rPr lang="fr-FR" spc="-4" dirty="0">
                <a:solidFill>
                  <a:srgbClr val="C00000"/>
                </a:solidFill>
                <a:latin typeface="Calibri"/>
                <a:cs typeface="Calibri"/>
              </a:rPr>
              <a:t>’obligation des collectivités</a:t>
            </a:r>
            <a:endParaRPr dirty="0">
              <a:solidFill>
                <a:srgbClr val="C00000"/>
              </a:solidFill>
              <a:latin typeface="Calibri"/>
              <a:cs typeface="Calibri"/>
            </a:endParaRPr>
          </a:p>
        </p:txBody>
      </p:sp>
      <p:grpSp>
        <p:nvGrpSpPr>
          <p:cNvPr id="15" name="Groupe 14">
            <a:extLst>
              <a:ext uri="{FF2B5EF4-FFF2-40B4-BE49-F238E27FC236}">
                <a16:creationId xmlns:a16="http://schemas.microsoft.com/office/drawing/2014/main" id="{1D3D0B35-0E4A-7681-1EF7-B9F07E83E1D6}"/>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9DD0C4FE-7718-18D1-E4CE-32BE30CEEA4D}"/>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0EFCC240-C881-BCEA-3C48-3ABEB6BCA81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F691A617-4352-BC97-2230-810ED21960DF}"/>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20C7F582-999A-59FD-2490-F943EC1B19B1}"/>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EE74FF56-0CCF-3704-7248-208C10B05472}"/>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6A79FBBC-DC1B-13FD-82B5-62644BDB8726}"/>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5E693E6B-3E6F-AFA1-B8AB-A355A9E685CE}"/>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481E01EF-0911-595A-4AAD-3275E465417B}"/>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1C28371A-7349-25D8-7502-33EA42256FB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93BA694A-5F9F-48B1-49AE-CBEA48F81341}"/>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D90EDF67-94E5-D2AB-A1EE-1CF567A79D33}"/>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3820505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7F8A2-9A0A-3EC2-55AC-B74E640BCA38}"/>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6778E042-F9BD-204E-6585-03A94EB1BE9B}"/>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2" name="Groupe 14">
            <a:extLst>
              <a:ext uri="{FF2B5EF4-FFF2-40B4-BE49-F238E27FC236}">
                <a16:creationId xmlns:a16="http://schemas.microsoft.com/office/drawing/2014/main" id="{432EC7E9-0E17-C937-F266-F775E172BB24}"/>
              </a:ext>
            </a:extLst>
          </p:cNvPr>
          <p:cNvGrpSpPr>
            <a:grpSpLocks/>
          </p:cNvGrpSpPr>
          <p:nvPr/>
        </p:nvGrpSpPr>
        <p:grpSpPr bwMode="auto">
          <a:xfrm>
            <a:off x="1356105" y="267260"/>
            <a:ext cx="7661932" cy="2016596"/>
            <a:chOff x="2521302" y="4447632"/>
            <a:chExt cx="6645275" cy="2324642"/>
          </a:xfrm>
        </p:grpSpPr>
        <p:sp>
          <p:nvSpPr>
            <p:cNvPr id="12" name="Oval 2">
              <a:extLst>
                <a:ext uri="{FF2B5EF4-FFF2-40B4-BE49-F238E27FC236}">
                  <a16:creationId xmlns:a16="http://schemas.microsoft.com/office/drawing/2014/main" id="{09333573-65F0-5B3B-F5FA-AF5E89F65B1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60ABA255-9D0D-2B2E-06CA-D9396EFEA8C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1CF4D625-32BB-7B89-31FF-65D4E6A2739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3" name="Group 6">
              <a:extLst>
                <a:ext uri="{FF2B5EF4-FFF2-40B4-BE49-F238E27FC236}">
                  <a16:creationId xmlns:a16="http://schemas.microsoft.com/office/drawing/2014/main" id="{BB582AF8-9AB0-5BE8-2469-C2340429F6E3}"/>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C441DC59-D292-1ADA-C773-E93C02DDE8FB}"/>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5BF87055-138D-21CA-7FAA-0120C48A1A8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92C9811F-8286-4053-1E12-6D222ED79C9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4" name="Group 10">
              <a:extLst>
                <a:ext uri="{FF2B5EF4-FFF2-40B4-BE49-F238E27FC236}">
                  <a16:creationId xmlns:a16="http://schemas.microsoft.com/office/drawing/2014/main" id="{9480A01A-3F4A-4E79-5E6A-D32831C2DDCD}"/>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4B26EF40-3828-3CFA-21FB-E581AC1E076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623C00BA-ABB7-85FD-D1B0-6299790D5B6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935897DE-10AA-5F5D-8767-957026307A8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7459DE32-CBBE-EC50-806B-6D14420724F4}"/>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F3346B02-06F2-6BB5-B3FD-7956A44D73B5}"/>
              </a:ext>
            </a:extLst>
          </p:cNvPr>
          <p:cNvGraphicFramePr/>
          <p:nvPr/>
        </p:nvGraphicFramePr>
        <p:xfrm>
          <a:off x="685800" y="2286000"/>
          <a:ext cx="76619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3535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6D03D-D399-2B47-D850-BD1809D95B56}"/>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F74817BA-777F-BE55-FBD1-BCCA3518371F}"/>
              </a:ext>
            </a:extLst>
          </p:cNvPr>
          <p:cNvSpPr txBox="1"/>
          <p:nvPr/>
        </p:nvSpPr>
        <p:spPr>
          <a:xfrm>
            <a:off x="336942" y="2590800"/>
            <a:ext cx="8382000" cy="3333605"/>
          </a:xfrm>
          <a:prstGeom prst="rect">
            <a:avLst/>
          </a:prstGeom>
        </p:spPr>
        <p:txBody>
          <a:bodyPr vert="horz" wrap="square" lIns="0" tIns="9525" rIns="0" bIns="0" rtlCol="0">
            <a:spAutoFit/>
          </a:bodyPr>
          <a:lstStyle/>
          <a:p>
            <a:pPr lvl="0" algn="just"/>
            <a:r>
              <a:rPr lang="fr-FR" b="1" dirty="0">
                <a:latin typeface="Arial" panose="020B0604020202020204" pitchFamily="34" charset="0"/>
                <a:cs typeface="Arial" panose="020B0604020202020204" pitchFamily="34" charset="0"/>
              </a:rPr>
              <a:t>Les contrôles au sein d’un service et/ou sur le terrain des conditions dans lesquelles les règles de santé et de sécurité sont mises en œuvre permettent d’établir un bilan global et d’alerter la collectivité sur les non-conformités existantes. </a:t>
            </a:r>
          </a:p>
          <a:p>
            <a:pPr lvl="0" algn="just"/>
            <a:endParaRPr lang="fr-FR" b="1" dirty="0">
              <a:latin typeface="Arial" panose="020B0604020202020204" pitchFamily="34" charset="0"/>
              <a:cs typeface="Arial" panose="020B0604020202020204" pitchFamily="34" charset="0"/>
            </a:endParaRPr>
          </a:p>
          <a:p>
            <a:pPr lvl="0" algn="just"/>
            <a:r>
              <a:rPr lang="fr-FR" b="1" dirty="0">
                <a:latin typeface="Arial" panose="020B0604020202020204" pitchFamily="34" charset="0"/>
                <a:cs typeface="Arial" panose="020B0604020202020204" pitchFamily="34" charset="0"/>
              </a:rPr>
              <a:t>A partir de ces constats, la collectivité pourra définir ses priorités dans la mise en œuvre des actions de prévention des risques professionnels.</a:t>
            </a:r>
          </a:p>
          <a:p>
            <a:pPr lvl="0" algn="just"/>
            <a:endParaRPr lang="fr-FR" b="1" dirty="0">
              <a:latin typeface="Arial" panose="020B0604020202020204" pitchFamily="34" charset="0"/>
              <a:cs typeface="Arial" panose="020B0604020202020204" pitchFamily="34" charset="0"/>
            </a:endParaRPr>
          </a:p>
          <a:p>
            <a:pPr lvl="0" algn="just"/>
            <a:r>
              <a:rPr lang="fr-FR" b="1" dirty="0">
                <a:latin typeface="Arial" panose="020B0604020202020204" pitchFamily="34" charset="0"/>
                <a:cs typeface="Arial" panose="020B0604020202020204" pitchFamily="34" charset="0"/>
              </a:rPr>
              <a:t>C’est une démarche proche de l’audit qui établit en quelque sorte « une cartographie des risques »</a:t>
            </a:r>
          </a:p>
          <a:p>
            <a:pPr lvl="0" algn="just"/>
            <a:endParaRPr lang="fr-FR" b="1" dirty="0">
              <a:latin typeface="Arial" panose="020B0604020202020204" pitchFamily="34" charset="0"/>
              <a:cs typeface="Arial" panose="020B0604020202020204" pitchFamily="34" charset="0"/>
            </a:endParaRPr>
          </a:p>
          <a:p>
            <a:pPr marL="567214" lvl="1" indent="-215265" algn="just">
              <a:buFont typeface="Wingdings"/>
              <a:buChar char=""/>
              <a:tabLst>
                <a:tab pos="567690" algn="l"/>
              </a:tabLst>
            </a:pPr>
            <a:endParaRPr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F7441D94-C573-B5E9-F28D-7E093A9BA751}"/>
              </a:ext>
            </a:extLst>
          </p:cNvPr>
          <p:cNvPicPr>
            <a:picLocks noChangeAspect="1"/>
          </p:cNvPicPr>
          <p:nvPr/>
        </p:nvPicPr>
        <p:blipFill>
          <a:blip r:embed="rId2"/>
          <a:stretch>
            <a:fillRect/>
          </a:stretch>
        </p:blipFill>
        <p:spPr>
          <a:xfrm>
            <a:off x="152400" y="0"/>
            <a:ext cx="1422426" cy="1443762"/>
          </a:xfrm>
          <a:prstGeom prst="rect">
            <a:avLst/>
          </a:prstGeom>
        </p:spPr>
      </p:pic>
      <p:sp>
        <p:nvSpPr>
          <p:cNvPr id="14" name="object 2">
            <a:extLst>
              <a:ext uri="{FF2B5EF4-FFF2-40B4-BE49-F238E27FC236}">
                <a16:creationId xmlns:a16="http://schemas.microsoft.com/office/drawing/2014/main" id="{992F2690-292E-8642-F26E-7FBE45F82B3C}"/>
              </a:ext>
            </a:extLst>
          </p:cNvPr>
          <p:cNvSpPr txBox="1">
            <a:spLocks noGrp="1"/>
          </p:cNvSpPr>
          <p:nvPr>
            <p:ph type="title"/>
          </p:nvPr>
        </p:nvSpPr>
        <p:spPr>
          <a:xfrm>
            <a:off x="608295" y="1713987"/>
            <a:ext cx="8071923" cy="361766"/>
          </a:xfrm>
          <a:prstGeom prst="rect">
            <a:avLst/>
          </a:prstGeom>
        </p:spPr>
        <p:txBody>
          <a:bodyPr vert="horz" wrap="square" lIns="0" tIns="0" rIns="0" bIns="0" rtlCol="0">
            <a:spAutoFit/>
          </a:bodyPr>
          <a:lstStyle/>
          <a:p>
            <a:pPr marL="9525">
              <a:lnSpc>
                <a:spcPts val="2640"/>
              </a:lnSpc>
            </a:pPr>
            <a:r>
              <a:rPr lang="fr-FR" dirty="0">
                <a:solidFill>
                  <a:srgbClr val="C00000"/>
                </a:solidFill>
                <a:latin typeface="+mn-lt"/>
              </a:rPr>
              <a:t>Pourquoi faire réaliser une visite d’inspection ?</a:t>
            </a:r>
            <a:endParaRPr dirty="0">
              <a:solidFill>
                <a:srgbClr val="C00000"/>
              </a:solidFill>
              <a:latin typeface="+mn-lt"/>
              <a:cs typeface="Calibri"/>
            </a:endParaRPr>
          </a:p>
        </p:txBody>
      </p:sp>
      <p:grpSp>
        <p:nvGrpSpPr>
          <p:cNvPr id="15" name="Groupe 14">
            <a:extLst>
              <a:ext uri="{FF2B5EF4-FFF2-40B4-BE49-F238E27FC236}">
                <a16:creationId xmlns:a16="http://schemas.microsoft.com/office/drawing/2014/main" id="{69AF09C8-F062-E42D-410A-34BA10B8F556}"/>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0C2D5648-2A55-56C4-216B-A0316E1A380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1BBF3174-D91F-2445-52E5-7FA2AC9D33E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DBF7170D-DC11-0ED2-4288-293D1CCBE50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D3C4D492-E745-ED5B-394B-1939BA15D69F}"/>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762A3FD2-3EC6-5AA7-710F-90FB7868FB0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77F70A9C-5308-AAF3-B2BE-01F1A23D304E}"/>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C168346D-1A36-0BB1-10FC-8B59EB356B1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D9952B24-0930-CCB3-E11D-C4A9FF45574E}"/>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2E51A55E-5F7A-82FA-534C-BD1C11321F3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A32F8B3D-162D-2F2B-9101-7356628AB6F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7ECC6263-77F7-E685-8D2D-3351BD5639C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938563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63990-4130-6235-D7E1-72B1B7CB9D4B}"/>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E1477B3E-C5D2-6C91-8BC5-5337B4F6753B}"/>
              </a:ext>
            </a:extLst>
          </p:cNvPr>
          <p:cNvSpPr txBox="1"/>
          <p:nvPr/>
        </p:nvSpPr>
        <p:spPr>
          <a:xfrm>
            <a:off x="336942" y="2590800"/>
            <a:ext cx="8382000" cy="3610604"/>
          </a:xfrm>
          <a:prstGeom prst="rect">
            <a:avLst/>
          </a:prstGeom>
        </p:spPr>
        <p:txBody>
          <a:bodyPr vert="horz" wrap="square" lIns="0" tIns="9525" rIns="0" bIns="0" rtlCol="0">
            <a:spAutoFit/>
          </a:bodyPr>
          <a:lstStyle/>
          <a:p>
            <a:pPr marL="285750" lvl="0" indent="-285750">
              <a:buFont typeface="Wingdings" panose="05000000000000000000" pitchFamily="2" charset="2"/>
              <a:buChar char="Ø"/>
            </a:pPr>
            <a:r>
              <a:rPr lang="fr-FR" b="1" dirty="0">
                <a:latin typeface="Arial" panose="020B0604020202020204" pitchFamily="34" charset="0"/>
                <a:cs typeface="Arial" panose="020B0604020202020204" pitchFamily="34" charset="0"/>
              </a:rPr>
              <a:t>Une action complémentaire au service de prévention et un soutien pour les acteurs internes</a:t>
            </a:r>
          </a:p>
          <a:p>
            <a:pPr lvl="0"/>
            <a:endParaRPr lang="fr-FR"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fr-FR" b="1" dirty="0">
                <a:latin typeface="Arial" panose="020B0604020202020204" pitchFamily="34" charset="0"/>
                <a:cs typeface="Arial" panose="020B0604020202020204" pitchFamily="34" charset="0"/>
              </a:rPr>
              <a:t>Un levier pour améliorer les conditions de travail</a:t>
            </a:r>
          </a:p>
          <a:p>
            <a:pPr marL="285750" lvl="0" indent="-285750">
              <a:buFont typeface="Wingdings" panose="05000000000000000000" pitchFamily="2" charset="2"/>
              <a:buChar char="Ø"/>
            </a:pPr>
            <a:endParaRPr lang="fr-FR"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fr-FR" b="1" dirty="0">
                <a:latin typeface="Arial" panose="020B0604020202020204" pitchFamily="34" charset="0"/>
                <a:cs typeface="Arial" panose="020B0604020202020204" pitchFamily="34" charset="0"/>
              </a:rPr>
              <a:t>Un atout pour la conformité réglementaire</a:t>
            </a:r>
          </a:p>
          <a:p>
            <a:pPr marL="285750" lvl="0" indent="-285750">
              <a:buFont typeface="Wingdings" panose="05000000000000000000" pitchFamily="2" charset="2"/>
              <a:buChar char="Ø"/>
            </a:pPr>
            <a:endParaRPr lang="fr-FR"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fr-FR" b="1" dirty="0">
                <a:latin typeface="Arial" panose="020B0604020202020204" pitchFamily="34" charset="0"/>
                <a:cs typeface="Arial" panose="020B0604020202020204" pitchFamily="34" charset="0"/>
              </a:rPr>
              <a:t>Une approche constructive et non punitive</a:t>
            </a:r>
          </a:p>
          <a:p>
            <a:pPr marL="285750" lvl="0" indent="-285750">
              <a:buFont typeface="Wingdings" panose="05000000000000000000" pitchFamily="2" charset="2"/>
              <a:buChar char="Ø"/>
            </a:pPr>
            <a:endParaRPr lang="fr-FR"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fr-FR" b="1" dirty="0">
                <a:latin typeface="Arial" panose="020B0604020202020204" pitchFamily="34" charset="0"/>
                <a:cs typeface="Arial" panose="020B0604020202020204" pitchFamily="34" charset="0"/>
              </a:rPr>
              <a:t>Une amélioration de l’image et de l’attractivité de la collectivité</a:t>
            </a:r>
            <a:endParaRPr lang="fr-FR" dirty="0">
              <a:latin typeface="Arial" panose="020B0604020202020204" pitchFamily="34" charset="0"/>
              <a:cs typeface="Arial" panose="020B0604020202020204" pitchFamily="34" charset="0"/>
            </a:endParaRPr>
          </a:p>
          <a:p>
            <a:pPr lvl="0" algn="just"/>
            <a:endParaRPr lang="fr-FR" b="1" dirty="0">
              <a:latin typeface="Arial" panose="020B0604020202020204" pitchFamily="34" charset="0"/>
              <a:cs typeface="Arial" panose="020B0604020202020204" pitchFamily="34" charset="0"/>
            </a:endParaRPr>
          </a:p>
          <a:p>
            <a:pPr lvl="0" algn="just"/>
            <a:endParaRPr lang="fr-FR" b="1" dirty="0">
              <a:latin typeface="Arial" panose="020B0604020202020204" pitchFamily="34" charset="0"/>
              <a:cs typeface="Arial" panose="020B0604020202020204" pitchFamily="34" charset="0"/>
            </a:endParaRPr>
          </a:p>
          <a:p>
            <a:pPr marL="567214" lvl="1" indent="-215265" algn="just">
              <a:buFont typeface="Wingdings"/>
              <a:buChar char=""/>
              <a:tabLst>
                <a:tab pos="567690" algn="l"/>
              </a:tabLst>
            </a:pPr>
            <a:endParaRPr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2EB09DFC-97EC-6B84-2D2E-3FB7BFD57AC9}"/>
              </a:ext>
            </a:extLst>
          </p:cNvPr>
          <p:cNvPicPr>
            <a:picLocks noChangeAspect="1"/>
          </p:cNvPicPr>
          <p:nvPr/>
        </p:nvPicPr>
        <p:blipFill>
          <a:blip r:embed="rId2"/>
          <a:stretch>
            <a:fillRect/>
          </a:stretch>
        </p:blipFill>
        <p:spPr>
          <a:xfrm>
            <a:off x="152400" y="0"/>
            <a:ext cx="1422426" cy="1443762"/>
          </a:xfrm>
          <a:prstGeom prst="rect">
            <a:avLst/>
          </a:prstGeom>
        </p:spPr>
      </p:pic>
      <p:sp>
        <p:nvSpPr>
          <p:cNvPr id="14" name="object 2">
            <a:extLst>
              <a:ext uri="{FF2B5EF4-FFF2-40B4-BE49-F238E27FC236}">
                <a16:creationId xmlns:a16="http://schemas.microsoft.com/office/drawing/2014/main" id="{002604B1-AF66-7ACD-837A-F8E52AA9DDA9}"/>
              </a:ext>
            </a:extLst>
          </p:cNvPr>
          <p:cNvSpPr txBox="1">
            <a:spLocks noGrp="1"/>
          </p:cNvSpPr>
          <p:nvPr>
            <p:ph type="title"/>
          </p:nvPr>
        </p:nvSpPr>
        <p:spPr>
          <a:xfrm>
            <a:off x="608295" y="1713987"/>
            <a:ext cx="8071923" cy="361766"/>
          </a:xfrm>
          <a:prstGeom prst="rect">
            <a:avLst/>
          </a:prstGeom>
        </p:spPr>
        <p:txBody>
          <a:bodyPr vert="horz" wrap="square" lIns="0" tIns="0" rIns="0" bIns="0" rtlCol="0">
            <a:spAutoFit/>
          </a:bodyPr>
          <a:lstStyle/>
          <a:p>
            <a:pPr marL="9525">
              <a:lnSpc>
                <a:spcPts val="2640"/>
              </a:lnSpc>
            </a:pPr>
            <a:r>
              <a:rPr lang="fr-FR" dirty="0">
                <a:solidFill>
                  <a:srgbClr val="C00000"/>
                </a:solidFill>
                <a:latin typeface="+mn-lt"/>
              </a:rPr>
              <a:t>Pourquoi faire réaliser une visite d’inspection ?</a:t>
            </a:r>
            <a:endParaRPr dirty="0">
              <a:solidFill>
                <a:srgbClr val="C00000"/>
              </a:solidFill>
              <a:latin typeface="+mn-lt"/>
              <a:cs typeface="Calibri"/>
            </a:endParaRPr>
          </a:p>
        </p:txBody>
      </p:sp>
      <p:grpSp>
        <p:nvGrpSpPr>
          <p:cNvPr id="15" name="Groupe 14">
            <a:extLst>
              <a:ext uri="{FF2B5EF4-FFF2-40B4-BE49-F238E27FC236}">
                <a16:creationId xmlns:a16="http://schemas.microsoft.com/office/drawing/2014/main" id="{C5FC6E0F-CBCA-3F46-EC12-33650A647A49}"/>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3EF5F25B-C5EA-3669-7645-DF133950ED3D}"/>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3D2BE85A-8AD4-0CED-FB68-F541E84D3C3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F95A7B38-5A24-0547-8CC1-D0D0D684EFA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901FB540-F408-13C5-C2BD-2B8E713040D9}"/>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4D950A1F-9125-2B4E-E0BD-17372640B61A}"/>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24723C4C-24A1-55B5-8E93-A08CC80D093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1144EA9E-AE2A-64DB-5DC0-A560510D6E3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786764E1-F289-BF5F-3ABE-7181623FC461}"/>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497CCF69-AAEE-8D13-BF43-41105ACC465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AA1D65F8-334C-5AD4-D255-C6A34FEB5B3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9BEF42DF-3328-4DA2-630D-CE4DDE1BA36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3411081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54A80-06B5-DF93-4844-B464CCB3BD99}"/>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15A2B553-C64D-E827-4AC7-3CB6CFE1733A}"/>
              </a:ext>
            </a:extLst>
          </p:cNvPr>
          <p:cNvSpPr txBox="1"/>
          <p:nvPr/>
        </p:nvSpPr>
        <p:spPr>
          <a:xfrm>
            <a:off x="311008" y="2161070"/>
            <a:ext cx="8382000" cy="4718599"/>
          </a:xfrm>
          <a:prstGeom prst="rect">
            <a:avLst/>
          </a:prstGeom>
        </p:spPr>
        <p:txBody>
          <a:bodyPr vert="horz" wrap="square" lIns="0" tIns="9525" rIns="0" bIns="0" rtlCol="0">
            <a:spAutoFit/>
          </a:bodyPr>
          <a:lstStyle/>
          <a:p>
            <a:pPr marL="742950" lvl="1" indent="-285750" algn="just">
              <a:buFont typeface="Wingdings" panose="05000000000000000000" pitchFamily="2" charset="2"/>
              <a:buChar char="Ø"/>
            </a:pPr>
            <a:r>
              <a:rPr lang="fr-FR" b="1" dirty="0"/>
              <a:t>Les démarches de prévention et l’organisation en santé et sécurité au travail : évaluation des risques, formation en santé et sécurité au travail, plans de prévention, vérifications générales périodiques, surveillance médicale, mise en place des registres obligatoires, autorisations de conduite, livret d’accueil …</a:t>
            </a:r>
          </a:p>
          <a:p>
            <a:pPr lvl="1" algn="just"/>
            <a:endParaRPr lang="fr-FR" b="1" dirty="0"/>
          </a:p>
          <a:p>
            <a:pPr marL="742950" lvl="1" indent="-285750" algn="just">
              <a:buFont typeface="Wingdings" panose="05000000000000000000" pitchFamily="2" charset="2"/>
              <a:buChar char="ü"/>
            </a:pPr>
            <a:r>
              <a:rPr lang="fr-FR" b="1" dirty="0"/>
              <a:t>Les locaux de travail et les installations : aménagement des locaux et des postes de travail, sécurité des lieux de travail, risques liés à l’environnement de travail…</a:t>
            </a:r>
          </a:p>
          <a:p>
            <a:pPr marL="742950" lvl="1" indent="-285750" algn="just">
              <a:buFont typeface="Wingdings" panose="05000000000000000000" pitchFamily="2" charset="2"/>
              <a:buChar char="ü"/>
            </a:pPr>
            <a:endParaRPr lang="fr-FR" b="1" dirty="0"/>
          </a:p>
          <a:p>
            <a:pPr marL="742950" lvl="1" indent="-285750" algn="just">
              <a:buFont typeface="Wingdings" panose="05000000000000000000" pitchFamily="2" charset="2"/>
              <a:buChar char="ü"/>
            </a:pPr>
            <a:r>
              <a:rPr lang="fr-FR" b="1" dirty="0"/>
              <a:t>Les équipements de travail et de protection : maintien en conformité, installation des équipements, utilisation et maintenance</a:t>
            </a:r>
          </a:p>
          <a:p>
            <a:pPr marL="742950" lvl="1" indent="-285750" algn="just">
              <a:buFont typeface="Wingdings" panose="05000000000000000000" pitchFamily="2" charset="2"/>
              <a:buChar char="ü"/>
            </a:pPr>
            <a:endParaRPr lang="fr-FR" b="1" dirty="0"/>
          </a:p>
          <a:p>
            <a:pPr marL="742950" lvl="1" indent="-285750" algn="just">
              <a:buFont typeface="Wingdings" panose="05000000000000000000" pitchFamily="2" charset="2"/>
              <a:buChar char="ü"/>
            </a:pPr>
            <a:r>
              <a:rPr lang="fr-FR" b="1" dirty="0"/>
              <a:t>Les conditions de réalisation des activités : risques liés aux équipements et produits mis en œuvre, les tâches, l’exposition aux bruits, l’exposition aux produits chimiques, l’exposition aux vibrations mécaniques, les ambiances thermiques, les ambiances climatiques </a:t>
            </a:r>
          </a:p>
          <a:p>
            <a:pPr lvl="1" algn="just"/>
            <a:endParaRPr lang="fr-FR" b="1" dirty="0"/>
          </a:p>
          <a:p>
            <a:pPr marL="742950" lvl="1" indent="-285750" algn="just">
              <a:buFont typeface="Wingdings" panose="05000000000000000000" pitchFamily="2" charset="2"/>
              <a:buChar char="ü"/>
            </a:pPr>
            <a:r>
              <a:rPr lang="fr-FR" b="1" dirty="0"/>
              <a:t>…</a:t>
            </a:r>
          </a:p>
        </p:txBody>
      </p:sp>
      <p:pic>
        <p:nvPicPr>
          <p:cNvPr id="10" name="Image 9" descr="Logo_CDG18_BS.jpg">
            <a:extLst>
              <a:ext uri="{FF2B5EF4-FFF2-40B4-BE49-F238E27FC236}">
                <a16:creationId xmlns:a16="http://schemas.microsoft.com/office/drawing/2014/main" id="{952BC853-F135-D794-4050-EDBCC160CEDB}"/>
              </a:ext>
            </a:extLst>
          </p:cNvPr>
          <p:cNvPicPr>
            <a:picLocks noChangeAspect="1"/>
          </p:cNvPicPr>
          <p:nvPr/>
        </p:nvPicPr>
        <p:blipFill>
          <a:blip r:embed="rId2"/>
          <a:stretch>
            <a:fillRect/>
          </a:stretch>
        </p:blipFill>
        <p:spPr>
          <a:xfrm>
            <a:off x="152400" y="0"/>
            <a:ext cx="1422426" cy="1443762"/>
          </a:xfrm>
          <a:prstGeom prst="rect">
            <a:avLst/>
          </a:prstGeom>
        </p:spPr>
      </p:pic>
      <p:sp>
        <p:nvSpPr>
          <p:cNvPr id="14" name="object 2">
            <a:extLst>
              <a:ext uri="{FF2B5EF4-FFF2-40B4-BE49-F238E27FC236}">
                <a16:creationId xmlns:a16="http://schemas.microsoft.com/office/drawing/2014/main" id="{FE0E1E85-393A-33D9-AD99-D2B49FBC3B8D}"/>
              </a:ext>
            </a:extLst>
          </p:cNvPr>
          <p:cNvSpPr txBox="1">
            <a:spLocks noGrp="1"/>
          </p:cNvSpPr>
          <p:nvPr>
            <p:ph type="title"/>
          </p:nvPr>
        </p:nvSpPr>
        <p:spPr>
          <a:xfrm>
            <a:off x="457200" y="1602697"/>
            <a:ext cx="8915400" cy="338041"/>
          </a:xfrm>
          <a:prstGeom prst="rect">
            <a:avLst/>
          </a:prstGeom>
        </p:spPr>
        <p:txBody>
          <a:bodyPr vert="horz" wrap="square" lIns="0" tIns="0" rIns="0" bIns="0" rtlCol="0">
            <a:spAutoFit/>
          </a:bodyPr>
          <a:lstStyle/>
          <a:p>
            <a:pPr marL="9525">
              <a:lnSpc>
                <a:spcPts val="2640"/>
              </a:lnSpc>
            </a:pPr>
            <a:r>
              <a:rPr lang="fr-FR" sz="2600" dirty="0">
                <a:solidFill>
                  <a:srgbClr val="C00000"/>
                </a:solidFill>
                <a:latin typeface="+mn-lt"/>
                <a:cs typeface="Calibri"/>
              </a:rPr>
              <a:t>Quels sont les champs d’investigation des visites d’inspection?</a:t>
            </a:r>
            <a:endParaRPr sz="2600" dirty="0">
              <a:solidFill>
                <a:srgbClr val="C00000"/>
              </a:solidFill>
              <a:latin typeface="+mn-lt"/>
              <a:cs typeface="Calibri"/>
            </a:endParaRPr>
          </a:p>
        </p:txBody>
      </p:sp>
      <p:grpSp>
        <p:nvGrpSpPr>
          <p:cNvPr id="15" name="Groupe 14">
            <a:extLst>
              <a:ext uri="{FF2B5EF4-FFF2-40B4-BE49-F238E27FC236}">
                <a16:creationId xmlns:a16="http://schemas.microsoft.com/office/drawing/2014/main" id="{E8BC6FAF-6508-7FAC-4FF2-D6F7DED183BD}"/>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B62D7D7D-F81A-E047-D16E-323D477A92E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27076242-B244-36A2-4C52-EB4F557AF594}"/>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5A9FE724-7B94-FFCB-2383-5693A2F3C6C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640BA4DF-57CC-CE44-1D64-64B104FD9EA3}"/>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B974A661-8515-723A-E21C-D58B4396973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9F559DB4-D4DC-F8FF-455C-7DC7D90750A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8B1475C6-B71A-EA20-466B-DD5287BE85A0}"/>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54305B45-AB1E-8EA0-284B-9DA86B085F8B}"/>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04115CB2-E123-2CB8-8F3F-3988B05A35E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9D34EFB2-157C-8C8A-215E-7BA3B7D3076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E65EAF1E-BE2A-47B3-B211-3B1C6943150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961159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B81DF-21D6-F937-A91F-F06965768F74}"/>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7ADF28B1-2C46-F6CB-3C55-779EFF8E0849}"/>
              </a:ext>
            </a:extLst>
          </p:cNvPr>
          <p:cNvSpPr txBox="1"/>
          <p:nvPr/>
        </p:nvSpPr>
        <p:spPr>
          <a:xfrm>
            <a:off x="420905" y="2934658"/>
            <a:ext cx="8382000" cy="1671611"/>
          </a:xfrm>
          <a:prstGeom prst="rect">
            <a:avLst/>
          </a:prstGeom>
        </p:spPr>
        <p:txBody>
          <a:bodyPr vert="horz" wrap="square" lIns="0" tIns="9525" rIns="0" bIns="0" rtlCol="0">
            <a:spAutoFit/>
          </a:bodyPr>
          <a:lstStyle/>
          <a:p>
            <a:pPr lvl="0" algn="just"/>
            <a:r>
              <a:rPr lang="fr-FR" b="1" dirty="0"/>
              <a:t>La réglementation n’impose pas de fréquence. </a:t>
            </a:r>
          </a:p>
          <a:p>
            <a:pPr lvl="0" algn="just"/>
            <a:endParaRPr lang="fr-FR" b="1" dirty="0"/>
          </a:p>
          <a:p>
            <a:pPr lvl="0" algn="just"/>
            <a:r>
              <a:rPr lang="fr-FR" b="1" dirty="0"/>
              <a:t>Elles sont programmées en concertation avec la collectivité, en fonction des actions de prévention mises en œuvre ou prévues, des situations rencontrées ou des circonstances propres.</a:t>
            </a:r>
          </a:p>
          <a:p>
            <a:pPr lvl="0" algn="just"/>
            <a:endParaRPr lang="fr-FR" b="1" dirty="0"/>
          </a:p>
        </p:txBody>
      </p:sp>
      <p:pic>
        <p:nvPicPr>
          <p:cNvPr id="10" name="Image 9" descr="Logo_CDG18_BS.jpg">
            <a:extLst>
              <a:ext uri="{FF2B5EF4-FFF2-40B4-BE49-F238E27FC236}">
                <a16:creationId xmlns:a16="http://schemas.microsoft.com/office/drawing/2014/main" id="{1B03B7B9-9F45-B47E-DCE0-51256F3B356A}"/>
              </a:ext>
            </a:extLst>
          </p:cNvPr>
          <p:cNvPicPr>
            <a:picLocks noChangeAspect="1"/>
          </p:cNvPicPr>
          <p:nvPr/>
        </p:nvPicPr>
        <p:blipFill>
          <a:blip r:embed="rId2"/>
          <a:stretch>
            <a:fillRect/>
          </a:stretch>
        </p:blipFill>
        <p:spPr>
          <a:xfrm>
            <a:off x="152400" y="0"/>
            <a:ext cx="1422426" cy="1443762"/>
          </a:xfrm>
          <a:prstGeom prst="rect">
            <a:avLst/>
          </a:prstGeom>
        </p:spPr>
      </p:pic>
      <p:sp>
        <p:nvSpPr>
          <p:cNvPr id="14" name="object 2">
            <a:extLst>
              <a:ext uri="{FF2B5EF4-FFF2-40B4-BE49-F238E27FC236}">
                <a16:creationId xmlns:a16="http://schemas.microsoft.com/office/drawing/2014/main" id="{E4CD799C-22F7-062A-1671-0EF95E99648C}"/>
              </a:ext>
            </a:extLst>
          </p:cNvPr>
          <p:cNvSpPr txBox="1">
            <a:spLocks noGrp="1"/>
          </p:cNvSpPr>
          <p:nvPr>
            <p:ph type="title"/>
          </p:nvPr>
        </p:nvSpPr>
        <p:spPr>
          <a:xfrm>
            <a:off x="2515422" y="1762467"/>
            <a:ext cx="6203520" cy="361766"/>
          </a:xfrm>
          <a:prstGeom prst="rect">
            <a:avLst/>
          </a:prstGeom>
        </p:spPr>
        <p:txBody>
          <a:bodyPr vert="horz" wrap="square" lIns="0" tIns="0" rIns="0" bIns="0" rtlCol="0">
            <a:spAutoFit/>
          </a:bodyPr>
          <a:lstStyle/>
          <a:p>
            <a:pPr marL="9525">
              <a:lnSpc>
                <a:spcPts val="2640"/>
              </a:lnSpc>
            </a:pPr>
            <a:r>
              <a:rPr lang="fr-FR" dirty="0">
                <a:solidFill>
                  <a:srgbClr val="C00000"/>
                </a:solidFill>
                <a:latin typeface="+mn-lt"/>
              </a:rPr>
              <a:t>Fréquence des visites d’inspection ?</a:t>
            </a:r>
            <a:endParaRPr dirty="0">
              <a:solidFill>
                <a:srgbClr val="C00000"/>
              </a:solidFill>
              <a:latin typeface="+mn-lt"/>
              <a:cs typeface="Calibri"/>
            </a:endParaRPr>
          </a:p>
        </p:txBody>
      </p:sp>
      <p:grpSp>
        <p:nvGrpSpPr>
          <p:cNvPr id="15" name="Groupe 14">
            <a:extLst>
              <a:ext uri="{FF2B5EF4-FFF2-40B4-BE49-F238E27FC236}">
                <a16:creationId xmlns:a16="http://schemas.microsoft.com/office/drawing/2014/main" id="{9042BBCE-E122-5EC7-D801-5E13B1DA4A2C}"/>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C13A3BF9-0139-4AA0-B0BA-FAE8DBDD147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66AD1B0E-5512-652C-A10A-71E77F28849A}"/>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84BC91CD-A273-85B5-8775-E72CC9095602}"/>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113C8CB5-CEDD-BA55-396E-499C736D2B8B}"/>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59FA0A18-1AB0-C66D-825B-F40F885DC77A}"/>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53518C4E-2115-87F8-922D-7E3CBB9791E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118AEA9E-047E-405D-5E2C-EC9605F2CFA0}"/>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D690E678-92DA-B5A6-9ADE-5A784D0E4074}"/>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8665EFC0-0AAE-CB1A-7A91-192FD7D21CD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6CDF8DE1-6AD9-D50B-E4A7-F6659C95E05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C6E5A38C-D1A5-C060-CA92-F3C3CBFE809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2523343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D4F95-5163-C5E6-186F-9E74FAD8CB84}"/>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3D59335D-8B60-0087-CD16-568EA3BB4C1E}"/>
              </a:ext>
            </a:extLst>
          </p:cNvPr>
          <p:cNvSpPr txBox="1"/>
          <p:nvPr/>
        </p:nvSpPr>
        <p:spPr>
          <a:xfrm>
            <a:off x="409355" y="1902501"/>
            <a:ext cx="8382000" cy="5272597"/>
          </a:xfrm>
          <a:prstGeom prst="rect">
            <a:avLst/>
          </a:prstGeom>
        </p:spPr>
        <p:txBody>
          <a:bodyPr vert="horz" wrap="square" lIns="0" tIns="9525" rIns="0" bIns="0" rtlCol="0">
            <a:spAutoFit/>
          </a:bodyPr>
          <a:lstStyle/>
          <a:p>
            <a:pPr algn="just"/>
            <a:r>
              <a:rPr lang="fr-FR" b="1" dirty="0"/>
              <a:t>1. Programmation et préparation de l’inspection</a:t>
            </a:r>
          </a:p>
          <a:p>
            <a:pPr marL="742950" lvl="1" indent="-285750" algn="just">
              <a:buFont typeface="Wingdings" panose="05000000000000000000" pitchFamily="2" charset="2"/>
              <a:buChar char="ü"/>
            </a:pPr>
            <a:r>
              <a:rPr lang="fr-FR" b="1" dirty="0"/>
              <a:t>Prise de rendez-vous pour fixer une date d’inspection (pas de visite inopinée)</a:t>
            </a:r>
          </a:p>
          <a:p>
            <a:pPr marL="742950" lvl="1" indent="-285750" algn="just">
              <a:buFont typeface="Wingdings" panose="05000000000000000000" pitchFamily="2" charset="2"/>
              <a:buChar char="ü"/>
            </a:pPr>
            <a:r>
              <a:rPr lang="fr-FR" b="1" dirty="0"/>
              <a:t>Demande de documents en vue de l’élaboration d’un pré-diagnostic</a:t>
            </a:r>
          </a:p>
          <a:p>
            <a:pPr marL="742950" lvl="1" indent="-285750" algn="just">
              <a:buFont typeface="Wingdings" panose="05000000000000000000" pitchFamily="2" charset="2"/>
              <a:buChar char="ü"/>
            </a:pPr>
            <a:r>
              <a:rPr lang="fr-FR" b="1" dirty="0"/>
              <a:t>Définition du type d’inspection (documentaire, bâtimentaire, par risque ou par métier)</a:t>
            </a:r>
          </a:p>
          <a:p>
            <a:pPr algn="just"/>
            <a:r>
              <a:rPr lang="fr-FR" b="1" dirty="0"/>
              <a:t> </a:t>
            </a:r>
          </a:p>
          <a:p>
            <a:pPr algn="just"/>
            <a:r>
              <a:rPr lang="fr-FR" b="1" dirty="0"/>
              <a:t>2. Réunion d’ouverture / démarrage de l’inspection</a:t>
            </a:r>
          </a:p>
          <a:p>
            <a:pPr marL="742950" lvl="1" indent="-285750" algn="just">
              <a:buFont typeface="Wingdings" panose="05000000000000000000" pitchFamily="2" charset="2"/>
              <a:buChar char="ü"/>
            </a:pPr>
            <a:r>
              <a:rPr lang="fr-FR" b="1" dirty="0"/>
              <a:t>En présence d’un représentant de l’autorité territoriale (élu, DGS, SGM) , de l’assistant de prévention ou du conseiller de prévention, du responsable du service inspecté </a:t>
            </a:r>
          </a:p>
          <a:p>
            <a:pPr marL="742950" lvl="1" indent="-285750" algn="just">
              <a:buFont typeface="Wingdings" panose="05000000000000000000" pitchFamily="2" charset="2"/>
              <a:buChar char="ü"/>
            </a:pPr>
            <a:r>
              <a:rPr lang="fr-FR" b="1" dirty="0"/>
              <a:t>Présentation du but et des objectifs de la visite</a:t>
            </a:r>
          </a:p>
          <a:p>
            <a:pPr lvl="1" algn="just"/>
            <a:r>
              <a:rPr lang="fr-FR" b="1" dirty="0"/>
              <a:t> </a:t>
            </a:r>
          </a:p>
          <a:p>
            <a:pPr algn="just"/>
            <a:r>
              <a:rPr lang="fr-FR" b="1" dirty="0"/>
              <a:t>3. Réalisation de l’inspection</a:t>
            </a:r>
          </a:p>
          <a:p>
            <a:pPr marL="742950" lvl="1" indent="-285750" algn="just">
              <a:buFont typeface="Wingdings" panose="05000000000000000000" pitchFamily="2" charset="2"/>
              <a:buChar char="ü"/>
            </a:pPr>
            <a:r>
              <a:rPr lang="fr-FR" b="1" dirty="0"/>
              <a:t>Entretien avec les agents</a:t>
            </a:r>
          </a:p>
          <a:p>
            <a:pPr marL="742950" lvl="1" indent="-285750" algn="just">
              <a:buFont typeface="Wingdings" panose="05000000000000000000" pitchFamily="2" charset="2"/>
              <a:buChar char="ü"/>
            </a:pPr>
            <a:r>
              <a:rPr lang="fr-FR" b="1" dirty="0"/>
              <a:t>Consultation de documents</a:t>
            </a:r>
          </a:p>
          <a:p>
            <a:pPr marL="742950" lvl="1" indent="-285750" algn="just">
              <a:buFont typeface="Wingdings" panose="05000000000000000000" pitchFamily="2" charset="2"/>
              <a:buChar char="ü"/>
            </a:pPr>
            <a:r>
              <a:rPr lang="fr-FR" b="1" dirty="0"/>
              <a:t>Visite de terrain avec un représentant de la collectivité et l’assistant ou conseiller de prévention (observations des écarts à la réglementation, mesures immédiates d’urgence)</a:t>
            </a:r>
          </a:p>
          <a:p>
            <a:pPr lvl="0" algn="just"/>
            <a:endParaRPr lang="fr-FR" b="1" dirty="0"/>
          </a:p>
        </p:txBody>
      </p:sp>
      <p:pic>
        <p:nvPicPr>
          <p:cNvPr id="10" name="Image 9" descr="Logo_CDG18_BS.jpg">
            <a:extLst>
              <a:ext uri="{FF2B5EF4-FFF2-40B4-BE49-F238E27FC236}">
                <a16:creationId xmlns:a16="http://schemas.microsoft.com/office/drawing/2014/main" id="{4DFC73DC-CB2F-E25C-90B0-5AC0C8552E1D}"/>
              </a:ext>
            </a:extLst>
          </p:cNvPr>
          <p:cNvPicPr>
            <a:picLocks noChangeAspect="1"/>
          </p:cNvPicPr>
          <p:nvPr/>
        </p:nvPicPr>
        <p:blipFill>
          <a:blip r:embed="rId2"/>
          <a:stretch>
            <a:fillRect/>
          </a:stretch>
        </p:blipFill>
        <p:spPr>
          <a:xfrm>
            <a:off x="152400" y="0"/>
            <a:ext cx="1422426" cy="1443762"/>
          </a:xfrm>
          <a:prstGeom prst="rect">
            <a:avLst/>
          </a:prstGeom>
        </p:spPr>
      </p:pic>
      <p:sp>
        <p:nvSpPr>
          <p:cNvPr id="14" name="object 2">
            <a:extLst>
              <a:ext uri="{FF2B5EF4-FFF2-40B4-BE49-F238E27FC236}">
                <a16:creationId xmlns:a16="http://schemas.microsoft.com/office/drawing/2014/main" id="{0544F0F5-CF55-8B5B-FBE6-80A72B6D765B}"/>
              </a:ext>
            </a:extLst>
          </p:cNvPr>
          <p:cNvSpPr txBox="1">
            <a:spLocks noGrp="1"/>
          </p:cNvSpPr>
          <p:nvPr>
            <p:ph type="title"/>
          </p:nvPr>
        </p:nvSpPr>
        <p:spPr>
          <a:xfrm>
            <a:off x="2763207" y="1466872"/>
            <a:ext cx="6495486" cy="361766"/>
          </a:xfrm>
          <a:prstGeom prst="rect">
            <a:avLst/>
          </a:prstGeom>
        </p:spPr>
        <p:txBody>
          <a:bodyPr vert="horz" wrap="square" lIns="0" tIns="0" rIns="0" bIns="0" rtlCol="0">
            <a:spAutoFit/>
          </a:bodyPr>
          <a:lstStyle/>
          <a:p>
            <a:pPr marL="9525">
              <a:lnSpc>
                <a:spcPts val="2640"/>
              </a:lnSpc>
            </a:pPr>
            <a:r>
              <a:rPr lang="fr-FR" sz="3200" dirty="0">
                <a:solidFill>
                  <a:srgbClr val="C00000"/>
                </a:solidFill>
                <a:latin typeface="+mn-lt"/>
              </a:rPr>
              <a:t>Focus sur le déroulé d’une inspection</a:t>
            </a:r>
            <a:endParaRPr sz="3200" dirty="0">
              <a:solidFill>
                <a:srgbClr val="C00000"/>
              </a:solidFill>
              <a:latin typeface="+mn-lt"/>
              <a:cs typeface="Calibri"/>
            </a:endParaRPr>
          </a:p>
        </p:txBody>
      </p:sp>
      <p:grpSp>
        <p:nvGrpSpPr>
          <p:cNvPr id="15" name="Groupe 14">
            <a:extLst>
              <a:ext uri="{FF2B5EF4-FFF2-40B4-BE49-F238E27FC236}">
                <a16:creationId xmlns:a16="http://schemas.microsoft.com/office/drawing/2014/main" id="{C2022AA6-A78D-0C20-A99D-0BEC2C51D3C9}"/>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96360935-A21E-208C-143E-F89AA976F0D7}"/>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909EB010-8D20-770C-3614-3A3F9BC7AAC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28DDF598-1674-8874-486D-4772A423B740}"/>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FDED2EE1-06F7-EBEF-6F7D-6C4983ED0390}"/>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A2942F50-4C6F-E419-B5BA-D76F4415C7F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0743FBFA-DEA9-60E9-DCF7-19CCF2E020E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4A73AA9C-CAC4-3732-687D-E788A91D8D6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C24B4CF0-5CEC-A86D-8761-2A376021AB0C}"/>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FB128186-5A7F-D47E-3459-55CEE88C61C4}"/>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703645BB-C91F-A0FA-D1E9-7129B1C4F45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C911A24D-AA79-F860-C5F1-3C463FF4754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977198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51BC1-5F04-3DF7-0B7A-92314573B2F9}"/>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5CDE831D-151F-8129-510F-285E3D95AAF1}"/>
              </a:ext>
            </a:extLst>
          </p:cNvPr>
          <p:cNvSpPr txBox="1"/>
          <p:nvPr/>
        </p:nvSpPr>
        <p:spPr>
          <a:xfrm>
            <a:off x="336942" y="1879391"/>
            <a:ext cx="8382000" cy="5549596"/>
          </a:xfrm>
          <a:prstGeom prst="rect">
            <a:avLst/>
          </a:prstGeom>
        </p:spPr>
        <p:txBody>
          <a:bodyPr vert="horz" wrap="square" lIns="0" tIns="9525" rIns="0" bIns="0" rtlCol="0">
            <a:spAutoFit/>
          </a:bodyPr>
          <a:lstStyle/>
          <a:p>
            <a:pPr algn="just"/>
            <a:r>
              <a:rPr lang="fr-FR" b="1" dirty="0"/>
              <a:t>4. Notification à la collectivité des écarts à la réglementation observés lors de la visite</a:t>
            </a:r>
          </a:p>
          <a:p>
            <a:pPr marL="742950" lvl="1" indent="-285750" algn="just">
              <a:buFont typeface="Wingdings" panose="05000000000000000000" pitchFamily="2" charset="2"/>
              <a:buChar char="ü"/>
            </a:pPr>
            <a:r>
              <a:rPr lang="fr-FR" b="1" dirty="0"/>
              <a:t>Oralement après la fin de la visite</a:t>
            </a:r>
          </a:p>
          <a:p>
            <a:pPr marL="742950" lvl="1" indent="-285750" algn="just">
              <a:buFont typeface="Wingdings" panose="05000000000000000000" pitchFamily="2" charset="2"/>
              <a:buChar char="ü"/>
            </a:pPr>
            <a:r>
              <a:rPr lang="fr-FR" b="1" dirty="0"/>
              <a:t>Par écrit sous la forme d’un rapport diffusé sous un délai de trois mois, une fois l’inspection réalisée. Ce rapport d’inspection est transmis auprès de l’autorité territoriale qui se charge de le transmettre en interne aux services concernés et aux acteurs de la prévention</a:t>
            </a:r>
          </a:p>
          <a:p>
            <a:pPr algn="just"/>
            <a:r>
              <a:rPr lang="fr-FR" b="1" dirty="0"/>
              <a:t> </a:t>
            </a:r>
          </a:p>
          <a:p>
            <a:pPr algn="just"/>
            <a:r>
              <a:rPr lang="fr-FR" b="1" dirty="0"/>
              <a:t>5. Retour des suites données par la collectivité au rapport d’inspection</a:t>
            </a:r>
          </a:p>
          <a:p>
            <a:pPr marL="742950" lvl="1" indent="-285750" algn="just">
              <a:buFont typeface="Wingdings" panose="05000000000000000000" pitchFamily="2" charset="2"/>
              <a:buChar char="ü"/>
            </a:pPr>
            <a:r>
              <a:rPr lang="fr-FR" b="1" dirty="0"/>
              <a:t>La collectivité informe l’ACFI des mesures prises dans un délai de 9 mois</a:t>
            </a:r>
          </a:p>
          <a:p>
            <a:pPr algn="just"/>
            <a:r>
              <a:rPr lang="fr-FR" b="1" dirty="0"/>
              <a:t> </a:t>
            </a:r>
          </a:p>
          <a:p>
            <a:pPr algn="just"/>
            <a:r>
              <a:rPr lang="fr-FR" b="1" dirty="0"/>
              <a:t>6. Contre visite</a:t>
            </a:r>
          </a:p>
          <a:p>
            <a:pPr marL="742950" lvl="1" indent="-285750" algn="just">
              <a:buFont typeface="Wingdings" panose="05000000000000000000" pitchFamily="2" charset="2"/>
              <a:buChar char="ü"/>
            </a:pPr>
            <a:r>
              <a:rPr lang="fr-FR" b="1" dirty="0"/>
              <a:t>L’ACFI a la possibilité de venir accompagner la collectivité dans le suivi de ses préconisations</a:t>
            </a:r>
          </a:p>
          <a:p>
            <a:pPr algn="just"/>
            <a:endParaRPr lang="fr-FR" b="1" dirty="0"/>
          </a:p>
          <a:p>
            <a:pPr algn="just"/>
            <a:r>
              <a:rPr lang="fr-FR" b="1" dirty="0"/>
              <a:t>7. Passage en F3SCT ou en CST</a:t>
            </a:r>
          </a:p>
          <a:p>
            <a:pPr marL="742950" lvl="1" indent="-285750" algn="just">
              <a:buFont typeface="Wingdings" panose="05000000000000000000" pitchFamily="2" charset="2"/>
              <a:buChar char="ü"/>
            </a:pPr>
            <a:r>
              <a:rPr lang="fr-FR" b="1" dirty="0"/>
              <a:t>A la demande de l’autorité territoriale, l’ACFI présente le rapport d’inspection en F3SCT ou en CST et peut assister la collectivité dans la réflexion sur son plan d’action et de mise en conformité</a:t>
            </a:r>
          </a:p>
          <a:p>
            <a:r>
              <a:rPr lang="fr-FR" dirty="0"/>
              <a:t> </a:t>
            </a:r>
          </a:p>
          <a:p>
            <a:pPr lvl="0" algn="just"/>
            <a:endParaRPr lang="fr-FR" b="1" dirty="0"/>
          </a:p>
        </p:txBody>
      </p:sp>
      <p:pic>
        <p:nvPicPr>
          <p:cNvPr id="10" name="Image 9" descr="Logo_CDG18_BS.jpg">
            <a:extLst>
              <a:ext uri="{FF2B5EF4-FFF2-40B4-BE49-F238E27FC236}">
                <a16:creationId xmlns:a16="http://schemas.microsoft.com/office/drawing/2014/main" id="{39B52A3C-A349-0157-CC33-8DF9A8177086}"/>
              </a:ext>
            </a:extLst>
          </p:cNvPr>
          <p:cNvPicPr>
            <a:picLocks noChangeAspect="1"/>
          </p:cNvPicPr>
          <p:nvPr/>
        </p:nvPicPr>
        <p:blipFill>
          <a:blip r:embed="rId2"/>
          <a:stretch>
            <a:fillRect/>
          </a:stretch>
        </p:blipFill>
        <p:spPr>
          <a:xfrm>
            <a:off x="152400" y="0"/>
            <a:ext cx="1422426" cy="1443762"/>
          </a:xfrm>
          <a:prstGeom prst="rect">
            <a:avLst/>
          </a:prstGeom>
        </p:spPr>
      </p:pic>
      <p:sp>
        <p:nvSpPr>
          <p:cNvPr id="14" name="object 2">
            <a:extLst>
              <a:ext uri="{FF2B5EF4-FFF2-40B4-BE49-F238E27FC236}">
                <a16:creationId xmlns:a16="http://schemas.microsoft.com/office/drawing/2014/main" id="{75E10C57-8E52-CD05-A4BC-C610DCA8A63C}"/>
              </a:ext>
            </a:extLst>
          </p:cNvPr>
          <p:cNvSpPr txBox="1">
            <a:spLocks noGrp="1"/>
          </p:cNvSpPr>
          <p:nvPr>
            <p:ph type="title"/>
          </p:nvPr>
        </p:nvSpPr>
        <p:spPr>
          <a:xfrm>
            <a:off x="2763207" y="1466872"/>
            <a:ext cx="6495486" cy="361766"/>
          </a:xfrm>
          <a:prstGeom prst="rect">
            <a:avLst/>
          </a:prstGeom>
        </p:spPr>
        <p:txBody>
          <a:bodyPr vert="horz" wrap="square" lIns="0" tIns="0" rIns="0" bIns="0" rtlCol="0">
            <a:spAutoFit/>
          </a:bodyPr>
          <a:lstStyle/>
          <a:p>
            <a:pPr marL="9525">
              <a:lnSpc>
                <a:spcPts val="2640"/>
              </a:lnSpc>
            </a:pPr>
            <a:r>
              <a:rPr lang="fr-FR" sz="3200" dirty="0">
                <a:solidFill>
                  <a:srgbClr val="C00000"/>
                </a:solidFill>
                <a:latin typeface="+mn-lt"/>
              </a:rPr>
              <a:t>Focus sur le déroulé d’une inspection</a:t>
            </a:r>
            <a:endParaRPr sz="3200" dirty="0">
              <a:solidFill>
                <a:srgbClr val="C00000"/>
              </a:solidFill>
              <a:latin typeface="+mn-lt"/>
              <a:cs typeface="Calibri"/>
            </a:endParaRPr>
          </a:p>
        </p:txBody>
      </p:sp>
      <p:grpSp>
        <p:nvGrpSpPr>
          <p:cNvPr id="15" name="Groupe 14">
            <a:extLst>
              <a:ext uri="{FF2B5EF4-FFF2-40B4-BE49-F238E27FC236}">
                <a16:creationId xmlns:a16="http://schemas.microsoft.com/office/drawing/2014/main" id="{95D0EFE5-E440-7C8D-45B4-05F5CF221726}"/>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2C44A465-DDA1-A16D-28DD-6DDC63B003F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A75B5F13-1745-1D8D-FDF9-038D692BFAC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084D7470-6779-2895-F881-F5807543D00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07C30805-DCDB-E6E8-0EA3-18F8BC638A9A}"/>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31330448-BC7D-DCC1-BF34-87C688544CC2}"/>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15D09BC1-03B1-BF4F-C0F4-8EE760185E2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12820E09-918B-3236-91E0-732FB04834A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D4AEB56B-522C-6F4B-B02F-AA6549EDECED}"/>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2E6D268D-EB50-61A0-121C-1E4FA8839466}"/>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BCFEAF38-3E34-FC10-DC13-CA9287D4E6D5}"/>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970CC37C-1BFF-7857-5F36-69B0B10501E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2866938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2"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3"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4"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nvGraphicFramePr>
        <p:xfrm>
          <a:off x="685800" y="2286000"/>
          <a:ext cx="76619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353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bject 23">
            <a:extLst>
              <a:ext uri="{FF2B5EF4-FFF2-40B4-BE49-F238E27FC236}">
                <a16:creationId xmlns:a16="http://schemas.microsoft.com/office/drawing/2014/main" id="{B8E2462B-4D4B-C526-21F3-494FCE4241F0}"/>
              </a:ext>
            </a:extLst>
          </p:cNvPr>
          <p:cNvSpPr txBox="1"/>
          <p:nvPr/>
        </p:nvSpPr>
        <p:spPr>
          <a:xfrm>
            <a:off x="1357290" y="3556273"/>
            <a:ext cx="6262710" cy="1103796"/>
          </a:xfrm>
          <a:prstGeom prst="rect">
            <a:avLst/>
          </a:prstGeom>
        </p:spPr>
        <p:txBody>
          <a:bodyPr vert="horz" wrap="square" lIns="0" tIns="10001" rIns="0" bIns="0" rtlCol="0">
            <a:spAutoFit/>
          </a:bodyPr>
          <a:lstStyle/>
          <a:p>
            <a:pPr algn="ctr">
              <a:lnSpc>
                <a:spcPts val="1984"/>
              </a:lnSpc>
              <a:spcBef>
                <a:spcPts val="79"/>
              </a:spcBef>
            </a:pPr>
            <a:r>
              <a:rPr lang="fr-FR" sz="3200" b="1" spc="-4" dirty="0">
                <a:solidFill>
                  <a:srgbClr val="FFFFFF"/>
                </a:solidFill>
                <a:latin typeface="Arial" panose="020B0604020202020204" pitchFamily="34" charset="0"/>
                <a:cs typeface="Arial" panose="020B0604020202020204" pitchFamily="34" charset="0"/>
              </a:rPr>
              <a:t>Le cadre général du cumul</a:t>
            </a:r>
          </a:p>
          <a:p>
            <a:pPr algn="ctr">
              <a:lnSpc>
                <a:spcPts val="1984"/>
              </a:lnSpc>
              <a:spcBef>
                <a:spcPts val="79"/>
              </a:spcBef>
            </a:pPr>
            <a:endParaRPr lang="fr-FR" sz="3200" b="1" spc="-4" dirty="0">
              <a:solidFill>
                <a:srgbClr val="FFFFFF"/>
              </a:solidFill>
              <a:latin typeface="Arial" panose="020B0604020202020204" pitchFamily="34" charset="0"/>
              <a:cs typeface="Arial" panose="020B0604020202020204" pitchFamily="34" charset="0"/>
            </a:endParaRPr>
          </a:p>
          <a:p>
            <a:pPr algn="ctr">
              <a:lnSpc>
                <a:spcPts val="1984"/>
              </a:lnSpc>
              <a:spcBef>
                <a:spcPts val="79"/>
              </a:spcBef>
            </a:pPr>
            <a:endParaRPr lang="fr-FR" sz="3200" b="1" spc="-4" dirty="0">
              <a:solidFill>
                <a:srgbClr val="FFFFFF"/>
              </a:solidFill>
              <a:latin typeface="Arial" panose="020B0604020202020204" pitchFamily="34" charset="0"/>
              <a:cs typeface="Arial" panose="020B0604020202020204" pitchFamily="34" charset="0"/>
            </a:endParaRPr>
          </a:p>
          <a:p>
            <a:pPr algn="ctr">
              <a:lnSpc>
                <a:spcPts val="1984"/>
              </a:lnSpc>
              <a:spcBef>
                <a:spcPts val="79"/>
              </a:spcBef>
            </a:pPr>
            <a:r>
              <a:rPr lang="fr-FR" sz="3200" b="1" spc="-4" dirty="0">
                <a:solidFill>
                  <a:srgbClr val="FFFFFF"/>
                </a:solidFill>
                <a:latin typeface="Arial" panose="020B0604020202020204" pitchFamily="34" charset="0"/>
                <a:cs typeface="Arial" panose="020B0604020202020204" pitchFamily="34" charset="0"/>
              </a:rPr>
              <a:t> d’activités</a:t>
            </a:r>
            <a:endParaRP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6604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4ADC1-F0A6-C545-523A-3BCA1EEB9081}"/>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612F9644-2639-C3EB-33CF-192C321F856E}"/>
              </a:ext>
            </a:extLst>
          </p:cNvPr>
          <p:cNvSpPr txBox="1"/>
          <p:nvPr/>
        </p:nvSpPr>
        <p:spPr>
          <a:xfrm>
            <a:off x="13654" y="2382061"/>
            <a:ext cx="8803615" cy="5549596"/>
          </a:xfrm>
          <a:prstGeom prst="rect">
            <a:avLst/>
          </a:prstGeom>
        </p:spPr>
        <p:txBody>
          <a:bodyPr vert="horz" wrap="square" lIns="0" tIns="9525" rIns="0" bIns="0" rtlCol="0">
            <a:spAutoFit/>
          </a:bodyPr>
          <a:lstStyle/>
          <a:p>
            <a:pPr marL="567214" lvl="1" indent="-215265" algn="just">
              <a:buFont typeface="Wingdings"/>
              <a:buChar char=""/>
              <a:tabLst>
                <a:tab pos="567690" algn="l"/>
              </a:tabLst>
            </a:pPr>
            <a:r>
              <a:rPr lang="fr-FR" b="1" spc="-23" dirty="0">
                <a:latin typeface="Arial" panose="020B0604020202020204" pitchFamily="34" charset="0"/>
                <a:cs typeface="Arial" panose="020B0604020202020204" pitchFamily="34" charset="0"/>
              </a:rPr>
              <a:t> </a:t>
            </a:r>
            <a:r>
              <a:rPr lang="fr-FR" b="1" spc="-23" dirty="0">
                <a:cs typeface="Arial" panose="020B0604020202020204" pitchFamily="34" charset="0"/>
              </a:rPr>
              <a:t>Participe aux enquêtes e</a:t>
            </a:r>
            <a:r>
              <a:rPr lang="fr-FR" b="1" dirty="0"/>
              <a:t>n cas d'accident de service grave ou de maladie professionnelle ou à caractère professionnel grave, ayant entraîné mort d'homme ou paraissant devoir entraîner une incapacité permanente ou ayant révélé l'existence d'un danger grave (CGFP partie réglementaire, livre II, art. R 253-49 à 51)</a:t>
            </a:r>
          </a:p>
          <a:p>
            <a:pPr marL="567214" lvl="1" indent="-215265" algn="just">
              <a:buFont typeface="Wingdings"/>
              <a:buChar char=""/>
              <a:tabLst>
                <a:tab pos="567690" algn="l"/>
              </a:tabLst>
            </a:pPr>
            <a:endParaRPr lang="fr-FR" b="1" dirty="0"/>
          </a:p>
          <a:p>
            <a:pPr marL="567214" lvl="1" indent="-215265" algn="just">
              <a:buFont typeface="Wingdings"/>
              <a:buChar char=""/>
              <a:tabLst>
                <a:tab pos="567690" algn="l"/>
              </a:tabLst>
            </a:pPr>
            <a:r>
              <a:rPr lang="fr-FR" b="1" dirty="0"/>
              <a:t>Participe aux séances des CST/ F3SCT et représente la collectivité pour laquelle il assure la fonction d’ACFI (Décret 85-603 modifié, art. 5 ; CGFP partie réglementaire, livre II, art. R 250-29 à 51)</a:t>
            </a:r>
          </a:p>
          <a:p>
            <a:pPr marL="567214" lvl="1" indent="-215265" algn="just">
              <a:buFont typeface="Wingdings"/>
              <a:buChar char=""/>
              <a:tabLst>
                <a:tab pos="567690" algn="l"/>
              </a:tabLst>
            </a:pPr>
            <a:endParaRPr lang="fr-FR" b="1" dirty="0"/>
          </a:p>
          <a:p>
            <a:pPr marL="567214" lvl="1" indent="-215265" algn="just">
              <a:buFont typeface="Wingdings"/>
              <a:buChar char=""/>
              <a:tabLst>
                <a:tab pos="567690" algn="l"/>
              </a:tabLst>
            </a:pPr>
            <a:r>
              <a:rPr lang="fr-FR" b="1" dirty="0"/>
              <a:t>Participe aux visites de service de la F3SCT des collectivités auxquelles il est rattaché (CGFP partie réglementaire, livre II, art. R 253-45)</a:t>
            </a:r>
          </a:p>
          <a:p>
            <a:pPr marL="567214" lvl="1" indent="-215265" algn="just">
              <a:buFont typeface="Wingdings"/>
              <a:buChar char=""/>
              <a:tabLst>
                <a:tab pos="567690" algn="l"/>
              </a:tabLst>
            </a:pPr>
            <a:endParaRPr lang="fr-FR" b="1" dirty="0"/>
          </a:p>
          <a:p>
            <a:pPr marL="567214" lvl="1" indent="-215265" algn="just">
              <a:buFont typeface="Wingdings"/>
              <a:buChar char=""/>
              <a:tabLst>
                <a:tab pos="567690" algn="l"/>
              </a:tabLst>
            </a:pPr>
            <a:r>
              <a:rPr lang="fr-FR" b="1" dirty="0"/>
              <a:t>Peut être saisi pour des avis sur des documents ou sur des projets des collectivités (CGFP partie réglementaire, livre II, art. R 253-25)</a:t>
            </a:r>
          </a:p>
          <a:p>
            <a:pPr marL="567214" lvl="1" indent="-215265" algn="just">
              <a:buFont typeface="Wingdings"/>
              <a:buChar char=""/>
              <a:tabLst>
                <a:tab pos="567690" algn="l"/>
              </a:tabLst>
            </a:pPr>
            <a:endParaRPr lang="fr-FR" dirty="0"/>
          </a:p>
          <a:p>
            <a:pPr marL="567214" lvl="1" indent="-215265" algn="just">
              <a:buFont typeface="Wingdings"/>
              <a:buChar char=""/>
              <a:tabLst>
                <a:tab pos="567690" algn="l"/>
              </a:tabLst>
            </a:pPr>
            <a:endParaRPr lang="fr-FR" dirty="0"/>
          </a:p>
          <a:p>
            <a:pPr marL="567214" lvl="1" indent="-215265" algn="just">
              <a:buFont typeface="Wingdings"/>
              <a:buChar char=""/>
              <a:tabLst>
                <a:tab pos="567690" algn="l"/>
              </a:tabLst>
            </a:pPr>
            <a:endParaRPr lang="fr-FR" dirty="0"/>
          </a:p>
          <a:p>
            <a:pPr marL="567214" lvl="1" indent="-215265" algn="just">
              <a:buFont typeface="Wingdings"/>
              <a:buChar char=""/>
              <a:tabLst>
                <a:tab pos="567690" algn="l"/>
              </a:tabLst>
            </a:pPr>
            <a:endParaRPr lang="fr-FR" dirty="0"/>
          </a:p>
          <a:p>
            <a:pPr marL="1024414" lvl="2" indent="-215265" algn="just">
              <a:buFont typeface="Wingdings"/>
              <a:buChar char=""/>
              <a:tabLst>
                <a:tab pos="567690" algn="l"/>
              </a:tabLst>
            </a:pPr>
            <a:r>
              <a:rPr lang="fr-FR" dirty="0"/>
              <a:t>;</a:t>
            </a:r>
            <a:br>
              <a:rPr lang="fr-FR" dirty="0"/>
            </a:br>
            <a:endParaRPr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0EF22A44-6C84-C5A6-FC90-80CE29D54A59}"/>
              </a:ext>
            </a:extLst>
          </p:cNvPr>
          <p:cNvPicPr>
            <a:picLocks noChangeAspect="1"/>
          </p:cNvPicPr>
          <p:nvPr/>
        </p:nvPicPr>
        <p:blipFill>
          <a:blip r:embed="rId2"/>
          <a:stretch>
            <a:fillRect/>
          </a:stretch>
        </p:blipFill>
        <p:spPr>
          <a:xfrm>
            <a:off x="152400" y="0"/>
            <a:ext cx="1422426" cy="1443762"/>
          </a:xfrm>
          <a:prstGeom prst="rect">
            <a:avLst/>
          </a:prstGeom>
        </p:spPr>
      </p:pic>
      <p:sp>
        <p:nvSpPr>
          <p:cNvPr id="14" name="object 2">
            <a:extLst>
              <a:ext uri="{FF2B5EF4-FFF2-40B4-BE49-F238E27FC236}">
                <a16:creationId xmlns:a16="http://schemas.microsoft.com/office/drawing/2014/main" id="{4DEAF646-4A05-6C37-B690-EE8EAE0BC639}"/>
              </a:ext>
            </a:extLst>
          </p:cNvPr>
          <p:cNvSpPr txBox="1">
            <a:spLocks noGrp="1"/>
          </p:cNvSpPr>
          <p:nvPr>
            <p:ph type="title"/>
          </p:nvPr>
        </p:nvSpPr>
        <p:spPr>
          <a:xfrm>
            <a:off x="340385" y="1523851"/>
            <a:ext cx="8463230" cy="678263"/>
          </a:xfrm>
          <a:prstGeom prst="rect">
            <a:avLst/>
          </a:prstGeom>
        </p:spPr>
        <p:txBody>
          <a:bodyPr vert="horz" wrap="square" lIns="0" tIns="0" rIns="0" bIns="0" rtlCol="0">
            <a:spAutoFit/>
          </a:bodyPr>
          <a:lstStyle/>
          <a:p>
            <a:pPr marL="9525">
              <a:lnSpc>
                <a:spcPts val="2640"/>
              </a:lnSpc>
            </a:pPr>
            <a:r>
              <a:rPr lang="fr-FR" sz="2800" dirty="0">
                <a:solidFill>
                  <a:srgbClr val="C00000"/>
                </a:solidFill>
                <a:latin typeface="Calibri"/>
                <a:cs typeface="Calibri"/>
              </a:rPr>
              <a:t>Missions de l’ACFI pour les collectivités auxquelles il est rattaché (en dehors des visites d’inspection)</a:t>
            </a:r>
            <a:endParaRPr sz="2800" dirty="0">
              <a:solidFill>
                <a:srgbClr val="C00000"/>
              </a:solidFill>
              <a:latin typeface="Calibri"/>
              <a:cs typeface="Calibri"/>
            </a:endParaRPr>
          </a:p>
        </p:txBody>
      </p:sp>
      <p:grpSp>
        <p:nvGrpSpPr>
          <p:cNvPr id="15" name="Groupe 14">
            <a:extLst>
              <a:ext uri="{FF2B5EF4-FFF2-40B4-BE49-F238E27FC236}">
                <a16:creationId xmlns:a16="http://schemas.microsoft.com/office/drawing/2014/main" id="{706146D1-7551-D7D6-5465-33C9C38040B4}"/>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C777B180-5B01-A56E-532E-891531AA0617}"/>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F9B6CA55-D546-46F8-628C-A6CFE1DD31B4}"/>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3F7D9A02-260B-2746-253A-6E5AB5575E5B}"/>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FCEEE719-B8C1-0A7D-D893-3297C516B5F0}"/>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6F9DD98D-1972-1AD0-61C4-0BD2D78ECAF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AB667B11-ABF5-BA0C-2710-E6AA8FFCE166}"/>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C4BD8BB2-4CB3-8ACE-3036-7F29F2853E92}"/>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3ABE66CD-4B24-E35E-0BB6-853F3E832F03}"/>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379C58A1-9404-6467-500F-ACCD3B47E96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2BD96897-7D9F-C9E4-36AC-956C60EF1AF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E30DDA9A-9D33-96E0-7136-07D89375ABDE}"/>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3832613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3C94B-E936-92E0-D8CA-45767A23F9DD}"/>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84B592BB-678F-DCE6-EE13-D3E23665B41D}"/>
              </a:ext>
            </a:extLst>
          </p:cNvPr>
          <p:cNvSpPr txBox="1"/>
          <p:nvPr/>
        </p:nvSpPr>
        <p:spPr>
          <a:xfrm>
            <a:off x="13654" y="2382061"/>
            <a:ext cx="8803615" cy="5826595"/>
          </a:xfrm>
          <a:prstGeom prst="rect">
            <a:avLst/>
          </a:prstGeom>
        </p:spPr>
        <p:txBody>
          <a:bodyPr vert="horz" wrap="square" lIns="0" tIns="9525" rIns="0" bIns="0" rtlCol="0">
            <a:spAutoFit/>
          </a:bodyPr>
          <a:lstStyle/>
          <a:p>
            <a:pPr marL="567214" lvl="1" indent="-215265" algn="just">
              <a:buFont typeface="Wingdings"/>
              <a:buChar char=""/>
              <a:tabLst>
                <a:tab pos="567690" algn="l"/>
              </a:tabLst>
            </a:pPr>
            <a:r>
              <a:rPr lang="fr-FR" b="1" spc="-23" dirty="0">
                <a:latin typeface="Arial" panose="020B0604020202020204" pitchFamily="34" charset="0"/>
                <a:cs typeface="Arial" panose="020B0604020202020204" pitchFamily="34" charset="0"/>
              </a:rPr>
              <a:t> </a:t>
            </a:r>
            <a:r>
              <a:rPr lang="fr-FR" b="1" dirty="0"/>
              <a:t>Donne un avis sur les D.G.I (Décret 85-603 modifié, art. 5-1 ; CGFP partie réglementaire, livre II, art. R 253-62 et 63).</a:t>
            </a:r>
          </a:p>
          <a:p>
            <a:pPr marL="567214" lvl="1" indent="-215265" algn="just">
              <a:buFont typeface="Wingdings"/>
              <a:buChar char=""/>
              <a:tabLst>
                <a:tab pos="567690" algn="l"/>
              </a:tabLst>
            </a:pPr>
            <a:endParaRPr lang="fr-FR" b="1" dirty="0"/>
          </a:p>
          <a:p>
            <a:pPr marL="567214" lvl="1" indent="-215265" algn="just">
              <a:buFont typeface="Wingdings"/>
              <a:buChar char=""/>
              <a:tabLst>
                <a:tab pos="567690" algn="l"/>
              </a:tabLst>
            </a:pPr>
            <a:r>
              <a:rPr lang="fr-FR" b="1" dirty="0"/>
              <a:t>Peut être saisi en cas de manquement à l’organisation des instances représentatives du personnel (CST / F3SCT)(CGFP partie réglementaire, livre II, art. R 254-42).</a:t>
            </a:r>
          </a:p>
          <a:p>
            <a:pPr marL="567214" lvl="1" indent="-215265" algn="just">
              <a:buFont typeface="Wingdings"/>
              <a:buChar char=""/>
              <a:tabLst>
                <a:tab pos="567690" algn="l"/>
              </a:tabLst>
            </a:pPr>
            <a:endParaRPr lang="fr-FR" b="1" spc="-23" dirty="0">
              <a:latin typeface="Arial" panose="020B0604020202020204" pitchFamily="34" charset="0"/>
              <a:cs typeface="Arial" panose="020B0604020202020204" pitchFamily="34" charset="0"/>
            </a:endParaRPr>
          </a:p>
          <a:p>
            <a:pPr marL="567214" lvl="1" indent="-215265" algn="just">
              <a:buFont typeface="Wingdings"/>
              <a:buChar char=""/>
              <a:tabLst>
                <a:tab pos="567690" algn="l"/>
              </a:tabLst>
            </a:pPr>
            <a:r>
              <a:rPr lang="fr-FR" b="1" spc="-23" dirty="0">
                <a:latin typeface="Arial" panose="020B0604020202020204" pitchFamily="34" charset="0"/>
                <a:cs typeface="Arial" panose="020B0604020202020204" pitchFamily="34" charset="0"/>
              </a:rPr>
              <a:t>Assure le suivi des procédures liées aux jeunes travailleurs (</a:t>
            </a:r>
            <a:r>
              <a:rPr lang="fr-FR" b="1" dirty="0"/>
              <a:t>Décret 85-603 modifié, art. 5-7 ; 5-9 ; 5-11 et 12)</a:t>
            </a:r>
          </a:p>
          <a:p>
            <a:pPr marL="351949" lvl="1" algn="just">
              <a:tabLst>
                <a:tab pos="567690" algn="l"/>
              </a:tabLst>
            </a:pPr>
            <a:endParaRPr lang="fr-FR" b="1" dirty="0"/>
          </a:p>
          <a:p>
            <a:pPr marL="567214" lvl="1" indent="-215265" algn="just">
              <a:buFont typeface="Wingdings"/>
              <a:buChar char=""/>
              <a:tabLst>
                <a:tab pos="567690" algn="l"/>
              </a:tabLst>
            </a:pPr>
            <a:r>
              <a:rPr lang="fr-FR" b="1" dirty="0"/>
              <a:t>Peut demander, s’il le juge nécessaire, la création d’une F3SCT pour une collectivité (CGFP partie réglementaire, livre II, art. R 251-37)</a:t>
            </a:r>
          </a:p>
          <a:p>
            <a:pPr marL="351949" lvl="1" algn="just">
              <a:tabLst>
                <a:tab pos="567690" algn="l"/>
              </a:tabLst>
            </a:pPr>
            <a:endParaRPr lang="fr-FR" b="1" dirty="0"/>
          </a:p>
          <a:p>
            <a:pPr marL="567214" lvl="1" indent="-215265" algn="just">
              <a:buFont typeface="Wingdings"/>
              <a:buChar char=""/>
              <a:tabLst>
                <a:tab pos="567690" algn="l"/>
              </a:tabLst>
            </a:pPr>
            <a:r>
              <a:rPr lang="fr-FR" b="1" dirty="0"/>
              <a:t>Peut intervenir sur les projets égalité femmes / hommes (CGFP partie réglementaire, livre II, art. R 254-28)</a:t>
            </a:r>
          </a:p>
          <a:p>
            <a:pPr marL="351949" lvl="1" algn="just">
              <a:tabLst>
                <a:tab pos="567690" algn="l"/>
              </a:tabLst>
            </a:pPr>
            <a:endParaRPr lang="fr-FR" dirty="0"/>
          </a:p>
          <a:p>
            <a:pPr marL="567214" lvl="1" indent="-215265" algn="just">
              <a:buFont typeface="Wingdings"/>
              <a:buChar char=""/>
              <a:tabLst>
                <a:tab pos="567690" algn="l"/>
              </a:tabLst>
            </a:pPr>
            <a:endParaRPr lang="fr-FR" dirty="0"/>
          </a:p>
          <a:p>
            <a:pPr marL="567214" lvl="1" indent="-215265" algn="just">
              <a:buFont typeface="Wingdings"/>
              <a:buChar char=""/>
              <a:tabLst>
                <a:tab pos="567690" algn="l"/>
              </a:tabLst>
            </a:pPr>
            <a:endParaRPr lang="fr-FR" dirty="0"/>
          </a:p>
          <a:p>
            <a:pPr marL="567214" lvl="1" indent="-215265" algn="just">
              <a:buFont typeface="Wingdings"/>
              <a:buChar char=""/>
              <a:tabLst>
                <a:tab pos="567690" algn="l"/>
              </a:tabLst>
            </a:pPr>
            <a:endParaRPr lang="fr-FR" dirty="0"/>
          </a:p>
          <a:p>
            <a:pPr marL="567214" lvl="1" indent="-215265" algn="just">
              <a:buFont typeface="Wingdings"/>
              <a:buChar char=""/>
              <a:tabLst>
                <a:tab pos="567690" algn="l"/>
              </a:tabLst>
            </a:pPr>
            <a:endParaRPr lang="fr-FR" dirty="0"/>
          </a:p>
          <a:p>
            <a:pPr marL="1024414" lvl="2" indent="-215265" algn="just">
              <a:buFont typeface="Wingdings"/>
              <a:buChar char=""/>
              <a:tabLst>
                <a:tab pos="567690" algn="l"/>
              </a:tabLst>
            </a:pPr>
            <a:r>
              <a:rPr lang="fr-FR" dirty="0"/>
              <a:t>;</a:t>
            </a:r>
            <a:br>
              <a:rPr lang="fr-FR" dirty="0"/>
            </a:br>
            <a:endParaRPr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7FFCDECC-2E17-328F-4A18-02640290D1F8}"/>
              </a:ext>
            </a:extLst>
          </p:cNvPr>
          <p:cNvPicPr>
            <a:picLocks noChangeAspect="1"/>
          </p:cNvPicPr>
          <p:nvPr/>
        </p:nvPicPr>
        <p:blipFill>
          <a:blip r:embed="rId2"/>
          <a:stretch>
            <a:fillRect/>
          </a:stretch>
        </p:blipFill>
        <p:spPr>
          <a:xfrm>
            <a:off x="152400" y="0"/>
            <a:ext cx="1422426" cy="1443762"/>
          </a:xfrm>
          <a:prstGeom prst="rect">
            <a:avLst/>
          </a:prstGeom>
        </p:spPr>
      </p:pic>
      <p:sp>
        <p:nvSpPr>
          <p:cNvPr id="14" name="object 2">
            <a:extLst>
              <a:ext uri="{FF2B5EF4-FFF2-40B4-BE49-F238E27FC236}">
                <a16:creationId xmlns:a16="http://schemas.microsoft.com/office/drawing/2014/main" id="{D102D235-0A68-78C4-3816-530B0040E296}"/>
              </a:ext>
            </a:extLst>
          </p:cNvPr>
          <p:cNvSpPr txBox="1">
            <a:spLocks noGrp="1"/>
          </p:cNvSpPr>
          <p:nvPr>
            <p:ph type="title"/>
          </p:nvPr>
        </p:nvSpPr>
        <p:spPr>
          <a:xfrm>
            <a:off x="340385" y="1523851"/>
            <a:ext cx="8463230" cy="678263"/>
          </a:xfrm>
          <a:prstGeom prst="rect">
            <a:avLst/>
          </a:prstGeom>
        </p:spPr>
        <p:txBody>
          <a:bodyPr vert="horz" wrap="square" lIns="0" tIns="0" rIns="0" bIns="0" rtlCol="0">
            <a:spAutoFit/>
          </a:bodyPr>
          <a:lstStyle/>
          <a:p>
            <a:pPr marL="9525">
              <a:lnSpc>
                <a:spcPts val="2640"/>
              </a:lnSpc>
            </a:pPr>
            <a:r>
              <a:rPr lang="fr-FR" sz="2800" dirty="0">
                <a:solidFill>
                  <a:srgbClr val="C00000"/>
                </a:solidFill>
                <a:latin typeface="Calibri"/>
                <a:cs typeface="Calibri"/>
              </a:rPr>
              <a:t>Missions de l’ACFI pour les collectivités auxquelles il est rattaché (en dehors des visites d’inspection)</a:t>
            </a:r>
            <a:endParaRPr sz="2800" dirty="0">
              <a:solidFill>
                <a:srgbClr val="C00000"/>
              </a:solidFill>
              <a:latin typeface="Calibri"/>
              <a:cs typeface="Calibri"/>
            </a:endParaRPr>
          </a:p>
        </p:txBody>
      </p:sp>
      <p:grpSp>
        <p:nvGrpSpPr>
          <p:cNvPr id="15" name="Groupe 14">
            <a:extLst>
              <a:ext uri="{FF2B5EF4-FFF2-40B4-BE49-F238E27FC236}">
                <a16:creationId xmlns:a16="http://schemas.microsoft.com/office/drawing/2014/main" id="{22D2B879-66AF-1736-BB02-1976F752A8EF}"/>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77DB0CCA-5E97-3075-50A6-878E16B0934D}"/>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66565AB0-01C9-A741-18DC-D37ECF64F5C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31F5C0F4-77C1-93D6-91EC-C0BCE1FE4CA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9C7AB368-B77A-E2A8-1DC2-3D9DCAA49153}"/>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6C86F700-BED4-049E-7E3C-7DD3F003232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21298181-7642-51E8-E3F7-A926DE5A995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4508107A-148D-43F2-CD62-168937ED8CB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DBF604D1-6DF7-0F01-3A97-54226BE77BF4}"/>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DB4DDF10-2009-BCA9-E7A0-79ACDC760754}"/>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3089D1F8-DD70-D3B3-D13D-40E4F0DF63F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F709D2C4-6550-AB27-503E-52776F83D38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1708106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89BA9-6C33-7952-BCB8-28FEBAE53F91}"/>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E9560319-53FF-EE2E-CF58-DAFA6A06058D}"/>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2" name="Groupe 14">
            <a:extLst>
              <a:ext uri="{FF2B5EF4-FFF2-40B4-BE49-F238E27FC236}">
                <a16:creationId xmlns:a16="http://schemas.microsoft.com/office/drawing/2014/main" id="{041F0AC7-3D41-479A-C90C-FD2B2D39D1A3}"/>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84C45A81-5DBD-86B2-8588-52EA595B753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AB24FF9E-3D6C-E36B-6C56-45A78471799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1CB2A00B-00DF-07FC-7B01-752524C3586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3" name="Group 6">
              <a:extLst>
                <a:ext uri="{FF2B5EF4-FFF2-40B4-BE49-F238E27FC236}">
                  <a16:creationId xmlns:a16="http://schemas.microsoft.com/office/drawing/2014/main" id="{26E85026-B134-CDB4-6588-D754FFCAA29A}"/>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4CF6CC07-3DBA-59E6-883F-AC475C56CA96}"/>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9B9471AB-70A8-EB47-2CF9-ABDBEF44199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5C1C6B60-54C9-D016-58A1-AFA2E68987F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4" name="Group 10">
              <a:extLst>
                <a:ext uri="{FF2B5EF4-FFF2-40B4-BE49-F238E27FC236}">
                  <a16:creationId xmlns:a16="http://schemas.microsoft.com/office/drawing/2014/main" id="{3D460207-4D95-3E57-5167-C332E7859B7E}"/>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AB921931-7584-4FD5-8FF2-C0B30A783322}"/>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D978DFB8-2AF4-62D2-FA8E-143F71841B41}"/>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8DDAA2B8-E6EE-C7D6-A3C2-B859BF75C76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E58C99EF-0C06-95A9-D449-6CD5E3B7B348}"/>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AEB2D16C-F7F3-0776-D853-8D9FF193A063}"/>
              </a:ext>
            </a:extLst>
          </p:cNvPr>
          <p:cNvGraphicFramePr/>
          <p:nvPr/>
        </p:nvGraphicFramePr>
        <p:xfrm>
          <a:off x="685800" y="2286000"/>
          <a:ext cx="76619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3580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8F2BE-0F6A-874B-0EEC-272AEABE00AC}"/>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C004A30C-261E-09E9-2B74-677E26AB508A}"/>
              </a:ext>
            </a:extLst>
          </p:cNvPr>
          <p:cNvSpPr txBox="1"/>
          <p:nvPr/>
        </p:nvSpPr>
        <p:spPr>
          <a:xfrm>
            <a:off x="136187" y="1522749"/>
            <a:ext cx="8803615" cy="5272597"/>
          </a:xfrm>
          <a:prstGeom prst="rect">
            <a:avLst/>
          </a:prstGeom>
        </p:spPr>
        <p:txBody>
          <a:bodyPr vert="horz" wrap="square" lIns="0" tIns="9525" rIns="0" bIns="0" rtlCol="0">
            <a:spAutoFit/>
          </a:bodyPr>
          <a:lstStyle/>
          <a:p>
            <a:pPr marL="567214" lvl="1" indent="-215265" algn="just">
              <a:buFont typeface="Wingdings"/>
              <a:buChar char=""/>
              <a:tabLst>
                <a:tab pos="567690" algn="l"/>
              </a:tabLst>
            </a:pPr>
            <a:r>
              <a:rPr lang="fr-FR" b="1" spc="-23" dirty="0">
                <a:latin typeface="Arial" panose="020B0604020202020204" pitchFamily="34" charset="0"/>
                <a:cs typeface="Arial" panose="020B0604020202020204" pitchFamily="34" charset="0"/>
              </a:rPr>
              <a:t> Contacter le service prévention du CDG 18 :</a:t>
            </a:r>
          </a:p>
          <a:p>
            <a:pPr marL="351949" lvl="1" algn="just">
              <a:tabLst>
                <a:tab pos="567690" algn="l"/>
              </a:tabLst>
            </a:pPr>
            <a:endParaRPr lang="fr-FR" b="1" spc="-23" dirty="0">
              <a:latin typeface="Arial" panose="020B0604020202020204" pitchFamily="34" charset="0"/>
              <a:cs typeface="Arial" panose="020B0604020202020204" pitchFamily="34" charset="0"/>
            </a:endParaRPr>
          </a:p>
          <a:p>
            <a:pPr marL="1094899" lvl="2" indent="-285750" algn="just">
              <a:buFont typeface="Wingdings" panose="05000000000000000000" pitchFamily="2" charset="2"/>
              <a:buChar char="ü"/>
              <a:tabLst>
                <a:tab pos="567690" algn="l"/>
              </a:tabLst>
            </a:pPr>
            <a:r>
              <a:rPr lang="fr-FR" b="1" spc="-23" dirty="0">
                <a:latin typeface="Arial" panose="020B0604020202020204" pitchFamily="34" charset="0"/>
                <a:cs typeface="Arial" panose="020B0604020202020204" pitchFamily="34" charset="0"/>
              </a:rPr>
              <a:t>Tél. 02.48.50.94.33</a:t>
            </a:r>
          </a:p>
          <a:p>
            <a:pPr marL="809149" lvl="2" algn="just">
              <a:tabLst>
                <a:tab pos="567690" algn="l"/>
              </a:tabLst>
            </a:pPr>
            <a:endParaRPr lang="fr-FR" b="1" spc="-23" dirty="0">
              <a:latin typeface="Arial" panose="020B0604020202020204" pitchFamily="34" charset="0"/>
              <a:cs typeface="Arial" panose="020B0604020202020204" pitchFamily="34" charset="0"/>
            </a:endParaRPr>
          </a:p>
          <a:p>
            <a:pPr marL="1094899" lvl="2" indent="-285750" algn="just">
              <a:buFont typeface="Wingdings" panose="05000000000000000000" pitchFamily="2" charset="2"/>
              <a:buChar char="ü"/>
              <a:tabLst>
                <a:tab pos="567690" algn="l"/>
              </a:tabLst>
            </a:pPr>
            <a:r>
              <a:rPr lang="fr-FR" b="1" spc="-23" dirty="0">
                <a:latin typeface="Arial" panose="020B0604020202020204" pitchFamily="34" charset="0"/>
                <a:cs typeface="Arial" panose="020B0604020202020204" pitchFamily="34" charset="0"/>
                <a:hlinkClick r:id="rId2"/>
              </a:rPr>
              <a:t>prevention@cdg18.fr</a:t>
            </a:r>
            <a:endParaRPr lang="fr-FR" b="1" spc="-23" dirty="0">
              <a:latin typeface="Arial" panose="020B0604020202020204" pitchFamily="34" charset="0"/>
              <a:cs typeface="Arial" panose="020B0604020202020204" pitchFamily="34" charset="0"/>
            </a:endParaRPr>
          </a:p>
          <a:p>
            <a:pPr marL="809149" lvl="2" algn="just">
              <a:tabLst>
                <a:tab pos="567690" algn="l"/>
              </a:tabLst>
            </a:pPr>
            <a:endParaRPr lang="fr-FR" b="1" spc="-23" dirty="0">
              <a:latin typeface="Arial" panose="020B0604020202020204" pitchFamily="34" charset="0"/>
              <a:cs typeface="Arial" panose="020B0604020202020204" pitchFamily="34" charset="0"/>
            </a:endParaRPr>
          </a:p>
          <a:p>
            <a:pPr marL="351949" lvl="1" algn="just">
              <a:tabLst>
                <a:tab pos="567690" algn="l"/>
              </a:tabLst>
            </a:pPr>
            <a:endParaRPr lang="fr-FR" b="1" dirty="0">
              <a:latin typeface="Arial" panose="020B0604020202020204" pitchFamily="34" charset="0"/>
              <a:cs typeface="Arial" panose="020B0604020202020204" pitchFamily="34" charset="0"/>
            </a:endParaRPr>
          </a:p>
          <a:p>
            <a:pPr marL="567214" lvl="1" indent="-215265" algn="just">
              <a:buFont typeface="Wingdings"/>
              <a:buChar char=""/>
              <a:tabLst>
                <a:tab pos="567690" algn="l"/>
              </a:tabLst>
            </a:pPr>
            <a:r>
              <a:rPr lang="fr-FR" b="1" dirty="0">
                <a:latin typeface="Arial" panose="020B0604020202020204" pitchFamily="34" charset="0"/>
                <a:cs typeface="Arial" panose="020B0604020202020204" pitchFamily="34" charset="0"/>
              </a:rPr>
              <a:t>Délibération de la collectivité ou de l’établissement public afin d’autoriser l’autorité territoriale à signer la convention avec le CDG 18</a:t>
            </a:r>
          </a:p>
          <a:p>
            <a:pPr marL="567214" lvl="1" indent="-215265" algn="just">
              <a:buFont typeface="Wingdings"/>
              <a:buChar char=""/>
              <a:tabLst>
                <a:tab pos="567690" algn="l"/>
              </a:tabLst>
            </a:pPr>
            <a:endParaRPr lang="fr-FR" b="1" spc="-23" dirty="0">
              <a:latin typeface="Arial" panose="020B0604020202020204" pitchFamily="34" charset="0"/>
              <a:cs typeface="Arial" panose="020B0604020202020204" pitchFamily="34" charset="0"/>
            </a:endParaRPr>
          </a:p>
          <a:p>
            <a:pPr marL="567214" lvl="1" indent="-215265" algn="just">
              <a:buFont typeface="Wingdings"/>
              <a:buChar char=""/>
              <a:tabLst>
                <a:tab pos="567690" algn="l"/>
              </a:tabLst>
            </a:pPr>
            <a:r>
              <a:rPr lang="fr-FR" b="1" spc="-23" dirty="0">
                <a:latin typeface="Arial" panose="020B0604020202020204" pitchFamily="34" charset="0"/>
                <a:cs typeface="Arial" panose="020B0604020202020204" pitchFamily="34" charset="0"/>
              </a:rPr>
              <a:t>Signature de la convention</a:t>
            </a:r>
          </a:p>
          <a:p>
            <a:pPr marL="567214" lvl="1" indent="-215265" algn="just">
              <a:buFont typeface="Wingdings"/>
              <a:buChar char=""/>
              <a:tabLst>
                <a:tab pos="567690" algn="l"/>
              </a:tabLst>
            </a:pPr>
            <a:endParaRPr lang="fr-FR" b="1" dirty="0">
              <a:latin typeface="Arial" panose="020B0604020202020204" pitchFamily="34" charset="0"/>
              <a:cs typeface="Arial" panose="020B0604020202020204" pitchFamily="34" charset="0"/>
            </a:endParaRPr>
          </a:p>
          <a:p>
            <a:pPr marL="567214" lvl="1" indent="-215265" algn="just">
              <a:buFont typeface="Wingdings"/>
              <a:buChar char=""/>
              <a:tabLst>
                <a:tab pos="567690" algn="l"/>
              </a:tabLst>
            </a:pPr>
            <a:r>
              <a:rPr lang="fr-FR" b="1" dirty="0">
                <a:latin typeface="Arial" panose="020B0604020202020204" pitchFamily="34" charset="0"/>
                <a:cs typeface="Arial" panose="020B0604020202020204" pitchFamily="34" charset="0"/>
              </a:rPr>
              <a:t>Signature de la lettre de mission de l’ACFI par l’autorité territoriale</a:t>
            </a:r>
          </a:p>
          <a:p>
            <a:pPr marL="567214" lvl="1" indent="-215265" algn="just">
              <a:buFont typeface="Wingdings"/>
              <a:buChar char=""/>
              <a:tabLst>
                <a:tab pos="567690" algn="l"/>
              </a:tabLst>
            </a:pPr>
            <a:endParaRPr lang="fr-FR" b="1" dirty="0">
              <a:latin typeface="Arial" panose="020B0604020202020204" pitchFamily="34" charset="0"/>
              <a:cs typeface="Arial" panose="020B0604020202020204" pitchFamily="34" charset="0"/>
            </a:endParaRPr>
          </a:p>
          <a:p>
            <a:pPr marL="567214" lvl="1" indent="-215265" algn="just">
              <a:buFont typeface="Wingdings"/>
              <a:buChar char=""/>
              <a:tabLst>
                <a:tab pos="567690" algn="l"/>
              </a:tabLst>
            </a:pPr>
            <a:r>
              <a:rPr lang="fr-FR" b="1" dirty="0">
                <a:latin typeface="Arial" panose="020B0604020202020204" pitchFamily="34" charset="0"/>
                <a:cs typeface="Arial" panose="020B0604020202020204" pitchFamily="34" charset="0"/>
              </a:rPr>
              <a:t>Transmission de la lettre de mission pour information à la F3SCT</a:t>
            </a:r>
          </a:p>
          <a:p>
            <a:pPr marL="351949" lvl="1" algn="just">
              <a:tabLst>
                <a:tab pos="567690" algn="l"/>
              </a:tabLst>
            </a:pPr>
            <a:endParaRPr lang="fr-FR" b="1" dirty="0">
              <a:latin typeface="Arial" panose="020B0604020202020204" pitchFamily="34" charset="0"/>
              <a:cs typeface="Arial" panose="020B0604020202020204" pitchFamily="34" charset="0"/>
            </a:endParaRPr>
          </a:p>
          <a:p>
            <a:pPr marL="567214" lvl="1" indent="-215265" algn="just">
              <a:buFont typeface="Wingdings"/>
              <a:buChar char=""/>
              <a:tabLst>
                <a:tab pos="567690" algn="l"/>
              </a:tabLst>
            </a:pPr>
            <a:r>
              <a:rPr lang="fr-FR" b="1" dirty="0">
                <a:latin typeface="Arial" panose="020B0604020202020204" pitchFamily="34" charset="0"/>
                <a:cs typeface="Arial" panose="020B0604020202020204" pitchFamily="34" charset="0"/>
              </a:rPr>
              <a:t>Programmation des visites d’inspection</a:t>
            </a:r>
          </a:p>
          <a:p>
            <a:pPr marL="809149" lvl="2" algn="just">
              <a:tabLst>
                <a:tab pos="567690" algn="l"/>
              </a:tabLst>
            </a:pPr>
            <a:br>
              <a:rPr lang="fr-FR" dirty="0"/>
            </a:br>
            <a:endParaRPr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80C5BDCE-7848-677F-0210-4DE7B3021DF4}"/>
              </a:ext>
            </a:extLst>
          </p:cNvPr>
          <p:cNvPicPr>
            <a:picLocks noChangeAspect="1"/>
          </p:cNvPicPr>
          <p:nvPr/>
        </p:nvPicPr>
        <p:blipFill>
          <a:blip r:embed="rId3"/>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AE45F982-4A29-7411-53B7-EFC00DA206A0}"/>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B2576DA4-62A7-3922-4FD8-34770A0580E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C3912FCE-2396-698C-3250-E51BEDACE063}"/>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79E773AC-7830-0F0E-995F-7A2376AD15E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42B2E2E3-A444-0B75-2972-1AECDE5BA137}"/>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4214C6CB-4455-56E7-EFAA-747C5B36382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00E7D331-DA10-AEB4-03F3-167D5117C7A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DDE44E2F-910F-625A-BCEB-1D13640AF6A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DFDF794F-EBBF-ABC3-C160-1731660AAF21}"/>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8CF89804-3212-DCAE-5044-C945AD9CAA4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1DCA9B48-E89B-8841-5E8A-FED3C503479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AED3088A-A04C-C297-B30F-FBA286A5656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6539790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F7356-B564-A269-5F88-E48EFAD9B162}"/>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4FF6C29E-279B-2962-1237-B89B1969054F}"/>
              </a:ext>
            </a:extLst>
          </p:cNvPr>
          <p:cNvSpPr txBox="1"/>
          <p:nvPr/>
        </p:nvSpPr>
        <p:spPr>
          <a:xfrm>
            <a:off x="13654" y="2382061"/>
            <a:ext cx="8803615" cy="2502608"/>
          </a:xfrm>
          <a:prstGeom prst="rect">
            <a:avLst/>
          </a:prstGeom>
        </p:spPr>
        <p:txBody>
          <a:bodyPr vert="horz" wrap="square" lIns="0" tIns="9525" rIns="0" bIns="0" rtlCol="0">
            <a:spAutoFit/>
          </a:bodyPr>
          <a:lstStyle/>
          <a:p>
            <a:pPr marL="567214" lvl="1" indent="-215265" algn="just">
              <a:buFont typeface="Wingdings"/>
              <a:buChar char=""/>
              <a:tabLst>
                <a:tab pos="567690" algn="l"/>
              </a:tabLst>
            </a:pPr>
            <a:r>
              <a:rPr lang="fr-FR" b="1" spc="-23" dirty="0">
                <a:latin typeface="Arial" panose="020B0604020202020204" pitchFamily="34" charset="0"/>
                <a:cs typeface="Arial" panose="020B0604020202020204" pitchFamily="34" charset="0"/>
              </a:rPr>
              <a:t> Convention (modèle CDG 18)</a:t>
            </a:r>
          </a:p>
          <a:p>
            <a:pPr marL="567214" lvl="1" indent="-215265" algn="just">
              <a:buFont typeface="Wingdings"/>
              <a:buChar char=""/>
              <a:tabLst>
                <a:tab pos="567690" algn="l"/>
              </a:tabLst>
            </a:pPr>
            <a:endParaRPr lang="fr-FR" b="1" spc="-23" dirty="0">
              <a:latin typeface="Arial" panose="020B0604020202020204" pitchFamily="34" charset="0"/>
              <a:cs typeface="Arial" panose="020B0604020202020204" pitchFamily="34" charset="0"/>
            </a:endParaRPr>
          </a:p>
          <a:p>
            <a:pPr marL="1024414" lvl="2" indent="-215265" algn="just">
              <a:buFont typeface="Wingdings"/>
              <a:buChar char=""/>
              <a:tabLst>
                <a:tab pos="567690" algn="l"/>
              </a:tabLst>
            </a:pPr>
            <a:r>
              <a:rPr lang="fr-FR" dirty="0">
                <a:hlinkClick r:id="rId2" action="ppaction://hlinkfile"/>
              </a:rPr>
              <a:t>Convention</a:t>
            </a:r>
            <a:endParaRPr lang="fr-FR" dirty="0"/>
          </a:p>
          <a:p>
            <a:pPr marL="567214" lvl="1" indent="-215265" algn="just">
              <a:buFont typeface="Wingdings"/>
              <a:buChar char=""/>
              <a:tabLst>
                <a:tab pos="567690" algn="l"/>
              </a:tabLst>
            </a:pPr>
            <a:endParaRPr lang="fr-FR" dirty="0"/>
          </a:p>
          <a:p>
            <a:pPr marL="567214" lvl="1" indent="-215265" algn="just">
              <a:buFont typeface="Wingdings"/>
              <a:buChar char=""/>
              <a:tabLst>
                <a:tab pos="567690" algn="l"/>
              </a:tabLst>
            </a:pPr>
            <a:endParaRPr lang="fr-FR" dirty="0"/>
          </a:p>
          <a:p>
            <a:pPr marL="567214" lvl="1" indent="-215265" algn="just">
              <a:buFont typeface="Wingdings"/>
              <a:buChar char=""/>
              <a:tabLst>
                <a:tab pos="567690" algn="l"/>
              </a:tabLst>
            </a:pPr>
            <a:endParaRPr lang="fr-FR" dirty="0"/>
          </a:p>
          <a:p>
            <a:pPr marL="567214" lvl="1" indent="-215265" algn="just">
              <a:buFont typeface="Wingdings"/>
              <a:buChar char=""/>
              <a:tabLst>
                <a:tab pos="567690" algn="l"/>
              </a:tabLst>
            </a:pPr>
            <a:endParaRPr lang="fr-FR" dirty="0"/>
          </a:p>
          <a:p>
            <a:pPr marL="809149" lvl="2" algn="just">
              <a:tabLst>
                <a:tab pos="567690" algn="l"/>
              </a:tabLst>
            </a:pPr>
            <a:br>
              <a:rPr lang="fr-FR" dirty="0"/>
            </a:br>
            <a:endParaRPr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08268F40-C347-3790-6948-29C04E238F03}"/>
              </a:ext>
            </a:extLst>
          </p:cNvPr>
          <p:cNvPicPr>
            <a:picLocks noChangeAspect="1"/>
          </p:cNvPicPr>
          <p:nvPr/>
        </p:nvPicPr>
        <p:blipFill>
          <a:blip r:embed="rId3"/>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04EAE160-2C1B-EA83-4586-450BF0C4FC9A}"/>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7C5A011D-1258-C9AA-DB00-DF37BEB966A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07124246-FA7F-D597-D063-CBE0A01B864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2A82A7A8-5782-9CC8-ABEF-45BE0597DEE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967572D3-7448-AE22-2FB7-E3B88856C164}"/>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B0A6525C-8370-CBF4-6831-866FABA026B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FC76A969-9C98-23D2-88C5-86BB9AFE3AE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0A470037-2423-0DBB-77FE-3AEBE770863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C9AACA31-C07D-74C3-287C-8F185FF18A0A}"/>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1D594884-B4E9-093A-EE4F-72E6AB0D16F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52FF25D1-2F68-55E3-107D-0C5CAF967599}"/>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1BAD4705-E529-08D3-508C-BB63B843AAC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3" name="Titre 2">
            <a:extLst>
              <a:ext uri="{FF2B5EF4-FFF2-40B4-BE49-F238E27FC236}">
                <a16:creationId xmlns:a16="http://schemas.microsoft.com/office/drawing/2014/main" id="{EE90F81B-906A-65AF-93A8-0F8B785F279B}"/>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1516052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2106680134"/>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2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A4A3A-02AD-D60D-DC29-68ADB111DF2E}"/>
            </a:ext>
          </a:extLst>
        </p:cNvPr>
        <p:cNvGrpSpPr/>
        <p:nvPr/>
      </p:nvGrpSpPr>
      <p:grpSpPr>
        <a:xfrm>
          <a:off x="0" y="0"/>
          <a:ext cx="0" cy="0"/>
          <a:chOff x="0" y="0"/>
          <a:chExt cx="0" cy="0"/>
        </a:xfrm>
      </p:grpSpPr>
      <p:pic>
        <p:nvPicPr>
          <p:cNvPr id="2050" name="Picture 2" descr="Sécurité Routière &amp; Réglementation - Mesnil le Roi">
            <a:extLst>
              <a:ext uri="{FF2B5EF4-FFF2-40B4-BE49-F238E27FC236}">
                <a16:creationId xmlns:a16="http://schemas.microsoft.com/office/drawing/2014/main" id="{F34ADB16-99DD-6E74-43A6-7FBC95319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602" y="840459"/>
            <a:ext cx="1392674" cy="108137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descr="Logo_CDG18_BS.jpg">
            <a:extLst>
              <a:ext uri="{FF2B5EF4-FFF2-40B4-BE49-F238E27FC236}">
                <a16:creationId xmlns:a16="http://schemas.microsoft.com/office/drawing/2014/main" id="{B21B0867-2F53-1ED4-0025-67FAE401B779}"/>
              </a:ext>
            </a:extLst>
          </p:cNvPr>
          <p:cNvPicPr>
            <a:picLocks noChangeAspect="1"/>
          </p:cNvPicPr>
          <p:nvPr/>
        </p:nvPicPr>
        <p:blipFill>
          <a:blip r:embed="rId4"/>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6195D5A-08AB-91AC-EE02-9A69FD7299B6}"/>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B6EFE4FB-840C-9B02-6EFF-7936260E833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DDAAFC0C-A582-BBB9-7F5E-1B34E2C4D50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E4F8DB8-5F11-FA3D-EE60-CD76072BB2B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7B85EA83-C971-BD55-EC21-5E0E6D24651E}"/>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802BE683-4330-15F3-D93B-6519A7060FCA}"/>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85999B4E-C18F-ED5A-EB27-2F57A023140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7698A6DE-9930-C1D7-3E52-49F692C63CD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DCD4E2DE-3120-FBA7-DA80-5D3E68545C12}"/>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2FD17D1A-117E-BEAE-6F4F-D54043FC5E3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2000571C-4C7A-2DD6-EA26-4FA409253FB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3CA4AFB-FEEA-DA6C-0B76-6357F8E299D7}"/>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F84734CF-DAC3-A836-017F-C6E38027925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044B5277-5F12-0F31-152E-552BB09CD701}"/>
              </a:ext>
            </a:extLst>
          </p:cNvPr>
          <p:cNvSpPr txBox="1"/>
          <p:nvPr/>
        </p:nvSpPr>
        <p:spPr>
          <a:xfrm>
            <a:off x="304800" y="1279540"/>
            <a:ext cx="8077200" cy="6524863"/>
          </a:xfrm>
          <a:prstGeom prst="rect">
            <a:avLst/>
          </a:prstGeom>
          <a:noFill/>
        </p:spPr>
        <p:txBody>
          <a:bodyPr wrap="square">
            <a:spAutoFit/>
          </a:bodyPr>
          <a:lstStyle/>
          <a:p>
            <a:pPr algn="just">
              <a:buClr>
                <a:srgbClr val="92D050"/>
              </a:buClr>
            </a:pPr>
            <a:r>
              <a:rPr lang="fr-FR" b="1" dirty="0">
                <a:solidFill>
                  <a:schemeClr val="accent1"/>
                </a:solidFill>
              </a:rPr>
              <a:t>1 / Actualités statutaires</a:t>
            </a:r>
          </a:p>
          <a:p>
            <a:pPr algn="just">
              <a:buClr>
                <a:srgbClr val="92D050"/>
              </a:buClr>
            </a:pPr>
            <a:endParaRPr lang="fr-FR" b="1" dirty="0">
              <a:solidFill>
                <a:schemeClr val="accent1"/>
              </a:solidFill>
            </a:endParaRPr>
          </a:p>
          <a:p>
            <a:pPr marL="285750" indent="-285750" algn="just">
              <a:buClr>
                <a:srgbClr val="92D050"/>
              </a:buClr>
              <a:buFontTx/>
              <a:buChar char="-"/>
            </a:pPr>
            <a:r>
              <a:rPr lang="fr-FR" b="1" dirty="0">
                <a:hlinkClick r:id="rId5"/>
              </a:rPr>
              <a:t>décret n° 2025-1096 du 19 novembre 2025 </a:t>
            </a:r>
            <a:r>
              <a:rPr lang="fr-FR" b="1" dirty="0"/>
              <a:t>supprime le seuil de 2 000 habitants pour la création des grades d’avancement</a:t>
            </a:r>
            <a:r>
              <a:rPr lang="fr-FR" dirty="0"/>
              <a:t> pour les cadres d’emplois  des attachés territoriaux, des ingénieurs territoriaux et des conseillers territoriaux des activités physiques et sportives. Désormais les communes de moins de 2000 habitants pourront également créer des postes sur ces grades.</a:t>
            </a:r>
          </a:p>
          <a:p>
            <a:pPr marL="285750" indent="-285750" algn="just">
              <a:buClr>
                <a:srgbClr val="92D050"/>
              </a:buClr>
              <a:buFontTx/>
              <a:buChar char="-"/>
            </a:pPr>
            <a:endParaRPr lang="fr-FR" dirty="0"/>
          </a:p>
          <a:p>
            <a:pPr marL="285750" indent="-285750">
              <a:buFontTx/>
              <a:buChar char="-"/>
            </a:pPr>
            <a:r>
              <a:rPr lang="fr-FR" b="1" u="sng" dirty="0">
                <a:solidFill>
                  <a:schemeClr val="accent1"/>
                </a:solidFill>
              </a:rPr>
              <a:t>Décret n°2025-1135 du 26 novembre 2025 </a:t>
            </a:r>
            <a:r>
              <a:rPr lang="fr-FR" dirty="0"/>
              <a:t>prévoit la possibilité </a:t>
            </a:r>
            <a:r>
              <a:rPr lang="fr-FR" b="1" dirty="0"/>
              <a:t>de recourir à un plafonnement annuel du nombre de jours indemnisables épargnés dans un compte épargne-temps</a:t>
            </a:r>
            <a:r>
              <a:rPr lang="fr-FR" dirty="0"/>
              <a:t>. L’organe délibérant peut, après consultation du CST, prévoir un plafonnement du nombre de jours ouvrant droit à une indemnisation pour tous les agents de la collectivités (fonctionnaires et contractuels) détenant un CET. </a:t>
            </a:r>
          </a:p>
          <a:p>
            <a:pPr marL="285750" indent="-285750">
              <a:buFontTx/>
              <a:buChar char="-"/>
            </a:pPr>
            <a:endParaRPr lang="fr-FR" dirty="0"/>
          </a:p>
          <a:p>
            <a:pPr marL="285750" indent="-285750">
              <a:buFontTx/>
              <a:buChar char="-"/>
            </a:pPr>
            <a:r>
              <a:rPr lang="fr-FR" b="1" u="sng" dirty="0">
                <a:solidFill>
                  <a:srgbClr val="0070C0"/>
                </a:solidFill>
              </a:rPr>
              <a:t>Décret n°2025-1169 du 5 décembre 2025 </a:t>
            </a:r>
            <a:r>
              <a:rPr lang="fr-FR" b="1" dirty="0"/>
              <a:t>supprime l’obligation de réintégration de 18 mois au bout de 5 ans de disponibilité et supprime l’obligation de transmission annuelle des justificatifs </a:t>
            </a:r>
            <a:r>
              <a:rPr lang="fr-FR" dirty="0"/>
              <a:t>pour le maintien des droits à l’avancement au profit d’une transmission unique lors de la réintégration.</a:t>
            </a:r>
          </a:p>
          <a:p>
            <a:pPr marL="285750" indent="-285750" algn="just">
              <a:buClr>
                <a:srgbClr val="92D050"/>
              </a:buClr>
              <a:buFontTx/>
              <a:buChar char="-"/>
            </a:pPr>
            <a:endParaRPr lang="fr-FR" b="1" dirty="0">
              <a:solidFill>
                <a:schemeClr val="accent1"/>
              </a:solidFill>
            </a:endParaRPr>
          </a:p>
          <a:p>
            <a:pPr algn="just">
              <a:buClr>
                <a:srgbClr val="92D050"/>
              </a:buClr>
            </a:pPr>
            <a:endParaRPr lang="fr-FR" b="1" dirty="0">
              <a:solidFill>
                <a:srgbClr val="FF0000"/>
              </a:solidFill>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7C1BB166-8C08-DD3F-304D-043D9EDFD5E4}"/>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1144235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91D72-C881-13CE-769B-07CEF17A8E89}"/>
            </a:ext>
          </a:extLst>
        </p:cNvPr>
        <p:cNvGrpSpPr/>
        <p:nvPr/>
      </p:nvGrpSpPr>
      <p:grpSpPr>
        <a:xfrm>
          <a:off x="0" y="0"/>
          <a:ext cx="0" cy="0"/>
          <a:chOff x="0" y="0"/>
          <a:chExt cx="0" cy="0"/>
        </a:xfrm>
      </p:grpSpPr>
      <p:pic>
        <p:nvPicPr>
          <p:cNvPr id="1026" name="Picture 2" descr="Attention logo : résultats (98 mille) d'images libres de droits, de photos  de stock et d'illustrations | Shutterstock">
            <a:extLst>
              <a:ext uri="{FF2B5EF4-FFF2-40B4-BE49-F238E27FC236}">
                <a16:creationId xmlns:a16="http://schemas.microsoft.com/office/drawing/2014/main" id="{3BAB5F7E-F41E-8A3A-178A-B3756B5A8D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589" y="3299789"/>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descr="Logo_CDG18_BS.jpg">
            <a:extLst>
              <a:ext uri="{FF2B5EF4-FFF2-40B4-BE49-F238E27FC236}">
                <a16:creationId xmlns:a16="http://schemas.microsoft.com/office/drawing/2014/main" id="{0B482E91-A9C3-327F-EED8-337F4831105A}"/>
              </a:ext>
            </a:extLst>
          </p:cNvPr>
          <p:cNvPicPr>
            <a:picLocks noChangeAspect="1"/>
          </p:cNvPicPr>
          <p:nvPr/>
        </p:nvPicPr>
        <p:blipFill>
          <a:blip r:embed="rId4"/>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5043713-3A74-5B62-37CC-3C834E2F6B00}"/>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36D61493-8C99-396F-D6DC-2D2BA5E91FD3}"/>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76EA1CE6-DC55-9F57-0051-CA5C1939605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4F8BCC0E-28FF-7279-7ADD-0F99E68AB42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9DC7D6D1-E2CE-2A5A-1A78-D1A2950B680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56CFCFB3-A61E-0B19-0CEE-F79BB43E452A}"/>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4F65CEFA-E478-39C9-D051-EF53A71AB52E}"/>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14E5651E-ED7C-38AA-7659-FD5AF5F64B7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DF0A7962-9162-428F-DFE1-E3B7FA26477B}"/>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9CD2EF6B-3325-D529-4DAE-18406AFA5FD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57344F93-6416-B5CF-6F59-6D5AF883C789}"/>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B4F68320-DEF9-FD1F-816F-F6B138B27D8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87F044EA-79B6-AB4D-5DC0-025F0402DADB}"/>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0F282A7D-CB2F-EDED-0467-F46893FF0BB4}"/>
              </a:ext>
            </a:extLst>
          </p:cNvPr>
          <p:cNvSpPr txBox="1"/>
          <p:nvPr/>
        </p:nvSpPr>
        <p:spPr>
          <a:xfrm>
            <a:off x="304800" y="1279540"/>
            <a:ext cx="8077200" cy="4308872"/>
          </a:xfrm>
          <a:prstGeom prst="rect">
            <a:avLst/>
          </a:prstGeom>
          <a:noFill/>
        </p:spPr>
        <p:txBody>
          <a:bodyPr wrap="square">
            <a:spAutoFit/>
          </a:bodyPr>
          <a:lstStyle/>
          <a:p>
            <a:pPr algn="just">
              <a:buClr>
                <a:srgbClr val="92D050"/>
              </a:buClr>
            </a:pPr>
            <a:endParaRPr lang="fr-FR" b="1" dirty="0">
              <a:solidFill>
                <a:schemeClr val="accent6">
                  <a:lumMod val="75000"/>
                </a:schemeClr>
              </a:solidFill>
            </a:endParaRPr>
          </a:p>
          <a:p>
            <a:pPr algn="just">
              <a:buClr>
                <a:srgbClr val="92D050"/>
              </a:buClr>
            </a:pPr>
            <a:r>
              <a:rPr lang="fr-FR" b="1" dirty="0">
                <a:solidFill>
                  <a:schemeClr val="accent6">
                    <a:lumMod val="75000"/>
                  </a:schemeClr>
                </a:solidFill>
              </a:rPr>
              <a:t>2 / Avancement d’échelon 1</a:t>
            </a:r>
            <a:r>
              <a:rPr lang="fr-FR" b="1" baseline="30000" dirty="0">
                <a:solidFill>
                  <a:schemeClr val="accent6">
                    <a:lumMod val="75000"/>
                  </a:schemeClr>
                </a:solidFill>
              </a:rPr>
              <a:t>er</a:t>
            </a:r>
            <a:r>
              <a:rPr lang="fr-FR" b="1" dirty="0">
                <a:solidFill>
                  <a:schemeClr val="accent6">
                    <a:lumMod val="75000"/>
                  </a:schemeClr>
                </a:solidFill>
              </a:rPr>
              <a:t> trimestre 2026</a:t>
            </a:r>
          </a:p>
          <a:p>
            <a:pPr algn="just">
              <a:buClr>
                <a:srgbClr val="92D050"/>
              </a:buClr>
            </a:pPr>
            <a:endParaRPr lang="fr-FR" b="1" dirty="0">
              <a:solidFill>
                <a:schemeClr val="accent1"/>
              </a:solidFill>
            </a:endParaRPr>
          </a:p>
          <a:p>
            <a:pPr lvl="2"/>
            <a:r>
              <a:rPr lang="fr-FR" dirty="0"/>
              <a:t>- Les arrêtés d’avancement d’échelon du 1</a:t>
            </a:r>
            <a:r>
              <a:rPr lang="fr-FR" baseline="30000" dirty="0"/>
              <a:t>er</a:t>
            </a:r>
            <a:r>
              <a:rPr lang="fr-FR" dirty="0"/>
              <a:t> trimestre sont disponibles sur </a:t>
            </a:r>
            <a:r>
              <a:rPr lang="fr-FR" dirty="0" err="1"/>
              <a:t>Agirhe</a:t>
            </a:r>
            <a:r>
              <a:rPr lang="fr-FR" dirty="0"/>
              <a:t> </a:t>
            </a:r>
          </a:p>
          <a:p>
            <a:pPr lvl="2"/>
            <a:endParaRPr lang="fr-FR" dirty="0"/>
          </a:p>
          <a:p>
            <a:pPr marL="1200150" lvl="2" indent="-285750">
              <a:buFontTx/>
              <a:buChar char="-"/>
            </a:pPr>
            <a:r>
              <a:rPr lang="fr-FR" dirty="0"/>
              <a:t>Pour rappel, procédure disponible sur l’espace réservé : Gestion des avancements d’échelon</a:t>
            </a:r>
          </a:p>
          <a:p>
            <a:pPr marL="1200150" lvl="2" indent="-285750">
              <a:buFontTx/>
              <a:buChar char="-"/>
            </a:pPr>
            <a:endParaRPr lang="fr-FR" dirty="0"/>
          </a:p>
          <a:p>
            <a:pPr marL="1200150" lvl="2" indent="-285750">
              <a:buFontTx/>
              <a:buChar char="-"/>
            </a:pPr>
            <a:r>
              <a:rPr lang="fr-FR" dirty="0"/>
              <a:t>Certains avancements d’échelon de 2024 et 2025 n’ont toujours pas été générés et/ou envoyés au CDG &gt; </a:t>
            </a:r>
            <a:r>
              <a:rPr lang="fr-FR" b="1" dirty="0">
                <a:solidFill>
                  <a:srgbClr val="FF0000"/>
                </a:solidFill>
              </a:rPr>
              <a:t>CARRIERE DES AGENTS BLOQUEE !</a:t>
            </a:r>
          </a:p>
          <a:p>
            <a:pPr marL="285750" indent="-285750" algn="just">
              <a:buClr>
                <a:srgbClr val="92D050"/>
              </a:buClr>
              <a:buFontTx/>
              <a:buChar char="-"/>
            </a:pPr>
            <a:endParaRPr lang="fr-FR" b="1" dirty="0">
              <a:solidFill>
                <a:schemeClr val="accent1"/>
              </a:solidFill>
            </a:endParaRPr>
          </a:p>
          <a:p>
            <a:pPr algn="just">
              <a:buClr>
                <a:srgbClr val="92D050"/>
              </a:buClr>
            </a:pPr>
            <a:endParaRPr lang="fr-FR" b="1" dirty="0">
              <a:solidFill>
                <a:srgbClr val="FF0000"/>
              </a:solidFill>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6CCBD056-BC6A-2E2E-A942-47C184C28DB3}"/>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3" name="Image 2" descr="Une image contenant Police, Graphique, capture d’écran, logo&#10;&#10;Description générée automatiquement">
            <a:extLst>
              <a:ext uri="{FF2B5EF4-FFF2-40B4-BE49-F238E27FC236}">
                <a16:creationId xmlns:a16="http://schemas.microsoft.com/office/drawing/2014/main" id="{7D6B1F1A-623B-FE94-1436-9A1414ABC4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1" y="5385026"/>
            <a:ext cx="1295400" cy="1220304"/>
          </a:xfrm>
          <a:prstGeom prst="rect">
            <a:avLst/>
          </a:prstGeom>
        </p:spPr>
      </p:pic>
    </p:spTree>
    <p:extLst>
      <p:ext uri="{BB962C8B-B14F-4D97-AF65-F5344CB8AC3E}">
        <p14:creationId xmlns:p14="http://schemas.microsoft.com/office/powerpoint/2010/main" val="4239870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9476F-4EA5-40D9-56DA-336F4B36F49F}"/>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B48254B4-328A-8E70-2AE0-832069E91BA8}"/>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FBA778A0-E661-1B21-2652-E096B9C9210B}"/>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275B386E-470B-F7D2-DB3C-1B99DE3F620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C4414CE1-6B20-8356-D2A3-A42351B8EB4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FF47267-B480-AB7E-D0BA-770EEEE9A42E}"/>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77EDB657-BF69-61E2-1BC7-971E281744DE}"/>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35AF1FBC-8948-9A51-7B6C-47F04DF34FC2}"/>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23B0A3DF-A98E-7B43-CD51-9CDCB5BCDAE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38947368-5E51-DC79-4347-F8C4D8E3CE9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0CEA51A4-A64C-0EEA-D2C3-12595685B35E}"/>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ADF731B7-C445-DCCE-D4BF-EA155D20D72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F334504E-CC24-E509-BF48-7C7F003FC58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968BBD41-AC31-2AC9-4B85-FB2994356E37}"/>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0F7C57FF-F5DA-E665-7732-D702FE2813AD}"/>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231C9CE5-48DA-8EDF-933F-8850003BCCF1}"/>
              </a:ext>
            </a:extLst>
          </p:cNvPr>
          <p:cNvSpPr txBox="1"/>
          <p:nvPr/>
        </p:nvSpPr>
        <p:spPr>
          <a:xfrm>
            <a:off x="304800" y="1279540"/>
            <a:ext cx="8077200" cy="6524863"/>
          </a:xfrm>
          <a:prstGeom prst="rect">
            <a:avLst/>
          </a:prstGeom>
          <a:noFill/>
        </p:spPr>
        <p:txBody>
          <a:bodyPr wrap="square">
            <a:spAutoFit/>
          </a:bodyPr>
          <a:lstStyle/>
          <a:p>
            <a:pPr algn="just">
              <a:buClr>
                <a:srgbClr val="92D050"/>
              </a:buClr>
            </a:pPr>
            <a:r>
              <a:rPr lang="fr-FR" b="1" dirty="0">
                <a:solidFill>
                  <a:srgbClr val="C00000"/>
                </a:solidFill>
              </a:rPr>
              <a:t>3/ Elections professionnelles</a:t>
            </a:r>
          </a:p>
          <a:p>
            <a:endParaRPr lang="fr-FR" dirty="0"/>
          </a:p>
          <a:p>
            <a:r>
              <a:rPr lang="fr-FR" dirty="0"/>
              <a:t>Début décembre, les collectivités ont reçu un courrier demandant  de transmettre, un tableau des effectifs à la date du 01/01/2026 dans le cadre du recensement des élections professionnelles.</a:t>
            </a:r>
          </a:p>
          <a:p>
            <a:r>
              <a:rPr lang="fr-FR" dirty="0"/>
              <a:t> </a:t>
            </a:r>
          </a:p>
          <a:p>
            <a:r>
              <a:rPr lang="fr-FR" b="1" u="sng" dirty="0"/>
              <a:t>Points de vigilance:</a:t>
            </a:r>
          </a:p>
          <a:p>
            <a:r>
              <a:rPr lang="fr-FR" dirty="0"/>
              <a:t> </a:t>
            </a:r>
          </a:p>
          <a:p>
            <a:pPr marL="285750" indent="-285750">
              <a:buFontTx/>
              <a:buChar char="-"/>
            </a:pPr>
            <a:r>
              <a:rPr lang="fr-FR" dirty="0"/>
              <a:t>Les effectifs transmis doivent être ceux </a:t>
            </a:r>
            <a:r>
              <a:rPr lang="fr-FR" b="1" dirty="0"/>
              <a:t>au 1/01/2026</a:t>
            </a:r>
          </a:p>
          <a:p>
            <a:pPr marL="285750" indent="-285750">
              <a:buFontTx/>
              <a:buChar char="-"/>
            </a:pPr>
            <a:endParaRPr lang="fr-FR" b="1" dirty="0"/>
          </a:p>
          <a:p>
            <a:pPr marL="285750" indent="-285750">
              <a:buFontTx/>
              <a:buChar char="-"/>
            </a:pPr>
            <a:r>
              <a:rPr lang="fr-FR" dirty="0"/>
              <a:t>Les effectifs recensés sont </a:t>
            </a:r>
            <a:r>
              <a:rPr lang="fr-FR" b="1" dirty="0"/>
              <a:t>ceux répondant aux conditions d’éligibilité</a:t>
            </a:r>
            <a:r>
              <a:rPr lang="fr-FR" dirty="0"/>
              <a:t> telles que définies dans les fiches électeurs:  </a:t>
            </a:r>
            <a:r>
              <a:rPr lang="fr-FR" u="sng" dirty="0">
                <a:hlinkClick r:id="rId4"/>
              </a:rPr>
              <a:t>CAP</a:t>
            </a:r>
            <a:r>
              <a:rPr lang="fr-FR" dirty="0"/>
              <a:t> - </a:t>
            </a:r>
            <a:r>
              <a:rPr lang="fr-FR" u="sng" dirty="0">
                <a:hlinkClick r:id="rId5"/>
              </a:rPr>
              <a:t> CST</a:t>
            </a:r>
            <a:r>
              <a:rPr lang="fr-FR" dirty="0"/>
              <a:t> – </a:t>
            </a:r>
            <a:r>
              <a:rPr lang="fr-FR" u="sng" dirty="0">
                <a:hlinkClick r:id="rId6"/>
              </a:rPr>
              <a:t>CCP</a:t>
            </a:r>
            <a:endParaRPr lang="fr-FR" u="sng" dirty="0"/>
          </a:p>
          <a:p>
            <a:r>
              <a:rPr lang="fr-FR" dirty="0"/>
              <a:t> </a:t>
            </a:r>
          </a:p>
          <a:p>
            <a:pPr marL="285750" indent="-285750">
              <a:buFontTx/>
              <a:buChar char="-"/>
            </a:pPr>
            <a:r>
              <a:rPr lang="fr-FR" dirty="0"/>
              <a:t>Un </a:t>
            </a:r>
            <a:r>
              <a:rPr lang="fr-FR" b="1" dirty="0"/>
              <a:t>état du personnel nominatif doit être impérativement annexé</a:t>
            </a:r>
            <a:r>
              <a:rPr lang="fr-FR" dirty="0"/>
              <a:t> à cette attestation de recensement afin que nous puissions vérifier la conformité de la base </a:t>
            </a:r>
            <a:r>
              <a:rPr lang="fr-FR" dirty="0" err="1"/>
              <a:t>Agirhe</a:t>
            </a:r>
            <a:r>
              <a:rPr lang="fr-FR" dirty="0"/>
              <a:t> avec la réalité de vos effectifs.</a:t>
            </a:r>
          </a:p>
          <a:p>
            <a:pPr marL="285750" indent="-285750">
              <a:buFontTx/>
              <a:buChar char="-"/>
            </a:pPr>
            <a:endParaRPr lang="fr-FR" dirty="0"/>
          </a:p>
          <a:p>
            <a:pPr marL="285750" indent="-285750">
              <a:buFontTx/>
              <a:buChar char="-"/>
            </a:pPr>
            <a:r>
              <a:rPr lang="fr-FR" dirty="0"/>
              <a:t>Les documents doivent être </a:t>
            </a:r>
            <a:r>
              <a:rPr lang="fr-FR" b="1" dirty="0"/>
              <a:t>retournés avant le 15/01/2026 par mail à </a:t>
            </a:r>
            <a:r>
              <a:rPr lang="fr-FR" b="1" dirty="0">
                <a:hlinkClick r:id="rId7"/>
              </a:rPr>
              <a:t>cdgcher@cdg18.fr</a:t>
            </a:r>
            <a:r>
              <a:rPr lang="fr-FR" b="1" dirty="0"/>
              <a:t> ou </a:t>
            </a:r>
            <a:r>
              <a:rPr lang="fr-FR" b="1"/>
              <a:t>par courrier</a:t>
            </a:r>
            <a:endParaRPr lang="fr-FR" b="1" dirty="0"/>
          </a:p>
          <a:p>
            <a:pPr marL="285750" indent="-285750" algn="just">
              <a:buClr>
                <a:srgbClr val="92D050"/>
              </a:buClr>
              <a:buFontTx/>
              <a:buChar char="-"/>
            </a:pPr>
            <a:endParaRPr lang="fr-FR" b="1" dirty="0">
              <a:solidFill>
                <a:schemeClr val="accent1"/>
              </a:solidFill>
            </a:endParaRPr>
          </a:p>
          <a:p>
            <a:pPr algn="just">
              <a:buClr>
                <a:srgbClr val="92D050"/>
              </a:buClr>
            </a:pPr>
            <a:endParaRPr lang="fr-FR" b="1" dirty="0">
              <a:solidFill>
                <a:srgbClr val="FF0000"/>
              </a:solidFill>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77D9EC47-9AE7-EDFD-8416-6A5D62C6A991}"/>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1026" name="Picture 2" descr="Le Statut Des Candidats Aux élections Professionnelles">
            <a:extLst>
              <a:ext uri="{FF2B5EF4-FFF2-40B4-BE49-F238E27FC236}">
                <a16:creationId xmlns:a16="http://schemas.microsoft.com/office/drawing/2014/main" id="{D7282893-9F22-BC08-0FA7-6BE71C906F0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5267" y="2590800"/>
            <a:ext cx="2256733" cy="1180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6686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357118" y="1331024"/>
            <a:ext cx="8210132" cy="5161938"/>
          </a:xfrm>
        </p:spPr>
        <p:txBody>
          <a:bodyPr>
            <a:normAutofit fontScale="85000" lnSpcReduction="20000"/>
          </a:bodyPr>
          <a:lstStyle/>
          <a:p>
            <a:pPr marL="685800" lvl="2" indent="0">
              <a:buNone/>
            </a:pPr>
            <a:endParaRPr lang="fr-FR" sz="2400" dirty="0"/>
          </a:p>
          <a:p>
            <a:pPr marL="0" indent="0">
              <a:buNone/>
            </a:pPr>
            <a:r>
              <a:rPr lang="fr-FR" sz="2400" b="1" dirty="0">
                <a:solidFill>
                  <a:srgbClr val="CC99FF"/>
                </a:solidFill>
              </a:rPr>
              <a:t>4- CNP – retour des Conditions Particulières</a:t>
            </a:r>
          </a:p>
          <a:p>
            <a:pPr marL="0" indent="0">
              <a:buNone/>
            </a:pPr>
            <a:endParaRPr lang="fr-FR" sz="2400" dirty="0"/>
          </a:p>
          <a:p>
            <a:pPr marL="0" indent="0">
              <a:buNone/>
            </a:pPr>
            <a:r>
              <a:rPr lang="fr-FR" sz="2400" dirty="0"/>
              <a:t>Début décembre, </a:t>
            </a:r>
            <a:r>
              <a:rPr lang="fr-FR" sz="2400" b="1" u="sng" dirty="0"/>
              <a:t>les collectivités ayant souscrit au contrat d’assurance statutaire de la CNP</a:t>
            </a:r>
            <a:r>
              <a:rPr lang="fr-FR" sz="2400" dirty="0"/>
              <a:t> en partenariat avec le CDG reçoivent par courrier postal les conditions particulières pour 2026. 3 exemplaires de ce document vont été adressés :</a:t>
            </a:r>
          </a:p>
          <a:p>
            <a:pPr marL="0" indent="0">
              <a:buNone/>
            </a:pPr>
            <a:endParaRPr lang="fr-FR" sz="2400" dirty="0"/>
          </a:p>
          <a:p>
            <a:pPr marL="0" indent="0">
              <a:spcBef>
                <a:spcPts val="0"/>
              </a:spcBef>
              <a:buNone/>
            </a:pPr>
            <a:r>
              <a:rPr lang="fr-FR" sz="2400" dirty="0"/>
              <a:t>- 1 exemplaire à conserver par la collectivité</a:t>
            </a:r>
            <a:br>
              <a:rPr lang="fr-FR" sz="2400" dirty="0"/>
            </a:br>
            <a:endParaRPr lang="fr-FR" sz="2400" dirty="0"/>
          </a:p>
          <a:p>
            <a:pPr marL="0" indent="0">
              <a:spcBef>
                <a:spcPts val="0"/>
              </a:spcBef>
              <a:buNone/>
            </a:pPr>
            <a:r>
              <a:rPr lang="fr-FR" sz="2400" dirty="0"/>
              <a:t>- 1 exemplaire à transmettre au CDG</a:t>
            </a:r>
            <a:br>
              <a:rPr lang="fr-FR" sz="2400" dirty="0"/>
            </a:br>
            <a:endParaRPr lang="fr-FR" sz="2400" dirty="0"/>
          </a:p>
          <a:p>
            <a:pPr marL="0" indent="0">
              <a:spcBef>
                <a:spcPts val="0"/>
              </a:spcBef>
              <a:buNone/>
            </a:pPr>
            <a:r>
              <a:rPr lang="fr-FR" sz="2400" dirty="0"/>
              <a:t>- 1 exemplaire à transmettre à la CNP</a:t>
            </a:r>
          </a:p>
          <a:p>
            <a:pPr marL="0" indent="0">
              <a:buNone/>
            </a:pPr>
            <a:endParaRPr lang="fr-FR" sz="2400" dirty="0"/>
          </a:p>
          <a:p>
            <a:pPr marL="0" indent="0">
              <a:buNone/>
            </a:pPr>
            <a:r>
              <a:rPr lang="fr-FR" sz="2400" dirty="0"/>
              <a:t>Il est demandé aux collectivités de retourner </a:t>
            </a:r>
            <a:r>
              <a:rPr lang="fr-FR" sz="2400" b="1" dirty="0"/>
              <a:t>un exemplaire signé au CDG par mail</a:t>
            </a:r>
            <a:r>
              <a:rPr lang="fr-FR" sz="2400" dirty="0"/>
              <a:t> à </a:t>
            </a:r>
            <a:r>
              <a:rPr lang="fr-FR" u="sng" dirty="0">
                <a:hlinkClick r:id="rId3"/>
              </a:rPr>
              <a:t>assurances.retraite@cdg18.fr</a:t>
            </a:r>
            <a:r>
              <a:rPr lang="fr-FR" sz="2400" dirty="0"/>
              <a:t> . Les services du CDG se chargent ensuite de transmettre les conditions signées à CNP, vous dispensant ainsi de retourner à CNP le troisième exemplaire.</a:t>
            </a:r>
          </a:p>
          <a:p>
            <a:pPr marL="0" indent="0">
              <a:buNone/>
            </a:pPr>
            <a:br>
              <a:rPr lang="fr-FR" sz="2400" dirty="0"/>
            </a:br>
            <a:endParaRPr lang="fr-FR" sz="2400" dirty="0"/>
          </a:p>
          <a:p>
            <a:pPr marL="0" indent="0">
              <a:buNone/>
            </a:pPr>
            <a:endParaRPr lang="fr-FR" sz="2400" b="1" dirty="0">
              <a:solidFill>
                <a:srgbClr val="CC99FF"/>
              </a:solidFill>
            </a:endParaRPr>
          </a:p>
        </p:txBody>
      </p:sp>
      <p:pic>
        <p:nvPicPr>
          <p:cNvPr id="11" name="Image 10" descr="Logo_CDG18_BS.jpg"/>
          <p:cNvPicPr>
            <a:picLocks noChangeAspect="1"/>
          </p:cNvPicPr>
          <p:nvPr/>
        </p:nvPicPr>
        <p:blipFill>
          <a:blip r:embed="rId4"/>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5">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9"/>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11"/>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3"/>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557925" y="495300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5"/>
              <a:stretch>
                <a:fillRect/>
              </a:stretch>
            </p:blipFill>
            <p:spPr>
              <a:xfrm>
                <a:off x="4503925" y="4845000"/>
                <a:ext cx="884520" cy="318240"/>
              </a:xfrm>
              <a:prstGeom prst="rect">
                <a:avLst/>
              </a:prstGeom>
            </p:spPr>
          </p:pic>
        </mc:Fallback>
      </mc:AlternateContent>
      <p:sp>
        <p:nvSpPr>
          <p:cNvPr id="13" name="Rectangle 12">
            <a:extLst>
              <a:ext uri="{FF2B5EF4-FFF2-40B4-BE49-F238E27FC236}">
                <a16:creationId xmlns:a16="http://schemas.microsoft.com/office/drawing/2014/main" id="{BED382C1-A51D-CBA0-4534-042C0EA5B91E}"/>
              </a:ext>
            </a:extLst>
          </p:cNvPr>
          <p:cNvSpPr/>
          <p:nvPr/>
        </p:nvSpPr>
        <p:spPr>
          <a:xfrm>
            <a:off x="9144000" y="6505873"/>
            <a:ext cx="499533" cy="352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3B81337-2F99-160A-5F04-F9F126FE095E}"/>
              </a:ext>
            </a:extLst>
          </p:cNvPr>
          <p:cNvSpPr txBox="1"/>
          <p:nvPr/>
        </p:nvSpPr>
        <p:spPr>
          <a:xfrm>
            <a:off x="6374264" y="446641"/>
            <a:ext cx="2819400" cy="461665"/>
          </a:xfrm>
          <a:prstGeom prst="rect">
            <a:avLst/>
          </a:prstGeom>
          <a:noFill/>
        </p:spPr>
        <p:txBody>
          <a:bodyPr wrap="square" rtlCol="0">
            <a:spAutoFit/>
          </a:bodyPr>
          <a:lstStyle/>
          <a:p>
            <a:r>
              <a:rPr lang="fr-FR" sz="2400" b="1" dirty="0">
                <a:solidFill>
                  <a:srgbClr val="FFC000"/>
                </a:solidFill>
              </a:rPr>
              <a:t>Actu  - minute</a:t>
            </a:r>
          </a:p>
        </p:txBody>
      </p:sp>
      <p:pic>
        <p:nvPicPr>
          <p:cNvPr id="17" name="Image 16" descr="Une image contenant logo, Graphique, Police, graphisme&#10;&#10;Le contenu généré par l’IA peut être incorrect.">
            <a:extLst>
              <a:ext uri="{FF2B5EF4-FFF2-40B4-BE49-F238E27FC236}">
                <a16:creationId xmlns:a16="http://schemas.microsoft.com/office/drawing/2014/main" id="{8EC68DB0-3121-1365-8DA0-2F2BB182530E}"/>
              </a:ext>
            </a:extLst>
          </p:cNvPr>
          <p:cNvPicPr>
            <a:picLocks noChangeAspect="1"/>
          </p:cNvPicPr>
          <p:nvPr/>
        </p:nvPicPr>
        <p:blipFill>
          <a:blip r:embed="rId16">
            <a:alphaModFix/>
            <a:extLst>
              <a:ext uri="{28A0092B-C50C-407E-A947-70E740481C1C}">
                <a14:useLocalDpi xmlns:a14="http://schemas.microsoft.com/office/drawing/2010/main" val="0"/>
              </a:ext>
            </a:extLst>
          </a:blip>
          <a:srcRect l="15760" t="20327" r="21678" b="26001"/>
          <a:stretch>
            <a:fillRect/>
          </a:stretch>
        </p:blipFill>
        <p:spPr>
          <a:xfrm>
            <a:off x="6781800" y="2768795"/>
            <a:ext cx="1539119" cy="1320409"/>
          </a:xfrm>
          <a:prstGeom prst="rect">
            <a:avLst/>
          </a:prstGeom>
        </p:spPr>
      </p:pic>
    </p:spTree>
    <p:extLst>
      <p:ext uri="{BB962C8B-B14F-4D97-AF65-F5344CB8AC3E}">
        <p14:creationId xmlns:p14="http://schemas.microsoft.com/office/powerpoint/2010/main" val="185722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10170" y="1585708"/>
            <a:ext cx="5895975" cy="366928"/>
          </a:xfrm>
          <a:prstGeom prst="rect">
            <a:avLst/>
          </a:prstGeom>
        </p:spPr>
        <p:txBody>
          <a:bodyPr vert="horz" wrap="square" lIns="0" tIns="9049" rIns="0" bIns="0" rtlCol="0">
            <a:spAutoFit/>
          </a:bodyPr>
          <a:lstStyle/>
          <a:p>
            <a:pPr marL="9525">
              <a:spcBef>
                <a:spcPts val="71"/>
              </a:spcBef>
            </a:pPr>
            <a:r>
              <a:rPr sz="2325" spc="-8" dirty="0">
                <a:solidFill>
                  <a:srgbClr val="C00000"/>
                </a:solidFill>
                <a:latin typeface="Calibri"/>
                <a:cs typeface="Calibri"/>
              </a:rPr>
              <a:t>Rappel</a:t>
            </a:r>
            <a:r>
              <a:rPr sz="2325" spc="19" dirty="0">
                <a:solidFill>
                  <a:srgbClr val="C00000"/>
                </a:solidFill>
                <a:latin typeface="Calibri"/>
                <a:cs typeface="Calibri"/>
              </a:rPr>
              <a:t> </a:t>
            </a:r>
            <a:r>
              <a:rPr sz="2325" spc="-4" dirty="0">
                <a:solidFill>
                  <a:srgbClr val="C00000"/>
                </a:solidFill>
                <a:latin typeface="Calibri"/>
                <a:cs typeface="Calibri"/>
              </a:rPr>
              <a:t>du</a:t>
            </a:r>
            <a:r>
              <a:rPr sz="2325" spc="-11" dirty="0">
                <a:solidFill>
                  <a:srgbClr val="C00000"/>
                </a:solidFill>
                <a:latin typeface="Calibri"/>
                <a:cs typeface="Calibri"/>
              </a:rPr>
              <a:t> cadre</a:t>
            </a:r>
            <a:r>
              <a:rPr sz="2325" dirty="0">
                <a:solidFill>
                  <a:srgbClr val="C00000"/>
                </a:solidFill>
                <a:latin typeface="Calibri"/>
                <a:cs typeface="Calibri"/>
              </a:rPr>
              <a:t> </a:t>
            </a:r>
            <a:r>
              <a:rPr sz="2325" spc="-4" dirty="0">
                <a:solidFill>
                  <a:srgbClr val="C00000"/>
                </a:solidFill>
                <a:latin typeface="Calibri"/>
                <a:cs typeface="Calibri"/>
              </a:rPr>
              <a:t>juridique</a:t>
            </a:r>
            <a:r>
              <a:rPr sz="2325" spc="23" dirty="0">
                <a:solidFill>
                  <a:srgbClr val="C00000"/>
                </a:solidFill>
                <a:latin typeface="Calibri"/>
                <a:cs typeface="Calibri"/>
              </a:rPr>
              <a:t> </a:t>
            </a:r>
            <a:r>
              <a:rPr sz="2325" spc="-4" dirty="0">
                <a:solidFill>
                  <a:srgbClr val="C00000"/>
                </a:solidFill>
                <a:latin typeface="Calibri"/>
                <a:cs typeface="Calibri"/>
              </a:rPr>
              <a:t>du</a:t>
            </a:r>
            <a:r>
              <a:rPr sz="2325" dirty="0">
                <a:solidFill>
                  <a:srgbClr val="C00000"/>
                </a:solidFill>
                <a:latin typeface="Calibri"/>
                <a:cs typeface="Calibri"/>
              </a:rPr>
              <a:t> </a:t>
            </a:r>
            <a:r>
              <a:rPr sz="2325" spc="-8" dirty="0">
                <a:solidFill>
                  <a:srgbClr val="C00000"/>
                </a:solidFill>
                <a:latin typeface="Calibri"/>
                <a:cs typeface="Calibri"/>
              </a:rPr>
              <a:t>cumul</a:t>
            </a:r>
            <a:r>
              <a:rPr sz="2325" spc="11" dirty="0">
                <a:solidFill>
                  <a:srgbClr val="C00000"/>
                </a:solidFill>
                <a:latin typeface="Calibri"/>
                <a:cs typeface="Calibri"/>
              </a:rPr>
              <a:t> </a:t>
            </a:r>
            <a:r>
              <a:rPr sz="2325" spc="-23" dirty="0">
                <a:solidFill>
                  <a:srgbClr val="C00000"/>
                </a:solidFill>
                <a:latin typeface="Calibri"/>
                <a:cs typeface="Calibri"/>
              </a:rPr>
              <a:t>d’activités</a:t>
            </a:r>
            <a:endParaRPr sz="2325" dirty="0">
              <a:solidFill>
                <a:srgbClr val="C00000"/>
              </a:solidFill>
              <a:latin typeface="Calibri"/>
              <a:cs typeface="Calibri"/>
            </a:endParaRPr>
          </a:p>
        </p:txBody>
      </p:sp>
      <p:sp>
        <p:nvSpPr>
          <p:cNvPr id="8" name="object 8"/>
          <p:cNvSpPr txBox="1"/>
          <p:nvPr/>
        </p:nvSpPr>
        <p:spPr>
          <a:xfrm>
            <a:off x="228600" y="2438400"/>
            <a:ext cx="8686800" cy="4010713"/>
          </a:xfrm>
          <a:prstGeom prst="rect">
            <a:avLst/>
          </a:prstGeom>
        </p:spPr>
        <p:txBody>
          <a:bodyPr vert="horz" wrap="square" lIns="0" tIns="9525" rIns="0" bIns="0" rtlCol="0">
            <a:spAutoFit/>
          </a:bodyPr>
          <a:lstStyle/>
          <a:p>
            <a:pPr marL="9525" marR="3810">
              <a:spcBef>
                <a:spcPts val="75"/>
              </a:spcBef>
            </a:pPr>
            <a:r>
              <a:rPr sz="2000" b="1" spc="-23" dirty="0">
                <a:solidFill>
                  <a:srgbClr val="3E216F"/>
                </a:solidFill>
                <a:latin typeface="Arial" panose="020B0604020202020204" pitchFamily="34" charset="0"/>
                <a:cs typeface="Arial" panose="020B0604020202020204" pitchFamily="34" charset="0"/>
              </a:rPr>
              <a:t>L’article</a:t>
            </a:r>
            <a:r>
              <a:rPr sz="2000" b="1" spc="244" dirty="0">
                <a:solidFill>
                  <a:srgbClr val="3E216F"/>
                </a:solidFill>
                <a:latin typeface="Arial" panose="020B0604020202020204" pitchFamily="34" charset="0"/>
                <a:cs typeface="Arial" panose="020B0604020202020204" pitchFamily="34" charset="0"/>
              </a:rPr>
              <a:t> </a:t>
            </a:r>
            <a:r>
              <a:rPr sz="2000" b="1" spc="-4" dirty="0">
                <a:solidFill>
                  <a:srgbClr val="3E216F"/>
                </a:solidFill>
                <a:latin typeface="Arial" panose="020B0604020202020204" pitchFamily="34" charset="0"/>
                <a:cs typeface="Arial" panose="020B0604020202020204" pitchFamily="34" charset="0"/>
              </a:rPr>
              <a:t>L.123-1</a:t>
            </a:r>
            <a:r>
              <a:rPr sz="2000" b="1" spc="236" dirty="0">
                <a:solidFill>
                  <a:srgbClr val="3E216F"/>
                </a:solidFill>
                <a:latin typeface="Arial" panose="020B0604020202020204" pitchFamily="34" charset="0"/>
                <a:cs typeface="Arial" panose="020B0604020202020204" pitchFamily="34" charset="0"/>
              </a:rPr>
              <a:t> </a:t>
            </a:r>
            <a:r>
              <a:rPr sz="2000" b="1" dirty="0">
                <a:solidFill>
                  <a:srgbClr val="3E216F"/>
                </a:solidFill>
                <a:latin typeface="Arial" panose="020B0604020202020204" pitchFamily="34" charset="0"/>
                <a:cs typeface="Arial" panose="020B0604020202020204" pitchFamily="34" charset="0"/>
              </a:rPr>
              <a:t>du</a:t>
            </a:r>
            <a:r>
              <a:rPr sz="2000" b="1" spc="248" dirty="0">
                <a:solidFill>
                  <a:srgbClr val="3E216F"/>
                </a:solidFill>
                <a:latin typeface="Arial" panose="020B0604020202020204" pitchFamily="34" charset="0"/>
                <a:cs typeface="Arial" panose="020B0604020202020204" pitchFamily="34" charset="0"/>
              </a:rPr>
              <a:t> </a:t>
            </a:r>
            <a:r>
              <a:rPr sz="2000" b="1" spc="-4" dirty="0">
                <a:solidFill>
                  <a:srgbClr val="3E216F"/>
                </a:solidFill>
                <a:latin typeface="Arial" panose="020B0604020202020204" pitchFamily="34" charset="0"/>
                <a:cs typeface="Arial" panose="020B0604020202020204" pitchFamily="34" charset="0"/>
              </a:rPr>
              <a:t>CGFP</a:t>
            </a:r>
            <a:r>
              <a:rPr sz="2000" b="1" spc="244"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précise</a:t>
            </a:r>
            <a:r>
              <a:rPr sz="2000" spc="251"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a:t>
            </a:r>
            <a:r>
              <a:rPr sz="2000" spc="248" dirty="0">
                <a:solidFill>
                  <a:srgbClr val="3E216F"/>
                </a:solidFill>
                <a:latin typeface="Arial" panose="020B0604020202020204" pitchFamily="34" charset="0"/>
                <a:cs typeface="Arial" panose="020B0604020202020204" pitchFamily="34" charset="0"/>
              </a:rPr>
              <a:t> </a:t>
            </a:r>
            <a:r>
              <a:rPr sz="2000" spc="-30" dirty="0">
                <a:solidFill>
                  <a:srgbClr val="3E216F"/>
                </a:solidFill>
                <a:latin typeface="Arial" panose="020B0604020202020204" pitchFamily="34" charset="0"/>
                <a:cs typeface="Arial" panose="020B0604020202020204" pitchFamily="34" charset="0"/>
              </a:rPr>
              <a:t>L’agent</a:t>
            </a:r>
            <a:r>
              <a:rPr sz="2000" spc="240"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ne</a:t>
            </a:r>
            <a:r>
              <a:rPr sz="2000" spc="251"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peut</a:t>
            </a:r>
            <a:r>
              <a:rPr sz="2000" spc="244" dirty="0">
                <a:solidFill>
                  <a:srgbClr val="3E216F"/>
                </a:solidFill>
                <a:latin typeface="Arial" panose="020B0604020202020204" pitchFamily="34" charset="0"/>
                <a:cs typeface="Arial" panose="020B0604020202020204" pitchFamily="34" charset="0"/>
              </a:rPr>
              <a:t> </a:t>
            </a:r>
            <a:r>
              <a:rPr sz="2000" spc="-26" dirty="0">
                <a:solidFill>
                  <a:srgbClr val="3E216F"/>
                </a:solidFill>
                <a:latin typeface="Arial" panose="020B0604020202020204" pitchFamily="34" charset="0"/>
                <a:cs typeface="Arial" panose="020B0604020202020204" pitchFamily="34" charset="0"/>
              </a:rPr>
              <a:t>exercer,</a:t>
            </a:r>
            <a:r>
              <a:rPr sz="2000" spc="240"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à</a:t>
            </a:r>
            <a:r>
              <a:rPr sz="2000" spc="255"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titre</a:t>
            </a:r>
            <a:r>
              <a:rPr sz="2000" spc="255"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professionnel,</a:t>
            </a:r>
            <a:r>
              <a:rPr sz="2000" spc="255"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une</a:t>
            </a:r>
            <a:r>
              <a:rPr sz="2000" spc="248"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activité</a:t>
            </a:r>
            <a:r>
              <a:rPr sz="2000" spc="248"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privée</a:t>
            </a:r>
            <a:r>
              <a:rPr sz="2000" spc="255"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lucrative</a:t>
            </a:r>
            <a:r>
              <a:rPr sz="2000" spc="251"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de </a:t>
            </a:r>
            <a:r>
              <a:rPr sz="2000" spc="-293"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quelque</a:t>
            </a:r>
            <a:r>
              <a:rPr sz="2000" spc="11"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nature</a:t>
            </a:r>
            <a:r>
              <a:rPr sz="2000" spc="11"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que</a:t>
            </a:r>
            <a:r>
              <a:rPr sz="2000" spc="4"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ce</a:t>
            </a:r>
            <a:r>
              <a:rPr sz="2000" spc="1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soit</a:t>
            </a:r>
            <a:r>
              <a:rPr sz="2000" spc="4"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a:spcBef>
                <a:spcPts val="19"/>
              </a:spcBef>
            </a:pPr>
            <a:endParaRPr sz="2000" dirty="0">
              <a:latin typeface="Arial" panose="020B0604020202020204" pitchFamily="34" charset="0"/>
              <a:cs typeface="Arial" panose="020B0604020202020204" pitchFamily="34" charset="0"/>
            </a:endParaRPr>
          </a:p>
          <a:p>
            <a:pPr marL="9525" marR="5239"/>
            <a:r>
              <a:rPr sz="2000" b="1" spc="-23" dirty="0">
                <a:solidFill>
                  <a:srgbClr val="3E216F"/>
                </a:solidFill>
                <a:latin typeface="Arial" panose="020B0604020202020204" pitchFamily="34" charset="0"/>
                <a:cs typeface="Arial" panose="020B0604020202020204" pitchFamily="34" charset="0"/>
              </a:rPr>
              <a:t>L’article</a:t>
            </a:r>
            <a:r>
              <a:rPr sz="2000" b="1" spc="150" dirty="0">
                <a:solidFill>
                  <a:srgbClr val="3E216F"/>
                </a:solidFill>
                <a:latin typeface="Arial" panose="020B0604020202020204" pitchFamily="34" charset="0"/>
                <a:cs typeface="Arial" panose="020B0604020202020204" pitchFamily="34" charset="0"/>
              </a:rPr>
              <a:t> </a:t>
            </a:r>
            <a:r>
              <a:rPr sz="2000" b="1" spc="-4" dirty="0">
                <a:solidFill>
                  <a:srgbClr val="3E216F"/>
                </a:solidFill>
                <a:latin typeface="Arial" panose="020B0604020202020204" pitchFamily="34" charset="0"/>
                <a:cs typeface="Arial" panose="020B0604020202020204" pitchFamily="34" charset="0"/>
              </a:rPr>
              <a:t>L.121-3</a:t>
            </a:r>
            <a:r>
              <a:rPr sz="2000" b="1" spc="139" dirty="0">
                <a:solidFill>
                  <a:srgbClr val="3E216F"/>
                </a:solidFill>
                <a:latin typeface="Arial" panose="020B0604020202020204" pitchFamily="34" charset="0"/>
                <a:cs typeface="Arial" panose="020B0604020202020204" pitchFamily="34" charset="0"/>
              </a:rPr>
              <a:t> </a:t>
            </a:r>
            <a:r>
              <a:rPr sz="2000" b="1" dirty="0">
                <a:solidFill>
                  <a:srgbClr val="3E216F"/>
                </a:solidFill>
                <a:latin typeface="Arial" panose="020B0604020202020204" pitchFamily="34" charset="0"/>
                <a:cs typeface="Arial" panose="020B0604020202020204" pitchFamily="34" charset="0"/>
              </a:rPr>
              <a:t>du</a:t>
            </a:r>
            <a:r>
              <a:rPr sz="2000" b="1" spc="150" dirty="0">
                <a:solidFill>
                  <a:srgbClr val="3E216F"/>
                </a:solidFill>
                <a:latin typeface="Arial" panose="020B0604020202020204" pitchFamily="34" charset="0"/>
                <a:cs typeface="Arial" panose="020B0604020202020204" pitchFamily="34" charset="0"/>
              </a:rPr>
              <a:t> </a:t>
            </a:r>
            <a:r>
              <a:rPr sz="2000" b="1" spc="-4" dirty="0">
                <a:solidFill>
                  <a:srgbClr val="3E216F"/>
                </a:solidFill>
                <a:latin typeface="Arial" panose="020B0604020202020204" pitchFamily="34" charset="0"/>
                <a:cs typeface="Arial" panose="020B0604020202020204" pitchFamily="34" charset="0"/>
              </a:rPr>
              <a:t>CGFP</a:t>
            </a:r>
            <a:r>
              <a:rPr sz="2000" b="1" spc="153"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complète</a:t>
            </a:r>
            <a:r>
              <a:rPr sz="2000" spc="169" dirty="0">
                <a:solidFill>
                  <a:srgbClr val="3E216F"/>
                </a:solidFill>
                <a:latin typeface="Arial" panose="020B0604020202020204" pitchFamily="34" charset="0"/>
                <a:cs typeface="Arial" panose="020B0604020202020204" pitchFamily="34" charset="0"/>
              </a:rPr>
              <a:t> </a:t>
            </a:r>
            <a:r>
              <a:rPr sz="2000" spc="-15" dirty="0">
                <a:solidFill>
                  <a:srgbClr val="3E216F"/>
                </a:solidFill>
                <a:latin typeface="Arial" panose="020B0604020202020204" pitchFamily="34" charset="0"/>
                <a:cs typeface="Arial" panose="020B0604020202020204" pitchFamily="34" charset="0"/>
              </a:rPr>
              <a:t>cette</a:t>
            </a:r>
            <a:r>
              <a:rPr sz="2000" spc="158"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interdiction</a:t>
            </a:r>
            <a:r>
              <a:rPr sz="2000" spc="165"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en</a:t>
            </a:r>
            <a:r>
              <a:rPr sz="2000" spc="16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indiquant</a:t>
            </a:r>
            <a:r>
              <a:rPr sz="2000" spc="150"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que</a:t>
            </a:r>
            <a:r>
              <a:rPr sz="2000" spc="150" dirty="0">
                <a:solidFill>
                  <a:srgbClr val="3E216F"/>
                </a:solidFill>
                <a:latin typeface="Arial" panose="020B0604020202020204" pitchFamily="34" charset="0"/>
                <a:cs typeface="Arial" panose="020B0604020202020204" pitchFamily="34" charset="0"/>
              </a:rPr>
              <a:t> </a:t>
            </a:r>
            <a:r>
              <a:rPr sz="2000" spc="161" dirty="0">
                <a:solidFill>
                  <a:srgbClr val="3E216F"/>
                </a:solidFill>
                <a:latin typeface="Arial" panose="020B0604020202020204" pitchFamily="34" charset="0"/>
                <a:cs typeface="Arial" panose="020B0604020202020204" pitchFamily="34" charset="0"/>
              </a:rPr>
              <a:t> </a:t>
            </a:r>
            <a:r>
              <a:rPr lang="fr-FR" sz="2000" spc="161" dirty="0">
                <a:solidFill>
                  <a:srgbClr val="3E216F"/>
                </a:solidFill>
                <a:latin typeface="Arial" panose="020B0604020202020204" pitchFamily="34" charset="0"/>
                <a:cs typeface="Arial" panose="020B0604020202020204" pitchFamily="34" charset="0"/>
              </a:rPr>
              <a:t>"</a:t>
            </a:r>
            <a:r>
              <a:rPr sz="2000" spc="-19" dirty="0" err="1">
                <a:solidFill>
                  <a:srgbClr val="3E216F"/>
                </a:solidFill>
                <a:latin typeface="Arial" panose="020B0604020202020204" pitchFamily="34" charset="0"/>
                <a:cs typeface="Arial" panose="020B0604020202020204" pitchFamily="34" charset="0"/>
              </a:rPr>
              <a:t>l’agent</a:t>
            </a:r>
            <a:r>
              <a:rPr sz="2000" spc="146"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public</a:t>
            </a:r>
            <a:r>
              <a:rPr sz="2000" spc="158"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consacre</a:t>
            </a:r>
            <a:r>
              <a:rPr sz="2000" spc="165"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l’intégralité</a:t>
            </a:r>
            <a:r>
              <a:rPr sz="2000" spc="165"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de</a:t>
            </a:r>
            <a:r>
              <a:rPr sz="2000" spc="158"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son </a:t>
            </a:r>
            <a:r>
              <a:rPr sz="2000" spc="-293"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activité</a:t>
            </a:r>
            <a:r>
              <a:rPr sz="2000" spc="19"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professionnelle</a:t>
            </a:r>
            <a:r>
              <a:rPr sz="2000" spc="8"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aux</a:t>
            </a:r>
            <a:r>
              <a:rPr sz="2000" spc="4"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tâches</a:t>
            </a:r>
            <a:r>
              <a:rPr sz="2000" spc="15"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qui</a:t>
            </a:r>
            <a:r>
              <a:rPr sz="2000" spc="4"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lui</a:t>
            </a:r>
            <a:r>
              <a:rPr sz="2000" spc="8" dirty="0">
                <a:solidFill>
                  <a:srgbClr val="3E216F"/>
                </a:solidFill>
                <a:latin typeface="Arial" panose="020B0604020202020204" pitchFamily="34" charset="0"/>
                <a:cs typeface="Arial" panose="020B0604020202020204" pitchFamily="34" charset="0"/>
              </a:rPr>
              <a:t> </a:t>
            </a:r>
            <a:r>
              <a:rPr sz="2000" spc="-4" dirty="0" err="1">
                <a:solidFill>
                  <a:srgbClr val="3E216F"/>
                </a:solidFill>
                <a:latin typeface="Arial" panose="020B0604020202020204" pitchFamily="34" charset="0"/>
                <a:cs typeface="Arial" panose="020B0604020202020204" pitchFamily="34" charset="0"/>
              </a:rPr>
              <a:t>sont</a:t>
            </a:r>
            <a:r>
              <a:rPr sz="2000" spc="-4" dirty="0">
                <a:solidFill>
                  <a:srgbClr val="3E216F"/>
                </a:solidFill>
                <a:latin typeface="Arial" panose="020B0604020202020204" pitchFamily="34" charset="0"/>
                <a:cs typeface="Arial" panose="020B0604020202020204" pitchFamily="34" charset="0"/>
              </a:rPr>
              <a:t> </a:t>
            </a:r>
            <a:r>
              <a:rPr sz="2000" spc="-8" dirty="0" err="1">
                <a:solidFill>
                  <a:srgbClr val="3E216F"/>
                </a:solidFill>
                <a:latin typeface="Arial" panose="020B0604020202020204" pitchFamily="34" charset="0"/>
                <a:cs typeface="Arial" panose="020B0604020202020204" pitchFamily="34" charset="0"/>
              </a:rPr>
              <a:t>confiées</a:t>
            </a:r>
            <a:r>
              <a:rPr lang="fr-FR" sz="2000" spc="15" dirty="0">
                <a:solidFill>
                  <a:srgbClr val="3E216F"/>
                </a:solidFill>
                <a:latin typeface="Arial" panose="020B0604020202020204" pitchFamily="34" charset="0"/>
                <a:cs typeface="Arial" panose="020B0604020202020204" pitchFamily="34" charset="0"/>
              </a:rPr>
              <a:t>"</a:t>
            </a:r>
            <a:r>
              <a:rPr sz="2000" dirty="0">
                <a:solidFill>
                  <a:srgbClr val="3E216F"/>
                </a:solidFill>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266700" indent="-257175">
              <a:buFont typeface="Wingdings"/>
              <a:buChar char=""/>
              <a:tabLst>
                <a:tab pos="266224" algn="l"/>
                <a:tab pos="266700" algn="l"/>
              </a:tabLst>
            </a:pPr>
            <a:r>
              <a:rPr sz="2000" spc="-11" dirty="0">
                <a:solidFill>
                  <a:srgbClr val="3E216F"/>
                </a:solidFill>
                <a:latin typeface="Arial" panose="020B0604020202020204" pitchFamily="34" charset="0"/>
                <a:cs typeface="Arial" panose="020B0604020202020204" pitchFamily="34" charset="0"/>
              </a:rPr>
              <a:t>Cette</a:t>
            </a:r>
            <a:r>
              <a:rPr sz="2000" spc="15"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limitation</a:t>
            </a:r>
            <a:r>
              <a:rPr sz="2000" spc="23" dirty="0">
                <a:solidFill>
                  <a:srgbClr val="3E216F"/>
                </a:solidFill>
                <a:latin typeface="Arial" panose="020B0604020202020204" pitchFamily="34" charset="0"/>
                <a:cs typeface="Arial" panose="020B0604020202020204" pitchFamily="34" charset="0"/>
              </a:rPr>
              <a:t> </a:t>
            </a:r>
            <a:r>
              <a:rPr lang="fr-FR" sz="2000" spc="-8" dirty="0">
                <a:solidFill>
                  <a:srgbClr val="3E216F"/>
                </a:solidFill>
                <a:latin typeface="Arial" panose="020B0604020202020204" pitchFamily="34" charset="0"/>
                <a:cs typeface="Arial" panose="020B0604020202020204" pitchFamily="34" charset="0"/>
              </a:rPr>
              <a:t>présente néanmoins </a:t>
            </a:r>
            <a:r>
              <a:rPr sz="2000" dirty="0">
                <a:solidFill>
                  <a:srgbClr val="3E216F"/>
                </a:solidFill>
                <a:latin typeface="Arial" panose="020B0604020202020204" pitchFamily="34" charset="0"/>
                <a:cs typeface="Arial" panose="020B0604020202020204" pitchFamily="34" charset="0"/>
              </a:rPr>
              <a:t>de</a:t>
            </a:r>
            <a:r>
              <a:rPr sz="2000" spc="1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nombreuses</a:t>
            </a:r>
            <a:r>
              <a:rPr sz="2000" spc="11"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dérogations,</a:t>
            </a:r>
            <a:r>
              <a:rPr sz="2000" spc="4"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strictement</a:t>
            </a:r>
            <a:r>
              <a:rPr sz="2000" spc="1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encadrées.</a:t>
            </a:r>
            <a:endParaRPr sz="2000" dirty="0">
              <a:latin typeface="Arial" panose="020B0604020202020204" pitchFamily="34" charset="0"/>
              <a:cs typeface="Arial" panose="020B0604020202020204" pitchFamily="34" charset="0"/>
            </a:endParaRPr>
          </a:p>
          <a:p>
            <a:pPr>
              <a:spcBef>
                <a:spcPts val="19"/>
              </a:spcBef>
            </a:pPr>
            <a:endParaRPr sz="2000" dirty="0">
              <a:latin typeface="Arial" panose="020B0604020202020204" pitchFamily="34" charset="0"/>
              <a:cs typeface="Arial" panose="020B0604020202020204" pitchFamily="34" charset="0"/>
            </a:endParaRPr>
          </a:p>
          <a:p>
            <a:pPr marL="9525"/>
            <a:r>
              <a:rPr sz="2000" b="1" spc="-23" dirty="0">
                <a:solidFill>
                  <a:srgbClr val="3E216F"/>
                </a:solidFill>
                <a:latin typeface="Arial" panose="020B0604020202020204" pitchFamily="34" charset="0"/>
                <a:cs typeface="Arial" panose="020B0604020202020204" pitchFamily="34" charset="0"/>
              </a:rPr>
              <a:t>L’article</a:t>
            </a:r>
            <a:r>
              <a:rPr sz="2000" b="1" spc="-15" dirty="0">
                <a:solidFill>
                  <a:srgbClr val="3E216F"/>
                </a:solidFill>
                <a:latin typeface="Arial" panose="020B0604020202020204" pitchFamily="34" charset="0"/>
                <a:cs typeface="Arial" panose="020B0604020202020204" pitchFamily="34" charset="0"/>
              </a:rPr>
              <a:t> </a:t>
            </a:r>
            <a:r>
              <a:rPr sz="2000" b="1" spc="-4" dirty="0">
                <a:solidFill>
                  <a:srgbClr val="3E216F"/>
                </a:solidFill>
                <a:latin typeface="Arial" panose="020B0604020202020204" pitchFamily="34" charset="0"/>
                <a:cs typeface="Arial" panose="020B0604020202020204" pitchFamily="34" charset="0"/>
              </a:rPr>
              <a:t>L.123-1</a:t>
            </a:r>
            <a:r>
              <a:rPr sz="2000" b="1" dirty="0">
                <a:solidFill>
                  <a:srgbClr val="3E216F"/>
                </a:solidFill>
                <a:latin typeface="Arial" panose="020B0604020202020204" pitchFamily="34" charset="0"/>
                <a:cs typeface="Arial" panose="020B0604020202020204" pitchFamily="34" charset="0"/>
              </a:rPr>
              <a:t> du</a:t>
            </a:r>
            <a:r>
              <a:rPr sz="2000" b="1" spc="-4" dirty="0">
                <a:solidFill>
                  <a:srgbClr val="3E216F"/>
                </a:solidFill>
                <a:latin typeface="Arial" panose="020B0604020202020204" pitchFamily="34" charset="0"/>
                <a:cs typeface="Arial" panose="020B0604020202020204" pitchFamily="34" charset="0"/>
              </a:rPr>
              <a:t> CGFP</a:t>
            </a:r>
            <a:r>
              <a:rPr sz="2000" b="1" spc="11"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liste</a:t>
            </a:r>
            <a:r>
              <a:rPr sz="2000" spc="1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également</a:t>
            </a:r>
            <a:r>
              <a:rPr sz="2000"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les</a:t>
            </a:r>
            <a:r>
              <a:rPr sz="2000" spc="4" dirty="0">
                <a:solidFill>
                  <a:srgbClr val="3E216F"/>
                </a:solidFill>
                <a:latin typeface="Arial" panose="020B0604020202020204" pitchFamily="34" charset="0"/>
                <a:cs typeface="Arial" panose="020B0604020202020204" pitchFamily="34" charset="0"/>
              </a:rPr>
              <a:t> </a:t>
            </a:r>
            <a:r>
              <a:rPr sz="2000" u="heavy" spc="-4" dirty="0">
                <a:solidFill>
                  <a:srgbClr val="3E216F"/>
                </a:solidFill>
                <a:uFill>
                  <a:solidFill>
                    <a:srgbClr val="3E216F"/>
                  </a:solidFill>
                </a:uFill>
                <a:latin typeface="Arial" panose="020B0604020202020204" pitchFamily="34" charset="0"/>
                <a:cs typeface="Arial" panose="020B0604020202020204" pitchFamily="34" charset="0"/>
              </a:rPr>
              <a:t>activités</a:t>
            </a:r>
            <a:r>
              <a:rPr sz="2000" u="heavy" spc="15" dirty="0">
                <a:solidFill>
                  <a:srgbClr val="3E216F"/>
                </a:solidFill>
                <a:uFill>
                  <a:solidFill>
                    <a:srgbClr val="3E216F"/>
                  </a:solidFill>
                </a:uFill>
                <a:latin typeface="Arial" panose="020B0604020202020204" pitchFamily="34" charset="0"/>
                <a:cs typeface="Arial" panose="020B0604020202020204" pitchFamily="34" charset="0"/>
              </a:rPr>
              <a:t> </a:t>
            </a:r>
            <a:r>
              <a:rPr sz="2000" u="heavy" spc="-8" dirty="0">
                <a:solidFill>
                  <a:srgbClr val="3E216F"/>
                </a:solidFill>
                <a:uFill>
                  <a:solidFill>
                    <a:srgbClr val="3E216F"/>
                  </a:solidFill>
                </a:uFill>
                <a:latin typeface="Arial" panose="020B0604020202020204" pitchFamily="34" charset="0"/>
                <a:cs typeface="Arial" panose="020B0604020202020204" pitchFamily="34" charset="0"/>
              </a:rPr>
              <a:t>strictement</a:t>
            </a:r>
            <a:r>
              <a:rPr sz="2000" u="heavy" spc="8" dirty="0">
                <a:solidFill>
                  <a:srgbClr val="3E216F"/>
                </a:solidFill>
                <a:uFill>
                  <a:solidFill>
                    <a:srgbClr val="3E216F"/>
                  </a:solidFill>
                </a:uFill>
                <a:latin typeface="Arial" panose="020B0604020202020204" pitchFamily="34" charset="0"/>
                <a:cs typeface="Arial" panose="020B0604020202020204" pitchFamily="34" charset="0"/>
              </a:rPr>
              <a:t> </a:t>
            </a:r>
            <a:r>
              <a:rPr sz="2000" u="heavy" spc="-8" dirty="0">
                <a:solidFill>
                  <a:srgbClr val="3E216F"/>
                </a:solidFill>
                <a:uFill>
                  <a:solidFill>
                    <a:srgbClr val="3E216F"/>
                  </a:solidFill>
                </a:uFill>
                <a:latin typeface="Arial" panose="020B0604020202020204" pitchFamily="34" charset="0"/>
                <a:cs typeface="Arial" panose="020B0604020202020204" pitchFamily="34" charset="0"/>
              </a:rPr>
              <a:t>interdites.</a:t>
            </a:r>
            <a:endParaRPr sz="2000" dirty="0">
              <a:latin typeface="Arial" panose="020B0604020202020204" pitchFamily="34" charset="0"/>
              <a:cs typeface="Arial" panose="020B0604020202020204" pitchFamily="34" charset="0"/>
            </a:endParaRPr>
          </a:p>
          <a:p>
            <a:pPr>
              <a:spcBef>
                <a:spcPts val="19"/>
              </a:spcBef>
            </a:pPr>
            <a:endParaRPr sz="2000" dirty="0">
              <a:latin typeface="Arial" panose="020B0604020202020204" pitchFamily="34" charset="0"/>
              <a:cs typeface="Arial" panose="020B0604020202020204" pitchFamily="34" charset="0"/>
            </a:endParaRPr>
          </a:p>
          <a:p>
            <a:pPr marL="9525" marR="6191"/>
            <a:r>
              <a:rPr sz="2000" spc="-4" dirty="0">
                <a:solidFill>
                  <a:srgbClr val="3E216F"/>
                </a:solidFill>
                <a:latin typeface="Arial" panose="020B0604020202020204" pitchFamily="34" charset="0"/>
                <a:cs typeface="Arial" panose="020B0604020202020204" pitchFamily="34" charset="0"/>
              </a:rPr>
              <a:t>La</a:t>
            </a:r>
            <a:r>
              <a:rPr sz="2000" spc="4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notion</a:t>
            </a:r>
            <a:r>
              <a:rPr sz="2000" spc="49" dirty="0">
                <a:solidFill>
                  <a:srgbClr val="3E216F"/>
                </a:solidFill>
                <a:latin typeface="Arial" panose="020B0604020202020204" pitchFamily="34" charset="0"/>
                <a:cs typeface="Arial" panose="020B0604020202020204" pitchFamily="34" charset="0"/>
              </a:rPr>
              <a:t> </a:t>
            </a:r>
            <a:r>
              <a:rPr sz="2000" spc="-19" dirty="0">
                <a:solidFill>
                  <a:srgbClr val="3E216F"/>
                </a:solidFill>
                <a:latin typeface="Arial" panose="020B0604020202020204" pitchFamily="34" charset="0"/>
                <a:cs typeface="Arial" panose="020B0604020202020204" pitchFamily="34" charset="0"/>
              </a:rPr>
              <a:t>d’agent</a:t>
            </a:r>
            <a:r>
              <a:rPr sz="2000" spc="41"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englobe</a:t>
            </a:r>
            <a:r>
              <a:rPr sz="2000" spc="53"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ici</a:t>
            </a:r>
            <a:r>
              <a:rPr sz="2000" spc="4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les</a:t>
            </a:r>
            <a:r>
              <a:rPr sz="2000" spc="49"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fonctionnaires,</a:t>
            </a:r>
            <a:r>
              <a:rPr sz="2000" spc="41"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les</a:t>
            </a:r>
            <a:r>
              <a:rPr sz="2000" spc="49"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fonctionnaires</a:t>
            </a:r>
            <a:r>
              <a:rPr sz="2000" spc="49"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stagiaires</a:t>
            </a:r>
            <a:r>
              <a:rPr sz="2000" spc="53"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et</a:t>
            </a:r>
            <a:r>
              <a:rPr sz="2000" spc="41"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les</a:t>
            </a:r>
            <a:r>
              <a:rPr sz="2000" spc="49"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contractuels,</a:t>
            </a:r>
            <a:r>
              <a:rPr sz="2000" spc="41"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à</a:t>
            </a:r>
            <a:r>
              <a:rPr sz="2000" spc="53"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temps</a:t>
            </a:r>
            <a:r>
              <a:rPr sz="2000" spc="4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complet,</a:t>
            </a:r>
            <a:r>
              <a:rPr sz="2000" spc="49"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non </a:t>
            </a:r>
            <a:r>
              <a:rPr sz="2000" spc="-296"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complet</a:t>
            </a:r>
            <a:r>
              <a:rPr sz="2000" spc="8"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ou</a:t>
            </a:r>
            <a:r>
              <a:rPr sz="2000" spc="11"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à </a:t>
            </a:r>
            <a:r>
              <a:rPr sz="2000" spc="-8" dirty="0">
                <a:solidFill>
                  <a:srgbClr val="3E216F"/>
                </a:solidFill>
                <a:latin typeface="Arial" panose="020B0604020202020204" pitchFamily="34" charset="0"/>
                <a:cs typeface="Arial" panose="020B0604020202020204" pitchFamily="34" charset="0"/>
              </a:rPr>
              <a:t>temps</a:t>
            </a:r>
            <a:r>
              <a:rPr sz="2000" spc="8"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partiel.</a:t>
            </a:r>
            <a:endParaRPr sz="2000"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FFCEA5C1-7750-5215-5F65-8E9BA43CABD5}"/>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1" name="Groupe 14">
            <a:extLst>
              <a:ext uri="{FF2B5EF4-FFF2-40B4-BE49-F238E27FC236}">
                <a16:creationId xmlns:a16="http://schemas.microsoft.com/office/drawing/2014/main" id="{A0039F31-4DA4-FA10-91DA-BC70839F3FFB}"/>
              </a:ext>
            </a:extLst>
          </p:cNvPr>
          <p:cNvGrpSpPr>
            <a:grpSpLocks/>
          </p:cNvGrpSpPr>
          <p:nvPr/>
        </p:nvGrpSpPr>
        <p:grpSpPr bwMode="auto">
          <a:xfrm>
            <a:off x="1482068" y="152400"/>
            <a:ext cx="7661932" cy="1314472"/>
            <a:chOff x="2521302" y="4447632"/>
            <a:chExt cx="6645275" cy="2324642"/>
          </a:xfrm>
        </p:grpSpPr>
        <p:sp>
          <p:nvSpPr>
            <p:cNvPr id="12" name="Oval 2">
              <a:extLst>
                <a:ext uri="{FF2B5EF4-FFF2-40B4-BE49-F238E27FC236}">
                  <a16:creationId xmlns:a16="http://schemas.microsoft.com/office/drawing/2014/main" id="{4ED73177-2803-4B18-2453-4510E907EB7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669B456D-B6B7-9DA4-73CB-02155882CDA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F696EFE2-F88B-5F98-A793-9C651235BF1D}"/>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5" name="Group 6">
              <a:extLst>
                <a:ext uri="{FF2B5EF4-FFF2-40B4-BE49-F238E27FC236}">
                  <a16:creationId xmlns:a16="http://schemas.microsoft.com/office/drawing/2014/main" id="{09AEAD1E-1F6F-330F-C229-863D989C1C80}"/>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D893DFB0-0F4A-2AA5-EB57-3ABD97A9AF9C}"/>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957F3727-5642-52A4-31A5-A66D286F86E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786FB16E-6B33-0CB8-AA58-FAAA05A4A37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6" name="Group 10">
              <a:extLst>
                <a:ext uri="{FF2B5EF4-FFF2-40B4-BE49-F238E27FC236}">
                  <a16:creationId xmlns:a16="http://schemas.microsoft.com/office/drawing/2014/main" id="{B009D359-6101-7834-64AF-369A06896380}"/>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08CB9F20-DE00-091D-CE3D-62F5E744531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F72EF57A-B3F8-CFA7-C160-2B123AF704D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84DE363C-2A65-EC67-58B9-1A1E5F59B5AE}"/>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7A5E9-3A69-411E-D245-C751AD9EA026}"/>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27F10789-3404-93B7-118A-EB8A9EEE5873}"/>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A19F983C-6208-4506-77B6-72B69A11C261}"/>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3D7C7237-46BC-81D7-2E94-41A7DCFC6E8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7ED82384-7EA0-C82D-C0EB-E763FDBC1D3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80086BF7-9EDE-95B8-3618-C7D4D1891C0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CA313B7F-29CC-3755-F0F1-7F45D999651C}"/>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9CF19C61-F4BC-8BD4-91E9-A85F0F0063A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3DFEA99-6A8B-6AFF-D993-82332682C98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860CD740-0D93-A032-3F01-7FE61AF75C1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1D6CC68E-5319-00C3-2D45-19ADB48009E1}"/>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F57F9C1-4992-0EB5-4E59-3FE5418F731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6016ACC-B7F3-01AE-3299-6FBC5700896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848FC07-2F45-0835-E247-CC944BB8668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99CB7775-3319-F4A0-139C-DDAE2AFC3D8F}"/>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B166B6F1-9AE5-E4DF-E39D-C11A4E1F9E7B}"/>
              </a:ext>
            </a:extLst>
          </p:cNvPr>
          <p:cNvSpPr txBox="1"/>
          <p:nvPr/>
        </p:nvSpPr>
        <p:spPr>
          <a:xfrm>
            <a:off x="402268" y="1879391"/>
            <a:ext cx="8077200" cy="6278642"/>
          </a:xfrm>
          <a:prstGeom prst="rect">
            <a:avLst/>
          </a:prstGeom>
          <a:noFill/>
        </p:spPr>
        <p:txBody>
          <a:bodyPr wrap="square">
            <a:spAutoFit/>
          </a:bodyPr>
          <a:lstStyle/>
          <a:p>
            <a:pPr algn="just">
              <a:buClr>
                <a:srgbClr val="92D050"/>
              </a:buClr>
            </a:pPr>
            <a:r>
              <a:rPr lang="fr-FR" b="1" dirty="0">
                <a:solidFill>
                  <a:schemeClr val="accent2">
                    <a:lumMod val="75000"/>
                  </a:schemeClr>
                </a:solidFill>
              </a:rPr>
              <a:t>5/ CNP- Compléter vos bases d’assurance avant le 31/01/2026</a:t>
            </a:r>
          </a:p>
          <a:p>
            <a:pPr algn="just">
              <a:buClr>
                <a:srgbClr val="92D050"/>
              </a:buClr>
            </a:pPr>
            <a:endParaRPr lang="fr-FR" b="1" dirty="0">
              <a:solidFill>
                <a:schemeClr val="accent2">
                  <a:lumMod val="75000"/>
                </a:schemeClr>
              </a:solidFill>
            </a:endParaRPr>
          </a:p>
          <a:p>
            <a:r>
              <a:rPr lang="fr-FR" dirty="0">
                <a:solidFill>
                  <a:srgbClr val="000000"/>
                </a:solidFill>
              </a:rPr>
              <a:t>Les collectivités ayant souscrit au contrat d’assurance statutaire avec la CNP et le CDG </a:t>
            </a:r>
            <a:r>
              <a:rPr lang="fr-FR" b="1" dirty="0">
                <a:solidFill>
                  <a:srgbClr val="000000"/>
                </a:solidFill>
              </a:rPr>
              <a:t>doivent déclarer leurs bases d’assurance</a:t>
            </a:r>
            <a:r>
              <a:rPr lang="fr-FR" dirty="0">
                <a:solidFill>
                  <a:srgbClr val="000000"/>
                </a:solidFill>
              </a:rPr>
              <a:t>.</a:t>
            </a:r>
          </a:p>
          <a:p>
            <a:endParaRPr lang="fr-FR" dirty="0"/>
          </a:p>
          <a:p>
            <a:r>
              <a:rPr lang="fr-FR" dirty="0">
                <a:solidFill>
                  <a:srgbClr val="000000"/>
                </a:solidFill>
              </a:rPr>
              <a:t>Un </a:t>
            </a:r>
            <a:r>
              <a:rPr lang="fr-FR" b="1" dirty="0">
                <a:solidFill>
                  <a:srgbClr val="000000"/>
                </a:solidFill>
              </a:rPr>
              <a:t>guide</a:t>
            </a:r>
            <a:r>
              <a:rPr lang="fr-FR" dirty="0">
                <a:solidFill>
                  <a:srgbClr val="000000"/>
                </a:solidFill>
              </a:rPr>
              <a:t> pour vous aider sur le site du CDG dans </a:t>
            </a:r>
            <a:r>
              <a:rPr lang="fr-FR" u="sng" dirty="0">
                <a:solidFill>
                  <a:srgbClr val="A0C0FF"/>
                </a:solidFill>
                <a:hlinkClick r:id="rId4"/>
              </a:rPr>
              <a:t>l’espace réservé – Assurances – Procédure : déclarer sa base d’assurance sur le site </a:t>
            </a:r>
            <a:r>
              <a:rPr lang="fr-FR" u="sng" dirty="0" err="1">
                <a:solidFill>
                  <a:srgbClr val="A0C0FF"/>
                </a:solidFill>
                <a:hlinkClick r:id="rId4"/>
              </a:rPr>
              <a:t>Relyens</a:t>
            </a:r>
            <a:r>
              <a:rPr lang="fr-FR" u="sng" dirty="0">
                <a:solidFill>
                  <a:srgbClr val="A0C0FF"/>
                </a:solidFill>
                <a:hlinkClick r:id="rId4"/>
              </a:rPr>
              <a:t>.</a:t>
            </a:r>
            <a:endParaRPr lang="fr-FR" u="sng" dirty="0">
              <a:solidFill>
                <a:srgbClr val="A0C0FF"/>
              </a:solidFill>
            </a:endParaRPr>
          </a:p>
          <a:p>
            <a:endParaRPr lang="fr-FR" u="sng" dirty="0">
              <a:solidFill>
                <a:srgbClr val="A0C0FF"/>
              </a:solidFill>
            </a:endParaRPr>
          </a:p>
          <a:p>
            <a:r>
              <a:rPr lang="fr-FR" dirty="0"/>
              <a:t>+ </a:t>
            </a:r>
            <a:r>
              <a:rPr lang="fr-FR" b="1" dirty="0"/>
              <a:t>l’enregistrement du webinaire </a:t>
            </a:r>
            <a:r>
              <a:rPr lang="fr-FR" dirty="0"/>
              <a:t>dédié de décembre disponible sur demande à assurances.retraite@cdg18.fr</a:t>
            </a:r>
          </a:p>
          <a:p>
            <a:endParaRPr lang="fr-FR" u="sng" dirty="0">
              <a:solidFill>
                <a:srgbClr val="A0C0FF"/>
              </a:solidFill>
            </a:endParaRPr>
          </a:p>
          <a:p>
            <a:r>
              <a:rPr lang="fr-FR" dirty="0">
                <a:solidFill>
                  <a:srgbClr val="A0C0FF"/>
                </a:solidFill>
              </a:rPr>
              <a:t>Si vous avez reçu un mail :</a:t>
            </a:r>
          </a:p>
          <a:p>
            <a:pPr algn="just"/>
            <a:r>
              <a:rPr lang="fr-FR" dirty="0">
                <a:solidFill>
                  <a:srgbClr val="000000"/>
                </a:solidFill>
              </a:rPr>
              <a:t>Vous devez </a:t>
            </a:r>
            <a:r>
              <a:rPr lang="fr-FR" b="1" dirty="0">
                <a:solidFill>
                  <a:srgbClr val="000000"/>
                </a:solidFill>
              </a:rPr>
              <a:t>vérifier les éléments renseignés et les corriger </a:t>
            </a:r>
            <a:r>
              <a:rPr lang="fr-FR" b="1" u="sng" dirty="0">
                <a:solidFill>
                  <a:srgbClr val="000000"/>
                </a:solidFill>
              </a:rPr>
              <a:t>en cas d’erreur</a:t>
            </a:r>
            <a:r>
              <a:rPr lang="fr-FR" dirty="0">
                <a:solidFill>
                  <a:srgbClr val="000000"/>
                </a:solidFill>
              </a:rPr>
              <a:t>.</a:t>
            </a:r>
          </a:p>
          <a:p>
            <a:pPr algn="just"/>
            <a:r>
              <a:rPr lang="fr-FR" dirty="0">
                <a:solidFill>
                  <a:srgbClr val="000000"/>
                </a:solidFill>
              </a:rPr>
              <a:t>Si les informations sont</a:t>
            </a:r>
            <a:r>
              <a:rPr lang="fr-FR" b="1" u="sng" dirty="0">
                <a:solidFill>
                  <a:srgbClr val="000000"/>
                </a:solidFill>
              </a:rPr>
              <a:t> exactes</a:t>
            </a:r>
            <a:r>
              <a:rPr lang="fr-FR" dirty="0">
                <a:solidFill>
                  <a:srgbClr val="000000"/>
                </a:solidFill>
              </a:rPr>
              <a:t>, vous devez :</a:t>
            </a:r>
          </a:p>
          <a:p>
            <a:pPr algn="just"/>
            <a:r>
              <a:rPr lang="fr-FR" dirty="0">
                <a:solidFill>
                  <a:srgbClr val="000000"/>
                </a:solidFill>
              </a:rPr>
              <a:t>- </a:t>
            </a:r>
            <a:r>
              <a:rPr lang="fr-FR" b="1" dirty="0">
                <a:solidFill>
                  <a:srgbClr val="000000"/>
                </a:solidFill>
              </a:rPr>
              <a:t>Donner des explications par mail</a:t>
            </a:r>
            <a:r>
              <a:rPr lang="fr-FR" dirty="0">
                <a:solidFill>
                  <a:srgbClr val="000000"/>
                </a:solidFill>
              </a:rPr>
              <a:t> à </a:t>
            </a:r>
            <a:r>
              <a:rPr lang="fr-FR" u="sng" dirty="0">
                <a:solidFill>
                  <a:srgbClr val="A0C0FF"/>
                </a:solidFill>
                <a:hlinkClick r:id="rId5"/>
              </a:rPr>
              <a:t>assurances.retraite@cdg18.fr</a:t>
            </a:r>
            <a:r>
              <a:rPr lang="fr-FR" dirty="0">
                <a:solidFill>
                  <a:srgbClr val="000000"/>
                </a:solidFill>
              </a:rPr>
              <a:t> (par ex : un agent parti à la retraite le …, passage d’un agent à temps partiel le …)</a:t>
            </a:r>
          </a:p>
          <a:p>
            <a:pPr algn="just"/>
            <a:r>
              <a:rPr lang="fr-FR" dirty="0">
                <a:solidFill>
                  <a:srgbClr val="000000"/>
                </a:solidFill>
              </a:rPr>
              <a:t>- </a:t>
            </a:r>
            <a:r>
              <a:rPr lang="fr-FR" b="1" dirty="0">
                <a:solidFill>
                  <a:srgbClr val="000000"/>
                </a:solidFill>
              </a:rPr>
              <a:t>Compléter de nouveau la base d’assurance</a:t>
            </a:r>
            <a:r>
              <a:rPr lang="fr-FR" dirty="0">
                <a:solidFill>
                  <a:srgbClr val="000000"/>
                </a:solidFill>
              </a:rPr>
              <a:t> sur STATUAL.</a:t>
            </a:r>
          </a:p>
          <a:p>
            <a:pPr algn="just">
              <a:buClr>
                <a:srgbClr val="92D050"/>
              </a:buClr>
            </a:pPr>
            <a:endParaRPr lang="fr-FR" b="1" dirty="0">
              <a:solidFill>
                <a:srgbClr val="EC14B9"/>
              </a:solidFill>
            </a:endParaRPr>
          </a:p>
          <a:p>
            <a:pPr algn="just">
              <a:buClr>
                <a:srgbClr val="92D050"/>
              </a:buClr>
            </a:pPr>
            <a:endParaRPr lang="fr-FR" b="1" dirty="0">
              <a:solidFill>
                <a:srgbClr val="FF0000"/>
              </a:solidFill>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CB63D61D-BB8B-039C-2093-275E67D288B4}"/>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3" name="Image 2" descr="Une image contenant logo, Graphique, Police, graphisme&#10;&#10;Le contenu généré par l’IA peut être incorrect.">
            <a:extLst>
              <a:ext uri="{FF2B5EF4-FFF2-40B4-BE49-F238E27FC236}">
                <a16:creationId xmlns:a16="http://schemas.microsoft.com/office/drawing/2014/main" id="{FF2C6B1D-436F-2D3E-5073-D212B0F70760}"/>
              </a:ext>
            </a:extLst>
          </p:cNvPr>
          <p:cNvPicPr>
            <a:picLocks noChangeAspect="1"/>
          </p:cNvPicPr>
          <p:nvPr/>
        </p:nvPicPr>
        <p:blipFill>
          <a:blip r:embed="rId6">
            <a:alphaModFix/>
            <a:extLst>
              <a:ext uri="{28A0092B-C50C-407E-A947-70E740481C1C}">
                <a14:useLocalDpi xmlns:a14="http://schemas.microsoft.com/office/drawing/2010/main" val="0"/>
              </a:ext>
            </a:extLst>
          </a:blip>
          <a:srcRect l="15760" t="20327" r="21678" b="26001"/>
          <a:stretch>
            <a:fillRect/>
          </a:stretch>
        </p:blipFill>
        <p:spPr>
          <a:xfrm>
            <a:off x="6705600" y="962548"/>
            <a:ext cx="1539119" cy="1320409"/>
          </a:xfrm>
          <a:prstGeom prst="rect">
            <a:avLst/>
          </a:prstGeom>
        </p:spPr>
      </p:pic>
    </p:spTree>
    <p:extLst>
      <p:ext uri="{BB962C8B-B14F-4D97-AF65-F5344CB8AC3E}">
        <p14:creationId xmlns:p14="http://schemas.microsoft.com/office/powerpoint/2010/main" val="4149894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58FA1-41D4-214A-636D-BF209035E367}"/>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FE9FD34-6213-6F8D-B78F-C7BD65855C39}"/>
              </a:ext>
            </a:extLst>
          </p:cNvPr>
          <p:cNvSpPr>
            <a:spLocks noGrp="1"/>
          </p:cNvSpPr>
          <p:nvPr>
            <p:ph idx="1"/>
          </p:nvPr>
        </p:nvSpPr>
        <p:spPr>
          <a:xfrm>
            <a:off x="258884" y="1712400"/>
            <a:ext cx="8607296" cy="5267503"/>
          </a:xfrm>
        </p:spPr>
        <p:txBody>
          <a:bodyPr>
            <a:normAutofit/>
          </a:bodyPr>
          <a:lstStyle/>
          <a:p>
            <a:pPr marL="0" indent="0">
              <a:buNone/>
            </a:pPr>
            <a:endParaRPr lang="fr-FR" sz="2000" b="1" dirty="0">
              <a:solidFill>
                <a:srgbClr val="EC14B9"/>
              </a:solidFill>
            </a:endParaRPr>
          </a:p>
          <a:p>
            <a:pPr marL="0" indent="0">
              <a:buNone/>
            </a:pPr>
            <a:r>
              <a:rPr lang="fr-FR" sz="2000" b="1" dirty="0">
                <a:solidFill>
                  <a:srgbClr val="EC14B9"/>
                </a:solidFill>
              </a:rPr>
              <a:t>6 – Cotisation et tarifs 2026</a:t>
            </a:r>
          </a:p>
          <a:p>
            <a:pPr marL="0" indent="0">
              <a:buNone/>
            </a:pPr>
            <a:endParaRPr lang="fr-FR" sz="2000" dirty="0"/>
          </a:p>
          <a:p>
            <a:pPr marL="914400" marR="0" lvl="2" indent="0" algn="l" defTabSz="914400" rtl="0" eaLnBrk="1" fontAlgn="auto" latinLnBrk="0" hangingPunct="1">
              <a:lnSpc>
                <a:spcPct val="100000"/>
              </a:lnSpc>
              <a:spcBef>
                <a:spcPts val="0"/>
              </a:spcBef>
              <a:spcAft>
                <a:spcPts val="0"/>
              </a:spcAft>
              <a:buClrTx/>
              <a:buSz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Taux de cotisations obligatoires et additionnelles reconduits à l’identique en 2026 :</a:t>
            </a:r>
          </a:p>
          <a:p>
            <a:pPr marL="914400" marR="0" lvl="2" indent="0" algn="l" defTabSz="914400" rtl="0" eaLnBrk="1" fontAlgn="auto" latinLnBrk="0" hangingPunct="1">
              <a:lnSpc>
                <a:spcPct val="100000"/>
              </a:lnSpc>
              <a:spcBef>
                <a:spcPts val="0"/>
              </a:spcBef>
              <a:spcAft>
                <a:spcPts val="0"/>
              </a:spcAft>
              <a:buClrTx/>
              <a:buSzTx/>
              <a:buNone/>
              <a:tabLst/>
              <a:defRPr/>
            </a:pPr>
            <a:endParaRPr lang="fr-FR" sz="1800" dirty="0">
              <a:solidFill>
                <a:prstClr val="black"/>
              </a:solidFill>
              <a:latin typeface="Calibri" panose="020F0502020204030204"/>
            </a:endParaRPr>
          </a:p>
          <a:p>
            <a:pPr marL="914400" marR="0" lvl="2" indent="0" algn="l" defTabSz="914400" rtl="0" eaLnBrk="1" fontAlgn="auto" latinLnBrk="0" hangingPunct="1">
              <a:lnSpc>
                <a:spcPct val="100000"/>
              </a:lnSpc>
              <a:spcBef>
                <a:spcPts val="0"/>
              </a:spcBef>
              <a:spcAft>
                <a:spcPts val="0"/>
              </a:spcAft>
              <a:buClrTx/>
              <a:buSz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None/>
              <a:tabLst/>
              <a:defRPr/>
            </a:pPr>
            <a:endParaRPr lang="fr-FR" sz="1800" dirty="0">
              <a:solidFill>
                <a:prstClr val="black"/>
              </a:solidFill>
              <a:latin typeface="Calibri" panose="020F0502020204030204"/>
            </a:endParaRPr>
          </a:p>
          <a:p>
            <a:pPr marL="1371600" marR="0" lvl="3" indent="0" algn="l" defTabSz="914400" rtl="0" eaLnBrk="1" fontAlgn="auto" latinLnBrk="0" hangingPunct="1">
              <a:lnSpc>
                <a:spcPct val="100000"/>
              </a:lnSpc>
              <a:spcBef>
                <a:spcPts val="0"/>
              </a:spcBef>
              <a:spcAft>
                <a:spcPts val="0"/>
              </a:spcAft>
              <a:buClrTx/>
              <a:buSzTx/>
              <a:buNone/>
              <a:tabLst/>
              <a:defRPr/>
            </a:pPr>
            <a:endParaRPr lang="fr-FR" sz="1800" dirty="0">
              <a:solidFill>
                <a:prstClr val="black"/>
              </a:solidFill>
              <a:latin typeface="Calibri" panose="020F0502020204030204"/>
            </a:endParaRPr>
          </a:p>
          <a:p>
            <a:pPr marL="1371600" marR="0" lvl="3" indent="0" algn="l" defTabSz="914400" rtl="0" eaLnBrk="1" fontAlgn="auto" latinLnBrk="0" hangingPunct="1">
              <a:lnSpc>
                <a:spcPct val="100000"/>
              </a:lnSpc>
              <a:spcBef>
                <a:spcPts val="0"/>
              </a:spcBef>
              <a:spcAft>
                <a:spcPts val="0"/>
              </a:spcAft>
              <a:buClrTx/>
              <a:buSz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371600" marR="0" lvl="3" indent="0" algn="l" defTabSz="914400" rtl="0" eaLnBrk="1" fontAlgn="auto" latinLnBrk="0" hangingPunct="1">
              <a:lnSpc>
                <a:spcPct val="100000"/>
              </a:lnSpc>
              <a:spcBef>
                <a:spcPts val="0"/>
              </a:spcBef>
              <a:spcAft>
                <a:spcPts val="0"/>
              </a:spcAft>
              <a:buClrTx/>
              <a:buSz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57350" marR="0" lvl="3" indent="-285750" algn="l" defTabSz="9144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None/>
              <a:tabLst/>
              <a:defRPr/>
            </a:pPr>
            <a:r>
              <a:rPr kumimoji="0" lang="fr-FR" sz="18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a:ea typeface="+mn-ea"/>
                <a:cs typeface="+mn-cs"/>
              </a:rPr>
              <a:t>Tarifs des prestations 2026 disponibles sur le site public du CDG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onglet prestations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fr-FR" sz="2000" dirty="0"/>
          </a:p>
          <a:p>
            <a:pPr lvl="2"/>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447D8131-3DC4-3A31-4DC2-A139545F5F5F}"/>
              </a:ext>
            </a:extLst>
          </p:cNvPr>
          <p:cNvPicPr>
            <a:picLocks noChangeAspect="1"/>
          </p:cNvPicPr>
          <p:nvPr/>
        </p:nvPicPr>
        <p:blipFill>
          <a:blip r:embed="rId4"/>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CE3315E0-D112-EF02-01F1-AAFABB2E20AB}"/>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F04077B7-3586-2D24-1A96-69E48DAE670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F6B8099D-CE31-E08F-9168-5DDC2D8BA55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43EE22FD-AC09-6C1C-7ECF-DFC1193D43F2}"/>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3F9C940C-DB1C-47BC-E2FF-00B17A10E446}"/>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AD2DC728-F21F-71E8-9356-044F0D5245EC}"/>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56C152A2-A114-67CA-9804-64851533C74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92849026-D395-0DA2-458F-46ECFFA9688E}"/>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37E28EE9-8D7F-58F2-58F9-27D3D9B67CEE}"/>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7C7C0DC6-743B-4CE4-2EBD-E7AD2511ECA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8A2B08D-9F79-2162-871F-F1464030FE9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75ECF8E4-311C-8C4C-81F1-A873A5DA6DD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9DED0FAB-270A-BE27-DD96-B31F9F1D440E}"/>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5">
            <p14:nvContentPartPr>
              <p14:cNvPr id="3" name="Encre 2">
                <a:extLst>
                  <a:ext uri="{FF2B5EF4-FFF2-40B4-BE49-F238E27FC236}">
                    <a16:creationId xmlns:a16="http://schemas.microsoft.com/office/drawing/2014/main" id="{EB03D6D4-1A1F-22A9-E684-C137DE458F44}"/>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8"/>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FF5EC64F-D643-516B-7FB3-778BF994B46E}"/>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10"/>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Encre 9">
                <a:extLst>
                  <a:ext uri="{FF2B5EF4-FFF2-40B4-BE49-F238E27FC236}">
                    <a16:creationId xmlns:a16="http://schemas.microsoft.com/office/drawing/2014/main" id="{BA8798AE-176A-2CC6-EE5D-D4C365CAD0E7}"/>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2"/>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55908205-043E-259F-2205-96B0782EAB4C}"/>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4"/>
              <a:stretch>
                <a:fillRect/>
              </a:stretch>
            </p:blipFill>
            <p:spPr>
              <a:xfrm>
                <a:off x="4408544" y="4828930"/>
                <a:ext cx="884520" cy="318240"/>
              </a:xfrm>
              <a:prstGeom prst="rect">
                <a:avLst/>
              </a:prstGeom>
            </p:spPr>
          </p:pic>
        </mc:Fallback>
      </mc:AlternateContent>
      <p:sp>
        <p:nvSpPr>
          <p:cNvPr id="2" name="ZoneTexte 1">
            <a:extLst>
              <a:ext uri="{FF2B5EF4-FFF2-40B4-BE49-F238E27FC236}">
                <a16:creationId xmlns:a16="http://schemas.microsoft.com/office/drawing/2014/main" id="{C9C1C756-9637-85F7-95D2-4148F5981D42}"/>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
        <p:nvSpPr>
          <p:cNvPr id="5" name="Larme 4">
            <a:extLst>
              <a:ext uri="{FF2B5EF4-FFF2-40B4-BE49-F238E27FC236}">
                <a16:creationId xmlns:a16="http://schemas.microsoft.com/office/drawing/2014/main" id="{1CE5C022-38C3-BE50-14A9-D024D7721357}"/>
              </a:ext>
            </a:extLst>
          </p:cNvPr>
          <p:cNvSpPr/>
          <p:nvPr/>
        </p:nvSpPr>
        <p:spPr>
          <a:xfrm>
            <a:off x="1301933" y="3286930"/>
            <a:ext cx="2223748" cy="1752600"/>
          </a:xfrm>
          <a:prstGeom prst="teardrop">
            <a:avLst>
              <a:gd name="adj" fmla="val 1115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solidFill>
                  <a:schemeClr val="bg1"/>
                </a:solidFill>
              </a:rPr>
              <a:t>0,8 %</a:t>
            </a:r>
            <a:r>
              <a:rPr lang="fr-FR" dirty="0">
                <a:solidFill>
                  <a:schemeClr val="bg1"/>
                </a:solidFill>
              </a:rPr>
              <a:t> </a:t>
            </a:r>
            <a:r>
              <a:rPr lang="fr-FR" i="1" dirty="0">
                <a:solidFill>
                  <a:schemeClr val="bg1"/>
                </a:solidFill>
              </a:rPr>
              <a:t>de la masse salariale pour la cotisation </a:t>
            </a:r>
            <a:r>
              <a:rPr lang="fr-FR" b="1" dirty="0">
                <a:solidFill>
                  <a:schemeClr val="bg1"/>
                </a:solidFill>
              </a:rPr>
              <a:t>obligatoire</a:t>
            </a:r>
          </a:p>
        </p:txBody>
      </p:sp>
      <p:sp>
        <p:nvSpPr>
          <p:cNvPr id="13" name="Larme 12">
            <a:extLst>
              <a:ext uri="{FF2B5EF4-FFF2-40B4-BE49-F238E27FC236}">
                <a16:creationId xmlns:a16="http://schemas.microsoft.com/office/drawing/2014/main" id="{7AA73CBD-FC8B-AFCA-5FA6-378E7EC13998}"/>
              </a:ext>
            </a:extLst>
          </p:cNvPr>
          <p:cNvSpPr/>
          <p:nvPr/>
        </p:nvSpPr>
        <p:spPr>
          <a:xfrm>
            <a:off x="4828874" y="3324165"/>
            <a:ext cx="2223748" cy="1752600"/>
          </a:xfrm>
          <a:prstGeom prst="teardrop">
            <a:avLst>
              <a:gd name="adj" fmla="val 11154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a:solidFill>
                  <a:schemeClr val="bg1"/>
                </a:solidFill>
              </a:rPr>
              <a:t>0,6 % </a:t>
            </a:r>
            <a:r>
              <a:rPr lang="fr-FR" i="1" dirty="0">
                <a:solidFill>
                  <a:schemeClr val="bg1"/>
                </a:solidFill>
              </a:rPr>
              <a:t>de la masse salariale pour la cotisation</a:t>
            </a:r>
          </a:p>
          <a:p>
            <a:pPr algn="ctr"/>
            <a:r>
              <a:rPr lang="fr-FR" b="1" dirty="0">
                <a:solidFill>
                  <a:schemeClr val="bg1"/>
                </a:solidFill>
              </a:rPr>
              <a:t>additionnelle</a:t>
            </a:r>
          </a:p>
        </p:txBody>
      </p:sp>
    </p:spTree>
    <p:extLst>
      <p:ext uri="{BB962C8B-B14F-4D97-AF65-F5344CB8AC3E}">
        <p14:creationId xmlns:p14="http://schemas.microsoft.com/office/powerpoint/2010/main" val="21337927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2757DAB-3689-8613-B99F-3DED61D8B1F5}"/>
              </a:ext>
            </a:extLst>
          </p:cNvPr>
          <p:cNvSpPr>
            <a:spLocks noGrp="1"/>
          </p:cNvSpPr>
          <p:nvPr>
            <p:ph type="title"/>
          </p:nvPr>
        </p:nvSpPr>
        <p:spPr>
          <a:xfrm>
            <a:off x="409007" y="1430770"/>
            <a:ext cx="8287637" cy="617301"/>
          </a:xfrm>
        </p:spPr>
        <p:txBody>
          <a:bodyPr anchor="b">
            <a:normAutofit/>
          </a:bodyPr>
          <a:lstStyle/>
          <a:p>
            <a:r>
              <a:rPr lang="fr-FR" sz="2200" b="1" dirty="0">
                <a:solidFill>
                  <a:schemeClr val="accent2"/>
                </a:solidFill>
              </a:rPr>
              <a:t>7 – Récolement obligatoire suite aux élections municipales de 2026</a:t>
            </a:r>
          </a:p>
        </p:txBody>
      </p:sp>
      <p:sp>
        <p:nvSpPr>
          <p:cNvPr id="4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25111C3-4DDA-17FF-7943-F497CB57DE5D}"/>
              </a:ext>
            </a:extLst>
          </p:cNvPr>
          <p:cNvSpPr>
            <a:spLocks noGrp="1"/>
          </p:cNvSpPr>
          <p:nvPr>
            <p:ph idx="1"/>
          </p:nvPr>
        </p:nvSpPr>
        <p:spPr>
          <a:xfrm>
            <a:off x="475488" y="2576569"/>
            <a:ext cx="4401312" cy="3547872"/>
          </a:xfrm>
        </p:spPr>
        <p:txBody>
          <a:bodyPr anchor="t">
            <a:normAutofit/>
          </a:bodyPr>
          <a:lstStyle/>
          <a:p>
            <a:pPr marL="0" indent="0" algn="just">
              <a:buNone/>
            </a:pPr>
            <a:r>
              <a:rPr lang="fr-FR" sz="1400" dirty="0"/>
              <a:t>Les Archives départementales du Cher animeront, </a:t>
            </a:r>
            <a:r>
              <a:rPr lang="fr-FR" sz="1400" b="1" dirty="0"/>
              <a:t>le vendredi 6 février 2026 à 10 heures</a:t>
            </a:r>
            <a:r>
              <a:rPr lang="fr-FR" sz="1400" dirty="0"/>
              <a:t>, une réunion d’information et de présentation du récolement réglementaire des archives communales et intercommunales dans le cadre des prochaines élections municipales de mars 2026.</a:t>
            </a:r>
          </a:p>
          <a:p>
            <a:pPr marL="0" indent="0" algn="just">
              <a:buNone/>
            </a:pPr>
            <a:r>
              <a:rPr lang="fr-FR" sz="1400" dirty="0"/>
              <a:t>La réunion se déroulera sous forme de webinaire accessible via </a:t>
            </a:r>
            <a:r>
              <a:rPr lang="fr-FR" sz="1400" dirty="0">
                <a:hlinkClick r:id="rId2"/>
              </a:rPr>
              <a:t>le lien de visioconférence Teams </a:t>
            </a:r>
            <a:r>
              <a:rPr lang="fr-FR" sz="1400" dirty="0"/>
              <a:t>envoyé par mail en début d’année à toutes les communes du </a:t>
            </a:r>
            <a:r>
              <a:rPr lang="fr-FR" sz="1400"/>
              <a:t>département  </a:t>
            </a:r>
            <a:endParaRPr lang="fr-FR" sz="1400" dirty="0"/>
          </a:p>
          <a:p>
            <a:pPr marL="0" indent="0" algn="just">
              <a:buNone/>
            </a:pPr>
            <a:endParaRPr lang="fr-FR" sz="1200" dirty="0"/>
          </a:p>
        </p:txBody>
      </p:sp>
      <p:pic>
        <p:nvPicPr>
          <p:cNvPr id="6" name="Image 5">
            <a:extLst>
              <a:ext uri="{FF2B5EF4-FFF2-40B4-BE49-F238E27FC236}">
                <a16:creationId xmlns:a16="http://schemas.microsoft.com/office/drawing/2014/main" id="{38478FF5-3981-6E05-F383-047233EA19D5}"/>
              </a:ext>
            </a:extLst>
          </p:cNvPr>
          <p:cNvPicPr>
            <a:picLocks noChangeAspect="1"/>
          </p:cNvPicPr>
          <p:nvPr/>
        </p:nvPicPr>
        <p:blipFill>
          <a:blip r:embed="rId3"/>
          <a:stretch>
            <a:fillRect/>
          </a:stretch>
        </p:blipFill>
        <p:spPr>
          <a:xfrm>
            <a:off x="5118708" y="2887216"/>
            <a:ext cx="3783384" cy="2525637"/>
          </a:xfrm>
          <a:prstGeom prst="rect">
            <a:avLst/>
          </a:prstGeom>
        </p:spPr>
      </p:pic>
      <p:pic>
        <p:nvPicPr>
          <p:cNvPr id="7" name="Image 6">
            <a:extLst>
              <a:ext uri="{FF2B5EF4-FFF2-40B4-BE49-F238E27FC236}">
                <a16:creationId xmlns:a16="http://schemas.microsoft.com/office/drawing/2014/main" id="{8C8A5767-6E38-3D08-AC99-189ACE2972CB}"/>
              </a:ext>
            </a:extLst>
          </p:cNvPr>
          <p:cNvPicPr>
            <a:picLocks noChangeAspect="1"/>
          </p:cNvPicPr>
          <p:nvPr/>
        </p:nvPicPr>
        <p:blipFill>
          <a:blip r:embed="rId4"/>
          <a:stretch>
            <a:fillRect/>
          </a:stretch>
        </p:blipFill>
        <p:spPr>
          <a:xfrm>
            <a:off x="76200" y="31579"/>
            <a:ext cx="1420491" cy="1444877"/>
          </a:xfrm>
          <a:prstGeom prst="rect">
            <a:avLst/>
          </a:prstGeom>
        </p:spPr>
      </p:pic>
      <p:grpSp>
        <p:nvGrpSpPr>
          <p:cNvPr id="8" name="Groupe 14">
            <a:extLst>
              <a:ext uri="{FF2B5EF4-FFF2-40B4-BE49-F238E27FC236}">
                <a16:creationId xmlns:a16="http://schemas.microsoft.com/office/drawing/2014/main" id="{32E18214-0B36-6E62-E3B2-F8D4BF087716}"/>
              </a:ext>
            </a:extLst>
          </p:cNvPr>
          <p:cNvGrpSpPr>
            <a:grpSpLocks/>
          </p:cNvGrpSpPr>
          <p:nvPr/>
        </p:nvGrpSpPr>
        <p:grpSpPr bwMode="auto">
          <a:xfrm>
            <a:off x="1482068" y="152400"/>
            <a:ext cx="7661932" cy="1314472"/>
            <a:chOff x="2521302" y="4447632"/>
            <a:chExt cx="6645275" cy="2324642"/>
          </a:xfrm>
        </p:grpSpPr>
        <p:sp>
          <p:nvSpPr>
            <p:cNvPr id="9" name="Oval 2">
              <a:extLst>
                <a:ext uri="{FF2B5EF4-FFF2-40B4-BE49-F238E27FC236}">
                  <a16:creationId xmlns:a16="http://schemas.microsoft.com/office/drawing/2014/main" id="{467656DE-B353-EE2C-3182-6F04DBD1CDA1}"/>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C7ABB358-5C43-714B-57BF-B9C3E3D71B8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A150903D-3582-FEEB-660E-44A21C6F42E4}"/>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B2051556-7AAF-4846-0645-CD7819FD00CA}"/>
                </a:ext>
              </a:extLst>
            </p:cNvPr>
            <p:cNvGrpSpPr>
              <a:grpSpLocks/>
            </p:cNvGrpSpPr>
            <p:nvPr/>
          </p:nvGrpSpPr>
          <p:grpSpPr bwMode="auto">
            <a:xfrm>
              <a:off x="3957638" y="5091476"/>
              <a:ext cx="171450" cy="1165229"/>
              <a:chOff x="112099728" y="105931681"/>
              <a:chExt cx="170831" cy="1165800"/>
            </a:xfrm>
          </p:grpSpPr>
          <p:sp>
            <p:nvSpPr>
              <p:cNvPr id="30" name="Rectangle 7">
                <a:extLst>
                  <a:ext uri="{FF2B5EF4-FFF2-40B4-BE49-F238E27FC236}">
                    <a16:creationId xmlns:a16="http://schemas.microsoft.com/office/drawing/2014/main" id="{53DB7707-05E2-FB7B-2829-237288AB637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31" name="Rectangle 8">
                <a:extLst>
                  <a:ext uri="{FF2B5EF4-FFF2-40B4-BE49-F238E27FC236}">
                    <a16:creationId xmlns:a16="http://schemas.microsoft.com/office/drawing/2014/main" id="{4707B56E-8BAB-7F83-1B17-89309CEFF7A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32" name="Rectangle 9">
                <a:extLst>
                  <a:ext uri="{FF2B5EF4-FFF2-40B4-BE49-F238E27FC236}">
                    <a16:creationId xmlns:a16="http://schemas.microsoft.com/office/drawing/2014/main" id="{C8C6110B-70D0-FFFF-8884-BD27EA3E05CD}"/>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551DF976-2BDE-4BA7-D199-0381C808973B}"/>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DE8EED95-D06F-963C-084E-D3AAB9C4186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5CD52D40-99D2-814A-3C41-630F82AD8871}"/>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7" name="Rectangle 26">
                <a:extLst>
                  <a:ext uri="{FF2B5EF4-FFF2-40B4-BE49-F238E27FC236}">
                    <a16:creationId xmlns:a16="http://schemas.microsoft.com/office/drawing/2014/main" id="{A0DC9155-9FB2-15EC-0062-641FC757130E}"/>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26602386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359800-72A0-962B-5B20-89641AA6D136}"/>
            </a:ext>
          </a:extLst>
        </p:cNvPr>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C204F351-E5E0-D79B-B382-A74FECE1D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C68AF7F-4DAA-5804-1794-81AA029E566A}"/>
              </a:ext>
            </a:extLst>
          </p:cNvPr>
          <p:cNvSpPr>
            <a:spLocks noGrp="1"/>
          </p:cNvSpPr>
          <p:nvPr>
            <p:ph type="title"/>
          </p:nvPr>
        </p:nvSpPr>
        <p:spPr>
          <a:xfrm>
            <a:off x="409007" y="1430770"/>
            <a:ext cx="8287637" cy="617301"/>
          </a:xfrm>
        </p:spPr>
        <p:txBody>
          <a:bodyPr anchor="b">
            <a:normAutofit/>
          </a:bodyPr>
          <a:lstStyle/>
          <a:p>
            <a:r>
              <a:rPr lang="fr-FR" sz="2200" b="1" dirty="0">
                <a:solidFill>
                  <a:srgbClr val="7030A0"/>
                </a:solidFill>
              </a:rPr>
              <a:t>8 – Préparation aux concours et examens professionnels</a:t>
            </a:r>
          </a:p>
        </p:txBody>
      </p:sp>
      <p:sp>
        <p:nvSpPr>
          <p:cNvPr id="49" name="sketch line">
            <a:extLst>
              <a:ext uri="{FF2B5EF4-FFF2-40B4-BE49-F238E27FC236}">
                <a16:creationId xmlns:a16="http://schemas.microsoft.com/office/drawing/2014/main" id="{E13E109F-989A-2254-59DA-A7D88D2E3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F45756D-0164-9C61-8388-3B58E18A77E6}"/>
              </a:ext>
            </a:extLst>
          </p:cNvPr>
          <p:cNvSpPr>
            <a:spLocks noGrp="1"/>
          </p:cNvSpPr>
          <p:nvPr>
            <p:ph idx="1"/>
          </p:nvPr>
        </p:nvSpPr>
        <p:spPr>
          <a:xfrm>
            <a:off x="475488" y="2623278"/>
            <a:ext cx="8058912" cy="3501163"/>
          </a:xfrm>
        </p:spPr>
        <p:txBody>
          <a:bodyPr anchor="t">
            <a:normAutofit/>
          </a:bodyPr>
          <a:lstStyle/>
          <a:p>
            <a:pPr marL="0" indent="0" algn="just">
              <a:buNone/>
            </a:pPr>
            <a:r>
              <a:rPr lang="fr-FR" sz="1800" dirty="0"/>
              <a:t>La délégation Centre-Val de Loire du CNFPT vient d’ouvrir le recensement des demandes d’inscription à une préparation à un concours ou à un examen professionnel.</a:t>
            </a:r>
          </a:p>
          <a:p>
            <a:pPr marL="0" indent="0" algn="just">
              <a:buNone/>
            </a:pPr>
            <a:endParaRPr lang="fr-FR" sz="1800" dirty="0"/>
          </a:p>
          <a:p>
            <a:pPr marL="0" indent="0" algn="just">
              <a:buNone/>
            </a:pPr>
            <a:r>
              <a:rPr lang="fr-FR" sz="1800" dirty="0"/>
              <a:t>Le recensement est ouvert jusqu’au </a:t>
            </a:r>
            <a:r>
              <a:rPr lang="fr-FR" sz="1800" u="sng" dirty="0">
                <a:solidFill>
                  <a:srgbClr val="7030A0"/>
                </a:solidFill>
              </a:rPr>
              <a:t>15 février 2026</a:t>
            </a:r>
            <a:r>
              <a:rPr lang="fr-FR" sz="1800" dirty="0"/>
              <a:t>.</a:t>
            </a:r>
          </a:p>
          <a:p>
            <a:pPr marL="0" indent="0" algn="just">
              <a:buNone/>
            </a:pPr>
            <a:r>
              <a:rPr lang="fr-FR" sz="1800" dirty="0"/>
              <a:t>Un courriel a été envoyé aux collectivités le 5 janvier 2026.</a:t>
            </a:r>
          </a:p>
          <a:p>
            <a:pPr marL="0" indent="0" algn="just">
              <a:buNone/>
            </a:pPr>
            <a:endParaRPr lang="fr-FR" sz="1800" dirty="0"/>
          </a:p>
          <a:p>
            <a:pPr marL="0" indent="0" algn="just">
              <a:buNone/>
            </a:pPr>
            <a:r>
              <a:rPr lang="fr-FR" sz="1800" dirty="0"/>
              <a:t>Le Centre de Gestion n’étant pas en charge des préparations aux concours et examens, merci de contacter le CNFPT pour toute question à ce sujet.</a:t>
            </a:r>
          </a:p>
        </p:txBody>
      </p:sp>
      <p:pic>
        <p:nvPicPr>
          <p:cNvPr id="7" name="Image 6">
            <a:extLst>
              <a:ext uri="{FF2B5EF4-FFF2-40B4-BE49-F238E27FC236}">
                <a16:creationId xmlns:a16="http://schemas.microsoft.com/office/drawing/2014/main" id="{EF3BDCCC-CE54-1753-B445-B6D3EDC2E594}"/>
              </a:ext>
            </a:extLst>
          </p:cNvPr>
          <p:cNvPicPr>
            <a:picLocks noChangeAspect="1"/>
          </p:cNvPicPr>
          <p:nvPr/>
        </p:nvPicPr>
        <p:blipFill>
          <a:blip r:embed="rId2"/>
          <a:stretch>
            <a:fillRect/>
          </a:stretch>
        </p:blipFill>
        <p:spPr>
          <a:xfrm>
            <a:off x="76200" y="31579"/>
            <a:ext cx="1420491" cy="1444877"/>
          </a:xfrm>
          <a:prstGeom prst="rect">
            <a:avLst/>
          </a:prstGeom>
        </p:spPr>
      </p:pic>
      <p:grpSp>
        <p:nvGrpSpPr>
          <p:cNvPr id="8" name="Groupe 14">
            <a:extLst>
              <a:ext uri="{FF2B5EF4-FFF2-40B4-BE49-F238E27FC236}">
                <a16:creationId xmlns:a16="http://schemas.microsoft.com/office/drawing/2014/main" id="{204CE307-1BD3-855A-63CB-80F2F9E05B18}"/>
              </a:ext>
            </a:extLst>
          </p:cNvPr>
          <p:cNvGrpSpPr>
            <a:grpSpLocks/>
          </p:cNvGrpSpPr>
          <p:nvPr/>
        </p:nvGrpSpPr>
        <p:grpSpPr bwMode="auto">
          <a:xfrm>
            <a:off x="1482068" y="152400"/>
            <a:ext cx="7661932" cy="1314472"/>
            <a:chOff x="2521302" y="4447632"/>
            <a:chExt cx="6645275" cy="2324642"/>
          </a:xfrm>
        </p:grpSpPr>
        <p:sp>
          <p:nvSpPr>
            <p:cNvPr id="9" name="Oval 2">
              <a:extLst>
                <a:ext uri="{FF2B5EF4-FFF2-40B4-BE49-F238E27FC236}">
                  <a16:creationId xmlns:a16="http://schemas.microsoft.com/office/drawing/2014/main" id="{D816A146-A26D-A6EF-559C-74EF6150BF9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C8F147F3-35B0-F603-E69C-053DB3C18C5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65E9B4DF-5D94-A219-D588-AD20CB8B262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7BD10050-1845-221A-CFCE-96E49FA69262}"/>
                </a:ext>
              </a:extLst>
            </p:cNvPr>
            <p:cNvGrpSpPr>
              <a:grpSpLocks/>
            </p:cNvGrpSpPr>
            <p:nvPr/>
          </p:nvGrpSpPr>
          <p:grpSpPr bwMode="auto">
            <a:xfrm>
              <a:off x="3957638" y="5091476"/>
              <a:ext cx="171450" cy="1165229"/>
              <a:chOff x="112099728" y="105931681"/>
              <a:chExt cx="170831" cy="1165800"/>
            </a:xfrm>
          </p:grpSpPr>
          <p:sp>
            <p:nvSpPr>
              <p:cNvPr id="30" name="Rectangle 7">
                <a:extLst>
                  <a:ext uri="{FF2B5EF4-FFF2-40B4-BE49-F238E27FC236}">
                    <a16:creationId xmlns:a16="http://schemas.microsoft.com/office/drawing/2014/main" id="{2C67C76F-81BF-D785-6BCE-91672D09D1D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31" name="Rectangle 8">
                <a:extLst>
                  <a:ext uri="{FF2B5EF4-FFF2-40B4-BE49-F238E27FC236}">
                    <a16:creationId xmlns:a16="http://schemas.microsoft.com/office/drawing/2014/main" id="{9FB83F98-C2F0-63FB-5C67-0BD4CD90114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32" name="Rectangle 9">
                <a:extLst>
                  <a:ext uri="{FF2B5EF4-FFF2-40B4-BE49-F238E27FC236}">
                    <a16:creationId xmlns:a16="http://schemas.microsoft.com/office/drawing/2014/main" id="{D235C086-2C24-F7BB-13DA-804D9A7158A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56801482-6632-E202-F769-9411139B8384}"/>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A69E4EDE-FE0C-4D0A-560A-46A7799662C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E74532FD-7B18-55F4-A619-49F40E8ED74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7" name="Rectangle 26">
                <a:extLst>
                  <a:ext uri="{FF2B5EF4-FFF2-40B4-BE49-F238E27FC236}">
                    <a16:creationId xmlns:a16="http://schemas.microsoft.com/office/drawing/2014/main" id="{7099138A-2085-C182-17A1-61895E91FC8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701085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C4683-056C-8BC2-7934-BE899E0AC19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BC79350-92E6-6741-A5E2-7280468B4E39}"/>
              </a:ext>
            </a:extLst>
          </p:cNvPr>
          <p:cNvSpPr>
            <a:spLocks noGrp="1"/>
          </p:cNvSpPr>
          <p:nvPr>
            <p:ph type="title"/>
          </p:nvPr>
        </p:nvSpPr>
        <p:spPr>
          <a:xfrm>
            <a:off x="409007" y="1430770"/>
            <a:ext cx="8287637" cy="617301"/>
          </a:xfrm>
        </p:spPr>
        <p:txBody>
          <a:bodyPr anchor="b">
            <a:normAutofit/>
          </a:bodyPr>
          <a:lstStyle/>
          <a:p>
            <a:r>
              <a:rPr lang="fr-FR" sz="2200" b="1" dirty="0">
                <a:solidFill>
                  <a:schemeClr val="accent4">
                    <a:lumMod val="75000"/>
                  </a:schemeClr>
                </a:solidFill>
              </a:rPr>
              <a:t>9 – visite médicale</a:t>
            </a:r>
          </a:p>
        </p:txBody>
      </p:sp>
      <p:sp>
        <p:nvSpPr>
          <p:cNvPr id="3" name="Espace réservé du contenu 2">
            <a:extLst>
              <a:ext uri="{FF2B5EF4-FFF2-40B4-BE49-F238E27FC236}">
                <a16:creationId xmlns:a16="http://schemas.microsoft.com/office/drawing/2014/main" id="{CC5B4A14-E94C-1B5C-63EF-59DD0E8DEC84}"/>
              </a:ext>
            </a:extLst>
          </p:cNvPr>
          <p:cNvSpPr>
            <a:spLocks noGrp="1"/>
          </p:cNvSpPr>
          <p:nvPr>
            <p:ph idx="1"/>
          </p:nvPr>
        </p:nvSpPr>
        <p:spPr>
          <a:xfrm>
            <a:off x="475488" y="2623278"/>
            <a:ext cx="8058912" cy="3501163"/>
          </a:xfrm>
        </p:spPr>
        <p:txBody>
          <a:bodyPr anchor="t">
            <a:normAutofit lnSpcReduction="10000"/>
          </a:bodyPr>
          <a:lstStyle/>
          <a:p>
            <a:pPr marL="0" indent="0" algn="just">
              <a:buNone/>
            </a:pPr>
            <a:endParaRPr lang="fr-FR" sz="1800" dirty="0"/>
          </a:p>
          <a:p>
            <a:r>
              <a:rPr lang="fr-FR" sz="1800" dirty="0"/>
              <a:t>Des créneaux horaires de visites médicales sont disponibles les mercredis des mois de février à avril 2026.</a:t>
            </a:r>
          </a:p>
          <a:p>
            <a:pPr marL="0" indent="0">
              <a:buNone/>
            </a:pPr>
            <a:br>
              <a:rPr lang="fr-FR" sz="1800" dirty="0"/>
            </a:br>
            <a:endParaRPr lang="fr-FR" sz="1800" dirty="0"/>
          </a:p>
          <a:p>
            <a:r>
              <a:rPr lang="fr-FR" sz="1800"/>
              <a:t>Les </a:t>
            </a:r>
            <a:r>
              <a:rPr lang="fr-FR" sz="1800" dirty="0"/>
              <a:t>collectivités sont invitées à programmer les visites médicales de leurs agents qui devaient avoir lieu en 2026 afin d’être revus par anticipation en début d’année.</a:t>
            </a:r>
          </a:p>
          <a:p>
            <a:pPr marL="0" indent="0">
              <a:buNone/>
            </a:pPr>
            <a:br>
              <a:rPr lang="fr-FR" sz="1800" dirty="0"/>
            </a:br>
            <a:endParaRPr lang="fr-FR" sz="1800" dirty="0"/>
          </a:p>
          <a:p>
            <a:r>
              <a:rPr lang="fr-FR" sz="1800" dirty="0"/>
              <a:t>Pour la continuité du suivi médical de vos agents, </a:t>
            </a:r>
            <a:r>
              <a:rPr lang="fr-FR" sz="1800" b="1" dirty="0"/>
              <a:t>n’hésitez pas à contacter le secrétariat au 02.48.50.94.31 ou par mail à </a:t>
            </a:r>
            <a:r>
              <a:rPr lang="fr-FR" sz="1800" b="1" dirty="0">
                <a:hlinkClick r:id="rId2"/>
              </a:rPr>
              <a:t>med.prev@cdg18.fr</a:t>
            </a:r>
            <a:r>
              <a:rPr lang="fr-FR" dirty="0"/>
              <a:t>,</a:t>
            </a:r>
            <a:r>
              <a:rPr lang="fr-FR" sz="1800" dirty="0"/>
              <a:t> afin de programmer des visites médicales.</a:t>
            </a:r>
          </a:p>
          <a:p>
            <a:pPr marL="0" indent="0" algn="just">
              <a:buNone/>
            </a:pPr>
            <a:endParaRPr lang="fr-FR" sz="1800" dirty="0"/>
          </a:p>
        </p:txBody>
      </p:sp>
      <p:pic>
        <p:nvPicPr>
          <p:cNvPr id="7" name="Image 6">
            <a:extLst>
              <a:ext uri="{FF2B5EF4-FFF2-40B4-BE49-F238E27FC236}">
                <a16:creationId xmlns:a16="http://schemas.microsoft.com/office/drawing/2014/main" id="{7F6E126C-C300-CE27-347C-E1A8F23A58BC}"/>
              </a:ext>
            </a:extLst>
          </p:cNvPr>
          <p:cNvPicPr>
            <a:picLocks noChangeAspect="1"/>
          </p:cNvPicPr>
          <p:nvPr/>
        </p:nvPicPr>
        <p:blipFill>
          <a:blip r:embed="rId3"/>
          <a:stretch>
            <a:fillRect/>
          </a:stretch>
        </p:blipFill>
        <p:spPr>
          <a:xfrm>
            <a:off x="76200" y="31579"/>
            <a:ext cx="1420491" cy="1444877"/>
          </a:xfrm>
          <a:prstGeom prst="rect">
            <a:avLst/>
          </a:prstGeom>
        </p:spPr>
      </p:pic>
      <p:grpSp>
        <p:nvGrpSpPr>
          <p:cNvPr id="8" name="Groupe 14">
            <a:extLst>
              <a:ext uri="{FF2B5EF4-FFF2-40B4-BE49-F238E27FC236}">
                <a16:creationId xmlns:a16="http://schemas.microsoft.com/office/drawing/2014/main" id="{2C517545-1B00-DAB5-DD8B-1DA65929986D}"/>
              </a:ext>
            </a:extLst>
          </p:cNvPr>
          <p:cNvGrpSpPr>
            <a:grpSpLocks/>
          </p:cNvGrpSpPr>
          <p:nvPr/>
        </p:nvGrpSpPr>
        <p:grpSpPr bwMode="auto">
          <a:xfrm>
            <a:off x="1482068" y="152400"/>
            <a:ext cx="7661932" cy="1314472"/>
            <a:chOff x="2521302" y="4447632"/>
            <a:chExt cx="6645275" cy="2324642"/>
          </a:xfrm>
        </p:grpSpPr>
        <p:sp>
          <p:nvSpPr>
            <p:cNvPr id="9" name="Oval 2">
              <a:extLst>
                <a:ext uri="{FF2B5EF4-FFF2-40B4-BE49-F238E27FC236}">
                  <a16:creationId xmlns:a16="http://schemas.microsoft.com/office/drawing/2014/main" id="{5AD3F50B-19B1-FCF1-AEB6-794A040FF1A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C7379BE3-45D1-3BFA-6A71-D052D396BF6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6657C4B2-454A-E8E6-3A31-51CB49B4E8D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078D7EF5-CFC3-C0F6-5594-0077B5F078D3}"/>
                </a:ext>
              </a:extLst>
            </p:cNvPr>
            <p:cNvGrpSpPr>
              <a:grpSpLocks/>
            </p:cNvGrpSpPr>
            <p:nvPr/>
          </p:nvGrpSpPr>
          <p:grpSpPr bwMode="auto">
            <a:xfrm>
              <a:off x="3957638" y="5091476"/>
              <a:ext cx="171450" cy="1165229"/>
              <a:chOff x="112099728" y="105931681"/>
              <a:chExt cx="170831" cy="1165800"/>
            </a:xfrm>
          </p:grpSpPr>
          <p:sp>
            <p:nvSpPr>
              <p:cNvPr id="30" name="Rectangle 7">
                <a:extLst>
                  <a:ext uri="{FF2B5EF4-FFF2-40B4-BE49-F238E27FC236}">
                    <a16:creationId xmlns:a16="http://schemas.microsoft.com/office/drawing/2014/main" id="{1FC15E5E-C2D9-A8B8-3FA8-D8BEC82309F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31" name="Rectangle 8">
                <a:extLst>
                  <a:ext uri="{FF2B5EF4-FFF2-40B4-BE49-F238E27FC236}">
                    <a16:creationId xmlns:a16="http://schemas.microsoft.com/office/drawing/2014/main" id="{C018F9E8-3AE5-B483-DFDC-218B59A133E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32" name="Rectangle 9">
                <a:extLst>
                  <a:ext uri="{FF2B5EF4-FFF2-40B4-BE49-F238E27FC236}">
                    <a16:creationId xmlns:a16="http://schemas.microsoft.com/office/drawing/2014/main" id="{D4948819-A247-752C-0050-C527F3DEFFD2}"/>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37B39519-4351-E37D-9C69-5CAB3974D56A}"/>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679FB7C2-3AEB-D866-5577-C388CFE6E5D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C454774F-49DC-B9D7-0FA7-8A8F471EE0A4}"/>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7" name="Rectangle 26">
                <a:extLst>
                  <a:ext uri="{FF2B5EF4-FFF2-40B4-BE49-F238E27FC236}">
                    <a16:creationId xmlns:a16="http://schemas.microsoft.com/office/drawing/2014/main" id="{2399383C-3BE5-9B57-D67E-44485342068A}"/>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4101085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Dessin animé, Visage humain, clipart, illustration&#10;&#10;Description générée automatiquement">
            <a:extLst>
              <a:ext uri="{FF2B5EF4-FFF2-40B4-BE49-F238E27FC236}">
                <a16:creationId xmlns:a16="http://schemas.microsoft.com/office/drawing/2014/main" id="{6E953FB3-CFC7-26A3-7735-B66218535292}"/>
              </a:ext>
            </a:extLst>
          </p:cNvPr>
          <p:cNvPicPr>
            <a:picLocks noChangeAspect="1"/>
          </p:cNvPicPr>
          <p:nvPr/>
        </p:nvPicPr>
        <p:blipFill>
          <a:blip r:embed="rId3">
            <a:alphaModFix amt="71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37027" y="3269622"/>
            <a:ext cx="4799023" cy="2967817"/>
          </a:xfrm>
          <a:prstGeom prst="rect">
            <a:avLst/>
          </a:prstGeom>
        </p:spPr>
      </p:pic>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0" y="1441807"/>
            <a:ext cx="9144000" cy="4735156"/>
          </a:xfrm>
        </p:spPr>
        <p:txBody>
          <a:bodyPr>
            <a:normAutofit/>
          </a:bodyPr>
          <a:lstStyle/>
          <a:p>
            <a:pPr marL="0" indent="0">
              <a:buNone/>
            </a:pPr>
            <a:r>
              <a:rPr lang="fr-FR" sz="3200" b="1" dirty="0">
                <a:solidFill>
                  <a:srgbClr val="00B0F0"/>
                </a:solidFill>
              </a:rPr>
              <a:t>9 – Prochaine </a:t>
            </a:r>
            <a:r>
              <a:rPr lang="fr-FR" sz="3200" b="1" dirty="0" err="1">
                <a:solidFill>
                  <a:srgbClr val="00B0F0"/>
                </a:solidFill>
              </a:rPr>
              <a:t>visio</a:t>
            </a:r>
            <a:r>
              <a:rPr lang="fr-FR" sz="3200" b="1" dirty="0">
                <a:solidFill>
                  <a:srgbClr val="00B0F0"/>
                </a:solidFill>
              </a:rPr>
              <a:t> : </a:t>
            </a:r>
          </a:p>
          <a:p>
            <a:pPr marL="0" indent="0">
              <a:buNone/>
            </a:pPr>
            <a:endParaRPr lang="fr-FR" sz="2400" b="1" dirty="0">
              <a:solidFill>
                <a:srgbClr val="FFC000"/>
              </a:solidFill>
            </a:endParaRP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Lundi 2 février à 10h</a:t>
            </a: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Jeudi 5 février à 14h</a:t>
            </a:r>
          </a:p>
          <a:p>
            <a:pPr lvl="1">
              <a:lnSpc>
                <a:spcPct val="150000"/>
              </a:lnSpc>
              <a:buFontTx/>
              <a:buChar char="-"/>
            </a:pPr>
            <a:endPar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endParaRPr>
          </a:p>
          <a:p>
            <a:pPr marL="342900" lvl="1" indent="0">
              <a:lnSpc>
                <a:spcPct val="150000"/>
              </a:lnSpc>
              <a:buNone/>
            </a:pPr>
            <a:r>
              <a:rPr lang="fr-FR" sz="3600"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endParaRPr lang="fr-FR" sz="2400" dirty="0"/>
          </a:p>
          <a:p>
            <a:pPr marL="685800" lvl="2" indent="0">
              <a:buNone/>
            </a:pPr>
            <a:endParaRPr lang="fr-FR" sz="2400" b="1" dirty="0"/>
          </a:p>
          <a:p>
            <a:pPr lvl="2"/>
            <a:endParaRPr lang="fr-FR" sz="2400" b="1" dirty="0">
              <a:solidFill>
                <a:srgbClr val="92D050"/>
              </a:solidFill>
            </a:endParaRPr>
          </a:p>
        </p:txBody>
      </p:sp>
      <p:pic>
        <p:nvPicPr>
          <p:cNvPr id="11" name="Image 10" descr="Logo_CDG18_BS.jpg"/>
          <p:cNvPicPr>
            <a:picLocks noChangeAspect="1"/>
          </p:cNvPicPr>
          <p:nvPr/>
        </p:nvPicPr>
        <p:blipFill>
          <a:blip r:embed="rId5"/>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7"/>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9"/>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1"/>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3"/>
              <a:stretch>
                <a:fillRect/>
              </a:stretch>
            </p:blipFill>
            <p:spPr>
              <a:xfrm>
                <a:off x="4408544" y="4828930"/>
                <a:ext cx="884520" cy="318240"/>
              </a:xfrm>
              <a:prstGeom prst="rect">
                <a:avLst/>
              </a:prstGeom>
            </p:spPr>
          </p:pic>
        </mc:Fallback>
      </mc:AlternateContent>
      <p:sp>
        <p:nvSpPr>
          <p:cNvPr id="2" name="ZoneTexte 1">
            <a:extLst>
              <a:ext uri="{FF2B5EF4-FFF2-40B4-BE49-F238E27FC236}">
                <a16:creationId xmlns:a16="http://schemas.microsoft.com/office/drawing/2014/main" id="{03195739-A27E-FE53-583D-F62A9865D93D}"/>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24008254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pSp>
        <p:nvGrpSpPr>
          <p:cNvPr id="8" name="Groupe 14"/>
          <p:cNvGrpSpPr>
            <a:grpSpLocks/>
          </p:cNvGrpSpPr>
          <p:nvPr/>
        </p:nvGrpSpPr>
        <p:grpSpPr bwMode="auto">
          <a:xfrm>
            <a:off x="1482068" y="304800"/>
            <a:ext cx="7661932" cy="2016596"/>
            <a:chOff x="2521302" y="4447632"/>
            <a:chExt cx="6645275" cy="2324642"/>
          </a:xfrm>
        </p:grpSpPr>
        <p:sp>
          <p:nvSpPr>
            <p:cNvPr id="38"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39"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40"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0" name="Group 6"/>
            <p:cNvGrpSpPr>
              <a:grpSpLocks/>
            </p:cNvGrpSpPr>
            <p:nvPr/>
          </p:nvGrpSpPr>
          <p:grpSpPr bwMode="auto">
            <a:xfrm>
              <a:off x="3957638" y="5091476"/>
              <a:ext cx="171450" cy="1165229"/>
              <a:chOff x="112099728" y="105931681"/>
              <a:chExt cx="170831" cy="1165800"/>
            </a:xfrm>
          </p:grpSpPr>
          <p:sp>
            <p:nvSpPr>
              <p:cNvPr id="46"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47"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48"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1" name="Group 10"/>
            <p:cNvGrpSpPr>
              <a:grpSpLocks/>
            </p:cNvGrpSpPr>
            <p:nvPr/>
          </p:nvGrpSpPr>
          <p:grpSpPr bwMode="auto">
            <a:xfrm>
              <a:off x="8701088" y="4447632"/>
              <a:ext cx="169862" cy="1163632"/>
              <a:chOff x="116843535" y="105289350"/>
              <a:chExt cx="170420" cy="1163658"/>
            </a:xfrm>
          </p:grpSpPr>
          <p:sp>
            <p:nvSpPr>
              <p:cNvPr id="43" name="Rectangle 42"/>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44" name="Rectangle 43"/>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45" name="Rectangle 44"/>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41" name="object 2"/>
          <p:cNvSpPr txBox="1">
            <a:spLocks noGrp="1"/>
          </p:cNvSpPr>
          <p:nvPr>
            <p:ph type="title"/>
          </p:nvPr>
        </p:nvSpPr>
        <p:spPr>
          <a:xfrm>
            <a:off x="533400" y="3276600"/>
            <a:ext cx="8077200" cy="2475678"/>
          </a:xfrm>
          <a:prstGeom prst="rect">
            <a:avLst/>
          </a:prstGeom>
        </p:spPr>
        <p:txBody>
          <a:bodyPr vert="horz" wrap="square" lIns="0" tIns="13335" rIns="0" bIns="0" rtlCol="0">
            <a:spAutoFit/>
          </a:bodyPr>
          <a:lstStyle/>
          <a:p>
            <a:pPr marL="1536700" marR="5080" indent="-1524635" algn="ctr">
              <a:lnSpc>
                <a:spcPct val="100000"/>
              </a:lnSpc>
              <a:spcBef>
                <a:spcPts val="105"/>
              </a:spcBef>
            </a:pPr>
            <a:r>
              <a:rPr lang="fr-FR" sz="4000" dirty="0">
                <a:solidFill>
                  <a:schemeClr val="tx1"/>
                </a:solidFill>
              </a:rPr>
              <a:t>DES QUESTIONS ?</a:t>
            </a:r>
            <a:br>
              <a:rPr lang="fr-FR" sz="4000" dirty="0">
                <a:solidFill>
                  <a:schemeClr val="tx1"/>
                </a:solidFill>
              </a:rPr>
            </a:br>
            <a:br>
              <a:rPr lang="fr-FR" sz="4000" dirty="0">
                <a:solidFill>
                  <a:schemeClr val="tx1"/>
                </a:solidFill>
              </a:rPr>
            </a:br>
            <a:br>
              <a:rPr lang="fr-FR" sz="4000" dirty="0">
                <a:solidFill>
                  <a:schemeClr val="tx1"/>
                </a:solidFill>
              </a:rPr>
            </a:br>
            <a:r>
              <a:rPr lang="fr-FR" sz="4000" dirty="0">
                <a:solidFill>
                  <a:schemeClr val="tx1"/>
                </a:solidFill>
              </a:rPr>
              <a:t>MERCI DE VOTRE ATTENTION</a:t>
            </a:r>
            <a:endParaRPr sz="4000" dirty="0">
              <a:solidFill>
                <a:schemeClr val="tx1"/>
              </a:solidFill>
            </a:endParaRPr>
          </a:p>
        </p:txBody>
      </p:sp>
      <p:pic>
        <p:nvPicPr>
          <p:cNvPr id="3" name="Image 2">
            <a:extLst>
              <a:ext uri="{FF2B5EF4-FFF2-40B4-BE49-F238E27FC236}">
                <a16:creationId xmlns:a16="http://schemas.microsoft.com/office/drawing/2014/main" id="{120FA388-9ABB-2C1C-DE37-34647D6B2496}"/>
              </a:ext>
            </a:extLst>
          </p:cNvPr>
          <p:cNvPicPr>
            <a:picLocks noChangeAspect="1"/>
          </p:cNvPicPr>
          <p:nvPr/>
        </p:nvPicPr>
        <p:blipFill>
          <a:blip r:embed="rId3"/>
          <a:stretch>
            <a:fillRect/>
          </a:stretch>
        </p:blipFill>
        <p:spPr>
          <a:xfrm>
            <a:off x="215900" y="2744711"/>
            <a:ext cx="2019582" cy="27150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2"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3"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4"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nvGraphicFramePr>
        <p:xfrm>
          <a:off x="685800" y="2286000"/>
          <a:ext cx="76619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36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A3416-58E9-0D4B-D3F6-373A8E6485B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BB2BF8B-AE41-4589-9C70-B2EEC092B42F}"/>
              </a:ext>
            </a:extLst>
          </p:cNvPr>
          <p:cNvSpPr txBox="1">
            <a:spLocks noGrp="1"/>
          </p:cNvSpPr>
          <p:nvPr>
            <p:ph type="title"/>
          </p:nvPr>
        </p:nvSpPr>
        <p:spPr>
          <a:xfrm>
            <a:off x="4464515" y="1094412"/>
            <a:ext cx="3691414" cy="299986"/>
          </a:xfrm>
          <a:prstGeom prst="rect">
            <a:avLst/>
          </a:prstGeom>
        </p:spPr>
        <p:txBody>
          <a:bodyPr vert="horz" wrap="square" lIns="0" tIns="9049" rIns="0" bIns="0" rtlCol="0">
            <a:spAutoFit/>
          </a:bodyPr>
          <a:lstStyle/>
          <a:p>
            <a:pPr marL="9525">
              <a:spcBef>
                <a:spcPts val="71"/>
              </a:spcBef>
            </a:pPr>
            <a:r>
              <a:rPr lang="fr-FR" sz="2100" spc="-4" dirty="0">
                <a:solidFill>
                  <a:srgbClr val="C00000"/>
                </a:solidFill>
                <a:latin typeface="Calibri"/>
                <a:cs typeface="Calibri"/>
              </a:rPr>
              <a:t>Les </a:t>
            </a:r>
            <a:r>
              <a:rPr sz="2100" spc="-11" dirty="0" err="1">
                <a:solidFill>
                  <a:srgbClr val="C00000"/>
                </a:solidFill>
                <a:latin typeface="Calibri"/>
                <a:cs typeface="Calibri"/>
              </a:rPr>
              <a:t>dérogations</a:t>
            </a:r>
            <a:endParaRPr sz="2100" dirty="0">
              <a:solidFill>
                <a:srgbClr val="C00000"/>
              </a:solidFill>
              <a:latin typeface="Calibri"/>
              <a:cs typeface="Calibri"/>
            </a:endParaRPr>
          </a:p>
        </p:txBody>
      </p:sp>
      <p:sp>
        <p:nvSpPr>
          <p:cNvPr id="8" name="object 8">
            <a:extLst>
              <a:ext uri="{FF2B5EF4-FFF2-40B4-BE49-F238E27FC236}">
                <a16:creationId xmlns:a16="http://schemas.microsoft.com/office/drawing/2014/main" id="{B6060FA3-A640-A34A-91DE-B7E3DB4CE921}"/>
              </a:ext>
            </a:extLst>
          </p:cNvPr>
          <p:cNvSpPr txBox="1"/>
          <p:nvPr/>
        </p:nvSpPr>
        <p:spPr>
          <a:xfrm>
            <a:off x="104200" y="1468903"/>
            <a:ext cx="8720629" cy="5380319"/>
          </a:xfrm>
          <a:prstGeom prst="rect">
            <a:avLst/>
          </a:prstGeom>
        </p:spPr>
        <p:txBody>
          <a:bodyPr vert="horz" wrap="square" lIns="0" tIns="9525" rIns="0" bIns="0" rtlCol="0">
            <a:spAutoFit/>
          </a:bodyPr>
          <a:lstStyle/>
          <a:p>
            <a:pPr marL="9525">
              <a:spcBef>
                <a:spcPts val="75"/>
              </a:spcBef>
              <a:tabLst>
                <a:tab pos="266700" algn="l"/>
              </a:tabLst>
            </a:pPr>
            <a:r>
              <a:rPr b="1" dirty="0">
                <a:solidFill>
                  <a:srgbClr val="00B0F0"/>
                </a:solidFill>
                <a:latin typeface="Arial" panose="020B0604020202020204" pitchFamily="34" charset="0"/>
                <a:cs typeface="Arial" panose="020B0604020202020204" pitchFamily="34" charset="0"/>
              </a:rPr>
              <a:t>Les</a:t>
            </a:r>
            <a:r>
              <a:rPr b="1" spc="-15" dirty="0">
                <a:solidFill>
                  <a:srgbClr val="00B0F0"/>
                </a:solidFill>
                <a:latin typeface="Arial" panose="020B0604020202020204" pitchFamily="34" charset="0"/>
                <a:cs typeface="Arial" panose="020B0604020202020204" pitchFamily="34" charset="0"/>
              </a:rPr>
              <a:t> </a:t>
            </a:r>
            <a:r>
              <a:rPr b="1" spc="-4" dirty="0" err="1">
                <a:solidFill>
                  <a:srgbClr val="00B0F0"/>
                </a:solidFill>
                <a:latin typeface="Arial" panose="020B0604020202020204" pitchFamily="34" charset="0"/>
                <a:cs typeface="Arial" panose="020B0604020202020204" pitchFamily="34" charset="0"/>
              </a:rPr>
              <a:t>activités</a:t>
            </a:r>
            <a:r>
              <a:rPr b="1" spc="4" dirty="0">
                <a:solidFill>
                  <a:srgbClr val="00B0F0"/>
                </a:solidFill>
                <a:latin typeface="Arial" panose="020B0604020202020204" pitchFamily="34" charset="0"/>
                <a:cs typeface="Arial" panose="020B0604020202020204" pitchFamily="34" charset="0"/>
              </a:rPr>
              <a:t> </a:t>
            </a:r>
            <a:r>
              <a:rPr b="1" spc="-15" dirty="0" err="1">
                <a:solidFill>
                  <a:srgbClr val="00B0F0"/>
                </a:solidFill>
                <a:latin typeface="Arial" panose="020B0604020202020204" pitchFamily="34" charset="0"/>
                <a:cs typeface="Arial" panose="020B0604020202020204" pitchFamily="34" charset="0"/>
              </a:rPr>
              <a:t>exercées</a:t>
            </a:r>
            <a:r>
              <a:rPr b="1" spc="-15" dirty="0">
                <a:solidFill>
                  <a:srgbClr val="00B0F0"/>
                </a:solidFill>
                <a:latin typeface="Arial" panose="020B0604020202020204" pitchFamily="34" charset="0"/>
                <a:cs typeface="Arial" panose="020B0604020202020204" pitchFamily="34" charset="0"/>
              </a:rPr>
              <a:t> </a:t>
            </a:r>
            <a:r>
              <a:rPr b="1" spc="-8" dirty="0" err="1">
                <a:solidFill>
                  <a:srgbClr val="00B0F0"/>
                </a:solidFill>
                <a:latin typeface="Arial" panose="020B0604020202020204" pitchFamily="34" charset="0"/>
                <a:cs typeface="Arial" panose="020B0604020202020204" pitchFamily="34" charset="0"/>
              </a:rPr>
              <a:t>librement</a:t>
            </a:r>
            <a:r>
              <a:rPr b="1" spc="-11" dirty="0">
                <a:solidFill>
                  <a:srgbClr val="00B0F0"/>
                </a:solidFill>
                <a:latin typeface="Arial" panose="020B0604020202020204" pitchFamily="34" charset="0"/>
                <a:cs typeface="Arial" panose="020B0604020202020204" pitchFamily="34" charset="0"/>
              </a:rPr>
              <a:t> </a:t>
            </a:r>
            <a:r>
              <a:rPr b="1" dirty="0">
                <a:solidFill>
                  <a:srgbClr val="00B0F0"/>
                </a:solidFill>
                <a:latin typeface="Arial" panose="020B0604020202020204" pitchFamily="34" charset="0"/>
                <a:cs typeface="Arial" panose="020B0604020202020204" pitchFamily="34" charset="0"/>
              </a:rPr>
              <a:t>par</a:t>
            </a:r>
            <a:r>
              <a:rPr b="1" spc="-11" dirty="0">
                <a:solidFill>
                  <a:srgbClr val="00B0F0"/>
                </a:solidFill>
                <a:latin typeface="Arial" panose="020B0604020202020204" pitchFamily="34" charset="0"/>
                <a:cs typeface="Arial" panose="020B0604020202020204" pitchFamily="34" charset="0"/>
              </a:rPr>
              <a:t> </a:t>
            </a:r>
            <a:r>
              <a:rPr b="1" dirty="0">
                <a:solidFill>
                  <a:srgbClr val="00B0F0"/>
                </a:solidFill>
                <a:latin typeface="Arial" panose="020B0604020202020204" pitchFamily="34" charset="0"/>
                <a:cs typeface="Arial" panose="020B0604020202020204" pitchFamily="34" charset="0"/>
              </a:rPr>
              <a:t>les</a:t>
            </a:r>
            <a:r>
              <a:rPr b="1" spc="-4" dirty="0">
                <a:solidFill>
                  <a:srgbClr val="00B0F0"/>
                </a:solidFill>
                <a:latin typeface="Arial" panose="020B0604020202020204" pitchFamily="34" charset="0"/>
                <a:cs typeface="Arial" panose="020B0604020202020204" pitchFamily="34" charset="0"/>
              </a:rPr>
              <a:t> </a:t>
            </a:r>
            <a:r>
              <a:rPr b="1" spc="-8" dirty="0">
                <a:solidFill>
                  <a:srgbClr val="00B0F0"/>
                </a:solidFill>
                <a:latin typeface="Arial" panose="020B0604020202020204" pitchFamily="34" charset="0"/>
                <a:cs typeface="Arial" panose="020B0604020202020204" pitchFamily="34" charset="0"/>
              </a:rPr>
              <a:t>agents</a:t>
            </a:r>
            <a:endParaRPr dirty="0">
              <a:solidFill>
                <a:srgbClr val="00B0F0"/>
              </a:solidFill>
              <a:latin typeface="Arial" panose="020B0604020202020204" pitchFamily="34" charset="0"/>
              <a:cs typeface="Arial" panose="020B0604020202020204" pitchFamily="34" charset="0"/>
            </a:endParaRPr>
          </a:p>
          <a:p>
            <a:pPr marL="224314" indent="-215265">
              <a:spcBef>
                <a:spcPts val="1650"/>
              </a:spcBef>
              <a:buFont typeface="Arial MT"/>
              <a:buChar char="•"/>
              <a:tabLst>
                <a:tab pos="224314" algn="l"/>
                <a:tab pos="224790" algn="l"/>
              </a:tabLst>
            </a:pPr>
            <a:r>
              <a:rPr spc="-4" dirty="0">
                <a:solidFill>
                  <a:srgbClr val="002060"/>
                </a:solidFill>
                <a:latin typeface="Arial" panose="020B0604020202020204" pitchFamily="34" charset="0"/>
                <a:cs typeface="Arial" panose="020B0604020202020204" pitchFamily="34" charset="0"/>
              </a:rPr>
              <a:t>Les</a:t>
            </a:r>
            <a:r>
              <a:rPr spc="8"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production</a:t>
            </a:r>
            <a:r>
              <a:rPr lang="fr-FR" spc="-8" dirty="0">
                <a:solidFill>
                  <a:srgbClr val="002060"/>
                </a:solidFill>
                <a:latin typeface="Arial" panose="020B0604020202020204" pitchFamily="34" charset="0"/>
                <a:cs typeface="Arial" panose="020B0604020202020204" pitchFamily="34" charset="0"/>
              </a:rPr>
              <a:t>s</a:t>
            </a:r>
            <a:r>
              <a:rPr spc="23"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des</a:t>
            </a:r>
            <a:r>
              <a:rPr spc="4" dirty="0">
                <a:solidFill>
                  <a:srgbClr val="002060"/>
                </a:solidFill>
                <a:latin typeface="Arial" panose="020B0604020202020204" pitchFamily="34" charset="0"/>
                <a:cs typeface="Arial" panose="020B0604020202020204" pitchFamily="34" charset="0"/>
              </a:rPr>
              <a:t> </a:t>
            </a:r>
            <a:r>
              <a:rPr spc="-8" dirty="0" err="1">
                <a:solidFill>
                  <a:srgbClr val="002060"/>
                </a:solidFill>
                <a:latin typeface="Arial" panose="020B0604020202020204" pitchFamily="34" charset="0"/>
                <a:cs typeface="Arial" panose="020B0604020202020204" pitchFamily="34" charset="0"/>
              </a:rPr>
              <a:t>œuvres</a:t>
            </a:r>
            <a:r>
              <a:rPr spc="8"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de</a:t>
            </a:r>
            <a:r>
              <a:rPr spc="4" dirty="0">
                <a:solidFill>
                  <a:srgbClr val="002060"/>
                </a:solidFill>
                <a:latin typeface="Arial" panose="020B0604020202020204" pitchFamily="34" charset="0"/>
                <a:cs typeface="Arial" panose="020B0604020202020204" pitchFamily="34" charset="0"/>
              </a:rPr>
              <a:t> </a:t>
            </a:r>
            <a:r>
              <a:rPr spc="-15" dirty="0" err="1">
                <a:solidFill>
                  <a:srgbClr val="002060"/>
                </a:solidFill>
                <a:latin typeface="Arial" panose="020B0604020202020204" pitchFamily="34" charset="0"/>
                <a:cs typeface="Arial" panose="020B0604020202020204" pitchFamily="34" charset="0"/>
              </a:rPr>
              <a:t>l’esprit</a:t>
            </a:r>
            <a:r>
              <a:rPr spc="19"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(Article</a:t>
            </a:r>
            <a:r>
              <a:rPr spc="23"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L.123-2</a:t>
            </a:r>
            <a:r>
              <a:rPr dirty="0">
                <a:solidFill>
                  <a:srgbClr val="002060"/>
                </a:solidFill>
                <a:latin typeface="Arial" panose="020B0604020202020204" pitchFamily="34" charset="0"/>
                <a:cs typeface="Arial" panose="020B0604020202020204" pitchFamily="34" charset="0"/>
              </a:rPr>
              <a:t> du</a:t>
            </a:r>
            <a:r>
              <a:rPr spc="11"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CGFP)</a:t>
            </a:r>
            <a:r>
              <a:rPr spc="4"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a:t>
            </a:r>
            <a:endParaRPr lang="fr-FR" dirty="0">
              <a:solidFill>
                <a:srgbClr val="002060"/>
              </a:solidFill>
              <a:latin typeface="Arial" panose="020B0604020202020204" pitchFamily="34" charset="0"/>
              <a:cs typeface="Arial" panose="020B0604020202020204" pitchFamily="34" charset="0"/>
            </a:endParaRPr>
          </a:p>
          <a:p>
            <a:pPr marL="224314" indent="-215265">
              <a:buFont typeface="Arial MT"/>
              <a:buChar char="•"/>
              <a:tabLst>
                <a:tab pos="224314" algn="l"/>
                <a:tab pos="224790" algn="l"/>
              </a:tabLst>
            </a:pPr>
            <a:r>
              <a:rPr spc="-4" dirty="0">
                <a:solidFill>
                  <a:srgbClr val="002060"/>
                </a:solidFill>
                <a:latin typeface="Arial" panose="020B0604020202020204" pitchFamily="34" charset="0"/>
                <a:cs typeface="Arial" panose="020B0604020202020204" pitchFamily="34" charset="0"/>
              </a:rPr>
              <a:t>Les</a:t>
            </a:r>
            <a:r>
              <a:rPr spc="11"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professions</a:t>
            </a:r>
            <a:r>
              <a:rPr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libérales</a:t>
            </a:r>
            <a:r>
              <a:rPr spc="19"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liées</a:t>
            </a:r>
            <a:r>
              <a:rPr spc="15"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à</a:t>
            </a:r>
            <a:r>
              <a:rPr spc="4"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des</a:t>
            </a:r>
            <a:r>
              <a:rPr spc="11"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fonctions</a:t>
            </a:r>
            <a:r>
              <a:rPr spc="15"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artistiques</a:t>
            </a:r>
            <a:r>
              <a:rPr spc="15"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ou</a:t>
            </a:r>
            <a:r>
              <a:rPr spc="19" dirty="0">
                <a:solidFill>
                  <a:srgbClr val="002060"/>
                </a:solidFill>
                <a:latin typeface="Arial" panose="020B0604020202020204" pitchFamily="34" charset="0"/>
                <a:cs typeface="Arial" panose="020B0604020202020204" pitchFamily="34" charset="0"/>
              </a:rPr>
              <a:t> </a:t>
            </a:r>
            <a:r>
              <a:rPr spc="-11" dirty="0">
                <a:solidFill>
                  <a:srgbClr val="002060"/>
                </a:solidFill>
                <a:latin typeface="Arial" panose="020B0604020202020204" pitchFamily="34" charset="0"/>
                <a:cs typeface="Arial" panose="020B0604020202020204" pitchFamily="34" charset="0"/>
              </a:rPr>
              <a:t>d’enseignement</a:t>
            </a:r>
            <a:r>
              <a:rPr spc="15"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(Article</a:t>
            </a:r>
            <a:r>
              <a:rPr spc="30"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L.123-3</a:t>
            </a:r>
            <a:r>
              <a:rPr spc="4"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du</a:t>
            </a:r>
            <a:r>
              <a:rPr spc="15"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CGFP)</a:t>
            </a:r>
            <a:r>
              <a:rPr spc="15"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a:t>
            </a:r>
          </a:p>
          <a:p>
            <a:pPr marL="224314" indent="-215265">
              <a:buFont typeface="Arial MT"/>
              <a:buChar char="•"/>
              <a:tabLst>
                <a:tab pos="224314" algn="l"/>
                <a:tab pos="224790" algn="l"/>
              </a:tabLst>
            </a:pPr>
            <a:r>
              <a:rPr spc="-4" dirty="0">
                <a:solidFill>
                  <a:srgbClr val="002060"/>
                </a:solidFill>
                <a:latin typeface="Arial" panose="020B0604020202020204" pitchFamily="34" charset="0"/>
                <a:cs typeface="Arial" panose="020B0604020202020204" pitchFamily="34" charset="0"/>
              </a:rPr>
              <a:t>Les</a:t>
            </a:r>
            <a:r>
              <a:rPr spc="-11"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activités</a:t>
            </a:r>
            <a:r>
              <a:rPr dirty="0">
                <a:solidFill>
                  <a:srgbClr val="002060"/>
                </a:solidFill>
                <a:latin typeface="Arial" panose="020B0604020202020204" pitchFamily="34" charset="0"/>
                <a:cs typeface="Arial" panose="020B0604020202020204" pitchFamily="34" charset="0"/>
              </a:rPr>
              <a:t> </a:t>
            </a:r>
            <a:r>
              <a:rPr spc="-4" dirty="0" err="1">
                <a:solidFill>
                  <a:srgbClr val="002060"/>
                </a:solidFill>
                <a:latin typeface="Arial" panose="020B0604020202020204" pitchFamily="34" charset="0"/>
                <a:cs typeface="Arial" panose="020B0604020202020204" pitchFamily="34" charset="0"/>
              </a:rPr>
              <a:t>bénévoles</a:t>
            </a:r>
            <a:r>
              <a:rPr spc="-8"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a:t>
            </a:r>
          </a:p>
          <a:p>
            <a:pPr marL="224314" indent="-215265">
              <a:spcBef>
                <a:spcPts val="4"/>
              </a:spcBef>
              <a:buFont typeface="Arial MT"/>
              <a:buChar char="•"/>
              <a:tabLst>
                <a:tab pos="224314" algn="l"/>
                <a:tab pos="224790" algn="l"/>
              </a:tabLst>
            </a:pPr>
            <a:r>
              <a:rPr spc="-4" dirty="0">
                <a:solidFill>
                  <a:srgbClr val="002060"/>
                </a:solidFill>
                <a:latin typeface="Arial" panose="020B0604020202020204" pitchFamily="34" charset="0"/>
                <a:cs typeface="Arial" panose="020B0604020202020204" pitchFamily="34" charset="0"/>
              </a:rPr>
              <a:t>Les</a:t>
            </a:r>
            <a:r>
              <a:rPr spc="8"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activités</a:t>
            </a:r>
            <a:r>
              <a:rPr spc="15"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de</a:t>
            </a:r>
            <a:r>
              <a:rPr spc="11"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gestion</a:t>
            </a:r>
            <a:r>
              <a:rPr spc="4"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du</a:t>
            </a:r>
            <a:r>
              <a:rPr spc="11"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patrimoine</a:t>
            </a:r>
            <a:r>
              <a:rPr spc="11"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personnel</a:t>
            </a:r>
            <a:r>
              <a:rPr spc="11"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et</a:t>
            </a:r>
            <a:r>
              <a:rPr spc="8"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familial</a:t>
            </a:r>
            <a:r>
              <a:rPr spc="8"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a:t>
            </a:r>
          </a:p>
          <a:p>
            <a:pPr marL="224314" indent="-215265">
              <a:buFont typeface="Arial MT"/>
              <a:buChar char="•"/>
              <a:tabLst>
                <a:tab pos="224314" algn="l"/>
                <a:tab pos="224790" algn="l"/>
              </a:tabLst>
            </a:pPr>
            <a:r>
              <a:rPr spc="-4" dirty="0">
                <a:solidFill>
                  <a:srgbClr val="002060"/>
                </a:solidFill>
                <a:latin typeface="Arial" panose="020B0604020202020204" pitchFamily="34" charset="0"/>
                <a:cs typeface="Arial" panose="020B0604020202020204" pitchFamily="34" charset="0"/>
              </a:rPr>
              <a:t>Certains</a:t>
            </a:r>
            <a:r>
              <a:rPr spc="15" dirty="0">
                <a:solidFill>
                  <a:srgbClr val="002060"/>
                </a:solidFill>
                <a:latin typeface="Arial" panose="020B0604020202020204" pitchFamily="34" charset="0"/>
                <a:cs typeface="Arial" panose="020B0604020202020204" pitchFamily="34" charset="0"/>
              </a:rPr>
              <a:t> </a:t>
            </a:r>
            <a:r>
              <a:rPr spc="-11" dirty="0">
                <a:solidFill>
                  <a:srgbClr val="002060"/>
                </a:solidFill>
                <a:latin typeface="Arial" panose="020B0604020202020204" pitchFamily="34" charset="0"/>
                <a:cs typeface="Arial" panose="020B0604020202020204" pitchFamily="34" charset="0"/>
              </a:rPr>
              <a:t>contrats</a:t>
            </a:r>
            <a:r>
              <a:rPr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spéciaux,</a:t>
            </a:r>
            <a:r>
              <a:rPr spc="15"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comme</a:t>
            </a:r>
            <a:r>
              <a:rPr spc="15"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les</a:t>
            </a:r>
            <a:r>
              <a:rPr spc="11" dirty="0">
                <a:solidFill>
                  <a:srgbClr val="002060"/>
                </a:solidFill>
                <a:latin typeface="Arial" panose="020B0604020202020204" pitchFamily="34" charset="0"/>
                <a:cs typeface="Arial" panose="020B0604020202020204" pitchFamily="34" charset="0"/>
              </a:rPr>
              <a:t> </a:t>
            </a:r>
            <a:r>
              <a:rPr spc="-11" dirty="0">
                <a:solidFill>
                  <a:srgbClr val="002060"/>
                </a:solidFill>
                <a:latin typeface="Arial" panose="020B0604020202020204" pitchFamily="34" charset="0"/>
                <a:cs typeface="Arial" panose="020B0604020202020204" pitchFamily="34" charset="0"/>
              </a:rPr>
              <a:t>contrats</a:t>
            </a:r>
            <a:r>
              <a:rPr spc="8"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de</a:t>
            </a:r>
            <a:r>
              <a:rPr spc="11"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vendanges</a:t>
            </a:r>
            <a:r>
              <a:rPr spc="8"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ou</a:t>
            </a:r>
            <a:r>
              <a:rPr spc="19"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les</a:t>
            </a:r>
            <a:r>
              <a:rPr spc="11"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fonctions</a:t>
            </a:r>
            <a:r>
              <a:rPr spc="23" dirty="0">
                <a:solidFill>
                  <a:srgbClr val="002060"/>
                </a:solidFill>
                <a:latin typeface="Arial" panose="020B0604020202020204" pitchFamily="34" charset="0"/>
                <a:cs typeface="Arial" panose="020B0604020202020204" pitchFamily="34" charset="0"/>
              </a:rPr>
              <a:t> </a:t>
            </a:r>
            <a:r>
              <a:rPr spc="-19" dirty="0">
                <a:solidFill>
                  <a:srgbClr val="002060"/>
                </a:solidFill>
                <a:latin typeface="Arial" panose="020B0604020202020204" pitchFamily="34" charset="0"/>
                <a:cs typeface="Arial" panose="020B0604020202020204" pitchFamily="34" charset="0"/>
              </a:rPr>
              <a:t>d’agent</a:t>
            </a:r>
            <a:r>
              <a:rPr spc="15" dirty="0">
                <a:solidFill>
                  <a:srgbClr val="002060"/>
                </a:solidFill>
                <a:latin typeface="Arial" panose="020B0604020202020204" pitchFamily="34" charset="0"/>
                <a:cs typeface="Arial" panose="020B0604020202020204" pitchFamily="34" charset="0"/>
              </a:rPr>
              <a:t> </a:t>
            </a:r>
            <a:r>
              <a:rPr spc="-19" dirty="0" err="1">
                <a:solidFill>
                  <a:srgbClr val="002060"/>
                </a:solidFill>
                <a:latin typeface="Arial" panose="020B0604020202020204" pitchFamily="34" charset="0"/>
                <a:cs typeface="Arial" panose="020B0604020202020204" pitchFamily="34" charset="0"/>
              </a:rPr>
              <a:t>recenseur</a:t>
            </a:r>
            <a:r>
              <a:rPr spc="-19" dirty="0">
                <a:solidFill>
                  <a:srgbClr val="002060"/>
                </a:solidFill>
                <a:latin typeface="Arial" panose="020B0604020202020204" pitchFamily="34" charset="0"/>
                <a:cs typeface="Arial" panose="020B0604020202020204" pitchFamily="34" charset="0"/>
              </a:rPr>
              <a:t>.</a:t>
            </a:r>
            <a:endParaRPr lang="fr-FR" spc="-19" dirty="0">
              <a:solidFill>
                <a:srgbClr val="002060"/>
              </a:solidFill>
              <a:latin typeface="Arial" panose="020B0604020202020204" pitchFamily="34" charset="0"/>
              <a:cs typeface="Arial" panose="020B0604020202020204" pitchFamily="34" charset="0"/>
            </a:endParaRPr>
          </a:p>
          <a:p>
            <a:pPr marL="224314" indent="-215265">
              <a:buFont typeface="Arial MT"/>
              <a:buChar char="•"/>
              <a:tabLst>
                <a:tab pos="224314" algn="l"/>
                <a:tab pos="224790" algn="l"/>
              </a:tabLst>
            </a:pPr>
            <a:endParaRPr lang="fr-FR" spc="-19" dirty="0">
              <a:latin typeface="Arial" panose="020B0604020202020204" pitchFamily="34" charset="0"/>
              <a:cs typeface="Arial" panose="020B0604020202020204" pitchFamily="34" charset="0"/>
            </a:endParaRPr>
          </a:p>
          <a:p>
            <a:pPr marL="9049">
              <a:tabLst>
                <a:tab pos="224314" algn="l"/>
                <a:tab pos="224790" algn="l"/>
              </a:tabLst>
            </a:pPr>
            <a:r>
              <a:rPr b="1" dirty="0">
                <a:solidFill>
                  <a:srgbClr val="00B0F0"/>
                </a:solidFill>
                <a:latin typeface="Arial" panose="020B0604020202020204" pitchFamily="34" charset="0"/>
                <a:cs typeface="Arial" panose="020B0604020202020204" pitchFamily="34" charset="0"/>
              </a:rPr>
              <a:t>Les</a:t>
            </a:r>
            <a:r>
              <a:rPr b="1" spc="-15" dirty="0">
                <a:solidFill>
                  <a:srgbClr val="00B0F0"/>
                </a:solidFill>
                <a:latin typeface="Arial" panose="020B0604020202020204" pitchFamily="34" charset="0"/>
                <a:cs typeface="Arial" panose="020B0604020202020204" pitchFamily="34" charset="0"/>
              </a:rPr>
              <a:t> </a:t>
            </a:r>
            <a:r>
              <a:rPr b="1" spc="-4" dirty="0">
                <a:solidFill>
                  <a:srgbClr val="00B0F0"/>
                </a:solidFill>
                <a:latin typeface="Arial" panose="020B0604020202020204" pitchFamily="34" charset="0"/>
                <a:cs typeface="Arial" panose="020B0604020202020204" pitchFamily="34" charset="0"/>
              </a:rPr>
              <a:t>activités</a:t>
            </a:r>
            <a:r>
              <a:rPr b="1" spc="8" dirty="0">
                <a:solidFill>
                  <a:srgbClr val="00B0F0"/>
                </a:solidFill>
                <a:latin typeface="Arial" panose="020B0604020202020204" pitchFamily="34" charset="0"/>
                <a:cs typeface="Arial" panose="020B0604020202020204" pitchFamily="34" charset="0"/>
              </a:rPr>
              <a:t> </a:t>
            </a:r>
            <a:r>
              <a:rPr b="1" spc="-15" dirty="0">
                <a:solidFill>
                  <a:srgbClr val="00B0F0"/>
                </a:solidFill>
                <a:latin typeface="Arial" panose="020B0604020202020204" pitchFamily="34" charset="0"/>
                <a:cs typeface="Arial" panose="020B0604020202020204" pitchFamily="34" charset="0"/>
              </a:rPr>
              <a:t>exercées</a:t>
            </a:r>
            <a:r>
              <a:rPr b="1" spc="-11" dirty="0">
                <a:solidFill>
                  <a:srgbClr val="00B0F0"/>
                </a:solidFill>
                <a:latin typeface="Arial" panose="020B0604020202020204" pitchFamily="34" charset="0"/>
                <a:cs typeface="Arial" panose="020B0604020202020204" pitchFamily="34" charset="0"/>
              </a:rPr>
              <a:t> </a:t>
            </a:r>
            <a:r>
              <a:rPr b="1" dirty="0">
                <a:solidFill>
                  <a:srgbClr val="00B0F0"/>
                </a:solidFill>
                <a:latin typeface="Arial" panose="020B0604020202020204" pitchFamily="34" charset="0"/>
                <a:cs typeface="Arial" panose="020B0604020202020204" pitchFamily="34" charset="0"/>
              </a:rPr>
              <a:t>sous le</a:t>
            </a:r>
            <a:r>
              <a:rPr b="1" spc="-11" dirty="0">
                <a:solidFill>
                  <a:srgbClr val="00B0F0"/>
                </a:solidFill>
                <a:latin typeface="Arial" panose="020B0604020202020204" pitchFamily="34" charset="0"/>
                <a:cs typeface="Arial" panose="020B0604020202020204" pitchFamily="34" charset="0"/>
              </a:rPr>
              <a:t> </a:t>
            </a:r>
            <a:r>
              <a:rPr b="1" spc="-8" dirty="0">
                <a:solidFill>
                  <a:srgbClr val="00B0F0"/>
                </a:solidFill>
                <a:latin typeface="Arial" panose="020B0604020202020204" pitchFamily="34" charset="0"/>
                <a:cs typeface="Arial" panose="020B0604020202020204" pitchFamily="34" charset="0"/>
              </a:rPr>
              <a:t>régime</a:t>
            </a:r>
            <a:r>
              <a:rPr b="1" spc="-11" dirty="0">
                <a:solidFill>
                  <a:srgbClr val="00B0F0"/>
                </a:solidFill>
                <a:latin typeface="Arial" panose="020B0604020202020204" pitchFamily="34" charset="0"/>
                <a:cs typeface="Arial" panose="020B0604020202020204" pitchFamily="34" charset="0"/>
              </a:rPr>
              <a:t> </a:t>
            </a:r>
            <a:r>
              <a:rPr b="1" dirty="0">
                <a:solidFill>
                  <a:srgbClr val="00B0F0"/>
                </a:solidFill>
                <a:latin typeface="Arial" panose="020B0604020202020204" pitchFamily="34" charset="0"/>
                <a:cs typeface="Arial" panose="020B0604020202020204" pitchFamily="34" charset="0"/>
              </a:rPr>
              <a:t>de </a:t>
            </a:r>
            <a:r>
              <a:rPr b="1" spc="-4" dirty="0">
                <a:solidFill>
                  <a:srgbClr val="00B0F0"/>
                </a:solidFill>
                <a:latin typeface="Arial" panose="020B0604020202020204" pitchFamily="34" charset="0"/>
                <a:cs typeface="Arial" panose="020B0604020202020204" pitchFamily="34" charset="0"/>
              </a:rPr>
              <a:t>la</a:t>
            </a:r>
            <a:r>
              <a:rPr b="1" dirty="0">
                <a:solidFill>
                  <a:srgbClr val="00B0F0"/>
                </a:solidFill>
                <a:latin typeface="Arial" panose="020B0604020202020204" pitchFamily="34" charset="0"/>
                <a:cs typeface="Arial" panose="020B0604020202020204" pitchFamily="34" charset="0"/>
              </a:rPr>
              <a:t> </a:t>
            </a:r>
            <a:r>
              <a:rPr b="1" spc="-8" dirty="0">
                <a:solidFill>
                  <a:srgbClr val="00B0F0"/>
                </a:solidFill>
                <a:latin typeface="Arial" panose="020B0604020202020204" pitchFamily="34" charset="0"/>
                <a:cs typeface="Arial" panose="020B0604020202020204" pitchFamily="34" charset="0"/>
              </a:rPr>
              <a:t>déclaration</a:t>
            </a:r>
            <a:endParaRPr dirty="0">
              <a:solidFill>
                <a:srgbClr val="00B0F0"/>
              </a:solidFill>
              <a:latin typeface="Arial" panose="020B0604020202020204" pitchFamily="34" charset="0"/>
              <a:cs typeface="Arial" panose="020B0604020202020204" pitchFamily="34" charset="0"/>
            </a:endParaRPr>
          </a:p>
          <a:p>
            <a:pPr marL="316230" indent="-215265">
              <a:spcBef>
                <a:spcPts val="1286"/>
              </a:spcBef>
              <a:buFont typeface="Wingdings"/>
              <a:buChar char=""/>
              <a:tabLst>
                <a:tab pos="316230" algn="l"/>
                <a:tab pos="316706" algn="l"/>
              </a:tabLst>
            </a:pPr>
            <a:r>
              <a:rPr spc="-4" dirty="0">
                <a:solidFill>
                  <a:srgbClr val="002060"/>
                </a:solidFill>
                <a:latin typeface="Arial" panose="020B0604020202020204" pitchFamily="34" charset="0"/>
                <a:cs typeface="Arial" panose="020B0604020202020204" pitchFamily="34" charset="0"/>
              </a:rPr>
              <a:t>La</a:t>
            </a:r>
            <a:r>
              <a:rPr spc="11"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poursuite</a:t>
            </a:r>
            <a:r>
              <a:rPr spc="19" dirty="0">
                <a:solidFill>
                  <a:srgbClr val="002060"/>
                </a:solidFill>
                <a:latin typeface="Arial" panose="020B0604020202020204" pitchFamily="34" charset="0"/>
                <a:cs typeface="Arial" panose="020B0604020202020204" pitchFamily="34" charset="0"/>
              </a:rPr>
              <a:t> </a:t>
            </a:r>
            <a:r>
              <a:rPr spc="-11" dirty="0">
                <a:solidFill>
                  <a:srgbClr val="002060"/>
                </a:solidFill>
                <a:latin typeface="Arial" panose="020B0604020202020204" pitchFamily="34" charset="0"/>
                <a:cs typeface="Arial" panose="020B0604020202020204" pitchFamily="34" charset="0"/>
              </a:rPr>
              <a:t>d’une</a:t>
            </a:r>
            <a:r>
              <a:rPr spc="23" dirty="0">
                <a:solidFill>
                  <a:srgbClr val="002060"/>
                </a:solidFill>
                <a:latin typeface="Arial" panose="020B0604020202020204" pitchFamily="34" charset="0"/>
                <a:cs typeface="Arial" panose="020B0604020202020204" pitchFamily="34" charset="0"/>
              </a:rPr>
              <a:t> </a:t>
            </a:r>
            <a:r>
              <a:rPr spc="-8" dirty="0" err="1">
                <a:solidFill>
                  <a:srgbClr val="002060"/>
                </a:solidFill>
                <a:latin typeface="Arial" panose="020B0604020202020204" pitchFamily="34" charset="0"/>
                <a:cs typeface="Arial" panose="020B0604020202020204" pitchFamily="34" charset="0"/>
              </a:rPr>
              <a:t>activité</a:t>
            </a:r>
            <a:r>
              <a:rPr spc="19" dirty="0">
                <a:solidFill>
                  <a:srgbClr val="002060"/>
                </a:solidFill>
                <a:latin typeface="Arial" panose="020B0604020202020204" pitchFamily="34" charset="0"/>
                <a:cs typeface="Arial" panose="020B0604020202020204" pitchFamily="34" charset="0"/>
              </a:rPr>
              <a:t> </a:t>
            </a:r>
            <a:r>
              <a:rPr spc="-8" dirty="0" err="1">
                <a:solidFill>
                  <a:srgbClr val="002060"/>
                </a:solidFill>
                <a:latin typeface="Arial" panose="020B0604020202020204" pitchFamily="34" charset="0"/>
                <a:cs typeface="Arial" panose="020B0604020202020204" pitchFamily="34" charset="0"/>
              </a:rPr>
              <a:t>privé</a:t>
            </a:r>
            <a:r>
              <a:rPr lang="fr-FR" spc="-8" dirty="0">
                <a:solidFill>
                  <a:srgbClr val="002060"/>
                </a:solidFill>
                <a:latin typeface="Arial" panose="020B0604020202020204" pitchFamily="34" charset="0"/>
                <a:cs typeface="Arial" panose="020B0604020202020204" pitchFamily="34" charset="0"/>
              </a:rPr>
              <a:t>e</a:t>
            </a:r>
            <a:r>
              <a:rPr spc="4"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sur</a:t>
            </a:r>
            <a:r>
              <a:rPr spc="4"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simple</a:t>
            </a:r>
            <a:r>
              <a:rPr spc="11"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déclaration</a:t>
            </a:r>
            <a:r>
              <a:rPr spc="15"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(Article</a:t>
            </a:r>
            <a:r>
              <a:rPr spc="23" dirty="0">
                <a:solidFill>
                  <a:srgbClr val="002060"/>
                </a:solidFill>
                <a:latin typeface="Arial" panose="020B0604020202020204" pitchFamily="34" charset="0"/>
                <a:cs typeface="Arial" panose="020B0604020202020204" pitchFamily="34" charset="0"/>
              </a:rPr>
              <a:t> </a:t>
            </a:r>
            <a:r>
              <a:rPr dirty="0">
                <a:solidFill>
                  <a:srgbClr val="002060"/>
                </a:solidFill>
                <a:latin typeface="Arial" panose="020B0604020202020204" pitchFamily="34" charset="0"/>
                <a:cs typeface="Arial" panose="020B0604020202020204" pitchFamily="34" charset="0"/>
              </a:rPr>
              <a:t>L.123-4</a:t>
            </a:r>
            <a:r>
              <a:rPr spc="15" dirty="0">
                <a:solidFill>
                  <a:srgbClr val="002060"/>
                </a:solidFill>
                <a:latin typeface="Arial" panose="020B0604020202020204" pitchFamily="34" charset="0"/>
                <a:cs typeface="Arial" panose="020B0604020202020204" pitchFamily="34" charset="0"/>
              </a:rPr>
              <a:t> </a:t>
            </a:r>
            <a:r>
              <a:rPr spc="-4" dirty="0">
                <a:solidFill>
                  <a:srgbClr val="002060"/>
                </a:solidFill>
                <a:latin typeface="Arial" panose="020B0604020202020204" pitchFamily="34" charset="0"/>
                <a:cs typeface="Arial" panose="020B0604020202020204" pitchFamily="34" charset="0"/>
              </a:rPr>
              <a:t>du</a:t>
            </a:r>
            <a:r>
              <a:rPr spc="8" dirty="0">
                <a:solidFill>
                  <a:srgbClr val="002060"/>
                </a:solidFill>
                <a:latin typeface="Arial" panose="020B0604020202020204" pitchFamily="34" charset="0"/>
                <a:cs typeface="Arial" panose="020B0604020202020204" pitchFamily="34" charset="0"/>
              </a:rPr>
              <a:t> </a:t>
            </a:r>
            <a:r>
              <a:rPr spc="-8" dirty="0">
                <a:solidFill>
                  <a:srgbClr val="002060"/>
                </a:solidFill>
                <a:latin typeface="Arial" panose="020B0604020202020204" pitchFamily="34" charset="0"/>
                <a:cs typeface="Arial" panose="020B0604020202020204" pitchFamily="34" charset="0"/>
              </a:rPr>
              <a:t>CGFP)</a:t>
            </a:r>
            <a:r>
              <a:rPr lang="fr-FR" dirty="0">
                <a:solidFill>
                  <a:srgbClr val="002060"/>
                </a:solidFill>
                <a:latin typeface="Arial" panose="020B0604020202020204" pitchFamily="34" charset="0"/>
                <a:cs typeface="Arial" panose="020B0604020202020204" pitchFamily="34" charset="0"/>
              </a:rPr>
              <a:t> en tant que dirigeant d'une société ou d'une association à but lucratif pendant une durée d'un an, renouvelable une fois, à compter de son recrutement.</a:t>
            </a:r>
          </a:p>
          <a:p>
            <a:pPr marL="316230" indent="-215265">
              <a:buFont typeface="Wingdings"/>
              <a:buChar char=""/>
              <a:tabLst>
                <a:tab pos="316230" algn="l"/>
                <a:tab pos="316706" algn="l"/>
              </a:tabLst>
            </a:pPr>
            <a:r>
              <a:rPr spc="-4" dirty="0">
                <a:solidFill>
                  <a:srgbClr val="2E1853"/>
                </a:solidFill>
                <a:latin typeface="Arial" panose="020B0604020202020204" pitchFamily="34" charset="0"/>
                <a:cs typeface="Arial" panose="020B0604020202020204" pitchFamily="34" charset="0"/>
              </a:rPr>
              <a:t>Les</a:t>
            </a:r>
            <a:r>
              <a:rPr dirty="0">
                <a:solidFill>
                  <a:srgbClr val="2E1853"/>
                </a:solidFill>
                <a:latin typeface="Arial" panose="020B0604020202020204" pitchFamily="34" charset="0"/>
                <a:cs typeface="Arial" panose="020B0604020202020204" pitchFamily="34" charset="0"/>
              </a:rPr>
              <a:t> </a:t>
            </a:r>
            <a:r>
              <a:rPr spc="-4" dirty="0">
                <a:solidFill>
                  <a:srgbClr val="2E1853"/>
                </a:solidFill>
                <a:latin typeface="Arial" panose="020B0604020202020204" pitchFamily="34" charset="0"/>
                <a:cs typeface="Arial" panose="020B0604020202020204" pitchFamily="34" charset="0"/>
              </a:rPr>
              <a:t>emplois</a:t>
            </a:r>
            <a:r>
              <a:rPr spc="15" dirty="0">
                <a:solidFill>
                  <a:srgbClr val="2E1853"/>
                </a:solidFill>
                <a:latin typeface="Arial" panose="020B0604020202020204" pitchFamily="34" charset="0"/>
                <a:cs typeface="Arial" panose="020B0604020202020204" pitchFamily="34" charset="0"/>
              </a:rPr>
              <a:t> </a:t>
            </a:r>
            <a:r>
              <a:rPr dirty="0">
                <a:solidFill>
                  <a:srgbClr val="2E1853"/>
                </a:solidFill>
                <a:latin typeface="Arial" panose="020B0604020202020204" pitchFamily="34" charset="0"/>
                <a:cs typeface="Arial" panose="020B0604020202020204" pitchFamily="34" charset="0"/>
              </a:rPr>
              <a:t>à </a:t>
            </a:r>
            <a:r>
              <a:rPr spc="-4" dirty="0">
                <a:solidFill>
                  <a:srgbClr val="2E1853"/>
                </a:solidFill>
                <a:latin typeface="Arial" panose="020B0604020202020204" pitchFamily="34" charset="0"/>
                <a:cs typeface="Arial" panose="020B0604020202020204" pitchFamily="34" charset="0"/>
              </a:rPr>
              <a:t>temps</a:t>
            </a:r>
            <a:r>
              <a:rPr spc="4" dirty="0">
                <a:solidFill>
                  <a:srgbClr val="2E1853"/>
                </a:solidFill>
                <a:latin typeface="Arial" panose="020B0604020202020204" pitchFamily="34" charset="0"/>
                <a:cs typeface="Arial" panose="020B0604020202020204" pitchFamily="34" charset="0"/>
              </a:rPr>
              <a:t> </a:t>
            </a:r>
            <a:r>
              <a:rPr spc="-4" dirty="0">
                <a:solidFill>
                  <a:srgbClr val="2E1853"/>
                </a:solidFill>
                <a:latin typeface="Arial" panose="020B0604020202020204" pitchFamily="34" charset="0"/>
                <a:cs typeface="Arial" panose="020B0604020202020204" pitchFamily="34" charset="0"/>
              </a:rPr>
              <a:t>non</a:t>
            </a:r>
            <a:r>
              <a:rPr spc="15" dirty="0">
                <a:solidFill>
                  <a:srgbClr val="2E1853"/>
                </a:solidFill>
                <a:latin typeface="Arial" panose="020B0604020202020204" pitchFamily="34" charset="0"/>
                <a:cs typeface="Arial" panose="020B0604020202020204" pitchFamily="34" charset="0"/>
              </a:rPr>
              <a:t> </a:t>
            </a:r>
            <a:r>
              <a:rPr spc="-8" dirty="0">
                <a:solidFill>
                  <a:srgbClr val="2E1853"/>
                </a:solidFill>
                <a:latin typeface="Arial" panose="020B0604020202020204" pitchFamily="34" charset="0"/>
                <a:cs typeface="Arial" panose="020B0604020202020204" pitchFamily="34" charset="0"/>
              </a:rPr>
              <a:t>complet</a:t>
            </a:r>
            <a:r>
              <a:rPr spc="15" dirty="0">
                <a:solidFill>
                  <a:srgbClr val="2E1853"/>
                </a:solidFill>
                <a:latin typeface="Arial" panose="020B0604020202020204" pitchFamily="34" charset="0"/>
                <a:cs typeface="Arial" panose="020B0604020202020204" pitchFamily="34" charset="0"/>
              </a:rPr>
              <a:t> </a:t>
            </a:r>
            <a:r>
              <a:rPr spc="-8" dirty="0">
                <a:solidFill>
                  <a:srgbClr val="2E1853"/>
                </a:solidFill>
                <a:latin typeface="Arial" panose="020B0604020202020204" pitchFamily="34" charset="0"/>
                <a:cs typeface="Arial" panose="020B0604020202020204" pitchFamily="34" charset="0"/>
              </a:rPr>
              <a:t>inférieur</a:t>
            </a:r>
            <a:r>
              <a:rPr spc="8" dirty="0">
                <a:solidFill>
                  <a:srgbClr val="2E1853"/>
                </a:solidFill>
                <a:latin typeface="Arial" panose="020B0604020202020204" pitchFamily="34" charset="0"/>
                <a:cs typeface="Arial" panose="020B0604020202020204" pitchFamily="34" charset="0"/>
              </a:rPr>
              <a:t> </a:t>
            </a:r>
            <a:r>
              <a:rPr spc="-4" dirty="0">
                <a:solidFill>
                  <a:srgbClr val="2E1853"/>
                </a:solidFill>
                <a:latin typeface="Arial" panose="020B0604020202020204" pitchFamily="34" charset="0"/>
                <a:cs typeface="Arial" panose="020B0604020202020204" pitchFamily="34" charset="0"/>
              </a:rPr>
              <a:t>ou</a:t>
            </a:r>
            <a:r>
              <a:rPr spc="11" dirty="0">
                <a:solidFill>
                  <a:srgbClr val="2E1853"/>
                </a:solidFill>
                <a:latin typeface="Arial" panose="020B0604020202020204" pitchFamily="34" charset="0"/>
                <a:cs typeface="Arial" panose="020B0604020202020204" pitchFamily="34" charset="0"/>
              </a:rPr>
              <a:t> </a:t>
            </a:r>
            <a:r>
              <a:rPr spc="-8" dirty="0">
                <a:solidFill>
                  <a:srgbClr val="2E1853"/>
                </a:solidFill>
                <a:latin typeface="Arial" panose="020B0604020202020204" pitchFamily="34" charset="0"/>
                <a:cs typeface="Arial" panose="020B0604020202020204" pitchFamily="34" charset="0"/>
              </a:rPr>
              <a:t>égal</a:t>
            </a:r>
            <a:r>
              <a:rPr spc="4" dirty="0">
                <a:solidFill>
                  <a:srgbClr val="2E1853"/>
                </a:solidFill>
                <a:latin typeface="Arial" panose="020B0604020202020204" pitchFamily="34" charset="0"/>
                <a:cs typeface="Arial" panose="020B0604020202020204" pitchFamily="34" charset="0"/>
              </a:rPr>
              <a:t> </a:t>
            </a:r>
            <a:r>
              <a:rPr dirty="0">
                <a:solidFill>
                  <a:srgbClr val="2E1853"/>
                </a:solidFill>
                <a:latin typeface="Arial" panose="020B0604020202020204" pitchFamily="34" charset="0"/>
                <a:cs typeface="Arial" panose="020B0604020202020204" pitchFamily="34" charset="0"/>
              </a:rPr>
              <a:t>à 70</a:t>
            </a:r>
            <a:r>
              <a:rPr spc="11" dirty="0">
                <a:solidFill>
                  <a:srgbClr val="2E1853"/>
                </a:solidFill>
                <a:latin typeface="Arial" panose="020B0604020202020204" pitchFamily="34" charset="0"/>
                <a:cs typeface="Arial" panose="020B0604020202020204" pitchFamily="34" charset="0"/>
              </a:rPr>
              <a:t> </a:t>
            </a:r>
            <a:r>
              <a:rPr dirty="0">
                <a:solidFill>
                  <a:srgbClr val="2E1853"/>
                </a:solidFill>
                <a:latin typeface="Arial" panose="020B0604020202020204" pitchFamily="34" charset="0"/>
                <a:cs typeface="Arial" panose="020B0604020202020204" pitchFamily="34" charset="0"/>
              </a:rPr>
              <a:t>%</a:t>
            </a:r>
            <a:r>
              <a:rPr spc="4" dirty="0">
                <a:solidFill>
                  <a:srgbClr val="2E1853"/>
                </a:solidFill>
                <a:latin typeface="Arial" panose="020B0604020202020204" pitchFamily="34" charset="0"/>
                <a:cs typeface="Arial" panose="020B0604020202020204" pitchFamily="34" charset="0"/>
              </a:rPr>
              <a:t> </a:t>
            </a:r>
            <a:r>
              <a:rPr spc="-4" dirty="0">
                <a:solidFill>
                  <a:srgbClr val="2E1853"/>
                </a:solidFill>
                <a:latin typeface="Arial" panose="020B0604020202020204" pitchFamily="34" charset="0"/>
                <a:cs typeface="Arial" panose="020B0604020202020204" pitchFamily="34" charset="0"/>
              </a:rPr>
              <a:t>de</a:t>
            </a:r>
            <a:r>
              <a:rPr spc="11" dirty="0">
                <a:solidFill>
                  <a:srgbClr val="2E1853"/>
                </a:solidFill>
                <a:latin typeface="Arial" panose="020B0604020202020204" pitchFamily="34" charset="0"/>
                <a:cs typeface="Arial" panose="020B0604020202020204" pitchFamily="34" charset="0"/>
              </a:rPr>
              <a:t> </a:t>
            </a:r>
            <a:r>
              <a:rPr spc="-4" dirty="0">
                <a:solidFill>
                  <a:srgbClr val="2E1853"/>
                </a:solidFill>
                <a:latin typeface="Arial" panose="020B0604020202020204" pitchFamily="34" charset="0"/>
                <a:cs typeface="Arial" panose="020B0604020202020204" pitchFamily="34" charset="0"/>
              </a:rPr>
              <a:t>la</a:t>
            </a:r>
            <a:r>
              <a:rPr dirty="0">
                <a:solidFill>
                  <a:srgbClr val="2E1853"/>
                </a:solidFill>
                <a:latin typeface="Arial" panose="020B0604020202020204" pitchFamily="34" charset="0"/>
                <a:cs typeface="Arial" panose="020B0604020202020204" pitchFamily="34" charset="0"/>
              </a:rPr>
              <a:t> </a:t>
            </a:r>
            <a:r>
              <a:rPr spc="-8" dirty="0">
                <a:solidFill>
                  <a:srgbClr val="2E1853"/>
                </a:solidFill>
                <a:latin typeface="Arial" panose="020B0604020202020204" pitchFamily="34" charset="0"/>
                <a:cs typeface="Arial" panose="020B0604020202020204" pitchFamily="34" charset="0"/>
              </a:rPr>
              <a:t>durée</a:t>
            </a:r>
            <a:r>
              <a:rPr spc="15" dirty="0">
                <a:solidFill>
                  <a:srgbClr val="2E1853"/>
                </a:solidFill>
                <a:latin typeface="Arial" panose="020B0604020202020204" pitchFamily="34" charset="0"/>
                <a:cs typeface="Arial" panose="020B0604020202020204" pitchFamily="34" charset="0"/>
              </a:rPr>
              <a:t> </a:t>
            </a:r>
            <a:r>
              <a:rPr spc="-8" dirty="0">
                <a:solidFill>
                  <a:srgbClr val="2E1853"/>
                </a:solidFill>
                <a:latin typeface="Arial" panose="020B0604020202020204" pitchFamily="34" charset="0"/>
                <a:cs typeface="Arial" panose="020B0604020202020204" pitchFamily="34" charset="0"/>
              </a:rPr>
              <a:t>légale</a:t>
            </a:r>
            <a:r>
              <a:rPr spc="11" dirty="0">
                <a:solidFill>
                  <a:srgbClr val="2E1853"/>
                </a:solidFill>
                <a:latin typeface="Arial" panose="020B0604020202020204" pitchFamily="34" charset="0"/>
                <a:cs typeface="Arial" panose="020B0604020202020204" pitchFamily="34" charset="0"/>
              </a:rPr>
              <a:t> </a:t>
            </a:r>
            <a:r>
              <a:rPr spc="-4" dirty="0">
                <a:solidFill>
                  <a:srgbClr val="2E1853"/>
                </a:solidFill>
                <a:latin typeface="Arial" panose="020B0604020202020204" pitchFamily="34" charset="0"/>
                <a:cs typeface="Arial" panose="020B0604020202020204" pitchFamily="34" charset="0"/>
              </a:rPr>
              <a:t>du</a:t>
            </a:r>
            <a:r>
              <a:rPr spc="8" dirty="0">
                <a:solidFill>
                  <a:srgbClr val="2E1853"/>
                </a:solidFill>
                <a:latin typeface="Arial" panose="020B0604020202020204" pitchFamily="34" charset="0"/>
                <a:cs typeface="Arial" panose="020B0604020202020204" pitchFamily="34" charset="0"/>
              </a:rPr>
              <a:t> </a:t>
            </a:r>
            <a:r>
              <a:rPr spc="-8" dirty="0">
                <a:solidFill>
                  <a:srgbClr val="2E1853"/>
                </a:solidFill>
                <a:latin typeface="Arial" panose="020B0604020202020204" pitchFamily="34" charset="0"/>
                <a:cs typeface="Arial" panose="020B0604020202020204" pitchFamily="34" charset="0"/>
              </a:rPr>
              <a:t>temps</a:t>
            </a:r>
            <a:r>
              <a:rPr spc="4" dirty="0">
                <a:solidFill>
                  <a:srgbClr val="2E1853"/>
                </a:solidFill>
                <a:latin typeface="Arial" panose="020B0604020202020204" pitchFamily="34" charset="0"/>
                <a:cs typeface="Arial" panose="020B0604020202020204" pitchFamily="34" charset="0"/>
              </a:rPr>
              <a:t> </a:t>
            </a:r>
            <a:r>
              <a:rPr spc="-4" dirty="0">
                <a:solidFill>
                  <a:srgbClr val="2E1853"/>
                </a:solidFill>
                <a:latin typeface="Arial" panose="020B0604020202020204" pitchFamily="34" charset="0"/>
                <a:cs typeface="Arial" panose="020B0604020202020204" pitchFamily="34" charset="0"/>
              </a:rPr>
              <a:t>de</a:t>
            </a:r>
            <a:r>
              <a:rPr spc="15" dirty="0">
                <a:solidFill>
                  <a:srgbClr val="2E1853"/>
                </a:solidFill>
                <a:latin typeface="Arial" panose="020B0604020202020204" pitchFamily="34" charset="0"/>
                <a:cs typeface="Arial" panose="020B0604020202020204" pitchFamily="34" charset="0"/>
              </a:rPr>
              <a:t> </a:t>
            </a:r>
            <a:r>
              <a:rPr spc="-11" dirty="0">
                <a:solidFill>
                  <a:srgbClr val="2E1853"/>
                </a:solidFill>
                <a:latin typeface="Arial" panose="020B0604020202020204" pitchFamily="34" charset="0"/>
                <a:cs typeface="Arial" panose="020B0604020202020204" pitchFamily="34" charset="0"/>
              </a:rPr>
              <a:t>travail</a:t>
            </a:r>
            <a:r>
              <a:rPr spc="-8" dirty="0">
                <a:solidFill>
                  <a:srgbClr val="2E1853"/>
                </a:solidFill>
                <a:latin typeface="Arial" panose="020B0604020202020204" pitchFamily="34" charset="0"/>
                <a:cs typeface="Arial" panose="020B0604020202020204" pitchFamily="34" charset="0"/>
              </a:rPr>
              <a:t> (Article</a:t>
            </a:r>
            <a:r>
              <a:rPr spc="23" dirty="0">
                <a:solidFill>
                  <a:srgbClr val="2E1853"/>
                </a:solidFill>
                <a:latin typeface="Arial" panose="020B0604020202020204" pitchFamily="34" charset="0"/>
                <a:cs typeface="Arial" panose="020B0604020202020204" pitchFamily="34" charset="0"/>
              </a:rPr>
              <a:t> </a:t>
            </a:r>
            <a:r>
              <a:rPr spc="4" dirty="0">
                <a:solidFill>
                  <a:srgbClr val="2E1853"/>
                </a:solidFill>
                <a:latin typeface="Arial" panose="020B0604020202020204" pitchFamily="34" charset="0"/>
                <a:cs typeface="Arial" panose="020B0604020202020204" pitchFamily="34" charset="0"/>
              </a:rPr>
              <a:t>L.123-5 </a:t>
            </a:r>
            <a:r>
              <a:rPr spc="-4" dirty="0">
                <a:solidFill>
                  <a:srgbClr val="2E1853"/>
                </a:solidFill>
                <a:latin typeface="Arial" panose="020B0604020202020204" pitchFamily="34" charset="0"/>
                <a:cs typeface="Arial" panose="020B0604020202020204" pitchFamily="34" charset="0"/>
              </a:rPr>
              <a:t>du</a:t>
            </a:r>
            <a:r>
              <a:rPr lang="fr-FR" spc="-4" dirty="0">
                <a:solidFill>
                  <a:srgbClr val="2E1853"/>
                </a:solidFill>
                <a:latin typeface="Arial" panose="020B0604020202020204" pitchFamily="34" charset="0"/>
                <a:cs typeface="Arial" panose="020B0604020202020204" pitchFamily="34" charset="0"/>
              </a:rPr>
              <a:t> </a:t>
            </a:r>
            <a:r>
              <a:rPr spc="-4" dirty="0">
                <a:solidFill>
                  <a:srgbClr val="2E1853"/>
                </a:solidFill>
                <a:latin typeface="Arial" panose="020B0604020202020204" pitchFamily="34" charset="0"/>
                <a:cs typeface="Arial" panose="020B0604020202020204" pitchFamily="34" charset="0"/>
              </a:rPr>
              <a:t>CGFP).</a:t>
            </a:r>
            <a:endParaRPr lang="fr-FR" spc="-4" dirty="0">
              <a:solidFill>
                <a:srgbClr val="2E1853"/>
              </a:solidFill>
              <a:latin typeface="Arial" panose="020B0604020202020204" pitchFamily="34" charset="0"/>
              <a:cs typeface="Arial" panose="020B0604020202020204" pitchFamily="34" charset="0"/>
            </a:endParaRPr>
          </a:p>
          <a:p>
            <a:pPr marL="316230" indent="-215265">
              <a:buFont typeface="Wingdings"/>
              <a:buChar char=""/>
              <a:tabLst>
                <a:tab pos="316230" algn="l"/>
                <a:tab pos="316706" algn="l"/>
              </a:tabLst>
            </a:pPr>
            <a:endParaRPr lang="fr-FR" spc="-4" dirty="0">
              <a:solidFill>
                <a:srgbClr val="2E1853"/>
              </a:solidFill>
              <a:latin typeface="Arial" panose="020B0604020202020204" pitchFamily="34" charset="0"/>
              <a:cs typeface="Arial" panose="020B0604020202020204" pitchFamily="34" charset="0"/>
            </a:endParaRPr>
          </a:p>
          <a:p>
            <a:pPr marL="316230" indent="-215265">
              <a:buFont typeface="Wingdings"/>
              <a:buChar char=""/>
              <a:tabLst>
                <a:tab pos="316230" algn="l"/>
                <a:tab pos="316706" algn="l"/>
              </a:tabLst>
            </a:pPr>
            <a:r>
              <a:rPr lang="fr-FR" b="1" spc="-4" dirty="0">
                <a:solidFill>
                  <a:srgbClr val="00B0F0"/>
                </a:solidFill>
                <a:latin typeface="Arial" panose="020B0604020202020204" pitchFamily="34" charset="0"/>
                <a:cs typeface="Arial" panose="020B0604020202020204" pitchFamily="34" charset="0"/>
              </a:rPr>
              <a:t>Les activités accessoires : </a:t>
            </a:r>
            <a:r>
              <a:rPr lang="fr-FR" spc="-4" dirty="0" err="1">
                <a:solidFill>
                  <a:srgbClr val="2E1853"/>
                </a:solidFill>
                <a:latin typeface="Arial" panose="020B0604020202020204" pitchFamily="34" charset="0"/>
                <a:cs typeface="Arial" panose="020B0604020202020204" pitchFamily="34" charset="0"/>
              </a:rPr>
              <a:t>cf</a:t>
            </a:r>
            <a:r>
              <a:rPr lang="fr-FR" spc="-4" dirty="0">
                <a:solidFill>
                  <a:srgbClr val="2E1853"/>
                </a:solidFill>
                <a:latin typeface="Arial" panose="020B0604020202020204" pitchFamily="34" charset="0"/>
                <a:cs typeface="Arial" panose="020B0604020202020204" pitchFamily="34" charset="0"/>
              </a:rPr>
              <a:t> supra</a:t>
            </a:r>
          </a:p>
          <a:p>
            <a:pPr marL="316230" indent="-215265">
              <a:buFont typeface="Wingdings"/>
              <a:buChar char=""/>
              <a:tabLst>
                <a:tab pos="316230" algn="l"/>
                <a:tab pos="316706" algn="l"/>
              </a:tabLst>
            </a:pPr>
            <a:r>
              <a:rPr lang="fr-FR" b="1" spc="-4" dirty="0">
                <a:solidFill>
                  <a:srgbClr val="00B0F0"/>
                </a:solidFill>
                <a:latin typeface="Arial" panose="020B0604020202020204" pitchFamily="34" charset="0"/>
                <a:cs typeface="Arial" panose="020B0604020202020204" pitchFamily="34" charset="0"/>
              </a:rPr>
              <a:t>La création ou reprise d’entreprise </a:t>
            </a:r>
            <a:r>
              <a:rPr lang="fr-FR" b="1" spc="-4" dirty="0">
                <a:solidFill>
                  <a:srgbClr val="2E1853"/>
                </a:solidFill>
                <a:latin typeface="Arial" panose="020B0604020202020204" pitchFamily="34" charset="0"/>
                <a:cs typeface="Arial" panose="020B0604020202020204" pitchFamily="34" charset="0"/>
              </a:rPr>
              <a:t>: </a:t>
            </a:r>
            <a:r>
              <a:rPr lang="fr-FR" spc="-4" dirty="0" err="1">
                <a:solidFill>
                  <a:srgbClr val="2E1853"/>
                </a:solidFill>
                <a:latin typeface="Arial" panose="020B0604020202020204" pitchFamily="34" charset="0"/>
                <a:cs typeface="Arial" panose="020B0604020202020204" pitchFamily="34" charset="0"/>
              </a:rPr>
              <a:t>cf</a:t>
            </a:r>
            <a:r>
              <a:rPr lang="fr-FR" spc="-4" dirty="0">
                <a:solidFill>
                  <a:srgbClr val="2E1853"/>
                </a:solidFill>
                <a:latin typeface="Arial" panose="020B0604020202020204" pitchFamily="34" charset="0"/>
                <a:cs typeface="Arial" panose="020B0604020202020204" pitchFamily="34" charset="0"/>
              </a:rPr>
              <a:t> supra</a:t>
            </a:r>
            <a:endParaRPr dirty="0">
              <a:latin typeface="Arial" panose="020B0604020202020204" pitchFamily="34" charset="0"/>
              <a:cs typeface="Arial" panose="020B0604020202020204" pitchFamily="34" charset="0"/>
            </a:endParaRPr>
          </a:p>
        </p:txBody>
      </p:sp>
      <p:sp>
        <p:nvSpPr>
          <p:cNvPr id="9" name="object 9">
            <a:extLst>
              <a:ext uri="{FF2B5EF4-FFF2-40B4-BE49-F238E27FC236}">
                <a16:creationId xmlns:a16="http://schemas.microsoft.com/office/drawing/2014/main" id="{973AE64A-61A6-105D-C2E0-422EB2891609}"/>
              </a:ext>
            </a:extLst>
          </p:cNvPr>
          <p:cNvSpPr txBox="1">
            <a:spLocks noGrp="1"/>
          </p:cNvSpPr>
          <p:nvPr>
            <p:ph type="sldNum" sz="quarter" idx="7"/>
          </p:nvPr>
        </p:nvSpPr>
        <p:spPr>
          <a:xfrm>
            <a:off x="8386318" y="6446122"/>
            <a:ext cx="247650" cy="196215"/>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25"/>
              </a:lnSpc>
            </a:pPr>
            <a:fld id="{81D60167-4931-47E6-BA6A-407CBD079E47}" type="slidenum">
              <a:rPr lang="fr-FR" spc="-5" smtClean="0"/>
              <a:pPr marL="38100">
                <a:lnSpc>
                  <a:spcPts val="1425"/>
                </a:lnSpc>
              </a:pPr>
              <a:t>8</a:t>
            </a:fld>
            <a:endParaRPr dirty="0"/>
          </a:p>
        </p:txBody>
      </p:sp>
      <p:pic>
        <p:nvPicPr>
          <p:cNvPr id="10" name="Image 9" descr="Logo_CDG18_BS.jpg">
            <a:extLst>
              <a:ext uri="{FF2B5EF4-FFF2-40B4-BE49-F238E27FC236}">
                <a16:creationId xmlns:a16="http://schemas.microsoft.com/office/drawing/2014/main" id="{259BE15A-4653-EF58-4056-0447A6F429D0}"/>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1" name="Groupe 14">
            <a:extLst>
              <a:ext uri="{FF2B5EF4-FFF2-40B4-BE49-F238E27FC236}">
                <a16:creationId xmlns:a16="http://schemas.microsoft.com/office/drawing/2014/main" id="{93F16382-81AD-6239-8A0A-B53A6FA89AF0}"/>
              </a:ext>
            </a:extLst>
          </p:cNvPr>
          <p:cNvGrpSpPr>
            <a:grpSpLocks/>
          </p:cNvGrpSpPr>
          <p:nvPr/>
        </p:nvGrpSpPr>
        <p:grpSpPr bwMode="auto">
          <a:xfrm>
            <a:off x="1527692" y="154530"/>
            <a:ext cx="7661932" cy="1314472"/>
            <a:chOff x="2521302" y="4447632"/>
            <a:chExt cx="6645275" cy="2324642"/>
          </a:xfrm>
        </p:grpSpPr>
        <p:sp>
          <p:nvSpPr>
            <p:cNvPr id="12" name="Oval 2">
              <a:extLst>
                <a:ext uri="{FF2B5EF4-FFF2-40B4-BE49-F238E27FC236}">
                  <a16:creationId xmlns:a16="http://schemas.microsoft.com/office/drawing/2014/main" id="{7349A413-0AA6-FC85-0705-4A7C59BDEA1D}"/>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74542904-C6DF-716D-A7E6-25EFA7FE5C4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02C67296-884C-4394-BCC8-5BC4B2380420}"/>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5" name="Group 6">
              <a:extLst>
                <a:ext uri="{FF2B5EF4-FFF2-40B4-BE49-F238E27FC236}">
                  <a16:creationId xmlns:a16="http://schemas.microsoft.com/office/drawing/2014/main" id="{9E063DF6-87FD-1BE9-FD73-4D61C1DDB504}"/>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8125C3FB-46BB-0C5F-DB27-4B901D01944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013483AB-4F8A-6A8A-D147-AAA852CEF4D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FE6E800E-C1A2-30B1-24E1-727EAED8D7A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6" name="Group 10">
              <a:extLst>
                <a:ext uri="{FF2B5EF4-FFF2-40B4-BE49-F238E27FC236}">
                  <a16:creationId xmlns:a16="http://schemas.microsoft.com/office/drawing/2014/main" id="{ED6C7A34-B219-CB58-8ECB-DC5CE4077736}"/>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4BB8D1B7-9589-583C-B908-832736BFFA4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4C70879A-F7D5-0145-8325-77951CB9E4F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9E01166F-B0DD-565C-BB01-C2A3DEF8539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586082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22323" y="1110337"/>
            <a:ext cx="4280394" cy="333425"/>
          </a:xfrm>
          <a:prstGeom prst="rect">
            <a:avLst/>
          </a:prstGeom>
        </p:spPr>
        <p:txBody>
          <a:bodyPr vert="horz" wrap="square" lIns="0" tIns="0" rIns="0" bIns="0" rtlCol="0">
            <a:spAutoFit/>
          </a:bodyPr>
          <a:lstStyle/>
          <a:p>
            <a:pPr marL="9525">
              <a:lnSpc>
                <a:spcPts val="2640"/>
              </a:lnSpc>
            </a:pPr>
            <a:r>
              <a:rPr spc="-4" dirty="0">
                <a:solidFill>
                  <a:srgbClr val="C00000"/>
                </a:solidFill>
                <a:latin typeface="Calibri"/>
                <a:cs typeface="Calibri"/>
              </a:rPr>
              <a:t>Les </a:t>
            </a:r>
            <a:r>
              <a:rPr spc="-8" dirty="0">
                <a:solidFill>
                  <a:srgbClr val="C00000"/>
                </a:solidFill>
                <a:latin typeface="Calibri"/>
                <a:cs typeface="Calibri"/>
              </a:rPr>
              <a:t>activités</a:t>
            </a:r>
            <a:r>
              <a:rPr spc="15" dirty="0">
                <a:solidFill>
                  <a:srgbClr val="C00000"/>
                </a:solidFill>
                <a:latin typeface="Calibri"/>
                <a:cs typeface="Calibri"/>
              </a:rPr>
              <a:t> </a:t>
            </a:r>
            <a:r>
              <a:rPr spc="-8" dirty="0">
                <a:solidFill>
                  <a:srgbClr val="C00000"/>
                </a:solidFill>
                <a:latin typeface="Calibri"/>
                <a:cs typeface="Calibri"/>
              </a:rPr>
              <a:t>accessoires</a:t>
            </a:r>
            <a:endParaRPr dirty="0">
              <a:solidFill>
                <a:srgbClr val="C00000"/>
              </a:solidFill>
              <a:latin typeface="Calibri"/>
              <a:cs typeface="Calibri"/>
            </a:endParaRPr>
          </a:p>
        </p:txBody>
      </p:sp>
      <p:sp>
        <p:nvSpPr>
          <p:cNvPr id="8" name="object 8"/>
          <p:cNvSpPr txBox="1"/>
          <p:nvPr/>
        </p:nvSpPr>
        <p:spPr>
          <a:xfrm>
            <a:off x="187985" y="1602581"/>
            <a:ext cx="8614919" cy="4510850"/>
          </a:xfrm>
          <a:prstGeom prst="rect">
            <a:avLst/>
          </a:prstGeom>
        </p:spPr>
        <p:txBody>
          <a:bodyPr vert="horz" wrap="square" lIns="0" tIns="9525" rIns="0" bIns="0" rtlCol="0">
            <a:spAutoFit/>
          </a:bodyPr>
          <a:lstStyle/>
          <a:p>
            <a:pPr marL="9049">
              <a:spcBef>
                <a:spcPts val="75"/>
              </a:spcBef>
              <a:tabLst>
                <a:tab pos="267176" algn="l"/>
              </a:tabLst>
            </a:pPr>
            <a:r>
              <a:rPr sz="2000" b="1" spc="-4" dirty="0">
                <a:solidFill>
                  <a:srgbClr val="00B0F0"/>
                </a:solidFill>
                <a:latin typeface="Arial" panose="020B0604020202020204" pitchFamily="34" charset="0"/>
                <a:cs typeface="Arial" panose="020B0604020202020204" pitchFamily="34" charset="0"/>
              </a:rPr>
              <a:t>Principe</a:t>
            </a:r>
            <a:r>
              <a:rPr sz="2000" b="1" dirty="0">
                <a:solidFill>
                  <a:srgbClr val="00B0F0"/>
                </a:solidFill>
                <a:latin typeface="Arial" panose="020B0604020202020204" pitchFamily="34" charset="0"/>
                <a:cs typeface="Arial" panose="020B0604020202020204" pitchFamily="34" charset="0"/>
              </a:rPr>
              <a:t> </a:t>
            </a:r>
            <a:r>
              <a:rPr sz="2000" b="1" spc="-26" dirty="0">
                <a:solidFill>
                  <a:srgbClr val="00B0F0"/>
                </a:solidFill>
                <a:latin typeface="Arial" panose="020B0604020202020204" pitchFamily="34" charset="0"/>
                <a:cs typeface="Arial" panose="020B0604020202020204" pitchFamily="34" charset="0"/>
              </a:rPr>
              <a:t>d’exercice</a:t>
            </a:r>
            <a:r>
              <a:rPr sz="2000" b="1" spc="-8" dirty="0">
                <a:solidFill>
                  <a:srgbClr val="00B0F0"/>
                </a:solidFill>
                <a:latin typeface="Arial" panose="020B0604020202020204" pitchFamily="34" charset="0"/>
                <a:cs typeface="Arial" panose="020B0604020202020204" pitchFamily="34" charset="0"/>
              </a:rPr>
              <a:t> d’une</a:t>
            </a:r>
            <a:r>
              <a:rPr sz="2000" b="1" spc="11" dirty="0">
                <a:solidFill>
                  <a:srgbClr val="00B0F0"/>
                </a:solidFill>
                <a:latin typeface="Arial" panose="020B0604020202020204" pitchFamily="34" charset="0"/>
                <a:cs typeface="Arial" panose="020B0604020202020204" pitchFamily="34" charset="0"/>
              </a:rPr>
              <a:t> </a:t>
            </a:r>
            <a:r>
              <a:rPr sz="2000" b="1" spc="-4" dirty="0">
                <a:solidFill>
                  <a:srgbClr val="00B0F0"/>
                </a:solidFill>
                <a:latin typeface="Arial" panose="020B0604020202020204" pitchFamily="34" charset="0"/>
                <a:cs typeface="Arial" panose="020B0604020202020204" pitchFamily="34" charset="0"/>
              </a:rPr>
              <a:t>activité</a:t>
            </a:r>
            <a:r>
              <a:rPr sz="2000" b="1" spc="-11" dirty="0">
                <a:solidFill>
                  <a:srgbClr val="00B0F0"/>
                </a:solidFill>
                <a:latin typeface="Arial" panose="020B0604020202020204" pitchFamily="34" charset="0"/>
                <a:cs typeface="Arial" panose="020B0604020202020204" pitchFamily="34" charset="0"/>
              </a:rPr>
              <a:t> </a:t>
            </a:r>
            <a:r>
              <a:rPr sz="2000" b="1" spc="-8" dirty="0">
                <a:solidFill>
                  <a:srgbClr val="00B0F0"/>
                </a:solidFill>
                <a:latin typeface="Arial" panose="020B0604020202020204" pitchFamily="34" charset="0"/>
                <a:cs typeface="Arial" panose="020B0604020202020204" pitchFamily="34" charset="0"/>
              </a:rPr>
              <a:t>privée</a:t>
            </a:r>
            <a:r>
              <a:rPr sz="2000" b="1" spc="8" dirty="0">
                <a:solidFill>
                  <a:srgbClr val="00B0F0"/>
                </a:solidFill>
                <a:latin typeface="Arial" panose="020B0604020202020204" pitchFamily="34" charset="0"/>
                <a:cs typeface="Arial" panose="020B0604020202020204" pitchFamily="34" charset="0"/>
              </a:rPr>
              <a:t> </a:t>
            </a:r>
            <a:r>
              <a:rPr sz="2000" b="1" dirty="0">
                <a:solidFill>
                  <a:srgbClr val="00B0F0"/>
                </a:solidFill>
                <a:latin typeface="Arial" panose="020B0604020202020204" pitchFamily="34" charset="0"/>
                <a:cs typeface="Arial" panose="020B0604020202020204" pitchFamily="34" charset="0"/>
              </a:rPr>
              <a:t>ou</a:t>
            </a:r>
            <a:r>
              <a:rPr sz="2000" b="1" spc="-4" dirty="0">
                <a:solidFill>
                  <a:srgbClr val="00B0F0"/>
                </a:solidFill>
                <a:latin typeface="Arial" panose="020B0604020202020204" pitchFamily="34" charset="0"/>
                <a:cs typeface="Arial" panose="020B0604020202020204" pitchFamily="34" charset="0"/>
              </a:rPr>
              <a:t> publique</a:t>
            </a:r>
            <a:r>
              <a:rPr sz="2000" b="1" spc="8" dirty="0">
                <a:solidFill>
                  <a:srgbClr val="00B0F0"/>
                </a:solidFill>
                <a:latin typeface="Arial" panose="020B0604020202020204" pitchFamily="34" charset="0"/>
                <a:cs typeface="Arial" panose="020B0604020202020204" pitchFamily="34" charset="0"/>
              </a:rPr>
              <a:t> </a:t>
            </a:r>
            <a:r>
              <a:rPr sz="2000" b="1" u="heavy" spc="-4" dirty="0">
                <a:solidFill>
                  <a:srgbClr val="00B0F0"/>
                </a:solidFill>
                <a:uFill>
                  <a:solidFill>
                    <a:srgbClr val="BD0E2D"/>
                  </a:solidFill>
                </a:uFill>
                <a:latin typeface="Arial" panose="020B0604020202020204" pitchFamily="34" charset="0"/>
                <a:cs typeface="Arial" panose="020B0604020202020204" pitchFamily="34" charset="0"/>
              </a:rPr>
              <a:t>accessoire</a:t>
            </a:r>
            <a:endParaRPr sz="2000" dirty="0">
              <a:solidFill>
                <a:srgbClr val="00B0F0"/>
              </a:solidFill>
              <a:latin typeface="Arial" panose="020B0604020202020204" pitchFamily="34" charset="0"/>
              <a:cs typeface="Arial" panose="020B0604020202020204" pitchFamily="34" charset="0"/>
            </a:endParaRPr>
          </a:p>
          <a:p>
            <a:pPr marL="224314" marR="3810" indent="-215265">
              <a:spcBef>
                <a:spcPts val="1466"/>
              </a:spcBef>
              <a:buFont typeface="Wingdings"/>
              <a:buChar char=""/>
              <a:tabLst>
                <a:tab pos="224314" algn="l"/>
                <a:tab pos="224790" algn="l"/>
              </a:tabLst>
            </a:pPr>
            <a:r>
              <a:rPr sz="2000" spc="-26" dirty="0">
                <a:solidFill>
                  <a:srgbClr val="3E216F"/>
                </a:solidFill>
                <a:latin typeface="Arial" panose="020B0604020202020204" pitchFamily="34" charset="0"/>
                <a:cs typeface="Arial" panose="020B0604020202020204" pitchFamily="34" charset="0"/>
              </a:rPr>
              <a:t>L’article</a:t>
            </a:r>
            <a:r>
              <a:rPr sz="2000" spc="22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L.123-7</a:t>
            </a:r>
            <a:r>
              <a:rPr sz="2000" spc="206"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du</a:t>
            </a:r>
            <a:r>
              <a:rPr sz="2000" spc="214"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CGFP</a:t>
            </a:r>
            <a:r>
              <a:rPr sz="2000" spc="214"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indique</a:t>
            </a:r>
            <a:r>
              <a:rPr sz="2000" spc="217"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a:t>
            </a:r>
            <a:r>
              <a:rPr sz="2000" spc="22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L'agent</a:t>
            </a:r>
            <a:r>
              <a:rPr sz="2000" spc="206"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public</a:t>
            </a:r>
            <a:r>
              <a:rPr sz="2000" spc="221"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peut</a:t>
            </a:r>
            <a:r>
              <a:rPr sz="2000" spc="221"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être</a:t>
            </a:r>
            <a:r>
              <a:rPr sz="2000" spc="22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autorisé</a:t>
            </a:r>
            <a:r>
              <a:rPr sz="2000" spc="22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par</a:t>
            </a:r>
            <a:r>
              <a:rPr sz="2000" spc="210"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l'autorité</a:t>
            </a:r>
            <a:r>
              <a:rPr sz="2000" spc="225"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hiérarchique</a:t>
            </a:r>
            <a:r>
              <a:rPr sz="2000" spc="229"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dont</a:t>
            </a:r>
            <a:r>
              <a:rPr sz="2000" spc="214"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il</a:t>
            </a:r>
            <a:r>
              <a:rPr sz="2000" spc="214"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relève</a:t>
            </a:r>
            <a:r>
              <a:rPr sz="2000" spc="217"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à </a:t>
            </a:r>
            <a:r>
              <a:rPr sz="2000" spc="-296"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exercer</a:t>
            </a:r>
            <a:r>
              <a:rPr sz="2000" dirty="0">
                <a:solidFill>
                  <a:srgbClr val="3E216F"/>
                </a:solidFill>
                <a:latin typeface="Arial" panose="020B0604020202020204" pitchFamily="34" charset="0"/>
                <a:cs typeface="Arial" panose="020B0604020202020204" pitchFamily="34" charset="0"/>
              </a:rPr>
              <a:t> une</a:t>
            </a:r>
            <a:r>
              <a:rPr sz="2000" spc="15"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activité</a:t>
            </a:r>
            <a:r>
              <a:rPr sz="2000" spc="23"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à</a:t>
            </a:r>
            <a:r>
              <a:rPr sz="2000" spc="4"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titre</a:t>
            </a:r>
            <a:r>
              <a:rPr sz="2000" spc="1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accessoire,</a:t>
            </a:r>
            <a:r>
              <a:rPr sz="2000" spc="15"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lucrative</a:t>
            </a:r>
            <a:r>
              <a:rPr sz="2000" spc="1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ou</a:t>
            </a:r>
            <a:r>
              <a:rPr sz="2000" spc="1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non,</a:t>
            </a:r>
            <a:r>
              <a:rPr sz="2000" spc="19"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auprès</a:t>
            </a:r>
            <a:r>
              <a:rPr sz="2000" spc="1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d'une</a:t>
            </a:r>
            <a:r>
              <a:rPr sz="2000" spc="19"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personne</a:t>
            </a:r>
            <a:r>
              <a:rPr sz="2000" spc="19"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ou</a:t>
            </a:r>
            <a:r>
              <a:rPr sz="2000" spc="4"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d'un</a:t>
            </a:r>
            <a:r>
              <a:rPr sz="2000" spc="23"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organisme</a:t>
            </a:r>
            <a:r>
              <a:rPr sz="2000" spc="1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public</a:t>
            </a:r>
            <a:r>
              <a:rPr sz="2000" spc="23"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ou</a:t>
            </a:r>
            <a:r>
              <a:rPr sz="2000" spc="1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privé.</a:t>
            </a:r>
            <a:r>
              <a:rPr sz="2000" spc="-8"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a:spcBef>
                <a:spcPts val="19"/>
              </a:spcBef>
              <a:buClr>
                <a:srgbClr val="3E216F"/>
              </a:buClr>
              <a:buFont typeface="Wingdings"/>
              <a:buChar char=""/>
            </a:pPr>
            <a:endParaRPr sz="2000" dirty="0">
              <a:latin typeface="Arial" panose="020B0604020202020204" pitchFamily="34" charset="0"/>
              <a:cs typeface="Arial" panose="020B0604020202020204" pitchFamily="34" charset="0"/>
            </a:endParaRPr>
          </a:p>
          <a:p>
            <a:pPr marL="224314" marR="3810" indent="-215265">
              <a:buFont typeface="Wingdings"/>
              <a:buChar char=""/>
              <a:tabLst>
                <a:tab pos="224314" algn="l"/>
                <a:tab pos="224790" algn="l"/>
              </a:tabLst>
            </a:pPr>
            <a:r>
              <a:rPr sz="2000" spc="-11" dirty="0">
                <a:solidFill>
                  <a:srgbClr val="3E216F"/>
                </a:solidFill>
                <a:latin typeface="Arial" panose="020B0604020202020204" pitchFamily="34" charset="0"/>
                <a:cs typeface="Arial" panose="020B0604020202020204" pitchFamily="34" charset="0"/>
              </a:rPr>
              <a:t>Cette</a:t>
            </a:r>
            <a:r>
              <a:rPr sz="2000" spc="68"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activité</a:t>
            </a:r>
            <a:r>
              <a:rPr sz="2000" spc="79"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ne</a:t>
            </a:r>
            <a:r>
              <a:rPr sz="2000" spc="79"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doit</a:t>
            </a:r>
            <a:r>
              <a:rPr sz="2000" spc="64"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pas</a:t>
            </a:r>
            <a:r>
              <a:rPr sz="2000" spc="75"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porter</a:t>
            </a:r>
            <a:r>
              <a:rPr sz="2000" spc="71"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atteinte</a:t>
            </a:r>
            <a:r>
              <a:rPr sz="2000" spc="68"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au</a:t>
            </a:r>
            <a:r>
              <a:rPr sz="2000" spc="68"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fonctionnement</a:t>
            </a:r>
            <a:r>
              <a:rPr sz="2000" spc="68"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normal,</a:t>
            </a:r>
            <a:r>
              <a:rPr sz="2000" spc="60"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à</a:t>
            </a:r>
            <a:r>
              <a:rPr sz="2000" spc="68"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l'indépendance</a:t>
            </a:r>
            <a:r>
              <a:rPr sz="2000" spc="83"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ou</a:t>
            </a:r>
            <a:r>
              <a:rPr sz="2000" spc="75"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à</a:t>
            </a:r>
            <a:r>
              <a:rPr sz="2000" spc="68"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la</a:t>
            </a:r>
            <a:r>
              <a:rPr sz="2000" spc="71"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neutralité</a:t>
            </a:r>
            <a:r>
              <a:rPr sz="2000" spc="83"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du</a:t>
            </a:r>
            <a:r>
              <a:rPr sz="2000" spc="68"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service </a:t>
            </a:r>
            <a:r>
              <a:rPr sz="2000" spc="-293"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ni</a:t>
            </a:r>
            <a:r>
              <a:rPr sz="2000" spc="4"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placer</a:t>
            </a:r>
            <a:r>
              <a:rPr sz="2000" spc="11"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l'intéressé</a:t>
            </a:r>
            <a:r>
              <a:rPr sz="2000" spc="15"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en</a:t>
            </a:r>
            <a:r>
              <a:rPr sz="2000" spc="4"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situation</a:t>
            </a:r>
            <a:r>
              <a:rPr sz="2000" spc="11"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de</a:t>
            </a:r>
            <a:r>
              <a:rPr sz="2000" spc="4"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conflit</a:t>
            </a:r>
            <a:r>
              <a:rPr sz="2000" spc="15"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d’intérêt.</a:t>
            </a:r>
            <a:endParaRPr sz="2000" dirty="0">
              <a:latin typeface="Arial" panose="020B0604020202020204" pitchFamily="34" charset="0"/>
              <a:cs typeface="Arial" panose="020B0604020202020204" pitchFamily="34" charset="0"/>
            </a:endParaRPr>
          </a:p>
          <a:p>
            <a:pPr>
              <a:spcBef>
                <a:spcPts val="19"/>
              </a:spcBef>
              <a:buClr>
                <a:srgbClr val="3E216F"/>
              </a:buClr>
              <a:buFont typeface="Wingdings"/>
              <a:buChar char=""/>
            </a:pPr>
            <a:endParaRPr sz="2000" dirty="0">
              <a:latin typeface="Arial" panose="020B0604020202020204" pitchFamily="34" charset="0"/>
              <a:cs typeface="Arial" panose="020B0604020202020204" pitchFamily="34" charset="0"/>
            </a:endParaRPr>
          </a:p>
          <a:p>
            <a:pPr marL="224314" indent="-215265">
              <a:buFont typeface="Wingdings"/>
              <a:buChar char=""/>
              <a:tabLst>
                <a:tab pos="224314" algn="l"/>
                <a:tab pos="224790" algn="l"/>
              </a:tabLst>
            </a:pPr>
            <a:r>
              <a:rPr sz="2000" spc="-11" dirty="0">
                <a:solidFill>
                  <a:srgbClr val="3E216F"/>
                </a:solidFill>
                <a:latin typeface="Arial" panose="020B0604020202020204" pitchFamily="34" charset="0"/>
                <a:cs typeface="Arial" panose="020B0604020202020204" pitchFamily="34" charset="0"/>
              </a:rPr>
              <a:t>Cette</a:t>
            </a:r>
            <a:r>
              <a:rPr sz="2000" spc="11"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activité</a:t>
            </a:r>
            <a:r>
              <a:rPr sz="2000" spc="19"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peut</a:t>
            </a:r>
            <a:r>
              <a:rPr sz="2000" spc="4"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être</a:t>
            </a:r>
            <a:r>
              <a:rPr sz="2000" spc="15"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exercée</a:t>
            </a:r>
            <a:r>
              <a:rPr sz="2000" spc="8"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auprès</a:t>
            </a:r>
            <a:r>
              <a:rPr sz="2000" spc="8"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d'une</a:t>
            </a:r>
            <a:r>
              <a:rPr sz="2000" spc="23"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personne</a:t>
            </a:r>
            <a:r>
              <a:rPr sz="2000" spc="11"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publique</a:t>
            </a:r>
            <a:r>
              <a:rPr sz="2000" spc="26"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ou</a:t>
            </a:r>
            <a:r>
              <a:rPr sz="2000" spc="1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privée.</a:t>
            </a:r>
            <a:endParaRPr sz="2000" dirty="0">
              <a:latin typeface="Arial" panose="020B0604020202020204" pitchFamily="34" charset="0"/>
              <a:cs typeface="Arial" panose="020B0604020202020204" pitchFamily="34" charset="0"/>
            </a:endParaRPr>
          </a:p>
          <a:p>
            <a:pPr>
              <a:spcBef>
                <a:spcPts val="19"/>
              </a:spcBef>
              <a:buClr>
                <a:srgbClr val="3E216F"/>
              </a:buClr>
              <a:buFont typeface="Wingdings"/>
              <a:buChar char=""/>
            </a:pPr>
            <a:endParaRPr sz="2000" dirty="0">
              <a:latin typeface="Arial" panose="020B0604020202020204" pitchFamily="34" charset="0"/>
              <a:cs typeface="Arial" panose="020B0604020202020204" pitchFamily="34" charset="0"/>
            </a:endParaRPr>
          </a:p>
          <a:p>
            <a:pPr marL="224314" indent="-215265">
              <a:buFont typeface="Wingdings"/>
              <a:buChar char=""/>
              <a:tabLst>
                <a:tab pos="224314" algn="l"/>
                <a:tab pos="224790" algn="l"/>
              </a:tabLst>
            </a:pPr>
            <a:r>
              <a:rPr sz="2000" spc="-4" dirty="0">
                <a:solidFill>
                  <a:srgbClr val="3E216F"/>
                </a:solidFill>
                <a:latin typeface="Arial" panose="020B0604020202020204" pitchFamily="34" charset="0"/>
                <a:cs typeface="Arial" panose="020B0604020202020204" pitchFamily="34" charset="0"/>
              </a:rPr>
              <a:t>Un</a:t>
            </a:r>
            <a:r>
              <a:rPr sz="2000" dirty="0">
                <a:solidFill>
                  <a:srgbClr val="3E216F"/>
                </a:solidFill>
                <a:latin typeface="Arial" panose="020B0604020202020204" pitchFamily="34" charset="0"/>
                <a:cs typeface="Arial" panose="020B0604020202020204" pitchFamily="34" charset="0"/>
              </a:rPr>
              <a:t> même</a:t>
            </a:r>
            <a:r>
              <a:rPr sz="2000" spc="4"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agent </a:t>
            </a:r>
            <a:r>
              <a:rPr sz="2000" dirty="0">
                <a:solidFill>
                  <a:srgbClr val="3E216F"/>
                </a:solidFill>
                <a:latin typeface="Arial" panose="020B0604020202020204" pitchFamily="34" charset="0"/>
                <a:cs typeface="Arial" panose="020B0604020202020204" pitchFamily="34" charset="0"/>
              </a:rPr>
              <a:t>peut</a:t>
            </a:r>
            <a:r>
              <a:rPr sz="2000" spc="8"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être</a:t>
            </a:r>
            <a:r>
              <a:rPr sz="2000" spc="4"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autorisé</a:t>
            </a:r>
            <a:r>
              <a:rPr sz="2000" spc="8" dirty="0">
                <a:solidFill>
                  <a:srgbClr val="3E216F"/>
                </a:solidFill>
                <a:latin typeface="Arial" panose="020B0604020202020204" pitchFamily="34" charset="0"/>
                <a:cs typeface="Arial" panose="020B0604020202020204" pitchFamily="34" charset="0"/>
              </a:rPr>
              <a:t> </a:t>
            </a:r>
            <a:r>
              <a:rPr sz="2000" dirty="0">
                <a:solidFill>
                  <a:srgbClr val="3E216F"/>
                </a:solidFill>
                <a:latin typeface="Arial" panose="020B0604020202020204" pitchFamily="34" charset="0"/>
                <a:cs typeface="Arial" panose="020B0604020202020204" pitchFamily="34" charset="0"/>
              </a:rPr>
              <a:t>à</a:t>
            </a:r>
            <a:r>
              <a:rPr sz="2000" spc="8" dirty="0">
                <a:solidFill>
                  <a:srgbClr val="3E216F"/>
                </a:solidFill>
                <a:latin typeface="Arial" panose="020B0604020202020204" pitchFamily="34" charset="0"/>
                <a:cs typeface="Arial" panose="020B0604020202020204" pitchFamily="34" charset="0"/>
              </a:rPr>
              <a:t> </a:t>
            </a:r>
            <a:r>
              <a:rPr sz="2000" spc="-11" dirty="0">
                <a:solidFill>
                  <a:srgbClr val="3E216F"/>
                </a:solidFill>
                <a:latin typeface="Arial" panose="020B0604020202020204" pitchFamily="34" charset="0"/>
                <a:cs typeface="Arial" panose="020B0604020202020204" pitchFamily="34" charset="0"/>
              </a:rPr>
              <a:t>exercer</a:t>
            </a:r>
            <a:r>
              <a:rPr sz="2000" dirty="0">
                <a:solidFill>
                  <a:srgbClr val="3E216F"/>
                </a:solidFill>
                <a:latin typeface="Arial" panose="020B0604020202020204" pitchFamily="34" charset="0"/>
                <a:cs typeface="Arial" panose="020B0604020202020204" pitchFamily="34" charset="0"/>
              </a:rPr>
              <a:t> </a:t>
            </a:r>
            <a:r>
              <a:rPr sz="2000" spc="-8" dirty="0">
                <a:solidFill>
                  <a:srgbClr val="3E216F"/>
                </a:solidFill>
                <a:latin typeface="Arial" panose="020B0604020202020204" pitchFamily="34" charset="0"/>
                <a:cs typeface="Arial" panose="020B0604020202020204" pitchFamily="34" charset="0"/>
              </a:rPr>
              <a:t>plusieurs</a:t>
            </a:r>
            <a:r>
              <a:rPr sz="2000" spc="19"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activités</a:t>
            </a:r>
            <a:r>
              <a:rPr sz="2000" spc="15" dirty="0">
                <a:solidFill>
                  <a:srgbClr val="3E216F"/>
                </a:solidFill>
                <a:latin typeface="Arial" panose="020B0604020202020204" pitchFamily="34" charset="0"/>
                <a:cs typeface="Arial" panose="020B0604020202020204" pitchFamily="34" charset="0"/>
              </a:rPr>
              <a:t> </a:t>
            </a:r>
            <a:r>
              <a:rPr sz="2000" spc="-4" dirty="0">
                <a:solidFill>
                  <a:srgbClr val="3E216F"/>
                </a:solidFill>
                <a:latin typeface="Arial" panose="020B0604020202020204" pitchFamily="34" charset="0"/>
                <a:cs typeface="Arial" panose="020B0604020202020204" pitchFamily="34" charset="0"/>
              </a:rPr>
              <a:t>accessoires.</a:t>
            </a:r>
            <a:endParaRPr sz="2000"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DDF59BCA-8611-D98B-4B4F-5F2DE048C9D1}"/>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1" name="Groupe 14">
            <a:extLst>
              <a:ext uri="{FF2B5EF4-FFF2-40B4-BE49-F238E27FC236}">
                <a16:creationId xmlns:a16="http://schemas.microsoft.com/office/drawing/2014/main" id="{5D49F187-C797-0776-45FB-E18AF7A941CE}"/>
              </a:ext>
            </a:extLst>
          </p:cNvPr>
          <p:cNvGrpSpPr>
            <a:grpSpLocks/>
          </p:cNvGrpSpPr>
          <p:nvPr/>
        </p:nvGrpSpPr>
        <p:grpSpPr bwMode="auto">
          <a:xfrm>
            <a:off x="1482068" y="152400"/>
            <a:ext cx="7661932" cy="1314472"/>
            <a:chOff x="2521302" y="4447632"/>
            <a:chExt cx="6645275" cy="2324642"/>
          </a:xfrm>
        </p:grpSpPr>
        <p:sp>
          <p:nvSpPr>
            <p:cNvPr id="12" name="Oval 2">
              <a:extLst>
                <a:ext uri="{FF2B5EF4-FFF2-40B4-BE49-F238E27FC236}">
                  <a16:creationId xmlns:a16="http://schemas.microsoft.com/office/drawing/2014/main" id="{F1C375B5-51F8-49C5-8170-26679CAD649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42529B17-D726-D9A7-6DA7-0BDBEAAE3683}"/>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8E6B7294-5A85-C8CE-20D6-533442D20E4D}"/>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5" name="Group 6">
              <a:extLst>
                <a:ext uri="{FF2B5EF4-FFF2-40B4-BE49-F238E27FC236}">
                  <a16:creationId xmlns:a16="http://schemas.microsoft.com/office/drawing/2014/main" id="{02A53DBD-2A0E-0A1B-4EAD-FAB4CD2F9897}"/>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01765DAA-B55D-70EF-4C93-14574A03382B}"/>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121B1AC2-EB96-7A8A-1016-5EC973DDEFD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2B09BBAC-CBFC-336E-CDF0-E313C8F00C7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6" name="Group 10">
              <a:extLst>
                <a:ext uri="{FF2B5EF4-FFF2-40B4-BE49-F238E27FC236}">
                  <a16:creationId xmlns:a16="http://schemas.microsoft.com/office/drawing/2014/main" id="{FB623EB9-9FF2-E358-4E2C-94F39151D37B}"/>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30799845-2AB5-C2E8-AF05-43F7882DD27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AB4AE374-3C12-695E-9618-FE08F67B9C22}"/>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72038C2E-2A44-4787-759D-1E9CCFDDCAD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29489</TotalTime>
  <Words>6492</Words>
  <Application>Microsoft Office PowerPoint</Application>
  <PresentationFormat>Affichage à l'écran (4:3)</PresentationFormat>
  <Paragraphs>685</Paragraphs>
  <Slides>66</Slides>
  <Notes>18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66</vt:i4>
      </vt:variant>
    </vt:vector>
  </HeadingPairs>
  <TitlesOfParts>
    <vt:vector size="73" baseType="lpstr">
      <vt:lpstr>Arial</vt:lpstr>
      <vt:lpstr>Arial MT</vt:lpstr>
      <vt:lpstr>Calibri</vt:lpstr>
      <vt:lpstr>Calibri Light</vt:lpstr>
      <vt:lpstr>Courier New</vt:lpstr>
      <vt:lpstr>Wingdings</vt:lpstr>
      <vt:lpstr>Thème Office</vt:lpstr>
      <vt:lpstr>LES VISIOS DU CDG18 Session  – janvier 2026</vt:lpstr>
      <vt:lpstr>Présentation PowerPoint</vt:lpstr>
      <vt:lpstr>SOMMAIRE </vt:lpstr>
      <vt:lpstr>Présentation PowerPoint</vt:lpstr>
      <vt:lpstr>Présentation PowerPoint</vt:lpstr>
      <vt:lpstr>Rappel du cadre juridique du cumul d’activités</vt:lpstr>
      <vt:lpstr>Présentation PowerPoint</vt:lpstr>
      <vt:lpstr>Les dérogations</vt:lpstr>
      <vt:lpstr>Les activités accessoires</vt:lpstr>
      <vt:lpstr>Les activités accessoires</vt:lpstr>
      <vt:lpstr>Présentation PowerPoint</vt:lpstr>
      <vt:lpstr>Présentation PowerPoint</vt:lpstr>
      <vt:lpstr>Présentation PowerPoint</vt:lpstr>
      <vt:lpstr>Présentation PowerPoint</vt:lpstr>
      <vt:lpstr>Les activités accessoires</vt:lpstr>
      <vt:lpstr>Présentation PowerPoint</vt:lpstr>
      <vt:lpstr>Présentation PowerPoint</vt:lpstr>
      <vt:lpstr>Présentation PowerPoint</vt:lpstr>
      <vt:lpstr>Présentation PowerPoint</vt:lpstr>
      <vt:lpstr>Présentation PowerPoint</vt:lpstr>
      <vt:lpstr>Le régime de temps partiel pour création ou reprise d’entreprise</vt:lpstr>
      <vt:lpstr>Présentation PowerPoint</vt:lpstr>
      <vt:lpstr>Présentation PowerPoint</vt:lpstr>
      <vt:lpstr>Présentation PowerPoint</vt:lpstr>
      <vt:lpstr>Arrêté du 4 février 2020</vt:lpstr>
      <vt:lpstr>Présentation PowerPoint</vt:lpstr>
      <vt:lpstr>Le contrôle déontologique préalable à tout  cumul d’activités</vt:lpstr>
      <vt:lpstr>Le contrôle déontologique préalable à tout  cumul d’activités</vt:lpstr>
      <vt:lpstr>Présentation PowerPoint</vt:lpstr>
      <vt:lpstr>Présentation PowerPoint</vt:lpstr>
      <vt:lpstr>Présentation PowerPoint</vt:lpstr>
      <vt:lpstr>SOMMAIRE </vt:lpstr>
      <vt:lpstr>Présentation PowerPoint</vt:lpstr>
      <vt:lpstr>Qu’est ce qu’un ACFI ?</vt:lpstr>
      <vt:lpstr>Qu’est ce qu’un ACFI ?</vt:lpstr>
      <vt:lpstr> Le cadre réglementaire de l’intervention de l’ACFI</vt:lpstr>
      <vt:lpstr>L’obligation des collectivités</vt:lpstr>
      <vt:lpstr>L’obligation des collectivités</vt:lpstr>
      <vt:lpstr>L’obligation des collectivités</vt:lpstr>
      <vt:lpstr>L’obligation des collectivités</vt:lpstr>
      <vt:lpstr>L’obligation des collectivités</vt:lpstr>
      <vt:lpstr>Présentation PowerPoint</vt:lpstr>
      <vt:lpstr>Pourquoi faire réaliser une visite d’inspection ?</vt:lpstr>
      <vt:lpstr>Pourquoi faire réaliser une visite d’inspection ?</vt:lpstr>
      <vt:lpstr>Quels sont les champs d’investigation des visites d’inspection?</vt:lpstr>
      <vt:lpstr>Fréquence des visites d’inspection ?</vt:lpstr>
      <vt:lpstr>Focus sur le déroulé d’une inspection</vt:lpstr>
      <vt:lpstr>Focus sur le déroulé d’une inspection</vt:lpstr>
      <vt:lpstr>Présentation PowerPoint</vt:lpstr>
      <vt:lpstr>Missions de l’ACFI pour les collectivités auxquelles il est rattaché (en dehors des visites d’inspection)</vt:lpstr>
      <vt:lpstr>Missions de l’ACFI pour les collectivités auxquelles il est rattaché (en dehors des visites d’inspection)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7 – Récolement obligatoire suite aux élections municipales de 2026</vt:lpstr>
      <vt:lpstr>8 – Préparation aux concours et examens professionnels</vt:lpstr>
      <vt:lpstr>9 – visite médicale</vt:lpstr>
      <vt:lpstr>Présentation PowerPoint</vt:lpstr>
      <vt:lpstr>DES QUESTIONS ?   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L’ACTUALITE JURIDIQUE DE  LA FONCTION PUBLIQUE TERRITORIALE</dc:title>
  <dc:creator>Gdurand</dc:creator>
  <cp:lastModifiedBy>Ludivine MARTINAT</cp:lastModifiedBy>
  <cp:revision>466</cp:revision>
  <dcterms:created xsi:type="dcterms:W3CDTF">2022-04-29T09:00:44Z</dcterms:created>
  <dcterms:modified xsi:type="dcterms:W3CDTF">2026-01-16T08:11:58Z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2022-03-24T00:00:00Z</vt:filetime>
  </property>
  <property fmtid="{D5CDD505-2E9C-101B-9397-08002B2CF9AE}" pid="3" name="Creator">
    <vt:lpwstr>Microsoft® PowerPoint® 2010</vt:lpwstr>
  </property>
  <property fmtid="{D5CDD505-2E9C-101B-9397-08002B2CF9AE}" pid="4" name="LastSaved">
    <vt:filetime>2022-04-29T00:00:00Z</vt:filetime>
  </property>
</Properties>
</file>