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9" r:id="rId1"/>
  </p:sldMasterIdLst>
  <p:notesMasterIdLst>
    <p:notesMasterId r:id="rId33"/>
  </p:notesMasterIdLst>
  <p:sldIdLst>
    <p:sldId id="256" r:id="rId2"/>
    <p:sldId id="362" r:id="rId3"/>
    <p:sldId id="747" r:id="rId4"/>
    <p:sldId id="773" r:id="rId5"/>
    <p:sldId id="774" r:id="rId6"/>
    <p:sldId id="775" r:id="rId7"/>
    <p:sldId id="776" r:id="rId8"/>
    <p:sldId id="777" r:id="rId9"/>
    <p:sldId id="778" r:id="rId10"/>
    <p:sldId id="779" r:id="rId11"/>
    <p:sldId id="780" r:id="rId12"/>
    <p:sldId id="781" r:id="rId13"/>
    <p:sldId id="782" r:id="rId14"/>
    <p:sldId id="783" r:id="rId15"/>
    <p:sldId id="785" r:id="rId16"/>
    <p:sldId id="786" r:id="rId17"/>
    <p:sldId id="789" r:id="rId18"/>
    <p:sldId id="790" r:id="rId19"/>
    <p:sldId id="791" r:id="rId20"/>
    <p:sldId id="795" r:id="rId21"/>
    <p:sldId id="792" r:id="rId22"/>
    <p:sldId id="541" r:id="rId23"/>
    <p:sldId id="748" r:id="rId24"/>
    <p:sldId id="784" r:id="rId25"/>
    <p:sldId id="732" r:id="rId26"/>
    <p:sldId id="714" r:id="rId27"/>
    <p:sldId id="793" r:id="rId28"/>
    <p:sldId id="794" r:id="rId29"/>
    <p:sldId id="797" r:id="rId30"/>
    <p:sldId id="796" r:id="rId31"/>
    <p:sldId id="396" r:id="rId32"/>
  </p:sldIdLst>
  <p:sldSz cx="9144000" cy="6858000" type="screen4x3"/>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14B9"/>
    <a:srgbClr val="66CCFF"/>
    <a:srgbClr val="4472C4"/>
    <a:srgbClr val="CC99FF"/>
    <a:srgbClr val="CFD5EA"/>
    <a:srgbClr val="E9EBF5"/>
    <a:srgbClr val="5C739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10" autoAdjust="0"/>
    <p:restoredTop sz="96247" autoAdjust="0"/>
  </p:normalViewPr>
  <p:slideViewPr>
    <p:cSldViewPr>
      <p:cViewPr varScale="1">
        <p:scale>
          <a:sx n="48" d="100"/>
          <a:sy n="48" d="100"/>
        </p:scale>
        <p:origin x="2338" y="-29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A897E62D-6A88-4914-9F20-E09D4E51F1EB}">
      <dgm:prSet phldrT="[Texte]" custT="1"/>
      <dgm:spPr>
        <a:solidFill>
          <a:srgbClr val="66CCFF"/>
        </a:solidFill>
      </dgm:spPr>
      <dgm:t>
        <a:bodyPr/>
        <a:lstStyle/>
        <a:p>
          <a:pPr algn="ctr"/>
          <a:r>
            <a:rPr lang="fr-FR" sz="4400" dirty="0"/>
            <a:t>LES NOTIONS DE BASE DES CONCOURS ET EXAMENS PROFESSIONNELS</a:t>
          </a:r>
        </a:p>
      </dgm:t>
    </dgm:pt>
    <dgm:pt modelId="{A0614D09-09F9-4928-B334-ED02DFB50F0D}" type="parTrans" cxnId="{5D3F8F15-E47C-4098-A9C2-869B0B308DFA}">
      <dgm:prSet/>
      <dgm:spPr/>
      <dgm:t>
        <a:bodyPr/>
        <a:lstStyle/>
        <a:p>
          <a:endParaRPr lang="fr-FR"/>
        </a:p>
      </dgm:t>
    </dgm:pt>
    <dgm:pt modelId="{CD1C9290-20FF-41CA-9F58-5CD19B2EE6A7}" type="sib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1969" custLinFactNeighborY="7340">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a:ln>
          <a:solidFill>
            <a:schemeClr val="accent5"/>
          </a:solidFill>
        </a:ln>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fr-FR"/>
        </a:p>
      </dgm:t>
    </dgm:pt>
    <dgm:pt modelId="{A897E62D-6A88-4914-9F20-E09D4E51F1EB}">
      <dgm:prSet phldrT="[Texte]" custT="1"/>
      <dgm:spPr/>
      <dgm:t>
        <a:bodyPr/>
        <a:lstStyle/>
        <a:p>
          <a:pPr algn="ctr"/>
          <a:r>
            <a:rPr lang="fr-FR" sz="4400" dirty="0"/>
            <a:t>Le recrutement des agents recenseurs</a:t>
          </a:r>
        </a:p>
      </dgm:t>
    </dgm:pt>
    <dgm:pt modelId="{A0614D09-09F9-4928-B334-ED02DFB50F0D}" type="parTrans" cxnId="{5D3F8F15-E47C-4098-A9C2-869B0B308DFA}">
      <dgm:prSet/>
      <dgm:spPr/>
      <dgm:t>
        <a:bodyPr/>
        <a:lstStyle/>
        <a:p>
          <a:endParaRPr lang="fr-FR"/>
        </a:p>
      </dgm:t>
    </dgm:pt>
    <dgm:pt modelId="{CD1C9290-20FF-41CA-9F58-5CD19B2EE6A7}" type="sib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1969" custLinFactNeighborY="7340">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A897E62D-6A88-4914-9F20-E09D4E51F1EB}">
      <dgm:prSet phldrT="[Texte]" custT="1"/>
      <dgm:spPr>
        <a:solidFill>
          <a:srgbClr val="FFC000"/>
        </a:solidFill>
      </dgm:spPr>
      <dgm:t>
        <a:bodyPr/>
        <a:lstStyle/>
        <a:p>
          <a:pPr algn="ctr"/>
          <a:r>
            <a:rPr lang="fr-FR" sz="4400" dirty="0"/>
            <a:t>ACTU-MINUTE</a:t>
          </a:r>
        </a:p>
      </dgm:t>
    </dgm:pt>
    <dgm:pt modelId="{A0614D09-09F9-4928-B334-ED02DFB50F0D}" type="parTrans" cxnId="{5D3F8F15-E47C-4098-A9C2-869B0B308DFA}">
      <dgm:prSet/>
      <dgm:spPr/>
      <dgm:t>
        <a:bodyPr/>
        <a:lstStyle/>
        <a:p>
          <a:endParaRPr lang="fr-FR"/>
        </a:p>
      </dgm:t>
    </dgm:pt>
    <dgm:pt modelId="{CD1C9290-20FF-41CA-9F58-5CD19B2EE6A7}" type="sib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1969" custLinFactNeighborY="7340">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a:ln>
          <a:solidFill>
            <a:schemeClr val="accent5"/>
          </a:solidFill>
        </a:ln>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2419341"/>
          <a:ext cx="7162800" cy="1612800"/>
        </a:xfrm>
        <a:prstGeom prst="rect">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304802" y="170531"/>
          <a:ext cx="6847000" cy="3332123"/>
        </a:xfrm>
        <a:prstGeom prst="roundRect">
          <a:avLst/>
        </a:prstGeom>
        <a:solidFill>
          <a:srgbClr val="66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ctr" defTabSz="1955800">
            <a:lnSpc>
              <a:spcPct val="90000"/>
            </a:lnSpc>
            <a:spcBef>
              <a:spcPct val="0"/>
            </a:spcBef>
            <a:spcAft>
              <a:spcPct val="35000"/>
            </a:spcAft>
            <a:buNone/>
          </a:pPr>
          <a:r>
            <a:rPr lang="fr-FR" sz="4400" kern="1200" dirty="0"/>
            <a:t>LES NOTIONS DE BASE DES CONCOURS ET EXAMENS PROFESSIONNELS</a:t>
          </a:r>
        </a:p>
      </dsp:txBody>
      <dsp:txXfrm>
        <a:off x="467463" y="333192"/>
        <a:ext cx="6521678" cy="30068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2419341"/>
          <a:ext cx="7162800" cy="1612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304802" y="170531"/>
          <a:ext cx="6847000" cy="333212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ctr" defTabSz="1955800">
            <a:lnSpc>
              <a:spcPct val="90000"/>
            </a:lnSpc>
            <a:spcBef>
              <a:spcPct val="0"/>
            </a:spcBef>
            <a:spcAft>
              <a:spcPct val="35000"/>
            </a:spcAft>
            <a:buNone/>
          </a:pPr>
          <a:r>
            <a:rPr lang="fr-FR" sz="4400" kern="1200" dirty="0"/>
            <a:t>Le recrutement des agents recenseurs</a:t>
          </a:r>
        </a:p>
      </dsp:txBody>
      <dsp:txXfrm>
        <a:off x="467463" y="333192"/>
        <a:ext cx="6521678" cy="30068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2425393"/>
          <a:ext cx="7162800" cy="1638000"/>
        </a:xfrm>
        <a:prstGeom prst="rect">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304802" y="141446"/>
          <a:ext cx="6847000" cy="3384187"/>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ctr" defTabSz="1955800">
            <a:lnSpc>
              <a:spcPct val="90000"/>
            </a:lnSpc>
            <a:spcBef>
              <a:spcPct val="0"/>
            </a:spcBef>
            <a:spcAft>
              <a:spcPct val="35000"/>
            </a:spcAft>
            <a:buNone/>
          </a:pPr>
          <a:r>
            <a:rPr lang="fr-FR" sz="4400" kern="1200" dirty="0"/>
            <a:t>ACTU-MINUTE</a:t>
          </a:r>
        </a:p>
      </dsp:txBody>
      <dsp:txXfrm>
        <a:off x="470004" y="306648"/>
        <a:ext cx="6516596" cy="305378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8.50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39,'39'-18,"142"22,425-17,-578 13,43-9,-61 7,-104 25,-109 41,9-2,-2-13,190-44,21-3,26 0,56-1,122-15,-177 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9.42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221 0,'0'1,"1"0,-1 0,1 0,-1 0,1 0,-1 0,1-1,-1 1,1 0,0 0,-1-1,1 1,0 0,0-1,-1 1,1-1,0 1,0-1,0 1,0-1,0 0,0 0,0 1,0-1,1 0,30 6,-28-6,37 4,50-4,-52 0,50 4,-89-4,1 0,-1 0,0 0,0 0,0 0,0 0,0 0,1 0,-1 0,0 0,0 0,0 0,0 0,0 0,1 0,-1 0,0 0,0 0,0 0,0 0,0 0,1 1,-1-1,0 0,0 0,0 0,0 0,0 0,0 0,0 0,0 1,1-1,-1 0,0 0,0 0,0 0,0 0,0 1,0-1,0 0,0 0,0 0,0 0,0 0,0 1,0-1,0 0,0 0,0 0,0 0,0 0,0 1,0-1,-10 8,-13 5,-110 29,-21 8,117-36,0-3,-49 10,48-12,15-3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0.18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1 236,'41'-3,"0"-2,-1-2,1-1,-2-2,49-19,13-2,20-2,108-32,-296 60,32 4,0-2,1-2,-67-16,64 11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4.65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1 284,'22'-1,"0"-2,0-1,40-11,-2 0,291-79,-217 53,202-33,174 37,1 42,-429-4,-37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8.50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39,'39'-18,"142"22,425-17,-578 13,43-9,-61 7,-104 25,-109 41,9-2,-2-13,190-44,21-3,26 0,56-1,122-15,-177 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9.42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221 0,'0'1,"1"0,-1 0,1 0,-1 0,1 0,-1 0,1-1,-1 1,1 0,0 0,-1-1,1 1,0 0,0-1,-1 1,1-1,0 1,0-1,0 1,0-1,0 0,0 0,0 1,0-1,1 0,30 6,-28-6,37 4,50-4,-52 0,50 4,-89-4,1 0,-1 0,0 0,0 0,0 0,0 0,0 0,1 0,-1 0,0 0,0 0,0 0,0 0,0 0,1 0,-1 0,0 0,0 0,0 0,0 0,0 0,1 1,-1-1,0 0,0 0,0 0,0 0,0 0,0 0,0 0,0 1,1-1,-1 0,0 0,0 0,0 0,0 0,0 1,0-1,0 0,0 0,0 0,0 0,0 0,0 1,0-1,0 0,0 0,0 0,0 0,0 0,0 1,0-1,-10 8,-13 5,-110 29,-21 8,117-36,0-3,-49 10,48-12,15-3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0.18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1 236,'41'-3,"0"-2,-1-2,1-1,-2-2,49-19,13-2,20-2,108-32,-296 60,32 4,0-2,1-2,-67-16,64 11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4.65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1 284,'22'-1,"0"-2,0-1,40-11,-2 0,291-79,-217 53,202-33,174 37,1 42,-429-4,-37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C965429C-58D9-478B-AFEE-042DE92416E5}" type="datetimeFigureOut">
              <a:rPr lang="fr-FR" smtClean="0"/>
              <a:pPr/>
              <a:t>05/02/2026</a:t>
            </a:fld>
            <a:endParaRPr lang="fr-FR"/>
          </a:p>
        </p:txBody>
      </p:sp>
      <p:sp>
        <p:nvSpPr>
          <p:cNvPr id="4" name="Espace réservé de l'image des diapositives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98C30E37-46C0-47A2-9ABF-EFE84D65AF20}"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1</a:t>
            </a:fld>
            <a:endParaRPr lang="fr-FR"/>
          </a:p>
        </p:txBody>
      </p:sp>
    </p:spTree>
    <p:extLst>
      <p:ext uri="{BB962C8B-B14F-4D97-AF65-F5344CB8AC3E}">
        <p14:creationId xmlns:p14="http://schemas.microsoft.com/office/powerpoint/2010/main" val="2115982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2</a:t>
            </a:fld>
            <a:endParaRPr lang="fr-FR"/>
          </a:p>
        </p:txBody>
      </p:sp>
    </p:spTree>
    <p:extLst>
      <p:ext uri="{BB962C8B-B14F-4D97-AF65-F5344CB8AC3E}">
        <p14:creationId xmlns:p14="http://schemas.microsoft.com/office/powerpoint/2010/main" val="953400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25</a:t>
            </a:fld>
            <a:endParaRPr lang="fr-FR"/>
          </a:p>
        </p:txBody>
      </p:sp>
    </p:spTree>
    <p:extLst>
      <p:ext uri="{BB962C8B-B14F-4D97-AF65-F5344CB8AC3E}">
        <p14:creationId xmlns:p14="http://schemas.microsoft.com/office/powerpoint/2010/main" val="3055287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6BF43-06AF-7560-EA12-62435F6CB05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1CF8136-4947-A906-FD58-0BBC070677A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3B1C35D-FB14-7F4C-5F3B-C725FA34B36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F2134CC-EE28-EC10-FE8A-27AEA7CAC42E}"/>
              </a:ext>
            </a:extLst>
          </p:cNvPr>
          <p:cNvSpPr>
            <a:spLocks noGrp="1"/>
          </p:cNvSpPr>
          <p:nvPr>
            <p:ph type="sldNum" sz="quarter" idx="5"/>
          </p:nvPr>
        </p:nvSpPr>
        <p:spPr/>
        <p:txBody>
          <a:bodyPr/>
          <a:lstStyle/>
          <a:p>
            <a:fld id="{98C30E37-46C0-47A2-9ABF-EFE84D65AF20}" type="slidenum">
              <a:rPr lang="fr-FR" smtClean="0"/>
              <a:pPr/>
              <a:t>26</a:t>
            </a:fld>
            <a:endParaRPr lang="fr-FR"/>
          </a:p>
        </p:txBody>
      </p:sp>
    </p:spTree>
    <p:extLst>
      <p:ext uri="{BB962C8B-B14F-4D97-AF65-F5344CB8AC3E}">
        <p14:creationId xmlns:p14="http://schemas.microsoft.com/office/powerpoint/2010/main" val="2766301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E7C99-EABD-A2FF-18F1-63845DB03D3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69C811C-71D5-6191-89B6-6BDE37C04BC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C5E83BE-8A18-7613-828A-74A3DF7EA40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7D163E06-EE89-4B61-6369-F839AEE6FBC5}"/>
              </a:ext>
            </a:extLst>
          </p:cNvPr>
          <p:cNvSpPr>
            <a:spLocks noGrp="1"/>
          </p:cNvSpPr>
          <p:nvPr>
            <p:ph type="sldNum" sz="quarter" idx="5"/>
          </p:nvPr>
        </p:nvSpPr>
        <p:spPr/>
        <p:txBody>
          <a:bodyPr/>
          <a:lstStyle/>
          <a:p>
            <a:fld id="{98C30E37-46C0-47A2-9ABF-EFE84D65AF20}" type="slidenum">
              <a:rPr lang="fr-FR" smtClean="0"/>
              <a:pPr/>
              <a:t>27</a:t>
            </a:fld>
            <a:endParaRPr lang="fr-FR"/>
          </a:p>
        </p:txBody>
      </p:sp>
    </p:spTree>
    <p:extLst>
      <p:ext uri="{BB962C8B-B14F-4D97-AF65-F5344CB8AC3E}">
        <p14:creationId xmlns:p14="http://schemas.microsoft.com/office/powerpoint/2010/main" val="205429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42CAE-4542-C21E-8364-0D33B3C5AF6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9E658F5-22FE-E440-C73C-75AC7A95370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862015E-2A41-AFC4-70D0-DE120E334BAB}"/>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98D83E2-BC67-D475-3527-8FF112A99E66}"/>
              </a:ext>
            </a:extLst>
          </p:cNvPr>
          <p:cNvSpPr>
            <a:spLocks noGrp="1"/>
          </p:cNvSpPr>
          <p:nvPr>
            <p:ph type="sldNum" sz="quarter" idx="5"/>
          </p:nvPr>
        </p:nvSpPr>
        <p:spPr/>
        <p:txBody>
          <a:bodyPr/>
          <a:lstStyle/>
          <a:p>
            <a:fld id="{98C30E37-46C0-47A2-9ABF-EFE84D65AF20}" type="slidenum">
              <a:rPr lang="fr-FR" smtClean="0"/>
              <a:pPr/>
              <a:t>28</a:t>
            </a:fld>
            <a:endParaRPr lang="fr-FR"/>
          </a:p>
        </p:txBody>
      </p:sp>
    </p:spTree>
    <p:extLst>
      <p:ext uri="{BB962C8B-B14F-4D97-AF65-F5344CB8AC3E}">
        <p14:creationId xmlns:p14="http://schemas.microsoft.com/office/powerpoint/2010/main" val="3287982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9D816-9F71-F7D1-B177-85458BA47DD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FB342C3-3CDD-5AF8-1782-596C568FF2A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7F4E34D-5E1B-2792-DC5B-BD7532453770}"/>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4A84AD7-89BD-22F6-40C7-3395FB60BA88}"/>
              </a:ext>
            </a:extLst>
          </p:cNvPr>
          <p:cNvSpPr>
            <a:spLocks noGrp="1"/>
          </p:cNvSpPr>
          <p:nvPr>
            <p:ph type="sldNum" sz="quarter" idx="5"/>
          </p:nvPr>
        </p:nvSpPr>
        <p:spPr/>
        <p:txBody>
          <a:bodyPr/>
          <a:lstStyle/>
          <a:p>
            <a:fld id="{98C30E37-46C0-47A2-9ABF-EFE84D65AF20}" type="slidenum">
              <a:rPr lang="fr-FR" smtClean="0"/>
              <a:pPr/>
              <a:t>29</a:t>
            </a:fld>
            <a:endParaRPr lang="fr-FR"/>
          </a:p>
        </p:txBody>
      </p:sp>
    </p:spTree>
    <p:extLst>
      <p:ext uri="{BB962C8B-B14F-4D97-AF65-F5344CB8AC3E}">
        <p14:creationId xmlns:p14="http://schemas.microsoft.com/office/powerpoint/2010/main" val="179414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9FFC2-806E-9FD8-517F-A03DD499610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3E74A3C-2AC7-8BF6-A511-5C723E1BC75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9E6F6CC-939E-93F6-8930-C09A48429D8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71228CB6-3B98-28CD-11AA-E437B9C1A7DC}"/>
              </a:ext>
            </a:extLst>
          </p:cNvPr>
          <p:cNvSpPr>
            <a:spLocks noGrp="1"/>
          </p:cNvSpPr>
          <p:nvPr>
            <p:ph type="sldNum" sz="quarter" idx="5"/>
          </p:nvPr>
        </p:nvSpPr>
        <p:spPr/>
        <p:txBody>
          <a:bodyPr/>
          <a:lstStyle/>
          <a:p>
            <a:fld id="{98C30E37-46C0-47A2-9ABF-EFE84D65AF20}" type="slidenum">
              <a:rPr lang="fr-FR" smtClean="0"/>
              <a:pPr/>
              <a:t>30</a:t>
            </a:fld>
            <a:endParaRPr lang="fr-FR"/>
          </a:p>
        </p:txBody>
      </p:sp>
    </p:spTree>
    <p:extLst>
      <p:ext uri="{BB962C8B-B14F-4D97-AF65-F5344CB8AC3E}">
        <p14:creationId xmlns:p14="http://schemas.microsoft.com/office/powerpoint/2010/main" val="2016374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A44152-7B63-87BB-1F9D-2FA17E85E012}"/>
              </a:ext>
            </a:extLst>
          </p:cNvPr>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C40CA1FB-BBC7-EE89-C7A3-33449D17D32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67FEC10-FB71-2F46-5365-0B188A2AB1DE}"/>
              </a:ext>
            </a:extLst>
          </p:cNvPr>
          <p:cNvSpPr>
            <a:spLocks noGrp="1"/>
          </p:cNvSpPr>
          <p:nvPr>
            <p:ph type="dt" sz="half" idx="10"/>
          </p:nvPr>
        </p:nvSpPr>
        <p:spPr/>
        <p:txBody>
          <a:bodyPr/>
          <a:lstStyle/>
          <a:p>
            <a:pPr>
              <a:defRPr/>
            </a:pPr>
            <a:fld id="{659C6750-4878-4F8C-B9DA-57CB5840798A}" type="datetimeFigureOut">
              <a:rPr lang="en-US" smtClean="0"/>
              <a:pPr>
                <a:defRPr/>
              </a:pPr>
              <a:t>2/5/2026</a:t>
            </a:fld>
            <a:endParaRPr lang="en-US"/>
          </a:p>
        </p:txBody>
      </p:sp>
      <p:sp>
        <p:nvSpPr>
          <p:cNvPr id="5" name="Espace réservé du pied de page 4">
            <a:extLst>
              <a:ext uri="{FF2B5EF4-FFF2-40B4-BE49-F238E27FC236}">
                <a16:creationId xmlns:a16="http://schemas.microsoft.com/office/drawing/2014/main" id="{030AC345-D282-96B8-A24A-B224BBB69BEB}"/>
              </a:ext>
            </a:extLst>
          </p:cNvPr>
          <p:cNvSpPr>
            <a:spLocks noGrp="1"/>
          </p:cNvSpPr>
          <p:nvPr>
            <p:ph type="ftr" sz="quarter" idx="11"/>
          </p:nvPr>
        </p:nvSpPr>
        <p:spPr/>
        <p:txBody>
          <a:bodyPr/>
          <a:lstStyle/>
          <a:p>
            <a:pPr>
              <a:defRPr/>
            </a:pPr>
            <a:endParaRPr lang="en-US"/>
          </a:p>
        </p:txBody>
      </p:sp>
      <p:sp>
        <p:nvSpPr>
          <p:cNvPr id="6" name="Espace réservé du numéro de diapositive 5">
            <a:extLst>
              <a:ext uri="{FF2B5EF4-FFF2-40B4-BE49-F238E27FC236}">
                <a16:creationId xmlns:a16="http://schemas.microsoft.com/office/drawing/2014/main" id="{3D6734DE-7B35-7976-ED42-A8A0C46FCCC1}"/>
              </a:ext>
            </a:extLst>
          </p:cNvPr>
          <p:cNvSpPr>
            <a:spLocks noGrp="1"/>
          </p:cNvSpPr>
          <p:nvPr>
            <p:ph type="sldNum" sz="quarter" idx="12"/>
          </p:nvPr>
        </p:nvSpPr>
        <p:spPr/>
        <p:txBody>
          <a:bodyPr/>
          <a:lstStyle/>
          <a:p>
            <a:fld id="{61F62403-2978-4FD4-A14F-D24AD846828E}" type="slidenum">
              <a:rPr lang="en-US" altLang="fr-FR" smtClean="0"/>
              <a:pPr/>
              <a:t>‹N°›</a:t>
            </a:fld>
            <a:endParaRPr lang="en-US" altLang="fr-FR"/>
          </a:p>
        </p:txBody>
      </p:sp>
    </p:spTree>
    <p:extLst>
      <p:ext uri="{BB962C8B-B14F-4D97-AF65-F5344CB8AC3E}">
        <p14:creationId xmlns:p14="http://schemas.microsoft.com/office/powerpoint/2010/main" val="153878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9A59A5-75D7-715B-94CB-59ADCD67619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8C1E911-BD9B-14A3-736A-B23D3AC1D5E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B21B9EC-D53B-368C-9F57-D3CA31A34EA7}"/>
              </a:ext>
            </a:extLst>
          </p:cNvPr>
          <p:cNvSpPr>
            <a:spLocks noGrp="1"/>
          </p:cNvSpPr>
          <p:nvPr>
            <p:ph type="dt" sz="half" idx="10"/>
          </p:nvPr>
        </p:nvSpPr>
        <p:spPr/>
        <p:txBody>
          <a:bodyPr/>
          <a:lstStyle/>
          <a:p>
            <a:r>
              <a:rPr lang="en-US"/>
              <a:t>4/29/2022</a:t>
            </a:r>
          </a:p>
        </p:txBody>
      </p:sp>
      <p:sp>
        <p:nvSpPr>
          <p:cNvPr id="5" name="Espace réservé du pied de page 4">
            <a:extLst>
              <a:ext uri="{FF2B5EF4-FFF2-40B4-BE49-F238E27FC236}">
                <a16:creationId xmlns:a16="http://schemas.microsoft.com/office/drawing/2014/main" id="{802745CB-CFE3-A73C-C3FD-A0A7D2CD8043}"/>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64F18AB9-8146-FD55-ED09-4DCAE7BA3AEA}"/>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872397126"/>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0CD5606-9750-DC99-D1E7-F26DAC7A0F7B}"/>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6F92784-A997-45EF-F571-CCC565FEF8C3}"/>
              </a:ext>
            </a:extLst>
          </p:cNvPr>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36E996E-B9F5-D8B1-B1C6-BADA1D56B9CE}"/>
              </a:ext>
            </a:extLst>
          </p:cNvPr>
          <p:cNvSpPr>
            <a:spLocks noGrp="1"/>
          </p:cNvSpPr>
          <p:nvPr>
            <p:ph type="dt" sz="half" idx="10"/>
          </p:nvPr>
        </p:nvSpPr>
        <p:spPr/>
        <p:txBody>
          <a:bodyPr/>
          <a:lstStyle/>
          <a:p>
            <a:r>
              <a:rPr lang="en-US"/>
              <a:t>4/29/2022</a:t>
            </a:r>
          </a:p>
        </p:txBody>
      </p:sp>
      <p:sp>
        <p:nvSpPr>
          <p:cNvPr id="5" name="Espace réservé du pied de page 4">
            <a:extLst>
              <a:ext uri="{FF2B5EF4-FFF2-40B4-BE49-F238E27FC236}">
                <a16:creationId xmlns:a16="http://schemas.microsoft.com/office/drawing/2014/main" id="{2DCA275A-9F4F-E455-8C6B-1796F8877272}"/>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323DE15F-1870-3DEB-F1E3-8E6868060EDD}"/>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163767757"/>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C9B02B-1DC0-7EC8-4547-BEC0A6CD717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46B7A0D-5060-34AD-D05C-255E97A8F04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A426491-62A4-92D8-A3E8-387EFEA3ADED}"/>
              </a:ext>
            </a:extLst>
          </p:cNvPr>
          <p:cNvSpPr>
            <a:spLocks noGrp="1"/>
          </p:cNvSpPr>
          <p:nvPr>
            <p:ph type="dt" sz="half" idx="10"/>
          </p:nvPr>
        </p:nvSpPr>
        <p:spPr/>
        <p:txBody>
          <a:bodyPr/>
          <a:lstStyle/>
          <a:p>
            <a:r>
              <a:rPr lang="en-US"/>
              <a:t>4/29/2022</a:t>
            </a:r>
          </a:p>
        </p:txBody>
      </p:sp>
      <p:sp>
        <p:nvSpPr>
          <p:cNvPr id="5" name="Espace réservé du pied de page 4">
            <a:extLst>
              <a:ext uri="{FF2B5EF4-FFF2-40B4-BE49-F238E27FC236}">
                <a16:creationId xmlns:a16="http://schemas.microsoft.com/office/drawing/2014/main" id="{E3B2E676-C478-D8B2-4A1E-38B6DB458697}"/>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717C6C34-B349-A5B0-4E39-12EE1C2F3FE7}"/>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4075018950"/>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6FDACB-DACA-69D0-B2B4-31966C123766}"/>
              </a:ext>
            </a:extLst>
          </p:cNvPr>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16FE8BB1-ADE3-DDDC-CD11-5705969144B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46CF092-4B88-9F4C-2CC4-BA36BBB182BA}"/>
              </a:ext>
            </a:extLst>
          </p:cNvPr>
          <p:cNvSpPr>
            <a:spLocks noGrp="1"/>
          </p:cNvSpPr>
          <p:nvPr>
            <p:ph type="dt" sz="half" idx="10"/>
          </p:nvPr>
        </p:nvSpPr>
        <p:spPr/>
        <p:txBody>
          <a:bodyPr/>
          <a:lstStyle/>
          <a:p>
            <a:r>
              <a:rPr lang="en-US"/>
              <a:t>4/29/2022</a:t>
            </a:r>
          </a:p>
        </p:txBody>
      </p:sp>
      <p:sp>
        <p:nvSpPr>
          <p:cNvPr id="5" name="Espace réservé du pied de page 4">
            <a:extLst>
              <a:ext uri="{FF2B5EF4-FFF2-40B4-BE49-F238E27FC236}">
                <a16:creationId xmlns:a16="http://schemas.microsoft.com/office/drawing/2014/main" id="{FAB84A76-D9EB-7686-6E94-A0A5E56CCC29}"/>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60E2A217-2F3E-C900-AFF7-6542D4135B87}"/>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299324946"/>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8583C3-F91D-2254-7D64-0845D9D1DCB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B2B040E-7F4C-8D56-78B5-CF7B6EB5D3BE}"/>
              </a:ext>
            </a:extLst>
          </p:cNvPr>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B8AB2CA-2E20-5B93-C108-1FA808973A24}"/>
              </a:ext>
            </a:extLst>
          </p:cNvPr>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F11E217-CC20-CC7D-D0EC-CB331929346C}"/>
              </a:ext>
            </a:extLst>
          </p:cNvPr>
          <p:cNvSpPr>
            <a:spLocks noGrp="1"/>
          </p:cNvSpPr>
          <p:nvPr>
            <p:ph type="dt" sz="half" idx="10"/>
          </p:nvPr>
        </p:nvSpPr>
        <p:spPr/>
        <p:txBody>
          <a:bodyPr/>
          <a:lstStyle/>
          <a:p>
            <a:r>
              <a:rPr lang="en-US"/>
              <a:t>4/29/2022</a:t>
            </a:r>
          </a:p>
        </p:txBody>
      </p:sp>
      <p:sp>
        <p:nvSpPr>
          <p:cNvPr id="6" name="Espace réservé du pied de page 5">
            <a:extLst>
              <a:ext uri="{FF2B5EF4-FFF2-40B4-BE49-F238E27FC236}">
                <a16:creationId xmlns:a16="http://schemas.microsoft.com/office/drawing/2014/main" id="{EDB4C759-C379-AD07-2A59-C960CB14E716}"/>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7" name="Espace réservé du numéro de diapositive 6">
            <a:extLst>
              <a:ext uri="{FF2B5EF4-FFF2-40B4-BE49-F238E27FC236}">
                <a16:creationId xmlns:a16="http://schemas.microsoft.com/office/drawing/2014/main" id="{03AD27DB-58F9-B6ED-F7FA-6568FF1F0BEE}"/>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458692668"/>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A8B2C8-12B2-2EA0-7E2C-BDC06D89FCF4}"/>
              </a:ext>
            </a:extLst>
          </p:cNvPr>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D9D3D47-909A-D2B9-1318-C815922FB7D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4232E91-5560-5E0D-885D-27F1CD32D293}"/>
              </a:ext>
            </a:extLst>
          </p:cNvPr>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A3FBE8E-A508-2E6E-9495-4B080430FB0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C611E5F-52C1-E319-CCC9-73C78857D656}"/>
              </a:ext>
            </a:extLst>
          </p:cNvPr>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1E8C504-97A3-5E57-174C-DC4354469D91}"/>
              </a:ext>
            </a:extLst>
          </p:cNvPr>
          <p:cNvSpPr>
            <a:spLocks noGrp="1"/>
          </p:cNvSpPr>
          <p:nvPr>
            <p:ph type="dt" sz="half" idx="10"/>
          </p:nvPr>
        </p:nvSpPr>
        <p:spPr/>
        <p:txBody>
          <a:bodyPr/>
          <a:lstStyle/>
          <a:p>
            <a:r>
              <a:rPr lang="en-US"/>
              <a:t>4/29/2022</a:t>
            </a:r>
          </a:p>
        </p:txBody>
      </p:sp>
      <p:sp>
        <p:nvSpPr>
          <p:cNvPr id="8" name="Espace réservé du pied de page 7">
            <a:extLst>
              <a:ext uri="{FF2B5EF4-FFF2-40B4-BE49-F238E27FC236}">
                <a16:creationId xmlns:a16="http://schemas.microsoft.com/office/drawing/2014/main" id="{2B09FAC4-8010-35F8-A7BB-B228683C03EF}"/>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9" name="Espace réservé du numéro de diapositive 8">
            <a:extLst>
              <a:ext uri="{FF2B5EF4-FFF2-40B4-BE49-F238E27FC236}">
                <a16:creationId xmlns:a16="http://schemas.microsoft.com/office/drawing/2014/main" id="{1CBC266F-0E51-47F3-8243-860B90AA8659}"/>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1563596762"/>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D7BD07-0692-1557-7B09-B9675680834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32013DF-B4E6-02B2-6878-3427DF933A5D}"/>
              </a:ext>
            </a:extLst>
          </p:cNvPr>
          <p:cNvSpPr>
            <a:spLocks noGrp="1"/>
          </p:cNvSpPr>
          <p:nvPr>
            <p:ph type="dt" sz="half" idx="10"/>
          </p:nvPr>
        </p:nvSpPr>
        <p:spPr/>
        <p:txBody>
          <a:bodyPr/>
          <a:lstStyle/>
          <a:p>
            <a:r>
              <a:rPr lang="en-US"/>
              <a:t>4/29/2022</a:t>
            </a:r>
          </a:p>
        </p:txBody>
      </p:sp>
      <p:sp>
        <p:nvSpPr>
          <p:cNvPr id="4" name="Espace réservé du pied de page 3">
            <a:extLst>
              <a:ext uri="{FF2B5EF4-FFF2-40B4-BE49-F238E27FC236}">
                <a16:creationId xmlns:a16="http://schemas.microsoft.com/office/drawing/2014/main" id="{B89A5F7F-C1CD-8B89-30F2-751104D642B4}"/>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5" name="Espace réservé du numéro de diapositive 4">
            <a:extLst>
              <a:ext uri="{FF2B5EF4-FFF2-40B4-BE49-F238E27FC236}">
                <a16:creationId xmlns:a16="http://schemas.microsoft.com/office/drawing/2014/main" id="{65DACC61-75E8-C6EB-902F-701C3A663593}"/>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1922412562"/>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F4AA528-EB3F-5CD9-CB92-84A67087ADC4}"/>
              </a:ext>
            </a:extLst>
          </p:cNvPr>
          <p:cNvSpPr>
            <a:spLocks noGrp="1"/>
          </p:cNvSpPr>
          <p:nvPr>
            <p:ph type="dt" sz="half" idx="10"/>
          </p:nvPr>
        </p:nvSpPr>
        <p:spPr/>
        <p:txBody>
          <a:bodyPr/>
          <a:lstStyle/>
          <a:p>
            <a:fld id="{300A905A-F97D-4E54-ABC5-1CE31C62808A}" type="datetimeFigureOut">
              <a:rPr lang="fr-FR" smtClean="0"/>
              <a:pPr/>
              <a:t>05/02/2026</a:t>
            </a:fld>
            <a:endParaRPr lang="fr-FR"/>
          </a:p>
        </p:txBody>
      </p:sp>
      <p:sp>
        <p:nvSpPr>
          <p:cNvPr id="3" name="Espace réservé du pied de page 2">
            <a:extLst>
              <a:ext uri="{FF2B5EF4-FFF2-40B4-BE49-F238E27FC236}">
                <a16:creationId xmlns:a16="http://schemas.microsoft.com/office/drawing/2014/main" id="{F8461D7D-EB47-7F36-CC8F-FBB5D457E1B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99B2601-42BC-9A86-949A-EF796C99DC45}"/>
              </a:ext>
            </a:extLst>
          </p:cNvPr>
          <p:cNvSpPr>
            <a:spLocks noGrp="1"/>
          </p:cNvSpPr>
          <p:nvPr>
            <p:ph type="sldNum" sz="quarter" idx="12"/>
          </p:nvPr>
        </p:nvSpPr>
        <p:spPr/>
        <p:txBody>
          <a:bodyPr/>
          <a:lstStyle/>
          <a:p>
            <a:fld id="{52501073-81C6-4E18-943D-5D2E57C59D15}" type="slidenum">
              <a:rPr lang="fr-FR" smtClean="0"/>
              <a:pPr/>
              <a:t>‹N°›</a:t>
            </a:fld>
            <a:endParaRPr lang="fr-FR"/>
          </a:p>
        </p:txBody>
      </p:sp>
    </p:spTree>
    <p:extLst>
      <p:ext uri="{BB962C8B-B14F-4D97-AF65-F5344CB8AC3E}">
        <p14:creationId xmlns:p14="http://schemas.microsoft.com/office/powerpoint/2010/main" val="4287899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127AEF-F721-CD86-1A5A-6B8813006CFE}"/>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EA3A181F-310C-95C5-8F4C-EB6C2BF5A78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4BBE421-3EF6-F4E1-7B9D-669C72E8CA3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F127263-A8EA-1333-0F20-2A8DE115995D}"/>
              </a:ext>
            </a:extLst>
          </p:cNvPr>
          <p:cNvSpPr>
            <a:spLocks noGrp="1"/>
          </p:cNvSpPr>
          <p:nvPr>
            <p:ph type="dt" sz="half" idx="10"/>
          </p:nvPr>
        </p:nvSpPr>
        <p:spPr/>
        <p:txBody>
          <a:bodyPr/>
          <a:lstStyle/>
          <a:p>
            <a:r>
              <a:rPr lang="en-US"/>
              <a:t>4/29/2022</a:t>
            </a:r>
          </a:p>
        </p:txBody>
      </p:sp>
      <p:sp>
        <p:nvSpPr>
          <p:cNvPr id="6" name="Espace réservé du pied de page 5">
            <a:extLst>
              <a:ext uri="{FF2B5EF4-FFF2-40B4-BE49-F238E27FC236}">
                <a16:creationId xmlns:a16="http://schemas.microsoft.com/office/drawing/2014/main" id="{299D8454-26C5-E4A7-D5AE-7FB64520319D}"/>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7" name="Espace réservé du numéro de diapositive 6">
            <a:extLst>
              <a:ext uri="{FF2B5EF4-FFF2-40B4-BE49-F238E27FC236}">
                <a16:creationId xmlns:a16="http://schemas.microsoft.com/office/drawing/2014/main" id="{AC3665FC-C8EA-47EC-627A-5E834F838FAD}"/>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2186093607"/>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5469FE-B454-F5E0-4282-774FD2697DF3}"/>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D1ECD914-493B-6266-5925-E1ACAD34276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FC8FAA62-2D02-F1AC-BE20-2976D5DA6D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10FEC42-A78E-65DD-E410-1694AC2A5A46}"/>
              </a:ext>
            </a:extLst>
          </p:cNvPr>
          <p:cNvSpPr>
            <a:spLocks noGrp="1"/>
          </p:cNvSpPr>
          <p:nvPr>
            <p:ph type="dt" sz="half" idx="10"/>
          </p:nvPr>
        </p:nvSpPr>
        <p:spPr/>
        <p:txBody>
          <a:bodyPr/>
          <a:lstStyle/>
          <a:p>
            <a:r>
              <a:rPr lang="en-US"/>
              <a:t>4/29/2022</a:t>
            </a:r>
          </a:p>
        </p:txBody>
      </p:sp>
      <p:sp>
        <p:nvSpPr>
          <p:cNvPr id="6" name="Espace réservé du pied de page 5">
            <a:extLst>
              <a:ext uri="{FF2B5EF4-FFF2-40B4-BE49-F238E27FC236}">
                <a16:creationId xmlns:a16="http://schemas.microsoft.com/office/drawing/2014/main" id="{C2F6D830-58EA-0F5A-689A-E74518EF5510}"/>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7" name="Espace réservé du numéro de diapositive 6">
            <a:extLst>
              <a:ext uri="{FF2B5EF4-FFF2-40B4-BE49-F238E27FC236}">
                <a16:creationId xmlns:a16="http://schemas.microsoft.com/office/drawing/2014/main" id="{16D8DF24-FBDA-114E-471E-4A7473020BF5}"/>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3485750770"/>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5077874-EEE3-0768-6201-8580C44784C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DE5EBA1-1C49-FB94-8E18-909994D2188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F0F68BE-9B39-7468-1755-2F198684F8C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4/29/2022</a:t>
            </a:r>
          </a:p>
        </p:txBody>
      </p:sp>
      <p:sp>
        <p:nvSpPr>
          <p:cNvPr id="5" name="Espace réservé du pied de page 4">
            <a:extLst>
              <a:ext uri="{FF2B5EF4-FFF2-40B4-BE49-F238E27FC236}">
                <a16:creationId xmlns:a16="http://schemas.microsoft.com/office/drawing/2014/main" id="{E1AF612E-E52C-E3B6-8C13-CA462B0DFBA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E16D8736-65C8-AAD8-8D1B-CE4CABD58C4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38570357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cdg18.fr/fileadmin/bibliotheque/Documents/Concours/Documents/Calendrier.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teams.microsoft.com/l/meetup-join/19%3ameeting_ZDQ4NmZkYjgtNTUwMy00NmMwLTg5MGItNDY5NjJlMWU1ZmZl%40thread.v2/0?context=%7b%22Tid%22%3a%2206cf52df-6d66-4a29-9023-43a1ec894f7a%22%2c%22Oid%22%3a%22f4a68a2b-6a7b-4a0b-aee1-76a5f47473ed%22%7d"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3" Type="http://schemas.openxmlformats.org/officeDocument/2006/relationships/image" Target="../media/image131.png"/><Relationship Id="rId3" Type="http://schemas.openxmlformats.org/officeDocument/2006/relationships/hyperlink" Target="mailto:assurances.retraite@cdg18.fr?subject=CNP%20-%20Conditions%20Particuli%C3%A8rres&amp;body=Bonjour%2C%0D%0A%0D%0AVeuillez%20trouver%20ci%20joint%20les%20conditions%20particuli%C3%A8res%20pour%20la%20commune%20de%20" TargetMode="External"/><Relationship Id="rId12" Type="http://schemas.openxmlformats.org/officeDocument/2006/relationships/customXml" Target="../ink/ink3.xml"/><Relationship Id="rId2" Type="http://schemas.openxmlformats.org/officeDocument/2006/relationships/notesSlide" Target="../notesSlides/notesSlide3.xml"/><Relationship Id="rId16" Type="http://schemas.openxmlformats.org/officeDocument/2006/relationships/image" Target="../media/image10.png"/><Relationship Id="rId1" Type="http://schemas.openxmlformats.org/officeDocument/2006/relationships/slideLayout" Target="../slideLayouts/slideLayout2.xml"/><Relationship Id="rId11" Type="http://schemas.openxmlformats.org/officeDocument/2006/relationships/image" Target="../media/image1200.png"/><Relationship Id="rId5" Type="http://schemas.openxmlformats.org/officeDocument/2006/relationships/customXml" Target="../ink/ink1.xml"/><Relationship Id="rId15" Type="http://schemas.openxmlformats.org/officeDocument/2006/relationships/image" Target="../media/image60.png"/><Relationship Id="rId10" Type="http://schemas.openxmlformats.org/officeDocument/2006/relationships/customXml" Target="../ink/ink2.xml"/><Relationship Id="rId4" Type="http://schemas.openxmlformats.org/officeDocument/2006/relationships/image" Target="../media/image1.jpeg"/><Relationship Id="rId9" Type="http://schemas.openxmlformats.org/officeDocument/2006/relationships/image" Target="../media/image1100.png"/><Relationship Id="rId14" Type="http://schemas.openxmlformats.org/officeDocument/2006/relationships/customXml" Target="../ink/ink4.xml"/></Relationships>
</file>

<file path=ppt/slides/_rels/slide26.xml.rels><?xml version="1.0" encoding="UTF-8" standalone="yes"?>
<Relationships xmlns="http://schemas.openxmlformats.org/package/2006/relationships"><Relationship Id="rId8" Type="http://schemas.openxmlformats.org/officeDocument/2006/relationships/hyperlink" Target="https://pixabay.com/en/traffic-sign-attention-road-sign-38589/" TargetMode="External"/><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mailto:assurances.retraite@cdg18.fr" TargetMode="External"/><Relationship Id="rId4" Type="http://schemas.openxmlformats.org/officeDocument/2006/relationships/hyperlink" Target="https://www.cdg18.fr/fileadmin/bibliotheque/Documents/Assurance_statutaire/Manuel_-Guide_DBA_Saisie_collectivites.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vie-publique.fr/loi/287916-loi-reforme-des-retraites-2023-plfss-rectificati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www.legifrance.gouv.fr/jorf/id/JORFTEXT000053388196?isSuggest=true" TargetMode="External"/><Relationship Id="rId4" Type="http://schemas.openxmlformats.org/officeDocument/2006/relationships/hyperlink" Target="https://www.legifrance.gouv.fr/codes/article_lc/LEGIARTI000050723504"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svgsilh.com/image/434152.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hyperlink" Target="mailto:assurances.retraite@cdg.fr"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openxmlformats.org/officeDocument/2006/relationships/customXml" Target="../ink/ink6.xml"/><Relationship Id="rId13"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6.png"/><Relationship Id="rId12" Type="http://schemas.openxmlformats.org/officeDocument/2006/relationships/customXml" Target="../ink/ink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ustomXml" Target="../ink/ink5.xml"/><Relationship Id="rId11" Type="http://schemas.openxmlformats.org/officeDocument/2006/relationships/image" Target="../media/image18.png"/><Relationship Id="rId5" Type="http://schemas.openxmlformats.org/officeDocument/2006/relationships/image" Target="../media/image1.jpeg"/><Relationship Id="rId10" Type="http://schemas.openxmlformats.org/officeDocument/2006/relationships/customXml" Target="../ink/ink7.xml"/><Relationship Id="rId4" Type="http://schemas.openxmlformats.org/officeDocument/2006/relationships/hyperlink" Target="https://www.komuniki.fr/index.html" TargetMode="External"/><Relationship Id="rId9"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715327" y="2853689"/>
            <a:ext cx="7713345" cy="1427955"/>
          </a:xfrm>
          <a:prstGeom prst="rect">
            <a:avLst/>
          </a:prstGeom>
        </p:spPr>
        <p:txBody>
          <a:bodyPr vert="horz" wrap="square" lIns="0" tIns="12065" rIns="0" bIns="0" rtlCol="0">
            <a:spAutoFit/>
          </a:bodyPr>
          <a:lstStyle/>
          <a:p>
            <a:pPr marL="12700" algn="ctr">
              <a:lnSpc>
                <a:spcPct val="100000"/>
              </a:lnSpc>
              <a:spcBef>
                <a:spcPts val="95"/>
              </a:spcBef>
            </a:pPr>
            <a:r>
              <a:rPr lang="fr-FR" sz="6000" spc="-15" dirty="0">
                <a:solidFill>
                  <a:schemeClr val="accent5">
                    <a:lumMod val="75000"/>
                  </a:schemeClr>
                </a:solidFill>
              </a:rPr>
              <a:t>LES VISIOS DU CDG18</a:t>
            </a:r>
            <a:br>
              <a:rPr lang="fr-FR" sz="4800" spc="-15" dirty="0">
                <a:solidFill>
                  <a:srgbClr val="00B0F0"/>
                </a:solidFill>
              </a:rPr>
            </a:br>
            <a:r>
              <a:rPr lang="fr-FR" sz="3200" spc="-15" dirty="0">
                <a:solidFill>
                  <a:schemeClr val="accent6"/>
                </a:solidFill>
              </a:rPr>
              <a:t>Session  – Février 2026</a:t>
            </a:r>
            <a:endParaRPr dirty="0">
              <a:solidFill>
                <a:schemeClr val="accent6"/>
              </a:solidFill>
            </a:endParaRPr>
          </a:p>
        </p:txBody>
      </p:sp>
      <p:sp>
        <p:nvSpPr>
          <p:cNvPr id="7" name="object 7"/>
          <p:cNvSpPr txBox="1"/>
          <p:nvPr/>
        </p:nvSpPr>
        <p:spPr>
          <a:xfrm>
            <a:off x="8497061" y="6431686"/>
            <a:ext cx="110489"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888888"/>
                </a:solidFill>
                <a:latin typeface="Arial"/>
                <a:cs typeface="Arial"/>
              </a:rPr>
              <a:t>1</a:t>
            </a:r>
            <a:endParaRPr sz="1200">
              <a:latin typeface="Arial"/>
              <a:cs typeface="Arial"/>
            </a:endParaRPr>
          </a:p>
        </p:txBody>
      </p:sp>
      <p:pic>
        <p:nvPicPr>
          <p:cNvPr id="9" name="Image 8" descr="Logo_CDG18_BS.jpg"/>
          <p:cNvPicPr>
            <a:picLocks noChangeAspect="1"/>
          </p:cNvPicPr>
          <p:nvPr/>
        </p:nvPicPr>
        <p:blipFill>
          <a:blip r:embed="rId3"/>
          <a:stretch>
            <a:fillRect/>
          </a:stretch>
        </p:blipFill>
        <p:spPr>
          <a:xfrm>
            <a:off x="146011" y="500042"/>
            <a:ext cx="1422426" cy="1443762"/>
          </a:xfrm>
          <a:prstGeom prst="rect">
            <a:avLst/>
          </a:prstGeom>
        </p:spPr>
      </p:pic>
      <p:grpSp>
        <p:nvGrpSpPr>
          <p:cNvPr id="10" name="Groupe 14"/>
          <p:cNvGrpSpPr>
            <a:grpSpLocks/>
          </p:cNvGrpSpPr>
          <p:nvPr/>
        </p:nvGrpSpPr>
        <p:grpSpPr bwMode="auto">
          <a:xfrm>
            <a:off x="1357290" y="285728"/>
            <a:ext cx="7661932" cy="2016596"/>
            <a:chOff x="2521302" y="4447632"/>
            <a:chExt cx="6645275" cy="2324642"/>
          </a:xfrm>
        </p:grpSpPr>
        <p:sp>
          <p:nvSpPr>
            <p:cNvPr id="11"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2"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3"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4" name="Group 6"/>
            <p:cNvGrpSpPr>
              <a:grpSpLocks/>
            </p:cNvGrpSpPr>
            <p:nvPr/>
          </p:nvGrpSpPr>
          <p:grpSpPr bwMode="auto">
            <a:xfrm>
              <a:off x="3957638" y="5091476"/>
              <a:ext cx="171450" cy="1165229"/>
              <a:chOff x="112099728" y="105931681"/>
              <a:chExt cx="170831" cy="1165800"/>
            </a:xfrm>
          </p:grpSpPr>
          <p:sp>
            <p:nvSpPr>
              <p:cNvPr id="19"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0"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1"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5" name="Group 10"/>
            <p:cNvGrpSpPr>
              <a:grpSpLocks/>
            </p:cNvGrpSpPr>
            <p:nvPr/>
          </p:nvGrpSpPr>
          <p:grpSpPr bwMode="auto">
            <a:xfrm>
              <a:off x="8701088" y="4447632"/>
              <a:ext cx="169862" cy="1163632"/>
              <a:chOff x="116843535" y="105289350"/>
              <a:chExt cx="170420" cy="1163658"/>
            </a:xfrm>
          </p:grpSpPr>
          <p:sp>
            <p:nvSpPr>
              <p:cNvPr id="16" name="Rectangle 15"/>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7" name="Rectangle 16"/>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8" name="Rectangle 17"/>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object 5">
            <a:extLst>
              <a:ext uri="{FF2B5EF4-FFF2-40B4-BE49-F238E27FC236}">
                <a16:creationId xmlns:a16="http://schemas.microsoft.com/office/drawing/2014/main" id="{59DEC9A9-D93D-BFA7-972F-C819F74BE1C2}"/>
              </a:ext>
            </a:extLst>
          </p:cNvPr>
          <p:cNvSpPr txBox="1">
            <a:spLocks/>
          </p:cNvSpPr>
          <p:nvPr/>
        </p:nvSpPr>
        <p:spPr>
          <a:xfrm>
            <a:off x="143136" y="4512796"/>
            <a:ext cx="8782089" cy="1897314"/>
          </a:xfrm>
          <a:prstGeom prst="rect">
            <a:avLst/>
          </a:prstGeom>
        </p:spPr>
        <p:txBody>
          <a:bodyPr vert="horz" wrap="square" lIns="0" tIns="12065" rIns="0" bIns="0" rtlCol="0">
            <a:spAutoFit/>
          </a:bodyPr>
          <a:lstStyle>
            <a:lvl1pPr>
              <a:defRPr sz="2400" b="1" i="0">
                <a:solidFill>
                  <a:srgbClr val="B10F61"/>
                </a:solidFill>
                <a:latin typeface="Carlito"/>
                <a:ea typeface="+mj-ea"/>
                <a:cs typeface="Carlito"/>
              </a:defRPr>
            </a:lvl1pPr>
          </a:lstStyle>
          <a:p>
            <a:pPr marL="12700" algn="ctr">
              <a:spcBef>
                <a:spcPts val="95"/>
              </a:spcBef>
            </a:pPr>
            <a:r>
              <a:rPr lang="fr-FR" sz="2800" kern="0" spc="-15" dirty="0">
                <a:solidFill>
                  <a:schemeClr val="accent5">
                    <a:lumMod val="75000"/>
                  </a:schemeClr>
                </a:solidFill>
              </a:rPr>
              <a:t>Vos intervenants pour cette session</a:t>
            </a:r>
          </a:p>
          <a:p>
            <a:pPr marL="12700" algn="ctr">
              <a:spcBef>
                <a:spcPts val="95"/>
              </a:spcBef>
            </a:pPr>
            <a:endParaRPr lang="fr-FR" sz="2000" kern="0" spc="-15" dirty="0">
              <a:solidFill>
                <a:srgbClr val="00B0F0"/>
              </a:solidFill>
              <a:latin typeface="Arial" panose="020B0604020202020204" pitchFamily="34" charset="0"/>
              <a:cs typeface="Arial" panose="020B0604020202020204" pitchFamily="34" charset="0"/>
            </a:endParaRPr>
          </a:p>
          <a:p>
            <a:pPr marL="12700" algn="ctr">
              <a:spcBef>
                <a:spcPts val="95"/>
              </a:spcBef>
            </a:pPr>
            <a:r>
              <a:rPr lang="fr-FR" kern="0" dirty="0">
                <a:solidFill>
                  <a:srgbClr val="00B0F0"/>
                </a:solidFill>
              </a:rPr>
              <a:t>Julie HEURTAULT – Gestionnaire Concours et Examens</a:t>
            </a:r>
          </a:p>
          <a:p>
            <a:pPr marL="12700" algn="ctr">
              <a:spcBef>
                <a:spcPts val="95"/>
              </a:spcBef>
            </a:pPr>
            <a:r>
              <a:rPr lang="fr-FR" kern="0" dirty="0">
                <a:solidFill>
                  <a:srgbClr val="00B0F0"/>
                </a:solidFill>
              </a:rPr>
              <a:t>Pascal PELLENTZ – Responsable du Pôle Emploi, Concours et Appui aux Collectivités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AEDD9-3CBB-29E0-3D1F-D0F8C341EEDB}"/>
            </a:ext>
          </a:extLst>
        </p:cNvPr>
        <p:cNvGrpSpPr/>
        <p:nvPr/>
      </p:nvGrpSpPr>
      <p:grpSpPr>
        <a:xfrm>
          <a:off x="0" y="0"/>
          <a:ext cx="0" cy="0"/>
          <a:chOff x="0" y="0"/>
          <a:chExt cx="0" cy="0"/>
        </a:xfrm>
      </p:grpSpPr>
      <p:sp>
        <p:nvSpPr>
          <p:cNvPr id="8" name="object 8">
            <a:extLst>
              <a:ext uri="{FF2B5EF4-FFF2-40B4-BE49-F238E27FC236}">
                <a16:creationId xmlns:a16="http://schemas.microsoft.com/office/drawing/2014/main" id="{EBF90770-BBCF-1945-3B9C-F3A69902E363}"/>
              </a:ext>
            </a:extLst>
          </p:cNvPr>
          <p:cNvSpPr txBox="1"/>
          <p:nvPr/>
        </p:nvSpPr>
        <p:spPr>
          <a:xfrm>
            <a:off x="631204" y="2895600"/>
            <a:ext cx="8073896" cy="2964273"/>
          </a:xfrm>
          <a:prstGeom prst="rect">
            <a:avLst/>
          </a:prstGeom>
        </p:spPr>
        <p:txBody>
          <a:bodyPr vert="horz" wrap="square" lIns="0" tIns="9525" rIns="0" bIns="0" rtlCol="0">
            <a:spAutoFit/>
          </a:bodyPr>
          <a:lstStyle/>
          <a:p>
            <a:pPr algn="just"/>
            <a:r>
              <a:rPr lang="fr-FR" sz="2400" dirty="0">
                <a:latin typeface="Segoe UI Emoji" panose="020B0502040204020203" pitchFamily="34" charset="0"/>
                <a:ea typeface="Segoe UI Emoji" panose="020B0502040204020203" pitchFamily="34" charset="0"/>
                <a:cs typeface="Arial" panose="020B0604020202020204" pitchFamily="34" charset="0"/>
              </a:rPr>
              <a:t>▸</a:t>
            </a:r>
            <a:r>
              <a:rPr lang="fr-FR" sz="2400" dirty="0">
                <a:latin typeface="Arial" panose="020B0604020202020204" pitchFamily="34" charset="0"/>
                <a:cs typeface="Arial" panose="020B0604020202020204" pitchFamily="34" charset="0"/>
              </a:rPr>
              <a:t>Calendrier des concours et examens disponible sur notre site : </a:t>
            </a:r>
            <a:r>
              <a:rPr lang="fr-FR" sz="2400" dirty="0">
                <a:latin typeface="Arial" panose="020B0604020202020204" pitchFamily="34" charset="0"/>
                <a:cs typeface="Arial" panose="020B0604020202020204" pitchFamily="34" charset="0"/>
                <a:hlinkClick r:id="rId2"/>
              </a:rPr>
              <a:t>https://www.cdg18.fr/fileadmin/bibliotheque/Documents/Concours/Documents/Calendrier.pdf</a:t>
            </a:r>
            <a:r>
              <a:rPr lang="fr-FR" sz="2400" dirty="0">
                <a:latin typeface="Arial" panose="020B0604020202020204" pitchFamily="34" charset="0"/>
                <a:cs typeface="Arial" panose="020B0604020202020204" pitchFamily="34" charset="0"/>
              </a:rPr>
              <a:t> </a:t>
            </a:r>
          </a:p>
          <a:p>
            <a:pPr algn="just"/>
            <a:endParaRPr lang="fr-FR" sz="2400" dirty="0">
              <a:latin typeface="Arial" panose="020B0604020202020204" pitchFamily="34" charset="0"/>
              <a:cs typeface="Arial" panose="020B0604020202020204" pitchFamily="34" charset="0"/>
            </a:endParaRPr>
          </a:p>
          <a:p>
            <a:pPr algn="just"/>
            <a:r>
              <a:rPr lang="fr-FR" sz="2400" dirty="0">
                <a:latin typeface="Segoe UI Emoji" panose="020B0502040204020203" pitchFamily="34" charset="0"/>
                <a:ea typeface="Segoe UI Emoji" panose="020B0502040204020203" pitchFamily="34" charset="0"/>
                <a:cs typeface="Arial" panose="020B0604020202020204" pitchFamily="34" charset="0"/>
              </a:rPr>
              <a:t>▸</a:t>
            </a:r>
            <a:r>
              <a:rPr lang="fr-FR" sz="2400" dirty="0">
                <a:latin typeface="Arial" panose="020B0604020202020204" pitchFamily="34" charset="0"/>
                <a:cs typeface="Arial" panose="020B0604020202020204" pitchFamily="34" charset="0"/>
              </a:rPr>
              <a:t>Statuts particuliers de chaque cadre d’emplois</a:t>
            </a:r>
          </a:p>
          <a:p>
            <a:pPr algn="just"/>
            <a:endParaRPr lang="fr-FR" sz="2400" dirty="0">
              <a:latin typeface="Arial" panose="020B0604020202020204" pitchFamily="34" charset="0"/>
              <a:cs typeface="Arial" panose="020B0604020202020204" pitchFamily="34" charset="0"/>
            </a:endParaRPr>
          </a:p>
          <a:p>
            <a:pPr algn="just"/>
            <a:r>
              <a:rPr lang="fr-FR" sz="2400" dirty="0">
                <a:latin typeface="Segoe UI Emoji" panose="020B0502040204020203" pitchFamily="34" charset="0"/>
                <a:ea typeface="Segoe UI Emoji" panose="020B0502040204020203" pitchFamily="34" charset="0"/>
                <a:cs typeface="Arial" panose="020B0604020202020204" pitchFamily="34" charset="0"/>
              </a:rPr>
              <a:t>▸</a:t>
            </a:r>
            <a:r>
              <a:rPr lang="fr-FR" sz="2400" dirty="0">
                <a:latin typeface="Arial" panose="020B0604020202020204" pitchFamily="34" charset="0"/>
                <a:cs typeface="Arial" panose="020B0604020202020204" pitchFamily="34" charset="0"/>
              </a:rPr>
              <a:t>Concours-territorial.fr</a:t>
            </a:r>
            <a:endParaRPr sz="2400" dirty="0">
              <a:latin typeface="Arial" panose="020B0604020202020204" pitchFamily="34" charset="0"/>
              <a:cs typeface="Arial" panose="020B0604020202020204" pitchFamily="34" charset="0"/>
            </a:endParaRPr>
          </a:p>
        </p:txBody>
      </p:sp>
      <p:pic>
        <p:nvPicPr>
          <p:cNvPr id="10" name="Image 9" descr="Logo_CDG18_BS.jpg">
            <a:extLst>
              <a:ext uri="{FF2B5EF4-FFF2-40B4-BE49-F238E27FC236}">
                <a16:creationId xmlns:a16="http://schemas.microsoft.com/office/drawing/2014/main" id="{E568CC9D-5041-2631-9AB6-7DBE04DF9A2A}"/>
              </a:ext>
            </a:extLst>
          </p:cNvPr>
          <p:cNvPicPr>
            <a:picLocks noChangeAspect="1"/>
          </p:cNvPicPr>
          <p:nvPr/>
        </p:nvPicPr>
        <p:blipFill>
          <a:blip r:embed="rId3"/>
          <a:stretch>
            <a:fillRect/>
          </a:stretch>
        </p:blipFill>
        <p:spPr>
          <a:xfrm>
            <a:off x="152400" y="0"/>
            <a:ext cx="1422426" cy="1443762"/>
          </a:xfrm>
          <a:prstGeom prst="rect">
            <a:avLst/>
          </a:prstGeom>
        </p:spPr>
      </p:pic>
      <p:grpSp>
        <p:nvGrpSpPr>
          <p:cNvPr id="15" name="Groupe 14">
            <a:extLst>
              <a:ext uri="{FF2B5EF4-FFF2-40B4-BE49-F238E27FC236}">
                <a16:creationId xmlns:a16="http://schemas.microsoft.com/office/drawing/2014/main" id="{C13AB1AD-9F97-08A1-A8CA-C941A0BA73D4}"/>
              </a:ext>
            </a:extLst>
          </p:cNvPr>
          <p:cNvGrpSpPr>
            <a:grpSpLocks/>
          </p:cNvGrpSpPr>
          <p:nvPr/>
        </p:nvGrpSpPr>
        <p:grpSpPr bwMode="auto">
          <a:xfrm>
            <a:off x="1482068" y="152400"/>
            <a:ext cx="7661932" cy="1314472"/>
            <a:chOff x="2521302" y="4447632"/>
            <a:chExt cx="6645275" cy="2324642"/>
          </a:xfrm>
        </p:grpSpPr>
        <p:sp>
          <p:nvSpPr>
            <p:cNvPr id="16" name="Oval 2">
              <a:extLst>
                <a:ext uri="{FF2B5EF4-FFF2-40B4-BE49-F238E27FC236}">
                  <a16:creationId xmlns:a16="http://schemas.microsoft.com/office/drawing/2014/main" id="{3FA4EBEE-D3DC-59CC-1E91-0CFB29EA5A8F}"/>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7" name="Rectangle 3">
              <a:extLst>
                <a:ext uri="{FF2B5EF4-FFF2-40B4-BE49-F238E27FC236}">
                  <a16:creationId xmlns:a16="http://schemas.microsoft.com/office/drawing/2014/main" id="{57C8528C-7563-4B77-CE68-9EE78284E528}"/>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8" name="Text Box 4">
              <a:extLst>
                <a:ext uri="{FF2B5EF4-FFF2-40B4-BE49-F238E27FC236}">
                  <a16:creationId xmlns:a16="http://schemas.microsoft.com/office/drawing/2014/main" id="{3F505FC6-AB3F-7B0F-24A6-C89F172A0551}"/>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9" name="Group 6">
              <a:extLst>
                <a:ext uri="{FF2B5EF4-FFF2-40B4-BE49-F238E27FC236}">
                  <a16:creationId xmlns:a16="http://schemas.microsoft.com/office/drawing/2014/main" id="{C69E54DD-90B1-F017-E0BE-3C8BE47F861E}"/>
                </a:ext>
              </a:extLst>
            </p:cNvPr>
            <p:cNvGrpSpPr>
              <a:grpSpLocks/>
            </p:cNvGrpSpPr>
            <p:nvPr/>
          </p:nvGrpSpPr>
          <p:grpSpPr bwMode="auto">
            <a:xfrm>
              <a:off x="3957638" y="5091476"/>
              <a:ext cx="171450" cy="1165229"/>
              <a:chOff x="112099728" y="105931681"/>
              <a:chExt cx="170831" cy="1165800"/>
            </a:xfrm>
          </p:grpSpPr>
          <p:sp>
            <p:nvSpPr>
              <p:cNvPr id="24" name="Rectangle 7">
                <a:extLst>
                  <a:ext uri="{FF2B5EF4-FFF2-40B4-BE49-F238E27FC236}">
                    <a16:creationId xmlns:a16="http://schemas.microsoft.com/office/drawing/2014/main" id="{A8EF2EBF-71FD-4787-8DC2-D4BDC0FB7729}"/>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5" name="Rectangle 8">
                <a:extLst>
                  <a:ext uri="{FF2B5EF4-FFF2-40B4-BE49-F238E27FC236}">
                    <a16:creationId xmlns:a16="http://schemas.microsoft.com/office/drawing/2014/main" id="{18F4A2DF-8180-F185-C107-0861DBB6A715}"/>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6" name="Rectangle 9">
                <a:extLst>
                  <a:ext uri="{FF2B5EF4-FFF2-40B4-BE49-F238E27FC236}">
                    <a16:creationId xmlns:a16="http://schemas.microsoft.com/office/drawing/2014/main" id="{DFE80456-0F4C-CEA0-CD0B-EF9450D28CD1}"/>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20" name="Group 10">
              <a:extLst>
                <a:ext uri="{FF2B5EF4-FFF2-40B4-BE49-F238E27FC236}">
                  <a16:creationId xmlns:a16="http://schemas.microsoft.com/office/drawing/2014/main" id="{0705AAD7-FA0D-F4B6-E3BD-AFCF4F37BD0B}"/>
                </a:ext>
              </a:extLst>
            </p:cNvPr>
            <p:cNvGrpSpPr>
              <a:grpSpLocks/>
            </p:cNvGrpSpPr>
            <p:nvPr/>
          </p:nvGrpSpPr>
          <p:grpSpPr bwMode="auto">
            <a:xfrm>
              <a:off x="8701088" y="4447632"/>
              <a:ext cx="169862" cy="1163632"/>
              <a:chOff x="116843535" y="105289350"/>
              <a:chExt cx="170420" cy="1163658"/>
            </a:xfrm>
          </p:grpSpPr>
          <p:sp>
            <p:nvSpPr>
              <p:cNvPr id="21" name="Rectangle 20">
                <a:extLst>
                  <a:ext uri="{FF2B5EF4-FFF2-40B4-BE49-F238E27FC236}">
                    <a16:creationId xmlns:a16="http://schemas.microsoft.com/office/drawing/2014/main" id="{5DFAD642-0BB7-1D0B-49FE-365622F4757F}"/>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2" name="Rectangle 21">
                <a:extLst>
                  <a:ext uri="{FF2B5EF4-FFF2-40B4-BE49-F238E27FC236}">
                    <a16:creationId xmlns:a16="http://schemas.microsoft.com/office/drawing/2014/main" id="{868B911A-28F8-AF17-D7A6-64C47CB164E8}"/>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3" name="Rectangle 22">
                <a:extLst>
                  <a:ext uri="{FF2B5EF4-FFF2-40B4-BE49-F238E27FC236}">
                    <a16:creationId xmlns:a16="http://schemas.microsoft.com/office/drawing/2014/main" id="{51025D27-FF5A-8092-F822-16B3D9DD0373}"/>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 name="ZoneTexte 1">
            <a:extLst>
              <a:ext uri="{FF2B5EF4-FFF2-40B4-BE49-F238E27FC236}">
                <a16:creationId xmlns:a16="http://schemas.microsoft.com/office/drawing/2014/main" id="{632E6FDA-6F5E-D522-4DCC-3D166EA2E96E}"/>
              </a:ext>
            </a:extLst>
          </p:cNvPr>
          <p:cNvSpPr txBox="1"/>
          <p:nvPr/>
        </p:nvSpPr>
        <p:spPr>
          <a:xfrm>
            <a:off x="877990" y="1585014"/>
            <a:ext cx="7235696" cy="954107"/>
          </a:xfrm>
          <a:prstGeom prst="rect">
            <a:avLst/>
          </a:prstGeom>
          <a:noFill/>
        </p:spPr>
        <p:txBody>
          <a:bodyPr wrap="square" rtlCol="0">
            <a:spAutoFit/>
          </a:bodyPr>
          <a:lstStyle/>
          <a:p>
            <a:pPr algn="ctr"/>
            <a:r>
              <a:rPr lang="fr-FR" sz="2800" b="1" dirty="0">
                <a:solidFill>
                  <a:srgbClr val="4472C4"/>
                </a:solidFill>
              </a:rPr>
              <a:t>Comment vérifier les conditions d’accès à un concours ou un examen professionnel ?</a:t>
            </a:r>
          </a:p>
        </p:txBody>
      </p:sp>
    </p:spTree>
    <p:extLst>
      <p:ext uri="{BB962C8B-B14F-4D97-AF65-F5344CB8AC3E}">
        <p14:creationId xmlns:p14="http://schemas.microsoft.com/office/powerpoint/2010/main" val="2833272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45320-203F-07D1-C68C-843CBF9A28DD}"/>
            </a:ext>
          </a:extLst>
        </p:cNvPr>
        <p:cNvGrpSpPr/>
        <p:nvPr/>
      </p:nvGrpSpPr>
      <p:grpSpPr>
        <a:xfrm>
          <a:off x="0" y="0"/>
          <a:ext cx="0" cy="0"/>
          <a:chOff x="0" y="0"/>
          <a:chExt cx="0" cy="0"/>
        </a:xfrm>
      </p:grpSpPr>
      <p:pic>
        <p:nvPicPr>
          <p:cNvPr id="10" name="Image 9" descr="Logo_CDG18_BS.jpg">
            <a:extLst>
              <a:ext uri="{FF2B5EF4-FFF2-40B4-BE49-F238E27FC236}">
                <a16:creationId xmlns:a16="http://schemas.microsoft.com/office/drawing/2014/main" id="{2B30F5E1-63C1-0544-3A18-6807D6CABC67}"/>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15" name="Groupe 14">
            <a:extLst>
              <a:ext uri="{FF2B5EF4-FFF2-40B4-BE49-F238E27FC236}">
                <a16:creationId xmlns:a16="http://schemas.microsoft.com/office/drawing/2014/main" id="{17BCC5B9-4200-B41D-3F7E-528D6BA44B89}"/>
              </a:ext>
            </a:extLst>
          </p:cNvPr>
          <p:cNvGrpSpPr>
            <a:grpSpLocks/>
          </p:cNvGrpSpPr>
          <p:nvPr/>
        </p:nvGrpSpPr>
        <p:grpSpPr bwMode="auto">
          <a:xfrm>
            <a:off x="1482068" y="152400"/>
            <a:ext cx="7661932" cy="1314472"/>
            <a:chOff x="2521302" y="4447632"/>
            <a:chExt cx="6645275" cy="2324642"/>
          </a:xfrm>
        </p:grpSpPr>
        <p:sp>
          <p:nvSpPr>
            <p:cNvPr id="16" name="Oval 2">
              <a:extLst>
                <a:ext uri="{FF2B5EF4-FFF2-40B4-BE49-F238E27FC236}">
                  <a16:creationId xmlns:a16="http://schemas.microsoft.com/office/drawing/2014/main" id="{F969CD30-FD67-2515-75FB-FFEDDF8F4AFC}"/>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7" name="Rectangle 3">
              <a:extLst>
                <a:ext uri="{FF2B5EF4-FFF2-40B4-BE49-F238E27FC236}">
                  <a16:creationId xmlns:a16="http://schemas.microsoft.com/office/drawing/2014/main" id="{1F15029B-724A-19B3-4D7F-8094D9BBD745}"/>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8" name="Text Box 4">
              <a:extLst>
                <a:ext uri="{FF2B5EF4-FFF2-40B4-BE49-F238E27FC236}">
                  <a16:creationId xmlns:a16="http://schemas.microsoft.com/office/drawing/2014/main" id="{30A97003-4F9D-9978-86F9-B90431AEBE1D}"/>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9" name="Group 6">
              <a:extLst>
                <a:ext uri="{FF2B5EF4-FFF2-40B4-BE49-F238E27FC236}">
                  <a16:creationId xmlns:a16="http://schemas.microsoft.com/office/drawing/2014/main" id="{13A95761-7914-D73E-7C6E-2FA6502DCFBD}"/>
                </a:ext>
              </a:extLst>
            </p:cNvPr>
            <p:cNvGrpSpPr>
              <a:grpSpLocks/>
            </p:cNvGrpSpPr>
            <p:nvPr/>
          </p:nvGrpSpPr>
          <p:grpSpPr bwMode="auto">
            <a:xfrm>
              <a:off x="3957638" y="5091476"/>
              <a:ext cx="171450" cy="1165229"/>
              <a:chOff x="112099728" y="105931681"/>
              <a:chExt cx="170831" cy="1165800"/>
            </a:xfrm>
          </p:grpSpPr>
          <p:sp>
            <p:nvSpPr>
              <p:cNvPr id="24" name="Rectangle 7">
                <a:extLst>
                  <a:ext uri="{FF2B5EF4-FFF2-40B4-BE49-F238E27FC236}">
                    <a16:creationId xmlns:a16="http://schemas.microsoft.com/office/drawing/2014/main" id="{5C5C381A-D1DF-E86B-A7FC-A64FE5990485}"/>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5" name="Rectangle 8">
                <a:extLst>
                  <a:ext uri="{FF2B5EF4-FFF2-40B4-BE49-F238E27FC236}">
                    <a16:creationId xmlns:a16="http://schemas.microsoft.com/office/drawing/2014/main" id="{FF2BB056-EB0F-8162-B624-FE08BC30F27E}"/>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6" name="Rectangle 9">
                <a:extLst>
                  <a:ext uri="{FF2B5EF4-FFF2-40B4-BE49-F238E27FC236}">
                    <a16:creationId xmlns:a16="http://schemas.microsoft.com/office/drawing/2014/main" id="{47E37D84-C158-C471-FE65-EF991169874E}"/>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20" name="Group 10">
              <a:extLst>
                <a:ext uri="{FF2B5EF4-FFF2-40B4-BE49-F238E27FC236}">
                  <a16:creationId xmlns:a16="http://schemas.microsoft.com/office/drawing/2014/main" id="{30A44525-127A-B1C7-17A5-6F8E14F1C303}"/>
                </a:ext>
              </a:extLst>
            </p:cNvPr>
            <p:cNvGrpSpPr>
              <a:grpSpLocks/>
            </p:cNvGrpSpPr>
            <p:nvPr/>
          </p:nvGrpSpPr>
          <p:grpSpPr bwMode="auto">
            <a:xfrm>
              <a:off x="8701088" y="4447632"/>
              <a:ext cx="169862" cy="1163632"/>
              <a:chOff x="116843535" y="105289350"/>
              <a:chExt cx="170420" cy="1163658"/>
            </a:xfrm>
          </p:grpSpPr>
          <p:sp>
            <p:nvSpPr>
              <p:cNvPr id="21" name="Rectangle 20">
                <a:extLst>
                  <a:ext uri="{FF2B5EF4-FFF2-40B4-BE49-F238E27FC236}">
                    <a16:creationId xmlns:a16="http://schemas.microsoft.com/office/drawing/2014/main" id="{1796A5DA-CA37-ADCF-1205-5AA5595BC06E}"/>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2" name="Rectangle 21">
                <a:extLst>
                  <a:ext uri="{FF2B5EF4-FFF2-40B4-BE49-F238E27FC236}">
                    <a16:creationId xmlns:a16="http://schemas.microsoft.com/office/drawing/2014/main" id="{338D056B-AC2B-785B-04B1-7C2CA119E375}"/>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3" name="Rectangle 22">
                <a:extLst>
                  <a:ext uri="{FF2B5EF4-FFF2-40B4-BE49-F238E27FC236}">
                    <a16:creationId xmlns:a16="http://schemas.microsoft.com/office/drawing/2014/main" id="{DDF582C4-8D02-F2E7-1E97-AB5379C54D4C}"/>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 name="ZoneTexte 1">
            <a:extLst>
              <a:ext uri="{FF2B5EF4-FFF2-40B4-BE49-F238E27FC236}">
                <a16:creationId xmlns:a16="http://schemas.microsoft.com/office/drawing/2014/main" id="{F2D2920C-D0EE-67E5-FCA8-D0E0BF001E22}"/>
              </a:ext>
            </a:extLst>
          </p:cNvPr>
          <p:cNvSpPr txBox="1"/>
          <p:nvPr/>
        </p:nvSpPr>
        <p:spPr>
          <a:xfrm>
            <a:off x="877990" y="1585014"/>
            <a:ext cx="7235696" cy="523220"/>
          </a:xfrm>
          <a:prstGeom prst="rect">
            <a:avLst/>
          </a:prstGeom>
          <a:noFill/>
        </p:spPr>
        <p:txBody>
          <a:bodyPr wrap="square" rtlCol="0">
            <a:spAutoFit/>
          </a:bodyPr>
          <a:lstStyle/>
          <a:p>
            <a:pPr algn="ctr"/>
            <a:r>
              <a:rPr lang="fr-FR" sz="2800" b="1" dirty="0">
                <a:solidFill>
                  <a:srgbClr val="4472C4"/>
                </a:solidFill>
              </a:rPr>
              <a:t>concours-territorial.fr</a:t>
            </a:r>
          </a:p>
        </p:txBody>
      </p:sp>
      <p:pic>
        <p:nvPicPr>
          <p:cNvPr id="4" name="Image 3" descr="Une image contenant texte, capture d’écran, Police&#10;&#10;Le contenu généré par l’IA peut être incorrect.">
            <a:extLst>
              <a:ext uri="{FF2B5EF4-FFF2-40B4-BE49-F238E27FC236}">
                <a16:creationId xmlns:a16="http://schemas.microsoft.com/office/drawing/2014/main" id="{96889397-C393-58F0-A6A1-1C747749D7BA}"/>
              </a:ext>
            </a:extLst>
          </p:cNvPr>
          <p:cNvPicPr>
            <a:picLocks noChangeAspect="1"/>
          </p:cNvPicPr>
          <p:nvPr/>
        </p:nvPicPr>
        <p:blipFill>
          <a:blip r:embed="rId3"/>
          <a:stretch>
            <a:fillRect/>
          </a:stretch>
        </p:blipFill>
        <p:spPr>
          <a:xfrm>
            <a:off x="0" y="2514600"/>
            <a:ext cx="9144000" cy="3076003"/>
          </a:xfrm>
          <a:prstGeom prst="rect">
            <a:avLst/>
          </a:prstGeom>
        </p:spPr>
      </p:pic>
    </p:spTree>
    <p:extLst>
      <p:ext uri="{BB962C8B-B14F-4D97-AF65-F5344CB8AC3E}">
        <p14:creationId xmlns:p14="http://schemas.microsoft.com/office/powerpoint/2010/main" val="3199528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11859-1CD4-BB3C-E76E-555A6045666C}"/>
            </a:ext>
          </a:extLst>
        </p:cNvPr>
        <p:cNvGrpSpPr/>
        <p:nvPr/>
      </p:nvGrpSpPr>
      <p:grpSpPr>
        <a:xfrm>
          <a:off x="0" y="0"/>
          <a:ext cx="0" cy="0"/>
          <a:chOff x="0" y="0"/>
          <a:chExt cx="0" cy="0"/>
        </a:xfrm>
      </p:grpSpPr>
      <p:pic>
        <p:nvPicPr>
          <p:cNvPr id="10" name="Image 9" descr="Logo_CDG18_BS.jpg">
            <a:extLst>
              <a:ext uri="{FF2B5EF4-FFF2-40B4-BE49-F238E27FC236}">
                <a16:creationId xmlns:a16="http://schemas.microsoft.com/office/drawing/2014/main" id="{6E6F2A58-DCEF-C8F9-78B6-37D7AA0ACD45}"/>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15" name="Groupe 14">
            <a:extLst>
              <a:ext uri="{FF2B5EF4-FFF2-40B4-BE49-F238E27FC236}">
                <a16:creationId xmlns:a16="http://schemas.microsoft.com/office/drawing/2014/main" id="{F7AE5D22-A9F9-51E0-10E1-2C73DB9E714F}"/>
              </a:ext>
            </a:extLst>
          </p:cNvPr>
          <p:cNvGrpSpPr>
            <a:grpSpLocks/>
          </p:cNvGrpSpPr>
          <p:nvPr/>
        </p:nvGrpSpPr>
        <p:grpSpPr bwMode="auto">
          <a:xfrm>
            <a:off x="1482068" y="152400"/>
            <a:ext cx="7661932" cy="1314472"/>
            <a:chOff x="2521302" y="4447632"/>
            <a:chExt cx="6645275" cy="2324642"/>
          </a:xfrm>
        </p:grpSpPr>
        <p:sp>
          <p:nvSpPr>
            <p:cNvPr id="16" name="Oval 2">
              <a:extLst>
                <a:ext uri="{FF2B5EF4-FFF2-40B4-BE49-F238E27FC236}">
                  <a16:creationId xmlns:a16="http://schemas.microsoft.com/office/drawing/2014/main" id="{6B30CFC7-68DC-2622-DAFA-2DDBDDBFEC86}"/>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7" name="Rectangle 3">
              <a:extLst>
                <a:ext uri="{FF2B5EF4-FFF2-40B4-BE49-F238E27FC236}">
                  <a16:creationId xmlns:a16="http://schemas.microsoft.com/office/drawing/2014/main" id="{7153039B-7838-417D-CF83-14783C1809DE}"/>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8" name="Text Box 4">
              <a:extLst>
                <a:ext uri="{FF2B5EF4-FFF2-40B4-BE49-F238E27FC236}">
                  <a16:creationId xmlns:a16="http://schemas.microsoft.com/office/drawing/2014/main" id="{D8EFEF91-E2A5-7733-8096-4E1942158DAE}"/>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9" name="Group 6">
              <a:extLst>
                <a:ext uri="{FF2B5EF4-FFF2-40B4-BE49-F238E27FC236}">
                  <a16:creationId xmlns:a16="http://schemas.microsoft.com/office/drawing/2014/main" id="{16C2F07B-793B-524D-3C14-F1213B9B0B72}"/>
                </a:ext>
              </a:extLst>
            </p:cNvPr>
            <p:cNvGrpSpPr>
              <a:grpSpLocks/>
            </p:cNvGrpSpPr>
            <p:nvPr/>
          </p:nvGrpSpPr>
          <p:grpSpPr bwMode="auto">
            <a:xfrm>
              <a:off x="3957638" y="5091476"/>
              <a:ext cx="171450" cy="1165229"/>
              <a:chOff x="112099728" y="105931681"/>
              <a:chExt cx="170831" cy="1165800"/>
            </a:xfrm>
          </p:grpSpPr>
          <p:sp>
            <p:nvSpPr>
              <p:cNvPr id="24" name="Rectangle 7">
                <a:extLst>
                  <a:ext uri="{FF2B5EF4-FFF2-40B4-BE49-F238E27FC236}">
                    <a16:creationId xmlns:a16="http://schemas.microsoft.com/office/drawing/2014/main" id="{141FBF37-FDE1-45C0-2DC0-7F3714EC71FB}"/>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5" name="Rectangle 8">
                <a:extLst>
                  <a:ext uri="{FF2B5EF4-FFF2-40B4-BE49-F238E27FC236}">
                    <a16:creationId xmlns:a16="http://schemas.microsoft.com/office/drawing/2014/main" id="{0C4AE235-FA16-BE32-EDE2-8F5F20CDAD61}"/>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6" name="Rectangle 9">
                <a:extLst>
                  <a:ext uri="{FF2B5EF4-FFF2-40B4-BE49-F238E27FC236}">
                    <a16:creationId xmlns:a16="http://schemas.microsoft.com/office/drawing/2014/main" id="{A71BFD03-62A2-FF0E-0409-06EF8B9DC657}"/>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20" name="Group 10">
              <a:extLst>
                <a:ext uri="{FF2B5EF4-FFF2-40B4-BE49-F238E27FC236}">
                  <a16:creationId xmlns:a16="http://schemas.microsoft.com/office/drawing/2014/main" id="{44311E74-9A83-794E-602F-11AF7846D534}"/>
                </a:ext>
              </a:extLst>
            </p:cNvPr>
            <p:cNvGrpSpPr>
              <a:grpSpLocks/>
            </p:cNvGrpSpPr>
            <p:nvPr/>
          </p:nvGrpSpPr>
          <p:grpSpPr bwMode="auto">
            <a:xfrm>
              <a:off x="8701088" y="4447632"/>
              <a:ext cx="169862" cy="1163632"/>
              <a:chOff x="116843535" y="105289350"/>
              <a:chExt cx="170420" cy="1163658"/>
            </a:xfrm>
          </p:grpSpPr>
          <p:sp>
            <p:nvSpPr>
              <p:cNvPr id="21" name="Rectangle 20">
                <a:extLst>
                  <a:ext uri="{FF2B5EF4-FFF2-40B4-BE49-F238E27FC236}">
                    <a16:creationId xmlns:a16="http://schemas.microsoft.com/office/drawing/2014/main" id="{3A9AC861-B481-5CD5-4D63-1B6377EF0943}"/>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2" name="Rectangle 21">
                <a:extLst>
                  <a:ext uri="{FF2B5EF4-FFF2-40B4-BE49-F238E27FC236}">
                    <a16:creationId xmlns:a16="http://schemas.microsoft.com/office/drawing/2014/main" id="{C4FAEB6A-035B-0F87-9F1A-F2C2FD121645}"/>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3" name="Rectangle 22">
                <a:extLst>
                  <a:ext uri="{FF2B5EF4-FFF2-40B4-BE49-F238E27FC236}">
                    <a16:creationId xmlns:a16="http://schemas.microsoft.com/office/drawing/2014/main" id="{22D69961-95DF-FE85-BE55-665C1B30EB6A}"/>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 name="ZoneTexte 1">
            <a:extLst>
              <a:ext uri="{FF2B5EF4-FFF2-40B4-BE49-F238E27FC236}">
                <a16:creationId xmlns:a16="http://schemas.microsoft.com/office/drawing/2014/main" id="{BC69581D-776F-472A-2582-51CC5072AED0}"/>
              </a:ext>
            </a:extLst>
          </p:cNvPr>
          <p:cNvSpPr txBox="1"/>
          <p:nvPr/>
        </p:nvSpPr>
        <p:spPr>
          <a:xfrm>
            <a:off x="1761655" y="1276574"/>
            <a:ext cx="7235696" cy="523220"/>
          </a:xfrm>
          <a:prstGeom prst="rect">
            <a:avLst/>
          </a:prstGeom>
          <a:noFill/>
        </p:spPr>
        <p:txBody>
          <a:bodyPr wrap="square" rtlCol="0">
            <a:spAutoFit/>
          </a:bodyPr>
          <a:lstStyle/>
          <a:p>
            <a:pPr algn="ctr"/>
            <a:r>
              <a:rPr lang="fr-FR" sz="2800" b="1" dirty="0">
                <a:solidFill>
                  <a:srgbClr val="4472C4"/>
                </a:solidFill>
              </a:rPr>
              <a:t>concours-territorial.fr</a:t>
            </a:r>
          </a:p>
        </p:txBody>
      </p:sp>
      <p:pic>
        <p:nvPicPr>
          <p:cNvPr id="5" name="Image 4" descr="Une image contenant texte, capture d’écran, Police, Page web&#10;&#10;Le contenu généré par l’IA peut être incorrect.">
            <a:extLst>
              <a:ext uri="{FF2B5EF4-FFF2-40B4-BE49-F238E27FC236}">
                <a16:creationId xmlns:a16="http://schemas.microsoft.com/office/drawing/2014/main" id="{1B9F893D-1379-BC14-53AC-CEDFAA0EB0A3}"/>
              </a:ext>
            </a:extLst>
          </p:cNvPr>
          <p:cNvPicPr>
            <a:picLocks noChangeAspect="1"/>
          </p:cNvPicPr>
          <p:nvPr/>
        </p:nvPicPr>
        <p:blipFill>
          <a:blip r:embed="rId3"/>
          <a:stretch>
            <a:fillRect/>
          </a:stretch>
        </p:blipFill>
        <p:spPr>
          <a:xfrm>
            <a:off x="1449000" y="1879391"/>
            <a:ext cx="6388199" cy="4651788"/>
          </a:xfrm>
          <a:prstGeom prst="rect">
            <a:avLst/>
          </a:prstGeom>
        </p:spPr>
      </p:pic>
    </p:spTree>
    <p:extLst>
      <p:ext uri="{BB962C8B-B14F-4D97-AF65-F5344CB8AC3E}">
        <p14:creationId xmlns:p14="http://schemas.microsoft.com/office/powerpoint/2010/main" val="2012773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CBDCE-4402-23B3-2897-45376A11FCF9}"/>
            </a:ext>
          </a:extLst>
        </p:cNvPr>
        <p:cNvGrpSpPr/>
        <p:nvPr/>
      </p:nvGrpSpPr>
      <p:grpSpPr>
        <a:xfrm>
          <a:off x="0" y="0"/>
          <a:ext cx="0" cy="0"/>
          <a:chOff x="0" y="0"/>
          <a:chExt cx="0" cy="0"/>
        </a:xfrm>
      </p:grpSpPr>
      <p:pic>
        <p:nvPicPr>
          <p:cNvPr id="10" name="Image 9" descr="Logo_CDG18_BS.jpg">
            <a:extLst>
              <a:ext uri="{FF2B5EF4-FFF2-40B4-BE49-F238E27FC236}">
                <a16:creationId xmlns:a16="http://schemas.microsoft.com/office/drawing/2014/main" id="{1853E707-7801-9F0F-CB07-5A95D3920339}"/>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15" name="Groupe 14">
            <a:extLst>
              <a:ext uri="{FF2B5EF4-FFF2-40B4-BE49-F238E27FC236}">
                <a16:creationId xmlns:a16="http://schemas.microsoft.com/office/drawing/2014/main" id="{E341B724-9B6F-BC04-2645-5A5B9F228FB6}"/>
              </a:ext>
            </a:extLst>
          </p:cNvPr>
          <p:cNvGrpSpPr>
            <a:grpSpLocks/>
          </p:cNvGrpSpPr>
          <p:nvPr/>
        </p:nvGrpSpPr>
        <p:grpSpPr bwMode="auto">
          <a:xfrm>
            <a:off x="1482068" y="152400"/>
            <a:ext cx="7661932" cy="1314472"/>
            <a:chOff x="2521302" y="4447632"/>
            <a:chExt cx="6645275" cy="2324642"/>
          </a:xfrm>
        </p:grpSpPr>
        <p:sp>
          <p:nvSpPr>
            <p:cNvPr id="16" name="Oval 2">
              <a:extLst>
                <a:ext uri="{FF2B5EF4-FFF2-40B4-BE49-F238E27FC236}">
                  <a16:creationId xmlns:a16="http://schemas.microsoft.com/office/drawing/2014/main" id="{BE9EBC51-6F01-DAD5-836C-CCFFEEF84746}"/>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7" name="Rectangle 3">
              <a:extLst>
                <a:ext uri="{FF2B5EF4-FFF2-40B4-BE49-F238E27FC236}">
                  <a16:creationId xmlns:a16="http://schemas.microsoft.com/office/drawing/2014/main" id="{C0B37AC7-A30F-B062-A284-20AA86694C0C}"/>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8" name="Text Box 4">
              <a:extLst>
                <a:ext uri="{FF2B5EF4-FFF2-40B4-BE49-F238E27FC236}">
                  <a16:creationId xmlns:a16="http://schemas.microsoft.com/office/drawing/2014/main" id="{DE142063-869F-844E-048E-D52D7BC3146E}"/>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9" name="Group 6">
              <a:extLst>
                <a:ext uri="{FF2B5EF4-FFF2-40B4-BE49-F238E27FC236}">
                  <a16:creationId xmlns:a16="http://schemas.microsoft.com/office/drawing/2014/main" id="{70FC2A05-E5CD-9912-47E8-894CB58ABAA1}"/>
                </a:ext>
              </a:extLst>
            </p:cNvPr>
            <p:cNvGrpSpPr>
              <a:grpSpLocks/>
            </p:cNvGrpSpPr>
            <p:nvPr/>
          </p:nvGrpSpPr>
          <p:grpSpPr bwMode="auto">
            <a:xfrm>
              <a:off x="3957638" y="5091476"/>
              <a:ext cx="171450" cy="1165229"/>
              <a:chOff x="112099728" y="105931681"/>
              <a:chExt cx="170831" cy="1165800"/>
            </a:xfrm>
          </p:grpSpPr>
          <p:sp>
            <p:nvSpPr>
              <p:cNvPr id="24" name="Rectangle 7">
                <a:extLst>
                  <a:ext uri="{FF2B5EF4-FFF2-40B4-BE49-F238E27FC236}">
                    <a16:creationId xmlns:a16="http://schemas.microsoft.com/office/drawing/2014/main" id="{C0265FD8-A49D-A1FA-8C56-8E8DE560EB74}"/>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5" name="Rectangle 8">
                <a:extLst>
                  <a:ext uri="{FF2B5EF4-FFF2-40B4-BE49-F238E27FC236}">
                    <a16:creationId xmlns:a16="http://schemas.microsoft.com/office/drawing/2014/main" id="{392B2834-15A3-3BAF-B23A-E0B522464AE9}"/>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6" name="Rectangle 9">
                <a:extLst>
                  <a:ext uri="{FF2B5EF4-FFF2-40B4-BE49-F238E27FC236}">
                    <a16:creationId xmlns:a16="http://schemas.microsoft.com/office/drawing/2014/main" id="{8E2D8EDF-5CA4-A709-22CC-2F45BDE073B1}"/>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20" name="Group 10">
              <a:extLst>
                <a:ext uri="{FF2B5EF4-FFF2-40B4-BE49-F238E27FC236}">
                  <a16:creationId xmlns:a16="http://schemas.microsoft.com/office/drawing/2014/main" id="{28372D41-B1F9-0A49-6E76-984D1EA57FCE}"/>
                </a:ext>
              </a:extLst>
            </p:cNvPr>
            <p:cNvGrpSpPr>
              <a:grpSpLocks/>
            </p:cNvGrpSpPr>
            <p:nvPr/>
          </p:nvGrpSpPr>
          <p:grpSpPr bwMode="auto">
            <a:xfrm>
              <a:off x="8701088" y="4447632"/>
              <a:ext cx="169862" cy="1163632"/>
              <a:chOff x="116843535" y="105289350"/>
              <a:chExt cx="170420" cy="1163658"/>
            </a:xfrm>
          </p:grpSpPr>
          <p:sp>
            <p:nvSpPr>
              <p:cNvPr id="21" name="Rectangle 20">
                <a:extLst>
                  <a:ext uri="{FF2B5EF4-FFF2-40B4-BE49-F238E27FC236}">
                    <a16:creationId xmlns:a16="http://schemas.microsoft.com/office/drawing/2014/main" id="{3965242C-6890-C9A1-DBB9-AB82CC843ED1}"/>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2" name="Rectangle 21">
                <a:extLst>
                  <a:ext uri="{FF2B5EF4-FFF2-40B4-BE49-F238E27FC236}">
                    <a16:creationId xmlns:a16="http://schemas.microsoft.com/office/drawing/2014/main" id="{F382B161-DA37-D09D-ECDD-E041C024D18C}"/>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3" name="Rectangle 22">
                <a:extLst>
                  <a:ext uri="{FF2B5EF4-FFF2-40B4-BE49-F238E27FC236}">
                    <a16:creationId xmlns:a16="http://schemas.microsoft.com/office/drawing/2014/main" id="{CBE600AC-7B83-15C5-A69B-2B1790272AA6}"/>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 name="ZoneTexte 1">
            <a:extLst>
              <a:ext uri="{FF2B5EF4-FFF2-40B4-BE49-F238E27FC236}">
                <a16:creationId xmlns:a16="http://schemas.microsoft.com/office/drawing/2014/main" id="{C8AB8DAE-11CA-940A-373D-E835E4333A09}"/>
              </a:ext>
            </a:extLst>
          </p:cNvPr>
          <p:cNvSpPr txBox="1"/>
          <p:nvPr/>
        </p:nvSpPr>
        <p:spPr>
          <a:xfrm>
            <a:off x="877990" y="1585014"/>
            <a:ext cx="7235696" cy="523220"/>
          </a:xfrm>
          <a:prstGeom prst="rect">
            <a:avLst/>
          </a:prstGeom>
          <a:noFill/>
        </p:spPr>
        <p:txBody>
          <a:bodyPr wrap="square" rtlCol="0">
            <a:spAutoFit/>
          </a:bodyPr>
          <a:lstStyle/>
          <a:p>
            <a:pPr algn="ctr"/>
            <a:r>
              <a:rPr lang="fr-FR" sz="2800" b="1" dirty="0">
                <a:solidFill>
                  <a:srgbClr val="4472C4"/>
                </a:solidFill>
              </a:rPr>
              <a:t>concours-territorial.fr</a:t>
            </a:r>
          </a:p>
        </p:txBody>
      </p:sp>
      <p:pic>
        <p:nvPicPr>
          <p:cNvPr id="4" name="Image 3" descr="Une image contenant texte, capture d’écran, Police, nombre&#10;&#10;Le contenu généré par l’IA peut être incorrect.">
            <a:extLst>
              <a:ext uri="{FF2B5EF4-FFF2-40B4-BE49-F238E27FC236}">
                <a16:creationId xmlns:a16="http://schemas.microsoft.com/office/drawing/2014/main" id="{A5CC6CC8-91D3-1BBB-BC19-A25B2AC12603}"/>
              </a:ext>
            </a:extLst>
          </p:cNvPr>
          <p:cNvPicPr>
            <a:picLocks noChangeAspect="1"/>
          </p:cNvPicPr>
          <p:nvPr/>
        </p:nvPicPr>
        <p:blipFill>
          <a:blip r:embed="rId3"/>
          <a:stretch>
            <a:fillRect/>
          </a:stretch>
        </p:blipFill>
        <p:spPr>
          <a:xfrm>
            <a:off x="0" y="2819737"/>
            <a:ext cx="9144000" cy="3278909"/>
          </a:xfrm>
          <a:prstGeom prst="rect">
            <a:avLst/>
          </a:prstGeom>
        </p:spPr>
      </p:pic>
    </p:spTree>
    <p:extLst>
      <p:ext uri="{BB962C8B-B14F-4D97-AF65-F5344CB8AC3E}">
        <p14:creationId xmlns:p14="http://schemas.microsoft.com/office/powerpoint/2010/main" val="990867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9CCCA-1586-65DB-4D88-0BA3F21ED333}"/>
            </a:ext>
          </a:extLst>
        </p:cNvPr>
        <p:cNvGrpSpPr/>
        <p:nvPr/>
      </p:nvGrpSpPr>
      <p:grpSpPr>
        <a:xfrm>
          <a:off x="0" y="0"/>
          <a:ext cx="0" cy="0"/>
          <a:chOff x="0" y="0"/>
          <a:chExt cx="0" cy="0"/>
        </a:xfrm>
      </p:grpSpPr>
      <p:pic>
        <p:nvPicPr>
          <p:cNvPr id="10" name="Image 9" descr="Logo_CDG18_BS.jpg">
            <a:extLst>
              <a:ext uri="{FF2B5EF4-FFF2-40B4-BE49-F238E27FC236}">
                <a16:creationId xmlns:a16="http://schemas.microsoft.com/office/drawing/2014/main" id="{A6B832CD-887A-404E-42CC-2958B4D5C5E2}"/>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15" name="Groupe 14">
            <a:extLst>
              <a:ext uri="{FF2B5EF4-FFF2-40B4-BE49-F238E27FC236}">
                <a16:creationId xmlns:a16="http://schemas.microsoft.com/office/drawing/2014/main" id="{45A5B153-C1BB-3753-5305-93A6A684D329}"/>
              </a:ext>
            </a:extLst>
          </p:cNvPr>
          <p:cNvGrpSpPr>
            <a:grpSpLocks/>
          </p:cNvGrpSpPr>
          <p:nvPr/>
        </p:nvGrpSpPr>
        <p:grpSpPr bwMode="auto">
          <a:xfrm>
            <a:off x="1482068" y="152400"/>
            <a:ext cx="7661932" cy="1314472"/>
            <a:chOff x="2521302" y="4447632"/>
            <a:chExt cx="6645275" cy="2324642"/>
          </a:xfrm>
        </p:grpSpPr>
        <p:sp>
          <p:nvSpPr>
            <p:cNvPr id="16" name="Oval 2">
              <a:extLst>
                <a:ext uri="{FF2B5EF4-FFF2-40B4-BE49-F238E27FC236}">
                  <a16:creationId xmlns:a16="http://schemas.microsoft.com/office/drawing/2014/main" id="{E9BDB770-87B7-84C2-0C28-6FB4F4B55E38}"/>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7" name="Rectangle 3">
              <a:extLst>
                <a:ext uri="{FF2B5EF4-FFF2-40B4-BE49-F238E27FC236}">
                  <a16:creationId xmlns:a16="http://schemas.microsoft.com/office/drawing/2014/main" id="{2F77EF41-837A-8F4B-E867-8659BCD0D048}"/>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8" name="Text Box 4">
              <a:extLst>
                <a:ext uri="{FF2B5EF4-FFF2-40B4-BE49-F238E27FC236}">
                  <a16:creationId xmlns:a16="http://schemas.microsoft.com/office/drawing/2014/main" id="{E3041F3C-B2DF-AAD7-6C43-BFB17C813003}"/>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9" name="Group 6">
              <a:extLst>
                <a:ext uri="{FF2B5EF4-FFF2-40B4-BE49-F238E27FC236}">
                  <a16:creationId xmlns:a16="http://schemas.microsoft.com/office/drawing/2014/main" id="{8366A6D7-7AD1-C683-3746-6C51376C4E81}"/>
                </a:ext>
              </a:extLst>
            </p:cNvPr>
            <p:cNvGrpSpPr>
              <a:grpSpLocks/>
            </p:cNvGrpSpPr>
            <p:nvPr/>
          </p:nvGrpSpPr>
          <p:grpSpPr bwMode="auto">
            <a:xfrm>
              <a:off x="3957638" y="5091476"/>
              <a:ext cx="171450" cy="1165229"/>
              <a:chOff x="112099728" y="105931681"/>
              <a:chExt cx="170831" cy="1165800"/>
            </a:xfrm>
          </p:grpSpPr>
          <p:sp>
            <p:nvSpPr>
              <p:cNvPr id="24" name="Rectangle 7">
                <a:extLst>
                  <a:ext uri="{FF2B5EF4-FFF2-40B4-BE49-F238E27FC236}">
                    <a16:creationId xmlns:a16="http://schemas.microsoft.com/office/drawing/2014/main" id="{BDF8C597-6DB7-D105-292A-9097BC1EA1FA}"/>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5" name="Rectangle 8">
                <a:extLst>
                  <a:ext uri="{FF2B5EF4-FFF2-40B4-BE49-F238E27FC236}">
                    <a16:creationId xmlns:a16="http://schemas.microsoft.com/office/drawing/2014/main" id="{C746BDA6-0AD6-93AD-C1F1-88D5E765BB63}"/>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6" name="Rectangle 9">
                <a:extLst>
                  <a:ext uri="{FF2B5EF4-FFF2-40B4-BE49-F238E27FC236}">
                    <a16:creationId xmlns:a16="http://schemas.microsoft.com/office/drawing/2014/main" id="{FBD29A9D-F789-9814-ED58-3B5E2891BDC1}"/>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20" name="Group 10">
              <a:extLst>
                <a:ext uri="{FF2B5EF4-FFF2-40B4-BE49-F238E27FC236}">
                  <a16:creationId xmlns:a16="http://schemas.microsoft.com/office/drawing/2014/main" id="{F14B3C01-DE32-CBF3-D858-3B87935311FC}"/>
                </a:ext>
              </a:extLst>
            </p:cNvPr>
            <p:cNvGrpSpPr>
              <a:grpSpLocks/>
            </p:cNvGrpSpPr>
            <p:nvPr/>
          </p:nvGrpSpPr>
          <p:grpSpPr bwMode="auto">
            <a:xfrm>
              <a:off x="8701088" y="4447632"/>
              <a:ext cx="169862" cy="1163632"/>
              <a:chOff x="116843535" y="105289350"/>
              <a:chExt cx="170420" cy="1163658"/>
            </a:xfrm>
          </p:grpSpPr>
          <p:sp>
            <p:nvSpPr>
              <p:cNvPr id="21" name="Rectangle 20">
                <a:extLst>
                  <a:ext uri="{FF2B5EF4-FFF2-40B4-BE49-F238E27FC236}">
                    <a16:creationId xmlns:a16="http://schemas.microsoft.com/office/drawing/2014/main" id="{FBFBF6E9-8837-4C20-4964-2E37808CDFDE}"/>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2" name="Rectangle 21">
                <a:extLst>
                  <a:ext uri="{FF2B5EF4-FFF2-40B4-BE49-F238E27FC236}">
                    <a16:creationId xmlns:a16="http://schemas.microsoft.com/office/drawing/2014/main" id="{783F821C-C636-F383-BCBA-5AA62DFA13A9}"/>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3" name="Rectangle 22">
                <a:extLst>
                  <a:ext uri="{FF2B5EF4-FFF2-40B4-BE49-F238E27FC236}">
                    <a16:creationId xmlns:a16="http://schemas.microsoft.com/office/drawing/2014/main" id="{90CD4DEE-24F8-74C5-492F-18083FCFFF3D}"/>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3" name="ZoneTexte 2">
            <a:extLst>
              <a:ext uri="{FF2B5EF4-FFF2-40B4-BE49-F238E27FC236}">
                <a16:creationId xmlns:a16="http://schemas.microsoft.com/office/drawing/2014/main" id="{4B37369A-7C10-1028-F55B-31C72AD49B33}"/>
              </a:ext>
            </a:extLst>
          </p:cNvPr>
          <p:cNvSpPr txBox="1"/>
          <p:nvPr/>
        </p:nvSpPr>
        <p:spPr>
          <a:xfrm>
            <a:off x="685800" y="2209800"/>
            <a:ext cx="7661932" cy="3108543"/>
          </a:xfrm>
          <a:prstGeom prst="rect">
            <a:avLst/>
          </a:prstGeom>
          <a:noFill/>
        </p:spPr>
        <p:txBody>
          <a:bodyPr wrap="square" rtlCol="0">
            <a:spAutoFit/>
          </a:bodyPr>
          <a:lstStyle/>
          <a:p>
            <a:r>
              <a:rPr lang="fr-FR" sz="2800" b="1" dirty="0"/>
              <a:t>Pour tout renseignement :</a:t>
            </a:r>
          </a:p>
          <a:p>
            <a:endParaRPr lang="fr-FR" sz="2800" b="1" dirty="0"/>
          </a:p>
          <a:p>
            <a:r>
              <a:rPr lang="fr-FR" sz="2800" b="1" dirty="0"/>
              <a:t>Service Concours et Examens professionnels</a:t>
            </a:r>
          </a:p>
          <a:p>
            <a:endParaRPr lang="fr-FR" sz="2800" b="1" dirty="0"/>
          </a:p>
          <a:p>
            <a:r>
              <a:rPr lang="fr-FR" sz="2800" b="1" dirty="0">
                <a:latin typeface="Segoe UI Emoji" panose="020B0502040204020203" pitchFamily="34" charset="0"/>
                <a:ea typeface="Segoe UI Emoji" panose="020B0502040204020203" pitchFamily="34" charset="0"/>
              </a:rPr>
              <a:t>📞 </a:t>
            </a:r>
            <a:r>
              <a:rPr lang="fr-FR" sz="2800" b="1" dirty="0"/>
              <a:t>02.48.50.94.37</a:t>
            </a:r>
          </a:p>
          <a:p>
            <a:endParaRPr lang="fr-FR" sz="2800" b="1" dirty="0"/>
          </a:p>
          <a:p>
            <a:r>
              <a:rPr lang="fr-FR" sz="2800" b="1" dirty="0">
                <a:latin typeface="Segoe UI Emoji" panose="020B0502040204020203" pitchFamily="34" charset="0"/>
                <a:ea typeface="Segoe UI Emoji" panose="020B0502040204020203" pitchFamily="34" charset="0"/>
              </a:rPr>
              <a:t>✉ </a:t>
            </a:r>
            <a:r>
              <a:rPr lang="fr-FR" sz="2800" b="1" dirty="0"/>
              <a:t>service.concours@cdg18.fr</a:t>
            </a:r>
          </a:p>
        </p:txBody>
      </p:sp>
    </p:spTree>
    <p:extLst>
      <p:ext uri="{BB962C8B-B14F-4D97-AF65-F5344CB8AC3E}">
        <p14:creationId xmlns:p14="http://schemas.microsoft.com/office/powerpoint/2010/main" val="4029477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E2636-5FF3-E09F-6555-D7F244345265}"/>
            </a:ext>
          </a:extLst>
        </p:cNvPr>
        <p:cNvGrpSpPr/>
        <p:nvPr/>
      </p:nvGrpSpPr>
      <p:grpSpPr>
        <a:xfrm>
          <a:off x="0" y="0"/>
          <a:ext cx="0" cy="0"/>
          <a:chOff x="0" y="0"/>
          <a:chExt cx="0" cy="0"/>
        </a:xfrm>
      </p:grpSpPr>
      <p:pic>
        <p:nvPicPr>
          <p:cNvPr id="9" name="Image 8" descr="Logo_CDG18_BS.jpg">
            <a:extLst>
              <a:ext uri="{FF2B5EF4-FFF2-40B4-BE49-F238E27FC236}">
                <a16:creationId xmlns:a16="http://schemas.microsoft.com/office/drawing/2014/main" id="{D8FF0D7A-022D-2ECF-EE9D-17B59132FFF1}"/>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4" name="Groupe 14">
            <a:extLst>
              <a:ext uri="{FF2B5EF4-FFF2-40B4-BE49-F238E27FC236}">
                <a16:creationId xmlns:a16="http://schemas.microsoft.com/office/drawing/2014/main" id="{E3835E78-3AD6-D5F6-304E-6EFD8DDAB4CB}"/>
              </a:ext>
            </a:extLst>
          </p:cNvPr>
          <p:cNvGrpSpPr>
            <a:grpSpLocks/>
          </p:cNvGrpSpPr>
          <p:nvPr/>
        </p:nvGrpSpPr>
        <p:grpSpPr bwMode="auto">
          <a:xfrm>
            <a:off x="1357290" y="285728"/>
            <a:ext cx="7661932" cy="2016596"/>
            <a:chOff x="2521302" y="4447632"/>
            <a:chExt cx="6645275" cy="2324642"/>
          </a:xfrm>
        </p:grpSpPr>
        <p:sp>
          <p:nvSpPr>
            <p:cNvPr id="12" name="Oval 2">
              <a:extLst>
                <a:ext uri="{FF2B5EF4-FFF2-40B4-BE49-F238E27FC236}">
                  <a16:creationId xmlns:a16="http://schemas.microsoft.com/office/drawing/2014/main" id="{8C9C90E0-5C78-99C1-4EB7-76BD63F764D1}"/>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a:extLst>
                <a:ext uri="{FF2B5EF4-FFF2-40B4-BE49-F238E27FC236}">
                  <a16:creationId xmlns:a16="http://schemas.microsoft.com/office/drawing/2014/main" id="{9A065576-A217-50BB-FBCD-D4F462191BD3}"/>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a:extLst>
                <a:ext uri="{FF2B5EF4-FFF2-40B4-BE49-F238E27FC236}">
                  <a16:creationId xmlns:a16="http://schemas.microsoft.com/office/drawing/2014/main" id="{445E0BA3-5C62-9256-4A98-312F8BFC2ACC}"/>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a:extLst>
                <a:ext uri="{FF2B5EF4-FFF2-40B4-BE49-F238E27FC236}">
                  <a16:creationId xmlns:a16="http://schemas.microsoft.com/office/drawing/2014/main" id="{C8AED240-3E4F-17A1-29A6-229C90EF2EB9}"/>
                </a:ext>
              </a:extLst>
            </p:cNvPr>
            <p:cNvGrpSpPr>
              <a:grpSpLocks/>
            </p:cNvGrpSpPr>
            <p:nvPr/>
          </p:nvGrpSpPr>
          <p:grpSpPr bwMode="auto">
            <a:xfrm>
              <a:off x="3957638" y="5091476"/>
              <a:ext cx="171450" cy="1165229"/>
              <a:chOff x="112099728" y="105931681"/>
              <a:chExt cx="170831" cy="1165800"/>
            </a:xfrm>
          </p:grpSpPr>
          <p:sp>
            <p:nvSpPr>
              <p:cNvPr id="20" name="Rectangle 7">
                <a:extLst>
                  <a:ext uri="{FF2B5EF4-FFF2-40B4-BE49-F238E27FC236}">
                    <a16:creationId xmlns:a16="http://schemas.microsoft.com/office/drawing/2014/main" id="{5079B76C-7F15-2904-80E0-D1C6374E33B5}"/>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a:extLst>
                  <a:ext uri="{FF2B5EF4-FFF2-40B4-BE49-F238E27FC236}">
                    <a16:creationId xmlns:a16="http://schemas.microsoft.com/office/drawing/2014/main" id="{3CF448F1-3A8A-DFD5-0CA3-3447209B0823}"/>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a:extLst>
                  <a:ext uri="{FF2B5EF4-FFF2-40B4-BE49-F238E27FC236}">
                    <a16:creationId xmlns:a16="http://schemas.microsoft.com/office/drawing/2014/main" id="{65954793-8AAC-5094-B219-00C42007E178}"/>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a:extLst>
                <a:ext uri="{FF2B5EF4-FFF2-40B4-BE49-F238E27FC236}">
                  <a16:creationId xmlns:a16="http://schemas.microsoft.com/office/drawing/2014/main" id="{0C391C1F-2BAA-56E9-77B3-E0A3F5A7B041}"/>
                </a:ext>
              </a:extLst>
            </p:cNvPr>
            <p:cNvGrpSpPr>
              <a:grpSpLocks/>
            </p:cNvGrpSpPr>
            <p:nvPr/>
          </p:nvGrpSpPr>
          <p:grpSpPr bwMode="auto">
            <a:xfrm>
              <a:off x="8701088" y="4447632"/>
              <a:ext cx="169862" cy="1163632"/>
              <a:chOff x="116843535" y="105289350"/>
              <a:chExt cx="170420" cy="1163658"/>
            </a:xfrm>
          </p:grpSpPr>
          <p:sp>
            <p:nvSpPr>
              <p:cNvPr id="17" name="Rectangle 16">
                <a:extLst>
                  <a:ext uri="{FF2B5EF4-FFF2-40B4-BE49-F238E27FC236}">
                    <a16:creationId xmlns:a16="http://schemas.microsoft.com/office/drawing/2014/main" id="{F926AA6D-D9BE-DC99-6468-B1C949F90203}"/>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a:extLst>
                  <a:ext uri="{FF2B5EF4-FFF2-40B4-BE49-F238E27FC236}">
                    <a16:creationId xmlns:a16="http://schemas.microsoft.com/office/drawing/2014/main" id="{F176F26B-6B2B-B029-A196-5C33A81490E2}"/>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a:extLst>
                  <a:ext uri="{FF2B5EF4-FFF2-40B4-BE49-F238E27FC236}">
                    <a16:creationId xmlns:a16="http://schemas.microsoft.com/office/drawing/2014/main" id="{E12AEF40-2DED-E54A-FDC9-22FBDA982CD1}"/>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a:extLst>
              <a:ext uri="{FF2B5EF4-FFF2-40B4-BE49-F238E27FC236}">
                <a16:creationId xmlns:a16="http://schemas.microsoft.com/office/drawing/2014/main" id="{BF0CF455-96FD-0F7C-94FC-FA0282D19576}"/>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a:extLst>
              <a:ext uri="{FF2B5EF4-FFF2-40B4-BE49-F238E27FC236}">
                <a16:creationId xmlns:a16="http://schemas.microsoft.com/office/drawing/2014/main" id="{A52C4ED2-4DEA-06B3-C1E5-F7343F5154D1}"/>
              </a:ext>
            </a:extLst>
          </p:cNvPr>
          <p:cNvGraphicFramePr/>
          <p:nvPr>
            <p:extLst>
              <p:ext uri="{D42A27DB-BD31-4B8C-83A1-F6EECF244321}">
                <p14:modId xmlns:p14="http://schemas.microsoft.com/office/powerpoint/2010/main" val="1853928345"/>
              </p:ext>
            </p:extLst>
          </p:nvPr>
        </p:nvGraphicFramePr>
        <p:xfrm>
          <a:off x="685800" y="22860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3437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3BE28369-BD06-FCC2-FAA9-5399F2BAD1D2}"/>
              </a:ext>
            </a:extLst>
          </p:cNvPr>
          <p:cNvSpPr txBox="1"/>
          <p:nvPr/>
        </p:nvSpPr>
        <p:spPr>
          <a:xfrm>
            <a:off x="189365" y="2625691"/>
            <a:ext cx="8303563" cy="1077218"/>
          </a:xfrm>
          <a:prstGeom prst="rect">
            <a:avLst/>
          </a:prstGeom>
          <a:noFill/>
        </p:spPr>
        <p:txBody>
          <a:bodyPr wrap="square" rtlCol="0">
            <a:spAutoFit/>
          </a:bodyPr>
          <a:lstStyle/>
          <a:p>
            <a:pPr algn="just"/>
            <a:r>
              <a:rPr lang="fr-FR" sz="1600" dirty="0"/>
              <a:t>La commune est entièrement libre de ses choix quant au nombre d’agents recenseurs. Toutefois, l’INSEE recommande </a:t>
            </a:r>
            <a:r>
              <a:rPr lang="fr-FR" sz="1600" b="1" dirty="0"/>
              <a:t>un agent recenseur pour 200 à 250 logements </a:t>
            </a:r>
            <a:r>
              <a:rPr lang="fr-FR" sz="1600" dirty="0"/>
              <a:t>recensés dans les communes de moins de 10 000 habitants, et </a:t>
            </a:r>
            <a:r>
              <a:rPr lang="fr-FR" sz="1600" b="1" dirty="0"/>
              <a:t>un agent recenseur pour 200 logements maximum </a:t>
            </a:r>
            <a:r>
              <a:rPr lang="fr-FR" sz="1600" dirty="0"/>
              <a:t>dans les communes de plus de 10 000 habitants.</a:t>
            </a:r>
          </a:p>
        </p:txBody>
      </p:sp>
      <p:sp>
        <p:nvSpPr>
          <p:cNvPr id="9" name="ZoneTexte 8">
            <a:extLst>
              <a:ext uri="{FF2B5EF4-FFF2-40B4-BE49-F238E27FC236}">
                <a16:creationId xmlns:a16="http://schemas.microsoft.com/office/drawing/2014/main" id="{57227CFE-4B5F-67CF-EB5F-50D50269371A}"/>
              </a:ext>
            </a:extLst>
          </p:cNvPr>
          <p:cNvSpPr txBox="1"/>
          <p:nvPr/>
        </p:nvSpPr>
        <p:spPr>
          <a:xfrm>
            <a:off x="181710" y="4228965"/>
            <a:ext cx="5638800" cy="369332"/>
          </a:xfrm>
          <a:prstGeom prst="rect">
            <a:avLst/>
          </a:prstGeom>
          <a:noFill/>
        </p:spPr>
        <p:txBody>
          <a:bodyPr wrap="square" rtlCol="0">
            <a:spAutoFit/>
          </a:bodyPr>
          <a:lstStyle/>
          <a:p>
            <a:r>
              <a:rPr lang="fr-FR" b="1" dirty="0">
                <a:solidFill>
                  <a:schemeClr val="accent2"/>
                </a:solidFill>
              </a:rPr>
              <a:t>Le statut des agents recenseurs</a:t>
            </a:r>
          </a:p>
        </p:txBody>
      </p:sp>
      <p:sp>
        <p:nvSpPr>
          <p:cNvPr id="10" name="ZoneTexte 9">
            <a:extLst>
              <a:ext uri="{FF2B5EF4-FFF2-40B4-BE49-F238E27FC236}">
                <a16:creationId xmlns:a16="http://schemas.microsoft.com/office/drawing/2014/main" id="{3DCD5A10-8683-6871-C43C-2B03E3FCAB0E}"/>
              </a:ext>
            </a:extLst>
          </p:cNvPr>
          <p:cNvSpPr txBox="1"/>
          <p:nvPr/>
        </p:nvSpPr>
        <p:spPr>
          <a:xfrm>
            <a:off x="189365" y="4777787"/>
            <a:ext cx="8711922" cy="1077218"/>
          </a:xfrm>
          <a:prstGeom prst="rect">
            <a:avLst/>
          </a:prstGeom>
          <a:noFill/>
        </p:spPr>
        <p:txBody>
          <a:bodyPr wrap="square" rtlCol="0">
            <a:spAutoFit/>
          </a:bodyPr>
          <a:lstStyle/>
          <a:p>
            <a:pPr algn="just"/>
            <a:r>
              <a:rPr lang="fr-FR" sz="1600" dirty="0"/>
              <a:t>Les agents recenseurs ne bénéficient pas d’un statut réglementaire particulier : si l’État n’a pas à s’immiscer dans le mode de recrutement des agents recenseurs, il apparaît néanmoins que les communes doivent respecter les dispositions réglementaires de recrutement et de rémunération des agents qu’ils emploient.</a:t>
            </a:r>
          </a:p>
        </p:txBody>
      </p:sp>
      <p:pic>
        <p:nvPicPr>
          <p:cNvPr id="11" name="Image 10" descr="Logo_CDG18_BS.jpg">
            <a:extLst>
              <a:ext uri="{FF2B5EF4-FFF2-40B4-BE49-F238E27FC236}">
                <a16:creationId xmlns:a16="http://schemas.microsoft.com/office/drawing/2014/main" id="{776F4B4D-183A-2A97-17B4-BF0300A29923}"/>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12" name="Groupe 14">
            <a:extLst>
              <a:ext uri="{FF2B5EF4-FFF2-40B4-BE49-F238E27FC236}">
                <a16:creationId xmlns:a16="http://schemas.microsoft.com/office/drawing/2014/main" id="{255628B9-CA0C-2674-A41A-F2C5774D91AA}"/>
              </a:ext>
            </a:extLst>
          </p:cNvPr>
          <p:cNvGrpSpPr>
            <a:grpSpLocks/>
          </p:cNvGrpSpPr>
          <p:nvPr/>
        </p:nvGrpSpPr>
        <p:grpSpPr bwMode="auto">
          <a:xfrm>
            <a:off x="1357290" y="285728"/>
            <a:ext cx="7661932" cy="2016596"/>
            <a:chOff x="2521302" y="4447632"/>
            <a:chExt cx="6645275" cy="2324642"/>
          </a:xfrm>
        </p:grpSpPr>
        <p:sp>
          <p:nvSpPr>
            <p:cNvPr id="13" name="Oval 2">
              <a:extLst>
                <a:ext uri="{FF2B5EF4-FFF2-40B4-BE49-F238E27FC236}">
                  <a16:creationId xmlns:a16="http://schemas.microsoft.com/office/drawing/2014/main" id="{A46574F7-EC47-917F-BCF4-F1524966F753}"/>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4" name="Rectangle 3">
              <a:extLst>
                <a:ext uri="{FF2B5EF4-FFF2-40B4-BE49-F238E27FC236}">
                  <a16:creationId xmlns:a16="http://schemas.microsoft.com/office/drawing/2014/main" id="{EDB214E5-FEE5-1998-EB81-7D66434874C7}"/>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5" name="Text Box 4">
              <a:extLst>
                <a:ext uri="{FF2B5EF4-FFF2-40B4-BE49-F238E27FC236}">
                  <a16:creationId xmlns:a16="http://schemas.microsoft.com/office/drawing/2014/main" id="{DCE1ECB1-CA0A-ACFB-627E-A3CF358FE674}"/>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6" name="Group 6">
              <a:extLst>
                <a:ext uri="{FF2B5EF4-FFF2-40B4-BE49-F238E27FC236}">
                  <a16:creationId xmlns:a16="http://schemas.microsoft.com/office/drawing/2014/main" id="{D558B621-8B5B-8094-804F-E52306D5E7EA}"/>
                </a:ext>
              </a:extLst>
            </p:cNvPr>
            <p:cNvGrpSpPr>
              <a:grpSpLocks/>
            </p:cNvGrpSpPr>
            <p:nvPr/>
          </p:nvGrpSpPr>
          <p:grpSpPr bwMode="auto">
            <a:xfrm>
              <a:off x="3957638" y="5091476"/>
              <a:ext cx="171450" cy="1165229"/>
              <a:chOff x="112099728" y="105931681"/>
              <a:chExt cx="170831" cy="1165800"/>
            </a:xfrm>
          </p:grpSpPr>
          <p:sp>
            <p:nvSpPr>
              <p:cNvPr id="21" name="Rectangle 7">
                <a:extLst>
                  <a:ext uri="{FF2B5EF4-FFF2-40B4-BE49-F238E27FC236}">
                    <a16:creationId xmlns:a16="http://schemas.microsoft.com/office/drawing/2014/main" id="{25A09A8A-F4FE-97DE-7B2D-02DB072F0FD5}"/>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2" name="Rectangle 8">
                <a:extLst>
                  <a:ext uri="{FF2B5EF4-FFF2-40B4-BE49-F238E27FC236}">
                    <a16:creationId xmlns:a16="http://schemas.microsoft.com/office/drawing/2014/main" id="{08960CC7-FCA0-05FD-CCBA-8AA72DB14C4B}"/>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3" name="Rectangle 9">
                <a:extLst>
                  <a:ext uri="{FF2B5EF4-FFF2-40B4-BE49-F238E27FC236}">
                    <a16:creationId xmlns:a16="http://schemas.microsoft.com/office/drawing/2014/main" id="{EAB09256-B708-2ADF-FEE0-391A456DF74D}"/>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7" name="Group 10">
              <a:extLst>
                <a:ext uri="{FF2B5EF4-FFF2-40B4-BE49-F238E27FC236}">
                  <a16:creationId xmlns:a16="http://schemas.microsoft.com/office/drawing/2014/main" id="{919CC315-5E04-2199-BBC9-9CCF80746FB4}"/>
                </a:ext>
              </a:extLst>
            </p:cNvPr>
            <p:cNvGrpSpPr>
              <a:grpSpLocks/>
            </p:cNvGrpSpPr>
            <p:nvPr/>
          </p:nvGrpSpPr>
          <p:grpSpPr bwMode="auto">
            <a:xfrm>
              <a:off x="8701088" y="4447632"/>
              <a:ext cx="169862" cy="1163632"/>
              <a:chOff x="116843535" y="105289350"/>
              <a:chExt cx="170420" cy="1163658"/>
            </a:xfrm>
          </p:grpSpPr>
          <p:sp>
            <p:nvSpPr>
              <p:cNvPr id="18" name="Rectangle 17">
                <a:extLst>
                  <a:ext uri="{FF2B5EF4-FFF2-40B4-BE49-F238E27FC236}">
                    <a16:creationId xmlns:a16="http://schemas.microsoft.com/office/drawing/2014/main" id="{71E80A25-4CE1-7CDA-58C5-560CDC79C87B}"/>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9" name="Rectangle 18">
                <a:extLst>
                  <a:ext uri="{FF2B5EF4-FFF2-40B4-BE49-F238E27FC236}">
                    <a16:creationId xmlns:a16="http://schemas.microsoft.com/office/drawing/2014/main" id="{0D664108-89D4-8CA9-156C-55A9834628E5}"/>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0" name="Rectangle 19">
                <a:extLst>
                  <a:ext uri="{FF2B5EF4-FFF2-40B4-BE49-F238E27FC236}">
                    <a16:creationId xmlns:a16="http://schemas.microsoft.com/office/drawing/2014/main" id="{0428BCF7-5E07-6DDF-677E-2545D2F3ABD2}"/>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4" name="object 5">
            <a:extLst>
              <a:ext uri="{FF2B5EF4-FFF2-40B4-BE49-F238E27FC236}">
                <a16:creationId xmlns:a16="http://schemas.microsoft.com/office/drawing/2014/main" id="{CDA52613-8465-05E1-B564-305FEA3D982E}"/>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ZoneTexte 4">
            <a:extLst>
              <a:ext uri="{FF2B5EF4-FFF2-40B4-BE49-F238E27FC236}">
                <a16:creationId xmlns:a16="http://schemas.microsoft.com/office/drawing/2014/main" id="{D2B9CF81-90FF-34D3-1DD0-C2A2B0C7E023}"/>
              </a:ext>
            </a:extLst>
          </p:cNvPr>
          <p:cNvSpPr txBox="1"/>
          <p:nvPr/>
        </p:nvSpPr>
        <p:spPr>
          <a:xfrm>
            <a:off x="3200400" y="1008746"/>
            <a:ext cx="5029200" cy="369332"/>
          </a:xfrm>
          <a:prstGeom prst="rect">
            <a:avLst/>
          </a:prstGeom>
          <a:noFill/>
        </p:spPr>
        <p:txBody>
          <a:bodyPr wrap="square" rtlCol="0">
            <a:spAutoFit/>
          </a:bodyPr>
          <a:lstStyle/>
          <a:p>
            <a:pPr algn="ctr"/>
            <a:r>
              <a:rPr lang="fr-FR" b="1" dirty="0">
                <a:solidFill>
                  <a:srgbClr val="66CCFF"/>
                </a:solidFill>
              </a:rPr>
              <a:t>Les agents recenseurs</a:t>
            </a:r>
          </a:p>
        </p:txBody>
      </p:sp>
    </p:spTree>
    <p:extLst>
      <p:ext uri="{BB962C8B-B14F-4D97-AF65-F5344CB8AC3E}">
        <p14:creationId xmlns:p14="http://schemas.microsoft.com/office/powerpoint/2010/main" val="578276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160117ED-1BBB-422D-EDAC-40362609365B}"/>
              </a:ext>
            </a:extLst>
          </p:cNvPr>
          <p:cNvGraphicFramePr>
            <a:graphicFrameLocks noGrp="1"/>
          </p:cNvGraphicFramePr>
          <p:nvPr>
            <p:extLst>
              <p:ext uri="{D42A27DB-BD31-4B8C-83A1-F6EECF244321}">
                <p14:modId xmlns:p14="http://schemas.microsoft.com/office/powerpoint/2010/main" val="4044735381"/>
              </p:ext>
            </p:extLst>
          </p:nvPr>
        </p:nvGraphicFramePr>
        <p:xfrm>
          <a:off x="124778" y="1338304"/>
          <a:ext cx="8803322" cy="5433243"/>
        </p:xfrm>
        <a:graphic>
          <a:graphicData uri="http://schemas.openxmlformats.org/drawingml/2006/table">
            <a:tbl>
              <a:tblPr firstRow="1" bandRow="1">
                <a:tableStyleId>{21E4AEA4-8DFA-4A89-87EB-49C32662AFE0}</a:tableStyleId>
              </a:tblPr>
              <a:tblGrid>
                <a:gridCol w="3609022">
                  <a:extLst>
                    <a:ext uri="{9D8B030D-6E8A-4147-A177-3AD203B41FA5}">
                      <a16:colId xmlns:a16="http://schemas.microsoft.com/office/drawing/2014/main" val="1744735501"/>
                    </a:ext>
                  </a:extLst>
                </a:gridCol>
                <a:gridCol w="5194300">
                  <a:extLst>
                    <a:ext uri="{9D8B030D-6E8A-4147-A177-3AD203B41FA5}">
                      <a16:colId xmlns:a16="http://schemas.microsoft.com/office/drawing/2014/main" val="3812644736"/>
                    </a:ext>
                  </a:extLst>
                </a:gridCol>
              </a:tblGrid>
              <a:tr h="32930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100" b="1" u="none" strike="noStrike" kern="1200" baseline="0" dirty="0">
                          <a:solidFill>
                            <a:schemeClr val="lt1"/>
                          </a:solidFill>
                          <a:latin typeface="+mn-lt"/>
                        </a:rPr>
                        <a:t>Situation principale de l’agent 	</a:t>
                      </a:r>
                      <a:endParaRPr lang="fr-FR" sz="1100" b="1" i="0" u="none" strike="noStrike" kern="1200" baseline="0" dirty="0">
                        <a:solidFill>
                          <a:schemeClr val="lt1"/>
                        </a:solidFill>
                        <a:latin typeface="+mn-lt"/>
                        <a:ea typeface="+mn-ea"/>
                        <a:cs typeface="+mn-cs"/>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100" b="1" u="none" strike="noStrike" kern="1200" baseline="0" dirty="0">
                          <a:solidFill>
                            <a:schemeClr val="lt1"/>
                          </a:solidFill>
                          <a:latin typeface="+mn-lt"/>
                        </a:rPr>
                        <a:t>Situation en tant qu’agent recenseur</a:t>
                      </a:r>
                      <a:endParaRPr lang="fr-FR" sz="1100" b="1" i="0" u="none" strike="noStrike" kern="1200" baseline="0" dirty="0">
                        <a:solidFill>
                          <a:schemeClr val="lt1"/>
                        </a:solidFill>
                        <a:latin typeface="+mn-lt"/>
                        <a:ea typeface="+mn-ea"/>
                        <a:cs typeface="+mn-cs"/>
                      </a:endParaRPr>
                    </a:p>
                  </a:txBody>
                  <a:tcPr/>
                </a:tc>
                <a:extLst>
                  <a:ext uri="{0D108BD9-81ED-4DB2-BD59-A6C34878D82A}">
                    <a16:rowId xmlns:a16="http://schemas.microsoft.com/office/drawing/2014/main" val="1132022227"/>
                  </a:ext>
                </a:extLst>
              </a:tr>
              <a:tr h="1298850">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fr-FR" sz="1100" b="1" dirty="0"/>
                        <a:t>Agent titulaire, stagiaire, contractuel dans la collectivité</a:t>
                      </a:r>
                    </a:p>
                  </a:txBody>
                  <a:tcPr/>
                </a:tc>
                <a:tc>
                  <a:txBody>
                    <a:bodyPr/>
                    <a:lstStyle/>
                    <a:p>
                      <a:pPr algn="just"/>
                      <a:r>
                        <a:rPr lang="fr-FR" sz="900" b="1" dirty="0"/>
                        <a:t>Récupération ou régime indemnitaire </a:t>
                      </a:r>
                    </a:p>
                    <a:p>
                      <a:pPr algn="just"/>
                      <a:r>
                        <a:rPr lang="fr-FR" sz="900" dirty="0"/>
                        <a:t>Les personnels permanents de la commune peuvent être affectés à des opérations de recensement et restent soumis à leurs conditions habituelles de rémunération. </a:t>
                      </a:r>
                    </a:p>
                    <a:p>
                      <a:pPr algn="just"/>
                      <a:r>
                        <a:rPr lang="fr-FR" sz="900" dirty="0"/>
                        <a:t>Ils peuvent : </a:t>
                      </a:r>
                    </a:p>
                    <a:p>
                      <a:pPr marL="171450" indent="-171450" algn="just">
                        <a:buFont typeface="Arial" panose="020B0604020202020204" pitchFamily="34" charset="0"/>
                        <a:buChar char="•"/>
                      </a:pPr>
                      <a:r>
                        <a:rPr lang="fr-FR" sz="900" dirty="0"/>
                        <a:t>être déchargés d’une partie de leurs fonctions et garder leur rémunération habituelle ;</a:t>
                      </a:r>
                    </a:p>
                    <a:p>
                      <a:pPr marL="171450" indent="-171450" algn="just">
                        <a:buFont typeface="Arial" panose="020B0604020202020204" pitchFamily="34" charset="0"/>
                        <a:buChar char="•"/>
                      </a:pPr>
                      <a:r>
                        <a:rPr lang="fr-FR" sz="900" dirty="0"/>
                        <a:t>bénéficier d’un repos compensateur en contrepartie du temps passé au recensement ;</a:t>
                      </a:r>
                    </a:p>
                    <a:p>
                      <a:pPr marL="171450" indent="-171450" algn="just">
                        <a:buFont typeface="Arial" panose="020B0604020202020204" pitchFamily="34" charset="0"/>
                        <a:buChar char="•"/>
                      </a:pPr>
                      <a:r>
                        <a:rPr lang="fr-FR" sz="900" dirty="0"/>
                        <a:t>être rémunérés en heures complémentaires et/ou supplémentaires (si un régime d’IHTS est instauré dans la collectivité et si l’agent y est éligible) ;</a:t>
                      </a:r>
                    </a:p>
                    <a:p>
                      <a:pPr marL="171450" indent="-171450" algn="just">
                        <a:buFont typeface="Arial" panose="020B0604020202020204" pitchFamily="34" charset="0"/>
                        <a:buChar char="•"/>
                      </a:pPr>
                      <a:r>
                        <a:rPr lang="fr-FR" sz="900" dirty="0"/>
                        <a:t>bénéficier d’une augmentation ponctuelle de leur régime indemnitaire.</a:t>
                      </a:r>
                    </a:p>
                  </a:txBody>
                  <a:tcPr/>
                </a:tc>
                <a:extLst>
                  <a:ext uri="{0D108BD9-81ED-4DB2-BD59-A6C34878D82A}">
                    <a16:rowId xmlns:a16="http://schemas.microsoft.com/office/drawing/2014/main" val="3085961406"/>
                  </a:ext>
                </a:extLst>
              </a:tr>
              <a:tr h="933792">
                <a:tc rowSpan="2">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fr-FR" sz="1100" b="1" dirty="0"/>
                        <a:t>Agent titulaire, stagiaire, contractuel dans une autre collectivité</a:t>
                      </a:r>
                    </a:p>
                  </a:txBody>
                  <a:tcPr/>
                </a:tc>
                <a:tc>
                  <a:txBody>
                    <a:bodyPr/>
                    <a:lstStyle/>
                    <a:p>
                      <a:pPr algn="just"/>
                      <a:r>
                        <a:rPr lang="fr-FR" sz="900" b="1" dirty="0"/>
                        <a:t>Activité accessoire </a:t>
                      </a:r>
                    </a:p>
                    <a:p>
                      <a:pPr algn="just"/>
                      <a:r>
                        <a:rPr lang="fr-FR" sz="900" dirty="0"/>
                        <a:t>On peut considérer que la fonction d’agent recenseur est une activité accessoire. Dans ce cas, l’agent recenseur se voit appliquer les règles sur le cumul d’emplois et de rémunérations publiques. Qu’il s’agisse d’agents employés à temps complet ou non complet, ils peuvent cumuler les fonctions d’agent recenseur avec leur activité principale après autorisation de l’employeur principal. </a:t>
                      </a:r>
                    </a:p>
                    <a:p>
                      <a:pPr algn="just"/>
                      <a:r>
                        <a:rPr lang="fr-FR" sz="900" dirty="0"/>
                        <a:t>Il n’y a pas de limite maximum de temps de travail pour une activité accessoire. 	</a:t>
                      </a:r>
                    </a:p>
                  </a:txBody>
                  <a:tcPr/>
                </a:tc>
                <a:extLst>
                  <a:ext uri="{0D108BD9-81ED-4DB2-BD59-A6C34878D82A}">
                    <a16:rowId xmlns:a16="http://schemas.microsoft.com/office/drawing/2014/main" val="1024918450"/>
                  </a:ext>
                </a:extLst>
              </a:tr>
              <a:tr h="492667">
                <a:tc vMerge="1">
                  <a:txBody>
                    <a:bodyPr/>
                    <a:lstStyle/>
                    <a:p>
                      <a:endParaRPr lang="fr-FR"/>
                    </a:p>
                  </a:txBody>
                  <a:tcPr/>
                </a:tc>
                <a:tc>
                  <a:txBody>
                    <a:bodyPr/>
                    <a:lstStyle/>
                    <a:p>
                      <a:pPr algn="just"/>
                      <a:r>
                        <a:rPr lang="fr-FR" sz="900" b="1" dirty="0"/>
                        <a:t>Contrat</a:t>
                      </a:r>
                    </a:p>
                    <a:p>
                      <a:pPr algn="just"/>
                      <a:r>
                        <a:rPr lang="fr-FR" sz="900" dirty="0"/>
                        <a:t>Le cumul d’emplois sera possible dans la limite de 115% d’un temps complet, soit 40 heures par semaine maximum.</a:t>
                      </a:r>
                    </a:p>
                  </a:txBody>
                  <a:tcPr/>
                </a:tc>
                <a:extLst>
                  <a:ext uri="{0D108BD9-81ED-4DB2-BD59-A6C34878D82A}">
                    <a16:rowId xmlns:a16="http://schemas.microsoft.com/office/drawing/2014/main" val="2710188113"/>
                  </a:ext>
                </a:extLst>
              </a:tr>
              <a:tr h="492667">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fr-FR" sz="1100" b="1" dirty="0"/>
                        <a:t>Agent en contrat aidé de droit privé dans la collectivité (CUI-CAE)</a:t>
                      </a:r>
                    </a:p>
                  </a:txBody>
                  <a:tcPr/>
                </a:tc>
                <a:tc>
                  <a:txBody>
                    <a:bodyPr/>
                    <a:lstStyle/>
                    <a:p>
                      <a:pPr algn="just"/>
                      <a:r>
                        <a:rPr lang="fr-FR" sz="900" b="1" dirty="0"/>
                        <a:t>Heures supplémentaires ou complémentaires </a:t>
                      </a:r>
                    </a:p>
                    <a:p>
                      <a:pPr algn="just"/>
                      <a:r>
                        <a:rPr lang="fr-FR" sz="900" dirty="0"/>
                        <a:t>Se référer à la réglementation des heures supplémentaires pour les agents de droit privé. </a:t>
                      </a:r>
                    </a:p>
                  </a:txBody>
                  <a:tcPr/>
                </a:tc>
                <a:extLst>
                  <a:ext uri="{0D108BD9-81ED-4DB2-BD59-A6C34878D82A}">
                    <a16:rowId xmlns:a16="http://schemas.microsoft.com/office/drawing/2014/main" val="922338031"/>
                  </a:ext>
                </a:extLst>
              </a:tr>
              <a:tr h="492667">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fr-FR" sz="1100" b="1" dirty="0"/>
                        <a:t>Agent en contrat aidé de droit privé au sein d’une autre collectivité (CUI-CE)</a:t>
                      </a:r>
                    </a:p>
                  </a:txBody>
                  <a:tcPr/>
                </a:tc>
                <a:tc>
                  <a:txBody>
                    <a:bodyPr/>
                    <a:lstStyle/>
                    <a:p>
                      <a:pPr algn="just"/>
                      <a:r>
                        <a:rPr lang="fr-FR" sz="900" b="1" dirty="0"/>
                        <a:t>Contrat ou vacation </a:t>
                      </a:r>
                    </a:p>
                    <a:p>
                      <a:pPr algn="just"/>
                      <a:r>
                        <a:rPr lang="fr-FR" sz="900" dirty="0"/>
                        <a:t>Le cumul est possible dans les conditions de droit commun. Contacter la DIRECCTE pour plus de renseignements. 	</a:t>
                      </a:r>
                    </a:p>
                  </a:txBody>
                  <a:tcPr/>
                </a:tc>
                <a:extLst>
                  <a:ext uri="{0D108BD9-81ED-4DB2-BD59-A6C34878D82A}">
                    <a16:rowId xmlns:a16="http://schemas.microsoft.com/office/drawing/2014/main" val="950547563"/>
                  </a:ext>
                </a:extLst>
              </a:tr>
              <a:tr h="253798">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fr-FR" sz="1100" b="1" dirty="0"/>
                        <a:t>Salarié de droit privé</a:t>
                      </a:r>
                    </a:p>
                  </a:txBody>
                  <a:tcP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fr-FR" sz="900" b="1" dirty="0"/>
                        <a:t>Contrat ou vacation</a:t>
                      </a:r>
                    </a:p>
                  </a:txBody>
                  <a:tcPr/>
                </a:tc>
                <a:extLst>
                  <a:ext uri="{0D108BD9-81ED-4DB2-BD59-A6C34878D82A}">
                    <a16:rowId xmlns:a16="http://schemas.microsoft.com/office/drawing/2014/main" val="3831339960"/>
                  </a:ext>
                </a:extLst>
              </a:tr>
              <a:tr h="627031">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fr-FR" sz="1100" b="1" dirty="0"/>
                        <a:t>Demandeur d’emplois</a:t>
                      </a:r>
                    </a:p>
                  </a:txBody>
                  <a:tcPr/>
                </a:tc>
                <a:tc>
                  <a:txBody>
                    <a:bodyPr/>
                    <a:lstStyle/>
                    <a:p>
                      <a:pPr algn="just"/>
                      <a:r>
                        <a:rPr lang="fr-FR" sz="900" b="1" dirty="0"/>
                        <a:t>Contrat ou vacation</a:t>
                      </a:r>
                    </a:p>
                    <a:p>
                      <a:pPr algn="just"/>
                      <a:r>
                        <a:rPr lang="fr-FR" sz="900" dirty="0"/>
                        <a:t>Les collectivités peuvent recruter des demandeurs d’emploi. La rémunération servie est cumulable avec les allocations chômage, l’allocation de solidarité spécifique et les allocations d’insertion à condition que la durée de l’emploi n’excède pas 50 heures par mois.</a:t>
                      </a:r>
                    </a:p>
                  </a:txBody>
                  <a:tcPr/>
                </a:tc>
                <a:extLst>
                  <a:ext uri="{0D108BD9-81ED-4DB2-BD59-A6C34878D82A}">
                    <a16:rowId xmlns:a16="http://schemas.microsoft.com/office/drawing/2014/main" val="9958375"/>
                  </a:ext>
                </a:extLst>
              </a:tr>
              <a:tr h="446596">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fr-FR" sz="1100" b="1" dirty="0"/>
                        <a:t>Retraité</a:t>
                      </a:r>
                    </a:p>
                  </a:txBody>
                  <a:tcPr/>
                </a:tc>
                <a:tc>
                  <a:txBody>
                    <a:bodyPr/>
                    <a:lstStyle/>
                    <a:p>
                      <a:pPr algn="just"/>
                      <a:r>
                        <a:rPr lang="fr-FR" sz="900" b="1" dirty="0"/>
                        <a:t>Contrat ou vacation </a:t>
                      </a:r>
                    </a:p>
                    <a:p>
                      <a:pPr algn="just"/>
                      <a:r>
                        <a:rPr lang="fr-FR" sz="900" dirty="0"/>
                        <a:t>Il convient de se référer à la caisse de retraite de l’agent recruté afin de vérifier les possibilités de cumul.</a:t>
                      </a:r>
                    </a:p>
                  </a:txBody>
                  <a:tcPr/>
                </a:tc>
                <a:extLst>
                  <a:ext uri="{0D108BD9-81ED-4DB2-BD59-A6C34878D82A}">
                    <a16:rowId xmlns:a16="http://schemas.microsoft.com/office/drawing/2014/main" val="2497824317"/>
                  </a:ext>
                </a:extLst>
              </a:tr>
            </a:tbl>
          </a:graphicData>
        </a:graphic>
      </p:graphicFrame>
      <p:pic>
        <p:nvPicPr>
          <p:cNvPr id="7" name="Image 6" descr="Logo_CDG18_BS.jpg">
            <a:extLst>
              <a:ext uri="{FF2B5EF4-FFF2-40B4-BE49-F238E27FC236}">
                <a16:creationId xmlns:a16="http://schemas.microsoft.com/office/drawing/2014/main" id="{92667AF4-72E4-5C9E-7D09-A373518C5385}"/>
              </a:ext>
            </a:extLst>
          </p:cNvPr>
          <p:cNvPicPr>
            <a:picLocks noChangeAspect="1"/>
          </p:cNvPicPr>
          <p:nvPr/>
        </p:nvPicPr>
        <p:blipFill>
          <a:blip r:embed="rId2"/>
          <a:stretch>
            <a:fillRect/>
          </a:stretch>
        </p:blipFill>
        <p:spPr>
          <a:xfrm>
            <a:off x="130998" y="13142"/>
            <a:ext cx="1002410" cy="1017446"/>
          </a:xfrm>
          <a:prstGeom prst="rect">
            <a:avLst/>
          </a:prstGeom>
        </p:spPr>
      </p:pic>
      <p:grpSp>
        <p:nvGrpSpPr>
          <p:cNvPr id="8" name="Groupe 14">
            <a:extLst>
              <a:ext uri="{FF2B5EF4-FFF2-40B4-BE49-F238E27FC236}">
                <a16:creationId xmlns:a16="http://schemas.microsoft.com/office/drawing/2014/main" id="{E0DFF095-B727-4D3D-023C-091965EFE1AA}"/>
              </a:ext>
            </a:extLst>
          </p:cNvPr>
          <p:cNvGrpSpPr>
            <a:grpSpLocks/>
          </p:cNvGrpSpPr>
          <p:nvPr/>
        </p:nvGrpSpPr>
        <p:grpSpPr bwMode="auto">
          <a:xfrm>
            <a:off x="1066800" y="28737"/>
            <a:ext cx="4945063" cy="1266663"/>
            <a:chOff x="2521302" y="4447632"/>
            <a:chExt cx="6645275" cy="2324642"/>
          </a:xfrm>
        </p:grpSpPr>
        <p:sp>
          <p:nvSpPr>
            <p:cNvPr id="9" name="Oval 2">
              <a:extLst>
                <a:ext uri="{FF2B5EF4-FFF2-40B4-BE49-F238E27FC236}">
                  <a16:creationId xmlns:a16="http://schemas.microsoft.com/office/drawing/2014/main" id="{8DB29626-5AA1-887F-FF53-3DE7FBEAFF58}"/>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0" name="Rectangle 3">
              <a:extLst>
                <a:ext uri="{FF2B5EF4-FFF2-40B4-BE49-F238E27FC236}">
                  <a16:creationId xmlns:a16="http://schemas.microsoft.com/office/drawing/2014/main" id="{0EAB8B0E-7405-9DAF-3ECF-8E64497AB539}"/>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1" name="Text Box 4">
              <a:extLst>
                <a:ext uri="{FF2B5EF4-FFF2-40B4-BE49-F238E27FC236}">
                  <a16:creationId xmlns:a16="http://schemas.microsoft.com/office/drawing/2014/main" id="{08BB1C0E-D264-9F9C-AC01-A074B3E8725B}"/>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2" name="Group 6">
              <a:extLst>
                <a:ext uri="{FF2B5EF4-FFF2-40B4-BE49-F238E27FC236}">
                  <a16:creationId xmlns:a16="http://schemas.microsoft.com/office/drawing/2014/main" id="{C8371EA3-76D5-B335-8732-F4B809A762AC}"/>
                </a:ext>
              </a:extLst>
            </p:cNvPr>
            <p:cNvGrpSpPr>
              <a:grpSpLocks/>
            </p:cNvGrpSpPr>
            <p:nvPr/>
          </p:nvGrpSpPr>
          <p:grpSpPr bwMode="auto">
            <a:xfrm>
              <a:off x="3957638" y="5091476"/>
              <a:ext cx="171450" cy="1165229"/>
              <a:chOff x="112099728" y="105931681"/>
              <a:chExt cx="170831" cy="1165800"/>
            </a:xfrm>
          </p:grpSpPr>
          <p:sp>
            <p:nvSpPr>
              <p:cNvPr id="17" name="Rectangle 7">
                <a:extLst>
                  <a:ext uri="{FF2B5EF4-FFF2-40B4-BE49-F238E27FC236}">
                    <a16:creationId xmlns:a16="http://schemas.microsoft.com/office/drawing/2014/main" id="{3EDAA882-9B36-9D95-7D9A-913441B8F168}"/>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18" name="Rectangle 8">
                <a:extLst>
                  <a:ext uri="{FF2B5EF4-FFF2-40B4-BE49-F238E27FC236}">
                    <a16:creationId xmlns:a16="http://schemas.microsoft.com/office/drawing/2014/main" id="{A3BC61F2-F852-4690-81D0-B25F715DDDD4}"/>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19" name="Rectangle 9">
                <a:extLst>
                  <a:ext uri="{FF2B5EF4-FFF2-40B4-BE49-F238E27FC236}">
                    <a16:creationId xmlns:a16="http://schemas.microsoft.com/office/drawing/2014/main" id="{DCA9E10B-2307-99CC-C10F-968C6185FDC3}"/>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3" name="Group 10">
              <a:extLst>
                <a:ext uri="{FF2B5EF4-FFF2-40B4-BE49-F238E27FC236}">
                  <a16:creationId xmlns:a16="http://schemas.microsoft.com/office/drawing/2014/main" id="{800D9385-109C-AA71-33B6-5948FF39ECB9}"/>
                </a:ext>
              </a:extLst>
            </p:cNvPr>
            <p:cNvGrpSpPr>
              <a:grpSpLocks/>
            </p:cNvGrpSpPr>
            <p:nvPr/>
          </p:nvGrpSpPr>
          <p:grpSpPr bwMode="auto">
            <a:xfrm>
              <a:off x="8701088" y="4447632"/>
              <a:ext cx="169862" cy="1163632"/>
              <a:chOff x="116843535" y="105289350"/>
              <a:chExt cx="170420" cy="1163658"/>
            </a:xfrm>
          </p:grpSpPr>
          <p:sp>
            <p:nvSpPr>
              <p:cNvPr id="14" name="Rectangle 13">
                <a:extLst>
                  <a:ext uri="{FF2B5EF4-FFF2-40B4-BE49-F238E27FC236}">
                    <a16:creationId xmlns:a16="http://schemas.microsoft.com/office/drawing/2014/main" id="{AE1DF716-5A93-ED9F-BD52-EFDFCB726E63}"/>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5" name="Rectangle 14">
                <a:extLst>
                  <a:ext uri="{FF2B5EF4-FFF2-40B4-BE49-F238E27FC236}">
                    <a16:creationId xmlns:a16="http://schemas.microsoft.com/office/drawing/2014/main" id="{78A403BC-50E8-C1E7-28DB-FF4F81C71957}"/>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6" name="Rectangle 15">
                <a:extLst>
                  <a:ext uri="{FF2B5EF4-FFF2-40B4-BE49-F238E27FC236}">
                    <a16:creationId xmlns:a16="http://schemas.microsoft.com/office/drawing/2014/main" id="{1528BEDF-BC8D-3FDE-4F3B-EBE465CAD799}"/>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0" name="object 5">
            <a:extLst>
              <a:ext uri="{FF2B5EF4-FFF2-40B4-BE49-F238E27FC236}">
                <a16:creationId xmlns:a16="http://schemas.microsoft.com/office/drawing/2014/main" id="{0CFC1DA9-525A-ECB5-E107-E0F131CF78E9}"/>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6" name="ZoneTexte 5">
            <a:extLst>
              <a:ext uri="{FF2B5EF4-FFF2-40B4-BE49-F238E27FC236}">
                <a16:creationId xmlns:a16="http://schemas.microsoft.com/office/drawing/2014/main" id="{A96B13BA-B297-781D-744D-0809AFBC42F2}"/>
              </a:ext>
            </a:extLst>
          </p:cNvPr>
          <p:cNvSpPr txBox="1"/>
          <p:nvPr/>
        </p:nvSpPr>
        <p:spPr>
          <a:xfrm>
            <a:off x="2368955" y="407484"/>
            <a:ext cx="3429000" cy="369332"/>
          </a:xfrm>
          <a:prstGeom prst="rect">
            <a:avLst/>
          </a:prstGeom>
          <a:noFill/>
        </p:spPr>
        <p:txBody>
          <a:bodyPr wrap="square" rtlCol="0">
            <a:spAutoFit/>
          </a:bodyPr>
          <a:lstStyle/>
          <a:p>
            <a:r>
              <a:rPr lang="fr-FR" b="1" dirty="0">
                <a:solidFill>
                  <a:srgbClr val="66CCFF"/>
                </a:solidFill>
              </a:rPr>
              <a:t>Les différents cas de recrutement </a:t>
            </a:r>
            <a:endParaRPr lang="fr-FR" dirty="0">
              <a:solidFill>
                <a:srgbClr val="66CCFF"/>
              </a:solidFill>
            </a:endParaRPr>
          </a:p>
        </p:txBody>
      </p:sp>
    </p:spTree>
    <p:extLst>
      <p:ext uri="{BB962C8B-B14F-4D97-AF65-F5344CB8AC3E}">
        <p14:creationId xmlns:p14="http://schemas.microsoft.com/office/powerpoint/2010/main" val="3235495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B3A9F20F-112B-0D1D-1F0E-13D0EDBD3201}"/>
              </a:ext>
            </a:extLst>
          </p:cNvPr>
          <p:cNvSpPr txBox="1"/>
          <p:nvPr/>
        </p:nvSpPr>
        <p:spPr>
          <a:xfrm>
            <a:off x="245036" y="2807737"/>
            <a:ext cx="8441764" cy="2339102"/>
          </a:xfrm>
          <a:prstGeom prst="rect">
            <a:avLst/>
          </a:prstGeom>
          <a:noFill/>
        </p:spPr>
        <p:txBody>
          <a:bodyPr wrap="square" rtlCol="0">
            <a:spAutoFit/>
          </a:bodyPr>
          <a:lstStyle/>
          <a:p>
            <a:pPr marL="285750" indent="-285750" algn="just">
              <a:buFont typeface="Wingdings" panose="05000000000000000000" pitchFamily="2" charset="2"/>
              <a:buChar char="Ø"/>
            </a:pPr>
            <a:r>
              <a:rPr lang="fr-FR" sz="1600" dirty="0"/>
              <a:t>Elus de la commune </a:t>
            </a:r>
            <a:r>
              <a:rPr lang="fr-FR" sz="1600" i="1" dirty="0"/>
              <a:t>(loi n° 2002-276 du 27 février 2002 dont l’article 156 V renvoie à l’article L. 231 du Code électoral ; QE n° 16485 JO AN du 19 mars 2013), </a:t>
            </a:r>
            <a:r>
              <a:rPr lang="fr-FR" sz="1600" dirty="0">
                <a:solidFill>
                  <a:schemeClr val="dk1"/>
                </a:solidFill>
              </a:rPr>
              <a:t>sauf pour les fonctions de coordonnateur de l’enquête </a:t>
            </a:r>
            <a:r>
              <a:rPr lang="fr-FR" sz="1600" i="1" dirty="0"/>
              <a:t>;</a:t>
            </a:r>
          </a:p>
          <a:p>
            <a:pPr algn="just"/>
            <a:endParaRPr lang="fr-FR" sz="1600" i="1" dirty="0"/>
          </a:p>
          <a:p>
            <a:pPr marL="285750" indent="-285750" algn="just">
              <a:buFont typeface="Wingdings" panose="05000000000000000000" pitchFamily="2" charset="2"/>
              <a:buChar char="Ø"/>
            </a:pPr>
            <a:r>
              <a:rPr lang="fr-FR" sz="1600" dirty="0"/>
              <a:t>Personnes en congé parental ou en disponibilité </a:t>
            </a:r>
            <a:r>
              <a:rPr lang="fr-FR" dirty="0"/>
              <a:t>pour élever un enfant </a:t>
            </a:r>
            <a:r>
              <a:rPr lang="fr-FR" sz="1600" dirty="0">
                <a:solidFill>
                  <a:schemeClr val="dk1"/>
                </a:solidFill>
              </a:rPr>
              <a:t>(sauf s’il le suspend) </a:t>
            </a:r>
            <a:r>
              <a:rPr lang="fr-FR" sz="1600" dirty="0"/>
              <a:t>;</a:t>
            </a:r>
          </a:p>
          <a:p>
            <a:pPr algn="just"/>
            <a:endParaRPr lang="fr-FR" sz="1600" dirty="0"/>
          </a:p>
          <a:p>
            <a:pPr marL="285750" indent="-285750" algn="just">
              <a:buFont typeface="Wingdings" panose="05000000000000000000" pitchFamily="2" charset="2"/>
              <a:buChar char="Ø"/>
            </a:pPr>
            <a:r>
              <a:rPr lang="fr-FR" sz="1600" dirty="0"/>
              <a:t>Agents travaillant à temps partiel dans la fonction publique ;</a:t>
            </a:r>
          </a:p>
          <a:p>
            <a:pPr marL="285750" indent="-285750" algn="just">
              <a:buFont typeface="Wingdings" panose="05000000000000000000" pitchFamily="2" charset="2"/>
              <a:buChar char="Ø"/>
            </a:pPr>
            <a:endParaRPr lang="fr-FR" sz="1600" dirty="0"/>
          </a:p>
          <a:p>
            <a:pPr marL="285750" indent="-285750" algn="just">
              <a:buFont typeface="Wingdings" panose="05000000000000000000" pitchFamily="2" charset="2"/>
              <a:buChar char="Ø"/>
            </a:pPr>
            <a:r>
              <a:rPr lang="fr-FR" sz="1600" dirty="0"/>
              <a:t>Les agents en </a:t>
            </a:r>
            <a:r>
              <a:rPr lang="fr-FR" sz="1600"/>
              <a:t>retraite progressive.</a:t>
            </a:r>
            <a:endParaRPr lang="fr-FR" sz="1600" dirty="0"/>
          </a:p>
        </p:txBody>
      </p:sp>
      <p:pic>
        <p:nvPicPr>
          <p:cNvPr id="8" name="Image 7" descr="Logo_CDG18_BS.jpg">
            <a:extLst>
              <a:ext uri="{FF2B5EF4-FFF2-40B4-BE49-F238E27FC236}">
                <a16:creationId xmlns:a16="http://schemas.microsoft.com/office/drawing/2014/main" id="{DBAA016B-E10D-5B44-D163-2F0ACB1FE8CD}"/>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9" name="Groupe 14">
            <a:extLst>
              <a:ext uri="{FF2B5EF4-FFF2-40B4-BE49-F238E27FC236}">
                <a16:creationId xmlns:a16="http://schemas.microsoft.com/office/drawing/2014/main" id="{722D9FC3-69A2-6D5B-48F2-E36316404E9F}"/>
              </a:ext>
            </a:extLst>
          </p:cNvPr>
          <p:cNvGrpSpPr>
            <a:grpSpLocks/>
          </p:cNvGrpSpPr>
          <p:nvPr/>
        </p:nvGrpSpPr>
        <p:grpSpPr bwMode="auto">
          <a:xfrm>
            <a:off x="1357290" y="285728"/>
            <a:ext cx="7661932" cy="2016596"/>
            <a:chOff x="2521302" y="4447632"/>
            <a:chExt cx="6645275" cy="2324642"/>
          </a:xfrm>
        </p:grpSpPr>
        <p:sp>
          <p:nvSpPr>
            <p:cNvPr id="10" name="Oval 2">
              <a:extLst>
                <a:ext uri="{FF2B5EF4-FFF2-40B4-BE49-F238E27FC236}">
                  <a16:creationId xmlns:a16="http://schemas.microsoft.com/office/drawing/2014/main" id="{20066C9F-FEFC-11E7-21B3-CFA03D8C915B}"/>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1" name="Rectangle 3">
              <a:extLst>
                <a:ext uri="{FF2B5EF4-FFF2-40B4-BE49-F238E27FC236}">
                  <a16:creationId xmlns:a16="http://schemas.microsoft.com/office/drawing/2014/main" id="{BF9732F1-627F-0ACC-3611-9D0ABEB6C62F}"/>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2" name="Text Box 4">
              <a:extLst>
                <a:ext uri="{FF2B5EF4-FFF2-40B4-BE49-F238E27FC236}">
                  <a16:creationId xmlns:a16="http://schemas.microsoft.com/office/drawing/2014/main" id="{89959815-DFC0-FA7D-5A9B-A6E3BD813631}"/>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3" name="Group 6">
              <a:extLst>
                <a:ext uri="{FF2B5EF4-FFF2-40B4-BE49-F238E27FC236}">
                  <a16:creationId xmlns:a16="http://schemas.microsoft.com/office/drawing/2014/main" id="{5A251A64-5BBB-5CED-D642-C924598DEAA4}"/>
                </a:ext>
              </a:extLst>
            </p:cNvPr>
            <p:cNvGrpSpPr>
              <a:grpSpLocks/>
            </p:cNvGrpSpPr>
            <p:nvPr/>
          </p:nvGrpSpPr>
          <p:grpSpPr bwMode="auto">
            <a:xfrm>
              <a:off x="3957638" y="5091476"/>
              <a:ext cx="171450" cy="1165229"/>
              <a:chOff x="112099728" y="105931681"/>
              <a:chExt cx="170831" cy="1165800"/>
            </a:xfrm>
          </p:grpSpPr>
          <p:sp>
            <p:nvSpPr>
              <p:cNvPr id="18" name="Rectangle 7">
                <a:extLst>
                  <a:ext uri="{FF2B5EF4-FFF2-40B4-BE49-F238E27FC236}">
                    <a16:creationId xmlns:a16="http://schemas.microsoft.com/office/drawing/2014/main" id="{1E62ECBC-E96D-0C18-F56E-DB2D3C9C04A6}"/>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19" name="Rectangle 8">
                <a:extLst>
                  <a:ext uri="{FF2B5EF4-FFF2-40B4-BE49-F238E27FC236}">
                    <a16:creationId xmlns:a16="http://schemas.microsoft.com/office/drawing/2014/main" id="{75A88FBB-4168-449C-97F7-235A841738FE}"/>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0" name="Rectangle 9">
                <a:extLst>
                  <a:ext uri="{FF2B5EF4-FFF2-40B4-BE49-F238E27FC236}">
                    <a16:creationId xmlns:a16="http://schemas.microsoft.com/office/drawing/2014/main" id="{C2060820-A334-F87B-1998-0E82501059C3}"/>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4" name="Group 10">
              <a:extLst>
                <a:ext uri="{FF2B5EF4-FFF2-40B4-BE49-F238E27FC236}">
                  <a16:creationId xmlns:a16="http://schemas.microsoft.com/office/drawing/2014/main" id="{C4B2FA8F-8D18-C2A6-544A-51C7834FE8E4}"/>
                </a:ext>
              </a:extLst>
            </p:cNvPr>
            <p:cNvGrpSpPr>
              <a:grpSpLocks/>
            </p:cNvGrpSpPr>
            <p:nvPr/>
          </p:nvGrpSpPr>
          <p:grpSpPr bwMode="auto">
            <a:xfrm>
              <a:off x="8701088" y="4447632"/>
              <a:ext cx="169862" cy="1163632"/>
              <a:chOff x="116843535" y="105289350"/>
              <a:chExt cx="170420" cy="1163658"/>
            </a:xfrm>
          </p:grpSpPr>
          <p:sp>
            <p:nvSpPr>
              <p:cNvPr id="15" name="Rectangle 14">
                <a:extLst>
                  <a:ext uri="{FF2B5EF4-FFF2-40B4-BE49-F238E27FC236}">
                    <a16:creationId xmlns:a16="http://schemas.microsoft.com/office/drawing/2014/main" id="{43825C5C-6951-68BF-160F-5859EDB1AAE9}"/>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6" name="Rectangle 15">
                <a:extLst>
                  <a:ext uri="{FF2B5EF4-FFF2-40B4-BE49-F238E27FC236}">
                    <a16:creationId xmlns:a16="http://schemas.microsoft.com/office/drawing/2014/main" id="{612C6F3F-47A1-3B05-46C3-CA2D8AE6DFBE}"/>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7" name="Rectangle 16">
                <a:extLst>
                  <a:ext uri="{FF2B5EF4-FFF2-40B4-BE49-F238E27FC236}">
                    <a16:creationId xmlns:a16="http://schemas.microsoft.com/office/drawing/2014/main" id="{16181956-5C34-F157-A9D6-98A169E372BA}"/>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1" name="object 5">
            <a:extLst>
              <a:ext uri="{FF2B5EF4-FFF2-40B4-BE49-F238E27FC236}">
                <a16:creationId xmlns:a16="http://schemas.microsoft.com/office/drawing/2014/main" id="{303B95C9-E2F7-5FF1-5230-5FFA1BA72D1F}"/>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6" name="ZoneTexte 5">
            <a:extLst>
              <a:ext uri="{FF2B5EF4-FFF2-40B4-BE49-F238E27FC236}">
                <a16:creationId xmlns:a16="http://schemas.microsoft.com/office/drawing/2014/main" id="{8DF79D04-2E27-828B-71F0-886751415569}"/>
              </a:ext>
            </a:extLst>
          </p:cNvPr>
          <p:cNvSpPr txBox="1"/>
          <p:nvPr/>
        </p:nvSpPr>
        <p:spPr>
          <a:xfrm>
            <a:off x="3200400" y="995891"/>
            <a:ext cx="5638800" cy="369332"/>
          </a:xfrm>
          <a:prstGeom prst="rect">
            <a:avLst/>
          </a:prstGeom>
          <a:noFill/>
        </p:spPr>
        <p:txBody>
          <a:bodyPr wrap="square" rtlCol="0">
            <a:spAutoFit/>
          </a:bodyPr>
          <a:lstStyle/>
          <a:p>
            <a:r>
              <a:rPr lang="fr-FR" b="1" dirty="0">
                <a:solidFill>
                  <a:srgbClr val="66CCFF"/>
                </a:solidFill>
              </a:rPr>
              <a:t>Les personnes ne pouvant pas être agents recenseurs</a:t>
            </a:r>
            <a:endParaRPr lang="fr-FR" dirty="0">
              <a:solidFill>
                <a:srgbClr val="66CCFF"/>
              </a:solidFill>
            </a:endParaRPr>
          </a:p>
        </p:txBody>
      </p:sp>
      <p:sp>
        <p:nvSpPr>
          <p:cNvPr id="22" name="ZoneTexte 21">
            <a:extLst>
              <a:ext uri="{FF2B5EF4-FFF2-40B4-BE49-F238E27FC236}">
                <a16:creationId xmlns:a16="http://schemas.microsoft.com/office/drawing/2014/main" id="{59AC33D5-D03B-35F1-0AAB-4B5FB9810290}"/>
              </a:ext>
            </a:extLst>
          </p:cNvPr>
          <p:cNvSpPr txBox="1"/>
          <p:nvPr/>
        </p:nvSpPr>
        <p:spPr>
          <a:xfrm>
            <a:off x="770218" y="5333083"/>
            <a:ext cx="7391400" cy="584775"/>
          </a:xfrm>
          <a:prstGeom prst="rect">
            <a:avLst/>
          </a:prstGeom>
          <a:noFill/>
        </p:spPr>
        <p:txBody>
          <a:bodyPr wrap="square" rtlCol="0">
            <a:spAutoFit/>
          </a:bodyPr>
          <a:lstStyle/>
          <a:p>
            <a:pPr algn="ctr"/>
            <a:r>
              <a:rPr lang="fr-FR" sz="1600" dirty="0">
                <a:solidFill>
                  <a:srgbClr val="FF0000"/>
                </a:solidFill>
              </a:rPr>
              <a:t>Dans tous les cas, les agents recenseurs doivent être munis d’une carte délivrée vierge par l’INSEE remplie et signée par le maire. </a:t>
            </a:r>
          </a:p>
        </p:txBody>
      </p:sp>
    </p:spTree>
    <p:extLst>
      <p:ext uri="{BB962C8B-B14F-4D97-AF65-F5344CB8AC3E}">
        <p14:creationId xmlns:p14="http://schemas.microsoft.com/office/powerpoint/2010/main" val="1792066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DAF466DE-7FCE-44E2-1C97-88F9CFBC3055}"/>
              </a:ext>
            </a:extLst>
          </p:cNvPr>
          <p:cNvSpPr/>
          <p:nvPr/>
        </p:nvSpPr>
        <p:spPr>
          <a:xfrm>
            <a:off x="3923143" y="1816131"/>
            <a:ext cx="4057420" cy="2016124"/>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Ø"/>
            </a:pPr>
            <a:r>
              <a:rPr lang="fr-FR" sz="1600" dirty="0"/>
              <a:t>Instruction suffisante ;</a:t>
            </a:r>
          </a:p>
          <a:p>
            <a:pPr marL="285750" indent="-285750" algn="just">
              <a:buFont typeface="Wingdings" panose="05000000000000000000" pitchFamily="2" charset="2"/>
              <a:buChar char="Ø"/>
            </a:pPr>
            <a:r>
              <a:rPr lang="fr-FR" sz="1600" dirty="0"/>
              <a:t>Moralité et neutralité ;</a:t>
            </a:r>
          </a:p>
          <a:p>
            <a:pPr marL="285750" indent="-285750" algn="just">
              <a:buFont typeface="Wingdings" panose="05000000000000000000" pitchFamily="2" charset="2"/>
              <a:buChar char="Ø"/>
            </a:pPr>
            <a:r>
              <a:rPr lang="fr-FR" sz="1600" dirty="0"/>
              <a:t>Conscience professionnelle ;</a:t>
            </a:r>
          </a:p>
          <a:p>
            <a:pPr marL="285750" indent="-285750" algn="just">
              <a:buFont typeface="Wingdings" panose="05000000000000000000" pitchFamily="2" charset="2"/>
              <a:buChar char="Ø"/>
            </a:pPr>
            <a:r>
              <a:rPr lang="fr-FR" sz="1600" dirty="0"/>
              <a:t>Disponibilité ;</a:t>
            </a:r>
          </a:p>
          <a:p>
            <a:pPr marL="285750" indent="-285750" algn="just">
              <a:buFont typeface="Wingdings" panose="05000000000000000000" pitchFamily="2" charset="2"/>
              <a:buChar char="Ø"/>
            </a:pPr>
            <a:r>
              <a:rPr lang="fr-FR" sz="1600" dirty="0"/>
              <a:t>Stabilité de l’embauche ;</a:t>
            </a:r>
          </a:p>
          <a:p>
            <a:pPr marL="285750" indent="-285750" algn="just">
              <a:buFont typeface="Wingdings" panose="05000000000000000000" pitchFamily="2" charset="2"/>
              <a:buChar char="Ø"/>
            </a:pPr>
            <a:r>
              <a:rPr lang="fr-FR" sz="1600" dirty="0"/>
              <a:t>Qualités de contact avec les habitants ;</a:t>
            </a:r>
          </a:p>
          <a:p>
            <a:pPr marL="285750" indent="-285750" algn="just">
              <a:buFont typeface="Wingdings" panose="05000000000000000000" pitchFamily="2" charset="2"/>
              <a:buChar char="Ø"/>
            </a:pPr>
            <a:r>
              <a:rPr lang="fr-FR" sz="1600" dirty="0"/>
              <a:t>Ordre et méthode.</a:t>
            </a:r>
          </a:p>
        </p:txBody>
      </p:sp>
      <p:sp>
        <p:nvSpPr>
          <p:cNvPr id="7" name="ZoneTexte 6">
            <a:extLst>
              <a:ext uri="{FF2B5EF4-FFF2-40B4-BE49-F238E27FC236}">
                <a16:creationId xmlns:a16="http://schemas.microsoft.com/office/drawing/2014/main" id="{E3DC68D3-1AAC-6578-5755-61B267860D88}"/>
              </a:ext>
            </a:extLst>
          </p:cNvPr>
          <p:cNvSpPr txBox="1"/>
          <p:nvPr/>
        </p:nvSpPr>
        <p:spPr>
          <a:xfrm>
            <a:off x="127518" y="4204273"/>
            <a:ext cx="8610600" cy="1323439"/>
          </a:xfrm>
          <a:prstGeom prst="rect">
            <a:avLst/>
          </a:prstGeom>
          <a:noFill/>
        </p:spPr>
        <p:txBody>
          <a:bodyPr wrap="square" rtlCol="0">
            <a:spAutoFit/>
          </a:bodyPr>
          <a:lstStyle/>
          <a:p>
            <a:pPr algn="just"/>
            <a:r>
              <a:rPr lang="fr-FR" sz="1600" dirty="0"/>
              <a:t>L’agent recenseur qui est au contact de la population et peut être amené à entrer dans le logement de personnes recensées ne doit pas exprimer ses opinions, ses engagements politiques, religieux ou syndicaux. Il doit être, également, d’une parfaite moralité.</a:t>
            </a:r>
          </a:p>
          <a:p>
            <a:pPr algn="just"/>
            <a:r>
              <a:rPr lang="fr-FR" sz="1600" dirty="0"/>
              <a:t>Par ailleurs, il doit respecter le secret statistique et veiller à la stricte confidentialité des données individuelles qu’il collecte.</a:t>
            </a:r>
          </a:p>
        </p:txBody>
      </p:sp>
      <p:pic>
        <p:nvPicPr>
          <p:cNvPr id="9" name="Image 8" descr="Logo_CDG18_BS.jpg">
            <a:extLst>
              <a:ext uri="{FF2B5EF4-FFF2-40B4-BE49-F238E27FC236}">
                <a16:creationId xmlns:a16="http://schemas.microsoft.com/office/drawing/2014/main" id="{EBEC7D4C-BF4F-4DEA-0679-DCE5AE53CBF7}"/>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10" name="Groupe 14">
            <a:extLst>
              <a:ext uri="{FF2B5EF4-FFF2-40B4-BE49-F238E27FC236}">
                <a16:creationId xmlns:a16="http://schemas.microsoft.com/office/drawing/2014/main" id="{4BCCE26D-E16C-99C4-4EF2-8DAEB39BA1F6}"/>
              </a:ext>
            </a:extLst>
          </p:cNvPr>
          <p:cNvGrpSpPr>
            <a:grpSpLocks/>
          </p:cNvGrpSpPr>
          <p:nvPr/>
        </p:nvGrpSpPr>
        <p:grpSpPr bwMode="auto">
          <a:xfrm>
            <a:off x="1357290" y="285728"/>
            <a:ext cx="7661932" cy="2016596"/>
            <a:chOff x="2521302" y="4447632"/>
            <a:chExt cx="6645275" cy="2324642"/>
          </a:xfrm>
        </p:grpSpPr>
        <p:sp>
          <p:nvSpPr>
            <p:cNvPr id="11" name="Oval 2">
              <a:extLst>
                <a:ext uri="{FF2B5EF4-FFF2-40B4-BE49-F238E27FC236}">
                  <a16:creationId xmlns:a16="http://schemas.microsoft.com/office/drawing/2014/main" id="{1F1B0C08-D72D-B676-1360-E6FCC27EC27F}"/>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2" name="Rectangle 3">
              <a:extLst>
                <a:ext uri="{FF2B5EF4-FFF2-40B4-BE49-F238E27FC236}">
                  <a16:creationId xmlns:a16="http://schemas.microsoft.com/office/drawing/2014/main" id="{7AC4BF79-2483-7AEB-34E6-740A79E14AEF}"/>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3" name="Text Box 4">
              <a:extLst>
                <a:ext uri="{FF2B5EF4-FFF2-40B4-BE49-F238E27FC236}">
                  <a16:creationId xmlns:a16="http://schemas.microsoft.com/office/drawing/2014/main" id="{7E14D899-B502-FDB5-F6E2-C90FCA5F3721}"/>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4" name="Group 6">
              <a:extLst>
                <a:ext uri="{FF2B5EF4-FFF2-40B4-BE49-F238E27FC236}">
                  <a16:creationId xmlns:a16="http://schemas.microsoft.com/office/drawing/2014/main" id="{75285369-CD19-71B5-DB38-7E1DF92A8564}"/>
                </a:ext>
              </a:extLst>
            </p:cNvPr>
            <p:cNvGrpSpPr>
              <a:grpSpLocks/>
            </p:cNvGrpSpPr>
            <p:nvPr/>
          </p:nvGrpSpPr>
          <p:grpSpPr bwMode="auto">
            <a:xfrm>
              <a:off x="3957638" y="5091476"/>
              <a:ext cx="171450" cy="1165229"/>
              <a:chOff x="112099728" y="105931681"/>
              <a:chExt cx="170831" cy="1165800"/>
            </a:xfrm>
          </p:grpSpPr>
          <p:sp>
            <p:nvSpPr>
              <p:cNvPr id="19" name="Rectangle 7">
                <a:extLst>
                  <a:ext uri="{FF2B5EF4-FFF2-40B4-BE49-F238E27FC236}">
                    <a16:creationId xmlns:a16="http://schemas.microsoft.com/office/drawing/2014/main" id="{48572141-B2DA-9349-A8BC-61EE39D2501D}"/>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0" name="Rectangle 8">
                <a:extLst>
                  <a:ext uri="{FF2B5EF4-FFF2-40B4-BE49-F238E27FC236}">
                    <a16:creationId xmlns:a16="http://schemas.microsoft.com/office/drawing/2014/main" id="{9E6625FB-CC32-4B42-A8FD-55564AC3EE1B}"/>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1" name="Rectangle 9">
                <a:extLst>
                  <a:ext uri="{FF2B5EF4-FFF2-40B4-BE49-F238E27FC236}">
                    <a16:creationId xmlns:a16="http://schemas.microsoft.com/office/drawing/2014/main" id="{46A714AE-0167-98CC-41FD-4F0DCEEBE5DF}"/>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5" name="Group 10">
              <a:extLst>
                <a:ext uri="{FF2B5EF4-FFF2-40B4-BE49-F238E27FC236}">
                  <a16:creationId xmlns:a16="http://schemas.microsoft.com/office/drawing/2014/main" id="{801E1ACF-A7C6-57E0-AC65-F5AE0E91C3A1}"/>
                </a:ext>
              </a:extLst>
            </p:cNvPr>
            <p:cNvGrpSpPr>
              <a:grpSpLocks/>
            </p:cNvGrpSpPr>
            <p:nvPr/>
          </p:nvGrpSpPr>
          <p:grpSpPr bwMode="auto">
            <a:xfrm>
              <a:off x="8701088" y="4447632"/>
              <a:ext cx="169862" cy="1163632"/>
              <a:chOff x="116843535" y="105289350"/>
              <a:chExt cx="170420" cy="1163658"/>
            </a:xfrm>
          </p:grpSpPr>
          <p:sp>
            <p:nvSpPr>
              <p:cNvPr id="16" name="Rectangle 15">
                <a:extLst>
                  <a:ext uri="{FF2B5EF4-FFF2-40B4-BE49-F238E27FC236}">
                    <a16:creationId xmlns:a16="http://schemas.microsoft.com/office/drawing/2014/main" id="{E9A67887-EEE9-3654-DF29-3C1978BD3E60}"/>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7" name="Rectangle 16">
                <a:extLst>
                  <a:ext uri="{FF2B5EF4-FFF2-40B4-BE49-F238E27FC236}">
                    <a16:creationId xmlns:a16="http://schemas.microsoft.com/office/drawing/2014/main" id="{CD10DBA8-C921-6399-8CB5-9257B03269D4}"/>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8" name="Rectangle 17">
                <a:extLst>
                  <a:ext uri="{FF2B5EF4-FFF2-40B4-BE49-F238E27FC236}">
                    <a16:creationId xmlns:a16="http://schemas.microsoft.com/office/drawing/2014/main" id="{9C0DC114-0D56-A08B-AAA7-AFAB4274B854}"/>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2" name="object 5">
            <a:extLst>
              <a:ext uri="{FF2B5EF4-FFF2-40B4-BE49-F238E27FC236}">
                <a16:creationId xmlns:a16="http://schemas.microsoft.com/office/drawing/2014/main" id="{6C162A04-C54C-8328-1233-214CE0EEA8F7}"/>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3" name="ZoneTexte 22">
            <a:extLst>
              <a:ext uri="{FF2B5EF4-FFF2-40B4-BE49-F238E27FC236}">
                <a16:creationId xmlns:a16="http://schemas.microsoft.com/office/drawing/2014/main" id="{0701C7CA-6D32-7C0E-3031-D196A7B3F1F3}"/>
              </a:ext>
            </a:extLst>
          </p:cNvPr>
          <p:cNvSpPr txBox="1"/>
          <p:nvPr/>
        </p:nvSpPr>
        <p:spPr>
          <a:xfrm>
            <a:off x="3618043" y="1000250"/>
            <a:ext cx="3414982" cy="369332"/>
          </a:xfrm>
          <a:prstGeom prst="rect">
            <a:avLst/>
          </a:prstGeom>
          <a:noFill/>
        </p:spPr>
        <p:txBody>
          <a:bodyPr wrap="square" rtlCol="0">
            <a:spAutoFit/>
          </a:bodyPr>
          <a:lstStyle/>
          <a:p>
            <a:r>
              <a:rPr lang="fr-FR" b="1" dirty="0">
                <a:solidFill>
                  <a:srgbClr val="66CCFF"/>
                </a:solidFill>
              </a:rPr>
              <a:t>Les qualités des agents recenseurs</a:t>
            </a:r>
            <a:endParaRPr lang="fr-FR" dirty="0">
              <a:solidFill>
                <a:srgbClr val="66CCFF"/>
              </a:solidFill>
            </a:endParaRPr>
          </a:p>
        </p:txBody>
      </p:sp>
    </p:spTree>
    <p:extLst>
      <p:ext uri="{BB962C8B-B14F-4D97-AF65-F5344CB8AC3E}">
        <p14:creationId xmlns:p14="http://schemas.microsoft.com/office/powerpoint/2010/main" val="2187757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06244" y="1227002"/>
            <a:ext cx="2590800" cy="382156"/>
          </a:xfrm>
          <a:prstGeom prst="rect">
            <a:avLst/>
          </a:prstGeom>
        </p:spPr>
        <p:txBody>
          <a:bodyPr vert="horz" wrap="square" lIns="0" tIns="12700" rIns="0" bIns="0" rtlCol="0">
            <a:spAutoFit/>
          </a:bodyPr>
          <a:lstStyle/>
          <a:p>
            <a:pPr marL="12700">
              <a:lnSpc>
                <a:spcPct val="100000"/>
              </a:lnSpc>
              <a:spcBef>
                <a:spcPts val="100"/>
              </a:spcBef>
            </a:pPr>
            <a:r>
              <a:rPr lang="fr-FR" dirty="0">
                <a:solidFill>
                  <a:srgbClr val="00B0F0"/>
                </a:solidFill>
              </a:rPr>
              <a:t>SOMMAIRE </a:t>
            </a:r>
            <a:endParaRPr spc="-20" dirty="0">
              <a:solidFill>
                <a:srgbClr val="00B0F0"/>
              </a:solidFill>
            </a:endParaRPr>
          </a:p>
        </p:txBody>
      </p:sp>
      <p:pic>
        <p:nvPicPr>
          <p:cNvPr id="11" name="Image 10" descr="Logo_CDG18_BS.jpg"/>
          <p:cNvPicPr>
            <a:picLocks noChangeAspect="1"/>
          </p:cNvPicPr>
          <p:nvPr/>
        </p:nvPicPr>
        <p:blipFill>
          <a:blip r:embed="rId3"/>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13" name="ZoneTexte 12">
            <a:extLst>
              <a:ext uri="{FF2B5EF4-FFF2-40B4-BE49-F238E27FC236}">
                <a16:creationId xmlns:a16="http://schemas.microsoft.com/office/drawing/2014/main" id="{B43A91C2-7F6F-B567-614F-D7BB1A83F133}"/>
              </a:ext>
            </a:extLst>
          </p:cNvPr>
          <p:cNvSpPr txBox="1"/>
          <p:nvPr/>
        </p:nvSpPr>
        <p:spPr>
          <a:xfrm>
            <a:off x="457200" y="2133600"/>
            <a:ext cx="8022700" cy="3108543"/>
          </a:xfrm>
          <a:prstGeom prst="rect">
            <a:avLst/>
          </a:prstGeom>
          <a:noFill/>
        </p:spPr>
        <p:txBody>
          <a:bodyPr wrap="square" rtlCol="0">
            <a:spAutoFit/>
          </a:bodyPr>
          <a:lstStyle/>
          <a:p>
            <a:pPr marL="514350" indent="-514350" algn="just">
              <a:buAutoNum type="arabicPeriod"/>
            </a:pPr>
            <a:r>
              <a:rPr lang="fr-FR" sz="2800" b="1" dirty="0">
                <a:solidFill>
                  <a:srgbClr val="00B0F0"/>
                </a:solidFill>
              </a:rPr>
              <a:t>Les notions de base des concours et examens professionnels</a:t>
            </a:r>
          </a:p>
          <a:p>
            <a:endParaRPr lang="fr-FR" sz="2800" b="1" dirty="0">
              <a:solidFill>
                <a:schemeClr val="accent2"/>
              </a:solidFill>
            </a:endParaRPr>
          </a:p>
          <a:p>
            <a:pPr marL="541338"/>
            <a:r>
              <a:rPr lang="fr-FR" sz="2800" b="1" dirty="0">
                <a:solidFill>
                  <a:schemeClr val="accent2"/>
                </a:solidFill>
              </a:rPr>
              <a:t>2. Le recrutement des agents recenseurs</a:t>
            </a:r>
          </a:p>
          <a:p>
            <a:pPr marL="541338"/>
            <a:endParaRPr lang="fr-FR" sz="2800" b="1" dirty="0">
              <a:solidFill>
                <a:srgbClr val="92D050"/>
              </a:solidFill>
            </a:endParaRPr>
          </a:p>
          <a:p>
            <a:pPr marL="3141663"/>
            <a:r>
              <a:rPr lang="fr-FR" sz="2800" b="1" dirty="0">
                <a:solidFill>
                  <a:srgbClr val="CC99FF"/>
                </a:solidFill>
              </a:rPr>
              <a:t>		</a:t>
            </a:r>
            <a:r>
              <a:rPr lang="fr-FR" sz="2800" b="1" dirty="0">
                <a:solidFill>
                  <a:srgbClr val="FF0000"/>
                </a:solidFill>
              </a:rPr>
              <a:t>3. L’actu-minute</a:t>
            </a:r>
            <a:endParaRPr lang="fr-FR" sz="2800" b="1" dirty="0">
              <a:solidFill>
                <a:srgbClr val="7030A0"/>
              </a:solidFill>
            </a:endParaRPr>
          </a:p>
          <a:p>
            <a:pPr algn="ctr"/>
            <a:r>
              <a:rPr lang="fr-FR" sz="2800" b="1" dirty="0"/>
              <a:t>	</a:t>
            </a:r>
            <a:r>
              <a:rPr lang="fr-FR" sz="2800" b="1" dirty="0">
                <a:solidFill>
                  <a:schemeClr val="accent3"/>
                </a:solidFill>
              </a:rPr>
              <a:t>		</a:t>
            </a:r>
            <a:endParaRPr lang="fr-FR" sz="2800" b="1" dirty="0">
              <a:solidFill>
                <a:srgbClr val="FFC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F5B33-A253-F135-4F89-A46A02C9C498}"/>
            </a:ext>
          </a:extLst>
        </p:cNvPr>
        <p:cNvGrpSpPr/>
        <p:nvPr/>
      </p:nvGrpSpPr>
      <p:grpSpPr>
        <a:xfrm>
          <a:off x="0" y="0"/>
          <a:ext cx="0" cy="0"/>
          <a:chOff x="0" y="0"/>
          <a:chExt cx="0" cy="0"/>
        </a:xfrm>
      </p:grpSpPr>
      <p:sp>
        <p:nvSpPr>
          <p:cNvPr id="8" name="ZoneTexte 7">
            <a:extLst>
              <a:ext uri="{FF2B5EF4-FFF2-40B4-BE49-F238E27FC236}">
                <a16:creationId xmlns:a16="http://schemas.microsoft.com/office/drawing/2014/main" id="{1C469347-4883-C8EC-712C-AF229D3D8B82}"/>
              </a:ext>
            </a:extLst>
          </p:cNvPr>
          <p:cNvSpPr txBox="1"/>
          <p:nvPr/>
        </p:nvSpPr>
        <p:spPr>
          <a:xfrm>
            <a:off x="1052073" y="2271346"/>
            <a:ext cx="7528249" cy="3970318"/>
          </a:xfrm>
          <a:prstGeom prst="rect">
            <a:avLst/>
          </a:prstGeom>
          <a:noFill/>
        </p:spPr>
        <p:txBody>
          <a:bodyPr wrap="square" rtlCol="0">
            <a:spAutoFit/>
          </a:bodyPr>
          <a:lstStyle/>
          <a:p>
            <a:pPr marL="285750" indent="-285750" algn="just">
              <a:buFontTx/>
              <a:buChar char="-"/>
            </a:pPr>
            <a:r>
              <a:rPr lang="fr-FR" sz="1400" dirty="0"/>
              <a:t>Délibération créant le poste qui doit préciser obligatoirement le grade de l’agent et la quotité hebdomadaire de temps de travail qui est appréciée librement par l’autorité territoriale et inscrire les crédits au chapitre budgétaire correspondant.</a:t>
            </a:r>
          </a:p>
          <a:p>
            <a:pPr algn="just"/>
            <a:endParaRPr lang="fr-FR" sz="1400" dirty="0"/>
          </a:p>
          <a:p>
            <a:pPr marL="285750" indent="-285750" algn="just">
              <a:buFontTx/>
              <a:buChar char="-"/>
            </a:pPr>
            <a:r>
              <a:rPr lang="fr-FR" sz="1400" dirty="0"/>
              <a:t>Si besoin, publier une offre d’emploi sur Emploi Territorial sans déclaration</a:t>
            </a:r>
          </a:p>
          <a:p>
            <a:pPr algn="just"/>
            <a:endParaRPr lang="fr-FR" sz="1400" dirty="0"/>
          </a:p>
          <a:p>
            <a:pPr marL="285750" indent="-285750" algn="just">
              <a:buFontTx/>
              <a:buChar char="-"/>
            </a:pPr>
            <a:r>
              <a:rPr lang="fr-FR" sz="1400" dirty="0"/>
              <a:t>Arrêté ou contrat de droit public </a:t>
            </a:r>
          </a:p>
          <a:p>
            <a:pPr marL="742950" lvl="1" indent="-285750" algn="just">
              <a:buFont typeface="Arial" panose="020B0604020202020204" pitchFamily="34" charset="0"/>
              <a:buChar char="•"/>
            </a:pPr>
            <a:r>
              <a:rPr lang="fr-FR" sz="1400" dirty="0"/>
              <a:t>Si accroissement temporaire d’activité: contrat maximum d’1 an (renouvellement compris) pendant une même période de 18 mois consécutifs (et pas de durée minimale). </a:t>
            </a:r>
          </a:p>
          <a:p>
            <a:pPr marL="742950" lvl="1" indent="-285750" algn="just">
              <a:buFont typeface="Arial" panose="020B0604020202020204" pitchFamily="34" charset="0"/>
              <a:buChar char="•"/>
            </a:pPr>
            <a:r>
              <a:rPr lang="fr-FR" sz="1400" dirty="0"/>
              <a:t>Si accroissement saisonnier d’activité: contrat maximum de 6 mois (renouvellements compris) pendant une même période de 12 mois consécutifs (et pas de durée minimale)</a:t>
            </a:r>
          </a:p>
          <a:p>
            <a:pPr lvl="1" algn="just"/>
            <a:endParaRPr lang="fr-FR" sz="1400" dirty="0"/>
          </a:p>
          <a:p>
            <a:pPr marL="285750" indent="-285750" algn="just">
              <a:buFontTx/>
              <a:buChar char="-"/>
            </a:pPr>
            <a:r>
              <a:rPr lang="fr-FR" sz="1400" dirty="0"/>
              <a:t>Extrait de casier judiciaire – bulletin n° 2</a:t>
            </a:r>
          </a:p>
          <a:p>
            <a:pPr algn="just"/>
            <a:endParaRPr lang="fr-FR" sz="1400" dirty="0"/>
          </a:p>
          <a:p>
            <a:pPr algn="just"/>
            <a:r>
              <a:rPr lang="fr-FR" sz="1400" dirty="0"/>
              <a:t>Les agents recenseurs sont le plus souvent recrutés sur le grade d’adjoint administratif; la quotité de temps de travail varie selon l’importance de la collectivité et de l’opération de recensement à effectuer. Comme tous les agents contractuels de droit public, les agents recenseurs doivent être rémunérés sur la base d’un indice de la fonction publique. </a:t>
            </a:r>
          </a:p>
        </p:txBody>
      </p:sp>
      <p:pic>
        <p:nvPicPr>
          <p:cNvPr id="9" name="Image 8" descr="Logo_CDG18_BS.jpg">
            <a:extLst>
              <a:ext uri="{FF2B5EF4-FFF2-40B4-BE49-F238E27FC236}">
                <a16:creationId xmlns:a16="http://schemas.microsoft.com/office/drawing/2014/main" id="{F7E8DF43-6A25-27A3-A72B-646AC2101C59}"/>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10" name="Groupe 14">
            <a:extLst>
              <a:ext uri="{FF2B5EF4-FFF2-40B4-BE49-F238E27FC236}">
                <a16:creationId xmlns:a16="http://schemas.microsoft.com/office/drawing/2014/main" id="{3308F8E0-CDDF-FAC8-B922-731577AEFFC7}"/>
              </a:ext>
            </a:extLst>
          </p:cNvPr>
          <p:cNvGrpSpPr>
            <a:grpSpLocks/>
          </p:cNvGrpSpPr>
          <p:nvPr/>
        </p:nvGrpSpPr>
        <p:grpSpPr bwMode="auto">
          <a:xfrm>
            <a:off x="1357290" y="285728"/>
            <a:ext cx="7661932" cy="2016596"/>
            <a:chOff x="2521302" y="4447632"/>
            <a:chExt cx="6645275" cy="2324642"/>
          </a:xfrm>
        </p:grpSpPr>
        <p:sp>
          <p:nvSpPr>
            <p:cNvPr id="11" name="Oval 2">
              <a:extLst>
                <a:ext uri="{FF2B5EF4-FFF2-40B4-BE49-F238E27FC236}">
                  <a16:creationId xmlns:a16="http://schemas.microsoft.com/office/drawing/2014/main" id="{1C8358F5-04FE-750C-55C2-762075930E75}"/>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2" name="Rectangle 3">
              <a:extLst>
                <a:ext uri="{FF2B5EF4-FFF2-40B4-BE49-F238E27FC236}">
                  <a16:creationId xmlns:a16="http://schemas.microsoft.com/office/drawing/2014/main" id="{6A827CB4-0FFA-AB41-8A23-54CFA2C32D16}"/>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3" name="Text Box 4">
              <a:extLst>
                <a:ext uri="{FF2B5EF4-FFF2-40B4-BE49-F238E27FC236}">
                  <a16:creationId xmlns:a16="http://schemas.microsoft.com/office/drawing/2014/main" id="{1F0C72D2-9EF2-603A-C86F-C7FD7C888912}"/>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4" name="Group 6">
              <a:extLst>
                <a:ext uri="{FF2B5EF4-FFF2-40B4-BE49-F238E27FC236}">
                  <a16:creationId xmlns:a16="http://schemas.microsoft.com/office/drawing/2014/main" id="{EC185A4A-0927-0CAA-2671-E4950891958F}"/>
                </a:ext>
              </a:extLst>
            </p:cNvPr>
            <p:cNvGrpSpPr>
              <a:grpSpLocks/>
            </p:cNvGrpSpPr>
            <p:nvPr/>
          </p:nvGrpSpPr>
          <p:grpSpPr bwMode="auto">
            <a:xfrm>
              <a:off x="3957638" y="5091476"/>
              <a:ext cx="171450" cy="1165229"/>
              <a:chOff x="112099728" y="105931681"/>
              <a:chExt cx="170831" cy="1165800"/>
            </a:xfrm>
          </p:grpSpPr>
          <p:sp>
            <p:nvSpPr>
              <p:cNvPr id="19" name="Rectangle 7">
                <a:extLst>
                  <a:ext uri="{FF2B5EF4-FFF2-40B4-BE49-F238E27FC236}">
                    <a16:creationId xmlns:a16="http://schemas.microsoft.com/office/drawing/2014/main" id="{E017953E-9787-590E-D2E8-F178CB534518}"/>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0" name="Rectangle 8">
                <a:extLst>
                  <a:ext uri="{FF2B5EF4-FFF2-40B4-BE49-F238E27FC236}">
                    <a16:creationId xmlns:a16="http://schemas.microsoft.com/office/drawing/2014/main" id="{9CE0BE9A-9D5E-93E0-0F01-3FDE95CA9E61}"/>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1" name="Rectangle 9">
                <a:extLst>
                  <a:ext uri="{FF2B5EF4-FFF2-40B4-BE49-F238E27FC236}">
                    <a16:creationId xmlns:a16="http://schemas.microsoft.com/office/drawing/2014/main" id="{9F2CB5B7-A523-A660-0F8A-CB4757B6BD68}"/>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5" name="Group 10">
              <a:extLst>
                <a:ext uri="{FF2B5EF4-FFF2-40B4-BE49-F238E27FC236}">
                  <a16:creationId xmlns:a16="http://schemas.microsoft.com/office/drawing/2014/main" id="{7E2CD198-E8A0-C080-B489-341F9318ECA8}"/>
                </a:ext>
              </a:extLst>
            </p:cNvPr>
            <p:cNvGrpSpPr>
              <a:grpSpLocks/>
            </p:cNvGrpSpPr>
            <p:nvPr/>
          </p:nvGrpSpPr>
          <p:grpSpPr bwMode="auto">
            <a:xfrm>
              <a:off x="8701088" y="4447632"/>
              <a:ext cx="169862" cy="1163632"/>
              <a:chOff x="116843535" y="105289350"/>
              <a:chExt cx="170420" cy="1163658"/>
            </a:xfrm>
          </p:grpSpPr>
          <p:sp>
            <p:nvSpPr>
              <p:cNvPr id="16" name="Rectangle 15">
                <a:extLst>
                  <a:ext uri="{FF2B5EF4-FFF2-40B4-BE49-F238E27FC236}">
                    <a16:creationId xmlns:a16="http://schemas.microsoft.com/office/drawing/2014/main" id="{74DE54D0-CFD3-1E4C-07B1-CFBA315FDB5B}"/>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7" name="Rectangle 16">
                <a:extLst>
                  <a:ext uri="{FF2B5EF4-FFF2-40B4-BE49-F238E27FC236}">
                    <a16:creationId xmlns:a16="http://schemas.microsoft.com/office/drawing/2014/main" id="{F2D1B2F8-EFB0-0B36-FCD8-168055D42A4E}"/>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8" name="Rectangle 17">
                <a:extLst>
                  <a:ext uri="{FF2B5EF4-FFF2-40B4-BE49-F238E27FC236}">
                    <a16:creationId xmlns:a16="http://schemas.microsoft.com/office/drawing/2014/main" id="{29531EE5-4544-69D9-F55E-B447C3EE5AFD}"/>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2" name="object 5">
            <a:extLst>
              <a:ext uri="{FF2B5EF4-FFF2-40B4-BE49-F238E27FC236}">
                <a16:creationId xmlns:a16="http://schemas.microsoft.com/office/drawing/2014/main" id="{655DC19F-4599-DA8C-BD20-072B7AC6F37C}"/>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3" name="ZoneTexte 22">
            <a:extLst>
              <a:ext uri="{FF2B5EF4-FFF2-40B4-BE49-F238E27FC236}">
                <a16:creationId xmlns:a16="http://schemas.microsoft.com/office/drawing/2014/main" id="{EB744E5E-348E-B31C-2980-DCD580AA4A48}"/>
              </a:ext>
            </a:extLst>
          </p:cNvPr>
          <p:cNvSpPr txBox="1"/>
          <p:nvPr/>
        </p:nvSpPr>
        <p:spPr>
          <a:xfrm>
            <a:off x="3618043" y="1000250"/>
            <a:ext cx="3414982" cy="369332"/>
          </a:xfrm>
          <a:prstGeom prst="rect">
            <a:avLst/>
          </a:prstGeom>
          <a:noFill/>
        </p:spPr>
        <p:txBody>
          <a:bodyPr wrap="square" rtlCol="0">
            <a:spAutoFit/>
          </a:bodyPr>
          <a:lstStyle/>
          <a:p>
            <a:pPr algn="ctr"/>
            <a:r>
              <a:rPr lang="fr-FR" b="1" dirty="0">
                <a:solidFill>
                  <a:srgbClr val="66CCFF"/>
                </a:solidFill>
              </a:rPr>
              <a:t>Le recrutement</a:t>
            </a:r>
            <a:endParaRPr lang="fr-FR" dirty="0">
              <a:solidFill>
                <a:srgbClr val="66CCFF"/>
              </a:solidFill>
            </a:endParaRPr>
          </a:p>
        </p:txBody>
      </p:sp>
    </p:spTree>
    <p:extLst>
      <p:ext uri="{BB962C8B-B14F-4D97-AF65-F5344CB8AC3E}">
        <p14:creationId xmlns:p14="http://schemas.microsoft.com/office/powerpoint/2010/main" val="226463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70E9A-1C9E-248B-54E9-E7D493863BDC}"/>
            </a:ext>
          </a:extLst>
        </p:cNvPr>
        <p:cNvGrpSpPr/>
        <p:nvPr/>
      </p:nvGrpSpPr>
      <p:grpSpPr>
        <a:xfrm>
          <a:off x="0" y="0"/>
          <a:ext cx="0" cy="0"/>
          <a:chOff x="0" y="0"/>
          <a:chExt cx="0" cy="0"/>
        </a:xfrm>
      </p:grpSpPr>
      <p:sp>
        <p:nvSpPr>
          <p:cNvPr id="8" name="ZoneTexte 7">
            <a:extLst>
              <a:ext uri="{FF2B5EF4-FFF2-40B4-BE49-F238E27FC236}">
                <a16:creationId xmlns:a16="http://schemas.microsoft.com/office/drawing/2014/main" id="{FD3388B1-765E-FAE6-229D-85F1CFDE34BB}"/>
              </a:ext>
            </a:extLst>
          </p:cNvPr>
          <p:cNvSpPr txBox="1"/>
          <p:nvPr/>
        </p:nvSpPr>
        <p:spPr>
          <a:xfrm>
            <a:off x="954269" y="2484157"/>
            <a:ext cx="7528249" cy="3785652"/>
          </a:xfrm>
          <a:prstGeom prst="rect">
            <a:avLst/>
          </a:prstGeom>
          <a:noFill/>
        </p:spPr>
        <p:txBody>
          <a:bodyPr wrap="square" rtlCol="0">
            <a:spAutoFit/>
          </a:bodyPr>
          <a:lstStyle/>
          <a:p>
            <a:pPr algn="just"/>
            <a:r>
              <a:rPr lang="fr-FR" sz="1400" dirty="0"/>
              <a:t>La rémunération des agents recenseurs est déterminée par la commune et est fixée par délibération. Celle-ci doit également prévoir les modalités de remboursement des frais de déplacement des agents recenseurs.</a:t>
            </a:r>
          </a:p>
          <a:p>
            <a:pPr algn="just"/>
            <a:endParaRPr lang="fr-FR" sz="1400" dirty="0"/>
          </a:p>
          <a:p>
            <a:pPr algn="just"/>
            <a:r>
              <a:rPr lang="fr-FR" sz="1400" dirty="0"/>
              <a:t>Plusieurs cas de figure : </a:t>
            </a:r>
          </a:p>
          <a:p>
            <a:pPr algn="just"/>
            <a:r>
              <a:rPr lang="fr-FR" sz="1400" b="1" dirty="0"/>
              <a:t>- En cas heures supplémentaires ou complémentaire</a:t>
            </a:r>
            <a:r>
              <a:rPr lang="fr-FR" sz="1400" dirty="0"/>
              <a:t>: la rémunération obéira aux montants réglementaires</a:t>
            </a:r>
          </a:p>
          <a:p>
            <a:pPr marL="285750" indent="-285750" algn="just">
              <a:buFontTx/>
              <a:buChar char="-"/>
            </a:pPr>
            <a:endParaRPr lang="fr-FR" sz="1400" dirty="0"/>
          </a:p>
          <a:p>
            <a:pPr algn="just"/>
            <a:r>
              <a:rPr lang="fr-FR" sz="1400" dirty="0"/>
              <a:t>- </a:t>
            </a:r>
            <a:r>
              <a:rPr lang="fr-FR" sz="1400" b="1" dirty="0"/>
              <a:t>En cas de recrutement par un contrat</a:t>
            </a:r>
            <a:r>
              <a:rPr lang="fr-FR" sz="1400" dirty="0"/>
              <a:t>: rémunération sur la base d’un indice majoré minimum, </a:t>
            </a:r>
          </a:p>
          <a:p>
            <a:pPr algn="just"/>
            <a:endParaRPr lang="fr-FR" sz="1400" dirty="0"/>
          </a:p>
          <a:p>
            <a:pPr algn="just"/>
            <a:r>
              <a:rPr lang="fr-FR" sz="1400" dirty="0"/>
              <a:t>- </a:t>
            </a:r>
            <a:r>
              <a:rPr lang="fr-FR" sz="1400" b="1" dirty="0"/>
              <a:t>En cas de recrutement d’un vacataire</a:t>
            </a:r>
            <a:r>
              <a:rPr lang="fr-FR" sz="1400" dirty="0"/>
              <a:t>:</a:t>
            </a:r>
          </a:p>
          <a:p>
            <a:pPr algn="just"/>
            <a:r>
              <a:rPr lang="fr-FR" sz="1400" dirty="0"/>
              <a:t>• soit sur la base d’un forfait fixé par délibération. Attention, si un forfait est fixé en fonction d’un nombre d’heures, la rémunération ne pourra pas être inférieure au SMIC</a:t>
            </a:r>
          </a:p>
          <a:p>
            <a:pPr algn="just"/>
            <a:endParaRPr lang="fr-FR" sz="1400" dirty="0"/>
          </a:p>
          <a:p>
            <a:pPr algn="just"/>
            <a:r>
              <a:rPr lang="fr-FR" sz="1400" dirty="0"/>
              <a:t>• soit sur la base d’un tarif à la feuille conformément aux indications de l’INSEE</a:t>
            </a:r>
          </a:p>
          <a:p>
            <a:pPr algn="just"/>
            <a:endParaRPr lang="fr-FR" sz="1400" dirty="0"/>
          </a:p>
          <a:p>
            <a:pPr algn="just"/>
            <a:endParaRPr lang="fr-FR" sz="1600" dirty="0"/>
          </a:p>
        </p:txBody>
      </p:sp>
      <p:pic>
        <p:nvPicPr>
          <p:cNvPr id="9" name="Image 8" descr="Logo_CDG18_BS.jpg">
            <a:extLst>
              <a:ext uri="{FF2B5EF4-FFF2-40B4-BE49-F238E27FC236}">
                <a16:creationId xmlns:a16="http://schemas.microsoft.com/office/drawing/2014/main" id="{046F7F0F-D720-6C5C-C049-1320D23BB775}"/>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10" name="Groupe 14">
            <a:extLst>
              <a:ext uri="{FF2B5EF4-FFF2-40B4-BE49-F238E27FC236}">
                <a16:creationId xmlns:a16="http://schemas.microsoft.com/office/drawing/2014/main" id="{679718AD-25B4-0CE7-0ADF-361C539B8FC6}"/>
              </a:ext>
            </a:extLst>
          </p:cNvPr>
          <p:cNvGrpSpPr>
            <a:grpSpLocks/>
          </p:cNvGrpSpPr>
          <p:nvPr/>
        </p:nvGrpSpPr>
        <p:grpSpPr bwMode="auto">
          <a:xfrm>
            <a:off x="1357290" y="285728"/>
            <a:ext cx="7661932" cy="2016596"/>
            <a:chOff x="2521302" y="4447632"/>
            <a:chExt cx="6645275" cy="2324642"/>
          </a:xfrm>
        </p:grpSpPr>
        <p:sp>
          <p:nvSpPr>
            <p:cNvPr id="11" name="Oval 2">
              <a:extLst>
                <a:ext uri="{FF2B5EF4-FFF2-40B4-BE49-F238E27FC236}">
                  <a16:creationId xmlns:a16="http://schemas.microsoft.com/office/drawing/2014/main" id="{A8C2EB06-BE71-EB0D-3E0A-736215E7D6A2}"/>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2" name="Rectangle 3">
              <a:extLst>
                <a:ext uri="{FF2B5EF4-FFF2-40B4-BE49-F238E27FC236}">
                  <a16:creationId xmlns:a16="http://schemas.microsoft.com/office/drawing/2014/main" id="{C1D37F51-0B84-9985-B9C7-3CE4D8123EA9}"/>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3" name="Text Box 4">
              <a:extLst>
                <a:ext uri="{FF2B5EF4-FFF2-40B4-BE49-F238E27FC236}">
                  <a16:creationId xmlns:a16="http://schemas.microsoft.com/office/drawing/2014/main" id="{50348D8D-DA01-509E-F38A-FE2DE22F082F}"/>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4" name="Group 6">
              <a:extLst>
                <a:ext uri="{FF2B5EF4-FFF2-40B4-BE49-F238E27FC236}">
                  <a16:creationId xmlns:a16="http://schemas.microsoft.com/office/drawing/2014/main" id="{CEC5CE34-A54A-7E9A-F7E6-D15609F4D051}"/>
                </a:ext>
              </a:extLst>
            </p:cNvPr>
            <p:cNvGrpSpPr>
              <a:grpSpLocks/>
            </p:cNvGrpSpPr>
            <p:nvPr/>
          </p:nvGrpSpPr>
          <p:grpSpPr bwMode="auto">
            <a:xfrm>
              <a:off x="3957638" y="5091476"/>
              <a:ext cx="171450" cy="1165229"/>
              <a:chOff x="112099728" y="105931681"/>
              <a:chExt cx="170831" cy="1165800"/>
            </a:xfrm>
          </p:grpSpPr>
          <p:sp>
            <p:nvSpPr>
              <p:cNvPr id="19" name="Rectangle 7">
                <a:extLst>
                  <a:ext uri="{FF2B5EF4-FFF2-40B4-BE49-F238E27FC236}">
                    <a16:creationId xmlns:a16="http://schemas.microsoft.com/office/drawing/2014/main" id="{1B2212DE-7EC8-B819-331B-1A8B3DF481B1}"/>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0" name="Rectangle 8">
                <a:extLst>
                  <a:ext uri="{FF2B5EF4-FFF2-40B4-BE49-F238E27FC236}">
                    <a16:creationId xmlns:a16="http://schemas.microsoft.com/office/drawing/2014/main" id="{3FE96169-8EF0-96D3-A4D2-A317FF0B33F4}"/>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1" name="Rectangle 9">
                <a:extLst>
                  <a:ext uri="{FF2B5EF4-FFF2-40B4-BE49-F238E27FC236}">
                    <a16:creationId xmlns:a16="http://schemas.microsoft.com/office/drawing/2014/main" id="{C428D563-4F2B-2D14-38BD-D3F9F021EBB9}"/>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5" name="Group 10">
              <a:extLst>
                <a:ext uri="{FF2B5EF4-FFF2-40B4-BE49-F238E27FC236}">
                  <a16:creationId xmlns:a16="http://schemas.microsoft.com/office/drawing/2014/main" id="{070399A6-31A8-3315-9E33-8D022E1E0FCA}"/>
                </a:ext>
              </a:extLst>
            </p:cNvPr>
            <p:cNvGrpSpPr>
              <a:grpSpLocks/>
            </p:cNvGrpSpPr>
            <p:nvPr/>
          </p:nvGrpSpPr>
          <p:grpSpPr bwMode="auto">
            <a:xfrm>
              <a:off x="8701088" y="4447632"/>
              <a:ext cx="169862" cy="1163632"/>
              <a:chOff x="116843535" y="105289350"/>
              <a:chExt cx="170420" cy="1163658"/>
            </a:xfrm>
          </p:grpSpPr>
          <p:sp>
            <p:nvSpPr>
              <p:cNvPr id="16" name="Rectangle 15">
                <a:extLst>
                  <a:ext uri="{FF2B5EF4-FFF2-40B4-BE49-F238E27FC236}">
                    <a16:creationId xmlns:a16="http://schemas.microsoft.com/office/drawing/2014/main" id="{031EC6EE-739C-F0B9-3353-6E13A57FD674}"/>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7" name="Rectangle 16">
                <a:extLst>
                  <a:ext uri="{FF2B5EF4-FFF2-40B4-BE49-F238E27FC236}">
                    <a16:creationId xmlns:a16="http://schemas.microsoft.com/office/drawing/2014/main" id="{C330C0C3-4B75-C9B7-DF81-B8258EC03D2C}"/>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8" name="Rectangle 17">
                <a:extLst>
                  <a:ext uri="{FF2B5EF4-FFF2-40B4-BE49-F238E27FC236}">
                    <a16:creationId xmlns:a16="http://schemas.microsoft.com/office/drawing/2014/main" id="{CF71F757-CEB8-B02B-B22A-1F5D2C1CD3E2}"/>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2" name="object 5">
            <a:extLst>
              <a:ext uri="{FF2B5EF4-FFF2-40B4-BE49-F238E27FC236}">
                <a16:creationId xmlns:a16="http://schemas.microsoft.com/office/drawing/2014/main" id="{512471A9-9AB0-E6A6-B39B-90F5F0BCE92E}"/>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3" name="ZoneTexte 22">
            <a:extLst>
              <a:ext uri="{FF2B5EF4-FFF2-40B4-BE49-F238E27FC236}">
                <a16:creationId xmlns:a16="http://schemas.microsoft.com/office/drawing/2014/main" id="{3571833B-3E7A-4CF1-A12C-F7F56B1C9DEF}"/>
              </a:ext>
            </a:extLst>
          </p:cNvPr>
          <p:cNvSpPr txBox="1"/>
          <p:nvPr/>
        </p:nvSpPr>
        <p:spPr>
          <a:xfrm>
            <a:off x="3618043" y="1000250"/>
            <a:ext cx="3414982" cy="369332"/>
          </a:xfrm>
          <a:prstGeom prst="rect">
            <a:avLst/>
          </a:prstGeom>
          <a:noFill/>
        </p:spPr>
        <p:txBody>
          <a:bodyPr wrap="square" rtlCol="0">
            <a:spAutoFit/>
          </a:bodyPr>
          <a:lstStyle/>
          <a:p>
            <a:pPr algn="ctr"/>
            <a:r>
              <a:rPr lang="fr-FR" b="1" dirty="0">
                <a:solidFill>
                  <a:srgbClr val="66CCFF"/>
                </a:solidFill>
              </a:rPr>
              <a:t>La rémunération</a:t>
            </a:r>
            <a:endParaRPr lang="fr-FR" dirty="0">
              <a:solidFill>
                <a:srgbClr val="66CCFF"/>
              </a:solidFill>
            </a:endParaRPr>
          </a:p>
        </p:txBody>
      </p:sp>
    </p:spTree>
    <p:extLst>
      <p:ext uri="{BB962C8B-B14F-4D97-AF65-F5344CB8AC3E}">
        <p14:creationId xmlns:p14="http://schemas.microsoft.com/office/powerpoint/2010/main" val="990681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_CDG18_BS.jpg"/>
          <p:cNvPicPr>
            <a:picLocks noChangeAspect="1"/>
          </p:cNvPicPr>
          <p:nvPr/>
        </p:nvPicPr>
        <p:blipFill>
          <a:blip r:embed="rId2"/>
          <a:stretch>
            <a:fillRect/>
          </a:stretch>
        </p:blipFill>
        <p:spPr>
          <a:xfrm>
            <a:off x="152400" y="0"/>
            <a:ext cx="1422426" cy="1443762"/>
          </a:xfrm>
          <a:prstGeom prst="rect">
            <a:avLst/>
          </a:prstGeom>
        </p:spPr>
      </p:pic>
      <p:grpSp>
        <p:nvGrpSpPr>
          <p:cNvPr id="4" name="Groupe 14"/>
          <p:cNvGrpSpPr>
            <a:grpSpLocks/>
          </p:cNvGrpSpPr>
          <p:nvPr/>
        </p:nvGrpSpPr>
        <p:grpSpPr bwMode="auto">
          <a:xfrm>
            <a:off x="1357290" y="285728"/>
            <a:ext cx="7661932" cy="2016596"/>
            <a:chOff x="2521302" y="4447632"/>
            <a:chExt cx="6645275" cy="2324642"/>
          </a:xfrm>
        </p:grpSpPr>
        <p:sp>
          <p:nvSpPr>
            <p:cNvPr id="12"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p:cNvGrpSpPr>
              <a:grpSpLocks/>
            </p:cNvGrpSpPr>
            <p:nvPr/>
          </p:nvGrpSpPr>
          <p:grpSpPr bwMode="auto">
            <a:xfrm>
              <a:off x="3957638" y="5091476"/>
              <a:ext cx="171450" cy="1165229"/>
              <a:chOff x="112099728" y="105931681"/>
              <a:chExt cx="170831" cy="1165800"/>
            </a:xfrm>
          </p:grpSpPr>
          <p:sp>
            <p:nvSpPr>
              <p:cNvPr id="20"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p:cNvGrpSpPr>
              <a:grpSpLocks/>
            </p:cNvGrpSpPr>
            <p:nvPr/>
          </p:nvGrpSpPr>
          <p:grpSpPr bwMode="auto">
            <a:xfrm>
              <a:off x="8701088" y="4447632"/>
              <a:ext cx="169862" cy="1163632"/>
              <a:chOff x="116843535" y="105289350"/>
              <a:chExt cx="170420" cy="1163658"/>
            </a:xfrm>
          </p:grpSpPr>
          <p:sp>
            <p:nvSpPr>
              <p:cNvPr id="17" name="Rectangle 16"/>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p:cNvGraphicFramePr/>
          <p:nvPr>
            <p:extLst>
              <p:ext uri="{D42A27DB-BD31-4B8C-83A1-F6EECF244321}">
                <p14:modId xmlns:p14="http://schemas.microsoft.com/office/powerpoint/2010/main" val="2106680134"/>
              </p:ext>
            </p:extLst>
          </p:nvPr>
        </p:nvGraphicFramePr>
        <p:xfrm>
          <a:off x="685800" y="22860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42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757DAB-3689-8613-B99F-3DED61D8B1F5}"/>
              </a:ext>
            </a:extLst>
          </p:cNvPr>
          <p:cNvSpPr>
            <a:spLocks noGrp="1"/>
          </p:cNvSpPr>
          <p:nvPr>
            <p:ph type="title"/>
          </p:nvPr>
        </p:nvSpPr>
        <p:spPr>
          <a:xfrm>
            <a:off x="409007" y="1430770"/>
            <a:ext cx="8287637" cy="617301"/>
          </a:xfrm>
        </p:spPr>
        <p:txBody>
          <a:bodyPr anchor="b">
            <a:normAutofit/>
          </a:bodyPr>
          <a:lstStyle/>
          <a:p>
            <a:r>
              <a:rPr lang="fr-FR" sz="2200" b="1" dirty="0">
                <a:solidFill>
                  <a:schemeClr val="accent2"/>
                </a:solidFill>
              </a:rPr>
              <a:t>1 – Récolement obligatoire suite aux élections municipales de 2026</a:t>
            </a:r>
          </a:p>
        </p:txBody>
      </p:sp>
      <p:sp>
        <p:nvSpPr>
          <p:cNvPr id="3" name="Espace réservé du contenu 2">
            <a:extLst>
              <a:ext uri="{FF2B5EF4-FFF2-40B4-BE49-F238E27FC236}">
                <a16:creationId xmlns:a16="http://schemas.microsoft.com/office/drawing/2014/main" id="{A25111C3-4DDA-17FF-7943-F497CB57DE5D}"/>
              </a:ext>
            </a:extLst>
          </p:cNvPr>
          <p:cNvSpPr>
            <a:spLocks noGrp="1"/>
          </p:cNvSpPr>
          <p:nvPr>
            <p:ph idx="1"/>
          </p:nvPr>
        </p:nvSpPr>
        <p:spPr>
          <a:xfrm>
            <a:off x="475488" y="2576569"/>
            <a:ext cx="4401312" cy="3547872"/>
          </a:xfrm>
        </p:spPr>
        <p:txBody>
          <a:bodyPr anchor="t">
            <a:normAutofit/>
          </a:bodyPr>
          <a:lstStyle/>
          <a:p>
            <a:pPr marL="0" indent="0" algn="just">
              <a:buNone/>
            </a:pPr>
            <a:r>
              <a:rPr lang="fr-FR" sz="1400" dirty="0"/>
              <a:t>Les Archives départementales du Cher animeront, </a:t>
            </a:r>
            <a:r>
              <a:rPr lang="fr-FR" sz="1400" b="1" dirty="0"/>
              <a:t>le vendredi 6 février 2026 à 10 heures</a:t>
            </a:r>
            <a:r>
              <a:rPr lang="fr-FR" sz="1400" dirty="0"/>
              <a:t>, une réunion d’information et de présentation du récolement réglementaire des archives communales et intercommunales dans le cadre des prochaines élections municipales de mars 2026.</a:t>
            </a:r>
          </a:p>
          <a:p>
            <a:pPr marL="0" indent="0" algn="just">
              <a:buNone/>
            </a:pPr>
            <a:r>
              <a:rPr lang="fr-FR" sz="1400" dirty="0"/>
              <a:t>La réunion se déroulera sous forme de webinaire accessible via </a:t>
            </a:r>
            <a:r>
              <a:rPr lang="fr-FR" sz="1400" dirty="0">
                <a:hlinkClick r:id="rId2"/>
              </a:rPr>
              <a:t>le lien de visioconférence Teams </a:t>
            </a:r>
            <a:r>
              <a:rPr lang="fr-FR" sz="1400" dirty="0"/>
              <a:t>envoyé par mail en début d’année par </a:t>
            </a:r>
            <a:r>
              <a:rPr lang="fr-FR" sz="1400"/>
              <a:t>les AD à </a:t>
            </a:r>
            <a:r>
              <a:rPr lang="fr-FR" sz="1400" dirty="0"/>
              <a:t>toutes les communes du département. </a:t>
            </a:r>
          </a:p>
          <a:p>
            <a:pPr marL="0" indent="0" algn="just">
              <a:buNone/>
            </a:pPr>
            <a:endParaRPr lang="fr-FR" sz="1200" dirty="0"/>
          </a:p>
        </p:txBody>
      </p:sp>
      <p:pic>
        <p:nvPicPr>
          <p:cNvPr id="6" name="Image 5">
            <a:extLst>
              <a:ext uri="{FF2B5EF4-FFF2-40B4-BE49-F238E27FC236}">
                <a16:creationId xmlns:a16="http://schemas.microsoft.com/office/drawing/2014/main" id="{38478FF5-3981-6E05-F383-047233EA19D5}"/>
              </a:ext>
            </a:extLst>
          </p:cNvPr>
          <p:cNvPicPr>
            <a:picLocks noChangeAspect="1"/>
          </p:cNvPicPr>
          <p:nvPr/>
        </p:nvPicPr>
        <p:blipFill>
          <a:blip r:embed="rId3"/>
          <a:stretch>
            <a:fillRect/>
          </a:stretch>
        </p:blipFill>
        <p:spPr>
          <a:xfrm>
            <a:off x="5118708" y="2887216"/>
            <a:ext cx="3783384" cy="2525637"/>
          </a:xfrm>
          <a:prstGeom prst="rect">
            <a:avLst/>
          </a:prstGeom>
        </p:spPr>
      </p:pic>
      <p:pic>
        <p:nvPicPr>
          <p:cNvPr id="7" name="Image 6">
            <a:extLst>
              <a:ext uri="{FF2B5EF4-FFF2-40B4-BE49-F238E27FC236}">
                <a16:creationId xmlns:a16="http://schemas.microsoft.com/office/drawing/2014/main" id="{8C8A5767-6E38-3D08-AC99-189ACE2972CB}"/>
              </a:ext>
            </a:extLst>
          </p:cNvPr>
          <p:cNvPicPr>
            <a:picLocks noChangeAspect="1"/>
          </p:cNvPicPr>
          <p:nvPr/>
        </p:nvPicPr>
        <p:blipFill>
          <a:blip r:embed="rId4"/>
          <a:stretch>
            <a:fillRect/>
          </a:stretch>
        </p:blipFill>
        <p:spPr>
          <a:xfrm>
            <a:off x="76200" y="31579"/>
            <a:ext cx="1420491" cy="1444877"/>
          </a:xfrm>
          <a:prstGeom prst="rect">
            <a:avLst/>
          </a:prstGeom>
        </p:spPr>
      </p:pic>
      <p:grpSp>
        <p:nvGrpSpPr>
          <p:cNvPr id="8" name="Groupe 14">
            <a:extLst>
              <a:ext uri="{FF2B5EF4-FFF2-40B4-BE49-F238E27FC236}">
                <a16:creationId xmlns:a16="http://schemas.microsoft.com/office/drawing/2014/main" id="{32E18214-0B36-6E62-E3B2-F8D4BF087716}"/>
              </a:ext>
            </a:extLst>
          </p:cNvPr>
          <p:cNvGrpSpPr>
            <a:grpSpLocks/>
          </p:cNvGrpSpPr>
          <p:nvPr/>
        </p:nvGrpSpPr>
        <p:grpSpPr bwMode="auto">
          <a:xfrm>
            <a:off x="1482068" y="152400"/>
            <a:ext cx="7661932" cy="1314472"/>
            <a:chOff x="2521302" y="4447632"/>
            <a:chExt cx="6645275" cy="2324642"/>
          </a:xfrm>
        </p:grpSpPr>
        <p:sp>
          <p:nvSpPr>
            <p:cNvPr id="9" name="Oval 2">
              <a:extLst>
                <a:ext uri="{FF2B5EF4-FFF2-40B4-BE49-F238E27FC236}">
                  <a16:creationId xmlns:a16="http://schemas.microsoft.com/office/drawing/2014/main" id="{467656DE-B353-EE2C-3182-6F04DBD1CDA1}"/>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4" name="Rectangle 3">
              <a:extLst>
                <a:ext uri="{FF2B5EF4-FFF2-40B4-BE49-F238E27FC236}">
                  <a16:creationId xmlns:a16="http://schemas.microsoft.com/office/drawing/2014/main" id="{C7ABB358-5C43-714B-57BF-B9C3E3D71B8D}"/>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A150903D-3582-FEEB-660E-44A21C6F42E4}"/>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8" name="Group 6">
              <a:extLst>
                <a:ext uri="{FF2B5EF4-FFF2-40B4-BE49-F238E27FC236}">
                  <a16:creationId xmlns:a16="http://schemas.microsoft.com/office/drawing/2014/main" id="{B2051556-7AAF-4846-0645-CD7819FD00CA}"/>
                </a:ext>
              </a:extLst>
            </p:cNvPr>
            <p:cNvGrpSpPr>
              <a:grpSpLocks/>
            </p:cNvGrpSpPr>
            <p:nvPr/>
          </p:nvGrpSpPr>
          <p:grpSpPr bwMode="auto">
            <a:xfrm>
              <a:off x="3957638" y="5091476"/>
              <a:ext cx="171450" cy="1165229"/>
              <a:chOff x="112099728" y="105931681"/>
              <a:chExt cx="170831" cy="1165800"/>
            </a:xfrm>
          </p:grpSpPr>
          <p:sp>
            <p:nvSpPr>
              <p:cNvPr id="30" name="Rectangle 7">
                <a:extLst>
                  <a:ext uri="{FF2B5EF4-FFF2-40B4-BE49-F238E27FC236}">
                    <a16:creationId xmlns:a16="http://schemas.microsoft.com/office/drawing/2014/main" id="{53DB7707-05E2-FB7B-2829-237288AB637D}"/>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31" name="Rectangle 8">
                <a:extLst>
                  <a:ext uri="{FF2B5EF4-FFF2-40B4-BE49-F238E27FC236}">
                    <a16:creationId xmlns:a16="http://schemas.microsoft.com/office/drawing/2014/main" id="{4707B56E-8BAB-7F83-1B17-89309CEFF7AF}"/>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32" name="Rectangle 9">
                <a:extLst>
                  <a:ext uri="{FF2B5EF4-FFF2-40B4-BE49-F238E27FC236}">
                    <a16:creationId xmlns:a16="http://schemas.microsoft.com/office/drawing/2014/main" id="{C8C6110B-70D0-FFFF-8884-BD27EA3E05CD}"/>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9" name="Group 10">
              <a:extLst>
                <a:ext uri="{FF2B5EF4-FFF2-40B4-BE49-F238E27FC236}">
                  <a16:creationId xmlns:a16="http://schemas.microsoft.com/office/drawing/2014/main" id="{551DF976-2BDE-4BA7-D199-0381C808973B}"/>
                </a:ext>
              </a:extLst>
            </p:cNvPr>
            <p:cNvGrpSpPr>
              <a:grpSpLocks/>
            </p:cNvGrpSpPr>
            <p:nvPr/>
          </p:nvGrpSpPr>
          <p:grpSpPr bwMode="auto">
            <a:xfrm>
              <a:off x="8701088" y="4447632"/>
              <a:ext cx="169862" cy="1163632"/>
              <a:chOff x="116843535" y="105289350"/>
              <a:chExt cx="170420" cy="1163658"/>
            </a:xfrm>
          </p:grpSpPr>
          <p:sp>
            <p:nvSpPr>
              <p:cNvPr id="20" name="Rectangle 19">
                <a:extLst>
                  <a:ext uri="{FF2B5EF4-FFF2-40B4-BE49-F238E27FC236}">
                    <a16:creationId xmlns:a16="http://schemas.microsoft.com/office/drawing/2014/main" id="{DE8EED95-D06F-963C-084E-D3AAB9C4186E}"/>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1" name="Rectangle 20">
                <a:extLst>
                  <a:ext uri="{FF2B5EF4-FFF2-40B4-BE49-F238E27FC236}">
                    <a16:creationId xmlns:a16="http://schemas.microsoft.com/office/drawing/2014/main" id="{5CD52D40-99D2-814A-3C41-630F82AD8871}"/>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7" name="Rectangle 26">
                <a:extLst>
                  <a:ext uri="{FF2B5EF4-FFF2-40B4-BE49-F238E27FC236}">
                    <a16:creationId xmlns:a16="http://schemas.microsoft.com/office/drawing/2014/main" id="{A0DC9155-9FB2-15EC-0062-641FC757130E}"/>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extLst>
      <p:ext uri="{BB962C8B-B14F-4D97-AF65-F5344CB8AC3E}">
        <p14:creationId xmlns:p14="http://schemas.microsoft.com/office/powerpoint/2010/main" val="2660238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A8742-32CE-E7EC-9218-13AD65B46D2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712D9CB-529B-ED81-BDC0-94DE4D7CE950}"/>
              </a:ext>
            </a:extLst>
          </p:cNvPr>
          <p:cNvSpPr>
            <a:spLocks noGrp="1"/>
          </p:cNvSpPr>
          <p:nvPr>
            <p:ph type="title"/>
          </p:nvPr>
        </p:nvSpPr>
        <p:spPr>
          <a:xfrm>
            <a:off x="409007" y="1430770"/>
            <a:ext cx="8287637" cy="617301"/>
          </a:xfrm>
        </p:spPr>
        <p:txBody>
          <a:bodyPr anchor="b">
            <a:normAutofit fontScale="90000"/>
          </a:bodyPr>
          <a:lstStyle/>
          <a:p>
            <a:r>
              <a:rPr lang="fr-FR" sz="2200" b="1" dirty="0">
                <a:solidFill>
                  <a:schemeClr val="accent2"/>
                </a:solidFill>
              </a:rPr>
              <a:t>2 – Inscription à l’examen professionnel de Rédacteur principal de 1</a:t>
            </a:r>
            <a:r>
              <a:rPr lang="fr-FR" sz="2200" b="1" baseline="30000" dirty="0">
                <a:solidFill>
                  <a:schemeClr val="accent2"/>
                </a:solidFill>
              </a:rPr>
              <a:t>re</a:t>
            </a:r>
            <a:r>
              <a:rPr lang="fr-FR" sz="2200" b="1" dirty="0">
                <a:solidFill>
                  <a:schemeClr val="accent2"/>
                </a:solidFill>
              </a:rPr>
              <a:t> classe</a:t>
            </a:r>
          </a:p>
        </p:txBody>
      </p:sp>
      <p:sp>
        <p:nvSpPr>
          <p:cNvPr id="3" name="Espace réservé du contenu 2">
            <a:extLst>
              <a:ext uri="{FF2B5EF4-FFF2-40B4-BE49-F238E27FC236}">
                <a16:creationId xmlns:a16="http://schemas.microsoft.com/office/drawing/2014/main" id="{E68017F0-01DE-E4C2-6043-37C0E2CFC106}"/>
              </a:ext>
            </a:extLst>
          </p:cNvPr>
          <p:cNvSpPr>
            <a:spLocks noGrp="1"/>
          </p:cNvSpPr>
          <p:nvPr>
            <p:ph idx="1"/>
          </p:nvPr>
        </p:nvSpPr>
        <p:spPr>
          <a:xfrm>
            <a:off x="475488" y="2438400"/>
            <a:ext cx="8058912" cy="3686041"/>
          </a:xfrm>
        </p:spPr>
        <p:txBody>
          <a:bodyPr anchor="t">
            <a:normAutofit/>
          </a:bodyPr>
          <a:lstStyle/>
          <a:p>
            <a:pPr marL="0" indent="0" algn="ctr">
              <a:buNone/>
            </a:pPr>
            <a:r>
              <a:rPr lang="fr-FR" sz="2400" dirty="0"/>
              <a:t>Le CDG 18 organise en 2026 un examen professionnel de Rédacteur principal de 1</a:t>
            </a:r>
            <a:r>
              <a:rPr lang="fr-FR" sz="2400" baseline="30000" dirty="0"/>
              <a:t>re</a:t>
            </a:r>
            <a:r>
              <a:rPr lang="fr-FR" sz="2400" dirty="0"/>
              <a:t> classe.</a:t>
            </a:r>
          </a:p>
          <a:p>
            <a:pPr marL="0" indent="0" algn="ctr">
              <a:buNone/>
            </a:pPr>
            <a:endParaRPr lang="fr-FR" sz="2400" dirty="0"/>
          </a:p>
          <a:p>
            <a:pPr marL="0" indent="0" algn="ctr">
              <a:buNone/>
            </a:pPr>
            <a:r>
              <a:rPr lang="fr-FR" sz="2400" dirty="0"/>
              <a:t>Inscriptions du 3 mars au 8 avril 2026 </a:t>
            </a:r>
          </a:p>
          <a:p>
            <a:pPr marL="0" indent="0" algn="ctr">
              <a:buNone/>
            </a:pPr>
            <a:r>
              <a:rPr lang="fr-FR" sz="2400" dirty="0"/>
              <a:t>sur </a:t>
            </a:r>
            <a:r>
              <a:rPr lang="fr-FR" sz="2400" b="1" u="sng" dirty="0"/>
              <a:t>concours-territorial.fr</a:t>
            </a:r>
            <a:r>
              <a:rPr lang="fr-FR" sz="2400" dirty="0"/>
              <a:t>. </a:t>
            </a:r>
          </a:p>
          <a:p>
            <a:pPr marL="0" indent="0" algn="just">
              <a:buNone/>
            </a:pPr>
            <a:endParaRPr lang="fr-FR" sz="1200" dirty="0"/>
          </a:p>
        </p:txBody>
      </p:sp>
      <p:pic>
        <p:nvPicPr>
          <p:cNvPr id="7" name="Image 6">
            <a:extLst>
              <a:ext uri="{FF2B5EF4-FFF2-40B4-BE49-F238E27FC236}">
                <a16:creationId xmlns:a16="http://schemas.microsoft.com/office/drawing/2014/main" id="{0129D4AF-1CCC-661B-F3D7-2AE0711BD99B}"/>
              </a:ext>
            </a:extLst>
          </p:cNvPr>
          <p:cNvPicPr>
            <a:picLocks noChangeAspect="1"/>
          </p:cNvPicPr>
          <p:nvPr/>
        </p:nvPicPr>
        <p:blipFill>
          <a:blip r:embed="rId2"/>
          <a:stretch>
            <a:fillRect/>
          </a:stretch>
        </p:blipFill>
        <p:spPr>
          <a:xfrm>
            <a:off x="76200" y="31579"/>
            <a:ext cx="1420491" cy="1444877"/>
          </a:xfrm>
          <a:prstGeom prst="rect">
            <a:avLst/>
          </a:prstGeom>
        </p:spPr>
      </p:pic>
      <p:grpSp>
        <p:nvGrpSpPr>
          <p:cNvPr id="8" name="Groupe 14">
            <a:extLst>
              <a:ext uri="{FF2B5EF4-FFF2-40B4-BE49-F238E27FC236}">
                <a16:creationId xmlns:a16="http://schemas.microsoft.com/office/drawing/2014/main" id="{B9CC88FB-8D1A-6C98-85CE-D4AD3BB14324}"/>
              </a:ext>
            </a:extLst>
          </p:cNvPr>
          <p:cNvGrpSpPr>
            <a:grpSpLocks/>
          </p:cNvGrpSpPr>
          <p:nvPr/>
        </p:nvGrpSpPr>
        <p:grpSpPr bwMode="auto">
          <a:xfrm>
            <a:off x="1482068" y="152400"/>
            <a:ext cx="7661932" cy="1314472"/>
            <a:chOff x="2521302" y="4447632"/>
            <a:chExt cx="6645275" cy="2324642"/>
          </a:xfrm>
        </p:grpSpPr>
        <p:sp>
          <p:nvSpPr>
            <p:cNvPr id="9" name="Oval 2">
              <a:extLst>
                <a:ext uri="{FF2B5EF4-FFF2-40B4-BE49-F238E27FC236}">
                  <a16:creationId xmlns:a16="http://schemas.microsoft.com/office/drawing/2014/main" id="{DF663912-A14B-C7D5-FC69-18FED8F4422A}"/>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4" name="Rectangle 3">
              <a:extLst>
                <a:ext uri="{FF2B5EF4-FFF2-40B4-BE49-F238E27FC236}">
                  <a16:creationId xmlns:a16="http://schemas.microsoft.com/office/drawing/2014/main" id="{D6689FC6-BA1D-8E69-8DBC-DF3262FE0F3C}"/>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19203CFC-61E8-B503-1DBE-810845301C63}"/>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8" name="Group 6">
              <a:extLst>
                <a:ext uri="{FF2B5EF4-FFF2-40B4-BE49-F238E27FC236}">
                  <a16:creationId xmlns:a16="http://schemas.microsoft.com/office/drawing/2014/main" id="{F8C87BA9-3CF4-3C40-3C5C-0575D9BD099B}"/>
                </a:ext>
              </a:extLst>
            </p:cNvPr>
            <p:cNvGrpSpPr>
              <a:grpSpLocks/>
            </p:cNvGrpSpPr>
            <p:nvPr/>
          </p:nvGrpSpPr>
          <p:grpSpPr bwMode="auto">
            <a:xfrm>
              <a:off x="3957638" y="5091476"/>
              <a:ext cx="171450" cy="1165229"/>
              <a:chOff x="112099728" y="105931681"/>
              <a:chExt cx="170831" cy="1165800"/>
            </a:xfrm>
          </p:grpSpPr>
          <p:sp>
            <p:nvSpPr>
              <p:cNvPr id="30" name="Rectangle 7">
                <a:extLst>
                  <a:ext uri="{FF2B5EF4-FFF2-40B4-BE49-F238E27FC236}">
                    <a16:creationId xmlns:a16="http://schemas.microsoft.com/office/drawing/2014/main" id="{5F1EFE5D-AB4E-8C43-C61E-B115C7D4D207}"/>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31" name="Rectangle 8">
                <a:extLst>
                  <a:ext uri="{FF2B5EF4-FFF2-40B4-BE49-F238E27FC236}">
                    <a16:creationId xmlns:a16="http://schemas.microsoft.com/office/drawing/2014/main" id="{DF301084-6259-D978-B40A-590EE681A427}"/>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32" name="Rectangle 9">
                <a:extLst>
                  <a:ext uri="{FF2B5EF4-FFF2-40B4-BE49-F238E27FC236}">
                    <a16:creationId xmlns:a16="http://schemas.microsoft.com/office/drawing/2014/main" id="{ECC49A98-4F21-124E-AE66-C8DD3812D492}"/>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9" name="Group 10">
              <a:extLst>
                <a:ext uri="{FF2B5EF4-FFF2-40B4-BE49-F238E27FC236}">
                  <a16:creationId xmlns:a16="http://schemas.microsoft.com/office/drawing/2014/main" id="{364E9559-381A-1512-DB49-BD8829ED3E80}"/>
                </a:ext>
              </a:extLst>
            </p:cNvPr>
            <p:cNvGrpSpPr>
              <a:grpSpLocks/>
            </p:cNvGrpSpPr>
            <p:nvPr/>
          </p:nvGrpSpPr>
          <p:grpSpPr bwMode="auto">
            <a:xfrm>
              <a:off x="8701088" y="4447632"/>
              <a:ext cx="169862" cy="1163632"/>
              <a:chOff x="116843535" y="105289350"/>
              <a:chExt cx="170420" cy="1163658"/>
            </a:xfrm>
          </p:grpSpPr>
          <p:sp>
            <p:nvSpPr>
              <p:cNvPr id="20" name="Rectangle 19">
                <a:extLst>
                  <a:ext uri="{FF2B5EF4-FFF2-40B4-BE49-F238E27FC236}">
                    <a16:creationId xmlns:a16="http://schemas.microsoft.com/office/drawing/2014/main" id="{09753D43-3848-E552-BD08-77963DF896B0}"/>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1" name="Rectangle 20">
                <a:extLst>
                  <a:ext uri="{FF2B5EF4-FFF2-40B4-BE49-F238E27FC236}">
                    <a16:creationId xmlns:a16="http://schemas.microsoft.com/office/drawing/2014/main" id="{F8F321F3-32C4-3069-8411-E48A5BCDE3E7}"/>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7" name="Rectangle 26">
                <a:extLst>
                  <a:ext uri="{FF2B5EF4-FFF2-40B4-BE49-F238E27FC236}">
                    <a16:creationId xmlns:a16="http://schemas.microsoft.com/office/drawing/2014/main" id="{45CE51D6-8104-C966-E195-41D970AC9766}"/>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pic>
        <p:nvPicPr>
          <p:cNvPr id="1026" name="Picture 2" descr="College Entrance Examination PNG Picture, Students At The College Entrance  Examination Site, Student Clipart, College Entrance Examination, Exam PNG  Image For Free Download">
            <a:extLst>
              <a:ext uri="{FF2B5EF4-FFF2-40B4-BE49-F238E27FC236}">
                <a16:creationId xmlns:a16="http://schemas.microsoft.com/office/drawing/2014/main" id="{6408A31A-77E6-89CF-C142-7B6D98BDF1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4706313"/>
            <a:ext cx="1808457" cy="1808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077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8F28F731-1CC1-5794-CE19-12C85F7F86F2}"/>
              </a:ext>
            </a:extLst>
          </p:cNvPr>
          <p:cNvSpPr>
            <a:spLocks noGrp="1"/>
          </p:cNvSpPr>
          <p:nvPr>
            <p:ph idx="1"/>
          </p:nvPr>
        </p:nvSpPr>
        <p:spPr>
          <a:xfrm>
            <a:off x="357118" y="1331024"/>
            <a:ext cx="8210132" cy="5161938"/>
          </a:xfrm>
        </p:spPr>
        <p:txBody>
          <a:bodyPr>
            <a:normAutofit fontScale="85000" lnSpcReduction="20000"/>
          </a:bodyPr>
          <a:lstStyle/>
          <a:p>
            <a:pPr marL="685800" lvl="2" indent="0">
              <a:buNone/>
            </a:pPr>
            <a:endParaRPr lang="fr-FR" sz="2400" dirty="0"/>
          </a:p>
          <a:p>
            <a:pPr marL="0" indent="0">
              <a:buNone/>
            </a:pPr>
            <a:r>
              <a:rPr lang="fr-FR" sz="2400" b="1" dirty="0">
                <a:solidFill>
                  <a:schemeClr val="accent2"/>
                </a:solidFill>
              </a:rPr>
              <a:t>3- CNP – retour des Conditions Particulières</a:t>
            </a:r>
          </a:p>
          <a:p>
            <a:pPr marL="0" indent="0">
              <a:buNone/>
            </a:pPr>
            <a:endParaRPr lang="fr-FR" sz="2400" dirty="0"/>
          </a:p>
          <a:p>
            <a:pPr marL="0" indent="0">
              <a:buNone/>
            </a:pPr>
            <a:r>
              <a:rPr lang="fr-FR" sz="2400" dirty="0"/>
              <a:t>Début décembre, </a:t>
            </a:r>
            <a:r>
              <a:rPr lang="fr-FR" sz="2400" b="1" u="sng" dirty="0"/>
              <a:t>les collectivités ayant souscrit au contrat d’assurance statutaire de la CNP</a:t>
            </a:r>
            <a:r>
              <a:rPr lang="fr-FR" sz="2400" dirty="0"/>
              <a:t> en partenariat avec le CDG ont reçu par courrier postal les conditions particulières pour 2026. 3 exemplaires de ce document ont été adressés :</a:t>
            </a:r>
          </a:p>
          <a:p>
            <a:pPr marL="0" indent="0">
              <a:buNone/>
            </a:pPr>
            <a:endParaRPr lang="fr-FR" sz="2400" dirty="0"/>
          </a:p>
          <a:p>
            <a:pPr marL="0" indent="0">
              <a:spcBef>
                <a:spcPts val="0"/>
              </a:spcBef>
              <a:buNone/>
            </a:pPr>
            <a:r>
              <a:rPr lang="fr-FR" sz="2400" dirty="0"/>
              <a:t>	- 1 exemplaire à conserver par la collectivité</a:t>
            </a:r>
            <a:br>
              <a:rPr lang="fr-FR" sz="2400" dirty="0"/>
            </a:br>
            <a:endParaRPr lang="fr-FR" sz="2400" dirty="0"/>
          </a:p>
          <a:p>
            <a:pPr marL="0" indent="0">
              <a:spcBef>
                <a:spcPts val="0"/>
              </a:spcBef>
              <a:buNone/>
            </a:pPr>
            <a:r>
              <a:rPr lang="fr-FR" sz="2400" dirty="0"/>
              <a:t>	- 1 exemplaire à transmettre au CDG</a:t>
            </a:r>
            <a:br>
              <a:rPr lang="fr-FR" sz="2400" dirty="0"/>
            </a:br>
            <a:endParaRPr lang="fr-FR" sz="2400" dirty="0"/>
          </a:p>
          <a:p>
            <a:pPr marL="0" indent="0">
              <a:spcBef>
                <a:spcPts val="0"/>
              </a:spcBef>
              <a:buNone/>
            </a:pPr>
            <a:r>
              <a:rPr lang="fr-FR" sz="2400" dirty="0"/>
              <a:t>	- 1 exemplaire à transmettre à la CNP</a:t>
            </a:r>
          </a:p>
          <a:p>
            <a:pPr marL="0" indent="0">
              <a:buNone/>
            </a:pPr>
            <a:endParaRPr lang="fr-FR" sz="2400" dirty="0"/>
          </a:p>
          <a:p>
            <a:pPr marL="0" indent="0">
              <a:buNone/>
            </a:pPr>
            <a:r>
              <a:rPr lang="fr-FR" sz="2400" dirty="0"/>
              <a:t>Il est demandé aux collectivités de retourner </a:t>
            </a:r>
            <a:r>
              <a:rPr lang="fr-FR" sz="2400" b="1" dirty="0"/>
              <a:t>un exemplaire signé au CDG par mail</a:t>
            </a:r>
            <a:r>
              <a:rPr lang="fr-FR" sz="2400" dirty="0"/>
              <a:t> à </a:t>
            </a:r>
            <a:r>
              <a:rPr lang="fr-FR" u="sng" dirty="0">
                <a:hlinkClick r:id="rId3"/>
              </a:rPr>
              <a:t>assurances.retraite@cdg18.fr</a:t>
            </a:r>
            <a:r>
              <a:rPr lang="fr-FR" sz="2400" dirty="0"/>
              <a:t> . Les services du CDG se chargent ensuite de transmettre les conditions signées à CNP, vous dispensant ainsi de retourner à CNP le troisième exemplaire.</a:t>
            </a:r>
          </a:p>
          <a:p>
            <a:pPr marL="0" indent="0">
              <a:buNone/>
            </a:pPr>
            <a:br>
              <a:rPr lang="fr-FR" sz="2400" dirty="0"/>
            </a:br>
            <a:endParaRPr lang="fr-FR" sz="2400" dirty="0"/>
          </a:p>
          <a:p>
            <a:pPr marL="0" indent="0">
              <a:buNone/>
            </a:pPr>
            <a:endParaRPr lang="fr-FR" sz="2400" b="1" dirty="0">
              <a:solidFill>
                <a:srgbClr val="CC99FF"/>
              </a:solidFill>
            </a:endParaRPr>
          </a:p>
        </p:txBody>
      </p:sp>
      <p:pic>
        <p:nvPicPr>
          <p:cNvPr id="11" name="Image 10" descr="Logo_CDG18_BS.jpg"/>
          <p:cNvPicPr>
            <a:picLocks noChangeAspect="1"/>
          </p:cNvPicPr>
          <p:nvPr/>
        </p:nvPicPr>
        <p:blipFill>
          <a:blip r:embed="rId4"/>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mc:AlternateContent xmlns:mc="http://schemas.openxmlformats.org/markup-compatibility/2006" xmlns:p14="http://schemas.microsoft.com/office/powerpoint/2010/main">
        <mc:Choice Requires="p14">
          <p:contentPart p14:bwMode="auto" r:id="rId5">
            <p14:nvContentPartPr>
              <p14:cNvPr id="3" name="Encre 2">
                <a:extLst>
                  <a:ext uri="{FF2B5EF4-FFF2-40B4-BE49-F238E27FC236}">
                    <a16:creationId xmlns:a16="http://schemas.microsoft.com/office/drawing/2014/main" id="{0DC0B786-4D52-4496-DA73-1813D7489ECD}"/>
                  </a:ext>
                </a:extLst>
              </p14:cNvPr>
              <p14:cNvContentPartPr/>
              <p14:nvPr/>
            </p14:nvContentPartPr>
            <p14:xfrm>
              <a:off x="9193664" y="6505873"/>
              <a:ext cx="336960" cy="75240"/>
            </p14:xfrm>
          </p:contentPart>
        </mc:Choice>
        <mc:Fallback xmlns="">
          <p:pic>
            <p:nvPicPr>
              <p:cNvPr id="3" name="Encre 2">
                <a:extLst>
                  <a:ext uri="{FF2B5EF4-FFF2-40B4-BE49-F238E27FC236}">
                    <a16:creationId xmlns:a16="http://schemas.microsoft.com/office/drawing/2014/main" id="{0DC0B786-4D52-4496-DA73-1813D7489ECD}"/>
                  </a:ext>
                </a:extLst>
              </p:cNvPr>
              <p:cNvPicPr/>
              <p:nvPr/>
            </p:nvPicPr>
            <p:blipFill>
              <a:blip r:embed="rId9"/>
              <a:stretch>
                <a:fillRect/>
              </a:stretch>
            </p:blipFill>
            <p:spPr>
              <a:xfrm>
                <a:off x="9139664" y="6398233"/>
                <a:ext cx="4446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Encre 8">
                <a:extLst>
                  <a:ext uri="{FF2B5EF4-FFF2-40B4-BE49-F238E27FC236}">
                    <a16:creationId xmlns:a16="http://schemas.microsoft.com/office/drawing/2014/main" id="{B21AAC4D-2A76-BB21-88A9-7E987949A51D}"/>
                  </a:ext>
                </a:extLst>
              </p14:cNvPr>
              <p14:cNvContentPartPr/>
              <p14:nvPr/>
            </p14:nvContentPartPr>
            <p14:xfrm>
              <a:off x="9282944" y="6609193"/>
              <a:ext cx="195120" cy="75240"/>
            </p14:xfrm>
          </p:contentPart>
        </mc:Choice>
        <mc:Fallback xmlns="">
          <p:pic>
            <p:nvPicPr>
              <p:cNvPr id="9" name="Encre 8">
                <a:extLst>
                  <a:ext uri="{FF2B5EF4-FFF2-40B4-BE49-F238E27FC236}">
                    <a16:creationId xmlns:a16="http://schemas.microsoft.com/office/drawing/2014/main" id="{B21AAC4D-2A76-BB21-88A9-7E987949A51D}"/>
                  </a:ext>
                </a:extLst>
              </p:cNvPr>
              <p:cNvPicPr/>
              <p:nvPr/>
            </p:nvPicPr>
            <p:blipFill>
              <a:blip r:embed="rId11"/>
              <a:stretch>
                <a:fillRect/>
              </a:stretch>
            </p:blipFill>
            <p:spPr>
              <a:xfrm>
                <a:off x="9229304" y="6501193"/>
                <a:ext cx="3027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Encre 9">
                <a:extLst>
                  <a:ext uri="{FF2B5EF4-FFF2-40B4-BE49-F238E27FC236}">
                    <a16:creationId xmlns:a16="http://schemas.microsoft.com/office/drawing/2014/main" id="{30B17F33-05CF-AEA8-B149-140A8F41D31A}"/>
                  </a:ext>
                </a:extLst>
              </p14:cNvPr>
              <p14:cNvContentPartPr/>
              <p14:nvPr/>
            </p14:nvContentPartPr>
            <p14:xfrm>
              <a:off x="9272864" y="6633970"/>
              <a:ext cx="267120" cy="84960"/>
            </p14:xfrm>
          </p:contentPart>
        </mc:Choice>
        <mc:Fallback xmlns="">
          <p:pic>
            <p:nvPicPr>
              <p:cNvPr id="10" name="Encre 9">
                <a:extLst>
                  <a:ext uri="{FF2B5EF4-FFF2-40B4-BE49-F238E27FC236}">
                    <a16:creationId xmlns:a16="http://schemas.microsoft.com/office/drawing/2014/main" id="{30B17F33-05CF-AEA8-B149-140A8F41D31A}"/>
                  </a:ext>
                </a:extLst>
              </p:cNvPr>
              <p:cNvPicPr/>
              <p:nvPr/>
            </p:nvPicPr>
            <p:blipFill>
              <a:blip r:embed="rId13"/>
              <a:stretch>
                <a:fillRect/>
              </a:stretch>
            </p:blipFill>
            <p:spPr>
              <a:xfrm>
                <a:off x="9219224" y="6525970"/>
                <a:ext cx="3747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Encre 11">
                <a:extLst>
                  <a:ext uri="{FF2B5EF4-FFF2-40B4-BE49-F238E27FC236}">
                    <a16:creationId xmlns:a16="http://schemas.microsoft.com/office/drawing/2014/main" id="{F832CDDC-53D6-9617-0C38-56FCE17EFF17}"/>
                  </a:ext>
                </a:extLst>
              </p14:cNvPr>
              <p14:cNvContentPartPr/>
              <p14:nvPr/>
            </p14:nvContentPartPr>
            <p14:xfrm>
              <a:off x="4557925" y="4953000"/>
              <a:ext cx="776880" cy="102600"/>
            </p14:xfrm>
          </p:contentPart>
        </mc:Choice>
        <mc:Fallback xmlns="">
          <p:pic>
            <p:nvPicPr>
              <p:cNvPr id="12" name="Encre 11">
                <a:extLst>
                  <a:ext uri="{FF2B5EF4-FFF2-40B4-BE49-F238E27FC236}">
                    <a16:creationId xmlns:a16="http://schemas.microsoft.com/office/drawing/2014/main" id="{F832CDDC-53D6-9617-0C38-56FCE17EFF17}"/>
                  </a:ext>
                </a:extLst>
              </p:cNvPr>
              <p:cNvPicPr/>
              <p:nvPr/>
            </p:nvPicPr>
            <p:blipFill>
              <a:blip r:embed="rId15"/>
              <a:stretch>
                <a:fillRect/>
              </a:stretch>
            </p:blipFill>
            <p:spPr>
              <a:xfrm>
                <a:off x="4503925" y="4845000"/>
                <a:ext cx="884520" cy="318240"/>
              </a:xfrm>
              <a:prstGeom prst="rect">
                <a:avLst/>
              </a:prstGeom>
            </p:spPr>
          </p:pic>
        </mc:Fallback>
      </mc:AlternateContent>
      <p:sp>
        <p:nvSpPr>
          <p:cNvPr id="13" name="Rectangle 12">
            <a:extLst>
              <a:ext uri="{FF2B5EF4-FFF2-40B4-BE49-F238E27FC236}">
                <a16:creationId xmlns:a16="http://schemas.microsoft.com/office/drawing/2014/main" id="{BED382C1-A51D-CBA0-4534-042C0EA5B91E}"/>
              </a:ext>
            </a:extLst>
          </p:cNvPr>
          <p:cNvSpPr/>
          <p:nvPr/>
        </p:nvSpPr>
        <p:spPr>
          <a:xfrm>
            <a:off x="9144000" y="6505873"/>
            <a:ext cx="499533" cy="3521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53B81337-2F99-160A-5F04-F9F126FE095E}"/>
              </a:ext>
            </a:extLst>
          </p:cNvPr>
          <p:cNvSpPr txBox="1"/>
          <p:nvPr/>
        </p:nvSpPr>
        <p:spPr>
          <a:xfrm>
            <a:off x="6374264" y="446641"/>
            <a:ext cx="2819400" cy="461665"/>
          </a:xfrm>
          <a:prstGeom prst="rect">
            <a:avLst/>
          </a:prstGeom>
          <a:noFill/>
        </p:spPr>
        <p:txBody>
          <a:bodyPr wrap="square" rtlCol="0">
            <a:spAutoFit/>
          </a:bodyPr>
          <a:lstStyle/>
          <a:p>
            <a:r>
              <a:rPr lang="fr-FR" sz="2400" b="1" dirty="0">
                <a:solidFill>
                  <a:srgbClr val="FFC000"/>
                </a:solidFill>
              </a:rPr>
              <a:t>Actu  - minute</a:t>
            </a:r>
          </a:p>
        </p:txBody>
      </p:sp>
      <p:pic>
        <p:nvPicPr>
          <p:cNvPr id="17" name="Image 16" descr="Une image contenant logo, Graphique, Police, graphisme&#10;&#10;Le contenu généré par l’IA peut être incorrect.">
            <a:extLst>
              <a:ext uri="{FF2B5EF4-FFF2-40B4-BE49-F238E27FC236}">
                <a16:creationId xmlns:a16="http://schemas.microsoft.com/office/drawing/2014/main" id="{8EC68DB0-3121-1365-8DA0-2F2BB182530E}"/>
              </a:ext>
            </a:extLst>
          </p:cNvPr>
          <p:cNvPicPr>
            <a:picLocks noChangeAspect="1"/>
          </p:cNvPicPr>
          <p:nvPr/>
        </p:nvPicPr>
        <p:blipFill>
          <a:blip r:embed="rId16">
            <a:alphaModFix/>
            <a:extLst>
              <a:ext uri="{28A0092B-C50C-407E-A947-70E740481C1C}">
                <a14:useLocalDpi xmlns:a14="http://schemas.microsoft.com/office/drawing/2010/main" val="0"/>
              </a:ext>
            </a:extLst>
          </a:blip>
          <a:srcRect l="15760" t="20327" r="21678" b="26001"/>
          <a:stretch>
            <a:fillRect/>
          </a:stretch>
        </p:blipFill>
        <p:spPr>
          <a:xfrm>
            <a:off x="6705600" y="3124200"/>
            <a:ext cx="1539119" cy="1320409"/>
          </a:xfrm>
          <a:prstGeom prst="rect">
            <a:avLst/>
          </a:prstGeom>
        </p:spPr>
      </p:pic>
    </p:spTree>
    <p:extLst>
      <p:ext uri="{BB962C8B-B14F-4D97-AF65-F5344CB8AC3E}">
        <p14:creationId xmlns:p14="http://schemas.microsoft.com/office/powerpoint/2010/main" val="1857227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7A5E9-3A69-411E-D245-C751AD9EA026}"/>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27F10789-3404-93B7-118A-EB8A9EEE5873}"/>
              </a:ext>
            </a:extLst>
          </p:cNvPr>
          <p:cNvPicPr>
            <a:picLocks noChangeAspect="1"/>
          </p:cNvPicPr>
          <p:nvPr/>
        </p:nvPicPr>
        <p:blipFill>
          <a:blip r:embed="rId3"/>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A19F983C-6208-4506-77B6-72B69A11C261}"/>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3D7C7237-46BC-81D7-2E94-41A7DCFC6E8E}"/>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7ED82384-7EA0-C82D-C0EB-E763FDBC1D3B}"/>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80086BF7-9EDE-95B8-3618-C7D4D1891C01}"/>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CA313B7F-29CC-3755-F0F1-7F45D999651C}"/>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9CF19C61-F4BC-8BD4-91E9-A85F0F0063AE}"/>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73DFEA99-6A8B-6AFF-D993-82332682C988}"/>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860CD740-0D93-A032-3F01-7FE61AF75C16}"/>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1D6CC68E-5319-00C3-2D45-19ADB48009E1}"/>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4F57F9C1-4992-0EB5-4E59-3FE5418F7313}"/>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36016ACC-B7F3-01AE-3299-6FBC5700896A}"/>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F848FC07-2F45-0835-E247-CC944BB86685}"/>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99CB7775-3319-F4A0-139C-DDAE2AFC3D8F}"/>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9" name="ZoneTexte 8">
            <a:extLst>
              <a:ext uri="{FF2B5EF4-FFF2-40B4-BE49-F238E27FC236}">
                <a16:creationId xmlns:a16="http://schemas.microsoft.com/office/drawing/2014/main" id="{B166B6F1-9AE5-E4DF-E39D-C11A4E1F9E7B}"/>
              </a:ext>
            </a:extLst>
          </p:cNvPr>
          <p:cNvSpPr txBox="1"/>
          <p:nvPr/>
        </p:nvSpPr>
        <p:spPr>
          <a:xfrm>
            <a:off x="402268" y="1879391"/>
            <a:ext cx="8077200" cy="6124754"/>
          </a:xfrm>
          <a:prstGeom prst="rect">
            <a:avLst/>
          </a:prstGeom>
          <a:noFill/>
        </p:spPr>
        <p:txBody>
          <a:bodyPr wrap="square">
            <a:spAutoFit/>
          </a:bodyPr>
          <a:lstStyle/>
          <a:p>
            <a:pPr algn="just">
              <a:buClr>
                <a:srgbClr val="92D050"/>
              </a:buClr>
            </a:pPr>
            <a:r>
              <a:rPr lang="fr-FR" b="1" dirty="0">
                <a:solidFill>
                  <a:schemeClr val="accent2"/>
                </a:solidFill>
              </a:rPr>
              <a:t>4 - CNP- Compléter vos bases d’assurance sur STATUAL</a:t>
            </a:r>
          </a:p>
          <a:p>
            <a:pPr algn="just">
              <a:buClr>
                <a:srgbClr val="92D050"/>
              </a:buClr>
            </a:pPr>
            <a:endParaRPr lang="fr-FR" b="1" dirty="0">
              <a:solidFill>
                <a:schemeClr val="accent2">
                  <a:lumMod val="75000"/>
                </a:schemeClr>
              </a:solidFill>
            </a:endParaRPr>
          </a:p>
          <a:p>
            <a:r>
              <a:rPr lang="fr-FR" sz="1600" dirty="0">
                <a:solidFill>
                  <a:srgbClr val="000000"/>
                </a:solidFill>
              </a:rPr>
              <a:t>Les collectivités ayant souscrit au contrat d’assurance statutaire avec la CNP et le CDG avaient </a:t>
            </a:r>
            <a:r>
              <a:rPr lang="fr-FR" sz="1600" b="1" dirty="0">
                <a:solidFill>
                  <a:srgbClr val="000000"/>
                </a:solidFill>
              </a:rPr>
              <a:t>jusqu’au 31/01/2026 </a:t>
            </a:r>
            <a:r>
              <a:rPr lang="fr-FR" sz="1600" dirty="0">
                <a:solidFill>
                  <a:srgbClr val="000000"/>
                </a:solidFill>
              </a:rPr>
              <a:t>pour</a:t>
            </a:r>
            <a:r>
              <a:rPr lang="fr-FR" sz="1600" b="1" dirty="0">
                <a:solidFill>
                  <a:srgbClr val="000000"/>
                </a:solidFill>
              </a:rPr>
              <a:t> </a:t>
            </a:r>
            <a:r>
              <a:rPr lang="fr-FR" sz="1600" dirty="0">
                <a:solidFill>
                  <a:srgbClr val="000000"/>
                </a:solidFill>
              </a:rPr>
              <a:t>déclarer leurs bases d’assurance. Si vous n’avez pas compléter vos bases, il vous est demandé de le faire </a:t>
            </a:r>
            <a:r>
              <a:rPr lang="fr-FR" sz="1600" b="1" dirty="0">
                <a:solidFill>
                  <a:srgbClr val="000000"/>
                </a:solidFill>
              </a:rPr>
              <a:t>dans les meilleurs délais.</a:t>
            </a:r>
          </a:p>
          <a:p>
            <a:endParaRPr lang="fr-FR" dirty="0"/>
          </a:p>
          <a:p>
            <a:r>
              <a:rPr lang="fr-FR" sz="1600" dirty="0">
                <a:solidFill>
                  <a:srgbClr val="000000"/>
                </a:solidFill>
              </a:rPr>
              <a:t>Un </a:t>
            </a:r>
            <a:r>
              <a:rPr lang="fr-FR" sz="1600" b="1" dirty="0">
                <a:solidFill>
                  <a:srgbClr val="000000"/>
                </a:solidFill>
              </a:rPr>
              <a:t>guide</a:t>
            </a:r>
            <a:r>
              <a:rPr lang="fr-FR" sz="1600" dirty="0">
                <a:solidFill>
                  <a:srgbClr val="000000"/>
                </a:solidFill>
              </a:rPr>
              <a:t> pour vous aider sur le site du CDG dans </a:t>
            </a:r>
            <a:r>
              <a:rPr lang="fr-FR" sz="1600" u="sng" dirty="0">
                <a:solidFill>
                  <a:srgbClr val="A0C0FF"/>
                </a:solidFill>
                <a:hlinkClick r:id="rId4"/>
              </a:rPr>
              <a:t>l’espace réservé – Assurances – Procédure : déclarer sa base d’assurance sur le site </a:t>
            </a:r>
            <a:r>
              <a:rPr lang="fr-FR" sz="1600" u="sng" dirty="0" err="1">
                <a:solidFill>
                  <a:srgbClr val="A0C0FF"/>
                </a:solidFill>
                <a:hlinkClick r:id="rId4"/>
              </a:rPr>
              <a:t>Relyens</a:t>
            </a:r>
            <a:r>
              <a:rPr lang="fr-FR" sz="1600" u="sng" dirty="0">
                <a:solidFill>
                  <a:srgbClr val="A0C0FF"/>
                </a:solidFill>
                <a:hlinkClick r:id="rId4"/>
              </a:rPr>
              <a:t>.</a:t>
            </a:r>
            <a:endParaRPr lang="fr-FR" sz="1600" u="sng" dirty="0">
              <a:solidFill>
                <a:srgbClr val="A0C0FF"/>
              </a:solidFill>
            </a:endParaRPr>
          </a:p>
          <a:p>
            <a:endParaRPr lang="fr-FR" sz="1600" u="sng" dirty="0">
              <a:solidFill>
                <a:srgbClr val="A0C0FF"/>
              </a:solidFill>
            </a:endParaRPr>
          </a:p>
          <a:p>
            <a:r>
              <a:rPr lang="fr-FR" sz="1600" dirty="0"/>
              <a:t>+ </a:t>
            </a:r>
            <a:r>
              <a:rPr lang="fr-FR" sz="1600" b="1" dirty="0"/>
              <a:t>l’enregistrement du webinaire </a:t>
            </a:r>
            <a:r>
              <a:rPr lang="fr-FR" sz="1600" dirty="0"/>
              <a:t>dédié de décembre disponible sur demande à </a:t>
            </a:r>
            <a:r>
              <a:rPr lang="fr-FR" sz="1600" dirty="0">
                <a:hlinkClick r:id="rId5"/>
              </a:rPr>
              <a:t>assurances.retraite@cdg18.fr</a:t>
            </a:r>
            <a:r>
              <a:rPr lang="fr-FR" sz="1600" dirty="0"/>
              <a:t> (il vous sera envoyé avec WE TRANSFER)</a:t>
            </a:r>
          </a:p>
          <a:p>
            <a:endParaRPr lang="fr-FR" u="sng" dirty="0">
              <a:solidFill>
                <a:srgbClr val="A0C0FF"/>
              </a:solidFill>
            </a:endParaRPr>
          </a:p>
          <a:p>
            <a:r>
              <a:rPr lang="fr-FR" sz="1600" u="sng" dirty="0"/>
              <a:t>Si vous recevez un mail de</a:t>
            </a:r>
            <a:r>
              <a:rPr lang="fr-FR" sz="1600" u="sng" dirty="0">
                <a:solidFill>
                  <a:srgbClr val="A0C0FF"/>
                </a:solidFill>
              </a:rPr>
              <a:t> </a:t>
            </a:r>
            <a:r>
              <a:rPr lang="fr-FR" sz="1600" u="sng" dirty="0"/>
              <a:t>reply-cdg@relyens.eu « Base de l’assurance retournée » </a:t>
            </a:r>
            <a:r>
              <a:rPr lang="fr-FR" sz="1600" dirty="0">
                <a:solidFill>
                  <a:srgbClr val="A0C0FF"/>
                </a:solidFill>
              </a:rPr>
              <a:t>:</a:t>
            </a:r>
          </a:p>
          <a:p>
            <a:pPr algn="just"/>
            <a:r>
              <a:rPr lang="fr-FR" sz="1600" dirty="0">
                <a:solidFill>
                  <a:srgbClr val="000000"/>
                </a:solidFill>
              </a:rPr>
              <a:t>Vous devez </a:t>
            </a:r>
            <a:r>
              <a:rPr lang="fr-FR" sz="1600" b="1" dirty="0">
                <a:solidFill>
                  <a:srgbClr val="000000"/>
                </a:solidFill>
              </a:rPr>
              <a:t>vérifier les éléments renseignés et les corriger </a:t>
            </a:r>
            <a:r>
              <a:rPr lang="fr-FR" sz="1600" b="1" u="sng" dirty="0">
                <a:solidFill>
                  <a:srgbClr val="000000"/>
                </a:solidFill>
              </a:rPr>
              <a:t>en cas d’erreur</a:t>
            </a:r>
            <a:r>
              <a:rPr lang="fr-FR" sz="1600" dirty="0">
                <a:solidFill>
                  <a:srgbClr val="000000"/>
                </a:solidFill>
              </a:rPr>
              <a:t>.</a:t>
            </a:r>
          </a:p>
          <a:p>
            <a:pPr algn="just"/>
            <a:r>
              <a:rPr lang="fr-FR" sz="1600" dirty="0">
                <a:solidFill>
                  <a:srgbClr val="000000"/>
                </a:solidFill>
              </a:rPr>
              <a:t>Si les informations sont</a:t>
            </a:r>
            <a:r>
              <a:rPr lang="fr-FR" sz="1600" b="1" u="sng" dirty="0">
                <a:solidFill>
                  <a:srgbClr val="000000"/>
                </a:solidFill>
              </a:rPr>
              <a:t> exactes</a:t>
            </a:r>
            <a:r>
              <a:rPr lang="fr-FR" sz="1600" dirty="0">
                <a:solidFill>
                  <a:srgbClr val="000000"/>
                </a:solidFill>
              </a:rPr>
              <a:t>, vous devez effectuer </a:t>
            </a:r>
            <a:r>
              <a:rPr lang="fr-FR" sz="1600" b="1" dirty="0">
                <a:solidFill>
                  <a:srgbClr val="FF0000"/>
                </a:solidFill>
              </a:rPr>
              <a:t>2 étapes </a:t>
            </a:r>
            <a:r>
              <a:rPr lang="fr-FR" sz="1600" dirty="0">
                <a:solidFill>
                  <a:srgbClr val="000000"/>
                </a:solidFill>
              </a:rPr>
              <a:t>:</a:t>
            </a:r>
          </a:p>
          <a:p>
            <a:pPr algn="just"/>
            <a:r>
              <a:rPr lang="fr-FR" sz="1600" dirty="0">
                <a:solidFill>
                  <a:srgbClr val="000000"/>
                </a:solidFill>
              </a:rPr>
              <a:t>- </a:t>
            </a:r>
            <a:r>
              <a:rPr lang="fr-FR" sz="1600" b="1" dirty="0">
                <a:solidFill>
                  <a:srgbClr val="000000"/>
                </a:solidFill>
              </a:rPr>
              <a:t>Donner des explications par mail</a:t>
            </a:r>
            <a:r>
              <a:rPr lang="fr-FR" sz="1600" dirty="0">
                <a:solidFill>
                  <a:srgbClr val="000000"/>
                </a:solidFill>
              </a:rPr>
              <a:t> à </a:t>
            </a:r>
            <a:r>
              <a:rPr lang="fr-FR" sz="1600" u="sng" dirty="0">
                <a:solidFill>
                  <a:srgbClr val="A0C0FF"/>
                </a:solidFill>
                <a:hlinkClick r:id="rId5"/>
              </a:rPr>
              <a:t>assurances.retraite@cdg18.fr</a:t>
            </a:r>
            <a:r>
              <a:rPr lang="fr-FR" sz="1600" dirty="0">
                <a:solidFill>
                  <a:srgbClr val="000000"/>
                </a:solidFill>
              </a:rPr>
              <a:t> (par ex : un agent parti à la retraite le …, passage d’un agent à temps partiel le …) </a:t>
            </a:r>
            <a:r>
              <a:rPr lang="fr-FR" sz="1600" b="1" dirty="0">
                <a:solidFill>
                  <a:srgbClr val="FF0000"/>
                </a:solidFill>
              </a:rPr>
              <a:t>ET</a:t>
            </a:r>
          </a:p>
          <a:p>
            <a:pPr algn="just"/>
            <a:r>
              <a:rPr lang="fr-FR" sz="1600" dirty="0">
                <a:solidFill>
                  <a:srgbClr val="000000"/>
                </a:solidFill>
              </a:rPr>
              <a:t>- </a:t>
            </a:r>
            <a:r>
              <a:rPr lang="fr-FR" sz="1600" b="1" dirty="0">
                <a:solidFill>
                  <a:srgbClr val="000000"/>
                </a:solidFill>
              </a:rPr>
              <a:t>Compléter de nouveau la base d’assurance</a:t>
            </a:r>
            <a:r>
              <a:rPr lang="fr-FR" sz="1600" dirty="0">
                <a:solidFill>
                  <a:srgbClr val="000000"/>
                </a:solidFill>
              </a:rPr>
              <a:t> sur STATUAL.</a:t>
            </a:r>
          </a:p>
          <a:p>
            <a:pPr algn="just">
              <a:buClr>
                <a:srgbClr val="92D050"/>
              </a:buClr>
            </a:pPr>
            <a:endParaRPr lang="fr-FR" b="1" dirty="0">
              <a:solidFill>
                <a:srgbClr val="EC14B9"/>
              </a:solidFill>
            </a:endParaRPr>
          </a:p>
          <a:p>
            <a:pPr algn="just">
              <a:buClr>
                <a:srgbClr val="92D050"/>
              </a:buClr>
            </a:pPr>
            <a:endParaRPr lang="fr-FR" b="1" dirty="0">
              <a:solidFill>
                <a:srgbClr val="FF0000"/>
              </a:solidFill>
            </a:endParaRPr>
          </a:p>
          <a:p>
            <a:pPr algn="just">
              <a:buClr>
                <a:srgbClr val="92D050"/>
              </a:buClr>
            </a:pP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Clr>
                <a:srgbClr val="92D050"/>
              </a:buClr>
              <a:buFontTx/>
              <a:buChar char="-"/>
            </a:pPr>
            <a:endParaRPr lang="fr-FR" sz="2000" kern="100" dirty="0">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dirty="0"/>
          </a:p>
        </p:txBody>
      </p:sp>
      <p:sp>
        <p:nvSpPr>
          <p:cNvPr id="2" name="ZoneTexte 1">
            <a:extLst>
              <a:ext uri="{FF2B5EF4-FFF2-40B4-BE49-F238E27FC236}">
                <a16:creationId xmlns:a16="http://schemas.microsoft.com/office/drawing/2014/main" id="{CB63D61D-BB8B-039C-2093-275E67D288B4}"/>
              </a:ext>
            </a:extLst>
          </p:cNvPr>
          <p:cNvSpPr txBox="1"/>
          <p:nvPr/>
        </p:nvSpPr>
        <p:spPr>
          <a:xfrm>
            <a:off x="6553200" y="593216"/>
            <a:ext cx="4593264" cy="369332"/>
          </a:xfrm>
          <a:prstGeom prst="rect">
            <a:avLst/>
          </a:prstGeom>
          <a:noFill/>
        </p:spPr>
        <p:txBody>
          <a:bodyPr wrap="square">
            <a:spAutoFit/>
          </a:bodyPr>
          <a:lstStyle/>
          <a:p>
            <a:r>
              <a:rPr lang="fr-FR" b="1" dirty="0">
                <a:solidFill>
                  <a:srgbClr val="00B0F0"/>
                </a:solidFill>
              </a:rPr>
              <a:t>Actu - minute</a:t>
            </a:r>
          </a:p>
        </p:txBody>
      </p:sp>
      <p:pic>
        <p:nvPicPr>
          <p:cNvPr id="3" name="Image 2" descr="Une image contenant logo, Graphique, Police, graphisme&#10;&#10;Le contenu généré par l’IA peut être incorrect.">
            <a:extLst>
              <a:ext uri="{FF2B5EF4-FFF2-40B4-BE49-F238E27FC236}">
                <a16:creationId xmlns:a16="http://schemas.microsoft.com/office/drawing/2014/main" id="{FF2C6B1D-436F-2D3E-5073-D212B0F70760}"/>
              </a:ext>
            </a:extLst>
          </p:cNvPr>
          <p:cNvPicPr>
            <a:picLocks noChangeAspect="1"/>
          </p:cNvPicPr>
          <p:nvPr/>
        </p:nvPicPr>
        <p:blipFill>
          <a:blip r:embed="rId6">
            <a:alphaModFix/>
            <a:extLst>
              <a:ext uri="{28A0092B-C50C-407E-A947-70E740481C1C}">
                <a14:useLocalDpi xmlns:a14="http://schemas.microsoft.com/office/drawing/2010/main" val="0"/>
              </a:ext>
            </a:extLst>
          </a:blip>
          <a:srcRect l="15760" t="20327" r="21678" b="26001"/>
          <a:stretch>
            <a:fillRect/>
          </a:stretch>
        </p:blipFill>
        <p:spPr>
          <a:xfrm>
            <a:off x="6705600" y="962548"/>
            <a:ext cx="1539119" cy="1320409"/>
          </a:xfrm>
          <a:prstGeom prst="rect">
            <a:avLst/>
          </a:prstGeom>
        </p:spPr>
      </p:pic>
      <p:pic>
        <p:nvPicPr>
          <p:cNvPr id="5" name="Image 4" descr="Une image contenant Panneau de signalisation, triangle&#10;&#10;Le contenu généré par l’IA peut être incorrect.">
            <a:extLst>
              <a:ext uri="{FF2B5EF4-FFF2-40B4-BE49-F238E27FC236}">
                <a16:creationId xmlns:a16="http://schemas.microsoft.com/office/drawing/2014/main" id="{96A27C31-D70C-E6FE-3A57-93A184669563}"/>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543800" y="4952654"/>
            <a:ext cx="459745" cy="403187"/>
          </a:xfrm>
          <a:prstGeom prst="rect">
            <a:avLst/>
          </a:prstGeom>
        </p:spPr>
      </p:pic>
    </p:spTree>
    <p:extLst>
      <p:ext uri="{BB962C8B-B14F-4D97-AF65-F5344CB8AC3E}">
        <p14:creationId xmlns:p14="http://schemas.microsoft.com/office/powerpoint/2010/main" val="4149894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039CD-E21E-413C-F3B7-F5A7FE14CC9E}"/>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E010DC38-B2AB-1BC9-D8CB-87195D01836B}"/>
              </a:ext>
            </a:extLst>
          </p:cNvPr>
          <p:cNvPicPr>
            <a:picLocks noChangeAspect="1"/>
          </p:cNvPicPr>
          <p:nvPr/>
        </p:nvPicPr>
        <p:blipFill>
          <a:blip r:embed="rId3"/>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0E7381D2-8564-FA35-C42A-0597B4FCE6DB}"/>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D5694EBF-14E3-8AB2-6547-D3BCC6006E11}"/>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C2C80DCF-E2FF-808B-217B-410794BE3F34}"/>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22F2C3C1-1A64-EF38-534D-3B0FD0F7A6EE}"/>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813A5F40-A416-A233-8386-D9EB4F632425}"/>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B8F24491-0AFA-C30F-D080-2E363580B8AA}"/>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D20C462D-57F9-EF97-E0CE-3B52C3733D33}"/>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4045906C-805C-90D7-EE73-7069FC48E083}"/>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8B478C04-665D-34D2-843E-3B1ACE7C7C14}"/>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0231EF60-8209-69C2-44FD-B950F02DF537}"/>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3DB46B3C-CC93-E43D-D3D5-69184EED7512}"/>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022F4C9F-DA67-61E4-37E9-91B2470A8C66}"/>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43DA8E06-1843-77D9-ECA4-BEF96DB39642}"/>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9" name="ZoneTexte 8">
            <a:extLst>
              <a:ext uri="{FF2B5EF4-FFF2-40B4-BE49-F238E27FC236}">
                <a16:creationId xmlns:a16="http://schemas.microsoft.com/office/drawing/2014/main" id="{FDE71A55-23AA-A442-44BA-3B65F2175DDD}"/>
              </a:ext>
            </a:extLst>
          </p:cNvPr>
          <p:cNvSpPr txBox="1"/>
          <p:nvPr/>
        </p:nvSpPr>
        <p:spPr>
          <a:xfrm>
            <a:off x="304800" y="1279540"/>
            <a:ext cx="8077200" cy="1261884"/>
          </a:xfrm>
          <a:prstGeom prst="rect">
            <a:avLst/>
          </a:prstGeom>
          <a:noFill/>
        </p:spPr>
        <p:txBody>
          <a:bodyPr wrap="square">
            <a:spAutoFit/>
          </a:bodyPr>
          <a:lstStyle/>
          <a:p>
            <a:pPr marL="285750" indent="-285750" algn="just">
              <a:buClr>
                <a:srgbClr val="92D050"/>
              </a:buClr>
              <a:buFontTx/>
              <a:buChar char="-"/>
            </a:pPr>
            <a:endParaRPr lang="fr-FR" b="1" dirty="0">
              <a:solidFill>
                <a:schemeClr val="accent1"/>
              </a:solidFill>
            </a:endParaRPr>
          </a:p>
          <a:p>
            <a:pPr algn="just">
              <a:buClr>
                <a:srgbClr val="92D050"/>
              </a:buClr>
            </a:pPr>
            <a:endParaRPr lang="fr-FR" b="1" dirty="0">
              <a:solidFill>
                <a:srgbClr val="FF0000"/>
              </a:solidFill>
            </a:endParaRPr>
          </a:p>
          <a:p>
            <a:pPr marL="342900" indent="-342900" algn="just">
              <a:buClr>
                <a:srgbClr val="92D050"/>
              </a:buClr>
              <a:buFontTx/>
              <a:buChar char="-"/>
            </a:pPr>
            <a:endParaRPr lang="fr-FR" sz="2000" kern="100" dirty="0">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dirty="0"/>
          </a:p>
        </p:txBody>
      </p:sp>
      <p:sp>
        <p:nvSpPr>
          <p:cNvPr id="2" name="ZoneTexte 1">
            <a:extLst>
              <a:ext uri="{FF2B5EF4-FFF2-40B4-BE49-F238E27FC236}">
                <a16:creationId xmlns:a16="http://schemas.microsoft.com/office/drawing/2014/main" id="{0163B85A-36B7-D8D0-5094-57B8FE2360B9}"/>
              </a:ext>
            </a:extLst>
          </p:cNvPr>
          <p:cNvSpPr txBox="1"/>
          <p:nvPr/>
        </p:nvSpPr>
        <p:spPr>
          <a:xfrm>
            <a:off x="6553200" y="593216"/>
            <a:ext cx="4593264" cy="369332"/>
          </a:xfrm>
          <a:prstGeom prst="rect">
            <a:avLst/>
          </a:prstGeom>
          <a:noFill/>
        </p:spPr>
        <p:txBody>
          <a:bodyPr wrap="square">
            <a:spAutoFit/>
          </a:bodyPr>
          <a:lstStyle/>
          <a:p>
            <a:r>
              <a:rPr lang="fr-FR" b="1" dirty="0">
                <a:solidFill>
                  <a:srgbClr val="00B0F0"/>
                </a:solidFill>
              </a:rPr>
              <a:t>Actu - minute</a:t>
            </a:r>
          </a:p>
        </p:txBody>
      </p:sp>
      <p:sp>
        <p:nvSpPr>
          <p:cNvPr id="4" name="Espace réservé du contenu 3">
            <a:extLst>
              <a:ext uri="{FF2B5EF4-FFF2-40B4-BE49-F238E27FC236}">
                <a16:creationId xmlns:a16="http://schemas.microsoft.com/office/drawing/2014/main" id="{44ED0651-DC43-3C51-2663-163740D5B72E}"/>
              </a:ext>
            </a:extLst>
          </p:cNvPr>
          <p:cNvSpPr>
            <a:spLocks noGrp="1"/>
          </p:cNvSpPr>
          <p:nvPr>
            <p:ph idx="1"/>
          </p:nvPr>
        </p:nvSpPr>
        <p:spPr>
          <a:xfrm>
            <a:off x="357118" y="1331024"/>
            <a:ext cx="8210132" cy="5161938"/>
          </a:xfrm>
        </p:spPr>
        <p:txBody>
          <a:bodyPr>
            <a:normAutofit fontScale="77500" lnSpcReduction="20000"/>
          </a:bodyPr>
          <a:lstStyle/>
          <a:p>
            <a:pPr marL="685800" lvl="2" indent="0">
              <a:buNone/>
            </a:pPr>
            <a:endParaRPr lang="fr-FR" sz="2400" dirty="0"/>
          </a:p>
          <a:p>
            <a:pPr marL="0" indent="0">
              <a:buNone/>
            </a:pPr>
            <a:r>
              <a:rPr lang="fr-FR" sz="2400" b="1" dirty="0">
                <a:solidFill>
                  <a:schemeClr val="accent2"/>
                </a:solidFill>
              </a:rPr>
              <a:t>5 - RETRAITE – Loi de finance de la sécurité sociale 2026</a:t>
            </a:r>
          </a:p>
          <a:p>
            <a:r>
              <a:rPr lang="fr-FR" dirty="0"/>
              <a:t>La loi de financement de la sécurité sociale a été promulguée le 30/12/2025 (JO du 31/12/2025). </a:t>
            </a:r>
          </a:p>
          <a:p>
            <a:r>
              <a:rPr lang="fr-FR" dirty="0"/>
              <a:t>Elle suspend</a:t>
            </a:r>
            <a:r>
              <a:rPr lang="fr-FR" b="1" dirty="0"/>
              <a:t> </a:t>
            </a:r>
            <a:r>
              <a:rPr lang="fr-FR" dirty="0"/>
              <a:t>jusqu'à janvier 2028 le calendrier d'augmentation de l'âge légal de départ en retraite et de la durée d'assurance inscrit dans</a:t>
            </a:r>
            <a:r>
              <a:rPr lang="fr-FR" b="1" dirty="0"/>
              <a:t> </a:t>
            </a:r>
            <a:r>
              <a:rPr lang="fr-FR" dirty="0"/>
              <a:t>la</a:t>
            </a:r>
            <a:r>
              <a:rPr lang="fr-FR" b="1" dirty="0"/>
              <a:t> </a:t>
            </a:r>
            <a:r>
              <a:rPr lang="fr-FR" b="1" u="sng" dirty="0">
                <a:hlinkClick r:id="rId4"/>
              </a:rPr>
              <a:t>loi du 14 avril 2023 portant réforme des retraites</a:t>
            </a:r>
            <a:r>
              <a:rPr lang="fr-FR" dirty="0"/>
              <a:t>. </a:t>
            </a:r>
          </a:p>
          <a:p>
            <a:r>
              <a:rPr lang="fr-FR" dirty="0"/>
              <a:t>Cette suspension concerne les générations </a:t>
            </a:r>
            <a:r>
              <a:rPr lang="fr-FR" b="1" dirty="0"/>
              <a:t>1964 à 1968 </a:t>
            </a:r>
            <a:r>
              <a:rPr lang="fr-FR" dirty="0"/>
              <a:t>qui pourront partir </a:t>
            </a:r>
            <a:r>
              <a:rPr lang="fr-FR" b="1" dirty="0"/>
              <a:t>un trimestre plus tôt. </a:t>
            </a:r>
            <a:r>
              <a:rPr lang="fr-FR" dirty="0"/>
              <a:t>Par exemple, pour la génération 1964, qui sera la prochaine à partir en retraite, l'âge légal de départ sera de 62 ans et 9 mois et non plus 63 ans, comme prévu par la réforme de 2023. </a:t>
            </a:r>
          </a:p>
          <a:p>
            <a:r>
              <a:rPr lang="fr-FR" dirty="0"/>
              <a:t>Les personnes nées en 1969 ou après resteront soumises à l'âge légal de 64 ans. </a:t>
            </a:r>
          </a:p>
          <a:p>
            <a:r>
              <a:rPr lang="fr-FR" dirty="0"/>
              <a:t>La </a:t>
            </a:r>
            <a:r>
              <a:rPr lang="fr-FR" b="1" dirty="0"/>
              <a:t>durée de cotisations </a:t>
            </a:r>
            <a:r>
              <a:rPr lang="fr-FR" dirty="0"/>
              <a:t>requise pour le taux plein</a:t>
            </a:r>
            <a:r>
              <a:rPr lang="fr-FR" b="1" dirty="0"/>
              <a:t> </a:t>
            </a:r>
            <a:r>
              <a:rPr lang="fr-FR" dirty="0"/>
              <a:t>est également </a:t>
            </a:r>
            <a:r>
              <a:rPr lang="fr-FR" b="1" dirty="0"/>
              <a:t>réduite d'un trimestre </a:t>
            </a:r>
            <a:r>
              <a:rPr lang="fr-FR" dirty="0"/>
              <a:t>mais pour les seules générations </a:t>
            </a:r>
            <a:r>
              <a:rPr lang="fr-FR" b="1" dirty="0"/>
              <a:t>1964</a:t>
            </a:r>
            <a:r>
              <a:rPr lang="fr-FR" dirty="0"/>
              <a:t> (170 au lieu de 171) et </a:t>
            </a:r>
            <a:r>
              <a:rPr lang="fr-FR" b="1" dirty="0"/>
              <a:t>1965 </a:t>
            </a:r>
            <a:r>
              <a:rPr lang="fr-FR" dirty="0"/>
              <a:t>(171 au lieu de 172). Les générations suivantes devront toujours cotiser 172 trimestres. </a:t>
            </a:r>
          </a:p>
          <a:p>
            <a:r>
              <a:rPr lang="fr-FR" dirty="0"/>
              <a:t>Les nouvelles modalités concernant la retraite prendront effet </a:t>
            </a:r>
            <a:r>
              <a:rPr lang="fr-FR" b="1" u="sng" dirty="0"/>
              <a:t>pour les pensions à compter du 01/09/2026.</a:t>
            </a:r>
          </a:p>
          <a:p>
            <a:r>
              <a:rPr lang="fr-FR" dirty="0"/>
              <a:t>Le service assurances/retraite reste en attente des informations qui seront transmises par la CNRACL sur la mise en application concrète de cette suspension.</a:t>
            </a:r>
          </a:p>
          <a:p>
            <a:r>
              <a:rPr lang="fr-FR" dirty="0"/>
              <a:t>Le site de la CNRACL sera actualisé au fil de l’eau en fonction des décrets d’application publiés.</a:t>
            </a:r>
          </a:p>
          <a:p>
            <a:r>
              <a:rPr lang="fr-FR" b="1" u="sng" dirty="0"/>
              <a:t>Référence juridique</a:t>
            </a:r>
            <a:r>
              <a:rPr lang="fr-FR" dirty="0"/>
              <a:t> : article 105 de la loi de financement de la sécurité sociale pour 2026 n°2025-1403</a:t>
            </a:r>
          </a:p>
          <a:p>
            <a:pPr marL="0" indent="0">
              <a:buNone/>
            </a:pPr>
            <a:endParaRPr lang="fr-FR" sz="2400" dirty="0"/>
          </a:p>
          <a:p>
            <a:pPr marL="0" indent="0">
              <a:buNone/>
            </a:pPr>
            <a:endParaRPr lang="fr-FR" sz="2400" b="1" dirty="0">
              <a:solidFill>
                <a:srgbClr val="CC99FF"/>
              </a:solidFill>
            </a:endParaRPr>
          </a:p>
        </p:txBody>
      </p:sp>
      <p:pic>
        <p:nvPicPr>
          <p:cNvPr id="10" name="Image 9">
            <a:extLst>
              <a:ext uri="{FF2B5EF4-FFF2-40B4-BE49-F238E27FC236}">
                <a16:creationId xmlns:a16="http://schemas.microsoft.com/office/drawing/2014/main" id="{D8FC098F-0BCF-6473-A195-F61E776D06C9}"/>
              </a:ext>
            </a:extLst>
          </p:cNvPr>
          <p:cNvPicPr>
            <a:picLocks noChangeAspect="1"/>
          </p:cNvPicPr>
          <p:nvPr/>
        </p:nvPicPr>
        <p:blipFill>
          <a:blip r:embed="rId5"/>
          <a:stretch>
            <a:fillRect/>
          </a:stretch>
        </p:blipFill>
        <p:spPr>
          <a:xfrm>
            <a:off x="7569666" y="1164668"/>
            <a:ext cx="1040645" cy="1013169"/>
          </a:xfrm>
          <a:prstGeom prst="rect">
            <a:avLst/>
          </a:prstGeom>
        </p:spPr>
      </p:pic>
    </p:spTree>
    <p:extLst>
      <p:ext uri="{BB962C8B-B14F-4D97-AF65-F5344CB8AC3E}">
        <p14:creationId xmlns:p14="http://schemas.microsoft.com/office/powerpoint/2010/main" val="3060424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4FFEF-1EE6-31E5-F0B5-882845A2F2E0}"/>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223F5AB8-2599-6A27-A9F1-73447D341B2A}"/>
              </a:ext>
            </a:extLst>
          </p:cNvPr>
          <p:cNvPicPr>
            <a:picLocks noChangeAspect="1"/>
          </p:cNvPicPr>
          <p:nvPr/>
        </p:nvPicPr>
        <p:blipFill>
          <a:blip r:embed="rId3"/>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6DCDE8B5-CD79-2F6F-995D-BB29002BB2F2}"/>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0494164D-A252-D3D9-6B60-880027427F73}"/>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8B66D7C2-5371-2E40-113E-5572B167C8F5}"/>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D8213F4E-5C97-7946-65CF-64CB3178B5DB}"/>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04E80EB2-0C7C-3E4C-A25A-6D1C903FA3F3}"/>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36A524E0-9B29-7C6F-994D-5F3914DAF7E1}"/>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4B741612-7070-A91D-AF9C-0AFF935F9F5C}"/>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A62070ED-5EE3-9069-6CD2-E4DEBC0F62F0}"/>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27AF74AB-0514-9B5C-EE55-25F04A18CFDF}"/>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7774DA86-947A-34A1-EBE0-3DF8E5500A0C}"/>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EDD2B7C6-A436-A034-2706-26035F894C49}"/>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5E1D1EAC-B1B4-79AA-AA57-5B951AC0138E}"/>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270564A2-D098-464E-43A8-E0375D10A5BF}"/>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9" name="ZoneTexte 8">
            <a:extLst>
              <a:ext uri="{FF2B5EF4-FFF2-40B4-BE49-F238E27FC236}">
                <a16:creationId xmlns:a16="http://schemas.microsoft.com/office/drawing/2014/main" id="{186EF704-7A31-A565-2339-AF7ED3D851F1}"/>
              </a:ext>
            </a:extLst>
          </p:cNvPr>
          <p:cNvSpPr txBox="1"/>
          <p:nvPr/>
        </p:nvSpPr>
        <p:spPr>
          <a:xfrm>
            <a:off x="304800" y="1279540"/>
            <a:ext cx="8077200" cy="1261884"/>
          </a:xfrm>
          <a:prstGeom prst="rect">
            <a:avLst/>
          </a:prstGeom>
          <a:noFill/>
        </p:spPr>
        <p:txBody>
          <a:bodyPr wrap="square">
            <a:spAutoFit/>
          </a:bodyPr>
          <a:lstStyle/>
          <a:p>
            <a:pPr marL="285750" indent="-285750" algn="just">
              <a:buClr>
                <a:srgbClr val="92D050"/>
              </a:buClr>
              <a:buFontTx/>
              <a:buChar char="-"/>
            </a:pPr>
            <a:endParaRPr lang="fr-FR" b="1" dirty="0">
              <a:solidFill>
                <a:schemeClr val="accent1"/>
              </a:solidFill>
            </a:endParaRPr>
          </a:p>
          <a:p>
            <a:pPr algn="just">
              <a:buClr>
                <a:srgbClr val="92D050"/>
              </a:buClr>
            </a:pPr>
            <a:endParaRPr lang="fr-FR" b="1" dirty="0">
              <a:solidFill>
                <a:srgbClr val="FF0000"/>
              </a:solidFill>
            </a:endParaRPr>
          </a:p>
          <a:p>
            <a:pPr marL="342900" indent="-342900" algn="just">
              <a:buClr>
                <a:srgbClr val="92D050"/>
              </a:buClr>
              <a:buFontTx/>
              <a:buChar char="-"/>
            </a:pPr>
            <a:endParaRPr lang="fr-FR" sz="2000" kern="100" dirty="0">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dirty="0"/>
          </a:p>
        </p:txBody>
      </p:sp>
      <p:sp>
        <p:nvSpPr>
          <p:cNvPr id="2" name="ZoneTexte 1">
            <a:extLst>
              <a:ext uri="{FF2B5EF4-FFF2-40B4-BE49-F238E27FC236}">
                <a16:creationId xmlns:a16="http://schemas.microsoft.com/office/drawing/2014/main" id="{5D776392-CF00-B4B5-E526-F27C8211DE50}"/>
              </a:ext>
            </a:extLst>
          </p:cNvPr>
          <p:cNvSpPr txBox="1"/>
          <p:nvPr/>
        </p:nvSpPr>
        <p:spPr>
          <a:xfrm>
            <a:off x="6553200" y="593216"/>
            <a:ext cx="4593264" cy="369332"/>
          </a:xfrm>
          <a:prstGeom prst="rect">
            <a:avLst/>
          </a:prstGeom>
          <a:noFill/>
        </p:spPr>
        <p:txBody>
          <a:bodyPr wrap="square">
            <a:spAutoFit/>
          </a:bodyPr>
          <a:lstStyle/>
          <a:p>
            <a:r>
              <a:rPr lang="fr-FR" b="1" dirty="0">
                <a:solidFill>
                  <a:srgbClr val="00B0F0"/>
                </a:solidFill>
              </a:rPr>
              <a:t>Actu - minute</a:t>
            </a:r>
          </a:p>
        </p:txBody>
      </p:sp>
      <p:sp>
        <p:nvSpPr>
          <p:cNvPr id="4" name="Espace réservé du contenu 3">
            <a:extLst>
              <a:ext uri="{FF2B5EF4-FFF2-40B4-BE49-F238E27FC236}">
                <a16:creationId xmlns:a16="http://schemas.microsoft.com/office/drawing/2014/main" id="{D6BCF75C-7BEB-C59F-E833-C30F3BD51EAC}"/>
              </a:ext>
            </a:extLst>
          </p:cNvPr>
          <p:cNvSpPr>
            <a:spLocks noGrp="1"/>
          </p:cNvSpPr>
          <p:nvPr>
            <p:ph idx="1"/>
          </p:nvPr>
        </p:nvSpPr>
        <p:spPr>
          <a:xfrm>
            <a:off x="357118" y="1331024"/>
            <a:ext cx="8210132" cy="5161938"/>
          </a:xfrm>
        </p:spPr>
        <p:txBody>
          <a:bodyPr>
            <a:normAutofit fontScale="77500" lnSpcReduction="20000"/>
          </a:bodyPr>
          <a:lstStyle/>
          <a:p>
            <a:pPr marL="685800" lvl="2" indent="0">
              <a:buNone/>
            </a:pPr>
            <a:endParaRPr lang="fr-FR" sz="2400" dirty="0">
              <a:solidFill>
                <a:srgbClr val="EC14B9"/>
              </a:solidFill>
            </a:endParaRPr>
          </a:p>
          <a:p>
            <a:pPr marL="0" indent="0">
              <a:buNone/>
            </a:pPr>
            <a:r>
              <a:rPr lang="fr-FR" sz="2400" b="1" dirty="0">
                <a:solidFill>
                  <a:schemeClr val="accent2"/>
                </a:solidFill>
              </a:rPr>
              <a:t>6 - RETRAITE – Les sapeurs pompiers volontaires et/ou professionnels</a:t>
            </a:r>
          </a:p>
          <a:p>
            <a:pPr marL="0" indent="0">
              <a:buNone/>
            </a:pPr>
            <a:endParaRPr lang="fr-FR" sz="2400" b="1" dirty="0">
              <a:solidFill>
                <a:srgbClr val="EC14B9"/>
              </a:solidFill>
            </a:endParaRPr>
          </a:p>
          <a:p>
            <a:r>
              <a:rPr lang="fr-FR" dirty="0"/>
              <a:t>Un décret instaure une </a:t>
            </a:r>
            <a:r>
              <a:rPr lang="fr-FR" b="1" dirty="0"/>
              <a:t>majoration de durée d’assurance au bénéfice des sapeurs-pompiers volontaires</a:t>
            </a:r>
            <a:r>
              <a:rPr lang="fr-FR" dirty="0"/>
              <a:t> à partir de dix ans d’engagement. Celle-ci s’applique aux pensions prenant effet </a:t>
            </a:r>
            <a:r>
              <a:rPr lang="fr-FR" b="1" u="sng" dirty="0"/>
              <a:t>à compter du 1er juillet 2026 </a:t>
            </a:r>
            <a:r>
              <a:rPr lang="fr-FR" dirty="0"/>
              <a:t>et est égale à :</a:t>
            </a:r>
          </a:p>
          <a:p>
            <a:endParaRPr lang="fr-FR" sz="1400" dirty="0"/>
          </a:p>
          <a:p>
            <a:pPr lvl="1"/>
            <a:r>
              <a:rPr lang="fr-FR" b="1" dirty="0"/>
              <a:t>1 trimestre </a:t>
            </a:r>
            <a:r>
              <a:rPr lang="fr-FR" dirty="0"/>
              <a:t>pour une période d’engagement d’au moins dix années ;</a:t>
            </a:r>
          </a:p>
          <a:p>
            <a:pPr lvl="1"/>
            <a:r>
              <a:rPr lang="fr-FR" b="1" dirty="0"/>
              <a:t>2 trimestres </a:t>
            </a:r>
            <a:r>
              <a:rPr lang="fr-FR" dirty="0"/>
              <a:t>pour une période d’engagement d’au moins vingt années ;</a:t>
            </a:r>
          </a:p>
          <a:p>
            <a:pPr lvl="1"/>
            <a:r>
              <a:rPr lang="fr-FR" b="1" dirty="0"/>
              <a:t>3 trimestres </a:t>
            </a:r>
            <a:r>
              <a:rPr lang="fr-FR" dirty="0"/>
              <a:t>pour une période d’engagement d’au moins vingt-cinq années.</a:t>
            </a:r>
          </a:p>
          <a:p>
            <a:pPr marL="342900" lvl="1" indent="0">
              <a:buNone/>
            </a:pPr>
            <a:endParaRPr lang="fr-FR" dirty="0"/>
          </a:p>
          <a:p>
            <a:r>
              <a:rPr lang="fr-FR" dirty="0"/>
              <a:t>La période d’engagement correspond à </a:t>
            </a:r>
            <a:r>
              <a:rPr lang="fr-FR" b="1" dirty="0"/>
              <a:t>la durée totale</a:t>
            </a:r>
            <a:r>
              <a:rPr lang="fr-FR" dirty="0"/>
              <a:t>, calculée de date à date, continue ou non, de services pendant laquelle l’assuré a été engagé comme sapeur-pompier volontaire dans les conditions définies à l’</a:t>
            </a:r>
            <a:r>
              <a:rPr lang="fr-FR" u="sng" dirty="0">
                <a:hlinkClick r:id="rId4"/>
              </a:rPr>
              <a:t>article R. 723-9</a:t>
            </a:r>
            <a:r>
              <a:rPr lang="fr-FR" dirty="0"/>
              <a:t> du code de la sécurité intérieure. Les agents concernés doivent fournir un état des services du SDIS) </a:t>
            </a:r>
          </a:p>
          <a:p>
            <a:r>
              <a:rPr lang="fr-FR" dirty="0"/>
              <a:t>Par ailleurs, le texte supprime la référence à la </a:t>
            </a:r>
            <a:r>
              <a:rPr lang="fr-FR" b="1" dirty="0" err="1"/>
              <a:t>surcotisation</a:t>
            </a:r>
            <a:r>
              <a:rPr lang="fr-FR" b="1" dirty="0"/>
              <a:t> sur la part salariale de la prime de feu</a:t>
            </a:r>
            <a:r>
              <a:rPr lang="fr-FR" dirty="0"/>
              <a:t> des sapeurs-pompiers professionnels.</a:t>
            </a:r>
          </a:p>
          <a:p>
            <a:endParaRPr lang="fr-FR" dirty="0"/>
          </a:p>
          <a:p>
            <a:r>
              <a:rPr lang="fr-FR" b="1" u="sng" dirty="0"/>
              <a:t>Référence juridique</a:t>
            </a:r>
            <a:r>
              <a:rPr lang="fr-FR" dirty="0"/>
              <a:t> : </a:t>
            </a:r>
            <a:r>
              <a:rPr lang="fr-FR" u="sng" dirty="0">
                <a:hlinkClick r:id="rId5"/>
              </a:rPr>
              <a:t>Décret n° 2026-18 du 20 janvier 2026 portant diverses mesures relatives aux sapeurs-pompiers volontaires et aux sapeurs-pompiers professionnels - Légifrance</a:t>
            </a:r>
            <a:endParaRPr lang="fr-FR" dirty="0"/>
          </a:p>
          <a:p>
            <a:pPr marL="0" indent="0">
              <a:buNone/>
            </a:pPr>
            <a:endParaRPr lang="fr-FR" sz="2400" dirty="0"/>
          </a:p>
          <a:p>
            <a:pPr marL="0" indent="0">
              <a:buNone/>
            </a:pPr>
            <a:endParaRPr lang="fr-FR" sz="2400" b="1" dirty="0">
              <a:solidFill>
                <a:srgbClr val="CC99FF"/>
              </a:solidFill>
            </a:endParaRPr>
          </a:p>
        </p:txBody>
      </p:sp>
      <p:pic>
        <p:nvPicPr>
          <p:cNvPr id="5" name="Image 4">
            <a:extLst>
              <a:ext uri="{FF2B5EF4-FFF2-40B4-BE49-F238E27FC236}">
                <a16:creationId xmlns:a16="http://schemas.microsoft.com/office/drawing/2014/main" id="{5F53B17D-F134-BF8E-07A6-BDF7224369D2}"/>
              </a:ext>
            </a:extLst>
          </p:cNvPr>
          <p:cNvPicPr>
            <a:picLocks noChangeAspect="1"/>
          </p:cNvPicPr>
          <p:nvPr/>
        </p:nvPicPr>
        <p:blipFill>
          <a:blip r:embed="rId6"/>
          <a:stretch>
            <a:fillRect/>
          </a:stretch>
        </p:blipFill>
        <p:spPr>
          <a:xfrm>
            <a:off x="7800843" y="5584810"/>
            <a:ext cx="986039" cy="960005"/>
          </a:xfrm>
          <a:prstGeom prst="rect">
            <a:avLst/>
          </a:prstGeom>
        </p:spPr>
      </p:pic>
    </p:spTree>
    <p:extLst>
      <p:ext uri="{BB962C8B-B14F-4D97-AF65-F5344CB8AC3E}">
        <p14:creationId xmlns:p14="http://schemas.microsoft.com/office/powerpoint/2010/main" val="1800094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3B3D1-4681-B4CA-7E4C-9408C121ED96}"/>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D50803CF-A456-C69B-D826-BAC76D326BE3}"/>
              </a:ext>
            </a:extLst>
          </p:cNvPr>
          <p:cNvPicPr>
            <a:picLocks noChangeAspect="1"/>
          </p:cNvPicPr>
          <p:nvPr/>
        </p:nvPicPr>
        <p:blipFill>
          <a:blip r:embed="rId3"/>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CB0EC2B2-A707-BDE3-A400-7777999C652F}"/>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D7DECEF8-1181-5100-658A-A16F79256E4C}"/>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ABA256ED-89CA-EEC2-B4CD-E89D5D21D36D}"/>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5031BEED-C43E-68C6-2452-7766F22E92CD}"/>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5E52DC14-AFBA-0FA3-DC9C-0CA3304C8896}"/>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D6B5EF21-4E4C-43A9-2569-15CDD1BAEEDE}"/>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140AA2C6-965A-C56B-A025-415AC98EFA08}"/>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792A6F42-4171-2D30-DFA6-F776B978F170}"/>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E8AED000-0C43-565C-A703-7B190C4659D6}"/>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159DB460-D4DD-9754-93BE-553807C327BB}"/>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73B294FC-4748-3BCF-2B62-D34931614B5D}"/>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1ACEFBF0-215A-FA4C-66ED-1CC98D63915C}"/>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3BCD21D0-B17F-4175-39D5-590C42A7F7B3}"/>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9" name="ZoneTexte 8">
            <a:extLst>
              <a:ext uri="{FF2B5EF4-FFF2-40B4-BE49-F238E27FC236}">
                <a16:creationId xmlns:a16="http://schemas.microsoft.com/office/drawing/2014/main" id="{CF99976E-66DC-8071-BD69-E5B9F846552C}"/>
              </a:ext>
            </a:extLst>
          </p:cNvPr>
          <p:cNvSpPr txBox="1"/>
          <p:nvPr/>
        </p:nvSpPr>
        <p:spPr>
          <a:xfrm>
            <a:off x="304800" y="1279540"/>
            <a:ext cx="8077200" cy="1261884"/>
          </a:xfrm>
          <a:prstGeom prst="rect">
            <a:avLst/>
          </a:prstGeom>
          <a:noFill/>
        </p:spPr>
        <p:txBody>
          <a:bodyPr wrap="square">
            <a:spAutoFit/>
          </a:bodyPr>
          <a:lstStyle/>
          <a:p>
            <a:pPr marL="285750" indent="-285750" algn="just">
              <a:buClr>
                <a:srgbClr val="92D050"/>
              </a:buClr>
              <a:buFontTx/>
              <a:buChar char="-"/>
            </a:pPr>
            <a:endParaRPr lang="fr-FR" b="1" dirty="0">
              <a:solidFill>
                <a:schemeClr val="accent1"/>
              </a:solidFill>
            </a:endParaRPr>
          </a:p>
          <a:p>
            <a:pPr algn="just">
              <a:buClr>
                <a:srgbClr val="92D050"/>
              </a:buClr>
            </a:pPr>
            <a:endParaRPr lang="fr-FR" b="1" dirty="0">
              <a:solidFill>
                <a:srgbClr val="FF0000"/>
              </a:solidFill>
            </a:endParaRPr>
          </a:p>
          <a:p>
            <a:pPr marL="342900" indent="-342900" algn="just">
              <a:buClr>
                <a:srgbClr val="92D050"/>
              </a:buClr>
              <a:buFontTx/>
              <a:buChar char="-"/>
            </a:pPr>
            <a:endParaRPr lang="fr-FR" sz="2000" kern="100" dirty="0">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dirty="0"/>
          </a:p>
        </p:txBody>
      </p:sp>
      <p:sp>
        <p:nvSpPr>
          <p:cNvPr id="2" name="ZoneTexte 1">
            <a:extLst>
              <a:ext uri="{FF2B5EF4-FFF2-40B4-BE49-F238E27FC236}">
                <a16:creationId xmlns:a16="http://schemas.microsoft.com/office/drawing/2014/main" id="{F012C367-8D5C-5860-0A7A-4729F8C99981}"/>
              </a:ext>
            </a:extLst>
          </p:cNvPr>
          <p:cNvSpPr txBox="1"/>
          <p:nvPr/>
        </p:nvSpPr>
        <p:spPr>
          <a:xfrm>
            <a:off x="6553200" y="593216"/>
            <a:ext cx="4593264" cy="369332"/>
          </a:xfrm>
          <a:prstGeom prst="rect">
            <a:avLst/>
          </a:prstGeom>
          <a:noFill/>
        </p:spPr>
        <p:txBody>
          <a:bodyPr wrap="square">
            <a:spAutoFit/>
          </a:bodyPr>
          <a:lstStyle/>
          <a:p>
            <a:r>
              <a:rPr lang="fr-FR" b="1" dirty="0">
                <a:solidFill>
                  <a:srgbClr val="00B0F0"/>
                </a:solidFill>
              </a:rPr>
              <a:t>Actu - minute</a:t>
            </a:r>
          </a:p>
        </p:txBody>
      </p:sp>
      <p:sp>
        <p:nvSpPr>
          <p:cNvPr id="4" name="Espace réservé du contenu 3">
            <a:extLst>
              <a:ext uri="{FF2B5EF4-FFF2-40B4-BE49-F238E27FC236}">
                <a16:creationId xmlns:a16="http://schemas.microsoft.com/office/drawing/2014/main" id="{628444BB-71B1-AC09-FCAD-7792744437E2}"/>
              </a:ext>
            </a:extLst>
          </p:cNvPr>
          <p:cNvSpPr>
            <a:spLocks noGrp="1"/>
          </p:cNvSpPr>
          <p:nvPr>
            <p:ph idx="1"/>
          </p:nvPr>
        </p:nvSpPr>
        <p:spPr>
          <a:xfrm>
            <a:off x="357118" y="1331024"/>
            <a:ext cx="8210132" cy="5161938"/>
          </a:xfrm>
        </p:spPr>
        <p:txBody>
          <a:bodyPr>
            <a:normAutofit/>
          </a:bodyPr>
          <a:lstStyle/>
          <a:p>
            <a:pPr marL="685800" lvl="2" indent="0">
              <a:buNone/>
            </a:pPr>
            <a:endParaRPr lang="fr-FR" sz="2400" dirty="0">
              <a:solidFill>
                <a:srgbClr val="EC14B9"/>
              </a:solidFill>
            </a:endParaRPr>
          </a:p>
          <a:p>
            <a:pPr marL="0" indent="0">
              <a:buNone/>
            </a:pPr>
            <a:r>
              <a:rPr lang="fr-FR" sz="2800" dirty="0"/>
              <a:t>Pour toute question, vous pouvez contacter le service assurances/retraite :</a:t>
            </a:r>
          </a:p>
          <a:p>
            <a:pPr marL="0" indent="0">
              <a:buNone/>
            </a:pPr>
            <a:endParaRPr lang="fr-FR" sz="3200" dirty="0"/>
          </a:p>
          <a:p>
            <a:pPr>
              <a:buFontTx/>
              <a:buChar char="-"/>
            </a:pPr>
            <a:r>
              <a:rPr lang="fr-FR" sz="3200" b="1"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Par mail : 	</a:t>
            </a:r>
            <a:r>
              <a:rPr lang="fr-FR" sz="2400" b="1" dirty="0">
                <a:hlinkClick r:id="rId4">
                  <a:extLst>
                    <a:ext uri="{A12FA001-AC4F-418D-AE19-62706E023703}">
                      <ahyp:hlinkClr xmlns:ahyp="http://schemas.microsoft.com/office/drawing/2018/hyperlinkcolor" val="tx"/>
                    </a:ext>
                  </a:extLst>
                </a:hlinkClick>
              </a:rPr>
              <a:t>assurances.retraite@cdg.fr</a:t>
            </a:r>
            <a:endParaRPr lang="fr-FR" sz="2400" b="1" dirty="0"/>
          </a:p>
          <a:p>
            <a:pPr>
              <a:buFontTx/>
              <a:buChar char="-"/>
            </a:pPr>
            <a:r>
              <a:rPr lang="fr-FR" sz="3200" b="1"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Par tél : 	</a:t>
            </a:r>
            <a:r>
              <a:rPr lang="fr-FR" sz="2400" b="1" dirty="0"/>
              <a:t>Céline GENDRAULT 02 48 50 82 52 					</a:t>
            </a:r>
            <a:r>
              <a:rPr lang="fr-FR" sz="1600" b="1" dirty="0"/>
              <a:t>(pour les collectivités de A à </a:t>
            </a:r>
            <a:r>
              <a:rPr lang="fr-FR" sz="1600" b="1" dirty="0" err="1"/>
              <a:t>Massay</a:t>
            </a:r>
            <a:r>
              <a:rPr lang="fr-FR" sz="1600" b="1" dirty="0"/>
              <a:t>)</a:t>
            </a:r>
          </a:p>
          <a:p>
            <a:pPr marL="0" indent="0">
              <a:buNone/>
            </a:pPr>
            <a:r>
              <a:rPr lang="fr-FR" sz="2400" b="1" dirty="0"/>
              <a:t>			Aurélie FRAPPIER 02 48 50 82 51 					</a:t>
            </a:r>
            <a:r>
              <a:rPr lang="fr-FR" sz="1600" b="1" dirty="0"/>
              <a:t>(pour les collectivités de Mehun à Z)</a:t>
            </a:r>
          </a:p>
          <a:p>
            <a:pPr marL="0" indent="0">
              <a:buNone/>
            </a:pPr>
            <a:endParaRPr lang="fr-FR" sz="2400" b="1" dirty="0"/>
          </a:p>
          <a:p>
            <a:pPr marL="0" indent="0">
              <a:buNone/>
            </a:pPr>
            <a:endParaRPr lang="fr-FR" sz="2400" dirty="0"/>
          </a:p>
          <a:p>
            <a:pPr marL="0" indent="0">
              <a:buNone/>
            </a:pPr>
            <a:endParaRPr lang="fr-FR" sz="2400" b="1" dirty="0">
              <a:solidFill>
                <a:srgbClr val="CC99FF"/>
              </a:solidFill>
            </a:endParaRPr>
          </a:p>
        </p:txBody>
      </p:sp>
      <p:pic>
        <p:nvPicPr>
          <p:cNvPr id="10" name="Graphique 9">
            <a:extLst>
              <a:ext uri="{FF2B5EF4-FFF2-40B4-BE49-F238E27FC236}">
                <a16:creationId xmlns:a16="http://schemas.microsoft.com/office/drawing/2014/main" id="{81A3FA05-2AB8-72FD-2E54-4A1F8D084C10}"/>
              </a:ext>
            </a:extLst>
          </p:cNvPr>
          <p:cNvPicPr>
            <a:picLocks noChangeAspect="1"/>
          </p:cNvPicPr>
          <p:nvPr/>
        </p:nvPicPr>
        <p:blipFill>
          <a:blip r:embed="rId5">
            <a:extLst>
              <a:ext uri="{96DAC541-7B7A-43D3-8B79-37D633B846F1}">
                <asvg:svgBlip xmlns:asvg="http://schemas.microsoft.com/office/drawing/2016/SVG/main" r:embed="rId6"/>
              </a:ext>
              <a:ext uri="{837473B0-CC2E-450A-ABE3-18F120FF3D39}">
                <a1611:picAttrSrcUrl xmlns:a1611="http://schemas.microsoft.com/office/drawing/2016/11/main" r:id="rId7"/>
              </a:ext>
            </a:extLst>
          </a:blip>
          <a:stretch>
            <a:fillRect/>
          </a:stretch>
        </p:blipFill>
        <p:spPr>
          <a:xfrm>
            <a:off x="7316058" y="5128960"/>
            <a:ext cx="1154079" cy="1135824"/>
          </a:xfrm>
          <a:prstGeom prst="rect">
            <a:avLst/>
          </a:prstGeom>
        </p:spPr>
      </p:pic>
    </p:spTree>
    <p:extLst>
      <p:ext uri="{BB962C8B-B14F-4D97-AF65-F5344CB8AC3E}">
        <p14:creationId xmlns:p14="http://schemas.microsoft.com/office/powerpoint/2010/main" val="3058960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81BC0-34B4-92FE-35E8-9F62681927BD}"/>
            </a:ext>
          </a:extLst>
        </p:cNvPr>
        <p:cNvGrpSpPr/>
        <p:nvPr/>
      </p:nvGrpSpPr>
      <p:grpSpPr>
        <a:xfrm>
          <a:off x="0" y="0"/>
          <a:ext cx="0" cy="0"/>
          <a:chOff x="0" y="0"/>
          <a:chExt cx="0" cy="0"/>
        </a:xfrm>
      </p:grpSpPr>
      <p:pic>
        <p:nvPicPr>
          <p:cNvPr id="9" name="Image 8" descr="Logo_CDG18_BS.jpg">
            <a:extLst>
              <a:ext uri="{FF2B5EF4-FFF2-40B4-BE49-F238E27FC236}">
                <a16:creationId xmlns:a16="http://schemas.microsoft.com/office/drawing/2014/main" id="{5D473B82-4CDF-4464-9242-2BD946DA9A52}"/>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4" name="Groupe 14">
            <a:extLst>
              <a:ext uri="{FF2B5EF4-FFF2-40B4-BE49-F238E27FC236}">
                <a16:creationId xmlns:a16="http://schemas.microsoft.com/office/drawing/2014/main" id="{DEBF9F37-4DF4-399D-C26D-B98AA5EB85B5}"/>
              </a:ext>
            </a:extLst>
          </p:cNvPr>
          <p:cNvGrpSpPr>
            <a:grpSpLocks/>
          </p:cNvGrpSpPr>
          <p:nvPr/>
        </p:nvGrpSpPr>
        <p:grpSpPr bwMode="auto">
          <a:xfrm>
            <a:off x="1357290" y="285728"/>
            <a:ext cx="7661932" cy="2016596"/>
            <a:chOff x="2521302" y="4447632"/>
            <a:chExt cx="6645275" cy="2324642"/>
          </a:xfrm>
        </p:grpSpPr>
        <p:sp>
          <p:nvSpPr>
            <p:cNvPr id="12" name="Oval 2">
              <a:extLst>
                <a:ext uri="{FF2B5EF4-FFF2-40B4-BE49-F238E27FC236}">
                  <a16:creationId xmlns:a16="http://schemas.microsoft.com/office/drawing/2014/main" id="{82187654-9F44-F260-A59E-305B131C55AF}"/>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a:extLst>
                <a:ext uri="{FF2B5EF4-FFF2-40B4-BE49-F238E27FC236}">
                  <a16:creationId xmlns:a16="http://schemas.microsoft.com/office/drawing/2014/main" id="{6EC8DF79-2C58-02A8-5A9B-35423430D7F0}"/>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a:extLst>
                <a:ext uri="{FF2B5EF4-FFF2-40B4-BE49-F238E27FC236}">
                  <a16:creationId xmlns:a16="http://schemas.microsoft.com/office/drawing/2014/main" id="{506CDFDF-B24E-DF0E-D643-87BD1EB4E835}"/>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a:extLst>
                <a:ext uri="{FF2B5EF4-FFF2-40B4-BE49-F238E27FC236}">
                  <a16:creationId xmlns:a16="http://schemas.microsoft.com/office/drawing/2014/main" id="{667EFB2C-DA31-5925-0C35-F3290D17C01F}"/>
                </a:ext>
              </a:extLst>
            </p:cNvPr>
            <p:cNvGrpSpPr>
              <a:grpSpLocks/>
            </p:cNvGrpSpPr>
            <p:nvPr/>
          </p:nvGrpSpPr>
          <p:grpSpPr bwMode="auto">
            <a:xfrm>
              <a:off x="3957638" y="5091476"/>
              <a:ext cx="171450" cy="1165229"/>
              <a:chOff x="112099728" y="105931681"/>
              <a:chExt cx="170831" cy="1165800"/>
            </a:xfrm>
          </p:grpSpPr>
          <p:sp>
            <p:nvSpPr>
              <p:cNvPr id="20" name="Rectangle 7">
                <a:extLst>
                  <a:ext uri="{FF2B5EF4-FFF2-40B4-BE49-F238E27FC236}">
                    <a16:creationId xmlns:a16="http://schemas.microsoft.com/office/drawing/2014/main" id="{C188766B-F8B8-858E-4808-9C5B3A228FF4}"/>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a:extLst>
                  <a:ext uri="{FF2B5EF4-FFF2-40B4-BE49-F238E27FC236}">
                    <a16:creationId xmlns:a16="http://schemas.microsoft.com/office/drawing/2014/main" id="{515DAD9D-E159-6B35-CDAF-A30DE4A1978B}"/>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a:extLst>
                  <a:ext uri="{FF2B5EF4-FFF2-40B4-BE49-F238E27FC236}">
                    <a16:creationId xmlns:a16="http://schemas.microsoft.com/office/drawing/2014/main" id="{423CBE3E-47A9-0734-BDC1-02EB3A911587}"/>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a:extLst>
                <a:ext uri="{FF2B5EF4-FFF2-40B4-BE49-F238E27FC236}">
                  <a16:creationId xmlns:a16="http://schemas.microsoft.com/office/drawing/2014/main" id="{3EBCFC6A-2A42-D159-12E1-F36FA6708EA6}"/>
                </a:ext>
              </a:extLst>
            </p:cNvPr>
            <p:cNvGrpSpPr>
              <a:grpSpLocks/>
            </p:cNvGrpSpPr>
            <p:nvPr/>
          </p:nvGrpSpPr>
          <p:grpSpPr bwMode="auto">
            <a:xfrm>
              <a:off x="8701088" y="4447632"/>
              <a:ext cx="169862" cy="1163632"/>
              <a:chOff x="116843535" y="105289350"/>
              <a:chExt cx="170420" cy="1163658"/>
            </a:xfrm>
          </p:grpSpPr>
          <p:sp>
            <p:nvSpPr>
              <p:cNvPr id="17" name="Rectangle 16">
                <a:extLst>
                  <a:ext uri="{FF2B5EF4-FFF2-40B4-BE49-F238E27FC236}">
                    <a16:creationId xmlns:a16="http://schemas.microsoft.com/office/drawing/2014/main" id="{98BD063A-DBE7-E5CA-F96A-8A0BA03A23AA}"/>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a:extLst>
                  <a:ext uri="{FF2B5EF4-FFF2-40B4-BE49-F238E27FC236}">
                    <a16:creationId xmlns:a16="http://schemas.microsoft.com/office/drawing/2014/main" id="{69FA7BAD-9EA7-4DA2-D0F8-C06DA1FC4086}"/>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a:extLst>
                  <a:ext uri="{FF2B5EF4-FFF2-40B4-BE49-F238E27FC236}">
                    <a16:creationId xmlns:a16="http://schemas.microsoft.com/office/drawing/2014/main" id="{2A225383-E06D-AC4B-AE4F-01476662670D}"/>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a:extLst>
              <a:ext uri="{FF2B5EF4-FFF2-40B4-BE49-F238E27FC236}">
                <a16:creationId xmlns:a16="http://schemas.microsoft.com/office/drawing/2014/main" id="{95AF6549-796A-16BD-5259-B615BF6DBACA}"/>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a:extLst>
              <a:ext uri="{FF2B5EF4-FFF2-40B4-BE49-F238E27FC236}">
                <a16:creationId xmlns:a16="http://schemas.microsoft.com/office/drawing/2014/main" id="{E49FDB00-6A83-73E9-339A-438099DAD782}"/>
              </a:ext>
            </a:extLst>
          </p:cNvPr>
          <p:cNvGraphicFramePr/>
          <p:nvPr>
            <p:extLst>
              <p:ext uri="{D42A27DB-BD31-4B8C-83A1-F6EECF244321}">
                <p14:modId xmlns:p14="http://schemas.microsoft.com/office/powerpoint/2010/main" val="3582296759"/>
              </p:ext>
            </p:extLst>
          </p:nvPr>
        </p:nvGraphicFramePr>
        <p:xfrm>
          <a:off x="685800" y="22860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9239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54DAB-F85F-21D7-A847-6ACF17D5E59E}"/>
            </a:ext>
          </a:extLst>
        </p:cNvPr>
        <p:cNvGrpSpPr/>
        <p:nvPr/>
      </p:nvGrpSpPr>
      <p:grpSpPr>
        <a:xfrm>
          <a:off x="0" y="0"/>
          <a:ext cx="0" cy="0"/>
          <a:chOff x="0" y="0"/>
          <a:chExt cx="0" cy="0"/>
        </a:xfrm>
      </p:grpSpPr>
      <p:pic>
        <p:nvPicPr>
          <p:cNvPr id="5" name="Image 4" descr="Une image contenant Dessin animé, Visage humain, clipart, illustration&#10;&#10;Description générée automatiquement">
            <a:extLst>
              <a:ext uri="{FF2B5EF4-FFF2-40B4-BE49-F238E27FC236}">
                <a16:creationId xmlns:a16="http://schemas.microsoft.com/office/drawing/2014/main" id="{DE117D40-A489-D1E7-E242-84EA3BF60295}"/>
              </a:ext>
            </a:extLst>
          </p:cNvPr>
          <p:cNvPicPr>
            <a:picLocks noChangeAspect="1"/>
          </p:cNvPicPr>
          <p:nvPr/>
        </p:nvPicPr>
        <p:blipFill>
          <a:blip r:embed="rId3">
            <a:alphaModFix amt="71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461458" y="3269623"/>
            <a:ext cx="4574592" cy="2829024"/>
          </a:xfrm>
          <a:prstGeom prst="rect">
            <a:avLst/>
          </a:prstGeom>
        </p:spPr>
      </p:pic>
      <p:sp>
        <p:nvSpPr>
          <p:cNvPr id="4" name="Espace réservé du contenu 3">
            <a:extLst>
              <a:ext uri="{FF2B5EF4-FFF2-40B4-BE49-F238E27FC236}">
                <a16:creationId xmlns:a16="http://schemas.microsoft.com/office/drawing/2014/main" id="{259D1A85-2013-19AF-21F2-6C195F7ACE0D}"/>
              </a:ext>
            </a:extLst>
          </p:cNvPr>
          <p:cNvSpPr>
            <a:spLocks noGrp="1"/>
          </p:cNvSpPr>
          <p:nvPr>
            <p:ph idx="1"/>
          </p:nvPr>
        </p:nvSpPr>
        <p:spPr>
          <a:xfrm>
            <a:off x="0" y="1830627"/>
            <a:ext cx="9144000" cy="4346336"/>
          </a:xfrm>
        </p:spPr>
        <p:txBody>
          <a:bodyPr>
            <a:normAutofit lnSpcReduction="10000"/>
          </a:bodyPr>
          <a:lstStyle/>
          <a:p>
            <a:pPr marL="0" indent="0">
              <a:buNone/>
            </a:pPr>
            <a:r>
              <a:rPr lang="fr-FR" sz="3200" b="1" dirty="0">
                <a:solidFill>
                  <a:srgbClr val="00B0F0"/>
                </a:solidFill>
              </a:rPr>
              <a:t>9 – Prochaine </a:t>
            </a:r>
            <a:r>
              <a:rPr lang="fr-FR" sz="3200" b="1" dirty="0" err="1">
                <a:solidFill>
                  <a:srgbClr val="00B0F0"/>
                </a:solidFill>
              </a:rPr>
              <a:t>visio</a:t>
            </a:r>
            <a:r>
              <a:rPr lang="fr-FR" sz="3200" b="1" dirty="0">
                <a:solidFill>
                  <a:srgbClr val="00B0F0"/>
                </a:solidFill>
              </a:rPr>
              <a:t> : </a:t>
            </a:r>
          </a:p>
          <a:p>
            <a:pPr marL="0" indent="0">
              <a:buNone/>
            </a:pPr>
            <a:endParaRPr lang="fr-FR" sz="2400" b="1" dirty="0">
              <a:solidFill>
                <a:srgbClr val="FFC000"/>
              </a:solidFill>
            </a:endParaRPr>
          </a:p>
          <a:p>
            <a:pPr lvl="1">
              <a:lnSpc>
                <a:spcPct val="150000"/>
              </a:lnSpc>
              <a:buFontTx/>
              <a:buChar char="-"/>
            </a:pPr>
            <a:r>
              <a:rPr lang="fr-FR" sz="3600" b="1"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 Mardi 3 Mars à 14h</a:t>
            </a:r>
          </a:p>
          <a:p>
            <a:pPr lvl="1">
              <a:lnSpc>
                <a:spcPct val="150000"/>
              </a:lnSpc>
              <a:buFontTx/>
              <a:buChar char="-"/>
            </a:pPr>
            <a:r>
              <a:rPr lang="fr-FR" sz="3600" b="1"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 Jeudi 5 Mars à 10h</a:t>
            </a:r>
          </a:p>
          <a:p>
            <a:pPr lvl="1">
              <a:lnSpc>
                <a:spcPct val="150000"/>
              </a:lnSpc>
              <a:buFontTx/>
              <a:buChar char="-"/>
            </a:pPr>
            <a:endParaRPr lang="fr-FR" sz="3600" b="1"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endParaRPr>
          </a:p>
          <a:p>
            <a:pPr marL="342900" lvl="1" indent="0">
              <a:lnSpc>
                <a:spcPct val="150000"/>
              </a:lnSpc>
              <a:buNone/>
            </a:pPr>
            <a:r>
              <a:rPr lang="fr-FR" sz="3600"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 </a:t>
            </a:r>
            <a:endParaRPr lang="fr-FR" sz="2400" dirty="0"/>
          </a:p>
          <a:p>
            <a:pPr marL="685800" lvl="2" indent="0">
              <a:buNone/>
            </a:pPr>
            <a:endParaRPr lang="fr-FR" sz="2400" b="1" dirty="0"/>
          </a:p>
          <a:p>
            <a:pPr lvl="2"/>
            <a:endParaRPr lang="fr-FR" sz="2400" b="1" dirty="0">
              <a:solidFill>
                <a:srgbClr val="92D050"/>
              </a:solidFill>
            </a:endParaRPr>
          </a:p>
        </p:txBody>
      </p:sp>
      <p:pic>
        <p:nvPicPr>
          <p:cNvPr id="11" name="Image 10" descr="Logo_CDG18_BS.jpg">
            <a:extLst>
              <a:ext uri="{FF2B5EF4-FFF2-40B4-BE49-F238E27FC236}">
                <a16:creationId xmlns:a16="http://schemas.microsoft.com/office/drawing/2014/main" id="{05D13BC5-E6A4-F2E8-743B-35094AABD8D9}"/>
              </a:ext>
            </a:extLst>
          </p:cNvPr>
          <p:cNvPicPr>
            <a:picLocks noChangeAspect="1"/>
          </p:cNvPicPr>
          <p:nvPr/>
        </p:nvPicPr>
        <p:blipFill>
          <a:blip r:embed="rId5"/>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36BC1C0A-6F83-A8D6-793D-3236FC17649E}"/>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A0689C3F-8579-BE02-2B28-FA065E6F9A2F}"/>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5F078204-639A-ABBC-6233-9800B0EF2AD4}"/>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D932D6A4-36C5-364B-009C-C63CFB3F8DEC}"/>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56A52598-B939-4E54-F646-3599ECA82405}"/>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2A36682E-85B0-5E44-A365-8BBC64816B02}"/>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E83AFF61-FB5C-C109-2F91-626E5A1FDDCA}"/>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C9C8D995-AEE4-A598-1A0E-EFFC7C597FCC}"/>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3A429F1D-FFD1-83C5-3682-F867C10B8452}"/>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9D8CE236-FFB3-93F0-9548-7F8AE7351F93}"/>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51928830-7F8E-718F-83B4-5E318E5C929D}"/>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AC9FEE15-CF6E-9CD4-CB1F-F605C63BEB66}"/>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ACC2D530-5C4C-DDB7-9844-A8164A3D099E}"/>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mc:AlternateContent xmlns:mc="http://schemas.openxmlformats.org/markup-compatibility/2006" xmlns:p14="http://schemas.microsoft.com/office/powerpoint/2010/main">
        <mc:Choice Requires="p14">
          <p:contentPart p14:bwMode="auto" r:id="rId6">
            <p14:nvContentPartPr>
              <p14:cNvPr id="3" name="Encre 2">
                <a:extLst>
                  <a:ext uri="{FF2B5EF4-FFF2-40B4-BE49-F238E27FC236}">
                    <a16:creationId xmlns:a16="http://schemas.microsoft.com/office/drawing/2014/main" id="{9835F2D9-141A-7C39-800D-28270CDA50DD}"/>
                  </a:ext>
                </a:extLst>
              </p14:cNvPr>
              <p14:cNvContentPartPr/>
              <p14:nvPr/>
            </p14:nvContentPartPr>
            <p14:xfrm>
              <a:off x="9193664" y="6505873"/>
              <a:ext cx="336960" cy="75240"/>
            </p14:xfrm>
          </p:contentPart>
        </mc:Choice>
        <mc:Fallback xmlns="">
          <p:pic>
            <p:nvPicPr>
              <p:cNvPr id="3" name="Encre 2">
                <a:extLst>
                  <a:ext uri="{FF2B5EF4-FFF2-40B4-BE49-F238E27FC236}">
                    <a16:creationId xmlns:a16="http://schemas.microsoft.com/office/drawing/2014/main" id="{9835F2D9-141A-7C39-800D-28270CDA50DD}"/>
                  </a:ext>
                </a:extLst>
              </p:cNvPr>
              <p:cNvPicPr/>
              <p:nvPr/>
            </p:nvPicPr>
            <p:blipFill>
              <a:blip r:embed="rId7"/>
              <a:stretch>
                <a:fillRect/>
              </a:stretch>
            </p:blipFill>
            <p:spPr>
              <a:xfrm>
                <a:off x="9139664" y="6397873"/>
                <a:ext cx="4446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Encre 8">
                <a:extLst>
                  <a:ext uri="{FF2B5EF4-FFF2-40B4-BE49-F238E27FC236}">
                    <a16:creationId xmlns:a16="http://schemas.microsoft.com/office/drawing/2014/main" id="{DB9134A8-4EAF-83CE-2FA4-A0A402CC9A35}"/>
                  </a:ext>
                </a:extLst>
              </p14:cNvPr>
              <p14:cNvContentPartPr/>
              <p14:nvPr/>
            </p14:nvContentPartPr>
            <p14:xfrm>
              <a:off x="9282944" y="6609193"/>
              <a:ext cx="195120" cy="75240"/>
            </p14:xfrm>
          </p:contentPart>
        </mc:Choice>
        <mc:Fallback xmlns="">
          <p:pic>
            <p:nvPicPr>
              <p:cNvPr id="9" name="Encre 8">
                <a:extLst>
                  <a:ext uri="{FF2B5EF4-FFF2-40B4-BE49-F238E27FC236}">
                    <a16:creationId xmlns:a16="http://schemas.microsoft.com/office/drawing/2014/main" id="{DB9134A8-4EAF-83CE-2FA4-A0A402CC9A35}"/>
                  </a:ext>
                </a:extLst>
              </p:cNvPr>
              <p:cNvPicPr/>
              <p:nvPr/>
            </p:nvPicPr>
            <p:blipFill>
              <a:blip r:embed="rId9"/>
              <a:stretch>
                <a:fillRect/>
              </a:stretch>
            </p:blipFill>
            <p:spPr>
              <a:xfrm>
                <a:off x="9228944" y="6501707"/>
                <a:ext cx="302760" cy="289853"/>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Encre 9">
                <a:extLst>
                  <a:ext uri="{FF2B5EF4-FFF2-40B4-BE49-F238E27FC236}">
                    <a16:creationId xmlns:a16="http://schemas.microsoft.com/office/drawing/2014/main" id="{63571FDC-E2FE-9434-AB60-489E1F94EAFB}"/>
                  </a:ext>
                </a:extLst>
              </p14:cNvPr>
              <p14:cNvContentPartPr/>
              <p14:nvPr/>
            </p14:nvContentPartPr>
            <p14:xfrm>
              <a:off x="9272864" y="6633970"/>
              <a:ext cx="267120" cy="84960"/>
            </p14:xfrm>
          </p:contentPart>
        </mc:Choice>
        <mc:Fallback xmlns="">
          <p:pic>
            <p:nvPicPr>
              <p:cNvPr id="10" name="Encre 9">
                <a:extLst>
                  <a:ext uri="{FF2B5EF4-FFF2-40B4-BE49-F238E27FC236}">
                    <a16:creationId xmlns:a16="http://schemas.microsoft.com/office/drawing/2014/main" id="{63571FDC-E2FE-9434-AB60-489E1F94EAFB}"/>
                  </a:ext>
                </a:extLst>
              </p:cNvPr>
              <p:cNvPicPr/>
              <p:nvPr/>
            </p:nvPicPr>
            <p:blipFill>
              <a:blip r:embed="rId11"/>
              <a:stretch>
                <a:fillRect/>
              </a:stretch>
            </p:blipFill>
            <p:spPr>
              <a:xfrm>
                <a:off x="9218864" y="6526426"/>
                <a:ext cx="374760" cy="29969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Encre 11">
                <a:extLst>
                  <a:ext uri="{FF2B5EF4-FFF2-40B4-BE49-F238E27FC236}">
                    <a16:creationId xmlns:a16="http://schemas.microsoft.com/office/drawing/2014/main" id="{09E9957D-FC77-077E-B081-4F74DFF449AD}"/>
                  </a:ext>
                </a:extLst>
              </p14:cNvPr>
              <p14:cNvContentPartPr/>
              <p14:nvPr/>
            </p14:nvContentPartPr>
            <p14:xfrm>
              <a:off x="4462184" y="4936930"/>
              <a:ext cx="776880" cy="102600"/>
            </p14:xfrm>
          </p:contentPart>
        </mc:Choice>
        <mc:Fallback xmlns="">
          <p:pic>
            <p:nvPicPr>
              <p:cNvPr id="12" name="Encre 11">
                <a:extLst>
                  <a:ext uri="{FF2B5EF4-FFF2-40B4-BE49-F238E27FC236}">
                    <a16:creationId xmlns:a16="http://schemas.microsoft.com/office/drawing/2014/main" id="{09E9957D-FC77-077E-B081-4F74DFF449AD}"/>
                  </a:ext>
                </a:extLst>
              </p:cNvPr>
              <p:cNvPicPr/>
              <p:nvPr/>
            </p:nvPicPr>
            <p:blipFill>
              <a:blip r:embed="rId13"/>
              <a:stretch>
                <a:fillRect/>
              </a:stretch>
            </p:blipFill>
            <p:spPr>
              <a:xfrm>
                <a:off x="4408184" y="4828930"/>
                <a:ext cx="884520" cy="318240"/>
              </a:xfrm>
              <a:prstGeom prst="rect">
                <a:avLst/>
              </a:prstGeom>
            </p:spPr>
          </p:pic>
        </mc:Fallback>
      </mc:AlternateContent>
      <p:sp>
        <p:nvSpPr>
          <p:cNvPr id="2" name="ZoneTexte 1">
            <a:extLst>
              <a:ext uri="{FF2B5EF4-FFF2-40B4-BE49-F238E27FC236}">
                <a16:creationId xmlns:a16="http://schemas.microsoft.com/office/drawing/2014/main" id="{64B3C9BD-BF9D-34A3-5090-3CD6805EBA1A}"/>
              </a:ext>
            </a:extLst>
          </p:cNvPr>
          <p:cNvSpPr txBox="1"/>
          <p:nvPr/>
        </p:nvSpPr>
        <p:spPr>
          <a:xfrm>
            <a:off x="6553200" y="593216"/>
            <a:ext cx="4593264" cy="369332"/>
          </a:xfrm>
          <a:prstGeom prst="rect">
            <a:avLst/>
          </a:prstGeom>
          <a:noFill/>
        </p:spPr>
        <p:txBody>
          <a:bodyPr wrap="square">
            <a:spAutoFit/>
          </a:bodyPr>
          <a:lstStyle/>
          <a:p>
            <a:r>
              <a:rPr lang="fr-FR" b="1" dirty="0">
                <a:solidFill>
                  <a:srgbClr val="00B0F0"/>
                </a:solidFill>
              </a:rPr>
              <a:t>Actu - minute</a:t>
            </a:r>
          </a:p>
        </p:txBody>
      </p:sp>
    </p:spTree>
    <p:extLst>
      <p:ext uri="{BB962C8B-B14F-4D97-AF65-F5344CB8AC3E}">
        <p14:creationId xmlns:p14="http://schemas.microsoft.com/office/powerpoint/2010/main" val="4146484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_CDG18_BS.jpg"/>
          <p:cNvPicPr>
            <a:picLocks noChangeAspect="1"/>
          </p:cNvPicPr>
          <p:nvPr/>
        </p:nvPicPr>
        <p:blipFill>
          <a:blip r:embed="rId2"/>
          <a:stretch>
            <a:fillRect/>
          </a:stretch>
        </p:blipFill>
        <p:spPr>
          <a:xfrm>
            <a:off x="152400" y="0"/>
            <a:ext cx="1422426" cy="1443762"/>
          </a:xfrm>
          <a:prstGeom prst="rect">
            <a:avLst/>
          </a:prstGeom>
        </p:spPr>
      </p:pic>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pSp>
        <p:nvGrpSpPr>
          <p:cNvPr id="8" name="Groupe 14"/>
          <p:cNvGrpSpPr>
            <a:grpSpLocks/>
          </p:cNvGrpSpPr>
          <p:nvPr/>
        </p:nvGrpSpPr>
        <p:grpSpPr bwMode="auto">
          <a:xfrm>
            <a:off x="1482068" y="304800"/>
            <a:ext cx="7661932" cy="2016596"/>
            <a:chOff x="2521302" y="4447632"/>
            <a:chExt cx="6645275" cy="2324642"/>
          </a:xfrm>
        </p:grpSpPr>
        <p:sp>
          <p:nvSpPr>
            <p:cNvPr id="38"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39"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40"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0" name="Group 6"/>
            <p:cNvGrpSpPr>
              <a:grpSpLocks/>
            </p:cNvGrpSpPr>
            <p:nvPr/>
          </p:nvGrpSpPr>
          <p:grpSpPr bwMode="auto">
            <a:xfrm>
              <a:off x="3957638" y="5091476"/>
              <a:ext cx="171450" cy="1165229"/>
              <a:chOff x="112099728" y="105931681"/>
              <a:chExt cx="170831" cy="1165800"/>
            </a:xfrm>
          </p:grpSpPr>
          <p:sp>
            <p:nvSpPr>
              <p:cNvPr id="46"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47"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48"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1" name="Group 10"/>
            <p:cNvGrpSpPr>
              <a:grpSpLocks/>
            </p:cNvGrpSpPr>
            <p:nvPr/>
          </p:nvGrpSpPr>
          <p:grpSpPr bwMode="auto">
            <a:xfrm>
              <a:off x="8701088" y="4447632"/>
              <a:ext cx="169862" cy="1163632"/>
              <a:chOff x="116843535" y="105289350"/>
              <a:chExt cx="170420" cy="1163658"/>
            </a:xfrm>
          </p:grpSpPr>
          <p:sp>
            <p:nvSpPr>
              <p:cNvPr id="43" name="Rectangle 42"/>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44" name="Rectangle 43"/>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45" name="Rectangle 44"/>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41" name="object 2"/>
          <p:cNvSpPr txBox="1">
            <a:spLocks noGrp="1"/>
          </p:cNvSpPr>
          <p:nvPr>
            <p:ph type="title"/>
          </p:nvPr>
        </p:nvSpPr>
        <p:spPr>
          <a:xfrm>
            <a:off x="609600" y="3584376"/>
            <a:ext cx="8000999" cy="1860125"/>
          </a:xfrm>
          <a:prstGeom prst="rect">
            <a:avLst/>
          </a:prstGeom>
        </p:spPr>
        <p:txBody>
          <a:bodyPr vert="horz" wrap="square" lIns="0" tIns="13335" rIns="0" bIns="0" rtlCol="0">
            <a:spAutoFit/>
          </a:bodyPr>
          <a:lstStyle/>
          <a:p>
            <a:pPr marL="1536700" marR="5080" indent="-1524635" algn="ctr">
              <a:lnSpc>
                <a:spcPct val="100000"/>
              </a:lnSpc>
              <a:spcBef>
                <a:spcPts val="105"/>
              </a:spcBef>
            </a:pPr>
            <a:r>
              <a:rPr lang="fr-FR" sz="4000" dirty="0">
                <a:solidFill>
                  <a:schemeClr val="tx1"/>
                </a:solidFill>
              </a:rPr>
              <a:t>DES QUESTIONS ?</a:t>
            </a:r>
            <a:br>
              <a:rPr lang="fr-FR" sz="4000" dirty="0">
                <a:solidFill>
                  <a:schemeClr val="tx1"/>
                </a:solidFill>
              </a:rPr>
            </a:br>
            <a:br>
              <a:rPr lang="fr-FR" sz="4000" dirty="0"/>
            </a:br>
            <a:r>
              <a:rPr lang="fr-FR" sz="4000" dirty="0">
                <a:solidFill>
                  <a:schemeClr val="tx1"/>
                </a:solidFill>
              </a:rPr>
              <a:t>MERCI DE VOTRE ATTENTION</a:t>
            </a:r>
            <a:endParaRPr sz="4000" dirty="0">
              <a:solidFill>
                <a:schemeClr val="tx1"/>
              </a:solidFill>
            </a:endParaRPr>
          </a:p>
        </p:txBody>
      </p:sp>
      <p:pic>
        <p:nvPicPr>
          <p:cNvPr id="3" name="Image 2">
            <a:extLst>
              <a:ext uri="{FF2B5EF4-FFF2-40B4-BE49-F238E27FC236}">
                <a16:creationId xmlns:a16="http://schemas.microsoft.com/office/drawing/2014/main" id="{120FA388-9ABB-2C1C-DE37-34647D6B2496}"/>
              </a:ext>
            </a:extLst>
          </p:cNvPr>
          <p:cNvPicPr>
            <a:picLocks noChangeAspect="1"/>
          </p:cNvPicPr>
          <p:nvPr/>
        </p:nvPicPr>
        <p:blipFill>
          <a:blip r:embed="rId3"/>
          <a:stretch>
            <a:fillRect/>
          </a:stretch>
        </p:blipFill>
        <p:spPr>
          <a:xfrm>
            <a:off x="215900" y="2744711"/>
            <a:ext cx="2019582" cy="271500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8F2BE-0F6A-874B-0EEC-272AEABE00AC}"/>
            </a:ext>
          </a:extLst>
        </p:cNvPr>
        <p:cNvGrpSpPr/>
        <p:nvPr/>
      </p:nvGrpSpPr>
      <p:grpSpPr>
        <a:xfrm>
          <a:off x="0" y="0"/>
          <a:ext cx="0" cy="0"/>
          <a:chOff x="0" y="0"/>
          <a:chExt cx="0" cy="0"/>
        </a:xfrm>
      </p:grpSpPr>
      <p:pic>
        <p:nvPicPr>
          <p:cNvPr id="10" name="Image 9" descr="Logo_CDG18_BS.jpg">
            <a:extLst>
              <a:ext uri="{FF2B5EF4-FFF2-40B4-BE49-F238E27FC236}">
                <a16:creationId xmlns:a16="http://schemas.microsoft.com/office/drawing/2014/main" id="{80C5BDCE-7848-677F-0210-4DE7B3021DF4}"/>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15" name="Groupe 14">
            <a:extLst>
              <a:ext uri="{FF2B5EF4-FFF2-40B4-BE49-F238E27FC236}">
                <a16:creationId xmlns:a16="http://schemas.microsoft.com/office/drawing/2014/main" id="{AE45F982-4A29-7411-53B7-EFC00DA206A0}"/>
              </a:ext>
            </a:extLst>
          </p:cNvPr>
          <p:cNvGrpSpPr>
            <a:grpSpLocks/>
          </p:cNvGrpSpPr>
          <p:nvPr/>
        </p:nvGrpSpPr>
        <p:grpSpPr bwMode="auto">
          <a:xfrm>
            <a:off x="1482068" y="152400"/>
            <a:ext cx="7661932" cy="1314472"/>
            <a:chOff x="2521302" y="4447632"/>
            <a:chExt cx="6645275" cy="2324642"/>
          </a:xfrm>
        </p:grpSpPr>
        <p:sp>
          <p:nvSpPr>
            <p:cNvPr id="16" name="Oval 2">
              <a:extLst>
                <a:ext uri="{FF2B5EF4-FFF2-40B4-BE49-F238E27FC236}">
                  <a16:creationId xmlns:a16="http://schemas.microsoft.com/office/drawing/2014/main" id="{B2576DA4-62A7-3922-4FD8-34770A0580EC}"/>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7" name="Rectangle 3">
              <a:extLst>
                <a:ext uri="{FF2B5EF4-FFF2-40B4-BE49-F238E27FC236}">
                  <a16:creationId xmlns:a16="http://schemas.microsoft.com/office/drawing/2014/main" id="{C3912FCE-2396-698C-3250-E51BEDACE063}"/>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8" name="Text Box 4">
              <a:extLst>
                <a:ext uri="{FF2B5EF4-FFF2-40B4-BE49-F238E27FC236}">
                  <a16:creationId xmlns:a16="http://schemas.microsoft.com/office/drawing/2014/main" id="{79E773AC-7830-0F0E-995F-7A2376AD15E5}"/>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9" name="Group 6">
              <a:extLst>
                <a:ext uri="{FF2B5EF4-FFF2-40B4-BE49-F238E27FC236}">
                  <a16:creationId xmlns:a16="http://schemas.microsoft.com/office/drawing/2014/main" id="{42B2E2E3-A444-0B75-2972-1AECDE5BA137}"/>
                </a:ext>
              </a:extLst>
            </p:cNvPr>
            <p:cNvGrpSpPr>
              <a:grpSpLocks/>
            </p:cNvGrpSpPr>
            <p:nvPr/>
          </p:nvGrpSpPr>
          <p:grpSpPr bwMode="auto">
            <a:xfrm>
              <a:off x="3957638" y="5091476"/>
              <a:ext cx="171450" cy="1165229"/>
              <a:chOff x="112099728" y="105931681"/>
              <a:chExt cx="170831" cy="1165800"/>
            </a:xfrm>
          </p:grpSpPr>
          <p:sp>
            <p:nvSpPr>
              <p:cNvPr id="24" name="Rectangle 7">
                <a:extLst>
                  <a:ext uri="{FF2B5EF4-FFF2-40B4-BE49-F238E27FC236}">
                    <a16:creationId xmlns:a16="http://schemas.microsoft.com/office/drawing/2014/main" id="{4214C6CB-4455-56E7-EFAA-747C5B363829}"/>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5" name="Rectangle 8">
                <a:extLst>
                  <a:ext uri="{FF2B5EF4-FFF2-40B4-BE49-F238E27FC236}">
                    <a16:creationId xmlns:a16="http://schemas.microsoft.com/office/drawing/2014/main" id="{00E7D331-DA10-AEB4-03F3-167D5117C7A7}"/>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6" name="Rectangle 9">
                <a:extLst>
                  <a:ext uri="{FF2B5EF4-FFF2-40B4-BE49-F238E27FC236}">
                    <a16:creationId xmlns:a16="http://schemas.microsoft.com/office/drawing/2014/main" id="{DDE44E2F-910F-625A-BCEB-1D13640AF6AB}"/>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20" name="Group 10">
              <a:extLst>
                <a:ext uri="{FF2B5EF4-FFF2-40B4-BE49-F238E27FC236}">
                  <a16:creationId xmlns:a16="http://schemas.microsoft.com/office/drawing/2014/main" id="{DFDF794F-EBBF-ABC3-C160-1731660AAF21}"/>
                </a:ext>
              </a:extLst>
            </p:cNvPr>
            <p:cNvGrpSpPr>
              <a:grpSpLocks/>
            </p:cNvGrpSpPr>
            <p:nvPr/>
          </p:nvGrpSpPr>
          <p:grpSpPr bwMode="auto">
            <a:xfrm>
              <a:off x="8701088" y="4447632"/>
              <a:ext cx="169862" cy="1163632"/>
              <a:chOff x="116843535" y="105289350"/>
              <a:chExt cx="170420" cy="1163658"/>
            </a:xfrm>
          </p:grpSpPr>
          <p:sp>
            <p:nvSpPr>
              <p:cNvPr id="21" name="Rectangle 20">
                <a:extLst>
                  <a:ext uri="{FF2B5EF4-FFF2-40B4-BE49-F238E27FC236}">
                    <a16:creationId xmlns:a16="http://schemas.microsoft.com/office/drawing/2014/main" id="{8CF89804-3212-DCAE-5044-C945AD9CAA4E}"/>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2" name="Rectangle 21">
                <a:extLst>
                  <a:ext uri="{FF2B5EF4-FFF2-40B4-BE49-F238E27FC236}">
                    <a16:creationId xmlns:a16="http://schemas.microsoft.com/office/drawing/2014/main" id="{1DCA9B48-E89B-8841-5E8A-FED3C503479C}"/>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3" name="Rectangle 22">
                <a:extLst>
                  <a:ext uri="{FF2B5EF4-FFF2-40B4-BE49-F238E27FC236}">
                    <a16:creationId xmlns:a16="http://schemas.microsoft.com/office/drawing/2014/main" id="{AED3088A-A04C-C297-B30F-FBA286A56562}"/>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 name="ZoneTexte 1">
            <a:extLst>
              <a:ext uri="{FF2B5EF4-FFF2-40B4-BE49-F238E27FC236}">
                <a16:creationId xmlns:a16="http://schemas.microsoft.com/office/drawing/2014/main" id="{506006FA-3040-1E59-C134-E46979E48408}"/>
              </a:ext>
            </a:extLst>
          </p:cNvPr>
          <p:cNvSpPr txBox="1"/>
          <p:nvPr/>
        </p:nvSpPr>
        <p:spPr>
          <a:xfrm>
            <a:off x="304800" y="1676400"/>
            <a:ext cx="8498105" cy="4708981"/>
          </a:xfrm>
          <a:prstGeom prst="rect">
            <a:avLst/>
          </a:prstGeom>
          <a:noFill/>
        </p:spPr>
        <p:txBody>
          <a:bodyPr wrap="square" rtlCol="0">
            <a:spAutoFit/>
          </a:bodyPr>
          <a:lstStyle/>
          <a:p>
            <a:pPr marL="0" lvl="2" algn="just">
              <a:tabLst>
                <a:tab pos="567690" algn="l"/>
              </a:tabLst>
            </a:pPr>
            <a:r>
              <a:rPr lang="fr-FR" sz="2000" dirty="0">
                <a:latin typeface="Aptos" panose="020B0004020202020204" pitchFamily="34" charset="0"/>
                <a:ea typeface="Segoe UI Emoji" panose="020B0502040204020203" pitchFamily="34" charset="0"/>
              </a:rPr>
              <a:t>▸</a:t>
            </a:r>
            <a:r>
              <a:rPr lang="fr-FR" sz="2000" dirty="0">
                <a:latin typeface="Aptos" panose="020B0004020202020204" pitchFamily="34" charset="0"/>
              </a:rPr>
              <a:t>Le concours est le principal mode d’accès aux cadres d’emplois de la Fonction Publique Territoriale et garantit l’égalité d’accès aux emplois publics. </a:t>
            </a:r>
          </a:p>
          <a:p>
            <a:pPr marL="0" lvl="2" algn="just">
              <a:tabLst>
                <a:tab pos="567690" algn="l"/>
              </a:tabLst>
            </a:pPr>
            <a:endParaRPr lang="fr-FR" sz="2000" dirty="0">
              <a:latin typeface="Aptos" panose="020B0004020202020204" pitchFamily="34" charset="0"/>
            </a:endParaRPr>
          </a:p>
          <a:p>
            <a:pPr marL="0" lvl="2" algn="just">
              <a:tabLst>
                <a:tab pos="567690" algn="l"/>
              </a:tabLst>
            </a:pPr>
            <a:r>
              <a:rPr lang="fr-FR" sz="2000" dirty="0">
                <a:latin typeface="Aptos" panose="020B0004020202020204" pitchFamily="34" charset="0"/>
                <a:ea typeface="Segoe UI Emoji" panose="020B0502040204020203" pitchFamily="34" charset="0"/>
              </a:rPr>
              <a:t>▸</a:t>
            </a:r>
            <a:r>
              <a:rPr lang="fr-FR" sz="2000" dirty="0">
                <a:latin typeface="Aptos" panose="020B0004020202020204" pitchFamily="34" charset="0"/>
              </a:rPr>
              <a:t>L’article L320-1 du Code Général de la Fonction Publique stipule que les fonctionnaires sont recrutés par concours (sauf dérogation prévue par la loi).</a:t>
            </a:r>
          </a:p>
          <a:p>
            <a:pPr marL="0" lvl="2" algn="just">
              <a:tabLst>
                <a:tab pos="567690" algn="l"/>
              </a:tabLst>
            </a:pPr>
            <a:endParaRPr lang="fr-FR" sz="2000" dirty="0">
              <a:latin typeface="Aptos" panose="020B0004020202020204" pitchFamily="34" charset="0"/>
            </a:endParaRPr>
          </a:p>
          <a:p>
            <a:pPr marL="0" lvl="2" algn="just">
              <a:tabLst>
                <a:tab pos="567690" algn="l"/>
              </a:tabLst>
            </a:pPr>
            <a:r>
              <a:rPr lang="fr-FR" sz="2000" dirty="0">
                <a:latin typeface="Aptos" panose="020B0004020202020204" pitchFamily="34" charset="0"/>
                <a:ea typeface="Segoe UI Emoji" panose="020B0502040204020203" pitchFamily="34" charset="0"/>
                <a:cs typeface="Arial" panose="020B0604020202020204" pitchFamily="34" charset="0"/>
              </a:rPr>
              <a:t>▸</a:t>
            </a:r>
            <a:r>
              <a:rPr lang="fr-FR" sz="2000" dirty="0">
                <a:latin typeface="Aptos" panose="020B0004020202020204" pitchFamily="34" charset="0"/>
                <a:cs typeface="Arial" panose="020B0604020202020204" pitchFamily="34" charset="0"/>
              </a:rPr>
              <a:t>Certains grades sont néanmoins accessibles sans concours :</a:t>
            </a:r>
          </a:p>
          <a:p>
            <a:pPr marL="1371600" lvl="8" algn="just">
              <a:buFont typeface="Wingdings" panose="05000000000000000000" pitchFamily="2" charset="2"/>
              <a:buChar char="§"/>
            </a:pPr>
            <a:r>
              <a:rPr lang="fr-FR" sz="2000" dirty="0">
                <a:latin typeface="Aptos" panose="020B0004020202020204" pitchFamily="34" charset="0"/>
              </a:rPr>
              <a:t>Adjoint Administratif</a:t>
            </a:r>
          </a:p>
          <a:p>
            <a:pPr marL="1371600" lvl="8" algn="just">
              <a:buFont typeface="Wingdings" panose="05000000000000000000" pitchFamily="2" charset="2"/>
              <a:buChar char="§"/>
            </a:pPr>
            <a:r>
              <a:rPr lang="fr-FR" sz="2000" dirty="0">
                <a:latin typeface="Aptos" panose="020B0004020202020204" pitchFamily="34" charset="0"/>
              </a:rPr>
              <a:t>Adjoint Technique</a:t>
            </a:r>
          </a:p>
          <a:p>
            <a:pPr marL="1371600" lvl="8" algn="just">
              <a:buFont typeface="Wingdings" panose="05000000000000000000" pitchFamily="2" charset="2"/>
              <a:buChar char="§"/>
            </a:pPr>
            <a:r>
              <a:rPr lang="fr-FR" sz="2000" dirty="0">
                <a:latin typeface="Aptos" panose="020B0004020202020204" pitchFamily="34" charset="0"/>
              </a:rPr>
              <a:t>Adjoint Technique des établissements d'enseignements</a:t>
            </a:r>
          </a:p>
          <a:p>
            <a:pPr marL="1371600" lvl="8" algn="just">
              <a:buFont typeface="Wingdings" panose="05000000000000000000" pitchFamily="2" charset="2"/>
              <a:buChar char="§"/>
            </a:pPr>
            <a:r>
              <a:rPr lang="fr-FR" sz="2000" dirty="0">
                <a:latin typeface="Aptos" panose="020B0004020202020204" pitchFamily="34" charset="0"/>
              </a:rPr>
              <a:t>Adjoint du Patrimoine</a:t>
            </a:r>
          </a:p>
          <a:p>
            <a:pPr marL="1371600" lvl="8" algn="just">
              <a:buFont typeface="Wingdings" panose="05000000000000000000" pitchFamily="2" charset="2"/>
              <a:buChar char="§"/>
            </a:pPr>
            <a:r>
              <a:rPr lang="fr-FR" sz="2000" dirty="0">
                <a:latin typeface="Aptos" panose="020B0004020202020204" pitchFamily="34" charset="0"/>
              </a:rPr>
              <a:t>Agent Social</a:t>
            </a:r>
          </a:p>
          <a:p>
            <a:pPr marL="1371600" lvl="8" algn="just">
              <a:buFont typeface="Wingdings" panose="05000000000000000000" pitchFamily="2" charset="2"/>
              <a:buChar char="§"/>
            </a:pPr>
            <a:r>
              <a:rPr lang="fr-FR" sz="2000" dirty="0">
                <a:latin typeface="Aptos" panose="020B0004020202020204" pitchFamily="34" charset="0"/>
              </a:rPr>
              <a:t>Adjoint d’Animation</a:t>
            </a:r>
          </a:p>
        </p:txBody>
      </p:sp>
    </p:spTree>
    <p:extLst>
      <p:ext uri="{BB962C8B-B14F-4D97-AF65-F5344CB8AC3E}">
        <p14:creationId xmlns:p14="http://schemas.microsoft.com/office/powerpoint/2010/main" val="653979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D116A-542C-0036-3556-E822FADCBD00}"/>
            </a:ext>
          </a:extLst>
        </p:cNvPr>
        <p:cNvGrpSpPr/>
        <p:nvPr/>
      </p:nvGrpSpPr>
      <p:grpSpPr>
        <a:xfrm>
          <a:off x="0" y="0"/>
          <a:ext cx="0" cy="0"/>
          <a:chOff x="0" y="0"/>
          <a:chExt cx="0" cy="0"/>
        </a:xfrm>
      </p:grpSpPr>
      <p:sp>
        <p:nvSpPr>
          <p:cNvPr id="8" name="object 8">
            <a:extLst>
              <a:ext uri="{FF2B5EF4-FFF2-40B4-BE49-F238E27FC236}">
                <a16:creationId xmlns:a16="http://schemas.microsoft.com/office/drawing/2014/main" id="{46317740-9624-2B88-B055-BB027546CF40}"/>
              </a:ext>
            </a:extLst>
          </p:cNvPr>
          <p:cNvSpPr txBox="1"/>
          <p:nvPr/>
        </p:nvSpPr>
        <p:spPr>
          <a:xfrm>
            <a:off x="533400" y="1662730"/>
            <a:ext cx="8073896" cy="2410275"/>
          </a:xfrm>
          <a:prstGeom prst="rect">
            <a:avLst/>
          </a:prstGeom>
        </p:spPr>
        <p:txBody>
          <a:bodyPr vert="horz" wrap="square" lIns="0" tIns="9525" rIns="0" bIns="0" rtlCol="0">
            <a:spAutoFit/>
          </a:bodyPr>
          <a:lstStyle/>
          <a:p>
            <a:pPr algn="just"/>
            <a:br>
              <a:rPr lang="fr-FR" dirty="0"/>
            </a:br>
            <a:r>
              <a:rPr lang="fr-FR" sz="2400" dirty="0">
                <a:latin typeface="Aptos" panose="020B0004020202020204" pitchFamily="34" charset="0"/>
                <a:ea typeface="Segoe UI Emoji" panose="020B0502040204020203" pitchFamily="34" charset="0"/>
              </a:rPr>
              <a:t>▸</a:t>
            </a:r>
            <a:r>
              <a:rPr lang="fr-FR" sz="2400" dirty="0">
                <a:latin typeface="Aptos" panose="020B0004020202020204" pitchFamily="34" charset="0"/>
              </a:rPr>
              <a:t>A pour objectif le recrutement dans la Fonction Publique Territoriale, ou l’accès à un grade ou cadre d’emplois supérieur.</a:t>
            </a:r>
          </a:p>
          <a:p>
            <a:pPr algn="just"/>
            <a:r>
              <a:rPr lang="fr-FR" sz="2400" dirty="0">
                <a:latin typeface="Aptos" panose="020B0004020202020204" pitchFamily="34" charset="0"/>
                <a:ea typeface="Segoe UI Emoji" panose="020B0502040204020203" pitchFamily="34" charset="0"/>
                <a:cs typeface="Arial" panose="020B0604020202020204" pitchFamily="34" charset="0"/>
              </a:rPr>
              <a:t>▸</a:t>
            </a:r>
            <a:r>
              <a:rPr lang="fr-FR" sz="2400" dirty="0">
                <a:latin typeface="Aptos" panose="020B0004020202020204" pitchFamily="34" charset="0"/>
                <a:cs typeface="Arial" panose="020B0604020202020204" pitchFamily="34" charset="0"/>
              </a:rPr>
              <a:t>Un nombre déterminé de postes est ouvert à chaque session.</a:t>
            </a:r>
          </a:p>
          <a:p>
            <a:endParaRPr dirty="0">
              <a:latin typeface="Arial" panose="020B0604020202020204" pitchFamily="34" charset="0"/>
              <a:cs typeface="Arial" panose="020B0604020202020204" pitchFamily="34" charset="0"/>
            </a:endParaRPr>
          </a:p>
        </p:txBody>
      </p:sp>
      <p:pic>
        <p:nvPicPr>
          <p:cNvPr id="10" name="Image 9" descr="Logo_CDG18_BS.jpg">
            <a:extLst>
              <a:ext uri="{FF2B5EF4-FFF2-40B4-BE49-F238E27FC236}">
                <a16:creationId xmlns:a16="http://schemas.microsoft.com/office/drawing/2014/main" id="{041B07AC-9F51-809B-1B16-D2311B25275C}"/>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15" name="Groupe 14">
            <a:extLst>
              <a:ext uri="{FF2B5EF4-FFF2-40B4-BE49-F238E27FC236}">
                <a16:creationId xmlns:a16="http://schemas.microsoft.com/office/drawing/2014/main" id="{9D57B2B7-430C-7A94-2EF0-851611CAF0F0}"/>
              </a:ext>
            </a:extLst>
          </p:cNvPr>
          <p:cNvGrpSpPr>
            <a:grpSpLocks/>
          </p:cNvGrpSpPr>
          <p:nvPr/>
        </p:nvGrpSpPr>
        <p:grpSpPr bwMode="auto">
          <a:xfrm>
            <a:off x="1482068" y="152400"/>
            <a:ext cx="7661932" cy="1314472"/>
            <a:chOff x="2521302" y="4447632"/>
            <a:chExt cx="6645275" cy="2324642"/>
          </a:xfrm>
        </p:grpSpPr>
        <p:sp>
          <p:nvSpPr>
            <p:cNvPr id="16" name="Oval 2">
              <a:extLst>
                <a:ext uri="{FF2B5EF4-FFF2-40B4-BE49-F238E27FC236}">
                  <a16:creationId xmlns:a16="http://schemas.microsoft.com/office/drawing/2014/main" id="{307F4182-C790-FB49-2A41-0836C262D0ED}"/>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7" name="Rectangle 3">
              <a:extLst>
                <a:ext uri="{FF2B5EF4-FFF2-40B4-BE49-F238E27FC236}">
                  <a16:creationId xmlns:a16="http://schemas.microsoft.com/office/drawing/2014/main" id="{21083C32-C288-42CA-C513-7D880D603486}"/>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8" name="Text Box 4">
              <a:extLst>
                <a:ext uri="{FF2B5EF4-FFF2-40B4-BE49-F238E27FC236}">
                  <a16:creationId xmlns:a16="http://schemas.microsoft.com/office/drawing/2014/main" id="{55E03F5E-0EA8-4319-1E57-EAFD3FFE2647}"/>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9" name="Group 6">
              <a:extLst>
                <a:ext uri="{FF2B5EF4-FFF2-40B4-BE49-F238E27FC236}">
                  <a16:creationId xmlns:a16="http://schemas.microsoft.com/office/drawing/2014/main" id="{46BAAEC3-6D88-18B3-8B42-16AB4F990D81}"/>
                </a:ext>
              </a:extLst>
            </p:cNvPr>
            <p:cNvGrpSpPr>
              <a:grpSpLocks/>
            </p:cNvGrpSpPr>
            <p:nvPr/>
          </p:nvGrpSpPr>
          <p:grpSpPr bwMode="auto">
            <a:xfrm>
              <a:off x="3957638" y="5091476"/>
              <a:ext cx="171450" cy="1165229"/>
              <a:chOff x="112099728" y="105931681"/>
              <a:chExt cx="170831" cy="1165800"/>
            </a:xfrm>
          </p:grpSpPr>
          <p:sp>
            <p:nvSpPr>
              <p:cNvPr id="24" name="Rectangle 7">
                <a:extLst>
                  <a:ext uri="{FF2B5EF4-FFF2-40B4-BE49-F238E27FC236}">
                    <a16:creationId xmlns:a16="http://schemas.microsoft.com/office/drawing/2014/main" id="{AEB8CF8D-B94F-93C2-6059-8EA5583102B4}"/>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5" name="Rectangle 8">
                <a:extLst>
                  <a:ext uri="{FF2B5EF4-FFF2-40B4-BE49-F238E27FC236}">
                    <a16:creationId xmlns:a16="http://schemas.microsoft.com/office/drawing/2014/main" id="{5AC31A3C-0DD0-02CB-2DFF-BD22F5948546}"/>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6" name="Rectangle 9">
                <a:extLst>
                  <a:ext uri="{FF2B5EF4-FFF2-40B4-BE49-F238E27FC236}">
                    <a16:creationId xmlns:a16="http://schemas.microsoft.com/office/drawing/2014/main" id="{2C7D2E7C-9C8C-8049-2225-D4DB778CBA86}"/>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20" name="Group 10">
              <a:extLst>
                <a:ext uri="{FF2B5EF4-FFF2-40B4-BE49-F238E27FC236}">
                  <a16:creationId xmlns:a16="http://schemas.microsoft.com/office/drawing/2014/main" id="{393E6633-4920-BBBD-C84D-EBD27F096577}"/>
                </a:ext>
              </a:extLst>
            </p:cNvPr>
            <p:cNvGrpSpPr>
              <a:grpSpLocks/>
            </p:cNvGrpSpPr>
            <p:nvPr/>
          </p:nvGrpSpPr>
          <p:grpSpPr bwMode="auto">
            <a:xfrm>
              <a:off x="8701088" y="4447632"/>
              <a:ext cx="169862" cy="1163632"/>
              <a:chOff x="116843535" y="105289350"/>
              <a:chExt cx="170420" cy="1163658"/>
            </a:xfrm>
          </p:grpSpPr>
          <p:sp>
            <p:nvSpPr>
              <p:cNvPr id="21" name="Rectangle 20">
                <a:extLst>
                  <a:ext uri="{FF2B5EF4-FFF2-40B4-BE49-F238E27FC236}">
                    <a16:creationId xmlns:a16="http://schemas.microsoft.com/office/drawing/2014/main" id="{BCD7E70D-EFF2-194C-0AAC-90BEB4A83CB7}"/>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2" name="Rectangle 21">
                <a:extLst>
                  <a:ext uri="{FF2B5EF4-FFF2-40B4-BE49-F238E27FC236}">
                    <a16:creationId xmlns:a16="http://schemas.microsoft.com/office/drawing/2014/main" id="{78E053B5-3C77-5DB2-3112-A8AE84DE0EFA}"/>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3" name="Rectangle 22">
                <a:extLst>
                  <a:ext uri="{FF2B5EF4-FFF2-40B4-BE49-F238E27FC236}">
                    <a16:creationId xmlns:a16="http://schemas.microsoft.com/office/drawing/2014/main" id="{0216E8F5-6144-D95E-3C3C-8A9C91CFB229}"/>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 name="ZoneTexte 1">
            <a:extLst>
              <a:ext uri="{FF2B5EF4-FFF2-40B4-BE49-F238E27FC236}">
                <a16:creationId xmlns:a16="http://schemas.microsoft.com/office/drawing/2014/main" id="{1A966648-F4D7-25A4-E22C-1C5262E67A56}"/>
              </a:ext>
            </a:extLst>
          </p:cNvPr>
          <p:cNvSpPr txBox="1"/>
          <p:nvPr/>
        </p:nvSpPr>
        <p:spPr>
          <a:xfrm>
            <a:off x="5105400" y="1174131"/>
            <a:ext cx="2209800" cy="523220"/>
          </a:xfrm>
          <a:prstGeom prst="rect">
            <a:avLst/>
          </a:prstGeom>
          <a:noFill/>
        </p:spPr>
        <p:txBody>
          <a:bodyPr wrap="square" rtlCol="0">
            <a:spAutoFit/>
          </a:bodyPr>
          <a:lstStyle/>
          <a:p>
            <a:r>
              <a:rPr lang="fr-FR" sz="2800" b="1" dirty="0">
                <a:solidFill>
                  <a:srgbClr val="4472C4"/>
                </a:solidFill>
              </a:rPr>
              <a:t>Le concours</a:t>
            </a:r>
          </a:p>
        </p:txBody>
      </p:sp>
      <p:sp>
        <p:nvSpPr>
          <p:cNvPr id="5" name="ZoneTexte 4">
            <a:extLst>
              <a:ext uri="{FF2B5EF4-FFF2-40B4-BE49-F238E27FC236}">
                <a16:creationId xmlns:a16="http://schemas.microsoft.com/office/drawing/2014/main" id="{3D2E5A7D-4072-46B4-3409-016842C7E342}"/>
              </a:ext>
            </a:extLst>
          </p:cNvPr>
          <p:cNvSpPr txBox="1"/>
          <p:nvPr/>
        </p:nvSpPr>
        <p:spPr>
          <a:xfrm>
            <a:off x="3886200" y="3967111"/>
            <a:ext cx="4419600" cy="523220"/>
          </a:xfrm>
          <a:prstGeom prst="rect">
            <a:avLst/>
          </a:prstGeom>
          <a:noFill/>
        </p:spPr>
        <p:txBody>
          <a:bodyPr wrap="square" rtlCol="0">
            <a:spAutoFit/>
          </a:bodyPr>
          <a:lstStyle/>
          <a:p>
            <a:r>
              <a:rPr lang="fr-FR" sz="2800" b="1" dirty="0">
                <a:solidFill>
                  <a:srgbClr val="4472C4"/>
                </a:solidFill>
              </a:rPr>
              <a:t>L’examen professionnel</a:t>
            </a:r>
          </a:p>
        </p:txBody>
      </p:sp>
      <p:sp>
        <p:nvSpPr>
          <p:cNvPr id="6" name="object 8">
            <a:extLst>
              <a:ext uri="{FF2B5EF4-FFF2-40B4-BE49-F238E27FC236}">
                <a16:creationId xmlns:a16="http://schemas.microsoft.com/office/drawing/2014/main" id="{53591B03-9247-983A-2303-54F4ABFC6F62}"/>
              </a:ext>
            </a:extLst>
          </p:cNvPr>
          <p:cNvSpPr txBox="1"/>
          <p:nvPr/>
        </p:nvSpPr>
        <p:spPr>
          <a:xfrm>
            <a:off x="533400" y="4490331"/>
            <a:ext cx="8073896" cy="2040943"/>
          </a:xfrm>
          <a:prstGeom prst="rect">
            <a:avLst/>
          </a:prstGeom>
        </p:spPr>
        <p:txBody>
          <a:bodyPr vert="horz" wrap="square" lIns="0" tIns="9525" rIns="0" bIns="0" rtlCol="0">
            <a:spAutoFit/>
          </a:bodyPr>
          <a:lstStyle/>
          <a:p>
            <a:pPr algn="just"/>
            <a:br>
              <a:rPr lang="fr-FR" dirty="0"/>
            </a:br>
            <a:r>
              <a:rPr lang="fr-FR" sz="2400" dirty="0">
                <a:latin typeface="Aptos" panose="020B0004020202020204" pitchFamily="34" charset="0"/>
                <a:ea typeface="Segoe UI Emoji" panose="020B0502040204020203" pitchFamily="34" charset="0"/>
              </a:rPr>
              <a:t>▸</a:t>
            </a:r>
            <a:r>
              <a:rPr lang="fr-FR" sz="2400" dirty="0">
                <a:latin typeface="Aptos" panose="020B0004020202020204" pitchFamily="34" charset="0"/>
              </a:rPr>
              <a:t>Permet aux fonctionnaires territoriaux déjà en poste d’évoluer dans leur carrière, en accédant à un grade ou cadre d’emplois supérieur.</a:t>
            </a:r>
          </a:p>
          <a:p>
            <a:pPr algn="just"/>
            <a:r>
              <a:rPr lang="fr-FR" sz="2400" dirty="0">
                <a:latin typeface="Aptos" panose="020B0004020202020204" pitchFamily="34" charset="0"/>
                <a:ea typeface="Segoe UI Emoji" panose="020B0502040204020203" pitchFamily="34" charset="0"/>
                <a:cs typeface="Arial" panose="020B0604020202020204" pitchFamily="34" charset="0"/>
              </a:rPr>
              <a:t>▸</a:t>
            </a:r>
            <a:r>
              <a:rPr lang="fr-FR" sz="2400" dirty="0">
                <a:latin typeface="Aptos" panose="020B0004020202020204" pitchFamily="34" charset="0"/>
                <a:cs typeface="Arial" panose="020B0604020202020204" pitchFamily="34" charset="0"/>
              </a:rPr>
              <a:t>Il n’y a pas de notion de postes ouverts.</a:t>
            </a:r>
          </a:p>
          <a:p>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5704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61228-5CA0-8DA7-E4AC-99BFD6E7248D}"/>
            </a:ext>
          </a:extLst>
        </p:cNvPr>
        <p:cNvGrpSpPr/>
        <p:nvPr/>
      </p:nvGrpSpPr>
      <p:grpSpPr>
        <a:xfrm>
          <a:off x="0" y="0"/>
          <a:ext cx="0" cy="0"/>
          <a:chOff x="0" y="0"/>
          <a:chExt cx="0" cy="0"/>
        </a:xfrm>
      </p:grpSpPr>
      <p:sp>
        <p:nvSpPr>
          <p:cNvPr id="8" name="object 8">
            <a:extLst>
              <a:ext uri="{FF2B5EF4-FFF2-40B4-BE49-F238E27FC236}">
                <a16:creationId xmlns:a16="http://schemas.microsoft.com/office/drawing/2014/main" id="{DF711D50-33EC-4F49-F3B5-F21A2FCFF9D1}"/>
              </a:ext>
            </a:extLst>
          </p:cNvPr>
          <p:cNvSpPr txBox="1"/>
          <p:nvPr/>
        </p:nvSpPr>
        <p:spPr>
          <a:xfrm>
            <a:off x="533400" y="1662730"/>
            <a:ext cx="8073896" cy="4718599"/>
          </a:xfrm>
          <a:prstGeom prst="rect">
            <a:avLst/>
          </a:prstGeom>
        </p:spPr>
        <p:txBody>
          <a:bodyPr vert="horz" wrap="square" lIns="0" tIns="9525" rIns="0" bIns="0" rtlCol="0">
            <a:spAutoFit/>
          </a:bodyPr>
          <a:lstStyle/>
          <a:p>
            <a:pPr algn="just"/>
            <a:endParaRPr lang="fr-FR" sz="2400" dirty="0">
              <a:latin typeface="Aptos" panose="020B0004020202020204" pitchFamily="34" charset="0"/>
            </a:endParaRPr>
          </a:p>
          <a:p>
            <a:pPr algn="just"/>
            <a:r>
              <a:rPr lang="fr-FR" sz="2400" dirty="0">
                <a:latin typeface="Aptos" panose="020B0004020202020204" pitchFamily="34" charset="0"/>
              </a:rPr>
              <a:t>Trois voies d’accès (pour la plupart des concours) :</a:t>
            </a:r>
          </a:p>
          <a:p>
            <a:pPr algn="just"/>
            <a:endParaRPr lang="fr-FR" sz="2400" dirty="0">
              <a:latin typeface="Aptos" panose="020B0004020202020204" pitchFamily="34" charset="0"/>
            </a:endParaRPr>
          </a:p>
          <a:p>
            <a:pPr algn="just"/>
            <a:r>
              <a:rPr lang="fr-FR" sz="2400" dirty="0">
                <a:latin typeface="Aptos" panose="020B0004020202020204" pitchFamily="34" charset="0"/>
                <a:ea typeface="Segoe UI Emoji" panose="020B0502040204020203" pitchFamily="34" charset="0"/>
              </a:rPr>
              <a:t>▸</a:t>
            </a:r>
            <a:r>
              <a:rPr lang="fr-FR" sz="2400" dirty="0">
                <a:latin typeface="Aptos" panose="020B0004020202020204" pitchFamily="34" charset="0"/>
              </a:rPr>
              <a:t> Concours externe : justifier d’une condition de diplôme.</a:t>
            </a:r>
          </a:p>
          <a:p>
            <a:pPr algn="just"/>
            <a:r>
              <a:rPr lang="fr-FR" sz="2400" dirty="0">
                <a:latin typeface="Segoe UI Emoji" panose="020B0502040204020203" pitchFamily="34" charset="0"/>
                <a:ea typeface="Segoe UI Emoji" panose="020B0502040204020203" pitchFamily="34" charset="0"/>
                <a:cs typeface="Arial" panose="020B0604020202020204" pitchFamily="34" charset="0"/>
              </a:rPr>
              <a:t>▸</a:t>
            </a:r>
            <a:r>
              <a:rPr lang="fr-FR" sz="2400" dirty="0">
                <a:latin typeface="Aptos" panose="020B0004020202020204" pitchFamily="34" charset="0"/>
                <a:cs typeface="Arial" panose="020B0604020202020204" pitchFamily="34" charset="0"/>
              </a:rPr>
              <a:t>Concours interne : justifier d’une ancienneté dans la fonction publique et être en poste à la date de clôture des inscriptions.</a:t>
            </a:r>
          </a:p>
          <a:p>
            <a:pPr algn="just"/>
            <a:r>
              <a:rPr lang="fr-FR" sz="2400" dirty="0">
                <a:latin typeface="Segoe UI Emoji" panose="020B0502040204020203" pitchFamily="34" charset="0"/>
                <a:ea typeface="Segoe UI Emoji" panose="020B0502040204020203" pitchFamily="34" charset="0"/>
                <a:cs typeface="Arial" panose="020B0604020202020204" pitchFamily="34" charset="0"/>
              </a:rPr>
              <a:t>▸</a:t>
            </a:r>
            <a:r>
              <a:rPr lang="fr-FR" sz="2400" dirty="0">
                <a:latin typeface="Aptos" panose="020B0004020202020204" pitchFamily="34" charset="0"/>
                <a:cs typeface="Arial" panose="020B0604020202020204" pitchFamily="34" charset="0"/>
              </a:rPr>
              <a:t>Troisième concours : justifier d’une activité dans le secteur privé, en tant qu’élu ou en tant que responsable d’une association.</a:t>
            </a:r>
          </a:p>
          <a:p>
            <a:pPr algn="just"/>
            <a:r>
              <a:rPr lang="fr-FR" sz="2400" dirty="0">
                <a:latin typeface="Aptos" panose="020B0004020202020204" pitchFamily="34" charset="0"/>
                <a:cs typeface="Arial" panose="020B0604020202020204" pitchFamily="34" charset="0"/>
              </a:rPr>
              <a:t>Attention ! Ces services ne peuvent être pris en compte que si le candidat n’avait pas le statut d’agent public.</a:t>
            </a:r>
          </a:p>
          <a:p>
            <a:endParaRPr dirty="0">
              <a:latin typeface="Arial" panose="020B0604020202020204" pitchFamily="34" charset="0"/>
              <a:cs typeface="Arial" panose="020B0604020202020204" pitchFamily="34" charset="0"/>
            </a:endParaRPr>
          </a:p>
        </p:txBody>
      </p:sp>
      <p:pic>
        <p:nvPicPr>
          <p:cNvPr id="10" name="Image 9" descr="Logo_CDG18_BS.jpg">
            <a:extLst>
              <a:ext uri="{FF2B5EF4-FFF2-40B4-BE49-F238E27FC236}">
                <a16:creationId xmlns:a16="http://schemas.microsoft.com/office/drawing/2014/main" id="{177BCA50-7A24-6423-96E8-5A5AFDBDCF2D}"/>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15" name="Groupe 14">
            <a:extLst>
              <a:ext uri="{FF2B5EF4-FFF2-40B4-BE49-F238E27FC236}">
                <a16:creationId xmlns:a16="http://schemas.microsoft.com/office/drawing/2014/main" id="{B10E1201-B7C1-D5EE-32AB-3C8A66B316D6}"/>
              </a:ext>
            </a:extLst>
          </p:cNvPr>
          <p:cNvGrpSpPr>
            <a:grpSpLocks/>
          </p:cNvGrpSpPr>
          <p:nvPr/>
        </p:nvGrpSpPr>
        <p:grpSpPr bwMode="auto">
          <a:xfrm>
            <a:off x="1482068" y="152400"/>
            <a:ext cx="7661932" cy="1314472"/>
            <a:chOff x="2521302" y="4447632"/>
            <a:chExt cx="6645275" cy="2324642"/>
          </a:xfrm>
        </p:grpSpPr>
        <p:sp>
          <p:nvSpPr>
            <p:cNvPr id="16" name="Oval 2">
              <a:extLst>
                <a:ext uri="{FF2B5EF4-FFF2-40B4-BE49-F238E27FC236}">
                  <a16:creationId xmlns:a16="http://schemas.microsoft.com/office/drawing/2014/main" id="{D2F69F9B-A748-1E67-B9A0-40478A059A63}"/>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7" name="Rectangle 3">
              <a:extLst>
                <a:ext uri="{FF2B5EF4-FFF2-40B4-BE49-F238E27FC236}">
                  <a16:creationId xmlns:a16="http://schemas.microsoft.com/office/drawing/2014/main" id="{32259966-9892-C023-E880-95B7A24EB725}"/>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8" name="Text Box 4">
              <a:extLst>
                <a:ext uri="{FF2B5EF4-FFF2-40B4-BE49-F238E27FC236}">
                  <a16:creationId xmlns:a16="http://schemas.microsoft.com/office/drawing/2014/main" id="{5D19E7D1-47BF-795A-8E74-CD0E5E6ECCA1}"/>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9" name="Group 6">
              <a:extLst>
                <a:ext uri="{FF2B5EF4-FFF2-40B4-BE49-F238E27FC236}">
                  <a16:creationId xmlns:a16="http://schemas.microsoft.com/office/drawing/2014/main" id="{40AA9040-1A9F-418D-D502-51C3FC6BD72F}"/>
                </a:ext>
              </a:extLst>
            </p:cNvPr>
            <p:cNvGrpSpPr>
              <a:grpSpLocks/>
            </p:cNvGrpSpPr>
            <p:nvPr/>
          </p:nvGrpSpPr>
          <p:grpSpPr bwMode="auto">
            <a:xfrm>
              <a:off x="3957638" y="5091476"/>
              <a:ext cx="171450" cy="1165229"/>
              <a:chOff x="112099728" y="105931681"/>
              <a:chExt cx="170831" cy="1165800"/>
            </a:xfrm>
          </p:grpSpPr>
          <p:sp>
            <p:nvSpPr>
              <p:cNvPr id="24" name="Rectangle 7">
                <a:extLst>
                  <a:ext uri="{FF2B5EF4-FFF2-40B4-BE49-F238E27FC236}">
                    <a16:creationId xmlns:a16="http://schemas.microsoft.com/office/drawing/2014/main" id="{090D0F41-2BB3-F27B-14E5-6B45219DE513}"/>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5" name="Rectangle 8">
                <a:extLst>
                  <a:ext uri="{FF2B5EF4-FFF2-40B4-BE49-F238E27FC236}">
                    <a16:creationId xmlns:a16="http://schemas.microsoft.com/office/drawing/2014/main" id="{3188A890-A3DA-EFE5-6C78-8D3E3A653B99}"/>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6" name="Rectangle 9">
                <a:extLst>
                  <a:ext uri="{FF2B5EF4-FFF2-40B4-BE49-F238E27FC236}">
                    <a16:creationId xmlns:a16="http://schemas.microsoft.com/office/drawing/2014/main" id="{A11B218B-C5B4-2460-51E2-AD63DBCD6104}"/>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20" name="Group 10">
              <a:extLst>
                <a:ext uri="{FF2B5EF4-FFF2-40B4-BE49-F238E27FC236}">
                  <a16:creationId xmlns:a16="http://schemas.microsoft.com/office/drawing/2014/main" id="{8503B165-3402-35DF-A69B-AA1610B60CC4}"/>
                </a:ext>
              </a:extLst>
            </p:cNvPr>
            <p:cNvGrpSpPr>
              <a:grpSpLocks/>
            </p:cNvGrpSpPr>
            <p:nvPr/>
          </p:nvGrpSpPr>
          <p:grpSpPr bwMode="auto">
            <a:xfrm>
              <a:off x="8701088" y="4447632"/>
              <a:ext cx="169862" cy="1163632"/>
              <a:chOff x="116843535" y="105289350"/>
              <a:chExt cx="170420" cy="1163658"/>
            </a:xfrm>
          </p:grpSpPr>
          <p:sp>
            <p:nvSpPr>
              <p:cNvPr id="21" name="Rectangle 20">
                <a:extLst>
                  <a:ext uri="{FF2B5EF4-FFF2-40B4-BE49-F238E27FC236}">
                    <a16:creationId xmlns:a16="http://schemas.microsoft.com/office/drawing/2014/main" id="{0819CA9C-09E7-E91D-B321-D12CBBE7971F}"/>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2" name="Rectangle 21">
                <a:extLst>
                  <a:ext uri="{FF2B5EF4-FFF2-40B4-BE49-F238E27FC236}">
                    <a16:creationId xmlns:a16="http://schemas.microsoft.com/office/drawing/2014/main" id="{2ED88E4C-A54E-6F65-2F84-2C4BD2EE7FF2}"/>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3" name="Rectangle 22">
                <a:extLst>
                  <a:ext uri="{FF2B5EF4-FFF2-40B4-BE49-F238E27FC236}">
                    <a16:creationId xmlns:a16="http://schemas.microsoft.com/office/drawing/2014/main" id="{69642C45-CBCE-64CF-6D27-70B8FCC530DC}"/>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 name="ZoneTexte 1">
            <a:extLst>
              <a:ext uri="{FF2B5EF4-FFF2-40B4-BE49-F238E27FC236}">
                <a16:creationId xmlns:a16="http://schemas.microsoft.com/office/drawing/2014/main" id="{B668A774-F4A9-FF75-9AAF-893BC1C15754}"/>
              </a:ext>
            </a:extLst>
          </p:cNvPr>
          <p:cNvSpPr txBox="1"/>
          <p:nvPr/>
        </p:nvSpPr>
        <p:spPr>
          <a:xfrm>
            <a:off x="3335352" y="1174131"/>
            <a:ext cx="5271944" cy="523220"/>
          </a:xfrm>
          <a:prstGeom prst="rect">
            <a:avLst/>
          </a:prstGeom>
          <a:noFill/>
        </p:spPr>
        <p:txBody>
          <a:bodyPr wrap="square" rtlCol="0">
            <a:spAutoFit/>
          </a:bodyPr>
          <a:lstStyle/>
          <a:p>
            <a:r>
              <a:rPr lang="fr-FR" sz="2800" b="1" dirty="0">
                <a:solidFill>
                  <a:srgbClr val="4472C4"/>
                </a:solidFill>
              </a:rPr>
              <a:t>Les conditions d’accès au concours</a:t>
            </a:r>
          </a:p>
        </p:txBody>
      </p:sp>
    </p:spTree>
    <p:extLst>
      <p:ext uri="{BB962C8B-B14F-4D97-AF65-F5344CB8AC3E}">
        <p14:creationId xmlns:p14="http://schemas.microsoft.com/office/powerpoint/2010/main" val="1440179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A76A8-43C4-86D2-3D84-B6D82E2F3113}"/>
            </a:ext>
          </a:extLst>
        </p:cNvPr>
        <p:cNvGrpSpPr/>
        <p:nvPr/>
      </p:nvGrpSpPr>
      <p:grpSpPr>
        <a:xfrm>
          <a:off x="0" y="0"/>
          <a:ext cx="0" cy="0"/>
          <a:chOff x="0" y="0"/>
          <a:chExt cx="0" cy="0"/>
        </a:xfrm>
      </p:grpSpPr>
      <p:sp>
        <p:nvSpPr>
          <p:cNvPr id="8" name="object 8">
            <a:extLst>
              <a:ext uri="{FF2B5EF4-FFF2-40B4-BE49-F238E27FC236}">
                <a16:creationId xmlns:a16="http://schemas.microsoft.com/office/drawing/2014/main" id="{5AFA54A9-BF68-092B-8B42-E0DB3BB945F7}"/>
              </a:ext>
            </a:extLst>
          </p:cNvPr>
          <p:cNvSpPr txBox="1"/>
          <p:nvPr/>
        </p:nvSpPr>
        <p:spPr>
          <a:xfrm>
            <a:off x="631204" y="2284286"/>
            <a:ext cx="8073896" cy="3764492"/>
          </a:xfrm>
          <a:prstGeom prst="rect">
            <a:avLst/>
          </a:prstGeom>
        </p:spPr>
        <p:txBody>
          <a:bodyPr vert="horz" wrap="square" lIns="0" tIns="9525" rIns="0" bIns="0" rtlCol="0">
            <a:spAutoFit/>
          </a:bodyPr>
          <a:lstStyle/>
          <a:p>
            <a:pPr algn="just"/>
            <a:endParaRPr lang="fr-FR" sz="2400" dirty="0">
              <a:latin typeface="Aptos" panose="020B0004020202020204" pitchFamily="34" charset="0"/>
            </a:endParaRPr>
          </a:p>
          <a:p>
            <a:pPr algn="just"/>
            <a:r>
              <a:rPr lang="fr-FR" sz="2000" dirty="0">
                <a:latin typeface="Segoe UI Emoji" panose="020B0502040204020203" pitchFamily="34" charset="0"/>
                <a:ea typeface="Segoe UI Emoji" panose="020B0502040204020203" pitchFamily="34" charset="0"/>
                <a:cs typeface="Arial" panose="020B0604020202020204" pitchFamily="34" charset="0"/>
              </a:rPr>
              <a:t>▸</a:t>
            </a:r>
            <a:r>
              <a:rPr lang="fr-FR" sz="2000" dirty="0">
                <a:latin typeface="Arial" panose="020B0604020202020204" pitchFamily="34" charset="0"/>
                <a:cs typeface="Arial" panose="020B0604020202020204" pitchFamily="34" charset="0"/>
              </a:rPr>
              <a:t>Accessible sous condition d’ancienneté et de grade, voire d’échelon.</a:t>
            </a:r>
          </a:p>
          <a:p>
            <a:pPr algn="just"/>
            <a:endParaRPr lang="fr-FR" sz="2000" dirty="0">
              <a:latin typeface="Arial" panose="020B0604020202020204" pitchFamily="34" charset="0"/>
              <a:cs typeface="Arial" panose="020B0604020202020204" pitchFamily="34" charset="0"/>
            </a:endParaRPr>
          </a:p>
          <a:p>
            <a:pPr algn="just"/>
            <a:r>
              <a:rPr lang="fr-FR" sz="2000" dirty="0">
                <a:latin typeface="Arial" panose="020B0604020202020204" pitchFamily="34" charset="0"/>
                <a:ea typeface="Segoe UI Emoji" panose="020B0502040204020203" pitchFamily="34" charset="0"/>
                <a:cs typeface="Arial" panose="020B0604020202020204" pitchFamily="34" charset="0"/>
              </a:rPr>
              <a:t>⚠</a:t>
            </a:r>
            <a:r>
              <a:rPr lang="fr-FR" sz="2000" dirty="0">
                <a:latin typeface="Arial" panose="020B0604020202020204" pitchFamily="34" charset="0"/>
                <a:cs typeface="Arial" panose="020B0604020202020204" pitchFamily="34" charset="0"/>
              </a:rPr>
              <a:t> On parle d’examens professionnels d’avancement de grade ou de promotion interne.</a:t>
            </a:r>
          </a:p>
          <a:p>
            <a:pPr algn="just"/>
            <a:r>
              <a:rPr lang="fr-FR" sz="2000" dirty="0">
                <a:latin typeface="Arial" panose="020B0604020202020204" pitchFamily="34" charset="0"/>
                <a:cs typeface="Arial" panose="020B0604020202020204" pitchFamily="34" charset="0"/>
              </a:rPr>
              <a:t>Les règles RH s’appliquent donc de la même façon que pour un avancement de grade ou une promotion interne sans examen :</a:t>
            </a:r>
          </a:p>
          <a:p>
            <a:pPr marL="285750" indent="-285750" algn="just">
              <a:buFontTx/>
              <a:buChar char="-"/>
            </a:pPr>
            <a:r>
              <a:rPr lang="fr-FR" sz="2000" dirty="0">
                <a:latin typeface="Arial" panose="020B0604020202020204" pitchFamily="34" charset="0"/>
                <a:cs typeface="Arial" panose="020B0604020202020204" pitchFamily="34" charset="0"/>
              </a:rPr>
              <a:t>Un avancement de grade ne peut se faire que d’un grade au grade immédiatement supérieur ;</a:t>
            </a:r>
          </a:p>
          <a:p>
            <a:pPr marL="285750" indent="-285750" algn="just">
              <a:buFontTx/>
              <a:buChar char="-"/>
            </a:pPr>
            <a:r>
              <a:rPr lang="fr-FR" sz="2000" dirty="0">
                <a:latin typeface="Arial" panose="020B0604020202020204" pitchFamily="34" charset="0"/>
                <a:cs typeface="Arial" panose="020B0604020202020204" pitchFamily="34" charset="0"/>
              </a:rPr>
              <a:t>Une promotion interne ne peut se faire que d’un cadre d’emplois à un cadre d’emplois immédiatement supérieur (donc dans la même filière).</a:t>
            </a:r>
            <a:endParaRPr sz="2000" dirty="0">
              <a:latin typeface="Arial" panose="020B0604020202020204" pitchFamily="34" charset="0"/>
              <a:cs typeface="Arial" panose="020B0604020202020204" pitchFamily="34" charset="0"/>
            </a:endParaRPr>
          </a:p>
        </p:txBody>
      </p:sp>
      <p:pic>
        <p:nvPicPr>
          <p:cNvPr id="10" name="Image 9" descr="Logo_CDG18_BS.jpg">
            <a:extLst>
              <a:ext uri="{FF2B5EF4-FFF2-40B4-BE49-F238E27FC236}">
                <a16:creationId xmlns:a16="http://schemas.microsoft.com/office/drawing/2014/main" id="{19F3A223-431C-9A57-2639-3AEBB20A4069}"/>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15" name="Groupe 14">
            <a:extLst>
              <a:ext uri="{FF2B5EF4-FFF2-40B4-BE49-F238E27FC236}">
                <a16:creationId xmlns:a16="http://schemas.microsoft.com/office/drawing/2014/main" id="{6D3A0F6B-0C13-7DB1-617F-0B51E19BD7A0}"/>
              </a:ext>
            </a:extLst>
          </p:cNvPr>
          <p:cNvGrpSpPr>
            <a:grpSpLocks/>
          </p:cNvGrpSpPr>
          <p:nvPr/>
        </p:nvGrpSpPr>
        <p:grpSpPr bwMode="auto">
          <a:xfrm>
            <a:off x="1482068" y="152400"/>
            <a:ext cx="7661932" cy="1314472"/>
            <a:chOff x="2521302" y="4447632"/>
            <a:chExt cx="6645275" cy="2324642"/>
          </a:xfrm>
        </p:grpSpPr>
        <p:sp>
          <p:nvSpPr>
            <p:cNvPr id="16" name="Oval 2">
              <a:extLst>
                <a:ext uri="{FF2B5EF4-FFF2-40B4-BE49-F238E27FC236}">
                  <a16:creationId xmlns:a16="http://schemas.microsoft.com/office/drawing/2014/main" id="{E191B903-2968-8591-92CB-21B459A14A96}"/>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7" name="Rectangle 3">
              <a:extLst>
                <a:ext uri="{FF2B5EF4-FFF2-40B4-BE49-F238E27FC236}">
                  <a16:creationId xmlns:a16="http://schemas.microsoft.com/office/drawing/2014/main" id="{45C7E798-7AF7-D6B5-0A54-F82F22345450}"/>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8" name="Text Box 4">
              <a:extLst>
                <a:ext uri="{FF2B5EF4-FFF2-40B4-BE49-F238E27FC236}">
                  <a16:creationId xmlns:a16="http://schemas.microsoft.com/office/drawing/2014/main" id="{C1403AD1-FA55-75E3-6CB9-5DE9C2538BCA}"/>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9" name="Group 6">
              <a:extLst>
                <a:ext uri="{FF2B5EF4-FFF2-40B4-BE49-F238E27FC236}">
                  <a16:creationId xmlns:a16="http://schemas.microsoft.com/office/drawing/2014/main" id="{C57D6468-8653-EF9B-4F6F-090AA28942F0}"/>
                </a:ext>
              </a:extLst>
            </p:cNvPr>
            <p:cNvGrpSpPr>
              <a:grpSpLocks/>
            </p:cNvGrpSpPr>
            <p:nvPr/>
          </p:nvGrpSpPr>
          <p:grpSpPr bwMode="auto">
            <a:xfrm>
              <a:off x="3957638" y="5091476"/>
              <a:ext cx="171450" cy="1165229"/>
              <a:chOff x="112099728" y="105931681"/>
              <a:chExt cx="170831" cy="1165800"/>
            </a:xfrm>
          </p:grpSpPr>
          <p:sp>
            <p:nvSpPr>
              <p:cNvPr id="24" name="Rectangle 7">
                <a:extLst>
                  <a:ext uri="{FF2B5EF4-FFF2-40B4-BE49-F238E27FC236}">
                    <a16:creationId xmlns:a16="http://schemas.microsoft.com/office/drawing/2014/main" id="{C85F017E-29E3-4BA0-C66D-FD3494C15FF1}"/>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5" name="Rectangle 8">
                <a:extLst>
                  <a:ext uri="{FF2B5EF4-FFF2-40B4-BE49-F238E27FC236}">
                    <a16:creationId xmlns:a16="http://schemas.microsoft.com/office/drawing/2014/main" id="{6CD64090-C1ED-81E3-62C0-B1D60CC8B12A}"/>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6" name="Rectangle 9">
                <a:extLst>
                  <a:ext uri="{FF2B5EF4-FFF2-40B4-BE49-F238E27FC236}">
                    <a16:creationId xmlns:a16="http://schemas.microsoft.com/office/drawing/2014/main" id="{C9C3E469-12AE-44AE-137A-2A2D99A8ACCB}"/>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20" name="Group 10">
              <a:extLst>
                <a:ext uri="{FF2B5EF4-FFF2-40B4-BE49-F238E27FC236}">
                  <a16:creationId xmlns:a16="http://schemas.microsoft.com/office/drawing/2014/main" id="{CC250792-7CFB-CC0B-6D64-E5E9BCD83F73}"/>
                </a:ext>
              </a:extLst>
            </p:cNvPr>
            <p:cNvGrpSpPr>
              <a:grpSpLocks/>
            </p:cNvGrpSpPr>
            <p:nvPr/>
          </p:nvGrpSpPr>
          <p:grpSpPr bwMode="auto">
            <a:xfrm>
              <a:off x="8701088" y="4447632"/>
              <a:ext cx="169862" cy="1163632"/>
              <a:chOff x="116843535" y="105289350"/>
              <a:chExt cx="170420" cy="1163658"/>
            </a:xfrm>
          </p:grpSpPr>
          <p:sp>
            <p:nvSpPr>
              <p:cNvPr id="21" name="Rectangle 20">
                <a:extLst>
                  <a:ext uri="{FF2B5EF4-FFF2-40B4-BE49-F238E27FC236}">
                    <a16:creationId xmlns:a16="http://schemas.microsoft.com/office/drawing/2014/main" id="{26474AB7-6CA6-892D-EC8B-2F584BFB7CC9}"/>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2" name="Rectangle 21">
                <a:extLst>
                  <a:ext uri="{FF2B5EF4-FFF2-40B4-BE49-F238E27FC236}">
                    <a16:creationId xmlns:a16="http://schemas.microsoft.com/office/drawing/2014/main" id="{B8F44BC2-8BA5-BD28-7152-6A2906BD0E18}"/>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3" name="Rectangle 22">
                <a:extLst>
                  <a:ext uri="{FF2B5EF4-FFF2-40B4-BE49-F238E27FC236}">
                    <a16:creationId xmlns:a16="http://schemas.microsoft.com/office/drawing/2014/main" id="{A149E410-AC43-DBC1-E7A4-D80635A4985F}"/>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 name="ZoneTexte 1">
            <a:extLst>
              <a:ext uri="{FF2B5EF4-FFF2-40B4-BE49-F238E27FC236}">
                <a16:creationId xmlns:a16="http://schemas.microsoft.com/office/drawing/2014/main" id="{110B1426-A561-C2E1-8560-FE916F3CBAD9}"/>
              </a:ext>
            </a:extLst>
          </p:cNvPr>
          <p:cNvSpPr txBox="1"/>
          <p:nvPr/>
        </p:nvSpPr>
        <p:spPr>
          <a:xfrm>
            <a:off x="1525347" y="1508878"/>
            <a:ext cx="7235696" cy="523220"/>
          </a:xfrm>
          <a:prstGeom prst="rect">
            <a:avLst/>
          </a:prstGeom>
          <a:noFill/>
        </p:spPr>
        <p:txBody>
          <a:bodyPr wrap="square" rtlCol="0">
            <a:spAutoFit/>
          </a:bodyPr>
          <a:lstStyle/>
          <a:p>
            <a:r>
              <a:rPr lang="fr-FR" sz="2800" b="1" dirty="0">
                <a:solidFill>
                  <a:srgbClr val="4472C4"/>
                </a:solidFill>
              </a:rPr>
              <a:t>Les conditions d’accès à l’examen professionnel</a:t>
            </a:r>
          </a:p>
        </p:txBody>
      </p:sp>
    </p:spTree>
    <p:extLst>
      <p:ext uri="{BB962C8B-B14F-4D97-AF65-F5344CB8AC3E}">
        <p14:creationId xmlns:p14="http://schemas.microsoft.com/office/powerpoint/2010/main" val="2554988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5B99E-7B01-2C3D-6DBE-00B27D530224}"/>
            </a:ext>
          </a:extLst>
        </p:cNvPr>
        <p:cNvGrpSpPr/>
        <p:nvPr/>
      </p:nvGrpSpPr>
      <p:grpSpPr>
        <a:xfrm>
          <a:off x="0" y="0"/>
          <a:ext cx="0" cy="0"/>
          <a:chOff x="0" y="0"/>
          <a:chExt cx="0" cy="0"/>
        </a:xfrm>
      </p:grpSpPr>
      <p:pic>
        <p:nvPicPr>
          <p:cNvPr id="10" name="Image 9" descr="Logo_CDG18_BS.jpg">
            <a:extLst>
              <a:ext uri="{FF2B5EF4-FFF2-40B4-BE49-F238E27FC236}">
                <a16:creationId xmlns:a16="http://schemas.microsoft.com/office/drawing/2014/main" id="{CDEF67C3-A0FB-AD2C-0F2E-059394B297FF}"/>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15" name="Groupe 14">
            <a:extLst>
              <a:ext uri="{FF2B5EF4-FFF2-40B4-BE49-F238E27FC236}">
                <a16:creationId xmlns:a16="http://schemas.microsoft.com/office/drawing/2014/main" id="{70DBA439-D426-5A34-74B6-3E6CF63C8175}"/>
              </a:ext>
            </a:extLst>
          </p:cNvPr>
          <p:cNvGrpSpPr>
            <a:grpSpLocks/>
          </p:cNvGrpSpPr>
          <p:nvPr/>
        </p:nvGrpSpPr>
        <p:grpSpPr bwMode="auto">
          <a:xfrm>
            <a:off x="1482068" y="152400"/>
            <a:ext cx="7661932" cy="1314472"/>
            <a:chOff x="2521302" y="4447632"/>
            <a:chExt cx="6645275" cy="2324642"/>
          </a:xfrm>
        </p:grpSpPr>
        <p:sp>
          <p:nvSpPr>
            <p:cNvPr id="16" name="Oval 2">
              <a:extLst>
                <a:ext uri="{FF2B5EF4-FFF2-40B4-BE49-F238E27FC236}">
                  <a16:creationId xmlns:a16="http://schemas.microsoft.com/office/drawing/2014/main" id="{45598349-3ADA-7310-C653-62B3F12CE60C}"/>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7" name="Rectangle 3">
              <a:extLst>
                <a:ext uri="{FF2B5EF4-FFF2-40B4-BE49-F238E27FC236}">
                  <a16:creationId xmlns:a16="http://schemas.microsoft.com/office/drawing/2014/main" id="{7D2FE722-2414-750A-BF5C-42B0D8CC9461}"/>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8" name="Text Box 4">
              <a:extLst>
                <a:ext uri="{FF2B5EF4-FFF2-40B4-BE49-F238E27FC236}">
                  <a16:creationId xmlns:a16="http://schemas.microsoft.com/office/drawing/2014/main" id="{6CC77771-29FC-EB6F-A89A-A9DB3695CAC4}"/>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9" name="Group 6">
              <a:extLst>
                <a:ext uri="{FF2B5EF4-FFF2-40B4-BE49-F238E27FC236}">
                  <a16:creationId xmlns:a16="http://schemas.microsoft.com/office/drawing/2014/main" id="{0E479C8F-AF74-4E10-5850-9416B42E5165}"/>
                </a:ext>
              </a:extLst>
            </p:cNvPr>
            <p:cNvGrpSpPr>
              <a:grpSpLocks/>
            </p:cNvGrpSpPr>
            <p:nvPr/>
          </p:nvGrpSpPr>
          <p:grpSpPr bwMode="auto">
            <a:xfrm>
              <a:off x="3957638" y="5091476"/>
              <a:ext cx="171450" cy="1165229"/>
              <a:chOff x="112099728" y="105931681"/>
              <a:chExt cx="170831" cy="1165800"/>
            </a:xfrm>
          </p:grpSpPr>
          <p:sp>
            <p:nvSpPr>
              <p:cNvPr id="24" name="Rectangle 7">
                <a:extLst>
                  <a:ext uri="{FF2B5EF4-FFF2-40B4-BE49-F238E27FC236}">
                    <a16:creationId xmlns:a16="http://schemas.microsoft.com/office/drawing/2014/main" id="{198AC803-1D35-F98E-9513-FE85DCE906F8}"/>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5" name="Rectangle 8">
                <a:extLst>
                  <a:ext uri="{FF2B5EF4-FFF2-40B4-BE49-F238E27FC236}">
                    <a16:creationId xmlns:a16="http://schemas.microsoft.com/office/drawing/2014/main" id="{D7CE69D7-5662-BEC8-EB14-4368CE3D7C98}"/>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6" name="Rectangle 9">
                <a:extLst>
                  <a:ext uri="{FF2B5EF4-FFF2-40B4-BE49-F238E27FC236}">
                    <a16:creationId xmlns:a16="http://schemas.microsoft.com/office/drawing/2014/main" id="{A56EDBF9-E584-F7D6-8D36-173E023E9123}"/>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20" name="Group 10">
              <a:extLst>
                <a:ext uri="{FF2B5EF4-FFF2-40B4-BE49-F238E27FC236}">
                  <a16:creationId xmlns:a16="http://schemas.microsoft.com/office/drawing/2014/main" id="{0D7C82FE-1A22-985A-8B1E-89C4C17CD985}"/>
                </a:ext>
              </a:extLst>
            </p:cNvPr>
            <p:cNvGrpSpPr>
              <a:grpSpLocks/>
            </p:cNvGrpSpPr>
            <p:nvPr/>
          </p:nvGrpSpPr>
          <p:grpSpPr bwMode="auto">
            <a:xfrm>
              <a:off x="8701088" y="4447632"/>
              <a:ext cx="169862" cy="1163632"/>
              <a:chOff x="116843535" y="105289350"/>
              <a:chExt cx="170420" cy="1163658"/>
            </a:xfrm>
          </p:grpSpPr>
          <p:sp>
            <p:nvSpPr>
              <p:cNvPr id="21" name="Rectangle 20">
                <a:extLst>
                  <a:ext uri="{FF2B5EF4-FFF2-40B4-BE49-F238E27FC236}">
                    <a16:creationId xmlns:a16="http://schemas.microsoft.com/office/drawing/2014/main" id="{39D9D1A6-B431-788D-5068-72C0C0D8F6DD}"/>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2" name="Rectangle 21">
                <a:extLst>
                  <a:ext uri="{FF2B5EF4-FFF2-40B4-BE49-F238E27FC236}">
                    <a16:creationId xmlns:a16="http://schemas.microsoft.com/office/drawing/2014/main" id="{D903561E-DB3C-3F49-3B94-5A26E05B33FB}"/>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3" name="Rectangle 22">
                <a:extLst>
                  <a:ext uri="{FF2B5EF4-FFF2-40B4-BE49-F238E27FC236}">
                    <a16:creationId xmlns:a16="http://schemas.microsoft.com/office/drawing/2014/main" id="{E970D9F6-AB10-845B-8D42-07D1D09AA86D}"/>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 name="ZoneTexte 1">
            <a:extLst>
              <a:ext uri="{FF2B5EF4-FFF2-40B4-BE49-F238E27FC236}">
                <a16:creationId xmlns:a16="http://schemas.microsoft.com/office/drawing/2014/main" id="{50C08FA2-4588-7F9E-573E-CCEB41557125}"/>
              </a:ext>
            </a:extLst>
          </p:cNvPr>
          <p:cNvSpPr txBox="1"/>
          <p:nvPr/>
        </p:nvSpPr>
        <p:spPr>
          <a:xfrm>
            <a:off x="892368" y="1609760"/>
            <a:ext cx="7235696" cy="523220"/>
          </a:xfrm>
          <a:prstGeom prst="rect">
            <a:avLst/>
          </a:prstGeom>
          <a:noFill/>
        </p:spPr>
        <p:txBody>
          <a:bodyPr wrap="square" rtlCol="0">
            <a:spAutoFit/>
          </a:bodyPr>
          <a:lstStyle/>
          <a:p>
            <a:r>
              <a:rPr lang="fr-FR" sz="2800" b="1" dirty="0">
                <a:solidFill>
                  <a:srgbClr val="4472C4"/>
                </a:solidFill>
              </a:rPr>
              <a:t>Les conditions d’accès à l’examen professionnel</a:t>
            </a:r>
          </a:p>
        </p:txBody>
      </p:sp>
      <p:sp>
        <p:nvSpPr>
          <p:cNvPr id="3" name="Flèche : chevron 2">
            <a:extLst>
              <a:ext uri="{FF2B5EF4-FFF2-40B4-BE49-F238E27FC236}">
                <a16:creationId xmlns:a16="http://schemas.microsoft.com/office/drawing/2014/main" id="{799BEF91-7357-0B57-851C-64428F184660}"/>
              </a:ext>
            </a:extLst>
          </p:cNvPr>
          <p:cNvSpPr/>
          <p:nvPr/>
        </p:nvSpPr>
        <p:spPr>
          <a:xfrm>
            <a:off x="394656" y="2781300"/>
            <a:ext cx="3657600" cy="838200"/>
          </a:xfrm>
          <a:prstGeom prst="chevron">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fr-FR" dirty="0">
                <a:solidFill>
                  <a:schemeClr val="tx1"/>
                </a:solidFill>
              </a:rPr>
              <a:t>Adjoint Administratif</a:t>
            </a:r>
          </a:p>
        </p:txBody>
      </p:sp>
      <p:sp>
        <p:nvSpPr>
          <p:cNvPr id="4" name="Flèche : chevron 3">
            <a:extLst>
              <a:ext uri="{FF2B5EF4-FFF2-40B4-BE49-F238E27FC236}">
                <a16:creationId xmlns:a16="http://schemas.microsoft.com/office/drawing/2014/main" id="{9599E4F6-2854-4ABC-67B0-75F60F94F631}"/>
              </a:ext>
            </a:extLst>
          </p:cNvPr>
          <p:cNvSpPr/>
          <p:nvPr/>
        </p:nvSpPr>
        <p:spPr>
          <a:xfrm>
            <a:off x="4086762" y="2776268"/>
            <a:ext cx="3657600" cy="838200"/>
          </a:xfrm>
          <a:prstGeom prst="chevr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fr-FR" dirty="0">
                <a:solidFill>
                  <a:schemeClr val="tx1"/>
                </a:solidFill>
              </a:rPr>
              <a:t>Adjoint d’Animation principal de 2</a:t>
            </a:r>
            <a:r>
              <a:rPr lang="fr-FR" baseline="30000" dirty="0">
                <a:solidFill>
                  <a:schemeClr val="tx1"/>
                </a:solidFill>
              </a:rPr>
              <a:t>ème</a:t>
            </a:r>
            <a:r>
              <a:rPr lang="fr-FR" dirty="0">
                <a:solidFill>
                  <a:schemeClr val="tx1"/>
                </a:solidFill>
              </a:rPr>
              <a:t> classe</a:t>
            </a:r>
          </a:p>
        </p:txBody>
      </p:sp>
      <p:sp>
        <p:nvSpPr>
          <p:cNvPr id="5" name="Flèche : chevron 4">
            <a:extLst>
              <a:ext uri="{FF2B5EF4-FFF2-40B4-BE49-F238E27FC236}">
                <a16:creationId xmlns:a16="http://schemas.microsoft.com/office/drawing/2014/main" id="{36F0EC69-F35F-7DB7-68B9-DE906A03A6A2}"/>
              </a:ext>
            </a:extLst>
          </p:cNvPr>
          <p:cNvSpPr/>
          <p:nvPr/>
        </p:nvSpPr>
        <p:spPr>
          <a:xfrm>
            <a:off x="429162" y="4231257"/>
            <a:ext cx="3657600" cy="838200"/>
          </a:xfrm>
          <a:prstGeom prst="chevron">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fr-FR" dirty="0">
                <a:solidFill>
                  <a:schemeClr val="tx1"/>
                </a:solidFill>
              </a:rPr>
              <a:t>Adjoint Administratif</a:t>
            </a:r>
          </a:p>
        </p:txBody>
      </p:sp>
      <p:sp>
        <p:nvSpPr>
          <p:cNvPr id="6" name="Flèche : chevron 5">
            <a:extLst>
              <a:ext uri="{FF2B5EF4-FFF2-40B4-BE49-F238E27FC236}">
                <a16:creationId xmlns:a16="http://schemas.microsoft.com/office/drawing/2014/main" id="{DA128F34-B2A0-88AB-B536-A50EA46900D6}"/>
              </a:ext>
            </a:extLst>
          </p:cNvPr>
          <p:cNvSpPr/>
          <p:nvPr/>
        </p:nvSpPr>
        <p:spPr>
          <a:xfrm>
            <a:off x="4104015" y="4231257"/>
            <a:ext cx="3657600" cy="838200"/>
          </a:xfrm>
          <a:prstGeom prst="chevron">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fr-FR" dirty="0">
                <a:solidFill>
                  <a:schemeClr val="tx1"/>
                </a:solidFill>
              </a:rPr>
              <a:t>Adjoint Administratif principal de 2</a:t>
            </a:r>
            <a:r>
              <a:rPr lang="fr-FR" baseline="30000" dirty="0">
                <a:solidFill>
                  <a:schemeClr val="tx1"/>
                </a:solidFill>
              </a:rPr>
              <a:t>ème</a:t>
            </a:r>
            <a:r>
              <a:rPr lang="fr-FR" dirty="0">
                <a:solidFill>
                  <a:schemeClr val="tx1"/>
                </a:solidFill>
              </a:rPr>
              <a:t> classe</a:t>
            </a:r>
          </a:p>
        </p:txBody>
      </p:sp>
      <p:pic>
        <p:nvPicPr>
          <p:cNvPr id="1026" name="Picture 2" descr="✓ Bouton Coché Emoji: Signification &amp; Utilisation">
            <a:extLst>
              <a:ext uri="{FF2B5EF4-FFF2-40B4-BE49-F238E27FC236}">
                <a16:creationId xmlns:a16="http://schemas.microsoft.com/office/drawing/2014/main" id="{4E157C3E-21B4-5048-ABAF-AB1D44387D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4366629"/>
            <a:ext cx="1158080" cy="6079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ross Mark Button Emoji ❎">
            <a:extLst>
              <a:ext uri="{FF2B5EF4-FFF2-40B4-BE49-F238E27FC236}">
                <a16:creationId xmlns:a16="http://schemas.microsoft.com/office/drawing/2014/main" id="{2804AE36-2306-A9F8-0FC9-D706E95B52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0440" y="2732456"/>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75FA0AA9-E81E-FBFD-223E-BF6E635C4578}"/>
              </a:ext>
            </a:extLst>
          </p:cNvPr>
          <p:cNvSpPr txBox="1"/>
          <p:nvPr/>
        </p:nvSpPr>
        <p:spPr>
          <a:xfrm>
            <a:off x="471745" y="5792061"/>
            <a:ext cx="8303843" cy="646331"/>
          </a:xfrm>
          <a:prstGeom prst="rect">
            <a:avLst/>
          </a:prstGeom>
          <a:noFill/>
        </p:spPr>
        <p:txBody>
          <a:bodyPr wrap="square" rtlCol="0">
            <a:spAutoFit/>
          </a:bodyPr>
          <a:lstStyle/>
          <a:p>
            <a:r>
              <a:rPr lang="fr-FR" dirty="0"/>
              <a:t>L’examen professionnel n’est pas possible dans le premier cas, mais le concours interne oui.</a:t>
            </a:r>
          </a:p>
        </p:txBody>
      </p:sp>
    </p:spTree>
    <p:extLst>
      <p:ext uri="{BB962C8B-B14F-4D97-AF65-F5344CB8AC3E}">
        <p14:creationId xmlns:p14="http://schemas.microsoft.com/office/powerpoint/2010/main" val="3341452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6972B-C9F1-412E-A005-311D6D86C497}"/>
            </a:ext>
          </a:extLst>
        </p:cNvPr>
        <p:cNvGrpSpPr/>
        <p:nvPr/>
      </p:nvGrpSpPr>
      <p:grpSpPr>
        <a:xfrm>
          <a:off x="0" y="0"/>
          <a:ext cx="0" cy="0"/>
          <a:chOff x="0" y="0"/>
          <a:chExt cx="0" cy="0"/>
        </a:xfrm>
      </p:grpSpPr>
      <p:pic>
        <p:nvPicPr>
          <p:cNvPr id="10" name="Image 9" descr="Logo_CDG18_BS.jpg">
            <a:extLst>
              <a:ext uri="{FF2B5EF4-FFF2-40B4-BE49-F238E27FC236}">
                <a16:creationId xmlns:a16="http://schemas.microsoft.com/office/drawing/2014/main" id="{CF4882F0-A5D9-A00E-8882-ACAB03D45349}"/>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15" name="Groupe 14">
            <a:extLst>
              <a:ext uri="{FF2B5EF4-FFF2-40B4-BE49-F238E27FC236}">
                <a16:creationId xmlns:a16="http://schemas.microsoft.com/office/drawing/2014/main" id="{042842A2-AD81-5842-3B7F-03F6A0B0449A}"/>
              </a:ext>
            </a:extLst>
          </p:cNvPr>
          <p:cNvGrpSpPr>
            <a:grpSpLocks/>
          </p:cNvGrpSpPr>
          <p:nvPr/>
        </p:nvGrpSpPr>
        <p:grpSpPr bwMode="auto">
          <a:xfrm>
            <a:off x="1482068" y="152400"/>
            <a:ext cx="7661932" cy="1314472"/>
            <a:chOff x="2521302" y="4447632"/>
            <a:chExt cx="6645275" cy="2324642"/>
          </a:xfrm>
        </p:grpSpPr>
        <p:sp>
          <p:nvSpPr>
            <p:cNvPr id="16" name="Oval 2">
              <a:extLst>
                <a:ext uri="{FF2B5EF4-FFF2-40B4-BE49-F238E27FC236}">
                  <a16:creationId xmlns:a16="http://schemas.microsoft.com/office/drawing/2014/main" id="{E7B2D8F2-8D15-0002-3D9C-04E3C9705E56}"/>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7" name="Rectangle 3">
              <a:extLst>
                <a:ext uri="{FF2B5EF4-FFF2-40B4-BE49-F238E27FC236}">
                  <a16:creationId xmlns:a16="http://schemas.microsoft.com/office/drawing/2014/main" id="{E548C2B3-4D9F-0FEE-B3E5-D36D930ABB9A}"/>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8" name="Text Box 4">
              <a:extLst>
                <a:ext uri="{FF2B5EF4-FFF2-40B4-BE49-F238E27FC236}">
                  <a16:creationId xmlns:a16="http://schemas.microsoft.com/office/drawing/2014/main" id="{47B5F1BD-FAA4-93C4-993D-BC5A220B57EA}"/>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9" name="Group 6">
              <a:extLst>
                <a:ext uri="{FF2B5EF4-FFF2-40B4-BE49-F238E27FC236}">
                  <a16:creationId xmlns:a16="http://schemas.microsoft.com/office/drawing/2014/main" id="{7D80EEB7-5325-5746-E1C7-1D9143FA7CAC}"/>
                </a:ext>
              </a:extLst>
            </p:cNvPr>
            <p:cNvGrpSpPr>
              <a:grpSpLocks/>
            </p:cNvGrpSpPr>
            <p:nvPr/>
          </p:nvGrpSpPr>
          <p:grpSpPr bwMode="auto">
            <a:xfrm>
              <a:off x="3957638" y="5091476"/>
              <a:ext cx="171450" cy="1165229"/>
              <a:chOff x="112099728" y="105931681"/>
              <a:chExt cx="170831" cy="1165800"/>
            </a:xfrm>
          </p:grpSpPr>
          <p:sp>
            <p:nvSpPr>
              <p:cNvPr id="24" name="Rectangle 7">
                <a:extLst>
                  <a:ext uri="{FF2B5EF4-FFF2-40B4-BE49-F238E27FC236}">
                    <a16:creationId xmlns:a16="http://schemas.microsoft.com/office/drawing/2014/main" id="{93884D5F-7F33-FEEB-6D68-8A8920BCA95F}"/>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5" name="Rectangle 8">
                <a:extLst>
                  <a:ext uri="{FF2B5EF4-FFF2-40B4-BE49-F238E27FC236}">
                    <a16:creationId xmlns:a16="http://schemas.microsoft.com/office/drawing/2014/main" id="{1B3474D4-9A34-1D0D-E6DA-D45E0324DCD5}"/>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6" name="Rectangle 9">
                <a:extLst>
                  <a:ext uri="{FF2B5EF4-FFF2-40B4-BE49-F238E27FC236}">
                    <a16:creationId xmlns:a16="http://schemas.microsoft.com/office/drawing/2014/main" id="{288ED486-40F9-743E-5F5F-8FAAE8BFDBA8}"/>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20" name="Group 10">
              <a:extLst>
                <a:ext uri="{FF2B5EF4-FFF2-40B4-BE49-F238E27FC236}">
                  <a16:creationId xmlns:a16="http://schemas.microsoft.com/office/drawing/2014/main" id="{BF43CD5D-277C-F447-D2A8-FB510F7DEDDD}"/>
                </a:ext>
              </a:extLst>
            </p:cNvPr>
            <p:cNvGrpSpPr>
              <a:grpSpLocks/>
            </p:cNvGrpSpPr>
            <p:nvPr/>
          </p:nvGrpSpPr>
          <p:grpSpPr bwMode="auto">
            <a:xfrm>
              <a:off x="8701088" y="4447632"/>
              <a:ext cx="169862" cy="1163632"/>
              <a:chOff x="116843535" y="105289350"/>
              <a:chExt cx="170420" cy="1163658"/>
            </a:xfrm>
          </p:grpSpPr>
          <p:sp>
            <p:nvSpPr>
              <p:cNvPr id="21" name="Rectangle 20">
                <a:extLst>
                  <a:ext uri="{FF2B5EF4-FFF2-40B4-BE49-F238E27FC236}">
                    <a16:creationId xmlns:a16="http://schemas.microsoft.com/office/drawing/2014/main" id="{22642D38-F9E3-0CE1-DD77-C2946FE51E11}"/>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2" name="Rectangle 21">
                <a:extLst>
                  <a:ext uri="{FF2B5EF4-FFF2-40B4-BE49-F238E27FC236}">
                    <a16:creationId xmlns:a16="http://schemas.microsoft.com/office/drawing/2014/main" id="{925EAD51-02D8-5CA2-94B6-F8DB96A93F5A}"/>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3" name="Rectangle 22">
                <a:extLst>
                  <a:ext uri="{FF2B5EF4-FFF2-40B4-BE49-F238E27FC236}">
                    <a16:creationId xmlns:a16="http://schemas.microsoft.com/office/drawing/2014/main" id="{1FD147D5-7B05-CD95-80B7-DEEAA2EAD72F}"/>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 name="ZoneTexte 1">
            <a:extLst>
              <a:ext uri="{FF2B5EF4-FFF2-40B4-BE49-F238E27FC236}">
                <a16:creationId xmlns:a16="http://schemas.microsoft.com/office/drawing/2014/main" id="{8DCD1817-98B8-7A23-894E-9CD9279CAF63}"/>
              </a:ext>
            </a:extLst>
          </p:cNvPr>
          <p:cNvSpPr txBox="1"/>
          <p:nvPr/>
        </p:nvSpPr>
        <p:spPr>
          <a:xfrm>
            <a:off x="892368" y="1609760"/>
            <a:ext cx="7235696" cy="523220"/>
          </a:xfrm>
          <a:prstGeom prst="rect">
            <a:avLst/>
          </a:prstGeom>
          <a:noFill/>
        </p:spPr>
        <p:txBody>
          <a:bodyPr wrap="square" rtlCol="0">
            <a:spAutoFit/>
          </a:bodyPr>
          <a:lstStyle/>
          <a:p>
            <a:r>
              <a:rPr lang="fr-FR" sz="2800" b="1" dirty="0">
                <a:solidFill>
                  <a:srgbClr val="4472C4"/>
                </a:solidFill>
              </a:rPr>
              <a:t>Les conditions d’accès à l’examen professionnel</a:t>
            </a:r>
          </a:p>
        </p:txBody>
      </p:sp>
      <p:sp>
        <p:nvSpPr>
          <p:cNvPr id="3" name="Flèche : chevron 2">
            <a:extLst>
              <a:ext uri="{FF2B5EF4-FFF2-40B4-BE49-F238E27FC236}">
                <a16:creationId xmlns:a16="http://schemas.microsoft.com/office/drawing/2014/main" id="{B9661580-B166-4B7C-770A-1A4D4CD96D47}"/>
              </a:ext>
            </a:extLst>
          </p:cNvPr>
          <p:cNvSpPr/>
          <p:nvPr/>
        </p:nvSpPr>
        <p:spPr>
          <a:xfrm>
            <a:off x="394656" y="2781300"/>
            <a:ext cx="3657600" cy="838200"/>
          </a:xfrm>
          <a:prstGeom prst="chevron">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fr-FR" dirty="0">
                <a:solidFill>
                  <a:schemeClr val="tx1"/>
                </a:solidFill>
              </a:rPr>
              <a:t>Adjoint d’Animation principal de 1</a:t>
            </a:r>
            <a:r>
              <a:rPr lang="fr-FR" baseline="30000" dirty="0">
                <a:solidFill>
                  <a:schemeClr val="tx1"/>
                </a:solidFill>
              </a:rPr>
              <a:t>re</a:t>
            </a:r>
            <a:r>
              <a:rPr lang="fr-FR" dirty="0">
                <a:solidFill>
                  <a:schemeClr val="tx1"/>
                </a:solidFill>
              </a:rPr>
              <a:t> classe</a:t>
            </a:r>
          </a:p>
        </p:txBody>
      </p:sp>
      <p:sp>
        <p:nvSpPr>
          <p:cNvPr id="4" name="Flèche : chevron 3">
            <a:extLst>
              <a:ext uri="{FF2B5EF4-FFF2-40B4-BE49-F238E27FC236}">
                <a16:creationId xmlns:a16="http://schemas.microsoft.com/office/drawing/2014/main" id="{EF4EA0BF-9C32-403A-EEB0-CCD487D4440E}"/>
              </a:ext>
            </a:extLst>
          </p:cNvPr>
          <p:cNvSpPr/>
          <p:nvPr/>
        </p:nvSpPr>
        <p:spPr>
          <a:xfrm>
            <a:off x="4086762" y="2776268"/>
            <a:ext cx="3657600" cy="838200"/>
          </a:xfrm>
          <a:prstGeom prst="chevr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fr-FR" dirty="0">
                <a:solidFill>
                  <a:schemeClr val="tx1"/>
                </a:solidFill>
              </a:rPr>
              <a:t>Rédacteur principal de 2</a:t>
            </a:r>
            <a:r>
              <a:rPr lang="fr-FR" baseline="30000" dirty="0">
                <a:solidFill>
                  <a:schemeClr val="tx1"/>
                </a:solidFill>
              </a:rPr>
              <a:t>ème</a:t>
            </a:r>
            <a:r>
              <a:rPr lang="fr-FR" dirty="0">
                <a:solidFill>
                  <a:schemeClr val="tx1"/>
                </a:solidFill>
              </a:rPr>
              <a:t> classe</a:t>
            </a:r>
          </a:p>
        </p:txBody>
      </p:sp>
      <p:sp>
        <p:nvSpPr>
          <p:cNvPr id="5" name="Flèche : chevron 4">
            <a:extLst>
              <a:ext uri="{FF2B5EF4-FFF2-40B4-BE49-F238E27FC236}">
                <a16:creationId xmlns:a16="http://schemas.microsoft.com/office/drawing/2014/main" id="{809A36AF-0ADF-3666-162B-473C6427182F}"/>
              </a:ext>
            </a:extLst>
          </p:cNvPr>
          <p:cNvSpPr/>
          <p:nvPr/>
        </p:nvSpPr>
        <p:spPr>
          <a:xfrm>
            <a:off x="429162" y="4231257"/>
            <a:ext cx="3657600" cy="838200"/>
          </a:xfrm>
          <a:prstGeom prst="chevron">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fr-FR" dirty="0">
                <a:solidFill>
                  <a:schemeClr val="tx1"/>
                </a:solidFill>
              </a:rPr>
              <a:t>Adjoint d’Animation principal de 1</a:t>
            </a:r>
            <a:r>
              <a:rPr lang="fr-FR" baseline="30000" dirty="0">
                <a:solidFill>
                  <a:schemeClr val="tx1"/>
                </a:solidFill>
              </a:rPr>
              <a:t>re</a:t>
            </a:r>
            <a:r>
              <a:rPr lang="fr-FR" dirty="0">
                <a:solidFill>
                  <a:schemeClr val="tx1"/>
                </a:solidFill>
              </a:rPr>
              <a:t> classe</a:t>
            </a:r>
          </a:p>
        </p:txBody>
      </p:sp>
      <p:sp>
        <p:nvSpPr>
          <p:cNvPr id="6" name="Flèche : chevron 5">
            <a:extLst>
              <a:ext uri="{FF2B5EF4-FFF2-40B4-BE49-F238E27FC236}">
                <a16:creationId xmlns:a16="http://schemas.microsoft.com/office/drawing/2014/main" id="{B3CC7976-AC71-4FF9-1A74-3EC16267F53E}"/>
              </a:ext>
            </a:extLst>
          </p:cNvPr>
          <p:cNvSpPr/>
          <p:nvPr/>
        </p:nvSpPr>
        <p:spPr>
          <a:xfrm>
            <a:off x="4104015" y="4231257"/>
            <a:ext cx="3657600" cy="838200"/>
          </a:xfrm>
          <a:prstGeom prst="chevron">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fr-FR" dirty="0">
                <a:solidFill>
                  <a:schemeClr val="tx1"/>
                </a:solidFill>
              </a:rPr>
              <a:t>Animateur principal de 2</a:t>
            </a:r>
            <a:r>
              <a:rPr lang="fr-FR" baseline="30000" dirty="0">
                <a:solidFill>
                  <a:schemeClr val="tx1"/>
                </a:solidFill>
              </a:rPr>
              <a:t>ème</a:t>
            </a:r>
            <a:r>
              <a:rPr lang="fr-FR" dirty="0">
                <a:solidFill>
                  <a:schemeClr val="tx1"/>
                </a:solidFill>
              </a:rPr>
              <a:t> classe</a:t>
            </a:r>
          </a:p>
        </p:txBody>
      </p:sp>
      <p:pic>
        <p:nvPicPr>
          <p:cNvPr id="1026" name="Picture 2" descr="✓ Bouton Coché Emoji: Signification &amp; Utilisation">
            <a:extLst>
              <a:ext uri="{FF2B5EF4-FFF2-40B4-BE49-F238E27FC236}">
                <a16:creationId xmlns:a16="http://schemas.microsoft.com/office/drawing/2014/main" id="{47D30396-5607-8901-902B-C74FBDCF64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4366629"/>
            <a:ext cx="1158080" cy="6079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ross Mark Button Emoji ❎">
            <a:extLst>
              <a:ext uri="{FF2B5EF4-FFF2-40B4-BE49-F238E27FC236}">
                <a16:creationId xmlns:a16="http://schemas.microsoft.com/office/drawing/2014/main" id="{03991F10-8A6B-3501-2019-7956188BAE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0440" y="2732456"/>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C4D362C4-92CD-B57E-5633-B1340A8182F3}"/>
              </a:ext>
            </a:extLst>
          </p:cNvPr>
          <p:cNvSpPr txBox="1"/>
          <p:nvPr/>
        </p:nvSpPr>
        <p:spPr>
          <a:xfrm>
            <a:off x="471745" y="5792061"/>
            <a:ext cx="8303843" cy="646331"/>
          </a:xfrm>
          <a:prstGeom prst="rect">
            <a:avLst/>
          </a:prstGeom>
          <a:noFill/>
        </p:spPr>
        <p:txBody>
          <a:bodyPr wrap="square" rtlCol="0">
            <a:spAutoFit/>
          </a:bodyPr>
          <a:lstStyle/>
          <a:p>
            <a:r>
              <a:rPr lang="fr-FR" dirty="0"/>
              <a:t>L’examen professionnel n’est pas possible dans le premier cas, mais le concours interne oui.</a:t>
            </a:r>
          </a:p>
        </p:txBody>
      </p:sp>
    </p:spTree>
    <p:extLst>
      <p:ext uri="{BB962C8B-B14F-4D97-AF65-F5344CB8AC3E}">
        <p14:creationId xmlns:p14="http://schemas.microsoft.com/office/powerpoint/2010/main" val="416796680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30068</TotalTime>
  <Words>2939</Words>
  <Application>Microsoft Office PowerPoint</Application>
  <PresentationFormat>Affichage à l'écran (4:3)</PresentationFormat>
  <Paragraphs>310</Paragraphs>
  <Slides>31</Slides>
  <Notes>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31</vt:i4>
      </vt:variant>
    </vt:vector>
  </HeadingPairs>
  <TitlesOfParts>
    <vt:vector size="38" baseType="lpstr">
      <vt:lpstr>Aptos</vt:lpstr>
      <vt:lpstr>Arial</vt:lpstr>
      <vt:lpstr>Calibri</vt:lpstr>
      <vt:lpstr>Calibri Light</vt:lpstr>
      <vt:lpstr>Segoe UI Emoji</vt:lpstr>
      <vt:lpstr>Wingdings</vt:lpstr>
      <vt:lpstr>Thème Office</vt:lpstr>
      <vt:lpstr>LES VISIOS DU CDG18 Session  – Février 2026</vt:lpstr>
      <vt:lpstr>SOMMAIRE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 – Récolement obligatoire suite aux élections municipales de 2026</vt:lpstr>
      <vt:lpstr>2 – Inscription à l’examen professionnel de Rédacteur principal de 1re classe</vt:lpstr>
      <vt:lpstr>Présentation PowerPoint</vt:lpstr>
      <vt:lpstr>Présentation PowerPoint</vt:lpstr>
      <vt:lpstr>Présentation PowerPoint</vt:lpstr>
      <vt:lpstr>Présentation PowerPoint</vt:lpstr>
      <vt:lpstr>Présentation PowerPoint</vt:lpstr>
      <vt:lpstr>Présentation PowerPoint</vt:lpstr>
      <vt:lpstr>DES QUESTIONS ?  MERCI DE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L’ACTUALITE JURIDIQUE DE  LA FONCTION PUBLIQUE TERRITORIALE</dc:title>
  <dc:creator>Gdurand</dc:creator>
  <cp:lastModifiedBy>Ludivine MARTINAT</cp:lastModifiedBy>
  <cp:revision>508</cp:revision>
  <dcterms:created xsi:type="dcterms:W3CDTF">2022-04-29T09:00:44Z</dcterms:created>
  <dcterms:modified xsi:type="dcterms:W3CDTF">2026-02-05T10:10:46Z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2022-03-24T00:00:00Z</vt:filetime>
  </property>
  <property fmtid="{D5CDD505-2E9C-101B-9397-08002B2CF9AE}" pid="3" name="Creator">
    <vt:lpwstr>Microsoft® PowerPoint® 2010</vt:lpwstr>
  </property>
  <property fmtid="{D5CDD505-2E9C-101B-9397-08002B2CF9AE}" pid="4" name="LastSaved">
    <vt:filetime>2022-04-29T00:00:00Z</vt:filetime>
  </property>
</Properties>
</file>