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9" r:id="rId1"/>
  </p:sldMasterIdLst>
  <p:notesMasterIdLst>
    <p:notesMasterId r:id="rId43"/>
  </p:notesMasterIdLst>
  <p:sldIdLst>
    <p:sldId id="256" r:id="rId2"/>
    <p:sldId id="808" r:id="rId3"/>
    <p:sldId id="362" r:id="rId4"/>
    <p:sldId id="747" r:id="rId5"/>
    <p:sldId id="636" r:id="rId6"/>
    <p:sldId id="817" r:id="rId7"/>
    <p:sldId id="818" r:id="rId8"/>
    <p:sldId id="814" r:id="rId9"/>
    <p:sldId id="816" r:id="rId10"/>
    <p:sldId id="815" r:id="rId11"/>
    <p:sldId id="819" r:id="rId12"/>
    <p:sldId id="820" r:id="rId13"/>
    <p:sldId id="535" r:id="rId14"/>
    <p:sldId id="635" r:id="rId15"/>
    <p:sldId id="652" r:id="rId16"/>
    <p:sldId id="813" r:id="rId17"/>
    <p:sldId id="653" r:id="rId18"/>
    <p:sldId id="638" r:id="rId19"/>
    <p:sldId id="821" r:id="rId20"/>
    <p:sldId id="812" r:id="rId21"/>
    <p:sldId id="593" r:id="rId22"/>
    <p:sldId id="592" r:id="rId23"/>
    <p:sldId id="595" r:id="rId24"/>
    <p:sldId id="594" r:id="rId25"/>
    <p:sldId id="596" r:id="rId26"/>
    <p:sldId id="597" r:id="rId27"/>
    <p:sldId id="603" r:id="rId28"/>
    <p:sldId id="608" r:id="rId29"/>
    <p:sldId id="605" r:id="rId30"/>
    <p:sldId id="606" r:id="rId31"/>
    <p:sldId id="601" r:id="rId32"/>
    <p:sldId id="598" r:id="rId33"/>
    <p:sldId id="609" r:id="rId34"/>
    <p:sldId id="541" r:id="rId35"/>
    <p:sldId id="600" r:id="rId36"/>
    <p:sldId id="610" r:id="rId37"/>
    <p:sldId id="823" r:id="rId38"/>
    <p:sldId id="822" r:id="rId39"/>
    <p:sldId id="807" r:id="rId40"/>
    <p:sldId id="796" r:id="rId41"/>
    <p:sldId id="396" r:id="rId42"/>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CC99FF"/>
    <a:srgbClr val="4472C4"/>
    <a:srgbClr val="66CCFF"/>
    <a:srgbClr val="EC14B9"/>
    <a:srgbClr val="CFD5EA"/>
    <a:srgbClr val="E9EBF5"/>
    <a:srgbClr val="5C739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6247" autoAdjust="0"/>
  </p:normalViewPr>
  <p:slideViewPr>
    <p:cSldViewPr>
      <p:cViewPr varScale="1">
        <p:scale>
          <a:sx n="79" d="100"/>
          <a:sy n="79" d="100"/>
        </p:scale>
        <p:origin x="152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2_4" csCatId="accent2" phldr="1"/>
      <dgm:spPr/>
      <dgm:t>
        <a:bodyPr/>
        <a:lstStyle/>
        <a:p>
          <a:endParaRPr lang="fr-FR"/>
        </a:p>
      </dgm:t>
    </dgm:pt>
    <dgm:pt modelId="{A897E62D-6A88-4914-9F20-E09D4E51F1EB}">
      <dgm:prSet phldrT="[Texte]" custT="1"/>
      <dgm:spPr>
        <a:solidFill>
          <a:schemeClr val="accent5"/>
        </a:solidFill>
        <a:ln>
          <a:solidFill>
            <a:schemeClr val="accent1"/>
          </a:solidFill>
        </a:ln>
      </dgm:spPr>
      <dgm:t>
        <a:bodyPr/>
        <a:lstStyle/>
        <a:p>
          <a:pPr algn="ctr">
            <a:buAutoNum type="arabicPeriod"/>
          </a:pPr>
          <a:r>
            <a:rPr lang="fr-FR" sz="4000" b="1" dirty="0">
              <a:solidFill>
                <a:schemeClr val="bg1"/>
              </a:solidFill>
            </a:rPr>
            <a:t>Le recrutement des apprentis en situation de handicap</a:t>
          </a:r>
          <a:endParaRPr lang="fr-FR" sz="4000" dirty="0">
            <a:solidFill>
              <a:schemeClr val="bg1"/>
            </a:solidFill>
          </a:endParaRP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60041" custLinFactNeighborY="892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1"/>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chemeClr val="accent2"/>
        </a:solidFill>
      </dgm:spPr>
      <dgm:t>
        <a:bodyPr/>
        <a:lstStyle/>
        <a:p>
          <a:pPr algn="ctr"/>
          <a:endParaRPr lang="fr-FR" sz="4400" dirty="0"/>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70" custLinFactNeighborY="753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chemeClr val="accent6">
            <a:lumMod val="60000"/>
            <a:lumOff val="40000"/>
          </a:schemeClr>
        </a:solidFill>
      </dgm:spPr>
      <dgm:t>
        <a:bodyPr/>
        <a:lstStyle/>
        <a:p>
          <a:pPr algn="ctr"/>
          <a:r>
            <a:rPr lang="fr-FR" sz="4400" dirty="0"/>
            <a:t>Le CITIS et L’ASSURANCE STATUTAIRE</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FFC000"/>
        </a:solidFill>
      </dgm:spPr>
      <dgm:t>
        <a:bodyPr/>
        <a:lstStyle/>
        <a:p>
          <a:pPr algn="ctr"/>
          <a:r>
            <a:rPr lang="fr-FR" sz="4400" dirty="0"/>
            <a:t>ACTU-MINUTE</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3060604"/>
          <a:ext cx="8242300" cy="1612800"/>
        </a:xfrm>
        <a:prstGeom prst="rect">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142966" y="841776"/>
          <a:ext cx="7878906" cy="3332123"/>
        </a:xfrm>
        <a:prstGeom prst="roundRect">
          <a:avLst/>
        </a:prstGeom>
        <a:solidFill>
          <a:schemeClr val="accent5"/>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078" tIns="0" rIns="218078" bIns="0" numCol="1" spcCol="1270" anchor="ctr" anchorCtr="0">
          <a:noAutofit/>
        </a:bodyPr>
        <a:lstStyle/>
        <a:p>
          <a:pPr marL="0" lvl="0" indent="0" algn="ctr" defTabSz="1778000">
            <a:lnSpc>
              <a:spcPct val="90000"/>
            </a:lnSpc>
            <a:spcBef>
              <a:spcPct val="0"/>
            </a:spcBef>
            <a:spcAft>
              <a:spcPct val="35000"/>
            </a:spcAft>
            <a:buNone/>
          </a:pPr>
          <a:r>
            <a:rPr lang="fr-FR" sz="4000" b="1" kern="1200" dirty="0">
              <a:solidFill>
                <a:schemeClr val="bg1"/>
              </a:solidFill>
            </a:rPr>
            <a:t>Le recrutement des apprentis en situation de handicap</a:t>
          </a:r>
          <a:endParaRPr lang="fr-FR" sz="4000" kern="1200" dirty="0">
            <a:solidFill>
              <a:schemeClr val="bg1"/>
            </a:solidFill>
          </a:endParaRPr>
        </a:p>
      </dsp:txBody>
      <dsp:txXfrm>
        <a:off x="305627" y="1004437"/>
        <a:ext cx="7553584" cy="3006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799" y="145226"/>
          <a:ext cx="6847000" cy="3384187"/>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endParaRPr lang="fr-FR" sz="4400" kern="1200" dirty="0"/>
        </a:p>
      </dsp:txBody>
      <dsp:txXfrm>
        <a:off x="470001" y="310428"/>
        <a:ext cx="6516596" cy="30537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19341"/>
          <a:ext cx="7162800" cy="16128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70531"/>
          <a:ext cx="6847000" cy="3332123"/>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Le CITIS et L’ASSURANCE STATUTAIRE</a:t>
          </a:r>
        </a:p>
      </dsp:txBody>
      <dsp:txXfrm>
        <a:off x="467463" y="333192"/>
        <a:ext cx="6521678" cy="30068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41446"/>
          <a:ext cx="6847000" cy="338418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ACTU-MINUTE</a:t>
          </a:r>
        </a:p>
      </dsp:txBody>
      <dsp:txXfrm>
        <a:off x="470004" y="306648"/>
        <a:ext cx="6516596" cy="305378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965429C-58D9-478B-AFEE-042DE92416E5}" type="datetimeFigureOut">
              <a:rPr lang="fr-FR" smtClean="0"/>
              <a:pPr/>
              <a:t>07/04/2026</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8C30E37-46C0-47A2-9ABF-EFE84D65AF2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1</a:t>
            </a:fld>
            <a:endParaRPr lang="fr-FR"/>
          </a:p>
        </p:txBody>
      </p:sp>
    </p:spTree>
    <p:extLst>
      <p:ext uri="{BB962C8B-B14F-4D97-AF65-F5344CB8AC3E}">
        <p14:creationId xmlns:p14="http://schemas.microsoft.com/office/powerpoint/2010/main" val="211598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04F33-7E95-5DA5-28EE-767243448CE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2F2D2EA-0878-C9B5-32B7-01FD5976723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8B3BD48-DFF2-3CE6-B1AA-0078D8C92E3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B84DD17-FCB3-EAF0-4651-5B46392D0086}"/>
              </a:ext>
            </a:extLst>
          </p:cNvPr>
          <p:cNvSpPr>
            <a:spLocks noGrp="1"/>
          </p:cNvSpPr>
          <p:nvPr>
            <p:ph type="sldNum" sz="quarter" idx="5"/>
          </p:nvPr>
        </p:nvSpPr>
        <p:spPr/>
        <p:txBody>
          <a:bodyPr/>
          <a:lstStyle/>
          <a:p>
            <a:fld id="{98C30E37-46C0-47A2-9ABF-EFE84D65AF20}" type="slidenum">
              <a:rPr lang="fr-FR" smtClean="0"/>
              <a:pPr/>
              <a:t>2</a:t>
            </a:fld>
            <a:endParaRPr lang="fr-FR"/>
          </a:p>
        </p:txBody>
      </p:sp>
    </p:spTree>
    <p:extLst>
      <p:ext uri="{BB962C8B-B14F-4D97-AF65-F5344CB8AC3E}">
        <p14:creationId xmlns:p14="http://schemas.microsoft.com/office/powerpoint/2010/main" val="392276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3</a:t>
            </a:fld>
            <a:endParaRPr lang="fr-FR"/>
          </a:p>
        </p:txBody>
      </p:sp>
    </p:spTree>
    <p:extLst>
      <p:ext uri="{BB962C8B-B14F-4D97-AF65-F5344CB8AC3E}">
        <p14:creationId xmlns:p14="http://schemas.microsoft.com/office/powerpoint/2010/main" val="953400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10138-2E76-E527-8797-FBE71D4DA36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CEF550-C401-BB43-33EB-9BEAA7E8917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C13A130-45D9-55BB-7DDB-5244F574CA99}"/>
              </a:ext>
            </a:extLst>
          </p:cNvPr>
          <p:cNvSpPr>
            <a:spLocks noGrp="1"/>
          </p:cNvSpPr>
          <p:nvPr>
            <p:ph type="body" idx="1"/>
          </p:nvPr>
        </p:nvSpPr>
        <p:spPr/>
        <p:txBody>
          <a:bodyPr/>
          <a:lstStyle/>
          <a:p>
            <a:r>
              <a:rPr lang="fr-FR" dirty="0"/>
              <a:t>Démonstration sur </a:t>
            </a:r>
            <a:r>
              <a:rPr lang="fr-FR" dirty="0" err="1"/>
              <a:t>Pep’s</a:t>
            </a:r>
            <a:endParaRPr lang="fr-FR" dirty="0"/>
          </a:p>
        </p:txBody>
      </p:sp>
      <p:sp>
        <p:nvSpPr>
          <p:cNvPr id="4" name="Espace réservé du numéro de diapositive 3">
            <a:extLst>
              <a:ext uri="{FF2B5EF4-FFF2-40B4-BE49-F238E27FC236}">
                <a16:creationId xmlns:a16="http://schemas.microsoft.com/office/drawing/2014/main" id="{12B84C74-7B66-F4D9-2459-325EE3985E6C}"/>
              </a:ext>
            </a:extLst>
          </p:cNvPr>
          <p:cNvSpPr>
            <a:spLocks noGrp="1"/>
          </p:cNvSpPr>
          <p:nvPr>
            <p:ph type="sldNum" sz="quarter" idx="5"/>
          </p:nvPr>
        </p:nvSpPr>
        <p:spPr/>
        <p:txBody>
          <a:bodyPr/>
          <a:lstStyle/>
          <a:p>
            <a:fld id="{98C30E37-46C0-47A2-9ABF-EFE84D65AF20}" type="slidenum">
              <a:rPr lang="fr-FR" smtClean="0"/>
              <a:pPr/>
              <a:t>15</a:t>
            </a:fld>
            <a:endParaRPr lang="fr-FR"/>
          </a:p>
        </p:txBody>
      </p:sp>
    </p:spTree>
    <p:extLst>
      <p:ext uri="{BB962C8B-B14F-4D97-AF65-F5344CB8AC3E}">
        <p14:creationId xmlns:p14="http://schemas.microsoft.com/office/powerpoint/2010/main" val="4113891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C8928-4B68-F9E4-1375-8233BE0828A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BFFCC34-46E2-D02E-4B50-9E2A1DA08CA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75D83D1-808C-E066-98C0-3446494ECA07}"/>
              </a:ext>
            </a:extLst>
          </p:cNvPr>
          <p:cNvSpPr>
            <a:spLocks noGrp="1"/>
          </p:cNvSpPr>
          <p:nvPr>
            <p:ph type="body" idx="1"/>
          </p:nvPr>
        </p:nvSpPr>
        <p:spPr/>
        <p:txBody>
          <a:bodyPr/>
          <a:lstStyle/>
          <a:p>
            <a:r>
              <a:rPr lang="fr-FR" dirty="0"/>
              <a:t>Démonstration sur </a:t>
            </a:r>
            <a:r>
              <a:rPr lang="fr-FR" dirty="0" err="1"/>
              <a:t>Pep’s</a:t>
            </a:r>
            <a:endParaRPr lang="fr-FR" dirty="0"/>
          </a:p>
        </p:txBody>
      </p:sp>
      <p:sp>
        <p:nvSpPr>
          <p:cNvPr id="4" name="Espace réservé du numéro de diapositive 3">
            <a:extLst>
              <a:ext uri="{FF2B5EF4-FFF2-40B4-BE49-F238E27FC236}">
                <a16:creationId xmlns:a16="http://schemas.microsoft.com/office/drawing/2014/main" id="{9F13D8B4-B66A-6749-F2A9-CB627AA04E5D}"/>
              </a:ext>
            </a:extLst>
          </p:cNvPr>
          <p:cNvSpPr>
            <a:spLocks noGrp="1"/>
          </p:cNvSpPr>
          <p:nvPr>
            <p:ph type="sldNum" sz="quarter" idx="5"/>
          </p:nvPr>
        </p:nvSpPr>
        <p:spPr/>
        <p:txBody>
          <a:bodyPr/>
          <a:lstStyle/>
          <a:p>
            <a:fld id="{98C30E37-46C0-47A2-9ABF-EFE84D65AF20}" type="slidenum">
              <a:rPr lang="fr-FR" smtClean="0"/>
              <a:pPr/>
              <a:t>17</a:t>
            </a:fld>
            <a:endParaRPr lang="fr-FR"/>
          </a:p>
        </p:txBody>
      </p:sp>
    </p:spTree>
    <p:extLst>
      <p:ext uri="{BB962C8B-B14F-4D97-AF65-F5344CB8AC3E}">
        <p14:creationId xmlns:p14="http://schemas.microsoft.com/office/powerpoint/2010/main" val="3888763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9FFC2-806E-9FD8-517F-A03DD499610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3E74A3C-2AC7-8BF6-A511-5C723E1BC75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9E6F6CC-939E-93F6-8930-C09A48429D8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1228CB6-3B98-28CD-11AA-E437B9C1A7DC}"/>
              </a:ext>
            </a:extLst>
          </p:cNvPr>
          <p:cNvSpPr>
            <a:spLocks noGrp="1"/>
          </p:cNvSpPr>
          <p:nvPr>
            <p:ph type="sldNum" sz="quarter" idx="5"/>
          </p:nvPr>
        </p:nvSpPr>
        <p:spPr/>
        <p:txBody>
          <a:bodyPr/>
          <a:lstStyle/>
          <a:p>
            <a:fld id="{98C30E37-46C0-47A2-9ABF-EFE84D65AF20}" type="slidenum">
              <a:rPr lang="fr-FR" smtClean="0"/>
              <a:pPr/>
              <a:t>40</a:t>
            </a:fld>
            <a:endParaRPr lang="fr-FR"/>
          </a:p>
        </p:txBody>
      </p:sp>
    </p:spTree>
    <p:extLst>
      <p:ext uri="{BB962C8B-B14F-4D97-AF65-F5344CB8AC3E}">
        <p14:creationId xmlns:p14="http://schemas.microsoft.com/office/powerpoint/2010/main" val="2016374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A44152-7B63-87BB-1F9D-2FA17E85E012}"/>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C40CA1FB-BBC7-EE89-C7A3-33449D17D32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67FEC10-FB71-2F46-5365-0B188A2AB1DE}"/>
              </a:ext>
            </a:extLst>
          </p:cNvPr>
          <p:cNvSpPr>
            <a:spLocks noGrp="1"/>
          </p:cNvSpPr>
          <p:nvPr>
            <p:ph type="dt" sz="half" idx="10"/>
          </p:nvPr>
        </p:nvSpPr>
        <p:spPr/>
        <p:txBody>
          <a:bodyPr/>
          <a:lstStyle/>
          <a:p>
            <a:pPr>
              <a:defRPr/>
            </a:pPr>
            <a:fld id="{659C6750-4878-4F8C-B9DA-57CB5840798A}" type="datetimeFigureOut">
              <a:rPr lang="en-US" smtClean="0"/>
              <a:pPr>
                <a:defRPr/>
              </a:pPr>
              <a:t>4/7/2026</a:t>
            </a:fld>
            <a:endParaRPr lang="en-US"/>
          </a:p>
        </p:txBody>
      </p:sp>
      <p:sp>
        <p:nvSpPr>
          <p:cNvPr id="5" name="Espace réservé du pied de page 4">
            <a:extLst>
              <a:ext uri="{FF2B5EF4-FFF2-40B4-BE49-F238E27FC236}">
                <a16:creationId xmlns:a16="http://schemas.microsoft.com/office/drawing/2014/main" id="{030AC345-D282-96B8-A24A-B224BBB69BEB}"/>
              </a:ext>
            </a:extLst>
          </p:cNvPr>
          <p:cNvSpPr>
            <a:spLocks noGrp="1"/>
          </p:cNvSpPr>
          <p:nvPr>
            <p:ph type="ftr" sz="quarter" idx="11"/>
          </p:nvPr>
        </p:nvSpPr>
        <p:spPr/>
        <p:txBody>
          <a:bodyPr/>
          <a:lstStyle/>
          <a:p>
            <a:pPr>
              <a:defRPr/>
            </a:pPr>
            <a:endParaRPr lang="en-US"/>
          </a:p>
        </p:txBody>
      </p:sp>
      <p:sp>
        <p:nvSpPr>
          <p:cNvPr id="6" name="Espace réservé du numéro de diapositive 5">
            <a:extLst>
              <a:ext uri="{FF2B5EF4-FFF2-40B4-BE49-F238E27FC236}">
                <a16:creationId xmlns:a16="http://schemas.microsoft.com/office/drawing/2014/main" id="{3D6734DE-7B35-7976-ED42-A8A0C46FCCC1}"/>
              </a:ext>
            </a:extLst>
          </p:cNvPr>
          <p:cNvSpPr>
            <a:spLocks noGrp="1"/>
          </p:cNvSpPr>
          <p:nvPr>
            <p:ph type="sldNum" sz="quarter" idx="12"/>
          </p:nvPr>
        </p:nvSpPr>
        <p:spPr/>
        <p:txBody>
          <a:bodyPr/>
          <a:lstStyle/>
          <a:p>
            <a:fld id="{61F62403-2978-4FD4-A14F-D24AD846828E}" type="slidenum">
              <a:rPr lang="en-US" altLang="fr-FR" smtClean="0"/>
              <a:pPr/>
              <a:t>‹N°›</a:t>
            </a:fld>
            <a:endParaRPr lang="en-US" altLang="fr-FR"/>
          </a:p>
        </p:txBody>
      </p:sp>
    </p:spTree>
    <p:extLst>
      <p:ext uri="{BB962C8B-B14F-4D97-AF65-F5344CB8AC3E}">
        <p14:creationId xmlns:p14="http://schemas.microsoft.com/office/powerpoint/2010/main" val="153878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A59A5-75D7-715B-94CB-59ADCD67619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8C1E911-BD9B-14A3-736A-B23D3AC1D5E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1B9EC-D53B-368C-9F57-D3CA31A34EA7}"/>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802745CB-CFE3-A73C-C3FD-A0A7D2CD8043}"/>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4F18AB9-8146-FD55-ED09-4DCAE7BA3AEA}"/>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87239712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0CD5606-9750-DC99-D1E7-F26DAC7A0F7B}"/>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6F92784-A997-45EF-F571-CCC565FEF8C3}"/>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6E996E-B9F5-D8B1-B1C6-BADA1D56B9CE}"/>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2DCA275A-9F4F-E455-8C6B-1796F8877272}"/>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323DE15F-1870-3DEB-F1E3-8E6868060ED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6376775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9B02B-1DC0-7EC8-4547-BEC0A6CD717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46B7A0D-5060-34AD-D05C-255E97A8F04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426491-62A4-92D8-A3E8-387EFEA3ADED}"/>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E3B2E676-C478-D8B2-4A1E-38B6DB458697}"/>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717C6C34-B349-A5B0-4E39-12EE1C2F3FE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07501895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FDACB-DACA-69D0-B2B4-31966C123766}"/>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16FE8BB1-ADE3-DDDC-CD11-5705969144B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46CF092-4B88-9F4C-2CC4-BA36BBB182BA}"/>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FAB84A76-D9EB-7686-6E94-A0A5E56CCC29}"/>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0E2A217-2F3E-C900-AFF7-6542D4135B8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9932494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583C3-F91D-2254-7D64-0845D9D1DC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2B040E-7F4C-8D56-78B5-CF7B6EB5D3BE}"/>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B8AB2CA-2E20-5B93-C108-1FA808973A24}"/>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F11E217-CC20-CC7D-D0EC-CB331929346C}"/>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EDB4C759-C379-AD07-2A59-C960CB14E716}"/>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03AD27DB-58F9-B6ED-F7FA-6568FF1F0BEE}"/>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5869266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8B2C8-12B2-2EA0-7E2C-BDC06D89FCF4}"/>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D9D3D47-909A-D2B9-1318-C815922FB7D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4232E91-5560-5E0D-885D-27F1CD32D293}"/>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A3FBE8E-A508-2E6E-9495-4B080430FB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C611E5F-52C1-E319-CCC9-73C78857D656}"/>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1E8C504-97A3-5E57-174C-DC4354469D91}"/>
              </a:ext>
            </a:extLst>
          </p:cNvPr>
          <p:cNvSpPr>
            <a:spLocks noGrp="1"/>
          </p:cNvSpPr>
          <p:nvPr>
            <p:ph type="dt" sz="half" idx="10"/>
          </p:nvPr>
        </p:nvSpPr>
        <p:spPr/>
        <p:txBody>
          <a:bodyPr/>
          <a:lstStyle/>
          <a:p>
            <a:r>
              <a:rPr lang="en-US"/>
              <a:t>4/29/2022</a:t>
            </a:r>
          </a:p>
        </p:txBody>
      </p:sp>
      <p:sp>
        <p:nvSpPr>
          <p:cNvPr id="8" name="Espace réservé du pied de page 7">
            <a:extLst>
              <a:ext uri="{FF2B5EF4-FFF2-40B4-BE49-F238E27FC236}">
                <a16:creationId xmlns:a16="http://schemas.microsoft.com/office/drawing/2014/main" id="{2B09FAC4-8010-35F8-A7BB-B228683C03EF}"/>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9" name="Espace réservé du numéro de diapositive 8">
            <a:extLst>
              <a:ext uri="{FF2B5EF4-FFF2-40B4-BE49-F238E27FC236}">
                <a16:creationId xmlns:a16="http://schemas.microsoft.com/office/drawing/2014/main" id="{1CBC266F-0E51-47F3-8243-860B90AA8659}"/>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56359676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7BD07-0692-1557-7B09-B9675680834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32013DF-B4E6-02B2-6878-3427DF933A5D}"/>
              </a:ext>
            </a:extLst>
          </p:cNvPr>
          <p:cNvSpPr>
            <a:spLocks noGrp="1"/>
          </p:cNvSpPr>
          <p:nvPr>
            <p:ph type="dt" sz="half" idx="10"/>
          </p:nvPr>
        </p:nvSpPr>
        <p:spPr/>
        <p:txBody>
          <a:bodyPr/>
          <a:lstStyle/>
          <a:p>
            <a:r>
              <a:rPr lang="en-US"/>
              <a:t>4/29/2022</a:t>
            </a:r>
          </a:p>
        </p:txBody>
      </p:sp>
      <p:sp>
        <p:nvSpPr>
          <p:cNvPr id="4" name="Espace réservé du pied de page 3">
            <a:extLst>
              <a:ext uri="{FF2B5EF4-FFF2-40B4-BE49-F238E27FC236}">
                <a16:creationId xmlns:a16="http://schemas.microsoft.com/office/drawing/2014/main" id="{B89A5F7F-C1CD-8B89-30F2-751104D642B4}"/>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5" name="Espace réservé du numéro de diapositive 4">
            <a:extLst>
              <a:ext uri="{FF2B5EF4-FFF2-40B4-BE49-F238E27FC236}">
                <a16:creationId xmlns:a16="http://schemas.microsoft.com/office/drawing/2014/main" id="{65DACC61-75E8-C6EB-902F-701C3A663593}"/>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92241256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F4AA528-EB3F-5CD9-CB92-84A67087ADC4}"/>
              </a:ext>
            </a:extLst>
          </p:cNvPr>
          <p:cNvSpPr>
            <a:spLocks noGrp="1"/>
          </p:cNvSpPr>
          <p:nvPr>
            <p:ph type="dt" sz="half" idx="10"/>
          </p:nvPr>
        </p:nvSpPr>
        <p:spPr/>
        <p:txBody>
          <a:bodyPr/>
          <a:lstStyle/>
          <a:p>
            <a:fld id="{300A905A-F97D-4E54-ABC5-1CE31C62808A}" type="datetimeFigureOut">
              <a:rPr lang="fr-FR" smtClean="0"/>
              <a:pPr/>
              <a:t>07/04/2026</a:t>
            </a:fld>
            <a:endParaRPr lang="fr-FR"/>
          </a:p>
        </p:txBody>
      </p:sp>
      <p:sp>
        <p:nvSpPr>
          <p:cNvPr id="3" name="Espace réservé du pied de page 2">
            <a:extLst>
              <a:ext uri="{FF2B5EF4-FFF2-40B4-BE49-F238E27FC236}">
                <a16:creationId xmlns:a16="http://schemas.microsoft.com/office/drawing/2014/main" id="{F8461D7D-EB47-7F36-CC8F-FBB5D457E1B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99B2601-42BC-9A86-949A-EF796C99DC45}"/>
              </a:ext>
            </a:extLst>
          </p:cNvPr>
          <p:cNvSpPr>
            <a:spLocks noGrp="1"/>
          </p:cNvSpPr>
          <p:nvPr>
            <p:ph type="sldNum" sz="quarter" idx="12"/>
          </p:nvPr>
        </p:nvSpPr>
        <p:spPr/>
        <p:txBody>
          <a:bodyPr/>
          <a:lstStyle/>
          <a:p>
            <a:fld id="{52501073-81C6-4E18-943D-5D2E57C59D15}" type="slidenum">
              <a:rPr lang="fr-FR" smtClean="0"/>
              <a:pPr/>
              <a:t>‹N°›</a:t>
            </a:fld>
            <a:endParaRPr lang="fr-FR"/>
          </a:p>
        </p:txBody>
      </p:sp>
    </p:spTree>
    <p:extLst>
      <p:ext uri="{BB962C8B-B14F-4D97-AF65-F5344CB8AC3E}">
        <p14:creationId xmlns:p14="http://schemas.microsoft.com/office/powerpoint/2010/main" val="428789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127AEF-F721-CD86-1A5A-6B8813006CFE}"/>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EA3A181F-310C-95C5-8F4C-EB6C2BF5A78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4BBE421-3EF6-F4E1-7B9D-669C72E8CA3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F127263-A8EA-1333-0F20-2A8DE115995D}"/>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299D8454-26C5-E4A7-D5AE-7FB64520319D}"/>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AC3665FC-C8EA-47EC-627A-5E834F838FA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18609360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469FE-B454-F5E0-4282-774FD2697DF3}"/>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D1ECD914-493B-6266-5925-E1ACAD34276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FC8FAA62-2D02-F1AC-BE20-2976D5DA6D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10FEC42-A78E-65DD-E410-1694AC2A5A46}"/>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C2F6D830-58EA-0F5A-689A-E74518EF5510}"/>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16D8DF24-FBDA-114E-471E-4A7473020BF5}"/>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485750770"/>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5077874-EEE3-0768-6201-8580C44784C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DE5EBA1-1C49-FB94-8E18-909994D2188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0F68BE-9B39-7468-1755-2F198684F8C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4/29/2022</a:t>
            </a:r>
          </a:p>
        </p:txBody>
      </p:sp>
      <p:sp>
        <p:nvSpPr>
          <p:cNvPr id="5" name="Espace réservé du pied de page 4">
            <a:extLst>
              <a:ext uri="{FF2B5EF4-FFF2-40B4-BE49-F238E27FC236}">
                <a16:creationId xmlns:a16="http://schemas.microsoft.com/office/drawing/2014/main" id="{E1AF612E-E52C-E3B6-8C13-CA462B0DFB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E16D8736-65C8-AAD8-8D1B-CE4CABD58C4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857035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iphfp.fr/employeurs/ressources-employeurs/centre-de-ressources/modeles-de-documents-utiles-a-l-instruction-des-demandes-d-aides-au-fiphfp"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www.fiphfp.fr/employeurs/ressources-employeurs/centre-de-ressources/modeles-de-documents-utiles-a-l-instruction-des-demandes-d-aides-au-fiphfp"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nracl.retraites.fr/glossaire#mot585" TargetMode="External"/><Relationship Id="rId2" Type="http://schemas.openxmlformats.org/officeDocument/2006/relationships/hyperlink" Target="https://www.cnracl.retraites.fr/glossaire#mot889"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hyperlink" Target="https://plateforme-employeurs.caissedesdepots.fr/espace-prive/plateforme/#/public/accuei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svgsilh.com/f44336/image/148478.html" TargetMode="External"/><Relationship Id="rId5" Type="http://schemas.openxmlformats.org/officeDocument/2006/relationships/image" Target="../media/image11.sv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assurances.retraite@cdg.f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lient-02.relyens.eu/espaceclient/"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net-entreprises.fr/"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hyperlink" Target="mailto:assurances.retraite@cdg.f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facebook.com/profile.php?id=61576500824966"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90.png"/><Relationship Id="rId3" Type="http://schemas.openxmlformats.org/officeDocument/2006/relationships/image" Target="../media/image21.png"/><Relationship Id="rId7" Type="http://schemas.openxmlformats.org/officeDocument/2006/relationships/image" Target="../media/image160.png"/><Relationship Id="rId12" Type="http://schemas.openxmlformats.org/officeDocument/2006/relationships/customXml" Target="../ink/ink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180.png"/><Relationship Id="rId5" Type="http://schemas.openxmlformats.org/officeDocument/2006/relationships/image" Target="../media/image1.jpeg"/><Relationship Id="rId10" Type="http://schemas.openxmlformats.org/officeDocument/2006/relationships/customXml" Target="../ink/ink3.xml"/><Relationship Id="rId4" Type="http://schemas.openxmlformats.org/officeDocument/2006/relationships/hyperlink" Target="https://www.komuniki.fr/index.html" TargetMode="External"/><Relationship Id="rId9" Type="http://schemas.openxmlformats.org/officeDocument/2006/relationships/image" Target="../media/image170.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service-public.gouv.fr/particuliers/vosdroits/R6364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nfpt.fr/s-informer/nos-actualites/le-fil-dactu/financement-contrats-dapprentissage/nationa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nfpt.fr/sites/default/files/standalone/1768465427/support-apprentissage-2026.pdf"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77507" y="2380355"/>
            <a:ext cx="7713345" cy="1443344"/>
          </a:xfrm>
          <a:prstGeom prst="rect">
            <a:avLst/>
          </a:prstGeom>
        </p:spPr>
        <p:txBody>
          <a:bodyPr vert="horz" wrap="square" lIns="0" tIns="12065" rIns="0" bIns="0" rtlCol="0">
            <a:spAutoFit/>
          </a:bodyPr>
          <a:lstStyle/>
          <a:p>
            <a:pPr marL="12700" algn="ctr">
              <a:lnSpc>
                <a:spcPct val="100000"/>
              </a:lnSpc>
              <a:spcBef>
                <a:spcPts val="95"/>
              </a:spcBef>
            </a:pPr>
            <a:r>
              <a:rPr lang="fr-FR" sz="6000" spc="-15" dirty="0">
                <a:solidFill>
                  <a:schemeClr val="accent5">
                    <a:lumMod val="75000"/>
                  </a:schemeClr>
                </a:solidFill>
              </a:rPr>
              <a:t>LES VISIOS DU CDG18</a:t>
            </a:r>
            <a:br>
              <a:rPr lang="fr-FR" sz="4800" spc="-15" dirty="0">
                <a:solidFill>
                  <a:srgbClr val="00B0F0"/>
                </a:solidFill>
              </a:rPr>
            </a:br>
            <a:endParaRPr dirty="0">
              <a:solidFill>
                <a:schemeClr val="accent6"/>
              </a:solidFill>
            </a:endParaRPr>
          </a:p>
        </p:txBody>
      </p:sp>
      <p:pic>
        <p:nvPicPr>
          <p:cNvPr id="9" name="Image 8" descr="Logo_CDG18_BS.jpg"/>
          <p:cNvPicPr>
            <a:picLocks noChangeAspect="1"/>
          </p:cNvPicPr>
          <p:nvPr/>
        </p:nvPicPr>
        <p:blipFill>
          <a:blip r:embed="rId5"/>
          <a:stretch>
            <a:fillRect/>
          </a:stretch>
        </p:blipFill>
        <p:spPr>
          <a:xfrm>
            <a:off x="146011" y="500042"/>
            <a:ext cx="1422426" cy="1443762"/>
          </a:xfrm>
          <a:prstGeom prst="rect">
            <a:avLst/>
          </a:prstGeom>
        </p:spPr>
      </p:pic>
      <p:grpSp>
        <p:nvGrpSpPr>
          <p:cNvPr id="10" name="Groupe 14"/>
          <p:cNvGrpSpPr>
            <a:grpSpLocks/>
          </p:cNvGrpSpPr>
          <p:nvPr/>
        </p:nvGrpSpPr>
        <p:grpSpPr bwMode="auto">
          <a:xfrm>
            <a:off x="1357290" y="285728"/>
            <a:ext cx="7661932" cy="2016596"/>
            <a:chOff x="2521302" y="4447632"/>
            <a:chExt cx="6645275" cy="2324642"/>
          </a:xfrm>
        </p:grpSpPr>
        <p:sp>
          <p:nvSpPr>
            <p:cNvPr id="11"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2"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3"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4" name="Group 6"/>
            <p:cNvGrpSpPr>
              <a:grpSpLocks/>
            </p:cNvGrpSpPr>
            <p:nvPr/>
          </p:nvGrpSpPr>
          <p:grpSpPr bwMode="auto">
            <a:xfrm>
              <a:off x="3957638" y="5091476"/>
              <a:ext cx="171450" cy="1165229"/>
              <a:chOff x="112099728" y="105931681"/>
              <a:chExt cx="170831" cy="1165800"/>
            </a:xfrm>
          </p:grpSpPr>
          <p:sp>
            <p:nvSpPr>
              <p:cNvPr id="19"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0"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1"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5" name="Group 10"/>
            <p:cNvGrpSpPr>
              <a:grpSpLocks/>
            </p:cNvGrpSpPr>
            <p:nvPr/>
          </p:nvGrpSpPr>
          <p:grpSpPr bwMode="auto">
            <a:xfrm>
              <a:off x="8701088" y="4447632"/>
              <a:ext cx="169862" cy="1163632"/>
              <a:chOff x="116843535" y="105289350"/>
              <a:chExt cx="170420" cy="1163658"/>
            </a:xfrm>
          </p:grpSpPr>
          <p:sp>
            <p:nvSpPr>
              <p:cNvPr id="16" name="Rectangle 15"/>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7" name="Rectangle 16"/>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8" name="Rectangle 17"/>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5">
            <a:extLst>
              <a:ext uri="{FF2B5EF4-FFF2-40B4-BE49-F238E27FC236}">
                <a16:creationId xmlns:a16="http://schemas.microsoft.com/office/drawing/2014/main" id="{59DEC9A9-D93D-BFA7-972F-C819F74BE1C2}"/>
              </a:ext>
            </a:extLst>
          </p:cNvPr>
          <p:cNvSpPr txBox="1">
            <a:spLocks/>
          </p:cNvSpPr>
          <p:nvPr/>
        </p:nvSpPr>
        <p:spPr>
          <a:xfrm>
            <a:off x="34047" y="4927167"/>
            <a:ext cx="8782089" cy="443070"/>
          </a:xfrm>
          <a:prstGeom prst="rect">
            <a:avLst/>
          </a:prstGeom>
        </p:spPr>
        <p:txBody>
          <a:bodyPr vert="horz" wrap="square" lIns="0" tIns="12065" rIns="0" bIns="0" rtlCol="0">
            <a:spAutoFit/>
          </a:bodyPr>
          <a:lstStyle>
            <a:lvl1pPr>
              <a:defRPr sz="2400" b="1" i="0">
                <a:solidFill>
                  <a:srgbClr val="B10F61"/>
                </a:solidFill>
                <a:latin typeface="Carlito"/>
                <a:ea typeface="+mj-ea"/>
                <a:cs typeface="Carlito"/>
              </a:defRPr>
            </a:lvl1pPr>
          </a:lstStyle>
          <a:p>
            <a:pPr marL="12700" algn="ctr">
              <a:spcBef>
                <a:spcPts val="95"/>
              </a:spcBef>
            </a:pPr>
            <a:r>
              <a:rPr lang="fr-FR" sz="2800" kern="0" spc="-15" dirty="0">
                <a:solidFill>
                  <a:srgbClr val="66CCFF"/>
                </a:solidFill>
              </a:rPr>
              <a:t>La Visio va bientôt commencer</a:t>
            </a:r>
            <a:endParaRPr lang="fr-FR" kern="0" dirty="0">
              <a:solidFill>
                <a:srgbClr val="66CCFF"/>
              </a:solidFill>
            </a:endParaRPr>
          </a:p>
        </p:txBody>
      </p:sp>
      <p:pic>
        <p:nvPicPr>
          <p:cNvPr id="3" name="audiohub__4066141017921_mind-games__testversion">
            <a:hlinkClick r:id="" action="ppaction://media"/>
            <a:extLst>
              <a:ext uri="{FF2B5EF4-FFF2-40B4-BE49-F238E27FC236}">
                <a16:creationId xmlns:a16="http://schemas.microsoft.com/office/drawing/2014/main" id="{F94F4770-D564-2214-575C-FC3A683DEA52}"/>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4">
                <a:tint val="45000"/>
                <a:satMod val="400000"/>
              </a:schemeClr>
            </a:duotone>
          </a:blip>
          <a:stretch>
            <a:fillRect/>
          </a:stretch>
        </p:blipFill>
        <p:spPr>
          <a:xfrm>
            <a:off x="1568437" y="4927167"/>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460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6107C-E4DD-4601-F3BA-7562CE96E332}"/>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C25F185F-B8F2-557D-E2FF-F12847BF864D}"/>
              </a:ext>
            </a:extLst>
          </p:cNvPr>
          <p:cNvSpPr>
            <a:spLocks noGrp="1"/>
          </p:cNvSpPr>
          <p:nvPr>
            <p:ph idx="1"/>
          </p:nvPr>
        </p:nvSpPr>
        <p:spPr>
          <a:xfrm>
            <a:off x="228600" y="1515338"/>
            <a:ext cx="8699500" cy="5134078"/>
          </a:xfrm>
        </p:spPr>
        <p:txBody>
          <a:bodyPr>
            <a:normAutofit/>
          </a:bodyPr>
          <a:lstStyle/>
          <a:p>
            <a:pPr lvl="2"/>
            <a:endParaRPr lang="fr-FR" sz="1600" dirty="0">
              <a:solidFill>
                <a:srgbClr val="FF0000"/>
              </a:solidFill>
              <a:sym typeface="Wingdings" panose="05000000000000000000" pitchFamily="2" charset="2"/>
            </a:endParaRPr>
          </a:p>
          <a:p>
            <a:pPr marL="342900" lvl="1" indent="0">
              <a:buNone/>
            </a:pPr>
            <a:endParaRPr lang="fr-FR" dirty="0"/>
          </a:p>
        </p:txBody>
      </p:sp>
      <p:pic>
        <p:nvPicPr>
          <p:cNvPr id="11" name="Image 10" descr="Logo_CDG18_BS.jpg">
            <a:extLst>
              <a:ext uri="{FF2B5EF4-FFF2-40B4-BE49-F238E27FC236}">
                <a16:creationId xmlns:a16="http://schemas.microsoft.com/office/drawing/2014/main" id="{44F7867E-2735-DF39-47D8-5FBB6F804A58}"/>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94737931-BCEC-669C-36BF-0DF87C5C3EF0}"/>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CD40CE2C-99E7-B109-A091-A33AEAF281B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E2502E04-1730-49A3-1A7E-3D3A7D2C2D64}"/>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5E625A0B-A2BA-8D59-CF6B-26B6C41DA26E}"/>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FED0163E-F144-3B95-8B4C-27D5E0349459}"/>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0E956B21-A0EB-7ACA-37FE-C0F5737484CC}"/>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9952050D-31F2-42A7-6912-D0C583B76EC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5A31D68E-991C-339E-F4F1-BBCB72551E61}"/>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EE969163-252B-30E2-E12F-2631BAEF6A11}"/>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9730AE34-E287-5A23-12EA-10436A053388}"/>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84B51788-9CA3-4391-8FB6-6BBFB3AC97A8}"/>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D1D1FDF7-3768-3021-B48A-5F30921F62B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DD57FA62-6715-CB28-69EF-550E1D4DE8E7}"/>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6879D6AC-3563-3B64-8F51-9B1438AF80BD}"/>
              </a:ext>
            </a:extLst>
          </p:cNvPr>
          <p:cNvSpPr>
            <a:spLocks noGrp="1"/>
          </p:cNvSpPr>
          <p:nvPr>
            <p:ph type="title"/>
          </p:nvPr>
        </p:nvSpPr>
        <p:spPr>
          <a:xfrm>
            <a:off x="628650" y="365127"/>
            <a:ext cx="7886700" cy="1101746"/>
          </a:xfrm>
        </p:spPr>
        <p:txBody>
          <a:bodyPr>
            <a:normAutofit/>
          </a:bodyPr>
          <a:lstStyle/>
          <a:p>
            <a:pPr algn="r"/>
            <a:r>
              <a:rPr lang="fr-FR" sz="2200" dirty="0">
                <a:solidFill>
                  <a:srgbClr val="0070C0"/>
                </a:solidFill>
              </a:rPr>
              <a:t>Le recrutement des apprentis en situation </a:t>
            </a:r>
            <a:br>
              <a:rPr lang="fr-FR" sz="2200" dirty="0">
                <a:solidFill>
                  <a:srgbClr val="0070C0"/>
                </a:solidFill>
              </a:rPr>
            </a:br>
            <a:r>
              <a:rPr lang="fr-FR" sz="2200" dirty="0">
                <a:solidFill>
                  <a:srgbClr val="0070C0"/>
                </a:solidFill>
              </a:rPr>
              <a:t>de handicap</a:t>
            </a:r>
          </a:p>
        </p:txBody>
      </p:sp>
      <p:sp>
        <p:nvSpPr>
          <p:cNvPr id="2" name="ZoneTexte 1">
            <a:extLst>
              <a:ext uri="{FF2B5EF4-FFF2-40B4-BE49-F238E27FC236}">
                <a16:creationId xmlns:a16="http://schemas.microsoft.com/office/drawing/2014/main" id="{77AED99F-B383-6EE4-2E55-2067256B1AD7}"/>
              </a:ext>
            </a:extLst>
          </p:cNvPr>
          <p:cNvSpPr txBox="1"/>
          <p:nvPr/>
        </p:nvSpPr>
        <p:spPr>
          <a:xfrm>
            <a:off x="228600" y="1195238"/>
            <a:ext cx="8587004" cy="5678478"/>
          </a:xfrm>
          <a:prstGeom prst="rect">
            <a:avLst/>
          </a:prstGeom>
          <a:noFill/>
        </p:spPr>
        <p:txBody>
          <a:bodyPr wrap="square" rtlCol="0">
            <a:spAutoFit/>
          </a:bodyPr>
          <a:lstStyle/>
          <a:p>
            <a:endParaRPr lang="fr-FR" dirty="0"/>
          </a:p>
          <a:p>
            <a:r>
              <a:rPr lang="fr-FR" dirty="0"/>
              <a:t>Pour accompagner et faciliter l’insertion des apprentis, </a:t>
            </a:r>
            <a:r>
              <a:rPr lang="fr-FR" b="1" u="sng" dirty="0"/>
              <a:t>deux financements </a:t>
            </a:r>
            <a:r>
              <a:rPr lang="fr-FR" dirty="0"/>
              <a:t>possibles via :</a:t>
            </a:r>
          </a:p>
          <a:p>
            <a:endParaRPr lang="fr-FR" dirty="0"/>
          </a:p>
          <a:p>
            <a:endParaRPr lang="fr-FR" dirty="0"/>
          </a:p>
          <a:p>
            <a:r>
              <a:rPr lang="fr-FR" dirty="0"/>
              <a:t>Deux aides principales en lien direct avec l’apprentissage peuvent être demandées.</a:t>
            </a:r>
          </a:p>
          <a:p>
            <a:endParaRPr lang="fr-FR" sz="1100" dirty="0"/>
          </a:p>
          <a:p>
            <a:pPr algn="ctr"/>
            <a:r>
              <a:rPr lang="fr-FR" sz="2000" dirty="0">
                <a:solidFill>
                  <a:srgbClr val="33CCCC"/>
                </a:solidFill>
                <a:effectLst>
                  <a:outerShdw blurRad="38100" dist="38100" dir="2700000" algn="tl">
                    <a:srgbClr val="000000">
                      <a:alpha val="43137"/>
                    </a:srgbClr>
                  </a:outerShdw>
                </a:effectLst>
              </a:rPr>
              <a:t>L’indemnité d’apprentissage </a:t>
            </a:r>
          </a:p>
          <a:p>
            <a:pPr marL="285750" indent="-285750" algn="just">
              <a:buFont typeface="Arial" panose="020B0604020202020204" pitchFamily="34" charset="0"/>
              <a:buChar char="•"/>
            </a:pPr>
            <a:endParaRPr lang="fr-FR" sz="1100" dirty="0"/>
          </a:p>
          <a:p>
            <a:pPr marL="285750" indent="-285750" algn="just">
              <a:buFont typeface="Arial" panose="020B0604020202020204" pitchFamily="34" charset="0"/>
              <a:buChar char="•"/>
            </a:pPr>
            <a:r>
              <a:rPr lang="fr-FR" dirty="0"/>
              <a:t>Concerne uniquement les apprentis en </a:t>
            </a:r>
            <a:r>
              <a:rPr lang="fr-FR" b="1" dirty="0"/>
              <a:t>situation de handicap</a:t>
            </a:r>
            <a:r>
              <a:rPr lang="fr-FR" dirty="0"/>
              <a:t>. </a:t>
            </a:r>
          </a:p>
          <a:p>
            <a:pPr marL="285750" indent="-285750" algn="just">
              <a:buFont typeface="Arial" panose="020B0604020202020204" pitchFamily="34" charset="0"/>
              <a:buChar char="•"/>
            </a:pPr>
            <a:r>
              <a:rPr lang="fr-FR" dirty="0"/>
              <a:t>Prise en charge de </a:t>
            </a:r>
            <a:r>
              <a:rPr lang="fr-FR" b="1" dirty="0"/>
              <a:t>80% du salaire </a:t>
            </a:r>
            <a:r>
              <a:rPr lang="fr-FR" dirty="0"/>
              <a:t>de l’apprenti (salaire brut + charges patronales). </a:t>
            </a:r>
          </a:p>
          <a:p>
            <a:pPr marL="285750" indent="-285750" algn="just">
              <a:buFont typeface="Arial" panose="020B0604020202020204" pitchFamily="34" charset="0"/>
              <a:buChar char="•"/>
            </a:pPr>
            <a:r>
              <a:rPr lang="fr-FR" dirty="0"/>
              <a:t>La </a:t>
            </a:r>
            <a:r>
              <a:rPr lang="fr-FR" b="1" dirty="0"/>
              <a:t>demande</a:t>
            </a:r>
            <a:r>
              <a:rPr lang="fr-FR" dirty="0"/>
              <a:t> est à effectuer pour </a:t>
            </a:r>
            <a:r>
              <a:rPr lang="fr-FR" b="1" dirty="0"/>
              <a:t>chaque année </a:t>
            </a:r>
            <a:r>
              <a:rPr lang="fr-FR" dirty="0"/>
              <a:t>d’apprentissage	</a:t>
            </a:r>
          </a:p>
          <a:p>
            <a:pPr marL="285750" indent="-285750" algn="just">
              <a:buFont typeface="Arial" panose="020B0604020202020204" pitchFamily="34" charset="0"/>
              <a:buChar char="•"/>
            </a:pPr>
            <a:r>
              <a:rPr lang="fr-FR" dirty="0"/>
              <a:t>Versement de l’aide au choix : trimestrielle, semestrielle ou annuelle</a:t>
            </a:r>
          </a:p>
          <a:p>
            <a:pPr marL="285750" indent="-285750" algn="just">
              <a:buFont typeface="Arial" panose="020B0604020202020204" pitchFamily="34" charset="0"/>
              <a:buChar char="•"/>
            </a:pPr>
            <a:endParaRPr lang="fr-FR" sz="1100" dirty="0"/>
          </a:p>
          <a:p>
            <a:pPr algn="just"/>
            <a:r>
              <a:rPr lang="fr-FR" dirty="0"/>
              <a:t>Pièces justificatives demandées par le FIPHFP : </a:t>
            </a:r>
          </a:p>
          <a:p>
            <a:pPr marL="285750" indent="-285750" algn="just">
              <a:buFont typeface="Arial" panose="020B0604020202020204" pitchFamily="34" charset="0"/>
              <a:buChar char="•"/>
            </a:pPr>
            <a:r>
              <a:rPr lang="fr-FR" dirty="0"/>
              <a:t>Reconnaissance de travailleur handicapé de l’apprenti </a:t>
            </a:r>
          </a:p>
          <a:p>
            <a:pPr marL="285750" indent="-285750" algn="just">
              <a:buFont typeface="Arial" panose="020B0604020202020204" pitchFamily="34" charset="0"/>
              <a:buChar char="•"/>
            </a:pPr>
            <a:endParaRPr lang="fr-FR" sz="1100" dirty="0"/>
          </a:p>
          <a:p>
            <a:pPr marL="285750" indent="-285750" algn="just">
              <a:buFont typeface="Arial" panose="020B0604020202020204" pitchFamily="34" charset="0"/>
              <a:buChar char="•"/>
            </a:pPr>
            <a:r>
              <a:rPr lang="fr-FR" dirty="0"/>
              <a:t>Attestation de travail </a:t>
            </a:r>
          </a:p>
          <a:p>
            <a:pPr marL="285750" indent="-285750" algn="just">
              <a:buFont typeface="Arial" panose="020B0604020202020204" pitchFamily="34" charset="0"/>
              <a:buChar char="•"/>
            </a:pPr>
            <a:endParaRPr lang="fr-FR" sz="1100" dirty="0"/>
          </a:p>
          <a:p>
            <a:pPr marL="285750" indent="-285750" algn="just">
              <a:buFont typeface="Arial" panose="020B0604020202020204" pitchFamily="34" charset="0"/>
              <a:buChar char="•"/>
            </a:pPr>
            <a:r>
              <a:rPr lang="fr-FR" dirty="0"/>
              <a:t>État déclaratif certifié conforme de prise en charge du coût salarial de l’apprenti </a:t>
            </a:r>
          </a:p>
          <a:p>
            <a:pPr algn="just"/>
            <a:r>
              <a:rPr lang="fr-FR" dirty="0"/>
              <a:t>(pour la demande d’avis préalable et pour la demande de remboursement)</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a:t>RIB de l’employeur	</a:t>
            </a:r>
          </a:p>
        </p:txBody>
      </p:sp>
      <p:sp>
        <p:nvSpPr>
          <p:cNvPr id="3" name="ZoneTexte 5">
            <a:extLst>
              <a:ext uri="{FF2B5EF4-FFF2-40B4-BE49-F238E27FC236}">
                <a16:creationId xmlns:a16="http://schemas.microsoft.com/office/drawing/2014/main" id="{75143559-905E-30AB-F3E4-5723909C858A}"/>
              </a:ext>
            </a:extLst>
          </p:cNvPr>
          <p:cNvSpPr txBox="1"/>
          <p:nvPr/>
        </p:nvSpPr>
        <p:spPr>
          <a:xfrm>
            <a:off x="2438400" y="1731218"/>
            <a:ext cx="3866193" cy="58477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b="1" dirty="0">
                <a:solidFill>
                  <a:srgbClr val="4472C4"/>
                </a:solidFill>
                <a:effectLst>
                  <a:outerShdw blurRad="38100" dist="38100" dir="2700000" algn="tl">
                    <a:srgbClr val="000000">
                      <a:alpha val="43137"/>
                    </a:srgbClr>
                  </a:outerShdw>
                </a:effectLst>
              </a:rPr>
              <a:t>Le FIPHFP</a:t>
            </a:r>
          </a:p>
        </p:txBody>
      </p:sp>
      <p:sp>
        <p:nvSpPr>
          <p:cNvPr id="9" name="ZoneTexte 8">
            <a:extLst>
              <a:ext uri="{FF2B5EF4-FFF2-40B4-BE49-F238E27FC236}">
                <a16:creationId xmlns:a16="http://schemas.microsoft.com/office/drawing/2014/main" id="{B7D9533E-5D7B-EB3A-8B44-F66A487ECA2E}"/>
              </a:ext>
            </a:extLst>
          </p:cNvPr>
          <p:cNvSpPr txBox="1"/>
          <p:nvPr/>
        </p:nvSpPr>
        <p:spPr>
          <a:xfrm rot="21116459">
            <a:off x="2656672" y="5168878"/>
            <a:ext cx="1567908" cy="492443"/>
          </a:xfrm>
          <a:prstGeom prst="rect">
            <a:avLst/>
          </a:prstGeom>
          <a:noFill/>
          <a:ln w="28575">
            <a:solidFill>
              <a:srgbClr val="33CCCC"/>
            </a:solidFill>
          </a:ln>
        </p:spPr>
        <p:txBody>
          <a:bodyPr wrap="square" rtlCol="0">
            <a:spAutoFit/>
          </a:bodyPr>
          <a:lstStyle/>
          <a:p>
            <a:pPr algn="ctr"/>
            <a:r>
              <a:rPr lang="fr-FR" sz="1300" dirty="0">
                <a:ln w="0"/>
                <a:solidFill>
                  <a:schemeClr val="accent1"/>
                </a:solidFill>
                <a:effectLst>
                  <a:outerShdw blurRad="38100" dist="25400" dir="5400000" algn="ctr" rotWithShape="0">
                    <a:srgbClr val="6E747A">
                      <a:alpha val="43000"/>
                    </a:srgbClr>
                  </a:outerShdw>
                </a:effectLst>
                <a:hlinkClick r:id="rId3"/>
              </a:rPr>
              <a:t>Modèle obligatoire </a:t>
            </a:r>
          </a:p>
          <a:p>
            <a:pPr algn="ctr"/>
            <a:r>
              <a:rPr lang="fr-FR" sz="1300" dirty="0">
                <a:ln w="0"/>
                <a:solidFill>
                  <a:schemeClr val="accent1"/>
                </a:solidFill>
                <a:effectLst>
                  <a:outerShdw blurRad="38100" dist="25400" dir="5400000" algn="ctr" rotWithShape="0">
                    <a:srgbClr val="6E747A">
                      <a:alpha val="43000"/>
                    </a:srgbClr>
                  </a:outerShdw>
                </a:effectLst>
                <a:hlinkClick r:id="rId3"/>
              </a:rPr>
              <a:t>du FIPHFP</a:t>
            </a:r>
            <a:endParaRPr lang="fr-FR" sz="1300" dirty="0">
              <a:ln w="0"/>
              <a:solidFill>
                <a:schemeClr val="accent1"/>
              </a:solidFill>
              <a:effectLst>
                <a:outerShdw blurRad="38100" dist="25400" dir="5400000" algn="ctr" rotWithShape="0">
                  <a:srgbClr val="6E747A">
                    <a:alpha val="43000"/>
                  </a:srgbClr>
                </a:outerShdw>
              </a:effectLst>
            </a:endParaRPr>
          </a:p>
        </p:txBody>
      </p:sp>
      <p:sp>
        <p:nvSpPr>
          <p:cNvPr id="10" name="ZoneTexte 9">
            <a:extLst>
              <a:ext uri="{FF2B5EF4-FFF2-40B4-BE49-F238E27FC236}">
                <a16:creationId xmlns:a16="http://schemas.microsoft.com/office/drawing/2014/main" id="{3E9BD13A-1C15-A0C3-275F-3430C7B02504}"/>
              </a:ext>
            </a:extLst>
          </p:cNvPr>
          <p:cNvSpPr txBox="1"/>
          <p:nvPr/>
        </p:nvSpPr>
        <p:spPr>
          <a:xfrm rot="20406240">
            <a:off x="7422707" y="6081023"/>
            <a:ext cx="1576604" cy="492443"/>
          </a:xfrm>
          <a:prstGeom prst="rect">
            <a:avLst/>
          </a:prstGeom>
          <a:noFill/>
          <a:ln w="28575">
            <a:solidFill>
              <a:srgbClr val="33CCCC"/>
            </a:solidFill>
          </a:ln>
        </p:spPr>
        <p:txBody>
          <a:bodyPr wrap="square" rtlCol="0">
            <a:spAutoFit/>
          </a:bodyPr>
          <a:lstStyle/>
          <a:p>
            <a:pPr algn="ctr"/>
            <a:r>
              <a:rPr lang="fr-FR" sz="1300" dirty="0">
                <a:ln w="0"/>
                <a:solidFill>
                  <a:schemeClr val="accent1"/>
                </a:solidFill>
                <a:effectLst>
                  <a:outerShdw blurRad="38100" dist="25400" dir="5400000" algn="ctr" rotWithShape="0">
                    <a:srgbClr val="6E747A">
                      <a:alpha val="43000"/>
                    </a:srgbClr>
                  </a:outerShdw>
                </a:effectLst>
                <a:hlinkClick r:id="rId3"/>
              </a:rPr>
              <a:t>Modèle obligatoire </a:t>
            </a:r>
          </a:p>
          <a:p>
            <a:pPr algn="ctr"/>
            <a:r>
              <a:rPr lang="fr-FR" sz="1300" dirty="0">
                <a:ln w="0"/>
                <a:solidFill>
                  <a:schemeClr val="accent1"/>
                </a:solidFill>
                <a:effectLst>
                  <a:outerShdw blurRad="38100" dist="25400" dir="5400000" algn="ctr" rotWithShape="0">
                    <a:srgbClr val="6E747A">
                      <a:alpha val="43000"/>
                    </a:srgbClr>
                  </a:outerShdw>
                </a:effectLst>
                <a:hlinkClick r:id="rId3"/>
              </a:rPr>
              <a:t>du FIPHFP</a:t>
            </a:r>
            <a:endParaRPr lang="fr-FR" sz="1300" dirty="0">
              <a:ln w="0"/>
              <a:solidFill>
                <a:schemeClr val="accent1"/>
              </a:solidFill>
              <a:effectLst>
                <a:outerShdw blurRad="38100" dist="25400" dir="5400000" algn="ctr" rotWithShape="0">
                  <a:srgbClr val="6E747A">
                    <a:alpha val="43000"/>
                  </a:srgbClr>
                </a:outerShdw>
              </a:effectLst>
            </a:endParaRPr>
          </a:p>
        </p:txBody>
      </p:sp>
      <p:pic>
        <p:nvPicPr>
          <p:cNvPr id="13" name="Image 12">
            <a:extLst>
              <a:ext uri="{FF2B5EF4-FFF2-40B4-BE49-F238E27FC236}">
                <a16:creationId xmlns:a16="http://schemas.microsoft.com/office/drawing/2014/main" id="{3B2546C3-0B10-DB81-320E-0B2B31D0003A}"/>
              </a:ext>
            </a:extLst>
          </p:cNvPr>
          <p:cNvPicPr>
            <a:picLocks noChangeAspect="1"/>
          </p:cNvPicPr>
          <p:nvPr/>
        </p:nvPicPr>
        <p:blipFill>
          <a:blip r:embed="rId4"/>
          <a:stretch>
            <a:fillRect/>
          </a:stretch>
        </p:blipFill>
        <p:spPr>
          <a:xfrm>
            <a:off x="7391400" y="5943600"/>
            <a:ext cx="381000" cy="395024"/>
          </a:xfrm>
          <a:prstGeom prst="rect">
            <a:avLst/>
          </a:prstGeom>
        </p:spPr>
      </p:pic>
      <p:pic>
        <p:nvPicPr>
          <p:cNvPr id="12" name="Image 11">
            <a:extLst>
              <a:ext uri="{FF2B5EF4-FFF2-40B4-BE49-F238E27FC236}">
                <a16:creationId xmlns:a16="http://schemas.microsoft.com/office/drawing/2014/main" id="{B709BB33-C73F-8FAA-EEA7-0FDBDC03A851}"/>
              </a:ext>
            </a:extLst>
          </p:cNvPr>
          <p:cNvPicPr>
            <a:picLocks noChangeAspect="1"/>
          </p:cNvPicPr>
          <p:nvPr/>
        </p:nvPicPr>
        <p:blipFill>
          <a:blip r:embed="rId4"/>
          <a:stretch>
            <a:fillRect/>
          </a:stretch>
        </p:blipFill>
        <p:spPr>
          <a:xfrm>
            <a:off x="2598517" y="4953000"/>
            <a:ext cx="293979" cy="304800"/>
          </a:xfrm>
          <a:prstGeom prst="rect">
            <a:avLst/>
          </a:prstGeom>
        </p:spPr>
      </p:pic>
    </p:spTree>
    <p:extLst>
      <p:ext uri="{BB962C8B-B14F-4D97-AF65-F5344CB8AC3E}">
        <p14:creationId xmlns:p14="http://schemas.microsoft.com/office/powerpoint/2010/main" val="2868335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C06AA-F28B-9950-C172-C93D4C6EB740}"/>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D09D390-7E85-6A25-4DC4-41AEBFE0D372}"/>
              </a:ext>
            </a:extLst>
          </p:cNvPr>
          <p:cNvSpPr>
            <a:spLocks noGrp="1"/>
          </p:cNvSpPr>
          <p:nvPr>
            <p:ph idx="1"/>
          </p:nvPr>
        </p:nvSpPr>
        <p:spPr>
          <a:xfrm>
            <a:off x="228600" y="1515338"/>
            <a:ext cx="8699500" cy="5134078"/>
          </a:xfrm>
        </p:spPr>
        <p:txBody>
          <a:bodyPr>
            <a:normAutofit/>
          </a:bodyPr>
          <a:lstStyle/>
          <a:p>
            <a:pPr lvl="2"/>
            <a:endParaRPr lang="fr-FR" sz="1600" dirty="0">
              <a:solidFill>
                <a:srgbClr val="FF0000"/>
              </a:solidFill>
              <a:sym typeface="Wingdings" panose="05000000000000000000" pitchFamily="2" charset="2"/>
            </a:endParaRPr>
          </a:p>
          <a:p>
            <a:pPr marL="342900" lvl="1" indent="0">
              <a:buNone/>
            </a:pPr>
            <a:endParaRPr lang="fr-FR" dirty="0"/>
          </a:p>
        </p:txBody>
      </p:sp>
      <p:pic>
        <p:nvPicPr>
          <p:cNvPr id="11" name="Image 10" descr="Logo_CDG18_BS.jpg">
            <a:extLst>
              <a:ext uri="{FF2B5EF4-FFF2-40B4-BE49-F238E27FC236}">
                <a16:creationId xmlns:a16="http://schemas.microsoft.com/office/drawing/2014/main" id="{1F7FC47F-9611-FD45-B3C5-0E59EFC7AE8A}"/>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19674DAF-AC88-0E58-C550-136130BA7181}"/>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2B3A3C4C-3650-E8E1-0DF9-298E4AEAD132}"/>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C8C39C4C-A125-C320-76A2-B1471F7EDCA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9A758881-1B73-B9B9-2016-D00E02B4B6F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ED095BFB-0690-22BF-AF34-89A12B02297F}"/>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20F14C36-D96E-4364-0A89-5DA9DA1D7AE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53D6EC59-B805-015C-9E44-7E4EFA825D3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6CF0AE97-1C77-D636-6933-3D4699DB0B6F}"/>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17A06EA2-06A9-BF87-821D-1138A638088B}"/>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5B20A23C-AF9A-351E-15A4-D03ACC0EBBE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C90DD6C8-8443-AF6A-1AC2-680AAF6D3680}"/>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233FF4E6-5AD5-693B-57E5-5B31056E836A}"/>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5E8AD714-95B4-B1C0-C378-E8BC8EA1421A}"/>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7257F921-ACFA-5D65-81ED-CC215BDE447B}"/>
              </a:ext>
            </a:extLst>
          </p:cNvPr>
          <p:cNvSpPr>
            <a:spLocks noGrp="1"/>
          </p:cNvSpPr>
          <p:nvPr>
            <p:ph type="title"/>
          </p:nvPr>
        </p:nvSpPr>
        <p:spPr>
          <a:xfrm>
            <a:off x="628650" y="365127"/>
            <a:ext cx="7886700" cy="1101746"/>
          </a:xfrm>
        </p:spPr>
        <p:txBody>
          <a:bodyPr>
            <a:normAutofit/>
          </a:bodyPr>
          <a:lstStyle/>
          <a:p>
            <a:pPr algn="r"/>
            <a:r>
              <a:rPr lang="fr-FR" sz="2200" dirty="0">
                <a:solidFill>
                  <a:srgbClr val="0070C0"/>
                </a:solidFill>
              </a:rPr>
              <a:t>Le recrutement des apprentis en situation </a:t>
            </a:r>
            <a:br>
              <a:rPr lang="fr-FR" sz="2200" dirty="0">
                <a:solidFill>
                  <a:srgbClr val="0070C0"/>
                </a:solidFill>
              </a:rPr>
            </a:br>
            <a:r>
              <a:rPr lang="fr-FR" sz="2200" dirty="0">
                <a:solidFill>
                  <a:srgbClr val="0070C0"/>
                </a:solidFill>
              </a:rPr>
              <a:t>de handicap</a:t>
            </a:r>
          </a:p>
        </p:txBody>
      </p:sp>
      <p:sp>
        <p:nvSpPr>
          <p:cNvPr id="2" name="ZoneTexte 1">
            <a:extLst>
              <a:ext uri="{FF2B5EF4-FFF2-40B4-BE49-F238E27FC236}">
                <a16:creationId xmlns:a16="http://schemas.microsoft.com/office/drawing/2014/main" id="{C797259F-1072-5434-B85B-2A809D8CB186}"/>
              </a:ext>
            </a:extLst>
          </p:cNvPr>
          <p:cNvSpPr txBox="1"/>
          <p:nvPr/>
        </p:nvSpPr>
        <p:spPr>
          <a:xfrm>
            <a:off x="228600" y="1195238"/>
            <a:ext cx="8587004" cy="5062924"/>
          </a:xfrm>
          <a:prstGeom prst="rect">
            <a:avLst/>
          </a:prstGeom>
          <a:noFill/>
        </p:spPr>
        <p:txBody>
          <a:bodyPr wrap="square" rtlCol="0">
            <a:spAutoFit/>
          </a:bodyPr>
          <a:lstStyle/>
          <a:p>
            <a:endParaRPr lang="fr-FR" dirty="0"/>
          </a:p>
          <a:p>
            <a:endParaRPr lang="fr-FR" dirty="0"/>
          </a:p>
          <a:p>
            <a:endParaRPr lang="fr-FR" dirty="0"/>
          </a:p>
          <a:p>
            <a:endParaRPr lang="fr-FR" sz="1100" dirty="0"/>
          </a:p>
          <a:p>
            <a:pPr algn="ctr"/>
            <a:r>
              <a:rPr lang="fr-FR" sz="2000" dirty="0">
                <a:solidFill>
                  <a:srgbClr val="33CCCC"/>
                </a:solidFill>
                <a:effectLst>
                  <a:outerShdw blurRad="38100" dist="38100" dir="2700000" algn="tl">
                    <a:srgbClr val="000000">
                      <a:alpha val="43137"/>
                    </a:srgbClr>
                  </a:outerShdw>
                </a:effectLst>
              </a:rPr>
              <a:t>Formation dans le cadre de l’apprentissage</a:t>
            </a:r>
          </a:p>
          <a:p>
            <a:pPr marL="285750" indent="-285750" algn="just">
              <a:buFont typeface="Arial" panose="020B0604020202020204" pitchFamily="34" charset="0"/>
              <a:buChar char="•"/>
            </a:pPr>
            <a:endParaRPr lang="fr-FR" sz="1100" dirty="0"/>
          </a:p>
          <a:p>
            <a:pPr marL="285750" indent="-285750" algn="just">
              <a:buFont typeface="Arial" panose="020B0604020202020204" pitchFamily="34" charset="0"/>
              <a:buChar char="•"/>
            </a:pPr>
            <a:r>
              <a:rPr lang="fr-FR" dirty="0"/>
              <a:t>Concerne uniquement les apprentis en </a:t>
            </a:r>
            <a:r>
              <a:rPr lang="fr-FR" b="1" dirty="0"/>
              <a:t>situation de handicap</a:t>
            </a:r>
            <a:endParaRPr lang="fr-FR" dirty="0"/>
          </a:p>
          <a:p>
            <a:pPr marL="285750" indent="-285750" algn="just">
              <a:buFont typeface="Arial" panose="020B0604020202020204" pitchFamily="34" charset="0"/>
              <a:buChar char="•"/>
            </a:pPr>
            <a:r>
              <a:rPr lang="fr-FR" dirty="0"/>
              <a:t>Montant maximum de </a:t>
            </a:r>
            <a:r>
              <a:rPr lang="fr-FR" b="1" dirty="0"/>
              <a:t>10 000 € </a:t>
            </a:r>
            <a:r>
              <a:rPr lang="fr-FR" dirty="0"/>
              <a:t>par année de scolarité</a:t>
            </a:r>
          </a:p>
          <a:p>
            <a:pPr algn="just"/>
            <a:endParaRPr lang="fr-FR" sz="1100" dirty="0"/>
          </a:p>
          <a:p>
            <a:pPr algn="just"/>
            <a:r>
              <a:rPr lang="fr-FR" dirty="0"/>
              <a:t>Pièces justificatives demandées par le FIPHFP : </a:t>
            </a:r>
          </a:p>
          <a:p>
            <a:pPr marL="285750" indent="-285750" algn="just">
              <a:buFont typeface="Arial" panose="020B0604020202020204" pitchFamily="34" charset="0"/>
              <a:buChar char="•"/>
            </a:pPr>
            <a:r>
              <a:rPr lang="fr-FR" dirty="0"/>
              <a:t>Reconnaissance de travailleur handicapé de l’apprenti </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a:t>Attestation de travail </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a:t>Convention de formation</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a:t>Devis (pour une demande d’accord préalable) et facture acquittée </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a:t>RIB de l’employeur	</a:t>
            </a:r>
          </a:p>
        </p:txBody>
      </p:sp>
      <p:sp>
        <p:nvSpPr>
          <p:cNvPr id="3" name="ZoneTexte 5">
            <a:extLst>
              <a:ext uri="{FF2B5EF4-FFF2-40B4-BE49-F238E27FC236}">
                <a16:creationId xmlns:a16="http://schemas.microsoft.com/office/drawing/2014/main" id="{ED45C2A4-D789-44E8-005B-E3305A19E294}"/>
              </a:ext>
            </a:extLst>
          </p:cNvPr>
          <p:cNvSpPr txBox="1"/>
          <p:nvPr/>
        </p:nvSpPr>
        <p:spPr>
          <a:xfrm>
            <a:off x="2362200" y="1524000"/>
            <a:ext cx="3866193" cy="58477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b="1" dirty="0">
                <a:solidFill>
                  <a:srgbClr val="4472C4"/>
                </a:solidFill>
                <a:effectLst>
                  <a:outerShdw blurRad="38100" dist="38100" dir="2700000" algn="tl">
                    <a:srgbClr val="000000">
                      <a:alpha val="43137"/>
                    </a:srgbClr>
                  </a:outerShdw>
                </a:effectLst>
              </a:rPr>
              <a:t>Le FIPHFP</a:t>
            </a:r>
          </a:p>
        </p:txBody>
      </p:sp>
      <p:sp>
        <p:nvSpPr>
          <p:cNvPr id="9" name="ZoneTexte 8">
            <a:extLst>
              <a:ext uri="{FF2B5EF4-FFF2-40B4-BE49-F238E27FC236}">
                <a16:creationId xmlns:a16="http://schemas.microsoft.com/office/drawing/2014/main" id="{C46A776A-8C0D-1BCA-12A7-0983D36FBB57}"/>
              </a:ext>
            </a:extLst>
          </p:cNvPr>
          <p:cNvSpPr txBox="1"/>
          <p:nvPr/>
        </p:nvSpPr>
        <p:spPr>
          <a:xfrm rot="21116459">
            <a:off x="3002829" y="4143798"/>
            <a:ext cx="1559646" cy="492443"/>
          </a:xfrm>
          <a:prstGeom prst="rect">
            <a:avLst/>
          </a:prstGeom>
          <a:noFill/>
          <a:ln w="28575">
            <a:solidFill>
              <a:srgbClr val="33CCCC"/>
            </a:solidFill>
          </a:ln>
        </p:spPr>
        <p:txBody>
          <a:bodyPr wrap="square" rtlCol="0">
            <a:spAutoFit/>
          </a:bodyPr>
          <a:lstStyle/>
          <a:p>
            <a:pPr algn="ctr"/>
            <a:r>
              <a:rPr lang="fr-FR" sz="1300" dirty="0">
                <a:ln w="0"/>
                <a:solidFill>
                  <a:schemeClr val="accent1"/>
                </a:solidFill>
                <a:effectLst>
                  <a:outerShdw blurRad="38100" dist="25400" dir="5400000" algn="ctr" rotWithShape="0">
                    <a:srgbClr val="6E747A">
                      <a:alpha val="43000"/>
                    </a:srgbClr>
                  </a:outerShdw>
                </a:effectLst>
                <a:hlinkClick r:id="rId3"/>
              </a:rPr>
              <a:t>Modèle obligatoire </a:t>
            </a:r>
          </a:p>
          <a:p>
            <a:pPr algn="ctr"/>
            <a:r>
              <a:rPr lang="fr-FR" sz="1300" dirty="0">
                <a:ln w="0"/>
                <a:solidFill>
                  <a:schemeClr val="accent1"/>
                </a:solidFill>
                <a:effectLst>
                  <a:outerShdw blurRad="38100" dist="25400" dir="5400000" algn="ctr" rotWithShape="0">
                    <a:srgbClr val="6E747A">
                      <a:alpha val="43000"/>
                    </a:srgbClr>
                  </a:outerShdw>
                </a:effectLst>
                <a:hlinkClick r:id="rId3"/>
              </a:rPr>
              <a:t>du FIPHFP</a:t>
            </a:r>
            <a:endParaRPr lang="fr-FR" sz="1300" dirty="0">
              <a:ln w="0"/>
              <a:solidFill>
                <a:schemeClr val="accent1"/>
              </a:solidFill>
              <a:effectLst>
                <a:outerShdw blurRad="38100" dist="25400" dir="5400000" algn="ctr" rotWithShape="0">
                  <a:srgbClr val="6E747A">
                    <a:alpha val="43000"/>
                  </a:srgbClr>
                </a:outerShdw>
              </a:effectLst>
            </a:endParaRPr>
          </a:p>
        </p:txBody>
      </p:sp>
      <p:pic>
        <p:nvPicPr>
          <p:cNvPr id="12" name="Image 11">
            <a:extLst>
              <a:ext uri="{FF2B5EF4-FFF2-40B4-BE49-F238E27FC236}">
                <a16:creationId xmlns:a16="http://schemas.microsoft.com/office/drawing/2014/main" id="{319F127E-407E-7333-D72F-9378F5320EF8}"/>
              </a:ext>
            </a:extLst>
          </p:cNvPr>
          <p:cNvPicPr>
            <a:picLocks noChangeAspect="1"/>
          </p:cNvPicPr>
          <p:nvPr/>
        </p:nvPicPr>
        <p:blipFill>
          <a:blip r:embed="rId4"/>
          <a:stretch>
            <a:fillRect/>
          </a:stretch>
        </p:blipFill>
        <p:spPr>
          <a:xfrm>
            <a:off x="2621376" y="4168367"/>
            <a:ext cx="427566" cy="443304"/>
          </a:xfrm>
          <a:prstGeom prst="rect">
            <a:avLst/>
          </a:prstGeom>
        </p:spPr>
      </p:pic>
    </p:spTree>
    <p:extLst>
      <p:ext uri="{BB962C8B-B14F-4D97-AF65-F5344CB8AC3E}">
        <p14:creationId xmlns:p14="http://schemas.microsoft.com/office/powerpoint/2010/main" val="3197275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13C35-F310-6743-789D-BA03450C9590}"/>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3E373AF8-5088-D27D-D6BF-07AD4FC4DAFD}"/>
              </a:ext>
            </a:extLst>
          </p:cNvPr>
          <p:cNvSpPr>
            <a:spLocks noGrp="1"/>
          </p:cNvSpPr>
          <p:nvPr>
            <p:ph idx="1"/>
          </p:nvPr>
        </p:nvSpPr>
        <p:spPr>
          <a:xfrm>
            <a:off x="228600" y="1515338"/>
            <a:ext cx="8699500" cy="5134078"/>
          </a:xfrm>
        </p:spPr>
        <p:txBody>
          <a:bodyPr>
            <a:normAutofit/>
          </a:bodyPr>
          <a:lstStyle/>
          <a:p>
            <a:pPr lvl="2"/>
            <a:endParaRPr lang="fr-FR" sz="1600" dirty="0">
              <a:solidFill>
                <a:srgbClr val="FF0000"/>
              </a:solidFill>
              <a:sym typeface="Wingdings" panose="05000000000000000000" pitchFamily="2" charset="2"/>
            </a:endParaRPr>
          </a:p>
          <a:p>
            <a:pPr marL="342900" lvl="1" indent="0">
              <a:buNone/>
            </a:pPr>
            <a:endParaRPr lang="fr-FR" dirty="0"/>
          </a:p>
        </p:txBody>
      </p:sp>
      <p:pic>
        <p:nvPicPr>
          <p:cNvPr id="11" name="Image 10" descr="Logo_CDG18_BS.jpg">
            <a:extLst>
              <a:ext uri="{FF2B5EF4-FFF2-40B4-BE49-F238E27FC236}">
                <a16:creationId xmlns:a16="http://schemas.microsoft.com/office/drawing/2014/main" id="{4FDEAA92-7864-9D4C-35EC-5F34D0F1F316}"/>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D85C6A94-9FEC-338A-C81A-29DD7F997625}"/>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00B32A40-E70D-E961-8F23-521B4BCC446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7626A222-3F02-2C9B-4E0D-CF45C1129F4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5AAF9008-BA3C-631D-9B93-E11595ABC15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BE2CE13E-58D5-5F0A-4505-152A5E7EA50E}"/>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8E51136E-DEEE-F018-D1BD-92040FBBF35B}"/>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FDB23CD2-0530-9942-6EC5-2C435AD9E30D}"/>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6B34308D-1D3E-1169-6DB3-7FCE2A3166D5}"/>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50822E2E-D4DC-EC54-DFC4-AD70E58FD03E}"/>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BD372FBC-5DCA-5EAB-5085-38663D6823A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02F58CE9-6253-BAD1-3670-85964FACEDED}"/>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0D4DB956-FF3A-E439-4675-F6CE516F9D5B}"/>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10433DDB-0EAE-D186-996D-ECDFB6AB9E1F}"/>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875A6549-CF9F-9DD2-CD3A-1319AF27576A}"/>
              </a:ext>
            </a:extLst>
          </p:cNvPr>
          <p:cNvSpPr>
            <a:spLocks noGrp="1"/>
          </p:cNvSpPr>
          <p:nvPr>
            <p:ph type="title"/>
          </p:nvPr>
        </p:nvSpPr>
        <p:spPr>
          <a:xfrm>
            <a:off x="628650" y="365127"/>
            <a:ext cx="7886700" cy="1101746"/>
          </a:xfrm>
        </p:spPr>
        <p:txBody>
          <a:bodyPr>
            <a:normAutofit/>
          </a:bodyPr>
          <a:lstStyle/>
          <a:p>
            <a:pPr algn="r"/>
            <a:r>
              <a:rPr lang="fr-FR" sz="2200" dirty="0">
                <a:solidFill>
                  <a:srgbClr val="0070C0"/>
                </a:solidFill>
              </a:rPr>
              <a:t>Le recrutement des apprentis en situation </a:t>
            </a:r>
            <a:br>
              <a:rPr lang="fr-FR" sz="2200" dirty="0">
                <a:solidFill>
                  <a:srgbClr val="0070C0"/>
                </a:solidFill>
              </a:rPr>
            </a:br>
            <a:r>
              <a:rPr lang="fr-FR" sz="2200" dirty="0">
                <a:solidFill>
                  <a:srgbClr val="0070C0"/>
                </a:solidFill>
              </a:rPr>
              <a:t>de handicap</a:t>
            </a:r>
          </a:p>
        </p:txBody>
      </p:sp>
      <p:sp>
        <p:nvSpPr>
          <p:cNvPr id="2" name="ZoneTexte 1">
            <a:extLst>
              <a:ext uri="{FF2B5EF4-FFF2-40B4-BE49-F238E27FC236}">
                <a16:creationId xmlns:a16="http://schemas.microsoft.com/office/drawing/2014/main" id="{4120A543-109D-D195-53C4-43E3E6526B65}"/>
              </a:ext>
            </a:extLst>
          </p:cNvPr>
          <p:cNvSpPr txBox="1"/>
          <p:nvPr/>
        </p:nvSpPr>
        <p:spPr>
          <a:xfrm>
            <a:off x="228600" y="1195238"/>
            <a:ext cx="8587004" cy="3200876"/>
          </a:xfrm>
          <a:prstGeom prst="rect">
            <a:avLst/>
          </a:prstGeom>
          <a:noFill/>
        </p:spPr>
        <p:txBody>
          <a:bodyPr wrap="square" rtlCol="0">
            <a:spAutoFit/>
          </a:bodyPr>
          <a:lstStyle/>
          <a:p>
            <a:endParaRPr lang="fr-FR" dirty="0"/>
          </a:p>
          <a:p>
            <a:r>
              <a:rPr lang="fr-FR" dirty="0"/>
              <a:t>D’autres aides sont mobilisables auprès du FIPHFP telles que : </a:t>
            </a:r>
          </a:p>
          <a:p>
            <a:endParaRPr lang="fr-FR" sz="1100" dirty="0"/>
          </a:p>
          <a:p>
            <a:pPr marL="285750" indent="-285750">
              <a:buFont typeface="Arial" panose="020B0604020202020204" pitchFamily="34" charset="0"/>
              <a:buChar char="•"/>
            </a:pPr>
            <a:r>
              <a:rPr lang="fr-FR" dirty="0"/>
              <a:t>Aide à l’adaptation d’un poste de travail </a:t>
            </a:r>
          </a:p>
          <a:p>
            <a:pPr marL="285750" indent="-285750">
              <a:buFont typeface="Arial" panose="020B0604020202020204" pitchFamily="34" charset="0"/>
              <a:buChar char="•"/>
            </a:pPr>
            <a:r>
              <a:rPr lang="fr-FR" dirty="0"/>
              <a:t>Prime à l’insertion durable </a:t>
            </a:r>
          </a:p>
          <a:p>
            <a:pPr marL="285750" indent="-285750">
              <a:buFont typeface="Arial" panose="020B0604020202020204" pitchFamily="34" charset="0"/>
              <a:buChar char="•"/>
            </a:pPr>
            <a:r>
              <a:rPr lang="fr-FR" dirty="0"/>
              <a:t>Aide aux déplacements en compensation du handicap</a:t>
            </a:r>
          </a:p>
          <a:p>
            <a:endParaRPr lang="fr-FR" sz="1100" dirty="0"/>
          </a:p>
          <a:p>
            <a:r>
              <a:rPr lang="fr-FR" dirty="0"/>
              <a:t>Les demandes s’effectuent via :</a:t>
            </a:r>
          </a:p>
          <a:p>
            <a:endParaRPr lang="fr-FR" dirty="0"/>
          </a:p>
          <a:p>
            <a:endParaRPr lang="fr-FR" dirty="0"/>
          </a:p>
          <a:p>
            <a:endParaRPr lang="fr-FR" dirty="0"/>
          </a:p>
          <a:p>
            <a:pPr algn="just"/>
            <a:r>
              <a:rPr lang="fr-FR" dirty="0"/>
              <a:t>	</a:t>
            </a:r>
          </a:p>
        </p:txBody>
      </p:sp>
      <p:pic>
        <p:nvPicPr>
          <p:cNvPr id="13" name="Image 12">
            <a:extLst>
              <a:ext uri="{FF2B5EF4-FFF2-40B4-BE49-F238E27FC236}">
                <a16:creationId xmlns:a16="http://schemas.microsoft.com/office/drawing/2014/main" id="{7C1078B9-72A9-3F6B-5773-CBF8135CF817}"/>
              </a:ext>
            </a:extLst>
          </p:cNvPr>
          <p:cNvPicPr>
            <a:picLocks noChangeAspect="1"/>
          </p:cNvPicPr>
          <p:nvPr/>
        </p:nvPicPr>
        <p:blipFill>
          <a:blip r:embed="rId3"/>
          <a:stretch>
            <a:fillRect/>
          </a:stretch>
        </p:blipFill>
        <p:spPr>
          <a:xfrm>
            <a:off x="3180541" y="2902500"/>
            <a:ext cx="2743583" cy="628738"/>
          </a:xfrm>
          <a:prstGeom prst="rect">
            <a:avLst/>
          </a:prstGeom>
          <a:ln w="28575">
            <a:solidFill>
              <a:schemeClr val="tx1"/>
            </a:solidFill>
          </a:ln>
          <a:effectLst>
            <a:outerShdw blurRad="190500" algn="tl" rotWithShape="0">
              <a:srgbClr val="000000">
                <a:alpha val="70000"/>
              </a:srgbClr>
            </a:outerShdw>
          </a:effectLst>
        </p:spPr>
      </p:pic>
      <p:pic>
        <p:nvPicPr>
          <p:cNvPr id="18" name="Image 17">
            <a:extLst>
              <a:ext uri="{FF2B5EF4-FFF2-40B4-BE49-F238E27FC236}">
                <a16:creationId xmlns:a16="http://schemas.microsoft.com/office/drawing/2014/main" id="{B4459C49-7CC2-0293-030C-96153263F7B4}"/>
              </a:ext>
            </a:extLst>
          </p:cNvPr>
          <p:cNvPicPr>
            <a:picLocks noChangeAspect="1"/>
          </p:cNvPicPr>
          <p:nvPr/>
        </p:nvPicPr>
        <p:blipFill rotWithShape="1">
          <a:blip r:embed="rId4"/>
          <a:srcRect l="1509" t="32764" r="-1509" b="7384"/>
          <a:stretch>
            <a:fillRect/>
          </a:stretch>
        </p:blipFill>
        <p:spPr>
          <a:xfrm>
            <a:off x="413341" y="3880157"/>
            <a:ext cx="1339986" cy="2157878"/>
          </a:xfrm>
          <a:prstGeom prst="rect">
            <a:avLst/>
          </a:prstGeom>
          <a:ln w="3175">
            <a:solidFill>
              <a:srgbClr val="C00000"/>
            </a:solidFill>
          </a:ln>
          <a:effectLst>
            <a:outerShdw blurRad="190500" algn="tl" rotWithShape="0">
              <a:srgbClr val="000000">
                <a:alpha val="70000"/>
              </a:srgbClr>
            </a:outerShdw>
          </a:effectLst>
        </p:spPr>
      </p:pic>
      <p:pic>
        <p:nvPicPr>
          <p:cNvPr id="28" name="Image 27">
            <a:extLst>
              <a:ext uri="{FF2B5EF4-FFF2-40B4-BE49-F238E27FC236}">
                <a16:creationId xmlns:a16="http://schemas.microsoft.com/office/drawing/2014/main" id="{5151FD9D-6130-0A0D-5D75-96B6FA20E52A}"/>
              </a:ext>
            </a:extLst>
          </p:cNvPr>
          <p:cNvPicPr>
            <a:picLocks noChangeAspect="1"/>
          </p:cNvPicPr>
          <p:nvPr/>
        </p:nvPicPr>
        <p:blipFill>
          <a:blip r:embed="rId5"/>
          <a:srcRect r="18487"/>
          <a:stretch>
            <a:fillRect/>
          </a:stretch>
        </p:blipFill>
        <p:spPr>
          <a:xfrm>
            <a:off x="2212570" y="4117861"/>
            <a:ext cx="2643732" cy="1761897"/>
          </a:xfrm>
          <a:prstGeom prst="rect">
            <a:avLst/>
          </a:prstGeom>
          <a:ln>
            <a:noFill/>
          </a:ln>
          <a:effectLst>
            <a:outerShdw blurRad="190500" algn="tl" rotWithShape="0">
              <a:srgbClr val="000000">
                <a:alpha val="70000"/>
              </a:srgbClr>
            </a:outerShdw>
          </a:effectLst>
        </p:spPr>
      </p:pic>
      <p:pic>
        <p:nvPicPr>
          <p:cNvPr id="30" name="Image 29">
            <a:extLst>
              <a:ext uri="{FF2B5EF4-FFF2-40B4-BE49-F238E27FC236}">
                <a16:creationId xmlns:a16="http://schemas.microsoft.com/office/drawing/2014/main" id="{EB526AD6-D8D0-F6D8-C4E9-8B7E582D6282}"/>
              </a:ext>
            </a:extLst>
          </p:cNvPr>
          <p:cNvPicPr>
            <a:picLocks noChangeAspect="1"/>
          </p:cNvPicPr>
          <p:nvPr/>
        </p:nvPicPr>
        <p:blipFill>
          <a:blip r:embed="rId6"/>
          <a:srcRect l="1441" r="22581" b="26223"/>
          <a:stretch>
            <a:fillRect/>
          </a:stretch>
        </p:blipFill>
        <p:spPr>
          <a:xfrm>
            <a:off x="5257800" y="3880157"/>
            <a:ext cx="3454198" cy="19985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82019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4216761976"/>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0EBFDCDE-E96F-DBB8-BB6F-38EA20A5618C}"/>
              </a:ext>
            </a:extLst>
          </p:cNvPr>
          <p:cNvSpPr txBox="1"/>
          <p:nvPr/>
        </p:nvSpPr>
        <p:spPr>
          <a:xfrm>
            <a:off x="1219200" y="3110058"/>
            <a:ext cx="6400800" cy="2123658"/>
          </a:xfrm>
          <a:prstGeom prst="rect">
            <a:avLst/>
          </a:prstGeom>
          <a:noFill/>
        </p:spPr>
        <p:txBody>
          <a:bodyPr wrap="square">
            <a:spAutoFit/>
          </a:bodyPr>
          <a:lstStyle/>
          <a:p>
            <a:pPr lvl="0" algn="ctr"/>
            <a:r>
              <a:rPr lang="fr-FR" sz="4400" dirty="0">
                <a:solidFill>
                  <a:schemeClr val="bg1"/>
                </a:solidFill>
              </a:rPr>
              <a:t>PEP’S : MAJ du CIR (compte individuel retraite)</a:t>
            </a:r>
          </a:p>
        </p:txBody>
      </p:sp>
    </p:spTree>
    <p:extLst>
      <p:ext uri="{BB962C8B-B14F-4D97-AF65-F5344CB8AC3E}">
        <p14:creationId xmlns:p14="http://schemas.microsoft.com/office/powerpoint/2010/main" val="3122463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19ABD-DD6A-A51A-D69C-CB87D7432230}"/>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7B5FBDA7-22DF-8CDE-209A-857843257925}"/>
              </a:ext>
            </a:extLst>
          </p:cNvPr>
          <p:cNvSpPr>
            <a:spLocks noGrp="1"/>
          </p:cNvSpPr>
          <p:nvPr>
            <p:ph idx="1"/>
          </p:nvPr>
        </p:nvSpPr>
        <p:spPr>
          <a:xfrm>
            <a:off x="61543" y="1527324"/>
            <a:ext cx="8699500" cy="4823791"/>
          </a:xfrm>
        </p:spPr>
        <p:txBody>
          <a:bodyPr>
            <a:normAutofit fontScale="25000" lnSpcReduction="20000"/>
          </a:bodyPr>
          <a:lstStyle/>
          <a:p>
            <a:pPr algn="just">
              <a:lnSpc>
                <a:spcPct val="107000"/>
              </a:lnSpc>
              <a:spcAft>
                <a:spcPts val="800"/>
              </a:spcAft>
              <a:buNone/>
            </a:pPr>
            <a:r>
              <a:rPr lang="fr-FR" sz="6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Q</a:t>
            </a:r>
            <a:r>
              <a:rPr lang="fr-FR" sz="64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u’est ce que c’est ????</a:t>
            </a:r>
          </a:p>
          <a:p>
            <a:pPr algn="just">
              <a:lnSpc>
                <a:spcPct val="107000"/>
              </a:lnSpc>
              <a:spcAft>
                <a:spcPts val="800"/>
              </a:spcAft>
              <a:buNone/>
            </a:pPr>
            <a:r>
              <a:rPr lang="fr-FR" sz="5600" i="1" kern="100" dirty="0">
                <a:effectLst/>
                <a:latin typeface="Calibri" panose="020F0502020204030204" pitchFamily="34" charset="0"/>
                <a:ea typeface="Calibri" panose="020F0502020204030204" pitchFamily="34" charset="0"/>
                <a:cs typeface="Times New Roman" panose="02020603050405020304" pitchFamily="18" charset="0"/>
              </a:rPr>
              <a:t>Le Compte Individuel de Retraite reprend l’ensemble des informations relatives à la carrière du fonctionnaire. Il est complété, par le service gestionnaire, au fur et à mesure de l’évolution de la situation familiale de l’agent et de son parcours professionnel.</a:t>
            </a:r>
            <a:endParaRPr lang="fr-FR" sz="5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5600" kern="100" dirty="0">
                <a:effectLst/>
                <a:latin typeface="Calibri" panose="020F0502020204030204" pitchFamily="34" charset="0"/>
                <a:ea typeface="Calibri" panose="020F0502020204030204" pitchFamily="34" charset="0"/>
                <a:cs typeface="Times New Roman" panose="02020603050405020304" pitchFamily="18" charset="0"/>
              </a:rPr>
              <a:t>Il est alimenté par :  </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sz="5600" kern="100" dirty="0">
                <a:effectLst/>
                <a:latin typeface="Calibri" panose="020F0502020204030204" pitchFamily="34" charset="0"/>
                <a:ea typeface="Calibri" panose="020F0502020204030204" pitchFamily="34" charset="0"/>
                <a:cs typeface="Times New Roman" panose="02020603050405020304" pitchFamily="18" charset="0"/>
              </a:rPr>
              <a:t>la </a:t>
            </a:r>
            <a:r>
              <a:rPr lang="fr-FR" sz="56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tooltip="Définition - DSN – Nouvelle fenêtre"/>
              </a:rPr>
              <a:t>DSN</a:t>
            </a:r>
            <a:r>
              <a:rPr lang="fr-FR" sz="5600" kern="100" dirty="0">
                <a:effectLst/>
                <a:latin typeface="Calibri" panose="020F0502020204030204" pitchFamily="34" charset="0"/>
                <a:ea typeface="Calibri" panose="020F0502020204030204" pitchFamily="34" charset="0"/>
                <a:cs typeface="Times New Roman" panose="02020603050405020304" pitchFamily="18" charset="0"/>
              </a:rPr>
              <a:t> qui porte automatiquement l’affiliation de vos agents et les éléments de carrière </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sz="5600" kern="100" dirty="0">
                <a:effectLst/>
                <a:latin typeface="Calibri" panose="020F0502020204030204" pitchFamily="34" charset="0"/>
                <a:ea typeface="Calibri" panose="020F0502020204030204" pitchFamily="34" charset="0"/>
                <a:cs typeface="Times New Roman" panose="02020603050405020304" pitchFamily="18" charset="0"/>
              </a:rPr>
              <a:t>vos mises à jour des données de l’agent dans le service « Comptes individuels retraite » au fil de l’eau (périodes et famille) </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sz="5600" kern="100" dirty="0">
                <a:effectLst/>
                <a:latin typeface="Calibri" panose="020F0502020204030204" pitchFamily="34" charset="0"/>
                <a:ea typeface="Calibri" panose="020F0502020204030204" pitchFamily="34" charset="0"/>
                <a:cs typeface="Times New Roman" panose="02020603050405020304" pitchFamily="18" charset="0"/>
              </a:rPr>
              <a:t>les validations, régularisations ou rachats de périodes. </a:t>
            </a:r>
          </a:p>
          <a:p>
            <a:pPr algn="just">
              <a:lnSpc>
                <a:spcPct val="107000"/>
              </a:lnSpc>
              <a:spcAft>
                <a:spcPts val="800"/>
              </a:spcAft>
              <a:buNone/>
            </a:pPr>
            <a:r>
              <a:rPr lang="fr-FR" sz="5600" kern="100" dirty="0">
                <a:effectLst/>
                <a:latin typeface="Calibri" panose="020F0502020204030204" pitchFamily="34" charset="0"/>
                <a:ea typeface="Calibri" panose="020F0502020204030204" pitchFamily="34" charset="0"/>
                <a:cs typeface="Times New Roman" panose="02020603050405020304" pitchFamily="18" charset="0"/>
              </a:rPr>
              <a:t>Il permet : </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sz="5600" kern="100" dirty="0">
                <a:effectLst/>
                <a:latin typeface="Calibri" panose="020F0502020204030204" pitchFamily="34" charset="0"/>
                <a:ea typeface="Calibri" panose="020F0502020204030204" pitchFamily="34" charset="0"/>
                <a:cs typeface="Times New Roman" panose="02020603050405020304" pitchFamily="18" charset="0"/>
              </a:rPr>
              <a:t>d’accompagner les agents tout au long de leur carrière via le Droit à l’information (</a:t>
            </a:r>
            <a:r>
              <a:rPr lang="fr-FR" sz="56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tooltip="Définition - DAI – Nouvelle fenêtre"/>
              </a:rPr>
              <a:t>DAI</a:t>
            </a:r>
            <a:r>
              <a:rPr lang="fr-FR" sz="5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sz="5600" kern="100" dirty="0">
                <a:effectLst/>
                <a:latin typeface="Calibri" panose="020F0502020204030204" pitchFamily="34" charset="0"/>
                <a:ea typeface="Calibri" panose="020F0502020204030204" pitchFamily="34" charset="0"/>
                <a:cs typeface="Times New Roman" panose="02020603050405020304" pitchFamily="18" charset="0"/>
              </a:rPr>
              <a:t>d’obtenir une simulation de calcul fiable (âge de départ) </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sz="5600" kern="100" dirty="0">
                <a:effectLst/>
                <a:latin typeface="Calibri" panose="020F0502020204030204" pitchFamily="34" charset="0"/>
                <a:ea typeface="Calibri" panose="020F0502020204030204" pitchFamily="34" charset="0"/>
                <a:cs typeface="Times New Roman" panose="02020603050405020304" pitchFamily="18" charset="0"/>
              </a:rPr>
              <a:t>de procéder à la liquidation de pension. </a:t>
            </a:r>
          </a:p>
          <a:p>
            <a:pPr marL="0" indent="0" algn="just">
              <a:lnSpc>
                <a:spcPct val="107000"/>
              </a:lnSpc>
              <a:spcAft>
                <a:spcPts val="800"/>
              </a:spcAft>
              <a:buNone/>
            </a:pPr>
            <a:r>
              <a:rPr lang="fr-FR" sz="5600" kern="100" dirty="0">
                <a:effectLst/>
                <a:latin typeface="Calibri" panose="020F0502020204030204" pitchFamily="34" charset="0"/>
                <a:ea typeface="Calibri" panose="020F0502020204030204" pitchFamily="34" charset="0"/>
                <a:cs typeface="Times New Roman" panose="02020603050405020304" pitchFamily="18" charset="0"/>
              </a:rPr>
              <a:t>Afin de garantir une complétude et la fiabilité des données </a:t>
            </a:r>
            <a:r>
              <a:rPr lang="fr-FR" sz="5600" b="1" kern="100" dirty="0">
                <a:effectLst/>
                <a:latin typeface="Calibri" panose="020F0502020204030204" pitchFamily="34" charset="0"/>
                <a:ea typeface="Calibri" panose="020F0502020204030204" pitchFamily="34" charset="0"/>
                <a:cs typeface="Times New Roman" panose="02020603050405020304" pitchFamily="18" charset="0"/>
              </a:rPr>
              <a:t>carrière de l’agent</a:t>
            </a:r>
            <a:r>
              <a:rPr lang="fr-FR" sz="5600" kern="100" dirty="0">
                <a:effectLst/>
                <a:latin typeface="Calibri" panose="020F0502020204030204" pitchFamily="34" charset="0"/>
                <a:ea typeface="Calibri" panose="020F0502020204030204" pitchFamily="34" charset="0"/>
                <a:cs typeface="Times New Roman" panose="02020603050405020304" pitchFamily="18" charset="0"/>
              </a:rPr>
              <a:t>, il est </a:t>
            </a:r>
            <a:r>
              <a:rPr lang="fr-FR" sz="5600" b="1" kern="100" dirty="0">
                <a:effectLst/>
                <a:latin typeface="Calibri" panose="020F0502020204030204" pitchFamily="34" charset="0"/>
                <a:ea typeface="Calibri" panose="020F0502020204030204" pitchFamily="34" charset="0"/>
                <a:cs typeface="Times New Roman" panose="02020603050405020304" pitchFamily="18" charset="0"/>
              </a:rPr>
              <a:t>primordial</a:t>
            </a:r>
            <a:r>
              <a:rPr lang="fr-FR" sz="5600" kern="100" dirty="0">
                <a:effectLst/>
                <a:latin typeface="Calibri" panose="020F0502020204030204" pitchFamily="34" charset="0"/>
                <a:ea typeface="Calibri" panose="020F0502020204030204" pitchFamily="34" charset="0"/>
                <a:cs typeface="Times New Roman" panose="02020603050405020304" pitchFamily="18" charset="0"/>
              </a:rPr>
              <a:t> de renseigner le compte individuel retraite </a:t>
            </a:r>
            <a:r>
              <a:rPr lang="fr-FR" sz="5600" b="1" kern="100" dirty="0">
                <a:effectLst/>
                <a:latin typeface="Calibri" panose="020F0502020204030204" pitchFamily="34" charset="0"/>
                <a:ea typeface="Calibri" panose="020F0502020204030204" pitchFamily="34" charset="0"/>
                <a:cs typeface="Times New Roman" panose="02020603050405020304" pitchFamily="18" charset="0"/>
              </a:rPr>
              <a:t>au fil de l’eau</a:t>
            </a:r>
            <a:r>
              <a:rPr lang="fr-FR" sz="5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1" indent="0">
              <a:buNone/>
            </a:pPr>
            <a:endParaRPr lang="fr-FR" dirty="0"/>
          </a:p>
        </p:txBody>
      </p:sp>
      <p:pic>
        <p:nvPicPr>
          <p:cNvPr id="11" name="Image 10" descr="Logo_CDG18_BS.jpg">
            <a:extLst>
              <a:ext uri="{FF2B5EF4-FFF2-40B4-BE49-F238E27FC236}">
                <a16:creationId xmlns:a16="http://schemas.microsoft.com/office/drawing/2014/main" id="{BC1BA454-7622-18B0-8CDD-FFEBAD1606D4}"/>
              </a:ext>
            </a:extLst>
          </p:cNvPr>
          <p:cNvPicPr>
            <a:picLocks noChangeAspect="1"/>
          </p:cNvPicPr>
          <p:nvPr/>
        </p:nvPicPr>
        <p:blipFill>
          <a:blip r:embed="rId4"/>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02798DAB-E736-B933-E768-8AC6B989B4B3}"/>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B08EBA5B-3F18-1388-CEC9-0334A4359EF8}"/>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F94628A0-8199-9CA3-C1B3-B740C560513F}"/>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B6CAC10E-989E-70E0-9ECE-BD7C9C88EC4C}"/>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5C652EB-009A-FAA6-88CD-7CF3C3B87BBC}"/>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E911ABF0-FABC-647D-8BB3-E4A2B3E635F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74424185-45A5-EF58-C25C-055E4D40EFB0}"/>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3E216EB3-F181-AA73-D060-E6550E100043}"/>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0B693372-17E7-23BE-6F55-936578BB03EE}"/>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F2322889-2938-2C5B-8FE6-60ABA39FDA56}"/>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340FCB57-85FB-9E97-03E6-308B9B5C355D}"/>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94FAA8C-0ED8-18D7-9893-E73E337A860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2EB74F7A-BA25-4745-FB2C-38A38B3791B1}"/>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1D0003F1-6A41-C4A4-C7BC-A46620608D68}"/>
              </a:ext>
            </a:extLst>
          </p:cNvPr>
          <p:cNvSpPr>
            <a:spLocks noGrp="1"/>
          </p:cNvSpPr>
          <p:nvPr>
            <p:ph type="title"/>
          </p:nvPr>
        </p:nvSpPr>
        <p:spPr>
          <a:xfrm>
            <a:off x="628650" y="224871"/>
            <a:ext cx="7886700" cy="1325563"/>
          </a:xfrm>
        </p:spPr>
        <p:txBody>
          <a:bodyPr>
            <a:normAutofit/>
          </a:bodyPr>
          <a:lstStyle/>
          <a:p>
            <a:pPr algn="r"/>
            <a:r>
              <a:rPr lang="fr-FR" sz="2200" dirty="0">
                <a:solidFill>
                  <a:srgbClr val="0070C0"/>
                </a:solidFill>
              </a:rPr>
              <a:t>Le CIR : compte individuel retraite </a:t>
            </a:r>
            <a:br>
              <a:rPr lang="fr-FR" sz="2200" dirty="0">
                <a:solidFill>
                  <a:srgbClr val="0070C0"/>
                </a:solidFill>
              </a:rPr>
            </a:br>
            <a:endParaRPr lang="fr-FR" sz="2200" dirty="0">
              <a:solidFill>
                <a:srgbClr val="0070C0"/>
              </a:solidFill>
            </a:endParaRPr>
          </a:p>
        </p:txBody>
      </p:sp>
    </p:spTree>
    <p:extLst>
      <p:ext uri="{BB962C8B-B14F-4D97-AF65-F5344CB8AC3E}">
        <p14:creationId xmlns:p14="http://schemas.microsoft.com/office/powerpoint/2010/main" val="3786006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FB6D7-E3F4-05CF-8C30-154615524C6F}"/>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F7B1260-318A-A24D-90DC-83A4864B2284}"/>
              </a:ext>
            </a:extLst>
          </p:cNvPr>
          <p:cNvSpPr>
            <a:spLocks noGrp="1"/>
          </p:cNvSpPr>
          <p:nvPr>
            <p:ph idx="1"/>
          </p:nvPr>
        </p:nvSpPr>
        <p:spPr>
          <a:xfrm>
            <a:off x="61543" y="1527324"/>
            <a:ext cx="8699500" cy="4823791"/>
          </a:xfrm>
        </p:spPr>
        <p:txBody>
          <a:bodyPr>
            <a:normAutofit fontScale="85000" lnSpcReduction="20000"/>
          </a:bodyPr>
          <a:lstStyle/>
          <a:p>
            <a:pPr marL="342900" lvl="1" indent="0">
              <a:buNone/>
            </a:pPr>
            <a:endParaRPr lang="fr-FR" kern="100" dirty="0">
              <a:latin typeface="Calibri" panose="020F0502020204030204" pitchFamily="34" charset="0"/>
              <a:ea typeface="Calibri" panose="020F0502020204030204" pitchFamily="34" charset="0"/>
              <a:cs typeface="Times New Roman" panose="02020603050405020304" pitchFamily="18" charset="0"/>
            </a:endParaRPr>
          </a:p>
          <a:p>
            <a:pPr marL="342900" lvl="1"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I</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 est conseillé par la CNRACL d’y jeter un œil très régulièrement et de procéder à la correction des anomalies. </a:t>
            </a:r>
          </a:p>
          <a:p>
            <a:pPr marL="342900" lvl="1" indent="0">
              <a:buNone/>
            </a:pPr>
            <a:r>
              <a:rPr lang="fr-FR" kern="100" dirty="0">
                <a:latin typeface="Calibri" panose="020F0502020204030204" pitchFamily="34" charset="0"/>
                <a:ea typeface="Calibri" panose="020F0502020204030204" pitchFamily="34" charset="0"/>
                <a:cs typeface="Times New Roman" panose="02020603050405020304" pitchFamily="18" charset="0"/>
              </a:rPr>
              <a:t>Mais pas que !</a:t>
            </a:r>
          </a:p>
          <a:p>
            <a:pPr algn="just">
              <a:lnSpc>
                <a:spcPct val="107000"/>
              </a:lnSpc>
              <a:spcAft>
                <a:spcPts val="800"/>
              </a:spcAft>
              <a:buNone/>
            </a:pPr>
            <a:r>
              <a:rPr lang="fr-FR"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Comment on fait ????</a:t>
            </a:r>
            <a:endParaRPr lang="fr-FR"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Accessible à partir de la plateforme </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PEP’s</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thématique « Carrière », le service « </a:t>
            </a:r>
            <a:r>
              <a:rPr lang="fr-FR"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tooltip="Ouvre la page de connexion à la plateforme PEP's dans une nouvelle fenêtre – Nouvelle fenêtre"/>
              </a:rPr>
              <a:t>Comptes individuels retraite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 permet </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la consultation et la mise à jour du compte individuel retraite CNRACL </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la correction des anomalies périodes (possibilité de filtrer uniquement les périodes en anomalies)</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la gestion des données famille </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la gestion des périodes de handicap </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sz="1800" dirty="0">
                <a:effectLst/>
                <a:latin typeface="Calibri" panose="020F0502020204030204" pitchFamily="34" charset="0"/>
                <a:ea typeface="Calibri" panose="020F0502020204030204" pitchFamily="34" charset="0"/>
                <a:cs typeface="Times New Roman" panose="02020603050405020304" pitchFamily="18" charset="0"/>
              </a:rPr>
              <a:t>la gestion des périodes de bonification pour services civils rendus hors Europe, des périodes de services aériens, sous-marins ou subaquatiques, des bénéfices de campagnes dans le cadre des services militaires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fr-FR" kern="100" dirty="0">
              <a:latin typeface="Calibri" panose="020F0502020204030204" pitchFamily="34" charset="0"/>
              <a:ea typeface="Calibri" panose="020F0502020204030204" pitchFamily="34" charset="0"/>
              <a:cs typeface="Times New Roman" panose="02020603050405020304" pitchFamily="18" charset="0"/>
            </a:endParaRPr>
          </a:p>
          <a:p>
            <a:pPr marL="342900" lvl="1" indent="0">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1" indent="0">
              <a:buNone/>
            </a:pPr>
            <a:endParaRPr lang="fr-FR" dirty="0"/>
          </a:p>
        </p:txBody>
      </p:sp>
      <p:pic>
        <p:nvPicPr>
          <p:cNvPr id="11" name="Image 10" descr="Logo_CDG18_BS.jpg">
            <a:extLst>
              <a:ext uri="{FF2B5EF4-FFF2-40B4-BE49-F238E27FC236}">
                <a16:creationId xmlns:a16="http://schemas.microsoft.com/office/drawing/2014/main" id="{F1B0595E-8941-5E08-A636-0A91197D09C2}"/>
              </a:ext>
            </a:extLst>
          </p:cNvPr>
          <p:cNvPicPr>
            <a:picLocks noChangeAspect="1"/>
          </p:cNvPicPr>
          <p:nvPr/>
        </p:nvPicPr>
        <p:blipFill>
          <a:blip r:embed="rId4"/>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6CD05F48-BE02-5877-4308-88F383123A10}"/>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9648C10F-B04C-D42E-8D9C-7D4AC0512519}"/>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C93CA587-743B-3034-176E-F9D4645B1564}"/>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4A5A47A1-D9BC-112F-BA93-B97B89E3138A}"/>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70C4F1F2-69D5-CA78-959C-61E609F51E74}"/>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BE992FF9-5878-0078-3A8B-524FD339D019}"/>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9B9CA5D4-37F8-D093-C25C-7B24C7B93295}"/>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8565460A-FC0B-767B-1E8F-C3CF95C53570}"/>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7F456F27-6D42-5B28-4488-A447C717CB96}"/>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5F6D5214-AF9D-5183-C870-3D5A8880BADA}"/>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D755CFC5-6608-F7BA-7A9B-948E112AE28E}"/>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AEBA37F1-B4A0-356C-15ED-FD0AC7FF0591}"/>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707325F5-EF27-48DE-2172-38A750E68FBD}"/>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8CDA6F58-9EF5-4E0F-63B1-077BC19AA323}"/>
              </a:ext>
            </a:extLst>
          </p:cNvPr>
          <p:cNvSpPr>
            <a:spLocks noGrp="1"/>
          </p:cNvSpPr>
          <p:nvPr>
            <p:ph type="title"/>
          </p:nvPr>
        </p:nvSpPr>
        <p:spPr>
          <a:xfrm>
            <a:off x="586196" y="265933"/>
            <a:ext cx="7886700" cy="1325563"/>
          </a:xfrm>
        </p:spPr>
        <p:txBody>
          <a:bodyPr>
            <a:normAutofit/>
          </a:bodyPr>
          <a:lstStyle/>
          <a:p>
            <a:pPr algn="r"/>
            <a:r>
              <a:rPr lang="fr-FR" sz="1800" dirty="0">
                <a:solidFill>
                  <a:srgbClr val="0070C0"/>
                </a:solidFill>
              </a:rPr>
              <a:t>Le CIR : compte individuel retraite</a:t>
            </a:r>
            <a:br>
              <a:rPr lang="fr-FR" sz="2200" dirty="0">
                <a:solidFill>
                  <a:srgbClr val="0070C0"/>
                </a:solidFill>
              </a:rPr>
            </a:br>
            <a:endParaRPr lang="fr-FR" sz="2200" dirty="0">
              <a:solidFill>
                <a:srgbClr val="0070C0"/>
              </a:solidFill>
            </a:endParaRPr>
          </a:p>
        </p:txBody>
      </p:sp>
      <p:pic>
        <p:nvPicPr>
          <p:cNvPr id="2" name="Image 1">
            <a:extLst>
              <a:ext uri="{FF2B5EF4-FFF2-40B4-BE49-F238E27FC236}">
                <a16:creationId xmlns:a16="http://schemas.microsoft.com/office/drawing/2014/main" id="{7078606D-28E5-E895-1A82-DF7B8D30AFD6}"/>
              </a:ext>
            </a:extLst>
          </p:cNvPr>
          <p:cNvPicPr>
            <a:picLocks noChangeAspect="1"/>
          </p:cNvPicPr>
          <p:nvPr/>
        </p:nvPicPr>
        <p:blipFill>
          <a:blip r:embed="rId5"/>
          <a:stretch>
            <a:fillRect/>
          </a:stretch>
        </p:blipFill>
        <p:spPr>
          <a:xfrm>
            <a:off x="3335352" y="5476397"/>
            <a:ext cx="2092797" cy="958280"/>
          </a:xfrm>
          <a:prstGeom prst="rect">
            <a:avLst/>
          </a:prstGeom>
        </p:spPr>
      </p:pic>
    </p:spTree>
    <p:extLst>
      <p:ext uri="{BB962C8B-B14F-4D97-AF65-F5344CB8AC3E}">
        <p14:creationId xmlns:p14="http://schemas.microsoft.com/office/powerpoint/2010/main" val="2566913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2297E-DE53-7A35-2D5A-3C2AA6106BD9}"/>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53AB4DD3-A6D1-F5D7-CB28-B96E2E39F6C1}"/>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EBC24195-9C55-D79C-BC18-B22BEEC67443}"/>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C0DA3CD6-2BE9-CED9-BA52-C99CAB76CCC9}"/>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7D732101-9F57-758D-569F-79B1EC11B16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3366A2D0-E91D-AAD4-D114-E7C5BF05CD62}"/>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7A0F1FDC-0EC2-0154-986F-7B4F126082A3}"/>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FA9B1304-F651-F5FB-9F52-1DB092736BB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5375F6F0-02B0-73EF-F2BA-FE52D35DB277}"/>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D0FD5136-25B0-9E0C-5DBC-E8834356095F}"/>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05691FF1-D533-AF1C-0E51-179FDD22BFB7}"/>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C377AE4D-705E-EB26-5926-63B74B1CC072}"/>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1B05CCA5-8DCF-C387-DEE8-6444D859455D}"/>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74E9466-2678-25E1-AC78-DDA303FFDD80}"/>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AD3A1C98-99B3-CE7F-99A7-2B0CD6582998}"/>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CE8DBB97-A108-C805-7681-8C528A24F093}"/>
              </a:ext>
            </a:extLst>
          </p:cNvPr>
          <p:cNvSpPr txBox="1"/>
          <p:nvPr/>
        </p:nvSpPr>
        <p:spPr>
          <a:xfrm>
            <a:off x="3319170" y="601062"/>
            <a:ext cx="4948571" cy="369332"/>
          </a:xfrm>
          <a:prstGeom prst="rect">
            <a:avLst/>
          </a:prstGeom>
          <a:noFill/>
        </p:spPr>
        <p:txBody>
          <a:bodyPr wrap="square" rtlCol="0">
            <a:spAutoFit/>
          </a:bodyPr>
          <a:lstStyle/>
          <a:p>
            <a:pPr algn="r"/>
            <a:r>
              <a:rPr lang="fr-FR" dirty="0">
                <a:solidFill>
                  <a:srgbClr val="0070C0"/>
                </a:solidFill>
              </a:rPr>
              <a:t>Le CIR : compte individuel retraite</a:t>
            </a:r>
            <a:endParaRPr lang="fr-FR" b="1" dirty="0">
              <a:solidFill>
                <a:srgbClr val="00B0F0"/>
              </a:solidFill>
            </a:endParaRPr>
          </a:p>
        </p:txBody>
      </p:sp>
      <p:sp>
        <p:nvSpPr>
          <p:cNvPr id="5" name="ZoneTexte 4">
            <a:extLst>
              <a:ext uri="{FF2B5EF4-FFF2-40B4-BE49-F238E27FC236}">
                <a16:creationId xmlns:a16="http://schemas.microsoft.com/office/drawing/2014/main" id="{1F0562F4-4523-9E48-8F19-6109198B1A4E}"/>
              </a:ext>
            </a:extLst>
          </p:cNvPr>
          <p:cNvSpPr txBox="1"/>
          <p:nvPr/>
        </p:nvSpPr>
        <p:spPr>
          <a:xfrm>
            <a:off x="441385" y="1556582"/>
            <a:ext cx="8470900" cy="6555641"/>
          </a:xfrm>
          <a:prstGeom prst="rect">
            <a:avLst/>
          </a:prstGeom>
          <a:noFill/>
        </p:spPr>
        <p:txBody>
          <a:bodyPr wrap="square" rtlCol="0">
            <a:spAutoFit/>
          </a:bodyPr>
          <a:lstStyle/>
          <a:p>
            <a:r>
              <a:rPr lang="fr-FR" b="1" dirty="0">
                <a:solidFill>
                  <a:srgbClr val="66CCFF"/>
                </a:solidFill>
              </a:rPr>
              <a:t>Un CIR fiable = un départ en retraite de qualité</a:t>
            </a:r>
          </a:p>
          <a:p>
            <a:endParaRPr lang="fr-FR" sz="1400" dirty="0"/>
          </a:p>
          <a:p>
            <a:r>
              <a:rPr lang="fr-FR" u="sng" dirty="0"/>
              <a:t>Il vous est demandé de : </a:t>
            </a:r>
          </a:p>
          <a:p>
            <a:pPr marL="285750" indent="-285750">
              <a:buFont typeface="Arial" panose="020B0604020202020204" pitchFamily="34" charset="0"/>
              <a:buChar char="•"/>
            </a:pPr>
            <a:r>
              <a:rPr lang="fr-FR" b="1" dirty="0"/>
              <a:t>Renseigner</a:t>
            </a:r>
            <a:r>
              <a:rPr lang="fr-FR" dirty="0"/>
              <a:t> les données familiales : Conjoints, enfants puis rattacher les enfants</a:t>
            </a:r>
          </a:p>
          <a:p>
            <a:pPr marL="285750" indent="-285750">
              <a:buFont typeface="Arial" panose="020B0604020202020204" pitchFamily="34" charset="0"/>
              <a:buChar char="•"/>
            </a:pPr>
            <a:r>
              <a:rPr lang="fr-FR" b="1" dirty="0"/>
              <a:t>Vérifier</a:t>
            </a:r>
            <a:r>
              <a:rPr lang="fr-FR" dirty="0"/>
              <a:t> la carrière dans sa globalité depuis le début de l’affiliation à la CNRACL et notamment :</a:t>
            </a:r>
          </a:p>
          <a:p>
            <a:pPr lvl="0"/>
            <a:r>
              <a:rPr lang="fr-FR" dirty="0"/>
              <a:t>	</a:t>
            </a:r>
            <a:r>
              <a:rPr lang="fr-FR" sz="1600" dirty="0"/>
              <a:t>- La date de nomination stagiaire, </a:t>
            </a:r>
          </a:p>
          <a:p>
            <a:pPr lvl="0"/>
            <a:r>
              <a:rPr lang="fr-FR" sz="1600" dirty="0"/>
              <a:t>	- La titularisation, </a:t>
            </a:r>
          </a:p>
          <a:p>
            <a:pPr lvl="0"/>
            <a:r>
              <a:rPr lang="fr-FR" sz="1600" dirty="0"/>
              <a:t>	- Les périodes à temps partiel, </a:t>
            </a:r>
          </a:p>
          <a:p>
            <a:pPr lvl="0"/>
            <a:r>
              <a:rPr lang="fr-FR" sz="1600" dirty="0"/>
              <a:t>	- Les périodes à temps non complet à partir de 28h hebdo, </a:t>
            </a:r>
          </a:p>
          <a:p>
            <a:pPr lvl="0"/>
            <a:r>
              <a:rPr lang="fr-FR" sz="1600" dirty="0"/>
              <a:t>	- Le congé maternité, paternité, congé parental </a:t>
            </a:r>
          </a:p>
          <a:p>
            <a:pPr marL="285750" indent="-285750">
              <a:buFont typeface="Arial" panose="020B0604020202020204" pitchFamily="34" charset="0"/>
              <a:buChar char="•"/>
            </a:pPr>
            <a:r>
              <a:rPr lang="fr-FR" b="1" dirty="0"/>
              <a:t>Corriger </a:t>
            </a:r>
            <a:r>
              <a:rPr lang="fr-FR" dirty="0"/>
              <a:t>les anomalies de carrière en filtrant uniquement les anomalies</a:t>
            </a:r>
          </a:p>
          <a:p>
            <a:pPr marL="285750" indent="-285750">
              <a:buFont typeface="Arial" panose="020B0604020202020204" pitchFamily="34" charset="0"/>
              <a:buChar char="•"/>
            </a:pPr>
            <a:r>
              <a:rPr lang="fr-FR" b="1" dirty="0"/>
              <a:t>Vérifier</a:t>
            </a:r>
            <a:r>
              <a:rPr lang="fr-FR" dirty="0"/>
              <a:t> l’appartenance à la </a:t>
            </a:r>
            <a:r>
              <a:rPr lang="fr-FR" b="1" dirty="0"/>
              <a:t>catégorie d’emploi </a:t>
            </a:r>
            <a:r>
              <a:rPr lang="fr-FR" dirty="0"/>
              <a:t>(sédentaire ou actif). La plupart des agents relèvent de la catégorie SEDENTAIRE. </a:t>
            </a:r>
          </a:p>
          <a:p>
            <a:pPr marL="285750" indent="-285750">
              <a:buFont typeface="Arial" panose="020B0604020202020204" pitchFamily="34" charset="0"/>
              <a:buChar char="•"/>
            </a:pPr>
            <a:r>
              <a:rPr lang="fr-FR" b="1" dirty="0"/>
              <a:t>Vérifier </a:t>
            </a:r>
            <a:r>
              <a:rPr lang="fr-FR" dirty="0"/>
              <a:t>si les périodes </a:t>
            </a:r>
            <a:r>
              <a:rPr lang="fr-FR" b="1" dirty="0"/>
              <a:t>d’absence pour congé maladie </a:t>
            </a:r>
            <a:r>
              <a:rPr lang="fr-FR" dirty="0"/>
              <a:t>(tous types d’absence) sont remontées via les DSN (DADS, ou DI). Le cas échéant rajouter les périodes</a:t>
            </a:r>
          </a:p>
          <a:p>
            <a:pPr marL="285750" indent="-285750">
              <a:buFont typeface="Arial" panose="020B0604020202020204" pitchFamily="34" charset="0"/>
              <a:buChar char="•"/>
            </a:pPr>
            <a:r>
              <a:rPr lang="fr-FR" b="1" kern="100" dirty="0">
                <a:latin typeface="Calibri" panose="020F0502020204030204" pitchFamily="34" charset="0"/>
                <a:ea typeface="Calibri" panose="020F0502020204030204" pitchFamily="34" charset="0"/>
                <a:cs typeface="Times New Roman" panose="02020603050405020304" pitchFamily="18" charset="0"/>
              </a:rPr>
              <a:t>Saisir</a:t>
            </a:r>
            <a:r>
              <a:rPr lang="fr-FR" kern="100" dirty="0">
                <a:latin typeface="Calibri" panose="020F0502020204030204" pitchFamily="34" charset="0"/>
                <a:ea typeface="Calibri" panose="020F0502020204030204" pitchFamily="34" charset="0"/>
                <a:cs typeface="Times New Roman" panose="02020603050405020304" pitchFamily="18" charset="0"/>
              </a:rPr>
              <a:t> les périodes de handicap si taux à minima de 50%</a:t>
            </a:r>
          </a:p>
          <a:p>
            <a:pPr marL="285750" indent="-285750">
              <a:buFont typeface="Arial" panose="020B0604020202020204" pitchFamily="34" charset="0"/>
              <a:buChar char="•"/>
            </a:pPr>
            <a:endParaRPr lang="fr-FR"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fr-FR"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lvl="0" indent="-285750">
              <a:buFontTx/>
              <a:buChar char="-"/>
            </a:pPr>
            <a:endParaRPr lang="fr-FR" dirty="0"/>
          </a:p>
          <a:p>
            <a:r>
              <a:rPr lang="fr-FR" dirty="0"/>
              <a:t>	</a:t>
            </a:r>
          </a:p>
          <a:p>
            <a:pPr marL="285750" indent="-285750">
              <a:buFontTx/>
              <a:buChar char="-"/>
            </a:pPr>
            <a:endParaRPr lang="fr-FR" dirty="0"/>
          </a:p>
        </p:txBody>
      </p:sp>
      <p:pic>
        <p:nvPicPr>
          <p:cNvPr id="2" name="Image 1">
            <a:extLst>
              <a:ext uri="{FF2B5EF4-FFF2-40B4-BE49-F238E27FC236}">
                <a16:creationId xmlns:a16="http://schemas.microsoft.com/office/drawing/2014/main" id="{DD163EFE-416E-2206-8449-BA2535406C10}"/>
              </a:ext>
            </a:extLst>
          </p:cNvPr>
          <p:cNvPicPr>
            <a:picLocks noChangeAspect="1"/>
          </p:cNvPicPr>
          <p:nvPr/>
        </p:nvPicPr>
        <p:blipFill>
          <a:blip r:embed="rId3"/>
          <a:stretch>
            <a:fillRect/>
          </a:stretch>
        </p:blipFill>
        <p:spPr>
          <a:xfrm>
            <a:off x="5793455" y="1075368"/>
            <a:ext cx="2686174" cy="1229985"/>
          </a:xfrm>
          <a:prstGeom prst="rect">
            <a:avLst/>
          </a:prstGeom>
        </p:spPr>
      </p:pic>
    </p:spTree>
    <p:extLst>
      <p:ext uri="{BB962C8B-B14F-4D97-AF65-F5344CB8AC3E}">
        <p14:creationId xmlns:p14="http://schemas.microsoft.com/office/powerpoint/2010/main" val="1389282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8A82C-B951-C4C7-A3EE-464C7D19EA36}"/>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B8F4E509-B475-3652-47CF-9B184426126D}"/>
              </a:ext>
            </a:extLst>
          </p:cNvPr>
          <p:cNvSpPr>
            <a:spLocks noGrp="1"/>
          </p:cNvSpPr>
          <p:nvPr>
            <p:ph idx="1"/>
          </p:nvPr>
        </p:nvSpPr>
        <p:spPr>
          <a:xfrm>
            <a:off x="61543" y="1527324"/>
            <a:ext cx="8699500" cy="4823791"/>
          </a:xfrm>
        </p:spPr>
        <p:txBody>
          <a:bodyPr>
            <a:normAutofit/>
          </a:bodyPr>
          <a:lstStyle/>
          <a:p>
            <a:pPr>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fr-FR" kern="100" dirty="0">
              <a:latin typeface="Calibri" panose="020F0502020204030204" pitchFamily="34" charset="0"/>
              <a:ea typeface="Calibri" panose="020F0502020204030204" pitchFamily="34" charset="0"/>
              <a:cs typeface="Times New Roman" panose="02020603050405020304" pitchFamily="18" charset="0"/>
            </a:endParaRPr>
          </a:p>
          <a:p>
            <a:pPr marL="342900" lvl="1" indent="0">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1" indent="0">
              <a:buNone/>
            </a:pPr>
            <a:endParaRPr lang="fr-FR" dirty="0"/>
          </a:p>
          <a:p>
            <a:pPr marL="342900" lvl="1" indent="0">
              <a:buNone/>
            </a:pPr>
            <a:endParaRPr lang="fr-FR" dirty="0"/>
          </a:p>
          <a:p>
            <a:pPr marL="342900" lvl="1" indent="0">
              <a:buNone/>
            </a:pPr>
            <a:endParaRPr lang="fr-FR" dirty="0"/>
          </a:p>
          <a:p>
            <a:pPr marL="342900" lvl="1" indent="0">
              <a:buNone/>
            </a:pPr>
            <a:endParaRPr lang="fr-FR" dirty="0"/>
          </a:p>
          <a:p>
            <a:pPr marL="342900" lvl="1" indent="0">
              <a:buNone/>
            </a:pPr>
            <a:endParaRPr lang="fr-FR" dirty="0"/>
          </a:p>
          <a:p>
            <a:pPr marL="342900" lvl="1" indent="0">
              <a:buNone/>
            </a:pPr>
            <a:endParaRPr lang="fr-FR" dirty="0"/>
          </a:p>
          <a:p>
            <a:pPr marL="342900" lvl="1" indent="0">
              <a:buNone/>
            </a:pPr>
            <a:endParaRPr lang="fr-FR" dirty="0"/>
          </a:p>
          <a:p>
            <a:pPr marL="342900" lvl="1" indent="0">
              <a:buNone/>
            </a:pPr>
            <a:endParaRPr lang="fr-FR" dirty="0"/>
          </a:p>
          <a:p>
            <a:pPr marL="342900" lvl="1" indent="0">
              <a:buNone/>
            </a:pPr>
            <a:r>
              <a:rPr lang="fr-FR" dirty="0"/>
              <a:t>		</a:t>
            </a:r>
            <a:r>
              <a:rPr lang="fr-FR"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Prérequis à l’instruction d’une simulation de pension ou d’une liquidation </a:t>
            </a:r>
          </a:p>
          <a:p>
            <a:pPr marL="342900" lvl="1" indent="0">
              <a:buNone/>
            </a:pPr>
            <a:endParaRPr lang="fr-FR" dirty="0"/>
          </a:p>
        </p:txBody>
      </p:sp>
      <p:pic>
        <p:nvPicPr>
          <p:cNvPr id="11" name="Image 10" descr="Logo_CDG18_BS.jpg">
            <a:extLst>
              <a:ext uri="{FF2B5EF4-FFF2-40B4-BE49-F238E27FC236}">
                <a16:creationId xmlns:a16="http://schemas.microsoft.com/office/drawing/2014/main" id="{19D9849F-391E-8707-7A46-37F7D4D04B35}"/>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B5476BDA-8EFB-5194-421A-444CE474A5A7}"/>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C619BAA4-53ED-BFA2-746E-BFC06433075B}"/>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3DA3C1CE-D3C4-07A0-A44F-62DC3731FCEA}"/>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995F06D1-6120-3EC7-15D5-7D73E54E98A2}"/>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3C62E110-90AC-2B4F-FEAE-D2AC1165F141}"/>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5D17F9CA-378A-4D31-47A4-6B7C9EEA560A}"/>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FCBD953C-1685-5DD4-71FB-30DC19CA749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4835ACF3-3C80-87CD-F494-A799B4F63D0F}"/>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E06A5E97-8459-244B-3270-DB731B907D2A}"/>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6CDECAF6-7B1D-3BF9-8FDD-1A33E7940EFA}"/>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0E4E9CA9-0921-D7FB-767D-192140036B50}"/>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D4F6E96-8F92-1847-F062-1E7D79486A92}"/>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0A43D693-3846-6B09-B76F-7EDB1797774C}"/>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965D7950-17E1-2DF1-63F0-52B1980EDB83}"/>
              </a:ext>
            </a:extLst>
          </p:cNvPr>
          <p:cNvSpPr>
            <a:spLocks noGrp="1"/>
          </p:cNvSpPr>
          <p:nvPr>
            <p:ph type="title"/>
          </p:nvPr>
        </p:nvSpPr>
        <p:spPr>
          <a:xfrm>
            <a:off x="665185" y="270431"/>
            <a:ext cx="7886700" cy="1325563"/>
          </a:xfrm>
        </p:spPr>
        <p:txBody>
          <a:bodyPr>
            <a:normAutofit/>
          </a:bodyPr>
          <a:lstStyle/>
          <a:p>
            <a:pPr algn="r"/>
            <a:r>
              <a:rPr lang="fr-FR" sz="2200" dirty="0">
                <a:solidFill>
                  <a:srgbClr val="0070C0"/>
                </a:solidFill>
              </a:rPr>
              <a:t>Le CIR : compte individuel retraite </a:t>
            </a:r>
            <a:br>
              <a:rPr lang="fr-FR" sz="2200" dirty="0">
                <a:solidFill>
                  <a:srgbClr val="0070C0"/>
                </a:solidFill>
              </a:rPr>
            </a:br>
            <a:endParaRPr lang="fr-FR" sz="2200" dirty="0">
              <a:solidFill>
                <a:srgbClr val="0070C0"/>
              </a:solidFill>
            </a:endParaRPr>
          </a:p>
        </p:txBody>
      </p:sp>
      <p:pic>
        <p:nvPicPr>
          <p:cNvPr id="3" name="Image 2">
            <a:extLst>
              <a:ext uri="{FF2B5EF4-FFF2-40B4-BE49-F238E27FC236}">
                <a16:creationId xmlns:a16="http://schemas.microsoft.com/office/drawing/2014/main" id="{9C5BA1DA-8F21-7777-F0E3-260B3B83B7D0}"/>
              </a:ext>
            </a:extLst>
          </p:cNvPr>
          <p:cNvPicPr>
            <a:picLocks noChangeAspect="1"/>
          </p:cNvPicPr>
          <p:nvPr/>
        </p:nvPicPr>
        <p:blipFill>
          <a:blip r:embed="rId4"/>
          <a:stretch>
            <a:fillRect/>
          </a:stretch>
        </p:blipFill>
        <p:spPr>
          <a:xfrm>
            <a:off x="382957" y="1656181"/>
            <a:ext cx="7772400" cy="1068169"/>
          </a:xfrm>
          <a:prstGeom prst="rect">
            <a:avLst/>
          </a:prstGeom>
        </p:spPr>
      </p:pic>
      <p:cxnSp>
        <p:nvCxnSpPr>
          <p:cNvPr id="12" name="Connecteur droit avec flèche 11">
            <a:extLst>
              <a:ext uri="{FF2B5EF4-FFF2-40B4-BE49-F238E27FC236}">
                <a16:creationId xmlns:a16="http://schemas.microsoft.com/office/drawing/2014/main" id="{D0E4685C-00C8-FB0C-3E3B-668DF035C731}"/>
              </a:ext>
            </a:extLst>
          </p:cNvPr>
          <p:cNvCxnSpPr>
            <a:cxnSpLocks/>
          </p:cNvCxnSpPr>
          <p:nvPr/>
        </p:nvCxnSpPr>
        <p:spPr>
          <a:xfrm flipH="1">
            <a:off x="1143000" y="1981200"/>
            <a:ext cx="152400" cy="1629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38D3F3E1-E595-6D83-ED71-659B78DF6F01}"/>
              </a:ext>
            </a:extLst>
          </p:cNvPr>
          <p:cNvSpPr txBox="1"/>
          <p:nvPr/>
        </p:nvSpPr>
        <p:spPr>
          <a:xfrm>
            <a:off x="391424" y="3611044"/>
            <a:ext cx="2199376" cy="646331"/>
          </a:xfrm>
          <a:prstGeom prst="rect">
            <a:avLst/>
          </a:prstGeom>
          <a:noFill/>
        </p:spPr>
        <p:txBody>
          <a:bodyPr wrap="square" rtlCol="0">
            <a:spAutoFit/>
          </a:bodyPr>
          <a:lstStyle/>
          <a:p>
            <a:r>
              <a:rPr lang="fr-FR" dirty="0"/>
              <a:t>Ne rien modifier sur cet onglet</a:t>
            </a:r>
          </a:p>
        </p:txBody>
      </p:sp>
      <p:cxnSp>
        <p:nvCxnSpPr>
          <p:cNvPr id="26" name="Connecteur droit avec flèche 25">
            <a:extLst>
              <a:ext uri="{FF2B5EF4-FFF2-40B4-BE49-F238E27FC236}">
                <a16:creationId xmlns:a16="http://schemas.microsoft.com/office/drawing/2014/main" id="{10FB8C4B-E99C-21A8-D131-CED98173A753}"/>
              </a:ext>
            </a:extLst>
          </p:cNvPr>
          <p:cNvCxnSpPr>
            <a:cxnSpLocks/>
          </p:cNvCxnSpPr>
          <p:nvPr/>
        </p:nvCxnSpPr>
        <p:spPr>
          <a:xfrm>
            <a:off x="2500944" y="1959316"/>
            <a:ext cx="1768213" cy="165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C5DE325D-896B-BDA2-CE43-2B5E84B71E9A}"/>
              </a:ext>
            </a:extLst>
          </p:cNvPr>
          <p:cNvSpPr txBox="1"/>
          <p:nvPr/>
        </p:nvSpPr>
        <p:spPr>
          <a:xfrm>
            <a:off x="4114800" y="3611044"/>
            <a:ext cx="2438402" cy="923330"/>
          </a:xfrm>
          <a:prstGeom prst="rect">
            <a:avLst/>
          </a:prstGeom>
          <a:noFill/>
        </p:spPr>
        <p:txBody>
          <a:bodyPr wrap="square" rtlCol="0">
            <a:spAutoFit/>
          </a:bodyPr>
          <a:lstStyle/>
          <a:p>
            <a:r>
              <a:rPr lang="fr-FR" dirty="0"/>
              <a:t>Alerte des discontinuités dans la carrière</a:t>
            </a:r>
          </a:p>
        </p:txBody>
      </p:sp>
      <p:cxnSp>
        <p:nvCxnSpPr>
          <p:cNvPr id="31" name="Connecteur droit avec flèche 30">
            <a:extLst>
              <a:ext uri="{FF2B5EF4-FFF2-40B4-BE49-F238E27FC236}">
                <a16:creationId xmlns:a16="http://schemas.microsoft.com/office/drawing/2014/main" id="{9A4C817E-9236-520D-F635-AF523BD6CD5B}"/>
              </a:ext>
            </a:extLst>
          </p:cNvPr>
          <p:cNvCxnSpPr/>
          <p:nvPr/>
        </p:nvCxnSpPr>
        <p:spPr>
          <a:xfrm>
            <a:off x="5257800" y="2286000"/>
            <a:ext cx="182880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9D204014-FF34-CA24-EEF2-55AF2465005F}"/>
              </a:ext>
            </a:extLst>
          </p:cNvPr>
          <p:cNvSpPr txBox="1"/>
          <p:nvPr/>
        </p:nvSpPr>
        <p:spPr>
          <a:xfrm>
            <a:off x="7026013" y="3429000"/>
            <a:ext cx="1692929" cy="1200329"/>
          </a:xfrm>
          <a:prstGeom prst="rect">
            <a:avLst/>
          </a:prstGeom>
          <a:noFill/>
        </p:spPr>
        <p:txBody>
          <a:bodyPr wrap="square" rtlCol="0">
            <a:spAutoFit/>
          </a:bodyPr>
          <a:lstStyle/>
          <a:p>
            <a:r>
              <a:rPr lang="fr-FR" dirty="0"/>
              <a:t>Filtrer uniquement les périodes en anomalie</a:t>
            </a:r>
          </a:p>
        </p:txBody>
      </p:sp>
      <p:pic>
        <p:nvPicPr>
          <p:cNvPr id="33" name="Graphique 32">
            <a:extLst>
              <a:ext uri="{FF2B5EF4-FFF2-40B4-BE49-F238E27FC236}">
                <a16:creationId xmlns:a16="http://schemas.microsoft.com/office/drawing/2014/main" id="{61873B3F-F1FE-9BA1-03C3-1154EA572D68}"/>
              </a:ext>
            </a:extLst>
          </p:cNvPr>
          <p:cNvPicPr>
            <a:picLocks noChangeAspect="1"/>
          </p:cNvPicPr>
          <p:nvPr/>
        </p:nvPicPr>
        <p:blipFill>
          <a:blip>
            <a:extLs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433525" y="4497738"/>
            <a:ext cx="916008" cy="805465"/>
          </a:xfrm>
          <a:prstGeom prst="rect">
            <a:avLst/>
          </a:prstGeom>
        </p:spPr>
      </p:pic>
    </p:spTree>
    <p:extLst>
      <p:ext uri="{BB962C8B-B14F-4D97-AF65-F5344CB8AC3E}">
        <p14:creationId xmlns:p14="http://schemas.microsoft.com/office/powerpoint/2010/main" val="3725972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E0D1D09F-FA3D-D459-6A9A-77D0DF46E2CF}"/>
              </a:ext>
            </a:extLst>
          </p:cNvPr>
          <p:cNvSpPr txBox="1"/>
          <p:nvPr/>
        </p:nvSpPr>
        <p:spPr>
          <a:xfrm>
            <a:off x="3319170" y="601062"/>
            <a:ext cx="4948571" cy="369332"/>
          </a:xfrm>
          <a:prstGeom prst="rect">
            <a:avLst/>
          </a:prstGeom>
          <a:noFill/>
        </p:spPr>
        <p:txBody>
          <a:bodyPr wrap="square" rtlCol="0">
            <a:spAutoFit/>
          </a:bodyPr>
          <a:lstStyle/>
          <a:p>
            <a:pPr algn="r"/>
            <a:r>
              <a:rPr lang="fr-FR" dirty="0">
                <a:solidFill>
                  <a:srgbClr val="0070C0"/>
                </a:solidFill>
              </a:rPr>
              <a:t>Le CIR : compte individuel retraite</a:t>
            </a:r>
            <a:endParaRPr lang="fr-FR" b="1" dirty="0">
              <a:solidFill>
                <a:srgbClr val="00B0F0"/>
              </a:solidFill>
            </a:endParaRPr>
          </a:p>
        </p:txBody>
      </p:sp>
      <p:sp>
        <p:nvSpPr>
          <p:cNvPr id="5" name="ZoneTexte 4">
            <a:extLst>
              <a:ext uri="{FF2B5EF4-FFF2-40B4-BE49-F238E27FC236}">
                <a16:creationId xmlns:a16="http://schemas.microsoft.com/office/drawing/2014/main" id="{D3CD1615-7E26-FCA3-0D22-E20C16C82FDF}"/>
              </a:ext>
            </a:extLst>
          </p:cNvPr>
          <p:cNvSpPr txBox="1"/>
          <p:nvPr/>
        </p:nvSpPr>
        <p:spPr>
          <a:xfrm>
            <a:off x="457200" y="1676400"/>
            <a:ext cx="8470900" cy="4247317"/>
          </a:xfrm>
          <a:prstGeom prst="rect">
            <a:avLst/>
          </a:prstGeom>
          <a:noFill/>
        </p:spPr>
        <p:txBody>
          <a:bodyPr wrap="square" rtlCol="0">
            <a:spAutoFit/>
          </a:bodyPr>
          <a:lstStyle/>
          <a:p>
            <a:r>
              <a:rPr lang="fr-FR" b="1" dirty="0">
                <a:solidFill>
                  <a:srgbClr val="66CCFF"/>
                </a:solidFill>
              </a:rPr>
              <a:t>Un CIR fiable = un départ en retraite de qualité</a:t>
            </a:r>
          </a:p>
          <a:p>
            <a:endParaRPr lang="fr-FR" b="1" dirty="0">
              <a:solidFill>
                <a:srgbClr val="66CCFF"/>
              </a:solidFill>
            </a:endParaRPr>
          </a:p>
          <a:p>
            <a:r>
              <a:rPr lang="fr-FR" dirty="0"/>
              <a:t>Si l’agent est arrivé par voie de </a:t>
            </a:r>
            <a:r>
              <a:rPr lang="fr-FR" b="1" dirty="0"/>
              <a:t>mutation</a:t>
            </a:r>
            <a:r>
              <a:rPr lang="fr-FR" dirty="0"/>
              <a:t>, la collectivité d’origine </a:t>
            </a:r>
            <a:r>
              <a:rPr lang="fr-FR" b="1" dirty="0"/>
              <a:t>doit contrôler le CIR avant le départ dans une autre collectivité</a:t>
            </a:r>
            <a:r>
              <a:rPr lang="fr-FR" dirty="0"/>
              <a:t>. Il convient toutefois de vérifier également ces périodes. </a:t>
            </a:r>
          </a:p>
          <a:p>
            <a:r>
              <a:rPr lang="fr-FR" dirty="0"/>
              <a:t>En cas de </a:t>
            </a:r>
            <a:r>
              <a:rPr lang="fr-FR" b="1" dirty="0"/>
              <a:t>modification à apporter </a:t>
            </a:r>
            <a:r>
              <a:rPr lang="fr-FR" dirty="0"/>
              <a:t>sur la carrière antérieure, la </a:t>
            </a:r>
            <a:r>
              <a:rPr lang="fr-FR" b="1" dirty="0"/>
              <a:t>dernière collectivité </a:t>
            </a:r>
            <a:r>
              <a:rPr lang="fr-FR" dirty="0"/>
              <a:t>utilise le dossier individuel de l’agent ou se rapproche de l’ancien employeur.</a:t>
            </a:r>
          </a:p>
          <a:p>
            <a:pPr marL="285750" indent="-285750">
              <a:buFontTx/>
              <a:buChar char="-"/>
            </a:pPr>
            <a:endParaRPr lang="fr-FR" dirty="0"/>
          </a:p>
          <a:p>
            <a:pPr marL="285750" indent="-285750">
              <a:buFontTx/>
              <a:buChar char="-"/>
            </a:pPr>
            <a:endParaRPr lang="fr-FR" dirty="0"/>
          </a:p>
          <a:p>
            <a:r>
              <a:rPr lang="fr-FR" b="1" dirty="0"/>
              <a:t>En cas de compte individuel retraite incomplet ou faisant apparaitre des incohérences ou de nombreuses anomalies, il vous sera demandé de faire le nécessaire avant le contrôle par le CDG18.</a:t>
            </a:r>
          </a:p>
          <a:p>
            <a:endParaRPr lang="fr-FR" b="1" dirty="0"/>
          </a:p>
          <a:p>
            <a:endParaRPr lang="fr-FR" b="1" dirty="0"/>
          </a:p>
          <a:p>
            <a:endParaRPr lang="fr-FR" dirty="0"/>
          </a:p>
        </p:txBody>
      </p:sp>
    </p:spTree>
    <p:extLst>
      <p:ext uri="{BB962C8B-B14F-4D97-AF65-F5344CB8AC3E}">
        <p14:creationId xmlns:p14="http://schemas.microsoft.com/office/powerpoint/2010/main" val="2666128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53DA6-204B-830A-CC9A-100AC31C89EE}"/>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2FAB4DB4-64F1-8D5D-C049-18D192FC5FE0}"/>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BA03F877-6BA4-FA13-B22A-AF7E7D563BAB}"/>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0C222324-E7B6-5898-E3B7-C2379A477A8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235599FF-9F9E-3E65-BACF-E3BBE4E2BC2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B83FFC8E-68D0-3A5D-5A88-17E7563877E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310440B-FF36-5872-3768-6A92185B1D34}"/>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C8F3D493-9143-8DA0-ACD8-DE5FD47BF9BF}"/>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5B715B88-9FD9-8967-41F1-97F64BA5D8A0}"/>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C3006F71-6C76-DDEA-BA3A-5DE45D7003AF}"/>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D2B8CB7D-BCE1-9644-431A-BEEDCF401969}"/>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C142A2EE-F1D6-4205-1512-2D71FD662010}"/>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1FCF0969-1C04-7B20-A491-8AF82E3C8798}"/>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0977523-F153-06AE-244D-463449CE46F3}"/>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8F4D3861-BE53-292A-D474-5BECC44CCB29}"/>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87CA8505-1076-9186-DB83-D018C7DA7139}"/>
              </a:ext>
            </a:extLst>
          </p:cNvPr>
          <p:cNvSpPr txBox="1"/>
          <p:nvPr/>
        </p:nvSpPr>
        <p:spPr>
          <a:xfrm>
            <a:off x="4177503" y="601062"/>
            <a:ext cx="4090238" cy="369332"/>
          </a:xfrm>
          <a:prstGeom prst="rect">
            <a:avLst/>
          </a:prstGeom>
          <a:noFill/>
        </p:spPr>
        <p:txBody>
          <a:bodyPr wrap="square" rtlCol="0">
            <a:spAutoFit/>
          </a:bodyPr>
          <a:lstStyle/>
          <a:p>
            <a:pPr algn="r"/>
            <a:r>
              <a:rPr lang="fr-FR" dirty="0">
                <a:solidFill>
                  <a:srgbClr val="0070C0"/>
                </a:solidFill>
              </a:rPr>
              <a:t>Le CIR : compte individuel retraite</a:t>
            </a:r>
            <a:endParaRPr lang="fr-FR" b="1" dirty="0">
              <a:solidFill>
                <a:srgbClr val="00B0F0"/>
              </a:solidFill>
            </a:endParaRPr>
          </a:p>
        </p:txBody>
      </p:sp>
      <p:sp>
        <p:nvSpPr>
          <p:cNvPr id="10" name="Espace réservé du contenu 3">
            <a:extLst>
              <a:ext uri="{FF2B5EF4-FFF2-40B4-BE49-F238E27FC236}">
                <a16:creationId xmlns:a16="http://schemas.microsoft.com/office/drawing/2014/main" id="{C6DF18EF-6AD5-2031-D85C-34C8414D5225}"/>
              </a:ext>
            </a:extLst>
          </p:cNvPr>
          <p:cNvSpPr>
            <a:spLocks noGrp="1"/>
          </p:cNvSpPr>
          <p:nvPr>
            <p:ph idx="1"/>
          </p:nvPr>
        </p:nvSpPr>
        <p:spPr>
          <a:xfrm>
            <a:off x="381000" y="1660393"/>
            <a:ext cx="8197174" cy="4913631"/>
          </a:xfrm>
        </p:spPr>
        <p:txBody>
          <a:bodyPr>
            <a:normAutofit/>
          </a:bodyPr>
          <a:lstStyle/>
          <a:p>
            <a:pPr marL="685800" lvl="2" indent="0">
              <a:buNone/>
            </a:pPr>
            <a:endParaRPr lang="fr-FR" sz="2400" dirty="0">
              <a:solidFill>
                <a:srgbClr val="EC14B9"/>
              </a:solidFill>
            </a:endParaRPr>
          </a:p>
          <a:p>
            <a:pPr marL="0" indent="0">
              <a:buNone/>
            </a:pPr>
            <a:r>
              <a:rPr lang="fr-FR" sz="2400" dirty="0"/>
              <a:t>Pour toute question, vous pouvez contacter le service assurances/retraite :</a:t>
            </a:r>
          </a:p>
          <a:p>
            <a:pPr marL="0" indent="0">
              <a:buNone/>
            </a:pPr>
            <a:endParaRPr lang="fr-FR" sz="3200" dirty="0"/>
          </a:p>
          <a:p>
            <a:pPr>
              <a:buFontTx/>
              <a:buChar char="-"/>
            </a:pPr>
            <a:r>
              <a:rPr lang="fr-FR" sz="3200" b="1" dirty="0">
                <a:latin typeface="Segoe UI Emoji" panose="020B0502040204020203" pitchFamily="34" charset="0"/>
                <a:ea typeface="Segoe UI Emoji" panose="020B0502040204020203" pitchFamily="34" charset="0"/>
              </a:rPr>
              <a:t>✉ </a:t>
            </a:r>
            <a:r>
              <a:rPr lang="fr-FR" sz="32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a:t>
            </a:r>
            <a:r>
              <a:rPr lang="fr-FR" sz="2400" b="1" dirty="0">
                <a:hlinkClick r:id="rId3">
                  <a:extLst>
                    <a:ext uri="{A12FA001-AC4F-418D-AE19-62706E023703}">
                      <ahyp:hlinkClr xmlns:ahyp="http://schemas.microsoft.com/office/drawing/2018/hyperlinkcolor" val="tx"/>
                    </a:ext>
                  </a:extLst>
                </a:hlinkClick>
              </a:rPr>
              <a:t>assurances.retraite@cdg18.fr</a:t>
            </a:r>
            <a:endParaRPr lang="fr-FR" sz="2400" b="1" dirty="0"/>
          </a:p>
          <a:p>
            <a:pPr marL="0" indent="0">
              <a:buNone/>
            </a:pPr>
            <a:endParaRPr lang="fr-FR" sz="2400" b="1" dirty="0"/>
          </a:p>
          <a:p>
            <a:pPr>
              <a:buFontTx/>
              <a:buChar char="-"/>
            </a:pPr>
            <a:r>
              <a:rPr lang="fr-FR" sz="3200" b="1" dirty="0">
                <a:latin typeface="Segoe UI Emoji" panose="020B0502040204020203" pitchFamily="34" charset="0"/>
                <a:ea typeface="Segoe UI Emoji" panose="020B0502040204020203" pitchFamily="34" charset="0"/>
              </a:rPr>
              <a:t>📞 </a:t>
            </a:r>
            <a:r>
              <a:rPr lang="fr-FR" sz="32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a:t>
            </a:r>
            <a:r>
              <a:rPr lang="fr-FR" sz="2400" b="1" dirty="0"/>
              <a:t>Céline GENDRAULT 02 48 50 82 52 					</a:t>
            </a:r>
            <a:r>
              <a:rPr lang="fr-FR" sz="1600" b="1" dirty="0"/>
              <a:t>(pour les collectivités de A à </a:t>
            </a:r>
            <a:r>
              <a:rPr lang="fr-FR" sz="1600" b="1" dirty="0" err="1"/>
              <a:t>Massay</a:t>
            </a:r>
            <a:r>
              <a:rPr lang="fr-FR" sz="1600" b="1" dirty="0"/>
              <a:t>)</a:t>
            </a:r>
          </a:p>
          <a:p>
            <a:pPr marL="0" indent="0">
              <a:buNone/>
            </a:pPr>
            <a:r>
              <a:rPr lang="fr-FR" sz="2400" b="1" dirty="0"/>
              <a:t>		Aurélie FRAPPIER 02 48 50 82 51 					</a:t>
            </a:r>
            <a:r>
              <a:rPr lang="fr-FR" sz="1600" b="1" dirty="0"/>
              <a:t>(pour les collectivités de Mehun à Z)</a:t>
            </a:r>
          </a:p>
          <a:p>
            <a:pPr marL="0" indent="0">
              <a:buNone/>
            </a:pPr>
            <a:endParaRPr lang="fr-FR" sz="2400" b="1" dirty="0"/>
          </a:p>
          <a:p>
            <a:pPr marL="0" indent="0">
              <a:buNone/>
            </a:pPr>
            <a:endParaRPr lang="fr-FR" sz="2400" dirty="0"/>
          </a:p>
          <a:p>
            <a:pPr marL="0" indent="0">
              <a:buNone/>
            </a:pPr>
            <a:endParaRPr lang="fr-FR" sz="2400" b="1" dirty="0">
              <a:solidFill>
                <a:srgbClr val="CC99FF"/>
              </a:solidFill>
            </a:endParaRPr>
          </a:p>
        </p:txBody>
      </p:sp>
    </p:spTree>
    <p:extLst>
      <p:ext uri="{BB962C8B-B14F-4D97-AF65-F5344CB8AC3E}">
        <p14:creationId xmlns:p14="http://schemas.microsoft.com/office/powerpoint/2010/main" val="80803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54275-FA36-53EA-A97A-F1ADC461D672}"/>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BB378712-F99E-321B-1E81-83695B80B9DF}"/>
              </a:ext>
            </a:extLst>
          </p:cNvPr>
          <p:cNvSpPr txBox="1">
            <a:spLocks noGrp="1"/>
          </p:cNvSpPr>
          <p:nvPr>
            <p:ph type="title"/>
          </p:nvPr>
        </p:nvSpPr>
        <p:spPr>
          <a:xfrm>
            <a:off x="677507" y="2388049"/>
            <a:ext cx="7713345" cy="1427955"/>
          </a:xfrm>
          <a:prstGeom prst="rect">
            <a:avLst/>
          </a:prstGeom>
        </p:spPr>
        <p:txBody>
          <a:bodyPr vert="horz" wrap="square" lIns="0" tIns="12065" rIns="0" bIns="0" rtlCol="0">
            <a:spAutoFit/>
          </a:bodyPr>
          <a:lstStyle/>
          <a:p>
            <a:pPr marL="12700" algn="ctr">
              <a:lnSpc>
                <a:spcPct val="100000"/>
              </a:lnSpc>
              <a:spcBef>
                <a:spcPts val="95"/>
              </a:spcBef>
            </a:pPr>
            <a:r>
              <a:rPr lang="fr-FR" sz="6000" spc="-15" dirty="0">
                <a:solidFill>
                  <a:schemeClr val="accent5">
                    <a:lumMod val="75000"/>
                  </a:schemeClr>
                </a:solidFill>
              </a:rPr>
              <a:t>LES VISIOS DU CDG18</a:t>
            </a:r>
            <a:br>
              <a:rPr lang="fr-FR" sz="4800" spc="-15" dirty="0">
                <a:solidFill>
                  <a:srgbClr val="00B0F0"/>
                </a:solidFill>
              </a:rPr>
            </a:br>
            <a:r>
              <a:rPr lang="fr-FR" sz="3200" spc="-15" dirty="0">
                <a:solidFill>
                  <a:schemeClr val="accent6"/>
                </a:solidFill>
              </a:rPr>
              <a:t>Session  – AVRIL 2026</a:t>
            </a:r>
            <a:endParaRPr dirty="0">
              <a:solidFill>
                <a:schemeClr val="accent6"/>
              </a:solidFill>
            </a:endParaRPr>
          </a:p>
        </p:txBody>
      </p:sp>
      <p:sp>
        <p:nvSpPr>
          <p:cNvPr id="7" name="object 7">
            <a:extLst>
              <a:ext uri="{FF2B5EF4-FFF2-40B4-BE49-F238E27FC236}">
                <a16:creationId xmlns:a16="http://schemas.microsoft.com/office/drawing/2014/main" id="{404A5FE3-8935-7A74-D027-72DFFB2F250B}"/>
              </a:ext>
            </a:extLst>
          </p:cNvPr>
          <p:cNvSpPr txBox="1"/>
          <p:nvPr/>
        </p:nvSpPr>
        <p:spPr>
          <a:xfrm>
            <a:off x="8497061" y="6431686"/>
            <a:ext cx="11048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Arial"/>
                <a:cs typeface="Arial"/>
              </a:rPr>
              <a:t>1</a:t>
            </a:r>
            <a:endParaRPr sz="1200">
              <a:latin typeface="Arial"/>
              <a:cs typeface="Arial"/>
            </a:endParaRPr>
          </a:p>
        </p:txBody>
      </p:sp>
      <p:pic>
        <p:nvPicPr>
          <p:cNvPr id="9" name="Image 8" descr="Logo_CDG18_BS.jpg">
            <a:extLst>
              <a:ext uri="{FF2B5EF4-FFF2-40B4-BE49-F238E27FC236}">
                <a16:creationId xmlns:a16="http://schemas.microsoft.com/office/drawing/2014/main" id="{66AD0991-6A72-77CD-6A4A-49D3276A0A76}"/>
              </a:ext>
            </a:extLst>
          </p:cNvPr>
          <p:cNvPicPr>
            <a:picLocks noChangeAspect="1"/>
          </p:cNvPicPr>
          <p:nvPr/>
        </p:nvPicPr>
        <p:blipFill>
          <a:blip r:embed="rId3"/>
          <a:stretch>
            <a:fillRect/>
          </a:stretch>
        </p:blipFill>
        <p:spPr>
          <a:xfrm>
            <a:off x="146011" y="500042"/>
            <a:ext cx="1422426" cy="1443762"/>
          </a:xfrm>
          <a:prstGeom prst="rect">
            <a:avLst/>
          </a:prstGeom>
        </p:spPr>
      </p:pic>
      <p:grpSp>
        <p:nvGrpSpPr>
          <p:cNvPr id="10" name="Groupe 14">
            <a:extLst>
              <a:ext uri="{FF2B5EF4-FFF2-40B4-BE49-F238E27FC236}">
                <a16:creationId xmlns:a16="http://schemas.microsoft.com/office/drawing/2014/main" id="{64A6C753-249A-01DE-9DB0-ED82920F819E}"/>
              </a:ext>
            </a:extLst>
          </p:cNvPr>
          <p:cNvGrpSpPr>
            <a:grpSpLocks/>
          </p:cNvGrpSpPr>
          <p:nvPr/>
        </p:nvGrpSpPr>
        <p:grpSpPr bwMode="auto">
          <a:xfrm>
            <a:off x="1357290" y="285728"/>
            <a:ext cx="7661932" cy="2016596"/>
            <a:chOff x="2521302" y="4447632"/>
            <a:chExt cx="6645275" cy="2324642"/>
          </a:xfrm>
        </p:grpSpPr>
        <p:sp>
          <p:nvSpPr>
            <p:cNvPr id="11" name="Oval 2">
              <a:extLst>
                <a:ext uri="{FF2B5EF4-FFF2-40B4-BE49-F238E27FC236}">
                  <a16:creationId xmlns:a16="http://schemas.microsoft.com/office/drawing/2014/main" id="{432B7D57-82B4-3254-EB0F-BAFB8931279A}"/>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2" name="Rectangle 3">
              <a:extLst>
                <a:ext uri="{FF2B5EF4-FFF2-40B4-BE49-F238E27FC236}">
                  <a16:creationId xmlns:a16="http://schemas.microsoft.com/office/drawing/2014/main" id="{6D30F4A2-0A09-E39B-DB76-96F361FFAC5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3" name="Text Box 4">
              <a:extLst>
                <a:ext uri="{FF2B5EF4-FFF2-40B4-BE49-F238E27FC236}">
                  <a16:creationId xmlns:a16="http://schemas.microsoft.com/office/drawing/2014/main" id="{494A05BA-05A7-E5D1-F328-06BC760F033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4" name="Group 6">
              <a:extLst>
                <a:ext uri="{FF2B5EF4-FFF2-40B4-BE49-F238E27FC236}">
                  <a16:creationId xmlns:a16="http://schemas.microsoft.com/office/drawing/2014/main" id="{CF5E9757-BA5F-63C3-0F73-6AAE2810A9D0}"/>
                </a:ext>
              </a:extLst>
            </p:cNvPr>
            <p:cNvGrpSpPr>
              <a:grpSpLocks/>
            </p:cNvGrpSpPr>
            <p:nvPr/>
          </p:nvGrpSpPr>
          <p:grpSpPr bwMode="auto">
            <a:xfrm>
              <a:off x="3957638" y="5091476"/>
              <a:ext cx="171450" cy="1165229"/>
              <a:chOff x="112099728" y="105931681"/>
              <a:chExt cx="170831" cy="1165800"/>
            </a:xfrm>
          </p:grpSpPr>
          <p:sp>
            <p:nvSpPr>
              <p:cNvPr id="19" name="Rectangle 7">
                <a:extLst>
                  <a:ext uri="{FF2B5EF4-FFF2-40B4-BE49-F238E27FC236}">
                    <a16:creationId xmlns:a16="http://schemas.microsoft.com/office/drawing/2014/main" id="{A8C23D90-2942-9373-449C-0829550C0C5F}"/>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0" name="Rectangle 8">
                <a:extLst>
                  <a:ext uri="{FF2B5EF4-FFF2-40B4-BE49-F238E27FC236}">
                    <a16:creationId xmlns:a16="http://schemas.microsoft.com/office/drawing/2014/main" id="{8B9F627B-0BE7-FAFE-72FE-3296CFA391A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1" name="Rectangle 9">
                <a:extLst>
                  <a:ext uri="{FF2B5EF4-FFF2-40B4-BE49-F238E27FC236}">
                    <a16:creationId xmlns:a16="http://schemas.microsoft.com/office/drawing/2014/main" id="{7F335AFD-2C13-C262-B11F-FCE774BC0285}"/>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5" name="Group 10">
              <a:extLst>
                <a:ext uri="{FF2B5EF4-FFF2-40B4-BE49-F238E27FC236}">
                  <a16:creationId xmlns:a16="http://schemas.microsoft.com/office/drawing/2014/main" id="{BF9415C7-9585-6681-5675-617C1FB050BE}"/>
                </a:ext>
              </a:extLst>
            </p:cNvPr>
            <p:cNvGrpSpPr>
              <a:grpSpLocks/>
            </p:cNvGrpSpPr>
            <p:nvPr/>
          </p:nvGrpSpPr>
          <p:grpSpPr bwMode="auto">
            <a:xfrm>
              <a:off x="8701088" y="4447632"/>
              <a:ext cx="169862" cy="1163632"/>
              <a:chOff x="116843535" y="105289350"/>
              <a:chExt cx="170420" cy="1163658"/>
            </a:xfrm>
          </p:grpSpPr>
          <p:sp>
            <p:nvSpPr>
              <p:cNvPr id="16" name="Rectangle 15">
                <a:extLst>
                  <a:ext uri="{FF2B5EF4-FFF2-40B4-BE49-F238E27FC236}">
                    <a16:creationId xmlns:a16="http://schemas.microsoft.com/office/drawing/2014/main" id="{EAEA840D-AF31-99BB-C935-8563E9451CD8}"/>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7" name="Rectangle 16">
                <a:extLst>
                  <a:ext uri="{FF2B5EF4-FFF2-40B4-BE49-F238E27FC236}">
                    <a16:creationId xmlns:a16="http://schemas.microsoft.com/office/drawing/2014/main" id="{CEE63391-E6FA-65BC-D8A4-6C75F040A29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8" name="Rectangle 17">
                <a:extLst>
                  <a:ext uri="{FF2B5EF4-FFF2-40B4-BE49-F238E27FC236}">
                    <a16:creationId xmlns:a16="http://schemas.microsoft.com/office/drawing/2014/main" id="{469FE593-CA26-138C-24B9-A8073796280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58270AEA-932B-6518-C2A3-1C3D47B189DB}"/>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5">
            <a:extLst>
              <a:ext uri="{FF2B5EF4-FFF2-40B4-BE49-F238E27FC236}">
                <a16:creationId xmlns:a16="http://schemas.microsoft.com/office/drawing/2014/main" id="{9A6D588F-C05B-0AA0-9D00-357BE61FD516}"/>
              </a:ext>
            </a:extLst>
          </p:cNvPr>
          <p:cNvSpPr txBox="1">
            <a:spLocks/>
          </p:cNvSpPr>
          <p:nvPr/>
        </p:nvSpPr>
        <p:spPr>
          <a:xfrm>
            <a:off x="108689" y="3961616"/>
            <a:ext cx="8782089" cy="1897314"/>
          </a:xfrm>
          <a:prstGeom prst="rect">
            <a:avLst/>
          </a:prstGeom>
        </p:spPr>
        <p:txBody>
          <a:bodyPr vert="horz" wrap="square" lIns="0" tIns="12065" rIns="0" bIns="0" rtlCol="0">
            <a:spAutoFit/>
          </a:bodyPr>
          <a:lstStyle>
            <a:lvl1pPr>
              <a:defRPr sz="2400" b="1" i="0">
                <a:solidFill>
                  <a:srgbClr val="B10F61"/>
                </a:solidFill>
                <a:latin typeface="Carlito"/>
                <a:ea typeface="+mj-ea"/>
                <a:cs typeface="Carlito"/>
              </a:defRPr>
            </a:lvl1pPr>
          </a:lstStyle>
          <a:p>
            <a:pPr marL="12700" algn="ctr">
              <a:spcBef>
                <a:spcPts val="95"/>
              </a:spcBef>
            </a:pPr>
            <a:r>
              <a:rPr lang="fr-FR" sz="2800" kern="0" spc="-15" dirty="0">
                <a:solidFill>
                  <a:schemeClr val="accent5">
                    <a:lumMod val="75000"/>
                  </a:schemeClr>
                </a:solidFill>
              </a:rPr>
              <a:t>Vos intervenants pour cette session</a:t>
            </a:r>
          </a:p>
          <a:p>
            <a:pPr marL="12700" algn="ctr">
              <a:spcBef>
                <a:spcPts val="95"/>
              </a:spcBef>
            </a:pPr>
            <a:endParaRPr lang="fr-FR" sz="2000" kern="0" spc="-15" dirty="0">
              <a:solidFill>
                <a:srgbClr val="00B0F0"/>
              </a:solidFill>
              <a:latin typeface="Arial" panose="020B0604020202020204" pitchFamily="34" charset="0"/>
              <a:cs typeface="Arial" panose="020B0604020202020204" pitchFamily="34" charset="0"/>
            </a:endParaRPr>
          </a:p>
          <a:p>
            <a:pPr marL="12700" algn="ctr">
              <a:spcBef>
                <a:spcPts val="95"/>
              </a:spcBef>
            </a:pPr>
            <a:r>
              <a:rPr lang="fr-FR" kern="0" dirty="0">
                <a:solidFill>
                  <a:srgbClr val="00B0F0"/>
                </a:solidFill>
              </a:rPr>
              <a:t>Aurélie FRAPPIER – Coordonnatrice retraite et gestionnaire des assurances du personnel</a:t>
            </a:r>
          </a:p>
          <a:p>
            <a:pPr marL="12700" algn="ctr">
              <a:spcBef>
                <a:spcPts val="95"/>
              </a:spcBef>
            </a:pPr>
            <a:r>
              <a:rPr lang="fr-FR" kern="0" dirty="0">
                <a:solidFill>
                  <a:srgbClr val="00B0F0"/>
                </a:solidFill>
              </a:rPr>
              <a:t>Elyne MAUDET – Psychologue du travail et référente Handicap</a:t>
            </a:r>
          </a:p>
        </p:txBody>
      </p:sp>
    </p:spTree>
    <p:extLst>
      <p:ext uri="{BB962C8B-B14F-4D97-AF65-F5344CB8AC3E}">
        <p14:creationId xmlns:p14="http://schemas.microsoft.com/office/powerpoint/2010/main" val="3176196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1755888864"/>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5234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28CA6467-E8B9-8756-4230-803BE1873EC4}"/>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L’ assurance statutaire – le CITIS</a:t>
            </a:r>
          </a:p>
        </p:txBody>
      </p:sp>
      <p:sp>
        <p:nvSpPr>
          <p:cNvPr id="9" name="ZoneTexte 8">
            <a:extLst>
              <a:ext uri="{FF2B5EF4-FFF2-40B4-BE49-F238E27FC236}">
                <a16:creationId xmlns:a16="http://schemas.microsoft.com/office/drawing/2014/main" id="{75423135-2148-7A5E-AF06-4AEA7537D57C}"/>
              </a:ext>
            </a:extLst>
          </p:cNvPr>
          <p:cNvSpPr txBox="1"/>
          <p:nvPr/>
        </p:nvSpPr>
        <p:spPr>
          <a:xfrm>
            <a:off x="402268" y="2382127"/>
            <a:ext cx="8077200" cy="3139321"/>
          </a:xfrm>
          <a:prstGeom prst="rect">
            <a:avLst/>
          </a:prstGeom>
          <a:noFill/>
        </p:spPr>
        <p:txBody>
          <a:bodyPr wrap="square">
            <a:spAutoFit/>
          </a:bodyPr>
          <a:lstStyle/>
          <a:p>
            <a:pPr marL="285750" indent="-285750" algn="just">
              <a:buClr>
                <a:srgbClr val="92D050"/>
              </a:buClr>
              <a:buFont typeface="Wingdings" panose="05000000000000000000" pitchFamily="2" charset="2"/>
              <a:buChar char="v"/>
            </a:pPr>
            <a:r>
              <a:rPr lang="fr-FR" dirty="0"/>
              <a:t>Le CDG 18 vous propose une assurance statutaire avec </a:t>
            </a:r>
            <a:r>
              <a:rPr lang="fr-FR" dirty="0">
                <a:solidFill>
                  <a:srgbClr val="0070C0"/>
                </a:solidFill>
              </a:rPr>
              <a:t>CNP ASSURANCES</a:t>
            </a:r>
            <a:r>
              <a:rPr lang="fr-FR" dirty="0"/>
              <a:t>. Les collectivités affiliées ont la possibilité d’assurer leurs agents IRCANTEC et/ou les agents CNRACL</a:t>
            </a:r>
          </a:p>
          <a:p>
            <a:pPr algn="just">
              <a:buClr>
                <a:srgbClr val="92D050"/>
              </a:buClr>
            </a:pPr>
            <a:endParaRPr lang="fr-FR" dirty="0"/>
          </a:p>
          <a:p>
            <a:pPr marL="285750" indent="-285750" algn="just">
              <a:buClr>
                <a:srgbClr val="92D050"/>
              </a:buClr>
              <a:buFont typeface="Wingdings" panose="05000000000000000000" pitchFamily="2" charset="2"/>
              <a:buChar char="v"/>
            </a:pPr>
            <a:r>
              <a:rPr lang="fr-FR" dirty="0"/>
              <a:t>Les risques qui peuvent être assurés sont : le congé de maladie ordinaire, le congé de longue maladie, le congé de longue durée, le congé de grave maladie, le congé maternité, le congé paternité, le CITIS (accident de service et maladie professionnelle) et le décès.</a:t>
            </a:r>
          </a:p>
          <a:p>
            <a:pPr algn="just">
              <a:buClr>
                <a:srgbClr val="92D050"/>
              </a:buClr>
            </a:pPr>
            <a:endParaRPr lang="fr-FR" dirty="0"/>
          </a:p>
          <a:p>
            <a:pPr marL="285750" indent="-285750" algn="just">
              <a:buClr>
                <a:srgbClr val="92D050"/>
              </a:buClr>
              <a:buFont typeface="Wingdings" panose="05000000000000000000" pitchFamily="2" charset="2"/>
              <a:buChar char="v"/>
            </a:pPr>
            <a:r>
              <a:rPr lang="fr-FR" u="sng" dirty="0"/>
              <a:t>En option</a:t>
            </a:r>
            <a:r>
              <a:rPr lang="fr-FR" dirty="0"/>
              <a:t>, les employeurs assurent une partie des charges patronales, le SFT et les indemnités accessoires</a:t>
            </a:r>
          </a:p>
        </p:txBody>
      </p:sp>
      <p:pic>
        <p:nvPicPr>
          <p:cNvPr id="18" name="Image 17">
            <a:extLst>
              <a:ext uri="{FF2B5EF4-FFF2-40B4-BE49-F238E27FC236}">
                <a16:creationId xmlns:a16="http://schemas.microsoft.com/office/drawing/2014/main" id="{58E7BF75-9D4E-64B6-C883-A78EFD0DB8EC}"/>
              </a:ext>
            </a:extLst>
          </p:cNvPr>
          <p:cNvPicPr>
            <a:picLocks noChangeAspect="1"/>
          </p:cNvPicPr>
          <p:nvPr/>
        </p:nvPicPr>
        <p:blipFill>
          <a:blip r:embed="rId3"/>
          <a:stretch>
            <a:fillRect/>
          </a:stretch>
        </p:blipFill>
        <p:spPr>
          <a:xfrm>
            <a:off x="6781800" y="5536483"/>
            <a:ext cx="1028844" cy="885949"/>
          </a:xfrm>
          <a:prstGeom prst="rect">
            <a:avLst/>
          </a:prstGeom>
        </p:spPr>
      </p:pic>
    </p:spTree>
    <p:extLst>
      <p:ext uri="{BB962C8B-B14F-4D97-AF65-F5344CB8AC3E}">
        <p14:creationId xmlns:p14="http://schemas.microsoft.com/office/powerpoint/2010/main" val="3019429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1EEF5A76-2FCA-725D-820F-9E56C7D94A7F}"/>
              </a:ext>
            </a:extLst>
          </p:cNvPr>
          <p:cNvSpPr txBox="1"/>
          <p:nvPr/>
        </p:nvSpPr>
        <p:spPr>
          <a:xfrm>
            <a:off x="704535" y="2353388"/>
            <a:ext cx="7829114" cy="4247317"/>
          </a:xfrm>
          <a:prstGeom prst="rect">
            <a:avLst/>
          </a:prstGeom>
          <a:noFill/>
        </p:spPr>
        <p:txBody>
          <a:bodyPr wrap="square" rtlCol="0">
            <a:spAutoFit/>
          </a:bodyPr>
          <a:lstStyle/>
          <a:p>
            <a:r>
              <a:rPr lang="fr-FR" dirty="0"/>
              <a:t>Le </a:t>
            </a:r>
            <a:r>
              <a:rPr lang="fr-FR" b="1" dirty="0"/>
              <a:t>CITIS</a:t>
            </a:r>
            <a:r>
              <a:rPr lang="fr-FR" dirty="0"/>
              <a:t> (Congé pour Invalidité Temporaire Imputable au Service) comprend les </a:t>
            </a:r>
            <a:r>
              <a:rPr lang="fr-FR" b="1" dirty="0"/>
              <a:t>accidents de service/accidents de trajet </a:t>
            </a:r>
            <a:r>
              <a:rPr lang="fr-FR" dirty="0"/>
              <a:t>et les </a:t>
            </a:r>
            <a:r>
              <a:rPr lang="fr-FR" b="1" dirty="0"/>
              <a:t>maladies professionnelles.</a:t>
            </a:r>
          </a:p>
          <a:p>
            <a:endParaRPr lang="fr-FR" b="1" dirty="0"/>
          </a:p>
          <a:p>
            <a:r>
              <a:rPr lang="fr-FR" dirty="0"/>
              <a:t>Pour obtenir un CITIS, l’agent adresse à l’autorité territoriale </a:t>
            </a:r>
            <a:r>
              <a:rPr lang="fr-FR" b="1" dirty="0"/>
              <a:t>une déclaration d’accident de service, de trajet ou de maladie professionnelle</a:t>
            </a:r>
            <a:r>
              <a:rPr lang="fr-FR" dirty="0"/>
              <a:t>, </a:t>
            </a:r>
            <a:r>
              <a:rPr lang="fr-FR" b="1" dirty="0">
                <a:solidFill>
                  <a:srgbClr val="FF0000"/>
                </a:solidFill>
              </a:rPr>
              <a:t>dans un délai de 15 jours</a:t>
            </a:r>
            <a:r>
              <a:rPr lang="fr-FR" b="1" dirty="0"/>
              <a:t> </a:t>
            </a:r>
            <a:r>
              <a:rPr lang="fr-FR" dirty="0"/>
              <a:t>à compter de la date de l’accident, ou lorsque le certificat médical est établi dans le délai de 2 ans à compter de la date de l’accident, le </a:t>
            </a:r>
            <a:r>
              <a:rPr lang="fr-FR" b="1" dirty="0">
                <a:solidFill>
                  <a:srgbClr val="FF0000"/>
                </a:solidFill>
              </a:rPr>
              <a:t>délai est de 15 jours</a:t>
            </a:r>
            <a:r>
              <a:rPr lang="fr-FR" dirty="0"/>
              <a:t> à compter de la date de cette constatation médicale. </a:t>
            </a:r>
          </a:p>
          <a:p>
            <a:endParaRPr lang="fr-FR" dirty="0"/>
          </a:p>
          <a:p>
            <a:r>
              <a:rPr lang="fr-FR" dirty="0"/>
              <a:t>La déclaration comporte </a:t>
            </a:r>
            <a:r>
              <a:rPr lang="fr-FR" b="1" dirty="0"/>
              <a:t>:</a:t>
            </a:r>
          </a:p>
          <a:p>
            <a:pPr marL="285750" indent="-285750">
              <a:buFontTx/>
              <a:buChar char="-"/>
            </a:pPr>
            <a:r>
              <a:rPr lang="fr-FR" dirty="0"/>
              <a:t>Un formulaire précisant </a:t>
            </a:r>
            <a:r>
              <a:rPr lang="fr-FR" b="1" dirty="0"/>
              <a:t>les circonstances </a:t>
            </a:r>
            <a:r>
              <a:rPr lang="fr-FR" dirty="0"/>
              <a:t>de l’accident ou de la maladie</a:t>
            </a:r>
          </a:p>
          <a:p>
            <a:pPr marL="285750" indent="-285750">
              <a:buFontTx/>
              <a:buChar char="-"/>
            </a:pPr>
            <a:r>
              <a:rPr lang="fr-FR" dirty="0"/>
              <a:t>Un </a:t>
            </a:r>
            <a:r>
              <a:rPr lang="fr-FR" b="1" dirty="0"/>
              <a:t>certificat médical </a:t>
            </a:r>
            <a:r>
              <a:rPr lang="fr-FR" dirty="0"/>
              <a:t>(volet 1) CERFA 11138*05 ou CERFA 11138*06 indiquant la nature et le siège des lésions résultant de l’accident ou de la maladie</a:t>
            </a:r>
          </a:p>
          <a:p>
            <a:endParaRPr lang="fr-FR" dirty="0"/>
          </a:p>
          <a:p>
            <a:endParaRPr lang="fr-FR" dirty="0"/>
          </a:p>
        </p:txBody>
      </p:sp>
      <p:sp>
        <p:nvSpPr>
          <p:cNvPr id="5" name="ZoneTexte 4">
            <a:extLst>
              <a:ext uri="{FF2B5EF4-FFF2-40B4-BE49-F238E27FC236}">
                <a16:creationId xmlns:a16="http://schemas.microsoft.com/office/drawing/2014/main" id="{F6B229D2-EE00-4445-8606-EF5E8A764F51}"/>
              </a:ext>
            </a:extLst>
          </p:cNvPr>
          <p:cNvSpPr txBox="1"/>
          <p:nvPr/>
        </p:nvSpPr>
        <p:spPr>
          <a:xfrm>
            <a:off x="711213" y="1742380"/>
            <a:ext cx="3048000" cy="369332"/>
          </a:xfrm>
          <a:prstGeom prst="rect">
            <a:avLst/>
          </a:prstGeom>
          <a:noFill/>
        </p:spPr>
        <p:txBody>
          <a:bodyPr wrap="square" rtlCol="0">
            <a:spAutoFit/>
          </a:bodyPr>
          <a:lstStyle/>
          <a:p>
            <a:r>
              <a:rPr lang="fr-FR" b="1" u="sng" dirty="0">
                <a:solidFill>
                  <a:srgbClr val="0070C0"/>
                </a:solidFill>
              </a:rPr>
              <a:t>1/ Les agents CNRACL</a:t>
            </a:r>
          </a:p>
        </p:txBody>
      </p:sp>
      <p:sp>
        <p:nvSpPr>
          <p:cNvPr id="10" name="ZoneTexte 9">
            <a:extLst>
              <a:ext uri="{FF2B5EF4-FFF2-40B4-BE49-F238E27FC236}">
                <a16:creationId xmlns:a16="http://schemas.microsoft.com/office/drawing/2014/main" id="{EC6C2427-5BF7-EF70-8530-20BE55220F4F}"/>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L’ assurance statutaire – le CITIS</a:t>
            </a:r>
          </a:p>
        </p:txBody>
      </p:sp>
    </p:spTree>
    <p:extLst>
      <p:ext uri="{BB962C8B-B14F-4D97-AF65-F5344CB8AC3E}">
        <p14:creationId xmlns:p14="http://schemas.microsoft.com/office/powerpoint/2010/main" val="3295345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10" name="ZoneTexte 9">
            <a:extLst>
              <a:ext uri="{FF2B5EF4-FFF2-40B4-BE49-F238E27FC236}">
                <a16:creationId xmlns:a16="http://schemas.microsoft.com/office/drawing/2014/main" id="{9537EA33-633C-96C6-2893-82A513E43D26}"/>
              </a:ext>
            </a:extLst>
          </p:cNvPr>
          <p:cNvSpPr txBox="1"/>
          <p:nvPr/>
        </p:nvSpPr>
        <p:spPr>
          <a:xfrm>
            <a:off x="748158" y="1816426"/>
            <a:ext cx="7829114" cy="3416320"/>
          </a:xfrm>
          <a:prstGeom prst="rect">
            <a:avLst/>
          </a:prstGeom>
          <a:noFill/>
        </p:spPr>
        <p:txBody>
          <a:bodyPr wrap="square" rtlCol="0">
            <a:spAutoFit/>
          </a:bodyPr>
          <a:lstStyle/>
          <a:p>
            <a:r>
              <a:rPr lang="fr-FR" b="1" u="sng" dirty="0">
                <a:solidFill>
                  <a:schemeClr val="accent2"/>
                </a:solidFill>
              </a:rPr>
              <a:t>1- L’accident de service ou de trajet</a:t>
            </a:r>
          </a:p>
          <a:p>
            <a:r>
              <a:rPr lang="fr-FR" dirty="0"/>
              <a:t>La collectivité </a:t>
            </a:r>
            <a:r>
              <a:rPr lang="fr-FR" b="1" dirty="0"/>
              <a:t>déclare l’événement sur CNP STATUAL </a:t>
            </a:r>
            <a:r>
              <a:rPr lang="fr-FR" b="1" u="sng" dirty="0">
                <a:solidFill>
                  <a:srgbClr val="FF0000"/>
                </a:solidFill>
              </a:rPr>
              <a:t>dans les 45 jours</a:t>
            </a:r>
            <a:r>
              <a:rPr lang="fr-FR" u="sng" dirty="0">
                <a:solidFill>
                  <a:srgbClr val="FF0000"/>
                </a:solidFill>
              </a:rPr>
              <a:t> </a:t>
            </a:r>
            <a:r>
              <a:rPr lang="fr-FR" dirty="0"/>
              <a:t>et </a:t>
            </a:r>
            <a:r>
              <a:rPr lang="fr-FR" b="1" dirty="0"/>
              <a:t>téléverse les pièces suivantes :</a:t>
            </a:r>
          </a:p>
          <a:p>
            <a:pPr marL="285750" indent="-285750">
              <a:buFontTx/>
              <a:buChar char="-"/>
            </a:pPr>
            <a:r>
              <a:rPr lang="fr-FR" b="1" dirty="0"/>
              <a:t>La déclaration </a:t>
            </a:r>
            <a:r>
              <a:rPr lang="fr-FR" dirty="0"/>
              <a:t>de l’accident (voir exemple sur notre site internet)</a:t>
            </a:r>
          </a:p>
          <a:p>
            <a:pPr marL="285750" indent="-285750">
              <a:buFontTx/>
              <a:buChar char="-"/>
            </a:pPr>
            <a:r>
              <a:rPr lang="fr-FR" b="1" dirty="0"/>
              <a:t>Le</a:t>
            </a:r>
            <a:r>
              <a:rPr lang="fr-FR" dirty="0"/>
              <a:t> </a:t>
            </a:r>
            <a:r>
              <a:rPr lang="fr-FR" b="1" dirty="0"/>
              <a:t>certificat médical </a:t>
            </a:r>
            <a:r>
              <a:rPr lang="fr-FR" dirty="0"/>
              <a:t>(volet 1) avec les lésions médicales renseignées CERFA 11138*05 ou CERFA 11138*06</a:t>
            </a:r>
          </a:p>
          <a:p>
            <a:pPr marL="285750" indent="-285750">
              <a:buFontTx/>
              <a:buChar char="-"/>
            </a:pPr>
            <a:r>
              <a:rPr lang="fr-FR" b="1" dirty="0"/>
              <a:t>L’enquête administrative</a:t>
            </a:r>
            <a:r>
              <a:rPr lang="fr-FR" dirty="0"/>
              <a:t>, document accessible une fois l’événement enregistré sur STATUAL</a:t>
            </a:r>
          </a:p>
          <a:p>
            <a:pPr marL="285750" indent="-285750">
              <a:buFontTx/>
              <a:buChar char="-"/>
            </a:pPr>
            <a:r>
              <a:rPr lang="fr-FR" b="1" dirty="0"/>
              <a:t>La décision administrative </a:t>
            </a:r>
            <a:r>
              <a:rPr lang="fr-FR" dirty="0"/>
              <a:t>si pas de doute sur l’imputabilité au service</a:t>
            </a:r>
          </a:p>
          <a:p>
            <a:endParaRPr lang="fr-FR" dirty="0"/>
          </a:p>
          <a:p>
            <a:r>
              <a:rPr lang="fr-FR" dirty="0"/>
              <a:t>	Veillez à respecter les délais de déclaration et de transmission des pièces voir les </a:t>
            </a:r>
            <a:r>
              <a:rPr lang="fr-FR" b="1" dirty="0"/>
              <a:t>conditions générales </a:t>
            </a:r>
            <a:r>
              <a:rPr lang="fr-FR" dirty="0"/>
              <a:t>disponibles sur STATUAL </a:t>
            </a:r>
          </a:p>
        </p:txBody>
      </p:sp>
      <p:sp>
        <p:nvSpPr>
          <p:cNvPr id="12" name="Triangle isocèle 11">
            <a:extLst>
              <a:ext uri="{FF2B5EF4-FFF2-40B4-BE49-F238E27FC236}">
                <a16:creationId xmlns:a16="http://schemas.microsoft.com/office/drawing/2014/main" id="{199561CA-3EAA-A289-B028-DC510E9CEE6F}"/>
              </a:ext>
            </a:extLst>
          </p:cNvPr>
          <p:cNvSpPr/>
          <p:nvPr/>
        </p:nvSpPr>
        <p:spPr>
          <a:xfrm>
            <a:off x="1176427" y="4495800"/>
            <a:ext cx="355626" cy="381000"/>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a:t>
            </a:r>
          </a:p>
        </p:txBody>
      </p:sp>
      <p:pic>
        <p:nvPicPr>
          <p:cNvPr id="17" name="Image 16">
            <a:extLst>
              <a:ext uri="{FF2B5EF4-FFF2-40B4-BE49-F238E27FC236}">
                <a16:creationId xmlns:a16="http://schemas.microsoft.com/office/drawing/2014/main" id="{204D638E-5138-ADA6-6DAF-82C39721CAE6}"/>
              </a:ext>
            </a:extLst>
          </p:cNvPr>
          <p:cNvPicPr>
            <a:picLocks noChangeAspect="1"/>
          </p:cNvPicPr>
          <p:nvPr/>
        </p:nvPicPr>
        <p:blipFill>
          <a:blip r:embed="rId3"/>
          <a:stretch>
            <a:fillRect/>
          </a:stretch>
        </p:blipFill>
        <p:spPr>
          <a:xfrm>
            <a:off x="5562600" y="5410200"/>
            <a:ext cx="2610214" cy="1152686"/>
          </a:xfrm>
          <a:prstGeom prst="rect">
            <a:avLst/>
          </a:prstGeom>
        </p:spPr>
      </p:pic>
      <p:cxnSp>
        <p:nvCxnSpPr>
          <p:cNvPr id="26" name="Connecteur droit avec flèche 25">
            <a:extLst>
              <a:ext uri="{FF2B5EF4-FFF2-40B4-BE49-F238E27FC236}">
                <a16:creationId xmlns:a16="http://schemas.microsoft.com/office/drawing/2014/main" id="{25D99360-CD4E-9AF5-CEA7-9BAB67FF6002}"/>
              </a:ext>
            </a:extLst>
          </p:cNvPr>
          <p:cNvCxnSpPr>
            <a:cxnSpLocks/>
          </p:cNvCxnSpPr>
          <p:nvPr/>
        </p:nvCxnSpPr>
        <p:spPr>
          <a:xfrm>
            <a:off x="3547361" y="5334000"/>
            <a:ext cx="2472439"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D1B7D01E-94E5-60FE-FC36-6E3A1527714F}"/>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L’ assurance statutaire – le CITIS</a:t>
            </a:r>
          </a:p>
        </p:txBody>
      </p:sp>
      <p:sp>
        <p:nvSpPr>
          <p:cNvPr id="4" name="ZoneTexte 3">
            <a:extLst>
              <a:ext uri="{FF2B5EF4-FFF2-40B4-BE49-F238E27FC236}">
                <a16:creationId xmlns:a16="http://schemas.microsoft.com/office/drawing/2014/main" id="{82FBD5D3-E8EF-31E8-9C81-01DECA976CE9}"/>
              </a:ext>
            </a:extLst>
          </p:cNvPr>
          <p:cNvSpPr txBox="1"/>
          <p:nvPr/>
        </p:nvSpPr>
        <p:spPr>
          <a:xfrm>
            <a:off x="211580" y="5760098"/>
            <a:ext cx="4572000" cy="707886"/>
          </a:xfrm>
          <a:prstGeom prst="rect">
            <a:avLst/>
          </a:prstGeom>
          <a:noFill/>
        </p:spPr>
        <p:txBody>
          <a:bodyPr wrap="square">
            <a:spAutoFit/>
          </a:bodyPr>
          <a:lstStyle/>
          <a:p>
            <a:pPr algn="ctr"/>
            <a:r>
              <a:rPr lang="fr-FR" sz="2000" b="1" i="1" dirty="0">
                <a:solidFill>
                  <a:srgbClr val="002060"/>
                </a:solidFill>
              </a:rPr>
              <a:t>un dossier complet dans les délais = un remboursement assuré</a:t>
            </a:r>
          </a:p>
        </p:txBody>
      </p:sp>
    </p:spTree>
    <p:extLst>
      <p:ext uri="{BB962C8B-B14F-4D97-AF65-F5344CB8AC3E}">
        <p14:creationId xmlns:p14="http://schemas.microsoft.com/office/powerpoint/2010/main" val="2427302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67ECE640-F32C-6FB6-45F8-17072FD3398A}"/>
              </a:ext>
            </a:extLst>
          </p:cNvPr>
          <p:cNvSpPr txBox="1"/>
          <p:nvPr/>
        </p:nvSpPr>
        <p:spPr>
          <a:xfrm>
            <a:off x="304800" y="1611114"/>
            <a:ext cx="8458200" cy="5786199"/>
          </a:xfrm>
          <a:prstGeom prst="rect">
            <a:avLst/>
          </a:prstGeom>
          <a:noFill/>
        </p:spPr>
        <p:txBody>
          <a:bodyPr wrap="square" rtlCol="0">
            <a:spAutoFit/>
          </a:bodyPr>
          <a:lstStyle/>
          <a:p>
            <a:r>
              <a:rPr lang="fr-FR" dirty="0"/>
              <a:t>Si le médecin a prescrit un arrêt de travail à l’agent il conviendra de fournir :</a:t>
            </a:r>
          </a:p>
          <a:p>
            <a:pPr marL="285750" indent="-285750">
              <a:buFontTx/>
              <a:buChar char="-"/>
            </a:pPr>
            <a:r>
              <a:rPr lang="fr-FR" b="1" dirty="0"/>
              <a:t>Les arrêts de travail </a:t>
            </a:r>
            <a:r>
              <a:rPr lang="fr-FR" dirty="0"/>
              <a:t>(volet 1) CERFA 10170*07 mentionnant les éléments médicaux</a:t>
            </a:r>
          </a:p>
          <a:p>
            <a:pPr marL="285750" indent="-285750">
              <a:buFontTx/>
              <a:buChar char="-"/>
            </a:pPr>
            <a:r>
              <a:rPr lang="fr-FR" b="1" dirty="0"/>
              <a:t>Les bulletins de salaire </a:t>
            </a:r>
            <a:r>
              <a:rPr lang="fr-FR" dirty="0"/>
              <a:t>des mois concernés par l’absence</a:t>
            </a:r>
          </a:p>
          <a:p>
            <a:pPr marL="285750" indent="-285750">
              <a:buFontTx/>
              <a:buChar char="-"/>
            </a:pPr>
            <a:endParaRPr lang="fr-FR" dirty="0"/>
          </a:p>
          <a:p>
            <a:r>
              <a:rPr lang="fr-FR" dirty="0"/>
              <a:t>En cas de </a:t>
            </a:r>
            <a:r>
              <a:rPr lang="fr-FR" b="1" dirty="0"/>
              <a:t>doute</a:t>
            </a:r>
            <a:r>
              <a:rPr lang="fr-FR" dirty="0"/>
              <a:t> ou de </a:t>
            </a:r>
            <a:r>
              <a:rPr lang="fr-FR" b="1" dirty="0"/>
              <a:t>refus </a:t>
            </a:r>
            <a:r>
              <a:rPr lang="fr-FR" dirty="0"/>
              <a:t>de l’imputabilité au service, </a:t>
            </a:r>
            <a:r>
              <a:rPr lang="fr-FR" b="1" dirty="0">
                <a:solidFill>
                  <a:srgbClr val="FF0000"/>
                </a:solidFill>
              </a:rPr>
              <a:t>une expertise médicale auprès d’un médecin agréé doit être mandatée </a:t>
            </a:r>
            <a:r>
              <a:rPr lang="fr-FR" u="sng" dirty="0"/>
              <a:t>et éventuellement </a:t>
            </a:r>
            <a:r>
              <a:rPr lang="fr-FR" b="1" dirty="0"/>
              <a:t>saisir le Conseil Médical en formation plénière </a:t>
            </a:r>
            <a:r>
              <a:rPr lang="fr-FR" i="1" u="sng" dirty="0">
                <a:solidFill>
                  <a:schemeClr val="accent1"/>
                </a:solidFill>
              </a:rPr>
              <a:t>(voir site du CDG/santé au travail/Conseil Médical Formation Plénière/Modèles de document/Procédure Accident)</a:t>
            </a:r>
          </a:p>
          <a:p>
            <a:r>
              <a:rPr lang="fr-FR" u="sng" dirty="0"/>
              <a:t>Avis du médecin agréé:</a:t>
            </a:r>
          </a:p>
          <a:p>
            <a:r>
              <a:rPr lang="fr-FR" b="1" u="sng" dirty="0"/>
              <a:t>- Cas n°1 avis favorable </a:t>
            </a:r>
            <a:r>
              <a:rPr lang="fr-FR" dirty="0"/>
              <a:t>: L’autorité territoriale peut reconnaître l’imputabilité au service et prendre un arrêté d’imputabilité au service sans saisir le Conseil Médical.</a:t>
            </a:r>
          </a:p>
          <a:p>
            <a:r>
              <a:rPr lang="fr-FR" b="1" u="sng" dirty="0"/>
              <a:t>- Cas n°2 avis défavorable </a:t>
            </a:r>
            <a:r>
              <a:rPr lang="fr-FR" dirty="0"/>
              <a:t>: L’autorité territoriale doit OBLIGATOIREMENT saisir le Conseil Médical pour avis consultatif.</a:t>
            </a:r>
          </a:p>
          <a:p>
            <a:endParaRPr lang="fr-FR" sz="1400" dirty="0"/>
          </a:p>
          <a:p>
            <a:r>
              <a:rPr lang="fr-FR" dirty="0"/>
              <a:t>Dans le cadre du suivi du dossier, une expertise médicale </a:t>
            </a:r>
            <a:r>
              <a:rPr lang="fr-FR" b="1" dirty="0"/>
              <a:t>doit être réalisée </a:t>
            </a:r>
            <a:r>
              <a:rPr lang="fr-FR" dirty="0"/>
              <a:t>au bout de </a:t>
            </a:r>
            <a:r>
              <a:rPr lang="fr-FR" b="1" dirty="0"/>
              <a:t>6 mois</a:t>
            </a:r>
            <a:r>
              <a:rPr lang="fr-FR" dirty="0"/>
              <a:t>, </a:t>
            </a:r>
            <a:r>
              <a:rPr lang="fr-FR" b="1" dirty="0"/>
              <a:t>12 mois </a:t>
            </a:r>
            <a:r>
              <a:rPr lang="fr-FR" dirty="0"/>
              <a:t>puis </a:t>
            </a:r>
            <a:r>
              <a:rPr lang="fr-FR" b="1" dirty="0"/>
              <a:t>au minimum une fois par an</a:t>
            </a:r>
            <a:r>
              <a:rPr lang="fr-FR" dirty="0"/>
              <a:t>.</a:t>
            </a:r>
          </a:p>
          <a:p>
            <a:endParaRPr lang="fr-FR" sz="1400" dirty="0"/>
          </a:p>
          <a:p>
            <a:r>
              <a:rPr lang="fr-FR" dirty="0"/>
              <a:t>Afin de clôturer l’accident de service et en cas de rechute, il est important de réclamer </a:t>
            </a:r>
            <a:r>
              <a:rPr lang="fr-FR" b="1" dirty="0"/>
              <a:t>le certificat médical final</a:t>
            </a:r>
            <a:r>
              <a:rPr lang="fr-FR" dirty="0"/>
              <a:t> à l’agent.</a:t>
            </a:r>
          </a:p>
          <a:p>
            <a:endParaRPr lang="fr-FR" dirty="0"/>
          </a:p>
          <a:p>
            <a:endParaRPr lang="fr-FR" dirty="0"/>
          </a:p>
        </p:txBody>
      </p:sp>
      <p:sp>
        <p:nvSpPr>
          <p:cNvPr id="4" name="ZoneTexte 3">
            <a:extLst>
              <a:ext uri="{FF2B5EF4-FFF2-40B4-BE49-F238E27FC236}">
                <a16:creationId xmlns:a16="http://schemas.microsoft.com/office/drawing/2014/main" id="{23FD9F3D-B050-BFA2-64AF-DE8D94C2F758}"/>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L’ assurance statutaire – le CITIS</a:t>
            </a:r>
          </a:p>
        </p:txBody>
      </p:sp>
    </p:spTree>
    <p:extLst>
      <p:ext uri="{BB962C8B-B14F-4D97-AF65-F5344CB8AC3E}">
        <p14:creationId xmlns:p14="http://schemas.microsoft.com/office/powerpoint/2010/main" val="3792363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10" name="ZoneTexte 9">
            <a:extLst>
              <a:ext uri="{FF2B5EF4-FFF2-40B4-BE49-F238E27FC236}">
                <a16:creationId xmlns:a16="http://schemas.microsoft.com/office/drawing/2014/main" id="{3F9FCB04-A81D-2B64-E525-17F1163F0C33}"/>
              </a:ext>
            </a:extLst>
          </p:cNvPr>
          <p:cNvSpPr txBox="1"/>
          <p:nvPr/>
        </p:nvSpPr>
        <p:spPr>
          <a:xfrm>
            <a:off x="762000" y="1750019"/>
            <a:ext cx="7829114" cy="3693319"/>
          </a:xfrm>
          <a:prstGeom prst="rect">
            <a:avLst/>
          </a:prstGeom>
          <a:noFill/>
        </p:spPr>
        <p:txBody>
          <a:bodyPr wrap="square" rtlCol="0">
            <a:spAutoFit/>
          </a:bodyPr>
          <a:lstStyle/>
          <a:p>
            <a:r>
              <a:rPr lang="fr-FR" b="1" u="sng" dirty="0">
                <a:solidFill>
                  <a:schemeClr val="accent2"/>
                </a:solidFill>
              </a:rPr>
              <a:t>2- La maladie professionnelle :</a:t>
            </a:r>
          </a:p>
          <a:p>
            <a:r>
              <a:rPr lang="fr-FR" dirty="0"/>
              <a:t>La collectivité </a:t>
            </a:r>
            <a:r>
              <a:rPr lang="fr-FR" b="1" dirty="0"/>
              <a:t>déclare l’événement sur CNP STATUAL</a:t>
            </a:r>
            <a:r>
              <a:rPr lang="fr-FR" dirty="0"/>
              <a:t> et </a:t>
            </a:r>
            <a:r>
              <a:rPr lang="fr-FR" b="1" dirty="0"/>
              <a:t>téléverse les pièces suivantes :</a:t>
            </a:r>
          </a:p>
          <a:p>
            <a:pPr marL="285750" indent="-285750">
              <a:buFontTx/>
              <a:buChar char="-"/>
            </a:pPr>
            <a:r>
              <a:rPr lang="fr-FR" b="1" dirty="0"/>
              <a:t>La déclaration </a:t>
            </a:r>
            <a:r>
              <a:rPr lang="fr-FR" dirty="0"/>
              <a:t>de la maladie (voir exemple sur notre site internet)</a:t>
            </a:r>
          </a:p>
          <a:p>
            <a:pPr marL="285750" indent="-285750">
              <a:buFontTx/>
              <a:buChar char="-"/>
            </a:pPr>
            <a:r>
              <a:rPr lang="fr-FR" b="1" dirty="0"/>
              <a:t>Le</a:t>
            </a:r>
            <a:r>
              <a:rPr lang="fr-FR" dirty="0"/>
              <a:t> </a:t>
            </a:r>
            <a:r>
              <a:rPr lang="fr-FR" b="1" dirty="0"/>
              <a:t>certificat médical </a:t>
            </a:r>
            <a:r>
              <a:rPr lang="fr-FR" dirty="0"/>
              <a:t>(volet 1) avec les lésions médicales renseignées CERFA 11138*05 ou CERFA 11138*06</a:t>
            </a:r>
          </a:p>
          <a:p>
            <a:pPr marL="285750" indent="-285750">
              <a:buFontTx/>
              <a:buChar char="-"/>
            </a:pPr>
            <a:r>
              <a:rPr lang="fr-FR" b="1" dirty="0"/>
              <a:t>L’enquête administrative</a:t>
            </a:r>
            <a:r>
              <a:rPr lang="fr-FR" dirty="0"/>
              <a:t>, document accessible une fois l’événement enregistré sur STATUAL</a:t>
            </a:r>
          </a:p>
          <a:p>
            <a:pPr marL="285750" indent="-285750">
              <a:buFontTx/>
              <a:buChar char="-"/>
            </a:pPr>
            <a:r>
              <a:rPr lang="fr-FR" b="1" dirty="0"/>
              <a:t>L’avis de médecin du travail</a:t>
            </a:r>
          </a:p>
          <a:p>
            <a:pPr marL="285750" indent="-285750">
              <a:buFontTx/>
              <a:buChar char="-"/>
            </a:pPr>
            <a:r>
              <a:rPr lang="fr-FR" b="1" dirty="0"/>
              <a:t>La fiche de poste </a:t>
            </a:r>
            <a:r>
              <a:rPr lang="fr-FR" dirty="0"/>
              <a:t>de l’agent</a:t>
            </a:r>
          </a:p>
          <a:p>
            <a:endParaRPr lang="fr-FR" dirty="0"/>
          </a:p>
          <a:p>
            <a:r>
              <a:rPr lang="fr-FR" dirty="0"/>
              <a:t>	Veillez à respecter les délais de déclaration et de transmission des pièces voir les </a:t>
            </a:r>
            <a:r>
              <a:rPr lang="fr-FR" b="1" dirty="0"/>
              <a:t>conditions générales </a:t>
            </a:r>
            <a:r>
              <a:rPr lang="fr-FR" dirty="0"/>
              <a:t>disponibles sur STATUAL </a:t>
            </a:r>
          </a:p>
        </p:txBody>
      </p:sp>
      <p:pic>
        <p:nvPicPr>
          <p:cNvPr id="12" name="Image 11">
            <a:extLst>
              <a:ext uri="{FF2B5EF4-FFF2-40B4-BE49-F238E27FC236}">
                <a16:creationId xmlns:a16="http://schemas.microsoft.com/office/drawing/2014/main" id="{16505C60-C391-C753-CD3A-110C3AA19A33}"/>
              </a:ext>
            </a:extLst>
          </p:cNvPr>
          <p:cNvPicPr>
            <a:picLocks noChangeAspect="1"/>
          </p:cNvPicPr>
          <p:nvPr/>
        </p:nvPicPr>
        <p:blipFill>
          <a:blip r:embed="rId3"/>
          <a:stretch>
            <a:fillRect/>
          </a:stretch>
        </p:blipFill>
        <p:spPr>
          <a:xfrm>
            <a:off x="5486400" y="5443338"/>
            <a:ext cx="2610214" cy="1152686"/>
          </a:xfrm>
          <a:prstGeom prst="rect">
            <a:avLst/>
          </a:prstGeom>
        </p:spPr>
      </p:pic>
      <p:sp>
        <p:nvSpPr>
          <p:cNvPr id="13" name="Triangle isocèle 12">
            <a:extLst>
              <a:ext uri="{FF2B5EF4-FFF2-40B4-BE49-F238E27FC236}">
                <a16:creationId xmlns:a16="http://schemas.microsoft.com/office/drawing/2014/main" id="{A224013B-20B7-3828-B94A-E92AE11B0314}"/>
              </a:ext>
            </a:extLst>
          </p:cNvPr>
          <p:cNvSpPr/>
          <p:nvPr/>
        </p:nvSpPr>
        <p:spPr>
          <a:xfrm>
            <a:off x="1109861" y="4724400"/>
            <a:ext cx="355626" cy="381000"/>
          </a:xfrm>
          <a:prstGeom prst="triangle">
            <a:avLst>
              <a:gd name="adj"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a:t>
            </a:r>
          </a:p>
        </p:txBody>
      </p:sp>
      <p:cxnSp>
        <p:nvCxnSpPr>
          <p:cNvPr id="17" name="Connecteur droit avec flèche 16">
            <a:extLst>
              <a:ext uri="{FF2B5EF4-FFF2-40B4-BE49-F238E27FC236}">
                <a16:creationId xmlns:a16="http://schemas.microsoft.com/office/drawing/2014/main" id="{7D63FAA1-ED00-F68D-66E5-9AEE742B1B6F}"/>
              </a:ext>
            </a:extLst>
          </p:cNvPr>
          <p:cNvCxnSpPr>
            <a:cxnSpLocks/>
          </p:cNvCxnSpPr>
          <p:nvPr/>
        </p:nvCxnSpPr>
        <p:spPr>
          <a:xfrm>
            <a:off x="3657601" y="5578671"/>
            <a:ext cx="2285999" cy="669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04E84285-DBAC-81A0-957C-686622C8231D}"/>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L’ assurance statutaire – le CITIS</a:t>
            </a:r>
          </a:p>
        </p:txBody>
      </p:sp>
      <p:sp>
        <p:nvSpPr>
          <p:cNvPr id="5" name="ZoneTexte 4">
            <a:extLst>
              <a:ext uri="{FF2B5EF4-FFF2-40B4-BE49-F238E27FC236}">
                <a16:creationId xmlns:a16="http://schemas.microsoft.com/office/drawing/2014/main" id="{26AD3C3F-B6CC-7E53-A62D-398B1D0AD1F4}"/>
              </a:ext>
            </a:extLst>
          </p:cNvPr>
          <p:cNvSpPr txBox="1"/>
          <p:nvPr/>
        </p:nvSpPr>
        <p:spPr>
          <a:xfrm>
            <a:off x="332669" y="5746103"/>
            <a:ext cx="4572000" cy="707886"/>
          </a:xfrm>
          <a:prstGeom prst="rect">
            <a:avLst/>
          </a:prstGeom>
          <a:noFill/>
        </p:spPr>
        <p:txBody>
          <a:bodyPr wrap="square">
            <a:spAutoFit/>
          </a:bodyPr>
          <a:lstStyle/>
          <a:p>
            <a:pPr algn="ctr"/>
            <a:r>
              <a:rPr lang="fr-FR" sz="2000" b="1" i="1" dirty="0">
                <a:solidFill>
                  <a:srgbClr val="002060"/>
                </a:solidFill>
              </a:rPr>
              <a:t>un dossier complet dans les délais = </a:t>
            </a:r>
          </a:p>
          <a:p>
            <a:pPr algn="ctr"/>
            <a:r>
              <a:rPr lang="fr-FR" sz="2000" b="1" i="1" dirty="0">
                <a:solidFill>
                  <a:srgbClr val="002060"/>
                </a:solidFill>
              </a:rPr>
              <a:t>un remboursement assuré</a:t>
            </a:r>
          </a:p>
        </p:txBody>
      </p:sp>
    </p:spTree>
    <p:extLst>
      <p:ext uri="{BB962C8B-B14F-4D97-AF65-F5344CB8AC3E}">
        <p14:creationId xmlns:p14="http://schemas.microsoft.com/office/powerpoint/2010/main" val="102342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67ECE640-F32C-6FB6-45F8-17072FD3398A}"/>
              </a:ext>
            </a:extLst>
          </p:cNvPr>
          <p:cNvSpPr txBox="1"/>
          <p:nvPr/>
        </p:nvSpPr>
        <p:spPr>
          <a:xfrm>
            <a:off x="685800" y="1828800"/>
            <a:ext cx="7661932" cy="646331"/>
          </a:xfrm>
          <a:prstGeom prst="rect">
            <a:avLst/>
          </a:prstGeom>
          <a:noFill/>
        </p:spPr>
        <p:txBody>
          <a:bodyPr wrap="square" rtlCol="0">
            <a:spAutoFit/>
          </a:bodyPr>
          <a:lstStyle/>
          <a:p>
            <a:pPr marL="1200150" lvl="2" indent="-285750">
              <a:buFontTx/>
              <a:buChar char="-"/>
            </a:pPr>
            <a:endParaRPr lang="fr-FR" dirty="0"/>
          </a:p>
          <a:p>
            <a:pPr marL="285750" indent="-285750">
              <a:buFont typeface="Wingdings" panose="05000000000000000000" pitchFamily="2" charset="2"/>
              <a:buChar char="Ø"/>
            </a:pPr>
            <a:endParaRPr lang="fr-FR" dirty="0"/>
          </a:p>
        </p:txBody>
      </p:sp>
      <p:sp>
        <p:nvSpPr>
          <p:cNvPr id="5" name="ZoneTexte 4">
            <a:extLst>
              <a:ext uri="{FF2B5EF4-FFF2-40B4-BE49-F238E27FC236}">
                <a16:creationId xmlns:a16="http://schemas.microsoft.com/office/drawing/2014/main" id="{7CD08A71-DEDA-22E5-5056-286E3CF67FF6}"/>
              </a:ext>
            </a:extLst>
          </p:cNvPr>
          <p:cNvSpPr txBox="1"/>
          <p:nvPr/>
        </p:nvSpPr>
        <p:spPr>
          <a:xfrm>
            <a:off x="249566" y="1499639"/>
            <a:ext cx="8534399" cy="5539978"/>
          </a:xfrm>
          <a:prstGeom prst="rect">
            <a:avLst/>
          </a:prstGeom>
          <a:noFill/>
        </p:spPr>
        <p:txBody>
          <a:bodyPr wrap="square" rtlCol="0">
            <a:spAutoFit/>
          </a:bodyPr>
          <a:lstStyle/>
          <a:p>
            <a:r>
              <a:rPr lang="fr-FR" sz="1600" dirty="0"/>
              <a:t>Si le médecin a prescrit un arrêt de travail à l’agent il conviendra de fournir :</a:t>
            </a:r>
          </a:p>
          <a:p>
            <a:pPr marL="285750" indent="-285750">
              <a:buFontTx/>
              <a:buChar char="-"/>
            </a:pPr>
            <a:r>
              <a:rPr lang="fr-FR" sz="1600" dirty="0"/>
              <a:t>Les </a:t>
            </a:r>
            <a:r>
              <a:rPr lang="fr-FR" sz="1600" b="1" dirty="0"/>
              <a:t>arrêts de travail </a:t>
            </a:r>
            <a:r>
              <a:rPr lang="fr-FR" sz="1600" dirty="0"/>
              <a:t>(volet 1) CERFA 10170*07</a:t>
            </a:r>
          </a:p>
          <a:p>
            <a:pPr marL="285750" indent="-285750">
              <a:buFontTx/>
              <a:buChar char="-"/>
            </a:pPr>
            <a:r>
              <a:rPr lang="fr-FR" sz="1600" dirty="0"/>
              <a:t>Les </a:t>
            </a:r>
            <a:r>
              <a:rPr lang="fr-FR" sz="1600" b="1" dirty="0"/>
              <a:t>bulletins de salaire </a:t>
            </a:r>
            <a:r>
              <a:rPr lang="fr-FR" sz="1600" dirty="0"/>
              <a:t>des mois concernés</a:t>
            </a:r>
          </a:p>
          <a:p>
            <a:pPr marL="285750" indent="-285750">
              <a:buFontTx/>
              <a:buChar char="-"/>
            </a:pPr>
            <a:endParaRPr lang="fr-FR" sz="1600" dirty="0"/>
          </a:p>
          <a:p>
            <a:r>
              <a:rPr lang="fr-FR" sz="1600" dirty="0"/>
              <a:t>En fonction de </a:t>
            </a:r>
            <a:r>
              <a:rPr lang="fr-FR" sz="1600" b="1" dirty="0"/>
              <a:t>l’avis du médecin du travail</a:t>
            </a:r>
            <a:r>
              <a:rPr lang="fr-FR" sz="1600" dirty="0"/>
              <a:t>, 2 possibilités :</a:t>
            </a:r>
          </a:p>
          <a:p>
            <a:pPr marL="285750" indent="-285750">
              <a:buFontTx/>
              <a:buChar char="-"/>
            </a:pPr>
            <a:r>
              <a:rPr lang="fr-FR" sz="1600" b="1" dirty="0"/>
              <a:t>prendre un arrêté de reconnaissance de l’imputabilité</a:t>
            </a:r>
            <a:r>
              <a:rPr lang="fr-FR" sz="1600" dirty="0"/>
              <a:t>, </a:t>
            </a:r>
            <a:endParaRPr lang="fr-FR" sz="1600" u="sng" dirty="0"/>
          </a:p>
          <a:p>
            <a:pPr marL="285750" indent="-285750">
              <a:buFontTx/>
              <a:buChar char="-"/>
            </a:pPr>
            <a:r>
              <a:rPr lang="fr-FR" sz="1600" b="1" dirty="0"/>
              <a:t>solliciter une expertise médicale auprès d’un médecin agréé </a:t>
            </a:r>
            <a:r>
              <a:rPr lang="fr-FR" sz="1600" u="sng" dirty="0"/>
              <a:t>et éventuellement </a:t>
            </a:r>
            <a:r>
              <a:rPr lang="fr-FR" sz="1600" b="1" dirty="0"/>
              <a:t>saisir le Conseil Médical en </a:t>
            </a:r>
            <a:r>
              <a:rPr lang="fr-FR" sz="1600" i="1" u="sng" dirty="0">
                <a:solidFill>
                  <a:schemeClr val="accent1"/>
                </a:solidFill>
              </a:rPr>
              <a:t>(voir site du CDG/santé au travail/Conseil Médical Formation Plénière/Modèles de document/Procédure Maladie Professionnelle)</a:t>
            </a:r>
          </a:p>
          <a:p>
            <a:pPr marL="285750" indent="-285750">
              <a:buFontTx/>
              <a:buChar char="-"/>
            </a:pPr>
            <a:endParaRPr lang="fr-FR" sz="1600" i="1" u="sng" dirty="0">
              <a:solidFill>
                <a:schemeClr val="accent1"/>
              </a:solidFill>
            </a:endParaRPr>
          </a:p>
          <a:p>
            <a:r>
              <a:rPr lang="fr-FR" sz="1600" dirty="0"/>
              <a:t>Avis du médecin du travail, 3 possibilités : </a:t>
            </a:r>
          </a:p>
          <a:p>
            <a:r>
              <a:rPr lang="fr-FR" sz="1600" b="1" u="sng" dirty="0"/>
              <a:t>- Cas n°1 </a:t>
            </a:r>
            <a:r>
              <a:rPr lang="fr-FR" sz="1600" dirty="0"/>
              <a:t>: La maladie est inscrite au tableau des MP </a:t>
            </a:r>
            <a:r>
              <a:rPr lang="fr-FR" sz="1600" b="1" u="sng" dirty="0">
                <a:solidFill>
                  <a:srgbClr val="FF0000"/>
                </a:solidFill>
              </a:rPr>
              <a:t>ET</a:t>
            </a:r>
            <a:r>
              <a:rPr lang="fr-FR" sz="1600" dirty="0"/>
              <a:t> elle satisfait aux critères du tableau : L’autorité territoriale peut reconnaître l’imputabilité au service et prendre un arrêté d’imputabilité au service sans saisir le Conseil Médical.</a:t>
            </a:r>
          </a:p>
          <a:p>
            <a:r>
              <a:rPr lang="fr-FR" sz="1600" b="1" u="sng" dirty="0"/>
              <a:t>- Cas n°2 </a:t>
            </a:r>
            <a:r>
              <a:rPr lang="fr-FR" sz="1600" dirty="0"/>
              <a:t>: la maladie est inscrite au tableau des MP </a:t>
            </a:r>
            <a:r>
              <a:rPr lang="fr-FR" sz="1600" b="1" u="sng" dirty="0">
                <a:solidFill>
                  <a:srgbClr val="FF0000"/>
                </a:solidFill>
              </a:rPr>
              <a:t>MAIS</a:t>
            </a:r>
            <a:r>
              <a:rPr lang="fr-FR" sz="1600" dirty="0"/>
              <a:t> elle ne satisfait pas à l’ensemble des critères du tableau : L’autorité territoriale doit OBLIGATOIREMENT saisir le Conseil Médical pour avis.</a:t>
            </a:r>
          </a:p>
          <a:p>
            <a:r>
              <a:rPr lang="fr-FR" sz="1600" b="1" u="sng" dirty="0"/>
              <a:t>- Cas n°3</a:t>
            </a:r>
            <a:r>
              <a:rPr lang="fr-FR" sz="1600" dirty="0"/>
              <a:t>: la maladie </a:t>
            </a:r>
            <a:r>
              <a:rPr lang="fr-FR" sz="1600" b="1" dirty="0">
                <a:solidFill>
                  <a:srgbClr val="FF0000"/>
                </a:solidFill>
              </a:rPr>
              <a:t>n’est pas inscrite au tableau </a:t>
            </a:r>
            <a:r>
              <a:rPr lang="fr-FR" sz="1600" dirty="0"/>
              <a:t>des MP : L’autorité territoriale doit OBLIGATOIREMENT saisir le Conseil Médical pour avis.</a:t>
            </a:r>
          </a:p>
          <a:p>
            <a:endParaRPr lang="fr-FR" sz="1600" dirty="0"/>
          </a:p>
          <a:p>
            <a:r>
              <a:rPr lang="fr-FR" sz="1600" dirty="0"/>
              <a:t>De manière générale, une expertise médicale </a:t>
            </a:r>
            <a:r>
              <a:rPr lang="fr-FR" sz="1600" b="1" dirty="0"/>
              <a:t>doit être réalisée </a:t>
            </a:r>
            <a:r>
              <a:rPr lang="fr-FR" sz="1600" dirty="0"/>
              <a:t>au bout de </a:t>
            </a:r>
            <a:r>
              <a:rPr lang="fr-FR" sz="1600" b="1" dirty="0"/>
              <a:t>6 mois</a:t>
            </a:r>
            <a:r>
              <a:rPr lang="fr-FR" sz="1600" dirty="0"/>
              <a:t>, </a:t>
            </a:r>
            <a:r>
              <a:rPr lang="fr-FR" sz="1600" b="1" dirty="0"/>
              <a:t>12 mois </a:t>
            </a:r>
            <a:r>
              <a:rPr lang="fr-FR" sz="1600" dirty="0"/>
              <a:t>puis </a:t>
            </a:r>
            <a:r>
              <a:rPr lang="fr-FR" sz="1600" b="1" dirty="0"/>
              <a:t>au minimum une fois par an</a:t>
            </a:r>
            <a:r>
              <a:rPr lang="fr-FR" sz="1600" dirty="0"/>
              <a:t>.</a:t>
            </a:r>
          </a:p>
          <a:p>
            <a:endParaRPr lang="fr-FR" dirty="0"/>
          </a:p>
        </p:txBody>
      </p:sp>
      <p:sp>
        <p:nvSpPr>
          <p:cNvPr id="4" name="ZoneTexte 3">
            <a:extLst>
              <a:ext uri="{FF2B5EF4-FFF2-40B4-BE49-F238E27FC236}">
                <a16:creationId xmlns:a16="http://schemas.microsoft.com/office/drawing/2014/main" id="{12E3D1A6-7A2E-3750-17F9-69B7660C5730}"/>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L’ assurance statutaire – le CITIS</a:t>
            </a:r>
          </a:p>
        </p:txBody>
      </p:sp>
    </p:spTree>
    <p:extLst>
      <p:ext uri="{BB962C8B-B14F-4D97-AF65-F5344CB8AC3E}">
        <p14:creationId xmlns:p14="http://schemas.microsoft.com/office/powerpoint/2010/main" val="594474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1EEF5A76-2FCA-725D-820F-9E56C7D94A7F}"/>
              </a:ext>
            </a:extLst>
          </p:cNvPr>
          <p:cNvSpPr txBox="1"/>
          <p:nvPr/>
        </p:nvSpPr>
        <p:spPr>
          <a:xfrm>
            <a:off x="748158" y="1857716"/>
            <a:ext cx="7829114" cy="3970318"/>
          </a:xfrm>
          <a:prstGeom prst="rect">
            <a:avLst/>
          </a:prstGeom>
          <a:noFill/>
        </p:spPr>
        <p:txBody>
          <a:bodyPr wrap="square" rtlCol="0">
            <a:spAutoFit/>
          </a:bodyPr>
          <a:lstStyle/>
          <a:p>
            <a:r>
              <a:rPr lang="fr-FR" b="1" dirty="0">
                <a:solidFill>
                  <a:schemeClr val="accent2"/>
                </a:solidFill>
              </a:rPr>
              <a:t>3- </a:t>
            </a:r>
            <a:r>
              <a:rPr lang="fr-FR" b="1" u="sng" dirty="0">
                <a:solidFill>
                  <a:schemeClr val="accent2"/>
                </a:solidFill>
              </a:rPr>
              <a:t>les frais médicaux des agents CNRACL</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Le fonctionnaire victime d’un accident de service, d’un accident de trajet ou d’une maladie professionnelle a droit à la </a:t>
            </a:r>
            <a:r>
              <a:rPr lang="fr-FR" b="1" dirty="0"/>
              <a:t>prise en charge ou au remboursement </a:t>
            </a:r>
            <a:r>
              <a:rPr lang="fr-FR" dirty="0"/>
              <a:t>des frais médicaux (consultation chez un médecin, pharmacie, séances de kiné, frais d’hospitalisation, de radiologie …)</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Si l’agent est placé en CITIS, les dépenses </a:t>
            </a:r>
            <a:r>
              <a:rPr lang="fr-FR" b="1" u="sng" dirty="0">
                <a:solidFill>
                  <a:srgbClr val="FF0000"/>
                </a:solidFill>
              </a:rPr>
              <a:t>en lien avec cet événement</a:t>
            </a:r>
            <a:r>
              <a:rPr lang="fr-FR" b="1" dirty="0">
                <a:solidFill>
                  <a:srgbClr val="FF0000"/>
                </a:solidFill>
              </a:rPr>
              <a:t> </a:t>
            </a:r>
            <a:r>
              <a:rPr lang="fr-FR" dirty="0"/>
              <a:t>sont </a:t>
            </a:r>
            <a:r>
              <a:rPr lang="fr-FR" b="1" dirty="0"/>
              <a:t>à la charge de la collectivité</a:t>
            </a:r>
            <a:r>
              <a:rPr lang="fr-FR" dirty="0"/>
              <a:t>.</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En cas de </a:t>
            </a:r>
            <a:r>
              <a:rPr lang="fr-FR" b="1" u="sng" dirty="0"/>
              <a:t>doute</a:t>
            </a:r>
            <a:r>
              <a:rPr lang="fr-FR" dirty="0"/>
              <a:t> sur la prise en charge de certains soins, il est fortement conseiller de </a:t>
            </a:r>
            <a:r>
              <a:rPr lang="fr-FR" b="1" dirty="0"/>
              <a:t>diligenter une expertise </a:t>
            </a:r>
            <a:r>
              <a:rPr lang="fr-FR" dirty="0"/>
              <a:t>auprès d’un médecin agréé.</a:t>
            </a:r>
          </a:p>
        </p:txBody>
      </p:sp>
      <p:sp>
        <p:nvSpPr>
          <p:cNvPr id="4" name="ZoneTexte 3">
            <a:extLst>
              <a:ext uri="{FF2B5EF4-FFF2-40B4-BE49-F238E27FC236}">
                <a16:creationId xmlns:a16="http://schemas.microsoft.com/office/drawing/2014/main" id="{BAAC8736-4B88-470A-D7C4-19C249D34376}"/>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L’ assurance statutaire – le CITIS</a:t>
            </a:r>
          </a:p>
        </p:txBody>
      </p:sp>
    </p:spTree>
    <p:extLst>
      <p:ext uri="{BB962C8B-B14F-4D97-AF65-F5344CB8AC3E}">
        <p14:creationId xmlns:p14="http://schemas.microsoft.com/office/powerpoint/2010/main" val="2886976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10" name="ZoneTexte 9">
            <a:extLst>
              <a:ext uri="{FF2B5EF4-FFF2-40B4-BE49-F238E27FC236}">
                <a16:creationId xmlns:a16="http://schemas.microsoft.com/office/drawing/2014/main" id="{9537EA33-633C-96C6-2893-82A513E43D26}"/>
              </a:ext>
            </a:extLst>
          </p:cNvPr>
          <p:cNvSpPr txBox="1"/>
          <p:nvPr/>
        </p:nvSpPr>
        <p:spPr>
          <a:xfrm>
            <a:off x="673358" y="1880457"/>
            <a:ext cx="7829114" cy="5078313"/>
          </a:xfrm>
          <a:prstGeom prst="rect">
            <a:avLst/>
          </a:prstGeom>
          <a:noFill/>
        </p:spPr>
        <p:txBody>
          <a:bodyPr wrap="square" rtlCol="0">
            <a:spAutoFit/>
          </a:bodyPr>
          <a:lstStyle/>
          <a:p>
            <a:r>
              <a:rPr lang="fr-FR" b="1" u="sng" dirty="0"/>
              <a:t>La prise en charge des frais médicaux par l’assureur </a:t>
            </a:r>
            <a:r>
              <a:rPr lang="fr-FR" b="1" u="sng" dirty="0">
                <a:solidFill>
                  <a:schemeClr val="accent1"/>
                </a:solidFill>
              </a:rPr>
              <a:t>CNP Assurances </a:t>
            </a:r>
            <a:r>
              <a:rPr lang="fr-FR" b="1" u="sng" dirty="0"/>
              <a:t>via le CDG:</a:t>
            </a:r>
          </a:p>
          <a:p>
            <a:endParaRPr lang="fr-FR" b="1" u="sng" dirty="0"/>
          </a:p>
          <a:p>
            <a:endParaRPr lang="fr-FR" b="1" u="sng" dirty="0"/>
          </a:p>
          <a:p>
            <a:pPr marL="285750" indent="-285750">
              <a:buFont typeface="Wingdings" panose="05000000000000000000" pitchFamily="2" charset="2"/>
              <a:buChar char="ü"/>
            </a:pPr>
            <a:r>
              <a:rPr lang="fr-FR" dirty="0"/>
              <a:t>Les frais médicaux doivent </a:t>
            </a:r>
            <a:r>
              <a:rPr lang="fr-FR" b="1" dirty="0"/>
              <a:t>avoir un lien médical direct et certain </a:t>
            </a:r>
            <a:r>
              <a:rPr lang="fr-FR" dirty="0"/>
              <a:t>avec la lésion ou la pathologie résultant de l’accident ou de la maladie professionnelle</a:t>
            </a:r>
          </a:p>
          <a:p>
            <a:pPr marL="742950" lvl="1" indent="-285750">
              <a:buFont typeface="Courier New" panose="02070309020205020404" pitchFamily="49" charset="0"/>
              <a:buChar char="o"/>
            </a:pPr>
            <a:endParaRPr lang="fr-FR" dirty="0"/>
          </a:p>
          <a:p>
            <a:pPr marL="285750" indent="-285750">
              <a:buFont typeface="Wingdings" panose="05000000000000000000" pitchFamily="2" charset="2"/>
              <a:buChar char="ü"/>
            </a:pPr>
            <a:r>
              <a:rPr lang="fr-FR" dirty="0"/>
              <a:t>Le remboursement des frais médicaux est effectué sur production des justificatifs dans </a:t>
            </a:r>
            <a:r>
              <a:rPr lang="fr-FR" b="1" dirty="0"/>
              <a:t>un délai de 2 ans</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a:t>La prise en charge des frais médicaux </a:t>
            </a:r>
            <a:r>
              <a:rPr lang="fr-FR" b="1" dirty="0"/>
              <a:t>prend fin </a:t>
            </a:r>
            <a:r>
              <a:rPr lang="fr-FR" dirty="0"/>
              <a:t>dès la production du certificat de consolidation ou du certificat médical final</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a:t>En cas de soins </a:t>
            </a:r>
            <a:r>
              <a:rPr lang="fr-FR" b="1" dirty="0"/>
              <a:t>post-consolidation</a:t>
            </a:r>
            <a:r>
              <a:rPr lang="fr-FR" dirty="0"/>
              <a:t>, fournir le protocole de soins détaillant les soins et les actes</a:t>
            </a:r>
          </a:p>
          <a:p>
            <a:pPr marL="285750" indent="-285750">
              <a:buFont typeface="Wingdings" panose="05000000000000000000" pitchFamily="2" charset="2"/>
              <a:buChar char="ü"/>
            </a:pPr>
            <a:endParaRPr lang="fr-FR" b="1" dirty="0"/>
          </a:p>
          <a:p>
            <a:pPr marL="285750" indent="-285750">
              <a:buFont typeface="Wingdings" panose="05000000000000000000" pitchFamily="2" charset="2"/>
              <a:buChar char="ü"/>
            </a:pPr>
            <a:endParaRPr lang="fr-FR" b="1" dirty="0"/>
          </a:p>
          <a:p>
            <a:pPr marL="742950" lvl="1" indent="-285750">
              <a:buFont typeface="Wingdings" panose="05000000000000000000" pitchFamily="2" charset="2"/>
              <a:buChar char="ü"/>
            </a:pPr>
            <a:endParaRPr lang="fr-FR" dirty="0"/>
          </a:p>
          <a:p>
            <a:endParaRPr lang="fr-FR" dirty="0"/>
          </a:p>
        </p:txBody>
      </p:sp>
      <p:sp>
        <p:nvSpPr>
          <p:cNvPr id="2" name="ZoneTexte 1">
            <a:extLst>
              <a:ext uri="{FF2B5EF4-FFF2-40B4-BE49-F238E27FC236}">
                <a16:creationId xmlns:a16="http://schemas.microsoft.com/office/drawing/2014/main" id="{E66FA5DA-A613-29B8-5DEA-B92172E8935F}"/>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L’ assurance statutaire – le CITIS</a:t>
            </a:r>
          </a:p>
        </p:txBody>
      </p:sp>
    </p:spTree>
    <p:extLst>
      <p:ext uri="{BB962C8B-B14F-4D97-AF65-F5344CB8AC3E}">
        <p14:creationId xmlns:p14="http://schemas.microsoft.com/office/powerpoint/2010/main" val="1463767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67ECE640-F32C-6FB6-45F8-17072FD3398A}"/>
              </a:ext>
            </a:extLst>
          </p:cNvPr>
          <p:cNvSpPr txBox="1"/>
          <p:nvPr/>
        </p:nvSpPr>
        <p:spPr>
          <a:xfrm>
            <a:off x="381000" y="1592563"/>
            <a:ext cx="8210114" cy="4801314"/>
          </a:xfrm>
          <a:prstGeom prst="rect">
            <a:avLst/>
          </a:prstGeom>
          <a:noFill/>
        </p:spPr>
        <p:txBody>
          <a:bodyPr wrap="square" rtlCol="0">
            <a:spAutoFit/>
          </a:bodyPr>
          <a:lstStyle/>
          <a:p>
            <a:r>
              <a:rPr lang="fr-FR" dirty="0"/>
              <a:t>Sur l’espace client STATUAL </a:t>
            </a:r>
            <a:r>
              <a:rPr lang="fr-FR" dirty="0">
                <a:hlinkClick r:id="rId3"/>
              </a:rPr>
              <a:t>https://client-02.relyens.eu/espaceclient/</a:t>
            </a:r>
            <a:r>
              <a:rPr lang="fr-FR" dirty="0"/>
              <a:t>, une fois l’événement créé, l’attestation de prise en charge est accessible.</a:t>
            </a:r>
          </a:p>
          <a:p>
            <a:endParaRPr lang="fr-FR" dirty="0"/>
          </a:p>
          <a:p>
            <a:endParaRPr lang="fr-FR" dirty="0"/>
          </a:p>
          <a:p>
            <a:endParaRPr lang="fr-FR" dirty="0"/>
          </a:p>
          <a:p>
            <a:r>
              <a:rPr lang="fr-FR" dirty="0"/>
              <a:t>Il est vivement conseiller d’utiliser l’attestation de prise en charge des frais médicaux disponible </a:t>
            </a:r>
            <a:r>
              <a:rPr lang="fr-FR" b="1" u="sng" dirty="0">
                <a:solidFill>
                  <a:schemeClr val="accent1"/>
                </a:solidFill>
              </a:rPr>
              <a:t>via STATUAL</a:t>
            </a:r>
            <a:r>
              <a:rPr lang="fr-FR" dirty="0"/>
              <a:t>. Pourquoi? Quels sont les avantages ?</a:t>
            </a:r>
          </a:p>
          <a:p>
            <a:endParaRPr lang="fr-FR" dirty="0"/>
          </a:p>
          <a:p>
            <a:pPr marL="285750" indent="-285750">
              <a:buFont typeface="Courier New" panose="02070309020205020404" pitchFamily="49" charset="0"/>
              <a:buChar char="o"/>
            </a:pPr>
            <a:r>
              <a:rPr lang="fr-FR" u="sng" dirty="0"/>
              <a:t>l’attestation est </a:t>
            </a:r>
            <a:r>
              <a:rPr lang="fr-FR" b="1" u="sng" dirty="0"/>
              <a:t>préremplie</a:t>
            </a:r>
            <a:r>
              <a:rPr lang="fr-FR" dirty="0"/>
              <a:t>: Nom de la collectivité, Nom et Prénom de l’agent, N° de sécurité sociale, date du CITIS, siège des lésions et latéralité de la blessure =&gt; Cela permet au praticien de vérifier que les </a:t>
            </a:r>
            <a:r>
              <a:rPr lang="fr-FR" b="1" dirty="0"/>
              <a:t>frais sont bien en lien</a:t>
            </a:r>
            <a:r>
              <a:rPr lang="fr-FR" dirty="0"/>
              <a:t> avec le CITIS et cela </a:t>
            </a:r>
            <a:r>
              <a:rPr lang="fr-FR" b="1" dirty="0"/>
              <a:t>limite les erreurs </a:t>
            </a:r>
            <a:r>
              <a:rPr lang="fr-FR" dirty="0"/>
              <a:t>possibles (erreur de dossiers, erreur d’événement si plusieurs CITIS pour le même agent …) =&gt; </a:t>
            </a:r>
            <a:r>
              <a:rPr lang="fr-FR" b="1" dirty="0">
                <a:solidFill>
                  <a:schemeClr val="accent1"/>
                </a:solidFill>
              </a:rPr>
              <a:t>Fiabilité</a:t>
            </a:r>
          </a:p>
          <a:p>
            <a:pPr marL="285750" indent="-285750">
              <a:buFont typeface="Courier New" panose="02070309020205020404" pitchFamily="49" charset="0"/>
              <a:buChar char="o"/>
            </a:pPr>
            <a:endParaRPr lang="fr-FR" dirty="0"/>
          </a:p>
          <a:p>
            <a:pPr marL="285750" indent="-285750">
              <a:buFont typeface="Courier New" panose="02070309020205020404" pitchFamily="49" charset="0"/>
              <a:buChar char="o"/>
            </a:pPr>
            <a:r>
              <a:rPr lang="fr-FR" u="sng" dirty="0"/>
              <a:t>l’</a:t>
            </a:r>
            <a:r>
              <a:rPr lang="fr-FR" b="1" u="sng" dirty="0"/>
              <a:t>adresse de retour </a:t>
            </a:r>
            <a:r>
              <a:rPr lang="fr-FR" u="sng" dirty="0"/>
              <a:t>est celle de Relyens:</a:t>
            </a:r>
            <a:r>
              <a:rPr lang="fr-FR" dirty="0"/>
              <a:t> Cela évite le passage des documents au CDG puisqu’à réception des frais médicaux, nous les envoyons par voie postale à Relyens =&gt; </a:t>
            </a:r>
            <a:r>
              <a:rPr lang="fr-FR" b="1" dirty="0">
                <a:solidFill>
                  <a:schemeClr val="accent1"/>
                </a:solidFill>
              </a:rPr>
              <a:t>Rapidité</a:t>
            </a:r>
          </a:p>
        </p:txBody>
      </p:sp>
      <p:pic>
        <p:nvPicPr>
          <p:cNvPr id="5" name="Image 4">
            <a:extLst>
              <a:ext uri="{FF2B5EF4-FFF2-40B4-BE49-F238E27FC236}">
                <a16:creationId xmlns:a16="http://schemas.microsoft.com/office/drawing/2014/main" id="{9E3DC1A7-C224-0D4C-085D-8B65D13361D1}"/>
              </a:ext>
            </a:extLst>
          </p:cNvPr>
          <p:cNvPicPr>
            <a:picLocks noChangeAspect="1"/>
          </p:cNvPicPr>
          <p:nvPr/>
        </p:nvPicPr>
        <p:blipFill>
          <a:blip r:embed="rId4"/>
          <a:stretch>
            <a:fillRect/>
          </a:stretch>
        </p:blipFill>
        <p:spPr>
          <a:xfrm>
            <a:off x="1981200" y="2409768"/>
            <a:ext cx="4877481" cy="409632"/>
          </a:xfrm>
          <a:prstGeom prst="rect">
            <a:avLst/>
          </a:prstGeom>
        </p:spPr>
      </p:pic>
      <p:cxnSp>
        <p:nvCxnSpPr>
          <p:cNvPr id="10" name="Connecteur droit avec flèche 9">
            <a:extLst>
              <a:ext uri="{FF2B5EF4-FFF2-40B4-BE49-F238E27FC236}">
                <a16:creationId xmlns:a16="http://schemas.microsoft.com/office/drawing/2014/main" id="{F1D63961-787F-33D3-1B48-CFA75B58ABBE}"/>
              </a:ext>
            </a:extLst>
          </p:cNvPr>
          <p:cNvCxnSpPr>
            <a:cxnSpLocks/>
          </p:cNvCxnSpPr>
          <p:nvPr/>
        </p:nvCxnSpPr>
        <p:spPr>
          <a:xfrm flipH="1">
            <a:off x="4267200" y="2209800"/>
            <a:ext cx="6096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77DE12B5-E9BF-A1B9-ECFF-755DBA30536E}"/>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L’ assurance statutaire – le CITIS</a:t>
            </a:r>
          </a:p>
        </p:txBody>
      </p:sp>
    </p:spTree>
    <p:extLst>
      <p:ext uri="{BB962C8B-B14F-4D97-AF65-F5344CB8AC3E}">
        <p14:creationId xmlns:p14="http://schemas.microsoft.com/office/powerpoint/2010/main" val="113367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14194" y="1019412"/>
            <a:ext cx="2590800" cy="382156"/>
          </a:xfrm>
          <a:prstGeom prst="rect">
            <a:avLst/>
          </a:prstGeom>
        </p:spPr>
        <p:txBody>
          <a:bodyPr vert="horz" wrap="square" lIns="0" tIns="12700" rIns="0" bIns="0" rtlCol="0">
            <a:spAutoFit/>
          </a:bodyPr>
          <a:lstStyle/>
          <a:p>
            <a:pPr marL="12700">
              <a:lnSpc>
                <a:spcPct val="100000"/>
              </a:lnSpc>
              <a:spcBef>
                <a:spcPts val="100"/>
              </a:spcBef>
            </a:pPr>
            <a:r>
              <a:rPr lang="fr-FR" dirty="0">
                <a:solidFill>
                  <a:srgbClr val="00B0F0"/>
                </a:solidFill>
              </a:rPr>
              <a:t>SOMMAIRE </a:t>
            </a:r>
            <a:endParaRPr spc="-20" dirty="0">
              <a:solidFill>
                <a:srgbClr val="00B0F0"/>
              </a:solidFill>
            </a:endParaRPr>
          </a:p>
        </p:txBody>
      </p:sp>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13" name="ZoneTexte 12">
            <a:extLst>
              <a:ext uri="{FF2B5EF4-FFF2-40B4-BE49-F238E27FC236}">
                <a16:creationId xmlns:a16="http://schemas.microsoft.com/office/drawing/2014/main" id="{B43A91C2-7F6F-B567-614F-D7BB1A83F133}"/>
              </a:ext>
            </a:extLst>
          </p:cNvPr>
          <p:cNvSpPr txBox="1"/>
          <p:nvPr/>
        </p:nvSpPr>
        <p:spPr>
          <a:xfrm>
            <a:off x="457200" y="1522749"/>
            <a:ext cx="8022700" cy="4832092"/>
          </a:xfrm>
          <a:prstGeom prst="rect">
            <a:avLst/>
          </a:prstGeom>
          <a:noFill/>
        </p:spPr>
        <p:txBody>
          <a:bodyPr wrap="square" rtlCol="0">
            <a:spAutoFit/>
          </a:bodyPr>
          <a:lstStyle/>
          <a:p>
            <a:pPr marL="514350" indent="-514350" algn="just">
              <a:buAutoNum type="arabicPeriod"/>
            </a:pPr>
            <a:r>
              <a:rPr lang="fr-FR" sz="2800" b="1" dirty="0">
                <a:solidFill>
                  <a:schemeClr val="accent5"/>
                </a:solidFill>
              </a:rPr>
              <a:t>Le recrutement des apprentis en situation de handicap</a:t>
            </a:r>
          </a:p>
          <a:p>
            <a:pPr algn="just"/>
            <a:endParaRPr lang="fr-FR" sz="2800" b="1" dirty="0">
              <a:solidFill>
                <a:schemeClr val="accent2"/>
              </a:solidFill>
            </a:endParaRPr>
          </a:p>
          <a:p>
            <a:pPr marL="895350"/>
            <a:r>
              <a:rPr lang="fr-FR" sz="2800" b="1" dirty="0">
                <a:solidFill>
                  <a:schemeClr val="accent2"/>
                </a:solidFill>
              </a:rPr>
              <a:t>	2. Retraite : MAJ du CIR sur PEP’S</a:t>
            </a:r>
            <a:r>
              <a:rPr lang="fr-FR" sz="2800" b="1" dirty="0">
                <a:solidFill>
                  <a:srgbClr val="FF0000"/>
                </a:solidFill>
              </a:rPr>
              <a:t>			</a:t>
            </a:r>
          </a:p>
          <a:p>
            <a:pPr marL="2693988"/>
            <a:r>
              <a:rPr lang="fr-FR" sz="2800" b="1" dirty="0">
                <a:solidFill>
                  <a:srgbClr val="00B050"/>
                </a:solidFill>
              </a:rPr>
              <a:t>3. Assurance statutaire CNP : Rappel sur le CITIS et les frais médicaux</a:t>
            </a:r>
          </a:p>
          <a:p>
            <a:pPr marL="541338"/>
            <a:r>
              <a:rPr lang="fr-FR" sz="2800" b="1" dirty="0">
                <a:solidFill>
                  <a:srgbClr val="00B050"/>
                </a:solidFill>
              </a:rPr>
              <a:t>					</a:t>
            </a:r>
          </a:p>
          <a:p>
            <a:pPr marL="541338"/>
            <a:r>
              <a:rPr lang="fr-FR" sz="2800" b="1" dirty="0">
                <a:solidFill>
                  <a:srgbClr val="00B050"/>
                </a:solidFill>
              </a:rPr>
              <a:t>					</a:t>
            </a:r>
            <a:r>
              <a:rPr lang="fr-FR" sz="2800" b="1" dirty="0">
                <a:solidFill>
                  <a:schemeClr val="accent4"/>
                </a:solidFill>
              </a:rPr>
              <a:t>4. L’actu -minute</a:t>
            </a:r>
          </a:p>
          <a:p>
            <a:pPr algn="ctr"/>
            <a:r>
              <a:rPr lang="fr-FR" sz="2800" b="1" dirty="0"/>
              <a:t>	</a:t>
            </a:r>
            <a:r>
              <a:rPr lang="fr-FR" sz="2800" b="1" dirty="0">
                <a:solidFill>
                  <a:schemeClr val="accent3"/>
                </a:solidFill>
              </a:rPr>
              <a:t>		</a:t>
            </a:r>
            <a:endParaRPr lang="fr-FR" sz="2800" b="1" dirty="0">
              <a:solidFill>
                <a:srgbClr val="FFC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F5754-8D07-E27D-0CC8-EC427FA743EE}"/>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4D684F4E-111F-0713-0A80-B04158305B33}"/>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BF93543B-14B8-4342-7766-B09FFD916129}"/>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A55E581D-A9AD-5745-097D-B129DC2F0FEE}"/>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F202EB65-5B06-AAAC-A35D-45F2D7FF7835}"/>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738CEFA3-7EB2-5E75-B38A-CB4D34B61D5B}"/>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375F8162-7A67-A1EC-2FF2-8CCD865F1C06}"/>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895C2860-0A2D-91A6-91DD-313B6FE5EB8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2D7CE2E4-3F00-8C63-0E53-D4F65FAE8E3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197DDEE4-DCE7-39AE-A994-7D03AB96FA37}"/>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D55D0645-392E-D4D6-1B92-B52320442B6D}"/>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E30D8FAD-F047-8A7B-1A98-7C705BF18DC0}"/>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148F33B2-40FF-F8E5-3637-E9517E2C768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70C5DAC8-877F-123F-52B3-46AFC315F73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361018E7-747C-C988-F397-F817FEC50FB9}"/>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E6AD8C49-FD93-86A1-16C0-758358BB025D}"/>
              </a:ext>
            </a:extLst>
          </p:cNvPr>
          <p:cNvSpPr txBox="1"/>
          <p:nvPr/>
        </p:nvSpPr>
        <p:spPr>
          <a:xfrm>
            <a:off x="711213" y="2036114"/>
            <a:ext cx="7661932" cy="4247317"/>
          </a:xfrm>
          <a:prstGeom prst="rect">
            <a:avLst/>
          </a:prstGeom>
          <a:noFill/>
        </p:spPr>
        <p:txBody>
          <a:bodyPr wrap="square" rtlCol="0">
            <a:spAutoFit/>
          </a:bodyPr>
          <a:lstStyle/>
          <a:p>
            <a:r>
              <a:rPr lang="fr-FR" dirty="0"/>
              <a:t>En cas d’</a:t>
            </a:r>
            <a:r>
              <a:rPr lang="fr-FR" b="1" dirty="0"/>
              <a:t>urgence</a:t>
            </a:r>
            <a:r>
              <a:rPr lang="fr-FR" dirty="0"/>
              <a:t>, par exemple si l’agent doit se rendre à l’hôpital avant que la déclaration de l’événement sur CNP STATUAL, il est possible de lui transmettre une attestation de prise en charge non </a:t>
            </a:r>
            <a:r>
              <a:rPr lang="fr-FR" dirty="0" err="1"/>
              <a:t>pré-remplie</a:t>
            </a:r>
            <a:r>
              <a:rPr lang="fr-FR" dirty="0"/>
              <a:t>.</a:t>
            </a:r>
          </a:p>
          <a:p>
            <a:endParaRPr lang="fr-FR" dirty="0"/>
          </a:p>
          <a:p>
            <a:r>
              <a:rPr lang="fr-FR" dirty="0"/>
              <a:t>Le document est disponible dans </a:t>
            </a:r>
            <a:r>
              <a:rPr lang="fr-FR" b="1" dirty="0"/>
              <a:t>l’espace réservé </a:t>
            </a:r>
            <a:r>
              <a:rPr lang="fr-FR" dirty="0"/>
              <a:t>du CDG dans l’onglet « Assurances ».</a:t>
            </a:r>
          </a:p>
          <a:p>
            <a:endParaRPr lang="fr-FR" dirty="0"/>
          </a:p>
          <a:p>
            <a:r>
              <a:rPr lang="fr-FR" u="sng" dirty="0"/>
              <a:t>Quelques conseils :</a:t>
            </a:r>
          </a:p>
          <a:p>
            <a:pPr marL="285750" indent="-285750">
              <a:buFont typeface="Courier New" panose="02070309020205020404" pitchFamily="49" charset="0"/>
              <a:buChar char="o"/>
            </a:pPr>
            <a:r>
              <a:rPr lang="fr-FR" dirty="0"/>
              <a:t>détruire les anciens formulaires avec l’adresse du CDG</a:t>
            </a:r>
          </a:p>
          <a:p>
            <a:pPr marL="285750" indent="-285750">
              <a:buFont typeface="Courier New" panose="02070309020205020404" pitchFamily="49" charset="0"/>
              <a:buChar char="o"/>
            </a:pPr>
            <a:r>
              <a:rPr lang="fr-FR" dirty="0"/>
              <a:t>imprimer un ou deux exemplaires afin de les avoir sous la main en cas d’urgence</a:t>
            </a:r>
          </a:p>
          <a:p>
            <a:pPr marL="285750" indent="-285750">
              <a:buFont typeface="Courier New" panose="02070309020205020404" pitchFamily="49" charset="0"/>
              <a:buChar char="o"/>
            </a:pPr>
            <a:r>
              <a:rPr lang="fr-FR" dirty="0"/>
              <a:t>communiquer </a:t>
            </a:r>
            <a:r>
              <a:rPr lang="fr-FR" b="1" dirty="0"/>
              <a:t>l’adresse de Relyens </a:t>
            </a:r>
            <a:r>
              <a:rPr lang="fr-FR" dirty="0"/>
              <a:t>aux praticiens et aux agents (en cas de sollicitation) : </a:t>
            </a:r>
            <a:r>
              <a:rPr lang="fr-FR" b="1" dirty="0"/>
              <a:t>SOFAXIS – CS 80006 – 18020 BOURGES CEDEX</a:t>
            </a:r>
            <a:endParaRPr lang="fr-FR" dirty="0"/>
          </a:p>
          <a:p>
            <a:pPr lvl="2"/>
            <a:endParaRPr lang="fr-FR" dirty="0"/>
          </a:p>
          <a:p>
            <a:pPr marL="285750" indent="-285750">
              <a:buFont typeface="Wingdings" panose="05000000000000000000" pitchFamily="2" charset="2"/>
              <a:buChar char="Ø"/>
            </a:pPr>
            <a:endParaRPr lang="fr-FR" dirty="0"/>
          </a:p>
        </p:txBody>
      </p:sp>
      <p:sp>
        <p:nvSpPr>
          <p:cNvPr id="4" name="ZoneTexte 3">
            <a:extLst>
              <a:ext uri="{FF2B5EF4-FFF2-40B4-BE49-F238E27FC236}">
                <a16:creationId xmlns:a16="http://schemas.microsoft.com/office/drawing/2014/main" id="{663372B8-7957-567B-485A-EB4DE1DF9A8D}"/>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L’ assurance statutaire – le CITIS</a:t>
            </a:r>
          </a:p>
        </p:txBody>
      </p:sp>
    </p:spTree>
    <p:extLst>
      <p:ext uri="{BB962C8B-B14F-4D97-AF65-F5344CB8AC3E}">
        <p14:creationId xmlns:p14="http://schemas.microsoft.com/office/powerpoint/2010/main" val="820716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E14F7-780E-B198-9F6A-9AD4D302E167}"/>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697601B5-B10A-B27E-789E-4334483F3643}"/>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1D34EE4D-AD99-FD6A-5572-D69ABDEF7517}"/>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3A434869-CEE4-7457-7F39-A8CC8ED42FDE}"/>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52811275-0B66-21EE-D0CD-DA42D1D80A7A}"/>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1CA1682E-C5B2-3270-ADAB-FB4698121D2B}"/>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E524D39C-A1FA-70C5-3B56-918C95CC9CF6}"/>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AC706077-5197-DB0D-AD71-F5C67D328B08}"/>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CD2ACB42-3F22-B1F1-ECCF-1AEF95DAAB11}"/>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A0BC4B8C-E5EC-A27E-4691-7BA576BA6F5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0916EFDA-74C9-E21E-9C46-E7A9C3D3A5D4}"/>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4920BFAA-B2DB-BB8F-FBFC-630EAD23EC50}"/>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21153B04-578A-7C82-5DFA-F0FABBACEB00}"/>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C86B80D2-A68C-359A-3077-C3EE56B7B7E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9DDBE5F6-0790-26E7-FBDF-6E3DD07175D7}"/>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997AF3D7-6DB4-C8FA-D092-B4DF5C7A27FF}"/>
              </a:ext>
            </a:extLst>
          </p:cNvPr>
          <p:cNvSpPr txBox="1"/>
          <p:nvPr/>
        </p:nvSpPr>
        <p:spPr>
          <a:xfrm>
            <a:off x="605808" y="1457781"/>
            <a:ext cx="7985305" cy="5632311"/>
          </a:xfrm>
          <a:prstGeom prst="rect">
            <a:avLst/>
          </a:prstGeom>
          <a:noFill/>
        </p:spPr>
        <p:txBody>
          <a:bodyPr wrap="square" rtlCol="0">
            <a:spAutoFit/>
          </a:bodyPr>
          <a:lstStyle/>
          <a:p>
            <a:r>
              <a:rPr lang="fr-FR" u="sng" dirty="0"/>
              <a:t>Points de vigilance :</a:t>
            </a:r>
          </a:p>
          <a:p>
            <a:endParaRPr lang="fr-FR" dirty="0"/>
          </a:p>
          <a:p>
            <a:pPr marL="285750" indent="-285750">
              <a:buFont typeface="Wingdings" panose="05000000000000000000" pitchFamily="2" charset="2"/>
              <a:buChar char="v"/>
            </a:pPr>
            <a:r>
              <a:rPr lang="fr-FR" dirty="0"/>
              <a:t>L’agent doit présenter </a:t>
            </a:r>
            <a:r>
              <a:rPr lang="fr-FR" b="1" u="sng" dirty="0"/>
              <a:t>une attestation à chaque praticien </a:t>
            </a:r>
            <a:r>
              <a:rPr lang="fr-FR" dirty="0"/>
              <a:t>(si plusieurs praticiens ont complété le même document, CNP Assurances ne remboursera pas les praticiens).</a:t>
            </a:r>
          </a:p>
          <a:p>
            <a:pPr marL="285750" indent="-285750">
              <a:buFont typeface="Wingdings" panose="05000000000000000000" pitchFamily="2" charset="2"/>
              <a:buChar char="v"/>
            </a:pPr>
            <a:endParaRPr lang="fr-FR" dirty="0"/>
          </a:p>
          <a:p>
            <a:pPr marL="285750" indent="-285750">
              <a:buFont typeface="Wingdings" panose="05000000000000000000" pitchFamily="2" charset="2"/>
              <a:buChar char="v"/>
            </a:pPr>
            <a:r>
              <a:rPr lang="fr-FR" dirty="0"/>
              <a:t>L’agent CNRACL ne doit pas présenter sa carte vitale mais l’attestation de prise en charge</a:t>
            </a:r>
          </a:p>
          <a:p>
            <a:pPr marL="285750" indent="-285750">
              <a:buFont typeface="Wingdings" panose="05000000000000000000" pitchFamily="2" charset="2"/>
              <a:buChar char="v"/>
            </a:pPr>
            <a:endParaRPr lang="fr-FR" dirty="0"/>
          </a:p>
          <a:p>
            <a:pPr marL="285750" indent="-285750">
              <a:buFont typeface="Wingdings" panose="05000000000000000000" pitchFamily="2" charset="2"/>
              <a:buChar char="v"/>
            </a:pPr>
            <a:r>
              <a:rPr lang="fr-FR" dirty="0"/>
              <a:t>Si l’agent a payé un praticien, la collectivité devra rembourser l’agent et demander le remboursement en complétant </a:t>
            </a:r>
            <a:r>
              <a:rPr lang="fr-FR" b="1" dirty="0"/>
              <a:t>la demande de prestation en nature</a:t>
            </a:r>
            <a:r>
              <a:rPr lang="fr-FR" dirty="0"/>
              <a:t> et devra fournir la copie du mandat et la facture</a:t>
            </a:r>
          </a:p>
          <a:p>
            <a:pPr marL="285750" indent="-285750">
              <a:buFont typeface="Wingdings" panose="05000000000000000000" pitchFamily="2" charset="2"/>
              <a:buChar char="v"/>
            </a:pPr>
            <a:endParaRPr lang="fr-FR" dirty="0"/>
          </a:p>
          <a:p>
            <a:pPr marL="285750" indent="-285750">
              <a:buFont typeface="Wingdings" panose="05000000000000000000" pitchFamily="2" charset="2"/>
              <a:buChar char="v"/>
            </a:pPr>
            <a:r>
              <a:rPr lang="fr-FR" b="1" u="sng" dirty="0"/>
              <a:t>En cas de doute </a:t>
            </a:r>
            <a:r>
              <a:rPr lang="fr-FR" dirty="0"/>
              <a:t>sur l’imputabilité au service: cocher la case « </a:t>
            </a:r>
            <a:r>
              <a:rPr lang="fr-FR" b="1" dirty="0"/>
              <a:t>doute </a:t>
            </a:r>
            <a:r>
              <a:rPr lang="fr-FR" dirty="0"/>
              <a:t>» sur l’enquête administrative. </a:t>
            </a:r>
            <a:r>
              <a:rPr lang="fr-FR" b="1" dirty="0"/>
              <a:t>Ne pas fournir l’attestation de prise en charge des relevés d’honoraires.</a:t>
            </a:r>
            <a:r>
              <a:rPr lang="fr-FR" dirty="0"/>
              <a:t> </a:t>
            </a:r>
            <a:r>
              <a:rPr lang="fr-FR" i="1" dirty="0"/>
              <a:t>En cas d’avis défavorable du médecin agrée et/ou du Conseil Médical, les frais médicaux seront réclamés à la collectivité en cas de transmission d’une attestation de prise en charge</a:t>
            </a:r>
          </a:p>
          <a:p>
            <a:pPr lvl="2"/>
            <a:endParaRPr lang="fr-FR" dirty="0"/>
          </a:p>
          <a:p>
            <a:pPr marL="285750" indent="-285750">
              <a:buFont typeface="Wingdings" panose="05000000000000000000" pitchFamily="2" charset="2"/>
              <a:buChar char="Ø"/>
            </a:pPr>
            <a:endParaRPr lang="fr-FR" dirty="0"/>
          </a:p>
        </p:txBody>
      </p:sp>
      <p:pic>
        <p:nvPicPr>
          <p:cNvPr id="4" name="Image 3">
            <a:extLst>
              <a:ext uri="{FF2B5EF4-FFF2-40B4-BE49-F238E27FC236}">
                <a16:creationId xmlns:a16="http://schemas.microsoft.com/office/drawing/2014/main" id="{FDAC9418-1A7E-A27B-EBAD-CD97FAB29A23}"/>
              </a:ext>
            </a:extLst>
          </p:cNvPr>
          <p:cNvPicPr>
            <a:picLocks noChangeAspect="1"/>
          </p:cNvPicPr>
          <p:nvPr/>
        </p:nvPicPr>
        <p:blipFill>
          <a:blip r:embed="rId3"/>
          <a:stretch>
            <a:fillRect/>
          </a:stretch>
        </p:blipFill>
        <p:spPr>
          <a:xfrm>
            <a:off x="5937837" y="1212244"/>
            <a:ext cx="767764" cy="688625"/>
          </a:xfrm>
          <a:prstGeom prst="rect">
            <a:avLst/>
          </a:prstGeom>
        </p:spPr>
      </p:pic>
      <p:sp>
        <p:nvSpPr>
          <p:cNvPr id="5" name="ZoneTexte 4">
            <a:extLst>
              <a:ext uri="{FF2B5EF4-FFF2-40B4-BE49-F238E27FC236}">
                <a16:creationId xmlns:a16="http://schemas.microsoft.com/office/drawing/2014/main" id="{337BE3AD-5E17-3C80-18A4-DF35B0F8DB72}"/>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L’ assurance statutaire – le CITIS</a:t>
            </a:r>
          </a:p>
        </p:txBody>
      </p:sp>
    </p:spTree>
    <p:extLst>
      <p:ext uri="{BB962C8B-B14F-4D97-AF65-F5344CB8AC3E}">
        <p14:creationId xmlns:p14="http://schemas.microsoft.com/office/powerpoint/2010/main" val="2644911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67ECE640-F32C-6FB6-45F8-17072FD3398A}"/>
              </a:ext>
            </a:extLst>
          </p:cNvPr>
          <p:cNvSpPr txBox="1"/>
          <p:nvPr/>
        </p:nvSpPr>
        <p:spPr>
          <a:xfrm>
            <a:off x="711213" y="2663818"/>
            <a:ext cx="7661932" cy="3970318"/>
          </a:xfrm>
          <a:prstGeom prst="rect">
            <a:avLst/>
          </a:prstGeom>
          <a:noFill/>
        </p:spPr>
        <p:txBody>
          <a:bodyPr wrap="square" rtlCol="0">
            <a:spAutoFit/>
          </a:bodyPr>
          <a:lstStyle/>
          <a:p>
            <a:pPr marL="285750" indent="-285750">
              <a:buFont typeface="Wingdings" panose="05000000000000000000" pitchFamily="2" charset="2"/>
              <a:buChar char="ü"/>
            </a:pPr>
            <a:r>
              <a:rPr lang="fr-FR" dirty="0"/>
              <a:t>Vous devez effectuer la déclaration sur </a:t>
            </a:r>
            <a:r>
              <a:rPr lang="fr-FR" dirty="0">
                <a:hlinkClick r:id="rId3"/>
              </a:rPr>
              <a:t>www.net-entreprises.fr</a:t>
            </a:r>
            <a:endParaRPr lang="fr-FR" dirty="0"/>
          </a:p>
          <a:p>
            <a:pPr marL="285750" indent="-285750">
              <a:buFont typeface="Wingdings" panose="05000000000000000000" pitchFamily="2" charset="2"/>
              <a:buChar char="ü"/>
            </a:pPr>
            <a:r>
              <a:rPr lang="fr-FR" dirty="0"/>
              <a:t>Vous devrez délivrer à l’agent une « feuille de soins » (imprimé S6201), document qui se génère automatiquement lorsque la déclaration d’accident de service est établie via le site </a:t>
            </a:r>
          </a:p>
          <a:p>
            <a:pPr marL="285750" indent="-285750">
              <a:buFont typeface="Wingdings" panose="05000000000000000000" pitchFamily="2" charset="2"/>
              <a:buChar char="ü"/>
            </a:pPr>
            <a:r>
              <a:rPr lang="fr-FR" dirty="0"/>
              <a:t>La CPAM devra statuer sur l’imputabilité au service</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a:t>Si vous êtes assurés pour les agents IRCANTEC avec CNP Assurances et le CDG, vous devez déclarer l’événement sur CNP STATUAL. Vous devrez fournir en plus des documents habituels les </a:t>
            </a:r>
            <a:r>
              <a:rPr lang="fr-FR" b="1" dirty="0"/>
              <a:t>décomptes de la CPAM</a:t>
            </a:r>
            <a:r>
              <a:rPr lang="fr-FR" dirty="0"/>
              <a:t>.</a:t>
            </a:r>
          </a:p>
          <a:p>
            <a:pPr marL="285750" indent="-285750">
              <a:buFont typeface="Wingdings" panose="05000000000000000000" pitchFamily="2" charset="2"/>
              <a:buChar char="ü"/>
            </a:pPr>
            <a:r>
              <a:rPr lang="fr-FR" dirty="0">
                <a:solidFill>
                  <a:schemeClr val="accent1"/>
                </a:solidFill>
              </a:rPr>
              <a:t>Les frais médicaux doivent être envoyés à la CPAM </a:t>
            </a:r>
            <a:r>
              <a:rPr lang="fr-FR" dirty="0"/>
              <a:t>(pas de prise en charge des frais médicaux par CNP Assurances pour les agents IRCANTEC)</a:t>
            </a:r>
          </a:p>
          <a:p>
            <a:pPr lvl="2"/>
            <a:endParaRPr lang="fr-FR" dirty="0"/>
          </a:p>
          <a:p>
            <a:pPr lvl="2"/>
            <a:endParaRPr lang="fr-FR" dirty="0"/>
          </a:p>
          <a:p>
            <a:pPr marL="285750" indent="-285750">
              <a:buFont typeface="Wingdings" panose="05000000000000000000" pitchFamily="2" charset="2"/>
              <a:buChar char="Ø"/>
            </a:pPr>
            <a:endParaRPr lang="fr-FR" dirty="0"/>
          </a:p>
        </p:txBody>
      </p:sp>
      <p:sp>
        <p:nvSpPr>
          <p:cNvPr id="4" name="ZoneTexte 3">
            <a:extLst>
              <a:ext uri="{FF2B5EF4-FFF2-40B4-BE49-F238E27FC236}">
                <a16:creationId xmlns:a16="http://schemas.microsoft.com/office/drawing/2014/main" id="{19CBAE4A-B578-C3A7-CFC5-9AB8CDFEA9D4}"/>
              </a:ext>
            </a:extLst>
          </p:cNvPr>
          <p:cNvSpPr txBox="1"/>
          <p:nvPr/>
        </p:nvSpPr>
        <p:spPr>
          <a:xfrm>
            <a:off x="982424" y="1932242"/>
            <a:ext cx="3048000" cy="369332"/>
          </a:xfrm>
          <a:prstGeom prst="rect">
            <a:avLst/>
          </a:prstGeom>
          <a:noFill/>
        </p:spPr>
        <p:txBody>
          <a:bodyPr wrap="square" rtlCol="0">
            <a:spAutoFit/>
          </a:bodyPr>
          <a:lstStyle/>
          <a:p>
            <a:r>
              <a:rPr lang="fr-FR" b="1" u="sng" dirty="0">
                <a:solidFill>
                  <a:srgbClr val="0070C0"/>
                </a:solidFill>
              </a:rPr>
              <a:t>2/ Les agents IRCANTEC</a:t>
            </a:r>
          </a:p>
        </p:txBody>
      </p:sp>
      <p:pic>
        <p:nvPicPr>
          <p:cNvPr id="5" name="Image 4" descr="Une image contenant logo, Police, Graphique, symbole&#10;&#10;Description générée automatiquement">
            <a:extLst>
              <a:ext uri="{FF2B5EF4-FFF2-40B4-BE49-F238E27FC236}">
                <a16:creationId xmlns:a16="http://schemas.microsoft.com/office/drawing/2014/main" id="{FBAC455B-BE58-6154-6454-47E041D472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9415" y="1342300"/>
            <a:ext cx="2608326" cy="1258288"/>
          </a:xfrm>
          <a:prstGeom prst="rect">
            <a:avLst/>
          </a:prstGeom>
        </p:spPr>
      </p:pic>
      <p:pic>
        <p:nvPicPr>
          <p:cNvPr id="9" name="Image 8">
            <a:extLst>
              <a:ext uri="{FF2B5EF4-FFF2-40B4-BE49-F238E27FC236}">
                <a16:creationId xmlns:a16="http://schemas.microsoft.com/office/drawing/2014/main" id="{EABBA1F3-54AC-2D73-393A-64B7EF5D04B0}"/>
              </a:ext>
            </a:extLst>
          </p:cNvPr>
          <p:cNvPicPr>
            <a:picLocks noChangeAspect="1"/>
          </p:cNvPicPr>
          <p:nvPr/>
        </p:nvPicPr>
        <p:blipFill>
          <a:blip r:embed="rId5"/>
          <a:stretch>
            <a:fillRect/>
          </a:stretch>
        </p:blipFill>
        <p:spPr>
          <a:xfrm>
            <a:off x="7391400" y="5674128"/>
            <a:ext cx="626256" cy="561703"/>
          </a:xfrm>
          <a:prstGeom prst="rect">
            <a:avLst/>
          </a:prstGeom>
        </p:spPr>
      </p:pic>
      <p:sp>
        <p:nvSpPr>
          <p:cNvPr id="10" name="ZoneTexte 9">
            <a:extLst>
              <a:ext uri="{FF2B5EF4-FFF2-40B4-BE49-F238E27FC236}">
                <a16:creationId xmlns:a16="http://schemas.microsoft.com/office/drawing/2014/main" id="{DE8D6B9B-9443-8C97-B651-F83C1E0411EA}"/>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L’ assurance statutaire – le CITIS</a:t>
            </a:r>
          </a:p>
        </p:txBody>
      </p:sp>
    </p:spTree>
    <p:extLst>
      <p:ext uri="{BB962C8B-B14F-4D97-AF65-F5344CB8AC3E}">
        <p14:creationId xmlns:p14="http://schemas.microsoft.com/office/powerpoint/2010/main" val="2894798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8C1F2-1C03-4594-7A8D-AFC5C0B95B49}"/>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992506DD-FABA-44E6-C22F-26070A6A18B8}"/>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83DBB031-E9AD-B546-A67E-1AF2560EAF81}"/>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480BA079-AE4B-ED4F-F138-02DE928275E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4EB7E823-4038-D076-8D6D-D447C91C9503}"/>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9802D5A2-3207-B234-A425-EA6AD0C0E3C8}"/>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BC88B22A-D533-8775-B74A-CBF6F5CEC626}"/>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16A58E0E-67F8-986E-84CA-39FCCFA28D85}"/>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812B3F95-B1AF-AC3D-659F-00115188442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EFEE2CA4-809E-FF7E-BE86-B04A3C4A2AB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913C1E65-A928-EE8C-0A5F-64EEF4A34F34}"/>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C6BB5050-CE95-6D0A-9393-89A064610CB2}"/>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3594A23E-4389-E8AF-2A8B-342BE440F0F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8968D3C1-23A5-BFAE-96C9-2DFD347B9D5D}"/>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C2A05047-C558-B316-D2D7-1B8A91F28CC6}"/>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0300CB57-499A-63C2-1561-307E0644CA3E}"/>
              </a:ext>
            </a:extLst>
          </p:cNvPr>
          <p:cNvSpPr txBox="1"/>
          <p:nvPr/>
        </p:nvSpPr>
        <p:spPr>
          <a:xfrm>
            <a:off x="4177503" y="601062"/>
            <a:ext cx="4090238" cy="369332"/>
          </a:xfrm>
          <a:prstGeom prst="rect">
            <a:avLst/>
          </a:prstGeom>
          <a:noFill/>
        </p:spPr>
        <p:txBody>
          <a:bodyPr wrap="square" rtlCol="0">
            <a:spAutoFit/>
          </a:bodyPr>
          <a:lstStyle/>
          <a:p>
            <a:r>
              <a:rPr lang="fr-FR" b="1" dirty="0">
                <a:solidFill>
                  <a:srgbClr val="00B0F0"/>
                </a:solidFill>
              </a:rPr>
              <a:t>L’ assurance statutaire</a:t>
            </a:r>
          </a:p>
        </p:txBody>
      </p:sp>
      <p:sp>
        <p:nvSpPr>
          <p:cNvPr id="10" name="Espace réservé du contenu 3">
            <a:extLst>
              <a:ext uri="{FF2B5EF4-FFF2-40B4-BE49-F238E27FC236}">
                <a16:creationId xmlns:a16="http://schemas.microsoft.com/office/drawing/2014/main" id="{768F0794-28C4-8A92-5934-44766615CE2F}"/>
              </a:ext>
            </a:extLst>
          </p:cNvPr>
          <p:cNvSpPr>
            <a:spLocks noGrp="1"/>
          </p:cNvSpPr>
          <p:nvPr>
            <p:ph idx="1"/>
          </p:nvPr>
        </p:nvSpPr>
        <p:spPr>
          <a:xfrm>
            <a:off x="381000" y="1660393"/>
            <a:ext cx="8197174" cy="4913631"/>
          </a:xfrm>
        </p:spPr>
        <p:txBody>
          <a:bodyPr>
            <a:normAutofit/>
          </a:bodyPr>
          <a:lstStyle/>
          <a:p>
            <a:pPr marL="685800" lvl="2" indent="0">
              <a:buNone/>
            </a:pPr>
            <a:endParaRPr lang="fr-FR" sz="2400" dirty="0">
              <a:solidFill>
                <a:srgbClr val="EC14B9"/>
              </a:solidFill>
            </a:endParaRPr>
          </a:p>
          <a:p>
            <a:pPr marL="0" indent="0">
              <a:buNone/>
            </a:pPr>
            <a:r>
              <a:rPr lang="fr-FR" sz="2400" dirty="0"/>
              <a:t>Pour toute question, contactez le service assurances/retraite :</a:t>
            </a:r>
          </a:p>
          <a:p>
            <a:pPr marL="0" indent="0">
              <a:buNone/>
            </a:pPr>
            <a:endParaRPr lang="fr-FR" sz="3200" dirty="0"/>
          </a:p>
          <a:p>
            <a:pPr>
              <a:buFontTx/>
              <a:buChar char="-"/>
            </a:pPr>
            <a:r>
              <a:rPr lang="fr-FR" sz="3200" b="1" dirty="0">
                <a:latin typeface="Segoe UI Emoji" panose="020B0502040204020203" pitchFamily="34" charset="0"/>
                <a:ea typeface="Segoe UI Emoji" panose="020B0502040204020203" pitchFamily="34" charset="0"/>
              </a:rPr>
              <a:t>✉ </a:t>
            </a:r>
            <a:r>
              <a:rPr lang="fr-FR" sz="32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a:t>
            </a:r>
            <a:r>
              <a:rPr lang="fr-FR" sz="2400" b="1" dirty="0">
                <a:hlinkClick r:id="rId3">
                  <a:extLst>
                    <a:ext uri="{A12FA001-AC4F-418D-AE19-62706E023703}">
                      <ahyp:hlinkClr xmlns:ahyp="http://schemas.microsoft.com/office/drawing/2018/hyperlinkcolor" val="tx"/>
                    </a:ext>
                  </a:extLst>
                </a:hlinkClick>
              </a:rPr>
              <a:t>assurances.retraite@cdg18.fr</a:t>
            </a:r>
            <a:endParaRPr lang="fr-FR" sz="2400" b="1" dirty="0"/>
          </a:p>
          <a:p>
            <a:pPr marL="0" indent="0">
              <a:buNone/>
            </a:pPr>
            <a:endParaRPr lang="fr-FR" sz="2400" b="1" dirty="0"/>
          </a:p>
          <a:p>
            <a:pPr>
              <a:buFontTx/>
              <a:buChar char="-"/>
            </a:pPr>
            <a:r>
              <a:rPr lang="fr-FR" sz="3200" b="1" dirty="0">
                <a:latin typeface="Segoe UI Emoji" panose="020B0502040204020203" pitchFamily="34" charset="0"/>
                <a:ea typeface="Segoe UI Emoji" panose="020B0502040204020203" pitchFamily="34" charset="0"/>
              </a:rPr>
              <a:t>📞 </a:t>
            </a:r>
            <a:r>
              <a:rPr lang="fr-FR" sz="32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a:t>
            </a:r>
            <a:r>
              <a:rPr lang="fr-FR" sz="2400" b="1" dirty="0"/>
              <a:t>Céline GENDRAULT 02 48 50 82 52 					</a:t>
            </a:r>
            <a:r>
              <a:rPr lang="fr-FR" sz="1600" b="1" dirty="0"/>
              <a:t>(pour les collectivités de A à </a:t>
            </a:r>
            <a:r>
              <a:rPr lang="fr-FR" sz="1600" b="1" dirty="0" err="1"/>
              <a:t>Massay</a:t>
            </a:r>
            <a:r>
              <a:rPr lang="fr-FR" sz="1600" b="1" dirty="0"/>
              <a:t>)</a:t>
            </a:r>
          </a:p>
          <a:p>
            <a:pPr marL="0" indent="0">
              <a:buNone/>
            </a:pPr>
            <a:r>
              <a:rPr lang="fr-FR" sz="2400" b="1" dirty="0"/>
              <a:t>		Aurélie FRAPPIER 02 48 50 82 51 					</a:t>
            </a:r>
            <a:r>
              <a:rPr lang="fr-FR" sz="1600" b="1" dirty="0"/>
              <a:t>(pour les collectivités de Mehun à Z)</a:t>
            </a:r>
          </a:p>
          <a:p>
            <a:pPr marL="0" indent="0">
              <a:buNone/>
            </a:pPr>
            <a:endParaRPr lang="fr-FR" sz="2400" b="1" dirty="0"/>
          </a:p>
          <a:p>
            <a:pPr marL="0" indent="0">
              <a:buNone/>
            </a:pPr>
            <a:endParaRPr lang="fr-FR" sz="2400" dirty="0"/>
          </a:p>
          <a:p>
            <a:pPr marL="0" indent="0">
              <a:buNone/>
            </a:pPr>
            <a:endParaRPr lang="fr-FR" sz="2400" b="1" dirty="0">
              <a:solidFill>
                <a:srgbClr val="CC99FF"/>
              </a:solidFill>
            </a:endParaRPr>
          </a:p>
        </p:txBody>
      </p:sp>
    </p:spTree>
    <p:extLst>
      <p:ext uri="{BB962C8B-B14F-4D97-AF65-F5344CB8AC3E}">
        <p14:creationId xmlns:p14="http://schemas.microsoft.com/office/powerpoint/2010/main" val="1865055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2106680134"/>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42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63A6768A-A1BB-D40E-5DAA-2170928056FF}"/>
              </a:ext>
            </a:extLst>
          </p:cNvPr>
          <p:cNvSpPr txBox="1"/>
          <p:nvPr/>
        </p:nvSpPr>
        <p:spPr>
          <a:xfrm>
            <a:off x="6466178" y="601062"/>
            <a:ext cx="1885461" cy="646331"/>
          </a:xfrm>
          <a:prstGeom prst="rect">
            <a:avLst/>
          </a:prstGeom>
          <a:noFill/>
        </p:spPr>
        <p:txBody>
          <a:bodyPr wrap="square" rtlCol="0">
            <a:spAutoFit/>
          </a:bodyPr>
          <a:lstStyle/>
          <a:p>
            <a:r>
              <a:rPr lang="fr-FR" b="1" dirty="0">
                <a:solidFill>
                  <a:srgbClr val="00B0F0"/>
                </a:solidFill>
              </a:rPr>
              <a:t>Actu - minute</a:t>
            </a:r>
          </a:p>
          <a:p>
            <a:endParaRPr lang="fr-FR" b="1" dirty="0">
              <a:solidFill>
                <a:srgbClr val="00B0F0"/>
              </a:solidFill>
            </a:endParaRPr>
          </a:p>
        </p:txBody>
      </p:sp>
      <p:sp>
        <p:nvSpPr>
          <p:cNvPr id="10" name="Espace réservé du contenu 3">
            <a:extLst>
              <a:ext uri="{FF2B5EF4-FFF2-40B4-BE49-F238E27FC236}">
                <a16:creationId xmlns:a16="http://schemas.microsoft.com/office/drawing/2014/main" id="{D033B75D-96BB-FF1A-A7B6-EC843C0D0BD8}"/>
              </a:ext>
            </a:extLst>
          </p:cNvPr>
          <p:cNvSpPr>
            <a:spLocks noGrp="1"/>
          </p:cNvSpPr>
          <p:nvPr>
            <p:ph idx="1"/>
          </p:nvPr>
        </p:nvSpPr>
        <p:spPr>
          <a:xfrm>
            <a:off x="381000" y="1660393"/>
            <a:ext cx="8197174" cy="4913631"/>
          </a:xfrm>
        </p:spPr>
        <p:txBody>
          <a:bodyPr>
            <a:normAutofit/>
          </a:bodyPr>
          <a:lstStyle/>
          <a:p>
            <a:pPr marL="0" indent="0">
              <a:buNone/>
            </a:pPr>
            <a:r>
              <a:rPr lang="fr-FR" b="1" u="sng" dirty="0">
                <a:solidFill>
                  <a:schemeClr val="accent2"/>
                </a:solidFill>
              </a:rPr>
              <a:t>1- Les bases d’assurance</a:t>
            </a:r>
          </a:p>
          <a:p>
            <a:pPr marL="0" indent="0">
              <a:buNone/>
            </a:pPr>
            <a:r>
              <a:rPr lang="fr-FR" sz="1800" dirty="0"/>
              <a:t>Comme chaque année, les collectivités ayant souscrit au contrat d’assurance statutaire avec la CNP et le CDG </a:t>
            </a:r>
            <a:r>
              <a:rPr lang="fr-FR" sz="1800" b="1" dirty="0">
                <a:solidFill>
                  <a:srgbClr val="0070C0"/>
                </a:solidFill>
              </a:rPr>
              <a:t>doivent déclarer leurs bases d’assurance </a:t>
            </a:r>
            <a:r>
              <a:rPr lang="fr-FR" sz="1800" b="1" u="sng" dirty="0">
                <a:solidFill>
                  <a:srgbClr val="0070C0"/>
                </a:solidFill>
              </a:rPr>
              <a:t>avant le 31 janvier</a:t>
            </a:r>
            <a:r>
              <a:rPr lang="fr-FR" sz="1800" b="1" dirty="0">
                <a:solidFill>
                  <a:srgbClr val="0070C0"/>
                </a:solidFill>
              </a:rPr>
              <a:t>. </a:t>
            </a:r>
          </a:p>
          <a:p>
            <a:pPr marL="0" indent="0">
              <a:buNone/>
            </a:pPr>
            <a:r>
              <a:rPr lang="fr-FR" sz="1800" dirty="0"/>
              <a:t>A ce jour, certaines n‘ont pas encore fait le nécessaire.</a:t>
            </a:r>
          </a:p>
          <a:p>
            <a:pPr marL="0" indent="0">
              <a:buNone/>
            </a:pPr>
            <a:r>
              <a:rPr lang="fr-FR" sz="1800" dirty="0"/>
              <a:t>Nous avons mis à votre disposition un </a:t>
            </a:r>
            <a:r>
              <a:rPr lang="fr-FR" sz="1800" b="1" dirty="0"/>
              <a:t>guide</a:t>
            </a:r>
            <a:r>
              <a:rPr lang="fr-FR" sz="1800" dirty="0"/>
              <a:t> pour vous aider sur le site du CDG dans l’espace réservé – Assurances – Procédure : déclarer sa base d’assurance sur le site Relyens et nous restons à votre disposition si besoin.</a:t>
            </a:r>
          </a:p>
          <a:p>
            <a:pPr marL="0" indent="0">
              <a:buNone/>
            </a:pPr>
            <a:endParaRPr lang="fr-FR" dirty="0"/>
          </a:p>
          <a:p>
            <a:pPr marL="0" indent="0">
              <a:buNone/>
            </a:pPr>
            <a:r>
              <a:rPr lang="fr-FR" sz="2400" b="1" u="sng" dirty="0"/>
              <a:t>Réajustement forfaitaire</a:t>
            </a:r>
            <a:r>
              <a:rPr lang="fr-FR" sz="2400" b="1" dirty="0"/>
              <a:t> : </a:t>
            </a:r>
            <a:r>
              <a:rPr lang="fr-FR" sz="1600" b="1" i="1" dirty="0"/>
              <a:t>Conditions générales CNRACL et IRCANTEC article 9-2</a:t>
            </a:r>
          </a:p>
          <a:p>
            <a:pPr marL="0" indent="0">
              <a:buNone/>
            </a:pPr>
            <a:r>
              <a:rPr lang="fr-FR" sz="1800" dirty="0"/>
              <a:t>En cas de non-respect par la collectivité contractante des délais de transmission du formulaire ou en cas de déclaration non conforme rendant impossible l’établissement des cotisations dues, l’Assureur se réserve la possibilité, d’appeler une </a:t>
            </a:r>
            <a:r>
              <a:rPr lang="fr-FR" sz="1800" b="1" dirty="0"/>
              <a:t>cotisation provisionnelle </a:t>
            </a:r>
            <a:r>
              <a:rPr lang="fr-FR" sz="1800" dirty="0"/>
              <a:t>sur la base des éléments connus du dernier exercice d’assurance </a:t>
            </a:r>
            <a:r>
              <a:rPr lang="fr-FR" sz="1800" b="1" dirty="0">
                <a:solidFill>
                  <a:srgbClr val="0070C0"/>
                </a:solidFill>
              </a:rPr>
              <a:t>majorée de huit pour cent (8 %).</a:t>
            </a:r>
            <a:r>
              <a:rPr lang="fr-FR" sz="1800" b="1" dirty="0"/>
              <a:t> </a:t>
            </a:r>
            <a:r>
              <a:rPr lang="fr-FR" sz="1800" dirty="0"/>
              <a:t>Ce réajustement aura lieu en juin 2026.</a:t>
            </a:r>
          </a:p>
          <a:p>
            <a:pPr marL="0" indent="0">
              <a:buNone/>
            </a:pPr>
            <a:endParaRPr lang="fr-FR" sz="2400" dirty="0"/>
          </a:p>
          <a:p>
            <a:pPr marL="0" indent="0">
              <a:buNone/>
            </a:pPr>
            <a:endParaRPr lang="fr-FR" sz="2400" b="1" dirty="0">
              <a:solidFill>
                <a:srgbClr val="CC99FF"/>
              </a:solidFill>
            </a:endParaRPr>
          </a:p>
        </p:txBody>
      </p:sp>
    </p:spTree>
    <p:extLst>
      <p:ext uri="{BB962C8B-B14F-4D97-AF65-F5344CB8AC3E}">
        <p14:creationId xmlns:p14="http://schemas.microsoft.com/office/powerpoint/2010/main" val="3791323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F34E5-B76E-2B6F-080A-EC92BFFF633D}"/>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4A5B630C-9E98-A14B-0E03-210879FACAE2}"/>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5EE48CB9-428D-639A-CDE4-2786834D8A65}"/>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39F02E47-2510-4463-7857-427318E09078}"/>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F4727FEE-FB98-1B13-55BA-ECE4DE782F11}"/>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DB9B1AEA-7BC1-3ADE-F604-C2102FB1390C}"/>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0C3DA3DE-87F4-5791-8845-CC8141C0D5F4}"/>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07C9FE3C-E4D5-C78C-A940-0B8F1A27A2A1}"/>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9783BB20-0AF4-4D9D-226C-A71F443EFED4}"/>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B43FF6FF-22F0-2DEE-193E-EE090E682A1D}"/>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97BC432F-076A-DF7D-5EBC-EE61508456BA}"/>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C388AD62-B811-212D-8B84-CBF51174E3C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0EFC90CE-876D-D125-76D7-EDA2CEE84800}"/>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1980EC2B-4972-A8F0-C4A9-7A99E03FF09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DA55B8E1-EED3-194A-3BB7-867B0304DE88}"/>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DBF92DAD-4F00-F8F9-1F14-2D0D1A9ED3F3}"/>
              </a:ext>
            </a:extLst>
          </p:cNvPr>
          <p:cNvSpPr txBox="1"/>
          <p:nvPr/>
        </p:nvSpPr>
        <p:spPr>
          <a:xfrm>
            <a:off x="6629400" y="601062"/>
            <a:ext cx="1722240" cy="369332"/>
          </a:xfrm>
          <a:prstGeom prst="rect">
            <a:avLst/>
          </a:prstGeom>
          <a:noFill/>
        </p:spPr>
        <p:txBody>
          <a:bodyPr wrap="square" rtlCol="0">
            <a:spAutoFit/>
          </a:bodyPr>
          <a:lstStyle/>
          <a:p>
            <a:r>
              <a:rPr lang="fr-FR" b="1" dirty="0">
                <a:solidFill>
                  <a:srgbClr val="00B0F0"/>
                </a:solidFill>
              </a:rPr>
              <a:t>Actu - minute</a:t>
            </a:r>
          </a:p>
        </p:txBody>
      </p:sp>
      <p:sp>
        <p:nvSpPr>
          <p:cNvPr id="10" name="Espace réservé du contenu 3">
            <a:extLst>
              <a:ext uri="{FF2B5EF4-FFF2-40B4-BE49-F238E27FC236}">
                <a16:creationId xmlns:a16="http://schemas.microsoft.com/office/drawing/2014/main" id="{341BF0DB-F7F0-2F88-CDCE-CD5817339CA9}"/>
              </a:ext>
            </a:extLst>
          </p:cNvPr>
          <p:cNvSpPr>
            <a:spLocks noGrp="1"/>
          </p:cNvSpPr>
          <p:nvPr>
            <p:ph idx="1"/>
          </p:nvPr>
        </p:nvSpPr>
        <p:spPr>
          <a:xfrm>
            <a:off x="381000" y="1660393"/>
            <a:ext cx="8197174" cy="4913631"/>
          </a:xfrm>
        </p:spPr>
        <p:txBody>
          <a:bodyPr>
            <a:normAutofit/>
          </a:bodyPr>
          <a:lstStyle/>
          <a:p>
            <a:pPr marL="0" indent="0">
              <a:buNone/>
            </a:pPr>
            <a:r>
              <a:rPr lang="fr-FR" b="1" u="sng" dirty="0"/>
              <a:t>Si vous recevez ce mail : </a:t>
            </a:r>
          </a:p>
          <a:p>
            <a:pPr marL="0" indent="0">
              <a:buNone/>
            </a:pPr>
            <a:r>
              <a:rPr lang="fr-FR" sz="1800" dirty="0"/>
              <a:t>« Nous vous informons avoir réceptionné votre déclaration des bases de l'assurance.</a:t>
            </a:r>
            <a:br>
              <a:rPr lang="fr-FR" sz="1800" dirty="0"/>
            </a:br>
            <a:r>
              <a:rPr lang="fr-FR" sz="1800" dirty="0"/>
              <a:t>Cependant nous n'avons pu instruire votre dossier pour le motif suivant :</a:t>
            </a:r>
            <a:br>
              <a:rPr lang="fr-FR" sz="1800" dirty="0"/>
            </a:br>
            <a:r>
              <a:rPr lang="fr-FR" sz="1800" dirty="0"/>
              <a:t>Veuillez expliquer la baisse du TIB+NBI entre 2024 et 2025.</a:t>
            </a:r>
            <a:br>
              <a:rPr lang="fr-FR" sz="1800" dirty="0"/>
            </a:br>
            <a:r>
              <a:rPr lang="fr-FR" sz="1800" dirty="0"/>
              <a:t>Nous avons donc procédé au retour de celle-ci. Merci de bien vouloir réaliser les ajustements nécessaires afin de nous permettre le traitement de votre dossier ».</a:t>
            </a:r>
          </a:p>
          <a:p>
            <a:pPr marL="0" indent="0">
              <a:buNone/>
            </a:pPr>
            <a:endParaRPr lang="fr-FR" sz="1500" dirty="0"/>
          </a:p>
          <a:p>
            <a:pPr marL="0" indent="0">
              <a:buNone/>
            </a:pPr>
            <a:r>
              <a:rPr lang="fr-FR" sz="1800" dirty="0"/>
              <a:t>Vous devez </a:t>
            </a:r>
            <a:r>
              <a:rPr lang="fr-FR" sz="1800" b="1" dirty="0">
                <a:solidFill>
                  <a:srgbClr val="0070C0"/>
                </a:solidFill>
              </a:rPr>
              <a:t>vérifier</a:t>
            </a:r>
            <a:r>
              <a:rPr lang="fr-FR" sz="1800" b="1" dirty="0"/>
              <a:t> les éléments renseignés</a:t>
            </a:r>
            <a:r>
              <a:rPr lang="fr-FR" sz="1800" dirty="0"/>
              <a:t> et </a:t>
            </a:r>
            <a:r>
              <a:rPr lang="fr-FR" sz="1800" b="1" dirty="0">
                <a:solidFill>
                  <a:srgbClr val="0070C0"/>
                </a:solidFill>
              </a:rPr>
              <a:t>les corriger </a:t>
            </a:r>
            <a:r>
              <a:rPr lang="fr-FR" sz="1800" b="1" u="sng" dirty="0"/>
              <a:t>en cas d’erreur</a:t>
            </a:r>
            <a:r>
              <a:rPr lang="fr-FR" sz="1800" dirty="0"/>
              <a:t>. </a:t>
            </a:r>
          </a:p>
          <a:p>
            <a:pPr marL="0" indent="0">
              <a:buNone/>
            </a:pPr>
            <a:r>
              <a:rPr lang="fr-FR" sz="1800" dirty="0"/>
              <a:t>Si les informations sont </a:t>
            </a:r>
            <a:r>
              <a:rPr lang="fr-FR" sz="1800" b="1" u="sng" dirty="0"/>
              <a:t>exactes</a:t>
            </a:r>
            <a:r>
              <a:rPr lang="fr-FR" sz="1800" dirty="0"/>
              <a:t>, vous devez :</a:t>
            </a:r>
          </a:p>
          <a:p>
            <a:pPr marL="0" lvl="0" indent="0">
              <a:buNone/>
            </a:pPr>
            <a:r>
              <a:rPr lang="fr-FR" sz="1800" b="1" dirty="0"/>
              <a:t>- Donner des explications par mail</a:t>
            </a:r>
            <a:r>
              <a:rPr lang="fr-FR" sz="1800" dirty="0"/>
              <a:t> à assurances.retraite@cdg18.fr (par ex: un agent parti à la retraite le …, passage d’un agent à temps partiel le …, 1 agent CNRACL remplacé par un agent IRCANTEC depuis le … ) </a:t>
            </a:r>
            <a:r>
              <a:rPr lang="fr-FR" sz="1800" b="1" u="sng" dirty="0">
                <a:solidFill>
                  <a:srgbClr val="FF0000"/>
                </a:solidFill>
              </a:rPr>
              <a:t>ET</a:t>
            </a:r>
          </a:p>
          <a:p>
            <a:pPr marL="0" lvl="0" indent="0">
              <a:buNone/>
            </a:pPr>
            <a:r>
              <a:rPr lang="fr-FR" sz="1800" b="1" dirty="0"/>
              <a:t>- Compléter de nouveau la base d’assurance</a:t>
            </a:r>
            <a:r>
              <a:rPr lang="fr-FR" sz="1800" dirty="0"/>
              <a:t> sur STATUAL.</a:t>
            </a:r>
          </a:p>
          <a:p>
            <a:pPr marL="0" indent="0">
              <a:buNone/>
            </a:pPr>
            <a:endParaRPr lang="fr-FR" sz="2400" b="1" dirty="0"/>
          </a:p>
          <a:p>
            <a:pPr marL="0" indent="0">
              <a:buNone/>
            </a:pPr>
            <a:endParaRPr lang="fr-FR" sz="2400" dirty="0"/>
          </a:p>
          <a:p>
            <a:pPr marL="0" indent="0">
              <a:buNone/>
            </a:pPr>
            <a:endParaRPr lang="fr-FR" sz="2400" b="1" dirty="0">
              <a:solidFill>
                <a:srgbClr val="CC99FF"/>
              </a:solidFill>
            </a:endParaRPr>
          </a:p>
        </p:txBody>
      </p:sp>
    </p:spTree>
    <p:extLst>
      <p:ext uri="{BB962C8B-B14F-4D97-AF65-F5344CB8AC3E}">
        <p14:creationId xmlns:p14="http://schemas.microsoft.com/office/powerpoint/2010/main" val="3839999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717A8-A206-A797-CC3F-1F1935F1AA90}"/>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A8C41C02-F2F9-93B3-71D0-2A9B6FB4C6B2}"/>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3C42A83A-178B-6188-58DC-5A0BDD76B0F6}"/>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FC39B516-A938-0B93-E1F3-55F0CE8770CA}"/>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82E3CA85-83E9-F697-22C6-06D17627939D}"/>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7A405951-5CAD-14DE-7F56-6B01E26048F4}"/>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A3A7E56-EAE0-14DF-B84A-B6089720EC5A}"/>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946072F4-1D03-0A80-188F-124D961A883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8944BE80-6ED1-3D00-5B79-31DD19A75A2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A67D3ACD-A6EB-8BE7-10D6-CFAC46748E48}"/>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DC787FC3-AEBC-2BF3-2296-E7FE7ECCEBC1}"/>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91B7BBEF-E8AB-59F3-CC0E-30568D8EA15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4D62E7AF-4CB1-378F-2F60-22DE1B50210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A205581C-1E2B-1231-F117-20048ED0934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E00AB5F5-CD6B-23B6-C053-861691129F17}"/>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8CFFEE31-3AEB-E544-647A-764A66042109}"/>
              </a:ext>
            </a:extLst>
          </p:cNvPr>
          <p:cNvSpPr txBox="1"/>
          <p:nvPr/>
        </p:nvSpPr>
        <p:spPr>
          <a:xfrm>
            <a:off x="6466178" y="601062"/>
            <a:ext cx="1885461" cy="646331"/>
          </a:xfrm>
          <a:prstGeom prst="rect">
            <a:avLst/>
          </a:prstGeom>
          <a:noFill/>
        </p:spPr>
        <p:txBody>
          <a:bodyPr wrap="square" rtlCol="0">
            <a:spAutoFit/>
          </a:bodyPr>
          <a:lstStyle/>
          <a:p>
            <a:r>
              <a:rPr lang="fr-FR" b="1" dirty="0">
                <a:solidFill>
                  <a:srgbClr val="00B0F0"/>
                </a:solidFill>
              </a:rPr>
              <a:t>Actu - minute</a:t>
            </a:r>
          </a:p>
          <a:p>
            <a:endParaRPr lang="fr-FR" b="1" dirty="0">
              <a:solidFill>
                <a:srgbClr val="00B0F0"/>
              </a:solidFill>
            </a:endParaRPr>
          </a:p>
        </p:txBody>
      </p:sp>
      <p:sp>
        <p:nvSpPr>
          <p:cNvPr id="10" name="Espace réservé du contenu 3">
            <a:extLst>
              <a:ext uri="{FF2B5EF4-FFF2-40B4-BE49-F238E27FC236}">
                <a16:creationId xmlns:a16="http://schemas.microsoft.com/office/drawing/2014/main" id="{66C16881-9406-F1C9-6607-C81B37437ED9}"/>
              </a:ext>
            </a:extLst>
          </p:cNvPr>
          <p:cNvSpPr>
            <a:spLocks noGrp="1"/>
          </p:cNvSpPr>
          <p:nvPr>
            <p:ph idx="1"/>
          </p:nvPr>
        </p:nvSpPr>
        <p:spPr>
          <a:xfrm>
            <a:off x="381000" y="1660393"/>
            <a:ext cx="8197174" cy="4913631"/>
          </a:xfrm>
        </p:spPr>
        <p:txBody>
          <a:bodyPr>
            <a:normAutofit/>
          </a:bodyPr>
          <a:lstStyle/>
          <a:p>
            <a:pPr marL="0" indent="0">
              <a:buNone/>
            </a:pPr>
            <a:r>
              <a:rPr lang="fr-FR" b="1" u="sng" dirty="0">
                <a:solidFill>
                  <a:schemeClr val="accent2"/>
                </a:solidFill>
              </a:rPr>
              <a:t>2- Réunion sur STATUAL</a:t>
            </a:r>
          </a:p>
          <a:p>
            <a:pPr marL="0" indent="0">
              <a:buNone/>
            </a:pPr>
            <a:endParaRPr lang="fr-FR" b="1" u="sng" dirty="0">
              <a:solidFill>
                <a:schemeClr val="accent2"/>
              </a:solidFill>
            </a:endParaRPr>
          </a:p>
          <a:p>
            <a:pPr marL="0" indent="0">
              <a:buNone/>
            </a:pPr>
            <a:r>
              <a:rPr lang="fr-FR" sz="2400" dirty="0"/>
              <a:t>Afin de vous accompagner dans vos déclarations de sinistres sur </a:t>
            </a:r>
            <a:r>
              <a:rPr lang="fr-FR" sz="2400" dirty="0" err="1"/>
              <a:t>Statual</a:t>
            </a:r>
            <a:r>
              <a:rPr lang="fr-FR" sz="2400" dirty="0"/>
              <a:t>, le CDG et la CNP vous proposent une formation en </a:t>
            </a:r>
            <a:r>
              <a:rPr lang="fr-FR" sz="2400" dirty="0" err="1"/>
              <a:t>visio</a:t>
            </a:r>
            <a:r>
              <a:rPr lang="fr-FR" sz="2400" dirty="0"/>
              <a:t> à l’utilisation de l’outil :</a:t>
            </a:r>
          </a:p>
          <a:p>
            <a:pPr marL="0" indent="0">
              <a:buNone/>
            </a:pPr>
            <a:endParaRPr lang="fr-FR" sz="2400" dirty="0"/>
          </a:p>
          <a:p>
            <a:pPr marL="0" indent="0" algn="ctr">
              <a:buNone/>
            </a:pPr>
            <a:r>
              <a:rPr lang="fr-FR" sz="2400" b="1" dirty="0">
                <a:solidFill>
                  <a:srgbClr val="0070C0"/>
                </a:solidFill>
              </a:rPr>
              <a:t>Le mardi 16/06/2026 de 10h à 12h</a:t>
            </a:r>
          </a:p>
          <a:p>
            <a:pPr marL="0" indent="0">
              <a:buNone/>
            </a:pPr>
            <a:endParaRPr lang="fr-FR" sz="2400" dirty="0"/>
          </a:p>
          <a:p>
            <a:pPr marL="0" indent="0">
              <a:buNone/>
            </a:pPr>
            <a:r>
              <a:rPr lang="fr-FR" sz="2400" dirty="0"/>
              <a:t>Un lien vous sera communiqué dans les prochaines </a:t>
            </a:r>
            <a:r>
              <a:rPr lang="fr-FR" sz="2400" dirty="0" err="1"/>
              <a:t>visios</a:t>
            </a:r>
            <a:r>
              <a:rPr lang="fr-FR" sz="2400" dirty="0"/>
              <a:t> et les prochains flashs </a:t>
            </a:r>
          </a:p>
          <a:p>
            <a:pPr marL="0" indent="0">
              <a:buNone/>
            </a:pPr>
            <a:endParaRPr lang="fr-FR" sz="2400" b="1" dirty="0">
              <a:solidFill>
                <a:srgbClr val="CC99FF"/>
              </a:solidFill>
            </a:endParaRPr>
          </a:p>
        </p:txBody>
      </p:sp>
      <p:pic>
        <p:nvPicPr>
          <p:cNvPr id="2" name="Image 1">
            <a:extLst>
              <a:ext uri="{FF2B5EF4-FFF2-40B4-BE49-F238E27FC236}">
                <a16:creationId xmlns:a16="http://schemas.microsoft.com/office/drawing/2014/main" id="{C1CE82A8-2668-7AC1-D2D6-9405BF7DEA24}"/>
              </a:ext>
            </a:extLst>
          </p:cNvPr>
          <p:cNvPicPr>
            <a:picLocks noChangeAspect="1"/>
          </p:cNvPicPr>
          <p:nvPr/>
        </p:nvPicPr>
        <p:blipFill>
          <a:blip r:embed="rId3"/>
          <a:stretch>
            <a:fillRect/>
          </a:stretch>
        </p:blipFill>
        <p:spPr>
          <a:xfrm>
            <a:off x="3965165" y="5486400"/>
            <a:ext cx="1028844" cy="885949"/>
          </a:xfrm>
          <a:prstGeom prst="rect">
            <a:avLst/>
          </a:prstGeom>
        </p:spPr>
      </p:pic>
    </p:spTree>
    <p:extLst>
      <p:ext uri="{BB962C8B-B14F-4D97-AF65-F5344CB8AC3E}">
        <p14:creationId xmlns:p14="http://schemas.microsoft.com/office/powerpoint/2010/main" val="3991202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1EEA3-E3E8-C459-CF12-B629DC691350}"/>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7E0ADC87-FFF0-F06A-D26B-F3A2EA5C7E94}"/>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9AFC68D3-0AA4-DCFE-E5D9-460424222BC8}"/>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C60B3323-F3B7-78B1-3B81-524BE6A2110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AC5DB589-2597-F3E1-333A-1BA040941AEF}"/>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D71FAFEF-D4C8-21B2-22A1-F9A0C271BF9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B8A23586-AE79-6B2E-A9B6-4120A6D7B433}"/>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74538528-8F29-A037-1233-08FCF232122F}"/>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AA8FB4E9-0541-F1AF-F0FD-FD0AED7D6B80}"/>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66A6644F-8A13-7A00-B6FF-0C0C3D9CBB18}"/>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EF815207-CB8F-EFD0-453B-BA543B7DD54A}"/>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EC836D62-D653-6937-2F86-AB1B4791728D}"/>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782779D0-178C-53CA-10E0-B306945E57E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B2E464E2-D4C3-92E1-5B39-31A810E0D049}"/>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40ED16B6-3916-40D0-EA4B-D33624A39829}"/>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05C3DE19-1A07-1388-96D1-8AC936F708E7}"/>
              </a:ext>
            </a:extLst>
          </p:cNvPr>
          <p:cNvSpPr txBox="1"/>
          <p:nvPr/>
        </p:nvSpPr>
        <p:spPr>
          <a:xfrm>
            <a:off x="6096000" y="601062"/>
            <a:ext cx="2255640" cy="369332"/>
          </a:xfrm>
          <a:prstGeom prst="rect">
            <a:avLst/>
          </a:prstGeom>
          <a:noFill/>
        </p:spPr>
        <p:txBody>
          <a:bodyPr wrap="square" rtlCol="0">
            <a:spAutoFit/>
          </a:bodyPr>
          <a:lstStyle/>
          <a:p>
            <a:r>
              <a:rPr lang="fr-FR" b="1" dirty="0">
                <a:solidFill>
                  <a:srgbClr val="00B0F0"/>
                </a:solidFill>
              </a:rPr>
              <a:t>Actu - minute</a:t>
            </a:r>
          </a:p>
        </p:txBody>
      </p:sp>
      <p:sp>
        <p:nvSpPr>
          <p:cNvPr id="10" name="Espace réservé du contenu 3">
            <a:extLst>
              <a:ext uri="{FF2B5EF4-FFF2-40B4-BE49-F238E27FC236}">
                <a16:creationId xmlns:a16="http://schemas.microsoft.com/office/drawing/2014/main" id="{6065BD3A-A4AF-C53E-B06A-55A19E3CD832}"/>
              </a:ext>
            </a:extLst>
          </p:cNvPr>
          <p:cNvSpPr>
            <a:spLocks noGrp="1"/>
          </p:cNvSpPr>
          <p:nvPr>
            <p:ph idx="1"/>
          </p:nvPr>
        </p:nvSpPr>
        <p:spPr>
          <a:xfrm>
            <a:off x="381000" y="1660393"/>
            <a:ext cx="8197174" cy="4913631"/>
          </a:xfrm>
        </p:spPr>
        <p:txBody>
          <a:bodyPr>
            <a:normAutofit/>
          </a:bodyPr>
          <a:lstStyle/>
          <a:p>
            <a:pPr marL="0" indent="0">
              <a:buNone/>
            </a:pPr>
            <a:r>
              <a:rPr lang="fr-FR" b="1" u="sng" dirty="0">
                <a:solidFill>
                  <a:schemeClr val="accent2"/>
                </a:solidFill>
              </a:rPr>
              <a:t>3- Les réunions PSC - Santé</a:t>
            </a:r>
          </a:p>
          <a:p>
            <a:r>
              <a:rPr lang="fr-FR" sz="1800" dirty="0"/>
              <a:t>Pour rappel, obligation de participation employeur sur le risque santé depuis le 1</a:t>
            </a:r>
            <a:r>
              <a:rPr lang="fr-FR" sz="1800" baseline="30000" dirty="0"/>
              <a:t>er</a:t>
            </a:r>
            <a:r>
              <a:rPr lang="fr-FR" sz="1800" dirty="0"/>
              <a:t> janvier 2026 : labellisation ou contrat de groupe</a:t>
            </a:r>
          </a:p>
          <a:p>
            <a:pPr marL="0" indent="0">
              <a:buNone/>
            </a:pPr>
            <a:endParaRPr lang="fr-FR" sz="1400" dirty="0"/>
          </a:p>
          <a:p>
            <a:r>
              <a:rPr lang="fr-FR" sz="1800" u="sng" dirty="0">
                <a:solidFill>
                  <a:srgbClr val="7030A0"/>
                </a:solidFill>
              </a:rPr>
              <a:t>Réunions agents</a:t>
            </a:r>
            <a:r>
              <a:rPr lang="fr-FR" sz="1800" dirty="0">
                <a:solidFill>
                  <a:srgbClr val="7030A0"/>
                </a:solidFill>
              </a:rPr>
              <a:t> </a:t>
            </a:r>
            <a:r>
              <a:rPr lang="fr-FR" sz="1600" i="1" dirty="0"/>
              <a:t>(Pour les collectivités ayant déjà adhéré au contrat de groupe du CDG) </a:t>
            </a:r>
            <a:r>
              <a:rPr lang="fr-FR" sz="1600" dirty="0"/>
              <a:t>:</a:t>
            </a:r>
          </a:p>
          <a:p>
            <a:pPr lvl="2">
              <a:buFont typeface="Wingdings" panose="05000000000000000000" pitchFamily="2" charset="2"/>
              <a:buChar char="ü"/>
            </a:pPr>
            <a:r>
              <a:rPr lang="fr-FR" sz="1800" dirty="0"/>
              <a:t>Mardi 28 avril </a:t>
            </a:r>
          </a:p>
          <a:p>
            <a:pPr lvl="2">
              <a:buFont typeface="Wingdings" panose="05000000000000000000" pitchFamily="2" charset="2"/>
              <a:buChar char="ü"/>
            </a:pPr>
            <a:r>
              <a:rPr lang="fr-FR" sz="1800" dirty="0"/>
              <a:t>Mardi 17 novembre</a:t>
            </a:r>
          </a:p>
          <a:p>
            <a:pPr lvl="2">
              <a:buFont typeface="Wingdings" panose="05000000000000000000" pitchFamily="2" charset="2"/>
              <a:buChar char="ü"/>
            </a:pPr>
            <a:endParaRPr lang="fr-FR" sz="1400" b="1" dirty="0"/>
          </a:p>
          <a:p>
            <a:r>
              <a:rPr lang="fr-FR" sz="1800" u="sng" dirty="0">
                <a:solidFill>
                  <a:srgbClr val="7030A0"/>
                </a:solidFill>
              </a:rPr>
              <a:t>Réunions employeurs </a:t>
            </a:r>
            <a:r>
              <a:rPr lang="fr-FR" sz="1600" i="1" dirty="0"/>
              <a:t>(Pour les collectivités n’ayant pas adhéré au contrat de groupe du CDG)</a:t>
            </a:r>
            <a:r>
              <a:rPr lang="fr-FR" sz="1600" dirty="0"/>
              <a:t>:</a:t>
            </a:r>
          </a:p>
          <a:p>
            <a:pPr lvl="2">
              <a:buFont typeface="Wingdings" panose="05000000000000000000" pitchFamily="2" charset="2"/>
              <a:buChar char="ü"/>
            </a:pPr>
            <a:r>
              <a:rPr lang="fr-FR" sz="1800" dirty="0"/>
              <a:t>Jeudi 18 juin</a:t>
            </a:r>
          </a:p>
          <a:p>
            <a:pPr lvl="2">
              <a:buFont typeface="Wingdings" panose="05000000000000000000" pitchFamily="2" charset="2"/>
              <a:buChar char="ü"/>
            </a:pPr>
            <a:r>
              <a:rPr lang="fr-FR" sz="1800" dirty="0"/>
              <a:t>Jeudi 15 octobre </a:t>
            </a:r>
          </a:p>
          <a:p>
            <a:pPr marL="0" indent="0">
              <a:buNone/>
            </a:pPr>
            <a:endParaRPr lang="fr-FR" sz="1000" b="1" i="1" dirty="0">
              <a:solidFill>
                <a:srgbClr val="CC99FF"/>
              </a:solidFill>
            </a:endParaRPr>
          </a:p>
          <a:p>
            <a:pPr marL="0" indent="0">
              <a:buNone/>
            </a:pPr>
            <a:r>
              <a:rPr lang="fr-FR" sz="1800" b="1" i="1" dirty="0">
                <a:solidFill>
                  <a:srgbClr val="7030A0"/>
                </a:solidFill>
              </a:rPr>
              <a:t>Les horaires et les liens vous seront </a:t>
            </a:r>
          </a:p>
          <a:p>
            <a:pPr marL="0" indent="0">
              <a:buNone/>
            </a:pPr>
            <a:r>
              <a:rPr lang="fr-FR" sz="1800" b="1" i="1" dirty="0">
                <a:solidFill>
                  <a:srgbClr val="7030A0"/>
                </a:solidFill>
              </a:rPr>
              <a:t>communiqués ultérieurement</a:t>
            </a:r>
          </a:p>
        </p:txBody>
      </p:sp>
      <p:pic>
        <p:nvPicPr>
          <p:cNvPr id="5" name="Image 4">
            <a:extLst>
              <a:ext uri="{FF2B5EF4-FFF2-40B4-BE49-F238E27FC236}">
                <a16:creationId xmlns:a16="http://schemas.microsoft.com/office/drawing/2014/main" id="{CCD9D18B-F9AD-5B60-B498-A4DABDA9BCEE}"/>
              </a:ext>
            </a:extLst>
          </p:cNvPr>
          <p:cNvPicPr>
            <a:picLocks noChangeAspect="1"/>
          </p:cNvPicPr>
          <p:nvPr/>
        </p:nvPicPr>
        <p:blipFill>
          <a:blip r:embed="rId3"/>
          <a:stretch>
            <a:fillRect/>
          </a:stretch>
        </p:blipFill>
        <p:spPr>
          <a:xfrm>
            <a:off x="6248226" y="5197607"/>
            <a:ext cx="2114963" cy="1045600"/>
          </a:xfrm>
          <a:prstGeom prst="rect">
            <a:avLst/>
          </a:prstGeom>
        </p:spPr>
      </p:pic>
      <p:pic>
        <p:nvPicPr>
          <p:cNvPr id="12" name="Image 11">
            <a:extLst>
              <a:ext uri="{FF2B5EF4-FFF2-40B4-BE49-F238E27FC236}">
                <a16:creationId xmlns:a16="http://schemas.microsoft.com/office/drawing/2014/main" id="{F9524858-13D0-6FA6-8DA3-FA8ECBE819BA}"/>
              </a:ext>
            </a:extLst>
          </p:cNvPr>
          <p:cNvPicPr>
            <a:picLocks noChangeAspect="1"/>
          </p:cNvPicPr>
          <p:nvPr/>
        </p:nvPicPr>
        <p:blipFill>
          <a:blip r:embed="rId4"/>
          <a:stretch>
            <a:fillRect/>
          </a:stretch>
        </p:blipFill>
        <p:spPr>
          <a:xfrm>
            <a:off x="4179431" y="5316691"/>
            <a:ext cx="1835148" cy="1113988"/>
          </a:xfrm>
          <a:prstGeom prst="rect">
            <a:avLst/>
          </a:prstGeom>
        </p:spPr>
      </p:pic>
    </p:spTree>
    <p:extLst>
      <p:ext uri="{BB962C8B-B14F-4D97-AF65-F5344CB8AC3E}">
        <p14:creationId xmlns:p14="http://schemas.microsoft.com/office/powerpoint/2010/main" val="3543778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1D5F4-D040-8C38-908A-F2F2C646B64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30B1192-8808-5143-18AB-E165251D8839}"/>
              </a:ext>
            </a:extLst>
          </p:cNvPr>
          <p:cNvSpPr>
            <a:spLocks noGrp="1"/>
          </p:cNvSpPr>
          <p:nvPr>
            <p:ph type="title"/>
          </p:nvPr>
        </p:nvSpPr>
        <p:spPr>
          <a:xfrm>
            <a:off x="409007" y="1430770"/>
            <a:ext cx="8287637" cy="617301"/>
          </a:xfrm>
        </p:spPr>
        <p:txBody>
          <a:bodyPr anchor="b">
            <a:noAutofit/>
          </a:bodyPr>
          <a:lstStyle/>
          <a:p>
            <a:pPr algn="ctr"/>
            <a:r>
              <a:rPr lang="fr-FR" sz="2000" b="1" dirty="0">
                <a:solidFill>
                  <a:schemeClr val="accent2"/>
                </a:solidFill>
                <a:latin typeface="+mn-lt"/>
              </a:rPr>
              <a:t>4 – </a:t>
            </a:r>
            <a:r>
              <a:rPr lang="fr-FR" sz="2000" b="1" u="sng" dirty="0">
                <a:solidFill>
                  <a:schemeClr val="accent2"/>
                </a:solidFill>
                <a:latin typeface="+mn-lt"/>
              </a:rPr>
              <a:t>La prestation d’aide à l’archivage possède désormais sa page Facebook </a:t>
            </a:r>
            <a:r>
              <a:rPr lang="fr-FR" sz="2000" b="1" dirty="0">
                <a:solidFill>
                  <a:schemeClr val="accent2"/>
                </a:solidFill>
                <a:latin typeface="+mn-lt"/>
              </a:rPr>
              <a:t>!</a:t>
            </a:r>
          </a:p>
        </p:txBody>
      </p:sp>
      <p:sp>
        <p:nvSpPr>
          <p:cNvPr id="3" name="Espace réservé du contenu 2">
            <a:extLst>
              <a:ext uri="{FF2B5EF4-FFF2-40B4-BE49-F238E27FC236}">
                <a16:creationId xmlns:a16="http://schemas.microsoft.com/office/drawing/2014/main" id="{5F04CBB6-1491-B82C-FD4C-42CD157677F1}"/>
              </a:ext>
            </a:extLst>
          </p:cNvPr>
          <p:cNvSpPr>
            <a:spLocks noGrp="1"/>
          </p:cNvSpPr>
          <p:nvPr>
            <p:ph idx="1"/>
          </p:nvPr>
        </p:nvSpPr>
        <p:spPr>
          <a:xfrm>
            <a:off x="4191000" y="2209340"/>
            <a:ext cx="4527942" cy="4267660"/>
          </a:xfrm>
        </p:spPr>
        <p:txBody>
          <a:bodyPr anchor="t">
            <a:normAutofit/>
          </a:bodyPr>
          <a:lstStyle/>
          <a:p>
            <a:pPr marL="0" indent="0" algn="just">
              <a:buNone/>
            </a:pPr>
            <a:r>
              <a:rPr lang="fr-FR" sz="2000" dirty="0">
                <a:sym typeface="Wingdings" panose="05000000000000000000" pitchFamily="2" charset="2"/>
              </a:rPr>
              <a:t> </a:t>
            </a:r>
            <a:r>
              <a:rPr lang="fr-FR" sz="2000" dirty="0"/>
              <a:t>Cette page a pour but de mettre en avant les activités de la prestation, les actualités des archives en France, relayer des informations ou manifestations archivistiques mises en place par d’autres organismes (Centres de Gestion, Archives Départementales, …), ainsi que de valoriser le patrimoine archivistique des collectivités ayant eu recours à la prestation d’aide à l’archivage.</a:t>
            </a:r>
          </a:p>
          <a:p>
            <a:pPr marL="0" indent="0" algn="just">
              <a:buNone/>
            </a:pPr>
            <a:endParaRPr lang="fr-FR" sz="2000" dirty="0"/>
          </a:p>
          <a:p>
            <a:pPr marL="0" indent="0" algn="just">
              <a:buNone/>
            </a:pPr>
            <a:r>
              <a:rPr lang="fr-FR" sz="2000" dirty="0">
                <a:sym typeface="Wingdings" panose="05000000000000000000" pitchFamily="2" charset="2"/>
              </a:rPr>
              <a:t> </a:t>
            </a:r>
            <a:r>
              <a:rPr lang="fr-FR" sz="2000" dirty="0"/>
              <a:t>N’hésitez pas à visiter cette page et à vous abonner !</a:t>
            </a:r>
          </a:p>
          <a:p>
            <a:pPr marL="0" indent="0">
              <a:buNone/>
            </a:pPr>
            <a:r>
              <a:rPr lang="fr-FR" sz="2000" dirty="0">
                <a:hlinkClick r:id="rId2"/>
              </a:rPr>
              <a:t>Lien vers la page.</a:t>
            </a:r>
            <a:endParaRPr lang="fr-FR" sz="2000" dirty="0"/>
          </a:p>
          <a:p>
            <a:pPr marL="0" indent="0" algn="ctr">
              <a:buNone/>
            </a:pPr>
            <a:endParaRPr lang="fr-FR" sz="1200" dirty="0"/>
          </a:p>
        </p:txBody>
      </p:sp>
      <p:pic>
        <p:nvPicPr>
          <p:cNvPr id="7" name="Image 6">
            <a:extLst>
              <a:ext uri="{FF2B5EF4-FFF2-40B4-BE49-F238E27FC236}">
                <a16:creationId xmlns:a16="http://schemas.microsoft.com/office/drawing/2014/main" id="{C52B2712-6202-C5AD-22A2-1827E97EBEEC}"/>
              </a:ext>
            </a:extLst>
          </p:cNvPr>
          <p:cNvPicPr>
            <a:picLocks noChangeAspect="1"/>
          </p:cNvPicPr>
          <p:nvPr/>
        </p:nvPicPr>
        <p:blipFill>
          <a:blip r:embed="rId3"/>
          <a:stretch>
            <a:fillRect/>
          </a:stretch>
        </p:blipFill>
        <p:spPr>
          <a:xfrm>
            <a:off x="76200" y="31579"/>
            <a:ext cx="1420491" cy="1444877"/>
          </a:xfrm>
          <a:prstGeom prst="rect">
            <a:avLst/>
          </a:prstGeom>
        </p:spPr>
      </p:pic>
      <p:grpSp>
        <p:nvGrpSpPr>
          <p:cNvPr id="8" name="Groupe 14">
            <a:extLst>
              <a:ext uri="{FF2B5EF4-FFF2-40B4-BE49-F238E27FC236}">
                <a16:creationId xmlns:a16="http://schemas.microsoft.com/office/drawing/2014/main" id="{41252A5F-8BE1-73D0-F7EB-7C5D52475E41}"/>
              </a:ext>
            </a:extLst>
          </p:cNvPr>
          <p:cNvGrpSpPr>
            <a:grpSpLocks/>
          </p:cNvGrpSpPr>
          <p:nvPr/>
        </p:nvGrpSpPr>
        <p:grpSpPr bwMode="auto">
          <a:xfrm>
            <a:off x="1482068" y="152400"/>
            <a:ext cx="7661932" cy="1314472"/>
            <a:chOff x="2521302" y="4447632"/>
            <a:chExt cx="6645275" cy="2324642"/>
          </a:xfrm>
        </p:grpSpPr>
        <p:sp>
          <p:nvSpPr>
            <p:cNvPr id="9" name="Oval 2">
              <a:extLst>
                <a:ext uri="{FF2B5EF4-FFF2-40B4-BE49-F238E27FC236}">
                  <a16:creationId xmlns:a16="http://schemas.microsoft.com/office/drawing/2014/main" id="{A0F2F08B-5A79-1E64-6675-D420A8797102}"/>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4" name="Rectangle 3">
              <a:extLst>
                <a:ext uri="{FF2B5EF4-FFF2-40B4-BE49-F238E27FC236}">
                  <a16:creationId xmlns:a16="http://schemas.microsoft.com/office/drawing/2014/main" id="{11161CFA-6F5F-9E2D-F3E5-F0450217D48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5AF433A7-0D33-D91E-24B3-B029D1C2C85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8" name="Group 6">
              <a:extLst>
                <a:ext uri="{FF2B5EF4-FFF2-40B4-BE49-F238E27FC236}">
                  <a16:creationId xmlns:a16="http://schemas.microsoft.com/office/drawing/2014/main" id="{A59EFDD5-2989-7487-38B9-3D052A27C655}"/>
                </a:ext>
              </a:extLst>
            </p:cNvPr>
            <p:cNvGrpSpPr>
              <a:grpSpLocks/>
            </p:cNvGrpSpPr>
            <p:nvPr/>
          </p:nvGrpSpPr>
          <p:grpSpPr bwMode="auto">
            <a:xfrm>
              <a:off x="3957638" y="5091476"/>
              <a:ext cx="171450" cy="1165229"/>
              <a:chOff x="112099728" y="105931681"/>
              <a:chExt cx="170831" cy="1165800"/>
            </a:xfrm>
          </p:grpSpPr>
          <p:sp>
            <p:nvSpPr>
              <p:cNvPr id="30" name="Rectangle 7">
                <a:extLst>
                  <a:ext uri="{FF2B5EF4-FFF2-40B4-BE49-F238E27FC236}">
                    <a16:creationId xmlns:a16="http://schemas.microsoft.com/office/drawing/2014/main" id="{4113A7CE-A546-F6AC-9FFD-CEF837DD906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31" name="Rectangle 8">
                <a:extLst>
                  <a:ext uri="{FF2B5EF4-FFF2-40B4-BE49-F238E27FC236}">
                    <a16:creationId xmlns:a16="http://schemas.microsoft.com/office/drawing/2014/main" id="{92959C20-5EBC-DDC2-E1BF-482DE868154F}"/>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32" name="Rectangle 9">
                <a:extLst>
                  <a:ext uri="{FF2B5EF4-FFF2-40B4-BE49-F238E27FC236}">
                    <a16:creationId xmlns:a16="http://schemas.microsoft.com/office/drawing/2014/main" id="{783F8A83-E889-60FE-261D-57DD3EEDEFB3}"/>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9" name="Group 10">
              <a:extLst>
                <a:ext uri="{FF2B5EF4-FFF2-40B4-BE49-F238E27FC236}">
                  <a16:creationId xmlns:a16="http://schemas.microsoft.com/office/drawing/2014/main" id="{BF474AF9-3495-2769-0447-C8556D4B0D9A}"/>
                </a:ext>
              </a:extLst>
            </p:cNvPr>
            <p:cNvGrpSpPr>
              <a:grpSpLocks/>
            </p:cNvGrpSpPr>
            <p:nvPr/>
          </p:nvGrpSpPr>
          <p:grpSpPr bwMode="auto">
            <a:xfrm>
              <a:off x="8701088" y="4447632"/>
              <a:ext cx="169862" cy="1163632"/>
              <a:chOff x="116843535" y="105289350"/>
              <a:chExt cx="170420" cy="1163658"/>
            </a:xfrm>
          </p:grpSpPr>
          <p:sp>
            <p:nvSpPr>
              <p:cNvPr id="20" name="Rectangle 19">
                <a:extLst>
                  <a:ext uri="{FF2B5EF4-FFF2-40B4-BE49-F238E27FC236}">
                    <a16:creationId xmlns:a16="http://schemas.microsoft.com/office/drawing/2014/main" id="{314D3AE7-2854-240E-9C02-655C5B6B226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1" name="Rectangle 20">
                <a:extLst>
                  <a:ext uri="{FF2B5EF4-FFF2-40B4-BE49-F238E27FC236}">
                    <a16:creationId xmlns:a16="http://schemas.microsoft.com/office/drawing/2014/main" id="{4904E743-2B0B-B813-0595-357D5B18F662}"/>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7" name="Rectangle 26">
                <a:extLst>
                  <a:ext uri="{FF2B5EF4-FFF2-40B4-BE49-F238E27FC236}">
                    <a16:creationId xmlns:a16="http://schemas.microsoft.com/office/drawing/2014/main" id="{E83FF8FD-C878-2340-D742-42C368B97051}"/>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pic>
        <p:nvPicPr>
          <p:cNvPr id="5" name="Image 4">
            <a:extLst>
              <a:ext uri="{FF2B5EF4-FFF2-40B4-BE49-F238E27FC236}">
                <a16:creationId xmlns:a16="http://schemas.microsoft.com/office/drawing/2014/main" id="{F611C11F-F896-CF5C-83C5-D1294828AF61}"/>
              </a:ext>
            </a:extLst>
          </p:cNvPr>
          <p:cNvPicPr>
            <a:picLocks noChangeAspect="1"/>
          </p:cNvPicPr>
          <p:nvPr/>
        </p:nvPicPr>
        <p:blipFill>
          <a:blip r:embed="rId4"/>
          <a:stretch>
            <a:fillRect/>
          </a:stretch>
        </p:blipFill>
        <p:spPr>
          <a:xfrm>
            <a:off x="516806" y="2161315"/>
            <a:ext cx="3413299" cy="4683745"/>
          </a:xfrm>
          <a:prstGeom prst="rect">
            <a:avLst/>
          </a:prstGeom>
        </p:spPr>
      </p:pic>
      <p:sp>
        <p:nvSpPr>
          <p:cNvPr id="6" name="ZoneTexte 5">
            <a:extLst>
              <a:ext uri="{FF2B5EF4-FFF2-40B4-BE49-F238E27FC236}">
                <a16:creationId xmlns:a16="http://schemas.microsoft.com/office/drawing/2014/main" id="{B2123E67-627A-E2BF-FA70-58CE75B4F0CD}"/>
              </a:ext>
            </a:extLst>
          </p:cNvPr>
          <p:cNvSpPr txBox="1"/>
          <p:nvPr/>
        </p:nvSpPr>
        <p:spPr>
          <a:xfrm>
            <a:off x="5949821" y="569351"/>
            <a:ext cx="3099318" cy="369332"/>
          </a:xfrm>
          <a:prstGeom prst="rect">
            <a:avLst/>
          </a:prstGeom>
          <a:noFill/>
        </p:spPr>
        <p:txBody>
          <a:bodyPr wrap="square">
            <a:spAutoFit/>
          </a:bodyPr>
          <a:lstStyle/>
          <a:p>
            <a:r>
              <a:rPr lang="fr-FR" b="1" dirty="0">
                <a:solidFill>
                  <a:srgbClr val="00B0F0"/>
                </a:solidFill>
              </a:rPr>
              <a:t>Actu - minute</a:t>
            </a:r>
          </a:p>
        </p:txBody>
      </p:sp>
    </p:spTree>
    <p:extLst>
      <p:ext uri="{BB962C8B-B14F-4D97-AF65-F5344CB8AC3E}">
        <p14:creationId xmlns:p14="http://schemas.microsoft.com/office/powerpoint/2010/main" val="531407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81BC0-34B4-92FE-35E8-9F62681927BD}"/>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5D473B82-4CDF-4464-9242-2BD946DA9A52}"/>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4" name="Groupe 14">
            <a:extLst>
              <a:ext uri="{FF2B5EF4-FFF2-40B4-BE49-F238E27FC236}">
                <a16:creationId xmlns:a16="http://schemas.microsoft.com/office/drawing/2014/main" id="{DEBF9F37-4DF4-399D-C26D-B98AA5EB85B5}"/>
              </a:ext>
            </a:extLst>
          </p:cNvPr>
          <p:cNvGrpSpPr>
            <a:grpSpLocks/>
          </p:cNvGrpSpPr>
          <p:nvPr/>
        </p:nvGrpSpPr>
        <p:grpSpPr bwMode="auto">
          <a:xfrm>
            <a:off x="1357290" y="285728"/>
            <a:ext cx="7661932" cy="2016596"/>
            <a:chOff x="2521302" y="4447632"/>
            <a:chExt cx="6645275" cy="2324642"/>
          </a:xfrm>
        </p:grpSpPr>
        <p:sp>
          <p:nvSpPr>
            <p:cNvPr id="12" name="Oval 2">
              <a:extLst>
                <a:ext uri="{FF2B5EF4-FFF2-40B4-BE49-F238E27FC236}">
                  <a16:creationId xmlns:a16="http://schemas.microsoft.com/office/drawing/2014/main" id="{82187654-9F44-F260-A59E-305B131C55A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6EC8DF79-2C58-02A8-5A9B-35423430D7F0}"/>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506CDFDF-B24E-DF0E-D643-87BD1EB4E83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a:extLst>
                <a:ext uri="{FF2B5EF4-FFF2-40B4-BE49-F238E27FC236}">
                  <a16:creationId xmlns:a16="http://schemas.microsoft.com/office/drawing/2014/main" id="{667EFB2C-DA31-5925-0C35-F3290D17C01F}"/>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C188766B-F8B8-858E-4808-9C5B3A228FF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515DAD9D-E159-6B35-CDAF-A30DE4A1978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423CBE3E-47A9-0734-BDC1-02EB3A911587}"/>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a:extLst>
                <a:ext uri="{FF2B5EF4-FFF2-40B4-BE49-F238E27FC236}">
                  <a16:creationId xmlns:a16="http://schemas.microsoft.com/office/drawing/2014/main" id="{3EBCFC6A-2A42-D159-12E1-F36FA6708EA6}"/>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98BD063A-DBE7-E5CA-F96A-8A0BA03A23AA}"/>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69FA7BAD-9EA7-4DA2-D0F8-C06DA1FC408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2A225383-E06D-AC4B-AE4F-01476662670D}"/>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95AF6549-796A-16BD-5259-B615BF6DBACA}"/>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E49FDB00-6A83-73E9-339A-438099DAD782}"/>
              </a:ext>
            </a:extLst>
          </p:cNvPr>
          <p:cNvGraphicFramePr/>
          <p:nvPr>
            <p:extLst>
              <p:ext uri="{D42A27DB-BD31-4B8C-83A1-F6EECF244321}">
                <p14:modId xmlns:p14="http://schemas.microsoft.com/office/powerpoint/2010/main" val="3638235522"/>
              </p:ext>
            </p:extLst>
          </p:nvPr>
        </p:nvGraphicFramePr>
        <p:xfrm>
          <a:off x="685800" y="1443762"/>
          <a:ext cx="8242300" cy="5346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9239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54DAB-F85F-21D7-A847-6ACF17D5E59E}"/>
            </a:ext>
          </a:extLst>
        </p:cNvPr>
        <p:cNvGrpSpPr/>
        <p:nvPr/>
      </p:nvGrpSpPr>
      <p:grpSpPr>
        <a:xfrm>
          <a:off x="0" y="0"/>
          <a:ext cx="0" cy="0"/>
          <a:chOff x="0" y="0"/>
          <a:chExt cx="0" cy="0"/>
        </a:xfrm>
      </p:grpSpPr>
      <p:pic>
        <p:nvPicPr>
          <p:cNvPr id="5" name="Image 4" descr="Une image contenant Dessin animé, Visage humain, clipart, illustration&#10;&#10;Description générée automatiquement">
            <a:extLst>
              <a:ext uri="{FF2B5EF4-FFF2-40B4-BE49-F238E27FC236}">
                <a16:creationId xmlns:a16="http://schemas.microsoft.com/office/drawing/2014/main" id="{DE117D40-A489-D1E7-E242-84EA3BF60295}"/>
              </a:ext>
            </a:extLst>
          </p:cNvPr>
          <p:cNvPicPr>
            <a:picLocks noChangeAspect="1"/>
          </p:cNvPicPr>
          <p:nvPr/>
        </p:nvPicPr>
        <p:blipFill>
          <a:blip r:embed="rId3">
            <a:alphaModFix amt="71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61458" y="3269623"/>
            <a:ext cx="4574592" cy="2829024"/>
          </a:xfrm>
          <a:prstGeom prst="rect">
            <a:avLst/>
          </a:prstGeom>
        </p:spPr>
      </p:pic>
      <p:sp>
        <p:nvSpPr>
          <p:cNvPr id="4" name="Espace réservé du contenu 3">
            <a:extLst>
              <a:ext uri="{FF2B5EF4-FFF2-40B4-BE49-F238E27FC236}">
                <a16:creationId xmlns:a16="http://schemas.microsoft.com/office/drawing/2014/main" id="{259D1A85-2013-19AF-21F2-6C195F7ACE0D}"/>
              </a:ext>
            </a:extLst>
          </p:cNvPr>
          <p:cNvSpPr>
            <a:spLocks noGrp="1"/>
          </p:cNvSpPr>
          <p:nvPr>
            <p:ph idx="1"/>
          </p:nvPr>
        </p:nvSpPr>
        <p:spPr>
          <a:xfrm>
            <a:off x="0" y="1830627"/>
            <a:ext cx="9144000" cy="4346336"/>
          </a:xfrm>
        </p:spPr>
        <p:txBody>
          <a:bodyPr>
            <a:normAutofit/>
          </a:bodyPr>
          <a:lstStyle/>
          <a:p>
            <a:pPr marL="0" indent="0">
              <a:buNone/>
            </a:pPr>
            <a:r>
              <a:rPr lang="fr-FR" sz="1800" b="1" dirty="0">
                <a:solidFill>
                  <a:schemeClr val="accent2"/>
                </a:solidFill>
              </a:rPr>
              <a:t>5 –</a:t>
            </a:r>
            <a:r>
              <a:rPr lang="fr-FR" sz="1800" b="1" dirty="0">
                <a:solidFill>
                  <a:srgbClr val="00B0F0"/>
                </a:solidFill>
              </a:rPr>
              <a:t> </a:t>
            </a:r>
            <a:r>
              <a:rPr lang="fr-FR" sz="1800" b="1" dirty="0">
                <a:solidFill>
                  <a:schemeClr val="accent2"/>
                </a:solidFill>
              </a:rPr>
              <a:t>Prochaine </a:t>
            </a:r>
            <a:r>
              <a:rPr lang="fr-FR" sz="1800" b="1" dirty="0" err="1">
                <a:solidFill>
                  <a:schemeClr val="accent2"/>
                </a:solidFill>
              </a:rPr>
              <a:t>visio</a:t>
            </a:r>
            <a:r>
              <a:rPr lang="fr-FR" sz="1800" b="1" dirty="0">
                <a:solidFill>
                  <a:schemeClr val="accent2"/>
                </a:solidFill>
              </a:rPr>
              <a:t> : </a:t>
            </a:r>
          </a:p>
          <a:p>
            <a:pPr marL="0" indent="0">
              <a:buNone/>
            </a:pPr>
            <a:endParaRPr lang="fr-FR" sz="2400" b="1" dirty="0">
              <a:solidFill>
                <a:srgbClr val="FFC000"/>
              </a:solidFill>
            </a:endParaRP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Mardi 5 mai à 10h</a:t>
            </a: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Jeudi 7 mai </a:t>
            </a:r>
            <a:r>
              <a:rPr lang="fr-FR" sz="3600" b="1">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à 14h</a:t>
            </a:r>
            <a:endPar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endParaRPr>
          </a:p>
          <a:p>
            <a:pPr lvl="1">
              <a:lnSpc>
                <a:spcPct val="150000"/>
              </a:lnSpc>
              <a:buFontTx/>
              <a:buChar char="-"/>
            </a:pPr>
            <a:endPar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endParaRPr>
          </a:p>
          <a:p>
            <a:pPr marL="342900" lvl="1" indent="0">
              <a:lnSpc>
                <a:spcPct val="150000"/>
              </a:lnSpc>
              <a:buNone/>
            </a:pPr>
            <a:r>
              <a:rPr lang="fr-FR" sz="3600"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a:t>
            </a:r>
            <a:endParaRPr lang="fr-FR" sz="2400" dirty="0"/>
          </a:p>
          <a:p>
            <a:pPr marL="685800" lvl="2" indent="0">
              <a:buNone/>
            </a:pPr>
            <a:endParaRPr lang="fr-FR" sz="2400" b="1" dirty="0"/>
          </a:p>
          <a:p>
            <a:pPr lvl="2"/>
            <a:endParaRPr lang="fr-FR" sz="2400" b="1" dirty="0">
              <a:solidFill>
                <a:srgbClr val="92D050"/>
              </a:solidFill>
            </a:endParaRPr>
          </a:p>
        </p:txBody>
      </p:sp>
      <p:pic>
        <p:nvPicPr>
          <p:cNvPr id="11" name="Image 10" descr="Logo_CDG18_BS.jpg">
            <a:extLst>
              <a:ext uri="{FF2B5EF4-FFF2-40B4-BE49-F238E27FC236}">
                <a16:creationId xmlns:a16="http://schemas.microsoft.com/office/drawing/2014/main" id="{05D13BC5-E6A4-F2E8-743B-35094AABD8D9}"/>
              </a:ext>
            </a:extLst>
          </p:cNvPr>
          <p:cNvPicPr>
            <a:picLocks noChangeAspect="1"/>
          </p:cNvPicPr>
          <p:nvPr/>
        </p:nvPicPr>
        <p:blipFill>
          <a:blip r:embed="rId5"/>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36BC1C0A-6F83-A8D6-793D-3236FC17649E}"/>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A0689C3F-8579-BE02-2B28-FA065E6F9A2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5F078204-639A-ABBC-6233-9800B0EF2AD4}"/>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D932D6A4-36C5-364B-009C-C63CFB3F8DEC}"/>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56A52598-B939-4E54-F646-3599ECA82405}"/>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2A36682E-85B0-5E44-A365-8BBC64816B02}"/>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E83AFF61-FB5C-C109-2F91-626E5A1FDDCA}"/>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C9C8D995-AEE4-A598-1A0E-EFFC7C597FC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3A429F1D-FFD1-83C5-3682-F867C10B8452}"/>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9D8CE236-FFB3-93F0-9548-7F8AE7351F9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51928830-7F8E-718F-83B4-5E318E5C929D}"/>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AC9FEE15-CF6E-9CD4-CB1F-F605C63BEB6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ACC2D530-5C4C-DDB7-9844-A8164A3D099E}"/>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6">
            <p14:nvContentPartPr>
              <p14:cNvPr id="3" name="Encre 2">
                <a:extLst>
                  <a:ext uri="{FF2B5EF4-FFF2-40B4-BE49-F238E27FC236}">
                    <a16:creationId xmlns:a16="http://schemas.microsoft.com/office/drawing/2014/main" id="{9835F2D9-141A-7C39-800D-28270CDA50D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9835F2D9-141A-7C39-800D-28270CDA50DD}"/>
                  </a:ext>
                </a:extLst>
              </p:cNvPr>
              <p:cNvPicPr/>
              <p:nvPr/>
            </p:nvPicPr>
            <p:blipFill>
              <a:blip r:embed="rId7"/>
              <a:stretch>
                <a:fillRect/>
              </a:stretch>
            </p:blipFill>
            <p:spPr>
              <a:xfrm>
                <a:off x="9139664" y="639787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Encre 8">
                <a:extLst>
                  <a:ext uri="{FF2B5EF4-FFF2-40B4-BE49-F238E27FC236}">
                    <a16:creationId xmlns:a16="http://schemas.microsoft.com/office/drawing/2014/main" id="{DB9134A8-4EAF-83CE-2FA4-A0A402CC9A35}"/>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DB9134A8-4EAF-83CE-2FA4-A0A402CC9A35}"/>
                  </a:ext>
                </a:extLst>
              </p:cNvPr>
              <p:cNvPicPr/>
              <p:nvPr/>
            </p:nvPicPr>
            <p:blipFill>
              <a:blip r:embed="rId9"/>
              <a:stretch>
                <a:fillRect/>
              </a:stretch>
            </p:blipFill>
            <p:spPr>
              <a:xfrm>
                <a:off x="9228944" y="6501707"/>
                <a:ext cx="302760" cy="28985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cre 9">
                <a:extLst>
                  <a:ext uri="{FF2B5EF4-FFF2-40B4-BE49-F238E27FC236}">
                    <a16:creationId xmlns:a16="http://schemas.microsoft.com/office/drawing/2014/main" id="{63571FDC-E2FE-9434-AB60-489E1F94EAFB}"/>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63571FDC-E2FE-9434-AB60-489E1F94EAFB}"/>
                  </a:ext>
                </a:extLst>
              </p:cNvPr>
              <p:cNvPicPr/>
              <p:nvPr/>
            </p:nvPicPr>
            <p:blipFill>
              <a:blip r:embed="rId11"/>
              <a:stretch>
                <a:fillRect/>
              </a:stretch>
            </p:blipFill>
            <p:spPr>
              <a:xfrm>
                <a:off x="9218864" y="6526426"/>
                <a:ext cx="374760" cy="29969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Encre 11">
                <a:extLst>
                  <a:ext uri="{FF2B5EF4-FFF2-40B4-BE49-F238E27FC236}">
                    <a16:creationId xmlns:a16="http://schemas.microsoft.com/office/drawing/2014/main" id="{09E9957D-FC77-077E-B081-4F74DFF449AD}"/>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09E9957D-FC77-077E-B081-4F74DFF449AD}"/>
                  </a:ext>
                </a:extLst>
              </p:cNvPr>
              <p:cNvPicPr/>
              <p:nvPr/>
            </p:nvPicPr>
            <p:blipFill>
              <a:blip r:embed="rId13"/>
              <a:stretch>
                <a:fillRect/>
              </a:stretch>
            </p:blipFill>
            <p:spPr>
              <a:xfrm>
                <a:off x="4408184" y="4828930"/>
                <a:ext cx="884520" cy="318240"/>
              </a:xfrm>
              <a:prstGeom prst="rect">
                <a:avLst/>
              </a:prstGeom>
            </p:spPr>
          </p:pic>
        </mc:Fallback>
      </mc:AlternateContent>
      <p:sp>
        <p:nvSpPr>
          <p:cNvPr id="2" name="ZoneTexte 1">
            <a:extLst>
              <a:ext uri="{FF2B5EF4-FFF2-40B4-BE49-F238E27FC236}">
                <a16:creationId xmlns:a16="http://schemas.microsoft.com/office/drawing/2014/main" id="{64B3C9BD-BF9D-34A3-5090-3CD6805EBA1A}"/>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spTree>
    <p:extLst>
      <p:ext uri="{BB962C8B-B14F-4D97-AF65-F5344CB8AC3E}">
        <p14:creationId xmlns:p14="http://schemas.microsoft.com/office/powerpoint/2010/main" val="4146484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pSp>
        <p:nvGrpSpPr>
          <p:cNvPr id="8" name="Groupe 14"/>
          <p:cNvGrpSpPr>
            <a:grpSpLocks/>
          </p:cNvGrpSpPr>
          <p:nvPr/>
        </p:nvGrpSpPr>
        <p:grpSpPr bwMode="auto">
          <a:xfrm>
            <a:off x="1482068" y="304800"/>
            <a:ext cx="7661932" cy="2016596"/>
            <a:chOff x="2521302" y="4447632"/>
            <a:chExt cx="6645275" cy="2324642"/>
          </a:xfrm>
        </p:grpSpPr>
        <p:sp>
          <p:nvSpPr>
            <p:cNvPr id="38"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39"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40"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0" name="Group 6"/>
            <p:cNvGrpSpPr>
              <a:grpSpLocks/>
            </p:cNvGrpSpPr>
            <p:nvPr/>
          </p:nvGrpSpPr>
          <p:grpSpPr bwMode="auto">
            <a:xfrm>
              <a:off x="3957638" y="5091476"/>
              <a:ext cx="171450" cy="1165229"/>
              <a:chOff x="112099728" y="105931681"/>
              <a:chExt cx="170831" cy="1165800"/>
            </a:xfrm>
          </p:grpSpPr>
          <p:sp>
            <p:nvSpPr>
              <p:cNvPr id="46"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47"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48"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1" name="Group 10"/>
            <p:cNvGrpSpPr>
              <a:grpSpLocks/>
            </p:cNvGrpSpPr>
            <p:nvPr/>
          </p:nvGrpSpPr>
          <p:grpSpPr bwMode="auto">
            <a:xfrm>
              <a:off x="8701088" y="4447632"/>
              <a:ext cx="169862" cy="1163632"/>
              <a:chOff x="116843535" y="105289350"/>
              <a:chExt cx="170420" cy="1163658"/>
            </a:xfrm>
          </p:grpSpPr>
          <p:sp>
            <p:nvSpPr>
              <p:cNvPr id="43" name="Rectangle 42"/>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44" name="Rectangle 43"/>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45" name="Rectangle 44"/>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41" name="object 2"/>
          <p:cNvSpPr txBox="1">
            <a:spLocks noGrp="1"/>
          </p:cNvSpPr>
          <p:nvPr>
            <p:ph type="title"/>
          </p:nvPr>
        </p:nvSpPr>
        <p:spPr>
          <a:xfrm>
            <a:off x="609600" y="3584376"/>
            <a:ext cx="8000999" cy="1860125"/>
          </a:xfrm>
          <a:prstGeom prst="rect">
            <a:avLst/>
          </a:prstGeom>
        </p:spPr>
        <p:txBody>
          <a:bodyPr vert="horz" wrap="square" lIns="0" tIns="13335" rIns="0" bIns="0" rtlCol="0">
            <a:spAutoFit/>
          </a:bodyPr>
          <a:lstStyle/>
          <a:p>
            <a:pPr marL="1536700" marR="5080" indent="-1524635" algn="ctr">
              <a:lnSpc>
                <a:spcPct val="100000"/>
              </a:lnSpc>
              <a:spcBef>
                <a:spcPts val="105"/>
              </a:spcBef>
            </a:pPr>
            <a:r>
              <a:rPr lang="fr-FR" sz="4000" dirty="0">
                <a:solidFill>
                  <a:schemeClr val="tx1"/>
                </a:solidFill>
              </a:rPr>
              <a:t>DES QUESTIONS ?</a:t>
            </a:r>
            <a:br>
              <a:rPr lang="fr-FR" sz="4000" dirty="0">
                <a:solidFill>
                  <a:schemeClr val="tx1"/>
                </a:solidFill>
              </a:rPr>
            </a:br>
            <a:br>
              <a:rPr lang="fr-FR" sz="4000" dirty="0"/>
            </a:br>
            <a:r>
              <a:rPr lang="fr-FR" sz="4000" dirty="0">
                <a:solidFill>
                  <a:schemeClr val="tx1"/>
                </a:solidFill>
              </a:rPr>
              <a:t>MERCI DE VOTRE ATTENTION</a:t>
            </a:r>
            <a:endParaRPr sz="4000" dirty="0">
              <a:solidFill>
                <a:schemeClr val="tx1"/>
              </a:solidFill>
            </a:endParaRPr>
          </a:p>
        </p:txBody>
      </p:sp>
      <p:pic>
        <p:nvPicPr>
          <p:cNvPr id="3" name="Image 2">
            <a:extLst>
              <a:ext uri="{FF2B5EF4-FFF2-40B4-BE49-F238E27FC236}">
                <a16:creationId xmlns:a16="http://schemas.microsoft.com/office/drawing/2014/main" id="{120FA388-9ABB-2C1C-DE37-34647D6B2496}"/>
              </a:ext>
            </a:extLst>
          </p:cNvPr>
          <p:cNvPicPr>
            <a:picLocks noChangeAspect="1"/>
          </p:cNvPicPr>
          <p:nvPr/>
        </p:nvPicPr>
        <p:blipFill>
          <a:blip r:embed="rId3"/>
          <a:stretch>
            <a:fillRect/>
          </a:stretch>
        </p:blipFill>
        <p:spPr>
          <a:xfrm>
            <a:off x="215900" y="2744711"/>
            <a:ext cx="2019582" cy="271500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61BA3-910C-6745-2311-E2544953F13C}"/>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659FF5EE-4264-F700-2F5E-7A31C335CC8B}"/>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E20E95CC-7431-95CC-913E-DA0AF44FC1AE}"/>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A455199A-82FB-AF99-E04B-B2C00284A4A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66F302A3-278C-ABA8-59DF-0EF54A18DE6D}"/>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56B8BD6A-8FDB-8B04-E6A5-C0A98605E250}"/>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06B6E5C3-375F-D093-F023-A0211C620A59}"/>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123A5D0C-6C02-C2D8-BA42-F6FF47C3C9FE}"/>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874E3605-1E35-7D8A-11C1-4CA43AFEF5C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DB400367-A341-CAF3-2ABF-78C180F9F1B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B7CBD1A6-99C9-1F5B-D686-FA78A5475943}"/>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D53DA350-CBFE-8D0F-C7FF-DD958EE49F8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BF8B417-4FD1-512F-6B90-859A06D5DC9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9D2FBD1A-03E6-6149-868F-4002454CC7EB}"/>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147053C6-D04A-397F-2E07-66ECA9F0E64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5277AA89-38A5-AEB9-82D4-B493216A0C64}"/>
              </a:ext>
            </a:extLst>
          </p:cNvPr>
          <p:cNvSpPr>
            <a:spLocks noGrp="1"/>
          </p:cNvSpPr>
          <p:nvPr>
            <p:ph type="title"/>
          </p:nvPr>
        </p:nvSpPr>
        <p:spPr>
          <a:xfrm>
            <a:off x="628650" y="365127"/>
            <a:ext cx="7886700" cy="1101746"/>
          </a:xfrm>
        </p:spPr>
        <p:txBody>
          <a:bodyPr>
            <a:normAutofit/>
          </a:bodyPr>
          <a:lstStyle/>
          <a:p>
            <a:pPr algn="r"/>
            <a:r>
              <a:rPr lang="fr-FR" sz="2200" dirty="0">
                <a:solidFill>
                  <a:srgbClr val="0070C0"/>
                </a:solidFill>
              </a:rPr>
              <a:t>Le recrutement des apprentis en situation </a:t>
            </a:r>
            <a:br>
              <a:rPr lang="fr-FR" sz="2200" dirty="0">
                <a:solidFill>
                  <a:srgbClr val="0070C0"/>
                </a:solidFill>
              </a:rPr>
            </a:br>
            <a:r>
              <a:rPr lang="fr-FR" sz="2200" dirty="0">
                <a:solidFill>
                  <a:srgbClr val="0070C0"/>
                </a:solidFill>
              </a:rPr>
              <a:t>de handicap</a:t>
            </a:r>
          </a:p>
        </p:txBody>
      </p:sp>
      <p:sp>
        <p:nvSpPr>
          <p:cNvPr id="2" name="ZoneTexte 1">
            <a:extLst>
              <a:ext uri="{FF2B5EF4-FFF2-40B4-BE49-F238E27FC236}">
                <a16:creationId xmlns:a16="http://schemas.microsoft.com/office/drawing/2014/main" id="{2833FDA5-4658-716D-C878-85F572F2D38F}"/>
              </a:ext>
            </a:extLst>
          </p:cNvPr>
          <p:cNvSpPr txBox="1"/>
          <p:nvPr/>
        </p:nvSpPr>
        <p:spPr>
          <a:xfrm>
            <a:off x="316197" y="1570162"/>
            <a:ext cx="8378696" cy="3416320"/>
          </a:xfrm>
          <a:prstGeom prst="rect">
            <a:avLst/>
          </a:prstGeom>
          <a:noFill/>
        </p:spPr>
        <p:txBody>
          <a:bodyPr wrap="square" rtlCol="0">
            <a:spAutoFit/>
          </a:bodyPr>
          <a:lstStyle/>
          <a:p>
            <a:r>
              <a:rPr lang="fr-FR" dirty="0"/>
              <a:t>Le contrat d’apprentissage est réservé aux jeunes de 16 à 29 ans, </a:t>
            </a:r>
            <a:r>
              <a:rPr lang="fr-FR" b="1" u="sng" dirty="0"/>
              <a:t>sans limite d’âge</a:t>
            </a:r>
            <a:r>
              <a:rPr lang="fr-FR" dirty="0"/>
              <a:t>, pour les apprentis en situation de handicap. </a:t>
            </a:r>
          </a:p>
          <a:p>
            <a:endParaRPr lang="fr-FR" dirty="0"/>
          </a:p>
          <a:p>
            <a:r>
              <a:rPr lang="fr-FR" dirty="0"/>
              <a:t>La durée du contrat de 6 mois à 3 ans, peut être portée à 4 ans maximum pour un jeune en situation de handicap. </a:t>
            </a:r>
          </a:p>
          <a:p>
            <a:endParaRPr lang="fr-FR" dirty="0"/>
          </a:p>
          <a:p>
            <a:r>
              <a:rPr lang="fr-FR" dirty="0"/>
              <a:t>La rémunération de l’apprenti se calcule de la façon suivante : </a:t>
            </a:r>
          </a:p>
          <a:p>
            <a:endParaRPr lang="fr-FR" dirty="0"/>
          </a:p>
          <a:p>
            <a:endParaRPr lang="fr-FR" dirty="0"/>
          </a:p>
          <a:p>
            <a:endParaRPr lang="fr-FR" dirty="0"/>
          </a:p>
          <a:p>
            <a:endParaRPr lang="fr-FR" dirty="0"/>
          </a:p>
          <a:p>
            <a:endParaRPr lang="fr-FR" dirty="0"/>
          </a:p>
        </p:txBody>
      </p:sp>
      <p:pic>
        <p:nvPicPr>
          <p:cNvPr id="28" name="Image 27">
            <a:extLst>
              <a:ext uri="{FF2B5EF4-FFF2-40B4-BE49-F238E27FC236}">
                <a16:creationId xmlns:a16="http://schemas.microsoft.com/office/drawing/2014/main" id="{63A02119-89DB-23E2-DDB2-2AF79A251CDE}"/>
              </a:ext>
            </a:extLst>
          </p:cNvPr>
          <p:cNvPicPr>
            <a:picLocks noChangeAspect="1"/>
          </p:cNvPicPr>
          <p:nvPr/>
        </p:nvPicPr>
        <p:blipFill>
          <a:blip r:embed="rId3"/>
          <a:stretch>
            <a:fillRect/>
          </a:stretch>
        </p:blipFill>
        <p:spPr>
          <a:xfrm>
            <a:off x="24882" y="3677840"/>
            <a:ext cx="7515047" cy="3039894"/>
          </a:xfrm>
          <a:prstGeom prst="rect">
            <a:avLst/>
          </a:prstGeom>
        </p:spPr>
      </p:pic>
      <p:sp>
        <p:nvSpPr>
          <p:cNvPr id="29" name="ZoneTexte 28">
            <a:extLst>
              <a:ext uri="{FF2B5EF4-FFF2-40B4-BE49-F238E27FC236}">
                <a16:creationId xmlns:a16="http://schemas.microsoft.com/office/drawing/2014/main" id="{34A273D6-10B3-492D-B2D2-136CC7F6832D}"/>
              </a:ext>
            </a:extLst>
          </p:cNvPr>
          <p:cNvSpPr txBox="1"/>
          <p:nvPr/>
        </p:nvSpPr>
        <p:spPr>
          <a:xfrm>
            <a:off x="7416298" y="4576432"/>
            <a:ext cx="1411505" cy="1200329"/>
          </a:xfrm>
          <a:prstGeom prst="rect">
            <a:avLst/>
          </a:prstGeom>
          <a:noFill/>
        </p:spPr>
        <p:txBody>
          <a:bodyPr wrap="square" rtlCol="0">
            <a:spAutoFit/>
          </a:bodyPr>
          <a:lstStyle/>
          <a:p>
            <a:pPr algn="ctr"/>
            <a:r>
              <a:rPr lang="fr-FR" dirty="0">
                <a:hlinkClick r:id="rId4"/>
              </a:rPr>
              <a:t>Simulateur de calcul du salaire d’un apprenti </a:t>
            </a:r>
            <a:endParaRPr lang="fr-FR" dirty="0"/>
          </a:p>
        </p:txBody>
      </p:sp>
      <p:sp>
        <p:nvSpPr>
          <p:cNvPr id="30" name="ZoneTexte 29">
            <a:extLst>
              <a:ext uri="{FF2B5EF4-FFF2-40B4-BE49-F238E27FC236}">
                <a16:creationId xmlns:a16="http://schemas.microsoft.com/office/drawing/2014/main" id="{1CCF34AB-E5B5-E882-E33A-97D1F8B463F0}"/>
              </a:ext>
            </a:extLst>
          </p:cNvPr>
          <p:cNvSpPr txBox="1"/>
          <p:nvPr/>
        </p:nvSpPr>
        <p:spPr>
          <a:xfrm>
            <a:off x="467705" y="6520627"/>
            <a:ext cx="6629400" cy="369332"/>
          </a:xfrm>
          <a:prstGeom prst="rect">
            <a:avLst/>
          </a:prstGeom>
          <a:noFill/>
        </p:spPr>
        <p:txBody>
          <a:bodyPr wrap="square" rtlCol="0">
            <a:spAutoFit/>
          </a:bodyPr>
          <a:lstStyle/>
          <a:p>
            <a:r>
              <a:rPr lang="fr-FR" dirty="0"/>
              <a:t>Source : service-public.gouv.fr </a:t>
            </a:r>
          </a:p>
        </p:txBody>
      </p:sp>
    </p:spTree>
    <p:extLst>
      <p:ext uri="{BB962C8B-B14F-4D97-AF65-F5344CB8AC3E}">
        <p14:creationId xmlns:p14="http://schemas.microsoft.com/office/powerpoint/2010/main" val="23163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9052D-B88D-DBC1-944B-EC3076A72BD3}"/>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180CBE58-5209-F5BB-AD13-AE0136B16BD0}"/>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37459B7B-2AAF-AD99-2AAE-474E58DE45CD}"/>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41D8195A-908F-9D9E-E417-10F10B2D843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4B8E6F6B-8EF9-96CC-20AE-EAC5E311B06F}"/>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1B9BE21D-4A05-FD63-82DB-FE25836F750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D44A0294-D8CA-2271-18BC-D8231D1583D5}"/>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55EBCD3E-AA98-C629-BDF8-E80E8E9B5528}"/>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50703CE9-06C4-533C-BF5C-D37BC33B9299}"/>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B901642E-3A34-E9FA-BBC4-5778B838071D}"/>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A3944309-1783-4CCD-612B-02FF849EBC66}"/>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566632C8-030A-45A2-AF88-F754F914ED7B}"/>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887E6F45-2A59-33B0-D8F0-EA8FCB21CDD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14469B27-2AD8-4628-9B09-61EBCDE76637}"/>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3BA0DC43-CE89-8514-AAF0-08CFD2193EE5}"/>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A3D04E55-34B9-3C3F-D910-2D0A203B48B8}"/>
              </a:ext>
            </a:extLst>
          </p:cNvPr>
          <p:cNvSpPr>
            <a:spLocks noGrp="1"/>
          </p:cNvSpPr>
          <p:nvPr>
            <p:ph type="title"/>
          </p:nvPr>
        </p:nvSpPr>
        <p:spPr>
          <a:xfrm>
            <a:off x="628650" y="365127"/>
            <a:ext cx="7886700" cy="1101746"/>
          </a:xfrm>
        </p:spPr>
        <p:txBody>
          <a:bodyPr>
            <a:normAutofit/>
          </a:bodyPr>
          <a:lstStyle/>
          <a:p>
            <a:pPr algn="r"/>
            <a:r>
              <a:rPr lang="fr-FR" sz="2200" dirty="0">
                <a:solidFill>
                  <a:srgbClr val="0070C0"/>
                </a:solidFill>
              </a:rPr>
              <a:t>Le recrutement des apprentis en situation </a:t>
            </a:r>
            <a:br>
              <a:rPr lang="fr-FR" sz="2200" dirty="0">
                <a:solidFill>
                  <a:srgbClr val="0070C0"/>
                </a:solidFill>
              </a:rPr>
            </a:br>
            <a:r>
              <a:rPr lang="fr-FR" sz="2200" dirty="0">
                <a:solidFill>
                  <a:srgbClr val="0070C0"/>
                </a:solidFill>
              </a:rPr>
              <a:t>de handicap</a:t>
            </a:r>
          </a:p>
        </p:txBody>
      </p:sp>
      <p:sp>
        <p:nvSpPr>
          <p:cNvPr id="2" name="ZoneTexte 1">
            <a:extLst>
              <a:ext uri="{FF2B5EF4-FFF2-40B4-BE49-F238E27FC236}">
                <a16:creationId xmlns:a16="http://schemas.microsoft.com/office/drawing/2014/main" id="{8FC51C7B-9277-B64A-A486-0BCC40308EAB}"/>
              </a:ext>
            </a:extLst>
          </p:cNvPr>
          <p:cNvSpPr txBox="1"/>
          <p:nvPr/>
        </p:nvSpPr>
        <p:spPr>
          <a:xfrm>
            <a:off x="287526" y="2277700"/>
            <a:ext cx="8378696" cy="4154984"/>
          </a:xfrm>
          <a:prstGeom prst="rect">
            <a:avLst/>
          </a:prstGeom>
          <a:noFill/>
        </p:spPr>
        <p:txBody>
          <a:bodyPr wrap="square" rtlCol="0">
            <a:spAutoFit/>
          </a:bodyPr>
          <a:lstStyle/>
          <a:p>
            <a:r>
              <a:rPr lang="fr-FR" dirty="0"/>
              <a:t>Pour recruter un apprenti, </a:t>
            </a:r>
            <a:r>
              <a:rPr lang="fr-FR" b="1" dirty="0"/>
              <a:t>obligation</a:t>
            </a:r>
            <a:r>
              <a:rPr lang="fr-FR" dirty="0"/>
              <a:t> de passage </a:t>
            </a:r>
            <a:r>
              <a:rPr lang="fr-FR" b="1" dirty="0"/>
              <a:t>en instance du CST </a:t>
            </a:r>
            <a:r>
              <a:rPr lang="fr-FR" b="1" u="sng" dirty="0"/>
              <a:t>avant</a:t>
            </a:r>
            <a:r>
              <a:rPr lang="fr-FR" b="1" dirty="0"/>
              <a:t> la délibération </a:t>
            </a:r>
            <a:r>
              <a:rPr lang="fr-FR" dirty="0"/>
              <a:t>autorisant le contrat d’apprentissage, ceci afin d’indiquer principalement : la quotité du temps de travail, le maître d’apprentissage, les activités confiées.</a:t>
            </a:r>
          </a:p>
          <a:p>
            <a:endParaRPr lang="fr-FR" dirty="0"/>
          </a:p>
          <a:p>
            <a:endParaRPr lang="fr-FR" sz="1200" dirty="0"/>
          </a:p>
          <a:p>
            <a:r>
              <a:rPr lang="fr-FR" b="1" dirty="0"/>
              <a:t>	</a:t>
            </a:r>
            <a:r>
              <a:rPr lang="fr-FR" b="1" u="sng" dirty="0"/>
              <a:t>Pour les apprentis mineurs </a:t>
            </a:r>
            <a:r>
              <a:rPr lang="fr-FR" dirty="0"/>
              <a:t>: </a:t>
            </a:r>
          </a:p>
          <a:p>
            <a:endParaRPr lang="fr-FR" dirty="0"/>
          </a:p>
          <a:p>
            <a:pPr marL="285750" indent="-285750">
              <a:buFont typeface="Arial" panose="020B0604020202020204" pitchFamily="34" charset="0"/>
              <a:buChar char="•"/>
            </a:pPr>
            <a:r>
              <a:rPr lang="fr-FR" b="1" dirty="0">
                <a:effectLst>
                  <a:outerShdw blurRad="38100" dist="38100" dir="2700000" algn="tl">
                    <a:srgbClr val="000000">
                      <a:alpha val="43137"/>
                    </a:srgbClr>
                  </a:outerShdw>
                </a:effectLst>
              </a:rPr>
              <a:t>Travaux interdits</a:t>
            </a:r>
            <a:r>
              <a:rPr lang="fr-FR" dirty="0"/>
              <a:t>, </a:t>
            </a:r>
            <a:r>
              <a:rPr lang="fr-FR" b="1" dirty="0">
                <a:effectLst>
                  <a:outerShdw blurRad="38100" dist="38100" dir="2700000" algn="tl">
                    <a:srgbClr val="000000">
                      <a:alpha val="43137"/>
                    </a:srgbClr>
                  </a:outerShdw>
                </a:effectLst>
              </a:rPr>
              <a:t>sans dérogation</a:t>
            </a:r>
            <a:r>
              <a:rPr lang="fr-FR" dirty="0"/>
              <a:t>, exemples : travaux d’abattage des animaux, travaux de démolition, travaux en hauteurs portant sur les arbres</a:t>
            </a:r>
          </a:p>
          <a:p>
            <a:endParaRPr lang="fr-FR" dirty="0"/>
          </a:p>
          <a:p>
            <a:pPr marL="285750" indent="-285750">
              <a:buFont typeface="Arial" panose="020B0604020202020204" pitchFamily="34" charset="0"/>
              <a:buChar char="•"/>
            </a:pPr>
            <a:r>
              <a:rPr lang="fr-FR" b="1" dirty="0">
                <a:effectLst>
                  <a:outerShdw blurRad="38100" dist="38100" dir="2700000" algn="tl">
                    <a:srgbClr val="000000">
                      <a:alpha val="43137"/>
                    </a:srgbClr>
                  </a:outerShdw>
                </a:effectLst>
              </a:rPr>
              <a:t>Travaux réglementés</a:t>
            </a:r>
            <a:r>
              <a:rPr lang="fr-FR" dirty="0"/>
              <a:t>, </a:t>
            </a:r>
            <a:r>
              <a:rPr lang="fr-FR" b="1" dirty="0">
                <a:effectLst>
                  <a:outerShdw blurRad="38100" dist="38100" dir="2700000" algn="tl">
                    <a:srgbClr val="000000">
                      <a:alpha val="43137"/>
                    </a:srgbClr>
                  </a:outerShdw>
                </a:effectLst>
              </a:rPr>
              <a:t>avec dérogation possible</a:t>
            </a:r>
            <a:r>
              <a:rPr lang="fr-FR" dirty="0"/>
              <a:t>, exemples : travaux nécessitant l’utilisation d’équipement de travail, travaux de manutentions manuelles, montage/démontage des échafaudages, travaux temporaires en hauteur    </a:t>
            </a:r>
          </a:p>
          <a:p>
            <a:endParaRPr lang="fr-FR" b="1" dirty="0"/>
          </a:p>
          <a:p>
            <a:endParaRPr lang="fr-FR" dirty="0"/>
          </a:p>
        </p:txBody>
      </p:sp>
      <p:pic>
        <p:nvPicPr>
          <p:cNvPr id="9" name="Image 8">
            <a:extLst>
              <a:ext uri="{FF2B5EF4-FFF2-40B4-BE49-F238E27FC236}">
                <a16:creationId xmlns:a16="http://schemas.microsoft.com/office/drawing/2014/main" id="{2AAE2C91-5DC2-3CD3-4EF0-3EF0860882CF}"/>
              </a:ext>
            </a:extLst>
          </p:cNvPr>
          <p:cNvPicPr>
            <a:picLocks noChangeAspect="1"/>
          </p:cNvPicPr>
          <p:nvPr/>
        </p:nvPicPr>
        <p:blipFill>
          <a:blip r:embed="rId3"/>
          <a:stretch>
            <a:fillRect/>
          </a:stretch>
        </p:blipFill>
        <p:spPr>
          <a:xfrm>
            <a:off x="477778" y="3411894"/>
            <a:ext cx="589526" cy="611226"/>
          </a:xfrm>
          <a:prstGeom prst="rect">
            <a:avLst/>
          </a:prstGeom>
        </p:spPr>
      </p:pic>
    </p:spTree>
    <p:extLst>
      <p:ext uri="{BB962C8B-B14F-4D97-AF65-F5344CB8AC3E}">
        <p14:creationId xmlns:p14="http://schemas.microsoft.com/office/powerpoint/2010/main" val="2926437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5CF6A-5186-A33D-5765-7DD2FE05DE35}"/>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84571FE2-3AF2-824F-040D-0CC7CFD293FC}"/>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F73D7AB9-47D9-9175-B316-201A34C9CC46}"/>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1290F300-A3C0-6B7A-2DD7-8AD33AFFB802}"/>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AFB6D491-39C1-49D5-020D-66C6F49C957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89FDD49F-84AB-0F96-A278-B400C3C8A4D6}"/>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FC4EAF03-C152-49CB-6786-431F600F05AA}"/>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98EF49AD-AB56-1786-2546-6BB4271D0389}"/>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E282F24A-6E55-AF50-4C27-315313DB81B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455A46E8-E26A-C270-36DF-02B7641229C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5E14B84F-C03C-E6C9-B472-5322B47CB173}"/>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95D735BB-7371-BC73-279C-92C3ADADDB4E}"/>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5FD6D35-EEBD-4DE6-D1C4-7C8C19B8C2F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69EB45C3-502A-6B7E-A17E-E80490A9F631}"/>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3A631624-4EA2-20AC-D03D-ECBE1959AB46}"/>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6A18248E-5F8F-86A9-5A01-519D1B62847C}"/>
              </a:ext>
            </a:extLst>
          </p:cNvPr>
          <p:cNvSpPr>
            <a:spLocks noGrp="1"/>
          </p:cNvSpPr>
          <p:nvPr>
            <p:ph type="title"/>
          </p:nvPr>
        </p:nvSpPr>
        <p:spPr>
          <a:xfrm>
            <a:off x="628650" y="365127"/>
            <a:ext cx="7886700" cy="1101746"/>
          </a:xfrm>
        </p:spPr>
        <p:txBody>
          <a:bodyPr>
            <a:normAutofit/>
          </a:bodyPr>
          <a:lstStyle/>
          <a:p>
            <a:pPr algn="r"/>
            <a:r>
              <a:rPr lang="fr-FR" sz="2200" dirty="0">
                <a:solidFill>
                  <a:srgbClr val="0070C0"/>
                </a:solidFill>
              </a:rPr>
              <a:t>Le recrutement des apprentis en situation </a:t>
            </a:r>
            <a:br>
              <a:rPr lang="fr-FR" sz="2200" dirty="0">
                <a:solidFill>
                  <a:srgbClr val="0070C0"/>
                </a:solidFill>
              </a:rPr>
            </a:br>
            <a:r>
              <a:rPr lang="fr-FR" sz="2200" dirty="0">
                <a:solidFill>
                  <a:srgbClr val="0070C0"/>
                </a:solidFill>
              </a:rPr>
              <a:t>de handicap</a:t>
            </a:r>
          </a:p>
        </p:txBody>
      </p:sp>
      <p:sp>
        <p:nvSpPr>
          <p:cNvPr id="2" name="ZoneTexte 1">
            <a:extLst>
              <a:ext uri="{FF2B5EF4-FFF2-40B4-BE49-F238E27FC236}">
                <a16:creationId xmlns:a16="http://schemas.microsoft.com/office/drawing/2014/main" id="{D36E56A4-28DD-B4A1-D0F1-486420828B3B}"/>
              </a:ext>
            </a:extLst>
          </p:cNvPr>
          <p:cNvSpPr txBox="1"/>
          <p:nvPr/>
        </p:nvSpPr>
        <p:spPr>
          <a:xfrm>
            <a:off x="313963" y="1389744"/>
            <a:ext cx="8378696" cy="4801314"/>
          </a:xfrm>
          <a:prstGeom prst="rect">
            <a:avLst/>
          </a:prstGeom>
          <a:noFill/>
        </p:spPr>
        <p:txBody>
          <a:bodyPr wrap="square" rtlCol="0">
            <a:spAutoFit/>
          </a:bodyPr>
          <a:lstStyle/>
          <a:p>
            <a:endParaRPr lang="fr-FR" b="1" dirty="0"/>
          </a:p>
          <a:p>
            <a:r>
              <a:rPr lang="fr-FR" dirty="0"/>
              <a:t>Pour les travaux réglementés, une </a:t>
            </a:r>
            <a:r>
              <a:rPr lang="fr-FR" b="1" dirty="0">
                <a:effectLst>
                  <a:outerShdw blurRad="38100" dist="38100" dir="2700000" algn="tl">
                    <a:srgbClr val="000000">
                      <a:alpha val="43137"/>
                    </a:srgbClr>
                  </a:outerShdw>
                </a:effectLst>
              </a:rPr>
              <a:t>délibération de dérogation </a:t>
            </a:r>
            <a:r>
              <a:rPr lang="fr-FR" dirty="0"/>
              <a:t>(valable 3 ans) est obligatoire. </a:t>
            </a:r>
          </a:p>
          <a:p>
            <a:r>
              <a:rPr lang="fr-FR" dirty="0"/>
              <a:t>Pour ce faire, il faut :</a:t>
            </a:r>
          </a:p>
          <a:p>
            <a:pPr marL="285750" indent="-285750">
              <a:buFont typeface="Arial" panose="020B0604020202020204" pitchFamily="34" charset="0"/>
              <a:buChar char="•"/>
            </a:pPr>
            <a:r>
              <a:rPr lang="fr-FR" dirty="0"/>
              <a:t>Avoir procédé à une évaluation des risques = </a:t>
            </a:r>
            <a:r>
              <a:rPr lang="fr-FR" b="1" u="sng" dirty="0"/>
              <a:t>un DUERP à jour</a:t>
            </a:r>
            <a:r>
              <a:rPr lang="fr-FR" dirty="0"/>
              <a:t> ;</a:t>
            </a:r>
          </a:p>
          <a:p>
            <a:pPr marL="285750" indent="-285750">
              <a:buFont typeface="Arial" panose="020B0604020202020204" pitchFamily="34" charset="0"/>
              <a:buChar char="•"/>
            </a:pPr>
            <a:r>
              <a:rPr lang="fr-FR" dirty="0"/>
              <a:t>Avoir mis en œuvre les actions de prévention (organisationnelles, techniques, humaines) ;</a:t>
            </a:r>
          </a:p>
          <a:p>
            <a:pPr marL="285750" indent="-285750">
              <a:buFont typeface="Arial" panose="020B0604020202020204" pitchFamily="34" charset="0"/>
              <a:buChar char="•"/>
            </a:pPr>
            <a:r>
              <a:rPr lang="fr-FR" dirty="0"/>
              <a:t>Informer le jeune des risques pour sa santé et sécurité et des mesures de prévention prises ;</a:t>
            </a:r>
          </a:p>
          <a:p>
            <a:pPr marL="285750" indent="-285750">
              <a:buFont typeface="Arial" panose="020B0604020202020204" pitchFamily="34" charset="0"/>
              <a:buChar char="•"/>
            </a:pPr>
            <a:r>
              <a:rPr lang="fr-FR" dirty="0"/>
              <a:t>Avoir obtenu l’avis favorable du médecin du travail. </a:t>
            </a:r>
          </a:p>
          <a:p>
            <a:endParaRPr lang="fr-FR" dirty="0"/>
          </a:p>
          <a:p>
            <a:pPr algn="ctr"/>
            <a:r>
              <a:rPr lang="fr-FR" b="1" dirty="0"/>
              <a:t>Transmission de la dérogation pour information à la </a:t>
            </a:r>
            <a:r>
              <a:rPr lang="fr-FR" b="1" u="sng" dirty="0"/>
              <a:t>F3SCT et à l’ACFI</a:t>
            </a:r>
            <a:r>
              <a:rPr lang="fr-FR" dirty="0"/>
              <a:t>. </a:t>
            </a:r>
          </a:p>
          <a:p>
            <a:endParaRPr lang="fr-FR" dirty="0"/>
          </a:p>
          <a:p>
            <a:r>
              <a:rPr lang="fr-FR" dirty="0"/>
              <a:t>Dates des prochaines instances :</a:t>
            </a:r>
          </a:p>
          <a:p>
            <a:pPr marL="285750" indent="-285750">
              <a:buFont typeface="Courier New" panose="02070309020205020404" pitchFamily="49" charset="0"/>
              <a:buChar char="o"/>
            </a:pPr>
            <a:r>
              <a:rPr lang="fr-FR" dirty="0"/>
              <a:t>CST du </a:t>
            </a:r>
            <a:r>
              <a:rPr lang="fr-FR" b="1" dirty="0"/>
              <a:t>8 juin </a:t>
            </a:r>
            <a:r>
              <a:rPr lang="fr-FR" dirty="0"/>
              <a:t>: date limite de dossier le 19 avril</a:t>
            </a:r>
          </a:p>
          <a:p>
            <a:pPr marL="285750" indent="-285750">
              <a:buFont typeface="Courier New" panose="02070309020205020404" pitchFamily="49" charset="0"/>
              <a:buChar char="o"/>
            </a:pPr>
            <a:r>
              <a:rPr lang="fr-FR" dirty="0"/>
              <a:t>CST/F3SCT du </a:t>
            </a:r>
            <a:r>
              <a:rPr lang="fr-FR" b="1" dirty="0"/>
              <a:t>14 septembre </a:t>
            </a:r>
            <a:r>
              <a:rPr lang="fr-FR" dirty="0"/>
              <a:t>: date limite de dossier le 5 juillet</a:t>
            </a:r>
          </a:p>
          <a:p>
            <a:endParaRPr lang="fr-FR" dirty="0"/>
          </a:p>
        </p:txBody>
      </p:sp>
    </p:spTree>
    <p:extLst>
      <p:ext uri="{BB962C8B-B14F-4D97-AF65-F5344CB8AC3E}">
        <p14:creationId xmlns:p14="http://schemas.microsoft.com/office/powerpoint/2010/main" val="1180313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7CEFC-34E4-C917-D19E-B9285AABD26B}"/>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5C566CF6-539D-CA08-DCD2-3DA3B69B671D}"/>
              </a:ext>
            </a:extLst>
          </p:cNvPr>
          <p:cNvSpPr>
            <a:spLocks noGrp="1"/>
          </p:cNvSpPr>
          <p:nvPr>
            <p:ph idx="1"/>
          </p:nvPr>
        </p:nvSpPr>
        <p:spPr>
          <a:xfrm>
            <a:off x="228600" y="1515338"/>
            <a:ext cx="8699500" cy="5134078"/>
          </a:xfrm>
        </p:spPr>
        <p:txBody>
          <a:bodyPr>
            <a:normAutofit/>
          </a:bodyPr>
          <a:lstStyle/>
          <a:p>
            <a:pPr lvl="2"/>
            <a:endParaRPr lang="fr-FR" sz="1600" dirty="0">
              <a:solidFill>
                <a:srgbClr val="FF0000"/>
              </a:solidFill>
              <a:sym typeface="Wingdings" panose="05000000000000000000" pitchFamily="2" charset="2"/>
            </a:endParaRPr>
          </a:p>
          <a:p>
            <a:pPr marL="342900" lvl="1" indent="0">
              <a:buNone/>
            </a:pPr>
            <a:endParaRPr lang="fr-FR" dirty="0"/>
          </a:p>
        </p:txBody>
      </p:sp>
      <p:pic>
        <p:nvPicPr>
          <p:cNvPr id="11" name="Image 10" descr="Logo_CDG18_BS.jpg">
            <a:extLst>
              <a:ext uri="{FF2B5EF4-FFF2-40B4-BE49-F238E27FC236}">
                <a16:creationId xmlns:a16="http://schemas.microsoft.com/office/drawing/2014/main" id="{EEE54422-F20D-82E1-6426-B5AB6B3B4903}"/>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569F527C-8F09-6EA5-3593-604EFED1839A}"/>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AC860662-A3F5-5546-9D6C-A0CDC394E97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A6E6C7E1-AEA3-DB7C-43AE-026F616A61F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070A7007-7106-0D29-F5EB-B718553DB81D}"/>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80826994-2F97-46DA-93B8-9DA5FC3E092E}"/>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05A3A7A1-B75F-C04F-E4F5-386CB95D67E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3A1E057F-D54D-34FC-C2EB-CA47D6210CC5}"/>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D7D96F6A-362A-978A-6BB4-E0D5050AD2C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DAB1561E-B4F0-908D-FE10-F6CCD4059BAA}"/>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D1E5A77D-3DA3-207E-8EF3-BEE11CF69DE5}"/>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94444208-3270-A9DB-43AA-B486F11FBA62}"/>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E062BC47-B1B2-C9FA-C92E-FE163D534B5B}"/>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5FF3F6C9-14C9-5DE2-E435-E6DA04FF379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67993C95-DA32-9D2B-95C5-03D05776CDC2}"/>
              </a:ext>
            </a:extLst>
          </p:cNvPr>
          <p:cNvSpPr>
            <a:spLocks noGrp="1"/>
          </p:cNvSpPr>
          <p:nvPr>
            <p:ph type="title"/>
          </p:nvPr>
        </p:nvSpPr>
        <p:spPr>
          <a:xfrm>
            <a:off x="628650" y="365127"/>
            <a:ext cx="7886700" cy="1101746"/>
          </a:xfrm>
        </p:spPr>
        <p:txBody>
          <a:bodyPr>
            <a:normAutofit/>
          </a:bodyPr>
          <a:lstStyle/>
          <a:p>
            <a:pPr algn="r"/>
            <a:r>
              <a:rPr lang="fr-FR" sz="2200" dirty="0">
                <a:solidFill>
                  <a:srgbClr val="0070C0"/>
                </a:solidFill>
              </a:rPr>
              <a:t>Le recrutement des apprentis en situation </a:t>
            </a:r>
            <a:br>
              <a:rPr lang="fr-FR" sz="2200" dirty="0">
                <a:solidFill>
                  <a:srgbClr val="0070C0"/>
                </a:solidFill>
              </a:rPr>
            </a:br>
            <a:r>
              <a:rPr lang="fr-FR" sz="2200" dirty="0">
                <a:solidFill>
                  <a:srgbClr val="0070C0"/>
                </a:solidFill>
              </a:rPr>
              <a:t>de handicap</a:t>
            </a:r>
          </a:p>
        </p:txBody>
      </p:sp>
      <p:sp>
        <p:nvSpPr>
          <p:cNvPr id="2" name="ZoneTexte 1">
            <a:extLst>
              <a:ext uri="{FF2B5EF4-FFF2-40B4-BE49-F238E27FC236}">
                <a16:creationId xmlns:a16="http://schemas.microsoft.com/office/drawing/2014/main" id="{BE0D8ECA-966C-793F-98B2-375A1AA268D2}"/>
              </a:ext>
            </a:extLst>
          </p:cNvPr>
          <p:cNvSpPr txBox="1"/>
          <p:nvPr/>
        </p:nvSpPr>
        <p:spPr>
          <a:xfrm>
            <a:off x="215900" y="1397340"/>
            <a:ext cx="8587004" cy="4524315"/>
          </a:xfrm>
          <a:prstGeom prst="rect">
            <a:avLst/>
          </a:prstGeom>
          <a:noFill/>
        </p:spPr>
        <p:txBody>
          <a:bodyPr wrap="square" rtlCol="0">
            <a:spAutoFit/>
          </a:bodyPr>
          <a:lstStyle/>
          <a:p>
            <a:endParaRPr lang="fr-FR" dirty="0"/>
          </a:p>
          <a:p>
            <a:r>
              <a:rPr lang="fr-FR" dirty="0"/>
              <a:t>Pour accompagner et faciliter l’insertion des apprentis, </a:t>
            </a:r>
            <a:r>
              <a:rPr lang="fr-FR" b="1" u="sng" dirty="0"/>
              <a:t>deux financements</a:t>
            </a:r>
            <a:r>
              <a:rPr lang="fr-FR" b="1" dirty="0"/>
              <a:t> </a:t>
            </a:r>
            <a:r>
              <a:rPr lang="fr-FR" dirty="0"/>
              <a:t>possibles via :</a:t>
            </a:r>
          </a:p>
          <a:p>
            <a:endParaRPr lang="fr-FR" dirty="0"/>
          </a:p>
          <a:p>
            <a:pPr algn="ctr"/>
            <a:r>
              <a:rPr lang="fr-FR" dirty="0"/>
              <a:t>	  </a:t>
            </a:r>
          </a:p>
          <a:p>
            <a:pPr algn="ctr"/>
            <a:r>
              <a:rPr lang="fr-FR" dirty="0"/>
              <a:t>	</a:t>
            </a:r>
          </a:p>
          <a:p>
            <a:pPr algn="just"/>
            <a:endParaRPr lang="fr-FR" dirty="0"/>
          </a:p>
          <a:p>
            <a:pPr algn="just"/>
            <a:r>
              <a:rPr lang="fr-FR" dirty="0"/>
              <a:t>Potentiel financement des diplômes du CAP au BTS (niveaux 3 à 5) inscrits au référentiel des diplômes corrélés aux métiers considérés en tension. Exemples : </a:t>
            </a:r>
          </a:p>
          <a:p>
            <a:pPr marL="285750" indent="-285750" algn="just">
              <a:buFont typeface="Arial" panose="020B0604020202020204" pitchFamily="34" charset="0"/>
              <a:buChar char="•"/>
            </a:pPr>
            <a:r>
              <a:rPr lang="fr-FR" dirty="0"/>
              <a:t>animateur enfance/jeunesse, </a:t>
            </a:r>
          </a:p>
          <a:p>
            <a:pPr marL="285750" indent="-285750" algn="just">
              <a:buFont typeface="Arial" panose="020B0604020202020204" pitchFamily="34" charset="0"/>
              <a:buChar char="•"/>
            </a:pPr>
            <a:r>
              <a:rPr lang="fr-FR" dirty="0"/>
              <a:t>secrétaire de mairie, </a:t>
            </a:r>
          </a:p>
          <a:p>
            <a:pPr marL="285750" indent="-285750" algn="just">
              <a:buFont typeface="Arial" panose="020B0604020202020204" pitchFamily="34" charset="0"/>
              <a:buChar char="•"/>
            </a:pPr>
            <a:r>
              <a:rPr lang="fr-FR" dirty="0"/>
              <a:t>chargé de communication, </a:t>
            </a:r>
          </a:p>
          <a:p>
            <a:pPr marL="285750" indent="-285750" algn="just">
              <a:buFont typeface="Arial" panose="020B0604020202020204" pitchFamily="34" charset="0"/>
              <a:buChar char="•"/>
            </a:pPr>
            <a:r>
              <a:rPr lang="fr-FR" dirty="0"/>
              <a:t>agent de restauration </a:t>
            </a:r>
          </a:p>
          <a:p>
            <a:pPr algn="just"/>
            <a:r>
              <a:rPr lang="fr-FR" dirty="0"/>
              <a:t>(Le tableau des métiers en tension est à télécharger sur le </a:t>
            </a:r>
            <a:r>
              <a:rPr lang="fr-FR" dirty="0">
                <a:hlinkClick r:id="rId3"/>
              </a:rPr>
              <a:t>site du CNFPT</a:t>
            </a:r>
            <a:r>
              <a:rPr lang="fr-FR" dirty="0"/>
              <a:t>).</a:t>
            </a:r>
          </a:p>
          <a:p>
            <a:pPr algn="just"/>
            <a:endParaRPr lang="fr-FR" dirty="0"/>
          </a:p>
          <a:p>
            <a:pPr algn="just"/>
            <a:r>
              <a:rPr lang="fr-FR" dirty="0"/>
              <a:t> La licence et le master (niveaux 6 et 7) ne sont pas financés. </a:t>
            </a:r>
          </a:p>
          <a:p>
            <a:pPr algn="ctr"/>
            <a:r>
              <a:rPr lang="fr-FR" b="1" dirty="0"/>
              <a:t>	</a:t>
            </a:r>
          </a:p>
        </p:txBody>
      </p:sp>
      <p:sp>
        <p:nvSpPr>
          <p:cNvPr id="3" name="ZoneTexte 5">
            <a:extLst>
              <a:ext uri="{FF2B5EF4-FFF2-40B4-BE49-F238E27FC236}">
                <a16:creationId xmlns:a16="http://schemas.microsoft.com/office/drawing/2014/main" id="{742A1DE5-0947-9929-F9F3-0BB23779DD40}"/>
              </a:ext>
            </a:extLst>
          </p:cNvPr>
          <p:cNvSpPr txBox="1"/>
          <p:nvPr/>
        </p:nvSpPr>
        <p:spPr>
          <a:xfrm>
            <a:off x="2474670" y="2256110"/>
            <a:ext cx="3866193" cy="58477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b="1" dirty="0">
                <a:solidFill>
                  <a:srgbClr val="66CCFF"/>
                </a:solidFill>
                <a:effectLst>
                  <a:outerShdw blurRad="38100" dist="38100" dir="2700000" algn="tl">
                    <a:srgbClr val="000000">
                      <a:alpha val="43137"/>
                    </a:srgbClr>
                  </a:outerShdw>
                </a:effectLst>
              </a:rPr>
              <a:t>Le CNFPT</a:t>
            </a:r>
          </a:p>
        </p:txBody>
      </p:sp>
    </p:spTree>
    <p:extLst>
      <p:ext uri="{BB962C8B-B14F-4D97-AF65-F5344CB8AC3E}">
        <p14:creationId xmlns:p14="http://schemas.microsoft.com/office/powerpoint/2010/main" val="233849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6A594-A29E-3DDB-09F5-523725BA31D2}"/>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13125C0F-D8B2-91EB-382C-2D212F6B91CE}"/>
              </a:ext>
            </a:extLst>
          </p:cNvPr>
          <p:cNvSpPr>
            <a:spLocks noGrp="1"/>
          </p:cNvSpPr>
          <p:nvPr>
            <p:ph idx="1"/>
          </p:nvPr>
        </p:nvSpPr>
        <p:spPr>
          <a:xfrm>
            <a:off x="228600" y="1515338"/>
            <a:ext cx="8699500" cy="5134078"/>
          </a:xfrm>
        </p:spPr>
        <p:txBody>
          <a:bodyPr>
            <a:normAutofit/>
          </a:bodyPr>
          <a:lstStyle/>
          <a:p>
            <a:pPr lvl="2"/>
            <a:endParaRPr lang="fr-FR" sz="1600" dirty="0">
              <a:solidFill>
                <a:srgbClr val="FF0000"/>
              </a:solidFill>
              <a:sym typeface="Wingdings" panose="05000000000000000000" pitchFamily="2" charset="2"/>
            </a:endParaRPr>
          </a:p>
          <a:p>
            <a:pPr marL="342900" lvl="1" indent="0">
              <a:buNone/>
            </a:pPr>
            <a:endParaRPr lang="fr-FR" dirty="0"/>
          </a:p>
        </p:txBody>
      </p:sp>
      <p:pic>
        <p:nvPicPr>
          <p:cNvPr id="11" name="Image 10" descr="Logo_CDG18_BS.jpg">
            <a:extLst>
              <a:ext uri="{FF2B5EF4-FFF2-40B4-BE49-F238E27FC236}">
                <a16:creationId xmlns:a16="http://schemas.microsoft.com/office/drawing/2014/main" id="{60D55BD5-0B4E-1654-399A-0EC326AADA29}"/>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66227D19-2EB7-51A1-4F72-3EAC4C3DDB56}"/>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1F2C626B-CCF9-FCE8-3DB9-CD73BA2CD498}"/>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1540EF83-DD41-9554-7104-51D85FAD514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F9CD1331-830E-F212-57A7-6BBBF35C0850}"/>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5408D53D-C00B-8542-C95B-F77A81F5E959}"/>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1D53E3DD-D5D3-D9CE-7855-6E8FFFBA67E2}"/>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EEF2E12D-3916-A7DC-CF90-344E4E0F7309}"/>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A6BAFE08-E091-3F40-46E0-53BC1B38E9B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EF54C260-442D-0B66-2D04-5C87FC0AD929}"/>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91C29996-4A96-B6AF-DF54-3EF50A25205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799E6417-01D2-D799-4771-2EEBDA6EC3E2}"/>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0431EF8D-F6F6-1D1D-E35A-B57494D571D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30E85D45-0EC9-1CB4-B878-6A9CB9E638B1}"/>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Titre 4">
            <a:extLst>
              <a:ext uri="{FF2B5EF4-FFF2-40B4-BE49-F238E27FC236}">
                <a16:creationId xmlns:a16="http://schemas.microsoft.com/office/drawing/2014/main" id="{EE5F7DBE-4B91-84FA-E855-9A76CA8AFE80}"/>
              </a:ext>
            </a:extLst>
          </p:cNvPr>
          <p:cNvSpPr>
            <a:spLocks noGrp="1"/>
          </p:cNvSpPr>
          <p:nvPr>
            <p:ph type="title"/>
          </p:nvPr>
        </p:nvSpPr>
        <p:spPr>
          <a:xfrm>
            <a:off x="628650" y="365127"/>
            <a:ext cx="7886700" cy="1101746"/>
          </a:xfrm>
        </p:spPr>
        <p:txBody>
          <a:bodyPr>
            <a:normAutofit/>
          </a:bodyPr>
          <a:lstStyle/>
          <a:p>
            <a:pPr algn="r"/>
            <a:r>
              <a:rPr lang="fr-FR" sz="2200" dirty="0">
                <a:solidFill>
                  <a:srgbClr val="0070C0"/>
                </a:solidFill>
              </a:rPr>
              <a:t>Le recrutement des apprentis en situation </a:t>
            </a:r>
            <a:br>
              <a:rPr lang="fr-FR" sz="2200" dirty="0">
                <a:solidFill>
                  <a:srgbClr val="0070C0"/>
                </a:solidFill>
              </a:rPr>
            </a:br>
            <a:r>
              <a:rPr lang="fr-FR" sz="2200" dirty="0">
                <a:solidFill>
                  <a:srgbClr val="0070C0"/>
                </a:solidFill>
              </a:rPr>
              <a:t>de handicap</a:t>
            </a:r>
          </a:p>
        </p:txBody>
      </p:sp>
      <p:sp>
        <p:nvSpPr>
          <p:cNvPr id="2" name="ZoneTexte 1">
            <a:extLst>
              <a:ext uri="{FF2B5EF4-FFF2-40B4-BE49-F238E27FC236}">
                <a16:creationId xmlns:a16="http://schemas.microsoft.com/office/drawing/2014/main" id="{49284E7C-6919-C551-4FD2-FC418BC43DF3}"/>
              </a:ext>
            </a:extLst>
          </p:cNvPr>
          <p:cNvSpPr txBox="1"/>
          <p:nvPr/>
        </p:nvSpPr>
        <p:spPr>
          <a:xfrm>
            <a:off x="278498" y="2168990"/>
            <a:ext cx="8587004" cy="3970318"/>
          </a:xfrm>
          <a:prstGeom prst="rect">
            <a:avLst/>
          </a:prstGeom>
          <a:noFill/>
        </p:spPr>
        <p:txBody>
          <a:bodyPr wrap="square" rtlCol="0">
            <a:spAutoFit/>
          </a:bodyPr>
          <a:lstStyle/>
          <a:p>
            <a:endParaRPr lang="fr-FR" dirty="0"/>
          </a:p>
          <a:p>
            <a:r>
              <a:rPr lang="fr-FR" dirty="0"/>
              <a:t>Accompagnement financier possible </a:t>
            </a:r>
            <a:r>
              <a:rPr lang="fr-FR" b="1" dirty="0"/>
              <a:t>uniquement </a:t>
            </a:r>
            <a:r>
              <a:rPr lang="fr-FR" dirty="0"/>
              <a:t>si recensement de 	l’intention de recrutement d’apprentis auprès du CNFPT. </a:t>
            </a:r>
          </a:p>
          <a:p>
            <a:r>
              <a:rPr lang="fr-FR" dirty="0"/>
              <a:t>  	</a:t>
            </a:r>
            <a:r>
              <a:rPr lang="fr-FR" b="1" dirty="0"/>
              <a:t>	</a:t>
            </a:r>
          </a:p>
          <a:p>
            <a:r>
              <a:rPr lang="fr-FR" dirty="0"/>
              <a:t>Pour 2026, la campagne de recensement était du 19 janvier au 20 mars 2026</a:t>
            </a:r>
            <a:r>
              <a:rPr lang="fr-FR" b="1" dirty="0"/>
              <a:t>. </a:t>
            </a:r>
          </a:p>
          <a:p>
            <a:r>
              <a:rPr lang="fr-FR" b="1" dirty="0">
                <a:sym typeface="Wingdings" panose="05000000000000000000" pitchFamily="2" charset="2"/>
              </a:rPr>
              <a:t></a:t>
            </a:r>
            <a:r>
              <a:rPr lang="fr-FR" b="1" dirty="0"/>
              <a:t>Information transmise depuis le 27 janvier 2026 via le flash infos du CDG.</a:t>
            </a:r>
          </a:p>
          <a:p>
            <a:r>
              <a:rPr lang="fr-FR" dirty="0"/>
              <a:t>	</a:t>
            </a:r>
          </a:p>
          <a:p>
            <a:r>
              <a:rPr lang="fr-FR" dirty="0"/>
              <a:t>La notification de financement sera envoyée au cours du mois d’avril. </a:t>
            </a:r>
          </a:p>
          <a:p>
            <a:endParaRPr lang="fr-FR" dirty="0"/>
          </a:p>
          <a:p>
            <a:r>
              <a:rPr lang="fr-FR" dirty="0"/>
              <a:t>Seules les collectivités ayant reçues cette notification pourront passer à l’étape de la demande d’accord préalable de financement (APF).</a:t>
            </a:r>
          </a:p>
          <a:p>
            <a:endParaRPr lang="fr-FR" dirty="0"/>
          </a:p>
          <a:p>
            <a:r>
              <a:rPr lang="fr-FR" dirty="0"/>
              <a:t>Pour plus d’informations et de détails concernant chacune des étapes, un support est mis à disposition des collectivités par le CNFPT, à retrouver </a:t>
            </a:r>
            <a:r>
              <a:rPr lang="fr-FR" dirty="0">
                <a:hlinkClick r:id="rId3"/>
              </a:rPr>
              <a:t>ici</a:t>
            </a:r>
            <a:r>
              <a:rPr lang="fr-FR" dirty="0"/>
              <a:t>. </a:t>
            </a:r>
          </a:p>
        </p:txBody>
      </p:sp>
      <p:sp>
        <p:nvSpPr>
          <p:cNvPr id="3" name="ZoneTexte 5">
            <a:extLst>
              <a:ext uri="{FF2B5EF4-FFF2-40B4-BE49-F238E27FC236}">
                <a16:creationId xmlns:a16="http://schemas.microsoft.com/office/drawing/2014/main" id="{0DF91560-737F-FBAE-EFDA-4A03060BA33F}"/>
              </a:ext>
            </a:extLst>
          </p:cNvPr>
          <p:cNvSpPr txBox="1"/>
          <p:nvPr/>
        </p:nvSpPr>
        <p:spPr>
          <a:xfrm>
            <a:off x="2435451" y="1732762"/>
            <a:ext cx="3866193" cy="58477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b="1" dirty="0">
                <a:solidFill>
                  <a:srgbClr val="66CCFF"/>
                </a:solidFill>
                <a:effectLst>
                  <a:outerShdw blurRad="38100" dist="38100" dir="2700000" algn="tl">
                    <a:srgbClr val="000000">
                      <a:alpha val="43137"/>
                    </a:srgbClr>
                  </a:outerShdw>
                </a:effectLst>
              </a:rPr>
              <a:t>Le CNFPT</a:t>
            </a:r>
          </a:p>
        </p:txBody>
      </p:sp>
    </p:spTree>
    <p:extLst>
      <p:ext uri="{BB962C8B-B14F-4D97-AF65-F5344CB8AC3E}">
        <p14:creationId xmlns:p14="http://schemas.microsoft.com/office/powerpoint/2010/main" val="16911158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31364</TotalTime>
  <Words>4432</Words>
  <Application>Microsoft Office PowerPoint</Application>
  <PresentationFormat>Affichage à l'écran (4:3)</PresentationFormat>
  <Paragraphs>506</Paragraphs>
  <Slides>41</Slides>
  <Notes>6</Notes>
  <HiddenSlides>0</HiddenSlides>
  <MMClips>1</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41</vt:i4>
      </vt:variant>
    </vt:vector>
  </HeadingPairs>
  <TitlesOfParts>
    <vt:vector size="49" baseType="lpstr">
      <vt:lpstr>Arial</vt:lpstr>
      <vt:lpstr>Calibri</vt:lpstr>
      <vt:lpstr>Calibri Light</vt:lpstr>
      <vt:lpstr>Courier New</vt:lpstr>
      <vt:lpstr>Segoe UI Emoji</vt:lpstr>
      <vt:lpstr>Symbol</vt:lpstr>
      <vt:lpstr>Wingdings</vt:lpstr>
      <vt:lpstr>Thème Office</vt:lpstr>
      <vt:lpstr>LES VISIOS DU CDG18 </vt:lpstr>
      <vt:lpstr>LES VISIOS DU CDG18 Session  – AVRIL 2026</vt:lpstr>
      <vt:lpstr>SOMMAIRE </vt:lpstr>
      <vt:lpstr>Présentation PowerPoint</vt:lpstr>
      <vt:lpstr>Le recrutement des apprentis en situation  de handicap</vt:lpstr>
      <vt:lpstr>Le recrutement des apprentis en situation  de handicap</vt:lpstr>
      <vt:lpstr>Le recrutement des apprentis en situation  de handicap</vt:lpstr>
      <vt:lpstr>Le recrutement des apprentis en situation  de handicap</vt:lpstr>
      <vt:lpstr>Le recrutement des apprentis en situation  de handicap</vt:lpstr>
      <vt:lpstr>Le recrutement des apprentis en situation  de handicap</vt:lpstr>
      <vt:lpstr>Le recrutement des apprentis en situation  de handicap</vt:lpstr>
      <vt:lpstr>Le recrutement des apprentis en situation  de handicap</vt:lpstr>
      <vt:lpstr>Présentation PowerPoint</vt:lpstr>
      <vt:lpstr>Le CIR : compte individuel retraite  </vt:lpstr>
      <vt:lpstr>Le CIR : compte individuel retraite </vt:lpstr>
      <vt:lpstr>Présentation PowerPoint</vt:lpstr>
      <vt:lpstr>Le CIR : compte individuel retraite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4 – La prestation d’aide à l’archivage possède désormais sa page Facebook !</vt:lpstr>
      <vt:lpstr>Présentation PowerPoint</vt:lpstr>
      <vt:lpstr>DES QUESTIONS ?  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L’ACTUALITE JURIDIQUE DE  LA FONCTION PUBLIQUE TERRITORIALE</dc:title>
  <dc:creator>Gdurand</dc:creator>
  <cp:lastModifiedBy>Ludivine MARTINAT</cp:lastModifiedBy>
  <cp:revision>602</cp:revision>
  <dcterms:created xsi:type="dcterms:W3CDTF">2022-04-29T09:00:44Z</dcterms:created>
  <dcterms:modified xsi:type="dcterms:W3CDTF">2026-04-07T10:35:27Z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2022-03-24T00:00:00Z</vt:filetime>
  </property>
  <property fmtid="{D5CDD505-2E9C-101B-9397-08002B2CF9AE}" pid="3" name="Creator">
    <vt:lpwstr>Microsoft® PowerPoint® 2010</vt:lpwstr>
  </property>
  <property fmtid="{D5CDD505-2E9C-101B-9397-08002B2CF9AE}" pid="4" name="LastSaved">
    <vt:filetime>2022-04-29T00:00:00Z</vt:filetime>
  </property>
</Properties>
</file>