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56" r:id="rId2"/>
    <p:sldId id="257" r:id="rId3"/>
    <p:sldId id="262" r:id="rId4"/>
    <p:sldId id="285" r:id="rId5"/>
    <p:sldId id="322" r:id="rId6"/>
    <p:sldId id="323" r:id="rId7"/>
    <p:sldId id="302" r:id="rId8"/>
    <p:sldId id="303" r:id="rId9"/>
    <p:sldId id="304" r:id="rId10"/>
    <p:sldId id="324" r:id="rId11"/>
    <p:sldId id="307" r:id="rId12"/>
    <p:sldId id="264" r:id="rId13"/>
    <p:sldId id="312" r:id="rId14"/>
    <p:sldId id="313" r:id="rId15"/>
    <p:sldId id="317" r:id="rId16"/>
    <p:sldId id="316" r:id="rId17"/>
    <p:sldId id="315" r:id="rId18"/>
    <p:sldId id="314" r:id="rId19"/>
    <p:sldId id="265" r:id="rId20"/>
    <p:sldId id="266" r:id="rId21"/>
    <p:sldId id="272" r:id="rId22"/>
    <p:sldId id="319" r:id="rId23"/>
    <p:sldId id="320" r:id="rId24"/>
    <p:sldId id="267" r:id="rId25"/>
    <p:sldId id="268" r:id="rId26"/>
    <p:sldId id="274" r:id="rId27"/>
    <p:sldId id="289" r:id="rId28"/>
    <p:sldId id="309" r:id="rId29"/>
    <p:sldId id="318" r:id="rId30"/>
    <p:sldId id="310" r:id="rId31"/>
    <p:sldId id="321" r:id="rId32"/>
    <p:sldId id="326" r:id="rId33"/>
    <p:sldId id="288" r:id="rId34"/>
    <p:sldId id="269" r:id="rId35"/>
  </p:sldIdLst>
  <p:sldSz cx="18288000" cy="10287000"/>
  <p:notesSz cx="6797675" cy="9926638"/>
  <p:embeddedFontLst>
    <p:embeddedFont>
      <p:font typeface="Poppins" panose="00000500000000000000" pitchFamily="2" charset="0"/>
      <p:regular r:id="rId37"/>
      <p:bold r:id="rId38"/>
      <p:italic r:id="rId39"/>
      <p:boldItalic r:id="rId40"/>
    </p:embeddedFont>
    <p:embeddedFont>
      <p:font typeface="Poppins Bold" panose="00000800000000000000" charset="0"/>
      <p:regular r:id="rId41"/>
    </p:embeddedFont>
    <p:embeddedFont>
      <p:font typeface="Poppins Medium" panose="00000600000000000000" pitchFamily="2" charset="0"/>
      <p:regular r:id="rId42"/>
      <p:italic r:id="rId43"/>
    </p:embeddedFont>
    <p:embeddedFont>
      <p:font typeface="Poppins Semi-Bold"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ED"/>
    <a:srgbClr val="76C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8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5.fntdata"/></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C3D685-51E6-4E60-A0E2-5DF3C3C3DE20}" type="doc">
      <dgm:prSet loTypeId="urn:microsoft.com/office/officeart/2005/8/layout/vProcess5" loCatId="process" qsTypeId="urn:microsoft.com/office/officeart/2005/8/quickstyle/simple2#1" qsCatId="simple" csTypeId="urn:microsoft.com/office/officeart/2005/8/colors/accent3_2#1" csCatId="accent3" phldr="1"/>
      <dgm:spPr/>
      <dgm:t>
        <a:bodyPr/>
        <a:lstStyle/>
        <a:p>
          <a:endParaRPr lang="en-US"/>
        </a:p>
      </dgm:t>
    </dgm:pt>
    <dgm:pt modelId="{FC200CC0-4E78-4808-9526-13BCAF606F55}">
      <dgm:prSet custT="1">
        <dgm:style>
          <a:lnRef idx="2">
            <a:schemeClr val="accent6"/>
          </a:lnRef>
          <a:fillRef idx="1">
            <a:schemeClr val="lt1"/>
          </a:fillRef>
          <a:effectRef idx="0">
            <a:schemeClr val="accent6"/>
          </a:effectRef>
          <a:fontRef idx="minor">
            <a:schemeClr val="dk1"/>
          </a:fontRef>
        </dgm:style>
      </dgm:prSet>
      <dgm:spPr/>
      <dgm:t>
        <a:bodyPr/>
        <a:lstStyle/>
        <a:p>
          <a:r>
            <a:rPr lang="en-US" sz="2000" dirty="0" err="1">
              <a:latin typeface="Poppins" panose="00000500000000000000" pitchFamily="2" charset="0"/>
              <a:cs typeface="Poppins" panose="00000500000000000000" pitchFamily="2" charset="0"/>
            </a:rPr>
            <a:t>Incapacité</a:t>
          </a:r>
          <a:r>
            <a:rPr lang="en-US" sz="2000" dirty="0">
              <a:latin typeface="Poppins" panose="00000500000000000000" pitchFamily="2" charset="0"/>
              <a:cs typeface="Poppins" panose="00000500000000000000" pitchFamily="2" charset="0"/>
            </a:rPr>
            <a:t> : IJ </a:t>
          </a:r>
          <a:r>
            <a:rPr lang="en-US" sz="2000" dirty="0" err="1">
              <a:latin typeface="Poppins" panose="00000500000000000000" pitchFamily="2" charset="0"/>
              <a:cs typeface="Poppins" panose="00000500000000000000" pitchFamily="2" charset="0"/>
            </a:rPr>
            <a:t>garantissant</a:t>
          </a:r>
          <a:r>
            <a:rPr lang="en-US" sz="2000" dirty="0">
              <a:latin typeface="Poppins" panose="00000500000000000000" pitchFamily="2" charset="0"/>
              <a:cs typeface="Poppins" panose="00000500000000000000" pitchFamily="2" charset="0"/>
            </a:rPr>
            <a:t> 90 % de la remuneration </a:t>
          </a:r>
          <a:r>
            <a:rPr lang="en-US" sz="2000" dirty="0" err="1">
              <a:latin typeface="Poppins" panose="00000500000000000000" pitchFamily="2" charset="0"/>
              <a:cs typeface="Poppins" panose="00000500000000000000" pitchFamily="2" charset="0"/>
            </a:rPr>
            <a:t>nette</a:t>
          </a:r>
          <a:endParaRPr lang="en-US" sz="2000" dirty="0">
            <a:latin typeface="Poppins" panose="00000500000000000000" pitchFamily="2" charset="0"/>
            <a:cs typeface="Poppins" panose="00000500000000000000" pitchFamily="2" charset="0"/>
          </a:endParaRPr>
        </a:p>
      </dgm:t>
    </dgm:pt>
    <dgm:pt modelId="{E5C6D4C7-541F-4C0C-9BD1-29B49882AB5F}" type="parTrans" cxnId="{C807F8B9-F348-44FC-95D5-1D13341D7433}">
      <dgm:prSet/>
      <dgm:spPr/>
      <dgm:t>
        <a:bodyPr/>
        <a:lstStyle/>
        <a:p>
          <a:endParaRPr lang="en-US"/>
        </a:p>
      </dgm:t>
    </dgm:pt>
    <dgm:pt modelId="{D5006F7E-04F0-4C0C-8C61-CC105B4B270A}" type="sibTrans" cxnId="{C807F8B9-F348-44FC-95D5-1D13341D7433}">
      <dgm:prSet/>
      <dgm:spPr/>
      <dgm:t>
        <a:bodyPr/>
        <a:lstStyle/>
        <a:p>
          <a:endParaRPr lang="en-US"/>
        </a:p>
      </dgm:t>
    </dgm:pt>
    <dgm:pt modelId="{8DF45624-B852-47A4-BB5B-482159EA2437}">
      <dgm:prSet phldrT="[Texte]" phldr="0" custT="1">
        <dgm:style>
          <a:lnRef idx="2">
            <a:schemeClr val="accent6"/>
          </a:lnRef>
          <a:fillRef idx="1">
            <a:schemeClr val="lt1"/>
          </a:fillRef>
          <a:effectRef idx="0">
            <a:schemeClr val="accent6"/>
          </a:effectRef>
          <a:fontRef idx="minor">
            <a:schemeClr val="dk1"/>
          </a:fontRef>
        </dgm:style>
      </dgm:prSet>
      <dgm:spPr/>
      <dgm:t>
        <a:bodyPr/>
        <a:lstStyle/>
        <a:p>
          <a:r>
            <a:rPr lang="fr-FR" sz="2400" dirty="0">
              <a:latin typeface="Poppins" panose="00000500000000000000" pitchFamily="2" charset="0"/>
              <a:cs typeface="Poppins" panose="00000500000000000000" pitchFamily="2" charset="0"/>
            </a:rPr>
            <a:t>Fin de la labellisation</a:t>
          </a:r>
        </a:p>
      </dgm:t>
    </dgm:pt>
    <dgm:pt modelId="{95B8FFBD-F7DD-450F-9E31-1C5FB866A337}" type="parTrans" cxnId="{488CCAC8-1E5D-4268-8E90-9E9BCC7DF6F1}">
      <dgm:prSet/>
      <dgm:spPr/>
      <dgm:t>
        <a:bodyPr/>
        <a:lstStyle/>
        <a:p>
          <a:endParaRPr lang="fr-FR"/>
        </a:p>
      </dgm:t>
    </dgm:pt>
    <dgm:pt modelId="{3C637A3E-2D77-463C-A518-53F1848A2373}" type="sibTrans" cxnId="{488CCAC8-1E5D-4268-8E90-9E9BCC7DF6F1}">
      <dgm:prSet/>
      <dgm:spPr/>
      <dgm:t>
        <a:bodyPr/>
        <a:lstStyle/>
        <a:p>
          <a:endParaRPr lang="fr-FR"/>
        </a:p>
      </dgm:t>
    </dgm:pt>
    <dgm:pt modelId="{8F894A1E-5E59-4F2F-A605-9128C9C2AD78}">
      <dgm:prSet phldrT="[Texte]" phldr="0" custT="1">
        <dgm:style>
          <a:lnRef idx="2">
            <a:schemeClr val="accent6"/>
          </a:lnRef>
          <a:fillRef idx="1">
            <a:schemeClr val="lt1"/>
          </a:fillRef>
          <a:effectRef idx="0">
            <a:schemeClr val="accent6"/>
          </a:effectRef>
          <a:fontRef idx="minor">
            <a:schemeClr val="dk1"/>
          </a:fontRef>
        </dgm:style>
      </dgm:prSet>
      <dgm:spPr/>
      <dgm:t>
        <a:bodyPr/>
        <a:lstStyle/>
        <a:p>
          <a:r>
            <a:rPr lang="fr-FR" sz="2000" dirty="0">
              <a:latin typeface="Poppins" panose="00000500000000000000" pitchFamily="2" charset="0"/>
              <a:cs typeface="Poppins" panose="00000500000000000000" pitchFamily="2" charset="0"/>
            </a:rPr>
            <a:t>Obligation pour l’employeur de souscrire (en direct ou via le CDG18) une convention de participation à adhésion obligatoire pour les agents et comportant les garanties minimales suivantes :</a:t>
          </a:r>
        </a:p>
      </dgm:t>
    </dgm:pt>
    <dgm:pt modelId="{D068EA38-6474-420F-AE40-E4ED1A60C963}" type="parTrans" cxnId="{46DD300A-EAC6-4542-B1BF-7A5BF6EB588D}">
      <dgm:prSet/>
      <dgm:spPr/>
      <dgm:t>
        <a:bodyPr/>
        <a:lstStyle/>
        <a:p>
          <a:endParaRPr lang="fr-FR"/>
        </a:p>
      </dgm:t>
    </dgm:pt>
    <dgm:pt modelId="{52A3BF42-FD23-47CA-AB1A-9010D5B9F2FC}" type="sibTrans" cxnId="{46DD300A-EAC6-4542-B1BF-7A5BF6EB588D}">
      <dgm:prSet/>
      <dgm:spPr/>
      <dgm:t>
        <a:bodyPr/>
        <a:lstStyle/>
        <a:p>
          <a:endParaRPr lang="fr-FR"/>
        </a:p>
      </dgm:t>
    </dgm:pt>
    <dgm:pt modelId="{BC8B7573-D7A1-4B05-B5CA-87976F09FCB9}">
      <dgm:prSet custT="1">
        <dgm:style>
          <a:lnRef idx="2">
            <a:schemeClr val="accent6"/>
          </a:lnRef>
          <a:fillRef idx="1">
            <a:schemeClr val="lt1"/>
          </a:fillRef>
          <a:effectRef idx="0">
            <a:schemeClr val="accent6"/>
          </a:effectRef>
          <a:fontRef idx="minor">
            <a:schemeClr val="dk1"/>
          </a:fontRef>
        </dgm:style>
      </dgm:prSet>
      <dgm:spPr/>
      <dgm:t>
        <a:bodyPr/>
        <a:lstStyle/>
        <a:p>
          <a:r>
            <a:rPr lang="en-US" sz="2000" dirty="0" err="1">
              <a:latin typeface="Poppins" panose="00000500000000000000" pitchFamily="2" charset="0"/>
              <a:cs typeface="Poppins" panose="00000500000000000000" pitchFamily="2" charset="0"/>
            </a:rPr>
            <a:t>Invalidité</a:t>
          </a:r>
          <a:r>
            <a:rPr lang="en-US" sz="2000" dirty="0">
              <a:latin typeface="Poppins" panose="00000500000000000000" pitchFamily="2" charset="0"/>
              <a:cs typeface="Poppins" panose="00000500000000000000" pitchFamily="2" charset="0"/>
            </a:rPr>
            <a:t> : </a:t>
          </a:r>
          <a:r>
            <a:rPr lang="en-US" sz="2000" dirty="0" err="1">
              <a:latin typeface="Poppins" panose="00000500000000000000" pitchFamily="2" charset="0"/>
              <a:cs typeface="Poppins" panose="00000500000000000000" pitchFamily="2" charset="0"/>
            </a:rPr>
            <a:t>rente</a:t>
          </a:r>
          <a:r>
            <a:rPr lang="en-US" sz="2000" dirty="0">
              <a:latin typeface="Poppins" panose="00000500000000000000" pitchFamily="2" charset="0"/>
              <a:cs typeface="Poppins" panose="00000500000000000000" pitchFamily="2" charset="0"/>
            </a:rPr>
            <a:t> </a:t>
          </a:r>
          <a:r>
            <a:rPr lang="en-US" sz="2000" dirty="0" err="1">
              <a:latin typeface="Poppins" panose="00000500000000000000" pitchFamily="2" charset="0"/>
              <a:cs typeface="Poppins" panose="00000500000000000000" pitchFamily="2" charset="0"/>
            </a:rPr>
            <a:t>garantissant</a:t>
          </a:r>
          <a:r>
            <a:rPr lang="en-US" sz="2000" dirty="0">
              <a:latin typeface="Poppins" panose="00000500000000000000" pitchFamily="2" charset="0"/>
              <a:cs typeface="Poppins" panose="00000500000000000000" pitchFamily="2" charset="0"/>
            </a:rPr>
            <a:t> 90 % de la remuneration </a:t>
          </a:r>
          <a:r>
            <a:rPr lang="en-US" sz="2000" dirty="0" err="1">
              <a:latin typeface="Poppins" panose="00000500000000000000" pitchFamily="2" charset="0"/>
              <a:cs typeface="Poppins" panose="00000500000000000000" pitchFamily="2" charset="0"/>
            </a:rPr>
            <a:t>nette</a:t>
          </a:r>
          <a:endParaRPr lang="en-US" sz="2000" dirty="0">
            <a:latin typeface="Poppins" panose="00000500000000000000" pitchFamily="2" charset="0"/>
            <a:cs typeface="Poppins" panose="00000500000000000000" pitchFamily="2" charset="0"/>
          </a:endParaRPr>
        </a:p>
      </dgm:t>
    </dgm:pt>
    <dgm:pt modelId="{21A3265F-E0D8-4CB9-9538-CCBF54207746}" type="parTrans" cxnId="{41718FAD-B687-4C9B-B4E9-698FEBA10B32}">
      <dgm:prSet/>
      <dgm:spPr/>
      <dgm:t>
        <a:bodyPr/>
        <a:lstStyle/>
        <a:p>
          <a:endParaRPr lang="fr-FR"/>
        </a:p>
      </dgm:t>
    </dgm:pt>
    <dgm:pt modelId="{B441F76D-80D1-4ECD-B7C1-94F5FF990656}" type="sibTrans" cxnId="{41718FAD-B687-4C9B-B4E9-698FEBA10B32}">
      <dgm:prSet/>
      <dgm:spPr/>
      <dgm:t>
        <a:bodyPr/>
        <a:lstStyle/>
        <a:p>
          <a:endParaRPr lang="fr-FR"/>
        </a:p>
      </dgm:t>
    </dgm:pt>
    <dgm:pt modelId="{E23E8305-6895-4E94-BFC8-C92C210B47F1}">
      <dgm:prSet phldrT="[Texte]" phldr="0" custT="1">
        <dgm:style>
          <a:lnRef idx="2">
            <a:schemeClr val="accent6"/>
          </a:lnRef>
          <a:fillRef idx="1">
            <a:schemeClr val="lt1"/>
          </a:fillRef>
          <a:effectRef idx="0">
            <a:schemeClr val="accent6"/>
          </a:effectRef>
          <a:fontRef idx="minor">
            <a:schemeClr val="dk1"/>
          </a:fontRef>
        </dgm:style>
      </dgm:prSet>
      <dgm:spPr/>
      <dgm:t>
        <a:bodyPr/>
        <a:lstStyle/>
        <a:p>
          <a:r>
            <a:rPr lang="fr-FR" sz="2000" dirty="0">
              <a:latin typeface="Poppins" panose="00000500000000000000" pitchFamily="2" charset="0"/>
              <a:cs typeface="Poppins" panose="00000500000000000000" pitchFamily="2" charset="0"/>
            </a:rPr>
            <a:t>Participation employeur obligatoire de 50 % de la cotisation de base minimum par agent et par mois</a:t>
          </a:r>
        </a:p>
      </dgm:t>
    </dgm:pt>
    <dgm:pt modelId="{C87555A0-941F-4AAD-B238-55BF787C7BFA}" type="parTrans" cxnId="{0EB38E18-D260-4CDD-BCA6-926D86B3A784}">
      <dgm:prSet/>
      <dgm:spPr/>
      <dgm:t>
        <a:bodyPr/>
        <a:lstStyle/>
        <a:p>
          <a:endParaRPr lang="fr-FR"/>
        </a:p>
      </dgm:t>
    </dgm:pt>
    <dgm:pt modelId="{670B98FE-5184-420C-823A-287D2B827E89}" type="sibTrans" cxnId="{0EB38E18-D260-4CDD-BCA6-926D86B3A784}">
      <dgm:prSet/>
      <dgm:spPr/>
      <dgm:t>
        <a:bodyPr/>
        <a:lstStyle/>
        <a:p>
          <a:endParaRPr lang="fr-FR"/>
        </a:p>
      </dgm:t>
    </dgm:pt>
    <dgm:pt modelId="{9A62321F-A864-4D84-BE10-0E8BC459FE5D}" type="pres">
      <dgm:prSet presAssocID="{8AC3D685-51E6-4E60-A0E2-5DF3C3C3DE20}" presName="outerComposite" presStyleCnt="0">
        <dgm:presLayoutVars>
          <dgm:chMax val="5"/>
          <dgm:dir/>
          <dgm:resizeHandles val="exact"/>
        </dgm:presLayoutVars>
      </dgm:prSet>
      <dgm:spPr/>
    </dgm:pt>
    <dgm:pt modelId="{279CBABC-AD40-4753-AF70-20C0AAE6D0F5}" type="pres">
      <dgm:prSet presAssocID="{8AC3D685-51E6-4E60-A0E2-5DF3C3C3DE20}" presName="dummyMaxCanvas" presStyleCnt="0">
        <dgm:presLayoutVars/>
      </dgm:prSet>
      <dgm:spPr/>
    </dgm:pt>
    <dgm:pt modelId="{BE26A909-8E85-411F-8D7A-2D76BCEA2D75}" type="pres">
      <dgm:prSet presAssocID="{8AC3D685-51E6-4E60-A0E2-5DF3C3C3DE20}" presName="FiveNodes_1" presStyleLbl="node1" presStyleIdx="0" presStyleCnt="5">
        <dgm:presLayoutVars>
          <dgm:bulletEnabled val="1"/>
        </dgm:presLayoutVars>
      </dgm:prSet>
      <dgm:spPr/>
    </dgm:pt>
    <dgm:pt modelId="{AE8DDF28-0AFA-4269-A9BA-77E9219167F6}" type="pres">
      <dgm:prSet presAssocID="{8AC3D685-51E6-4E60-A0E2-5DF3C3C3DE20}" presName="FiveNodes_2" presStyleLbl="node1" presStyleIdx="1" presStyleCnt="5" custLinFactNeighborX="210" custLinFactNeighborY="-1592">
        <dgm:presLayoutVars>
          <dgm:bulletEnabled val="1"/>
        </dgm:presLayoutVars>
      </dgm:prSet>
      <dgm:spPr/>
    </dgm:pt>
    <dgm:pt modelId="{BD9517D9-0340-4E80-8F31-9386A5285456}" type="pres">
      <dgm:prSet presAssocID="{8AC3D685-51E6-4E60-A0E2-5DF3C3C3DE20}" presName="FiveNodes_3" presStyleLbl="node1" presStyleIdx="2" presStyleCnt="5" custLinFactNeighborX="-929" custLinFactNeighborY="-6818">
        <dgm:presLayoutVars>
          <dgm:bulletEnabled val="1"/>
        </dgm:presLayoutVars>
      </dgm:prSet>
      <dgm:spPr/>
    </dgm:pt>
    <dgm:pt modelId="{4A038FFF-3AF5-402E-8B5E-2CB7635B9B1D}" type="pres">
      <dgm:prSet presAssocID="{8AC3D685-51E6-4E60-A0E2-5DF3C3C3DE20}" presName="FiveNodes_4" presStyleLbl="node1" presStyleIdx="3" presStyleCnt="5">
        <dgm:presLayoutVars>
          <dgm:bulletEnabled val="1"/>
        </dgm:presLayoutVars>
      </dgm:prSet>
      <dgm:spPr/>
    </dgm:pt>
    <dgm:pt modelId="{76749635-CFB8-4518-93CB-A7639BE4C1F3}" type="pres">
      <dgm:prSet presAssocID="{8AC3D685-51E6-4E60-A0E2-5DF3C3C3DE20}" presName="FiveNodes_5" presStyleLbl="node1" presStyleIdx="4" presStyleCnt="5">
        <dgm:presLayoutVars>
          <dgm:bulletEnabled val="1"/>
        </dgm:presLayoutVars>
      </dgm:prSet>
      <dgm:spPr/>
    </dgm:pt>
    <dgm:pt modelId="{66E92693-F285-4424-A54C-5E76F7EF7107}" type="pres">
      <dgm:prSet presAssocID="{8AC3D685-51E6-4E60-A0E2-5DF3C3C3DE20}" presName="FiveConn_1-2" presStyleLbl="fgAccFollowNode1" presStyleIdx="0" presStyleCnt="4">
        <dgm:presLayoutVars>
          <dgm:bulletEnabled val="1"/>
        </dgm:presLayoutVars>
      </dgm:prSet>
      <dgm:spPr/>
    </dgm:pt>
    <dgm:pt modelId="{9168F84F-0600-4F11-B760-4B2BAF213F93}" type="pres">
      <dgm:prSet presAssocID="{8AC3D685-51E6-4E60-A0E2-5DF3C3C3DE20}" presName="FiveConn_2-3" presStyleLbl="fgAccFollowNode1" presStyleIdx="1" presStyleCnt="4">
        <dgm:presLayoutVars>
          <dgm:bulletEnabled val="1"/>
        </dgm:presLayoutVars>
      </dgm:prSet>
      <dgm:spPr/>
    </dgm:pt>
    <dgm:pt modelId="{F030EA44-CF33-4B41-A2DA-BC5665AD1444}" type="pres">
      <dgm:prSet presAssocID="{8AC3D685-51E6-4E60-A0E2-5DF3C3C3DE20}" presName="FiveConn_3-4" presStyleLbl="fgAccFollowNode1" presStyleIdx="2" presStyleCnt="4">
        <dgm:presLayoutVars>
          <dgm:bulletEnabled val="1"/>
        </dgm:presLayoutVars>
      </dgm:prSet>
      <dgm:spPr/>
    </dgm:pt>
    <dgm:pt modelId="{73C32124-6DB1-4AE8-81C2-37F3B40C8F70}" type="pres">
      <dgm:prSet presAssocID="{8AC3D685-51E6-4E60-A0E2-5DF3C3C3DE20}" presName="FiveConn_4-5" presStyleLbl="fgAccFollowNode1" presStyleIdx="3" presStyleCnt="4">
        <dgm:presLayoutVars>
          <dgm:bulletEnabled val="1"/>
        </dgm:presLayoutVars>
      </dgm:prSet>
      <dgm:spPr/>
    </dgm:pt>
    <dgm:pt modelId="{C5D283FF-83AD-48A9-B255-A39714E35AC6}" type="pres">
      <dgm:prSet presAssocID="{8AC3D685-51E6-4E60-A0E2-5DF3C3C3DE20}" presName="FiveNodes_1_text" presStyleLbl="node1" presStyleIdx="4" presStyleCnt="5">
        <dgm:presLayoutVars>
          <dgm:bulletEnabled val="1"/>
        </dgm:presLayoutVars>
      </dgm:prSet>
      <dgm:spPr/>
    </dgm:pt>
    <dgm:pt modelId="{7241A616-3064-4A12-88D2-7D3C190CE692}" type="pres">
      <dgm:prSet presAssocID="{8AC3D685-51E6-4E60-A0E2-5DF3C3C3DE20}" presName="FiveNodes_2_text" presStyleLbl="node1" presStyleIdx="4" presStyleCnt="5">
        <dgm:presLayoutVars>
          <dgm:bulletEnabled val="1"/>
        </dgm:presLayoutVars>
      </dgm:prSet>
      <dgm:spPr/>
    </dgm:pt>
    <dgm:pt modelId="{269D37F3-CECB-4379-BEE2-09102740C671}" type="pres">
      <dgm:prSet presAssocID="{8AC3D685-51E6-4E60-A0E2-5DF3C3C3DE20}" presName="FiveNodes_3_text" presStyleLbl="node1" presStyleIdx="4" presStyleCnt="5">
        <dgm:presLayoutVars>
          <dgm:bulletEnabled val="1"/>
        </dgm:presLayoutVars>
      </dgm:prSet>
      <dgm:spPr/>
    </dgm:pt>
    <dgm:pt modelId="{79B562AB-5674-4F1A-BB47-E8152DE53EF4}" type="pres">
      <dgm:prSet presAssocID="{8AC3D685-51E6-4E60-A0E2-5DF3C3C3DE20}" presName="FiveNodes_4_text" presStyleLbl="node1" presStyleIdx="4" presStyleCnt="5">
        <dgm:presLayoutVars>
          <dgm:bulletEnabled val="1"/>
        </dgm:presLayoutVars>
      </dgm:prSet>
      <dgm:spPr/>
    </dgm:pt>
    <dgm:pt modelId="{7C0DCF04-95E0-4E53-8533-FC3E9EA2B32C}" type="pres">
      <dgm:prSet presAssocID="{8AC3D685-51E6-4E60-A0E2-5DF3C3C3DE20}" presName="FiveNodes_5_text" presStyleLbl="node1" presStyleIdx="4" presStyleCnt="5">
        <dgm:presLayoutVars>
          <dgm:bulletEnabled val="1"/>
        </dgm:presLayoutVars>
      </dgm:prSet>
      <dgm:spPr/>
    </dgm:pt>
  </dgm:ptLst>
  <dgm:cxnLst>
    <dgm:cxn modelId="{0CA90300-EBE8-4910-8239-081873F7FBE5}" type="presOf" srcId="{E23E8305-6895-4E94-BFC8-C92C210B47F1}" destId="{7C0DCF04-95E0-4E53-8533-FC3E9EA2B32C}" srcOrd="1" destOrd="0" presId="urn:microsoft.com/office/officeart/2005/8/layout/vProcess5"/>
    <dgm:cxn modelId="{46DD300A-EAC6-4542-B1BF-7A5BF6EB588D}" srcId="{8AC3D685-51E6-4E60-A0E2-5DF3C3C3DE20}" destId="{8F894A1E-5E59-4F2F-A605-9128C9C2AD78}" srcOrd="1" destOrd="0" parTransId="{D068EA38-6474-420F-AE40-E4ED1A60C963}" sibTransId="{52A3BF42-FD23-47CA-AB1A-9010D5B9F2FC}"/>
    <dgm:cxn modelId="{8C3ECF15-B21A-4435-8E51-0656A6EAC0DB}" type="presOf" srcId="{8AC3D685-51E6-4E60-A0E2-5DF3C3C3DE20}" destId="{9A62321F-A864-4D84-BE10-0E8BC459FE5D}" srcOrd="0" destOrd="0" presId="urn:microsoft.com/office/officeart/2005/8/layout/vProcess5"/>
    <dgm:cxn modelId="{0EB38E18-D260-4CDD-BCA6-926D86B3A784}" srcId="{8AC3D685-51E6-4E60-A0E2-5DF3C3C3DE20}" destId="{E23E8305-6895-4E94-BFC8-C92C210B47F1}" srcOrd="4" destOrd="0" parTransId="{C87555A0-941F-4AAD-B238-55BF787C7BFA}" sibTransId="{670B98FE-5184-420C-823A-287D2B827E89}"/>
    <dgm:cxn modelId="{54CB183D-2075-4822-924C-072EEF209EA7}" type="presOf" srcId="{BC8B7573-D7A1-4B05-B5CA-87976F09FCB9}" destId="{4A038FFF-3AF5-402E-8B5E-2CB7635B9B1D}" srcOrd="0" destOrd="0" presId="urn:microsoft.com/office/officeart/2005/8/layout/vProcess5"/>
    <dgm:cxn modelId="{3F350F3F-7091-4B34-8B62-6AD818F7E236}" type="presOf" srcId="{FC200CC0-4E78-4808-9526-13BCAF606F55}" destId="{BD9517D9-0340-4E80-8F31-9386A5285456}" srcOrd="0" destOrd="0" presId="urn:microsoft.com/office/officeart/2005/8/layout/vProcess5"/>
    <dgm:cxn modelId="{8557FE5D-87C2-4993-B21B-0507B8150CA8}" type="presOf" srcId="{FC200CC0-4E78-4808-9526-13BCAF606F55}" destId="{269D37F3-CECB-4379-BEE2-09102740C671}" srcOrd="1" destOrd="0" presId="urn:microsoft.com/office/officeart/2005/8/layout/vProcess5"/>
    <dgm:cxn modelId="{14444A47-B686-4F17-AEA5-19FED8DD3465}" type="presOf" srcId="{E23E8305-6895-4E94-BFC8-C92C210B47F1}" destId="{76749635-CFB8-4518-93CB-A7639BE4C1F3}" srcOrd="0" destOrd="0" presId="urn:microsoft.com/office/officeart/2005/8/layout/vProcess5"/>
    <dgm:cxn modelId="{3C44FC73-E698-4B6D-A1C5-12A5954BF7BD}" type="presOf" srcId="{8F894A1E-5E59-4F2F-A605-9128C9C2AD78}" destId="{7241A616-3064-4A12-88D2-7D3C190CE692}" srcOrd="1" destOrd="0" presId="urn:microsoft.com/office/officeart/2005/8/layout/vProcess5"/>
    <dgm:cxn modelId="{1AB94382-B7E0-4A37-8C0F-2AF994D9DB0E}" type="presOf" srcId="{8DF45624-B852-47A4-BB5B-482159EA2437}" destId="{BE26A909-8E85-411F-8D7A-2D76BCEA2D75}" srcOrd="0" destOrd="0" presId="urn:microsoft.com/office/officeart/2005/8/layout/vProcess5"/>
    <dgm:cxn modelId="{FA58649E-E081-44EB-B77E-83E3A88DBA18}" type="presOf" srcId="{8F894A1E-5E59-4F2F-A605-9128C9C2AD78}" destId="{AE8DDF28-0AFA-4269-A9BA-77E9219167F6}" srcOrd="0" destOrd="0" presId="urn:microsoft.com/office/officeart/2005/8/layout/vProcess5"/>
    <dgm:cxn modelId="{41718FAD-B687-4C9B-B4E9-698FEBA10B32}" srcId="{8AC3D685-51E6-4E60-A0E2-5DF3C3C3DE20}" destId="{BC8B7573-D7A1-4B05-B5CA-87976F09FCB9}" srcOrd="3" destOrd="0" parTransId="{21A3265F-E0D8-4CB9-9538-CCBF54207746}" sibTransId="{B441F76D-80D1-4ECD-B7C1-94F5FF990656}"/>
    <dgm:cxn modelId="{C807F8B9-F348-44FC-95D5-1D13341D7433}" srcId="{8AC3D685-51E6-4E60-A0E2-5DF3C3C3DE20}" destId="{FC200CC0-4E78-4808-9526-13BCAF606F55}" srcOrd="2" destOrd="0" parTransId="{E5C6D4C7-541F-4C0C-9BD1-29B49882AB5F}" sibTransId="{D5006F7E-04F0-4C0C-8C61-CC105B4B270A}"/>
    <dgm:cxn modelId="{C39824BC-6919-43D7-8E3B-857509F5FFBE}" type="presOf" srcId="{B441F76D-80D1-4ECD-B7C1-94F5FF990656}" destId="{73C32124-6DB1-4AE8-81C2-37F3B40C8F70}" srcOrd="0" destOrd="0" presId="urn:microsoft.com/office/officeart/2005/8/layout/vProcess5"/>
    <dgm:cxn modelId="{488CCAC8-1E5D-4268-8E90-9E9BCC7DF6F1}" srcId="{8AC3D685-51E6-4E60-A0E2-5DF3C3C3DE20}" destId="{8DF45624-B852-47A4-BB5B-482159EA2437}" srcOrd="0" destOrd="0" parTransId="{95B8FFBD-F7DD-450F-9E31-1C5FB866A337}" sibTransId="{3C637A3E-2D77-463C-A518-53F1848A2373}"/>
    <dgm:cxn modelId="{5A0014CC-4944-4EBC-92B0-8444551B4836}" type="presOf" srcId="{D5006F7E-04F0-4C0C-8C61-CC105B4B270A}" destId="{F030EA44-CF33-4B41-A2DA-BC5665AD1444}" srcOrd="0" destOrd="0" presId="urn:microsoft.com/office/officeart/2005/8/layout/vProcess5"/>
    <dgm:cxn modelId="{D7E5F6CC-7E71-4A18-991E-59CA8E4F7DBA}" type="presOf" srcId="{52A3BF42-FD23-47CA-AB1A-9010D5B9F2FC}" destId="{9168F84F-0600-4F11-B760-4B2BAF213F93}" srcOrd="0" destOrd="0" presId="urn:microsoft.com/office/officeart/2005/8/layout/vProcess5"/>
    <dgm:cxn modelId="{05A629DE-593A-4CC0-AB0B-834943E2F5AD}" type="presOf" srcId="{8DF45624-B852-47A4-BB5B-482159EA2437}" destId="{C5D283FF-83AD-48A9-B255-A39714E35AC6}" srcOrd="1" destOrd="0" presId="urn:microsoft.com/office/officeart/2005/8/layout/vProcess5"/>
    <dgm:cxn modelId="{6FE0C7F0-D8D7-46F5-9A27-F4BDD9355EEF}" type="presOf" srcId="{3C637A3E-2D77-463C-A518-53F1848A2373}" destId="{66E92693-F285-4424-A54C-5E76F7EF7107}" srcOrd="0" destOrd="0" presId="urn:microsoft.com/office/officeart/2005/8/layout/vProcess5"/>
    <dgm:cxn modelId="{2EFEC3F9-0DF8-48FB-9375-6D73D400ACEA}" type="presOf" srcId="{BC8B7573-D7A1-4B05-B5CA-87976F09FCB9}" destId="{79B562AB-5674-4F1A-BB47-E8152DE53EF4}" srcOrd="1" destOrd="0" presId="urn:microsoft.com/office/officeart/2005/8/layout/vProcess5"/>
    <dgm:cxn modelId="{E180E629-D8D7-450A-B269-79C57FDA11A0}" type="presParOf" srcId="{9A62321F-A864-4D84-BE10-0E8BC459FE5D}" destId="{279CBABC-AD40-4753-AF70-20C0AAE6D0F5}" srcOrd="0" destOrd="0" presId="urn:microsoft.com/office/officeart/2005/8/layout/vProcess5"/>
    <dgm:cxn modelId="{E4522BC7-AD13-4E46-96FB-3151831F55E7}" type="presParOf" srcId="{9A62321F-A864-4D84-BE10-0E8BC459FE5D}" destId="{BE26A909-8E85-411F-8D7A-2D76BCEA2D75}" srcOrd="1" destOrd="0" presId="urn:microsoft.com/office/officeart/2005/8/layout/vProcess5"/>
    <dgm:cxn modelId="{F03551E9-CE14-4D5C-83B2-2DC4F17BD3C4}" type="presParOf" srcId="{9A62321F-A864-4D84-BE10-0E8BC459FE5D}" destId="{AE8DDF28-0AFA-4269-A9BA-77E9219167F6}" srcOrd="2" destOrd="0" presId="urn:microsoft.com/office/officeart/2005/8/layout/vProcess5"/>
    <dgm:cxn modelId="{7D591202-9312-4D00-9386-66D89BB28ACD}" type="presParOf" srcId="{9A62321F-A864-4D84-BE10-0E8BC459FE5D}" destId="{BD9517D9-0340-4E80-8F31-9386A5285456}" srcOrd="3" destOrd="0" presId="urn:microsoft.com/office/officeart/2005/8/layout/vProcess5"/>
    <dgm:cxn modelId="{0F54C059-A8D8-4592-B986-3E620CA013F3}" type="presParOf" srcId="{9A62321F-A864-4D84-BE10-0E8BC459FE5D}" destId="{4A038FFF-3AF5-402E-8B5E-2CB7635B9B1D}" srcOrd="4" destOrd="0" presId="urn:microsoft.com/office/officeart/2005/8/layout/vProcess5"/>
    <dgm:cxn modelId="{601EF809-968B-4296-806D-196366761334}" type="presParOf" srcId="{9A62321F-A864-4D84-BE10-0E8BC459FE5D}" destId="{76749635-CFB8-4518-93CB-A7639BE4C1F3}" srcOrd="5" destOrd="0" presId="urn:microsoft.com/office/officeart/2005/8/layout/vProcess5"/>
    <dgm:cxn modelId="{36729018-9DC5-475C-BDE3-D61C2C16F3B3}" type="presParOf" srcId="{9A62321F-A864-4D84-BE10-0E8BC459FE5D}" destId="{66E92693-F285-4424-A54C-5E76F7EF7107}" srcOrd="6" destOrd="0" presId="urn:microsoft.com/office/officeart/2005/8/layout/vProcess5"/>
    <dgm:cxn modelId="{60F70E04-180F-49A5-89DC-49928C53415D}" type="presParOf" srcId="{9A62321F-A864-4D84-BE10-0E8BC459FE5D}" destId="{9168F84F-0600-4F11-B760-4B2BAF213F93}" srcOrd="7" destOrd="0" presId="urn:microsoft.com/office/officeart/2005/8/layout/vProcess5"/>
    <dgm:cxn modelId="{4368A5DD-4E1B-4FCE-B90F-0FB49FB39137}" type="presParOf" srcId="{9A62321F-A864-4D84-BE10-0E8BC459FE5D}" destId="{F030EA44-CF33-4B41-A2DA-BC5665AD1444}" srcOrd="8" destOrd="0" presId="urn:microsoft.com/office/officeart/2005/8/layout/vProcess5"/>
    <dgm:cxn modelId="{EA11DBDB-8F7C-4CE2-BFB6-E66652204AB3}" type="presParOf" srcId="{9A62321F-A864-4D84-BE10-0E8BC459FE5D}" destId="{73C32124-6DB1-4AE8-81C2-37F3B40C8F70}" srcOrd="9" destOrd="0" presId="urn:microsoft.com/office/officeart/2005/8/layout/vProcess5"/>
    <dgm:cxn modelId="{FA48CB01-C9EA-45CA-AFBA-71B3BAEA0000}" type="presParOf" srcId="{9A62321F-A864-4D84-BE10-0E8BC459FE5D}" destId="{C5D283FF-83AD-48A9-B255-A39714E35AC6}" srcOrd="10" destOrd="0" presId="urn:microsoft.com/office/officeart/2005/8/layout/vProcess5"/>
    <dgm:cxn modelId="{3FAB73AC-1EBD-4187-9F55-D04D3522218D}" type="presParOf" srcId="{9A62321F-A864-4D84-BE10-0E8BC459FE5D}" destId="{7241A616-3064-4A12-88D2-7D3C190CE692}" srcOrd="11" destOrd="0" presId="urn:microsoft.com/office/officeart/2005/8/layout/vProcess5"/>
    <dgm:cxn modelId="{6EB80862-2064-419A-AAB0-D289C2D5CCEC}" type="presParOf" srcId="{9A62321F-A864-4D84-BE10-0E8BC459FE5D}" destId="{269D37F3-CECB-4379-BEE2-09102740C671}" srcOrd="12" destOrd="0" presId="urn:microsoft.com/office/officeart/2005/8/layout/vProcess5"/>
    <dgm:cxn modelId="{84F82401-0D6B-4D67-9E1D-E9F87F6872DF}" type="presParOf" srcId="{9A62321F-A864-4D84-BE10-0E8BC459FE5D}" destId="{79B562AB-5674-4F1A-BB47-E8152DE53EF4}" srcOrd="13" destOrd="0" presId="urn:microsoft.com/office/officeart/2005/8/layout/vProcess5"/>
    <dgm:cxn modelId="{1F4BD0EB-4FA9-40ED-BC3A-71727B1A5628}" type="presParOf" srcId="{9A62321F-A864-4D84-BE10-0E8BC459FE5D}" destId="{7C0DCF04-95E0-4E53-8533-FC3E9EA2B32C}"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6A909-8E85-411F-8D7A-2D76BCEA2D75}">
      <dsp:nvSpPr>
        <dsp:cNvPr id="0" name=""/>
        <dsp:cNvSpPr/>
      </dsp:nvSpPr>
      <dsp:spPr>
        <a:xfrm>
          <a:off x="0" y="0"/>
          <a:ext cx="11969496" cy="1193292"/>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kern="1200" dirty="0">
              <a:latin typeface="Poppins" panose="00000500000000000000" pitchFamily="2" charset="0"/>
              <a:cs typeface="Poppins" panose="00000500000000000000" pitchFamily="2" charset="0"/>
            </a:rPr>
            <a:t>Fin de la labellisation</a:t>
          </a:r>
        </a:p>
      </dsp:txBody>
      <dsp:txXfrm>
        <a:off x="34950" y="34950"/>
        <a:ext cx="10542226" cy="1123392"/>
      </dsp:txXfrm>
    </dsp:sp>
    <dsp:sp modelId="{AE8DDF28-0AFA-4269-A9BA-77E9219167F6}">
      <dsp:nvSpPr>
        <dsp:cNvPr id="0" name=""/>
        <dsp:cNvSpPr/>
      </dsp:nvSpPr>
      <dsp:spPr>
        <a:xfrm>
          <a:off x="918961" y="1340029"/>
          <a:ext cx="11969496" cy="1193292"/>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Poppins" panose="00000500000000000000" pitchFamily="2" charset="0"/>
              <a:cs typeface="Poppins" panose="00000500000000000000" pitchFamily="2" charset="0"/>
            </a:rPr>
            <a:t>Obligation pour l’employeur de souscrire (en direct ou via le CDG18) une convention de participation à adhésion obligatoire pour les agents et comportant les garanties minimales suivantes :</a:t>
          </a:r>
        </a:p>
      </dsp:txBody>
      <dsp:txXfrm>
        <a:off x="953911" y="1374979"/>
        <a:ext cx="10230130" cy="1123392"/>
      </dsp:txXfrm>
    </dsp:sp>
    <dsp:sp modelId="{BD9517D9-0340-4E80-8F31-9386A5285456}">
      <dsp:nvSpPr>
        <dsp:cNvPr id="0" name=""/>
        <dsp:cNvSpPr/>
      </dsp:nvSpPr>
      <dsp:spPr>
        <a:xfrm>
          <a:off x="1676455" y="2636695"/>
          <a:ext cx="11969496" cy="1193292"/>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latin typeface="Poppins" panose="00000500000000000000" pitchFamily="2" charset="0"/>
              <a:cs typeface="Poppins" panose="00000500000000000000" pitchFamily="2" charset="0"/>
            </a:rPr>
            <a:t>Incapacité</a:t>
          </a:r>
          <a:r>
            <a:rPr lang="en-US" sz="2000" kern="1200" dirty="0">
              <a:latin typeface="Poppins" panose="00000500000000000000" pitchFamily="2" charset="0"/>
              <a:cs typeface="Poppins" panose="00000500000000000000" pitchFamily="2" charset="0"/>
            </a:rPr>
            <a:t> : IJ </a:t>
          </a:r>
          <a:r>
            <a:rPr lang="en-US" sz="2000" kern="1200" dirty="0" err="1">
              <a:latin typeface="Poppins" panose="00000500000000000000" pitchFamily="2" charset="0"/>
              <a:cs typeface="Poppins" panose="00000500000000000000" pitchFamily="2" charset="0"/>
            </a:rPr>
            <a:t>garantissant</a:t>
          </a:r>
          <a:r>
            <a:rPr lang="en-US" sz="2000" kern="1200" dirty="0">
              <a:latin typeface="Poppins" panose="00000500000000000000" pitchFamily="2" charset="0"/>
              <a:cs typeface="Poppins" panose="00000500000000000000" pitchFamily="2" charset="0"/>
            </a:rPr>
            <a:t> 90 % de la remuneration </a:t>
          </a:r>
          <a:r>
            <a:rPr lang="en-US" sz="2000" kern="1200" dirty="0" err="1">
              <a:latin typeface="Poppins" panose="00000500000000000000" pitchFamily="2" charset="0"/>
              <a:cs typeface="Poppins" panose="00000500000000000000" pitchFamily="2" charset="0"/>
            </a:rPr>
            <a:t>nette</a:t>
          </a:r>
          <a:endParaRPr lang="en-US" sz="2000" kern="1200" dirty="0">
            <a:latin typeface="Poppins" panose="00000500000000000000" pitchFamily="2" charset="0"/>
            <a:cs typeface="Poppins" panose="00000500000000000000" pitchFamily="2" charset="0"/>
          </a:endParaRPr>
        </a:p>
      </dsp:txBody>
      <dsp:txXfrm>
        <a:off x="1711405" y="2671645"/>
        <a:ext cx="10230130" cy="1123392"/>
      </dsp:txXfrm>
    </dsp:sp>
    <dsp:sp modelId="{4A038FFF-3AF5-402E-8B5E-2CB7635B9B1D}">
      <dsp:nvSpPr>
        <dsp:cNvPr id="0" name=""/>
        <dsp:cNvSpPr/>
      </dsp:nvSpPr>
      <dsp:spPr>
        <a:xfrm>
          <a:off x="2681478" y="4077081"/>
          <a:ext cx="11969496" cy="1193292"/>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latin typeface="Poppins" panose="00000500000000000000" pitchFamily="2" charset="0"/>
              <a:cs typeface="Poppins" panose="00000500000000000000" pitchFamily="2" charset="0"/>
            </a:rPr>
            <a:t>Invalidité</a:t>
          </a:r>
          <a:r>
            <a:rPr lang="en-US" sz="2000" kern="1200" dirty="0">
              <a:latin typeface="Poppins" panose="00000500000000000000" pitchFamily="2" charset="0"/>
              <a:cs typeface="Poppins" panose="00000500000000000000" pitchFamily="2" charset="0"/>
            </a:rPr>
            <a:t> : </a:t>
          </a:r>
          <a:r>
            <a:rPr lang="en-US" sz="2000" kern="1200" dirty="0" err="1">
              <a:latin typeface="Poppins" panose="00000500000000000000" pitchFamily="2" charset="0"/>
              <a:cs typeface="Poppins" panose="00000500000000000000" pitchFamily="2" charset="0"/>
            </a:rPr>
            <a:t>rente</a:t>
          </a:r>
          <a:r>
            <a:rPr lang="en-US" sz="2000" kern="1200" dirty="0">
              <a:latin typeface="Poppins" panose="00000500000000000000" pitchFamily="2" charset="0"/>
              <a:cs typeface="Poppins" panose="00000500000000000000" pitchFamily="2" charset="0"/>
            </a:rPr>
            <a:t> </a:t>
          </a:r>
          <a:r>
            <a:rPr lang="en-US" sz="2000" kern="1200" dirty="0" err="1">
              <a:latin typeface="Poppins" panose="00000500000000000000" pitchFamily="2" charset="0"/>
              <a:cs typeface="Poppins" panose="00000500000000000000" pitchFamily="2" charset="0"/>
            </a:rPr>
            <a:t>garantissant</a:t>
          </a:r>
          <a:r>
            <a:rPr lang="en-US" sz="2000" kern="1200" dirty="0">
              <a:latin typeface="Poppins" panose="00000500000000000000" pitchFamily="2" charset="0"/>
              <a:cs typeface="Poppins" panose="00000500000000000000" pitchFamily="2" charset="0"/>
            </a:rPr>
            <a:t> 90 % de la remuneration </a:t>
          </a:r>
          <a:r>
            <a:rPr lang="en-US" sz="2000" kern="1200" dirty="0" err="1">
              <a:latin typeface="Poppins" panose="00000500000000000000" pitchFamily="2" charset="0"/>
              <a:cs typeface="Poppins" panose="00000500000000000000" pitchFamily="2" charset="0"/>
            </a:rPr>
            <a:t>nette</a:t>
          </a:r>
          <a:endParaRPr lang="en-US" sz="2000" kern="1200" dirty="0">
            <a:latin typeface="Poppins" panose="00000500000000000000" pitchFamily="2" charset="0"/>
            <a:cs typeface="Poppins" panose="00000500000000000000" pitchFamily="2" charset="0"/>
          </a:endParaRPr>
        </a:p>
      </dsp:txBody>
      <dsp:txXfrm>
        <a:off x="2716428" y="4112031"/>
        <a:ext cx="10230130" cy="1123391"/>
      </dsp:txXfrm>
    </dsp:sp>
    <dsp:sp modelId="{76749635-CFB8-4518-93CB-A7639BE4C1F3}">
      <dsp:nvSpPr>
        <dsp:cNvPr id="0" name=""/>
        <dsp:cNvSpPr/>
      </dsp:nvSpPr>
      <dsp:spPr>
        <a:xfrm>
          <a:off x="3575304" y="5436107"/>
          <a:ext cx="11969496" cy="1193292"/>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Poppins" panose="00000500000000000000" pitchFamily="2" charset="0"/>
              <a:cs typeface="Poppins" panose="00000500000000000000" pitchFamily="2" charset="0"/>
            </a:rPr>
            <a:t>Participation employeur obligatoire de 50 % de la cotisation de base minimum par agent et par mois</a:t>
          </a:r>
        </a:p>
      </dsp:txBody>
      <dsp:txXfrm>
        <a:off x="3610254" y="5471057"/>
        <a:ext cx="10230130" cy="1123392"/>
      </dsp:txXfrm>
    </dsp:sp>
    <dsp:sp modelId="{66E92693-F285-4424-A54C-5E76F7EF7107}">
      <dsp:nvSpPr>
        <dsp:cNvPr id="0" name=""/>
        <dsp:cNvSpPr/>
      </dsp:nvSpPr>
      <dsp:spPr>
        <a:xfrm>
          <a:off x="11193856" y="871766"/>
          <a:ext cx="775639" cy="775639"/>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fr-FR" sz="3500" kern="1200"/>
        </a:p>
      </dsp:txBody>
      <dsp:txXfrm>
        <a:off x="11368375" y="871766"/>
        <a:ext cx="426601" cy="583668"/>
      </dsp:txXfrm>
    </dsp:sp>
    <dsp:sp modelId="{9168F84F-0600-4F11-B760-4B2BAF213F93}">
      <dsp:nvSpPr>
        <dsp:cNvPr id="0" name=""/>
        <dsp:cNvSpPr/>
      </dsp:nvSpPr>
      <dsp:spPr>
        <a:xfrm>
          <a:off x="12087682" y="2230793"/>
          <a:ext cx="775639" cy="775639"/>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fr-FR" sz="3500" kern="1200"/>
        </a:p>
      </dsp:txBody>
      <dsp:txXfrm>
        <a:off x="12262201" y="2230793"/>
        <a:ext cx="426601" cy="583668"/>
      </dsp:txXfrm>
    </dsp:sp>
    <dsp:sp modelId="{F030EA44-CF33-4B41-A2DA-BC5665AD1444}">
      <dsp:nvSpPr>
        <dsp:cNvPr id="0" name=""/>
        <dsp:cNvSpPr/>
      </dsp:nvSpPr>
      <dsp:spPr>
        <a:xfrm>
          <a:off x="12981508" y="3569931"/>
          <a:ext cx="775639" cy="775639"/>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13156027" y="3569931"/>
        <a:ext cx="426601" cy="583668"/>
      </dsp:txXfrm>
    </dsp:sp>
    <dsp:sp modelId="{73C32124-6DB1-4AE8-81C2-37F3B40C8F70}">
      <dsp:nvSpPr>
        <dsp:cNvPr id="0" name=""/>
        <dsp:cNvSpPr/>
      </dsp:nvSpPr>
      <dsp:spPr>
        <a:xfrm>
          <a:off x="13875334" y="4942217"/>
          <a:ext cx="775639" cy="775639"/>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fr-FR" sz="3500" kern="1200"/>
        </a:p>
      </dsp:txBody>
      <dsp:txXfrm>
        <a:off x="14049853" y="4942217"/>
        <a:ext cx="426601" cy="58366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273B823-D6DD-448D-B2E0-AC09FF0ED217}" type="datetimeFigureOut">
              <a:rPr lang="fr-FR" smtClean="0"/>
              <a:t>10/09/2026</a:t>
            </a:fld>
            <a:endParaRPr lang="fr-FR"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3CD1244-35D1-44B3-9036-51A664636617}" type="slidenum">
              <a:rPr lang="fr-FR" smtClean="0"/>
              <a:t>‹N°›</a:t>
            </a:fld>
            <a:endParaRPr lang="fr-FR" dirty="0"/>
          </a:p>
        </p:txBody>
      </p:sp>
    </p:spTree>
    <p:extLst>
      <p:ext uri="{BB962C8B-B14F-4D97-AF65-F5344CB8AC3E}">
        <p14:creationId xmlns:p14="http://schemas.microsoft.com/office/powerpoint/2010/main" val="403554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effectLst/>
                <a:latin typeface="+mn-lt"/>
                <a:ea typeface="+mn-ea"/>
                <a:cs typeface="+mn-cs"/>
              </a:rPr>
              <a:t>cf. respect des droits et des libertés individuelles ou collectives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effectLst/>
                <a:latin typeface="+mn-lt"/>
                <a:ea typeface="+mn-ea"/>
                <a:cs typeface="+mn-cs"/>
              </a:rPr>
              <a:t>49 000 décès par an en France / deuxième substance psychoactive consommée : chaque jour 10 % de la population en consomme (INRS – Ministère de la Santé,</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effectLst/>
                <a:latin typeface="+mn-lt"/>
                <a:ea typeface="+mn-ea"/>
                <a:cs typeface="+mn-cs"/>
              </a:rPr>
              <a:t>Addiction favorisée par des facteurs environnementaux liés au travail ou à la vie privée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4</a:t>
            </a:fld>
            <a:endParaRPr lang="fr-FR" dirty="0"/>
          </a:p>
        </p:txBody>
      </p:sp>
    </p:spTree>
    <p:extLst>
      <p:ext uri="{BB962C8B-B14F-4D97-AF65-F5344CB8AC3E}">
        <p14:creationId xmlns:p14="http://schemas.microsoft.com/office/powerpoint/2010/main" val="2070835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988C-1970-B731-B152-95BAAB3E30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D3C1F7-F43D-726A-CFD8-4522A80A48B6}"/>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7020C526-FF8D-3118-585D-6CAF9FA2CBC7}"/>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missions accueil du public / missions sur la voie publique)</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liés à la perte d’efficacité au travail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obligation de résultat de l’employeur</a:t>
            </a:r>
            <a:endParaRPr lang="fr-FR" dirty="0"/>
          </a:p>
        </p:txBody>
      </p:sp>
      <p:sp>
        <p:nvSpPr>
          <p:cNvPr id="4" name="Espace réservé du numéro de diapositive 3">
            <a:extLst>
              <a:ext uri="{FF2B5EF4-FFF2-40B4-BE49-F238E27FC236}">
                <a16:creationId xmlns:a16="http://schemas.microsoft.com/office/drawing/2014/main" id="{F5375971-9C90-0270-29B8-DEA23348EE05}"/>
              </a:ext>
            </a:extLst>
          </p:cNvPr>
          <p:cNvSpPr>
            <a:spLocks noGrp="1"/>
          </p:cNvSpPr>
          <p:nvPr>
            <p:ph type="sldNum" sz="quarter" idx="5"/>
          </p:nvPr>
        </p:nvSpPr>
        <p:spPr/>
        <p:txBody>
          <a:bodyPr/>
          <a:lstStyle/>
          <a:p>
            <a:fld id="{83CD1244-35D1-44B3-9036-51A664636617}" type="slidenum">
              <a:rPr lang="fr-FR" smtClean="0"/>
              <a:t>5</a:t>
            </a:fld>
            <a:endParaRPr lang="fr-FR" dirty="0"/>
          </a:p>
        </p:txBody>
      </p:sp>
    </p:spTree>
    <p:extLst>
      <p:ext uri="{BB962C8B-B14F-4D97-AF65-F5344CB8AC3E}">
        <p14:creationId xmlns:p14="http://schemas.microsoft.com/office/powerpoint/2010/main" val="90134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F2891-0362-3721-A540-F057529F7C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1B3D8E-7BE3-F49E-6891-3AC9A1D77932}"/>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8B158B96-FCBC-6212-8EB9-B3B5BE3281E3}"/>
              </a:ext>
            </a:extLst>
          </p:cNvPr>
          <p:cNvSpPr>
            <a:spLocks noGrp="1"/>
          </p:cNvSpPr>
          <p:nvPr>
            <p:ph type="body" idx="1"/>
          </p:nvPr>
        </p:nvSpPr>
        <p:spPr/>
        <p:txBody>
          <a:bodyPr/>
          <a:lstStyle/>
          <a:p>
            <a:pPr marL="0" indent="0">
              <a:buFont typeface="Arial" panose="020B0604020202020204" pitchFamily="34" charset="0"/>
              <a:buNone/>
            </a:pPr>
            <a:r>
              <a:rPr lang="fr-FR" dirty="0"/>
              <a:t>Pour les apprentis : Article L827- du CGFP</a:t>
            </a:r>
          </a:p>
          <a:p>
            <a:pPr marL="0" indent="0">
              <a:buFont typeface="Arial" panose="020B0604020202020204" pitchFamily="34" charset="0"/>
              <a:buNone/>
            </a:pPr>
            <a:r>
              <a:rPr lang="fr-FR" dirty="0"/>
              <a:t>Les personnes publiques mentionnées à l'article L. 2 participent au financement des garanties de protection sociale complémentaire destinées à couvrir les frais occasionnés par une maternité, une maladie ou un accident auxquelles souscrivent les agents que ces personnes publiques emploient.</a:t>
            </a:r>
          </a:p>
        </p:txBody>
      </p:sp>
      <p:sp>
        <p:nvSpPr>
          <p:cNvPr id="4" name="Espace réservé du numéro de diapositive 3">
            <a:extLst>
              <a:ext uri="{FF2B5EF4-FFF2-40B4-BE49-F238E27FC236}">
                <a16:creationId xmlns:a16="http://schemas.microsoft.com/office/drawing/2014/main" id="{D61F9E65-3128-531E-D09D-3E39525F19D5}"/>
              </a:ext>
            </a:extLst>
          </p:cNvPr>
          <p:cNvSpPr>
            <a:spLocks noGrp="1"/>
          </p:cNvSpPr>
          <p:nvPr>
            <p:ph type="sldNum" sz="quarter" idx="5"/>
          </p:nvPr>
        </p:nvSpPr>
        <p:spPr/>
        <p:txBody>
          <a:bodyPr/>
          <a:lstStyle/>
          <a:p>
            <a:fld id="{83CD1244-35D1-44B3-9036-51A664636617}" type="slidenum">
              <a:rPr lang="fr-FR" smtClean="0"/>
              <a:t>6</a:t>
            </a:fld>
            <a:endParaRPr lang="fr-FR" dirty="0"/>
          </a:p>
        </p:txBody>
      </p:sp>
    </p:spTree>
    <p:extLst>
      <p:ext uri="{BB962C8B-B14F-4D97-AF65-F5344CB8AC3E}">
        <p14:creationId xmlns:p14="http://schemas.microsoft.com/office/powerpoint/2010/main" val="4086837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3FCAC-C5EB-2D76-A675-289EE5FA63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A2EE02-E2B7-DEA6-5EBE-60B407A4034C}"/>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B1E5B739-3EC7-819A-419A-D8688F10DACF}"/>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missions accueil du public / missions sur la voie publique)</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liés à la perte d’efficacité au travail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obligation de résultat de l’employeur</a:t>
            </a:r>
            <a:endParaRPr lang="fr-FR" dirty="0"/>
          </a:p>
        </p:txBody>
      </p:sp>
      <p:sp>
        <p:nvSpPr>
          <p:cNvPr id="4" name="Espace réservé du numéro de diapositive 3">
            <a:extLst>
              <a:ext uri="{FF2B5EF4-FFF2-40B4-BE49-F238E27FC236}">
                <a16:creationId xmlns:a16="http://schemas.microsoft.com/office/drawing/2014/main" id="{358850DE-20E5-ED3E-704B-EB93CE916F17}"/>
              </a:ext>
            </a:extLst>
          </p:cNvPr>
          <p:cNvSpPr>
            <a:spLocks noGrp="1"/>
          </p:cNvSpPr>
          <p:nvPr>
            <p:ph type="sldNum" sz="quarter" idx="5"/>
          </p:nvPr>
        </p:nvSpPr>
        <p:spPr/>
        <p:txBody>
          <a:bodyPr/>
          <a:lstStyle/>
          <a:p>
            <a:fld id="{83CD1244-35D1-44B3-9036-51A664636617}" type="slidenum">
              <a:rPr lang="fr-FR" smtClean="0"/>
              <a:t>7</a:t>
            </a:fld>
            <a:endParaRPr lang="fr-FR" dirty="0"/>
          </a:p>
        </p:txBody>
      </p:sp>
    </p:spTree>
    <p:extLst>
      <p:ext uri="{BB962C8B-B14F-4D97-AF65-F5344CB8AC3E}">
        <p14:creationId xmlns:p14="http://schemas.microsoft.com/office/powerpoint/2010/main" val="274401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AE667-28F7-6535-5BE2-84E25DC2BB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6B581B-C492-BF46-CAAB-15900CD3F7AC}"/>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AF724E19-1B49-121B-F452-6345F4298524}"/>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missions accueil du public / missions sur la voie publique)</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liés à la perte d’efficacité au travail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obligation de résultat de l’employeur</a:t>
            </a:r>
            <a:endParaRPr lang="fr-FR" dirty="0"/>
          </a:p>
        </p:txBody>
      </p:sp>
      <p:sp>
        <p:nvSpPr>
          <p:cNvPr id="4" name="Espace réservé du numéro de diapositive 3">
            <a:extLst>
              <a:ext uri="{FF2B5EF4-FFF2-40B4-BE49-F238E27FC236}">
                <a16:creationId xmlns:a16="http://schemas.microsoft.com/office/drawing/2014/main" id="{8FAD4124-E774-71DD-3239-6F7088DBD6DB}"/>
              </a:ext>
            </a:extLst>
          </p:cNvPr>
          <p:cNvSpPr>
            <a:spLocks noGrp="1"/>
          </p:cNvSpPr>
          <p:nvPr>
            <p:ph type="sldNum" sz="quarter" idx="5"/>
          </p:nvPr>
        </p:nvSpPr>
        <p:spPr/>
        <p:txBody>
          <a:bodyPr/>
          <a:lstStyle/>
          <a:p>
            <a:fld id="{83CD1244-35D1-44B3-9036-51A664636617}" type="slidenum">
              <a:rPr lang="fr-FR" smtClean="0"/>
              <a:t>8</a:t>
            </a:fld>
            <a:endParaRPr lang="fr-FR" dirty="0"/>
          </a:p>
        </p:txBody>
      </p:sp>
    </p:spTree>
    <p:extLst>
      <p:ext uri="{BB962C8B-B14F-4D97-AF65-F5344CB8AC3E}">
        <p14:creationId xmlns:p14="http://schemas.microsoft.com/office/powerpoint/2010/main" val="2542958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8EDE3-5CC5-C1FA-02A6-C3328B57AB5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575443-B7CB-9A6D-A72A-5889A0AA94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D0979357-62E2-DFB1-0CEF-0D2CD2F627FC}"/>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missions accueil du public / missions sur la voie publique)</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liés à la perte d’efficacité au travail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obligation de résultat de l’employeur</a:t>
            </a:r>
            <a:endParaRPr lang="fr-FR" dirty="0"/>
          </a:p>
        </p:txBody>
      </p:sp>
      <p:sp>
        <p:nvSpPr>
          <p:cNvPr id="4" name="Espace réservé du numéro de diapositive 3">
            <a:extLst>
              <a:ext uri="{FF2B5EF4-FFF2-40B4-BE49-F238E27FC236}">
                <a16:creationId xmlns:a16="http://schemas.microsoft.com/office/drawing/2014/main" id="{D5CD9E8F-D671-7E2C-601F-7BFA296D35D4}"/>
              </a:ext>
            </a:extLst>
          </p:cNvPr>
          <p:cNvSpPr>
            <a:spLocks noGrp="1"/>
          </p:cNvSpPr>
          <p:nvPr>
            <p:ph type="sldNum" sz="quarter" idx="5"/>
          </p:nvPr>
        </p:nvSpPr>
        <p:spPr/>
        <p:txBody>
          <a:bodyPr/>
          <a:lstStyle/>
          <a:p>
            <a:fld id="{83CD1244-35D1-44B3-9036-51A664636617}" type="slidenum">
              <a:rPr lang="fr-FR" smtClean="0"/>
              <a:t>9</a:t>
            </a:fld>
            <a:endParaRPr lang="fr-FR" dirty="0"/>
          </a:p>
        </p:txBody>
      </p:sp>
    </p:spTree>
    <p:extLst>
      <p:ext uri="{BB962C8B-B14F-4D97-AF65-F5344CB8AC3E}">
        <p14:creationId xmlns:p14="http://schemas.microsoft.com/office/powerpoint/2010/main" val="3695345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8FC20-A365-9030-123E-7EED5FEFA2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204EF0-3351-BA7C-5287-43AF57AAF3FE}"/>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90D2C8AF-6CE3-F003-9871-AB1B0F8EAE10}"/>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missions accueil du public / missions sur la voie publique)</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liés à la perte d’efficacité au travail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obligation de résultat de l’employeur</a:t>
            </a:r>
            <a:endParaRPr lang="fr-FR" dirty="0"/>
          </a:p>
        </p:txBody>
      </p:sp>
      <p:sp>
        <p:nvSpPr>
          <p:cNvPr id="4" name="Espace réservé du numéro de diapositive 3">
            <a:extLst>
              <a:ext uri="{FF2B5EF4-FFF2-40B4-BE49-F238E27FC236}">
                <a16:creationId xmlns:a16="http://schemas.microsoft.com/office/drawing/2014/main" id="{F5D5E1DF-A85F-D157-7BBF-79A75419B3DF}"/>
              </a:ext>
            </a:extLst>
          </p:cNvPr>
          <p:cNvSpPr>
            <a:spLocks noGrp="1"/>
          </p:cNvSpPr>
          <p:nvPr>
            <p:ph type="sldNum" sz="quarter" idx="5"/>
          </p:nvPr>
        </p:nvSpPr>
        <p:spPr/>
        <p:txBody>
          <a:bodyPr/>
          <a:lstStyle/>
          <a:p>
            <a:fld id="{83CD1244-35D1-44B3-9036-51A664636617}" type="slidenum">
              <a:rPr lang="fr-FR" smtClean="0"/>
              <a:t>10</a:t>
            </a:fld>
            <a:endParaRPr lang="fr-FR" dirty="0"/>
          </a:p>
        </p:txBody>
      </p:sp>
    </p:spTree>
    <p:extLst>
      <p:ext uri="{BB962C8B-B14F-4D97-AF65-F5344CB8AC3E}">
        <p14:creationId xmlns:p14="http://schemas.microsoft.com/office/powerpoint/2010/main" val="1068008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CCDD5-F944-B303-14A4-7DE9001DE7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7C56CE-0A97-EA90-1338-41DEA3147B3F}"/>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B658C7B3-F10B-0786-64D9-AC8A0F439E2D}"/>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missions accueil du public / missions sur la voie publique)</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liés à la perte d’efficacité au travail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obligation de résultat de l’employeur</a:t>
            </a:r>
            <a:endParaRPr lang="fr-FR" dirty="0"/>
          </a:p>
        </p:txBody>
      </p:sp>
      <p:sp>
        <p:nvSpPr>
          <p:cNvPr id="4" name="Espace réservé du numéro de diapositive 3">
            <a:extLst>
              <a:ext uri="{FF2B5EF4-FFF2-40B4-BE49-F238E27FC236}">
                <a16:creationId xmlns:a16="http://schemas.microsoft.com/office/drawing/2014/main" id="{9A8BF04D-8923-E372-F794-E2D31F4C0F07}"/>
              </a:ext>
            </a:extLst>
          </p:cNvPr>
          <p:cNvSpPr>
            <a:spLocks noGrp="1"/>
          </p:cNvSpPr>
          <p:nvPr>
            <p:ph type="sldNum" sz="quarter" idx="5"/>
          </p:nvPr>
        </p:nvSpPr>
        <p:spPr/>
        <p:txBody>
          <a:bodyPr/>
          <a:lstStyle/>
          <a:p>
            <a:fld id="{83CD1244-35D1-44B3-9036-51A664636617}" type="slidenum">
              <a:rPr lang="fr-FR" smtClean="0"/>
              <a:t>11</a:t>
            </a:fld>
            <a:endParaRPr lang="fr-FR" dirty="0"/>
          </a:p>
        </p:txBody>
      </p:sp>
    </p:spTree>
    <p:extLst>
      <p:ext uri="{BB962C8B-B14F-4D97-AF65-F5344CB8AC3E}">
        <p14:creationId xmlns:p14="http://schemas.microsoft.com/office/powerpoint/2010/main" val="3062755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F025-7556-D7FB-4104-9DC1FCA1BE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722114-E415-02A2-0155-32A72170C362}"/>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06109C06-94EB-7904-4177-3EB34B1AB9A5}"/>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9C692C7B-C1C5-57D6-F7E6-430DC38C6CF7}"/>
              </a:ext>
            </a:extLst>
          </p:cNvPr>
          <p:cNvSpPr>
            <a:spLocks noGrp="1"/>
          </p:cNvSpPr>
          <p:nvPr>
            <p:ph type="sldNum" sz="quarter" idx="5"/>
          </p:nvPr>
        </p:nvSpPr>
        <p:spPr/>
        <p:txBody>
          <a:bodyPr/>
          <a:lstStyle/>
          <a:p>
            <a:fld id="{83CD1244-35D1-44B3-9036-51A664636617}" type="slidenum">
              <a:rPr lang="fr-FR" smtClean="0"/>
              <a:t>14</a:t>
            </a:fld>
            <a:endParaRPr lang="fr-FR" dirty="0"/>
          </a:p>
        </p:txBody>
      </p:sp>
    </p:spTree>
    <p:extLst>
      <p:ext uri="{BB962C8B-B14F-4D97-AF65-F5344CB8AC3E}">
        <p14:creationId xmlns:p14="http://schemas.microsoft.com/office/powerpoint/2010/main" val="3794127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65331-9B45-4BDF-FFA8-AF55956985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EBEF7F0-6788-E669-B457-5E78134AD575}"/>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83B63111-D592-68CB-5AFB-6FB6FE691D13}"/>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EE423D9C-ADA2-EA20-2627-5991287C8EEF}"/>
              </a:ext>
            </a:extLst>
          </p:cNvPr>
          <p:cNvSpPr>
            <a:spLocks noGrp="1"/>
          </p:cNvSpPr>
          <p:nvPr>
            <p:ph type="sldNum" sz="quarter" idx="5"/>
          </p:nvPr>
        </p:nvSpPr>
        <p:spPr/>
        <p:txBody>
          <a:bodyPr/>
          <a:lstStyle/>
          <a:p>
            <a:fld id="{83CD1244-35D1-44B3-9036-51A664636617}" type="slidenum">
              <a:rPr lang="fr-FR" smtClean="0"/>
              <a:t>15</a:t>
            </a:fld>
            <a:endParaRPr lang="fr-FR" dirty="0"/>
          </a:p>
        </p:txBody>
      </p:sp>
    </p:spTree>
    <p:extLst>
      <p:ext uri="{BB962C8B-B14F-4D97-AF65-F5344CB8AC3E}">
        <p14:creationId xmlns:p14="http://schemas.microsoft.com/office/powerpoint/2010/main" val="1278706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3C60D-6F6E-A201-591B-EB54BEB937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A330A33-0A46-45CA-F2F8-B910859F083E}"/>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1C945195-1A60-834B-DF25-DC93FE09DEF8}"/>
              </a:ext>
            </a:extLst>
          </p:cNvPr>
          <p:cNvSpPr>
            <a:spLocks noGrp="1"/>
          </p:cNvSpPr>
          <p:nvPr>
            <p:ph type="body" idx="1"/>
          </p:nvPr>
        </p:nvSpPr>
        <p:spPr/>
        <p:txBody>
          <a:bodyPr/>
          <a:lstStyle/>
          <a:p>
            <a:pPr marL="171450" indent="-171450">
              <a:buFont typeface="Arial" panose="020B0604020202020204" pitchFamily="34" charset="0"/>
              <a:buChar char="•"/>
            </a:pPr>
            <a:r>
              <a:rPr lang="fr-FR" sz="1200" kern="1200" dirty="0">
                <a:solidFill>
                  <a:schemeClr val="tx1"/>
                </a:solidFill>
                <a:effectLst/>
                <a:latin typeface="+mn-lt"/>
                <a:ea typeface="+mn-ea"/>
                <a:cs typeface="+mn-cs"/>
              </a:rPr>
              <a:t>Plus d’ASA possible pour les grands parents et les parents du conjoint + pour le mariage de l’enfant</a:t>
            </a:r>
          </a:p>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C3CD8D03-1349-826E-49F2-9A2E410A3C0A}"/>
              </a:ext>
            </a:extLst>
          </p:cNvPr>
          <p:cNvSpPr>
            <a:spLocks noGrp="1"/>
          </p:cNvSpPr>
          <p:nvPr>
            <p:ph type="sldNum" sz="quarter" idx="5"/>
          </p:nvPr>
        </p:nvSpPr>
        <p:spPr/>
        <p:txBody>
          <a:bodyPr/>
          <a:lstStyle/>
          <a:p>
            <a:fld id="{83CD1244-35D1-44B3-9036-51A664636617}" type="slidenum">
              <a:rPr lang="fr-FR" smtClean="0"/>
              <a:t>16</a:t>
            </a:fld>
            <a:endParaRPr lang="fr-FR" dirty="0"/>
          </a:p>
        </p:txBody>
      </p:sp>
    </p:spTree>
    <p:extLst>
      <p:ext uri="{BB962C8B-B14F-4D97-AF65-F5344CB8AC3E}">
        <p14:creationId xmlns:p14="http://schemas.microsoft.com/office/powerpoint/2010/main" val="3670417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D6031-0DD3-EB79-12DD-E4ABD0A830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23FD4B7-A600-E936-D7D7-6484849ABCF9}"/>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AA510C6C-18F3-670B-3E9D-29056912CAB8}"/>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D69F9605-7CBA-9016-F053-DD41DFD3437F}"/>
              </a:ext>
            </a:extLst>
          </p:cNvPr>
          <p:cNvSpPr>
            <a:spLocks noGrp="1"/>
          </p:cNvSpPr>
          <p:nvPr>
            <p:ph type="sldNum" sz="quarter" idx="5"/>
          </p:nvPr>
        </p:nvSpPr>
        <p:spPr/>
        <p:txBody>
          <a:bodyPr/>
          <a:lstStyle/>
          <a:p>
            <a:fld id="{83CD1244-35D1-44B3-9036-51A664636617}" type="slidenum">
              <a:rPr lang="fr-FR" smtClean="0"/>
              <a:t>17</a:t>
            </a:fld>
            <a:endParaRPr lang="fr-FR" dirty="0"/>
          </a:p>
        </p:txBody>
      </p:sp>
    </p:spTree>
    <p:extLst>
      <p:ext uri="{BB962C8B-B14F-4D97-AF65-F5344CB8AC3E}">
        <p14:creationId xmlns:p14="http://schemas.microsoft.com/office/powerpoint/2010/main" val="923827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9026A-786C-3172-9793-4F9B2AB8DE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816018-C61C-0BD9-8CBE-402CFF391BF3}"/>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09D1B3D5-69A2-FD95-AEC3-D5DA5A2B2611}"/>
              </a:ext>
            </a:extLst>
          </p:cNvPr>
          <p:cNvSpPr>
            <a:spLocks noGrp="1"/>
          </p:cNvSpPr>
          <p:nvPr>
            <p:ph type="body" idx="1"/>
          </p:nvPr>
        </p:nvSpPr>
        <p:spPr/>
        <p:txBody>
          <a:bodyPr/>
          <a:lstStyle/>
          <a:p>
            <a:pPr marL="171450" indent="-171450">
              <a:buFont typeface="Arial" panose="020B0604020202020204" pitchFamily="34" charset="0"/>
              <a:buChar char="•"/>
            </a:pPr>
            <a:endParaRPr lang="fr-FR" dirty="0"/>
          </a:p>
        </p:txBody>
      </p:sp>
      <p:sp>
        <p:nvSpPr>
          <p:cNvPr id="4" name="Espace réservé du numéro de diapositive 3">
            <a:extLst>
              <a:ext uri="{FF2B5EF4-FFF2-40B4-BE49-F238E27FC236}">
                <a16:creationId xmlns:a16="http://schemas.microsoft.com/office/drawing/2014/main" id="{A8DAED41-CE20-B5A5-E76F-194FE7E52D19}"/>
              </a:ext>
            </a:extLst>
          </p:cNvPr>
          <p:cNvSpPr>
            <a:spLocks noGrp="1"/>
          </p:cNvSpPr>
          <p:nvPr>
            <p:ph type="sldNum" sz="quarter" idx="5"/>
          </p:nvPr>
        </p:nvSpPr>
        <p:spPr/>
        <p:txBody>
          <a:bodyPr/>
          <a:lstStyle/>
          <a:p>
            <a:fld id="{83CD1244-35D1-44B3-9036-51A664636617}" type="slidenum">
              <a:rPr lang="fr-FR" smtClean="0"/>
              <a:t>18</a:t>
            </a:fld>
            <a:endParaRPr lang="fr-FR" dirty="0"/>
          </a:p>
        </p:txBody>
      </p:sp>
    </p:spTree>
    <p:extLst>
      <p:ext uri="{BB962C8B-B14F-4D97-AF65-F5344CB8AC3E}">
        <p14:creationId xmlns:p14="http://schemas.microsoft.com/office/powerpoint/2010/main" val="3967389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21</a:t>
            </a:fld>
            <a:endParaRPr lang="fr-FR" dirty="0"/>
          </a:p>
        </p:txBody>
      </p:sp>
    </p:spTree>
    <p:extLst>
      <p:ext uri="{BB962C8B-B14F-4D97-AF65-F5344CB8AC3E}">
        <p14:creationId xmlns:p14="http://schemas.microsoft.com/office/powerpoint/2010/main" val="4262698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BEEFD-772B-B1B8-AD44-0AC27D3D256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0F9BE6F-EB71-0646-512E-8D731610E95C}"/>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C6DD672E-A36E-60EA-0606-AE3F92E4BE0F}"/>
              </a:ext>
            </a:extLst>
          </p:cNvPr>
          <p:cNvSpPr>
            <a:spLocks noGrp="1"/>
          </p:cNvSpPr>
          <p:nvPr>
            <p:ph type="body" idx="1"/>
          </p:nvPr>
        </p:nvSpPr>
        <p:spPr/>
        <p:txBody>
          <a:bodyPr/>
          <a:lstStyle/>
          <a:p>
            <a:r>
              <a:rPr lang="fr-FR" dirty="0"/>
              <a:t>Contrôle admin par une personne dûment habilitée par l’autorité territoriale</a:t>
            </a:r>
          </a:p>
        </p:txBody>
      </p:sp>
      <p:sp>
        <p:nvSpPr>
          <p:cNvPr id="4" name="Espace réservé du numéro de diapositive 3">
            <a:extLst>
              <a:ext uri="{FF2B5EF4-FFF2-40B4-BE49-F238E27FC236}">
                <a16:creationId xmlns:a16="http://schemas.microsoft.com/office/drawing/2014/main" id="{0BB3FE40-6510-A4EE-416B-9D2CAAAE8274}"/>
              </a:ext>
            </a:extLst>
          </p:cNvPr>
          <p:cNvSpPr>
            <a:spLocks noGrp="1"/>
          </p:cNvSpPr>
          <p:nvPr>
            <p:ph type="sldNum" sz="quarter" idx="5"/>
          </p:nvPr>
        </p:nvSpPr>
        <p:spPr/>
        <p:txBody>
          <a:bodyPr/>
          <a:lstStyle/>
          <a:p>
            <a:fld id="{83CD1244-35D1-44B3-9036-51A664636617}" type="slidenum">
              <a:rPr lang="fr-FR" smtClean="0"/>
              <a:t>22</a:t>
            </a:fld>
            <a:endParaRPr lang="fr-FR" dirty="0"/>
          </a:p>
        </p:txBody>
      </p:sp>
    </p:spTree>
    <p:extLst>
      <p:ext uri="{BB962C8B-B14F-4D97-AF65-F5344CB8AC3E}">
        <p14:creationId xmlns:p14="http://schemas.microsoft.com/office/powerpoint/2010/main" val="640116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F9D10-874F-15F6-76FE-6ECB811569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B350C6-E988-9A29-091F-C1DD4E657128}"/>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A63D1CA5-3CA4-1034-9333-B4A7A35424F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3692F36-0FE7-2252-3316-E9A105649FE0}"/>
              </a:ext>
            </a:extLst>
          </p:cNvPr>
          <p:cNvSpPr>
            <a:spLocks noGrp="1"/>
          </p:cNvSpPr>
          <p:nvPr>
            <p:ph type="sldNum" sz="quarter" idx="5"/>
          </p:nvPr>
        </p:nvSpPr>
        <p:spPr/>
        <p:txBody>
          <a:bodyPr/>
          <a:lstStyle/>
          <a:p>
            <a:fld id="{83CD1244-35D1-44B3-9036-51A664636617}" type="slidenum">
              <a:rPr lang="fr-FR" smtClean="0"/>
              <a:t>23</a:t>
            </a:fld>
            <a:endParaRPr lang="fr-FR" dirty="0"/>
          </a:p>
        </p:txBody>
      </p:sp>
    </p:spTree>
    <p:extLst>
      <p:ext uri="{BB962C8B-B14F-4D97-AF65-F5344CB8AC3E}">
        <p14:creationId xmlns:p14="http://schemas.microsoft.com/office/powerpoint/2010/main" val="644702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cdg18.fr/fileadmin/bibliotheque/Documents/Acces_reserve/Temps_de_travail_et_conges/ASA.pdf"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fr/la-sant%C3%A9-ic%C3%B4ne-sant%C3%A9-publique-1294825/"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slideLayout" Target="../slideLayouts/slideLayout7.xml"/><Relationship Id="rId4" Type="http://schemas.openxmlformats.org/officeDocument/2006/relationships/hyperlink" Target="https://openclipart.org/detail/3042/key-west---mallory---square-by-nkinkade-177732"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service.rh@cdg18.fr" TargetMode="External"/><Relationship Id="rId7" Type="http://schemas.openxmlformats.org/officeDocument/2006/relationships/hyperlink" Target="https://www.cdg18.fr/fileadmin/bibliotheque/Documents/Acces_reserve/Elections_Professionnelles/fiche_electeur_CCP.pdf" TargetMode="External"/><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hyperlink" Target="https://www.cdg18.fr/fileadmin/bibliotheque/Documents/Acces_reserve/Elections_Professionnelles/fiche_electeur_CAP.pdf" TargetMode="External"/><Relationship Id="rId5" Type="http://schemas.openxmlformats.org/officeDocument/2006/relationships/hyperlink" Target="https://www.cdg18.fr/fileadmin/bibliotheque/Documents/Acces_reserve/Elections_Professionnelles/fiche_electeur_CST.pdf" TargetMode="Externa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mailto:cdgcher@cdg18.fr"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cdg18.fr/fileadmin/bibliotheque/Documents/Acces_reserve/Fin_de_fonctions_et_retraite/Rupture_conventionnelle/rupture_conventionnelle.docx"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hyperlink" Target="https://www.cdg18.fr/divers/acces-reserve/pages-en-acces-restreint.html#c2786" TargetMode="Externa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mailto:retraite@cdg18.fr"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8.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2438400" y="5143500"/>
            <a:ext cx="9703736" cy="10032267"/>
            <a:chOff x="0" y="0"/>
            <a:chExt cx="970284" cy="812800"/>
          </a:xfrm>
        </p:grpSpPr>
        <p:sp>
          <p:nvSpPr>
            <p:cNvPr id="3" name="Freeform 3"/>
            <p:cNvSpPr/>
            <p:nvPr/>
          </p:nvSpPr>
          <p:spPr>
            <a:xfrm>
              <a:off x="0" y="0"/>
              <a:ext cx="970284" cy="812800"/>
            </a:xfrm>
            <a:custGeom>
              <a:avLst/>
              <a:gdLst/>
              <a:ahLst/>
              <a:cxnLst/>
              <a:rect l="l" t="t" r="r" b="b"/>
              <a:pathLst>
                <a:path w="970284" h="812800">
                  <a:moveTo>
                    <a:pt x="485142" y="0"/>
                  </a:moveTo>
                  <a:cubicBezTo>
                    <a:pt x="217205" y="0"/>
                    <a:pt x="0" y="181951"/>
                    <a:pt x="0" y="406400"/>
                  </a:cubicBezTo>
                  <a:cubicBezTo>
                    <a:pt x="0" y="630849"/>
                    <a:pt x="217205" y="812800"/>
                    <a:pt x="485142" y="812800"/>
                  </a:cubicBezTo>
                  <a:cubicBezTo>
                    <a:pt x="753078" y="812800"/>
                    <a:pt x="970284" y="630849"/>
                    <a:pt x="970284" y="406400"/>
                  </a:cubicBezTo>
                  <a:cubicBezTo>
                    <a:pt x="970284" y="181951"/>
                    <a:pt x="753078" y="0"/>
                    <a:pt x="485142" y="0"/>
                  </a:cubicBezTo>
                  <a:close/>
                </a:path>
              </a:pathLst>
            </a:custGeom>
            <a:solidFill>
              <a:srgbClr val="ED8A32"/>
            </a:solidFill>
          </p:spPr>
          <p:txBody>
            <a:bodyPr/>
            <a:lstStyle/>
            <a:p>
              <a:endParaRPr lang="fr-FR" noProof="0" dirty="0"/>
            </a:p>
          </p:txBody>
        </p:sp>
        <p:sp>
          <p:nvSpPr>
            <p:cNvPr id="4" name="TextBox 4"/>
            <p:cNvSpPr txBox="1"/>
            <p:nvPr/>
          </p:nvSpPr>
          <p:spPr>
            <a:xfrm>
              <a:off x="90964" y="19050"/>
              <a:ext cx="788356" cy="717550"/>
            </a:xfrm>
            <a:prstGeom prst="rect">
              <a:avLst/>
            </a:prstGeom>
          </p:spPr>
          <p:txBody>
            <a:bodyPr lIns="50800" tIns="50800" rIns="50800" bIns="50800" rtlCol="0" anchor="ctr"/>
            <a:lstStyle/>
            <a:p>
              <a:pPr marL="0" lvl="0" indent="0" algn="ctr">
                <a:lnSpc>
                  <a:spcPts val="2659"/>
                </a:lnSpc>
              </a:pPr>
              <a:endParaRPr lang="fr-FR" noProof="0" dirty="0"/>
            </a:p>
          </p:txBody>
        </p:sp>
      </p:grpSp>
      <p:sp>
        <p:nvSpPr>
          <p:cNvPr id="5" name="Freeform 5"/>
          <p:cNvSpPr/>
          <p:nvPr/>
        </p:nvSpPr>
        <p:spPr>
          <a:xfrm>
            <a:off x="15776164" y="8455170"/>
            <a:ext cx="1483136" cy="849432"/>
          </a:xfrm>
          <a:custGeom>
            <a:avLst/>
            <a:gdLst/>
            <a:ahLst/>
            <a:cxnLst/>
            <a:rect l="l" t="t" r="r" b="b"/>
            <a:pathLst>
              <a:path w="1483136" h="849432">
                <a:moveTo>
                  <a:pt x="0" y="0"/>
                </a:moveTo>
                <a:lnTo>
                  <a:pt x="1483136" y="0"/>
                </a:lnTo>
                <a:lnTo>
                  <a:pt x="1483136" y="849432"/>
                </a:lnTo>
                <a:lnTo>
                  <a:pt x="0" y="8494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6" name="Freeform 6"/>
          <p:cNvSpPr/>
          <p:nvPr/>
        </p:nvSpPr>
        <p:spPr>
          <a:xfrm>
            <a:off x="379302" y="342352"/>
            <a:ext cx="3402425" cy="2314575"/>
          </a:xfrm>
          <a:custGeom>
            <a:avLst/>
            <a:gdLst/>
            <a:ahLst/>
            <a:cxnLst/>
            <a:rect l="l" t="t" r="r" b="b"/>
            <a:pathLst>
              <a:path w="3402425" h="2314575">
                <a:moveTo>
                  <a:pt x="0" y="0"/>
                </a:moveTo>
                <a:lnTo>
                  <a:pt x="3402425" y="0"/>
                </a:lnTo>
                <a:lnTo>
                  <a:pt x="3402425" y="2314575"/>
                </a:lnTo>
                <a:lnTo>
                  <a:pt x="0" y="2314575"/>
                </a:lnTo>
                <a:lnTo>
                  <a:pt x="0" y="0"/>
                </a:lnTo>
                <a:close/>
              </a:path>
            </a:pathLst>
          </a:custGeom>
          <a:blipFill>
            <a:blip r:embed="rId5"/>
            <a:stretch>
              <a:fillRect/>
            </a:stretch>
          </a:blipFill>
        </p:spPr>
        <p:txBody>
          <a:bodyPr/>
          <a:lstStyle/>
          <a:p>
            <a:endParaRPr lang="fr-FR" noProof="0" dirty="0"/>
          </a:p>
        </p:txBody>
      </p:sp>
      <p:sp>
        <p:nvSpPr>
          <p:cNvPr id="7" name="Freeform 7"/>
          <p:cNvSpPr/>
          <p:nvPr/>
        </p:nvSpPr>
        <p:spPr>
          <a:xfrm>
            <a:off x="379302" y="6172200"/>
            <a:ext cx="5335235" cy="4114800"/>
          </a:xfrm>
          <a:custGeom>
            <a:avLst/>
            <a:gdLst/>
            <a:ahLst/>
            <a:cxnLst/>
            <a:rect l="l" t="t" r="r" b="b"/>
            <a:pathLst>
              <a:path w="5335235" h="4114800">
                <a:moveTo>
                  <a:pt x="0" y="0"/>
                </a:moveTo>
                <a:lnTo>
                  <a:pt x="5335235" y="0"/>
                </a:lnTo>
                <a:lnTo>
                  <a:pt x="5335235"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noProof="0" dirty="0"/>
          </a:p>
        </p:txBody>
      </p:sp>
      <p:sp>
        <p:nvSpPr>
          <p:cNvPr id="8" name="TextBox 8"/>
          <p:cNvSpPr txBox="1"/>
          <p:nvPr/>
        </p:nvSpPr>
        <p:spPr>
          <a:xfrm>
            <a:off x="8229600" y="3262111"/>
            <a:ext cx="7715449" cy="1310026"/>
          </a:xfrm>
          <a:prstGeom prst="rect">
            <a:avLst/>
          </a:prstGeom>
        </p:spPr>
        <p:txBody>
          <a:bodyPr wrap="square" lIns="0" tIns="0" rIns="0" bIns="0" rtlCol="0" anchor="t">
            <a:spAutoFit/>
          </a:bodyPr>
          <a:lstStyle/>
          <a:p>
            <a:pPr algn="l">
              <a:lnSpc>
                <a:spcPts val="3384"/>
              </a:lnSpc>
            </a:pPr>
            <a:r>
              <a:rPr lang="fr-FR" sz="2843" b="1" noProof="0" dirty="0">
                <a:solidFill>
                  <a:srgbClr val="DB560E"/>
                </a:solidFill>
                <a:latin typeface="Poppins Semi-Bold"/>
                <a:ea typeface="Poppins Semi-Bold"/>
                <a:cs typeface="Poppins Semi-Bold"/>
                <a:sym typeface="Poppins Semi-Bold"/>
              </a:rPr>
              <a:t>Vos intervenants pour cette session:</a:t>
            </a:r>
          </a:p>
          <a:p>
            <a:pPr algn="l">
              <a:lnSpc>
                <a:spcPts val="3384"/>
              </a:lnSpc>
            </a:pPr>
            <a:endParaRPr lang="fr-FR" sz="2843" b="1" noProof="0" dirty="0">
              <a:solidFill>
                <a:srgbClr val="DB560E"/>
              </a:solidFill>
              <a:latin typeface="Poppins Semi-Bold"/>
              <a:ea typeface="Poppins Semi-Bold"/>
              <a:cs typeface="Poppins Semi-Bold"/>
              <a:sym typeface="Poppins Semi-Bold"/>
            </a:endParaRPr>
          </a:p>
          <a:p>
            <a:pPr marL="0" lvl="0" indent="0" algn="l">
              <a:lnSpc>
                <a:spcPts val="3384"/>
              </a:lnSpc>
            </a:pPr>
            <a:endParaRPr lang="fr-FR" sz="2843" b="1" noProof="0" dirty="0">
              <a:solidFill>
                <a:srgbClr val="DB560E"/>
              </a:solidFill>
              <a:latin typeface="Poppins Semi-Bold"/>
              <a:ea typeface="Poppins Semi-Bold"/>
              <a:cs typeface="Poppins Semi-Bold"/>
              <a:sym typeface="Poppins Semi-Bold"/>
            </a:endParaRPr>
          </a:p>
        </p:txBody>
      </p:sp>
      <p:sp>
        <p:nvSpPr>
          <p:cNvPr id="9" name="TextBox 9"/>
          <p:cNvSpPr txBox="1"/>
          <p:nvPr/>
        </p:nvSpPr>
        <p:spPr>
          <a:xfrm>
            <a:off x="9677400" y="982398"/>
            <a:ext cx="7230744" cy="1072409"/>
          </a:xfrm>
          <a:prstGeom prst="rect">
            <a:avLst/>
          </a:prstGeom>
        </p:spPr>
        <p:txBody>
          <a:bodyPr wrap="square" lIns="0" tIns="0" rIns="0" bIns="0" rtlCol="0" anchor="t">
            <a:spAutoFit/>
          </a:bodyPr>
          <a:lstStyle/>
          <a:p>
            <a:pPr algn="ctr">
              <a:lnSpc>
                <a:spcPts val="8813"/>
              </a:lnSpc>
              <a:spcBef>
                <a:spcPct val="0"/>
              </a:spcBef>
            </a:pPr>
            <a:r>
              <a:rPr lang="fr-FR" sz="6295" noProof="0" dirty="0">
                <a:solidFill>
                  <a:srgbClr val="AED4AC"/>
                </a:solidFill>
                <a:latin typeface="Poppins"/>
                <a:ea typeface="Poppins"/>
                <a:cs typeface="Poppins"/>
                <a:sym typeface="Poppins"/>
              </a:rPr>
              <a:t>SEPTEMBRE 2026</a:t>
            </a:r>
          </a:p>
        </p:txBody>
      </p:sp>
      <p:sp>
        <p:nvSpPr>
          <p:cNvPr id="10" name="TextBox 10"/>
          <p:cNvSpPr txBox="1"/>
          <p:nvPr/>
        </p:nvSpPr>
        <p:spPr>
          <a:xfrm>
            <a:off x="6670735" y="4470494"/>
            <a:ext cx="11617265" cy="3759106"/>
          </a:xfrm>
          <a:prstGeom prst="rect">
            <a:avLst/>
          </a:prstGeom>
        </p:spPr>
        <p:txBody>
          <a:bodyPr lIns="0" tIns="0" rIns="0" bIns="0" rtlCol="0" anchor="t">
            <a:spAutoFit/>
          </a:bodyPr>
          <a:lstStyle/>
          <a:p>
            <a:pPr algn="ctr">
              <a:lnSpc>
                <a:spcPts val="3816"/>
              </a:lnSpc>
              <a:spcBef>
                <a:spcPct val="0"/>
              </a:spcBef>
            </a:pPr>
            <a:r>
              <a:rPr lang="fr-FR" sz="2726" b="1" noProof="0" dirty="0">
                <a:solidFill>
                  <a:srgbClr val="76C4D6"/>
                </a:solidFill>
                <a:latin typeface="Poppins Bold"/>
                <a:ea typeface="Poppins Bold"/>
                <a:cs typeface="Poppins Bold"/>
                <a:sym typeface="Poppins Bold"/>
              </a:rPr>
              <a:t>Aurore VEDRENNE</a:t>
            </a:r>
            <a:r>
              <a:rPr lang="fr-FR" sz="2726" noProof="0" dirty="0">
                <a:solidFill>
                  <a:srgbClr val="76C4D6"/>
                </a:solidFill>
                <a:latin typeface="Poppins"/>
                <a:ea typeface="Poppins"/>
                <a:cs typeface="Poppins"/>
                <a:sym typeface="Poppins"/>
              </a:rPr>
              <a:t>– Directrice adjointe et responsable du pôle ressources et accompagnement</a:t>
            </a:r>
          </a:p>
          <a:p>
            <a:pPr algn="ctr">
              <a:lnSpc>
                <a:spcPts val="3816"/>
              </a:lnSpc>
              <a:spcBef>
                <a:spcPct val="0"/>
              </a:spcBef>
            </a:pPr>
            <a:r>
              <a:rPr lang="fr-FR" sz="2726" b="1" noProof="0" dirty="0">
                <a:solidFill>
                  <a:srgbClr val="76C4D6"/>
                </a:solidFill>
                <a:latin typeface="Poppins"/>
                <a:ea typeface="Poppins"/>
                <a:cs typeface="Poppins"/>
                <a:sym typeface="Poppins"/>
              </a:rPr>
              <a:t>Amélie LAVOIGNAT – </a:t>
            </a:r>
            <a:r>
              <a:rPr lang="fr-FR" sz="2726" noProof="0" dirty="0">
                <a:solidFill>
                  <a:srgbClr val="76C4D6"/>
                </a:solidFill>
                <a:latin typeface="Poppins"/>
                <a:ea typeface="Poppins"/>
                <a:cs typeface="Poppins"/>
                <a:sym typeface="Poppins"/>
              </a:rPr>
              <a:t>Conseillère Carrière &amp; Dialogue Social</a:t>
            </a:r>
          </a:p>
          <a:p>
            <a:pPr algn="ctr">
              <a:lnSpc>
                <a:spcPts val="3816"/>
              </a:lnSpc>
              <a:spcBef>
                <a:spcPct val="0"/>
              </a:spcBef>
            </a:pPr>
            <a:r>
              <a:rPr lang="fr-FR" sz="2726" b="1" noProof="0" dirty="0">
                <a:solidFill>
                  <a:srgbClr val="76C4D6"/>
                </a:solidFill>
                <a:latin typeface="Poppins Bold"/>
                <a:ea typeface="Poppins Bold"/>
                <a:cs typeface="Poppins Bold"/>
                <a:sym typeface="Poppins Bold"/>
              </a:rPr>
              <a:t>Constance DHORBAIT</a:t>
            </a:r>
            <a:r>
              <a:rPr lang="fr-FR" sz="2726" noProof="0" dirty="0">
                <a:solidFill>
                  <a:srgbClr val="76C4D6"/>
                </a:solidFill>
                <a:latin typeface="Poppins"/>
                <a:ea typeface="Poppins"/>
                <a:cs typeface="Poppins"/>
                <a:sym typeface="Poppins"/>
              </a:rPr>
              <a:t> – </a:t>
            </a:r>
            <a:r>
              <a:rPr lang="fr-FR" sz="2726" dirty="0">
                <a:solidFill>
                  <a:srgbClr val="76C4D6"/>
                </a:solidFill>
                <a:latin typeface="Poppins"/>
                <a:ea typeface="Poppins"/>
                <a:cs typeface="Poppins"/>
                <a:sym typeface="Poppins"/>
              </a:rPr>
              <a:t>Responsable du pôle concours et appuis aux collectivités</a:t>
            </a:r>
            <a:endParaRPr lang="fr-FR" sz="2726" noProof="0" dirty="0">
              <a:solidFill>
                <a:srgbClr val="76C4D6"/>
              </a:solidFill>
              <a:latin typeface="Poppins"/>
              <a:ea typeface="Poppins"/>
              <a:cs typeface="Poppins"/>
              <a:sym typeface="Poppins"/>
            </a:endParaRPr>
          </a:p>
          <a:p>
            <a:pPr algn="ctr">
              <a:lnSpc>
                <a:spcPts val="3816"/>
              </a:lnSpc>
              <a:spcBef>
                <a:spcPct val="0"/>
              </a:spcBef>
            </a:pPr>
            <a:r>
              <a:rPr lang="fr-FR" sz="2726" b="1" noProof="0" dirty="0">
                <a:solidFill>
                  <a:srgbClr val="76C4D6"/>
                </a:solidFill>
                <a:latin typeface="Poppins Bold"/>
                <a:ea typeface="Poppins Bold"/>
                <a:cs typeface="Poppins Bold"/>
                <a:sym typeface="Poppins Bold"/>
              </a:rPr>
              <a:t>Céline GENDRAULT</a:t>
            </a:r>
            <a:r>
              <a:rPr lang="fr-FR" sz="2726" noProof="0" dirty="0">
                <a:solidFill>
                  <a:srgbClr val="76C4D6"/>
                </a:solidFill>
                <a:latin typeface="Poppins"/>
                <a:ea typeface="Poppins"/>
                <a:cs typeface="Poppins"/>
                <a:sym typeface="Poppins"/>
              </a:rPr>
              <a:t> – Coordonnatrice retraite et gestionnaire assurances statutaires</a:t>
            </a:r>
          </a:p>
          <a:p>
            <a:pPr algn="ctr">
              <a:lnSpc>
                <a:spcPts val="2623"/>
              </a:lnSpc>
              <a:spcBef>
                <a:spcPct val="0"/>
              </a:spcBef>
            </a:pPr>
            <a:endParaRPr lang="fr-FR" sz="2726" noProof="0" dirty="0">
              <a:solidFill>
                <a:srgbClr val="76C4D6"/>
              </a:solidFill>
              <a:latin typeface="Poppins"/>
              <a:ea typeface="Poppins"/>
              <a:cs typeface="Poppins"/>
              <a:sym typeface="Poppins"/>
            </a:endParaRPr>
          </a:p>
        </p:txBody>
      </p:sp>
      <p:pic>
        <p:nvPicPr>
          <p:cNvPr id="11" name="audiohub__4066141017921_mind-games__testversion">
            <a:hlinkClick r:id="" action="ppaction://media"/>
            <a:extLst>
              <a:ext uri="{FF2B5EF4-FFF2-40B4-BE49-F238E27FC236}">
                <a16:creationId xmlns:a16="http://schemas.microsoft.com/office/drawing/2014/main" id="{783B9FDE-06C4-DD5C-A8AF-5E31079E63C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03237" y="7658100"/>
            <a:ext cx="487363" cy="48736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460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756" showWhenStopped="0">
                <p:cTn id="7" repeatCount="indefinite"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2" name="Freeform 2"/>
          <p:cNvSpPr/>
          <p:nvPr/>
        </p:nvSpPr>
        <p:spPr>
          <a:xfrm>
            <a:off x="8710753" y="1528612"/>
            <a:ext cx="1218000" cy="1229174"/>
          </a:xfrm>
          <a:custGeom>
            <a:avLst/>
            <a:gdLst/>
            <a:ahLst/>
            <a:cxnLst/>
            <a:rect l="l" t="t" r="r" b="b"/>
            <a:pathLst>
              <a:path w="1218000" h="1229174">
                <a:moveTo>
                  <a:pt x="0" y="0"/>
                </a:moveTo>
                <a:lnTo>
                  <a:pt x="1217999" y="0"/>
                </a:lnTo>
                <a:lnTo>
                  <a:pt x="1217999" y="1229174"/>
                </a:lnTo>
                <a:lnTo>
                  <a:pt x="0" y="12291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3" name="Freeform 3"/>
          <p:cNvSpPr/>
          <p:nvPr/>
        </p:nvSpPr>
        <p:spPr>
          <a:xfrm>
            <a:off x="8680038" y="3808196"/>
            <a:ext cx="1279429" cy="1295923"/>
          </a:xfrm>
          <a:custGeom>
            <a:avLst/>
            <a:gdLst/>
            <a:ahLst/>
            <a:cxnLst/>
            <a:rect l="l" t="t" r="r" b="b"/>
            <a:pathLst>
              <a:path w="1279429" h="1295923">
                <a:moveTo>
                  <a:pt x="0" y="0"/>
                </a:moveTo>
                <a:lnTo>
                  <a:pt x="1279429" y="0"/>
                </a:lnTo>
                <a:lnTo>
                  <a:pt x="1279429" y="1295922"/>
                </a:lnTo>
                <a:lnTo>
                  <a:pt x="0" y="12959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4" name="Freeform 4"/>
          <p:cNvSpPr/>
          <p:nvPr/>
        </p:nvSpPr>
        <p:spPr>
          <a:xfrm>
            <a:off x="8720757" y="6151868"/>
            <a:ext cx="1238711" cy="1259318"/>
          </a:xfrm>
          <a:custGeom>
            <a:avLst/>
            <a:gdLst/>
            <a:ahLst/>
            <a:cxnLst/>
            <a:rect l="l" t="t" r="r" b="b"/>
            <a:pathLst>
              <a:path w="1238711" h="1259318">
                <a:moveTo>
                  <a:pt x="0" y="0"/>
                </a:moveTo>
                <a:lnTo>
                  <a:pt x="1238710" y="0"/>
                </a:lnTo>
                <a:lnTo>
                  <a:pt x="1238710" y="1259318"/>
                </a:lnTo>
                <a:lnTo>
                  <a:pt x="0" y="125931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5" name="Freeform 5"/>
          <p:cNvSpPr/>
          <p:nvPr/>
        </p:nvSpPr>
        <p:spPr>
          <a:xfrm>
            <a:off x="8738262" y="8458936"/>
            <a:ext cx="1221206" cy="1267289"/>
          </a:xfrm>
          <a:custGeom>
            <a:avLst/>
            <a:gdLst/>
            <a:ahLst/>
            <a:cxnLst/>
            <a:rect l="l" t="t" r="r" b="b"/>
            <a:pathLst>
              <a:path w="1221206" h="1267289">
                <a:moveTo>
                  <a:pt x="0" y="0"/>
                </a:moveTo>
                <a:lnTo>
                  <a:pt x="1221205" y="0"/>
                </a:lnTo>
                <a:lnTo>
                  <a:pt x="1221205" y="1267289"/>
                </a:lnTo>
                <a:lnTo>
                  <a:pt x="0" y="126728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noProof="0" dirty="0"/>
          </a:p>
        </p:txBody>
      </p:sp>
      <p:sp>
        <p:nvSpPr>
          <p:cNvPr id="6" name="TextBox 6"/>
          <p:cNvSpPr txBox="1"/>
          <p:nvPr/>
        </p:nvSpPr>
        <p:spPr>
          <a:xfrm>
            <a:off x="10119304" y="3717043"/>
            <a:ext cx="7315718" cy="923330"/>
          </a:xfrm>
          <a:prstGeom prst="rect">
            <a:avLst/>
          </a:prstGeom>
        </p:spPr>
        <p:txBody>
          <a:bodyPr wrap="square" lIns="0" tIns="0" rIns="0" bIns="0" rtlCol="0" anchor="t">
            <a:spAutoFit/>
          </a:bodyPr>
          <a:lstStyle/>
          <a:p>
            <a:pPr marL="0" lvl="0" indent="0" algn="l">
              <a:lnSpc>
                <a:spcPts val="3648"/>
              </a:lnSpc>
              <a:spcBef>
                <a:spcPct val="0"/>
              </a:spcBef>
            </a:pPr>
            <a:r>
              <a:rPr lang="fr-FR" sz="3065" b="1" noProof="0" dirty="0">
                <a:solidFill>
                  <a:srgbClr val="000000"/>
                </a:solidFill>
                <a:latin typeface="Poppins Bold"/>
                <a:ea typeface="Poppins Bold"/>
                <a:cs typeface="Poppins Bold"/>
                <a:sym typeface="Poppins Bold"/>
              </a:rPr>
              <a:t>Les autorisations spéciales d’absence</a:t>
            </a:r>
          </a:p>
        </p:txBody>
      </p:sp>
      <p:sp>
        <p:nvSpPr>
          <p:cNvPr id="7" name="TextBox 7"/>
          <p:cNvSpPr txBox="1"/>
          <p:nvPr/>
        </p:nvSpPr>
        <p:spPr>
          <a:xfrm>
            <a:off x="10190948" y="5722942"/>
            <a:ext cx="7639852" cy="1384995"/>
          </a:xfrm>
          <a:prstGeom prst="rect">
            <a:avLst/>
          </a:prstGeom>
        </p:spPr>
        <p:txBody>
          <a:bodyPr wrap="square" lIns="0" tIns="0" rIns="0" bIns="0" rtlCol="0" anchor="t">
            <a:spAutoFit/>
          </a:bodyPr>
          <a:lstStyle/>
          <a:p>
            <a:pPr marL="0" lvl="0" indent="0" algn="l">
              <a:lnSpc>
                <a:spcPts val="3648"/>
              </a:lnSpc>
              <a:spcBef>
                <a:spcPct val="0"/>
              </a:spcBef>
            </a:pPr>
            <a:r>
              <a:rPr lang="fr-FR" sz="3070" b="1" noProof="0" dirty="0">
                <a:solidFill>
                  <a:srgbClr val="000000"/>
                </a:solidFill>
                <a:latin typeface="Poppins Bold"/>
                <a:ea typeface="Poppins Bold"/>
                <a:cs typeface="Poppins Bold"/>
                <a:sym typeface="Poppins Bold"/>
              </a:rPr>
              <a:t>Analyse du décret relatif aux congés pour raisons de santé des agents publics civils et militaires </a:t>
            </a:r>
          </a:p>
        </p:txBody>
      </p:sp>
      <p:sp>
        <p:nvSpPr>
          <p:cNvPr id="8" name="TextBox 8"/>
          <p:cNvSpPr txBox="1"/>
          <p:nvPr/>
        </p:nvSpPr>
        <p:spPr>
          <a:xfrm>
            <a:off x="10119304" y="4746845"/>
            <a:ext cx="7049018" cy="231858"/>
          </a:xfrm>
          <a:prstGeom prst="rect">
            <a:avLst/>
          </a:prstGeom>
        </p:spPr>
        <p:txBody>
          <a:bodyPr lIns="0" tIns="0" rIns="0" bIns="0" rtlCol="0" anchor="t">
            <a:spAutoFit/>
          </a:bodyPr>
          <a:lstStyle/>
          <a:p>
            <a:pPr marL="0" lvl="0" indent="0" algn="l">
              <a:lnSpc>
                <a:spcPts val="1915"/>
              </a:lnSpc>
            </a:pPr>
            <a:r>
              <a:rPr lang="fr-FR" sz="1368" noProof="0" dirty="0">
                <a:solidFill>
                  <a:srgbClr val="000000"/>
                </a:solidFill>
                <a:latin typeface="Poppins"/>
                <a:ea typeface="Poppins"/>
                <a:cs typeface="Poppins"/>
                <a:sym typeface="Poppins"/>
              </a:rPr>
              <a:t>Présenté par Amélie LAVOIGNAT</a:t>
            </a:r>
          </a:p>
        </p:txBody>
      </p:sp>
      <p:sp>
        <p:nvSpPr>
          <p:cNvPr id="9" name="TextBox 9"/>
          <p:cNvSpPr txBox="1"/>
          <p:nvPr/>
        </p:nvSpPr>
        <p:spPr>
          <a:xfrm>
            <a:off x="10107014" y="2303966"/>
            <a:ext cx="7049018" cy="231858"/>
          </a:xfrm>
          <a:prstGeom prst="rect">
            <a:avLst/>
          </a:prstGeom>
        </p:spPr>
        <p:txBody>
          <a:bodyPr lIns="0" tIns="0" rIns="0" bIns="0" rtlCol="0" anchor="t">
            <a:spAutoFit/>
          </a:bodyPr>
          <a:lstStyle/>
          <a:p>
            <a:pPr marL="0" lvl="0" indent="0" algn="l">
              <a:lnSpc>
                <a:spcPts val="1915"/>
              </a:lnSpc>
            </a:pPr>
            <a:r>
              <a:rPr lang="fr-FR" sz="1368" noProof="0" dirty="0">
                <a:solidFill>
                  <a:srgbClr val="000000"/>
                </a:solidFill>
                <a:latin typeface="Poppins"/>
                <a:ea typeface="Poppins"/>
                <a:cs typeface="Poppins"/>
                <a:sym typeface="Poppins"/>
              </a:rPr>
              <a:t>Présenté par </a:t>
            </a:r>
            <a:r>
              <a:rPr lang="fr-FR" sz="1368" dirty="0">
                <a:solidFill>
                  <a:srgbClr val="000000"/>
                </a:solidFill>
                <a:latin typeface="Poppins"/>
                <a:ea typeface="Poppins"/>
                <a:cs typeface="Poppins"/>
                <a:sym typeface="Poppins"/>
              </a:rPr>
              <a:t>Constance DHORBAIT</a:t>
            </a:r>
            <a:endParaRPr lang="fr-FR" sz="1368" noProof="0" dirty="0">
              <a:solidFill>
                <a:srgbClr val="000000"/>
              </a:solidFill>
              <a:latin typeface="Poppins"/>
              <a:ea typeface="Poppins"/>
              <a:cs typeface="Poppins"/>
              <a:sym typeface="Poppins"/>
            </a:endParaRPr>
          </a:p>
        </p:txBody>
      </p:sp>
      <p:sp>
        <p:nvSpPr>
          <p:cNvPr id="10" name="TextBox 10"/>
          <p:cNvSpPr txBox="1"/>
          <p:nvPr/>
        </p:nvSpPr>
        <p:spPr>
          <a:xfrm>
            <a:off x="10226204" y="7218096"/>
            <a:ext cx="7049018" cy="250990"/>
          </a:xfrm>
          <a:prstGeom prst="rect">
            <a:avLst/>
          </a:prstGeom>
        </p:spPr>
        <p:txBody>
          <a:bodyPr lIns="0" tIns="0" rIns="0" bIns="0" rtlCol="0" anchor="t">
            <a:spAutoFit/>
          </a:bodyPr>
          <a:lstStyle/>
          <a:p>
            <a:pPr marL="0" lvl="0" indent="0" algn="l">
              <a:lnSpc>
                <a:spcPts val="1915"/>
              </a:lnSpc>
            </a:pPr>
            <a:r>
              <a:rPr lang="fr-FR" sz="1368" noProof="0" dirty="0">
                <a:solidFill>
                  <a:srgbClr val="000000"/>
                </a:solidFill>
                <a:latin typeface="Poppins"/>
                <a:ea typeface="Poppins"/>
                <a:cs typeface="Poppins"/>
                <a:sym typeface="Poppins"/>
              </a:rPr>
              <a:t>Présenté par Céline GENDRAULT</a:t>
            </a:r>
          </a:p>
        </p:txBody>
      </p:sp>
      <p:sp>
        <p:nvSpPr>
          <p:cNvPr id="11" name="TextBox 11"/>
          <p:cNvSpPr txBox="1"/>
          <p:nvPr/>
        </p:nvSpPr>
        <p:spPr>
          <a:xfrm>
            <a:off x="1028700" y="990600"/>
            <a:ext cx="4214643" cy="835384"/>
          </a:xfrm>
          <a:prstGeom prst="rect">
            <a:avLst/>
          </a:prstGeom>
        </p:spPr>
        <p:txBody>
          <a:bodyPr lIns="0" tIns="0" rIns="0" bIns="0" rtlCol="0" anchor="t">
            <a:spAutoFit/>
          </a:bodyPr>
          <a:lstStyle/>
          <a:p>
            <a:pPr marL="0" lvl="0" indent="0" algn="l">
              <a:lnSpc>
                <a:spcPts val="6286"/>
              </a:lnSpc>
            </a:pPr>
            <a:r>
              <a:rPr lang="fr-FR" sz="5282" b="1" noProof="0" dirty="0">
                <a:solidFill>
                  <a:srgbClr val="76C4D6"/>
                </a:solidFill>
                <a:latin typeface="Poppins Bold"/>
                <a:ea typeface="Poppins Bold"/>
                <a:cs typeface="Poppins Bold"/>
                <a:sym typeface="Poppins Bold"/>
              </a:rPr>
              <a:t>SOMMAIRE</a:t>
            </a:r>
          </a:p>
        </p:txBody>
      </p:sp>
      <p:sp>
        <p:nvSpPr>
          <p:cNvPr id="13" name="TextBox 13"/>
          <p:cNvSpPr txBox="1"/>
          <p:nvPr/>
        </p:nvSpPr>
        <p:spPr>
          <a:xfrm>
            <a:off x="10292737" y="8766234"/>
            <a:ext cx="3847054" cy="489669"/>
          </a:xfrm>
          <a:prstGeom prst="rect">
            <a:avLst/>
          </a:prstGeom>
        </p:spPr>
        <p:txBody>
          <a:bodyPr lIns="0" tIns="0" rIns="0" bIns="0" rtlCol="0" anchor="t">
            <a:spAutoFit/>
          </a:bodyPr>
          <a:lstStyle/>
          <a:p>
            <a:pPr marL="0" lvl="0" indent="0" algn="l">
              <a:lnSpc>
                <a:spcPts val="3648"/>
              </a:lnSpc>
              <a:spcBef>
                <a:spcPct val="0"/>
              </a:spcBef>
            </a:pPr>
            <a:r>
              <a:rPr lang="fr-FR" sz="3065" b="1" noProof="0" dirty="0">
                <a:solidFill>
                  <a:srgbClr val="000000"/>
                </a:solidFill>
                <a:latin typeface="Poppins Bold"/>
                <a:ea typeface="Poppins Bold"/>
                <a:cs typeface="Poppins Bold"/>
                <a:sym typeface="Poppins Bold"/>
              </a:rPr>
              <a:t>Les actus minutes</a:t>
            </a:r>
          </a:p>
        </p:txBody>
      </p:sp>
      <p:sp>
        <p:nvSpPr>
          <p:cNvPr id="16" name="TextBox 6">
            <a:extLst>
              <a:ext uri="{FF2B5EF4-FFF2-40B4-BE49-F238E27FC236}">
                <a16:creationId xmlns:a16="http://schemas.microsoft.com/office/drawing/2014/main" id="{D84440AF-D38C-559F-0943-015622C3BA70}"/>
              </a:ext>
            </a:extLst>
          </p:cNvPr>
          <p:cNvSpPr txBox="1"/>
          <p:nvPr/>
        </p:nvSpPr>
        <p:spPr>
          <a:xfrm>
            <a:off x="10119304" y="1645133"/>
            <a:ext cx="6553718" cy="461665"/>
          </a:xfrm>
          <a:prstGeom prst="rect">
            <a:avLst/>
          </a:prstGeom>
        </p:spPr>
        <p:txBody>
          <a:bodyPr wrap="square" lIns="0" tIns="0" rIns="0" bIns="0" rtlCol="0" anchor="t">
            <a:spAutoFit/>
          </a:bodyPr>
          <a:lstStyle/>
          <a:p>
            <a:pPr marL="0" lvl="0" indent="0" algn="l">
              <a:lnSpc>
                <a:spcPts val="3648"/>
              </a:lnSpc>
              <a:spcBef>
                <a:spcPct val="0"/>
              </a:spcBef>
            </a:pPr>
            <a:r>
              <a:rPr lang="fr-FR" sz="3065" b="1" noProof="0" dirty="0">
                <a:solidFill>
                  <a:srgbClr val="000000"/>
                </a:solidFill>
                <a:latin typeface="Poppins Bold"/>
                <a:ea typeface="Poppins Bold"/>
                <a:cs typeface="Poppins Bold"/>
                <a:sym typeface="Poppins Bold"/>
              </a:rPr>
              <a:t>PSC – Débat post-élections 2026</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p:cNvSpPr/>
          <p:nvPr/>
        </p:nvSpPr>
        <p:spPr>
          <a:xfrm>
            <a:off x="654037" y="3619500"/>
            <a:ext cx="16979926" cy="3964452"/>
          </a:xfrm>
          <a:prstGeom prst="rect">
            <a:avLst/>
          </a:prstGeom>
          <a:solidFill>
            <a:srgbClr val="BCD16F"/>
          </a:solidFill>
        </p:spPr>
        <p:txBody>
          <a:bodyPr/>
          <a:lstStyle/>
          <a:p>
            <a:endParaRPr lang="fr-FR" noProof="0" dirty="0"/>
          </a:p>
        </p:txBody>
      </p:sp>
      <p:sp>
        <p:nvSpPr>
          <p:cNvPr id="7" name="TextBox 7"/>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fr-FR" sz="4020" b="1" dirty="0">
                <a:solidFill>
                  <a:srgbClr val="000000"/>
                </a:solidFill>
                <a:latin typeface="Poppins Bold"/>
                <a:ea typeface="Poppins Bold"/>
                <a:cs typeface="Poppins Bold"/>
                <a:sym typeface="Poppins Bold"/>
              </a:rPr>
              <a:t>PSC – Débat Post-élections 2026</a:t>
            </a:r>
            <a:endParaRPr lang="fr-FR" sz="4020" b="1" noProof="0" dirty="0">
              <a:solidFill>
                <a:srgbClr val="000000"/>
              </a:solidFill>
              <a:latin typeface="Poppins Bold"/>
              <a:ea typeface="Poppins Bold"/>
              <a:cs typeface="Poppins Bold"/>
              <a:sym typeface="Poppins Bold"/>
            </a:endParaRPr>
          </a:p>
        </p:txBody>
      </p:sp>
      <p:pic>
        <p:nvPicPr>
          <p:cNvPr id="17" name="Image 16" descr="PSC - La réforme de la protection sociale complémentaire Enjeux et opportunités 2025 — Ingena">
            <a:extLst>
              <a:ext uri="{FF2B5EF4-FFF2-40B4-BE49-F238E27FC236}">
                <a16:creationId xmlns:a16="http://schemas.microsoft.com/office/drawing/2014/main" id="{47395186-7F96-0A1F-C760-4CD7BDFE6F23}"/>
              </a:ext>
            </a:extLst>
          </p:cNvPr>
          <p:cNvPicPr>
            <a:picLocks noChangeAspect="1"/>
          </p:cNvPicPr>
          <p:nvPr/>
        </p:nvPicPr>
        <p:blipFill>
          <a:blip r:embed="rId2" cstate="print">
            <a:clrChange>
              <a:clrFrom>
                <a:srgbClr val="FFFFFF"/>
              </a:clrFrom>
              <a:clrTo>
                <a:srgbClr val="FFFFFF">
                  <a:alpha val="0"/>
                </a:srgbClr>
              </a:clrTo>
            </a:clrChange>
            <a:biLevel thresh="75000"/>
            <a:extLst>
              <a:ext uri="{28A0092B-C50C-407E-A947-70E740481C1C}">
                <a14:useLocalDpi xmlns:a14="http://schemas.microsoft.com/office/drawing/2010/main" val="0"/>
              </a:ext>
            </a:extLst>
          </a:blip>
          <a:srcRect/>
          <a:stretch>
            <a:fillRect/>
          </a:stretch>
        </p:blipFill>
        <p:spPr bwMode="auto">
          <a:xfrm>
            <a:off x="12632474" y="3924300"/>
            <a:ext cx="5001489" cy="32766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1F53CEE-2D6C-E50A-A04C-6A4A980108E9}"/>
            </a:ext>
          </a:extLst>
        </p:cNvPr>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CC7338B8-05F0-E370-AB0F-350A63D56303}"/>
              </a:ext>
            </a:extLst>
          </p:cNvPr>
          <p:cNvSpPr txBox="1">
            <a:spLocks/>
          </p:cNvSpPr>
          <p:nvPr/>
        </p:nvSpPr>
        <p:spPr>
          <a:xfrm>
            <a:off x="838200" y="2933700"/>
            <a:ext cx="15316200" cy="59967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fr-FR" sz="2400" noProof="0" dirty="0">
              <a:latin typeface="Poppins" panose="00000500000000000000" pitchFamily="2" charset="0"/>
              <a:cs typeface="Poppins" panose="00000500000000000000" pitchFamily="2" charset="0"/>
            </a:endParaRPr>
          </a:p>
        </p:txBody>
      </p:sp>
      <p:sp>
        <p:nvSpPr>
          <p:cNvPr id="5" name="ZoneTexte 4">
            <a:extLst>
              <a:ext uri="{FF2B5EF4-FFF2-40B4-BE49-F238E27FC236}">
                <a16:creationId xmlns:a16="http://schemas.microsoft.com/office/drawing/2014/main" id="{93335455-1BE0-A611-C086-2ED150C29541}"/>
              </a:ext>
            </a:extLst>
          </p:cNvPr>
          <p:cNvSpPr txBox="1"/>
          <p:nvPr/>
        </p:nvSpPr>
        <p:spPr>
          <a:xfrm>
            <a:off x="1143000" y="2036180"/>
            <a:ext cx="16078200" cy="2677656"/>
          </a:xfrm>
          <a:prstGeom prst="rect">
            <a:avLst/>
          </a:prstGeom>
          <a:noFill/>
        </p:spPr>
        <p:txBody>
          <a:bodyPr wrap="square">
            <a:spAutoFit/>
          </a:bodyPr>
          <a:lstStyle/>
          <a:p>
            <a:pPr algn="just"/>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just"/>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just"/>
            <a:r>
              <a:rPr lang="fr-FR" sz="2800" dirty="0">
                <a:latin typeface="Poppins" panose="00000500000000000000" pitchFamily="2" charset="0"/>
                <a:ea typeface="Calibri" panose="020F0502020204030204" pitchFamily="34" charset="0"/>
                <a:cs typeface="Poppins" panose="00000500000000000000" pitchFamily="2" charset="0"/>
              </a:rPr>
              <a:t>Dans les 6 mois qui suivent le renouvellement général des assemblées, les organes délibérants des collectivités territoriales et de leurs établissements publics organisent un débat portant sur les garanties accordées aux agents en matière de protection sociale complémentaire</a:t>
            </a:r>
          </a:p>
        </p:txBody>
      </p:sp>
      <p:sp>
        <p:nvSpPr>
          <p:cNvPr id="20" name="Rectangle : coins arrondis 19">
            <a:extLst>
              <a:ext uri="{FF2B5EF4-FFF2-40B4-BE49-F238E27FC236}">
                <a16:creationId xmlns:a16="http://schemas.microsoft.com/office/drawing/2014/main" id="{CE6838E2-574E-76B6-9297-484AA91FF61F}"/>
              </a:ext>
            </a:extLst>
          </p:cNvPr>
          <p:cNvSpPr/>
          <p:nvPr/>
        </p:nvSpPr>
        <p:spPr>
          <a:xfrm>
            <a:off x="1981200" y="7109504"/>
            <a:ext cx="3886200" cy="1600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solidFill>
                  <a:srgbClr val="4D5767"/>
                </a:solidFill>
                <a:latin typeface="Poppins" panose="00000500000000000000" pitchFamily="2" charset="0"/>
                <a:ea typeface="Calibri" panose="020F0502020204030204" pitchFamily="34" charset="0"/>
                <a:cs typeface="Poppins" panose="00000500000000000000" pitchFamily="2" charset="0"/>
              </a:rPr>
              <a:t>Présenter les enjeux et le cadre de la protection sociale complémentaire</a:t>
            </a:r>
          </a:p>
        </p:txBody>
      </p:sp>
      <p:sp>
        <p:nvSpPr>
          <p:cNvPr id="24" name="Rectangle : coins arrondis 23">
            <a:extLst>
              <a:ext uri="{FF2B5EF4-FFF2-40B4-BE49-F238E27FC236}">
                <a16:creationId xmlns:a16="http://schemas.microsoft.com/office/drawing/2014/main" id="{F552A614-0586-5793-3F10-3ABC8A3AF8A3}"/>
              </a:ext>
            </a:extLst>
          </p:cNvPr>
          <p:cNvSpPr/>
          <p:nvPr/>
        </p:nvSpPr>
        <p:spPr>
          <a:xfrm>
            <a:off x="6950529" y="7125833"/>
            <a:ext cx="3886200" cy="1600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solidFill>
                  <a:srgbClr val="4D5767"/>
                </a:solidFill>
                <a:latin typeface="Poppins" panose="00000500000000000000" pitchFamily="2" charset="0"/>
                <a:ea typeface="Calibri" panose="020F0502020204030204" pitchFamily="34" charset="0"/>
                <a:cs typeface="Poppins" panose="00000500000000000000" pitchFamily="2" charset="0"/>
              </a:rPr>
              <a:t>Liberté d’en déterminer le contenu</a:t>
            </a:r>
          </a:p>
        </p:txBody>
      </p:sp>
      <p:sp>
        <p:nvSpPr>
          <p:cNvPr id="26" name="Rectangle : coins arrondis 25">
            <a:extLst>
              <a:ext uri="{FF2B5EF4-FFF2-40B4-BE49-F238E27FC236}">
                <a16:creationId xmlns:a16="http://schemas.microsoft.com/office/drawing/2014/main" id="{98E548C3-FE6E-9BA6-29F2-3EDBA7F0928C}"/>
              </a:ext>
            </a:extLst>
          </p:cNvPr>
          <p:cNvSpPr/>
          <p:nvPr/>
        </p:nvSpPr>
        <p:spPr>
          <a:xfrm>
            <a:off x="11996058" y="7109504"/>
            <a:ext cx="3886200" cy="1600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dirty="0">
                <a:solidFill>
                  <a:srgbClr val="4D5767"/>
                </a:solidFill>
                <a:latin typeface="Poppins" panose="00000500000000000000" pitchFamily="2" charset="0"/>
                <a:ea typeface="Calibri" panose="020F0502020204030204" pitchFamily="34" charset="0"/>
                <a:cs typeface="Poppins" panose="00000500000000000000" pitchFamily="2" charset="0"/>
              </a:rPr>
              <a:t>Aucun vote</a:t>
            </a:r>
          </a:p>
        </p:txBody>
      </p:sp>
      <p:sp>
        <p:nvSpPr>
          <p:cNvPr id="29" name="Rectangle : coins arrondis 28">
            <a:extLst>
              <a:ext uri="{FF2B5EF4-FFF2-40B4-BE49-F238E27FC236}">
                <a16:creationId xmlns:a16="http://schemas.microsoft.com/office/drawing/2014/main" id="{6A568971-9EED-5F85-295E-321C9FEACCF9}"/>
              </a:ext>
            </a:extLst>
          </p:cNvPr>
          <p:cNvSpPr/>
          <p:nvPr/>
        </p:nvSpPr>
        <p:spPr>
          <a:xfrm>
            <a:off x="4054929" y="588768"/>
            <a:ext cx="9829800" cy="173069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solidFill>
                  <a:srgbClr val="0070C0"/>
                </a:solidFill>
                <a:latin typeface="Poppins" panose="00000500000000000000" pitchFamily="2" charset="0"/>
                <a:cs typeface="Poppins" panose="00000500000000000000" pitchFamily="2" charset="0"/>
              </a:rPr>
              <a:t>CONTEXTE DU CADRE ET DU DEBAT</a:t>
            </a:r>
          </a:p>
          <a:p>
            <a:pPr algn="ctr"/>
            <a:endParaRPr lang="fr-FR" sz="1100" b="1" dirty="0">
              <a:solidFill>
                <a:srgbClr val="0070C0"/>
              </a:solidFill>
              <a:latin typeface="Poppins" panose="00000500000000000000" pitchFamily="2" charset="0"/>
              <a:cs typeface="Poppins" panose="00000500000000000000" pitchFamily="2" charset="0"/>
            </a:endParaRPr>
          </a:p>
          <a:p>
            <a:pPr algn="ctr"/>
            <a:r>
              <a:rPr lang="fr-FR" sz="2400" b="1" dirty="0">
                <a:solidFill>
                  <a:srgbClr val="0070C0"/>
                </a:solidFill>
                <a:latin typeface="Poppins" panose="00000500000000000000" pitchFamily="2" charset="0"/>
                <a:cs typeface="Poppins" panose="00000500000000000000" pitchFamily="2" charset="0"/>
              </a:rPr>
              <a:t>Ordonnance n°2021-175 du 17 février 2021</a:t>
            </a:r>
          </a:p>
          <a:p>
            <a:pPr algn="ctr"/>
            <a:r>
              <a:rPr lang="fr-FR" sz="2400" b="1" dirty="0">
                <a:solidFill>
                  <a:srgbClr val="0070C0"/>
                </a:solidFill>
                <a:latin typeface="Poppins" panose="00000500000000000000" pitchFamily="2" charset="0"/>
                <a:cs typeface="Poppins" panose="00000500000000000000" pitchFamily="2" charset="0"/>
              </a:rPr>
              <a:t>Article L. 827-12 du Code général de la fonction publique</a:t>
            </a:r>
            <a:endParaRPr lang="fr-FR" sz="2400" dirty="0"/>
          </a:p>
        </p:txBody>
      </p:sp>
      <p:sp>
        <p:nvSpPr>
          <p:cNvPr id="30" name="Bulle narrative : ronde 29" descr="&#10;">
            <a:extLst>
              <a:ext uri="{FF2B5EF4-FFF2-40B4-BE49-F238E27FC236}">
                <a16:creationId xmlns:a16="http://schemas.microsoft.com/office/drawing/2014/main" id="{97FC150B-8A22-A231-BE03-F2C9D92D6326}"/>
              </a:ext>
            </a:extLst>
          </p:cNvPr>
          <p:cNvSpPr/>
          <p:nvPr/>
        </p:nvSpPr>
        <p:spPr>
          <a:xfrm>
            <a:off x="6950528" y="4838700"/>
            <a:ext cx="4708071" cy="1153656"/>
          </a:xfrm>
          <a:prstGeom prst="wedgeEllipse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fr-FR" sz="2000" dirty="0">
                <a:solidFill>
                  <a:schemeClr val="tx1"/>
                </a:solidFill>
                <a:latin typeface="Poppins" panose="00000500000000000000" pitchFamily="2" charset="0"/>
                <a:cs typeface="Poppins" panose="00000500000000000000" pitchFamily="2" charset="0"/>
              </a:rPr>
              <a:t>Objectif du débat</a:t>
            </a:r>
          </a:p>
        </p:txBody>
      </p:sp>
    </p:spTree>
    <p:extLst>
      <p:ext uri="{BB962C8B-B14F-4D97-AF65-F5344CB8AC3E}">
        <p14:creationId xmlns:p14="http://schemas.microsoft.com/office/powerpoint/2010/main" val="3169844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CFEC863-1649-8330-DAE9-13E6F05636A8}"/>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AC38992D-411A-751C-27AD-A42118029693}"/>
              </a:ext>
            </a:extLst>
          </p:cNvPr>
          <p:cNvSpPr>
            <a:spLocks noGrp="1"/>
          </p:cNvSpPr>
          <p:nvPr>
            <p:ph type="ctrTitle"/>
          </p:nvPr>
        </p:nvSpPr>
        <p:spPr>
          <a:xfrm>
            <a:off x="685800" y="92075"/>
            <a:ext cx="16611600" cy="1470025"/>
          </a:xfrm>
        </p:spPr>
        <p:txBody>
          <a:bodyPr>
            <a:normAutofit/>
          </a:bodyPr>
          <a:lstStyle/>
          <a:p>
            <a:r>
              <a:rPr lang="fr-FR" sz="3200" b="1" dirty="0">
                <a:solidFill>
                  <a:srgbClr val="00B0F0"/>
                </a:solidFill>
                <a:latin typeface="Poppins" panose="00000500000000000000" pitchFamily="2" charset="0"/>
                <a:cs typeface="Poppins" panose="00000500000000000000" pitchFamily="2" charset="0"/>
              </a:rPr>
              <a:t>Que recouvre la protection sociale complémentaire ?</a:t>
            </a:r>
          </a:p>
        </p:txBody>
      </p:sp>
      <p:sp>
        <p:nvSpPr>
          <p:cNvPr id="3" name="Sous-titre 2">
            <a:extLst>
              <a:ext uri="{FF2B5EF4-FFF2-40B4-BE49-F238E27FC236}">
                <a16:creationId xmlns:a16="http://schemas.microsoft.com/office/drawing/2014/main" id="{54171527-7DE9-D86E-A0F9-BD3F2A6D4BA4}"/>
              </a:ext>
            </a:extLst>
          </p:cNvPr>
          <p:cNvSpPr>
            <a:spLocks noGrp="1"/>
          </p:cNvSpPr>
          <p:nvPr>
            <p:ph type="subTitle" idx="1"/>
          </p:nvPr>
        </p:nvSpPr>
        <p:spPr>
          <a:xfrm>
            <a:off x="5943600" y="1562100"/>
            <a:ext cx="5638800" cy="1066800"/>
          </a:xfrm>
        </p:spPr>
        <p:txBody>
          <a:bodyPr/>
          <a:lstStyle/>
          <a:p>
            <a:r>
              <a:rPr lang="fr-FR" b="1" dirty="0">
                <a:solidFill>
                  <a:srgbClr val="FF0000"/>
                </a:solidFill>
                <a:latin typeface="Poppins" panose="00000500000000000000" pitchFamily="2" charset="0"/>
                <a:cs typeface="Poppins" panose="00000500000000000000" pitchFamily="2" charset="0"/>
              </a:rPr>
              <a:t>Le risque SANTE</a:t>
            </a:r>
          </a:p>
        </p:txBody>
      </p:sp>
      <p:sp>
        <p:nvSpPr>
          <p:cNvPr id="4" name="Rectangle : coins arrondis 3">
            <a:extLst>
              <a:ext uri="{FF2B5EF4-FFF2-40B4-BE49-F238E27FC236}">
                <a16:creationId xmlns:a16="http://schemas.microsoft.com/office/drawing/2014/main" id="{FA654AA2-ED4C-C179-9563-6C10485E9B61}"/>
              </a:ext>
            </a:extLst>
          </p:cNvPr>
          <p:cNvSpPr/>
          <p:nvPr/>
        </p:nvSpPr>
        <p:spPr>
          <a:xfrm>
            <a:off x="2133600" y="2397646"/>
            <a:ext cx="14020800" cy="2895600"/>
          </a:xfrm>
          <a:prstGeom prst="roundRect">
            <a:avLst/>
          </a:prstGeom>
          <a:ln>
            <a:solidFill>
              <a:schemeClr val="accent6">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solidFill>
                  <a:schemeClr val="tx1"/>
                </a:solidFill>
                <a:latin typeface="Poppins" panose="00000500000000000000" pitchFamily="2" charset="0"/>
                <a:ea typeface="Calibri" panose="020F0502020204030204" pitchFamily="34" charset="0"/>
                <a:cs typeface="Poppins" panose="00000500000000000000" pitchFamily="2" charset="0"/>
              </a:rPr>
              <a:t>Depuis le 1</a:t>
            </a:r>
            <a:r>
              <a:rPr lang="fr-FR" sz="2400" b="1" baseline="30000" dirty="0">
                <a:solidFill>
                  <a:schemeClr val="tx1"/>
                </a:solidFill>
                <a:latin typeface="Poppins" panose="00000500000000000000" pitchFamily="2" charset="0"/>
                <a:ea typeface="Calibri" panose="020F0502020204030204" pitchFamily="34" charset="0"/>
                <a:cs typeface="Poppins" panose="00000500000000000000" pitchFamily="2" charset="0"/>
              </a:rPr>
              <a:t>er</a:t>
            </a:r>
            <a:r>
              <a:rPr lang="fr-FR" sz="2400" b="1" dirty="0">
                <a:solidFill>
                  <a:schemeClr val="tx1"/>
                </a:solidFill>
                <a:latin typeface="Poppins" panose="00000500000000000000" pitchFamily="2" charset="0"/>
                <a:ea typeface="Calibri" panose="020F0502020204030204" pitchFamily="34" charset="0"/>
                <a:cs typeface="Poppins" panose="00000500000000000000" pitchFamily="2" charset="0"/>
              </a:rPr>
              <a:t> janvier 2026</a:t>
            </a:r>
          </a:p>
          <a:p>
            <a:pPr algn="ct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Participation obligatoire de l’employeur : </a:t>
            </a:r>
            <a:r>
              <a:rPr lang="fr-FR" sz="2400" b="1" dirty="0">
                <a:solidFill>
                  <a:schemeClr val="tx1"/>
                </a:solidFill>
                <a:latin typeface="Poppins" panose="00000500000000000000" pitchFamily="2" charset="0"/>
                <a:ea typeface="Calibri" panose="020F0502020204030204" pitchFamily="34" charset="0"/>
                <a:cs typeface="Poppins" panose="00000500000000000000" pitchFamily="2" charset="0"/>
              </a:rPr>
              <a:t>15€ </a:t>
            </a: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par mois par agent</a:t>
            </a:r>
          </a:p>
          <a:p>
            <a:pPr algn="ct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La PSC vise à couvrir les frais médicaux ou paramédicaux (consultations, médicaments, hospitalisation, dentaire/optique/auditif…)</a:t>
            </a:r>
          </a:p>
          <a:p>
            <a:pPr algn="ctr"/>
            <a:endPar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endParaRPr>
          </a:p>
          <a:p>
            <a:pPr algn="ct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Complète les remboursements de la Sécurité Sociale</a:t>
            </a:r>
          </a:p>
        </p:txBody>
      </p:sp>
      <p:sp>
        <p:nvSpPr>
          <p:cNvPr id="9" name="Organigramme : Connecteur 8">
            <a:extLst>
              <a:ext uri="{FF2B5EF4-FFF2-40B4-BE49-F238E27FC236}">
                <a16:creationId xmlns:a16="http://schemas.microsoft.com/office/drawing/2014/main" id="{B33AD122-12B5-CEFE-D1D0-B2B742FDD6D9}"/>
              </a:ext>
            </a:extLst>
          </p:cNvPr>
          <p:cNvSpPr/>
          <p:nvPr/>
        </p:nvSpPr>
        <p:spPr>
          <a:xfrm>
            <a:off x="1354344" y="6057900"/>
            <a:ext cx="3600000" cy="3600000"/>
          </a:xfrm>
          <a:prstGeom prst="flowChartConnector">
            <a:avLst/>
          </a:prstGeom>
          <a:solidFill>
            <a:schemeClr val="accent6">
              <a:lumMod val="20000"/>
              <a:lumOff val="80000"/>
            </a:schemeClr>
          </a:solid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solidFill>
                  <a:schemeClr val="tx1"/>
                </a:solidFill>
                <a:latin typeface="Poppins" panose="00000500000000000000" pitchFamily="2" charset="0"/>
                <a:ea typeface="Calibri" panose="020F0502020204030204" pitchFamily="34" charset="0"/>
                <a:cs typeface="Poppins" panose="00000500000000000000" pitchFamily="2" charset="0"/>
              </a:rPr>
              <a:t>La labellisation : l’agent doit souscrire un contrat individuel labellisé</a:t>
            </a:r>
          </a:p>
        </p:txBody>
      </p:sp>
      <p:sp>
        <p:nvSpPr>
          <p:cNvPr id="11" name="Organigramme : Connecteur 10">
            <a:extLst>
              <a:ext uri="{FF2B5EF4-FFF2-40B4-BE49-F238E27FC236}">
                <a16:creationId xmlns:a16="http://schemas.microsoft.com/office/drawing/2014/main" id="{49F0CF80-7D83-F0A6-3406-8CEDFE222E8B}"/>
              </a:ext>
            </a:extLst>
          </p:cNvPr>
          <p:cNvSpPr/>
          <p:nvPr/>
        </p:nvSpPr>
        <p:spPr>
          <a:xfrm>
            <a:off x="13667903" y="6057900"/>
            <a:ext cx="3600000" cy="3600000"/>
          </a:xfrm>
          <a:prstGeom prst="flowChartConnector">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La convention de participation à </a:t>
            </a:r>
            <a:r>
              <a:rPr lang="fr-FR" sz="2000" dirty="0">
                <a:solidFill>
                  <a:schemeClr val="tx1"/>
                </a:solidFill>
                <a:latin typeface="Poppins" panose="00000500000000000000" pitchFamily="2" charset="0"/>
                <a:ea typeface="Calibri" panose="020F0502020204030204" pitchFamily="34" charset="0"/>
                <a:cs typeface="Poppins" panose="00000500000000000000" pitchFamily="2" charset="0"/>
              </a:rPr>
              <a:t>adhésion</a:t>
            </a: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 facultative (contrat collectif proposé par la collectivité en direct ou par l’intermédiaire du CDG 18)</a:t>
            </a:r>
          </a:p>
        </p:txBody>
      </p:sp>
      <p:sp>
        <p:nvSpPr>
          <p:cNvPr id="16" name="Ellipse 15">
            <a:extLst>
              <a:ext uri="{FF2B5EF4-FFF2-40B4-BE49-F238E27FC236}">
                <a16:creationId xmlns:a16="http://schemas.microsoft.com/office/drawing/2014/main" id="{512878EF-A760-C782-4677-BE56177B2062}"/>
              </a:ext>
            </a:extLst>
          </p:cNvPr>
          <p:cNvSpPr/>
          <p:nvPr/>
        </p:nvSpPr>
        <p:spPr>
          <a:xfrm>
            <a:off x="6735047" y="6819900"/>
            <a:ext cx="5152153" cy="2667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Les collectivités doivent choisir leur mode de participation : contrats individuels labellisés</a:t>
            </a:r>
          </a:p>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ou</a:t>
            </a:r>
          </a:p>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convention de participation</a:t>
            </a:r>
            <a:endParaRPr lang="fr-FR" dirty="0"/>
          </a:p>
        </p:txBody>
      </p:sp>
      <p:sp>
        <p:nvSpPr>
          <p:cNvPr id="17" name="Flèche : droite 16">
            <a:extLst>
              <a:ext uri="{FF2B5EF4-FFF2-40B4-BE49-F238E27FC236}">
                <a16:creationId xmlns:a16="http://schemas.microsoft.com/office/drawing/2014/main" id="{820E1601-33B7-32B4-24F8-1F05ACDB8ECC}"/>
              </a:ext>
            </a:extLst>
          </p:cNvPr>
          <p:cNvSpPr/>
          <p:nvPr/>
        </p:nvSpPr>
        <p:spPr>
          <a:xfrm>
            <a:off x="12251477" y="857250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 gauche 18">
            <a:extLst>
              <a:ext uri="{FF2B5EF4-FFF2-40B4-BE49-F238E27FC236}">
                <a16:creationId xmlns:a16="http://schemas.microsoft.com/office/drawing/2014/main" id="{5D3EA9E1-9A1D-14E5-FAED-3B56CBC574B0}"/>
              </a:ext>
            </a:extLst>
          </p:cNvPr>
          <p:cNvSpPr/>
          <p:nvPr/>
        </p:nvSpPr>
        <p:spPr>
          <a:xfrm>
            <a:off x="5392362" y="6754368"/>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Graphique 23" descr="Flèche vers le bas avec un remplissage uni">
            <a:extLst>
              <a:ext uri="{FF2B5EF4-FFF2-40B4-BE49-F238E27FC236}">
                <a16:creationId xmlns:a16="http://schemas.microsoft.com/office/drawing/2014/main" id="{85153C90-3D04-7AAD-806D-3EE9F93B2A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39200" y="5559848"/>
            <a:ext cx="914400" cy="914400"/>
          </a:xfrm>
          <a:prstGeom prst="rect">
            <a:avLst/>
          </a:prstGeom>
        </p:spPr>
      </p:pic>
    </p:spTree>
    <p:extLst>
      <p:ext uri="{BB962C8B-B14F-4D97-AF65-F5344CB8AC3E}">
        <p14:creationId xmlns:p14="http://schemas.microsoft.com/office/powerpoint/2010/main" val="2495263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D4DEEDD-6159-C95C-FFAB-C777EB1BE78D}"/>
            </a:ext>
          </a:extLst>
        </p:cNvPr>
        <p:cNvGrpSpPr/>
        <p:nvPr/>
      </p:nvGrpSpPr>
      <p:grpSpPr>
        <a:xfrm>
          <a:off x="0" y="0"/>
          <a:ext cx="0" cy="0"/>
          <a:chOff x="0" y="0"/>
          <a:chExt cx="0" cy="0"/>
        </a:xfrm>
      </p:grpSpPr>
      <p:sp>
        <p:nvSpPr>
          <p:cNvPr id="18" name="Titre 17">
            <a:extLst>
              <a:ext uri="{FF2B5EF4-FFF2-40B4-BE49-F238E27FC236}">
                <a16:creationId xmlns:a16="http://schemas.microsoft.com/office/drawing/2014/main" id="{86FAAE4A-98A5-9087-892D-A89BD75E37FC}"/>
              </a:ext>
            </a:extLst>
          </p:cNvPr>
          <p:cNvSpPr>
            <a:spLocks noGrp="1"/>
          </p:cNvSpPr>
          <p:nvPr>
            <p:ph type="ctrTitle"/>
          </p:nvPr>
        </p:nvSpPr>
        <p:spPr>
          <a:xfrm>
            <a:off x="685800" y="92075"/>
            <a:ext cx="16611600" cy="1470025"/>
          </a:xfrm>
        </p:spPr>
        <p:txBody>
          <a:bodyPr>
            <a:normAutofit/>
          </a:bodyPr>
          <a:lstStyle/>
          <a:p>
            <a:r>
              <a:rPr lang="fr-FR" sz="3200" b="1" dirty="0">
                <a:solidFill>
                  <a:srgbClr val="00B0F0"/>
                </a:solidFill>
                <a:latin typeface="Poppins" panose="00000500000000000000" pitchFamily="2" charset="0"/>
                <a:cs typeface="Poppins" panose="00000500000000000000" pitchFamily="2" charset="0"/>
              </a:rPr>
              <a:t>Que recouvre la protection sociale complémentaire ?</a:t>
            </a:r>
          </a:p>
        </p:txBody>
      </p:sp>
      <p:sp>
        <p:nvSpPr>
          <p:cNvPr id="3" name="Sous-titre 2">
            <a:extLst>
              <a:ext uri="{FF2B5EF4-FFF2-40B4-BE49-F238E27FC236}">
                <a16:creationId xmlns:a16="http://schemas.microsoft.com/office/drawing/2014/main" id="{F5B51800-1C8E-43EA-FF28-C38CA9BA40A5}"/>
              </a:ext>
            </a:extLst>
          </p:cNvPr>
          <p:cNvSpPr>
            <a:spLocks noGrp="1"/>
          </p:cNvSpPr>
          <p:nvPr>
            <p:ph type="subTitle" idx="1"/>
          </p:nvPr>
        </p:nvSpPr>
        <p:spPr>
          <a:xfrm>
            <a:off x="3414948" y="1479337"/>
            <a:ext cx="11305703" cy="1066800"/>
          </a:xfrm>
        </p:spPr>
        <p:txBody>
          <a:bodyPr/>
          <a:lstStyle/>
          <a:p>
            <a:r>
              <a:rPr lang="fr-FR" b="1" dirty="0">
                <a:solidFill>
                  <a:srgbClr val="FF0000"/>
                </a:solidFill>
                <a:latin typeface="Poppins" panose="00000500000000000000" pitchFamily="2" charset="0"/>
                <a:cs typeface="Poppins" panose="00000500000000000000" pitchFamily="2" charset="0"/>
              </a:rPr>
              <a:t>Le risque PREVOYANCE / MAINTIEN DE SALAIRE</a:t>
            </a:r>
          </a:p>
        </p:txBody>
      </p:sp>
      <p:sp>
        <p:nvSpPr>
          <p:cNvPr id="4" name="Rectangle : coins arrondis 3">
            <a:extLst>
              <a:ext uri="{FF2B5EF4-FFF2-40B4-BE49-F238E27FC236}">
                <a16:creationId xmlns:a16="http://schemas.microsoft.com/office/drawing/2014/main" id="{80B4177F-BA7C-A878-C38E-54905683F612}"/>
              </a:ext>
            </a:extLst>
          </p:cNvPr>
          <p:cNvSpPr/>
          <p:nvPr/>
        </p:nvSpPr>
        <p:spPr>
          <a:xfrm>
            <a:off x="2244696" y="2204168"/>
            <a:ext cx="14020800" cy="2895600"/>
          </a:xfrm>
          <a:prstGeom prst="roundRect">
            <a:avLst/>
          </a:prstGeom>
          <a:ln>
            <a:solidFill>
              <a:schemeClr val="accent6">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b="1" dirty="0">
                <a:solidFill>
                  <a:schemeClr val="tx1"/>
                </a:solidFill>
                <a:latin typeface="Poppins" panose="00000500000000000000" pitchFamily="2" charset="0"/>
                <a:ea typeface="Calibri" panose="020F0502020204030204" pitchFamily="34" charset="0"/>
                <a:cs typeface="Poppins" panose="00000500000000000000" pitchFamily="2" charset="0"/>
              </a:rPr>
              <a:t>Depuis le 1</a:t>
            </a:r>
            <a:r>
              <a:rPr lang="fr-FR" sz="2400" b="1" baseline="30000" dirty="0">
                <a:solidFill>
                  <a:schemeClr val="tx1"/>
                </a:solidFill>
                <a:latin typeface="Poppins" panose="00000500000000000000" pitchFamily="2" charset="0"/>
                <a:ea typeface="Calibri" panose="020F0502020204030204" pitchFamily="34" charset="0"/>
                <a:cs typeface="Poppins" panose="00000500000000000000" pitchFamily="2" charset="0"/>
              </a:rPr>
              <a:t>er</a:t>
            </a:r>
            <a:r>
              <a:rPr lang="fr-FR" sz="2400" b="1" dirty="0">
                <a:solidFill>
                  <a:schemeClr val="tx1"/>
                </a:solidFill>
                <a:latin typeface="Poppins" panose="00000500000000000000" pitchFamily="2" charset="0"/>
                <a:ea typeface="Calibri" panose="020F0502020204030204" pitchFamily="34" charset="0"/>
                <a:cs typeface="Poppins" panose="00000500000000000000" pitchFamily="2" charset="0"/>
              </a:rPr>
              <a:t> janvier 2025</a:t>
            </a:r>
          </a:p>
          <a:p>
            <a:pPr algn="ct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Participation obligatoire de l’employeur : </a:t>
            </a:r>
            <a:r>
              <a:rPr lang="fr-FR" sz="2400" b="1" dirty="0">
                <a:solidFill>
                  <a:schemeClr val="tx1"/>
                </a:solidFill>
                <a:latin typeface="Poppins" panose="00000500000000000000" pitchFamily="2" charset="0"/>
                <a:ea typeface="Calibri" panose="020F0502020204030204" pitchFamily="34" charset="0"/>
                <a:cs typeface="Poppins" panose="00000500000000000000" pitchFamily="2" charset="0"/>
              </a:rPr>
              <a:t>7€</a:t>
            </a: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 par mois par agent</a:t>
            </a:r>
          </a:p>
          <a:p>
            <a:pPr algn="ctr"/>
            <a:r>
              <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rPr>
              <a:t>La PSC vise à couvrir</a:t>
            </a:r>
            <a:r>
              <a:rPr lang="fr-FR" sz="2400" dirty="0">
                <a:latin typeface="Poppins" panose="00000500000000000000" pitchFamily="2" charset="0"/>
                <a:ea typeface="Calibri" panose="020F0502020204030204" pitchFamily="34" charset="0"/>
                <a:cs typeface="Poppins" panose="00000500000000000000" pitchFamily="2" charset="0"/>
              </a:rPr>
              <a:t> la perte de salaire (perte de 50% du traitement, perte de régime indemnitaire) / de retraite liée à une maladie, une incapacité / invalidité ou un décès</a:t>
            </a:r>
          </a:p>
          <a:p>
            <a:pPr algn="ctr"/>
            <a:endParaRPr lang="fr-FR" sz="2400" dirty="0">
              <a:solidFill>
                <a:schemeClr val="tx1"/>
              </a:solidFill>
              <a:latin typeface="Poppins" panose="00000500000000000000" pitchFamily="2" charset="0"/>
              <a:ea typeface="Calibri" panose="020F0502020204030204" pitchFamily="34" charset="0"/>
              <a:cs typeface="Poppins" panose="00000500000000000000" pitchFamily="2" charset="0"/>
            </a:endParaRPr>
          </a:p>
          <a:p>
            <a:pPr algn="ctr"/>
            <a:r>
              <a:rPr lang="fr-FR" sz="2400" dirty="0">
                <a:latin typeface="Poppins" panose="00000500000000000000" pitchFamily="2" charset="0"/>
                <a:ea typeface="Calibri" panose="020F0502020204030204" pitchFamily="34" charset="0"/>
                <a:cs typeface="Poppins" panose="00000500000000000000" pitchFamily="2" charset="0"/>
              </a:rPr>
              <a:t>Compense la perte de revenus</a:t>
            </a:r>
          </a:p>
        </p:txBody>
      </p:sp>
      <p:sp>
        <p:nvSpPr>
          <p:cNvPr id="9" name="Organigramme : Connecteur 8">
            <a:extLst>
              <a:ext uri="{FF2B5EF4-FFF2-40B4-BE49-F238E27FC236}">
                <a16:creationId xmlns:a16="http://schemas.microsoft.com/office/drawing/2014/main" id="{2F38A151-D88F-98A4-6A8E-20F3700B4B6C}"/>
              </a:ext>
            </a:extLst>
          </p:cNvPr>
          <p:cNvSpPr/>
          <p:nvPr/>
        </p:nvSpPr>
        <p:spPr>
          <a:xfrm>
            <a:off x="444696" y="5886900"/>
            <a:ext cx="3600000" cy="3600000"/>
          </a:xfrm>
          <a:prstGeom prst="flowChartConnector">
            <a:avLst/>
          </a:prstGeom>
          <a:solidFill>
            <a:schemeClr val="accent6">
              <a:lumMod val="20000"/>
              <a:lumOff val="80000"/>
            </a:schemeClr>
          </a:solid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dirty="0">
                <a:solidFill>
                  <a:schemeClr val="tx1"/>
                </a:solidFill>
                <a:latin typeface="Poppins" panose="00000500000000000000" pitchFamily="2" charset="0"/>
                <a:ea typeface="Calibri" panose="020F0502020204030204" pitchFamily="34" charset="0"/>
                <a:cs typeface="Poppins" panose="00000500000000000000" pitchFamily="2" charset="0"/>
              </a:rPr>
              <a:t>La labellisation : l’agent doit souscrire un contrat individuel labellisé</a:t>
            </a:r>
          </a:p>
        </p:txBody>
      </p:sp>
      <p:sp>
        <p:nvSpPr>
          <p:cNvPr id="11" name="Organigramme : Connecteur 10">
            <a:extLst>
              <a:ext uri="{FF2B5EF4-FFF2-40B4-BE49-F238E27FC236}">
                <a16:creationId xmlns:a16="http://schemas.microsoft.com/office/drawing/2014/main" id="{CDADA09C-C741-D4B4-2E1B-3E98EDAF6874}"/>
              </a:ext>
            </a:extLst>
          </p:cNvPr>
          <p:cNvSpPr/>
          <p:nvPr/>
        </p:nvSpPr>
        <p:spPr>
          <a:xfrm>
            <a:off x="11406783" y="5886900"/>
            <a:ext cx="3600000" cy="3600000"/>
          </a:xfrm>
          <a:prstGeom prst="flowChartConnector">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La convention de participation à </a:t>
            </a:r>
            <a:r>
              <a:rPr lang="fr-FR" sz="2000" dirty="0">
                <a:solidFill>
                  <a:schemeClr val="tx1"/>
                </a:solidFill>
                <a:latin typeface="Poppins" panose="00000500000000000000" pitchFamily="2" charset="0"/>
                <a:ea typeface="Calibri" panose="020F0502020204030204" pitchFamily="34" charset="0"/>
                <a:cs typeface="Poppins" panose="00000500000000000000" pitchFamily="2" charset="0"/>
              </a:rPr>
              <a:t>adhésion</a:t>
            </a: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 facultative (contrat collectif proposé par la collectivité en direct ou par l’intermédiaire du CDG 18)</a:t>
            </a:r>
          </a:p>
        </p:txBody>
      </p:sp>
      <p:sp>
        <p:nvSpPr>
          <p:cNvPr id="16" name="Ellipse 15">
            <a:extLst>
              <a:ext uri="{FF2B5EF4-FFF2-40B4-BE49-F238E27FC236}">
                <a16:creationId xmlns:a16="http://schemas.microsoft.com/office/drawing/2014/main" id="{0436AAF0-1524-2228-1F4B-125902B89BE6}"/>
              </a:ext>
            </a:extLst>
          </p:cNvPr>
          <p:cNvSpPr/>
          <p:nvPr/>
        </p:nvSpPr>
        <p:spPr>
          <a:xfrm>
            <a:off x="4785006" y="6910227"/>
            <a:ext cx="5152153" cy="2667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Les collectivités doivent choisir leur mode de participation : contrats individuels labellisés</a:t>
            </a:r>
          </a:p>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ou</a:t>
            </a:r>
          </a:p>
          <a:p>
            <a:pPr algn="ctr"/>
            <a:r>
              <a:rPr lang="fr-FR" dirty="0">
                <a:solidFill>
                  <a:schemeClr val="tx1"/>
                </a:solidFill>
                <a:latin typeface="Poppins" panose="00000500000000000000" pitchFamily="2" charset="0"/>
                <a:ea typeface="Calibri" panose="020F0502020204030204" pitchFamily="34" charset="0"/>
                <a:cs typeface="Poppins" panose="00000500000000000000" pitchFamily="2" charset="0"/>
              </a:rPr>
              <a:t>convention de participation</a:t>
            </a:r>
            <a:endParaRPr lang="fr-FR" dirty="0"/>
          </a:p>
        </p:txBody>
      </p:sp>
      <p:sp>
        <p:nvSpPr>
          <p:cNvPr id="17" name="Flèche : droite 16">
            <a:extLst>
              <a:ext uri="{FF2B5EF4-FFF2-40B4-BE49-F238E27FC236}">
                <a16:creationId xmlns:a16="http://schemas.microsoft.com/office/drawing/2014/main" id="{36815692-6F88-3F93-49FC-DCB50421907D}"/>
              </a:ext>
            </a:extLst>
          </p:cNvPr>
          <p:cNvSpPr/>
          <p:nvPr/>
        </p:nvSpPr>
        <p:spPr>
          <a:xfrm>
            <a:off x="10276223" y="858154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 gauche 18">
            <a:extLst>
              <a:ext uri="{FF2B5EF4-FFF2-40B4-BE49-F238E27FC236}">
                <a16:creationId xmlns:a16="http://schemas.microsoft.com/office/drawing/2014/main" id="{D4447064-929F-6B64-BA5C-46B65A237987}"/>
              </a:ext>
            </a:extLst>
          </p:cNvPr>
          <p:cNvSpPr/>
          <p:nvPr/>
        </p:nvSpPr>
        <p:spPr>
          <a:xfrm>
            <a:off x="3993510" y="6156862"/>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descr="Avertissement avec un remplissage uni">
            <a:extLst>
              <a:ext uri="{FF2B5EF4-FFF2-40B4-BE49-F238E27FC236}">
                <a16:creationId xmlns:a16="http://schemas.microsoft.com/office/drawing/2014/main" id="{8FD6E24B-8981-2560-6901-EBD64654BE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025565" y="7275478"/>
            <a:ext cx="1790700" cy="1790700"/>
          </a:xfrm>
          <a:prstGeom prst="rect">
            <a:avLst/>
          </a:prstGeom>
        </p:spPr>
      </p:pic>
      <p:pic>
        <p:nvPicPr>
          <p:cNvPr id="12" name="Graphique 11" descr="Flèche vers le bas avec un remplissage uni">
            <a:extLst>
              <a:ext uri="{FF2B5EF4-FFF2-40B4-BE49-F238E27FC236}">
                <a16:creationId xmlns:a16="http://schemas.microsoft.com/office/drawing/2014/main" id="{1E2BA3E2-6307-EC82-165B-6BB54C1317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34200" y="5793233"/>
            <a:ext cx="785599" cy="785599"/>
          </a:xfrm>
          <a:prstGeom prst="rect">
            <a:avLst/>
          </a:prstGeom>
        </p:spPr>
      </p:pic>
      <p:pic>
        <p:nvPicPr>
          <p:cNvPr id="14" name="Graphique 13" descr="Retour avec un remplissage uni">
            <a:extLst>
              <a:ext uri="{FF2B5EF4-FFF2-40B4-BE49-F238E27FC236}">
                <a16:creationId xmlns:a16="http://schemas.microsoft.com/office/drawing/2014/main" id="{CF8C0BBE-69B5-6AE2-B8B9-31F2339BCA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145000" y="9203096"/>
            <a:ext cx="914400" cy="914400"/>
          </a:xfrm>
          <a:prstGeom prst="rect">
            <a:avLst/>
          </a:prstGeom>
        </p:spPr>
      </p:pic>
    </p:spTree>
    <p:extLst>
      <p:ext uri="{BB962C8B-B14F-4D97-AF65-F5344CB8AC3E}">
        <p14:creationId xmlns:p14="http://schemas.microsoft.com/office/powerpoint/2010/main" val="3314450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A8A57CAF-FEA7-AEC2-CEF1-DB3EFFC3F536}"/>
            </a:ext>
          </a:extLst>
        </p:cNvPr>
        <p:cNvGrpSpPr/>
        <p:nvPr/>
      </p:nvGrpSpPr>
      <p:grpSpPr>
        <a:xfrm>
          <a:off x="0" y="0"/>
          <a:ext cx="0" cy="0"/>
          <a:chOff x="0" y="0"/>
          <a:chExt cx="0" cy="0"/>
        </a:xfrm>
      </p:grpSpPr>
      <p:sp>
        <p:nvSpPr>
          <p:cNvPr id="8" name="Bulle narrative : rectangle à coins arrondis 7">
            <a:extLst>
              <a:ext uri="{FF2B5EF4-FFF2-40B4-BE49-F238E27FC236}">
                <a16:creationId xmlns:a16="http://schemas.microsoft.com/office/drawing/2014/main" id="{308AD275-C6C4-8D8B-E6F6-18603C77F7A3}"/>
              </a:ext>
            </a:extLst>
          </p:cNvPr>
          <p:cNvSpPr/>
          <p:nvPr/>
        </p:nvSpPr>
        <p:spPr>
          <a:xfrm>
            <a:off x="4038600" y="215900"/>
            <a:ext cx="10058400" cy="1828800"/>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solidFill>
                  <a:schemeClr val="accent6">
                    <a:lumMod val="75000"/>
                  </a:schemeClr>
                </a:solidFill>
                <a:latin typeface="Poppins" panose="00000500000000000000" pitchFamily="2" charset="0"/>
                <a:ea typeface="Calibri" panose="020F0502020204030204" pitchFamily="34" charset="0"/>
                <a:cs typeface="Poppins" panose="00000500000000000000" pitchFamily="2" charset="0"/>
              </a:rPr>
              <a:t>Nouveau cadre réglementaire à compter du 1er janvier 2029 (loi n°2025-1251 du 22 décembre 2025 et décret d’application en attente de parution)</a:t>
            </a:r>
          </a:p>
        </p:txBody>
      </p:sp>
      <p:graphicFrame>
        <p:nvGraphicFramePr>
          <p:cNvPr id="12" name="Espace réservé du texte 2">
            <a:extLst>
              <a:ext uri="{FF2B5EF4-FFF2-40B4-BE49-F238E27FC236}">
                <a16:creationId xmlns:a16="http://schemas.microsoft.com/office/drawing/2014/main" id="{8104EFC7-848E-2744-FFB8-31ED48D1096B}"/>
              </a:ext>
            </a:extLst>
          </p:cNvPr>
          <p:cNvGraphicFramePr>
            <a:graphicFrameLocks noGrp="1"/>
          </p:cNvGraphicFramePr>
          <p:nvPr>
            <p:extLst>
              <p:ext uri="{D42A27DB-BD31-4B8C-83A1-F6EECF244321}">
                <p14:modId xmlns:p14="http://schemas.microsoft.com/office/powerpoint/2010/main" val="203227228"/>
              </p:ext>
            </p:extLst>
          </p:nvPr>
        </p:nvGraphicFramePr>
        <p:xfrm>
          <a:off x="838200" y="2857500"/>
          <a:ext cx="15544800" cy="662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Graphique 13" descr="Notes Post-it contour">
            <a:extLst>
              <a:ext uri="{FF2B5EF4-FFF2-40B4-BE49-F238E27FC236}">
                <a16:creationId xmlns:a16="http://schemas.microsoft.com/office/drawing/2014/main" id="{C5916EB3-527D-64F0-7DF9-356E97840F4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865702">
            <a:off x="15621000" y="1079500"/>
            <a:ext cx="1778000" cy="1778000"/>
          </a:xfrm>
          <a:prstGeom prst="rect">
            <a:avLst/>
          </a:prstGeom>
        </p:spPr>
      </p:pic>
      <p:sp>
        <p:nvSpPr>
          <p:cNvPr id="15" name="ZoneTexte 14">
            <a:extLst>
              <a:ext uri="{FF2B5EF4-FFF2-40B4-BE49-F238E27FC236}">
                <a16:creationId xmlns:a16="http://schemas.microsoft.com/office/drawing/2014/main" id="{30653778-49E5-3800-B635-D669B6FB1D14}"/>
              </a:ext>
            </a:extLst>
          </p:cNvPr>
          <p:cNvSpPr txBox="1"/>
          <p:nvPr/>
        </p:nvSpPr>
        <p:spPr>
          <a:xfrm>
            <a:off x="16383000" y="1968500"/>
            <a:ext cx="914400" cy="369332"/>
          </a:xfrm>
          <a:prstGeom prst="rect">
            <a:avLst/>
          </a:prstGeom>
          <a:noFill/>
        </p:spPr>
        <p:txBody>
          <a:bodyPr wrap="square" rtlCol="0">
            <a:spAutoFit/>
          </a:bodyPr>
          <a:lstStyle/>
          <a:p>
            <a:r>
              <a:rPr lang="fr-FR" b="1" dirty="0"/>
              <a:t>2029</a:t>
            </a:r>
          </a:p>
        </p:txBody>
      </p:sp>
    </p:spTree>
    <p:extLst>
      <p:ext uri="{BB962C8B-B14F-4D97-AF65-F5344CB8AC3E}">
        <p14:creationId xmlns:p14="http://schemas.microsoft.com/office/powerpoint/2010/main" val="1581646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E5E5946-5539-E327-C0E8-5B4CE5F7FFD1}"/>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89F546E-D4E6-5BC8-6EFC-6D3A752615E4}"/>
              </a:ext>
            </a:extLst>
          </p:cNvPr>
          <p:cNvSpPr>
            <a:spLocks noGrp="1"/>
          </p:cNvSpPr>
          <p:nvPr>
            <p:ph type="ctrTitle"/>
          </p:nvPr>
        </p:nvSpPr>
        <p:spPr>
          <a:xfrm>
            <a:off x="5029200" y="266700"/>
            <a:ext cx="7772400" cy="1470025"/>
          </a:xfrm>
        </p:spPr>
        <p:txBody>
          <a:bodyPr>
            <a:normAutofit/>
          </a:bodyPr>
          <a:lstStyle/>
          <a:p>
            <a:br>
              <a:rPr lang="fr-FR" sz="3200" dirty="0">
                <a:latin typeface="Poppins" panose="00000500000000000000" pitchFamily="2" charset="0"/>
                <a:cs typeface="Poppins" panose="00000500000000000000" pitchFamily="2" charset="0"/>
              </a:rPr>
            </a:br>
            <a:r>
              <a:rPr lang="fr-FR" sz="3200" b="1" dirty="0">
                <a:solidFill>
                  <a:srgbClr val="00B0F0"/>
                </a:solidFill>
                <a:latin typeface="Poppins" panose="00000500000000000000" pitchFamily="2" charset="0"/>
                <a:cs typeface="Poppins" panose="00000500000000000000" pitchFamily="2" charset="0"/>
              </a:rPr>
              <a:t>Quels enjeux ?</a:t>
            </a:r>
            <a:endParaRPr lang="fr-FR" sz="3200" b="1" dirty="0">
              <a:solidFill>
                <a:srgbClr val="00B0F0"/>
              </a:solidFill>
            </a:endParaRPr>
          </a:p>
        </p:txBody>
      </p:sp>
      <p:sp>
        <p:nvSpPr>
          <p:cNvPr id="2" name="Ellipse 1">
            <a:extLst>
              <a:ext uri="{FF2B5EF4-FFF2-40B4-BE49-F238E27FC236}">
                <a16:creationId xmlns:a16="http://schemas.microsoft.com/office/drawing/2014/main" id="{ED3C47FA-B128-FA13-45C8-A6C0FCE5644D}"/>
              </a:ext>
            </a:extLst>
          </p:cNvPr>
          <p:cNvSpPr/>
          <p:nvPr/>
        </p:nvSpPr>
        <p:spPr>
          <a:xfrm>
            <a:off x="3048000" y="1747837"/>
            <a:ext cx="12192000" cy="2111375"/>
          </a:xfrm>
          <a:prstGeom prst="ellipse">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a:solidFill>
                  <a:schemeClr val="tx1"/>
                </a:solidFill>
                <a:latin typeface="Poppins" panose="00000500000000000000" pitchFamily="2" charset="0"/>
                <a:ea typeface="Cambria"/>
                <a:cs typeface="Poppins" panose="00000500000000000000" pitchFamily="2" charset="0"/>
              </a:rPr>
              <a:t>L</a:t>
            </a:r>
            <a:r>
              <a:rPr lang="fr-FR" sz="2800" dirty="0">
                <a:solidFill>
                  <a:schemeClr val="tx1"/>
                </a:solidFill>
                <a:latin typeface="Poppins" panose="00000500000000000000" pitchFamily="2" charset="0"/>
                <a:cs typeface="Poppins" panose="00000500000000000000" pitchFamily="2" charset="0"/>
              </a:rPr>
              <a:t>e déploiement de la protection sociale complémentaire soutient pleinement le bien-être physique, mental et social des agents en :</a:t>
            </a:r>
          </a:p>
        </p:txBody>
      </p:sp>
      <p:sp>
        <p:nvSpPr>
          <p:cNvPr id="3" name="Sous-titre 2">
            <a:extLst>
              <a:ext uri="{FF2B5EF4-FFF2-40B4-BE49-F238E27FC236}">
                <a16:creationId xmlns:a16="http://schemas.microsoft.com/office/drawing/2014/main" id="{D5AE6B0B-500B-630B-CB02-5AF09AF20001}"/>
              </a:ext>
            </a:extLst>
          </p:cNvPr>
          <p:cNvSpPr>
            <a:spLocks noGrp="1"/>
          </p:cNvSpPr>
          <p:nvPr>
            <p:ph type="subTitle" idx="1"/>
          </p:nvPr>
        </p:nvSpPr>
        <p:spPr>
          <a:xfrm>
            <a:off x="2590800" y="4822825"/>
            <a:ext cx="13106400" cy="4648200"/>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endParaRPr lang="fr-FR" dirty="0">
              <a:solidFill>
                <a:schemeClr val="tx1"/>
              </a:solidFill>
            </a:endParaRPr>
          </a:p>
          <a:p>
            <a:pPr marL="285750" indent="-285750">
              <a:buFontTx/>
              <a:buChar char="-"/>
            </a:pPr>
            <a:r>
              <a:rPr lang="fr-FR" sz="3400" dirty="0">
                <a:solidFill>
                  <a:schemeClr val="tx1"/>
                </a:solidFill>
              </a:rPr>
              <a:t>Facilitant l’accès de ces derniers aux soins (en l’absence de complémentaire santé de nombreux agents renoncent à se soigner)</a:t>
            </a:r>
          </a:p>
          <a:p>
            <a:endParaRPr lang="fr-FR" sz="3400" dirty="0">
              <a:solidFill>
                <a:schemeClr val="tx1"/>
              </a:solidFill>
            </a:endParaRPr>
          </a:p>
          <a:p>
            <a:pPr marL="285750" indent="-285750">
              <a:buFontTx/>
              <a:buChar char="-"/>
            </a:pPr>
            <a:r>
              <a:rPr lang="fr-FR" sz="3400" dirty="0">
                <a:solidFill>
                  <a:schemeClr val="tx1"/>
                </a:solidFill>
              </a:rPr>
              <a:t>Protégeant ces derniers des conséquences des aléas de la vie (Garantie maintien de salaire en cas de maladie prolongée)</a:t>
            </a:r>
          </a:p>
          <a:p>
            <a:endParaRPr lang="fr-FR" sz="3400" dirty="0">
              <a:solidFill>
                <a:schemeClr val="tx1"/>
              </a:solidFill>
            </a:endParaRPr>
          </a:p>
          <a:p>
            <a:pPr marL="285750" indent="-285750">
              <a:buFontTx/>
              <a:buChar char="-"/>
            </a:pPr>
            <a:r>
              <a:rPr lang="fr-FR" sz="3400" dirty="0">
                <a:solidFill>
                  <a:schemeClr val="tx1"/>
                </a:solidFill>
              </a:rPr>
              <a:t>Limitant l’absentéisme</a:t>
            </a:r>
          </a:p>
          <a:p>
            <a:pPr marL="285750" indent="-285750">
              <a:buFontTx/>
              <a:buChar char="-"/>
            </a:pPr>
            <a:endParaRPr lang="fr-FR" sz="3400" dirty="0">
              <a:solidFill>
                <a:schemeClr val="tx1"/>
              </a:solidFill>
            </a:endParaRPr>
          </a:p>
          <a:p>
            <a:pPr marL="285750" indent="-285750">
              <a:buFontTx/>
              <a:buChar char="-"/>
            </a:pPr>
            <a:r>
              <a:rPr lang="fr-FR" sz="3400" dirty="0">
                <a:solidFill>
                  <a:schemeClr val="tx1"/>
                </a:solidFill>
              </a:rPr>
              <a:t>Fidélisant le personnel et renforçant l’attractivité de la collectivité (pouvoir d'achat renforcé par la participation financière de l'employeur)</a:t>
            </a:r>
          </a:p>
          <a:p>
            <a:endParaRPr lang="fr-FR" dirty="0"/>
          </a:p>
        </p:txBody>
      </p:sp>
    </p:spTree>
    <p:extLst>
      <p:ext uri="{BB962C8B-B14F-4D97-AF65-F5344CB8AC3E}">
        <p14:creationId xmlns:p14="http://schemas.microsoft.com/office/powerpoint/2010/main" val="1459115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83A1942-2518-92A9-BBAB-29B60F78678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B119D8C6-8BE0-D4AA-422C-A8CC92B1AA62}"/>
              </a:ext>
            </a:extLst>
          </p:cNvPr>
          <p:cNvSpPr>
            <a:spLocks noGrp="1"/>
          </p:cNvSpPr>
          <p:nvPr>
            <p:ph type="title"/>
          </p:nvPr>
        </p:nvSpPr>
        <p:spPr>
          <a:xfrm>
            <a:off x="457200" y="274638"/>
            <a:ext cx="17068800" cy="1143000"/>
          </a:xfrm>
        </p:spPr>
        <p:txBody>
          <a:bodyPr>
            <a:normAutofit fontScale="90000"/>
          </a:bodyPr>
          <a:lstStyle/>
          <a:p>
            <a:br>
              <a:rPr lang="fr-FR" sz="3200" dirty="0">
                <a:latin typeface="Poppins" panose="00000500000000000000" pitchFamily="2" charset="0"/>
                <a:cs typeface="Poppins" panose="00000500000000000000" pitchFamily="2" charset="0"/>
              </a:rPr>
            </a:br>
            <a:r>
              <a:rPr lang="fr-FR" sz="3200" b="1" dirty="0">
                <a:solidFill>
                  <a:srgbClr val="00B0F0"/>
                </a:solidFill>
                <a:latin typeface="Poppins" panose="00000500000000000000" pitchFamily="2" charset="0"/>
                <a:cs typeface="Poppins" panose="00000500000000000000" pitchFamily="2" charset="0"/>
              </a:rPr>
              <a:t>SITUATION DE VOTRE COLLECTIVITE OU ETABLISSEMENT PUBLIC</a:t>
            </a:r>
            <a:br>
              <a:rPr lang="fr-FR" sz="3200" b="1" dirty="0">
                <a:solidFill>
                  <a:srgbClr val="00B0F0"/>
                </a:solidFill>
                <a:latin typeface="Poppins" panose="00000500000000000000" pitchFamily="2" charset="0"/>
                <a:cs typeface="Poppins" panose="00000500000000000000" pitchFamily="2" charset="0"/>
              </a:rPr>
            </a:br>
            <a:endParaRPr lang="fr-FR" sz="3200" b="1" dirty="0">
              <a:solidFill>
                <a:srgbClr val="00B0F0"/>
              </a:solidFill>
            </a:endParaRPr>
          </a:p>
        </p:txBody>
      </p:sp>
      <p:sp>
        <p:nvSpPr>
          <p:cNvPr id="2" name="Organigramme : Procédé 1">
            <a:extLst>
              <a:ext uri="{FF2B5EF4-FFF2-40B4-BE49-F238E27FC236}">
                <a16:creationId xmlns:a16="http://schemas.microsoft.com/office/drawing/2014/main" id="{5A5EFD8B-2B6B-63E8-16AB-3E2095E07097}"/>
              </a:ext>
            </a:extLst>
          </p:cNvPr>
          <p:cNvSpPr/>
          <p:nvPr/>
        </p:nvSpPr>
        <p:spPr>
          <a:xfrm>
            <a:off x="914400" y="1336522"/>
            <a:ext cx="7848600" cy="8412162"/>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solidFill>
                  <a:srgbClr val="0070C0"/>
                </a:solidFill>
                <a:latin typeface="Poppins" panose="00000500000000000000" pitchFamily="2" charset="0"/>
                <a:cs typeface="Poppins" panose="00000500000000000000" pitchFamily="2" charset="0"/>
              </a:rPr>
              <a:t>Le risque SANTE</a:t>
            </a:r>
          </a:p>
          <a:p>
            <a:pPr algn="ctr"/>
            <a:endParaRPr lang="fr-FR" sz="2800" b="1"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Montant de la participation versée par mois et par agent :  …………….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Depuis le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Versé au titre de (au choix)</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la labellisation</a:t>
            </a: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Ou </a:t>
            </a: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La convention de participation à adhésion facultative par l’intermédiaire du CDG 18 (depuis le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Taux d’agents bénéficiant de la participation financière :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Montant inscrit au budget 2026: ………… €</a:t>
            </a:r>
          </a:p>
        </p:txBody>
      </p:sp>
      <p:sp>
        <p:nvSpPr>
          <p:cNvPr id="11" name="Organigramme : Procédé 10">
            <a:extLst>
              <a:ext uri="{FF2B5EF4-FFF2-40B4-BE49-F238E27FC236}">
                <a16:creationId xmlns:a16="http://schemas.microsoft.com/office/drawing/2014/main" id="{8D6091E9-F5F8-51AB-58CC-3F8475DEB4B8}"/>
              </a:ext>
            </a:extLst>
          </p:cNvPr>
          <p:cNvSpPr/>
          <p:nvPr/>
        </p:nvSpPr>
        <p:spPr>
          <a:xfrm>
            <a:off x="9247239" y="1377080"/>
            <a:ext cx="7848600" cy="8412162"/>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b="1" dirty="0">
                <a:solidFill>
                  <a:srgbClr val="0070C0"/>
                </a:solidFill>
                <a:latin typeface="Poppins" panose="00000500000000000000" pitchFamily="2" charset="0"/>
                <a:cs typeface="Poppins" panose="00000500000000000000" pitchFamily="2" charset="0"/>
              </a:rPr>
              <a:t>Le risque PREVOYANCE</a:t>
            </a:r>
          </a:p>
          <a:p>
            <a:pPr algn="ctr"/>
            <a:endParaRPr lang="fr-FR" sz="2800" b="1"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Montant de la participation versée par mois et par agent :  …………….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Depuis le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Versé au titre de (au choix)</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la labellisation</a:t>
            </a: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Ou </a:t>
            </a: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La convention de participation à adhésion facultative par l’intermédiaire du CDG 18 (depuis le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Taux d’agents bénéficiant de la participation financière : …………………….</a:t>
            </a:r>
          </a:p>
          <a:p>
            <a:pPr algn="ctr"/>
            <a:endPar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endParaRPr>
          </a:p>
          <a:p>
            <a:pPr algn="ctr"/>
            <a:r>
              <a:rPr lang="fr-FR" sz="2800" dirty="0">
                <a:solidFill>
                  <a:srgbClr val="4D5767"/>
                </a:solidFill>
                <a:latin typeface="Poppins" panose="00000500000000000000" pitchFamily="2" charset="0"/>
                <a:ea typeface="Calibri" panose="020F0502020204030204" pitchFamily="34" charset="0"/>
                <a:cs typeface="Poppins" panose="00000500000000000000" pitchFamily="2" charset="0"/>
              </a:rPr>
              <a:t>Montant inscrit au budget 2026: ………… €</a:t>
            </a:r>
          </a:p>
        </p:txBody>
      </p:sp>
    </p:spTree>
    <p:extLst>
      <p:ext uri="{BB962C8B-B14F-4D97-AF65-F5344CB8AC3E}">
        <p14:creationId xmlns:p14="http://schemas.microsoft.com/office/powerpoint/2010/main" val="522136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2A46736-9608-5152-168A-E73B9F7A67D2}"/>
            </a:ext>
          </a:extLst>
        </p:cNvPr>
        <p:cNvGrpSpPr/>
        <p:nvPr/>
      </p:nvGrpSpPr>
      <p:grpSpPr>
        <a:xfrm>
          <a:off x="0" y="0"/>
          <a:ext cx="0" cy="0"/>
          <a:chOff x="0" y="0"/>
          <a:chExt cx="0" cy="0"/>
        </a:xfrm>
      </p:grpSpPr>
      <p:sp>
        <p:nvSpPr>
          <p:cNvPr id="10" name="Titre 9">
            <a:extLst>
              <a:ext uri="{FF2B5EF4-FFF2-40B4-BE49-F238E27FC236}">
                <a16:creationId xmlns:a16="http://schemas.microsoft.com/office/drawing/2014/main" id="{9B7F9548-E1CA-344B-64F8-0349E39DF2EB}"/>
              </a:ext>
            </a:extLst>
          </p:cNvPr>
          <p:cNvSpPr>
            <a:spLocks noGrp="1"/>
          </p:cNvSpPr>
          <p:nvPr>
            <p:ph type="title"/>
          </p:nvPr>
        </p:nvSpPr>
        <p:spPr>
          <a:xfrm>
            <a:off x="3886200" y="266700"/>
            <a:ext cx="10972800" cy="754062"/>
          </a:xfrm>
        </p:spPr>
        <p:txBody>
          <a:bodyPr>
            <a:normAutofit fontScale="90000"/>
          </a:bodyPr>
          <a:lstStyle/>
          <a:p>
            <a:r>
              <a:rPr lang="fr-FR" b="1" dirty="0">
                <a:solidFill>
                  <a:srgbClr val="0070C0"/>
                </a:solidFill>
              </a:rPr>
              <a:t>Quel est l’accompagnement du CDG 18</a:t>
            </a:r>
          </a:p>
        </p:txBody>
      </p:sp>
      <p:sp>
        <p:nvSpPr>
          <p:cNvPr id="15" name="Rectangle 14">
            <a:extLst>
              <a:ext uri="{FF2B5EF4-FFF2-40B4-BE49-F238E27FC236}">
                <a16:creationId xmlns:a16="http://schemas.microsoft.com/office/drawing/2014/main" id="{6D23696D-D5C5-4CEF-85E7-52D0939081E1}"/>
              </a:ext>
              <a:ext uri="{C183D7F6-B498-43B3-948B-1728B52AA6E4}">
                <adec:decorative xmlns:adec="http://schemas.microsoft.com/office/drawing/2017/decorative" val="1"/>
              </a:ext>
            </a:extLst>
          </p:cNvPr>
          <p:cNvSpPr>
            <a:spLocks noChangeArrowheads="1"/>
          </p:cNvSpPr>
          <p:nvPr/>
        </p:nvSpPr>
        <p:spPr bwMode="auto">
          <a:xfrm>
            <a:off x="8054181" y="4940300"/>
            <a:ext cx="217963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rtl="0">
              <a:defRPr lang="fr-FR"/>
            </a:defPPr>
            <a:lvl1pPr marL="0" algn="l" defTabSz="457200" rtl="0" eaLnBrk="1" latinLnBrk="0" hangingPunct="1">
              <a:defRPr lang="fr-FR" sz="1800" kern="1200">
                <a:solidFill>
                  <a:schemeClr val="tx1"/>
                </a:solidFill>
                <a:latin typeface="+mn-lt"/>
                <a:ea typeface="+mn-ea"/>
                <a:cs typeface="+mn-cs"/>
              </a:defRPr>
            </a:lvl1pPr>
            <a:lvl2pPr marL="457200" algn="l" defTabSz="457200" rtl="0" eaLnBrk="1" latinLnBrk="0" hangingPunct="1">
              <a:defRPr lang="fr-FR" sz="1800" kern="1200">
                <a:solidFill>
                  <a:schemeClr val="tx1"/>
                </a:solidFill>
                <a:latin typeface="+mn-lt"/>
                <a:ea typeface="+mn-ea"/>
                <a:cs typeface="+mn-cs"/>
              </a:defRPr>
            </a:lvl2pPr>
            <a:lvl3pPr marL="914400" algn="l" defTabSz="457200" rtl="0" eaLnBrk="1" latinLnBrk="0" hangingPunct="1">
              <a:defRPr lang="fr-FR" sz="1800" kern="1200">
                <a:solidFill>
                  <a:schemeClr val="tx1"/>
                </a:solidFill>
                <a:latin typeface="+mn-lt"/>
                <a:ea typeface="+mn-ea"/>
                <a:cs typeface="+mn-cs"/>
              </a:defRPr>
            </a:lvl3pPr>
            <a:lvl4pPr marL="1371600" algn="l" defTabSz="457200" rtl="0" eaLnBrk="1" latinLnBrk="0" hangingPunct="1">
              <a:defRPr lang="fr-FR" sz="1800" kern="1200">
                <a:solidFill>
                  <a:schemeClr val="tx1"/>
                </a:solidFill>
                <a:latin typeface="+mn-lt"/>
                <a:ea typeface="+mn-ea"/>
                <a:cs typeface="+mn-cs"/>
              </a:defRPr>
            </a:lvl4pPr>
            <a:lvl5pPr marL="1828800" algn="l" defTabSz="457200" rtl="0" eaLnBrk="1" latinLnBrk="0" hangingPunct="1">
              <a:defRPr lang="fr-FR" sz="1800" kern="1200">
                <a:solidFill>
                  <a:schemeClr val="tx1"/>
                </a:solidFill>
                <a:latin typeface="+mn-lt"/>
                <a:ea typeface="+mn-ea"/>
                <a:cs typeface="+mn-cs"/>
              </a:defRPr>
            </a:lvl5pPr>
            <a:lvl6pPr marL="2286000" algn="l" defTabSz="457200" rtl="0" eaLnBrk="1" latinLnBrk="0" hangingPunct="1">
              <a:defRPr lang="fr-FR" sz="1800" kern="1200">
                <a:solidFill>
                  <a:schemeClr val="tx1"/>
                </a:solidFill>
                <a:latin typeface="+mn-lt"/>
                <a:ea typeface="+mn-ea"/>
                <a:cs typeface="+mn-cs"/>
              </a:defRPr>
            </a:lvl6pPr>
            <a:lvl7pPr marL="2743200" algn="l" defTabSz="457200" rtl="0" eaLnBrk="1" latinLnBrk="0" hangingPunct="1">
              <a:defRPr lang="fr-FR" sz="1800" kern="1200">
                <a:solidFill>
                  <a:schemeClr val="tx1"/>
                </a:solidFill>
                <a:latin typeface="+mn-lt"/>
                <a:ea typeface="+mn-ea"/>
                <a:cs typeface="+mn-cs"/>
              </a:defRPr>
            </a:lvl7pPr>
            <a:lvl8pPr marL="3200400" algn="l" defTabSz="457200" rtl="0" eaLnBrk="1" latinLnBrk="0" hangingPunct="1">
              <a:defRPr lang="fr-FR" sz="1800" kern="1200">
                <a:solidFill>
                  <a:schemeClr val="tx1"/>
                </a:solidFill>
                <a:latin typeface="+mn-lt"/>
                <a:ea typeface="+mn-ea"/>
                <a:cs typeface="+mn-cs"/>
              </a:defRPr>
            </a:lvl8pPr>
            <a:lvl9pPr marL="3657600" algn="l" defTabSz="457200" rtl="0" eaLnBrk="1" latinLnBrk="0" hangingPunct="1">
              <a:defRPr lang="fr-FR" sz="1800" kern="1200">
                <a:solidFill>
                  <a:schemeClr val="tx1"/>
                </a:solidFill>
                <a:latin typeface="+mn-lt"/>
                <a:ea typeface="+mn-ea"/>
                <a:cs typeface="+mn-cs"/>
              </a:defRPr>
            </a:lvl9pPr>
          </a:lstStyle>
          <a:p>
            <a:pPr rtl="0"/>
            <a:endParaRPr lang="fr-FR" dirty="0"/>
          </a:p>
        </p:txBody>
      </p:sp>
      <p:sp>
        <p:nvSpPr>
          <p:cNvPr id="16" name="Rectangle 15">
            <a:extLst>
              <a:ext uri="{FF2B5EF4-FFF2-40B4-BE49-F238E27FC236}">
                <a16:creationId xmlns:a16="http://schemas.microsoft.com/office/drawing/2014/main" id="{6D23696D-D5C5-4CEF-85E7-52D0939081E1}"/>
              </a:ext>
              <a:ext uri="{C183D7F6-B498-43B3-948B-1728B52AA6E4}">
                <adec:decorative xmlns:adec="http://schemas.microsoft.com/office/drawing/2017/decorative" val="1"/>
              </a:ext>
            </a:extLst>
          </p:cNvPr>
          <p:cNvSpPr>
            <a:spLocks noChangeArrowheads="1"/>
          </p:cNvSpPr>
          <p:nvPr/>
        </p:nvSpPr>
        <p:spPr bwMode="auto">
          <a:xfrm>
            <a:off x="8206581" y="5092700"/>
            <a:ext cx="217963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defPPr rtl="0">
              <a:defRPr lang="fr-FR"/>
            </a:defPPr>
            <a:lvl1pPr marL="0" algn="l" defTabSz="457200" rtl="0" eaLnBrk="1" latinLnBrk="0" hangingPunct="1">
              <a:defRPr lang="fr-FR" sz="1800" kern="1200">
                <a:solidFill>
                  <a:schemeClr val="tx1"/>
                </a:solidFill>
                <a:latin typeface="+mn-lt"/>
                <a:ea typeface="+mn-ea"/>
                <a:cs typeface="+mn-cs"/>
              </a:defRPr>
            </a:lvl1pPr>
            <a:lvl2pPr marL="457200" algn="l" defTabSz="457200" rtl="0" eaLnBrk="1" latinLnBrk="0" hangingPunct="1">
              <a:defRPr lang="fr-FR" sz="1800" kern="1200">
                <a:solidFill>
                  <a:schemeClr val="tx1"/>
                </a:solidFill>
                <a:latin typeface="+mn-lt"/>
                <a:ea typeface="+mn-ea"/>
                <a:cs typeface="+mn-cs"/>
              </a:defRPr>
            </a:lvl2pPr>
            <a:lvl3pPr marL="914400" algn="l" defTabSz="457200" rtl="0" eaLnBrk="1" latinLnBrk="0" hangingPunct="1">
              <a:defRPr lang="fr-FR" sz="1800" kern="1200">
                <a:solidFill>
                  <a:schemeClr val="tx1"/>
                </a:solidFill>
                <a:latin typeface="+mn-lt"/>
                <a:ea typeface="+mn-ea"/>
                <a:cs typeface="+mn-cs"/>
              </a:defRPr>
            </a:lvl3pPr>
            <a:lvl4pPr marL="1371600" algn="l" defTabSz="457200" rtl="0" eaLnBrk="1" latinLnBrk="0" hangingPunct="1">
              <a:defRPr lang="fr-FR" sz="1800" kern="1200">
                <a:solidFill>
                  <a:schemeClr val="tx1"/>
                </a:solidFill>
                <a:latin typeface="+mn-lt"/>
                <a:ea typeface="+mn-ea"/>
                <a:cs typeface="+mn-cs"/>
              </a:defRPr>
            </a:lvl4pPr>
            <a:lvl5pPr marL="1828800" algn="l" defTabSz="457200" rtl="0" eaLnBrk="1" latinLnBrk="0" hangingPunct="1">
              <a:defRPr lang="fr-FR" sz="1800" kern="1200">
                <a:solidFill>
                  <a:schemeClr val="tx1"/>
                </a:solidFill>
                <a:latin typeface="+mn-lt"/>
                <a:ea typeface="+mn-ea"/>
                <a:cs typeface="+mn-cs"/>
              </a:defRPr>
            </a:lvl5pPr>
            <a:lvl6pPr marL="2286000" algn="l" defTabSz="457200" rtl="0" eaLnBrk="1" latinLnBrk="0" hangingPunct="1">
              <a:defRPr lang="fr-FR" sz="1800" kern="1200">
                <a:solidFill>
                  <a:schemeClr val="tx1"/>
                </a:solidFill>
                <a:latin typeface="+mn-lt"/>
                <a:ea typeface="+mn-ea"/>
                <a:cs typeface="+mn-cs"/>
              </a:defRPr>
            </a:lvl6pPr>
            <a:lvl7pPr marL="2743200" algn="l" defTabSz="457200" rtl="0" eaLnBrk="1" latinLnBrk="0" hangingPunct="1">
              <a:defRPr lang="fr-FR" sz="1800" kern="1200">
                <a:solidFill>
                  <a:schemeClr val="tx1"/>
                </a:solidFill>
                <a:latin typeface="+mn-lt"/>
                <a:ea typeface="+mn-ea"/>
                <a:cs typeface="+mn-cs"/>
              </a:defRPr>
            </a:lvl7pPr>
            <a:lvl8pPr marL="3200400" algn="l" defTabSz="457200" rtl="0" eaLnBrk="1" latinLnBrk="0" hangingPunct="1">
              <a:defRPr lang="fr-FR" sz="1800" kern="1200">
                <a:solidFill>
                  <a:schemeClr val="tx1"/>
                </a:solidFill>
                <a:latin typeface="+mn-lt"/>
                <a:ea typeface="+mn-ea"/>
                <a:cs typeface="+mn-cs"/>
              </a:defRPr>
            </a:lvl8pPr>
            <a:lvl9pPr marL="3657600" algn="l" defTabSz="457200" rtl="0" eaLnBrk="1" latinLnBrk="0" hangingPunct="1">
              <a:defRPr lang="fr-FR" sz="1800" kern="1200">
                <a:solidFill>
                  <a:schemeClr val="tx1"/>
                </a:solidFill>
                <a:latin typeface="+mn-lt"/>
                <a:ea typeface="+mn-ea"/>
                <a:cs typeface="+mn-cs"/>
              </a:defRPr>
            </a:lvl9pPr>
          </a:lstStyle>
          <a:p>
            <a:pPr rtl="0"/>
            <a:endParaRPr lang="fr-FR" dirty="0"/>
          </a:p>
        </p:txBody>
      </p:sp>
      <p:sp>
        <p:nvSpPr>
          <p:cNvPr id="31" name="Rectangle : coins arrondis 30">
            <a:extLst>
              <a:ext uri="{FF2B5EF4-FFF2-40B4-BE49-F238E27FC236}">
                <a16:creationId xmlns:a16="http://schemas.microsoft.com/office/drawing/2014/main" id="{B77CC968-BC05-7923-FD1D-1A28F30826F2}"/>
              </a:ext>
            </a:extLst>
          </p:cNvPr>
          <p:cNvSpPr/>
          <p:nvPr/>
        </p:nvSpPr>
        <p:spPr>
          <a:xfrm>
            <a:off x="766916" y="1840373"/>
            <a:ext cx="16380000" cy="25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u="sng" dirty="0">
                <a:solidFill>
                  <a:srgbClr val="0070C0"/>
                </a:solidFill>
                <a:latin typeface="Poppins" panose="00000500000000000000" pitchFamily="2" charset="0"/>
                <a:cs typeface="Poppins" panose="00000500000000000000" pitchFamily="2" charset="0"/>
              </a:rPr>
              <a:t>Le Cadre Juridique</a:t>
            </a:r>
          </a:p>
          <a:p>
            <a:r>
              <a:rPr lang="fr-FR" sz="2000" dirty="0">
                <a:latin typeface="Poppins" panose="00000500000000000000" pitchFamily="2" charset="0"/>
                <a:cs typeface="Poppins" panose="00000500000000000000" pitchFamily="2" charset="0"/>
              </a:rPr>
              <a:t>Depuis le 1</a:t>
            </a:r>
            <a:r>
              <a:rPr lang="fr-FR" sz="2000" baseline="30000" dirty="0">
                <a:latin typeface="Poppins" panose="00000500000000000000" pitchFamily="2" charset="0"/>
                <a:cs typeface="Poppins" panose="00000500000000000000" pitchFamily="2" charset="0"/>
              </a:rPr>
              <a:t>er</a:t>
            </a:r>
            <a:r>
              <a:rPr lang="fr-FR" sz="2000" dirty="0">
                <a:latin typeface="Poppins" panose="00000500000000000000" pitchFamily="2" charset="0"/>
                <a:cs typeface="Poppins" panose="00000500000000000000" pitchFamily="2" charset="0"/>
              </a:rPr>
              <a:t> janvier 2022, les Centres de Gestion ont l’obligation de conclure une convention de participation pour la protection sociale complémentaire pour le compte des collectivités territoriales et établissements publics qui lui en font la demande</a:t>
            </a:r>
          </a:p>
          <a:p>
            <a:r>
              <a:rPr lang="fr-FR" sz="2000" dirty="0">
                <a:latin typeface="Poppins" panose="00000500000000000000" pitchFamily="2" charset="0"/>
                <a:cs typeface="Poppins" panose="00000500000000000000" pitchFamily="2" charset="0"/>
              </a:rPr>
              <a:t>Les collectivités et établissements publics peuvent adhérer à ces contrats par délibération, après signature d’une convention avec le Centre de Gestion de leur ressort.</a:t>
            </a:r>
          </a:p>
          <a:p>
            <a:pPr algn="ctr"/>
            <a:endParaRPr lang="fr-FR" dirty="0"/>
          </a:p>
        </p:txBody>
      </p:sp>
      <p:sp>
        <p:nvSpPr>
          <p:cNvPr id="34" name="Rectangle : coins arrondis 33">
            <a:extLst>
              <a:ext uri="{FF2B5EF4-FFF2-40B4-BE49-F238E27FC236}">
                <a16:creationId xmlns:a16="http://schemas.microsoft.com/office/drawing/2014/main" id="{2BAFCDF7-F58B-FA26-EE13-C725B5843E14}"/>
              </a:ext>
            </a:extLst>
          </p:cNvPr>
          <p:cNvSpPr/>
          <p:nvPr/>
        </p:nvSpPr>
        <p:spPr>
          <a:xfrm>
            <a:off x="766916" y="4666627"/>
            <a:ext cx="16380000" cy="2520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2000" b="1" u="sng" dirty="0">
                <a:solidFill>
                  <a:srgbClr val="0070C0"/>
                </a:solidFill>
                <a:latin typeface="Poppins" panose="00000500000000000000" pitchFamily="2" charset="0"/>
                <a:cs typeface="Poppins" panose="00000500000000000000" pitchFamily="2" charset="0"/>
              </a:rPr>
              <a:t>Pour chaque risque, une convention de participation « mutualisée » depuis le 1er janvier 2023 jusqu’au 31 décembre 2028</a:t>
            </a:r>
          </a:p>
          <a:p>
            <a:pPr algn="just"/>
            <a:r>
              <a:rPr lang="fr-FR" sz="2000" dirty="0">
                <a:solidFill>
                  <a:srgbClr val="222222"/>
                </a:solidFill>
                <a:latin typeface="Poppins" panose="00000500000000000000" pitchFamily="2" charset="0"/>
                <a:cs typeface="Poppins" panose="00000500000000000000" pitchFamily="2" charset="0"/>
              </a:rPr>
              <a:t>Il est ainsi proposé pour chaque risque d’adhérer à une convention de participation « mutualisée » à l’échelle </a:t>
            </a:r>
            <a:r>
              <a:rPr lang="fr-FR" sz="2000" kern="100" dirty="0">
                <a:latin typeface="Poppins" panose="00000500000000000000" pitchFamily="2" charset="0"/>
                <a:ea typeface="Aptos" panose="020B0004020202020204" pitchFamily="34" charset="0"/>
                <a:cs typeface="Poppins" panose="00000500000000000000" pitchFamily="2" charset="0"/>
              </a:rPr>
              <a:t>de 4 CDG de la région Centre Val de Loire : CDG 18, CDG 28, CDG 36 et CDG 41</a:t>
            </a:r>
          </a:p>
          <a:p>
            <a:pPr algn="just">
              <a:buNone/>
            </a:pPr>
            <a:r>
              <a:rPr lang="fr-FR" sz="2000" dirty="0">
                <a:solidFill>
                  <a:srgbClr val="222222"/>
                </a:solidFill>
                <a:latin typeface="Poppins" panose="00000500000000000000" pitchFamily="2" charset="0"/>
                <a:cs typeface="Poppins" panose="00000500000000000000" pitchFamily="2" charset="0"/>
              </a:rPr>
              <a:t>Et ainsi faire bénéficier les agents d’économies d’échelle : plus les collectivités adhérentes sont nombreuses, plus les tarifs proposés et les garanties sont intéressants.</a:t>
            </a:r>
          </a:p>
        </p:txBody>
      </p:sp>
      <p:sp>
        <p:nvSpPr>
          <p:cNvPr id="36" name="Rectangle : coins arrondis 35">
            <a:extLst>
              <a:ext uri="{FF2B5EF4-FFF2-40B4-BE49-F238E27FC236}">
                <a16:creationId xmlns:a16="http://schemas.microsoft.com/office/drawing/2014/main" id="{D450C45F-6410-EA6E-47E5-E4811E5D1411}"/>
              </a:ext>
            </a:extLst>
          </p:cNvPr>
          <p:cNvSpPr/>
          <p:nvPr/>
        </p:nvSpPr>
        <p:spPr>
          <a:xfrm>
            <a:off x="685800" y="7422200"/>
            <a:ext cx="16380000" cy="2268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buNone/>
            </a:pPr>
            <a:r>
              <a:rPr lang="fr-FR" sz="2000" b="1" dirty="0">
                <a:solidFill>
                  <a:srgbClr val="0070C0"/>
                </a:solidFill>
                <a:latin typeface="Poppins" panose="00000500000000000000" pitchFamily="2" charset="0"/>
                <a:cs typeface="Poppins" panose="00000500000000000000" pitchFamily="2" charset="0"/>
              </a:rPr>
              <a:t>Et après ?</a:t>
            </a:r>
          </a:p>
          <a:p>
            <a:pPr algn="just"/>
            <a:r>
              <a:rPr lang="fr-FR" sz="2000" dirty="0">
                <a:latin typeface="Poppins" panose="00000500000000000000" pitchFamily="2" charset="0"/>
                <a:cs typeface="Poppins" panose="00000500000000000000" pitchFamily="2" charset="0"/>
              </a:rPr>
              <a:t>Les 4 CDG relanceront une consultation auprès des collectivités fin 2027, afin de procéder à un nouvel appel d’offre en matière de prévoyance et de santé en 2028, pour une mise en place au </a:t>
            </a:r>
            <a:r>
              <a:rPr lang="fr-FR" sz="2000" b="1" dirty="0">
                <a:latin typeface="Poppins" panose="00000500000000000000" pitchFamily="2" charset="0"/>
                <a:cs typeface="Poppins" panose="00000500000000000000" pitchFamily="2" charset="0"/>
              </a:rPr>
              <a:t>01 janvier 2029</a:t>
            </a:r>
            <a:endParaRPr lang="fr-FR" sz="20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73780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C4041F05-0AD6-0EBD-CA86-FC033536A1D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9DB133D-6EB7-8BA5-3C56-7134EA8E11AE}"/>
              </a:ext>
            </a:extLst>
          </p:cNvPr>
          <p:cNvSpPr>
            <a:spLocks noGrp="1"/>
          </p:cNvSpPr>
          <p:nvPr>
            <p:ph type="title"/>
          </p:nvPr>
        </p:nvSpPr>
        <p:spPr>
          <a:xfrm>
            <a:off x="457200" y="274638"/>
            <a:ext cx="16230600" cy="1143000"/>
          </a:xfrm>
        </p:spPr>
        <p:txBody>
          <a:bodyPr>
            <a:normAutofit/>
          </a:bodyPr>
          <a:lstStyle/>
          <a:p>
            <a:r>
              <a:rPr lang="fr-FR" dirty="0">
                <a:solidFill>
                  <a:srgbClr val="00B0F0"/>
                </a:solidFill>
              </a:rPr>
              <a:t>          </a:t>
            </a:r>
            <a:r>
              <a:rPr lang="fr-FR" dirty="0">
                <a:solidFill>
                  <a:srgbClr val="00B0F0"/>
                </a:solidFill>
                <a:latin typeface="Poppins" panose="00000500000000000000" pitchFamily="2" charset="0"/>
                <a:cs typeface="Poppins" panose="00000500000000000000" pitchFamily="2" charset="0"/>
              </a:rPr>
              <a:t>QUEL EST L’ACCOMPAGNEMENT DU CDG 18 ?</a:t>
            </a:r>
          </a:p>
        </p:txBody>
      </p:sp>
      <p:sp>
        <p:nvSpPr>
          <p:cNvPr id="4" name="Espace réservé du texte 3">
            <a:extLst>
              <a:ext uri="{FF2B5EF4-FFF2-40B4-BE49-F238E27FC236}">
                <a16:creationId xmlns:a16="http://schemas.microsoft.com/office/drawing/2014/main" id="{408F1F88-9A22-2569-5732-073D794CC73A}"/>
              </a:ext>
            </a:extLst>
          </p:cNvPr>
          <p:cNvSpPr>
            <a:spLocks noGrp="1"/>
          </p:cNvSpPr>
          <p:nvPr>
            <p:ph type="body" idx="1"/>
          </p:nvPr>
        </p:nvSpPr>
        <p:spPr>
          <a:xfrm>
            <a:off x="2614348" y="1509352"/>
            <a:ext cx="4040188" cy="639762"/>
          </a:xfrm>
        </p:spPr>
        <p:txBody>
          <a:bodyPr/>
          <a:lstStyle/>
          <a:p>
            <a:pPr algn="ctr"/>
            <a:r>
              <a:rPr lang="fr-FR" dirty="0">
                <a:solidFill>
                  <a:srgbClr val="00B0F0"/>
                </a:solidFill>
                <a:latin typeface="Poppins" panose="00000500000000000000" pitchFamily="2" charset="0"/>
                <a:cs typeface="Poppins" panose="00000500000000000000" pitchFamily="2" charset="0"/>
              </a:rPr>
              <a:t>Risque Santé</a:t>
            </a:r>
          </a:p>
        </p:txBody>
      </p:sp>
      <p:sp>
        <p:nvSpPr>
          <p:cNvPr id="7" name="Espace réservé du contenu 6">
            <a:extLst>
              <a:ext uri="{FF2B5EF4-FFF2-40B4-BE49-F238E27FC236}">
                <a16:creationId xmlns:a16="http://schemas.microsoft.com/office/drawing/2014/main" id="{A6FEF388-794E-5B0C-670C-ED7FEA970353}"/>
              </a:ext>
            </a:extLst>
          </p:cNvPr>
          <p:cNvSpPr>
            <a:spLocks noGrp="1"/>
          </p:cNvSpPr>
          <p:nvPr>
            <p:ph sz="quarter" idx="4"/>
          </p:nvPr>
        </p:nvSpPr>
        <p:spPr>
          <a:xfrm>
            <a:off x="10198627" y="2150111"/>
            <a:ext cx="6768000" cy="6948000"/>
          </a:xfrm>
        </p:spPr>
        <p:style>
          <a:lnRef idx="2">
            <a:schemeClr val="accent3"/>
          </a:lnRef>
          <a:fillRef idx="1">
            <a:schemeClr val="lt1"/>
          </a:fillRef>
          <a:effectRef idx="0">
            <a:schemeClr val="accent3"/>
          </a:effectRef>
          <a:fontRef idx="minor">
            <a:schemeClr val="dk1"/>
          </a:fontRef>
        </p:style>
        <p:txBody>
          <a:bodyPr>
            <a:normAutofit/>
          </a:bodyPr>
          <a:lstStyle/>
          <a:p>
            <a:pPr marL="0" indent="0" algn="ctr">
              <a:buNone/>
            </a:pPr>
            <a:endParaRPr lang="fr-FR" dirty="0">
              <a:latin typeface="Poppins" panose="00000500000000000000" pitchFamily="2" charset="0"/>
              <a:cs typeface="Poppins" panose="00000500000000000000" pitchFamily="2" charset="0"/>
            </a:endParaRPr>
          </a:p>
          <a:p>
            <a:pPr marL="0" indent="0" algn="ctr">
              <a:buNone/>
            </a:pPr>
            <a:r>
              <a:rPr lang="fr-FR" dirty="0">
                <a:latin typeface="Poppins" panose="00000500000000000000" pitchFamily="2" charset="0"/>
                <a:cs typeface="Poppins" panose="00000500000000000000" pitchFamily="2" charset="0"/>
              </a:rPr>
              <a:t>Convention de participation conclue avec  ALTERNATIVE COURTAGE/TERRITORIA, à effet au 1</a:t>
            </a:r>
            <a:r>
              <a:rPr lang="fr-FR" baseline="30000" dirty="0">
                <a:latin typeface="Poppins" panose="00000500000000000000" pitchFamily="2" charset="0"/>
                <a:cs typeface="Poppins" panose="00000500000000000000" pitchFamily="2" charset="0"/>
              </a:rPr>
              <a:t>er</a:t>
            </a:r>
            <a:r>
              <a:rPr lang="fr-FR" dirty="0">
                <a:latin typeface="Poppins" panose="00000500000000000000" pitchFamily="2" charset="0"/>
                <a:cs typeface="Poppins" panose="00000500000000000000" pitchFamily="2" charset="0"/>
              </a:rPr>
              <a:t> janvier 2023 jusqu’au 31 décembre 2028</a:t>
            </a:r>
          </a:p>
          <a:p>
            <a:pPr algn="ctr"/>
            <a:endParaRPr lang="fr-FR" sz="2600" kern="100" dirty="0">
              <a:ea typeface="Aptos" panose="020B0004020202020204" pitchFamily="34" charset="0"/>
              <a:cs typeface="Times New Roman" panose="02020603050405020304" pitchFamily="18" charset="0"/>
            </a:endParaRPr>
          </a:p>
          <a:p>
            <a:endParaRPr lang="fr-FR" sz="2600" kern="100" dirty="0">
              <a:ea typeface="Aptos" panose="020B0004020202020204" pitchFamily="34" charset="0"/>
              <a:cs typeface="Times New Roman" panose="02020603050405020304" pitchFamily="18" charset="0"/>
            </a:endParaRPr>
          </a:p>
          <a:p>
            <a:endParaRPr lang="fr-FR" sz="2600" kern="100" dirty="0">
              <a:ea typeface="Aptos" panose="020B0004020202020204" pitchFamily="34" charset="0"/>
              <a:cs typeface="Times New Roman" panose="02020603050405020304" pitchFamily="18" charset="0"/>
            </a:endParaRPr>
          </a:p>
          <a:p>
            <a:pPr marL="0" indent="0">
              <a:buNone/>
            </a:pPr>
            <a:endParaRPr lang="fr-FR" sz="800" kern="100" dirty="0">
              <a:latin typeface="Poppins" panose="00000500000000000000" pitchFamily="2" charset="0"/>
              <a:ea typeface="Aptos" panose="020B0004020202020204" pitchFamily="34" charset="0"/>
              <a:cs typeface="Poppins" panose="00000500000000000000" pitchFamily="2" charset="0"/>
            </a:endParaRPr>
          </a:p>
          <a:p>
            <a:pPr marL="0" indent="0" algn="ctr">
              <a:buNone/>
            </a:pPr>
            <a:r>
              <a:rPr lang="fr-FR" kern="100" dirty="0">
                <a:latin typeface="Poppins" panose="00000500000000000000" pitchFamily="2" charset="0"/>
                <a:ea typeface="Aptos" panose="020B0004020202020204" pitchFamily="34" charset="0"/>
                <a:cs typeface="Poppins" panose="00000500000000000000" pitchFamily="2" charset="0"/>
              </a:rPr>
              <a:t>215 Collectivités affiliées au CDG18 adhérentes </a:t>
            </a:r>
          </a:p>
          <a:p>
            <a:pPr marL="0" indent="0">
              <a:buNone/>
            </a:pPr>
            <a:endParaRPr lang="fr-FR" sz="2600" kern="100" dirty="0">
              <a:latin typeface="Poppins" panose="00000500000000000000" pitchFamily="2" charset="0"/>
              <a:ea typeface="Aptos" panose="020B0004020202020204" pitchFamily="34" charset="0"/>
              <a:cs typeface="Poppins" panose="00000500000000000000" pitchFamily="2" charset="0"/>
            </a:endParaRPr>
          </a:p>
          <a:p>
            <a:pPr marL="0" indent="0" algn="ctr">
              <a:buNone/>
            </a:pPr>
            <a:r>
              <a:rPr lang="fr-FR" kern="100" dirty="0">
                <a:latin typeface="Poppins" panose="00000500000000000000" pitchFamily="2" charset="0"/>
                <a:ea typeface="Aptos" panose="020B0004020202020204" pitchFamily="34" charset="0"/>
                <a:cs typeface="Poppins" panose="00000500000000000000" pitchFamily="2" charset="0"/>
              </a:rPr>
              <a:t>Adhésion possible en cours de convention pour les collectivités de moins de 10 agents sous réserve de produire les statistiques et après analyse par l’assureur</a:t>
            </a:r>
          </a:p>
          <a:p>
            <a:pPr marL="0" indent="0">
              <a:buNone/>
            </a:pPr>
            <a:endParaRPr lang="fr-FR" kern="100" dirty="0">
              <a:latin typeface="Poppins" panose="00000500000000000000" pitchFamily="2" charset="0"/>
              <a:ea typeface="Aptos" panose="020B0004020202020204" pitchFamily="34" charset="0"/>
              <a:cs typeface="Poppins" panose="00000500000000000000" pitchFamily="2" charset="0"/>
            </a:endParaRPr>
          </a:p>
          <a:p>
            <a:endParaRPr lang="fr-FR" dirty="0"/>
          </a:p>
        </p:txBody>
      </p:sp>
      <p:sp>
        <p:nvSpPr>
          <p:cNvPr id="6" name="Espace réservé du texte 5">
            <a:extLst>
              <a:ext uri="{FF2B5EF4-FFF2-40B4-BE49-F238E27FC236}">
                <a16:creationId xmlns:a16="http://schemas.microsoft.com/office/drawing/2014/main" id="{9E997D7C-4275-C37F-1B57-87A8A1BEA12D}"/>
              </a:ext>
            </a:extLst>
          </p:cNvPr>
          <p:cNvSpPr>
            <a:spLocks noGrp="1"/>
          </p:cNvSpPr>
          <p:nvPr>
            <p:ph type="body" idx="3"/>
          </p:nvPr>
        </p:nvSpPr>
        <p:spPr>
          <a:xfrm>
            <a:off x="11123612" y="1498241"/>
            <a:ext cx="4041775" cy="639762"/>
          </a:xfrm>
        </p:spPr>
        <p:txBody>
          <a:bodyPr/>
          <a:lstStyle/>
          <a:p>
            <a:pPr algn="ctr"/>
            <a:r>
              <a:rPr lang="fr-FR" dirty="0">
                <a:solidFill>
                  <a:srgbClr val="00B0F0"/>
                </a:solidFill>
                <a:latin typeface="Poppins" panose="00000500000000000000" pitchFamily="2" charset="0"/>
                <a:cs typeface="Poppins" panose="00000500000000000000" pitchFamily="2" charset="0"/>
              </a:rPr>
              <a:t>Risque Prévoyance</a:t>
            </a:r>
          </a:p>
        </p:txBody>
      </p:sp>
      <p:sp>
        <p:nvSpPr>
          <p:cNvPr id="5" name="Espace réservé du contenu 4">
            <a:extLst>
              <a:ext uri="{FF2B5EF4-FFF2-40B4-BE49-F238E27FC236}">
                <a16:creationId xmlns:a16="http://schemas.microsoft.com/office/drawing/2014/main" id="{2164AC05-B05F-22AB-5AED-20360564FE0F}"/>
              </a:ext>
            </a:extLst>
          </p:cNvPr>
          <p:cNvSpPr>
            <a:spLocks noGrp="1"/>
          </p:cNvSpPr>
          <p:nvPr>
            <p:ph sz="half" idx="2"/>
          </p:nvPr>
        </p:nvSpPr>
        <p:spPr>
          <a:xfrm>
            <a:off x="1320387" y="2138003"/>
            <a:ext cx="6768000" cy="6948000"/>
          </a:xfrm>
        </p:spPr>
        <p:style>
          <a:lnRef idx="2">
            <a:schemeClr val="accent3"/>
          </a:lnRef>
          <a:fillRef idx="1">
            <a:schemeClr val="lt1"/>
          </a:fillRef>
          <a:effectRef idx="0">
            <a:schemeClr val="accent3"/>
          </a:effectRef>
          <a:fontRef idx="minor">
            <a:schemeClr val="dk1"/>
          </a:fontRef>
        </p:style>
        <p:txBody>
          <a:bodyPr>
            <a:normAutofit/>
          </a:bodyPr>
          <a:lstStyle/>
          <a:p>
            <a:pPr algn="ctr">
              <a:lnSpc>
                <a:spcPct val="115000"/>
              </a:lnSpc>
              <a:spcAft>
                <a:spcPts val="800"/>
              </a:spcAft>
              <a:buNone/>
            </a:pPr>
            <a:endParaRPr lang="fr-FR" dirty="0">
              <a:latin typeface="Poppins" panose="00000500000000000000" pitchFamily="2" charset="0"/>
              <a:cs typeface="Poppins" panose="00000500000000000000" pitchFamily="2" charset="0"/>
            </a:endParaRPr>
          </a:p>
          <a:p>
            <a:pPr algn="ctr">
              <a:lnSpc>
                <a:spcPct val="115000"/>
              </a:lnSpc>
              <a:spcAft>
                <a:spcPts val="800"/>
              </a:spcAft>
              <a:buNone/>
            </a:pPr>
            <a:r>
              <a:rPr lang="fr-FR" dirty="0">
                <a:latin typeface="Poppins" panose="00000500000000000000" pitchFamily="2" charset="0"/>
                <a:cs typeface="Poppins" panose="00000500000000000000" pitchFamily="2" charset="0"/>
              </a:rPr>
              <a:t>Convention de participation conclue avec  RELYENS/INTERIALE, à effet au 1</a:t>
            </a:r>
            <a:r>
              <a:rPr lang="fr-FR" baseline="30000" dirty="0">
                <a:latin typeface="Poppins" panose="00000500000000000000" pitchFamily="2" charset="0"/>
                <a:cs typeface="Poppins" panose="00000500000000000000" pitchFamily="2" charset="0"/>
              </a:rPr>
              <a:t>er</a:t>
            </a:r>
            <a:r>
              <a:rPr lang="fr-FR" dirty="0">
                <a:latin typeface="Poppins" panose="00000500000000000000" pitchFamily="2" charset="0"/>
                <a:cs typeface="Poppins" panose="00000500000000000000" pitchFamily="2" charset="0"/>
              </a:rPr>
              <a:t> janvier 2023 jusqu’au 31 décembre 2028</a:t>
            </a:r>
            <a:endParaRPr lang="fr-FR" kern="100" dirty="0">
              <a:latin typeface="Poppins" panose="00000500000000000000" pitchFamily="2" charset="0"/>
              <a:ea typeface="Aptos" panose="020B0004020202020204" pitchFamily="34" charset="0"/>
              <a:cs typeface="Poppins" panose="00000500000000000000" pitchFamily="2" charset="0"/>
            </a:endParaRPr>
          </a:p>
          <a:p>
            <a:pPr algn="just">
              <a:lnSpc>
                <a:spcPct val="115000"/>
              </a:lnSpc>
              <a:spcAft>
                <a:spcPts val="800"/>
              </a:spcAft>
              <a:buNone/>
            </a:pPr>
            <a:endParaRPr lang="fr-FR" sz="2600" kern="100" dirty="0">
              <a:latin typeface="Poppins" panose="00000500000000000000" pitchFamily="2" charset="0"/>
              <a:ea typeface="Aptos" panose="020B0004020202020204" pitchFamily="34" charset="0"/>
              <a:cs typeface="Poppins" panose="00000500000000000000" pitchFamily="2" charset="0"/>
            </a:endParaRPr>
          </a:p>
          <a:p>
            <a:pPr algn="just">
              <a:lnSpc>
                <a:spcPct val="115000"/>
              </a:lnSpc>
              <a:spcAft>
                <a:spcPts val="800"/>
              </a:spcAft>
              <a:buNone/>
            </a:pPr>
            <a:endParaRPr lang="fr-FR" sz="2600" kern="100" dirty="0">
              <a:latin typeface="Poppins" panose="00000500000000000000" pitchFamily="2" charset="0"/>
              <a:ea typeface="Aptos" panose="020B0004020202020204" pitchFamily="34" charset="0"/>
              <a:cs typeface="Poppins" panose="00000500000000000000" pitchFamily="2" charset="0"/>
            </a:endParaRPr>
          </a:p>
          <a:p>
            <a:pPr algn="ctr">
              <a:lnSpc>
                <a:spcPct val="115000"/>
              </a:lnSpc>
              <a:spcAft>
                <a:spcPts val="800"/>
              </a:spcAft>
              <a:buNone/>
            </a:pPr>
            <a:r>
              <a:rPr lang="fr-FR" sz="2600" kern="100" dirty="0">
                <a:latin typeface="Poppins" panose="00000500000000000000" pitchFamily="2" charset="0"/>
                <a:ea typeface="Aptos" panose="020B0004020202020204" pitchFamily="34" charset="0"/>
                <a:cs typeface="Poppins" panose="00000500000000000000" pitchFamily="2" charset="0"/>
              </a:rPr>
              <a:t>	</a:t>
            </a:r>
            <a:r>
              <a:rPr lang="fr-FR" kern="100" dirty="0">
                <a:latin typeface="Poppins" panose="00000500000000000000" pitchFamily="2" charset="0"/>
                <a:ea typeface="Aptos" panose="020B0004020202020204" pitchFamily="34" charset="0"/>
                <a:cs typeface="Poppins" panose="00000500000000000000" pitchFamily="2" charset="0"/>
              </a:rPr>
              <a:t>182 Collectivités affiliées au CDG18 adhérentes</a:t>
            </a:r>
          </a:p>
          <a:p>
            <a:endParaRPr lang="fr-FR" sz="2600" dirty="0">
              <a:latin typeface="Poppins" panose="00000500000000000000" pitchFamily="2" charset="0"/>
              <a:cs typeface="Poppins" panose="00000500000000000000" pitchFamily="2" charset="0"/>
            </a:endParaRPr>
          </a:p>
          <a:p>
            <a:pPr marL="0" indent="0" algn="ctr">
              <a:buNone/>
            </a:pPr>
            <a:r>
              <a:rPr lang="fr-FR" kern="100" dirty="0">
                <a:latin typeface="Poppins" panose="00000500000000000000" pitchFamily="2" charset="0"/>
                <a:ea typeface="Aptos" panose="020B0004020202020204" pitchFamily="34" charset="0"/>
                <a:cs typeface="Poppins" panose="00000500000000000000" pitchFamily="2" charset="0"/>
              </a:rPr>
              <a:t>    Adhésion possible en cours de                                                    convention pour les collectivités  de moins de 10 agents</a:t>
            </a:r>
          </a:p>
          <a:p>
            <a:endParaRPr lang="fr-FR" dirty="0"/>
          </a:p>
        </p:txBody>
      </p:sp>
      <p:pic>
        <p:nvPicPr>
          <p:cNvPr id="10" name="Image 9">
            <a:extLst>
              <a:ext uri="{FF2B5EF4-FFF2-40B4-BE49-F238E27FC236}">
                <a16:creationId xmlns:a16="http://schemas.microsoft.com/office/drawing/2014/main" id="{CC943581-B14F-2AC6-8594-4496533D200C}"/>
              </a:ext>
            </a:extLst>
          </p:cNvPr>
          <p:cNvPicPr>
            <a:picLocks noChangeAspect="1"/>
          </p:cNvPicPr>
          <p:nvPr/>
        </p:nvPicPr>
        <p:blipFill>
          <a:blip r:embed="rId3"/>
          <a:stretch>
            <a:fillRect/>
          </a:stretch>
        </p:blipFill>
        <p:spPr>
          <a:xfrm>
            <a:off x="2197128" y="4549743"/>
            <a:ext cx="2052000" cy="657330"/>
          </a:xfrm>
          <a:prstGeom prst="rect">
            <a:avLst/>
          </a:prstGeom>
        </p:spPr>
      </p:pic>
      <p:pic>
        <p:nvPicPr>
          <p:cNvPr id="12" name="Image 11" descr="Une image contenant Police, logo, Graphique, texte&#10;&#10;Description générée automatiquement">
            <a:extLst>
              <a:ext uri="{FF2B5EF4-FFF2-40B4-BE49-F238E27FC236}">
                <a16:creationId xmlns:a16="http://schemas.microsoft.com/office/drawing/2014/main" id="{7DD5C027-57BF-4A5E-ECB3-6B9E0D3D6A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5084" y="4643612"/>
            <a:ext cx="1440000" cy="776186"/>
          </a:xfrm>
          <a:prstGeom prst="rect">
            <a:avLst/>
          </a:prstGeom>
        </p:spPr>
      </p:pic>
      <p:pic>
        <p:nvPicPr>
          <p:cNvPr id="16" name="Image 15" descr="Une image contenant Graphique, Police, graphisme, conception&#10;&#10;Description générée automatiquement">
            <a:extLst>
              <a:ext uri="{FF2B5EF4-FFF2-40B4-BE49-F238E27FC236}">
                <a16:creationId xmlns:a16="http://schemas.microsoft.com/office/drawing/2014/main" id="{D7685E53-E873-015A-AD8F-A0D35E84B7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97700" y="4516425"/>
            <a:ext cx="1703313" cy="897555"/>
          </a:xfrm>
          <a:prstGeom prst="rect">
            <a:avLst/>
          </a:prstGeom>
        </p:spPr>
      </p:pic>
      <p:pic>
        <p:nvPicPr>
          <p:cNvPr id="18" name="Image 17">
            <a:extLst>
              <a:ext uri="{FF2B5EF4-FFF2-40B4-BE49-F238E27FC236}">
                <a16:creationId xmlns:a16="http://schemas.microsoft.com/office/drawing/2014/main" id="{F10AC4C8-371F-5015-2A91-4614FF4CC915}"/>
              </a:ext>
            </a:extLst>
          </p:cNvPr>
          <p:cNvPicPr>
            <a:picLocks noChangeAspect="1"/>
          </p:cNvPicPr>
          <p:nvPr/>
        </p:nvPicPr>
        <p:blipFill>
          <a:blip r:embed="rId6"/>
          <a:stretch>
            <a:fillRect/>
          </a:stretch>
        </p:blipFill>
        <p:spPr>
          <a:xfrm>
            <a:off x="13582627" y="4455302"/>
            <a:ext cx="2218758" cy="897555"/>
          </a:xfrm>
          <a:prstGeom prst="rect">
            <a:avLst/>
          </a:prstGeom>
        </p:spPr>
      </p:pic>
      <p:sp>
        <p:nvSpPr>
          <p:cNvPr id="25" name="ZoneTexte 24">
            <a:extLst>
              <a:ext uri="{FF2B5EF4-FFF2-40B4-BE49-F238E27FC236}">
                <a16:creationId xmlns:a16="http://schemas.microsoft.com/office/drawing/2014/main" id="{5D07415D-0346-5380-24B4-7C0A80EEDCE0}"/>
              </a:ext>
            </a:extLst>
          </p:cNvPr>
          <p:cNvSpPr txBox="1"/>
          <p:nvPr/>
        </p:nvSpPr>
        <p:spPr>
          <a:xfrm>
            <a:off x="5535084" y="9333563"/>
            <a:ext cx="6176819" cy="369332"/>
          </a:xfrm>
          <a:prstGeom prst="rect">
            <a:avLst/>
          </a:prstGeom>
          <a:noFill/>
        </p:spPr>
        <p:txBody>
          <a:bodyPr wrap="none" rtlCol="0">
            <a:spAutoFit/>
          </a:bodyPr>
          <a:lstStyle/>
          <a:p>
            <a:pPr algn="ctr"/>
            <a:r>
              <a:rPr lang="fr-FR" i="1" dirty="0"/>
              <a:t>Détails des offres et tarifs en ligne sur le site internet du CDG18</a:t>
            </a:r>
            <a:endParaRPr lang="fr-FR" i="1" u="sng" dirty="0">
              <a:solidFill>
                <a:srgbClr val="00B0F0"/>
              </a:solidFill>
            </a:endParaRPr>
          </a:p>
        </p:txBody>
      </p:sp>
    </p:spTree>
    <p:extLst>
      <p:ext uri="{BB962C8B-B14F-4D97-AF65-F5344CB8AC3E}">
        <p14:creationId xmlns:p14="http://schemas.microsoft.com/office/powerpoint/2010/main" val="2989313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37980">
            <a:off x="827670" y="5378004"/>
            <a:ext cx="5716738" cy="4138919"/>
            <a:chOff x="0" y="0"/>
            <a:chExt cx="19050000" cy="13792200"/>
          </a:xfrm>
        </p:grpSpPr>
        <p:sp>
          <p:nvSpPr>
            <p:cNvPr id="3" name="Freeform 3"/>
            <p:cNvSpPr/>
            <p:nvPr/>
          </p:nvSpPr>
          <p:spPr>
            <a:xfrm>
              <a:off x="493268" y="493776"/>
              <a:ext cx="18087975" cy="12640436"/>
            </a:xfrm>
            <a:custGeom>
              <a:avLst/>
              <a:gdLst/>
              <a:ahLst/>
              <a:cxnLst/>
              <a:rect l="l" t="t" r="r" b="b"/>
              <a:pathLst>
                <a:path w="18087975" h="12640436">
                  <a:moveTo>
                    <a:pt x="17735170" y="12640436"/>
                  </a:moveTo>
                  <a:lnTo>
                    <a:pt x="352806" y="12640436"/>
                  </a:lnTo>
                  <a:cubicBezTo>
                    <a:pt x="157988" y="12640436"/>
                    <a:pt x="0" y="12482448"/>
                    <a:pt x="0" y="12287630"/>
                  </a:cubicBezTo>
                  <a:lnTo>
                    <a:pt x="0" y="352806"/>
                  </a:lnTo>
                  <a:cubicBezTo>
                    <a:pt x="0" y="157988"/>
                    <a:pt x="157988" y="0"/>
                    <a:pt x="352806" y="0"/>
                  </a:cubicBezTo>
                  <a:lnTo>
                    <a:pt x="17735168" y="0"/>
                  </a:lnTo>
                  <a:cubicBezTo>
                    <a:pt x="17929986" y="0"/>
                    <a:pt x="18087975" y="157988"/>
                    <a:pt x="18087975" y="352806"/>
                  </a:cubicBezTo>
                  <a:lnTo>
                    <a:pt x="18087975" y="12287759"/>
                  </a:lnTo>
                  <a:cubicBezTo>
                    <a:pt x="18087975" y="12482576"/>
                    <a:pt x="17929987" y="12640436"/>
                    <a:pt x="17735170" y="12640436"/>
                  </a:cubicBezTo>
                  <a:close/>
                </a:path>
              </a:pathLst>
            </a:custGeom>
            <a:blipFill>
              <a:blip r:embed="rId2"/>
              <a:stretch>
                <a:fillRect l="-1364" r="-1364"/>
              </a:stretch>
            </a:blipFill>
          </p:spPr>
          <p:txBody>
            <a:bodyPr/>
            <a:lstStyle/>
            <a:p>
              <a:endParaRPr lang="fr-FR" noProof="0" dirty="0"/>
            </a:p>
          </p:txBody>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txBody>
            <a:bodyPr/>
            <a:lstStyle/>
            <a:p>
              <a:endParaRPr lang="fr-FR" noProof="0" dirty="0"/>
            </a:p>
          </p:txBody>
        </p:sp>
      </p:grpSp>
      <p:sp>
        <p:nvSpPr>
          <p:cNvPr id="5" name="TextBox 5"/>
          <p:cNvSpPr txBox="1"/>
          <p:nvPr/>
        </p:nvSpPr>
        <p:spPr>
          <a:xfrm>
            <a:off x="8229600" y="6169380"/>
            <a:ext cx="8115300" cy="579774"/>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000000"/>
                </a:solidFill>
                <a:latin typeface="Poppins Bold"/>
                <a:ea typeface="Poppins Bold"/>
                <a:cs typeface="Poppins Bold"/>
                <a:sym typeface="Poppins Bold"/>
              </a:rPr>
              <a:t>02 48 50 94 31</a:t>
            </a:r>
          </a:p>
        </p:txBody>
      </p:sp>
      <p:sp>
        <p:nvSpPr>
          <p:cNvPr id="6" name="TextBox 6"/>
          <p:cNvSpPr txBox="1"/>
          <p:nvPr/>
        </p:nvSpPr>
        <p:spPr>
          <a:xfrm>
            <a:off x="8828464" y="6782916"/>
            <a:ext cx="7262662" cy="579774"/>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76C4D6"/>
                </a:solidFill>
                <a:latin typeface="Poppins Bold"/>
                <a:ea typeface="Poppins Bold"/>
                <a:cs typeface="Poppins Bold"/>
                <a:sym typeface="Poppins Bold"/>
              </a:rPr>
              <a:t>psc@cdg18.fr</a:t>
            </a:r>
          </a:p>
        </p:txBody>
      </p:sp>
      <p:sp>
        <p:nvSpPr>
          <p:cNvPr id="7" name="TextBox 7"/>
          <p:cNvSpPr txBox="1"/>
          <p:nvPr/>
        </p:nvSpPr>
        <p:spPr>
          <a:xfrm>
            <a:off x="1028700" y="981075"/>
            <a:ext cx="6831497" cy="1104228"/>
          </a:xfrm>
          <a:prstGeom prst="rect">
            <a:avLst/>
          </a:prstGeom>
        </p:spPr>
        <p:txBody>
          <a:bodyPr lIns="0" tIns="0" rIns="0" bIns="0" rtlCol="0" anchor="t">
            <a:spAutoFit/>
          </a:bodyPr>
          <a:lstStyle/>
          <a:p>
            <a:pPr marL="0" lvl="0" indent="0" algn="l">
              <a:lnSpc>
                <a:spcPts val="8295"/>
              </a:lnSpc>
            </a:pPr>
            <a:r>
              <a:rPr lang="fr-FR" sz="6971" b="1" noProof="0" dirty="0">
                <a:solidFill>
                  <a:srgbClr val="000000"/>
                </a:solidFill>
                <a:latin typeface="Poppins Bold"/>
                <a:ea typeface="Poppins Bold"/>
                <a:cs typeface="Poppins Bold"/>
                <a:sym typeface="Poppins Bold"/>
              </a:rPr>
              <a:t>CONTACTEZ</a:t>
            </a:r>
          </a:p>
        </p:txBody>
      </p:sp>
      <p:sp>
        <p:nvSpPr>
          <p:cNvPr id="8" name="TextBox 8"/>
          <p:cNvSpPr txBox="1"/>
          <p:nvPr/>
        </p:nvSpPr>
        <p:spPr>
          <a:xfrm>
            <a:off x="1028700" y="2049420"/>
            <a:ext cx="4943723" cy="806501"/>
          </a:xfrm>
          <a:prstGeom prst="rect">
            <a:avLst/>
          </a:prstGeom>
        </p:spPr>
        <p:txBody>
          <a:bodyPr lIns="0" tIns="0" rIns="0" bIns="0" rtlCol="0" anchor="t">
            <a:spAutoFit/>
          </a:bodyPr>
          <a:lstStyle/>
          <a:p>
            <a:pPr marL="0" lvl="0" indent="0" algn="l">
              <a:lnSpc>
                <a:spcPts val="5998"/>
              </a:lnSpc>
            </a:pPr>
            <a:r>
              <a:rPr lang="fr-FR" sz="5040" b="1" noProof="0" dirty="0">
                <a:solidFill>
                  <a:srgbClr val="AED4AC"/>
                </a:solidFill>
                <a:latin typeface="Poppins Bold"/>
                <a:ea typeface="Poppins Bold"/>
                <a:cs typeface="Poppins Bold"/>
                <a:sym typeface="Poppins Bold"/>
              </a:rPr>
              <a:t>nous</a:t>
            </a:r>
          </a:p>
        </p:txBody>
      </p:sp>
      <p:sp>
        <p:nvSpPr>
          <p:cNvPr id="9" name="TextBox 9"/>
          <p:cNvSpPr txBox="1"/>
          <p:nvPr/>
        </p:nvSpPr>
        <p:spPr>
          <a:xfrm>
            <a:off x="6784185" y="3996930"/>
            <a:ext cx="10482618" cy="579774"/>
          </a:xfrm>
          <a:prstGeom prst="rect">
            <a:avLst/>
          </a:prstGeom>
        </p:spPr>
        <p:txBody>
          <a:bodyPr lIns="0" tIns="0" rIns="0" bIns="0" rtlCol="0" anchor="t">
            <a:spAutoFit/>
          </a:bodyPr>
          <a:lstStyle/>
          <a:p>
            <a:pPr marL="0" lvl="0" indent="0" algn="ctr">
              <a:lnSpc>
                <a:spcPts val="4551"/>
              </a:lnSpc>
              <a:spcBef>
                <a:spcPct val="0"/>
              </a:spcBef>
            </a:pPr>
            <a:r>
              <a:rPr lang="fr-FR" sz="3825" b="1" dirty="0">
                <a:solidFill>
                  <a:srgbClr val="DB560E"/>
                </a:solidFill>
                <a:latin typeface="Poppins Bold"/>
                <a:ea typeface="Poppins Bold"/>
                <a:cs typeface="Poppins Bold"/>
                <a:sym typeface="Poppins Bold"/>
              </a:rPr>
              <a:t>Pascale FRERARD</a:t>
            </a:r>
            <a:r>
              <a:rPr lang="fr-FR" sz="3825" b="1" noProof="0" dirty="0">
                <a:solidFill>
                  <a:srgbClr val="DB560E"/>
                </a:solidFill>
                <a:latin typeface="Poppins Bold"/>
                <a:ea typeface="Poppins Bold"/>
                <a:cs typeface="Poppins Bold"/>
                <a:sym typeface="Poppins Bold"/>
              </a:rPr>
              <a:t> </a:t>
            </a:r>
          </a:p>
        </p:txBody>
      </p:sp>
      <p:sp>
        <p:nvSpPr>
          <p:cNvPr id="10" name="TextBox 10"/>
          <p:cNvSpPr txBox="1"/>
          <p:nvPr/>
        </p:nvSpPr>
        <p:spPr>
          <a:xfrm>
            <a:off x="7391399" y="4691371"/>
            <a:ext cx="10136793" cy="1169679"/>
          </a:xfrm>
          <a:prstGeom prst="rect">
            <a:avLst/>
          </a:prstGeom>
        </p:spPr>
        <p:txBody>
          <a:bodyPr wrap="square" lIns="0" tIns="0" rIns="0" bIns="0" rtlCol="0" anchor="t">
            <a:spAutoFit/>
          </a:bodyPr>
          <a:lstStyle/>
          <a:p>
            <a:pPr marL="0" lvl="0" indent="0" algn="ctr">
              <a:lnSpc>
                <a:spcPts val="4551"/>
              </a:lnSpc>
              <a:spcBef>
                <a:spcPct val="0"/>
              </a:spcBef>
            </a:pPr>
            <a:r>
              <a:rPr lang="fr-FR" sz="3825" b="1" noProof="0" dirty="0">
                <a:solidFill>
                  <a:srgbClr val="AED4AC"/>
                </a:solidFill>
                <a:latin typeface="Poppins Bold"/>
                <a:ea typeface="Poppins Bold"/>
                <a:cs typeface="Poppins Bold"/>
                <a:sym typeface="Poppins Bold"/>
              </a:rPr>
              <a:t>Gestionnaire Protection Sociale Complémentaire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3205E21-180A-BEC7-E679-F2E22C1AFAD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01245FF-9A4F-01A6-0B20-CC37FF77F013}"/>
              </a:ext>
            </a:extLst>
          </p:cNvPr>
          <p:cNvGrpSpPr/>
          <p:nvPr/>
        </p:nvGrpSpPr>
        <p:grpSpPr>
          <a:xfrm>
            <a:off x="1405612" y="1528103"/>
            <a:ext cx="15476777" cy="7730197"/>
            <a:chOff x="0" y="0"/>
            <a:chExt cx="4536289" cy="2265744"/>
          </a:xfrm>
        </p:grpSpPr>
        <p:sp>
          <p:nvSpPr>
            <p:cNvPr id="3" name="Freeform 3">
              <a:extLst>
                <a:ext uri="{FF2B5EF4-FFF2-40B4-BE49-F238E27FC236}">
                  <a16:creationId xmlns:a16="http://schemas.microsoft.com/office/drawing/2014/main" id="{14255712-8814-3DF7-3203-10F1B4266942}"/>
                </a:ext>
              </a:extLst>
            </p:cNvPr>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a:extLst>
                <a:ext uri="{FF2B5EF4-FFF2-40B4-BE49-F238E27FC236}">
                  <a16:creationId xmlns:a16="http://schemas.microsoft.com/office/drawing/2014/main" id="{A41EFF43-30D2-377B-C989-39C47B2CDD31}"/>
                </a:ext>
              </a:extLst>
            </p:cNvPr>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a:extLst>
              <a:ext uri="{FF2B5EF4-FFF2-40B4-BE49-F238E27FC236}">
                <a16:creationId xmlns:a16="http://schemas.microsoft.com/office/drawing/2014/main" id="{880F0D6B-56AB-E524-8F5B-D66A6D29BBC5}"/>
              </a:ext>
            </a:extLst>
          </p:cNvPr>
          <p:cNvSpPr/>
          <p:nvPr/>
        </p:nvSpPr>
        <p:spPr>
          <a:xfrm>
            <a:off x="533400" y="3543300"/>
            <a:ext cx="16979926" cy="3964452"/>
          </a:xfrm>
          <a:prstGeom prst="rect">
            <a:avLst/>
          </a:prstGeom>
          <a:solidFill>
            <a:srgbClr val="BCD16F"/>
          </a:solidFill>
        </p:spPr>
        <p:txBody>
          <a:bodyPr/>
          <a:lstStyle/>
          <a:p>
            <a:endParaRPr lang="fr-FR" noProof="0" dirty="0"/>
          </a:p>
        </p:txBody>
      </p:sp>
      <p:sp>
        <p:nvSpPr>
          <p:cNvPr id="7" name="TextBox 7">
            <a:extLst>
              <a:ext uri="{FF2B5EF4-FFF2-40B4-BE49-F238E27FC236}">
                <a16:creationId xmlns:a16="http://schemas.microsoft.com/office/drawing/2014/main" id="{995E4360-DFD4-D00F-BB17-8601C7A8D97A}"/>
              </a:ext>
            </a:extLst>
          </p:cNvPr>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fr-FR" sz="4020" b="1" dirty="0">
                <a:solidFill>
                  <a:srgbClr val="000000"/>
                </a:solidFill>
                <a:latin typeface="Poppins Bold"/>
                <a:ea typeface="Poppins Bold"/>
                <a:cs typeface="Poppins Bold"/>
                <a:sym typeface="Poppins Bold"/>
              </a:rPr>
              <a:t>LES AUTORISATIONS SPECIALES D’ABSENCE</a:t>
            </a:r>
            <a:endParaRPr lang="fr-FR" sz="4020" b="1" noProof="0" dirty="0">
              <a:solidFill>
                <a:srgbClr val="000000"/>
              </a:solidFill>
              <a:latin typeface="Poppins Bold"/>
              <a:ea typeface="Poppins Bold"/>
              <a:cs typeface="Poppins Bold"/>
              <a:sym typeface="Poppins Bold"/>
            </a:endParaRPr>
          </a:p>
        </p:txBody>
      </p:sp>
      <p:pic>
        <p:nvPicPr>
          <p:cNvPr id="8" name="Graphique 7" descr="Calendrier journalier avec un remplissage uni">
            <a:extLst>
              <a:ext uri="{FF2B5EF4-FFF2-40B4-BE49-F238E27FC236}">
                <a16:creationId xmlns:a16="http://schemas.microsoft.com/office/drawing/2014/main" id="{559F0131-467C-DCF5-9DF6-CE781B0EBAA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129975" y="4625413"/>
            <a:ext cx="1800225" cy="1800225"/>
          </a:xfrm>
          <a:prstGeom prst="rect">
            <a:avLst/>
          </a:prstGeom>
        </p:spPr>
      </p:pic>
    </p:spTree>
    <p:extLst>
      <p:ext uri="{BB962C8B-B14F-4D97-AF65-F5344CB8AC3E}">
        <p14:creationId xmlns:p14="http://schemas.microsoft.com/office/powerpoint/2010/main" val="2044959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789A6EF5-47C9-38E4-843B-D04ED82C1A4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EBD0253-88A3-4F67-60CB-D26F0050B558}"/>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Cadre général des autorisations spéciales d’absence</a:t>
            </a:r>
          </a:p>
        </p:txBody>
      </p:sp>
      <p:sp>
        <p:nvSpPr>
          <p:cNvPr id="8" name="Espace réservé du contenu 7">
            <a:extLst>
              <a:ext uri="{FF2B5EF4-FFF2-40B4-BE49-F238E27FC236}">
                <a16:creationId xmlns:a16="http://schemas.microsoft.com/office/drawing/2014/main" id="{4BB3C04E-8937-F9E0-145C-0DC13F3EE1E2}"/>
              </a:ext>
            </a:extLst>
          </p:cNvPr>
          <p:cNvSpPr>
            <a:spLocks noGrp="1"/>
          </p:cNvSpPr>
          <p:nvPr>
            <p:ph sz="half" idx="1"/>
          </p:nvPr>
        </p:nvSpPr>
        <p:spPr>
          <a:xfrm>
            <a:off x="457200" y="1600200"/>
            <a:ext cx="17145000" cy="8115300"/>
          </a:xfrm>
        </p:spPr>
        <p:txBody>
          <a:bodyPr>
            <a:normAutofit fontScale="47500" lnSpcReduction="20000"/>
          </a:bodyPr>
          <a:lstStyle/>
          <a:p>
            <a:pPr marL="0" indent="0">
              <a:buNone/>
            </a:pPr>
            <a:r>
              <a:rPr lang="fr-FR" sz="4000" b="1" dirty="0">
                <a:solidFill>
                  <a:srgbClr val="0070C0"/>
                </a:solidFill>
                <a:latin typeface="Poppins" panose="00000500000000000000" pitchFamily="2" charset="0"/>
                <a:cs typeface="Poppins" panose="00000500000000000000" pitchFamily="2" charset="0"/>
              </a:rPr>
              <a:t>Qu’est ce qu’une autorisation spéciale d’absence ?</a:t>
            </a:r>
          </a:p>
          <a:p>
            <a:pPr algn="just"/>
            <a:endParaRPr lang="fr-FR" sz="4000" i="1" dirty="0">
              <a:latin typeface="Poppins" panose="00000500000000000000" pitchFamily="2" charset="0"/>
              <a:cs typeface="Poppins" panose="00000500000000000000" pitchFamily="2" charset="0"/>
            </a:endParaRPr>
          </a:p>
          <a:p>
            <a:pPr algn="just"/>
            <a:r>
              <a:rPr lang="fr-FR" sz="4000" dirty="0">
                <a:latin typeface="Poppins" panose="00000500000000000000" pitchFamily="2" charset="0"/>
                <a:cs typeface="Poppins" panose="00000500000000000000" pitchFamily="2" charset="0"/>
              </a:rPr>
              <a:t>Une ASA est un congé exceptionnel accordé aux agents publics pour différents motifs</a:t>
            </a:r>
          </a:p>
          <a:p>
            <a:pPr algn="just"/>
            <a:endParaRPr lang="fr-FR" sz="4000" dirty="0">
              <a:latin typeface="Poppins" panose="00000500000000000000" pitchFamily="2" charset="0"/>
              <a:cs typeface="Poppins" panose="00000500000000000000" pitchFamily="2" charset="0"/>
            </a:endParaRPr>
          </a:p>
          <a:p>
            <a:pPr algn="just"/>
            <a:r>
              <a:rPr lang="fr-FR" sz="4000" dirty="0">
                <a:latin typeface="Poppins" panose="00000500000000000000" pitchFamily="2" charset="0"/>
                <a:cs typeface="Poppins" panose="00000500000000000000" pitchFamily="2" charset="0"/>
              </a:rPr>
              <a:t>En principe, il n’est pas tenu compte des ASA dans le calcul des congés annuels mais elles peuvent avoir un impact sur le calcul des RTT</a:t>
            </a:r>
          </a:p>
          <a:p>
            <a:pPr marL="0" indent="0" algn="just">
              <a:buNone/>
            </a:pPr>
            <a:endParaRPr lang="fr-FR" sz="4000" dirty="0">
              <a:latin typeface="Poppins" panose="00000500000000000000" pitchFamily="2" charset="0"/>
              <a:cs typeface="Poppins" panose="00000500000000000000" pitchFamily="2" charset="0"/>
            </a:endParaRPr>
          </a:p>
          <a:p>
            <a:pPr algn="just"/>
            <a:r>
              <a:rPr lang="fr-FR" sz="4000" dirty="0">
                <a:latin typeface="Poppins" panose="00000500000000000000" pitchFamily="2" charset="0"/>
                <a:cs typeface="Poppins" panose="00000500000000000000" pitchFamily="2" charset="0"/>
              </a:rPr>
              <a:t>Pour bénéficier d’une ASA, l’agent doit en faire la demande auprès de l’autorité territoriale avec les justificatifs</a:t>
            </a:r>
          </a:p>
          <a:p>
            <a:pPr algn="just"/>
            <a:endParaRPr lang="fr-FR" sz="4000" dirty="0">
              <a:latin typeface="Poppins" panose="00000500000000000000" pitchFamily="2" charset="0"/>
              <a:cs typeface="Poppins" panose="00000500000000000000" pitchFamily="2" charset="0"/>
            </a:endParaRPr>
          </a:p>
          <a:p>
            <a:pPr algn="just"/>
            <a:r>
              <a:rPr lang="fr-FR" sz="4000" dirty="0">
                <a:latin typeface="Poppins" panose="00000500000000000000" pitchFamily="2" charset="0"/>
                <a:cs typeface="Poppins" panose="00000500000000000000" pitchFamily="2" charset="0"/>
              </a:rPr>
              <a:t>Les ASA ne peuvent être reportées d’une année sur l’autre</a:t>
            </a:r>
          </a:p>
          <a:p>
            <a:pPr marL="0" indent="0" algn="just">
              <a:buNone/>
            </a:pPr>
            <a:endParaRPr lang="fr-FR" sz="4000" i="1" dirty="0">
              <a:latin typeface="Poppins" panose="00000500000000000000" pitchFamily="2" charset="0"/>
              <a:cs typeface="Poppins" panose="00000500000000000000" pitchFamily="2" charset="0"/>
            </a:endParaRPr>
          </a:p>
          <a:p>
            <a:pPr algn="just"/>
            <a:endParaRPr lang="fr-FR" sz="4000" i="1" dirty="0">
              <a:latin typeface="Poppins" panose="00000500000000000000" pitchFamily="2" charset="0"/>
              <a:cs typeface="Poppins" panose="00000500000000000000" pitchFamily="2" charset="0"/>
            </a:endParaRPr>
          </a:p>
          <a:p>
            <a:pPr marL="0" indent="0">
              <a:buNone/>
            </a:pPr>
            <a:r>
              <a:rPr lang="fr-FR" sz="4000" b="1" dirty="0">
                <a:solidFill>
                  <a:srgbClr val="0070C0"/>
                </a:solidFill>
                <a:latin typeface="Poppins" panose="00000500000000000000" pitchFamily="2" charset="0"/>
                <a:cs typeface="Poppins" panose="00000500000000000000" pitchFamily="2" charset="0"/>
              </a:rPr>
              <a:t>Qui peut bénéficier des autorisations spéciales d’absence ?</a:t>
            </a:r>
          </a:p>
          <a:p>
            <a:pPr algn="just"/>
            <a:endParaRPr lang="fr-FR" sz="4000" i="1" dirty="0">
              <a:latin typeface="Poppins" panose="00000500000000000000" pitchFamily="2" charset="0"/>
              <a:cs typeface="Poppins" panose="00000500000000000000" pitchFamily="2" charset="0"/>
            </a:endParaRPr>
          </a:p>
          <a:p>
            <a:pPr algn="just"/>
            <a:r>
              <a:rPr lang="fr-FR" sz="4000" dirty="0">
                <a:solidFill>
                  <a:srgbClr val="222222"/>
                </a:solidFill>
                <a:latin typeface="Poppins" panose="00000500000000000000" pitchFamily="2" charset="0"/>
                <a:cs typeface="Poppins" panose="00000500000000000000" pitchFamily="2" charset="0"/>
              </a:rPr>
              <a:t>Tous les agents publics :</a:t>
            </a:r>
          </a:p>
          <a:p>
            <a:pPr lvl="1" algn="just"/>
            <a:r>
              <a:rPr lang="fr-FR" sz="3600" kern="100" dirty="0">
                <a:solidFill>
                  <a:srgbClr val="222222"/>
                </a:solidFill>
                <a:latin typeface="Poppins" panose="00000500000000000000" pitchFamily="2" charset="0"/>
                <a:ea typeface="Aptos" panose="020B0004020202020204" pitchFamily="34" charset="0"/>
                <a:cs typeface="Poppins" panose="00000500000000000000" pitchFamily="2" charset="0"/>
              </a:rPr>
              <a:t>Agents fonctionnaires stagiaires</a:t>
            </a:r>
          </a:p>
          <a:p>
            <a:pPr lvl="1" algn="just"/>
            <a:r>
              <a:rPr lang="fr-FR" sz="3600" kern="100" dirty="0">
                <a:solidFill>
                  <a:srgbClr val="222222"/>
                </a:solidFill>
                <a:latin typeface="Poppins" panose="00000500000000000000" pitchFamily="2" charset="0"/>
                <a:ea typeface="Aptos" panose="020B0004020202020204" pitchFamily="34" charset="0"/>
                <a:cs typeface="Poppins" panose="00000500000000000000" pitchFamily="2" charset="0"/>
              </a:rPr>
              <a:t>Agents fonctionnaires titulaires</a:t>
            </a:r>
          </a:p>
          <a:p>
            <a:pPr lvl="1" algn="just"/>
            <a:r>
              <a:rPr lang="fr-FR" sz="3600" kern="100" dirty="0">
                <a:latin typeface="Poppins" panose="00000500000000000000" pitchFamily="2" charset="0"/>
                <a:ea typeface="Aptos" panose="020B0004020202020204" pitchFamily="34" charset="0"/>
                <a:cs typeface="Poppins" panose="00000500000000000000" pitchFamily="2" charset="0"/>
              </a:rPr>
              <a:t>Contractuels de droit public (les contractuels de droit privé bénéficient des ASA prévues par le code du Travail)</a:t>
            </a:r>
          </a:p>
          <a:p>
            <a:pPr algn="just"/>
            <a:endParaRPr lang="fr-FR" sz="4000" kern="100" dirty="0">
              <a:latin typeface="Poppins" panose="00000500000000000000" pitchFamily="2" charset="0"/>
              <a:ea typeface="Aptos" panose="020B0004020202020204" pitchFamily="34" charset="0"/>
              <a:cs typeface="Poppins" panose="00000500000000000000" pitchFamily="2" charset="0"/>
            </a:endParaRPr>
          </a:p>
          <a:p>
            <a:pPr algn="just">
              <a:lnSpc>
                <a:spcPct val="170000"/>
              </a:lnSpc>
            </a:pPr>
            <a:r>
              <a:rPr lang="fr-FR" sz="4000" kern="100" dirty="0">
                <a:latin typeface="Poppins" panose="00000500000000000000" pitchFamily="2" charset="0"/>
                <a:ea typeface="Aptos" panose="020B0004020202020204" pitchFamily="34" charset="0"/>
                <a:cs typeface="Poppins" panose="00000500000000000000" pitchFamily="2" charset="0"/>
              </a:rPr>
              <a:t>L’agent doit être en service pour pouvoir en bénéficier : si l’agent est absent au moment où l’évènement survient (ex: congés annuels, congé maladie, RTT…), l’ASA ne se substitue pas au motif d’absence initial et aucune récupération n’est possible</a:t>
            </a:r>
          </a:p>
          <a:p>
            <a:pPr algn="just"/>
            <a:endParaRPr lang="fr-FR" sz="4000" dirty="0">
              <a:solidFill>
                <a:srgbClr val="222222"/>
              </a:solidFill>
              <a:latin typeface="Poppins" panose="00000500000000000000" pitchFamily="2" charset="0"/>
              <a:cs typeface="Poppins" panose="00000500000000000000" pitchFamily="2" charset="0"/>
            </a:endParaRPr>
          </a:p>
          <a:p>
            <a:pPr algn="just">
              <a:buNone/>
            </a:pPr>
            <a:r>
              <a:rPr lang="fr-FR" sz="4000" b="1" dirty="0">
                <a:solidFill>
                  <a:srgbClr val="0070C0"/>
                </a:solidFill>
                <a:latin typeface="Poppins" panose="00000500000000000000" pitchFamily="2" charset="0"/>
                <a:cs typeface="Poppins" panose="00000500000000000000" pitchFamily="2" charset="0"/>
              </a:rPr>
              <a:t>Quelle est la situation de l’agent pendant une autorisation spéciale d’absence ?</a:t>
            </a:r>
          </a:p>
          <a:p>
            <a:pPr algn="just">
              <a:buNone/>
            </a:pPr>
            <a:endParaRPr lang="fr-FR" sz="4000" b="1" dirty="0">
              <a:solidFill>
                <a:srgbClr val="0070C0"/>
              </a:solidFill>
              <a:latin typeface="Poppins" panose="00000500000000000000" pitchFamily="2" charset="0"/>
              <a:cs typeface="Poppins" panose="00000500000000000000" pitchFamily="2" charset="0"/>
            </a:endParaRPr>
          </a:p>
          <a:p>
            <a:pPr algn="just"/>
            <a:r>
              <a:rPr lang="fr-FR" sz="4000" dirty="0">
                <a:latin typeface="Poppins" panose="00000500000000000000" pitchFamily="2" charset="0"/>
                <a:cs typeface="Poppins" panose="00000500000000000000" pitchFamily="2" charset="0"/>
              </a:rPr>
              <a:t>L’agent est en position d’activité et conserve ses droits à avancement et en principe sa rémunération (quelques exceptions sont prévues) </a:t>
            </a:r>
          </a:p>
          <a:p>
            <a:pPr algn="just">
              <a:buNone/>
            </a:pPr>
            <a:endParaRPr lang="fr-FR" sz="4000" dirty="0">
              <a:latin typeface="Poppins" panose="00000500000000000000" pitchFamily="2" charset="0"/>
              <a:cs typeface="Poppins" panose="00000500000000000000" pitchFamily="2" charset="0"/>
            </a:endParaRPr>
          </a:p>
          <a:p>
            <a:pPr algn="just"/>
            <a:r>
              <a:rPr lang="fr-FR" sz="4000" dirty="0">
                <a:latin typeface="Poppins" panose="00000500000000000000" pitchFamily="2" charset="0"/>
                <a:cs typeface="Poppins" panose="00000500000000000000" pitchFamily="2" charset="0"/>
              </a:rPr>
              <a:t>Il reste soumis aux droits et obligations de tout agent public</a:t>
            </a:r>
          </a:p>
          <a:p>
            <a:pPr algn="just">
              <a:buNone/>
            </a:pPr>
            <a:endParaRPr lang="fr-FR" sz="4000" dirty="0">
              <a:solidFill>
                <a:srgbClr val="22222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258391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F349729-4EF7-B311-A6B0-56C1477ABF3C}"/>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79F89FE-8C0E-D0EC-96B8-C968DA007339}"/>
              </a:ext>
            </a:extLst>
          </p:cNvPr>
          <p:cNvSpPr>
            <a:spLocks noGrp="1"/>
          </p:cNvSpPr>
          <p:nvPr>
            <p:ph type="title"/>
          </p:nvPr>
        </p:nvSpPr>
        <p:spPr>
          <a:xfrm>
            <a:off x="457200" y="274638"/>
            <a:ext cx="15849600" cy="1143000"/>
          </a:xfrm>
        </p:spPr>
        <p:txBody>
          <a:bodyPr>
            <a:normAutofit/>
          </a:bodyPr>
          <a:lstStyle/>
          <a:p>
            <a:r>
              <a:rPr lang="fr-FR" dirty="0">
                <a:solidFill>
                  <a:srgbClr val="00B0F0"/>
                </a:solidFill>
              </a:rPr>
              <a:t>Liste des autorisations spéciales d’absence</a:t>
            </a:r>
          </a:p>
        </p:txBody>
      </p:sp>
      <p:sp>
        <p:nvSpPr>
          <p:cNvPr id="8" name="Espace réservé du contenu 7">
            <a:extLst>
              <a:ext uri="{FF2B5EF4-FFF2-40B4-BE49-F238E27FC236}">
                <a16:creationId xmlns:a16="http://schemas.microsoft.com/office/drawing/2014/main" id="{E9ACA9CF-F853-A3A5-A7EB-4745CB38FB6F}"/>
              </a:ext>
            </a:extLst>
          </p:cNvPr>
          <p:cNvSpPr>
            <a:spLocks noGrp="1"/>
          </p:cNvSpPr>
          <p:nvPr>
            <p:ph sz="half" idx="1"/>
          </p:nvPr>
        </p:nvSpPr>
        <p:spPr>
          <a:xfrm>
            <a:off x="457200" y="1600200"/>
            <a:ext cx="17145000" cy="8115300"/>
          </a:xfrm>
        </p:spPr>
        <p:txBody>
          <a:bodyPr>
            <a:normAutofit/>
          </a:bodyPr>
          <a:lstStyle/>
          <a:p>
            <a:r>
              <a:rPr lang="fr-FR" dirty="0"/>
              <a:t>Plusieurs types d’ASA :</a:t>
            </a:r>
          </a:p>
          <a:p>
            <a:pPr lvl="1"/>
            <a:r>
              <a:rPr lang="fr-FR" u="sng" dirty="0"/>
              <a:t>Les ASA de droit </a:t>
            </a:r>
            <a:r>
              <a:rPr lang="fr-FR" dirty="0"/>
              <a:t>: l’agent en bénéficie de plein de droit, par application de la règlementation, sans que la collectivité n’ait besoin de délibérer ni ne puisse s’y opposer, à condition que l’agent fournisse un justificatif</a:t>
            </a:r>
          </a:p>
          <a:p>
            <a:pPr lvl="1"/>
            <a:r>
              <a:rPr lang="fr-FR" u="sng" dirty="0"/>
              <a:t>Les ASA sous réserve des nécessités de service </a:t>
            </a:r>
            <a:r>
              <a:rPr lang="fr-FR" dirty="0"/>
              <a:t>: la collectivité peut s’y opposer si les nécessités de service s’opposent à l’absence de l’agent</a:t>
            </a:r>
          </a:p>
          <a:p>
            <a:pPr lvl="1"/>
            <a:r>
              <a:rPr lang="fr-FR" u="sng" dirty="0"/>
              <a:t>Les aménagements horaires </a:t>
            </a:r>
            <a:r>
              <a:rPr lang="fr-FR" dirty="0"/>
              <a:t>: l’agent s’absente temporairement du service puis récupère ses heures. </a:t>
            </a:r>
          </a:p>
          <a:p>
            <a:pPr marL="457200" lvl="1" indent="0">
              <a:buNone/>
            </a:pPr>
            <a:endParaRPr lang="fr-FR" dirty="0"/>
          </a:p>
          <a:p>
            <a:r>
              <a:rPr lang="fr-FR" dirty="0"/>
              <a:t>Actualité : publication d’un décret relatif aux ASA et aux aménagements horaires liés à la parentalité et à certains évènements familiaux  &gt; applicable au 1</a:t>
            </a:r>
            <a:r>
              <a:rPr lang="fr-FR" baseline="30000" dirty="0"/>
              <a:t>er</a:t>
            </a:r>
            <a:r>
              <a:rPr lang="fr-FR" dirty="0"/>
              <a:t> janvier 2027. Selon la DGFAP, une circulaire précisera prochainement certains points nécessaires à la bonne mise en œuvre du  décret. </a:t>
            </a:r>
          </a:p>
          <a:p>
            <a:pPr marL="0" indent="0">
              <a:buNone/>
            </a:pPr>
            <a:endParaRPr lang="fr-FR" dirty="0"/>
          </a:p>
          <a:p>
            <a:r>
              <a:rPr lang="fr-FR" dirty="0"/>
              <a:t>Elaboration d’un tableau recensant les différents ASA possible disponible sur </a:t>
            </a:r>
            <a:r>
              <a:rPr lang="fr-FR" dirty="0">
                <a:hlinkClick r:id="rId3"/>
              </a:rPr>
              <a:t>l’espace réservé</a:t>
            </a:r>
            <a:endParaRPr lang="fr-FR" dirty="0"/>
          </a:p>
        </p:txBody>
      </p:sp>
    </p:spTree>
    <p:extLst>
      <p:ext uri="{BB962C8B-B14F-4D97-AF65-F5344CB8AC3E}">
        <p14:creationId xmlns:p14="http://schemas.microsoft.com/office/powerpoint/2010/main" val="120557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EC3436A-29A0-12F6-8D9B-583976FA160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5BE0218-862E-8903-8724-61847B042CB2}"/>
              </a:ext>
            </a:extLst>
          </p:cNvPr>
          <p:cNvSpPr>
            <a:spLocks noGrp="1"/>
          </p:cNvSpPr>
          <p:nvPr>
            <p:ph type="title"/>
          </p:nvPr>
        </p:nvSpPr>
        <p:spPr>
          <a:xfrm>
            <a:off x="457200" y="274638"/>
            <a:ext cx="15849600" cy="1143000"/>
          </a:xfrm>
        </p:spPr>
        <p:txBody>
          <a:bodyPr>
            <a:normAutofit/>
          </a:bodyPr>
          <a:lstStyle/>
          <a:p>
            <a:endParaRPr lang="fr-FR" dirty="0">
              <a:solidFill>
                <a:srgbClr val="00B0F0"/>
              </a:solidFill>
            </a:endParaRPr>
          </a:p>
        </p:txBody>
      </p:sp>
      <p:sp>
        <p:nvSpPr>
          <p:cNvPr id="8" name="Espace réservé du contenu 7">
            <a:extLst>
              <a:ext uri="{FF2B5EF4-FFF2-40B4-BE49-F238E27FC236}">
                <a16:creationId xmlns:a16="http://schemas.microsoft.com/office/drawing/2014/main" id="{B58EB99D-182A-89C3-168F-8E57B69539DF}"/>
              </a:ext>
            </a:extLst>
          </p:cNvPr>
          <p:cNvSpPr>
            <a:spLocks noGrp="1"/>
          </p:cNvSpPr>
          <p:nvPr>
            <p:ph sz="half" idx="1"/>
          </p:nvPr>
        </p:nvSpPr>
        <p:spPr>
          <a:xfrm>
            <a:off x="457200" y="1600200"/>
            <a:ext cx="17145000" cy="8115300"/>
          </a:xfrm>
        </p:spPr>
        <p:txBody>
          <a:bodyPr>
            <a:normAutofit/>
          </a:bodyPr>
          <a:lstStyle/>
          <a:p>
            <a:endParaRPr lang="fr-FR" dirty="0"/>
          </a:p>
        </p:txBody>
      </p:sp>
      <p:pic>
        <p:nvPicPr>
          <p:cNvPr id="4" name="Image 3">
            <a:extLst>
              <a:ext uri="{FF2B5EF4-FFF2-40B4-BE49-F238E27FC236}">
                <a16:creationId xmlns:a16="http://schemas.microsoft.com/office/drawing/2014/main" id="{BA368C82-7FAE-F08B-1D65-4895B70B5A80}"/>
              </a:ext>
            </a:extLst>
          </p:cNvPr>
          <p:cNvPicPr>
            <a:picLocks noChangeAspect="1"/>
          </p:cNvPicPr>
          <p:nvPr/>
        </p:nvPicPr>
        <p:blipFill>
          <a:blip r:embed="rId3"/>
          <a:stretch>
            <a:fillRect/>
          </a:stretch>
        </p:blipFill>
        <p:spPr>
          <a:xfrm>
            <a:off x="457200" y="316606"/>
            <a:ext cx="17145000" cy="9695756"/>
          </a:xfrm>
          <a:prstGeom prst="rect">
            <a:avLst/>
          </a:prstGeom>
        </p:spPr>
      </p:pic>
    </p:spTree>
    <p:extLst>
      <p:ext uri="{BB962C8B-B14F-4D97-AF65-F5344CB8AC3E}">
        <p14:creationId xmlns:p14="http://schemas.microsoft.com/office/powerpoint/2010/main" val="2297958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DCA794E-EC71-6A0A-17E3-9F5705FB7639}"/>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DF8BF50-AEF2-3943-B1F2-7EDCF006E379}"/>
              </a:ext>
            </a:extLst>
          </p:cNvPr>
          <p:cNvSpPr>
            <a:spLocks noGrp="1"/>
          </p:cNvSpPr>
          <p:nvPr>
            <p:ph type="title"/>
          </p:nvPr>
        </p:nvSpPr>
        <p:spPr>
          <a:xfrm>
            <a:off x="457200" y="274638"/>
            <a:ext cx="15849600" cy="1143000"/>
          </a:xfrm>
        </p:spPr>
        <p:txBody>
          <a:bodyPr>
            <a:normAutofit/>
          </a:bodyPr>
          <a:lstStyle/>
          <a:p>
            <a:endParaRPr lang="fr-FR" dirty="0">
              <a:solidFill>
                <a:srgbClr val="00B0F0"/>
              </a:solidFill>
            </a:endParaRPr>
          </a:p>
        </p:txBody>
      </p:sp>
      <p:pic>
        <p:nvPicPr>
          <p:cNvPr id="4" name="Espace réservé du contenu 3">
            <a:extLst>
              <a:ext uri="{FF2B5EF4-FFF2-40B4-BE49-F238E27FC236}">
                <a16:creationId xmlns:a16="http://schemas.microsoft.com/office/drawing/2014/main" id="{F0CA51AF-EA84-7392-1C60-7191C0D45B2E}"/>
              </a:ext>
            </a:extLst>
          </p:cNvPr>
          <p:cNvPicPr>
            <a:picLocks noGrp="1" noChangeAspect="1"/>
          </p:cNvPicPr>
          <p:nvPr>
            <p:ph sz="half" idx="1"/>
          </p:nvPr>
        </p:nvPicPr>
        <p:blipFill>
          <a:blip r:embed="rId3"/>
          <a:stretch>
            <a:fillRect/>
          </a:stretch>
        </p:blipFill>
        <p:spPr>
          <a:xfrm>
            <a:off x="242279" y="274638"/>
            <a:ext cx="17664721" cy="9440862"/>
          </a:xfrm>
          <a:prstGeom prst="rect">
            <a:avLst/>
          </a:prstGeom>
        </p:spPr>
      </p:pic>
    </p:spTree>
    <p:extLst>
      <p:ext uri="{BB962C8B-B14F-4D97-AF65-F5344CB8AC3E}">
        <p14:creationId xmlns:p14="http://schemas.microsoft.com/office/powerpoint/2010/main" val="2043951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2228AD87-DD84-7635-D201-3254FF5A8B0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F2CB2FE-7649-59F7-3F9C-6CF09E05E116}"/>
              </a:ext>
            </a:extLst>
          </p:cNvPr>
          <p:cNvSpPr>
            <a:spLocks noGrp="1"/>
          </p:cNvSpPr>
          <p:nvPr>
            <p:ph type="title"/>
          </p:nvPr>
        </p:nvSpPr>
        <p:spPr>
          <a:xfrm>
            <a:off x="457200" y="274638"/>
            <a:ext cx="15849600" cy="1143000"/>
          </a:xfrm>
        </p:spPr>
        <p:txBody>
          <a:bodyPr>
            <a:normAutofit/>
          </a:bodyPr>
          <a:lstStyle/>
          <a:p>
            <a:endParaRPr lang="fr-FR" dirty="0">
              <a:solidFill>
                <a:srgbClr val="00B0F0"/>
              </a:solidFill>
            </a:endParaRPr>
          </a:p>
        </p:txBody>
      </p:sp>
      <p:sp>
        <p:nvSpPr>
          <p:cNvPr id="8" name="Espace réservé du contenu 7">
            <a:extLst>
              <a:ext uri="{FF2B5EF4-FFF2-40B4-BE49-F238E27FC236}">
                <a16:creationId xmlns:a16="http://schemas.microsoft.com/office/drawing/2014/main" id="{B5AE3593-4ACF-C7EF-4864-795B3730202B}"/>
              </a:ext>
            </a:extLst>
          </p:cNvPr>
          <p:cNvSpPr>
            <a:spLocks noGrp="1"/>
          </p:cNvSpPr>
          <p:nvPr>
            <p:ph sz="half" idx="1"/>
          </p:nvPr>
        </p:nvSpPr>
        <p:spPr>
          <a:xfrm>
            <a:off x="457200" y="1600200"/>
            <a:ext cx="17145000" cy="8115300"/>
          </a:xfrm>
        </p:spPr>
        <p:txBody>
          <a:bodyPr>
            <a:normAutofit/>
          </a:bodyPr>
          <a:lstStyle/>
          <a:p>
            <a:endParaRPr lang="fr-FR" dirty="0"/>
          </a:p>
        </p:txBody>
      </p:sp>
      <p:pic>
        <p:nvPicPr>
          <p:cNvPr id="4" name="Image 3">
            <a:extLst>
              <a:ext uri="{FF2B5EF4-FFF2-40B4-BE49-F238E27FC236}">
                <a16:creationId xmlns:a16="http://schemas.microsoft.com/office/drawing/2014/main" id="{3BE9C615-CA6D-9A0F-D5D2-B2C20104D20D}"/>
              </a:ext>
            </a:extLst>
          </p:cNvPr>
          <p:cNvPicPr>
            <a:picLocks noChangeAspect="1"/>
          </p:cNvPicPr>
          <p:nvPr/>
        </p:nvPicPr>
        <p:blipFill>
          <a:blip r:embed="rId3"/>
          <a:stretch>
            <a:fillRect/>
          </a:stretch>
        </p:blipFill>
        <p:spPr>
          <a:xfrm>
            <a:off x="433386" y="274638"/>
            <a:ext cx="17168813" cy="9440862"/>
          </a:xfrm>
          <a:prstGeom prst="rect">
            <a:avLst/>
          </a:prstGeom>
        </p:spPr>
      </p:pic>
    </p:spTree>
    <p:extLst>
      <p:ext uri="{BB962C8B-B14F-4D97-AF65-F5344CB8AC3E}">
        <p14:creationId xmlns:p14="http://schemas.microsoft.com/office/powerpoint/2010/main" val="96401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noProof="0" dirty="0"/>
          </a:p>
        </p:txBody>
      </p:sp>
      <p:sp>
        <p:nvSpPr>
          <p:cNvPr id="7" name="TextBox 7"/>
          <p:cNvSpPr txBox="1"/>
          <p:nvPr/>
        </p:nvSpPr>
        <p:spPr>
          <a:xfrm>
            <a:off x="914400" y="5016232"/>
            <a:ext cx="13721548" cy="1846659"/>
          </a:xfrm>
          <a:prstGeom prst="rect">
            <a:avLst/>
          </a:prstGeom>
        </p:spPr>
        <p:txBody>
          <a:bodyPr lIns="0" tIns="0" rIns="0" bIns="0" rtlCol="0" anchor="t">
            <a:spAutoFit/>
          </a:bodyPr>
          <a:lstStyle/>
          <a:p>
            <a:pPr marL="0" lvl="0" indent="0" algn="ctr">
              <a:lnSpc>
                <a:spcPts val="4784"/>
              </a:lnSpc>
            </a:pPr>
            <a:r>
              <a:rPr lang="fr-FR" sz="4020" b="1" noProof="0" dirty="0">
                <a:solidFill>
                  <a:srgbClr val="000000"/>
                </a:solidFill>
                <a:latin typeface="Poppins Bold"/>
                <a:ea typeface="Poppins Bold"/>
                <a:cs typeface="Poppins Bold"/>
                <a:sym typeface="Poppins Bold"/>
              </a:rPr>
              <a:t>Analyse du décret relatif aux congés pour </a:t>
            </a:r>
          </a:p>
          <a:p>
            <a:pPr marL="0" lvl="0" indent="0" algn="ctr">
              <a:lnSpc>
                <a:spcPts val="4784"/>
              </a:lnSpc>
            </a:pPr>
            <a:r>
              <a:rPr lang="fr-FR" sz="4020" b="1" noProof="0" dirty="0">
                <a:solidFill>
                  <a:srgbClr val="000000"/>
                </a:solidFill>
                <a:latin typeface="Poppins Bold"/>
                <a:ea typeface="Poppins Bold"/>
                <a:cs typeface="Poppins Bold"/>
                <a:sym typeface="Poppins Bold"/>
              </a:rPr>
              <a:t>raison de santé des agents publics civils </a:t>
            </a:r>
          </a:p>
          <a:p>
            <a:pPr marL="0" lvl="0" indent="0" algn="ctr">
              <a:lnSpc>
                <a:spcPts val="4784"/>
              </a:lnSpc>
            </a:pPr>
            <a:r>
              <a:rPr lang="fr-FR" sz="4020" b="1" noProof="0" dirty="0">
                <a:solidFill>
                  <a:srgbClr val="000000"/>
                </a:solidFill>
                <a:latin typeface="Poppins Bold"/>
                <a:ea typeface="Poppins Bold"/>
                <a:cs typeface="Poppins Bold"/>
                <a:sym typeface="Poppins Bold"/>
              </a:rPr>
              <a:t>et militaires</a:t>
            </a:r>
          </a:p>
        </p:txBody>
      </p:sp>
      <p:pic>
        <p:nvPicPr>
          <p:cNvPr id="9" name="Image 8">
            <a:extLst>
              <a:ext uri="{FF2B5EF4-FFF2-40B4-BE49-F238E27FC236}">
                <a16:creationId xmlns:a16="http://schemas.microsoft.com/office/drawing/2014/main" id="{CB3DEB04-85E3-7F70-71C3-A18F053BA6F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745982" y="3993485"/>
            <a:ext cx="2762356" cy="32766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17" name="Freeform 17"/>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9" name="TextBox 19"/>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sous-titre</a:t>
            </a:r>
          </a:p>
        </p:txBody>
      </p:sp>
      <p:grpSp>
        <p:nvGrpSpPr>
          <p:cNvPr id="37" name="Groupe 36">
            <a:extLst>
              <a:ext uri="{FF2B5EF4-FFF2-40B4-BE49-F238E27FC236}">
                <a16:creationId xmlns:a16="http://schemas.microsoft.com/office/drawing/2014/main" id="{8B6149FE-9C3E-2A49-C4C0-9228FAADC91F}"/>
              </a:ext>
            </a:extLst>
          </p:cNvPr>
          <p:cNvGrpSpPr/>
          <p:nvPr/>
        </p:nvGrpSpPr>
        <p:grpSpPr>
          <a:xfrm>
            <a:off x="562791" y="4031413"/>
            <a:ext cx="5753818" cy="3588825"/>
            <a:chOff x="699453" y="2715216"/>
            <a:chExt cx="5753818" cy="3588825"/>
          </a:xfrm>
        </p:grpSpPr>
        <p:grpSp>
          <p:nvGrpSpPr>
            <p:cNvPr id="2" name="Group 2"/>
            <p:cNvGrpSpPr/>
            <p:nvPr/>
          </p:nvGrpSpPr>
          <p:grpSpPr>
            <a:xfrm>
              <a:off x="699453" y="2715216"/>
              <a:ext cx="5727725" cy="3588825"/>
              <a:chOff x="0" y="-57150"/>
              <a:chExt cx="1508537" cy="945205"/>
            </a:xfrm>
          </p:grpSpPr>
          <p:sp>
            <p:nvSpPr>
              <p:cNvPr id="3" name="Freeform 3"/>
              <p:cNvSpPr/>
              <p:nvPr/>
            </p:nvSpPr>
            <p:spPr>
              <a:xfrm>
                <a:off x="13744" y="75255"/>
                <a:ext cx="1494793" cy="812800"/>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noProof="0" dirty="0"/>
              </a:p>
            </p:txBody>
          </p:sp>
          <p:sp>
            <p:nvSpPr>
              <p:cNvPr id="4" name="TextBox 4"/>
              <p:cNvSpPr txBox="1"/>
              <p:nvPr/>
            </p:nvSpPr>
            <p:spPr>
              <a:xfrm>
                <a:off x="0" y="-57150"/>
                <a:ext cx="1494793" cy="869950"/>
              </a:xfrm>
              <a:prstGeom prst="rect">
                <a:avLst/>
              </a:prstGeom>
            </p:spPr>
            <p:txBody>
              <a:bodyPr lIns="50800" tIns="50800" rIns="50800" bIns="50800" rtlCol="0" anchor="ctr"/>
              <a:lstStyle/>
              <a:p>
                <a:pPr marL="0" lvl="0" indent="0" algn="ctr">
                  <a:lnSpc>
                    <a:spcPts val="2659"/>
                  </a:lnSpc>
                </a:pPr>
                <a:endParaRPr lang="fr-FR" noProof="0" dirty="0"/>
              </a:p>
            </p:txBody>
          </p:sp>
        </p:grpSp>
        <p:sp>
          <p:nvSpPr>
            <p:cNvPr id="16" name="Freeform 16"/>
            <p:cNvSpPr/>
            <p:nvPr/>
          </p:nvSpPr>
          <p:spPr>
            <a:xfrm>
              <a:off x="1069128" y="3544973"/>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8" name="TextBox 18"/>
            <p:cNvSpPr txBox="1"/>
            <p:nvPr/>
          </p:nvSpPr>
          <p:spPr>
            <a:xfrm>
              <a:off x="2168722" y="3519526"/>
              <a:ext cx="3847949" cy="615553"/>
            </a:xfrm>
            <a:prstGeom prst="rect">
              <a:avLst/>
            </a:prstGeom>
          </p:spPr>
          <p:txBody>
            <a:bodyPr wrap="square"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Congés pour raison de santé débutant ou renouvellement </a:t>
              </a:r>
            </a:p>
          </p:txBody>
        </p:sp>
        <p:sp>
          <p:nvSpPr>
            <p:cNvPr id="22" name="TextBox 22"/>
            <p:cNvSpPr txBox="1"/>
            <p:nvPr/>
          </p:nvSpPr>
          <p:spPr>
            <a:xfrm>
              <a:off x="992569" y="4481439"/>
              <a:ext cx="5460702" cy="699807"/>
            </a:xfrm>
            <a:prstGeom prst="rect">
              <a:avLst/>
            </a:prstGeom>
          </p:spPr>
          <p:txBody>
            <a:bodyPr lIns="0" tIns="0" rIns="0" bIns="0" rtlCol="0" anchor="t">
              <a:spAutoFit/>
            </a:bodyPr>
            <a:lstStyle/>
            <a:p>
              <a:pPr marL="0" lvl="0" indent="0" algn="l">
                <a:lnSpc>
                  <a:spcPts val="2784"/>
                </a:lnSpc>
              </a:pPr>
              <a:r>
                <a:rPr lang="fr-FR" sz="1989" noProof="0" dirty="0">
                  <a:solidFill>
                    <a:srgbClr val="FFF7ED"/>
                  </a:solidFill>
                  <a:latin typeface="Poppins"/>
                  <a:ea typeface="Poppins"/>
                  <a:cs typeface="Poppins"/>
                  <a:sym typeface="Poppins"/>
                </a:rPr>
                <a:t>dispositions du décret applicables depuis le 01/09/2026</a:t>
              </a:r>
            </a:p>
          </p:txBody>
        </p:sp>
      </p:grpSp>
      <p:sp>
        <p:nvSpPr>
          <p:cNvPr id="26" name="TextBox 26"/>
          <p:cNvSpPr txBox="1"/>
          <p:nvPr/>
        </p:nvSpPr>
        <p:spPr>
          <a:xfrm>
            <a:off x="699453" y="256248"/>
            <a:ext cx="17052268" cy="648639"/>
          </a:xfrm>
          <a:prstGeom prst="rect">
            <a:avLst/>
          </a:prstGeom>
        </p:spPr>
        <p:txBody>
          <a:bodyPr lIns="0" tIns="0" rIns="0" bIns="0" rtlCol="0" anchor="t">
            <a:spAutoFit/>
          </a:bodyPr>
          <a:lstStyle/>
          <a:p>
            <a:pPr marL="0" lvl="0" indent="0" algn="ctr">
              <a:lnSpc>
                <a:spcPts val="5412"/>
              </a:lnSpc>
            </a:pPr>
            <a:r>
              <a:rPr lang="fr-FR" sz="3600" b="1" noProof="0" dirty="0">
                <a:solidFill>
                  <a:srgbClr val="000000"/>
                </a:solidFill>
                <a:latin typeface="Poppins Bold"/>
                <a:ea typeface="Poppins Bold"/>
                <a:cs typeface="Poppins Bold"/>
                <a:sym typeface="Poppins Bold"/>
              </a:rPr>
              <a:t>Nouvelles dispositions du décret 2026-705 du 29/07/2026</a:t>
            </a:r>
          </a:p>
        </p:txBody>
      </p:sp>
      <p:sp>
        <p:nvSpPr>
          <p:cNvPr id="31" name="TextBox 27">
            <a:extLst>
              <a:ext uri="{FF2B5EF4-FFF2-40B4-BE49-F238E27FC236}">
                <a16:creationId xmlns:a16="http://schemas.microsoft.com/office/drawing/2014/main" id="{3D1D2242-FA7F-FF9C-2F48-A81DEC06172C}"/>
              </a:ext>
            </a:extLst>
          </p:cNvPr>
          <p:cNvSpPr txBox="1"/>
          <p:nvPr/>
        </p:nvSpPr>
        <p:spPr>
          <a:xfrm>
            <a:off x="483315" y="2015509"/>
            <a:ext cx="14879861" cy="466218"/>
          </a:xfrm>
          <a:prstGeom prst="rect">
            <a:avLst/>
          </a:prstGeom>
        </p:spPr>
        <p:txBody>
          <a:bodyPr lIns="0" tIns="0" rIns="0" bIns="0" rtlCol="0" anchor="t">
            <a:spAutoFit/>
          </a:bodyPr>
          <a:lstStyle/>
          <a:p>
            <a:pPr marL="0" lvl="0" indent="0" algn="l">
              <a:lnSpc>
                <a:spcPts val="3657"/>
              </a:lnSpc>
            </a:pPr>
            <a:r>
              <a:rPr lang="fr-FR" sz="3073" b="1" noProof="0" dirty="0">
                <a:solidFill>
                  <a:srgbClr val="DB560E"/>
                </a:solidFill>
                <a:latin typeface="Poppins Bold"/>
                <a:ea typeface="Poppins Bold"/>
                <a:cs typeface="Poppins Bold"/>
                <a:sym typeface="Poppins Bold"/>
              </a:rPr>
              <a:t>3 points importants à retenir</a:t>
            </a:r>
          </a:p>
        </p:txBody>
      </p:sp>
      <p:grpSp>
        <p:nvGrpSpPr>
          <p:cNvPr id="36" name="Groupe 35">
            <a:extLst>
              <a:ext uri="{FF2B5EF4-FFF2-40B4-BE49-F238E27FC236}">
                <a16:creationId xmlns:a16="http://schemas.microsoft.com/office/drawing/2014/main" id="{0770FD8C-752C-3586-B0B7-54C70482B1B5}"/>
              </a:ext>
            </a:extLst>
          </p:cNvPr>
          <p:cNvGrpSpPr/>
          <p:nvPr/>
        </p:nvGrpSpPr>
        <p:grpSpPr>
          <a:xfrm>
            <a:off x="10793855" y="5968693"/>
            <a:ext cx="6122545" cy="3303091"/>
            <a:chOff x="11835635" y="6286500"/>
            <a:chExt cx="5719725" cy="3303091"/>
          </a:xfrm>
        </p:grpSpPr>
        <p:grpSp>
          <p:nvGrpSpPr>
            <p:cNvPr id="35" name="Groupe 34">
              <a:extLst>
                <a:ext uri="{FF2B5EF4-FFF2-40B4-BE49-F238E27FC236}">
                  <a16:creationId xmlns:a16="http://schemas.microsoft.com/office/drawing/2014/main" id="{CAB89B65-3879-E489-EE50-443AC9203CCD}"/>
                </a:ext>
              </a:extLst>
            </p:cNvPr>
            <p:cNvGrpSpPr/>
            <p:nvPr/>
          </p:nvGrpSpPr>
          <p:grpSpPr>
            <a:xfrm>
              <a:off x="11835635" y="6286500"/>
              <a:ext cx="5719725" cy="3303091"/>
              <a:chOff x="11651160" y="2715216"/>
              <a:chExt cx="5719725" cy="3303091"/>
            </a:xfrm>
          </p:grpSpPr>
          <p:grpSp>
            <p:nvGrpSpPr>
              <p:cNvPr id="5" name="Group 5"/>
              <p:cNvGrpSpPr/>
              <p:nvPr/>
            </p:nvGrpSpPr>
            <p:grpSpPr>
              <a:xfrm>
                <a:off x="11651160" y="2715216"/>
                <a:ext cx="5719725" cy="3303091"/>
                <a:chOff x="-11637" y="-57150"/>
                <a:chExt cx="1506430" cy="869950"/>
              </a:xfrm>
            </p:grpSpPr>
            <p:sp>
              <p:nvSpPr>
                <p:cNvPr id="6" name="Freeform 6"/>
                <p:cNvSpPr/>
                <p:nvPr/>
              </p:nvSpPr>
              <p:spPr>
                <a:xfrm>
                  <a:off x="-11637" y="0"/>
                  <a:ext cx="1494793" cy="812800"/>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b="1" noProof="0" dirty="0"/>
                </a:p>
              </p:txBody>
            </p:sp>
            <p:sp>
              <p:nvSpPr>
                <p:cNvPr id="7" name="TextBox 7"/>
                <p:cNvSpPr txBox="1"/>
                <p:nvPr/>
              </p:nvSpPr>
              <p:spPr>
                <a:xfrm>
                  <a:off x="0" y="-57150"/>
                  <a:ext cx="1494793" cy="869950"/>
                </a:xfrm>
                <a:prstGeom prst="rect">
                  <a:avLst/>
                </a:prstGeom>
              </p:spPr>
              <p:txBody>
                <a:bodyPr lIns="50800" tIns="50800" rIns="50800" bIns="50800" rtlCol="0" anchor="ctr"/>
                <a:lstStyle/>
                <a:p>
                  <a:pPr marL="0" lvl="0" indent="0" algn="ctr">
                    <a:lnSpc>
                      <a:spcPts val="2659"/>
                    </a:lnSpc>
                  </a:pPr>
                  <a:endParaRPr lang="fr-FR" b="1" noProof="0" dirty="0"/>
                </a:p>
              </p:txBody>
            </p:sp>
          </p:grpSp>
          <p:sp>
            <p:nvSpPr>
              <p:cNvPr id="20" name="TextBox 20"/>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Le conseil médical</a:t>
                </a:r>
              </a:p>
            </p:txBody>
          </p:sp>
          <p:sp>
            <p:nvSpPr>
              <p:cNvPr id="24" name="TextBox 24"/>
              <p:cNvSpPr txBox="1"/>
              <p:nvPr/>
            </p:nvSpPr>
            <p:spPr>
              <a:xfrm>
                <a:off x="11802763" y="3986463"/>
                <a:ext cx="5460702" cy="699807"/>
              </a:xfrm>
              <a:prstGeom prst="rect">
                <a:avLst/>
              </a:prstGeom>
            </p:spPr>
            <p:txBody>
              <a:bodyPr lIns="0" tIns="0" rIns="0" bIns="0" rtlCol="0" anchor="t">
                <a:spAutoFit/>
              </a:bodyPr>
              <a:lstStyle/>
              <a:p>
                <a:pPr lvl="0">
                  <a:lnSpc>
                    <a:spcPts val="2784"/>
                  </a:lnSpc>
                </a:pPr>
                <a:r>
                  <a:rPr lang="fr-FR" sz="1989" dirty="0">
                    <a:solidFill>
                      <a:srgbClr val="FFF7ED"/>
                    </a:solidFill>
                    <a:latin typeface="Poppins"/>
                    <a:ea typeface="Poppins"/>
                    <a:cs typeface="Poppins"/>
                    <a:sym typeface="Poppins"/>
                  </a:rPr>
                  <a:t>dispositions du décret applicables depuis le 01/09/2026</a:t>
                </a:r>
              </a:p>
            </p:txBody>
          </p:sp>
        </p:grpSp>
        <p:sp>
          <p:nvSpPr>
            <p:cNvPr id="14" name="Freeform 14"/>
            <p:cNvSpPr/>
            <p:nvPr/>
          </p:nvSpPr>
          <p:spPr>
            <a:xfrm>
              <a:off x="12354345" y="6788898"/>
              <a:ext cx="571458"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grpSp>
      <p:sp>
        <p:nvSpPr>
          <p:cNvPr id="23" name="Freeform 3">
            <a:extLst>
              <a:ext uri="{FF2B5EF4-FFF2-40B4-BE49-F238E27FC236}">
                <a16:creationId xmlns:a16="http://schemas.microsoft.com/office/drawing/2014/main" id="{EE7007DA-48CE-48ED-6DD3-668C1DDC7938}"/>
              </a:ext>
            </a:extLst>
          </p:cNvPr>
          <p:cNvSpPr/>
          <p:nvPr/>
        </p:nvSpPr>
        <p:spPr>
          <a:xfrm>
            <a:off x="7956085" y="1492863"/>
            <a:ext cx="5675541" cy="3086100"/>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noProof="0" dirty="0"/>
          </a:p>
        </p:txBody>
      </p:sp>
      <p:sp>
        <p:nvSpPr>
          <p:cNvPr id="27" name="Freeform 16">
            <a:extLst>
              <a:ext uri="{FF2B5EF4-FFF2-40B4-BE49-F238E27FC236}">
                <a16:creationId xmlns:a16="http://schemas.microsoft.com/office/drawing/2014/main" id="{4FADDB05-7EE6-7721-A97F-48B4CA9DF2E8}"/>
              </a:ext>
            </a:extLst>
          </p:cNvPr>
          <p:cNvSpPr/>
          <p:nvPr/>
        </p:nvSpPr>
        <p:spPr>
          <a:xfrm>
            <a:off x="8491248" y="1850473"/>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33" name="TextBox 18">
            <a:extLst>
              <a:ext uri="{FF2B5EF4-FFF2-40B4-BE49-F238E27FC236}">
                <a16:creationId xmlns:a16="http://schemas.microsoft.com/office/drawing/2014/main" id="{CB6D15A6-D19D-2B38-541E-FA03FD2B7333}"/>
              </a:ext>
            </a:extLst>
          </p:cNvPr>
          <p:cNvSpPr txBox="1"/>
          <p:nvPr/>
        </p:nvSpPr>
        <p:spPr>
          <a:xfrm>
            <a:off x="9448715" y="1892107"/>
            <a:ext cx="3979257" cy="307777"/>
          </a:xfrm>
          <a:prstGeom prst="rect">
            <a:avLst/>
          </a:prstGeom>
        </p:spPr>
        <p:txBody>
          <a:bodyPr wrap="square" lIns="0" tIns="0" rIns="0" bIns="0" rtlCol="0" anchor="t">
            <a:spAutoFit/>
          </a:bodyPr>
          <a:lstStyle/>
          <a:p>
            <a:pPr marL="0" lvl="0" indent="0" algn="just">
              <a:lnSpc>
                <a:spcPts val="2390"/>
              </a:lnSpc>
              <a:spcBef>
                <a:spcPct val="0"/>
              </a:spcBef>
            </a:pPr>
            <a:r>
              <a:rPr lang="fr-FR" sz="2009" b="1" noProof="0" dirty="0">
                <a:solidFill>
                  <a:srgbClr val="FFF7ED"/>
                </a:solidFill>
                <a:latin typeface="Poppins Bold"/>
                <a:ea typeface="Poppins Bold"/>
                <a:cs typeface="Poppins Bold"/>
                <a:sym typeface="Poppins Bold"/>
              </a:rPr>
              <a:t>Temps partiel thérapeutique</a:t>
            </a:r>
          </a:p>
        </p:txBody>
      </p:sp>
      <p:sp>
        <p:nvSpPr>
          <p:cNvPr id="40" name="TextBox 22">
            <a:extLst>
              <a:ext uri="{FF2B5EF4-FFF2-40B4-BE49-F238E27FC236}">
                <a16:creationId xmlns:a16="http://schemas.microsoft.com/office/drawing/2014/main" id="{F776C670-7497-CB87-B126-D781F969F59E}"/>
              </a:ext>
            </a:extLst>
          </p:cNvPr>
          <p:cNvSpPr txBox="1"/>
          <p:nvPr/>
        </p:nvSpPr>
        <p:spPr>
          <a:xfrm>
            <a:off x="8226696" y="2646763"/>
            <a:ext cx="5460702" cy="1058880"/>
          </a:xfrm>
          <a:prstGeom prst="rect">
            <a:avLst/>
          </a:prstGeom>
        </p:spPr>
        <p:txBody>
          <a:bodyPr lIns="0" tIns="0" rIns="0" bIns="0" rtlCol="0" anchor="t">
            <a:spAutoFit/>
          </a:bodyPr>
          <a:lstStyle/>
          <a:p>
            <a:pPr marL="0" lvl="0" indent="0">
              <a:lnSpc>
                <a:spcPts val="2784"/>
              </a:lnSpc>
            </a:pPr>
            <a:r>
              <a:rPr lang="fr-FR" sz="1989" dirty="0">
                <a:solidFill>
                  <a:srgbClr val="FFF7ED"/>
                </a:solidFill>
                <a:latin typeface="Poppins"/>
                <a:ea typeface="Poppins"/>
                <a:cs typeface="Poppins"/>
                <a:sym typeface="Poppins"/>
              </a:rPr>
              <a:t>Dispositions applicables depuis le 01/08/2026 pour fonctionnaires et agents contractuels</a:t>
            </a:r>
            <a:endParaRPr lang="fr-FR" sz="1989" noProof="0" dirty="0">
              <a:solidFill>
                <a:srgbClr val="FFF7ED"/>
              </a:solidFill>
              <a:latin typeface="Poppins"/>
              <a:ea typeface="Poppins"/>
              <a:cs typeface="Poppins"/>
              <a:sym typeface="Poppins"/>
            </a:endParaRPr>
          </a:p>
        </p:txBody>
      </p:sp>
      <p:pic>
        <p:nvPicPr>
          <p:cNvPr id="42" name="Image 41">
            <a:extLst>
              <a:ext uri="{FF2B5EF4-FFF2-40B4-BE49-F238E27FC236}">
                <a16:creationId xmlns:a16="http://schemas.microsoft.com/office/drawing/2014/main" id="{25CE7CE6-2B35-478F-0A2F-CFD6C4EE257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28229" y="5071464"/>
            <a:ext cx="3627913" cy="2556167"/>
          </a:xfrm>
          <a:prstGeom prst="rect">
            <a:avLst/>
          </a:prstGeom>
        </p:spPr>
      </p:pic>
      <p:sp>
        <p:nvSpPr>
          <p:cNvPr id="8" name="ZoneTexte 7">
            <a:extLst>
              <a:ext uri="{FF2B5EF4-FFF2-40B4-BE49-F238E27FC236}">
                <a16:creationId xmlns:a16="http://schemas.microsoft.com/office/drawing/2014/main" id="{8F679DA8-630E-E59D-8196-F3E53ED655D5}"/>
              </a:ext>
            </a:extLst>
          </p:cNvPr>
          <p:cNvSpPr txBox="1"/>
          <p:nvPr/>
        </p:nvSpPr>
        <p:spPr>
          <a:xfrm>
            <a:off x="1295400" y="8724900"/>
            <a:ext cx="8763000" cy="553998"/>
          </a:xfrm>
          <a:prstGeom prst="rect">
            <a:avLst/>
          </a:prstGeom>
          <a:noFill/>
        </p:spPr>
        <p:txBody>
          <a:bodyPr wrap="square" rtlCol="0">
            <a:spAutoFit/>
          </a:bodyPr>
          <a:lstStyle/>
          <a:p>
            <a:r>
              <a:rPr lang="fr-FR" sz="3000" b="1" dirty="0"/>
              <a:t>&gt; Fiche synthétique disponible sur l’espace réservé</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A6C11FE-959F-4059-9596-DB1AEF8FF7C8}"/>
            </a:ext>
          </a:extLst>
        </p:cNvPr>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B05773F9-34EE-6BB4-9A2B-14196F353D47}"/>
              </a:ext>
            </a:extLst>
          </p:cNvPr>
          <p:cNvSpPr>
            <a:spLocks noGrp="1"/>
          </p:cNvSpPr>
          <p:nvPr>
            <p:ph sz="half" idx="1"/>
          </p:nvPr>
        </p:nvSpPr>
        <p:spPr>
          <a:xfrm>
            <a:off x="709929" y="1019370"/>
            <a:ext cx="6172200" cy="3387247"/>
          </a:xfrm>
        </p:spPr>
        <p:txBody>
          <a:bodyPr>
            <a:noAutofit/>
          </a:bodyPr>
          <a:lstStyle/>
          <a:p>
            <a:pPr>
              <a:lnSpc>
                <a:spcPct val="150000"/>
              </a:lnSpc>
            </a:pPr>
            <a:r>
              <a:rPr lang="fr-FR" sz="1800" dirty="0">
                <a:latin typeface="Poppins" panose="00000500000000000000" pitchFamily="2" charset="0"/>
                <a:cs typeface="Poppins" panose="00000500000000000000" pitchFamily="2" charset="0"/>
              </a:rPr>
              <a:t>Décision au plus tard le jour de la reprise pour octroi et renouvellement et après CLM/CLD/CITIS/DORS</a:t>
            </a:r>
            <a:endParaRPr lang="fr-FR" sz="1800" noProof="0" dirty="0">
              <a:latin typeface="Poppins" panose="00000500000000000000" pitchFamily="2" charset="0"/>
              <a:cs typeface="Poppins" panose="00000500000000000000" pitchFamily="2" charset="0"/>
            </a:endParaRPr>
          </a:p>
          <a:p>
            <a:pPr>
              <a:lnSpc>
                <a:spcPct val="150000"/>
              </a:lnSpc>
            </a:pPr>
            <a:r>
              <a:rPr lang="fr-FR" sz="1800" noProof="0" dirty="0">
                <a:latin typeface="Poppins" panose="00000500000000000000" pitchFamily="2" charset="0"/>
                <a:cs typeface="Poppins" panose="00000500000000000000" pitchFamily="2" charset="0"/>
              </a:rPr>
              <a:t>Délai de réponse max de 30 jours </a:t>
            </a:r>
            <a:r>
              <a:rPr lang="fr-FR" sz="1800" dirty="0">
                <a:latin typeface="Poppins" panose="00000500000000000000" pitchFamily="2" charset="0"/>
                <a:cs typeface="Poppins" panose="00000500000000000000" pitchFamily="2" charset="0"/>
              </a:rPr>
              <a:t>suite MO et TPT sans arrêts de travail</a:t>
            </a:r>
            <a:endParaRPr lang="fr-FR" sz="1800" noProof="0" dirty="0">
              <a:latin typeface="Poppins" panose="00000500000000000000" pitchFamily="2" charset="0"/>
              <a:cs typeface="Poppins" panose="00000500000000000000" pitchFamily="2" charset="0"/>
            </a:endParaRPr>
          </a:p>
          <a:p>
            <a:pPr>
              <a:lnSpc>
                <a:spcPct val="150000"/>
              </a:lnSpc>
            </a:pPr>
            <a:r>
              <a:rPr lang="fr-FR" sz="1800" noProof="0" dirty="0">
                <a:latin typeface="Poppins" panose="00000500000000000000" pitchFamily="2" charset="0"/>
                <a:cs typeface="Poppins" panose="00000500000000000000" pitchFamily="2" charset="0"/>
              </a:rPr>
              <a:t>Prescription 1 an max sans périodicité</a:t>
            </a:r>
          </a:p>
        </p:txBody>
      </p:sp>
      <p:sp>
        <p:nvSpPr>
          <p:cNvPr id="3" name="Freeform 3">
            <a:extLst>
              <a:ext uri="{FF2B5EF4-FFF2-40B4-BE49-F238E27FC236}">
                <a16:creationId xmlns:a16="http://schemas.microsoft.com/office/drawing/2014/main" id="{711A6B68-2882-1203-14FB-0EC8ABD490D2}"/>
              </a:ext>
            </a:extLst>
          </p:cNvPr>
          <p:cNvSpPr/>
          <p:nvPr/>
        </p:nvSpPr>
        <p:spPr>
          <a:xfrm>
            <a:off x="6358795" y="3893809"/>
            <a:ext cx="5732097" cy="2849891"/>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noProof="0" dirty="0"/>
          </a:p>
        </p:txBody>
      </p:sp>
      <p:sp>
        <p:nvSpPr>
          <p:cNvPr id="14" name="TextBox 18">
            <a:extLst>
              <a:ext uri="{FF2B5EF4-FFF2-40B4-BE49-F238E27FC236}">
                <a16:creationId xmlns:a16="http://schemas.microsoft.com/office/drawing/2014/main" id="{B1A8BBD9-C895-794B-500A-E9D1C19C3E7A}"/>
              </a:ext>
            </a:extLst>
          </p:cNvPr>
          <p:cNvSpPr txBox="1"/>
          <p:nvPr/>
        </p:nvSpPr>
        <p:spPr>
          <a:xfrm>
            <a:off x="6433364" y="5033828"/>
            <a:ext cx="5732098" cy="338554"/>
          </a:xfrm>
          <a:prstGeom prst="rect">
            <a:avLst/>
          </a:prstGeom>
        </p:spPr>
        <p:txBody>
          <a:bodyPr wrap="square" lIns="0" tIns="0" rIns="0" bIns="0" rtlCol="0" anchor="t">
            <a:spAutoFit/>
          </a:bodyPr>
          <a:lstStyle/>
          <a:p>
            <a:pPr marL="0" lvl="0" indent="0" algn="just">
              <a:lnSpc>
                <a:spcPts val="2390"/>
              </a:lnSpc>
              <a:spcBef>
                <a:spcPct val="0"/>
              </a:spcBef>
            </a:pPr>
            <a:r>
              <a:rPr lang="fr-FR" sz="3000" b="1" noProof="0" dirty="0">
                <a:solidFill>
                  <a:srgbClr val="FFF7ED"/>
                </a:solidFill>
                <a:latin typeface="Poppins Bold"/>
                <a:ea typeface="Poppins Bold"/>
                <a:cs typeface="Poppins Bold"/>
                <a:sym typeface="Poppins Bold"/>
              </a:rPr>
              <a:t>Temps partiel thérapeutique</a:t>
            </a:r>
          </a:p>
        </p:txBody>
      </p:sp>
      <p:sp>
        <p:nvSpPr>
          <p:cNvPr id="15" name="Espace réservé du contenu 8">
            <a:extLst>
              <a:ext uri="{FF2B5EF4-FFF2-40B4-BE49-F238E27FC236}">
                <a16:creationId xmlns:a16="http://schemas.microsoft.com/office/drawing/2014/main" id="{2050A282-B901-9507-E9A0-8B549C44F0F7}"/>
              </a:ext>
            </a:extLst>
          </p:cNvPr>
          <p:cNvSpPr txBox="1">
            <a:spLocks/>
          </p:cNvSpPr>
          <p:nvPr/>
        </p:nvSpPr>
        <p:spPr>
          <a:xfrm>
            <a:off x="838200" y="5324913"/>
            <a:ext cx="4724400" cy="24808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just">
              <a:lnSpc>
                <a:spcPct val="150000"/>
              </a:lnSpc>
            </a:pPr>
            <a:r>
              <a:rPr lang="fr-FR" sz="1800" dirty="0">
                <a:latin typeface="Poppins" panose="00000500000000000000" pitchFamily="2" charset="0"/>
                <a:cs typeface="Poppins" panose="00000500000000000000" pitchFamily="2" charset="0"/>
              </a:rPr>
              <a:t>Suppression du contrôle médical systématique au-delà de 3 mois. </a:t>
            </a:r>
          </a:p>
          <a:p>
            <a:pPr algn="just">
              <a:lnSpc>
                <a:spcPct val="150000"/>
              </a:lnSpc>
            </a:pPr>
            <a:r>
              <a:rPr lang="fr-FR" sz="1800" dirty="0">
                <a:latin typeface="Poppins" panose="00000500000000000000" pitchFamily="2" charset="0"/>
                <a:cs typeface="Poppins" panose="00000500000000000000" pitchFamily="2" charset="0"/>
              </a:rPr>
              <a:t>Examen possible par un médecin agrée dès réception de la demande ou à tout moment pendant le TPT</a:t>
            </a:r>
          </a:p>
          <a:p>
            <a:pPr>
              <a:lnSpc>
                <a:spcPct val="150000"/>
              </a:lnSpc>
            </a:pPr>
            <a:endParaRPr lang="fr-FR" sz="1500" dirty="0">
              <a:latin typeface="Poppins" panose="00000500000000000000" pitchFamily="2" charset="0"/>
              <a:cs typeface="Poppins" panose="00000500000000000000" pitchFamily="2" charset="0"/>
            </a:endParaRPr>
          </a:p>
        </p:txBody>
      </p:sp>
      <p:sp>
        <p:nvSpPr>
          <p:cNvPr id="16" name="Ellipse 15">
            <a:extLst>
              <a:ext uri="{FF2B5EF4-FFF2-40B4-BE49-F238E27FC236}">
                <a16:creationId xmlns:a16="http://schemas.microsoft.com/office/drawing/2014/main" id="{57834813-2D28-9CDA-590D-D184C533A88C}"/>
              </a:ext>
            </a:extLst>
          </p:cNvPr>
          <p:cNvSpPr/>
          <p:nvPr/>
        </p:nvSpPr>
        <p:spPr>
          <a:xfrm>
            <a:off x="11400581" y="258242"/>
            <a:ext cx="6857849" cy="414837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contenu 8">
            <a:extLst>
              <a:ext uri="{FF2B5EF4-FFF2-40B4-BE49-F238E27FC236}">
                <a16:creationId xmlns:a16="http://schemas.microsoft.com/office/drawing/2014/main" id="{EA4B57C7-C88F-9A9A-3567-66DA436B5852}"/>
              </a:ext>
            </a:extLst>
          </p:cNvPr>
          <p:cNvSpPr txBox="1">
            <a:spLocks/>
          </p:cNvSpPr>
          <p:nvPr/>
        </p:nvSpPr>
        <p:spPr>
          <a:xfrm>
            <a:off x="12524058" y="928459"/>
            <a:ext cx="5265721" cy="27324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000" indent="-342000">
              <a:lnSpc>
                <a:spcPct val="150000"/>
              </a:lnSpc>
            </a:pPr>
            <a:r>
              <a:rPr lang="fr-FR" sz="1800" dirty="0">
                <a:latin typeface="Poppins" panose="00000500000000000000" pitchFamily="2" charset="0"/>
                <a:cs typeface="Poppins" panose="00000500000000000000" pitchFamily="2" charset="0"/>
              </a:rPr>
              <a:t>Refus ou interruption du TPT à l’initiative de la collectivité = refus motivé </a:t>
            </a:r>
          </a:p>
          <a:p>
            <a:pPr lvl="0">
              <a:lnSpc>
                <a:spcPct val="150000"/>
              </a:lnSpc>
              <a:buFontTx/>
              <a:buChar char="-"/>
            </a:pPr>
            <a:r>
              <a:rPr lang="fr-FR" sz="1800" dirty="0">
                <a:latin typeface="Poppins" panose="00000500000000000000" pitchFamily="2" charset="0"/>
                <a:cs typeface="Poppins" panose="00000500000000000000" pitchFamily="2" charset="0"/>
              </a:rPr>
              <a:t>motif nécessité de service = entretien</a:t>
            </a:r>
          </a:p>
          <a:p>
            <a:pPr marL="0" lvl="0" indent="0">
              <a:lnSpc>
                <a:spcPct val="150000"/>
              </a:lnSpc>
              <a:buNone/>
            </a:pPr>
            <a:r>
              <a:rPr lang="fr-FR" sz="1800" dirty="0">
                <a:latin typeface="Poppins" panose="00000500000000000000" pitchFamily="2" charset="0"/>
                <a:cs typeface="Poppins" panose="00000500000000000000" pitchFamily="2" charset="0"/>
              </a:rPr>
              <a:t>avec agent et possibilité d’être assisté. </a:t>
            </a:r>
          </a:p>
          <a:p>
            <a:pPr lvl="0">
              <a:lnSpc>
                <a:spcPct val="150000"/>
              </a:lnSpc>
              <a:buFontTx/>
              <a:buChar char="-"/>
            </a:pPr>
            <a:r>
              <a:rPr lang="fr-FR" sz="1800" dirty="0">
                <a:latin typeface="Poppins" panose="00000500000000000000" pitchFamily="2" charset="0"/>
                <a:cs typeface="Poppins" panose="00000500000000000000" pitchFamily="2" charset="0"/>
              </a:rPr>
              <a:t>motif médical = décision après </a:t>
            </a:r>
          </a:p>
          <a:p>
            <a:pPr marL="0" lvl="0" indent="0">
              <a:lnSpc>
                <a:spcPct val="150000"/>
              </a:lnSpc>
              <a:buNone/>
            </a:pPr>
            <a:r>
              <a:rPr lang="fr-FR" sz="1800" dirty="0">
                <a:latin typeface="Poppins" panose="00000500000000000000" pitchFamily="2" charset="0"/>
                <a:cs typeface="Poppins" panose="00000500000000000000" pitchFamily="2" charset="0"/>
              </a:rPr>
              <a:t>avis préalable d’un médecin agréé</a:t>
            </a:r>
          </a:p>
          <a:p>
            <a:pPr marL="0" lvl="0" indent="0">
              <a:lnSpc>
                <a:spcPct val="150000"/>
              </a:lnSpc>
              <a:buNone/>
            </a:pPr>
            <a:endParaRPr lang="fr-FR" sz="1500" dirty="0">
              <a:latin typeface="Poppins" panose="00000500000000000000" pitchFamily="2" charset="0"/>
              <a:cs typeface="Poppins" panose="00000500000000000000" pitchFamily="2" charset="0"/>
            </a:endParaRPr>
          </a:p>
          <a:p>
            <a:pPr marL="0" lvl="0" indent="0">
              <a:buNone/>
            </a:pPr>
            <a:endParaRPr lang="fr-FR" sz="1500" dirty="0">
              <a:latin typeface="Poppins" panose="00000500000000000000" pitchFamily="2" charset="0"/>
              <a:cs typeface="Poppins" panose="00000500000000000000" pitchFamily="2" charset="0"/>
            </a:endParaRPr>
          </a:p>
        </p:txBody>
      </p:sp>
      <p:sp>
        <p:nvSpPr>
          <p:cNvPr id="20" name="Espace réservé du contenu 8">
            <a:extLst>
              <a:ext uri="{FF2B5EF4-FFF2-40B4-BE49-F238E27FC236}">
                <a16:creationId xmlns:a16="http://schemas.microsoft.com/office/drawing/2014/main" id="{56FA65D1-B6D8-D543-D0DD-1947018F5AE1}"/>
              </a:ext>
            </a:extLst>
          </p:cNvPr>
          <p:cNvSpPr txBox="1">
            <a:spLocks/>
          </p:cNvSpPr>
          <p:nvPr/>
        </p:nvSpPr>
        <p:spPr>
          <a:xfrm>
            <a:off x="12786395" y="6147529"/>
            <a:ext cx="4636109" cy="234654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nSpc>
                <a:spcPct val="150000"/>
              </a:lnSpc>
            </a:pPr>
            <a:r>
              <a:rPr lang="fr-FR" sz="1800" dirty="0">
                <a:latin typeface="Poppins" panose="00000500000000000000" pitchFamily="2" charset="0"/>
                <a:cs typeface="Poppins" panose="00000500000000000000" pitchFamily="2" charset="0"/>
              </a:rPr>
              <a:t>Examen médical à l’initiative de l’employeur possible en téléconsultation</a:t>
            </a:r>
          </a:p>
          <a:p>
            <a:pPr marL="0" lvl="0" indent="0">
              <a:buNone/>
            </a:pPr>
            <a:endParaRPr lang="fr-FR" sz="1500" dirty="0">
              <a:latin typeface="Poppins" panose="00000500000000000000" pitchFamily="2" charset="0"/>
              <a:cs typeface="Poppins" panose="00000500000000000000" pitchFamily="2" charset="0"/>
            </a:endParaRPr>
          </a:p>
        </p:txBody>
      </p:sp>
      <p:sp>
        <p:nvSpPr>
          <p:cNvPr id="24" name="Ellipse 23">
            <a:extLst>
              <a:ext uri="{FF2B5EF4-FFF2-40B4-BE49-F238E27FC236}">
                <a16:creationId xmlns:a16="http://schemas.microsoft.com/office/drawing/2014/main" id="{FDFD2206-F959-92A4-13E8-A8B2BF35093A}"/>
              </a:ext>
            </a:extLst>
          </p:cNvPr>
          <p:cNvSpPr/>
          <p:nvPr/>
        </p:nvSpPr>
        <p:spPr>
          <a:xfrm>
            <a:off x="152399" y="430259"/>
            <a:ext cx="7287259" cy="391156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Ellipse 25">
            <a:extLst>
              <a:ext uri="{FF2B5EF4-FFF2-40B4-BE49-F238E27FC236}">
                <a16:creationId xmlns:a16="http://schemas.microsoft.com/office/drawing/2014/main" id="{EC2F1F22-C891-0A9B-679C-2931B1C364A9}"/>
              </a:ext>
            </a:extLst>
          </p:cNvPr>
          <p:cNvSpPr/>
          <p:nvPr/>
        </p:nvSpPr>
        <p:spPr>
          <a:xfrm>
            <a:off x="165838" y="4835303"/>
            <a:ext cx="5980752" cy="320492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1ED2A2CA-EEBE-47BC-044E-00205B69F8EB}"/>
              </a:ext>
            </a:extLst>
          </p:cNvPr>
          <p:cNvSpPr/>
          <p:nvPr/>
        </p:nvSpPr>
        <p:spPr>
          <a:xfrm>
            <a:off x="12303097" y="5835102"/>
            <a:ext cx="5406181" cy="220512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274298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AB4ED10-3147-5C10-0320-B25E6BD8AFEF}"/>
            </a:ext>
          </a:extLst>
        </p:cNvPr>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4E0F78F1-8006-8EC5-314E-0F61DBAE22B4}"/>
              </a:ext>
            </a:extLst>
          </p:cNvPr>
          <p:cNvSpPr>
            <a:spLocks noGrp="1"/>
          </p:cNvSpPr>
          <p:nvPr>
            <p:ph sz="half" idx="1"/>
          </p:nvPr>
        </p:nvSpPr>
        <p:spPr>
          <a:xfrm>
            <a:off x="668086" y="997488"/>
            <a:ext cx="5438349" cy="4088319"/>
          </a:xfrm>
        </p:spPr>
        <p:txBody>
          <a:bodyPr>
            <a:noAutofit/>
          </a:bodyPr>
          <a:lstStyle/>
          <a:p>
            <a:r>
              <a:rPr lang="fr-FR" sz="2000" dirty="0">
                <a:latin typeface="Poppins" panose="00000500000000000000" pitchFamily="2" charset="0"/>
                <a:cs typeface="Poppins" panose="00000500000000000000" pitchFamily="2" charset="0"/>
              </a:rPr>
              <a:t>Délivrance des arrêts de travail via CERFA sécurisé pour tous les types d’arrêts (CITIS, MO, MP, CLM, CLD)</a:t>
            </a:r>
            <a:r>
              <a:rPr lang="fr-FR" sz="2000" b="1" dirty="0">
                <a:latin typeface="Poppins" panose="00000500000000000000" pitchFamily="2" charset="0"/>
                <a:cs typeface="Poppins" panose="00000500000000000000" pitchFamily="2" charset="0"/>
              </a:rPr>
              <a:t> </a:t>
            </a:r>
            <a:endParaRPr lang="fr-FR" sz="2000" dirty="0">
              <a:latin typeface="Poppins" panose="00000500000000000000" pitchFamily="2" charset="0"/>
              <a:cs typeface="Poppins" panose="00000500000000000000" pitchFamily="2" charset="0"/>
            </a:endParaRPr>
          </a:p>
          <a:p>
            <a:r>
              <a:rPr lang="fr-FR" sz="2000" b="1" dirty="0">
                <a:latin typeface="Poppins" panose="00000500000000000000" pitchFamily="2" charset="0"/>
                <a:cs typeface="Poppins" panose="00000500000000000000" pitchFamily="2" charset="0"/>
              </a:rPr>
              <a:t>Attention : pour les renouvellements CLM/CLD/CGM, la mention doit être indiquée par le médecin sur le CERFA de prolongation ou sur un certificat médical annexé</a:t>
            </a:r>
            <a:endParaRPr lang="fr-FR" sz="2000" dirty="0">
              <a:latin typeface="Poppins" panose="00000500000000000000" pitchFamily="2" charset="0"/>
              <a:cs typeface="Poppins" panose="00000500000000000000" pitchFamily="2" charset="0"/>
            </a:endParaRPr>
          </a:p>
          <a:p>
            <a:pPr>
              <a:lnSpc>
                <a:spcPct val="150000"/>
              </a:lnSpc>
            </a:pPr>
            <a:endParaRPr lang="fr-FR" sz="1600" b="1" noProof="0" dirty="0">
              <a:solidFill>
                <a:srgbClr val="FF0000"/>
              </a:solidFill>
              <a:latin typeface="Poppins" panose="00000500000000000000" pitchFamily="2" charset="0"/>
              <a:cs typeface="Poppins" panose="00000500000000000000" pitchFamily="2" charset="0"/>
            </a:endParaRPr>
          </a:p>
        </p:txBody>
      </p:sp>
      <p:sp>
        <p:nvSpPr>
          <p:cNvPr id="3" name="Freeform 3">
            <a:extLst>
              <a:ext uri="{FF2B5EF4-FFF2-40B4-BE49-F238E27FC236}">
                <a16:creationId xmlns:a16="http://schemas.microsoft.com/office/drawing/2014/main" id="{E6572914-9AAE-E52C-C7F8-5AC0F09B3345}"/>
              </a:ext>
            </a:extLst>
          </p:cNvPr>
          <p:cNvSpPr/>
          <p:nvPr/>
        </p:nvSpPr>
        <p:spPr>
          <a:xfrm>
            <a:off x="6231414" y="3852521"/>
            <a:ext cx="5909405" cy="3204924"/>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noProof="0" dirty="0"/>
          </a:p>
        </p:txBody>
      </p:sp>
      <p:sp>
        <p:nvSpPr>
          <p:cNvPr id="14" name="TextBox 18">
            <a:extLst>
              <a:ext uri="{FF2B5EF4-FFF2-40B4-BE49-F238E27FC236}">
                <a16:creationId xmlns:a16="http://schemas.microsoft.com/office/drawing/2014/main" id="{F88B25FC-B92B-4444-4FD6-B9DFDD469B95}"/>
              </a:ext>
            </a:extLst>
          </p:cNvPr>
          <p:cNvSpPr txBox="1"/>
          <p:nvPr/>
        </p:nvSpPr>
        <p:spPr>
          <a:xfrm>
            <a:off x="6358795" y="4546473"/>
            <a:ext cx="5698888" cy="1615827"/>
          </a:xfrm>
          <a:prstGeom prst="rect">
            <a:avLst/>
          </a:prstGeom>
        </p:spPr>
        <p:txBody>
          <a:bodyPr wrap="square" lIns="0" tIns="0" rIns="0" bIns="0" rtlCol="0" anchor="t">
            <a:spAutoFit/>
          </a:bodyPr>
          <a:lstStyle/>
          <a:p>
            <a:pPr lvl="0" algn="just">
              <a:spcBef>
                <a:spcPct val="0"/>
              </a:spcBef>
            </a:pPr>
            <a:r>
              <a:rPr lang="fr-FR" sz="3500" i="1" dirty="0"/>
              <a:t>Congés pour raison de santé </a:t>
            </a:r>
            <a:r>
              <a:rPr lang="fr-FR" sz="3500" b="1" i="1" dirty="0"/>
              <a:t>débutant ou renouvelés à compter du 01/09/2026</a:t>
            </a:r>
            <a:endParaRPr lang="fr-FR" sz="3500" b="1" noProof="0" dirty="0">
              <a:solidFill>
                <a:srgbClr val="FFF7ED"/>
              </a:solidFill>
              <a:latin typeface="Poppins Bold"/>
              <a:ea typeface="Poppins Bold"/>
              <a:cs typeface="Poppins Bold"/>
              <a:sym typeface="Poppins Bold"/>
            </a:endParaRPr>
          </a:p>
        </p:txBody>
      </p:sp>
      <p:sp>
        <p:nvSpPr>
          <p:cNvPr id="15" name="Espace réservé du contenu 8">
            <a:extLst>
              <a:ext uri="{FF2B5EF4-FFF2-40B4-BE49-F238E27FC236}">
                <a16:creationId xmlns:a16="http://schemas.microsoft.com/office/drawing/2014/main" id="{1E7427EF-6B25-BCD8-4BF7-45CE8F80627D}"/>
              </a:ext>
            </a:extLst>
          </p:cNvPr>
          <p:cNvSpPr txBox="1">
            <a:spLocks/>
          </p:cNvSpPr>
          <p:nvPr/>
        </p:nvSpPr>
        <p:spPr>
          <a:xfrm>
            <a:off x="919149" y="5676755"/>
            <a:ext cx="4788858" cy="50978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fr-FR" sz="2000" b="1" dirty="0">
                <a:latin typeface="Poppins" panose="00000500000000000000" pitchFamily="2" charset="0"/>
                <a:cs typeface="Poppins" panose="00000500000000000000" pitchFamily="2" charset="0"/>
              </a:rPr>
              <a:t>Contrôle administratif et non médical</a:t>
            </a:r>
            <a:r>
              <a:rPr lang="fr-FR" sz="2000" dirty="0">
                <a:latin typeface="Poppins" panose="00000500000000000000" pitchFamily="2" charset="0"/>
                <a:cs typeface="Poppins" panose="00000500000000000000" pitchFamily="2" charset="0"/>
              </a:rPr>
              <a:t> porté sur la présence du fonctionnaire à son domicile ou lieu de repos si différent en cas de sorties non autorisées ou durant les heures de présence obligatoire </a:t>
            </a:r>
          </a:p>
          <a:p>
            <a:r>
              <a:rPr lang="fr-FR" sz="2000" dirty="0">
                <a:latin typeface="Poppins" panose="00000500000000000000" pitchFamily="2" charset="0"/>
                <a:cs typeface="Poppins" panose="00000500000000000000" pitchFamily="2" charset="0"/>
              </a:rPr>
              <a:t>Absence injustifiée ou refus de contrôle = interruption de rémunération jusqu’à la fin de l’arrêt pour tous les types d’arrêt</a:t>
            </a:r>
          </a:p>
          <a:p>
            <a:pPr marL="0" indent="0">
              <a:lnSpc>
                <a:spcPct val="150000"/>
              </a:lnSpc>
              <a:buNone/>
            </a:pPr>
            <a:endParaRPr lang="fr-FR" sz="1600" b="1" dirty="0">
              <a:solidFill>
                <a:srgbClr val="FF0000"/>
              </a:solidFill>
              <a:latin typeface="Poppins" panose="00000500000000000000" pitchFamily="2" charset="0"/>
              <a:cs typeface="Poppins" panose="00000500000000000000" pitchFamily="2" charset="0"/>
            </a:endParaRPr>
          </a:p>
          <a:p>
            <a:pPr>
              <a:lnSpc>
                <a:spcPct val="150000"/>
              </a:lnSpc>
            </a:pPr>
            <a:endParaRPr lang="fr-FR" sz="1500" dirty="0">
              <a:latin typeface="Poppins" panose="00000500000000000000" pitchFamily="2" charset="0"/>
              <a:cs typeface="Poppins" panose="00000500000000000000" pitchFamily="2" charset="0"/>
            </a:endParaRPr>
          </a:p>
        </p:txBody>
      </p:sp>
      <p:sp>
        <p:nvSpPr>
          <p:cNvPr id="16" name="Ellipse 15">
            <a:extLst>
              <a:ext uri="{FF2B5EF4-FFF2-40B4-BE49-F238E27FC236}">
                <a16:creationId xmlns:a16="http://schemas.microsoft.com/office/drawing/2014/main" id="{8412B966-9AC5-E78A-4CA0-17A4225E2960}"/>
              </a:ext>
            </a:extLst>
          </p:cNvPr>
          <p:cNvSpPr/>
          <p:nvPr/>
        </p:nvSpPr>
        <p:spPr>
          <a:xfrm>
            <a:off x="11830125" y="272921"/>
            <a:ext cx="6272728" cy="490749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contenu 8">
            <a:extLst>
              <a:ext uri="{FF2B5EF4-FFF2-40B4-BE49-F238E27FC236}">
                <a16:creationId xmlns:a16="http://schemas.microsoft.com/office/drawing/2014/main" id="{6522F38C-0B8C-BE01-C9C0-82682DC79C37}"/>
              </a:ext>
            </a:extLst>
          </p:cNvPr>
          <p:cNvSpPr txBox="1">
            <a:spLocks/>
          </p:cNvSpPr>
          <p:nvPr/>
        </p:nvSpPr>
        <p:spPr>
          <a:xfrm>
            <a:off x="12276407" y="1131156"/>
            <a:ext cx="5712225" cy="50274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fr-FR" sz="1900" dirty="0">
                <a:latin typeface="Poppins" panose="00000500000000000000" pitchFamily="2" charset="0"/>
                <a:cs typeface="Poppins" panose="00000500000000000000" pitchFamily="2" charset="0"/>
              </a:rPr>
              <a:t>Encadrement de la durée des prescriptions et des prolongations d’arrêts. </a:t>
            </a:r>
          </a:p>
          <a:p>
            <a:r>
              <a:rPr lang="fr-FR" sz="1900" dirty="0">
                <a:latin typeface="Poppins" panose="00000500000000000000" pitchFamily="2" charset="0"/>
                <a:cs typeface="Poppins" panose="00000500000000000000" pitchFamily="2" charset="0"/>
              </a:rPr>
              <a:t>- Pour un arrêt initial = plafonné à 31 jours</a:t>
            </a:r>
          </a:p>
          <a:p>
            <a:r>
              <a:rPr lang="fr-FR" sz="1900" dirty="0">
                <a:latin typeface="Poppins" panose="00000500000000000000" pitchFamily="2" charset="0"/>
                <a:cs typeface="Poppins" panose="00000500000000000000" pitchFamily="2" charset="0"/>
              </a:rPr>
              <a:t>- Pour une prolongation = 62 jours sauf dérogations possibles à voir avec le prescripteur (exemple CLM/CLD). </a:t>
            </a:r>
          </a:p>
          <a:p>
            <a:r>
              <a:rPr lang="fr-FR" sz="1900" b="1" dirty="0">
                <a:latin typeface="Poppins" panose="00000500000000000000" pitchFamily="2" charset="0"/>
                <a:cs typeface="Poppins" panose="00000500000000000000" pitchFamily="2" charset="0"/>
              </a:rPr>
              <a:t>Arrêt de prolongation pris par le même médecin auteur de l’arrêt initial sauf dérogation pour indisponibilité du prescripteur initial ou impossibilité d’y recourir</a:t>
            </a:r>
            <a:endParaRPr lang="fr-FR" sz="1900" dirty="0">
              <a:latin typeface="Poppins" panose="00000500000000000000" pitchFamily="2" charset="0"/>
              <a:cs typeface="Poppins" panose="00000500000000000000" pitchFamily="2" charset="0"/>
            </a:endParaRPr>
          </a:p>
          <a:p>
            <a:pPr>
              <a:lnSpc>
                <a:spcPct val="150000"/>
              </a:lnSpc>
            </a:pPr>
            <a:endParaRPr lang="fr-FR" sz="1600" b="1" dirty="0">
              <a:solidFill>
                <a:srgbClr val="FF0000"/>
              </a:solidFill>
              <a:latin typeface="Poppins" panose="00000500000000000000" pitchFamily="2" charset="0"/>
              <a:cs typeface="Poppins" panose="00000500000000000000" pitchFamily="2" charset="0"/>
            </a:endParaRPr>
          </a:p>
          <a:p>
            <a:pPr marL="0" lvl="0" indent="0">
              <a:lnSpc>
                <a:spcPct val="150000"/>
              </a:lnSpc>
              <a:buNone/>
            </a:pPr>
            <a:endParaRPr lang="fr-FR" sz="1500" dirty="0">
              <a:latin typeface="Poppins" panose="00000500000000000000" pitchFamily="2" charset="0"/>
              <a:cs typeface="Poppins" panose="00000500000000000000" pitchFamily="2" charset="0"/>
            </a:endParaRPr>
          </a:p>
          <a:p>
            <a:pPr marL="0" lvl="0" indent="0">
              <a:buNone/>
            </a:pPr>
            <a:endParaRPr lang="fr-FR" sz="1500" dirty="0">
              <a:latin typeface="Poppins" panose="00000500000000000000" pitchFamily="2" charset="0"/>
              <a:cs typeface="Poppins" panose="00000500000000000000" pitchFamily="2" charset="0"/>
            </a:endParaRPr>
          </a:p>
        </p:txBody>
      </p:sp>
      <p:sp>
        <p:nvSpPr>
          <p:cNvPr id="20" name="Espace réservé du contenu 8">
            <a:extLst>
              <a:ext uri="{FF2B5EF4-FFF2-40B4-BE49-F238E27FC236}">
                <a16:creationId xmlns:a16="http://schemas.microsoft.com/office/drawing/2014/main" id="{A0FE8003-554E-A2D7-9EC1-B275285843E3}"/>
              </a:ext>
            </a:extLst>
          </p:cNvPr>
          <p:cNvSpPr txBox="1">
            <a:spLocks/>
          </p:cNvSpPr>
          <p:nvPr/>
        </p:nvSpPr>
        <p:spPr>
          <a:xfrm>
            <a:off x="12684028" y="6188542"/>
            <a:ext cx="4804011" cy="40005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fr-FR" sz="2000" b="1" dirty="0">
                <a:latin typeface="Poppins" panose="00000500000000000000" pitchFamily="2" charset="0"/>
                <a:cs typeface="Poppins" panose="00000500000000000000" pitchFamily="2" charset="0"/>
              </a:rPr>
              <a:t>CLM/CLD/CGM accordé ou renouvelé dans la limite de 6 mois sur présentation d’un avis médical selon les modalités de l’article 15.</a:t>
            </a:r>
          </a:p>
          <a:p>
            <a:r>
              <a:rPr lang="fr-FR" sz="2000" b="1" dirty="0">
                <a:latin typeface="Poppins" panose="00000500000000000000" pitchFamily="2" charset="0"/>
                <a:cs typeface="Poppins" panose="00000500000000000000" pitchFamily="2" charset="0"/>
              </a:rPr>
              <a:t>Examen médical par un médecin agréé à l’issue de chaque période de CLM/CLD/CGM d’office  ou chaque renouvellement &gt;  passage au conseil médical</a:t>
            </a:r>
            <a:endParaRPr lang="fr-FR" sz="2000" dirty="0">
              <a:latin typeface="Poppins" panose="00000500000000000000" pitchFamily="2" charset="0"/>
              <a:cs typeface="Poppins" panose="00000500000000000000" pitchFamily="2" charset="0"/>
            </a:endParaRPr>
          </a:p>
          <a:p>
            <a:pPr marL="0" lvl="0" indent="0">
              <a:buNone/>
            </a:pPr>
            <a:endParaRPr lang="fr-FR" sz="1500" dirty="0">
              <a:latin typeface="Poppins" panose="00000500000000000000" pitchFamily="2" charset="0"/>
              <a:cs typeface="Poppins" panose="00000500000000000000" pitchFamily="2" charset="0"/>
            </a:endParaRPr>
          </a:p>
        </p:txBody>
      </p:sp>
      <p:sp>
        <p:nvSpPr>
          <p:cNvPr id="24" name="Ellipse 23">
            <a:extLst>
              <a:ext uri="{FF2B5EF4-FFF2-40B4-BE49-F238E27FC236}">
                <a16:creationId xmlns:a16="http://schemas.microsoft.com/office/drawing/2014/main" id="{57575A32-882E-E4C8-EFFC-572E10F58FDC}"/>
              </a:ext>
            </a:extLst>
          </p:cNvPr>
          <p:cNvSpPr/>
          <p:nvPr/>
        </p:nvSpPr>
        <p:spPr>
          <a:xfrm>
            <a:off x="-96799" y="46448"/>
            <a:ext cx="6245077" cy="450002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Ellipse 25">
            <a:extLst>
              <a:ext uri="{FF2B5EF4-FFF2-40B4-BE49-F238E27FC236}">
                <a16:creationId xmlns:a16="http://schemas.microsoft.com/office/drawing/2014/main" id="{08225699-821C-592D-5D3E-845B9C8EA917}"/>
              </a:ext>
            </a:extLst>
          </p:cNvPr>
          <p:cNvSpPr/>
          <p:nvPr/>
        </p:nvSpPr>
        <p:spPr>
          <a:xfrm>
            <a:off x="336968" y="4838700"/>
            <a:ext cx="5780225" cy="509782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1E9991C9-1486-5851-0860-F6505F25E7E3}"/>
              </a:ext>
            </a:extLst>
          </p:cNvPr>
          <p:cNvSpPr/>
          <p:nvPr/>
        </p:nvSpPr>
        <p:spPr>
          <a:xfrm>
            <a:off x="12205738" y="5448512"/>
            <a:ext cx="6082262" cy="474053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8">
            <a:extLst>
              <a:ext uri="{FF2B5EF4-FFF2-40B4-BE49-F238E27FC236}">
                <a16:creationId xmlns:a16="http://schemas.microsoft.com/office/drawing/2014/main" id="{6E8E3C20-CEBF-2694-4960-DC50D6AC1D1D}"/>
              </a:ext>
            </a:extLst>
          </p:cNvPr>
          <p:cNvSpPr txBox="1">
            <a:spLocks/>
          </p:cNvSpPr>
          <p:nvPr/>
        </p:nvSpPr>
        <p:spPr>
          <a:xfrm>
            <a:off x="6883619" y="7638920"/>
            <a:ext cx="5271948" cy="28967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fr-FR" dirty="0"/>
              <a:t> </a:t>
            </a:r>
            <a:r>
              <a:rPr lang="fr-FR" sz="2000" dirty="0">
                <a:latin typeface="Poppins" panose="00000500000000000000" pitchFamily="2" charset="0"/>
                <a:cs typeface="Poppins" panose="00000500000000000000" pitchFamily="2" charset="0"/>
              </a:rPr>
              <a:t>Formation ou bilan de compétences en cours d’arrêts MO/CLM/CLD/CITIS sous réserve de l’avis du médecin agréé. </a:t>
            </a:r>
          </a:p>
          <a:p>
            <a:r>
              <a:rPr lang="fr-FR" sz="2000" dirty="0">
                <a:latin typeface="Poppins" panose="00000500000000000000" pitchFamily="2" charset="0"/>
                <a:cs typeface="Poppins" panose="00000500000000000000" pitchFamily="2" charset="0"/>
              </a:rPr>
              <a:t>Délai de 30 jours de réponse par la collectivité</a:t>
            </a:r>
          </a:p>
          <a:p>
            <a:pPr>
              <a:lnSpc>
                <a:spcPct val="100000"/>
              </a:lnSpc>
            </a:pPr>
            <a:endParaRPr lang="fr-FR" sz="1800" dirty="0"/>
          </a:p>
          <a:p>
            <a:pPr marL="0" indent="0">
              <a:lnSpc>
                <a:spcPct val="150000"/>
              </a:lnSpc>
              <a:buNone/>
            </a:pPr>
            <a:endParaRPr lang="fr-FR" sz="1600" b="1" dirty="0">
              <a:solidFill>
                <a:srgbClr val="FF0000"/>
              </a:solidFill>
              <a:latin typeface="Poppins" panose="00000500000000000000" pitchFamily="2" charset="0"/>
              <a:cs typeface="Poppins" panose="00000500000000000000" pitchFamily="2" charset="0"/>
            </a:endParaRPr>
          </a:p>
          <a:p>
            <a:pPr>
              <a:lnSpc>
                <a:spcPct val="150000"/>
              </a:lnSpc>
            </a:pPr>
            <a:endParaRPr lang="fr-FR" sz="1500" dirty="0">
              <a:latin typeface="Poppins" panose="00000500000000000000" pitchFamily="2" charset="0"/>
              <a:cs typeface="Poppins" panose="00000500000000000000" pitchFamily="2" charset="0"/>
            </a:endParaRPr>
          </a:p>
        </p:txBody>
      </p:sp>
      <p:sp>
        <p:nvSpPr>
          <p:cNvPr id="8" name="Espace réservé du contenu 8">
            <a:extLst>
              <a:ext uri="{FF2B5EF4-FFF2-40B4-BE49-F238E27FC236}">
                <a16:creationId xmlns:a16="http://schemas.microsoft.com/office/drawing/2014/main" id="{A52CBBE6-6A28-4E66-F27D-377AEF4CC0AC}"/>
              </a:ext>
            </a:extLst>
          </p:cNvPr>
          <p:cNvSpPr txBox="1">
            <a:spLocks/>
          </p:cNvSpPr>
          <p:nvPr/>
        </p:nvSpPr>
        <p:spPr>
          <a:xfrm>
            <a:off x="7173462" y="702515"/>
            <a:ext cx="4499739" cy="284120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fr-FR" sz="2500" dirty="0">
                <a:latin typeface="Poppins" panose="00000500000000000000" pitchFamily="2" charset="0"/>
                <a:cs typeface="Poppins" panose="00000500000000000000" pitchFamily="2" charset="0"/>
              </a:rPr>
              <a:t>Examen médical à l’initiative de l’employeur possible en téléconsultation</a:t>
            </a:r>
          </a:p>
          <a:p>
            <a:pPr marL="0" indent="0">
              <a:lnSpc>
                <a:spcPct val="150000"/>
              </a:lnSpc>
              <a:buNone/>
            </a:pPr>
            <a:endParaRPr lang="fr-FR" sz="1600" b="1" dirty="0">
              <a:solidFill>
                <a:srgbClr val="FF0000"/>
              </a:solidFill>
              <a:latin typeface="Poppins" panose="00000500000000000000" pitchFamily="2" charset="0"/>
              <a:cs typeface="Poppins" panose="00000500000000000000" pitchFamily="2" charset="0"/>
            </a:endParaRPr>
          </a:p>
          <a:p>
            <a:pPr>
              <a:lnSpc>
                <a:spcPct val="150000"/>
              </a:lnSpc>
            </a:pPr>
            <a:endParaRPr lang="fr-FR" sz="1500" dirty="0">
              <a:latin typeface="Poppins" panose="00000500000000000000" pitchFamily="2" charset="0"/>
              <a:cs typeface="Poppins" panose="00000500000000000000" pitchFamily="2" charset="0"/>
            </a:endParaRPr>
          </a:p>
        </p:txBody>
      </p:sp>
      <p:sp>
        <p:nvSpPr>
          <p:cNvPr id="12" name="Ellipse 11">
            <a:extLst>
              <a:ext uri="{FF2B5EF4-FFF2-40B4-BE49-F238E27FC236}">
                <a16:creationId xmlns:a16="http://schemas.microsoft.com/office/drawing/2014/main" id="{56CB56A9-8CE1-06A2-D9C2-6D2F94853A82}"/>
              </a:ext>
            </a:extLst>
          </p:cNvPr>
          <p:cNvSpPr/>
          <p:nvPr/>
        </p:nvSpPr>
        <p:spPr>
          <a:xfrm>
            <a:off x="6371962" y="142562"/>
            <a:ext cx="5301240" cy="308272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Ellipse 16">
            <a:extLst>
              <a:ext uri="{FF2B5EF4-FFF2-40B4-BE49-F238E27FC236}">
                <a16:creationId xmlns:a16="http://schemas.microsoft.com/office/drawing/2014/main" id="{CE9C2084-7A8E-DF92-C6C6-57B098C716DE}"/>
              </a:ext>
            </a:extLst>
          </p:cNvPr>
          <p:cNvSpPr/>
          <p:nvPr/>
        </p:nvSpPr>
        <p:spPr>
          <a:xfrm>
            <a:off x="6670431" y="6804887"/>
            <a:ext cx="5712225" cy="349330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55677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DCC8CAAD-A30C-593E-4C38-FEC3684BE6BB}"/>
            </a:ext>
          </a:extLst>
        </p:cNvPr>
        <p:cNvGrpSpPr/>
        <p:nvPr/>
      </p:nvGrpSpPr>
      <p:grpSpPr>
        <a:xfrm>
          <a:off x="0" y="0"/>
          <a:ext cx="0" cy="0"/>
          <a:chOff x="0" y="0"/>
          <a:chExt cx="0" cy="0"/>
        </a:xfrm>
      </p:grpSpPr>
      <p:sp>
        <p:nvSpPr>
          <p:cNvPr id="9" name="Espace réservé du contenu 8">
            <a:extLst>
              <a:ext uri="{FF2B5EF4-FFF2-40B4-BE49-F238E27FC236}">
                <a16:creationId xmlns:a16="http://schemas.microsoft.com/office/drawing/2014/main" id="{E469EAF0-1305-65FB-5D7A-C3828059A46C}"/>
              </a:ext>
            </a:extLst>
          </p:cNvPr>
          <p:cNvSpPr>
            <a:spLocks noGrp="1"/>
          </p:cNvSpPr>
          <p:nvPr>
            <p:ph sz="half" idx="1"/>
          </p:nvPr>
        </p:nvSpPr>
        <p:spPr>
          <a:xfrm>
            <a:off x="506976" y="1463005"/>
            <a:ext cx="5954714" cy="3985295"/>
          </a:xfrm>
        </p:spPr>
        <p:txBody>
          <a:bodyPr>
            <a:noAutofit/>
          </a:bodyPr>
          <a:lstStyle/>
          <a:p>
            <a:r>
              <a:rPr lang="fr-FR" sz="2500" b="1" dirty="0">
                <a:latin typeface="Poppins" panose="00000500000000000000" pitchFamily="2" charset="0"/>
                <a:cs typeface="Poppins" panose="00000500000000000000" pitchFamily="2" charset="0"/>
              </a:rPr>
              <a:t>Plus d’obligation de saisine du conseil médical pour les renouvellements en cas de CLM/CLD y compris le passage à demi-traitement sauf en cas de contestation de l’expertise</a:t>
            </a:r>
            <a:endParaRPr lang="fr-FR" sz="2500" dirty="0">
              <a:latin typeface="Poppins" panose="00000500000000000000" pitchFamily="2" charset="0"/>
              <a:cs typeface="Poppins" panose="00000500000000000000" pitchFamily="2" charset="0"/>
            </a:endParaRPr>
          </a:p>
          <a:p>
            <a:pPr>
              <a:lnSpc>
                <a:spcPct val="150000"/>
              </a:lnSpc>
            </a:pPr>
            <a:endParaRPr lang="fr-FR" sz="1600" b="1" noProof="0" dirty="0">
              <a:solidFill>
                <a:srgbClr val="FF0000"/>
              </a:solidFill>
              <a:latin typeface="Poppins" panose="00000500000000000000" pitchFamily="2" charset="0"/>
              <a:cs typeface="Poppins" panose="00000500000000000000" pitchFamily="2" charset="0"/>
            </a:endParaRPr>
          </a:p>
        </p:txBody>
      </p:sp>
      <p:sp>
        <p:nvSpPr>
          <p:cNvPr id="3" name="Freeform 3">
            <a:extLst>
              <a:ext uri="{FF2B5EF4-FFF2-40B4-BE49-F238E27FC236}">
                <a16:creationId xmlns:a16="http://schemas.microsoft.com/office/drawing/2014/main" id="{8E34DF1C-D22E-B79F-90F8-82754023149D}"/>
              </a:ext>
            </a:extLst>
          </p:cNvPr>
          <p:cNvSpPr/>
          <p:nvPr/>
        </p:nvSpPr>
        <p:spPr>
          <a:xfrm>
            <a:off x="6862464" y="2030706"/>
            <a:ext cx="5732097" cy="2849891"/>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noProof="0" dirty="0"/>
          </a:p>
        </p:txBody>
      </p:sp>
      <p:sp>
        <p:nvSpPr>
          <p:cNvPr id="14" name="TextBox 18">
            <a:extLst>
              <a:ext uri="{FF2B5EF4-FFF2-40B4-BE49-F238E27FC236}">
                <a16:creationId xmlns:a16="http://schemas.microsoft.com/office/drawing/2014/main" id="{010B6AFC-3F21-6900-A37F-C298FF0F27D2}"/>
              </a:ext>
            </a:extLst>
          </p:cNvPr>
          <p:cNvSpPr txBox="1"/>
          <p:nvPr/>
        </p:nvSpPr>
        <p:spPr>
          <a:xfrm>
            <a:off x="7043293" y="2763153"/>
            <a:ext cx="5732098" cy="1384995"/>
          </a:xfrm>
          <a:prstGeom prst="rect">
            <a:avLst/>
          </a:prstGeom>
        </p:spPr>
        <p:txBody>
          <a:bodyPr wrap="square" lIns="0" tIns="0" rIns="0" bIns="0" rtlCol="0" anchor="t">
            <a:spAutoFit/>
          </a:bodyPr>
          <a:lstStyle/>
          <a:p>
            <a:r>
              <a:rPr lang="fr-FR" sz="3000" i="1" dirty="0">
                <a:latin typeface="Poppins" panose="00000500000000000000" pitchFamily="2" charset="0"/>
                <a:cs typeface="Poppins" panose="00000500000000000000" pitchFamily="2" charset="0"/>
              </a:rPr>
              <a:t>Dispositions en lien avec le conseil médical </a:t>
            </a:r>
            <a:r>
              <a:rPr lang="fr-FR" sz="3000" b="1" i="1" dirty="0">
                <a:latin typeface="Poppins" panose="00000500000000000000" pitchFamily="2" charset="0"/>
                <a:cs typeface="Poppins" panose="00000500000000000000" pitchFamily="2" charset="0"/>
              </a:rPr>
              <a:t>applicables dès le 01/09/2026</a:t>
            </a:r>
            <a:endParaRPr lang="fr-FR" sz="3000" dirty="0">
              <a:latin typeface="Poppins" panose="00000500000000000000" pitchFamily="2" charset="0"/>
              <a:cs typeface="Poppins" panose="00000500000000000000" pitchFamily="2" charset="0"/>
            </a:endParaRPr>
          </a:p>
        </p:txBody>
      </p:sp>
      <p:sp>
        <p:nvSpPr>
          <p:cNvPr id="16" name="Ellipse 15">
            <a:extLst>
              <a:ext uri="{FF2B5EF4-FFF2-40B4-BE49-F238E27FC236}">
                <a16:creationId xmlns:a16="http://schemas.microsoft.com/office/drawing/2014/main" id="{6A760853-0D8D-703C-3E29-A0B8F0987919}"/>
              </a:ext>
            </a:extLst>
          </p:cNvPr>
          <p:cNvSpPr/>
          <p:nvPr/>
        </p:nvSpPr>
        <p:spPr>
          <a:xfrm>
            <a:off x="12360582" y="3803935"/>
            <a:ext cx="5732097" cy="3886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contenu 8">
            <a:extLst>
              <a:ext uri="{FF2B5EF4-FFF2-40B4-BE49-F238E27FC236}">
                <a16:creationId xmlns:a16="http://schemas.microsoft.com/office/drawing/2014/main" id="{5653D7C2-7F9B-B0F2-CBA1-06D274B97E1B}"/>
              </a:ext>
            </a:extLst>
          </p:cNvPr>
          <p:cNvSpPr txBox="1">
            <a:spLocks/>
          </p:cNvSpPr>
          <p:nvPr/>
        </p:nvSpPr>
        <p:spPr>
          <a:xfrm>
            <a:off x="13188455" y="4380807"/>
            <a:ext cx="4458874" cy="27324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000" indent="-342000">
              <a:lnSpc>
                <a:spcPct val="100000"/>
              </a:lnSpc>
            </a:pPr>
            <a:r>
              <a:rPr lang="fr-FR" sz="2500" b="1" dirty="0">
                <a:latin typeface="Poppins" panose="00000500000000000000" pitchFamily="2" charset="0"/>
                <a:cs typeface="Poppins" panose="00000500000000000000" pitchFamily="2" charset="0"/>
              </a:rPr>
              <a:t>Pas de recours possible au conseil médical supérieur si avis concordant entre médecin agrée et conseil médical</a:t>
            </a:r>
          </a:p>
          <a:p>
            <a:pPr marL="0" lvl="0" indent="0">
              <a:lnSpc>
                <a:spcPct val="150000"/>
              </a:lnSpc>
              <a:buNone/>
            </a:pPr>
            <a:endParaRPr lang="fr-FR" sz="1500" dirty="0">
              <a:latin typeface="Poppins" panose="00000500000000000000" pitchFamily="2" charset="0"/>
              <a:cs typeface="Poppins" panose="00000500000000000000" pitchFamily="2" charset="0"/>
            </a:endParaRPr>
          </a:p>
          <a:p>
            <a:pPr marL="0" lvl="0" indent="0">
              <a:buNone/>
            </a:pPr>
            <a:endParaRPr lang="fr-FR" sz="1500" dirty="0">
              <a:latin typeface="Poppins" panose="00000500000000000000" pitchFamily="2" charset="0"/>
              <a:cs typeface="Poppins" panose="00000500000000000000" pitchFamily="2" charset="0"/>
            </a:endParaRPr>
          </a:p>
        </p:txBody>
      </p:sp>
      <p:sp>
        <p:nvSpPr>
          <p:cNvPr id="24" name="Ellipse 23">
            <a:extLst>
              <a:ext uri="{FF2B5EF4-FFF2-40B4-BE49-F238E27FC236}">
                <a16:creationId xmlns:a16="http://schemas.microsoft.com/office/drawing/2014/main" id="{60FDF12F-FE8B-683F-E4EA-90989D5FBBDF}"/>
              </a:ext>
            </a:extLst>
          </p:cNvPr>
          <p:cNvSpPr/>
          <p:nvPr/>
        </p:nvSpPr>
        <p:spPr>
          <a:xfrm>
            <a:off x="152400" y="266700"/>
            <a:ext cx="6309290" cy="461389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950835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37980">
            <a:off x="827670" y="5378004"/>
            <a:ext cx="5716738" cy="4138919"/>
            <a:chOff x="0" y="0"/>
            <a:chExt cx="19050000" cy="13792200"/>
          </a:xfrm>
        </p:grpSpPr>
        <p:sp>
          <p:nvSpPr>
            <p:cNvPr id="3" name="Freeform 3"/>
            <p:cNvSpPr/>
            <p:nvPr/>
          </p:nvSpPr>
          <p:spPr>
            <a:xfrm>
              <a:off x="493268" y="493776"/>
              <a:ext cx="18087975" cy="12640436"/>
            </a:xfrm>
            <a:custGeom>
              <a:avLst/>
              <a:gdLst/>
              <a:ahLst/>
              <a:cxnLst/>
              <a:rect l="l" t="t" r="r" b="b"/>
              <a:pathLst>
                <a:path w="18087975" h="12640436">
                  <a:moveTo>
                    <a:pt x="17735170" y="12640436"/>
                  </a:moveTo>
                  <a:lnTo>
                    <a:pt x="352806" y="12640436"/>
                  </a:lnTo>
                  <a:cubicBezTo>
                    <a:pt x="157988" y="12640436"/>
                    <a:pt x="0" y="12482448"/>
                    <a:pt x="0" y="12287630"/>
                  </a:cubicBezTo>
                  <a:lnTo>
                    <a:pt x="0" y="352806"/>
                  </a:lnTo>
                  <a:cubicBezTo>
                    <a:pt x="0" y="157988"/>
                    <a:pt x="157988" y="0"/>
                    <a:pt x="352806" y="0"/>
                  </a:cubicBezTo>
                  <a:lnTo>
                    <a:pt x="17735168" y="0"/>
                  </a:lnTo>
                  <a:cubicBezTo>
                    <a:pt x="17929986" y="0"/>
                    <a:pt x="18087975" y="157988"/>
                    <a:pt x="18087975" y="352806"/>
                  </a:cubicBezTo>
                  <a:lnTo>
                    <a:pt x="18087975" y="12287759"/>
                  </a:lnTo>
                  <a:cubicBezTo>
                    <a:pt x="18087975" y="12482576"/>
                    <a:pt x="17929987" y="12640436"/>
                    <a:pt x="17735170" y="12640436"/>
                  </a:cubicBezTo>
                  <a:close/>
                </a:path>
              </a:pathLst>
            </a:custGeom>
            <a:blipFill>
              <a:blip r:embed="rId2"/>
              <a:stretch>
                <a:fillRect l="-1364" r="-1364"/>
              </a:stretch>
            </a:blipFill>
          </p:spPr>
          <p:txBody>
            <a:bodyPr/>
            <a:lstStyle/>
            <a:p>
              <a:endParaRPr lang="fr-FR" noProof="0" dirty="0"/>
            </a:p>
          </p:txBody>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txBody>
            <a:bodyPr/>
            <a:lstStyle/>
            <a:p>
              <a:endParaRPr lang="fr-FR" noProof="0" dirty="0"/>
            </a:p>
          </p:txBody>
        </p:sp>
      </p:grpSp>
      <p:sp>
        <p:nvSpPr>
          <p:cNvPr id="5" name="TextBox 5"/>
          <p:cNvSpPr txBox="1"/>
          <p:nvPr/>
        </p:nvSpPr>
        <p:spPr>
          <a:xfrm>
            <a:off x="8719819" y="6157254"/>
            <a:ext cx="8115300" cy="579774"/>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000000"/>
                </a:solidFill>
                <a:latin typeface="Poppins Bold"/>
                <a:ea typeface="Poppins Bold"/>
                <a:cs typeface="Poppins Bold"/>
                <a:sym typeface="Poppins Bold"/>
              </a:rPr>
              <a:t>02 48 50 </a:t>
            </a:r>
            <a:r>
              <a:rPr lang="fr-FR" sz="3825" b="1" dirty="0">
                <a:solidFill>
                  <a:srgbClr val="000000"/>
                </a:solidFill>
                <a:latin typeface="Poppins Bold"/>
                <a:ea typeface="Poppins Bold"/>
                <a:cs typeface="Poppins Bold"/>
                <a:sym typeface="Poppins Bold"/>
              </a:rPr>
              <a:t>94 36</a:t>
            </a:r>
            <a:r>
              <a:rPr lang="fr-FR" sz="3825" b="1" noProof="0" dirty="0">
                <a:solidFill>
                  <a:srgbClr val="000000"/>
                </a:solidFill>
                <a:latin typeface="Poppins Bold"/>
                <a:ea typeface="Poppins Bold"/>
                <a:cs typeface="Poppins Bold"/>
                <a:sym typeface="Poppins Bold"/>
              </a:rPr>
              <a:t>/02 48 50 94 32</a:t>
            </a:r>
            <a:endParaRPr lang="fr-FR" sz="2000" b="1" noProof="0" dirty="0">
              <a:solidFill>
                <a:srgbClr val="000000"/>
              </a:solidFill>
              <a:latin typeface="Poppins Bold"/>
              <a:ea typeface="Poppins Bold"/>
              <a:cs typeface="Poppins Bold"/>
              <a:sym typeface="Poppins Bold"/>
            </a:endParaRPr>
          </a:p>
        </p:txBody>
      </p:sp>
      <p:sp>
        <p:nvSpPr>
          <p:cNvPr id="6" name="TextBox 6"/>
          <p:cNvSpPr txBox="1"/>
          <p:nvPr/>
        </p:nvSpPr>
        <p:spPr>
          <a:xfrm>
            <a:off x="8719819" y="6952686"/>
            <a:ext cx="7688981" cy="579774"/>
          </a:xfrm>
          <a:prstGeom prst="rect">
            <a:avLst/>
          </a:prstGeom>
        </p:spPr>
        <p:txBody>
          <a:bodyPr lIns="0" tIns="0" rIns="0" bIns="0" rtlCol="0" anchor="t">
            <a:spAutoFit/>
          </a:bodyPr>
          <a:lstStyle/>
          <a:p>
            <a:pPr marL="0" lvl="0" indent="0" algn="ctr">
              <a:lnSpc>
                <a:spcPts val="4551"/>
              </a:lnSpc>
              <a:spcBef>
                <a:spcPct val="0"/>
              </a:spcBef>
            </a:pPr>
            <a:r>
              <a:rPr lang="fr-FR" sz="3825" b="1" dirty="0">
                <a:solidFill>
                  <a:srgbClr val="76C4D6"/>
                </a:solidFill>
                <a:latin typeface="Poppins Bold"/>
                <a:ea typeface="Poppins Bold"/>
                <a:cs typeface="Poppins Bold"/>
                <a:sym typeface="Poppins Bold"/>
              </a:rPr>
              <a:t>c</a:t>
            </a:r>
            <a:r>
              <a:rPr lang="fr-FR" sz="3825" b="1" noProof="0" dirty="0">
                <a:solidFill>
                  <a:srgbClr val="76C4D6"/>
                </a:solidFill>
                <a:latin typeface="Poppins Bold"/>
                <a:ea typeface="Poppins Bold"/>
                <a:cs typeface="Poppins Bold"/>
                <a:sym typeface="Poppins Bold"/>
              </a:rPr>
              <a:t>onseil.medical@cdg18.fr</a:t>
            </a:r>
          </a:p>
        </p:txBody>
      </p:sp>
      <p:sp>
        <p:nvSpPr>
          <p:cNvPr id="7" name="TextBox 7"/>
          <p:cNvSpPr txBox="1"/>
          <p:nvPr/>
        </p:nvSpPr>
        <p:spPr>
          <a:xfrm>
            <a:off x="1028700" y="981075"/>
            <a:ext cx="6831497" cy="1104228"/>
          </a:xfrm>
          <a:prstGeom prst="rect">
            <a:avLst/>
          </a:prstGeom>
        </p:spPr>
        <p:txBody>
          <a:bodyPr lIns="0" tIns="0" rIns="0" bIns="0" rtlCol="0" anchor="t">
            <a:spAutoFit/>
          </a:bodyPr>
          <a:lstStyle/>
          <a:p>
            <a:pPr marL="0" lvl="0" indent="0" algn="l">
              <a:lnSpc>
                <a:spcPts val="8295"/>
              </a:lnSpc>
            </a:pPr>
            <a:r>
              <a:rPr lang="fr-FR" sz="6971" b="1" noProof="0" dirty="0">
                <a:solidFill>
                  <a:srgbClr val="000000"/>
                </a:solidFill>
                <a:latin typeface="Poppins Bold"/>
                <a:ea typeface="Poppins Bold"/>
                <a:cs typeface="Poppins Bold"/>
                <a:sym typeface="Poppins Bold"/>
              </a:rPr>
              <a:t>CONTACTEZ</a:t>
            </a:r>
          </a:p>
        </p:txBody>
      </p:sp>
      <p:sp>
        <p:nvSpPr>
          <p:cNvPr id="8" name="TextBox 8"/>
          <p:cNvSpPr txBox="1"/>
          <p:nvPr/>
        </p:nvSpPr>
        <p:spPr>
          <a:xfrm>
            <a:off x="1028700" y="2049420"/>
            <a:ext cx="4943723" cy="806501"/>
          </a:xfrm>
          <a:prstGeom prst="rect">
            <a:avLst/>
          </a:prstGeom>
        </p:spPr>
        <p:txBody>
          <a:bodyPr lIns="0" tIns="0" rIns="0" bIns="0" rtlCol="0" anchor="t">
            <a:spAutoFit/>
          </a:bodyPr>
          <a:lstStyle/>
          <a:p>
            <a:pPr marL="0" lvl="0" indent="0" algn="l">
              <a:lnSpc>
                <a:spcPts val="5998"/>
              </a:lnSpc>
            </a:pPr>
            <a:r>
              <a:rPr lang="fr-FR" sz="5040" b="1" noProof="0" dirty="0">
                <a:solidFill>
                  <a:srgbClr val="AED4AC"/>
                </a:solidFill>
                <a:latin typeface="Poppins Bold"/>
                <a:ea typeface="Poppins Bold"/>
                <a:cs typeface="Poppins Bold"/>
                <a:sym typeface="Poppins Bold"/>
              </a:rPr>
              <a:t>nous</a:t>
            </a:r>
          </a:p>
        </p:txBody>
      </p:sp>
      <p:sp>
        <p:nvSpPr>
          <p:cNvPr id="9" name="TextBox 9"/>
          <p:cNvSpPr txBox="1"/>
          <p:nvPr/>
        </p:nvSpPr>
        <p:spPr>
          <a:xfrm>
            <a:off x="6784185" y="3996930"/>
            <a:ext cx="10482618" cy="579774"/>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DB560E"/>
                </a:solidFill>
                <a:latin typeface="Poppins Bold"/>
                <a:ea typeface="Poppins Bold"/>
                <a:cs typeface="Poppins Bold"/>
                <a:sym typeface="Poppins Bold"/>
              </a:rPr>
              <a:t>Delphine ANCEAU/</a:t>
            </a:r>
            <a:r>
              <a:rPr lang="fr-FR" sz="3825" b="1" dirty="0">
                <a:solidFill>
                  <a:srgbClr val="DB560E"/>
                </a:solidFill>
                <a:latin typeface="Poppins Bold"/>
                <a:ea typeface="Poppins Bold"/>
                <a:cs typeface="Poppins Bold"/>
                <a:sym typeface="Poppins Bold"/>
              </a:rPr>
              <a:t>M</a:t>
            </a:r>
            <a:r>
              <a:rPr lang="fr-FR" sz="3825" b="1" noProof="0" dirty="0" err="1">
                <a:solidFill>
                  <a:srgbClr val="DB560E"/>
                </a:solidFill>
                <a:latin typeface="Poppins Bold"/>
                <a:ea typeface="Poppins Bold"/>
                <a:cs typeface="Poppins Bold"/>
                <a:sym typeface="Poppins Bold"/>
              </a:rPr>
              <a:t>arie</a:t>
            </a:r>
            <a:r>
              <a:rPr lang="fr-FR" sz="3825" b="1" noProof="0" dirty="0">
                <a:solidFill>
                  <a:srgbClr val="DB560E"/>
                </a:solidFill>
                <a:latin typeface="Poppins Bold"/>
                <a:ea typeface="Poppins Bold"/>
                <a:cs typeface="Poppins Bold"/>
                <a:sym typeface="Poppins Bold"/>
              </a:rPr>
              <a:t> GAILLARD</a:t>
            </a:r>
          </a:p>
        </p:txBody>
      </p:sp>
      <p:sp>
        <p:nvSpPr>
          <p:cNvPr id="10" name="TextBox 10"/>
          <p:cNvSpPr txBox="1"/>
          <p:nvPr/>
        </p:nvSpPr>
        <p:spPr>
          <a:xfrm>
            <a:off x="8293500" y="4790321"/>
            <a:ext cx="8115300" cy="1169679"/>
          </a:xfrm>
          <a:prstGeom prst="rect">
            <a:avLst/>
          </a:prstGeom>
        </p:spPr>
        <p:txBody>
          <a:bodyPr lIns="0" tIns="0" rIns="0" bIns="0" rtlCol="0" anchor="t">
            <a:spAutoFit/>
          </a:bodyPr>
          <a:lstStyle/>
          <a:p>
            <a:pPr marL="0" lvl="0" indent="0" algn="ctr">
              <a:lnSpc>
                <a:spcPts val="4551"/>
              </a:lnSpc>
              <a:spcBef>
                <a:spcPct val="0"/>
              </a:spcBef>
            </a:pPr>
            <a:r>
              <a:rPr lang="fr-FR" sz="3825" b="1" noProof="0" dirty="0">
                <a:solidFill>
                  <a:srgbClr val="AED4AC"/>
                </a:solidFill>
                <a:latin typeface="Poppins Bold"/>
                <a:ea typeface="Poppins Bold"/>
                <a:cs typeface="Poppins Bold"/>
                <a:sym typeface="Poppins Bold"/>
              </a:rPr>
              <a:t>Secrétaires instances médicales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noProof="0" dirty="0"/>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lang="fr-FR" noProof="0" dirty="0"/>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noProof="0" dirty="0"/>
          </a:p>
        </p:txBody>
      </p:sp>
      <p:sp>
        <p:nvSpPr>
          <p:cNvPr id="6" name="Freeform 6"/>
          <p:cNvSpPr/>
          <p:nvPr/>
        </p:nvSpPr>
        <p:spPr>
          <a:xfrm>
            <a:off x="13117609" y="3844082"/>
            <a:ext cx="3632482" cy="3575406"/>
          </a:xfrm>
          <a:custGeom>
            <a:avLst/>
            <a:gdLst/>
            <a:ahLst/>
            <a:cxnLst/>
            <a:rect l="l" t="t" r="r" b="b"/>
            <a:pathLst>
              <a:path w="3632482" h="3575406">
                <a:moveTo>
                  <a:pt x="0" y="0"/>
                </a:moveTo>
                <a:lnTo>
                  <a:pt x="3632482" y="0"/>
                </a:lnTo>
                <a:lnTo>
                  <a:pt x="3632482" y="3575406"/>
                </a:lnTo>
                <a:lnTo>
                  <a:pt x="0" y="3575406"/>
                </a:lnTo>
                <a:lnTo>
                  <a:pt x="0" y="0"/>
                </a:lnTo>
                <a:close/>
              </a:path>
            </a:pathLst>
          </a:custGeom>
          <a:blipFill>
            <a:blip r:embed="rId2"/>
            <a:stretch>
              <a:fillRect/>
            </a:stretch>
          </a:blipFill>
        </p:spPr>
        <p:txBody>
          <a:bodyPr/>
          <a:lstStyle/>
          <a:p>
            <a:endParaRPr lang="fr-FR" noProof="0" dirty="0"/>
          </a:p>
        </p:txBody>
      </p:sp>
      <p:sp>
        <p:nvSpPr>
          <p:cNvPr id="7" name="TextBox 7"/>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fr-FR" sz="4020" b="1" noProof="0" dirty="0">
                <a:solidFill>
                  <a:srgbClr val="000000"/>
                </a:solidFill>
                <a:latin typeface="Poppins Bold"/>
                <a:ea typeface="Poppins Bold"/>
                <a:cs typeface="Poppins Bold"/>
                <a:sym typeface="Poppins Bold"/>
              </a:rPr>
              <a:t>LES ACTUS MINUTES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15CBFD8C-D86A-146B-48EB-1BEF9F590067}"/>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B971BAFB-1DFE-7D61-9AC6-79AF29D64966}"/>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Rappel – élections professionnelles – contrôle de la liste électorale</a:t>
            </a:r>
          </a:p>
        </p:txBody>
      </p:sp>
      <p:sp>
        <p:nvSpPr>
          <p:cNvPr id="9" name="Espace réservé du contenu 8">
            <a:extLst>
              <a:ext uri="{FF2B5EF4-FFF2-40B4-BE49-F238E27FC236}">
                <a16:creationId xmlns:a16="http://schemas.microsoft.com/office/drawing/2014/main" id="{27740001-7AE0-A3E5-E955-3B07812DAF00}"/>
              </a:ext>
            </a:extLst>
          </p:cNvPr>
          <p:cNvSpPr>
            <a:spLocks noGrp="1"/>
          </p:cNvSpPr>
          <p:nvPr>
            <p:ph sz="half" idx="1"/>
          </p:nvPr>
        </p:nvSpPr>
        <p:spPr>
          <a:xfrm>
            <a:off x="853150" y="1684337"/>
            <a:ext cx="14516100" cy="4525963"/>
          </a:xfrm>
        </p:spPr>
        <p:txBody>
          <a:bodyPr/>
          <a:lstStyle/>
          <a:p>
            <a:pPr marL="285750" indent="-285750">
              <a:buFontTx/>
              <a:buChar char="-"/>
            </a:pPr>
            <a:r>
              <a:rPr lang="fr-FR" noProof="0" dirty="0">
                <a:latin typeface="Poppins" panose="00000500000000000000" pitchFamily="2" charset="0"/>
                <a:cs typeface="Poppins" panose="00000500000000000000" pitchFamily="2" charset="0"/>
              </a:rPr>
              <a:t>Entre début mai et mi septembre : contrôle par les collectivités de la liste nominative des électeurs</a:t>
            </a:r>
          </a:p>
          <a:p>
            <a:pPr lvl="1">
              <a:buFontTx/>
              <a:buChar char="-"/>
            </a:pPr>
            <a:r>
              <a:rPr lang="fr-FR" sz="2800" noProof="0" dirty="0">
                <a:latin typeface="Poppins" panose="00000500000000000000" pitchFamily="2" charset="0"/>
                <a:cs typeface="Poppins" panose="00000500000000000000" pitchFamily="2" charset="0"/>
              </a:rPr>
              <a:t>Dans AGIRHE, menu Instances et </a:t>
            </a:r>
            <a:r>
              <a:rPr lang="fr-FR" sz="2800" b="1" u="sng" noProof="0" dirty="0">
                <a:latin typeface="Poppins" panose="00000500000000000000" pitchFamily="2" charset="0"/>
                <a:cs typeface="Poppins" panose="00000500000000000000" pitchFamily="2" charset="0"/>
              </a:rPr>
              <a:t>pour chaque scrutin </a:t>
            </a:r>
            <a:r>
              <a:rPr lang="fr-FR" sz="2800" noProof="0" dirty="0">
                <a:latin typeface="Poppins" panose="00000500000000000000" pitchFamily="2" charset="0"/>
                <a:cs typeface="Poppins" panose="00000500000000000000" pitchFamily="2" charset="0"/>
              </a:rPr>
              <a:t>« liste des agents préparatoires à la liste électorale » </a:t>
            </a:r>
          </a:p>
          <a:p>
            <a:endParaRPr lang="fr-FR" noProof="0" dirty="0"/>
          </a:p>
        </p:txBody>
      </p:sp>
      <p:pic>
        <p:nvPicPr>
          <p:cNvPr id="2" name="Image 1">
            <a:extLst>
              <a:ext uri="{FF2B5EF4-FFF2-40B4-BE49-F238E27FC236}">
                <a16:creationId xmlns:a16="http://schemas.microsoft.com/office/drawing/2014/main" id="{75F2C73B-0E21-8A91-A0E5-9DC32029101A}"/>
              </a:ext>
            </a:extLst>
          </p:cNvPr>
          <p:cNvPicPr>
            <a:picLocks noChangeAspect="1"/>
          </p:cNvPicPr>
          <p:nvPr/>
        </p:nvPicPr>
        <p:blipFill>
          <a:blip r:embed="rId2"/>
          <a:stretch>
            <a:fillRect/>
          </a:stretch>
        </p:blipFill>
        <p:spPr>
          <a:xfrm>
            <a:off x="8610600" y="3326853"/>
            <a:ext cx="5567922" cy="1887895"/>
          </a:xfrm>
          <a:prstGeom prst="rect">
            <a:avLst/>
          </a:prstGeom>
        </p:spPr>
      </p:pic>
      <p:sp>
        <p:nvSpPr>
          <p:cNvPr id="4" name="ZoneTexte 3">
            <a:extLst>
              <a:ext uri="{FF2B5EF4-FFF2-40B4-BE49-F238E27FC236}">
                <a16:creationId xmlns:a16="http://schemas.microsoft.com/office/drawing/2014/main" id="{2149E2D8-B351-6241-73D0-95B03117F4F5}"/>
              </a:ext>
            </a:extLst>
          </p:cNvPr>
          <p:cNvSpPr txBox="1"/>
          <p:nvPr/>
        </p:nvSpPr>
        <p:spPr>
          <a:xfrm>
            <a:off x="882647" y="5338577"/>
            <a:ext cx="14484145" cy="1815882"/>
          </a:xfrm>
          <a:prstGeom prst="rect">
            <a:avLst/>
          </a:prstGeom>
          <a:noFill/>
        </p:spPr>
        <p:txBody>
          <a:bodyPr wrap="square">
            <a:spAutoFit/>
          </a:bodyPr>
          <a:lstStyle/>
          <a:p>
            <a:pPr marL="285750" indent="-285750">
              <a:buFontTx/>
              <a:buChar char="-"/>
            </a:pPr>
            <a:r>
              <a:rPr lang="fr-FR" sz="2800" b="1" noProof="0" dirty="0">
                <a:solidFill>
                  <a:schemeClr val="accent6">
                    <a:lumMod val="60000"/>
                    <a:lumOff val="40000"/>
                  </a:schemeClr>
                </a:solidFill>
                <a:latin typeface="Poppins" panose="00000500000000000000" pitchFamily="2" charset="0"/>
                <a:cs typeface="Poppins" panose="00000500000000000000" pitchFamily="2" charset="0"/>
              </a:rPr>
              <a:t>Contrôler la liste des agents afin de vérifier que leur situation est à jour et que ceux devant figurer dans la liste électorale sont présents</a:t>
            </a:r>
          </a:p>
          <a:p>
            <a:pPr marL="285750" indent="-285750">
              <a:buFontTx/>
              <a:buChar char="-"/>
            </a:pPr>
            <a:r>
              <a:rPr lang="fr-FR" sz="2800" noProof="0" dirty="0">
                <a:latin typeface="Poppins" panose="00000500000000000000" pitchFamily="2" charset="0"/>
                <a:cs typeface="Poppins" panose="00000500000000000000" pitchFamily="2" charset="0"/>
              </a:rPr>
              <a:t>En cas d’erreur : transmettre un mail à </a:t>
            </a:r>
            <a:r>
              <a:rPr lang="fr-FR" sz="2800" noProof="0" dirty="0">
                <a:latin typeface="Poppins" panose="00000500000000000000" pitchFamily="2" charset="0"/>
                <a:cs typeface="Poppins" panose="00000500000000000000" pitchFamily="2" charset="0"/>
                <a:hlinkClick r:id="rId3"/>
              </a:rPr>
              <a:t>service.rh@cdg18.fr</a:t>
            </a:r>
            <a:r>
              <a:rPr lang="fr-FR" sz="2800" noProof="0" dirty="0">
                <a:latin typeface="Poppins" panose="00000500000000000000" pitchFamily="2" charset="0"/>
                <a:cs typeface="Poppins" panose="00000500000000000000" pitchFamily="2" charset="0"/>
              </a:rPr>
              <a:t> en joignant l’arrêté correspondant</a:t>
            </a:r>
          </a:p>
        </p:txBody>
      </p:sp>
      <p:sp>
        <p:nvSpPr>
          <p:cNvPr id="6" name="ZoneTexte 5">
            <a:extLst>
              <a:ext uri="{FF2B5EF4-FFF2-40B4-BE49-F238E27FC236}">
                <a16:creationId xmlns:a16="http://schemas.microsoft.com/office/drawing/2014/main" id="{7DF94FC6-19AD-D38F-CB80-6EB410D42481}"/>
              </a:ext>
            </a:extLst>
          </p:cNvPr>
          <p:cNvSpPr txBox="1"/>
          <p:nvPr/>
        </p:nvSpPr>
        <p:spPr>
          <a:xfrm>
            <a:off x="890021" y="6983168"/>
            <a:ext cx="14249399" cy="3539430"/>
          </a:xfrm>
          <a:prstGeom prst="rect">
            <a:avLst/>
          </a:prstGeom>
          <a:noFill/>
        </p:spPr>
        <p:txBody>
          <a:bodyPr wrap="square">
            <a:spAutoFit/>
          </a:bodyPr>
          <a:lstStyle/>
          <a:p>
            <a:endParaRPr lang="fr-FR" sz="2800" b="1" noProof="0" dirty="0">
              <a:solidFill>
                <a:schemeClr val="accent1"/>
              </a:solidFill>
              <a:latin typeface="Poppins" panose="00000500000000000000" pitchFamily="2" charset="0"/>
              <a:cs typeface="Poppins" panose="00000500000000000000" pitchFamily="2" charset="0"/>
            </a:endParaRPr>
          </a:p>
          <a:p>
            <a:r>
              <a:rPr lang="fr-FR" sz="2800" b="1" noProof="0" dirty="0">
                <a:solidFill>
                  <a:schemeClr val="accent1"/>
                </a:solidFill>
                <a:latin typeface="Poppins" panose="00000500000000000000" pitchFamily="2" charset="0"/>
                <a:cs typeface="Poppins" panose="00000500000000000000" pitchFamily="2" charset="0"/>
              </a:rPr>
              <a:t>Rappel des conditions pour être électeur :</a:t>
            </a:r>
            <a:r>
              <a:rPr lang="fr-FR" sz="2800" noProof="0" dirty="0">
                <a:latin typeface="Poppins" panose="00000500000000000000" pitchFamily="2" charset="0"/>
                <a:cs typeface="Poppins" panose="00000500000000000000" pitchFamily="2" charset="0"/>
              </a:rPr>
              <a:t> seuls les agents remplissant ces conditions à la date du scrutin (10 décembre 26) doivent figurer sur la liste électorale</a:t>
            </a:r>
          </a:p>
          <a:p>
            <a:endParaRPr lang="fr-FR" sz="2800" noProof="0" dirty="0">
              <a:latin typeface="Poppins" panose="00000500000000000000" pitchFamily="2" charset="0"/>
              <a:cs typeface="Poppins" panose="00000500000000000000" pitchFamily="2" charset="0"/>
            </a:endParaRPr>
          </a:p>
          <a:p>
            <a:pPr marL="285750" indent="-285750">
              <a:buFont typeface="Wingdings" panose="05000000000000000000" pitchFamily="2" charset="2"/>
              <a:buChar char="Ø"/>
            </a:pPr>
            <a:r>
              <a:rPr lang="fr-FR" sz="2800" noProof="0" dirty="0">
                <a:latin typeface="Poppins" panose="00000500000000000000" pitchFamily="2" charset="0"/>
                <a:cs typeface="Poppins" panose="00000500000000000000" pitchFamily="2" charset="0"/>
              </a:rPr>
              <a:t>Fiches disponibles dans l’espace réservé du site du CDG – rubrique élections professionnelles – fiche électeur </a:t>
            </a:r>
          </a:p>
          <a:p>
            <a:pPr marL="742950" lvl="1" indent="-285750">
              <a:buFont typeface="Wingdings" panose="05000000000000000000" pitchFamily="2" charset="2"/>
              <a:buChar char="Ø"/>
            </a:pPr>
            <a:endParaRPr lang="fr-FR" sz="2800" noProof="0" dirty="0"/>
          </a:p>
        </p:txBody>
      </p:sp>
      <p:pic>
        <p:nvPicPr>
          <p:cNvPr id="7" name="Picture 2" descr="Elections professionnelles">
            <a:extLst>
              <a:ext uri="{FF2B5EF4-FFF2-40B4-BE49-F238E27FC236}">
                <a16:creationId xmlns:a16="http://schemas.microsoft.com/office/drawing/2014/main" id="{BFFDF7B2-7288-D5A0-F25D-941DCC487605}"/>
              </a:ext>
            </a:extLst>
          </p:cNvPr>
          <p:cNvPicPr>
            <a:picLocks noGrp="1" noChangeAspect="1" noChangeArrowheads="1"/>
          </p:cNvPicPr>
          <p:nvPr>
            <p:ph sz="half" idx="2"/>
          </p:nvPr>
        </p:nvPicPr>
        <p:blipFill>
          <a:blip r:embed="rId4"/>
          <a:srcRect/>
          <a:stretch/>
        </p:blipFill>
        <p:spPr bwMode="auto">
          <a:xfrm>
            <a:off x="15392400" y="4076700"/>
            <a:ext cx="2133600" cy="213360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9EA6F2CE-EDB3-193F-895C-76E4859E0CD0}"/>
              </a:ext>
            </a:extLst>
          </p:cNvPr>
          <p:cNvSpPr txBox="1"/>
          <p:nvPr/>
        </p:nvSpPr>
        <p:spPr>
          <a:xfrm>
            <a:off x="14706600" y="8873737"/>
            <a:ext cx="3505200" cy="1384995"/>
          </a:xfrm>
          <a:prstGeom prst="rect">
            <a:avLst/>
          </a:prstGeom>
          <a:noFill/>
        </p:spPr>
        <p:txBody>
          <a:bodyPr wrap="square" rtlCol="0">
            <a:spAutoFit/>
          </a:bodyPr>
          <a:lstStyle/>
          <a:p>
            <a:pPr marL="742950" lvl="1" indent="-285750">
              <a:buFont typeface="Wingdings" panose="05000000000000000000" pitchFamily="2" charset="2"/>
              <a:buChar char="Ø"/>
            </a:pPr>
            <a:r>
              <a:rPr lang="fr-FR" sz="2800" noProof="0" dirty="0">
                <a:latin typeface="Poppins" panose="00000500000000000000" pitchFamily="2" charset="0"/>
                <a:cs typeface="Poppins" panose="00000500000000000000" pitchFamily="2" charset="0"/>
                <a:hlinkClick r:id="rId5"/>
              </a:rPr>
              <a:t>Fiche CST</a:t>
            </a:r>
            <a:endParaRPr lang="fr-FR" sz="2800" noProof="0" dirty="0">
              <a:latin typeface="Poppins" panose="00000500000000000000" pitchFamily="2" charset="0"/>
              <a:cs typeface="Poppins" panose="00000500000000000000" pitchFamily="2" charset="0"/>
            </a:endParaRPr>
          </a:p>
          <a:p>
            <a:pPr marL="742950" lvl="1" indent="-285750">
              <a:buFont typeface="Wingdings" panose="05000000000000000000" pitchFamily="2" charset="2"/>
              <a:buChar char="Ø"/>
            </a:pPr>
            <a:r>
              <a:rPr lang="fr-FR" sz="2800" noProof="0" dirty="0">
                <a:latin typeface="Poppins" panose="00000500000000000000" pitchFamily="2" charset="0"/>
                <a:cs typeface="Poppins" panose="00000500000000000000" pitchFamily="2" charset="0"/>
                <a:hlinkClick r:id="rId6"/>
              </a:rPr>
              <a:t>Fiche CAP</a:t>
            </a:r>
            <a:endParaRPr lang="fr-FR" sz="2800" noProof="0" dirty="0">
              <a:latin typeface="Poppins" panose="00000500000000000000" pitchFamily="2" charset="0"/>
              <a:cs typeface="Poppins" panose="00000500000000000000" pitchFamily="2" charset="0"/>
            </a:endParaRPr>
          </a:p>
          <a:p>
            <a:pPr marL="742950" lvl="1" indent="-285750">
              <a:buFont typeface="Wingdings" panose="05000000000000000000" pitchFamily="2" charset="2"/>
              <a:buChar char="Ø"/>
            </a:pPr>
            <a:r>
              <a:rPr lang="fr-FR" sz="2800" noProof="0" dirty="0">
                <a:latin typeface="Poppins" panose="00000500000000000000" pitchFamily="2" charset="0"/>
                <a:cs typeface="Poppins" panose="00000500000000000000" pitchFamily="2" charset="0"/>
                <a:hlinkClick r:id="rId7"/>
              </a:rPr>
              <a:t>Fiche CCP</a:t>
            </a:r>
            <a:endParaRPr lang="fr-FR" noProof="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455361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ACB8BD5B-6C3D-4CBC-D5A4-CCBB54F21F9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3168A46-F247-C06E-05B6-268AB4F0FAA4}"/>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Protection Sociale Complémentaire (PSC)</a:t>
            </a:r>
          </a:p>
        </p:txBody>
      </p:sp>
      <p:sp>
        <p:nvSpPr>
          <p:cNvPr id="9" name="Espace réservé du contenu 8">
            <a:extLst>
              <a:ext uri="{FF2B5EF4-FFF2-40B4-BE49-F238E27FC236}">
                <a16:creationId xmlns:a16="http://schemas.microsoft.com/office/drawing/2014/main" id="{8DE52078-D2F6-F05A-DC95-F2677C41F4A9}"/>
              </a:ext>
            </a:extLst>
          </p:cNvPr>
          <p:cNvSpPr>
            <a:spLocks noGrp="1"/>
          </p:cNvSpPr>
          <p:nvPr>
            <p:ph sz="half" idx="1"/>
          </p:nvPr>
        </p:nvSpPr>
        <p:spPr>
          <a:xfrm>
            <a:off x="853150" y="1684337"/>
            <a:ext cx="16444250" cy="8335963"/>
          </a:xfrm>
        </p:spPr>
        <p:txBody>
          <a:bodyPr>
            <a:normAutofit fontScale="85000" lnSpcReduction="20000"/>
          </a:bodyPr>
          <a:lstStyle/>
          <a:p>
            <a:pPr marL="0" indent="0">
              <a:buNone/>
            </a:pPr>
            <a:r>
              <a:rPr lang="fr-FR" noProof="0" dirty="0"/>
              <a:t>	</a:t>
            </a:r>
          </a:p>
          <a:p>
            <a:pPr marL="0" indent="0">
              <a:buNone/>
            </a:pPr>
            <a:br>
              <a:rPr lang="fr-FR" noProof="0" dirty="0"/>
            </a:br>
            <a:r>
              <a:rPr lang="fr-FR" noProof="0" dirty="0"/>
              <a:t>				</a:t>
            </a:r>
            <a:r>
              <a:rPr lang="fr-FR" b="1" u="sng" dirty="0"/>
              <a:t>PSC et agent multi-employeurs : ce que la collectivité doit retenir</a:t>
            </a:r>
          </a:p>
          <a:p>
            <a:pPr marL="0" indent="0">
              <a:buNone/>
            </a:pPr>
            <a:endParaRPr lang="fr-FR" dirty="0"/>
          </a:p>
          <a:p>
            <a:pPr marL="0" indent="0">
              <a:buNone/>
            </a:pPr>
            <a:r>
              <a:rPr lang="fr-FR" b="1" dirty="0"/>
              <a:t>Participation des employeurs publics à la protection sociale complémentaire (PSC) lorsqu’un agent travaille pour plusieurs collectivités.</a:t>
            </a:r>
            <a:endParaRPr lang="fr-FR" dirty="0"/>
          </a:p>
          <a:p>
            <a:pPr marL="0" indent="0">
              <a:buNone/>
            </a:pPr>
            <a:r>
              <a:rPr lang="fr-FR" dirty="0"/>
              <a:t>Pour rappel, la participation de l'employeur est </a:t>
            </a:r>
            <a:r>
              <a:rPr lang="fr-FR" u="sng" dirty="0"/>
              <a:t>obligatoire</a:t>
            </a:r>
            <a:r>
              <a:rPr lang="fr-FR" dirty="0"/>
              <a:t> depuis :</a:t>
            </a:r>
          </a:p>
          <a:p>
            <a:pPr marL="0" indent="0">
              <a:buNone/>
            </a:pPr>
            <a:r>
              <a:rPr lang="fr-FR" b="1" dirty="0"/>
              <a:t>1er janvier 2025</a:t>
            </a:r>
            <a:r>
              <a:rPr lang="fr-FR" dirty="0"/>
              <a:t> pour la </a:t>
            </a:r>
            <a:r>
              <a:rPr lang="fr-FR" b="1" dirty="0"/>
              <a:t>prévoyance – maintien de salaire</a:t>
            </a:r>
            <a:r>
              <a:rPr lang="fr-FR" dirty="0"/>
              <a:t> : participation minimale de </a:t>
            </a:r>
            <a:r>
              <a:rPr lang="fr-FR" b="1" dirty="0"/>
              <a:t>7 € par mois</a:t>
            </a:r>
            <a:r>
              <a:rPr lang="fr-FR" dirty="0"/>
              <a:t> </a:t>
            </a:r>
          </a:p>
          <a:p>
            <a:pPr marL="0" indent="0">
              <a:buNone/>
            </a:pPr>
            <a:r>
              <a:rPr lang="fr-FR" b="1" dirty="0"/>
              <a:t>1er janvier 2026</a:t>
            </a:r>
            <a:r>
              <a:rPr lang="fr-FR" dirty="0"/>
              <a:t> pour la </a:t>
            </a:r>
            <a:r>
              <a:rPr lang="fr-FR" b="1" dirty="0"/>
              <a:t>santé – mutuelle</a:t>
            </a:r>
            <a:r>
              <a:rPr lang="fr-FR" dirty="0"/>
              <a:t> : participation minimale de </a:t>
            </a:r>
            <a:r>
              <a:rPr lang="fr-FR" b="1" dirty="0"/>
              <a:t>15 € par mois</a:t>
            </a:r>
            <a:r>
              <a:rPr lang="fr-FR" dirty="0"/>
              <a:t>. </a:t>
            </a:r>
          </a:p>
          <a:p>
            <a:pPr marL="0" indent="0">
              <a:buNone/>
            </a:pPr>
            <a:r>
              <a:rPr lang="fr-FR" dirty="0"/>
              <a:t> </a:t>
            </a:r>
          </a:p>
          <a:p>
            <a:pPr>
              <a:buFont typeface="Wingdings" panose="05000000000000000000" pitchFamily="2" charset="2"/>
              <a:buChar char="Ü"/>
            </a:pPr>
            <a:r>
              <a:rPr lang="fr-FR" dirty="0"/>
              <a:t>L’agent a droit à la participation, même s’il travaille peu d’heures dans la commune. Il n’y a pas de durée minimale de travail prévue pour bénéficier de la participation.</a:t>
            </a:r>
          </a:p>
          <a:p>
            <a:pPr>
              <a:buFont typeface="Wingdings" panose="05000000000000000000" pitchFamily="2" charset="2"/>
              <a:buChar char="Ü"/>
            </a:pPr>
            <a:endParaRPr lang="fr-FR" dirty="0"/>
          </a:p>
          <a:p>
            <a:pPr>
              <a:buFont typeface="Wingdings" panose="05000000000000000000" pitchFamily="2" charset="2"/>
              <a:buChar char="Ü"/>
            </a:pPr>
            <a:r>
              <a:rPr lang="fr-FR" dirty="0"/>
              <a:t>Ainsi, un agent employé par plusieurs collectivités peut, en principe, bénéficier d’une participation de chacun de ses employeurs. Attention il est nécessaire que les différents employeurs se coordonnent afin que le montant des participations cumulées n’excède pas celui de la cotisation acquittée par l’agent.</a:t>
            </a:r>
          </a:p>
          <a:p>
            <a:pPr>
              <a:buFont typeface="Wingdings" panose="05000000000000000000" pitchFamily="2" charset="2"/>
              <a:buChar char="Ü"/>
            </a:pPr>
            <a:endParaRPr lang="fr-FR" dirty="0"/>
          </a:p>
          <a:p>
            <a:pPr marL="0" indent="0">
              <a:buNone/>
            </a:pPr>
            <a:r>
              <a:rPr lang="fr-FR" dirty="0">
                <a:sym typeface="Wingdings" panose="05000000000000000000" pitchFamily="2" charset="2"/>
              </a:rPr>
              <a:t></a:t>
            </a:r>
            <a:r>
              <a:rPr lang="fr-FR" dirty="0"/>
              <a:t> Il est possible de moduler le montant de la participation en fonction de la quotité de travail effectuée dans la collectivité si les     collectivités conventionnent entre elles. </a:t>
            </a:r>
          </a:p>
          <a:p>
            <a:pPr marL="0" indent="0">
              <a:buNone/>
            </a:pPr>
            <a:r>
              <a:rPr lang="fr-FR" dirty="0"/>
              <a:t> </a:t>
            </a:r>
          </a:p>
          <a:p>
            <a:pPr marL="0" indent="0">
              <a:buNone/>
            </a:pPr>
            <a:r>
              <a:rPr lang="fr-FR" dirty="0">
                <a:sym typeface="Wingdings" panose="05000000000000000000" pitchFamily="2" charset="2"/>
              </a:rPr>
              <a:t></a:t>
            </a:r>
            <a:r>
              <a:rPr lang="fr-FR" dirty="0"/>
              <a:t> L’agent peut, dans certaines situations, éviter plusieurs adhésions.</a:t>
            </a:r>
            <a:br>
              <a:rPr lang="fr-FR" dirty="0"/>
            </a:br>
            <a:r>
              <a:rPr lang="fr-FR" dirty="0"/>
              <a:t>S’il bénéficie déjà d’un contrat collectif auprès de l’un de ses employeurs, il pourra être dispensé d’adhérer au contrat collectif à adhésion obligatoire proposé par un autre employeur. </a:t>
            </a:r>
          </a:p>
          <a:p>
            <a:pPr marL="0" indent="0">
              <a:buNone/>
            </a:pPr>
            <a:r>
              <a:rPr lang="fr-FR" noProof="0" dirty="0"/>
              <a:t>	</a:t>
            </a:r>
            <a:endParaRPr lang="fr-FR" noProof="0" dirty="0">
              <a:latin typeface="Poppins" panose="00000500000000000000" pitchFamily="2" charset="0"/>
              <a:cs typeface="Poppins" panose="00000500000000000000" pitchFamily="2" charset="0"/>
            </a:endParaRPr>
          </a:p>
          <a:p>
            <a:endParaRPr lang="fr-FR" noProof="0" dirty="0">
              <a:latin typeface="Poppins" panose="00000500000000000000" pitchFamily="2" charset="0"/>
              <a:cs typeface="Poppins" panose="00000500000000000000" pitchFamily="2" charset="0"/>
            </a:endParaRPr>
          </a:p>
          <a:p>
            <a:pPr marL="0" indent="0">
              <a:buNone/>
            </a:pPr>
            <a:endParaRPr lang="fr-FR" noProof="0" dirty="0"/>
          </a:p>
        </p:txBody>
      </p:sp>
      <p:sp>
        <p:nvSpPr>
          <p:cNvPr id="3" name="ZoneTexte 2">
            <a:extLst>
              <a:ext uri="{FF2B5EF4-FFF2-40B4-BE49-F238E27FC236}">
                <a16:creationId xmlns:a16="http://schemas.microsoft.com/office/drawing/2014/main" id="{0B74AF5E-0CE4-F084-DB0C-C41B2FAFFA0B}"/>
              </a:ext>
            </a:extLst>
          </p:cNvPr>
          <p:cNvSpPr txBox="1"/>
          <p:nvPr/>
        </p:nvSpPr>
        <p:spPr>
          <a:xfrm>
            <a:off x="4572000" y="-77629319"/>
            <a:ext cx="9144000" cy="10864513"/>
          </a:xfrm>
          <a:prstGeom prst="rect">
            <a:avLst/>
          </a:prstGeom>
          <a:noFill/>
        </p:spPr>
        <p:txBody>
          <a:bodyPr wrap="square">
            <a:spAutoFit/>
          </a:bodyPr>
          <a:lstStyle/>
          <a:p>
            <a:pPr algn="just"/>
            <a:r>
              <a:rPr lang="fr-FR" sz="2800" noProof="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noProof="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noProof="0" dirty="0">
              <a:latin typeface="Poppins" panose="00000500000000000000" pitchFamily="2" charset="0"/>
              <a:cs typeface="Poppins" panose="00000500000000000000" pitchFamily="2" charset="0"/>
            </a:endParaRPr>
          </a:p>
          <a:p>
            <a:pPr marL="0" indent="0">
              <a:buNone/>
            </a:pPr>
            <a:r>
              <a:rPr lang="fr-FR" sz="2800" noProof="0" dirty="0">
                <a:latin typeface="Poppins" panose="00000500000000000000" pitchFamily="2" charset="0"/>
                <a:cs typeface="Poppins" panose="00000500000000000000" pitchFamily="2" charset="0"/>
              </a:rPr>
              <a:t>Les </a:t>
            </a:r>
            <a:r>
              <a:rPr lang="fr-FR" sz="2800" b="1" u="sng" noProof="0" dirty="0">
                <a:solidFill>
                  <a:srgbClr val="00B0F0"/>
                </a:solidFill>
                <a:latin typeface="Poppins" panose="00000500000000000000" pitchFamily="2" charset="0"/>
                <a:cs typeface="Poppins" panose="00000500000000000000" pitchFamily="2" charset="0"/>
              </a:rPr>
              <a:t>listes électorales </a:t>
            </a:r>
            <a:r>
              <a:rPr lang="fr-FR" sz="2800" noProof="0" dirty="0">
                <a:latin typeface="Poppins" panose="00000500000000000000" pitchFamily="2" charset="0"/>
                <a:cs typeface="Poppins" panose="00000500000000000000" pitchFamily="2" charset="0"/>
              </a:rPr>
              <a:t>ont été publiées : l</a:t>
            </a:r>
            <a:r>
              <a:rPr lang="fr-FR" sz="2800" b="1" noProof="0" dirty="0">
                <a:latin typeface="Poppins" panose="00000500000000000000" pitchFamily="2" charset="0"/>
                <a:cs typeface="Poppins" panose="00000500000000000000" pitchFamily="2" charset="0"/>
              </a:rPr>
              <a:t>es électeurs doivent formuler leurs éventuelles réclamations </a:t>
            </a:r>
            <a:r>
              <a:rPr lang="fr-FR" sz="2800" noProof="0" dirty="0">
                <a:latin typeface="Poppins" panose="00000500000000000000" pitchFamily="2" charset="0"/>
                <a:cs typeface="Poppins" panose="00000500000000000000" pitchFamily="2" charset="0"/>
              </a:rPr>
              <a:t>à </a:t>
            </a:r>
            <a:r>
              <a:rPr lang="fr-FR" sz="2800" noProof="0" dirty="0">
                <a:latin typeface="Poppins" panose="00000500000000000000" pitchFamily="2" charset="0"/>
                <a:cs typeface="Poppins" panose="00000500000000000000" pitchFamily="2" charset="0"/>
                <a:hlinkClick r:id="rId2" tooltip="mailto:cdgcher@cdg18.fr"/>
              </a:rPr>
              <a:t>cdgcher@cdg18.fr</a:t>
            </a:r>
            <a:r>
              <a:rPr lang="fr-FR" sz="2800" noProof="0" dirty="0">
                <a:latin typeface="Poppins" panose="00000500000000000000" pitchFamily="2" charset="0"/>
                <a:cs typeface="Poppins" panose="00000500000000000000" pitchFamily="2" charset="0"/>
              </a:rPr>
              <a:t> </a:t>
            </a:r>
            <a:r>
              <a:rPr lang="fr-FR" sz="2800" b="1" noProof="0" dirty="0">
                <a:latin typeface="Poppins" panose="00000500000000000000" pitchFamily="2" charset="0"/>
                <a:cs typeface="Poppins" panose="00000500000000000000" pitchFamily="2" charset="0"/>
              </a:rPr>
              <a:t>avant le 7 juin 2026</a:t>
            </a:r>
          </a:p>
          <a:p>
            <a:endParaRPr lang="fr-FR" sz="2800" noProof="0" dirty="0">
              <a:latin typeface="Poppins" panose="00000500000000000000" pitchFamily="2" charset="0"/>
              <a:cs typeface="Poppins" panose="00000500000000000000" pitchFamily="2" charset="0"/>
            </a:endParaRPr>
          </a:p>
          <a:p>
            <a:r>
              <a:rPr lang="fr-FR" sz="2800" noProof="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noProof="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noProof="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noProof="0"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noProof="0" dirty="0">
                <a:solidFill>
                  <a:srgbClr val="00B0F0"/>
                </a:solidFill>
                <a:latin typeface="Poppins" panose="00000500000000000000" pitchFamily="2" charset="0"/>
                <a:cs typeface="Poppins" panose="00000500000000000000" pitchFamily="2" charset="0"/>
              </a:rPr>
              <a:t>Peuvent être candidats </a:t>
            </a:r>
            <a:r>
              <a:rPr lang="fr-FR" sz="2800" noProof="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11" name="Image 10">
            <a:extLst>
              <a:ext uri="{FF2B5EF4-FFF2-40B4-BE49-F238E27FC236}">
                <a16:creationId xmlns:a16="http://schemas.microsoft.com/office/drawing/2014/main" id="{1FFD6E70-6CC0-159F-2DD6-B5E401F681BB}"/>
              </a:ext>
            </a:extLst>
          </p:cNvPr>
          <p:cNvPicPr>
            <a:picLocks noChangeAspect="1"/>
          </p:cNvPicPr>
          <p:nvPr/>
        </p:nvPicPr>
        <p:blipFill>
          <a:blip r:embed="rId3"/>
          <a:stretch>
            <a:fillRect/>
          </a:stretch>
        </p:blipFill>
        <p:spPr>
          <a:xfrm>
            <a:off x="1219200" y="647700"/>
            <a:ext cx="2057400" cy="2057400"/>
          </a:xfrm>
          <a:prstGeom prst="rect">
            <a:avLst/>
          </a:prstGeom>
        </p:spPr>
      </p:pic>
    </p:spTree>
    <p:extLst>
      <p:ext uri="{BB962C8B-B14F-4D97-AF65-F5344CB8AC3E}">
        <p14:creationId xmlns:p14="http://schemas.microsoft.com/office/powerpoint/2010/main" val="3837294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79D330CF-3F69-2316-F544-FB81FD58FE5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68A4886-5CD4-81B8-C4D8-CFDBDDE43C60}"/>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Rupture conventionnelle – évolution des règles</a:t>
            </a:r>
          </a:p>
        </p:txBody>
      </p:sp>
      <p:sp>
        <p:nvSpPr>
          <p:cNvPr id="5" name="Espace réservé du contenu 4">
            <a:extLst>
              <a:ext uri="{FF2B5EF4-FFF2-40B4-BE49-F238E27FC236}">
                <a16:creationId xmlns:a16="http://schemas.microsoft.com/office/drawing/2014/main" id="{AB09C215-EAFF-B5C1-F5EF-B95F88FE16A8}"/>
              </a:ext>
            </a:extLst>
          </p:cNvPr>
          <p:cNvSpPr>
            <a:spLocks noGrp="1"/>
          </p:cNvSpPr>
          <p:nvPr>
            <p:ph sz="half" idx="1"/>
          </p:nvPr>
        </p:nvSpPr>
        <p:spPr>
          <a:xfrm>
            <a:off x="384073" y="1927222"/>
            <a:ext cx="16764000" cy="4525963"/>
          </a:xfrm>
        </p:spPr>
        <p:txBody>
          <a:bodyPr>
            <a:normAutofit lnSpcReduction="10000"/>
          </a:bodyPr>
          <a:lstStyle/>
          <a:p>
            <a:r>
              <a:rPr lang="fr-FR" dirty="0"/>
              <a:t>Décrets du 6 août 2026 relatif à la procédure de rupture conventionnelle tire les conséquences de la pérennisation du dispositif et modifie certaines règles</a:t>
            </a:r>
          </a:p>
          <a:p>
            <a:pPr lvl="1"/>
            <a:r>
              <a:rPr lang="fr-FR" dirty="0"/>
              <a:t>Suppression de la condition de représentativité du syndicat accompagnant l’agent lors de l’entretien</a:t>
            </a:r>
          </a:p>
          <a:p>
            <a:pPr lvl="1"/>
            <a:r>
              <a:rPr lang="fr-FR" dirty="0"/>
              <a:t>Modification des règles de calcul des indemnités minimum et maximum </a:t>
            </a:r>
          </a:p>
          <a:p>
            <a:pPr lvl="1"/>
            <a:endParaRPr lang="fr-FR" dirty="0"/>
          </a:p>
          <a:p>
            <a:r>
              <a:rPr lang="fr-FR" dirty="0"/>
              <a:t>Arrêté du 6 août 2026 : fixe les nouveaux modèles de convention de rupture conventionnelle</a:t>
            </a:r>
          </a:p>
          <a:p>
            <a:endParaRPr lang="fr-FR" dirty="0"/>
          </a:p>
          <a:p>
            <a:r>
              <a:rPr lang="fr-FR" dirty="0"/>
              <a:t>Publication d’une circulaire du 7 août 2026 pour présenter le dispositif et ses modalités de mise en œuvre</a:t>
            </a:r>
          </a:p>
          <a:p>
            <a:endParaRPr lang="fr-FR" dirty="0"/>
          </a:p>
          <a:p>
            <a:r>
              <a:rPr lang="fr-FR" dirty="0"/>
              <a:t>Note explicative mise à jour sur </a:t>
            </a:r>
            <a:r>
              <a:rPr lang="fr-FR" dirty="0">
                <a:hlinkClick r:id="rId2"/>
              </a:rPr>
              <a:t>l’espace réservé</a:t>
            </a:r>
            <a:endParaRPr lang="fr-FR" dirty="0"/>
          </a:p>
          <a:p>
            <a:pPr marL="0" indent="0">
              <a:buNone/>
            </a:pPr>
            <a:endParaRPr lang="fr-FR" dirty="0"/>
          </a:p>
        </p:txBody>
      </p:sp>
      <p:pic>
        <p:nvPicPr>
          <p:cNvPr id="2" name="Image 1" descr="Images sur Exit office : Téléchargement gratuit sur Magnific (anciennement Freepik)">
            <a:extLst>
              <a:ext uri="{FF2B5EF4-FFF2-40B4-BE49-F238E27FC236}">
                <a16:creationId xmlns:a16="http://schemas.microsoft.com/office/drawing/2014/main" id="{24841F20-9B20-10C7-37D6-5923BFBC1488}"/>
              </a:ext>
            </a:extLst>
          </p:cNvPr>
          <p:cNvPicPr>
            <a:picLocks noChangeAspect="1"/>
          </p:cNvPicPr>
          <p:nvPr/>
        </p:nvPicPr>
        <p:blipFill>
          <a:blip r:embed="rId3"/>
          <a:stretch>
            <a:fillRect/>
          </a:stretch>
        </p:blipFill>
        <p:spPr>
          <a:xfrm>
            <a:off x="7467600" y="6819900"/>
            <a:ext cx="4267200" cy="2670048"/>
          </a:xfrm>
          <a:prstGeom prst="rect">
            <a:avLst/>
          </a:prstGeom>
        </p:spPr>
      </p:pic>
    </p:spTree>
    <p:extLst>
      <p:ext uri="{BB962C8B-B14F-4D97-AF65-F5344CB8AC3E}">
        <p14:creationId xmlns:p14="http://schemas.microsoft.com/office/powerpoint/2010/main" val="3009491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F84EE64-E380-D690-7022-B593218DF898}"/>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2FA79EC-4E8D-8822-F742-AE8460FAF772}"/>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Lignes directrices de gestion</a:t>
            </a:r>
          </a:p>
        </p:txBody>
      </p:sp>
      <p:sp>
        <p:nvSpPr>
          <p:cNvPr id="5" name="Espace réservé du contenu 4">
            <a:extLst>
              <a:ext uri="{FF2B5EF4-FFF2-40B4-BE49-F238E27FC236}">
                <a16:creationId xmlns:a16="http://schemas.microsoft.com/office/drawing/2014/main" id="{06E11B26-038A-98C3-EF72-5D64486B7B68}"/>
              </a:ext>
            </a:extLst>
          </p:cNvPr>
          <p:cNvSpPr>
            <a:spLocks noGrp="1"/>
          </p:cNvSpPr>
          <p:nvPr>
            <p:ph sz="half" idx="1"/>
          </p:nvPr>
        </p:nvSpPr>
        <p:spPr>
          <a:xfrm>
            <a:off x="457200" y="1600200"/>
            <a:ext cx="17145000" cy="8343900"/>
          </a:xfrm>
        </p:spPr>
        <p:txBody>
          <a:bodyPr>
            <a:normAutofit/>
          </a:bodyPr>
          <a:lstStyle/>
          <a:p>
            <a:r>
              <a:rPr lang="fr-FR" dirty="0"/>
              <a:t>Pour rappel, les lignes directrices de gestion :</a:t>
            </a:r>
          </a:p>
          <a:p>
            <a:pPr lvl="1"/>
            <a:r>
              <a:rPr lang="fr-FR" dirty="0"/>
              <a:t>déterminent la stratégie pluriannuelle de pilotage des ressources humaines dans chaque collectivité et établissement public, notamment en matière de gestion prévisionnelle des emplois et des compétences. </a:t>
            </a:r>
          </a:p>
          <a:p>
            <a:pPr lvl="1"/>
            <a:r>
              <a:rPr lang="fr-FR" dirty="0"/>
              <a:t> fixent les orientations générales en matière de promotion et de valorisation des parcours professionnels des agents et prévoient notamment les critères permettant les avancements de grades et de promotions internes.</a:t>
            </a:r>
          </a:p>
          <a:p>
            <a:endParaRPr lang="fr-FR" dirty="0"/>
          </a:p>
          <a:p>
            <a:r>
              <a:rPr lang="fr-FR" dirty="0"/>
              <a:t>Obligatoires depuis 2021, leur durée maximale est de 6 ans</a:t>
            </a:r>
          </a:p>
          <a:p>
            <a:endParaRPr lang="fr-FR" dirty="0"/>
          </a:p>
          <a:p>
            <a:r>
              <a:rPr lang="fr-FR" dirty="0"/>
              <a:t>Vérifiez la durée de validité de vos LDG et renouvelez-les si nécessaire :</a:t>
            </a:r>
          </a:p>
          <a:p>
            <a:pPr lvl="1"/>
            <a:r>
              <a:rPr lang="fr-FR" dirty="0"/>
              <a:t>Modèle de document disponible sur </a:t>
            </a:r>
            <a:r>
              <a:rPr lang="fr-FR" dirty="0">
                <a:hlinkClick r:id="rId2"/>
              </a:rPr>
              <a:t>l’espace réservé  </a:t>
            </a:r>
            <a:r>
              <a:rPr lang="fr-FR" dirty="0"/>
              <a:t>: Document mis à jour depuis 2021, ne reprenez pas vos LDG initiales</a:t>
            </a:r>
          </a:p>
          <a:p>
            <a:pPr lvl="1"/>
            <a:r>
              <a:rPr lang="fr-FR" dirty="0"/>
              <a:t>Avis obligatoire du CST </a:t>
            </a:r>
          </a:p>
          <a:p>
            <a:pPr lvl="1"/>
            <a:endParaRPr lang="fr-FR" dirty="0"/>
          </a:p>
          <a:p>
            <a:pPr lvl="1"/>
            <a:endParaRPr lang="fr-FR" dirty="0"/>
          </a:p>
          <a:p>
            <a:pPr lvl="1"/>
            <a:endParaRPr lang="fr-FR" dirty="0"/>
          </a:p>
          <a:p>
            <a:pPr lvl="1"/>
            <a:endParaRPr lang="fr-FR" dirty="0"/>
          </a:p>
          <a:p>
            <a:pPr lvl="1"/>
            <a:endParaRPr lang="fr-FR" dirty="0"/>
          </a:p>
          <a:p>
            <a:pPr lvl="1"/>
            <a:r>
              <a:rPr lang="fr-FR" dirty="0"/>
              <a:t>Arrêté de l’autorité territoriale pour fixer ces LDG  &gt; à transmettre au contrôle de légalité et au CDG</a:t>
            </a:r>
          </a:p>
        </p:txBody>
      </p:sp>
      <p:pic>
        <p:nvPicPr>
          <p:cNvPr id="3" name="Graphique 2" descr="Avertissement avec un remplissage uni">
            <a:extLst>
              <a:ext uri="{FF2B5EF4-FFF2-40B4-BE49-F238E27FC236}">
                <a16:creationId xmlns:a16="http://schemas.microsoft.com/office/drawing/2014/main" id="{F1FEC052-5614-707E-E343-0CC63DD68C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687800" y="5524500"/>
            <a:ext cx="914400" cy="914400"/>
          </a:xfrm>
          <a:prstGeom prst="rect">
            <a:avLst/>
          </a:prstGeom>
        </p:spPr>
      </p:pic>
      <p:pic>
        <p:nvPicPr>
          <p:cNvPr id="6" name="Image 5">
            <a:extLst>
              <a:ext uri="{FF2B5EF4-FFF2-40B4-BE49-F238E27FC236}">
                <a16:creationId xmlns:a16="http://schemas.microsoft.com/office/drawing/2014/main" id="{452CA1CD-CD65-23F2-D4E1-ECC141F339B3}"/>
              </a:ext>
            </a:extLst>
          </p:cNvPr>
          <p:cNvPicPr>
            <a:picLocks noChangeAspect="1"/>
          </p:cNvPicPr>
          <p:nvPr/>
        </p:nvPicPr>
        <p:blipFill>
          <a:blip r:embed="rId4"/>
          <a:stretch>
            <a:fillRect/>
          </a:stretch>
        </p:blipFill>
        <p:spPr>
          <a:xfrm>
            <a:off x="1828800" y="7019021"/>
            <a:ext cx="9202434" cy="514422"/>
          </a:xfrm>
          <a:prstGeom prst="rect">
            <a:avLst/>
          </a:prstGeom>
        </p:spPr>
      </p:pic>
      <p:pic>
        <p:nvPicPr>
          <p:cNvPr id="9" name="Image 8">
            <a:extLst>
              <a:ext uri="{FF2B5EF4-FFF2-40B4-BE49-F238E27FC236}">
                <a16:creationId xmlns:a16="http://schemas.microsoft.com/office/drawing/2014/main" id="{FCBA9CE5-7DD5-C155-69D5-E0072CC2F508}"/>
              </a:ext>
            </a:extLst>
          </p:cNvPr>
          <p:cNvPicPr>
            <a:picLocks noChangeAspect="1"/>
          </p:cNvPicPr>
          <p:nvPr/>
        </p:nvPicPr>
        <p:blipFill>
          <a:blip r:embed="rId5"/>
          <a:stretch>
            <a:fillRect/>
          </a:stretch>
        </p:blipFill>
        <p:spPr>
          <a:xfrm>
            <a:off x="1828800" y="7810500"/>
            <a:ext cx="9278645" cy="495369"/>
          </a:xfrm>
          <a:prstGeom prst="rect">
            <a:avLst/>
          </a:prstGeom>
        </p:spPr>
      </p:pic>
    </p:spTree>
    <p:extLst>
      <p:ext uri="{BB962C8B-B14F-4D97-AF65-F5344CB8AC3E}">
        <p14:creationId xmlns:p14="http://schemas.microsoft.com/office/powerpoint/2010/main" val="4136805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1EB6EC4D-8922-4028-184E-CBD384078314}"/>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07B452E5-3414-B2CF-9BA0-A218D2776DB3}"/>
              </a:ext>
            </a:extLst>
          </p:cNvPr>
          <p:cNvSpPr>
            <a:spLocks noGrp="1"/>
          </p:cNvSpPr>
          <p:nvPr>
            <p:ph type="title"/>
          </p:nvPr>
        </p:nvSpPr>
        <p:spPr>
          <a:xfrm>
            <a:off x="685800" y="417508"/>
            <a:ext cx="16160546" cy="1143000"/>
          </a:xfrm>
        </p:spPr>
        <p:txBody>
          <a:bodyPr>
            <a:normAutofit/>
          </a:bodyPr>
          <a:lstStyle/>
          <a:p>
            <a:r>
              <a:rPr lang="fr-FR" b="1" noProof="0" dirty="0">
                <a:solidFill>
                  <a:srgbClr val="00B0F0"/>
                </a:solidFill>
              </a:rPr>
              <a:t>Obligation de déclaration de vacance d’emploi</a:t>
            </a:r>
          </a:p>
        </p:txBody>
      </p:sp>
      <p:sp>
        <p:nvSpPr>
          <p:cNvPr id="5" name="Espace réservé du contenu 4">
            <a:extLst>
              <a:ext uri="{FF2B5EF4-FFF2-40B4-BE49-F238E27FC236}">
                <a16:creationId xmlns:a16="http://schemas.microsoft.com/office/drawing/2014/main" id="{6C2EE7E0-3FBF-0347-352A-3997F7F6B192}"/>
              </a:ext>
            </a:extLst>
          </p:cNvPr>
          <p:cNvSpPr>
            <a:spLocks noGrp="1"/>
          </p:cNvSpPr>
          <p:nvPr>
            <p:ph sz="half" idx="1"/>
          </p:nvPr>
        </p:nvSpPr>
        <p:spPr>
          <a:xfrm>
            <a:off x="304800" y="2628900"/>
            <a:ext cx="17145000" cy="4525963"/>
          </a:xfrm>
        </p:spPr>
        <p:txBody>
          <a:bodyPr>
            <a:normAutofit lnSpcReduction="10000"/>
          </a:bodyPr>
          <a:lstStyle/>
          <a:p>
            <a:r>
              <a:rPr lang="fr-FR" dirty="0"/>
              <a:t>Pour rappel, toute création ou vacance d’emploi doit faire l’objet d’une déclaration de vacance d’emploi sur le site Emploi territorial</a:t>
            </a:r>
          </a:p>
          <a:p>
            <a:r>
              <a:rPr lang="fr-FR" dirty="0"/>
              <a:t>2 possibilités pour les collectivités </a:t>
            </a:r>
          </a:p>
          <a:p>
            <a:pPr lvl="1"/>
            <a:r>
              <a:rPr lang="fr-FR" dirty="0"/>
              <a:t>Gérer elles mêmes leurs déclarations de vacance d’emploi après avoir été formé par le CDG</a:t>
            </a:r>
          </a:p>
          <a:p>
            <a:pPr lvl="1"/>
            <a:r>
              <a:rPr lang="fr-FR" dirty="0"/>
              <a:t>Déléguer la gestion des DVE au CDG </a:t>
            </a:r>
          </a:p>
          <a:p>
            <a:r>
              <a:rPr lang="fr-FR" b="1" dirty="0"/>
              <a:t>Pour les collectivités en délégation, le formulaire de déclaration d’emploi permanent a été mis à jour sur l’espace réservé</a:t>
            </a:r>
          </a:p>
          <a:p>
            <a:r>
              <a:rPr lang="fr-FR" dirty="0"/>
              <a:t>Pour toute question concernant ces formalités, contactez :</a:t>
            </a:r>
          </a:p>
          <a:p>
            <a:endParaRPr lang="fr-FR" dirty="0"/>
          </a:p>
          <a:p>
            <a:pPr marL="0" indent="0">
              <a:buNone/>
            </a:pPr>
            <a:r>
              <a:rPr lang="fr-FR" dirty="0"/>
              <a:t>			Léa PELLENTZ – 02.18.15.01.62 – emploi.public@cdg18.fr</a:t>
            </a:r>
          </a:p>
          <a:p>
            <a:endParaRPr lang="fr-FR" dirty="0"/>
          </a:p>
        </p:txBody>
      </p:sp>
      <p:pic>
        <p:nvPicPr>
          <p:cNvPr id="6" name="Image 5" descr="Site emploi territorial : bilan et perspectives de la bourse de l'emploi  des collectivités | CDG 64">
            <a:extLst>
              <a:ext uri="{FF2B5EF4-FFF2-40B4-BE49-F238E27FC236}">
                <a16:creationId xmlns:a16="http://schemas.microsoft.com/office/drawing/2014/main" id="{E01B46C1-C040-C9A9-05C7-EDC8080D6C88}"/>
              </a:ext>
            </a:extLst>
          </p:cNvPr>
          <p:cNvPicPr>
            <a:picLocks noChangeAspect="1"/>
          </p:cNvPicPr>
          <p:nvPr/>
        </p:nvPicPr>
        <p:blipFill>
          <a:blip r:embed="rId2"/>
          <a:stretch>
            <a:fillRect/>
          </a:stretch>
        </p:blipFill>
        <p:spPr>
          <a:xfrm>
            <a:off x="6629400" y="7886700"/>
            <a:ext cx="3810000" cy="1821180"/>
          </a:xfrm>
          <a:prstGeom prst="rect">
            <a:avLst/>
          </a:prstGeom>
        </p:spPr>
      </p:pic>
    </p:spTree>
    <p:extLst>
      <p:ext uri="{BB962C8B-B14F-4D97-AF65-F5344CB8AC3E}">
        <p14:creationId xmlns:p14="http://schemas.microsoft.com/office/powerpoint/2010/main" val="3946775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1F6F38D-6188-B06F-3F37-28437A94B952}"/>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0CAF066-CD1B-88AF-F0D8-F724866A2D01}"/>
              </a:ext>
            </a:extLst>
          </p:cNvPr>
          <p:cNvSpPr>
            <a:spLocks noGrp="1"/>
          </p:cNvSpPr>
          <p:nvPr>
            <p:ph type="title"/>
          </p:nvPr>
        </p:nvSpPr>
        <p:spPr>
          <a:xfrm>
            <a:off x="-228600" y="609600"/>
            <a:ext cx="16160546" cy="1143000"/>
          </a:xfrm>
        </p:spPr>
        <p:txBody>
          <a:bodyPr>
            <a:normAutofit/>
          </a:bodyPr>
          <a:lstStyle/>
          <a:p>
            <a:r>
              <a:rPr lang="fr-FR" b="1" noProof="0" dirty="0">
                <a:solidFill>
                  <a:srgbClr val="00B0F0"/>
                </a:solidFill>
              </a:rPr>
              <a:t>Nouveau simulateur pour la retraite progressive</a:t>
            </a:r>
          </a:p>
        </p:txBody>
      </p:sp>
      <p:sp>
        <p:nvSpPr>
          <p:cNvPr id="5" name="Espace réservé du contenu 4">
            <a:extLst>
              <a:ext uri="{FF2B5EF4-FFF2-40B4-BE49-F238E27FC236}">
                <a16:creationId xmlns:a16="http://schemas.microsoft.com/office/drawing/2014/main" id="{1673C9AD-9615-7F9A-440A-3F4FF9444EE6}"/>
              </a:ext>
            </a:extLst>
          </p:cNvPr>
          <p:cNvSpPr>
            <a:spLocks noGrp="1"/>
          </p:cNvSpPr>
          <p:nvPr>
            <p:ph sz="half" idx="1"/>
          </p:nvPr>
        </p:nvSpPr>
        <p:spPr>
          <a:xfrm>
            <a:off x="457200" y="1752600"/>
            <a:ext cx="17145000" cy="7810500"/>
          </a:xfrm>
        </p:spPr>
        <p:txBody>
          <a:bodyPr>
            <a:normAutofit/>
          </a:bodyPr>
          <a:lstStyle/>
          <a:p>
            <a:r>
              <a:rPr lang="fr-FR" dirty="0"/>
              <a:t>Depuis le 6 juillet, le service Simulation de retraite CNRACL permet de simuler les droits à retraite d'un agent dans le cadre d'une retraite progressive.</a:t>
            </a:r>
          </a:p>
          <a:p>
            <a:r>
              <a:rPr lang="fr-FR" b="1" dirty="0"/>
              <a:t>Comment réaliser une simulation de retraite progressive ?</a:t>
            </a:r>
            <a:endParaRPr lang="fr-FR" dirty="0"/>
          </a:p>
          <a:p>
            <a:pPr lvl="0"/>
            <a:r>
              <a:rPr lang="fr-FR" dirty="0"/>
              <a:t>Accédez au service </a:t>
            </a:r>
            <a:r>
              <a:rPr lang="fr-FR" dirty="0" err="1"/>
              <a:t>PEP’s</a:t>
            </a:r>
            <a:r>
              <a:rPr lang="fr-FR" dirty="0"/>
              <a:t> « </a:t>
            </a:r>
            <a:r>
              <a:rPr lang="fr-FR" b="1" dirty="0"/>
              <a:t>Simulation de retraite CNRACL </a:t>
            </a:r>
            <a:r>
              <a:rPr lang="fr-FR" dirty="0"/>
              <a:t>» dans la thématique Droits à pension</a:t>
            </a:r>
          </a:p>
          <a:p>
            <a:pPr lvl="0"/>
            <a:r>
              <a:rPr lang="fr-FR" dirty="0"/>
              <a:t>Complétez les informations carrière de l'agent a minima jusqu’au 60 ans ou la veille de la date d’effet souhaitée puis </a:t>
            </a:r>
            <a:r>
              <a:rPr lang="fr-FR" b="1" dirty="0"/>
              <a:t>cliquez sur « Lancer la simulation »</a:t>
            </a:r>
            <a:endParaRPr lang="fr-FR" dirty="0"/>
          </a:p>
          <a:p>
            <a:pPr lvl="0"/>
            <a:r>
              <a:rPr lang="fr-FR" dirty="0"/>
              <a:t>Sur la page « Résultat de la simulation », sélectionnez «</a:t>
            </a:r>
            <a:r>
              <a:rPr lang="fr-FR" b="1" dirty="0"/>
              <a:t> Ajouter un scénario</a:t>
            </a:r>
            <a:r>
              <a:rPr lang="fr-FR" dirty="0"/>
              <a:t> »</a:t>
            </a:r>
          </a:p>
          <a:p>
            <a:pPr lvl="0"/>
            <a:r>
              <a:rPr lang="fr-FR" dirty="0"/>
              <a:t>Cliquez sur « </a:t>
            </a:r>
            <a:r>
              <a:rPr lang="fr-FR" b="1" dirty="0"/>
              <a:t>Saisie d'une retraite progressive</a:t>
            </a:r>
            <a:r>
              <a:rPr lang="fr-FR" dirty="0"/>
              <a:t> »</a:t>
            </a:r>
          </a:p>
          <a:p>
            <a:r>
              <a:rPr lang="fr-FR" dirty="0"/>
              <a:t>Renseignez le </a:t>
            </a:r>
            <a:r>
              <a:rPr lang="fr-FR" b="1" dirty="0"/>
              <a:t>taux d'activité souhaité</a:t>
            </a:r>
            <a:r>
              <a:rPr lang="fr-FR" dirty="0"/>
              <a:t> afin d'obtenir une estimation tenant compte de la situation envisagée.</a:t>
            </a:r>
          </a:p>
          <a:p>
            <a:endParaRPr lang="fr-FR" dirty="0"/>
          </a:p>
          <a:p>
            <a:endParaRPr lang="fr-FR" dirty="0"/>
          </a:p>
          <a:p>
            <a:endParaRPr lang="fr-FR" dirty="0"/>
          </a:p>
          <a:p>
            <a:r>
              <a:rPr lang="fr-FR" dirty="0"/>
              <a:t>Pour toute question concernant cette fonctionnalité, contactez :</a:t>
            </a:r>
          </a:p>
          <a:p>
            <a:endParaRPr lang="fr-FR" dirty="0"/>
          </a:p>
          <a:p>
            <a:pPr marL="0" indent="0">
              <a:buNone/>
            </a:pPr>
            <a:r>
              <a:rPr lang="fr-FR" dirty="0"/>
              <a:t>			Céline GENDRAULT– 02.48.50.82.52 – </a:t>
            </a:r>
            <a:r>
              <a:rPr lang="fr-FR" dirty="0">
                <a:hlinkClick r:id="rId2"/>
              </a:rPr>
              <a:t>retraite@cdg18.fr</a:t>
            </a:r>
            <a:r>
              <a:rPr lang="fr-FR" dirty="0"/>
              <a:t> (joignable uniquement le matin)</a:t>
            </a:r>
          </a:p>
          <a:p>
            <a:endParaRPr lang="fr-FR" dirty="0"/>
          </a:p>
        </p:txBody>
      </p:sp>
      <p:pic>
        <p:nvPicPr>
          <p:cNvPr id="2" name="Image 1" descr="Nous connaitre - Logos- CNRACL - La retraite des ...">
            <a:extLst>
              <a:ext uri="{FF2B5EF4-FFF2-40B4-BE49-F238E27FC236}">
                <a16:creationId xmlns:a16="http://schemas.microsoft.com/office/drawing/2014/main" id="{BAF49D80-810B-9539-4AA4-524C26C720EE}"/>
              </a:ext>
            </a:extLst>
          </p:cNvPr>
          <p:cNvPicPr>
            <a:picLocks noChangeAspect="1"/>
          </p:cNvPicPr>
          <p:nvPr/>
        </p:nvPicPr>
        <p:blipFill>
          <a:blip r:embed="rId3"/>
          <a:stretch>
            <a:fillRect/>
          </a:stretch>
        </p:blipFill>
        <p:spPr>
          <a:xfrm>
            <a:off x="14170743" y="188043"/>
            <a:ext cx="1602657" cy="1374058"/>
          </a:xfrm>
          <a:prstGeom prst="rect">
            <a:avLst/>
          </a:prstGeom>
        </p:spPr>
      </p:pic>
    </p:spTree>
    <p:extLst>
      <p:ext uri="{BB962C8B-B14F-4D97-AF65-F5344CB8AC3E}">
        <p14:creationId xmlns:p14="http://schemas.microsoft.com/office/powerpoint/2010/main" val="413276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93B9CBF-E445-598C-182C-4022B45E1F94}"/>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D489D27B-F1D5-4BA0-6E6E-D059D5CC72DE}"/>
              </a:ext>
            </a:extLst>
          </p:cNvPr>
          <p:cNvSpPr>
            <a:spLocks noGrp="1"/>
          </p:cNvSpPr>
          <p:nvPr>
            <p:ph type="title"/>
          </p:nvPr>
        </p:nvSpPr>
        <p:spPr>
          <a:xfrm>
            <a:off x="-228600" y="609600"/>
            <a:ext cx="16160546" cy="1143000"/>
          </a:xfrm>
        </p:spPr>
        <p:txBody>
          <a:bodyPr>
            <a:normAutofit/>
          </a:bodyPr>
          <a:lstStyle/>
          <a:p>
            <a:r>
              <a:rPr lang="fr-FR" b="1" noProof="0" dirty="0">
                <a:solidFill>
                  <a:srgbClr val="00B0F0"/>
                </a:solidFill>
              </a:rPr>
              <a:t>Mobilités au CDG</a:t>
            </a:r>
          </a:p>
        </p:txBody>
      </p:sp>
      <p:sp>
        <p:nvSpPr>
          <p:cNvPr id="5" name="Espace réservé du contenu 4">
            <a:extLst>
              <a:ext uri="{FF2B5EF4-FFF2-40B4-BE49-F238E27FC236}">
                <a16:creationId xmlns:a16="http://schemas.microsoft.com/office/drawing/2014/main" id="{7D5F65A6-CFA0-B41F-6E63-73730327ADCB}"/>
              </a:ext>
            </a:extLst>
          </p:cNvPr>
          <p:cNvSpPr>
            <a:spLocks noGrp="1"/>
          </p:cNvSpPr>
          <p:nvPr>
            <p:ph sz="half" idx="1"/>
          </p:nvPr>
        </p:nvSpPr>
        <p:spPr>
          <a:xfrm>
            <a:off x="457200" y="1752600"/>
            <a:ext cx="17145000" cy="7810500"/>
          </a:xfrm>
        </p:spPr>
        <p:txBody>
          <a:bodyPr>
            <a:normAutofit/>
          </a:bodyPr>
          <a:lstStyle/>
          <a:p>
            <a:pPr marL="0" indent="0">
              <a:buNone/>
            </a:pPr>
            <a:r>
              <a:rPr lang="fr-FR" dirty="0"/>
              <a:t>Plusieurs mouvements de personnel début septembre au CDG :</a:t>
            </a:r>
          </a:p>
          <a:p>
            <a:pPr>
              <a:buFontTx/>
              <a:buChar char="-"/>
            </a:pPr>
            <a:r>
              <a:rPr lang="fr-FR" dirty="0"/>
              <a:t>Départ de </a:t>
            </a:r>
            <a:r>
              <a:rPr lang="fr-FR" b="1" dirty="0"/>
              <a:t>Elyne Maudet</a:t>
            </a:r>
            <a:r>
              <a:rPr lang="fr-FR" dirty="0"/>
              <a:t>, psychologue &gt; en cours de recrutement</a:t>
            </a:r>
          </a:p>
          <a:p>
            <a:pPr>
              <a:buFontTx/>
              <a:buChar char="-"/>
            </a:pPr>
            <a:r>
              <a:rPr lang="fr-FR" dirty="0"/>
              <a:t>Départ de </a:t>
            </a:r>
            <a:r>
              <a:rPr lang="fr-FR" b="1" dirty="0"/>
              <a:t>Julie Bonnemort</a:t>
            </a:r>
            <a:r>
              <a:rPr lang="fr-FR" dirty="0"/>
              <a:t>, conseiller en évolution professionnelle &gt; en cours de recrutement</a:t>
            </a:r>
          </a:p>
          <a:p>
            <a:pPr>
              <a:buFontTx/>
              <a:buChar char="-"/>
            </a:pPr>
            <a:r>
              <a:rPr lang="fr-FR" dirty="0"/>
              <a:t>Départ de </a:t>
            </a:r>
            <a:r>
              <a:rPr lang="fr-FR" b="1" dirty="0"/>
              <a:t>Aurélie Frappier</a:t>
            </a:r>
            <a:r>
              <a:rPr lang="fr-FR" dirty="0"/>
              <a:t>, conseiller retraite et assurance statutaire &gt; sera remplacée par Alexandra </a:t>
            </a:r>
            <a:r>
              <a:rPr lang="fr-FR" dirty="0" err="1"/>
              <a:t>Tabouy</a:t>
            </a:r>
            <a:r>
              <a:rPr lang="fr-FR" dirty="0"/>
              <a:t>- Monges au 1er novembre</a:t>
            </a:r>
          </a:p>
        </p:txBody>
      </p:sp>
      <p:pic>
        <p:nvPicPr>
          <p:cNvPr id="3" name="Image 2" descr="Nos formations agréées sur le congé économique du CSE et sur le congé en SSCT des représentants du personnel">
            <a:extLst>
              <a:ext uri="{FF2B5EF4-FFF2-40B4-BE49-F238E27FC236}">
                <a16:creationId xmlns:a16="http://schemas.microsoft.com/office/drawing/2014/main" id="{F1C84183-C887-B571-6658-A82E22F6C2CD}"/>
              </a:ext>
            </a:extLst>
          </p:cNvPr>
          <p:cNvPicPr>
            <a:picLocks noChangeAspect="1"/>
          </p:cNvPicPr>
          <p:nvPr/>
        </p:nvPicPr>
        <p:blipFill>
          <a:blip r:embed="rId2"/>
          <a:stretch>
            <a:fillRect/>
          </a:stretch>
        </p:blipFill>
        <p:spPr>
          <a:xfrm>
            <a:off x="6591300" y="5295900"/>
            <a:ext cx="5105400" cy="3552825"/>
          </a:xfrm>
          <a:prstGeom prst="rect">
            <a:avLst/>
          </a:prstGeom>
        </p:spPr>
      </p:pic>
    </p:spTree>
    <p:extLst>
      <p:ext uri="{BB962C8B-B14F-4D97-AF65-F5344CB8AC3E}">
        <p14:creationId xmlns:p14="http://schemas.microsoft.com/office/powerpoint/2010/main" val="949231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F24CCF7-767F-5753-03F4-4790DED50E21}"/>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78692B0-0F48-AF20-9407-EF25DE13E9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8" name="Titre 7">
            <a:extLst>
              <a:ext uri="{FF2B5EF4-FFF2-40B4-BE49-F238E27FC236}">
                <a16:creationId xmlns:a16="http://schemas.microsoft.com/office/drawing/2014/main" id="{0070E1A8-6BAF-4DEB-6A48-3DCE22AF293D}"/>
              </a:ext>
            </a:extLst>
          </p:cNvPr>
          <p:cNvSpPr>
            <a:spLocks noGrp="1"/>
          </p:cNvSpPr>
          <p:nvPr>
            <p:ph type="title"/>
          </p:nvPr>
        </p:nvSpPr>
        <p:spPr>
          <a:xfrm>
            <a:off x="10108692" y="957133"/>
            <a:ext cx="7228332" cy="2215202"/>
          </a:xfrm>
        </p:spPr>
        <p:txBody>
          <a:bodyPr vert="horz" lIns="91440" tIns="45720" rIns="91440" bIns="45720" rtlCol="0" anchor="b">
            <a:normAutofit/>
          </a:bodyPr>
          <a:lstStyle/>
          <a:p>
            <a:pPr algn="l">
              <a:lnSpc>
                <a:spcPct val="90000"/>
              </a:lnSpc>
            </a:pPr>
            <a:r>
              <a:rPr lang="fr-FR" sz="5400" b="1" kern="1200" noProof="0" dirty="0">
                <a:solidFill>
                  <a:schemeClr val="tx1"/>
                </a:solidFill>
                <a:latin typeface="Poppins Medium" panose="00000600000000000000" pitchFamily="2" charset="0"/>
                <a:cs typeface="Poppins Medium" panose="00000600000000000000" pitchFamily="2" charset="0"/>
              </a:rPr>
              <a:t>Les prochaines visios du CDG18</a:t>
            </a:r>
          </a:p>
        </p:txBody>
      </p:sp>
      <p:pic>
        <p:nvPicPr>
          <p:cNvPr id="3" name="Espace réservé du contenu 2">
            <a:extLst>
              <a:ext uri="{FF2B5EF4-FFF2-40B4-BE49-F238E27FC236}">
                <a16:creationId xmlns:a16="http://schemas.microsoft.com/office/drawing/2014/main" id="{1C3CFA01-34EF-FF41-5403-A499AF6568E7}"/>
              </a:ext>
            </a:extLst>
          </p:cNvPr>
          <p:cNvPicPr>
            <a:picLocks noGrp="1" noChangeAspect="1"/>
          </p:cNvPicPr>
          <p:nvPr>
            <p:ph sz="half" idx="2"/>
          </p:nvPr>
        </p:nvPicPr>
        <p:blipFill>
          <a:blip r:embed="rId2"/>
          <a:stretch>
            <a:fillRect/>
          </a:stretch>
        </p:blipFill>
        <p:spPr>
          <a:xfrm>
            <a:off x="946404" y="2615314"/>
            <a:ext cx="8188452" cy="5056371"/>
          </a:xfrm>
          <a:prstGeom prst="rect">
            <a:avLst/>
          </a:prstGeom>
        </p:spPr>
      </p:pic>
      <p:sp>
        <p:nvSpPr>
          <p:cNvPr id="16" name="sketch line">
            <a:extLst>
              <a:ext uri="{FF2B5EF4-FFF2-40B4-BE49-F238E27FC236}">
                <a16:creationId xmlns:a16="http://schemas.microsoft.com/office/drawing/2014/main" id="{F7EC5981-67C9-61B4-FA38-EA3CAC2D2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08692" y="3559302"/>
            <a:ext cx="4882642" cy="27432"/>
          </a:xfrm>
          <a:custGeom>
            <a:avLst/>
            <a:gdLst>
              <a:gd name="csX0" fmla="*/ 0 w 4882642"/>
              <a:gd name="csY0" fmla="*/ 0 h 27432"/>
              <a:gd name="csX1" fmla="*/ 648694 w 4882642"/>
              <a:gd name="csY1" fmla="*/ 0 h 27432"/>
              <a:gd name="csX2" fmla="*/ 1199735 w 4882642"/>
              <a:gd name="csY2" fmla="*/ 0 h 27432"/>
              <a:gd name="csX3" fmla="*/ 1799602 w 4882642"/>
              <a:gd name="csY3" fmla="*/ 0 h 27432"/>
              <a:gd name="csX4" fmla="*/ 2545949 w 4882642"/>
              <a:gd name="csY4" fmla="*/ 0 h 27432"/>
              <a:gd name="csX5" fmla="*/ 3194643 w 4882642"/>
              <a:gd name="csY5" fmla="*/ 0 h 27432"/>
              <a:gd name="csX6" fmla="*/ 3794510 w 4882642"/>
              <a:gd name="csY6" fmla="*/ 0 h 27432"/>
              <a:gd name="csX7" fmla="*/ 4882642 w 4882642"/>
              <a:gd name="csY7" fmla="*/ 0 h 27432"/>
              <a:gd name="csX8" fmla="*/ 4882642 w 4882642"/>
              <a:gd name="csY8" fmla="*/ 27432 h 27432"/>
              <a:gd name="csX9" fmla="*/ 4185122 w 4882642"/>
              <a:gd name="csY9" fmla="*/ 27432 h 27432"/>
              <a:gd name="csX10" fmla="*/ 3585254 w 4882642"/>
              <a:gd name="csY10" fmla="*/ 27432 h 27432"/>
              <a:gd name="csX11" fmla="*/ 2790081 w 4882642"/>
              <a:gd name="csY11" fmla="*/ 27432 h 27432"/>
              <a:gd name="csX12" fmla="*/ 2141387 w 4882642"/>
              <a:gd name="csY12" fmla="*/ 27432 h 27432"/>
              <a:gd name="csX13" fmla="*/ 1590346 w 4882642"/>
              <a:gd name="csY13" fmla="*/ 27432 h 27432"/>
              <a:gd name="csX14" fmla="*/ 844000 w 4882642"/>
              <a:gd name="csY14" fmla="*/ 27432 h 27432"/>
              <a:gd name="csX15" fmla="*/ 0 w 4882642"/>
              <a:gd name="csY15" fmla="*/ 27432 h 27432"/>
              <a:gd name="csX16" fmla="*/ 0 w 4882642"/>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82642" h="27432" fill="none" extrusionOk="0">
                <a:moveTo>
                  <a:pt x="0" y="0"/>
                </a:moveTo>
                <a:cubicBezTo>
                  <a:pt x="283896" y="15806"/>
                  <a:pt x="476914" y="-5705"/>
                  <a:pt x="648694" y="0"/>
                </a:cubicBezTo>
                <a:cubicBezTo>
                  <a:pt x="820474" y="5705"/>
                  <a:pt x="992491" y="-2560"/>
                  <a:pt x="1199735" y="0"/>
                </a:cubicBezTo>
                <a:cubicBezTo>
                  <a:pt x="1406979" y="2560"/>
                  <a:pt x="1535106" y="-12373"/>
                  <a:pt x="1799602" y="0"/>
                </a:cubicBezTo>
                <a:cubicBezTo>
                  <a:pt x="2064098" y="12373"/>
                  <a:pt x="2220857" y="34016"/>
                  <a:pt x="2545949" y="0"/>
                </a:cubicBezTo>
                <a:cubicBezTo>
                  <a:pt x="2871041" y="-34016"/>
                  <a:pt x="2930967" y="-6551"/>
                  <a:pt x="3194643" y="0"/>
                </a:cubicBezTo>
                <a:cubicBezTo>
                  <a:pt x="3458319" y="6551"/>
                  <a:pt x="3590719" y="-27970"/>
                  <a:pt x="3794510" y="0"/>
                </a:cubicBezTo>
                <a:cubicBezTo>
                  <a:pt x="3998301" y="27970"/>
                  <a:pt x="4343090" y="-39667"/>
                  <a:pt x="4882642" y="0"/>
                </a:cubicBezTo>
                <a:cubicBezTo>
                  <a:pt x="4881669" y="8304"/>
                  <a:pt x="4882164" y="21512"/>
                  <a:pt x="4882642" y="27432"/>
                </a:cubicBezTo>
                <a:cubicBezTo>
                  <a:pt x="4608564" y="7308"/>
                  <a:pt x="4394312" y="56256"/>
                  <a:pt x="4185122" y="27432"/>
                </a:cubicBezTo>
                <a:cubicBezTo>
                  <a:pt x="3975932" y="-1392"/>
                  <a:pt x="3827783" y="51583"/>
                  <a:pt x="3585254" y="27432"/>
                </a:cubicBezTo>
                <a:cubicBezTo>
                  <a:pt x="3342725" y="3281"/>
                  <a:pt x="3165015" y="17373"/>
                  <a:pt x="2790081" y="27432"/>
                </a:cubicBezTo>
                <a:cubicBezTo>
                  <a:pt x="2415147" y="37491"/>
                  <a:pt x="2453830" y="6816"/>
                  <a:pt x="2141387" y="27432"/>
                </a:cubicBezTo>
                <a:cubicBezTo>
                  <a:pt x="1828944" y="48048"/>
                  <a:pt x="1774219" y="17790"/>
                  <a:pt x="1590346" y="27432"/>
                </a:cubicBezTo>
                <a:cubicBezTo>
                  <a:pt x="1406473" y="37074"/>
                  <a:pt x="1200327" y="18527"/>
                  <a:pt x="844000" y="27432"/>
                </a:cubicBezTo>
                <a:cubicBezTo>
                  <a:pt x="487673" y="36337"/>
                  <a:pt x="322314" y="2648"/>
                  <a:pt x="0" y="27432"/>
                </a:cubicBezTo>
                <a:cubicBezTo>
                  <a:pt x="-1048" y="14992"/>
                  <a:pt x="-1120" y="7447"/>
                  <a:pt x="0" y="0"/>
                </a:cubicBezTo>
                <a:close/>
              </a:path>
              <a:path w="4882642" h="27432" stroke="0" extrusionOk="0">
                <a:moveTo>
                  <a:pt x="0" y="0"/>
                </a:moveTo>
                <a:cubicBezTo>
                  <a:pt x="238803" y="9040"/>
                  <a:pt x="494861" y="-4831"/>
                  <a:pt x="648694" y="0"/>
                </a:cubicBezTo>
                <a:cubicBezTo>
                  <a:pt x="802527" y="4831"/>
                  <a:pt x="991643" y="12575"/>
                  <a:pt x="1199735" y="0"/>
                </a:cubicBezTo>
                <a:cubicBezTo>
                  <a:pt x="1407827" y="-12575"/>
                  <a:pt x="1757315" y="9056"/>
                  <a:pt x="1994908" y="0"/>
                </a:cubicBezTo>
                <a:cubicBezTo>
                  <a:pt x="2232501" y="-9056"/>
                  <a:pt x="2370188" y="18797"/>
                  <a:pt x="2643602" y="0"/>
                </a:cubicBezTo>
                <a:cubicBezTo>
                  <a:pt x="2917016" y="-18797"/>
                  <a:pt x="3036387" y="10091"/>
                  <a:pt x="3292296" y="0"/>
                </a:cubicBezTo>
                <a:cubicBezTo>
                  <a:pt x="3548205" y="-10091"/>
                  <a:pt x="3892824" y="6516"/>
                  <a:pt x="4087469" y="0"/>
                </a:cubicBezTo>
                <a:cubicBezTo>
                  <a:pt x="4282114" y="-6516"/>
                  <a:pt x="4487997" y="-16222"/>
                  <a:pt x="4882642" y="0"/>
                </a:cubicBezTo>
                <a:cubicBezTo>
                  <a:pt x="4883127" y="9333"/>
                  <a:pt x="4883920" y="19699"/>
                  <a:pt x="4882642" y="27432"/>
                </a:cubicBezTo>
                <a:cubicBezTo>
                  <a:pt x="4665479" y="53358"/>
                  <a:pt x="4455363" y="34051"/>
                  <a:pt x="4282775" y="27432"/>
                </a:cubicBezTo>
                <a:cubicBezTo>
                  <a:pt x="4110187" y="20813"/>
                  <a:pt x="3781952" y="37808"/>
                  <a:pt x="3585254" y="27432"/>
                </a:cubicBezTo>
                <a:cubicBezTo>
                  <a:pt x="3388556" y="17056"/>
                  <a:pt x="3084641" y="41802"/>
                  <a:pt x="2887734" y="27432"/>
                </a:cubicBezTo>
                <a:cubicBezTo>
                  <a:pt x="2690827" y="13062"/>
                  <a:pt x="2491613" y="5294"/>
                  <a:pt x="2239040" y="27432"/>
                </a:cubicBezTo>
                <a:cubicBezTo>
                  <a:pt x="1986467" y="49570"/>
                  <a:pt x="1795483" y="63015"/>
                  <a:pt x="1443867" y="27432"/>
                </a:cubicBezTo>
                <a:cubicBezTo>
                  <a:pt x="1092251" y="-8151"/>
                  <a:pt x="850619" y="43704"/>
                  <a:pt x="648694" y="27432"/>
                </a:cubicBezTo>
                <a:cubicBezTo>
                  <a:pt x="446769" y="11160"/>
                  <a:pt x="306471" y="26408"/>
                  <a:pt x="0" y="27432"/>
                </a:cubicBezTo>
                <a:cubicBezTo>
                  <a:pt x="211" y="18145"/>
                  <a:pt x="120" y="6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9" name="Espace réservé du contenu 8">
            <a:extLst>
              <a:ext uri="{FF2B5EF4-FFF2-40B4-BE49-F238E27FC236}">
                <a16:creationId xmlns:a16="http://schemas.microsoft.com/office/drawing/2014/main" id="{29E04CD8-77BD-2E92-6B4B-F600678B1650}"/>
              </a:ext>
            </a:extLst>
          </p:cNvPr>
          <p:cNvSpPr>
            <a:spLocks noGrp="1"/>
          </p:cNvSpPr>
          <p:nvPr>
            <p:ph sz="half" idx="1"/>
          </p:nvPr>
        </p:nvSpPr>
        <p:spPr>
          <a:xfrm>
            <a:off x="10108692" y="3997329"/>
            <a:ext cx="7228332" cy="5326183"/>
          </a:xfrm>
        </p:spPr>
        <p:txBody>
          <a:bodyPr vert="horz" lIns="91440" tIns="45720" rIns="91440" bIns="45720" rtlCol="0" anchor="t">
            <a:normAutofit/>
          </a:bodyPr>
          <a:lstStyle/>
          <a:p>
            <a:pPr indent="-228600">
              <a:lnSpc>
                <a:spcPct val="90000"/>
              </a:lnSpc>
            </a:pPr>
            <a:r>
              <a:rPr lang="fr-FR" sz="5400" noProof="0" dirty="0">
                <a:solidFill>
                  <a:srgbClr val="00B0F0"/>
                </a:solidFill>
                <a:latin typeface="Poppins Bold" panose="00000800000000000000" charset="0"/>
                <a:cs typeface="Poppins Bold" panose="00000800000000000000" charset="0"/>
              </a:rPr>
              <a:t>Jeudi 8 octobre à 14h</a:t>
            </a:r>
          </a:p>
          <a:p>
            <a:pPr indent="-228600">
              <a:lnSpc>
                <a:spcPct val="90000"/>
              </a:lnSpc>
            </a:pPr>
            <a:endParaRPr lang="fr-FR" sz="5400" noProof="0" dirty="0">
              <a:latin typeface="Poppins Bold" panose="00000800000000000000" charset="0"/>
              <a:cs typeface="Poppins Bold" panose="00000800000000000000" charset="0"/>
            </a:endParaRPr>
          </a:p>
          <a:p>
            <a:pPr indent="-228600">
              <a:lnSpc>
                <a:spcPct val="90000"/>
              </a:lnSpc>
            </a:pPr>
            <a:r>
              <a:rPr lang="fr-FR" sz="5400" noProof="0" dirty="0">
                <a:solidFill>
                  <a:srgbClr val="92D050"/>
                </a:solidFill>
                <a:latin typeface="Poppins Bold" panose="00000800000000000000" charset="0"/>
                <a:cs typeface="Poppins Bold" panose="00000800000000000000" charset="0"/>
              </a:rPr>
              <a:t>Mardi 13 octobre à 10h</a:t>
            </a:r>
          </a:p>
        </p:txBody>
      </p:sp>
    </p:spTree>
    <p:extLst>
      <p:ext uri="{BB962C8B-B14F-4D97-AF65-F5344CB8AC3E}">
        <p14:creationId xmlns:p14="http://schemas.microsoft.com/office/powerpoint/2010/main" val="84763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8341259" y="3340833"/>
            <a:ext cx="14128009" cy="11834934"/>
            <a:chOff x="0" y="0"/>
            <a:chExt cx="970284" cy="812800"/>
          </a:xfrm>
        </p:grpSpPr>
        <p:sp>
          <p:nvSpPr>
            <p:cNvPr id="3" name="Freeform 3"/>
            <p:cNvSpPr/>
            <p:nvPr/>
          </p:nvSpPr>
          <p:spPr>
            <a:xfrm>
              <a:off x="0" y="0"/>
              <a:ext cx="970284" cy="812800"/>
            </a:xfrm>
            <a:custGeom>
              <a:avLst/>
              <a:gdLst/>
              <a:ahLst/>
              <a:cxnLst/>
              <a:rect l="l" t="t" r="r" b="b"/>
              <a:pathLst>
                <a:path w="970284" h="812800">
                  <a:moveTo>
                    <a:pt x="485142" y="0"/>
                  </a:moveTo>
                  <a:cubicBezTo>
                    <a:pt x="217205" y="0"/>
                    <a:pt x="0" y="181951"/>
                    <a:pt x="0" y="406400"/>
                  </a:cubicBezTo>
                  <a:cubicBezTo>
                    <a:pt x="0" y="630849"/>
                    <a:pt x="217205" y="812800"/>
                    <a:pt x="485142" y="812800"/>
                  </a:cubicBezTo>
                  <a:cubicBezTo>
                    <a:pt x="753078" y="812800"/>
                    <a:pt x="970284" y="630849"/>
                    <a:pt x="970284" y="406400"/>
                  </a:cubicBezTo>
                  <a:cubicBezTo>
                    <a:pt x="970284" y="181951"/>
                    <a:pt x="753078" y="0"/>
                    <a:pt x="485142" y="0"/>
                  </a:cubicBezTo>
                  <a:close/>
                </a:path>
              </a:pathLst>
            </a:custGeom>
            <a:solidFill>
              <a:srgbClr val="DB560E"/>
            </a:solidFill>
          </p:spPr>
          <p:txBody>
            <a:bodyPr/>
            <a:lstStyle/>
            <a:p>
              <a:endParaRPr lang="fr-FR" noProof="0" dirty="0"/>
            </a:p>
          </p:txBody>
        </p:sp>
        <p:sp>
          <p:nvSpPr>
            <p:cNvPr id="4" name="TextBox 4"/>
            <p:cNvSpPr txBox="1"/>
            <p:nvPr/>
          </p:nvSpPr>
          <p:spPr>
            <a:xfrm>
              <a:off x="90964" y="19050"/>
              <a:ext cx="788356" cy="717550"/>
            </a:xfrm>
            <a:prstGeom prst="rect">
              <a:avLst/>
            </a:prstGeom>
          </p:spPr>
          <p:txBody>
            <a:bodyPr lIns="50800" tIns="50800" rIns="50800" bIns="50800" rtlCol="0" anchor="ctr"/>
            <a:lstStyle/>
            <a:p>
              <a:pPr marL="0" lvl="0" indent="0" algn="ctr">
                <a:lnSpc>
                  <a:spcPts val="2659"/>
                </a:lnSpc>
              </a:pPr>
              <a:endParaRPr lang="fr-FR" noProof="0" dirty="0"/>
            </a:p>
          </p:txBody>
        </p:sp>
      </p:grpSp>
      <p:sp>
        <p:nvSpPr>
          <p:cNvPr id="5" name="Freeform 5"/>
          <p:cNvSpPr/>
          <p:nvPr/>
        </p:nvSpPr>
        <p:spPr>
          <a:xfrm>
            <a:off x="434250" y="6172200"/>
            <a:ext cx="5533350" cy="4114800"/>
          </a:xfrm>
          <a:custGeom>
            <a:avLst/>
            <a:gdLst/>
            <a:ahLst/>
            <a:cxnLst/>
            <a:rect l="l" t="t" r="r" b="b"/>
            <a:pathLst>
              <a:path w="5533350" h="4114800">
                <a:moveTo>
                  <a:pt x="0" y="0"/>
                </a:moveTo>
                <a:lnTo>
                  <a:pt x="5533349" y="0"/>
                </a:lnTo>
                <a:lnTo>
                  <a:pt x="55333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6" name="TextBox 6"/>
          <p:cNvSpPr txBox="1"/>
          <p:nvPr/>
        </p:nvSpPr>
        <p:spPr>
          <a:xfrm>
            <a:off x="12652200" y="5635083"/>
            <a:ext cx="3796336" cy="1521476"/>
          </a:xfrm>
          <a:prstGeom prst="rect">
            <a:avLst/>
          </a:prstGeom>
        </p:spPr>
        <p:txBody>
          <a:bodyPr lIns="0" tIns="0" rIns="0" bIns="0" rtlCol="0" anchor="t">
            <a:spAutoFit/>
          </a:bodyPr>
          <a:lstStyle/>
          <a:p>
            <a:pPr marL="0" lvl="0" indent="0" algn="l">
              <a:lnSpc>
                <a:spcPts val="11220"/>
              </a:lnSpc>
            </a:pPr>
            <a:r>
              <a:rPr lang="fr-FR" sz="9429" b="1" noProof="0" dirty="0">
                <a:solidFill>
                  <a:srgbClr val="000000"/>
                </a:solidFill>
                <a:latin typeface="Poppins Semi-Bold"/>
                <a:ea typeface="Poppins Semi-Bold"/>
                <a:cs typeface="Poppins Semi-Bold"/>
                <a:sym typeface="Poppins Semi-Bold"/>
              </a:rPr>
              <a:t>MERCI</a:t>
            </a:r>
          </a:p>
        </p:txBody>
      </p:sp>
      <p:sp>
        <p:nvSpPr>
          <p:cNvPr id="7" name="TextBox 7"/>
          <p:cNvSpPr txBox="1"/>
          <p:nvPr/>
        </p:nvSpPr>
        <p:spPr>
          <a:xfrm>
            <a:off x="3698799" y="2218634"/>
            <a:ext cx="5445201" cy="768023"/>
          </a:xfrm>
          <a:prstGeom prst="rect">
            <a:avLst/>
          </a:prstGeom>
        </p:spPr>
        <p:txBody>
          <a:bodyPr lIns="0" tIns="0" rIns="0" bIns="0" rtlCol="0" anchor="t">
            <a:spAutoFit/>
          </a:bodyPr>
          <a:lstStyle/>
          <a:p>
            <a:pPr marL="0" lvl="0" indent="0" algn="l">
              <a:lnSpc>
                <a:spcPts val="5643"/>
              </a:lnSpc>
            </a:pPr>
            <a:r>
              <a:rPr lang="fr-FR" sz="4742" b="1" noProof="0" dirty="0">
                <a:solidFill>
                  <a:srgbClr val="000000"/>
                </a:solidFill>
                <a:latin typeface="Poppins Medium"/>
                <a:ea typeface="Poppins Medium"/>
                <a:cs typeface="Poppins Medium"/>
                <a:sym typeface="Poppins Medium"/>
              </a:rPr>
              <a:t>DES QUESTIONS ?</a:t>
            </a:r>
          </a:p>
        </p:txBody>
      </p:sp>
      <p:sp>
        <p:nvSpPr>
          <p:cNvPr id="8" name="TextBox 8"/>
          <p:cNvSpPr txBox="1"/>
          <p:nvPr/>
        </p:nvSpPr>
        <p:spPr>
          <a:xfrm>
            <a:off x="13237797" y="7905719"/>
            <a:ext cx="4021503" cy="1778889"/>
          </a:xfrm>
          <a:prstGeom prst="rect">
            <a:avLst/>
          </a:prstGeom>
        </p:spPr>
        <p:txBody>
          <a:bodyPr lIns="0" tIns="0" rIns="0" bIns="0" rtlCol="0" anchor="t">
            <a:spAutoFit/>
          </a:bodyPr>
          <a:lstStyle/>
          <a:p>
            <a:pPr marL="0" lvl="0" indent="0" algn="l">
              <a:lnSpc>
                <a:spcPts val="6783"/>
              </a:lnSpc>
            </a:pPr>
            <a:r>
              <a:rPr lang="fr-FR" sz="5700" b="1" noProof="0" dirty="0">
                <a:solidFill>
                  <a:srgbClr val="76C4D6"/>
                </a:solidFill>
                <a:latin typeface="Poppins Semi-Bold"/>
                <a:ea typeface="Poppins Semi-Bold"/>
                <a:cs typeface="Poppins Semi-Bold"/>
                <a:sym typeface="Poppins Semi-Bold"/>
              </a:rPr>
              <a:t>de votre attention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1882</TotalTime>
  <Words>3351</Words>
  <Application>Microsoft Office PowerPoint</Application>
  <PresentationFormat>Personnalisé</PresentationFormat>
  <Paragraphs>361</Paragraphs>
  <Slides>34</Slides>
  <Notes>16</Notes>
  <HiddenSlides>0</HiddenSlides>
  <MMClips>1</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34</vt:i4>
      </vt:variant>
    </vt:vector>
  </HeadingPairs>
  <TitlesOfParts>
    <vt:vector size="43" baseType="lpstr">
      <vt:lpstr>Wingdings</vt:lpstr>
      <vt:lpstr>Arial</vt:lpstr>
      <vt:lpstr>Poppins</vt:lpstr>
      <vt:lpstr>Poppins Semi-Bold</vt:lpstr>
      <vt:lpstr>Calibri</vt:lpstr>
      <vt:lpstr>Poppins Medium</vt:lpstr>
      <vt:lpstr>Poppins Bold</vt:lpstr>
      <vt:lpstr>Aptos</vt:lpstr>
      <vt:lpstr>Office Theme</vt:lpstr>
      <vt:lpstr>Présentation PowerPoint</vt:lpstr>
      <vt:lpstr>Présentation PowerPoint</vt:lpstr>
      <vt:lpstr>Présentation PowerPoint</vt:lpstr>
      <vt:lpstr>Présentation PowerPoint</vt:lpstr>
      <vt:lpstr>Que recouvre la protection sociale complémentaire ?</vt:lpstr>
      <vt:lpstr>Que recouvre la protection sociale complémentaire ?</vt:lpstr>
      <vt:lpstr>Présentation PowerPoint</vt:lpstr>
      <vt:lpstr> Quels enjeux ?</vt:lpstr>
      <vt:lpstr> SITUATION DE VOTRE COLLECTIVITE OU ETABLISSEMENT PUBLIC </vt:lpstr>
      <vt:lpstr>Quel est l’accompagnement du CDG 18</vt:lpstr>
      <vt:lpstr>          QUEL EST L’ACCOMPAGNEMENT DU CDG 18 ?</vt:lpstr>
      <vt:lpstr>Présentation PowerPoint</vt:lpstr>
      <vt:lpstr>Présentation PowerPoint</vt:lpstr>
      <vt:lpstr>Cadre général des autorisations spéciales d’absence</vt:lpstr>
      <vt:lpstr>Liste des autorisations spéciales d’absence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Rappel – élections professionnelles – contrôle de la liste électorale</vt:lpstr>
      <vt:lpstr>Protection Sociale Complémentaire (PSC)</vt:lpstr>
      <vt:lpstr>Rupture conventionnelle – évolution des règles</vt:lpstr>
      <vt:lpstr>Lignes directrices de gestion</vt:lpstr>
      <vt:lpstr>Obligation de déclaration de vacance d’emploi</vt:lpstr>
      <vt:lpstr>Nouveau simulateur pour la retraite progressive</vt:lpstr>
      <vt:lpstr>Mobilités au CDG</vt:lpstr>
      <vt:lpstr>Les prochaines visios du CDG18</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Visios du CDG18</dc:title>
  <dc:creator>Ludivine Martinat</dc:creator>
  <cp:lastModifiedBy>Ludivine MARTINAT</cp:lastModifiedBy>
  <cp:revision>61</cp:revision>
  <cp:lastPrinted>2026-09-10T11:44:17Z</cp:lastPrinted>
  <dcterms:created xsi:type="dcterms:W3CDTF">2006-08-16T00:00:00Z</dcterms:created>
  <dcterms:modified xsi:type="dcterms:W3CDTF">2026-09-10T15:35:47Z</dcterms:modified>
  <dc:identifier>DAHKRwIDea8</dc:identifier>
</cp:coreProperties>
</file>