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4"/>
  </p:notesMasterIdLst>
  <p:sldIdLst>
    <p:sldId id="256" r:id="rId2"/>
    <p:sldId id="257" r:id="rId3"/>
    <p:sldId id="312" r:id="rId4"/>
    <p:sldId id="317" r:id="rId5"/>
    <p:sldId id="328" r:id="rId6"/>
    <p:sldId id="313" r:id="rId7"/>
    <p:sldId id="334" r:id="rId8"/>
    <p:sldId id="333" r:id="rId9"/>
    <p:sldId id="332" r:id="rId10"/>
    <p:sldId id="331" r:id="rId11"/>
    <p:sldId id="330" r:id="rId12"/>
    <p:sldId id="329" r:id="rId13"/>
    <p:sldId id="315" r:id="rId14"/>
    <p:sldId id="314" r:id="rId15"/>
    <p:sldId id="335" r:id="rId16"/>
    <p:sldId id="338" r:id="rId17"/>
    <p:sldId id="337" r:id="rId18"/>
    <p:sldId id="336" r:id="rId19"/>
    <p:sldId id="339" r:id="rId20"/>
    <p:sldId id="341" r:id="rId21"/>
    <p:sldId id="265" r:id="rId22"/>
    <p:sldId id="340" r:id="rId23"/>
    <p:sldId id="266" r:id="rId24"/>
    <p:sldId id="267" r:id="rId25"/>
    <p:sldId id="268" r:id="rId26"/>
    <p:sldId id="318" r:id="rId27"/>
    <p:sldId id="342" r:id="rId28"/>
    <p:sldId id="310" r:id="rId29"/>
    <p:sldId id="343" r:id="rId30"/>
    <p:sldId id="344" r:id="rId31"/>
    <p:sldId id="288" r:id="rId32"/>
    <p:sldId id="269" r:id="rId33"/>
  </p:sldIdLst>
  <p:sldSz cx="18288000" cy="10287000"/>
  <p:notesSz cx="6797675" cy="9926638"/>
  <p:embeddedFontLst>
    <p:embeddedFont>
      <p:font typeface="Poppins" panose="00000500000000000000" pitchFamily="2" charset="0"/>
      <p:regular r:id="rId35"/>
      <p:bold r:id="rId36"/>
    </p:embeddedFont>
    <p:embeddedFont>
      <p:font typeface="Poppins Bold" panose="00000800000000000000" charset="0"/>
      <p:regular r:id="rId37"/>
    </p:embeddedFont>
    <p:embeddedFont>
      <p:font typeface="Poppins Medium" panose="00000600000000000000" pitchFamily="2" charset="0"/>
      <p:regular r:id="rId38"/>
    </p:embeddedFont>
    <p:embeddedFont>
      <p:font typeface="Poppins Semi-Bold" panose="020B0604020202020204" charset="0"/>
      <p:regular r:id="rId39"/>
    </p:embeddedFont>
    <p:embeddedFont>
      <p:font typeface="Verdana" panose="020B060403050404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C4D6"/>
    <a:srgbClr val="FFF7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9" d="100"/>
          <a:sy n="49" d="100"/>
        </p:scale>
        <p:origin x="8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273B823-D6DD-448D-B2E0-AC09FF0ED217}" type="datetimeFigureOut">
              <a:rPr lang="fr-FR" smtClean="0"/>
              <a:t>16/10/2026</a:t>
            </a:fld>
            <a:endParaRPr lang="fr-FR"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3CD1244-35D1-44B3-9036-51A664636617}" type="slidenum">
              <a:rPr lang="fr-FR" smtClean="0"/>
              <a:t>‹N°›</a:t>
            </a:fld>
            <a:endParaRPr lang="fr-FR" dirty="0"/>
          </a:p>
        </p:txBody>
      </p:sp>
    </p:spTree>
    <p:extLst>
      <p:ext uri="{BB962C8B-B14F-4D97-AF65-F5344CB8AC3E}">
        <p14:creationId xmlns:p14="http://schemas.microsoft.com/office/powerpoint/2010/main" val="403554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65331-9B45-4BDF-FFA8-AF559569859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EBEF7F0-6788-E669-B457-5E78134AD575}"/>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83B63111-D592-68CB-5AFB-6FB6FE691D13}"/>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EE423D9C-ADA2-EA20-2627-5991287C8EEF}"/>
              </a:ext>
            </a:extLst>
          </p:cNvPr>
          <p:cNvSpPr>
            <a:spLocks noGrp="1"/>
          </p:cNvSpPr>
          <p:nvPr>
            <p:ph type="sldNum" sz="quarter" idx="5"/>
          </p:nvPr>
        </p:nvSpPr>
        <p:spPr/>
        <p:txBody>
          <a:bodyPr/>
          <a:lstStyle/>
          <a:p>
            <a:fld id="{83CD1244-35D1-44B3-9036-51A664636617}" type="slidenum">
              <a:rPr lang="fr-FR" smtClean="0"/>
              <a:t>4</a:t>
            </a:fld>
            <a:endParaRPr lang="fr-FR" dirty="0"/>
          </a:p>
        </p:txBody>
      </p:sp>
    </p:spTree>
    <p:extLst>
      <p:ext uri="{BB962C8B-B14F-4D97-AF65-F5344CB8AC3E}">
        <p14:creationId xmlns:p14="http://schemas.microsoft.com/office/powerpoint/2010/main" val="1278706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F5DCA-5BC6-7E44-96B7-45263E1342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0AFF5E2-D8B9-CD1E-D9C9-7AEFB662DAA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A7AAA138-C389-C20E-2DC7-F82157FACDEF}"/>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064D9994-0756-0D1D-C188-3640BF02C2DB}"/>
              </a:ext>
            </a:extLst>
          </p:cNvPr>
          <p:cNvSpPr>
            <a:spLocks noGrp="1"/>
          </p:cNvSpPr>
          <p:nvPr>
            <p:ph type="sldNum" sz="quarter" idx="5"/>
          </p:nvPr>
        </p:nvSpPr>
        <p:spPr/>
        <p:txBody>
          <a:bodyPr/>
          <a:lstStyle/>
          <a:p>
            <a:fld id="{83CD1244-35D1-44B3-9036-51A664636617}" type="slidenum">
              <a:rPr lang="fr-FR" smtClean="0"/>
              <a:t>5</a:t>
            </a:fld>
            <a:endParaRPr lang="fr-FR" dirty="0"/>
          </a:p>
        </p:txBody>
      </p:sp>
    </p:spTree>
    <p:extLst>
      <p:ext uri="{BB962C8B-B14F-4D97-AF65-F5344CB8AC3E}">
        <p14:creationId xmlns:p14="http://schemas.microsoft.com/office/powerpoint/2010/main" val="2649676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6F025-7556-D7FB-4104-9DC1FCA1BEE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B722114-E415-02A2-0155-32A72170C362}"/>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06109C06-94EB-7904-4177-3EB34B1AB9A5}"/>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9C692C7B-C1C5-57D6-F7E6-430DC38C6CF7}"/>
              </a:ext>
            </a:extLst>
          </p:cNvPr>
          <p:cNvSpPr>
            <a:spLocks noGrp="1"/>
          </p:cNvSpPr>
          <p:nvPr>
            <p:ph type="sldNum" sz="quarter" idx="5"/>
          </p:nvPr>
        </p:nvSpPr>
        <p:spPr/>
        <p:txBody>
          <a:bodyPr/>
          <a:lstStyle/>
          <a:p>
            <a:fld id="{83CD1244-35D1-44B3-9036-51A664636617}" type="slidenum">
              <a:rPr lang="fr-FR" smtClean="0"/>
              <a:t>6</a:t>
            </a:fld>
            <a:endParaRPr lang="fr-FR" dirty="0"/>
          </a:p>
        </p:txBody>
      </p:sp>
    </p:spTree>
    <p:extLst>
      <p:ext uri="{BB962C8B-B14F-4D97-AF65-F5344CB8AC3E}">
        <p14:creationId xmlns:p14="http://schemas.microsoft.com/office/powerpoint/2010/main" val="3794127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5D45B-6C65-7DD9-CBEB-7C58D2F5BA5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05C34A3-92F6-1AA7-11AD-AFB12165E283}"/>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BF0AB564-7196-43D9-2BD3-976A2A0CA72D}"/>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A1D0DC8D-6203-DBC7-DD4F-F0CC438B7DA0}"/>
              </a:ext>
            </a:extLst>
          </p:cNvPr>
          <p:cNvSpPr>
            <a:spLocks noGrp="1"/>
          </p:cNvSpPr>
          <p:nvPr>
            <p:ph type="sldNum" sz="quarter" idx="5"/>
          </p:nvPr>
        </p:nvSpPr>
        <p:spPr/>
        <p:txBody>
          <a:bodyPr/>
          <a:lstStyle/>
          <a:p>
            <a:fld id="{83CD1244-35D1-44B3-9036-51A664636617}" type="slidenum">
              <a:rPr lang="fr-FR" smtClean="0"/>
              <a:t>7</a:t>
            </a:fld>
            <a:endParaRPr lang="fr-FR" dirty="0"/>
          </a:p>
        </p:txBody>
      </p:sp>
    </p:spTree>
    <p:extLst>
      <p:ext uri="{BB962C8B-B14F-4D97-AF65-F5344CB8AC3E}">
        <p14:creationId xmlns:p14="http://schemas.microsoft.com/office/powerpoint/2010/main" val="1045459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69E22-0306-A9D0-F918-FD594972EF3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2C2F3AD-5568-08D2-6731-4217523450D3}"/>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6080C0DA-6270-E34D-620A-9572BF1B5E27}"/>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7FB630FB-42B5-47A0-605A-05726865318D}"/>
              </a:ext>
            </a:extLst>
          </p:cNvPr>
          <p:cNvSpPr>
            <a:spLocks noGrp="1"/>
          </p:cNvSpPr>
          <p:nvPr>
            <p:ph type="sldNum" sz="quarter" idx="5"/>
          </p:nvPr>
        </p:nvSpPr>
        <p:spPr/>
        <p:txBody>
          <a:bodyPr/>
          <a:lstStyle/>
          <a:p>
            <a:fld id="{83CD1244-35D1-44B3-9036-51A664636617}" type="slidenum">
              <a:rPr lang="fr-FR" smtClean="0"/>
              <a:t>8</a:t>
            </a:fld>
            <a:endParaRPr lang="fr-FR" dirty="0"/>
          </a:p>
        </p:txBody>
      </p:sp>
    </p:spTree>
    <p:extLst>
      <p:ext uri="{BB962C8B-B14F-4D97-AF65-F5344CB8AC3E}">
        <p14:creationId xmlns:p14="http://schemas.microsoft.com/office/powerpoint/2010/main" val="2185303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A6081-BD24-0FD9-9919-483C2FA5FDB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986D7F4-6411-247A-C492-E318754D35D0}"/>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BB78703D-C289-7D90-B5EC-48C8503FF0BD}"/>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2EC34F3F-1BF4-F271-C0AE-48426FF465E1}"/>
              </a:ext>
            </a:extLst>
          </p:cNvPr>
          <p:cNvSpPr>
            <a:spLocks noGrp="1"/>
          </p:cNvSpPr>
          <p:nvPr>
            <p:ph type="sldNum" sz="quarter" idx="5"/>
          </p:nvPr>
        </p:nvSpPr>
        <p:spPr/>
        <p:txBody>
          <a:bodyPr/>
          <a:lstStyle/>
          <a:p>
            <a:fld id="{83CD1244-35D1-44B3-9036-51A664636617}" type="slidenum">
              <a:rPr lang="fr-FR" smtClean="0"/>
              <a:t>9</a:t>
            </a:fld>
            <a:endParaRPr lang="fr-FR" dirty="0"/>
          </a:p>
        </p:txBody>
      </p:sp>
    </p:spTree>
    <p:extLst>
      <p:ext uri="{BB962C8B-B14F-4D97-AF65-F5344CB8AC3E}">
        <p14:creationId xmlns:p14="http://schemas.microsoft.com/office/powerpoint/2010/main" val="3859171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5017-B7F6-165C-CE32-C3499A2B65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AC039B6-7321-BCD9-B473-EBFE004E8516}"/>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BD536550-5F9A-6A30-5AC9-2AEAE5E5D194}"/>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B21B62A8-7461-24F4-DB00-B67C2FE64922}"/>
              </a:ext>
            </a:extLst>
          </p:cNvPr>
          <p:cNvSpPr>
            <a:spLocks noGrp="1"/>
          </p:cNvSpPr>
          <p:nvPr>
            <p:ph type="sldNum" sz="quarter" idx="5"/>
          </p:nvPr>
        </p:nvSpPr>
        <p:spPr/>
        <p:txBody>
          <a:bodyPr/>
          <a:lstStyle/>
          <a:p>
            <a:fld id="{83CD1244-35D1-44B3-9036-51A664636617}" type="slidenum">
              <a:rPr lang="fr-FR" smtClean="0"/>
              <a:t>10</a:t>
            </a:fld>
            <a:endParaRPr lang="fr-FR" dirty="0"/>
          </a:p>
        </p:txBody>
      </p:sp>
    </p:spTree>
    <p:extLst>
      <p:ext uri="{BB962C8B-B14F-4D97-AF65-F5344CB8AC3E}">
        <p14:creationId xmlns:p14="http://schemas.microsoft.com/office/powerpoint/2010/main" val="3375459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0E8EF-A17D-4DC2-C683-650A5BD9FD0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881C2AB-F9EF-B598-7242-0639248C217A}"/>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C71D9951-FFE4-C916-15A0-E0916F3A6B8B}"/>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518F35A3-C156-0865-6367-D36B5010EAA4}"/>
              </a:ext>
            </a:extLst>
          </p:cNvPr>
          <p:cNvSpPr>
            <a:spLocks noGrp="1"/>
          </p:cNvSpPr>
          <p:nvPr>
            <p:ph type="sldNum" sz="quarter" idx="5"/>
          </p:nvPr>
        </p:nvSpPr>
        <p:spPr/>
        <p:txBody>
          <a:bodyPr/>
          <a:lstStyle/>
          <a:p>
            <a:fld id="{83CD1244-35D1-44B3-9036-51A664636617}" type="slidenum">
              <a:rPr lang="fr-FR" smtClean="0"/>
              <a:t>11</a:t>
            </a:fld>
            <a:endParaRPr lang="fr-FR" dirty="0"/>
          </a:p>
        </p:txBody>
      </p:sp>
    </p:spTree>
    <p:extLst>
      <p:ext uri="{BB962C8B-B14F-4D97-AF65-F5344CB8AC3E}">
        <p14:creationId xmlns:p14="http://schemas.microsoft.com/office/powerpoint/2010/main" val="2133903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46B5F-6377-297C-F5AC-12FEAE7AC21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945F21A-7650-FA2E-9868-DBC3638BD21C}"/>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E9FB2E5-B2F6-F9CB-D2E7-7A9D17E920C5}"/>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3DEB6385-4933-EAEF-795E-868207BC23EF}"/>
              </a:ext>
            </a:extLst>
          </p:cNvPr>
          <p:cNvSpPr>
            <a:spLocks noGrp="1"/>
          </p:cNvSpPr>
          <p:nvPr>
            <p:ph type="sldNum" sz="quarter" idx="5"/>
          </p:nvPr>
        </p:nvSpPr>
        <p:spPr/>
        <p:txBody>
          <a:bodyPr/>
          <a:lstStyle/>
          <a:p>
            <a:fld id="{83CD1244-35D1-44B3-9036-51A664636617}" type="slidenum">
              <a:rPr lang="fr-FR" smtClean="0"/>
              <a:t>12</a:t>
            </a:fld>
            <a:endParaRPr lang="fr-FR" dirty="0"/>
          </a:p>
        </p:txBody>
      </p:sp>
    </p:spTree>
    <p:extLst>
      <p:ext uri="{BB962C8B-B14F-4D97-AF65-F5344CB8AC3E}">
        <p14:creationId xmlns:p14="http://schemas.microsoft.com/office/powerpoint/2010/main" val="418785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D6031-0DD3-EB79-12DD-E4ABD0A830E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23FD4B7-A600-E936-D7D7-6484849ABCF9}"/>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AA510C6C-18F3-670B-3E9D-29056912CAB8}"/>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D69F9605-7CBA-9016-F053-DD41DFD3437F}"/>
              </a:ext>
            </a:extLst>
          </p:cNvPr>
          <p:cNvSpPr>
            <a:spLocks noGrp="1"/>
          </p:cNvSpPr>
          <p:nvPr>
            <p:ph type="sldNum" sz="quarter" idx="5"/>
          </p:nvPr>
        </p:nvSpPr>
        <p:spPr/>
        <p:txBody>
          <a:bodyPr/>
          <a:lstStyle/>
          <a:p>
            <a:fld id="{83CD1244-35D1-44B3-9036-51A664636617}" type="slidenum">
              <a:rPr lang="fr-FR" smtClean="0"/>
              <a:t>13</a:t>
            </a:fld>
            <a:endParaRPr lang="fr-FR" dirty="0"/>
          </a:p>
        </p:txBody>
      </p:sp>
    </p:spTree>
    <p:extLst>
      <p:ext uri="{BB962C8B-B14F-4D97-AF65-F5344CB8AC3E}">
        <p14:creationId xmlns:p14="http://schemas.microsoft.com/office/powerpoint/2010/main" val="923827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9026A-786C-3172-9793-4F9B2AB8DE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816018-C61C-0BD9-8CBE-402CFF391BF3}"/>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09D1B3D5-69A2-FD95-AEC3-D5DA5A2B2611}"/>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A8DAED41-CE20-B5A5-E76F-194FE7E52D19}"/>
              </a:ext>
            </a:extLst>
          </p:cNvPr>
          <p:cNvSpPr>
            <a:spLocks noGrp="1"/>
          </p:cNvSpPr>
          <p:nvPr>
            <p:ph type="sldNum" sz="quarter" idx="5"/>
          </p:nvPr>
        </p:nvSpPr>
        <p:spPr/>
        <p:txBody>
          <a:bodyPr/>
          <a:lstStyle/>
          <a:p>
            <a:fld id="{83CD1244-35D1-44B3-9036-51A664636617}" type="slidenum">
              <a:rPr lang="fr-FR" smtClean="0"/>
              <a:t>14</a:t>
            </a:fld>
            <a:endParaRPr lang="fr-FR" dirty="0"/>
          </a:p>
        </p:txBody>
      </p:sp>
    </p:spTree>
    <p:extLst>
      <p:ext uri="{BB962C8B-B14F-4D97-AF65-F5344CB8AC3E}">
        <p14:creationId xmlns:p14="http://schemas.microsoft.com/office/powerpoint/2010/main" val="3967389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A681E-ACD6-2DCE-A6BA-D32D0ED2C08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9F46A57-F552-82DA-C1A1-251DFDADB4A8}"/>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D88497EB-A979-002E-21F5-EAA791C6328F}"/>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C7558A11-3041-5A50-1069-E057F940C8AA}"/>
              </a:ext>
            </a:extLst>
          </p:cNvPr>
          <p:cNvSpPr>
            <a:spLocks noGrp="1"/>
          </p:cNvSpPr>
          <p:nvPr>
            <p:ph type="sldNum" sz="quarter" idx="5"/>
          </p:nvPr>
        </p:nvSpPr>
        <p:spPr/>
        <p:txBody>
          <a:bodyPr/>
          <a:lstStyle/>
          <a:p>
            <a:fld id="{83CD1244-35D1-44B3-9036-51A664636617}" type="slidenum">
              <a:rPr lang="fr-FR" smtClean="0"/>
              <a:t>15</a:t>
            </a:fld>
            <a:endParaRPr lang="fr-FR" dirty="0"/>
          </a:p>
        </p:txBody>
      </p:sp>
    </p:spTree>
    <p:extLst>
      <p:ext uri="{BB962C8B-B14F-4D97-AF65-F5344CB8AC3E}">
        <p14:creationId xmlns:p14="http://schemas.microsoft.com/office/powerpoint/2010/main" val="1358071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ACD8B-FD5E-FB9C-4C5B-F92F5ECD38A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342D393-F50A-C0E8-57B4-004BB3BA5CF3}"/>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FD57AFCA-3FBD-0354-F967-39014828EE10}"/>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8D07ADD0-AC8D-7E7B-6437-4BCBBCC0111B}"/>
              </a:ext>
            </a:extLst>
          </p:cNvPr>
          <p:cNvSpPr>
            <a:spLocks noGrp="1"/>
          </p:cNvSpPr>
          <p:nvPr>
            <p:ph type="sldNum" sz="quarter" idx="5"/>
          </p:nvPr>
        </p:nvSpPr>
        <p:spPr/>
        <p:txBody>
          <a:bodyPr/>
          <a:lstStyle/>
          <a:p>
            <a:fld id="{83CD1244-35D1-44B3-9036-51A664636617}" type="slidenum">
              <a:rPr lang="fr-FR" smtClean="0"/>
              <a:t>16</a:t>
            </a:fld>
            <a:endParaRPr lang="fr-FR" dirty="0"/>
          </a:p>
        </p:txBody>
      </p:sp>
    </p:spTree>
    <p:extLst>
      <p:ext uri="{BB962C8B-B14F-4D97-AF65-F5344CB8AC3E}">
        <p14:creationId xmlns:p14="http://schemas.microsoft.com/office/powerpoint/2010/main" val="1263834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BE576-445F-2FD7-E452-C80C3CB6CAB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76CCFFC-D0EE-1BA0-DB41-C8512E9A24E7}"/>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605C8C87-A259-E530-E4A4-B0FDC711320E}"/>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FAD6328A-4D87-EDC1-4EE0-768C844966D1}"/>
              </a:ext>
            </a:extLst>
          </p:cNvPr>
          <p:cNvSpPr>
            <a:spLocks noGrp="1"/>
          </p:cNvSpPr>
          <p:nvPr>
            <p:ph type="sldNum" sz="quarter" idx="5"/>
          </p:nvPr>
        </p:nvSpPr>
        <p:spPr/>
        <p:txBody>
          <a:bodyPr/>
          <a:lstStyle/>
          <a:p>
            <a:fld id="{83CD1244-35D1-44B3-9036-51A664636617}" type="slidenum">
              <a:rPr lang="fr-FR" smtClean="0"/>
              <a:t>17</a:t>
            </a:fld>
            <a:endParaRPr lang="fr-FR" dirty="0"/>
          </a:p>
        </p:txBody>
      </p:sp>
    </p:spTree>
    <p:extLst>
      <p:ext uri="{BB962C8B-B14F-4D97-AF65-F5344CB8AC3E}">
        <p14:creationId xmlns:p14="http://schemas.microsoft.com/office/powerpoint/2010/main" val="3780048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64FAB-8529-CA58-59D3-967F50989A7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2AC5FE-CAF7-FDD7-4C9D-04BBF709BD37}"/>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997F904-4CEC-0187-2F6C-C9DE7A5B654F}"/>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CD0EB095-889C-4E80-6725-6F7C567242ED}"/>
              </a:ext>
            </a:extLst>
          </p:cNvPr>
          <p:cNvSpPr>
            <a:spLocks noGrp="1"/>
          </p:cNvSpPr>
          <p:nvPr>
            <p:ph type="sldNum" sz="quarter" idx="5"/>
          </p:nvPr>
        </p:nvSpPr>
        <p:spPr/>
        <p:txBody>
          <a:bodyPr/>
          <a:lstStyle/>
          <a:p>
            <a:fld id="{83CD1244-35D1-44B3-9036-51A664636617}" type="slidenum">
              <a:rPr lang="fr-FR" smtClean="0"/>
              <a:t>18</a:t>
            </a:fld>
            <a:endParaRPr lang="fr-FR" dirty="0"/>
          </a:p>
        </p:txBody>
      </p:sp>
    </p:spTree>
    <p:extLst>
      <p:ext uri="{BB962C8B-B14F-4D97-AF65-F5344CB8AC3E}">
        <p14:creationId xmlns:p14="http://schemas.microsoft.com/office/powerpoint/2010/main" val="1387689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E45F8-03B2-CE70-C685-E64A8984B67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917937-22D7-EC95-ACC8-B77CD90BBC96}"/>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BFFAD74B-ECEC-D875-161A-95A8E49E044B}"/>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67C56B30-C68D-95C0-0C24-C2780A0398AF}"/>
              </a:ext>
            </a:extLst>
          </p:cNvPr>
          <p:cNvSpPr>
            <a:spLocks noGrp="1"/>
          </p:cNvSpPr>
          <p:nvPr>
            <p:ph type="sldNum" sz="quarter" idx="5"/>
          </p:nvPr>
        </p:nvSpPr>
        <p:spPr/>
        <p:txBody>
          <a:bodyPr/>
          <a:lstStyle/>
          <a:p>
            <a:fld id="{83CD1244-35D1-44B3-9036-51A664636617}" type="slidenum">
              <a:rPr lang="fr-FR" smtClean="0"/>
              <a:t>19</a:t>
            </a:fld>
            <a:endParaRPr lang="fr-FR" dirty="0"/>
          </a:p>
        </p:txBody>
      </p:sp>
    </p:spTree>
    <p:extLst>
      <p:ext uri="{BB962C8B-B14F-4D97-AF65-F5344CB8AC3E}">
        <p14:creationId xmlns:p14="http://schemas.microsoft.com/office/powerpoint/2010/main" val="3644545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B2AD7-A23A-8CBC-40F1-376FF3E1CF7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6D088DD-A817-7C28-965D-590E7CB7FD77}"/>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F8A652BB-4CF2-1B07-B81D-A4CF7EA9AF5B}"/>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B5FA1539-B8B9-BD22-647C-30836182D91E}"/>
              </a:ext>
            </a:extLst>
          </p:cNvPr>
          <p:cNvSpPr>
            <a:spLocks noGrp="1"/>
          </p:cNvSpPr>
          <p:nvPr>
            <p:ph type="sldNum" sz="quarter" idx="5"/>
          </p:nvPr>
        </p:nvSpPr>
        <p:spPr/>
        <p:txBody>
          <a:bodyPr/>
          <a:lstStyle/>
          <a:p>
            <a:fld id="{83CD1244-35D1-44B3-9036-51A664636617}" type="slidenum">
              <a:rPr lang="fr-FR" smtClean="0"/>
              <a:t>20</a:t>
            </a:fld>
            <a:endParaRPr lang="fr-FR" dirty="0"/>
          </a:p>
        </p:txBody>
      </p:sp>
    </p:spTree>
    <p:extLst>
      <p:ext uri="{BB962C8B-B14F-4D97-AF65-F5344CB8AC3E}">
        <p14:creationId xmlns:p14="http://schemas.microsoft.com/office/powerpoint/2010/main" val="4228059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www.cdg18.fr/divers/acces-reserve/pages-en-acces-restreint.html#c2779"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mailto:service.rh@cdg18.fr" TargetMode="External"/><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hyperlink" Target="https://www.cdg18.fr/fileadmin/bibliotheque/Documents/Acces_reserve/Elections_Professionnelles/procedure_agirhe_-verifier_les_listes_electorales.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hyperlink" Target="https://www.cdg18.fr/divers/acces-reserve/pages-en-acces-restreint.html#c2786" TargetMode="Externa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mailto:emploi.public@cdg18.fr"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donnees-sociales.fr/mode-demploi-2-2/"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cnracl.retraites.fr/employeur/aide-et-contact-employeur" TargetMode="Externa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2438400" y="5143500"/>
            <a:ext cx="9703736" cy="10032267"/>
            <a:chOff x="0" y="0"/>
            <a:chExt cx="970284" cy="812800"/>
          </a:xfrm>
        </p:grpSpPr>
        <p:sp>
          <p:nvSpPr>
            <p:cNvPr id="3" name="Freeform 3"/>
            <p:cNvSpPr/>
            <p:nvPr/>
          </p:nvSpPr>
          <p:spPr>
            <a:xfrm>
              <a:off x="0" y="0"/>
              <a:ext cx="970284" cy="812800"/>
            </a:xfrm>
            <a:custGeom>
              <a:avLst/>
              <a:gdLst/>
              <a:ahLst/>
              <a:cxnLst/>
              <a:rect l="l" t="t" r="r" b="b"/>
              <a:pathLst>
                <a:path w="970284" h="812800">
                  <a:moveTo>
                    <a:pt x="485142" y="0"/>
                  </a:moveTo>
                  <a:cubicBezTo>
                    <a:pt x="217205" y="0"/>
                    <a:pt x="0" y="181951"/>
                    <a:pt x="0" y="406400"/>
                  </a:cubicBezTo>
                  <a:cubicBezTo>
                    <a:pt x="0" y="630849"/>
                    <a:pt x="217205" y="812800"/>
                    <a:pt x="485142" y="812800"/>
                  </a:cubicBezTo>
                  <a:cubicBezTo>
                    <a:pt x="753078" y="812800"/>
                    <a:pt x="970284" y="630849"/>
                    <a:pt x="970284" y="406400"/>
                  </a:cubicBezTo>
                  <a:cubicBezTo>
                    <a:pt x="970284" y="181951"/>
                    <a:pt x="753078" y="0"/>
                    <a:pt x="485142" y="0"/>
                  </a:cubicBezTo>
                  <a:close/>
                </a:path>
              </a:pathLst>
            </a:custGeom>
            <a:solidFill>
              <a:srgbClr val="ED8A32"/>
            </a:solidFill>
          </p:spPr>
          <p:txBody>
            <a:bodyPr/>
            <a:lstStyle/>
            <a:p>
              <a:endParaRPr lang="fr-FR" noProof="0" dirty="0"/>
            </a:p>
          </p:txBody>
        </p:sp>
        <p:sp>
          <p:nvSpPr>
            <p:cNvPr id="4" name="TextBox 4"/>
            <p:cNvSpPr txBox="1"/>
            <p:nvPr/>
          </p:nvSpPr>
          <p:spPr>
            <a:xfrm>
              <a:off x="90964" y="19050"/>
              <a:ext cx="788356" cy="717550"/>
            </a:xfrm>
            <a:prstGeom prst="rect">
              <a:avLst/>
            </a:prstGeom>
          </p:spPr>
          <p:txBody>
            <a:bodyPr lIns="50800" tIns="50800" rIns="50800" bIns="50800" rtlCol="0" anchor="ctr"/>
            <a:lstStyle/>
            <a:p>
              <a:pPr marL="0" lvl="0" indent="0" algn="ctr">
                <a:lnSpc>
                  <a:spcPts val="2659"/>
                </a:lnSpc>
              </a:pPr>
              <a:endParaRPr lang="fr-FR" noProof="0" dirty="0"/>
            </a:p>
          </p:txBody>
        </p:sp>
      </p:grpSp>
      <p:sp>
        <p:nvSpPr>
          <p:cNvPr id="5" name="Freeform 5"/>
          <p:cNvSpPr/>
          <p:nvPr/>
        </p:nvSpPr>
        <p:spPr>
          <a:xfrm>
            <a:off x="15776164" y="8455170"/>
            <a:ext cx="1483136" cy="849432"/>
          </a:xfrm>
          <a:custGeom>
            <a:avLst/>
            <a:gdLst/>
            <a:ahLst/>
            <a:cxnLst/>
            <a:rect l="l" t="t" r="r" b="b"/>
            <a:pathLst>
              <a:path w="1483136" h="849432">
                <a:moveTo>
                  <a:pt x="0" y="0"/>
                </a:moveTo>
                <a:lnTo>
                  <a:pt x="1483136" y="0"/>
                </a:lnTo>
                <a:lnTo>
                  <a:pt x="1483136" y="849432"/>
                </a:lnTo>
                <a:lnTo>
                  <a:pt x="0" y="8494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noProof="0" dirty="0"/>
          </a:p>
        </p:txBody>
      </p:sp>
      <p:sp>
        <p:nvSpPr>
          <p:cNvPr id="6" name="Freeform 6"/>
          <p:cNvSpPr/>
          <p:nvPr/>
        </p:nvSpPr>
        <p:spPr>
          <a:xfrm>
            <a:off x="379302" y="342352"/>
            <a:ext cx="3402425" cy="2314575"/>
          </a:xfrm>
          <a:custGeom>
            <a:avLst/>
            <a:gdLst/>
            <a:ahLst/>
            <a:cxnLst/>
            <a:rect l="l" t="t" r="r" b="b"/>
            <a:pathLst>
              <a:path w="3402425" h="2314575">
                <a:moveTo>
                  <a:pt x="0" y="0"/>
                </a:moveTo>
                <a:lnTo>
                  <a:pt x="3402425" y="0"/>
                </a:lnTo>
                <a:lnTo>
                  <a:pt x="3402425" y="2314575"/>
                </a:lnTo>
                <a:lnTo>
                  <a:pt x="0" y="2314575"/>
                </a:lnTo>
                <a:lnTo>
                  <a:pt x="0" y="0"/>
                </a:lnTo>
                <a:close/>
              </a:path>
            </a:pathLst>
          </a:custGeom>
          <a:blipFill>
            <a:blip r:embed="rId5"/>
            <a:stretch>
              <a:fillRect/>
            </a:stretch>
          </a:blipFill>
        </p:spPr>
        <p:txBody>
          <a:bodyPr/>
          <a:lstStyle/>
          <a:p>
            <a:endParaRPr lang="fr-FR" noProof="0" dirty="0"/>
          </a:p>
        </p:txBody>
      </p:sp>
      <p:sp>
        <p:nvSpPr>
          <p:cNvPr id="7" name="Freeform 7"/>
          <p:cNvSpPr/>
          <p:nvPr/>
        </p:nvSpPr>
        <p:spPr>
          <a:xfrm>
            <a:off x="379302" y="6172200"/>
            <a:ext cx="5335235" cy="4114800"/>
          </a:xfrm>
          <a:custGeom>
            <a:avLst/>
            <a:gdLst/>
            <a:ahLst/>
            <a:cxnLst/>
            <a:rect l="l" t="t" r="r" b="b"/>
            <a:pathLst>
              <a:path w="5335235" h="4114800">
                <a:moveTo>
                  <a:pt x="0" y="0"/>
                </a:moveTo>
                <a:lnTo>
                  <a:pt x="5335235" y="0"/>
                </a:lnTo>
                <a:lnTo>
                  <a:pt x="5335235"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noProof="0" dirty="0"/>
          </a:p>
        </p:txBody>
      </p:sp>
      <p:sp>
        <p:nvSpPr>
          <p:cNvPr id="8" name="TextBox 8"/>
          <p:cNvSpPr txBox="1"/>
          <p:nvPr/>
        </p:nvSpPr>
        <p:spPr>
          <a:xfrm>
            <a:off x="8229600" y="3262111"/>
            <a:ext cx="7715449" cy="1310026"/>
          </a:xfrm>
          <a:prstGeom prst="rect">
            <a:avLst/>
          </a:prstGeom>
        </p:spPr>
        <p:txBody>
          <a:bodyPr wrap="square" lIns="0" tIns="0" rIns="0" bIns="0" rtlCol="0" anchor="t">
            <a:spAutoFit/>
          </a:bodyPr>
          <a:lstStyle/>
          <a:p>
            <a:pPr algn="l">
              <a:lnSpc>
                <a:spcPts val="3384"/>
              </a:lnSpc>
            </a:pPr>
            <a:r>
              <a:rPr lang="fr-FR" sz="2843" b="1" noProof="0" dirty="0">
                <a:solidFill>
                  <a:srgbClr val="DB560E"/>
                </a:solidFill>
                <a:latin typeface="Poppins Semi-Bold"/>
                <a:ea typeface="Poppins Semi-Bold"/>
                <a:cs typeface="Poppins Semi-Bold"/>
                <a:sym typeface="Poppins Semi-Bold"/>
              </a:rPr>
              <a:t>Vos intervenants pour cette session :</a:t>
            </a:r>
          </a:p>
          <a:p>
            <a:pPr algn="l">
              <a:lnSpc>
                <a:spcPts val="3384"/>
              </a:lnSpc>
            </a:pPr>
            <a:endParaRPr lang="fr-FR" sz="2843" b="1" noProof="0" dirty="0">
              <a:solidFill>
                <a:srgbClr val="DB560E"/>
              </a:solidFill>
              <a:latin typeface="Poppins Semi-Bold"/>
              <a:ea typeface="Poppins Semi-Bold"/>
              <a:cs typeface="Poppins Semi-Bold"/>
              <a:sym typeface="Poppins Semi-Bold"/>
            </a:endParaRPr>
          </a:p>
          <a:p>
            <a:pPr marL="0" lvl="0" indent="0" algn="l">
              <a:lnSpc>
                <a:spcPts val="3384"/>
              </a:lnSpc>
            </a:pPr>
            <a:endParaRPr lang="fr-FR" sz="2843" b="1" noProof="0" dirty="0">
              <a:solidFill>
                <a:srgbClr val="DB560E"/>
              </a:solidFill>
              <a:latin typeface="Poppins Semi-Bold"/>
              <a:ea typeface="Poppins Semi-Bold"/>
              <a:cs typeface="Poppins Semi-Bold"/>
              <a:sym typeface="Poppins Semi-Bold"/>
            </a:endParaRPr>
          </a:p>
        </p:txBody>
      </p:sp>
      <p:sp>
        <p:nvSpPr>
          <p:cNvPr id="9" name="TextBox 9"/>
          <p:cNvSpPr txBox="1"/>
          <p:nvPr/>
        </p:nvSpPr>
        <p:spPr>
          <a:xfrm>
            <a:off x="9677400" y="982398"/>
            <a:ext cx="7230744" cy="1072409"/>
          </a:xfrm>
          <a:prstGeom prst="rect">
            <a:avLst/>
          </a:prstGeom>
        </p:spPr>
        <p:txBody>
          <a:bodyPr wrap="square" lIns="0" tIns="0" rIns="0" bIns="0" rtlCol="0" anchor="t">
            <a:spAutoFit/>
          </a:bodyPr>
          <a:lstStyle/>
          <a:p>
            <a:pPr algn="ctr">
              <a:lnSpc>
                <a:spcPts val="8813"/>
              </a:lnSpc>
              <a:spcBef>
                <a:spcPct val="0"/>
              </a:spcBef>
            </a:pPr>
            <a:r>
              <a:rPr lang="fr-FR" sz="6295" b="1" dirty="0">
                <a:solidFill>
                  <a:srgbClr val="AED4AC"/>
                </a:solidFill>
                <a:latin typeface="Poppins"/>
                <a:ea typeface="Poppins"/>
                <a:cs typeface="Poppins"/>
                <a:sym typeface="Poppins"/>
              </a:rPr>
              <a:t>OCTOBRE</a:t>
            </a:r>
            <a:r>
              <a:rPr lang="fr-FR" sz="6295" b="1" noProof="0" dirty="0">
                <a:solidFill>
                  <a:srgbClr val="AED4AC"/>
                </a:solidFill>
                <a:latin typeface="Poppins"/>
                <a:ea typeface="Poppins"/>
                <a:cs typeface="Poppins"/>
                <a:sym typeface="Poppins"/>
              </a:rPr>
              <a:t> 2026</a:t>
            </a:r>
          </a:p>
        </p:txBody>
      </p:sp>
      <p:sp>
        <p:nvSpPr>
          <p:cNvPr id="10" name="TextBox 10"/>
          <p:cNvSpPr txBox="1"/>
          <p:nvPr/>
        </p:nvSpPr>
        <p:spPr>
          <a:xfrm>
            <a:off x="6670735" y="4470494"/>
            <a:ext cx="11617265" cy="1322542"/>
          </a:xfrm>
          <a:prstGeom prst="rect">
            <a:avLst/>
          </a:prstGeom>
        </p:spPr>
        <p:txBody>
          <a:bodyPr lIns="0" tIns="0" rIns="0" bIns="0" rtlCol="0" anchor="t">
            <a:spAutoFit/>
          </a:bodyPr>
          <a:lstStyle/>
          <a:p>
            <a:pPr algn="ctr">
              <a:lnSpc>
                <a:spcPts val="3816"/>
              </a:lnSpc>
              <a:spcBef>
                <a:spcPct val="0"/>
              </a:spcBef>
            </a:pPr>
            <a:r>
              <a:rPr lang="fr-FR" sz="2726" b="1" noProof="0" dirty="0">
                <a:solidFill>
                  <a:srgbClr val="76C4D6"/>
                </a:solidFill>
                <a:latin typeface="Poppins Bold"/>
                <a:ea typeface="Poppins Bold"/>
                <a:cs typeface="Poppins Bold"/>
                <a:sym typeface="Poppins Bold"/>
              </a:rPr>
              <a:t>Aurore VEDRENNE</a:t>
            </a:r>
            <a:r>
              <a:rPr lang="fr-FR" sz="2726" noProof="0" dirty="0">
                <a:solidFill>
                  <a:srgbClr val="76C4D6"/>
                </a:solidFill>
                <a:latin typeface="Poppins"/>
                <a:ea typeface="Poppins"/>
                <a:cs typeface="Poppins"/>
                <a:sym typeface="Poppins"/>
              </a:rPr>
              <a:t>– Directrice adjointe et responsable du pôle ressources et accompagnement</a:t>
            </a:r>
          </a:p>
          <a:p>
            <a:pPr algn="ctr">
              <a:lnSpc>
                <a:spcPts val="2623"/>
              </a:lnSpc>
              <a:spcBef>
                <a:spcPct val="0"/>
              </a:spcBef>
            </a:pPr>
            <a:endParaRPr lang="fr-FR" sz="2726" noProof="0" dirty="0">
              <a:solidFill>
                <a:srgbClr val="76C4D6"/>
              </a:solidFill>
              <a:latin typeface="Poppins"/>
              <a:ea typeface="Poppins"/>
              <a:cs typeface="Poppins"/>
              <a:sym typeface="Poppins"/>
            </a:endParaRPr>
          </a:p>
        </p:txBody>
      </p:sp>
      <p:pic>
        <p:nvPicPr>
          <p:cNvPr id="11" name="audiohub__4066141017921_mind-games__testversion">
            <a:hlinkClick r:id="" action="ppaction://media"/>
            <a:extLst>
              <a:ext uri="{FF2B5EF4-FFF2-40B4-BE49-F238E27FC236}">
                <a16:creationId xmlns:a16="http://schemas.microsoft.com/office/drawing/2014/main" id="{783B9FDE-06C4-DD5C-A8AF-5E31079E63C8}"/>
              </a:ext>
            </a:extLst>
          </p:cNvPr>
          <p:cNvPicPr>
            <a:picLocks noChangeAspect="1"/>
          </p:cNvPicPr>
          <p:nvPr>
            <a:audioFile r:link="rId1"/>
            <p:extLst>
              <p:ext uri="{DAA4B4D4-6D71-4841-9C94-3DE7FCFB9230}">
                <p14:media xmlns:p14="http://schemas.microsoft.com/office/powerpoint/2010/main" r:embed="rId2">
                  <p14:trim st="5984" end="4563.3125"/>
                </p14:media>
              </p:ext>
            </p:extLst>
          </p:nvPr>
        </p:nvPicPr>
        <p:blipFill>
          <a:blip r:embed="rId7"/>
          <a:stretch>
            <a:fillRect/>
          </a:stretch>
        </p:blipFill>
        <p:spPr>
          <a:xfrm>
            <a:off x="2803237" y="7658100"/>
            <a:ext cx="487363" cy="48736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406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756" showWhenStopped="0">
                <p:cTn id="7" repeatCount="indefinite"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sp>
        <p:nvSpPr>
          <p:cNvPr id="2" name="Freeform 2"/>
          <p:cNvSpPr/>
          <p:nvPr/>
        </p:nvSpPr>
        <p:spPr>
          <a:xfrm>
            <a:off x="8710753" y="1528612"/>
            <a:ext cx="1218000" cy="1229174"/>
          </a:xfrm>
          <a:custGeom>
            <a:avLst/>
            <a:gdLst/>
            <a:ahLst/>
            <a:cxnLst/>
            <a:rect l="l" t="t" r="r" b="b"/>
            <a:pathLst>
              <a:path w="1218000" h="1229174">
                <a:moveTo>
                  <a:pt x="0" y="0"/>
                </a:moveTo>
                <a:lnTo>
                  <a:pt x="1217999" y="0"/>
                </a:lnTo>
                <a:lnTo>
                  <a:pt x="1217999" y="1229174"/>
                </a:lnTo>
                <a:lnTo>
                  <a:pt x="0" y="12291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3" name="Freeform 3"/>
          <p:cNvSpPr/>
          <p:nvPr/>
        </p:nvSpPr>
        <p:spPr>
          <a:xfrm>
            <a:off x="8680038" y="3808196"/>
            <a:ext cx="1279429" cy="1295923"/>
          </a:xfrm>
          <a:custGeom>
            <a:avLst/>
            <a:gdLst/>
            <a:ahLst/>
            <a:cxnLst/>
            <a:rect l="l" t="t" r="r" b="b"/>
            <a:pathLst>
              <a:path w="1279429" h="1295923">
                <a:moveTo>
                  <a:pt x="0" y="0"/>
                </a:moveTo>
                <a:lnTo>
                  <a:pt x="1279429" y="0"/>
                </a:lnTo>
                <a:lnTo>
                  <a:pt x="1279429" y="1295922"/>
                </a:lnTo>
                <a:lnTo>
                  <a:pt x="0" y="12959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noProof="0" dirty="0"/>
          </a:p>
        </p:txBody>
      </p:sp>
      <p:sp>
        <p:nvSpPr>
          <p:cNvPr id="4" name="Freeform 4"/>
          <p:cNvSpPr/>
          <p:nvPr/>
        </p:nvSpPr>
        <p:spPr>
          <a:xfrm>
            <a:off x="8720757" y="6151868"/>
            <a:ext cx="1238711" cy="1259318"/>
          </a:xfrm>
          <a:custGeom>
            <a:avLst/>
            <a:gdLst/>
            <a:ahLst/>
            <a:cxnLst/>
            <a:rect l="l" t="t" r="r" b="b"/>
            <a:pathLst>
              <a:path w="1238711" h="1259318">
                <a:moveTo>
                  <a:pt x="0" y="0"/>
                </a:moveTo>
                <a:lnTo>
                  <a:pt x="1238710" y="0"/>
                </a:lnTo>
                <a:lnTo>
                  <a:pt x="1238710" y="1259318"/>
                </a:lnTo>
                <a:lnTo>
                  <a:pt x="0" y="125931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noProof="0" dirty="0"/>
          </a:p>
        </p:txBody>
      </p:sp>
      <p:sp>
        <p:nvSpPr>
          <p:cNvPr id="7" name="TextBox 7"/>
          <p:cNvSpPr txBox="1"/>
          <p:nvPr/>
        </p:nvSpPr>
        <p:spPr>
          <a:xfrm>
            <a:off x="10127541" y="1333735"/>
            <a:ext cx="7639852" cy="923330"/>
          </a:xfrm>
          <a:prstGeom prst="rect">
            <a:avLst/>
          </a:prstGeom>
        </p:spPr>
        <p:txBody>
          <a:bodyPr wrap="square" lIns="0" tIns="0" rIns="0" bIns="0" rtlCol="0" anchor="t">
            <a:spAutoFit/>
          </a:bodyPr>
          <a:lstStyle/>
          <a:p>
            <a:pPr marL="0" lvl="0" indent="0" algn="l">
              <a:lnSpc>
                <a:spcPts val="3648"/>
              </a:lnSpc>
              <a:spcBef>
                <a:spcPct val="0"/>
              </a:spcBef>
            </a:pPr>
            <a:r>
              <a:rPr lang="fr-FR" sz="3070" b="1" noProof="0" dirty="0">
                <a:solidFill>
                  <a:srgbClr val="000000"/>
                </a:solidFill>
                <a:latin typeface="Poppins Bold"/>
                <a:ea typeface="Poppins Bold"/>
                <a:cs typeface="Poppins Bold"/>
                <a:sym typeface="Poppins Bold"/>
              </a:rPr>
              <a:t>Entretien professionnel et entretien de formation</a:t>
            </a:r>
          </a:p>
        </p:txBody>
      </p:sp>
      <p:sp>
        <p:nvSpPr>
          <p:cNvPr id="10" name="TextBox 10"/>
          <p:cNvSpPr txBox="1"/>
          <p:nvPr/>
        </p:nvSpPr>
        <p:spPr>
          <a:xfrm>
            <a:off x="10159496" y="2337153"/>
            <a:ext cx="7049018" cy="231858"/>
          </a:xfrm>
          <a:prstGeom prst="rect">
            <a:avLst/>
          </a:prstGeom>
        </p:spPr>
        <p:txBody>
          <a:bodyPr lIns="0" tIns="0" rIns="0" bIns="0" rtlCol="0" anchor="t">
            <a:spAutoFit/>
          </a:bodyPr>
          <a:lstStyle/>
          <a:p>
            <a:pPr marL="0" lvl="0" indent="0" algn="l">
              <a:lnSpc>
                <a:spcPts val="1915"/>
              </a:lnSpc>
            </a:pPr>
            <a:r>
              <a:rPr lang="fr-FR" sz="1368" noProof="0" dirty="0">
                <a:solidFill>
                  <a:srgbClr val="000000"/>
                </a:solidFill>
                <a:latin typeface="Poppins"/>
                <a:ea typeface="Poppins"/>
                <a:cs typeface="Poppins"/>
                <a:sym typeface="Poppins"/>
              </a:rPr>
              <a:t>Présenté par </a:t>
            </a:r>
            <a:r>
              <a:rPr lang="fr-FR" sz="1368" dirty="0">
                <a:solidFill>
                  <a:srgbClr val="000000"/>
                </a:solidFill>
                <a:latin typeface="Poppins"/>
                <a:ea typeface="Poppins"/>
                <a:cs typeface="Poppins"/>
                <a:sym typeface="Poppins"/>
              </a:rPr>
              <a:t>Aurore VEDRENNE</a:t>
            </a:r>
            <a:endParaRPr lang="fr-FR" sz="1368" noProof="0" dirty="0">
              <a:solidFill>
                <a:srgbClr val="000000"/>
              </a:solidFill>
              <a:latin typeface="Poppins"/>
              <a:ea typeface="Poppins"/>
              <a:cs typeface="Poppins"/>
              <a:sym typeface="Poppins"/>
            </a:endParaRPr>
          </a:p>
        </p:txBody>
      </p:sp>
      <p:sp>
        <p:nvSpPr>
          <p:cNvPr id="11" name="TextBox 11"/>
          <p:cNvSpPr txBox="1"/>
          <p:nvPr/>
        </p:nvSpPr>
        <p:spPr>
          <a:xfrm>
            <a:off x="1028700" y="990600"/>
            <a:ext cx="4214643" cy="835384"/>
          </a:xfrm>
          <a:prstGeom prst="rect">
            <a:avLst/>
          </a:prstGeom>
        </p:spPr>
        <p:txBody>
          <a:bodyPr lIns="0" tIns="0" rIns="0" bIns="0" rtlCol="0" anchor="t">
            <a:spAutoFit/>
          </a:bodyPr>
          <a:lstStyle/>
          <a:p>
            <a:pPr marL="0" lvl="0" indent="0" algn="l">
              <a:lnSpc>
                <a:spcPts val="6286"/>
              </a:lnSpc>
            </a:pPr>
            <a:r>
              <a:rPr lang="fr-FR" sz="5282" b="1" noProof="0" dirty="0">
                <a:solidFill>
                  <a:srgbClr val="76C4D6"/>
                </a:solidFill>
                <a:latin typeface="Poppins Bold"/>
                <a:ea typeface="Poppins Bold"/>
                <a:cs typeface="Poppins Bold"/>
                <a:sym typeface="Poppins Bold"/>
              </a:rPr>
              <a:t>SOMMAIRE</a:t>
            </a:r>
          </a:p>
        </p:txBody>
      </p:sp>
      <p:sp>
        <p:nvSpPr>
          <p:cNvPr id="13" name="TextBox 13"/>
          <p:cNvSpPr txBox="1"/>
          <p:nvPr/>
        </p:nvSpPr>
        <p:spPr>
          <a:xfrm>
            <a:off x="10134915" y="3916239"/>
            <a:ext cx="7309463" cy="461665"/>
          </a:xfrm>
          <a:prstGeom prst="rect">
            <a:avLst/>
          </a:prstGeom>
        </p:spPr>
        <p:txBody>
          <a:bodyPr wrap="square" lIns="0" tIns="0" rIns="0" bIns="0" rtlCol="0" anchor="t">
            <a:spAutoFit/>
          </a:bodyPr>
          <a:lstStyle/>
          <a:p>
            <a:pPr marL="0" lvl="0" indent="0" algn="l">
              <a:lnSpc>
                <a:spcPts val="3648"/>
              </a:lnSpc>
              <a:spcBef>
                <a:spcPct val="0"/>
              </a:spcBef>
            </a:pPr>
            <a:r>
              <a:rPr lang="fr-FR" sz="3065" b="1" noProof="0" dirty="0">
                <a:solidFill>
                  <a:srgbClr val="000000"/>
                </a:solidFill>
                <a:latin typeface="Poppins Bold"/>
                <a:ea typeface="Poppins Bold"/>
                <a:cs typeface="Poppins Bold"/>
                <a:sym typeface="Poppins Bold"/>
              </a:rPr>
              <a:t>Les élections professionnelles</a:t>
            </a:r>
          </a:p>
        </p:txBody>
      </p:sp>
      <p:sp>
        <p:nvSpPr>
          <p:cNvPr id="14" name="TextBox 10">
            <a:extLst>
              <a:ext uri="{FF2B5EF4-FFF2-40B4-BE49-F238E27FC236}">
                <a16:creationId xmlns:a16="http://schemas.microsoft.com/office/drawing/2014/main" id="{A4FFC077-3B66-FD53-3849-B1CBFC903B0A}"/>
              </a:ext>
            </a:extLst>
          </p:cNvPr>
          <p:cNvSpPr txBox="1"/>
          <p:nvPr/>
        </p:nvSpPr>
        <p:spPr>
          <a:xfrm>
            <a:off x="10127541" y="4616401"/>
            <a:ext cx="7049018" cy="231858"/>
          </a:xfrm>
          <a:prstGeom prst="rect">
            <a:avLst/>
          </a:prstGeom>
        </p:spPr>
        <p:txBody>
          <a:bodyPr lIns="0" tIns="0" rIns="0" bIns="0" rtlCol="0" anchor="t">
            <a:spAutoFit/>
          </a:bodyPr>
          <a:lstStyle/>
          <a:p>
            <a:pPr marL="0" lvl="0" indent="0" algn="l">
              <a:lnSpc>
                <a:spcPts val="1915"/>
              </a:lnSpc>
            </a:pPr>
            <a:r>
              <a:rPr lang="fr-FR" sz="1368" noProof="0" dirty="0">
                <a:solidFill>
                  <a:srgbClr val="000000"/>
                </a:solidFill>
                <a:latin typeface="Poppins"/>
                <a:ea typeface="Poppins"/>
                <a:cs typeface="Poppins"/>
                <a:sym typeface="Poppins"/>
              </a:rPr>
              <a:t>Présenté par </a:t>
            </a:r>
            <a:r>
              <a:rPr lang="fr-FR" sz="1368" dirty="0">
                <a:solidFill>
                  <a:srgbClr val="000000"/>
                </a:solidFill>
                <a:latin typeface="Poppins"/>
                <a:ea typeface="Poppins"/>
                <a:cs typeface="Poppins"/>
                <a:sym typeface="Poppins"/>
              </a:rPr>
              <a:t>Aurore VEDRENNE</a:t>
            </a:r>
            <a:endParaRPr lang="fr-FR" sz="1368" noProof="0" dirty="0">
              <a:solidFill>
                <a:srgbClr val="000000"/>
              </a:solidFill>
              <a:latin typeface="Poppins"/>
              <a:ea typeface="Poppins"/>
              <a:cs typeface="Poppins"/>
              <a:sym typeface="Poppins"/>
            </a:endParaRPr>
          </a:p>
        </p:txBody>
      </p:sp>
      <p:sp>
        <p:nvSpPr>
          <p:cNvPr id="15" name="TextBox 13">
            <a:extLst>
              <a:ext uri="{FF2B5EF4-FFF2-40B4-BE49-F238E27FC236}">
                <a16:creationId xmlns:a16="http://schemas.microsoft.com/office/drawing/2014/main" id="{1BC4107D-E499-17DE-0A68-57911249DB16}"/>
              </a:ext>
            </a:extLst>
          </p:cNvPr>
          <p:cNvSpPr txBox="1"/>
          <p:nvPr/>
        </p:nvSpPr>
        <p:spPr>
          <a:xfrm>
            <a:off x="10134915" y="6352453"/>
            <a:ext cx="7309463" cy="461665"/>
          </a:xfrm>
          <a:prstGeom prst="rect">
            <a:avLst/>
          </a:prstGeom>
        </p:spPr>
        <p:txBody>
          <a:bodyPr wrap="square" lIns="0" tIns="0" rIns="0" bIns="0" rtlCol="0" anchor="t">
            <a:spAutoFit/>
          </a:bodyPr>
          <a:lstStyle/>
          <a:p>
            <a:pPr marL="0" lvl="0" indent="0" algn="l">
              <a:lnSpc>
                <a:spcPts val="3648"/>
              </a:lnSpc>
              <a:spcBef>
                <a:spcPct val="0"/>
              </a:spcBef>
            </a:pPr>
            <a:r>
              <a:rPr lang="fr-FR" sz="3065" b="1" noProof="0" dirty="0">
                <a:solidFill>
                  <a:srgbClr val="000000"/>
                </a:solidFill>
                <a:latin typeface="Poppins Bold"/>
                <a:ea typeface="Poppins Bold"/>
                <a:cs typeface="Poppins Bold"/>
                <a:sym typeface="Poppins Bold"/>
              </a:rPr>
              <a:t>Actus minute</a:t>
            </a:r>
          </a:p>
        </p:txBody>
      </p:sp>
      <p:sp>
        <p:nvSpPr>
          <p:cNvPr id="18" name="TextBox 10">
            <a:extLst>
              <a:ext uri="{FF2B5EF4-FFF2-40B4-BE49-F238E27FC236}">
                <a16:creationId xmlns:a16="http://schemas.microsoft.com/office/drawing/2014/main" id="{6EA94B76-D450-9A8D-9D86-208598E06553}"/>
              </a:ext>
            </a:extLst>
          </p:cNvPr>
          <p:cNvSpPr txBox="1"/>
          <p:nvPr/>
        </p:nvSpPr>
        <p:spPr>
          <a:xfrm>
            <a:off x="10184077" y="6972050"/>
            <a:ext cx="7049018" cy="231858"/>
          </a:xfrm>
          <a:prstGeom prst="rect">
            <a:avLst/>
          </a:prstGeom>
        </p:spPr>
        <p:txBody>
          <a:bodyPr lIns="0" tIns="0" rIns="0" bIns="0" rtlCol="0" anchor="t">
            <a:spAutoFit/>
          </a:bodyPr>
          <a:lstStyle/>
          <a:p>
            <a:pPr marL="0" lvl="0" indent="0" algn="l">
              <a:lnSpc>
                <a:spcPts val="1915"/>
              </a:lnSpc>
            </a:pPr>
            <a:r>
              <a:rPr lang="fr-FR" sz="1368" noProof="0" dirty="0">
                <a:solidFill>
                  <a:srgbClr val="000000"/>
                </a:solidFill>
                <a:latin typeface="Poppins"/>
                <a:ea typeface="Poppins"/>
                <a:cs typeface="Poppins"/>
                <a:sym typeface="Poppins"/>
              </a:rPr>
              <a:t>Présenté par </a:t>
            </a:r>
            <a:r>
              <a:rPr lang="fr-FR" sz="1368" dirty="0">
                <a:solidFill>
                  <a:srgbClr val="000000"/>
                </a:solidFill>
                <a:latin typeface="Poppins"/>
                <a:ea typeface="Poppins"/>
                <a:cs typeface="Poppins"/>
                <a:sym typeface="Poppins"/>
              </a:rPr>
              <a:t>Aurore VEDRENNE</a:t>
            </a:r>
            <a:endParaRPr lang="fr-FR" sz="1368" noProof="0" dirty="0">
              <a:solidFill>
                <a:srgbClr val="000000"/>
              </a:solidFill>
              <a:latin typeface="Poppins"/>
              <a:ea typeface="Poppins"/>
              <a:cs typeface="Poppins"/>
              <a:sym typeface="Poppin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53205E21-180A-BEC7-E679-F2E22C1AFAD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01245FF-9A4F-01A6-0B20-CC37FF77F013}"/>
              </a:ext>
            </a:extLst>
          </p:cNvPr>
          <p:cNvGrpSpPr/>
          <p:nvPr/>
        </p:nvGrpSpPr>
        <p:grpSpPr>
          <a:xfrm>
            <a:off x="1405612" y="1528103"/>
            <a:ext cx="15476777" cy="7730197"/>
            <a:chOff x="0" y="0"/>
            <a:chExt cx="4536289" cy="2265744"/>
          </a:xfrm>
        </p:grpSpPr>
        <p:sp>
          <p:nvSpPr>
            <p:cNvPr id="3" name="Freeform 3">
              <a:extLst>
                <a:ext uri="{FF2B5EF4-FFF2-40B4-BE49-F238E27FC236}">
                  <a16:creationId xmlns:a16="http://schemas.microsoft.com/office/drawing/2014/main" id="{14255712-8814-3DF7-3203-10F1B4266942}"/>
                </a:ext>
              </a:extLst>
            </p:cNvPr>
            <p:cNvSpPr/>
            <p:nvPr/>
          </p:nvSpPr>
          <p:spPr>
            <a:xfrm>
              <a:off x="0" y="0"/>
              <a:ext cx="4536289" cy="2265744"/>
            </a:xfrm>
            <a:custGeom>
              <a:avLst/>
              <a:gdLst/>
              <a:ahLst/>
              <a:cxnLst/>
              <a:rect l="l" t="t" r="r" b="b"/>
              <a:pathLst>
                <a:path w="4536289" h="2265744">
                  <a:moveTo>
                    <a:pt x="28013" y="0"/>
                  </a:moveTo>
                  <a:lnTo>
                    <a:pt x="4508277" y="0"/>
                  </a:lnTo>
                  <a:cubicBezTo>
                    <a:pt x="4515706" y="0"/>
                    <a:pt x="4522831" y="2951"/>
                    <a:pt x="4528084" y="8205"/>
                  </a:cubicBezTo>
                  <a:cubicBezTo>
                    <a:pt x="4533338" y="13458"/>
                    <a:pt x="4536289" y="20583"/>
                    <a:pt x="4536289" y="28013"/>
                  </a:cubicBezTo>
                  <a:lnTo>
                    <a:pt x="4536289" y="2237731"/>
                  </a:lnTo>
                  <a:cubicBezTo>
                    <a:pt x="4536289" y="2245161"/>
                    <a:pt x="4533338" y="2252286"/>
                    <a:pt x="4528084" y="2257539"/>
                  </a:cubicBezTo>
                  <a:cubicBezTo>
                    <a:pt x="4522831" y="2262793"/>
                    <a:pt x="4515706" y="2265744"/>
                    <a:pt x="4508277" y="2265744"/>
                  </a:cubicBezTo>
                  <a:lnTo>
                    <a:pt x="28013" y="2265744"/>
                  </a:lnTo>
                  <a:cubicBezTo>
                    <a:pt x="20583" y="2265744"/>
                    <a:pt x="13458" y="2262793"/>
                    <a:pt x="8205" y="2257539"/>
                  </a:cubicBezTo>
                  <a:cubicBezTo>
                    <a:pt x="2951" y="2252286"/>
                    <a:pt x="0" y="2245161"/>
                    <a:pt x="0" y="2237731"/>
                  </a:cubicBezTo>
                  <a:lnTo>
                    <a:pt x="0" y="28013"/>
                  </a:lnTo>
                  <a:cubicBezTo>
                    <a:pt x="0" y="20583"/>
                    <a:pt x="2951" y="13458"/>
                    <a:pt x="8205" y="8205"/>
                  </a:cubicBezTo>
                  <a:cubicBezTo>
                    <a:pt x="13458" y="2951"/>
                    <a:pt x="20583" y="0"/>
                    <a:pt x="28013" y="0"/>
                  </a:cubicBezTo>
                  <a:close/>
                </a:path>
              </a:pathLst>
            </a:custGeom>
            <a:ln w="66675" cap="rnd">
              <a:solidFill>
                <a:srgbClr val="76C4D6"/>
              </a:solidFill>
              <a:prstDash val="solid"/>
              <a:round/>
            </a:ln>
          </p:spPr>
          <p:txBody>
            <a:bodyPr/>
            <a:lstStyle/>
            <a:p>
              <a:endParaRPr lang="fr-FR" noProof="0" dirty="0"/>
            </a:p>
          </p:txBody>
        </p:sp>
        <p:sp>
          <p:nvSpPr>
            <p:cNvPr id="4" name="TextBox 4">
              <a:extLst>
                <a:ext uri="{FF2B5EF4-FFF2-40B4-BE49-F238E27FC236}">
                  <a16:creationId xmlns:a16="http://schemas.microsoft.com/office/drawing/2014/main" id="{A41EFF43-30D2-377B-C989-39C47B2CDD31}"/>
                </a:ext>
              </a:extLst>
            </p:cNvPr>
            <p:cNvSpPr txBox="1"/>
            <p:nvPr/>
          </p:nvSpPr>
          <p:spPr>
            <a:xfrm>
              <a:off x="0" y="-38100"/>
              <a:ext cx="4536289" cy="2303844"/>
            </a:xfrm>
            <a:prstGeom prst="rect">
              <a:avLst/>
            </a:prstGeom>
          </p:spPr>
          <p:txBody>
            <a:bodyPr lIns="48876" tIns="48876" rIns="48876" bIns="48876" rtlCol="0" anchor="ctr"/>
            <a:lstStyle/>
            <a:p>
              <a:pPr algn="ctr">
                <a:lnSpc>
                  <a:spcPts val="1588"/>
                </a:lnSpc>
              </a:pPr>
              <a:endParaRPr lang="fr-FR" noProof="0" dirty="0"/>
            </a:p>
          </p:txBody>
        </p:sp>
      </p:grpSp>
      <p:sp>
        <p:nvSpPr>
          <p:cNvPr id="5" name="AutoShape 5">
            <a:extLst>
              <a:ext uri="{FF2B5EF4-FFF2-40B4-BE49-F238E27FC236}">
                <a16:creationId xmlns:a16="http://schemas.microsoft.com/office/drawing/2014/main" id="{880F0D6B-56AB-E524-8F5B-D66A6D29BBC5}"/>
              </a:ext>
            </a:extLst>
          </p:cNvPr>
          <p:cNvSpPr/>
          <p:nvPr/>
        </p:nvSpPr>
        <p:spPr>
          <a:xfrm>
            <a:off x="709586" y="3619500"/>
            <a:ext cx="16979926" cy="3964452"/>
          </a:xfrm>
          <a:prstGeom prst="rect">
            <a:avLst/>
          </a:prstGeom>
          <a:solidFill>
            <a:srgbClr val="BCD16F"/>
          </a:solidFill>
        </p:spPr>
        <p:txBody>
          <a:bodyPr/>
          <a:lstStyle/>
          <a:p>
            <a:endParaRPr lang="fr-FR" noProof="0" dirty="0"/>
          </a:p>
        </p:txBody>
      </p:sp>
      <p:sp>
        <p:nvSpPr>
          <p:cNvPr id="7" name="TextBox 7">
            <a:extLst>
              <a:ext uri="{FF2B5EF4-FFF2-40B4-BE49-F238E27FC236}">
                <a16:creationId xmlns:a16="http://schemas.microsoft.com/office/drawing/2014/main" id="{995E4360-DFD4-D00F-BB17-8601C7A8D97A}"/>
              </a:ext>
            </a:extLst>
          </p:cNvPr>
          <p:cNvSpPr txBox="1"/>
          <p:nvPr/>
        </p:nvSpPr>
        <p:spPr>
          <a:xfrm>
            <a:off x="1456237" y="5114925"/>
            <a:ext cx="13721548" cy="1231106"/>
          </a:xfrm>
          <a:prstGeom prst="rect">
            <a:avLst/>
          </a:prstGeom>
        </p:spPr>
        <p:txBody>
          <a:bodyPr lIns="0" tIns="0" rIns="0" bIns="0" rtlCol="0" anchor="t">
            <a:spAutoFit/>
          </a:bodyPr>
          <a:lstStyle/>
          <a:p>
            <a:pPr marL="0" lvl="0" indent="0" algn="ctr">
              <a:lnSpc>
                <a:spcPts val="4784"/>
              </a:lnSpc>
            </a:pPr>
            <a:r>
              <a:rPr lang="fr-FR" sz="4020" b="1" dirty="0">
                <a:solidFill>
                  <a:srgbClr val="000000"/>
                </a:solidFill>
                <a:latin typeface="Poppins Bold"/>
                <a:ea typeface="Poppins Bold"/>
                <a:cs typeface="Poppins Bold"/>
                <a:sym typeface="Poppins Bold"/>
              </a:rPr>
              <a:t>ENTRETIENS PROFESSIONNELS ET ENTRETIEN DE FORMATION</a:t>
            </a:r>
            <a:endParaRPr lang="fr-FR" sz="4020" b="1" noProof="0" dirty="0">
              <a:solidFill>
                <a:srgbClr val="000000"/>
              </a:solidFill>
              <a:latin typeface="Poppins Bold"/>
              <a:ea typeface="Poppins Bold"/>
              <a:cs typeface="Poppins Bold"/>
              <a:sym typeface="Poppins Bold"/>
            </a:endParaRPr>
          </a:p>
        </p:txBody>
      </p:sp>
      <p:pic>
        <p:nvPicPr>
          <p:cNvPr id="9" name="Graphique 8" descr="Salle de conseil avec un remplissage uni">
            <a:extLst>
              <a:ext uri="{FF2B5EF4-FFF2-40B4-BE49-F238E27FC236}">
                <a16:creationId xmlns:a16="http://schemas.microsoft.com/office/drawing/2014/main" id="{2B1079A0-3FC7-8A88-539D-5D0E1E4AE0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706600" y="4163185"/>
            <a:ext cx="2656715" cy="2656715"/>
          </a:xfrm>
          <a:prstGeom prst="rect">
            <a:avLst/>
          </a:prstGeom>
        </p:spPr>
      </p:pic>
    </p:spTree>
    <p:extLst>
      <p:ext uri="{BB962C8B-B14F-4D97-AF65-F5344CB8AC3E}">
        <p14:creationId xmlns:p14="http://schemas.microsoft.com/office/powerpoint/2010/main" val="2044959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BF349729-4EF7-B311-A6B0-56C1477ABF3C}"/>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3FA80CDE-3D18-7A5B-C4FA-2E5B0D26A4E4}"/>
              </a:ext>
            </a:extLst>
          </p:cNvPr>
          <p:cNvSpPr txBox="1">
            <a:spLocks/>
          </p:cNvSpPr>
          <p:nvPr/>
        </p:nvSpPr>
        <p:spPr>
          <a:xfrm>
            <a:off x="4124835" y="415078"/>
            <a:ext cx="8132722" cy="7604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685800"/>
            <a:r>
              <a:rPr lang="fr-FR" altLang="fr-FR" sz="2400" b="1" dirty="0">
                <a:solidFill>
                  <a:srgbClr val="C00000"/>
                </a:solidFill>
                <a:latin typeface="Arial" panose="020B0604020202020204" pitchFamily="34" charset="0"/>
                <a:cs typeface="Arial" panose="020B0604020202020204" pitchFamily="34" charset="0"/>
              </a:rPr>
              <a:t>Les Objectifs de l’entretien professionnel </a:t>
            </a:r>
            <a:br>
              <a:rPr lang="fr-FR" altLang="fr-FR" sz="2400" b="1" dirty="0">
                <a:solidFill>
                  <a:srgbClr val="C00000"/>
                </a:solidFill>
                <a:latin typeface="Arial" panose="020B0604020202020204" pitchFamily="34" charset="0"/>
                <a:cs typeface="Arial" panose="020B0604020202020204" pitchFamily="34" charset="0"/>
              </a:rPr>
            </a:br>
            <a:r>
              <a:rPr lang="fr-FR" altLang="fr-FR" sz="2400" b="1" dirty="0">
                <a:solidFill>
                  <a:srgbClr val="C00000"/>
                </a:solidFill>
                <a:latin typeface="Arial" panose="020B0604020202020204" pitchFamily="34" charset="0"/>
                <a:cs typeface="Arial" panose="020B0604020202020204" pitchFamily="34" charset="0"/>
              </a:rPr>
              <a:t>L’entretien professionnel = 2 entretiens en 1</a:t>
            </a:r>
          </a:p>
        </p:txBody>
      </p:sp>
      <p:sp>
        <p:nvSpPr>
          <p:cNvPr id="13" name="AutoShape 11">
            <a:extLst>
              <a:ext uri="{FF2B5EF4-FFF2-40B4-BE49-F238E27FC236}">
                <a16:creationId xmlns:a16="http://schemas.microsoft.com/office/drawing/2014/main" id="{43F56B1B-F11D-A9FC-85A2-F300FD355C94}"/>
              </a:ext>
            </a:extLst>
          </p:cNvPr>
          <p:cNvSpPr>
            <a:spLocks/>
          </p:cNvSpPr>
          <p:nvPr/>
        </p:nvSpPr>
        <p:spPr bwMode="auto">
          <a:xfrm>
            <a:off x="13223282" y="2857500"/>
            <a:ext cx="680036" cy="4495800"/>
          </a:xfrm>
          <a:prstGeom prst="rightBracket">
            <a:avLst>
              <a:gd name="adj" fmla="val 32442"/>
            </a:avLst>
          </a:prstGeom>
          <a:noFill/>
          <a:ln w="31750">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350"/>
          </a:p>
        </p:txBody>
      </p:sp>
      <p:sp>
        <p:nvSpPr>
          <p:cNvPr id="14" name="AutoShape 12">
            <a:extLst>
              <a:ext uri="{FF2B5EF4-FFF2-40B4-BE49-F238E27FC236}">
                <a16:creationId xmlns:a16="http://schemas.microsoft.com/office/drawing/2014/main" id="{457D0CAE-0EE0-A1C1-764A-2069A761814D}"/>
              </a:ext>
            </a:extLst>
          </p:cNvPr>
          <p:cNvSpPr>
            <a:spLocks/>
          </p:cNvSpPr>
          <p:nvPr/>
        </p:nvSpPr>
        <p:spPr bwMode="auto">
          <a:xfrm rot="10800000">
            <a:off x="4995671" y="3160775"/>
            <a:ext cx="801563" cy="4316768"/>
          </a:xfrm>
          <a:prstGeom prst="rightBracket">
            <a:avLst>
              <a:gd name="adj" fmla="val 32442"/>
            </a:avLst>
          </a:prstGeom>
          <a:noFill/>
          <a:ln w="31750">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350"/>
          </a:p>
        </p:txBody>
      </p:sp>
      <p:sp>
        <p:nvSpPr>
          <p:cNvPr id="15" name="Text Box 13">
            <a:extLst>
              <a:ext uri="{FF2B5EF4-FFF2-40B4-BE49-F238E27FC236}">
                <a16:creationId xmlns:a16="http://schemas.microsoft.com/office/drawing/2014/main" id="{771E2AB2-24C7-4F78-3186-C4880C85374D}"/>
              </a:ext>
            </a:extLst>
          </p:cNvPr>
          <p:cNvSpPr txBox="1">
            <a:spLocks noChangeArrowheads="1"/>
          </p:cNvSpPr>
          <p:nvPr/>
        </p:nvSpPr>
        <p:spPr bwMode="auto">
          <a:xfrm>
            <a:off x="13903317" y="4775113"/>
            <a:ext cx="278448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spcBef>
                <a:spcPct val="50000"/>
              </a:spcBef>
            </a:pPr>
            <a:r>
              <a:rPr lang="fr-FR" altLang="fr-FR" sz="2400" b="1" dirty="0">
                <a:solidFill>
                  <a:srgbClr val="183A8D"/>
                </a:solidFill>
                <a:latin typeface="Times New Roman" panose="02020603050405020304" pitchFamily="18" charset="0"/>
                <a:ea typeface="MS PGothic" panose="020B0600070205080204" pitchFamily="34" charset="-128"/>
              </a:rPr>
              <a:t>Accompagner l’agent</a:t>
            </a:r>
          </a:p>
        </p:txBody>
      </p:sp>
      <p:sp>
        <p:nvSpPr>
          <p:cNvPr id="16" name="Text Box 14">
            <a:extLst>
              <a:ext uri="{FF2B5EF4-FFF2-40B4-BE49-F238E27FC236}">
                <a16:creationId xmlns:a16="http://schemas.microsoft.com/office/drawing/2014/main" id="{BC0AF5AC-D2F5-BCF9-F1D7-CF1FD91E93C0}"/>
              </a:ext>
            </a:extLst>
          </p:cNvPr>
          <p:cNvSpPr txBox="1">
            <a:spLocks noChangeArrowheads="1"/>
          </p:cNvSpPr>
          <p:nvPr/>
        </p:nvSpPr>
        <p:spPr bwMode="auto">
          <a:xfrm>
            <a:off x="2059377" y="4615221"/>
            <a:ext cx="2952272"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spcBef>
                <a:spcPct val="50000"/>
              </a:spcBef>
            </a:pPr>
            <a:r>
              <a:rPr lang="fr-FR" altLang="fr-FR" sz="2400" b="1" dirty="0">
                <a:solidFill>
                  <a:srgbClr val="183A8D"/>
                </a:solidFill>
                <a:latin typeface="Times New Roman" panose="02020603050405020304" pitchFamily="18" charset="0"/>
                <a:ea typeface="MS PGothic" panose="020B0600070205080204" pitchFamily="34" charset="-128"/>
              </a:rPr>
              <a:t>Evaluation de la valeur professionnelle de l’agent </a:t>
            </a:r>
          </a:p>
          <a:p>
            <a:pPr algn="ctr" defTabSz="685800" eaLnBrk="0" hangingPunct="0">
              <a:spcBef>
                <a:spcPct val="50000"/>
              </a:spcBef>
            </a:pPr>
            <a:r>
              <a:rPr lang="fr-FR" altLang="fr-FR" sz="2400" i="1" dirty="0">
                <a:solidFill>
                  <a:srgbClr val="183A8D"/>
                </a:solidFill>
                <a:latin typeface="Times New Roman" panose="02020603050405020304" pitchFamily="18" charset="0"/>
                <a:ea typeface="MS PGothic" panose="020B0600070205080204" pitchFamily="34" charset="-128"/>
              </a:rPr>
              <a:t>(basée sur les critères du décret du 16 décembre 2014)</a:t>
            </a:r>
            <a:r>
              <a:rPr lang="fr-FR" altLang="fr-FR" sz="2400" b="1" dirty="0">
                <a:solidFill>
                  <a:srgbClr val="183A8D"/>
                </a:solidFill>
                <a:latin typeface="Times New Roman" panose="02020603050405020304" pitchFamily="18" charset="0"/>
                <a:ea typeface="MS PGothic" panose="020B0600070205080204" pitchFamily="34" charset="-128"/>
              </a:rPr>
              <a:t> </a:t>
            </a:r>
          </a:p>
        </p:txBody>
      </p:sp>
      <p:sp>
        <p:nvSpPr>
          <p:cNvPr id="17" name="Oval 15">
            <a:extLst>
              <a:ext uri="{FF2B5EF4-FFF2-40B4-BE49-F238E27FC236}">
                <a16:creationId xmlns:a16="http://schemas.microsoft.com/office/drawing/2014/main" id="{E03DF3AF-6129-2BE7-7930-B3205426EC96}"/>
              </a:ext>
            </a:extLst>
          </p:cNvPr>
          <p:cNvSpPr>
            <a:spLocks noChangeArrowheads="1"/>
          </p:cNvSpPr>
          <p:nvPr/>
        </p:nvSpPr>
        <p:spPr bwMode="auto">
          <a:xfrm>
            <a:off x="14446763" y="3737540"/>
            <a:ext cx="1452644" cy="72628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r>
              <a:rPr lang="fr-FR" altLang="fr-FR">
                <a:solidFill>
                  <a:schemeClr val="bg1"/>
                </a:solidFill>
                <a:latin typeface="Times New Roman" panose="02020603050405020304" pitchFamily="18" charset="0"/>
                <a:ea typeface="MS PGothic" panose="020B0600070205080204" pitchFamily="34" charset="-128"/>
              </a:rPr>
              <a:t>2</a:t>
            </a:r>
          </a:p>
        </p:txBody>
      </p:sp>
      <p:sp>
        <p:nvSpPr>
          <p:cNvPr id="18" name="Oval 16">
            <a:extLst>
              <a:ext uri="{FF2B5EF4-FFF2-40B4-BE49-F238E27FC236}">
                <a16:creationId xmlns:a16="http://schemas.microsoft.com/office/drawing/2014/main" id="{97478506-274D-9DD1-EF00-56CED9B11432}"/>
              </a:ext>
            </a:extLst>
          </p:cNvPr>
          <p:cNvSpPr>
            <a:spLocks noChangeArrowheads="1"/>
          </p:cNvSpPr>
          <p:nvPr/>
        </p:nvSpPr>
        <p:spPr bwMode="auto">
          <a:xfrm>
            <a:off x="2926041" y="3737540"/>
            <a:ext cx="967851" cy="61401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r>
              <a:rPr lang="fr-FR" altLang="fr-FR" dirty="0">
                <a:solidFill>
                  <a:schemeClr val="bg1"/>
                </a:solidFill>
                <a:latin typeface="Times New Roman" panose="02020603050405020304" pitchFamily="18" charset="0"/>
                <a:ea typeface="MS PGothic" panose="020B0600070205080204" pitchFamily="34" charset="-128"/>
              </a:rPr>
              <a:t>1</a:t>
            </a:r>
          </a:p>
        </p:txBody>
      </p:sp>
      <p:grpSp>
        <p:nvGrpSpPr>
          <p:cNvPr id="26" name="Groupe 25">
            <a:extLst>
              <a:ext uri="{FF2B5EF4-FFF2-40B4-BE49-F238E27FC236}">
                <a16:creationId xmlns:a16="http://schemas.microsoft.com/office/drawing/2014/main" id="{919BB460-2AC9-7972-BC51-F9C477E57011}"/>
              </a:ext>
            </a:extLst>
          </p:cNvPr>
          <p:cNvGrpSpPr/>
          <p:nvPr/>
        </p:nvGrpSpPr>
        <p:grpSpPr>
          <a:xfrm>
            <a:off x="5217542" y="3013043"/>
            <a:ext cx="8511691" cy="4401131"/>
            <a:chOff x="6263877" y="4589187"/>
            <a:chExt cx="5523831" cy="2299155"/>
          </a:xfrm>
        </p:grpSpPr>
        <p:sp>
          <p:nvSpPr>
            <p:cNvPr id="4" name="Oval 3">
              <a:extLst>
                <a:ext uri="{FF2B5EF4-FFF2-40B4-BE49-F238E27FC236}">
                  <a16:creationId xmlns:a16="http://schemas.microsoft.com/office/drawing/2014/main" id="{132A008F-E22F-4995-E95F-0A74ADA910BE}"/>
                </a:ext>
              </a:extLst>
            </p:cNvPr>
            <p:cNvSpPr>
              <a:spLocks noChangeArrowheads="1"/>
            </p:cNvSpPr>
            <p:nvPr/>
          </p:nvSpPr>
          <p:spPr bwMode="auto">
            <a:xfrm>
              <a:off x="8064103" y="5373997"/>
              <a:ext cx="1897676" cy="1389945"/>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r>
                <a:rPr lang="fr-FR" altLang="fr-FR" b="1" dirty="0">
                  <a:solidFill>
                    <a:schemeClr val="bg1"/>
                  </a:solidFill>
                  <a:latin typeface="Times New Roman" panose="02020603050405020304" pitchFamily="18" charset="0"/>
                  <a:ea typeface="MS PGothic" panose="020B0600070205080204" pitchFamily="34" charset="-128"/>
                </a:rPr>
                <a:t>Entretien</a:t>
              </a:r>
            </a:p>
            <a:p>
              <a:pPr algn="ctr" defTabSz="685800" eaLnBrk="0" hangingPunct="0"/>
              <a:r>
                <a:rPr lang="fr-FR" altLang="fr-FR" b="1" dirty="0">
                  <a:solidFill>
                    <a:schemeClr val="bg1"/>
                  </a:solidFill>
                  <a:latin typeface="Times New Roman" panose="02020603050405020304" pitchFamily="18" charset="0"/>
                  <a:ea typeface="MS PGothic" panose="020B0600070205080204" pitchFamily="34" charset="-128"/>
                </a:rPr>
                <a:t>professionnel</a:t>
              </a:r>
            </a:p>
          </p:txBody>
        </p:sp>
        <p:sp>
          <p:nvSpPr>
            <p:cNvPr id="5" name="Text Box 4">
              <a:extLst>
                <a:ext uri="{FF2B5EF4-FFF2-40B4-BE49-F238E27FC236}">
                  <a16:creationId xmlns:a16="http://schemas.microsoft.com/office/drawing/2014/main" id="{44262C7C-A520-8EB5-D369-5D4420FB6812}"/>
                </a:ext>
              </a:extLst>
            </p:cNvPr>
            <p:cNvSpPr txBox="1">
              <a:spLocks noChangeArrowheads="1"/>
            </p:cNvSpPr>
            <p:nvPr/>
          </p:nvSpPr>
          <p:spPr bwMode="auto">
            <a:xfrm>
              <a:off x="8280798" y="4589187"/>
              <a:ext cx="1677970" cy="337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spcBef>
                  <a:spcPct val="50000"/>
                </a:spcBef>
              </a:pPr>
              <a:r>
                <a:rPr lang="fr-FR" altLang="fr-FR" b="1" dirty="0">
                  <a:latin typeface="Times New Roman" panose="02020603050405020304" pitchFamily="18" charset="0"/>
                  <a:ea typeface="MS PGothic" panose="020B0600070205080204" pitchFamily="34" charset="-128"/>
                </a:rPr>
                <a:t>Objectifs de l’année à venir</a:t>
              </a:r>
            </a:p>
          </p:txBody>
        </p:sp>
        <p:sp>
          <p:nvSpPr>
            <p:cNvPr id="6" name="Text Box 5">
              <a:extLst>
                <a:ext uri="{FF2B5EF4-FFF2-40B4-BE49-F238E27FC236}">
                  <a16:creationId xmlns:a16="http://schemas.microsoft.com/office/drawing/2014/main" id="{E07C3BE4-BFB3-43DB-4F50-4D6D6A749164}"/>
                </a:ext>
              </a:extLst>
            </p:cNvPr>
            <p:cNvSpPr txBox="1">
              <a:spLocks noChangeArrowheads="1"/>
            </p:cNvSpPr>
            <p:nvPr/>
          </p:nvSpPr>
          <p:spPr bwMode="auto">
            <a:xfrm>
              <a:off x="10007202" y="6695403"/>
              <a:ext cx="1606747" cy="192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spcBef>
                  <a:spcPct val="50000"/>
                </a:spcBef>
              </a:pPr>
              <a:r>
                <a:rPr lang="fr-FR" altLang="fr-FR" b="1" dirty="0">
                  <a:latin typeface="Times New Roman" panose="02020603050405020304" pitchFamily="18" charset="0"/>
                  <a:ea typeface="MS PGothic" panose="020B0600070205080204" pitchFamily="34" charset="-128"/>
                </a:rPr>
                <a:t>Acquis de l’expérience</a:t>
              </a:r>
            </a:p>
          </p:txBody>
        </p:sp>
        <p:sp>
          <p:nvSpPr>
            <p:cNvPr id="7" name="Text Box 6">
              <a:extLst>
                <a:ext uri="{FF2B5EF4-FFF2-40B4-BE49-F238E27FC236}">
                  <a16:creationId xmlns:a16="http://schemas.microsoft.com/office/drawing/2014/main" id="{A87E89C4-9167-6CB4-5AA7-08437CE1F212}"/>
                </a:ext>
              </a:extLst>
            </p:cNvPr>
            <p:cNvSpPr txBox="1">
              <a:spLocks noChangeArrowheads="1"/>
            </p:cNvSpPr>
            <p:nvPr/>
          </p:nvSpPr>
          <p:spPr bwMode="auto">
            <a:xfrm>
              <a:off x="10117055" y="5807573"/>
              <a:ext cx="1387042" cy="337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spcBef>
                  <a:spcPct val="50000"/>
                </a:spcBef>
              </a:pPr>
              <a:r>
                <a:rPr lang="fr-FR" altLang="fr-FR" b="1" dirty="0">
                  <a:latin typeface="Times New Roman" panose="02020603050405020304" pitchFamily="18" charset="0"/>
                  <a:ea typeface="MS PGothic" panose="020B0600070205080204" pitchFamily="34" charset="-128"/>
                </a:rPr>
                <a:t>Besoins en formation</a:t>
              </a:r>
            </a:p>
          </p:txBody>
        </p:sp>
        <p:sp>
          <p:nvSpPr>
            <p:cNvPr id="9" name="Text Box 7">
              <a:extLst>
                <a:ext uri="{FF2B5EF4-FFF2-40B4-BE49-F238E27FC236}">
                  <a16:creationId xmlns:a16="http://schemas.microsoft.com/office/drawing/2014/main" id="{B73B1481-38CC-4A72-2C60-D7C3A0E0ABBB}"/>
                </a:ext>
              </a:extLst>
            </p:cNvPr>
            <p:cNvSpPr txBox="1">
              <a:spLocks noChangeArrowheads="1"/>
            </p:cNvSpPr>
            <p:nvPr/>
          </p:nvSpPr>
          <p:spPr bwMode="auto">
            <a:xfrm>
              <a:off x="9962463" y="5283861"/>
              <a:ext cx="1825245" cy="337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spcBef>
                  <a:spcPct val="50000"/>
                </a:spcBef>
              </a:pPr>
              <a:r>
                <a:rPr lang="fr-FR" altLang="fr-FR" b="1" dirty="0">
                  <a:latin typeface="Times New Roman" panose="02020603050405020304" pitchFamily="18" charset="0"/>
                  <a:ea typeface="MS PGothic" panose="020B0600070205080204" pitchFamily="34" charset="-128"/>
                </a:rPr>
                <a:t>Evolution professionnelle/  Carrière</a:t>
              </a:r>
            </a:p>
          </p:txBody>
        </p:sp>
        <p:sp>
          <p:nvSpPr>
            <p:cNvPr id="10" name="Text Box 8">
              <a:extLst>
                <a:ext uri="{FF2B5EF4-FFF2-40B4-BE49-F238E27FC236}">
                  <a16:creationId xmlns:a16="http://schemas.microsoft.com/office/drawing/2014/main" id="{429682FA-74BD-E550-E5F7-0E48132CB56E}"/>
                </a:ext>
              </a:extLst>
            </p:cNvPr>
            <p:cNvSpPr txBox="1">
              <a:spLocks noChangeArrowheads="1"/>
            </p:cNvSpPr>
            <p:nvPr/>
          </p:nvSpPr>
          <p:spPr bwMode="auto">
            <a:xfrm>
              <a:off x="6263879" y="6527358"/>
              <a:ext cx="1825245" cy="337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spcBef>
                  <a:spcPct val="50000"/>
                </a:spcBef>
              </a:pPr>
              <a:r>
                <a:rPr lang="fr-FR" altLang="fr-FR" b="1" dirty="0">
                  <a:latin typeface="Times New Roman" panose="02020603050405020304" pitchFamily="18" charset="0"/>
                  <a:ea typeface="MS PGothic" panose="020B0600070205080204" pitchFamily="34" charset="-128"/>
                </a:rPr>
                <a:t>Encadrement ou fonction d’un niveau supérieur</a:t>
              </a:r>
            </a:p>
          </p:txBody>
        </p:sp>
        <p:sp>
          <p:nvSpPr>
            <p:cNvPr id="11" name="Text Box 9">
              <a:extLst>
                <a:ext uri="{FF2B5EF4-FFF2-40B4-BE49-F238E27FC236}">
                  <a16:creationId xmlns:a16="http://schemas.microsoft.com/office/drawing/2014/main" id="{5E86DFD3-B248-AEA1-D7A6-0508D051A07B}"/>
                </a:ext>
              </a:extLst>
            </p:cNvPr>
            <p:cNvSpPr txBox="1">
              <a:spLocks noChangeArrowheads="1"/>
            </p:cNvSpPr>
            <p:nvPr/>
          </p:nvSpPr>
          <p:spPr bwMode="auto">
            <a:xfrm>
              <a:off x="6480571" y="5831010"/>
              <a:ext cx="1096113" cy="337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spcBef>
                  <a:spcPct val="50000"/>
                </a:spcBef>
              </a:pPr>
              <a:r>
                <a:rPr lang="fr-FR" altLang="fr-FR" b="1" dirty="0">
                  <a:latin typeface="Times New Roman" panose="02020603050405020304" pitchFamily="18" charset="0"/>
                  <a:ea typeface="MS PGothic" panose="020B0600070205080204" pitchFamily="34" charset="-128"/>
                </a:rPr>
                <a:t>Manière de servir</a:t>
              </a:r>
            </a:p>
          </p:txBody>
        </p:sp>
        <p:sp>
          <p:nvSpPr>
            <p:cNvPr id="12" name="Text Box 10">
              <a:extLst>
                <a:ext uri="{FF2B5EF4-FFF2-40B4-BE49-F238E27FC236}">
                  <a16:creationId xmlns:a16="http://schemas.microsoft.com/office/drawing/2014/main" id="{A5637DBC-87E0-52C4-610F-70F1E7777F9F}"/>
                </a:ext>
              </a:extLst>
            </p:cNvPr>
            <p:cNvSpPr txBox="1">
              <a:spLocks noChangeArrowheads="1"/>
            </p:cNvSpPr>
            <p:nvPr/>
          </p:nvSpPr>
          <p:spPr bwMode="auto">
            <a:xfrm>
              <a:off x="6263877" y="4744993"/>
              <a:ext cx="1752815" cy="337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defTabSz="685800" eaLnBrk="0" hangingPunct="0">
                <a:spcBef>
                  <a:spcPct val="50000"/>
                </a:spcBef>
              </a:pPr>
              <a:r>
                <a:rPr lang="fr-FR" altLang="fr-FR" b="1" dirty="0">
                  <a:latin typeface="Times New Roman" panose="02020603050405020304" pitchFamily="18" charset="0"/>
                  <a:ea typeface="MS PGothic" panose="020B0600070205080204" pitchFamily="34" charset="-128"/>
                </a:rPr>
                <a:t>Résultats professionnels de l’année écoulée</a:t>
              </a:r>
            </a:p>
          </p:txBody>
        </p:sp>
        <p:sp>
          <p:nvSpPr>
            <p:cNvPr id="19" name="AutoShape 17">
              <a:extLst>
                <a:ext uri="{FF2B5EF4-FFF2-40B4-BE49-F238E27FC236}">
                  <a16:creationId xmlns:a16="http://schemas.microsoft.com/office/drawing/2014/main" id="{994233A2-A107-0EEE-1927-7B05D0DEB794}"/>
                </a:ext>
              </a:extLst>
            </p:cNvPr>
            <p:cNvSpPr>
              <a:spLocks noChangeArrowheads="1"/>
            </p:cNvSpPr>
            <p:nvPr/>
          </p:nvSpPr>
          <p:spPr bwMode="auto">
            <a:xfrm>
              <a:off x="8999935" y="5137151"/>
              <a:ext cx="146067" cy="221853"/>
            </a:xfrm>
            <a:prstGeom prst="upArrow">
              <a:avLst>
                <a:gd name="adj1" fmla="val 50000"/>
                <a:gd name="adj2" fmla="val 3739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350"/>
            </a:p>
          </p:txBody>
        </p:sp>
        <p:sp>
          <p:nvSpPr>
            <p:cNvPr id="20" name="AutoShape 18">
              <a:extLst>
                <a:ext uri="{FF2B5EF4-FFF2-40B4-BE49-F238E27FC236}">
                  <a16:creationId xmlns:a16="http://schemas.microsoft.com/office/drawing/2014/main" id="{EB986785-21A1-DE3E-77A7-4CDECC75AE69}"/>
                </a:ext>
              </a:extLst>
            </p:cNvPr>
            <p:cNvSpPr>
              <a:spLocks noChangeArrowheads="1"/>
            </p:cNvSpPr>
            <p:nvPr/>
          </p:nvSpPr>
          <p:spPr bwMode="auto">
            <a:xfrm>
              <a:off x="10081023" y="6058280"/>
              <a:ext cx="292136" cy="111539"/>
            </a:xfrm>
            <a:prstGeom prst="rightArrow">
              <a:avLst>
                <a:gd name="adj1" fmla="val 50000"/>
                <a:gd name="adj2" fmla="val 6648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350"/>
            </a:p>
          </p:txBody>
        </p:sp>
        <p:sp>
          <p:nvSpPr>
            <p:cNvPr id="21" name="AutoShape 19">
              <a:extLst>
                <a:ext uri="{FF2B5EF4-FFF2-40B4-BE49-F238E27FC236}">
                  <a16:creationId xmlns:a16="http://schemas.microsoft.com/office/drawing/2014/main" id="{08F23BDE-6508-1754-7517-E5106B6A048A}"/>
                </a:ext>
              </a:extLst>
            </p:cNvPr>
            <p:cNvSpPr>
              <a:spLocks noChangeArrowheads="1"/>
            </p:cNvSpPr>
            <p:nvPr/>
          </p:nvSpPr>
          <p:spPr bwMode="auto">
            <a:xfrm>
              <a:off x="7630715" y="6058280"/>
              <a:ext cx="293343" cy="111539"/>
            </a:xfrm>
            <a:prstGeom prst="leftArrow">
              <a:avLst>
                <a:gd name="adj1" fmla="val 50000"/>
                <a:gd name="adj2" fmla="val 6675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350"/>
            </a:p>
          </p:txBody>
        </p:sp>
        <p:sp>
          <p:nvSpPr>
            <p:cNvPr id="22" name="AutoShape 20">
              <a:extLst>
                <a:ext uri="{FF2B5EF4-FFF2-40B4-BE49-F238E27FC236}">
                  <a16:creationId xmlns:a16="http://schemas.microsoft.com/office/drawing/2014/main" id="{03369467-C32E-C18F-798B-56111BC1BC1D}"/>
                </a:ext>
              </a:extLst>
            </p:cNvPr>
            <p:cNvSpPr>
              <a:spLocks noChangeArrowheads="1"/>
            </p:cNvSpPr>
            <p:nvPr/>
          </p:nvSpPr>
          <p:spPr bwMode="auto">
            <a:xfrm rot="18663056">
              <a:off x="8028653" y="6634399"/>
              <a:ext cx="221852" cy="147275"/>
            </a:xfrm>
            <a:prstGeom prst="leftArrow">
              <a:avLst>
                <a:gd name="adj1" fmla="val 50000"/>
                <a:gd name="adj2" fmla="val 3709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350"/>
            </a:p>
          </p:txBody>
        </p:sp>
        <p:sp>
          <p:nvSpPr>
            <p:cNvPr id="23" name="AutoShape 21">
              <a:extLst>
                <a:ext uri="{FF2B5EF4-FFF2-40B4-BE49-F238E27FC236}">
                  <a16:creationId xmlns:a16="http://schemas.microsoft.com/office/drawing/2014/main" id="{861CC2F3-6063-628E-3CC3-A624355EB468}"/>
                </a:ext>
              </a:extLst>
            </p:cNvPr>
            <p:cNvSpPr>
              <a:spLocks noChangeArrowheads="1"/>
            </p:cNvSpPr>
            <p:nvPr/>
          </p:nvSpPr>
          <p:spPr bwMode="auto">
            <a:xfrm rot="2204713">
              <a:off x="9793449" y="6653919"/>
              <a:ext cx="292136" cy="111539"/>
            </a:xfrm>
            <a:prstGeom prst="rightArrow">
              <a:avLst>
                <a:gd name="adj1" fmla="val 50000"/>
                <a:gd name="adj2" fmla="val 6648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350"/>
            </a:p>
          </p:txBody>
        </p:sp>
        <p:sp>
          <p:nvSpPr>
            <p:cNvPr id="24" name="AutoShape 22">
              <a:extLst>
                <a:ext uri="{FF2B5EF4-FFF2-40B4-BE49-F238E27FC236}">
                  <a16:creationId xmlns:a16="http://schemas.microsoft.com/office/drawing/2014/main" id="{9A71ECA7-800A-80A0-6A57-078C532BB1F3}"/>
                </a:ext>
              </a:extLst>
            </p:cNvPr>
            <p:cNvSpPr>
              <a:spLocks noChangeArrowheads="1"/>
            </p:cNvSpPr>
            <p:nvPr/>
          </p:nvSpPr>
          <p:spPr bwMode="auto">
            <a:xfrm rot="2813171">
              <a:off x="7951142" y="5391911"/>
              <a:ext cx="221853" cy="146068"/>
            </a:xfrm>
            <a:prstGeom prst="leftArrow">
              <a:avLst>
                <a:gd name="adj1" fmla="val 50000"/>
                <a:gd name="adj2" fmla="val 3739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350"/>
            </a:p>
          </p:txBody>
        </p:sp>
        <p:sp>
          <p:nvSpPr>
            <p:cNvPr id="25" name="AutoShape 23">
              <a:extLst>
                <a:ext uri="{FF2B5EF4-FFF2-40B4-BE49-F238E27FC236}">
                  <a16:creationId xmlns:a16="http://schemas.microsoft.com/office/drawing/2014/main" id="{7528C0C2-62B1-CA34-09E7-539C1FE2BF22}"/>
                </a:ext>
              </a:extLst>
            </p:cNvPr>
            <p:cNvSpPr>
              <a:spLocks noChangeArrowheads="1"/>
            </p:cNvSpPr>
            <p:nvPr/>
          </p:nvSpPr>
          <p:spPr bwMode="auto">
            <a:xfrm rot="19058553">
              <a:off x="9862739" y="5518020"/>
              <a:ext cx="293343" cy="110313"/>
            </a:xfrm>
            <a:prstGeom prst="rightArrow">
              <a:avLst>
                <a:gd name="adj1" fmla="val 50000"/>
                <a:gd name="adj2" fmla="val 67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350"/>
            </a:p>
          </p:txBody>
        </p:sp>
      </p:grpSp>
    </p:spTree>
    <p:extLst>
      <p:ext uri="{BB962C8B-B14F-4D97-AF65-F5344CB8AC3E}">
        <p14:creationId xmlns:p14="http://schemas.microsoft.com/office/powerpoint/2010/main" val="120557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checkerboard(across)">
                                      <p:cBhvr>
                                        <p:cTn id="14" dur="500"/>
                                        <p:tgtEl>
                                          <p:spTgt spid="18"/>
                                        </p:tgtEl>
                                      </p:cBhvr>
                                    </p:animEffect>
                                  </p:childTnLst>
                                </p:cTn>
                              </p:par>
                              <p:par>
                                <p:cTn id="15" presetID="5" presetClass="entr" presetSubtype="1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heckerboard(across)">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checkerboard(across)">
                                      <p:cBhvr>
                                        <p:cTn id="22" dur="500"/>
                                        <p:tgtEl>
                                          <p:spTgt spid="17"/>
                                        </p:tgtEl>
                                      </p:cBhvr>
                                    </p:animEffect>
                                  </p:childTnLst>
                                </p:cTn>
                              </p:par>
                              <p:par>
                                <p:cTn id="23" presetID="5" presetClass="entr" presetSubtype="1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checkerboard(across)">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P spid="16" grpId="0"/>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8BF675DC-18EB-14B7-5E2D-EA6366FA7B5F}"/>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CF34FC94-A6CC-25F8-444F-CE458FA0D665}"/>
              </a:ext>
            </a:extLst>
          </p:cNvPr>
          <p:cNvSpPr txBox="1"/>
          <p:nvPr/>
        </p:nvSpPr>
        <p:spPr>
          <a:xfrm>
            <a:off x="762000" y="1562100"/>
            <a:ext cx="16764000" cy="7685181"/>
          </a:xfrm>
          <a:prstGeom prst="rect">
            <a:avLst/>
          </a:prstGeom>
          <a:noFill/>
        </p:spPr>
        <p:txBody>
          <a:bodyPr wrap="square">
            <a:spAutoFit/>
          </a:bodyPr>
          <a:lstStyle/>
          <a:p>
            <a:pPr algn="just" eaLnBrk="0" hangingPunct="0">
              <a:lnSpc>
                <a:spcPct val="90000"/>
              </a:lnSpc>
              <a:spcBef>
                <a:spcPct val="20000"/>
              </a:spcBef>
              <a:buClr>
                <a:srgbClr val="33AB27"/>
              </a:buClr>
              <a:buSzPct val="140000"/>
            </a:pPr>
            <a:r>
              <a:rPr kumimoji="1" lang="fr-FR" altLang="fr-FR" sz="3200" dirty="0">
                <a:latin typeface="Poppins" panose="00000500000000000000" pitchFamily="2" charset="0"/>
                <a:cs typeface="Poppins" panose="00000500000000000000" pitchFamily="2" charset="0"/>
              </a:rPr>
              <a:t>L’entretien annuel a pour objectif de rapprocher l’agent de son supérieur hiérarchique direct (N+1) dans un moment privilégié d’échange et de dialogue, dans un contexte bienveillant</a:t>
            </a:r>
          </a:p>
          <a:p>
            <a:pPr eaLnBrk="0" hangingPunct="0">
              <a:lnSpc>
                <a:spcPct val="90000"/>
              </a:lnSpc>
              <a:spcBef>
                <a:spcPct val="20000"/>
              </a:spcBef>
              <a:buClr>
                <a:srgbClr val="33AB27"/>
              </a:buClr>
              <a:buSzPct val="140000"/>
              <a:buFont typeface="Verdana" panose="020B0604030504040204" pitchFamily="34" charset="0"/>
              <a:buChar char="●"/>
            </a:pPr>
            <a:endParaRPr kumimoji="1" lang="fr-FR" altLang="fr-FR" sz="3200" dirty="0">
              <a:latin typeface="Poppins" panose="00000500000000000000" pitchFamily="2" charset="0"/>
              <a:cs typeface="Poppins" panose="00000500000000000000" pitchFamily="2" charset="0"/>
            </a:endParaRPr>
          </a:p>
          <a:p>
            <a:pPr eaLnBrk="0" hangingPunct="0">
              <a:lnSpc>
                <a:spcPct val="90000"/>
              </a:lnSpc>
              <a:spcBef>
                <a:spcPct val="20000"/>
              </a:spcBef>
              <a:buClr>
                <a:srgbClr val="33AB27"/>
              </a:buClr>
              <a:buSzPct val="140000"/>
              <a:buFont typeface="Verdana" panose="020B0604030504040204" pitchFamily="34" charset="0"/>
              <a:buChar char="●"/>
            </a:pPr>
            <a:r>
              <a:rPr kumimoji="1" lang="fr-FR" altLang="fr-FR" sz="3200" b="1" u="sng" dirty="0">
                <a:latin typeface="Poppins" panose="00000500000000000000" pitchFamily="2" charset="0"/>
                <a:cs typeface="Poppins" panose="00000500000000000000" pitchFamily="2" charset="0"/>
              </a:rPr>
              <a:t>L’entretien annuel d’évaluation est:</a:t>
            </a:r>
          </a:p>
          <a:p>
            <a:pPr lvl="1" eaLnBrk="0" hangingPunct="0">
              <a:lnSpc>
                <a:spcPct val="90000"/>
              </a:lnSpc>
              <a:spcBef>
                <a:spcPct val="20000"/>
              </a:spcBef>
              <a:buClr>
                <a:srgbClr val="33AB27"/>
              </a:buClr>
              <a:buSzPct val="140000"/>
              <a:buFont typeface="Verdana" panose="020B0604030504040204" pitchFamily="34" charset="0"/>
              <a:buChar char="●"/>
            </a:pPr>
            <a:r>
              <a:rPr kumimoji="1" lang="fr-FR" altLang="fr-FR" sz="3200" dirty="0">
                <a:latin typeface="Poppins" panose="00000500000000000000" pitchFamily="2" charset="0"/>
                <a:cs typeface="Poppins" panose="00000500000000000000" pitchFamily="2" charset="0"/>
              </a:rPr>
              <a:t>Un acte essentiel de Gestion des Ressources Humaines</a:t>
            </a:r>
          </a:p>
          <a:p>
            <a:pPr lvl="1" eaLnBrk="0" hangingPunct="0">
              <a:lnSpc>
                <a:spcPct val="90000"/>
              </a:lnSpc>
              <a:spcBef>
                <a:spcPct val="20000"/>
              </a:spcBef>
              <a:buClr>
                <a:srgbClr val="33AB27"/>
              </a:buClr>
              <a:buSzPct val="140000"/>
              <a:buFont typeface="Verdana" panose="020B0604030504040204" pitchFamily="34" charset="0"/>
              <a:buChar char="●"/>
            </a:pPr>
            <a:r>
              <a:rPr kumimoji="1" lang="fr-FR" altLang="fr-FR" sz="3200" dirty="0">
                <a:latin typeface="Poppins" panose="00000500000000000000" pitchFamily="2" charset="0"/>
                <a:cs typeface="Poppins" panose="00000500000000000000" pitchFamily="2" charset="0"/>
              </a:rPr>
              <a:t>Un acte de management</a:t>
            </a:r>
          </a:p>
          <a:p>
            <a:pPr lvl="1" eaLnBrk="0" hangingPunct="0">
              <a:lnSpc>
                <a:spcPct val="90000"/>
              </a:lnSpc>
              <a:spcBef>
                <a:spcPct val="20000"/>
              </a:spcBef>
              <a:buClr>
                <a:srgbClr val="33AB27"/>
              </a:buClr>
              <a:buSzPct val="140000"/>
              <a:buFont typeface="Verdana" panose="020B0604030504040204" pitchFamily="34" charset="0"/>
              <a:buChar char="●"/>
            </a:pPr>
            <a:r>
              <a:rPr kumimoji="1" lang="fr-FR" altLang="fr-FR" sz="3200" dirty="0">
                <a:latin typeface="Poppins" panose="00000500000000000000" pitchFamily="2" charset="0"/>
                <a:cs typeface="Poppins" panose="00000500000000000000" pitchFamily="2" charset="0"/>
              </a:rPr>
              <a:t>Un droit des agents</a:t>
            </a:r>
          </a:p>
          <a:p>
            <a:pPr eaLnBrk="0" hangingPunct="0">
              <a:lnSpc>
                <a:spcPct val="90000"/>
              </a:lnSpc>
              <a:spcBef>
                <a:spcPct val="20000"/>
              </a:spcBef>
              <a:buClr>
                <a:srgbClr val="33AB27"/>
              </a:buClr>
              <a:buSzPct val="140000"/>
              <a:buFont typeface="Verdana" panose="020B0604030504040204" pitchFamily="34" charset="0"/>
              <a:buChar char="●"/>
            </a:pPr>
            <a:endParaRPr kumimoji="1" lang="fr-FR" altLang="fr-FR" sz="3200" dirty="0">
              <a:latin typeface="Poppins" panose="00000500000000000000" pitchFamily="2" charset="0"/>
              <a:cs typeface="Poppins" panose="00000500000000000000" pitchFamily="2" charset="0"/>
            </a:endParaRPr>
          </a:p>
          <a:p>
            <a:pPr eaLnBrk="0" hangingPunct="0">
              <a:lnSpc>
                <a:spcPct val="90000"/>
              </a:lnSpc>
              <a:spcBef>
                <a:spcPct val="20000"/>
              </a:spcBef>
              <a:buClr>
                <a:srgbClr val="33AB27"/>
              </a:buClr>
              <a:buSzPct val="140000"/>
              <a:buFont typeface="Verdana" panose="020B0604030504040204" pitchFamily="34" charset="0"/>
              <a:buChar char="●"/>
            </a:pPr>
            <a:r>
              <a:rPr kumimoji="1" lang="fr-FR" altLang="fr-FR" sz="3200" b="1" u="sng" dirty="0">
                <a:latin typeface="Poppins" panose="00000500000000000000" pitchFamily="2" charset="0"/>
                <a:cs typeface="Poppins" panose="00000500000000000000" pitchFamily="2" charset="0"/>
              </a:rPr>
              <a:t>L’ entretien annuel d’évaluation n’est pas:</a:t>
            </a:r>
          </a:p>
          <a:p>
            <a:pPr lvl="1" eaLnBrk="0" hangingPunct="0">
              <a:lnSpc>
                <a:spcPct val="90000"/>
              </a:lnSpc>
              <a:spcBef>
                <a:spcPct val="20000"/>
              </a:spcBef>
              <a:buClr>
                <a:srgbClr val="33AB27"/>
              </a:buClr>
              <a:buSzPct val="140000"/>
              <a:buFont typeface="Verdana" panose="020B0604030504040204" pitchFamily="34" charset="0"/>
              <a:buChar char="●"/>
            </a:pPr>
            <a:r>
              <a:rPr kumimoji="1" lang="fr-FR" altLang="fr-FR" sz="3200" dirty="0">
                <a:latin typeface="Poppins" panose="00000500000000000000" pitchFamily="2" charset="0"/>
                <a:cs typeface="Poppins" panose="00000500000000000000" pitchFamily="2" charset="0"/>
              </a:rPr>
              <a:t>Un entretien de recadrage</a:t>
            </a:r>
          </a:p>
          <a:p>
            <a:pPr lvl="1" eaLnBrk="0" hangingPunct="0">
              <a:lnSpc>
                <a:spcPct val="90000"/>
              </a:lnSpc>
              <a:spcBef>
                <a:spcPct val="20000"/>
              </a:spcBef>
              <a:buClr>
                <a:srgbClr val="33AB27"/>
              </a:buClr>
              <a:buSzPct val="140000"/>
              <a:buFont typeface="Verdana" panose="020B0604030504040204" pitchFamily="34" charset="0"/>
              <a:buChar char="●"/>
            </a:pPr>
            <a:r>
              <a:rPr kumimoji="1" lang="fr-FR" altLang="fr-FR" sz="3200" dirty="0">
                <a:latin typeface="Poppins" panose="00000500000000000000" pitchFamily="2" charset="0"/>
                <a:cs typeface="Poppins" panose="00000500000000000000" pitchFamily="2" charset="0"/>
              </a:rPr>
              <a:t>Un entretien disciplinaire</a:t>
            </a:r>
          </a:p>
          <a:p>
            <a:pPr lvl="1" eaLnBrk="0" hangingPunct="0">
              <a:lnSpc>
                <a:spcPct val="90000"/>
              </a:lnSpc>
              <a:spcBef>
                <a:spcPct val="20000"/>
              </a:spcBef>
              <a:buClr>
                <a:srgbClr val="33AB27"/>
              </a:buClr>
              <a:buSzPct val="140000"/>
              <a:buFont typeface="Verdana" panose="020B0604030504040204" pitchFamily="34" charset="0"/>
              <a:buChar char="●"/>
            </a:pPr>
            <a:r>
              <a:rPr kumimoji="1" lang="fr-FR" altLang="fr-FR" sz="3200" dirty="0">
                <a:latin typeface="Poppins" panose="00000500000000000000" pitchFamily="2" charset="0"/>
                <a:cs typeface="Poppins" panose="00000500000000000000" pitchFamily="2" charset="0"/>
              </a:rPr>
              <a:t>Un entretien de négociation du régime indemnitaire</a:t>
            </a:r>
          </a:p>
          <a:p>
            <a:pPr lvl="1" eaLnBrk="0" hangingPunct="0">
              <a:lnSpc>
                <a:spcPct val="90000"/>
              </a:lnSpc>
              <a:spcBef>
                <a:spcPct val="20000"/>
              </a:spcBef>
              <a:buClr>
                <a:srgbClr val="33AB27"/>
              </a:buClr>
              <a:buSzPct val="140000"/>
              <a:buFont typeface="Verdana" panose="020B0604030504040204" pitchFamily="34" charset="0"/>
              <a:buChar char="●"/>
            </a:pPr>
            <a:r>
              <a:rPr kumimoji="1" lang="fr-FR" altLang="fr-FR" sz="3200" dirty="0">
                <a:latin typeface="Poppins" panose="00000500000000000000" pitchFamily="2" charset="0"/>
                <a:cs typeface="Poppins" panose="00000500000000000000" pitchFamily="2" charset="0"/>
              </a:rPr>
              <a:t>Un entretien de « règlement de compte »</a:t>
            </a:r>
          </a:p>
          <a:p>
            <a:pPr lvl="1" eaLnBrk="0" hangingPunct="0">
              <a:lnSpc>
                <a:spcPct val="90000"/>
              </a:lnSpc>
              <a:spcBef>
                <a:spcPct val="20000"/>
              </a:spcBef>
              <a:buClr>
                <a:srgbClr val="33AB27"/>
              </a:buClr>
              <a:buSzPct val="140000"/>
              <a:buFont typeface="Verdana" panose="020B0604030504040204" pitchFamily="34" charset="0"/>
              <a:buChar char="●"/>
            </a:pPr>
            <a:endParaRPr lang="fr-FR" altLang="fr-FR" sz="1800" dirty="0">
              <a:solidFill>
                <a:srgbClr val="CC00CC"/>
              </a:solidFill>
              <a:latin typeface="Arial" panose="020B0604020202020204" pitchFamily="34" charset="0"/>
            </a:endParaRPr>
          </a:p>
        </p:txBody>
      </p:sp>
      <p:sp>
        <p:nvSpPr>
          <p:cNvPr id="6" name="Titre 1">
            <a:extLst>
              <a:ext uri="{FF2B5EF4-FFF2-40B4-BE49-F238E27FC236}">
                <a16:creationId xmlns:a16="http://schemas.microsoft.com/office/drawing/2014/main" id="{172753E3-F222-83A2-5BDC-5440C62FA941}"/>
              </a:ext>
            </a:extLst>
          </p:cNvPr>
          <p:cNvSpPr txBox="1">
            <a:spLocks noGrp="1"/>
          </p:cNvSpPr>
          <p:nvPr>
            <p:ph type="title"/>
            <p:custDataLst>
              <p:tags r:id="rId1"/>
            </p:custDataLst>
          </p:nvPr>
        </p:nvSpPr>
        <p:spPr>
          <a:xfrm>
            <a:off x="1066800" y="231681"/>
            <a:ext cx="15849600" cy="769938"/>
          </a:xfrm>
          <a:prstGeom prst="rect">
            <a:avLst/>
          </a:prstGeom>
        </p:spPr>
        <p:txBody>
          <a:bodyPr anchor="b">
            <a:norm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a:r>
              <a:rPr lang="fr-FR" altLang="fr-FR" sz="3000" b="1" dirty="0">
                <a:solidFill>
                  <a:srgbClr val="00B0F0"/>
                </a:solidFill>
                <a:latin typeface="Arial" panose="020B0604020202020204" pitchFamily="34" charset="0"/>
              </a:rPr>
              <a:t>Les Objectifs de l’entretien annuel d’évaluation professionnelle</a:t>
            </a:r>
          </a:p>
        </p:txBody>
      </p:sp>
    </p:spTree>
    <p:extLst>
      <p:ext uri="{BB962C8B-B14F-4D97-AF65-F5344CB8AC3E}">
        <p14:creationId xmlns:p14="http://schemas.microsoft.com/office/powerpoint/2010/main" val="2729214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789A6EF5-47C9-38E4-843B-D04ED82C1A45}"/>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EBD0253-88A3-4F67-60CB-D26F0050B558}"/>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Les supports de l’entretien professionnel</a:t>
            </a:r>
          </a:p>
        </p:txBody>
      </p:sp>
      <p:sp>
        <p:nvSpPr>
          <p:cNvPr id="4" name="Espace réservé du contenu 3">
            <a:extLst>
              <a:ext uri="{FF2B5EF4-FFF2-40B4-BE49-F238E27FC236}">
                <a16:creationId xmlns:a16="http://schemas.microsoft.com/office/drawing/2014/main" id="{195D8B7B-CA3C-A02D-D12E-41495832B9B4}"/>
              </a:ext>
            </a:extLst>
          </p:cNvPr>
          <p:cNvSpPr txBox="1">
            <a:spLocks noGrp="1"/>
          </p:cNvSpPr>
          <p:nvPr>
            <p:ph sz="half" idx="1"/>
            <p:custDataLst>
              <p:tags r:id="rId1"/>
            </p:custDataLst>
          </p:nvPr>
        </p:nvSpPr>
        <p:spPr>
          <a:xfrm>
            <a:off x="990600" y="1417638"/>
            <a:ext cx="16611600" cy="8069901"/>
          </a:xfrm>
          <a:prstGeom prst="rect">
            <a:avLst/>
          </a:prstGeom>
          <a:noFill/>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buFontTx/>
              <a:buChar char="•"/>
            </a:pPr>
            <a:r>
              <a:rPr lang="fr-FR" altLang="fr-FR" sz="3200" b="1" u="sng" dirty="0">
                <a:solidFill>
                  <a:srgbClr val="00B0F0"/>
                </a:solidFill>
                <a:latin typeface="Poppins" panose="00000500000000000000" pitchFamily="2" charset="0"/>
                <a:cs typeface="Poppins" panose="00000500000000000000" pitchFamily="2" charset="0"/>
              </a:rPr>
              <a:t>La  Fiche de poste : </a:t>
            </a:r>
          </a:p>
          <a:p>
            <a:pPr lvl="1">
              <a:buFontTx/>
              <a:buChar char="•"/>
            </a:pPr>
            <a:r>
              <a:rPr lang="fr-FR" altLang="fr-FR" sz="3200" dirty="0">
                <a:latin typeface="Poppins" panose="00000500000000000000" pitchFamily="2" charset="0"/>
                <a:cs typeface="Poppins" panose="00000500000000000000" pitchFamily="2" charset="0"/>
              </a:rPr>
              <a:t>outil incontournable de l’entretien professionnel</a:t>
            </a:r>
          </a:p>
          <a:p>
            <a:pPr lvl="1">
              <a:buFontTx/>
              <a:buChar char="•"/>
            </a:pPr>
            <a:r>
              <a:rPr lang="fr-FR" altLang="fr-FR" sz="3200" dirty="0">
                <a:latin typeface="Poppins" panose="00000500000000000000" pitchFamily="2" charset="0"/>
                <a:cs typeface="Poppins" panose="00000500000000000000" pitchFamily="2" charset="0"/>
              </a:rPr>
              <a:t>outil de clarification</a:t>
            </a:r>
          </a:p>
          <a:p>
            <a:pPr lvl="1">
              <a:buFontTx/>
              <a:buChar char="•"/>
            </a:pPr>
            <a:r>
              <a:rPr lang="fr-FR" altLang="fr-FR" sz="3200" dirty="0">
                <a:latin typeface="Poppins" panose="00000500000000000000" pitchFamily="2" charset="0"/>
                <a:cs typeface="Poppins" panose="00000500000000000000" pitchFamily="2" charset="0"/>
              </a:rPr>
              <a:t>un outil facilitant le bilan de l’activité et la définition d’objectifs</a:t>
            </a:r>
          </a:p>
          <a:p>
            <a:pPr marL="457200" lvl="1" indent="0"/>
            <a:endParaRPr lang="fr-FR" altLang="fr-FR" sz="3200" dirty="0">
              <a:latin typeface="Poppins" panose="00000500000000000000" pitchFamily="2" charset="0"/>
              <a:cs typeface="Poppins" panose="00000500000000000000" pitchFamily="2" charset="0"/>
            </a:endParaRPr>
          </a:p>
          <a:p>
            <a:pPr>
              <a:buFontTx/>
              <a:buChar char="•"/>
            </a:pPr>
            <a:r>
              <a:rPr lang="fr-FR" altLang="fr-FR" sz="3200" b="1" u="sng" dirty="0">
                <a:solidFill>
                  <a:srgbClr val="00B0F0"/>
                </a:solidFill>
                <a:latin typeface="Poppins" panose="00000500000000000000" pitchFamily="2" charset="0"/>
                <a:cs typeface="Poppins" panose="00000500000000000000" pitchFamily="2" charset="0"/>
              </a:rPr>
              <a:t>La convocation:</a:t>
            </a:r>
          </a:p>
          <a:p>
            <a:pPr lvl="1">
              <a:buFontTx/>
              <a:buChar char="•"/>
            </a:pPr>
            <a:r>
              <a:rPr lang="fr-FR" altLang="fr-FR" sz="3200" dirty="0">
                <a:latin typeface="Poppins" panose="00000500000000000000" pitchFamily="2" charset="0"/>
                <a:cs typeface="Poppins" panose="00000500000000000000" pitchFamily="2" charset="0"/>
              </a:rPr>
              <a:t>obligatoire au moins 8 jours avant l’entretien</a:t>
            </a:r>
          </a:p>
          <a:p>
            <a:pPr lvl="1">
              <a:buFontTx/>
              <a:buChar char="•"/>
            </a:pPr>
            <a:r>
              <a:rPr lang="fr-FR" altLang="fr-FR" sz="3200" dirty="0">
                <a:latin typeface="Poppins" panose="00000500000000000000" pitchFamily="2" charset="0"/>
                <a:cs typeface="Poppins" panose="00000500000000000000" pitchFamily="2" charset="0"/>
              </a:rPr>
              <a:t>accompagnée de la fiche de poste et d’un compte rendu </a:t>
            </a:r>
            <a:r>
              <a:rPr lang="fr-FR" altLang="fr-FR" sz="3200" dirty="0" err="1">
                <a:latin typeface="Poppins" panose="00000500000000000000" pitchFamily="2" charset="0"/>
                <a:cs typeface="Poppins" panose="00000500000000000000" pitchFamily="2" charset="0"/>
              </a:rPr>
              <a:t>pré-rempli</a:t>
            </a:r>
            <a:endParaRPr lang="fr-FR" altLang="fr-FR" sz="3200" dirty="0">
              <a:latin typeface="Poppins" panose="00000500000000000000" pitchFamily="2" charset="0"/>
              <a:cs typeface="Poppins" panose="00000500000000000000" pitchFamily="2" charset="0"/>
            </a:endParaRPr>
          </a:p>
          <a:p>
            <a:pPr marL="457200" lvl="1" indent="0"/>
            <a:endParaRPr lang="fr-FR" altLang="fr-FR" sz="3200" u="sng" dirty="0">
              <a:latin typeface="Poppins" panose="00000500000000000000" pitchFamily="2" charset="0"/>
              <a:cs typeface="Poppins" panose="00000500000000000000" pitchFamily="2" charset="0"/>
            </a:endParaRPr>
          </a:p>
          <a:p>
            <a:pPr>
              <a:buFontTx/>
              <a:buChar char="•"/>
            </a:pPr>
            <a:r>
              <a:rPr lang="fr-FR" altLang="fr-FR" sz="3200" b="1" u="sng" dirty="0">
                <a:solidFill>
                  <a:srgbClr val="00B0F0"/>
                </a:solidFill>
                <a:latin typeface="Poppins" panose="00000500000000000000" pitchFamily="2" charset="0"/>
                <a:cs typeface="Poppins" panose="00000500000000000000" pitchFamily="2" charset="0"/>
              </a:rPr>
              <a:t>Le compte rendu obligatoire:</a:t>
            </a:r>
          </a:p>
          <a:p>
            <a:pPr lvl="1" algn="just">
              <a:buFontTx/>
              <a:buChar char="•"/>
            </a:pPr>
            <a:r>
              <a:rPr kumimoji="1" lang="fr-FR" altLang="fr-FR" sz="3200" dirty="0">
                <a:latin typeface="Poppins" panose="00000500000000000000" pitchFamily="2" charset="0"/>
                <a:cs typeface="Poppins" panose="00000500000000000000" pitchFamily="2" charset="0"/>
              </a:rPr>
              <a:t>la fiche de poste et le compte rendu d’entretien sont des outils complémentaires voire interdépendants, puisqu’il faut prendre appui sur les données de la première pour renseigner correctement le second. </a:t>
            </a:r>
            <a:endParaRPr lang="fr-FR" altLang="fr-FR" sz="3200" dirty="0">
              <a:latin typeface="Poppins" panose="00000500000000000000" pitchFamily="2" charset="0"/>
              <a:cs typeface="Poppins" panose="00000500000000000000" pitchFamily="2" charset="0"/>
            </a:endParaRPr>
          </a:p>
          <a:p>
            <a:endParaRPr lang="fr-FR" altLang="fr-FR" sz="3200" b="1" dirty="0">
              <a:solidFill>
                <a:srgbClr val="0066FF"/>
              </a:solidFill>
            </a:endParaRPr>
          </a:p>
        </p:txBody>
      </p:sp>
    </p:spTree>
    <p:extLst>
      <p:ext uri="{BB962C8B-B14F-4D97-AF65-F5344CB8AC3E}">
        <p14:creationId xmlns:p14="http://schemas.microsoft.com/office/powerpoint/2010/main" val="4258391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919A72DD-7070-C245-2E65-360A1D9098E8}"/>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A33D82F5-882A-F54F-2C24-9B0ADADE2135}"/>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Informations préalables à l’entretien</a:t>
            </a:r>
          </a:p>
        </p:txBody>
      </p:sp>
      <p:sp>
        <p:nvSpPr>
          <p:cNvPr id="4" name="Espace réservé du contenu 3">
            <a:extLst>
              <a:ext uri="{FF2B5EF4-FFF2-40B4-BE49-F238E27FC236}">
                <a16:creationId xmlns:a16="http://schemas.microsoft.com/office/drawing/2014/main" id="{5BEC3B0A-31BC-1929-035A-E392A67F8161}"/>
              </a:ext>
            </a:extLst>
          </p:cNvPr>
          <p:cNvSpPr>
            <a:spLocks noGrp="1"/>
          </p:cNvSpPr>
          <p:nvPr>
            <p:ph sz="half" idx="1"/>
            <p:custDataLst>
              <p:tags r:id="rId1"/>
            </p:custDataLst>
          </p:nvPr>
        </p:nvSpPr>
        <p:spPr>
          <a:xfrm>
            <a:off x="457200" y="1257300"/>
            <a:ext cx="17145000" cy="12271052"/>
          </a:xfrm>
          <a:prstGeom prst="rect">
            <a:avLst/>
          </a:prstGeom>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marL="0" indent="0">
              <a:buNone/>
            </a:pPr>
            <a:r>
              <a:rPr lang="fr-FR" altLang="fr-FR" sz="3200" b="1" u="sng" dirty="0">
                <a:solidFill>
                  <a:srgbClr val="0066FF"/>
                </a:solidFill>
                <a:latin typeface="Poppins" panose="00000500000000000000" pitchFamily="2" charset="0"/>
                <a:cs typeface="Poppins" panose="00000500000000000000" pitchFamily="2" charset="0"/>
              </a:rPr>
              <a:t>1- Qui évalue ?</a:t>
            </a:r>
            <a:r>
              <a:rPr lang="fr-FR" altLang="fr-FR" sz="3200" u="sng" dirty="0">
                <a:solidFill>
                  <a:srgbClr val="0066FF"/>
                </a:solidFill>
                <a:latin typeface="Poppins" panose="00000500000000000000" pitchFamily="2" charset="0"/>
                <a:cs typeface="Poppins" panose="00000500000000000000" pitchFamily="2" charset="0"/>
              </a:rPr>
              <a:t> </a:t>
            </a:r>
          </a:p>
          <a:p>
            <a:endParaRPr lang="fr-FR" altLang="fr-FR" sz="2000" u="sng" dirty="0">
              <a:solidFill>
                <a:srgbClr val="0066FF"/>
              </a:solidFill>
              <a:latin typeface="Poppins" panose="00000500000000000000" pitchFamily="2" charset="0"/>
              <a:cs typeface="Poppins" panose="00000500000000000000" pitchFamily="2" charset="0"/>
            </a:endParaRPr>
          </a:p>
          <a:p>
            <a:r>
              <a:rPr lang="fr-FR" dirty="0">
                <a:latin typeface="Poppins" panose="00000500000000000000" pitchFamily="2" charset="0"/>
                <a:cs typeface="Poppins" panose="00000500000000000000" pitchFamily="2" charset="0"/>
              </a:rPr>
              <a:t>Le décret de 2014 prévoit que </a:t>
            </a:r>
            <a:r>
              <a:rPr lang="fr-FR" b="1" i="1" u="sng" dirty="0">
                <a:latin typeface="Poppins" panose="00000500000000000000" pitchFamily="2" charset="0"/>
                <a:cs typeface="Poppins" panose="00000500000000000000" pitchFamily="2" charset="0"/>
              </a:rPr>
              <a:t>« L'entretien professionnel est conduit par le supérieur hiérarchique direct de l’agent »</a:t>
            </a:r>
          </a:p>
          <a:p>
            <a:pPr marL="285750" indent="-285750">
              <a:buFont typeface="Wingdings" panose="05000000000000000000" pitchFamily="2" charset="2"/>
              <a:buChar char="è"/>
            </a:pPr>
            <a:r>
              <a:rPr lang="fr-FR" altLang="fr-FR" b="1" dirty="0">
                <a:solidFill>
                  <a:srgbClr val="2A5010"/>
                </a:solidFill>
                <a:latin typeface="Poppins" panose="00000500000000000000" pitchFamily="2" charset="0"/>
                <a:cs typeface="Poppins" panose="00000500000000000000" pitchFamily="2" charset="0"/>
                <a:sym typeface="Wingdings" panose="05000000000000000000" pitchFamily="2" charset="2"/>
              </a:rPr>
              <a:t>Nécessité d’avoir un organigramme des services à jour</a:t>
            </a:r>
          </a:p>
          <a:p>
            <a:endParaRPr lang="fr-FR" altLang="fr-FR" b="1" dirty="0">
              <a:solidFill>
                <a:srgbClr val="2A5010"/>
              </a:solidFill>
              <a:latin typeface="Poppins" panose="00000500000000000000" pitchFamily="2" charset="0"/>
              <a:cs typeface="Poppins" panose="00000500000000000000" pitchFamily="2" charset="0"/>
              <a:sym typeface="Wingdings" panose="05000000000000000000" pitchFamily="2" charset="2"/>
            </a:endParaRPr>
          </a:p>
          <a:p>
            <a:r>
              <a:rPr lang="fr-FR" altLang="fr-FR" b="1" u="sng" dirty="0">
                <a:solidFill>
                  <a:srgbClr val="C00000"/>
                </a:solidFill>
                <a:latin typeface="Poppins" panose="00000500000000000000" pitchFamily="2" charset="0"/>
                <a:cs typeface="Poppins" panose="00000500000000000000" pitchFamily="2" charset="0"/>
                <a:sym typeface="Wingdings" panose="05000000000000000000" pitchFamily="2" charset="2"/>
              </a:rPr>
              <a:t>Concrètement:</a:t>
            </a:r>
          </a:p>
          <a:p>
            <a:pPr marL="0" indent="0">
              <a:buNone/>
            </a:pPr>
            <a:r>
              <a:rPr lang="fr-FR" altLang="fr-FR" b="1" dirty="0">
                <a:solidFill>
                  <a:srgbClr val="0070C0"/>
                </a:solidFill>
                <a:latin typeface="Poppins" panose="00000500000000000000" pitchFamily="2" charset="0"/>
                <a:cs typeface="Poppins" panose="00000500000000000000" pitchFamily="2" charset="0"/>
                <a:sym typeface="Wingdings" panose="05000000000000000000" pitchFamily="2" charset="2"/>
              </a:rPr>
              <a:t>- le maire évalue la ou le DGS ( = secrétaire général(e))</a:t>
            </a:r>
          </a:p>
          <a:p>
            <a:pPr marL="0" indent="0" algn="just">
              <a:buNone/>
            </a:pPr>
            <a:r>
              <a:rPr lang="fr-FR" altLang="fr-FR" b="1" dirty="0">
                <a:solidFill>
                  <a:srgbClr val="0070C0"/>
                </a:solidFill>
                <a:latin typeface="Poppins" panose="00000500000000000000" pitchFamily="2" charset="0"/>
                <a:cs typeface="Poppins" panose="00000500000000000000" pitchFamily="2" charset="0"/>
              </a:rPr>
              <a:t>- le ou la DGS ( le ou la secrétaire général(e)) évalue les agents qu’elle a sous son autorité hiérarchique directe </a:t>
            </a:r>
          </a:p>
          <a:p>
            <a:pPr marL="0" indent="0">
              <a:buNone/>
            </a:pPr>
            <a:r>
              <a:rPr lang="fr-FR" altLang="fr-FR" b="1" dirty="0">
                <a:solidFill>
                  <a:srgbClr val="0070C0"/>
                </a:solidFill>
                <a:latin typeface="Poppins" panose="00000500000000000000" pitchFamily="2" charset="0"/>
                <a:cs typeface="Poppins" panose="00000500000000000000" pitchFamily="2" charset="0"/>
              </a:rPr>
              <a:t>- les responsables hiérarchiques directs évaluent leurs agents</a:t>
            </a:r>
          </a:p>
          <a:p>
            <a:endParaRPr lang="fr-FR" altLang="fr-FR" b="1" u="sng" dirty="0">
              <a:solidFill>
                <a:srgbClr val="C00000"/>
              </a:solidFill>
              <a:latin typeface="Poppins" panose="00000500000000000000" pitchFamily="2" charset="0"/>
              <a:cs typeface="Poppins" panose="00000500000000000000" pitchFamily="2" charset="0"/>
            </a:endParaRPr>
          </a:p>
          <a:p>
            <a:r>
              <a:rPr lang="fr-FR" altLang="fr-FR" b="1" u="sng" dirty="0">
                <a:solidFill>
                  <a:srgbClr val="C00000"/>
                </a:solidFill>
                <a:latin typeface="Poppins" panose="00000500000000000000" pitchFamily="2" charset="0"/>
                <a:cs typeface="Poppins" panose="00000500000000000000" pitchFamily="2" charset="0"/>
              </a:rPr>
              <a:t>Toutefois ( question ministérielle 6348 du 13 mars 2018):</a:t>
            </a:r>
          </a:p>
          <a:p>
            <a:pPr algn="just"/>
            <a:r>
              <a:rPr lang="fr-FR" dirty="0">
                <a:latin typeface="Poppins" panose="00000500000000000000" pitchFamily="2" charset="0"/>
                <a:cs typeface="Poppins" panose="00000500000000000000" pitchFamily="2" charset="0"/>
              </a:rPr>
              <a:t>L'évaluateur est celui qui organise et contrôle le travail de l'agent, soit la personne la mieux à même d'évaluer son travail et de se prononcer sur sa manière de servir. Les fiches de poste ainsi que les organigrammes permettent, de façon concrète, d'identifier le supérieur hiérarchique direct. Quel que soit le niveau de collectivité territoriale, un agent technique peut ainsi être évalué par le supérieur hiérarchique qui lui adresse des instructions au quotidien et auquel il rend compte de leur mise en œuvre </a:t>
            </a:r>
            <a:endParaRPr lang="fr-FR" altLang="fr-FR" b="1" dirty="0">
              <a:solidFill>
                <a:srgbClr val="C00000"/>
              </a:solidFill>
              <a:latin typeface="Poppins" panose="00000500000000000000" pitchFamily="2" charset="0"/>
              <a:cs typeface="Poppins" panose="00000500000000000000" pitchFamily="2" charset="0"/>
            </a:endParaRPr>
          </a:p>
          <a:p>
            <a:endParaRPr lang="fr-FR" altLang="fr-FR" b="1" dirty="0">
              <a:solidFill>
                <a:srgbClr val="C00000"/>
              </a:solidFill>
              <a:latin typeface="Arial" panose="020B0604020202020204" pitchFamily="34" charset="0"/>
            </a:endParaRPr>
          </a:p>
          <a:p>
            <a:pPr marL="457200" lvl="1" indent="0"/>
            <a:endParaRPr lang="fr-FR" altLang="fr-FR" b="1" dirty="0">
              <a:solidFill>
                <a:srgbClr val="0066FF"/>
              </a:solidFill>
              <a:latin typeface="Arial" panose="020B0604020202020204" pitchFamily="34" charset="0"/>
            </a:endParaRPr>
          </a:p>
          <a:p>
            <a:pPr marL="457200" lvl="1" indent="0"/>
            <a:endParaRPr lang="fr-FR" altLang="fr-FR" b="1" dirty="0">
              <a:solidFill>
                <a:srgbClr val="0066FF"/>
              </a:solidFill>
              <a:latin typeface="Arial" panose="020B0604020202020204" pitchFamily="34" charset="0"/>
            </a:endParaRPr>
          </a:p>
          <a:p>
            <a:pPr lvl="1">
              <a:buFontTx/>
              <a:buChar char="•"/>
            </a:pPr>
            <a:endParaRPr lang="fr-FR" altLang="fr-FR" b="1" dirty="0">
              <a:solidFill>
                <a:srgbClr val="2A5010"/>
              </a:solidFill>
              <a:latin typeface="Arial" panose="020B0604020202020204" pitchFamily="34" charset="0"/>
            </a:endParaRPr>
          </a:p>
          <a:p>
            <a:endParaRPr lang="fr-FR" altLang="fr-FR" b="1" dirty="0">
              <a:solidFill>
                <a:srgbClr val="2A5010"/>
              </a:solidFill>
              <a:latin typeface="Arial" panose="020B0604020202020204" pitchFamily="34" charset="0"/>
            </a:endParaRPr>
          </a:p>
          <a:p>
            <a:endParaRPr lang="fr-FR" altLang="fr-FR" b="1" dirty="0">
              <a:solidFill>
                <a:srgbClr val="2A5010"/>
              </a:solidFill>
              <a:latin typeface="Arial" panose="020B0604020202020204" pitchFamily="34" charset="0"/>
            </a:endParaRPr>
          </a:p>
          <a:p>
            <a:endParaRPr lang="fr-FR" altLang="fr-FR" sz="1350" dirty="0"/>
          </a:p>
        </p:txBody>
      </p:sp>
    </p:spTree>
    <p:extLst>
      <p:ext uri="{BB962C8B-B14F-4D97-AF65-F5344CB8AC3E}">
        <p14:creationId xmlns:p14="http://schemas.microsoft.com/office/powerpoint/2010/main" val="22461357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0AA71ED9-0CB6-9955-D00E-C889EADCA0DE}"/>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864D6886-3976-7FFB-FFA9-95C48546D73A}"/>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Informations préalables à l’entretien</a:t>
            </a:r>
          </a:p>
        </p:txBody>
      </p:sp>
      <p:sp>
        <p:nvSpPr>
          <p:cNvPr id="6" name="Espace réservé du contenu 5">
            <a:extLst>
              <a:ext uri="{FF2B5EF4-FFF2-40B4-BE49-F238E27FC236}">
                <a16:creationId xmlns:a16="http://schemas.microsoft.com/office/drawing/2014/main" id="{0DA28FC5-C020-2803-E4B9-2B92C770EF41}"/>
              </a:ext>
            </a:extLst>
          </p:cNvPr>
          <p:cNvSpPr>
            <a:spLocks noGrp="1"/>
          </p:cNvSpPr>
          <p:nvPr>
            <p:ph sz="half" idx="1"/>
            <p:custDataLst>
              <p:tags r:id="rId1"/>
            </p:custDataLst>
          </p:nvPr>
        </p:nvSpPr>
        <p:spPr>
          <a:xfrm>
            <a:off x="457200" y="1600200"/>
            <a:ext cx="17145000" cy="9648795"/>
          </a:xfrm>
          <a:prstGeom prst="rect">
            <a:avLst/>
          </a:prstGeom>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marL="0" indent="0">
              <a:buNone/>
            </a:pPr>
            <a:r>
              <a:rPr lang="fr-FR" altLang="fr-FR" sz="3200" b="1" u="sng" dirty="0">
                <a:solidFill>
                  <a:srgbClr val="0066FF"/>
                </a:solidFill>
                <a:latin typeface="Poppins" panose="00000500000000000000" pitchFamily="2" charset="0"/>
                <a:cs typeface="Poppins" panose="00000500000000000000" pitchFamily="2" charset="0"/>
              </a:rPr>
              <a:t>2- Qui est évalué?</a:t>
            </a:r>
          </a:p>
          <a:p>
            <a:endParaRPr lang="fr-FR" altLang="fr-FR" sz="2000" b="1" u="sng" dirty="0">
              <a:solidFill>
                <a:srgbClr val="0066FF"/>
              </a:solidFill>
              <a:latin typeface="Poppins" panose="00000500000000000000" pitchFamily="2" charset="0"/>
              <a:cs typeface="Poppins" panose="00000500000000000000" pitchFamily="2" charset="0"/>
            </a:endParaRPr>
          </a:p>
          <a:p>
            <a:pPr marL="285750" indent="-285750" algn="just">
              <a:buFont typeface="Arial" panose="020B0604020202020204" pitchFamily="34" charset="0"/>
              <a:buChar char="•"/>
            </a:pPr>
            <a:r>
              <a:rPr lang="fr-FR" altLang="fr-FR" dirty="0">
                <a:latin typeface="Poppins" panose="00000500000000000000" pitchFamily="2" charset="0"/>
                <a:cs typeface="Poppins" panose="00000500000000000000" pitchFamily="2" charset="0"/>
              </a:rPr>
              <a:t>Fonctionnaires titulaires à temps complet et non complet</a:t>
            </a:r>
          </a:p>
          <a:p>
            <a:pPr marL="285750" indent="-285750" algn="just">
              <a:buFont typeface="Arial" panose="020B0604020202020204" pitchFamily="34" charset="0"/>
              <a:buChar char="•"/>
            </a:pPr>
            <a:r>
              <a:rPr lang="fr-FR" altLang="fr-FR" dirty="0">
                <a:latin typeface="Poppins" panose="00000500000000000000" pitchFamily="2" charset="0"/>
                <a:cs typeface="Poppins" panose="00000500000000000000" pitchFamily="2" charset="0"/>
              </a:rPr>
              <a:t>Contractuels de droit publics sur emploi permanent</a:t>
            </a:r>
          </a:p>
          <a:p>
            <a:pPr marL="285750" indent="-285750" algn="just">
              <a:buFont typeface="Arial" panose="020B0604020202020204" pitchFamily="34" charset="0"/>
              <a:buChar char="•"/>
            </a:pPr>
            <a:endParaRPr lang="fr-FR" altLang="fr-FR" dirty="0">
              <a:latin typeface="Poppins" panose="00000500000000000000" pitchFamily="2" charset="0"/>
              <a:cs typeface="Poppins" panose="00000500000000000000" pitchFamily="2" charset="0"/>
            </a:endParaRPr>
          </a:p>
          <a:p>
            <a:pPr marL="285750" indent="-285750" algn="just">
              <a:buFont typeface="Arial" panose="020B0604020202020204" pitchFamily="34" charset="0"/>
              <a:buChar char="•"/>
            </a:pPr>
            <a:r>
              <a:rPr lang="fr-FR" altLang="fr-FR" dirty="0">
                <a:latin typeface="Poppins" panose="00000500000000000000" pitchFamily="2" charset="0"/>
                <a:cs typeface="Poppins" panose="00000500000000000000" pitchFamily="2" charset="0"/>
              </a:rPr>
              <a:t>Les fonctionnaires stagiaires bénéficient d’un entretien d’évaluation en vue de leur titularisation</a:t>
            </a:r>
          </a:p>
          <a:p>
            <a:pPr marL="285750" indent="-285750" algn="just">
              <a:buFont typeface="Arial" panose="020B0604020202020204" pitchFamily="34" charset="0"/>
              <a:buChar char="•"/>
            </a:pPr>
            <a:r>
              <a:rPr lang="fr-FR" altLang="fr-FR" dirty="0">
                <a:latin typeface="Poppins" panose="00000500000000000000" pitchFamily="2" charset="0"/>
                <a:cs typeface="Poppins" panose="00000500000000000000" pitchFamily="2" charset="0"/>
              </a:rPr>
              <a:t>Les contractuels de droit privé ne sont pas concernés</a:t>
            </a:r>
          </a:p>
          <a:p>
            <a:pPr marL="285750" indent="-285750" algn="just">
              <a:buFont typeface="Arial" panose="020B0604020202020204" pitchFamily="34" charset="0"/>
              <a:buChar char="•"/>
            </a:pPr>
            <a:r>
              <a:rPr lang="fr-FR" altLang="fr-FR" dirty="0">
                <a:latin typeface="Poppins" panose="00000500000000000000" pitchFamily="2" charset="0"/>
                <a:cs typeface="Poppins" panose="00000500000000000000" pitchFamily="2" charset="0"/>
              </a:rPr>
              <a:t>Les fonctionnaires mis à disposition ou en détachement sont évalués par leur N+1 de leur organisme d’accueil</a:t>
            </a:r>
          </a:p>
          <a:p>
            <a:pPr marL="285750" indent="-285750" algn="just">
              <a:buFont typeface="Arial" panose="020B0604020202020204" pitchFamily="34" charset="0"/>
              <a:buChar char="•"/>
            </a:pPr>
            <a:r>
              <a:rPr lang="fr-FR" altLang="fr-FR" dirty="0">
                <a:latin typeface="Poppins" panose="00000500000000000000" pitchFamily="2" charset="0"/>
                <a:cs typeface="Poppins" panose="00000500000000000000" pitchFamily="2" charset="0"/>
              </a:rPr>
              <a:t>Les agents intercommunaux: un entretien par collectivité</a:t>
            </a:r>
          </a:p>
          <a:p>
            <a:pPr marL="285750" indent="-285750" algn="just">
              <a:buFont typeface="Arial" panose="020B0604020202020204" pitchFamily="34" charset="0"/>
              <a:buChar char="•"/>
            </a:pPr>
            <a:r>
              <a:rPr lang="fr-FR" altLang="fr-FR" dirty="0">
                <a:latin typeface="Poppins" panose="00000500000000000000" pitchFamily="2" charset="0"/>
                <a:cs typeface="Poppins" panose="00000500000000000000" pitchFamily="2" charset="0"/>
              </a:rPr>
              <a:t>Les agents </a:t>
            </a:r>
            <a:r>
              <a:rPr lang="fr-FR" altLang="fr-FR" dirty="0" err="1">
                <a:latin typeface="Poppins" panose="00000500000000000000" pitchFamily="2" charset="0"/>
                <a:cs typeface="Poppins" panose="00000500000000000000" pitchFamily="2" charset="0"/>
              </a:rPr>
              <a:t>pluricommunaux</a:t>
            </a:r>
            <a:r>
              <a:rPr lang="fr-FR" altLang="fr-FR" dirty="0">
                <a:latin typeface="Poppins" panose="00000500000000000000" pitchFamily="2" charset="0"/>
                <a:cs typeface="Poppins" panose="00000500000000000000" pitchFamily="2" charset="0"/>
              </a:rPr>
              <a:t>: évaluation pour chacun de leurs emplois </a:t>
            </a:r>
          </a:p>
          <a:p>
            <a:pPr marL="285750" indent="-285750" algn="just">
              <a:buFont typeface="Arial" panose="020B0604020202020204" pitchFamily="34" charset="0"/>
              <a:buChar char="•"/>
            </a:pPr>
            <a:r>
              <a:rPr lang="fr-FR" altLang="fr-FR" dirty="0">
                <a:latin typeface="Poppins" panose="00000500000000000000" pitchFamily="2" charset="0"/>
                <a:cs typeface="Poppins" panose="00000500000000000000" pitchFamily="2" charset="0"/>
              </a:rPr>
              <a:t>Les agents en décharge d’activité de service partielle sont évalués sur les tâches effectuées sur leur temps de travail effectif</a:t>
            </a:r>
          </a:p>
          <a:p>
            <a:pPr marL="285750" indent="-285750" algn="just">
              <a:buFont typeface="Arial" panose="020B0604020202020204" pitchFamily="34" charset="0"/>
              <a:buChar char="•"/>
            </a:pPr>
            <a:r>
              <a:rPr lang="fr-FR" altLang="fr-FR" dirty="0">
                <a:latin typeface="Poppins" panose="00000500000000000000" pitchFamily="2" charset="0"/>
                <a:cs typeface="Poppins" panose="00000500000000000000" pitchFamily="2" charset="0"/>
              </a:rPr>
              <a:t>Les agents en décharge d’activité de service à temps complet peuvent bénéficier d’un entretien annuel d’accompagnement ( sans appréciation de la valeur professionnelle)</a:t>
            </a:r>
          </a:p>
          <a:p>
            <a:endParaRPr lang="fr-FR" altLang="fr-FR" sz="1800" b="1" u="sng" dirty="0">
              <a:solidFill>
                <a:srgbClr val="0066FF"/>
              </a:solidFill>
              <a:latin typeface="Arial" panose="020B0604020202020204" pitchFamily="34" charset="0"/>
            </a:endParaRPr>
          </a:p>
          <a:p>
            <a:endParaRPr lang="fr-FR" altLang="fr-FR" sz="1800" b="1" u="sng" dirty="0">
              <a:solidFill>
                <a:srgbClr val="0066FF"/>
              </a:solidFill>
              <a:latin typeface="Arial" panose="020B0604020202020204" pitchFamily="34" charset="0"/>
            </a:endParaRPr>
          </a:p>
          <a:p>
            <a:pPr marL="457200" lvl="1" indent="0"/>
            <a:endParaRPr lang="fr-FR" altLang="fr-FR" b="1" dirty="0">
              <a:solidFill>
                <a:srgbClr val="0066FF"/>
              </a:solidFill>
              <a:latin typeface="Arial" panose="020B0604020202020204" pitchFamily="34" charset="0"/>
            </a:endParaRPr>
          </a:p>
          <a:p>
            <a:pPr marL="457200" lvl="1" indent="0"/>
            <a:endParaRPr lang="fr-FR" altLang="fr-FR" b="1" dirty="0">
              <a:solidFill>
                <a:srgbClr val="0066FF"/>
              </a:solidFill>
              <a:latin typeface="Arial" panose="020B0604020202020204" pitchFamily="34" charset="0"/>
            </a:endParaRPr>
          </a:p>
          <a:p>
            <a:endParaRPr lang="fr-FR" altLang="fr-FR" sz="1350" dirty="0"/>
          </a:p>
        </p:txBody>
      </p:sp>
    </p:spTree>
    <p:extLst>
      <p:ext uri="{BB962C8B-B14F-4D97-AF65-F5344CB8AC3E}">
        <p14:creationId xmlns:p14="http://schemas.microsoft.com/office/powerpoint/2010/main" val="924083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DFCBF69A-3782-A167-6201-2D8A187345D3}"/>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AA598F79-E348-F520-DD9F-500B75EDBD08}"/>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Informations préalables à l’entretien</a:t>
            </a:r>
          </a:p>
        </p:txBody>
      </p:sp>
      <p:sp>
        <p:nvSpPr>
          <p:cNvPr id="4" name="Rectangle 3">
            <a:extLst>
              <a:ext uri="{FF2B5EF4-FFF2-40B4-BE49-F238E27FC236}">
                <a16:creationId xmlns:a16="http://schemas.microsoft.com/office/drawing/2014/main" id="{F064ED93-5DC2-1ADC-5826-3EC8B852A7DE}"/>
              </a:ext>
            </a:extLst>
          </p:cNvPr>
          <p:cNvSpPr/>
          <p:nvPr>
            <p:custDataLst>
              <p:tags r:id="rId1"/>
            </p:custDataLst>
          </p:nvPr>
        </p:nvSpPr>
        <p:spPr>
          <a:xfrm>
            <a:off x="441960" y="1823360"/>
            <a:ext cx="17221200" cy="6640279"/>
          </a:xfrm>
          <a:prstGeom prst="rect">
            <a:avLst/>
          </a:prstGeom>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fr-FR" altLang="fr-FR" sz="3200" b="1" u="sng" dirty="0">
                <a:solidFill>
                  <a:srgbClr val="C00000"/>
                </a:solidFill>
                <a:latin typeface="Poppins" panose="00000500000000000000" pitchFamily="2" charset="0"/>
                <a:cs typeface="Poppins" panose="00000500000000000000" pitchFamily="2" charset="0"/>
              </a:rPr>
              <a:t>Remarque: </a:t>
            </a:r>
          </a:p>
          <a:p>
            <a:endParaRPr lang="fr-FR" altLang="fr-FR" sz="2400" b="1" u="sng" dirty="0">
              <a:solidFill>
                <a:srgbClr val="C00000"/>
              </a:solidFill>
              <a:latin typeface="Poppins" panose="00000500000000000000" pitchFamily="2" charset="0"/>
              <a:cs typeface="Poppins" panose="00000500000000000000" pitchFamily="2" charset="0"/>
            </a:endParaRPr>
          </a:p>
          <a:p>
            <a:pPr marL="457200" indent="-457200" algn="just">
              <a:buFontTx/>
              <a:buChar char="-"/>
            </a:pPr>
            <a:r>
              <a:rPr lang="fr-FR" altLang="fr-FR" sz="3200" dirty="0">
                <a:latin typeface="Poppins" panose="00000500000000000000" pitchFamily="2" charset="0"/>
                <a:cs typeface="Poppins" panose="00000500000000000000" pitchFamily="2" charset="0"/>
              </a:rPr>
              <a:t>l’évaluation est subordonnée à la présence effective de l’agent au cours de la période en cause pour une durée suffisante pour permettre à son supérieur d’apprécier sa valeur professionnelle (CE, 1er août 2013, </a:t>
            </a:r>
            <a:r>
              <a:rPr lang="fr-FR" altLang="fr-FR" sz="3200" dirty="0" err="1">
                <a:latin typeface="Poppins" panose="00000500000000000000" pitchFamily="2" charset="0"/>
                <a:cs typeface="Poppins" panose="00000500000000000000" pitchFamily="2" charset="0"/>
              </a:rPr>
              <a:t>req</a:t>
            </a:r>
            <a:r>
              <a:rPr lang="fr-FR" altLang="fr-FR" sz="3200" dirty="0">
                <a:latin typeface="Poppins" panose="00000500000000000000" pitchFamily="2" charset="0"/>
                <a:cs typeface="Poppins" panose="00000500000000000000" pitchFamily="2" charset="0"/>
              </a:rPr>
              <a:t>. n° 347327)</a:t>
            </a:r>
          </a:p>
          <a:p>
            <a:pPr algn="just"/>
            <a:endParaRPr lang="fr-FR" altLang="fr-FR" sz="3200" dirty="0">
              <a:latin typeface="Poppins" panose="00000500000000000000" pitchFamily="2" charset="0"/>
              <a:cs typeface="Poppins" panose="00000500000000000000" pitchFamily="2" charset="0"/>
            </a:endParaRPr>
          </a:p>
          <a:p>
            <a:pPr marL="457200" indent="-457200" algn="just">
              <a:buFontTx/>
              <a:buChar char="-"/>
            </a:pPr>
            <a:r>
              <a:rPr lang="fr-FR" altLang="fr-FR" sz="3200" dirty="0">
                <a:latin typeface="Poppins" panose="00000500000000000000" pitchFamily="2" charset="0"/>
                <a:cs typeface="Poppins" panose="00000500000000000000" pitchFamily="2" charset="0"/>
              </a:rPr>
              <a:t>Pas de durée minimale prévue par les textes</a:t>
            </a:r>
          </a:p>
          <a:p>
            <a:pPr algn="just"/>
            <a:endParaRPr lang="fr-FR" altLang="fr-FR" sz="3200" dirty="0">
              <a:latin typeface="Poppins" panose="00000500000000000000" pitchFamily="2" charset="0"/>
              <a:cs typeface="Poppins" panose="00000500000000000000" pitchFamily="2" charset="0"/>
            </a:endParaRPr>
          </a:p>
          <a:p>
            <a:pPr marL="457200" indent="-457200" algn="just">
              <a:buFontTx/>
              <a:buChar char="-"/>
            </a:pPr>
            <a:r>
              <a:rPr lang="fr-FR" altLang="fr-FR" sz="3200" dirty="0">
                <a:latin typeface="Poppins" panose="00000500000000000000" pitchFamily="2" charset="0"/>
                <a:cs typeface="Poppins" panose="00000500000000000000" pitchFamily="2" charset="0"/>
              </a:rPr>
              <a:t>Si l’agent n’a pas été suffisamment présent pour être évalué, mention dans le compte rendu</a:t>
            </a:r>
          </a:p>
          <a:p>
            <a:pPr algn="just"/>
            <a:endParaRPr lang="fr-FR" altLang="fr-FR" sz="3200" dirty="0">
              <a:latin typeface="Poppins" panose="00000500000000000000" pitchFamily="2" charset="0"/>
              <a:cs typeface="Poppins" panose="00000500000000000000" pitchFamily="2" charset="0"/>
            </a:endParaRPr>
          </a:p>
          <a:p>
            <a:pPr algn="just"/>
            <a:r>
              <a:rPr lang="fr-FR" altLang="fr-FR" sz="3200" dirty="0">
                <a:latin typeface="Poppins" panose="00000500000000000000" pitchFamily="2" charset="0"/>
                <a:cs typeface="Poppins" panose="00000500000000000000" pitchFamily="2" charset="0"/>
              </a:rPr>
              <a:t>- Si l’agent a été absent toute l’année, mention dans le compte rendu</a:t>
            </a:r>
          </a:p>
          <a:p>
            <a:endParaRPr lang="fr-FR" altLang="fr-FR" dirty="0">
              <a:latin typeface="Poppins" panose="00000500000000000000" pitchFamily="2" charset="0"/>
              <a:cs typeface="Poppins" panose="00000500000000000000" pitchFamily="2" charset="0"/>
            </a:endParaRPr>
          </a:p>
          <a:p>
            <a:endParaRPr lang="fr-FR" altLang="fr-FR" dirty="0">
              <a:latin typeface="Arial" panose="020B0604020202020204" pitchFamily="34" charset="0"/>
            </a:endParaRPr>
          </a:p>
          <a:p>
            <a:endParaRPr lang="fr-FR" altLang="fr-FR" sz="1350" dirty="0"/>
          </a:p>
        </p:txBody>
      </p:sp>
    </p:spTree>
    <p:extLst>
      <p:ext uri="{BB962C8B-B14F-4D97-AF65-F5344CB8AC3E}">
        <p14:creationId xmlns:p14="http://schemas.microsoft.com/office/powerpoint/2010/main" val="3140931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F08CFAFB-3375-C51C-0CBD-CAC7C713D9D5}"/>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89900CE4-0296-7A65-15F1-B54EEC69AFB1}"/>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Informations préalables à l’entretien</a:t>
            </a:r>
          </a:p>
        </p:txBody>
      </p:sp>
      <p:sp>
        <p:nvSpPr>
          <p:cNvPr id="4" name="Rectangle 3">
            <a:extLst>
              <a:ext uri="{FF2B5EF4-FFF2-40B4-BE49-F238E27FC236}">
                <a16:creationId xmlns:a16="http://schemas.microsoft.com/office/drawing/2014/main" id="{8C2C43AA-F681-276C-F790-CB94EE0E62A8}"/>
              </a:ext>
            </a:extLst>
          </p:cNvPr>
          <p:cNvSpPr/>
          <p:nvPr>
            <p:custDataLst>
              <p:tags r:id="rId1"/>
            </p:custDataLst>
          </p:nvPr>
        </p:nvSpPr>
        <p:spPr>
          <a:xfrm>
            <a:off x="1066800" y="1866900"/>
            <a:ext cx="15697200" cy="7502054"/>
          </a:xfrm>
          <a:prstGeom prst="rect">
            <a:avLst/>
          </a:prstGeom>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fr-FR" altLang="fr-FR" sz="3600" b="1" u="sng" dirty="0">
                <a:solidFill>
                  <a:srgbClr val="0066FF"/>
                </a:solidFill>
                <a:latin typeface="Poppins" panose="00000500000000000000" pitchFamily="2" charset="0"/>
                <a:cs typeface="Poppins" panose="00000500000000000000" pitchFamily="2" charset="0"/>
              </a:rPr>
              <a:t>3 - Qui est présent à l’entretien?</a:t>
            </a:r>
          </a:p>
          <a:p>
            <a:endParaRPr lang="fr-FR" altLang="fr-FR" sz="3600" b="1" u="sng" dirty="0">
              <a:solidFill>
                <a:srgbClr val="0066FF"/>
              </a:solidFill>
              <a:latin typeface="Poppins" panose="00000500000000000000" pitchFamily="2" charset="0"/>
              <a:cs typeface="Poppins" panose="00000500000000000000" pitchFamily="2" charset="0"/>
            </a:endParaRPr>
          </a:p>
          <a:p>
            <a:r>
              <a:rPr lang="fr-FR" altLang="fr-FR" sz="3600" dirty="0">
                <a:latin typeface="Poppins" panose="00000500000000000000" pitchFamily="2" charset="0"/>
                <a:cs typeface="Poppins" panose="00000500000000000000" pitchFamily="2" charset="0"/>
              </a:rPr>
              <a:t>- l’agent évalué</a:t>
            </a:r>
          </a:p>
          <a:p>
            <a:pPr algn="just"/>
            <a:r>
              <a:rPr lang="fr-FR" altLang="fr-FR" sz="3600" dirty="0">
                <a:latin typeface="Poppins" panose="00000500000000000000" pitchFamily="2" charset="0"/>
                <a:cs typeface="Poppins" panose="00000500000000000000" pitchFamily="2" charset="0"/>
              </a:rPr>
              <a:t>- son supérieur hiérarchique direct, qui mène l’entretien et qui rédige le compte rendu</a:t>
            </a:r>
          </a:p>
          <a:p>
            <a:endParaRPr lang="fr-FR" altLang="fr-FR" sz="3600" b="1" dirty="0">
              <a:solidFill>
                <a:srgbClr val="C00000"/>
              </a:solidFill>
              <a:latin typeface="Poppins" panose="00000500000000000000" pitchFamily="2" charset="0"/>
              <a:cs typeface="Poppins" panose="00000500000000000000" pitchFamily="2" charset="0"/>
            </a:endParaRPr>
          </a:p>
          <a:p>
            <a:pPr algn="just"/>
            <a:r>
              <a:rPr lang="fr-FR" altLang="fr-FR" sz="3600" dirty="0">
                <a:solidFill>
                  <a:srgbClr val="76C4D6"/>
                </a:solidFill>
                <a:latin typeface="Poppins" panose="00000500000000000000" pitchFamily="2" charset="0"/>
                <a:cs typeface="Poppins" panose="00000500000000000000" pitchFamily="2" charset="0"/>
              </a:rPr>
              <a:t>-</a:t>
            </a:r>
            <a:r>
              <a:rPr lang="fr-FR" altLang="fr-FR" sz="3600" b="1" dirty="0">
                <a:solidFill>
                  <a:srgbClr val="C00000"/>
                </a:solidFill>
                <a:latin typeface="Poppins" panose="00000500000000000000" pitchFamily="2" charset="0"/>
                <a:cs typeface="Poppins" panose="00000500000000000000" pitchFamily="2" charset="0"/>
              </a:rPr>
              <a:t> </a:t>
            </a:r>
            <a:r>
              <a:rPr lang="fr-FR" altLang="fr-FR" sz="3600" dirty="0">
                <a:solidFill>
                  <a:srgbClr val="0070C0"/>
                </a:solidFill>
                <a:latin typeface="Poppins" panose="00000500000000000000" pitchFamily="2" charset="0"/>
                <a:cs typeface="Poppins" panose="00000500000000000000" pitchFamily="2" charset="0"/>
              </a:rPr>
              <a:t>l’évalué peut être accompagné par la personne de son choix</a:t>
            </a:r>
          </a:p>
          <a:p>
            <a:pPr marL="571500" indent="-571500" algn="just">
              <a:buFontTx/>
              <a:buChar char="-"/>
            </a:pPr>
            <a:r>
              <a:rPr lang="fr-FR" altLang="fr-FR" sz="3600" dirty="0">
                <a:solidFill>
                  <a:srgbClr val="0070C0"/>
                </a:solidFill>
                <a:latin typeface="Poppins" panose="00000500000000000000" pitchFamily="2" charset="0"/>
                <a:cs typeface="Poppins" panose="00000500000000000000" pitchFamily="2" charset="0"/>
              </a:rPr>
              <a:t>l’évaluateur également ( sous réserve d’en informer l’agent dans sa convocation)</a:t>
            </a:r>
          </a:p>
          <a:p>
            <a:pPr marL="571500" indent="-571500" algn="just">
              <a:buFontTx/>
              <a:buChar char="-"/>
            </a:pPr>
            <a:endParaRPr lang="fr-FR" altLang="fr-FR" sz="3600" dirty="0">
              <a:solidFill>
                <a:srgbClr val="0070C0"/>
              </a:solidFill>
              <a:latin typeface="Poppins" panose="00000500000000000000" pitchFamily="2" charset="0"/>
              <a:cs typeface="Poppins" panose="00000500000000000000" pitchFamily="2" charset="0"/>
            </a:endParaRPr>
          </a:p>
          <a:p>
            <a:pPr algn="just"/>
            <a:r>
              <a:rPr lang="fr-FR" altLang="fr-FR" sz="3600" b="1" dirty="0">
                <a:solidFill>
                  <a:srgbClr val="C00000"/>
                </a:solidFill>
                <a:latin typeface="Poppins" panose="00000500000000000000" pitchFamily="2" charset="0"/>
                <a:cs typeface="Poppins" panose="00000500000000000000" pitchFamily="2" charset="0"/>
              </a:rPr>
              <a:t>Mais échange bilatéral entre l’agent et son N+1 seulement: les autres personnes présentes ne peuvent en aucun cas s’exprimer</a:t>
            </a:r>
          </a:p>
          <a:p>
            <a:pPr marL="457200" lvl="1" indent="0"/>
            <a:endParaRPr lang="fr-FR" altLang="fr-FR" b="1" dirty="0">
              <a:solidFill>
                <a:srgbClr val="0066FF"/>
              </a:solidFill>
              <a:latin typeface="Arial" panose="020B0604020202020204" pitchFamily="34" charset="0"/>
            </a:endParaRPr>
          </a:p>
          <a:p>
            <a:pPr marL="457200" lvl="1" indent="0"/>
            <a:endParaRPr lang="fr-FR" altLang="fr-FR" b="1" dirty="0">
              <a:solidFill>
                <a:srgbClr val="0066FF"/>
              </a:solidFill>
              <a:latin typeface="Arial" panose="020B0604020202020204" pitchFamily="34" charset="0"/>
            </a:endParaRPr>
          </a:p>
          <a:p>
            <a:endParaRPr lang="fr-FR" altLang="fr-FR" sz="1350" dirty="0"/>
          </a:p>
        </p:txBody>
      </p:sp>
    </p:spTree>
    <p:extLst>
      <p:ext uri="{BB962C8B-B14F-4D97-AF65-F5344CB8AC3E}">
        <p14:creationId xmlns:p14="http://schemas.microsoft.com/office/powerpoint/2010/main" val="515877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00775389-10EE-CE05-8D9D-2C5724C35FE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2948F987-75BE-5BC7-8065-3BAD7C7F167E}"/>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Les étapes de l’entretien</a:t>
            </a:r>
          </a:p>
        </p:txBody>
      </p:sp>
      <p:sp>
        <p:nvSpPr>
          <p:cNvPr id="4" name="Espace réservé du contenu 3">
            <a:extLst>
              <a:ext uri="{FF2B5EF4-FFF2-40B4-BE49-F238E27FC236}">
                <a16:creationId xmlns:a16="http://schemas.microsoft.com/office/drawing/2014/main" id="{39F435C8-8C5A-095C-87D1-4441B70C8ABB}"/>
              </a:ext>
            </a:extLst>
          </p:cNvPr>
          <p:cNvSpPr txBox="1">
            <a:spLocks noGrp="1"/>
          </p:cNvSpPr>
          <p:nvPr>
            <p:ph sz="half" idx="1"/>
            <p:custDataLst>
              <p:tags r:id="rId1"/>
            </p:custDataLst>
          </p:nvPr>
        </p:nvSpPr>
        <p:spPr>
          <a:xfrm>
            <a:off x="427703" y="1104900"/>
            <a:ext cx="17145000" cy="12501884"/>
          </a:xfrm>
          <a:prstGeom prst="rect">
            <a:avLst/>
          </a:prstGeom>
          <a:noFill/>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fr-FR" altLang="fr-FR" sz="2400" b="1" u="sng" dirty="0">
                <a:solidFill>
                  <a:srgbClr val="00B0F0"/>
                </a:solidFill>
                <a:latin typeface="Poppins" panose="00000500000000000000" pitchFamily="2" charset="0"/>
                <a:cs typeface="Poppins" panose="00000500000000000000" pitchFamily="2" charset="0"/>
              </a:rPr>
              <a:t>Avant l’entretien: se préparer concrètement</a:t>
            </a:r>
          </a:p>
          <a:p>
            <a:pPr>
              <a:buFontTx/>
              <a:buChar char="•"/>
            </a:pPr>
            <a:r>
              <a:rPr lang="fr-FR" altLang="fr-FR" sz="2400" dirty="0">
                <a:solidFill>
                  <a:srgbClr val="CC00CC"/>
                </a:solidFill>
                <a:latin typeface="Poppins" panose="00000500000000000000" pitchFamily="2" charset="0"/>
                <a:cs typeface="Poppins" panose="00000500000000000000" pitchFamily="2" charset="0"/>
              </a:rPr>
              <a:t>À partir :</a:t>
            </a:r>
          </a:p>
          <a:p>
            <a:pPr lvl="1" algn="just">
              <a:buFontTx/>
              <a:buChar char="•"/>
            </a:pPr>
            <a:r>
              <a:rPr lang="fr-FR" altLang="fr-FR" dirty="0">
                <a:latin typeface="Poppins" panose="00000500000000000000" pitchFamily="2" charset="0"/>
                <a:cs typeface="Poppins" panose="00000500000000000000" pitchFamily="2" charset="0"/>
              </a:rPr>
              <a:t>Des éléments concrets, des faits précis et des réalisations de l’année</a:t>
            </a:r>
          </a:p>
          <a:p>
            <a:pPr lvl="1" algn="just">
              <a:buFontTx/>
              <a:buChar char="•"/>
            </a:pPr>
            <a:r>
              <a:rPr lang="fr-FR" altLang="fr-FR" dirty="0">
                <a:latin typeface="Poppins" panose="00000500000000000000" pitchFamily="2" charset="0"/>
                <a:cs typeface="Poppins" panose="00000500000000000000" pitchFamily="2" charset="0"/>
              </a:rPr>
              <a:t>De la fiche de poste de l’agent</a:t>
            </a:r>
          </a:p>
          <a:p>
            <a:pPr lvl="1" algn="just">
              <a:buFontTx/>
              <a:buChar char="•"/>
            </a:pPr>
            <a:r>
              <a:rPr lang="fr-FR" altLang="fr-FR" dirty="0">
                <a:latin typeface="Poppins" panose="00000500000000000000" pitchFamily="2" charset="0"/>
                <a:cs typeface="Poppins" panose="00000500000000000000" pitchFamily="2" charset="0"/>
              </a:rPr>
              <a:t>Du compte rendu de l’entretien de l’année précédente</a:t>
            </a:r>
          </a:p>
          <a:p>
            <a:pPr lvl="1" algn="just">
              <a:buFontTx/>
              <a:buChar char="•"/>
            </a:pPr>
            <a:r>
              <a:rPr lang="fr-FR" altLang="fr-FR" dirty="0">
                <a:latin typeface="Poppins" panose="00000500000000000000" pitchFamily="2" charset="0"/>
                <a:cs typeface="Poppins" panose="00000500000000000000" pitchFamily="2" charset="0"/>
              </a:rPr>
              <a:t>Du projet de service, de la collectivité</a:t>
            </a:r>
          </a:p>
          <a:p>
            <a:pPr lvl="1" algn="just">
              <a:buFontTx/>
              <a:buChar char="•"/>
            </a:pPr>
            <a:r>
              <a:rPr lang="fr-FR" altLang="fr-FR" dirty="0">
                <a:latin typeface="Poppins" panose="00000500000000000000" pitchFamily="2" charset="0"/>
                <a:cs typeface="Poppins" panose="00000500000000000000" pitchFamily="2" charset="0"/>
              </a:rPr>
              <a:t>De son propre entretien </a:t>
            </a:r>
          </a:p>
          <a:p>
            <a:endParaRPr lang="fr-FR" altLang="fr-FR" b="1" dirty="0">
              <a:latin typeface="Poppins" panose="00000500000000000000" pitchFamily="2" charset="0"/>
              <a:cs typeface="Poppins" panose="00000500000000000000" pitchFamily="2" charset="0"/>
            </a:endParaRPr>
          </a:p>
          <a:p>
            <a:r>
              <a:rPr lang="fr-FR" altLang="fr-FR" dirty="0">
                <a:solidFill>
                  <a:srgbClr val="CC00CC"/>
                </a:solidFill>
                <a:latin typeface="Poppins" panose="00000500000000000000" pitchFamily="2" charset="0"/>
                <a:cs typeface="Poppins" panose="00000500000000000000" pitchFamily="2" charset="0"/>
              </a:rPr>
              <a:t>Comment? :</a:t>
            </a:r>
          </a:p>
          <a:p>
            <a:pPr lvl="1" algn="just"/>
            <a:r>
              <a:rPr lang="fr-FR" altLang="fr-FR" dirty="0" err="1">
                <a:latin typeface="Poppins" panose="00000500000000000000" pitchFamily="2" charset="0"/>
                <a:cs typeface="Poppins" panose="00000500000000000000" pitchFamily="2" charset="0"/>
              </a:rPr>
              <a:t>pré-remplir</a:t>
            </a:r>
            <a:r>
              <a:rPr lang="fr-FR" altLang="fr-FR" dirty="0">
                <a:latin typeface="Poppins" panose="00000500000000000000" pitchFamily="2" charset="0"/>
                <a:cs typeface="Poppins" panose="00000500000000000000" pitchFamily="2" charset="0"/>
              </a:rPr>
              <a:t> les parties du compte rendu: agent, N+1, formations suivies…</a:t>
            </a:r>
          </a:p>
          <a:p>
            <a:pPr lvl="1" algn="just"/>
            <a:r>
              <a:rPr lang="fr-FR" altLang="fr-FR" dirty="0">
                <a:latin typeface="Poppins" panose="00000500000000000000" pitchFamily="2" charset="0"/>
                <a:cs typeface="Poppins" panose="00000500000000000000" pitchFamily="2" charset="0"/>
              </a:rPr>
              <a:t>reprendre les objectifs fixés en début d’année, </a:t>
            </a:r>
          </a:p>
          <a:p>
            <a:pPr lvl="1" algn="just"/>
            <a:r>
              <a:rPr lang="fr-FR" altLang="fr-FR" dirty="0">
                <a:latin typeface="Poppins" panose="00000500000000000000" pitchFamily="2" charset="0"/>
                <a:cs typeface="Poppins" panose="00000500000000000000" pitchFamily="2" charset="0"/>
              </a:rPr>
              <a:t>recenser les principales réalisations,</a:t>
            </a:r>
          </a:p>
          <a:p>
            <a:pPr lvl="1" algn="just"/>
            <a:r>
              <a:rPr lang="fr-FR" altLang="fr-FR" dirty="0">
                <a:latin typeface="Poppins" panose="00000500000000000000" pitchFamily="2" charset="0"/>
                <a:cs typeface="Poppins" panose="00000500000000000000" pitchFamily="2" charset="0"/>
              </a:rPr>
              <a:t>commencer à lister les objectifs individuels à atteindre pour l’année à venir</a:t>
            </a:r>
          </a:p>
          <a:p>
            <a:pPr lvl="1" algn="just"/>
            <a:r>
              <a:rPr lang="fr-FR" altLang="fr-FR" dirty="0">
                <a:latin typeface="Poppins" panose="00000500000000000000" pitchFamily="2" charset="0"/>
                <a:cs typeface="Poppins" panose="00000500000000000000" pitchFamily="2" charset="0"/>
              </a:rPr>
              <a:t>analyser les résultats du fonctionnaire évalué sur l’année en cours.</a:t>
            </a:r>
          </a:p>
          <a:p>
            <a:pPr lvl="1" algn="just"/>
            <a:r>
              <a:rPr lang="fr-FR" altLang="fr-FR" dirty="0">
                <a:latin typeface="Poppins" panose="00000500000000000000" pitchFamily="2" charset="0"/>
                <a:cs typeface="Poppins" panose="00000500000000000000" pitchFamily="2" charset="0"/>
              </a:rPr>
              <a:t>rechercher des formations à proposer à l’agent</a:t>
            </a:r>
          </a:p>
          <a:p>
            <a:pPr lvl="1"/>
            <a:endParaRPr lang="fr-FR" altLang="fr-FR" dirty="0">
              <a:latin typeface="Poppins" panose="00000500000000000000" pitchFamily="2" charset="0"/>
              <a:cs typeface="Poppins" panose="00000500000000000000" pitchFamily="2" charset="0"/>
            </a:endParaRPr>
          </a:p>
          <a:p>
            <a:r>
              <a:rPr lang="fr-FR" altLang="fr-FR" dirty="0">
                <a:solidFill>
                  <a:srgbClr val="CC00CC"/>
                </a:solidFill>
                <a:latin typeface="Poppins" panose="00000500000000000000" pitchFamily="2" charset="0"/>
                <a:cs typeface="Poppins" panose="00000500000000000000" pitchFamily="2" charset="0"/>
              </a:rPr>
              <a:t>Pourquoi? :</a:t>
            </a:r>
          </a:p>
          <a:p>
            <a:pPr lvl="1"/>
            <a:r>
              <a:rPr lang="fr-FR" altLang="fr-FR" dirty="0">
                <a:latin typeface="Poppins" panose="00000500000000000000" pitchFamily="2" charset="0"/>
                <a:cs typeface="Poppins" panose="00000500000000000000" pitchFamily="2" charset="0"/>
              </a:rPr>
              <a:t>Pour recenser les points forts et les points à améliorer</a:t>
            </a:r>
          </a:p>
          <a:p>
            <a:pPr lvl="1"/>
            <a:r>
              <a:rPr lang="fr-FR" altLang="fr-FR" dirty="0">
                <a:latin typeface="Poppins" panose="00000500000000000000" pitchFamily="2" charset="0"/>
                <a:cs typeface="Poppins" panose="00000500000000000000" pitchFamily="2" charset="0"/>
              </a:rPr>
              <a:t>Pour proposer des pistes d’amélioration</a:t>
            </a:r>
          </a:p>
          <a:p>
            <a:pPr lvl="1"/>
            <a:r>
              <a:rPr lang="fr-FR" altLang="fr-FR" dirty="0">
                <a:latin typeface="Poppins" panose="00000500000000000000" pitchFamily="2" charset="0"/>
                <a:cs typeface="Poppins" panose="00000500000000000000" pitchFamily="2" charset="0"/>
              </a:rPr>
              <a:t>Pour fixer des objectifs partagés et acceptés par l’agent</a:t>
            </a:r>
          </a:p>
          <a:p>
            <a:pPr lvl="1"/>
            <a:endParaRPr lang="fr-FR" altLang="fr-FR" dirty="0">
              <a:latin typeface="Arial" panose="020B0604020202020204" pitchFamily="34" charset="0"/>
            </a:endParaRPr>
          </a:p>
          <a:p>
            <a:pPr lvl="1"/>
            <a:endParaRPr lang="fr-FR" altLang="fr-FR" dirty="0">
              <a:latin typeface="Arial" panose="020B0604020202020204" pitchFamily="34" charset="0"/>
            </a:endParaRPr>
          </a:p>
          <a:p>
            <a:endParaRPr lang="fr-FR" altLang="fr-FR" b="1" dirty="0"/>
          </a:p>
          <a:p>
            <a:endParaRPr lang="fr-FR" altLang="fr-FR" b="1" dirty="0"/>
          </a:p>
          <a:p>
            <a:pPr>
              <a:buFontTx/>
              <a:buChar char="-"/>
            </a:pPr>
            <a:endParaRPr lang="fr-FR" altLang="fr-FR" b="1" i="1" dirty="0">
              <a:solidFill>
                <a:srgbClr val="6C911D"/>
              </a:solidFill>
            </a:endParaRPr>
          </a:p>
          <a:p>
            <a:endParaRPr lang="fr-FR" altLang="fr-FR" b="1" dirty="0">
              <a:solidFill>
                <a:srgbClr val="6C911D"/>
              </a:solidFill>
            </a:endParaRPr>
          </a:p>
        </p:txBody>
      </p:sp>
      <p:sp>
        <p:nvSpPr>
          <p:cNvPr id="9" name="Text Box 8">
            <a:extLst>
              <a:ext uri="{FF2B5EF4-FFF2-40B4-BE49-F238E27FC236}">
                <a16:creationId xmlns:a16="http://schemas.microsoft.com/office/drawing/2014/main" id="{F6933156-26B5-6AB9-7CE4-9AC02C3EEB1E}"/>
              </a:ext>
            </a:extLst>
          </p:cNvPr>
          <p:cNvSpPr txBox="1">
            <a:spLocks noChangeArrowheads="1"/>
          </p:cNvSpPr>
          <p:nvPr/>
        </p:nvSpPr>
        <p:spPr bwMode="auto">
          <a:xfrm rot="5400000">
            <a:off x="11124225" y="4898002"/>
            <a:ext cx="7450931" cy="438582"/>
          </a:xfrm>
          <a:prstGeom prst="rect">
            <a:avLst/>
          </a:prstGeom>
          <a:solidFill>
            <a:srgbClr val="FFCCFF"/>
          </a:solidFill>
          <a:ln w="9525">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defTabSz="685800"/>
            <a:r>
              <a:rPr lang="fr-FR" altLang="fr-FR" sz="2250" dirty="0">
                <a:solidFill>
                  <a:srgbClr val="FF0066"/>
                </a:solidFill>
                <a:latin typeface="Arial" panose="020B0604020202020204" pitchFamily="34" charset="0"/>
              </a:rPr>
              <a:t>ENTRETIEN PREPARE = ENTRETIEN CONSTRUCTIF</a:t>
            </a:r>
          </a:p>
        </p:txBody>
      </p:sp>
    </p:spTree>
    <p:extLst>
      <p:ext uri="{BB962C8B-B14F-4D97-AF65-F5344CB8AC3E}">
        <p14:creationId xmlns:p14="http://schemas.microsoft.com/office/powerpoint/2010/main" val="1525198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424ECC56-5337-33A9-10FF-D46EDE77CE4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682913B4-DE7A-BC03-E68B-D1F2C2392E6D}"/>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Les étapes de l’entretien</a:t>
            </a:r>
          </a:p>
        </p:txBody>
      </p:sp>
      <p:sp>
        <p:nvSpPr>
          <p:cNvPr id="8" name="Espace réservé du contenu 7">
            <a:extLst>
              <a:ext uri="{FF2B5EF4-FFF2-40B4-BE49-F238E27FC236}">
                <a16:creationId xmlns:a16="http://schemas.microsoft.com/office/drawing/2014/main" id="{5874CB10-BA11-B30B-9AD9-F1062E6231B8}"/>
              </a:ext>
            </a:extLst>
          </p:cNvPr>
          <p:cNvSpPr>
            <a:spLocks noGrp="1"/>
          </p:cNvSpPr>
          <p:nvPr>
            <p:ph sz="half" idx="1"/>
          </p:nvPr>
        </p:nvSpPr>
        <p:spPr>
          <a:xfrm>
            <a:off x="457200" y="1600200"/>
            <a:ext cx="17145000" cy="8115300"/>
          </a:xfrm>
        </p:spPr>
        <p:txBody>
          <a:bodyPr>
            <a:normAutofit fontScale="70000" lnSpcReduction="20000"/>
          </a:bodyPr>
          <a:lstStyle/>
          <a:p>
            <a:pPr algn="just" defTabSz="685800"/>
            <a:r>
              <a:rPr lang="fr-FR" altLang="fr-FR" sz="4000" b="1" u="sng" dirty="0">
                <a:solidFill>
                  <a:srgbClr val="00B0F0"/>
                </a:solidFill>
                <a:latin typeface="Poppins" panose="00000500000000000000" pitchFamily="2" charset="0"/>
                <a:cs typeface="Poppins" panose="00000500000000000000" pitchFamily="2" charset="0"/>
              </a:rPr>
              <a:t>Pendant  l’entretien: 6 phases</a:t>
            </a:r>
          </a:p>
          <a:p>
            <a:pPr algn="just" defTabSz="685800"/>
            <a:endParaRPr lang="fr-FR" altLang="fr-FR" sz="4000" b="1" u="sng" dirty="0">
              <a:solidFill>
                <a:srgbClr val="6C911D"/>
              </a:solidFill>
              <a:latin typeface="Poppins" panose="00000500000000000000" pitchFamily="2" charset="0"/>
              <a:cs typeface="Poppins" panose="00000500000000000000" pitchFamily="2" charset="0"/>
            </a:endParaRPr>
          </a:p>
          <a:p>
            <a:pPr algn="just" defTabSz="685800"/>
            <a:r>
              <a:rPr lang="fr-FR" altLang="fr-FR" sz="4000" b="1" dirty="0">
                <a:solidFill>
                  <a:srgbClr val="92D050"/>
                </a:solidFill>
                <a:latin typeface="Poppins" panose="00000500000000000000" pitchFamily="2" charset="0"/>
                <a:cs typeface="Poppins" panose="00000500000000000000" pitchFamily="2" charset="0"/>
              </a:rPr>
              <a:t>Accueillir l’agent </a:t>
            </a:r>
            <a:r>
              <a:rPr lang="fr-FR" altLang="fr-FR" sz="4000" b="1" dirty="0">
                <a:latin typeface="Poppins" panose="00000500000000000000" pitchFamily="2" charset="0"/>
                <a:cs typeface="Poppins" panose="00000500000000000000" pitchFamily="2" charset="0"/>
              </a:rPr>
              <a:t>:</a:t>
            </a:r>
            <a:r>
              <a:rPr lang="fr-FR" altLang="fr-FR" sz="4000" dirty="0">
                <a:latin typeface="Poppins" panose="00000500000000000000" pitchFamily="2" charset="0"/>
                <a:cs typeface="Poppins" panose="00000500000000000000" pitchFamily="2" charset="0"/>
              </a:rPr>
              <a:t>Instaurer un climat de confiance pour favoriser les échanges. Les deux parties doivent adopter une attitude constructive.</a:t>
            </a:r>
          </a:p>
          <a:p>
            <a:pPr algn="just" defTabSz="685800"/>
            <a:endParaRPr lang="fr-FR" altLang="fr-FR" sz="4000" dirty="0">
              <a:solidFill>
                <a:srgbClr val="92D050"/>
              </a:solidFill>
              <a:latin typeface="Poppins" panose="00000500000000000000" pitchFamily="2" charset="0"/>
              <a:cs typeface="Poppins" panose="00000500000000000000" pitchFamily="2" charset="0"/>
            </a:endParaRPr>
          </a:p>
          <a:p>
            <a:pPr algn="just" defTabSz="685800"/>
            <a:r>
              <a:rPr lang="fr-FR" altLang="fr-FR" sz="4000" b="1" dirty="0">
                <a:solidFill>
                  <a:srgbClr val="92D050"/>
                </a:solidFill>
                <a:latin typeface="Poppins" panose="00000500000000000000" pitchFamily="2" charset="0"/>
                <a:cs typeface="Poppins" panose="00000500000000000000" pitchFamily="2" charset="0"/>
              </a:rPr>
              <a:t>Donner un cadre de discussion: </a:t>
            </a:r>
            <a:r>
              <a:rPr lang="fr-FR" altLang="fr-FR" sz="4000" dirty="0">
                <a:latin typeface="Poppins" panose="00000500000000000000" pitchFamily="2" charset="0"/>
                <a:cs typeface="Poppins" panose="00000500000000000000" pitchFamily="2" charset="0"/>
              </a:rPr>
              <a:t>Annoncer la finalité et le déroulement de l’entretien. Présenter à l’agent le compte rendu avec les parties à remplir conjointement ( besoins en formation, …) et les rubriques à remplir par le N+1  (évaluation, objectifs…)</a:t>
            </a:r>
          </a:p>
          <a:p>
            <a:pPr algn="just" defTabSz="685800"/>
            <a:endParaRPr lang="fr-FR" altLang="fr-FR" sz="4000" dirty="0">
              <a:latin typeface="Poppins" panose="00000500000000000000" pitchFamily="2" charset="0"/>
              <a:cs typeface="Poppins" panose="00000500000000000000" pitchFamily="2" charset="0"/>
            </a:endParaRPr>
          </a:p>
          <a:p>
            <a:pPr algn="just" defTabSz="685800"/>
            <a:r>
              <a:rPr lang="fr-FR" altLang="fr-FR" sz="4000" b="1" dirty="0">
                <a:solidFill>
                  <a:srgbClr val="92D050"/>
                </a:solidFill>
                <a:latin typeface="Poppins" panose="00000500000000000000" pitchFamily="2" charset="0"/>
                <a:cs typeface="Poppins" panose="00000500000000000000" pitchFamily="2" charset="0"/>
              </a:rPr>
              <a:t>Ecouter et échanger /Points à aborder :</a:t>
            </a:r>
          </a:p>
          <a:p>
            <a:pPr algn="just" defTabSz="685800"/>
            <a:r>
              <a:rPr lang="fr-FR" altLang="fr-FR" sz="4000" dirty="0">
                <a:latin typeface="Poppins" panose="00000500000000000000" pitchFamily="2" charset="0"/>
                <a:cs typeface="Poppins" panose="00000500000000000000" pitchFamily="2" charset="0"/>
              </a:rPr>
              <a:t>- le bilan de l’année écoulée : difficultés rencontrées, réalisations, marges de progrès,</a:t>
            </a:r>
          </a:p>
          <a:p>
            <a:pPr algn="just" defTabSz="685800"/>
            <a:r>
              <a:rPr lang="fr-FR" altLang="fr-FR" sz="4000" dirty="0">
                <a:latin typeface="Poppins" panose="00000500000000000000" pitchFamily="2" charset="0"/>
                <a:cs typeface="Poppins" panose="00000500000000000000" pitchFamily="2" charset="0"/>
              </a:rPr>
              <a:t>- les relations de travail : au sein de l’équipe, vis-à-vis de la hiérarchie, des partenaires extérieurs,</a:t>
            </a:r>
          </a:p>
          <a:p>
            <a:pPr algn="just" defTabSz="685800"/>
            <a:r>
              <a:rPr lang="fr-FR" altLang="fr-FR" sz="4000" dirty="0">
                <a:latin typeface="Poppins" panose="00000500000000000000" pitchFamily="2" charset="0"/>
                <a:cs typeface="Poppins" panose="00000500000000000000" pitchFamily="2" charset="0"/>
              </a:rPr>
              <a:t>- les souhaits professionnels formulés par l’agent sur sa situation statutaire et en matière de formation, d’activités, projet professionnel, etc…</a:t>
            </a:r>
          </a:p>
          <a:p>
            <a:pPr algn="just" defTabSz="685800"/>
            <a:r>
              <a:rPr lang="fr-FR" altLang="fr-FR" sz="4000" dirty="0">
                <a:latin typeface="Poppins" panose="00000500000000000000" pitchFamily="2" charset="0"/>
                <a:cs typeface="Poppins" panose="00000500000000000000" pitchFamily="2" charset="0"/>
              </a:rPr>
              <a:t>- les orientations pour l’année à venir,</a:t>
            </a:r>
          </a:p>
          <a:p>
            <a:pPr algn="just" defTabSz="685800"/>
            <a:r>
              <a:rPr lang="fr-FR" altLang="fr-FR" sz="4000" dirty="0">
                <a:latin typeface="Poppins" panose="00000500000000000000" pitchFamily="2" charset="0"/>
                <a:cs typeface="Poppins" panose="00000500000000000000" pitchFamily="2" charset="0"/>
              </a:rPr>
              <a:t>- l’adéquation des moyens mis à disposition de l’agent avec les objectifs quantitatifs et qualitatifs qui lui sont assignés.</a:t>
            </a:r>
          </a:p>
          <a:p>
            <a:pPr algn="just">
              <a:buNone/>
            </a:pPr>
            <a:endParaRPr lang="fr-FR" sz="4000" dirty="0">
              <a:solidFill>
                <a:srgbClr val="222222"/>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4154579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BDCA794E-EC71-6A0A-17E3-9F5705FB7639}"/>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DDF8BF50-AEF2-3943-B1F2-7EDCF006E379}"/>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Les étapes de l’entretien</a:t>
            </a:r>
          </a:p>
        </p:txBody>
      </p:sp>
      <p:sp>
        <p:nvSpPr>
          <p:cNvPr id="7" name="ZoneTexte 6">
            <a:extLst>
              <a:ext uri="{FF2B5EF4-FFF2-40B4-BE49-F238E27FC236}">
                <a16:creationId xmlns:a16="http://schemas.microsoft.com/office/drawing/2014/main" id="{D5C30105-AB13-482D-611E-7737C84053B1}"/>
              </a:ext>
            </a:extLst>
          </p:cNvPr>
          <p:cNvSpPr txBox="1"/>
          <p:nvPr/>
        </p:nvSpPr>
        <p:spPr>
          <a:xfrm>
            <a:off x="457200" y="1866900"/>
            <a:ext cx="17526000" cy="6986528"/>
          </a:xfrm>
          <a:prstGeom prst="rect">
            <a:avLst/>
          </a:prstGeom>
          <a:noFill/>
        </p:spPr>
        <p:txBody>
          <a:bodyPr wrap="square">
            <a:spAutoFit/>
          </a:bodyPr>
          <a:lstStyle/>
          <a:p>
            <a:pPr algn="just" defTabSz="685800"/>
            <a:r>
              <a:rPr lang="fr-FR" altLang="fr-FR" sz="3200" b="1" dirty="0">
                <a:solidFill>
                  <a:srgbClr val="00B0F0"/>
                </a:solidFill>
                <a:latin typeface="Poppins" panose="00000500000000000000" pitchFamily="2" charset="0"/>
                <a:cs typeface="Poppins" panose="00000500000000000000" pitchFamily="2" charset="0"/>
              </a:rPr>
              <a:t>        </a:t>
            </a:r>
            <a:r>
              <a:rPr lang="fr-FR" altLang="fr-FR" sz="3200" b="1" u="sng" dirty="0">
                <a:solidFill>
                  <a:srgbClr val="00B0F0"/>
                </a:solidFill>
                <a:latin typeface="Poppins" panose="00000500000000000000" pitchFamily="2" charset="0"/>
                <a:cs typeface="Poppins" panose="00000500000000000000" pitchFamily="2" charset="0"/>
              </a:rPr>
              <a:t>Pendant  l’entretien: 6 phases</a:t>
            </a:r>
          </a:p>
          <a:p>
            <a:pPr algn="just" defTabSz="685800"/>
            <a:endParaRPr lang="fr-FR" altLang="fr-FR" sz="3200" b="1" u="sng" dirty="0">
              <a:solidFill>
                <a:srgbClr val="00B0F0"/>
              </a:solidFill>
              <a:latin typeface="Poppins" panose="00000500000000000000" pitchFamily="2" charset="0"/>
              <a:cs typeface="Poppins" panose="00000500000000000000" pitchFamily="2" charset="0"/>
            </a:endParaRPr>
          </a:p>
          <a:p>
            <a:pPr algn="just" defTabSz="685800"/>
            <a:r>
              <a:rPr lang="fr-FR" altLang="fr-FR" sz="3200" b="1" dirty="0">
                <a:solidFill>
                  <a:srgbClr val="92D050"/>
                </a:solidFill>
                <a:latin typeface="Poppins" panose="00000500000000000000" pitchFamily="2" charset="0"/>
                <a:cs typeface="Poppins" panose="00000500000000000000" pitchFamily="2" charset="0"/>
              </a:rPr>
              <a:t>Evaluer: </a:t>
            </a:r>
          </a:p>
          <a:p>
            <a:pPr marL="285750" indent="-285750" algn="just" defTabSz="685800">
              <a:buFont typeface="Arial" panose="020B0604020202020204" pitchFamily="34" charset="0"/>
              <a:buChar char="•"/>
            </a:pPr>
            <a:r>
              <a:rPr lang="fr-FR" altLang="fr-FR" sz="3200" dirty="0">
                <a:latin typeface="Poppins" panose="00000500000000000000" pitchFamily="2" charset="0"/>
                <a:cs typeface="Poppins" panose="00000500000000000000" pitchFamily="2" charset="0"/>
              </a:rPr>
              <a:t>Donner son appréciation sur le travail fourni par l’agent</a:t>
            </a:r>
          </a:p>
          <a:p>
            <a:pPr marL="285750" indent="-285750" algn="just" defTabSz="685800">
              <a:buFont typeface="Arial" panose="020B0604020202020204" pitchFamily="34" charset="0"/>
              <a:buChar char="•"/>
            </a:pPr>
            <a:r>
              <a:rPr lang="fr-FR" altLang="fr-FR" sz="3200" dirty="0">
                <a:latin typeface="Poppins" panose="00000500000000000000" pitchFamily="2" charset="0"/>
                <a:cs typeface="Poppins" panose="00000500000000000000" pitchFamily="2" charset="0"/>
              </a:rPr>
              <a:t>Indiquer les marges de progrès ainsi que les moyens d’améliorer ses points faibles et de renforcer ses points forts.</a:t>
            </a:r>
          </a:p>
          <a:p>
            <a:pPr marL="285750" indent="-285750" algn="just" defTabSz="685800">
              <a:buFont typeface="Arial" panose="020B0604020202020204" pitchFamily="34" charset="0"/>
              <a:buChar char="•"/>
            </a:pPr>
            <a:r>
              <a:rPr lang="fr-FR" altLang="fr-FR" sz="3200" dirty="0">
                <a:latin typeface="Poppins" panose="00000500000000000000" pitchFamily="2" charset="0"/>
                <a:cs typeface="Poppins" panose="00000500000000000000" pitchFamily="2" charset="0"/>
              </a:rPr>
              <a:t>Expliquer l’échelle de niveaux: niveau attendu et niveau détenu</a:t>
            </a:r>
          </a:p>
          <a:p>
            <a:pPr algn="just" defTabSz="685800"/>
            <a:endParaRPr lang="fr-FR" altLang="fr-FR" sz="3200" dirty="0">
              <a:latin typeface="Poppins" panose="00000500000000000000" pitchFamily="2" charset="0"/>
              <a:cs typeface="Poppins" panose="00000500000000000000" pitchFamily="2" charset="0"/>
            </a:endParaRPr>
          </a:p>
          <a:p>
            <a:pPr algn="just" defTabSz="685800"/>
            <a:r>
              <a:rPr lang="fr-FR" altLang="fr-FR" sz="3200" b="1" u="sng" dirty="0">
                <a:solidFill>
                  <a:srgbClr val="92D050"/>
                </a:solidFill>
                <a:latin typeface="Poppins" panose="00000500000000000000" pitchFamily="2" charset="0"/>
                <a:cs typeface="Poppins" panose="00000500000000000000" pitchFamily="2" charset="0"/>
              </a:rPr>
              <a:t>Les critères du décret:</a:t>
            </a:r>
          </a:p>
          <a:p>
            <a:pPr marL="285750" indent="-285750" algn="just" defTabSz="685800">
              <a:buFont typeface="Arial" panose="020B0604020202020204" pitchFamily="34" charset="0"/>
              <a:buChar char="•"/>
            </a:pPr>
            <a:r>
              <a:rPr lang="fr-FR" altLang="fr-FR" sz="3200" dirty="0">
                <a:latin typeface="Poppins" panose="00000500000000000000" pitchFamily="2" charset="0"/>
                <a:cs typeface="Poppins" panose="00000500000000000000" pitchFamily="2" charset="0"/>
              </a:rPr>
              <a:t>Résultats professionnels obtenus par le fonctionnaire et la réalisation des objectifs</a:t>
            </a:r>
          </a:p>
          <a:p>
            <a:pPr marL="285750" indent="-285750" algn="just" defTabSz="685800">
              <a:buFont typeface="Arial" panose="020B0604020202020204" pitchFamily="34" charset="0"/>
              <a:buChar char="•"/>
            </a:pPr>
            <a:r>
              <a:rPr lang="fr-FR" altLang="fr-FR" sz="3200" dirty="0">
                <a:latin typeface="Poppins" panose="00000500000000000000" pitchFamily="2" charset="0"/>
                <a:cs typeface="Poppins" panose="00000500000000000000" pitchFamily="2" charset="0"/>
              </a:rPr>
              <a:t>Compétences professionnelles et techniques ( savoir et savoir-faire)</a:t>
            </a:r>
          </a:p>
          <a:p>
            <a:pPr marL="285750" indent="-285750" algn="just" defTabSz="685800">
              <a:buFont typeface="Arial" panose="020B0604020202020204" pitchFamily="34" charset="0"/>
              <a:buChar char="•"/>
            </a:pPr>
            <a:r>
              <a:rPr lang="fr-FR" altLang="fr-FR" sz="3200" dirty="0">
                <a:latin typeface="Poppins" panose="00000500000000000000" pitchFamily="2" charset="0"/>
                <a:cs typeface="Poppins" panose="00000500000000000000" pitchFamily="2" charset="0"/>
              </a:rPr>
              <a:t>Qualités relationnelles (savoir-être)</a:t>
            </a:r>
          </a:p>
          <a:p>
            <a:pPr marL="285750" indent="-285750" algn="just" defTabSz="685800">
              <a:buFont typeface="Arial" panose="020B0604020202020204" pitchFamily="34" charset="0"/>
              <a:buChar char="•"/>
            </a:pPr>
            <a:r>
              <a:rPr lang="fr-FR" altLang="fr-FR" sz="3200" dirty="0">
                <a:latin typeface="Poppins" panose="00000500000000000000" pitchFamily="2" charset="0"/>
                <a:cs typeface="Poppins" panose="00000500000000000000" pitchFamily="2" charset="0"/>
              </a:rPr>
              <a:t>Capacité d’encadrement ou, le cas échéant, à exercer des fonctions d’un niveau supérieur</a:t>
            </a:r>
          </a:p>
        </p:txBody>
      </p:sp>
    </p:spTree>
    <p:extLst>
      <p:ext uri="{BB962C8B-B14F-4D97-AF65-F5344CB8AC3E}">
        <p14:creationId xmlns:p14="http://schemas.microsoft.com/office/powerpoint/2010/main" val="2043951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2228AD87-DD84-7635-D201-3254FF5A8B0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9F2CB2FE-7649-59F7-3F9C-6CF09E05E116}"/>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Les étapes de l’entretien</a:t>
            </a:r>
          </a:p>
        </p:txBody>
      </p:sp>
      <p:sp>
        <p:nvSpPr>
          <p:cNvPr id="8" name="Espace réservé du contenu 7">
            <a:extLst>
              <a:ext uri="{FF2B5EF4-FFF2-40B4-BE49-F238E27FC236}">
                <a16:creationId xmlns:a16="http://schemas.microsoft.com/office/drawing/2014/main" id="{B5AE3593-4ACF-C7EF-4864-795B3730202B}"/>
              </a:ext>
            </a:extLst>
          </p:cNvPr>
          <p:cNvSpPr>
            <a:spLocks noGrp="1"/>
          </p:cNvSpPr>
          <p:nvPr>
            <p:ph sz="half" idx="1"/>
          </p:nvPr>
        </p:nvSpPr>
        <p:spPr>
          <a:xfrm>
            <a:off x="457200" y="1600200"/>
            <a:ext cx="17145000" cy="8115300"/>
          </a:xfrm>
        </p:spPr>
        <p:txBody>
          <a:bodyPr>
            <a:normAutofit/>
          </a:bodyPr>
          <a:lstStyle/>
          <a:p>
            <a:pPr marL="0" indent="0" defTabSz="685800">
              <a:buNone/>
            </a:pPr>
            <a:r>
              <a:rPr lang="fr-FR" altLang="fr-FR" b="1" u="sng" dirty="0">
                <a:solidFill>
                  <a:srgbClr val="00B0F0"/>
                </a:solidFill>
                <a:latin typeface="Poppins" panose="00000500000000000000" pitchFamily="2" charset="0"/>
                <a:cs typeface="Poppins" panose="00000500000000000000" pitchFamily="2" charset="0"/>
              </a:rPr>
              <a:t>Pendant  l’entretien: 6 phases</a:t>
            </a:r>
          </a:p>
          <a:p>
            <a:pPr defTabSz="685800"/>
            <a:endParaRPr lang="fr-FR" altLang="fr-FR" b="1" dirty="0">
              <a:latin typeface="Poppins" panose="00000500000000000000" pitchFamily="2" charset="0"/>
              <a:cs typeface="Poppins" panose="00000500000000000000" pitchFamily="2" charset="0"/>
            </a:endParaRPr>
          </a:p>
          <a:p>
            <a:pPr defTabSz="685800"/>
            <a:r>
              <a:rPr lang="fr-FR" altLang="fr-FR" b="1" dirty="0">
                <a:solidFill>
                  <a:srgbClr val="92D050"/>
                </a:solidFill>
                <a:latin typeface="Poppins" panose="00000500000000000000" pitchFamily="2" charset="0"/>
                <a:cs typeface="Poppins" panose="00000500000000000000" pitchFamily="2" charset="0"/>
              </a:rPr>
              <a:t>Fixer des objectifs partagés:</a:t>
            </a:r>
          </a:p>
          <a:p>
            <a:pPr defTabSz="685800"/>
            <a:r>
              <a:rPr lang="fr-FR" altLang="fr-FR" dirty="0">
                <a:solidFill>
                  <a:srgbClr val="FF0066"/>
                </a:solidFill>
                <a:latin typeface="Poppins" panose="00000500000000000000" pitchFamily="2" charset="0"/>
                <a:cs typeface="Poppins" panose="00000500000000000000" pitchFamily="2" charset="0"/>
              </a:rPr>
              <a:t>Permanents:</a:t>
            </a:r>
            <a:r>
              <a:rPr lang="fr-FR" altLang="fr-FR" dirty="0">
                <a:latin typeface="Poppins" panose="00000500000000000000" pitchFamily="2" charset="0"/>
                <a:cs typeface="Poppins" panose="00000500000000000000" pitchFamily="2" charset="0"/>
              </a:rPr>
              <a:t> liés à la fiche de poste </a:t>
            </a:r>
          </a:p>
          <a:p>
            <a:pPr defTabSz="685800"/>
            <a:r>
              <a:rPr lang="fr-FR" altLang="fr-FR" dirty="0">
                <a:solidFill>
                  <a:srgbClr val="FF0066"/>
                </a:solidFill>
                <a:latin typeface="Poppins" panose="00000500000000000000" pitchFamily="2" charset="0"/>
                <a:cs typeface="Poppins" panose="00000500000000000000" pitchFamily="2" charset="0"/>
              </a:rPr>
              <a:t>Ponctuels:</a:t>
            </a:r>
            <a:r>
              <a:rPr lang="fr-FR" altLang="fr-FR" dirty="0">
                <a:latin typeface="Poppins" panose="00000500000000000000" pitchFamily="2" charset="0"/>
                <a:cs typeface="Poppins" panose="00000500000000000000" pitchFamily="2" charset="0"/>
              </a:rPr>
              <a:t> liés au projet de service, à un remplacement, …</a:t>
            </a:r>
          </a:p>
          <a:p>
            <a:pPr defTabSz="685800"/>
            <a:r>
              <a:rPr lang="fr-FR" altLang="fr-FR" dirty="0">
                <a:solidFill>
                  <a:srgbClr val="FF0066"/>
                </a:solidFill>
                <a:latin typeface="Poppins" panose="00000500000000000000" pitchFamily="2" charset="0"/>
                <a:cs typeface="Poppins" panose="00000500000000000000" pitchFamily="2" charset="0"/>
              </a:rPr>
              <a:t>Collectifs:</a:t>
            </a:r>
            <a:r>
              <a:rPr lang="fr-FR" altLang="fr-FR" dirty="0">
                <a:latin typeface="Poppins" panose="00000500000000000000" pitchFamily="2" charset="0"/>
                <a:cs typeface="Poppins" panose="00000500000000000000" pitchFamily="2" charset="0"/>
              </a:rPr>
              <a:t> qui concernent l’ensemble du service ou de la collectivité </a:t>
            </a:r>
          </a:p>
          <a:p>
            <a:pPr defTabSz="685800"/>
            <a:r>
              <a:rPr lang="fr-FR" altLang="fr-FR" dirty="0">
                <a:solidFill>
                  <a:srgbClr val="FF0066"/>
                </a:solidFill>
                <a:latin typeface="Poppins" panose="00000500000000000000" pitchFamily="2" charset="0"/>
                <a:cs typeface="Poppins" panose="00000500000000000000" pitchFamily="2" charset="0"/>
              </a:rPr>
              <a:t>Individuels:</a:t>
            </a:r>
            <a:r>
              <a:rPr lang="fr-FR" altLang="fr-FR" dirty="0">
                <a:latin typeface="Poppins" panose="00000500000000000000" pitchFamily="2" charset="0"/>
                <a:cs typeface="Poppins" panose="00000500000000000000" pitchFamily="2" charset="0"/>
              </a:rPr>
              <a:t> propres aux missions et activités de l’agent</a:t>
            </a:r>
          </a:p>
          <a:p>
            <a:pPr defTabSz="685800"/>
            <a:endParaRPr lang="fr-FR" altLang="fr-FR" dirty="0">
              <a:latin typeface="Poppins" panose="00000500000000000000" pitchFamily="2" charset="0"/>
              <a:cs typeface="Poppins" panose="00000500000000000000" pitchFamily="2" charset="0"/>
            </a:endParaRPr>
          </a:p>
          <a:p>
            <a:pPr defTabSz="685800"/>
            <a:r>
              <a:rPr lang="fr-FR" altLang="fr-FR" b="1" u="sng" dirty="0">
                <a:solidFill>
                  <a:srgbClr val="C00000"/>
                </a:solidFill>
                <a:latin typeface="Poppins" panose="00000500000000000000" pitchFamily="2" charset="0"/>
                <a:cs typeface="Poppins" panose="00000500000000000000" pitchFamily="2" charset="0"/>
              </a:rPr>
              <a:t>SMART : </a:t>
            </a:r>
            <a:r>
              <a:rPr lang="fr-FR" altLang="fr-FR" dirty="0">
                <a:solidFill>
                  <a:srgbClr val="0066FF"/>
                </a:solidFill>
                <a:latin typeface="Poppins" panose="00000500000000000000" pitchFamily="2" charset="0"/>
                <a:cs typeface="Poppins" panose="00000500000000000000" pitchFamily="2" charset="0"/>
              </a:rPr>
              <a:t>Spécifiques, Mesurables, Ambitieux, Réalistes, Temporalisés </a:t>
            </a:r>
            <a:r>
              <a:rPr lang="fr-FR" altLang="fr-FR" dirty="0">
                <a:latin typeface="Poppins" panose="00000500000000000000" pitchFamily="2" charset="0"/>
                <a:cs typeface="Poppins" panose="00000500000000000000" pitchFamily="2" charset="0"/>
              </a:rPr>
              <a:t> </a:t>
            </a:r>
          </a:p>
          <a:p>
            <a:pPr defTabSz="685800"/>
            <a:endParaRPr lang="fr-FR" altLang="fr-FR" dirty="0">
              <a:latin typeface="Poppins" panose="00000500000000000000" pitchFamily="2" charset="0"/>
              <a:cs typeface="Poppins" panose="00000500000000000000" pitchFamily="2" charset="0"/>
            </a:endParaRPr>
          </a:p>
          <a:p>
            <a:pPr defTabSz="685800"/>
            <a:r>
              <a:rPr lang="fr-FR" altLang="fr-FR" dirty="0">
                <a:latin typeface="Poppins" panose="00000500000000000000" pitchFamily="2" charset="0"/>
                <a:cs typeface="Poppins" panose="00000500000000000000" pitchFamily="2" charset="0"/>
              </a:rPr>
              <a:t>En nombre limité: 5 max  conseillés</a:t>
            </a:r>
          </a:p>
          <a:p>
            <a:pPr defTabSz="685800"/>
            <a:endParaRPr lang="fr-FR" altLang="fr-FR" dirty="0">
              <a:latin typeface="Poppins" panose="00000500000000000000" pitchFamily="2" charset="0"/>
              <a:cs typeface="Poppins" panose="00000500000000000000" pitchFamily="2" charset="0"/>
            </a:endParaRPr>
          </a:p>
          <a:p>
            <a:pPr defTabSz="685800"/>
            <a:r>
              <a:rPr lang="fr-FR" altLang="fr-FR" dirty="0">
                <a:latin typeface="Poppins" panose="00000500000000000000" pitchFamily="2" charset="0"/>
                <a:cs typeface="Poppins" panose="00000500000000000000" pitchFamily="2" charset="0"/>
              </a:rPr>
              <a:t>En lien avec le poste occupé</a:t>
            </a:r>
          </a:p>
          <a:p>
            <a:pPr defTabSz="685800"/>
            <a:endParaRPr lang="fr-FR" altLang="fr-FR" dirty="0">
              <a:latin typeface="Poppins" panose="00000500000000000000" pitchFamily="2" charset="0"/>
              <a:cs typeface="Poppins" panose="00000500000000000000" pitchFamily="2" charset="0"/>
            </a:endParaRPr>
          </a:p>
          <a:p>
            <a:pPr defTabSz="685800"/>
            <a:r>
              <a:rPr lang="fr-FR" altLang="fr-FR" b="1" u="sng" dirty="0">
                <a:latin typeface="Poppins" panose="00000500000000000000" pitchFamily="2" charset="0"/>
                <a:cs typeface="Poppins" panose="00000500000000000000" pitchFamily="2" charset="0"/>
              </a:rPr>
              <a:t>NB </a:t>
            </a:r>
            <a:r>
              <a:rPr lang="fr-FR" altLang="fr-FR" b="1" dirty="0">
                <a:latin typeface="Poppins" panose="00000500000000000000" pitchFamily="2" charset="0"/>
                <a:cs typeface="Poppins" panose="00000500000000000000" pitchFamily="2" charset="0"/>
              </a:rPr>
              <a:t>: « remplir les missions de la fiche de poste » n’est pas un objectif !</a:t>
            </a:r>
          </a:p>
          <a:p>
            <a:pPr defTabSz="685800"/>
            <a:endParaRPr lang="fr-FR" altLang="fr-FR" sz="2000" b="1" u="sng" dirty="0">
              <a:solidFill>
                <a:srgbClr val="6C911D"/>
              </a:solidFill>
              <a:latin typeface="Arial" panose="020B0604020202020204" pitchFamily="34" charset="0"/>
            </a:endParaRPr>
          </a:p>
          <a:p>
            <a:endParaRPr lang="fr-FR" dirty="0"/>
          </a:p>
        </p:txBody>
      </p:sp>
    </p:spTree>
    <p:extLst>
      <p:ext uri="{BB962C8B-B14F-4D97-AF65-F5344CB8AC3E}">
        <p14:creationId xmlns:p14="http://schemas.microsoft.com/office/powerpoint/2010/main" val="96401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BF1BDA64-D3B7-503B-8989-3BECE64265A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3DE96EE5-5042-EFD3-52D8-74A7DB6CF952}"/>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Les étapes de l’entretien</a:t>
            </a:r>
          </a:p>
        </p:txBody>
      </p:sp>
      <p:sp>
        <p:nvSpPr>
          <p:cNvPr id="8" name="Espace réservé du contenu 7">
            <a:extLst>
              <a:ext uri="{FF2B5EF4-FFF2-40B4-BE49-F238E27FC236}">
                <a16:creationId xmlns:a16="http://schemas.microsoft.com/office/drawing/2014/main" id="{473C7D76-BE16-8D0D-413B-4FCACCF438D9}"/>
              </a:ext>
            </a:extLst>
          </p:cNvPr>
          <p:cNvSpPr>
            <a:spLocks noGrp="1"/>
          </p:cNvSpPr>
          <p:nvPr>
            <p:ph sz="half" idx="1"/>
          </p:nvPr>
        </p:nvSpPr>
        <p:spPr>
          <a:xfrm>
            <a:off x="457200" y="1600200"/>
            <a:ext cx="17145000" cy="8115300"/>
          </a:xfrm>
        </p:spPr>
        <p:txBody>
          <a:bodyPr>
            <a:normAutofit/>
          </a:bodyPr>
          <a:lstStyle/>
          <a:p>
            <a:pPr defTabSz="685800"/>
            <a:endParaRPr lang="fr-FR" altLang="fr-FR" sz="2000" b="1" u="sng" dirty="0">
              <a:solidFill>
                <a:srgbClr val="6C911D"/>
              </a:solidFill>
              <a:latin typeface="Arial" panose="020B0604020202020204" pitchFamily="34" charset="0"/>
            </a:endParaRPr>
          </a:p>
          <a:p>
            <a:endParaRPr lang="fr-FR" dirty="0"/>
          </a:p>
        </p:txBody>
      </p:sp>
      <p:sp>
        <p:nvSpPr>
          <p:cNvPr id="4" name="ZoneTexte 3">
            <a:extLst>
              <a:ext uri="{FF2B5EF4-FFF2-40B4-BE49-F238E27FC236}">
                <a16:creationId xmlns:a16="http://schemas.microsoft.com/office/drawing/2014/main" id="{270F843F-B5FB-6A7C-E72B-4F62FA69E461}"/>
              </a:ext>
            </a:extLst>
          </p:cNvPr>
          <p:cNvSpPr txBox="1"/>
          <p:nvPr/>
        </p:nvSpPr>
        <p:spPr>
          <a:xfrm>
            <a:off x="1295400" y="1791901"/>
            <a:ext cx="11963400" cy="5078313"/>
          </a:xfrm>
          <a:prstGeom prst="rect">
            <a:avLst/>
          </a:prstGeom>
          <a:noFill/>
        </p:spPr>
        <p:txBody>
          <a:bodyPr wrap="square">
            <a:spAutoFit/>
          </a:bodyPr>
          <a:lstStyle/>
          <a:p>
            <a:pPr defTabSz="685800"/>
            <a:r>
              <a:rPr lang="fr-FR" altLang="fr-FR" sz="3600" b="1" u="sng" dirty="0">
                <a:solidFill>
                  <a:srgbClr val="00B0F0"/>
                </a:solidFill>
                <a:latin typeface="Poppins" panose="00000500000000000000" pitchFamily="2" charset="0"/>
                <a:cs typeface="Poppins" panose="00000500000000000000" pitchFamily="2" charset="0"/>
              </a:rPr>
              <a:t>Pendant  l’entretien: 6 phases</a:t>
            </a:r>
          </a:p>
          <a:p>
            <a:pPr defTabSz="685800"/>
            <a:endParaRPr lang="fr-FR" altLang="fr-FR" sz="3600" b="1" u="sng" dirty="0">
              <a:solidFill>
                <a:srgbClr val="92D050"/>
              </a:solidFill>
              <a:latin typeface="Poppins" panose="00000500000000000000" pitchFamily="2" charset="0"/>
              <a:cs typeface="Poppins" panose="00000500000000000000" pitchFamily="2" charset="0"/>
            </a:endParaRPr>
          </a:p>
          <a:p>
            <a:pPr defTabSz="685800"/>
            <a:r>
              <a:rPr lang="fr-FR" altLang="fr-FR" sz="3600" b="1" dirty="0">
                <a:solidFill>
                  <a:srgbClr val="92D050"/>
                </a:solidFill>
                <a:latin typeface="Poppins" panose="00000500000000000000" pitchFamily="2" charset="0"/>
                <a:cs typeface="Poppins" panose="00000500000000000000" pitchFamily="2" charset="0"/>
              </a:rPr>
              <a:t>Clôturer l’entretien</a:t>
            </a:r>
          </a:p>
          <a:p>
            <a:pPr defTabSz="685800"/>
            <a:r>
              <a:rPr lang="fr-FR" altLang="fr-FR" sz="3600" dirty="0">
                <a:latin typeface="Poppins" panose="00000500000000000000" pitchFamily="2" charset="0"/>
                <a:cs typeface="Poppins" panose="00000500000000000000" pitchFamily="2" charset="0"/>
              </a:rPr>
              <a:t>Conclusion: reformuler et synthétiser</a:t>
            </a:r>
          </a:p>
          <a:p>
            <a:pPr defTabSz="685800"/>
            <a:endParaRPr lang="fr-FR" altLang="fr-FR" sz="3600" dirty="0">
              <a:latin typeface="Poppins" panose="00000500000000000000" pitchFamily="2" charset="0"/>
              <a:cs typeface="Poppins" panose="00000500000000000000" pitchFamily="2" charset="0"/>
            </a:endParaRPr>
          </a:p>
          <a:p>
            <a:pPr defTabSz="685800"/>
            <a:r>
              <a:rPr lang="fr-FR" altLang="fr-FR" sz="3600" dirty="0">
                <a:latin typeface="Poppins" panose="00000500000000000000" pitchFamily="2" charset="0"/>
                <a:cs typeface="Poppins" panose="00000500000000000000" pitchFamily="2" charset="0"/>
              </a:rPr>
              <a:t>Expliquer l’objet de la rédaction du compte rendu:</a:t>
            </a:r>
          </a:p>
          <a:p>
            <a:pPr lvl="1" defTabSz="685800">
              <a:buFontTx/>
              <a:buChar char="•"/>
            </a:pPr>
            <a:r>
              <a:rPr lang="fr-FR" altLang="fr-FR" sz="3600" dirty="0">
                <a:latin typeface="Poppins" panose="00000500000000000000" pitchFamily="2" charset="0"/>
                <a:cs typeface="Poppins" panose="00000500000000000000" pitchFamily="2" charset="0"/>
              </a:rPr>
              <a:t> Formalisation de l’entretien </a:t>
            </a:r>
          </a:p>
          <a:p>
            <a:pPr lvl="1" defTabSz="685800">
              <a:buFontTx/>
              <a:buChar char="•"/>
            </a:pPr>
            <a:r>
              <a:rPr lang="fr-FR" altLang="fr-FR" sz="3600" dirty="0">
                <a:latin typeface="Poppins" panose="00000500000000000000" pitchFamily="2" charset="0"/>
                <a:cs typeface="Poppins" panose="00000500000000000000" pitchFamily="2" charset="0"/>
              </a:rPr>
              <a:t> Outil d’aide à la décision</a:t>
            </a:r>
          </a:p>
          <a:p>
            <a:pPr lvl="1" defTabSz="685800">
              <a:buFontTx/>
              <a:buChar char="•"/>
            </a:pPr>
            <a:r>
              <a:rPr lang="fr-FR" altLang="fr-FR" sz="3600" dirty="0">
                <a:latin typeface="Poppins" panose="00000500000000000000" pitchFamily="2" charset="0"/>
                <a:cs typeface="Poppins" panose="00000500000000000000" pitchFamily="2" charset="0"/>
              </a:rPr>
              <a:t> Formalisation des besoins en formation</a:t>
            </a:r>
            <a:endParaRPr lang="fr-FR" altLang="fr-FR" sz="3600" b="1" u="sng" dirty="0">
              <a:solidFill>
                <a:srgbClr val="6C911D"/>
              </a:solidFill>
              <a:latin typeface="Poppins" panose="00000500000000000000" pitchFamily="2" charset="0"/>
              <a:cs typeface="Poppins" panose="00000500000000000000" pitchFamily="2" charset="0"/>
            </a:endParaRPr>
          </a:p>
        </p:txBody>
      </p:sp>
      <p:sp>
        <p:nvSpPr>
          <p:cNvPr id="6" name="Text Box 5">
            <a:extLst>
              <a:ext uri="{FF2B5EF4-FFF2-40B4-BE49-F238E27FC236}">
                <a16:creationId xmlns:a16="http://schemas.microsoft.com/office/drawing/2014/main" id="{3BAC9DF4-1DAE-66EE-F833-8DE9CF33EB33}"/>
              </a:ext>
            </a:extLst>
          </p:cNvPr>
          <p:cNvSpPr txBox="1">
            <a:spLocks noChangeArrowheads="1"/>
          </p:cNvSpPr>
          <p:nvPr/>
        </p:nvSpPr>
        <p:spPr bwMode="auto">
          <a:xfrm>
            <a:off x="7086600" y="7702649"/>
            <a:ext cx="6493669" cy="1077218"/>
          </a:xfrm>
          <a:prstGeom prst="rect">
            <a:avLst/>
          </a:prstGeom>
          <a:solidFill>
            <a:srgbClr val="FFCCFF"/>
          </a:solidFill>
          <a:ln w="9525">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defTabSz="685800"/>
            <a:r>
              <a:rPr lang="fr-FR" altLang="fr-FR" sz="3200" dirty="0">
                <a:latin typeface="Arial" panose="020B0604020202020204" pitchFamily="34" charset="0"/>
              </a:rPr>
              <a:t>Tout ça dans une durée donnée:</a:t>
            </a:r>
          </a:p>
          <a:p>
            <a:pPr algn="ctr" defTabSz="685800"/>
            <a:r>
              <a:rPr lang="fr-FR" altLang="fr-FR" sz="3200" dirty="0">
                <a:latin typeface="Arial" panose="020B0604020202020204" pitchFamily="34" charset="0"/>
              </a:rPr>
              <a:t> </a:t>
            </a:r>
            <a:r>
              <a:rPr lang="fr-FR" altLang="fr-FR" sz="3200" dirty="0">
                <a:solidFill>
                  <a:srgbClr val="FF0066"/>
                </a:solidFill>
                <a:latin typeface="Arial" panose="020B0604020202020204" pitchFamily="34" charset="0"/>
              </a:rPr>
              <a:t>De 30 minutes à 2 heures MAX</a:t>
            </a:r>
          </a:p>
        </p:txBody>
      </p:sp>
    </p:spTree>
    <p:extLst>
      <p:ext uri="{BB962C8B-B14F-4D97-AF65-F5344CB8AC3E}">
        <p14:creationId xmlns:p14="http://schemas.microsoft.com/office/powerpoint/2010/main" val="4275038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EA4A0851-990F-56A1-CD21-5D855DF84365}"/>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E6545F6D-D4C9-3099-CB51-26C581A0B0F1}"/>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Les étapes de l’entretien</a:t>
            </a:r>
          </a:p>
        </p:txBody>
      </p:sp>
      <p:sp>
        <p:nvSpPr>
          <p:cNvPr id="8" name="Espace réservé du contenu 7">
            <a:extLst>
              <a:ext uri="{FF2B5EF4-FFF2-40B4-BE49-F238E27FC236}">
                <a16:creationId xmlns:a16="http://schemas.microsoft.com/office/drawing/2014/main" id="{C740956D-A24D-364F-59A9-A1884171B4F6}"/>
              </a:ext>
            </a:extLst>
          </p:cNvPr>
          <p:cNvSpPr>
            <a:spLocks noGrp="1"/>
          </p:cNvSpPr>
          <p:nvPr>
            <p:ph sz="half" idx="1"/>
          </p:nvPr>
        </p:nvSpPr>
        <p:spPr>
          <a:xfrm>
            <a:off x="457200" y="1600200"/>
            <a:ext cx="17145000" cy="8115300"/>
          </a:xfrm>
        </p:spPr>
        <p:txBody>
          <a:bodyPr>
            <a:normAutofit/>
          </a:bodyPr>
          <a:lstStyle/>
          <a:p>
            <a:pPr defTabSz="685800"/>
            <a:endParaRPr lang="fr-FR" altLang="fr-FR" sz="2000" b="1" u="sng" dirty="0">
              <a:solidFill>
                <a:srgbClr val="6C911D"/>
              </a:solidFill>
              <a:latin typeface="Arial" panose="020B0604020202020204" pitchFamily="34" charset="0"/>
            </a:endParaRPr>
          </a:p>
          <a:p>
            <a:endParaRPr lang="fr-FR" dirty="0"/>
          </a:p>
        </p:txBody>
      </p:sp>
      <p:sp>
        <p:nvSpPr>
          <p:cNvPr id="4" name="Rectangle 4">
            <a:extLst>
              <a:ext uri="{FF2B5EF4-FFF2-40B4-BE49-F238E27FC236}">
                <a16:creationId xmlns:a16="http://schemas.microsoft.com/office/drawing/2014/main" id="{34113416-763F-3447-9D5D-64FAF04EC9E5}"/>
              </a:ext>
            </a:extLst>
          </p:cNvPr>
          <p:cNvSpPr>
            <a:spLocks noChangeArrowheads="1"/>
          </p:cNvSpPr>
          <p:nvPr/>
        </p:nvSpPr>
        <p:spPr bwMode="auto">
          <a:xfrm>
            <a:off x="685800" y="1600200"/>
            <a:ext cx="17145000" cy="629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rebuchet MS" panose="020B0603020202020204" pitchFamily="34" charset="0"/>
                <a:cs typeface="Arial" panose="020B0604020202020204" pitchFamily="34" charset="0"/>
              </a:defRPr>
            </a:lvl1pPr>
            <a:lvl2pPr>
              <a:defRPr>
                <a:solidFill>
                  <a:schemeClr val="tx1"/>
                </a:solidFill>
                <a:latin typeface="Trebuchet MS" panose="020B0603020202020204" pitchFamily="34" charset="0"/>
                <a:cs typeface="Arial" panose="020B0604020202020204" pitchFamily="34" charset="0"/>
              </a:defRPr>
            </a:lvl2pPr>
            <a:lvl3pPr>
              <a:defRPr>
                <a:solidFill>
                  <a:schemeClr val="tx1"/>
                </a:solidFill>
                <a:latin typeface="Trebuchet MS" panose="020B0603020202020204" pitchFamily="34" charset="0"/>
                <a:cs typeface="Arial" panose="020B0604020202020204" pitchFamily="34" charset="0"/>
              </a:defRPr>
            </a:lvl3pPr>
            <a:lvl4pPr>
              <a:defRPr>
                <a:solidFill>
                  <a:schemeClr val="tx1"/>
                </a:solidFill>
                <a:latin typeface="Trebuchet MS" panose="020B0603020202020204" pitchFamily="34" charset="0"/>
                <a:cs typeface="Arial" panose="020B0604020202020204" pitchFamily="34" charset="0"/>
              </a:defRPr>
            </a:lvl4pPr>
            <a:lvl5pPr>
              <a:defRPr>
                <a:solidFill>
                  <a:schemeClr val="tx1"/>
                </a:solidFill>
                <a:latin typeface="Trebuchet MS" panose="020B0603020202020204" pitchFamily="34" charset="0"/>
                <a:cs typeface="Arial" panose="020B0604020202020204" pitchFamily="34" charset="0"/>
              </a:defRPr>
            </a:lvl5pPr>
            <a:lvl6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just" defTabSz="685800"/>
            <a:r>
              <a:rPr lang="fr-FR" altLang="fr-FR" sz="3200" b="1" u="sng" dirty="0">
                <a:solidFill>
                  <a:srgbClr val="00B0F0"/>
                </a:solidFill>
                <a:latin typeface="Poppins" panose="00000500000000000000" pitchFamily="2" charset="0"/>
                <a:cs typeface="Poppins" panose="00000500000000000000" pitchFamily="2" charset="0"/>
              </a:rPr>
              <a:t>Pendant  l’entretien:</a:t>
            </a:r>
          </a:p>
          <a:p>
            <a:pPr algn="just" defTabSz="685800"/>
            <a:endParaRPr lang="fr-FR" altLang="fr-FR" sz="3200" b="1" u="sng" dirty="0">
              <a:solidFill>
                <a:srgbClr val="92D050"/>
              </a:solidFill>
              <a:latin typeface="Poppins" panose="00000500000000000000" pitchFamily="2" charset="0"/>
              <a:cs typeface="Poppins" panose="00000500000000000000" pitchFamily="2" charset="0"/>
            </a:endParaRPr>
          </a:p>
          <a:p>
            <a:pPr algn="just" defTabSz="685800"/>
            <a:r>
              <a:rPr lang="fr-FR" altLang="fr-FR" sz="3200" b="1" u="sng" dirty="0">
                <a:solidFill>
                  <a:srgbClr val="92D050"/>
                </a:solidFill>
                <a:latin typeface="Poppins" panose="00000500000000000000" pitchFamily="2" charset="0"/>
                <a:cs typeface="Poppins" panose="00000500000000000000" pitchFamily="2" charset="0"/>
              </a:rPr>
              <a:t>Attitudes et comportements</a:t>
            </a:r>
          </a:p>
          <a:p>
            <a:pPr algn="just" defTabSz="685800">
              <a:buFontTx/>
              <a:buChar char="•"/>
            </a:pPr>
            <a:r>
              <a:rPr lang="fr-FR" altLang="fr-FR" sz="3200" dirty="0">
                <a:latin typeface="Poppins" panose="00000500000000000000" pitchFamily="2" charset="0"/>
                <a:cs typeface="Poppins" panose="00000500000000000000" pitchFamily="2" charset="0"/>
              </a:rPr>
              <a:t>Accueil, écoute active et empathie : positif et participatif</a:t>
            </a:r>
          </a:p>
          <a:p>
            <a:pPr algn="just" defTabSz="685800">
              <a:buFontTx/>
              <a:buChar char="•"/>
            </a:pPr>
            <a:r>
              <a:rPr lang="fr-FR" altLang="fr-FR" sz="3200" dirty="0">
                <a:latin typeface="Poppins" panose="00000500000000000000" pitchFamily="2" charset="0"/>
                <a:cs typeface="Poppins" panose="00000500000000000000" pitchFamily="2" charset="0"/>
              </a:rPr>
              <a:t>Pas de relation de pouvoir, mettre de côté les conflits, ne pas être sur la défensive</a:t>
            </a:r>
          </a:p>
          <a:p>
            <a:pPr algn="just" defTabSz="685800">
              <a:buFontTx/>
              <a:buChar char="•"/>
            </a:pPr>
            <a:r>
              <a:rPr lang="fr-FR" altLang="fr-FR" sz="3200" dirty="0">
                <a:latin typeface="Poppins" panose="00000500000000000000" pitchFamily="2" charset="0"/>
                <a:cs typeface="Poppins" panose="00000500000000000000" pitchFamily="2" charset="0"/>
              </a:rPr>
              <a:t>Disponible ( pas de téléphone, porte fermée…)</a:t>
            </a:r>
          </a:p>
          <a:p>
            <a:pPr algn="just" defTabSz="685800">
              <a:buFontTx/>
              <a:buChar char="•"/>
            </a:pPr>
            <a:r>
              <a:rPr lang="fr-FR" altLang="fr-FR" sz="3200" dirty="0">
                <a:latin typeface="Poppins" panose="00000500000000000000" pitchFamily="2" charset="0"/>
                <a:cs typeface="Poppins" panose="00000500000000000000" pitchFamily="2" charset="0"/>
              </a:rPr>
              <a:t>Favoriser l’expression de l’agent: c’est SON entretien</a:t>
            </a:r>
          </a:p>
          <a:p>
            <a:pPr algn="just" defTabSz="685800">
              <a:buFontTx/>
              <a:buChar char="•"/>
            </a:pPr>
            <a:r>
              <a:rPr lang="fr-FR" altLang="fr-FR" sz="3200" dirty="0">
                <a:latin typeface="Poppins" panose="00000500000000000000" pitchFamily="2" charset="0"/>
                <a:cs typeface="Poppins" panose="00000500000000000000" pitchFamily="2" charset="0"/>
              </a:rPr>
              <a:t>Neutralité bienveillante: se baser sur des faits, et toujours dans le cadre professionnel</a:t>
            </a:r>
          </a:p>
          <a:p>
            <a:pPr algn="just" defTabSz="685800">
              <a:buFontTx/>
              <a:buChar char="•"/>
            </a:pPr>
            <a:r>
              <a:rPr lang="fr-FR" altLang="fr-FR" sz="3200" dirty="0">
                <a:latin typeface="Poppins" panose="00000500000000000000" pitchFamily="2" charset="0"/>
                <a:cs typeface="Poppins" panose="00000500000000000000" pitchFamily="2" charset="0"/>
              </a:rPr>
              <a:t>Ouverture d’esprit</a:t>
            </a:r>
          </a:p>
          <a:p>
            <a:pPr algn="just" defTabSz="685800">
              <a:buFontTx/>
              <a:buChar char="•"/>
            </a:pPr>
            <a:r>
              <a:rPr lang="fr-FR" altLang="fr-FR" sz="3200" dirty="0">
                <a:latin typeface="Poppins" panose="00000500000000000000" pitchFamily="2" charset="0"/>
                <a:cs typeface="Poppins" panose="00000500000000000000" pitchFamily="2" charset="0"/>
              </a:rPr>
              <a:t>Mise en confiance</a:t>
            </a:r>
          </a:p>
          <a:p>
            <a:pPr defTabSz="685800"/>
            <a:endParaRPr lang="fr-FR" altLang="fr-FR" sz="2400" b="1" u="sng" dirty="0">
              <a:solidFill>
                <a:srgbClr val="6C911D"/>
              </a:solidFill>
              <a:latin typeface="Arial" panose="020B0604020202020204" pitchFamily="34" charset="0"/>
            </a:endParaRPr>
          </a:p>
          <a:p>
            <a:pPr defTabSz="685800"/>
            <a:endParaRPr lang="fr-FR" altLang="fr-FR" sz="1350" b="1" dirty="0">
              <a:solidFill>
                <a:srgbClr val="0066FF"/>
              </a:solidFill>
              <a:latin typeface="Arial" panose="020B0604020202020204" pitchFamily="34" charset="0"/>
            </a:endParaRPr>
          </a:p>
          <a:p>
            <a:pPr defTabSz="685800"/>
            <a:endParaRPr lang="fr-FR" altLang="fr-FR" sz="1350" b="1" u="sng" dirty="0">
              <a:solidFill>
                <a:srgbClr val="6C911D"/>
              </a:solidFill>
              <a:latin typeface="Arial" panose="020B0604020202020204" pitchFamily="34" charset="0"/>
            </a:endParaRPr>
          </a:p>
        </p:txBody>
      </p:sp>
    </p:spTree>
    <p:extLst>
      <p:ext uri="{BB962C8B-B14F-4D97-AF65-F5344CB8AC3E}">
        <p14:creationId xmlns:p14="http://schemas.microsoft.com/office/powerpoint/2010/main" val="1815384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D70023A6-BE0C-C79B-FFFF-C484510EBE1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81DC55BE-9C6C-EFCD-C0E1-CA3FFBCD869E}"/>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Les étapes de l’entretien</a:t>
            </a:r>
          </a:p>
        </p:txBody>
      </p:sp>
      <p:sp>
        <p:nvSpPr>
          <p:cNvPr id="8" name="Espace réservé du contenu 7">
            <a:extLst>
              <a:ext uri="{FF2B5EF4-FFF2-40B4-BE49-F238E27FC236}">
                <a16:creationId xmlns:a16="http://schemas.microsoft.com/office/drawing/2014/main" id="{C41E4E66-82A7-DF33-9E9B-6070F36C07E3}"/>
              </a:ext>
            </a:extLst>
          </p:cNvPr>
          <p:cNvSpPr>
            <a:spLocks noGrp="1"/>
          </p:cNvSpPr>
          <p:nvPr>
            <p:ph sz="half" idx="1"/>
          </p:nvPr>
        </p:nvSpPr>
        <p:spPr>
          <a:xfrm>
            <a:off x="457200" y="1600200"/>
            <a:ext cx="17145000" cy="8115300"/>
          </a:xfrm>
        </p:spPr>
        <p:txBody>
          <a:bodyPr>
            <a:normAutofit/>
          </a:bodyPr>
          <a:lstStyle/>
          <a:p>
            <a:pPr defTabSz="685800"/>
            <a:endParaRPr lang="fr-FR" altLang="fr-FR" sz="2000" b="1" u="sng" dirty="0">
              <a:solidFill>
                <a:srgbClr val="6C911D"/>
              </a:solidFill>
              <a:latin typeface="Arial" panose="020B0604020202020204" pitchFamily="34" charset="0"/>
            </a:endParaRPr>
          </a:p>
          <a:p>
            <a:endParaRPr lang="fr-FR" dirty="0"/>
          </a:p>
        </p:txBody>
      </p:sp>
      <p:sp>
        <p:nvSpPr>
          <p:cNvPr id="4" name="ZoneTexte 3">
            <a:extLst>
              <a:ext uri="{FF2B5EF4-FFF2-40B4-BE49-F238E27FC236}">
                <a16:creationId xmlns:a16="http://schemas.microsoft.com/office/drawing/2014/main" id="{5DA0D24C-6EC5-92A7-C6E9-83BC0EF3376E}"/>
              </a:ext>
            </a:extLst>
          </p:cNvPr>
          <p:cNvSpPr txBox="1"/>
          <p:nvPr/>
        </p:nvSpPr>
        <p:spPr>
          <a:xfrm>
            <a:off x="449826" y="1417638"/>
            <a:ext cx="17380974" cy="4062651"/>
          </a:xfrm>
          <a:prstGeom prst="rect">
            <a:avLst/>
          </a:prstGeom>
          <a:noFill/>
        </p:spPr>
        <p:txBody>
          <a:bodyPr wrap="square">
            <a:spAutoFit/>
          </a:bodyPr>
          <a:lstStyle/>
          <a:p>
            <a:pPr algn="just"/>
            <a:r>
              <a:rPr lang="fr-FR" altLang="fr-FR" sz="2400" b="1" u="sng" dirty="0">
                <a:solidFill>
                  <a:srgbClr val="00B0F0"/>
                </a:solidFill>
                <a:latin typeface="Poppins" panose="00000500000000000000" pitchFamily="2" charset="0"/>
                <a:cs typeface="Poppins" panose="00000500000000000000" pitchFamily="2" charset="0"/>
              </a:rPr>
              <a:t>Après l’entretien:</a:t>
            </a:r>
          </a:p>
          <a:p>
            <a:pPr algn="just"/>
            <a:endParaRPr lang="fr-FR" sz="2400" b="1" u="sng" dirty="0">
              <a:solidFill>
                <a:srgbClr val="00B0F0"/>
              </a:solidFill>
              <a:latin typeface="Poppins" panose="00000500000000000000" pitchFamily="2" charset="0"/>
              <a:cs typeface="Poppins" panose="00000500000000000000" pitchFamily="2" charset="0"/>
            </a:endParaRPr>
          </a:p>
          <a:p>
            <a:pPr algn="just"/>
            <a:r>
              <a:rPr lang="fr-FR" altLang="fr-FR" sz="2400" b="1" dirty="0">
                <a:latin typeface="Poppins" panose="00000500000000000000" pitchFamily="2" charset="0"/>
                <a:ea typeface="MS PGothic" panose="020B0600070205080204" pitchFamily="34" charset="-128"/>
                <a:cs typeface="Poppins" panose="00000500000000000000" pitchFamily="2" charset="0"/>
              </a:rPr>
              <a:t>Notification du compte rendu</a:t>
            </a:r>
            <a:r>
              <a:rPr lang="fr-FR" altLang="fr-FR" sz="2400" dirty="0">
                <a:latin typeface="Poppins" panose="00000500000000000000" pitchFamily="2" charset="0"/>
                <a:ea typeface="MS PGothic" panose="020B0600070205080204" pitchFamily="34" charset="-128"/>
                <a:cs typeface="Poppins" panose="00000500000000000000" pitchFamily="2" charset="0"/>
              </a:rPr>
              <a:t> </a:t>
            </a:r>
            <a:r>
              <a:rPr lang="fr-FR" altLang="fr-FR" sz="2400" b="1" dirty="0">
                <a:latin typeface="Poppins" panose="00000500000000000000" pitchFamily="2" charset="0"/>
                <a:ea typeface="MS PGothic" panose="020B0600070205080204" pitchFamily="34" charset="-128"/>
                <a:cs typeface="Poppins" panose="00000500000000000000" pitchFamily="2" charset="0"/>
              </a:rPr>
              <a:t>original</a:t>
            </a:r>
            <a:r>
              <a:rPr lang="fr-FR" altLang="fr-FR" sz="2400" dirty="0">
                <a:latin typeface="Poppins" panose="00000500000000000000" pitchFamily="2" charset="0"/>
                <a:ea typeface="MS PGothic" panose="020B0600070205080204" pitchFamily="34" charset="-128"/>
                <a:cs typeface="Poppins" panose="00000500000000000000" pitchFamily="2" charset="0"/>
              </a:rPr>
              <a:t> </a:t>
            </a:r>
            <a:r>
              <a:rPr lang="fr-FR" altLang="fr-FR" sz="2400" b="1" dirty="0">
                <a:latin typeface="Poppins" panose="00000500000000000000" pitchFamily="2" charset="0"/>
                <a:ea typeface="MS PGothic" panose="020B0600070205080204" pitchFamily="34" charset="-128"/>
                <a:cs typeface="Poppins" panose="00000500000000000000" pitchFamily="2" charset="0"/>
              </a:rPr>
              <a:t>à l’agent</a:t>
            </a:r>
            <a:r>
              <a:rPr lang="fr-FR" altLang="fr-FR" sz="2400" dirty="0">
                <a:latin typeface="Poppins" panose="00000500000000000000" pitchFamily="2" charset="0"/>
                <a:ea typeface="MS PGothic" panose="020B0600070205080204" pitchFamily="34" charset="-128"/>
                <a:cs typeface="Poppins" panose="00000500000000000000" pitchFamily="2" charset="0"/>
              </a:rPr>
              <a:t> par le N+1 </a:t>
            </a:r>
            <a:r>
              <a:rPr lang="fr-FR" altLang="fr-FR" sz="2400" b="1" dirty="0">
                <a:latin typeface="Poppins" panose="00000500000000000000" pitchFamily="2" charset="0"/>
                <a:ea typeface="MS PGothic" panose="020B0600070205080204" pitchFamily="34" charset="-128"/>
                <a:cs typeface="Poppins" panose="00000500000000000000" pitchFamily="2" charset="0"/>
              </a:rPr>
              <a:t>sous 15 jours</a:t>
            </a:r>
            <a:r>
              <a:rPr lang="fr-FR" altLang="fr-FR" sz="2400" dirty="0">
                <a:latin typeface="Poppins" panose="00000500000000000000" pitchFamily="2" charset="0"/>
                <a:ea typeface="MS PGothic" panose="020B0600070205080204" pitchFamily="34" charset="-128"/>
                <a:cs typeface="Poppins" panose="00000500000000000000" pitchFamily="2" charset="0"/>
              </a:rPr>
              <a:t> </a:t>
            </a:r>
            <a:r>
              <a:rPr lang="fr-FR" altLang="fr-FR" sz="2400" i="1" dirty="0">
                <a:latin typeface="Poppins" panose="00000500000000000000" pitchFamily="2" charset="0"/>
                <a:ea typeface="MS PGothic" panose="020B0600070205080204" pitchFamily="34" charset="-128"/>
                <a:cs typeface="Poppins" panose="00000500000000000000" pitchFamily="2" charset="0"/>
              </a:rPr>
              <a:t>accompagné de la fiche de poste actualisée le cas échéant)</a:t>
            </a:r>
          </a:p>
          <a:p>
            <a:pPr algn="just"/>
            <a:endParaRPr lang="fr-FR" sz="2400" i="1" dirty="0">
              <a:solidFill>
                <a:srgbClr val="00B0F0"/>
              </a:solidFill>
              <a:latin typeface="Poppins" panose="00000500000000000000" pitchFamily="2" charset="0"/>
              <a:ea typeface="MS PGothic" panose="020B0600070205080204" pitchFamily="34" charset="-128"/>
              <a:cs typeface="Poppins" panose="00000500000000000000" pitchFamily="2" charset="0"/>
            </a:endParaRPr>
          </a:p>
          <a:p>
            <a:pPr algn="just"/>
            <a:r>
              <a:rPr lang="fr-FR" altLang="fr-FR" sz="2400" b="1" dirty="0">
                <a:latin typeface="Poppins" panose="00000500000000000000" pitchFamily="2" charset="0"/>
                <a:ea typeface="MS PGothic" panose="020B0600070205080204" pitchFamily="34" charset="-128"/>
                <a:cs typeface="Poppins" panose="00000500000000000000" pitchFamily="2" charset="0"/>
              </a:rPr>
              <a:t>Signature de l’agent</a:t>
            </a:r>
            <a:r>
              <a:rPr lang="fr-FR" altLang="fr-FR" sz="2400" dirty="0">
                <a:latin typeface="Poppins" panose="00000500000000000000" pitchFamily="2" charset="0"/>
                <a:ea typeface="MS PGothic" panose="020B0600070205080204" pitchFamily="34" charset="-128"/>
                <a:cs typeface="Poppins" panose="00000500000000000000" pitchFamily="2" charset="0"/>
              </a:rPr>
              <a:t> et observations éventuelles, et </a:t>
            </a:r>
            <a:r>
              <a:rPr lang="fr-FR" altLang="fr-FR" sz="2400" b="1" dirty="0">
                <a:latin typeface="Poppins" panose="00000500000000000000" pitchFamily="2" charset="0"/>
                <a:ea typeface="MS PGothic" panose="020B0600070205080204" pitchFamily="34" charset="-128"/>
                <a:cs typeface="Poppins" panose="00000500000000000000" pitchFamily="2" charset="0"/>
              </a:rPr>
              <a:t>renvoi du compte rendu original à son N+1</a:t>
            </a:r>
            <a:endParaRPr lang="fr-FR" altLang="fr-FR" sz="2400" dirty="0">
              <a:latin typeface="Poppins" panose="00000500000000000000" pitchFamily="2" charset="0"/>
              <a:ea typeface="MS PGothic" panose="020B0600070205080204" pitchFamily="34" charset="-128"/>
              <a:cs typeface="Poppins" panose="00000500000000000000" pitchFamily="2" charset="0"/>
            </a:endParaRPr>
          </a:p>
          <a:p>
            <a:pPr algn="just"/>
            <a:endParaRPr lang="fr-FR" sz="2400" dirty="0">
              <a:solidFill>
                <a:srgbClr val="00B0F0"/>
              </a:solidFill>
              <a:latin typeface="Poppins" panose="00000500000000000000" pitchFamily="2" charset="0"/>
              <a:cs typeface="Poppins" panose="00000500000000000000" pitchFamily="2" charset="0"/>
            </a:endParaRPr>
          </a:p>
          <a:p>
            <a:pPr algn="just"/>
            <a:r>
              <a:rPr lang="fr-FR" altLang="fr-FR" sz="2400" b="1" dirty="0">
                <a:latin typeface="Poppins" panose="00000500000000000000" pitchFamily="2" charset="0"/>
                <a:ea typeface="MS PGothic" panose="020B0600070205080204" pitchFamily="34" charset="-128"/>
                <a:cs typeface="Poppins" panose="00000500000000000000" pitchFamily="2" charset="0"/>
              </a:rPr>
              <a:t>Visa + éventuels commentaires du</a:t>
            </a:r>
            <a:r>
              <a:rPr lang="fr-FR" altLang="fr-FR" sz="2400" dirty="0">
                <a:latin typeface="Poppins" panose="00000500000000000000" pitchFamily="2" charset="0"/>
                <a:ea typeface="MS PGothic" panose="020B0600070205080204" pitchFamily="34" charset="-128"/>
                <a:cs typeface="Poppins" panose="00000500000000000000" pitchFamily="2" charset="0"/>
              </a:rPr>
              <a:t> </a:t>
            </a:r>
            <a:r>
              <a:rPr lang="fr-FR" altLang="fr-FR" sz="2400" b="1" dirty="0">
                <a:latin typeface="Poppins" panose="00000500000000000000" pitchFamily="2" charset="0"/>
                <a:ea typeface="MS PGothic" panose="020B0600070205080204" pitchFamily="34" charset="-128"/>
                <a:cs typeface="Poppins" panose="00000500000000000000" pitchFamily="2" charset="0"/>
              </a:rPr>
              <a:t>compte rendu original par l’Autorité territoriale</a:t>
            </a:r>
            <a:endParaRPr lang="fr-FR" altLang="fr-FR" sz="2400" dirty="0">
              <a:latin typeface="Poppins" panose="00000500000000000000" pitchFamily="2" charset="0"/>
              <a:ea typeface="MS PGothic" panose="020B0600070205080204" pitchFamily="34" charset="-128"/>
              <a:cs typeface="Poppins" panose="00000500000000000000" pitchFamily="2" charset="0"/>
            </a:endParaRPr>
          </a:p>
          <a:p>
            <a:pPr algn="just"/>
            <a:endParaRPr lang="fr-FR" sz="2400" dirty="0">
              <a:solidFill>
                <a:srgbClr val="00B0F0"/>
              </a:solidFill>
              <a:latin typeface="Poppins" panose="00000500000000000000" pitchFamily="2" charset="0"/>
              <a:cs typeface="Poppins" panose="00000500000000000000" pitchFamily="2" charset="0"/>
            </a:endParaRPr>
          </a:p>
          <a:p>
            <a:pPr algn="just"/>
            <a:r>
              <a:rPr lang="fr-FR" altLang="fr-FR" sz="2400" b="1" dirty="0">
                <a:latin typeface="Poppins" panose="00000500000000000000" pitchFamily="2" charset="0"/>
                <a:ea typeface="MS PGothic" panose="020B0600070205080204" pitchFamily="34" charset="-128"/>
                <a:cs typeface="Poppins" panose="00000500000000000000" pitchFamily="2" charset="0"/>
              </a:rPr>
              <a:t>Original du compte rendu classé dans le dossier individuel + copie à l’agent et  à son N+1</a:t>
            </a:r>
            <a:endParaRPr lang="fr-FR" altLang="fr-FR" sz="2400" dirty="0">
              <a:latin typeface="Poppins" panose="00000500000000000000" pitchFamily="2" charset="0"/>
              <a:ea typeface="MS PGothic" panose="020B0600070205080204" pitchFamily="34" charset="-128"/>
              <a:cs typeface="Poppins" panose="00000500000000000000" pitchFamily="2" charset="0"/>
            </a:endParaRPr>
          </a:p>
          <a:p>
            <a:endParaRPr lang="fr-FR" dirty="0">
              <a:solidFill>
                <a:srgbClr val="00B0F0"/>
              </a:solidFill>
              <a:latin typeface="Poppins" panose="00000500000000000000" pitchFamily="2" charset="0"/>
              <a:cs typeface="Poppins" panose="00000500000000000000" pitchFamily="2" charset="0"/>
            </a:endParaRPr>
          </a:p>
        </p:txBody>
      </p:sp>
      <p:sp>
        <p:nvSpPr>
          <p:cNvPr id="6" name="ZoneTexte 5">
            <a:extLst>
              <a:ext uri="{FF2B5EF4-FFF2-40B4-BE49-F238E27FC236}">
                <a16:creationId xmlns:a16="http://schemas.microsoft.com/office/drawing/2014/main" id="{89754B1A-0367-1A8B-B833-434DE5DFFDA0}"/>
              </a:ext>
            </a:extLst>
          </p:cNvPr>
          <p:cNvSpPr txBox="1"/>
          <p:nvPr/>
        </p:nvSpPr>
        <p:spPr>
          <a:xfrm>
            <a:off x="449826" y="5480289"/>
            <a:ext cx="17693148" cy="5170646"/>
          </a:xfrm>
          <a:prstGeom prst="rect">
            <a:avLst/>
          </a:prstGeom>
          <a:noFill/>
        </p:spPr>
        <p:txBody>
          <a:bodyPr wrap="square">
            <a:spAutoFit/>
          </a:bodyPr>
          <a:lstStyle/>
          <a:p>
            <a:pPr algn="just"/>
            <a:r>
              <a:rPr lang="fr-FR" altLang="fr-FR" sz="2400" b="1" u="sng" dirty="0">
                <a:solidFill>
                  <a:srgbClr val="00B0F0"/>
                </a:solidFill>
                <a:latin typeface="Poppins" panose="00000500000000000000" pitchFamily="2" charset="0"/>
                <a:cs typeface="Poppins" panose="00000500000000000000" pitchFamily="2" charset="0"/>
              </a:rPr>
              <a:t>Voies de recours:</a:t>
            </a:r>
          </a:p>
          <a:p>
            <a:pPr algn="just"/>
            <a:endParaRPr lang="fr-FR" sz="2400" b="1" u="sng" dirty="0">
              <a:solidFill>
                <a:srgbClr val="00B0F0"/>
              </a:solidFill>
              <a:latin typeface="Poppins" panose="00000500000000000000" pitchFamily="2" charset="0"/>
              <a:cs typeface="Poppins" panose="00000500000000000000" pitchFamily="2" charset="0"/>
            </a:endParaRPr>
          </a:p>
          <a:p>
            <a:pPr algn="just" defTabSz="685800" eaLnBrk="0" hangingPunct="0">
              <a:spcBef>
                <a:spcPct val="50000"/>
              </a:spcBef>
            </a:pPr>
            <a:r>
              <a:rPr lang="fr-FR" altLang="fr-FR" sz="2400" b="1" dirty="0">
                <a:latin typeface="Poppins" panose="00000500000000000000" pitchFamily="2" charset="0"/>
                <a:ea typeface="MS PGothic" panose="020B0600070205080204" pitchFamily="34" charset="-128"/>
                <a:cs typeface="Poppins" panose="00000500000000000000" pitchFamily="2" charset="0"/>
              </a:rPr>
              <a:t>Recours gracieux: </a:t>
            </a:r>
            <a:r>
              <a:rPr lang="fr-FR" altLang="fr-FR" sz="2400" dirty="0">
                <a:latin typeface="Poppins" panose="00000500000000000000" pitchFamily="2" charset="0"/>
                <a:ea typeface="MS PGothic" panose="020B0600070205080204" pitchFamily="34" charset="-128"/>
                <a:cs typeface="Poppins" panose="00000500000000000000" pitchFamily="2" charset="0"/>
              </a:rPr>
              <a:t>auprès de l’autorité territoriale dans un délai de 15 jours francs qui suit la notification </a:t>
            </a:r>
          </a:p>
          <a:p>
            <a:pPr algn="just" defTabSz="685800" eaLnBrk="0" hangingPunct="0">
              <a:spcBef>
                <a:spcPct val="50000"/>
              </a:spcBef>
            </a:pPr>
            <a:r>
              <a:rPr lang="fr-FR" altLang="fr-FR" sz="2400" b="1" dirty="0">
                <a:latin typeface="Poppins" panose="00000500000000000000" pitchFamily="2" charset="0"/>
                <a:ea typeface="MS PGothic" panose="020B0600070205080204" pitchFamily="34" charset="-128"/>
                <a:cs typeface="Poppins" panose="00000500000000000000" pitchFamily="2" charset="0"/>
              </a:rPr>
              <a:t> </a:t>
            </a:r>
            <a:r>
              <a:rPr lang="fr-FR" altLang="fr-FR" sz="2400" dirty="0">
                <a:latin typeface="Poppins" panose="00000500000000000000" pitchFamily="2" charset="0"/>
                <a:ea typeface="MS PGothic" panose="020B0600070205080204" pitchFamily="34" charset="-128"/>
                <a:cs typeface="Poppins" panose="00000500000000000000" pitchFamily="2" charset="0"/>
              </a:rPr>
              <a:t>L’autorité territoriale dispose de 15 jours à compter de la réception de la demande pour répondre à l’agent</a:t>
            </a:r>
          </a:p>
          <a:p>
            <a:pPr algn="just" defTabSz="685800" eaLnBrk="0" hangingPunct="0">
              <a:spcBef>
                <a:spcPct val="50000"/>
              </a:spcBef>
            </a:pPr>
            <a:endParaRPr lang="fr-FR" altLang="fr-FR" sz="2400" dirty="0">
              <a:latin typeface="Poppins" panose="00000500000000000000" pitchFamily="2" charset="0"/>
              <a:ea typeface="MS PGothic" panose="020B0600070205080204" pitchFamily="34" charset="-128"/>
              <a:cs typeface="Poppins" panose="00000500000000000000" pitchFamily="2" charset="0"/>
            </a:endParaRPr>
          </a:p>
          <a:p>
            <a:pPr algn="just" defTabSz="685800" eaLnBrk="0" hangingPunct="0">
              <a:spcBef>
                <a:spcPct val="50000"/>
              </a:spcBef>
            </a:pPr>
            <a:r>
              <a:rPr lang="fr-FR" altLang="fr-FR" sz="2400" b="1" dirty="0">
                <a:latin typeface="Poppins" panose="00000500000000000000" pitchFamily="2" charset="0"/>
                <a:ea typeface="MS PGothic" panose="020B0600070205080204" pitchFamily="34" charset="-128"/>
                <a:cs typeface="Poppins" panose="00000500000000000000" pitchFamily="2" charset="0"/>
              </a:rPr>
              <a:t>Révision devant la CAP: </a:t>
            </a:r>
            <a:r>
              <a:rPr lang="fr-FR" altLang="fr-FR" sz="2400" dirty="0">
                <a:latin typeface="Poppins" panose="00000500000000000000" pitchFamily="2" charset="0"/>
                <a:ea typeface="MS PGothic" panose="020B0600070205080204" pitchFamily="34" charset="-128"/>
                <a:cs typeface="Poppins" panose="00000500000000000000" pitchFamily="2" charset="0"/>
              </a:rPr>
              <a:t>uniquement en cas de réponse défavorable au recours gracieux, dans un délai d’un mois après réception de la décision défavorable</a:t>
            </a:r>
          </a:p>
          <a:p>
            <a:pPr algn="just" defTabSz="685800" eaLnBrk="0" hangingPunct="0">
              <a:spcBef>
                <a:spcPct val="50000"/>
              </a:spcBef>
            </a:pPr>
            <a:r>
              <a:rPr lang="fr-FR" altLang="fr-FR" sz="2400" b="1" dirty="0">
                <a:latin typeface="Poppins" panose="00000500000000000000" pitchFamily="2" charset="0"/>
                <a:ea typeface="MS PGothic" panose="020B0600070205080204" pitchFamily="34" charset="-128"/>
                <a:cs typeface="Poppins" panose="00000500000000000000" pitchFamily="2" charset="0"/>
              </a:rPr>
              <a:t>Recours contentieux: </a:t>
            </a:r>
            <a:r>
              <a:rPr lang="fr-FR" altLang="fr-FR" sz="2400" dirty="0">
                <a:latin typeface="Poppins" panose="00000500000000000000" pitchFamily="2" charset="0"/>
                <a:ea typeface="MS PGothic" panose="020B0600070205080204" pitchFamily="34" charset="-128"/>
                <a:cs typeface="Poppins" panose="00000500000000000000" pitchFamily="2" charset="0"/>
              </a:rPr>
              <a:t>dans un délai de 2 mois qui suit la notification du compte-rendu, auprès du Tribunal Administratif d’Orléans</a:t>
            </a:r>
          </a:p>
          <a:p>
            <a:pPr defTabSz="685800" eaLnBrk="0" hangingPunct="0">
              <a:spcBef>
                <a:spcPct val="50000"/>
              </a:spcBef>
            </a:pPr>
            <a:endParaRPr lang="fr-FR" altLang="fr-FR" sz="2400" dirty="0">
              <a:latin typeface="Arial" panose="020B0604020202020204" pitchFamily="34" charset="0"/>
              <a:ea typeface="MS PGothic" panose="020B0600070205080204" pitchFamily="34" charset="-128"/>
            </a:endParaRPr>
          </a:p>
          <a:p>
            <a:endParaRPr lang="fr-FR" dirty="0">
              <a:solidFill>
                <a:srgbClr val="00B0F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0879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DBDCABF6-108A-022E-A549-833217C93BBE}"/>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796D1B95-7A69-AFDF-0331-E5C37074D1FD}"/>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Les conséquences de l’entretien</a:t>
            </a:r>
          </a:p>
        </p:txBody>
      </p:sp>
      <p:sp>
        <p:nvSpPr>
          <p:cNvPr id="8" name="Espace réservé du contenu 7">
            <a:extLst>
              <a:ext uri="{FF2B5EF4-FFF2-40B4-BE49-F238E27FC236}">
                <a16:creationId xmlns:a16="http://schemas.microsoft.com/office/drawing/2014/main" id="{35AAE21C-F584-2925-1E40-DF07E4AAFC46}"/>
              </a:ext>
            </a:extLst>
          </p:cNvPr>
          <p:cNvSpPr>
            <a:spLocks noGrp="1"/>
          </p:cNvSpPr>
          <p:nvPr>
            <p:ph sz="half" idx="1"/>
          </p:nvPr>
        </p:nvSpPr>
        <p:spPr>
          <a:xfrm>
            <a:off x="457200" y="1600200"/>
            <a:ext cx="17145000" cy="8115300"/>
          </a:xfrm>
        </p:spPr>
        <p:txBody>
          <a:bodyPr>
            <a:normAutofit/>
          </a:bodyPr>
          <a:lstStyle/>
          <a:p>
            <a:pPr defTabSz="685800"/>
            <a:endParaRPr lang="fr-FR" altLang="fr-FR" sz="2000" b="1" u="sng" dirty="0">
              <a:solidFill>
                <a:srgbClr val="6C911D"/>
              </a:solidFill>
              <a:latin typeface="Arial" panose="020B0604020202020204" pitchFamily="34" charset="0"/>
            </a:endParaRPr>
          </a:p>
          <a:p>
            <a:endParaRPr lang="fr-FR" dirty="0"/>
          </a:p>
        </p:txBody>
      </p:sp>
      <p:sp>
        <p:nvSpPr>
          <p:cNvPr id="4" name="ZoneTexte 3">
            <a:extLst>
              <a:ext uri="{FF2B5EF4-FFF2-40B4-BE49-F238E27FC236}">
                <a16:creationId xmlns:a16="http://schemas.microsoft.com/office/drawing/2014/main" id="{7A6EBC0A-8726-FA5B-D6E9-ED0AFD4332C3}"/>
              </a:ext>
            </a:extLst>
          </p:cNvPr>
          <p:cNvSpPr txBox="1"/>
          <p:nvPr/>
        </p:nvSpPr>
        <p:spPr>
          <a:xfrm>
            <a:off x="426720" y="1394778"/>
            <a:ext cx="17145000" cy="8956298"/>
          </a:xfrm>
          <a:prstGeom prst="rect">
            <a:avLst/>
          </a:prstGeom>
          <a:noFill/>
        </p:spPr>
        <p:txBody>
          <a:bodyPr wrap="square">
            <a:spAutoFit/>
          </a:bodyPr>
          <a:lstStyle/>
          <a:p>
            <a:pPr algn="just"/>
            <a:r>
              <a:rPr lang="fr-FR" altLang="fr-FR" sz="2400" b="1" dirty="0">
                <a:solidFill>
                  <a:srgbClr val="0066FF"/>
                </a:solidFill>
                <a:latin typeface="Arial" panose="020B0604020202020204" pitchFamily="34" charset="0"/>
              </a:rPr>
              <a:t>Entretien professionnel et promotion de carrière</a:t>
            </a:r>
          </a:p>
          <a:p>
            <a:pPr marL="285750" indent="-285750" algn="just">
              <a:buFont typeface="Arial" panose="020B0604020202020204" pitchFamily="34" charset="0"/>
              <a:buChar char="•"/>
            </a:pPr>
            <a:r>
              <a:rPr lang="fr-FR" altLang="fr-FR" sz="2400" dirty="0">
                <a:latin typeface="Arial" panose="020B0604020202020204" pitchFamily="34" charset="0"/>
              </a:rPr>
              <a:t>C’est la valeur professionnelle qui sert de base à tous les dispositifs de promotion de carrière ( avancement de grade et promotion interne),</a:t>
            </a:r>
          </a:p>
          <a:p>
            <a:pPr marL="285750" indent="-285750" algn="just">
              <a:buFont typeface="Arial" panose="020B0604020202020204" pitchFamily="34" charset="0"/>
              <a:buChar char="•"/>
            </a:pPr>
            <a:r>
              <a:rPr lang="fr-FR" altLang="fr-FR" sz="2400" dirty="0">
                <a:latin typeface="Arial" panose="020B0604020202020204" pitchFamily="34" charset="0"/>
              </a:rPr>
              <a:t>Les appréciations de l’évaluation, figurant sur le compte rendu de l’entretien professionnel permettent de compléter les documents de propositions de l’administration : </a:t>
            </a:r>
            <a:r>
              <a:rPr lang="fr-FR" altLang="fr-FR" sz="2400" b="1" dirty="0">
                <a:solidFill>
                  <a:srgbClr val="66CCFF"/>
                </a:solidFill>
                <a:latin typeface="Arial" panose="020B0604020202020204" pitchFamily="34" charset="0"/>
              </a:rPr>
              <a:t>des appréciations qualitatives et circonstanciées doivent être portées sur le compte-rendu</a:t>
            </a:r>
          </a:p>
          <a:p>
            <a:pPr algn="just"/>
            <a:endParaRPr lang="fr-FR" altLang="fr-FR" sz="2400" dirty="0">
              <a:latin typeface="Arial" panose="020B0604020202020204" pitchFamily="34" charset="0"/>
            </a:endParaRPr>
          </a:p>
          <a:p>
            <a:pPr marL="285750" indent="-285750" algn="just">
              <a:buFont typeface="Arial" panose="020B0604020202020204" pitchFamily="34" charset="0"/>
              <a:buChar char="•"/>
            </a:pPr>
            <a:r>
              <a:rPr lang="fr-FR" altLang="fr-FR" sz="2400" b="1" u="sng" dirty="0">
                <a:solidFill>
                  <a:srgbClr val="FF0000"/>
                </a:solidFill>
                <a:latin typeface="Arial" panose="020B0604020202020204" pitchFamily="34" charset="0"/>
              </a:rPr>
              <a:t>Remarque: </a:t>
            </a:r>
            <a:r>
              <a:rPr lang="fr-FR" altLang="fr-FR" sz="2400" b="1" dirty="0">
                <a:solidFill>
                  <a:srgbClr val="FF0000"/>
                </a:solidFill>
                <a:latin typeface="Arial" panose="020B0604020202020204" pitchFamily="34" charset="0"/>
              </a:rPr>
              <a:t>Seuls les CREP des agents proposés pour la promotion sont à transmettre au CDG dans le cadre de la campagne annuelle</a:t>
            </a:r>
          </a:p>
          <a:p>
            <a:pPr marL="285750" indent="-285750" algn="just">
              <a:buFont typeface="Arial" panose="020B0604020202020204" pitchFamily="34" charset="0"/>
              <a:buChar char="•"/>
            </a:pPr>
            <a:endParaRPr lang="fr-FR" altLang="fr-FR" sz="2400" dirty="0">
              <a:latin typeface="Arial" panose="020B0604020202020204" pitchFamily="34" charset="0"/>
            </a:endParaRPr>
          </a:p>
          <a:p>
            <a:pPr marL="285750" indent="-285750" algn="just">
              <a:buFont typeface="Arial" panose="020B0604020202020204" pitchFamily="34" charset="0"/>
              <a:buChar char="•"/>
            </a:pPr>
            <a:r>
              <a:rPr lang="fr-FR" altLang="fr-FR" sz="2400" b="1" dirty="0">
                <a:solidFill>
                  <a:srgbClr val="0066FF"/>
                </a:solidFill>
                <a:latin typeface="Arial" panose="020B0604020202020204" pitchFamily="34" charset="0"/>
              </a:rPr>
              <a:t>Entretien professionnel et licenciement</a:t>
            </a:r>
          </a:p>
          <a:p>
            <a:pPr algn="just"/>
            <a:endParaRPr lang="fr-FR" altLang="fr-FR" sz="2400" b="1" dirty="0">
              <a:latin typeface="Arial" panose="020B0604020202020204" pitchFamily="34" charset="0"/>
            </a:endParaRPr>
          </a:p>
          <a:p>
            <a:pPr algn="just"/>
            <a:r>
              <a:rPr lang="fr-FR" altLang="fr-FR" sz="2400" dirty="0">
                <a:latin typeface="Arial" panose="020B0604020202020204" pitchFamily="34" charset="0"/>
              </a:rPr>
              <a:t>Le fonctionnaire ne peut être licencié que si l’administration a des éléments prouvant l’insuffisance professionnelle:  </a:t>
            </a:r>
            <a:r>
              <a:rPr lang="fr-FR" altLang="fr-FR" sz="2400" dirty="0">
                <a:solidFill>
                  <a:srgbClr val="92D050"/>
                </a:solidFill>
                <a:latin typeface="Arial" panose="020B0604020202020204" pitchFamily="34" charset="0"/>
              </a:rPr>
              <a:t>les comptes rendus d’entretien sont des éléments à porter au dossier, </a:t>
            </a:r>
            <a:r>
              <a:rPr lang="fr-FR" altLang="fr-FR" sz="2400" dirty="0">
                <a:latin typeface="Arial" panose="020B0604020202020204" pitchFamily="34" charset="0"/>
              </a:rPr>
              <a:t>dans la mesure où ils retracent les résultats professionnels de l’agent par rapport aux objectifs et comportent l’appréciation de la valeur professionnelle.</a:t>
            </a:r>
          </a:p>
          <a:p>
            <a:pPr algn="just"/>
            <a:endParaRPr lang="fr-FR" altLang="fr-FR" sz="2400" dirty="0">
              <a:latin typeface="Arial" panose="020B0604020202020204" pitchFamily="34" charset="0"/>
            </a:endParaRPr>
          </a:p>
          <a:p>
            <a:pPr algn="just"/>
            <a:r>
              <a:rPr lang="fr-FR" altLang="fr-FR" sz="2400" b="1" dirty="0">
                <a:solidFill>
                  <a:schemeClr val="accent1"/>
                </a:solidFill>
                <a:latin typeface="Arial" panose="020B0604020202020204" pitchFamily="34" charset="0"/>
              </a:rPr>
              <a:t>Le régime indemnitaire: le CIA</a:t>
            </a:r>
          </a:p>
          <a:p>
            <a:pPr algn="just"/>
            <a:endParaRPr lang="fr-FR" altLang="fr-FR" sz="2400" b="1" dirty="0">
              <a:solidFill>
                <a:schemeClr val="accent1"/>
              </a:solidFill>
              <a:latin typeface="Arial" panose="020B0604020202020204" pitchFamily="34" charset="0"/>
            </a:endParaRPr>
          </a:p>
          <a:p>
            <a:pPr algn="just"/>
            <a:r>
              <a:rPr lang="fr-FR" altLang="fr-FR" sz="2400" dirty="0">
                <a:latin typeface="Arial" panose="020B0604020202020204" pitchFamily="34" charset="0"/>
              </a:rPr>
              <a:t>Dans les collectivités ayant choisi, par délibération, de verser un régime indemnitaire, il appartient à l’organe délibérant d’en fixer les critères d’attribution et de modulation du CIA (Complément Individuel Annuel),</a:t>
            </a:r>
          </a:p>
          <a:p>
            <a:pPr algn="just"/>
            <a:endParaRPr lang="fr-FR" altLang="fr-FR" sz="2400" b="1" dirty="0">
              <a:latin typeface="Arial" panose="020B0604020202020204" pitchFamily="34" charset="0"/>
            </a:endParaRPr>
          </a:p>
          <a:p>
            <a:pPr algn="just"/>
            <a:r>
              <a:rPr lang="fr-FR" altLang="fr-FR" sz="2400" b="1" dirty="0">
                <a:latin typeface="Arial" panose="020B0604020202020204" pitchFamily="34" charset="0"/>
              </a:rPr>
              <a:t>Le versement du CIA est lié à la manière de servir et à l’engagement professionnel, et se base donc sur l’évaluation professionnelle annuelle.</a:t>
            </a:r>
          </a:p>
          <a:p>
            <a:pPr algn="just"/>
            <a:endParaRPr lang="fr-FR" altLang="fr-FR" sz="2400" dirty="0">
              <a:latin typeface="Arial" panose="020B0604020202020204" pitchFamily="34" charset="0"/>
            </a:endParaRPr>
          </a:p>
        </p:txBody>
      </p:sp>
    </p:spTree>
    <p:extLst>
      <p:ext uri="{BB962C8B-B14F-4D97-AF65-F5344CB8AC3E}">
        <p14:creationId xmlns:p14="http://schemas.microsoft.com/office/powerpoint/2010/main" val="3391570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637183E4-E195-AA0A-031E-F02373BB709C}"/>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43A815C6-3467-0583-4450-670DDF17AE38}"/>
              </a:ext>
            </a:extLst>
          </p:cNvPr>
          <p:cNvSpPr>
            <a:spLocks noGrp="1"/>
          </p:cNvSpPr>
          <p:nvPr>
            <p:ph type="title"/>
          </p:nvPr>
        </p:nvSpPr>
        <p:spPr>
          <a:xfrm>
            <a:off x="441960" y="-114300"/>
            <a:ext cx="15849600" cy="1143000"/>
          </a:xfrm>
        </p:spPr>
        <p:txBody>
          <a:bodyPr>
            <a:normAutofit/>
          </a:bodyPr>
          <a:lstStyle/>
          <a:p>
            <a:r>
              <a:rPr lang="fr-FR" dirty="0">
                <a:solidFill>
                  <a:srgbClr val="00B0F0"/>
                </a:solidFill>
              </a:rPr>
              <a:t>L’entretien de formation</a:t>
            </a:r>
          </a:p>
        </p:txBody>
      </p:sp>
      <p:sp>
        <p:nvSpPr>
          <p:cNvPr id="8" name="Espace réservé du contenu 7">
            <a:extLst>
              <a:ext uri="{FF2B5EF4-FFF2-40B4-BE49-F238E27FC236}">
                <a16:creationId xmlns:a16="http://schemas.microsoft.com/office/drawing/2014/main" id="{01D61069-F39F-E948-7753-8D9A38269679}"/>
              </a:ext>
            </a:extLst>
          </p:cNvPr>
          <p:cNvSpPr>
            <a:spLocks noGrp="1"/>
          </p:cNvSpPr>
          <p:nvPr>
            <p:ph sz="half" idx="1"/>
          </p:nvPr>
        </p:nvSpPr>
        <p:spPr>
          <a:xfrm>
            <a:off x="441960" y="876300"/>
            <a:ext cx="17145000" cy="9136062"/>
          </a:xfrm>
        </p:spPr>
        <p:txBody>
          <a:bodyPr>
            <a:normAutofit fontScale="40000" lnSpcReduction="20000"/>
          </a:bodyPr>
          <a:lstStyle/>
          <a:p>
            <a:pPr defTabSz="685800"/>
            <a:endParaRPr lang="fr-FR" altLang="fr-FR" sz="2000" b="1" u="sng" dirty="0">
              <a:solidFill>
                <a:srgbClr val="6C911D"/>
              </a:solidFill>
              <a:latin typeface="Arial" panose="020B0604020202020204" pitchFamily="34" charset="0"/>
            </a:endParaRPr>
          </a:p>
          <a:p>
            <a:pPr marL="0" indent="0" algn="just">
              <a:buNone/>
            </a:pPr>
            <a:r>
              <a:rPr lang="fr-FR" sz="6000" b="1" dirty="0">
                <a:latin typeface="Poppins" panose="00000500000000000000" pitchFamily="2" charset="0"/>
                <a:cs typeface="Poppins" panose="00000500000000000000" pitchFamily="2" charset="0"/>
              </a:rPr>
              <a:t>Depuis le 1er août 2026</a:t>
            </a:r>
            <a:r>
              <a:rPr lang="fr-FR" sz="6000" dirty="0">
                <a:latin typeface="Poppins" panose="00000500000000000000" pitchFamily="2" charset="0"/>
                <a:cs typeface="Poppins" panose="00000500000000000000" pitchFamily="2" charset="0"/>
              </a:rPr>
              <a:t>, tout agent public doit bénéficier d’un entretien annuel de formation avec son supérieur hiérarchique direct visant à déterminer ses besoins de formation au vu des objectifs qui lui sont fixés et de son projet professionnel. L’entretien de formation est distinct de l’entretien professionnel. </a:t>
            </a:r>
          </a:p>
          <a:p>
            <a:endParaRPr lang="fr-FR" sz="6000" b="1" u="sng" dirty="0">
              <a:latin typeface="Poppins" panose="00000500000000000000" pitchFamily="2" charset="0"/>
              <a:cs typeface="Poppins" panose="00000500000000000000" pitchFamily="2" charset="0"/>
            </a:endParaRPr>
          </a:p>
          <a:p>
            <a:pPr>
              <a:buFont typeface="Wingdings" panose="05000000000000000000" pitchFamily="2" charset="2"/>
              <a:buChar char="v"/>
            </a:pPr>
            <a:r>
              <a:rPr lang="fr-FR" sz="6000" b="1" u="sng" dirty="0">
                <a:solidFill>
                  <a:srgbClr val="FF0000"/>
                </a:solidFill>
                <a:latin typeface="Poppins" panose="00000500000000000000" pitchFamily="2" charset="0"/>
                <a:cs typeface="Poppins" panose="00000500000000000000" pitchFamily="2" charset="0"/>
              </a:rPr>
              <a:t>Objectifs :</a:t>
            </a:r>
            <a:endParaRPr lang="fr-FR" sz="6000" dirty="0">
              <a:solidFill>
                <a:srgbClr val="FF0000"/>
              </a:solidFill>
              <a:latin typeface="Poppins" panose="00000500000000000000" pitchFamily="2" charset="0"/>
              <a:cs typeface="Poppins" panose="00000500000000000000" pitchFamily="2" charset="0"/>
            </a:endParaRPr>
          </a:p>
          <a:p>
            <a:pPr lvl="0" algn="just"/>
            <a:r>
              <a:rPr lang="fr-FR" sz="6000" dirty="0">
                <a:latin typeface="Poppins" panose="00000500000000000000" pitchFamily="2" charset="0"/>
                <a:cs typeface="Poppins" panose="00000500000000000000" pitchFamily="2" charset="0"/>
              </a:rPr>
              <a:t>Rappeler les suites données aux demandes antérieures de formation de l’agent ;</a:t>
            </a:r>
          </a:p>
          <a:p>
            <a:pPr lvl="0" algn="just"/>
            <a:r>
              <a:rPr lang="fr-FR" sz="6000" dirty="0">
                <a:latin typeface="Poppins" panose="00000500000000000000" pitchFamily="2" charset="0"/>
                <a:cs typeface="Poppins" panose="00000500000000000000" pitchFamily="2" charset="0"/>
              </a:rPr>
              <a:t>Discuter des actions de formation qui apparaissent nécessaires pour la nouvelle période en fonction des missions de l’agent et de ses perspectives professionnelles ; </a:t>
            </a:r>
          </a:p>
          <a:p>
            <a:pPr lvl="0" algn="just"/>
            <a:r>
              <a:rPr lang="fr-FR" sz="6000" dirty="0">
                <a:latin typeface="Poppins" panose="00000500000000000000" pitchFamily="2" charset="0"/>
                <a:cs typeface="Poppins" panose="00000500000000000000" pitchFamily="2" charset="0"/>
              </a:rPr>
              <a:t>Permettre à l’agent de présenter ses demandes en matière de préparation aux concours, de validation des acquis de l’expérience, de bilan de compétences et de période de professionnalisation.</a:t>
            </a:r>
          </a:p>
          <a:p>
            <a:endParaRPr lang="fr-FR" sz="6000" b="1" u="sng" dirty="0">
              <a:latin typeface="Poppins" panose="00000500000000000000" pitchFamily="2" charset="0"/>
              <a:cs typeface="Poppins" panose="00000500000000000000" pitchFamily="2" charset="0"/>
            </a:endParaRPr>
          </a:p>
          <a:p>
            <a:pPr>
              <a:buFont typeface="Wingdings" panose="05000000000000000000" pitchFamily="2" charset="2"/>
              <a:buChar char="v"/>
            </a:pPr>
            <a:r>
              <a:rPr lang="fr-FR" sz="6000" b="1" u="sng" dirty="0">
                <a:solidFill>
                  <a:srgbClr val="FF0000"/>
                </a:solidFill>
                <a:latin typeface="Poppins" panose="00000500000000000000" pitchFamily="2" charset="0"/>
                <a:cs typeface="Poppins" panose="00000500000000000000" pitchFamily="2" charset="0"/>
              </a:rPr>
              <a:t>Modalités pratiques :</a:t>
            </a:r>
            <a:endParaRPr lang="fr-FR" sz="6000" dirty="0">
              <a:solidFill>
                <a:srgbClr val="FF0000"/>
              </a:solidFill>
              <a:latin typeface="Poppins" panose="00000500000000000000" pitchFamily="2" charset="0"/>
              <a:cs typeface="Poppins" panose="00000500000000000000" pitchFamily="2" charset="0"/>
            </a:endParaRPr>
          </a:p>
          <a:p>
            <a:pPr lvl="0" algn="just"/>
            <a:r>
              <a:rPr lang="fr-FR" sz="6000" dirty="0">
                <a:latin typeface="Poppins" panose="00000500000000000000" pitchFamily="2" charset="0"/>
                <a:cs typeface="Poppins" panose="00000500000000000000" pitchFamily="2" charset="0"/>
              </a:rPr>
              <a:t>L’entretien de formation a lieu suivant la même périodicité que l’entretien professionnel : un entretien de formation par an ;</a:t>
            </a:r>
          </a:p>
          <a:p>
            <a:pPr lvl="0" algn="just"/>
            <a:r>
              <a:rPr lang="fr-FR" sz="6000" b="1" dirty="0">
                <a:latin typeface="Poppins" panose="00000500000000000000" pitchFamily="2" charset="0"/>
                <a:cs typeface="Poppins" panose="00000500000000000000" pitchFamily="2" charset="0"/>
              </a:rPr>
              <a:t>L’entretien de formation bien que distinct de l’entretien professionnel peut lui être associé ; </a:t>
            </a:r>
          </a:p>
          <a:p>
            <a:pPr lvl="0" algn="just"/>
            <a:r>
              <a:rPr lang="fr-FR" sz="6000" b="1" dirty="0">
                <a:latin typeface="Poppins" panose="00000500000000000000" pitchFamily="2" charset="0"/>
                <a:cs typeface="Poppins" panose="00000500000000000000" pitchFamily="2" charset="0"/>
              </a:rPr>
              <a:t>Un compte rendu de l’entretien de formation doit être établi par le supérieur hiérarchique direct </a:t>
            </a:r>
            <a:r>
              <a:rPr lang="fr-FR" sz="6000" dirty="0">
                <a:latin typeface="Poppins" panose="00000500000000000000" pitchFamily="2" charset="0"/>
                <a:cs typeface="Poppins" panose="00000500000000000000" pitchFamily="2" charset="0"/>
              </a:rPr>
              <a:t>: les objectifs de formation proposés pour l’agent y sont notamment inscrits ;</a:t>
            </a:r>
          </a:p>
          <a:p>
            <a:pPr lvl="0" algn="just"/>
            <a:r>
              <a:rPr lang="fr-FR" sz="6000" dirty="0">
                <a:latin typeface="Poppins" panose="00000500000000000000" pitchFamily="2" charset="0"/>
                <a:cs typeface="Poppins" panose="00000500000000000000" pitchFamily="2" charset="0"/>
              </a:rPr>
              <a:t>Le compte rendu de l’entretien de formation doit être communiqué à l’agent, qui peut y ajouter ses observations ;</a:t>
            </a:r>
          </a:p>
          <a:p>
            <a:pPr lvl="0" algn="just"/>
            <a:r>
              <a:rPr lang="fr-FR" sz="6000" dirty="0">
                <a:latin typeface="Poppins" panose="00000500000000000000" pitchFamily="2" charset="0"/>
                <a:cs typeface="Poppins" panose="00000500000000000000" pitchFamily="2" charset="0"/>
              </a:rPr>
              <a:t>Le compte rendu de l’entretien de formation doit être distinct du compte rendu de l’entretien professionnel ; </a:t>
            </a:r>
          </a:p>
          <a:p>
            <a:pPr lvl="0" algn="just"/>
            <a:r>
              <a:rPr lang="fr-FR" sz="6000" dirty="0">
                <a:latin typeface="Poppins" panose="00000500000000000000" pitchFamily="2" charset="0"/>
                <a:cs typeface="Poppins" panose="00000500000000000000" pitchFamily="2" charset="0"/>
              </a:rPr>
              <a:t>Le compte rendu de l’entretien de formation doit être versé au dossier administratif de l’agent ;</a:t>
            </a:r>
          </a:p>
          <a:p>
            <a:pPr lvl="0" algn="just"/>
            <a:r>
              <a:rPr lang="fr-FR" sz="6000" dirty="0">
                <a:latin typeface="Poppins" panose="00000500000000000000" pitchFamily="2" charset="0"/>
                <a:cs typeface="Poppins" panose="00000500000000000000" pitchFamily="2" charset="0"/>
              </a:rPr>
              <a:t>Le supérieur hiérarchique direct de l’agent doit l’informer des suites données à son entretien de formation ;</a:t>
            </a:r>
          </a:p>
          <a:p>
            <a:pPr lvl="0" algn="just"/>
            <a:r>
              <a:rPr lang="fr-FR" sz="6000" dirty="0">
                <a:latin typeface="Poppins" panose="00000500000000000000" pitchFamily="2" charset="0"/>
                <a:cs typeface="Poppins" panose="00000500000000000000" pitchFamily="2" charset="0"/>
              </a:rPr>
              <a:t>Les refus opposés aux demandes de formation présentées à l’occasion de l’entretien de formation doivent être motivés.</a:t>
            </a:r>
          </a:p>
          <a:p>
            <a:pPr lvl="0"/>
            <a:endParaRPr lang="fr-FR" sz="6000" dirty="0">
              <a:latin typeface="Poppins" panose="00000500000000000000" pitchFamily="2" charset="0"/>
              <a:cs typeface="Poppins" panose="00000500000000000000" pitchFamily="2" charset="0"/>
            </a:endParaRPr>
          </a:p>
          <a:p>
            <a:pPr lvl="0"/>
            <a:r>
              <a:rPr lang="fr-FR" sz="6000" b="1" dirty="0">
                <a:latin typeface="Poppins" panose="00000500000000000000" pitchFamily="2" charset="0"/>
                <a:cs typeface="Poppins" panose="00000500000000000000" pitchFamily="2" charset="0"/>
              </a:rPr>
              <a:t>&gt; modèle de convocation et de compte rendu d’entretien de formation disponibles sur </a:t>
            </a:r>
            <a:r>
              <a:rPr lang="fr-FR" sz="6000" b="1" dirty="0">
                <a:latin typeface="Poppins" panose="00000500000000000000" pitchFamily="2" charset="0"/>
                <a:cs typeface="Poppins" panose="00000500000000000000" pitchFamily="2" charset="0"/>
                <a:hlinkClick r:id="rId3"/>
              </a:rPr>
              <a:t>l’espace réservé</a:t>
            </a:r>
            <a:endParaRPr lang="fr-FR" sz="6000" b="1"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56692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B676A21B-E92B-9221-1942-2272B2AE263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73C9BFB1-9480-1347-B951-F1C4FF23DB0B}"/>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L’anticipation de la campagne d’AG PI</a:t>
            </a:r>
          </a:p>
        </p:txBody>
      </p:sp>
      <p:sp>
        <p:nvSpPr>
          <p:cNvPr id="8" name="Espace réservé du contenu 7">
            <a:extLst>
              <a:ext uri="{FF2B5EF4-FFF2-40B4-BE49-F238E27FC236}">
                <a16:creationId xmlns:a16="http://schemas.microsoft.com/office/drawing/2014/main" id="{C211290E-BC98-05F5-C4E7-A72276FAA470}"/>
              </a:ext>
            </a:extLst>
          </p:cNvPr>
          <p:cNvSpPr>
            <a:spLocks noGrp="1"/>
          </p:cNvSpPr>
          <p:nvPr>
            <p:ph sz="half" idx="1"/>
          </p:nvPr>
        </p:nvSpPr>
        <p:spPr>
          <a:xfrm>
            <a:off x="457200" y="1417638"/>
            <a:ext cx="17145000" cy="8297862"/>
          </a:xfrm>
        </p:spPr>
        <p:txBody>
          <a:bodyPr>
            <a:normAutofit/>
          </a:bodyPr>
          <a:lstStyle/>
          <a:p>
            <a:pPr defTabSz="685800"/>
            <a:endParaRPr lang="fr-FR" altLang="fr-FR" sz="3200" b="1" u="sng" dirty="0">
              <a:solidFill>
                <a:srgbClr val="6C911D"/>
              </a:solidFill>
              <a:latin typeface="Poppins" panose="00000500000000000000" pitchFamily="2" charset="0"/>
              <a:cs typeface="Poppins" panose="00000500000000000000" pitchFamily="2" charset="0"/>
            </a:endParaRPr>
          </a:p>
          <a:p>
            <a:r>
              <a:rPr lang="fr-FR" sz="3200" dirty="0">
                <a:latin typeface="Poppins" panose="00000500000000000000" pitchFamily="2" charset="0"/>
                <a:cs typeface="Poppins" panose="00000500000000000000" pitchFamily="2" charset="0"/>
              </a:rPr>
              <a:t>Campagne d’avancement de grade et promotion interne 2027 lancée au printemps : concernera également la promotion interne dérogatoire de rédacteur pour les secrétaires généraux de mairie</a:t>
            </a:r>
          </a:p>
          <a:p>
            <a:endParaRPr lang="fr-FR" sz="3200" dirty="0">
              <a:latin typeface="Poppins" panose="00000500000000000000" pitchFamily="2" charset="0"/>
              <a:cs typeface="Poppins" panose="00000500000000000000" pitchFamily="2" charset="0"/>
            </a:endParaRPr>
          </a:p>
          <a:p>
            <a:r>
              <a:rPr lang="fr-FR" sz="3200" u="sng" dirty="0">
                <a:latin typeface="Poppins" panose="00000500000000000000" pitchFamily="2" charset="0"/>
                <a:cs typeface="Poppins" panose="00000500000000000000" pitchFamily="2" charset="0"/>
              </a:rPr>
              <a:t>Pour anticiper</a:t>
            </a:r>
          </a:p>
          <a:p>
            <a:r>
              <a:rPr lang="fr-FR" sz="3200" dirty="0">
                <a:latin typeface="Poppins" panose="00000500000000000000" pitchFamily="2" charset="0"/>
                <a:cs typeface="Poppins" panose="00000500000000000000" pitchFamily="2" charset="0"/>
              </a:rPr>
              <a:t>rédiger des </a:t>
            </a:r>
            <a:r>
              <a:rPr lang="fr-FR" sz="3200" b="1" dirty="0">
                <a:solidFill>
                  <a:srgbClr val="00B0F0"/>
                </a:solidFill>
                <a:latin typeface="Poppins" panose="00000500000000000000" pitchFamily="2" charset="0"/>
                <a:cs typeface="Poppins" panose="00000500000000000000" pitchFamily="2" charset="0"/>
              </a:rPr>
              <a:t>compte-rendu d’entretien professionnel de qualité</a:t>
            </a:r>
          </a:p>
          <a:p>
            <a:pPr lvl="1"/>
            <a:r>
              <a:rPr lang="fr-FR" sz="3200" dirty="0">
                <a:latin typeface="Poppins" panose="00000500000000000000" pitchFamily="2" charset="0"/>
                <a:cs typeface="Poppins" panose="00000500000000000000" pitchFamily="2" charset="0"/>
              </a:rPr>
              <a:t>Fixer des </a:t>
            </a:r>
            <a:r>
              <a:rPr lang="fr-FR" sz="3200" u="sng" dirty="0">
                <a:latin typeface="Poppins" panose="00000500000000000000" pitchFamily="2" charset="0"/>
                <a:cs typeface="Poppins" panose="00000500000000000000" pitchFamily="2" charset="0"/>
              </a:rPr>
              <a:t>objectifs</a:t>
            </a:r>
            <a:r>
              <a:rPr lang="fr-FR" sz="3200" dirty="0">
                <a:latin typeface="Poppins" panose="00000500000000000000" pitchFamily="2" charset="0"/>
                <a:cs typeface="Poppins" panose="00000500000000000000" pitchFamily="2" charset="0"/>
              </a:rPr>
              <a:t> qui ne soient pas la réalisation de la fiche de poste et les évaluer</a:t>
            </a:r>
          </a:p>
          <a:p>
            <a:pPr lvl="1"/>
            <a:r>
              <a:rPr lang="fr-FR" sz="3200" dirty="0">
                <a:latin typeface="Poppins" panose="00000500000000000000" pitchFamily="2" charset="0"/>
                <a:cs typeface="Poppins" panose="00000500000000000000" pitchFamily="2" charset="0"/>
              </a:rPr>
              <a:t>Porter des </a:t>
            </a:r>
            <a:r>
              <a:rPr lang="fr-FR" sz="3200" u="sng" dirty="0">
                <a:latin typeface="Poppins" panose="00000500000000000000" pitchFamily="2" charset="0"/>
                <a:cs typeface="Poppins" panose="00000500000000000000" pitchFamily="2" charset="0"/>
              </a:rPr>
              <a:t>appréciations littérales </a:t>
            </a:r>
            <a:r>
              <a:rPr lang="fr-FR" sz="3200" dirty="0">
                <a:latin typeface="Poppins" panose="00000500000000000000" pitchFamily="2" charset="0"/>
                <a:cs typeface="Poppins" panose="00000500000000000000" pitchFamily="2" charset="0"/>
              </a:rPr>
              <a:t>sur les savoir faire, les savoir être et la capacité à exercer des missions d’un niveau supérieur</a:t>
            </a:r>
          </a:p>
          <a:p>
            <a:endParaRPr lang="fr-FR" sz="3200" dirty="0">
              <a:latin typeface="Poppins" panose="00000500000000000000" pitchFamily="2" charset="0"/>
              <a:cs typeface="Poppins" panose="00000500000000000000" pitchFamily="2" charset="0"/>
            </a:endParaRPr>
          </a:p>
          <a:p>
            <a:r>
              <a:rPr lang="fr-FR" sz="3200" dirty="0">
                <a:latin typeface="Poppins" panose="00000500000000000000" pitchFamily="2" charset="0"/>
                <a:cs typeface="Poppins" panose="00000500000000000000" pitchFamily="2" charset="0"/>
              </a:rPr>
              <a:t>Veiller au respect des </a:t>
            </a:r>
            <a:r>
              <a:rPr lang="fr-FR" sz="3200" b="1" dirty="0">
                <a:solidFill>
                  <a:srgbClr val="00B0F0"/>
                </a:solidFill>
                <a:latin typeface="Poppins" panose="00000500000000000000" pitchFamily="2" charset="0"/>
                <a:cs typeface="Poppins" panose="00000500000000000000" pitchFamily="2" charset="0"/>
              </a:rPr>
              <a:t>obligations de formation </a:t>
            </a:r>
            <a:r>
              <a:rPr lang="fr-FR" sz="3200" dirty="0">
                <a:latin typeface="Poppins" panose="00000500000000000000" pitchFamily="2" charset="0"/>
                <a:cs typeface="Poppins" panose="00000500000000000000" pitchFamily="2" charset="0"/>
              </a:rPr>
              <a:t>pour les agents proposés:</a:t>
            </a:r>
          </a:p>
          <a:p>
            <a:pPr lvl="1"/>
            <a:r>
              <a:rPr lang="fr-FR" sz="3200" dirty="0">
                <a:latin typeface="Poppins" panose="00000500000000000000" pitchFamily="2" charset="0"/>
                <a:cs typeface="Poppins" panose="00000500000000000000" pitchFamily="2" charset="0"/>
              </a:rPr>
              <a:t>En cas de réalisation de formation HORS CNFPT: demander </a:t>
            </a:r>
            <a:r>
              <a:rPr lang="fr-FR" sz="3200" u="sng" dirty="0">
                <a:latin typeface="Poppins" panose="00000500000000000000" pitchFamily="2" charset="0"/>
                <a:cs typeface="Poppins" panose="00000500000000000000" pitchFamily="2" charset="0"/>
              </a:rPr>
              <a:t>dès à présent</a:t>
            </a:r>
            <a:r>
              <a:rPr lang="fr-FR" sz="3200" dirty="0">
                <a:latin typeface="Poppins" panose="00000500000000000000" pitchFamily="2" charset="0"/>
                <a:cs typeface="Poppins" panose="00000500000000000000" pitchFamily="2" charset="0"/>
              </a:rPr>
              <a:t>, les </a:t>
            </a:r>
            <a:r>
              <a:rPr lang="fr-FR" sz="3200" b="1" dirty="0">
                <a:latin typeface="Poppins" panose="00000500000000000000" pitchFamily="2" charset="0"/>
                <a:cs typeface="Poppins" panose="00000500000000000000" pitchFamily="2" charset="0"/>
              </a:rPr>
              <a:t>dispenses de formation </a:t>
            </a:r>
            <a:r>
              <a:rPr lang="fr-FR" sz="3200" dirty="0">
                <a:latin typeface="Poppins" panose="00000500000000000000" pitchFamily="2" charset="0"/>
                <a:cs typeface="Poppins" panose="00000500000000000000" pitchFamily="2" charset="0"/>
              </a:rPr>
              <a:t>auprès du CNFPT</a:t>
            </a:r>
          </a:p>
          <a:p>
            <a:pPr marL="457200" lvl="1" indent="0">
              <a:buNone/>
            </a:pPr>
            <a:endParaRPr lang="fr-FR" sz="3200" dirty="0">
              <a:latin typeface="Poppins" panose="00000500000000000000" pitchFamily="2" charset="0"/>
              <a:cs typeface="Poppins" panose="00000500000000000000" pitchFamily="2" charset="0"/>
            </a:endParaRPr>
          </a:p>
          <a:p>
            <a:pPr marL="0" indent="0">
              <a:buNone/>
            </a:pPr>
            <a:endParaRPr lang="fr-FR" sz="3200" dirty="0">
              <a:latin typeface="Poppins" panose="00000500000000000000" pitchFamily="2" charset="0"/>
              <a:cs typeface="Poppins" panose="00000500000000000000" pitchFamily="2" charset="0"/>
            </a:endParaRPr>
          </a:p>
          <a:p>
            <a:endParaRPr lang="fr-FR" dirty="0"/>
          </a:p>
        </p:txBody>
      </p:sp>
    </p:spTree>
    <p:extLst>
      <p:ext uri="{BB962C8B-B14F-4D97-AF65-F5344CB8AC3E}">
        <p14:creationId xmlns:p14="http://schemas.microsoft.com/office/powerpoint/2010/main" val="1387092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1405612" y="1528103"/>
            <a:ext cx="15476777" cy="7730197"/>
            <a:chOff x="0" y="0"/>
            <a:chExt cx="4536289" cy="2265744"/>
          </a:xfrm>
        </p:grpSpPr>
        <p:sp>
          <p:nvSpPr>
            <p:cNvPr id="3" name="Freeform 3"/>
            <p:cNvSpPr/>
            <p:nvPr/>
          </p:nvSpPr>
          <p:spPr>
            <a:xfrm>
              <a:off x="0" y="0"/>
              <a:ext cx="4536289" cy="2265744"/>
            </a:xfrm>
            <a:custGeom>
              <a:avLst/>
              <a:gdLst/>
              <a:ahLst/>
              <a:cxnLst/>
              <a:rect l="l" t="t" r="r" b="b"/>
              <a:pathLst>
                <a:path w="4536289" h="2265744">
                  <a:moveTo>
                    <a:pt x="28013" y="0"/>
                  </a:moveTo>
                  <a:lnTo>
                    <a:pt x="4508277" y="0"/>
                  </a:lnTo>
                  <a:cubicBezTo>
                    <a:pt x="4515706" y="0"/>
                    <a:pt x="4522831" y="2951"/>
                    <a:pt x="4528084" y="8205"/>
                  </a:cubicBezTo>
                  <a:cubicBezTo>
                    <a:pt x="4533338" y="13458"/>
                    <a:pt x="4536289" y="20583"/>
                    <a:pt x="4536289" y="28013"/>
                  </a:cubicBezTo>
                  <a:lnTo>
                    <a:pt x="4536289" y="2237731"/>
                  </a:lnTo>
                  <a:cubicBezTo>
                    <a:pt x="4536289" y="2245161"/>
                    <a:pt x="4533338" y="2252286"/>
                    <a:pt x="4528084" y="2257539"/>
                  </a:cubicBezTo>
                  <a:cubicBezTo>
                    <a:pt x="4522831" y="2262793"/>
                    <a:pt x="4515706" y="2265744"/>
                    <a:pt x="4508277" y="2265744"/>
                  </a:cubicBezTo>
                  <a:lnTo>
                    <a:pt x="28013" y="2265744"/>
                  </a:lnTo>
                  <a:cubicBezTo>
                    <a:pt x="20583" y="2265744"/>
                    <a:pt x="13458" y="2262793"/>
                    <a:pt x="8205" y="2257539"/>
                  </a:cubicBezTo>
                  <a:cubicBezTo>
                    <a:pt x="2951" y="2252286"/>
                    <a:pt x="0" y="2245161"/>
                    <a:pt x="0" y="2237731"/>
                  </a:cubicBezTo>
                  <a:lnTo>
                    <a:pt x="0" y="28013"/>
                  </a:lnTo>
                  <a:cubicBezTo>
                    <a:pt x="0" y="20583"/>
                    <a:pt x="2951" y="13458"/>
                    <a:pt x="8205" y="8205"/>
                  </a:cubicBezTo>
                  <a:cubicBezTo>
                    <a:pt x="13458" y="2951"/>
                    <a:pt x="20583" y="0"/>
                    <a:pt x="28013" y="0"/>
                  </a:cubicBezTo>
                  <a:close/>
                </a:path>
              </a:pathLst>
            </a:custGeom>
            <a:ln w="66675" cap="rnd">
              <a:solidFill>
                <a:srgbClr val="76C4D6"/>
              </a:solidFill>
              <a:prstDash val="solid"/>
              <a:round/>
            </a:ln>
          </p:spPr>
          <p:txBody>
            <a:bodyPr/>
            <a:lstStyle/>
            <a:p>
              <a:endParaRPr lang="fr-FR" noProof="0" dirty="0"/>
            </a:p>
          </p:txBody>
        </p:sp>
        <p:sp>
          <p:nvSpPr>
            <p:cNvPr id="4" name="TextBox 4"/>
            <p:cNvSpPr txBox="1"/>
            <p:nvPr/>
          </p:nvSpPr>
          <p:spPr>
            <a:xfrm>
              <a:off x="0" y="-38100"/>
              <a:ext cx="4536289" cy="2303844"/>
            </a:xfrm>
            <a:prstGeom prst="rect">
              <a:avLst/>
            </a:prstGeom>
          </p:spPr>
          <p:txBody>
            <a:bodyPr lIns="48876" tIns="48876" rIns="48876" bIns="48876" rtlCol="0" anchor="ctr"/>
            <a:lstStyle/>
            <a:p>
              <a:pPr algn="ctr">
                <a:lnSpc>
                  <a:spcPts val="1588"/>
                </a:lnSpc>
              </a:pPr>
              <a:endParaRPr lang="fr-FR" noProof="0" dirty="0"/>
            </a:p>
          </p:txBody>
        </p:sp>
      </p:grpSp>
      <p:sp>
        <p:nvSpPr>
          <p:cNvPr id="5" name="AutoShape 5"/>
          <p:cNvSpPr/>
          <p:nvPr/>
        </p:nvSpPr>
        <p:spPr>
          <a:xfrm>
            <a:off x="654037" y="3649559"/>
            <a:ext cx="16979926" cy="3964452"/>
          </a:xfrm>
          <a:prstGeom prst="rect">
            <a:avLst/>
          </a:prstGeom>
          <a:solidFill>
            <a:srgbClr val="BCD16F"/>
          </a:solidFill>
        </p:spPr>
        <p:txBody>
          <a:bodyPr/>
          <a:lstStyle/>
          <a:p>
            <a:endParaRPr lang="fr-FR" noProof="0" dirty="0"/>
          </a:p>
        </p:txBody>
      </p:sp>
      <p:sp>
        <p:nvSpPr>
          <p:cNvPr id="7" name="TextBox 7"/>
          <p:cNvSpPr txBox="1"/>
          <p:nvPr/>
        </p:nvSpPr>
        <p:spPr>
          <a:xfrm>
            <a:off x="914400" y="5016232"/>
            <a:ext cx="13721548" cy="615553"/>
          </a:xfrm>
          <a:prstGeom prst="rect">
            <a:avLst/>
          </a:prstGeom>
        </p:spPr>
        <p:txBody>
          <a:bodyPr lIns="0" tIns="0" rIns="0" bIns="0" rtlCol="0" anchor="t">
            <a:spAutoFit/>
          </a:bodyPr>
          <a:lstStyle/>
          <a:p>
            <a:pPr marL="0" lvl="0" indent="0" algn="ctr">
              <a:lnSpc>
                <a:spcPts val="4784"/>
              </a:lnSpc>
            </a:pPr>
            <a:r>
              <a:rPr lang="fr-FR" sz="4020" b="1" noProof="0" dirty="0">
                <a:solidFill>
                  <a:srgbClr val="000000"/>
                </a:solidFill>
                <a:latin typeface="Poppins Bold"/>
                <a:ea typeface="Poppins Bold"/>
                <a:cs typeface="Poppins Bold"/>
                <a:sym typeface="Poppins Bold"/>
              </a:rPr>
              <a:t>Elections professionnelles</a:t>
            </a:r>
          </a:p>
        </p:txBody>
      </p:sp>
      <p:pic>
        <p:nvPicPr>
          <p:cNvPr id="8" name="Graphique 7" descr="Sous-titres avec un remplissage uni">
            <a:extLst>
              <a:ext uri="{FF2B5EF4-FFF2-40B4-BE49-F238E27FC236}">
                <a16:creationId xmlns:a16="http://schemas.microsoft.com/office/drawing/2014/main" id="{9C78EACA-19E0-4056-2045-4B7A3B0E5CE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3744147" y="4866808"/>
            <a:ext cx="1648292" cy="164829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61E6DEEE-DB1E-41B3-69C0-1378CA63E748}"/>
            </a:ext>
          </a:extLst>
        </p:cNvPr>
        <p:cNvGrpSpPr/>
        <p:nvPr/>
      </p:nvGrpSpPr>
      <p:grpSpPr>
        <a:xfrm>
          <a:off x="0" y="0"/>
          <a:ext cx="0" cy="0"/>
          <a:chOff x="0" y="0"/>
          <a:chExt cx="0" cy="0"/>
        </a:xfrm>
      </p:grpSpPr>
      <p:sp>
        <p:nvSpPr>
          <p:cNvPr id="17" name="Freeform 17">
            <a:extLst>
              <a:ext uri="{FF2B5EF4-FFF2-40B4-BE49-F238E27FC236}">
                <a16:creationId xmlns:a16="http://schemas.microsoft.com/office/drawing/2014/main" id="{70FB4D35-BA10-89E2-9C32-5D4A8E2D78B2}"/>
              </a:ext>
            </a:extLst>
          </p:cNvPr>
          <p:cNvSpPr/>
          <p:nvPr/>
        </p:nvSpPr>
        <p:spPr>
          <a:xfrm>
            <a:off x="968674" y="6852984"/>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9" name="TextBox 19">
            <a:extLst>
              <a:ext uri="{FF2B5EF4-FFF2-40B4-BE49-F238E27FC236}">
                <a16:creationId xmlns:a16="http://schemas.microsoft.com/office/drawing/2014/main" id="{BC0C8FC7-0036-76A1-55E6-C8088E287369}"/>
              </a:ext>
            </a:extLst>
          </p:cNvPr>
          <p:cNvSpPr txBox="1"/>
          <p:nvPr/>
        </p:nvSpPr>
        <p:spPr>
          <a:xfrm>
            <a:off x="2167643" y="6762298"/>
            <a:ext cx="3234114" cy="307351"/>
          </a:xfrm>
          <a:prstGeom prst="rect">
            <a:avLst/>
          </a:prstGeom>
        </p:spPr>
        <p:txBody>
          <a:bodyPr lIns="0" tIns="0" rIns="0" bIns="0" rtlCol="0" anchor="t">
            <a:spAutoFit/>
          </a:bodyPr>
          <a:lstStyle/>
          <a:p>
            <a:pPr marL="0" lvl="0" indent="0" algn="just">
              <a:lnSpc>
                <a:spcPts val="2390"/>
              </a:lnSpc>
              <a:spcBef>
                <a:spcPct val="0"/>
              </a:spcBef>
            </a:pPr>
            <a:r>
              <a:rPr lang="fr-FR" sz="2009" b="1" noProof="0" dirty="0">
                <a:solidFill>
                  <a:srgbClr val="FFF7ED"/>
                </a:solidFill>
                <a:latin typeface="Poppins Bold"/>
                <a:ea typeface="Poppins Bold"/>
                <a:cs typeface="Poppins Bold"/>
                <a:sym typeface="Poppins Bold"/>
              </a:rPr>
              <a:t>sous-titre</a:t>
            </a:r>
          </a:p>
        </p:txBody>
      </p:sp>
      <p:sp>
        <p:nvSpPr>
          <p:cNvPr id="27" name="Freeform 16">
            <a:extLst>
              <a:ext uri="{FF2B5EF4-FFF2-40B4-BE49-F238E27FC236}">
                <a16:creationId xmlns:a16="http://schemas.microsoft.com/office/drawing/2014/main" id="{B0139133-0965-769D-FFA6-7503FF172A02}"/>
              </a:ext>
            </a:extLst>
          </p:cNvPr>
          <p:cNvSpPr/>
          <p:nvPr/>
        </p:nvSpPr>
        <p:spPr>
          <a:xfrm>
            <a:off x="8491248" y="1850473"/>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33" name="TextBox 18">
            <a:extLst>
              <a:ext uri="{FF2B5EF4-FFF2-40B4-BE49-F238E27FC236}">
                <a16:creationId xmlns:a16="http://schemas.microsoft.com/office/drawing/2014/main" id="{FC516771-3DFC-F883-3020-A4FED66A965D}"/>
              </a:ext>
            </a:extLst>
          </p:cNvPr>
          <p:cNvSpPr txBox="1"/>
          <p:nvPr/>
        </p:nvSpPr>
        <p:spPr>
          <a:xfrm>
            <a:off x="9448715" y="1892107"/>
            <a:ext cx="3979257" cy="307777"/>
          </a:xfrm>
          <a:prstGeom prst="rect">
            <a:avLst/>
          </a:prstGeom>
        </p:spPr>
        <p:txBody>
          <a:bodyPr wrap="square" lIns="0" tIns="0" rIns="0" bIns="0" rtlCol="0" anchor="t">
            <a:spAutoFit/>
          </a:bodyPr>
          <a:lstStyle/>
          <a:p>
            <a:pPr marL="0" lvl="0" indent="0" algn="just">
              <a:lnSpc>
                <a:spcPts val="2390"/>
              </a:lnSpc>
              <a:spcBef>
                <a:spcPct val="0"/>
              </a:spcBef>
            </a:pPr>
            <a:r>
              <a:rPr lang="fr-FR" sz="2009" b="1" noProof="0" dirty="0">
                <a:solidFill>
                  <a:srgbClr val="FFF7ED"/>
                </a:solidFill>
                <a:latin typeface="Poppins Bold"/>
                <a:ea typeface="Poppins Bold"/>
                <a:cs typeface="Poppins Bold"/>
                <a:sym typeface="Poppins Bold"/>
              </a:rPr>
              <a:t>Temps partiel thérapeutique</a:t>
            </a:r>
          </a:p>
        </p:txBody>
      </p:sp>
      <p:sp>
        <p:nvSpPr>
          <p:cNvPr id="40" name="TextBox 22">
            <a:extLst>
              <a:ext uri="{FF2B5EF4-FFF2-40B4-BE49-F238E27FC236}">
                <a16:creationId xmlns:a16="http://schemas.microsoft.com/office/drawing/2014/main" id="{080E6681-D302-B2E2-8237-65BD3C804EB7}"/>
              </a:ext>
            </a:extLst>
          </p:cNvPr>
          <p:cNvSpPr txBox="1"/>
          <p:nvPr/>
        </p:nvSpPr>
        <p:spPr>
          <a:xfrm>
            <a:off x="8226696" y="2646763"/>
            <a:ext cx="5460702" cy="1058880"/>
          </a:xfrm>
          <a:prstGeom prst="rect">
            <a:avLst/>
          </a:prstGeom>
        </p:spPr>
        <p:txBody>
          <a:bodyPr lIns="0" tIns="0" rIns="0" bIns="0" rtlCol="0" anchor="t">
            <a:spAutoFit/>
          </a:bodyPr>
          <a:lstStyle/>
          <a:p>
            <a:pPr marL="0" lvl="0" indent="0">
              <a:lnSpc>
                <a:spcPts val="2784"/>
              </a:lnSpc>
            </a:pPr>
            <a:r>
              <a:rPr lang="fr-FR" sz="1989" dirty="0">
                <a:solidFill>
                  <a:srgbClr val="FFF7ED"/>
                </a:solidFill>
                <a:latin typeface="Poppins"/>
                <a:ea typeface="Poppins"/>
                <a:cs typeface="Poppins"/>
                <a:sym typeface="Poppins"/>
              </a:rPr>
              <a:t>Dispositions applicables depuis le 01/08/2026 pour fonctionnaires et agents contractuels</a:t>
            </a:r>
            <a:endParaRPr lang="fr-FR" sz="1989" noProof="0" dirty="0">
              <a:solidFill>
                <a:srgbClr val="FFF7ED"/>
              </a:solidFill>
              <a:latin typeface="Poppins"/>
              <a:ea typeface="Poppins"/>
              <a:cs typeface="Poppins"/>
              <a:sym typeface="Poppins"/>
            </a:endParaRPr>
          </a:p>
        </p:txBody>
      </p:sp>
      <p:sp>
        <p:nvSpPr>
          <p:cNvPr id="9" name="Espace réservé du contenu 7">
            <a:extLst>
              <a:ext uri="{FF2B5EF4-FFF2-40B4-BE49-F238E27FC236}">
                <a16:creationId xmlns:a16="http://schemas.microsoft.com/office/drawing/2014/main" id="{0DDFF244-3567-3A14-1E30-2A4A7F955F5E}"/>
              </a:ext>
            </a:extLst>
          </p:cNvPr>
          <p:cNvSpPr txBox="1">
            <a:spLocks/>
          </p:cNvSpPr>
          <p:nvPr/>
        </p:nvSpPr>
        <p:spPr>
          <a:xfrm>
            <a:off x="457200" y="1417638"/>
            <a:ext cx="17145000" cy="829786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685800"/>
            <a:endParaRPr lang="fr-FR" altLang="fr-FR" sz="2000" b="1" u="sng" dirty="0">
              <a:solidFill>
                <a:srgbClr val="6C911D"/>
              </a:solidFill>
              <a:latin typeface="Arial" panose="020B0604020202020204" pitchFamily="34" charset="0"/>
            </a:endParaRPr>
          </a:p>
          <a:p>
            <a:pPr marL="0" indent="0">
              <a:buNone/>
            </a:pPr>
            <a:endParaRPr lang="fr-FR" dirty="0"/>
          </a:p>
        </p:txBody>
      </p:sp>
      <p:sp>
        <p:nvSpPr>
          <p:cNvPr id="10" name="Titre 2">
            <a:extLst>
              <a:ext uri="{FF2B5EF4-FFF2-40B4-BE49-F238E27FC236}">
                <a16:creationId xmlns:a16="http://schemas.microsoft.com/office/drawing/2014/main" id="{9C13A1E5-92DB-FBB2-DD31-9B8D1C27DF7E}"/>
              </a:ext>
            </a:extLst>
          </p:cNvPr>
          <p:cNvSpPr txBox="1">
            <a:spLocks/>
          </p:cNvSpPr>
          <p:nvPr/>
        </p:nvSpPr>
        <p:spPr>
          <a:xfrm>
            <a:off x="457200" y="274638"/>
            <a:ext cx="1584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dirty="0">
                <a:solidFill>
                  <a:srgbClr val="00B0F0"/>
                </a:solidFill>
              </a:rPr>
              <a:t>Le contrôle et la validation des listes électorales</a:t>
            </a:r>
          </a:p>
        </p:txBody>
      </p:sp>
      <p:sp>
        <p:nvSpPr>
          <p:cNvPr id="11" name="Espace réservé du contenu 7">
            <a:extLst>
              <a:ext uri="{FF2B5EF4-FFF2-40B4-BE49-F238E27FC236}">
                <a16:creationId xmlns:a16="http://schemas.microsoft.com/office/drawing/2014/main" id="{D5E5944D-3BFB-AD61-6EDB-FE716028D190}"/>
              </a:ext>
            </a:extLst>
          </p:cNvPr>
          <p:cNvSpPr txBox="1">
            <a:spLocks/>
          </p:cNvSpPr>
          <p:nvPr/>
        </p:nvSpPr>
        <p:spPr>
          <a:xfrm>
            <a:off x="571500" y="723900"/>
            <a:ext cx="17145000" cy="9288462"/>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685800"/>
            <a:endParaRPr lang="fr-FR" altLang="fr-FR" sz="2000" b="1" u="sng" dirty="0">
              <a:solidFill>
                <a:srgbClr val="6C911D"/>
              </a:solidFill>
              <a:latin typeface="Arial" panose="020B0604020202020204" pitchFamily="34" charset="0"/>
            </a:endParaRPr>
          </a:p>
          <a:p>
            <a:pPr marL="0" indent="0" algn="just">
              <a:buNone/>
            </a:pPr>
            <a:r>
              <a:rPr lang="fr-FR" b="1" dirty="0">
                <a:latin typeface="Poppins" panose="00000500000000000000" pitchFamily="2" charset="0"/>
                <a:cs typeface="Poppins" panose="00000500000000000000" pitchFamily="2" charset="0"/>
              </a:rPr>
              <a:t>9 octobre </a:t>
            </a:r>
            <a:r>
              <a:rPr lang="fr-FR" dirty="0">
                <a:latin typeface="Poppins" panose="00000500000000000000" pitchFamily="2" charset="0"/>
                <a:cs typeface="Poppins" panose="00000500000000000000" pitchFamily="2" charset="0"/>
              </a:rPr>
              <a:t>: date limite de publication des listes électorales</a:t>
            </a:r>
          </a:p>
          <a:p>
            <a:pPr marL="0" indent="0" algn="just">
              <a:buNone/>
            </a:pPr>
            <a:endParaRPr lang="fr-FR" dirty="0">
              <a:latin typeface="Poppins" panose="00000500000000000000" pitchFamily="2" charset="0"/>
              <a:cs typeface="Poppins" panose="00000500000000000000" pitchFamily="2" charset="0"/>
            </a:endParaRPr>
          </a:p>
          <a:p>
            <a:pPr marL="0" indent="0" algn="just">
              <a:buNone/>
            </a:pPr>
            <a:r>
              <a:rPr lang="fr-FR" dirty="0">
                <a:latin typeface="Poppins" panose="00000500000000000000" pitchFamily="2" charset="0"/>
                <a:cs typeface="Poppins" panose="00000500000000000000" pitchFamily="2" charset="0"/>
              </a:rPr>
              <a:t>Chaque collectivité doit :</a:t>
            </a:r>
          </a:p>
          <a:p>
            <a:pPr marL="0" indent="0" algn="just">
              <a:buNone/>
            </a:pPr>
            <a:r>
              <a:rPr lang="fr-FR" dirty="0">
                <a:latin typeface="Poppins" panose="00000500000000000000" pitchFamily="2" charset="0"/>
                <a:cs typeface="Poppins" panose="00000500000000000000" pitchFamily="2" charset="0"/>
              </a:rPr>
              <a:t>	</a:t>
            </a:r>
            <a:r>
              <a:rPr lang="fr-FR" b="1" dirty="0">
                <a:latin typeface="Poppins" panose="00000500000000000000" pitchFamily="2" charset="0"/>
                <a:cs typeface="Poppins" panose="00000500000000000000" pitchFamily="2" charset="0"/>
              </a:rPr>
              <a:t>- contrôler et valider la liste électorale</a:t>
            </a:r>
          </a:p>
          <a:p>
            <a:pPr marL="0" indent="0" algn="just">
              <a:buNone/>
            </a:pPr>
            <a:endParaRPr lang="fr-FR" dirty="0">
              <a:latin typeface="Poppins" panose="00000500000000000000" pitchFamily="2" charset="0"/>
              <a:cs typeface="Poppins" panose="00000500000000000000" pitchFamily="2" charset="0"/>
            </a:endParaRPr>
          </a:p>
          <a:p>
            <a:pPr algn="just">
              <a:buFontTx/>
              <a:buChar char="-"/>
            </a:pPr>
            <a:r>
              <a:rPr lang="fr-FR" b="1" u="sng" dirty="0">
                <a:latin typeface="Poppins" panose="00000500000000000000" pitchFamily="2" charset="0"/>
                <a:cs typeface="Poppins" panose="00000500000000000000" pitchFamily="2" charset="0"/>
              </a:rPr>
              <a:t>Pour chaque instance </a:t>
            </a:r>
            <a:r>
              <a:rPr lang="fr-FR" dirty="0">
                <a:latin typeface="Poppins" panose="00000500000000000000" pitchFamily="2" charset="0"/>
                <a:cs typeface="Poppins" panose="00000500000000000000" pitchFamily="2" charset="0"/>
              </a:rPr>
              <a:t>(CAP, CST, CCP), aller sur le menu « préparation de la liste électorale »</a:t>
            </a:r>
          </a:p>
          <a:p>
            <a:pPr algn="just">
              <a:buFontTx/>
              <a:buChar char="-"/>
            </a:pPr>
            <a:endParaRPr lang="fr-FR" dirty="0">
              <a:latin typeface="Poppins" panose="00000500000000000000" pitchFamily="2" charset="0"/>
              <a:cs typeface="Poppins" panose="00000500000000000000" pitchFamily="2" charset="0"/>
            </a:endParaRPr>
          </a:p>
          <a:p>
            <a:pPr algn="just">
              <a:buFontTx/>
              <a:buChar char="-"/>
            </a:pPr>
            <a:endParaRPr lang="fr-FR" dirty="0">
              <a:latin typeface="Poppins" panose="00000500000000000000" pitchFamily="2" charset="0"/>
              <a:cs typeface="Poppins" panose="00000500000000000000" pitchFamily="2" charset="0"/>
            </a:endParaRPr>
          </a:p>
          <a:p>
            <a:pPr algn="just">
              <a:buFontTx/>
              <a:buChar char="-"/>
            </a:pPr>
            <a:endParaRPr lang="fr-FR" dirty="0">
              <a:latin typeface="Poppins" panose="00000500000000000000" pitchFamily="2" charset="0"/>
              <a:cs typeface="Poppins" panose="00000500000000000000" pitchFamily="2" charset="0"/>
            </a:endParaRPr>
          </a:p>
          <a:p>
            <a:pPr algn="just">
              <a:buFontTx/>
              <a:buChar char="-"/>
            </a:pPr>
            <a:endParaRPr lang="fr-FR" dirty="0">
              <a:latin typeface="Poppins" panose="00000500000000000000" pitchFamily="2" charset="0"/>
              <a:cs typeface="Poppins" panose="00000500000000000000" pitchFamily="2" charset="0"/>
            </a:endParaRPr>
          </a:p>
          <a:p>
            <a:pPr algn="just">
              <a:buFontTx/>
              <a:buChar char="-"/>
            </a:pPr>
            <a:endParaRPr lang="fr-FR" dirty="0">
              <a:latin typeface="Poppins" panose="00000500000000000000" pitchFamily="2" charset="0"/>
              <a:cs typeface="Poppins" panose="00000500000000000000" pitchFamily="2" charset="0"/>
            </a:endParaRPr>
          </a:p>
          <a:p>
            <a:pPr algn="just">
              <a:buFontTx/>
              <a:buChar char="-"/>
            </a:pPr>
            <a:r>
              <a:rPr lang="fr-FR" dirty="0">
                <a:latin typeface="Poppins" panose="00000500000000000000" pitchFamily="2" charset="0"/>
                <a:cs typeface="Poppins" panose="00000500000000000000" pitchFamily="2" charset="0"/>
              </a:rPr>
              <a:t>S’il y a des anomalies (agents manquants, agents en trop): les corriger et faire un mail  avec les justificatifs en parallèle à </a:t>
            </a:r>
            <a:r>
              <a:rPr lang="fr-FR" dirty="0">
                <a:latin typeface="Poppins" panose="00000500000000000000" pitchFamily="2" charset="0"/>
                <a:cs typeface="Poppins" panose="00000500000000000000" pitchFamily="2" charset="0"/>
                <a:hlinkClick r:id="rId3"/>
              </a:rPr>
              <a:t>service.rh@cdg18.fr</a:t>
            </a:r>
            <a:endParaRPr lang="fr-FR" dirty="0">
              <a:latin typeface="Poppins" panose="00000500000000000000" pitchFamily="2" charset="0"/>
              <a:cs typeface="Poppins" panose="00000500000000000000" pitchFamily="2" charset="0"/>
            </a:endParaRPr>
          </a:p>
          <a:p>
            <a:pPr algn="just">
              <a:buFontTx/>
              <a:buChar char="-"/>
            </a:pPr>
            <a:endParaRPr lang="fr-FR" dirty="0">
              <a:latin typeface="Poppins" panose="00000500000000000000" pitchFamily="2" charset="0"/>
              <a:cs typeface="Poppins" panose="00000500000000000000" pitchFamily="2" charset="0"/>
            </a:endParaRPr>
          </a:p>
          <a:p>
            <a:pPr algn="just">
              <a:buFontTx/>
              <a:buChar char="-"/>
            </a:pPr>
            <a:r>
              <a:rPr lang="fr-FR" dirty="0">
                <a:latin typeface="Poppins" panose="00000500000000000000" pitchFamily="2" charset="0"/>
                <a:cs typeface="Poppins" panose="00000500000000000000" pitchFamily="2" charset="0"/>
              </a:rPr>
              <a:t>Puis une fois vérifiée , cliquer sur la coche verte</a:t>
            </a:r>
          </a:p>
          <a:p>
            <a:pPr algn="just">
              <a:buFontTx/>
              <a:buChar char="-"/>
            </a:pPr>
            <a:endParaRPr lang="fr-FR" dirty="0">
              <a:latin typeface="Poppins" panose="00000500000000000000" pitchFamily="2" charset="0"/>
              <a:cs typeface="Poppins" panose="00000500000000000000" pitchFamily="2" charset="0"/>
            </a:endParaRPr>
          </a:p>
          <a:p>
            <a:pPr algn="just">
              <a:buFontTx/>
              <a:buChar char="-"/>
            </a:pPr>
            <a:endParaRPr lang="fr-FR" dirty="0">
              <a:latin typeface="Poppins" panose="00000500000000000000" pitchFamily="2" charset="0"/>
              <a:cs typeface="Poppins" panose="00000500000000000000" pitchFamily="2" charset="0"/>
            </a:endParaRPr>
          </a:p>
          <a:p>
            <a:pPr algn="just">
              <a:buFontTx/>
              <a:buChar char="-"/>
            </a:pPr>
            <a:endParaRPr lang="fr-FR" dirty="0">
              <a:latin typeface="Poppins" panose="00000500000000000000" pitchFamily="2" charset="0"/>
              <a:cs typeface="Poppins" panose="00000500000000000000" pitchFamily="2" charset="0"/>
            </a:endParaRPr>
          </a:p>
          <a:p>
            <a:pPr algn="just">
              <a:buFontTx/>
              <a:buChar char="-"/>
            </a:pPr>
            <a:endParaRPr lang="fr-FR" b="1" dirty="0">
              <a:solidFill>
                <a:srgbClr val="FF0000"/>
              </a:solidFill>
              <a:latin typeface="Poppins" panose="00000500000000000000" pitchFamily="2" charset="0"/>
              <a:cs typeface="Poppins" panose="00000500000000000000" pitchFamily="2" charset="0"/>
            </a:endParaRPr>
          </a:p>
          <a:p>
            <a:pPr algn="just">
              <a:buFontTx/>
              <a:buChar char="-"/>
            </a:pPr>
            <a:r>
              <a:rPr lang="fr-FR" b="1" dirty="0">
                <a:solidFill>
                  <a:srgbClr val="FF0000"/>
                </a:solidFill>
                <a:latin typeface="Poppins" panose="00000500000000000000" pitchFamily="2" charset="0"/>
                <a:cs typeface="Poppins" panose="00000500000000000000" pitchFamily="2" charset="0"/>
              </a:rPr>
              <a:t>Les agents ont jusqu’au 21 octobre pour faire remonter les anomalies par l’intermédiaire de leur employeur</a:t>
            </a:r>
          </a:p>
          <a:p>
            <a:pPr>
              <a:buFontTx/>
              <a:buChar char="-"/>
            </a:pPr>
            <a:endParaRPr lang="fr-FR" b="1" dirty="0">
              <a:solidFill>
                <a:srgbClr val="FF0000"/>
              </a:solidFill>
            </a:endParaRPr>
          </a:p>
        </p:txBody>
      </p:sp>
      <p:pic>
        <p:nvPicPr>
          <p:cNvPr id="13" name="Image 12">
            <a:extLst>
              <a:ext uri="{FF2B5EF4-FFF2-40B4-BE49-F238E27FC236}">
                <a16:creationId xmlns:a16="http://schemas.microsoft.com/office/drawing/2014/main" id="{A7590997-D85F-02F3-2B43-FA75E5B84DAB}"/>
              </a:ext>
            </a:extLst>
          </p:cNvPr>
          <p:cNvPicPr>
            <a:picLocks noChangeAspect="1"/>
          </p:cNvPicPr>
          <p:nvPr/>
        </p:nvPicPr>
        <p:blipFill>
          <a:blip r:embed="rId4"/>
          <a:stretch>
            <a:fillRect/>
          </a:stretch>
        </p:blipFill>
        <p:spPr>
          <a:xfrm>
            <a:off x="11438343" y="3499895"/>
            <a:ext cx="5163545" cy="2066674"/>
          </a:xfrm>
          <a:prstGeom prst="rect">
            <a:avLst/>
          </a:prstGeom>
        </p:spPr>
      </p:pic>
      <p:pic>
        <p:nvPicPr>
          <p:cNvPr id="3" name="Image 2">
            <a:extLst>
              <a:ext uri="{FF2B5EF4-FFF2-40B4-BE49-F238E27FC236}">
                <a16:creationId xmlns:a16="http://schemas.microsoft.com/office/drawing/2014/main" id="{B979F770-6F9C-1C99-C7D6-B117C395021E}"/>
              </a:ext>
            </a:extLst>
          </p:cNvPr>
          <p:cNvPicPr>
            <a:picLocks noChangeAspect="1"/>
          </p:cNvPicPr>
          <p:nvPr/>
        </p:nvPicPr>
        <p:blipFill>
          <a:blip r:embed="rId5"/>
          <a:stretch>
            <a:fillRect/>
          </a:stretch>
        </p:blipFill>
        <p:spPr>
          <a:xfrm>
            <a:off x="2532600" y="7261260"/>
            <a:ext cx="13832230" cy="1133633"/>
          </a:xfrm>
          <a:prstGeom prst="rect">
            <a:avLst/>
          </a:prstGeom>
        </p:spPr>
      </p:pic>
      <p:sp>
        <p:nvSpPr>
          <p:cNvPr id="2" name="Ellipse 1">
            <a:extLst>
              <a:ext uri="{FF2B5EF4-FFF2-40B4-BE49-F238E27FC236}">
                <a16:creationId xmlns:a16="http://schemas.microsoft.com/office/drawing/2014/main" id="{FCBEF9BF-159A-F54B-6C38-3AEF5DCC206C}"/>
              </a:ext>
            </a:extLst>
          </p:cNvPr>
          <p:cNvSpPr/>
          <p:nvPr/>
        </p:nvSpPr>
        <p:spPr>
          <a:xfrm>
            <a:off x="14722720" y="7383479"/>
            <a:ext cx="1143000" cy="889193"/>
          </a:xfrm>
          <a:prstGeom prst="ellipse">
            <a:avLst/>
          </a:prstGeom>
          <a:noFill/>
          <a:ln w="571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Tree>
    <p:extLst>
      <p:ext uri="{BB962C8B-B14F-4D97-AF65-F5344CB8AC3E}">
        <p14:creationId xmlns:p14="http://schemas.microsoft.com/office/powerpoint/2010/main" val="2963105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sp>
        <p:nvSpPr>
          <p:cNvPr id="17" name="Freeform 17"/>
          <p:cNvSpPr/>
          <p:nvPr/>
        </p:nvSpPr>
        <p:spPr>
          <a:xfrm>
            <a:off x="968674" y="6852984"/>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9" name="TextBox 19"/>
          <p:cNvSpPr txBox="1"/>
          <p:nvPr/>
        </p:nvSpPr>
        <p:spPr>
          <a:xfrm>
            <a:off x="2167643" y="6762298"/>
            <a:ext cx="3234114" cy="307351"/>
          </a:xfrm>
          <a:prstGeom prst="rect">
            <a:avLst/>
          </a:prstGeom>
        </p:spPr>
        <p:txBody>
          <a:bodyPr lIns="0" tIns="0" rIns="0" bIns="0" rtlCol="0" anchor="t">
            <a:spAutoFit/>
          </a:bodyPr>
          <a:lstStyle/>
          <a:p>
            <a:pPr marL="0" lvl="0" indent="0" algn="just">
              <a:lnSpc>
                <a:spcPts val="2390"/>
              </a:lnSpc>
              <a:spcBef>
                <a:spcPct val="0"/>
              </a:spcBef>
            </a:pPr>
            <a:r>
              <a:rPr lang="fr-FR" sz="2009" b="1" noProof="0" dirty="0">
                <a:solidFill>
                  <a:srgbClr val="FFF7ED"/>
                </a:solidFill>
                <a:latin typeface="Poppins Bold"/>
                <a:ea typeface="Poppins Bold"/>
                <a:cs typeface="Poppins Bold"/>
                <a:sym typeface="Poppins Bold"/>
              </a:rPr>
              <a:t>sous-titre</a:t>
            </a:r>
          </a:p>
        </p:txBody>
      </p:sp>
      <p:sp>
        <p:nvSpPr>
          <p:cNvPr id="27" name="Freeform 16">
            <a:extLst>
              <a:ext uri="{FF2B5EF4-FFF2-40B4-BE49-F238E27FC236}">
                <a16:creationId xmlns:a16="http://schemas.microsoft.com/office/drawing/2014/main" id="{4FADDB05-7EE6-7721-A97F-48B4CA9DF2E8}"/>
              </a:ext>
            </a:extLst>
          </p:cNvPr>
          <p:cNvSpPr/>
          <p:nvPr/>
        </p:nvSpPr>
        <p:spPr>
          <a:xfrm>
            <a:off x="8491248" y="1850473"/>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33" name="TextBox 18">
            <a:extLst>
              <a:ext uri="{FF2B5EF4-FFF2-40B4-BE49-F238E27FC236}">
                <a16:creationId xmlns:a16="http://schemas.microsoft.com/office/drawing/2014/main" id="{CB6D15A6-D19D-2B38-541E-FA03FD2B7333}"/>
              </a:ext>
            </a:extLst>
          </p:cNvPr>
          <p:cNvSpPr txBox="1"/>
          <p:nvPr/>
        </p:nvSpPr>
        <p:spPr>
          <a:xfrm>
            <a:off x="9448715" y="1892107"/>
            <a:ext cx="3979257" cy="307777"/>
          </a:xfrm>
          <a:prstGeom prst="rect">
            <a:avLst/>
          </a:prstGeom>
        </p:spPr>
        <p:txBody>
          <a:bodyPr wrap="square" lIns="0" tIns="0" rIns="0" bIns="0" rtlCol="0" anchor="t">
            <a:spAutoFit/>
          </a:bodyPr>
          <a:lstStyle/>
          <a:p>
            <a:pPr marL="0" lvl="0" indent="0" algn="just">
              <a:lnSpc>
                <a:spcPts val="2390"/>
              </a:lnSpc>
              <a:spcBef>
                <a:spcPct val="0"/>
              </a:spcBef>
            </a:pPr>
            <a:r>
              <a:rPr lang="fr-FR" sz="2009" b="1" noProof="0" dirty="0">
                <a:solidFill>
                  <a:srgbClr val="FFF7ED"/>
                </a:solidFill>
                <a:latin typeface="Poppins Bold"/>
                <a:ea typeface="Poppins Bold"/>
                <a:cs typeface="Poppins Bold"/>
                <a:sym typeface="Poppins Bold"/>
              </a:rPr>
              <a:t>Temps partiel thérapeutique</a:t>
            </a:r>
          </a:p>
        </p:txBody>
      </p:sp>
      <p:sp>
        <p:nvSpPr>
          <p:cNvPr id="40" name="TextBox 22">
            <a:extLst>
              <a:ext uri="{FF2B5EF4-FFF2-40B4-BE49-F238E27FC236}">
                <a16:creationId xmlns:a16="http://schemas.microsoft.com/office/drawing/2014/main" id="{F776C670-7497-CB87-B126-D781F969F59E}"/>
              </a:ext>
            </a:extLst>
          </p:cNvPr>
          <p:cNvSpPr txBox="1"/>
          <p:nvPr/>
        </p:nvSpPr>
        <p:spPr>
          <a:xfrm>
            <a:off x="8226696" y="2646763"/>
            <a:ext cx="5460702" cy="1058880"/>
          </a:xfrm>
          <a:prstGeom prst="rect">
            <a:avLst/>
          </a:prstGeom>
        </p:spPr>
        <p:txBody>
          <a:bodyPr lIns="0" tIns="0" rIns="0" bIns="0" rtlCol="0" anchor="t">
            <a:spAutoFit/>
          </a:bodyPr>
          <a:lstStyle/>
          <a:p>
            <a:pPr marL="0" lvl="0" indent="0">
              <a:lnSpc>
                <a:spcPts val="2784"/>
              </a:lnSpc>
            </a:pPr>
            <a:r>
              <a:rPr lang="fr-FR" sz="1989" dirty="0">
                <a:solidFill>
                  <a:srgbClr val="FFF7ED"/>
                </a:solidFill>
                <a:latin typeface="Poppins"/>
                <a:ea typeface="Poppins"/>
                <a:cs typeface="Poppins"/>
                <a:sym typeface="Poppins"/>
              </a:rPr>
              <a:t>Dispositions applicables depuis le 01/08/2026 pour fonctionnaires et agents contractuels</a:t>
            </a:r>
            <a:endParaRPr lang="fr-FR" sz="1989" noProof="0" dirty="0">
              <a:solidFill>
                <a:srgbClr val="FFF7ED"/>
              </a:solidFill>
              <a:latin typeface="Poppins"/>
              <a:ea typeface="Poppins"/>
              <a:cs typeface="Poppins"/>
              <a:sym typeface="Poppins"/>
            </a:endParaRPr>
          </a:p>
        </p:txBody>
      </p:sp>
      <p:sp>
        <p:nvSpPr>
          <p:cNvPr id="9" name="Espace réservé du contenu 7">
            <a:extLst>
              <a:ext uri="{FF2B5EF4-FFF2-40B4-BE49-F238E27FC236}">
                <a16:creationId xmlns:a16="http://schemas.microsoft.com/office/drawing/2014/main" id="{BBB2E5C2-AD68-4A41-66CC-CBF2C690C8F8}"/>
              </a:ext>
            </a:extLst>
          </p:cNvPr>
          <p:cNvSpPr txBox="1">
            <a:spLocks/>
          </p:cNvSpPr>
          <p:nvPr/>
        </p:nvSpPr>
        <p:spPr>
          <a:xfrm>
            <a:off x="457200" y="1417638"/>
            <a:ext cx="17145000" cy="829786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685800"/>
            <a:endParaRPr lang="fr-FR" altLang="fr-FR" sz="2000" b="1" u="sng" dirty="0">
              <a:solidFill>
                <a:srgbClr val="6C911D"/>
              </a:solidFill>
              <a:latin typeface="Arial" panose="020B0604020202020204" pitchFamily="34" charset="0"/>
            </a:endParaRPr>
          </a:p>
          <a:p>
            <a:pPr marL="0" indent="0">
              <a:buNone/>
            </a:pPr>
            <a:endParaRPr lang="fr-FR" dirty="0"/>
          </a:p>
        </p:txBody>
      </p:sp>
      <p:sp>
        <p:nvSpPr>
          <p:cNvPr id="10" name="Titre 2">
            <a:extLst>
              <a:ext uri="{FF2B5EF4-FFF2-40B4-BE49-F238E27FC236}">
                <a16:creationId xmlns:a16="http://schemas.microsoft.com/office/drawing/2014/main" id="{EE308F2F-78E1-F678-B0F2-60034E0BE9CB}"/>
              </a:ext>
            </a:extLst>
          </p:cNvPr>
          <p:cNvSpPr txBox="1">
            <a:spLocks/>
          </p:cNvSpPr>
          <p:nvPr/>
        </p:nvSpPr>
        <p:spPr>
          <a:xfrm>
            <a:off x="457200" y="274638"/>
            <a:ext cx="1584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dirty="0">
                <a:solidFill>
                  <a:srgbClr val="00B0F0"/>
                </a:solidFill>
              </a:rPr>
              <a:t>Le contrôle et la validation des listes électorales</a:t>
            </a:r>
          </a:p>
        </p:txBody>
      </p:sp>
      <p:sp>
        <p:nvSpPr>
          <p:cNvPr id="11" name="Espace réservé du contenu 7">
            <a:extLst>
              <a:ext uri="{FF2B5EF4-FFF2-40B4-BE49-F238E27FC236}">
                <a16:creationId xmlns:a16="http://schemas.microsoft.com/office/drawing/2014/main" id="{88E22A6D-D97E-BDE9-45BA-15CB8110B71A}"/>
              </a:ext>
            </a:extLst>
          </p:cNvPr>
          <p:cNvSpPr txBox="1">
            <a:spLocks/>
          </p:cNvSpPr>
          <p:nvPr/>
        </p:nvSpPr>
        <p:spPr>
          <a:xfrm>
            <a:off x="571500" y="723900"/>
            <a:ext cx="17145000" cy="829786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685800"/>
            <a:endParaRPr lang="fr-FR" altLang="fr-FR" sz="2000" b="1" u="sng" dirty="0">
              <a:solidFill>
                <a:srgbClr val="6C911D"/>
              </a:solidFill>
              <a:latin typeface="Arial" panose="020B0604020202020204" pitchFamily="34" charset="0"/>
            </a:endParaRPr>
          </a:p>
          <a:p>
            <a:pPr marL="0" indent="0" algn="just">
              <a:buNone/>
            </a:pPr>
            <a:r>
              <a:rPr lang="fr-FR" dirty="0">
                <a:latin typeface="Poppins" panose="00000500000000000000" pitchFamily="2" charset="0"/>
                <a:cs typeface="Poppins" panose="00000500000000000000" pitchFamily="2" charset="0"/>
              </a:rPr>
              <a:t>Chaque collectivité doit :</a:t>
            </a:r>
          </a:p>
          <a:p>
            <a:pPr marL="0" indent="0" algn="just">
              <a:buNone/>
            </a:pPr>
            <a:r>
              <a:rPr lang="fr-FR" dirty="0">
                <a:latin typeface="Poppins" panose="00000500000000000000" pitchFamily="2" charset="0"/>
                <a:cs typeface="Poppins" panose="00000500000000000000" pitchFamily="2" charset="0"/>
              </a:rPr>
              <a:t>	</a:t>
            </a:r>
            <a:r>
              <a:rPr lang="fr-FR" b="1" dirty="0">
                <a:latin typeface="Poppins" panose="00000500000000000000" pitchFamily="2" charset="0"/>
                <a:cs typeface="Poppins" panose="00000500000000000000" pitchFamily="2" charset="0"/>
              </a:rPr>
              <a:t>- éditer la liste électorale de sa collectivité et l’afficher dans les locaux</a:t>
            </a:r>
          </a:p>
          <a:p>
            <a:pPr marL="0" indent="0" algn="just">
              <a:buNone/>
            </a:pPr>
            <a:endParaRPr lang="fr-FR" dirty="0">
              <a:latin typeface="Poppins" panose="00000500000000000000" pitchFamily="2" charset="0"/>
              <a:cs typeface="Poppins" panose="00000500000000000000" pitchFamily="2" charset="0"/>
            </a:endParaRPr>
          </a:p>
          <a:p>
            <a:pPr algn="just">
              <a:buFontTx/>
              <a:buChar char="-"/>
            </a:pPr>
            <a:r>
              <a:rPr lang="fr-FR" b="1" u="sng" dirty="0">
                <a:latin typeface="Poppins" panose="00000500000000000000" pitchFamily="2" charset="0"/>
                <a:cs typeface="Poppins" panose="00000500000000000000" pitchFamily="2" charset="0"/>
              </a:rPr>
              <a:t>Pour chaque instance </a:t>
            </a:r>
            <a:r>
              <a:rPr lang="fr-FR" dirty="0">
                <a:latin typeface="Poppins" panose="00000500000000000000" pitchFamily="2" charset="0"/>
                <a:cs typeface="Poppins" panose="00000500000000000000" pitchFamily="2" charset="0"/>
              </a:rPr>
              <a:t>(CAP, CST, CCP), cliquer sur imprimer et afficher la liste dans les locaux</a:t>
            </a:r>
          </a:p>
          <a:p>
            <a:pPr>
              <a:buFontTx/>
              <a:buChar char="-"/>
            </a:pPr>
            <a:endParaRPr lang="fr-FR" dirty="0"/>
          </a:p>
        </p:txBody>
      </p:sp>
      <p:pic>
        <p:nvPicPr>
          <p:cNvPr id="3" name="Image 2">
            <a:extLst>
              <a:ext uri="{FF2B5EF4-FFF2-40B4-BE49-F238E27FC236}">
                <a16:creationId xmlns:a16="http://schemas.microsoft.com/office/drawing/2014/main" id="{C5589A32-54FB-0736-311C-DF40A94D3A6D}"/>
              </a:ext>
            </a:extLst>
          </p:cNvPr>
          <p:cNvPicPr>
            <a:picLocks noChangeAspect="1"/>
          </p:cNvPicPr>
          <p:nvPr/>
        </p:nvPicPr>
        <p:blipFill>
          <a:blip r:embed="rId3"/>
          <a:stretch>
            <a:fillRect/>
          </a:stretch>
        </p:blipFill>
        <p:spPr>
          <a:xfrm>
            <a:off x="5801807" y="4286250"/>
            <a:ext cx="4171950" cy="1714500"/>
          </a:xfrm>
          <a:prstGeom prst="rect">
            <a:avLst/>
          </a:prstGeom>
        </p:spPr>
      </p:pic>
      <p:sp>
        <p:nvSpPr>
          <p:cNvPr id="5" name="ZoneTexte 4">
            <a:extLst>
              <a:ext uri="{FF2B5EF4-FFF2-40B4-BE49-F238E27FC236}">
                <a16:creationId xmlns:a16="http://schemas.microsoft.com/office/drawing/2014/main" id="{8F3BFCFB-F34A-9F1B-EA35-A8D2D9F03DC9}"/>
              </a:ext>
            </a:extLst>
          </p:cNvPr>
          <p:cNvSpPr txBox="1"/>
          <p:nvPr/>
        </p:nvSpPr>
        <p:spPr>
          <a:xfrm>
            <a:off x="968674" y="7321854"/>
            <a:ext cx="9144000" cy="461665"/>
          </a:xfrm>
          <a:prstGeom prst="rect">
            <a:avLst/>
          </a:prstGeom>
          <a:noFill/>
        </p:spPr>
        <p:txBody>
          <a:bodyPr wrap="square">
            <a:spAutoFit/>
          </a:bodyPr>
          <a:lstStyle/>
          <a:p>
            <a:pPr>
              <a:buFontTx/>
              <a:buChar char="-"/>
            </a:pPr>
            <a:r>
              <a:rPr lang="fr-FR" sz="2400" b="1" dirty="0"/>
              <a:t>&gt; </a:t>
            </a:r>
            <a:r>
              <a:rPr lang="fr-FR" sz="2400" b="1" dirty="0">
                <a:hlinkClick r:id="rId4"/>
              </a:rPr>
              <a:t>procédure détaillée sur espace réservé</a:t>
            </a:r>
            <a:endParaRPr lang="fr-FR" sz="2400" b="1" dirty="0"/>
          </a:p>
        </p:txBody>
      </p:sp>
      <p:sp>
        <p:nvSpPr>
          <p:cNvPr id="2" name="Ellipse 1">
            <a:extLst>
              <a:ext uri="{FF2B5EF4-FFF2-40B4-BE49-F238E27FC236}">
                <a16:creationId xmlns:a16="http://schemas.microsoft.com/office/drawing/2014/main" id="{07822EF3-A693-9A2F-46FE-5A9E31637BC9}"/>
              </a:ext>
            </a:extLst>
          </p:cNvPr>
          <p:cNvSpPr/>
          <p:nvPr/>
        </p:nvSpPr>
        <p:spPr>
          <a:xfrm>
            <a:off x="5401757" y="5143500"/>
            <a:ext cx="1608643" cy="11430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437980">
            <a:off x="827670" y="5378004"/>
            <a:ext cx="5716738" cy="4138919"/>
            <a:chOff x="0" y="0"/>
            <a:chExt cx="19050000" cy="13792200"/>
          </a:xfrm>
        </p:grpSpPr>
        <p:sp>
          <p:nvSpPr>
            <p:cNvPr id="3" name="Freeform 3"/>
            <p:cNvSpPr/>
            <p:nvPr/>
          </p:nvSpPr>
          <p:spPr>
            <a:xfrm>
              <a:off x="493268" y="493776"/>
              <a:ext cx="18087975" cy="12640436"/>
            </a:xfrm>
            <a:custGeom>
              <a:avLst/>
              <a:gdLst/>
              <a:ahLst/>
              <a:cxnLst/>
              <a:rect l="l" t="t" r="r" b="b"/>
              <a:pathLst>
                <a:path w="18087975" h="12640436">
                  <a:moveTo>
                    <a:pt x="17735170" y="12640436"/>
                  </a:moveTo>
                  <a:lnTo>
                    <a:pt x="352806" y="12640436"/>
                  </a:lnTo>
                  <a:cubicBezTo>
                    <a:pt x="157988" y="12640436"/>
                    <a:pt x="0" y="12482448"/>
                    <a:pt x="0" y="12287630"/>
                  </a:cubicBezTo>
                  <a:lnTo>
                    <a:pt x="0" y="352806"/>
                  </a:lnTo>
                  <a:cubicBezTo>
                    <a:pt x="0" y="157988"/>
                    <a:pt x="157988" y="0"/>
                    <a:pt x="352806" y="0"/>
                  </a:cubicBezTo>
                  <a:lnTo>
                    <a:pt x="17735168" y="0"/>
                  </a:lnTo>
                  <a:cubicBezTo>
                    <a:pt x="17929986" y="0"/>
                    <a:pt x="18087975" y="157988"/>
                    <a:pt x="18087975" y="352806"/>
                  </a:cubicBezTo>
                  <a:lnTo>
                    <a:pt x="18087975" y="12287759"/>
                  </a:lnTo>
                  <a:cubicBezTo>
                    <a:pt x="18087975" y="12482576"/>
                    <a:pt x="17929987" y="12640436"/>
                    <a:pt x="17735170" y="12640436"/>
                  </a:cubicBezTo>
                  <a:close/>
                </a:path>
              </a:pathLst>
            </a:custGeom>
            <a:blipFill>
              <a:blip r:embed="rId2"/>
              <a:stretch>
                <a:fillRect l="-1364" r="-1364"/>
              </a:stretch>
            </a:blipFill>
          </p:spPr>
          <p:txBody>
            <a:bodyPr/>
            <a:lstStyle/>
            <a:p>
              <a:endParaRPr lang="fr-FR" noProof="0" dirty="0"/>
            </a:p>
          </p:txBody>
        </p:sp>
        <p:sp>
          <p:nvSpPr>
            <p:cNvPr id="4" name="Freeform 4"/>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3"/>
              <a:stretch>
                <a:fillRect l="-17" r="-17"/>
              </a:stretch>
            </a:blipFill>
          </p:spPr>
          <p:txBody>
            <a:bodyPr/>
            <a:lstStyle/>
            <a:p>
              <a:endParaRPr lang="fr-FR" noProof="0" dirty="0"/>
            </a:p>
          </p:txBody>
        </p:sp>
      </p:grpSp>
      <p:sp>
        <p:nvSpPr>
          <p:cNvPr id="5" name="TextBox 5"/>
          <p:cNvSpPr txBox="1"/>
          <p:nvPr/>
        </p:nvSpPr>
        <p:spPr>
          <a:xfrm>
            <a:off x="8719819" y="6157254"/>
            <a:ext cx="8115300" cy="579774"/>
          </a:xfrm>
          <a:prstGeom prst="rect">
            <a:avLst/>
          </a:prstGeom>
        </p:spPr>
        <p:txBody>
          <a:bodyPr lIns="0" tIns="0" rIns="0" bIns="0" rtlCol="0" anchor="t">
            <a:spAutoFit/>
          </a:bodyPr>
          <a:lstStyle/>
          <a:p>
            <a:pPr marL="0" lvl="0" indent="0" algn="ctr">
              <a:lnSpc>
                <a:spcPts val="4551"/>
              </a:lnSpc>
              <a:spcBef>
                <a:spcPct val="0"/>
              </a:spcBef>
            </a:pPr>
            <a:r>
              <a:rPr lang="fr-FR" sz="3825" b="1" noProof="0" dirty="0">
                <a:solidFill>
                  <a:srgbClr val="000000"/>
                </a:solidFill>
                <a:latin typeface="Poppins Bold"/>
                <a:ea typeface="Poppins Bold"/>
                <a:cs typeface="Poppins Bold"/>
                <a:sym typeface="Poppins Bold"/>
              </a:rPr>
              <a:t>02 48 50 82 57/02 48 50 </a:t>
            </a:r>
            <a:r>
              <a:rPr lang="fr-FR" sz="3825" b="1" dirty="0">
                <a:solidFill>
                  <a:srgbClr val="000000"/>
                </a:solidFill>
                <a:latin typeface="Poppins Bold"/>
                <a:ea typeface="Poppins Bold"/>
                <a:cs typeface="Poppins Bold"/>
                <a:sym typeface="Poppins Bold"/>
              </a:rPr>
              <a:t>82 55</a:t>
            </a:r>
            <a:endParaRPr lang="fr-FR" sz="2000" b="1" noProof="0" dirty="0">
              <a:solidFill>
                <a:srgbClr val="000000"/>
              </a:solidFill>
              <a:latin typeface="Poppins Bold"/>
              <a:ea typeface="Poppins Bold"/>
              <a:cs typeface="Poppins Bold"/>
              <a:sym typeface="Poppins Bold"/>
            </a:endParaRPr>
          </a:p>
        </p:txBody>
      </p:sp>
      <p:sp>
        <p:nvSpPr>
          <p:cNvPr id="6" name="TextBox 6"/>
          <p:cNvSpPr txBox="1"/>
          <p:nvPr/>
        </p:nvSpPr>
        <p:spPr>
          <a:xfrm>
            <a:off x="8719819" y="6952686"/>
            <a:ext cx="7688981" cy="579774"/>
          </a:xfrm>
          <a:prstGeom prst="rect">
            <a:avLst/>
          </a:prstGeom>
        </p:spPr>
        <p:txBody>
          <a:bodyPr lIns="0" tIns="0" rIns="0" bIns="0" rtlCol="0" anchor="t">
            <a:spAutoFit/>
          </a:bodyPr>
          <a:lstStyle/>
          <a:p>
            <a:pPr marL="0" lvl="0" indent="0" algn="ctr">
              <a:lnSpc>
                <a:spcPts val="4551"/>
              </a:lnSpc>
              <a:spcBef>
                <a:spcPct val="0"/>
              </a:spcBef>
            </a:pPr>
            <a:r>
              <a:rPr lang="fr-FR" sz="3825" b="1" dirty="0">
                <a:solidFill>
                  <a:srgbClr val="76C4D6"/>
                </a:solidFill>
                <a:latin typeface="Poppins Bold"/>
                <a:ea typeface="Poppins Bold"/>
                <a:cs typeface="Poppins Bold"/>
                <a:sym typeface="Poppins Bold"/>
              </a:rPr>
              <a:t>Service.rh</a:t>
            </a:r>
            <a:r>
              <a:rPr lang="fr-FR" sz="3825" b="1" noProof="0" dirty="0">
                <a:solidFill>
                  <a:srgbClr val="76C4D6"/>
                </a:solidFill>
                <a:latin typeface="Poppins Bold"/>
                <a:ea typeface="Poppins Bold"/>
                <a:cs typeface="Poppins Bold"/>
                <a:sym typeface="Poppins Bold"/>
              </a:rPr>
              <a:t>@cdg18.fr</a:t>
            </a:r>
          </a:p>
        </p:txBody>
      </p:sp>
      <p:sp>
        <p:nvSpPr>
          <p:cNvPr id="7" name="TextBox 7"/>
          <p:cNvSpPr txBox="1"/>
          <p:nvPr/>
        </p:nvSpPr>
        <p:spPr>
          <a:xfrm>
            <a:off x="1028700" y="981075"/>
            <a:ext cx="6831497" cy="1104228"/>
          </a:xfrm>
          <a:prstGeom prst="rect">
            <a:avLst/>
          </a:prstGeom>
        </p:spPr>
        <p:txBody>
          <a:bodyPr lIns="0" tIns="0" rIns="0" bIns="0" rtlCol="0" anchor="t">
            <a:spAutoFit/>
          </a:bodyPr>
          <a:lstStyle/>
          <a:p>
            <a:pPr marL="0" lvl="0" indent="0" algn="l">
              <a:lnSpc>
                <a:spcPts val="8295"/>
              </a:lnSpc>
            </a:pPr>
            <a:r>
              <a:rPr lang="fr-FR" sz="6971" b="1" noProof="0" dirty="0">
                <a:solidFill>
                  <a:srgbClr val="000000"/>
                </a:solidFill>
                <a:latin typeface="Poppins Bold"/>
                <a:ea typeface="Poppins Bold"/>
                <a:cs typeface="Poppins Bold"/>
                <a:sym typeface="Poppins Bold"/>
              </a:rPr>
              <a:t>CONTACTEZ</a:t>
            </a:r>
          </a:p>
        </p:txBody>
      </p:sp>
      <p:sp>
        <p:nvSpPr>
          <p:cNvPr id="8" name="TextBox 8"/>
          <p:cNvSpPr txBox="1"/>
          <p:nvPr/>
        </p:nvSpPr>
        <p:spPr>
          <a:xfrm>
            <a:off x="1028700" y="2049420"/>
            <a:ext cx="4943723" cy="806501"/>
          </a:xfrm>
          <a:prstGeom prst="rect">
            <a:avLst/>
          </a:prstGeom>
        </p:spPr>
        <p:txBody>
          <a:bodyPr lIns="0" tIns="0" rIns="0" bIns="0" rtlCol="0" anchor="t">
            <a:spAutoFit/>
          </a:bodyPr>
          <a:lstStyle/>
          <a:p>
            <a:pPr marL="0" lvl="0" indent="0" algn="l">
              <a:lnSpc>
                <a:spcPts val="5998"/>
              </a:lnSpc>
            </a:pPr>
            <a:r>
              <a:rPr lang="fr-FR" sz="5040" b="1" noProof="0" dirty="0">
                <a:solidFill>
                  <a:srgbClr val="AED4AC"/>
                </a:solidFill>
                <a:latin typeface="Poppins Bold"/>
                <a:ea typeface="Poppins Bold"/>
                <a:cs typeface="Poppins Bold"/>
                <a:sym typeface="Poppins Bold"/>
              </a:rPr>
              <a:t>nous</a:t>
            </a:r>
          </a:p>
        </p:txBody>
      </p:sp>
      <p:sp>
        <p:nvSpPr>
          <p:cNvPr id="9" name="TextBox 9"/>
          <p:cNvSpPr txBox="1"/>
          <p:nvPr/>
        </p:nvSpPr>
        <p:spPr>
          <a:xfrm>
            <a:off x="6784185" y="3996930"/>
            <a:ext cx="10482618" cy="579774"/>
          </a:xfrm>
          <a:prstGeom prst="rect">
            <a:avLst/>
          </a:prstGeom>
        </p:spPr>
        <p:txBody>
          <a:bodyPr lIns="0" tIns="0" rIns="0" bIns="0" rtlCol="0" anchor="t">
            <a:spAutoFit/>
          </a:bodyPr>
          <a:lstStyle/>
          <a:p>
            <a:pPr marL="0" lvl="0" indent="0" algn="ctr">
              <a:lnSpc>
                <a:spcPts val="4551"/>
              </a:lnSpc>
              <a:spcBef>
                <a:spcPct val="0"/>
              </a:spcBef>
            </a:pPr>
            <a:r>
              <a:rPr lang="fr-FR" sz="3825" b="1" noProof="0" dirty="0">
                <a:solidFill>
                  <a:srgbClr val="DB560E"/>
                </a:solidFill>
                <a:latin typeface="Poppins Bold"/>
                <a:ea typeface="Poppins Bold"/>
                <a:cs typeface="Poppins Bold"/>
                <a:sym typeface="Poppins Bold"/>
              </a:rPr>
              <a:t>Amélie LAVOIGNAT/</a:t>
            </a:r>
            <a:r>
              <a:rPr lang="fr-FR" sz="3825" b="1" dirty="0">
                <a:solidFill>
                  <a:srgbClr val="DB560E"/>
                </a:solidFill>
                <a:latin typeface="Poppins Bold"/>
                <a:ea typeface="Poppins Bold"/>
                <a:cs typeface="Poppins Bold"/>
                <a:sym typeface="Poppins Bold"/>
              </a:rPr>
              <a:t>Stéphanie FONTAINE</a:t>
            </a:r>
            <a:endParaRPr lang="fr-FR" sz="3825" b="1" noProof="0" dirty="0">
              <a:solidFill>
                <a:srgbClr val="DB560E"/>
              </a:solidFill>
              <a:latin typeface="Poppins Bold"/>
              <a:ea typeface="Poppins Bold"/>
              <a:cs typeface="Poppins Bold"/>
              <a:sym typeface="Poppins Bold"/>
            </a:endParaRPr>
          </a:p>
        </p:txBody>
      </p:sp>
      <p:sp>
        <p:nvSpPr>
          <p:cNvPr id="10" name="TextBox 10"/>
          <p:cNvSpPr txBox="1"/>
          <p:nvPr/>
        </p:nvSpPr>
        <p:spPr>
          <a:xfrm>
            <a:off x="8293500" y="4790321"/>
            <a:ext cx="8115300" cy="1169679"/>
          </a:xfrm>
          <a:prstGeom prst="rect">
            <a:avLst/>
          </a:prstGeom>
        </p:spPr>
        <p:txBody>
          <a:bodyPr lIns="0" tIns="0" rIns="0" bIns="0" rtlCol="0" anchor="t">
            <a:spAutoFit/>
          </a:bodyPr>
          <a:lstStyle/>
          <a:p>
            <a:pPr marL="0" lvl="0" indent="0" algn="ctr">
              <a:lnSpc>
                <a:spcPts val="4551"/>
              </a:lnSpc>
              <a:spcBef>
                <a:spcPct val="0"/>
              </a:spcBef>
            </a:pPr>
            <a:r>
              <a:rPr lang="fr-FR" sz="3825" b="1" noProof="0" dirty="0">
                <a:solidFill>
                  <a:srgbClr val="AED4AC"/>
                </a:solidFill>
                <a:latin typeface="Poppins Bold"/>
                <a:ea typeface="Poppins Bold"/>
                <a:cs typeface="Poppins Bold"/>
                <a:sym typeface="Poppins Bold"/>
              </a:rPr>
              <a:t>Gestionnaires carrières et dialogue social</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1405612" y="1528103"/>
            <a:ext cx="15476777" cy="7730197"/>
            <a:chOff x="0" y="0"/>
            <a:chExt cx="4536289" cy="2265744"/>
          </a:xfrm>
        </p:grpSpPr>
        <p:sp>
          <p:nvSpPr>
            <p:cNvPr id="3" name="Freeform 3"/>
            <p:cNvSpPr/>
            <p:nvPr/>
          </p:nvSpPr>
          <p:spPr>
            <a:xfrm>
              <a:off x="0" y="0"/>
              <a:ext cx="4536289" cy="2265744"/>
            </a:xfrm>
            <a:custGeom>
              <a:avLst/>
              <a:gdLst/>
              <a:ahLst/>
              <a:cxnLst/>
              <a:rect l="l" t="t" r="r" b="b"/>
              <a:pathLst>
                <a:path w="4536289" h="2265744">
                  <a:moveTo>
                    <a:pt x="28013" y="0"/>
                  </a:moveTo>
                  <a:lnTo>
                    <a:pt x="4508277" y="0"/>
                  </a:lnTo>
                  <a:cubicBezTo>
                    <a:pt x="4515706" y="0"/>
                    <a:pt x="4522831" y="2951"/>
                    <a:pt x="4528084" y="8205"/>
                  </a:cubicBezTo>
                  <a:cubicBezTo>
                    <a:pt x="4533338" y="13458"/>
                    <a:pt x="4536289" y="20583"/>
                    <a:pt x="4536289" y="28013"/>
                  </a:cubicBezTo>
                  <a:lnTo>
                    <a:pt x="4536289" y="2237731"/>
                  </a:lnTo>
                  <a:cubicBezTo>
                    <a:pt x="4536289" y="2245161"/>
                    <a:pt x="4533338" y="2252286"/>
                    <a:pt x="4528084" y="2257539"/>
                  </a:cubicBezTo>
                  <a:cubicBezTo>
                    <a:pt x="4522831" y="2262793"/>
                    <a:pt x="4515706" y="2265744"/>
                    <a:pt x="4508277" y="2265744"/>
                  </a:cubicBezTo>
                  <a:lnTo>
                    <a:pt x="28013" y="2265744"/>
                  </a:lnTo>
                  <a:cubicBezTo>
                    <a:pt x="20583" y="2265744"/>
                    <a:pt x="13458" y="2262793"/>
                    <a:pt x="8205" y="2257539"/>
                  </a:cubicBezTo>
                  <a:cubicBezTo>
                    <a:pt x="2951" y="2252286"/>
                    <a:pt x="0" y="2245161"/>
                    <a:pt x="0" y="2237731"/>
                  </a:cubicBezTo>
                  <a:lnTo>
                    <a:pt x="0" y="28013"/>
                  </a:lnTo>
                  <a:cubicBezTo>
                    <a:pt x="0" y="20583"/>
                    <a:pt x="2951" y="13458"/>
                    <a:pt x="8205" y="8205"/>
                  </a:cubicBezTo>
                  <a:cubicBezTo>
                    <a:pt x="13458" y="2951"/>
                    <a:pt x="20583" y="0"/>
                    <a:pt x="28013" y="0"/>
                  </a:cubicBezTo>
                  <a:close/>
                </a:path>
              </a:pathLst>
            </a:custGeom>
            <a:ln w="66675" cap="rnd">
              <a:solidFill>
                <a:srgbClr val="76C4D6"/>
              </a:solidFill>
              <a:prstDash val="solid"/>
              <a:round/>
            </a:ln>
          </p:spPr>
          <p:txBody>
            <a:bodyPr/>
            <a:lstStyle/>
            <a:p>
              <a:endParaRPr lang="fr-FR" noProof="0" dirty="0"/>
            </a:p>
          </p:txBody>
        </p:sp>
        <p:sp>
          <p:nvSpPr>
            <p:cNvPr id="4" name="TextBox 4"/>
            <p:cNvSpPr txBox="1"/>
            <p:nvPr/>
          </p:nvSpPr>
          <p:spPr>
            <a:xfrm>
              <a:off x="0" y="-38100"/>
              <a:ext cx="4536289" cy="2303844"/>
            </a:xfrm>
            <a:prstGeom prst="rect">
              <a:avLst/>
            </a:prstGeom>
          </p:spPr>
          <p:txBody>
            <a:bodyPr lIns="48876" tIns="48876" rIns="48876" bIns="48876" rtlCol="0" anchor="ctr"/>
            <a:lstStyle/>
            <a:p>
              <a:pPr algn="ctr">
                <a:lnSpc>
                  <a:spcPts val="1588"/>
                </a:lnSpc>
              </a:pPr>
              <a:endParaRPr lang="fr-FR" noProof="0" dirty="0"/>
            </a:p>
          </p:txBody>
        </p:sp>
      </p:grpSp>
      <p:sp>
        <p:nvSpPr>
          <p:cNvPr id="5" name="AutoShape 5"/>
          <p:cNvSpPr/>
          <p:nvPr/>
        </p:nvSpPr>
        <p:spPr>
          <a:xfrm>
            <a:off x="654037" y="3649559"/>
            <a:ext cx="16979926" cy="3964452"/>
          </a:xfrm>
          <a:prstGeom prst="rect">
            <a:avLst/>
          </a:prstGeom>
          <a:solidFill>
            <a:srgbClr val="BCD16F"/>
          </a:solidFill>
        </p:spPr>
        <p:txBody>
          <a:bodyPr/>
          <a:lstStyle/>
          <a:p>
            <a:endParaRPr lang="fr-FR" noProof="0" dirty="0"/>
          </a:p>
        </p:txBody>
      </p:sp>
      <p:sp>
        <p:nvSpPr>
          <p:cNvPr id="6" name="Freeform 6"/>
          <p:cNvSpPr/>
          <p:nvPr/>
        </p:nvSpPr>
        <p:spPr>
          <a:xfrm>
            <a:off x="13117609" y="3844082"/>
            <a:ext cx="3632482" cy="3575406"/>
          </a:xfrm>
          <a:custGeom>
            <a:avLst/>
            <a:gdLst/>
            <a:ahLst/>
            <a:cxnLst/>
            <a:rect l="l" t="t" r="r" b="b"/>
            <a:pathLst>
              <a:path w="3632482" h="3575406">
                <a:moveTo>
                  <a:pt x="0" y="0"/>
                </a:moveTo>
                <a:lnTo>
                  <a:pt x="3632482" y="0"/>
                </a:lnTo>
                <a:lnTo>
                  <a:pt x="3632482" y="3575406"/>
                </a:lnTo>
                <a:lnTo>
                  <a:pt x="0" y="3575406"/>
                </a:lnTo>
                <a:lnTo>
                  <a:pt x="0" y="0"/>
                </a:lnTo>
                <a:close/>
              </a:path>
            </a:pathLst>
          </a:custGeom>
          <a:blipFill>
            <a:blip r:embed="rId2"/>
            <a:stretch>
              <a:fillRect/>
            </a:stretch>
          </a:blipFill>
        </p:spPr>
        <p:txBody>
          <a:bodyPr/>
          <a:lstStyle/>
          <a:p>
            <a:endParaRPr lang="fr-FR" noProof="0" dirty="0"/>
          </a:p>
        </p:txBody>
      </p:sp>
      <p:sp>
        <p:nvSpPr>
          <p:cNvPr id="7" name="TextBox 7"/>
          <p:cNvSpPr txBox="1"/>
          <p:nvPr/>
        </p:nvSpPr>
        <p:spPr>
          <a:xfrm>
            <a:off x="1456237" y="5114925"/>
            <a:ext cx="13721548" cy="633756"/>
          </a:xfrm>
          <a:prstGeom prst="rect">
            <a:avLst/>
          </a:prstGeom>
        </p:spPr>
        <p:txBody>
          <a:bodyPr lIns="0" tIns="0" rIns="0" bIns="0" rtlCol="0" anchor="t">
            <a:spAutoFit/>
          </a:bodyPr>
          <a:lstStyle/>
          <a:p>
            <a:pPr marL="0" lvl="0" indent="0" algn="ctr">
              <a:lnSpc>
                <a:spcPts val="4784"/>
              </a:lnSpc>
            </a:pPr>
            <a:r>
              <a:rPr lang="fr-FR" sz="4020" b="1" noProof="0" dirty="0">
                <a:solidFill>
                  <a:srgbClr val="000000"/>
                </a:solidFill>
                <a:latin typeface="Poppins Bold"/>
                <a:ea typeface="Poppins Bold"/>
                <a:cs typeface="Poppins Bold"/>
                <a:sym typeface="Poppins Bold"/>
              </a:rPr>
              <a:t>LES ACTUS MINUTES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5F84EE64-E380-D690-7022-B593218DF898}"/>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F2FA79EC-4E8D-8822-F742-AE8460FAF772}"/>
              </a:ext>
            </a:extLst>
          </p:cNvPr>
          <p:cNvSpPr>
            <a:spLocks noGrp="1"/>
          </p:cNvSpPr>
          <p:nvPr>
            <p:ph type="title"/>
          </p:nvPr>
        </p:nvSpPr>
        <p:spPr>
          <a:xfrm>
            <a:off x="685800" y="417508"/>
            <a:ext cx="16160546" cy="1143000"/>
          </a:xfrm>
        </p:spPr>
        <p:txBody>
          <a:bodyPr>
            <a:normAutofit/>
          </a:bodyPr>
          <a:lstStyle/>
          <a:p>
            <a:r>
              <a:rPr lang="fr-FR" b="1" noProof="0" dirty="0">
                <a:solidFill>
                  <a:srgbClr val="00B0F0"/>
                </a:solidFill>
              </a:rPr>
              <a:t>Lignes directrices de gestion</a:t>
            </a:r>
          </a:p>
        </p:txBody>
      </p:sp>
      <p:sp>
        <p:nvSpPr>
          <p:cNvPr id="5" name="Espace réservé du contenu 4">
            <a:extLst>
              <a:ext uri="{FF2B5EF4-FFF2-40B4-BE49-F238E27FC236}">
                <a16:creationId xmlns:a16="http://schemas.microsoft.com/office/drawing/2014/main" id="{06E11B26-038A-98C3-EF72-5D64486B7B68}"/>
              </a:ext>
            </a:extLst>
          </p:cNvPr>
          <p:cNvSpPr>
            <a:spLocks noGrp="1"/>
          </p:cNvSpPr>
          <p:nvPr>
            <p:ph sz="half" idx="1"/>
          </p:nvPr>
        </p:nvSpPr>
        <p:spPr>
          <a:xfrm>
            <a:off x="457200" y="1600200"/>
            <a:ext cx="17145000" cy="8343900"/>
          </a:xfrm>
        </p:spPr>
        <p:txBody>
          <a:bodyPr>
            <a:normAutofit/>
          </a:bodyPr>
          <a:lstStyle/>
          <a:p>
            <a:pPr algn="just"/>
            <a:r>
              <a:rPr lang="fr-FR" dirty="0">
                <a:latin typeface="Poppins" panose="00000500000000000000" pitchFamily="2" charset="0"/>
                <a:cs typeface="Poppins" panose="00000500000000000000" pitchFamily="2" charset="0"/>
              </a:rPr>
              <a:t>Pour rappel, les lignes directrices de gestion :</a:t>
            </a:r>
          </a:p>
          <a:p>
            <a:pPr algn="just"/>
            <a:endParaRPr lang="fr-FR" dirty="0">
              <a:latin typeface="Poppins" panose="00000500000000000000" pitchFamily="2" charset="0"/>
              <a:cs typeface="Poppins" panose="00000500000000000000" pitchFamily="2" charset="0"/>
            </a:endParaRPr>
          </a:p>
          <a:p>
            <a:pPr lvl="1" algn="just"/>
            <a:r>
              <a:rPr lang="fr-FR" dirty="0">
                <a:latin typeface="Poppins" panose="00000500000000000000" pitchFamily="2" charset="0"/>
                <a:cs typeface="Poppins" panose="00000500000000000000" pitchFamily="2" charset="0"/>
              </a:rPr>
              <a:t>déterminent la stratégie pluriannuelle de pilotage des ressources humaines dans chaque collectivité et établissement public, notamment en matière de gestion prévisionnelle des emplois et des compétences.</a:t>
            </a:r>
          </a:p>
          <a:p>
            <a:pPr marL="457200" lvl="1" indent="0" algn="just">
              <a:buNone/>
            </a:pPr>
            <a:r>
              <a:rPr lang="fr-FR" dirty="0">
                <a:latin typeface="Poppins" panose="00000500000000000000" pitchFamily="2" charset="0"/>
                <a:cs typeface="Poppins" panose="00000500000000000000" pitchFamily="2" charset="0"/>
              </a:rPr>
              <a:t> </a:t>
            </a:r>
          </a:p>
          <a:p>
            <a:pPr lvl="1" algn="just"/>
            <a:r>
              <a:rPr lang="fr-FR" dirty="0">
                <a:latin typeface="Poppins" panose="00000500000000000000" pitchFamily="2" charset="0"/>
                <a:cs typeface="Poppins" panose="00000500000000000000" pitchFamily="2" charset="0"/>
              </a:rPr>
              <a:t> fixent les orientations générales en matière de promotion et de valorisation des parcours professionnels des agents et prévoient notamment les critères permettant les avancements de grades et de promotions internes.</a:t>
            </a:r>
          </a:p>
          <a:p>
            <a:pPr algn="just"/>
            <a:endParaRPr lang="fr-FR" dirty="0">
              <a:latin typeface="Poppins" panose="00000500000000000000" pitchFamily="2" charset="0"/>
              <a:cs typeface="Poppins" panose="00000500000000000000" pitchFamily="2" charset="0"/>
            </a:endParaRPr>
          </a:p>
          <a:p>
            <a:pPr algn="just"/>
            <a:r>
              <a:rPr lang="fr-FR" dirty="0">
                <a:latin typeface="Poppins" panose="00000500000000000000" pitchFamily="2" charset="0"/>
                <a:cs typeface="Poppins" panose="00000500000000000000" pitchFamily="2" charset="0"/>
              </a:rPr>
              <a:t>Obligatoires depuis 2021, leur durée maximale est de 6 ans</a:t>
            </a:r>
          </a:p>
          <a:p>
            <a:pPr algn="just"/>
            <a:endParaRPr lang="fr-FR" dirty="0">
              <a:latin typeface="Poppins" panose="00000500000000000000" pitchFamily="2" charset="0"/>
              <a:cs typeface="Poppins" panose="00000500000000000000" pitchFamily="2" charset="0"/>
            </a:endParaRPr>
          </a:p>
          <a:p>
            <a:pPr algn="just"/>
            <a:r>
              <a:rPr lang="fr-FR" dirty="0">
                <a:latin typeface="Poppins" panose="00000500000000000000" pitchFamily="2" charset="0"/>
                <a:cs typeface="Poppins" panose="00000500000000000000" pitchFamily="2" charset="0"/>
              </a:rPr>
              <a:t>Vérifiez la durée de validité de vos LDG et renouvelez-les si nécessaire :</a:t>
            </a:r>
          </a:p>
          <a:p>
            <a:pPr lvl="1" algn="just"/>
            <a:r>
              <a:rPr lang="fr-FR" dirty="0">
                <a:latin typeface="Poppins" panose="00000500000000000000" pitchFamily="2" charset="0"/>
                <a:cs typeface="Poppins" panose="00000500000000000000" pitchFamily="2" charset="0"/>
              </a:rPr>
              <a:t>Modèle de document disponible sur </a:t>
            </a:r>
            <a:r>
              <a:rPr lang="fr-FR" dirty="0">
                <a:latin typeface="Poppins" panose="00000500000000000000" pitchFamily="2" charset="0"/>
                <a:cs typeface="Poppins" panose="00000500000000000000" pitchFamily="2" charset="0"/>
                <a:hlinkClick r:id="rId2"/>
              </a:rPr>
              <a:t>l’espace réservé  </a:t>
            </a:r>
            <a:r>
              <a:rPr lang="fr-FR" dirty="0">
                <a:latin typeface="Poppins" panose="00000500000000000000" pitchFamily="2" charset="0"/>
                <a:cs typeface="Poppins" panose="00000500000000000000" pitchFamily="2" charset="0"/>
              </a:rPr>
              <a:t>: Document mis à jour depuis 2021, ne reprenez pas vos LDG initiales</a:t>
            </a:r>
          </a:p>
          <a:p>
            <a:pPr lvl="1" algn="just"/>
            <a:r>
              <a:rPr lang="fr-FR" dirty="0">
                <a:latin typeface="Poppins" panose="00000500000000000000" pitchFamily="2" charset="0"/>
                <a:cs typeface="Poppins" panose="00000500000000000000" pitchFamily="2" charset="0"/>
              </a:rPr>
              <a:t>Avis obligatoire du CST </a:t>
            </a:r>
          </a:p>
          <a:p>
            <a:pPr marL="457200" lvl="1" indent="0" algn="just">
              <a:buNone/>
            </a:pPr>
            <a:endParaRPr lang="fr-FR" dirty="0">
              <a:latin typeface="Poppins" panose="00000500000000000000" pitchFamily="2" charset="0"/>
              <a:cs typeface="Poppins" panose="00000500000000000000" pitchFamily="2" charset="0"/>
            </a:endParaRPr>
          </a:p>
          <a:p>
            <a:pPr lvl="1" algn="just"/>
            <a:endParaRPr lang="fr-FR" dirty="0">
              <a:latin typeface="Poppins" panose="00000500000000000000" pitchFamily="2" charset="0"/>
              <a:cs typeface="Poppins" panose="00000500000000000000" pitchFamily="2" charset="0"/>
            </a:endParaRPr>
          </a:p>
          <a:p>
            <a:pPr lvl="1" algn="just"/>
            <a:r>
              <a:rPr lang="fr-FR" dirty="0">
                <a:latin typeface="Poppins" panose="00000500000000000000" pitchFamily="2" charset="0"/>
                <a:cs typeface="Poppins" panose="00000500000000000000" pitchFamily="2" charset="0"/>
              </a:rPr>
              <a:t>Arrêté de l’autorité territoriale pour fixer ces LDG  &gt; à transmettre au contrôle de légalité et au CDG</a:t>
            </a:r>
          </a:p>
        </p:txBody>
      </p:sp>
      <p:pic>
        <p:nvPicPr>
          <p:cNvPr id="3" name="Graphique 2" descr="Avertissement avec un remplissage uni">
            <a:extLst>
              <a:ext uri="{FF2B5EF4-FFF2-40B4-BE49-F238E27FC236}">
                <a16:creationId xmlns:a16="http://schemas.microsoft.com/office/drawing/2014/main" id="{F1FEC052-5614-707E-E343-0CC63DD68C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687800" y="5524500"/>
            <a:ext cx="914400" cy="914400"/>
          </a:xfrm>
          <a:prstGeom prst="rect">
            <a:avLst/>
          </a:prstGeom>
        </p:spPr>
      </p:pic>
      <p:pic>
        <p:nvPicPr>
          <p:cNvPr id="9" name="Image 8">
            <a:extLst>
              <a:ext uri="{FF2B5EF4-FFF2-40B4-BE49-F238E27FC236}">
                <a16:creationId xmlns:a16="http://schemas.microsoft.com/office/drawing/2014/main" id="{FCBA9CE5-7DD5-C155-69D5-E0072CC2F508}"/>
              </a:ext>
            </a:extLst>
          </p:cNvPr>
          <p:cNvPicPr>
            <a:picLocks noChangeAspect="1"/>
          </p:cNvPicPr>
          <p:nvPr/>
        </p:nvPicPr>
        <p:blipFill>
          <a:blip r:embed="rId4"/>
          <a:stretch>
            <a:fillRect/>
          </a:stretch>
        </p:blipFill>
        <p:spPr>
          <a:xfrm>
            <a:off x="4390377" y="8439115"/>
            <a:ext cx="9278645" cy="495369"/>
          </a:xfrm>
          <a:prstGeom prst="rect">
            <a:avLst/>
          </a:prstGeom>
        </p:spPr>
      </p:pic>
    </p:spTree>
    <p:extLst>
      <p:ext uri="{BB962C8B-B14F-4D97-AF65-F5344CB8AC3E}">
        <p14:creationId xmlns:p14="http://schemas.microsoft.com/office/powerpoint/2010/main" val="4136805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4769FCD3-165A-C114-7EAB-4E7257EA3DFE}"/>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7A77D0E2-2788-C444-6658-8018697E9E51}"/>
              </a:ext>
            </a:extLst>
          </p:cNvPr>
          <p:cNvSpPr>
            <a:spLocks noGrp="1"/>
          </p:cNvSpPr>
          <p:nvPr>
            <p:ph type="title"/>
          </p:nvPr>
        </p:nvSpPr>
        <p:spPr>
          <a:xfrm>
            <a:off x="685800" y="417508"/>
            <a:ext cx="16160546" cy="1143000"/>
          </a:xfrm>
        </p:spPr>
        <p:txBody>
          <a:bodyPr>
            <a:normAutofit/>
          </a:bodyPr>
          <a:lstStyle/>
          <a:p>
            <a:r>
              <a:rPr lang="fr-FR" b="1" noProof="0" dirty="0">
                <a:solidFill>
                  <a:srgbClr val="00B0F0"/>
                </a:solidFill>
              </a:rPr>
              <a:t>Arrêtés d’avancement d’échelon</a:t>
            </a:r>
          </a:p>
        </p:txBody>
      </p:sp>
      <p:sp>
        <p:nvSpPr>
          <p:cNvPr id="5" name="Espace réservé du contenu 4">
            <a:extLst>
              <a:ext uri="{FF2B5EF4-FFF2-40B4-BE49-F238E27FC236}">
                <a16:creationId xmlns:a16="http://schemas.microsoft.com/office/drawing/2014/main" id="{47A5CDE0-8FE5-085E-CCE3-E987F2B8B315}"/>
              </a:ext>
            </a:extLst>
          </p:cNvPr>
          <p:cNvSpPr>
            <a:spLocks noGrp="1"/>
          </p:cNvSpPr>
          <p:nvPr>
            <p:ph sz="half" idx="1"/>
          </p:nvPr>
        </p:nvSpPr>
        <p:spPr>
          <a:xfrm>
            <a:off x="457200" y="1600200"/>
            <a:ext cx="17145000" cy="8343900"/>
          </a:xfrm>
        </p:spPr>
        <p:txBody>
          <a:bodyPr>
            <a:normAutofit/>
          </a:bodyPr>
          <a:lstStyle/>
          <a:p>
            <a:r>
              <a:rPr lang="fr-FR" dirty="0">
                <a:latin typeface="Poppins" panose="00000500000000000000" pitchFamily="2" charset="0"/>
                <a:cs typeface="Poppins" panose="00000500000000000000" pitchFamily="2" charset="0"/>
              </a:rPr>
              <a:t>Les avancements d’échelon du 4</a:t>
            </a:r>
            <a:r>
              <a:rPr lang="fr-FR" baseline="30000" dirty="0">
                <a:latin typeface="Poppins" panose="00000500000000000000" pitchFamily="2" charset="0"/>
                <a:cs typeface="Poppins" panose="00000500000000000000" pitchFamily="2" charset="0"/>
              </a:rPr>
              <a:t>ème</a:t>
            </a:r>
            <a:r>
              <a:rPr lang="fr-FR" dirty="0">
                <a:latin typeface="Poppins" panose="00000500000000000000" pitchFamily="2" charset="0"/>
                <a:cs typeface="Poppins" panose="00000500000000000000" pitchFamily="2" charset="0"/>
              </a:rPr>
              <a:t> trimestre sont disponibles sur </a:t>
            </a:r>
            <a:r>
              <a:rPr lang="fr-FR" dirty="0" err="1">
                <a:latin typeface="Poppins" panose="00000500000000000000" pitchFamily="2" charset="0"/>
                <a:cs typeface="Poppins" panose="00000500000000000000" pitchFamily="2" charset="0"/>
              </a:rPr>
              <a:t>Agirhe</a:t>
            </a:r>
            <a:endParaRPr lang="fr-FR" dirty="0">
              <a:latin typeface="Poppins" panose="00000500000000000000" pitchFamily="2" charset="0"/>
              <a:cs typeface="Poppins" panose="00000500000000000000" pitchFamily="2" charset="0"/>
            </a:endParaRPr>
          </a:p>
          <a:p>
            <a:endParaRPr lang="fr-FR" dirty="0">
              <a:latin typeface="Poppins" panose="00000500000000000000" pitchFamily="2" charset="0"/>
              <a:cs typeface="Poppins" panose="00000500000000000000" pitchFamily="2" charset="0"/>
            </a:endParaRPr>
          </a:p>
          <a:p>
            <a:r>
              <a:rPr lang="fr-FR" dirty="0">
                <a:latin typeface="Poppins" panose="00000500000000000000" pitchFamily="2" charset="0"/>
                <a:cs typeface="Poppins" panose="00000500000000000000" pitchFamily="2" charset="0"/>
              </a:rPr>
              <a:t>Pour rappel, procédure pour générer les arrêtés d’avancement d’échelon disponible sur l’espace réservé</a:t>
            </a:r>
          </a:p>
          <a:p>
            <a:endParaRPr lang="fr-FR" dirty="0">
              <a:latin typeface="Poppins" panose="00000500000000000000" pitchFamily="2" charset="0"/>
              <a:cs typeface="Poppins" panose="00000500000000000000" pitchFamily="2" charset="0"/>
            </a:endParaRPr>
          </a:p>
          <a:p>
            <a:r>
              <a:rPr lang="fr-FR" dirty="0">
                <a:latin typeface="Poppins" panose="00000500000000000000" pitchFamily="2" charset="0"/>
                <a:cs typeface="Poppins" panose="00000500000000000000" pitchFamily="2" charset="0"/>
              </a:rPr>
              <a:t>Arrêtés signés à retourner à service.rh@cdg18.fr</a:t>
            </a:r>
          </a:p>
        </p:txBody>
      </p:sp>
      <p:pic>
        <p:nvPicPr>
          <p:cNvPr id="2" name="Image 1" descr="Notation, avancement d'échelon - APROTECT">
            <a:extLst>
              <a:ext uri="{FF2B5EF4-FFF2-40B4-BE49-F238E27FC236}">
                <a16:creationId xmlns:a16="http://schemas.microsoft.com/office/drawing/2014/main" id="{2E455566-FD53-F418-DD2F-0FE6063A15F7}"/>
              </a:ext>
            </a:extLst>
          </p:cNvPr>
          <p:cNvPicPr>
            <a:picLocks noChangeAspect="1"/>
          </p:cNvPicPr>
          <p:nvPr/>
        </p:nvPicPr>
        <p:blipFill>
          <a:blip r:embed="rId2"/>
          <a:srcRect/>
          <a:stretch>
            <a:fillRect/>
          </a:stretch>
        </p:blipFill>
        <p:spPr>
          <a:xfrm>
            <a:off x="7715250" y="5600700"/>
            <a:ext cx="2857500" cy="2857500"/>
          </a:xfrm>
          <a:prstGeom prst="rect">
            <a:avLst/>
          </a:prstGeom>
        </p:spPr>
      </p:pic>
    </p:spTree>
    <p:extLst>
      <p:ext uri="{BB962C8B-B14F-4D97-AF65-F5344CB8AC3E}">
        <p14:creationId xmlns:p14="http://schemas.microsoft.com/office/powerpoint/2010/main" val="2258268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1EB6EC4D-8922-4028-184E-CBD384078314}"/>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07B452E5-3414-B2CF-9BA0-A218D2776DB3}"/>
              </a:ext>
            </a:extLst>
          </p:cNvPr>
          <p:cNvSpPr>
            <a:spLocks noGrp="1"/>
          </p:cNvSpPr>
          <p:nvPr>
            <p:ph type="title"/>
          </p:nvPr>
        </p:nvSpPr>
        <p:spPr>
          <a:xfrm>
            <a:off x="685800" y="417508"/>
            <a:ext cx="16160546" cy="1143000"/>
          </a:xfrm>
        </p:spPr>
        <p:txBody>
          <a:bodyPr>
            <a:normAutofit/>
          </a:bodyPr>
          <a:lstStyle/>
          <a:p>
            <a:r>
              <a:rPr lang="fr-FR" b="1" noProof="0" dirty="0">
                <a:solidFill>
                  <a:srgbClr val="00B0F0"/>
                </a:solidFill>
              </a:rPr>
              <a:t>Création des emplois</a:t>
            </a:r>
          </a:p>
        </p:txBody>
      </p:sp>
      <p:sp>
        <p:nvSpPr>
          <p:cNvPr id="5" name="Espace réservé du contenu 4">
            <a:extLst>
              <a:ext uri="{FF2B5EF4-FFF2-40B4-BE49-F238E27FC236}">
                <a16:creationId xmlns:a16="http://schemas.microsoft.com/office/drawing/2014/main" id="{6C2EE7E0-3FBF-0347-352A-3997F7F6B192}"/>
              </a:ext>
            </a:extLst>
          </p:cNvPr>
          <p:cNvSpPr>
            <a:spLocks noGrp="1"/>
          </p:cNvSpPr>
          <p:nvPr>
            <p:ph sz="half" idx="1"/>
          </p:nvPr>
        </p:nvSpPr>
        <p:spPr>
          <a:xfrm>
            <a:off x="304800" y="1714500"/>
            <a:ext cx="17145000" cy="7620000"/>
          </a:xfrm>
        </p:spPr>
        <p:txBody>
          <a:bodyPr>
            <a:normAutofit/>
          </a:bodyPr>
          <a:lstStyle/>
          <a:p>
            <a:pPr marL="0" indent="0">
              <a:buNone/>
            </a:pPr>
            <a:r>
              <a:rPr lang="fr-FR" dirty="0">
                <a:latin typeface="Poppins" panose="00000500000000000000" pitchFamily="2" charset="0"/>
                <a:cs typeface="Poppins" panose="00000500000000000000" pitchFamily="2" charset="0"/>
              </a:rPr>
              <a:t>Pour rappel, </a:t>
            </a:r>
            <a:r>
              <a:rPr lang="fr-FR" b="1" dirty="0">
                <a:latin typeface="Poppins" panose="00000500000000000000" pitchFamily="2" charset="0"/>
                <a:cs typeface="Poppins" panose="00000500000000000000" pitchFamily="2" charset="0"/>
              </a:rPr>
              <a:t>les postes doivent être créés par délibération de la collectivité</a:t>
            </a:r>
          </a:p>
          <a:p>
            <a:r>
              <a:rPr lang="fr-FR" dirty="0">
                <a:latin typeface="Poppins" panose="00000500000000000000" pitchFamily="2" charset="0"/>
                <a:cs typeface="Poppins" panose="00000500000000000000" pitchFamily="2" charset="0"/>
              </a:rPr>
              <a:t>Un certain nombre de mentions obligatoires doivent figurer sur les délibérations créant l’emploi :</a:t>
            </a:r>
          </a:p>
          <a:p>
            <a:pPr lvl="1"/>
            <a:r>
              <a:rPr lang="fr-FR" dirty="0">
                <a:latin typeface="Poppins" panose="00000500000000000000" pitchFamily="2" charset="0"/>
                <a:cs typeface="Poppins" panose="00000500000000000000" pitchFamily="2" charset="0"/>
              </a:rPr>
              <a:t>La quotité de temps de travail</a:t>
            </a:r>
          </a:p>
          <a:p>
            <a:pPr lvl="1"/>
            <a:r>
              <a:rPr lang="fr-FR" dirty="0">
                <a:latin typeface="Poppins" panose="00000500000000000000" pitchFamily="2" charset="0"/>
                <a:cs typeface="Poppins" panose="00000500000000000000" pitchFamily="2" charset="0"/>
              </a:rPr>
              <a:t>Le ou les grades de recrutement</a:t>
            </a:r>
          </a:p>
          <a:p>
            <a:pPr lvl="1"/>
            <a:r>
              <a:rPr lang="fr-FR" dirty="0">
                <a:latin typeface="Poppins" panose="00000500000000000000" pitchFamily="2" charset="0"/>
                <a:cs typeface="Poppins" panose="00000500000000000000" pitchFamily="2" charset="0"/>
              </a:rPr>
              <a:t>La date de création du poste (qui ne peut pas être rétroactive)</a:t>
            </a:r>
          </a:p>
          <a:p>
            <a:pPr lvl="1"/>
            <a:r>
              <a:rPr lang="fr-FR" dirty="0">
                <a:latin typeface="Poppins" panose="00000500000000000000" pitchFamily="2" charset="0"/>
                <a:cs typeface="Poppins" panose="00000500000000000000" pitchFamily="2" charset="0"/>
              </a:rPr>
              <a:t>En cas d’ouverture aux contractuels : le motif invoqué, la nature des fonctions, les niveaux de recrutement et de rémunération de l'emploi créé</a:t>
            </a:r>
          </a:p>
          <a:p>
            <a:pPr marL="457200" lvl="1" indent="0">
              <a:buNone/>
            </a:pPr>
            <a:r>
              <a:rPr lang="fr-FR" b="1" dirty="0">
                <a:latin typeface="Poppins" panose="00000500000000000000" pitchFamily="2" charset="0"/>
                <a:cs typeface="Poppins" panose="00000500000000000000" pitchFamily="2" charset="0"/>
              </a:rPr>
              <a:t>NB : une délibération n’est jamais nominative</a:t>
            </a:r>
          </a:p>
          <a:p>
            <a:pPr marL="457200" lvl="1" indent="0">
              <a:buNone/>
            </a:pPr>
            <a:endParaRPr lang="fr-FR" b="1" dirty="0">
              <a:latin typeface="Poppins" panose="00000500000000000000" pitchFamily="2" charset="0"/>
              <a:cs typeface="Poppins" panose="00000500000000000000" pitchFamily="2" charset="0"/>
            </a:endParaRPr>
          </a:p>
          <a:p>
            <a:pPr marL="0" indent="0">
              <a:buNone/>
            </a:pPr>
            <a:r>
              <a:rPr lang="fr-FR" dirty="0">
                <a:latin typeface="Poppins" panose="00000500000000000000" pitchFamily="2" charset="0"/>
                <a:cs typeface="Poppins" panose="00000500000000000000" pitchFamily="2" charset="0"/>
              </a:rPr>
              <a:t>Un modèle de délibération est disponible sur l’espace réservé, rubrique recrutement,</a:t>
            </a:r>
          </a:p>
          <a:p>
            <a:pPr marL="0" indent="0">
              <a:buNone/>
            </a:pPr>
            <a:r>
              <a:rPr lang="fr-FR" dirty="0">
                <a:latin typeface="Poppins" panose="00000500000000000000" pitchFamily="2" charset="0"/>
                <a:cs typeface="Poppins" panose="00000500000000000000" pitchFamily="2" charset="0"/>
              </a:rPr>
              <a:t>La délibération créant l’emploi doit être transmise par mail à </a:t>
            </a:r>
            <a:r>
              <a:rPr lang="fr-FR" dirty="0">
                <a:latin typeface="Poppins" panose="00000500000000000000" pitchFamily="2" charset="0"/>
                <a:cs typeface="Poppins" panose="00000500000000000000" pitchFamily="2" charset="0"/>
                <a:hlinkClick r:id="rId2"/>
              </a:rPr>
              <a:t>emploi.public@cdg18.fr</a:t>
            </a:r>
            <a:r>
              <a:rPr lang="fr-FR" dirty="0">
                <a:latin typeface="Poppins" panose="00000500000000000000" pitchFamily="2" charset="0"/>
                <a:cs typeface="Poppins" panose="00000500000000000000" pitchFamily="2" charset="0"/>
              </a:rPr>
              <a:t> en complément de la déclaration de vacance d’emploi</a:t>
            </a:r>
          </a:p>
          <a:p>
            <a:pPr marL="0" indent="0">
              <a:buNone/>
            </a:pPr>
            <a:endParaRPr lang="fr-FR" dirty="0">
              <a:latin typeface="Poppins" panose="00000500000000000000" pitchFamily="2" charset="0"/>
              <a:cs typeface="Poppins" panose="00000500000000000000" pitchFamily="2" charset="0"/>
            </a:endParaRPr>
          </a:p>
          <a:p>
            <a:endParaRPr lang="fr-FR" dirty="0"/>
          </a:p>
        </p:txBody>
      </p:sp>
      <p:pic>
        <p:nvPicPr>
          <p:cNvPr id="2" name="Image 1" descr="44 500+ Papier Administratif illustrations libres de droits - iStock">
            <a:extLst>
              <a:ext uri="{FF2B5EF4-FFF2-40B4-BE49-F238E27FC236}">
                <a16:creationId xmlns:a16="http://schemas.microsoft.com/office/drawing/2014/main" id="{AFFB0381-2A51-1F02-D0C5-3BBC779F377F}"/>
              </a:ext>
            </a:extLst>
          </p:cNvPr>
          <p:cNvPicPr>
            <a:picLocks noChangeAspect="1"/>
          </p:cNvPicPr>
          <p:nvPr/>
        </p:nvPicPr>
        <p:blipFill>
          <a:blip r:embed="rId3"/>
          <a:srcRect/>
          <a:stretch>
            <a:fillRect/>
          </a:stretch>
        </p:blipFill>
        <p:spPr>
          <a:xfrm>
            <a:off x="9677400" y="7027232"/>
            <a:ext cx="2438400" cy="2438400"/>
          </a:xfrm>
          <a:prstGeom prst="rect">
            <a:avLst/>
          </a:prstGeom>
        </p:spPr>
      </p:pic>
    </p:spTree>
    <p:extLst>
      <p:ext uri="{BB962C8B-B14F-4D97-AF65-F5344CB8AC3E}">
        <p14:creationId xmlns:p14="http://schemas.microsoft.com/office/powerpoint/2010/main" val="3946775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85EA43B5-9AC2-E8CE-B15C-913E2341E3FE}"/>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59A6F68F-DDBB-1C37-6B4A-C43C61EA60C3}"/>
              </a:ext>
            </a:extLst>
          </p:cNvPr>
          <p:cNvSpPr>
            <a:spLocks noGrp="1"/>
          </p:cNvSpPr>
          <p:nvPr>
            <p:ph type="title"/>
          </p:nvPr>
        </p:nvSpPr>
        <p:spPr>
          <a:xfrm>
            <a:off x="685800" y="417508"/>
            <a:ext cx="16160546" cy="1143000"/>
          </a:xfrm>
        </p:spPr>
        <p:txBody>
          <a:bodyPr>
            <a:normAutofit/>
          </a:bodyPr>
          <a:lstStyle/>
          <a:p>
            <a:r>
              <a:rPr lang="fr-FR" b="1" noProof="0" dirty="0">
                <a:solidFill>
                  <a:srgbClr val="00B0F0"/>
                </a:solidFill>
              </a:rPr>
              <a:t>Rapport social unique</a:t>
            </a:r>
          </a:p>
        </p:txBody>
      </p:sp>
      <p:sp>
        <p:nvSpPr>
          <p:cNvPr id="3" name="Espace réservé du contenu 3">
            <a:extLst>
              <a:ext uri="{FF2B5EF4-FFF2-40B4-BE49-F238E27FC236}">
                <a16:creationId xmlns:a16="http://schemas.microsoft.com/office/drawing/2014/main" id="{C16BF828-E35D-1734-13A7-359278E50C97}"/>
              </a:ext>
            </a:extLst>
          </p:cNvPr>
          <p:cNvSpPr>
            <a:spLocks noGrp="1"/>
          </p:cNvSpPr>
          <p:nvPr>
            <p:ph sz="half" idx="1"/>
          </p:nvPr>
        </p:nvSpPr>
        <p:spPr>
          <a:xfrm>
            <a:off x="304800" y="1714500"/>
            <a:ext cx="17145000" cy="762000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gn="just">
              <a:buFontTx/>
              <a:buChar char="-"/>
            </a:pPr>
            <a:r>
              <a:rPr lang="fr-FR" sz="2500" dirty="0">
                <a:latin typeface="Poppins" panose="00000500000000000000" pitchFamily="2" charset="0"/>
                <a:cs typeface="Poppins" panose="00000500000000000000" pitchFamily="2" charset="0"/>
              </a:rPr>
              <a:t>Les données du RSU sont renseignées par les collectivités dans une base de données sociales unique mise à disposition par le CDG</a:t>
            </a:r>
          </a:p>
          <a:p>
            <a:pPr marL="0" indent="0" algn="ctr">
              <a:buNone/>
            </a:pPr>
            <a:r>
              <a:rPr lang="fr-FR" sz="2800" u="sng" dirty="0">
                <a:solidFill>
                  <a:srgbClr val="0563C1"/>
                </a:solidFill>
                <a:latin typeface="Poppins" panose="00000500000000000000" pitchFamily="2" charset="0"/>
                <a:ea typeface="Times New Roman" panose="02020603050405020304" pitchFamily="18" charset="0"/>
                <a:cs typeface="Poppins" panose="00000500000000000000" pitchFamily="2" charset="0"/>
              </a:rPr>
              <a:t>https://bs.donnees-sociales.fr/#/login </a:t>
            </a:r>
          </a:p>
          <a:p>
            <a:pPr marL="0" indent="0" algn="ctr">
              <a:buNone/>
            </a:pPr>
            <a:r>
              <a:rPr lang="fr-FR" sz="2800" b="1" dirty="0">
                <a:solidFill>
                  <a:srgbClr val="FF0000"/>
                </a:solidFill>
                <a:latin typeface="Poppins" panose="00000500000000000000" pitchFamily="2" charset="0"/>
                <a:cs typeface="Poppins" panose="00000500000000000000" pitchFamily="2" charset="0"/>
              </a:rPr>
              <a:t>fermeture de la plateforme 31 octobre 2026</a:t>
            </a:r>
          </a:p>
          <a:p>
            <a:pPr algn="just">
              <a:buFontTx/>
              <a:buChar char="-"/>
            </a:pPr>
            <a:endParaRPr lang="fr-FR" sz="2800" dirty="0">
              <a:effectLst/>
              <a:latin typeface="Poppins" panose="00000500000000000000" pitchFamily="2" charset="0"/>
              <a:ea typeface="Aptos" panose="020B0004020202020204" pitchFamily="34" charset="0"/>
              <a:cs typeface="Poppins" panose="00000500000000000000" pitchFamily="2" charset="0"/>
            </a:endParaRPr>
          </a:p>
          <a:p>
            <a:pPr algn="just">
              <a:buFontTx/>
              <a:buChar char="-"/>
            </a:pPr>
            <a:r>
              <a:rPr lang="fr-FR" sz="2800" dirty="0">
                <a:latin typeface="Poppins" panose="00000500000000000000" pitchFamily="2" charset="0"/>
                <a:cs typeface="Poppins" panose="00000500000000000000" pitchFamily="2" charset="0"/>
              </a:rPr>
              <a:t>Identifiants de connexion :</a:t>
            </a:r>
          </a:p>
          <a:p>
            <a:pPr lvl="1" algn="just">
              <a:buFontTx/>
              <a:buChar char="-"/>
            </a:pPr>
            <a:r>
              <a:rPr lang="fr-FR" sz="2800" dirty="0">
                <a:latin typeface="Poppins" panose="00000500000000000000" pitchFamily="2" charset="0"/>
                <a:cs typeface="Poppins" panose="00000500000000000000" pitchFamily="2" charset="0"/>
              </a:rPr>
              <a:t>Identifiant : numéro de SIRET</a:t>
            </a:r>
          </a:p>
          <a:p>
            <a:pPr lvl="1" algn="just">
              <a:buFontTx/>
              <a:buChar char="-"/>
            </a:pPr>
            <a:r>
              <a:rPr lang="fr-FR" sz="2800" dirty="0">
                <a:latin typeface="Poppins" panose="00000500000000000000" pitchFamily="2" charset="0"/>
                <a:cs typeface="Poppins" panose="00000500000000000000" pitchFamily="2" charset="0"/>
              </a:rPr>
              <a:t>Mot de passe : identique année dernière</a:t>
            </a:r>
          </a:p>
          <a:p>
            <a:pPr marL="0" indent="0" algn="just">
              <a:buNone/>
            </a:pPr>
            <a:r>
              <a:rPr lang="fr-FR" sz="2800" dirty="0">
                <a:latin typeface="Poppins" panose="00000500000000000000" pitchFamily="2" charset="0"/>
                <a:cs typeface="Poppins" panose="00000500000000000000" pitchFamily="2" charset="0"/>
                <a:sym typeface="Wingdings" panose="05000000000000000000" pitchFamily="2" charset="2"/>
              </a:rPr>
              <a:t></a:t>
            </a:r>
            <a:r>
              <a:rPr lang="fr-FR" sz="2800" dirty="0">
                <a:latin typeface="Poppins" panose="00000500000000000000" pitchFamily="2" charset="0"/>
                <a:cs typeface="Poppins" panose="00000500000000000000" pitchFamily="2" charset="0"/>
              </a:rPr>
              <a:t> en cas d’oubli, cliquez sur « mot de passe oublié »</a:t>
            </a:r>
          </a:p>
          <a:p>
            <a:pPr marL="0" indent="0" algn="just">
              <a:buNone/>
            </a:pPr>
            <a:endParaRPr lang="fr-FR" sz="2800" dirty="0">
              <a:latin typeface="Poppins" panose="00000500000000000000" pitchFamily="2" charset="0"/>
              <a:cs typeface="Poppins" panose="00000500000000000000" pitchFamily="2" charset="0"/>
            </a:endParaRPr>
          </a:p>
          <a:p>
            <a:pPr marL="0" indent="0" algn="just">
              <a:buNone/>
            </a:pPr>
            <a:endParaRPr lang="fr-FR" sz="2800" dirty="0">
              <a:latin typeface="Poppins" panose="00000500000000000000" pitchFamily="2" charset="0"/>
              <a:cs typeface="Poppins" panose="00000500000000000000" pitchFamily="2" charset="0"/>
            </a:endParaRPr>
          </a:p>
          <a:p>
            <a:pPr marL="0" indent="0" algn="just">
              <a:buNone/>
            </a:pPr>
            <a:r>
              <a:rPr lang="fr-FR" sz="2800" b="1" dirty="0">
                <a:solidFill>
                  <a:schemeClr val="accent1"/>
                </a:solidFill>
                <a:latin typeface="Poppins" panose="00000500000000000000" pitchFamily="2" charset="0"/>
                <a:cs typeface="Poppins" panose="00000500000000000000" pitchFamily="2" charset="0"/>
              </a:rPr>
              <a:t>Des outils disponibles d’aide à la saisie : </a:t>
            </a:r>
            <a:r>
              <a:rPr lang="fr-FR" sz="2800" b="1" dirty="0">
                <a:solidFill>
                  <a:schemeClr val="accent1"/>
                </a:solidFill>
                <a:latin typeface="Poppins" panose="00000500000000000000" pitchFamily="2" charset="0"/>
                <a:cs typeface="Poppins" panose="00000500000000000000" pitchFamily="2" charset="0"/>
                <a:hlinkClick r:id="rId2"/>
              </a:rPr>
              <a:t>https://donnees-sociales.fr/mode-demploi-2-2/</a:t>
            </a:r>
            <a:endParaRPr lang="fr-FR" sz="2800" dirty="0">
              <a:latin typeface="Poppins" panose="00000500000000000000" pitchFamily="2" charset="0"/>
              <a:cs typeface="Poppins" panose="00000500000000000000" pitchFamily="2" charset="0"/>
            </a:endParaRPr>
          </a:p>
        </p:txBody>
      </p:sp>
      <p:pic>
        <p:nvPicPr>
          <p:cNvPr id="4" name="Image 3" descr="Lancement de la campagne de collecte du RSU - CDG16 - Centre de Gestion de  la Fonction Publique Territoriale de la Charente">
            <a:extLst>
              <a:ext uri="{FF2B5EF4-FFF2-40B4-BE49-F238E27FC236}">
                <a16:creationId xmlns:a16="http://schemas.microsoft.com/office/drawing/2014/main" id="{BB034148-D428-6411-0762-24967DE95DD1}"/>
              </a:ext>
            </a:extLst>
          </p:cNvPr>
          <p:cNvPicPr>
            <a:picLocks noChangeAspect="1"/>
          </p:cNvPicPr>
          <p:nvPr/>
        </p:nvPicPr>
        <p:blipFill>
          <a:blip r:embed="rId3"/>
          <a:stretch>
            <a:fillRect/>
          </a:stretch>
        </p:blipFill>
        <p:spPr>
          <a:xfrm>
            <a:off x="13563600" y="3238500"/>
            <a:ext cx="4038095" cy="3142857"/>
          </a:xfrm>
          <a:prstGeom prst="rect">
            <a:avLst/>
          </a:prstGeom>
        </p:spPr>
      </p:pic>
    </p:spTree>
    <p:extLst>
      <p:ext uri="{BB962C8B-B14F-4D97-AF65-F5344CB8AC3E}">
        <p14:creationId xmlns:p14="http://schemas.microsoft.com/office/powerpoint/2010/main" val="3898377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4F38DD6F-5F91-0BD1-D1D8-D1B34939914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FBAEF6D6-64C8-40C4-6709-3B4D329A65BA}"/>
              </a:ext>
            </a:extLst>
          </p:cNvPr>
          <p:cNvSpPr>
            <a:spLocks noGrp="1"/>
          </p:cNvSpPr>
          <p:nvPr>
            <p:ph type="title"/>
          </p:nvPr>
        </p:nvSpPr>
        <p:spPr>
          <a:xfrm>
            <a:off x="685800" y="417508"/>
            <a:ext cx="16160546" cy="1143000"/>
          </a:xfrm>
        </p:spPr>
        <p:txBody>
          <a:bodyPr>
            <a:normAutofit/>
          </a:bodyPr>
          <a:lstStyle/>
          <a:p>
            <a:r>
              <a:rPr lang="fr-FR" b="1" noProof="0" dirty="0">
                <a:solidFill>
                  <a:srgbClr val="00B0F0"/>
                </a:solidFill>
              </a:rPr>
              <a:t>Retraite : des dossiers à anticiper</a:t>
            </a:r>
          </a:p>
        </p:txBody>
      </p:sp>
      <p:sp>
        <p:nvSpPr>
          <p:cNvPr id="3" name="Espace réservé du contenu 3">
            <a:extLst>
              <a:ext uri="{FF2B5EF4-FFF2-40B4-BE49-F238E27FC236}">
                <a16:creationId xmlns:a16="http://schemas.microsoft.com/office/drawing/2014/main" id="{9E374751-6197-3C91-57EC-9CA508415355}"/>
              </a:ext>
            </a:extLst>
          </p:cNvPr>
          <p:cNvSpPr>
            <a:spLocks noGrp="1"/>
          </p:cNvSpPr>
          <p:nvPr>
            <p:ph sz="half" idx="1"/>
          </p:nvPr>
        </p:nvSpPr>
        <p:spPr>
          <a:xfrm>
            <a:off x="304800" y="1526419"/>
            <a:ext cx="17145000" cy="762000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fr-FR" sz="2800" dirty="0">
                <a:latin typeface="Poppins" panose="00000500000000000000" pitchFamily="2" charset="0"/>
                <a:cs typeface="Poppins" panose="00000500000000000000" pitchFamily="2" charset="0"/>
              </a:rPr>
              <a:t>La fin de carrière professionnelle est une étape importante avant le passage vers la retraite. Cette étape doit s’anticiper.</a:t>
            </a:r>
          </a:p>
          <a:p>
            <a:pPr lvl="1" algn="just">
              <a:lnSpc>
                <a:spcPct val="150000"/>
              </a:lnSpc>
            </a:pPr>
            <a:r>
              <a:rPr lang="fr-FR" sz="2500" dirty="0">
                <a:latin typeface="Poppins" panose="00000500000000000000" pitchFamily="2" charset="0"/>
                <a:cs typeface="Poppins" panose="00000500000000000000" pitchFamily="2" charset="0"/>
              </a:rPr>
              <a:t>Quand : </a:t>
            </a:r>
            <a:r>
              <a:rPr lang="fr-FR" sz="2500" b="1" u="sng" dirty="0">
                <a:latin typeface="Poppins" panose="00000500000000000000" pitchFamily="2" charset="0"/>
                <a:cs typeface="Poppins" panose="00000500000000000000" pitchFamily="2" charset="0"/>
              </a:rPr>
              <a:t>entre 6 et 8 mois avant la date de départ souhaitée par l’agent</a:t>
            </a:r>
            <a:r>
              <a:rPr lang="fr-FR" sz="2500" dirty="0">
                <a:latin typeface="Poppins" panose="00000500000000000000" pitchFamily="2" charset="0"/>
                <a:cs typeface="Poppins" panose="00000500000000000000" pitchFamily="2" charset="0"/>
              </a:rPr>
              <a:t>.</a:t>
            </a:r>
          </a:p>
          <a:p>
            <a:pPr lvl="1" algn="just">
              <a:lnSpc>
                <a:spcPct val="150000"/>
              </a:lnSpc>
            </a:pPr>
            <a:r>
              <a:rPr lang="fr-FR" sz="2500" dirty="0">
                <a:latin typeface="Poppins" panose="00000500000000000000" pitchFamily="2" charset="0"/>
                <a:cs typeface="Poppins" panose="00000500000000000000" pitchFamily="2" charset="0"/>
              </a:rPr>
              <a:t>Pourquoi ? : une étude au préalable pour s’assurer de l’ouverture des droits. Contrôle par les coordonnatrices retraite du CDG</a:t>
            </a:r>
          </a:p>
          <a:p>
            <a:pPr lvl="1" algn="just">
              <a:lnSpc>
                <a:spcPct val="150000"/>
              </a:lnSpc>
            </a:pPr>
            <a:r>
              <a:rPr lang="fr-FR" sz="2500" dirty="0">
                <a:latin typeface="Poppins" panose="00000500000000000000" pitchFamily="2" charset="0"/>
                <a:cs typeface="Poppins" panose="00000500000000000000" pitchFamily="2" charset="0"/>
              </a:rPr>
              <a:t>Comment : Les dossiers de départs transitent via l’espace employeur </a:t>
            </a:r>
            <a:r>
              <a:rPr lang="fr-FR" sz="2500" dirty="0" err="1">
                <a:latin typeface="Poppins" panose="00000500000000000000" pitchFamily="2" charset="0"/>
                <a:cs typeface="Poppins" panose="00000500000000000000" pitchFamily="2" charset="0"/>
              </a:rPr>
              <a:t>Pep’s</a:t>
            </a:r>
            <a:r>
              <a:rPr lang="fr-FR" sz="2500" dirty="0">
                <a:latin typeface="Poppins" panose="00000500000000000000" pitchFamily="2" charset="0"/>
                <a:cs typeface="Poppins" panose="00000500000000000000" pitchFamily="2" charset="0"/>
              </a:rPr>
              <a:t>.</a:t>
            </a:r>
          </a:p>
          <a:p>
            <a:pPr lvl="1" algn="just">
              <a:lnSpc>
                <a:spcPct val="150000"/>
              </a:lnSpc>
            </a:pPr>
            <a:r>
              <a:rPr lang="fr-FR" sz="2500" dirty="0">
                <a:latin typeface="Poppins" panose="00000500000000000000" pitchFamily="2" charset="0"/>
                <a:cs typeface="Poppins" panose="00000500000000000000" pitchFamily="2" charset="0"/>
              </a:rPr>
              <a:t>Un tableau </a:t>
            </a:r>
            <a:r>
              <a:rPr lang="fr-FR" sz="2500" u="sng" dirty="0">
                <a:latin typeface="Poppins" panose="00000500000000000000" pitchFamily="2" charset="0"/>
                <a:cs typeface="Poppins" panose="00000500000000000000" pitchFamily="2" charset="0"/>
              </a:rPr>
              <a:t>Qui fait quoi et quand ?</a:t>
            </a:r>
            <a:r>
              <a:rPr lang="fr-FR" sz="2500" dirty="0">
                <a:latin typeface="Poppins" panose="00000500000000000000" pitchFamily="2" charset="0"/>
                <a:cs typeface="Poppins" panose="00000500000000000000" pitchFamily="2" charset="0"/>
              </a:rPr>
              <a:t> est disponible sur votre espace réservé du CDG (rubrique fin de carrière /retraite).</a:t>
            </a:r>
          </a:p>
          <a:p>
            <a:endParaRPr lang="fr-FR" sz="2800" dirty="0">
              <a:latin typeface="Poppins" panose="00000500000000000000" pitchFamily="2" charset="0"/>
              <a:cs typeface="Poppins" panose="00000500000000000000" pitchFamily="2" charset="0"/>
            </a:endParaRPr>
          </a:p>
          <a:p>
            <a:pPr marL="0" indent="0">
              <a:buNone/>
            </a:pPr>
            <a:r>
              <a:rPr lang="fr-FR" sz="2800" dirty="0">
                <a:latin typeface="Poppins" panose="00000500000000000000" pitchFamily="2" charset="0"/>
                <a:cs typeface="Poppins" panose="00000500000000000000" pitchFamily="2" charset="0"/>
              </a:rPr>
              <a:t>Compte tenu de la vacance d’un poste de coordonnatrice retraite, le service retraite fonctionne </a:t>
            </a:r>
            <a:r>
              <a:rPr lang="fr-FR" sz="2800" u="sng" dirty="0">
                <a:latin typeface="Poppins" panose="00000500000000000000" pitchFamily="2" charset="0"/>
                <a:cs typeface="Poppins" panose="00000500000000000000" pitchFamily="2" charset="0"/>
              </a:rPr>
              <a:t>temporairement </a:t>
            </a:r>
            <a:r>
              <a:rPr lang="fr-FR" sz="2800" dirty="0">
                <a:latin typeface="Poppins" panose="00000500000000000000" pitchFamily="2" charset="0"/>
                <a:cs typeface="Poppins" panose="00000500000000000000" pitchFamily="2" charset="0"/>
              </a:rPr>
              <a:t>en mode dégradé. </a:t>
            </a:r>
          </a:p>
          <a:p>
            <a:pPr marL="0" indent="0">
              <a:buNone/>
            </a:pPr>
            <a:r>
              <a:rPr lang="fr-FR" sz="2800" dirty="0">
                <a:latin typeface="Poppins" panose="00000500000000000000" pitchFamily="2" charset="0"/>
                <a:cs typeface="Poppins" panose="00000500000000000000" pitchFamily="2" charset="0"/>
              </a:rPr>
              <a:t>Contact possible directement sur la ligne employeur si nécessaire </a:t>
            </a:r>
            <a:r>
              <a:rPr lang="fr-FR" sz="2800" u="sng" dirty="0">
                <a:latin typeface="Poppins" panose="00000500000000000000" pitchFamily="2" charset="0"/>
                <a:cs typeface="Poppins" panose="00000500000000000000" pitchFamily="2" charset="0"/>
                <a:hlinkClick r:id="rId2"/>
              </a:rPr>
              <a:t>https://www.cnracl.retraites.fr/employeur/aide-et-contact-employeur</a:t>
            </a:r>
            <a:endParaRPr lang="fr-FR" sz="2800" u="sng" dirty="0">
              <a:latin typeface="Poppins" panose="00000500000000000000" pitchFamily="2" charset="0"/>
              <a:cs typeface="Poppins" panose="00000500000000000000" pitchFamily="2" charset="0"/>
            </a:endParaRPr>
          </a:p>
          <a:p>
            <a:pPr marL="0" indent="0">
              <a:buNone/>
            </a:pPr>
            <a:endParaRPr lang="fr-FR" sz="2800" dirty="0">
              <a:latin typeface="Poppins" panose="00000500000000000000" pitchFamily="2" charset="0"/>
              <a:cs typeface="Poppins" panose="00000500000000000000" pitchFamily="2" charset="0"/>
            </a:endParaRPr>
          </a:p>
          <a:p>
            <a:pPr marL="0" indent="0" algn="just">
              <a:buNone/>
            </a:pPr>
            <a:r>
              <a:rPr lang="fr-FR" sz="2800" b="1" dirty="0">
                <a:latin typeface="Poppins" panose="00000500000000000000" pitchFamily="2" charset="0"/>
                <a:cs typeface="Poppins" panose="00000500000000000000" pitchFamily="2" charset="0"/>
              </a:rPr>
              <a:t>Les dossiers transmis hors délai ne feront l’objet d’aucun contrôle au préalable par le CDG 18. Il vous appartiendra de </a:t>
            </a:r>
            <a:r>
              <a:rPr lang="fr-FR" sz="2800" b="1" u="sng" dirty="0">
                <a:latin typeface="Poppins" panose="00000500000000000000" pitchFamily="2" charset="0"/>
                <a:cs typeface="Poppins" panose="00000500000000000000" pitchFamily="2" charset="0"/>
              </a:rPr>
              <a:t>transmettre directement </a:t>
            </a:r>
          </a:p>
          <a:p>
            <a:pPr marL="0" indent="0" algn="just">
              <a:buNone/>
            </a:pPr>
            <a:r>
              <a:rPr lang="fr-FR" sz="2800" b="1" dirty="0">
                <a:latin typeface="Poppins" panose="00000500000000000000" pitchFamily="2" charset="0"/>
                <a:cs typeface="Poppins" panose="00000500000000000000" pitchFamily="2" charset="0"/>
              </a:rPr>
              <a:t>le dossier à la CNRACL et de suivre l’évolution du dossier.</a:t>
            </a:r>
          </a:p>
          <a:p>
            <a:pPr lvl="1" algn="just">
              <a:buFontTx/>
              <a:buChar char="-"/>
            </a:pPr>
            <a:endParaRPr lang="fr-FR" sz="2800" dirty="0">
              <a:latin typeface="Poppins" panose="00000500000000000000" pitchFamily="2" charset="0"/>
              <a:cs typeface="Poppins" panose="00000500000000000000" pitchFamily="2" charset="0"/>
            </a:endParaRPr>
          </a:p>
        </p:txBody>
      </p:sp>
      <p:pic>
        <p:nvPicPr>
          <p:cNvPr id="25" name="Image 24" descr="C'est quoi, la retraite ? - 1jour1actu.com">
            <a:extLst>
              <a:ext uri="{FF2B5EF4-FFF2-40B4-BE49-F238E27FC236}">
                <a16:creationId xmlns:a16="http://schemas.microsoft.com/office/drawing/2014/main" id="{1E7351DF-E348-05DC-4635-B91E886FC205}"/>
              </a:ext>
            </a:extLst>
          </p:cNvPr>
          <p:cNvPicPr>
            <a:picLocks noChangeAspect="1"/>
          </p:cNvPicPr>
          <p:nvPr/>
        </p:nvPicPr>
        <p:blipFill>
          <a:blip r:embed="rId3"/>
          <a:srcRect/>
          <a:stretch>
            <a:fillRect/>
          </a:stretch>
        </p:blipFill>
        <p:spPr>
          <a:xfrm>
            <a:off x="14117053" y="6210300"/>
            <a:ext cx="4191000" cy="2717165"/>
          </a:xfrm>
          <a:prstGeom prst="rect">
            <a:avLst/>
          </a:prstGeom>
          <a:effectLst>
            <a:outerShdw blurRad="50800" dist="50800" dir="5400000" algn="ctr" rotWithShape="0">
              <a:schemeClr val="bg2"/>
            </a:outerShdw>
          </a:effectLst>
        </p:spPr>
      </p:pic>
    </p:spTree>
    <p:extLst>
      <p:ext uri="{BB962C8B-B14F-4D97-AF65-F5344CB8AC3E}">
        <p14:creationId xmlns:p14="http://schemas.microsoft.com/office/powerpoint/2010/main" val="577285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6F24CCF7-767F-5753-03F4-4790DED50E21}"/>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78692B0-0F48-AF20-9407-EF25DE13E9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8" name="Titre 7">
            <a:extLst>
              <a:ext uri="{FF2B5EF4-FFF2-40B4-BE49-F238E27FC236}">
                <a16:creationId xmlns:a16="http://schemas.microsoft.com/office/drawing/2014/main" id="{0070E1A8-6BAF-4DEB-6A48-3DCE22AF293D}"/>
              </a:ext>
            </a:extLst>
          </p:cNvPr>
          <p:cNvSpPr>
            <a:spLocks noGrp="1"/>
          </p:cNvSpPr>
          <p:nvPr>
            <p:ph type="title"/>
          </p:nvPr>
        </p:nvSpPr>
        <p:spPr>
          <a:xfrm>
            <a:off x="10108692" y="957133"/>
            <a:ext cx="7228332" cy="2215202"/>
          </a:xfrm>
        </p:spPr>
        <p:txBody>
          <a:bodyPr vert="horz" lIns="91440" tIns="45720" rIns="91440" bIns="45720" rtlCol="0" anchor="b">
            <a:normAutofit/>
          </a:bodyPr>
          <a:lstStyle/>
          <a:p>
            <a:pPr algn="l">
              <a:lnSpc>
                <a:spcPct val="90000"/>
              </a:lnSpc>
            </a:pPr>
            <a:r>
              <a:rPr lang="fr-FR" sz="5400" b="1" kern="1200" noProof="0" dirty="0">
                <a:solidFill>
                  <a:schemeClr val="tx1"/>
                </a:solidFill>
                <a:latin typeface="Poppins Medium" panose="00000600000000000000" pitchFamily="2" charset="0"/>
                <a:cs typeface="Poppins Medium" panose="00000600000000000000" pitchFamily="2" charset="0"/>
              </a:rPr>
              <a:t>Les prochaines visios du CDG18</a:t>
            </a:r>
          </a:p>
        </p:txBody>
      </p:sp>
      <p:pic>
        <p:nvPicPr>
          <p:cNvPr id="3" name="Espace réservé du contenu 2">
            <a:extLst>
              <a:ext uri="{FF2B5EF4-FFF2-40B4-BE49-F238E27FC236}">
                <a16:creationId xmlns:a16="http://schemas.microsoft.com/office/drawing/2014/main" id="{1C3CFA01-34EF-FF41-5403-A499AF6568E7}"/>
              </a:ext>
            </a:extLst>
          </p:cNvPr>
          <p:cNvPicPr>
            <a:picLocks noGrp="1" noChangeAspect="1"/>
          </p:cNvPicPr>
          <p:nvPr>
            <p:ph sz="half" idx="2"/>
          </p:nvPr>
        </p:nvPicPr>
        <p:blipFill>
          <a:blip r:embed="rId2"/>
          <a:stretch>
            <a:fillRect/>
          </a:stretch>
        </p:blipFill>
        <p:spPr>
          <a:xfrm>
            <a:off x="946404" y="2615314"/>
            <a:ext cx="8188452" cy="5056371"/>
          </a:xfrm>
          <a:prstGeom prst="rect">
            <a:avLst/>
          </a:prstGeom>
        </p:spPr>
      </p:pic>
      <p:sp>
        <p:nvSpPr>
          <p:cNvPr id="16" name="sketch line">
            <a:extLst>
              <a:ext uri="{FF2B5EF4-FFF2-40B4-BE49-F238E27FC236}">
                <a16:creationId xmlns:a16="http://schemas.microsoft.com/office/drawing/2014/main" id="{F7EC5981-67C9-61B4-FA38-EA3CAC2D2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08692" y="3559302"/>
            <a:ext cx="4882642" cy="27432"/>
          </a:xfrm>
          <a:custGeom>
            <a:avLst/>
            <a:gdLst>
              <a:gd name="csX0" fmla="*/ 0 w 4882642"/>
              <a:gd name="csY0" fmla="*/ 0 h 27432"/>
              <a:gd name="csX1" fmla="*/ 648694 w 4882642"/>
              <a:gd name="csY1" fmla="*/ 0 h 27432"/>
              <a:gd name="csX2" fmla="*/ 1199735 w 4882642"/>
              <a:gd name="csY2" fmla="*/ 0 h 27432"/>
              <a:gd name="csX3" fmla="*/ 1799602 w 4882642"/>
              <a:gd name="csY3" fmla="*/ 0 h 27432"/>
              <a:gd name="csX4" fmla="*/ 2545949 w 4882642"/>
              <a:gd name="csY4" fmla="*/ 0 h 27432"/>
              <a:gd name="csX5" fmla="*/ 3194643 w 4882642"/>
              <a:gd name="csY5" fmla="*/ 0 h 27432"/>
              <a:gd name="csX6" fmla="*/ 3794510 w 4882642"/>
              <a:gd name="csY6" fmla="*/ 0 h 27432"/>
              <a:gd name="csX7" fmla="*/ 4882642 w 4882642"/>
              <a:gd name="csY7" fmla="*/ 0 h 27432"/>
              <a:gd name="csX8" fmla="*/ 4882642 w 4882642"/>
              <a:gd name="csY8" fmla="*/ 27432 h 27432"/>
              <a:gd name="csX9" fmla="*/ 4185122 w 4882642"/>
              <a:gd name="csY9" fmla="*/ 27432 h 27432"/>
              <a:gd name="csX10" fmla="*/ 3585254 w 4882642"/>
              <a:gd name="csY10" fmla="*/ 27432 h 27432"/>
              <a:gd name="csX11" fmla="*/ 2790081 w 4882642"/>
              <a:gd name="csY11" fmla="*/ 27432 h 27432"/>
              <a:gd name="csX12" fmla="*/ 2141387 w 4882642"/>
              <a:gd name="csY12" fmla="*/ 27432 h 27432"/>
              <a:gd name="csX13" fmla="*/ 1590346 w 4882642"/>
              <a:gd name="csY13" fmla="*/ 27432 h 27432"/>
              <a:gd name="csX14" fmla="*/ 844000 w 4882642"/>
              <a:gd name="csY14" fmla="*/ 27432 h 27432"/>
              <a:gd name="csX15" fmla="*/ 0 w 4882642"/>
              <a:gd name="csY15" fmla="*/ 27432 h 27432"/>
              <a:gd name="csX16" fmla="*/ 0 w 4882642"/>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882642" h="27432" fill="none" extrusionOk="0">
                <a:moveTo>
                  <a:pt x="0" y="0"/>
                </a:moveTo>
                <a:cubicBezTo>
                  <a:pt x="283896" y="15806"/>
                  <a:pt x="476914" y="-5705"/>
                  <a:pt x="648694" y="0"/>
                </a:cubicBezTo>
                <a:cubicBezTo>
                  <a:pt x="820474" y="5705"/>
                  <a:pt x="992491" y="-2560"/>
                  <a:pt x="1199735" y="0"/>
                </a:cubicBezTo>
                <a:cubicBezTo>
                  <a:pt x="1406979" y="2560"/>
                  <a:pt x="1535106" y="-12373"/>
                  <a:pt x="1799602" y="0"/>
                </a:cubicBezTo>
                <a:cubicBezTo>
                  <a:pt x="2064098" y="12373"/>
                  <a:pt x="2220857" y="34016"/>
                  <a:pt x="2545949" y="0"/>
                </a:cubicBezTo>
                <a:cubicBezTo>
                  <a:pt x="2871041" y="-34016"/>
                  <a:pt x="2930967" y="-6551"/>
                  <a:pt x="3194643" y="0"/>
                </a:cubicBezTo>
                <a:cubicBezTo>
                  <a:pt x="3458319" y="6551"/>
                  <a:pt x="3590719" y="-27970"/>
                  <a:pt x="3794510" y="0"/>
                </a:cubicBezTo>
                <a:cubicBezTo>
                  <a:pt x="3998301" y="27970"/>
                  <a:pt x="4343090" y="-39667"/>
                  <a:pt x="4882642" y="0"/>
                </a:cubicBezTo>
                <a:cubicBezTo>
                  <a:pt x="4881669" y="8304"/>
                  <a:pt x="4882164" y="21512"/>
                  <a:pt x="4882642" y="27432"/>
                </a:cubicBezTo>
                <a:cubicBezTo>
                  <a:pt x="4608564" y="7308"/>
                  <a:pt x="4394312" y="56256"/>
                  <a:pt x="4185122" y="27432"/>
                </a:cubicBezTo>
                <a:cubicBezTo>
                  <a:pt x="3975932" y="-1392"/>
                  <a:pt x="3827783" y="51583"/>
                  <a:pt x="3585254" y="27432"/>
                </a:cubicBezTo>
                <a:cubicBezTo>
                  <a:pt x="3342725" y="3281"/>
                  <a:pt x="3165015" y="17373"/>
                  <a:pt x="2790081" y="27432"/>
                </a:cubicBezTo>
                <a:cubicBezTo>
                  <a:pt x="2415147" y="37491"/>
                  <a:pt x="2453830" y="6816"/>
                  <a:pt x="2141387" y="27432"/>
                </a:cubicBezTo>
                <a:cubicBezTo>
                  <a:pt x="1828944" y="48048"/>
                  <a:pt x="1774219" y="17790"/>
                  <a:pt x="1590346" y="27432"/>
                </a:cubicBezTo>
                <a:cubicBezTo>
                  <a:pt x="1406473" y="37074"/>
                  <a:pt x="1200327" y="18527"/>
                  <a:pt x="844000" y="27432"/>
                </a:cubicBezTo>
                <a:cubicBezTo>
                  <a:pt x="487673" y="36337"/>
                  <a:pt x="322314" y="2648"/>
                  <a:pt x="0" y="27432"/>
                </a:cubicBezTo>
                <a:cubicBezTo>
                  <a:pt x="-1048" y="14992"/>
                  <a:pt x="-1120" y="7447"/>
                  <a:pt x="0" y="0"/>
                </a:cubicBezTo>
                <a:close/>
              </a:path>
              <a:path w="4882642" h="27432" stroke="0" extrusionOk="0">
                <a:moveTo>
                  <a:pt x="0" y="0"/>
                </a:moveTo>
                <a:cubicBezTo>
                  <a:pt x="238803" y="9040"/>
                  <a:pt x="494861" y="-4831"/>
                  <a:pt x="648694" y="0"/>
                </a:cubicBezTo>
                <a:cubicBezTo>
                  <a:pt x="802527" y="4831"/>
                  <a:pt x="991643" y="12575"/>
                  <a:pt x="1199735" y="0"/>
                </a:cubicBezTo>
                <a:cubicBezTo>
                  <a:pt x="1407827" y="-12575"/>
                  <a:pt x="1757315" y="9056"/>
                  <a:pt x="1994908" y="0"/>
                </a:cubicBezTo>
                <a:cubicBezTo>
                  <a:pt x="2232501" y="-9056"/>
                  <a:pt x="2370188" y="18797"/>
                  <a:pt x="2643602" y="0"/>
                </a:cubicBezTo>
                <a:cubicBezTo>
                  <a:pt x="2917016" y="-18797"/>
                  <a:pt x="3036387" y="10091"/>
                  <a:pt x="3292296" y="0"/>
                </a:cubicBezTo>
                <a:cubicBezTo>
                  <a:pt x="3548205" y="-10091"/>
                  <a:pt x="3892824" y="6516"/>
                  <a:pt x="4087469" y="0"/>
                </a:cubicBezTo>
                <a:cubicBezTo>
                  <a:pt x="4282114" y="-6516"/>
                  <a:pt x="4487997" y="-16222"/>
                  <a:pt x="4882642" y="0"/>
                </a:cubicBezTo>
                <a:cubicBezTo>
                  <a:pt x="4883127" y="9333"/>
                  <a:pt x="4883920" y="19699"/>
                  <a:pt x="4882642" y="27432"/>
                </a:cubicBezTo>
                <a:cubicBezTo>
                  <a:pt x="4665479" y="53358"/>
                  <a:pt x="4455363" y="34051"/>
                  <a:pt x="4282775" y="27432"/>
                </a:cubicBezTo>
                <a:cubicBezTo>
                  <a:pt x="4110187" y="20813"/>
                  <a:pt x="3781952" y="37808"/>
                  <a:pt x="3585254" y="27432"/>
                </a:cubicBezTo>
                <a:cubicBezTo>
                  <a:pt x="3388556" y="17056"/>
                  <a:pt x="3084641" y="41802"/>
                  <a:pt x="2887734" y="27432"/>
                </a:cubicBezTo>
                <a:cubicBezTo>
                  <a:pt x="2690827" y="13062"/>
                  <a:pt x="2491613" y="5294"/>
                  <a:pt x="2239040" y="27432"/>
                </a:cubicBezTo>
                <a:cubicBezTo>
                  <a:pt x="1986467" y="49570"/>
                  <a:pt x="1795483" y="63015"/>
                  <a:pt x="1443867" y="27432"/>
                </a:cubicBezTo>
                <a:cubicBezTo>
                  <a:pt x="1092251" y="-8151"/>
                  <a:pt x="850619" y="43704"/>
                  <a:pt x="648694" y="27432"/>
                </a:cubicBezTo>
                <a:cubicBezTo>
                  <a:pt x="446769" y="11160"/>
                  <a:pt x="306471" y="26408"/>
                  <a:pt x="0" y="27432"/>
                </a:cubicBezTo>
                <a:cubicBezTo>
                  <a:pt x="211" y="18145"/>
                  <a:pt x="120" y="6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9" name="Espace réservé du contenu 8">
            <a:extLst>
              <a:ext uri="{FF2B5EF4-FFF2-40B4-BE49-F238E27FC236}">
                <a16:creationId xmlns:a16="http://schemas.microsoft.com/office/drawing/2014/main" id="{29E04CD8-77BD-2E92-6B4B-F600678B1650}"/>
              </a:ext>
            </a:extLst>
          </p:cNvPr>
          <p:cNvSpPr>
            <a:spLocks noGrp="1"/>
          </p:cNvSpPr>
          <p:nvPr>
            <p:ph sz="half" idx="1"/>
          </p:nvPr>
        </p:nvSpPr>
        <p:spPr>
          <a:xfrm>
            <a:off x="10108692" y="3997329"/>
            <a:ext cx="7228332" cy="5326183"/>
          </a:xfrm>
        </p:spPr>
        <p:txBody>
          <a:bodyPr vert="horz" lIns="91440" tIns="45720" rIns="91440" bIns="45720" rtlCol="0" anchor="t">
            <a:normAutofit/>
          </a:bodyPr>
          <a:lstStyle/>
          <a:p>
            <a:pPr indent="-228600">
              <a:lnSpc>
                <a:spcPct val="90000"/>
              </a:lnSpc>
            </a:pPr>
            <a:r>
              <a:rPr lang="fr-FR" sz="5400" noProof="0" dirty="0">
                <a:solidFill>
                  <a:srgbClr val="00B0F0"/>
                </a:solidFill>
                <a:latin typeface="Poppins Bold" panose="00000800000000000000" charset="0"/>
                <a:cs typeface="Poppins Bold" panose="00000800000000000000" charset="0"/>
              </a:rPr>
              <a:t>Jeudi 5 novembre à 14h</a:t>
            </a:r>
          </a:p>
          <a:p>
            <a:pPr indent="-228600">
              <a:lnSpc>
                <a:spcPct val="90000"/>
              </a:lnSpc>
            </a:pPr>
            <a:endParaRPr lang="fr-FR" sz="5400" noProof="0" dirty="0">
              <a:latin typeface="Poppins Bold" panose="00000800000000000000" charset="0"/>
              <a:cs typeface="Poppins Bold" panose="00000800000000000000" charset="0"/>
            </a:endParaRPr>
          </a:p>
          <a:p>
            <a:pPr indent="-228600">
              <a:lnSpc>
                <a:spcPct val="90000"/>
              </a:lnSpc>
            </a:pPr>
            <a:r>
              <a:rPr lang="fr-FR" sz="5400" noProof="0" dirty="0">
                <a:solidFill>
                  <a:srgbClr val="92D050"/>
                </a:solidFill>
                <a:latin typeface="Poppins Bold" panose="00000800000000000000" charset="0"/>
                <a:cs typeface="Poppins Bold" panose="00000800000000000000" charset="0"/>
              </a:rPr>
              <a:t>Mardi 10 novembre à 10h</a:t>
            </a:r>
          </a:p>
        </p:txBody>
      </p:sp>
    </p:spTree>
    <p:extLst>
      <p:ext uri="{BB962C8B-B14F-4D97-AF65-F5344CB8AC3E}">
        <p14:creationId xmlns:p14="http://schemas.microsoft.com/office/powerpoint/2010/main" val="84763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8341259" y="3340833"/>
            <a:ext cx="14128009" cy="11834934"/>
            <a:chOff x="0" y="0"/>
            <a:chExt cx="970284" cy="812800"/>
          </a:xfrm>
        </p:grpSpPr>
        <p:sp>
          <p:nvSpPr>
            <p:cNvPr id="3" name="Freeform 3"/>
            <p:cNvSpPr/>
            <p:nvPr/>
          </p:nvSpPr>
          <p:spPr>
            <a:xfrm>
              <a:off x="0" y="0"/>
              <a:ext cx="970284" cy="812800"/>
            </a:xfrm>
            <a:custGeom>
              <a:avLst/>
              <a:gdLst/>
              <a:ahLst/>
              <a:cxnLst/>
              <a:rect l="l" t="t" r="r" b="b"/>
              <a:pathLst>
                <a:path w="970284" h="812800">
                  <a:moveTo>
                    <a:pt x="485142" y="0"/>
                  </a:moveTo>
                  <a:cubicBezTo>
                    <a:pt x="217205" y="0"/>
                    <a:pt x="0" y="181951"/>
                    <a:pt x="0" y="406400"/>
                  </a:cubicBezTo>
                  <a:cubicBezTo>
                    <a:pt x="0" y="630849"/>
                    <a:pt x="217205" y="812800"/>
                    <a:pt x="485142" y="812800"/>
                  </a:cubicBezTo>
                  <a:cubicBezTo>
                    <a:pt x="753078" y="812800"/>
                    <a:pt x="970284" y="630849"/>
                    <a:pt x="970284" y="406400"/>
                  </a:cubicBezTo>
                  <a:cubicBezTo>
                    <a:pt x="970284" y="181951"/>
                    <a:pt x="753078" y="0"/>
                    <a:pt x="485142" y="0"/>
                  </a:cubicBezTo>
                  <a:close/>
                </a:path>
              </a:pathLst>
            </a:custGeom>
            <a:solidFill>
              <a:srgbClr val="DB560E"/>
            </a:solidFill>
          </p:spPr>
          <p:txBody>
            <a:bodyPr/>
            <a:lstStyle/>
            <a:p>
              <a:endParaRPr lang="fr-FR" noProof="0" dirty="0"/>
            </a:p>
          </p:txBody>
        </p:sp>
        <p:sp>
          <p:nvSpPr>
            <p:cNvPr id="4" name="TextBox 4"/>
            <p:cNvSpPr txBox="1"/>
            <p:nvPr/>
          </p:nvSpPr>
          <p:spPr>
            <a:xfrm>
              <a:off x="90964" y="19050"/>
              <a:ext cx="788356" cy="717550"/>
            </a:xfrm>
            <a:prstGeom prst="rect">
              <a:avLst/>
            </a:prstGeom>
          </p:spPr>
          <p:txBody>
            <a:bodyPr lIns="50800" tIns="50800" rIns="50800" bIns="50800" rtlCol="0" anchor="ctr"/>
            <a:lstStyle/>
            <a:p>
              <a:pPr marL="0" lvl="0" indent="0" algn="ctr">
                <a:lnSpc>
                  <a:spcPts val="2659"/>
                </a:lnSpc>
              </a:pPr>
              <a:endParaRPr lang="fr-FR" noProof="0" dirty="0"/>
            </a:p>
          </p:txBody>
        </p:sp>
      </p:grpSp>
      <p:sp>
        <p:nvSpPr>
          <p:cNvPr id="5" name="Freeform 5"/>
          <p:cNvSpPr/>
          <p:nvPr/>
        </p:nvSpPr>
        <p:spPr>
          <a:xfrm>
            <a:off x="434250" y="6172200"/>
            <a:ext cx="5533350" cy="4114800"/>
          </a:xfrm>
          <a:custGeom>
            <a:avLst/>
            <a:gdLst/>
            <a:ahLst/>
            <a:cxnLst/>
            <a:rect l="l" t="t" r="r" b="b"/>
            <a:pathLst>
              <a:path w="5533350" h="4114800">
                <a:moveTo>
                  <a:pt x="0" y="0"/>
                </a:moveTo>
                <a:lnTo>
                  <a:pt x="5533349" y="0"/>
                </a:lnTo>
                <a:lnTo>
                  <a:pt x="5533349"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6" name="TextBox 6"/>
          <p:cNvSpPr txBox="1"/>
          <p:nvPr/>
        </p:nvSpPr>
        <p:spPr>
          <a:xfrm>
            <a:off x="12652200" y="5635083"/>
            <a:ext cx="3796336" cy="1521476"/>
          </a:xfrm>
          <a:prstGeom prst="rect">
            <a:avLst/>
          </a:prstGeom>
        </p:spPr>
        <p:txBody>
          <a:bodyPr lIns="0" tIns="0" rIns="0" bIns="0" rtlCol="0" anchor="t">
            <a:spAutoFit/>
          </a:bodyPr>
          <a:lstStyle/>
          <a:p>
            <a:pPr marL="0" lvl="0" indent="0" algn="l">
              <a:lnSpc>
                <a:spcPts val="11220"/>
              </a:lnSpc>
            </a:pPr>
            <a:r>
              <a:rPr lang="fr-FR" sz="9429" b="1" noProof="0" dirty="0">
                <a:solidFill>
                  <a:srgbClr val="000000"/>
                </a:solidFill>
                <a:latin typeface="Poppins Semi-Bold"/>
                <a:ea typeface="Poppins Semi-Bold"/>
                <a:cs typeface="Poppins Semi-Bold"/>
                <a:sym typeface="Poppins Semi-Bold"/>
              </a:rPr>
              <a:t>MERCI</a:t>
            </a:r>
          </a:p>
        </p:txBody>
      </p:sp>
      <p:sp>
        <p:nvSpPr>
          <p:cNvPr id="7" name="TextBox 7"/>
          <p:cNvSpPr txBox="1"/>
          <p:nvPr/>
        </p:nvSpPr>
        <p:spPr>
          <a:xfrm>
            <a:off x="3698799" y="2218634"/>
            <a:ext cx="5445201" cy="768023"/>
          </a:xfrm>
          <a:prstGeom prst="rect">
            <a:avLst/>
          </a:prstGeom>
        </p:spPr>
        <p:txBody>
          <a:bodyPr lIns="0" tIns="0" rIns="0" bIns="0" rtlCol="0" anchor="t">
            <a:spAutoFit/>
          </a:bodyPr>
          <a:lstStyle/>
          <a:p>
            <a:pPr marL="0" lvl="0" indent="0" algn="l">
              <a:lnSpc>
                <a:spcPts val="5643"/>
              </a:lnSpc>
            </a:pPr>
            <a:r>
              <a:rPr lang="fr-FR" sz="4742" b="1" noProof="0" dirty="0">
                <a:solidFill>
                  <a:srgbClr val="000000"/>
                </a:solidFill>
                <a:latin typeface="Poppins Medium"/>
                <a:ea typeface="Poppins Medium"/>
                <a:cs typeface="Poppins Medium"/>
                <a:sym typeface="Poppins Medium"/>
              </a:rPr>
              <a:t>DES QUESTIONS ?</a:t>
            </a:r>
          </a:p>
        </p:txBody>
      </p:sp>
      <p:sp>
        <p:nvSpPr>
          <p:cNvPr id="8" name="TextBox 8"/>
          <p:cNvSpPr txBox="1"/>
          <p:nvPr/>
        </p:nvSpPr>
        <p:spPr>
          <a:xfrm>
            <a:off x="13237797" y="7905719"/>
            <a:ext cx="4021503" cy="1778889"/>
          </a:xfrm>
          <a:prstGeom prst="rect">
            <a:avLst/>
          </a:prstGeom>
        </p:spPr>
        <p:txBody>
          <a:bodyPr lIns="0" tIns="0" rIns="0" bIns="0" rtlCol="0" anchor="t">
            <a:spAutoFit/>
          </a:bodyPr>
          <a:lstStyle/>
          <a:p>
            <a:pPr marL="0" lvl="0" indent="0" algn="l">
              <a:lnSpc>
                <a:spcPts val="6783"/>
              </a:lnSpc>
            </a:pPr>
            <a:r>
              <a:rPr lang="fr-FR" sz="5700" b="1" noProof="0" dirty="0">
                <a:solidFill>
                  <a:srgbClr val="76C4D6"/>
                </a:solidFill>
                <a:latin typeface="Poppins Semi-Bold"/>
                <a:ea typeface="Poppins Semi-Bold"/>
                <a:cs typeface="Poppins Semi-Bold"/>
                <a:sym typeface="Poppins Semi-Bold"/>
              </a:rPr>
              <a:t>de votre attention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UM" val="4"/>
</p:tagLst>
</file>

<file path=ppt/tags/tag2.xml><?xml version="1.0" encoding="utf-8"?>
<p:tagLst xmlns:a="http://schemas.openxmlformats.org/drawingml/2006/main" xmlns:r="http://schemas.openxmlformats.org/officeDocument/2006/relationships" xmlns:p="http://schemas.openxmlformats.org/presentationml/2006/main">
  <p:tag name="NUM" val="4"/>
</p:tagLst>
</file>

<file path=ppt/tags/tag3.xml><?xml version="1.0" encoding="utf-8"?>
<p:tagLst xmlns:a="http://schemas.openxmlformats.org/drawingml/2006/main" xmlns:r="http://schemas.openxmlformats.org/officeDocument/2006/relationships" xmlns:p="http://schemas.openxmlformats.org/presentationml/2006/main">
  <p:tag name="NUM" val="4"/>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4"/>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NUM" val="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2416</TotalTime>
  <Words>3023</Words>
  <Application>Microsoft Office PowerPoint</Application>
  <PresentationFormat>Personnalisé</PresentationFormat>
  <Paragraphs>386</Paragraphs>
  <Slides>32</Slides>
  <Notes>17</Notes>
  <HiddenSlides>0</HiddenSlides>
  <MMClips>1</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32</vt:i4>
      </vt:variant>
    </vt:vector>
  </HeadingPairs>
  <TitlesOfParts>
    <vt:vector size="43" baseType="lpstr">
      <vt:lpstr>Poppins</vt:lpstr>
      <vt:lpstr>Aptos</vt:lpstr>
      <vt:lpstr>Verdana</vt:lpstr>
      <vt:lpstr>Poppins Medium</vt:lpstr>
      <vt:lpstr>Times New Roman</vt:lpstr>
      <vt:lpstr>Wingdings</vt:lpstr>
      <vt:lpstr>Calibri</vt:lpstr>
      <vt:lpstr>Poppins Bold</vt:lpstr>
      <vt:lpstr>Poppins Semi-Bold</vt:lpstr>
      <vt:lpstr>Arial</vt:lpstr>
      <vt:lpstr>Office Theme</vt:lpstr>
      <vt:lpstr>Présentation PowerPoint</vt:lpstr>
      <vt:lpstr>Présentation PowerPoint</vt:lpstr>
      <vt:lpstr>Présentation PowerPoint</vt:lpstr>
      <vt:lpstr>Présentation PowerPoint</vt:lpstr>
      <vt:lpstr>Les Objectifs de l’entretien annuel d’évaluation professionnelle</vt:lpstr>
      <vt:lpstr>Les supports de l’entretien professionnel</vt:lpstr>
      <vt:lpstr>Informations préalables à l’entretien</vt:lpstr>
      <vt:lpstr>Informations préalables à l’entretien</vt:lpstr>
      <vt:lpstr>Informations préalables à l’entretien</vt:lpstr>
      <vt:lpstr>Informations préalables à l’entretien</vt:lpstr>
      <vt:lpstr>Les étapes de l’entretien</vt:lpstr>
      <vt:lpstr>Les étapes de l’entretien</vt:lpstr>
      <vt:lpstr>Les étapes de l’entretien</vt:lpstr>
      <vt:lpstr>Les étapes de l’entretien</vt:lpstr>
      <vt:lpstr>Les étapes de l’entretien</vt:lpstr>
      <vt:lpstr>Les étapes de l’entretien</vt:lpstr>
      <vt:lpstr>Les étapes de l’entretien</vt:lpstr>
      <vt:lpstr>Les conséquences de l’entretien</vt:lpstr>
      <vt:lpstr>L’entretien de formation</vt:lpstr>
      <vt:lpstr>L’anticipation de la campagne d’AG PI</vt:lpstr>
      <vt:lpstr>Présentation PowerPoint</vt:lpstr>
      <vt:lpstr>Présentation PowerPoint</vt:lpstr>
      <vt:lpstr>Présentation PowerPoint</vt:lpstr>
      <vt:lpstr>Présentation PowerPoint</vt:lpstr>
      <vt:lpstr>Présentation PowerPoint</vt:lpstr>
      <vt:lpstr>Lignes directrices de gestion</vt:lpstr>
      <vt:lpstr>Arrêtés d’avancement d’échelon</vt:lpstr>
      <vt:lpstr>Création des emplois</vt:lpstr>
      <vt:lpstr>Rapport social unique</vt:lpstr>
      <vt:lpstr>Retraite : des dossiers à anticiper</vt:lpstr>
      <vt:lpstr>Les prochaines visios du CDG18</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Visios du CDG18</dc:title>
  <dc:creator>Ludivine Martinat</dc:creator>
  <cp:lastModifiedBy>Ludivine MARTINAT</cp:lastModifiedBy>
  <cp:revision>80</cp:revision>
  <cp:lastPrinted>2026-09-10T11:44:17Z</cp:lastPrinted>
  <dcterms:created xsi:type="dcterms:W3CDTF">2006-08-16T00:00:00Z</dcterms:created>
  <dcterms:modified xsi:type="dcterms:W3CDTF">2026-10-16T09:48:22Z</dcterms:modified>
  <dc:identifier>DAHKRwIDea8</dc:identifier>
</cp:coreProperties>
</file>