
<file path=[Content_Types].xml><?xml version="1.0" encoding="utf-8"?>
<Types xmlns="http://schemas.openxmlformats.org/package/2006/content-types">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4"/>
  </p:notesMasterIdLst>
  <p:sldIdLst>
    <p:sldId id="256" r:id="rId2"/>
    <p:sldId id="257" r:id="rId3"/>
    <p:sldId id="258" r:id="rId4"/>
    <p:sldId id="259" r:id="rId5"/>
    <p:sldId id="277" r:id="rId6"/>
    <p:sldId id="278" r:id="rId7"/>
    <p:sldId id="279" r:id="rId8"/>
    <p:sldId id="280" r:id="rId9"/>
    <p:sldId id="281" r:id="rId10"/>
    <p:sldId id="282" r:id="rId11"/>
    <p:sldId id="261" r:id="rId12"/>
    <p:sldId id="262" r:id="rId13"/>
    <p:sldId id="285" r:id="rId14"/>
    <p:sldId id="300" r:id="rId15"/>
    <p:sldId id="301" r:id="rId16"/>
    <p:sldId id="299" r:id="rId17"/>
    <p:sldId id="302" r:id="rId18"/>
    <p:sldId id="303" r:id="rId19"/>
    <p:sldId id="304" r:id="rId20"/>
    <p:sldId id="305" r:id="rId21"/>
    <p:sldId id="290" r:id="rId22"/>
    <p:sldId id="295" r:id="rId23"/>
    <p:sldId id="293" r:id="rId24"/>
    <p:sldId id="306" r:id="rId25"/>
    <p:sldId id="294" r:id="rId26"/>
    <p:sldId id="292" r:id="rId27"/>
    <p:sldId id="307" r:id="rId28"/>
    <p:sldId id="296" r:id="rId29"/>
    <p:sldId id="297" r:id="rId30"/>
    <p:sldId id="308" r:id="rId31"/>
    <p:sldId id="309" r:id="rId32"/>
    <p:sldId id="310" r:id="rId33"/>
    <p:sldId id="311" r:id="rId34"/>
    <p:sldId id="312" r:id="rId35"/>
    <p:sldId id="264" r:id="rId36"/>
    <p:sldId id="265" r:id="rId37"/>
    <p:sldId id="266" r:id="rId38"/>
    <p:sldId id="272" r:id="rId39"/>
    <p:sldId id="283" r:id="rId40"/>
    <p:sldId id="284" r:id="rId41"/>
    <p:sldId id="267" r:id="rId42"/>
    <p:sldId id="268" r:id="rId43"/>
    <p:sldId id="274" r:id="rId44"/>
    <p:sldId id="286" r:id="rId45"/>
    <p:sldId id="287" r:id="rId46"/>
    <p:sldId id="289" r:id="rId47"/>
    <p:sldId id="313" r:id="rId48"/>
    <p:sldId id="314" r:id="rId49"/>
    <p:sldId id="315" r:id="rId50"/>
    <p:sldId id="317" r:id="rId51"/>
    <p:sldId id="319" r:id="rId52"/>
    <p:sldId id="269" r:id="rId53"/>
  </p:sldIdLst>
  <p:sldSz cx="18288000" cy="10287000"/>
  <p:notesSz cx="6858000" cy="9144000"/>
  <p:embeddedFontLst>
    <p:embeddedFont>
      <p:font typeface="Poppins" panose="00000500000000000000" pitchFamily="2" charset="0"/>
      <p:regular r:id="rId55"/>
      <p:bold r:id="rId56"/>
      <p:italic r:id="rId57"/>
      <p:boldItalic r:id="rId58"/>
    </p:embeddedFont>
    <p:embeddedFont>
      <p:font typeface="Poppins Bold" panose="00000800000000000000" charset="0"/>
      <p:regular r:id="rId59"/>
    </p:embeddedFont>
    <p:embeddedFont>
      <p:font typeface="Poppins Medium" panose="00000600000000000000" pitchFamily="2" charset="0"/>
      <p:regular r:id="rId60"/>
      <p:italic r:id="rId61"/>
    </p:embeddedFont>
    <p:embeddedFont>
      <p:font typeface="Poppins Semi-Bold" panose="020B0604020202020204" charset="0"/>
      <p:regular r:id="rId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C4D6"/>
    <a:srgbClr val="FFF7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7.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62"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6.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3B823-D6DD-448D-B2E0-AC09FF0ED217}" type="datetimeFigureOut">
              <a:rPr lang="fr-FR" smtClean="0"/>
              <a:t>09/06/2026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CD1244-35D1-44B3-9036-51A664636617}" type="slidenum">
              <a:rPr lang="fr-FR" smtClean="0"/>
              <a:t>‹N°›</a:t>
            </a:fld>
            <a:endParaRPr lang="fr-FR"/>
          </a:p>
        </p:txBody>
      </p:sp>
    </p:spTree>
    <p:extLst>
      <p:ext uri="{BB962C8B-B14F-4D97-AF65-F5344CB8AC3E}">
        <p14:creationId xmlns:p14="http://schemas.microsoft.com/office/powerpoint/2010/main" val="4035547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3CD1244-35D1-44B3-9036-51A664636617}" type="slidenum">
              <a:rPr lang="fr-FR" smtClean="0"/>
              <a:t>13</a:t>
            </a:fld>
            <a:endParaRPr lang="fr-FR"/>
          </a:p>
        </p:txBody>
      </p:sp>
    </p:spTree>
    <p:extLst>
      <p:ext uri="{BB962C8B-B14F-4D97-AF65-F5344CB8AC3E}">
        <p14:creationId xmlns:p14="http://schemas.microsoft.com/office/powerpoint/2010/main" val="2070835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buFont typeface="Arial" panose="020B0604020202020204" pitchFamily="34" charset="0"/>
              <a:buNone/>
            </a:pPr>
            <a:endParaRPr lang="fr-FR" dirty="0"/>
          </a:p>
        </p:txBody>
      </p:sp>
      <p:sp>
        <p:nvSpPr>
          <p:cNvPr id="4" name="Espace réservé du numéro de diapositive 3"/>
          <p:cNvSpPr>
            <a:spLocks noGrp="1"/>
          </p:cNvSpPr>
          <p:nvPr>
            <p:ph type="sldNum" sz="quarter" idx="5"/>
          </p:nvPr>
        </p:nvSpPr>
        <p:spPr/>
        <p:txBody>
          <a:bodyPr/>
          <a:lstStyle/>
          <a:p>
            <a:fld id="{83CD1244-35D1-44B3-9036-51A664636617}" type="slidenum">
              <a:rPr lang="fr-FR" smtClean="0"/>
              <a:t>14</a:t>
            </a:fld>
            <a:endParaRPr lang="fr-FR"/>
          </a:p>
        </p:txBody>
      </p:sp>
    </p:spTree>
    <p:extLst>
      <p:ext uri="{BB962C8B-B14F-4D97-AF65-F5344CB8AC3E}">
        <p14:creationId xmlns:p14="http://schemas.microsoft.com/office/powerpoint/2010/main" val="53935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buFont typeface="Arial" panose="020B0604020202020204" pitchFamily="34" charset="0"/>
              <a:buNone/>
            </a:pPr>
            <a:endParaRPr lang="fr-FR" dirty="0"/>
          </a:p>
        </p:txBody>
      </p:sp>
      <p:sp>
        <p:nvSpPr>
          <p:cNvPr id="4" name="Espace réservé du numéro de diapositive 3"/>
          <p:cNvSpPr>
            <a:spLocks noGrp="1"/>
          </p:cNvSpPr>
          <p:nvPr>
            <p:ph type="sldNum" sz="quarter" idx="5"/>
          </p:nvPr>
        </p:nvSpPr>
        <p:spPr/>
        <p:txBody>
          <a:bodyPr/>
          <a:lstStyle/>
          <a:p>
            <a:fld id="{83CD1244-35D1-44B3-9036-51A664636617}" type="slidenum">
              <a:rPr lang="fr-FR" smtClean="0"/>
              <a:t>15</a:t>
            </a:fld>
            <a:endParaRPr lang="fr-FR"/>
          </a:p>
        </p:txBody>
      </p:sp>
    </p:spTree>
    <p:extLst>
      <p:ext uri="{BB962C8B-B14F-4D97-AF65-F5344CB8AC3E}">
        <p14:creationId xmlns:p14="http://schemas.microsoft.com/office/powerpoint/2010/main" val="4224867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3CD1244-35D1-44B3-9036-51A664636617}" type="slidenum">
              <a:rPr lang="fr-FR" smtClean="0"/>
              <a:t>16</a:t>
            </a:fld>
            <a:endParaRPr lang="fr-FR"/>
          </a:p>
        </p:txBody>
      </p:sp>
    </p:spTree>
    <p:extLst>
      <p:ext uri="{BB962C8B-B14F-4D97-AF65-F5344CB8AC3E}">
        <p14:creationId xmlns:p14="http://schemas.microsoft.com/office/powerpoint/2010/main" val="3954032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3CD1244-35D1-44B3-9036-51A664636617}" type="slidenum">
              <a:rPr lang="fr-FR" smtClean="0"/>
              <a:t>17</a:t>
            </a:fld>
            <a:endParaRPr lang="fr-FR"/>
          </a:p>
        </p:txBody>
      </p:sp>
    </p:spTree>
    <p:extLst>
      <p:ext uri="{BB962C8B-B14F-4D97-AF65-F5344CB8AC3E}">
        <p14:creationId xmlns:p14="http://schemas.microsoft.com/office/powerpoint/2010/main" val="32008538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3CD1244-35D1-44B3-9036-51A664636617}" type="slidenum">
              <a:rPr lang="fr-FR" smtClean="0"/>
              <a:t>18</a:t>
            </a:fld>
            <a:endParaRPr lang="fr-FR"/>
          </a:p>
        </p:txBody>
      </p:sp>
    </p:spTree>
    <p:extLst>
      <p:ext uri="{BB962C8B-B14F-4D97-AF65-F5344CB8AC3E}">
        <p14:creationId xmlns:p14="http://schemas.microsoft.com/office/powerpoint/2010/main" val="1954003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3CD1244-35D1-44B3-9036-51A664636617}" type="slidenum">
              <a:rPr lang="fr-FR" smtClean="0"/>
              <a:t>20</a:t>
            </a:fld>
            <a:endParaRPr lang="fr-FR"/>
          </a:p>
        </p:txBody>
      </p:sp>
    </p:spTree>
    <p:extLst>
      <p:ext uri="{BB962C8B-B14F-4D97-AF65-F5344CB8AC3E}">
        <p14:creationId xmlns:p14="http://schemas.microsoft.com/office/powerpoint/2010/main" val="2647452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3CD1244-35D1-44B3-9036-51A664636617}" type="slidenum">
              <a:rPr lang="fr-FR" smtClean="0"/>
              <a:t>22</a:t>
            </a:fld>
            <a:endParaRPr lang="fr-FR"/>
          </a:p>
        </p:txBody>
      </p:sp>
    </p:spTree>
    <p:extLst>
      <p:ext uri="{BB962C8B-B14F-4D97-AF65-F5344CB8AC3E}">
        <p14:creationId xmlns:p14="http://schemas.microsoft.com/office/powerpoint/2010/main" val="39826544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3CD1244-35D1-44B3-9036-51A664636617}" type="slidenum">
              <a:rPr lang="fr-FR" smtClean="0"/>
              <a:t>23</a:t>
            </a:fld>
            <a:endParaRPr lang="fr-FR"/>
          </a:p>
        </p:txBody>
      </p:sp>
    </p:spTree>
    <p:extLst>
      <p:ext uri="{BB962C8B-B14F-4D97-AF65-F5344CB8AC3E}">
        <p14:creationId xmlns:p14="http://schemas.microsoft.com/office/powerpoint/2010/main" val="12150503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3CD1244-35D1-44B3-9036-51A664636617}" type="slidenum">
              <a:rPr lang="fr-FR" smtClean="0"/>
              <a:t>27</a:t>
            </a:fld>
            <a:endParaRPr lang="fr-FR"/>
          </a:p>
        </p:txBody>
      </p:sp>
    </p:spTree>
    <p:extLst>
      <p:ext uri="{BB962C8B-B14F-4D97-AF65-F5344CB8AC3E}">
        <p14:creationId xmlns:p14="http://schemas.microsoft.com/office/powerpoint/2010/main" val="35730891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3CD1244-35D1-44B3-9036-51A664636617}" type="slidenum">
              <a:rPr lang="fr-FR" smtClean="0"/>
              <a:t>30</a:t>
            </a:fld>
            <a:endParaRPr lang="fr-FR"/>
          </a:p>
        </p:txBody>
      </p:sp>
    </p:spTree>
    <p:extLst>
      <p:ext uri="{BB962C8B-B14F-4D97-AF65-F5344CB8AC3E}">
        <p14:creationId xmlns:p14="http://schemas.microsoft.com/office/powerpoint/2010/main" val="1557610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3CD1244-35D1-44B3-9036-51A664636617}" type="slidenum">
              <a:rPr lang="fr-FR" smtClean="0"/>
              <a:t>31</a:t>
            </a:fld>
            <a:endParaRPr lang="fr-FR"/>
          </a:p>
        </p:txBody>
      </p:sp>
    </p:spTree>
    <p:extLst>
      <p:ext uri="{BB962C8B-B14F-4D97-AF65-F5344CB8AC3E}">
        <p14:creationId xmlns:p14="http://schemas.microsoft.com/office/powerpoint/2010/main" val="3883804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3CD1244-35D1-44B3-9036-51A664636617}" type="slidenum">
              <a:rPr lang="fr-FR" smtClean="0"/>
              <a:t>32</a:t>
            </a:fld>
            <a:endParaRPr lang="fr-FR"/>
          </a:p>
        </p:txBody>
      </p:sp>
    </p:spTree>
    <p:extLst>
      <p:ext uri="{BB962C8B-B14F-4D97-AF65-F5344CB8AC3E}">
        <p14:creationId xmlns:p14="http://schemas.microsoft.com/office/powerpoint/2010/main" val="356222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3CD1244-35D1-44B3-9036-51A664636617}" type="slidenum">
              <a:rPr lang="fr-FR" smtClean="0"/>
              <a:t>33</a:t>
            </a:fld>
            <a:endParaRPr lang="fr-FR"/>
          </a:p>
        </p:txBody>
      </p:sp>
    </p:spTree>
    <p:extLst>
      <p:ext uri="{BB962C8B-B14F-4D97-AF65-F5344CB8AC3E}">
        <p14:creationId xmlns:p14="http://schemas.microsoft.com/office/powerpoint/2010/main" val="22966259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3CD1244-35D1-44B3-9036-51A664636617}" type="slidenum">
              <a:rPr lang="fr-FR" smtClean="0"/>
              <a:t>38</a:t>
            </a:fld>
            <a:endParaRPr lang="fr-FR"/>
          </a:p>
        </p:txBody>
      </p:sp>
    </p:spTree>
    <p:extLst>
      <p:ext uri="{BB962C8B-B14F-4D97-AF65-F5344CB8AC3E}">
        <p14:creationId xmlns:p14="http://schemas.microsoft.com/office/powerpoint/2010/main" val="42626980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AB597-1115-0180-E016-48BACCCCDA2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2D1F980-7D2C-E187-135B-2AA7DFCA24B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495B472-6AB8-1F6F-EBDA-EFA1BBA2A534}"/>
              </a:ext>
            </a:extLst>
          </p:cNvPr>
          <p:cNvSpPr>
            <a:spLocks noGrp="1"/>
          </p:cNvSpPr>
          <p:nvPr>
            <p:ph type="body" idx="1"/>
          </p:nvPr>
        </p:nvSpPr>
        <p:spPr/>
        <p:txBody>
          <a:bodyPr/>
          <a:lstStyle/>
          <a:p>
            <a:r>
              <a:rPr lang="fr-FR" dirty="0"/>
              <a:t>Connection </a:t>
            </a:r>
            <a:r>
              <a:rPr lang="fr-FR" dirty="0" err="1"/>
              <a:t>Pep’s</a:t>
            </a:r>
            <a:endParaRPr lang="fr-FR" dirty="0"/>
          </a:p>
        </p:txBody>
      </p:sp>
      <p:sp>
        <p:nvSpPr>
          <p:cNvPr id="4" name="Espace réservé du numéro de diapositive 3">
            <a:extLst>
              <a:ext uri="{FF2B5EF4-FFF2-40B4-BE49-F238E27FC236}">
                <a16:creationId xmlns:a16="http://schemas.microsoft.com/office/drawing/2014/main" id="{93680B33-D8D8-4264-D160-4A5EB45C2679}"/>
              </a:ext>
            </a:extLst>
          </p:cNvPr>
          <p:cNvSpPr>
            <a:spLocks noGrp="1"/>
          </p:cNvSpPr>
          <p:nvPr>
            <p:ph type="sldNum" sz="quarter" idx="5"/>
          </p:nvPr>
        </p:nvSpPr>
        <p:spPr/>
        <p:txBody>
          <a:bodyPr/>
          <a:lstStyle/>
          <a:p>
            <a:fld id="{83CD1244-35D1-44B3-9036-51A664636617}" type="slidenum">
              <a:rPr lang="fr-FR" smtClean="0"/>
              <a:t>39</a:t>
            </a:fld>
            <a:endParaRPr lang="fr-FR"/>
          </a:p>
        </p:txBody>
      </p:sp>
    </p:spTree>
    <p:extLst>
      <p:ext uri="{BB962C8B-B14F-4D97-AF65-F5344CB8AC3E}">
        <p14:creationId xmlns:p14="http://schemas.microsoft.com/office/powerpoint/2010/main" val="1595412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C85D5-3BDD-679F-A657-A1EF6EF07EC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8CEE851-53A6-7DD3-A3E1-E0F9D571640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BD935CC-BFCC-332F-7E10-591F203CAB1F}"/>
              </a:ext>
            </a:extLst>
          </p:cNvPr>
          <p:cNvSpPr>
            <a:spLocks noGrp="1"/>
          </p:cNvSpPr>
          <p:nvPr>
            <p:ph type="body" idx="1"/>
          </p:nvPr>
        </p:nvSpPr>
        <p:spPr/>
        <p:txBody>
          <a:bodyPr/>
          <a:lstStyle/>
          <a:p>
            <a:r>
              <a:rPr lang="fr-FR" dirty="0"/>
              <a:t>Guide administrateur espace réservé + connexion </a:t>
            </a:r>
            <a:r>
              <a:rPr lang="fr-FR" dirty="0" err="1"/>
              <a:t>Pep’s</a:t>
            </a:r>
            <a:endParaRPr lang="fr-FR" dirty="0"/>
          </a:p>
        </p:txBody>
      </p:sp>
      <p:sp>
        <p:nvSpPr>
          <p:cNvPr id="4" name="Espace réservé du numéro de diapositive 3">
            <a:extLst>
              <a:ext uri="{FF2B5EF4-FFF2-40B4-BE49-F238E27FC236}">
                <a16:creationId xmlns:a16="http://schemas.microsoft.com/office/drawing/2014/main" id="{1216E2D9-45D7-48F1-23E8-F60FD9D1EEE1}"/>
              </a:ext>
            </a:extLst>
          </p:cNvPr>
          <p:cNvSpPr>
            <a:spLocks noGrp="1"/>
          </p:cNvSpPr>
          <p:nvPr>
            <p:ph type="sldNum" sz="quarter" idx="5"/>
          </p:nvPr>
        </p:nvSpPr>
        <p:spPr/>
        <p:txBody>
          <a:bodyPr/>
          <a:lstStyle/>
          <a:p>
            <a:fld id="{83CD1244-35D1-44B3-9036-51A664636617}" type="slidenum">
              <a:rPr lang="fr-FR" smtClean="0"/>
              <a:t>40</a:t>
            </a:fld>
            <a:endParaRPr lang="fr-FR"/>
          </a:p>
        </p:txBody>
      </p:sp>
    </p:spTree>
    <p:extLst>
      <p:ext uri="{BB962C8B-B14F-4D97-AF65-F5344CB8AC3E}">
        <p14:creationId xmlns:p14="http://schemas.microsoft.com/office/powerpoint/2010/main" val="1728160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sv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mailto:service.rh@cdg18.fr" TargetMode="External"/><Relationship Id="rId2" Type="http://schemas.openxmlformats.org/officeDocument/2006/relationships/image" Target="../media/image10.sv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0.sv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donnees-sociales.fr/mode-demploi-2-2/" TargetMode="External"/><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mailto:sirene-secteurpublic@insee-contact.fr" TargetMode="External"/><Relationship Id="rId2" Type="http://schemas.openxmlformats.org/officeDocument/2006/relationships/image" Target="../media/image10.sv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0.sv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hyperlink" Target="https://pixabay.com/ko/%ED%94%84%EB%A1%9C%ED%95%84-%ED%94%84%EB%A1%9C%ED%95%84-%EC%9D%B4%EB%AF%B8%EC%A7%80-%EC%82%AC%EB%9E%8C%EC%9D%98-%EC%96%BC%EA%B5%B4-%EB%A8%B8%EB%A6%AC-%EB%82%A8%EC%9E%90-%EC%97%AC%EC%9E%90-2398783/"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hyperlink" Target="mailto:service.rh@cdg18.fr" TargetMode="External"/><Relationship Id="rId7" Type="http://schemas.openxmlformats.org/officeDocument/2006/relationships/hyperlink" Target="https://www.cdg18.fr/fileadmin/bibliotheque/Documents/Acces_reserve/Elections_Professionnelles/fiche_electeur_CCP.pdf" TargetMode="External"/><Relationship Id="rId2" Type="http://schemas.openxmlformats.org/officeDocument/2006/relationships/image" Target="../media/image26.png"/><Relationship Id="rId1" Type="http://schemas.openxmlformats.org/officeDocument/2006/relationships/slideLayout" Target="../slideLayouts/slideLayout4.xml"/><Relationship Id="rId6" Type="http://schemas.openxmlformats.org/officeDocument/2006/relationships/hyperlink" Target="https://www.cdg18.fr/fileadmin/bibliotheque/Documents/Acces_reserve/Elections_Professionnelles/fiche_electeur_CAP.pdf" TargetMode="External"/><Relationship Id="rId5" Type="http://schemas.openxmlformats.org/officeDocument/2006/relationships/hyperlink" Target="https://www.cdg18.fr/fileadmin/bibliotheque/Documents/Acces_reserve/Elections_Professionnelles/fiche_electeur_CST.pdf" TargetMode="External"/><Relationship Id="rId4" Type="http://schemas.openxmlformats.org/officeDocument/2006/relationships/image" Target="../media/image27.png"/></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mailto:cdgcher@cdg18.fr" TargetMode="Externa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hyperlink" Target="mailto:cdgcher@cdg18.fr" TargetMode="External"/><Relationship Id="rId2" Type="http://schemas.openxmlformats.org/officeDocument/2006/relationships/hyperlink" Target="mailto:psc@cdg18.fr" TargetMode="Externa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4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mailto:cdgcher@cdg18.fr" TargetMode="Externa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hyperlink" Target="mailto:cdgcher@cdg18.fr" TargetMode="External"/><Relationship Id="rId2" Type="http://schemas.openxmlformats.org/officeDocument/2006/relationships/hyperlink" Target="https://events.teams.microsoft.com/event/19240396-746f-4bc7-b1dd-7999de7be214@0607d6f1-797e-431e-bd0e-ad4a75ca4061" TargetMode="External"/><Relationship Id="rId1" Type="http://schemas.openxmlformats.org/officeDocument/2006/relationships/slideLayout" Target="../slideLayouts/slideLayout4.xml"/><Relationship Id="rId5" Type="http://schemas.openxmlformats.org/officeDocument/2006/relationships/image" Target="../media/image31.png"/><Relationship Id="rId4" Type="http://schemas.openxmlformats.org/officeDocument/2006/relationships/image" Target="../media/image30.png"/></Relationships>
</file>

<file path=ppt/slides/_rels/slide49.xml.rels><?xml version="1.0" encoding="UTF-8" standalone="yes"?>
<Relationships xmlns="http://schemas.openxmlformats.org/package/2006/relationships"><Relationship Id="rId3" Type="http://schemas.openxmlformats.org/officeDocument/2006/relationships/hyperlink" Target="https://teams.microsoft.com/meet/348341263452079?p=aPgsxZd9osMHU30laY" TargetMode="External"/><Relationship Id="rId2" Type="http://schemas.openxmlformats.org/officeDocument/2006/relationships/hyperlink" Target="https://forms.office.com/pages/responsepage.aspx?id=Dy3EgeCV-kKLLQkgR6hfCCMbCRTMw8lFj4LPTMPPYD1UNkNITkZVSkhWVkkyUVdWVlRGMDNMMFlaSC4u&amp;route=shorturl" TargetMode="External"/><Relationship Id="rId1" Type="http://schemas.openxmlformats.org/officeDocument/2006/relationships/slideLayout" Target="../slideLayouts/slideLayout4.xml"/><Relationship Id="rId5" Type="http://schemas.openxmlformats.org/officeDocument/2006/relationships/image" Target="../media/image32.png"/><Relationship Id="rId4" Type="http://schemas.openxmlformats.org/officeDocument/2006/relationships/hyperlink" Target="mailto:cdgcher@cdg18.fr"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mailto:psc@cdg18.fr" TargetMode="External"/><Relationship Id="rId7" Type="http://schemas.openxmlformats.org/officeDocument/2006/relationships/image" Target="../media/image33.png"/><Relationship Id="rId2" Type="http://schemas.openxmlformats.org/officeDocument/2006/relationships/hyperlink" Target="mailto:assurances.retraite@cdg18.fr" TargetMode="External"/><Relationship Id="rId1" Type="http://schemas.openxmlformats.org/officeDocument/2006/relationships/slideLayout" Target="../slideLayouts/slideLayout4.xml"/><Relationship Id="rId6" Type="http://schemas.openxmlformats.org/officeDocument/2006/relationships/hyperlink" Target="mailto:cdgcher@cdg18.fr" TargetMode="External"/><Relationship Id="rId5" Type="http://schemas.openxmlformats.org/officeDocument/2006/relationships/hyperlink" Target="mailto:retraite@cdg18.fr" TargetMode="External"/><Relationship Id="rId4" Type="http://schemas.openxmlformats.org/officeDocument/2006/relationships/hyperlink" Target="mailto:cnp@cdg18.fr"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mailto:cdgcher@cdg18.fr" TargetMode="Externa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35.sv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grpSp>
        <p:nvGrpSpPr>
          <p:cNvPr id="2" name="Group 2"/>
          <p:cNvGrpSpPr/>
          <p:nvPr/>
        </p:nvGrpSpPr>
        <p:grpSpPr>
          <a:xfrm>
            <a:off x="-4710731" y="5143500"/>
            <a:ext cx="11976067" cy="10032267"/>
            <a:chOff x="0" y="0"/>
            <a:chExt cx="970284" cy="812800"/>
          </a:xfrm>
        </p:grpSpPr>
        <p:sp>
          <p:nvSpPr>
            <p:cNvPr id="3" name="Freeform 3"/>
            <p:cNvSpPr/>
            <p:nvPr/>
          </p:nvSpPr>
          <p:spPr>
            <a:xfrm>
              <a:off x="0" y="0"/>
              <a:ext cx="970284" cy="812800"/>
            </a:xfrm>
            <a:custGeom>
              <a:avLst/>
              <a:gdLst/>
              <a:ahLst/>
              <a:cxnLst/>
              <a:rect l="l" t="t" r="r" b="b"/>
              <a:pathLst>
                <a:path w="970284" h="812800">
                  <a:moveTo>
                    <a:pt x="485142" y="0"/>
                  </a:moveTo>
                  <a:cubicBezTo>
                    <a:pt x="217205" y="0"/>
                    <a:pt x="0" y="181951"/>
                    <a:pt x="0" y="406400"/>
                  </a:cubicBezTo>
                  <a:cubicBezTo>
                    <a:pt x="0" y="630849"/>
                    <a:pt x="217205" y="812800"/>
                    <a:pt x="485142" y="812800"/>
                  </a:cubicBezTo>
                  <a:cubicBezTo>
                    <a:pt x="753078" y="812800"/>
                    <a:pt x="970284" y="630849"/>
                    <a:pt x="970284" y="406400"/>
                  </a:cubicBezTo>
                  <a:cubicBezTo>
                    <a:pt x="970284" y="181951"/>
                    <a:pt x="753078" y="0"/>
                    <a:pt x="485142" y="0"/>
                  </a:cubicBezTo>
                  <a:close/>
                </a:path>
              </a:pathLst>
            </a:custGeom>
            <a:solidFill>
              <a:srgbClr val="ED8A32"/>
            </a:solidFill>
          </p:spPr>
          <p:txBody>
            <a:bodyPr/>
            <a:lstStyle/>
            <a:p>
              <a:endParaRPr lang="fr-FR"/>
            </a:p>
          </p:txBody>
        </p:sp>
        <p:sp>
          <p:nvSpPr>
            <p:cNvPr id="4" name="TextBox 4"/>
            <p:cNvSpPr txBox="1"/>
            <p:nvPr/>
          </p:nvSpPr>
          <p:spPr>
            <a:xfrm>
              <a:off x="90964" y="19050"/>
              <a:ext cx="788356" cy="717550"/>
            </a:xfrm>
            <a:prstGeom prst="rect">
              <a:avLst/>
            </a:prstGeom>
          </p:spPr>
          <p:txBody>
            <a:bodyPr lIns="50800" tIns="50800" rIns="50800" bIns="50800" rtlCol="0" anchor="ctr"/>
            <a:lstStyle/>
            <a:p>
              <a:pPr marL="0" lvl="0" indent="0" algn="ctr">
                <a:lnSpc>
                  <a:spcPts val="2659"/>
                </a:lnSpc>
              </a:pPr>
              <a:endParaRPr/>
            </a:p>
          </p:txBody>
        </p:sp>
      </p:grpSp>
      <p:sp>
        <p:nvSpPr>
          <p:cNvPr id="5" name="Freeform 5"/>
          <p:cNvSpPr/>
          <p:nvPr/>
        </p:nvSpPr>
        <p:spPr>
          <a:xfrm>
            <a:off x="15776164" y="8455170"/>
            <a:ext cx="1483136" cy="849432"/>
          </a:xfrm>
          <a:custGeom>
            <a:avLst/>
            <a:gdLst/>
            <a:ahLst/>
            <a:cxnLst/>
            <a:rect l="l" t="t" r="r" b="b"/>
            <a:pathLst>
              <a:path w="1483136" h="849432">
                <a:moveTo>
                  <a:pt x="0" y="0"/>
                </a:moveTo>
                <a:lnTo>
                  <a:pt x="1483136" y="0"/>
                </a:lnTo>
                <a:lnTo>
                  <a:pt x="1483136" y="849432"/>
                </a:lnTo>
                <a:lnTo>
                  <a:pt x="0" y="84943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6" name="Freeform 6"/>
          <p:cNvSpPr/>
          <p:nvPr/>
        </p:nvSpPr>
        <p:spPr>
          <a:xfrm>
            <a:off x="379302" y="342352"/>
            <a:ext cx="3402425" cy="2314575"/>
          </a:xfrm>
          <a:custGeom>
            <a:avLst/>
            <a:gdLst/>
            <a:ahLst/>
            <a:cxnLst/>
            <a:rect l="l" t="t" r="r" b="b"/>
            <a:pathLst>
              <a:path w="3402425" h="2314575">
                <a:moveTo>
                  <a:pt x="0" y="0"/>
                </a:moveTo>
                <a:lnTo>
                  <a:pt x="3402425" y="0"/>
                </a:lnTo>
                <a:lnTo>
                  <a:pt x="3402425" y="2314575"/>
                </a:lnTo>
                <a:lnTo>
                  <a:pt x="0" y="2314575"/>
                </a:lnTo>
                <a:lnTo>
                  <a:pt x="0" y="0"/>
                </a:lnTo>
                <a:close/>
              </a:path>
            </a:pathLst>
          </a:custGeom>
          <a:blipFill>
            <a:blip r:embed="rId5"/>
            <a:stretch>
              <a:fillRect/>
            </a:stretch>
          </a:blipFill>
        </p:spPr>
        <p:txBody>
          <a:bodyPr/>
          <a:lstStyle/>
          <a:p>
            <a:endParaRPr lang="fr-FR"/>
          </a:p>
        </p:txBody>
      </p:sp>
      <p:sp>
        <p:nvSpPr>
          <p:cNvPr id="7" name="Freeform 7"/>
          <p:cNvSpPr/>
          <p:nvPr/>
        </p:nvSpPr>
        <p:spPr>
          <a:xfrm>
            <a:off x="379302" y="6172200"/>
            <a:ext cx="5335235" cy="4114800"/>
          </a:xfrm>
          <a:custGeom>
            <a:avLst/>
            <a:gdLst/>
            <a:ahLst/>
            <a:cxnLst/>
            <a:rect l="l" t="t" r="r" b="b"/>
            <a:pathLst>
              <a:path w="5335235" h="4114800">
                <a:moveTo>
                  <a:pt x="0" y="0"/>
                </a:moveTo>
                <a:lnTo>
                  <a:pt x="5335235" y="0"/>
                </a:lnTo>
                <a:lnTo>
                  <a:pt x="5335235"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8" name="TextBox 8"/>
          <p:cNvSpPr txBox="1"/>
          <p:nvPr/>
        </p:nvSpPr>
        <p:spPr>
          <a:xfrm>
            <a:off x="8229600" y="3262111"/>
            <a:ext cx="7715449" cy="1310026"/>
          </a:xfrm>
          <a:prstGeom prst="rect">
            <a:avLst/>
          </a:prstGeom>
        </p:spPr>
        <p:txBody>
          <a:bodyPr wrap="square" lIns="0" tIns="0" rIns="0" bIns="0" rtlCol="0" anchor="t">
            <a:spAutoFit/>
          </a:bodyPr>
          <a:lstStyle/>
          <a:p>
            <a:pPr algn="l">
              <a:lnSpc>
                <a:spcPts val="3384"/>
              </a:lnSpc>
            </a:pPr>
            <a:r>
              <a:rPr lang="en-US" sz="2843" b="1" dirty="0">
                <a:solidFill>
                  <a:srgbClr val="DB560E"/>
                </a:solidFill>
                <a:latin typeface="Poppins Semi-Bold"/>
                <a:ea typeface="Poppins Semi-Bold"/>
                <a:cs typeface="Poppins Semi-Bold"/>
                <a:sym typeface="Poppins Semi-Bold"/>
              </a:rPr>
              <a:t>Vos </a:t>
            </a:r>
            <a:r>
              <a:rPr lang="en-US" sz="2843" b="1" dirty="0" err="1">
                <a:solidFill>
                  <a:srgbClr val="DB560E"/>
                </a:solidFill>
                <a:latin typeface="Poppins Semi-Bold"/>
                <a:ea typeface="Poppins Semi-Bold"/>
                <a:cs typeface="Poppins Semi-Bold"/>
                <a:sym typeface="Poppins Semi-Bold"/>
              </a:rPr>
              <a:t>intervenants</a:t>
            </a:r>
            <a:r>
              <a:rPr lang="en-US" sz="2843" b="1" dirty="0">
                <a:solidFill>
                  <a:srgbClr val="DB560E"/>
                </a:solidFill>
                <a:latin typeface="Poppins Semi-Bold"/>
                <a:ea typeface="Poppins Semi-Bold"/>
                <a:cs typeface="Poppins Semi-Bold"/>
                <a:sym typeface="Poppins Semi-Bold"/>
              </a:rPr>
              <a:t> pour cette session:</a:t>
            </a:r>
          </a:p>
          <a:p>
            <a:pPr algn="l">
              <a:lnSpc>
                <a:spcPts val="3384"/>
              </a:lnSpc>
            </a:pPr>
            <a:endParaRPr lang="en-US" sz="2843" b="1" dirty="0">
              <a:solidFill>
                <a:srgbClr val="DB560E"/>
              </a:solidFill>
              <a:latin typeface="Poppins Semi-Bold"/>
              <a:ea typeface="Poppins Semi-Bold"/>
              <a:cs typeface="Poppins Semi-Bold"/>
              <a:sym typeface="Poppins Semi-Bold"/>
            </a:endParaRPr>
          </a:p>
          <a:p>
            <a:pPr marL="0" lvl="0" indent="0" algn="l">
              <a:lnSpc>
                <a:spcPts val="3384"/>
              </a:lnSpc>
            </a:pPr>
            <a:endParaRPr lang="en-US" sz="2843" b="1" dirty="0">
              <a:solidFill>
                <a:srgbClr val="DB560E"/>
              </a:solidFill>
              <a:latin typeface="Poppins Semi-Bold"/>
              <a:ea typeface="Poppins Semi-Bold"/>
              <a:cs typeface="Poppins Semi-Bold"/>
              <a:sym typeface="Poppins Semi-Bold"/>
            </a:endParaRPr>
          </a:p>
        </p:txBody>
      </p:sp>
      <p:sp>
        <p:nvSpPr>
          <p:cNvPr id="9" name="TextBox 9"/>
          <p:cNvSpPr txBox="1"/>
          <p:nvPr/>
        </p:nvSpPr>
        <p:spPr>
          <a:xfrm>
            <a:off x="11049000" y="982398"/>
            <a:ext cx="5859144" cy="1072409"/>
          </a:xfrm>
          <a:prstGeom prst="rect">
            <a:avLst/>
          </a:prstGeom>
        </p:spPr>
        <p:txBody>
          <a:bodyPr wrap="square" lIns="0" tIns="0" rIns="0" bIns="0" rtlCol="0" anchor="t">
            <a:spAutoFit/>
          </a:bodyPr>
          <a:lstStyle/>
          <a:p>
            <a:pPr algn="ctr">
              <a:lnSpc>
                <a:spcPts val="8813"/>
              </a:lnSpc>
              <a:spcBef>
                <a:spcPct val="0"/>
              </a:spcBef>
            </a:pPr>
            <a:r>
              <a:rPr lang="en-US" sz="6295" dirty="0">
                <a:solidFill>
                  <a:srgbClr val="AED4AC"/>
                </a:solidFill>
                <a:latin typeface="Poppins"/>
                <a:ea typeface="Poppins"/>
                <a:cs typeface="Poppins"/>
                <a:sym typeface="Poppins"/>
              </a:rPr>
              <a:t>JUIN 2026</a:t>
            </a:r>
          </a:p>
        </p:txBody>
      </p:sp>
      <p:sp>
        <p:nvSpPr>
          <p:cNvPr id="10" name="TextBox 10"/>
          <p:cNvSpPr txBox="1"/>
          <p:nvPr/>
        </p:nvSpPr>
        <p:spPr>
          <a:xfrm>
            <a:off x="6670735" y="4470494"/>
            <a:ext cx="11617265" cy="3271793"/>
          </a:xfrm>
          <a:prstGeom prst="rect">
            <a:avLst/>
          </a:prstGeom>
        </p:spPr>
        <p:txBody>
          <a:bodyPr lIns="0" tIns="0" rIns="0" bIns="0" rtlCol="0" anchor="t">
            <a:spAutoFit/>
          </a:bodyPr>
          <a:lstStyle/>
          <a:p>
            <a:pPr algn="ctr">
              <a:lnSpc>
                <a:spcPts val="3816"/>
              </a:lnSpc>
              <a:spcBef>
                <a:spcPct val="0"/>
              </a:spcBef>
            </a:pPr>
            <a:r>
              <a:rPr lang="en-US" sz="2726" b="1" dirty="0">
                <a:solidFill>
                  <a:srgbClr val="76C4D6"/>
                </a:solidFill>
                <a:latin typeface="Poppins Bold"/>
                <a:ea typeface="Poppins Bold"/>
                <a:cs typeface="Poppins Bold"/>
                <a:sym typeface="Poppins Bold"/>
              </a:rPr>
              <a:t>Aurore VEDRENNE</a:t>
            </a:r>
            <a:r>
              <a:rPr lang="en-US" sz="2726" dirty="0">
                <a:solidFill>
                  <a:srgbClr val="76C4D6"/>
                </a:solidFill>
                <a:latin typeface="Poppins"/>
                <a:ea typeface="Poppins"/>
                <a:cs typeface="Poppins"/>
                <a:sym typeface="Poppins"/>
              </a:rPr>
              <a:t>– Directrice </a:t>
            </a:r>
            <a:r>
              <a:rPr lang="en-US" sz="2726" dirty="0" err="1">
                <a:solidFill>
                  <a:srgbClr val="76C4D6"/>
                </a:solidFill>
                <a:latin typeface="Poppins"/>
                <a:ea typeface="Poppins"/>
                <a:cs typeface="Poppins"/>
                <a:sym typeface="Poppins"/>
              </a:rPr>
              <a:t>adjointe</a:t>
            </a:r>
            <a:r>
              <a:rPr lang="en-US" sz="2726" dirty="0">
                <a:solidFill>
                  <a:srgbClr val="76C4D6"/>
                </a:solidFill>
                <a:latin typeface="Poppins"/>
                <a:ea typeface="Poppins"/>
                <a:cs typeface="Poppins"/>
                <a:sym typeface="Poppins"/>
              </a:rPr>
              <a:t> et </a:t>
            </a:r>
            <a:r>
              <a:rPr lang="en-US" sz="2726" dirty="0" err="1">
                <a:solidFill>
                  <a:srgbClr val="76C4D6"/>
                </a:solidFill>
                <a:latin typeface="Poppins"/>
                <a:ea typeface="Poppins"/>
                <a:cs typeface="Poppins"/>
                <a:sym typeface="Poppins"/>
              </a:rPr>
              <a:t>responsable</a:t>
            </a:r>
            <a:r>
              <a:rPr lang="en-US" sz="2726" dirty="0">
                <a:solidFill>
                  <a:srgbClr val="76C4D6"/>
                </a:solidFill>
                <a:latin typeface="Poppins"/>
                <a:ea typeface="Poppins"/>
                <a:cs typeface="Poppins"/>
                <a:sym typeface="Poppins"/>
              </a:rPr>
              <a:t> du </a:t>
            </a:r>
            <a:r>
              <a:rPr lang="en-US" sz="2726" dirty="0" err="1">
                <a:solidFill>
                  <a:srgbClr val="76C4D6"/>
                </a:solidFill>
                <a:latin typeface="Poppins"/>
                <a:ea typeface="Poppins"/>
                <a:cs typeface="Poppins"/>
                <a:sym typeface="Poppins"/>
              </a:rPr>
              <a:t>pôle</a:t>
            </a:r>
            <a:r>
              <a:rPr lang="en-US" sz="2726" dirty="0">
                <a:solidFill>
                  <a:srgbClr val="76C4D6"/>
                </a:solidFill>
                <a:latin typeface="Poppins"/>
                <a:ea typeface="Poppins"/>
                <a:cs typeface="Poppins"/>
                <a:sym typeface="Poppins"/>
              </a:rPr>
              <a:t> </a:t>
            </a:r>
            <a:r>
              <a:rPr lang="en-US" sz="2726" dirty="0" err="1">
                <a:solidFill>
                  <a:srgbClr val="76C4D6"/>
                </a:solidFill>
                <a:latin typeface="Poppins"/>
                <a:ea typeface="Poppins"/>
                <a:cs typeface="Poppins"/>
                <a:sym typeface="Poppins"/>
              </a:rPr>
              <a:t>ressources</a:t>
            </a:r>
            <a:r>
              <a:rPr lang="en-US" sz="2726" dirty="0">
                <a:solidFill>
                  <a:srgbClr val="76C4D6"/>
                </a:solidFill>
                <a:latin typeface="Poppins"/>
                <a:ea typeface="Poppins"/>
                <a:cs typeface="Poppins"/>
                <a:sym typeface="Poppins"/>
              </a:rPr>
              <a:t> et </a:t>
            </a:r>
            <a:r>
              <a:rPr lang="en-US" sz="2726" dirty="0" err="1">
                <a:solidFill>
                  <a:srgbClr val="76C4D6"/>
                </a:solidFill>
                <a:latin typeface="Poppins"/>
                <a:ea typeface="Poppins"/>
                <a:cs typeface="Poppins"/>
                <a:sym typeface="Poppins"/>
              </a:rPr>
              <a:t>accompagnement</a:t>
            </a:r>
            <a:endParaRPr lang="en-US" sz="2726" dirty="0">
              <a:solidFill>
                <a:srgbClr val="76C4D6"/>
              </a:solidFill>
              <a:latin typeface="Poppins"/>
              <a:ea typeface="Poppins"/>
              <a:cs typeface="Poppins"/>
              <a:sym typeface="Poppins"/>
            </a:endParaRPr>
          </a:p>
          <a:p>
            <a:pPr algn="ctr">
              <a:lnSpc>
                <a:spcPts val="3816"/>
              </a:lnSpc>
              <a:spcBef>
                <a:spcPct val="0"/>
              </a:spcBef>
            </a:pPr>
            <a:r>
              <a:rPr lang="en-US" sz="2726" b="1" dirty="0">
                <a:solidFill>
                  <a:srgbClr val="76C4D6"/>
                </a:solidFill>
                <a:latin typeface="Poppins"/>
                <a:ea typeface="Poppins"/>
                <a:cs typeface="Poppins"/>
                <a:sym typeface="Poppins"/>
              </a:rPr>
              <a:t>Amélie LAVOIGNAT – </a:t>
            </a:r>
            <a:r>
              <a:rPr lang="en-US" sz="2726" dirty="0" err="1">
                <a:solidFill>
                  <a:srgbClr val="76C4D6"/>
                </a:solidFill>
                <a:latin typeface="Poppins"/>
                <a:ea typeface="Poppins"/>
                <a:cs typeface="Poppins"/>
                <a:sym typeface="Poppins"/>
              </a:rPr>
              <a:t>Conseillère</a:t>
            </a:r>
            <a:r>
              <a:rPr lang="en-US" sz="2726" dirty="0">
                <a:solidFill>
                  <a:srgbClr val="76C4D6"/>
                </a:solidFill>
                <a:latin typeface="Poppins"/>
                <a:ea typeface="Poppins"/>
                <a:cs typeface="Poppins"/>
                <a:sym typeface="Poppins"/>
              </a:rPr>
              <a:t> Carrière &amp; Dialogue Social</a:t>
            </a:r>
          </a:p>
          <a:p>
            <a:pPr algn="ctr">
              <a:lnSpc>
                <a:spcPts val="3816"/>
              </a:lnSpc>
              <a:spcBef>
                <a:spcPct val="0"/>
              </a:spcBef>
            </a:pPr>
            <a:r>
              <a:rPr lang="en-US" sz="2726" b="1" dirty="0">
                <a:solidFill>
                  <a:srgbClr val="76C4D6"/>
                </a:solidFill>
                <a:latin typeface="Poppins Bold"/>
                <a:ea typeface="Poppins Bold"/>
                <a:cs typeface="Poppins Bold"/>
                <a:sym typeface="Poppins Bold"/>
              </a:rPr>
              <a:t>Christophe BOUQUET</a:t>
            </a:r>
            <a:r>
              <a:rPr lang="en-US" sz="2726" dirty="0">
                <a:solidFill>
                  <a:srgbClr val="76C4D6"/>
                </a:solidFill>
                <a:latin typeface="Poppins"/>
                <a:ea typeface="Poppins"/>
                <a:cs typeface="Poppins"/>
                <a:sym typeface="Poppins"/>
              </a:rPr>
              <a:t> – Conseiller en Prévention</a:t>
            </a:r>
          </a:p>
          <a:p>
            <a:pPr algn="ctr">
              <a:lnSpc>
                <a:spcPts val="3816"/>
              </a:lnSpc>
              <a:spcBef>
                <a:spcPct val="0"/>
              </a:spcBef>
            </a:pPr>
            <a:r>
              <a:rPr lang="en-US" sz="2726" b="1" dirty="0">
                <a:solidFill>
                  <a:srgbClr val="76C4D6"/>
                </a:solidFill>
                <a:latin typeface="Poppins Bold"/>
                <a:ea typeface="Poppins Bold"/>
                <a:cs typeface="Poppins Bold"/>
                <a:sym typeface="Poppins Bold"/>
              </a:rPr>
              <a:t>Céline GENDRAULT</a:t>
            </a:r>
            <a:r>
              <a:rPr lang="en-US" sz="2726" dirty="0">
                <a:solidFill>
                  <a:srgbClr val="76C4D6"/>
                </a:solidFill>
                <a:latin typeface="Poppins"/>
                <a:ea typeface="Poppins"/>
                <a:cs typeface="Poppins"/>
                <a:sym typeface="Poppins"/>
              </a:rPr>
              <a:t> – </a:t>
            </a:r>
            <a:r>
              <a:rPr lang="en-US" sz="2726" dirty="0" err="1">
                <a:solidFill>
                  <a:srgbClr val="76C4D6"/>
                </a:solidFill>
                <a:latin typeface="Poppins"/>
                <a:ea typeface="Poppins"/>
                <a:cs typeface="Poppins"/>
                <a:sym typeface="Poppins"/>
              </a:rPr>
              <a:t>Coordonnatrice</a:t>
            </a:r>
            <a:r>
              <a:rPr lang="en-US" sz="2726" dirty="0">
                <a:solidFill>
                  <a:srgbClr val="76C4D6"/>
                </a:solidFill>
                <a:latin typeface="Poppins"/>
                <a:ea typeface="Poppins"/>
                <a:cs typeface="Poppins"/>
                <a:sym typeface="Poppins"/>
              </a:rPr>
              <a:t> retraite et </a:t>
            </a:r>
            <a:r>
              <a:rPr lang="en-US" sz="2726" dirty="0" err="1">
                <a:solidFill>
                  <a:srgbClr val="76C4D6"/>
                </a:solidFill>
                <a:latin typeface="Poppins"/>
                <a:ea typeface="Poppins"/>
                <a:cs typeface="Poppins"/>
                <a:sym typeface="Poppins"/>
              </a:rPr>
              <a:t>gestionnaire</a:t>
            </a:r>
            <a:r>
              <a:rPr lang="en-US" sz="2726" dirty="0">
                <a:solidFill>
                  <a:srgbClr val="76C4D6"/>
                </a:solidFill>
                <a:latin typeface="Poppins"/>
                <a:ea typeface="Poppins"/>
                <a:cs typeface="Poppins"/>
                <a:sym typeface="Poppins"/>
              </a:rPr>
              <a:t> assurances statutaires</a:t>
            </a:r>
          </a:p>
          <a:p>
            <a:pPr algn="ctr">
              <a:lnSpc>
                <a:spcPts val="2623"/>
              </a:lnSpc>
              <a:spcBef>
                <a:spcPct val="0"/>
              </a:spcBef>
            </a:pPr>
            <a:endParaRPr lang="en-US" sz="2726" dirty="0">
              <a:solidFill>
                <a:srgbClr val="76C4D6"/>
              </a:solidFill>
              <a:latin typeface="Poppins"/>
              <a:ea typeface="Poppins"/>
              <a:cs typeface="Poppins"/>
              <a:sym typeface="Poppins"/>
            </a:endParaRPr>
          </a:p>
        </p:txBody>
      </p:sp>
      <p:pic>
        <p:nvPicPr>
          <p:cNvPr id="11" name="audiohub__4066141017921_mind-games__testversion">
            <a:hlinkClick r:id="" action="ppaction://media"/>
            <a:extLst>
              <a:ext uri="{FF2B5EF4-FFF2-40B4-BE49-F238E27FC236}">
                <a16:creationId xmlns:a16="http://schemas.microsoft.com/office/drawing/2014/main" id="{783B9FDE-06C4-DD5C-A8AF-5E31079E63C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803237" y="7658100"/>
            <a:ext cx="487363" cy="48736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460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9756" showWhenStopped="0">
                <p:cTn id="7" repeatCount="indefinite" fill="remove"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sp>
        <p:nvSpPr>
          <p:cNvPr id="2" name="Freeform 2"/>
          <p:cNvSpPr/>
          <p:nvPr/>
        </p:nvSpPr>
        <p:spPr>
          <a:xfrm>
            <a:off x="8710753" y="1528612"/>
            <a:ext cx="1218000" cy="1229174"/>
          </a:xfrm>
          <a:custGeom>
            <a:avLst/>
            <a:gdLst/>
            <a:ahLst/>
            <a:cxnLst/>
            <a:rect l="l" t="t" r="r" b="b"/>
            <a:pathLst>
              <a:path w="1218000" h="1229174">
                <a:moveTo>
                  <a:pt x="0" y="0"/>
                </a:moveTo>
                <a:lnTo>
                  <a:pt x="1217999" y="0"/>
                </a:lnTo>
                <a:lnTo>
                  <a:pt x="1217999" y="1229174"/>
                </a:lnTo>
                <a:lnTo>
                  <a:pt x="0" y="122917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3" name="Freeform 3"/>
          <p:cNvSpPr/>
          <p:nvPr/>
        </p:nvSpPr>
        <p:spPr>
          <a:xfrm>
            <a:off x="8680038" y="3808196"/>
            <a:ext cx="1279429" cy="1295923"/>
          </a:xfrm>
          <a:custGeom>
            <a:avLst/>
            <a:gdLst/>
            <a:ahLst/>
            <a:cxnLst/>
            <a:rect l="l" t="t" r="r" b="b"/>
            <a:pathLst>
              <a:path w="1279429" h="1295923">
                <a:moveTo>
                  <a:pt x="0" y="0"/>
                </a:moveTo>
                <a:lnTo>
                  <a:pt x="1279429" y="0"/>
                </a:lnTo>
                <a:lnTo>
                  <a:pt x="1279429" y="1295922"/>
                </a:lnTo>
                <a:lnTo>
                  <a:pt x="0" y="129592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p:cNvSpPr/>
          <p:nvPr/>
        </p:nvSpPr>
        <p:spPr>
          <a:xfrm>
            <a:off x="8720757" y="6151868"/>
            <a:ext cx="1238711" cy="1259318"/>
          </a:xfrm>
          <a:custGeom>
            <a:avLst/>
            <a:gdLst/>
            <a:ahLst/>
            <a:cxnLst/>
            <a:rect l="l" t="t" r="r" b="b"/>
            <a:pathLst>
              <a:path w="1238711" h="1259318">
                <a:moveTo>
                  <a:pt x="0" y="0"/>
                </a:moveTo>
                <a:lnTo>
                  <a:pt x="1238710" y="0"/>
                </a:lnTo>
                <a:lnTo>
                  <a:pt x="1238710" y="1259318"/>
                </a:lnTo>
                <a:lnTo>
                  <a:pt x="0" y="125931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5" name="Freeform 5"/>
          <p:cNvSpPr/>
          <p:nvPr/>
        </p:nvSpPr>
        <p:spPr>
          <a:xfrm>
            <a:off x="8738262" y="8458936"/>
            <a:ext cx="1221206" cy="1267289"/>
          </a:xfrm>
          <a:custGeom>
            <a:avLst/>
            <a:gdLst/>
            <a:ahLst/>
            <a:cxnLst/>
            <a:rect l="l" t="t" r="r" b="b"/>
            <a:pathLst>
              <a:path w="1221206" h="1267289">
                <a:moveTo>
                  <a:pt x="0" y="0"/>
                </a:moveTo>
                <a:lnTo>
                  <a:pt x="1221205" y="0"/>
                </a:lnTo>
                <a:lnTo>
                  <a:pt x="1221205" y="1267289"/>
                </a:lnTo>
                <a:lnTo>
                  <a:pt x="0" y="126728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6" name="TextBox 6"/>
          <p:cNvSpPr txBox="1"/>
          <p:nvPr/>
        </p:nvSpPr>
        <p:spPr>
          <a:xfrm>
            <a:off x="10210282" y="1531255"/>
            <a:ext cx="4333054" cy="489669"/>
          </a:xfrm>
          <a:prstGeom prst="rect">
            <a:avLst/>
          </a:prstGeom>
        </p:spPr>
        <p:txBody>
          <a:bodyPr lIns="0" tIns="0" rIns="0" bIns="0" rtlCol="0" anchor="t">
            <a:spAutoFit/>
          </a:bodyPr>
          <a:lstStyle/>
          <a:p>
            <a:pPr marL="0" lvl="0" indent="0" algn="l">
              <a:lnSpc>
                <a:spcPts val="3648"/>
              </a:lnSpc>
              <a:spcBef>
                <a:spcPct val="0"/>
              </a:spcBef>
            </a:pPr>
            <a:r>
              <a:rPr lang="en-US" sz="3065" b="1">
                <a:solidFill>
                  <a:srgbClr val="000000"/>
                </a:solidFill>
                <a:latin typeface="Poppins Bold"/>
                <a:ea typeface="Poppins Bold"/>
                <a:cs typeface="Poppins Bold"/>
                <a:sym typeface="Poppins Bold"/>
              </a:rPr>
              <a:t>La campagne du RSU</a:t>
            </a:r>
          </a:p>
        </p:txBody>
      </p:sp>
      <p:sp>
        <p:nvSpPr>
          <p:cNvPr id="7" name="TextBox 7"/>
          <p:cNvSpPr txBox="1"/>
          <p:nvPr/>
        </p:nvSpPr>
        <p:spPr>
          <a:xfrm>
            <a:off x="10210282" y="6325901"/>
            <a:ext cx="4879804" cy="489669"/>
          </a:xfrm>
          <a:prstGeom prst="rect">
            <a:avLst/>
          </a:prstGeom>
        </p:spPr>
        <p:txBody>
          <a:bodyPr lIns="0" tIns="0" rIns="0" bIns="0" rtlCol="0" anchor="t">
            <a:spAutoFit/>
          </a:bodyPr>
          <a:lstStyle/>
          <a:p>
            <a:pPr marL="0" lvl="0" indent="0" algn="l">
              <a:lnSpc>
                <a:spcPts val="3648"/>
              </a:lnSpc>
              <a:spcBef>
                <a:spcPct val="0"/>
              </a:spcBef>
            </a:pPr>
            <a:r>
              <a:rPr lang="en-US" sz="3065" b="1">
                <a:solidFill>
                  <a:srgbClr val="000000"/>
                </a:solidFill>
                <a:latin typeface="Poppins Bold"/>
                <a:ea typeface="Poppins Bold"/>
                <a:cs typeface="Poppins Bold"/>
                <a:sym typeface="Poppins Bold"/>
              </a:rPr>
              <a:t>Gestion des profils PEP’S</a:t>
            </a:r>
          </a:p>
        </p:txBody>
      </p:sp>
      <p:sp>
        <p:nvSpPr>
          <p:cNvPr id="8" name="TextBox 8"/>
          <p:cNvSpPr txBox="1"/>
          <p:nvPr/>
        </p:nvSpPr>
        <p:spPr>
          <a:xfrm>
            <a:off x="10210282" y="2030546"/>
            <a:ext cx="7049018" cy="231858"/>
          </a:xfrm>
          <a:prstGeom prst="rect">
            <a:avLst/>
          </a:prstGeom>
        </p:spPr>
        <p:txBody>
          <a:bodyPr lIns="0" tIns="0" rIns="0" bIns="0" rtlCol="0" anchor="t">
            <a:spAutoFit/>
          </a:bodyPr>
          <a:lstStyle/>
          <a:p>
            <a:pPr marL="0" lvl="0" indent="0" algn="l">
              <a:lnSpc>
                <a:spcPts val="1915"/>
              </a:lnSpc>
            </a:pPr>
            <a:r>
              <a:rPr lang="en-US" sz="1368" dirty="0" err="1">
                <a:solidFill>
                  <a:srgbClr val="000000"/>
                </a:solidFill>
                <a:latin typeface="Poppins"/>
                <a:ea typeface="Poppins"/>
                <a:cs typeface="Poppins"/>
                <a:sym typeface="Poppins"/>
              </a:rPr>
              <a:t>Présenté</a:t>
            </a:r>
            <a:r>
              <a:rPr lang="en-US" sz="1368" dirty="0">
                <a:solidFill>
                  <a:srgbClr val="000000"/>
                </a:solidFill>
                <a:latin typeface="Poppins"/>
                <a:ea typeface="Poppins"/>
                <a:cs typeface="Poppins"/>
                <a:sym typeface="Poppins"/>
              </a:rPr>
              <a:t> par Amélie LAVOIGNAT</a:t>
            </a:r>
          </a:p>
        </p:txBody>
      </p:sp>
      <p:sp>
        <p:nvSpPr>
          <p:cNvPr id="9" name="TextBox 9"/>
          <p:cNvSpPr txBox="1"/>
          <p:nvPr/>
        </p:nvSpPr>
        <p:spPr>
          <a:xfrm>
            <a:off x="10210282" y="4750532"/>
            <a:ext cx="7049018" cy="250990"/>
          </a:xfrm>
          <a:prstGeom prst="rect">
            <a:avLst/>
          </a:prstGeom>
        </p:spPr>
        <p:txBody>
          <a:bodyPr lIns="0" tIns="0" rIns="0" bIns="0" rtlCol="0" anchor="t">
            <a:spAutoFit/>
          </a:bodyPr>
          <a:lstStyle/>
          <a:p>
            <a:pPr marL="0" lvl="0" indent="0" algn="l">
              <a:lnSpc>
                <a:spcPts val="1915"/>
              </a:lnSpc>
            </a:pPr>
            <a:r>
              <a:rPr lang="en-US" sz="1368">
                <a:solidFill>
                  <a:srgbClr val="000000"/>
                </a:solidFill>
                <a:latin typeface="Poppins"/>
                <a:ea typeface="Poppins"/>
                <a:cs typeface="Poppins"/>
                <a:sym typeface="Poppins"/>
              </a:rPr>
              <a:t>Présenté par Christophe BOUQUET</a:t>
            </a:r>
          </a:p>
        </p:txBody>
      </p:sp>
      <p:sp>
        <p:nvSpPr>
          <p:cNvPr id="10" name="TextBox 10"/>
          <p:cNvSpPr txBox="1"/>
          <p:nvPr/>
        </p:nvSpPr>
        <p:spPr>
          <a:xfrm>
            <a:off x="10210282" y="6858062"/>
            <a:ext cx="7049018" cy="250990"/>
          </a:xfrm>
          <a:prstGeom prst="rect">
            <a:avLst/>
          </a:prstGeom>
        </p:spPr>
        <p:txBody>
          <a:bodyPr lIns="0" tIns="0" rIns="0" bIns="0" rtlCol="0" anchor="t">
            <a:spAutoFit/>
          </a:bodyPr>
          <a:lstStyle/>
          <a:p>
            <a:pPr marL="0" lvl="0" indent="0" algn="l">
              <a:lnSpc>
                <a:spcPts val="1915"/>
              </a:lnSpc>
            </a:pPr>
            <a:r>
              <a:rPr lang="en-US" sz="1368">
                <a:solidFill>
                  <a:srgbClr val="000000"/>
                </a:solidFill>
                <a:latin typeface="Poppins"/>
                <a:ea typeface="Poppins"/>
                <a:cs typeface="Poppins"/>
                <a:sym typeface="Poppins"/>
              </a:rPr>
              <a:t>Présenté par Céline GENDRAULT</a:t>
            </a:r>
          </a:p>
        </p:txBody>
      </p:sp>
      <p:sp>
        <p:nvSpPr>
          <p:cNvPr id="11" name="TextBox 11"/>
          <p:cNvSpPr txBox="1"/>
          <p:nvPr/>
        </p:nvSpPr>
        <p:spPr>
          <a:xfrm>
            <a:off x="1028700" y="990600"/>
            <a:ext cx="4214643" cy="835384"/>
          </a:xfrm>
          <a:prstGeom prst="rect">
            <a:avLst/>
          </a:prstGeom>
        </p:spPr>
        <p:txBody>
          <a:bodyPr lIns="0" tIns="0" rIns="0" bIns="0" rtlCol="0" anchor="t">
            <a:spAutoFit/>
          </a:bodyPr>
          <a:lstStyle/>
          <a:p>
            <a:pPr marL="0" lvl="0" indent="0" algn="l">
              <a:lnSpc>
                <a:spcPts val="6286"/>
              </a:lnSpc>
            </a:pPr>
            <a:r>
              <a:rPr lang="en-US" sz="5282" b="1">
                <a:solidFill>
                  <a:srgbClr val="76C4D6"/>
                </a:solidFill>
                <a:latin typeface="Poppins Bold"/>
                <a:ea typeface="Poppins Bold"/>
                <a:cs typeface="Poppins Bold"/>
                <a:sym typeface="Poppins Bold"/>
              </a:rPr>
              <a:t>SOMMAIRE</a:t>
            </a:r>
          </a:p>
        </p:txBody>
      </p:sp>
      <p:sp>
        <p:nvSpPr>
          <p:cNvPr id="12" name="TextBox 12"/>
          <p:cNvSpPr txBox="1"/>
          <p:nvPr/>
        </p:nvSpPr>
        <p:spPr>
          <a:xfrm>
            <a:off x="10210282" y="4032654"/>
            <a:ext cx="4333054" cy="489669"/>
          </a:xfrm>
          <a:prstGeom prst="rect">
            <a:avLst/>
          </a:prstGeom>
        </p:spPr>
        <p:txBody>
          <a:bodyPr lIns="0" tIns="0" rIns="0" bIns="0" rtlCol="0" anchor="t">
            <a:spAutoFit/>
          </a:bodyPr>
          <a:lstStyle/>
          <a:p>
            <a:pPr marL="0" lvl="0" indent="0" algn="l">
              <a:lnSpc>
                <a:spcPts val="3648"/>
              </a:lnSpc>
              <a:spcBef>
                <a:spcPct val="0"/>
              </a:spcBef>
            </a:pPr>
            <a:r>
              <a:rPr lang="en-US" sz="3065" b="1">
                <a:solidFill>
                  <a:srgbClr val="000000"/>
                </a:solidFill>
                <a:latin typeface="Poppins Bold"/>
                <a:ea typeface="Poppins Bold"/>
                <a:cs typeface="Poppins Bold"/>
                <a:sym typeface="Poppins Bold"/>
              </a:rPr>
              <a:t>L’alcool au travail</a:t>
            </a:r>
          </a:p>
        </p:txBody>
      </p:sp>
      <p:sp>
        <p:nvSpPr>
          <p:cNvPr id="13" name="TextBox 13"/>
          <p:cNvSpPr txBox="1"/>
          <p:nvPr/>
        </p:nvSpPr>
        <p:spPr>
          <a:xfrm>
            <a:off x="10292737" y="8766234"/>
            <a:ext cx="3847054" cy="489669"/>
          </a:xfrm>
          <a:prstGeom prst="rect">
            <a:avLst/>
          </a:prstGeom>
        </p:spPr>
        <p:txBody>
          <a:bodyPr lIns="0" tIns="0" rIns="0" bIns="0" rtlCol="0" anchor="t">
            <a:spAutoFit/>
          </a:bodyPr>
          <a:lstStyle/>
          <a:p>
            <a:pPr marL="0" lvl="0" indent="0" algn="l">
              <a:lnSpc>
                <a:spcPts val="3648"/>
              </a:lnSpc>
              <a:spcBef>
                <a:spcPct val="0"/>
              </a:spcBef>
            </a:pPr>
            <a:r>
              <a:rPr lang="en-US" sz="3065" b="1">
                <a:solidFill>
                  <a:srgbClr val="000000"/>
                </a:solidFill>
                <a:latin typeface="Poppins Bold"/>
                <a:ea typeface="Poppins Bold"/>
                <a:cs typeface="Poppins Bold"/>
                <a:sym typeface="Poppins Bold"/>
              </a:rPr>
              <a:t>Les actus minutes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grpSp>
        <p:nvGrpSpPr>
          <p:cNvPr id="2" name="Group 2"/>
          <p:cNvGrpSpPr/>
          <p:nvPr/>
        </p:nvGrpSpPr>
        <p:grpSpPr>
          <a:xfrm>
            <a:off x="1405612" y="1528103"/>
            <a:ext cx="15476777" cy="7730197"/>
            <a:chOff x="0" y="0"/>
            <a:chExt cx="4536289" cy="2265744"/>
          </a:xfrm>
        </p:grpSpPr>
        <p:sp>
          <p:nvSpPr>
            <p:cNvPr id="3" name="Freeform 3"/>
            <p:cNvSpPr/>
            <p:nvPr/>
          </p:nvSpPr>
          <p:spPr>
            <a:xfrm>
              <a:off x="0" y="0"/>
              <a:ext cx="4536289" cy="2265744"/>
            </a:xfrm>
            <a:custGeom>
              <a:avLst/>
              <a:gdLst/>
              <a:ahLst/>
              <a:cxnLst/>
              <a:rect l="l" t="t" r="r" b="b"/>
              <a:pathLst>
                <a:path w="4536289" h="2265744">
                  <a:moveTo>
                    <a:pt x="28013" y="0"/>
                  </a:moveTo>
                  <a:lnTo>
                    <a:pt x="4508277" y="0"/>
                  </a:lnTo>
                  <a:cubicBezTo>
                    <a:pt x="4515706" y="0"/>
                    <a:pt x="4522831" y="2951"/>
                    <a:pt x="4528084" y="8205"/>
                  </a:cubicBezTo>
                  <a:cubicBezTo>
                    <a:pt x="4533338" y="13458"/>
                    <a:pt x="4536289" y="20583"/>
                    <a:pt x="4536289" y="28013"/>
                  </a:cubicBezTo>
                  <a:lnTo>
                    <a:pt x="4536289" y="2237731"/>
                  </a:lnTo>
                  <a:cubicBezTo>
                    <a:pt x="4536289" y="2245161"/>
                    <a:pt x="4533338" y="2252286"/>
                    <a:pt x="4528084" y="2257539"/>
                  </a:cubicBezTo>
                  <a:cubicBezTo>
                    <a:pt x="4522831" y="2262793"/>
                    <a:pt x="4515706" y="2265744"/>
                    <a:pt x="4508277" y="2265744"/>
                  </a:cubicBezTo>
                  <a:lnTo>
                    <a:pt x="28013" y="2265744"/>
                  </a:lnTo>
                  <a:cubicBezTo>
                    <a:pt x="20583" y="2265744"/>
                    <a:pt x="13458" y="2262793"/>
                    <a:pt x="8205" y="2257539"/>
                  </a:cubicBezTo>
                  <a:cubicBezTo>
                    <a:pt x="2951" y="2252286"/>
                    <a:pt x="0" y="2245161"/>
                    <a:pt x="0" y="2237731"/>
                  </a:cubicBezTo>
                  <a:lnTo>
                    <a:pt x="0" y="28013"/>
                  </a:lnTo>
                  <a:cubicBezTo>
                    <a:pt x="0" y="20583"/>
                    <a:pt x="2951" y="13458"/>
                    <a:pt x="8205" y="8205"/>
                  </a:cubicBezTo>
                  <a:cubicBezTo>
                    <a:pt x="13458" y="2951"/>
                    <a:pt x="20583" y="0"/>
                    <a:pt x="28013" y="0"/>
                  </a:cubicBezTo>
                  <a:close/>
                </a:path>
              </a:pathLst>
            </a:custGeom>
            <a:ln w="66675" cap="rnd">
              <a:solidFill>
                <a:srgbClr val="76C4D6"/>
              </a:solidFill>
              <a:prstDash val="solid"/>
              <a:round/>
            </a:ln>
          </p:spPr>
          <p:txBody>
            <a:bodyPr/>
            <a:lstStyle/>
            <a:p>
              <a:endParaRPr lang="fr-FR"/>
            </a:p>
          </p:txBody>
        </p:sp>
        <p:sp>
          <p:nvSpPr>
            <p:cNvPr id="4" name="TextBox 4"/>
            <p:cNvSpPr txBox="1"/>
            <p:nvPr/>
          </p:nvSpPr>
          <p:spPr>
            <a:xfrm>
              <a:off x="0" y="-38100"/>
              <a:ext cx="4536289" cy="2303844"/>
            </a:xfrm>
            <a:prstGeom prst="rect">
              <a:avLst/>
            </a:prstGeom>
          </p:spPr>
          <p:txBody>
            <a:bodyPr lIns="48876" tIns="48876" rIns="48876" bIns="48876" rtlCol="0" anchor="ctr"/>
            <a:lstStyle/>
            <a:p>
              <a:pPr algn="ctr">
                <a:lnSpc>
                  <a:spcPts val="1588"/>
                </a:lnSpc>
              </a:pPr>
              <a:endParaRPr/>
            </a:p>
          </p:txBody>
        </p:sp>
      </p:grpSp>
      <p:sp>
        <p:nvSpPr>
          <p:cNvPr id="5" name="AutoShape 5"/>
          <p:cNvSpPr/>
          <p:nvPr/>
        </p:nvSpPr>
        <p:spPr>
          <a:xfrm>
            <a:off x="654037" y="3649559"/>
            <a:ext cx="16979926" cy="3964452"/>
          </a:xfrm>
          <a:prstGeom prst="rect">
            <a:avLst/>
          </a:prstGeom>
          <a:solidFill>
            <a:srgbClr val="BCD16F"/>
          </a:solidFill>
        </p:spPr>
        <p:txBody>
          <a:bodyPr/>
          <a:lstStyle/>
          <a:p>
            <a:endParaRPr lang="fr-FR"/>
          </a:p>
        </p:txBody>
      </p:sp>
      <p:sp>
        <p:nvSpPr>
          <p:cNvPr id="6" name="TextBox 6"/>
          <p:cNvSpPr txBox="1"/>
          <p:nvPr/>
        </p:nvSpPr>
        <p:spPr>
          <a:xfrm>
            <a:off x="7265700" y="6087495"/>
            <a:ext cx="4943723" cy="460924"/>
          </a:xfrm>
          <a:prstGeom prst="rect">
            <a:avLst/>
          </a:prstGeom>
        </p:spPr>
        <p:txBody>
          <a:bodyPr lIns="0" tIns="0" rIns="0" bIns="0" rtlCol="0" anchor="t">
            <a:spAutoFit/>
          </a:bodyPr>
          <a:lstStyle/>
          <a:p>
            <a:pPr marL="0" lvl="0" indent="0" algn="l">
              <a:lnSpc>
                <a:spcPts val="3489"/>
              </a:lnSpc>
            </a:pPr>
            <a:r>
              <a:rPr lang="en-US" sz="2932" b="1">
                <a:solidFill>
                  <a:srgbClr val="ED8A32"/>
                </a:solidFill>
                <a:latin typeface="Poppins Bold"/>
                <a:ea typeface="Poppins Bold"/>
                <a:cs typeface="Poppins Bold"/>
                <a:sym typeface="Poppins Bold"/>
              </a:rPr>
              <a:t>2025</a:t>
            </a:r>
          </a:p>
        </p:txBody>
      </p:sp>
      <p:sp>
        <p:nvSpPr>
          <p:cNvPr id="7" name="Freeform 7"/>
          <p:cNvSpPr/>
          <p:nvPr/>
        </p:nvSpPr>
        <p:spPr>
          <a:xfrm>
            <a:off x="14126855" y="4351154"/>
            <a:ext cx="2580025" cy="2561261"/>
          </a:xfrm>
          <a:custGeom>
            <a:avLst/>
            <a:gdLst/>
            <a:ahLst/>
            <a:cxnLst/>
            <a:rect l="l" t="t" r="r" b="b"/>
            <a:pathLst>
              <a:path w="2580025" h="2561261">
                <a:moveTo>
                  <a:pt x="0" y="0"/>
                </a:moveTo>
                <a:lnTo>
                  <a:pt x="2580025" y="0"/>
                </a:lnTo>
                <a:lnTo>
                  <a:pt x="2580025" y="2561262"/>
                </a:lnTo>
                <a:lnTo>
                  <a:pt x="0" y="25612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TextBox 8"/>
          <p:cNvSpPr txBox="1"/>
          <p:nvPr/>
        </p:nvSpPr>
        <p:spPr>
          <a:xfrm>
            <a:off x="1456237" y="5114925"/>
            <a:ext cx="13721548" cy="633756"/>
          </a:xfrm>
          <a:prstGeom prst="rect">
            <a:avLst/>
          </a:prstGeom>
        </p:spPr>
        <p:txBody>
          <a:bodyPr lIns="0" tIns="0" rIns="0" bIns="0" rtlCol="0" anchor="t">
            <a:spAutoFit/>
          </a:bodyPr>
          <a:lstStyle/>
          <a:p>
            <a:pPr marL="0" lvl="0" indent="0" algn="ctr">
              <a:lnSpc>
                <a:spcPts val="4784"/>
              </a:lnSpc>
            </a:pPr>
            <a:r>
              <a:rPr lang="en-US" sz="4020" b="1" dirty="0">
                <a:solidFill>
                  <a:srgbClr val="000000"/>
                </a:solidFill>
                <a:latin typeface="Poppins Bold"/>
                <a:ea typeface="Poppins Bold"/>
                <a:cs typeface="Poppins Bold"/>
                <a:sym typeface="Poppins Bold"/>
              </a:rPr>
              <a:t>LA CAMPAGNE DU RAPPORT SOCIAL UNIQUE (RSU)</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sp>
        <p:nvSpPr>
          <p:cNvPr id="14" name="Freeform 14"/>
          <p:cNvSpPr/>
          <p:nvPr/>
        </p:nvSpPr>
        <p:spPr>
          <a:xfrm>
            <a:off x="11980041" y="3343810"/>
            <a:ext cx="782103" cy="447932"/>
          </a:xfrm>
          <a:custGeom>
            <a:avLst/>
            <a:gdLst/>
            <a:ahLst/>
            <a:cxnLst/>
            <a:rect l="l" t="t" r="r" b="b"/>
            <a:pathLst>
              <a:path w="782103" h="447932">
                <a:moveTo>
                  <a:pt x="0" y="0"/>
                </a:moveTo>
                <a:lnTo>
                  <a:pt x="782103" y="0"/>
                </a:lnTo>
                <a:lnTo>
                  <a:pt x="782103"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5" name="Freeform 15"/>
          <p:cNvSpPr/>
          <p:nvPr/>
        </p:nvSpPr>
        <p:spPr>
          <a:xfrm>
            <a:off x="11980041" y="6852984"/>
            <a:ext cx="782103" cy="447932"/>
          </a:xfrm>
          <a:custGeom>
            <a:avLst/>
            <a:gdLst/>
            <a:ahLst/>
            <a:cxnLst/>
            <a:rect l="l" t="t" r="r" b="b"/>
            <a:pathLst>
              <a:path w="782103" h="447932">
                <a:moveTo>
                  <a:pt x="0" y="0"/>
                </a:moveTo>
                <a:lnTo>
                  <a:pt x="782103" y="0"/>
                </a:lnTo>
                <a:lnTo>
                  <a:pt x="782103"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6" name="Freeform 16"/>
          <p:cNvSpPr/>
          <p:nvPr/>
        </p:nvSpPr>
        <p:spPr>
          <a:xfrm>
            <a:off x="968674" y="3343810"/>
            <a:ext cx="782103" cy="447932"/>
          </a:xfrm>
          <a:custGeom>
            <a:avLst/>
            <a:gdLst/>
            <a:ahLst/>
            <a:cxnLst/>
            <a:rect l="l" t="t" r="r" b="b"/>
            <a:pathLst>
              <a:path w="782103" h="447932">
                <a:moveTo>
                  <a:pt x="0" y="0"/>
                </a:moveTo>
                <a:lnTo>
                  <a:pt x="782102" y="0"/>
                </a:lnTo>
                <a:lnTo>
                  <a:pt x="782102"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7" name="Freeform 17"/>
          <p:cNvSpPr/>
          <p:nvPr/>
        </p:nvSpPr>
        <p:spPr>
          <a:xfrm>
            <a:off x="968674" y="6852984"/>
            <a:ext cx="782103" cy="447932"/>
          </a:xfrm>
          <a:custGeom>
            <a:avLst/>
            <a:gdLst/>
            <a:ahLst/>
            <a:cxnLst/>
            <a:rect l="l" t="t" r="r" b="b"/>
            <a:pathLst>
              <a:path w="782103" h="447932">
                <a:moveTo>
                  <a:pt x="0" y="0"/>
                </a:moveTo>
                <a:lnTo>
                  <a:pt x="782102" y="0"/>
                </a:lnTo>
                <a:lnTo>
                  <a:pt x="782102"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8" name="Freeform 18"/>
          <p:cNvSpPr/>
          <p:nvPr/>
        </p:nvSpPr>
        <p:spPr>
          <a:xfrm>
            <a:off x="15071589" y="5270472"/>
            <a:ext cx="3081437" cy="2189654"/>
          </a:xfrm>
          <a:custGeom>
            <a:avLst/>
            <a:gdLst/>
            <a:ahLst/>
            <a:cxnLst/>
            <a:rect l="l" t="t" r="r" b="b"/>
            <a:pathLst>
              <a:path w="5700605" h="4114800">
                <a:moveTo>
                  <a:pt x="0" y="0"/>
                </a:moveTo>
                <a:lnTo>
                  <a:pt x="5700604" y="0"/>
                </a:lnTo>
                <a:lnTo>
                  <a:pt x="5700604"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TextBox 19"/>
          <p:cNvSpPr txBox="1"/>
          <p:nvPr/>
        </p:nvSpPr>
        <p:spPr>
          <a:xfrm>
            <a:off x="2167643" y="3253124"/>
            <a:ext cx="3234114" cy="307351"/>
          </a:xfrm>
          <a:prstGeom prst="rect">
            <a:avLst/>
          </a:prstGeom>
        </p:spPr>
        <p:txBody>
          <a:bodyPr lIns="0" tIns="0" rIns="0" bIns="0" rtlCol="0" anchor="t">
            <a:spAutoFit/>
          </a:bodyPr>
          <a:lstStyle/>
          <a:p>
            <a:pPr marL="0" lvl="0" indent="0" algn="just">
              <a:lnSpc>
                <a:spcPts val="2390"/>
              </a:lnSpc>
              <a:spcBef>
                <a:spcPct val="0"/>
              </a:spcBef>
            </a:pPr>
            <a:r>
              <a:rPr lang="en-US" sz="2009" b="1">
                <a:solidFill>
                  <a:srgbClr val="FFF7ED"/>
                </a:solidFill>
                <a:latin typeface="Poppins Bold"/>
                <a:ea typeface="Poppins Bold"/>
                <a:cs typeface="Poppins Bold"/>
                <a:sym typeface="Poppins Bold"/>
              </a:rPr>
              <a:t>sous-titre</a:t>
            </a:r>
          </a:p>
        </p:txBody>
      </p:sp>
      <p:sp>
        <p:nvSpPr>
          <p:cNvPr id="20" name="TextBox 20"/>
          <p:cNvSpPr txBox="1"/>
          <p:nvPr/>
        </p:nvSpPr>
        <p:spPr>
          <a:xfrm>
            <a:off x="2167643" y="6762298"/>
            <a:ext cx="3234114" cy="307351"/>
          </a:xfrm>
          <a:prstGeom prst="rect">
            <a:avLst/>
          </a:prstGeom>
        </p:spPr>
        <p:txBody>
          <a:bodyPr lIns="0" tIns="0" rIns="0" bIns="0" rtlCol="0" anchor="t">
            <a:spAutoFit/>
          </a:bodyPr>
          <a:lstStyle/>
          <a:p>
            <a:pPr marL="0" lvl="0" indent="0" algn="just">
              <a:lnSpc>
                <a:spcPts val="2390"/>
              </a:lnSpc>
              <a:spcBef>
                <a:spcPct val="0"/>
              </a:spcBef>
            </a:pPr>
            <a:r>
              <a:rPr lang="en-US" sz="2009" b="1">
                <a:solidFill>
                  <a:srgbClr val="FFF7ED"/>
                </a:solidFill>
                <a:latin typeface="Poppins Bold"/>
                <a:ea typeface="Poppins Bold"/>
                <a:cs typeface="Poppins Bold"/>
                <a:sym typeface="Poppins Bold"/>
              </a:rPr>
              <a:t>sous-titre</a:t>
            </a:r>
          </a:p>
        </p:txBody>
      </p:sp>
      <p:sp>
        <p:nvSpPr>
          <p:cNvPr id="21" name="TextBox 21"/>
          <p:cNvSpPr txBox="1"/>
          <p:nvPr/>
        </p:nvSpPr>
        <p:spPr>
          <a:xfrm>
            <a:off x="13181620" y="3253124"/>
            <a:ext cx="3234114" cy="307351"/>
          </a:xfrm>
          <a:prstGeom prst="rect">
            <a:avLst/>
          </a:prstGeom>
        </p:spPr>
        <p:txBody>
          <a:bodyPr lIns="0" tIns="0" rIns="0" bIns="0" rtlCol="0" anchor="t">
            <a:spAutoFit/>
          </a:bodyPr>
          <a:lstStyle/>
          <a:p>
            <a:pPr marL="0" lvl="0" indent="0" algn="just">
              <a:lnSpc>
                <a:spcPts val="2390"/>
              </a:lnSpc>
              <a:spcBef>
                <a:spcPct val="0"/>
              </a:spcBef>
            </a:pPr>
            <a:r>
              <a:rPr lang="en-US" sz="2009" b="1">
                <a:solidFill>
                  <a:srgbClr val="FFF7ED"/>
                </a:solidFill>
                <a:latin typeface="Poppins Bold"/>
                <a:ea typeface="Poppins Bold"/>
                <a:cs typeface="Poppins Bold"/>
                <a:sym typeface="Poppins Bold"/>
              </a:rPr>
              <a:t>sous titre</a:t>
            </a:r>
          </a:p>
        </p:txBody>
      </p:sp>
      <p:sp>
        <p:nvSpPr>
          <p:cNvPr id="23" name="TextBox 23"/>
          <p:cNvSpPr txBox="1"/>
          <p:nvPr/>
        </p:nvSpPr>
        <p:spPr>
          <a:xfrm>
            <a:off x="929393" y="3950952"/>
            <a:ext cx="5460702" cy="359053"/>
          </a:xfrm>
          <a:prstGeom prst="rect">
            <a:avLst/>
          </a:prstGeom>
        </p:spPr>
        <p:txBody>
          <a:bodyPr lIns="0" tIns="0" rIns="0" bIns="0" rtlCol="0" anchor="t">
            <a:spAutoFit/>
          </a:bodyPr>
          <a:lstStyle/>
          <a:p>
            <a:pPr marL="0" lvl="0" indent="0" algn="l">
              <a:lnSpc>
                <a:spcPts val="2784"/>
              </a:lnSpc>
            </a:pPr>
            <a:r>
              <a:rPr lang="en-US" sz="1989">
                <a:solidFill>
                  <a:srgbClr val="FFF7ED"/>
                </a:solidFill>
                <a:latin typeface="Poppins"/>
                <a:ea typeface="Poppins"/>
                <a:cs typeface="Poppins"/>
                <a:sym typeface="Poppins"/>
              </a:rPr>
              <a:t>Insérer votre texte</a:t>
            </a:r>
          </a:p>
        </p:txBody>
      </p:sp>
      <p:sp>
        <p:nvSpPr>
          <p:cNvPr id="24" name="TextBox 24"/>
          <p:cNvSpPr txBox="1"/>
          <p:nvPr/>
        </p:nvSpPr>
        <p:spPr>
          <a:xfrm>
            <a:off x="929393" y="7460126"/>
            <a:ext cx="5460702" cy="359053"/>
          </a:xfrm>
          <a:prstGeom prst="rect">
            <a:avLst/>
          </a:prstGeom>
        </p:spPr>
        <p:txBody>
          <a:bodyPr lIns="0" tIns="0" rIns="0" bIns="0" rtlCol="0" anchor="t">
            <a:spAutoFit/>
          </a:bodyPr>
          <a:lstStyle/>
          <a:p>
            <a:pPr marL="0" lvl="0" indent="0" algn="l">
              <a:lnSpc>
                <a:spcPts val="2784"/>
              </a:lnSpc>
            </a:pPr>
            <a:r>
              <a:rPr lang="en-US" sz="1989">
                <a:solidFill>
                  <a:srgbClr val="FFF7ED"/>
                </a:solidFill>
                <a:latin typeface="Poppins"/>
                <a:ea typeface="Poppins"/>
                <a:cs typeface="Poppins"/>
                <a:sym typeface="Poppins"/>
              </a:rPr>
              <a:t>Insérer votre texte</a:t>
            </a:r>
          </a:p>
        </p:txBody>
      </p:sp>
      <p:sp>
        <p:nvSpPr>
          <p:cNvPr id="26" name="TextBox 26"/>
          <p:cNvSpPr txBox="1"/>
          <p:nvPr/>
        </p:nvSpPr>
        <p:spPr>
          <a:xfrm>
            <a:off x="11943370" y="7460126"/>
            <a:ext cx="5460702" cy="359053"/>
          </a:xfrm>
          <a:prstGeom prst="rect">
            <a:avLst/>
          </a:prstGeom>
        </p:spPr>
        <p:txBody>
          <a:bodyPr lIns="0" tIns="0" rIns="0" bIns="0" rtlCol="0" anchor="t">
            <a:spAutoFit/>
          </a:bodyPr>
          <a:lstStyle/>
          <a:p>
            <a:pPr marL="0" lvl="0" indent="0" algn="l">
              <a:lnSpc>
                <a:spcPts val="2784"/>
              </a:lnSpc>
            </a:pPr>
            <a:r>
              <a:rPr lang="en-US" sz="1989">
                <a:solidFill>
                  <a:srgbClr val="FFF7ED"/>
                </a:solidFill>
                <a:latin typeface="Poppins"/>
                <a:ea typeface="Poppins"/>
                <a:cs typeface="Poppins"/>
                <a:sym typeface="Poppins"/>
              </a:rPr>
              <a:t>Insérer votre texte</a:t>
            </a:r>
          </a:p>
        </p:txBody>
      </p:sp>
      <p:sp>
        <p:nvSpPr>
          <p:cNvPr id="27" name="TextBox 27"/>
          <p:cNvSpPr txBox="1"/>
          <p:nvPr/>
        </p:nvSpPr>
        <p:spPr>
          <a:xfrm>
            <a:off x="699453" y="256248"/>
            <a:ext cx="17052268" cy="739202"/>
          </a:xfrm>
          <a:prstGeom prst="rect">
            <a:avLst/>
          </a:prstGeom>
        </p:spPr>
        <p:txBody>
          <a:bodyPr lIns="0" tIns="0" rIns="0" bIns="0" rtlCol="0" anchor="t">
            <a:spAutoFit/>
          </a:bodyPr>
          <a:lstStyle/>
          <a:p>
            <a:pPr marL="0" lvl="0" indent="0" algn="ctr">
              <a:lnSpc>
                <a:spcPts val="5412"/>
              </a:lnSpc>
            </a:pPr>
            <a:r>
              <a:rPr lang="en-US" sz="4548" b="1" dirty="0">
                <a:solidFill>
                  <a:srgbClr val="000000"/>
                </a:solidFill>
                <a:latin typeface="Poppins Bold"/>
                <a:ea typeface="Poppins Bold"/>
                <a:cs typeface="Poppins Bold"/>
                <a:sym typeface="Poppins Bold"/>
              </a:rPr>
              <a:t>LA CAMPAGNE RAPPORT SOCIAL UNIQUE</a:t>
            </a:r>
          </a:p>
        </p:txBody>
      </p:sp>
      <p:sp>
        <p:nvSpPr>
          <p:cNvPr id="28" name="TextBox 28"/>
          <p:cNvSpPr txBox="1"/>
          <p:nvPr/>
        </p:nvSpPr>
        <p:spPr>
          <a:xfrm>
            <a:off x="180005" y="1173892"/>
            <a:ext cx="14879861" cy="466218"/>
          </a:xfrm>
          <a:prstGeom prst="rect">
            <a:avLst/>
          </a:prstGeom>
        </p:spPr>
        <p:txBody>
          <a:bodyPr lIns="0" tIns="0" rIns="0" bIns="0" rtlCol="0" anchor="t">
            <a:spAutoFit/>
          </a:bodyPr>
          <a:lstStyle/>
          <a:p>
            <a:pPr marL="0" lvl="0" indent="0" algn="l">
              <a:lnSpc>
                <a:spcPts val="3657"/>
              </a:lnSpc>
            </a:pPr>
            <a:r>
              <a:rPr lang="en-US" sz="3073" b="1" dirty="0">
                <a:solidFill>
                  <a:srgbClr val="DB560E"/>
                </a:solidFill>
                <a:latin typeface="Poppins Bold"/>
                <a:ea typeface="Poppins Bold"/>
                <a:cs typeface="Poppins Bold"/>
                <a:sym typeface="Poppins Bold"/>
              </a:rPr>
              <a:t>Rappel du cadre réglementaire</a:t>
            </a:r>
          </a:p>
        </p:txBody>
      </p:sp>
      <p:sp>
        <p:nvSpPr>
          <p:cNvPr id="30" name="ZoneTexte 29">
            <a:extLst>
              <a:ext uri="{FF2B5EF4-FFF2-40B4-BE49-F238E27FC236}">
                <a16:creationId xmlns:a16="http://schemas.microsoft.com/office/drawing/2014/main" id="{6E72916D-AF49-A507-5CFE-F1EFC7E2CD91}"/>
              </a:ext>
            </a:extLst>
          </p:cNvPr>
          <p:cNvSpPr txBox="1"/>
          <p:nvPr/>
        </p:nvSpPr>
        <p:spPr>
          <a:xfrm>
            <a:off x="164562" y="1943100"/>
            <a:ext cx="15608838" cy="7417415"/>
          </a:xfrm>
          <a:prstGeom prst="rect">
            <a:avLst/>
          </a:prstGeom>
          <a:noFill/>
        </p:spPr>
        <p:txBody>
          <a:bodyPr wrap="square">
            <a:spAutoFit/>
          </a:bodyPr>
          <a:lstStyle/>
          <a:p>
            <a:pPr marL="285750" indent="-285750" algn="just">
              <a:buFontTx/>
              <a:buChar char="-"/>
            </a:pPr>
            <a:r>
              <a:rPr lang="fr-FR" sz="2800" dirty="0">
                <a:latin typeface="Poppins" panose="00000500000000000000" pitchFamily="2" charset="0"/>
                <a:cs typeface="Poppins" panose="00000500000000000000" pitchFamily="2" charset="0"/>
              </a:rPr>
              <a:t>Depuis le 1er janvier 2021, </a:t>
            </a:r>
            <a:r>
              <a:rPr lang="fr-FR" sz="2800" dirty="0">
                <a:solidFill>
                  <a:srgbClr val="00B0F0"/>
                </a:solidFill>
                <a:latin typeface="Poppins" panose="00000500000000000000" pitchFamily="2" charset="0"/>
                <a:cs typeface="Poppins" panose="00000500000000000000" pitchFamily="2" charset="0"/>
              </a:rPr>
              <a:t>obligation</a:t>
            </a:r>
            <a:r>
              <a:rPr lang="fr-FR" sz="2800" dirty="0">
                <a:latin typeface="Poppins" panose="00000500000000000000" pitchFamily="2" charset="0"/>
                <a:cs typeface="Poppins" panose="00000500000000000000" pitchFamily="2" charset="0"/>
              </a:rPr>
              <a:t> pour les collectivités territoriales et établissements publics d’élaborer annuellement un Rapport Social Unique (RSU) réunissant l’ensemble des données relatives à leurs ressources humaines. </a:t>
            </a:r>
          </a:p>
          <a:p>
            <a:pPr marL="285750" indent="-285750" algn="just">
              <a:buFontTx/>
              <a:buChar char="-"/>
            </a:pPr>
            <a:endParaRPr lang="fr-FR" sz="2800" dirty="0">
              <a:latin typeface="Poppins" panose="00000500000000000000" pitchFamily="2" charset="0"/>
              <a:cs typeface="Poppins" panose="00000500000000000000" pitchFamily="2" charset="0"/>
            </a:endParaRPr>
          </a:p>
          <a:p>
            <a:pPr marL="285750" indent="-285750" algn="just">
              <a:buFontTx/>
              <a:buChar char="-"/>
            </a:pPr>
            <a:r>
              <a:rPr lang="fr-FR" sz="2800" dirty="0">
                <a:latin typeface="Poppins" panose="00000500000000000000" pitchFamily="2" charset="0"/>
                <a:cs typeface="Poppins" panose="00000500000000000000" pitchFamily="2" charset="0"/>
              </a:rPr>
              <a:t>Obligation de </a:t>
            </a:r>
            <a:r>
              <a:rPr lang="fr-FR" sz="2800" dirty="0">
                <a:solidFill>
                  <a:srgbClr val="00B0F0"/>
                </a:solidFill>
                <a:latin typeface="Poppins" panose="00000500000000000000" pitchFamily="2" charset="0"/>
                <a:cs typeface="Poppins" panose="00000500000000000000" pitchFamily="2" charset="0"/>
              </a:rPr>
              <a:t>présenter le RSU au comité social territorial </a:t>
            </a:r>
            <a:r>
              <a:rPr lang="fr-FR" sz="2800" dirty="0">
                <a:latin typeface="Poppins" panose="00000500000000000000" pitchFamily="2" charset="0"/>
                <a:cs typeface="Poppins" panose="00000500000000000000" pitchFamily="2" charset="0"/>
              </a:rPr>
              <a:t>(CST) puis </a:t>
            </a:r>
            <a:r>
              <a:rPr lang="fr-FR" sz="2800" dirty="0">
                <a:solidFill>
                  <a:srgbClr val="00B0F0"/>
                </a:solidFill>
                <a:latin typeface="Poppins" panose="00000500000000000000" pitchFamily="2" charset="0"/>
                <a:cs typeface="Poppins" panose="00000500000000000000" pitchFamily="2" charset="0"/>
              </a:rPr>
              <a:t>publication</a:t>
            </a:r>
            <a:r>
              <a:rPr lang="fr-FR" sz="2800" dirty="0">
                <a:latin typeface="Poppins" panose="00000500000000000000" pitchFamily="2" charset="0"/>
                <a:cs typeface="Poppins" panose="00000500000000000000" pitchFamily="2" charset="0"/>
              </a:rPr>
              <a:t> au sein de la collectivité. Pour les collectivités dépendant du CST du CDG c’est le CDG qui présente le dossier au CST puis donne l’information aux collectivités pour publication</a:t>
            </a:r>
          </a:p>
          <a:p>
            <a:pPr marL="285750" indent="-285750">
              <a:buFontTx/>
              <a:buChar char="-"/>
            </a:pPr>
            <a:endParaRPr lang="fr-FR" sz="2800" dirty="0">
              <a:latin typeface="Poppins" panose="00000500000000000000" pitchFamily="2" charset="0"/>
              <a:cs typeface="Poppins" panose="00000500000000000000" pitchFamily="2" charset="0"/>
            </a:endParaRPr>
          </a:p>
          <a:p>
            <a:pPr marL="0" indent="0">
              <a:buNone/>
            </a:pPr>
            <a:r>
              <a:rPr lang="fr-FR" sz="2800" dirty="0">
                <a:latin typeface="Poppins" panose="00000500000000000000" pitchFamily="2" charset="0"/>
                <a:cs typeface="Poppins" panose="00000500000000000000" pitchFamily="2" charset="0"/>
              </a:rPr>
              <a:t>-    Outre l’obligation légale, le RSU permet de :</a:t>
            </a:r>
          </a:p>
          <a:p>
            <a:pPr marL="457200" indent="-457200" algn="just">
              <a:buFont typeface="Wingdings" panose="05000000000000000000" pitchFamily="2" charset="2"/>
              <a:buChar char="§"/>
            </a:pPr>
            <a:r>
              <a:rPr lang="fr-FR" sz="2800" dirty="0">
                <a:latin typeface="Poppins" panose="00000500000000000000" pitchFamily="2" charset="0"/>
                <a:cs typeface="Poppins" panose="00000500000000000000" pitchFamily="2" charset="0"/>
              </a:rPr>
              <a:t>réaliser un état des lieux de vos données RH,</a:t>
            </a:r>
          </a:p>
          <a:p>
            <a:pPr marL="457200" indent="-457200" algn="just">
              <a:buFont typeface="Wingdings" panose="05000000000000000000" pitchFamily="2" charset="2"/>
              <a:buChar char="§"/>
            </a:pPr>
            <a:r>
              <a:rPr lang="fr-FR" sz="2800" dirty="0">
                <a:latin typeface="Poppins" panose="00000500000000000000" pitchFamily="2" charset="0"/>
                <a:cs typeface="Poppins" panose="00000500000000000000" pitchFamily="2" charset="0"/>
              </a:rPr>
              <a:t>construire une stratégie en RH,</a:t>
            </a:r>
          </a:p>
          <a:p>
            <a:pPr marL="457200" indent="-457200" algn="just">
              <a:buFont typeface="Wingdings" panose="05000000000000000000" pitchFamily="2" charset="2"/>
              <a:buChar char="§"/>
            </a:pPr>
            <a:r>
              <a:rPr lang="fr-FR" sz="2800" dirty="0">
                <a:latin typeface="Poppins" panose="00000500000000000000" pitchFamily="2" charset="0"/>
                <a:cs typeface="Poppins" panose="00000500000000000000" pitchFamily="2" charset="0"/>
              </a:rPr>
              <a:t>communiquer avec l’ensemble des acteurs de la collectivité,</a:t>
            </a:r>
          </a:p>
          <a:p>
            <a:pPr marL="457200" indent="-457200" algn="just">
              <a:buFont typeface="Wingdings" panose="05000000000000000000" pitchFamily="2" charset="2"/>
              <a:buChar char="§"/>
            </a:pPr>
            <a:r>
              <a:rPr lang="fr-FR" sz="2800" dirty="0">
                <a:latin typeface="Poppins" panose="00000500000000000000" pitchFamily="2" charset="0"/>
                <a:cs typeface="Poppins" panose="00000500000000000000" pitchFamily="2" charset="0"/>
              </a:rPr>
              <a:t> enrichir vos lignes directrices de gestion,</a:t>
            </a:r>
          </a:p>
          <a:p>
            <a:pPr marL="457200" indent="-457200" algn="just">
              <a:buFont typeface="Wingdings" panose="05000000000000000000" pitchFamily="2" charset="2"/>
              <a:buChar char="§"/>
            </a:pPr>
            <a:r>
              <a:rPr lang="fr-FR" sz="2800" dirty="0">
                <a:latin typeface="Poppins" panose="00000500000000000000" pitchFamily="2" charset="0"/>
                <a:cs typeface="Poppins" panose="00000500000000000000" pitchFamily="2" charset="0"/>
              </a:rPr>
              <a:t>animer le dialogue social et servir à un débat relatif à l’évolution des politiques des ressources humaines (gestion prévisionnelle des RH, gestion prévisionnelle des emplois, des effectifs et des compétences, etc...)</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C0C741D5-27C9-7B20-5306-A0F303A0E6E7}"/>
            </a:ext>
          </a:extLst>
        </p:cNvPr>
        <p:cNvGrpSpPr/>
        <p:nvPr/>
      </p:nvGrpSpPr>
      <p:grpSpPr>
        <a:xfrm>
          <a:off x="0" y="0"/>
          <a:ext cx="0" cy="0"/>
          <a:chOff x="0" y="0"/>
          <a:chExt cx="0" cy="0"/>
        </a:xfrm>
      </p:grpSpPr>
      <p:sp>
        <p:nvSpPr>
          <p:cNvPr id="14" name="Freeform 14">
            <a:extLst>
              <a:ext uri="{FF2B5EF4-FFF2-40B4-BE49-F238E27FC236}">
                <a16:creationId xmlns:a16="http://schemas.microsoft.com/office/drawing/2014/main" id="{BCBDB8CA-35CF-9D43-B95D-BD1EE52619C5}"/>
              </a:ext>
            </a:extLst>
          </p:cNvPr>
          <p:cNvSpPr/>
          <p:nvPr/>
        </p:nvSpPr>
        <p:spPr>
          <a:xfrm>
            <a:off x="11980041" y="3343810"/>
            <a:ext cx="782103" cy="447932"/>
          </a:xfrm>
          <a:custGeom>
            <a:avLst/>
            <a:gdLst/>
            <a:ahLst/>
            <a:cxnLst/>
            <a:rect l="l" t="t" r="r" b="b"/>
            <a:pathLst>
              <a:path w="782103" h="447932">
                <a:moveTo>
                  <a:pt x="0" y="0"/>
                </a:moveTo>
                <a:lnTo>
                  <a:pt x="782103" y="0"/>
                </a:lnTo>
                <a:lnTo>
                  <a:pt x="782103"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5" name="Freeform 15">
            <a:extLst>
              <a:ext uri="{FF2B5EF4-FFF2-40B4-BE49-F238E27FC236}">
                <a16:creationId xmlns:a16="http://schemas.microsoft.com/office/drawing/2014/main" id="{57CE7A11-6ECC-A1C1-0C4F-1EE0EEAC1D5F}"/>
              </a:ext>
            </a:extLst>
          </p:cNvPr>
          <p:cNvSpPr/>
          <p:nvPr/>
        </p:nvSpPr>
        <p:spPr>
          <a:xfrm>
            <a:off x="11980041" y="6852984"/>
            <a:ext cx="782103" cy="447932"/>
          </a:xfrm>
          <a:custGeom>
            <a:avLst/>
            <a:gdLst/>
            <a:ahLst/>
            <a:cxnLst/>
            <a:rect l="l" t="t" r="r" b="b"/>
            <a:pathLst>
              <a:path w="782103" h="447932">
                <a:moveTo>
                  <a:pt x="0" y="0"/>
                </a:moveTo>
                <a:lnTo>
                  <a:pt x="782103" y="0"/>
                </a:lnTo>
                <a:lnTo>
                  <a:pt x="782103"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6" name="Freeform 16">
            <a:extLst>
              <a:ext uri="{FF2B5EF4-FFF2-40B4-BE49-F238E27FC236}">
                <a16:creationId xmlns:a16="http://schemas.microsoft.com/office/drawing/2014/main" id="{E86B43ED-13B4-82FA-3C82-4E9EBEB44255}"/>
              </a:ext>
            </a:extLst>
          </p:cNvPr>
          <p:cNvSpPr/>
          <p:nvPr/>
        </p:nvSpPr>
        <p:spPr>
          <a:xfrm>
            <a:off x="968674" y="3343810"/>
            <a:ext cx="782103" cy="447932"/>
          </a:xfrm>
          <a:custGeom>
            <a:avLst/>
            <a:gdLst/>
            <a:ahLst/>
            <a:cxnLst/>
            <a:rect l="l" t="t" r="r" b="b"/>
            <a:pathLst>
              <a:path w="782103" h="447932">
                <a:moveTo>
                  <a:pt x="0" y="0"/>
                </a:moveTo>
                <a:lnTo>
                  <a:pt x="782102" y="0"/>
                </a:lnTo>
                <a:lnTo>
                  <a:pt x="782102"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7" name="Freeform 17">
            <a:extLst>
              <a:ext uri="{FF2B5EF4-FFF2-40B4-BE49-F238E27FC236}">
                <a16:creationId xmlns:a16="http://schemas.microsoft.com/office/drawing/2014/main" id="{DC977BFD-99DD-3C40-0AC3-0DAA791E3942}"/>
              </a:ext>
            </a:extLst>
          </p:cNvPr>
          <p:cNvSpPr/>
          <p:nvPr/>
        </p:nvSpPr>
        <p:spPr>
          <a:xfrm>
            <a:off x="968674" y="6852984"/>
            <a:ext cx="782103" cy="447932"/>
          </a:xfrm>
          <a:custGeom>
            <a:avLst/>
            <a:gdLst/>
            <a:ahLst/>
            <a:cxnLst/>
            <a:rect l="l" t="t" r="r" b="b"/>
            <a:pathLst>
              <a:path w="782103" h="447932">
                <a:moveTo>
                  <a:pt x="0" y="0"/>
                </a:moveTo>
                <a:lnTo>
                  <a:pt x="782102" y="0"/>
                </a:lnTo>
                <a:lnTo>
                  <a:pt x="782102"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8" name="Freeform 18">
            <a:extLst>
              <a:ext uri="{FF2B5EF4-FFF2-40B4-BE49-F238E27FC236}">
                <a16:creationId xmlns:a16="http://schemas.microsoft.com/office/drawing/2014/main" id="{9FA7909A-9373-7E1F-E7EC-7BE1FB821798}"/>
              </a:ext>
            </a:extLst>
          </p:cNvPr>
          <p:cNvSpPr/>
          <p:nvPr/>
        </p:nvSpPr>
        <p:spPr>
          <a:xfrm>
            <a:off x="14259226" y="4109131"/>
            <a:ext cx="4028774" cy="2442343"/>
          </a:xfrm>
          <a:custGeom>
            <a:avLst/>
            <a:gdLst/>
            <a:ahLst/>
            <a:cxnLst/>
            <a:rect l="l" t="t" r="r" b="b"/>
            <a:pathLst>
              <a:path w="5700605" h="4114800">
                <a:moveTo>
                  <a:pt x="0" y="0"/>
                </a:moveTo>
                <a:lnTo>
                  <a:pt x="5700604" y="0"/>
                </a:lnTo>
                <a:lnTo>
                  <a:pt x="5700604"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dirty="0"/>
          </a:p>
        </p:txBody>
      </p:sp>
      <p:sp>
        <p:nvSpPr>
          <p:cNvPr id="19" name="TextBox 19">
            <a:extLst>
              <a:ext uri="{FF2B5EF4-FFF2-40B4-BE49-F238E27FC236}">
                <a16:creationId xmlns:a16="http://schemas.microsoft.com/office/drawing/2014/main" id="{655D7158-6C1D-CC2B-7B45-27A91AC8E132}"/>
              </a:ext>
            </a:extLst>
          </p:cNvPr>
          <p:cNvSpPr txBox="1"/>
          <p:nvPr/>
        </p:nvSpPr>
        <p:spPr>
          <a:xfrm>
            <a:off x="2167643" y="3253124"/>
            <a:ext cx="3234114" cy="307351"/>
          </a:xfrm>
          <a:prstGeom prst="rect">
            <a:avLst/>
          </a:prstGeom>
        </p:spPr>
        <p:txBody>
          <a:bodyPr lIns="0" tIns="0" rIns="0" bIns="0" rtlCol="0" anchor="t">
            <a:spAutoFit/>
          </a:bodyPr>
          <a:lstStyle/>
          <a:p>
            <a:pPr marL="0" lvl="0" indent="0" algn="just">
              <a:lnSpc>
                <a:spcPts val="2390"/>
              </a:lnSpc>
              <a:spcBef>
                <a:spcPct val="0"/>
              </a:spcBef>
            </a:pPr>
            <a:r>
              <a:rPr lang="en-US" sz="2009" b="1">
                <a:solidFill>
                  <a:srgbClr val="FFF7ED"/>
                </a:solidFill>
                <a:latin typeface="Poppins Bold"/>
                <a:ea typeface="Poppins Bold"/>
                <a:cs typeface="Poppins Bold"/>
                <a:sym typeface="Poppins Bold"/>
              </a:rPr>
              <a:t>sous-titre</a:t>
            </a:r>
          </a:p>
        </p:txBody>
      </p:sp>
      <p:sp>
        <p:nvSpPr>
          <p:cNvPr id="20" name="TextBox 20">
            <a:extLst>
              <a:ext uri="{FF2B5EF4-FFF2-40B4-BE49-F238E27FC236}">
                <a16:creationId xmlns:a16="http://schemas.microsoft.com/office/drawing/2014/main" id="{41113D89-B9EE-8A6C-AB56-12381C9FAE25}"/>
              </a:ext>
            </a:extLst>
          </p:cNvPr>
          <p:cNvSpPr txBox="1"/>
          <p:nvPr/>
        </p:nvSpPr>
        <p:spPr>
          <a:xfrm>
            <a:off x="2167643" y="6762298"/>
            <a:ext cx="3234114" cy="307351"/>
          </a:xfrm>
          <a:prstGeom prst="rect">
            <a:avLst/>
          </a:prstGeom>
        </p:spPr>
        <p:txBody>
          <a:bodyPr lIns="0" tIns="0" rIns="0" bIns="0" rtlCol="0" anchor="t">
            <a:spAutoFit/>
          </a:bodyPr>
          <a:lstStyle/>
          <a:p>
            <a:pPr marL="0" lvl="0" indent="0" algn="just">
              <a:lnSpc>
                <a:spcPts val="2390"/>
              </a:lnSpc>
              <a:spcBef>
                <a:spcPct val="0"/>
              </a:spcBef>
            </a:pPr>
            <a:r>
              <a:rPr lang="en-US" sz="2009" b="1">
                <a:solidFill>
                  <a:srgbClr val="FFF7ED"/>
                </a:solidFill>
                <a:latin typeface="Poppins Bold"/>
                <a:ea typeface="Poppins Bold"/>
                <a:cs typeface="Poppins Bold"/>
                <a:sym typeface="Poppins Bold"/>
              </a:rPr>
              <a:t>sous-titre</a:t>
            </a:r>
          </a:p>
        </p:txBody>
      </p:sp>
      <p:sp>
        <p:nvSpPr>
          <p:cNvPr id="21" name="TextBox 21">
            <a:extLst>
              <a:ext uri="{FF2B5EF4-FFF2-40B4-BE49-F238E27FC236}">
                <a16:creationId xmlns:a16="http://schemas.microsoft.com/office/drawing/2014/main" id="{CBC6B86F-1D8F-446A-00A3-A2DB71EE5736}"/>
              </a:ext>
            </a:extLst>
          </p:cNvPr>
          <p:cNvSpPr txBox="1"/>
          <p:nvPr/>
        </p:nvSpPr>
        <p:spPr>
          <a:xfrm>
            <a:off x="13181620" y="3253124"/>
            <a:ext cx="3234114" cy="307351"/>
          </a:xfrm>
          <a:prstGeom prst="rect">
            <a:avLst/>
          </a:prstGeom>
        </p:spPr>
        <p:txBody>
          <a:bodyPr lIns="0" tIns="0" rIns="0" bIns="0" rtlCol="0" anchor="t">
            <a:spAutoFit/>
          </a:bodyPr>
          <a:lstStyle/>
          <a:p>
            <a:pPr marL="0" lvl="0" indent="0" algn="just">
              <a:lnSpc>
                <a:spcPts val="2390"/>
              </a:lnSpc>
              <a:spcBef>
                <a:spcPct val="0"/>
              </a:spcBef>
            </a:pPr>
            <a:r>
              <a:rPr lang="en-US" sz="2009" b="1">
                <a:solidFill>
                  <a:srgbClr val="FFF7ED"/>
                </a:solidFill>
                <a:latin typeface="Poppins Bold"/>
                <a:ea typeface="Poppins Bold"/>
                <a:cs typeface="Poppins Bold"/>
                <a:sym typeface="Poppins Bold"/>
              </a:rPr>
              <a:t>sous titre</a:t>
            </a:r>
          </a:p>
        </p:txBody>
      </p:sp>
      <p:sp>
        <p:nvSpPr>
          <p:cNvPr id="23" name="TextBox 23">
            <a:extLst>
              <a:ext uri="{FF2B5EF4-FFF2-40B4-BE49-F238E27FC236}">
                <a16:creationId xmlns:a16="http://schemas.microsoft.com/office/drawing/2014/main" id="{A34EBAEE-7CB3-FBFE-0A9C-4EF2C06B7E25}"/>
              </a:ext>
            </a:extLst>
          </p:cNvPr>
          <p:cNvSpPr txBox="1"/>
          <p:nvPr/>
        </p:nvSpPr>
        <p:spPr>
          <a:xfrm>
            <a:off x="929393" y="3950952"/>
            <a:ext cx="5460702" cy="359053"/>
          </a:xfrm>
          <a:prstGeom prst="rect">
            <a:avLst/>
          </a:prstGeom>
        </p:spPr>
        <p:txBody>
          <a:bodyPr lIns="0" tIns="0" rIns="0" bIns="0" rtlCol="0" anchor="t">
            <a:spAutoFit/>
          </a:bodyPr>
          <a:lstStyle/>
          <a:p>
            <a:pPr marL="0" lvl="0" indent="0" algn="l">
              <a:lnSpc>
                <a:spcPts val="2784"/>
              </a:lnSpc>
            </a:pPr>
            <a:r>
              <a:rPr lang="en-US" sz="1989">
                <a:solidFill>
                  <a:srgbClr val="FFF7ED"/>
                </a:solidFill>
                <a:latin typeface="Poppins"/>
                <a:ea typeface="Poppins"/>
                <a:cs typeface="Poppins"/>
                <a:sym typeface="Poppins"/>
              </a:rPr>
              <a:t>Insérer votre texte</a:t>
            </a:r>
          </a:p>
        </p:txBody>
      </p:sp>
      <p:sp>
        <p:nvSpPr>
          <p:cNvPr id="24" name="TextBox 24">
            <a:extLst>
              <a:ext uri="{FF2B5EF4-FFF2-40B4-BE49-F238E27FC236}">
                <a16:creationId xmlns:a16="http://schemas.microsoft.com/office/drawing/2014/main" id="{FE6C722F-BF18-6D73-EA4B-F8B660B27CE7}"/>
              </a:ext>
            </a:extLst>
          </p:cNvPr>
          <p:cNvSpPr txBox="1"/>
          <p:nvPr/>
        </p:nvSpPr>
        <p:spPr>
          <a:xfrm>
            <a:off x="929393" y="7460126"/>
            <a:ext cx="5460702" cy="359053"/>
          </a:xfrm>
          <a:prstGeom prst="rect">
            <a:avLst/>
          </a:prstGeom>
        </p:spPr>
        <p:txBody>
          <a:bodyPr lIns="0" tIns="0" rIns="0" bIns="0" rtlCol="0" anchor="t">
            <a:spAutoFit/>
          </a:bodyPr>
          <a:lstStyle/>
          <a:p>
            <a:pPr marL="0" lvl="0" indent="0" algn="l">
              <a:lnSpc>
                <a:spcPts val="2784"/>
              </a:lnSpc>
            </a:pPr>
            <a:r>
              <a:rPr lang="en-US" sz="1989">
                <a:solidFill>
                  <a:srgbClr val="FFF7ED"/>
                </a:solidFill>
                <a:latin typeface="Poppins"/>
                <a:ea typeface="Poppins"/>
                <a:cs typeface="Poppins"/>
                <a:sym typeface="Poppins"/>
              </a:rPr>
              <a:t>Insérer votre texte</a:t>
            </a:r>
          </a:p>
        </p:txBody>
      </p:sp>
      <p:sp>
        <p:nvSpPr>
          <p:cNvPr id="26" name="TextBox 26">
            <a:extLst>
              <a:ext uri="{FF2B5EF4-FFF2-40B4-BE49-F238E27FC236}">
                <a16:creationId xmlns:a16="http://schemas.microsoft.com/office/drawing/2014/main" id="{615081FB-086B-9D12-F043-C2C175897EE5}"/>
              </a:ext>
            </a:extLst>
          </p:cNvPr>
          <p:cNvSpPr txBox="1"/>
          <p:nvPr/>
        </p:nvSpPr>
        <p:spPr>
          <a:xfrm>
            <a:off x="11943370" y="7460126"/>
            <a:ext cx="5460702" cy="359053"/>
          </a:xfrm>
          <a:prstGeom prst="rect">
            <a:avLst/>
          </a:prstGeom>
        </p:spPr>
        <p:txBody>
          <a:bodyPr lIns="0" tIns="0" rIns="0" bIns="0" rtlCol="0" anchor="t">
            <a:spAutoFit/>
          </a:bodyPr>
          <a:lstStyle/>
          <a:p>
            <a:pPr marL="0" lvl="0" indent="0" algn="l">
              <a:lnSpc>
                <a:spcPts val="2784"/>
              </a:lnSpc>
            </a:pPr>
            <a:r>
              <a:rPr lang="en-US" sz="1989">
                <a:solidFill>
                  <a:srgbClr val="FFF7ED"/>
                </a:solidFill>
                <a:latin typeface="Poppins"/>
                <a:ea typeface="Poppins"/>
                <a:cs typeface="Poppins"/>
                <a:sym typeface="Poppins"/>
              </a:rPr>
              <a:t>Insérer votre texte</a:t>
            </a:r>
          </a:p>
        </p:txBody>
      </p:sp>
      <p:sp>
        <p:nvSpPr>
          <p:cNvPr id="27" name="TextBox 27">
            <a:extLst>
              <a:ext uri="{FF2B5EF4-FFF2-40B4-BE49-F238E27FC236}">
                <a16:creationId xmlns:a16="http://schemas.microsoft.com/office/drawing/2014/main" id="{F3B312C0-1A65-1D8D-2F03-519E9CD0C3A7}"/>
              </a:ext>
            </a:extLst>
          </p:cNvPr>
          <p:cNvSpPr txBox="1"/>
          <p:nvPr/>
        </p:nvSpPr>
        <p:spPr>
          <a:xfrm>
            <a:off x="699453" y="256248"/>
            <a:ext cx="17052268" cy="739202"/>
          </a:xfrm>
          <a:prstGeom prst="rect">
            <a:avLst/>
          </a:prstGeom>
        </p:spPr>
        <p:txBody>
          <a:bodyPr lIns="0" tIns="0" rIns="0" bIns="0" rtlCol="0" anchor="t">
            <a:spAutoFit/>
          </a:bodyPr>
          <a:lstStyle/>
          <a:p>
            <a:pPr marL="0" lvl="0" indent="0" algn="ctr">
              <a:lnSpc>
                <a:spcPts val="5412"/>
              </a:lnSpc>
            </a:pPr>
            <a:r>
              <a:rPr lang="en-US" sz="4548" b="1">
                <a:solidFill>
                  <a:srgbClr val="000000"/>
                </a:solidFill>
                <a:latin typeface="Poppins Bold"/>
                <a:ea typeface="Poppins Bold"/>
                <a:cs typeface="Poppins Bold"/>
                <a:sym typeface="Poppins Bold"/>
              </a:rPr>
              <a:t>LA CAMPAGNE RAPPORT SOCIAL UNIQUE</a:t>
            </a:r>
          </a:p>
        </p:txBody>
      </p:sp>
      <p:sp>
        <p:nvSpPr>
          <p:cNvPr id="28" name="TextBox 28">
            <a:extLst>
              <a:ext uri="{FF2B5EF4-FFF2-40B4-BE49-F238E27FC236}">
                <a16:creationId xmlns:a16="http://schemas.microsoft.com/office/drawing/2014/main" id="{8E2C6CB7-F20A-16C4-4686-D22025ED68E8}"/>
              </a:ext>
            </a:extLst>
          </p:cNvPr>
          <p:cNvSpPr txBox="1"/>
          <p:nvPr/>
        </p:nvSpPr>
        <p:spPr>
          <a:xfrm>
            <a:off x="319410" y="1174864"/>
            <a:ext cx="14879861" cy="466218"/>
          </a:xfrm>
          <a:prstGeom prst="rect">
            <a:avLst/>
          </a:prstGeom>
        </p:spPr>
        <p:txBody>
          <a:bodyPr lIns="0" tIns="0" rIns="0" bIns="0" rtlCol="0" anchor="t">
            <a:spAutoFit/>
          </a:bodyPr>
          <a:lstStyle/>
          <a:p>
            <a:pPr marL="0" lvl="0" indent="0" algn="l">
              <a:lnSpc>
                <a:spcPts val="3657"/>
              </a:lnSpc>
            </a:pPr>
            <a:r>
              <a:rPr lang="en-US" sz="3073" b="1" dirty="0" err="1">
                <a:solidFill>
                  <a:srgbClr val="DB560E"/>
                </a:solidFill>
                <a:latin typeface="Poppins Bold"/>
                <a:ea typeface="Poppins Bold"/>
                <a:cs typeface="Poppins Bold"/>
                <a:sym typeface="Poppins Bold"/>
              </a:rPr>
              <a:t>Lancement</a:t>
            </a:r>
            <a:r>
              <a:rPr lang="en-US" sz="3073" b="1" dirty="0">
                <a:solidFill>
                  <a:srgbClr val="DB560E"/>
                </a:solidFill>
                <a:latin typeface="Poppins Bold"/>
                <a:ea typeface="Poppins Bold"/>
                <a:cs typeface="Poppins Bold"/>
                <a:sym typeface="Poppins Bold"/>
              </a:rPr>
              <a:t> de la </a:t>
            </a:r>
            <a:r>
              <a:rPr lang="en-US" sz="3073" b="1" dirty="0" err="1">
                <a:solidFill>
                  <a:srgbClr val="DB560E"/>
                </a:solidFill>
                <a:latin typeface="Poppins Bold"/>
                <a:ea typeface="Poppins Bold"/>
                <a:cs typeface="Poppins Bold"/>
                <a:sym typeface="Poppins Bold"/>
              </a:rPr>
              <a:t>campagne</a:t>
            </a:r>
            <a:endParaRPr lang="en-US" sz="3073" b="1" dirty="0">
              <a:solidFill>
                <a:srgbClr val="DB560E"/>
              </a:solidFill>
              <a:latin typeface="Poppins Bold"/>
              <a:ea typeface="Poppins Bold"/>
              <a:cs typeface="Poppins Bold"/>
              <a:sym typeface="Poppins Bold"/>
            </a:endParaRPr>
          </a:p>
        </p:txBody>
      </p:sp>
      <p:sp>
        <p:nvSpPr>
          <p:cNvPr id="2" name="Espace réservé du contenu 3">
            <a:extLst>
              <a:ext uri="{FF2B5EF4-FFF2-40B4-BE49-F238E27FC236}">
                <a16:creationId xmlns:a16="http://schemas.microsoft.com/office/drawing/2014/main" id="{8F70795E-7C97-020D-090D-52ADD8765B83}"/>
              </a:ext>
            </a:extLst>
          </p:cNvPr>
          <p:cNvSpPr>
            <a:spLocks noGrp="1"/>
          </p:cNvSpPr>
          <p:nvPr/>
        </p:nvSpPr>
        <p:spPr>
          <a:xfrm>
            <a:off x="1262216" y="2287392"/>
            <a:ext cx="14879860" cy="6437508"/>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buFontTx/>
              <a:buChar char="-"/>
            </a:pPr>
            <a:r>
              <a:rPr lang="fr-FR" sz="2800" dirty="0">
                <a:latin typeface="Poppins" panose="00000500000000000000" pitchFamily="2" charset="0"/>
                <a:cs typeface="Poppins" panose="00000500000000000000" pitchFamily="2" charset="0"/>
              </a:rPr>
              <a:t>Les données du RSU sont renseignées par les collectivités dans une base de données sociales unique mise à disposition par le CDG</a:t>
            </a:r>
          </a:p>
          <a:p>
            <a:pPr marL="0" indent="0" algn="ctr">
              <a:buNone/>
            </a:pPr>
            <a:r>
              <a:rPr lang="fr-FR" sz="2800" u="sng" dirty="0">
                <a:solidFill>
                  <a:srgbClr val="0563C1"/>
                </a:solidFill>
                <a:latin typeface="Poppins" panose="00000500000000000000" pitchFamily="2" charset="0"/>
                <a:ea typeface="Times New Roman" panose="02020603050405020304" pitchFamily="18" charset="0"/>
                <a:cs typeface="Poppins" panose="00000500000000000000" pitchFamily="2" charset="0"/>
              </a:rPr>
              <a:t>https://bs.donnees-sociales.fr/#/login </a:t>
            </a:r>
          </a:p>
          <a:p>
            <a:pPr marL="0" indent="0" algn="ctr">
              <a:buNone/>
            </a:pPr>
            <a:r>
              <a:rPr lang="fr-FR" sz="2800" dirty="0">
                <a:latin typeface="Poppins" panose="00000500000000000000" pitchFamily="2" charset="0"/>
                <a:cs typeface="Poppins" panose="00000500000000000000" pitchFamily="2" charset="0"/>
              </a:rPr>
              <a:t>Ouverture de la plateforme de mi-mai 2026 – 31 octobre 2026</a:t>
            </a:r>
          </a:p>
          <a:p>
            <a:pPr algn="just">
              <a:buFontTx/>
              <a:buChar char="-"/>
            </a:pPr>
            <a:endParaRPr lang="fr-FR" sz="2800" dirty="0">
              <a:effectLst/>
              <a:latin typeface="Poppins" panose="00000500000000000000" pitchFamily="2" charset="0"/>
              <a:ea typeface="Aptos" panose="020B0004020202020204" pitchFamily="34" charset="0"/>
              <a:cs typeface="Poppins" panose="00000500000000000000" pitchFamily="2" charset="0"/>
            </a:endParaRPr>
          </a:p>
          <a:p>
            <a:pPr algn="just">
              <a:buFontTx/>
              <a:buChar char="-"/>
            </a:pPr>
            <a:r>
              <a:rPr lang="fr-FR" sz="2800" dirty="0">
                <a:latin typeface="Poppins" panose="00000500000000000000" pitchFamily="2" charset="0"/>
                <a:cs typeface="Poppins" panose="00000500000000000000" pitchFamily="2" charset="0"/>
              </a:rPr>
              <a:t>Identifiants de connexion :</a:t>
            </a:r>
          </a:p>
          <a:p>
            <a:pPr lvl="1" algn="just">
              <a:buFontTx/>
              <a:buChar char="-"/>
            </a:pPr>
            <a:r>
              <a:rPr lang="fr-FR" sz="2800" dirty="0">
                <a:latin typeface="Poppins" panose="00000500000000000000" pitchFamily="2" charset="0"/>
                <a:cs typeface="Poppins" panose="00000500000000000000" pitchFamily="2" charset="0"/>
              </a:rPr>
              <a:t>Identifiant : numéro de SIRET</a:t>
            </a:r>
          </a:p>
          <a:p>
            <a:pPr lvl="1" algn="just">
              <a:buFontTx/>
              <a:buChar char="-"/>
            </a:pPr>
            <a:r>
              <a:rPr lang="fr-FR" sz="2800" dirty="0">
                <a:latin typeface="Poppins" panose="00000500000000000000" pitchFamily="2" charset="0"/>
                <a:cs typeface="Poppins" panose="00000500000000000000" pitchFamily="2" charset="0"/>
              </a:rPr>
              <a:t>Mot de passe : identique année dernière</a:t>
            </a:r>
          </a:p>
          <a:p>
            <a:pPr marL="0" indent="0" algn="just">
              <a:buNone/>
            </a:pPr>
            <a:r>
              <a:rPr lang="fr-FR" sz="2800" dirty="0">
                <a:latin typeface="Poppins" panose="00000500000000000000" pitchFamily="2" charset="0"/>
                <a:cs typeface="Poppins" panose="00000500000000000000" pitchFamily="2" charset="0"/>
                <a:sym typeface="Wingdings" panose="05000000000000000000" pitchFamily="2" charset="2"/>
              </a:rPr>
              <a:t></a:t>
            </a:r>
            <a:r>
              <a:rPr lang="fr-FR" sz="2800" dirty="0">
                <a:latin typeface="Poppins" panose="00000500000000000000" pitchFamily="2" charset="0"/>
                <a:cs typeface="Poppins" panose="00000500000000000000" pitchFamily="2" charset="0"/>
              </a:rPr>
              <a:t> en cas d’oubli, cliquez sur « mot de passe oublié »</a:t>
            </a:r>
          </a:p>
          <a:p>
            <a:pPr marL="0" indent="0" algn="just">
              <a:buNone/>
            </a:pPr>
            <a:endParaRPr lang="fr-FR" sz="2800" dirty="0">
              <a:latin typeface="Poppins" panose="00000500000000000000" pitchFamily="2" charset="0"/>
              <a:cs typeface="Poppins" panose="00000500000000000000" pitchFamily="2" charset="0"/>
            </a:endParaRPr>
          </a:p>
          <a:p>
            <a:pPr marL="0" indent="0" algn="just">
              <a:buNone/>
            </a:pPr>
            <a:r>
              <a:rPr lang="fr-FR" sz="2800" dirty="0">
                <a:solidFill>
                  <a:srgbClr val="FF0000"/>
                </a:solidFill>
                <a:latin typeface="Poppins" panose="00000500000000000000" pitchFamily="2" charset="0"/>
                <a:cs typeface="Poppins" panose="00000500000000000000" pitchFamily="2" charset="0"/>
              </a:rPr>
              <a:t>Certaines collectivités ne se sont pas connectées depuis 2023 : leur mot de passe est donc toujours le mot de passe provisoire généré en 2023. </a:t>
            </a:r>
          </a:p>
        </p:txBody>
      </p:sp>
    </p:spTree>
    <p:extLst>
      <p:ext uri="{BB962C8B-B14F-4D97-AF65-F5344CB8AC3E}">
        <p14:creationId xmlns:p14="http://schemas.microsoft.com/office/powerpoint/2010/main" val="42473071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0CE0F110-04E8-E5D3-A707-2760C52909C4}"/>
            </a:ext>
          </a:extLst>
        </p:cNvPr>
        <p:cNvGrpSpPr/>
        <p:nvPr/>
      </p:nvGrpSpPr>
      <p:grpSpPr>
        <a:xfrm>
          <a:off x="0" y="0"/>
          <a:ext cx="0" cy="0"/>
          <a:chOff x="0" y="0"/>
          <a:chExt cx="0" cy="0"/>
        </a:xfrm>
      </p:grpSpPr>
      <p:sp>
        <p:nvSpPr>
          <p:cNvPr id="14" name="Freeform 14">
            <a:extLst>
              <a:ext uri="{FF2B5EF4-FFF2-40B4-BE49-F238E27FC236}">
                <a16:creationId xmlns:a16="http://schemas.microsoft.com/office/drawing/2014/main" id="{8A4462FB-83DA-3FA7-98B5-B6E8EEDF69FE}"/>
              </a:ext>
            </a:extLst>
          </p:cNvPr>
          <p:cNvSpPr/>
          <p:nvPr/>
        </p:nvSpPr>
        <p:spPr>
          <a:xfrm>
            <a:off x="11980041" y="3343810"/>
            <a:ext cx="782103" cy="447932"/>
          </a:xfrm>
          <a:custGeom>
            <a:avLst/>
            <a:gdLst/>
            <a:ahLst/>
            <a:cxnLst/>
            <a:rect l="l" t="t" r="r" b="b"/>
            <a:pathLst>
              <a:path w="782103" h="447932">
                <a:moveTo>
                  <a:pt x="0" y="0"/>
                </a:moveTo>
                <a:lnTo>
                  <a:pt x="782103" y="0"/>
                </a:lnTo>
                <a:lnTo>
                  <a:pt x="782103"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5" name="Freeform 15">
            <a:extLst>
              <a:ext uri="{FF2B5EF4-FFF2-40B4-BE49-F238E27FC236}">
                <a16:creationId xmlns:a16="http://schemas.microsoft.com/office/drawing/2014/main" id="{123ACE52-90A8-4F38-EDD9-20F8E631534B}"/>
              </a:ext>
            </a:extLst>
          </p:cNvPr>
          <p:cNvSpPr/>
          <p:nvPr/>
        </p:nvSpPr>
        <p:spPr>
          <a:xfrm>
            <a:off x="11980041" y="6852984"/>
            <a:ext cx="782103" cy="447932"/>
          </a:xfrm>
          <a:custGeom>
            <a:avLst/>
            <a:gdLst/>
            <a:ahLst/>
            <a:cxnLst/>
            <a:rect l="l" t="t" r="r" b="b"/>
            <a:pathLst>
              <a:path w="782103" h="447932">
                <a:moveTo>
                  <a:pt x="0" y="0"/>
                </a:moveTo>
                <a:lnTo>
                  <a:pt x="782103" y="0"/>
                </a:lnTo>
                <a:lnTo>
                  <a:pt x="782103"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6" name="Freeform 16">
            <a:extLst>
              <a:ext uri="{FF2B5EF4-FFF2-40B4-BE49-F238E27FC236}">
                <a16:creationId xmlns:a16="http://schemas.microsoft.com/office/drawing/2014/main" id="{875EFEA3-7E66-AD6D-2E28-E71F9C27BDB8}"/>
              </a:ext>
            </a:extLst>
          </p:cNvPr>
          <p:cNvSpPr/>
          <p:nvPr/>
        </p:nvSpPr>
        <p:spPr>
          <a:xfrm>
            <a:off x="968674" y="3343810"/>
            <a:ext cx="782103" cy="447932"/>
          </a:xfrm>
          <a:custGeom>
            <a:avLst/>
            <a:gdLst/>
            <a:ahLst/>
            <a:cxnLst/>
            <a:rect l="l" t="t" r="r" b="b"/>
            <a:pathLst>
              <a:path w="782103" h="447932">
                <a:moveTo>
                  <a:pt x="0" y="0"/>
                </a:moveTo>
                <a:lnTo>
                  <a:pt x="782102" y="0"/>
                </a:lnTo>
                <a:lnTo>
                  <a:pt x="782102"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7" name="Freeform 17">
            <a:extLst>
              <a:ext uri="{FF2B5EF4-FFF2-40B4-BE49-F238E27FC236}">
                <a16:creationId xmlns:a16="http://schemas.microsoft.com/office/drawing/2014/main" id="{CADE5813-F7FC-4A50-156A-B6278D92DCDB}"/>
              </a:ext>
            </a:extLst>
          </p:cNvPr>
          <p:cNvSpPr/>
          <p:nvPr/>
        </p:nvSpPr>
        <p:spPr>
          <a:xfrm>
            <a:off x="968674" y="6852984"/>
            <a:ext cx="782103" cy="447932"/>
          </a:xfrm>
          <a:custGeom>
            <a:avLst/>
            <a:gdLst/>
            <a:ahLst/>
            <a:cxnLst/>
            <a:rect l="l" t="t" r="r" b="b"/>
            <a:pathLst>
              <a:path w="782103" h="447932">
                <a:moveTo>
                  <a:pt x="0" y="0"/>
                </a:moveTo>
                <a:lnTo>
                  <a:pt x="782102" y="0"/>
                </a:lnTo>
                <a:lnTo>
                  <a:pt x="782102"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9" name="TextBox 19">
            <a:extLst>
              <a:ext uri="{FF2B5EF4-FFF2-40B4-BE49-F238E27FC236}">
                <a16:creationId xmlns:a16="http://schemas.microsoft.com/office/drawing/2014/main" id="{D3DEC19D-A7DC-B6F9-B57D-AE2EF80634A5}"/>
              </a:ext>
            </a:extLst>
          </p:cNvPr>
          <p:cNvSpPr txBox="1"/>
          <p:nvPr/>
        </p:nvSpPr>
        <p:spPr>
          <a:xfrm>
            <a:off x="2167643" y="3253124"/>
            <a:ext cx="3234114" cy="307351"/>
          </a:xfrm>
          <a:prstGeom prst="rect">
            <a:avLst/>
          </a:prstGeom>
        </p:spPr>
        <p:txBody>
          <a:bodyPr lIns="0" tIns="0" rIns="0" bIns="0" rtlCol="0" anchor="t">
            <a:spAutoFit/>
          </a:bodyPr>
          <a:lstStyle/>
          <a:p>
            <a:pPr marL="0" lvl="0" indent="0" algn="just">
              <a:lnSpc>
                <a:spcPts val="2390"/>
              </a:lnSpc>
              <a:spcBef>
                <a:spcPct val="0"/>
              </a:spcBef>
            </a:pPr>
            <a:r>
              <a:rPr lang="en-US" sz="2009" b="1">
                <a:solidFill>
                  <a:srgbClr val="FFF7ED"/>
                </a:solidFill>
                <a:latin typeface="Poppins Bold"/>
                <a:ea typeface="Poppins Bold"/>
                <a:cs typeface="Poppins Bold"/>
                <a:sym typeface="Poppins Bold"/>
              </a:rPr>
              <a:t>sous-titre</a:t>
            </a:r>
          </a:p>
        </p:txBody>
      </p:sp>
      <p:sp>
        <p:nvSpPr>
          <p:cNvPr id="20" name="TextBox 20">
            <a:extLst>
              <a:ext uri="{FF2B5EF4-FFF2-40B4-BE49-F238E27FC236}">
                <a16:creationId xmlns:a16="http://schemas.microsoft.com/office/drawing/2014/main" id="{D7790630-7289-88E5-2709-7576CB7C5F04}"/>
              </a:ext>
            </a:extLst>
          </p:cNvPr>
          <p:cNvSpPr txBox="1"/>
          <p:nvPr/>
        </p:nvSpPr>
        <p:spPr>
          <a:xfrm>
            <a:off x="2167643" y="6762298"/>
            <a:ext cx="3234114" cy="307351"/>
          </a:xfrm>
          <a:prstGeom prst="rect">
            <a:avLst/>
          </a:prstGeom>
        </p:spPr>
        <p:txBody>
          <a:bodyPr lIns="0" tIns="0" rIns="0" bIns="0" rtlCol="0" anchor="t">
            <a:spAutoFit/>
          </a:bodyPr>
          <a:lstStyle/>
          <a:p>
            <a:pPr marL="0" lvl="0" indent="0" algn="just">
              <a:lnSpc>
                <a:spcPts val="2390"/>
              </a:lnSpc>
              <a:spcBef>
                <a:spcPct val="0"/>
              </a:spcBef>
            </a:pPr>
            <a:r>
              <a:rPr lang="en-US" sz="2009" b="1">
                <a:solidFill>
                  <a:srgbClr val="FFF7ED"/>
                </a:solidFill>
                <a:latin typeface="Poppins Bold"/>
                <a:ea typeface="Poppins Bold"/>
                <a:cs typeface="Poppins Bold"/>
                <a:sym typeface="Poppins Bold"/>
              </a:rPr>
              <a:t>sous-titre</a:t>
            </a:r>
          </a:p>
        </p:txBody>
      </p:sp>
      <p:sp>
        <p:nvSpPr>
          <p:cNvPr id="21" name="TextBox 21">
            <a:extLst>
              <a:ext uri="{FF2B5EF4-FFF2-40B4-BE49-F238E27FC236}">
                <a16:creationId xmlns:a16="http://schemas.microsoft.com/office/drawing/2014/main" id="{301EDA80-FA0C-5063-E33C-67F287C83C2B}"/>
              </a:ext>
            </a:extLst>
          </p:cNvPr>
          <p:cNvSpPr txBox="1"/>
          <p:nvPr/>
        </p:nvSpPr>
        <p:spPr>
          <a:xfrm>
            <a:off x="13181620" y="3253124"/>
            <a:ext cx="3234114" cy="307351"/>
          </a:xfrm>
          <a:prstGeom prst="rect">
            <a:avLst/>
          </a:prstGeom>
        </p:spPr>
        <p:txBody>
          <a:bodyPr lIns="0" tIns="0" rIns="0" bIns="0" rtlCol="0" anchor="t">
            <a:spAutoFit/>
          </a:bodyPr>
          <a:lstStyle/>
          <a:p>
            <a:pPr marL="0" lvl="0" indent="0" algn="just">
              <a:lnSpc>
                <a:spcPts val="2390"/>
              </a:lnSpc>
              <a:spcBef>
                <a:spcPct val="0"/>
              </a:spcBef>
            </a:pPr>
            <a:r>
              <a:rPr lang="en-US" sz="2009" b="1">
                <a:solidFill>
                  <a:srgbClr val="FFF7ED"/>
                </a:solidFill>
                <a:latin typeface="Poppins Bold"/>
                <a:ea typeface="Poppins Bold"/>
                <a:cs typeface="Poppins Bold"/>
                <a:sym typeface="Poppins Bold"/>
              </a:rPr>
              <a:t>sous titre</a:t>
            </a:r>
          </a:p>
        </p:txBody>
      </p:sp>
      <p:sp>
        <p:nvSpPr>
          <p:cNvPr id="23" name="TextBox 23">
            <a:extLst>
              <a:ext uri="{FF2B5EF4-FFF2-40B4-BE49-F238E27FC236}">
                <a16:creationId xmlns:a16="http://schemas.microsoft.com/office/drawing/2014/main" id="{C4BFE924-D30F-5F54-B4EE-E64F17AD8262}"/>
              </a:ext>
            </a:extLst>
          </p:cNvPr>
          <p:cNvSpPr txBox="1"/>
          <p:nvPr/>
        </p:nvSpPr>
        <p:spPr>
          <a:xfrm>
            <a:off x="929393" y="3950952"/>
            <a:ext cx="5460702" cy="359053"/>
          </a:xfrm>
          <a:prstGeom prst="rect">
            <a:avLst/>
          </a:prstGeom>
        </p:spPr>
        <p:txBody>
          <a:bodyPr lIns="0" tIns="0" rIns="0" bIns="0" rtlCol="0" anchor="t">
            <a:spAutoFit/>
          </a:bodyPr>
          <a:lstStyle/>
          <a:p>
            <a:pPr marL="0" lvl="0" indent="0" algn="l">
              <a:lnSpc>
                <a:spcPts val="2784"/>
              </a:lnSpc>
            </a:pPr>
            <a:r>
              <a:rPr lang="en-US" sz="1989">
                <a:solidFill>
                  <a:srgbClr val="FFF7ED"/>
                </a:solidFill>
                <a:latin typeface="Poppins"/>
                <a:ea typeface="Poppins"/>
                <a:cs typeface="Poppins"/>
                <a:sym typeface="Poppins"/>
              </a:rPr>
              <a:t>Insérer votre texte</a:t>
            </a:r>
          </a:p>
        </p:txBody>
      </p:sp>
      <p:sp>
        <p:nvSpPr>
          <p:cNvPr id="24" name="TextBox 24">
            <a:extLst>
              <a:ext uri="{FF2B5EF4-FFF2-40B4-BE49-F238E27FC236}">
                <a16:creationId xmlns:a16="http://schemas.microsoft.com/office/drawing/2014/main" id="{7A431FEB-9BA9-A447-E901-BC24EFF06BE9}"/>
              </a:ext>
            </a:extLst>
          </p:cNvPr>
          <p:cNvSpPr txBox="1"/>
          <p:nvPr/>
        </p:nvSpPr>
        <p:spPr>
          <a:xfrm>
            <a:off x="929393" y="7460126"/>
            <a:ext cx="5460702" cy="359053"/>
          </a:xfrm>
          <a:prstGeom prst="rect">
            <a:avLst/>
          </a:prstGeom>
        </p:spPr>
        <p:txBody>
          <a:bodyPr lIns="0" tIns="0" rIns="0" bIns="0" rtlCol="0" anchor="t">
            <a:spAutoFit/>
          </a:bodyPr>
          <a:lstStyle/>
          <a:p>
            <a:pPr marL="0" lvl="0" indent="0" algn="l">
              <a:lnSpc>
                <a:spcPts val="2784"/>
              </a:lnSpc>
            </a:pPr>
            <a:r>
              <a:rPr lang="en-US" sz="1989">
                <a:solidFill>
                  <a:srgbClr val="FFF7ED"/>
                </a:solidFill>
                <a:latin typeface="Poppins"/>
                <a:ea typeface="Poppins"/>
                <a:cs typeface="Poppins"/>
                <a:sym typeface="Poppins"/>
              </a:rPr>
              <a:t>Insérer votre texte</a:t>
            </a:r>
          </a:p>
        </p:txBody>
      </p:sp>
      <p:sp>
        <p:nvSpPr>
          <p:cNvPr id="26" name="TextBox 26">
            <a:extLst>
              <a:ext uri="{FF2B5EF4-FFF2-40B4-BE49-F238E27FC236}">
                <a16:creationId xmlns:a16="http://schemas.microsoft.com/office/drawing/2014/main" id="{84DF9683-A8F8-CC79-8588-01E813B7A05F}"/>
              </a:ext>
            </a:extLst>
          </p:cNvPr>
          <p:cNvSpPr txBox="1"/>
          <p:nvPr/>
        </p:nvSpPr>
        <p:spPr>
          <a:xfrm>
            <a:off x="11943370" y="7460126"/>
            <a:ext cx="5460702" cy="359053"/>
          </a:xfrm>
          <a:prstGeom prst="rect">
            <a:avLst/>
          </a:prstGeom>
        </p:spPr>
        <p:txBody>
          <a:bodyPr lIns="0" tIns="0" rIns="0" bIns="0" rtlCol="0" anchor="t">
            <a:spAutoFit/>
          </a:bodyPr>
          <a:lstStyle/>
          <a:p>
            <a:pPr marL="0" lvl="0" indent="0" algn="l">
              <a:lnSpc>
                <a:spcPts val="2784"/>
              </a:lnSpc>
            </a:pPr>
            <a:r>
              <a:rPr lang="en-US" sz="1989">
                <a:solidFill>
                  <a:srgbClr val="FFF7ED"/>
                </a:solidFill>
                <a:latin typeface="Poppins"/>
                <a:ea typeface="Poppins"/>
                <a:cs typeface="Poppins"/>
                <a:sym typeface="Poppins"/>
              </a:rPr>
              <a:t>Insérer votre texte</a:t>
            </a:r>
          </a:p>
        </p:txBody>
      </p:sp>
      <p:sp>
        <p:nvSpPr>
          <p:cNvPr id="27" name="TextBox 27">
            <a:extLst>
              <a:ext uri="{FF2B5EF4-FFF2-40B4-BE49-F238E27FC236}">
                <a16:creationId xmlns:a16="http://schemas.microsoft.com/office/drawing/2014/main" id="{50A1D1E6-9B2B-B9A8-FE41-65494724D418}"/>
              </a:ext>
            </a:extLst>
          </p:cNvPr>
          <p:cNvSpPr txBox="1"/>
          <p:nvPr/>
        </p:nvSpPr>
        <p:spPr>
          <a:xfrm>
            <a:off x="699453" y="256248"/>
            <a:ext cx="17052268" cy="739202"/>
          </a:xfrm>
          <a:prstGeom prst="rect">
            <a:avLst/>
          </a:prstGeom>
        </p:spPr>
        <p:txBody>
          <a:bodyPr lIns="0" tIns="0" rIns="0" bIns="0" rtlCol="0" anchor="t">
            <a:spAutoFit/>
          </a:bodyPr>
          <a:lstStyle/>
          <a:p>
            <a:pPr marL="0" lvl="0" indent="0" algn="ctr">
              <a:lnSpc>
                <a:spcPts val="5412"/>
              </a:lnSpc>
            </a:pPr>
            <a:r>
              <a:rPr lang="en-US" sz="4548" b="1">
                <a:solidFill>
                  <a:srgbClr val="000000"/>
                </a:solidFill>
                <a:latin typeface="Poppins Bold"/>
                <a:ea typeface="Poppins Bold"/>
                <a:cs typeface="Poppins Bold"/>
                <a:sym typeface="Poppins Bold"/>
              </a:rPr>
              <a:t>LA CAMPAGNE RAPPORT SOCIAL UNIQUE</a:t>
            </a:r>
          </a:p>
        </p:txBody>
      </p:sp>
      <p:sp>
        <p:nvSpPr>
          <p:cNvPr id="28" name="TextBox 28">
            <a:extLst>
              <a:ext uri="{FF2B5EF4-FFF2-40B4-BE49-F238E27FC236}">
                <a16:creationId xmlns:a16="http://schemas.microsoft.com/office/drawing/2014/main" id="{D3955368-4990-E2DB-5F40-B14EE374660B}"/>
              </a:ext>
            </a:extLst>
          </p:cNvPr>
          <p:cNvSpPr txBox="1"/>
          <p:nvPr/>
        </p:nvSpPr>
        <p:spPr>
          <a:xfrm>
            <a:off x="319410" y="1174864"/>
            <a:ext cx="14879861" cy="466218"/>
          </a:xfrm>
          <a:prstGeom prst="rect">
            <a:avLst/>
          </a:prstGeom>
        </p:spPr>
        <p:txBody>
          <a:bodyPr lIns="0" tIns="0" rIns="0" bIns="0" rtlCol="0" anchor="t">
            <a:spAutoFit/>
          </a:bodyPr>
          <a:lstStyle/>
          <a:p>
            <a:pPr marL="0" lvl="0" indent="0" algn="l">
              <a:lnSpc>
                <a:spcPts val="3657"/>
              </a:lnSpc>
            </a:pPr>
            <a:r>
              <a:rPr lang="en-US" sz="3073" b="1" dirty="0">
                <a:solidFill>
                  <a:srgbClr val="DB560E"/>
                </a:solidFill>
                <a:latin typeface="Poppins Bold"/>
                <a:ea typeface="Poppins Bold"/>
                <a:cs typeface="Poppins Bold"/>
                <a:sym typeface="Poppins Bold"/>
              </a:rPr>
              <a:t>Et </a:t>
            </a:r>
            <a:r>
              <a:rPr lang="en-US" sz="3073" b="1" dirty="0" err="1">
                <a:solidFill>
                  <a:srgbClr val="DB560E"/>
                </a:solidFill>
                <a:latin typeface="Poppins Bold"/>
                <a:ea typeface="Poppins Bold"/>
                <a:cs typeface="Poppins Bold"/>
                <a:sym typeface="Poppins Bold"/>
              </a:rPr>
              <a:t>concrètement</a:t>
            </a:r>
            <a:r>
              <a:rPr lang="en-US" sz="3073" b="1" dirty="0">
                <a:solidFill>
                  <a:srgbClr val="DB560E"/>
                </a:solidFill>
                <a:latin typeface="Poppins Bold"/>
                <a:ea typeface="Poppins Bold"/>
                <a:cs typeface="Poppins Bold"/>
                <a:sym typeface="Poppins Bold"/>
              </a:rPr>
              <a:t>…</a:t>
            </a:r>
          </a:p>
        </p:txBody>
      </p:sp>
      <p:sp>
        <p:nvSpPr>
          <p:cNvPr id="4" name="ZoneTexte 3">
            <a:extLst>
              <a:ext uri="{FF2B5EF4-FFF2-40B4-BE49-F238E27FC236}">
                <a16:creationId xmlns:a16="http://schemas.microsoft.com/office/drawing/2014/main" id="{0A2DDC5B-AAEB-7647-833F-291509FC4C25}"/>
              </a:ext>
            </a:extLst>
          </p:cNvPr>
          <p:cNvSpPr txBox="1"/>
          <p:nvPr/>
        </p:nvSpPr>
        <p:spPr>
          <a:xfrm>
            <a:off x="533400" y="1913492"/>
            <a:ext cx="16870672" cy="8771632"/>
          </a:xfrm>
          <a:prstGeom prst="rect">
            <a:avLst/>
          </a:prstGeom>
          <a:noFill/>
        </p:spPr>
        <p:txBody>
          <a:bodyPr wrap="square">
            <a:spAutoFit/>
          </a:bodyPr>
          <a:lstStyle/>
          <a:p>
            <a:r>
              <a:rPr lang="fr-FR" sz="2800" b="1" dirty="0">
                <a:solidFill>
                  <a:schemeClr val="accent1"/>
                </a:solidFill>
                <a:latin typeface="Poppins" panose="00000500000000000000" pitchFamily="2" charset="0"/>
                <a:cs typeface="Poppins" panose="00000500000000000000" pitchFamily="2" charset="0"/>
              </a:rPr>
              <a:t>1</a:t>
            </a:r>
            <a:r>
              <a:rPr lang="fr-FR" sz="2800" b="1" baseline="30000" dirty="0">
                <a:solidFill>
                  <a:schemeClr val="accent1"/>
                </a:solidFill>
                <a:latin typeface="Poppins" panose="00000500000000000000" pitchFamily="2" charset="0"/>
                <a:cs typeface="Poppins" panose="00000500000000000000" pitchFamily="2" charset="0"/>
              </a:rPr>
              <a:t>ère</a:t>
            </a:r>
            <a:r>
              <a:rPr lang="fr-FR" sz="2800" b="1" dirty="0">
                <a:solidFill>
                  <a:schemeClr val="accent1"/>
                </a:solidFill>
                <a:latin typeface="Poppins" panose="00000500000000000000" pitchFamily="2" charset="0"/>
                <a:cs typeface="Poppins" panose="00000500000000000000" pitchFamily="2" charset="0"/>
              </a:rPr>
              <a:t> étape : vérifier vos données collectivités</a:t>
            </a:r>
          </a:p>
          <a:p>
            <a:pPr marL="800100" lvl="1" indent="-342900" algn="just">
              <a:buFont typeface="Arial" panose="020B0604020202020204" pitchFamily="34" charset="0"/>
              <a:buChar char="•"/>
            </a:pPr>
            <a:r>
              <a:rPr lang="fr-FR" sz="2800" dirty="0">
                <a:effectLst/>
                <a:latin typeface="Poppins" panose="00000500000000000000" pitchFamily="2" charset="0"/>
                <a:ea typeface="Times New Roman" panose="02020603050405020304" pitchFamily="18" charset="0"/>
                <a:cs typeface="Poppins" panose="00000500000000000000" pitchFamily="2" charset="0"/>
              </a:rPr>
              <a:t>Connectez vous sur l’application : </a:t>
            </a:r>
            <a:r>
              <a:rPr lang="fr-FR" sz="2800" u="sng" dirty="0">
                <a:solidFill>
                  <a:srgbClr val="0563C1"/>
                </a:solidFill>
                <a:latin typeface="Poppins" panose="00000500000000000000" pitchFamily="2" charset="0"/>
                <a:ea typeface="Times New Roman" panose="02020603050405020304" pitchFamily="18" charset="0"/>
                <a:cs typeface="Poppins" panose="00000500000000000000" pitchFamily="2" charset="0"/>
              </a:rPr>
              <a:t>https://bs.donnees-sociales.fr/#/login </a:t>
            </a:r>
          </a:p>
          <a:p>
            <a:pPr lvl="1" algn="just"/>
            <a:r>
              <a:rPr lang="fr-FR" sz="2800" i="1" dirty="0">
                <a:latin typeface="Poppins" panose="00000500000000000000" pitchFamily="2" charset="0"/>
                <a:ea typeface="Calibri" panose="020F0502020204030204" pitchFamily="34" charset="0"/>
                <a:cs typeface="Poppins" panose="00000500000000000000" pitchFamily="2" charset="0"/>
                <a:sym typeface="Wingdings" panose="05000000000000000000" pitchFamily="2" charset="2"/>
              </a:rPr>
              <a:t> </a:t>
            </a:r>
            <a:r>
              <a:rPr lang="fr-FR" sz="2800" i="1" dirty="0">
                <a:latin typeface="Poppins" panose="00000500000000000000" pitchFamily="2" charset="0"/>
                <a:ea typeface="Calibri" panose="020F0502020204030204" pitchFamily="34" charset="0"/>
                <a:cs typeface="Poppins" panose="00000500000000000000" pitchFamily="2" charset="0"/>
              </a:rPr>
              <a:t>Pour un fonctionnement optimal de l’application, il est recommandé d’utiliser le navigateur Google Chrome.</a:t>
            </a:r>
          </a:p>
          <a:p>
            <a:pPr marL="685800" algn="just">
              <a:buNone/>
            </a:pPr>
            <a:r>
              <a:rPr lang="fr-FR" sz="2800" b="1" dirty="0">
                <a:effectLst/>
                <a:latin typeface="Poppins" panose="00000500000000000000" pitchFamily="2" charset="0"/>
                <a:ea typeface="Calibri" panose="020F0502020204030204" pitchFamily="34" charset="0"/>
                <a:cs typeface="Poppins" panose="00000500000000000000" pitchFamily="2" charset="0"/>
              </a:rPr>
              <a:t>Pour rappel : Identifiant</a:t>
            </a:r>
            <a:r>
              <a:rPr lang="fr-FR" sz="2800" dirty="0">
                <a:effectLst/>
                <a:latin typeface="Poppins" panose="00000500000000000000" pitchFamily="2" charset="0"/>
                <a:ea typeface="Calibri" panose="020F0502020204030204" pitchFamily="34" charset="0"/>
                <a:cs typeface="Poppins" panose="00000500000000000000" pitchFamily="2" charset="0"/>
              </a:rPr>
              <a:t> </a:t>
            </a:r>
            <a:r>
              <a:rPr lang="fr-FR" sz="2800" b="1" dirty="0">
                <a:effectLst/>
                <a:latin typeface="Poppins" panose="00000500000000000000" pitchFamily="2" charset="0"/>
                <a:ea typeface="Calibri" panose="020F0502020204030204" pitchFamily="34" charset="0"/>
                <a:cs typeface="Poppins" panose="00000500000000000000" pitchFamily="2" charset="0"/>
              </a:rPr>
              <a:t>:</a:t>
            </a:r>
            <a:r>
              <a:rPr lang="fr-FR" sz="2800" dirty="0">
                <a:effectLst/>
                <a:latin typeface="Poppins" panose="00000500000000000000" pitchFamily="2" charset="0"/>
                <a:ea typeface="Calibri" panose="020F0502020204030204" pitchFamily="34" charset="0"/>
                <a:cs typeface="Poppins" panose="00000500000000000000" pitchFamily="2" charset="0"/>
              </a:rPr>
              <a:t> votre n° SIRET  - </a:t>
            </a:r>
            <a:r>
              <a:rPr lang="fr-FR" sz="2800" b="1" dirty="0">
                <a:effectLst/>
                <a:latin typeface="Poppins" panose="00000500000000000000" pitchFamily="2" charset="0"/>
                <a:ea typeface="Calibri" panose="020F0502020204030204" pitchFamily="34" charset="0"/>
                <a:cs typeface="Poppins" panose="00000500000000000000" pitchFamily="2" charset="0"/>
              </a:rPr>
              <a:t>Mot de passe</a:t>
            </a:r>
            <a:r>
              <a:rPr lang="fr-FR" sz="2800" dirty="0">
                <a:effectLst/>
                <a:latin typeface="Poppins" panose="00000500000000000000" pitchFamily="2" charset="0"/>
                <a:ea typeface="Calibri" panose="020F0502020204030204" pitchFamily="34" charset="0"/>
                <a:cs typeface="Poppins" panose="00000500000000000000" pitchFamily="2" charset="0"/>
              </a:rPr>
              <a:t> </a:t>
            </a:r>
            <a:r>
              <a:rPr lang="fr-FR" sz="2800" b="1" dirty="0">
                <a:effectLst/>
                <a:latin typeface="Poppins" panose="00000500000000000000" pitchFamily="2" charset="0"/>
                <a:ea typeface="Calibri" panose="020F0502020204030204" pitchFamily="34" charset="0"/>
                <a:cs typeface="Poppins" panose="00000500000000000000" pitchFamily="2" charset="0"/>
              </a:rPr>
              <a:t>: </a:t>
            </a:r>
            <a:r>
              <a:rPr lang="fr-FR" sz="2800" dirty="0">
                <a:effectLst/>
                <a:latin typeface="Poppins" panose="00000500000000000000" pitchFamily="2" charset="0"/>
                <a:ea typeface="Calibri" panose="020F0502020204030204" pitchFamily="34" charset="0"/>
                <a:cs typeface="Poppins" panose="00000500000000000000" pitchFamily="2" charset="0"/>
              </a:rPr>
              <a:t>votre mot de passe de l’an dernier</a:t>
            </a:r>
          </a:p>
          <a:p>
            <a:pPr marL="685800" algn="just"/>
            <a:r>
              <a:rPr lang="fr-FR" sz="2800" b="1" dirty="0">
                <a:effectLst/>
                <a:latin typeface="Poppins" panose="00000500000000000000" pitchFamily="2" charset="0"/>
                <a:ea typeface="Calibri" panose="020F0502020204030204" pitchFamily="34" charset="0"/>
                <a:cs typeface="Poppins" panose="00000500000000000000" pitchFamily="2" charset="0"/>
              </a:rPr>
              <a:t>En cas d’oubli de votre mot de passe :</a:t>
            </a:r>
            <a:r>
              <a:rPr lang="fr-FR" sz="2800" dirty="0">
                <a:effectLst/>
                <a:latin typeface="Poppins" panose="00000500000000000000" pitchFamily="2" charset="0"/>
                <a:ea typeface="Calibri" panose="020F0502020204030204" pitchFamily="34" charset="0"/>
                <a:cs typeface="Poppins" panose="00000500000000000000" pitchFamily="2" charset="0"/>
              </a:rPr>
              <a:t> cliquez sur mot de passe oublié, si vous aviez renseigné une adresse mail, la procédure pour réinitialiser votre mot de passe vous sera adressée à cette adresse.</a:t>
            </a:r>
            <a:endParaRPr lang="fr-FR" sz="2800" dirty="0">
              <a:latin typeface="Poppins" panose="00000500000000000000" pitchFamily="2" charset="0"/>
              <a:ea typeface="Calibri" panose="020F0502020204030204" pitchFamily="34" charset="0"/>
              <a:cs typeface="Poppins" panose="00000500000000000000" pitchFamily="2" charset="0"/>
            </a:endParaRPr>
          </a:p>
          <a:p>
            <a:pPr marL="685800" algn="just"/>
            <a:r>
              <a:rPr lang="fr-FR" sz="2800" dirty="0">
                <a:effectLst/>
                <a:latin typeface="Poppins" panose="00000500000000000000" pitchFamily="2" charset="0"/>
                <a:ea typeface="Calibri" panose="020F0502020204030204" pitchFamily="34" charset="0"/>
                <a:cs typeface="Poppins" panose="00000500000000000000" pitchFamily="2" charset="0"/>
              </a:rPr>
              <a:t>Si vous n’aviez pas renseigné d’adresse mail ou que vous n’avez jamais changé votre mot de passe temporaire de l’an dernier, envoyez un mail à </a:t>
            </a:r>
            <a:r>
              <a:rPr lang="fr-FR" sz="2800" dirty="0">
                <a:latin typeface="Poppins" panose="00000500000000000000" pitchFamily="2" charset="0"/>
                <a:ea typeface="Calibri" panose="020F0502020204030204" pitchFamily="34" charset="0"/>
                <a:cs typeface="Poppins" panose="00000500000000000000" pitchFamily="2" charset="0"/>
                <a:hlinkClick r:id="rId3"/>
              </a:rPr>
              <a:t>service.rh@cdg18.fr</a:t>
            </a:r>
            <a:endParaRPr lang="fr-FR" sz="2800" dirty="0">
              <a:latin typeface="Poppins" panose="00000500000000000000" pitchFamily="2" charset="0"/>
              <a:ea typeface="Calibri" panose="020F0502020204030204" pitchFamily="34" charset="0"/>
              <a:cs typeface="Poppins" panose="00000500000000000000" pitchFamily="2" charset="0"/>
            </a:endParaRPr>
          </a:p>
          <a:p>
            <a:pPr marL="685800" algn="just"/>
            <a:endParaRPr lang="fr-FR" sz="2800" dirty="0">
              <a:latin typeface="Poppins" panose="00000500000000000000" pitchFamily="2" charset="0"/>
              <a:ea typeface="Calibri" panose="020F0502020204030204" pitchFamily="34" charset="0"/>
              <a:cs typeface="Poppins" panose="00000500000000000000" pitchFamily="2" charset="0"/>
            </a:endParaRPr>
          </a:p>
          <a:p>
            <a:pPr marL="971550" indent="-285750" algn="just">
              <a:buFont typeface="Arial" panose="020B0604020202020204" pitchFamily="34" charset="0"/>
              <a:buChar char="•"/>
            </a:pPr>
            <a:r>
              <a:rPr lang="fr-FR" sz="2800" dirty="0">
                <a:effectLst/>
                <a:latin typeface="Poppins" panose="00000500000000000000" pitchFamily="2" charset="0"/>
                <a:ea typeface="Calibri" panose="020F0502020204030204" pitchFamily="34" charset="0"/>
                <a:cs typeface="Poppins" panose="00000500000000000000" pitchFamily="2" charset="0"/>
              </a:rPr>
              <a:t>Cliquez sur l’icône « mon compte » </a:t>
            </a:r>
            <a:r>
              <a:rPr lang="fr-FR" sz="2800" dirty="0">
                <a:effectLst/>
                <a:latin typeface="Poppins" panose="00000500000000000000" pitchFamily="2" charset="0"/>
                <a:ea typeface="Times New Roman" panose="02020603050405020304" pitchFamily="18" charset="0"/>
                <a:cs typeface="Poppins" panose="00000500000000000000" pitchFamily="2" charset="0"/>
              </a:rPr>
              <a:t>puis vérifier que votre adresse mail est correctement renseignée.</a:t>
            </a:r>
          </a:p>
          <a:p>
            <a:pPr marL="971550" indent="-285750" algn="just">
              <a:buFont typeface="Arial" panose="020B0604020202020204" pitchFamily="34" charset="0"/>
              <a:buChar char="•"/>
            </a:pPr>
            <a:endParaRPr lang="fr-FR" sz="2800" dirty="0">
              <a:latin typeface="Poppins" panose="00000500000000000000" pitchFamily="2" charset="0"/>
              <a:ea typeface="Times New Roman" panose="02020603050405020304" pitchFamily="18" charset="0"/>
              <a:cs typeface="Poppins" panose="00000500000000000000" pitchFamily="2" charset="0"/>
            </a:endParaRPr>
          </a:p>
          <a:p>
            <a:pPr marL="971550" indent="-285750" algn="just">
              <a:buFont typeface="Arial" panose="020B0604020202020204" pitchFamily="34" charset="0"/>
              <a:buChar char="•"/>
            </a:pPr>
            <a:r>
              <a:rPr lang="fr-FR" sz="2800" dirty="0">
                <a:effectLst/>
                <a:latin typeface="Poppins" panose="00000500000000000000" pitchFamily="2" charset="0"/>
                <a:ea typeface="Times New Roman" panose="02020603050405020304" pitchFamily="18" charset="0"/>
                <a:cs typeface="Poppins" panose="00000500000000000000" pitchFamily="2" charset="0"/>
              </a:rPr>
              <a:t>Vérifier également que vous avez autorisé le CDG à visualiser votre RSU</a:t>
            </a:r>
            <a:r>
              <a:rPr lang="fr-FR" sz="2800" dirty="0">
                <a:latin typeface="Poppins" panose="00000500000000000000" pitchFamily="2" charset="0"/>
                <a:ea typeface="Times New Roman" panose="02020603050405020304" pitchFamily="18" charset="0"/>
                <a:cs typeface="Poppins" panose="00000500000000000000" pitchFamily="2" charset="0"/>
              </a:rPr>
              <a:t>. Cette fonctionnalité permettra au CDG de visualiser votre RSU en cas de besoin. </a:t>
            </a:r>
            <a:r>
              <a:rPr lang="fr-FR" sz="2800" dirty="0">
                <a:effectLst/>
                <a:latin typeface="Poppins" panose="00000500000000000000" pitchFamily="2" charset="0"/>
                <a:ea typeface="Times New Roman" panose="02020603050405020304" pitchFamily="18" charset="0"/>
                <a:cs typeface="Poppins" panose="00000500000000000000" pitchFamily="2" charset="0"/>
              </a:rPr>
              <a:t> </a:t>
            </a:r>
          </a:p>
          <a:p>
            <a:pPr marL="971550" indent="-285750" algn="just">
              <a:buFont typeface="Arial" panose="020B0604020202020204" pitchFamily="34" charset="0"/>
              <a:buChar char="•"/>
            </a:pPr>
            <a:endParaRPr lang="fr-FR" sz="2800" dirty="0">
              <a:effectLst/>
              <a:latin typeface="Poppins" panose="00000500000000000000" pitchFamily="2" charset="0"/>
              <a:ea typeface="Times New Roman" panose="02020603050405020304" pitchFamily="18" charset="0"/>
              <a:cs typeface="Poppins" panose="00000500000000000000" pitchFamily="2" charset="0"/>
            </a:endParaRPr>
          </a:p>
          <a:p>
            <a:pPr marL="685800" algn="just"/>
            <a:endParaRPr lang="fr-FR" sz="2800" dirty="0">
              <a:effectLst/>
              <a:latin typeface="Poppins" panose="00000500000000000000" pitchFamily="2" charset="0"/>
              <a:ea typeface="Calibri" panose="020F0502020204030204" pitchFamily="34" charset="0"/>
              <a:cs typeface="Poppins" panose="00000500000000000000" pitchFamily="2" charset="0"/>
            </a:endParaRPr>
          </a:p>
          <a:p>
            <a:endParaRPr lang="fr-FR" sz="3200" dirty="0"/>
          </a:p>
        </p:txBody>
      </p:sp>
      <p:pic>
        <p:nvPicPr>
          <p:cNvPr id="5" name="Image 4" descr="Une image contenant capture d’écran, Graphique, Bleu électrique, cercle&#10;&#10;Le contenu généré par l’IA peut être incorrect.">
            <a:extLst>
              <a:ext uri="{FF2B5EF4-FFF2-40B4-BE49-F238E27FC236}">
                <a16:creationId xmlns:a16="http://schemas.microsoft.com/office/drawing/2014/main" id="{46A32E18-6FDD-0184-5583-AAC960B9482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349640" y="1283411"/>
            <a:ext cx="1324081" cy="1324081"/>
          </a:xfrm>
          <a:prstGeom prst="rect">
            <a:avLst/>
          </a:prstGeom>
        </p:spPr>
      </p:pic>
      <p:pic>
        <p:nvPicPr>
          <p:cNvPr id="6" name="Image 5">
            <a:extLst>
              <a:ext uri="{FF2B5EF4-FFF2-40B4-BE49-F238E27FC236}">
                <a16:creationId xmlns:a16="http://schemas.microsoft.com/office/drawing/2014/main" id="{4596ECE4-30E4-FCAB-EA43-A241C2051577}"/>
              </a:ext>
            </a:extLst>
          </p:cNvPr>
          <p:cNvPicPr>
            <a:picLocks noChangeAspect="1"/>
          </p:cNvPicPr>
          <p:nvPr/>
        </p:nvPicPr>
        <p:blipFill>
          <a:blip r:embed="rId5"/>
          <a:stretch>
            <a:fillRect/>
          </a:stretch>
        </p:blipFill>
        <p:spPr>
          <a:xfrm>
            <a:off x="3608314" y="9302343"/>
            <a:ext cx="8354142" cy="728409"/>
          </a:xfrm>
          <a:prstGeom prst="rect">
            <a:avLst/>
          </a:prstGeom>
        </p:spPr>
      </p:pic>
      <p:pic>
        <p:nvPicPr>
          <p:cNvPr id="7" name="Image 6" descr="Une image contenant Panneau de signalisation, signalisation, signe&#10;&#10;Le contenu généré par l’IA peut être incorrect.">
            <a:extLst>
              <a:ext uri="{FF2B5EF4-FFF2-40B4-BE49-F238E27FC236}">
                <a16:creationId xmlns:a16="http://schemas.microsoft.com/office/drawing/2014/main" id="{FD8D7285-0BC3-2977-D8B9-B78688BBCA9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7178" y="4440130"/>
            <a:ext cx="873500" cy="873500"/>
          </a:xfrm>
          <a:prstGeom prst="rect">
            <a:avLst/>
          </a:prstGeom>
        </p:spPr>
      </p:pic>
    </p:spTree>
    <p:extLst>
      <p:ext uri="{BB962C8B-B14F-4D97-AF65-F5344CB8AC3E}">
        <p14:creationId xmlns:p14="http://schemas.microsoft.com/office/powerpoint/2010/main" val="13647762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E8C15706-F0F1-CA27-B035-4FAEEE31849B}"/>
            </a:ext>
          </a:extLst>
        </p:cNvPr>
        <p:cNvGrpSpPr/>
        <p:nvPr/>
      </p:nvGrpSpPr>
      <p:grpSpPr>
        <a:xfrm>
          <a:off x="0" y="0"/>
          <a:ext cx="0" cy="0"/>
          <a:chOff x="0" y="0"/>
          <a:chExt cx="0" cy="0"/>
        </a:xfrm>
      </p:grpSpPr>
      <p:sp>
        <p:nvSpPr>
          <p:cNvPr id="14" name="Freeform 14">
            <a:extLst>
              <a:ext uri="{FF2B5EF4-FFF2-40B4-BE49-F238E27FC236}">
                <a16:creationId xmlns:a16="http://schemas.microsoft.com/office/drawing/2014/main" id="{B6F7DFA9-ABA8-64F2-6B21-340273E5D940}"/>
              </a:ext>
            </a:extLst>
          </p:cNvPr>
          <p:cNvSpPr/>
          <p:nvPr/>
        </p:nvSpPr>
        <p:spPr>
          <a:xfrm>
            <a:off x="11980041" y="3343810"/>
            <a:ext cx="782103" cy="447932"/>
          </a:xfrm>
          <a:custGeom>
            <a:avLst/>
            <a:gdLst/>
            <a:ahLst/>
            <a:cxnLst/>
            <a:rect l="l" t="t" r="r" b="b"/>
            <a:pathLst>
              <a:path w="782103" h="447932">
                <a:moveTo>
                  <a:pt x="0" y="0"/>
                </a:moveTo>
                <a:lnTo>
                  <a:pt x="782103" y="0"/>
                </a:lnTo>
                <a:lnTo>
                  <a:pt x="782103"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5" name="Freeform 15">
            <a:extLst>
              <a:ext uri="{FF2B5EF4-FFF2-40B4-BE49-F238E27FC236}">
                <a16:creationId xmlns:a16="http://schemas.microsoft.com/office/drawing/2014/main" id="{4A1495C2-C700-DF74-FA3B-66425A929E7E}"/>
              </a:ext>
            </a:extLst>
          </p:cNvPr>
          <p:cNvSpPr/>
          <p:nvPr/>
        </p:nvSpPr>
        <p:spPr>
          <a:xfrm>
            <a:off x="11980041" y="6852984"/>
            <a:ext cx="782103" cy="447932"/>
          </a:xfrm>
          <a:custGeom>
            <a:avLst/>
            <a:gdLst/>
            <a:ahLst/>
            <a:cxnLst/>
            <a:rect l="l" t="t" r="r" b="b"/>
            <a:pathLst>
              <a:path w="782103" h="447932">
                <a:moveTo>
                  <a:pt x="0" y="0"/>
                </a:moveTo>
                <a:lnTo>
                  <a:pt x="782103" y="0"/>
                </a:lnTo>
                <a:lnTo>
                  <a:pt x="782103"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6" name="Freeform 16">
            <a:extLst>
              <a:ext uri="{FF2B5EF4-FFF2-40B4-BE49-F238E27FC236}">
                <a16:creationId xmlns:a16="http://schemas.microsoft.com/office/drawing/2014/main" id="{2B6D53E2-215B-8DB8-10CF-D30F3C1661F7}"/>
              </a:ext>
            </a:extLst>
          </p:cNvPr>
          <p:cNvSpPr/>
          <p:nvPr/>
        </p:nvSpPr>
        <p:spPr>
          <a:xfrm>
            <a:off x="968674" y="3343810"/>
            <a:ext cx="782103" cy="447932"/>
          </a:xfrm>
          <a:custGeom>
            <a:avLst/>
            <a:gdLst/>
            <a:ahLst/>
            <a:cxnLst/>
            <a:rect l="l" t="t" r="r" b="b"/>
            <a:pathLst>
              <a:path w="782103" h="447932">
                <a:moveTo>
                  <a:pt x="0" y="0"/>
                </a:moveTo>
                <a:lnTo>
                  <a:pt x="782102" y="0"/>
                </a:lnTo>
                <a:lnTo>
                  <a:pt x="782102"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7" name="Freeform 17">
            <a:extLst>
              <a:ext uri="{FF2B5EF4-FFF2-40B4-BE49-F238E27FC236}">
                <a16:creationId xmlns:a16="http://schemas.microsoft.com/office/drawing/2014/main" id="{71B0C7BA-ACAE-304E-007F-22DDB210F226}"/>
              </a:ext>
            </a:extLst>
          </p:cNvPr>
          <p:cNvSpPr/>
          <p:nvPr/>
        </p:nvSpPr>
        <p:spPr>
          <a:xfrm>
            <a:off x="968674" y="6852984"/>
            <a:ext cx="782103" cy="447932"/>
          </a:xfrm>
          <a:custGeom>
            <a:avLst/>
            <a:gdLst/>
            <a:ahLst/>
            <a:cxnLst/>
            <a:rect l="l" t="t" r="r" b="b"/>
            <a:pathLst>
              <a:path w="782103" h="447932">
                <a:moveTo>
                  <a:pt x="0" y="0"/>
                </a:moveTo>
                <a:lnTo>
                  <a:pt x="782102" y="0"/>
                </a:lnTo>
                <a:lnTo>
                  <a:pt x="782102"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9" name="TextBox 19">
            <a:extLst>
              <a:ext uri="{FF2B5EF4-FFF2-40B4-BE49-F238E27FC236}">
                <a16:creationId xmlns:a16="http://schemas.microsoft.com/office/drawing/2014/main" id="{7A2CE86D-5424-9FF6-957B-1CF4A2A9D4E0}"/>
              </a:ext>
            </a:extLst>
          </p:cNvPr>
          <p:cNvSpPr txBox="1"/>
          <p:nvPr/>
        </p:nvSpPr>
        <p:spPr>
          <a:xfrm>
            <a:off x="2167643" y="3253124"/>
            <a:ext cx="3234114" cy="307351"/>
          </a:xfrm>
          <a:prstGeom prst="rect">
            <a:avLst/>
          </a:prstGeom>
        </p:spPr>
        <p:txBody>
          <a:bodyPr lIns="0" tIns="0" rIns="0" bIns="0" rtlCol="0" anchor="t">
            <a:spAutoFit/>
          </a:bodyPr>
          <a:lstStyle/>
          <a:p>
            <a:pPr marL="0" lvl="0" indent="0" algn="just">
              <a:lnSpc>
                <a:spcPts val="2390"/>
              </a:lnSpc>
              <a:spcBef>
                <a:spcPct val="0"/>
              </a:spcBef>
            </a:pPr>
            <a:r>
              <a:rPr lang="en-US" sz="2009" b="1">
                <a:solidFill>
                  <a:srgbClr val="FFF7ED"/>
                </a:solidFill>
                <a:latin typeface="Poppins Bold"/>
                <a:ea typeface="Poppins Bold"/>
                <a:cs typeface="Poppins Bold"/>
                <a:sym typeface="Poppins Bold"/>
              </a:rPr>
              <a:t>sous-titre</a:t>
            </a:r>
          </a:p>
        </p:txBody>
      </p:sp>
      <p:sp>
        <p:nvSpPr>
          <p:cNvPr id="20" name="TextBox 20">
            <a:extLst>
              <a:ext uri="{FF2B5EF4-FFF2-40B4-BE49-F238E27FC236}">
                <a16:creationId xmlns:a16="http://schemas.microsoft.com/office/drawing/2014/main" id="{8BB16370-0F3C-65F9-B532-0245DE3CC5E4}"/>
              </a:ext>
            </a:extLst>
          </p:cNvPr>
          <p:cNvSpPr txBox="1"/>
          <p:nvPr/>
        </p:nvSpPr>
        <p:spPr>
          <a:xfrm>
            <a:off x="2167643" y="6762298"/>
            <a:ext cx="3234114" cy="307351"/>
          </a:xfrm>
          <a:prstGeom prst="rect">
            <a:avLst/>
          </a:prstGeom>
        </p:spPr>
        <p:txBody>
          <a:bodyPr lIns="0" tIns="0" rIns="0" bIns="0" rtlCol="0" anchor="t">
            <a:spAutoFit/>
          </a:bodyPr>
          <a:lstStyle/>
          <a:p>
            <a:pPr marL="0" lvl="0" indent="0" algn="just">
              <a:lnSpc>
                <a:spcPts val="2390"/>
              </a:lnSpc>
              <a:spcBef>
                <a:spcPct val="0"/>
              </a:spcBef>
            </a:pPr>
            <a:r>
              <a:rPr lang="en-US" sz="2009" b="1">
                <a:solidFill>
                  <a:srgbClr val="FFF7ED"/>
                </a:solidFill>
                <a:latin typeface="Poppins Bold"/>
                <a:ea typeface="Poppins Bold"/>
                <a:cs typeface="Poppins Bold"/>
                <a:sym typeface="Poppins Bold"/>
              </a:rPr>
              <a:t>sous-titre</a:t>
            </a:r>
          </a:p>
        </p:txBody>
      </p:sp>
      <p:sp>
        <p:nvSpPr>
          <p:cNvPr id="21" name="TextBox 21">
            <a:extLst>
              <a:ext uri="{FF2B5EF4-FFF2-40B4-BE49-F238E27FC236}">
                <a16:creationId xmlns:a16="http://schemas.microsoft.com/office/drawing/2014/main" id="{F3812D0F-A2B2-D29C-3135-F37A7745ECF9}"/>
              </a:ext>
            </a:extLst>
          </p:cNvPr>
          <p:cNvSpPr txBox="1"/>
          <p:nvPr/>
        </p:nvSpPr>
        <p:spPr>
          <a:xfrm>
            <a:off x="13181620" y="3253124"/>
            <a:ext cx="3234114" cy="307351"/>
          </a:xfrm>
          <a:prstGeom prst="rect">
            <a:avLst/>
          </a:prstGeom>
        </p:spPr>
        <p:txBody>
          <a:bodyPr lIns="0" tIns="0" rIns="0" bIns="0" rtlCol="0" anchor="t">
            <a:spAutoFit/>
          </a:bodyPr>
          <a:lstStyle/>
          <a:p>
            <a:pPr marL="0" lvl="0" indent="0" algn="just">
              <a:lnSpc>
                <a:spcPts val="2390"/>
              </a:lnSpc>
              <a:spcBef>
                <a:spcPct val="0"/>
              </a:spcBef>
            </a:pPr>
            <a:r>
              <a:rPr lang="en-US" sz="2009" b="1">
                <a:solidFill>
                  <a:srgbClr val="FFF7ED"/>
                </a:solidFill>
                <a:latin typeface="Poppins Bold"/>
                <a:ea typeface="Poppins Bold"/>
                <a:cs typeface="Poppins Bold"/>
                <a:sym typeface="Poppins Bold"/>
              </a:rPr>
              <a:t>sous titre</a:t>
            </a:r>
          </a:p>
        </p:txBody>
      </p:sp>
      <p:sp>
        <p:nvSpPr>
          <p:cNvPr id="23" name="TextBox 23">
            <a:extLst>
              <a:ext uri="{FF2B5EF4-FFF2-40B4-BE49-F238E27FC236}">
                <a16:creationId xmlns:a16="http://schemas.microsoft.com/office/drawing/2014/main" id="{D0310351-79A0-B474-1A41-1D1283D68485}"/>
              </a:ext>
            </a:extLst>
          </p:cNvPr>
          <p:cNvSpPr txBox="1"/>
          <p:nvPr/>
        </p:nvSpPr>
        <p:spPr>
          <a:xfrm>
            <a:off x="929393" y="3950952"/>
            <a:ext cx="5460702" cy="359053"/>
          </a:xfrm>
          <a:prstGeom prst="rect">
            <a:avLst/>
          </a:prstGeom>
        </p:spPr>
        <p:txBody>
          <a:bodyPr lIns="0" tIns="0" rIns="0" bIns="0" rtlCol="0" anchor="t">
            <a:spAutoFit/>
          </a:bodyPr>
          <a:lstStyle/>
          <a:p>
            <a:pPr marL="0" lvl="0" indent="0" algn="l">
              <a:lnSpc>
                <a:spcPts val="2784"/>
              </a:lnSpc>
            </a:pPr>
            <a:r>
              <a:rPr lang="en-US" sz="1989">
                <a:solidFill>
                  <a:srgbClr val="FFF7ED"/>
                </a:solidFill>
                <a:latin typeface="Poppins"/>
                <a:ea typeface="Poppins"/>
                <a:cs typeface="Poppins"/>
                <a:sym typeface="Poppins"/>
              </a:rPr>
              <a:t>Insérer votre texte</a:t>
            </a:r>
          </a:p>
        </p:txBody>
      </p:sp>
      <p:sp>
        <p:nvSpPr>
          <p:cNvPr id="24" name="TextBox 24">
            <a:extLst>
              <a:ext uri="{FF2B5EF4-FFF2-40B4-BE49-F238E27FC236}">
                <a16:creationId xmlns:a16="http://schemas.microsoft.com/office/drawing/2014/main" id="{773811B8-BB3F-8723-B6C0-EAD6E4A4962E}"/>
              </a:ext>
            </a:extLst>
          </p:cNvPr>
          <p:cNvSpPr txBox="1"/>
          <p:nvPr/>
        </p:nvSpPr>
        <p:spPr>
          <a:xfrm>
            <a:off x="929393" y="7460126"/>
            <a:ext cx="5460702" cy="359053"/>
          </a:xfrm>
          <a:prstGeom prst="rect">
            <a:avLst/>
          </a:prstGeom>
        </p:spPr>
        <p:txBody>
          <a:bodyPr lIns="0" tIns="0" rIns="0" bIns="0" rtlCol="0" anchor="t">
            <a:spAutoFit/>
          </a:bodyPr>
          <a:lstStyle/>
          <a:p>
            <a:pPr marL="0" lvl="0" indent="0" algn="l">
              <a:lnSpc>
                <a:spcPts val="2784"/>
              </a:lnSpc>
            </a:pPr>
            <a:r>
              <a:rPr lang="en-US" sz="1989">
                <a:solidFill>
                  <a:srgbClr val="FFF7ED"/>
                </a:solidFill>
                <a:latin typeface="Poppins"/>
                <a:ea typeface="Poppins"/>
                <a:cs typeface="Poppins"/>
                <a:sym typeface="Poppins"/>
              </a:rPr>
              <a:t>Insérer votre texte</a:t>
            </a:r>
          </a:p>
        </p:txBody>
      </p:sp>
      <p:sp>
        <p:nvSpPr>
          <p:cNvPr id="26" name="TextBox 26">
            <a:extLst>
              <a:ext uri="{FF2B5EF4-FFF2-40B4-BE49-F238E27FC236}">
                <a16:creationId xmlns:a16="http://schemas.microsoft.com/office/drawing/2014/main" id="{CE4C82C9-B2AF-A9C0-D41D-CF1B76D0360D}"/>
              </a:ext>
            </a:extLst>
          </p:cNvPr>
          <p:cNvSpPr txBox="1"/>
          <p:nvPr/>
        </p:nvSpPr>
        <p:spPr>
          <a:xfrm>
            <a:off x="11943370" y="7460126"/>
            <a:ext cx="5460702" cy="359053"/>
          </a:xfrm>
          <a:prstGeom prst="rect">
            <a:avLst/>
          </a:prstGeom>
        </p:spPr>
        <p:txBody>
          <a:bodyPr lIns="0" tIns="0" rIns="0" bIns="0" rtlCol="0" anchor="t">
            <a:spAutoFit/>
          </a:bodyPr>
          <a:lstStyle/>
          <a:p>
            <a:pPr marL="0" lvl="0" indent="0" algn="l">
              <a:lnSpc>
                <a:spcPts val="2784"/>
              </a:lnSpc>
            </a:pPr>
            <a:r>
              <a:rPr lang="en-US" sz="1989">
                <a:solidFill>
                  <a:srgbClr val="FFF7ED"/>
                </a:solidFill>
                <a:latin typeface="Poppins"/>
                <a:ea typeface="Poppins"/>
                <a:cs typeface="Poppins"/>
                <a:sym typeface="Poppins"/>
              </a:rPr>
              <a:t>Insérer votre texte</a:t>
            </a:r>
          </a:p>
        </p:txBody>
      </p:sp>
      <p:sp>
        <p:nvSpPr>
          <p:cNvPr id="27" name="TextBox 27">
            <a:extLst>
              <a:ext uri="{FF2B5EF4-FFF2-40B4-BE49-F238E27FC236}">
                <a16:creationId xmlns:a16="http://schemas.microsoft.com/office/drawing/2014/main" id="{D559B2B2-078D-169D-35C3-5544D61F87C4}"/>
              </a:ext>
            </a:extLst>
          </p:cNvPr>
          <p:cNvSpPr txBox="1"/>
          <p:nvPr/>
        </p:nvSpPr>
        <p:spPr>
          <a:xfrm>
            <a:off x="699453" y="256248"/>
            <a:ext cx="17052268" cy="739202"/>
          </a:xfrm>
          <a:prstGeom prst="rect">
            <a:avLst/>
          </a:prstGeom>
        </p:spPr>
        <p:txBody>
          <a:bodyPr lIns="0" tIns="0" rIns="0" bIns="0" rtlCol="0" anchor="t">
            <a:spAutoFit/>
          </a:bodyPr>
          <a:lstStyle/>
          <a:p>
            <a:pPr marL="0" lvl="0" indent="0" algn="ctr">
              <a:lnSpc>
                <a:spcPts val="5412"/>
              </a:lnSpc>
            </a:pPr>
            <a:r>
              <a:rPr lang="en-US" sz="4548" b="1">
                <a:solidFill>
                  <a:srgbClr val="000000"/>
                </a:solidFill>
                <a:latin typeface="Poppins Bold"/>
                <a:ea typeface="Poppins Bold"/>
                <a:cs typeface="Poppins Bold"/>
                <a:sym typeface="Poppins Bold"/>
              </a:rPr>
              <a:t>LA CAMPAGNE RAPPORT SOCIAL UNIQUE</a:t>
            </a:r>
          </a:p>
        </p:txBody>
      </p:sp>
      <p:sp>
        <p:nvSpPr>
          <p:cNvPr id="28" name="TextBox 28">
            <a:extLst>
              <a:ext uri="{FF2B5EF4-FFF2-40B4-BE49-F238E27FC236}">
                <a16:creationId xmlns:a16="http://schemas.microsoft.com/office/drawing/2014/main" id="{08B3CCDC-CD9C-B697-F86A-F3D77C0B6B9A}"/>
              </a:ext>
            </a:extLst>
          </p:cNvPr>
          <p:cNvSpPr txBox="1"/>
          <p:nvPr/>
        </p:nvSpPr>
        <p:spPr>
          <a:xfrm>
            <a:off x="319410" y="1174864"/>
            <a:ext cx="14879861" cy="466218"/>
          </a:xfrm>
          <a:prstGeom prst="rect">
            <a:avLst/>
          </a:prstGeom>
        </p:spPr>
        <p:txBody>
          <a:bodyPr lIns="0" tIns="0" rIns="0" bIns="0" rtlCol="0" anchor="t">
            <a:spAutoFit/>
          </a:bodyPr>
          <a:lstStyle/>
          <a:p>
            <a:pPr marL="0" lvl="0" indent="0" algn="l">
              <a:lnSpc>
                <a:spcPts val="3657"/>
              </a:lnSpc>
            </a:pPr>
            <a:r>
              <a:rPr lang="en-US" sz="3073" b="1" dirty="0">
                <a:solidFill>
                  <a:srgbClr val="DB560E"/>
                </a:solidFill>
                <a:latin typeface="Poppins Bold"/>
                <a:ea typeface="Poppins Bold"/>
                <a:cs typeface="Poppins Bold"/>
                <a:sym typeface="Poppins Bold"/>
              </a:rPr>
              <a:t>Et </a:t>
            </a:r>
            <a:r>
              <a:rPr lang="en-US" sz="3073" b="1" dirty="0" err="1">
                <a:solidFill>
                  <a:srgbClr val="DB560E"/>
                </a:solidFill>
                <a:latin typeface="Poppins Bold"/>
                <a:ea typeface="Poppins Bold"/>
                <a:cs typeface="Poppins Bold"/>
                <a:sym typeface="Poppins Bold"/>
              </a:rPr>
              <a:t>concrètement</a:t>
            </a:r>
            <a:r>
              <a:rPr lang="en-US" sz="3073" b="1" dirty="0">
                <a:solidFill>
                  <a:srgbClr val="DB560E"/>
                </a:solidFill>
                <a:latin typeface="Poppins Bold"/>
                <a:ea typeface="Poppins Bold"/>
                <a:cs typeface="Poppins Bold"/>
                <a:sym typeface="Poppins Bold"/>
              </a:rPr>
              <a:t>…</a:t>
            </a:r>
          </a:p>
        </p:txBody>
      </p:sp>
      <p:sp>
        <p:nvSpPr>
          <p:cNvPr id="2" name="ZoneTexte 9">
            <a:extLst>
              <a:ext uri="{FF2B5EF4-FFF2-40B4-BE49-F238E27FC236}">
                <a16:creationId xmlns:a16="http://schemas.microsoft.com/office/drawing/2014/main" id="{F73601F1-E886-6E2F-E22C-C8E8A1C9314A}"/>
              </a:ext>
            </a:extLst>
          </p:cNvPr>
          <p:cNvSpPr txBox="1"/>
          <p:nvPr/>
        </p:nvSpPr>
        <p:spPr>
          <a:xfrm>
            <a:off x="156052" y="1725282"/>
            <a:ext cx="17975895" cy="8463855"/>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800" b="1" dirty="0">
                <a:solidFill>
                  <a:schemeClr val="accent1"/>
                </a:solidFill>
                <a:latin typeface="Poppins" panose="00000500000000000000" pitchFamily="2" charset="0"/>
                <a:cs typeface="Poppins" panose="00000500000000000000" pitchFamily="2" charset="0"/>
              </a:rPr>
              <a:t>2</a:t>
            </a:r>
            <a:r>
              <a:rPr lang="fr-FR" sz="2800" b="1" baseline="30000" dirty="0">
                <a:solidFill>
                  <a:schemeClr val="accent1"/>
                </a:solidFill>
                <a:latin typeface="Poppins" panose="00000500000000000000" pitchFamily="2" charset="0"/>
                <a:cs typeface="Poppins" panose="00000500000000000000" pitchFamily="2" charset="0"/>
              </a:rPr>
              <a:t>ème</a:t>
            </a:r>
            <a:r>
              <a:rPr lang="fr-FR" sz="2800" b="1" dirty="0">
                <a:solidFill>
                  <a:schemeClr val="accent1"/>
                </a:solidFill>
                <a:latin typeface="Poppins" panose="00000500000000000000" pitchFamily="2" charset="0"/>
                <a:cs typeface="Poppins" panose="00000500000000000000" pitchFamily="2" charset="0"/>
              </a:rPr>
              <a:t>  étape : compléter la base de données sociales</a:t>
            </a:r>
          </a:p>
          <a:p>
            <a:endParaRPr lang="fr-FR" sz="2800" dirty="0">
              <a:latin typeface="Poppins" panose="00000500000000000000" pitchFamily="2" charset="0"/>
              <a:cs typeface="Poppins" panose="00000500000000000000" pitchFamily="2" charset="0"/>
            </a:endParaRPr>
          </a:p>
          <a:p>
            <a:pPr algn="just">
              <a:buNone/>
            </a:pPr>
            <a:r>
              <a:rPr lang="fr-FR" sz="2800" dirty="0">
                <a:effectLst/>
                <a:latin typeface="Poppins" panose="00000500000000000000" pitchFamily="2" charset="0"/>
                <a:ea typeface="Calibri" panose="020F0502020204030204" pitchFamily="34" charset="0"/>
                <a:cs typeface="Poppins" panose="00000500000000000000" pitchFamily="2" charset="0"/>
              </a:rPr>
              <a:t>2 modes de pré-remplissage sont possibles :</a:t>
            </a:r>
          </a:p>
          <a:p>
            <a:pPr marL="742950" lvl="1" indent="-285750" algn="just">
              <a:buFont typeface="Courier New" panose="02070309020205020404" pitchFamily="49" charset="0"/>
              <a:buChar char="o"/>
            </a:pPr>
            <a:r>
              <a:rPr lang="fr-FR" sz="2800" dirty="0">
                <a:effectLst/>
                <a:latin typeface="Poppins" panose="00000500000000000000" pitchFamily="2" charset="0"/>
                <a:ea typeface="Calibri" panose="020F0502020204030204" pitchFamily="34" charset="0"/>
                <a:cs typeface="Poppins" panose="00000500000000000000" pitchFamily="2" charset="0"/>
              </a:rPr>
              <a:t>Import des 12 DSN 2025 - </a:t>
            </a:r>
            <a:r>
              <a:rPr lang="fr-FR" sz="2800" b="1" dirty="0">
                <a:effectLst/>
                <a:latin typeface="Poppins" panose="00000500000000000000" pitchFamily="2" charset="0"/>
                <a:ea typeface="Calibri" panose="020F0502020204030204" pitchFamily="34" charset="0"/>
                <a:cs typeface="Poppins" panose="00000500000000000000" pitchFamily="2" charset="0"/>
              </a:rPr>
              <a:t> Attention cependant</a:t>
            </a:r>
            <a:r>
              <a:rPr lang="fr-FR" sz="2800" dirty="0">
                <a:effectLst/>
                <a:latin typeface="Poppins" panose="00000500000000000000" pitchFamily="2" charset="0"/>
                <a:ea typeface="Calibri" panose="020F0502020204030204" pitchFamily="34" charset="0"/>
                <a:cs typeface="Poppins" panose="00000500000000000000" pitchFamily="2" charset="0"/>
              </a:rPr>
              <a:t>, il est recommandé de contrôler les informations </a:t>
            </a:r>
            <a:r>
              <a:rPr lang="fr-FR" sz="2800" dirty="0" err="1">
                <a:effectLst/>
                <a:latin typeface="Poppins" panose="00000500000000000000" pitchFamily="2" charset="0"/>
                <a:ea typeface="Calibri" panose="020F0502020204030204" pitchFamily="34" charset="0"/>
                <a:cs typeface="Poppins" panose="00000500000000000000" pitchFamily="2" charset="0"/>
              </a:rPr>
              <a:t>pré-remplies</a:t>
            </a:r>
            <a:r>
              <a:rPr lang="fr-FR" sz="2800" dirty="0">
                <a:effectLst/>
                <a:latin typeface="Poppins" panose="00000500000000000000" pitchFamily="2" charset="0"/>
                <a:ea typeface="Calibri" panose="020F0502020204030204" pitchFamily="34" charset="0"/>
                <a:cs typeface="Poppins" panose="00000500000000000000" pitchFamily="2" charset="0"/>
              </a:rPr>
              <a:t>, notamment sur les volets Rémunérations et Temps de travail. </a:t>
            </a:r>
          </a:p>
          <a:p>
            <a:pPr marL="914400" algn="just">
              <a:buNone/>
            </a:pPr>
            <a:r>
              <a:rPr lang="fr-FR" sz="2800" dirty="0">
                <a:effectLst/>
                <a:latin typeface="Poppins" panose="00000500000000000000" pitchFamily="2" charset="0"/>
                <a:ea typeface="Calibri" panose="020F0502020204030204" pitchFamily="34" charset="0"/>
                <a:cs typeface="Poppins" panose="00000500000000000000" pitchFamily="2" charset="0"/>
              </a:rPr>
              <a:t>Cet import peut être complété d’un import d’un fichier </a:t>
            </a:r>
            <a:r>
              <a:rPr lang="fr-FR" sz="2800" dirty="0" err="1">
                <a:effectLst/>
                <a:latin typeface="Poppins" panose="00000500000000000000" pitchFamily="2" charset="0"/>
                <a:ea typeface="Calibri" panose="020F0502020204030204" pitchFamily="34" charset="0"/>
                <a:cs typeface="Poppins" panose="00000500000000000000" pitchFamily="2" charset="0"/>
              </a:rPr>
              <a:t>Relyens</a:t>
            </a:r>
            <a:r>
              <a:rPr lang="fr-FR" sz="2800" dirty="0">
                <a:effectLst/>
                <a:latin typeface="Poppins" panose="00000500000000000000" pitchFamily="2" charset="0"/>
                <a:ea typeface="Calibri" panose="020F0502020204030204" pitchFamily="34" charset="0"/>
                <a:cs typeface="Poppins" panose="00000500000000000000" pitchFamily="2" charset="0"/>
              </a:rPr>
              <a:t> pour les adhérents au contrat d’assurance statutaire CNP (au sein de l’outil « déclaration de l’absentéisme »)</a:t>
            </a:r>
          </a:p>
          <a:p>
            <a:pPr marL="914400" algn="just">
              <a:buNone/>
            </a:pPr>
            <a:r>
              <a:rPr lang="fr-FR" sz="2800" dirty="0">
                <a:effectLst/>
                <a:latin typeface="Poppins" panose="00000500000000000000" pitchFamily="2" charset="0"/>
                <a:ea typeface="Calibri" panose="020F0502020204030204" pitchFamily="34" charset="0"/>
                <a:cs typeface="Poppins" panose="00000500000000000000" pitchFamily="2" charset="0"/>
              </a:rPr>
              <a:t> </a:t>
            </a:r>
          </a:p>
          <a:p>
            <a:pPr marL="742950" lvl="1" indent="-285750" algn="just">
              <a:buFont typeface="Courier New" panose="02070309020205020404" pitchFamily="49" charset="0"/>
              <a:buChar char="o"/>
            </a:pPr>
            <a:r>
              <a:rPr lang="fr-FR" sz="2800" dirty="0">
                <a:effectLst/>
                <a:latin typeface="Poppins" panose="00000500000000000000" pitchFamily="2" charset="0"/>
                <a:ea typeface="Calibri" panose="020F0502020204030204" pitchFamily="34" charset="0"/>
                <a:cs typeface="Poppins" panose="00000500000000000000" pitchFamily="2" charset="0"/>
              </a:rPr>
              <a:t>Import d’un fichier d’échange consolidé issu du logiciel SIRH (Berger Levrault, Cegid, </a:t>
            </a:r>
            <a:r>
              <a:rPr lang="fr-FR" sz="2800" dirty="0" err="1">
                <a:effectLst/>
                <a:latin typeface="Poppins" panose="00000500000000000000" pitchFamily="2" charset="0"/>
                <a:ea typeface="Calibri" panose="020F0502020204030204" pitchFamily="34" charset="0"/>
                <a:cs typeface="Poppins" panose="00000500000000000000" pitchFamily="2" charset="0"/>
              </a:rPr>
              <a:t>Inetum</a:t>
            </a:r>
            <a:r>
              <a:rPr lang="fr-FR" sz="2800" dirty="0">
                <a:effectLst/>
                <a:latin typeface="Poppins" panose="00000500000000000000" pitchFamily="2" charset="0"/>
                <a:ea typeface="Calibri" panose="020F0502020204030204" pitchFamily="34" charset="0"/>
                <a:cs typeface="Poppins" panose="00000500000000000000" pitchFamily="2" charset="0"/>
              </a:rPr>
              <a:t>, Ciril, JVS…)</a:t>
            </a:r>
          </a:p>
          <a:p>
            <a:pPr marL="742950" lvl="1" indent="-285750" algn="just">
              <a:buFont typeface="Courier New" panose="02070309020205020404" pitchFamily="49" charset="0"/>
              <a:buChar char="o"/>
            </a:pPr>
            <a:endParaRPr lang="fr-FR" sz="800" dirty="0">
              <a:effectLst/>
              <a:latin typeface="Poppins" panose="00000500000000000000" pitchFamily="2" charset="0"/>
              <a:ea typeface="Calibri" panose="020F0502020204030204" pitchFamily="34" charset="0"/>
              <a:cs typeface="Poppins" panose="00000500000000000000" pitchFamily="2" charset="0"/>
            </a:endParaRPr>
          </a:p>
          <a:p>
            <a:pPr algn="just">
              <a:buNone/>
            </a:pPr>
            <a:r>
              <a:rPr lang="fr-FR" sz="2800" b="1" u="sng" dirty="0">
                <a:effectLst/>
                <a:latin typeface="Poppins" panose="00000500000000000000" pitchFamily="2" charset="0"/>
                <a:ea typeface="Calibri" panose="020F0502020204030204" pitchFamily="34" charset="0"/>
                <a:cs typeface="Poppins" panose="00000500000000000000" pitchFamily="2" charset="0"/>
              </a:rPr>
              <a:t>Pour les collectivités de moins de 10 agents</a:t>
            </a:r>
            <a:r>
              <a:rPr lang="fr-FR" sz="2800" b="1" u="sng" dirty="0">
                <a:latin typeface="Poppins" panose="00000500000000000000" pitchFamily="2" charset="0"/>
                <a:ea typeface="Calibri" panose="020F0502020204030204" pitchFamily="34" charset="0"/>
                <a:cs typeface="Poppins" panose="00000500000000000000" pitchFamily="2" charset="0"/>
              </a:rPr>
              <a:t> : </a:t>
            </a:r>
            <a:r>
              <a:rPr lang="fr-FR" sz="2800" b="1" dirty="0">
                <a:effectLst/>
                <a:latin typeface="Poppins" panose="00000500000000000000" pitchFamily="2" charset="0"/>
                <a:ea typeface="Calibri" panose="020F0502020204030204" pitchFamily="34" charset="0"/>
                <a:cs typeface="Poppins" panose="00000500000000000000" pitchFamily="2" charset="0"/>
              </a:rPr>
              <a:t>RSU simplifié</a:t>
            </a:r>
            <a:r>
              <a:rPr lang="fr-FR" sz="2800" b="1" dirty="0">
                <a:latin typeface="Poppins" panose="00000500000000000000" pitchFamily="2" charset="0"/>
                <a:ea typeface="Calibri" panose="020F0502020204030204" pitchFamily="34" charset="0"/>
                <a:cs typeface="Poppins" panose="00000500000000000000" pitchFamily="2" charset="0"/>
              </a:rPr>
              <a:t> possible :</a:t>
            </a:r>
            <a:r>
              <a:rPr lang="fr-FR" sz="2800" dirty="0">
                <a:effectLst/>
                <a:latin typeface="Poppins" panose="00000500000000000000" pitchFamily="2" charset="0"/>
                <a:ea typeface="Calibri" panose="020F0502020204030204" pitchFamily="34" charset="0"/>
                <a:cs typeface="Poppins" panose="00000500000000000000" pitchFamily="2" charset="0"/>
              </a:rPr>
              <a:t>  certains indicateurs sont </a:t>
            </a:r>
            <a:r>
              <a:rPr lang="fr-FR" sz="2800" dirty="0" err="1">
                <a:effectLst/>
                <a:latin typeface="Poppins" panose="00000500000000000000" pitchFamily="2" charset="0"/>
                <a:ea typeface="Calibri" panose="020F0502020204030204" pitchFamily="34" charset="0"/>
                <a:cs typeface="Poppins" panose="00000500000000000000" pitchFamily="2" charset="0"/>
              </a:rPr>
              <a:t>pré-remplis</a:t>
            </a:r>
            <a:r>
              <a:rPr lang="fr-FR" sz="2800" dirty="0">
                <a:effectLst/>
                <a:latin typeface="Poppins" panose="00000500000000000000" pitchFamily="2" charset="0"/>
                <a:ea typeface="Calibri" panose="020F0502020204030204" pitchFamily="34" charset="0"/>
                <a:cs typeface="Poppins" panose="00000500000000000000" pitchFamily="2" charset="0"/>
              </a:rPr>
              <a:t> à 0 ou avec la mention « non » lorsque les dispositifs ou les données ne s’appliquent généralement pas aux collectivités de cette strate. Toutefois, si le pré-remplissage de l’indicateur ne correspond pas à la situation de la collectivité, elle a toujours la possibilité de modifier </a:t>
            </a:r>
            <a:r>
              <a:rPr lang="fr-FR" sz="2800" dirty="0" err="1">
                <a:effectLst/>
                <a:latin typeface="Poppins" panose="00000500000000000000" pitchFamily="2" charset="0"/>
                <a:ea typeface="Calibri" panose="020F0502020204030204" pitchFamily="34" charset="0"/>
                <a:cs typeface="Poppins" panose="00000500000000000000" pitchFamily="2" charset="0"/>
              </a:rPr>
              <a:t>le-dit</a:t>
            </a:r>
            <a:r>
              <a:rPr lang="fr-FR" sz="2800" dirty="0">
                <a:effectLst/>
                <a:latin typeface="Poppins" panose="00000500000000000000" pitchFamily="2" charset="0"/>
                <a:ea typeface="Calibri" panose="020F0502020204030204" pitchFamily="34" charset="0"/>
                <a:cs typeface="Poppins" panose="00000500000000000000" pitchFamily="2" charset="0"/>
              </a:rPr>
              <a:t> indicateur.</a:t>
            </a:r>
          </a:p>
          <a:p>
            <a:pPr algn="just">
              <a:buNone/>
            </a:pPr>
            <a:r>
              <a:rPr lang="fr-FR" sz="2800" i="1" dirty="0">
                <a:effectLst/>
                <a:latin typeface="Poppins" panose="00000500000000000000" pitchFamily="2" charset="0"/>
                <a:ea typeface="Calibri" panose="020F0502020204030204" pitchFamily="34" charset="0"/>
                <a:cs typeface="Poppins" panose="00000500000000000000" pitchFamily="2" charset="0"/>
              </a:rPr>
              <a:t>L’application propose 2 modes de saisie </a:t>
            </a:r>
            <a:r>
              <a:rPr lang="fr-FR" sz="2800" dirty="0">
                <a:effectLst/>
                <a:latin typeface="Poppins" panose="00000500000000000000" pitchFamily="2" charset="0"/>
                <a:ea typeface="Calibri" panose="020F0502020204030204" pitchFamily="34" charset="0"/>
                <a:cs typeface="Poppins" panose="00000500000000000000" pitchFamily="2" charset="0"/>
              </a:rPr>
              <a:t>:</a:t>
            </a:r>
          </a:p>
          <a:p>
            <a:pPr marL="342900" lvl="0" indent="-342900" algn="just">
              <a:buFont typeface="Arial" panose="020B0604020202020204" pitchFamily="34" charset="0"/>
              <a:buChar char="-"/>
            </a:pPr>
            <a:r>
              <a:rPr lang="fr-FR" sz="2800" dirty="0">
                <a:effectLst/>
                <a:latin typeface="Poppins" panose="00000500000000000000" pitchFamily="2" charset="0"/>
                <a:ea typeface="Times New Roman" panose="02020603050405020304" pitchFamily="18" charset="0"/>
                <a:cs typeface="Poppins" panose="00000500000000000000" pitchFamily="2" charset="0"/>
              </a:rPr>
              <a:t>un mode de saisie « agent par agent » : recommandé pour les collectivités de moins de 25 agents</a:t>
            </a:r>
          </a:p>
          <a:p>
            <a:pPr marL="342900" lvl="0" indent="-342900" algn="just">
              <a:buFont typeface="Arial" panose="020B0604020202020204" pitchFamily="34" charset="0"/>
              <a:buChar char="-"/>
            </a:pPr>
            <a:r>
              <a:rPr lang="fr-FR" sz="2800" dirty="0">
                <a:effectLst/>
                <a:latin typeface="Poppins" panose="00000500000000000000" pitchFamily="2" charset="0"/>
                <a:ea typeface="Times New Roman" panose="02020603050405020304" pitchFamily="18" charset="0"/>
                <a:cs typeface="Poppins" panose="00000500000000000000" pitchFamily="2" charset="0"/>
              </a:rPr>
              <a:t>un mode « consolidé » </a:t>
            </a:r>
          </a:p>
          <a:p>
            <a:endParaRPr lang="fr-FR" sz="3200" dirty="0"/>
          </a:p>
        </p:txBody>
      </p:sp>
      <p:pic>
        <p:nvPicPr>
          <p:cNvPr id="3" name="Graphique 8">
            <a:extLst>
              <a:ext uri="{FF2B5EF4-FFF2-40B4-BE49-F238E27FC236}">
                <a16:creationId xmlns:a16="http://schemas.microsoft.com/office/drawing/2014/main" id="{F2CED240-F916-92C2-FB2E-A77E81EFF6D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733139" y="967427"/>
            <a:ext cx="3130675" cy="2042473"/>
          </a:xfrm>
          <a:prstGeom prst="rect">
            <a:avLst/>
          </a:prstGeom>
        </p:spPr>
      </p:pic>
    </p:spTree>
    <p:extLst>
      <p:ext uri="{BB962C8B-B14F-4D97-AF65-F5344CB8AC3E}">
        <p14:creationId xmlns:p14="http://schemas.microsoft.com/office/powerpoint/2010/main" val="5812602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87AC8194-CEBB-A18B-0793-DAFB08B266FE}"/>
            </a:ext>
          </a:extLst>
        </p:cNvPr>
        <p:cNvGrpSpPr/>
        <p:nvPr/>
      </p:nvGrpSpPr>
      <p:grpSpPr>
        <a:xfrm>
          <a:off x="0" y="0"/>
          <a:ext cx="0" cy="0"/>
          <a:chOff x="0" y="0"/>
          <a:chExt cx="0" cy="0"/>
        </a:xfrm>
      </p:grpSpPr>
      <p:sp>
        <p:nvSpPr>
          <p:cNvPr id="14" name="Freeform 14">
            <a:extLst>
              <a:ext uri="{FF2B5EF4-FFF2-40B4-BE49-F238E27FC236}">
                <a16:creationId xmlns:a16="http://schemas.microsoft.com/office/drawing/2014/main" id="{0E563128-0926-ABBA-A4C9-6DDF68D5C540}"/>
              </a:ext>
            </a:extLst>
          </p:cNvPr>
          <p:cNvSpPr/>
          <p:nvPr/>
        </p:nvSpPr>
        <p:spPr>
          <a:xfrm>
            <a:off x="11980041" y="3343810"/>
            <a:ext cx="782103" cy="447932"/>
          </a:xfrm>
          <a:custGeom>
            <a:avLst/>
            <a:gdLst/>
            <a:ahLst/>
            <a:cxnLst/>
            <a:rect l="l" t="t" r="r" b="b"/>
            <a:pathLst>
              <a:path w="782103" h="447932">
                <a:moveTo>
                  <a:pt x="0" y="0"/>
                </a:moveTo>
                <a:lnTo>
                  <a:pt x="782103" y="0"/>
                </a:lnTo>
                <a:lnTo>
                  <a:pt x="782103"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5" name="Freeform 15">
            <a:extLst>
              <a:ext uri="{FF2B5EF4-FFF2-40B4-BE49-F238E27FC236}">
                <a16:creationId xmlns:a16="http://schemas.microsoft.com/office/drawing/2014/main" id="{73095363-6468-0238-890B-6F091E07A71F}"/>
              </a:ext>
            </a:extLst>
          </p:cNvPr>
          <p:cNvSpPr/>
          <p:nvPr/>
        </p:nvSpPr>
        <p:spPr>
          <a:xfrm>
            <a:off x="11980041" y="6852984"/>
            <a:ext cx="782103" cy="447932"/>
          </a:xfrm>
          <a:custGeom>
            <a:avLst/>
            <a:gdLst/>
            <a:ahLst/>
            <a:cxnLst/>
            <a:rect l="l" t="t" r="r" b="b"/>
            <a:pathLst>
              <a:path w="782103" h="447932">
                <a:moveTo>
                  <a:pt x="0" y="0"/>
                </a:moveTo>
                <a:lnTo>
                  <a:pt x="782103" y="0"/>
                </a:lnTo>
                <a:lnTo>
                  <a:pt x="782103"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6" name="Freeform 16">
            <a:extLst>
              <a:ext uri="{FF2B5EF4-FFF2-40B4-BE49-F238E27FC236}">
                <a16:creationId xmlns:a16="http://schemas.microsoft.com/office/drawing/2014/main" id="{61B9DE65-96AB-BF4C-602E-1034067CE4E9}"/>
              </a:ext>
            </a:extLst>
          </p:cNvPr>
          <p:cNvSpPr/>
          <p:nvPr/>
        </p:nvSpPr>
        <p:spPr>
          <a:xfrm>
            <a:off x="968674" y="3343810"/>
            <a:ext cx="782103" cy="447932"/>
          </a:xfrm>
          <a:custGeom>
            <a:avLst/>
            <a:gdLst/>
            <a:ahLst/>
            <a:cxnLst/>
            <a:rect l="l" t="t" r="r" b="b"/>
            <a:pathLst>
              <a:path w="782103" h="447932">
                <a:moveTo>
                  <a:pt x="0" y="0"/>
                </a:moveTo>
                <a:lnTo>
                  <a:pt x="782102" y="0"/>
                </a:lnTo>
                <a:lnTo>
                  <a:pt x="782102"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7" name="Freeform 17">
            <a:extLst>
              <a:ext uri="{FF2B5EF4-FFF2-40B4-BE49-F238E27FC236}">
                <a16:creationId xmlns:a16="http://schemas.microsoft.com/office/drawing/2014/main" id="{56726466-08C5-05A2-ACBB-90F459754574}"/>
              </a:ext>
            </a:extLst>
          </p:cNvPr>
          <p:cNvSpPr/>
          <p:nvPr/>
        </p:nvSpPr>
        <p:spPr>
          <a:xfrm>
            <a:off x="968674" y="6852984"/>
            <a:ext cx="782103" cy="447932"/>
          </a:xfrm>
          <a:custGeom>
            <a:avLst/>
            <a:gdLst/>
            <a:ahLst/>
            <a:cxnLst/>
            <a:rect l="l" t="t" r="r" b="b"/>
            <a:pathLst>
              <a:path w="782103" h="447932">
                <a:moveTo>
                  <a:pt x="0" y="0"/>
                </a:moveTo>
                <a:lnTo>
                  <a:pt x="782102" y="0"/>
                </a:lnTo>
                <a:lnTo>
                  <a:pt x="782102"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9" name="TextBox 19">
            <a:extLst>
              <a:ext uri="{FF2B5EF4-FFF2-40B4-BE49-F238E27FC236}">
                <a16:creationId xmlns:a16="http://schemas.microsoft.com/office/drawing/2014/main" id="{A49402E0-5A4E-3FF0-16DA-B029D4AA20A3}"/>
              </a:ext>
            </a:extLst>
          </p:cNvPr>
          <p:cNvSpPr txBox="1"/>
          <p:nvPr/>
        </p:nvSpPr>
        <p:spPr>
          <a:xfrm>
            <a:off x="2167643" y="3253124"/>
            <a:ext cx="3234114" cy="307351"/>
          </a:xfrm>
          <a:prstGeom prst="rect">
            <a:avLst/>
          </a:prstGeom>
        </p:spPr>
        <p:txBody>
          <a:bodyPr lIns="0" tIns="0" rIns="0" bIns="0" rtlCol="0" anchor="t">
            <a:spAutoFit/>
          </a:bodyPr>
          <a:lstStyle/>
          <a:p>
            <a:pPr marL="0" lvl="0" indent="0" algn="just">
              <a:lnSpc>
                <a:spcPts val="2390"/>
              </a:lnSpc>
              <a:spcBef>
                <a:spcPct val="0"/>
              </a:spcBef>
            </a:pPr>
            <a:r>
              <a:rPr lang="en-US" sz="2009" b="1">
                <a:solidFill>
                  <a:srgbClr val="FFF7ED"/>
                </a:solidFill>
                <a:latin typeface="Poppins Bold"/>
                <a:ea typeface="Poppins Bold"/>
                <a:cs typeface="Poppins Bold"/>
                <a:sym typeface="Poppins Bold"/>
              </a:rPr>
              <a:t>sous-titre</a:t>
            </a:r>
          </a:p>
        </p:txBody>
      </p:sp>
      <p:sp>
        <p:nvSpPr>
          <p:cNvPr id="20" name="TextBox 20">
            <a:extLst>
              <a:ext uri="{FF2B5EF4-FFF2-40B4-BE49-F238E27FC236}">
                <a16:creationId xmlns:a16="http://schemas.microsoft.com/office/drawing/2014/main" id="{66E9A600-91C4-9762-3767-8DB9A995E45F}"/>
              </a:ext>
            </a:extLst>
          </p:cNvPr>
          <p:cNvSpPr txBox="1"/>
          <p:nvPr/>
        </p:nvSpPr>
        <p:spPr>
          <a:xfrm>
            <a:off x="2167643" y="6762298"/>
            <a:ext cx="3234114" cy="307351"/>
          </a:xfrm>
          <a:prstGeom prst="rect">
            <a:avLst/>
          </a:prstGeom>
        </p:spPr>
        <p:txBody>
          <a:bodyPr lIns="0" tIns="0" rIns="0" bIns="0" rtlCol="0" anchor="t">
            <a:spAutoFit/>
          </a:bodyPr>
          <a:lstStyle/>
          <a:p>
            <a:pPr marL="0" lvl="0" indent="0" algn="just">
              <a:lnSpc>
                <a:spcPts val="2390"/>
              </a:lnSpc>
              <a:spcBef>
                <a:spcPct val="0"/>
              </a:spcBef>
            </a:pPr>
            <a:r>
              <a:rPr lang="en-US" sz="2009" b="1">
                <a:solidFill>
                  <a:srgbClr val="FFF7ED"/>
                </a:solidFill>
                <a:latin typeface="Poppins Bold"/>
                <a:ea typeface="Poppins Bold"/>
                <a:cs typeface="Poppins Bold"/>
                <a:sym typeface="Poppins Bold"/>
              </a:rPr>
              <a:t>sous-titre</a:t>
            </a:r>
          </a:p>
        </p:txBody>
      </p:sp>
      <p:sp>
        <p:nvSpPr>
          <p:cNvPr id="21" name="TextBox 21">
            <a:extLst>
              <a:ext uri="{FF2B5EF4-FFF2-40B4-BE49-F238E27FC236}">
                <a16:creationId xmlns:a16="http://schemas.microsoft.com/office/drawing/2014/main" id="{DE9E08B5-F522-08E5-D1AF-CBCAE03EE3CE}"/>
              </a:ext>
            </a:extLst>
          </p:cNvPr>
          <p:cNvSpPr txBox="1"/>
          <p:nvPr/>
        </p:nvSpPr>
        <p:spPr>
          <a:xfrm>
            <a:off x="13181620" y="3253124"/>
            <a:ext cx="3234114" cy="307351"/>
          </a:xfrm>
          <a:prstGeom prst="rect">
            <a:avLst/>
          </a:prstGeom>
        </p:spPr>
        <p:txBody>
          <a:bodyPr lIns="0" tIns="0" rIns="0" bIns="0" rtlCol="0" anchor="t">
            <a:spAutoFit/>
          </a:bodyPr>
          <a:lstStyle/>
          <a:p>
            <a:pPr marL="0" lvl="0" indent="0" algn="just">
              <a:lnSpc>
                <a:spcPts val="2390"/>
              </a:lnSpc>
              <a:spcBef>
                <a:spcPct val="0"/>
              </a:spcBef>
            </a:pPr>
            <a:r>
              <a:rPr lang="en-US" sz="2009" b="1">
                <a:solidFill>
                  <a:srgbClr val="FFF7ED"/>
                </a:solidFill>
                <a:latin typeface="Poppins Bold"/>
                <a:ea typeface="Poppins Bold"/>
                <a:cs typeface="Poppins Bold"/>
                <a:sym typeface="Poppins Bold"/>
              </a:rPr>
              <a:t>sous titre</a:t>
            </a:r>
          </a:p>
        </p:txBody>
      </p:sp>
      <p:sp>
        <p:nvSpPr>
          <p:cNvPr id="23" name="TextBox 23">
            <a:extLst>
              <a:ext uri="{FF2B5EF4-FFF2-40B4-BE49-F238E27FC236}">
                <a16:creationId xmlns:a16="http://schemas.microsoft.com/office/drawing/2014/main" id="{012193D6-583A-1DF1-4E13-75A5062203ED}"/>
              </a:ext>
            </a:extLst>
          </p:cNvPr>
          <p:cNvSpPr txBox="1"/>
          <p:nvPr/>
        </p:nvSpPr>
        <p:spPr>
          <a:xfrm>
            <a:off x="929393" y="3950952"/>
            <a:ext cx="5460702" cy="359053"/>
          </a:xfrm>
          <a:prstGeom prst="rect">
            <a:avLst/>
          </a:prstGeom>
        </p:spPr>
        <p:txBody>
          <a:bodyPr lIns="0" tIns="0" rIns="0" bIns="0" rtlCol="0" anchor="t">
            <a:spAutoFit/>
          </a:bodyPr>
          <a:lstStyle/>
          <a:p>
            <a:pPr marL="0" lvl="0" indent="0" algn="l">
              <a:lnSpc>
                <a:spcPts val="2784"/>
              </a:lnSpc>
            </a:pPr>
            <a:r>
              <a:rPr lang="en-US" sz="1989">
                <a:solidFill>
                  <a:srgbClr val="FFF7ED"/>
                </a:solidFill>
                <a:latin typeface="Poppins"/>
                <a:ea typeface="Poppins"/>
                <a:cs typeface="Poppins"/>
                <a:sym typeface="Poppins"/>
              </a:rPr>
              <a:t>Insérer votre texte</a:t>
            </a:r>
          </a:p>
        </p:txBody>
      </p:sp>
      <p:sp>
        <p:nvSpPr>
          <p:cNvPr id="24" name="TextBox 24">
            <a:extLst>
              <a:ext uri="{FF2B5EF4-FFF2-40B4-BE49-F238E27FC236}">
                <a16:creationId xmlns:a16="http://schemas.microsoft.com/office/drawing/2014/main" id="{B2CCB25A-523E-9C64-CB8B-F64936EE5A4C}"/>
              </a:ext>
            </a:extLst>
          </p:cNvPr>
          <p:cNvSpPr txBox="1"/>
          <p:nvPr/>
        </p:nvSpPr>
        <p:spPr>
          <a:xfrm>
            <a:off x="929393" y="7460126"/>
            <a:ext cx="5460702" cy="359053"/>
          </a:xfrm>
          <a:prstGeom prst="rect">
            <a:avLst/>
          </a:prstGeom>
        </p:spPr>
        <p:txBody>
          <a:bodyPr lIns="0" tIns="0" rIns="0" bIns="0" rtlCol="0" anchor="t">
            <a:spAutoFit/>
          </a:bodyPr>
          <a:lstStyle/>
          <a:p>
            <a:pPr marL="0" lvl="0" indent="0" algn="l">
              <a:lnSpc>
                <a:spcPts val="2784"/>
              </a:lnSpc>
            </a:pPr>
            <a:r>
              <a:rPr lang="en-US" sz="1989">
                <a:solidFill>
                  <a:srgbClr val="FFF7ED"/>
                </a:solidFill>
                <a:latin typeface="Poppins"/>
                <a:ea typeface="Poppins"/>
                <a:cs typeface="Poppins"/>
                <a:sym typeface="Poppins"/>
              </a:rPr>
              <a:t>Insérer votre texte</a:t>
            </a:r>
          </a:p>
        </p:txBody>
      </p:sp>
      <p:sp>
        <p:nvSpPr>
          <p:cNvPr id="26" name="TextBox 26">
            <a:extLst>
              <a:ext uri="{FF2B5EF4-FFF2-40B4-BE49-F238E27FC236}">
                <a16:creationId xmlns:a16="http://schemas.microsoft.com/office/drawing/2014/main" id="{3489BF2A-CF5B-18A1-6B83-FB235CB76C2B}"/>
              </a:ext>
            </a:extLst>
          </p:cNvPr>
          <p:cNvSpPr txBox="1"/>
          <p:nvPr/>
        </p:nvSpPr>
        <p:spPr>
          <a:xfrm>
            <a:off x="11943370" y="7460126"/>
            <a:ext cx="5460702" cy="359053"/>
          </a:xfrm>
          <a:prstGeom prst="rect">
            <a:avLst/>
          </a:prstGeom>
        </p:spPr>
        <p:txBody>
          <a:bodyPr lIns="0" tIns="0" rIns="0" bIns="0" rtlCol="0" anchor="t">
            <a:spAutoFit/>
          </a:bodyPr>
          <a:lstStyle/>
          <a:p>
            <a:pPr marL="0" lvl="0" indent="0" algn="l">
              <a:lnSpc>
                <a:spcPts val="2784"/>
              </a:lnSpc>
            </a:pPr>
            <a:r>
              <a:rPr lang="en-US" sz="1989">
                <a:solidFill>
                  <a:srgbClr val="FFF7ED"/>
                </a:solidFill>
                <a:latin typeface="Poppins"/>
                <a:ea typeface="Poppins"/>
                <a:cs typeface="Poppins"/>
                <a:sym typeface="Poppins"/>
              </a:rPr>
              <a:t>Insérer votre texte</a:t>
            </a:r>
          </a:p>
        </p:txBody>
      </p:sp>
      <p:sp>
        <p:nvSpPr>
          <p:cNvPr id="27" name="TextBox 27">
            <a:extLst>
              <a:ext uri="{FF2B5EF4-FFF2-40B4-BE49-F238E27FC236}">
                <a16:creationId xmlns:a16="http://schemas.microsoft.com/office/drawing/2014/main" id="{3DFA1C99-8222-1BAE-1C63-AB676E6297D1}"/>
              </a:ext>
            </a:extLst>
          </p:cNvPr>
          <p:cNvSpPr txBox="1"/>
          <p:nvPr/>
        </p:nvSpPr>
        <p:spPr>
          <a:xfrm>
            <a:off x="699453" y="256248"/>
            <a:ext cx="17052268" cy="739202"/>
          </a:xfrm>
          <a:prstGeom prst="rect">
            <a:avLst/>
          </a:prstGeom>
        </p:spPr>
        <p:txBody>
          <a:bodyPr lIns="0" tIns="0" rIns="0" bIns="0" rtlCol="0" anchor="t">
            <a:spAutoFit/>
          </a:bodyPr>
          <a:lstStyle/>
          <a:p>
            <a:pPr marL="0" lvl="0" indent="0" algn="ctr">
              <a:lnSpc>
                <a:spcPts val="5412"/>
              </a:lnSpc>
            </a:pPr>
            <a:r>
              <a:rPr lang="en-US" sz="4548" b="1">
                <a:solidFill>
                  <a:srgbClr val="000000"/>
                </a:solidFill>
                <a:latin typeface="Poppins Bold"/>
                <a:ea typeface="Poppins Bold"/>
                <a:cs typeface="Poppins Bold"/>
                <a:sym typeface="Poppins Bold"/>
              </a:rPr>
              <a:t>LA CAMPAGNE RAPPORT SOCIAL UNIQUE</a:t>
            </a:r>
          </a:p>
        </p:txBody>
      </p:sp>
      <p:sp>
        <p:nvSpPr>
          <p:cNvPr id="28" name="TextBox 28">
            <a:extLst>
              <a:ext uri="{FF2B5EF4-FFF2-40B4-BE49-F238E27FC236}">
                <a16:creationId xmlns:a16="http://schemas.microsoft.com/office/drawing/2014/main" id="{897671D8-C9FD-BB77-BD77-6D845120D76F}"/>
              </a:ext>
            </a:extLst>
          </p:cNvPr>
          <p:cNvSpPr txBox="1"/>
          <p:nvPr/>
        </p:nvSpPr>
        <p:spPr>
          <a:xfrm>
            <a:off x="319410" y="1174864"/>
            <a:ext cx="14879861" cy="466218"/>
          </a:xfrm>
          <a:prstGeom prst="rect">
            <a:avLst/>
          </a:prstGeom>
        </p:spPr>
        <p:txBody>
          <a:bodyPr lIns="0" tIns="0" rIns="0" bIns="0" rtlCol="0" anchor="t">
            <a:spAutoFit/>
          </a:bodyPr>
          <a:lstStyle/>
          <a:p>
            <a:pPr marL="0" lvl="0" indent="0" algn="l">
              <a:lnSpc>
                <a:spcPts val="3657"/>
              </a:lnSpc>
            </a:pPr>
            <a:r>
              <a:rPr lang="en-US" sz="3073" b="1" dirty="0">
                <a:solidFill>
                  <a:srgbClr val="DB560E"/>
                </a:solidFill>
                <a:latin typeface="Poppins Bold"/>
                <a:ea typeface="Poppins Bold"/>
                <a:cs typeface="Poppins Bold"/>
                <a:sym typeface="Poppins Bold"/>
              </a:rPr>
              <a:t>Et </a:t>
            </a:r>
            <a:r>
              <a:rPr lang="en-US" sz="3073" b="1" dirty="0" err="1">
                <a:solidFill>
                  <a:srgbClr val="DB560E"/>
                </a:solidFill>
                <a:latin typeface="Poppins Bold"/>
                <a:ea typeface="Poppins Bold"/>
                <a:cs typeface="Poppins Bold"/>
                <a:sym typeface="Poppins Bold"/>
              </a:rPr>
              <a:t>concrètement</a:t>
            </a:r>
            <a:r>
              <a:rPr lang="en-US" sz="3073" b="1" dirty="0">
                <a:solidFill>
                  <a:srgbClr val="DB560E"/>
                </a:solidFill>
                <a:latin typeface="Poppins Bold"/>
                <a:ea typeface="Poppins Bold"/>
                <a:cs typeface="Poppins Bold"/>
                <a:sym typeface="Poppins Bold"/>
              </a:rPr>
              <a:t>…</a:t>
            </a:r>
          </a:p>
        </p:txBody>
      </p:sp>
      <p:sp>
        <p:nvSpPr>
          <p:cNvPr id="4" name="ZoneTexte 9">
            <a:extLst>
              <a:ext uri="{FF2B5EF4-FFF2-40B4-BE49-F238E27FC236}">
                <a16:creationId xmlns:a16="http://schemas.microsoft.com/office/drawing/2014/main" id="{8C1AD7EB-CF3C-3C76-9F26-62F98831997D}"/>
              </a:ext>
            </a:extLst>
          </p:cNvPr>
          <p:cNvSpPr txBox="1"/>
          <p:nvPr/>
        </p:nvSpPr>
        <p:spPr>
          <a:xfrm>
            <a:off x="699453" y="1542514"/>
            <a:ext cx="16588152" cy="7201972"/>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sz="2800" dirty="0"/>
          </a:p>
          <a:p>
            <a:pPr>
              <a:lnSpc>
                <a:spcPct val="150000"/>
              </a:lnSpc>
            </a:pPr>
            <a:r>
              <a:rPr lang="fr-FR" sz="2800" b="1" dirty="0">
                <a:solidFill>
                  <a:schemeClr val="accent1"/>
                </a:solidFill>
              </a:rPr>
              <a:t> </a:t>
            </a:r>
            <a:r>
              <a:rPr lang="fr-FR" sz="2800" b="1" dirty="0">
                <a:solidFill>
                  <a:schemeClr val="accent1"/>
                </a:solidFill>
                <a:latin typeface="Poppins" panose="00000500000000000000" pitchFamily="2" charset="0"/>
                <a:cs typeface="Poppins" panose="00000500000000000000" pitchFamily="2" charset="0"/>
              </a:rPr>
              <a:t>Des outils disponibles d’aide à la saisie : </a:t>
            </a:r>
            <a:r>
              <a:rPr lang="fr-FR" sz="2800" b="1" dirty="0">
                <a:solidFill>
                  <a:schemeClr val="accent1"/>
                </a:solidFill>
                <a:latin typeface="Poppins" panose="00000500000000000000" pitchFamily="2" charset="0"/>
                <a:cs typeface="Poppins" panose="00000500000000000000" pitchFamily="2" charset="0"/>
                <a:hlinkClick r:id="rId3"/>
              </a:rPr>
              <a:t>https://donnees-sociales.fr/mode-demploi-2-2/</a:t>
            </a:r>
            <a:r>
              <a:rPr lang="fr-FR" sz="2800" b="1" dirty="0">
                <a:solidFill>
                  <a:schemeClr val="accent1"/>
                </a:solidFill>
                <a:latin typeface="Poppins" panose="00000500000000000000" pitchFamily="2" charset="0"/>
                <a:cs typeface="Poppins" panose="00000500000000000000" pitchFamily="2" charset="0"/>
              </a:rPr>
              <a:t> </a:t>
            </a:r>
          </a:p>
          <a:p>
            <a:pPr>
              <a:lnSpc>
                <a:spcPct val="150000"/>
              </a:lnSpc>
            </a:pPr>
            <a:endParaRPr lang="fr-FR" sz="2800" b="1" dirty="0">
              <a:solidFill>
                <a:schemeClr val="accent1"/>
              </a:solidFill>
              <a:latin typeface="Poppins" panose="00000500000000000000" pitchFamily="2" charset="0"/>
              <a:cs typeface="Poppins" panose="00000500000000000000" pitchFamily="2" charset="0"/>
            </a:endParaRPr>
          </a:p>
          <a:p>
            <a:pPr marL="342900" lvl="0" indent="-342900" algn="just">
              <a:lnSpc>
                <a:spcPct val="150000"/>
              </a:lnSpc>
              <a:buFont typeface="Arial" panose="020B0604020202020204" pitchFamily="34" charset="0"/>
              <a:buChar char="-"/>
            </a:pPr>
            <a:r>
              <a:rPr lang="fr-FR" sz="2800" dirty="0">
                <a:effectLst/>
                <a:latin typeface="Poppins" panose="00000500000000000000" pitchFamily="2" charset="0"/>
                <a:ea typeface="Times New Roman" panose="02020603050405020304" pitchFamily="18" charset="0"/>
                <a:cs typeface="Poppins" panose="00000500000000000000" pitchFamily="2" charset="0"/>
              </a:rPr>
              <a:t>un guide d’utilisation complet</a:t>
            </a:r>
          </a:p>
          <a:p>
            <a:pPr marL="342900" lvl="0" indent="-342900" algn="just">
              <a:lnSpc>
                <a:spcPct val="150000"/>
              </a:lnSpc>
              <a:buFont typeface="Arial" panose="020B0604020202020204" pitchFamily="34" charset="0"/>
              <a:buChar char="-"/>
            </a:pPr>
            <a:r>
              <a:rPr lang="fr-FR" sz="2800" dirty="0">
                <a:effectLst/>
                <a:latin typeface="Poppins" panose="00000500000000000000" pitchFamily="2" charset="0"/>
                <a:ea typeface="Times New Roman" panose="02020603050405020304" pitchFamily="18" charset="0"/>
                <a:cs typeface="Poppins" panose="00000500000000000000" pitchFamily="2" charset="0"/>
              </a:rPr>
              <a:t>un guide d’utilisation simplifié « l’Essentiel » (à destination des collectivités de moins de 10 agents)</a:t>
            </a:r>
          </a:p>
          <a:p>
            <a:pPr marL="342900" lvl="0" indent="-342900" algn="just">
              <a:lnSpc>
                <a:spcPct val="150000"/>
              </a:lnSpc>
              <a:buFont typeface="Arial" panose="020B0604020202020204" pitchFamily="34" charset="0"/>
              <a:buChar char="-"/>
            </a:pPr>
            <a:r>
              <a:rPr lang="fr-FR" sz="2800" dirty="0">
                <a:effectLst/>
                <a:latin typeface="Poppins" panose="00000500000000000000" pitchFamily="2" charset="0"/>
                <a:ea typeface="Times New Roman" panose="02020603050405020304" pitchFamily="18" charset="0"/>
                <a:cs typeface="Poppins" panose="00000500000000000000" pitchFamily="2" charset="0"/>
              </a:rPr>
              <a:t>une foire aux questions</a:t>
            </a:r>
          </a:p>
          <a:p>
            <a:pPr marL="342900" lvl="0" indent="-342900" algn="just">
              <a:lnSpc>
                <a:spcPct val="150000"/>
              </a:lnSpc>
              <a:buFont typeface="Arial" panose="020B0604020202020204" pitchFamily="34" charset="0"/>
              <a:buChar char="-"/>
            </a:pPr>
            <a:r>
              <a:rPr lang="fr-FR" sz="2800" dirty="0">
                <a:effectLst/>
                <a:latin typeface="Poppins" panose="00000500000000000000" pitchFamily="2" charset="0"/>
                <a:ea typeface="Times New Roman" panose="02020603050405020304" pitchFamily="18" charset="0"/>
                <a:cs typeface="Poppins" panose="00000500000000000000" pitchFamily="2" charset="0"/>
              </a:rPr>
              <a:t>la notice des indicateurs : qui explique les données attendues pour chacun des indicateurs</a:t>
            </a:r>
          </a:p>
          <a:p>
            <a:pPr marL="342900" lvl="0" indent="-342900" algn="just">
              <a:lnSpc>
                <a:spcPct val="150000"/>
              </a:lnSpc>
              <a:buFont typeface="Arial" panose="020B0604020202020204" pitchFamily="34" charset="0"/>
              <a:buChar char="-"/>
            </a:pPr>
            <a:r>
              <a:rPr lang="fr-FR" sz="2800" dirty="0">
                <a:effectLst/>
                <a:latin typeface="Poppins" panose="00000500000000000000" pitchFamily="2" charset="0"/>
                <a:ea typeface="Times New Roman" panose="02020603050405020304" pitchFamily="18" charset="0"/>
                <a:cs typeface="Poppins" panose="00000500000000000000" pitchFamily="2" charset="0"/>
              </a:rPr>
              <a:t>des vidéos de présentation</a:t>
            </a:r>
          </a:p>
          <a:p>
            <a:endParaRPr lang="fr-FR" sz="2800" b="1" dirty="0">
              <a:solidFill>
                <a:schemeClr val="accent1"/>
              </a:solidFill>
              <a:latin typeface="Poppins" panose="00000500000000000000" pitchFamily="2" charset="0"/>
              <a:cs typeface="Poppins" panose="00000500000000000000" pitchFamily="2" charset="0"/>
            </a:endParaRPr>
          </a:p>
          <a:p>
            <a:endParaRPr lang="fr-FR" sz="2800" dirty="0"/>
          </a:p>
        </p:txBody>
      </p:sp>
      <p:pic>
        <p:nvPicPr>
          <p:cNvPr id="5" name="Image 4">
            <a:extLst>
              <a:ext uri="{FF2B5EF4-FFF2-40B4-BE49-F238E27FC236}">
                <a16:creationId xmlns:a16="http://schemas.microsoft.com/office/drawing/2014/main" id="{41394366-7346-9D96-9F6F-71796EA5A21D}"/>
              </a:ext>
            </a:extLst>
          </p:cNvPr>
          <p:cNvPicPr>
            <a:picLocks noChangeAspect="1"/>
          </p:cNvPicPr>
          <p:nvPr/>
        </p:nvPicPr>
        <p:blipFill>
          <a:blip r:embed="rId4"/>
          <a:stretch/>
        </p:blipFill>
        <p:spPr>
          <a:xfrm>
            <a:off x="13688239" y="7300916"/>
            <a:ext cx="2438400" cy="2438400"/>
          </a:xfrm>
          <a:prstGeom prst="rect">
            <a:avLst/>
          </a:prstGeom>
        </p:spPr>
      </p:pic>
    </p:spTree>
    <p:extLst>
      <p:ext uri="{BB962C8B-B14F-4D97-AF65-F5344CB8AC3E}">
        <p14:creationId xmlns:p14="http://schemas.microsoft.com/office/powerpoint/2010/main" val="28725182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CE514EC1-C0A8-963B-CEC8-232F21125F71}"/>
            </a:ext>
          </a:extLst>
        </p:cNvPr>
        <p:cNvGrpSpPr/>
        <p:nvPr/>
      </p:nvGrpSpPr>
      <p:grpSpPr>
        <a:xfrm>
          <a:off x="0" y="0"/>
          <a:ext cx="0" cy="0"/>
          <a:chOff x="0" y="0"/>
          <a:chExt cx="0" cy="0"/>
        </a:xfrm>
      </p:grpSpPr>
      <p:sp>
        <p:nvSpPr>
          <p:cNvPr id="14" name="Freeform 14">
            <a:extLst>
              <a:ext uri="{FF2B5EF4-FFF2-40B4-BE49-F238E27FC236}">
                <a16:creationId xmlns:a16="http://schemas.microsoft.com/office/drawing/2014/main" id="{14917000-F1A2-260D-93BF-A8EEEB4414D5}"/>
              </a:ext>
            </a:extLst>
          </p:cNvPr>
          <p:cNvSpPr/>
          <p:nvPr/>
        </p:nvSpPr>
        <p:spPr>
          <a:xfrm>
            <a:off x="11980041" y="3343810"/>
            <a:ext cx="782103" cy="447932"/>
          </a:xfrm>
          <a:custGeom>
            <a:avLst/>
            <a:gdLst/>
            <a:ahLst/>
            <a:cxnLst/>
            <a:rect l="l" t="t" r="r" b="b"/>
            <a:pathLst>
              <a:path w="782103" h="447932">
                <a:moveTo>
                  <a:pt x="0" y="0"/>
                </a:moveTo>
                <a:lnTo>
                  <a:pt x="782103" y="0"/>
                </a:lnTo>
                <a:lnTo>
                  <a:pt x="782103"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5" name="Freeform 15">
            <a:extLst>
              <a:ext uri="{FF2B5EF4-FFF2-40B4-BE49-F238E27FC236}">
                <a16:creationId xmlns:a16="http://schemas.microsoft.com/office/drawing/2014/main" id="{EBE0991D-1282-712D-8321-7134F7B9FC02}"/>
              </a:ext>
            </a:extLst>
          </p:cNvPr>
          <p:cNvSpPr/>
          <p:nvPr/>
        </p:nvSpPr>
        <p:spPr>
          <a:xfrm>
            <a:off x="11980041" y="6852984"/>
            <a:ext cx="782103" cy="447932"/>
          </a:xfrm>
          <a:custGeom>
            <a:avLst/>
            <a:gdLst/>
            <a:ahLst/>
            <a:cxnLst/>
            <a:rect l="l" t="t" r="r" b="b"/>
            <a:pathLst>
              <a:path w="782103" h="447932">
                <a:moveTo>
                  <a:pt x="0" y="0"/>
                </a:moveTo>
                <a:lnTo>
                  <a:pt x="782103" y="0"/>
                </a:lnTo>
                <a:lnTo>
                  <a:pt x="782103"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6" name="Freeform 16">
            <a:extLst>
              <a:ext uri="{FF2B5EF4-FFF2-40B4-BE49-F238E27FC236}">
                <a16:creationId xmlns:a16="http://schemas.microsoft.com/office/drawing/2014/main" id="{166B1CE9-4A2D-1DA7-EF18-8AD28CF498E9}"/>
              </a:ext>
            </a:extLst>
          </p:cNvPr>
          <p:cNvSpPr/>
          <p:nvPr/>
        </p:nvSpPr>
        <p:spPr>
          <a:xfrm>
            <a:off x="968674" y="3343810"/>
            <a:ext cx="782103" cy="447932"/>
          </a:xfrm>
          <a:custGeom>
            <a:avLst/>
            <a:gdLst/>
            <a:ahLst/>
            <a:cxnLst/>
            <a:rect l="l" t="t" r="r" b="b"/>
            <a:pathLst>
              <a:path w="782103" h="447932">
                <a:moveTo>
                  <a:pt x="0" y="0"/>
                </a:moveTo>
                <a:lnTo>
                  <a:pt x="782102" y="0"/>
                </a:lnTo>
                <a:lnTo>
                  <a:pt x="782102"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7" name="Freeform 17">
            <a:extLst>
              <a:ext uri="{FF2B5EF4-FFF2-40B4-BE49-F238E27FC236}">
                <a16:creationId xmlns:a16="http://schemas.microsoft.com/office/drawing/2014/main" id="{2152F73C-9EB1-E08C-846F-EC3FEC853EFE}"/>
              </a:ext>
            </a:extLst>
          </p:cNvPr>
          <p:cNvSpPr/>
          <p:nvPr/>
        </p:nvSpPr>
        <p:spPr>
          <a:xfrm>
            <a:off x="968674" y="6852984"/>
            <a:ext cx="782103" cy="447932"/>
          </a:xfrm>
          <a:custGeom>
            <a:avLst/>
            <a:gdLst/>
            <a:ahLst/>
            <a:cxnLst/>
            <a:rect l="l" t="t" r="r" b="b"/>
            <a:pathLst>
              <a:path w="782103" h="447932">
                <a:moveTo>
                  <a:pt x="0" y="0"/>
                </a:moveTo>
                <a:lnTo>
                  <a:pt x="782102" y="0"/>
                </a:lnTo>
                <a:lnTo>
                  <a:pt x="782102"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9" name="TextBox 19">
            <a:extLst>
              <a:ext uri="{FF2B5EF4-FFF2-40B4-BE49-F238E27FC236}">
                <a16:creationId xmlns:a16="http://schemas.microsoft.com/office/drawing/2014/main" id="{288851D1-E212-D72A-0DAC-7A64A4442286}"/>
              </a:ext>
            </a:extLst>
          </p:cNvPr>
          <p:cNvSpPr txBox="1"/>
          <p:nvPr/>
        </p:nvSpPr>
        <p:spPr>
          <a:xfrm>
            <a:off x="2167643" y="3253124"/>
            <a:ext cx="3234114" cy="307351"/>
          </a:xfrm>
          <a:prstGeom prst="rect">
            <a:avLst/>
          </a:prstGeom>
        </p:spPr>
        <p:txBody>
          <a:bodyPr lIns="0" tIns="0" rIns="0" bIns="0" rtlCol="0" anchor="t">
            <a:spAutoFit/>
          </a:bodyPr>
          <a:lstStyle/>
          <a:p>
            <a:pPr marL="0" lvl="0" indent="0" algn="just">
              <a:lnSpc>
                <a:spcPts val="2390"/>
              </a:lnSpc>
              <a:spcBef>
                <a:spcPct val="0"/>
              </a:spcBef>
            </a:pPr>
            <a:r>
              <a:rPr lang="en-US" sz="2009" b="1">
                <a:solidFill>
                  <a:srgbClr val="FFF7ED"/>
                </a:solidFill>
                <a:latin typeface="Poppins Bold"/>
                <a:ea typeface="Poppins Bold"/>
                <a:cs typeface="Poppins Bold"/>
                <a:sym typeface="Poppins Bold"/>
              </a:rPr>
              <a:t>sous-titre</a:t>
            </a:r>
          </a:p>
        </p:txBody>
      </p:sp>
      <p:sp>
        <p:nvSpPr>
          <p:cNvPr id="20" name="TextBox 20">
            <a:extLst>
              <a:ext uri="{FF2B5EF4-FFF2-40B4-BE49-F238E27FC236}">
                <a16:creationId xmlns:a16="http://schemas.microsoft.com/office/drawing/2014/main" id="{AE0E48DA-D05A-C9B8-80B1-7E127F0E6574}"/>
              </a:ext>
            </a:extLst>
          </p:cNvPr>
          <p:cNvSpPr txBox="1"/>
          <p:nvPr/>
        </p:nvSpPr>
        <p:spPr>
          <a:xfrm>
            <a:off x="2167643" y="6762298"/>
            <a:ext cx="3234114" cy="307351"/>
          </a:xfrm>
          <a:prstGeom prst="rect">
            <a:avLst/>
          </a:prstGeom>
        </p:spPr>
        <p:txBody>
          <a:bodyPr lIns="0" tIns="0" rIns="0" bIns="0" rtlCol="0" anchor="t">
            <a:spAutoFit/>
          </a:bodyPr>
          <a:lstStyle/>
          <a:p>
            <a:pPr marL="0" lvl="0" indent="0" algn="just">
              <a:lnSpc>
                <a:spcPts val="2390"/>
              </a:lnSpc>
              <a:spcBef>
                <a:spcPct val="0"/>
              </a:spcBef>
            </a:pPr>
            <a:r>
              <a:rPr lang="en-US" sz="2009" b="1">
                <a:solidFill>
                  <a:srgbClr val="FFF7ED"/>
                </a:solidFill>
                <a:latin typeface="Poppins Bold"/>
                <a:ea typeface="Poppins Bold"/>
                <a:cs typeface="Poppins Bold"/>
                <a:sym typeface="Poppins Bold"/>
              </a:rPr>
              <a:t>sous-titre</a:t>
            </a:r>
          </a:p>
        </p:txBody>
      </p:sp>
      <p:sp>
        <p:nvSpPr>
          <p:cNvPr id="21" name="TextBox 21">
            <a:extLst>
              <a:ext uri="{FF2B5EF4-FFF2-40B4-BE49-F238E27FC236}">
                <a16:creationId xmlns:a16="http://schemas.microsoft.com/office/drawing/2014/main" id="{C6AD5748-F366-C5D5-6C4C-4B6399552D81}"/>
              </a:ext>
            </a:extLst>
          </p:cNvPr>
          <p:cNvSpPr txBox="1"/>
          <p:nvPr/>
        </p:nvSpPr>
        <p:spPr>
          <a:xfrm>
            <a:off x="13181620" y="3253124"/>
            <a:ext cx="3234114" cy="307351"/>
          </a:xfrm>
          <a:prstGeom prst="rect">
            <a:avLst/>
          </a:prstGeom>
        </p:spPr>
        <p:txBody>
          <a:bodyPr lIns="0" tIns="0" rIns="0" bIns="0" rtlCol="0" anchor="t">
            <a:spAutoFit/>
          </a:bodyPr>
          <a:lstStyle/>
          <a:p>
            <a:pPr marL="0" lvl="0" indent="0" algn="just">
              <a:lnSpc>
                <a:spcPts val="2390"/>
              </a:lnSpc>
              <a:spcBef>
                <a:spcPct val="0"/>
              </a:spcBef>
            </a:pPr>
            <a:r>
              <a:rPr lang="en-US" sz="2009" b="1">
                <a:solidFill>
                  <a:srgbClr val="FFF7ED"/>
                </a:solidFill>
                <a:latin typeface="Poppins Bold"/>
                <a:ea typeface="Poppins Bold"/>
                <a:cs typeface="Poppins Bold"/>
                <a:sym typeface="Poppins Bold"/>
              </a:rPr>
              <a:t>sous titre</a:t>
            </a:r>
          </a:p>
        </p:txBody>
      </p:sp>
      <p:sp>
        <p:nvSpPr>
          <p:cNvPr id="23" name="TextBox 23">
            <a:extLst>
              <a:ext uri="{FF2B5EF4-FFF2-40B4-BE49-F238E27FC236}">
                <a16:creationId xmlns:a16="http://schemas.microsoft.com/office/drawing/2014/main" id="{62D0C452-D3B5-A09B-130A-31FCCDCD368F}"/>
              </a:ext>
            </a:extLst>
          </p:cNvPr>
          <p:cNvSpPr txBox="1"/>
          <p:nvPr/>
        </p:nvSpPr>
        <p:spPr>
          <a:xfrm>
            <a:off x="929393" y="3950952"/>
            <a:ext cx="5460702" cy="359053"/>
          </a:xfrm>
          <a:prstGeom prst="rect">
            <a:avLst/>
          </a:prstGeom>
        </p:spPr>
        <p:txBody>
          <a:bodyPr lIns="0" tIns="0" rIns="0" bIns="0" rtlCol="0" anchor="t">
            <a:spAutoFit/>
          </a:bodyPr>
          <a:lstStyle/>
          <a:p>
            <a:pPr marL="0" lvl="0" indent="0" algn="l">
              <a:lnSpc>
                <a:spcPts val="2784"/>
              </a:lnSpc>
            </a:pPr>
            <a:r>
              <a:rPr lang="en-US" sz="1989">
                <a:solidFill>
                  <a:srgbClr val="FFF7ED"/>
                </a:solidFill>
                <a:latin typeface="Poppins"/>
                <a:ea typeface="Poppins"/>
                <a:cs typeface="Poppins"/>
                <a:sym typeface="Poppins"/>
              </a:rPr>
              <a:t>Insérer votre texte</a:t>
            </a:r>
          </a:p>
        </p:txBody>
      </p:sp>
      <p:sp>
        <p:nvSpPr>
          <p:cNvPr id="24" name="TextBox 24">
            <a:extLst>
              <a:ext uri="{FF2B5EF4-FFF2-40B4-BE49-F238E27FC236}">
                <a16:creationId xmlns:a16="http://schemas.microsoft.com/office/drawing/2014/main" id="{012B88BF-6F6E-26F1-61E3-9BE3512BA166}"/>
              </a:ext>
            </a:extLst>
          </p:cNvPr>
          <p:cNvSpPr txBox="1"/>
          <p:nvPr/>
        </p:nvSpPr>
        <p:spPr>
          <a:xfrm>
            <a:off x="929393" y="7460126"/>
            <a:ext cx="5460702" cy="359053"/>
          </a:xfrm>
          <a:prstGeom prst="rect">
            <a:avLst/>
          </a:prstGeom>
        </p:spPr>
        <p:txBody>
          <a:bodyPr lIns="0" tIns="0" rIns="0" bIns="0" rtlCol="0" anchor="t">
            <a:spAutoFit/>
          </a:bodyPr>
          <a:lstStyle/>
          <a:p>
            <a:pPr marL="0" lvl="0" indent="0" algn="l">
              <a:lnSpc>
                <a:spcPts val="2784"/>
              </a:lnSpc>
            </a:pPr>
            <a:r>
              <a:rPr lang="en-US" sz="1989">
                <a:solidFill>
                  <a:srgbClr val="FFF7ED"/>
                </a:solidFill>
                <a:latin typeface="Poppins"/>
                <a:ea typeface="Poppins"/>
                <a:cs typeface="Poppins"/>
                <a:sym typeface="Poppins"/>
              </a:rPr>
              <a:t>Insérer votre texte</a:t>
            </a:r>
          </a:p>
        </p:txBody>
      </p:sp>
      <p:sp>
        <p:nvSpPr>
          <p:cNvPr id="26" name="TextBox 26">
            <a:extLst>
              <a:ext uri="{FF2B5EF4-FFF2-40B4-BE49-F238E27FC236}">
                <a16:creationId xmlns:a16="http://schemas.microsoft.com/office/drawing/2014/main" id="{17651D53-4F2C-404A-1EEF-D76FE609ECEA}"/>
              </a:ext>
            </a:extLst>
          </p:cNvPr>
          <p:cNvSpPr txBox="1"/>
          <p:nvPr/>
        </p:nvSpPr>
        <p:spPr>
          <a:xfrm>
            <a:off x="11943370" y="7460126"/>
            <a:ext cx="5460702" cy="359053"/>
          </a:xfrm>
          <a:prstGeom prst="rect">
            <a:avLst/>
          </a:prstGeom>
        </p:spPr>
        <p:txBody>
          <a:bodyPr lIns="0" tIns="0" rIns="0" bIns="0" rtlCol="0" anchor="t">
            <a:spAutoFit/>
          </a:bodyPr>
          <a:lstStyle/>
          <a:p>
            <a:pPr marL="0" lvl="0" indent="0" algn="l">
              <a:lnSpc>
                <a:spcPts val="2784"/>
              </a:lnSpc>
            </a:pPr>
            <a:r>
              <a:rPr lang="en-US" sz="1989">
                <a:solidFill>
                  <a:srgbClr val="FFF7ED"/>
                </a:solidFill>
                <a:latin typeface="Poppins"/>
                <a:ea typeface="Poppins"/>
                <a:cs typeface="Poppins"/>
                <a:sym typeface="Poppins"/>
              </a:rPr>
              <a:t>Insérer votre texte</a:t>
            </a:r>
          </a:p>
        </p:txBody>
      </p:sp>
      <p:sp>
        <p:nvSpPr>
          <p:cNvPr id="27" name="TextBox 27">
            <a:extLst>
              <a:ext uri="{FF2B5EF4-FFF2-40B4-BE49-F238E27FC236}">
                <a16:creationId xmlns:a16="http://schemas.microsoft.com/office/drawing/2014/main" id="{3C2B8F6D-B334-3A38-591A-ABFEEAEA0447}"/>
              </a:ext>
            </a:extLst>
          </p:cNvPr>
          <p:cNvSpPr txBox="1"/>
          <p:nvPr/>
        </p:nvSpPr>
        <p:spPr>
          <a:xfrm>
            <a:off x="699453" y="256248"/>
            <a:ext cx="17052268" cy="739202"/>
          </a:xfrm>
          <a:prstGeom prst="rect">
            <a:avLst/>
          </a:prstGeom>
        </p:spPr>
        <p:txBody>
          <a:bodyPr lIns="0" tIns="0" rIns="0" bIns="0" rtlCol="0" anchor="t">
            <a:spAutoFit/>
          </a:bodyPr>
          <a:lstStyle/>
          <a:p>
            <a:pPr marL="0" lvl="0" indent="0" algn="ctr">
              <a:lnSpc>
                <a:spcPts val="5412"/>
              </a:lnSpc>
            </a:pPr>
            <a:r>
              <a:rPr lang="en-US" sz="4548" b="1">
                <a:solidFill>
                  <a:srgbClr val="000000"/>
                </a:solidFill>
                <a:latin typeface="Poppins Bold"/>
                <a:ea typeface="Poppins Bold"/>
                <a:cs typeface="Poppins Bold"/>
                <a:sym typeface="Poppins Bold"/>
              </a:rPr>
              <a:t>LA CAMPAGNE RAPPORT SOCIAL UNIQUE</a:t>
            </a:r>
          </a:p>
        </p:txBody>
      </p:sp>
      <p:sp>
        <p:nvSpPr>
          <p:cNvPr id="28" name="TextBox 28">
            <a:extLst>
              <a:ext uri="{FF2B5EF4-FFF2-40B4-BE49-F238E27FC236}">
                <a16:creationId xmlns:a16="http://schemas.microsoft.com/office/drawing/2014/main" id="{31AC4484-C9D3-0AC2-FC6A-FC40F0825B64}"/>
              </a:ext>
            </a:extLst>
          </p:cNvPr>
          <p:cNvSpPr txBox="1"/>
          <p:nvPr/>
        </p:nvSpPr>
        <p:spPr>
          <a:xfrm>
            <a:off x="319410" y="1174864"/>
            <a:ext cx="14879861" cy="466218"/>
          </a:xfrm>
          <a:prstGeom prst="rect">
            <a:avLst/>
          </a:prstGeom>
        </p:spPr>
        <p:txBody>
          <a:bodyPr lIns="0" tIns="0" rIns="0" bIns="0" rtlCol="0" anchor="t">
            <a:spAutoFit/>
          </a:bodyPr>
          <a:lstStyle/>
          <a:p>
            <a:pPr marL="0" lvl="0" indent="0" algn="l">
              <a:lnSpc>
                <a:spcPts val="3657"/>
              </a:lnSpc>
            </a:pPr>
            <a:r>
              <a:rPr lang="en-US" sz="3073" b="1" dirty="0">
                <a:solidFill>
                  <a:srgbClr val="DB560E"/>
                </a:solidFill>
                <a:latin typeface="Poppins Bold"/>
                <a:ea typeface="Poppins Bold"/>
                <a:cs typeface="Poppins Bold"/>
                <a:sym typeface="Poppins Bold"/>
              </a:rPr>
              <a:t>Et </a:t>
            </a:r>
            <a:r>
              <a:rPr lang="en-US" sz="3073" b="1" dirty="0" err="1">
                <a:solidFill>
                  <a:srgbClr val="DB560E"/>
                </a:solidFill>
                <a:latin typeface="Poppins Bold"/>
                <a:ea typeface="Poppins Bold"/>
                <a:cs typeface="Poppins Bold"/>
                <a:sym typeface="Poppins Bold"/>
              </a:rPr>
              <a:t>concrètement</a:t>
            </a:r>
            <a:r>
              <a:rPr lang="en-US" sz="3073" b="1" dirty="0">
                <a:solidFill>
                  <a:srgbClr val="DB560E"/>
                </a:solidFill>
                <a:latin typeface="Poppins Bold"/>
                <a:ea typeface="Poppins Bold"/>
                <a:cs typeface="Poppins Bold"/>
                <a:sym typeface="Poppins Bold"/>
              </a:rPr>
              <a:t>…</a:t>
            </a:r>
          </a:p>
        </p:txBody>
      </p:sp>
      <p:sp>
        <p:nvSpPr>
          <p:cNvPr id="2" name="ZoneTexte 9">
            <a:extLst>
              <a:ext uri="{FF2B5EF4-FFF2-40B4-BE49-F238E27FC236}">
                <a16:creationId xmlns:a16="http://schemas.microsoft.com/office/drawing/2014/main" id="{70E2A438-58AE-7069-565B-A3E6307FDB94}"/>
              </a:ext>
            </a:extLst>
          </p:cNvPr>
          <p:cNvSpPr txBox="1"/>
          <p:nvPr/>
        </p:nvSpPr>
        <p:spPr>
          <a:xfrm>
            <a:off x="640235" y="2117988"/>
            <a:ext cx="17007530" cy="6986528"/>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800" b="1" dirty="0">
                <a:solidFill>
                  <a:schemeClr val="accent1"/>
                </a:solidFill>
                <a:latin typeface="Poppins" panose="00000500000000000000" pitchFamily="2" charset="0"/>
                <a:cs typeface="Poppins" panose="00000500000000000000" pitchFamily="2" charset="0"/>
              </a:rPr>
              <a:t>  3</a:t>
            </a:r>
            <a:r>
              <a:rPr lang="fr-FR" sz="2800" b="1" baseline="30000" dirty="0">
                <a:solidFill>
                  <a:schemeClr val="accent1"/>
                </a:solidFill>
                <a:latin typeface="Poppins" panose="00000500000000000000" pitchFamily="2" charset="0"/>
                <a:cs typeface="Poppins" panose="00000500000000000000" pitchFamily="2" charset="0"/>
              </a:rPr>
              <a:t>ème</a:t>
            </a:r>
            <a:r>
              <a:rPr lang="fr-FR" sz="2800" b="1" dirty="0">
                <a:solidFill>
                  <a:schemeClr val="accent1"/>
                </a:solidFill>
                <a:latin typeface="Poppins" panose="00000500000000000000" pitchFamily="2" charset="0"/>
                <a:cs typeface="Poppins" panose="00000500000000000000" pitchFamily="2" charset="0"/>
              </a:rPr>
              <a:t> étape : rédiger un rapport RSU</a:t>
            </a:r>
          </a:p>
          <a:p>
            <a:endParaRPr lang="fr-FR" sz="2800" dirty="0">
              <a:latin typeface="Poppins" panose="00000500000000000000" pitchFamily="2" charset="0"/>
              <a:cs typeface="Poppins" panose="00000500000000000000" pitchFamily="2" charset="0"/>
            </a:endParaRPr>
          </a:p>
          <a:p>
            <a:pPr algn="just">
              <a:lnSpc>
                <a:spcPct val="150000"/>
              </a:lnSpc>
              <a:buNone/>
            </a:pPr>
            <a:r>
              <a:rPr lang="fr-FR" sz="2800" dirty="0">
                <a:effectLst/>
                <a:latin typeface="Poppins" panose="00000500000000000000" pitchFamily="2" charset="0"/>
                <a:ea typeface="Calibri" panose="020F0502020204030204" pitchFamily="34" charset="0"/>
                <a:cs typeface="Poppins" panose="00000500000000000000" pitchFamily="2" charset="0"/>
              </a:rPr>
              <a:t>A l'issue de la saisie, vous pourrez obtenir une synthèse graphique. Cette synthèse reprend les principales thématiques inscrites dans le décret n°2020-1493 du 30 novembre 2020, à savoir les effectifs, la formation, l’absentéisme, la rémunération, les mouvements…</a:t>
            </a:r>
          </a:p>
          <a:p>
            <a:pPr algn="just">
              <a:lnSpc>
                <a:spcPct val="150000"/>
              </a:lnSpc>
              <a:buNone/>
            </a:pPr>
            <a:r>
              <a:rPr lang="fr-FR" sz="2800" b="1" dirty="0">
                <a:effectLst/>
                <a:latin typeface="Poppins" panose="00000500000000000000" pitchFamily="2" charset="0"/>
                <a:ea typeface="Calibri" panose="020F0502020204030204" pitchFamily="34" charset="0"/>
                <a:cs typeface="Poppins" panose="00000500000000000000" pitchFamily="2" charset="0"/>
              </a:rPr>
              <a:t> </a:t>
            </a:r>
            <a:endParaRPr lang="fr-FR" sz="2800" dirty="0">
              <a:effectLst/>
              <a:latin typeface="Poppins" panose="00000500000000000000" pitchFamily="2" charset="0"/>
              <a:ea typeface="Calibri" panose="020F0502020204030204" pitchFamily="34" charset="0"/>
              <a:cs typeface="Poppins" panose="00000500000000000000" pitchFamily="2" charset="0"/>
            </a:endParaRPr>
          </a:p>
          <a:p>
            <a:pPr algn="just">
              <a:lnSpc>
                <a:spcPct val="150000"/>
              </a:lnSpc>
            </a:pPr>
            <a:r>
              <a:rPr lang="fr-FR" sz="2800" dirty="0">
                <a:effectLst/>
                <a:latin typeface="Poppins" panose="00000500000000000000" pitchFamily="2" charset="0"/>
                <a:ea typeface="Calibri" panose="020F0502020204030204" pitchFamily="34" charset="0"/>
                <a:cs typeface="Poppins" panose="00000500000000000000" pitchFamily="2" charset="0"/>
              </a:rPr>
              <a:t>Les rapports devront être transmis pour examen devant le Comité Social Territorial – la Formation Spécialisée en matière de Santé, Sécurité et Conditions de Travail (F3SCT) du Centre de Gestion du CHER </a:t>
            </a:r>
            <a:r>
              <a:rPr lang="fr-FR" sz="2800" u="sng" dirty="0">
                <a:effectLst/>
                <a:latin typeface="Poppins" panose="00000500000000000000" pitchFamily="2" charset="0"/>
                <a:ea typeface="Calibri" panose="020F0502020204030204" pitchFamily="34" charset="0"/>
                <a:cs typeface="Poppins" panose="00000500000000000000" pitchFamily="2" charset="0"/>
              </a:rPr>
              <a:t>ou</a:t>
            </a:r>
            <a:r>
              <a:rPr lang="fr-FR" sz="2800" dirty="0">
                <a:effectLst/>
                <a:latin typeface="Poppins" panose="00000500000000000000" pitchFamily="2" charset="0"/>
                <a:ea typeface="Calibri" panose="020F0502020204030204" pitchFamily="34" charset="0"/>
                <a:cs typeface="Poppins" panose="00000500000000000000" pitchFamily="2" charset="0"/>
              </a:rPr>
              <a:t> de votre collectivité si vous disposez d’un CST et/ou d’une F3SCT propres.</a:t>
            </a:r>
          </a:p>
          <a:p>
            <a:pPr algn="just">
              <a:buNone/>
            </a:pPr>
            <a:endParaRPr lang="fr-FR" sz="2800" dirty="0">
              <a:effectLst/>
              <a:ea typeface="Calibri" panose="020F0502020204030204" pitchFamily="34" charset="0"/>
            </a:endParaRPr>
          </a:p>
          <a:p>
            <a:endParaRPr lang="fr-FR" sz="2800" dirty="0"/>
          </a:p>
        </p:txBody>
      </p:sp>
      <p:pic>
        <p:nvPicPr>
          <p:cNvPr id="3" name="Image 2">
            <a:extLst>
              <a:ext uri="{FF2B5EF4-FFF2-40B4-BE49-F238E27FC236}">
                <a16:creationId xmlns:a16="http://schemas.microsoft.com/office/drawing/2014/main" id="{1568D037-6F26-BDCC-7A0F-FE8252257D97}"/>
              </a:ext>
            </a:extLst>
          </p:cNvPr>
          <p:cNvPicPr>
            <a:picLocks noChangeAspect="1"/>
          </p:cNvPicPr>
          <p:nvPr/>
        </p:nvPicPr>
        <p:blipFill>
          <a:blip r:embed="rId3"/>
          <a:stretch/>
        </p:blipFill>
        <p:spPr>
          <a:xfrm>
            <a:off x="12834256" y="7280401"/>
            <a:ext cx="3785103" cy="2606996"/>
          </a:xfrm>
          <a:prstGeom prst="rect">
            <a:avLst/>
          </a:prstGeom>
        </p:spPr>
      </p:pic>
    </p:spTree>
    <p:extLst>
      <p:ext uri="{BB962C8B-B14F-4D97-AF65-F5344CB8AC3E}">
        <p14:creationId xmlns:p14="http://schemas.microsoft.com/office/powerpoint/2010/main" val="6001129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987B6AD2-3617-57CE-84BE-94658B1E1BB5}"/>
            </a:ext>
          </a:extLst>
        </p:cNvPr>
        <p:cNvGrpSpPr/>
        <p:nvPr/>
      </p:nvGrpSpPr>
      <p:grpSpPr>
        <a:xfrm>
          <a:off x="0" y="0"/>
          <a:ext cx="0" cy="0"/>
          <a:chOff x="0" y="0"/>
          <a:chExt cx="0" cy="0"/>
        </a:xfrm>
      </p:grpSpPr>
      <p:sp>
        <p:nvSpPr>
          <p:cNvPr id="14" name="Freeform 14">
            <a:extLst>
              <a:ext uri="{FF2B5EF4-FFF2-40B4-BE49-F238E27FC236}">
                <a16:creationId xmlns:a16="http://schemas.microsoft.com/office/drawing/2014/main" id="{0105CDF0-6EEE-0D3C-0A93-27C4CE14F642}"/>
              </a:ext>
            </a:extLst>
          </p:cNvPr>
          <p:cNvSpPr/>
          <p:nvPr/>
        </p:nvSpPr>
        <p:spPr>
          <a:xfrm>
            <a:off x="11980041" y="3343810"/>
            <a:ext cx="782103" cy="447932"/>
          </a:xfrm>
          <a:custGeom>
            <a:avLst/>
            <a:gdLst/>
            <a:ahLst/>
            <a:cxnLst/>
            <a:rect l="l" t="t" r="r" b="b"/>
            <a:pathLst>
              <a:path w="782103" h="447932">
                <a:moveTo>
                  <a:pt x="0" y="0"/>
                </a:moveTo>
                <a:lnTo>
                  <a:pt x="782103" y="0"/>
                </a:lnTo>
                <a:lnTo>
                  <a:pt x="782103"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5" name="Freeform 15">
            <a:extLst>
              <a:ext uri="{FF2B5EF4-FFF2-40B4-BE49-F238E27FC236}">
                <a16:creationId xmlns:a16="http://schemas.microsoft.com/office/drawing/2014/main" id="{65737A2A-88D6-58AE-06B5-F3A6254F244B}"/>
              </a:ext>
            </a:extLst>
          </p:cNvPr>
          <p:cNvSpPr/>
          <p:nvPr/>
        </p:nvSpPr>
        <p:spPr>
          <a:xfrm>
            <a:off x="11980041" y="6852984"/>
            <a:ext cx="782103" cy="447932"/>
          </a:xfrm>
          <a:custGeom>
            <a:avLst/>
            <a:gdLst/>
            <a:ahLst/>
            <a:cxnLst/>
            <a:rect l="l" t="t" r="r" b="b"/>
            <a:pathLst>
              <a:path w="782103" h="447932">
                <a:moveTo>
                  <a:pt x="0" y="0"/>
                </a:moveTo>
                <a:lnTo>
                  <a:pt x="782103" y="0"/>
                </a:lnTo>
                <a:lnTo>
                  <a:pt x="782103"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6" name="Freeform 16">
            <a:extLst>
              <a:ext uri="{FF2B5EF4-FFF2-40B4-BE49-F238E27FC236}">
                <a16:creationId xmlns:a16="http://schemas.microsoft.com/office/drawing/2014/main" id="{7E54D123-837D-75FE-57B9-D6D24CEE48E7}"/>
              </a:ext>
            </a:extLst>
          </p:cNvPr>
          <p:cNvSpPr/>
          <p:nvPr/>
        </p:nvSpPr>
        <p:spPr>
          <a:xfrm>
            <a:off x="968674" y="3343810"/>
            <a:ext cx="782103" cy="447932"/>
          </a:xfrm>
          <a:custGeom>
            <a:avLst/>
            <a:gdLst/>
            <a:ahLst/>
            <a:cxnLst/>
            <a:rect l="l" t="t" r="r" b="b"/>
            <a:pathLst>
              <a:path w="782103" h="447932">
                <a:moveTo>
                  <a:pt x="0" y="0"/>
                </a:moveTo>
                <a:lnTo>
                  <a:pt x="782102" y="0"/>
                </a:lnTo>
                <a:lnTo>
                  <a:pt x="782102"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7" name="Freeform 17">
            <a:extLst>
              <a:ext uri="{FF2B5EF4-FFF2-40B4-BE49-F238E27FC236}">
                <a16:creationId xmlns:a16="http://schemas.microsoft.com/office/drawing/2014/main" id="{54B3C4FC-37DA-971C-A884-D6678930B1FB}"/>
              </a:ext>
            </a:extLst>
          </p:cNvPr>
          <p:cNvSpPr/>
          <p:nvPr/>
        </p:nvSpPr>
        <p:spPr>
          <a:xfrm>
            <a:off x="968674" y="6852984"/>
            <a:ext cx="782103" cy="447932"/>
          </a:xfrm>
          <a:custGeom>
            <a:avLst/>
            <a:gdLst/>
            <a:ahLst/>
            <a:cxnLst/>
            <a:rect l="l" t="t" r="r" b="b"/>
            <a:pathLst>
              <a:path w="782103" h="447932">
                <a:moveTo>
                  <a:pt x="0" y="0"/>
                </a:moveTo>
                <a:lnTo>
                  <a:pt x="782102" y="0"/>
                </a:lnTo>
                <a:lnTo>
                  <a:pt x="782102"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9" name="TextBox 19">
            <a:extLst>
              <a:ext uri="{FF2B5EF4-FFF2-40B4-BE49-F238E27FC236}">
                <a16:creationId xmlns:a16="http://schemas.microsoft.com/office/drawing/2014/main" id="{A56F6D24-0F7C-B895-CE14-E2F62C0B6CE6}"/>
              </a:ext>
            </a:extLst>
          </p:cNvPr>
          <p:cNvSpPr txBox="1"/>
          <p:nvPr/>
        </p:nvSpPr>
        <p:spPr>
          <a:xfrm>
            <a:off x="2167643" y="3253124"/>
            <a:ext cx="3234114" cy="307351"/>
          </a:xfrm>
          <a:prstGeom prst="rect">
            <a:avLst/>
          </a:prstGeom>
        </p:spPr>
        <p:txBody>
          <a:bodyPr lIns="0" tIns="0" rIns="0" bIns="0" rtlCol="0" anchor="t">
            <a:spAutoFit/>
          </a:bodyPr>
          <a:lstStyle/>
          <a:p>
            <a:pPr marL="0" lvl="0" indent="0" algn="just">
              <a:lnSpc>
                <a:spcPts val="2390"/>
              </a:lnSpc>
              <a:spcBef>
                <a:spcPct val="0"/>
              </a:spcBef>
            </a:pPr>
            <a:r>
              <a:rPr lang="en-US" sz="2009" b="1">
                <a:solidFill>
                  <a:srgbClr val="FFF7ED"/>
                </a:solidFill>
                <a:latin typeface="Poppins Bold"/>
                <a:ea typeface="Poppins Bold"/>
                <a:cs typeface="Poppins Bold"/>
                <a:sym typeface="Poppins Bold"/>
              </a:rPr>
              <a:t>sous-titre</a:t>
            </a:r>
          </a:p>
        </p:txBody>
      </p:sp>
      <p:sp>
        <p:nvSpPr>
          <p:cNvPr id="20" name="TextBox 20">
            <a:extLst>
              <a:ext uri="{FF2B5EF4-FFF2-40B4-BE49-F238E27FC236}">
                <a16:creationId xmlns:a16="http://schemas.microsoft.com/office/drawing/2014/main" id="{603A1FBF-DA5A-F3D3-4896-5EC5596304F3}"/>
              </a:ext>
            </a:extLst>
          </p:cNvPr>
          <p:cNvSpPr txBox="1"/>
          <p:nvPr/>
        </p:nvSpPr>
        <p:spPr>
          <a:xfrm>
            <a:off x="2167643" y="6762298"/>
            <a:ext cx="3234114" cy="307351"/>
          </a:xfrm>
          <a:prstGeom prst="rect">
            <a:avLst/>
          </a:prstGeom>
        </p:spPr>
        <p:txBody>
          <a:bodyPr lIns="0" tIns="0" rIns="0" bIns="0" rtlCol="0" anchor="t">
            <a:spAutoFit/>
          </a:bodyPr>
          <a:lstStyle/>
          <a:p>
            <a:pPr marL="0" lvl="0" indent="0" algn="just">
              <a:lnSpc>
                <a:spcPts val="2390"/>
              </a:lnSpc>
              <a:spcBef>
                <a:spcPct val="0"/>
              </a:spcBef>
            </a:pPr>
            <a:r>
              <a:rPr lang="en-US" sz="2009" b="1">
                <a:solidFill>
                  <a:srgbClr val="FFF7ED"/>
                </a:solidFill>
                <a:latin typeface="Poppins Bold"/>
                <a:ea typeface="Poppins Bold"/>
                <a:cs typeface="Poppins Bold"/>
                <a:sym typeface="Poppins Bold"/>
              </a:rPr>
              <a:t>sous-titre</a:t>
            </a:r>
          </a:p>
        </p:txBody>
      </p:sp>
      <p:sp>
        <p:nvSpPr>
          <p:cNvPr id="21" name="TextBox 21">
            <a:extLst>
              <a:ext uri="{FF2B5EF4-FFF2-40B4-BE49-F238E27FC236}">
                <a16:creationId xmlns:a16="http://schemas.microsoft.com/office/drawing/2014/main" id="{E7152BA6-FF30-E373-2458-5FFD8BB13458}"/>
              </a:ext>
            </a:extLst>
          </p:cNvPr>
          <p:cNvSpPr txBox="1"/>
          <p:nvPr/>
        </p:nvSpPr>
        <p:spPr>
          <a:xfrm>
            <a:off x="13181620" y="3253124"/>
            <a:ext cx="3234114" cy="307351"/>
          </a:xfrm>
          <a:prstGeom prst="rect">
            <a:avLst/>
          </a:prstGeom>
        </p:spPr>
        <p:txBody>
          <a:bodyPr lIns="0" tIns="0" rIns="0" bIns="0" rtlCol="0" anchor="t">
            <a:spAutoFit/>
          </a:bodyPr>
          <a:lstStyle/>
          <a:p>
            <a:pPr marL="0" lvl="0" indent="0" algn="just">
              <a:lnSpc>
                <a:spcPts val="2390"/>
              </a:lnSpc>
              <a:spcBef>
                <a:spcPct val="0"/>
              </a:spcBef>
            </a:pPr>
            <a:r>
              <a:rPr lang="en-US" sz="2009" b="1">
                <a:solidFill>
                  <a:srgbClr val="FFF7ED"/>
                </a:solidFill>
                <a:latin typeface="Poppins Bold"/>
                <a:ea typeface="Poppins Bold"/>
                <a:cs typeface="Poppins Bold"/>
                <a:sym typeface="Poppins Bold"/>
              </a:rPr>
              <a:t>sous titre</a:t>
            </a:r>
          </a:p>
        </p:txBody>
      </p:sp>
      <p:sp>
        <p:nvSpPr>
          <p:cNvPr id="24" name="TextBox 24">
            <a:extLst>
              <a:ext uri="{FF2B5EF4-FFF2-40B4-BE49-F238E27FC236}">
                <a16:creationId xmlns:a16="http://schemas.microsoft.com/office/drawing/2014/main" id="{496CEB2E-74A1-A47A-44C4-D53C9CD2241C}"/>
              </a:ext>
            </a:extLst>
          </p:cNvPr>
          <p:cNvSpPr txBox="1"/>
          <p:nvPr/>
        </p:nvSpPr>
        <p:spPr>
          <a:xfrm>
            <a:off x="929393" y="7460126"/>
            <a:ext cx="5460702" cy="359053"/>
          </a:xfrm>
          <a:prstGeom prst="rect">
            <a:avLst/>
          </a:prstGeom>
        </p:spPr>
        <p:txBody>
          <a:bodyPr lIns="0" tIns="0" rIns="0" bIns="0" rtlCol="0" anchor="t">
            <a:spAutoFit/>
          </a:bodyPr>
          <a:lstStyle/>
          <a:p>
            <a:pPr marL="0" lvl="0" indent="0" algn="l">
              <a:lnSpc>
                <a:spcPts val="2784"/>
              </a:lnSpc>
            </a:pPr>
            <a:r>
              <a:rPr lang="en-US" sz="1989">
                <a:solidFill>
                  <a:srgbClr val="FFF7ED"/>
                </a:solidFill>
                <a:latin typeface="Poppins"/>
                <a:ea typeface="Poppins"/>
                <a:cs typeface="Poppins"/>
                <a:sym typeface="Poppins"/>
              </a:rPr>
              <a:t>Insérer votre texte</a:t>
            </a:r>
          </a:p>
        </p:txBody>
      </p:sp>
      <p:sp>
        <p:nvSpPr>
          <p:cNvPr id="26" name="TextBox 26">
            <a:extLst>
              <a:ext uri="{FF2B5EF4-FFF2-40B4-BE49-F238E27FC236}">
                <a16:creationId xmlns:a16="http://schemas.microsoft.com/office/drawing/2014/main" id="{5DE21C16-41D8-3DCD-2743-AE34FF2B4720}"/>
              </a:ext>
            </a:extLst>
          </p:cNvPr>
          <p:cNvSpPr txBox="1"/>
          <p:nvPr/>
        </p:nvSpPr>
        <p:spPr>
          <a:xfrm>
            <a:off x="11943370" y="7460126"/>
            <a:ext cx="5460702" cy="359053"/>
          </a:xfrm>
          <a:prstGeom prst="rect">
            <a:avLst/>
          </a:prstGeom>
        </p:spPr>
        <p:txBody>
          <a:bodyPr lIns="0" tIns="0" rIns="0" bIns="0" rtlCol="0" anchor="t">
            <a:spAutoFit/>
          </a:bodyPr>
          <a:lstStyle/>
          <a:p>
            <a:pPr marL="0" lvl="0" indent="0" algn="l">
              <a:lnSpc>
                <a:spcPts val="2784"/>
              </a:lnSpc>
            </a:pPr>
            <a:r>
              <a:rPr lang="en-US" sz="1989">
                <a:solidFill>
                  <a:srgbClr val="FFF7ED"/>
                </a:solidFill>
                <a:latin typeface="Poppins"/>
                <a:ea typeface="Poppins"/>
                <a:cs typeface="Poppins"/>
                <a:sym typeface="Poppins"/>
              </a:rPr>
              <a:t>Insérer votre texte</a:t>
            </a:r>
          </a:p>
        </p:txBody>
      </p:sp>
      <p:sp>
        <p:nvSpPr>
          <p:cNvPr id="27" name="TextBox 27">
            <a:extLst>
              <a:ext uri="{FF2B5EF4-FFF2-40B4-BE49-F238E27FC236}">
                <a16:creationId xmlns:a16="http://schemas.microsoft.com/office/drawing/2014/main" id="{600A132B-DA04-AA0B-DC5B-AD32A4B21B3D}"/>
              </a:ext>
            </a:extLst>
          </p:cNvPr>
          <p:cNvSpPr txBox="1"/>
          <p:nvPr/>
        </p:nvSpPr>
        <p:spPr>
          <a:xfrm>
            <a:off x="699453" y="256248"/>
            <a:ext cx="17052268" cy="739202"/>
          </a:xfrm>
          <a:prstGeom prst="rect">
            <a:avLst/>
          </a:prstGeom>
        </p:spPr>
        <p:txBody>
          <a:bodyPr lIns="0" tIns="0" rIns="0" bIns="0" rtlCol="0" anchor="t">
            <a:spAutoFit/>
          </a:bodyPr>
          <a:lstStyle/>
          <a:p>
            <a:pPr marL="0" lvl="0" indent="0" algn="ctr">
              <a:lnSpc>
                <a:spcPts val="5412"/>
              </a:lnSpc>
            </a:pPr>
            <a:r>
              <a:rPr lang="en-US" sz="4548" b="1">
                <a:solidFill>
                  <a:srgbClr val="000000"/>
                </a:solidFill>
                <a:latin typeface="Poppins Bold"/>
                <a:ea typeface="Poppins Bold"/>
                <a:cs typeface="Poppins Bold"/>
                <a:sym typeface="Poppins Bold"/>
              </a:rPr>
              <a:t>LA CAMPAGNE RAPPORT SOCIAL UNIQUE</a:t>
            </a:r>
          </a:p>
        </p:txBody>
      </p:sp>
      <p:sp>
        <p:nvSpPr>
          <p:cNvPr id="28" name="TextBox 28">
            <a:extLst>
              <a:ext uri="{FF2B5EF4-FFF2-40B4-BE49-F238E27FC236}">
                <a16:creationId xmlns:a16="http://schemas.microsoft.com/office/drawing/2014/main" id="{D3FAFA2B-636B-4F6B-070D-ECF79CE97EA5}"/>
              </a:ext>
            </a:extLst>
          </p:cNvPr>
          <p:cNvSpPr txBox="1"/>
          <p:nvPr/>
        </p:nvSpPr>
        <p:spPr>
          <a:xfrm>
            <a:off x="304800" y="1538883"/>
            <a:ext cx="14879861" cy="466218"/>
          </a:xfrm>
          <a:prstGeom prst="rect">
            <a:avLst/>
          </a:prstGeom>
        </p:spPr>
        <p:txBody>
          <a:bodyPr lIns="0" tIns="0" rIns="0" bIns="0" rtlCol="0" anchor="t">
            <a:spAutoFit/>
          </a:bodyPr>
          <a:lstStyle/>
          <a:p>
            <a:pPr marL="0" lvl="0" indent="0" algn="l">
              <a:lnSpc>
                <a:spcPts val="3657"/>
              </a:lnSpc>
            </a:pPr>
            <a:r>
              <a:rPr lang="en-US" sz="3073" b="1" dirty="0">
                <a:solidFill>
                  <a:srgbClr val="DB560E"/>
                </a:solidFill>
                <a:latin typeface="Poppins Bold"/>
                <a:ea typeface="Poppins Bold"/>
                <a:cs typeface="Poppins Bold"/>
                <a:sym typeface="Poppins Bold"/>
              </a:rPr>
              <a:t>Les </a:t>
            </a:r>
            <a:r>
              <a:rPr lang="en-US" sz="3073" b="1" dirty="0" err="1">
                <a:solidFill>
                  <a:srgbClr val="DB560E"/>
                </a:solidFill>
                <a:latin typeface="Poppins Bold"/>
                <a:ea typeface="Poppins Bold"/>
                <a:cs typeface="Poppins Bold"/>
                <a:sym typeface="Poppins Bold"/>
              </a:rPr>
              <a:t>cas</a:t>
            </a:r>
            <a:r>
              <a:rPr lang="en-US" sz="3073" b="1" dirty="0">
                <a:solidFill>
                  <a:srgbClr val="DB560E"/>
                </a:solidFill>
                <a:latin typeface="Poppins Bold"/>
                <a:ea typeface="Poppins Bold"/>
                <a:cs typeface="Poppins Bold"/>
                <a:sym typeface="Poppins Bold"/>
              </a:rPr>
              <a:t> </a:t>
            </a:r>
            <a:r>
              <a:rPr lang="en-US" sz="3073" b="1" dirty="0" err="1">
                <a:solidFill>
                  <a:srgbClr val="DB560E"/>
                </a:solidFill>
                <a:latin typeface="Poppins Bold"/>
                <a:ea typeface="Poppins Bold"/>
                <a:cs typeface="Poppins Bold"/>
                <a:sym typeface="Poppins Bold"/>
              </a:rPr>
              <a:t>particuliers</a:t>
            </a:r>
            <a:endParaRPr lang="en-US" sz="3073" b="1" dirty="0">
              <a:solidFill>
                <a:srgbClr val="DB560E"/>
              </a:solidFill>
              <a:latin typeface="Poppins Bold"/>
              <a:ea typeface="Poppins Bold"/>
              <a:cs typeface="Poppins Bold"/>
              <a:sym typeface="Poppins Bold"/>
            </a:endParaRPr>
          </a:p>
        </p:txBody>
      </p:sp>
      <p:sp>
        <p:nvSpPr>
          <p:cNvPr id="5" name="ZoneTexte 4">
            <a:extLst>
              <a:ext uri="{FF2B5EF4-FFF2-40B4-BE49-F238E27FC236}">
                <a16:creationId xmlns:a16="http://schemas.microsoft.com/office/drawing/2014/main" id="{E9C11E9F-4039-C145-8709-0BC1ADEAB88B}"/>
              </a:ext>
            </a:extLst>
          </p:cNvPr>
          <p:cNvSpPr txBox="1"/>
          <p:nvPr/>
        </p:nvSpPr>
        <p:spPr>
          <a:xfrm>
            <a:off x="899893" y="2757342"/>
            <a:ext cx="16389934" cy="1323952"/>
          </a:xfrm>
          <a:prstGeom prst="rect">
            <a:avLst/>
          </a:prstGeom>
          <a:noFill/>
        </p:spPr>
        <p:txBody>
          <a:bodyPr wrap="square">
            <a:spAutoFit/>
          </a:bodyPr>
          <a:lstStyle/>
          <a:p>
            <a:pPr algn="just">
              <a:lnSpc>
                <a:spcPct val="150000"/>
              </a:lnSpc>
              <a:buFontTx/>
              <a:buChar char="-"/>
            </a:pPr>
            <a:r>
              <a:rPr lang="fr-FR" sz="2800" b="1" dirty="0">
                <a:solidFill>
                  <a:srgbClr val="00B0F0"/>
                </a:solidFill>
                <a:latin typeface="Poppins" panose="00000500000000000000" pitchFamily="2" charset="0"/>
                <a:cs typeface="Poppins" panose="00000500000000000000" pitchFamily="2" charset="0"/>
              </a:rPr>
              <a:t> Si, sur l’année 2025, votre entité n’avait pas d’agent territorial rémunéré </a:t>
            </a:r>
            <a:r>
              <a:rPr lang="fr-FR" sz="2800" dirty="0">
                <a:latin typeface="Poppins" panose="00000500000000000000" pitchFamily="2" charset="0"/>
                <a:cs typeface="Poppins" panose="00000500000000000000" pitchFamily="2" charset="0"/>
              </a:rPr>
              <a:t>: il convient malgré tout de vous connecter et de transmettre un RSU « à vide » </a:t>
            </a:r>
          </a:p>
        </p:txBody>
      </p:sp>
      <p:sp>
        <p:nvSpPr>
          <p:cNvPr id="6" name="ZoneTexte 5">
            <a:extLst>
              <a:ext uri="{FF2B5EF4-FFF2-40B4-BE49-F238E27FC236}">
                <a16:creationId xmlns:a16="http://schemas.microsoft.com/office/drawing/2014/main" id="{0CF1CEC9-A9A6-6B14-C799-AFA2F5C1E9B3}"/>
              </a:ext>
            </a:extLst>
          </p:cNvPr>
          <p:cNvSpPr txBox="1"/>
          <p:nvPr/>
        </p:nvSpPr>
        <p:spPr>
          <a:xfrm>
            <a:off x="899894" y="4392205"/>
            <a:ext cx="16389933" cy="3908762"/>
          </a:xfrm>
          <a:prstGeom prst="rect">
            <a:avLst/>
          </a:prstGeom>
          <a:noFill/>
        </p:spPr>
        <p:txBody>
          <a:bodyPr wrap="square">
            <a:spAutoFit/>
          </a:bodyPr>
          <a:lstStyle/>
          <a:p>
            <a:pPr marL="0" indent="0" algn="just">
              <a:lnSpc>
                <a:spcPct val="150000"/>
              </a:lnSpc>
              <a:buNone/>
            </a:pPr>
            <a:r>
              <a:rPr lang="fr-FR" sz="2800" dirty="0">
                <a:solidFill>
                  <a:srgbClr val="00B0F0"/>
                </a:solidFill>
                <a:latin typeface="Poppins" panose="00000500000000000000" pitchFamily="2" charset="0"/>
                <a:cs typeface="Poppins" panose="00000500000000000000" pitchFamily="2" charset="0"/>
              </a:rPr>
              <a:t>-</a:t>
            </a:r>
            <a:r>
              <a:rPr lang="fr-FR" sz="2800" dirty="0">
                <a:latin typeface="Poppins" panose="00000500000000000000" pitchFamily="2" charset="0"/>
                <a:cs typeface="Poppins" panose="00000500000000000000" pitchFamily="2" charset="0"/>
              </a:rPr>
              <a:t> </a:t>
            </a:r>
            <a:r>
              <a:rPr lang="fr-FR" sz="2800" b="1" dirty="0">
                <a:solidFill>
                  <a:srgbClr val="00B0F0"/>
                </a:solidFill>
                <a:latin typeface="Poppins" panose="00000500000000000000" pitchFamily="2" charset="0"/>
                <a:cs typeface="Poppins" panose="00000500000000000000" pitchFamily="2" charset="0"/>
              </a:rPr>
              <a:t>Si votre entité a été dissoute ou a simplement changé de numéro SIRET </a:t>
            </a:r>
            <a:r>
              <a:rPr lang="fr-FR" sz="2800" dirty="0">
                <a:latin typeface="Poppins" panose="00000500000000000000" pitchFamily="2" charset="0"/>
                <a:cs typeface="Poppins" panose="00000500000000000000" pitchFamily="2" charset="0"/>
              </a:rPr>
              <a:t>(CCAS, syndicat, commune…), il convient donc de transmettre un RSU « à vide » via l’application, et d’effectuer les démarches nécessaires auprès de l’INSEE. Un simple e-mail à l’adresse </a:t>
            </a:r>
            <a:r>
              <a:rPr lang="fr-FR" sz="2800" u="sng" dirty="0">
                <a:solidFill>
                  <a:srgbClr val="A0C0FF"/>
                </a:solidFill>
                <a:effectLst/>
                <a:latin typeface="Poppins" panose="00000500000000000000" pitchFamily="2" charset="0"/>
                <a:ea typeface="Aptos" panose="020B0004020202020204" pitchFamily="34" charset="0"/>
                <a:cs typeface="Poppins" panose="00000500000000000000" pitchFamily="2" charset="0"/>
                <a:hlinkClick r:id="rId3"/>
              </a:rPr>
              <a:t>sirene-secteurpublic@insee-contact.fr</a:t>
            </a:r>
            <a:r>
              <a:rPr lang="fr-FR" sz="2800" u="sng" dirty="0">
                <a:solidFill>
                  <a:srgbClr val="A0C0FF"/>
                </a:solidFill>
                <a:effectLst/>
                <a:latin typeface="Poppins" panose="00000500000000000000" pitchFamily="2" charset="0"/>
                <a:ea typeface="Aptos" panose="020B0004020202020204" pitchFamily="34" charset="0"/>
                <a:cs typeface="Poppins" panose="00000500000000000000" pitchFamily="2" charset="0"/>
              </a:rPr>
              <a:t> </a:t>
            </a:r>
            <a:r>
              <a:rPr lang="fr-FR" sz="2800" dirty="0">
                <a:latin typeface="Poppins" panose="00000500000000000000" pitchFamily="2" charset="0"/>
                <a:cs typeface="Poppins" panose="00000500000000000000" pitchFamily="2" charset="0"/>
              </a:rPr>
              <a:t>vous permettra de signaler ce changement, en adressant en pièce jointe la délibération entérinant la suppression.</a:t>
            </a:r>
          </a:p>
          <a:p>
            <a:pPr>
              <a:buFontTx/>
              <a:buChar char="-"/>
            </a:pPr>
            <a:endParaRPr lang="fr-FR" sz="2000" dirty="0">
              <a:solidFill>
                <a:srgbClr val="00B0F0"/>
              </a:solidFill>
            </a:endParaRPr>
          </a:p>
          <a:p>
            <a:pPr>
              <a:buFontTx/>
              <a:buChar char="-"/>
            </a:pPr>
            <a:endParaRPr lang="fr-FR" dirty="0">
              <a:solidFill>
                <a:srgbClr val="00B0F0"/>
              </a:solidFill>
            </a:endParaRPr>
          </a:p>
        </p:txBody>
      </p:sp>
    </p:spTree>
    <p:extLst>
      <p:ext uri="{BB962C8B-B14F-4D97-AF65-F5344CB8AC3E}">
        <p14:creationId xmlns:p14="http://schemas.microsoft.com/office/powerpoint/2010/main" val="21124953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rot="437980">
            <a:off x="827670" y="5378004"/>
            <a:ext cx="5716738" cy="4138919"/>
            <a:chOff x="0" y="0"/>
            <a:chExt cx="19050000" cy="13792200"/>
          </a:xfrm>
        </p:grpSpPr>
        <p:sp>
          <p:nvSpPr>
            <p:cNvPr id="3" name="Freeform 3"/>
            <p:cNvSpPr/>
            <p:nvPr/>
          </p:nvSpPr>
          <p:spPr>
            <a:xfrm>
              <a:off x="493268" y="493776"/>
              <a:ext cx="18087975" cy="12640436"/>
            </a:xfrm>
            <a:custGeom>
              <a:avLst/>
              <a:gdLst/>
              <a:ahLst/>
              <a:cxnLst/>
              <a:rect l="l" t="t" r="r" b="b"/>
              <a:pathLst>
                <a:path w="18087975" h="12640436">
                  <a:moveTo>
                    <a:pt x="17735170" y="12640436"/>
                  </a:moveTo>
                  <a:lnTo>
                    <a:pt x="352806" y="12640436"/>
                  </a:lnTo>
                  <a:cubicBezTo>
                    <a:pt x="157988" y="12640436"/>
                    <a:pt x="0" y="12482448"/>
                    <a:pt x="0" y="12287630"/>
                  </a:cubicBezTo>
                  <a:lnTo>
                    <a:pt x="0" y="352806"/>
                  </a:lnTo>
                  <a:cubicBezTo>
                    <a:pt x="0" y="157988"/>
                    <a:pt x="157988" y="0"/>
                    <a:pt x="352806" y="0"/>
                  </a:cubicBezTo>
                  <a:lnTo>
                    <a:pt x="17735168" y="0"/>
                  </a:lnTo>
                  <a:cubicBezTo>
                    <a:pt x="17929986" y="0"/>
                    <a:pt x="18087975" y="157988"/>
                    <a:pt x="18087975" y="352806"/>
                  </a:cubicBezTo>
                  <a:lnTo>
                    <a:pt x="18087975" y="12287759"/>
                  </a:lnTo>
                  <a:cubicBezTo>
                    <a:pt x="18087975" y="12482576"/>
                    <a:pt x="17929987" y="12640436"/>
                    <a:pt x="17735170" y="12640436"/>
                  </a:cubicBezTo>
                  <a:close/>
                </a:path>
              </a:pathLst>
            </a:custGeom>
            <a:blipFill>
              <a:blip r:embed="rId2"/>
              <a:stretch>
                <a:fillRect l="-1364" r="-1364"/>
              </a:stretch>
            </a:blipFill>
          </p:spPr>
          <p:txBody>
            <a:bodyPr/>
            <a:lstStyle/>
            <a:p>
              <a:endParaRPr lang="fr-FR"/>
            </a:p>
          </p:txBody>
        </p:sp>
        <p:sp>
          <p:nvSpPr>
            <p:cNvPr id="4" name="Freeform 4"/>
            <p:cNvSpPr/>
            <p:nvPr/>
          </p:nvSpPr>
          <p:spPr>
            <a:xfrm>
              <a:off x="0" y="0"/>
              <a:ext cx="19050000" cy="13792200"/>
            </a:xfrm>
            <a:custGeom>
              <a:avLst/>
              <a:gdLst/>
              <a:ahLst/>
              <a:cxnLst/>
              <a:rect l="l" t="t" r="r" b="b"/>
              <a:pathLst>
                <a:path w="19050000" h="13792200">
                  <a:moveTo>
                    <a:pt x="19050000" y="0"/>
                  </a:moveTo>
                  <a:lnTo>
                    <a:pt x="19050000" y="13792200"/>
                  </a:lnTo>
                  <a:lnTo>
                    <a:pt x="0" y="13792200"/>
                  </a:lnTo>
                  <a:lnTo>
                    <a:pt x="0" y="0"/>
                  </a:lnTo>
                  <a:lnTo>
                    <a:pt x="19050000" y="0"/>
                  </a:lnTo>
                  <a:close/>
                </a:path>
              </a:pathLst>
            </a:custGeom>
            <a:blipFill>
              <a:blip r:embed="rId3"/>
              <a:stretch>
                <a:fillRect l="-17" r="-17"/>
              </a:stretch>
            </a:blipFill>
          </p:spPr>
          <p:txBody>
            <a:bodyPr/>
            <a:lstStyle/>
            <a:p>
              <a:endParaRPr lang="fr-FR"/>
            </a:p>
          </p:txBody>
        </p:sp>
      </p:grpSp>
      <p:sp>
        <p:nvSpPr>
          <p:cNvPr id="5" name="TextBox 5"/>
          <p:cNvSpPr txBox="1"/>
          <p:nvPr/>
        </p:nvSpPr>
        <p:spPr>
          <a:xfrm>
            <a:off x="6977250" y="4826746"/>
            <a:ext cx="10504800" cy="604933"/>
          </a:xfrm>
          <a:prstGeom prst="rect">
            <a:avLst/>
          </a:prstGeom>
        </p:spPr>
        <p:txBody>
          <a:bodyPr lIns="0" tIns="0" rIns="0" bIns="0" rtlCol="0" anchor="t">
            <a:spAutoFit/>
          </a:bodyPr>
          <a:lstStyle/>
          <a:p>
            <a:pPr marL="0" lvl="0" indent="0" algn="l">
              <a:lnSpc>
                <a:spcPts val="4551"/>
              </a:lnSpc>
              <a:spcBef>
                <a:spcPct val="0"/>
              </a:spcBef>
            </a:pPr>
            <a:r>
              <a:rPr lang="en-US" sz="3825" b="1">
                <a:solidFill>
                  <a:srgbClr val="AED4AC"/>
                </a:solidFill>
                <a:latin typeface="Poppins Bold"/>
                <a:ea typeface="Poppins Bold"/>
                <a:cs typeface="Poppins Bold"/>
                <a:sym typeface="Poppins Bold"/>
              </a:rPr>
              <a:t>Conseillères Carrière &amp; Dialogue Social</a:t>
            </a:r>
          </a:p>
        </p:txBody>
      </p:sp>
      <p:sp>
        <p:nvSpPr>
          <p:cNvPr id="6" name="TextBox 6"/>
          <p:cNvSpPr txBox="1"/>
          <p:nvPr/>
        </p:nvSpPr>
        <p:spPr>
          <a:xfrm>
            <a:off x="8719819" y="6344964"/>
            <a:ext cx="7262662" cy="604933"/>
          </a:xfrm>
          <a:prstGeom prst="rect">
            <a:avLst/>
          </a:prstGeom>
        </p:spPr>
        <p:txBody>
          <a:bodyPr lIns="0" tIns="0" rIns="0" bIns="0" rtlCol="0" anchor="t">
            <a:spAutoFit/>
          </a:bodyPr>
          <a:lstStyle/>
          <a:p>
            <a:pPr marL="0" lvl="0" indent="0" algn="ctr">
              <a:lnSpc>
                <a:spcPts val="4551"/>
              </a:lnSpc>
              <a:spcBef>
                <a:spcPct val="0"/>
              </a:spcBef>
            </a:pPr>
            <a:r>
              <a:rPr lang="en-US" sz="3825" b="1">
                <a:solidFill>
                  <a:srgbClr val="76C4D6"/>
                </a:solidFill>
                <a:latin typeface="Poppins Bold"/>
                <a:ea typeface="Poppins Bold"/>
                <a:cs typeface="Poppins Bold"/>
                <a:sym typeface="Poppins Bold"/>
              </a:rPr>
              <a:t>service.rh@cdg18.fr</a:t>
            </a:r>
          </a:p>
        </p:txBody>
      </p:sp>
      <p:sp>
        <p:nvSpPr>
          <p:cNvPr id="7" name="TextBox 7"/>
          <p:cNvSpPr txBox="1"/>
          <p:nvPr/>
        </p:nvSpPr>
        <p:spPr>
          <a:xfrm>
            <a:off x="1028700" y="981075"/>
            <a:ext cx="6831497" cy="1104228"/>
          </a:xfrm>
          <a:prstGeom prst="rect">
            <a:avLst/>
          </a:prstGeom>
        </p:spPr>
        <p:txBody>
          <a:bodyPr lIns="0" tIns="0" rIns="0" bIns="0" rtlCol="0" anchor="t">
            <a:spAutoFit/>
          </a:bodyPr>
          <a:lstStyle/>
          <a:p>
            <a:pPr marL="0" lvl="0" indent="0" algn="l">
              <a:lnSpc>
                <a:spcPts val="8295"/>
              </a:lnSpc>
            </a:pPr>
            <a:r>
              <a:rPr lang="en-US" sz="6971" b="1">
                <a:solidFill>
                  <a:srgbClr val="000000"/>
                </a:solidFill>
                <a:latin typeface="Poppins Bold"/>
                <a:ea typeface="Poppins Bold"/>
                <a:cs typeface="Poppins Bold"/>
                <a:sym typeface="Poppins Bold"/>
              </a:rPr>
              <a:t>CONTACTEZ</a:t>
            </a:r>
          </a:p>
        </p:txBody>
      </p:sp>
      <p:sp>
        <p:nvSpPr>
          <p:cNvPr id="8" name="TextBox 8"/>
          <p:cNvSpPr txBox="1"/>
          <p:nvPr/>
        </p:nvSpPr>
        <p:spPr>
          <a:xfrm>
            <a:off x="1028700" y="2049420"/>
            <a:ext cx="4943723" cy="806501"/>
          </a:xfrm>
          <a:prstGeom prst="rect">
            <a:avLst/>
          </a:prstGeom>
        </p:spPr>
        <p:txBody>
          <a:bodyPr lIns="0" tIns="0" rIns="0" bIns="0" rtlCol="0" anchor="t">
            <a:spAutoFit/>
          </a:bodyPr>
          <a:lstStyle/>
          <a:p>
            <a:pPr marL="0" lvl="0" indent="0" algn="l">
              <a:lnSpc>
                <a:spcPts val="5998"/>
              </a:lnSpc>
            </a:pPr>
            <a:r>
              <a:rPr lang="en-US" sz="5040" b="1">
                <a:solidFill>
                  <a:srgbClr val="AED4AC"/>
                </a:solidFill>
                <a:latin typeface="Poppins Bold"/>
                <a:ea typeface="Poppins Bold"/>
                <a:cs typeface="Poppins Bold"/>
                <a:sym typeface="Poppins Bold"/>
              </a:rPr>
              <a:t>nous</a:t>
            </a:r>
          </a:p>
        </p:txBody>
      </p:sp>
      <p:sp>
        <p:nvSpPr>
          <p:cNvPr id="9" name="TextBox 9"/>
          <p:cNvSpPr txBox="1"/>
          <p:nvPr/>
        </p:nvSpPr>
        <p:spPr>
          <a:xfrm>
            <a:off x="6784185" y="3996930"/>
            <a:ext cx="10482618" cy="604933"/>
          </a:xfrm>
          <a:prstGeom prst="rect">
            <a:avLst/>
          </a:prstGeom>
        </p:spPr>
        <p:txBody>
          <a:bodyPr lIns="0" tIns="0" rIns="0" bIns="0" rtlCol="0" anchor="t">
            <a:spAutoFit/>
          </a:bodyPr>
          <a:lstStyle/>
          <a:p>
            <a:pPr marL="0" lvl="0" indent="0" algn="l">
              <a:lnSpc>
                <a:spcPts val="4551"/>
              </a:lnSpc>
              <a:spcBef>
                <a:spcPct val="0"/>
              </a:spcBef>
            </a:pPr>
            <a:r>
              <a:rPr lang="en-US" sz="3825" b="1">
                <a:solidFill>
                  <a:srgbClr val="DB560E"/>
                </a:solidFill>
                <a:latin typeface="Poppins Bold"/>
                <a:ea typeface="Poppins Bold"/>
                <a:cs typeface="Poppins Bold"/>
                <a:sym typeface="Poppins Bold"/>
              </a:rPr>
              <a:t>Stéphanie FONTAINE / Amélie LAVOIGNAT</a:t>
            </a:r>
          </a:p>
        </p:txBody>
      </p:sp>
      <p:sp>
        <p:nvSpPr>
          <p:cNvPr id="10" name="TextBox 10"/>
          <p:cNvSpPr txBox="1"/>
          <p:nvPr/>
        </p:nvSpPr>
        <p:spPr>
          <a:xfrm>
            <a:off x="8293500" y="5585855"/>
            <a:ext cx="8115300" cy="604933"/>
          </a:xfrm>
          <a:prstGeom prst="rect">
            <a:avLst/>
          </a:prstGeom>
        </p:spPr>
        <p:txBody>
          <a:bodyPr lIns="0" tIns="0" rIns="0" bIns="0" rtlCol="0" anchor="t">
            <a:spAutoFit/>
          </a:bodyPr>
          <a:lstStyle/>
          <a:p>
            <a:pPr marL="0" lvl="0" indent="0" algn="l">
              <a:lnSpc>
                <a:spcPts val="4551"/>
              </a:lnSpc>
              <a:spcBef>
                <a:spcPct val="0"/>
              </a:spcBef>
            </a:pPr>
            <a:r>
              <a:rPr lang="en-US" sz="3825" b="1">
                <a:solidFill>
                  <a:srgbClr val="000000"/>
                </a:solidFill>
                <a:latin typeface="Poppins Bold"/>
                <a:ea typeface="Poppins Bold"/>
                <a:cs typeface="Poppins Bold"/>
                <a:sym typeface="Poppins Bold"/>
              </a:rPr>
              <a:t>02 48 50 82 55 / 02 48 50 82 57</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grpSp>
        <p:nvGrpSpPr>
          <p:cNvPr id="2" name="Group 2"/>
          <p:cNvGrpSpPr/>
          <p:nvPr/>
        </p:nvGrpSpPr>
        <p:grpSpPr>
          <a:xfrm>
            <a:off x="1405612" y="1528103"/>
            <a:ext cx="15476777" cy="7730197"/>
            <a:chOff x="0" y="0"/>
            <a:chExt cx="4536289" cy="2265744"/>
          </a:xfrm>
        </p:grpSpPr>
        <p:sp>
          <p:nvSpPr>
            <p:cNvPr id="3" name="Freeform 3"/>
            <p:cNvSpPr/>
            <p:nvPr/>
          </p:nvSpPr>
          <p:spPr>
            <a:xfrm>
              <a:off x="0" y="0"/>
              <a:ext cx="4536289" cy="2265744"/>
            </a:xfrm>
            <a:custGeom>
              <a:avLst/>
              <a:gdLst/>
              <a:ahLst/>
              <a:cxnLst/>
              <a:rect l="l" t="t" r="r" b="b"/>
              <a:pathLst>
                <a:path w="4536289" h="2265744">
                  <a:moveTo>
                    <a:pt x="28013" y="0"/>
                  </a:moveTo>
                  <a:lnTo>
                    <a:pt x="4508277" y="0"/>
                  </a:lnTo>
                  <a:cubicBezTo>
                    <a:pt x="4515706" y="0"/>
                    <a:pt x="4522831" y="2951"/>
                    <a:pt x="4528084" y="8205"/>
                  </a:cubicBezTo>
                  <a:cubicBezTo>
                    <a:pt x="4533338" y="13458"/>
                    <a:pt x="4536289" y="20583"/>
                    <a:pt x="4536289" y="28013"/>
                  </a:cubicBezTo>
                  <a:lnTo>
                    <a:pt x="4536289" y="2237731"/>
                  </a:lnTo>
                  <a:cubicBezTo>
                    <a:pt x="4536289" y="2245161"/>
                    <a:pt x="4533338" y="2252286"/>
                    <a:pt x="4528084" y="2257539"/>
                  </a:cubicBezTo>
                  <a:cubicBezTo>
                    <a:pt x="4522831" y="2262793"/>
                    <a:pt x="4515706" y="2265744"/>
                    <a:pt x="4508277" y="2265744"/>
                  </a:cubicBezTo>
                  <a:lnTo>
                    <a:pt x="28013" y="2265744"/>
                  </a:lnTo>
                  <a:cubicBezTo>
                    <a:pt x="20583" y="2265744"/>
                    <a:pt x="13458" y="2262793"/>
                    <a:pt x="8205" y="2257539"/>
                  </a:cubicBezTo>
                  <a:cubicBezTo>
                    <a:pt x="2951" y="2252286"/>
                    <a:pt x="0" y="2245161"/>
                    <a:pt x="0" y="2237731"/>
                  </a:cubicBezTo>
                  <a:lnTo>
                    <a:pt x="0" y="28013"/>
                  </a:lnTo>
                  <a:cubicBezTo>
                    <a:pt x="0" y="20583"/>
                    <a:pt x="2951" y="13458"/>
                    <a:pt x="8205" y="8205"/>
                  </a:cubicBezTo>
                  <a:cubicBezTo>
                    <a:pt x="13458" y="2951"/>
                    <a:pt x="20583" y="0"/>
                    <a:pt x="28013" y="0"/>
                  </a:cubicBezTo>
                  <a:close/>
                </a:path>
              </a:pathLst>
            </a:custGeom>
            <a:ln w="66675" cap="rnd">
              <a:solidFill>
                <a:srgbClr val="76C4D6"/>
              </a:solidFill>
              <a:prstDash val="solid"/>
              <a:round/>
            </a:ln>
          </p:spPr>
          <p:txBody>
            <a:bodyPr/>
            <a:lstStyle/>
            <a:p>
              <a:endParaRPr lang="fr-FR"/>
            </a:p>
          </p:txBody>
        </p:sp>
        <p:sp>
          <p:nvSpPr>
            <p:cNvPr id="4" name="TextBox 4"/>
            <p:cNvSpPr txBox="1"/>
            <p:nvPr/>
          </p:nvSpPr>
          <p:spPr>
            <a:xfrm>
              <a:off x="0" y="-38100"/>
              <a:ext cx="4536289" cy="2303844"/>
            </a:xfrm>
            <a:prstGeom prst="rect">
              <a:avLst/>
            </a:prstGeom>
          </p:spPr>
          <p:txBody>
            <a:bodyPr lIns="48876" tIns="48876" rIns="48876" bIns="48876" rtlCol="0" anchor="ctr"/>
            <a:lstStyle/>
            <a:p>
              <a:pPr algn="ctr">
                <a:lnSpc>
                  <a:spcPts val="1588"/>
                </a:lnSpc>
              </a:pPr>
              <a:endParaRPr/>
            </a:p>
          </p:txBody>
        </p:sp>
      </p:grpSp>
      <p:sp>
        <p:nvSpPr>
          <p:cNvPr id="5" name="AutoShape 5"/>
          <p:cNvSpPr/>
          <p:nvPr/>
        </p:nvSpPr>
        <p:spPr>
          <a:xfrm>
            <a:off x="654037" y="3649559"/>
            <a:ext cx="16979926" cy="3964452"/>
          </a:xfrm>
          <a:prstGeom prst="rect">
            <a:avLst/>
          </a:prstGeom>
          <a:solidFill>
            <a:srgbClr val="BCD16F"/>
          </a:solidFill>
        </p:spPr>
        <p:txBody>
          <a:bodyPr/>
          <a:lstStyle/>
          <a:p>
            <a:endParaRPr lang="fr-FR"/>
          </a:p>
        </p:txBody>
      </p:sp>
      <p:sp>
        <p:nvSpPr>
          <p:cNvPr id="7" name="TextBox 7"/>
          <p:cNvSpPr txBox="1"/>
          <p:nvPr/>
        </p:nvSpPr>
        <p:spPr>
          <a:xfrm>
            <a:off x="1456237" y="5114925"/>
            <a:ext cx="13721548" cy="633756"/>
          </a:xfrm>
          <a:prstGeom prst="rect">
            <a:avLst/>
          </a:prstGeom>
        </p:spPr>
        <p:txBody>
          <a:bodyPr lIns="0" tIns="0" rIns="0" bIns="0" rtlCol="0" anchor="t">
            <a:spAutoFit/>
          </a:bodyPr>
          <a:lstStyle/>
          <a:p>
            <a:pPr marL="0" lvl="0" indent="0" algn="ctr">
              <a:lnSpc>
                <a:spcPts val="4784"/>
              </a:lnSpc>
            </a:pPr>
            <a:r>
              <a:rPr lang="en-US" sz="4020" b="1">
                <a:solidFill>
                  <a:srgbClr val="000000"/>
                </a:solidFill>
                <a:latin typeface="Poppins Bold"/>
                <a:ea typeface="Poppins Bold"/>
                <a:cs typeface="Poppins Bold"/>
                <a:sym typeface="Poppins Bold"/>
              </a:rPr>
              <a:t>L’ALCOOL AU TRAVAIL</a:t>
            </a:r>
          </a:p>
        </p:txBody>
      </p:sp>
      <p:pic>
        <p:nvPicPr>
          <p:cNvPr id="8" name="Image 7">
            <a:extLst>
              <a:ext uri="{FF2B5EF4-FFF2-40B4-BE49-F238E27FC236}">
                <a16:creationId xmlns:a16="http://schemas.microsoft.com/office/drawing/2014/main" id="{BBA0CBB2-5A63-7830-460D-54F79BD6960A}"/>
              </a:ext>
            </a:extLst>
          </p:cNvPr>
          <p:cNvPicPr>
            <a:picLocks noChangeAspect="1"/>
          </p:cNvPicPr>
          <p:nvPr/>
        </p:nvPicPr>
        <p:blipFill>
          <a:blip r:embed="rId2"/>
          <a:stretch/>
        </p:blipFill>
        <p:spPr>
          <a:xfrm flipH="1">
            <a:off x="12420600" y="3879671"/>
            <a:ext cx="4174848" cy="3504228"/>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B1F53CEE-2D6C-E50A-A04C-6A4A980108E9}"/>
            </a:ext>
          </a:extLst>
        </p:cNvPr>
        <p:cNvGrpSpPr/>
        <p:nvPr/>
      </p:nvGrpSpPr>
      <p:grpSpPr>
        <a:xfrm>
          <a:off x="0" y="0"/>
          <a:ext cx="0" cy="0"/>
          <a:chOff x="0" y="0"/>
          <a:chExt cx="0" cy="0"/>
        </a:xfrm>
      </p:grpSpPr>
      <p:sp>
        <p:nvSpPr>
          <p:cNvPr id="26" name="TextBox 26">
            <a:extLst>
              <a:ext uri="{FF2B5EF4-FFF2-40B4-BE49-F238E27FC236}">
                <a16:creationId xmlns:a16="http://schemas.microsoft.com/office/drawing/2014/main" id="{4228C981-A5E7-9757-D0EC-F03458DECC56}"/>
              </a:ext>
            </a:extLst>
          </p:cNvPr>
          <p:cNvSpPr txBox="1"/>
          <p:nvPr/>
        </p:nvSpPr>
        <p:spPr>
          <a:xfrm>
            <a:off x="699453" y="256248"/>
            <a:ext cx="17052268" cy="692497"/>
          </a:xfrm>
          <a:prstGeom prst="rect">
            <a:avLst/>
          </a:prstGeom>
        </p:spPr>
        <p:txBody>
          <a:bodyPr lIns="0" tIns="0" rIns="0" bIns="0" rtlCol="0" anchor="t">
            <a:spAutoFit/>
          </a:bodyPr>
          <a:lstStyle/>
          <a:p>
            <a:pPr marL="0" lvl="0" indent="0" algn="ctr">
              <a:lnSpc>
                <a:spcPts val="5412"/>
              </a:lnSpc>
            </a:pPr>
            <a:r>
              <a:rPr lang="en-US" sz="4548" b="1" dirty="0">
                <a:solidFill>
                  <a:srgbClr val="000000"/>
                </a:solidFill>
                <a:latin typeface="Poppins Bold"/>
                <a:ea typeface="Poppins Bold"/>
                <a:cs typeface="Poppins Bold"/>
                <a:sym typeface="Poppins Bold"/>
              </a:rPr>
              <a:t>L’ALCOOL AU TRAVAIL</a:t>
            </a:r>
          </a:p>
        </p:txBody>
      </p:sp>
      <p:sp>
        <p:nvSpPr>
          <p:cNvPr id="27" name="TextBox 27">
            <a:extLst>
              <a:ext uri="{FF2B5EF4-FFF2-40B4-BE49-F238E27FC236}">
                <a16:creationId xmlns:a16="http://schemas.microsoft.com/office/drawing/2014/main" id="{4A343D6C-A54C-5267-2981-37F7B270992E}"/>
              </a:ext>
            </a:extLst>
          </p:cNvPr>
          <p:cNvSpPr txBox="1"/>
          <p:nvPr/>
        </p:nvSpPr>
        <p:spPr>
          <a:xfrm>
            <a:off x="457200" y="1928537"/>
            <a:ext cx="14879861" cy="466218"/>
          </a:xfrm>
          <a:prstGeom prst="rect">
            <a:avLst/>
          </a:prstGeom>
        </p:spPr>
        <p:txBody>
          <a:bodyPr lIns="0" tIns="0" rIns="0" bIns="0" rtlCol="0" anchor="t">
            <a:spAutoFit/>
          </a:bodyPr>
          <a:lstStyle/>
          <a:p>
            <a:pPr marL="0" lvl="0" indent="0" algn="l">
              <a:lnSpc>
                <a:spcPts val="3657"/>
              </a:lnSpc>
            </a:pPr>
            <a:r>
              <a:rPr lang="en-US" sz="3073" b="1" dirty="0">
                <a:solidFill>
                  <a:srgbClr val="DB560E"/>
                </a:solidFill>
                <a:latin typeface="Poppins Bold"/>
                <a:ea typeface="Poppins Bold"/>
                <a:cs typeface="Poppins Bold"/>
                <a:sym typeface="Poppins Bold"/>
              </a:rPr>
              <a:t>L’ALCOOL : UNE ADDICTION EN MILIEU PROFESSIONNEL</a:t>
            </a:r>
          </a:p>
        </p:txBody>
      </p:sp>
      <p:sp>
        <p:nvSpPr>
          <p:cNvPr id="8" name="Espace réservé du contenu 8">
            <a:extLst>
              <a:ext uri="{FF2B5EF4-FFF2-40B4-BE49-F238E27FC236}">
                <a16:creationId xmlns:a16="http://schemas.microsoft.com/office/drawing/2014/main" id="{CC7338B8-05F0-E370-AB0F-350A63D56303}"/>
              </a:ext>
            </a:extLst>
          </p:cNvPr>
          <p:cNvSpPr txBox="1">
            <a:spLocks/>
          </p:cNvSpPr>
          <p:nvPr/>
        </p:nvSpPr>
        <p:spPr>
          <a:xfrm>
            <a:off x="838200" y="2933700"/>
            <a:ext cx="15316200" cy="59967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fr-FR" sz="2800" dirty="0">
                <a:latin typeface="Poppins" panose="00000500000000000000" pitchFamily="2" charset="0"/>
                <a:cs typeface="Poppins" panose="00000500000000000000" pitchFamily="2" charset="0"/>
              </a:rPr>
              <a:t>L’alcool en milieu professionnel, encadré par une </a:t>
            </a:r>
            <a:r>
              <a:rPr lang="fr-FR" sz="2800" b="1" dirty="0">
                <a:latin typeface="Poppins" panose="00000500000000000000" pitchFamily="2" charset="0"/>
                <a:cs typeface="Poppins" panose="00000500000000000000" pitchFamily="2" charset="0"/>
              </a:rPr>
              <a:t>règlementation stricte </a:t>
            </a:r>
            <a:r>
              <a:rPr lang="fr-FR" sz="2800" dirty="0">
                <a:latin typeface="Poppins" panose="00000500000000000000" pitchFamily="2" charset="0"/>
                <a:cs typeface="Poppins" panose="00000500000000000000" pitchFamily="2" charset="0"/>
              </a:rPr>
              <a:t>et des </a:t>
            </a:r>
            <a:r>
              <a:rPr lang="fr-FR" sz="2800" b="1" dirty="0">
                <a:latin typeface="Poppins" panose="00000500000000000000" pitchFamily="2" charset="0"/>
                <a:cs typeface="Poppins" panose="00000500000000000000" pitchFamily="2" charset="0"/>
              </a:rPr>
              <a:t>enjeux </a:t>
            </a:r>
            <a:r>
              <a:rPr lang="fr-FR" sz="2800" dirty="0">
                <a:latin typeface="Poppins" panose="00000500000000000000" pitchFamily="2" charset="0"/>
                <a:cs typeface="Poppins" panose="00000500000000000000" pitchFamily="2" charset="0"/>
              </a:rPr>
              <a:t>de santé publiques majeurs, reste un </a:t>
            </a:r>
            <a:r>
              <a:rPr lang="fr-FR" sz="2800" b="1" dirty="0">
                <a:latin typeface="Poppins" panose="00000500000000000000" pitchFamily="2" charset="0"/>
                <a:cs typeface="Poppins" panose="00000500000000000000" pitchFamily="2" charset="0"/>
              </a:rPr>
              <a:t>sujet délicat, </a:t>
            </a:r>
            <a:r>
              <a:rPr lang="fr-FR" sz="2800" dirty="0">
                <a:latin typeface="Poppins" panose="00000500000000000000" pitchFamily="2" charset="0"/>
                <a:cs typeface="Poppins" panose="00000500000000000000" pitchFamily="2" charset="0"/>
              </a:rPr>
              <a:t>au même titre que les autres addictions (stupéfiants par exemple…).</a:t>
            </a:r>
          </a:p>
          <a:p>
            <a:pPr algn="just"/>
            <a:endParaRPr lang="fr-FR" sz="2800" dirty="0">
              <a:latin typeface="Poppins" panose="00000500000000000000" pitchFamily="2" charset="0"/>
              <a:cs typeface="Poppins" panose="00000500000000000000" pitchFamily="2" charset="0"/>
            </a:endParaRPr>
          </a:p>
          <a:p>
            <a:pPr algn="just"/>
            <a:r>
              <a:rPr lang="fr-FR" sz="2800" dirty="0">
                <a:latin typeface="Poppins" panose="00000500000000000000" pitchFamily="2" charset="0"/>
                <a:cs typeface="Poppins" panose="00000500000000000000" pitchFamily="2" charset="0"/>
              </a:rPr>
              <a:t>Les risques liés à l’alcool sont multiples  :</a:t>
            </a:r>
          </a:p>
          <a:p>
            <a:pPr lvl="1" algn="just">
              <a:buFont typeface="Wingdings" panose="05000000000000000000" pitchFamily="2" charset="2"/>
              <a:buChar char="q"/>
            </a:pPr>
            <a:r>
              <a:rPr lang="fr-FR" dirty="0">
                <a:latin typeface="Poppins" panose="00000500000000000000" pitchFamily="2" charset="0"/>
                <a:cs typeface="Poppins" panose="00000500000000000000" pitchFamily="2" charset="0"/>
              </a:rPr>
              <a:t> 	Altération du jugement</a:t>
            </a:r>
          </a:p>
          <a:p>
            <a:pPr lvl="1" algn="just">
              <a:buFont typeface="Wingdings" panose="05000000000000000000" pitchFamily="2" charset="2"/>
              <a:buChar char="q"/>
            </a:pPr>
            <a:r>
              <a:rPr lang="fr-FR" dirty="0">
                <a:latin typeface="Poppins" panose="00000500000000000000" pitchFamily="2" charset="0"/>
                <a:cs typeface="Poppins" panose="00000500000000000000" pitchFamily="2" charset="0"/>
              </a:rPr>
              <a:t> 	Trouble de la coordination</a:t>
            </a:r>
          </a:p>
          <a:p>
            <a:pPr lvl="1" algn="just">
              <a:buFont typeface="Wingdings" panose="05000000000000000000" pitchFamily="2" charset="2"/>
              <a:buChar char="q"/>
            </a:pPr>
            <a:r>
              <a:rPr lang="fr-FR" dirty="0">
                <a:latin typeface="Poppins" panose="00000500000000000000" pitchFamily="2" charset="0"/>
                <a:cs typeface="Poppins" panose="00000500000000000000" pitchFamily="2" charset="0"/>
              </a:rPr>
              <a:t> 	Agressivité</a:t>
            </a:r>
          </a:p>
          <a:p>
            <a:pPr lvl="1" algn="just">
              <a:buFont typeface="Wingdings" panose="05000000000000000000" pitchFamily="2" charset="2"/>
              <a:buChar char="q"/>
            </a:pPr>
            <a:r>
              <a:rPr lang="fr-FR" dirty="0">
                <a:latin typeface="Poppins" panose="00000500000000000000" pitchFamily="2" charset="0"/>
                <a:cs typeface="Poppins" panose="00000500000000000000" pitchFamily="2" charset="0"/>
              </a:rPr>
              <a:t> 	Coma éthylique dans les cas extrêmes</a:t>
            </a:r>
          </a:p>
          <a:p>
            <a:pPr lvl="1" algn="just">
              <a:buFont typeface="Wingdings" panose="05000000000000000000" pitchFamily="2" charset="2"/>
              <a:buChar char="q"/>
            </a:pPr>
            <a:r>
              <a:rPr lang="fr-FR" dirty="0">
                <a:latin typeface="Poppins" panose="00000500000000000000" pitchFamily="2" charset="0"/>
                <a:cs typeface="Poppins" panose="00000500000000000000" pitchFamily="2" charset="0"/>
              </a:rPr>
              <a:t> 	Maladies graves (cirrhose, cancer…) </a:t>
            </a:r>
          </a:p>
        </p:txBody>
      </p:sp>
    </p:spTree>
    <p:extLst>
      <p:ext uri="{BB962C8B-B14F-4D97-AF65-F5344CB8AC3E}">
        <p14:creationId xmlns:p14="http://schemas.microsoft.com/office/powerpoint/2010/main" val="31698449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79463A67-31BC-74A7-8912-402B2AB8E936}"/>
            </a:ext>
          </a:extLst>
        </p:cNvPr>
        <p:cNvGrpSpPr/>
        <p:nvPr/>
      </p:nvGrpSpPr>
      <p:grpSpPr>
        <a:xfrm>
          <a:off x="0" y="0"/>
          <a:ext cx="0" cy="0"/>
          <a:chOff x="0" y="0"/>
          <a:chExt cx="0" cy="0"/>
        </a:xfrm>
      </p:grpSpPr>
      <p:sp>
        <p:nvSpPr>
          <p:cNvPr id="26" name="TextBox 26">
            <a:extLst>
              <a:ext uri="{FF2B5EF4-FFF2-40B4-BE49-F238E27FC236}">
                <a16:creationId xmlns:a16="http://schemas.microsoft.com/office/drawing/2014/main" id="{317BD963-90A7-165D-F1C1-9E0D432463C6}"/>
              </a:ext>
            </a:extLst>
          </p:cNvPr>
          <p:cNvSpPr txBox="1"/>
          <p:nvPr/>
        </p:nvSpPr>
        <p:spPr>
          <a:xfrm>
            <a:off x="699453" y="256248"/>
            <a:ext cx="17052268" cy="692497"/>
          </a:xfrm>
          <a:prstGeom prst="rect">
            <a:avLst/>
          </a:prstGeom>
        </p:spPr>
        <p:txBody>
          <a:bodyPr lIns="0" tIns="0" rIns="0" bIns="0" rtlCol="0" anchor="t">
            <a:spAutoFit/>
          </a:bodyPr>
          <a:lstStyle/>
          <a:p>
            <a:pPr marL="0" lvl="0" indent="0" algn="ctr">
              <a:lnSpc>
                <a:spcPts val="5412"/>
              </a:lnSpc>
            </a:pPr>
            <a:r>
              <a:rPr lang="en-US" sz="4548" b="1" dirty="0">
                <a:solidFill>
                  <a:srgbClr val="000000"/>
                </a:solidFill>
                <a:latin typeface="Poppins Bold"/>
                <a:ea typeface="Poppins Bold"/>
                <a:cs typeface="Poppins Bold"/>
                <a:sym typeface="Poppins Bold"/>
              </a:rPr>
              <a:t>L’ALCOOL AU TRAVAIL</a:t>
            </a:r>
          </a:p>
        </p:txBody>
      </p:sp>
      <p:sp>
        <p:nvSpPr>
          <p:cNvPr id="27" name="TextBox 27">
            <a:extLst>
              <a:ext uri="{FF2B5EF4-FFF2-40B4-BE49-F238E27FC236}">
                <a16:creationId xmlns:a16="http://schemas.microsoft.com/office/drawing/2014/main" id="{141A4DA6-6E89-9C10-2EDF-F788ECE50F9B}"/>
              </a:ext>
            </a:extLst>
          </p:cNvPr>
          <p:cNvSpPr txBox="1"/>
          <p:nvPr/>
        </p:nvSpPr>
        <p:spPr>
          <a:xfrm>
            <a:off x="457200" y="1928537"/>
            <a:ext cx="14879861" cy="466218"/>
          </a:xfrm>
          <a:prstGeom prst="rect">
            <a:avLst/>
          </a:prstGeom>
        </p:spPr>
        <p:txBody>
          <a:bodyPr lIns="0" tIns="0" rIns="0" bIns="0" rtlCol="0" anchor="t">
            <a:spAutoFit/>
          </a:bodyPr>
          <a:lstStyle/>
          <a:p>
            <a:pPr marL="0" lvl="0" indent="0" algn="l">
              <a:lnSpc>
                <a:spcPts val="3657"/>
              </a:lnSpc>
            </a:pPr>
            <a:r>
              <a:rPr lang="en-US" sz="3073" b="1" dirty="0">
                <a:solidFill>
                  <a:srgbClr val="DB560E"/>
                </a:solidFill>
                <a:latin typeface="Poppins Bold"/>
                <a:ea typeface="Poppins Bold"/>
                <a:cs typeface="Poppins Bold"/>
                <a:sym typeface="Poppins Bold"/>
              </a:rPr>
              <a:t>L’ALCOOL : UNE ADDICTION EN MILIEU PROFESSIONNEL</a:t>
            </a:r>
          </a:p>
        </p:txBody>
      </p:sp>
      <p:sp>
        <p:nvSpPr>
          <p:cNvPr id="8" name="Espace réservé du contenu 8">
            <a:extLst>
              <a:ext uri="{FF2B5EF4-FFF2-40B4-BE49-F238E27FC236}">
                <a16:creationId xmlns:a16="http://schemas.microsoft.com/office/drawing/2014/main" id="{95523B85-D6DE-0703-6B70-47F9C29744ED}"/>
              </a:ext>
            </a:extLst>
          </p:cNvPr>
          <p:cNvSpPr txBox="1">
            <a:spLocks/>
          </p:cNvSpPr>
          <p:nvPr/>
        </p:nvSpPr>
        <p:spPr>
          <a:xfrm>
            <a:off x="1219200" y="3374547"/>
            <a:ext cx="15316200" cy="527236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fr-FR" sz="2800" dirty="0">
                <a:latin typeface="Poppins" panose="00000500000000000000" pitchFamily="2" charset="0"/>
                <a:cs typeface="Poppins" panose="00000500000000000000" pitchFamily="2" charset="0"/>
              </a:rPr>
              <a:t>En matière de conduite addictive au travail liée à l’alcool, le  résultat est généralement sans appel, la personne perd le contrôle, mettant en danger sa santé, sa sécurité et celle de ses collègues.</a:t>
            </a:r>
          </a:p>
          <a:p>
            <a:pPr marL="0" indent="0" algn="just">
              <a:buNone/>
            </a:pPr>
            <a:r>
              <a:rPr lang="fr-FR" sz="2800" dirty="0">
                <a:latin typeface="Poppins" panose="00000500000000000000" pitchFamily="2" charset="0"/>
                <a:cs typeface="Poppins" panose="00000500000000000000" pitchFamily="2" charset="0"/>
              </a:rPr>
              <a:t> </a:t>
            </a:r>
          </a:p>
          <a:p>
            <a:pPr marL="0" indent="0" algn="just">
              <a:buNone/>
            </a:pPr>
            <a:r>
              <a:rPr lang="fr-FR" sz="2800" dirty="0">
                <a:latin typeface="Poppins" panose="00000500000000000000" pitchFamily="2" charset="0"/>
                <a:cs typeface="Poppins" panose="00000500000000000000" pitchFamily="2" charset="0"/>
              </a:rPr>
              <a:t>Pour l’employeur les conséquences peuvent être importantes :</a:t>
            </a:r>
          </a:p>
          <a:p>
            <a:pPr lvl="1" algn="just">
              <a:buFont typeface="Wingdings" panose="05000000000000000000" pitchFamily="2" charset="2"/>
              <a:buChar char="q"/>
            </a:pPr>
            <a:r>
              <a:rPr lang="fr-FR" dirty="0">
                <a:latin typeface="Poppins" panose="00000500000000000000" pitchFamily="2" charset="0"/>
                <a:cs typeface="Poppins" panose="00000500000000000000" pitchFamily="2" charset="0"/>
              </a:rPr>
              <a:t> 	Atteinte à </a:t>
            </a:r>
            <a:r>
              <a:rPr lang="fr-FR" b="1" dirty="0">
                <a:latin typeface="Poppins" panose="00000500000000000000" pitchFamily="2" charset="0"/>
                <a:cs typeface="Poppins" panose="00000500000000000000" pitchFamily="2" charset="0"/>
              </a:rPr>
              <a:t>l’image de la collectivité </a:t>
            </a:r>
            <a:r>
              <a:rPr lang="fr-FR" dirty="0">
                <a:latin typeface="Poppins" panose="00000500000000000000" pitchFamily="2" charset="0"/>
                <a:cs typeface="Poppins" panose="00000500000000000000" pitchFamily="2" charset="0"/>
              </a:rPr>
              <a:t>ou de l’établissement</a:t>
            </a:r>
          </a:p>
          <a:p>
            <a:pPr lvl="1" algn="just">
              <a:buFont typeface="Wingdings" panose="05000000000000000000" pitchFamily="2" charset="2"/>
              <a:buChar char="q"/>
            </a:pPr>
            <a:r>
              <a:rPr lang="fr-FR" dirty="0">
                <a:latin typeface="Poppins" panose="00000500000000000000" pitchFamily="2" charset="0"/>
                <a:cs typeface="Poppins" panose="00000500000000000000" pitchFamily="2" charset="0"/>
              </a:rPr>
              <a:t> 	</a:t>
            </a:r>
            <a:r>
              <a:rPr lang="fr-FR" b="1" dirty="0">
                <a:latin typeface="Poppins" panose="00000500000000000000" pitchFamily="2" charset="0"/>
                <a:cs typeface="Poppins" panose="00000500000000000000" pitchFamily="2" charset="0"/>
              </a:rPr>
              <a:t>Coûts</a:t>
            </a:r>
            <a:r>
              <a:rPr lang="fr-FR" dirty="0">
                <a:latin typeface="Poppins" panose="00000500000000000000" pitchFamily="2" charset="0"/>
                <a:cs typeface="Poppins" panose="00000500000000000000" pitchFamily="2" charset="0"/>
              </a:rPr>
              <a:t> économiques élevés (absentéisme, retard…) </a:t>
            </a:r>
          </a:p>
          <a:p>
            <a:pPr lvl="1" algn="just">
              <a:buFont typeface="Wingdings" panose="05000000000000000000" pitchFamily="2" charset="2"/>
              <a:buChar char="q"/>
            </a:pPr>
            <a:r>
              <a:rPr lang="fr-FR" dirty="0">
                <a:latin typeface="Poppins" panose="00000500000000000000" pitchFamily="2" charset="0"/>
                <a:cs typeface="Poppins" panose="00000500000000000000" pitchFamily="2" charset="0"/>
              </a:rPr>
              <a:t> 	Responsabilité </a:t>
            </a:r>
            <a:r>
              <a:rPr lang="fr-FR" b="1" dirty="0">
                <a:latin typeface="Poppins" panose="00000500000000000000" pitchFamily="2" charset="0"/>
                <a:cs typeface="Poppins" panose="00000500000000000000" pitchFamily="2" charset="0"/>
              </a:rPr>
              <a:t>juridique </a:t>
            </a:r>
            <a:r>
              <a:rPr lang="fr-FR" dirty="0">
                <a:latin typeface="Poppins" panose="00000500000000000000" pitchFamily="2" charset="0"/>
                <a:cs typeface="Poppins" panose="00000500000000000000" pitchFamily="2" charset="0"/>
              </a:rPr>
              <a:t>en cas d’accident</a:t>
            </a:r>
          </a:p>
          <a:p>
            <a:pPr algn="just">
              <a:buFont typeface="Wingdings" panose="05000000000000000000" pitchFamily="2" charset="2"/>
              <a:buChar char="q"/>
            </a:pPr>
            <a:endParaRPr lang="fr-FR" sz="28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1384586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54F809A0-A0DB-0B80-8D5C-A67A53F356A8}"/>
            </a:ext>
          </a:extLst>
        </p:cNvPr>
        <p:cNvGrpSpPr/>
        <p:nvPr/>
      </p:nvGrpSpPr>
      <p:grpSpPr>
        <a:xfrm>
          <a:off x="0" y="0"/>
          <a:ext cx="0" cy="0"/>
          <a:chOff x="0" y="0"/>
          <a:chExt cx="0" cy="0"/>
        </a:xfrm>
      </p:grpSpPr>
      <p:sp>
        <p:nvSpPr>
          <p:cNvPr id="26" name="TextBox 26">
            <a:extLst>
              <a:ext uri="{FF2B5EF4-FFF2-40B4-BE49-F238E27FC236}">
                <a16:creationId xmlns:a16="http://schemas.microsoft.com/office/drawing/2014/main" id="{878A80B8-E418-D423-AC85-1F8FC3EEDB52}"/>
              </a:ext>
            </a:extLst>
          </p:cNvPr>
          <p:cNvSpPr txBox="1"/>
          <p:nvPr/>
        </p:nvSpPr>
        <p:spPr>
          <a:xfrm>
            <a:off x="699453" y="256248"/>
            <a:ext cx="17052268" cy="692497"/>
          </a:xfrm>
          <a:prstGeom prst="rect">
            <a:avLst/>
          </a:prstGeom>
        </p:spPr>
        <p:txBody>
          <a:bodyPr lIns="0" tIns="0" rIns="0" bIns="0" rtlCol="0" anchor="t">
            <a:spAutoFit/>
          </a:bodyPr>
          <a:lstStyle/>
          <a:p>
            <a:pPr marL="0" lvl="0" indent="0" algn="ctr">
              <a:lnSpc>
                <a:spcPts val="5412"/>
              </a:lnSpc>
            </a:pPr>
            <a:r>
              <a:rPr lang="en-US" sz="4548" b="1" dirty="0">
                <a:solidFill>
                  <a:srgbClr val="000000"/>
                </a:solidFill>
                <a:latin typeface="Poppins Bold"/>
                <a:ea typeface="Poppins Bold"/>
                <a:cs typeface="Poppins Bold"/>
                <a:sym typeface="Poppins Bold"/>
              </a:rPr>
              <a:t>L’ALCOOL AU TRAVAIL</a:t>
            </a:r>
          </a:p>
        </p:txBody>
      </p:sp>
      <p:sp>
        <p:nvSpPr>
          <p:cNvPr id="27" name="TextBox 27">
            <a:extLst>
              <a:ext uri="{FF2B5EF4-FFF2-40B4-BE49-F238E27FC236}">
                <a16:creationId xmlns:a16="http://schemas.microsoft.com/office/drawing/2014/main" id="{7CFF97C0-A1EF-5A32-023B-4D0A5FBDBA3E}"/>
              </a:ext>
            </a:extLst>
          </p:cNvPr>
          <p:cNvSpPr txBox="1"/>
          <p:nvPr/>
        </p:nvSpPr>
        <p:spPr>
          <a:xfrm>
            <a:off x="457200" y="1928537"/>
            <a:ext cx="14879861" cy="466218"/>
          </a:xfrm>
          <a:prstGeom prst="rect">
            <a:avLst/>
          </a:prstGeom>
        </p:spPr>
        <p:txBody>
          <a:bodyPr lIns="0" tIns="0" rIns="0" bIns="0" rtlCol="0" anchor="t">
            <a:spAutoFit/>
          </a:bodyPr>
          <a:lstStyle/>
          <a:p>
            <a:pPr marL="0" lvl="0" indent="0" algn="l">
              <a:lnSpc>
                <a:spcPts val="3657"/>
              </a:lnSpc>
            </a:pPr>
            <a:r>
              <a:rPr lang="en-US" sz="3073" b="1" dirty="0">
                <a:solidFill>
                  <a:srgbClr val="DB560E"/>
                </a:solidFill>
                <a:latin typeface="Poppins Bold"/>
                <a:ea typeface="Poppins Bold"/>
                <a:cs typeface="Poppins Bold"/>
                <a:sym typeface="Poppins Bold"/>
              </a:rPr>
              <a:t>L’ALCOOL : UNE ADDICTION EN MILIEU PROFESSIONNEL</a:t>
            </a:r>
          </a:p>
        </p:txBody>
      </p:sp>
      <p:sp>
        <p:nvSpPr>
          <p:cNvPr id="8" name="Espace réservé du contenu 8">
            <a:extLst>
              <a:ext uri="{FF2B5EF4-FFF2-40B4-BE49-F238E27FC236}">
                <a16:creationId xmlns:a16="http://schemas.microsoft.com/office/drawing/2014/main" id="{CA0483C0-A4BC-8A0A-FB2F-1CFA9A2BDC0D}"/>
              </a:ext>
            </a:extLst>
          </p:cNvPr>
          <p:cNvSpPr txBox="1">
            <a:spLocks/>
          </p:cNvSpPr>
          <p:nvPr/>
        </p:nvSpPr>
        <p:spPr>
          <a:xfrm>
            <a:off x="1219200" y="3374547"/>
            <a:ext cx="15316200" cy="527236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fr-FR" sz="2800" dirty="0">
                <a:latin typeface="Poppins" panose="00000500000000000000" pitchFamily="2" charset="0"/>
                <a:cs typeface="Poppins" panose="00000500000000000000" pitchFamily="2" charset="0"/>
              </a:rPr>
              <a:t>L’alcool au travail s’apparente bien souvent à un défi majeur que les collectivités se doivent de relever, avec </a:t>
            </a:r>
            <a:r>
              <a:rPr lang="fr-FR" sz="2800" b="1" dirty="0">
                <a:latin typeface="Poppins" panose="00000500000000000000" pitchFamily="2" charset="0"/>
                <a:cs typeface="Poppins" panose="00000500000000000000" pitchFamily="2" charset="0"/>
              </a:rPr>
              <a:t>parfois beaucoup de difficulté </a:t>
            </a:r>
            <a:r>
              <a:rPr lang="fr-FR" sz="2800" dirty="0">
                <a:latin typeface="Poppins" panose="00000500000000000000" pitchFamily="2" charset="0"/>
                <a:cs typeface="Poppins" panose="00000500000000000000" pitchFamily="2" charset="0"/>
              </a:rPr>
              <a:t>pour :</a:t>
            </a:r>
          </a:p>
          <a:p>
            <a:pPr marL="0" indent="0" algn="just">
              <a:buNone/>
            </a:pPr>
            <a:endParaRPr lang="fr-FR" sz="2800" dirty="0">
              <a:latin typeface="Poppins" panose="00000500000000000000" pitchFamily="2" charset="0"/>
              <a:cs typeface="Poppins" panose="00000500000000000000" pitchFamily="2" charset="0"/>
            </a:endParaRPr>
          </a:p>
          <a:p>
            <a:pPr algn="just">
              <a:buFont typeface="Wingdings" panose="05000000000000000000" pitchFamily="2" charset="2"/>
              <a:buChar char="q"/>
            </a:pPr>
            <a:r>
              <a:rPr lang="fr-FR" sz="2800" dirty="0">
                <a:latin typeface="Poppins" panose="00000500000000000000" pitchFamily="2" charset="0"/>
                <a:cs typeface="Poppins" panose="00000500000000000000" pitchFamily="2" charset="0"/>
              </a:rPr>
              <a:t> 	Intégrer les risques liés à l’alcool dans une politique globale de prévention des risques professionnels </a:t>
            </a:r>
            <a:r>
              <a:rPr lang="fr-FR" sz="2800" b="1" dirty="0">
                <a:latin typeface="Poppins" panose="00000500000000000000" pitchFamily="2" charset="0"/>
                <a:cs typeface="Poppins" panose="00000500000000000000" pitchFamily="2" charset="0"/>
              </a:rPr>
              <a:t>(mise en place d’un plan d’action)</a:t>
            </a:r>
          </a:p>
          <a:p>
            <a:pPr marL="0" indent="0" algn="just">
              <a:buNone/>
            </a:pPr>
            <a:endParaRPr lang="fr-FR" sz="2800" dirty="0">
              <a:latin typeface="Poppins" panose="00000500000000000000" pitchFamily="2" charset="0"/>
              <a:cs typeface="Poppins" panose="00000500000000000000" pitchFamily="2" charset="0"/>
            </a:endParaRPr>
          </a:p>
          <a:p>
            <a:pPr algn="just">
              <a:buFont typeface="Wingdings" panose="05000000000000000000" pitchFamily="2" charset="2"/>
              <a:buChar char="q"/>
            </a:pPr>
            <a:r>
              <a:rPr lang="fr-FR" sz="2800" dirty="0">
                <a:latin typeface="Poppins" panose="00000500000000000000" pitchFamily="2" charset="0"/>
                <a:cs typeface="Poppins" panose="00000500000000000000" pitchFamily="2" charset="0"/>
              </a:rPr>
              <a:t> 	Intervenir </a:t>
            </a:r>
            <a:r>
              <a:rPr lang="fr-FR" sz="2800" b="1" dirty="0">
                <a:latin typeface="Poppins" panose="00000500000000000000" pitchFamily="2" charset="0"/>
                <a:cs typeface="Poppins" panose="00000500000000000000" pitchFamily="2" charset="0"/>
              </a:rPr>
              <a:t> rapidement </a:t>
            </a:r>
            <a:r>
              <a:rPr lang="fr-FR" sz="2800" dirty="0">
                <a:latin typeface="Poppins" panose="00000500000000000000" pitchFamily="2" charset="0"/>
                <a:cs typeface="Poppins" panose="00000500000000000000" pitchFamily="2" charset="0"/>
              </a:rPr>
              <a:t>dans des situations avancées de suspicion d’état apparent d’ivresse d’un agent  (méconnaissance de la réglementation, absence de procédures) </a:t>
            </a:r>
          </a:p>
          <a:p>
            <a:pPr marL="0" indent="0" algn="just">
              <a:buNone/>
            </a:pPr>
            <a:endParaRPr lang="fr-FR" sz="2800" dirty="0">
              <a:latin typeface="Poppins" panose="00000500000000000000" pitchFamily="2" charset="0"/>
              <a:cs typeface="Poppins" panose="00000500000000000000" pitchFamily="2" charset="0"/>
            </a:endParaRPr>
          </a:p>
          <a:p>
            <a:pPr marL="0" indent="0" algn="just">
              <a:buNone/>
            </a:pPr>
            <a:endParaRPr lang="fr-FR" sz="2800" dirty="0">
              <a:latin typeface="Poppins" panose="00000500000000000000" pitchFamily="2" charset="0"/>
              <a:cs typeface="Poppins" panose="00000500000000000000" pitchFamily="2" charset="0"/>
            </a:endParaRPr>
          </a:p>
          <a:p>
            <a:pPr marL="0" indent="0" algn="just">
              <a:buNone/>
            </a:pPr>
            <a:r>
              <a:rPr lang="fr-FR" sz="2800" dirty="0">
                <a:latin typeface="Poppins" panose="00000500000000000000" pitchFamily="2" charset="0"/>
                <a:cs typeface="Poppins" panose="00000500000000000000" pitchFamily="2" charset="0"/>
              </a:rPr>
              <a:t> </a:t>
            </a:r>
          </a:p>
          <a:p>
            <a:pPr algn="just">
              <a:buFont typeface="Wingdings" panose="05000000000000000000" pitchFamily="2" charset="2"/>
              <a:buChar char="q"/>
            </a:pPr>
            <a:endParaRPr lang="fr-FR" sz="28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37053601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F8668C85-EFA0-2A81-D041-349D4B6514F6}"/>
            </a:ext>
          </a:extLst>
        </p:cNvPr>
        <p:cNvGrpSpPr/>
        <p:nvPr/>
      </p:nvGrpSpPr>
      <p:grpSpPr>
        <a:xfrm>
          <a:off x="0" y="0"/>
          <a:ext cx="0" cy="0"/>
          <a:chOff x="0" y="0"/>
          <a:chExt cx="0" cy="0"/>
        </a:xfrm>
      </p:grpSpPr>
      <p:sp>
        <p:nvSpPr>
          <p:cNvPr id="26" name="TextBox 26">
            <a:extLst>
              <a:ext uri="{FF2B5EF4-FFF2-40B4-BE49-F238E27FC236}">
                <a16:creationId xmlns:a16="http://schemas.microsoft.com/office/drawing/2014/main" id="{57EE7647-92F8-C5D5-F770-966417CC8176}"/>
              </a:ext>
            </a:extLst>
          </p:cNvPr>
          <p:cNvSpPr txBox="1"/>
          <p:nvPr/>
        </p:nvSpPr>
        <p:spPr>
          <a:xfrm>
            <a:off x="699453" y="256248"/>
            <a:ext cx="17052268" cy="692497"/>
          </a:xfrm>
          <a:prstGeom prst="rect">
            <a:avLst/>
          </a:prstGeom>
        </p:spPr>
        <p:txBody>
          <a:bodyPr lIns="0" tIns="0" rIns="0" bIns="0" rtlCol="0" anchor="t">
            <a:spAutoFit/>
          </a:bodyPr>
          <a:lstStyle/>
          <a:p>
            <a:pPr lvl="0" algn="ctr">
              <a:lnSpc>
                <a:spcPts val="5412"/>
              </a:lnSpc>
            </a:pPr>
            <a:r>
              <a:rPr lang="en-US" sz="4548" b="1" dirty="0">
                <a:solidFill>
                  <a:srgbClr val="000000"/>
                </a:solidFill>
                <a:latin typeface="Poppins Bold"/>
                <a:ea typeface="Poppins Bold"/>
                <a:cs typeface="Poppins Bold"/>
                <a:sym typeface="Poppins Bold"/>
              </a:rPr>
              <a:t>L’ALCOOL AU TRAVAIL</a:t>
            </a:r>
          </a:p>
        </p:txBody>
      </p:sp>
      <p:sp>
        <p:nvSpPr>
          <p:cNvPr id="27" name="TextBox 27">
            <a:extLst>
              <a:ext uri="{FF2B5EF4-FFF2-40B4-BE49-F238E27FC236}">
                <a16:creationId xmlns:a16="http://schemas.microsoft.com/office/drawing/2014/main" id="{409A9B74-A7AD-5CED-4D1E-149FB9CC736C}"/>
              </a:ext>
            </a:extLst>
          </p:cNvPr>
          <p:cNvSpPr txBox="1"/>
          <p:nvPr/>
        </p:nvSpPr>
        <p:spPr>
          <a:xfrm>
            <a:off x="457200" y="1928537"/>
            <a:ext cx="14879861" cy="466218"/>
          </a:xfrm>
          <a:prstGeom prst="rect">
            <a:avLst/>
          </a:prstGeom>
        </p:spPr>
        <p:txBody>
          <a:bodyPr lIns="0" tIns="0" rIns="0" bIns="0" rtlCol="0" anchor="t">
            <a:spAutoFit/>
          </a:bodyPr>
          <a:lstStyle/>
          <a:p>
            <a:pPr lvl="0">
              <a:lnSpc>
                <a:spcPts val="3657"/>
              </a:lnSpc>
            </a:pPr>
            <a:r>
              <a:rPr lang="en-US" sz="3073" b="1" dirty="0">
                <a:solidFill>
                  <a:srgbClr val="DB560E"/>
                </a:solidFill>
                <a:latin typeface="Poppins Bold"/>
                <a:ea typeface="Poppins Bold"/>
                <a:cs typeface="Poppins Bold"/>
                <a:sym typeface="Poppins Bold"/>
              </a:rPr>
              <a:t>L’ALCOOL PEUT-IL ÊTRE TOLÉRÉ SUR LE LIEU DE TRAVAIL ?</a:t>
            </a:r>
          </a:p>
        </p:txBody>
      </p:sp>
      <p:sp>
        <p:nvSpPr>
          <p:cNvPr id="8" name="Espace réservé du contenu 8">
            <a:extLst>
              <a:ext uri="{FF2B5EF4-FFF2-40B4-BE49-F238E27FC236}">
                <a16:creationId xmlns:a16="http://schemas.microsoft.com/office/drawing/2014/main" id="{71765371-0F3D-C542-0D51-3F90156EBE42}"/>
              </a:ext>
            </a:extLst>
          </p:cNvPr>
          <p:cNvSpPr txBox="1">
            <a:spLocks/>
          </p:cNvSpPr>
          <p:nvPr/>
        </p:nvSpPr>
        <p:spPr>
          <a:xfrm>
            <a:off x="838200" y="3348479"/>
            <a:ext cx="15316200" cy="599678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fr-FR" sz="2800" dirty="0">
                <a:latin typeface="Poppins" panose="00000500000000000000" pitchFamily="2" charset="0"/>
                <a:cs typeface="Poppins" panose="00000500000000000000" pitchFamily="2" charset="0"/>
              </a:rPr>
              <a:t>Art. R4228-20  (code du travail) : </a:t>
            </a:r>
          </a:p>
          <a:p>
            <a:pPr marL="0" indent="0" algn="just">
              <a:buNone/>
            </a:pPr>
            <a:endParaRPr lang="fr-FR" sz="2800" dirty="0">
              <a:latin typeface="Poppins" panose="00000500000000000000" pitchFamily="2" charset="0"/>
              <a:cs typeface="Poppins" panose="00000500000000000000" pitchFamily="2" charset="0"/>
            </a:endParaRPr>
          </a:p>
          <a:p>
            <a:pPr marL="0" indent="0" algn="just">
              <a:buNone/>
            </a:pPr>
            <a:r>
              <a:rPr lang="fr-FR" sz="2800" dirty="0">
                <a:latin typeface="Poppins" panose="00000500000000000000" pitchFamily="2" charset="0"/>
                <a:cs typeface="Poppins" panose="00000500000000000000" pitchFamily="2" charset="0"/>
              </a:rPr>
              <a:t>« Aucune boisson alcoolisée autre que le vin, la bière, le cidre et le poiré n'est autorisée sur le lieu de travail (…) »</a:t>
            </a:r>
          </a:p>
          <a:p>
            <a:pPr marL="0" indent="0" algn="just">
              <a:buNone/>
            </a:pPr>
            <a:endParaRPr lang="fr-FR" sz="2800" dirty="0">
              <a:latin typeface="Poppins" panose="00000500000000000000" pitchFamily="2" charset="0"/>
              <a:cs typeface="Poppins" panose="00000500000000000000" pitchFamily="2" charset="0"/>
            </a:endParaRPr>
          </a:p>
          <a:p>
            <a:pPr algn="just">
              <a:buFont typeface="Wingdings" panose="05000000000000000000" pitchFamily="2" charset="2"/>
              <a:buChar char="q"/>
            </a:pPr>
            <a:r>
              <a:rPr lang="fr-FR" sz="2800" dirty="0">
                <a:latin typeface="Poppins" panose="00000500000000000000" pitchFamily="2" charset="0"/>
                <a:cs typeface="Poppins" panose="00000500000000000000" pitchFamily="2" charset="0"/>
              </a:rPr>
              <a:t> 	Distinction </a:t>
            </a:r>
            <a:r>
              <a:rPr lang="fr-FR" sz="2800" b="1" dirty="0">
                <a:latin typeface="Poppins" panose="00000500000000000000" pitchFamily="2" charset="0"/>
                <a:cs typeface="Poppins" panose="00000500000000000000" pitchFamily="2" charset="0"/>
              </a:rPr>
              <a:t>alcools « forts » des alcools « faibles »</a:t>
            </a:r>
          </a:p>
          <a:p>
            <a:pPr marL="0" indent="0" algn="just">
              <a:buNone/>
            </a:pPr>
            <a:endParaRPr lang="fr-FR" sz="2800" dirty="0">
              <a:latin typeface="Poppins" panose="00000500000000000000" pitchFamily="2" charset="0"/>
              <a:cs typeface="Poppins" panose="00000500000000000000" pitchFamily="2" charset="0"/>
            </a:endParaRPr>
          </a:p>
          <a:p>
            <a:pPr algn="just">
              <a:buFont typeface="Wingdings" panose="05000000000000000000" pitchFamily="2" charset="2"/>
              <a:buChar char="q"/>
            </a:pPr>
            <a:r>
              <a:rPr lang="fr-FR" sz="2800" dirty="0">
                <a:latin typeface="Poppins" panose="00000500000000000000" pitchFamily="2" charset="0"/>
                <a:cs typeface="Poppins" panose="00000500000000000000" pitchFamily="2" charset="0"/>
              </a:rPr>
              <a:t> 	Alcools dits « faibles » peuvent également engendrer des </a:t>
            </a:r>
            <a:r>
              <a:rPr lang="fr-FR" sz="2800" b="1" dirty="0">
                <a:latin typeface="Poppins" panose="00000500000000000000" pitchFamily="2" charset="0"/>
                <a:cs typeface="Poppins" panose="00000500000000000000" pitchFamily="2" charset="0"/>
              </a:rPr>
              <a:t>situations à risques professionnels</a:t>
            </a:r>
          </a:p>
        </p:txBody>
      </p:sp>
    </p:spTree>
    <p:extLst>
      <p:ext uri="{BB962C8B-B14F-4D97-AF65-F5344CB8AC3E}">
        <p14:creationId xmlns:p14="http://schemas.microsoft.com/office/powerpoint/2010/main" val="27738951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803E27B9-1EA5-EECF-EB14-7BBADBA8DFB8}"/>
            </a:ext>
          </a:extLst>
        </p:cNvPr>
        <p:cNvGrpSpPr/>
        <p:nvPr/>
      </p:nvGrpSpPr>
      <p:grpSpPr>
        <a:xfrm>
          <a:off x="0" y="0"/>
          <a:ext cx="0" cy="0"/>
          <a:chOff x="0" y="0"/>
          <a:chExt cx="0" cy="0"/>
        </a:xfrm>
      </p:grpSpPr>
      <p:sp>
        <p:nvSpPr>
          <p:cNvPr id="26" name="TextBox 26">
            <a:extLst>
              <a:ext uri="{FF2B5EF4-FFF2-40B4-BE49-F238E27FC236}">
                <a16:creationId xmlns:a16="http://schemas.microsoft.com/office/drawing/2014/main" id="{E4E17975-5298-2666-E33C-346994EBC882}"/>
              </a:ext>
            </a:extLst>
          </p:cNvPr>
          <p:cNvSpPr txBox="1"/>
          <p:nvPr/>
        </p:nvSpPr>
        <p:spPr>
          <a:xfrm>
            <a:off x="699453" y="256248"/>
            <a:ext cx="17052268" cy="692497"/>
          </a:xfrm>
          <a:prstGeom prst="rect">
            <a:avLst/>
          </a:prstGeom>
        </p:spPr>
        <p:txBody>
          <a:bodyPr lIns="0" tIns="0" rIns="0" bIns="0" rtlCol="0" anchor="t">
            <a:spAutoFit/>
          </a:bodyPr>
          <a:lstStyle/>
          <a:p>
            <a:pPr lvl="0" algn="ctr">
              <a:lnSpc>
                <a:spcPts val="5412"/>
              </a:lnSpc>
            </a:pPr>
            <a:r>
              <a:rPr lang="en-US" sz="4548" b="1" dirty="0">
                <a:solidFill>
                  <a:srgbClr val="000000"/>
                </a:solidFill>
                <a:latin typeface="Poppins Bold"/>
                <a:ea typeface="Poppins Bold"/>
                <a:cs typeface="Poppins Bold"/>
                <a:sym typeface="Poppins Bold"/>
              </a:rPr>
              <a:t>L’ALCOOL AU TRAVAIL</a:t>
            </a:r>
          </a:p>
        </p:txBody>
      </p:sp>
      <p:sp>
        <p:nvSpPr>
          <p:cNvPr id="27" name="TextBox 27">
            <a:extLst>
              <a:ext uri="{FF2B5EF4-FFF2-40B4-BE49-F238E27FC236}">
                <a16:creationId xmlns:a16="http://schemas.microsoft.com/office/drawing/2014/main" id="{6436F740-BCF2-800C-9F47-6DE78B366EE0}"/>
              </a:ext>
            </a:extLst>
          </p:cNvPr>
          <p:cNvSpPr txBox="1"/>
          <p:nvPr/>
        </p:nvSpPr>
        <p:spPr>
          <a:xfrm>
            <a:off x="457200" y="1928537"/>
            <a:ext cx="14879861" cy="466218"/>
          </a:xfrm>
          <a:prstGeom prst="rect">
            <a:avLst/>
          </a:prstGeom>
        </p:spPr>
        <p:txBody>
          <a:bodyPr lIns="0" tIns="0" rIns="0" bIns="0" rtlCol="0" anchor="t">
            <a:spAutoFit/>
          </a:bodyPr>
          <a:lstStyle/>
          <a:p>
            <a:pPr marL="0" lvl="0" indent="0" algn="l">
              <a:lnSpc>
                <a:spcPts val="3657"/>
              </a:lnSpc>
            </a:pPr>
            <a:r>
              <a:rPr lang="en-US" sz="3073" b="1" dirty="0">
                <a:solidFill>
                  <a:srgbClr val="DB560E"/>
                </a:solidFill>
                <a:latin typeface="Poppins Bold"/>
                <a:ea typeface="Poppins Bold"/>
                <a:cs typeface="Poppins Bold"/>
                <a:sym typeface="Poppins Bold"/>
              </a:rPr>
              <a:t>L’ALCOOL PEUT-IL ÊTRE TOLÉRÉ SUR LE LIEU DE TRAVAIL ?</a:t>
            </a:r>
          </a:p>
        </p:txBody>
      </p:sp>
      <p:sp>
        <p:nvSpPr>
          <p:cNvPr id="8" name="Espace réservé du contenu 8">
            <a:extLst>
              <a:ext uri="{FF2B5EF4-FFF2-40B4-BE49-F238E27FC236}">
                <a16:creationId xmlns:a16="http://schemas.microsoft.com/office/drawing/2014/main" id="{25F386B7-A553-4B08-9D8A-B1591EC24162}"/>
              </a:ext>
            </a:extLst>
          </p:cNvPr>
          <p:cNvSpPr txBox="1">
            <a:spLocks/>
          </p:cNvSpPr>
          <p:nvPr/>
        </p:nvSpPr>
        <p:spPr>
          <a:xfrm>
            <a:off x="914400" y="3009900"/>
            <a:ext cx="15316200" cy="66294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fr-FR" sz="2800" dirty="0">
                <a:latin typeface="Poppins" panose="00000500000000000000" pitchFamily="2" charset="0"/>
                <a:cs typeface="Poppins" panose="00000500000000000000" pitchFamily="2" charset="0"/>
              </a:rPr>
              <a:t>Art. R4228-21  (code du travail) : </a:t>
            </a:r>
          </a:p>
          <a:p>
            <a:pPr marL="0" indent="0" algn="just">
              <a:buNone/>
            </a:pPr>
            <a:r>
              <a:rPr lang="fr-FR" sz="2800" dirty="0">
                <a:latin typeface="Poppins" panose="00000500000000000000" pitchFamily="2" charset="0"/>
                <a:cs typeface="Poppins" panose="00000500000000000000" pitchFamily="2" charset="0"/>
              </a:rPr>
              <a:t>« Il est interdit de laisser entrer ou séjourner dans les lieux de travail des personnes </a:t>
            </a:r>
            <a:r>
              <a:rPr lang="fr-FR" sz="2800" b="1" dirty="0">
                <a:latin typeface="Poppins" panose="00000500000000000000" pitchFamily="2" charset="0"/>
                <a:cs typeface="Poppins" panose="00000500000000000000" pitchFamily="2" charset="0"/>
              </a:rPr>
              <a:t>en état d'ivresse</a:t>
            </a:r>
            <a:r>
              <a:rPr lang="fr-FR" sz="2800" dirty="0">
                <a:latin typeface="Poppins" panose="00000500000000000000" pitchFamily="2" charset="0"/>
                <a:cs typeface="Poppins" panose="00000500000000000000" pitchFamily="2" charset="0"/>
              </a:rPr>
              <a:t>. »</a:t>
            </a:r>
          </a:p>
          <a:p>
            <a:pPr marL="0" indent="0" algn="just">
              <a:buNone/>
            </a:pPr>
            <a:r>
              <a:rPr lang="fr-FR" sz="2800" dirty="0">
                <a:latin typeface="Poppins" panose="00000500000000000000" pitchFamily="2" charset="0"/>
                <a:cs typeface="Poppins" panose="00000500000000000000" pitchFamily="2" charset="0"/>
              </a:rPr>
              <a:t>Possibilité de limiter au travail la consommation d’alcool au taux légal en vigueur pour la sécurité routière (CE n°139976 du 03/11/1997)</a:t>
            </a:r>
          </a:p>
          <a:p>
            <a:pPr marL="0" indent="0" algn="just">
              <a:buNone/>
            </a:pPr>
            <a:endParaRPr lang="fr-FR" sz="2800" dirty="0">
              <a:latin typeface="Poppins" panose="00000500000000000000" pitchFamily="2" charset="0"/>
              <a:cs typeface="Poppins" panose="00000500000000000000" pitchFamily="2" charset="0"/>
            </a:endParaRPr>
          </a:p>
          <a:p>
            <a:pPr lvl="0" algn="just">
              <a:buFont typeface="Wingdings" panose="05000000000000000000" pitchFamily="2" charset="2"/>
              <a:buChar char="q"/>
            </a:pPr>
            <a:r>
              <a:rPr lang="fr-FR" sz="2800" dirty="0">
                <a:latin typeface="Poppins" panose="00000500000000000000" pitchFamily="2" charset="0"/>
                <a:cs typeface="Poppins" panose="00000500000000000000" pitchFamily="2" charset="0"/>
              </a:rPr>
              <a:t> 	</a:t>
            </a:r>
            <a:r>
              <a:rPr lang="fr-FR" sz="2800" b="1" dirty="0">
                <a:latin typeface="Poppins" panose="00000500000000000000" pitchFamily="2" charset="0"/>
                <a:cs typeface="Poppins" panose="00000500000000000000" pitchFamily="2" charset="0"/>
              </a:rPr>
              <a:t>Règlement intérieur </a:t>
            </a:r>
            <a:r>
              <a:rPr lang="fr-FR" sz="2800" dirty="0">
                <a:latin typeface="Poppins" panose="00000500000000000000" pitchFamily="2" charset="0"/>
                <a:cs typeface="Poppins" panose="00000500000000000000" pitchFamily="2" charset="0"/>
              </a:rPr>
              <a:t>ou note de service (avis de la FSSSCT)</a:t>
            </a:r>
          </a:p>
          <a:p>
            <a:pPr marL="0" indent="0" algn="just">
              <a:buNone/>
            </a:pPr>
            <a:endParaRPr lang="fr-FR" sz="2800" dirty="0">
              <a:latin typeface="Poppins" panose="00000500000000000000" pitchFamily="2" charset="0"/>
              <a:cs typeface="Poppins" panose="00000500000000000000" pitchFamily="2" charset="0"/>
            </a:endParaRPr>
          </a:p>
          <a:p>
            <a:pPr algn="just">
              <a:buFont typeface="Wingdings" panose="05000000000000000000" pitchFamily="2" charset="2"/>
              <a:buChar char="q"/>
            </a:pPr>
            <a:r>
              <a:rPr lang="fr-FR" sz="2800" dirty="0">
                <a:latin typeface="Poppins" panose="00000500000000000000" pitchFamily="2" charset="0"/>
                <a:cs typeface="Poppins" panose="00000500000000000000" pitchFamily="2" charset="0"/>
              </a:rPr>
              <a:t> 	Le</a:t>
            </a:r>
            <a:r>
              <a:rPr lang="fr-FR" sz="2800" b="1" dirty="0">
                <a:latin typeface="Poppins" panose="00000500000000000000" pitchFamily="2" charset="0"/>
                <a:cs typeface="Poppins" panose="00000500000000000000" pitchFamily="2" charset="0"/>
              </a:rPr>
              <a:t> </a:t>
            </a:r>
            <a:r>
              <a:rPr lang="fr-FR" sz="2800" dirty="0">
                <a:latin typeface="Poppins" panose="00000500000000000000" pitchFamily="2" charset="0"/>
                <a:cs typeface="Poppins" panose="00000500000000000000" pitchFamily="2" charset="0"/>
              </a:rPr>
              <a:t>taux d'alcool autorisé est de 0.5 g d'alcool par litre de sang  (0.25 mg d'alcool par litre d'air expiré). La loi autorise jusqu'à 0,2 g d'alcool par litre de sang (0,10 mg par litre d'air expiré pour les titulaires de permis probatoires (jeunes conducteurs, soit 3 ans après l'obtention du permis (ou 2 ans en conduite accompagnée) et les conducteurs de transport en commun. Un taux supérieur ou égal à 0,8 g/L de sang est considéré comme un délit.</a:t>
            </a:r>
          </a:p>
          <a:p>
            <a:pPr>
              <a:buFont typeface="Wingdings" panose="05000000000000000000" pitchFamily="2" charset="2"/>
              <a:buChar char="q"/>
            </a:pPr>
            <a:endParaRPr lang="fr-FR" dirty="0"/>
          </a:p>
        </p:txBody>
      </p:sp>
    </p:spTree>
    <p:extLst>
      <p:ext uri="{BB962C8B-B14F-4D97-AF65-F5344CB8AC3E}">
        <p14:creationId xmlns:p14="http://schemas.microsoft.com/office/powerpoint/2010/main" val="230577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53EE8A68-8C09-AC5C-13C9-B9202B230230}"/>
            </a:ext>
          </a:extLst>
        </p:cNvPr>
        <p:cNvGrpSpPr/>
        <p:nvPr/>
      </p:nvGrpSpPr>
      <p:grpSpPr>
        <a:xfrm>
          <a:off x="0" y="0"/>
          <a:ext cx="0" cy="0"/>
          <a:chOff x="0" y="0"/>
          <a:chExt cx="0" cy="0"/>
        </a:xfrm>
      </p:grpSpPr>
      <p:sp>
        <p:nvSpPr>
          <p:cNvPr id="26" name="TextBox 26">
            <a:extLst>
              <a:ext uri="{FF2B5EF4-FFF2-40B4-BE49-F238E27FC236}">
                <a16:creationId xmlns:a16="http://schemas.microsoft.com/office/drawing/2014/main" id="{C692B221-F125-85CD-A948-BAAB7A218653}"/>
              </a:ext>
            </a:extLst>
          </p:cNvPr>
          <p:cNvSpPr txBox="1"/>
          <p:nvPr/>
        </p:nvSpPr>
        <p:spPr>
          <a:xfrm>
            <a:off x="699453" y="256248"/>
            <a:ext cx="17052268" cy="692497"/>
          </a:xfrm>
          <a:prstGeom prst="rect">
            <a:avLst/>
          </a:prstGeom>
        </p:spPr>
        <p:txBody>
          <a:bodyPr lIns="0" tIns="0" rIns="0" bIns="0" rtlCol="0" anchor="t">
            <a:spAutoFit/>
          </a:bodyPr>
          <a:lstStyle/>
          <a:p>
            <a:pPr lvl="0" algn="ctr">
              <a:lnSpc>
                <a:spcPts val="5412"/>
              </a:lnSpc>
            </a:pPr>
            <a:r>
              <a:rPr lang="en-US" sz="4548" b="1" dirty="0">
                <a:solidFill>
                  <a:srgbClr val="000000"/>
                </a:solidFill>
                <a:latin typeface="Poppins Bold"/>
                <a:ea typeface="Poppins Bold"/>
                <a:cs typeface="Poppins Bold"/>
                <a:sym typeface="Poppins Bold"/>
              </a:rPr>
              <a:t>L’ALCOOL AU TRAVAIL</a:t>
            </a:r>
          </a:p>
        </p:txBody>
      </p:sp>
      <p:sp>
        <p:nvSpPr>
          <p:cNvPr id="27" name="TextBox 27">
            <a:extLst>
              <a:ext uri="{FF2B5EF4-FFF2-40B4-BE49-F238E27FC236}">
                <a16:creationId xmlns:a16="http://schemas.microsoft.com/office/drawing/2014/main" id="{F73407AA-F9A9-71BB-22C2-E7C6CE691CF0}"/>
              </a:ext>
            </a:extLst>
          </p:cNvPr>
          <p:cNvSpPr txBox="1"/>
          <p:nvPr/>
        </p:nvSpPr>
        <p:spPr>
          <a:xfrm>
            <a:off x="457200" y="1928537"/>
            <a:ext cx="14879861" cy="466218"/>
          </a:xfrm>
          <a:prstGeom prst="rect">
            <a:avLst/>
          </a:prstGeom>
        </p:spPr>
        <p:txBody>
          <a:bodyPr lIns="0" tIns="0" rIns="0" bIns="0" rtlCol="0" anchor="t">
            <a:spAutoFit/>
          </a:bodyPr>
          <a:lstStyle/>
          <a:p>
            <a:pPr marL="0" lvl="0" indent="0" algn="l">
              <a:lnSpc>
                <a:spcPts val="3657"/>
              </a:lnSpc>
            </a:pPr>
            <a:r>
              <a:rPr lang="en-US" sz="3073" b="1" dirty="0">
                <a:solidFill>
                  <a:srgbClr val="DB560E"/>
                </a:solidFill>
                <a:latin typeface="Poppins Bold"/>
                <a:ea typeface="Poppins Bold"/>
                <a:cs typeface="Poppins Bold"/>
                <a:sym typeface="Poppins Bold"/>
              </a:rPr>
              <a:t>LA RESPONSABILITÉ DE L’EMPLOYEUR</a:t>
            </a:r>
          </a:p>
        </p:txBody>
      </p:sp>
      <p:sp>
        <p:nvSpPr>
          <p:cNvPr id="8" name="Espace réservé du contenu 8">
            <a:extLst>
              <a:ext uri="{FF2B5EF4-FFF2-40B4-BE49-F238E27FC236}">
                <a16:creationId xmlns:a16="http://schemas.microsoft.com/office/drawing/2014/main" id="{4228C544-E532-F7B5-F564-EBFEF01273AD}"/>
              </a:ext>
            </a:extLst>
          </p:cNvPr>
          <p:cNvSpPr txBox="1">
            <a:spLocks/>
          </p:cNvSpPr>
          <p:nvPr/>
        </p:nvSpPr>
        <p:spPr>
          <a:xfrm>
            <a:off x="838200" y="2933700"/>
            <a:ext cx="15316200" cy="66294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fr-FR" sz="2800" dirty="0">
                <a:latin typeface="Poppins" panose="00000500000000000000" pitchFamily="2" charset="0"/>
                <a:cs typeface="Poppins" panose="00000500000000000000" pitchFamily="2" charset="0"/>
              </a:rPr>
              <a:t>Art. L4121-1 (code du travail) :</a:t>
            </a:r>
          </a:p>
          <a:p>
            <a:pPr lvl="0"/>
            <a:endParaRPr lang="fr-FR" sz="2800" dirty="0">
              <a:latin typeface="Poppins" panose="00000500000000000000" pitchFamily="2" charset="0"/>
              <a:cs typeface="Poppins" panose="00000500000000000000" pitchFamily="2" charset="0"/>
            </a:endParaRPr>
          </a:p>
          <a:p>
            <a:pPr marL="0" indent="0" algn="just">
              <a:buNone/>
            </a:pPr>
            <a:r>
              <a:rPr lang="fr-FR" sz="2800" dirty="0">
                <a:latin typeface="Poppins" panose="00000500000000000000" pitchFamily="2" charset="0"/>
                <a:cs typeface="Poppins" panose="00000500000000000000" pitchFamily="2" charset="0"/>
              </a:rPr>
              <a:t>« L'employeur prend les mesures nécessaires pour assurer la sécurité et protéger la santé physique et mentale des travailleurs (…) »</a:t>
            </a:r>
          </a:p>
          <a:p>
            <a:pPr marL="0" indent="0" algn="just">
              <a:buNone/>
            </a:pPr>
            <a:endParaRPr lang="fr-FR" sz="2800" dirty="0">
              <a:latin typeface="Poppins" panose="00000500000000000000" pitchFamily="2" charset="0"/>
              <a:cs typeface="Poppins" panose="00000500000000000000" pitchFamily="2" charset="0"/>
            </a:endParaRPr>
          </a:p>
          <a:p>
            <a:pPr lvl="0" algn="just">
              <a:lnSpc>
                <a:spcPct val="150000"/>
              </a:lnSpc>
              <a:buFont typeface="Wingdings" panose="05000000000000000000" pitchFamily="2" charset="2"/>
              <a:buChar char="q"/>
            </a:pPr>
            <a:r>
              <a:rPr lang="fr-FR" sz="2800" dirty="0">
                <a:latin typeface="Poppins" panose="00000500000000000000" pitchFamily="2" charset="0"/>
                <a:cs typeface="Poppins" panose="00000500000000000000" pitchFamily="2" charset="0"/>
              </a:rPr>
              <a:t> 	Des </a:t>
            </a:r>
            <a:r>
              <a:rPr lang="fr-FR" sz="2800" b="1" dirty="0">
                <a:latin typeface="Poppins" panose="00000500000000000000" pitchFamily="2" charset="0"/>
                <a:cs typeface="Poppins" panose="00000500000000000000" pitchFamily="2" charset="0"/>
              </a:rPr>
              <a:t>actions de prévention </a:t>
            </a:r>
            <a:r>
              <a:rPr lang="fr-FR" sz="2800" dirty="0">
                <a:latin typeface="Poppins" panose="00000500000000000000" pitchFamily="2" charset="0"/>
                <a:cs typeface="Poppins" panose="00000500000000000000" pitchFamily="2" charset="0"/>
              </a:rPr>
              <a:t>des risques professionnels</a:t>
            </a:r>
          </a:p>
          <a:p>
            <a:pPr algn="just">
              <a:lnSpc>
                <a:spcPct val="150000"/>
              </a:lnSpc>
              <a:buFont typeface="Wingdings" panose="05000000000000000000" pitchFamily="2" charset="2"/>
              <a:buChar char="q"/>
            </a:pPr>
            <a:r>
              <a:rPr lang="fr-FR" sz="2800" dirty="0">
                <a:latin typeface="Poppins" panose="00000500000000000000" pitchFamily="2" charset="0"/>
                <a:cs typeface="Poppins" panose="00000500000000000000" pitchFamily="2" charset="0"/>
              </a:rPr>
              <a:t> 	Des actions </a:t>
            </a:r>
            <a:r>
              <a:rPr lang="fr-FR" sz="2800" b="1" dirty="0">
                <a:latin typeface="Poppins" panose="00000500000000000000" pitchFamily="2" charset="0"/>
                <a:cs typeface="Poppins" panose="00000500000000000000" pitchFamily="2" charset="0"/>
              </a:rPr>
              <a:t>d'information </a:t>
            </a:r>
            <a:r>
              <a:rPr lang="fr-FR" sz="2800" dirty="0">
                <a:latin typeface="Poppins" panose="00000500000000000000" pitchFamily="2" charset="0"/>
                <a:cs typeface="Poppins" panose="00000500000000000000" pitchFamily="2" charset="0"/>
              </a:rPr>
              <a:t>et de formation </a:t>
            </a:r>
          </a:p>
          <a:p>
            <a:pPr algn="just">
              <a:lnSpc>
                <a:spcPct val="150000"/>
              </a:lnSpc>
              <a:buFont typeface="Wingdings" panose="05000000000000000000" pitchFamily="2" charset="2"/>
              <a:buChar char="q"/>
            </a:pPr>
            <a:r>
              <a:rPr lang="fr-FR" sz="2800" dirty="0">
                <a:latin typeface="Poppins" panose="00000500000000000000" pitchFamily="2" charset="0"/>
                <a:cs typeface="Poppins" panose="00000500000000000000" pitchFamily="2" charset="0"/>
              </a:rPr>
              <a:t> 	La mise en place d'une</a:t>
            </a:r>
            <a:r>
              <a:rPr lang="fr-FR" sz="2800" b="1" dirty="0">
                <a:latin typeface="Poppins" panose="00000500000000000000" pitchFamily="2" charset="0"/>
                <a:cs typeface="Poppins" panose="00000500000000000000" pitchFamily="2" charset="0"/>
              </a:rPr>
              <a:t> organisation </a:t>
            </a:r>
            <a:r>
              <a:rPr lang="fr-FR" sz="2800" dirty="0">
                <a:latin typeface="Poppins" panose="00000500000000000000" pitchFamily="2" charset="0"/>
                <a:cs typeface="Poppins" panose="00000500000000000000" pitchFamily="2" charset="0"/>
              </a:rPr>
              <a:t>et de moyens adaptés</a:t>
            </a:r>
          </a:p>
        </p:txBody>
      </p:sp>
    </p:spTree>
    <p:extLst>
      <p:ext uri="{BB962C8B-B14F-4D97-AF65-F5344CB8AC3E}">
        <p14:creationId xmlns:p14="http://schemas.microsoft.com/office/powerpoint/2010/main" val="36875432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414EB9D9-DC59-A091-1A55-761D49713B73}"/>
            </a:ext>
          </a:extLst>
        </p:cNvPr>
        <p:cNvGrpSpPr/>
        <p:nvPr/>
      </p:nvGrpSpPr>
      <p:grpSpPr>
        <a:xfrm>
          <a:off x="0" y="0"/>
          <a:ext cx="0" cy="0"/>
          <a:chOff x="0" y="0"/>
          <a:chExt cx="0" cy="0"/>
        </a:xfrm>
      </p:grpSpPr>
      <p:sp>
        <p:nvSpPr>
          <p:cNvPr id="26" name="TextBox 26">
            <a:extLst>
              <a:ext uri="{FF2B5EF4-FFF2-40B4-BE49-F238E27FC236}">
                <a16:creationId xmlns:a16="http://schemas.microsoft.com/office/drawing/2014/main" id="{A7EFD283-7737-032D-0BFE-5C81A7B293C2}"/>
              </a:ext>
            </a:extLst>
          </p:cNvPr>
          <p:cNvSpPr txBox="1"/>
          <p:nvPr/>
        </p:nvSpPr>
        <p:spPr>
          <a:xfrm>
            <a:off x="699453" y="256248"/>
            <a:ext cx="17052268" cy="692497"/>
          </a:xfrm>
          <a:prstGeom prst="rect">
            <a:avLst/>
          </a:prstGeom>
        </p:spPr>
        <p:txBody>
          <a:bodyPr lIns="0" tIns="0" rIns="0" bIns="0" rtlCol="0" anchor="t">
            <a:spAutoFit/>
          </a:bodyPr>
          <a:lstStyle/>
          <a:p>
            <a:pPr lvl="0" algn="ctr">
              <a:lnSpc>
                <a:spcPts val="5412"/>
              </a:lnSpc>
            </a:pPr>
            <a:r>
              <a:rPr lang="en-US" sz="4548" b="1" dirty="0">
                <a:solidFill>
                  <a:srgbClr val="000000"/>
                </a:solidFill>
                <a:latin typeface="Poppins Bold"/>
                <a:ea typeface="Poppins Bold"/>
                <a:cs typeface="Poppins Bold"/>
                <a:sym typeface="Poppins Bold"/>
              </a:rPr>
              <a:t>L’ALCOOL AU TRAVAIL</a:t>
            </a:r>
          </a:p>
        </p:txBody>
      </p:sp>
      <p:sp>
        <p:nvSpPr>
          <p:cNvPr id="27" name="TextBox 27">
            <a:extLst>
              <a:ext uri="{FF2B5EF4-FFF2-40B4-BE49-F238E27FC236}">
                <a16:creationId xmlns:a16="http://schemas.microsoft.com/office/drawing/2014/main" id="{0D94D4AA-99A1-34D6-A4D5-2935C4F4CC7F}"/>
              </a:ext>
            </a:extLst>
          </p:cNvPr>
          <p:cNvSpPr txBox="1"/>
          <p:nvPr/>
        </p:nvSpPr>
        <p:spPr>
          <a:xfrm>
            <a:off x="457200" y="1928537"/>
            <a:ext cx="14879861" cy="466218"/>
          </a:xfrm>
          <a:prstGeom prst="rect">
            <a:avLst/>
          </a:prstGeom>
        </p:spPr>
        <p:txBody>
          <a:bodyPr lIns="0" tIns="0" rIns="0" bIns="0" rtlCol="0" anchor="t">
            <a:spAutoFit/>
          </a:bodyPr>
          <a:lstStyle/>
          <a:p>
            <a:pPr lvl="0">
              <a:lnSpc>
                <a:spcPts val="3657"/>
              </a:lnSpc>
            </a:pPr>
            <a:r>
              <a:rPr lang="en-US" sz="3073" b="1" dirty="0">
                <a:solidFill>
                  <a:srgbClr val="DB560E"/>
                </a:solidFill>
                <a:latin typeface="Poppins Bold"/>
                <a:ea typeface="Poppins Bold"/>
                <a:cs typeface="Poppins Bold"/>
                <a:sym typeface="Poppins Bold"/>
              </a:rPr>
              <a:t>LA RESPONSABILITÉ DE L’EMPLOYEUR</a:t>
            </a:r>
          </a:p>
        </p:txBody>
      </p:sp>
      <p:sp>
        <p:nvSpPr>
          <p:cNvPr id="8" name="Espace réservé du contenu 8">
            <a:extLst>
              <a:ext uri="{FF2B5EF4-FFF2-40B4-BE49-F238E27FC236}">
                <a16:creationId xmlns:a16="http://schemas.microsoft.com/office/drawing/2014/main" id="{8CC45646-0FAC-6129-C9C2-C1FFC7DFB26B}"/>
              </a:ext>
            </a:extLst>
          </p:cNvPr>
          <p:cNvSpPr txBox="1">
            <a:spLocks/>
          </p:cNvSpPr>
          <p:nvPr/>
        </p:nvSpPr>
        <p:spPr>
          <a:xfrm>
            <a:off x="1066800" y="3009900"/>
            <a:ext cx="15316200" cy="66294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just"/>
            <a:r>
              <a:rPr lang="fr-FR" sz="2800" dirty="0">
                <a:latin typeface="Poppins" panose="00000500000000000000" pitchFamily="2" charset="0"/>
                <a:cs typeface="Poppins" panose="00000500000000000000" pitchFamily="2" charset="0"/>
              </a:rPr>
              <a:t>pour faute inexcusable, l'employeur ayant une obligation de sécurité de résultat. En cas d'accident de service ou de travail, tout manquement à cette obligation peut engager sa responsabilité sur ce fondement.</a:t>
            </a:r>
          </a:p>
          <a:p>
            <a:pPr marL="0" lvl="0" indent="0" algn="just">
              <a:buNone/>
            </a:pPr>
            <a:endParaRPr lang="fr-FR" sz="2800" dirty="0">
              <a:latin typeface="Poppins" panose="00000500000000000000" pitchFamily="2" charset="0"/>
              <a:cs typeface="Poppins" panose="00000500000000000000" pitchFamily="2" charset="0"/>
            </a:endParaRPr>
          </a:p>
          <a:p>
            <a:pPr lvl="0" algn="just"/>
            <a:r>
              <a:rPr lang="fr-FR" sz="2800" dirty="0">
                <a:latin typeface="Poppins" panose="00000500000000000000" pitchFamily="2" charset="0"/>
                <a:cs typeface="Poppins" panose="00000500000000000000" pitchFamily="2" charset="0"/>
              </a:rPr>
              <a:t>sur le plan pénal</a:t>
            </a:r>
            <a:r>
              <a:rPr lang="fr-FR" sz="2800" b="1" dirty="0">
                <a:latin typeface="Poppins" panose="00000500000000000000" pitchFamily="2" charset="0"/>
                <a:cs typeface="Poppins" panose="00000500000000000000" pitchFamily="2" charset="0"/>
              </a:rPr>
              <a:t>,</a:t>
            </a:r>
            <a:r>
              <a:rPr lang="fr-FR" sz="2800" dirty="0">
                <a:latin typeface="Poppins" panose="00000500000000000000" pitchFamily="2" charset="0"/>
                <a:cs typeface="Poppins" panose="00000500000000000000" pitchFamily="2" charset="0"/>
              </a:rPr>
              <a:t> notamment pour non-assistance à personne en danger ou encore homicide involontaire. En cas d'accident à la suite à un pot par exemple, l’agent ou ses ayants droits pourront éventuellement engager la responsabilité de l’employeur.</a:t>
            </a:r>
          </a:p>
          <a:p>
            <a:pPr lvl="0" algn="just"/>
            <a:endParaRPr lang="fr-FR" sz="2800" dirty="0">
              <a:latin typeface="Poppins" panose="00000500000000000000" pitchFamily="2" charset="0"/>
              <a:cs typeface="Poppins" panose="00000500000000000000" pitchFamily="2" charset="0"/>
            </a:endParaRPr>
          </a:p>
          <a:p>
            <a:pPr lvl="0" algn="just"/>
            <a:r>
              <a:rPr lang="fr-FR" sz="2800" dirty="0">
                <a:latin typeface="Poppins" panose="00000500000000000000" pitchFamily="2" charset="0"/>
                <a:cs typeface="Poppins" panose="00000500000000000000" pitchFamily="2" charset="0"/>
              </a:rPr>
              <a:t>sur le plan civil, l’employeur peut être tenu responsable des éventuels dommages que ses agents peuvent causer à des tiers.</a:t>
            </a:r>
          </a:p>
          <a:p>
            <a:pPr lvl="0"/>
            <a:endParaRPr lang="fr-FR" sz="28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11904748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7666A1DE-673F-8451-C006-3047297EA9C5}"/>
            </a:ext>
          </a:extLst>
        </p:cNvPr>
        <p:cNvGrpSpPr/>
        <p:nvPr/>
      </p:nvGrpSpPr>
      <p:grpSpPr>
        <a:xfrm>
          <a:off x="0" y="0"/>
          <a:ext cx="0" cy="0"/>
          <a:chOff x="0" y="0"/>
          <a:chExt cx="0" cy="0"/>
        </a:xfrm>
      </p:grpSpPr>
      <p:sp>
        <p:nvSpPr>
          <p:cNvPr id="26" name="TextBox 26">
            <a:extLst>
              <a:ext uri="{FF2B5EF4-FFF2-40B4-BE49-F238E27FC236}">
                <a16:creationId xmlns:a16="http://schemas.microsoft.com/office/drawing/2014/main" id="{5DC3D281-055E-1E02-295D-668F459D7F62}"/>
              </a:ext>
            </a:extLst>
          </p:cNvPr>
          <p:cNvSpPr txBox="1"/>
          <p:nvPr/>
        </p:nvSpPr>
        <p:spPr>
          <a:xfrm>
            <a:off x="699453" y="256248"/>
            <a:ext cx="17052268" cy="692497"/>
          </a:xfrm>
          <a:prstGeom prst="rect">
            <a:avLst/>
          </a:prstGeom>
        </p:spPr>
        <p:txBody>
          <a:bodyPr lIns="0" tIns="0" rIns="0" bIns="0" rtlCol="0" anchor="t">
            <a:spAutoFit/>
          </a:bodyPr>
          <a:lstStyle/>
          <a:p>
            <a:pPr lvl="0" algn="ctr">
              <a:lnSpc>
                <a:spcPts val="5412"/>
              </a:lnSpc>
            </a:pPr>
            <a:r>
              <a:rPr lang="en-US" sz="4548" b="1" dirty="0">
                <a:solidFill>
                  <a:srgbClr val="000000"/>
                </a:solidFill>
                <a:latin typeface="Poppins Bold"/>
                <a:ea typeface="Poppins Bold"/>
                <a:cs typeface="Poppins Bold"/>
                <a:sym typeface="Poppins Bold"/>
              </a:rPr>
              <a:t>L’ALCOOL AU TRAVAIL</a:t>
            </a:r>
          </a:p>
        </p:txBody>
      </p:sp>
      <p:sp>
        <p:nvSpPr>
          <p:cNvPr id="27" name="TextBox 27">
            <a:extLst>
              <a:ext uri="{FF2B5EF4-FFF2-40B4-BE49-F238E27FC236}">
                <a16:creationId xmlns:a16="http://schemas.microsoft.com/office/drawing/2014/main" id="{E35B86B4-52CA-2366-0F15-85D60A944A1B}"/>
              </a:ext>
            </a:extLst>
          </p:cNvPr>
          <p:cNvSpPr txBox="1"/>
          <p:nvPr/>
        </p:nvSpPr>
        <p:spPr>
          <a:xfrm>
            <a:off x="457200" y="1928537"/>
            <a:ext cx="14879861" cy="466218"/>
          </a:xfrm>
          <a:prstGeom prst="rect">
            <a:avLst/>
          </a:prstGeom>
        </p:spPr>
        <p:txBody>
          <a:bodyPr lIns="0" tIns="0" rIns="0" bIns="0" rtlCol="0" anchor="t">
            <a:spAutoFit/>
          </a:bodyPr>
          <a:lstStyle/>
          <a:p>
            <a:pPr lvl="0">
              <a:lnSpc>
                <a:spcPts val="3657"/>
              </a:lnSpc>
            </a:pPr>
            <a:r>
              <a:rPr lang="en-US" sz="3073" b="1" dirty="0">
                <a:solidFill>
                  <a:srgbClr val="DB560E"/>
                </a:solidFill>
                <a:latin typeface="Poppins Bold"/>
                <a:ea typeface="Poppins Bold"/>
                <a:cs typeface="Poppins Bold"/>
                <a:sym typeface="Poppins Bold"/>
              </a:rPr>
              <a:t>LA RESPONSABILITÉ DE L’AGENT</a:t>
            </a:r>
          </a:p>
        </p:txBody>
      </p:sp>
      <p:sp>
        <p:nvSpPr>
          <p:cNvPr id="8" name="Espace réservé du contenu 8">
            <a:extLst>
              <a:ext uri="{FF2B5EF4-FFF2-40B4-BE49-F238E27FC236}">
                <a16:creationId xmlns:a16="http://schemas.microsoft.com/office/drawing/2014/main" id="{2D83111F-9B5B-5E46-01DC-3CF8739C44A6}"/>
              </a:ext>
            </a:extLst>
          </p:cNvPr>
          <p:cNvSpPr txBox="1">
            <a:spLocks/>
          </p:cNvSpPr>
          <p:nvPr/>
        </p:nvSpPr>
        <p:spPr>
          <a:xfrm>
            <a:off x="791690" y="2728711"/>
            <a:ext cx="16867793" cy="7302041"/>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fr-FR" sz="2800" dirty="0">
                <a:latin typeface="Poppins" panose="00000500000000000000" pitchFamily="2" charset="0"/>
                <a:cs typeface="Poppins" panose="00000500000000000000" pitchFamily="2" charset="0"/>
              </a:rPr>
              <a:t>Art. L4122-1 (code du travail) :</a:t>
            </a:r>
          </a:p>
          <a:p>
            <a:pPr marL="0" lvl="0" indent="0">
              <a:buNone/>
            </a:pPr>
            <a:endParaRPr lang="fr-FR" sz="2800" dirty="0">
              <a:latin typeface="Poppins" panose="00000500000000000000" pitchFamily="2" charset="0"/>
              <a:cs typeface="Poppins" panose="00000500000000000000" pitchFamily="2" charset="0"/>
            </a:endParaRPr>
          </a:p>
          <a:p>
            <a:pPr marL="0" indent="0" algn="just">
              <a:buNone/>
            </a:pPr>
            <a:r>
              <a:rPr lang="fr-FR" sz="2800" dirty="0">
                <a:latin typeface="Poppins" panose="00000500000000000000" pitchFamily="2" charset="0"/>
                <a:cs typeface="Poppins" panose="00000500000000000000" pitchFamily="2" charset="0"/>
              </a:rPr>
              <a:t>« Conformément aux instructions qui lui sont données par l'employeur, dans les conditions prévues au règlement intérieur pour les entreprises tenues d'en élaborer un, il incombe à chaque travailleur de prendre soin, en fonction de sa formation et selon ses possibilités, de sa santé et de sa sécurité ainsi que de celles des autres personnes concernées par ses actes ou ses omissions au travail (…)</a:t>
            </a:r>
          </a:p>
          <a:p>
            <a:pPr marL="0" indent="0" algn="just">
              <a:buNone/>
            </a:pPr>
            <a:r>
              <a:rPr lang="fr-FR" sz="2800" dirty="0">
                <a:latin typeface="Poppins" panose="00000500000000000000" pitchFamily="2" charset="0"/>
                <a:cs typeface="Poppins" panose="00000500000000000000" pitchFamily="2" charset="0"/>
              </a:rPr>
              <a:t>L’agent peut donc s’exposer : </a:t>
            </a:r>
          </a:p>
          <a:p>
            <a:pPr algn="just">
              <a:lnSpc>
                <a:spcPct val="160000"/>
              </a:lnSpc>
              <a:buFont typeface="Wingdings" panose="05000000000000000000" pitchFamily="2" charset="2"/>
              <a:buChar char="q"/>
            </a:pPr>
            <a:r>
              <a:rPr lang="fr-FR" sz="2800" dirty="0">
                <a:latin typeface="Poppins" panose="00000500000000000000" pitchFamily="2" charset="0"/>
                <a:cs typeface="Poppins" panose="00000500000000000000" pitchFamily="2" charset="0"/>
              </a:rPr>
              <a:t>	à des </a:t>
            </a:r>
            <a:r>
              <a:rPr lang="fr-FR" sz="2800" b="1" dirty="0">
                <a:latin typeface="Poppins" panose="00000500000000000000" pitchFamily="2" charset="0"/>
                <a:cs typeface="Poppins" panose="00000500000000000000" pitchFamily="2" charset="0"/>
              </a:rPr>
              <a:t>sanctions </a:t>
            </a:r>
            <a:r>
              <a:rPr lang="fr-FR" sz="2800" dirty="0">
                <a:latin typeface="Poppins" panose="00000500000000000000" pitchFamily="2" charset="0"/>
                <a:cs typeface="Poppins" panose="00000500000000000000" pitchFamily="2" charset="0"/>
              </a:rPr>
              <a:t>disciplinaires</a:t>
            </a:r>
          </a:p>
          <a:p>
            <a:pPr algn="just">
              <a:lnSpc>
                <a:spcPct val="160000"/>
              </a:lnSpc>
              <a:buFont typeface="Wingdings" panose="05000000000000000000" pitchFamily="2" charset="2"/>
              <a:buChar char="q"/>
            </a:pPr>
            <a:r>
              <a:rPr lang="fr-FR" sz="2800" dirty="0">
                <a:latin typeface="Poppins" panose="00000500000000000000" pitchFamily="2" charset="0"/>
                <a:cs typeface="Poppins" panose="00000500000000000000" pitchFamily="2" charset="0"/>
              </a:rPr>
              <a:t> 	à des poursuites </a:t>
            </a:r>
            <a:r>
              <a:rPr lang="fr-FR" sz="2800" b="1" dirty="0">
                <a:latin typeface="Poppins" panose="00000500000000000000" pitchFamily="2" charset="0"/>
                <a:cs typeface="Poppins" panose="00000500000000000000" pitchFamily="2" charset="0"/>
              </a:rPr>
              <a:t>pénales</a:t>
            </a:r>
            <a:r>
              <a:rPr lang="fr-FR" sz="2800" dirty="0">
                <a:latin typeface="Poppins" panose="00000500000000000000" pitchFamily="2" charset="0"/>
                <a:cs typeface="Poppins" panose="00000500000000000000" pitchFamily="2" charset="0"/>
              </a:rPr>
              <a:t> (homicide involontaire, blessure)</a:t>
            </a:r>
          </a:p>
          <a:p>
            <a:pPr algn="just">
              <a:lnSpc>
                <a:spcPct val="160000"/>
              </a:lnSpc>
              <a:spcBef>
                <a:spcPts val="0"/>
              </a:spcBef>
              <a:buFont typeface="Wingdings" panose="05000000000000000000" pitchFamily="2" charset="2"/>
              <a:buChar char="q"/>
            </a:pPr>
            <a:r>
              <a:rPr lang="fr-FR" sz="2800" dirty="0">
                <a:latin typeface="Poppins" panose="00000500000000000000" pitchFamily="2" charset="0"/>
                <a:cs typeface="Poppins" panose="00000500000000000000" pitchFamily="2" charset="0"/>
              </a:rPr>
              <a:t> 	à une action récursoire de l’employeur pour participer au paiement des dommages (remboursement des indemnités versées par la collectivité par exemple)</a:t>
            </a:r>
          </a:p>
        </p:txBody>
      </p:sp>
    </p:spTree>
    <p:extLst>
      <p:ext uri="{BB962C8B-B14F-4D97-AF65-F5344CB8AC3E}">
        <p14:creationId xmlns:p14="http://schemas.microsoft.com/office/powerpoint/2010/main" val="31780462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3C061972-D7E3-CBAD-8324-812611A63286}"/>
            </a:ext>
          </a:extLst>
        </p:cNvPr>
        <p:cNvGrpSpPr/>
        <p:nvPr/>
      </p:nvGrpSpPr>
      <p:grpSpPr>
        <a:xfrm>
          <a:off x="0" y="0"/>
          <a:ext cx="0" cy="0"/>
          <a:chOff x="0" y="0"/>
          <a:chExt cx="0" cy="0"/>
        </a:xfrm>
      </p:grpSpPr>
      <p:sp>
        <p:nvSpPr>
          <p:cNvPr id="26" name="TextBox 26">
            <a:extLst>
              <a:ext uri="{FF2B5EF4-FFF2-40B4-BE49-F238E27FC236}">
                <a16:creationId xmlns:a16="http://schemas.microsoft.com/office/drawing/2014/main" id="{39169E1A-83E7-4751-ACA2-48C947A3EA8B}"/>
              </a:ext>
            </a:extLst>
          </p:cNvPr>
          <p:cNvSpPr txBox="1"/>
          <p:nvPr/>
        </p:nvSpPr>
        <p:spPr>
          <a:xfrm>
            <a:off x="699453" y="256248"/>
            <a:ext cx="17052268" cy="692497"/>
          </a:xfrm>
          <a:prstGeom prst="rect">
            <a:avLst/>
          </a:prstGeom>
        </p:spPr>
        <p:txBody>
          <a:bodyPr lIns="0" tIns="0" rIns="0" bIns="0" rtlCol="0" anchor="t">
            <a:spAutoFit/>
          </a:bodyPr>
          <a:lstStyle/>
          <a:p>
            <a:pPr lvl="0" algn="ctr">
              <a:lnSpc>
                <a:spcPts val="5412"/>
              </a:lnSpc>
            </a:pPr>
            <a:r>
              <a:rPr lang="en-US" sz="4548" b="1" dirty="0">
                <a:solidFill>
                  <a:srgbClr val="000000"/>
                </a:solidFill>
                <a:latin typeface="Poppins Bold"/>
                <a:ea typeface="Poppins Bold"/>
                <a:cs typeface="Poppins Bold"/>
                <a:sym typeface="Poppins Bold"/>
              </a:rPr>
              <a:t>L’ALCOOL AU TRAVAIL</a:t>
            </a:r>
          </a:p>
        </p:txBody>
      </p:sp>
      <p:sp>
        <p:nvSpPr>
          <p:cNvPr id="27" name="TextBox 27">
            <a:extLst>
              <a:ext uri="{FF2B5EF4-FFF2-40B4-BE49-F238E27FC236}">
                <a16:creationId xmlns:a16="http://schemas.microsoft.com/office/drawing/2014/main" id="{7616A175-AAB1-0288-B10E-C98986F09DBC}"/>
              </a:ext>
            </a:extLst>
          </p:cNvPr>
          <p:cNvSpPr txBox="1"/>
          <p:nvPr/>
        </p:nvSpPr>
        <p:spPr>
          <a:xfrm>
            <a:off x="457200" y="1866900"/>
            <a:ext cx="16459200" cy="466218"/>
          </a:xfrm>
          <a:prstGeom prst="rect">
            <a:avLst/>
          </a:prstGeom>
        </p:spPr>
        <p:txBody>
          <a:bodyPr wrap="square" lIns="0" tIns="0" rIns="0" bIns="0" rtlCol="0" anchor="t">
            <a:spAutoFit/>
          </a:bodyPr>
          <a:lstStyle/>
          <a:p>
            <a:pPr marL="0" lvl="0" indent="0" algn="l">
              <a:lnSpc>
                <a:spcPts val="3657"/>
              </a:lnSpc>
            </a:pPr>
            <a:r>
              <a:rPr lang="en-US" sz="3073" b="1" dirty="0">
                <a:solidFill>
                  <a:srgbClr val="DB560E"/>
                </a:solidFill>
                <a:latin typeface="Poppins Bold"/>
                <a:ea typeface="Poppins Bold"/>
                <a:cs typeface="Poppins Bold"/>
                <a:sym typeface="Poppins Bold"/>
              </a:rPr>
              <a:t>LES MESURES DE PREVENTION : LIMITER OU INTERDIRE LA CONSOMMATION D’ALCCOL</a:t>
            </a:r>
          </a:p>
        </p:txBody>
      </p:sp>
      <p:sp>
        <p:nvSpPr>
          <p:cNvPr id="8" name="Espace réservé du contenu 8">
            <a:extLst>
              <a:ext uri="{FF2B5EF4-FFF2-40B4-BE49-F238E27FC236}">
                <a16:creationId xmlns:a16="http://schemas.microsoft.com/office/drawing/2014/main" id="{AF191387-EF7E-51E0-052A-E636FD43178F}"/>
              </a:ext>
            </a:extLst>
          </p:cNvPr>
          <p:cNvSpPr txBox="1">
            <a:spLocks/>
          </p:cNvSpPr>
          <p:nvPr/>
        </p:nvSpPr>
        <p:spPr>
          <a:xfrm>
            <a:off x="1143000" y="2705100"/>
            <a:ext cx="15316200" cy="66294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fr-FR" sz="2800" dirty="0">
                <a:latin typeface="Poppins" panose="00000500000000000000" pitchFamily="2" charset="0"/>
                <a:cs typeface="Poppins" panose="00000500000000000000" pitchFamily="2" charset="0"/>
              </a:rPr>
              <a:t>Art. R4228-20 (code du travail) :</a:t>
            </a:r>
          </a:p>
          <a:p>
            <a:pPr marL="0" lvl="0" indent="0" algn="just">
              <a:buNone/>
            </a:pPr>
            <a:r>
              <a:rPr lang="fr-FR" sz="2800" dirty="0">
                <a:latin typeface="Poppins" panose="00000500000000000000" pitchFamily="2" charset="0"/>
                <a:cs typeface="Poppins" panose="00000500000000000000" pitchFamily="2" charset="0"/>
              </a:rPr>
              <a:t>« (…) Lorsque la consommation de boissons alcoolisées (…) est susceptible de porter atteinte à la sécurité et la santé physique et mentale des travailleurs, l'employeur (…) prévoit dans le règlement intérieur ou, à défaut, par note de service les mesures (…) qui peuvent notamment prendre la forme d'une limitation voire d'une interdiction de cette consommation, doivent être proportionnées au but recherché. »</a:t>
            </a:r>
          </a:p>
          <a:p>
            <a:pPr marL="0" indent="0" algn="just">
              <a:buNone/>
            </a:pPr>
            <a:endParaRPr lang="fr-FR" sz="2800" dirty="0">
              <a:latin typeface="Poppins" panose="00000500000000000000" pitchFamily="2" charset="0"/>
              <a:cs typeface="Poppins" panose="00000500000000000000" pitchFamily="2" charset="0"/>
            </a:endParaRPr>
          </a:p>
          <a:p>
            <a:pPr lvl="0" algn="just">
              <a:buFont typeface="Wingdings" panose="05000000000000000000" pitchFamily="2" charset="2"/>
              <a:buChar char="q"/>
            </a:pPr>
            <a:r>
              <a:rPr lang="fr-FR" sz="2800" dirty="0">
                <a:latin typeface="Poppins" panose="00000500000000000000" pitchFamily="2" charset="0"/>
                <a:cs typeface="Poppins" panose="00000500000000000000" pitchFamily="2" charset="0"/>
              </a:rPr>
              <a:t> 	La restriction doit être prévue par le règlement intérieur (Avis de la FSSSCT)</a:t>
            </a:r>
          </a:p>
          <a:p>
            <a:pPr lvl="0" algn="just">
              <a:buFont typeface="Wingdings" panose="05000000000000000000" pitchFamily="2" charset="2"/>
              <a:buChar char="q"/>
            </a:pPr>
            <a:r>
              <a:rPr lang="fr-FR" sz="2800" dirty="0">
                <a:latin typeface="Poppins" panose="00000500000000000000" pitchFamily="2" charset="0"/>
                <a:cs typeface="Poppins" panose="00000500000000000000" pitchFamily="2" charset="0"/>
              </a:rPr>
              <a:t> 	La mesure doit être justifiée par la nature de la tâche à accomplir (Travaux dangereux ou situations dangereuses)</a:t>
            </a:r>
          </a:p>
          <a:p>
            <a:pPr lvl="0" algn="just">
              <a:buFont typeface="Wingdings" panose="05000000000000000000" pitchFamily="2" charset="2"/>
              <a:buChar char="q"/>
            </a:pPr>
            <a:r>
              <a:rPr lang="fr-FR" sz="2800" dirty="0">
                <a:latin typeface="Poppins" panose="00000500000000000000" pitchFamily="2" charset="0"/>
                <a:cs typeface="Poppins" panose="00000500000000000000" pitchFamily="2" charset="0"/>
              </a:rPr>
              <a:t>	La mesure doit être proportionnée au but recherché (respect des droits et des libertés individuelles)</a:t>
            </a:r>
          </a:p>
          <a:p>
            <a:pPr lvl="0" algn="just">
              <a:buFont typeface="Wingdings" panose="05000000000000000000" pitchFamily="2" charset="2"/>
              <a:buChar char="q"/>
            </a:pPr>
            <a:r>
              <a:rPr lang="fr-FR" sz="2800" dirty="0">
                <a:latin typeface="Poppins" panose="00000500000000000000" pitchFamily="2" charset="0"/>
                <a:cs typeface="Poppins" panose="00000500000000000000" pitchFamily="2" charset="0"/>
              </a:rPr>
              <a:t> 	La « tolérance zéro alcool » sans justification semble difficile à mettre en œuvre (CE, 8 juillet 2019, n° 420434).</a:t>
            </a:r>
          </a:p>
        </p:txBody>
      </p:sp>
    </p:spTree>
    <p:extLst>
      <p:ext uri="{BB962C8B-B14F-4D97-AF65-F5344CB8AC3E}">
        <p14:creationId xmlns:p14="http://schemas.microsoft.com/office/powerpoint/2010/main" val="314501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6238A361-347D-1254-482D-D8E62BF0FE36}"/>
            </a:ext>
          </a:extLst>
        </p:cNvPr>
        <p:cNvGrpSpPr/>
        <p:nvPr/>
      </p:nvGrpSpPr>
      <p:grpSpPr>
        <a:xfrm>
          <a:off x="0" y="0"/>
          <a:ext cx="0" cy="0"/>
          <a:chOff x="0" y="0"/>
          <a:chExt cx="0" cy="0"/>
        </a:xfrm>
      </p:grpSpPr>
      <p:sp>
        <p:nvSpPr>
          <p:cNvPr id="26" name="TextBox 26">
            <a:extLst>
              <a:ext uri="{FF2B5EF4-FFF2-40B4-BE49-F238E27FC236}">
                <a16:creationId xmlns:a16="http://schemas.microsoft.com/office/drawing/2014/main" id="{4B1C1AF5-2A22-8E44-115D-4F9D414FC632}"/>
              </a:ext>
            </a:extLst>
          </p:cNvPr>
          <p:cNvSpPr txBox="1"/>
          <p:nvPr/>
        </p:nvSpPr>
        <p:spPr>
          <a:xfrm>
            <a:off x="699453" y="256248"/>
            <a:ext cx="17052268" cy="692497"/>
          </a:xfrm>
          <a:prstGeom prst="rect">
            <a:avLst/>
          </a:prstGeom>
        </p:spPr>
        <p:txBody>
          <a:bodyPr lIns="0" tIns="0" rIns="0" bIns="0" rtlCol="0" anchor="t">
            <a:spAutoFit/>
          </a:bodyPr>
          <a:lstStyle/>
          <a:p>
            <a:pPr lvl="0" algn="ctr">
              <a:lnSpc>
                <a:spcPts val="5412"/>
              </a:lnSpc>
            </a:pPr>
            <a:r>
              <a:rPr lang="en-US" sz="4548" b="1" dirty="0">
                <a:solidFill>
                  <a:srgbClr val="000000"/>
                </a:solidFill>
                <a:latin typeface="Poppins Bold"/>
                <a:ea typeface="Poppins Bold"/>
                <a:cs typeface="Poppins Bold"/>
                <a:sym typeface="Poppins Bold"/>
              </a:rPr>
              <a:t>L’ALCOOL AU TRAVAIL</a:t>
            </a:r>
          </a:p>
        </p:txBody>
      </p:sp>
      <p:sp>
        <p:nvSpPr>
          <p:cNvPr id="27" name="TextBox 27">
            <a:extLst>
              <a:ext uri="{FF2B5EF4-FFF2-40B4-BE49-F238E27FC236}">
                <a16:creationId xmlns:a16="http://schemas.microsoft.com/office/drawing/2014/main" id="{62F69929-2865-C618-ED44-24DCD42CFF22}"/>
              </a:ext>
            </a:extLst>
          </p:cNvPr>
          <p:cNvSpPr txBox="1"/>
          <p:nvPr/>
        </p:nvSpPr>
        <p:spPr>
          <a:xfrm>
            <a:off x="457200" y="1866900"/>
            <a:ext cx="16344900" cy="466218"/>
          </a:xfrm>
          <a:prstGeom prst="rect">
            <a:avLst/>
          </a:prstGeom>
        </p:spPr>
        <p:txBody>
          <a:bodyPr wrap="square" lIns="0" tIns="0" rIns="0" bIns="0" rtlCol="0" anchor="t">
            <a:spAutoFit/>
          </a:bodyPr>
          <a:lstStyle/>
          <a:p>
            <a:pPr lvl="0">
              <a:lnSpc>
                <a:spcPts val="3657"/>
              </a:lnSpc>
            </a:pPr>
            <a:r>
              <a:rPr lang="en-US" sz="3073" b="1" dirty="0">
                <a:solidFill>
                  <a:srgbClr val="DB560E"/>
                </a:solidFill>
                <a:latin typeface="Poppins Bold"/>
                <a:ea typeface="Poppins Bold"/>
                <a:cs typeface="Poppins Bold"/>
                <a:sym typeface="Poppins Bold"/>
              </a:rPr>
              <a:t>LES MESURES DE PREVENTION : LIMITER OU INTERDIRE LA CONSOMMATION D’ALCOOL</a:t>
            </a:r>
          </a:p>
        </p:txBody>
      </p:sp>
      <p:sp>
        <p:nvSpPr>
          <p:cNvPr id="8" name="Espace réservé du contenu 8">
            <a:extLst>
              <a:ext uri="{FF2B5EF4-FFF2-40B4-BE49-F238E27FC236}">
                <a16:creationId xmlns:a16="http://schemas.microsoft.com/office/drawing/2014/main" id="{016440B8-65EA-A681-FD47-90F2B306B7DF}"/>
              </a:ext>
            </a:extLst>
          </p:cNvPr>
          <p:cNvSpPr txBox="1">
            <a:spLocks/>
          </p:cNvSpPr>
          <p:nvPr/>
        </p:nvSpPr>
        <p:spPr>
          <a:xfrm>
            <a:off x="1219200" y="3086100"/>
            <a:ext cx="15316200" cy="5114079"/>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just">
              <a:buNone/>
            </a:pPr>
            <a:r>
              <a:rPr lang="fr-FR" sz="2800" dirty="0">
                <a:latin typeface="Poppins" panose="00000500000000000000" pitchFamily="2" charset="0"/>
                <a:cs typeface="Poppins" panose="00000500000000000000" pitchFamily="2" charset="0"/>
              </a:rPr>
              <a:t>Exemples de postes pouvant être considérés comme dangereux (issus de jurisprudences ; la liste de ces postes reste en réalité en nombre assez limité) : </a:t>
            </a:r>
          </a:p>
          <a:p>
            <a:pPr marL="0" lvl="0" indent="0" algn="just">
              <a:buNone/>
            </a:pPr>
            <a:endParaRPr lang="fr-FR" sz="2800" dirty="0">
              <a:latin typeface="Poppins" panose="00000500000000000000" pitchFamily="2" charset="0"/>
              <a:cs typeface="Poppins" panose="00000500000000000000" pitchFamily="2" charset="0"/>
            </a:endParaRPr>
          </a:p>
          <a:p>
            <a:pPr lvl="0" algn="just">
              <a:lnSpc>
                <a:spcPct val="150000"/>
              </a:lnSpc>
              <a:buFont typeface="Wingdings" panose="05000000000000000000" pitchFamily="2" charset="2"/>
              <a:buChar char="q"/>
            </a:pPr>
            <a:r>
              <a:rPr lang="fr-FR" sz="2800" dirty="0">
                <a:latin typeface="Poppins" panose="00000500000000000000" pitchFamily="2" charset="0"/>
                <a:cs typeface="Poppins" panose="00000500000000000000" pitchFamily="2" charset="0"/>
              </a:rPr>
              <a:t> 	 la </a:t>
            </a:r>
            <a:r>
              <a:rPr lang="fr-FR" sz="2800" b="1" dirty="0">
                <a:latin typeface="Poppins" panose="00000500000000000000" pitchFamily="2" charset="0"/>
                <a:cs typeface="Poppins" panose="00000500000000000000" pitchFamily="2" charset="0"/>
              </a:rPr>
              <a:t>conduite </a:t>
            </a:r>
            <a:r>
              <a:rPr lang="fr-FR" sz="2800" dirty="0">
                <a:latin typeface="Poppins" panose="00000500000000000000" pitchFamily="2" charset="0"/>
                <a:cs typeface="Poppins" panose="00000500000000000000" pitchFamily="2" charset="0"/>
              </a:rPr>
              <a:t>de véhicule et d’engin</a:t>
            </a:r>
          </a:p>
          <a:p>
            <a:pPr lvl="0" algn="just">
              <a:lnSpc>
                <a:spcPct val="150000"/>
              </a:lnSpc>
              <a:buFont typeface="Wingdings" panose="05000000000000000000" pitchFamily="2" charset="2"/>
              <a:buChar char="q"/>
            </a:pPr>
            <a:r>
              <a:rPr lang="fr-FR" sz="2800" dirty="0">
                <a:latin typeface="Poppins" panose="00000500000000000000" pitchFamily="2" charset="0"/>
                <a:cs typeface="Poppins" panose="00000500000000000000" pitchFamily="2" charset="0"/>
              </a:rPr>
              <a:t> 	 Les caristes</a:t>
            </a:r>
          </a:p>
          <a:p>
            <a:pPr lvl="0" algn="just">
              <a:lnSpc>
                <a:spcPct val="150000"/>
              </a:lnSpc>
              <a:buFont typeface="Wingdings" panose="05000000000000000000" pitchFamily="2" charset="2"/>
              <a:buChar char="q"/>
            </a:pPr>
            <a:r>
              <a:rPr lang="fr-FR" sz="2800" dirty="0">
                <a:latin typeface="Poppins" panose="00000500000000000000" pitchFamily="2" charset="0"/>
                <a:cs typeface="Poppins" panose="00000500000000000000" pitchFamily="2" charset="0"/>
              </a:rPr>
              <a:t> 	 l’utilisation de </a:t>
            </a:r>
            <a:r>
              <a:rPr lang="fr-FR" sz="2800" b="1" dirty="0">
                <a:latin typeface="Poppins" panose="00000500000000000000" pitchFamily="2" charset="0"/>
                <a:cs typeface="Poppins" panose="00000500000000000000" pitchFamily="2" charset="0"/>
              </a:rPr>
              <a:t>machines dangereuses </a:t>
            </a:r>
          </a:p>
          <a:p>
            <a:pPr lvl="0" algn="just">
              <a:lnSpc>
                <a:spcPct val="150000"/>
              </a:lnSpc>
              <a:buFont typeface="Wingdings" panose="05000000000000000000" pitchFamily="2" charset="2"/>
              <a:buChar char="q"/>
            </a:pPr>
            <a:r>
              <a:rPr lang="fr-FR" sz="2800" dirty="0">
                <a:latin typeface="Poppins" panose="00000500000000000000" pitchFamily="2" charset="0"/>
                <a:cs typeface="Poppins" panose="00000500000000000000" pitchFamily="2" charset="0"/>
              </a:rPr>
              <a:t>	 l’utilisation de </a:t>
            </a:r>
            <a:r>
              <a:rPr lang="fr-FR" sz="2800" b="1" dirty="0">
                <a:latin typeface="Poppins" panose="00000500000000000000" pitchFamily="2" charset="0"/>
                <a:cs typeface="Poppins" panose="00000500000000000000" pitchFamily="2" charset="0"/>
              </a:rPr>
              <a:t>produits dangereux</a:t>
            </a:r>
          </a:p>
          <a:p>
            <a:pPr lvl="0" algn="just">
              <a:lnSpc>
                <a:spcPct val="150000"/>
              </a:lnSpc>
              <a:buFont typeface="Wingdings" panose="05000000000000000000" pitchFamily="2" charset="2"/>
              <a:buChar char="q"/>
            </a:pPr>
            <a:r>
              <a:rPr lang="fr-FR" sz="2800" dirty="0">
                <a:latin typeface="Poppins" panose="00000500000000000000" pitchFamily="2" charset="0"/>
                <a:cs typeface="Poppins" panose="00000500000000000000" pitchFamily="2" charset="0"/>
              </a:rPr>
              <a:t> 	 le </a:t>
            </a:r>
            <a:r>
              <a:rPr lang="fr-FR" sz="2800" b="1" dirty="0">
                <a:latin typeface="Poppins" panose="00000500000000000000" pitchFamily="2" charset="0"/>
                <a:cs typeface="Poppins" panose="00000500000000000000" pitchFamily="2" charset="0"/>
              </a:rPr>
              <a:t>Port d’armes</a:t>
            </a:r>
          </a:p>
          <a:p>
            <a:pPr marL="0" lvl="0" indent="0" algn="just">
              <a:buNone/>
            </a:pPr>
            <a:endParaRPr lang="fr-FR" sz="2800" dirty="0">
              <a:latin typeface="Poppins" panose="00000500000000000000" pitchFamily="2" charset="0"/>
              <a:cs typeface="Poppins" panose="00000500000000000000" pitchFamily="2" charset="0"/>
            </a:endParaRPr>
          </a:p>
          <a:p>
            <a:pPr lvl="0" algn="just">
              <a:buFont typeface="Wingdings" panose="05000000000000000000" pitchFamily="2" charset="2"/>
              <a:buChar char="q"/>
            </a:pPr>
            <a:endParaRPr lang="fr-FR" sz="28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28981827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9E57D960-6B5B-BB18-93B5-BDA8D2EE1629}"/>
            </a:ext>
          </a:extLst>
        </p:cNvPr>
        <p:cNvGrpSpPr/>
        <p:nvPr/>
      </p:nvGrpSpPr>
      <p:grpSpPr>
        <a:xfrm>
          <a:off x="0" y="0"/>
          <a:ext cx="0" cy="0"/>
          <a:chOff x="0" y="0"/>
          <a:chExt cx="0" cy="0"/>
        </a:xfrm>
      </p:grpSpPr>
      <p:sp>
        <p:nvSpPr>
          <p:cNvPr id="26" name="TextBox 26">
            <a:extLst>
              <a:ext uri="{FF2B5EF4-FFF2-40B4-BE49-F238E27FC236}">
                <a16:creationId xmlns:a16="http://schemas.microsoft.com/office/drawing/2014/main" id="{483EDE41-F247-DE48-00B4-DBCCE198925C}"/>
              </a:ext>
            </a:extLst>
          </p:cNvPr>
          <p:cNvSpPr txBox="1"/>
          <p:nvPr/>
        </p:nvSpPr>
        <p:spPr>
          <a:xfrm>
            <a:off x="699453" y="256248"/>
            <a:ext cx="17052268" cy="692497"/>
          </a:xfrm>
          <a:prstGeom prst="rect">
            <a:avLst/>
          </a:prstGeom>
        </p:spPr>
        <p:txBody>
          <a:bodyPr lIns="0" tIns="0" rIns="0" bIns="0" rtlCol="0" anchor="t">
            <a:spAutoFit/>
          </a:bodyPr>
          <a:lstStyle/>
          <a:p>
            <a:pPr lvl="0" algn="ctr">
              <a:lnSpc>
                <a:spcPts val="5412"/>
              </a:lnSpc>
            </a:pPr>
            <a:r>
              <a:rPr lang="en-US" sz="4548" b="1" dirty="0">
                <a:solidFill>
                  <a:srgbClr val="000000"/>
                </a:solidFill>
                <a:latin typeface="Poppins Bold"/>
                <a:ea typeface="Poppins Bold"/>
                <a:cs typeface="Poppins Bold"/>
                <a:sym typeface="Poppins Bold"/>
              </a:rPr>
              <a:t>L’ALCOOL AU TRAVAIL</a:t>
            </a:r>
          </a:p>
        </p:txBody>
      </p:sp>
      <p:sp>
        <p:nvSpPr>
          <p:cNvPr id="27" name="TextBox 27">
            <a:extLst>
              <a:ext uri="{FF2B5EF4-FFF2-40B4-BE49-F238E27FC236}">
                <a16:creationId xmlns:a16="http://schemas.microsoft.com/office/drawing/2014/main" id="{F5669995-0736-BE7E-D503-ED9450E0CD29}"/>
              </a:ext>
            </a:extLst>
          </p:cNvPr>
          <p:cNvSpPr txBox="1"/>
          <p:nvPr/>
        </p:nvSpPr>
        <p:spPr>
          <a:xfrm>
            <a:off x="457200" y="1866900"/>
            <a:ext cx="16344900" cy="466218"/>
          </a:xfrm>
          <a:prstGeom prst="rect">
            <a:avLst/>
          </a:prstGeom>
        </p:spPr>
        <p:txBody>
          <a:bodyPr wrap="square" lIns="0" tIns="0" rIns="0" bIns="0" rtlCol="0" anchor="t">
            <a:spAutoFit/>
          </a:bodyPr>
          <a:lstStyle/>
          <a:p>
            <a:pPr lvl="0">
              <a:lnSpc>
                <a:spcPts val="3657"/>
              </a:lnSpc>
            </a:pPr>
            <a:r>
              <a:rPr lang="en-US" sz="3073" b="1" dirty="0">
                <a:solidFill>
                  <a:srgbClr val="DB560E"/>
                </a:solidFill>
                <a:latin typeface="Poppins Bold"/>
                <a:ea typeface="Poppins Bold"/>
                <a:cs typeface="Poppins Bold"/>
                <a:sym typeface="Poppins Bold"/>
              </a:rPr>
              <a:t>LES MESURES DE PREVENTION : LIMITER OU INTERDIRE LA CONSOMMATION D’ALCOOL</a:t>
            </a:r>
          </a:p>
        </p:txBody>
      </p:sp>
      <p:sp>
        <p:nvSpPr>
          <p:cNvPr id="8" name="Espace réservé du contenu 8">
            <a:extLst>
              <a:ext uri="{FF2B5EF4-FFF2-40B4-BE49-F238E27FC236}">
                <a16:creationId xmlns:a16="http://schemas.microsoft.com/office/drawing/2014/main" id="{E12C29A2-30DB-AD53-65DB-FD65ED4D377D}"/>
              </a:ext>
            </a:extLst>
          </p:cNvPr>
          <p:cNvSpPr txBox="1">
            <a:spLocks/>
          </p:cNvSpPr>
          <p:nvPr/>
        </p:nvSpPr>
        <p:spPr>
          <a:xfrm>
            <a:off x="1295400" y="2851910"/>
            <a:ext cx="15316200" cy="72009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fr-FR" sz="2800" dirty="0">
                <a:latin typeface="Poppins" panose="00000500000000000000" pitchFamily="2" charset="0"/>
                <a:cs typeface="Poppins" panose="00000500000000000000" pitchFamily="2" charset="0"/>
              </a:rPr>
              <a:t>Exemples de situations pouvant être considérés comme dangereuses. Le choix desdites activités devra être au préalable fondé sur des éléments caractérisant l’existence d’une situation particulière de danger ou de risques en lien avec le DUERP (CE n° 349365 du 12.11.2012 ; CE, 8 juillet 2019, n° 420434) :</a:t>
            </a:r>
          </a:p>
          <a:p>
            <a:pPr marL="0" lvl="0" indent="0" algn="just">
              <a:buNone/>
            </a:pPr>
            <a:endParaRPr lang="fr-FR" sz="2800" dirty="0">
              <a:latin typeface="Poppins" panose="00000500000000000000" pitchFamily="2" charset="0"/>
              <a:cs typeface="Poppins" panose="00000500000000000000" pitchFamily="2" charset="0"/>
            </a:endParaRPr>
          </a:p>
          <a:p>
            <a:pPr lvl="0" algn="just">
              <a:lnSpc>
                <a:spcPct val="150000"/>
              </a:lnSpc>
              <a:buFont typeface="Wingdings" panose="05000000000000000000" pitchFamily="2" charset="2"/>
              <a:buChar char="q"/>
            </a:pPr>
            <a:r>
              <a:rPr lang="fr-FR" sz="2800" dirty="0">
                <a:latin typeface="Poppins" panose="00000500000000000000" pitchFamily="2" charset="0"/>
                <a:cs typeface="Poppins" panose="00000500000000000000" pitchFamily="2" charset="0"/>
              </a:rPr>
              <a:t> 	 Travail en hauteur</a:t>
            </a:r>
          </a:p>
          <a:p>
            <a:pPr lvl="0" algn="just">
              <a:lnSpc>
                <a:spcPct val="150000"/>
              </a:lnSpc>
              <a:buFont typeface="Wingdings" panose="05000000000000000000" pitchFamily="2" charset="2"/>
              <a:buChar char="q"/>
            </a:pPr>
            <a:r>
              <a:rPr lang="fr-FR" sz="2800" dirty="0">
                <a:latin typeface="Poppins" panose="00000500000000000000" pitchFamily="2" charset="0"/>
                <a:cs typeface="Poppins" panose="00000500000000000000" pitchFamily="2" charset="0"/>
              </a:rPr>
              <a:t>	 Travaux électriques </a:t>
            </a:r>
          </a:p>
          <a:p>
            <a:pPr lvl="0" algn="just">
              <a:lnSpc>
                <a:spcPct val="150000"/>
              </a:lnSpc>
              <a:buFont typeface="Wingdings" panose="05000000000000000000" pitchFamily="2" charset="2"/>
              <a:buChar char="q"/>
            </a:pPr>
            <a:r>
              <a:rPr lang="fr-FR" sz="2800" dirty="0">
                <a:latin typeface="Poppins" panose="00000500000000000000" pitchFamily="2" charset="0"/>
                <a:cs typeface="Poppins" panose="00000500000000000000" pitchFamily="2" charset="0"/>
              </a:rPr>
              <a:t>	 Encadrement d’enfants ou de personnes âgées</a:t>
            </a:r>
          </a:p>
          <a:p>
            <a:pPr lvl="0" algn="just">
              <a:lnSpc>
                <a:spcPct val="150000"/>
              </a:lnSpc>
              <a:buFont typeface="Wingdings" panose="05000000000000000000" pitchFamily="2" charset="2"/>
              <a:buChar char="q"/>
            </a:pPr>
            <a:r>
              <a:rPr lang="fr-FR" sz="2800" dirty="0">
                <a:latin typeface="Poppins" panose="00000500000000000000" pitchFamily="2" charset="0"/>
                <a:cs typeface="Poppins" panose="00000500000000000000" pitchFamily="2" charset="0"/>
              </a:rPr>
              <a:t> 	 Travail isolé</a:t>
            </a:r>
            <a:r>
              <a:rPr lang="fr-FR" sz="2400" dirty="0">
                <a:latin typeface="Poppins" panose="00000500000000000000" pitchFamily="2" charset="0"/>
                <a:cs typeface="Poppins" panose="00000500000000000000" pitchFamily="2" charset="0"/>
              </a:rPr>
              <a:t> </a:t>
            </a:r>
          </a:p>
          <a:p>
            <a:pPr marL="0" lvl="0" indent="0" algn="just">
              <a:buNone/>
            </a:pPr>
            <a:r>
              <a:rPr lang="fr-FR" sz="2800" b="1" dirty="0">
                <a:latin typeface="Poppins" panose="00000500000000000000" pitchFamily="2" charset="0"/>
                <a:cs typeface="Poppins" panose="00000500000000000000" pitchFamily="2" charset="0"/>
              </a:rPr>
              <a:t>La liste </a:t>
            </a:r>
            <a:r>
              <a:rPr lang="fr-FR" sz="2800" dirty="0">
                <a:latin typeface="Poppins" panose="00000500000000000000" pitchFamily="2" charset="0"/>
                <a:cs typeface="Poppins" panose="00000500000000000000" pitchFamily="2" charset="0"/>
              </a:rPr>
              <a:t>des travaux dangereux ou des situations à risque devra être indiquée dans le règlement intérieur et porté à la connaissance des agents.  </a:t>
            </a:r>
          </a:p>
        </p:txBody>
      </p:sp>
    </p:spTree>
    <p:extLst>
      <p:ext uri="{BB962C8B-B14F-4D97-AF65-F5344CB8AC3E}">
        <p14:creationId xmlns:p14="http://schemas.microsoft.com/office/powerpoint/2010/main" val="33551389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4EC2538D-3FA9-D00A-3F70-5B1331F5E212}"/>
            </a:ext>
          </a:extLst>
        </p:cNvPr>
        <p:cNvGrpSpPr/>
        <p:nvPr/>
      </p:nvGrpSpPr>
      <p:grpSpPr>
        <a:xfrm>
          <a:off x="0" y="0"/>
          <a:ext cx="0" cy="0"/>
          <a:chOff x="0" y="0"/>
          <a:chExt cx="0" cy="0"/>
        </a:xfrm>
      </p:grpSpPr>
      <p:sp>
        <p:nvSpPr>
          <p:cNvPr id="16" name="Freeform 16">
            <a:extLst>
              <a:ext uri="{FF2B5EF4-FFF2-40B4-BE49-F238E27FC236}">
                <a16:creationId xmlns:a16="http://schemas.microsoft.com/office/drawing/2014/main" id="{83A82613-B170-6B0C-0871-B462FB1AC783}"/>
              </a:ext>
            </a:extLst>
          </p:cNvPr>
          <p:cNvSpPr/>
          <p:nvPr/>
        </p:nvSpPr>
        <p:spPr>
          <a:xfrm>
            <a:off x="968674" y="3343810"/>
            <a:ext cx="782103" cy="447932"/>
          </a:xfrm>
          <a:custGeom>
            <a:avLst/>
            <a:gdLst/>
            <a:ahLst/>
            <a:cxnLst/>
            <a:rect l="l" t="t" r="r" b="b"/>
            <a:pathLst>
              <a:path w="782103" h="447932">
                <a:moveTo>
                  <a:pt x="0" y="0"/>
                </a:moveTo>
                <a:lnTo>
                  <a:pt x="782102" y="0"/>
                </a:lnTo>
                <a:lnTo>
                  <a:pt x="782102"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6" name="TextBox 26">
            <a:extLst>
              <a:ext uri="{FF2B5EF4-FFF2-40B4-BE49-F238E27FC236}">
                <a16:creationId xmlns:a16="http://schemas.microsoft.com/office/drawing/2014/main" id="{3C5D15A7-4C26-2BDD-FE98-9FDFA850DE7E}"/>
              </a:ext>
            </a:extLst>
          </p:cNvPr>
          <p:cNvSpPr txBox="1"/>
          <p:nvPr/>
        </p:nvSpPr>
        <p:spPr>
          <a:xfrm>
            <a:off x="699453" y="256248"/>
            <a:ext cx="17052268" cy="692497"/>
          </a:xfrm>
          <a:prstGeom prst="rect">
            <a:avLst/>
          </a:prstGeom>
        </p:spPr>
        <p:txBody>
          <a:bodyPr lIns="0" tIns="0" rIns="0" bIns="0" rtlCol="0" anchor="t">
            <a:spAutoFit/>
          </a:bodyPr>
          <a:lstStyle/>
          <a:p>
            <a:pPr lvl="0" algn="ctr">
              <a:lnSpc>
                <a:spcPts val="5412"/>
              </a:lnSpc>
            </a:pPr>
            <a:r>
              <a:rPr lang="en-US" sz="4548" b="1" dirty="0">
                <a:solidFill>
                  <a:srgbClr val="000000"/>
                </a:solidFill>
                <a:latin typeface="Poppins Bold"/>
                <a:ea typeface="Poppins Bold"/>
                <a:cs typeface="Poppins Bold"/>
                <a:sym typeface="Poppins Bold"/>
              </a:rPr>
              <a:t>L’ALCOOL AU TRAVAIL</a:t>
            </a:r>
          </a:p>
        </p:txBody>
      </p:sp>
      <p:sp>
        <p:nvSpPr>
          <p:cNvPr id="27" name="TextBox 27">
            <a:extLst>
              <a:ext uri="{FF2B5EF4-FFF2-40B4-BE49-F238E27FC236}">
                <a16:creationId xmlns:a16="http://schemas.microsoft.com/office/drawing/2014/main" id="{6BFC3A13-0CA5-95A9-E2AB-2E352B1E7676}"/>
              </a:ext>
            </a:extLst>
          </p:cNvPr>
          <p:cNvSpPr txBox="1"/>
          <p:nvPr/>
        </p:nvSpPr>
        <p:spPr>
          <a:xfrm>
            <a:off x="457200" y="1866900"/>
            <a:ext cx="16344900" cy="466218"/>
          </a:xfrm>
          <a:prstGeom prst="rect">
            <a:avLst/>
          </a:prstGeom>
        </p:spPr>
        <p:txBody>
          <a:bodyPr wrap="square" lIns="0" tIns="0" rIns="0" bIns="0" rtlCol="0" anchor="t">
            <a:spAutoFit/>
          </a:bodyPr>
          <a:lstStyle/>
          <a:p>
            <a:pPr lvl="0">
              <a:lnSpc>
                <a:spcPts val="3657"/>
              </a:lnSpc>
            </a:pPr>
            <a:r>
              <a:rPr lang="en-US" sz="3073" b="1" dirty="0">
                <a:solidFill>
                  <a:srgbClr val="DB560E"/>
                </a:solidFill>
                <a:latin typeface="Poppins Bold"/>
                <a:ea typeface="Poppins Bold"/>
                <a:cs typeface="Poppins Bold"/>
                <a:sym typeface="Poppins Bold"/>
              </a:rPr>
              <a:t>LES MESURES DE PREVENTION : MISE A DIPOSITION DE BOISSONS NON ALCOOLISEES</a:t>
            </a:r>
          </a:p>
        </p:txBody>
      </p:sp>
      <p:sp>
        <p:nvSpPr>
          <p:cNvPr id="8" name="Espace réservé du contenu 8">
            <a:extLst>
              <a:ext uri="{FF2B5EF4-FFF2-40B4-BE49-F238E27FC236}">
                <a16:creationId xmlns:a16="http://schemas.microsoft.com/office/drawing/2014/main" id="{2F9D33B5-F495-06A2-0E5F-26F173860B75}"/>
              </a:ext>
            </a:extLst>
          </p:cNvPr>
          <p:cNvSpPr txBox="1">
            <a:spLocks/>
          </p:cNvSpPr>
          <p:nvPr/>
        </p:nvSpPr>
        <p:spPr>
          <a:xfrm>
            <a:off x="838200" y="2829852"/>
            <a:ext cx="15316200" cy="72009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fr-FR" sz="2800" dirty="0">
                <a:latin typeface="Poppins" panose="00000500000000000000" pitchFamily="2" charset="0"/>
                <a:cs typeface="Poppins" panose="00000500000000000000" pitchFamily="2" charset="0"/>
              </a:rPr>
              <a:t>Art. R4225-2 (code du travail)  :</a:t>
            </a:r>
          </a:p>
          <a:p>
            <a:pPr marL="0" indent="0">
              <a:buNone/>
            </a:pPr>
            <a:endParaRPr lang="fr-FR" sz="2800" dirty="0">
              <a:latin typeface="Poppins" panose="00000500000000000000" pitchFamily="2" charset="0"/>
              <a:cs typeface="Poppins" panose="00000500000000000000" pitchFamily="2" charset="0"/>
            </a:endParaRPr>
          </a:p>
          <a:p>
            <a:pPr marL="0" indent="0">
              <a:buNone/>
            </a:pPr>
            <a:r>
              <a:rPr lang="fr-FR" sz="2800" dirty="0">
                <a:latin typeface="Poppins" panose="00000500000000000000" pitchFamily="2" charset="0"/>
                <a:cs typeface="Poppins" panose="00000500000000000000" pitchFamily="2" charset="0"/>
              </a:rPr>
              <a:t>« L'employeur met à disposition des travailleurs de l'eau potable et fraîche pour leur permettre de se désaltérer et de se rafraîchir. »</a:t>
            </a:r>
          </a:p>
          <a:p>
            <a:pPr marL="0" lvl="0" indent="0" algn="just">
              <a:buNone/>
            </a:pPr>
            <a:endParaRPr lang="fr-FR" sz="2800" dirty="0">
              <a:latin typeface="Poppins" panose="00000500000000000000" pitchFamily="2" charset="0"/>
              <a:cs typeface="Poppins" panose="00000500000000000000" pitchFamily="2" charset="0"/>
            </a:endParaRPr>
          </a:p>
          <a:p>
            <a:pPr lvl="0" algn="just">
              <a:lnSpc>
                <a:spcPct val="150000"/>
              </a:lnSpc>
              <a:buFont typeface="Wingdings" panose="05000000000000000000" pitchFamily="2" charset="2"/>
              <a:buChar char="q"/>
            </a:pPr>
            <a:r>
              <a:rPr lang="fr-FR" sz="2800" dirty="0">
                <a:latin typeface="Poppins" panose="00000500000000000000" pitchFamily="2" charset="0"/>
                <a:cs typeface="Poppins" panose="00000500000000000000" pitchFamily="2" charset="0"/>
              </a:rPr>
              <a:t> 	3 litres d’eau minimum par jour et par agent (R4534-143 du code du travail)</a:t>
            </a:r>
          </a:p>
          <a:p>
            <a:pPr lvl="0" algn="just">
              <a:lnSpc>
                <a:spcPct val="150000"/>
              </a:lnSpc>
              <a:buFont typeface="Wingdings" panose="05000000000000000000" pitchFamily="2" charset="2"/>
              <a:buChar char="q"/>
            </a:pPr>
            <a:r>
              <a:rPr lang="fr-FR" sz="2800" dirty="0">
                <a:latin typeface="Poppins" panose="00000500000000000000" pitchFamily="2" charset="0"/>
                <a:cs typeface="Poppins" panose="00000500000000000000" pitchFamily="2" charset="0"/>
              </a:rPr>
              <a:t>	Autant que nécessaire en période de canicule (R.4463-3 du code du travail ; 	Décret n° 2025-482 	du 27 mai 2025)</a:t>
            </a:r>
          </a:p>
          <a:p>
            <a:pPr lvl="0" algn="just">
              <a:lnSpc>
                <a:spcPct val="150000"/>
              </a:lnSpc>
              <a:buFont typeface="Wingdings" panose="05000000000000000000" pitchFamily="2" charset="2"/>
              <a:buChar char="q"/>
            </a:pPr>
            <a:r>
              <a:rPr lang="fr-FR" sz="2800" dirty="0">
                <a:latin typeface="Poppins" panose="00000500000000000000" pitchFamily="2" charset="0"/>
                <a:cs typeface="Poppins" panose="00000500000000000000" pitchFamily="2" charset="0"/>
              </a:rPr>
              <a:t>	Des boissons et des aromatisants pour les conditions de travail conduisant les agents à se désaltérer fréquemment (liste des postes de travail après avis du Médecin du Travail et du FSSSCT)(R4225-2 du code du travail)</a:t>
            </a:r>
          </a:p>
        </p:txBody>
      </p:sp>
    </p:spTree>
    <p:extLst>
      <p:ext uri="{BB962C8B-B14F-4D97-AF65-F5344CB8AC3E}">
        <p14:creationId xmlns:p14="http://schemas.microsoft.com/office/powerpoint/2010/main" val="16907004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51C8603D-A85E-B419-9A7A-81343436953D}"/>
            </a:ext>
          </a:extLst>
        </p:cNvPr>
        <p:cNvGrpSpPr/>
        <p:nvPr/>
      </p:nvGrpSpPr>
      <p:grpSpPr>
        <a:xfrm>
          <a:off x="0" y="0"/>
          <a:ext cx="0" cy="0"/>
          <a:chOff x="0" y="0"/>
          <a:chExt cx="0" cy="0"/>
        </a:xfrm>
      </p:grpSpPr>
      <p:sp>
        <p:nvSpPr>
          <p:cNvPr id="26" name="TextBox 26">
            <a:extLst>
              <a:ext uri="{FF2B5EF4-FFF2-40B4-BE49-F238E27FC236}">
                <a16:creationId xmlns:a16="http://schemas.microsoft.com/office/drawing/2014/main" id="{E1FFBD83-C907-8A5F-C30D-8553E1134235}"/>
              </a:ext>
            </a:extLst>
          </p:cNvPr>
          <p:cNvSpPr txBox="1"/>
          <p:nvPr/>
        </p:nvSpPr>
        <p:spPr>
          <a:xfrm>
            <a:off x="699453" y="256248"/>
            <a:ext cx="17052268" cy="692497"/>
          </a:xfrm>
          <a:prstGeom prst="rect">
            <a:avLst/>
          </a:prstGeom>
        </p:spPr>
        <p:txBody>
          <a:bodyPr lIns="0" tIns="0" rIns="0" bIns="0" rtlCol="0" anchor="t">
            <a:spAutoFit/>
          </a:bodyPr>
          <a:lstStyle/>
          <a:p>
            <a:pPr lvl="0" algn="ctr">
              <a:lnSpc>
                <a:spcPts val="5412"/>
              </a:lnSpc>
            </a:pPr>
            <a:r>
              <a:rPr lang="en-US" sz="4548" b="1" dirty="0">
                <a:solidFill>
                  <a:srgbClr val="000000"/>
                </a:solidFill>
                <a:latin typeface="Poppins Bold"/>
                <a:ea typeface="Poppins Bold"/>
                <a:cs typeface="Poppins Bold"/>
                <a:sym typeface="Poppins Bold"/>
              </a:rPr>
              <a:t>L’ALCOOL AU TRAVAIL</a:t>
            </a:r>
          </a:p>
        </p:txBody>
      </p:sp>
      <p:sp>
        <p:nvSpPr>
          <p:cNvPr id="27" name="TextBox 27">
            <a:extLst>
              <a:ext uri="{FF2B5EF4-FFF2-40B4-BE49-F238E27FC236}">
                <a16:creationId xmlns:a16="http://schemas.microsoft.com/office/drawing/2014/main" id="{98C3B5B9-9755-57AB-4A44-74504E3DD333}"/>
              </a:ext>
            </a:extLst>
          </p:cNvPr>
          <p:cNvSpPr txBox="1"/>
          <p:nvPr/>
        </p:nvSpPr>
        <p:spPr>
          <a:xfrm>
            <a:off x="457200" y="1866900"/>
            <a:ext cx="17052268" cy="466218"/>
          </a:xfrm>
          <a:prstGeom prst="rect">
            <a:avLst/>
          </a:prstGeom>
        </p:spPr>
        <p:txBody>
          <a:bodyPr wrap="square" lIns="0" tIns="0" rIns="0" bIns="0" rtlCol="0" anchor="t">
            <a:spAutoFit/>
          </a:bodyPr>
          <a:lstStyle/>
          <a:p>
            <a:pPr>
              <a:lnSpc>
                <a:spcPts val="3657"/>
              </a:lnSpc>
            </a:pPr>
            <a:r>
              <a:rPr lang="en-US" sz="3073" b="1" dirty="0">
                <a:solidFill>
                  <a:srgbClr val="DB560E"/>
                </a:solidFill>
                <a:latin typeface="Poppins Bold"/>
                <a:ea typeface="Poppins Bold"/>
                <a:cs typeface="Poppins Bold"/>
                <a:sym typeface="Poppins Bold"/>
              </a:rPr>
              <a:t>LES MESURES DE PREVENTION : L’ENCADREMENT DES POTS AU SEIN DE L’ETABLISSEMENT</a:t>
            </a:r>
          </a:p>
        </p:txBody>
      </p:sp>
      <p:sp>
        <p:nvSpPr>
          <p:cNvPr id="8" name="Espace réservé du contenu 8">
            <a:extLst>
              <a:ext uri="{FF2B5EF4-FFF2-40B4-BE49-F238E27FC236}">
                <a16:creationId xmlns:a16="http://schemas.microsoft.com/office/drawing/2014/main" id="{9BE25C1B-AE68-7C97-DFCE-3625F9B0A618}"/>
              </a:ext>
            </a:extLst>
          </p:cNvPr>
          <p:cNvSpPr txBox="1">
            <a:spLocks/>
          </p:cNvSpPr>
          <p:nvPr/>
        </p:nvSpPr>
        <p:spPr>
          <a:xfrm>
            <a:off x="1485900" y="2705100"/>
            <a:ext cx="15316200" cy="7200900"/>
          </a:xfrm>
          <a:prstGeom prst="rect">
            <a:avLst/>
          </a:prstGeom>
        </p:spPr>
        <p:txBody>
          <a:bodyPr>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fr-FR" sz="3000" b="1" dirty="0">
                <a:latin typeface="Poppins" panose="00000500000000000000" pitchFamily="2" charset="0"/>
                <a:cs typeface="Poppins" panose="00000500000000000000" pitchFamily="2" charset="0"/>
              </a:rPr>
              <a:t>Les conditions  d’organisation des pots au travail  sont à préciser dans le règlement intérieur. A titre d’exemple :</a:t>
            </a:r>
            <a:r>
              <a:rPr lang="fr-FR" sz="3000" dirty="0">
                <a:latin typeface="Poppins" panose="00000500000000000000" pitchFamily="2" charset="0"/>
                <a:cs typeface="Poppins" panose="00000500000000000000" pitchFamily="2" charset="0"/>
              </a:rPr>
              <a:t>		</a:t>
            </a:r>
          </a:p>
          <a:p>
            <a:pPr lvl="0" algn="just">
              <a:lnSpc>
                <a:spcPct val="150000"/>
              </a:lnSpc>
              <a:buFont typeface="Wingdings" panose="05000000000000000000" pitchFamily="2" charset="2"/>
              <a:buChar char="q"/>
            </a:pPr>
            <a:r>
              <a:rPr lang="fr-FR" sz="3000" dirty="0">
                <a:latin typeface="Poppins" panose="00000500000000000000" pitchFamily="2" charset="0"/>
                <a:cs typeface="Poppins" panose="00000500000000000000" pitchFamily="2" charset="0"/>
              </a:rPr>
              <a:t> 	Une demande préalable doit être formulée par écrit</a:t>
            </a:r>
          </a:p>
          <a:p>
            <a:pPr lvl="0" algn="just">
              <a:lnSpc>
                <a:spcPct val="150000"/>
              </a:lnSpc>
              <a:buFont typeface="Wingdings" panose="05000000000000000000" pitchFamily="2" charset="2"/>
              <a:buChar char="q"/>
            </a:pPr>
            <a:r>
              <a:rPr lang="fr-FR" sz="3000" dirty="0">
                <a:latin typeface="Poppins" panose="00000500000000000000" pitchFamily="2" charset="0"/>
                <a:cs typeface="Poppins" panose="00000500000000000000" pitchFamily="2" charset="0"/>
              </a:rPr>
              <a:t> 	Un </a:t>
            </a:r>
            <a:r>
              <a:rPr lang="fr-FR" sz="2800" dirty="0">
                <a:latin typeface="Poppins" panose="00000500000000000000" pitchFamily="2" charset="0"/>
                <a:cs typeface="Poppins" panose="00000500000000000000" pitchFamily="2" charset="0"/>
              </a:rPr>
              <a:t>accord</a:t>
            </a:r>
            <a:r>
              <a:rPr lang="fr-FR" sz="3000" dirty="0">
                <a:latin typeface="Poppins" panose="00000500000000000000" pitchFamily="2" charset="0"/>
                <a:cs typeface="Poppins" panose="00000500000000000000" pitchFamily="2" charset="0"/>
              </a:rPr>
              <a:t> écrit de l'Autorité Territoriale faisant suite à la demande</a:t>
            </a:r>
          </a:p>
          <a:p>
            <a:pPr lvl="0" algn="just">
              <a:lnSpc>
                <a:spcPct val="150000"/>
              </a:lnSpc>
              <a:buFont typeface="Wingdings" panose="05000000000000000000" pitchFamily="2" charset="2"/>
              <a:buChar char="q"/>
            </a:pPr>
            <a:r>
              <a:rPr lang="fr-FR" dirty="0">
                <a:latin typeface="Poppins" panose="00000500000000000000" pitchFamily="2" charset="0"/>
                <a:cs typeface="Poppins" panose="00000500000000000000" pitchFamily="2" charset="0"/>
              </a:rPr>
              <a:t> 	</a:t>
            </a:r>
            <a:r>
              <a:rPr lang="fr-FR" sz="3000" dirty="0">
                <a:latin typeface="Poppins" panose="00000500000000000000" pitchFamily="2" charset="0"/>
                <a:cs typeface="Poppins" panose="00000500000000000000" pitchFamily="2" charset="0"/>
              </a:rPr>
              <a:t>Rappeler les risques liés à la consommation d’alcool </a:t>
            </a:r>
          </a:p>
          <a:p>
            <a:pPr lvl="0" algn="just">
              <a:lnSpc>
                <a:spcPct val="150000"/>
              </a:lnSpc>
              <a:buFont typeface="Wingdings" panose="05000000000000000000" pitchFamily="2" charset="2"/>
              <a:buChar char="q"/>
            </a:pPr>
            <a:r>
              <a:rPr lang="fr-FR" sz="3000" dirty="0">
                <a:latin typeface="Poppins" panose="00000500000000000000" pitchFamily="2" charset="0"/>
                <a:cs typeface="Poppins" panose="00000500000000000000" pitchFamily="2" charset="0"/>
              </a:rPr>
              <a:t> 	La quantité d'alcool est limitée à une unité d'alcool par personne</a:t>
            </a:r>
          </a:p>
          <a:p>
            <a:pPr lvl="0" algn="just">
              <a:lnSpc>
                <a:spcPct val="150000"/>
              </a:lnSpc>
              <a:buFont typeface="Wingdings" panose="05000000000000000000" pitchFamily="2" charset="2"/>
              <a:buChar char="q"/>
            </a:pPr>
            <a:r>
              <a:rPr lang="fr-FR" sz="3000" dirty="0">
                <a:latin typeface="Poppins" panose="00000500000000000000" pitchFamily="2" charset="0"/>
                <a:cs typeface="Poppins" panose="00000500000000000000" pitchFamily="2" charset="0"/>
              </a:rPr>
              <a:t> 	Présence obligatoire de boissons non-alcoolisées en quantité suffisante</a:t>
            </a:r>
          </a:p>
          <a:p>
            <a:pPr lvl="0" algn="just">
              <a:lnSpc>
                <a:spcPct val="150000"/>
              </a:lnSpc>
              <a:buFont typeface="Wingdings" panose="05000000000000000000" pitchFamily="2" charset="2"/>
              <a:buChar char="q"/>
            </a:pPr>
            <a:r>
              <a:rPr lang="fr-FR" sz="3000" dirty="0">
                <a:latin typeface="Poppins" panose="00000500000000000000" pitchFamily="2" charset="0"/>
                <a:cs typeface="Poppins" panose="00000500000000000000" pitchFamily="2" charset="0"/>
              </a:rPr>
              <a:t> 	Présence de nourriture afin de limiter le pic d’alcoolémie</a:t>
            </a:r>
          </a:p>
          <a:p>
            <a:pPr lvl="0" algn="just">
              <a:lnSpc>
                <a:spcPct val="150000"/>
              </a:lnSpc>
              <a:buFont typeface="Wingdings" panose="05000000000000000000" pitchFamily="2" charset="2"/>
              <a:buChar char="q"/>
            </a:pPr>
            <a:r>
              <a:rPr lang="fr-FR" sz="3000" dirty="0">
                <a:latin typeface="Poppins" panose="00000500000000000000" pitchFamily="2" charset="0"/>
                <a:cs typeface="Poppins" panose="00000500000000000000" pitchFamily="2" charset="0"/>
              </a:rPr>
              <a:t> 	Présence d’éthylotests en vue d’un autotest anonyme</a:t>
            </a:r>
          </a:p>
          <a:p>
            <a:pPr lvl="0" algn="just">
              <a:lnSpc>
                <a:spcPct val="150000"/>
              </a:lnSpc>
              <a:buFont typeface="Wingdings" panose="05000000000000000000" pitchFamily="2" charset="2"/>
              <a:buChar char="q"/>
            </a:pPr>
            <a:r>
              <a:rPr lang="fr-FR" sz="3000" dirty="0">
                <a:latin typeface="Poppins" panose="00000500000000000000" pitchFamily="2" charset="0"/>
                <a:cs typeface="Poppins" panose="00000500000000000000" pitchFamily="2" charset="0"/>
              </a:rPr>
              <a:t> 	Prévoir un délai suffisant avant la reprise d’une activité dangereuse ou la 	conduite d’un véhicule </a:t>
            </a:r>
          </a:p>
          <a:p>
            <a:pPr lvl="0" algn="just">
              <a:buFont typeface="Wingdings" panose="05000000000000000000" pitchFamily="2" charset="2"/>
              <a:buChar char="q"/>
            </a:pPr>
            <a:endParaRPr lang="fr-FR" dirty="0"/>
          </a:p>
        </p:txBody>
      </p:sp>
    </p:spTree>
    <p:extLst>
      <p:ext uri="{BB962C8B-B14F-4D97-AF65-F5344CB8AC3E}">
        <p14:creationId xmlns:p14="http://schemas.microsoft.com/office/powerpoint/2010/main" val="360987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113F43B0-CB26-1C5A-AC4F-DDE74EAB3C8F}"/>
            </a:ext>
          </a:extLst>
        </p:cNvPr>
        <p:cNvGrpSpPr/>
        <p:nvPr/>
      </p:nvGrpSpPr>
      <p:grpSpPr>
        <a:xfrm>
          <a:off x="0" y="0"/>
          <a:ext cx="0" cy="0"/>
          <a:chOff x="0" y="0"/>
          <a:chExt cx="0" cy="0"/>
        </a:xfrm>
      </p:grpSpPr>
      <p:sp>
        <p:nvSpPr>
          <p:cNvPr id="26" name="TextBox 26">
            <a:extLst>
              <a:ext uri="{FF2B5EF4-FFF2-40B4-BE49-F238E27FC236}">
                <a16:creationId xmlns:a16="http://schemas.microsoft.com/office/drawing/2014/main" id="{1C26359A-2DD3-8AD8-FCB1-F8DEEAED91ED}"/>
              </a:ext>
            </a:extLst>
          </p:cNvPr>
          <p:cNvSpPr txBox="1"/>
          <p:nvPr/>
        </p:nvSpPr>
        <p:spPr>
          <a:xfrm>
            <a:off x="699453" y="256248"/>
            <a:ext cx="17052268" cy="692497"/>
          </a:xfrm>
          <a:prstGeom prst="rect">
            <a:avLst/>
          </a:prstGeom>
        </p:spPr>
        <p:txBody>
          <a:bodyPr lIns="0" tIns="0" rIns="0" bIns="0" rtlCol="0" anchor="t">
            <a:spAutoFit/>
          </a:bodyPr>
          <a:lstStyle/>
          <a:p>
            <a:pPr lvl="0" algn="ctr">
              <a:lnSpc>
                <a:spcPts val="5412"/>
              </a:lnSpc>
            </a:pPr>
            <a:r>
              <a:rPr lang="en-US" sz="4548" b="1" dirty="0">
                <a:solidFill>
                  <a:srgbClr val="000000"/>
                </a:solidFill>
                <a:latin typeface="Poppins Bold"/>
                <a:ea typeface="Poppins Bold"/>
                <a:cs typeface="Poppins Bold"/>
                <a:sym typeface="Poppins Bold"/>
              </a:rPr>
              <a:t>L’ALCOOL AU TRAVAIL</a:t>
            </a:r>
          </a:p>
        </p:txBody>
      </p:sp>
      <p:sp>
        <p:nvSpPr>
          <p:cNvPr id="27" name="TextBox 27">
            <a:extLst>
              <a:ext uri="{FF2B5EF4-FFF2-40B4-BE49-F238E27FC236}">
                <a16:creationId xmlns:a16="http://schemas.microsoft.com/office/drawing/2014/main" id="{F79C414C-7C75-AB73-A0C6-DAB301B4604F}"/>
              </a:ext>
            </a:extLst>
          </p:cNvPr>
          <p:cNvSpPr txBox="1"/>
          <p:nvPr/>
        </p:nvSpPr>
        <p:spPr>
          <a:xfrm>
            <a:off x="457200" y="1866900"/>
            <a:ext cx="16946872" cy="466218"/>
          </a:xfrm>
          <a:prstGeom prst="rect">
            <a:avLst/>
          </a:prstGeom>
        </p:spPr>
        <p:txBody>
          <a:bodyPr wrap="square" lIns="0" tIns="0" rIns="0" bIns="0" rtlCol="0" anchor="t">
            <a:spAutoFit/>
          </a:bodyPr>
          <a:lstStyle/>
          <a:p>
            <a:pPr lvl="0">
              <a:lnSpc>
                <a:spcPts val="3657"/>
              </a:lnSpc>
            </a:pPr>
            <a:r>
              <a:rPr lang="en-US" sz="3073" b="1" dirty="0">
                <a:solidFill>
                  <a:srgbClr val="DB560E"/>
                </a:solidFill>
                <a:latin typeface="Poppins Bold"/>
                <a:ea typeface="Poppins Bold"/>
                <a:cs typeface="Poppins Bold"/>
                <a:sym typeface="Poppins Bold"/>
              </a:rPr>
              <a:t>LES MESURES DE PREVENTION : LE CONTRÔLE DE L’ALCOOLEMIE</a:t>
            </a:r>
          </a:p>
        </p:txBody>
      </p:sp>
      <p:sp>
        <p:nvSpPr>
          <p:cNvPr id="8" name="Espace réservé du contenu 8">
            <a:extLst>
              <a:ext uri="{FF2B5EF4-FFF2-40B4-BE49-F238E27FC236}">
                <a16:creationId xmlns:a16="http://schemas.microsoft.com/office/drawing/2014/main" id="{55C1D6E9-F4CB-2570-2ECE-D7B6DCA82AAF}"/>
              </a:ext>
            </a:extLst>
          </p:cNvPr>
          <p:cNvSpPr txBox="1">
            <a:spLocks/>
          </p:cNvSpPr>
          <p:nvPr/>
        </p:nvSpPr>
        <p:spPr>
          <a:xfrm>
            <a:off x="1272536" y="2857500"/>
            <a:ext cx="15316200" cy="66294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just"/>
            <a:r>
              <a:rPr lang="fr-FR" sz="2800" dirty="0">
                <a:latin typeface="Poppins" panose="00000500000000000000" pitchFamily="2" charset="0"/>
                <a:cs typeface="Poppins" panose="00000500000000000000" pitchFamily="2" charset="0"/>
              </a:rPr>
              <a:t>L’usage de l’éthylotest n’est possible que sur certains « postes à risques » - Arrêt Corona du 1er février 1980 : « L’éthylotest ne peut être pratiqué de façon systématique sur l’ensemble du personnel, il est à réserver à des conditions de travail particulières (postes de sécurité) ». </a:t>
            </a:r>
          </a:p>
          <a:p>
            <a:pPr marL="0" lvl="0" indent="0" algn="just">
              <a:buNone/>
            </a:pPr>
            <a:endParaRPr lang="fr-FR" sz="2800" dirty="0">
              <a:latin typeface="Poppins" panose="00000500000000000000" pitchFamily="2" charset="0"/>
              <a:cs typeface="Poppins" panose="00000500000000000000" pitchFamily="2" charset="0"/>
            </a:endParaRPr>
          </a:p>
          <a:p>
            <a:pPr lvl="0" algn="just"/>
            <a:r>
              <a:rPr lang="fr-FR" sz="2800" dirty="0">
                <a:latin typeface="Poppins" panose="00000500000000000000" pitchFamily="2" charset="0"/>
                <a:cs typeface="Poppins" panose="00000500000000000000" pitchFamily="2" charset="0"/>
              </a:rPr>
              <a:t>Le recours à l’éthylotest, d’après la jurisprudence, est licite (</a:t>
            </a:r>
            <a:r>
              <a:rPr lang="fr-FR" sz="2800" dirty="0" err="1">
                <a:latin typeface="Poppins" panose="00000500000000000000" pitchFamily="2" charset="0"/>
                <a:cs typeface="Poppins" panose="00000500000000000000" pitchFamily="2" charset="0"/>
              </a:rPr>
              <a:t>cass</a:t>
            </a:r>
            <a:r>
              <a:rPr lang="fr-FR" sz="2800" dirty="0">
                <a:latin typeface="Poppins" panose="00000500000000000000" pitchFamily="2" charset="0"/>
                <a:cs typeface="Poppins" panose="00000500000000000000" pitchFamily="2" charset="0"/>
              </a:rPr>
              <a:t>. soc 2002 n°99-45.578 et </a:t>
            </a:r>
            <a:r>
              <a:rPr lang="fr-FR" sz="2800" dirty="0" err="1">
                <a:latin typeface="Poppins" panose="00000500000000000000" pitchFamily="2" charset="0"/>
                <a:cs typeface="Poppins" panose="00000500000000000000" pitchFamily="2" charset="0"/>
              </a:rPr>
              <a:t>cass</a:t>
            </a:r>
            <a:r>
              <a:rPr lang="fr-FR" sz="2800" dirty="0">
                <a:latin typeface="Poppins" panose="00000500000000000000" pitchFamily="2" charset="0"/>
                <a:cs typeface="Poppins" panose="00000500000000000000" pitchFamily="2" charset="0"/>
              </a:rPr>
              <a:t>. soc. 24 février 2004 n°01-47.000) : </a:t>
            </a:r>
          </a:p>
          <a:p>
            <a:pPr marL="0" lvl="0" indent="0" algn="just">
              <a:buNone/>
            </a:pPr>
            <a:endParaRPr lang="fr-FR" sz="2800" dirty="0">
              <a:latin typeface="Poppins" panose="00000500000000000000" pitchFamily="2" charset="0"/>
              <a:cs typeface="Poppins" panose="00000500000000000000" pitchFamily="2" charset="0"/>
            </a:endParaRPr>
          </a:p>
          <a:p>
            <a:pPr lvl="0" algn="just">
              <a:buFont typeface="Wingdings" panose="05000000000000000000" pitchFamily="2" charset="2"/>
              <a:buChar char="q"/>
            </a:pPr>
            <a:r>
              <a:rPr lang="fr-FR" sz="2800" dirty="0">
                <a:latin typeface="Poppins" panose="00000500000000000000" pitchFamily="2" charset="0"/>
                <a:cs typeface="Poppins" panose="00000500000000000000" pitchFamily="2" charset="0"/>
              </a:rPr>
              <a:t> 	s’il est prévu par le règlement intérieur (avis FSSSCT ; information aux agents)</a:t>
            </a:r>
          </a:p>
          <a:p>
            <a:pPr lvl="0" algn="just">
              <a:buFont typeface="Wingdings" panose="05000000000000000000" pitchFamily="2" charset="2"/>
              <a:buChar char="q"/>
            </a:pPr>
            <a:r>
              <a:rPr lang="fr-FR" sz="2800" dirty="0">
                <a:latin typeface="Poppins" panose="00000500000000000000" pitchFamily="2" charset="0"/>
                <a:cs typeface="Poppins" panose="00000500000000000000" pitchFamily="2" charset="0"/>
              </a:rPr>
              <a:t> 	s’il est possible au salarié de solliciter une contre-expertise, qui sera à la charge 	de l’employeur ; </a:t>
            </a:r>
          </a:p>
          <a:p>
            <a:pPr algn="just">
              <a:buFont typeface="Wingdings" panose="05000000000000000000" pitchFamily="2" charset="2"/>
              <a:buChar char="q"/>
            </a:pPr>
            <a:r>
              <a:rPr lang="fr-FR" sz="2800" dirty="0">
                <a:latin typeface="Poppins" panose="00000500000000000000" pitchFamily="2" charset="0"/>
                <a:cs typeface="Poppins" panose="00000500000000000000" pitchFamily="2" charset="0"/>
              </a:rPr>
              <a:t> 	si l’abus d’alcool expose les personnes ou les biens à un danger (</a:t>
            </a:r>
            <a:r>
              <a:rPr lang="fr-FR" dirty="0"/>
              <a:t>Arrêt du Conseil d'</a:t>
            </a:r>
            <a:r>
              <a:rPr lang="fr-FR" dirty="0" err="1"/>
              <a:t>Etat</a:t>
            </a:r>
            <a:r>
              <a:rPr lang="fr-FR" dirty="0"/>
              <a:t> n° 72-220 du 09/10/1987 dit « arrêt RNUR »)</a:t>
            </a:r>
          </a:p>
          <a:p>
            <a:pPr lvl="0" algn="just">
              <a:buFont typeface="Wingdings" panose="05000000000000000000" pitchFamily="2" charset="2"/>
              <a:buChar char="q"/>
            </a:pPr>
            <a:endParaRPr lang="fr-FR" sz="28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8212164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0C5358CC-FE89-FBA1-BCFE-5D10E328EBCC}"/>
            </a:ext>
          </a:extLst>
        </p:cNvPr>
        <p:cNvGrpSpPr/>
        <p:nvPr/>
      </p:nvGrpSpPr>
      <p:grpSpPr>
        <a:xfrm>
          <a:off x="0" y="0"/>
          <a:ext cx="0" cy="0"/>
          <a:chOff x="0" y="0"/>
          <a:chExt cx="0" cy="0"/>
        </a:xfrm>
      </p:grpSpPr>
      <p:sp>
        <p:nvSpPr>
          <p:cNvPr id="26" name="TextBox 26">
            <a:extLst>
              <a:ext uri="{FF2B5EF4-FFF2-40B4-BE49-F238E27FC236}">
                <a16:creationId xmlns:a16="http://schemas.microsoft.com/office/drawing/2014/main" id="{12EC7656-11DF-72D0-F300-C511102F1418}"/>
              </a:ext>
            </a:extLst>
          </p:cNvPr>
          <p:cNvSpPr txBox="1"/>
          <p:nvPr/>
        </p:nvSpPr>
        <p:spPr>
          <a:xfrm>
            <a:off x="699453" y="256248"/>
            <a:ext cx="17052268" cy="692497"/>
          </a:xfrm>
          <a:prstGeom prst="rect">
            <a:avLst/>
          </a:prstGeom>
        </p:spPr>
        <p:txBody>
          <a:bodyPr lIns="0" tIns="0" rIns="0" bIns="0" rtlCol="0" anchor="t">
            <a:spAutoFit/>
          </a:bodyPr>
          <a:lstStyle/>
          <a:p>
            <a:pPr lvl="0" algn="ctr">
              <a:lnSpc>
                <a:spcPts val="5412"/>
              </a:lnSpc>
            </a:pPr>
            <a:r>
              <a:rPr lang="en-US" sz="4548" b="1" dirty="0">
                <a:solidFill>
                  <a:srgbClr val="000000"/>
                </a:solidFill>
                <a:latin typeface="Poppins Bold"/>
                <a:ea typeface="Poppins Bold"/>
                <a:cs typeface="Poppins Bold"/>
                <a:sym typeface="Poppins Bold"/>
              </a:rPr>
              <a:t>L’ALCOOL AU TRAVAIL</a:t>
            </a:r>
          </a:p>
        </p:txBody>
      </p:sp>
      <p:sp>
        <p:nvSpPr>
          <p:cNvPr id="27" name="TextBox 27">
            <a:extLst>
              <a:ext uri="{FF2B5EF4-FFF2-40B4-BE49-F238E27FC236}">
                <a16:creationId xmlns:a16="http://schemas.microsoft.com/office/drawing/2014/main" id="{D3FD31BC-644E-A623-A6A9-F0C7115137B2}"/>
              </a:ext>
            </a:extLst>
          </p:cNvPr>
          <p:cNvSpPr txBox="1"/>
          <p:nvPr/>
        </p:nvSpPr>
        <p:spPr>
          <a:xfrm>
            <a:off x="457200" y="1866900"/>
            <a:ext cx="16946872" cy="466218"/>
          </a:xfrm>
          <a:prstGeom prst="rect">
            <a:avLst/>
          </a:prstGeom>
        </p:spPr>
        <p:txBody>
          <a:bodyPr wrap="square" lIns="0" tIns="0" rIns="0" bIns="0" rtlCol="0" anchor="t">
            <a:spAutoFit/>
          </a:bodyPr>
          <a:lstStyle/>
          <a:p>
            <a:pPr lvl="0">
              <a:lnSpc>
                <a:spcPts val="3657"/>
              </a:lnSpc>
            </a:pPr>
            <a:r>
              <a:rPr lang="en-US" sz="3073" b="1" dirty="0">
                <a:solidFill>
                  <a:srgbClr val="DB560E"/>
                </a:solidFill>
                <a:latin typeface="Poppins Bold"/>
                <a:ea typeface="Poppins Bold"/>
                <a:cs typeface="Poppins Bold"/>
                <a:sym typeface="Poppins Bold"/>
              </a:rPr>
              <a:t>LES MESURES DE PREVENTION : LE CONTRÔLE DE L’ALCOOLEMIE</a:t>
            </a:r>
          </a:p>
        </p:txBody>
      </p:sp>
      <p:sp>
        <p:nvSpPr>
          <p:cNvPr id="8" name="Espace réservé du contenu 8">
            <a:extLst>
              <a:ext uri="{FF2B5EF4-FFF2-40B4-BE49-F238E27FC236}">
                <a16:creationId xmlns:a16="http://schemas.microsoft.com/office/drawing/2014/main" id="{D2ABB9CC-BF55-AA46-1520-9EBCC5A252DE}"/>
              </a:ext>
            </a:extLst>
          </p:cNvPr>
          <p:cNvSpPr txBox="1">
            <a:spLocks/>
          </p:cNvSpPr>
          <p:nvPr/>
        </p:nvSpPr>
        <p:spPr>
          <a:xfrm>
            <a:off x="991731" y="3213173"/>
            <a:ext cx="16304538" cy="66294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fr-FR" sz="2800" dirty="0">
                <a:latin typeface="Poppins" panose="00000500000000000000" pitchFamily="2" charset="0"/>
                <a:cs typeface="Poppins" panose="00000500000000000000" pitchFamily="2" charset="0"/>
              </a:rPr>
              <a:t>L’éthylotest n’a pas un objectif d’engendrer une faute disciplinaire en vue de prendre une sanction </a:t>
            </a:r>
            <a:r>
              <a:rPr lang="fr-FR" sz="2800" b="1" dirty="0">
                <a:latin typeface="Poppins" panose="00000500000000000000" pitchFamily="2" charset="0"/>
                <a:cs typeface="Poppins" panose="00000500000000000000" pitchFamily="2" charset="0"/>
              </a:rPr>
              <a:t>mais de prévenir ou de faire cesser une situation dangereuse. </a:t>
            </a:r>
          </a:p>
          <a:p>
            <a:pPr marL="0" indent="0" algn="just">
              <a:buNone/>
            </a:pPr>
            <a:endParaRPr lang="fr-FR" sz="2800" b="1" dirty="0">
              <a:latin typeface="Poppins" panose="00000500000000000000" pitchFamily="2" charset="0"/>
              <a:cs typeface="Poppins" panose="00000500000000000000" pitchFamily="2" charset="0"/>
            </a:endParaRPr>
          </a:p>
          <a:p>
            <a:pPr marL="0" indent="0" algn="just">
              <a:buNone/>
            </a:pPr>
            <a:r>
              <a:rPr lang="fr-FR" sz="2800" dirty="0">
                <a:latin typeface="Poppins" panose="00000500000000000000" pitchFamily="2" charset="0"/>
                <a:cs typeface="Poppins" panose="00000500000000000000" pitchFamily="2" charset="0"/>
              </a:rPr>
              <a:t>Toutefois, les sanctions disciplinaires peuvent être induites par les conséquences de l’alcoolisme (manquement au travail, retards répétés, violence…) et le non-respect du règlement intérieur : </a:t>
            </a:r>
          </a:p>
          <a:p>
            <a:pPr marL="0" indent="0" algn="just">
              <a:buNone/>
            </a:pPr>
            <a:endParaRPr lang="fr-FR" sz="2800" dirty="0">
              <a:latin typeface="Poppins" panose="00000500000000000000" pitchFamily="2" charset="0"/>
              <a:cs typeface="Poppins" panose="00000500000000000000" pitchFamily="2" charset="0"/>
            </a:endParaRPr>
          </a:p>
          <a:p>
            <a:pPr algn="just"/>
            <a:r>
              <a:rPr lang="fr-FR" sz="2800" dirty="0">
                <a:latin typeface="Poppins" panose="00000500000000000000" pitchFamily="2" charset="0"/>
                <a:cs typeface="Poppins" panose="00000500000000000000" pitchFamily="2" charset="0"/>
              </a:rPr>
              <a:t> Exemple de jurisprudence : révoqué pour état d’ivresse sur le seul principe de refus de prise de sang, un agent a obtenu  l’annulation de sa sanction. Le Tribunal administratif a rappelé que seul le refus de prise de sang peut justifier une sanction disciplinaire et que ce refus ne peut permettre à l’employeur de présumer que l’agent se trouve en état d’ébriété. (</a:t>
            </a:r>
            <a:r>
              <a:rPr lang="fr-FR" sz="2800" b="1" dirty="0">
                <a:latin typeface="Poppins" panose="00000500000000000000" pitchFamily="2" charset="0"/>
                <a:cs typeface="Poppins" panose="00000500000000000000" pitchFamily="2" charset="0"/>
              </a:rPr>
              <a:t>TA de Lille, 5 mars 2026, </a:t>
            </a:r>
            <a:r>
              <a:rPr lang="fr-FR" sz="2800" b="1" dirty="0" err="1">
                <a:latin typeface="Poppins" panose="00000500000000000000" pitchFamily="2" charset="0"/>
                <a:cs typeface="Poppins" panose="00000500000000000000" pitchFamily="2" charset="0"/>
              </a:rPr>
              <a:t>req</a:t>
            </a:r>
            <a:r>
              <a:rPr lang="fr-FR" sz="2800" b="1" dirty="0">
                <a:latin typeface="Poppins" panose="00000500000000000000" pitchFamily="2" charset="0"/>
                <a:cs typeface="Poppins" panose="00000500000000000000" pitchFamily="2" charset="0"/>
              </a:rPr>
              <a:t>. N° 2503947)</a:t>
            </a:r>
            <a:endParaRPr lang="fr-FR" sz="2800" dirty="0">
              <a:latin typeface="Poppins" panose="00000500000000000000" pitchFamily="2" charset="0"/>
              <a:cs typeface="Poppins" panose="00000500000000000000" pitchFamily="2" charset="0"/>
            </a:endParaRPr>
          </a:p>
          <a:p>
            <a:endParaRPr lang="fr-FR" dirty="0"/>
          </a:p>
          <a:p>
            <a:pPr lvl="0" algn="just">
              <a:buFont typeface="Wingdings" panose="05000000000000000000" pitchFamily="2" charset="2"/>
              <a:buChar char="q"/>
            </a:pPr>
            <a:endParaRPr lang="fr-FR" sz="28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32493709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B4A7B1E4-0A69-0088-29B5-55BAA106EC29}"/>
            </a:ext>
          </a:extLst>
        </p:cNvPr>
        <p:cNvGrpSpPr/>
        <p:nvPr/>
      </p:nvGrpSpPr>
      <p:grpSpPr>
        <a:xfrm>
          <a:off x="0" y="0"/>
          <a:ext cx="0" cy="0"/>
          <a:chOff x="0" y="0"/>
          <a:chExt cx="0" cy="0"/>
        </a:xfrm>
      </p:grpSpPr>
      <p:sp>
        <p:nvSpPr>
          <p:cNvPr id="26" name="TextBox 26">
            <a:extLst>
              <a:ext uri="{FF2B5EF4-FFF2-40B4-BE49-F238E27FC236}">
                <a16:creationId xmlns:a16="http://schemas.microsoft.com/office/drawing/2014/main" id="{0C28A5EC-237A-BD64-510F-5A8276980310}"/>
              </a:ext>
            </a:extLst>
          </p:cNvPr>
          <p:cNvSpPr txBox="1"/>
          <p:nvPr/>
        </p:nvSpPr>
        <p:spPr>
          <a:xfrm>
            <a:off x="699453" y="256248"/>
            <a:ext cx="17052268" cy="692497"/>
          </a:xfrm>
          <a:prstGeom prst="rect">
            <a:avLst/>
          </a:prstGeom>
        </p:spPr>
        <p:txBody>
          <a:bodyPr lIns="0" tIns="0" rIns="0" bIns="0" rtlCol="0" anchor="t">
            <a:spAutoFit/>
          </a:bodyPr>
          <a:lstStyle/>
          <a:p>
            <a:pPr lvl="0" algn="ctr">
              <a:lnSpc>
                <a:spcPts val="5412"/>
              </a:lnSpc>
            </a:pPr>
            <a:r>
              <a:rPr lang="en-US" sz="4548" b="1" dirty="0">
                <a:solidFill>
                  <a:srgbClr val="000000"/>
                </a:solidFill>
                <a:latin typeface="Poppins Bold"/>
                <a:ea typeface="Poppins Bold"/>
                <a:cs typeface="Poppins Bold"/>
                <a:sym typeface="Poppins Bold"/>
              </a:rPr>
              <a:t>L’ALCOOL AU TRAVAIL</a:t>
            </a:r>
          </a:p>
        </p:txBody>
      </p:sp>
      <p:sp>
        <p:nvSpPr>
          <p:cNvPr id="27" name="TextBox 27">
            <a:extLst>
              <a:ext uri="{FF2B5EF4-FFF2-40B4-BE49-F238E27FC236}">
                <a16:creationId xmlns:a16="http://schemas.microsoft.com/office/drawing/2014/main" id="{ACF435CC-A215-7957-3390-79F40ED765A8}"/>
              </a:ext>
            </a:extLst>
          </p:cNvPr>
          <p:cNvSpPr txBox="1"/>
          <p:nvPr/>
        </p:nvSpPr>
        <p:spPr>
          <a:xfrm>
            <a:off x="457200" y="1866900"/>
            <a:ext cx="16946872" cy="466218"/>
          </a:xfrm>
          <a:prstGeom prst="rect">
            <a:avLst/>
          </a:prstGeom>
        </p:spPr>
        <p:txBody>
          <a:bodyPr wrap="square" lIns="0" tIns="0" rIns="0" bIns="0" rtlCol="0" anchor="t">
            <a:spAutoFit/>
          </a:bodyPr>
          <a:lstStyle/>
          <a:p>
            <a:pPr marL="0" lvl="0" indent="0" algn="l">
              <a:lnSpc>
                <a:spcPts val="3657"/>
              </a:lnSpc>
            </a:pPr>
            <a:r>
              <a:rPr lang="en-US" sz="3073" b="1" dirty="0">
                <a:solidFill>
                  <a:srgbClr val="DB560E"/>
                </a:solidFill>
                <a:latin typeface="Poppins Bold"/>
                <a:ea typeface="Poppins Bold"/>
                <a:cs typeface="Poppins Bold"/>
                <a:sym typeface="Poppins Bold"/>
              </a:rPr>
              <a:t>COMMENT LIMITER ET PREVENIR LES RISQUES ? : LA VIDEO SURVEILLANCE</a:t>
            </a:r>
          </a:p>
        </p:txBody>
      </p:sp>
      <p:sp>
        <p:nvSpPr>
          <p:cNvPr id="8" name="Espace réservé du contenu 8">
            <a:extLst>
              <a:ext uri="{FF2B5EF4-FFF2-40B4-BE49-F238E27FC236}">
                <a16:creationId xmlns:a16="http://schemas.microsoft.com/office/drawing/2014/main" id="{7C3BAAA7-73DC-DC74-E93D-B52A60F9AD4B}"/>
              </a:ext>
            </a:extLst>
          </p:cNvPr>
          <p:cNvSpPr txBox="1">
            <a:spLocks/>
          </p:cNvSpPr>
          <p:nvPr/>
        </p:nvSpPr>
        <p:spPr>
          <a:xfrm>
            <a:off x="699452" y="2552700"/>
            <a:ext cx="16826547" cy="66294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endParaRPr lang="fr-FR" sz="2800" dirty="0">
              <a:latin typeface="Poppins" panose="00000500000000000000" pitchFamily="2" charset="0"/>
              <a:cs typeface="Poppins" panose="00000500000000000000" pitchFamily="2" charset="0"/>
            </a:endParaRPr>
          </a:p>
          <a:p>
            <a:pPr fontAlgn="base"/>
            <a:r>
              <a:rPr lang="fr-FR" sz="2800" b="1" dirty="0">
                <a:latin typeface="Poppins" panose="00000500000000000000" pitchFamily="2" charset="0"/>
                <a:cs typeface="Poppins" panose="00000500000000000000" pitchFamily="2" charset="0"/>
              </a:rPr>
              <a:t>Utilisation d’une vidéosurveillance existante</a:t>
            </a:r>
          </a:p>
          <a:p>
            <a:pPr marL="0" indent="0" fontAlgn="base">
              <a:buNone/>
            </a:pPr>
            <a:endParaRPr lang="fr-FR" sz="2800" b="1" dirty="0">
              <a:latin typeface="Poppins" panose="00000500000000000000" pitchFamily="2" charset="0"/>
              <a:cs typeface="Poppins" panose="00000500000000000000" pitchFamily="2" charset="0"/>
            </a:endParaRPr>
          </a:p>
          <a:p>
            <a:pPr algn="just" fontAlgn="base">
              <a:buFont typeface="Wingdings" panose="05000000000000000000" pitchFamily="2" charset="2"/>
              <a:buChar char="q"/>
            </a:pPr>
            <a:r>
              <a:rPr lang="fr-FR" sz="2800" dirty="0">
                <a:latin typeface="Poppins" panose="00000500000000000000" pitchFamily="2" charset="0"/>
                <a:cs typeface="Poppins" panose="00000500000000000000" pitchFamily="2" charset="0"/>
              </a:rPr>
              <a:t> 	Ce système de contrôle ne peut être installé qu’afin d’assurer la sécurité des personnes et des biens. L’employeur doit préalablement avoir consulté les représentants du personnel en FSSSCT, informé les salariés et adressé une déclaration à la Commission nationale de l’informatique et des libertés (CNIL). </a:t>
            </a:r>
          </a:p>
          <a:p>
            <a:pPr marL="0" indent="0" algn="just" fontAlgn="base">
              <a:buNone/>
            </a:pPr>
            <a:endParaRPr lang="fr-FR" sz="2800" dirty="0">
              <a:latin typeface="Poppins" panose="00000500000000000000" pitchFamily="2" charset="0"/>
              <a:cs typeface="Poppins" panose="00000500000000000000" pitchFamily="2" charset="0"/>
            </a:endParaRPr>
          </a:p>
          <a:p>
            <a:pPr algn="just" fontAlgn="base">
              <a:buFont typeface="Wingdings" panose="05000000000000000000" pitchFamily="2" charset="2"/>
              <a:buChar char="q"/>
            </a:pPr>
            <a:r>
              <a:rPr lang="fr-FR" sz="2800" dirty="0">
                <a:latin typeface="Poppins" panose="00000500000000000000" pitchFamily="2" charset="0"/>
                <a:cs typeface="Poppins" panose="00000500000000000000" pitchFamily="2" charset="0"/>
              </a:rPr>
              <a:t> 	En tout état de cause, si de telles mesures sont prévues, elles doivent être rappelées dans le règlement intérieur.</a:t>
            </a:r>
          </a:p>
          <a:p>
            <a:pPr lvl="0" algn="just">
              <a:buFont typeface="Wingdings" panose="05000000000000000000" pitchFamily="2" charset="2"/>
              <a:buChar char="q"/>
            </a:pPr>
            <a:endParaRPr lang="fr-FR" sz="28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7346816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9E0C1389-D6AE-2965-8525-9B72C4BDA5F6}"/>
            </a:ext>
          </a:extLst>
        </p:cNvPr>
        <p:cNvGrpSpPr/>
        <p:nvPr/>
      </p:nvGrpSpPr>
      <p:grpSpPr>
        <a:xfrm>
          <a:off x="0" y="0"/>
          <a:ext cx="0" cy="0"/>
          <a:chOff x="0" y="0"/>
          <a:chExt cx="0" cy="0"/>
        </a:xfrm>
      </p:grpSpPr>
      <p:sp>
        <p:nvSpPr>
          <p:cNvPr id="26" name="TextBox 26">
            <a:extLst>
              <a:ext uri="{FF2B5EF4-FFF2-40B4-BE49-F238E27FC236}">
                <a16:creationId xmlns:a16="http://schemas.microsoft.com/office/drawing/2014/main" id="{A07D504F-F68B-0401-62F9-43F1EF7B7AA7}"/>
              </a:ext>
            </a:extLst>
          </p:cNvPr>
          <p:cNvSpPr txBox="1"/>
          <p:nvPr/>
        </p:nvSpPr>
        <p:spPr>
          <a:xfrm>
            <a:off x="699453" y="256248"/>
            <a:ext cx="17052268" cy="692497"/>
          </a:xfrm>
          <a:prstGeom prst="rect">
            <a:avLst/>
          </a:prstGeom>
        </p:spPr>
        <p:txBody>
          <a:bodyPr lIns="0" tIns="0" rIns="0" bIns="0" rtlCol="0" anchor="t">
            <a:spAutoFit/>
          </a:bodyPr>
          <a:lstStyle/>
          <a:p>
            <a:pPr lvl="0" algn="ctr">
              <a:lnSpc>
                <a:spcPts val="5412"/>
              </a:lnSpc>
            </a:pPr>
            <a:r>
              <a:rPr lang="en-US" sz="4548" b="1" dirty="0">
                <a:solidFill>
                  <a:srgbClr val="000000"/>
                </a:solidFill>
                <a:latin typeface="Poppins Bold"/>
                <a:ea typeface="Poppins Bold"/>
                <a:cs typeface="Poppins Bold"/>
                <a:sym typeface="Poppins Bold"/>
              </a:rPr>
              <a:t>L’ALCOOL AU TRAVAIL</a:t>
            </a:r>
          </a:p>
        </p:txBody>
      </p:sp>
      <p:sp>
        <p:nvSpPr>
          <p:cNvPr id="27" name="TextBox 27">
            <a:extLst>
              <a:ext uri="{FF2B5EF4-FFF2-40B4-BE49-F238E27FC236}">
                <a16:creationId xmlns:a16="http://schemas.microsoft.com/office/drawing/2014/main" id="{9EB7D3E4-80CC-52D3-F5A1-E725367601D9}"/>
              </a:ext>
            </a:extLst>
          </p:cNvPr>
          <p:cNvSpPr txBox="1"/>
          <p:nvPr/>
        </p:nvSpPr>
        <p:spPr>
          <a:xfrm>
            <a:off x="457200" y="1866900"/>
            <a:ext cx="16946872" cy="466218"/>
          </a:xfrm>
          <a:prstGeom prst="rect">
            <a:avLst/>
          </a:prstGeom>
        </p:spPr>
        <p:txBody>
          <a:bodyPr wrap="square" lIns="0" tIns="0" rIns="0" bIns="0" rtlCol="0" anchor="t">
            <a:spAutoFit/>
          </a:bodyPr>
          <a:lstStyle/>
          <a:p>
            <a:pPr marL="0" lvl="0" indent="0" algn="l">
              <a:lnSpc>
                <a:spcPts val="3657"/>
              </a:lnSpc>
            </a:pPr>
            <a:r>
              <a:rPr lang="en-US" sz="3073" b="1" dirty="0">
                <a:solidFill>
                  <a:srgbClr val="DB560E"/>
                </a:solidFill>
                <a:latin typeface="Poppins Bold"/>
                <a:ea typeface="Poppins Bold"/>
                <a:cs typeface="Poppins Bold"/>
                <a:sym typeface="Poppins Bold"/>
              </a:rPr>
              <a:t>COMMENT LIMITER ET PREVENIR LES RISQUES ? : LA FOUILLE DE VESTIAIRES</a:t>
            </a:r>
          </a:p>
        </p:txBody>
      </p:sp>
      <p:sp>
        <p:nvSpPr>
          <p:cNvPr id="8" name="Espace réservé du contenu 8">
            <a:extLst>
              <a:ext uri="{FF2B5EF4-FFF2-40B4-BE49-F238E27FC236}">
                <a16:creationId xmlns:a16="http://schemas.microsoft.com/office/drawing/2014/main" id="{CC9B0EAB-8BBB-BA6B-7461-AF5C556B6E8D}"/>
              </a:ext>
            </a:extLst>
          </p:cNvPr>
          <p:cNvSpPr txBox="1">
            <a:spLocks/>
          </p:cNvSpPr>
          <p:nvPr/>
        </p:nvSpPr>
        <p:spPr>
          <a:xfrm>
            <a:off x="838200" y="2812438"/>
            <a:ext cx="16840200" cy="662940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endParaRPr lang="fr-FR" sz="2800" dirty="0">
              <a:latin typeface="Poppins" panose="00000500000000000000" pitchFamily="2" charset="0"/>
              <a:cs typeface="Poppins" panose="00000500000000000000" pitchFamily="2" charset="0"/>
            </a:endParaRPr>
          </a:p>
          <a:p>
            <a:pPr marL="0" indent="0" fontAlgn="base">
              <a:buNone/>
            </a:pPr>
            <a:r>
              <a:rPr lang="fr-FR" sz="2800" b="1" dirty="0">
                <a:latin typeface="Poppins" panose="00000500000000000000" pitchFamily="2" charset="0"/>
                <a:cs typeface="Poppins" panose="00000500000000000000" pitchFamily="2" charset="0"/>
              </a:rPr>
              <a:t>Fouille de vestiaires</a:t>
            </a:r>
          </a:p>
          <a:p>
            <a:pPr marL="0" indent="0" fontAlgn="base">
              <a:buNone/>
            </a:pPr>
            <a:endParaRPr lang="fr-FR" sz="2800" b="1" dirty="0">
              <a:latin typeface="Poppins" panose="00000500000000000000" pitchFamily="2" charset="0"/>
              <a:cs typeface="Poppins" panose="00000500000000000000" pitchFamily="2" charset="0"/>
            </a:endParaRPr>
          </a:p>
          <a:p>
            <a:pPr algn="just" fontAlgn="base">
              <a:buFont typeface="Wingdings" panose="05000000000000000000" pitchFamily="2" charset="2"/>
              <a:buChar char="q"/>
            </a:pPr>
            <a:r>
              <a:rPr lang="fr-FR" sz="2800" dirty="0">
                <a:latin typeface="Poppins" panose="00000500000000000000" pitchFamily="2" charset="0"/>
                <a:cs typeface="Poppins" panose="00000500000000000000" pitchFamily="2" charset="0"/>
              </a:rPr>
              <a:t> 	La jurisprudence admet que l'employeur puisse faire procéder au contrôle du contenu des vestiaires, à condition que ce contrôle soit réalisé en présence du salarié, ou bien en cas d'empêchement exceptionnel en l’ayant informé et qu'il soit justifié par des raisons de sécurité, d’hygiène ou bien par un risque ou un évènement particulier.</a:t>
            </a:r>
          </a:p>
          <a:p>
            <a:pPr marL="0" indent="0" algn="just" fontAlgn="base">
              <a:buNone/>
            </a:pPr>
            <a:endParaRPr lang="fr-FR" sz="2800" dirty="0">
              <a:latin typeface="Poppins" panose="00000500000000000000" pitchFamily="2" charset="0"/>
              <a:cs typeface="Poppins" panose="00000500000000000000" pitchFamily="2" charset="0"/>
            </a:endParaRPr>
          </a:p>
          <a:p>
            <a:pPr algn="just" fontAlgn="base">
              <a:buFont typeface="Wingdings" panose="05000000000000000000" pitchFamily="2" charset="2"/>
              <a:buChar char="q"/>
            </a:pPr>
            <a:r>
              <a:rPr lang="fr-FR" sz="2800" dirty="0">
                <a:latin typeface="Poppins" panose="00000500000000000000" pitchFamily="2" charset="0"/>
                <a:cs typeface="Poppins" panose="00000500000000000000" pitchFamily="2" charset="0"/>
              </a:rPr>
              <a:t> 	En tout état de cause, si de telles mesures sont prévues, elles doivent être rappelées dans le règlement intérieur.</a:t>
            </a:r>
          </a:p>
          <a:p>
            <a:pPr lvl="0" algn="just">
              <a:buFont typeface="Wingdings" panose="05000000000000000000" pitchFamily="2" charset="2"/>
              <a:buChar char="q"/>
            </a:pPr>
            <a:endParaRPr lang="fr-FR" sz="28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36536532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8C84C1AC-1409-B602-1782-8A648F83EADF}"/>
            </a:ext>
          </a:extLst>
        </p:cNvPr>
        <p:cNvGrpSpPr/>
        <p:nvPr/>
      </p:nvGrpSpPr>
      <p:grpSpPr>
        <a:xfrm>
          <a:off x="0" y="0"/>
          <a:ext cx="0" cy="0"/>
          <a:chOff x="0" y="0"/>
          <a:chExt cx="0" cy="0"/>
        </a:xfrm>
      </p:grpSpPr>
      <p:sp>
        <p:nvSpPr>
          <p:cNvPr id="26" name="TextBox 26">
            <a:extLst>
              <a:ext uri="{FF2B5EF4-FFF2-40B4-BE49-F238E27FC236}">
                <a16:creationId xmlns:a16="http://schemas.microsoft.com/office/drawing/2014/main" id="{E3DAA44D-3564-6468-43C4-3206883ACE54}"/>
              </a:ext>
            </a:extLst>
          </p:cNvPr>
          <p:cNvSpPr txBox="1"/>
          <p:nvPr/>
        </p:nvSpPr>
        <p:spPr>
          <a:xfrm>
            <a:off x="699453" y="256248"/>
            <a:ext cx="17052268" cy="692497"/>
          </a:xfrm>
          <a:prstGeom prst="rect">
            <a:avLst/>
          </a:prstGeom>
        </p:spPr>
        <p:txBody>
          <a:bodyPr lIns="0" tIns="0" rIns="0" bIns="0" rtlCol="0" anchor="t">
            <a:spAutoFit/>
          </a:bodyPr>
          <a:lstStyle/>
          <a:p>
            <a:pPr lvl="0" algn="ctr">
              <a:lnSpc>
                <a:spcPts val="5412"/>
              </a:lnSpc>
            </a:pPr>
            <a:r>
              <a:rPr lang="en-US" sz="4548" b="1" dirty="0">
                <a:solidFill>
                  <a:srgbClr val="000000"/>
                </a:solidFill>
                <a:latin typeface="Poppins Bold"/>
                <a:ea typeface="Poppins Bold"/>
                <a:cs typeface="Poppins Bold"/>
                <a:sym typeface="Poppins Bold"/>
              </a:rPr>
              <a:t>L’ALCOOL AU TRAVAIL</a:t>
            </a:r>
          </a:p>
        </p:txBody>
      </p:sp>
      <p:sp>
        <p:nvSpPr>
          <p:cNvPr id="27" name="TextBox 27">
            <a:extLst>
              <a:ext uri="{FF2B5EF4-FFF2-40B4-BE49-F238E27FC236}">
                <a16:creationId xmlns:a16="http://schemas.microsoft.com/office/drawing/2014/main" id="{42925AA4-90C8-057A-DFB6-DF131826FCD5}"/>
              </a:ext>
            </a:extLst>
          </p:cNvPr>
          <p:cNvSpPr txBox="1"/>
          <p:nvPr/>
        </p:nvSpPr>
        <p:spPr>
          <a:xfrm>
            <a:off x="457200" y="1866900"/>
            <a:ext cx="16946872" cy="466218"/>
          </a:xfrm>
          <a:prstGeom prst="rect">
            <a:avLst/>
          </a:prstGeom>
        </p:spPr>
        <p:txBody>
          <a:bodyPr wrap="square" lIns="0" tIns="0" rIns="0" bIns="0" rtlCol="0" anchor="t">
            <a:spAutoFit/>
          </a:bodyPr>
          <a:lstStyle/>
          <a:p>
            <a:pPr lvl="0">
              <a:lnSpc>
                <a:spcPts val="3657"/>
              </a:lnSpc>
            </a:pPr>
            <a:r>
              <a:rPr lang="en-US" sz="3073" b="1" dirty="0">
                <a:solidFill>
                  <a:srgbClr val="DB560E"/>
                </a:solidFill>
                <a:latin typeface="Poppins Bold"/>
                <a:ea typeface="Poppins Bold"/>
                <a:cs typeface="Poppins Bold"/>
                <a:sym typeface="Poppins Bold"/>
              </a:rPr>
              <a:t>ETAT APPARANT D’IVRESSE : EXEMPLE DE PROCEDURE (AVEC REGLEMENT INTERIEUR)</a:t>
            </a:r>
          </a:p>
        </p:txBody>
      </p:sp>
      <p:sp>
        <p:nvSpPr>
          <p:cNvPr id="8" name="Espace réservé du contenu 8">
            <a:extLst>
              <a:ext uri="{FF2B5EF4-FFF2-40B4-BE49-F238E27FC236}">
                <a16:creationId xmlns:a16="http://schemas.microsoft.com/office/drawing/2014/main" id="{4E29ECD3-71B0-D529-A559-0793CF20F6D1}"/>
              </a:ext>
            </a:extLst>
          </p:cNvPr>
          <p:cNvSpPr txBox="1">
            <a:spLocks/>
          </p:cNvSpPr>
          <p:nvPr/>
        </p:nvSpPr>
        <p:spPr>
          <a:xfrm>
            <a:off x="457199" y="2857500"/>
            <a:ext cx="17294521" cy="66294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lgn="just">
              <a:lnSpc>
                <a:spcPct val="150000"/>
              </a:lnSpc>
              <a:buAutoNum type="arabicPeriod"/>
            </a:pPr>
            <a:r>
              <a:rPr lang="fr-FR" sz="2400" dirty="0">
                <a:latin typeface="Poppins" panose="00000500000000000000" pitchFamily="2" charset="0"/>
                <a:cs typeface="Poppins" panose="00000500000000000000" pitchFamily="2" charset="0"/>
              </a:rPr>
              <a:t>L’agent doit immédiatement arrêter son travail afin qu'il n'ait pas un accident ou qu'il ne blesse un collègue ou un administré. Toutes les mesures nécessaires devront être prises afin que l’agent ne reste jamais sans surveillance.</a:t>
            </a:r>
          </a:p>
          <a:p>
            <a:pPr marL="0" indent="0" algn="just">
              <a:lnSpc>
                <a:spcPct val="150000"/>
              </a:lnSpc>
              <a:buNone/>
            </a:pPr>
            <a:endParaRPr lang="fr-FR" sz="2400" dirty="0">
              <a:latin typeface="Poppins" panose="00000500000000000000" pitchFamily="2" charset="0"/>
              <a:cs typeface="Poppins" panose="00000500000000000000" pitchFamily="2" charset="0"/>
            </a:endParaRPr>
          </a:p>
          <a:p>
            <a:pPr marL="0" indent="0" algn="just">
              <a:lnSpc>
                <a:spcPct val="150000"/>
              </a:lnSpc>
              <a:buNone/>
            </a:pPr>
            <a:r>
              <a:rPr lang="fr-FR" sz="2400" dirty="0">
                <a:latin typeface="Poppins" panose="00000500000000000000" pitchFamily="2" charset="0"/>
                <a:cs typeface="Poppins" panose="00000500000000000000" pitchFamily="2" charset="0"/>
              </a:rPr>
              <a:t>2. Évaluation de l’état général de l’agent et en fonction de cette évaluation :</a:t>
            </a:r>
          </a:p>
          <a:p>
            <a:pPr lvl="1" algn="just">
              <a:lnSpc>
                <a:spcPct val="150000"/>
              </a:lnSpc>
              <a:buFont typeface="Wingdings" panose="05000000000000000000" pitchFamily="2" charset="2"/>
              <a:buChar char="q"/>
            </a:pPr>
            <a:r>
              <a:rPr lang="fr-FR" sz="2400" dirty="0">
                <a:latin typeface="Poppins" panose="00000500000000000000" pitchFamily="2" charset="0"/>
                <a:cs typeface="Poppins" panose="00000500000000000000" pitchFamily="2" charset="0"/>
              </a:rPr>
              <a:t> Faire appel à un agent formé en secourisme (</a:t>
            </a:r>
            <a:r>
              <a:rPr lang="fr-FR" sz="2400" b="1" dirty="0">
                <a:latin typeface="Poppins" panose="00000500000000000000" pitchFamily="2" charset="0"/>
                <a:cs typeface="Poppins" panose="00000500000000000000" pitchFamily="2" charset="0"/>
              </a:rPr>
              <a:t>SST </a:t>
            </a:r>
            <a:r>
              <a:rPr lang="fr-FR" sz="2400" dirty="0">
                <a:latin typeface="Poppins" panose="00000500000000000000" pitchFamily="2" charset="0"/>
                <a:cs typeface="Poppins" panose="00000500000000000000" pitchFamily="2" charset="0"/>
              </a:rPr>
              <a:t>ou PSC1)</a:t>
            </a:r>
          </a:p>
          <a:p>
            <a:pPr lvl="1" algn="just">
              <a:lnSpc>
                <a:spcPct val="150000"/>
              </a:lnSpc>
              <a:buFont typeface="Wingdings" panose="05000000000000000000" pitchFamily="2" charset="2"/>
              <a:buChar char="q"/>
            </a:pPr>
            <a:r>
              <a:rPr lang="fr-FR" sz="2400" dirty="0">
                <a:latin typeface="Poppins" panose="00000500000000000000" pitchFamily="2" charset="0"/>
                <a:cs typeface="Poppins" panose="00000500000000000000" pitchFamily="2" charset="0"/>
              </a:rPr>
              <a:t>	Prévenir les secours si l’état de santé de l’agent est jugé critique </a:t>
            </a:r>
          </a:p>
          <a:p>
            <a:pPr lvl="1" algn="just">
              <a:lnSpc>
                <a:spcPct val="150000"/>
              </a:lnSpc>
              <a:buFont typeface="Wingdings" panose="05000000000000000000" pitchFamily="2" charset="2"/>
              <a:buChar char="q"/>
            </a:pPr>
            <a:r>
              <a:rPr lang="fr-FR" sz="2400" dirty="0">
                <a:latin typeface="Poppins" panose="00000500000000000000" pitchFamily="2" charset="0"/>
                <a:cs typeface="Poppins" panose="00000500000000000000" pitchFamily="2" charset="0"/>
              </a:rPr>
              <a:t> 	Faire appel à la force publique si l’agent adopte un comportement agressif</a:t>
            </a:r>
          </a:p>
          <a:p>
            <a:pPr marL="457200" lvl="1" indent="0" algn="just">
              <a:lnSpc>
                <a:spcPct val="150000"/>
              </a:lnSpc>
              <a:buNone/>
            </a:pPr>
            <a:endParaRPr lang="fr-FR" sz="2400" dirty="0">
              <a:latin typeface="Poppins" panose="00000500000000000000" pitchFamily="2" charset="0"/>
              <a:cs typeface="Poppins" panose="00000500000000000000" pitchFamily="2" charset="0"/>
            </a:endParaRPr>
          </a:p>
          <a:p>
            <a:pPr marL="0" indent="0" algn="just">
              <a:lnSpc>
                <a:spcPct val="150000"/>
              </a:lnSpc>
              <a:buNone/>
            </a:pPr>
            <a:r>
              <a:rPr lang="fr-FR" sz="2400" dirty="0">
                <a:latin typeface="Poppins" panose="00000500000000000000" pitchFamily="2" charset="0"/>
                <a:cs typeface="Poppins" panose="00000500000000000000" pitchFamily="2" charset="0"/>
              </a:rPr>
              <a:t>3. S’assurer que le poste occupé par l’agent est répertorié comme dangereux ou que l’activité comporte des risques recensés dans le DUERP </a:t>
            </a:r>
          </a:p>
          <a:p>
            <a:pPr lvl="0" algn="just"/>
            <a:endParaRPr lang="fr-FR" sz="2400" dirty="0">
              <a:latin typeface="Poppins" panose="00000500000000000000" pitchFamily="2" charset="0"/>
              <a:cs typeface="Poppins" panose="00000500000000000000" pitchFamily="2" charset="0"/>
            </a:endParaRPr>
          </a:p>
          <a:p>
            <a:pPr marL="0" lvl="0" indent="0" algn="just">
              <a:buNone/>
            </a:pPr>
            <a:endParaRPr lang="fr-FR" sz="2400" dirty="0">
              <a:latin typeface="Poppins" panose="00000500000000000000" pitchFamily="2" charset="0"/>
              <a:cs typeface="Poppins" panose="00000500000000000000" pitchFamily="2" charset="0"/>
            </a:endParaRPr>
          </a:p>
          <a:p>
            <a:pPr lvl="0" algn="just">
              <a:buFont typeface="Wingdings" panose="05000000000000000000" pitchFamily="2" charset="2"/>
              <a:buChar char="q"/>
            </a:pPr>
            <a:endParaRPr lang="fr-FR" sz="24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34988090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EEFB7B9E-8C42-FFDD-8542-76D8B6994558}"/>
            </a:ext>
          </a:extLst>
        </p:cNvPr>
        <p:cNvGrpSpPr/>
        <p:nvPr/>
      </p:nvGrpSpPr>
      <p:grpSpPr>
        <a:xfrm>
          <a:off x="0" y="0"/>
          <a:ext cx="0" cy="0"/>
          <a:chOff x="0" y="0"/>
          <a:chExt cx="0" cy="0"/>
        </a:xfrm>
      </p:grpSpPr>
      <p:sp>
        <p:nvSpPr>
          <p:cNvPr id="24" name="TextBox 24">
            <a:extLst>
              <a:ext uri="{FF2B5EF4-FFF2-40B4-BE49-F238E27FC236}">
                <a16:creationId xmlns:a16="http://schemas.microsoft.com/office/drawing/2014/main" id="{025D7934-18C6-5DB8-5DB3-AD16C83B30C7}"/>
              </a:ext>
            </a:extLst>
          </p:cNvPr>
          <p:cNvSpPr txBox="1"/>
          <p:nvPr/>
        </p:nvSpPr>
        <p:spPr>
          <a:xfrm>
            <a:off x="11943370" y="3950952"/>
            <a:ext cx="5460702" cy="359053"/>
          </a:xfrm>
          <a:prstGeom prst="rect">
            <a:avLst/>
          </a:prstGeom>
        </p:spPr>
        <p:txBody>
          <a:bodyPr lIns="0" tIns="0" rIns="0" bIns="0" rtlCol="0" anchor="t">
            <a:spAutoFit/>
          </a:bodyPr>
          <a:lstStyle/>
          <a:p>
            <a:pPr marL="0" lvl="0" indent="0" algn="l">
              <a:lnSpc>
                <a:spcPts val="2784"/>
              </a:lnSpc>
            </a:pPr>
            <a:r>
              <a:rPr lang="en-US" sz="1989">
                <a:solidFill>
                  <a:srgbClr val="FFF7ED"/>
                </a:solidFill>
                <a:latin typeface="Poppins"/>
                <a:ea typeface="Poppins"/>
                <a:cs typeface="Poppins"/>
                <a:sym typeface="Poppins"/>
              </a:rPr>
              <a:t>Insérer votre texte</a:t>
            </a:r>
          </a:p>
        </p:txBody>
      </p:sp>
      <p:sp>
        <p:nvSpPr>
          <p:cNvPr id="26" name="TextBox 26">
            <a:extLst>
              <a:ext uri="{FF2B5EF4-FFF2-40B4-BE49-F238E27FC236}">
                <a16:creationId xmlns:a16="http://schemas.microsoft.com/office/drawing/2014/main" id="{B22F0C66-7E0D-341D-DD1B-8C6E22480F8A}"/>
              </a:ext>
            </a:extLst>
          </p:cNvPr>
          <p:cNvSpPr txBox="1"/>
          <p:nvPr/>
        </p:nvSpPr>
        <p:spPr>
          <a:xfrm>
            <a:off x="699453" y="256248"/>
            <a:ext cx="17052268" cy="692497"/>
          </a:xfrm>
          <a:prstGeom prst="rect">
            <a:avLst/>
          </a:prstGeom>
        </p:spPr>
        <p:txBody>
          <a:bodyPr lIns="0" tIns="0" rIns="0" bIns="0" rtlCol="0" anchor="t">
            <a:spAutoFit/>
          </a:bodyPr>
          <a:lstStyle/>
          <a:p>
            <a:pPr lvl="0" algn="ctr">
              <a:lnSpc>
                <a:spcPts val="5412"/>
              </a:lnSpc>
            </a:pPr>
            <a:r>
              <a:rPr lang="en-US" sz="4548" b="1" dirty="0">
                <a:solidFill>
                  <a:srgbClr val="000000"/>
                </a:solidFill>
                <a:latin typeface="Poppins Bold"/>
                <a:ea typeface="Poppins Bold"/>
                <a:cs typeface="Poppins Bold"/>
                <a:sym typeface="Poppins Bold"/>
              </a:rPr>
              <a:t>L’ALCOOL AU TRAVAIL</a:t>
            </a:r>
          </a:p>
        </p:txBody>
      </p:sp>
      <p:sp>
        <p:nvSpPr>
          <p:cNvPr id="27" name="TextBox 27">
            <a:extLst>
              <a:ext uri="{FF2B5EF4-FFF2-40B4-BE49-F238E27FC236}">
                <a16:creationId xmlns:a16="http://schemas.microsoft.com/office/drawing/2014/main" id="{D7CD62B7-2CC4-F666-F63E-7497A96FBE03}"/>
              </a:ext>
            </a:extLst>
          </p:cNvPr>
          <p:cNvSpPr txBox="1"/>
          <p:nvPr/>
        </p:nvSpPr>
        <p:spPr>
          <a:xfrm>
            <a:off x="457200" y="1866900"/>
            <a:ext cx="17526000" cy="466218"/>
          </a:xfrm>
          <a:prstGeom prst="rect">
            <a:avLst/>
          </a:prstGeom>
        </p:spPr>
        <p:txBody>
          <a:bodyPr wrap="square" lIns="0" tIns="0" rIns="0" bIns="0" rtlCol="0" anchor="t">
            <a:spAutoFit/>
          </a:bodyPr>
          <a:lstStyle/>
          <a:p>
            <a:pPr lvl="0">
              <a:lnSpc>
                <a:spcPts val="3657"/>
              </a:lnSpc>
            </a:pPr>
            <a:r>
              <a:rPr lang="en-US" sz="3073" b="1" dirty="0">
                <a:solidFill>
                  <a:srgbClr val="DB560E"/>
                </a:solidFill>
                <a:latin typeface="Poppins Bold"/>
                <a:ea typeface="Poppins Bold"/>
                <a:cs typeface="Poppins Bold"/>
                <a:sym typeface="Poppins Bold"/>
              </a:rPr>
              <a:t>PROCEDURE POUR UN AGENT EN ETAT APPARANT D’IVRESSE (AVEC REGLEMENT INTERIEUR)</a:t>
            </a:r>
          </a:p>
        </p:txBody>
      </p:sp>
      <p:sp>
        <p:nvSpPr>
          <p:cNvPr id="8" name="Espace réservé du contenu 8">
            <a:extLst>
              <a:ext uri="{FF2B5EF4-FFF2-40B4-BE49-F238E27FC236}">
                <a16:creationId xmlns:a16="http://schemas.microsoft.com/office/drawing/2014/main" id="{41879D47-0AA1-493F-73A8-539A3588D719}"/>
              </a:ext>
            </a:extLst>
          </p:cNvPr>
          <p:cNvSpPr txBox="1">
            <a:spLocks/>
          </p:cNvSpPr>
          <p:nvPr/>
        </p:nvSpPr>
        <p:spPr>
          <a:xfrm>
            <a:off x="699453" y="2781300"/>
            <a:ext cx="16772080" cy="66294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fr-FR" sz="2800" dirty="0">
                <a:latin typeface="Poppins" panose="00000500000000000000" pitchFamily="2" charset="0"/>
                <a:cs typeface="Poppins" panose="00000500000000000000" pitchFamily="2" charset="0"/>
              </a:rPr>
              <a:t>4. Un protocole de dépistage doit être proposé à l’agent et réalisé à titre préventif à l’aide d’un éthylotest. </a:t>
            </a:r>
          </a:p>
          <a:p>
            <a:pPr marL="0" indent="0" algn="just">
              <a:buNone/>
            </a:pPr>
            <a:endParaRPr lang="fr-FR" sz="2800" dirty="0">
              <a:latin typeface="Poppins" panose="00000500000000000000" pitchFamily="2" charset="0"/>
              <a:cs typeface="Poppins" panose="00000500000000000000" pitchFamily="2" charset="0"/>
            </a:endParaRPr>
          </a:p>
          <a:p>
            <a:pPr lvl="1" algn="just">
              <a:buFont typeface="Wingdings" panose="05000000000000000000" pitchFamily="2" charset="2"/>
              <a:buChar char="q"/>
            </a:pPr>
            <a:r>
              <a:rPr lang="fr-FR" dirty="0">
                <a:latin typeface="Poppins" panose="00000500000000000000" pitchFamily="2" charset="0"/>
                <a:cs typeface="Poppins" panose="00000500000000000000" pitchFamily="2" charset="0"/>
              </a:rPr>
              <a:t> 	Si l'agent refuse de se soumettre au test, il y aura </a:t>
            </a:r>
            <a:r>
              <a:rPr lang="fr-FR" b="1" dirty="0">
                <a:latin typeface="Poppins" panose="00000500000000000000" pitchFamily="2" charset="0"/>
                <a:cs typeface="Poppins" panose="00000500000000000000" pitchFamily="2" charset="0"/>
              </a:rPr>
              <a:t>présomption d’ébriété </a:t>
            </a:r>
            <a:r>
              <a:rPr lang="fr-FR" dirty="0">
                <a:latin typeface="Poppins" panose="00000500000000000000" pitchFamily="2" charset="0"/>
                <a:cs typeface="Poppins" panose="00000500000000000000" pitchFamily="2" charset="0"/>
              </a:rPr>
              <a:t>avec une incapacité à assurer le travail ; </a:t>
            </a:r>
            <a:r>
              <a:rPr lang="fr-FR" b="1" dirty="0">
                <a:latin typeface="Poppins" panose="00000500000000000000" pitchFamily="2" charset="0"/>
                <a:cs typeface="Poppins" panose="00000500000000000000" pitchFamily="2" charset="0"/>
              </a:rPr>
              <a:t>des sanctions disciplinaires pourront être envisagées.</a:t>
            </a:r>
          </a:p>
          <a:p>
            <a:pPr marL="457200" lvl="1" indent="0" algn="just">
              <a:buNone/>
            </a:pPr>
            <a:endParaRPr lang="fr-FR" dirty="0">
              <a:latin typeface="Poppins" panose="00000500000000000000" pitchFamily="2" charset="0"/>
              <a:cs typeface="Poppins" panose="00000500000000000000" pitchFamily="2" charset="0"/>
            </a:endParaRPr>
          </a:p>
          <a:p>
            <a:pPr lvl="1" algn="just">
              <a:buFont typeface="Wingdings" panose="05000000000000000000" pitchFamily="2" charset="2"/>
              <a:buChar char="q"/>
            </a:pPr>
            <a:r>
              <a:rPr lang="fr-FR" dirty="0">
                <a:latin typeface="Poppins" panose="00000500000000000000" pitchFamily="2" charset="0"/>
                <a:cs typeface="Poppins" panose="00000500000000000000" pitchFamily="2" charset="0"/>
              </a:rPr>
              <a:t>	Si l’agent accepte de se soumettre au test, il doit être réalisé dans une confidentialité totale (dans une pièce à l'écart des administrés et des autres agents) par l’autorité territoriale ou son représentant et en </a:t>
            </a:r>
            <a:r>
              <a:rPr lang="fr-FR" b="1" dirty="0">
                <a:latin typeface="Poppins" panose="00000500000000000000" pitchFamily="2" charset="0"/>
                <a:cs typeface="Poppins" panose="00000500000000000000" pitchFamily="2" charset="0"/>
              </a:rPr>
              <a:t>présence d’une tierce personne </a:t>
            </a:r>
            <a:r>
              <a:rPr lang="fr-FR" dirty="0">
                <a:latin typeface="Poppins" panose="00000500000000000000" pitchFamily="2" charset="0"/>
                <a:cs typeface="Poppins" panose="00000500000000000000" pitchFamily="2" charset="0"/>
              </a:rPr>
              <a:t>en qualité de témoin.</a:t>
            </a:r>
          </a:p>
          <a:p>
            <a:pPr marL="457200" lvl="1" indent="0" algn="just">
              <a:buNone/>
            </a:pPr>
            <a:r>
              <a:rPr lang="fr-FR" dirty="0">
                <a:latin typeface="Poppins" panose="00000500000000000000" pitchFamily="2" charset="0"/>
                <a:cs typeface="Poppins" panose="00000500000000000000" pitchFamily="2" charset="0"/>
              </a:rPr>
              <a:t>Il n’est pas nécessaire que le règlement intérieur cite nommément les personnes habilitées à procéder au contrôle, la désignation de la fonction d'encadrement suffit (élu, DGS, DST…). 	</a:t>
            </a:r>
          </a:p>
          <a:p>
            <a:pPr marL="0" lvl="0" indent="0" algn="just">
              <a:buNone/>
            </a:pPr>
            <a:endParaRPr lang="fr-FR" sz="2800" dirty="0">
              <a:latin typeface="Poppins" panose="00000500000000000000" pitchFamily="2" charset="0"/>
              <a:cs typeface="Poppins" panose="00000500000000000000" pitchFamily="2" charset="0"/>
            </a:endParaRPr>
          </a:p>
          <a:p>
            <a:pPr lvl="0" algn="just">
              <a:buFont typeface="Wingdings" panose="05000000000000000000" pitchFamily="2" charset="2"/>
              <a:buChar char="q"/>
            </a:pPr>
            <a:endParaRPr lang="fr-FR" sz="28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18996690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330BA7BF-A1A3-5878-DD62-3B5AA5CB7E4B}"/>
            </a:ext>
          </a:extLst>
        </p:cNvPr>
        <p:cNvGrpSpPr/>
        <p:nvPr/>
      </p:nvGrpSpPr>
      <p:grpSpPr>
        <a:xfrm>
          <a:off x="0" y="0"/>
          <a:ext cx="0" cy="0"/>
          <a:chOff x="0" y="0"/>
          <a:chExt cx="0" cy="0"/>
        </a:xfrm>
      </p:grpSpPr>
      <p:sp>
        <p:nvSpPr>
          <p:cNvPr id="26" name="TextBox 26">
            <a:extLst>
              <a:ext uri="{FF2B5EF4-FFF2-40B4-BE49-F238E27FC236}">
                <a16:creationId xmlns:a16="http://schemas.microsoft.com/office/drawing/2014/main" id="{4FC044CA-76E6-5E1F-D2B4-B72597FABC45}"/>
              </a:ext>
            </a:extLst>
          </p:cNvPr>
          <p:cNvSpPr txBox="1"/>
          <p:nvPr/>
        </p:nvSpPr>
        <p:spPr>
          <a:xfrm>
            <a:off x="699453" y="256248"/>
            <a:ext cx="17052268" cy="692497"/>
          </a:xfrm>
          <a:prstGeom prst="rect">
            <a:avLst/>
          </a:prstGeom>
        </p:spPr>
        <p:txBody>
          <a:bodyPr lIns="0" tIns="0" rIns="0" bIns="0" rtlCol="0" anchor="t">
            <a:spAutoFit/>
          </a:bodyPr>
          <a:lstStyle/>
          <a:p>
            <a:pPr lvl="0" algn="ctr">
              <a:lnSpc>
                <a:spcPts val="5412"/>
              </a:lnSpc>
            </a:pPr>
            <a:r>
              <a:rPr lang="en-US" sz="4548" b="1" dirty="0">
                <a:solidFill>
                  <a:srgbClr val="000000"/>
                </a:solidFill>
                <a:latin typeface="Poppins Bold"/>
                <a:ea typeface="Poppins Bold"/>
                <a:cs typeface="Poppins Bold"/>
                <a:sym typeface="Poppins Bold"/>
              </a:rPr>
              <a:t>L’ALCOOL AU TRAVAIL</a:t>
            </a:r>
          </a:p>
        </p:txBody>
      </p:sp>
      <p:sp>
        <p:nvSpPr>
          <p:cNvPr id="27" name="TextBox 27">
            <a:extLst>
              <a:ext uri="{FF2B5EF4-FFF2-40B4-BE49-F238E27FC236}">
                <a16:creationId xmlns:a16="http://schemas.microsoft.com/office/drawing/2014/main" id="{97B825C0-C564-EFB2-9835-5A766D75B8F8}"/>
              </a:ext>
            </a:extLst>
          </p:cNvPr>
          <p:cNvSpPr txBox="1"/>
          <p:nvPr/>
        </p:nvSpPr>
        <p:spPr>
          <a:xfrm>
            <a:off x="457200" y="1866900"/>
            <a:ext cx="17526000" cy="466218"/>
          </a:xfrm>
          <a:prstGeom prst="rect">
            <a:avLst/>
          </a:prstGeom>
        </p:spPr>
        <p:txBody>
          <a:bodyPr wrap="square" lIns="0" tIns="0" rIns="0" bIns="0" rtlCol="0" anchor="t">
            <a:spAutoFit/>
          </a:bodyPr>
          <a:lstStyle/>
          <a:p>
            <a:pPr lvl="0">
              <a:lnSpc>
                <a:spcPts val="3657"/>
              </a:lnSpc>
            </a:pPr>
            <a:r>
              <a:rPr lang="en-US" sz="3073" b="1" dirty="0">
                <a:solidFill>
                  <a:srgbClr val="DB560E"/>
                </a:solidFill>
                <a:latin typeface="Poppins Bold"/>
                <a:ea typeface="Poppins Bold"/>
                <a:cs typeface="Poppins Bold"/>
                <a:sym typeface="Poppins Bold"/>
              </a:rPr>
              <a:t>PROCEDURE POUR UN AGENT EN ETAT APPARANT D’IVRESSE (AVEC REGLEMENT INTERIEUR)</a:t>
            </a:r>
          </a:p>
        </p:txBody>
      </p:sp>
      <p:sp>
        <p:nvSpPr>
          <p:cNvPr id="8" name="Espace réservé du contenu 8">
            <a:extLst>
              <a:ext uri="{FF2B5EF4-FFF2-40B4-BE49-F238E27FC236}">
                <a16:creationId xmlns:a16="http://schemas.microsoft.com/office/drawing/2014/main" id="{955C417B-6589-0020-8606-FC5776774DDC}"/>
              </a:ext>
            </a:extLst>
          </p:cNvPr>
          <p:cNvSpPr txBox="1">
            <a:spLocks/>
          </p:cNvSpPr>
          <p:nvPr/>
        </p:nvSpPr>
        <p:spPr>
          <a:xfrm>
            <a:off x="421105" y="2707566"/>
            <a:ext cx="17330616" cy="7323186"/>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fr-FR" sz="2800" dirty="0">
                <a:latin typeface="Poppins" panose="00000500000000000000" pitchFamily="2" charset="0"/>
                <a:cs typeface="Poppins" panose="00000500000000000000" pitchFamily="2" charset="0"/>
              </a:rPr>
              <a:t>5. Pour plus de sécurité, </a:t>
            </a:r>
            <a:r>
              <a:rPr lang="fr-FR" sz="2800" b="1" dirty="0">
                <a:latin typeface="Poppins" panose="00000500000000000000" pitchFamily="2" charset="0"/>
                <a:cs typeface="Poppins" panose="00000500000000000000" pitchFamily="2" charset="0"/>
              </a:rPr>
              <a:t>un deuxième test </a:t>
            </a:r>
            <a:r>
              <a:rPr lang="fr-FR" sz="2800" dirty="0">
                <a:latin typeface="Poppins" panose="00000500000000000000" pitchFamily="2" charset="0"/>
                <a:cs typeface="Poppins" panose="00000500000000000000" pitchFamily="2" charset="0"/>
              </a:rPr>
              <a:t>peut être effectué à environ 30 minutes d’intervalle.</a:t>
            </a:r>
          </a:p>
          <a:p>
            <a:pPr marL="0" indent="0" algn="just">
              <a:buNone/>
            </a:pPr>
            <a:endParaRPr lang="fr-FR" sz="2800" dirty="0">
              <a:latin typeface="Poppins" panose="00000500000000000000" pitchFamily="2" charset="0"/>
              <a:cs typeface="Poppins" panose="00000500000000000000" pitchFamily="2" charset="0"/>
            </a:endParaRPr>
          </a:p>
          <a:p>
            <a:pPr marL="0" indent="0" algn="just">
              <a:buNone/>
            </a:pPr>
            <a:r>
              <a:rPr lang="fr-FR" sz="2800" dirty="0">
                <a:latin typeface="Poppins" panose="00000500000000000000" pitchFamily="2" charset="0"/>
                <a:cs typeface="Poppins" panose="00000500000000000000" pitchFamily="2" charset="0"/>
              </a:rPr>
              <a:t>6. À l’issue d’un dépistage positif :</a:t>
            </a:r>
          </a:p>
          <a:p>
            <a:pPr lvl="1" algn="just">
              <a:buFont typeface="Wingdings" panose="05000000000000000000" pitchFamily="2" charset="2"/>
              <a:buChar char="q"/>
            </a:pPr>
            <a:r>
              <a:rPr lang="fr-FR" dirty="0">
                <a:latin typeface="Poppins" panose="00000500000000000000" pitchFamily="2" charset="0"/>
                <a:cs typeface="Poppins" panose="00000500000000000000" pitchFamily="2" charset="0"/>
              </a:rPr>
              <a:t> L’agent peut contester le résultat s’il est positif et demander une contre-expertise (prise de sang) à la charge de l’employeur </a:t>
            </a:r>
          </a:p>
          <a:p>
            <a:pPr marL="457200" lvl="1" indent="0" algn="just">
              <a:buNone/>
            </a:pPr>
            <a:endParaRPr lang="fr-FR" dirty="0">
              <a:latin typeface="Poppins" panose="00000500000000000000" pitchFamily="2" charset="0"/>
              <a:cs typeface="Poppins" panose="00000500000000000000" pitchFamily="2" charset="0"/>
            </a:endParaRPr>
          </a:p>
          <a:p>
            <a:pPr lvl="1" algn="just">
              <a:buFont typeface="Wingdings" panose="05000000000000000000" pitchFamily="2" charset="2"/>
              <a:buChar char="q"/>
            </a:pPr>
            <a:r>
              <a:rPr lang="fr-FR" dirty="0">
                <a:latin typeface="Poppins" panose="00000500000000000000" pitchFamily="2" charset="0"/>
                <a:cs typeface="Poppins" panose="00000500000000000000" pitchFamily="2" charset="0"/>
              </a:rPr>
              <a:t> 	L’agent devra être considéré comme une personne dont l'état de santé est dégradé et devra être retiré de son poste de travail journalier </a:t>
            </a:r>
          </a:p>
          <a:p>
            <a:pPr marL="457200" lvl="1" indent="0" algn="just">
              <a:buNone/>
            </a:pPr>
            <a:endParaRPr lang="fr-FR" dirty="0">
              <a:latin typeface="Poppins" panose="00000500000000000000" pitchFamily="2" charset="0"/>
              <a:cs typeface="Poppins" panose="00000500000000000000" pitchFamily="2" charset="0"/>
            </a:endParaRPr>
          </a:p>
          <a:p>
            <a:pPr lvl="1" algn="just">
              <a:buFont typeface="Wingdings" panose="05000000000000000000" pitchFamily="2" charset="2"/>
              <a:buChar char="q"/>
            </a:pPr>
            <a:r>
              <a:rPr lang="fr-FR" dirty="0">
                <a:latin typeface="Poppins" panose="00000500000000000000" pitchFamily="2" charset="0"/>
                <a:cs typeface="Poppins" panose="00000500000000000000" pitchFamily="2" charset="0"/>
              </a:rPr>
              <a:t> 	Un avis médical </a:t>
            </a:r>
            <a:r>
              <a:rPr lang="fr-FR" b="1" dirty="0">
                <a:latin typeface="Poppins" panose="00000500000000000000" pitchFamily="2" charset="0"/>
                <a:cs typeface="Poppins" panose="00000500000000000000" pitchFamily="2" charset="0"/>
              </a:rPr>
              <a:t>obligatoire </a:t>
            </a:r>
            <a:r>
              <a:rPr lang="fr-FR" dirty="0">
                <a:latin typeface="Poppins" panose="00000500000000000000" pitchFamily="2" charset="0"/>
                <a:cs typeface="Poppins" panose="00000500000000000000" pitchFamily="2" charset="0"/>
              </a:rPr>
              <a:t>devra être pris auprès d'un médecin généraliste ou du Centre 15 (ou 112).</a:t>
            </a:r>
          </a:p>
          <a:p>
            <a:pPr marL="457200" lvl="1" indent="0" algn="just">
              <a:buNone/>
            </a:pPr>
            <a:endParaRPr lang="fr-FR" dirty="0">
              <a:latin typeface="Poppins" panose="00000500000000000000" pitchFamily="2" charset="0"/>
              <a:cs typeface="Poppins" panose="00000500000000000000" pitchFamily="2" charset="0"/>
            </a:endParaRPr>
          </a:p>
          <a:p>
            <a:pPr algn="just"/>
            <a:endParaRPr lang="fr-FR" sz="2800" dirty="0">
              <a:latin typeface="Poppins" panose="00000500000000000000" pitchFamily="2" charset="0"/>
              <a:cs typeface="Poppins" panose="00000500000000000000" pitchFamily="2" charset="0"/>
            </a:endParaRPr>
          </a:p>
          <a:p>
            <a:pPr algn="just"/>
            <a:endParaRPr lang="fr-FR" sz="2800" dirty="0">
              <a:latin typeface="Poppins" panose="00000500000000000000" pitchFamily="2" charset="0"/>
              <a:cs typeface="Poppins" panose="00000500000000000000" pitchFamily="2" charset="0"/>
            </a:endParaRPr>
          </a:p>
          <a:p>
            <a:pPr marL="0" indent="0" algn="just">
              <a:buNone/>
            </a:pPr>
            <a:endParaRPr lang="fr-FR" sz="2800" dirty="0">
              <a:latin typeface="Poppins" panose="00000500000000000000" pitchFamily="2" charset="0"/>
              <a:cs typeface="Poppins" panose="00000500000000000000" pitchFamily="2" charset="0"/>
            </a:endParaRPr>
          </a:p>
          <a:p>
            <a:pPr lvl="1" algn="just">
              <a:buFont typeface="Wingdings" panose="05000000000000000000" pitchFamily="2" charset="2"/>
              <a:buChar char="q"/>
            </a:pPr>
            <a:r>
              <a:rPr lang="fr-FR" dirty="0">
                <a:latin typeface="Poppins" panose="00000500000000000000" pitchFamily="2" charset="0"/>
                <a:cs typeface="Poppins" panose="00000500000000000000" pitchFamily="2" charset="0"/>
              </a:rPr>
              <a:t> </a:t>
            </a:r>
          </a:p>
        </p:txBody>
      </p:sp>
    </p:spTree>
    <p:extLst>
      <p:ext uri="{BB962C8B-B14F-4D97-AF65-F5344CB8AC3E}">
        <p14:creationId xmlns:p14="http://schemas.microsoft.com/office/powerpoint/2010/main" val="15587245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0B4CC344-D030-F550-C10D-6B2B8FC9E817}"/>
            </a:ext>
          </a:extLst>
        </p:cNvPr>
        <p:cNvGrpSpPr/>
        <p:nvPr/>
      </p:nvGrpSpPr>
      <p:grpSpPr>
        <a:xfrm>
          <a:off x="0" y="0"/>
          <a:ext cx="0" cy="0"/>
          <a:chOff x="0" y="0"/>
          <a:chExt cx="0" cy="0"/>
        </a:xfrm>
      </p:grpSpPr>
      <p:sp>
        <p:nvSpPr>
          <p:cNvPr id="24" name="TextBox 24">
            <a:extLst>
              <a:ext uri="{FF2B5EF4-FFF2-40B4-BE49-F238E27FC236}">
                <a16:creationId xmlns:a16="http://schemas.microsoft.com/office/drawing/2014/main" id="{A0009DA0-61F3-53A6-BAD9-ED42E239026D}"/>
              </a:ext>
            </a:extLst>
          </p:cNvPr>
          <p:cNvSpPr txBox="1"/>
          <p:nvPr/>
        </p:nvSpPr>
        <p:spPr>
          <a:xfrm>
            <a:off x="11943370" y="3950952"/>
            <a:ext cx="5460702" cy="359053"/>
          </a:xfrm>
          <a:prstGeom prst="rect">
            <a:avLst/>
          </a:prstGeom>
        </p:spPr>
        <p:txBody>
          <a:bodyPr lIns="0" tIns="0" rIns="0" bIns="0" rtlCol="0" anchor="t">
            <a:spAutoFit/>
          </a:bodyPr>
          <a:lstStyle/>
          <a:p>
            <a:pPr marL="0" lvl="0" indent="0" algn="l">
              <a:lnSpc>
                <a:spcPts val="2784"/>
              </a:lnSpc>
            </a:pPr>
            <a:r>
              <a:rPr lang="en-US" sz="1989">
                <a:solidFill>
                  <a:srgbClr val="FFF7ED"/>
                </a:solidFill>
                <a:latin typeface="Poppins"/>
                <a:ea typeface="Poppins"/>
                <a:cs typeface="Poppins"/>
                <a:sym typeface="Poppins"/>
              </a:rPr>
              <a:t>Insérer votre texte</a:t>
            </a:r>
          </a:p>
        </p:txBody>
      </p:sp>
      <p:sp>
        <p:nvSpPr>
          <p:cNvPr id="26" name="TextBox 26">
            <a:extLst>
              <a:ext uri="{FF2B5EF4-FFF2-40B4-BE49-F238E27FC236}">
                <a16:creationId xmlns:a16="http://schemas.microsoft.com/office/drawing/2014/main" id="{A5FCC63A-D4A3-10B4-C1F5-12698F60772F}"/>
              </a:ext>
            </a:extLst>
          </p:cNvPr>
          <p:cNvSpPr txBox="1"/>
          <p:nvPr/>
        </p:nvSpPr>
        <p:spPr>
          <a:xfrm>
            <a:off x="699453" y="256248"/>
            <a:ext cx="17052268" cy="692497"/>
          </a:xfrm>
          <a:prstGeom prst="rect">
            <a:avLst/>
          </a:prstGeom>
        </p:spPr>
        <p:txBody>
          <a:bodyPr lIns="0" tIns="0" rIns="0" bIns="0" rtlCol="0" anchor="t">
            <a:spAutoFit/>
          </a:bodyPr>
          <a:lstStyle/>
          <a:p>
            <a:pPr lvl="0" algn="ctr">
              <a:lnSpc>
                <a:spcPts val="5412"/>
              </a:lnSpc>
            </a:pPr>
            <a:r>
              <a:rPr lang="en-US" sz="4548" b="1" dirty="0">
                <a:solidFill>
                  <a:srgbClr val="000000"/>
                </a:solidFill>
                <a:latin typeface="Poppins Bold"/>
                <a:ea typeface="Poppins Bold"/>
                <a:cs typeface="Poppins Bold"/>
                <a:sym typeface="Poppins Bold"/>
              </a:rPr>
              <a:t>L’ALCOOL AU TRAVAIL</a:t>
            </a:r>
          </a:p>
        </p:txBody>
      </p:sp>
      <p:sp>
        <p:nvSpPr>
          <p:cNvPr id="27" name="TextBox 27">
            <a:extLst>
              <a:ext uri="{FF2B5EF4-FFF2-40B4-BE49-F238E27FC236}">
                <a16:creationId xmlns:a16="http://schemas.microsoft.com/office/drawing/2014/main" id="{B3596767-E8D8-BB77-7CDD-B441C6AEF41B}"/>
              </a:ext>
            </a:extLst>
          </p:cNvPr>
          <p:cNvSpPr txBox="1"/>
          <p:nvPr/>
        </p:nvSpPr>
        <p:spPr>
          <a:xfrm>
            <a:off x="457200" y="1866900"/>
            <a:ext cx="17526000" cy="466218"/>
          </a:xfrm>
          <a:prstGeom prst="rect">
            <a:avLst/>
          </a:prstGeom>
        </p:spPr>
        <p:txBody>
          <a:bodyPr wrap="square" lIns="0" tIns="0" rIns="0" bIns="0" rtlCol="0" anchor="t">
            <a:spAutoFit/>
          </a:bodyPr>
          <a:lstStyle/>
          <a:p>
            <a:pPr lvl="0">
              <a:lnSpc>
                <a:spcPts val="3657"/>
              </a:lnSpc>
            </a:pPr>
            <a:r>
              <a:rPr lang="en-US" sz="3073" b="1" dirty="0">
                <a:solidFill>
                  <a:srgbClr val="DB560E"/>
                </a:solidFill>
                <a:latin typeface="Poppins Bold"/>
                <a:ea typeface="Poppins Bold"/>
                <a:cs typeface="Poppins Bold"/>
                <a:sym typeface="Poppins Bold"/>
              </a:rPr>
              <a:t>PROCEDURE POUR UN AGENT EN ETAT APPARANT D’IVRESSE (AVEC REGLEMENT INTERIEUR)</a:t>
            </a:r>
          </a:p>
        </p:txBody>
      </p:sp>
      <p:sp>
        <p:nvSpPr>
          <p:cNvPr id="8" name="Espace réservé du contenu 8">
            <a:extLst>
              <a:ext uri="{FF2B5EF4-FFF2-40B4-BE49-F238E27FC236}">
                <a16:creationId xmlns:a16="http://schemas.microsoft.com/office/drawing/2014/main" id="{06596875-C67D-6F55-7B4F-280A2B7B315B}"/>
              </a:ext>
            </a:extLst>
          </p:cNvPr>
          <p:cNvSpPr txBox="1">
            <a:spLocks/>
          </p:cNvSpPr>
          <p:nvPr/>
        </p:nvSpPr>
        <p:spPr>
          <a:xfrm>
            <a:off x="457200" y="2547996"/>
            <a:ext cx="16502666" cy="7624704"/>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lgn="just">
              <a:buFont typeface="Wingdings" panose="05000000000000000000" pitchFamily="2" charset="2"/>
              <a:buChar char="q"/>
            </a:pPr>
            <a:r>
              <a:rPr lang="fr-FR" dirty="0">
                <a:latin typeface="Poppins" panose="00000500000000000000" pitchFamily="2" charset="0"/>
                <a:cs typeface="Poppins" panose="00000500000000000000" pitchFamily="2" charset="0"/>
              </a:rPr>
              <a:t> En fonction de l’avis médical il conviendra de mettre en place toutes les mesures nécessaires afin :</a:t>
            </a:r>
          </a:p>
          <a:p>
            <a:pPr lvl="2" algn="just">
              <a:buFont typeface="Wingdings" panose="05000000000000000000" pitchFamily="2" charset="2"/>
              <a:buChar char="ü"/>
            </a:pPr>
            <a:r>
              <a:rPr lang="fr-FR" sz="2800" dirty="0">
                <a:latin typeface="Poppins" panose="00000500000000000000" pitchFamily="2" charset="0"/>
                <a:cs typeface="Poppins" panose="00000500000000000000" pitchFamily="2" charset="0"/>
              </a:rPr>
              <a:t> Favoriser l’arrivée des secours </a:t>
            </a:r>
          </a:p>
          <a:p>
            <a:pPr lvl="2" algn="just">
              <a:buFont typeface="Wingdings" panose="05000000000000000000" pitchFamily="2" charset="2"/>
              <a:buChar char="ü"/>
            </a:pPr>
            <a:r>
              <a:rPr lang="fr-FR" sz="2800" dirty="0">
                <a:latin typeface="Poppins" panose="00000500000000000000" pitchFamily="2" charset="0"/>
                <a:cs typeface="Poppins" panose="00000500000000000000" pitchFamily="2" charset="0"/>
              </a:rPr>
              <a:t> De faire raccompagner l’agent en s’assurant qu’il ne reste pas seul (appel à un proche de l’agent, recours à une ambulance privée…)</a:t>
            </a:r>
          </a:p>
          <a:p>
            <a:pPr marL="914400" lvl="2" indent="0" algn="just">
              <a:buNone/>
            </a:pPr>
            <a:endParaRPr lang="fr-FR" sz="2800" dirty="0">
              <a:latin typeface="Poppins" panose="00000500000000000000" pitchFamily="2" charset="0"/>
              <a:cs typeface="Poppins" panose="00000500000000000000" pitchFamily="2" charset="0"/>
            </a:endParaRPr>
          </a:p>
          <a:p>
            <a:pPr marL="0" indent="0" algn="just">
              <a:buNone/>
            </a:pPr>
            <a:r>
              <a:rPr lang="fr-FR" sz="2800" dirty="0">
                <a:latin typeface="Poppins" panose="00000500000000000000" pitchFamily="2" charset="0"/>
                <a:cs typeface="Poppins" panose="00000500000000000000" pitchFamily="2" charset="0"/>
              </a:rPr>
              <a:t>7. À l’issue d’un dépistage négatif : l’autorité territoriale doit s’interroger sur la possibilité de retirer l’agent de son poste de travail si son comportement demeure dangereux. En effet, des signes apparents d’ivresse peuvent être liés à l’absorption de médicaments, à l’inhalation de produits chimiques… </a:t>
            </a:r>
          </a:p>
          <a:p>
            <a:pPr marL="0" indent="0" algn="just">
              <a:buNone/>
            </a:pPr>
            <a:endParaRPr lang="fr-FR" sz="2800" dirty="0">
              <a:latin typeface="Poppins" panose="00000500000000000000" pitchFamily="2" charset="0"/>
              <a:cs typeface="Poppins" panose="00000500000000000000" pitchFamily="2" charset="0"/>
            </a:endParaRPr>
          </a:p>
          <a:p>
            <a:pPr marL="0" indent="0" algn="just">
              <a:buNone/>
            </a:pPr>
            <a:r>
              <a:rPr lang="fr-FR" sz="2800" dirty="0">
                <a:latin typeface="Poppins" panose="00000500000000000000" pitchFamily="2" charset="0"/>
                <a:cs typeface="Poppins" panose="00000500000000000000" pitchFamily="2" charset="0"/>
              </a:rPr>
              <a:t>8. Réalisation d’un rapport écrit sur l’incident en détaillant la procédure adoptée. </a:t>
            </a:r>
          </a:p>
          <a:p>
            <a:pPr marL="0" indent="0" algn="just">
              <a:buNone/>
            </a:pPr>
            <a:r>
              <a:rPr lang="fr-FR" sz="2800" dirty="0">
                <a:latin typeface="Poppins" panose="00000500000000000000" pitchFamily="2" charset="0"/>
                <a:cs typeface="Poppins" panose="00000500000000000000" pitchFamily="2" charset="0"/>
              </a:rPr>
              <a:t>Ce rapport devra être conservé dans le dossier individuel de l'agent, une copie devra être transmise au médecin du travail pour information. En fonction de la nature de l’incident : possibilité de sanctions disciplinaires à l’encontre de l’agent. </a:t>
            </a:r>
          </a:p>
          <a:p>
            <a:pPr algn="just"/>
            <a:endParaRPr lang="fr-FR" sz="2800" dirty="0">
              <a:latin typeface="Poppins" panose="00000500000000000000" pitchFamily="2" charset="0"/>
              <a:cs typeface="Poppins" panose="00000500000000000000" pitchFamily="2" charset="0"/>
            </a:endParaRPr>
          </a:p>
          <a:p>
            <a:pPr algn="just"/>
            <a:endParaRPr lang="fr-FR" sz="2800" dirty="0">
              <a:latin typeface="Poppins" panose="00000500000000000000" pitchFamily="2" charset="0"/>
              <a:cs typeface="Poppins" panose="00000500000000000000" pitchFamily="2" charset="0"/>
            </a:endParaRPr>
          </a:p>
          <a:p>
            <a:pPr marL="0" indent="0" algn="just">
              <a:buNone/>
            </a:pPr>
            <a:endParaRPr lang="fr-FR" sz="2800" dirty="0">
              <a:latin typeface="Poppins" panose="00000500000000000000" pitchFamily="2" charset="0"/>
              <a:cs typeface="Poppins" panose="00000500000000000000" pitchFamily="2" charset="0"/>
            </a:endParaRPr>
          </a:p>
          <a:p>
            <a:pPr lvl="1" algn="just">
              <a:buFont typeface="Wingdings" panose="05000000000000000000" pitchFamily="2" charset="2"/>
              <a:buChar char="q"/>
            </a:pPr>
            <a:r>
              <a:rPr lang="fr-FR" dirty="0">
                <a:latin typeface="Poppins" panose="00000500000000000000" pitchFamily="2" charset="0"/>
                <a:cs typeface="Poppins" panose="00000500000000000000" pitchFamily="2" charset="0"/>
              </a:rPr>
              <a:t> </a:t>
            </a:r>
          </a:p>
        </p:txBody>
      </p:sp>
    </p:spTree>
    <p:extLst>
      <p:ext uri="{BB962C8B-B14F-4D97-AF65-F5344CB8AC3E}">
        <p14:creationId xmlns:p14="http://schemas.microsoft.com/office/powerpoint/2010/main" val="40903126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CCA86D39-512B-1FA9-532A-4C08D7016C30}"/>
            </a:ext>
          </a:extLst>
        </p:cNvPr>
        <p:cNvGrpSpPr/>
        <p:nvPr/>
      </p:nvGrpSpPr>
      <p:grpSpPr>
        <a:xfrm>
          <a:off x="0" y="0"/>
          <a:ext cx="0" cy="0"/>
          <a:chOff x="0" y="0"/>
          <a:chExt cx="0" cy="0"/>
        </a:xfrm>
      </p:grpSpPr>
      <p:sp>
        <p:nvSpPr>
          <p:cNvPr id="26" name="TextBox 26">
            <a:extLst>
              <a:ext uri="{FF2B5EF4-FFF2-40B4-BE49-F238E27FC236}">
                <a16:creationId xmlns:a16="http://schemas.microsoft.com/office/drawing/2014/main" id="{7334F070-7CF4-8F76-C49A-F0EE45CFD214}"/>
              </a:ext>
            </a:extLst>
          </p:cNvPr>
          <p:cNvSpPr txBox="1"/>
          <p:nvPr/>
        </p:nvSpPr>
        <p:spPr>
          <a:xfrm>
            <a:off x="699453" y="256248"/>
            <a:ext cx="17052268" cy="692497"/>
          </a:xfrm>
          <a:prstGeom prst="rect">
            <a:avLst/>
          </a:prstGeom>
        </p:spPr>
        <p:txBody>
          <a:bodyPr lIns="0" tIns="0" rIns="0" bIns="0" rtlCol="0" anchor="t">
            <a:spAutoFit/>
          </a:bodyPr>
          <a:lstStyle/>
          <a:p>
            <a:pPr lvl="0" algn="ctr">
              <a:lnSpc>
                <a:spcPts val="5412"/>
              </a:lnSpc>
            </a:pPr>
            <a:r>
              <a:rPr lang="en-US" sz="4548" b="1" dirty="0">
                <a:solidFill>
                  <a:srgbClr val="000000"/>
                </a:solidFill>
                <a:latin typeface="Poppins Bold"/>
                <a:ea typeface="Poppins Bold"/>
                <a:cs typeface="Poppins Bold"/>
                <a:sym typeface="Poppins Bold"/>
              </a:rPr>
              <a:t>L’ALCOOL AU TRAVAIL</a:t>
            </a:r>
          </a:p>
        </p:txBody>
      </p:sp>
      <p:sp>
        <p:nvSpPr>
          <p:cNvPr id="27" name="TextBox 27">
            <a:extLst>
              <a:ext uri="{FF2B5EF4-FFF2-40B4-BE49-F238E27FC236}">
                <a16:creationId xmlns:a16="http://schemas.microsoft.com/office/drawing/2014/main" id="{AF873080-CD3E-169D-0C10-F5E14CD6B7CF}"/>
              </a:ext>
            </a:extLst>
          </p:cNvPr>
          <p:cNvSpPr txBox="1"/>
          <p:nvPr/>
        </p:nvSpPr>
        <p:spPr>
          <a:xfrm>
            <a:off x="381000" y="1790700"/>
            <a:ext cx="17526000" cy="466218"/>
          </a:xfrm>
          <a:prstGeom prst="rect">
            <a:avLst/>
          </a:prstGeom>
        </p:spPr>
        <p:txBody>
          <a:bodyPr wrap="square" lIns="0" tIns="0" rIns="0" bIns="0" rtlCol="0" anchor="t">
            <a:spAutoFit/>
          </a:bodyPr>
          <a:lstStyle/>
          <a:p>
            <a:pPr lvl="0">
              <a:lnSpc>
                <a:spcPts val="3657"/>
              </a:lnSpc>
            </a:pPr>
            <a:r>
              <a:rPr lang="en-US" sz="3073" b="1" dirty="0">
                <a:solidFill>
                  <a:srgbClr val="DB560E"/>
                </a:solidFill>
                <a:latin typeface="Poppins Bold"/>
                <a:ea typeface="Poppins Bold"/>
                <a:cs typeface="Poppins Bold"/>
                <a:sym typeface="Poppins Bold"/>
              </a:rPr>
              <a:t>GESTION DU RETOUR DE L’AGENT AU TRAVAIL</a:t>
            </a:r>
          </a:p>
        </p:txBody>
      </p:sp>
      <p:sp>
        <p:nvSpPr>
          <p:cNvPr id="8" name="Espace réservé du contenu 8">
            <a:extLst>
              <a:ext uri="{FF2B5EF4-FFF2-40B4-BE49-F238E27FC236}">
                <a16:creationId xmlns:a16="http://schemas.microsoft.com/office/drawing/2014/main" id="{2B16C077-6341-7FDB-041F-4CEC4751700E}"/>
              </a:ext>
            </a:extLst>
          </p:cNvPr>
          <p:cNvSpPr txBox="1">
            <a:spLocks/>
          </p:cNvSpPr>
          <p:nvPr/>
        </p:nvSpPr>
        <p:spPr>
          <a:xfrm>
            <a:off x="731537" y="2630673"/>
            <a:ext cx="16502666" cy="7400079"/>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fr-FR" sz="2800" dirty="0">
                <a:latin typeface="Poppins" panose="00000500000000000000" pitchFamily="2" charset="0"/>
                <a:cs typeface="Poppins" panose="00000500000000000000" pitchFamily="2" charset="0"/>
              </a:rPr>
              <a:t>Prévoir un entretien avec l’agent pour redéfinir les règles de fonctionnement du service et échanger sur l’incident. </a:t>
            </a:r>
          </a:p>
          <a:p>
            <a:pPr marL="0" indent="0" algn="just">
              <a:buNone/>
            </a:pPr>
            <a:endParaRPr lang="fr-FR" sz="2800" dirty="0">
              <a:latin typeface="Poppins" panose="00000500000000000000" pitchFamily="2" charset="0"/>
              <a:cs typeface="Poppins" panose="00000500000000000000" pitchFamily="2" charset="0"/>
            </a:endParaRPr>
          </a:p>
          <a:p>
            <a:pPr marL="457200" lvl="1" indent="0" algn="just">
              <a:buNone/>
            </a:pPr>
            <a:r>
              <a:rPr lang="fr-FR" dirty="0">
                <a:latin typeface="Poppins" panose="00000500000000000000" pitchFamily="2" charset="0"/>
                <a:cs typeface="Poppins" panose="00000500000000000000" pitchFamily="2" charset="0"/>
              </a:rPr>
              <a:t>Les objectifs de l’entretien :</a:t>
            </a:r>
          </a:p>
          <a:p>
            <a:pPr marL="457200" lvl="1" indent="0" algn="just">
              <a:buNone/>
            </a:pPr>
            <a:endParaRPr lang="fr-FR" dirty="0">
              <a:latin typeface="Poppins" panose="00000500000000000000" pitchFamily="2" charset="0"/>
              <a:cs typeface="Poppins" panose="00000500000000000000" pitchFamily="2" charset="0"/>
            </a:endParaRPr>
          </a:p>
          <a:p>
            <a:pPr lvl="1" algn="just">
              <a:buFont typeface="Wingdings" panose="05000000000000000000" pitchFamily="2" charset="2"/>
              <a:buChar char="q"/>
            </a:pPr>
            <a:r>
              <a:rPr lang="fr-FR" sz="2400" dirty="0">
                <a:latin typeface="Poppins" panose="00000500000000000000" pitchFamily="2" charset="0"/>
                <a:cs typeface="Poppins" panose="00000500000000000000" pitchFamily="2" charset="0"/>
              </a:rPr>
              <a:t> 	Amorcer un dialogue avec l’agent et l’inviter à s’exprimer sur ce qui s’est passé</a:t>
            </a:r>
          </a:p>
          <a:p>
            <a:pPr marL="457200" lvl="1" indent="0" algn="just">
              <a:buNone/>
            </a:pPr>
            <a:endParaRPr lang="fr-FR" sz="2400" dirty="0">
              <a:latin typeface="Poppins" panose="00000500000000000000" pitchFamily="2" charset="0"/>
              <a:cs typeface="Poppins" panose="00000500000000000000" pitchFamily="2" charset="0"/>
            </a:endParaRPr>
          </a:p>
          <a:p>
            <a:pPr lvl="1" algn="just">
              <a:buFont typeface="Wingdings" panose="05000000000000000000" pitchFamily="2" charset="2"/>
              <a:buChar char="q"/>
            </a:pPr>
            <a:r>
              <a:rPr lang="fr-FR" sz="2400" dirty="0">
                <a:latin typeface="Poppins" panose="00000500000000000000" pitchFamily="2" charset="0"/>
                <a:cs typeface="Poppins" panose="00000500000000000000" pitchFamily="2" charset="0"/>
              </a:rPr>
              <a:t> 	Revenir sur l’évènement, expliquer les mesures prises et consigner par écrit les faits reprochés</a:t>
            </a:r>
          </a:p>
          <a:p>
            <a:pPr lvl="1" algn="just">
              <a:buFont typeface="Wingdings" panose="05000000000000000000" pitchFamily="2" charset="2"/>
              <a:buChar char="q"/>
            </a:pPr>
            <a:endParaRPr lang="fr-FR" sz="2400" dirty="0">
              <a:latin typeface="Poppins" panose="00000500000000000000" pitchFamily="2" charset="0"/>
              <a:cs typeface="Poppins" panose="00000500000000000000" pitchFamily="2" charset="0"/>
            </a:endParaRPr>
          </a:p>
          <a:p>
            <a:pPr lvl="1" algn="just">
              <a:buFont typeface="Wingdings" panose="05000000000000000000" pitchFamily="2" charset="2"/>
              <a:buChar char="q"/>
            </a:pPr>
            <a:r>
              <a:rPr lang="fr-FR" sz="2400" dirty="0">
                <a:latin typeface="Poppins" panose="00000500000000000000" pitchFamily="2" charset="0"/>
                <a:cs typeface="Poppins" panose="00000500000000000000" pitchFamily="2" charset="0"/>
              </a:rPr>
              <a:t> 	Informer l’agent des risques et des responsabilités de chacun, rappeler les sanctions que l’agent encourt en cas de récidive</a:t>
            </a:r>
          </a:p>
          <a:p>
            <a:pPr lvl="1" algn="just">
              <a:buFont typeface="Wingdings" panose="05000000000000000000" pitchFamily="2" charset="2"/>
              <a:buChar char="q"/>
            </a:pPr>
            <a:endParaRPr lang="fr-FR" sz="2400" dirty="0">
              <a:latin typeface="Poppins" panose="00000500000000000000" pitchFamily="2" charset="0"/>
              <a:cs typeface="Poppins" panose="00000500000000000000" pitchFamily="2" charset="0"/>
            </a:endParaRPr>
          </a:p>
          <a:p>
            <a:pPr lvl="1" algn="just">
              <a:buFont typeface="Wingdings" panose="05000000000000000000" pitchFamily="2" charset="2"/>
              <a:buChar char="q"/>
            </a:pPr>
            <a:r>
              <a:rPr lang="fr-FR" sz="2400" dirty="0">
                <a:latin typeface="Poppins" panose="00000500000000000000" pitchFamily="2" charset="0"/>
                <a:cs typeface="Poppins" panose="00000500000000000000" pitchFamily="2" charset="0"/>
              </a:rPr>
              <a:t> 	Proposer une aide et l’orienter vers d’autres acteurs (médecins, structures spécialisées…).</a:t>
            </a:r>
          </a:p>
          <a:p>
            <a:pPr lvl="1" algn="just">
              <a:buFont typeface="Wingdings" panose="05000000000000000000" pitchFamily="2" charset="2"/>
              <a:buChar char="q"/>
            </a:pPr>
            <a:endParaRPr lang="fr-FR" sz="2400" dirty="0">
              <a:latin typeface="Poppins" panose="00000500000000000000" pitchFamily="2" charset="0"/>
              <a:cs typeface="Poppins" panose="00000500000000000000" pitchFamily="2" charset="0"/>
            </a:endParaRPr>
          </a:p>
          <a:p>
            <a:pPr lvl="1" algn="just">
              <a:buFont typeface="Wingdings" panose="05000000000000000000" pitchFamily="2" charset="2"/>
              <a:buChar char="q"/>
            </a:pPr>
            <a:r>
              <a:rPr lang="fr-FR" sz="2400" dirty="0">
                <a:latin typeface="Poppins" panose="00000500000000000000" pitchFamily="2" charset="0"/>
                <a:cs typeface="Poppins" panose="00000500000000000000" pitchFamily="2" charset="0"/>
              </a:rPr>
              <a:t> 	Appeler le médecin du travail afin d’obtenir un rendez-vous (cette démarche est impérative en cas de poste dangereux) </a:t>
            </a:r>
          </a:p>
          <a:p>
            <a:pPr algn="just"/>
            <a:endParaRPr lang="fr-FR" sz="2800" dirty="0">
              <a:latin typeface="Poppins" panose="00000500000000000000" pitchFamily="2" charset="0"/>
              <a:cs typeface="Poppins" panose="00000500000000000000" pitchFamily="2" charset="0"/>
            </a:endParaRPr>
          </a:p>
          <a:p>
            <a:pPr marL="0" indent="0" algn="just">
              <a:buNone/>
            </a:pPr>
            <a:endParaRPr lang="fr-FR" sz="2800"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3346068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rot="437980">
            <a:off x="827670" y="5378004"/>
            <a:ext cx="5716738" cy="4138919"/>
            <a:chOff x="0" y="0"/>
            <a:chExt cx="19050000" cy="13792200"/>
          </a:xfrm>
        </p:grpSpPr>
        <p:sp>
          <p:nvSpPr>
            <p:cNvPr id="3" name="Freeform 3"/>
            <p:cNvSpPr/>
            <p:nvPr/>
          </p:nvSpPr>
          <p:spPr>
            <a:xfrm>
              <a:off x="493268" y="493776"/>
              <a:ext cx="18087975" cy="12640436"/>
            </a:xfrm>
            <a:custGeom>
              <a:avLst/>
              <a:gdLst/>
              <a:ahLst/>
              <a:cxnLst/>
              <a:rect l="l" t="t" r="r" b="b"/>
              <a:pathLst>
                <a:path w="18087975" h="12640436">
                  <a:moveTo>
                    <a:pt x="17735170" y="12640436"/>
                  </a:moveTo>
                  <a:lnTo>
                    <a:pt x="352806" y="12640436"/>
                  </a:lnTo>
                  <a:cubicBezTo>
                    <a:pt x="157988" y="12640436"/>
                    <a:pt x="0" y="12482448"/>
                    <a:pt x="0" y="12287630"/>
                  </a:cubicBezTo>
                  <a:lnTo>
                    <a:pt x="0" y="352806"/>
                  </a:lnTo>
                  <a:cubicBezTo>
                    <a:pt x="0" y="157988"/>
                    <a:pt x="157988" y="0"/>
                    <a:pt x="352806" y="0"/>
                  </a:cubicBezTo>
                  <a:lnTo>
                    <a:pt x="17735168" y="0"/>
                  </a:lnTo>
                  <a:cubicBezTo>
                    <a:pt x="17929986" y="0"/>
                    <a:pt x="18087975" y="157988"/>
                    <a:pt x="18087975" y="352806"/>
                  </a:cubicBezTo>
                  <a:lnTo>
                    <a:pt x="18087975" y="12287759"/>
                  </a:lnTo>
                  <a:cubicBezTo>
                    <a:pt x="18087975" y="12482576"/>
                    <a:pt x="17929987" y="12640436"/>
                    <a:pt x="17735170" y="12640436"/>
                  </a:cubicBezTo>
                  <a:close/>
                </a:path>
              </a:pathLst>
            </a:custGeom>
            <a:blipFill>
              <a:blip r:embed="rId2"/>
              <a:stretch>
                <a:fillRect l="-1364" r="-1364"/>
              </a:stretch>
            </a:blipFill>
          </p:spPr>
          <p:txBody>
            <a:bodyPr/>
            <a:lstStyle/>
            <a:p>
              <a:endParaRPr lang="fr-FR"/>
            </a:p>
          </p:txBody>
        </p:sp>
        <p:sp>
          <p:nvSpPr>
            <p:cNvPr id="4" name="Freeform 4"/>
            <p:cNvSpPr/>
            <p:nvPr/>
          </p:nvSpPr>
          <p:spPr>
            <a:xfrm>
              <a:off x="0" y="0"/>
              <a:ext cx="19050000" cy="13792200"/>
            </a:xfrm>
            <a:custGeom>
              <a:avLst/>
              <a:gdLst/>
              <a:ahLst/>
              <a:cxnLst/>
              <a:rect l="l" t="t" r="r" b="b"/>
              <a:pathLst>
                <a:path w="19050000" h="13792200">
                  <a:moveTo>
                    <a:pt x="19050000" y="0"/>
                  </a:moveTo>
                  <a:lnTo>
                    <a:pt x="19050000" y="13792200"/>
                  </a:lnTo>
                  <a:lnTo>
                    <a:pt x="0" y="13792200"/>
                  </a:lnTo>
                  <a:lnTo>
                    <a:pt x="0" y="0"/>
                  </a:lnTo>
                  <a:lnTo>
                    <a:pt x="19050000" y="0"/>
                  </a:lnTo>
                  <a:close/>
                </a:path>
              </a:pathLst>
            </a:custGeom>
            <a:blipFill>
              <a:blip r:embed="rId3"/>
              <a:stretch>
                <a:fillRect l="-17" r="-17"/>
              </a:stretch>
            </a:blipFill>
          </p:spPr>
          <p:txBody>
            <a:bodyPr/>
            <a:lstStyle/>
            <a:p>
              <a:endParaRPr lang="fr-FR"/>
            </a:p>
          </p:txBody>
        </p:sp>
      </p:grpSp>
      <p:sp>
        <p:nvSpPr>
          <p:cNvPr id="5" name="TextBox 5"/>
          <p:cNvSpPr txBox="1"/>
          <p:nvPr/>
        </p:nvSpPr>
        <p:spPr>
          <a:xfrm>
            <a:off x="8293500" y="5385813"/>
            <a:ext cx="8115300" cy="604933"/>
          </a:xfrm>
          <a:prstGeom prst="rect">
            <a:avLst/>
          </a:prstGeom>
        </p:spPr>
        <p:txBody>
          <a:bodyPr lIns="0" tIns="0" rIns="0" bIns="0" rtlCol="0" anchor="t">
            <a:spAutoFit/>
          </a:bodyPr>
          <a:lstStyle/>
          <a:p>
            <a:pPr marL="0" lvl="0" indent="0" algn="ctr">
              <a:lnSpc>
                <a:spcPts val="4551"/>
              </a:lnSpc>
              <a:spcBef>
                <a:spcPct val="0"/>
              </a:spcBef>
            </a:pPr>
            <a:r>
              <a:rPr lang="en-US" sz="3825" b="1">
                <a:solidFill>
                  <a:srgbClr val="000000"/>
                </a:solidFill>
                <a:latin typeface="Poppins Bold"/>
                <a:ea typeface="Poppins Bold"/>
                <a:cs typeface="Poppins Bold"/>
                <a:sym typeface="Poppins Bold"/>
              </a:rPr>
              <a:t>02 48 50 94 33 </a:t>
            </a:r>
          </a:p>
        </p:txBody>
      </p:sp>
      <p:sp>
        <p:nvSpPr>
          <p:cNvPr id="6" name="TextBox 6"/>
          <p:cNvSpPr txBox="1"/>
          <p:nvPr/>
        </p:nvSpPr>
        <p:spPr>
          <a:xfrm>
            <a:off x="8719819" y="6344964"/>
            <a:ext cx="7262662" cy="604933"/>
          </a:xfrm>
          <a:prstGeom prst="rect">
            <a:avLst/>
          </a:prstGeom>
        </p:spPr>
        <p:txBody>
          <a:bodyPr lIns="0" tIns="0" rIns="0" bIns="0" rtlCol="0" anchor="t">
            <a:spAutoFit/>
          </a:bodyPr>
          <a:lstStyle/>
          <a:p>
            <a:pPr marL="0" lvl="0" indent="0" algn="ctr">
              <a:lnSpc>
                <a:spcPts val="4551"/>
              </a:lnSpc>
              <a:spcBef>
                <a:spcPct val="0"/>
              </a:spcBef>
            </a:pPr>
            <a:r>
              <a:rPr lang="en-US" sz="3825" b="1">
                <a:solidFill>
                  <a:srgbClr val="76C4D6"/>
                </a:solidFill>
                <a:latin typeface="Poppins Bold"/>
                <a:ea typeface="Poppins Bold"/>
                <a:cs typeface="Poppins Bold"/>
                <a:sym typeface="Poppins Bold"/>
              </a:rPr>
              <a:t>prevention@cdg18.fr</a:t>
            </a:r>
          </a:p>
        </p:txBody>
      </p:sp>
      <p:sp>
        <p:nvSpPr>
          <p:cNvPr id="7" name="TextBox 7"/>
          <p:cNvSpPr txBox="1"/>
          <p:nvPr/>
        </p:nvSpPr>
        <p:spPr>
          <a:xfrm>
            <a:off x="1028700" y="981075"/>
            <a:ext cx="6831497" cy="1104228"/>
          </a:xfrm>
          <a:prstGeom prst="rect">
            <a:avLst/>
          </a:prstGeom>
        </p:spPr>
        <p:txBody>
          <a:bodyPr lIns="0" tIns="0" rIns="0" bIns="0" rtlCol="0" anchor="t">
            <a:spAutoFit/>
          </a:bodyPr>
          <a:lstStyle/>
          <a:p>
            <a:pPr marL="0" lvl="0" indent="0" algn="l">
              <a:lnSpc>
                <a:spcPts val="8295"/>
              </a:lnSpc>
            </a:pPr>
            <a:r>
              <a:rPr lang="en-US" sz="6971" b="1">
                <a:solidFill>
                  <a:srgbClr val="000000"/>
                </a:solidFill>
                <a:latin typeface="Poppins Bold"/>
                <a:ea typeface="Poppins Bold"/>
                <a:cs typeface="Poppins Bold"/>
                <a:sym typeface="Poppins Bold"/>
              </a:rPr>
              <a:t>CONTACTEZ</a:t>
            </a:r>
          </a:p>
        </p:txBody>
      </p:sp>
      <p:sp>
        <p:nvSpPr>
          <p:cNvPr id="8" name="TextBox 8"/>
          <p:cNvSpPr txBox="1"/>
          <p:nvPr/>
        </p:nvSpPr>
        <p:spPr>
          <a:xfrm>
            <a:off x="1028700" y="2049420"/>
            <a:ext cx="4943723" cy="806501"/>
          </a:xfrm>
          <a:prstGeom prst="rect">
            <a:avLst/>
          </a:prstGeom>
        </p:spPr>
        <p:txBody>
          <a:bodyPr lIns="0" tIns="0" rIns="0" bIns="0" rtlCol="0" anchor="t">
            <a:spAutoFit/>
          </a:bodyPr>
          <a:lstStyle/>
          <a:p>
            <a:pPr marL="0" lvl="0" indent="0" algn="l">
              <a:lnSpc>
                <a:spcPts val="5998"/>
              </a:lnSpc>
            </a:pPr>
            <a:r>
              <a:rPr lang="en-US" sz="5040" b="1">
                <a:solidFill>
                  <a:srgbClr val="AED4AC"/>
                </a:solidFill>
                <a:latin typeface="Poppins Bold"/>
                <a:ea typeface="Poppins Bold"/>
                <a:cs typeface="Poppins Bold"/>
                <a:sym typeface="Poppins Bold"/>
              </a:rPr>
              <a:t>nous</a:t>
            </a:r>
          </a:p>
        </p:txBody>
      </p:sp>
      <p:sp>
        <p:nvSpPr>
          <p:cNvPr id="9" name="TextBox 9"/>
          <p:cNvSpPr txBox="1"/>
          <p:nvPr/>
        </p:nvSpPr>
        <p:spPr>
          <a:xfrm>
            <a:off x="6784185" y="3996930"/>
            <a:ext cx="10482618" cy="604933"/>
          </a:xfrm>
          <a:prstGeom prst="rect">
            <a:avLst/>
          </a:prstGeom>
        </p:spPr>
        <p:txBody>
          <a:bodyPr lIns="0" tIns="0" rIns="0" bIns="0" rtlCol="0" anchor="t">
            <a:spAutoFit/>
          </a:bodyPr>
          <a:lstStyle/>
          <a:p>
            <a:pPr marL="0" lvl="0" indent="0" algn="ctr">
              <a:lnSpc>
                <a:spcPts val="4551"/>
              </a:lnSpc>
              <a:spcBef>
                <a:spcPct val="0"/>
              </a:spcBef>
            </a:pPr>
            <a:r>
              <a:rPr lang="en-US" sz="3825" b="1">
                <a:solidFill>
                  <a:srgbClr val="DB560E"/>
                </a:solidFill>
                <a:latin typeface="Poppins Bold"/>
                <a:ea typeface="Poppins Bold"/>
                <a:cs typeface="Poppins Bold"/>
                <a:sym typeface="Poppins Bold"/>
              </a:rPr>
              <a:t>Christophe BOUQUET </a:t>
            </a:r>
          </a:p>
        </p:txBody>
      </p:sp>
      <p:sp>
        <p:nvSpPr>
          <p:cNvPr id="10" name="TextBox 10"/>
          <p:cNvSpPr txBox="1"/>
          <p:nvPr/>
        </p:nvSpPr>
        <p:spPr>
          <a:xfrm>
            <a:off x="8293500" y="4691371"/>
            <a:ext cx="8115300" cy="604933"/>
          </a:xfrm>
          <a:prstGeom prst="rect">
            <a:avLst/>
          </a:prstGeom>
        </p:spPr>
        <p:txBody>
          <a:bodyPr lIns="0" tIns="0" rIns="0" bIns="0" rtlCol="0" anchor="t">
            <a:spAutoFit/>
          </a:bodyPr>
          <a:lstStyle/>
          <a:p>
            <a:pPr marL="0" lvl="0" indent="0" algn="ctr">
              <a:lnSpc>
                <a:spcPts val="4551"/>
              </a:lnSpc>
              <a:spcBef>
                <a:spcPct val="0"/>
              </a:spcBef>
            </a:pPr>
            <a:r>
              <a:rPr lang="en-US" sz="3825" b="1">
                <a:solidFill>
                  <a:srgbClr val="AED4AC"/>
                </a:solidFill>
                <a:latin typeface="Poppins Bold"/>
                <a:ea typeface="Poppins Bold"/>
                <a:cs typeface="Poppins Bold"/>
                <a:sym typeface="Poppins Bold"/>
              </a:rPr>
              <a:t>Conseiller en prévention</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grpSp>
        <p:nvGrpSpPr>
          <p:cNvPr id="2" name="Group 2"/>
          <p:cNvGrpSpPr/>
          <p:nvPr/>
        </p:nvGrpSpPr>
        <p:grpSpPr>
          <a:xfrm>
            <a:off x="1405612" y="1528103"/>
            <a:ext cx="15476777" cy="7730197"/>
            <a:chOff x="0" y="0"/>
            <a:chExt cx="4536289" cy="2265744"/>
          </a:xfrm>
        </p:grpSpPr>
        <p:sp>
          <p:nvSpPr>
            <p:cNvPr id="3" name="Freeform 3"/>
            <p:cNvSpPr/>
            <p:nvPr/>
          </p:nvSpPr>
          <p:spPr>
            <a:xfrm>
              <a:off x="0" y="0"/>
              <a:ext cx="4536289" cy="2265744"/>
            </a:xfrm>
            <a:custGeom>
              <a:avLst/>
              <a:gdLst/>
              <a:ahLst/>
              <a:cxnLst/>
              <a:rect l="l" t="t" r="r" b="b"/>
              <a:pathLst>
                <a:path w="4536289" h="2265744">
                  <a:moveTo>
                    <a:pt x="28013" y="0"/>
                  </a:moveTo>
                  <a:lnTo>
                    <a:pt x="4508277" y="0"/>
                  </a:lnTo>
                  <a:cubicBezTo>
                    <a:pt x="4515706" y="0"/>
                    <a:pt x="4522831" y="2951"/>
                    <a:pt x="4528084" y="8205"/>
                  </a:cubicBezTo>
                  <a:cubicBezTo>
                    <a:pt x="4533338" y="13458"/>
                    <a:pt x="4536289" y="20583"/>
                    <a:pt x="4536289" y="28013"/>
                  </a:cubicBezTo>
                  <a:lnTo>
                    <a:pt x="4536289" y="2237731"/>
                  </a:lnTo>
                  <a:cubicBezTo>
                    <a:pt x="4536289" y="2245161"/>
                    <a:pt x="4533338" y="2252286"/>
                    <a:pt x="4528084" y="2257539"/>
                  </a:cubicBezTo>
                  <a:cubicBezTo>
                    <a:pt x="4522831" y="2262793"/>
                    <a:pt x="4515706" y="2265744"/>
                    <a:pt x="4508277" y="2265744"/>
                  </a:cubicBezTo>
                  <a:lnTo>
                    <a:pt x="28013" y="2265744"/>
                  </a:lnTo>
                  <a:cubicBezTo>
                    <a:pt x="20583" y="2265744"/>
                    <a:pt x="13458" y="2262793"/>
                    <a:pt x="8205" y="2257539"/>
                  </a:cubicBezTo>
                  <a:cubicBezTo>
                    <a:pt x="2951" y="2252286"/>
                    <a:pt x="0" y="2245161"/>
                    <a:pt x="0" y="2237731"/>
                  </a:cubicBezTo>
                  <a:lnTo>
                    <a:pt x="0" y="28013"/>
                  </a:lnTo>
                  <a:cubicBezTo>
                    <a:pt x="0" y="20583"/>
                    <a:pt x="2951" y="13458"/>
                    <a:pt x="8205" y="8205"/>
                  </a:cubicBezTo>
                  <a:cubicBezTo>
                    <a:pt x="13458" y="2951"/>
                    <a:pt x="20583" y="0"/>
                    <a:pt x="28013" y="0"/>
                  </a:cubicBezTo>
                  <a:close/>
                </a:path>
              </a:pathLst>
            </a:custGeom>
            <a:ln w="66675" cap="rnd">
              <a:solidFill>
                <a:srgbClr val="76C4D6"/>
              </a:solidFill>
              <a:prstDash val="solid"/>
              <a:round/>
            </a:ln>
          </p:spPr>
          <p:txBody>
            <a:bodyPr/>
            <a:lstStyle/>
            <a:p>
              <a:endParaRPr lang="fr-FR"/>
            </a:p>
          </p:txBody>
        </p:sp>
        <p:sp>
          <p:nvSpPr>
            <p:cNvPr id="4" name="TextBox 4"/>
            <p:cNvSpPr txBox="1"/>
            <p:nvPr/>
          </p:nvSpPr>
          <p:spPr>
            <a:xfrm>
              <a:off x="0" y="-38100"/>
              <a:ext cx="4536289" cy="2303844"/>
            </a:xfrm>
            <a:prstGeom prst="rect">
              <a:avLst/>
            </a:prstGeom>
          </p:spPr>
          <p:txBody>
            <a:bodyPr lIns="48876" tIns="48876" rIns="48876" bIns="48876" rtlCol="0" anchor="ctr"/>
            <a:lstStyle/>
            <a:p>
              <a:pPr algn="ctr">
                <a:lnSpc>
                  <a:spcPts val="1588"/>
                </a:lnSpc>
              </a:pPr>
              <a:endParaRPr/>
            </a:p>
          </p:txBody>
        </p:sp>
      </p:grpSp>
      <p:sp>
        <p:nvSpPr>
          <p:cNvPr id="5" name="AutoShape 5"/>
          <p:cNvSpPr/>
          <p:nvPr/>
        </p:nvSpPr>
        <p:spPr>
          <a:xfrm>
            <a:off x="654037" y="3649559"/>
            <a:ext cx="16979926" cy="3964452"/>
          </a:xfrm>
          <a:prstGeom prst="rect">
            <a:avLst/>
          </a:prstGeom>
          <a:solidFill>
            <a:srgbClr val="BCD16F"/>
          </a:solidFill>
        </p:spPr>
        <p:txBody>
          <a:bodyPr/>
          <a:lstStyle/>
          <a:p>
            <a:endParaRPr lang="fr-FR"/>
          </a:p>
        </p:txBody>
      </p:sp>
      <p:sp>
        <p:nvSpPr>
          <p:cNvPr id="6" name="Freeform 6"/>
          <p:cNvSpPr/>
          <p:nvPr/>
        </p:nvSpPr>
        <p:spPr>
          <a:xfrm>
            <a:off x="12939471" y="3795191"/>
            <a:ext cx="2947733" cy="3673188"/>
          </a:xfrm>
          <a:custGeom>
            <a:avLst/>
            <a:gdLst/>
            <a:ahLst/>
            <a:cxnLst/>
            <a:rect l="l" t="t" r="r" b="b"/>
            <a:pathLst>
              <a:path w="2947733" h="3673188">
                <a:moveTo>
                  <a:pt x="0" y="0"/>
                </a:moveTo>
                <a:lnTo>
                  <a:pt x="2947733" y="0"/>
                </a:lnTo>
                <a:lnTo>
                  <a:pt x="2947733" y="3673188"/>
                </a:lnTo>
                <a:lnTo>
                  <a:pt x="0" y="36731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7" name="TextBox 7"/>
          <p:cNvSpPr txBox="1"/>
          <p:nvPr/>
        </p:nvSpPr>
        <p:spPr>
          <a:xfrm>
            <a:off x="1456237" y="5114925"/>
            <a:ext cx="13721548" cy="633756"/>
          </a:xfrm>
          <a:prstGeom prst="rect">
            <a:avLst/>
          </a:prstGeom>
        </p:spPr>
        <p:txBody>
          <a:bodyPr lIns="0" tIns="0" rIns="0" bIns="0" rtlCol="0" anchor="t">
            <a:spAutoFit/>
          </a:bodyPr>
          <a:lstStyle/>
          <a:p>
            <a:pPr marL="0" lvl="0" indent="0" algn="ctr">
              <a:lnSpc>
                <a:spcPts val="4784"/>
              </a:lnSpc>
            </a:pPr>
            <a:r>
              <a:rPr lang="en-US" sz="4020" b="1" dirty="0">
                <a:solidFill>
                  <a:srgbClr val="000000"/>
                </a:solidFill>
                <a:latin typeface="Poppins Bold"/>
                <a:ea typeface="Poppins Bold"/>
                <a:cs typeface="Poppins Bold"/>
                <a:sym typeface="Poppins Bold"/>
              </a:rPr>
              <a:t>GESTION DES PROFILS PEP’S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sp>
        <p:nvSpPr>
          <p:cNvPr id="17" name="Freeform 17"/>
          <p:cNvSpPr/>
          <p:nvPr/>
        </p:nvSpPr>
        <p:spPr>
          <a:xfrm>
            <a:off x="968674" y="6852984"/>
            <a:ext cx="782103" cy="447932"/>
          </a:xfrm>
          <a:custGeom>
            <a:avLst/>
            <a:gdLst/>
            <a:ahLst/>
            <a:cxnLst/>
            <a:rect l="l" t="t" r="r" b="b"/>
            <a:pathLst>
              <a:path w="782103" h="447932">
                <a:moveTo>
                  <a:pt x="0" y="0"/>
                </a:moveTo>
                <a:lnTo>
                  <a:pt x="782102" y="0"/>
                </a:lnTo>
                <a:lnTo>
                  <a:pt x="782102"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9" name="TextBox 19"/>
          <p:cNvSpPr txBox="1"/>
          <p:nvPr/>
        </p:nvSpPr>
        <p:spPr>
          <a:xfrm>
            <a:off x="2167643" y="6762298"/>
            <a:ext cx="3234114" cy="307351"/>
          </a:xfrm>
          <a:prstGeom prst="rect">
            <a:avLst/>
          </a:prstGeom>
        </p:spPr>
        <p:txBody>
          <a:bodyPr lIns="0" tIns="0" rIns="0" bIns="0" rtlCol="0" anchor="t">
            <a:spAutoFit/>
          </a:bodyPr>
          <a:lstStyle/>
          <a:p>
            <a:pPr marL="0" lvl="0" indent="0" algn="just">
              <a:lnSpc>
                <a:spcPts val="2390"/>
              </a:lnSpc>
              <a:spcBef>
                <a:spcPct val="0"/>
              </a:spcBef>
            </a:pPr>
            <a:r>
              <a:rPr lang="en-US" sz="2009" b="1">
                <a:solidFill>
                  <a:srgbClr val="FFF7ED"/>
                </a:solidFill>
                <a:latin typeface="Poppins Bold"/>
                <a:ea typeface="Poppins Bold"/>
                <a:cs typeface="Poppins Bold"/>
                <a:sym typeface="Poppins Bold"/>
              </a:rPr>
              <a:t>sous-titre</a:t>
            </a:r>
          </a:p>
        </p:txBody>
      </p:sp>
      <p:grpSp>
        <p:nvGrpSpPr>
          <p:cNvPr id="37" name="Groupe 36">
            <a:extLst>
              <a:ext uri="{FF2B5EF4-FFF2-40B4-BE49-F238E27FC236}">
                <a16:creationId xmlns:a16="http://schemas.microsoft.com/office/drawing/2014/main" id="{8B6149FE-9C3E-2A49-C4C0-9228FAADC91F}"/>
              </a:ext>
            </a:extLst>
          </p:cNvPr>
          <p:cNvGrpSpPr/>
          <p:nvPr/>
        </p:nvGrpSpPr>
        <p:grpSpPr>
          <a:xfrm>
            <a:off x="953842" y="4641834"/>
            <a:ext cx="5690642" cy="3086100"/>
            <a:chOff x="699453" y="2932207"/>
            <a:chExt cx="5690642" cy="3086100"/>
          </a:xfrm>
        </p:grpSpPr>
        <p:grpSp>
          <p:nvGrpSpPr>
            <p:cNvPr id="2" name="Group 2"/>
            <p:cNvGrpSpPr/>
            <p:nvPr/>
          </p:nvGrpSpPr>
          <p:grpSpPr>
            <a:xfrm>
              <a:off x="699453" y="2932207"/>
              <a:ext cx="5675541" cy="3086100"/>
              <a:chOff x="0" y="0"/>
              <a:chExt cx="1494793" cy="812800"/>
            </a:xfrm>
          </p:grpSpPr>
          <p:sp>
            <p:nvSpPr>
              <p:cNvPr id="3" name="Freeform 3"/>
              <p:cNvSpPr/>
              <p:nvPr/>
            </p:nvSpPr>
            <p:spPr>
              <a:xfrm>
                <a:off x="0" y="0"/>
                <a:ext cx="1494793" cy="812800"/>
              </a:xfrm>
              <a:custGeom>
                <a:avLst/>
                <a:gdLst/>
                <a:ahLst/>
                <a:cxnLst/>
                <a:rect l="l" t="t" r="r" b="b"/>
                <a:pathLst>
                  <a:path w="1494793" h="812800">
                    <a:moveTo>
                      <a:pt x="69568" y="0"/>
                    </a:moveTo>
                    <a:lnTo>
                      <a:pt x="1425224" y="0"/>
                    </a:lnTo>
                    <a:cubicBezTo>
                      <a:pt x="1463646" y="0"/>
                      <a:pt x="1494793" y="31147"/>
                      <a:pt x="1494793" y="69568"/>
                    </a:cubicBezTo>
                    <a:lnTo>
                      <a:pt x="1494793" y="743232"/>
                    </a:lnTo>
                    <a:cubicBezTo>
                      <a:pt x="1494793" y="761682"/>
                      <a:pt x="1487463" y="779377"/>
                      <a:pt x="1474416" y="792424"/>
                    </a:cubicBezTo>
                    <a:cubicBezTo>
                      <a:pt x="1461370" y="805471"/>
                      <a:pt x="1443675" y="812800"/>
                      <a:pt x="1425224" y="812800"/>
                    </a:cubicBezTo>
                    <a:lnTo>
                      <a:pt x="69568" y="812800"/>
                    </a:lnTo>
                    <a:cubicBezTo>
                      <a:pt x="31147" y="812800"/>
                      <a:pt x="0" y="781653"/>
                      <a:pt x="0" y="743232"/>
                    </a:cubicBezTo>
                    <a:lnTo>
                      <a:pt x="0" y="69568"/>
                    </a:lnTo>
                    <a:cubicBezTo>
                      <a:pt x="0" y="31147"/>
                      <a:pt x="31147" y="0"/>
                      <a:pt x="69568" y="0"/>
                    </a:cubicBezTo>
                    <a:close/>
                  </a:path>
                </a:pathLst>
              </a:custGeom>
              <a:solidFill>
                <a:srgbClr val="DB560E"/>
              </a:solidFill>
            </p:spPr>
            <p:txBody>
              <a:bodyPr/>
              <a:lstStyle/>
              <a:p>
                <a:endParaRPr lang="fr-FR"/>
              </a:p>
            </p:txBody>
          </p:sp>
          <p:sp>
            <p:nvSpPr>
              <p:cNvPr id="4" name="TextBox 4"/>
              <p:cNvSpPr txBox="1"/>
              <p:nvPr/>
            </p:nvSpPr>
            <p:spPr>
              <a:xfrm>
                <a:off x="0" y="-57150"/>
                <a:ext cx="1494793" cy="869950"/>
              </a:xfrm>
              <a:prstGeom prst="rect">
                <a:avLst/>
              </a:prstGeom>
            </p:spPr>
            <p:txBody>
              <a:bodyPr lIns="50800" tIns="50800" rIns="50800" bIns="50800" rtlCol="0" anchor="ctr"/>
              <a:lstStyle/>
              <a:p>
                <a:pPr marL="0" lvl="0" indent="0" algn="ctr">
                  <a:lnSpc>
                    <a:spcPts val="2659"/>
                  </a:lnSpc>
                </a:pPr>
                <a:endParaRPr/>
              </a:p>
            </p:txBody>
          </p:sp>
        </p:grpSp>
        <p:sp>
          <p:nvSpPr>
            <p:cNvPr id="16" name="Freeform 16"/>
            <p:cNvSpPr/>
            <p:nvPr/>
          </p:nvSpPr>
          <p:spPr>
            <a:xfrm>
              <a:off x="968674" y="3343810"/>
              <a:ext cx="782103" cy="447932"/>
            </a:xfrm>
            <a:custGeom>
              <a:avLst/>
              <a:gdLst/>
              <a:ahLst/>
              <a:cxnLst/>
              <a:rect l="l" t="t" r="r" b="b"/>
              <a:pathLst>
                <a:path w="782103" h="447932">
                  <a:moveTo>
                    <a:pt x="0" y="0"/>
                  </a:moveTo>
                  <a:lnTo>
                    <a:pt x="782102" y="0"/>
                  </a:lnTo>
                  <a:lnTo>
                    <a:pt x="782102"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8" name="TextBox 18"/>
            <p:cNvSpPr txBox="1"/>
            <p:nvPr/>
          </p:nvSpPr>
          <p:spPr>
            <a:xfrm>
              <a:off x="2069643" y="3428099"/>
              <a:ext cx="3234114" cy="307777"/>
            </a:xfrm>
            <a:prstGeom prst="rect">
              <a:avLst/>
            </a:prstGeom>
          </p:spPr>
          <p:txBody>
            <a:bodyPr lIns="0" tIns="0" rIns="0" bIns="0" rtlCol="0" anchor="t">
              <a:spAutoFit/>
            </a:bodyPr>
            <a:lstStyle/>
            <a:p>
              <a:pPr marL="0" lvl="0" indent="0" algn="just">
                <a:lnSpc>
                  <a:spcPts val="2390"/>
                </a:lnSpc>
                <a:spcBef>
                  <a:spcPct val="0"/>
                </a:spcBef>
              </a:pPr>
              <a:r>
                <a:rPr lang="en-US" sz="2009" b="1" dirty="0" err="1">
                  <a:solidFill>
                    <a:srgbClr val="FFF7ED"/>
                  </a:solidFill>
                  <a:latin typeface="Poppins Bold"/>
                  <a:ea typeface="Poppins Bold"/>
                  <a:cs typeface="Poppins Bold"/>
                  <a:sym typeface="Poppins Bold"/>
                </a:rPr>
                <a:t>Profil</a:t>
              </a:r>
              <a:r>
                <a:rPr lang="en-US" sz="2009" b="1" dirty="0">
                  <a:solidFill>
                    <a:srgbClr val="FFF7ED"/>
                  </a:solidFill>
                  <a:latin typeface="Poppins Bold"/>
                  <a:ea typeface="Poppins Bold"/>
                  <a:cs typeface="Poppins Bold"/>
                  <a:sym typeface="Poppins Bold"/>
                </a:rPr>
                <a:t> </a:t>
              </a:r>
              <a:r>
                <a:rPr lang="en-US" sz="2009" b="1" dirty="0" err="1">
                  <a:solidFill>
                    <a:srgbClr val="FFF7ED"/>
                  </a:solidFill>
                  <a:latin typeface="Poppins Bold"/>
                  <a:ea typeface="Poppins Bold"/>
                  <a:cs typeface="Poppins Bold"/>
                  <a:sym typeface="Poppins Bold"/>
                </a:rPr>
                <a:t>utilisateur</a:t>
              </a:r>
              <a:endParaRPr lang="en-US" sz="2009" b="1" dirty="0">
                <a:solidFill>
                  <a:srgbClr val="FFF7ED"/>
                </a:solidFill>
                <a:latin typeface="Poppins Bold"/>
                <a:ea typeface="Poppins Bold"/>
                <a:cs typeface="Poppins Bold"/>
                <a:sym typeface="Poppins Bold"/>
              </a:endParaRPr>
            </a:p>
          </p:txBody>
        </p:sp>
        <p:sp>
          <p:nvSpPr>
            <p:cNvPr id="22" name="TextBox 22"/>
            <p:cNvSpPr txBox="1"/>
            <p:nvPr/>
          </p:nvSpPr>
          <p:spPr>
            <a:xfrm>
              <a:off x="929393" y="3950952"/>
              <a:ext cx="5460702" cy="1058880"/>
            </a:xfrm>
            <a:prstGeom prst="rect">
              <a:avLst/>
            </a:prstGeom>
          </p:spPr>
          <p:txBody>
            <a:bodyPr lIns="0" tIns="0" rIns="0" bIns="0" rtlCol="0" anchor="t">
              <a:spAutoFit/>
            </a:bodyPr>
            <a:lstStyle/>
            <a:p>
              <a:pPr marL="0" lvl="0" indent="0" algn="l">
                <a:lnSpc>
                  <a:spcPts val="2784"/>
                </a:lnSpc>
              </a:pPr>
              <a:r>
                <a:rPr lang="en-US" sz="1989" dirty="0" err="1">
                  <a:solidFill>
                    <a:srgbClr val="FFF7ED"/>
                  </a:solidFill>
                  <a:latin typeface="Poppins"/>
                  <a:ea typeface="Poppins"/>
                  <a:cs typeface="Poppins"/>
                  <a:sym typeface="Poppins"/>
                </a:rPr>
                <a:t>Renseignement</a:t>
              </a:r>
              <a:r>
                <a:rPr lang="en-US" sz="1989" dirty="0">
                  <a:solidFill>
                    <a:srgbClr val="FFF7ED"/>
                  </a:solidFill>
                  <a:latin typeface="Poppins"/>
                  <a:ea typeface="Poppins"/>
                  <a:cs typeface="Poppins"/>
                  <a:sym typeface="Poppins"/>
                </a:rPr>
                <a:t> des </a:t>
              </a:r>
              <a:r>
                <a:rPr lang="en-US" sz="1989" dirty="0" err="1">
                  <a:solidFill>
                    <a:srgbClr val="FFF7ED"/>
                  </a:solidFill>
                  <a:latin typeface="Poppins"/>
                  <a:ea typeface="Poppins"/>
                  <a:cs typeface="Poppins"/>
                  <a:sym typeface="Poppins"/>
                </a:rPr>
                <a:t>coordonnées</a:t>
              </a:r>
              <a:r>
                <a:rPr lang="en-US" sz="1989" dirty="0">
                  <a:solidFill>
                    <a:srgbClr val="FFF7ED"/>
                  </a:solidFill>
                  <a:latin typeface="Poppins"/>
                  <a:ea typeface="Poppins"/>
                  <a:cs typeface="Poppins"/>
                  <a:sym typeface="Poppins"/>
                </a:rPr>
                <a:t>, attribution des droits </a:t>
              </a:r>
              <a:r>
                <a:rPr lang="en-US" sz="1989" dirty="0" err="1">
                  <a:solidFill>
                    <a:srgbClr val="FFF7ED"/>
                  </a:solidFill>
                  <a:latin typeface="Poppins"/>
                  <a:ea typeface="Poppins"/>
                  <a:cs typeface="Poppins"/>
                  <a:sym typeface="Poppins"/>
                </a:rPr>
                <a:t>d’accès</a:t>
              </a:r>
              <a:r>
                <a:rPr lang="en-US" sz="1989" dirty="0">
                  <a:solidFill>
                    <a:srgbClr val="FFF7ED"/>
                  </a:solidFill>
                  <a:latin typeface="Poppins"/>
                  <a:ea typeface="Poppins"/>
                  <a:cs typeface="Poppins"/>
                  <a:sym typeface="Poppins"/>
                </a:rPr>
                <a:t> par </a:t>
              </a:r>
              <a:r>
                <a:rPr lang="en-US" sz="1989" dirty="0" err="1">
                  <a:solidFill>
                    <a:srgbClr val="FFF7ED"/>
                  </a:solidFill>
                  <a:latin typeface="Poppins"/>
                  <a:ea typeface="Poppins"/>
                  <a:cs typeface="Poppins"/>
                  <a:sym typeface="Poppins"/>
                </a:rPr>
                <a:t>l’administrateur</a:t>
              </a:r>
              <a:endParaRPr lang="en-US" sz="1989" dirty="0">
                <a:solidFill>
                  <a:srgbClr val="FFF7ED"/>
                </a:solidFill>
                <a:latin typeface="Poppins"/>
                <a:ea typeface="Poppins"/>
                <a:cs typeface="Poppins"/>
                <a:sym typeface="Poppins"/>
              </a:endParaRPr>
            </a:p>
          </p:txBody>
        </p:sp>
      </p:grpSp>
      <p:sp>
        <p:nvSpPr>
          <p:cNvPr id="26" name="TextBox 26"/>
          <p:cNvSpPr txBox="1"/>
          <p:nvPr/>
        </p:nvSpPr>
        <p:spPr>
          <a:xfrm>
            <a:off x="699453" y="256248"/>
            <a:ext cx="17052268" cy="739202"/>
          </a:xfrm>
          <a:prstGeom prst="rect">
            <a:avLst/>
          </a:prstGeom>
        </p:spPr>
        <p:txBody>
          <a:bodyPr lIns="0" tIns="0" rIns="0" bIns="0" rtlCol="0" anchor="t">
            <a:spAutoFit/>
          </a:bodyPr>
          <a:lstStyle/>
          <a:p>
            <a:pPr marL="0" lvl="0" indent="0" algn="ctr">
              <a:lnSpc>
                <a:spcPts val="5412"/>
              </a:lnSpc>
            </a:pPr>
            <a:r>
              <a:rPr lang="en-US" sz="4548" b="1" dirty="0">
                <a:solidFill>
                  <a:srgbClr val="000000"/>
                </a:solidFill>
                <a:latin typeface="Poppins Bold"/>
                <a:ea typeface="Poppins Bold"/>
                <a:cs typeface="Poppins Bold"/>
                <a:sym typeface="Poppins Bold"/>
              </a:rPr>
              <a:t>GESTION DES PROFILS PEP’S</a:t>
            </a:r>
          </a:p>
        </p:txBody>
      </p:sp>
      <p:pic>
        <p:nvPicPr>
          <p:cNvPr id="30" name="Image 29">
            <a:extLst>
              <a:ext uri="{FF2B5EF4-FFF2-40B4-BE49-F238E27FC236}">
                <a16:creationId xmlns:a16="http://schemas.microsoft.com/office/drawing/2014/main" id="{93DFD729-B06D-04F7-842E-9B808DB5311E}"/>
              </a:ext>
            </a:extLst>
          </p:cNvPr>
          <p:cNvPicPr>
            <a:picLocks noChangeAspect="1"/>
          </p:cNvPicPr>
          <p:nvPr/>
        </p:nvPicPr>
        <p:blipFill>
          <a:blip r:embed="rId3"/>
          <a:stretch>
            <a:fillRect/>
          </a:stretch>
        </p:blipFill>
        <p:spPr>
          <a:xfrm>
            <a:off x="7318420" y="5519265"/>
            <a:ext cx="2664515" cy="2087203"/>
          </a:xfrm>
          <a:prstGeom prst="rect">
            <a:avLst/>
          </a:prstGeom>
        </p:spPr>
      </p:pic>
      <p:sp>
        <p:nvSpPr>
          <p:cNvPr id="31" name="TextBox 27">
            <a:extLst>
              <a:ext uri="{FF2B5EF4-FFF2-40B4-BE49-F238E27FC236}">
                <a16:creationId xmlns:a16="http://schemas.microsoft.com/office/drawing/2014/main" id="{3D1D2242-FA7F-FF9C-2F48-A81DEC06172C}"/>
              </a:ext>
            </a:extLst>
          </p:cNvPr>
          <p:cNvSpPr txBox="1"/>
          <p:nvPr/>
        </p:nvSpPr>
        <p:spPr>
          <a:xfrm>
            <a:off x="483315" y="2015509"/>
            <a:ext cx="14879861" cy="466218"/>
          </a:xfrm>
          <a:prstGeom prst="rect">
            <a:avLst/>
          </a:prstGeom>
        </p:spPr>
        <p:txBody>
          <a:bodyPr lIns="0" tIns="0" rIns="0" bIns="0" rtlCol="0" anchor="t">
            <a:spAutoFit/>
          </a:bodyPr>
          <a:lstStyle/>
          <a:p>
            <a:pPr marL="0" lvl="0" indent="0" algn="l">
              <a:lnSpc>
                <a:spcPts val="3657"/>
              </a:lnSpc>
            </a:pPr>
            <a:r>
              <a:rPr lang="en-US" sz="3073" b="1" dirty="0">
                <a:solidFill>
                  <a:srgbClr val="DB560E"/>
                </a:solidFill>
                <a:latin typeface="Poppins Bold"/>
                <a:ea typeface="Poppins Bold"/>
                <a:cs typeface="Poppins Bold"/>
                <a:sym typeface="Poppins Bold"/>
              </a:rPr>
              <a:t>Rappel sur les </a:t>
            </a:r>
            <a:r>
              <a:rPr lang="en-US" sz="3073" b="1" dirty="0" err="1">
                <a:solidFill>
                  <a:srgbClr val="DB560E"/>
                </a:solidFill>
                <a:latin typeface="Poppins Bold"/>
                <a:ea typeface="Poppins Bold"/>
                <a:cs typeface="Poppins Bold"/>
                <a:sym typeface="Poppins Bold"/>
              </a:rPr>
              <a:t>comptes</a:t>
            </a:r>
            <a:r>
              <a:rPr lang="en-US" sz="3073" b="1" dirty="0">
                <a:solidFill>
                  <a:srgbClr val="DB560E"/>
                </a:solidFill>
                <a:latin typeface="Poppins Bold"/>
                <a:ea typeface="Poppins Bold"/>
                <a:cs typeface="Poppins Bold"/>
                <a:sym typeface="Poppins Bold"/>
              </a:rPr>
              <a:t> de la </a:t>
            </a:r>
            <a:r>
              <a:rPr lang="en-US" sz="3073" b="1" dirty="0" err="1">
                <a:solidFill>
                  <a:srgbClr val="DB560E"/>
                </a:solidFill>
                <a:latin typeface="Poppins Bold"/>
                <a:ea typeface="Poppins Bold"/>
                <a:cs typeface="Poppins Bold"/>
                <a:sym typeface="Poppins Bold"/>
              </a:rPr>
              <a:t>plateforme</a:t>
            </a:r>
            <a:r>
              <a:rPr lang="en-US" sz="3073" b="1" dirty="0">
                <a:solidFill>
                  <a:srgbClr val="DB560E"/>
                </a:solidFill>
                <a:latin typeface="Poppins Bold"/>
                <a:ea typeface="Poppins Bold"/>
                <a:cs typeface="Poppins Bold"/>
                <a:sym typeface="Poppins Bold"/>
              </a:rPr>
              <a:t> Pep’s</a:t>
            </a:r>
          </a:p>
        </p:txBody>
      </p:sp>
      <p:grpSp>
        <p:nvGrpSpPr>
          <p:cNvPr id="36" name="Groupe 35">
            <a:extLst>
              <a:ext uri="{FF2B5EF4-FFF2-40B4-BE49-F238E27FC236}">
                <a16:creationId xmlns:a16="http://schemas.microsoft.com/office/drawing/2014/main" id="{0770FD8C-752C-3586-B0B7-54C70482B1B5}"/>
              </a:ext>
            </a:extLst>
          </p:cNvPr>
          <p:cNvGrpSpPr/>
          <p:nvPr/>
        </p:nvGrpSpPr>
        <p:grpSpPr>
          <a:xfrm>
            <a:off x="10578664" y="4641834"/>
            <a:ext cx="6794691" cy="3371834"/>
            <a:chOff x="11835635" y="6286500"/>
            <a:chExt cx="5752912" cy="3371834"/>
          </a:xfrm>
        </p:grpSpPr>
        <p:grpSp>
          <p:nvGrpSpPr>
            <p:cNvPr id="35" name="Groupe 34">
              <a:extLst>
                <a:ext uri="{FF2B5EF4-FFF2-40B4-BE49-F238E27FC236}">
                  <a16:creationId xmlns:a16="http://schemas.microsoft.com/office/drawing/2014/main" id="{CAB89B65-3879-E489-EE50-443AC9203CCD}"/>
                </a:ext>
              </a:extLst>
            </p:cNvPr>
            <p:cNvGrpSpPr/>
            <p:nvPr/>
          </p:nvGrpSpPr>
          <p:grpSpPr>
            <a:xfrm>
              <a:off x="11835635" y="6286500"/>
              <a:ext cx="5752912" cy="3371834"/>
              <a:chOff x="11651160" y="2715216"/>
              <a:chExt cx="5752912" cy="3371834"/>
            </a:xfrm>
          </p:grpSpPr>
          <p:grpSp>
            <p:nvGrpSpPr>
              <p:cNvPr id="5" name="Group 5"/>
              <p:cNvGrpSpPr/>
              <p:nvPr/>
            </p:nvGrpSpPr>
            <p:grpSpPr>
              <a:xfrm>
                <a:off x="11651160" y="2715216"/>
                <a:ext cx="5719725" cy="3303091"/>
                <a:chOff x="-11637" y="-57150"/>
                <a:chExt cx="1506430" cy="869950"/>
              </a:xfrm>
            </p:grpSpPr>
            <p:sp>
              <p:nvSpPr>
                <p:cNvPr id="6" name="Freeform 6"/>
                <p:cNvSpPr/>
                <p:nvPr/>
              </p:nvSpPr>
              <p:spPr>
                <a:xfrm>
                  <a:off x="-11637" y="0"/>
                  <a:ext cx="1494793" cy="812800"/>
                </a:xfrm>
                <a:custGeom>
                  <a:avLst/>
                  <a:gdLst/>
                  <a:ahLst/>
                  <a:cxnLst/>
                  <a:rect l="l" t="t" r="r" b="b"/>
                  <a:pathLst>
                    <a:path w="1494793" h="812800">
                      <a:moveTo>
                        <a:pt x="69568" y="0"/>
                      </a:moveTo>
                      <a:lnTo>
                        <a:pt x="1425224" y="0"/>
                      </a:lnTo>
                      <a:cubicBezTo>
                        <a:pt x="1463646" y="0"/>
                        <a:pt x="1494793" y="31147"/>
                        <a:pt x="1494793" y="69568"/>
                      </a:cubicBezTo>
                      <a:lnTo>
                        <a:pt x="1494793" y="743232"/>
                      </a:lnTo>
                      <a:cubicBezTo>
                        <a:pt x="1494793" y="761682"/>
                        <a:pt x="1487463" y="779377"/>
                        <a:pt x="1474416" y="792424"/>
                      </a:cubicBezTo>
                      <a:cubicBezTo>
                        <a:pt x="1461370" y="805471"/>
                        <a:pt x="1443675" y="812800"/>
                        <a:pt x="1425224" y="812800"/>
                      </a:cubicBezTo>
                      <a:lnTo>
                        <a:pt x="69568" y="812800"/>
                      </a:lnTo>
                      <a:cubicBezTo>
                        <a:pt x="31147" y="812800"/>
                        <a:pt x="0" y="781653"/>
                        <a:pt x="0" y="743232"/>
                      </a:cubicBezTo>
                      <a:lnTo>
                        <a:pt x="0" y="69568"/>
                      </a:lnTo>
                      <a:cubicBezTo>
                        <a:pt x="0" y="31147"/>
                        <a:pt x="31147" y="0"/>
                        <a:pt x="69568" y="0"/>
                      </a:cubicBezTo>
                      <a:close/>
                    </a:path>
                  </a:pathLst>
                </a:custGeom>
                <a:solidFill>
                  <a:srgbClr val="DB560E"/>
                </a:solidFill>
              </p:spPr>
              <p:txBody>
                <a:bodyPr/>
                <a:lstStyle/>
                <a:p>
                  <a:endParaRPr lang="fr-FR" b="1"/>
                </a:p>
              </p:txBody>
            </p:sp>
            <p:sp>
              <p:nvSpPr>
                <p:cNvPr id="7" name="TextBox 7"/>
                <p:cNvSpPr txBox="1"/>
                <p:nvPr/>
              </p:nvSpPr>
              <p:spPr>
                <a:xfrm>
                  <a:off x="0" y="-57150"/>
                  <a:ext cx="1494793" cy="869950"/>
                </a:xfrm>
                <a:prstGeom prst="rect">
                  <a:avLst/>
                </a:prstGeom>
              </p:spPr>
              <p:txBody>
                <a:bodyPr lIns="50800" tIns="50800" rIns="50800" bIns="50800" rtlCol="0" anchor="ctr"/>
                <a:lstStyle/>
                <a:p>
                  <a:pPr marL="0" lvl="0" indent="0" algn="ctr">
                    <a:lnSpc>
                      <a:spcPts val="2659"/>
                    </a:lnSpc>
                  </a:pPr>
                  <a:endParaRPr b="1"/>
                </a:p>
              </p:txBody>
            </p:sp>
          </p:grpSp>
          <p:sp>
            <p:nvSpPr>
              <p:cNvPr id="20" name="TextBox 20"/>
              <p:cNvSpPr txBox="1"/>
              <p:nvPr/>
            </p:nvSpPr>
            <p:spPr>
              <a:xfrm>
                <a:off x="13181620" y="3253124"/>
                <a:ext cx="3234114" cy="307351"/>
              </a:xfrm>
              <a:prstGeom prst="rect">
                <a:avLst/>
              </a:prstGeom>
            </p:spPr>
            <p:txBody>
              <a:bodyPr lIns="0" tIns="0" rIns="0" bIns="0" rtlCol="0" anchor="t">
                <a:spAutoFit/>
              </a:bodyPr>
              <a:lstStyle/>
              <a:p>
                <a:pPr marL="0" lvl="0" indent="0" algn="just">
                  <a:lnSpc>
                    <a:spcPts val="2390"/>
                  </a:lnSpc>
                  <a:spcBef>
                    <a:spcPct val="0"/>
                  </a:spcBef>
                </a:pPr>
                <a:r>
                  <a:rPr lang="en-US" sz="2009" b="1" dirty="0" err="1">
                    <a:solidFill>
                      <a:srgbClr val="FFF7ED"/>
                    </a:solidFill>
                    <a:latin typeface="Poppins Bold"/>
                    <a:ea typeface="Poppins Bold"/>
                    <a:cs typeface="Poppins Bold"/>
                    <a:sym typeface="Poppins Bold"/>
                  </a:rPr>
                  <a:t>Profil</a:t>
                </a:r>
                <a:r>
                  <a:rPr lang="en-US" sz="2009" b="1" dirty="0">
                    <a:solidFill>
                      <a:srgbClr val="FFF7ED"/>
                    </a:solidFill>
                    <a:latin typeface="Poppins Bold"/>
                    <a:ea typeface="Poppins Bold"/>
                    <a:cs typeface="Poppins Bold"/>
                    <a:sym typeface="Poppins Bold"/>
                  </a:rPr>
                  <a:t> </a:t>
                </a:r>
                <a:r>
                  <a:rPr lang="en-US" sz="2009" b="1" dirty="0" err="1">
                    <a:solidFill>
                      <a:srgbClr val="FFF7ED"/>
                    </a:solidFill>
                    <a:latin typeface="Poppins Bold"/>
                    <a:ea typeface="Poppins Bold"/>
                    <a:cs typeface="Poppins Bold"/>
                    <a:sym typeface="Poppins Bold"/>
                  </a:rPr>
                  <a:t>administrateur</a:t>
                </a:r>
                <a:endParaRPr lang="en-US" sz="2009" b="1" dirty="0">
                  <a:solidFill>
                    <a:srgbClr val="FFF7ED"/>
                  </a:solidFill>
                  <a:latin typeface="Poppins Bold"/>
                  <a:ea typeface="Poppins Bold"/>
                  <a:cs typeface="Poppins Bold"/>
                  <a:sym typeface="Poppins Bold"/>
                </a:endParaRPr>
              </a:p>
            </p:txBody>
          </p:sp>
          <p:sp>
            <p:nvSpPr>
              <p:cNvPr id="24" name="TextBox 24"/>
              <p:cNvSpPr txBox="1"/>
              <p:nvPr/>
            </p:nvSpPr>
            <p:spPr>
              <a:xfrm>
                <a:off x="11943370" y="3950952"/>
                <a:ext cx="5460702" cy="2136098"/>
              </a:xfrm>
              <a:prstGeom prst="rect">
                <a:avLst/>
              </a:prstGeom>
            </p:spPr>
            <p:txBody>
              <a:bodyPr lIns="0" tIns="0" rIns="0" bIns="0" rtlCol="0" anchor="t">
                <a:spAutoFit/>
              </a:bodyPr>
              <a:lstStyle/>
              <a:p>
                <a:pPr marL="0" lvl="0" indent="0" algn="l">
                  <a:lnSpc>
                    <a:spcPts val="2784"/>
                  </a:lnSpc>
                </a:pPr>
                <a:r>
                  <a:rPr lang="en-US" sz="1989" dirty="0" err="1">
                    <a:solidFill>
                      <a:srgbClr val="FFF7ED"/>
                    </a:solidFill>
                    <a:latin typeface="Poppins"/>
                    <a:ea typeface="Poppins"/>
                    <a:cs typeface="Poppins"/>
                    <a:sym typeface="Poppins"/>
                  </a:rPr>
                  <a:t>Utilisateur</a:t>
                </a:r>
                <a:r>
                  <a:rPr lang="en-US" sz="1989" dirty="0">
                    <a:solidFill>
                      <a:srgbClr val="FFF7ED"/>
                    </a:solidFill>
                    <a:latin typeface="Poppins"/>
                    <a:ea typeface="Poppins"/>
                    <a:cs typeface="Poppins"/>
                    <a:sym typeface="Poppins"/>
                  </a:rPr>
                  <a:t> avec </a:t>
                </a:r>
                <a:r>
                  <a:rPr lang="en-US" sz="1989" dirty="0" err="1">
                    <a:solidFill>
                      <a:srgbClr val="FFF7ED"/>
                    </a:solidFill>
                    <a:latin typeface="Poppins"/>
                    <a:ea typeface="Poppins"/>
                    <a:cs typeface="Poppins"/>
                    <a:sym typeface="Poppins"/>
                  </a:rPr>
                  <a:t>fonction</a:t>
                </a:r>
                <a:r>
                  <a:rPr lang="en-US" sz="1989" dirty="0">
                    <a:solidFill>
                      <a:srgbClr val="FFF7ED"/>
                    </a:solidFill>
                    <a:latin typeface="Poppins"/>
                    <a:ea typeface="Poppins"/>
                    <a:cs typeface="Poppins"/>
                    <a:sym typeface="Poppins"/>
                  </a:rPr>
                  <a:t> de </a:t>
                </a:r>
                <a:r>
                  <a:rPr lang="en-US" sz="1989" dirty="0" err="1">
                    <a:solidFill>
                      <a:srgbClr val="FFF7ED"/>
                    </a:solidFill>
                    <a:latin typeface="Poppins"/>
                    <a:ea typeface="Poppins"/>
                    <a:cs typeface="Poppins"/>
                    <a:sym typeface="Poppins"/>
                  </a:rPr>
                  <a:t>gestiondes</a:t>
                </a:r>
                <a:r>
                  <a:rPr lang="en-US" sz="1989" dirty="0">
                    <a:solidFill>
                      <a:srgbClr val="FFF7ED"/>
                    </a:solidFill>
                    <a:latin typeface="Poppins"/>
                    <a:ea typeface="Poppins"/>
                    <a:cs typeface="Poppins"/>
                    <a:sym typeface="Poppins"/>
                  </a:rPr>
                  <a:t> </a:t>
                </a:r>
                <a:r>
                  <a:rPr lang="en-US" sz="1989" dirty="0" err="1">
                    <a:solidFill>
                      <a:srgbClr val="FFF7ED"/>
                    </a:solidFill>
                    <a:latin typeface="Poppins"/>
                    <a:ea typeface="Poppins"/>
                    <a:cs typeface="Poppins"/>
                    <a:sym typeface="Poppins"/>
                  </a:rPr>
                  <a:t>comptes</a:t>
                </a:r>
                <a:r>
                  <a:rPr lang="en-US" sz="1989" dirty="0">
                    <a:solidFill>
                      <a:srgbClr val="FFF7ED"/>
                    </a:solidFill>
                    <a:latin typeface="Poppins"/>
                    <a:ea typeface="Poppins"/>
                    <a:cs typeface="Poppins"/>
                    <a:sym typeface="Poppins"/>
                  </a:rPr>
                  <a:t>.  </a:t>
                </a:r>
                <a:r>
                  <a:rPr lang="en-US" sz="1989" dirty="0" err="1">
                    <a:solidFill>
                      <a:srgbClr val="FFF7ED"/>
                    </a:solidFill>
                    <a:latin typeface="Poppins"/>
                    <a:ea typeface="Poppins"/>
                    <a:cs typeface="Poppins"/>
                    <a:sym typeface="Poppins"/>
                  </a:rPr>
                  <a:t>Plusieurs</a:t>
                </a:r>
                <a:r>
                  <a:rPr lang="en-US" sz="1989" dirty="0">
                    <a:solidFill>
                      <a:srgbClr val="FFF7ED"/>
                    </a:solidFill>
                    <a:latin typeface="Poppins"/>
                    <a:ea typeface="Poppins"/>
                    <a:cs typeface="Poppins"/>
                    <a:sym typeface="Poppins"/>
                  </a:rPr>
                  <a:t> </a:t>
                </a:r>
                <a:r>
                  <a:rPr lang="en-US" sz="1989" dirty="0" err="1">
                    <a:solidFill>
                      <a:srgbClr val="FFF7ED"/>
                    </a:solidFill>
                    <a:latin typeface="Poppins"/>
                    <a:ea typeface="Poppins"/>
                    <a:cs typeface="Poppins"/>
                    <a:sym typeface="Poppins"/>
                  </a:rPr>
                  <a:t>comptes</a:t>
                </a:r>
                <a:r>
                  <a:rPr lang="en-US" sz="1989" dirty="0">
                    <a:solidFill>
                      <a:srgbClr val="FFF7ED"/>
                    </a:solidFill>
                    <a:latin typeface="Poppins"/>
                    <a:ea typeface="Poppins"/>
                    <a:cs typeface="Poppins"/>
                    <a:sym typeface="Poppins"/>
                  </a:rPr>
                  <a:t> </a:t>
                </a:r>
                <a:r>
                  <a:rPr lang="en-US" sz="1989" dirty="0" err="1">
                    <a:solidFill>
                      <a:srgbClr val="FFF7ED"/>
                    </a:solidFill>
                    <a:latin typeface="Poppins"/>
                    <a:ea typeface="Poppins"/>
                    <a:cs typeface="Poppins"/>
                    <a:sym typeface="Poppins"/>
                  </a:rPr>
                  <a:t>administrateus</a:t>
                </a:r>
                <a:r>
                  <a:rPr lang="en-US" sz="1989" dirty="0">
                    <a:solidFill>
                      <a:srgbClr val="FFF7ED"/>
                    </a:solidFill>
                    <a:latin typeface="Poppins"/>
                    <a:ea typeface="Poppins"/>
                    <a:cs typeface="Poppins"/>
                    <a:sym typeface="Poppins"/>
                  </a:rPr>
                  <a:t> possibles pour assurer la </a:t>
                </a:r>
                <a:r>
                  <a:rPr lang="en-US" sz="1989" dirty="0" err="1">
                    <a:solidFill>
                      <a:srgbClr val="FFF7ED"/>
                    </a:solidFill>
                    <a:latin typeface="Poppins"/>
                    <a:ea typeface="Poppins"/>
                    <a:cs typeface="Poppins"/>
                    <a:sym typeface="Poppins"/>
                  </a:rPr>
                  <a:t>continuité</a:t>
                </a:r>
                <a:r>
                  <a:rPr lang="en-US" sz="1989" dirty="0">
                    <a:solidFill>
                      <a:srgbClr val="FFF7ED"/>
                    </a:solidFill>
                    <a:latin typeface="Poppins"/>
                    <a:ea typeface="Poppins"/>
                    <a:cs typeface="Poppins"/>
                    <a:sym typeface="Poppins"/>
                  </a:rPr>
                  <a:t> de service. </a:t>
                </a:r>
                <a:r>
                  <a:rPr lang="en-US" sz="1989" dirty="0" err="1">
                    <a:solidFill>
                      <a:srgbClr val="FFF7ED"/>
                    </a:solidFill>
                    <a:latin typeface="Poppins"/>
                    <a:ea typeface="Poppins"/>
                    <a:cs typeface="Poppins"/>
                    <a:sym typeface="Poppins"/>
                  </a:rPr>
                  <a:t>Création</a:t>
                </a:r>
                <a:r>
                  <a:rPr lang="en-US" sz="1989" dirty="0">
                    <a:solidFill>
                      <a:srgbClr val="FFF7ED"/>
                    </a:solidFill>
                    <a:latin typeface="Poppins"/>
                    <a:ea typeface="Poppins"/>
                    <a:cs typeface="Poppins"/>
                    <a:sym typeface="Poppins"/>
                  </a:rPr>
                  <a:t>, modification, suppression, </a:t>
                </a:r>
                <a:r>
                  <a:rPr lang="en-US" sz="1989" dirty="0" err="1">
                    <a:solidFill>
                      <a:srgbClr val="FFF7ED"/>
                    </a:solidFill>
                    <a:latin typeface="Poppins"/>
                    <a:ea typeface="Poppins"/>
                    <a:cs typeface="Poppins"/>
                    <a:sym typeface="Poppins"/>
                  </a:rPr>
                  <a:t>renouvellement</a:t>
                </a:r>
                <a:r>
                  <a:rPr lang="en-US" sz="1989" dirty="0">
                    <a:solidFill>
                      <a:srgbClr val="FFF7ED"/>
                    </a:solidFill>
                    <a:latin typeface="Poppins"/>
                    <a:ea typeface="Poppins"/>
                    <a:cs typeface="Poppins"/>
                    <a:sym typeface="Poppins"/>
                  </a:rPr>
                  <a:t> des </a:t>
                </a:r>
                <a:r>
                  <a:rPr lang="en-US" sz="1989" dirty="0" err="1">
                    <a:solidFill>
                      <a:srgbClr val="FFF7ED"/>
                    </a:solidFill>
                    <a:latin typeface="Poppins"/>
                    <a:ea typeface="Poppins"/>
                    <a:cs typeface="Poppins"/>
                    <a:sym typeface="Poppins"/>
                  </a:rPr>
                  <a:t>comptes</a:t>
                </a:r>
                <a:r>
                  <a:rPr lang="en-US" sz="1989" dirty="0">
                    <a:solidFill>
                      <a:srgbClr val="FFF7ED"/>
                    </a:solidFill>
                    <a:latin typeface="Poppins"/>
                    <a:ea typeface="Poppins"/>
                    <a:cs typeface="Poppins"/>
                    <a:sym typeface="Poppins"/>
                  </a:rPr>
                  <a:t> </a:t>
                </a:r>
                <a:r>
                  <a:rPr lang="en-US" sz="1989" dirty="0" err="1">
                    <a:solidFill>
                      <a:srgbClr val="FFF7ED"/>
                    </a:solidFill>
                    <a:latin typeface="Poppins"/>
                    <a:ea typeface="Poppins"/>
                    <a:cs typeface="Poppins"/>
                    <a:sym typeface="Poppins"/>
                  </a:rPr>
                  <a:t>utilisateurs</a:t>
                </a:r>
                <a:endParaRPr lang="en-US" sz="1989" dirty="0">
                  <a:solidFill>
                    <a:srgbClr val="FFF7ED"/>
                  </a:solidFill>
                  <a:latin typeface="Poppins"/>
                  <a:ea typeface="Poppins"/>
                  <a:cs typeface="Poppins"/>
                  <a:sym typeface="Poppins"/>
                </a:endParaRPr>
              </a:p>
            </p:txBody>
          </p:sp>
        </p:grpSp>
        <p:sp>
          <p:nvSpPr>
            <p:cNvPr id="14" name="Freeform 14"/>
            <p:cNvSpPr/>
            <p:nvPr/>
          </p:nvSpPr>
          <p:spPr>
            <a:xfrm>
              <a:off x="12127845" y="6752069"/>
              <a:ext cx="782103" cy="447932"/>
            </a:xfrm>
            <a:custGeom>
              <a:avLst/>
              <a:gdLst/>
              <a:ahLst/>
              <a:cxnLst/>
              <a:rect l="l" t="t" r="r" b="b"/>
              <a:pathLst>
                <a:path w="782103" h="447932">
                  <a:moveTo>
                    <a:pt x="0" y="0"/>
                  </a:moveTo>
                  <a:lnTo>
                    <a:pt x="782103" y="0"/>
                  </a:lnTo>
                  <a:lnTo>
                    <a:pt x="782103" y="447931"/>
                  </a:lnTo>
                  <a:lnTo>
                    <a:pt x="0" y="4479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9A6C11FE-959F-4059-9596-DB1AEF8FF7C8}"/>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B833A6F0-3248-8024-CF36-4C573729470D}"/>
              </a:ext>
            </a:extLst>
          </p:cNvPr>
          <p:cNvSpPr>
            <a:spLocks noGrp="1"/>
          </p:cNvSpPr>
          <p:nvPr>
            <p:ph type="title"/>
          </p:nvPr>
        </p:nvSpPr>
        <p:spPr>
          <a:xfrm>
            <a:off x="4457700" y="800100"/>
            <a:ext cx="8229600" cy="1143000"/>
          </a:xfrm>
        </p:spPr>
        <p:txBody>
          <a:bodyPr>
            <a:normAutofit fontScale="90000"/>
          </a:bodyPr>
          <a:lstStyle/>
          <a:p>
            <a:r>
              <a:rPr lang="en-US" b="1" dirty="0">
                <a:solidFill>
                  <a:srgbClr val="000000"/>
                </a:solidFill>
                <a:latin typeface="Poppins Bold"/>
                <a:ea typeface="Poppins Bold"/>
                <a:cs typeface="Poppins Bold"/>
                <a:sym typeface="Poppins Bold"/>
              </a:rPr>
              <a:t>GESTION DES PROFILS PEP’S</a:t>
            </a:r>
            <a:br>
              <a:rPr lang="en-US" b="1" dirty="0">
                <a:solidFill>
                  <a:srgbClr val="000000"/>
                </a:solidFill>
                <a:latin typeface="Poppins Bold"/>
                <a:ea typeface="Poppins Bold"/>
                <a:cs typeface="Poppins Bold"/>
                <a:sym typeface="Poppins Bold"/>
              </a:rPr>
            </a:br>
            <a:endParaRPr lang="fr-FR" dirty="0"/>
          </a:p>
        </p:txBody>
      </p:sp>
      <p:sp>
        <p:nvSpPr>
          <p:cNvPr id="9" name="Espace réservé du contenu 8">
            <a:extLst>
              <a:ext uri="{FF2B5EF4-FFF2-40B4-BE49-F238E27FC236}">
                <a16:creationId xmlns:a16="http://schemas.microsoft.com/office/drawing/2014/main" id="{B05773F9-34EE-6BB4-9A2B-14196F353D47}"/>
              </a:ext>
            </a:extLst>
          </p:cNvPr>
          <p:cNvSpPr>
            <a:spLocks noGrp="1"/>
          </p:cNvSpPr>
          <p:nvPr>
            <p:ph sz="half" idx="1"/>
          </p:nvPr>
        </p:nvSpPr>
        <p:spPr>
          <a:xfrm>
            <a:off x="2474945" y="2790712"/>
            <a:ext cx="13527054" cy="4525963"/>
          </a:xfrm>
        </p:spPr>
        <p:txBody>
          <a:bodyPr/>
          <a:lstStyle/>
          <a:p>
            <a:pPr>
              <a:lnSpc>
                <a:spcPct val="150000"/>
              </a:lnSpc>
            </a:pPr>
            <a:r>
              <a:rPr lang="fr-FR" dirty="0">
                <a:latin typeface="Poppins" panose="00000500000000000000" pitchFamily="2" charset="0"/>
                <a:cs typeface="Poppins" panose="00000500000000000000" pitchFamily="2" charset="0"/>
              </a:rPr>
              <a:t>Changement intervenant dans votre commune à la suite des élections municipales de 2026</a:t>
            </a:r>
          </a:p>
          <a:p>
            <a:pPr>
              <a:lnSpc>
                <a:spcPct val="150000"/>
              </a:lnSpc>
            </a:pPr>
            <a:r>
              <a:rPr lang="fr-FR" dirty="0">
                <a:latin typeface="Poppins" panose="00000500000000000000" pitchFamily="2" charset="0"/>
                <a:cs typeface="Poppins" panose="00000500000000000000" pitchFamily="2" charset="0"/>
              </a:rPr>
              <a:t>En cas de modification, suppression, créations des comptes = des actions à suivre</a:t>
            </a:r>
          </a:p>
          <a:p>
            <a:pPr>
              <a:lnSpc>
                <a:spcPct val="150000"/>
              </a:lnSpc>
            </a:pPr>
            <a:r>
              <a:rPr lang="fr-FR" dirty="0">
                <a:latin typeface="Poppins" panose="00000500000000000000" pitchFamily="2" charset="0"/>
                <a:cs typeface="Poppins" panose="00000500000000000000" pitchFamily="2" charset="0"/>
              </a:rPr>
              <a:t>Ne pas se connecter via l’identifiant et le mot de passe d’un autre utilisateur</a:t>
            </a:r>
          </a:p>
        </p:txBody>
      </p:sp>
      <p:sp>
        <p:nvSpPr>
          <p:cNvPr id="10" name="Espace réservé du contenu 9">
            <a:extLst>
              <a:ext uri="{FF2B5EF4-FFF2-40B4-BE49-F238E27FC236}">
                <a16:creationId xmlns:a16="http://schemas.microsoft.com/office/drawing/2014/main" id="{B2BE25B2-1E4F-873F-E993-3BF306C75BDA}"/>
              </a:ext>
            </a:extLst>
          </p:cNvPr>
          <p:cNvSpPr>
            <a:spLocks noGrp="1"/>
          </p:cNvSpPr>
          <p:nvPr>
            <p:ph sz="half" idx="2"/>
          </p:nvPr>
        </p:nvSpPr>
        <p:spPr>
          <a:xfrm>
            <a:off x="5246078" y="7690137"/>
            <a:ext cx="10755921" cy="1796763"/>
          </a:xfrm>
        </p:spPr>
        <p:txBody>
          <a:bodyPr/>
          <a:lstStyle/>
          <a:p>
            <a:r>
              <a:rPr lang="fr-FR" dirty="0">
                <a:latin typeface="Poppins" panose="00000500000000000000" pitchFamily="2" charset="0"/>
                <a:cs typeface="Poppins" panose="00000500000000000000" pitchFamily="2" charset="0"/>
              </a:rPr>
              <a:t>RGPD : règlement général sur la protection des données à caractère </a:t>
            </a:r>
            <a:r>
              <a:rPr lang="fr-FR" dirty="0" err="1">
                <a:latin typeface="Poppins" panose="00000500000000000000" pitchFamily="2" charset="0"/>
                <a:cs typeface="Poppins" panose="00000500000000000000" pitchFamily="2" charset="0"/>
              </a:rPr>
              <a:t>personnnel</a:t>
            </a:r>
            <a:endParaRPr lang="fr-FR" dirty="0">
              <a:latin typeface="Poppins" panose="00000500000000000000" pitchFamily="2" charset="0"/>
              <a:cs typeface="Poppins" panose="00000500000000000000" pitchFamily="2" charset="0"/>
            </a:endParaRPr>
          </a:p>
        </p:txBody>
      </p:sp>
      <p:sp>
        <p:nvSpPr>
          <p:cNvPr id="4" name="TextBox 27">
            <a:extLst>
              <a:ext uri="{FF2B5EF4-FFF2-40B4-BE49-F238E27FC236}">
                <a16:creationId xmlns:a16="http://schemas.microsoft.com/office/drawing/2014/main" id="{5A704E04-D790-AE87-AC73-23AC6F2446CA}"/>
              </a:ext>
            </a:extLst>
          </p:cNvPr>
          <p:cNvSpPr txBox="1"/>
          <p:nvPr/>
        </p:nvSpPr>
        <p:spPr>
          <a:xfrm>
            <a:off x="483315" y="2015509"/>
            <a:ext cx="14879861" cy="466218"/>
          </a:xfrm>
          <a:prstGeom prst="rect">
            <a:avLst/>
          </a:prstGeom>
        </p:spPr>
        <p:txBody>
          <a:bodyPr lIns="0" tIns="0" rIns="0" bIns="0" rtlCol="0" anchor="t">
            <a:spAutoFit/>
          </a:bodyPr>
          <a:lstStyle/>
          <a:p>
            <a:pPr marL="0" lvl="0" indent="0" algn="l">
              <a:lnSpc>
                <a:spcPts val="3657"/>
              </a:lnSpc>
            </a:pPr>
            <a:r>
              <a:rPr lang="en-US" sz="3073" b="1" dirty="0">
                <a:solidFill>
                  <a:srgbClr val="DB560E"/>
                </a:solidFill>
                <a:latin typeface="Poppins Bold"/>
                <a:ea typeface="Poppins Bold"/>
                <a:cs typeface="Poppins Bold"/>
                <a:sym typeface="Poppins Bold"/>
              </a:rPr>
              <a:t>Elections </a:t>
            </a:r>
            <a:r>
              <a:rPr lang="en-US" sz="3073" b="1" dirty="0" err="1">
                <a:solidFill>
                  <a:srgbClr val="DB560E"/>
                </a:solidFill>
                <a:latin typeface="Poppins Bold"/>
                <a:ea typeface="Poppins Bold"/>
                <a:cs typeface="Poppins Bold"/>
                <a:sym typeface="Poppins Bold"/>
              </a:rPr>
              <a:t>municipales</a:t>
            </a:r>
            <a:r>
              <a:rPr lang="en-US" sz="3073" b="1" dirty="0">
                <a:solidFill>
                  <a:srgbClr val="DB560E"/>
                </a:solidFill>
                <a:latin typeface="Poppins Bold"/>
                <a:ea typeface="Poppins Bold"/>
                <a:cs typeface="Poppins Bold"/>
                <a:sym typeface="Poppins Bold"/>
              </a:rPr>
              <a:t> 2026 : les actions à </a:t>
            </a:r>
            <a:r>
              <a:rPr lang="en-US" sz="3073" b="1" dirty="0" err="1">
                <a:solidFill>
                  <a:srgbClr val="DB560E"/>
                </a:solidFill>
                <a:latin typeface="Poppins Bold"/>
                <a:ea typeface="Poppins Bold"/>
                <a:cs typeface="Poppins Bold"/>
                <a:sym typeface="Poppins Bold"/>
              </a:rPr>
              <a:t>réaliser</a:t>
            </a:r>
            <a:r>
              <a:rPr lang="en-US" sz="3073" b="1" dirty="0">
                <a:solidFill>
                  <a:srgbClr val="DB560E"/>
                </a:solidFill>
                <a:latin typeface="Poppins Bold"/>
                <a:ea typeface="Poppins Bold"/>
                <a:cs typeface="Poppins Bold"/>
                <a:sym typeface="Poppins Bold"/>
              </a:rPr>
              <a:t> sur les </a:t>
            </a:r>
            <a:r>
              <a:rPr lang="en-US" sz="3073" b="1" dirty="0" err="1">
                <a:solidFill>
                  <a:srgbClr val="DB560E"/>
                </a:solidFill>
                <a:latin typeface="Poppins Bold"/>
                <a:ea typeface="Poppins Bold"/>
                <a:cs typeface="Poppins Bold"/>
                <a:sym typeface="Poppins Bold"/>
              </a:rPr>
              <a:t>comptes</a:t>
            </a:r>
            <a:r>
              <a:rPr lang="en-US" sz="3073" b="1" dirty="0">
                <a:solidFill>
                  <a:srgbClr val="DB560E"/>
                </a:solidFill>
                <a:latin typeface="Poppins Bold"/>
                <a:ea typeface="Poppins Bold"/>
                <a:cs typeface="Poppins Bold"/>
                <a:sym typeface="Poppins Bold"/>
              </a:rPr>
              <a:t> Pep’s</a:t>
            </a:r>
          </a:p>
        </p:txBody>
      </p:sp>
      <p:sp>
        <p:nvSpPr>
          <p:cNvPr id="13" name="Flèche : courbe vers la droite 12">
            <a:extLst>
              <a:ext uri="{FF2B5EF4-FFF2-40B4-BE49-F238E27FC236}">
                <a16:creationId xmlns:a16="http://schemas.microsoft.com/office/drawing/2014/main" id="{CC0265BC-DFD3-9A80-4C79-54CF13506ACC}"/>
              </a:ext>
            </a:extLst>
          </p:cNvPr>
          <p:cNvSpPr/>
          <p:nvPr/>
        </p:nvSpPr>
        <p:spPr>
          <a:xfrm>
            <a:off x="2895600" y="6791755"/>
            <a:ext cx="1752600" cy="1796763"/>
          </a:xfrm>
          <a:prstGeom prst="curvedRightArrow">
            <a:avLst/>
          </a:prstGeom>
          <a:solidFill>
            <a:srgbClr val="76C4D6"/>
          </a:solidFill>
          <a:ln>
            <a:solidFill>
              <a:srgbClr val="76C4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76C4D6"/>
              </a:solidFill>
            </a:endParaRPr>
          </a:p>
        </p:txBody>
      </p:sp>
    </p:spTree>
    <p:extLst>
      <p:ext uri="{BB962C8B-B14F-4D97-AF65-F5344CB8AC3E}">
        <p14:creationId xmlns:p14="http://schemas.microsoft.com/office/powerpoint/2010/main" val="32742984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F95CBFC4-D24B-8D4B-A9A1-BF03BCC927B6}"/>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21CCC31E-B090-BD5E-4C2C-379821CBD31A}"/>
              </a:ext>
            </a:extLst>
          </p:cNvPr>
          <p:cNvSpPr>
            <a:spLocks noGrp="1"/>
          </p:cNvSpPr>
          <p:nvPr>
            <p:ph type="title"/>
          </p:nvPr>
        </p:nvSpPr>
        <p:spPr>
          <a:xfrm>
            <a:off x="4457700" y="800100"/>
            <a:ext cx="8229600" cy="1143000"/>
          </a:xfrm>
        </p:spPr>
        <p:txBody>
          <a:bodyPr>
            <a:normAutofit fontScale="90000"/>
          </a:bodyPr>
          <a:lstStyle/>
          <a:p>
            <a:r>
              <a:rPr lang="en-US" b="1" dirty="0">
                <a:solidFill>
                  <a:srgbClr val="000000"/>
                </a:solidFill>
                <a:latin typeface="Poppins Bold"/>
                <a:ea typeface="Poppins Bold"/>
                <a:cs typeface="Poppins Bold"/>
                <a:sym typeface="Poppins Bold"/>
              </a:rPr>
              <a:t>GESTION DES PROFILS PEP’S</a:t>
            </a:r>
            <a:br>
              <a:rPr lang="en-US" b="1" dirty="0">
                <a:solidFill>
                  <a:srgbClr val="000000"/>
                </a:solidFill>
                <a:latin typeface="Poppins Bold"/>
                <a:ea typeface="Poppins Bold"/>
                <a:cs typeface="Poppins Bold"/>
                <a:sym typeface="Poppins Bold"/>
              </a:rPr>
            </a:br>
            <a:endParaRPr lang="fr-FR" dirty="0"/>
          </a:p>
        </p:txBody>
      </p:sp>
      <p:sp>
        <p:nvSpPr>
          <p:cNvPr id="9" name="Espace réservé du contenu 8">
            <a:extLst>
              <a:ext uri="{FF2B5EF4-FFF2-40B4-BE49-F238E27FC236}">
                <a16:creationId xmlns:a16="http://schemas.microsoft.com/office/drawing/2014/main" id="{72DEA2ED-07A4-9EF8-55F0-35A91FE27B7D}"/>
              </a:ext>
            </a:extLst>
          </p:cNvPr>
          <p:cNvSpPr>
            <a:spLocks noGrp="1"/>
          </p:cNvSpPr>
          <p:nvPr>
            <p:ph sz="half" idx="1"/>
          </p:nvPr>
        </p:nvSpPr>
        <p:spPr>
          <a:xfrm>
            <a:off x="1752600" y="4022890"/>
            <a:ext cx="14249400" cy="4397209"/>
          </a:xfrm>
        </p:spPr>
        <p:txBody>
          <a:bodyPr>
            <a:normAutofit/>
          </a:bodyPr>
          <a:lstStyle/>
          <a:p>
            <a:r>
              <a:rPr lang="fr-FR" dirty="0">
                <a:latin typeface="Poppins" panose="00000500000000000000" pitchFamily="2" charset="0"/>
                <a:cs typeface="Poppins" panose="00000500000000000000" pitchFamily="2" charset="0"/>
              </a:rPr>
              <a:t>Rapprochez-vous de votre/vos administrateur(s) des comptes </a:t>
            </a:r>
            <a:r>
              <a:rPr lang="fr-FR" dirty="0" err="1">
                <a:latin typeface="Poppins" panose="00000500000000000000" pitchFamily="2" charset="0"/>
                <a:cs typeface="Poppins" panose="00000500000000000000" pitchFamily="2" charset="0"/>
              </a:rPr>
              <a:t>PEP’s</a:t>
            </a:r>
            <a:r>
              <a:rPr lang="fr-FR" dirty="0">
                <a:latin typeface="Poppins" panose="00000500000000000000" pitchFamily="2" charset="0"/>
                <a:cs typeface="Poppins" panose="00000500000000000000" pitchFamily="2" charset="0"/>
              </a:rPr>
              <a:t>. </a:t>
            </a:r>
          </a:p>
          <a:p>
            <a:pPr marL="0" indent="0">
              <a:buNone/>
            </a:pPr>
            <a:r>
              <a:rPr lang="fr-FR" dirty="0">
                <a:latin typeface="Poppins" panose="00000500000000000000" pitchFamily="2" charset="0"/>
                <a:cs typeface="Poppins" panose="00000500000000000000" pitchFamily="2" charset="0"/>
              </a:rPr>
              <a:t>Il procèdera aux modifications souhaitées.</a:t>
            </a:r>
          </a:p>
          <a:p>
            <a:pPr marL="0" indent="0">
              <a:buNone/>
            </a:pPr>
            <a:endParaRPr lang="fr-FR" dirty="0">
              <a:latin typeface="Poppins" panose="00000500000000000000" pitchFamily="2" charset="0"/>
              <a:cs typeface="Poppins" panose="00000500000000000000" pitchFamily="2" charset="0"/>
            </a:endParaRPr>
          </a:p>
          <a:p>
            <a:r>
              <a:rPr lang="fr-FR" dirty="0">
                <a:latin typeface="Poppins" panose="00000500000000000000" pitchFamily="2" charset="0"/>
                <a:cs typeface="Poppins" panose="00000500000000000000" pitchFamily="2" charset="0"/>
              </a:rPr>
              <a:t>Pour trouver les coordonnées des administrateurs </a:t>
            </a:r>
            <a:r>
              <a:rPr lang="fr-FR" dirty="0" err="1">
                <a:latin typeface="Poppins" panose="00000500000000000000" pitchFamily="2" charset="0"/>
                <a:cs typeface="Poppins" panose="00000500000000000000" pitchFamily="2" charset="0"/>
              </a:rPr>
              <a:t>PEP's</a:t>
            </a:r>
            <a:r>
              <a:rPr lang="fr-FR" dirty="0">
                <a:latin typeface="Poppins" panose="00000500000000000000" pitchFamily="2" charset="0"/>
                <a:cs typeface="Poppins" panose="00000500000000000000" pitchFamily="2" charset="0"/>
              </a:rPr>
              <a:t>  : </a:t>
            </a:r>
          </a:p>
          <a:p>
            <a:pPr marL="0" indent="0">
              <a:buNone/>
            </a:pPr>
            <a:r>
              <a:rPr lang="fr-FR" dirty="0">
                <a:latin typeface="Poppins" panose="00000500000000000000" pitchFamily="2" charset="0"/>
                <a:cs typeface="Poppins" panose="00000500000000000000" pitchFamily="2" charset="0"/>
              </a:rPr>
              <a:t>- cliquez sur votre badge utilisateur (votre nom en haut à droite)</a:t>
            </a:r>
          </a:p>
          <a:p>
            <a:pPr>
              <a:buFontTx/>
              <a:buChar char="-"/>
            </a:pPr>
            <a:r>
              <a:rPr lang="fr-FR" dirty="0">
                <a:latin typeface="Poppins" panose="00000500000000000000" pitchFamily="2" charset="0"/>
                <a:cs typeface="Poppins" panose="00000500000000000000" pitchFamily="2" charset="0"/>
              </a:rPr>
              <a:t>accédez à « Mon Etablissement » </a:t>
            </a:r>
          </a:p>
          <a:p>
            <a:pPr>
              <a:buFontTx/>
              <a:buChar char="-"/>
            </a:pPr>
            <a:r>
              <a:rPr lang="fr-FR" dirty="0">
                <a:latin typeface="Poppins" panose="00000500000000000000" pitchFamily="2" charset="0"/>
                <a:cs typeface="Poppins" panose="00000500000000000000" pitchFamily="2" charset="0"/>
              </a:rPr>
              <a:t>sélectionnez  « Mes intervenants » dans le menu de gauche.</a:t>
            </a:r>
          </a:p>
        </p:txBody>
      </p:sp>
      <p:sp>
        <p:nvSpPr>
          <p:cNvPr id="4" name="TextBox 27">
            <a:extLst>
              <a:ext uri="{FF2B5EF4-FFF2-40B4-BE49-F238E27FC236}">
                <a16:creationId xmlns:a16="http://schemas.microsoft.com/office/drawing/2014/main" id="{22089D6D-D6AB-E8E4-B942-C4C9DC1B774B}"/>
              </a:ext>
            </a:extLst>
          </p:cNvPr>
          <p:cNvSpPr txBox="1"/>
          <p:nvPr/>
        </p:nvSpPr>
        <p:spPr>
          <a:xfrm>
            <a:off x="1608814" y="2914249"/>
            <a:ext cx="14879861" cy="466218"/>
          </a:xfrm>
          <a:prstGeom prst="rect">
            <a:avLst/>
          </a:prstGeom>
        </p:spPr>
        <p:txBody>
          <a:bodyPr lIns="0" tIns="0" rIns="0" bIns="0" rtlCol="0" anchor="t">
            <a:spAutoFit/>
          </a:bodyPr>
          <a:lstStyle/>
          <a:p>
            <a:pPr marL="0" lvl="0" indent="0" algn="l">
              <a:lnSpc>
                <a:spcPts val="3657"/>
              </a:lnSpc>
            </a:pPr>
            <a:r>
              <a:rPr lang="en-US" sz="3073" b="1" dirty="0" err="1">
                <a:solidFill>
                  <a:srgbClr val="DB560E"/>
                </a:solidFill>
                <a:latin typeface="Poppins Bold"/>
                <a:ea typeface="Poppins Bold"/>
                <a:cs typeface="Poppins Bold"/>
                <a:sym typeface="Poppins Bold"/>
              </a:rPr>
              <a:t>Profil</a:t>
            </a:r>
            <a:r>
              <a:rPr lang="en-US" sz="3073" b="1" dirty="0">
                <a:solidFill>
                  <a:srgbClr val="DB560E"/>
                </a:solidFill>
                <a:latin typeface="Poppins Bold"/>
                <a:ea typeface="Poppins Bold"/>
                <a:cs typeface="Poppins Bold"/>
                <a:sym typeface="Poppins Bold"/>
              </a:rPr>
              <a:t> </a:t>
            </a:r>
            <a:r>
              <a:rPr lang="en-US" sz="3073" b="1" dirty="0" err="1">
                <a:solidFill>
                  <a:srgbClr val="DB560E"/>
                </a:solidFill>
                <a:latin typeface="Poppins Bold"/>
                <a:ea typeface="Poppins Bold"/>
                <a:cs typeface="Poppins Bold"/>
                <a:sym typeface="Poppins Bold"/>
              </a:rPr>
              <a:t>utilisateur</a:t>
            </a:r>
            <a:endParaRPr lang="en-US" sz="3073" b="1" dirty="0">
              <a:solidFill>
                <a:srgbClr val="DB560E"/>
              </a:solidFill>
              <a:latin typeface="Poppins Bold"/>
              <a:ea typeface="Poppins Bold"/>
              <a:cs typeface="Poppins Bold"/>
              <a:sym typeface="Poppins Bold"/>
            </a:endParaRPr>
          </a:p>
        </p:txBody>
      </p:sp>
      <p:pic>
        <p:nvPicPr>
          <p:cNvPr id="16" name="Image 15">
            <a:extLst>
              <a:ext uri="{FF2B5EF4-FFF2-40B4-BE49-F238E27FC236}">
                <a16:creationId xmlns:a16="http://schemas.microsoft.com/office/drawing/2014/main" id="{660C838B-245F-382E-4E49-E8600DC8897E}"/>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562600" y="2117927"/>
            <a:ext cx="1653973" cy="1653973"/>
          </a:xfrm>
          <a:prstGeom prst="rect">
            <a:avLst/>
          </a:prstGeom>
        </p:spPr>
      </p:pic>
    </p:spTree>
    <p:extLst>
      <p:ext uri="{BB962C8B-B14F-4D97-AF65-F5344CB8AC3E}">
        <p14:creationId xmlns:p14="http://schemas.microsoft.com/office/powerpoint/2010/main" val="37319770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6D5FD690-216C-7BE3-EE68-10060BFB968E}"/>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B73E00B9-2B23-CB62-26B5-AE7296CD9031}"/>
              </a:ext>
            </a:extLst>
          </p:cNvPr>
          <p:cNvSpPr>
            <a:spLocks noGrp="1"/>
          </p:cNvSpPr>
          <p:nvPr>
            <p:ph type="title"/>
          </p:nvPr>
        </p:nvSpPr>
        <p:spPr>
          <a:xfrm>
            <a:off x="4457700" y="800100"/>
            <a:ext cx="8229600" cy="1143000"/>
          </a:xfrm>
        </p:spPr>
        <p:txBody>
          <a:bodyPr>
            <a:normAutofit fontScale="90000"/>
          </a:bodyPr>
          <a:lstStyle/>
          <a:p>
            <a:r>
              <a:rPr lang="en-US" b="1" dirty="0">
                <a:solidFill>
                  <a:srgbClr val="000000"/>
                </a:solidFill>
                <a:latin typeface="Poppins Bold"/>
                <a:ea typeface="Poppins Bold"/>
                <a:cs typeface="Poppins Bold"/>
                <a:sym typeface="Poppins Bold"/>
              </a:rPr>
              <a:t>GESTION DES PROFILS PEP’S</a:t>
            </a:r>
            <a:br>
              <a:rPr lang="en-US" b="1" dirty="0">
                <a:solidFill>
                  <a:srgbClr val="000000"/>
                </a:solidFill>
                <a:latin typeface="Poppins Bold"/>
                <a:ea typeface="Poppins Bold"/>
                <a:cs typeface="Poppins Bold"/>
                <a:sym typeface="Poppins Bold"/>
              </a:rPr>
            </a:br>
            <a:endParaRPr lang="fr-FR" dirty="0"/>
          </a:p>
        </p:txBody>
      </p:sp>
      <p:sp>
        <p:nvSpPr>
          <p:cNvPr id="5" name="TextBox 27">
            <a:extLst>
              <a:ext uri="{FF2B5EF4-FFF2-40B4-BE49-F238E27FC236}">
                <a16:creationId xmlns:a16="http://schemas.microsoft.com/office/drawing/2014/main" id="{C756B0B4-E1A7-ED66-6A31-8FCC4C911CE5}"/>
              </a:ext>
            </a:extLst>
          </p:cNvPr>
          <p:cNvSpPr txBox="1"/>
          <p:nvPr/>
        </p:nvSpPr>
        <p:spPr>
          <a:xfrm>
            <a:off x="990600" y="2039599"/>
            <a:ext cx="14879861" cy="466218"/>
          </a:xfrm>
          <a:prstGeom prst="rect">
            <a:avLst/>
          </a:prstGeom>
        </p:spPr>
        <p:txBody>
          <a:bodyPr lIns="0" tIns="0" rIns="0" bIns="0" rtlCol="0" anchor="t">
            <a:spAutoFit/>
          </a:bodyPr>
          <a:lstStyle/>
          <a:p>
            <a:pPr marL="0" lvl="0" indent="0" algn="l">
              <a:lnSpc>
                <a:spcPts val="3657"/>
              </a:lnSpc>
            </a:pPr>
            <a:r>
              <a:rPr lang="en-US" sz="3073" b="1" dirty="0" err="1">
                <a:solidFill>
                  <a:srgbClr val="DB560E"/>
                </a:solidFill>
                <a:latin typeface="Poppins Bold"/>
                <a:ea typeface="Poppins Bold"/>
                <a:cs typeface="Poppins Bold"/>
                <a:sym typeface="Poppins Bold"/>
              </a:rPr>
              <a:t>Profil</a:t>
            </a:r>
            <a:r>
              <a:rPr lang="en-US" sz="3073" b="1" dirty="0">
                <a:solidFill>
                  <a:srgbClr val="DB560E"/>
                </a:solidFill>
                <a:latin typeface="Poppins Bold"/>
                <a:ea typeface="Poppins Bold"/>
                <a:cs typeface="Poppins Bold"/>
                <a:sym typeface="Poppins Bold"/>
              </a:rPr>
              <a:t> </a:t>
            </a:r>
            <a:r>
              <a:rPr lang="en-US" sz="3073" b="1" dirty="0" err="1">
                <a:solidFill>
                  <a:srgbClr val="DB560E"/>
                </a:solidFill>
                <a:latin typeface="Poppins Bold"/>
                <a:ea typeface="Poppins Bold"/>
                <a:cs typeface="Poppins Bold"/>
                <a:sym typeface="Poppins Bold"/>
              </a:rPr>
              <a:t>administrateur</a:t>
            </a:r>
            <a:endParaRPr lang="en-US" sz="3073" b="1" dirty="0">
              <a:solidFill>
                <a:srgbClr val="DB560E"/>
              </a:solidFill>
              <a:latin typeface="Poppins Bold"/>
              <a:ea typeface="Poppins Bold"/>
              <a:cs typeface="Poppins Bold"/>
              <a:sym typeface="Poppins Bold"/>
            </a:endParaRPr>
          </a:p>
        </p:txBody>
      </p:sp>
      <p:pic>
        <p:nvPicPr>
          <p:cNvPr id="11" name="Image 10">
            <a:extLst>
              <a:ext uri="{FF2B5EF4-FFF2-40B4-BE49-F238E27FC236}">
                <a16:creationId xmlns:a16="http://schemas.microsoft.com/office/drawing/2014/main" id="{406E4CA2-E058-4F2B-F670-EBD3B1C3B08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534145" y="8033433"/>
            <a:ext cx="190510" cy="158758"/>
          </a:xfrm>
          <a:prstGeom prst="rect">
            <a:avLst/>
          </a:prstGeom>
        </p:spPr>
      </p:pic>
      <p:sp>
        <p:nvSpPr>
          <p:cNvPr id="12" name="Espace réservé du contenu 8">
            <a:extLst>
              <a:ext uri="{FF2B5EF4-FFF2-40B4-BE49-F238E27FC236}">
                <a16:creationId xmlns:a16="http://schemas.microsoft.com/office/drawing/2014/main" id="{7E1E58C7-1BDE-A191-4F80-409D398AC157}"/>
              </a:ext>
            </a:extLst>
          </p:cNvPr>
          <p:cNvSpPr txBox="1">
            <a:spLocks/>
          </p:cNvSpPr>
          <p:nvPr/>
        </p:nvSpPr>
        <p:spPr>
          <a:xfrm>
            <a:off x="990600" y="3239890"/>
            <a:ext cx="16306800" cy="500751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fr-FR" dirty="0">
                <a:latin typeface="Poppins" panose="00000500000000000000" pitchFamily="2" charset="0"/>
                <a:cs typeface="Poppins" panose="00000500000000000000" pitchFamily="2" charset="0"/>
              </a:rPr>
              <a:t>Vous êtes administrateur des comptes </a:t>
            </a:r>
            <a:r>
              <a:rPr lang="fr-FR" dirty="0" err="1">
                <a:latin typeface="Poppins" panose="00000500000000000000" pitchFamily="2" charset="0"/>
                <a:cs typeface="Poppins" panose="00000500000000000000" pitchFamily="2" charset="0"/>
              </a:rPr>
              <a:t>PEP's</a:t>
            </a:r>
            <a:r>
              <a:rPr lang="fr-FR" dirty="0">
                <a:latin typeface="Poppins" panose="00000500000000000000" pitchFamily="2" charset="0"/>
                <a:cs typeface="Poppins" panose="00000500000000000000" pitchFamily="2" charset="0"/>
              </a:rPr>
              <a:t> pour les agents de votre structure, ce qui vous permet d'accéder à la gestion des comptes.</a:t>
            </a:r>
          </a:p>
          <a:p>
            <a:endParaRPr lang="fr-FR" dirty="0">
              <a:latin typeface="Poppins" panose="00000500000000000000" pitchFamily="2" charset="0"/>
              <a:cs typeface="Poppins" panose="00000500000000000000" pitchFamily="2" charset="0"/>
            </a:endParaRPr>
          </a:p>
          <a:p>
            <a:r>
              <a:rPr lang="fr-FR" b="1" dirty="0">
                <a:latin typeface="Poppins" panose="00000500000000000000" pitchFamily="2" charset="0"/>
                <a:cs typeface="Poppins" panose="00000500000000000000" pitchFamily="2" charset="0"/>
              </a:rPr>
              <a:t>Pour accéder à la rubrique Gestion des comptes</a:t>
            </a:r>
            <a:r>
              <a:rPr lang="fr-FR" dirty="0">
                <a:latin typeface="Poppins" panose="00000500000000000000" pitchFamily="2" charset="0"/>
                <a:cs typeface="Poppins" panose="00000500000000000000" pitchFamily="2" charset="0"/>
              </a:rPr>
              <a:t>, cliquez sur votre badge utilisateur (votre nom en haut à droite), cliquez sur "Mon Etablissement", puis sélectionnez "Gestion des comptes" dans le menu de gauche.</a:t>
            </a:r>
          </a:p>
          <a:p>
            <a:pPr marL="0" indent="0">
              <a:buNone/>
            </a:pPr>
            <a:endParaRPr lang="fr-FR" dirty="0">
              <a:latin typeface="Poppins" panose="00000500000000000000" pitchFamily="2" charset="0"/>
              <a:cs typeface="Poppins" panose="00000500000000000000" pitchFamily="2" charset="0"/>
            </a:endParaRPr>
          </a:p>
          <a:p>
            <a:r>
              <a:rPr lang="fr-FR" dirty="0">
                <a:latin typeface="Poppins" panose="00000500000000000000" pitchFamily="2" charset="0"/>
                <a:cs typeface="Poppins" panose="00000500000000000000" pitchFamily="2" charset="0"/>
              </a:rPr>
              <a:t>Documentation "Accéder à la gestion des comptes utilisateurs" accessible à partir de l'aide , en haut à droite de la page. Elle explique le rôle d'un administrateur des comptes </a:t>
            </a:r>
            <a:r>
              <a:rPr lang="fr-FR" dirty="0" err="1">
                <a:latin typeface="Poppins" panose="00000500000000000000" pitchFamily="2" charset="0"/>
                <a:cs typeface="Poppins" panose="00000500000000000000" pitchFamily="2" charset="0"/>
              </a:rPr>
              <a:t>PEP's</a:t>
            </a:r>
            <a:r>
              <a:rPr lang="fr-FR" dirty="0">
                <a:latin typeface="Poppins" panose="00000500000000000000" pitchFamily="2" charset="0"/>
                <a:cs typeface="Poppins" panose="00000500000000000000" pitchFamily="2" charset="0"/>
              </a:rPr>
              <a:t>, les actions qu'il peut effectuer et présente les outils à sa disposition.</a:t>
            </a:r>
          </a:p>
        </p:txBody>
      </p:sp>
      <p:pic>
        <p:nvPicPr>
          <p:cNvPr id="3" name="Image 2">
            <a:extLst>
              <a:ext uri="{FF2B5EF4-FFF2-40B4-BE49-F238E27FC236}">
                <a16:creationId xmlns:a16="http://schemas.microsoft.com/office/drawing/2014/main" id="{29D49471-6DB4-5ED9-0F62-43A8CC9DA8F9}"/>
              </a:ext>
            </a:extLst>
          </p:cNvPr>
          <p:cNvPicPr>
            <a:picLocks noChangeAspect="1"/>
          </p:cNvPicPr>
          <p:nvPr/>
        </p:nvPicPr>
        <p:blipFill>
          <a:blip r:embed="rId4"/>
          <a:stretch/>
        </p:blipFill>
        <p:spPr>
          <a:xfrm>
            <a:off x="5976269" y="1522578"/>
            <a:ext cx="2596231" cy="1728116"/>
          </a:xfrm>
          <a:prstGeom prst="rect">
            <a:avLst/>
          </a:prstGeom>
        </p:spPr>
      </p:pic>
    </p:spTree>
    <p:extLst>
      <p:ext uri="{BB962C8B-B14F-4D97-AF65-F5344CB8AC3E}">
        <p14:creationId xmlns:p14="http://schemas.microsoft.com/office/powerpoint/2010/main" val="11212147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rot="437980">
            <a:off x="827670" y="5378004"/>
            <a:ext cx="5716738" cy="4138919"/>
            <a:chOff x="0" y="0"/>
            <a:chExt cx="19050000" cy="13792200"/>
          </a:xfrm>
        </p:grpSpPr>
        <p:sp>
          <p:nvSpPr>
            <p:cNvPr id="3" name="Freeform 3"/>
            <p:cNvSpPr/>
            <p:nvPr/>
          </p:nvSpPr>
          <p:spPr>
            <a:xfrm>
              <a:off x="493268" y="493776"/>
              <a:ext cx="18087975" cy="12640436"/>
            </a:xfrm>
            <a:custGeom>
              <a:avLst/>
              <a:gdLst/>
              <a:ahLst/>
              <a:cxnLst/>
              <a:rect l="l" t="t" r="r" b="b"/>
              <a:pathLst>
                <a:path w="18087975" h="12640436">
                  <a:moveTo>
                    <a:pt x="17735170" y="12640436"/>
                  </a:moveTo>
                  <a:lnTo>
                    <a:pt x="352806" y="12640436"/>
                  </a:lnTo>
                  <a:cubicBezTo>
                    <a:pt x="157988" y="12640436"/>
                    <a:pt x="0" y="12482448"/>
                    <a:pt x="0" y="12287630"/>
                  </a:cubicBezTo>
                  <a:lnTo>
                    <a:pt x="0" y="352806"/>
                  </a:lnTo>
                  <a:cubicBezTo>
                    <a:pt x="0" y="157988"/>
                    <a:pt x="157988" y="0"/>
                    <a:pt x="352806" y="0"/>
                  </a:cubicBezTo>
                  <a:lnTo>
                    <a:pt x="17735168" y="0"/>
                  </a:lnTo>
                  <a:cubicBezTo>
                    <a:pt x="17929986" y="0"/>
                    <a:pt x="18087975" y="157988"/>
                    <a:pt x="18087975" y="352806"/>
                  </a:cubicBezTo>
                  <a:lnTo>
                    <a:pt x="18087975" y="12287759"/>
                  </a:lnTo>
                  <a:cubicBezTo>
                    <a:pt x="18087975" y="12482576"/>
                    <a:pt x="17929987" y="12640436"/>
                    <a:pt x="17735170" y="12640436"/>
                  </a:cubicBezTo>
                  <a:close/>
                </a:path>
              </a:pathLst>
            </a:custGeom>
            <a:blipFill>
              <a:blip r:embed="rId2"/>
              <a:stretch>
                <a:fillRect l="-1364" r="-1364"/>
              </a:stretch>
            </a:blipFill>
          </p:spPr>
          <p:txBody>
            <a:bodyPr/>
            <a:lstStyle/>
            <a:p>
              <a:endParaRPr lang="fr-FR"/>
            </a:p>
          </p:txBody>
        </p:sp>
        <p:sp>
          <p:nvSpPr>
            <p:cNvPr id="4" name="Freeform 4"/>
            <p:cNvSpPr/>
            <p:nvPr/>
          </p:nvSpPr>
          <p:spPr>
            <a:xfrm>
              <a:off x="0" y="0"/>
              <a:ext cx="19050000" cy="13792200"/>
            </a:xfrm>
            <a:custGeom>
              <a:avLst/>
              <a:gdLst/>
              <a:ahLst/>
              <a:cxnLst/>
              <a:rect l="l" t="t" r="r" b="b"/>
              <a:pathLst>
                <a:path w="19050000" h="13792200">
                  <a:moveTo>
                    <a:pt x="19050000" y="0"/>
                  </a:moveTo>
                  <a:lnTo>
                    <a:pt x="19050000" y="13792200"/>
                  </a:lnTo>
                  <a:lnTo>
                    <a:pt x="0" y="13792200"/>
                  </a:lnTo>
                  <a:lnTo>
                    <a:pt x="0" y="0"/>
                  </a:lnTo>
                  <a:lnTo>
                    <a:pt x="19050000" y="0"/>
                  </a:lnTo>
                  <a:close/>
                </a:path>
              </a:pathLst>
            </a:custGeom>
            <a:blipFill>
              <a:blip r:embed="rId3"/>
              <a:stretch>
                <a:fillRect l="-17" r="-17"/>
              </a:stretch>
            </a:blipFill>
          </p:spPr>
          <p:txBody>
            <a:bodyPr/>
            <a:lstStyle/>
            <a:p>
              <a:endParaRPr lang="fr-FR"/>
            </a:p>
          </p:txBody>
        </p:sp>
      </p:grpSp>
      <p:sp>
        <p:nvSpPr>
          <p:cNvPr id="5" name="TextBox 5"/>
          <p:cNvSpPr txBox="1"/>
          <p:nvPr/>
        </p:nvSpPr>
        <p:spPr>
          <a:xfrm>
            <a:off x="8719819" y="6157254"/>
            <a:ext cx="8115300" cy="604933"/>
          </a:xfrm>
          <a:prstGeom prst="rect">
            <a:avLst/>
          </a:prstGeom>
        </p:spPr>
        <p:txBody>
          <a:bodyPr lIns="0" tIns="0" rIns="0" bIns="0" rtlCol="0" anchor="t">
            <a:spAutoFit/>
          </a:bodyPr>
          <a:lstStyle/>
          <a:p>
            <a:pPr marL="0" lvl="0" indent="0" algn="ctr">
              <a:lnSpc>
                <a:spcPts val="4551"/>
              </a:lnSpc>
              <a:spcBef>
                <a:spcPct val="0"/>
              </a:spcBef>
            </a:pPr>
            <a:r>
              <a:rPr lang="en-US" sz="3825" b="1">
                <a:solidFill>
                  <a:srgbClr val="000000"/>
                </a:solidFill>
                <a:latin typeface="Poppins Bold"/>
                <a:ea typeface="Poppins Bold"/>
                <a:cs typeface="Poppins Bold"/>
                <a:sym typeface="Poppins Bold"/>
              </a:rPr>
              <a:t>02 48 50 82 52 / 02 48 50 82 51</a:t>
            </a:r>
          </a:p>
        </p:txBody>
      </p:sp>
      <p:sp>
        <p:nvSpPr>
          <p:cNvPr id="6" name="TextBox 6"/>
          <p:cNvSpPr txBox="1"/>
          <p:nvPr/>
        </p:nvSpPr>
        <p:spPr>
          <a:xfrm>
            <a:off x="8719819" y="6952686"/>
            <a:ext cx="7688981" cy="604933"/>
          </a:xfrm>
          <a:prstGeom prst="rect">
            <a:avLst/>
          </a:prstGeom>
        </p:spPr>
        <p:txBody>
          <a:bodyPr lIns="0" tIns="0" rIns="0" bIns="0" rtlCol="0" anchor="t">
            <a:spAutoFit/>
          </a:bodyPr>
          <a:lstStyle/>
          <a:p>
            <a:pPr marL="0" lvl="0" indent="0" algn="ctr">
              <a:lnSpc>
                <a:spcPts val="4551"/>
              </a:lnSpc>
              <a:spcBef>
                <a:spcPct val="0"/>
              </a:spcBef>
            </a:pPr>
            <a:r>
              <a:rPr lang="en-US" sz="3825" b="1">
                <a:solidFill>
                  <a:srgbClr val="76C4D6"/>
                </a:solidFill>
                <a:latin typeface="Poppins Bold"/>
                <a:ea typeface="Poppins Bold"/>
                <a:cs typeface="Poppins Bold"/>
                <a:sym typeface="Poppins Bold"/>
              </a:rPr>
              <a:t>assurances.retraite@cdg18.fr</a:t>
            </a:r>
          </a:p>
        </p:txBody>
      </p:sp>
      <p:sp>
        <p:nvSpPr>
          <p:cNvPr id="7" name="TextBox 7"/>
          <p:cNvSpPr txBox="1"/>
          <p:nvPr/>
        </p:nvSpPr>
        <p:spPr>
          <a:xfrm>
            <a:off x="1028700" y="981075"/>
            <a:ext cx="6831497" cy="1104228"/>
          </a:xfrm>
          <a:prstGeom prst="rect">
            <a:avLst/>
          </a:prstGeom>
        </p:spPr>
        <p:txBody>
          <a:bodyPr lIns="0" tIns="0" rIns="0" bIns="0" rtlCol="0" anchor="t">
            <a:spAutoFit/>
          </a:bodyPr>
          <a:lstStyle/>
          <a:p>
            <a:pPr marL="0" lvl="0" indent="0" algn="l">
              <a:lnSpc>
                <a:spcPts val="8295"/>
              </a:lnSpc>
            </a:pPr>
            <a:r>
              <a:rPr lang="en-US" sz="6971" b="1">
                <a:solidFill>
                  <a:srgbClr val="000000"/>
                </a:solidFill>
                <a:latin typeface="Poppins Bold"/>
                <a:ea typeface="Poppins Bold"/>
                <a:cs typeface="Poppins Bold"/>
                <a:sym typeface="Poppins Bold"/>
              </a:rPr>
              <a:t>CONTACTEZ</a:t>
            </a:r>
          </a:p>
        </p:txBody>
      </p:sp>
      <p:sp>
        <p:nvSpPr>
          <p:cNvPr id="8" name="TextBox 8"/>
          <p:cNvSpPr txBox="1"/>
          <p:nvPr/>
        </p:nvSpPr>
        <p:spPr>
          <a:xfrm>
            <a:off x="1028700" y="2049420"/>
            <a:ext cx="4943723" cy="806501"/>
          </a:xfrm>
          <a:prstGeom prst="rect">
            <a:avLst/>
          </a:prstGeom>
        </p:spPr>
        <p:txBody>
          <a:bodyPr lIns="0" tIns="0" rIns="0" bIns="0" rtlCol="0" anchor="t">
            <a:spAutoFit/>
          </a:bodyPr>
          <a:lstStyle/>
          <a:p>
            <a:pPr marL="0" lvl="0" indent="0" algn="l">
              <a:lnSpc>
                <a:spcPts val="5998"/>
              </a:lnSpc>
            </a:pPr>
            <a:r>
              <a:rPr lang="en-US" sz="5040" b="1">
                <a:solidFill>
                  <a:srgbClr val="AED4AC"/>
                </a:solidFill>
                <a:latin typeface="Poppins Bold"/>
                <a:ea typeface="Poppins Bold"/>
                <a:cs typeface="Poppins Bold"/>
                <a:sym typeface="Poppins Bold"/>
              </a:rPr>
              <a:t>nous</a:t>
            </a:r>
          </a:p>
        </p:txBody>
      </p:sp>
      <p:sp>
        <p:nvSpPr>
          <p:cNvPr id="9" name="TextBox 9"/>
          <p:cNvSpPr txBox="1"/>
          <p:nvPr/>
        </p:nvSpPr>
        <p:spPr>
          <a:xfrm>
            <a:off x="6784185" y="3996930"/>
            <a:ext cx="10482618" cy="604933"/>
          </a:xfrm>
          <a:prstGeom prst="rect">
            <a:avLst/>
          </a:prstGeom>
        </p:spPr>
        <p:txBody>
          <a:bodyPr lIns="0" tIns="0" rIns="0" bIns="0" rtlCol="0" anchor="t">
            <a:spAutoFit/>
          </a:bodyPr>
          <a:lstStyle/>
          <a:p>
            <a:pPr marL="0" lvl="0" indent="0" algn="ctr">
              <a:lnSpc>
                <a:spcPts val="4551"/>
              </a:lnSpc>
              <a:spcBef>
                <a:spcPct val="0"/>
              </a:spcBef>
            </a:pPr>
            <a:r>
              <a:rPr lang="en-US" sz="3825" b="1">
                <a:solidFill>
                  <a:srgbClr val="DB560E"/>
                </a:solidFill>
                <a:latin typeface="Poppins Bold"/>
                <a:ea typeface="Poppins Bold"/>
                <a:cs typeface="Poppins Bold"/>
                <a:sym typeface="Poppins Bold"/>
              </a:rPr>
              <a:t>Céline GENDRAULT / Aurélie FRAPPIER</a:t>
            </a:r>
          </a:p>
        </p:txBody>
      </p:sp>
      <p:sp>
        <p:nvSpPr>
          <p:cNvPr id="10" name="TextBox 10"/>
          <p:cNvSpPr txBox="1"/>
          <p:nvPr/>
        </p:nvSpPr>
        <p:spPr>
          <a:xfrm>
            <a:off x="8293500" y="4790321"/>
            <a:ext cx="8115300" cy="1176433"/>
          </a:xfrm>
          <a:prstGeom prst="rect">
            <a:avLst/>
          </a:prstGeom>
        </p:spPr>
        <p:txBody>
          <a:bodyPr lIns="0" tIns="0" rIns="0" bIns="0" rtlCol="0" anchor="t">
            <a:spAutoFit/>
          </a:bodyPr>
          <a:lstStyle/>
          <a:p>
            <a:pPr marL="0" lvl="0" indent="0" algn="ctr">
              <a:lnSpc>
                <a:spcPts val="4551"/>
              </a:lnSpc>
              <a:spcBef>
                <a:spcPct val="0"/>
              </a:spcBef>
            </a:pPr>
            <a:r>
              <a:rPr lang="en-US" sz="3825" b="1" dirty="0">
                <a:solidFill>
                  <a:srgbClr val="AED4AC"/>
                </a:solidFill>
                <a:latin typeface="Poppins Bold"/>
                <a:ea typeface="Poppins Bold"/>
                <a:cs typeface="Poppins Bold"/>
                <a:sym typeface="Poppins Bold"/>
              </a:rPr>
              <a:t>Gestionnaires assurances et </a:t>
            </a:r>
            <a:r>
              <a:rPr lang="en-US" sz="3825" b="1" dirty="0" err="1">
                <a:solidFill>
                  <a:srgbClr val="AED4AC"/>
                </a:solidFill>
                <a:latin typeface="Poppins Bold"/>
                <a:ea typeface="Poppins Bold"/>
                <a:cs typeface="Poppins Bold"/>
                <a:sym typeface="Poppins Bold"/>
              </a:rPr>
              <a:t>Coordinatrices</a:t>
            </a:r>
            <a:r>
              <a:rPr lang="en-US" sz="3825" b="1" dirty="0">
                <a:solidFill>
                  <a:srgbClr val="AED4AC"/>
                </a:solidFill>
                <a:latin typeface="Poppins Bold"/>
                <a:ea typeface="Poppins Bold"/>
                <a:cs typeface="Poppins Bold"/>
                <a:sym typeface="Poppins Bold"/>
              </a:rPr>
              <a:t> retraites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grpSp>
        <p:nvGrpSpPr>
          <p:cNvPr id="2" name="Group 2"/>
          <p:cNvGrpSpPr/>
          <p:nvPr/>
        </p:nvGrpSpPr>
        <p:grpSpPr>
          <a:xfrm>
            <a:off x="1405612" y="1528103"/>
            <a:ext cx="15476777" cy="7730197"/>
            <a:chOff x="0" y="0"/>
            <a:chExt cx="4536289" cy="2265744"/>
          </a:xfrm>
        </p:grpSpPr>
        <p:sp>
          <p:nvSpPr>
            <p:cNvPr id="3" name="Freeform 3"/>
            <p:cNvSpPr/>
            <p:nvPr/>
          </p:nvSpPr>
          <p:spPr>
            <a:xfrm>
              <a:off x="0" y="0"/>
              <a:ext cx="4536289" cy="2265744"/>
            </a:xfrm>
            <a:custGeom>
              <a:avLst/>
              <a:gdLst/>
              <a:ahLst/>
              <a:cxnLst/>
              <a:rect l="l" t="t" r="r" b="b"/>
              <a:pathLst>
                <a:path w="4536289" h="2265744">
                  <a:moveTo>
                    <a:pt x="28013" y="0"/>
                  </a:moveTo>
                  <a:lnTo>
                    <a:pt x="4508277" y="0"/>
                  </a:lnTo>
                  <a:cubicBezTo>
                    <a:pt x="4515706" y="0"/>
                    <a:pt x="4522831" y="2951"/>
                    <a:pt x="4528084" y="8205"/>
                  </a:cubicBezTo>
                  <a:cubicBezTo>
                    <a:pt x="4533338" y="13458"/>
                    <a:pt x="4536289" y="20583"/>
                    <a:pt x="4536289" y="28013"/>
                  </a:cubicBezTo>
                  <a:lnTo>
                    <a:pt x="4536289" y="2237731"/>
                  </a:lnTo>
                  <a:cubicBezTo>
                    <a:pt x="4536289" y="2245161"/>
                    <a:pt x="4533338" y="2252286"/>
                    <a:pt x="4528084" y="2257539"/>
                  </a:cubicBezTo>
                  <a:cubicBezTo>
                    <a:pt x="4522831" y="2262793"/>
                    <a:pt x="4515706" y="2265744"/>
                    <a:pt x="4508277" y="2265744"/>
                  </a:cubicBezTo>
                  <a:lnTo>
                    <a:pt x="28013" y="2265744"/>
                  </a:lnTo>
                  <a:cubicBezTo>
                    <a:pt x="20583" y="2265744"/>
                    <a:pt x="13458" y="2262793"/>
                    <a:pt x="8205" y="2257539"/>
                  </a:cubicBezTo>
                  <a:cubicBezTo>
                    <a:pt x="2951" y="2252286"/>
                    <a:pt x="0" y="2245161"/>
                    <a:pt x="0" y="2237731"/>
                  </a:cubicBezTo>
                  <a:lnTo>
                    <a:pt x="0" y="28013"/>
                  </a:lnTo>
                  <a:cubicBezTo>
                    <a:pt x="0" y="20583"/>
                    <a:pt x="2951" y="13458"/>
                    <a:pt x="8205" y="8205"/>
                  </a:cubicBezTo>
                  <a:cubicBezTo>
                    <a:pt x="13458" y="2951"/>
                    <a:pt x="20583" y="0"/>
                    <a:pt x="28013" y="0"/>
                  </a:cubicBezTo>
                  <a:close/>
                </a:path>
              </a:pathLst>
            </a:custGeom>
            <a:ln w="66675" cap="rnd">
              <a:solidFill>
                <a:srgbClr val="76C4D6"/>
              </a:solidFill>
              <a:prstDash val="solid"/>
              <a:round/>
            </a:ln>
          </p:spPr>
          <p:txBody>
            <a:bodyPr/>
            <a:lstStyle/>
            <a:p>
              <a:endParaRPr lang="fr-FR"/>
            </a:p>
          </p:txBody>
        </p:sp>
        <p:sp>
          <p:nvSpPr>
            <p:cNvPr id="4" name="TextBox 4"/>
            <p:cNvSpPr txBox="1"/>
            <p:nvPr/>
          </p:nvSpPr>
          <p:spPr>
            <a:xfrm>
              <a:off x="0" y="-38100"/>
              <a:ext cx="4536289" cy="2303844"/>
            </a:xfrm>
            <a:prstGeom prst="rect">
              <a:avLst/>
            </a:prstGeom>
          </p:spPr>
          <p:txBody>
            <a:bodyPr lIns="48876" tIns="48876" rIns="48876" bIns="48876" rtlCol="0" anchor="ctr"/>
            <a:lstStyle/>
            <a:p>
              <a:pPr algn="ctr">
                <a:lnSpc>
                  <a:spcPts val="1588"/>
                </a:lnSpc>
              </a:pPr>
              <a:endParaRPr/>
            </a:p>
          </p:txBody>
        </p:sp>
      </p:grpSp>
      <p:sp>
        <p:nvSpPr>
          <p:cNvPr id="5" name="AutoShape 5"/>
          <p:cNvSpPr/>
          <p:nvPr/>
        </p:nvSpPr>
        <p:spPr>
          <a:xfrm>
            <a:off x="654037" y="3649559"/>
            <a:ext cx="16979926" cy="3964452"/>
          </a:xfrm>
          <a:prstGeom prst="rect">
            <a:avLst/>
          </a:prstGeom>
          <a:solidFill>
            <a:srgbClr val="BCD16F"/>
          </a:solidFill>
        </p:spPr>
        <p:txBody>
          <a:bodyPr/>
          <a:lstStyle/>
          <a:p>
            <a:endParaRPr lang="fr-FR"/>
          </a:p>
        </p:txBody>
      </p:sp>
      <p:sp>
        <p:nvSpPr>
          <p:cNvPr id="6" name="Freeform 6"/>
          <p:cNvSpPr/>
          <p:nvPr/>
        </p:nvSpPr>
        <p:spPr>
          <a:xfrm>
            <a:off x="13117609" y="3844082"/>
            <a:ext cx="3632482" cy="3575406"/>
          </a:xfrm>
          <a:custGeom>
            <a:avLst/>
            <a:gdLst/>
            <a:ahLst/>
            <a:cxnLst/>
            <a:rect l="l" t="t" r="r" b="b"/>
            <a:pathLst>
              <a:path w="3632482" h="3575406">
                <a:moveTo>
                  <a:pt x="0" y="0"/>
                </a:moveTo>
                <a:lnTo>
                  <a:pt x="3632482" y="0"/>
                </a:lnTo>
                <a:lnTo>
                  <a:pt x="3632482" y="3575406"/>
                </a:lnTo>
                <a:lnTo>
                  <a:pt x="0" y="3575406"/>
                </a:lnTo>
                <a:lnTo>
                  <a:pt x="0" y="0"/>
                </a:lnTo>
                <a:close/>
              </a:path>
            </a:pathLst>
          </a:custGeom>
          <a:blipFill>
            <a:blip r:embed="rId2"/>
            <a:stretch>
              <a:fillRect/>
            </a:stretch>
          </a:blipFill>
        </p:spPr>
        <p:txBody>
          <a:bodyPr/>
          <a:lstStyle/>
          <a:p>
            <a:endParaRPr lang="fr-FR"/>
          </a:p>
        </p:txBody>
      </p:sp>
      <p:sp>
        <p:nvSpPr>
          <p:cNvPr id="7" name="TextBox 7"/>
          <p:cNvSpPr txBox="1"/>
          <p:nvPr/>
        </p:nvSpPr>
        <p:spPr>
          <a:xfrm>
            <a:off x="1456237" y="5114925"/>
            <a:ext cx="13721548" cy="633756"/>
          </a:xfrm>
          <a:prstGeom prst="rect">
            <a:avLst/>
          </a:prstGeom>
        </p:spPr>
        <p:txBody>
          <a:bodyPr lIns="0" tIns="0" rIns="0" bIns="0" rtlCol="0" anchor="t">
            <a:spAutoFit/>
          </a:bodyPr>
          <a:lstStyle/>
          <a:p>
            <a:pPr marL="0" lvl="0" indent="0" algn="ctr">
              <a:lnSpc>
                <a:spcPts val="4784"/>
              </a:lnSpc>
            </a:pPr>
            <a:r>
              <a:rPr lang="en-US" sz="4020" b="1">
                <a:solidFill>
                  <a:srgbClr val="000000"/>
                </a:solidFill>
                <a:latin typeface="Poppins Bold"/>
                <a:ea typeface="Poppins Bold"/>
                <a:cs typeface="Poppins Bold"/>
                <a:sym typeface="Poppins Bold"/>
              </a:rPr>
              <a:t>LES ACTUS MINUTES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15CBFD8C-D86A-146B-48EB-1BEF9F590067}"/>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B971BAFB-1DFE-7D61-9AC6-79AF29D64966}"/>
              </a:ext>
            </a:extLst>
          </p:cNvPr>
          <p:cNvSpPr>
            <a:spLocks noGrp="1"/>
          </p:cNvSpPr>
          <p:nvPr>
            <p:ph type="title"/>
          </p:nvPr>
        </p:nvSpPr>
        <p:spPr>
          <a:xfrm>
            <a:off x="685800" y="417508"/>
            <a:ext cx="16160546" cy="1143000"/>
          </a:xfrm>
        </p:spPr>
        <p:txBody>
          <a:bodyPr>
            <a:normAutofit/>
          </a:bodyPr>
          <a:lstStyle/>
          <a:p>
            <a:r>
              <a:rPr lang="fr-FR" b="1" dirty="0">
                <a:solidFill>
                  <a:srgbClr val="00B0F0"/>
                </a:solidFill>
              </a:rPr>
              <a:t>Rappel – élections professionnelles – contrôle de la liste électorale</a:t>
            </a:r>
          </a:p>
        </p:txBody>
      </p:sp>
      <p:sp>
        <p:nvSpPr>
          <p:cNvPr id="9" name="Espace réservé du contenu 8">
            <a:extLst>
              <a:ext uri="{FF2B5EF4-FFF2-40B4-BE49-F238E27FC236}">
                <a16:creationId xmlns:a16="http://schemas.microsoft.com/office/drawing/2014/main" id="{27740001-7AE0-A3E5-E955-3B07812DAF00}"/>
              </a:ext>
            </a:extLst>
          </p:cNvPr>
          <p:cNvSpPr>
            <a:spLocks noGrp="1"/>
          </p:cNvSpPr>
          <p:nvPr>
            <p:ph sz="half" idx="1"/>
          </p:nvPr>
        </p:nvSpPr>
        <p:spPr>
          <a:xfrm>
            <a:off x="853150" y="1684337"/>
            <a:ext cx="14516100" cy="4525963"/>
          </a:xfrm>
        </p:spPr>
        <p:txBody>
          <a:bodyPr/>
          <a:lstStyle/>
          <a:p>
            <a:pPr marL="285750" indent="-285750">
              <a:buFontTx/>
              <a:buChar char="-"/>
            </a:pPr>
            <a:r>
              <a:rPr lang="fr-FR" dirty="0">
                <a:latin typeface="Poppins" panose="00000500000000000000" pitchFamily="2" charset="0"/>
                <a:cs typeface="Poppins" panose="00000500000000000000" pitchFamily="2" charset="0"/>
              </a:rPr>
              <a:t>Entre début mai et mi septembre : contrôle par les collectivités de la liste nominative des électeurs</a:t>
            </a:r>
          </a:p>
          <a:p>
            <a:pPr lvl="1">
              <a:buFontTx/>
              <a:buChar char="-"/>
            </a:pPr>
            <a:r>
              <a:rPr lang="fr-FR" sz="2800" dirty="0">
                <a:latin typeface="Poppins" panose="00000500000000000000" pitchFamily="2" charset="0"/>
                <a:cs typeface="Poppins" panose="00000500000000000000" pitchFamily="2" charset="0"/>
              </a:rPr>
              <a:t>Dans AGIRHE, menu Instances et </a:t>
            </a:r>
            <a:r>
              <a:rPr lang="fr-FR" sz="2800" b="1" u="sng" dirty="0">
                <a:latin typeface="Poppins" panose="00000500000000000000" pitchFamily="2" charset="0"/>
                <a:cs typeface="Poppins" panose="00000500000000000000" pitchFamily="2" charset="0"/>
              </a:rPr>
              <a:t>pour chaque scrutin </a:t>
            </a:r>
            <a:r>
              <a:rPr lang="fr-FR" sz="2800" dirty="0">
                <a:latin typeface="Poppins" panose="00000500000000000000" pitchFamily="2" charset="0"/>
                <a:cs typeface="Poppins" panose="00000500000000000000" pitchFamily="2" charset="0"/>
              </a:rPr>
              <a:t>« liste des agents préparatoires à la liste électorale » </a:t>
            </a:r>
          </a:p>
          <a:p>
            <a:endParaRPr lang="fr-FR" dirty="0"/>
          </a:p>
        </p:txBody>
      </p:sp>
      <p:pic>
        <p:nvPicPr>
          <p:cNvPr id="2" name="Image 1">
            <a:extLst>
              <a:ext uri="{FF2B5EF4-FFF2-40B4-BE49-F238E27FC236}">
                <a16:creationId xmlns:a16="http://schemas.microsoft.com/office/drawing/2014/main" id="{75F2C73B-0E21-8A91-A0E5-9DC32029101A}"/>
              </a:ext>
            </a:extLst>
          </p:cNvPr>
          <p:cNvPicPr>
            <a:picLocks noChangeAspect="1"/>
          </p:cNvPicPr>
          <p:nvPr/>
        </p:nvPicPr>
        <p:blipFill>
          <a:blip r:embed="rId2"/>
          <a:stretch>
            <a:fillRect/>
          </a:stretch>
        </p:blipFill>
        <p:spPr>
          <a:xfrm>
            <a:off x="8610600" y="3326853"/>
            <a:ext cx="5567922" cy="1887895"/>
          </a:xfrm>
          <a:prstGeom prst="rect">
            <a:avLst/>
          </a:prstGeom>
        </p:spPr>
      </p:pic>
      <p:sp>
        <p:nvSpPr>
          <p:cNvPr id="4" name="ZoneTexte 3">
            <a:extLst>
              <a:ext uri="{FF2B5EF4-FFF2-40B4-BE49-F238E27FC236}">
                <a16:creationId xmlns:a16="http://schemas.microsoft.com/office/drawing/2014/main" id="{2149E2D8-B351-6241-73D0-95B03117F4F5}"/>
              </a:ext>
            </a:extLst>
          </p:cNvPr>
          <p:cNvSpPr txBox="1"/>
          <p:nvPr/>
        </p:nvSpPr>
        <p:spPr>
          <a:xfrm>
            <a:off x="882647" y="5338577"/>
            <a:ext cx="14484145" cy="1815882"/>
          </a:xfrm>
          <a:prstGeom prst="rect">
            <a:avLst/>
          </a:prstGeom>
          <a:noFill/>
        </p:spPr>
        <p:txBody>
          <a:bodyPr wrap="square">
            <a:spAutoFit/>
          </a:bodyPr>
          <a:lstStyle/>
          <a:p>
            <a:pPr marL="285750" indent="-285750">
              <a:buFontTx/>
              <a:buChar char="-"/>
            </a:pPr>
            <a:r>
              <a:rPr lang="fr-FR" sz="2800" b="1" dirty="0">
                <a:solidFill>
                  <a:schemeClr val="accent6">
                    <a:lumMod val="60000"/>
                    <a:lumOff val="40000"/>
                  </a:schemeClr>
                </a:solidFill>
                <a:latin typeface="Poppins" panose="00000500000000000000" pitchFamily="2" charset="0"/>
                <a:cs typeface="Poppins" panose="00000500000000000000" pitchFamily="2" charset="0"/>
              </a:rPr>
              <a:t>Contrôler la liste des agents afin de vérifier que leur situation est à jour et que ceux devant figurer dans la liste électorale sont présents</a:t>
            </a:r>
          </a:p>
          <a:p>
            <a:pPr marL="285750" indent="-285750">
              <a:buFontTx/>
              <a:buChar char="-"/>
            </a:pPr>
            <a:r>
              <a:rPr lang="fr-FR" sz="2800" dirty="0">
                <a:latin typeface="Poppins" panose="00000500000000000000" pitchFamily="2" charset="0"/>
                <a:cs typeface="Poppins" panose="00000500000000000000" pitchFamily="2" charset="0"/>
              </a:rPr>
              <a:t>En cas d’erreur : transmettre un mail à </a:t>
            </a:r>
            <a:r>
              <a:rPr lang="fr-FR" sz="2800" dirty="0">
                <a:latin typeface="Poppins" panose="00000500000000000000" pitchFamily="2" charset="0"/>
                <a:cs typeface="Poppins" panose="00000500000000000000" pitchFamily="2" charset="0"/>
                <a:hlinkClick r:id="rId3"/>
              </a:rPr>
              <a:t>service.rh@cdg18.fr</a:t>
            </a:r>
            <a:r>
              <a:rPr lang="fr-FR" sz="2800" dirty="0">
                <a:latin typeface="Poppins" panose="00000500000000000000" pitchFamily="2" charset="0"/>
                <a:cs typeface="Poppins" panose="00000500000000000000" pitchFamily="2" charset="0"/>
              </a:rPr>
              <a:t> en joignant l’arrêté correspondant</a:t>
            </a:r>
          </a:p>
        </p:txBody>
      </p:sp>
      <p:sp>
        <p:nvSpPr>
          <p:cNvPr id="6" name="ZoneTexte 5">
            <a:extLst>
              <a:ext uri="{FF2B5EF4-FFF2-40B4-BE49-F238E27FC236}">
                <a16:creationId xmlns:a16="http://schemas.microsoft.com/office/drawing/2014/main" id="{7DF94FC6-19AD-D38F-CB80-6EB410D42481}"/>
              </a:ext>
            </a:extLst>
          </p:cNvPr>
          <p:cNvSpPr txBox="1"/>
          <p:nvPr/>
        </p:nvSpPr>
        <p:spPr>
          <a:xfrm>
            <a:off x="890021" y="6983168"/>
            <a:ext cx="14249399" cy="3539430"/>
          </a:xfrm>
          <a:prstGeom prst="rect">
            <a:avLst/>
          </a:prstGeom>
          <a:noFill/>
        </p:spPr>
        <p:txBody>
          <a:bodyPr wrap="square">
            <a:spAutoFit/>
          </a:bodyPr>
          <a:lstStyle/>
          <a:p>
            <a:endParaRPr lang="fr-FR" sz="2800" b="1" dirty="0">
              <a:solidFill>
                <a:schemeClr val="accent1"/>
              </a:solidFill>
              <a:latin typeface="Poppins" panose="00000500000000000000" pitchFamily="2" charset="0"/>
              <a:cs typeface="Poppins" panose="00000500000000000000" pitchFamily="2" charset="0"/>
            </a:endParaRPr>
          </a:p>
          <a:p>
            <a:r>
              <a:rPr lang="fr-FR" sz="2800" b="1" dirty="0">
                <a:solidFill>
                  <a:schemeClr val="accent1"/>
                </a:solidFill>
                <a:latin typeface="Poppins" panose="00000500000000000000" pitchFamily="2" charset="0"/>
                <a:cs typeface="Poppins" panose="00000500000000000000" pitchFamily="2" charset="0"/>
              </a:rPr>
              <a:t>Rappel des conditions pour être électeur :</a:t>
            </a:r>
            <a:r>
              <a:rPr lang="fr-FR" sz="2800" dirty="0">
                <a:latin typeface="Poppins" panose="00000500000000000000" pitchFamily="2" charset="0"/>
                <a:cs typeface="Poppins" panose="00000500000000000000" pitchFamily="2" charset="0"/>
              </a:rPr>
              <a:t> seuls les agents remplissant ces conditions à la date du scrutin (10 décembre 26) doivent figurer sur la liste électorale</a:t>
            </a:r>
          </a:p>
          <a:p>
            <a:endParaRPr lang="fr-FR" sz="2800" dirty="0">
              <a:latin typeface="Poppins" panose="00000500000000000000" pitchFamily="2" charset="0"/>
              <a:cs typeface="Poppins" panose="00000500000000000000" pitchFamily="2" charset="0"/>
            </a:endParaRPr>
          </a:p>
          <a:p>
            <a:pPr marL="285750" indent="-285750">
              <a:buFont typeface="Wingdings" panose="05000000000000000000" pitchFamily="2" charset="2"/>
              <a:buChar char="Ø"/>
            </a:pPr>
            <a:r>
              <a:rPr lang="fr-FR" sz="2800" dirty="0">
                <a:latin typeface="Poppins" panose="00000500000000000000" pitchFamily="2" charset="0"/>
                <a:cs typeface="Poppins" panose="00000500000000000000" pitchFamily="2" charset="0"/>
              </a:rPr>
              <a:t>Fiches disponibles dans l’espace réservé du site du CDG – rubrique élections professionnelles – fiche électeur </a:t>
            </a:r>
          </a:p>
          <a:p>
            <a:pPr marL="742950" lvl="1" indent="-285750">
              <a:buFont typeface="Wingdings" panose="05000000000000000000" pitchFamily="2" charset="2"/>
              <a:buChar char="Ø"/>
            </a:pPr>
            <a:endParaRPr lang="fr-FR" sz="2800" dirty="0"/>
          </a:p>
        </p:txBody>
      </p:sp>
      <p:pic>
        <p:nvPicPr>
          <p:cNvPr id="7" name="Picture 2" descr="Elections professionnelles">
            <a:extLst>
              <a:ext uri="{FF2B5EF4-FFF2-40B4-BE49-F238E27FC236}">
                <a16:creationId xmlns:a16="http://schemas.microsoft.com/office/drawing/2014/main" id="{BFFDF7B2-7288-D5A0-F25D-941DCC487605}"/>
              </a:ext>
            </a:extLst>
          </p:cNvPr>
          <p:cNvPicPr>
            <a:picLocks noGrp="1" noChangeAspect="1" noChangeArrowheads="1"/>
          </p:cNvPicPr>
          <p:nvPr>
            <p:ph sz="half" idx="2"/>
          </p:nvPr>
        </p:nvPicPr>
        <p:blipFill>
          <a:blip r:embed="rId4"/>
          <a:srcRect/>
          <a:stretch/>
        </p:blipFill>
        <p:spPr bwMode="auto">
          <a:xfrm>
            <a:off x="15392400" y="4076700"/>
            <a:ext cx="2133600" cy="2133600"/>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9EA6F2CE-EDB3-193F-895C-76E4859E0CD0}"/>
              </a:ext>
            </a:extLst>
          </p:cNvPr>
          <p:cNvSpPr txBox="1"/>
          <p:nvPr/>
        </p:nvSpPr>
        <p:spPr>
          <a:xfrm>
            <a:off x="14706600" y="8873737"/>
            <a:ext cx="3505200" cy="1384995"/>
          </a:xfrm>
          <a:prstGeom prst="rect">
            <a:avLst/>
          </a:prstGeom>
          <a:noFill/>
        </p:spPr>
        <p:txBody>
          <a:bodyPr wrap="square" rtlCol="0">
            <a:spAutoFit/>
          </a:bodyPr>
          <a:lstStyle/>
          <a:p>
            <a:pPr marL="742950" lvl="1" indent="-285750">
              <a:buFont typeface="Wingdings" panose="05000000000000000000" pitchFamily="2" charset="2"/>
              <a:buChar char="Ø"/>
            </a:pPr>
            <a:r>
              <a:rPr lang="fr-FR" sz="2800" dirty="0">
                <a:latin typeface="Poppins" panose="00000500000000000000" pitchFamily="2" charset="0"/>
                <a:cs typeface="Poppins" panose="00000500000000000000" pitchFamily="2" charset="0"/>
                <a:hlinkClick r:id="rId5"/>
              </a:rPr>
              <a:t>Fiche CST</a:t>
            </a:r>
            <a:endParaRPr lang="fr-FR" sz="2800" dirty="0">
              <a:latin typeface="Poppins" panose="00000500000000000000" pitchFamily="2" charset="0"/>
              <a:cs typeface="Poppins" panose="00000500000000000000" pitchFamily="2" charset="0"/>
            </a:endParaRPr>
          </a:p>
          <a:p>
            <a:pPr marL="742950" lvl="1" indent="-285750">
              <a:buFont typeface="Wingdings" panose="05000000000000000000" pitchFamily="2" charset="2"/>
              <a:buChar char="Ø"/>
            </a:pPr>
            <a:r>
              <a:rPr lang="fr-FR" sz="2800" dirty="0">
                <a:latin typeface="Poppins" panose="00000500000000000000" pitchFamily="2" charset="0"/>
                <a:cs typeface="Poppins" panose="00000500000000000000" pitchFamily="2" charset="0"/>
                <a:hlinkClick r:id="rId6"/>
              </a:rPr>
              <a:t>Fiche CAP</a:t>
            </a:r>
            <a:endParaRPr lang="fr-FR" sz="2800" dirty="0">
              <a:latin typeface="Poppins" panose="00000500000000000000" pitchFamily="2" charset="0"/>
              <a:cs typeface="Poppins" panose="00000500000000000000" pitchFamily="2" charset="0"/>
            </a:endParaRPr>
          </a:p>
          <a:p>
            <a:pPr marL="742950" lvl="1" indent="-285750">
              <a:buFont typeface="Wingdings" panose="05000000000000000000" pitchFamily="2" charset="2"/>
              <a:buChar char="Ø"/>
            </a:pPr>
            <a:r>
              <a:rPr lang="fr-FR" sz="2800" dirty="0">
                <a:latin typeface="Poppins" panose="00000500000000000000" pitchFamily="2" charset="0"/>
                <a:cs typeface="Poppins" panose="00000500000000000000" pitchFamily="2" charset="0"/>
                <a:hlinkClick r:id="rId7"/>
              </a:rPr>
              <a:t>Fiche CCP</a:t>
            </a:r>
            <a:endParaRPr lang="fr-FR" dirty="0">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34553615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8ED90F7C-D102-2652-7646-0D5CC8B84FE6}"/>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93B6DEC4-2200-51FC-F444-5A06F7871432}"/>
              </a:ext>
            </a:extLst>
          </p:cNvPr>
          <p:cNvSpPr>
            <a:spLocks noGrp="1"/>
          </p:cNvSpPr>
          <p:nvPr>
            <p:ph type="title"/>
          </p:nvPr>
        </p:nvSpPr>
        <p:spPr>
          <a:xfrm>
            <a:off x="685800" y="417508"/>
            <a:ext cx="16160546" cy="1143000"/>
          </a:xfrm>
        </p:spPr>
        <p:txBody>
          <a:bodyPr>
            <a:normAutofit/>
          </a:bodyPr>
          <a:lstStyle/>
          <a:p>
            <a:r>
              <a:rPr lang="fr-FR" b="1" dirty="0">
                <a:solidFill>
                  <a:srgbClr val="00B0F0"/>
                </a:solidFill>
              </a:rPr>
              <a:t>Elections du Conseil d’administration – contrôle de la liste électorale</a:t>
            </a:r>
          </a:p>
        </p:txBody>
      </p:sp>
      <p:sp>
        <p:nvSpPr>
          <p:cNvPr id="9" name="Espace réservé du contenu 8">
            <a:extLst>
              <a:ext uri="{FF2B5EF4-FFF2-40B4-BE49-F238E27FC236}">
                <a16:creationId xmlns:a16="http://schemas.microsoft.com/office/drawing/2014/main" id="{E0AFD948-84A4-355F-C64C-C10166F8E36A}"/>
              </a:ext>
            </a:extLst>
          </p:cNvPr>
          <p:cNvSpPr>
            <a:spLocks noGrp="1"/>
          </p:cNvSpPr>
          <p:nvPr>
            <p:ph sz="half" idx="1"/>
          </p:nvPr>
        </p:nvSpPr>
        <p:spPr>
          <a:xfrm>
            <a:off x="853150" y="1684337"/>
            <a:ext cx="16444250" cy="8335963"/>
          </a:xfrm>
        </p:spPr>
        <p:txBody>
          <a:bodyPr>
            <a:normAutofit fontScale="25000" lnSpcReduction="20000"/>
          </a:bodyPr>
          <a:lstStyle/>
          <a:p>
            <a:pPr algn="just"/>
            <a:r>
              <a:rPr lang="fr-FR" sz="11200" dirty="0">
                <a:latin typeface="Poppins" panose="00000500000000000000" pitchFamily="2" charset="0"/>
                <a:cs typeface="Poppins" panose="00000500000000000000" pitchFamily="2" charset="0"/>
              </a:rPr>
              <a:t>Suite aux élections municipales, le Conseil d’administration du CDG doit être recomposé.</a:t>
            </a:r>
          </a:p>
          <a:p>
            <a:pPr marL="0" indent="0">
              <a:buNone/>
            </a:pPr>
            <a:r>
              <a:rPr lang="fr-FR" sz="11200" dirty="0">
                <a:latin typeface="Poppins" panose="00000500000000000000" pitchFamily="2" charset="0"/>
                <a:cs typeface="Poppins" panose="00000500000000000000" pitchFamily="2" charset="0"/>
              </a:rPr>
              <a:t>Chaque maire ou président d’établissement public dispose d'une voix par fonctionnaire titulaire ou stagiaire à temps complet ou à temps non complet, affecté à la commune ou à l’établissement public et en position d'activité auprès de celle-ci.</a:t>
            </a:r>
          </a:p>
          <a:p>
            <a:pPr marL="0" indent="0">
              <a:buNone/>
            </a:pPr>
            <a:endParaRPr lang="fr-FR" sz="11200" b="1" dirty="0">
              <a:latin typeface="Poppins" panose="00000500000000000000" pitchFamily="2" charset="0"/>
              <a:cs typeface="Poppins" panose="00000500000000000000" pitchFamily="2" charset="0"/>
            </a:endParaRPr>
          </a:p>
          <a:p>
            <a:pPr marL="0" indent="0">
              <a:buNone/>
            </a:pPr>
            <a:r>
              <a:rPr lang="fr-FR" sz="11200" dirty="0">
                <a:latin typeface="Poppins" panose="00000500000000000000" pitchFamily="2" charset="0"/>
                <a:cs typeface="Poppins" panose="00000500000000000000" pitchFamily="2" charset="0"/>
              </a:rPr>
              <a:t>Les </a:t>
            </a:r>
            <a:r>
              <a:rPr lang="fr-FR" sz="11200" b="1" u="sng" dirty="0">
                <a:solidFill>
                  <a:srgbClr val="00B0F0"/>
                </a:solidFill>
                <a:latin typeface="Poppins" panose="00000500000000000000" pitchFamily="2" charset="0"/>
                <a:cs typeface="Poppins" panose="00000500000000000000" pitchFamily="2" charset="0"/>
              </a:rPr>
              <a:t>listes électorales </a:t>
            </a:r>
            <a:r>
              <a:rPr lang="fr-FR" sz="11200" dirty="0">
                <a:latin typeface="Poppins" panose="00000500000000000000" pitchFamily="2" charset="0"/>
                <a:cs typeface="Poppins" panose="00000500000000000000" pitchFamily="2" charset="0"/>
              </a:rPr>
              <a:t>ont été publiées : l</a:t>
            </a:r>
            <a:r>
              <a:rPr lang="fr-FR" sz="11200" b="1" dirty="0">
                <a:latin typeface="Poppins" panose="00000500000000000000" pitchFamily="2" charset="0"/>
                <a:cs typeface="Poppins" panose="00000500000000000000" pitchFamily="2" charset="0"/>
              </a:rPr>
              <a:t>es électeurs doivent formuler leurs éventuelles réclamations </a:t>
            </a:r>
            <a:r>
              <a:rPr lang="fr-FR" sz="11200" dirty="0">
                <a:latin typeface="Poppins" panose="00000500000000000000" pitchFamily="2" charset="0"/>
                <a:cs typeface="Poppins" panose="00000500000000000000" pitchFamily="2" charset="0"/>
              </a:rPr>
              <a:t>à </a:t>
            </a:r>
            <a:r>
              <a:rPr lang="fr-FR" sz="11200" dirty="0">
                <a:latin typeface="Poppins" panose="00000500000000000000" pitchFamily="2" charset="0"/>
                <a:cs typeface="Poppins" panose="00000500000000000000" pitchFamily="2" charset="0"/>
                <a:hlinkClick r:id="rId2" tooltip="mailto:cdgcher@cdg18.fr"/>
              </a:rPr>
              <a:t>cdgcher@cdg18.fr</a:t>
            </a:r>
            <a:r>
              <a:rPr lang="fr-FR" sz="11200" dirty="0">
                <a:latin typeface="Poppins" panose="00000500000000000000" pitchFamily="2" charset="0"/>
                <a:cs typeface="Poppins" panose="00000500000000000000" pitchFamily="2" charset="0"/>
              </a:rPr>
              <a:t> </a:t>
            </a:r>
            <a:r>
              <a:rPr lang="fr-FR" sz="11200" b="1" dirty="0">
                <a:latin typeface="Poppins" panose="00000500000000000000" pitchFamily="2" charset="0"/>
                <a:cs typeface="Poppins" panose="00000500000000000000" pitchFamily="2" charset="0"/>
              </a:rPr>
              <a:t>avant le 7 juin 2026</a:t>
            </a:r>
          </a:p>
          <a:p>
            <a:endParaRPr lang="fr-FR" sz="11200" dirty="0">
              <a:latin typeface="Poppins" panose="00000500000000000000" pitchFamily="2" charset="0"/>
              <a:cs typeface="Poppins" panose="00000500000000000000" pitchFamily="2" charset="0"/>
            </a:endParaRPr>
          </a:p>
          <a:p>
            <a:r>
              <a:rPr lang="fr-FR" sz="11200" dirty="0">
                <a:latin typeface="Poppins" panose="00000500000000000000" pitchFamily="2" charset="0"/>
                <a:cs typeface="Poppins" panose="00000500000000000000" pitchFamily="2" charset="0"/>
              </a:rPr>
              <a:t>Pour rappel, le CA sera composé comme suit:</a:t>
            </a:r>
          </a:p>
          <a:p>
            <a:pPr lvl="1" algn="just">
              <a:buFont typeface="Wingdings" panose="05000000000000000000" pitchFamily="2" charset="2"/>
              <a:buChar char="§"/>
            </a:pPr>
            <a:r>
              <a:rPr lang="fr-FR" sz="11200" dirty="0">
                <a:latin typeface="Poppins" panose="00000500000000000000" pitchFamily="2" charset="0"/>
                <a:cs typeface="Poppins" panose="00000500000000000000" pitchFamily="2" charset="0"/>
              </a:rPr>
              <a:t> 17 représentants des communes affiliées et 17 suppléants</a:t>
            </a:r>
          </a:p>
          <a:p>
            <a:pPr lvl="1" algn="just">
              <a:buFont typeface="Wingdings" panose="05000000000000000000" pitchFamily="2" charset="2"/>
              <a:buChar char="§"/>
            </a:pPr>
            <a:r>
              <a:rPr lang="fr-FR" sz="11200" dirty="0">
                <a:latin typeface="Poppins" panose="00000500000000000000" pitchFamily="2" charset="0"/>
                <a:cs typeface="Poppins" panose="00000500000000000000" pitchFamily="2" charset="0"/>
              </a:rPr>
              <a:t>2 représentants des établissements publics affiliés (communautés de communes et syndicats) et 2 suppléants</a:t>
            </a:r>
          </a:p>
          <a:p>
            <a:pPr marL="0" indent="0" algn="just">
              <a:buNone/>
            </a:pPr>
            <a:endParaRPr lang="fr-FR" sz="11200" b="1" u="sng" dirty="0">
              <a:solidFill>
                <a:srgbClr val="00B0F0"/>
              </a:solidFill>
              <a:latin typeface="Poppins" panose="00000500000000000000" pitchFamily="2" charset="0"/>
              <a:cs typeface="Poppins" panose="00000500000000000000" pitchFamily="2" charset="0"/>
            </a:endParaRPr>
          </a:p>
          <a:p>
            <a:pPr marL="0" indent="0" algn="just">
              <a:buNone/>
            </a:pPr>
            <a:r>
              <a:rPr lang="fr-FR" sz="11200" b="1" u="sng" dirty="0">
                <a:solidFill>
                  <a:srgbClr val="00B0F0"/>
                </a:solidFill>
                <a:latin typeface="Poppins" panose="00000500000000000000" pitchFamily="2" charset="0"/>
                <a:cs typeface="Poppins" panose="00000500000000000000" pitchFamily="2" charset="0"/>
              </a:rPr>
              <a:t>Peuvent être candidats </a:t>
            </a:r>
            <a:r>
              <a:rPr lang="fr-FR" sz="11200" dirty="0">
                <a:latin typeface="Poppins" panose="00000500000000000000" pitchFamily="2" charset="0"/>
                <a:cs typeface="Poppins" panose="00000500000000000000" pitchFamily="2" charset="0"/>
              </a:rPr>
              <a:t>: les maires et conseillers municipaux des communes affiliées ainsi que les membres des conseils d’administration des établissements publics affiliés</a:t>
            </a:r>
          </a:p>
          <a:p>
            <a:pPr marL="0" indent="0" algn="just">
              <a:buNone/>
            </a:pPr>
            <a:endParaRPr lang="fr-FR" sz="11200" b="1" dirty="0">
              <a:latin typeface="Poppins" panose="00000500000000000000" pitchFamily="2" charset="0"/>
              <a:cs typeface="Poppins" panose="00000500000000000000" pitchFamily="2" charset="0"/>
            </a:endParaRPr>
          </a:p>
          <a:p>
            <a:pPr marL="0" indent="0" algn="just">
              <a:buNone/>
            </a:pPr>
            <a:r>
              <a:rPr lang="fr-FR" sz="11200" b="1" dirty="0">
                <a:latin typeface="Poppins" panose="00000500000000000000" pitchFamily="2" charset="0"/>
                <a:cs typeface="Poppins" panose="00000500000000000000" pitchFamily="2" charset="0"/>
              </a:rPr>
              <a:t>Date limite de dépôt des candidatures : jeudi 12 juin &gt; </a:t>
            </a:r>
            <a:r>
              <a:rPr lang="fr-FR" sz="11200" dirty="0">
                <a:latin typeface="Poppins" panose="00000500000000000000" pitchFamily="2" charset="0"/>
                <a:cs typeface="Poppins" panose="00000500000000000000" pitchFamily="2" charset="0"/>
              </a:rPr>
              <a:t>traditionnellement l’association des maires du Cher constitue une liste : les candidats intéressés peuvent se rapprocher de l’association ou monter une liste distincte</a:t>
            </a:r>
          </a:p>
          <a:p>
            <a:endParaRPr lang="fr-FR" dirty="0"/>
          </a:p>
        </p:txBody>
      </p:sp>
      <p:pic>
        <p:nvPicPr>
          <p:cNvPr id="5" name="Picture 2" descr="Comment se comporter correctement lorsque l'on siège à un conseil d' administration ? | Gouvernance | Jacques Grisé">
            <a:extLst>
              <a:ext uri="{FF2B5EF4-FFF2-40B4-BE49-F238E27FC236}">
                <a16:creationId xmlns:a16="http://schemas.microsoft.com/office/drawing/2014/main" id="{8B856E67-73B1-0C74-A227-3441E71051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97200" y="3924300"/>
            <a:ext cx="1987120" cy="1488422"/>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a:extLst>
              <a:ext uri="{FF2B5EF4-FFF2-40B4-BE49-F238E27FC236}">
                <a16:creationId xmlns:a16="http://schemas.microsoft.com/office/drawing/2014/main" id="{B09CCD18-1480-FD12-3ECE-1DFA53F54FAC}"/>
              </a:ext>
            </a:extLst>
          </p:cNvPr>
          <p:cNvPicPr>
            <a:picLocks noChangeAspect="1"/>
          </p:cNvPicPr>
          <p:nvPr/>
        </p:nvPicPr>
        <p:blipFill>
          <a:blip r:embed="rId4"/>
          <a:srcRect l="1" t="19099" r="-1" b="25966"/>
          <a:stretch>
            <a:fillRect/>
          </a:stretch>
        </p:blipFill>
        <p:spPr>
          <a:xfrm>
            <a:off x="-12032" y="7581900"/>
            <a:ext cx="1316984" cy="808037"/>
          </a:xfrm>
          <a:prstGeom prst="rect">
            <a:avLst/>
          </a:prstGeom>
        </p:spPr>
      </p:pic>
    </p:spTree>
    <p:extLst>
      <p:ext uri="{BB962C8B-B14F-4D97-AF65-F5344CB8AC3E}">
        <p14:creationId xmlns:p14="http://schemas.microsoft.com/office/powerpoint/2010/main" val="23412859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FDF2C4BB-AF81-4C0E-8138-21ADAF96CE55}"/>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CE34A8EB-622D-684C-5BB9-DC75C86DC853}"/>
              </a:ext>
            </a:extLst>
          </p:cNvPr>
          <p:cNvSpPr>
            <a:spLocks noGrp="1"/>
          </p:cNvSpPr>
          <p:nvPr>
            <p:ph type="title"/>
          </p:nvPr>
        </p:nvSpPr>
        <p:spPr>
          <a:xfrm>
            <a:off x="685800" y="417508"/>
            <a:ext cx="16160546" cy="1143000"/>
          </a:xfrm>
        </p:spPr>
        <p:txBody>
          <a:bodyPr>
            <a:normAutofit/>
          </a:bodyPr>
          <a:lstStyle/>
          <a:p>
            <a:r>
              <a:rPr lang="fr-FR" b="1" dirty="0">
                <a:solidFill>
                  <a:srgbClr val="00B0F0"/>
                </a:solidFill>
              </a:rPr>
              <a:t>Entretiens de promotion interne – Catégorie A</a:t>
            </a:r>
          </a:p>
        </p:txBody>
      </p:sp>
      <p:sp>
        <p:nvSpPr>
          <p:cNvPr id="9" name="Espace réservé du contenu 8">
            <a:extLst>
              <a:ext uri="{FF2B5EF4-FFF2-40B4-BE49-F238E27FC236}">
                <a16:creationId xmlns:a16="http://schemas.microsoft.com/office/drawing/2014/main" id="{95946A74-F263-5FEB-F98D-BB1DE64ADD3F}"/>
              </a:ext>
            </a:extLst>
          </p:cNvPr>
          <p:cNvSpPr>
            <a:spLocks noGrp="1"/>
          </p:cNvSpPr>
          <p:nvPr>
            <p:ph sz="half" idx="1"/>
          </p:nvPr>
        </p:nvSpPr>
        <p:spPr>
          <a:xfrm>
            <a:off x="853150" y="1684337"/>
            <a:ext cx="16444250" cy="8335963"/>
          </a:xfrm>
        </p:spPr>
        <p:txBody>
          <a:bodyPr>
            <a:normAutofit/>
          </a:bodyPr>
          <a:lstStyle/>
          <a:p>
            <a:pPr marL="0" indent="0">
              <a:buNone/>
            </a:pPr>
            <a:br>
              <a:rPr lang="fr-FR" dirty="0"/>
            </a:br>
            <a:endParaRPr lang="fr-FR" dirty="0"/>
          </a:p>
          <a:p>
            <a:pPr>
              <a:buFont typeface="Wingdings" panose="05000000000000000000" pitchFamily="2" charset="2"/>
              <a:buChar char="Ø"/>
            </a:pPr>
            <a:endParaRPr lang="fr-FR" sz="3200" dirty="0"/>
          </a:p>
          <a:p>
            <a:pPr>
              <a:buFont typeface="Wingdings" panose="05000000000000000000" pitchFamily="2" charset="2"/>
              <a:buChar char="Ø"/>
            </a:pPr>
            <a:r>
              <a:rPr lang="fr-FR" sz="3200" dirty="0"/>
              <a:t>Les entretiens sont prévus le lundi 22 juin 2026 entre 8h et 18h.</a:t>
            </a:r>
          </a:p>
          <a:p>
            <a:pPr>
              <a:buFont typeface="Wingdings" panose="05000000000000000000" pitchFamily="2" charset="2"/>
              <a:buChar char="Ø"/>
            </a:pPr>
            <a:endParaRPr lang="fr-FR" sz="3200" dirty="0"/>
          </a:p>
          <a:p>
            <a:pPr>
              <a:buFont typeface="Wingdings" panose="05000000000000000000" pitchFamily="2" charset="2"/>
              <a:buChar char="Ø"/>
            </a:pPr>
            <a:r>
              <a:rPr lang="fr-FR" sz="3200" dirty="0"/>
              <a:t>L’envoi des convocations sera fait </a:t>
            </a:r>
            <a:r>
              <a:rPr lang="fr-FR" sz="3200" b="1" u="sng" dirty="0"/>
              <a:t>par mail à l’employeur </a:t>
            </a:r>
            <a:r>
              <a:rPr lang="fr-FR" sz="3200" dirty="0"/>
              <a:t>entre le 12 et le 16 juin 2026.</a:t>
            </a:r>
          </a:p>
          <a:p>
            <a:pPr>
              <a:buFont typeface="Wingdings" panose="05000000000000000000" pitchFamily="2" charset="2"/>
              <a:buChar char="Ø"/>
            </a:pPr>
            <a:endParaRPr lang="fr-FR" sz="3200" dirty="0"/>
          </a:p>
          <a:p>
            <a:pPr>
              <a:buFont typeface="Wingdings" panose="05000000000000000000" pitchFamily="2" charset="2"/>
              <a:buChar char="Ø"/>
            </a:pPr>
            <a:r>
              <a:rPr lang="fr-FR" sz="3200" dirty="0"/>
              <a:t>Pas de sessions de rattrapage : en cas d’absence, 0 point attribué.</a:t>
            </a:r>
          </a:p>
          <a:p>
            <a:pPr>
              <a:buFont typeface="Wingdings" panose="05000000000000000000" pitchFamily="2" charset="2"/>
              <a:buChar char="Ø"/>
            </a:pPr>
            <a:endParaRPr lang="fr-FR" sz="3200" dirty="0"/>
          </a:p>
          <a:p>
            <a:pPr>
              <a:buFont typeface="Wingdings" panose="05000000000000000000" pitchFamily="2" charset="2"/>
              <a:buChar char="Ø"/>
            </a:pPr>
            <a:r>
              <a:rPr lang="fr-FR" sz="3200" dirty="0"/>
              <a:t>Note de cadrage disponible dans l’espace réservé – rubrique Avancement de Grade et Promotion Interne.</a:t>
            </a:r>
          </a:p>
        </p:txBody>
      </p:sp>
      <p:pic>
        <p:nvPicPr>
          <p:cNvPr id="5" name="Picture 2" descr="Comment se comporter correctement lorsque l'on siège à un conseil d' administration ? | Gouvernance | Jacques Grisé">
            <a:extLst>
              <a:ext uri="{FF2B5EF4-FFF2-40B4-BE49-F238E27FC236}">
                <a16:creationId xmlns:a16="http://schemas.microsoft.com/office/drawing/2014/main" id="{846FA0D2-7C97-FE3A-7BC4-DA3213F312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97200" y="3924300"/>
            <a:ext cx="1987120" cy="1488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12584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ACB8BD5B-6C3D-4CBC-D5A4-CCBB54F21F9E}"/>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E3168A46-F247-C06E-05B6-268AB4F0FAA4}"/>
              </a:ext>
            </a:extLst>
          </p:cNvPr>
          <p:cNvSpPr>
            <a:spLocks noGrp="1"/>
          </p:cNvSpPr>
          <p:nvPr>
            <p:ph type="title"/>
          </p:nvPr>
        </p:nvSpPr>
        <p:spPr>
          <a:xfrm>
            <a:off x="685800" y="417508"/>
            <a:ext cx="16160546" cy="1143000"/>
          </a:xfrm>
        </p:spPr>
        <p:txBody>
          <a:bodyPr>
            <a:normAutofit/>
          </a:bodyPr>
          <a:lstStyle/>
          <a:p>
            <a:r>
              <a:rPr lang="fr-FR" b="1" dirty="0">
                <a:solidFill>
                  <a:srgbClr val="00B0F0"/>
                </a:solidFill>
              </a:rPr>
              <a:t>Protection Sociale Complémentaire (PSC)</a:t>
            </a:r>
          </a:p>
        </p:txBody>
      </p:sp>
      <p:sp>
        <p:nvSpPr>
          <p:cNvPr id="9" name="Espace réservé du contenu 8">
            <a:extLst>
              <a:ext uri="{FF2B5EF4-FFF2-40B4-BE49-F238E27FC236}">
                <a16:creationId xmlns:a16="http://schemas.microsoft.com/office/drawing/2014/main" id="{8DE52078-D2F6-F05A-DC95-F2677C41F4A9}"/>
              </a:ext>
            </a:extLst>
          </p:cNvPr>
          <p:cNvSpPr>
            <a:spLocks noGrp="1"/>
          </p:cNvSpPr>
          <p:nvPr>
            <p:ph sz="half" idx="1"/>
          </p:nvPr>
        </p:nvSpPr>
        <p:spPr>
          <a:xfrm>
            <a:off x="853150" y="1684337"/>
            <a:ext cx="16444250" cy="8335963"/>
          </a:xfrm>
        </p:spPr>
        <p:txBody>
          <a:bodyPr>
            <a:normAutofit/>
          </a:bodyPr>
          <a:lstStyle/>
          <a:p>
            <a:pPr marL="0" indent="0">
              <a:buNone/>
            </a:pPr>
            <a:r>
              <a:rPr lang="fr-FR" dirty="0"/>
              <a:t>	</a:t>
            </a:r>
          </a:p>
          <a:p>
            <a:pPr marL="0" indent="0">
              <a:buNone/>
            </a:pPr>
            <a:br>
              <a:rPr lang="fr-FR" dirty="0"/>
            </a:br>
            <a:r>
              <a:rPr lang="fr-FR" dirty="0"/>
              <a:t>	</a:t>
            </a:r>
          </a:p>
          <a:p>
            <a:pPr marL="0" indent="0">
              <a:buNone/>
            </a:pPr>
            <a:r>
              <a:rPr lang="fr-FR" dirty="0"/>
              <a:t>	</a:t>
            </a:r>
            <a:r>
              <a:rPr lang="fr-FR" dirty="0">
                <a:latin typeface="Poppins" panose="00000500000000000000" pitchFamily="2" charset="0"/>
                <a:cs typeface="Poppins" panose="00000500000000000000" pitchFamily="2" charset="0"/>
              </a:rPr>
              <a:t>Afin d’assurer la continuité du service, la gestion de la </a:t>
            </a:r>
            <a:r>
              <a:rPr lang="fr-FR" b="1" dirty="0">
                <a:latin typeface="Poppins" panose="00000500000000000000" pitchFamily="2" charset="0"/>
                <a:cs typeface="Poppins" panose="00000500000000000000" pitchFamily="2" charset="0"/>
              </a:rPr>
              <a:t>Protection Sociale 	Complémentaire (PSC)</a:t>
            </a:r>
            <a:r>
              <a:rPr lang="fr-FR" dirty="0">
                <a:latin typeface="Poppins" panose="00000500000000000000" pitchFamily="2" charset="0"/>
                <a:cs typeface="Poppins" panose="00000500000000000000" pitchFamily="2" charset="0"/>
              </a:rPr>
              <a:t> est désormais reprise par Mme Pascale FRERARD.</a:t>
            </a:r>
          </a:p>
          <a:p>
            <a:pPr marL="0" indent="0">
              <a:buNone/>
            </a:pPr>
            <a:endParaRPr lang="fr-FR" dirty="0">
              <a:latin typeface="Poppins" panose="00000500000000000000" pitchFamily="2" charset="0"/>
              <a:cs typeface="Poppins" panose="00000500000000000000" pitchFamily="2" charset="0"/>
            </a:endParaRPr>
          </a:p>
          <a:p>
            <a:pPr marL="0" indent="0">
              <a:buNone/>
            </a:pPr>
            <a:r>
              <a:rPr lang="fr-FR" dirty="0">
                <a:latin typeface="Poppins" panose="00000500000000000000" pitchFamily="2" charset="0"/>
                <a:cs typeface="Poppins" panose="00000500000000000000" pitchFamily="2" charset="0"/>
              </a:rPr>
              <a:t>	Elle sera votre nouvelle interlocutrice pour toute question relative à ce dispositif.</a:t>
            </a:r>
          </a:p>
          <a:p>
            <a:pPr marL="0" indent="0">
              <a:buNone/>
            </a:pPr>
            <a:r>
              <a:rPr lang="fr-FR" dirty="0">
                <a:latin typeface="Poppins" panose="00000500000000000000" pitchFamily="2" charset="0"/>
                <a:cs typeface="Poppins" panose="00000500000000000000" pitchFamily="2" charset="0"/>
              </a:rPr>
              <a:t>	📧 </a:t>
            </a:r>
            <a:r>
              <a:rPr lang="fr-FR" b="1" dirty="0">
                <a:latin typeface="Poppins" panose="00000500000000000000" pitchFamily="2" charset="0"/>
                <a:cs typeface="Poppins" panose="00000500000000000000" pitchFamily="2" charset="0"/>
              </a:rPr>
              <a:t>Nouvelle adresse mail : </a:t>
            </a:r>
            <a:r>
              <a:rPr lang="fr-FR" u="sng" dirty="0">
                <a:latin typeface="Poppins" panose="00000500000000000000" pitchFamily="2" charset="0"/>
                <a:cs typeface="Poppins" panose="00000500000000000000" pitchFamily="2" charset="0"/>
                <a:hlinkClick r:id="rId2"/>
              </a:rPr>
              <a:t>psc@cdg18.fr</a:t>
            </a:r>
            <a:endParaRPr lang="fr-FR" dirty="0">
              <a:latin typeface="Poppins" panose="00000500000000000000" pitchFamily="2" charset="0"/>
              <a:cs typeface="Poppins" panose="00000500000000000000" pitchFamily="2" charset="0"/>
            </a:endParaRPr>
          </a:p>
          <a:p>
            <a:pPr marL="0" indent="0">
              <a:buNone/>
            </a:pPr>
            <a:r>
              <a:rPr lang="fr-FR" dirty="0">
                <a:latin typeface="Poppins" panose="00000500000000000000" pitchFamily="2" charset="0"/>
                <a:cs typeface="Poppins" panose="00000500000000000000" pitchFamily="2" charset="0"/>
              </a:rPr>
              <a:t>	📞 </a:t>
            </a:r>
            <a:r>
              <a:rPr lang="fr-FR" b="1" dirty="0">
                <a:latin typeface="Poppins" panose="00000500000000000000" pitchFamily="2" charset="0"/>
                <a:cs typeface="Poppins" panose="00000500000000000000" pitchFamily="2" charset="0"/>
              </a:rPr>
              <a:t>Contact</a:t>
            </a:r>
            <a:r>
              <a:rPr lang="fr-FR" dirty="0">
                <a:latin typeface="Poppins" panose="00000500000000000000" pitchFamily="2" charset="0"/>
                <a:cs typeface="Poppins" panose="00000500000000000000" pitchFamily="2" charset="0"/>
              </a:rPr>
              <a:t> : 02.48.50.94.31</a:t>
            </a:r>
          </a:p>
          <a:p>
            <a:pPr marL="0" indent="0">
              <a:buNone/>
            </a:pPr>
            <a:r>
              <a:rPr lang="fr-FR" dirty="0">
                <a:latin typeface="Poppins" panose="00000500000000000000" pitchFamily="2" charset="0"/>
                <a:cs typeface="Poppins" panose="00000500000000000000" pitchFamily="2" charset="0"/>
              </a:rPr>
              <a:t>	N’hésitez pas à la solliciter, elle se tient à votre disposition pour vous accompagner 	dans vos démarches.</a:t>
            </a:r>
          </a:p>
          <a:p>
            <a:pPr marL="0" indent="0">
              <a:buNone/>
            </a:pPr>
            <a:endParaRPr lang="fr-FR" dirty="0">
              <a:latin typeface="Poppins" panose="00000500000000000000" pitchFamily="2" charset="0"/>
              <a:cs typeface="Poppins" panose="00000500000000000000" pitchFamily="2" charset="0"/>
            </a:endParaRPr>
          </a:p>
          <a:p>
            <a:pPr marL="0" indent="0">
              <a:buNone/>
            </a:pPr>
            <a:r>
              <a:rPr lang="fr-FR" dirty="0">
                <a:latin typeface="Poppins" panose="00000500000000000000" pitchFamily="2" charset="0"/>
                <a:cs typeface="Poppins" panose="00000500000000000000" pitchFamily="2" charset="0"/>
              </a:rPr>
              <a:t>	😊 Nous vous remercions de réserver le meilleur accueil à ce changement et vous 	souhaitons une excellente collaboration !</a:t>
            </a:r>
          </a:p>
          <a:p>
            <a:pPr marL="0" indent="0">
              <a:buNone/>
            </a:pPr>
            <a:endParaRPr lang="fr-FR" dirty="0">
              <a:latin typeface="Poppins" panose="00000500000000000000" pitchFamily="2" charset="0"/>
              <a:cs typeface="Poppins" panose="00000500000000000000" pitchFamily="2" charset="0"/>
            </a:endParaRPr>
          </a:p>
          <a:p>
            <a:endParaRPr lang="fr-FR" dirty="0">
              <a:latin typeface="Poppins" panose="00000500000000000000" pitchFamily="2" charset="0"/>
              <a:cs typeface="Poppins" panose="00000500000000000000" pitchFamily="2" charset="0"/>
            </a:endParaRPr>
          </a:p>
          <a:p>
            <a:pPr marL="0" indent="0">
              <a:buNone/>
            </a:pPr>
            <a:endParaRPr lang="fr-FR" dirty="0"/>
          </a:p>
        </p:txBody>
      </p:sp>
      <p:sp>
        <p:nvSpPr>
          <p:cNvPr id="3" name="ZoneTexte 2">
            <a:extLst>
              <a:ext uri="{FF2B5EF4-FFF2-40B4-BE49-F238E27FC236}">
                <a16:creationId xmlns:a16="http://schemas.microsoft.com/office/drawing/2014/main" id="{0B74AF5E-0CE4-F084-DB0C-C41B2FAFFA0B}"/>
              </a:ext>
            </a:extLst>
          </p:cNvPr>
          <p:cNvSpPr txBox="1"/>
          <p:nvPr/>
        </p:nvSpPr>
        <p:spPr>
          <a:xfrm>
            <a:off x="4572000" y="-77629319"/>
            <a:ext cx="9144000" cy="10864513"/>
          </a:xfrm>
          <a:prstGeom prst="rect">
            <a:avLst/>
          </a:prstGeom>
          <a:noFill/>
        </p:spPr>
        <p:txBody>
          <a:bodyPr wrap="square">
            <a:spAutoFit/>
          </a:bodyPr>
          <a:lstStyle/>
          <a:p>
            <a:pPr algn="just"/>
            <a:r>
              <a:rPr lang="fr-FR" sz="2800" dirty="0">
                <a:latin typeface="Poppins" panose="00000500000000000000" pitchFamily="2" charset="0"/>
                <a:cs typeface="Poppins" panose="00000500000000000000" pitchFamily="2" charset="0"/>
              </a:rPr>
              <a:t>Suite aux élections municipales, le Conseil d’administration du CDG doit être recomposé.</a:t>
            </a:r>
          </a:p>
          <a:p>
            <a:pPr marL="0" indent="0">
              <a:buNone/>
            </a:pPr>
            <a:r>
              <a:rPr lang="fr-FR" sz="2800" dirty="0">
                <a:latin typeface="Poppins" panose="00000500000000000000" pitchFamily="2" charset="0"/>
                <a:cs typeface="Poppins" panose="00000500000000000000" pitchFamily="2" charset="0"/>
              </a:rPr>
              <a:t>Chaque maire ou président d’établissement public dispose d'une voix par fonctionnaire titulaire ou stagiaire à temps complet ou à temps non complet, affecté à la commune ou à l’établissement public et en position d'activité auprès de celle-ci.</a:t>
            </a:r>
          </a:p>
          <a:p>
            <a:pPr marL="0" indent="0">
              <a:buNone/>
            </a:pPr>
            <a:endParaRPr lang="fr-FR" sz="2800" b="1" dirty="0">
              <a:latin typeface="Poppins" panose="00000500000000000000" pitchFamily="2" charset="0"/>
              <a:cs typeface="Poppins" panose="00000500000000000000" pitchFamily="2" charset="0"/>
            </a:endParaRPr>
          </a:p>
          <a:p>
            <a:pPr marL="0" indent="0">
              <a:buNone/>
            </a:pPr>
            <a:r>
              <a:rPr lang="fr-FR" sz="2800" dirty="0">
                <a:latin typeface="Poppins" panose="00000500000000000000" pitchFamily="2" charset="0"/>
                <a:cs typeface="Poppins" panose="00000500000000000000" pitchFamily="2" charset="0"/>
              </a:rPr>
              <a:t>Les </a:t>
            </a:r>
            <a:r>
              <a:rPr lang="fr-FR" sz="2800" b="1" u="sng" dirty="0">
                <a:solidFill>
                  <a:srgbClr val="00B0F0"/>
                </a:solidFill>
                <a:latin typeface="Poppins" panose="00000500000000000000" pitchFamily="2" charset="0"/>
                <a:cs typeface="Poppins" panose="00000500000000000000" pitchFamily="2" charset="0"/>
              </a:rPr>
              <a:t>listes électorales </a:t>
            </a:r>
            <a:r>
              <a:rPr lang="fr-FR" sz="2800" dirty="0">
                <a:latin typeface="Poppins" panose="00000500000000000000" pitchFamily="2" charset="0"/>
                <a:cs typeface="Poppins" panose="00000500000000000000" pitchFamily="2" charset="0"/>
              </a:rPr>
              <a:t>ont été publiées : l</a:t>
            </a:r>
            <a:r>
              <a:rPr lang="fr-FR" sz="2800" b="1" dirty="0">
                <a:latin typeface="Poppins" panose="00000500000000000000" pitchFamily="2" charset="0"/>
                <a:cs typeface="Poppins" panose="00000500000000000000" pitchFamily="2" charset="0"/>
              </a:rPr>
              <a:t>es électeurs doivent formuler leurs éventuelles réclamations </a:t>
            </a:r>
            <a:r>
              <a:rPr lang="fr-FR" sz="2800" dirty="0">
                <a:latin typeface="Poppins" panose="00000500000000000000" pitchFamily="2" charset="0"/>
                <a:cs typeface="Poppins" panose="00000500000000000000" pitchFamily="2" charset="0"/>
              </a:rPr>
              <a:t>à </a:t>
            </a:r>
            <a:r>
              <a:rPr lang="fr-FR" sz="2800" dirty="0">
                <a:latin typeface="Poppins" panose="00000500000000000000" pitchFamily="2" charset="0"/>
                <a:cs typeface="Poppins" panose="00000500000000000000" pitchFamily="2" charset="0"/>
                <a:hlinkClick r:id="rId3" tooltip="mailto:cdgcher@cdg18.fr"/>
              </a:rPr>
              <a:t>cdgcher@cdg18.fr</a:t>
            </a:r>
            <a:r>
              <a:rPr lang="fr-FR" sz="2800" dirty="0">
                <a:latin typeface="Poppins" panose="00000500000000000000" pitchFamily="2" charset="0"/>
                <a:cs typeface="Poppins" panose="00000500000000000000" pitchFamily="2" charset="0"/>
              </a:rPr>
              <a:t> </a:t>
            </a:r>
            <a:r>
              <a:rPr lang="fr-FR" sz="2800" b="1" dirty="0">
                <a:latin typeface="Poppins" panose="00000500000000000000" pitchFamily="2" charset="0"/>
                <a:cs typeface="Poppins" panose="00000500000000000000" pitchFamily="2" charset="0"/>
              </a:rPr>
              <a:t>avant le 7 juin 2026</a:t>
            </a:r>
          </a:p>
          <a:p>
            <a:endParaRPr lang="fr-FR" sz="2800" dirty="0">
              <a:latin typeface="Poppins" panose="00000500000000000000" pitchFamily="2" charset="0"/>
              <a:cs typeface="Poppins" panose="00000500000000000000" pitchFamily="2" charset="0"/>
            </a:endParaRPr>
          </a:p>
          <a:p>
            <a:r>
              <a:rPr lang="fr-FR" sz="2800" dirty="0">
                <a:latin typeface="Poppins" panose="00000500000000000000" pitchFamily="2" charset="0"/>
                <a:cs typeface="Poppins" panose="00000500000000000000" pitchFamily="2" charset="0"/>
              </a:rPr>
              <a:t>Pour rappel, le CA sera composé comme suit:</a:t>
            </a:r>
          </a:p>
          <a:p>
            <a:pPr lvl="1" algn="just">
              <a:buFont typeface="Wingdings" panose="05000000000000000000" pitchFamily="2" charset="2"/>
              <a:buChar char="§"/>
            </a:pPr>
            <a:r>
              <a:rPr lang="fr-FR" sz="2800" dirty="0">
                <a:latin typeface="Poppins" panose="00000500000000000000" pitchFamily="2" charset="0"/>
                <a:cs typeface="Poppins" panose="00000500000000000000" pitchFamily="2" charset="0"/>
              </a:rPr>
              <a:t> 17 représentants des communes affiliées et 17 suppléants</a:t>
            </a:r>
          </a:p>
          <a:p>
            <a:pPr lvl="1" algn="just">
              <a:buFont typeface="Wingdings" panose="05000000000000000000" pitchFamily="2" charset="2"/>
              <a:buChar char="§"/>
            </a:pPr>
            <a:r>
              <a:rPr lang="fr-FR" sz="2800" dirty="0">
                <a:latin typeface="Poppins" panose="00000500000000000000" pitchFamily="2" charset="0"/>
                <a:cs typeface="Poppins" panose="00000500000000000000" pitchFamily="2" charset="0"/>
              </a:rPr>
              <a:t>2 représentants des établissements publics affiliés (communautés de communes et syndicats) et 2 suppléants</a:t>
            </a:r>
          </a:p>
          <a:p>
            <a:pPr marL="0" indent="0" algn="just">
              <a:buNone/>
            </a:pPr>
            <a:endParaRPr lang="fr-FR" sz="2800" b="1" u="sng" dirty="0">
              <a:solidFill>
                <a:srgbClr val="00B0F0"/>
              </a:solidFill>
              <a:latin typeface="Poppins" panose="00000500000000000000" pitchFamily="2" charset="0"/>
              <a:cs typeface="Poppins" panose="00000500000000000000" pitchFamily="2" charset="0"/>
            </a:endParaRPr>
          </a:p>
          <a:p>
            <a:pPr marL="0" indent="0" algn="just">
              <a:buNone/>
            </a:pPr>
            <a:r>
              <a:rPr lang="fr-FR" sz="2800" b="1" u="sng" dirty="0">
                <a:solidFill>
                  <a:srgbClr val="00B0F0"/>
                </a:solidFill>
                <a:latin typeface="Poppins" panose="00000500000000000000" pitchFamily="2" charset="0"/>
                <a:cs typeface="Poppins" panose="00000500000000000000" pitchFamily="2" charset="0"/>
              </a:rPr>
              <a:t>Peuvent être candidats </a:t>
            </a:r>
            <a:r>
              <a:rPr lang="fr-FR" sz="2800" dirty="0">
                <a:latin typeface="Poppins" panose="00000500000000000000" pitchFamily="2" charset="0"/>
                <a:cs typeface="Poppins" panose="00000500000000000000" pitchFamily="2" charset="0"/>
              </a:rPr>
              <a:t>: les maires et conseillers municipaux des communes affiliées ainsi que les membres des conseils d’administration des établissements publics affiliés</a:t>
            </a:r>
          </a:p>
        </p:txBody>
      </p:sp>
      <p:pic>
        <p:nvPicPr>
          <p:cNvPr id="11" name="Image 10">
            <a:extLst>
              <a:ext uri="{FF2B5EF4-FFF2-40B4-BE49-F238E27FC236}">
                <a16:creationId xmlns:a16="http://schemas.microsoft.com/office/drawing/2014/main" id="{1FFD6E70-6CC0-159F-2DD6-B5E401F681BB}"/>
              </a:ext>
            </a:extLst>
          </p:cNvPr>
          <p:cNvPicPr>
            <a:picLocks noChangeAspect="1"/>
          </p:cNvPicPr>
          <p:nvPr/>
        </p:nvPicPr>
        <p:blipFill>
          <a:blip r:embed="rId4"/>
          <a:stretch>
            <a:fillRect/>
          </a:stretch>
        </p:blipFill>
        <p:spPr>
          <a:xfrm>
            <a:off x="1219200" y="647700"/>
            <a:ext cx="2057400" cy="2057400"/>
          </a:xfrm>
          <a:prstGeom prst="rect">
            <a:avLst/>
          </a:prstGeom>
        </p:spPr>
      </p:pic>
    </p:spTree>
    <p:extLst>
      <p:ext uri="{BB962C8B-B14F-4D97-AF65-F5344CB8AC3E}">
        <p14:creationId xmlns:p14="http://schemas.microsoft.com/office/powerpoint/2010/main" val="38372947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FA3AD598-CBCB-4258-BD03-21745009DF7B}"/>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E5B78D72-A139-B829-41D0-1532701B75BF}"/>
              </a:ext>
            </a:extLst>
          </p:cNvPr>
          <p:cNvSpPr>
            <a:spLocks noGrp="1"/>
          </p:cNvSpPr>
          <p:nvPr>
            <p:ph type="title"/>
          </p:nvPr>
        </p:nvSpPr>
        <p:spPr>
          <a:xfrm>
            <a:off x="685800" y="417508"/>
            <a:ext cx="16160546" cy="1143000"/>
          </a:xfrm>
        </p:spPr>
        <p:txBody>
          <a:bodyPr>
            <a:normAutofit/>
          </a:bodyPr>
          <a:lstStyle/>
          <a:p>
            <a:r>
              <a:rPr lang="fr-FR" b="1" dirty="0">
                <a:solidFill>
                  <a:srgbClr val="00B0F0"/>
                </a:solidFill>
              </a:rPr>
              <a:t>Protection Sociale Complémentaire (PSC)</a:t>
            </a:r>
          </a:p>
        </p:txBody>
      </p:sp>
      <p:sp>
        <p:nvSpPr>
          <p:cNvPr id="9" name="Espace réservé du contenu 8">
            <a:extLst>
              <a:ext uri="{FF2B5EF4-FFF2-40B4-BE49-F238E27FC236}">
                <a16:creationId xmlns:a16="http://schemas.microsoft.com/office/drawing/2014/main" id="{FCC76556-BC45-1523-DAA3-D75C23C5B7FA}"/>
              </a:ext>
            </a:extLst>
          </p:cNvPr>
          <p:cNvSpPr>
            <a:spLocks noGrp="1"/>
          </p:cNvSpPr>
          <p:nvPr>
            <p:ph sz="half" idx="1"/>
          </p:nvPr>
        </p:nvSpPr>
        <p:spPr>
          <a:xfrm>
            <a:off x="990600" y="2552700"/>
            <a:ext cx="16306800" cy="7467600"/>
          </a:xfrm>
        </p:spPr>
        <p:txBody>
          <a:bodyPr>
            <a:normAutofit/>
          </a:bodyPr>
          <a:lstStyle/>
          <a:p>
            <a:pPr marL="0" indent="0">
              <a:buNone/>
            </a:pPr>
            <a:r>
              <a:rPr lang="fr-FR" dirty="0"/>
              <a:t>	</a:t>
            </a:r>
          </a:p>
          <a:p>
            <a:pPr marL="0" indent="0">
              <a:buNone/>
            </a:pPr>
            <a:r>
              <a:rPr lang="fr-FR" b="1" u="sng" dirty="0">
                <a:latin typeface="Poppins" panose="00000500000000000000" pitchFamily="2" charset="0"/>
                <a:cs typeface="Poppins" panose="00000500000000000000" pitchFamily="2" charset="0"/>
              </a:rPr>
              <a:t>Prévoyance:</a:t>
            </a:r>
            <a:br>
              <a:rPr lang="fr-FR" dirty="0"/>
            </a:br>
            <a:r>
              <a:rPr lang="fr-FR" dirty="0"/>
              <a:t>	</a:t>
            </a:r>
          </a:p>
          <a:p>
            <a:pPr marL="0" lvl="0" indent="0" defTabSz="685800">
              <a:lnSpc>
                <a:spcPct val="90000"/>
              </a:lnSpc>
              <a:spcBef>
                <a:spcPts val="750"/>
              </a:spcBef>
              <a:buNone/>
              <a:defRPr/>
            </a:pPr>
            <a:r>
              <a:rPr lang="fr-FR" dirty="0"/>
              <a:t>	</a:t>
            </a:r>
            <a:r>
              <a:rPr lang="fr-FR" dirty="0">
                <a:solidFill>
                  <a:prstClr val="black"/>
                </a:solidFill>
                <a:latin typeface="Poppins" panose="00000500000000000000" pitchFamily="2" charset="0"/>
                <a:cs typeface="Poppins" panose="00000500000000000000" pitchFamily="2" charset="0"/>
              </a:rPr>
              <a:t>Pensez à clôturer vos sinistres ouverts en prévoyance lors de la reprise d’activités de vos agents</a:t>
            </a:r>
          </a:p>
          <a:p>
            <a:pPr marL="0" lvl="0" indent="0" defTabSz="685800">
              <a:lnSpc>
                <a:spcPct val="90000"/>
              </a:lnSpc>
              <a:spcBef>
                <a:spcPts val="750"/>
              </a:spcBef>
              <a:buNone/>
              <a:defRPr/>
            </a:pPr>
            <a:endParaRPr lang="fr-FR" dirty="0">
              <a:solidFill>
                <a:prstClr val="black"/>
              </a:solidFill>
              <a:latin typeface="Poppins" panose="00000500000000000000" pitchFamily="2" charset="0"/>
              <a:cs typeface="Poppins" panose="00000500000000000000" pitchFamily="2" charset="0"/>
            </a:endParaRPr>
          </a:p>
          <a:p>
            <a:pPr marL="0" lvl="0" indent="0" defTabSz="685800">
              <a:lnSpc>
                <a:spcPct val="90000"/>
              </a:lnSpc>
              <a:spcBef>
                <a:spcPts val="750"/>
              </a:spcBef>
              <a:buNone/>
              <a:defRPr/>
            </a:pPr>
            <a:r>
              <a:rPr lang="fr-FR" dirty="0">
                <a:solidFill>
                  <a:prstClr val="black"/>
                </a:solidFill>
                <a:latin typeface="Poppins" panose="00000500000000000000" pitchFamily="2" charset="0"/>
                <a:cs typeface="Poppins" panose="00000500000000000000" pitchFamily="2" charset="0"/>
              </a:rPr>
              <a:t>Sur la plateforme employeur de Territoria mutuelle : liste des sinistres &gt; ouvrir les sinistres concernés&gt; cliquer sur reprise d’activité</a:t>
            </a:r>
          </a:p>
          <a:p>
            <a:pPr marL="0" lvl="0" indent="0" defTabSz="685800">
              <a:lnSpc>
                <a:spcPct val="90000"/>
              </a:lnSpc>
              <a:spcBef>
                <a:spcPts val="750"/>
              </a:spcBef>
              <a:buNone/>
              <a:defRPr/>
            </a:pPr>
            <a:endParaRPr lang="fr-FR" dirty="0">
              <a:solidFill>
                <a:srgbClr val="76C4D6"/>
              </a:solidFill>
              <a:latin typeface="Poppins" panose="00000500000000000000" pitchFamily="2" charset="0"/>
              <a:cs typeface="Poppins" panose="00000500000000000000" pitchFamily="2" charset="0"/>
            </a:endParaRPr>
          </a:p>
          <a:p>
            <a:pPr marL="0" lvl="0" indent="0" defTabSz="685800">
              <a:lnSpc>
                <a:spcPct val="90000"/>
              </a:lnSpc>
              <a:spcBef>
                <a:spcPts val="750"/>
              </a:spcBef>
              <a:buNone/>
              <a:defRPr/>
            </a:pPr>
            <a:r>
              <a:rPr lang="fr-FR" dirty="0">
                <a:solidFill>
                  <a:srgbClr val="76C4D6"/>
                </a:solidFill>
                <a:latin typeface="Poppins" panose="00000500000000000000" pitchFamily="2" charset="0"/>
                <a:cs typeface="Poppins" panose="00000500000000000000" pitchFamily="2" charset="0"/>
              </a:rPr>
              <a:t>Des sinistres </a:t>
            </a:r>
            <a:r>
              <a:rPr lang="fr-FR" b="1" dirty="0">
                <a:solidFill>
                  <a:srgbClr val="76C4D6"/>
                </a:solidFill>
                <a:latin typeface="Poppins" panose="00000500000000000000" pitchFamily="2" charset="0"/>
                <a:cs typeface="Poppins" panose="00000500000000000000" pitchFamily="2" charset="0"/>
              </a:rPr>
              <a:t>non clôturés par les collectivités </a:t>
            </a:r>
            <a:r>
              <a:rPr lang="fr-FR" dirty="0">
                <a:solidFill>
                  <a:srgbClr val="76C4D6"/>
                </a:solidFill>
                <a:latin typeface="Poppins" panose="00000500000000000000" pitchFamily="2" charset="0"/>
                <a:cs typeface="Poppins" panose="00000500000000000000" pitchFamily="2" charset="0"/>
              </a:rPr>
              <a:t>=&gt;  des </a:t>
            </a:r>
            <a:r>
              <a:rPr lang="fr-FR" b="1" dirty="0">
                <a:solidFill>
                  <a:srgbClr val="76C4D6"/>
                </a:solidFill>
                <a:latin typeface="Poppins" panose="00000500000000000000" pitchFamily="2" charset="0"/>
                <a:cs typeface="Poppins" panose="00000500000000000000" pitchFamily="2" charset="0"/>
              </a:rPr>
              <a:t>provisions calculées par l’assureur </a:t>
            </a:r>
            <a:r>
              <a:rPr lang="fr-FR" dirty="0">
                <a:solidFill>
                  <a:srgbClr val="76C4D6"/>
                </a:solidFill>
                <a:latin typeface="Poppins" panose="00000500000000000000" pitchFamily="2" charset="0"/>
                <a:cs typeface="Poppins" panose="00000500000000000000" pitchFamily="2" charset="0"/>
              </a:rPr>
              <a:t>=&gt; un déséquilibre du contrat entrainant une </a:t>
            </a:r>
            <a:r>
              <a:rPr lang="fr-FR" b="1" dirty="0">
                <a:solidFill>
                  <a:srgbClr val="76C4D6"/>
                </a:solidFill>
                <a:latin typeface="Poppins" panose="00000500000000000000" pitchFamily="2" charset="0"/>
                <a:cs typeface="Poppins" panose="00000500000000000000" pitchFamily="2" charset="0"/>
              </a:rPr>
              <a:t>hausse des cotisations</a:t>
            </a:r>
          </a:p>
          <a:p>
            <a:pPr marL="0" lvl="0" indent="0" defTabSz="685800">
              <a:lnSpc>
                <a:spcPct val="90000"/>
              </a:lnSpc>
              <a:spcBef>
                <a:spcPts val="750"/>
              </a:spcBef>
              <a:buNone/>
              <a:defRPr/>
            </a:pPr>
            <a:r>
              <a:rPr lang="fr-FR" sz="2400" dirty="0">
                <a:solidFill>
                  <a:prstClr val="black"/>
                </a:solidFill>
              </a:rPr>
              <a:t>	</a:t>
            </a:r>
            <a:r>
              <a:rPr lang="fr-FR" sz="1000" dirty="0"/>
              <a:t>	</a:t>
            </a:r>
            <a:endParaRPr lang="fr-FR" dirty="0">
              <a:latin typeface="Poppins" panose="00000500000000000000" pitchFamily="2" charset="0"/>
              <a:cs typeface="Poppins" panose="00000500000000000000" pitchFamily="2" charset="0"/>
            </a:endParaRPr>
          </a:p>
          <a:p>
            <a:endParaRPr lang="fr-FR" dirty="0">
              <a:latin typeface="Poppins" panose="00000500000000000000" pitchFamily="2" charset="0"/>
              <a:cs typeface="Poppins" panose="00000500000000000000" pitchFamily="2" charset="0"/>
            </a:endParaRPr>
          </a:p>
          <a:p>
            <a:pPr marL="0" indent="0">
              <a:buNone/>
            </a:pPr>
            <a:endParaRPr lang="fr-FR" dirty="0"/>
          </a:p>
        </p:txBody>
      </p:sp>
      <p:sp>
        <p:nvSpPr>
          <p:cNvPr id="3" name="ZoneTexte 2">
            <a:extLst>
              <a:ext uri="{FF2B5EF4-FFF2-40B4-BE49-F238E27FC236}">
                <a16:creationId xmlns:a16="http://schemas.microsoft.com/office/drawing/2014/main" id="{3B937F2E-480D-44A8-16FD-4AF09AC5CAD4}"/>
              </a:ext>
            </a:extLst>
          </p:cNvPr>
          <p:cNvSpPr txBox="1"/>
          <p:nvPr/>
        </p:nvSpPr>
        <p:spPr>
          <a:xfrm>
            <a:off x="4572000" y="-77629319"/>
            <a:ext cx="9144000" cy="10864513"/>
          </a:xfrm>
          <a:prstGeom prst="rect">
            <a:avLst/>
          </a:prstGeom>
          <a:noFill/>
        </p:spPr>
        <p:txBody>
          <a:bodyPr wrap="square">
            <a:spAutoFit/>
          </a:bodyPr>
          <a:lstStyle/>
          <a:p>
            <a:pPr algn="just"/>
            <a:r>
              <a:rPr lang="fr-FR" sz="2800" dirty="0">
                <a:latin typeface="Poppins" panose="00000500000000000000" pitchFamily="2" charset="0"/>
                <a:cs typeface="Poppins" panose="00000500000000000000" pitchFamily="2" charset="0"/>
              </a:rPr>
              <a:t>Suite aux élections municipales, le Conseil d’administration du CDG doit être recomposé.</a:t>
            </a:r>
          </a:p>
          <a:p>
            <a:pPr marL="0" indent="0">
              <a:buNone/>
            </a:pPr>
            <a:r>
              <a:rPr lang="fr-FR" sz="2800" dirty="0">
                <a:latin typeface="Poppins" panose="00000500000000000000" pitchFamily="2" charset="0"/>
                <a:cs typeface="Poppins" panose="00000500000000000000" pitchFamily="2" charset="0"/>
              </a:rPr>
              <a:t>Chaque maire ou président d’établissement public dispose d'une voix par fonctionnaire titulaire ou stagiaire à temps complet ou à temps non complet, affecté à la commune ou à l’établissement public et en position d'activité auprès de celle-ci.</a:t>
            </a:r>
          </a:p>
          <a:p>
            <a:pPr marL="0" indent="0">
              <a:buNone/>
            </a:pPr>
            <a:endParaRPr lang="fr-FR" sz="2800" b="1" dirty="0">
              <a:latin typeface="Poppins" panose="00000500000000000000" pitchFamily="2" charset="0"/>
              <a:cs typeface="Poppins" panose="00000500000000000000" pitchFamily="2" charset="0"/>
            </a:endParaRPr>
          </a:p>
          <a:p>
            <a:pPr marL="0" indent="0">
              <a:buNone/>
            </a:pPr>
            <a:r>
              <a:rPr lang="fr-FR" sz="2800" dirty="0">
                <a:latin typeface="Poppins" panose="00000500000000000000" pitchFamily="2" charset="0"/>
                <a:cs typeface="Poppins" panose="00000500000000000000" pitchFamily="2" charset="0"/>
              </a:rPr>
              <a:t>Les </a:t>
            </a:r>
            <a:r>
              <a:rPr lang="fr-FR" sz="2800" b="1" u="sng" dirty="0">
                <a:solidFill>
                  <a:srgbClr val="00B0F0"/>
                </a:solidFill>
                <a:latin typeface="Poppins" panose="00000500000000000000" pitchFamily="2" charset="0"/>
                <a:cs typeface="Poppins" panose="00000500000000000000" pitchFamily="2" charset="0"/>
              </a:rPr>
              <a:t>listes électorales </a:t>
            </a:r>
            <a:r>
              <a:rPr lang="fr-FR" sz="2800" dirty="0">
                <a:latin typeface="Poppins" panose="00000500000000000000" pitchFamily="2" charset="0"/>
                <a:cs typeface="Poppins" panose="00000500000000000000" pitchFamily="2" charset="0"/>
              </a:rPr>
              <a:t>ont été publiées : l</a:t>
            </a:r>
            <a:r>
              <a:rPr lang="fr-FR" sz="2800" b="1" dirty="0">
                <a:latin typeface="Poppins" panose="00000500000000000000" pitchFamily="2" charset="0"/>
                <a:cs typeface="Poppins" panose="00000500000000000000" pitchFamily="2" charset="0"/>
              </a:rPr>
              <a:t>es électeurs doivent formuler leurs éventuelles réclamations </a:t>
            </a:r>
            <a:r>
              <a:rPr lang="fr-FR" sz="2800" dirty="0">
                <a:latin typeface="Poppins" panose="00000500000000000000" pitchFamily="2" charset="0"/>
                <a:cs typeface="Poppins" panose="00000500000000000000" pitchFamily="2" charset="0"/>
              </a:rPr>
              <a:t>à </a:t>
            </a:r>
            <a:r>
              <a:rPr lang="fr-FR" sz="2800" dirty="0">
                <a:latin typeface="Poppins" panose="00000500000000000000" pitchFamily="2" charset="0"/>
                <a:cs typeface="Poppins" panose="00000500000000000000" pitchFamily="2" charset="0"/>
                <a:hlinkClick r:id="rId2" tooltip="mailto:cdgcher@cdg18.fr"/>
              </a:rPr>
              <a:t>cdgcher@cdg18.fr</a:t>
            </a:r>
            <a:r>
              <a:rPr lang="fr-FR" sz="2800" dirty="0">
                <a:latin typeface="Poppins" panose="00000500000000000000" pitchFamily="2" charset="0"/>
                <a:cs typeface="Poppins" panose="00000500000000000000" pitchFamily="2" charset="0"/>
              </a:rPr>
              <a:t> </a:t>
            </a:r>
            <a:r>
              <a:rPr lang="fr-FR" sz="2800" b="1" dirty="0">
                <a:latin typeface="Poppins" panose="00000500000000000000" pitchFamily="2" charset="0"/>
                <a:cs typeface="Poppins" panose="00000500000000000000" pitchFamily="2" charset="0"/>
              </a:rPr>
              <a:t>avant le 7 juin 2026</a:t>
            </a:r>
          </a:p>
          <a:p>
            <a:endParaRPr lang="fr-FR" sz="2800" dirty="0">
              <a:latin typeface="Poppins" panose="00000500000000000000" pitchFamily="2" charset="0"/>
              <a:cs typeface="Poppins" panose="00000500000000000000" pitchFamily="2" charset="0"/>
            </a:endParaRPr>
          </a:p>
          <a:p>
            <a:r>
              <a:rPr lang="fr-FR" sz="2800" dirty="0">
                <a:latin typeface="Poppins" panose="00000500000000000000" pitchFamily="2" charset="0"/>
                <a:cs typeface="Poppins" panose="00000500000000000000" pitchFamily="2" charset="0"/>
              </a:rPr>
              <a:t>Pour rappel, le CA sera composé comme suit:</a:t>
            </a:r>
          </a:p>
          <a:p>
            <a:pPr lvl="1" algn="just">
              <a:buFont typeface="Wingdings" panose="05000000000000000000" pitchFamily="2" charset="2"/>
              <a:buChar char="§"/>
            </a:pPr>
            <a:r>
              <a:rPr lang="fr-FR" sz="2800" dirty="0">
                <a:latin typeface="Poppins" panose="00000500000000000000" pitchFamily="2" charset="0"/>
                <a:cs typeface="Poppins" panose="00000500000000000000" pitchFamily="2" charset="0"/>
              </a:rPr>
              <a:t> 17 représentants des communes affiliées et 17 suppléants</a:t>
            </a:r>
          </a:p>
          <a:p>
            <a:pPr lvl="1" algn="just">
              <a:buFont typeface="Wingdings" panose="05000000000000000000" pitchFamily="2" charset="2"/>
              <a:buChar char="§"/>
            </a:pPr>
            <a:r>
              <a:rPr lang="fr-FR" sz="2800" dirty="0">
                <a:latin typeface="Poppins" panose="00000500000000000000" pitchFamily="2" charset="0"/>
                <a:cs typeface="Poppins" panose="00000500000000000000" pitchFamily="2" charset="0"/>
              </a:rPr>
              <a:t>2 représentants des établissements publics affiliés (communautés de communes et syndicats) et 2 suppléants</a:t>
            </a:r>
          </a:p>
          <a:p>
            <a:pPr marL="0" indent="0" algn="just">
              <a:buNone/>
            </a:pPr>
            <a:endParaRPr lang="fr-FR" sz="2800" b="1" u="sng" dirty="0">
              <a:solidFill>
                <a:srgbClr val="00B0F0"/>
              </a:solidFill>
              <a:latin typeface="Poppins" panose="00000500000000000000" pitchFamily="2" charset="0"/>
              <a:cs typeface="Poppins" panose="00000500000000000000" pitchFamily="2" charset="0"/>
            </a:endParaRPr>
          </a:p>
          <a:p>
            <a:pPr marL="0" indent="0" algn="just">
              <a:buNone/>
            </a:pPr>
            <a:r>
              <a:rPr lang="fr-FR" sz="2800" b="1" u="sng" dirty="0">
                <a:solidFill>
                  <a:srgbClr val="00B0F0"/>
                </a:solidFill>
                <a:latin typeface="Poppins" panose="00000500000000000000" pitchFamily="2" charset="0"/>
                <a:cs typeface="Poppins" panose="00000500000000000000" pitchFamily="2" charset="0"/>
              </a:rPr>
              <a:t>Peuvent être candidats </a:t>
            </a:r>
            <a:r>
              <a:rPr lang="fr-FR" sz="2800" dirty="0">
                <a:latin typeface="Poppins" panose="00000500000000000000" pitchFamily="2" charset="0"/>
                <a:cs typeface="Poppins" panose="00000500000000000000" pitchFamily="2" charset="0"/>
              </a:rPr>
              <a:t>: les maires et conseillers municipaux des communes affiliées ainsi que les membres des conseils d’administration des établissements publics affiliés</a:t>
            </a:r>
          </a:p>
        </p:txBody>
      </p:sp>
      <p:pic>
        <p:nvPicPr>
          <p:cNvPr id="11" name="Image 10">
            <a:extLst>
              <a:ext uri="{FF2B5EF4-FFF2-40B4-BE49-F238E27FC236}">
                <a16:creationId xmlns:a16="http://schemas.microsoft.com/office/drawing/2014/main" id="{B323CD81-59DA-AE14-48EE-6BA832232E47}"/>
              </a:ext>
            </a:extLst>
          </p:cNvPr>
          <p:cNvPicPr>
            <a:picLocks noChangeAspect="1"/>
          </p:cNvPicPr>
          <p:nvPr/>
        </p:nvPicPr>
        <p:blipFill>
          <a:blip r:embed="rId3"/>
          <a:stretch>
            <a:fillRect/>
          </a:stretch>
        </p:blipFill>
        <p:spPr>
          <a:xfrm>
            <a:off x="1219200" y="647700"/>
            <a:ext cx="2057400" cy="2057400"/>
          </a:xfrm>
          <a:prstGeom prst="rect">
            <a:avLst/>
          </a:prstGeom>
        </p:spPr>
      </p:pic>
    </p:spTree>
    <p:extLst>
      <p:ext uri="{BB962C8B-B14F-4D97-AF65-F5344CB8AC3E}">
        <p14:creationId xmlns:p14="http://schemas.microsoft.com/office/powerpoint/2010/main" val="36674449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88B0FFB3-AFC5-D18A-24B9-A8F975CAF398}"/>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D48174D8-03F6-365B-C4DC-C0CB0DCAF4C0}"/>
              </a:ext>
            </a:extLst>
          </p:cNvPr>
          <p:cNvSpPr>
            <a:spLocks noGrp="1"/>
          </p:cNvSpPr>
          <p:nvPr>
            <p:ph type="title"/>
          </p:nvPr>
        </p:nvSpPr>
        <p:spPr>
          <a:xfrm>
            <a:off x="685800" y="417508"/>
            <a:ext cx="16160546" cy="1143000"/>
          </a:xfrm>
        </p:spPr>
        <p:txBody>
          <a:bodyPr>
            <a:normAutofit/>
          </a:bodyPr>
          <a:lstStyle/>
          <a:p>
            <a:r>
              <a:rPr lang="fr-FR" b="1" dirty="0">
                <a:solidFill>
                  <a:srgbClr val="00B0F0"/>
                </a:solidFill>
              </a:rPr>
              <a:t>Protection Sociale Complémentaire (PSC)</a:t>
            </a:r>
          </a:p>
        </p:txBody>
      </p:sp>
      <p:sp>
        <p:nvSpPr>
          <p:cNvPr id="9" name="Espace réservé du contenu 8">
            <a:extLst>
              <a:ext uri="{FF2B5EF4-FFF2-40B4-BE49-F238E27FC236}">
                <a16:creationId xmlns:a16="http://schemas.microsoft.com/office/drawing/2014/main" id="{190232F8-71DF-ACF4-79D4-8135A5D99C30}"/>
              </a:ext>
            </a:extLst>
          </p:cNvPr>
          <p:cNvSpPr>
            <a:spLocks noGrp="1"/>
          </p:cNvSpPr>
          <p:nvPr>
            <p:ph sz="half" idx="1"/>
          </p:nvPr>
        </p:nvSpPr>
        <p:spPr>
          <a:xfrm>
            <a:off x="990600" y="2552700"/>
            <a:ext cx="16306800" cy="7467600"/>
          </a:xfrm>
        </p:spPr>
        <p:txBody>
          <a:bodyPr>
            <a:normAutofit/>
          </a:bodyPr>
          <a:lstStyle/>
          <a:p>
            <a:pPr marL="0" indent="0">
              <a:buNone/>
            </a:pPr>
            <a:r>
              <a:rPr lang="fr-FR" dirty="0"/>
              <a:t>	</a:t>
            </a:r>
          </a:p>
          <a:p>
            <a:pPr marL="0" indent="0">
              <a:buNone/>
            </a:pPr>
            <a:r>
              <a:rPr lang="fr-FR" b="1" u="sng" dirty="0">
                <a:latin typeface="Poppins" panose="00000500000000000000" pitchFamily="2" charset="0"/>
                <a:cs typeface="Poppins" panose="00000500000000000000" pitchFamily="2" charset="0"/>
              </a:rPr>
              <a:t>Santé:</a:t>
            </a:r>
            <a:br>
              <a:rPr lang="fr-FR" dirty="0"/>
            </a:br>
            <a:r>
              <a:rPr lang="fr-FR" dirty="0"/>
              <a:t>	</a:t>
            </a:r>
          </a:p>
          <a:p>
            <a:r>
              <a:rPr lang="fr-FR" dirty="0">
                <a:latin typeface="Poppins" panose="00000500000000000000" pitchFamily="2" charset="0"/>
                <a:cs typeface="Poppins" panose="00000500000000000000" pitchFamily="2" charset="0"/>
              </a:rPr>
              <a:t>Pour rappel, obligation de participation employeur sur le risque santé depuis le 1</a:t>
            </a:r>
            <a:r>
              <a:rPr lang="fr-FR" baseline="30000" dirty="0">
                <a:latin typeface="Poppins" panose="00000500000000000000" pitchFamily="2" charset="0"/>
                <a:cs typeface="Poppins" panose="00000500000000000000" pitchFamily="2" charset="0"/>
              </a:rPr>
              <a:t>er</a:t>
            </a:r>
            <a:r>
              <a:rPr lang="fr-FR" dirty="0">
                <a:latin typeface="Poppins" panose="00000500000000000000" pitchFamily="2" charset="0"/>
                <a:cs typeface="Poppins" panose="00000500000000000000" pitchFamily="2" charset="0"/>
              </a:rPr>
              <a:t> janvier 2026 : labellisation ou contrat de groupe</a:t>
            </a:r>
          </a:p>
          <a:p>
            <a:pPr marL="914400" lvl="2" indent="0">
              <a:buNone/>
            </a:pPr>
            <a:endParaRPr lang="fr-FR" sz="2800" b="1" dirty="0">
              <a:latin typeface="Poppins" panose="00000500000000000000" pitchFamily="2" charset="0"/>
              <a:cs typeface="Poppins" panose="00000500000000000000" pitchFamily="2" charset="0"/>
            </a:endParaRPr>
          </a:p>
          <a:p>
            <a:r>
              <a:rPr lang="fr-FR" b="1" u="sng" dirty="0">
                <a:solidFill>
                  <a:srgbClr val="76C4D6"/>
                </a:solidFill>
                <a:latin typeface="Poppins" panose="00000500000000000000" pitchFamily="2" charset="0"/>
                <a:cs typeface="Poppins" panose="00000500000000000000" pitchFamily="2" charset="0"/>
              </a:rPr>
              <a:t>Réunions employeurs </a:t>
            </a:r>
            <a:r>
              <a:rPr lang="fr-FR" i="1" dirty="0">
                <a:latin typeface="Poppins" panose="00000500000000000000" pitchFamily="2" charset="0"/>
                <a:cs typeface="Poppins" panose="00000500000000000000" pitchFamily="2" charset="0"/>
              </a:rPr>
              <a:t>(Pour les collectivités n’ayant pas adhéré au contrat de groupe du CDG et aux collectivités de moins de 10 agents)</a:t>
            </a:r>
            <a:r>
              <a:rPr lang="fr-FR" dirty="0">
                <a:latin typeface="Poppins" panose="00000500000000000000" pitchFamily="2" charset="0"/>
                <a:cs typeface="Poppins" panose="00000500000000000000" pitchFamily="2" charset="0"/>
              </a:rPr>
              <a:t>:</a:t>
            </a:r>
          </a:p>
          <a:p>
            <a:pPr lvl="2">
              <a:buFont typeface="Wingdings" panose="05000000000000000000" pitchFamily="2" charset="2"/>
              <a:buChar char="ü"/>
            </a:pPr>
            <a:r>
              <a:rPr lang="fr-FR" sz="2800" dirty="0">
                <a:latin typeface="Poppins" panose="00000500000000000000" pitchFamily="2" charset="0"/>
                <a:cs typeface="Poppins" panose="00000500000000000000" pitchFamily="2" charset="0"/>
              </a:rPr>
              <a:t> Jeudi 18 juin de 14H30 à 16H00 </a:t>
            </a:r>
          </a:p>
          <a:p>
            <a:pPr marL="914400" lvl="2" indent="0">
              <a:buNone/>
            </a:pPr>
            <a:r>
              <a:rPr lang="fr-FR" sz="2800" u="sng" dirty="0">
                <a:solidFill>
                  <a:srgbClr val="76C4D6"/>
                </a:solidFill>
                <a:latin typeface="Poppins" panose="00000500000000000000" pitchFamily="2" charset="0"/>
                <a:cs typeface="Poppins" panose="00000500000000000000" pitchFamily="2" charset="0"/>
                <a:hlinkClick r:id="rId2">
                  <a:extLst>
                    <a:ext uri="{A12FA001-AC4F-418D-AE19-62706E023703}">
                      <ahyp:hlinkClr xmlns:ahyp="http://schemas.microsoft.com/office/drawing/2018/hyperlinkcolor" val="tx"/>
                    </a:ext>
                  </a:extLst>
                </a:hlinkClick>
              </a:rPr>
              <a:t>Lien d’inscription</a:t>
            </a:r>
            <a:r>
              <a:rPr lang="fr-FR" sz="2800" u="sng" dirty="0">
                <a:solidFill>
                  <a:srgbClr val="76C4D6"/>
                </a:solidFill>
                <a:latin typeface="Poppins" panose="00000500000000000000" pitchFamily="2" charset="0"/>
                <a:cs typeface="Poppins" panose="00000500000000000000" pitchFamily="2" charset="0"/>
              </a:rPr>
              <a:t> </a:t>
            </a:r>
            <a:r>
              <a:rPr lang="fr-FR" sz="2800" dirty="0">
                <a:latin typeface="Poppins" panose="00000500000000000000" pitchFamily="2" charset="0"/>
                <a:cs typeface="Poppins" panose="00000500000000000000" pitchFamily="2" charset="0"/>
              </a:rPr>
              <a:t>envoyé dans le flash du 21/05 ou scanner le QR Code</a:t>
            </a:r>
          </a:p>
          <a:p>
            <a:pPr marL="0" lvl="0" indent="0" defTabSz="685800">
              <a:lnSpc>
                <a:spcPct val="90000"/>
              </a:lnSpc>
              <a:spcBef>
                <a:spcPts val="750"/>
              </a:spcBef>
              <a:buNone/>
              <a:defRPr/>
            </a:pPr>
            <a:r>
              <a:rPr lang="fr-FR" sz="2400" dirty="0">
                <a:solidFill>
                  <a:prstClr val="black"/>
                </a:solidFill>
              </a:rPr>
              <a:t>	</a:t>
            </a:r>
            <a:r>
              <a:rPr lang="fr-FR" sz="1000" dirty="0"/>
              <a:t>	</a:t>
            </a:r>
            <a:endParaRPr lang="fr-FR" dirty="0">
              <a:latin typeface="Poppins" panose="00000500000000000000" pitchFamily="2" charset="0"/>
              <a:cs typeface="Poppins" panose="00000500000000000000" pitchFamily="2" charset="0"/>
            </a:endParaRPr>
          </a:p>
          <a:p>
            <a:endParaRPr lang="fr-FR" dirty="0">
              <a:latin typeface="Poppins" panose="00000500000000000000" pitchFamily="2" charset="0"/>
              <a:cs typeface="Poppins" panose="00000500000000000000" pitchFamily="2" charset="0"/>
            </a:endParaRPr>
          </a:p>
          <a:p>
            <a:pPr marL="0" indent="0">
              <a:buNone/>
            </a:pPr>
            <a:endParaRPr lang="fr-FR" dirty="0"/>
          </a:p>
        </p:txBody>
      </p:sp>
      <p:sp>
        <p:nvSpPr>
          <p:cNvPr id="3" name="ZoneTexte 2">
            <a:extLst>
              <a:ext uri="{FF2B5EF4-FFF2-40B4-BE49-F238E27FC236}">
                <a16:creationId xmlns:a16="http://schemas.microsoft.com/office/drawing/2014/main" id="{EE0DE1EB-37FB-2CBC-9E14-A4AA6B92AFAC}"/>
              </a:ext>
            </a:extLst>
          </p:cNvPr>
          <p:cNvSpPr txBox="1"/>
          <p:nvPr/>
        </p:nvSpPr>
        <p:spPr>
          <a:xfrm>
            <a:off x="4572000" y="-77629319"/>
            <a:ext cx="9144000" cy="10864513"/>
          </a:xfrm>
          <a:prstGeom prst="rect">
            <a:avLst/>
          </a:prstGeom>
          <a:noFill/>
        </p:spPr>
        <p:txBody>
          <a:bodyPr wrap="square">
            <a:spAutoFit/>
          </a:bodyPr>
          <a:lstStyle/>
          <a:p>
            <a:pPr algn="just"/>
            <a:r>
              <a:rPr lang="fr-FR" sz="2800" dirty="0">
                <a:latin typeface="Poppins" panose="00000500000000000000" pitchFamily="2" charset="0"/>
                <a:cs typeface="Poppins" panose="00000500000000000000" pitchFamily="2" charset="0"/>
              </a:rPr>
              <a:t>Suite aux élections municipales, le Conseil d’administration du CDG doit être recomposé.</a:t>
            </a:r>
          </a:p>
          <a:p>
            <a:pPr marL="0" indent="0">
              <a:buNone/>
            </a:pPr>
            <a:r>
              <a:rPr lang="fr-FR" sz="2800" dirty="0">
                <a:latin typeface="Poppins" panose="00000500000000000000" pitchFamily="2" charset="0"/>
                <a:cs typeface="Poppins" panose="00000500000000000000" pitchFamily="2" charset="0"/>
              </a:rPr>
              <a:t>Chaque maire ou président d’établissement public dispose d'une voix par fonctionnaire titulaire ou stagiaire à temps complet ou à temps non complet, affecté à la commune ou à l’établissement public et en position d'activité auprès de celle-ci.</a:t>
            </a:r>
          </a:p>
          <a:p>
            <a:pPr marL="0" indent="0">
              <a:buNone/>
            </a:pPr>
            <a:endParaRPr lang="fr-FR" sz="2800" b="1" dirty="0">
              <a:latin typeface="Poppins" panose="00000500000000000000" pitchFamily="2" charset="0"/>
              <a:cs typeface="Poppins" panose="00000500000000000000" pitchFamily="2" charset="0"/>
            </a:endParaRPr>
          </a:p>
          <a:p>
            <a:pPr marL="0" indent="0">
              <a:buNone/>
            </a:pPr>
            <a:r>
              <a:rPr lang="fr-FR" sz="2800" dirty="0">
                <a:latin typeface="Poppins" panose="00000500000000000000" pitchFamily="2" charset="0"/>
                <a:cs typeface="Poppins" panose="00000500000000000000" pitchFamily="2" charset="0"/>
              </a:rPr>
              <a:t>Les </a:t>
            </a:r>
            <a:r>
              <a:rPr lang="fr-FR" sz="2800" b="1" u="sng" dirty="0">
                <a:solidFill>
                  <a:srgbClr val="00B0F0"/>
                </a:solidFill>
                <a:latin typeface="Poppins" panose="00000500000000000000" pitchFamily="2" charset="0"/>
                <a:cs typeface="Poppins" panose="00000500000000000000" pitchFamily="2" charset="0"/>
              </a:rPr>
              <a:t>listes électorales </a:t>
            </a:r>
            <a:r>
              <a:rPr lang="fr-FR" sz="2800" dirty="0">
                <a:latin typeface="Poppins" panose="00000500000000000000" pitchFamily="2" charset="0"/>
                <a:cs typeface="Poppins" panose="00000500000000000000" pitchFamily="2" charset="0"/>
              </a:rPr>
              <a:t>ont été publiées : l</a:t>
            </a:r>
            <a:r>
              <a:rPr lang="fr-FR" sz="2800" b="1" dirty="0">
                <a:latin typeface="Poppins" panose="00000500000000000000" pitchFamily="2" charset="0"/>
                <a:cs typeface="Poppins" panose="00000500000000000000" pitchFamily="2" charset="0"/>
              </a:rPr>
              <a:t>es électeurs doivent formuler leurs éventuelles réclamations </a:t>
            </a:r>
            <a:r>
              <a:rPr lang="fr-FR" sz="2800" dirty="0">
                <a:latin typeface="Poppins" panose="00000500000000000000" pitchFamily="2" charset="0"/>
                <a:cs typeface="Poppins" panose="00000500000000000000" pitchFamily="2" charset="0"/>
              </a:rPr>
              <a:t>à </a:t>
            </a:r>
            <a:r>
              <a:rPr lang="fr-FR" sz="2800" dirty="0">
                <a:latin typeface="Poppins" panose="00000500000000000000" pitchFamily="2" charset="0"/>
                <a:cs typeface="Poppins" panose="00000500000000000000" pitchFamily="2" charset="0"/>
                <a:hlinkClick r:id="rId3" tooltip="mailto:cdgcher@cdg18.fr"/>
              </a:rPr>
              <a:t>cdgcher@cdg18.fr</a:t>
            </a:r>
            <a:r>
              <a:rPr lang="fr-FR" sz="2800" dirty="0">
                <a:latin typeface="Poppins" panose="00000500000000000000" pitchFamily="2" charset="0"/>
                <a:cs typeface="Poppins" panose="00000500000000000000" pitchFamily="2" charset="0"/>
              </a:rPr>
              <a:t> </a:t>
            </a:r>
            <a:r>
              <a:rPr lang="fr-FR" sz="2800" b="1" dirty="0">
                <a:latin typeface="Poppins" panose="00000500000000000000" pitchFamily="2" charset="0"/>
                <a:cs typeface="Poppins" panose="00000500000000000000" pitchFamily="2" charset="0"/>
              </a:rPr>
              <a:t>avant le 7 juin 2026</a:t>
            </a:r>
          </a:p>
          <a:p>
            <a:endParaRPr lang="fr-FR" sz="2800" dirty="0">
              <a:latin typeface="Poppins" panose="00000500000000000000" pitchFamily="2" charset="0"/>
              <a:cs typeface="Poppins" panose="00000500000000000000" pitchFamily="2" charset="0"/>
            </a:endParaRPr>
          </a:p>
          <a:p>
            <a:r>
              <a:rPr lang="fr-FR" sz="2800" dirty="0">
                <a:latin typeface="Poppins" panose="00000500000000000000" pitchFamily="2" charset="0"/>
                <a:cs typeface="Poppins" panose="00000500000000000000" pitchFamily="2" charset="0"/>
              </a:rPr>
              <a:t>Pour rappel, le CA sera composé comme suit:</a:t>
            </a:r>
          </a:p>
          <a:p>
            <a:pPr lvl="1" algn="just">
              <a:buFont typeface="Wingdings" panose="05000000000000000000" pitchFamily="2" charset="2"/>
              <a:buChar char="§"/>
            </a:pPr>
            <a:r>
              <a:rPr lang="fr-FR" sz="2800" dirty="0">
                <a:latin typeface="Poppins" panose="00000500000000000000" pitchFamily="2" charset="0"/>
                <a:cs typeface="Poppins" panose="00000500000000000000" pitchFamily="2" charset="0"/>
              </a:rPr>
              <a:t> 17 représentants des communes affiliées et 17 suppléants</a:t>
            </a:r>
          </a:p>
          <a:p>
            <a:pPr lvl="1" algn="just">
              <a:buFont typeface="Wingdings" panose="05000000000000000000" pitchFamily="2" charset="2"/>
              <a:buChar char="§"/>
            </a:pPr>
            <a:r>
              <a:rPr lang="fr-FR" sz="2800" dirty="0">
                <a:latin typeface="Poppins" panose="00000500000000000000" pitchFamily="2" charset="0"/>
                <a:cs typeface="Poppins" panose="00000500000000000000" pitchFamily="2" charset="0"/>
              </a:rPr>
              <a:t>2 représentants des établissements publics affiliés (communautés de communes et syndicats) et 2 suppléants</a:t>
            </a:r>
          </a:p>
          <a:p>
            <a:pPr marL="0" indent="0" algn="just">
              <a:buNone/>
            </a:pPr>
            <a:endParaRPr lang="fr-FR" sz="2800" b="1" u="sng" dirty="0">
              <a:solidFill>
                <a:srgbClr val="00B0F0"/>
              </a:solidFill>
              <a:latin typeface="Poppins" panose="00000500000000000000" pitchFamily="2" charset="0"/>
              <a:cs typeface="Poppins" panose="00000500000000000000" pitchFamily="2" charset="0"/>
            </a:endParaRPr>
          </a:p>
          <a:p>
            <a:pPr marL="0" indent="0" algn="just">
              <a:buNone/>
            </a:pPr>
            <a:r>
              <a:rPr lang="fr-FR" sz="2800" b="1" u="sng" dirty="0">
                <a:solidFill>
                  <a:srgbClr val="00B0F0"/>
                </a:solidFill>
                <a:latin typeface="Poppins" panose="00000500000000000000" pitchFamily="2" charset="0"/>
                <a:cs typeface="Poppins" panose="00000500000000000000" pitchFamily="2" charset="0"/>
              </a:rPr>
              <a:t>Peuvent être candidats </a:t>
            </a:r>
            <a:r>
              <a:rPr lang="fr-FR" sz="2800" dirty="0">
                <a:latin typeface="Poppins" panose="00000500000000000000" pitchFamily="2" charset="0"/>
                <a:cs typeface="Poppins" panose="00000500000000000000" pitchFamily="2" charset="0"/>
              </a:rPr>
              <a:t>: les maires et conseillers municipaux des communes affiliées ainsi que les membres des conseils d’administration des établissements publics affiliés</a:t>
            </a:r>
          </a:p>
        </p:txBody>
      </p:sp>
      <p:pic>
        <p:nvPicPr>
          <p:cNvPr id="11" name="Image 10">
            <a:extLst>
              <a:ext uri="{FF2B5EF4-FFF2-40B4-BE49-F238E27FC236}">
                <a16:creationId xmlns:a16="http://schemas.microsoft.com/office/drawing/2014/main" id="{8F753EDD-4FF4-AF42-0EAE-6EA84B02747A}"/>
              </a:ext>
            </a:extLst>
          </p:cNvPr>
          <p:cNvPicPr>
            <a:picLocks noChangeAspect="1"/>
          </p:cNvPicPr>
          <p:nvPr/>
        </p:nvPicPr>
        <p:blipFill>
          <a:blip r:embed="rId4"/>
          <a:stretch>
            <a:fillRect/>
          </a:stretch>
        </p:blipFill>
        <p:spPr>
          <a:xfrm>
            <a:off x="1219200" y="647700"/>
            <a:ext cx="2057400" cy="2057400"/>
          </a:xfrm>
          <a:prstGeom prst="rect">
            <a:avLst/>
          </a:prstGeom>
        </p:spPr>
      </p:pic>
      <p:pic>
        <p:nvPicPr>
          <p:cNvPr id="2" name="Image 1">
            <a:extLst>
              <a:ext uri="{FF2B5EF4-FFF2-40B4-BE49-F238E27FC236}">
                <a16:creationId xmlns:a16="http://schemas.microsoft.com/office/drawing/2014/main" id="{2D0D7CAF-923D-812C-CAD6-F7663F1EC122}"/>
              </a:ext>
            </a:extLst>
          </p:cNvPr>
          <p:cNvPicPr>
            <a:picLocks noChangeAspect="1"/>
          </p:cNvPicPr>
          <p:nvPr/>
        </p:nvPicPr>
        <p:blipFill>
          <a:blip r:embed="rId5"/>
          <a:stretch/>
        </p:blipFill>
        <p:spPr>
          <a:xfrm>
            <a:off x="12571795" y="7429500"/>
            <a:ext cx="2288409" cy="2288409"/>
          </a:xfrm>
          <a:prstGeom prst="rect">
            <a:avLst/>
          </a:prstGeom>
        </p:spPr>
      </p:pic>
    </p:spTree>
    <p:extLst>
      <p:ext uri="{BB962C8B-B14F-4D97-AF65-F5344CB8AC3E}">
        <p14:creationId xmlns:p14="http://schemas.microsoft.com/office/powerpoint/2010/main" val="42026457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6AAE2E1E-3899-066C-C33A-92870C923B5E}"/>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01A38328-E833-FC18-0BA8-6F67E9F9A94C}"/>
              </a:ext>
            </a:extLst>
          </p:cNvPr>
          <p:cNvSpPr>
            <a:spLocks noGrp="1"/>
          </p:cNvSpPr>
          <p:nvPr>
            <p:ph type="title"/>
          </p:nvPr>
        </p:nvSpPr>
        <p:spPr>
          <a:xfrm>
            <a:off x="685800" y="417508"/>
            <a:ext cx="16160546" cy="1143000"/>
          </a:xfrm>
        </p:spPr>
        <p:txBody>
          <a:bodyPr>
            <a:normAutofit/>
          </a:bodyPr>
          <a:lstStyle/>
          <a:p>
            <a:r>
              <a:rPr lang="fr-FR" b="1" dirty="0">
                <a:solidFill>
                  <a:srgbClr val="00B0F0"/>
                </a:solidFill>
              </a:rPr>
              <a:t>Réunion sur STATUAL</a:t>
            </a:r>
          </a:p>
        </p:txBody>
      </p:sp>
      <p:sp>
        <p:nvSpPr>
          <p:cNvPr id="9" name="Espace réservé du contenu 8">
            <a:extLst>
              <a:ext uri="{FF2B5EF4-FFF2-40B4-BE49-F238E27FC236}">
                <a16:creationId xmlns:a16="http://schemas.microsoft.com/office/drawing/2014/main" id="{27BE1EEA-D58D-58FE-ED03-E74B3DC9CDCF}"/>
              </a:ext>
            </a:extLst>
          </p:cNvPr>
          <p:cNvSpPr>
            <a:spLocks noGrp="1"/>
          </p:cNvSpPr>
          <p:nvPr>
            <p:ph sz="half" idx="1"/>
          </p:nvPr>
        </p:nvSpPr>
        <p:spPr>
          <a:xfrm>
            <a:off x="990600" y="2552700"/>
            <a:ext cx="16306800" cy="7467600"/>
          </a:xfrm>
        </p:spPr>
        <p:txBody>
          <a:bodyPr>
            <a:normAutofit/>
          </a:bodyPr>
          <a:lstStyle/>
          <a:p>
            <a:pPr marL="0" indent="0">
              <a:buNone/>
            </a:pPr>
            <a:r>
              <a:rPr lang="fr-FR" dirty="0"/>
              <a:t>	</a:t>
            </a:r>
          </a:p>
          <a:p>
            <a:pPr marL="0" indent="0">
              <a:buNone/>
            </a:pPr>
            <a:r>
              <a:rPr lang="fr-FR" dirty="0">
                <a:latin typeface="Poppins" panose="00000500000000000000" pitchFamily="2" charset="0"/>
                <a:cs typeface="Poppins" panose="00000500000000000000" pitchFamily="2" charset="0"/>
              </a:rPr>
              <a:t>Afin de vous accompagner dans vos déclarations de sinistres sur </a:t>
            </a:r>
            <a:r>
              <a:rPr lang="fr-FR" dirty="0" err="1">
                <a:latin typeface="Poppins" panose="00000500000000000000" pitchFamily="2" charset="0"/>
                <a:cs typeface="Poppins" panose="00000500000000000000" pitchFamily="2" charset="0"/>
              </a:rPr>
              <a:t>Statual</a:t>
            </a:r>
            <a:r>
              <a:rPr lang="fr-FR" dirty="0">
                <a:latin typeface="Poppins" panose="00000500000000000000" pitchFamily="2" charset="0"/>
                <a:cs typeface="Poppins" panose="00000500000000000000" pitchFamily="2" charset="0"/>
              </a:rPr>
              <a:t>, le CDG et la CNP vous proposent une formation en visio à l’utilisation de l’outil :</a:t>
            </a:r>
          </a:p>
          <a:p>
            <a:pPr marL="0" indent="0">
              <a:buNone/>
            </a:pPr>
            <a:endParaRPr lang="fr-FR" dirty="0">
              <a:latin typeface="Poppins" panose="00000500000000000000" pitchFamily="2" charset="0"/>
              <a:cs typeface="Poppins" panose="00000500000000000000" pitchFamily="2" charset="0"/>
            </a:endParaRPr>
          </a:p>
          <a:p>
            <a:pPr marL="0" indent="0" algn="ctr">
              <a:buNone/>
            </a:pPr>
            <a:r>
              <a:rPr lang="fr-FR" b="1" dirty="0">
                <a:solidFill>
                  <a:srgbClr val="76C4D6"/>
                </a:solidFill>
                <a:latin typeface="Poppins" panose="00000500000000000000" pitchFamily="2" charset="0"/>
                <a:cs typeface="Poppins" panose="00000500000000000000" pitchFamily="2" charset="0"/>
              </a:rPr>
              <a:t>Le mardi 16/06/2026 de 10h à 12h</a:t>
            </a:r>
          </a:p>
          <a:p>
            <a:pPr marL="0" indent="0" algn="ctr">
              <a:buNone/>
            </a:pPr>
            <a:endParaRPr lang="fr-FR" b="1" dirty="0">
              <a:solidFill>
                <a:srgbClr val="0070C0"/>
              </a:solidFill>
              <a:latin typeface="Poppins" panose="00000500000000000000" pitchFamily="2" charset="0"/>
              <a:cs typeface="Poppins" panose="00000500000000000000" pitchFamily="2" charset="0"/>
            </a:endParaRPr>
          </a:p>
          <a:p>
            <a:pPr marL="0" indent="0">
              <a:buNone/>
            </a:pPr>
            <a:r>
              <a:rPr lang="fr-FR" dirty="0">
                <a:latin typeface="Poppins" panose="00000500000000000000" pitchFamily="2" charset="0"/>
                <a:cs typeface="Poppins" panose="00000500000000000000" pitchFamily="2" charset="0"/>
              </a:rPr>
              <a:t>Pour nous permettre une meilleure organisation, nous vous remercions de compléter le formulaire FORMS si vous souhaitez assister à la visio </a:t>
            </a:r>
          </a:p>
          <a:p>
            <a:pPr marL="0" indent="0" algn="ctr">
              <a:buNone/>
            </a:pPr>
            <a:r>
              <a:rPr lang="fr-FR" b="1" dirty="0">
                <a:ln/>
                <a:solidFill>
                  <a:srgbClr val="76C4D6"/>
                </a:solidFill>
                <a:effectLst>
                  <a:outerShdw blurRad="38100" dist="19050" dir="2700000" algn="tl" rotWithShape="0">
                    <a:schemeClr val="dk1">
                      <a:lumMod val="50000"/>
                      <a:alpha val="40000"/>
                    </a:schemeClr>
                  </a:outerShdw>
                </a:effectLst>
                <a:latin typeface="Poppins" panose="00000500000000000000" pitchFamily="2" charset="0"/>
                <a:cs typeface="Poppins" panose="00000500000000000000" pitchFamily="2" charset="0"/>
                <a:hlinkClick r:id="rId2">
                  <a:extLst>
                    <a:ext uri="{A12FA001-AC4F-418D-AE19-62706E023703}">
                      <ahyp:hlinkClr xmlns:ahyp="http://schemas.microsoft.com/office/drawing/2018/hyperlinkcolor" val="tx"/>
                    </a:ext>
                  </a:extLst>
                </a:hlinkClick>
              </a:rPr>
              <a:t>Lien d’inscription</a:t>
            </a:r>
            <a:endParaRPr lang="fr-FR" b="1" dirty="0">
              <a:ln/>
              <a:solidFill>
                <a:srgbClr val="76C4D6"/>
              </a:solidFill>
              <a:effectLst>
                <a:outerShdw blurRad="38100" dist="19050" dir="2700000" algn="tl" rotWithShape="0">
                  <a:schemeClr val="dk1">
                    <a:lumMod val="50000"/>
                    <a:alpha val="40000"/>
                  </a:schemeClr>
                </a:outerShdw>
              </a:effectLst>
              <a:latin typeface="Poppins" panose="00000500000000000000" pitchFamily="2" charset="0"/>
              <a:cs typeface="Poppins" panose="00000500000000000000" pitchFamily="2" charset="0"/>
            </a:endParaRPr>
          </a:p>
          <a:p>
            <a:pPr marL="0" indent="0">
              <a:buNone/>
            </a:pPr>
            <a:endParaRPr lang="fr-FR" b="1" dirty="0">
              <a:solidFill>
                <a:srgbClr val="FF0000"/>
              </a:solidFill>
              <a:latin typeface="Poppins" panose="00000500000000000000" pitchFamily="2" charset="0"/>
              <a:cs typeface="Poppins" panose="00000500000000000000" pitchFamily="2" charset="0"/>
            </a:endParaRPr>
          </a:p>
          <a:p>
            <a:pPr marL="0" indent="0">
              <a:buNone/>
            </a:pPr>
            <a:r>
              <a:rPr lang="fr-FR" dirty="0">
                <a:latin typeface="Poppins" panose="00000500000000000000" pitchFamily="2" charset="0"/>
                <a:cs typeface="Poppins" panose="00000500000000000000" pitchFamily="2" charset="0"/>
              </a:rPr>
              <a:t>Voici le lien de connexion pour participer à cette visio : </a:t>
            </a:r>
            <a:r>
              <a:rPr lang="fr-FR" u="sng" dirty="0">
                <a:solidFill>
                  <a:srgbClr val="76C4D6"/>
                </a:solidFill>
                <a:latin typeface="Poppins" panose="00000500000000000000" pitchFamily="2" charset="0"/>
                <a:cs typeface="Poppins" panose="00000500000000000000" pitchFamily="2" charset="0"/>
                <a:hlinkClick r:id="rId3">
                  <a:extLst>
                    <a:ext uri="{A12FA001-AC4F-418D-AE19-62706E023703}">
                      <ahyp:hlinkClr xmlns:ahyp="http://schemas.microsoft.com/office/drawing/2018/hyperlinkcolor" val="tx"/>
                    </a:ext>
                  </a:extLst>
                </a:hlinkClick>
              </a:rPr>
              <a:t>https://teams.microsoft.com/meet/348341263452079?p=aPgsxZd9osMHU30laY</a:t>
            </a:r>
            <a:endParaRPr lang="fr-FR" dirty="0">
              <a:solidFill>
                <a:srgbClr val="76C4D6"/>
              </a:solidFill>
              <a:latin typeface="Poppins" panose="00000500000000000000" pitchFamily="2" charset="0"/>
              <a:cs typeface="Poppins" panose="00000500000000000000" pitchFamily="2" charset="0"/>
            </a:endParaRPr>
          </a:p>
          <a:p>
            <a:pPr marL="0" lvl="0" indent="0" defTabSz="685800">
              <a:lnSpc>
                <a:spcPct val="90000"/>
              </a:lnSpc>
              <a:spcBef>
                <a:spcPts val="750"/>
              </a:spcBef>
              <a:buNone/>
              <a:defRPr/>
            </a:pPr>
            <a:r>
              <a:rPr lang="fr-FR" sz="2400" dirty="0">
                <a:solidFill>
                  <a:prstClr val="black"/>
                </a:solidFill>
              </a:rPr>
              <a:t>	</a:t>
            </a:r>
            <a:r>
              <a:rPr lang="fr-FR" sz="1000" dirty="0"/>
              <a:t>	</a:t>
            </a:r>
            <a:endParaRPr lang="fr-FR" dirty="0">
              <a:latin typeface="Poppins" panose="00000500000000000000" pitchFamily="2" charset="0"/>
              <a:cs typeface="Poppins" panose="00000500000000000000" pitchFamily="2" charset="0"/>
            </a:endParaRPr>
          </a:p>
          <a:p>
            <a:endParaRPr lang="fr-FR" dirty="0">
              <a:latin typeface="Poppins" panose="00000500000000000000" pitchFamily="2" charset="0"/>
              <a:cs typeface="Poppins" panose="00000500000000000000" pitchFamily="2" charset="0"/>
            </a:endParaRPr>
          </a:p>
          <a:p>
            <a:pPr marL="0" indent="0">
              <a:buNone/>
            </a:pPr>
            <a:endParaRPr lang="fr-FR" dirty="0"/>
          </a:p>
        </p:txBody>
      </p:sp>
      <p:sp>
        <p:nvSpPr>
          <p:cNvPr id="3" name="ZoneTexte 2">
            <a:extLst>
              <a:ext uri="{FF2B5EF4-FFF2-40B4-BE49-F238E27FC236}">
                <a16:creationId xmlns:a16="http://schemas.microsoft.com/office/drawing/2014/main" id="{3C6CEE22-6FAC-C890-236D-944DED659181}"/>
              </a:ext>
            </a:extLst>
          </p:cNvPr>
          <p:cNvSpPr txBox="1"/>
          <p:nvPr/>
        </p:nvSpPr>
        <p:spPr>
          <a:xfrm>
            <a:off x="4572000" y="-77629319"/>
            <a:ext cx="9144000" cy="10864513"/>
          </a:xfrm>
          <a:prstGeom prst="rect">
            <a:avLst/>
          </a:prstGeom>
          <a:noFill/>
        </p:spPr>
        <p:txBody>
          <a:bodyPr wrap="square">
            <a:spAutoFit/>
          </a:bodyPr>
          <a:lstStyle/>
          <a:p>
            <a:pPr algn="just"/>
            <a:r>
              <a:rPr lang="fr-FR" sz="2800" dirty="0">
                <a:latin typeface="Poppins" panose="00000500000000000000" pitchFamily="2" charset="0"/>
                <a:cs typeface="Poppins" panose="00000500000000000000" pitchFamily="2" charset="0"/>
              </a:rPr>
              <a:t>Suite aux élections municipales, le Conseil d’administration du CDG doit être recomposé.</a:t>
            </a:r>
          </a:p>
          <a:p>
            <a:pPr marL="0" indent="0">
              <a:buNone/>
            </a:pPr>
            <a:r>
              <a:rPr lang="fr-FR" sz="2800" dirty="0">
                <a:latin typeface="Poppins" panose="00000500000000000000" pitchFamily="2" charset="0"/>
                <a:cs typeface="Poppins" panose="00000500000000000000" pitchFamily="2" charset="0"/>
              </a:rPr>
              <a:t>Chaque maire ou président d’établissement public dispose d'une voix par fonctionnaire titulaire ou stagiaire à temps complet ou à temps non complet, affecté à la commune ou à l’établissement public et en position d'activité auprès de celle-ci.</a:t>
            </a:r>
          </a:p>
          <a:p>
            <a:pPr marL="0" indent="0">
              <a:buNone/>
            </a:pPr>
            <a:endParaRPr lang="fr-FR" sz="2800" b="1" dirty="0">
              <a:latin typeface="Poppins" panose="00000500000000000000" pitchFamily="2" charset="0"/>
              <a:cs typeface="Poppins" panose="00000500000000000000" pitchFamily="2" charset="0"/>
            </a:endParaRPr>
          </a:p>
          <a:p>
            <a:pPr marL="0" indent="0">
              <a:buNone/>
            </a:pPr>
            <a:r>
              <a:rPr lang="fr-FR" sz="2800" dirty="0">
                <a:latin typeface="Poppins" panose="00000500000000000000" pitchFamily="2" charset="0"/>
                <a:cs typeface="Poppins" panose="00000500000000000000" pitchFamily="2" charset="0"/>
              </a:rPr>
              <a:t>Les </a:t>
            </a:r>
            <a:r>
              <a:rPr lang="fr-FR" sz="2800" b="1" u="sng" dirty="0">
                <a:solidFill>
                  <a:srgbClr val="00B0F0"/>
                </a:solidFill>
                <a:latin typeface="Poppins" panose="00000500000000000000" pitchFamily="2" charset="0"/>
                <a:cs typeface="Poppins" panose="00000500000000000000" pitchFamily="2" charset="0"/>
              </a:rPr>
              <a:t>listes électorales </a:t>
            </a:r>
            <a:r>
              <a:rPr lang="fr-FR" sz="2800" dirty="0">
                <a:latin typeface="Poppins" panose="00000500000000000000" pitchFamily="2" charset="0"/>
                <a:cs typeface="Poppins" panose="00000500000000000000" pitchFamily="2" charset="0"/>
              </a:rPr>
              <a:t>ont été publiées : l</a:t>
            </a:r>
            <a:r>
              <a:rPr lang="fr-FR" sz="2800" b="1" dirty="0">
                <a:latin typeface="Poppins" panose="00000500000000000000" pitchFamily="2" charset="0"/>
                <a:cs typeface="Poppins" panose="00000500000000000000" pitchFamily="2" charset="0"/>
              </a:rPr>
              <a:t>es électeurs doivent formuler leurs éventuelles réclamations </a:t>
            </a:r>
            <a:r>
              <a:rPr lang="fr-FR" sz="2800" dirty="0">
                <a:latin typeface="Poppins" panose="00000500000000000000" pitchFamily="2" charset="0"/>
                <a:cs typeface="Poppins" panose="00000500000000000000" pitchFamily="2" charset="0"/>
              </a:rPr>
              <a:t>à </a:t>
            </a:r>
            <a:r>
              <a:rPr lang="fr-FR" sz="2800" dirty="0">
                <a:latin typeface="Poppins" panose="00000500000000000000" pitchFamily="2" charset="0"/>
                <a:cs typeface="Poppins" panose="00000500000000000000" pitchFamily="2" charset="0"/>
                <a:hlinkClick r:id="rId4" tooltip="mailto:cdgcher@cdg18.fr"/>
              </a:rPr>
              <a:t>cdgcher@cdg18.fr</a:t>
            </a:r>
            <a:r>
              <a:rPr lang="fr-FR" sz="2800" dirty="0">
                <a:latin typeface="Poppins" panose="00000500000000000000" pitchFamily="2" charset="0"/>
                <a:cs typeface="Poppins" panose="00000500000000000000" pitchFamily="2" charset="0"/>
              </a:rPr>
              <a:t> </a:t>
            </a:r>
            <a:r>
              <a:rPr lang="fr-FR" sz="2800" b="1" dirty="0">
                <a:latin typeface="Poppins" panose="00000500000000000000" pitchFamily="2" charset="0"/>
                <a:cs typeface="Poppins" panose="00000500000000000000" pitchFamily="2" charset="0"/>
              </a:rPr>
              <a:t>avant le 7 juin 2026</a:t>
            </a:r>
          </a:p>
          <a:p>
            <a:endParaRPr lang="fr-FR" sz="2800" dirty="0">
              <a:latin typeface="Poppins" panose="00000500000000000000" pitchFamily="2" charset="0"/>
              <a:cs typeface="Poppins" panose="00000500000000000000" pitchFamily="2" charset="0"/>
            </a:endParaRPr>
          </a:p>
          <a:p>
            <a:r>
              <a:rPr lang="fr-FR" sz="2800" dirty="0">
                <a:latin typeface="Poppins" panose="00000500000000000000" pitchFamily="2" charset="0"/>
                <a:cs typeface="Poppins" panose="00000500000000000000" pitchFamily="2" charset="0"/>
              </a:rPr>
              <a:t>Pour rappel, le CA sera composé comme suit:</a:t>
            </a:r>
          </a:p>
          <a:p>
            <a:pPr lvl="1" algn="just">
              <a:buFont typeface="Wingdings" panose="05000000000000000000" pitchFamily="2" charset="2"/>
              <a:buChar char="§"/>
            </a:pPr>
            <a:r>
              <a:rPr lang="fr-FR" sz="2800" dirty="0">
                <a:latin typeface="Poppins" panose="00000500000000000000" pitchFamily="2" charset="0"/>
                <a:cs typeface="Poppins" panose="00000500000000000000" pitchFamily="2" charset="0"/>
              </a:rPr>
              <a:t> 17 représentants des communes affiliées et 17 suppléants</a:t>
            </a:r>
          </a:p>
          <a:p>
            <a:pPr lvl="1" algn="just">
              <a:buFont typeface="Wingdings" panose="05000000000000000000" pitchFamily="2" charset="2"/>
              <a:buChar char="§"/>
            </a:pPr>
            <a:r>
              <a:rPr lang="fr-FR" sz="2800" dirty="0">
                <a:latin typeface="Poppins" panose="00000500000000000000" pitchFamily="2" charset="0"/>
                <a:cs typeface="Poppins" panose="00000500000000000000" pitchFamily="2" charset="0"/>
              </a:rPr>
              <a:t>2 représentants des établissements publics affiliés (communautés de communes et syndicats) et 2 suppléants</a:t>
            </a:r>
          </a:p>
          <a:p>
            <a:pPr marL="0" indent="0" algn="just">
              <a:buNone/>
            </a:pPr>
            <a:endParaRPr lang="fr-FR" sz="2800" b="1" u="sng" dirty="0">
              <a:solidFill>
                <a:srgbClr val="00B0F0"/>
              </a:solidFill>
              <a:latin typeface="Poppins" panose="00000500000000000000" pitchFamily="2" charset="0"/>
              <a:cs typeface="Poppins" panose="00000500000000000000" pitchFamily="2" charset="0"/>
            </a:endParaRPr>
          </a:p>
          <a:p>
            <a:pPr marL="0" indent="0" algn="just">
              <a:buNone/>
            </a:pPr>
            <a:r>
              <a:rPr lang="fr-FR" sz="2800" b="1" u="sng" dirty="0">
                <a:solidFill>
                  <a:srgbClr val="00B0F0"/>
                </a:solidFill>
                <a:latin typeface="Poppins" panose="00000500000000000000" pitchFamily="2" charset="0"/>
                <a:cs typeface="Poppins" panose="00000500000000000000" pitchFamily="2" charset="0"/>
              </a:rPr>
              <a:t>Peuvent être candidats </a:t>
            </a:r>
            <a:r>
              <a:rPr lang="fr-FR" sz="2800" dirty="0">
                <a:latin typeface="Poppins" panose="00000500000000000000" pitchFamily="2" charset="0"/>
                <a:cs typeface="Poppins" panose="00000500000000000000" pitchFamily="2" charset="0"/>
              </a:rPr>
              <a:t>: les maires et conseillers municipaux des communes affiliées ainsi que les membres des conseils d’administration des établissements publics affiliés</a:t>
            </a:r>
          </a:p>
        </p:txBody>
      </p:sp>
      <p:pic>
        <p:nvPicPr>
          <p:cNvPr id="5" name="Image 4">
            <a:extLst>
              <a:ext uri="{FF2B5EF4-FFF2-40B4-BE49-F238E27FC236}">
                <a16:creationId xmlns:a16="http://schemas.microsoft.com/office/drawing/2014/main" id="{1A4C2CB1-636B-B672-4E49-1840B2692416}"/>
              </a:ext>
            </a:extLst>
          </p:cNvPr>
          <p:cNvPicPr>
            <a:picLocks noChangeAspect="1"/>
          </p:cNvPicPr>
          <p:nvPr/>
        </p:nvPicPr>
        <p:blipFill>
          <a:blip r:embed="rId5"/>
          <a:stretch/>
        </p:blipFill>
        <p:spPr>
          <a:xfrm>
            <a:off x="685800" y="547138"/>
            <a:ext cx="2362200" cy="2026739"/>
          </a:xfrm>
          <a:prstGeom prst="rect">
            <a:avLst/>
          </a:prstGeom>
        </p:spPr>
      </p:pic>
    </p:spTree>
    <p:extLst>
      <p:ext uri="{BB962C8B-B14F-4D97-AF65-F5344CB8AC3E}">
        <p14:creationId xmlns:p14="http://schemas.microsoft.com/office/powerpoint/2010/main" val="1866258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89309312-4A55-66D0-ABE8-639DBF3D2CF4}"/>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C8AB52C8-9CF8-4D09-C254-5F9018B527A0}"/>
              </a:ext>
            </a:extLst>
          </p:cNvPr>
          <p:cNvSpPr>
            <a:spLocks noGrp="1"/>
          </p:cNvSpPr>
          <p:nvPr>
            <p:ph type="title"/>
          </p:nvPr>
        </p:nvSpPr>
        <p:spPr>
          <a:xfrm>
            <a:off x="685800" y="417508"/>
            <a:ext cx="16160546" cy="1143000"/>
          </a:xfrm>
        </p:spPr>
        <p:txBody>
          <a:bodyPr>
            <a:normAutofit fontScale="90000"/>
          </a:bodyPr>
          <a:lstStyle/>
          <a:p>
            <a:r>
              <a:rPr lang="fr-FR" b="1" dirty="0">
                <a:solidFill>
                  <a:srgbClr val="00B0F0"/>
                </a:solidFill>
              </a:rPr>
              <a:t>Suite de la réorganisation des services – modification des adresses mail  </a:t>
            </a:r>
          </a:p>
        </p:txBody>
      </p:sp>
      <p:sp>
        <p:nvSpPr>
          <p:cNvPr id="9" name="Espace réservé du contenu 8">
            <a:extLst>
              <a:ext uri="{FF2B5EF4-FFF2-40B4-BE49-F238E27FC236}">
                <a16:creationId xmlns:a16="http://schemas.microsoft.com/office/drawing/2014/main" id="{51DD5D32-ACF5-2259-0CF9-4D2FD835D26E}"/>
              </a:ext>
            </a:extLst>
          </p:cNvPr>
          <p:cNvSpPr>
            <a:spLocks noGrp="1"/>
          </p:cNvSpPr>
          <p:nvPr>
            <p:ph sz="half" idx="1"/>
          </p:nvPr>
        </p:nvSpPr>
        <p:spPr>
          <a:xfrm>
            <a:off x="990600" y="2552700"/>
            <a:ext cx="16306800" cy="7467600"/>
          </a:xfrm>
        </p:spPr>
        <p:txBody>
          <a:bodyPr>
            <a:normAutofit/>
          </a:bodyPr>
          <a:lstStyle/>
          <a:p>
            <a:pPr marL="0" indent="0">
              <a:lnSpc>
                <a:spcPct val="150000"/>
              </a:lnSpc>
              <a:buNone/>
            </a:pPr>
            <a:r>
              <a:rPr lang="fr-FR" u="sng" dirty="0">
                <a:latin typeface="Poppins" panose="00000500000000000000" pitchFamily="2" charset="0"/>
                <a:cs typeface="Poppins" panose="00000500000000000000" pitchFamily="2" charset="0"/>
              </a:rPr>
              <a:t>A compter du 1</a:t>
            </a:r>
            <a:r>
              <a:rPr lang="fr-FR" u="sng" baseline="30000" dirty="0">
                <a:latin typeface="Poppins" panose="00000500000000000000" pitchFamily="2" charset="0"/>
                <a:cs typeface="Poppins" panose="00000500000000000000" pitchFamily="2" charset="0"/>
              </a:rPr>
              <a:t>er</a:t>
            </a:r>
            <a:r>
              <a:rPr lang="fr-FR" u="sng" dirty="0">
                <a:latin typeface="Poppins" panose="00000500000000000000" pitchFamily="2" charset="0"/>
                <a:cs typeface="Poppins" panose="00000500000000000000" pitchFamily="2" charset="0"/>
              </a:rPr>
              <a:t> juillet 2026</a:t>
            </a:r>
            <a:r>
              <a:rPr lang="fr-FR" dirty="0">
                <a:latin typeface="Poppins" panose="00000500000000000000" pitchFamily="2" charset="0"/>
                <a:cs typeface="Poppins" panose="00000500000000000000" pitchFamily="2" charset="0"/>
              </a:rPr>
              <a:t>, suppression de l’adresse mail </a:t>
            </a:r>
            <a:r>
              <a:rPr lang="fr-FR" dirty="0">
                <a:latin typeface="Poppins" panose="00000500000000000000" pitchFamily="2" charset="0"/>
                <a:cs typeface="Poppins" panose="00000500000000000000" pitchFamily="2" charset="0"/>
                <a:hlinkClick r:id="rId2"/>
              </a:rPr>
              <a:t>assurances.retraite@cdg18.fr</a:t>
            </a:r>
            <a:endParaRPr lang="fr-FR" dirty="0">
              <a:latin typeface="Poppins" panose="00000500000000000000" pitchFamily="2" charset="0"/>
              <a:cs typeface="Poppins" panose="00000500000000000000" pitchFamily="2" charset="0"/>
            </a:endParaRPr>
          </a:p>
          <a:p>
            <a:pPr marL="0" indent="0">
              <a:lnSpc>
                <a:spcPct val="150000"/>
              </a:lnSpc>
              <a:buNone/>
            </a:pPr>
            <a:endParaRPr lang="fr-FR" dirty="0">
              <a:latin typeface="Poppins" panose="00000500000000000000" pitchFamily="2" charset="0"/>
              <a:cs typeface="Poppins" panose="00000500000000000000" pitchFamily="2" charset="0"/>
            </a:endParaRPr>
          </a:p>
          <a:p>
            <a:pPr>
              <a:lnSpc>
                <a:spcPct val="150000"/>
              </a:lnSpc>
              <a:buFont typeface="Wingdings" panose="05000000000000000000" pitchFamily="2" charset="2"/>
              <a:buChar char="Ø"/>
            </a:pPr>
            <a:r>
              <a:rPr lang="fr-FR" dirty="0">
                <a:latin typeface="Poppins" panose="00000500000000000000" pitchFamily="2" charset="0"/>
                <a:cs typeface="Poppins" panose="00000500000000000000" pitchFamily="2" charset="0"/>
              </a:rPr>
              <a:t>Pour les questions en lien avec la </a:t>
            </a:r>
            <a:r>
              <a:rPr lang="fr-FR" b="1" dirty="0">
                <a:solidFill>
                  <a:schemeClr val="tx2">
                    <a:lumMod val="60000"/>
                    <a:lumOff val="40000"/>
                  </a:schemeClr>
                </a:solidFill>
                <a:latin typeface="Poppins" panose="00000500000000000000" pitchFamily="2" charset="0"/>
                <a:cs typeface="Poppins" panose="00000500000000000000" pitchFamily="2" charset="0"/>
              </a:rPr>
              <a:t>protection sociale complémentaire </a:t>
            </a:r>
            <a:r>
              <a:rPr lang="fr-FR" dirty="0">
                <a:latin typeface="Poppins" panose="00000500000000000000" pitchFamily="2" charset="0"/>
                <a:cs typeface="Poppins" panose="00000500000000000000" pitchFamily="2" charset="0"/>
              </a:rPr>
              <a:t>: </a:t>
            </a:r>
            <a:r>
              <a:rPr lang="fr-FR" dirty="0">
                <a:latin typeface="Poppins" panose="00000500000000000000" pitchFamily="2" charset="0"/>
                <a:cs typeface="Poppins" panose="00000500000000000000" pitchFamily="2" charset="0"/>
                <a:hlinkClick r:id="rId3"/>
              </a:rPr>
              <a:t>psc@cdg18.fr</a:t>
            </a:r>
            <a:r>
              <a:rPr lang="fr-FR" dirty="0">
                <a:latin typeface="Poppins" panose="00000500000000000000" pitchFamily="2" charset="0"/>
                <a:cs typeface="Poppins" panose="00000500000000000000" pitchFamily="2" charset="0"/>
              </a:rPr>
              <a:t> (fonctionnelle depuis le 1</a:t>
            </a:r>
            <a:r>
              <a:rPr lang="fr-FR" baseline="30000" dirty="0">
                <a:latin typeface="Poppins" panose="00000500000000000000" pitchFamily="2" charset="0"/>
                <a:cs typeface="Poppins" panose="00000500000000000000" pitchFamily="2" charset="0"/>
              </a:rPr>
              <a:t>er</a:t>
            </a:r>
            <a:r>
              <a:rPr lang="fr-FR" dirty="0">
                <a:latin typeface="Poppins" panose="00000500000000000000" pitchFamily="2" charset="0"/>
                <a:cs typeface="Poppins" panose="00000500000000000000" pitchFamily="2" charset="0"/>
              </a:rPr>
              <a:t> juin)</a:t>
            </a:r>
          </a:p>
          <a:p>
            <a:pPr>
              <a:lnSpc>
                <a:spcPct val="150000"/>
              </a:lnSpc>
              <a:buFont typeface="Wingdings" panose="05000000000000000000" pitchFamily="2" charset="2"/>
              <a:buChar char="Ø"/>
            </a:pPr>
            <a:r>
              <a:rPr lang="fr-FR" dirty="0">
                <a:latin typeface="Poppins" panose="00000500000000000000" pitchFamily="2" charset="0"/>
                <a:cs typeface="Poppins" panose="00000500000000000000" pitchFamily="2" charset="0"/>
              </a:rPr>
              <a:t>Pour les questions en lien avec </a:t>
            </a:r>
            <a:r>
              <a:rPr lang="fr-FR" b="1" dirty="0">
                <a:solidFill>
                  <a:schemeClr val="tx2">
                    <a:lumMod val="60000"/>
                    <a:lumOff val="40000"/>
                  </a:schemeClr>
                </a:solidFill>
                <a:latin typeface="Poppins" panose="00000500000000000000" pitchFamily="2" charset="0"/>
                <a:cs typeface="Poppins" panose="00000500000000000000" pitchFamily="2" charset="0"/>
              </a:rPr>
              <a:t>l’assurance statutaire CNP </a:t>
            </a:r>
            <a:r>
              <a:rPr lang="fr-FR" dirty="0">
                <a:latin typeface="Poppins" panose="00000500000000000000" pitchFamily="2" charset="0"/>
                <a:cs typeface="Poppins" panose="00000500000000000000" pitchFamily="2" charset="0"/>
              </a:rPr>
              <a:t>: </a:t>
            </a:r>
            <a:r>
              <a:rPr lang="fr-FR" dirty="0">
                <a:latin typeface="Poppins" panose="00000500000000000000" pitchFamily="2" charset="0"/>
                <a:cs typeface="Poppins" panose="00000500000000000000" pitchFamily="2" charset="0"/>
                <a:hlinkClick r:id="rId4"/>
              </a:rPr>
              <a:t>cnp@cdg18.fr</a:t>
            </a:r>
            <a:endParaRPr lang="fr-FR" dirty="0">
              <a:latin typeface="Poppins" panose="00000500000000000000" pitchFamily="2" charset="0"/>
              <a:cs typeface="Poppins" panose="00000500000000000000" pitchFamily="2" charset="0"/>
            </a:endParaRPr>
          </a:p>
          <a:p>
            <a:pPr>
              <a:lnSpc>
                <a:spcPct val="150000"/>
              </a:lnSpc>
              <a:buFont typeface="Wingdings" panose="05000000000000000000" pitchFamily="2" charset="2"/>
              <a:buChar char="Ø"/>
            </a:pPr>
            <a:r>
              <a:rPr lang="fr-FR" dirty="0">
                <a:latin typeface="Poppins" panose="00000500000000000000" pitchFamily="2" charset="0"/>
                <a:cs typeface="Poppins" panose="00000500000000000000" pitchFamily="2" charset="0"/>
              </a:rPr>
              <a:t>Pour les questions en liens avec la </a:t>
            </a:r>
            <a:r>
              <a:rPr lang="fr-FR" b="1" dirty="0">
                <a:solidFill>
                  <a:schemeClr val="tx2">
                    <a:lumMod val="60000"/>
                    <a:lumOff val="40000"/>
                  </a:schemeClr>
                </a:solidFill>
                <a:latin typeface="Poppins" panose="00000500000000000000" pitchFamily="2" charset="0"/>
                <a:cs typeface="Poppins" panose="00000500000000000000" pitchFamily="2" charset="0"/>
              </a:rPr>
              <a:t>retraite</a:t>
            </a:r>
            <a:r>
              <a:rPr lang="fr-FR" dirty="0">
                <a:latin typeface="Poppins" panose="00000500000000000000" pitchFamily="2" charset="0"/>
                <a:cs typeface="Poppins" panose="00000500000000000000" pitchFamily="2" charset="0"/>
              </a:rPr>
              <a:t> : </a:t>
            </a:r>
            <a:r>
              <a:rPr lang="fr-FR" dirty="0">
                <a:latin typeface="Poppins" panose="00000500000000000000" pitchFamily="2" charset="0"/>
                <a:cs typeface="Poppins" panose="00000500000000000000" pitchFamily="2" charset="0"/>
                <a:hlinkClick r:id="rId5"/>
              </a:rPr>
              <a:t>retraite@cdg18.fr</a:t>
            </a:r>
            <a:r>
              <a:rPr lang="fr-FR" dirty="0">
                <a:latin typeface="Poppins" panose="00000500000000000000" pitchFamily="2" charset="0"/>
                <a:cs typeface="Poppins" panose="00000500000000000000" pitchFamily="2" charset="0"/>
              </a:rPr>
              <a:t>	</a:t>
            </a:r>
          </a:p>
          <a:p>
            <a:pPr marL="0" lvl="0" indent="0" defTabSz="685800">
              <a:lnSpc>
                <a:spcPct val="150000"/>
              </a:lnSpc>
              <a:spcBef>
                <a:spcPts val="750"/>
              </a:spcBef>
              <a:buNone/>
              <a:defRPr/>
            </a:pPr>
            <a:r>
              <a:rPr lang="fr-FR" dirty="0">
                <a:solidFill>
                  <a:prstClr val="black"/>
                </a:solidFill>
                <a:latin typeface="Poppins" panose="00000500000000000000" pitchFamily="2" charset="0"/>
                <a:cs typeface="Poppins" panose="00000500000000000000" pitchFamily="2" charset="0"/>
              </a:rPr>
              <a:t>	</a:t>
            </a:r>
            <a:r>
              <a:rPr lang="fr-FR" dirty="0">
                <a:latin typeface="Poppins" panose="00000500000000000000" pitchFamily="2" charset="0"/>
                <a:cs typeface="Poppins" panose="00000500000000000000" pitchFamily="2" charset="0"/>
              </a:rPr>
              <a:t>	</a:t>
            </a:r>
          </a:p>
          <a:p>
            <a:endParaRPr lang="fr-FR" dirty="0">
              <a:latin typeface="Poppins" panose="00000500000000000000" pitchFamily="2" charset="0"/>
              <a:cs typeface="Poppins" panose="00000500000000000000" pitchFamily="2" charset="0"/>
            </a:endParaRPr>
          </a:p>
          <a:p>
            <a:pPr marL="0" indent="0">
              <a:buNone/>
            </a:pPr>
            <a:endParaRPr lang="fr-FR" dirty="0"/>
          </a:p>
        </p:txBody>
      </p:sp>
      <p:sp>
        <p:nvSpPr>
          <p:cNvPr id="3" name="ZoneTexte 2">
            <a:extLst>
              <a:ext uri="{FF2B5EF4-FFF2-40B4-BE49-F238E27FC236}">
                <a16:creationId xmlns:a16="http://schemas.microsoft.com/office/drawing/2014/main" id="{118F6383-7B54-150E-B238-0B2CDBD32704}"/>
              </a:ext>
            </a:extLst>
          </p:cNvPr>
          <p:cNvSpPr txBox="1"/>
          <p:nvPr/>
        </p:nvSpPr>
        <p:spPr>
          <a:xfrm>
            <a:off x="4572000" y="-77629319"/>
            <a:ext cx="9144000" cy="10864513"/>
          </a:xfrm>
          <a:prstGeom prst="rect">
            <a:avLst/>
          </a:prstGeom>
          <a:noFill/>
        </p:spPr>
        <p:txBody>
          <a:bodyPr wrap="square">
            <a:spAutoFit/>
          </a:bodyPr>
          <a:lstStyle/>
          <a:p>
            <a:pPr algn="just"/>
            <a:r>
              <a:rPr lang="fr-FR" sz="2800" dirty="0">
                <a:latin typeface="Poppins" panose="00000500000000000000" pitchFamily="2" charset="0"/>
                <a:cs typeface="Poppins" panose="00000500000000000000" pitchFamily="2" charset="0"/>
              </a:rPr>
              <a:t>Suite aux élections municipales, le Conseil d’administration du CDG doit être recomposé.</a:t>
            </a:r>
          </a:p>
          <a:p>
            <a:pPr marL="0" indent="0">
              <a:buNone/>
            </a:pPr>
            <a:r>
              <a:rPr lang="fr-FR" sz="2800" dirty="0">
                <a:latin typeface="Poppins" panose="00000500000000000000" pitchFamily="2" charset="0"/>
                <a:cs typeface="Poppins" panose="00000500000000000000" pitchFamily="2" charset="0"/>
              </a:rPr>
              <a:t>Chaque maire ou président d’établissement public dispose d'une voix par fonctionnaire titulaire ou stagiaire à temps complet ou à temps non complet, affecté à la commune ou à l’établissement public et en position d'activité auprès de celle-ci.</a:t>
            </a:r>
          </a:p>
          <a:p>
            <a:pPr marL="0" indent="0">
              <a:buNone/>
            </a:pPr>
            <a:endParaRPr lang="fr-FR" sz="2800" b="1" dirty="0">
              <a:latin typeface="Poppins" panose="00000500000000000000" pitchFamily="2" charset="0"/>
              <a:cs typeface="Poppins" panose="00000500000000000000" pitchFamily="2" charset="0"/>
            </a:endParaRPr>
          </a:p>
          <a:p>
            <a:pPr marL="0" indent="0">
              <a:buNone/>
            </a:pPr>
            <a:r>
              <a:rPr lang="fr-FR" sz="2800" dirty="0">
                <a:latin typeface="Poppins" panose="00000500000000000000" pitchFamily="2" charset="0"/>
                <a:cs typeface="Poppins" panose="00000500000000000000" pitchFamily="2" charset="0"/>
              </a:rPr>
              <a:t>Les </a:t>
            </a:r>
            <a:r>
              <a:rPr lang="fr-FR" sz="2800" b="1" u="sng" dirty="0">
                <a:solidFill>
                  <a:srgbClr val="00B0F0"/>
                </a:solidFill>
                <a:latin typeface="Poppins" panose="00000500000000000000" pitchFamily="2" charset="0"/>
                <a:cs typeface="Poppins" panose="00000500000000000000" pitchFamily="2" charset="0"/>
              </a:rPr>
              <a:t>listes électorales </a:t>
            </a:r>
            <a:r>
              <a:rPr lang="fr-FR" sz="2800" dirty="0">
                <a:latin typeface="Poppins" panose="00000500000000000000" pitchFamily="2" charset="0"/>
                <a:cs typeface="Poppins" panose="00000500000000000000" pitchFamily="2" charset="0"/>
              </a:rPr>
              <a:t>ont été publiées : l</a:t>
            </a:r>
            <a:r>
              <a:rPr lang="fr-FR" sz="2800" b="1" dirty="0">
                <a:latin typeface="Poppins" panose="00000500000000000000" pitchFamily="2" charset="0"/>
                <a:cs typeface="Poppins" panose="00000500000000000000" pitchFamily="2" charset="0"/>
              </a:rPr>
              <a:t>es électeurs doivent formuler leurs éventuelles réclamations </a:t>
            </a:r>
            <a:r>
              <a:rPr lang="fr-FR" sz="2800" dirty="0">
                <a:latin typeface="Poppins" panose="00000500000000000000" pitchFamily="2" charset="0"/>
                <a:cs typeface="Poppins" panose="00000500000000000000" pitchFamily="2" charset="0"/>
              </a:rPr>
              <a:t>à </a:t>
            </a:r>
            <a:r>
              <a:rPr lang="fr-FR" sz="2800" dirty="0">
                <a:latin typeface="Poppins" panose="00000500000000000000" pitchFamily="2" charset="0"/>
                <a:cs typeface="Poppins" panose="00000500000000000000" pitchFamily="2" charset="0"/>
                <a:hlinkClick r:id="rId6" tooltip="mailto:cdgcher@cdg18.fr"/>
              </a:rPr>
              <a:t>cdgcher@cdg18.fr</a:t>
            </a:r>
            <a:r>
              <a:rPr lang="fr-FR" sz="2800" dirty="0">
                <a:latin typeface="Poppins" panose="00000500000000000000" pitchFamily="2" charset="0"/>
                <a:cs typeface="Poppins" panose="00000500000000000000" pitchFamily="2" charset="0"/>
              </a:rPr>
              <a:t> </a:t>
            </a:r>
            <a:r>
              <a:rPr lang="fr-FR" sz="2800" b="1" dirty="0">
                <a:latin typeface="Poppins" panose="00000500000000000000" pitchFamily="2" charset="0"/>
                <a:cs typeface="Poppins" panose="00000500000000000000" pitchFamily="2" charset="0"/>
              </a:rPr>
              <a:t>avant le 7 juin 2026</a:t>
            </a:r>
          </a:p>
          <a:p>
            <a:endParaRPr lang="fr-FR" sz="2800" dirty="0">
              <a:latin typeface="Poppins" panose="00000500000000000000" pitchFamily="2" charset="0"/>
              <a:cs typeface="Poppins" panose="00000500000000000000" pitchFamily="2" charset="0"/>
            </a:endParaRPr>
          </a:p>
          <a:p>
            <a:r>
              <a:rPr lang="fr-FR" sz="2800" dirty="0">
                <a:latin typeface="Poppins" panose="00000500000000000000" pitchFamily="2" charset="0"/>
                <a:cs typeface="Poppins" panose="00000500000000000000" pitchFamily="2" charset="0"/>
              </a:rPr>
              <a:t>Pour rappel, le CA sera composé comme suit:</a:t>
            </a:r>
          </a:p>
          <a:p>
            <a:pPr lvl="1" algn="just">
              <a:buFont typeface="Wingdings" panose="05000000000000000000" pitchFamily="2" charset="2"/>
              <a:buChar char="§"/>
            </a:pPr>
            <a:r>
              <a:rPr lang="fr-FR" sz="2800" dirty="0">
                <a:latin typeface="Poppins" panose="00000500000000000000" pitchFamily="2" charset="0"/>
                <a:cs typeface="Poppins" panose="00000500000000000000" pitchFamily="2" charset="0"/>
              </a:rPr>
              <a:t> 17 représentants des communes affiliées et 17 suppléants</a:t>
            </a:r>
          </a:p>
          <a:p>
            <a:pPr lvl="1" algn="just">
              <a:buFont typeface="Wingdings" panose="05000000000000000000" pitchFamily="2" charset="2"/>
              <a:buChar char="§"/>
            </a:pPr>
            <a:r>
              <a:rPr lang="fr-FR" sz="2800" dirty="0">
                <a:latin typeface="Poppins" panose="00000500000000000000" pitchFamily="2" charset="0"/>
                <a:cs typeface="Poppins" panose="00000500000000000000" pitchFamily="2" charset="0"/>
              </a:rPr>
              <a:t>2 représentants des établissements publics affiliés (communautés de communes et syndicats) et 2 suppléants</a:t>
            </a:r>
          </a:p>
          <a:p>
            <a:pPr marL="0" indent="0" algn="just">
              <a:buNone/>
            </a:pPr>
            <a:endParaRPr lang="fr-FR" sz="2800" b="1" u="sng" dirty="0">
              <a:solidFill>
                <a:srgbClr val="00B0F0"/>
              </a:solidFill>
              <a:latin typeface="Poppins" panose="00000500000000000000" pitchFamily="2" charset="0"/>
              <a:cs typeface="Poppins" panose="00000500000000000000" pitchFamily="2" charset="0"/>
            </a:endParaRPr>
          </a:p>
          <a:p>
            <a:pPr marL="0" indent="0" algn="just">
              <a:buNone/>
            </a:pPr>
            <a:r>
              <a:rPr lang="fr-FR" sz="2800" b="1" u="sng" dirty="0">
                <a:solidFill>
                  <a:srgbClr val="00B0F0"/>
                </a:solidFill>
                <a:latin typeface="Poppins" panose="00000500000000000000" pitchFamily="2" charset="0"/>
                <a:cs typeface="Poppins" panose="00000500000000000000" pitchFamily="2" charset="0"/>
              </a:rPr>
              <a:t>Peuvent être candidats </a:t>
            </a:r>
            <a:r>
              <a:rPr lang="fr-FR" sz="2800" dirty="0">
                <a:latin typeface="Poppins" panose="00000500000000000000" pitchFamily="2" charset="0"/>
                <a:cs typeface="Poppins" panose="00000500000000000000" pitchFamily="2" charset="0"/>
              </a:rPr>
              <a:t>: les maires et conseillers municipaux des communes affiliées ainsi que les membres des conseils d’administration des établissements publics affiliés</a:t>
            </a:r>
          </a:p>
        </p:txBody>
      </p:sp>
      <p:pic>
        <p:nvPicPr>
          <p:cNvPr id="2" name="Image 1" descr="Un mail, un écrit qui reste…">
            <a:extLst>
              <a:ext uri="{FF2B5EF4-FFF2-40B4-BE49-F238E27FC236}">
                <a16:creationId xmlns:a16="http://schemas.microsoft.com/office/drawing/2014/main" id="{5A2EFC08-F1C7-1BDF-0F9E-83F53C1D518A}"/>
              </a:ext>
            </a:extLst>
          </p:cNvPr>
          <p:cNvPicPr>
            <a:picLocks noChangeAspect="1"/>
          </p:cNvPicPr>
          <p:nvPr/>
        </p:nvPicPr>
        <p:blipFill>
          <a:blip r:embed="rId7"/>
          <a:stretch/>
        </p:blipFill>
        <p:spPr>
          <a:xfrm>
            <a:off x="7115175" y="6587547"/>
            <a:ext cx="4057650" cy="3246120"/>
          </a:xfrm>
          <a:prstGeom prst="rect">
            <a:avLst/>
          </a:prstGeom>
        </p:spPr>
      </p:pic>
    </p:spTree>
    <p:extLst>
      <p:ext uri="{BB962C8B-B14F-4D97-AF65-F5344CB8AC3E}">
        <p14:creationId xmlns:p14="http://schemas.microsoft.com/office/powerpoint/2010/main" val="21468800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a:extLst>
            <a:ext uri="{FF2B5EF4-FFF2-40B4-BE49-F238E27FC236}">
              <a16:creationId xmlns:a16="http://schemas.microsoft.com/office/drawing/2014/main" id="{7A692342-055D-8D73-3BAD-0ECC5FD934D5}"/>
            </a:ext>
          </a:extLst>
        </p:cNvPr>
        <p:cNvGrpSpPr/>
        <p:nvPr/>
      </p:nvGrpSpPr>
      <p:grpSpPr>
        <a:xfrm>
          <a:off x="0" y="0"/>
          <a:ext cx="0" cy="0"/>
          <a:chOff x="0" y="0"/>
          <a:chExt cx="0" cy="0"/>
        </a:xfrm>
      </p:grpSpPr>
      <p:sp>
        <p:nvSpPr>
          <p:cNvPr id="8" name="Titre 7">
            <a:extLst>
              <a:ext uri="{FF2B5EF4-FFF2-40B4-BE49-F238E27FC236}">
                <a16:creationId xmlns:a16="http://schemas.microsoft.com/office/drawing/2014/main" id="{8997811B-7D15-292F-10A8-B760698005C3}"/>
              </a:ext>
            </a:extLst>
          </p:cNvPr>
          <p:cNvSpPr>
            <a:spLocks noGrp="1"/>
          </p:cNvSpPr>
          <p:nvPr>
            <p:ph type="title"/>
          </p:nvPr>
        </p:nvSpPr>
        <p:spPr>
          <a:xfrm>
            <a:off x="685800" y="417508"/>
            <a:ext cx="16160546" cy="1143000"/>
          </a:xfrm>
        </p:spPr>
        <p:txBody>
          <a:bodyPr>
            <a:normAutofit/>
          </a:bodyPr>
          <a:lstStyle/>
          <a:p>
            <a:r>
              <a:rPr lang="fr-FR" b="1" dirty="0">
                <a:solidFill>
                  <a:srgbClr val="00B0F0"/>
                </a:solidFill>
              </a:rPr>
              <a:t>Fermeture des lignes téléphoniques du service retraite</a:t>
            </a:r>
          </a:p>
        </p:txBody>
      </p:sp>
      <p:sp>
        <p:nvSpPr>
          <p:cNvPr id="9" name="Espace réservé du contenu 8">
            <a:extLst>
              <a:ext uri="{FF2B5EF4-FFF2-40B4-BE49-F238E27FC236}">
                <a16:creationId xmlns:a16="http://schemas.microsoft.com/office/drawing/2014/main" id="{5D919251-66E5-A7B6-A41F-D1DC46E37B63}"/>
              </a:ext>
            </a:extLst>
          </p:cNvPr>
          <p:cNvSpPr>
            <a:spLocks noGrp="1"/>
          </p:cNvSpPr>
          <p:nvPr>
            <p:ph sz="half" idx="1"/>
          </p:nvPr>
        </p:nvSpPr>
        <p:spPr>
          <a:xfrm>
            <a:off x="990600" y="2552700"/>
            <a:ext cx="16306800" cy="7467600"/>
          </a:xfrm>
        </p:spPr>
        <p:txBody>
          <a:bodyPr>
            <a:normAutofit/>
          </a:bodyPr>
          <a:lstStyle/>
          <a:p>
            <a:pPr marL="0" indent="0">
              <a:lnSpc>
                <a:spcPct val="200000"/>
              </a:lnSpc>
              <a:buNone/>
            </a:pPr>
            <a:r>
              <a:rPr lang="fr-FR" dirty="0">
                <a:latin typeface="Poppins" panose="00000500000000000000" pitchFamily="2" charset="0"/>
                <a:cs typeface="Poppins" panose="00000500000000000000" pitchFamily="2" charset="0"/>
              </a:rPr>
              <a:t>A compter du 8 juin 2026, et compte tenu du départ à venir d’une gestionnaire assurances et retraite, </a:t>
            </a:r>
            <a:r>
              <a:rPr lang="fr-FR" b="1" dirty="0">
                <a:latin typeface="Poppins" panose="00000500000000000000" pitchFamily="2" charset="0"/>
                <a:cs typeface="Poppins" panose="00000500000000000000" pitchFamily="2" charset="0"/>
              </a:rPr>
              <a:t>les lignes téléphonique du service assurance retraite ne seront ouvertes que les matins de 9h à 12h. </a:t>
            </a:r>
            <a:r>
              <a:rPr lang="fr-FR" b="1" dirty="0">
                <a:solidFill>
                  <a:prstClr val="black"/>
                </a:solidFill>
                <a:latin typeface="Poppins" panose="00000500000000000000" pitchFamily="2" charset="0"/>
                <a:cs typeface="Poppins" panose="00000500000000000000" pitchFamily="2" charset="0"/>
              </a:rPr>
              <a:t>	</a:t>
            </a:r>
            <a:r>
              <a:rPr lang="fr-FR" sz="1000" b="1" dirty="0"/>
              <a:t>	</a:t>
            </a:r>
            <a:endParaRPr lang="fr-FR" b="1" dirty="0">
              <a:latin typeface="Poppins" panose="00000500000000000000" pitchFamily="2" charset="0"/>
              <a:cs typeface="Poppins" panose="00000500000000000000" pitchFamily="2" charset="0"/>
            </a:endParaRPr>
          </a:p>
          <a:p>
            <a:endParaRPr lang="fr-FR" dirty="0">
              <a:latin typeface="Poppins" panose="00000500000000000000" pitchFamily="2" charset="0"/>
              <a:cs typeface="Poppins" panose="00000500000000000000" pitchFamily="2" charset="0"/>
            </a:endParaRPr>
          </a:p>
          <a:p>
            <a:pPr marL="0" indent="0">
              <a:buNone/>
            </a:pPr>
            <a:endParaRPr lang="fr-FR" dirty="0"/>
          </a:p>
        </p:txBody>
      </p:sp>
      <p:sp>
        <p:nvSpPr>
          <p:cNvPr id="3" name="ZoneTexte 2">
            <a:extLst>
              <a:ext uri="{FF2B5EF4-FFF2-40B4-BE49-F238E27FC236}">
                <a16:creationId xmlns:a16="http://schemas.microsoft.com/office/drawing/2014/main" id="{07238438-9742-5E76-EFD7-6D87B10A8477}"/>
              </a:ext>
            </a:extLst>
          </p:cNvPr>
          <p:cNvSpPr txBox="1"/>
          <p:nvPr/>
        </p:nvSpPr>
        <p:spPr>
          <a:xfrm>
            <a:off x="4572000" y="-77629319"/>
            <a:ext cx="9144000" cy="10864513"/>
          </a:xfrm>
          <a:prstGeom prst="rect">
            <a:avLst/>
          </a:prstGeom>
          <a:noFill/>
        </p:spPr>
        <p:txBody>
          <a:bodyPr wrap="square">
            <a:spAutoFit/>
          </a:bodyPr>
          <a:lstStyle/>
          <a:p>
            <a:pPr algn="just"/>
            <a:r>
              <a:rPr lang="fr-FR" sz="2800" dirty="0">
                <a:latin typeface="Poppins" panose="00000500000000000000" pitchFamily="2" charset="0"/>
                <a:cs typeface="Poppins" panose="00000500000000000000" pitchFamily="2" charset="0"/>
              </a:rPr>
              <a:t>Suite aux élections municipales, le Conseil d’administration du CDG doit être recomposé.</a:t>
            </a:r>
          </a:p>
          <a:p>
            <a:pPr marL="0" indent="0">
              <a:buNone/>
            </a:pPr>
            <a:r>
              <a:rPr lang="fr-FR" sz="2800" dirty="0">
                <a:latin typeface="Poppins" panose="00000500000000000000" pitchFamily="2" charset="0"/>
                <a:cs typeface="Poppins" panose="00000500000000000000" pitchFamily="2" charset="0"/>
              </a:rPr>
              <a:t>Chaque maire ou président d’établissement public dispose d'une voix par fonctionnaire titulaire ou stagiaire à temps complet ou à temps non complet, affecté à la commune ou à l’établissement public et en position d'activité auprès de celle-ci.</a:t>
            </a:r>
          </a:p>
          <a:p>
            <a:pPr marL="0" indent="0">
              <a:buNone/>
            </a:pPr>
            <a:endParaRPr lang="fr-FR" sz="2800" b="1" dirty="0">
              <a:latin typeface="Poppins" panose="00000500000000000000" pitchFamily="2" charset="0"/>
              <a:cs typeface="Poppins" panose="00000500000000000000" pitchFamily="2" charset="0"/>
            </a:endParaRPr>
          </a:p>
          <a:p>
            <a:pPr marL="0" indent="0">
              <a:buNone/>
            </a:pPr>
            <a:r>
              <a:rPr lang="fr-FR" sz="2800" dirty="0">
                <a:latin typeface="Poppins" panose="00000500000000000000" pitchFamily="2" charset="0"/>
                <a:cs typeface="Poppins" panose="00000500000000000000" pitchFamily="2" charset="0"/>
              </a:rPr>
              <a:t>Les </a:t>
            </a:r>
            <a:r>
              <a:rPr lang="fr-FR" sz="2800" b="1" u="sng" dirty="0">
                <a:solidFill>
                  <a:srgbClr val="00B0F0"/>
                </a:solidFill>
                <a:latin typeface="Poppins" panose="00000500000000000000" pitchFamily="2" charset="0"/>
                <a:cs typeface="Poppins" panose="00000500000000000000" pitchFamily="2" charset="0"/>
              </a:rPr>
              <a:t>listes électorales </a:t>
            </a:r>
            <a:r>
              <a:rPr lang="fr-FR" sz="2800" dirty="0">
                <a:latin typeface="Poppins" panose="00000500000000000000" pitchFamily="2" charset="0"/>
                <a:cs typeface="Poppins" panose="00000500000000000000" pitchFamily="2" charset="0"/>
              </a:rPr>
              <a:t>ont été publiées : l</a:t>
            </a:r>
            <a:r>
              <a:rPr lang="fr-FR" sz="2800" b="1" dirty="0">
                <a:latin typeface="Poppins" panose="00000500000000000000" pitchFamily="2" charset="0"/>
                <a:cs typeface="Poppins" panose="00000500000000000000" pitchFamily="2" charset="0"/>
              </a:rPr>
              <a:t>es électeurs doivent formuler leurs éventuelles réclamations </a:t>
            </a:r>
            <a:r>
              <a:rPr lang="fr-FR" sz="2800" dirty="0">
                <a:latin typeface="Poppins" panose="00000500000000000000" pitchFamily="2" charset="0"/>
                <a:cs typeface="Poppins" panose="00000500000000000000" pitchFamily="2" charset="0"/>
              </a:rPr>
              <a:t>à </a:t>
            </a:r>
            <a:r>
              <a:rPr lang="fr-FR" sz="2800" dirty="0">
                <a:latin typeface="Poppins" panose="00000500000000000000" pitchFamily="2" charset="0"/>
                <a:cs typeface="Poppins" panose="00000500000000000000" pitchFamily="2" charset="0"/>
                <a:hlinkClick r:id="rId2" tooltip="mailto:cdgcher@cdg18.fr"/>
              </a:rPr>
              <a:t>cdgcher@cdg18.fr</a:t>
            </a:r>
            <a:r>
              <a:rPr lang="fr-FR" sz="2800" dirty="0">
                <a:latin typeface="Poppins" panose="00000500000000000000" pitchFamily="2" charset="0"/>
                <a:cs typeface="Poppins" panose="00000500000000000000" pitchFamily="2" charset="0"/>
              </a:rPr>
              <a:t> </a:t>
            </a:r>
            <a:r>
              <a:rPr lang="fr-FR" sz="2800" b="1" dirty="0">
                <a:latin typeface="Poppins" panose="00000500000000000000" pitchFamily="2" charset="0"/>
                <a:cs typeface="Poppins" panose="00000500000000000000" pitchFamily="2" charset="0"/>
              </a:rPr>
              <a:t>avant le 7 juin 2026</a:t>
            </a:r>
          </a:p>
          <a:p>
            <a:endParaRPr lang="fr-FR" sz="2800" dirty="0">
              <a:latin typeface="Poppins" panose="00000500000000000000" pitchFamily="2" charset="0"/>
              <a:cs typeface="Poppins" panose="00000500000000000000" pitchFamily="2" charset="0"/>
            </a:endParaRPr>
          </a:p>
          <a:p>
            <a:r>
              <a:rPr lang="fr-FR" sz="2800" dirty="0">
                <a:latin typeface="Poppins" panose="00000500000000000000" pitchFamily="2" charset="0"/>
                <a:cs typeface="Poppins" panose="00000500000000000000" pitchFamily="2" charset="0"/>
              </a:rPr>
              <a:t>Pour rappel, le CA sera composé comme suit:</a:t>
            </a:r>
          </a:p>
          <a:p>
            <a:pPr lvl="1" algn="just">
              <a:buFont typeface="Wingdings" panose="05000000000000000000" pitchFamily="2" charset="2"/>
              <a:buChar char="§"/>
            </a:pPr>
            <a:r>
              <a:rPr lang="fr-FR" sz="2800" dirty="0">
                <a:latin typeface="Poppins" panose="00000500000000000000" pitchFamily="2" charset="0"/>
                <a:cs typeface="Poppins" panose="00000500000000000000" pitchFamily="2" charset="0"/>
              </a:rPr>
              <a:t> 17 représentants des communes affiliées et 17 suppléants</a:t>
            </a:r>
          </a:p>
          <a:p>
            <a:pPr lvl="1" algn="just">
              <a:buFont typeface="Wingdings" panose="05000000000000000000" pitchFamily="2" charset="2"/>
              <a:buChar char="§"/>
            </a:pPr>
            <a:r>
              <a:rPr lang="fr-FR" sz="2800" dirty="0">
                <a:latin typeface="Poppins" panose="00000500000000000000" pitchFamily="2" charset="0"/>
                <a:cs typeface="Poppins" panose="00000500000000000000" pitchFamily="2" charset="0"/>
              </a:rPr>
              <a:t>2 représentants des établissements publics affiliés (communautés de communes et syndicats) et 2 suppléants</a:t>
            </a:r>
          </a:p>
          <a:p>
            <a:pPr marL="0" indent="0" algn="just">
              <a:buNone/>
            </a:pPr>
            <a:endParaRPr lang="fr-FR" sz="2800" b="1" u="sng" dirty="0">
              <a:solidFill>
                <a:srgbClr val="00B0F0"/>
              </a:solidFill>
              <a:latin typeface="Poppins" panose="00000500000000000000" pitchFamily="2" charset="0"/>
              <a:cs typeface="Poppins" panose="00000500000000000000" pitchFamily="2" charset="0"/>
            </a:endParaRPr>
          </a:p>
          <a:p>
            <a:pPr marL="0" indent="0" algn="just">
              <a:buNone/>
            </a:pPr>
            <a:r>
              <a:rPr lang="fr-FR" sz="2800" b="1" u="sng" dirty="0">
                <a:solidFill>
                  <a:srgbClr val="00B0F0"/>
                </a:solidFill>
                <a:latin typeface="Poppins" panose="00000500000000000000" pitchFamily="2" charset="0"/>
                <a:cs typeface="Poppins" panose="00000500000000000000" pitchFamily="2" charset="0"/>
              </a:rPr>
              <a:t>Peuvent être candidats </a:t>
            </a:r>
            <a:r>
              <a:rPr lang="fr-FR" sz="2800" dirty="0">
                <a:latin typeface="Poppins" panose="00000500000000000000" pitchFamily="2" charset="0"/>
                <a:cs typeface="Poppins" panose="00000500000000000000" pitchFamily="2" charset="0"/>
              </a:rPr>
              <a:t>: les maires et conseillers municipaux des communes affiliées ainsi que les membres des conseils d’administration des établissements publics affiliés</a:t>
            </a:r>
          </a:p>
        </p:txBody>
      </p:sp>
      <p:pic>
        <p:nvPicPr>
          <p:cNvPr id="6" name="Image 5">
            <a:extLst>
              <a:ext uri="{FF2B5EF4-FFF2-40B4-BE49-F238E27FC236}">
                <a16:creationId xmlns:a16="http://schemas.microsoft.com/office/drawing/2014/main" id="{E7B5DBEC-E3EA-53C8-DB98-F3F6E978F8E7}"/>
              </a:ext>
            </a:extLst>
          </p:cNvPr>
          <p:cNvPicPr>
            <a:picLocks noChangeAspect="1"/>
          </p:cNvPicPr>
          <p:nvPr/>
        </p:nvPicPr>
        <p:blipFill>
          <a:blip r:embed="rId3"/>
          <a:stretch/>
        </p:blipFill>
        <p:spPr>
          <a:xfrm>
            <a:off x="7086600" y="5448300"/>
            <a:ext cx="3810000" cy="3810000"/>
          </a:xfrm>
          <a:prstGeom prst="rect">
            <a:avLst/>
          </a:prstGeom>
        </p:spPr>
      </p:pic>
    </p:spTree>
    <p:extLst>
      <p:ext uri="{BB962C8B-B14F-4D97-AF65-F5344CB8AC3E}">
        <p14:creationId xmlns:p14="http://schemas.microsoft.com/office/powerpoint/2010/main" val="28745882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7ED"/>
        </a:solidFill>
        <a:effectLst/>
      </p:bgPr>
    </p:bg>
    <p:spTree>
      <p:nvGrpSpPr>
        <p:cNvPr id="1" name=""/>
        <p:cNvGrpSpPr/>
        <p:nvPr/>
      </p:nvGrpSpPr>
      <p:grpSpPr>
        <a:xfrm>
          <a:off x="0" y="0"/>
          <a:ext cx="0" cy="0"/>
          <a:chOff x="0" y="0"/>
          <a:chExt cx="0" cy="0"/>
        </a:xfrm>
      </p:grpSpPr>
      <p:grpSp>
        <p:nvGrpSpPr>
          <p:cNvPr id="2" name="Group 2"/>
          <p:cNvGrpSpPr/>
          <p:nvPr/>
        </p:nvGrpSpPr>
        <p:grpSpPr>
          <a:xfrm>
            <a:off x="8341259" y="3340833"/>
            <a:ext cx="14128009" cy="11834934"/>
            <a:chOff x="0" y="0"/>
            <a:chExt cx="970284" cy="812800"/>
          </a:xfrm>
        </p:grpSpPr>
        <p:sp>
          <p:nvSpPr>
            <p:cNvPr id="3" name="Freeform 3"/>
            <p:cNvSpPr/>
            <p:nvPr/>
          </p:nvSpPr>
          <p:spPr>
            <a:xfrm>
              <a:off x="0" y="0"/>
              <a:ext cx="970284" cy="812800"/>
            </a:xfrm>
            <a:custGeom>
              <a:avLst/>
              <a:gdLst/>
              <a:ahLst/>
              <a:cxnLst/>
              <a:rect l="l" t="t" r="r" b="b"/>
              <a:pathLst>
                <a:path w="970284" h="812800">
                  <a:moveTo>
                    <a:pt x="485142" y="0"/>
                  </a:moveTo>
                  <a:cubicBezTo>
                    <a:pt x="217205" y="0"/>
                    <a:pt x="0" y="181951"/>
                    <a:pt x="0" y="406400"/>
                  </a:cubicBezTo>
                  <a:cubicBezTo>
                    <a:pt x="0" y="630849"/>
                    <a:pt x="217205" y="812800"/>
                    <a:pt x="485142" y="812800"/>
                  </a:cubicBezTo>
                  <a:cubicBezTo>
                    <a:pt x="753078" y="812800"/>
                    <a:pt x="970284" y="630849"/>
                    <a:pt x="970284" y="406400"/>
                  </a:cubicBezTo>
                  <a:cubicBezTo>
                    <a:pt x="970284" y="181951"/>
                    <a:pt x="753078" y="0"/>
                    <a:pt x="485142" y="0"/>
                  </a:cubicBezTo>
                  <a:close/>
                </a:path>
              </a:pathLst>
            </a:custGeom>
            <a:solidFill>
              <a:srgbClr val="DB560E"/>
            </a:solidFill>
          </p:spPr>
          <p:txBody>
            <a:bodyPr/>
            <a:lstStyle/>
            <a:p>
              <a:endParaRPr lang="fr-FR"/>
            </a:p>
          </p:txBody>
        </p:sp>
        <p:sp>
          <p:nvSpPr>
            <p:cNvPr id="4" name="TextBox 4"/>
            <p:cNvSpPr txBox="1"/>
            <p:nvPr/>
          </p:nvSpPr>
          <p:spPr>
            <a:xfrm>
              <a:off x="90964" y="19050"/>
              <a:ext cx="788356" cy="717550"/>
            </a:xfrm>
            <a:prstGeom prst="rect">
              <a:avLst/>
            </a:prstGeom>
          </p:spPr>
          <p:txBody>
            <a:bodyPr lIns="50800" tIns="50800" rIns="50800" bIns="50800" rtlCol="0" anchor="ctr"/>
            <a:lstStyle/>
            <a:p>
              <a:pPr marL="0" lvl="0" indent="0" algn="ctr">
                <a:lnSpc>
                  <a:spcPts val="2659"/>
                </a:lnSpc>
              </a:pPr>
              <a:endParaRPr/>
            </a:p>
          </p:txBody>
        </p:sp>
      </p:grpSp>
      <p:sp>
        <p:nvSpPr>
          <p:cNvPr id="5" name="Freeform 5"/>
          <p:cNvSpPr/>
          <p:nvPr/>
        </p:nvSpPr>
        <p:spPr>
          <a:xfrm>
            <a:off x="434250" y="6172200"/>
            <a:ext cx="5533350" cy="4114800"/>
          </a:xfrm>
          <a:custGeom>
            <a:avLst/>
            <a:gdLst/>
            <a:ahLst/>
            <a:cxnLst/>
            <a:rect l="l" t="t" r="r" b="b"/>
            <a:pathLst>
              <a:path w="5533350" h="4114800">
                <a:moveTo>
                  <a:pt x="0" y="0"/>
                </a:moveTo>
                <a:lnTo>
                  <a:pt x="5533349" y="0"/>
                </a:lnTo>
                <a:lnTo>
                  <a:pt x="5533349"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6" name="TextBox 6"/>
          <p:cNvSpPr txBox="1"/>
          <p:nvPr/>
        </p:nvSpPr>
        <p:spPr>
          <a:xfrm>
            <a:off x="12652200" y="5635083"/>
            <a:ext cx="3796336" cy="1521476"/>
          </a:xfrm>
          <a:prstGeom prst="rect">
            <a:avLst/>
          </a:prstGeom>
        </p:spPr>
        <p:txBody>
          <a:bodyPr lIns="0" tIns="0" rIns="0" bIns="0" rtlCol="0" anchor="t">
            <a:spAutoFit/>
          </a:bodyPr>
          <a:lstStyle/>
          <a:p>
            <a:pPr marL="0" lvl="0" indent="0" algn="l">
              <a:lnSpc>
                <a:spcPts val="11220"/>
              </a:lnSpc>
            </a:pPr>
            <a:r>
              <a:rPr lang="en-US" sz="9429" b="1">
                <a:solidFill>
                  <a:srgbClr val="000000"/>
                </a:solidFill>
                <a:latin typeface="Poppins Semi-Bold"/>
                <a:ea typeface="Poppins Semi-Bold"/>
                <a:cs typeface="Poppins Semi-Bold"/>
                <a:sym typeface="Poppins Semi-Bold"/>
              </a:rPr>
              <a:t>MERCI</a:t>
            </a:r>
          </a:p>
        </p:txBody>
      </p:sp>
      <p:sp>
        <p:nvSpPr>
          <p:cNvPr id="7" name="TextBox 7"/>
          <p:cNvSpPr txBox="1"/>
          <p:nvPr/>
        </p:nvSpPr>
        <p:spPr>
          <a:xfrm>
            <a:off x="3698799" y="2218634"/>
            <a:ext cx="5445201" cy="768023"/>
          </a:xfrm>
          <a:prstGeom prst="rect">
            <a:avLst/>
          </a:prstGeom>
        </p:spPr>
        <p:txBody>
          <a:bodyPr lIns="0" tIns="0" rIns="0" bIns="0" rtlCol="0" anchor="t">
            <a:spAutoFit/>
          </a:bodyPr>
          <a:lstStyle/>
          <a:p>
            <a:pPr marL="0" lvl="0" indent="0" algn="l">
              <a:lnSpc>
                <a:spcPts val="5643"/>
              </a:lnSpc>
            </a:pPr>
            <a:r>
              <a:rPr lang="en-US" sz="4742" b="1" dirty="0">
                <a:solidFill>
                  <a:srgbClr val="000000"/>
                </a:solidFill>
                <a:latin typeface="Poppins Medium"/>
                <a:ea typeface="Poppins Medium"/>
                <a:cs typeface="Poppins Medium"/>
                <a:sym typeface="Poppins Medium"/>
              </a:rPr>
              <a:t>DES QUESTIONS ?</a:t>
            </a:r>
          </a:p>
        </p:txBody>
      </p:sp>
      <p:sp>
        <p:nvSpPr>
          <p:cNvPr id="8" name="TextBox 8"/>
          <p:cNvSpPr txBox="1"/>
          <p:nvPr/>
        </p:nvSpPr>
        <p:spPr>
          <a:xfrm>
            <a:off x="13237797" y="7905719"/>
            <a:ext cx="4021503" cy="1778889"/>
          </a:xfrm>
          <a:prstGeom prst="rect">
            <a:avLst/>
          </a:prstGeom>
        </p:spPr>
        <p:txBody>
          <a:bodyPr lIns="0" tIns="0" rIns="0" bIns="0" rtlCol="0" anchor="t">
            <a:spAutoFit/>
          </a:bodyPr>
          <a:lstStyle/>
          <a:p>
            <a:pPr marL="0" lvl="0" indent="0" algn="l">
              <a:lnSpc>
                <a:spcPts val="6783"/>
              </a:lnSpc>
            </a:pPr>
            <a:r>
              <a:rPr lang="en-US" sz="5700" b="1">
                <a:solidFill>
                  <a:srgbClr val="76C4D6"/>
                </a:solidFill>
                <a:latin typeface="Poppins Semi-Bold"/>
                <a:ea typeface="Poppins Semi-Bold"/>
                <a:cs typeface="Poppins Semi-Bold"/>
                <a:sym typeface="Poppins Semi-Bold"/>
              </a:rPr>
              <a:t>de votre attention !</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334</TotalTime>
  <Words>5882</Words>
  <Application>Microsoft Office PowerPoint</Application>
  <PresentationFormat>Personnalisé</PresentationFormat>
  <Paragraphs>561</Paragraphs>
  <Slides>52</Slides>
  <Notes>17</Notes>
  <HiddenSlides>0</HiddenSlides>
  <MMClips>1</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52</vt:i4>
      </vt:variant>
    </vt:vector>
  </HeadingPairs>
  <TitlesOfParts>
    <vt:vector size="62" baseType="lpstr">
      <vt:lpstr>Poppins Bold</vt:lpstr>
      <vt:lpstr>Wingdings</vt:lpstr>
      <vt:lpstr>Courier New</vt:lpstr>
      <vt:lpstr>Aptos</vt:lpstr>
      <vt:lpstr>Poppins</vt:lpstr>
      <vt:lpstr>Arial</vt:lpstr>
      <vt:lpstr>Poppins Semi-Bold</vt:lpstr>
      <vt:lpstr>Poppins Medium</vt:lpstr>
      <vt:lpstr>Calibri</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GESTION DES PROFILS PEP’S </vt:lpstr>
      <vt:lpstr>GESTION DES PROFILS PEP’S </vt:lpstr>
      <vt:lpstr>GESTION DES PROFILS PEP’S </vt:lpstr>
      <vt:lpstr>Présentation PowerPoint</vt:lpstr>
      <vt:lpstr>Présentation PowerPoint</vt:lpstr>
      <vt:lpstr>Rappel – élections professionnelles – contrôle de la liste électorale</vt:lpstr>
      <vt:lpstr>Elections du Conseil d’administration – contrôle de la liste électorale</vt:lpstr>
      <vt:lpstr>Entretiens de promotion interne – Catégorie A</vt:lpstr>
      <vt:lpstr>Protection Sociale Complémentaire (PSC)</vt:lpstr>
      <vt:lpstr>Protection Sociale Complémentaire (PSC)</vt:lpstr>
      <vt:lpstr>Protection Sociale Complémentaire (PSC)</vt:lpstr>
      <vt:lpstr>Réunion sur STATUAL</vt:lpstr>
      <vt:lpstr>Suite de la réorganisation des services – modification des adresses mail  </vt:lpstr>
      <vt:lpstr>Fermeture des lignes téléphoniques du service retraite</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Visios du CDG18</dc:title>
  <dc:creator>Ludivine Martinat</dc:creator>
  <cp:lastModifiedBy>Christophe BOUQUET</cp:lastModifiedBy>
  <cp:revision>26</cp:revision>
  <dcterms:created xsi:type="dcterms:W3CDTF">2006-08-16T00:00:00Z</dcterms:created>
  <dcterms:modified xsi:type="dcterms:W3CDTF">2026-06-09T11:44:29Z</dcterms:modified>
  <dc:identifier>DAHKRwIDea8</dc:identifier>
</cp:coreProperties>
</file>