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5.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18.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7.xml" ContentType="application/inkml+xml"/>
  <Override PartName="/ppt/ink/ink18.xml" ContentType="application/inkml+xml"/>
  <Override PartName="/ppt/ink/ink19.xml" ContentType="application/inkml+xml"/>
  <Override PartName="/ppt/ink/ink20.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9" r:id="rId1"/>
  </p:sldMasterIdLst>
  <p:notesMasterIdLst>
    <p:notesMasterId r:id="rId63"/>
  </p:notesMasterIdLst>
  <p:sldIdLst>
    <p:sldId id="256" r:id="rId2"/>
    <p:sldId id="362" r:id="rId3"/>
    <p:sldId id="489" r:id="rId4"/>
    <p:sldId id="291" r:id="rId5"/>
    <p:sldId id="536" r:id="rId6"/>
    <p:sldId id="271" r:id="rId7"/>
    <p:sldId id="280" r:id="rId8"/>
    <p:sldId id="540" r:id="rId9"/>
    <p:sldId id="539" r:id="rId10"/>
    <p:sldId id="628" r:id="rId11"/>
    <p:sldId id="293" r:id="rId12"/>
    <p:sldId id="300" r:id="rId13"/>
    <p:sldId id="301" r:id="rId14"/>
    <p:sldId id="292" r:id="rId15"/>
    <p:sldId id="294" r:id="rId16"/>
    <p:sldId id="629" r:id="rId17"/>
    <p:sldId id="303" r:id="rId18"/>
    <p:sldId id="302" r:id="rId19"/>
    <p:sldId id="295" r:id="rId20"/>
    <p:sldId id="543" r:id="rId21"/>
    <p:sldId id="273" r:id="rId22"/>
    <p:sldId id="338" r:id="rId23"/>
    <p:sldId id="731" r:id="rId24"/>
    <p:sldId id="610" r:id="rId25"/>
    <p:sldId id="630" r:id="rId26"/>
    <p:sldId id="631" r:id="rId27"/>
    <p:sldId id="655" r:id="rId28"/>
    <p:sldId id="733" r:id="rId29"/>
    <p:sldId id="734" r:id="rId30"/>
    <p:sldId id="735" r:id="rId31"/>
    <p:sldId id="736" r:id="rId32"/>
    <p:sldId id="737" r:id="rId33"/>
    <p:sldId id="738" r:id="rId34"/>
    <p:sldId id="743" r:id="rId35"/>
    <p:sldId id="667" r:id="rId36"/>
    <p:sldId id="593" r:id="rId37"/>
    <p:sldId id="594" r:id="rId38"/>
    <p:sldId id="595" r:id="rId39"/>
    <p:sldId id="598" r:id="rId40"/>
    <p:sldId id="599" r:id="rId41"/>
    <p:sldId id="600" r:id="rId42"/>
    <p:sldId id="601" r:id="rId43"/>
    <p:sldId id="602" r:id="rId44"/>
    <p:sldId id="596" r:id="rId45"/>
    <p:sldId id="741" r:id="rId46"/>
    <p:sldId id="584" r:id="rId47"/>
    <p:sldId id="578" r:id="rId48"/>
    <p:sldId id="560" r:id="rId49"/>
    <p:sldId id="580" r:id="rId50"/>
    <p:sldId id="742" r:id="rId51"/>
    <p:sldId id="583" r:id="rId52"/>
    <p:sldId id="541" r:id="rId53"/>
    <p:sldId id="690" r:id="rId54"/>
    <p:sldId id="662" r:id="rId55"/>
    <p:sldId id="732" r:id="rId56"/>
    <p:sldId id="714" r:id="rId57"/>
    <p:sldId id="697" r:id="rId58"/>
    <p:sldId id="740" r:id="rId59"/>
    <p:sldId id="739" r:id="rId60"/>
    <p:sldId id="579" r:id="rId61"/>
    <p:sldId id="396" r:id="rId62"/>
  </p:sldIdLst>
  <p:sldSz cx="9144000" cy="6858000" type="screen4x3"/>
  <p:notesSz cx="9144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66CCFF"/>
    <a:srgbClr val="CC99FF"/>
    <a:srgbClr val="CFD5EA"/>
    <a:srgbClr val="E9EBF5"/>
    <a:srgbClr val="5C739C"/>
    <a:srgbClr val="EC14B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6247" autoAdjust="0"/>
  </p:normalViewPr>
  <p:slideViewPr>
    <p:cSldViewPr>
      <p:cViewPr varScale="1">
        <p:scale>
          <a:sx n="79" d="100"/>
          <a:sy n="79" d="100"/>
        </p:scale>
        <p:origin x="1440"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A897E62D-6A88-4914-9F20-E09D4E51F1EB}">
      <dgm:prSet phldrT="[Texte]" custT="1"/>
      <dgm:spPr>
        <a:solidFill>
          <a:srgbClr val="66CCFF"/>
        </a:solidFill>
      </dgm:spPr>
      <dgm:t>
        <a:bodyPr/>
        <a:lstStyle/>
        <a:p>
          <a:pPr algn="ctr"/>
          <a:r>
            <a:rPr lang="fr-FR" sz="4400" dirty="0"/>
            <a:t>Campagne des entretiens </a:t>
          </a:r>
          <a:r>
            <a:rPr lang="fr-FR" sz="4400" b="0" dirty="0">
              <a:solidFill>
                <a:schemeClr val="bg1"/>
              </a:solidFill>
            </a:rPr>
            <a:t>professionnels et avancement de grade et promotion interne 2026</a:t>
          </a:r>
        </a:p>
      </dgm:t>
    </dgm:pt>
    <dgm:pt modelId="{CD1C9290-20FF-41CA-9F58-5CD19B2EE6A7}" type="sibTrans" cxnId="{5D3F8F15-E47C-4098-A9C2-869B0B308DFA}">
      <dgm:prSet/>
      <dgm:spPr/>
      <dgm:t>
        <a:bodyPr/>
        <a:lstStyle/>
        <a:p>
          <a:endParaRPr lang="fr-FR"/>
        </a:p>
      </dgm:t>
    </dgm:pt>
    <dgm:pt modelId="{A0614D09-09F9-4928-B334-ED02DFB50F0D}" type="par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57296" custScaleY="176370" custLinFactNeighborX="26076" custLinFactNeighborY="8207">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a:ln>
          <a:solidFill>
            <a:schemeClr val="accent5"/>
          </a:solidFill>
        </a:ln>
      </dgm:spPr>
    </dgm:pt>
  </dgm:ptLst>
  <dgm:cxnLst>
    <dgm:cxn modelId="{5D3F8F15-E47C-4098-A9C2-869B0B308DFA}" srcId="{392F7907-B3F7-43C1-857F-DC1FCB25D7AB}" destId="{A897E62D-6A88-4914-9F20-E09D4E51F1EB}" srcOrd="0" destOrd="0" parTransId="{A0614D09-09F9-4928-B334-ED02DFB50F0D}" sibTransId="{CD1C9290-20FF-41CA-9F58-5CD19B2EE6A7}"/>
    <dgm:cxn modelId="{8EDF6B48-AE13-48B3-9F44-620E4F0418D0}" type="presOf" srcId="{A897E62D-6A88-4914-9F20-E09D4E51F1EB}" destId="{F8403D09-73B7-4432-A724-0EB3B38231A4}" srcOrd="1" destOrd="0" presId="urn:microsoft.com/office/officeart/2005/8/layout/list1"/>
    <dgm:cxn modelId="{DF477FCE-9A14-47F4-B6EB-26A9E79A9BE5}" type="presOf" srcId="{392F7907-B3F7-43C1-857F-DC1FCB25D7AB}" destId="{E8665236-67CB-4250-8E70-28E5366020B0}" srcOrd="0" destOrd="0" presId="urn:microsoft.com/office/officeart/2005/8/layout/list1"/>
    <dgm:cxn modelId="{14E7D3DE-BA9F-49B7-8FB4-646850CAE883}" type="presOf" srcId="{A897E62D-6A88-4914-9F20-E09D4E51F1EB}" destId="{3080216E-A1D1-4316-BEE5-08A65F123F04}" srcOrd="0" destOrd="0" presId="urn:microsoft.com/office/officeart/2005/8/layout/list1"/>
    <dgm:cxn modelId="{72A1C297-F958-41C8-8C32-6BFCF67A79FB}" type="presParOf" srcId="{E8665236-67CB-4250-8E70-28E5366020B0}" destId="{F117A08F-258F-4E7F-A5F9-E9053FC14039}" srcOrd="0" destOrd="0" presId="urn:microsoft.com/office/officeart/2005/8/layout/list1"/>
    <dgm:cxn modelId="{FE818D29-DC35-437A-9470-4A2CE4CF3AA9}" type="presParOf" srcId="{F117A08F-258F-4E7F-A5F9-E9053FC14039}" destId="{3080216E-A1D1-4316-BEE5-08A65F123F04}" srcOrd="0" destOrd="0" presId="urn:microsoft.com/office/officeart/2005/8/layout/list1"/>
    <dgm:cxn modelId="{4901DA0B-6F42-4B3D-B96C-19CE51B83DAF}" type="presParOf" srcId="{F117A08F-258F-4E7F-A5F9-E9053FC14039}" destId="{F8403D09-73B7-4432-A724-0EB3B38231A4}" srcOrd="1" destOrd="0" presId="urn:microsoft.com/office/officeart/2005/8/layout/list1"/>
    <dgm:cxn modelId="{267D6E28-929D-4FE6-926A-AF317EFF8432}" type="presParOf" srcId="{E8665236-67CB-4250-8E70-28E5366020B0}" destId="{6B817595-63CD-4DC9-9B53-DEB2A64F86D6}" srcOrd="1" destOrd="0" presId="urn:microsoft.com/office/officeart/2005/8/layout/list1"/>
    <dgm:cxn modelId="{C6427F28-058A-4A66-8AA2-DEEC4A8C5D0A}"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A897E62D-6A88-4914-9F20-E09D4E51F1EB}">
      <dgm:prSet phldrT="[Texte]" custT="1"/>
      <dgm:spPr>
        <a:solidFill>
          <a:srgbClr val="FF0000"/>
        </a:solidFill>
      </dgm:spPr>
      <dgm:t>
        <a:bodyPr/>
        <a:lstStyle/>
        <a:p>
          <a:pPr algn="ctr"/>
          <a:r>
            <a:rPr lang="fr-FR" sz="4400" b="1" dirty="0">
              <a:solidFill>
                <a:schemeClr val="bg1"/>
              </a:solidFill>
            </a:rPr>
            <a:t>Campagne Avancement de grade et promotion interne 2026</a:t>
          </a:r>
          <a:endParaRPr lang="fr-FR" sz="4400" dirty="0">
            <a:solidFill>
              <a:schemeClr val="bg1"/>
            </a:solidFill>
          </a:endParaRPr>
        </a:p>
      </dgm:t>
    </dgm:pt>
    <dgm:pt modelId="{CD1C9290-20FF-41CA-9F58-5CD19B2EE6A7}" type="sibTrans" cxnId="{5D3F8F15-E47C-4098-A9C2-869B0B308DFA}">
      <dgm:prSet/>
      <dgm:spPr/>
      <dgm:t>
        <a:bodyPr/>
        <a:lstStyle/>
        <a:p>
          <a:endParaRPr lang="fr-FR"/>
        </a:p>
      </dgm:t>
    </dgm:pt>
    <dgm:pt modelId="{A0614D09-09F9-4928-B334-ED02DFB50F0D}" type="par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57296" custScaleY="176370" custLinFactNeighborX="26076" custLinFactNeighborY="8207">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a:ln>
          <a:solidFill>
            <a:schemeClr val="accent5"/>
          </a:solidFill>
        </a:ln>
      </dgm:spPr>
    </dgm:pt>
  </dgm:ptLst>
  <dgm:cxnLst>
    <dgm:cxn modelId="{5D3F8F15-E47C-4098-A9C2-869B0B308DFA}" srcId="{392F7907-B3F7-43C1-857F-DC1FCB25D7AB}" destId="{A897E62D-6A88-4914-9F20-E09D4E51F1EB}" srcOrd="0" destOrd="0" parTransId="{A0614D09-09F9-4928-B334-ED02DFB50F0D}" sibTransId="{CD1C9290-20FF-41CA-9F58-5CD19B2EE6A7}"/>
    <dgm:cxn modelId="{8EDF6B48-AE13-48B3-9F44-620E4F0418D0}" type="presOf" srcId="{A897E62D-6A88-4914-9F20-E09D4E51F1EB}" destId="{F8403D09-73B7-4432-A724-0EB3B38231A4}" srcOrd="1" destOrd="0" presId="urn:microsoft.com/office/officeart/2005/8/layout/list1"/>
    <dgm:cxn modelId="{DF477FCE-9A14-47F4-B6EB-26A9E79A9BE5}" type="presOf" srcId="{392F7907-B3F7-43C1-857F-DC1FCB25D7AB}" destId="{E8665236-67CB-4250-8E70-28E5366020B0}" srcOrd="0" destOrd="0" presId="urn:microsoft.com/office/officeart/2005/8/layout/list1"/>
    <dgm:cxn modelId="{14E7D3DE-BA9F-49B7-8FB4-646850CAE883}" type="presOf" srcId="{A897E62D-6A88-4914-9F20-E09D4E51F1EB}" destId="{3080216E-A1D1-4316-BEE5-08A65F123F04}" srcOrd="0" destOrd="0" presId="urn:microsoft.com/office/officeart/2005/8/layout/list1"/>
    <dgm:cxn modelId="{72A1C297-F958-41C8-8C32-6BFCF67A79FB}" type="presParOf" srcId="{E8665236-67CB-4250-8E70-28E5366020B0}" destId="{F117A08F-258F-4E7F-A5F9-E9053FC14039}" srcOrd="0" destOrd="0" presId="urn:microsoft.com/office/officeart/2005/8/layout/list1"/>
    <dgm:cxn modelId="{FE818D29-DC35-437A-9470-4A2CE4CF3AA9}" type="presParOf" srcId="{F117A08F-258F-4E7F-A5F9-E9053FC14039}" destId="{3080216E-A1D1-4316-BEE5-08A65F123F04}" srcOrd="0" destOrd="0" presId="urn:microsoft.com/office/officeart/2005/8/layout/list1"/>
    <dgm:cxn modelId="{4901DA0B-6F42-4B3D-B96C-19CE51B83DAF}" type="presParOf" srcId="{F117A08F-258F-4E7F-A5F9-E9053FC14039}" destId="{F8403D09-73B7-4432-A724-0EB3B38231A4}" srcOrd="1" destOrd="0" presId="urn:microsoft.com/office/officeart/2005/8/layout/list1"/>
    <dgm:cxn modelId="{267D6E28-929D-4FE6-926A-AF317EFF8432}" type="presParOf" srcId="{E8665236-67CB-4250-8E70-28E5366020B0}" destId="{6B817595-63CD-4DC9-9B53-DEB2A64F86D6}" srcOrd="1" destOrd="0" presId="urn:microsoft.com/office/officeart/2005/8/layout/list1"/>
    <dgm:cxn modelId="{C6427F28-058A-4A66-8AA2-DEEC4A8C5D0A}"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fr-FR"/>
        </a:p>
      </dgm:t>
    </dgm:pt>
    <dgm:pt modelId="{A897E62D-6A88-4914-9F20-E09D4E51F1EB}">
      <dgm:prSet phldrT="[Texte]" custT="1"/>
      <dgm:spPr/>
      <dgm:t>
        <a:bodyPr/>
        <a:lstStyle/>
        <a:p>
          <a:pPr algn="ctr"/>
          <a:r>
            <a:rPr lang="fr-FR" sz="4400" dirty="0"/>
            <a:t>Elections professionnelles 2026</a:t>
          </a:r>
        </a:p>
      </dgm:t>
    </dgm:pt>
    <dgm:pt modelId="{CD1C9290-20FF-41CA-9F58-5CD19B2EE6A7}" type="sibTrans" cxnId="{5D3F8F15-E47C-4098-A9C2-869B0B308DFA}">
      <dgm:prSet/>
      <dgm:spPr/>
      <dgm:t>
        <a:bodyPr/>
        <a:lstStyle/>
        <a:p>
          <a:endParaRPr lang="fr-FR"/>
        </a:p>
      </dgm:t>
    </dgm:pt>
    <dgm:pt modelId="{A0614D09-09F9-4928-B334-ED02DFB50F0D}" type="par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57296" custScaleY="176370" custLinFactNeighborX="26076" custLinFactNeighborY="8207">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dgm:pt>
  </dgm:ptLst>
  <dgm:cxnLst>
    <dgm:cxn modelId="{5D3F8F15-E47C-4098-A9C2-869B0B308DFA}" srcId="{392F7907-B3F7-43C1-857F-DC1FCB25D7AB}" destId="{A897E62D-6A88-4914-9F20-E09D4E51F1EB}" srcOrd="0" destOrd="0" parTransId="{A0614D09-09F9-4928-B334-ED02DFB50F0D}" sibTransId="{CD1C9290-20FF-41CA-9F58-5CD19B2EE6A7}"/>
    <dgm:cxn modelId="{8EDF6B48-AE13-48B3-9F44-620E4F0418D0}" type="presOf" srcId="{A897E62D-6A88-4914-9F20-E09D4E51F1EB}" destId="{F8403D09-73B7-4432-A724-0EB3B38231A4}" srcOrd="1" destOrd="0" presId="urn:microsoft.com/office/officeart/2005/8/layout/list1"/>
    <dgm:cxn modelId="{DF477FCE-9A14-47F4-B6EB-26A9E79A9BE5}" type="presOf" srcId="{392F7907-B3F7-43C1-857F-DC1FCB25D7AB}" destId="{E8665236-67CB-4250-8E70-28E5366020B0}" srcOrd="0" destOrd="0" presId="urn:microsoft.com/office/officeart/2005/8/layout/list1"/>
    <dgm:cxn modelId="{14E7D3DE-BA9F-49B7-8FB4-646850CAE883}" type="presOf" srcId="{A897E62D-6A88-4914-9F20-E09D4E51F1EB}" destId="{3080216E-A1D1-4316-BEE5-08A65F123F04}" srcOrd="0" destOrd="0" presId="urn:microsoft.com/office/officeart/2005/8/layout/list1"/>
    <dgm:cxn modelId="{72A1C297-F958-41C8-8C32-6BFCF67A79FB}" type="presParOf" srcId="{E8665236-67CB-4250-8E70-28E5366020B0}" destId="{F117A08F-258F-4E7F-A5F9-E9053FC14039}" srcOrd="0" destOrd="0" presId="urn:microsoft.com/office/officeart/2005/8/layout/list1"/>
    <dgm:cxn modelId="{FE818D29-DC35-437A-9470-4A2CE4CF3AA9}" type="presParOf" srcId="{F117A08F-258F-4E7F-A5F9-E9053FC14039}" destId="{3080216E-A1D1-4316-BEE5-08A65F123F04}" srcOrd="0" destOrd="0" presId="urn:microsoft.com/office/officeart/2005/8/layout/list1"/>
    <dgm:cxn modelId="{4901DA0B-6F42-4B3D-B96C-19CE51B83DAF}" type="presParOf" srcId="{F117A08F-258F-4E7F-A5F9-E9053FC14039}" destId="{F8403D09-73B7-4432-A724-0EB3B38231A4}" srcOrd="1" destOrd="0" presId="urn:microsoft.com/office/officeart/2005/8/layout/list1"/>
    <dgm:cxn modelId="{267D6E28-929D-4FE6-926A-AF317EFF8432}" type="presParOf" srcId="{E8665236-67CB-4250-8E70-28E5366020B0}" destId="{6B817595-63CD-4DC9-9B53-DEB2A64F86D6}" srcOrd="1" destOrd="0" presId="urn:microsoft.com/office/officeart/2005/8/layout/list1"/>
    <dgm:cxn modelId="{C6427F28-058A-4A66-8AA2-DEEC4A8C5D0A}"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A897E62D-6A88-4914-9F20-E09D4E51F1EB}">
      <dgm:prSet phldrT="[Texte]" custT="1"/>
      <dgm:spPr>
        <a:solidFill>
          <a:srgbClr val="CC99FF"/>
        </a:solidFill>
      </dgm:spPr>
      <dgm:t>
        <a:bodyPr/>
        <a:lstStyle/>
        <a:p>
          <a:pPr algn="ctr"/>
          <a:r>
            <a:rPr lang="fr-FR" sz="4400" b="1" dirty="0">
              <a:solidFill>
                <a:schemeClr val="bg1"/>
              </a:solidFill>
            </a:rPr>
            <a:t>Aide à l’archivage : présentation de l’offre  récolement + audit</a:t>
          </a:r>
          <a:endParaRPr lang="fr-FR" sz="4400" dirty="0">
            <a:solidFill>
              <a:schemeClr val="bg1"/>
            </a:solidFill>
          </a:endParaRPr>
        </a:p>
      </dgm:t>
    </dgm:pt>
    <dgm:pt modelId="{CD1C9290-20FF-41CA-9F58-5CD19B2EE6A7}" type="sibTrans" cxnId="{5D3F8F15-E47C-4098-A9C2-869B0B308DFA}">
      <dgm:prSet/>
      <dgm:spPr/>
      <dgm:t>
        <a:bodyPr/>
        <a:lstStyle/>
        <a:p>
          <a:endParaRPr lang="fr-FR"/>
        </a:p>
      </dgm:t>
    </dgm:pt>
    <dgm:pt modelId="{A0614D09-09F9-4928-B334-ED02DFB50F0D}" type="par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57296" custScaleY="176370" custLinFactNeighborX="26076" custLinFactNeighborY="8207">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a:ln>
          <a:solidFill>
            <a:schemeClr val="accent5"/>
          </a:solidFill>
        </a:ln>
      </dgm:spPr>
    </dgm:pt>
  </dgm:ptLst>
  <dgm:cxnLst>
    <dgm:cxn modelId="{5D3F8F15-E47C-4098-A9C2-869B0B308DFA}" srcId="{392F7907-B3F7-43C1-857F-DC1FCB25D7AB}" destId="{A897E62D-6A88-4914-9F20-E09D4E51F1EB}" srcOrd="0" destOrd="0" parTransId="{A0614D09-09F9-4928-B334-ED02DFB50F0D}" sibTransId="{CD1C9290-20FF-41CA-9F58-5CD19B2EE6A7}"/>
    <dgm:cxn modelId="{8EDF6B48-AE13-48B3-9F44-620E4F0418D0}" type="presOf" srcId="{A897E62D-6A88-4914-9F20-E09D4E51F1EB}" destId="{F8403D09-73B7-4432-A724-0EB3B38231A4}" srcOrd="1" destOrd="0" presId="urn:microsoft.com/office/officeart/2005/8/layout/list1"/>
    <dgm:cxn modelId="{DF477FCE-9A14-47F4-B6EB-26A9E79A9BE5}" type="presOf" srcId="{392F7907-B3F7-43C1-857F-DC1FCB25D7AB}" destId="{E8665236-67CB-4250-8E70-28E5366020B0}" srcOrd="0" destOrd="0" presId="urn:microsoft.com/office/officeart/2005/8/layout/list1"/>
    <dgm:cxn modelId="{14E7D3DE-BA9F-49B7-8FB4-646850CAE883}" type="presOf" srcId="{A897E62D-6A88-4914-9F20-E09D4E51F1EB}" destId="{3080216E-A1D1-4316-BEE5-08A65F123F04}" srcOrd="0" destOrd="0" presId="urn:microsoft.com/office/officeart/2005/8/layout/list1"/>
    <dgm:cxn modelId="{72A1C297-F958-41C8-8C32-6BFCF67A79FB}" type="presParOf" srcId="{E8665236-67CB-4250-8E70-28E5366020B0}" destId="{F117A08F-258F-4E7F-A5F9-E9053FC14039}" srcOrd="0" destOrd="0" presId="urn:microsoft.com/office/officeart/2005/8/layout/list1"/>
    <dgm:cxn modelId="{FE818D29-DC35-437A-9470-4A2CE4CF3AA9}" type="presParOf" srcId="{F117A08F-258F-4E7F-A5F9-E9053FC14039}" destId="{3080216E-A1D1-4316-BEE5-08A65F123F04}" srcOrd="0" destOrd="0" presId="urn:microsoft.com/office/officeart/2005/8/layout/list1"/>
    <dgm:cxn modelId="{4901DA0B-6F42-4B3D-B96C-19CE51B83DAF}" type="presParOf" srcId="{F117A08F-258F-4E7F-A5F9-E9053FC14039}" destId="{F8403D09-73B7-4432-A724-0EB3B38231A4}" srcOrd="1" destOrd="0" presId="urn:microsoft.com/office/officeart/2005/8/layout/list1"/>
    <dgm:cxn modelId="{267D6E28-929D-4FE6-926A-AF317EFF8432}" type="presParOf" srcId="{E8665236-67CB-4250-8E70-28E5366020B0}" destId="{6B817595-63CD-4DC9-9B53-DEB2A64F86D6}" srcOrd="1" destOrd="0" presId="urn:microsoft.com/office/officeart/2005/8/layout/list1"/>
    <dgm:cxn modelId="{C6427F28-058A-4A66-8AA2-DEEC4A8C5D0A}"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A897E62D-6A88-4914-9F20-E09D4E51F1EB}">
      <dgm:prSet phldrT="[Texte]" custT="1"/>
      <dgm:spPr>
        <a:solidFill>
          <a:srgbClr val="66CCFF"/>
        </a:solidFill>
      </dgm:spPr>
      <dgm:t>
        <a:bodyPr/>
        <a:lstStyle/>
        <a:p>
          <a:pPr algn="ctr"/>
          <a:r>
            <a:rPr lang="fr-FR" sz="4400" b="1" dirty="0">
              <a:solidFill>
                <a:schemeClr val="bg1"/>
              </a:solidFill>
            </a:rPr>
            <a:t>Le service de remplacement</a:t>
          </a:r>
          <a:endParaRPr lang="fr-FR" sz="4400" dirty="0">
            <a:solidFill>
              <a:schemeClr val="bg1"/>
            </a:solidFill>
          </a:endParaRPr>
        </a:p>
      </dgm:t>
    </dgm:pt>
    <dgm:pt modelId="{CD1C9290-20FF-41CA-9F58-5CD19B2EE6A7}" type="sibTrans" cxnId="{5D3F8F15-E47C-4098-A9C2-869B0B308DFA}">
      <dgm:prSet/>
      <dgm:spPr/>
      <dgm:t>
        <a:bodyPr/>
        <a:lstStyle/>
        <a:p>
          <a:endParaRPr lang="fr-FR"/>
        </a:p>
      </dgm:t>
    </dgm:pt>
    <dgm:pt modelId="{A0614D09-09F9-4928-B334-ED02DFB50F0D}" type="par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57296" custScaleY="176370" custLinFactNeighborX="26076" custLinFactNeighborY="8207">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a:ln>
          <a:solidFill>
            <a:schemeClr val="accent5"/>
          </a:solidFill>
        </a:ln>
      </dgm:spPr>
    </dgm:pt>
  </dgm:ptLst>
  <dgm:cxnLst>
    <dgm:cxn modelId="{5D3F8F15-E47C-4098-A9C2-869B0B308DFA}" srcId="{392F7907-B3F7-43C1-857F-DC1FCB25D7AB}" destId="{A897E62D-6A88-4914-9F20-E09D4E51F1EB}" srcOrd="0" destOrd="0" parTransId="{A0614D09-09F9-4928-B334-ED02DFB50F0D}" sibTransId="{CD1C9290-20FF-41CA-9F58-5CD19B2EE6A7}"/>
    <dgm:cxn modelId="{8EDF6B48-AE13-48B3-9F44-620E4F0418D0}" type="presOf" srcId="{A897E62D-6A88-4914-9F20-E09D4E51F1EB}" destId="{F8403D09-73B7-4432-A724-0EB3B38231A4}" srcOrd="1" destOrd="0" presId="urn:microsoft.com/office/officeart/2005/8/layout/list1"/>
    <dgm:cxn modelId="{DF477FCE-9A14-47F4-B6EB-26A9E79A9BE5}" type="presOf" srcId="{392F7907-B3F7-43C1-857F-DC1FCB25D7AB}" destId="{E8665236-67CB-4250-8E70-28E5366020B0}" srcOrd="0" destOrd="0" presId="urn:microsoft.com/office/officeart/2005/8/layout/list1"/>
    <dgm:cxn modelId="{14E7D3DE-BA9F-49B7-8FB4-646850CAE883}" type="presOf" srcId="{A897E62D-6A88-4914-9F20-E09D4E51F1EB}" destId="{3080216E-A1D1-4316-BEE5-08A65F123F04}" srcOrd="0" destOrd="0" presId="urn:microsoft.com/office/officeart/2005/8/layout/list1"/>
    <dgm:cxn modelId="{72A1C297-F958-41C8-8C32-6BFCF67A79FB}" type="presParOf" srcId="{E8665236-67CB-4250-8E70-28E5366020B0}" destId="{F117A08F-258F-4E7F-A5F9-E9053FC14039}" srcOrd="0" destOrd="0" presId="urn:microsoft.com/office/officeart/2005/8/layout/list1"/>
    <dgm:cxn modelId="{FE818D29-DC35-437A-9470-4A2CE4CF3AA9}" type="presParOf" srcId="{F117A08F-258F-4E7F-A5F9-E9053FC14039}" destId="{3080216E-A1D1-4316-BEE5-08A65F123F04}" srcOrd="0" destOrd="0" presId="urn:microsoft.com/office/officeart/2005/8/layout/list1"/>
    <dgm:cxn modelId="{4901DA0B-6F42-4B3D-B96C-19CE51B83DAF}" type="presParOf" srcId="{F117A08F-258F-4E7F-A5F9-E9053FC14039}" destId="{F8403D09-73B7-4432-A724-0EB3B38231A4}" srcOrd="1" destOrd="0" presId="urn:microsoft.com/office/officeart/2005/8/layout/list1"/>
    <dgm:cxn modelId="{267D6E28-929D-4FE6-926A-AF317EFF8432}" type="presParOf" srcId="{E8665236-67CB-4250-8E70-28E5366020B0}" destId="{6B817595-63CD-4DC9-9B53-DEB2A64F86D6}" srcOrd="1" destOrd="0" presId="urn:microsoft.com/office/officeart/2005/8/layout/list1"/>
    <dgm:cxn modelId="{C6427F28-058A-4A66-8AA2-DEEC4A8C5D0A}"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A897E62D-6A88-4914-9F20-E09D4E51F1EB}">
      <dgm:prSet phldrT="[Texte]" custT="1"/>
      <dgm:spPr>
        <a:solidFill>
          <a:srgbClr val="FFC000"/>
        </a:solidFill>
      </dgm:spPr>
      <dgm:t>
        <a:bodyPr/>
        <a:lstStyle/>
        <a:p>
          <a:pPr algn="ctr"/>
          <a:r>
            <a:rPr lang="fr-FR" sz="4400" dirty="0"/>
            <a:t>ACTU-MINUTE</a:t>
          </a:r>
        </a:p>
      </dgm:t>
    </dgm:pt>
    <dgm:pt modelId="{A0614D09-09F9-4928-B334-ED02DFB50F0D}" type="parTrans" cxnId="{5D3F8F15-E47C-4098-A9C2-869B0B308DFA}">
      <dgm:prSet/>
      <dgm:spPr/>
      <dgm:t>
        <a:bodyPr/>
        <a:lstStyle/>
        <a:p>
          <a:endParaRPr lang="fr-FR"/>
        </a:p>
      </dgm:t>
    </dgm:pt>
    <dgm:pt modelId="{CD1C9290-20FF-41CA-9F58-5CD19B2EE6A7}" type="sib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57296" custScaleY="176370" custLinFactNeighborX="-1969" custLinFactNeighborY="7340">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a:ln>
          <a:solidFill>
            <a:schemeClr val="accent5"/>
          </a:solidFill>
        </a:ln>
      </dgm:spPr>
    </dgm:pt>
  </dgm:ptLst>
  <dgm:cxnLst>
    <dgm:cxn modelId="{5D3F8F15-E47C-4098-A9C2-869B0B308DFA}" srcId="{392F7907-B3F7-43C1-857F-DC1FCB25D7AB}" destId="{A897E62D-6A88-4914-9F20-E09D4E51F1EB}" srcOrd="0" destOrd="0" parTransId="{A0614D09-09F9-4928-B334-ED02DFB50F0D}" sibTransId="{CD1C9290-20FF-41CA-9F58-5CD19B2EE6A7}"/>
    <dgm:cxn modelId="{8EDF6B48-AE13-48B3-9F44-620E4F0418D0}" type="presOf" srcId="{A897E62D-6A88-4914-9F20-E09D4E51F1EB}" destId="{F8403D09-73B7-4432-A724-0EB3B38231A4}" srcOrd="1" destOrd="0" presId="urn:microsoft.com/office/officeart/2005/8/layout/list1"/>
    <dgm:cxn modelId="{DF477FCE-9A14-47F4-B6EB-26A9E79A9BE5}" type="presOf" srcId="{392F7907-B3F7-43C1-857F-DC1FCB25D7AB}" destId="{E8665236-67CB-4250-8E70-28E5366020B0}" srcOrd="0" destOrd="0" presId="urn:microsoft.com/office/officeart/2005/8/layout/list1"/>
    <dgm:cxn modelId="{14E7D3DE-BA9F-49B7-8FB4-646850CAE883}" type="presOf" srcId="{A897E62D-6A88-4914-9F20-E09D4E51F1EB}" destId="{3080216E-A1D1-4316-BEE5-08A65F123F04}" srcOrd="0" destOrd="0" presId="urn:microsoft.com/office/officeart/2005/8/layout/list1"/>
    <dgm:cxn modelId="{72A1C297-F958-41C8-8C32-6BFCF67A79FB}" type="presParOf" srcId="{E8665236-67CB-4250-8E70-28E5366020B0}" destId="{F117A08F-258F-4E7F-A5F9-E9053FC14039}" srcOrd="0" destOrd="0" presId="urn:microsoft.com/office/officeart/2005/8/layout/list1"/>
    <dgm:cxn modelId="{FE818D29-DC35-437A-9470-4A2CE4CF3AA9}" type="presParOf" srcId="{F117A08F-258F-4E7F-A5F9-E9053FC14039}" destId="{3080216E-A1D1-4316-BEE5-08A65F123F04}" srcOrd="0" destOrd="0" presId="urn:microsoft.com/office/officeart/2005/8/layout/list1"/>
    <dgm:cxn modelId="{4901DA0B-6F42-4B3D-B96C-19CE51B83DAF}" type="presParOf" srcId="{F117A08F-258F-4E7F-A5F9-E9053FC14039}" destId="{F8403D09-73B7-4432-A724-0EB3B38231A4}" srcOrd="1" destOrd="0" presId="urn:microsoft.com/office/officeart/2005/8/layout/list1"/>
    <dgm:cxn modelId="{267D6E28-929D-4FE6-926A-AF317EFF8432}" type="presParOf" srcId="{E8665236-67CB-4250-8E70-28E5366020B0}" destId="{6B817595-63CD-4DC9-9B53-DEB2A64F86D6}" srcOrd="1" destOrd="0" presId="urn:microsoft.com/office/officeart/2005/8/layout/list1"/>
    <dgm:cxn modelId="{C6427F28-058A-4A66-8AA2-DEEC4A8C5D0A}"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2419341"/>
          <a:ext cx="7162800" cy="1612800"/>
        </a:xfrm>
        <a:prstGeom prst="rect">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315799" y="186911"/>
          <a:ext cx="6847000" cy="3332123"/>
        </a:xfrm>
        <a:prstGeom prst="roundRect">
          <a:avLst/>
        </a:prstGeom>
        <a:solidFill>
          <a:srgbClr val="66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marL="0" lvl="0" indent="0" algn="ctr" defTabSz="1955800">
            <a:lnSpc>
              <a:spcPct val="90000"/>
            </a:lnSpc>
            <a:spcBef>
              <a:spcPct val="0"/>
            </a:spcBef>
            <a:spcAft>
              <a:spcPct val="35000"/>
            </a:spcAft>
            <a:buNone/>
          </a:pPr>
          <a:r>
            <a:rPr lang="fr-FR" sz="4400" kern="1200" dirty="0"/>
            <a:t>Campagne des entretiens </a:t>
          </a:r>
          <a:r>
            <a:rPr lang="fr-FR" sz="4400" b="0" kern="1200" dirty="0">
              <a:solidFill>
                <a:schemeClr val="bg1"/>
              </a:solidFill>
            </a:rPr>
            <a:t>professionnels et avancement de grade et promotion interne 2026</a:t>
          </a:r>
        </a:p>
      </dsp:txBody>
      <dsp:txXfrm>
        <a:off x="478460" y="349572"/>
        <a:ext cx="6521678" cy="30068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2419341"/>
          <a:ext cx="7162800" cy="1612800"/>
        </a:xfrm>
        <a:prstGeom prst="rect">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315799" y="186911"/>
          <a:ext cx="6847000" cy="3332123"/>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marL="0" lvl="0" indent="0" algn="ctr" defTabSz="1955800">
            <a:lnSpc>
              <a:spcPct val="90000"/>
            </a:lnSpc>
            <a:spcBef>
              <a:spcPct val="0"/>
            </a:spcBef>
            <a:spcAft>
              <a:spcPct val="35000"/>
            </a:spcAft>
            <a:buNone/>
          </a:pPr>
          <a:r>
            <a:rPr lang="fr-FR" sz="4400" b="1" kern="1200" dirty="0">
              <a:solidFill>
                <a:schemeClr val="bg1"/>
              </a:solidFill>
            </a:rPr>
            <a:t>Campagne Avancement de grade et promotion interne 2026</a:t>
          </a:r>
          <a:endParaRPr lang="fr-FR" sz="4400" kern="1200" dirty="0">
            <a:solidFill>
              <a:schemeClr val="bg1"/>
            </a:solidFill>
          </a:endParaRPr>
        </a:p>
      </dsp:txBody>
      <dsp:txXfrm>
        <a:off x="478460" y="349572"/>
        <a:ext cx="6521678" cy="30068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2419341"/>
          <a:ext cx="7162800" cy="1612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315799" y="186911"/>
          <a:ext cx="6847000" cy="333212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marL="0" lvl="0" indent="0" algn="ctr" defTabSz="1955800">
            <a:lnSpc>
              <a:spcPct val="90000"/>
            </a:lnSpc>
            <a:spcBef>
              <a:spcPct val="0"/>
            </a:spcBef>
            <a:spcAft>
              <a:spcPct val="35000"/>
            </a:spcAft>
            <a:buNone/>
          </a:pPr>
          <a:r>
            <a:rPr lang="fr-FR" sz="4400" kern="1200" dirty="0"/>
            <a:t>Elections professionnelles 2026</a:t>
          </a:r>
        </a:p>
      </dsp:txBody>
      <dsp:txXfrm>
        <a:off x="478460" y="349572"/>
        <a:ext cx="6521678" cy="30068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2419341"/>
          <a:ext cx="7162800" cy="1612800"/>
        </a:xfrm>
        <a:prstGeom prst="rect">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315799" y="186911"/>
          <a:ext cx="6847000" cy="3332123"/>
        </a:xfrm>
        <a:prstGeom prst="roundRect">
          <a:avLst/>
        </a:prstGeom>
        <a:solidFill>
          <a:srgbClr val="CC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marL="0" lvl="0" indent="0" algn="ctr" defTabSz="1955800">
            <a:lnSpc>
              <a:spcPct val="90000"/>
            </a:lnSpc>
            <a:spcBef>
              <a:spcPct val="0"/>
            </a:spcBef>
            <a:spcAft>
              <a:spcPct val="35000"/>
            </a:spcAft>
            <a:buNone/>
          </a:pPr>
          <a:r>
            <a:rPr lang="fr-FR" sz="4400" b="1" kern="1200" dirty="0">
              <a:solidFill>
                <a:schemeClr val="bg1"/>
              </a:solidFill>
            </a:rPr>
            <a:t>Aide à l’archivage : présentation de l’offre  récolement + audit</a:t>
          </a:r>
          <a:endParaRPr lang="fr-FR" sz="4400" kern="1200" dirty="0">
            <a:solidFill>
              <a:schemeClr val="bg1"/>
            </a:solidFill>
          </a:endParaRPr>
        </a:p>
      </dsp:txBody>
      <dsp:txXfrm>
        <a:off x="478460" y="349572"/>
        <a:ext cx="6521678" cy="30068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2425393"/>
          <a:ext cx="7162800" cy="1638000"/>
        </a:xfrm>
        <a:prstGeom prst="rect">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315799" y="158082"/>
          <a:ext cx="6847000" cy="3384187"/>
        </a:xfrm>
        <a:prstGeom prst="roundRect">
          <a:avLst/>
        </a:prstGeom>
        <a:solidFill>
          <a:srgbClr val="66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marL="0" lvl="0" indent="0" algn="ctr" defTabSz="1955800">
            <a:lnSpc>
              <a:spcPct val="90000"/>
            </a:lnSpc>
            <a:spcBef>
              <a:spcPct val="0"/>
            </a:spcBef>
            <a:spcAft>
              <a:spcPct val="35000"/>
            </a:spcAft>
            <a:buNone/>
          </a:pPr>
          <a:r>
            <a:rPr lang="fr-FR" sz="4400" b="1" kern="1200" dirty="0">
              <a:solidFill>
                <a:schemeClr val="bg1"/>
              </a:solidFill>
            </a:rPr>
            <a:t>Le service de remplacement</a:t>
          </a:r>
          <a:endParaRPr lang="fr-FR" sz="4400" kern="1200" dirty="0">
            <a:solidFill>
              <a:schemeClr val="bg1"/>
            </a:solidFill>
          </a:endParaRPr>
        </a:p>
      </dsp:txBody>
      <dsp:txXfrm>
        <a:off x="481001" y="323284"/>
        <a:ext cx="6516596" cy="30537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2425393"/>
          <a:ext cx="7162800" cy="1638000"/>
        </a:xfrm>
        <a:prstGeom prst="rect">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304802" y="141446"/>
          <a:ext cx="6847000" cy="3384187"/>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marL="0" lvl="0" indent="0" algn="ctr" defTabSz="1955800">
            <a:lnSpc>
              <a:spcPct val="90000"/>
            </a:lnSpc>
            <a:spcBef>
              <a:spcPct val="0"/>
            </a:spcBef>
            <a:spcAft>
              <a:spcPct val="35000"/>
            </a:spcAft>
            <a:buNone/>
          </a:pPr>
          <a:r>
            <a:rPr lang="fr-FR" sz="4400" kern="1200" dirty="0"/>
            <a:t>ACTU-MINUTE</a:t>
          </a:r>
        </a:p>
      </dsp:txBody>
      <dsp:txXfrm>
        <a:off x="470004" y="306648"/>
        <a:ext cx="6516596" cy="305378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8.50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39,'39'-18,"142"22,425-17,-578 13,43-9,-61 7,-104 25,-109 41,9-2,-2-13,190-44,21-3,26 0,56-1,122-15,-177 8</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9.42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221 0,'0'1,"1"0,-1 0,1 0,-1 0,1 0,-1 0,1-1,-1 1,1 0,0 0,-1-1,1 1,0 0,0-1,-1 1,1-1,0 1,0-1,0 1,0-1,0 0,0 0,0 1,0-1,1 0,30 6,-28-6,37 4,50-4,-52 0,50 4,-89-4,1 0,-1 0,0 0,0 0,0 0,0 0,0 0,1 0,-1 0,0 0,0 0,0 0,0 0,0 0,1 0,-1 0,0 0,0 0,0 0,0 0,0 0,1 1,-1-1,0 0,0 0,0 0,0 0,0 0,0 0,0 0,0 1,1-1,-1 0,0 0,0 0,0 0,0 0,0 1,0-1,0 0,0 0,0 0,0 0,0 0,0 1,0-1,0 0,0 0,0 0,0 0,0 0,0 1,0-1,-10 8,-13 5,-110 29,-21 8,117-36,0-3,-49 10,48-12,15-3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0.18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1 236,'41'-3,"0"-2,-1-2,1-1,-2-2,49-19,13-2,20-2,108-32,-296 60,32 4,0-2,1-2,-67-16,64 11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4.65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1 284,'22'-1,"0"-2,0-1,40-11,-2 0,291-79,-217 53,202-33,174 37,1 42,-429-4,-37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8.50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39,'39'-18,"142"22,425-17,-578 13,43-9,-61 7,-104 25,-109 41,9-2,-2-13,190-44,21-3,26 0,56-1,122-15,-177 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9.42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221 0,'0'1,"1"0,-1 0,1 0,-1 0,1 0,-1 0,1-1,-1 1,1 0,0 0,-1-1,1 1,0 0,0-1,-1 1,1-1,0 1,0-1,0 1,0-1,0 0,0 0,0 1,0-1,1 0,30 6,-28-6,37 4,50-4,-52 0,50 4,-89-4,1 0,-1 0,0 0,0 0,0 0,0 0,0 0,1 0,-1 0,0 0,0 0,0 0,0 0,0 0,1 0,-1 0,0 0,0 0,0 0,0 0,0 0,1 1,-1-1,0 0,0 0,0 0,0 0,0 0,0 0,0 0,0 1,1-1,-1 0,0 0,0 0,0 0,0 0,0 1,0-1,0 0,0 0,0 0,0 0,0 0,0 1,0-1,0 0,0 0,0 0,0 0,0 0,0 1,0-1,-10 8,-13 5,-110 29,-21 8,117-36,0-3,-49 10,48-12,15-3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0.18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1 236,'41'-3,"0"-2,-1-2,1-1,-2-2,49-19,13-2,20-2,108-32,-296 60,32 4,0-2,1-2,-67-16,64 11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4.65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1 284,'22'-1,"0"-2,0-1,40-11,-2 0,291-79,-217 53,202-33,174 37,1 42,-429-4,-37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8.50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39,'39'-18,"142"22,425-17,-578 13,43-9,-61 7,-104 25,-109 41,9-2,-2-13,190-44,21-3,26 0,56-1,122-15,-177 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9.42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221 0,'0'1,"1"0,-1 0,1 0,-1 0,1 0,-1 0,1-1,-1 1,1 0,0 0,-1-1,1 1,0 0,0-1,-1 1,1-1,0 1,0-1,0 1,0-1,0 0,0 0,0 1,0-1,1 0,30 6,-28-6,37 4,50-4,-52 0,50 4,-89-4,1 0,-1 0,0 0,0 0,0 0,0 0,0 0,1 0,-1 0,0 0,0 0,0 0,0 0,0 0,1 0,-1 0,0 0,0 0,0 0,0 0,0 0,1 1,-1-1,0 0,0 0,0 0,0 0,0 0,0 0,0 0,0 1,1-1,-1 0,0 0,0 0,0 0,0 0,0 1,0-1,0 0,0 0,0 0,0 0,0 0,0 1,0-1,0 0,0 0,0 0,0 0,0 0,0 1,0-1,-10 8,-13 5,-110 29,-21 8,117-36,0-3,-49 10,48-12,15-3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0.18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1 236,'41'-3,"0"-2,-1-2,1-1,-2-2,49-19,13-2,20-2,108-32,-296 60,32 4,0-2,1-2,-67-16,64 11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9.42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221 0,'0'1,"1"0,-1 0,1 0,-1 0,1 0,-1 0,1-1,-1 1,1 0,0 0,-1-1,1 1,0 0,0-1,-1 1,1-1,0 1,0-1,0 1,0-1,0 0,0 0,0 1,0-1,1 0,30 6,-28-6,37 4,50-4,-52 0,50 4,-89-4,1 0,-1 0,0 0,0 0,0 0,0 0,0 0,1 0,-1 0,0 0,0 0,0 0,0 0,0 0,1 0,-1 0,0 0,0 0,0 0,0 0,0 0,1 1,-1-1,0 0,0 0,0 0,0 0,0 0,0 0,0 0,0 1,1-1,-1 0,0 0,0 0,0 0,0 0,0 1,0-1,0 0,0 0,0 0,0 0,0 0,0 1,0-1,0 0,0 0,0 0,0 0,0 0,0 1,0-1,-10 8,-13 5,-110 29,-21 8,117-36,0-3,-49 10,48-12,15-3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4.65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1 284,'22'-1,"0"-2,0-1,40-11,-2 0,291-79,-217 53,202-33,174 37,1 42,-429-4,-37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0.18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1 236,'41'-3,"0"-2,-1-2,1-1,-2-2,49-19,13-2,20-2,108-32,-296 60,32 4,0-2,1-2,-67-16,64 11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4.65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1 284,'22'-1,"0"-2,0-1,40-11,-2 0,291-79,-217 53,202-33,174 37,1 42,-429-4,-37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8.50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39,'39'-18,"142"22,425-17,-578 13,43-9,-61 7,-104 25,-109 41,9-2,-2-13,190-44,21-3,26 0,56-1,122-15,-177 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9.42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221 0,'0'1,"1"0,-1 0,1 0,-1 0,1 0,-1 0,1-1,-1 1,1 0,0 0,-1-1,1 1,0 0,0-1,-1 1,1-1,0 1,0-1,0 1,0-1,0 0,0 0,0 1,0-1,1 0,30 6,-28-6,37 4,50-4,-52 0,50 4,-89-4,1 0,-1 0,0 0,0 0,0 0,0 0,0 0,1 0,-1 0,0 0,0 0,0 0,0 0,0 0,1 0,-1 0,0 0,0 0,0 0,0 0,0 0,1 1,-1-1,0 0,0 0,0 0,0 0,0 0,0 0,0 0,0 1,1-1,-1 0,0 0,0 0,0 0,0 0,0 1,0-1,0 0,0 0,0 0,0 0,0 0,0 1,0-1,0 0,0 0,0 0,0 0,0 0,0 1,0-1,-10 8,-13 5,-110 29,-21 8,117-36,0-3,-49 10,48-12,15-3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0.18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1 236,'41'-3,"0"-2,-1-2,1-1,-2-2,49-19,13-2,20-2,108-32,-296 60,32 4,0-2,1-2,-67-16,64 11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4.65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1 284,'22'-1,"0"-2,0-1,40-11,-2 0,291-79,-217 53,202-33,174 37,1 42,-429-4,-37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8.50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39,'39'-18,"142"22,425-17,-578 13,43-9,-61 7,-104 25,-109 41,9-2,-2-13,190-44,21-3,26 0,56-1,122-15,-177 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C965429C-58D9-478B-AFEE-042DE92416E5}" type="datetimeFigureOut">
              <a:rPr lang="fr-FR" smtClean="0"/>
              <a:pPr/>
              <a:t>07/11/2025</a:t>
            </a:fld>
            <a:endParaRPr lang="fr-FR"/>
          </a:p>
        </p:txBody>
      </p:sp>
      <p:sp>
        <p:nvSpPr>
          <p:cNvPr id="4" name="Espace réservé de l'image des diapositives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98C30E37-46C0-47A2-9ABF-EFE84D65AF20}"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1</a:t>
            </a:fld>
            <a:endParaRPr lang="fr-FR"/>
          </a:p>
        </p:txBody>
      </p:sp>
    </p:spTree>
    <p:extLst>
      <p:ext uri="{BB962C8B-B14F-4D97-AF65-F5344CB8AC3E}">
        <p14:creationId xmlns:p14="http://schemas.microsoft.com/office/powerpoint/2010/main" val="2115982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C6BBE-09B4-D287-AC94-F1C6E3383A3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9192194-11AD-727E-3073-CBB7F714DCC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55FEFE1-23A1-0C4F-5FF3-1673E107D4E3}"/>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50C863EB-6AA3-F809-C20B-C3A8A13D288C}"/>
              </a:ext>
            </a:extLst>
          </p:cNvPr>
          <p:cNvSpPr>
            <a:spLocks noGrp="1"/>
          </p:cNvSpPr>
          <p:nvPr>
            <p:ph type="sldNum" sz="quarter" idx="5"/>
          </p:nvPr>
        </p:nvSpPr>
        <p:spPr/>
        <p:txBody>
          <a:bodyPr/>
          <a:lstStyle/>
          <a:p>
            <a:fld id="{98C30E37-46C0-47A2-9ABF-EFE84D65AF20}" type="slidenum">
              <a:rPr lang="fr-FR" smtClean="0"/>
              <a:pPr/>
              <a:t>42</a:t>
            </a:fld>
            <a:endParaRPr lang="fr-FR"/>
          </a:p>
        </p:txBody>
      </p:sp>
    </p:spTree>
    <p:extLst>
      <p:ext uri="{BB962C8B-B14F-4D97-AF65-F5344CB8AC3E}">
        <p14:creationId xmlns:p14="http://schemas.microsoft.com/office/powerpoint/2010/main" val="2446789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0A999-DB8E-8E89-3892-797BB7E2040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9AF9059-8547-4E38-8276-60D5B0C8AD5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D4D435C-F02A-F5A0-797E-A391235CDC5A}"/>
              </a:ext>
            </a:extLst>
          </p:cNvPr>
          <p:cNvSpPr>
            <a:spLocks noGrp="1"/>
          </p:cNvSpPr>
          <p:nvPr>
            <p:ph type="body" idx="1"/>
          </p:nvPr>
        </p:nvSpPr>
        <p:spPr/>
        <p:txBody>
          <a:bodyPr/>
          <a:lstStyle/>
          <a:p>
            <a:r>
              <a:rPr lang="fr-FR" dirty="0"/>
              <a:t>Nécessité d’avoir signé la convention avant le début de l’intervention.</a:t>
            </a:r>
          </a:p>
          <a:p>
            <a:r>
              <a:rPr lang="fr-FR" dirty="0"/>
              <a:t>Périodicité : fin février, mars 2026. Si + de demandes </a:t>
            </a:r>
            <a:r>
              <a:rPr lang="fr-FR"/>
              <a:t>: avril voire mai.</a:t>
            </a:r>
          </a:p>
        </p:txBody>
      </p:sp>
      <p:sp>
        <p:nvSpPr>
          <p:cNvPr id="4" name="Espace réservé du numéro de diapositive 3">
            <a:extLst>
              <a:ext uri="{FF2B5EF4-FFF2-40B4-BE49-F238E27FC236}">
                <a16:creationId xmlns:a16="http://schemas.microsoft.com/office/drawing/2014/main" id="{65E4E925-55BA-A022-0196-11F6CEDF712F}"/>
              </a:ext>
            </a:extLst>
          </p:cNvPr>
          <p:cNvSpPr>
            <a:spLocks noGrp="1"/>
          </p:cNvSpPr>
          <p:nvPr>
            <p:ph type="sldNum" sz="quarter" idx="5"/>
          </p:nvPr>
        </p:nvSpPr>
        <p:spPr/>
        <p:txBody>
          <a:bodyPr/>
          <a:lstStyle/>
          <a:p>
            <a:fld id="{98C30E37-46C0-47A2-9ABF-EFE84D65AF20}" type="slidenum">
              <a:rPr lang="fr-FR" smtClean="0"/>
              <a:pPr/>
              <a:t>43</a:t>
            </a:fld>
            <a:endParaRPr lang="fr-FR"/>
          </a:p>
        </p:txBody>
      </p:sp>
    </p:spTree>
    <p:extLst>
      <p:ext uri="{BB962C8B-B14F-4D97-AF65-F5344CB8AC3E}">
        <p14:creationId xmlns:p14="http://schemas.microsoft.com/office/powerpoint/2010/main" val="2369687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44</a:t>
            </a:fld>
            <a:endParaRPr lang="fr-FR"/>
          </a:p>
        </p:txBody>
      </p:sp>
    </p:spTree>
    <p:extLst>
      <p:ext uri="{BB962C8B-B14F-4D97-AF65-F5344CB8AC3E}">
        <p14:creationId xmlns:p14="http://schemas.microsoft.com/office/powerpoint/2010/main" val="1630463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CB21F-1BDB-57F6-EDBF-CF000D90F30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9A3621A-21BD-4551-CC7E-F3572C26A39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698EBFA-3355-8E75-E5A4-72309E511BF4}"/>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FC5F4C1-7732-10EA-E75D-60DA789FDB88}"/>
              </a:ext>
            </a:extLst>
          </p:cNvPr>
          <p:cNvSpPr>
            <a:spLocks noGrp="1"/>
          </p:cNvSpPr>
          <p:nvPr>
            <p:ph type="sldNum" sz="quarter" idx="5"/>
          </p:nvPr>
        </p:nvSpPr>
        <p:spPr/>
        <p:txBody>
          <a:bodyPr/>
          <a:lstStyle/>
          <a:p>
            <a:fld id="{98C30E37-46C0-47A2-9ABF-EFE84D65AF20}" type="slidenum">
              <a:rPr lang="fr-FR" smtClean="0"/>
              <a:pPr/>
              <a:t>53</a:t>
            </a:fld>
            <a:endParaRPr lang="fr-FR"/>
          </a:p>
        </p:txBody>
      </p:sp>
    </p:spTree>
    <p:extLst>
      <p:ext uri="{BB962C8B-B14F-4D97-AF65-F5344CB8AC3E}">
        <p14:creationId xmlns:p14="http://schemas.microsoft.com/office/powerpoint/2010/main" val="2092601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A246F-C703-EBD2-5555-E16F4B6D639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91585D4-194C-C61E-0BB5-358691BD644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1EDAF34-8773-AAFA-DDCB-54A1698EA828}"/>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A97CBCBF-4D85-B118-8870-72356A3C01A1}"/>
              </a:ext>
            </a:extLst>
          </p:cNvPr>
          <p:cNvSpPr>
            <a:spLocks noGrp="1"/>
          </p:cNvSpPr>
          <p:nvPr>
            <p:ph type="sldNum" sz="quarter" idx="5"/>
          </p:nvPr>
        </p:nvSpPr>
        <p:spPr/>
        <p:txBody>
          <a:bodyPr/>
          <a:lstStyle/>
          <a:p>
            <a:fld id="{98C30E37-46C0-47A2-9ABF-EFE84D65AF20}" type="slidenum">
              <a:rPr lang="fr-FR" smtClean="0"/>
              <a:pPr/>
              <a:t>54</a:t>
            </a:fld>
            <a:endParaRPr lang="fr-FR"/>
          </a:p>
        </p:txBody>
      </p:sp>
    </p:spTree>
    <p:extLst>
      <p:ext uri="{BB962C8B-B14F-4D97-AF65-F5344CB8AC3E}">
        <p14:creationId xmlns:p14="http://schemas.microsoft.com/office/powerpoint/2010/main" val="439565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55</a:t>
            </a:fld>
            <a:endParaRPr lang="fr-FR"/>
          </a:p>
        </p:txBody>
      </p:sp>
    </p:spTree>
    <p:extLst>
      <p:ext uri="{BB962C8B-B14F-4D97-AF65-F5344CB8AC3E}">
        <p14:creationId xmlns:p14="http://schemas.microsoft.com/office/powerpoint/2010/main" val="3055287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6BF43-06AF-7560-EA12-62435F6CB05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1CF8136-4947-A906-FD58-0BBC070677A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3B1C35D-FB14-7F4C-5F3B-C725FA34B369}"/>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F2134CC-EE28-EC10-FE8A-27AEA7CAC42E}"/>
              </a:ext>
            </a:extLst>
          </p:cNvPr>
          <p:cNvSpPr>
            <a:spLocks noGrp="1"/>
          </p:cNvSpPr>
          <p:nvPr>
            <p:ph type="sldNum" sz="quarter" idx="5"/>
          </p:nvPr>
        </p:nvSpPr>
        <p:spPr/>
        <p:txBody>
          <a:bodyPr/>
          <a:lstStyle/>
          <a:p>
            <a:fld id="{98C30E37-46C0-47A2-9ABF-EFE84D65AF20}" type="slidenum">
              <a:rPr lang="fr-FR" smtClean="0"/>
              <a:pPr/>
              <a:t>56</a:t>
            </a:fld>
            <a:endParaRPr lang="fr-FR"/>
          </a:p>
        </p:txBody>
      </p:sp>
    </p:spTree>
    <p:extLst>
      <p:ext uri="{BB962C8B-B14F-4D97-AF65-F5344CB8AC3E}">
        <p14:creationId xmlns:p14="http://schemas.microsoft.com/office/powerpoint/2010/main" val="2766301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E4157-D077-3449-D1A1-F0FCFD31A27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7C4C73F-AE98-3DDD-0C20-ABB34C553A7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E4E239E-7329-3CBB-4E95-F621037FFE4A}"/>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778DE4C1-607E-2E94-D795-6A41DAA627F2}"/>
              </a:ext>
            </a:extLst>
          </p:cNvPr>
          <p:cNvSpPr>
            <a:spLocks noGrp="1"/>
          </p:cNvSpPr>
          <p:nvPr>
            <p:ph type="sldNum" sz="quarter" idx="5"/>
          </p:nvPr>
        </p:nvSpPr>
        <p:spPr/>
        <p:txBody>
          <a:bodyPr/>
          <a:lstStyle/>
          <a:p>
            <a:fld id="{98C30E37-46C0-47A2-9ABF-EFE84D65AF20}" type="slidenum">
              <a:rPr lang="fr-FR" smtClean="0"/>
              <a:pPr/>
              <a:t>57</a:t>
            </a:fld>
            <a:endParaRPr lang="fr-FR"/>
          </a:p>
        </p:txBody>
      </p:sp>
    </p:spTree>
    <p:extLst>
      <p:ext uri="{BB962C8B-B14F-4D97-AF65-F5344CB8AC3E}">
        <p14:creationId xmlns:p14="http://schemas.microsoft.com/office/powerpoint/2010/main" val="2014343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203D0-82BF-0454-D5DD-88D3EEEA9D9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3309EA0-2C54-57E8-0A6B-70661103801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8BCB3EC-6190-C81F-004A-84F45B664929}"/>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2FD5402F-79CD-08A4-F381-1EE479A4E187}"/>
              </a:ext>
            </a:extLst>
          </p:cNvPr>
          <p:cNvSpPr>
            <a:spLocks noGrp="1"/>
          </p:cNvSpPr>
          <p:nvPr>
            <p:ph type="sldNum" sz="quarter" idx="5"/>
          </p:nvPr>
        </p:nvSpPr>
        <p:spPr/>
        <p:txBody>
          <a:bodyPr/>
          <a:lstStyle/>
          <a:p>
            <a:fld id="{98C30E37-46C0-47A2-9ABF-EFE84D65AF20}" type="slidenum">
              <a:rPr lang="fr-FR" smtClean="0"/>
              <a:pPr/>
              <a:t>58</a:t>
            </a:fld>
            <a:endParaRPr lang="fr-FR"/>
          </a:p>
        </p:txBody>
      </p:sp>
    </p:spTree>
    <p:extLst>
      <p:ext uri="{BB962C8B-B14F-4D97-AF65-F5344CB8AC3E}">
        <p14:creationId xmlns:p14="http://schemas.microsoft.com/office/powerpoint/2010/main" val="2336024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FE7BC-A677-8675-B0C1-C57BE6FD1F4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19E8A20-867B-D84F-7160-38522AA5511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2014F5B-5C76-DC1F-F936-1361801E75D0}"/>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D2116956-D73D-EDC2-A844-883B455C5035}"/>
              </a:ext>
            </a:extLst>
          </p:cNvPr>
          <p:cNvSpPr>
            <a:spLocks noGrp="1"/>
          </p:cNvSpPr>
          <p:nvPr>
            <p:ph type="sldNum" sz="quarter" idx="5"/>
          </p:nvPr>
        </p:nvSpPr>
        <p:spPr/>
        <p:txBody>
          <a:bodyPr/>
          <a:lstStyle/>
          <a:p>
            <a:fld id="{98C30E37-46C0-47A2-9ABF-EFE84D65AF20}" type="slidenum">
              <a:rPr lang="fr-FR" smtClean="0"/>
              <a:pPr/>
              <a:t>59</a:t>
            </a:fld>
            <a:endParaRPr lang="fr-FR"/>
          </a:p>
        </p:txBody>
      </p:sp>
    </p:spTree>
    <p:extLst>
      <p:ext uri="{BB962C8B-B14F-4D97-AF65-F5344CB8AC3E}">
        <p14:creationId xmlns:p14="http://schemas.microsoft.com/office/powerpoint/2010/main" val="919052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2</a:t>
            </a:fld>
            <a:endParaRPr lang="fr-FR"/>
          </a:p>
        </p:txBody>
      </p:sp>
    </p:spTree>
    <p:extLst>
      <p:ext uri="{BB962C8B-B14F-4D97-AF65-F5344CB8AC3E}">
        <p14:creationId xmlns:p14="http://schemas.microsoft.com/office/powerpoint/2010/main" val="953400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60</a:t>
            </a:fld>
            <a:endParaRPr lang="fr-FR"/>
          </a:p>
        </p:txBody>
      </p:sp>
    </p:spTree>
    <p:extLst>
      <p:ext uri="{BB962C8B-B14F-4D97-AF65-F5344CB8AC3E}">
        <p14:creationId xmlns:p14="http://schemas.microsoft.com/office/powerpoint/2010/main" val="2130603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25000" lnSpcReduction="20000"/>
          </a:bodyPr>
          <a:lstStyle/>
          <a:p>
            <a:pPr lvl="1">
              <a:buFontTx/>
              <a:buAutoNum type="arabicPeriod"/>
            </a:pPr>
            <a:r>
              <a:rPr lang="fr-FR" altLang="fr-FR" b="1" u="sng" dirty="0">
                <a:solidFill>
                  <a:srgbClr val="0066FF"/>
                </a:solidFill>
                <a:latin typeface="Arial" panose="020B0604020202020204" pitchFamily="34" charset="0"/>
              </a:rPr>
              <a:t>Définir des objectifs:  </a:t>
            </a:r>
          </a:p>
          <a:p>
            <a:pPr lvl="1">
              <a:buFontTx/>
              <a:buChar char="•"/>
            </a:pPr>
            <a:r>
              <a:rPr lang="fr-FR" altLang="fr-FR" dirty="0">
                <a:latin typeface="Arial" panose="020B0604020202020204" pitchFamily="34" charset="0"/>
              </a:rPr>
              <a:t>compte tenu des besoins du service</a:t>
            </a:r>
          </a:p>
          <a:p>
            <a:pPr lvl="1">
              <a:buFontTx/>
              <a:buChar char="•"/>
            </a:pPr>
            <a:r>
              <a:rPr lang="fr-FR" altLang="fr-FR" dirty="0">
                <a:latin typeface="Arial" panose="020B0604020202020204" pitchFamily="34" charset="0"/>
              </a:rPr>
              <a:t>des missions confiées</a:t>
            </a:r>
          </a:p>
          <a:p>
            <a:pPr lvl="1">
              <a:buFontTx/>
              <a:buChar char="•"/>
            </a:pPr>
            <a:r>
              <a:rPr lang="fr-FR" altLang="fr-FR" dirty="0">
                <a:latin typeface="Arial" panose="020B0604020202020204" pitchFamily="34" charset="0"/>
              </a:rPr>
              <a:t>des compétences détenues et attendues sur le poste occupé</a:t>
            </a:r>
          </a:p>
          <a:p>
            <a:pPr lvl="1">
              <a:buFontTx/>
              <a:buChar char="•"/>
            </a:pPr>
            <a:r>
              <a:rPr lang="fr-FR" altLang="fr-FR" dirty="0">
                <a:latin typeface="Arial" panose="020B0604020202020204" pitchFamily="34" charset="0"/>
              </a:rPr>
              <a:t>du positionnement de l'intéressé au sein de la collectivité</a:t>
            </a:r>
          </a:p>
          <a:p>
            <a:pPr lvl="1">
              <a:buFontTx/>
              <a:buChar char="•"/>
            </a:pPr>
            <a:r>
              <a:rPr lang="fr-FR" altLang="fr-FR" dirty="0">
                <a:latin typeface="Arial" panose="020B0604020202020204" pitchFamily="34" charset="0"/>
              </a:rPr>
              <a:t>des objectifs individuels: propres aux missions et activités de l’agent</a:t>
            </a:r>
          </a:p>
          <a:p>
            <a:pPr lvl="1">
              <a:buFontTx/>
              <a:buChar char="•"/>
            </a:pPr>
            <a:r>
              <a:rPr lang="fr-FR" altLang="fr-FR" dirty="0">
                <a:latin typeface="Arial" panose="020B0604020202020204" pitchFamily="34" charset="0"/>
              </a:rPr>
              <a:t>des objectifs collectifs: concernant l’ensemble du service</a:t>
            </a:r>
          </a:p>
          <a:p>
            <a:pPr lvl="1">
              <a:buFontTx/>
              <a:buChar char="•"/>
            </a:pPr>
            <a:r>
              <a:rPr lang="fr-FR" altLang="fr-FR" dirty="0">
                <a:latin typeface="Arial" panose="020B0604020202020204" pitchFamily="34" charset="0"/>
              </a:rPr>
              <a:t>des objectifs permanents: liés aux activités recensées dans la fiche de poste</a:t>
            </a:r>
          </a:p>
          <a:p>
            <a:pPr lvl="1">
              <a:buFontTx/>
              <a:buChar char="•"/>
            </a:pPr>
            <a:r>
              <a:rPr lang="fr-FR" altLang="fr-FR" dirty="0">
                <a:latin typeface="Arial" panose="020B0604020202020204" pitchFamily="34" charset="0"/>
              </a:rPr>
              <a:t>des objectifs ponctuels: liés aux projets du service, de la collectivité, à un remplacement,…</a:t>
            </a:r>
          </a:p>
          <a:p>
            <a:pPr lvl="1">
              <a:buFontTx/>
              <a:buChar char="•"/>
            </a:pPr>
            <a:endParaRPr lang="fr-FR" altLang="fr-FR" dirty="0">
              <a:latin typeface="Arial" panose="020B0604020202020204" pitchFamily="34" charset="0"/>
            </a:endParaRPr>
          </a:p>
          <a:p>
            <a:pPr lvl="1"/>
            <a:r>
              <a:rPr lang="fr-FR" altLang="fr-FR" b="1" u="sng" dirty="0">
                <a:solidFill>
                  <a:srgbClr val="0066FF"/>
                </a:solidFill>
                <a:latin typeface="Arial" panose="020B0604020202020204" pitchFamily="34" charset="0"/>
              </a:rPr>
              <a:t>2. Examiner les résultats précédents:</a:t>
            </a:r>
          </a:p>
          <a:p>
            <a:pPr lvl="1">
              <a:buFontTx/>
              <a:buChar char="•"/>
            </a:pPr>
            <a:r>
              <a:rPr lang="fr-FR" altLang="fr-FR" dirty="0">
                <a:latin typeface="Arial" panose="020B0604020202020204" pitchFamily="34" charset="0"/>
              </a:rPr>
              <a:t>obtenus par l'agent au regard des objectifs fixés. </a:t>
            </a:r>
          </a:p>
          <a:p>
            <a:pPr lvl="1">
              <a:buFontTx/>
              <a:buChar char="•"/>
            </a:pPr>
            <a:r>
              <a:rPr lang="fr-FR" altLang="fr-FR" dirty="0">
                <a:latin typeface="Arial" panose="020B0604020202020204" pitchFamily="34" charset="0"/>
              </a:rPr>
              <a:t>compte tenu du contexte de réalisation des objectifs à travers les conditions d'organisation et de fonctionnement du service. </a:t>
            </a:r>
          </a:p>
          <a:p>
            <a:pPr lvl="1">
              <a:buFontTx/>
              <a:buChar char="•"/>
            </a:pPr>
            <a:endParaRPr lang="fr-FR" altLang="fr-FR" dirty="0">
              <a:latin typeface="Arial" panose="020B0604020202020204" pitchFamily="34" charset="0"/>
            </a:endParaRPr>
          </a:p>
          <a:p>
            <a:pPr lvl="1"/>
            <a:r>
              <a:rPr lang="fr-FR" altLang="fr-FR" b="1" u="sng" dirty="0">
                <a:solidFill>
                  <a:srgbClr val="0066FF"/>
                </a:solidFill>
                <a:latin typeface="Arial" panose="020B0604020202020204" pitchFamily="34" charset="0"/>
              </a:rPr>
              <a:t>3 Evaluer la valeur professionnelle de l’agent:</a:t>
            </a:r>
          </a:p>
          <a:p>
            <a:pPr lvl="1">
              <a:buFont typeface="Arial" panose="020B0604020202020204" pitchFamily="34" charset="0"/>
              <a:buChar char="•"/>
            </a:pPr>
            <a:r>
              <a:rPr lang="fr-FR" altLang="fr-FR" dirty="0">
                <a:latin typeface="Arial" panose="020B0604020202020204" pitchFamily="34" charset="0"/>
              </a:rPr>
              <a:t>les compétences et le niveau de qualification de l'intéressé en tenant compte de la spécificité du poste, notamment les sujétions particulières afférentes au poste ou le niveau de responsabilité confié à l'intéressé</a:t>
            </a:r>
          </a:p>
          <a:p>
            <a:pPr lvl="1">
              <a:buFont typeface="Arial" panose="020B0604020202020204" pitchFamily="34" charset="0"/>
              <a:buChar char="•"/>
            </a:pPr>
            <a:r>
              <a:rPr lang="fr-FR" altLang="fr-FR" dirty="0">
                <a:latin typeface="Arial" panose="020B0604020202020204" pitchFamily="34" charset="0"/>
              </a:rPr>
              <a:t>les acquis de l'expérience professionnelle</a:t>
            </a:r>
          </a:p>
          <a:p>
            <a:pPr lvl="1">
              <a:buFont typeface="Arial" panose="020B0604020202020204" pitchFamily="34" charset="0"/>
              <a:buChar char="•"/>
            </a:pPr>
            <a:r>
              <a:rPr lang="fr-FR" altLang="fr-FR" dirty="0">
                <a:latin typeface="Arial" panose="020B0604020202020204" pitchFamily="34" charset="0"/>
              </a:rPr>
              <a:t>la manière de servir et l'atteinte des objectifs assignés.</a:t>
            </a:r>
          </a:p>
          <a:p>
            <a:pPr lvl="1"/>
            <a:endParaRPr lang="fr-FR" altLang="fr-FR" dirty="0">
              <a:latin typeface="Arial" panose="020B0604020202020204" pitchFamily="34" charset="0"/>
            </a:endParaRPr>
          </a:p>
          <a:p>
            <a:pPr lvl="1"/>
            <a:r>
              <a:rPr lang="fr-FR" altLang="fr-FR" b="1" u="sng" dirty="0">
                <a:solidFill>
                  <a:srgbClr val="0066FF"/>
                </a:solidFill>
                <a:latin typeface="Arial" panose="020B0604020202020204" pitchFamily="34" charset="0"/>
              </a:rPr>
              <a:t>4. Les moyens et les besoins:</a:t>
            </a:r>
          </a:p>
          <a:p>
            <a:pPr lvl="1">
              <a:buFontTx/>
              <a:buChar char="•"/>
            </a:pPr>
            <a:r>
              <a:rPr lang="fr-FR" altLang="fr-FR" dirty="0">
                <a:latin typeface="Arial" panose="020B0604020202020204" pitchFamily="34" charset="0"/>
              </a:rPr>
              <a:t>les moyens matériels nécessaires à l'exercice des missions, </a:t>
            </a:r>
          </a:p>
          <a:p>
            <a:pPr lvl="1">
              <a:buFontTx/>
              <a:buChar char="•"/>
            </a:pPr>
            <a:r>
              <a:rPr lang="fr-FR" altLang="fr-FR" dirty="0">
                <a:latin typeface="Arial" panose="020B0604020202020204" pitchFamily="34" charset="0"/>
              </a:rPr>
              <a:t>les besoins de formation des agents en rapport avec leurs missions, </a:t>
            </a:r>
          </a:p>
          <a:p>
            <a:pPr lvl="1">
              <a:buFontTx/>
              <a:buChar char="•"/>
            </a:pPr>
            <a:r>
              <a:rPr lang="fr-FR" altLang="fr-FR" dirty="0">
                <a:latin typeface="Arial" panose="020B0604020202020204" pitchFamily="34" charset="0"/>
              </a:rPr>
              <a:t>leurs projets professionnels: mobilité, préparation aux concours,…</a:t>
            </a:r>
          </a:p>
          <a:p>
            <a:pPr lvl="1">
              <a:buFontTx/>
              <a:buChar char="•"/>
            </a:pPr>
            <a:endParaRPr lang="fr-FR" altLang="fr-FR" dirty="0">
              <a:latin typeface="Arial" panose="020B0604020202020204" pitchFamily="34" charset="0"/>
            </a:endParaRPr>
          </a:p>
          <a:p>
            <a:pPr lvl="1">
              <a:buFontTx/>
              <a:buChar char="•"/>
            </a:pPr>
            <a:endParaRPr lang="fr-FR" altLang="fr-FR" dirty="0">
              <a:latin typeface="Arial" panose="020B0604020202020204" pitchFamily="34" charset="0"/>
            </a:endParaRPr>
          </a:p>
          <a:p>
            <a:pPr lvl="1">
              <a:buFontTx/>
              <a:buChar char="•"/>
            </a:pPr>
            <a:r>
              <a:rPr lang="fr-FR" altLang="fr-FR" b="1" u="sng" dirty="0">
                <a:latin typeface="Arial" panose="020B0604020202020204" pitchFamily="34" charset="0"/>
              </a:rPr>
              <a:t>CRITERES</a:t>
            </a:r>
          </a:p>
          <a:p>
            <a:endParaRPr lang="fr-FR" dirty="0"/>
          </a:p>
          <a:p>
            <a:pPr lvl="1">
              <a:buFontTx/>
              <a:buAutoNum type="arabicPeriod"/>
            </a:pPr>
            <a:r>
              <a:rPr lang="fr-FR" altLang="fr-FR" dirty="0">
                <a:solidFill>
                  <a:srgbClr val="0066FF"/>
                </a:solidFill>
                <a:latin typeface="Arial" panose="020B0604020202020204" pitchFamily="34" charset="0"/>
              </a:rPr>
              <a:t>Les résultats professionnels obtenus par l'agent et la réalisation des objectifs:</a:t>
            </a:r>
          </a:p>
          <a:p>
            <a:pPr lvl="4">
              <a:buFontTx/>
              <a:buChar char="•"/>
            </a:pPr>
            <a:r>
              <a:rPr lang="fr-FR" altLang="fr-FR" dirty="0">
                <a:latin typeface="Arial" panose="020B0604020202020204" pitchFamily="34" charset="0"/>
              </a:rPr>
              <a:t>Implication dans le travail</a:t>
            </a:r>
          </a:p>
          <a:p>
            <a:pPr lvl="4">
              <a:buFontTx/>
              <a:buChar char="•"/>
            </a:pPr>
            <a:r>
              <a:rPr lang="fr-FR" altLang="fr-FR" dirty="0">
                <a:latin typeface="Arial" panose="020B0604020202020204" pitchFamily="34" charset="0"/>
              </a:rPr>
              <a:t>Assiduité, disponibilité</a:t>
            </a:r>
          </a:p>
          <a:p>
            <a:pPr lvl="4">
              <a:buFontTx/>
              <a:buChar char="•"/>
            </a:pPr>
            <a:r>
              <a:rPr lang="fr-FR" altLang="fr-FR" dirty="0">
                <a:latin typeface="Arial" panose="020B0604020202020204" pitchFamily="34" charset="0"/>
              </a:rPr>
              <a:t>Rigueur, respect des délais et des échéances</a:t>
            </a:r>
          </a:p>
          <a:p>
            <a:pPr lvl="4">
              <a:buFontTx/>
              <a:buChar char="•"/>
            </a:pPr>
            <a:r>
              <a:rPr lang="fr-FR" altLang="fr-FR" dirty="0">
                <a:latin typeface="Arial" panose="020B0604020202020204" pitchFamily="34" charset="0"/>
              </a:rPr>
              <a:t>Respect de l’organisation collective du travail</a:t>
            </a:r>
          </a:p>
          <a:p>
            <a:pPr lvl="4">
              <a:buFontTx/>
              <a:buChar char="•"/>
            </a:pPr>
            <a:r>
              <a:rPr lang="fr-FR" altLang="fr-FR" dirty="0">
                <a:latin typeface="Arial" panose="020B0604020202020204" pitchFamily="34" charset="0"/>
              </a:rPr>
              <a:t>Initiative, organisation, anticipation</a:t>
            </a:r>
          </a:p>
          <a:p>
            <a:pPr lvl="4">
              <a:buFontTx/>
              <a:buChar char="•"/>
            </a:pPr>
            <a:endParaRPr lang="fr-FR" altLang="fr-FR" dirty="0">
              <a:solidFill>
                <a:srgbClr val="0066FF"/>
              </a:solidFill>
              <a:latin typeface="Arial" panose="020B0604020202020204" pitchFamily="34" charset="0"/>
            </a:endParaRPr>
          </a:p>
          <a:p>
            <a:pPr lvl="1">
              <a:buFontTx/>
              <a:buAutoNum type="arabicPeriod"/>
            </a:pPr>
            <a:r>
              <a:rPr lang="fr-FR" altLang="fr-FR" dirty="0">
                <a:solidFill>
                  <a:srgbClr val="0066FF"/>
                </a:solidFill>
                <a:latin typeface="Arial" panose="020B0604020202020204" pitchFamily="34" charset="0"/>
              </a:rPr>
              <a:t>Les compétences professionnelles et techniques :</a:t>
            </a:r>
          </a:p>
          <a:p>
            <a:pPr lvl="4">
              <a:buFontTx/>
              <a:buChar char="•"/>
            </a:pPr>
            <a:r>
              <a:rPr lang="fr-FR" altLang="fr-FR" dirty="0">
                <a:latin typeface="Arial" panose="020B0604020202020204" pitchFamily="34" charset="0"/>
              </a:rPr>
              <a:t>Compétences techniques de la fiche de poste</a:t>
            </a:r>
          </a:p>
          <a:p>
            <a:pPr lvl="4">
              <a:buFontTx/>
              <a:buChar char="•"/>
            </a:pPr>
            <a:r>
              <a:rPr lang="fr-FR" altLang="fr-FR" dirty="0">
                <a:latin typeface="Arial" panose="020B0604020202020204" pitchFamily="34" charset="0"/>
              </a:rPr>
              <a:t>Connaissance de l’environnement professionnel</a:t>
            </a:r>
          </a:p>
          <a:p>
            <a:pPr lvl="4">
              <a:buFontTx/>
              <a:buChar char="•"/>
            </a:pPr>
            <a:r>
              <a:rPr lang="fr-FR" altLang="fr-FR" dirty="0">
                <a:latin typeface="Arial" panose="020B0604020202020204" pitchFamily="34" charset="0"/>
              </a:rPr>
              <a:t>Respect des règlements, normes et procédures</a:t>
            </a:r>
          </a:p>
          <a:p>
            <a:pPr lvl="4">
              <a:buFontTx/>
              <a:buChar char="•"/>
            </a:pPr>
            <a:r>
              <a:rPr lang="fr-FR" altLang="fr-FR" dirty="0">
                <a:latin typeface="Arial" panose="020B0604020202020204" pitchFamily="34" charset="0"/>
              </a:rPr>
              <a:t>Qualité d’expression écrite et orale</a:t>
            </a:r>
          </a:p>
          <a:p>
            <a:pPr lvl="4">
              <a:buFontTx/>
              <a:buChar char="•"/>
            </a:pPr>
            <a:r>
              <a:rPr lang="fr-FR" altLang="fr-FR" dirty="0">
                <a:latin typeface="Arial" panose="020B0604020202020204" pitchFamily="34" charset="0"/>
              </a:rPr>
              <a:t>Maîtrise des nouvelles technologies</a:t>
            </a:r>
          </a:p>
          <a:p>
            <a:pPr lvl="4">
              <a:buFontTx/>
              <a:buChar char="•"/>
            </a:pPr>
            <a:r>
              <a:rPr lang="fr-FR" altLang="fr-FR" dirty="0">
                <a:latin typeface="Arial" panose="020B0604020202020204" pitchFamily="34" charset="0"/>
              </a:rPr>
              <a:t>Réactivité et adaptabilité</a:t>
            </a:r>
          </a:p>
          <a:p>
            <a:pPr lvl="4">
              <a:buFontTx/>
              <a:buChar char="•"/>
            </a:pPr>
            <a:r>
              <a:rPr lang="fr-FR" altLang="fr-FR" dirty="0">
                <a:latin typeface="Arial" panose="020B0604020202020204" pitchFamily="34" charset="0"/>
              </a:rPr>
              <a:t>Capacité à entretenir et développer ses compétences</a:t>
            </a:r>
          </a:p>
          <a:p>
            <a:pPr lvl="4">
              <a:buFontTx/>
              <a:buNone/>
            </a:pPr>
            <a:endParaRPr lang="fr-FR" altLang="fr-FR" sz="2000" dirty="0">
              <a:solidFill>
                <a:srgbClr val="0066FF"/>
              </a:solidFill>
              <a:latin typeface="Arial" panose="020B0604020202020204" pitchFamily="34" charset="0"/>
            </a:endParaRPr>
          </a:p>
          <a:p>
            <a:pPr lvl="4">
              <a:buFontTx/>
              <a:buNone/>
            </a:pPr>
            <a:endParaRPr lang="fr-FR" altLang="fr-FR" sz="2000" dirty="0">
              <a:solidFill>
                <a:srgbClr val="0066FF"/>
              </a:solidFill>
              <a:latin typeface="Arial" panose="020B0604020202020204" pitchFamily="34" charset="0"/>
            </a:endParaRPr>
          </a:p>
          <a:p>
            <a:pPr lvl="4">
              <a:buFontTx/>
              <a:buNone/>
            </a:pPr>
            <a:r>
              <a:rPr lang="fr-FR" altLang="fr-FR" sz="2000" dirty="0">
                <a:solidFill>
                  <a:srgbClr val="0066FF"/>
                </a:solidFill>
                <a:latin typeface="Arial" panose="020B0604020202020204" pitchFamily="34" charset="0"/>
              </a:rPr>
              <a:t>3- Les qualités relationnelles</a:t>
            </a:r>
          </a:p>
          <a:p>
            <a:pPr marL="1828800" lvl="4" indent="0"/>
            <a:endParaRPr lang="fr-FR" altLang="fr-FR" sz="2000" dirty="0">
              <a:solidFill>
                <a:srgbClr val="0066FF"/>
              </a:solidFill>
              <a:latin typeface="Arial" panose="020B0604020202020204" pitchFamily="34" charset="0"/>
            </a:endParaRPr>
          </a:p>
          <a:p>
            <a:pPr lvl="5">
              <a:buFontTx/>
              <a:buChar char="•"/>
            </a:pPr>
            <a:r>
              <a:rPr lang="fr-FR" altLang="fr-FR" sz="2000" dirty="0">
                <a:latin typeface="Arial" panose="020B0604020202020204" pitchFamily="34" charset="0"/>
              </a:rPr>
              <a:t>Relations avec les élus, avec la hiérarchie</a:t>
            </a:r>
          </a:p>
          <a:p>
            <a:pPr lvl="5">
              <a:buFontTx/>
              <a:buChar char="•"/>
            </a:pPr>
            <a:r>
              <a:rPr lang="fr-FR" altLang="fr-FR" sz="2000" dirty="0">
                <a:latin typeface="Arial" panose="020B0604020202020204" pitchFamily="34" charset="0"/>
              </a:rPr>
              <a:t>Relations avec les autres intervenants (enseignants, animateurs…)</a:t>
            </a:r>
          </a:p>
          <a:p>
            <a:pPr lvl="5">
              <a:buFontTx/>
              <a:buChar char="•"/>
            </a:pPr>
            <a:r>
              <a:rPr lang="fr-FR" altLang="fr-FR" sz="2000" dirty="0">
                <a:latin typeface="Arial" panose="020B0604020202020204" pitchFamily="34" charset="0"/>
              </a:rPr>
              <a:t>Relations avec le public</a:t>
            </a:r>
          </a:p>
          <a:p>
            <a:pPr lvl="5">
              <a:buFontTx/>
              <a:buChar char="•"/>
            </a:pPr>
            <a:r>
              <a:rPr lang="fr-FR" altLang="fr-FR" sz="2000" dirty="0">
                <a:latin typeface="Arial" panose="020B0604020202020204" pitchFamily="34" charset="0"/>
              </a:rPr>
              <a:t>Travail en équipe</a:t>
            </a:r>
          </a:p>
          <a:p>
            <a:pPr lvl="5">
              <a:buFontTx/>
              <a:buChar char="•"/>
            </a:pPr>
            <a:r>
              <a:rPr lang="fr-FR" altLang="fr-FR" sz="2000" dirty="0">
                <a:latin typeface="Arial" panose="020B0604020202020204" pitchFamily="34" charset="0"/>
              </a:rPr>
              <a:t>Ecoute</a:t>
            </a:r>
          </a:p>
          <a:p>
            <a:pPr lvl="5">
              <a:buFontTx/>
              <a:buChar char="•"/>
            </a:pPr>
            <a:r>
              <a:rPr lang="fr-FR" altLang="fr-FR" sz="2000" dirty="0">
                <a:latin typeface="Arial" panose="020B0604020202020204" pitchFamily="34" charset="0"/>
              </a:rPr>
              <a:t>Esprit d’ouverture au changement</a:t>
            </a:r>
          </a:p>
          <a:p>
            <a:pPr marL="1828800" lvl="4" indent="0"/>
            <a:endParaRPr lang="fr-FR" altLang="fr-FR" sz="2000" dirty="0">
              <a:latin typeface="Arial" panose="020B0604020202020204" pitchFamily="34" charset="0"/>
            </a:endParaRPr>
          </a:p>
          <a:p>
            <a:pPr lvl="4">
              <a:buFontTx/>
              <a:buAutoNum type="arabicPeriod" startAt="4"/>
            </a:pPr>
            <a:r>
              <a:rPr lang="fr-FR" altLang="fr-FR" sz="2000" dirty="0">
                <a:solidFill>
                  <a:srgbClr val="0066FF"/>
                </a:solidFill>
                <a:latin typeface="Arial" panose="020B0604020202020204" pitchFamily="34" charset="0"/>
              </a:rPr>
              <a:t>La capacité d'encadrement ou d'expertise ou, le cas échéant, à exercer des fonctions d'un niveau supérieur</a:t>
            </a:r>
          </a:p>
          <a:p>
            <a:pPr lvl="5">
              <a:buFontTx/>
              <a:buChar char="•"/>
            </a:pPr>
            <a:r>
              <a:rPr lang="fr-FR" altLang="fr-FR" sz="2000" dirty="0">
                <a:latin typeface="Arial" panose="020B0604020202020204" pitchFamily="34" charset="0"/>
              </a:rPr>
              <a:t>Animer une équipe</a:t>
            </a:r>
          </a:p>
          <a:p>
            <a:pPr lvl="5">
              <a:buFontTx/>
              <a:buChar char="•"/>
            </a:pPr>
            <a:r>
              <a:rPr lang="fr-FR" altLang="fr-FR" sz="2000" dirty="0">
                <a:latin typeface="Arial" panose="020B0604020202020204" pitchFamily="34" charset="0"/>
              </a:rPr>
              <a:t>Organiser</a:t>
            </a:r>
          </a:p>
          <a:p>
            <a:pPr lvl="5">
              <a:buFontTx/>
              <a:buChar char="•"/>
            </a:pPr>
            <a:r>
              <a:rPr lang="fr-FR" altLang="fr-FR" sz="2000" dirty="0">
                <a:latin typeface="Arial" panose="020B0604020202020204" pitchFamily="34" charset="0"/>
              </a:rPr>
              <a:t>Déléguer et contrôler</a:t>
            </a:r>
          </a:p>
          <a:p>
            <a:pPr lvl="5">
              <a:buFontTx/>
              <a:buChar char="•"/>
            </a:pPr>
            <a:r>
              <a:rPr lang="fr-FR" altLang="fr-FR" sz="2000" dirty="0">
                <a:latin typeface="Arial" panose="020B0604020202020204" pitchFamily="34" charset="0"/>
              </a:rPr>
              <a:t>Faire des propositions</a:t>
            </a:r>
          </a:p>
          <a:p>
            <a:pPr lvl="5">
              <a:buFontTx/>
              <a:buChar char="•"/>
            </a:pPr>
            <a:r>
              <a:rPr lang="fr-FR" altLang="fr-FR" sz="2000" dirty="0">
                <a:latin typeface="Arial" panose="020B0604020202020204" pitchFamily="34" charset="0"/>
              </a:rPr>
              <a:t>Mobiliser et valoriser les compétences individuelles et collectives</a:t>
            </a:r>
          </a:p>
          <a:p>
            <a:pPr lvl="5">
              <a:buFontTx/>
              <a:buChar char="•"/>
            </a:pPr>
            <a:r>
              <a:rPr lang="fr-FR" altLang="fr-FR" sz="2000" dirty="0">
                <a:latin typeface="Arial" panose="020B0604020202020204" pitchFamily="34" charset="0"/>
              </a:rPr>
              <a:t>Prendre et faire appliquer des décisions</a:t>
            </a:r>
          </a:p>
          <a:p>
            <a:pPr lvl="5">
              <a:buFontTx/>
              <a:buChar char="•"/>
            </a:pPr>
            <a:r>
              <a:rPr lang="fr-FR" altLang="fr-FR" sz="2000" dirty="0">
                <a:latin typeface="Arial" panose="020B0604020202020204" pitchFamily="34" charset="0"/>
              </a:rPr>
              <a:t>Prévenir et arbitrer les conflits</a:t>
            </a:r>
          </a:p>
          <a:p>
            <a:pPr lvl="5">
              <a:buFontTx/>
              <a:buChar char="•"/>
            </a:pPr>
            <a:r>
              <a:rPr lang="fr-FR" altLang="fr-FR" sz="2000" dirty="0">
                <a:latin typeface="Arial" panose="020B0604020202020204" pitchFamily="34" charset="0"/>
              </a:rPr>
              <a:t>Faire circuler les informations nécessaires à l’efficacité collective de l’équipe et à l’efficience individuelle des agents</a:t>
            </a:r>
          </a:p>
          <a:p>
            <a:pPr lvl="5">
              <a:buFontTx/>
              <a:buChar char="•"/>
            </a:pPr>
            <a:r>
              <a:rPr lang="fr-FR" altLang="fr-FR" sz="2000" dirty="0">
                <a:latin typeface="Arial" panose="020B0604020202020204" pitchFamily="34" charset="0"/>
              </a:rPr>
              <a:t>Former,  transmettre son savoir</a:t>
            </a:r>
            <a:endParaRPr lang="fr-FR" altLang="fr-FR" sz="2000" dirty="0">
              <a:solidFill>
                <a:srgbClr val="0066FF"/>
              </a:solidFill>
              <a:latin typeface="Arial" panose="020B060402020202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4</a:t>
            </a:fld>
            <a:endParaRPr lang="fr-FR"/>
          </a:p>
        </p:txBody>
      </p:sp>
    </p:spTree>
    <p:extLst>
      <p:ext uri="{BB962C8B-B14F-4D97-AF65-F5344CB8AC3E}">
        <p14:creationId xmlns:p14="http://schemas.microsoft.com/office/powerpoint/2010/main" val="2383296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6</a:t>
            </a:fld>
            <a:endParaRPr lang="fr-FR"/>
          </a:p>
        </p:txBody>
      </p:sp>
    </p:spTree>
    <p:extLst>
      <p:ext uri="{BB962C8B-B14F-4D97-AF65-F5344CB8AC3E}">
        <p14:creationId xmlns:p14="http://schemas.microsoft.com/office/powerpoint/2010/main" val="622482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24</a:t>
            </a:fld>
            <a:endParaRPr lang="fr-FR"/>
          </a:p>
        </p:txBody>
      </p:sp>
    </p:spTree>
    <p:extLst>
      <p:ext uri="{BB962C8B-B14F-4D97-AF65-F5344CB8AC3E}">
        <p14:creationId xmlns:p14="http://schemas.microsoft.com/office/powerpoint/2010/main" val="4111489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37</a:t>
            </a:fld>
            <a:endParaRPr lang="fr-FR"/>
          </a:p>
        </p:txBody>
      </p:sp>
    </p:spTree>
    <p:extLst>
      <p:ext uri="{BB962C8B-B14F-4D97-AF65-F5344CB8AC3E}">
        <p14:creationId xmlns:p14="http://schemas.microsoft.com/office/powerpoint/2010/main" val="3459876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Communes : obligatoire / EPCI : recommandé</a:t>
            </a:r>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38</a:t>
            </a:fld>
            <a:endParaRPr lang="fr-FR"/>
          </a:p>
        </p:txBody>
      </p:sp>
    </p:spTree>
    <p:extLst>
      <p:ext uri="{BB962C8B-B14F-4D97-AF65-F5344CB8AC3E}">
        <p14:creationId xmlns:p14="http://schemas.microsoft.com/office/powerpoint/2010/main" val="203750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40</a:t>
            </a:fld>
            <a:endParaRPr lang="fr-FR"/>
          </a:p>
        </p:txBody>
      </p:sp>
    </p:spTree>
    <p:extLst>
      <p:ext uri="{BB962C8B-B14F-4D97-AF65-F5344CB8AC3E}">
        <p14:creationId xmlns:p14="http://schemas.microsoft.com/office/powerpoint/2010/main" val="2997053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5CFB3-4949-6622-6C2B-DABD5A4B2D9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75754B0-E553-29F1-6566-3AEC24DD4CB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8908E71-3819-97F9-E62F-57C14E5862E6}"/>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6EC3641C-A433-779F-B8C9-B768EC44034D}"/>
              </a:ext>
            </a:extLst>
          </p:cNvPr>
          <p:cNvSpPr>
            <a:spLocks noGrp="1"/>
          </p:cNvSpPr>
          <p:nvPr>
            <p:ph type="sldNum" sz="quarter" idx="5"/>
          </p:nvPr>
        </p:nvSpPr>
        <p:spPr/>
        <p:txBody>
          <a:bodyPr/>
          <a:lstStyle/>
          <a:p>
            <a:fld id="{98C30E37-46C0-47A2-9ABF-EFE84D65AF20}" type="slidenum">
              <a:rPr lang="fr-FR" smtClean="0"/>
              <a:pPr/>
              <a:t>41</a:t>
            </a:fld>
            <a:endParaRPr lang="fr-FR"/>
          </a:p>
        </p:txBody>
      </p:sp>
    </p:spTree>
    <p:extLst>
      <p:ext uri="{BB962C8B-B14F-4D97-AF65-F5344CB8AC3E}">
        <p14:creationId xmlns:p14="http://schemas.microsoft.com/office/powerpoint/2010/main" val="2926345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A44152-7B63-87BB-1F9D-2FA17E85E012}"/>
              </a:ext>
            </a:extLst>
          </p:cNvPr>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C40CA1FB-BBC7-EE89-C7A3-33449D17D32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67FEC10-FB71-2F46-5365-0B188A2AB1DE}"/>
              </a:ext>
            </a:extLst>
          </p:cNvPr>
          <p:cNvSpPr>
            <a:spLocks noGrp="1"/>
          </p:cNvSpPr>
          <p:nvPr>
            <p:ph type="dt" sz="half" idx="10"/>
          </p:nvPr>
        </p:nvSpPr>
        <p:spPr/>
        <p:txBody>
          <a:bodyPr/>
          <a:lstStyle/>
          <a:p>
            <a:pPr>
              <a:defRPr/>
            </a:pPr>
            <a:fld id="{659C6750-4878-4F8C-B9DA-57CB5840798A}" type="datetimeFigureOut">
              <a:rPr lang="en-US" smtClean="0"/>
              <a:pPr>
                <a:defRPr/>
              </a:pPr>
              <a:t>11/7/2025</a:t>
            </a:fld>
            <a:endParaRPr lang="en-US"/>
          </a:p>
        </p:txBody>
      </p:sp>
      <p:sp>
        <p:nvSpPr>
          <p:cNvPr id="5" name="Espace réservé du pied de page 4">
            <a:extLst>
              <a:ext uri="{FF2B5EF4-FFF2-40B4-BE49-F238E27FC236}">
                <a16:creationId xmlns:a16="http://schemas.microsoft.com/office/drawing/2014/main" id="{030AC345-D282-96B8-A24A-B224BBB69BEB}"/>
              </a:ext>
            </a:extLst>
          </p:cNvPr>
          <p:cNvSpPr>
            <a:spLocks noGrp="1"/>
          </p:cNvSpPr>
          <p:nvPr>
            <p:ph type="ftr" sz="quarter" idx="11"/>
          </p:nvPr>
        </p:nvSpPr>
        <p:spPr/>
        <p:txBody>
          <a:bodyPr/>
          <a:lstStyle/>
          <a:p>
            <a:pPr>
              <a:defRPr/>
            </a:pPr>
            <a:endParaRPr lang="en-US"/>
          </a:p>
        </p:txBody>
      </p:sp>
      <p:sp>
        <p:nvSpPr>
          <p:cNvPr id="6" name="Espace réservé du numéro de diapositive 5">
            <a:extLst>
              <a:ext uri="{FF2B5EF4-FFF2-40B4-BE49-F238E27FC236}">
                <a16:creationId xmlns:a16="http://schemas.microsoft.com/office/drawing/2014/main" id="{3D6734DE-7B35-7976-ED42-A8A0C46FCCC1}"/>
              </a:ext>
            </a:extLst>
          </p:cNvPr>
          <p:cNvSpPr>
            <a:spLocks noGrp="1"/>
          </p:cNvSpPr>
          <p:nvPr>
            <p:ph type="sldNum" sz="quarter" idx="12"/>
          </p:nvPr>
        </p:nvSpPr>
        <p:spPr/>
        <p:txBody>
          <a:bodyPr/>
          <a:lstStyle/>
          <a:p>
            <a:fld id="{61F62403-2978-4FD4-A14F-D24AD846828E}" type="slidenum">
              <a:rPr lang="en-US" altLang="fr-FR" smtClean="0"/>
              <a:pPr/>
              <a:t>‹N°›</a:t>
            </a:fld>
            <a:endParaRPr lang="en-US" altLang="fr-FR"/>
          </a:p>
        </p:txBody>
      </p:sp>
    </p:spTree>
    <p:extLst>
      <p:ext uri="{BB962C8B-B14F-4D97-AF65-F5344CB8AC3E}">
        <p14:creationId xmlns:p14="http://schemas.microsoft.com/office/powerpoint/2010/main" val="1538784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9A59A5-75D7-715B-94CB-59ADCD67619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8C1E911-BD9B-14A3-736A-B23D3AC1D5E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B21B9EC-D53B-368C-9F57-D3CA31A34EA7}"/>
              </a:ext>
            </a:extLst>
          </p:cNvPr>
          <p:cNvSpPr>
            <a:spLocks noGrp="1"/>
          </p:cNvSpPr>
          <p:nvPr>
            <p:ph type="dt" sz="half" idx="10"/>
          </p:nvPr>
        </p:nvSpPr>
        <p:spPr/>
        <p:txBody>
          <a:bodyPr/>
          <a:lstStyle/>
          <a:p>
            <a:r>
              <a:rPr lang="en-US"/>
              <a:t>4/29/2022</a:t>
            </a:r>
          </a:p>
        </p:txBody>
      </p:sp>
      <p:sp>
        <p:nvSpPr>
          <p:cNvPr id="5" name="Espace réservé du pied de page 4">
            <a:extLst>
              <a:ext uri="{FF2B5EF4-FFF2-40B4-BE49-F238E27FC236}">
                <a16:creationId xmlns:a16="http://schemas.microsoft.com/office/drawing/2014/main" id="{802745CB-CFE3-A73C-C3FD-A0A7D2CD8043}"/>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64F18AB9-8146-FD55-ED09-4DCAE7BA3AEA}"/>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872397126"/>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0CD5606-9750-DC99-D1E7-F26DAC7A0F7B}"/>
              </a:ext>
            </a:extLst>
          </p:cNvPr>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6F92784-A997-45EF-F571-CCC565FEF8C3}"/>
              </a:ext>
            </a:extLst>
          </p:cNvPr>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36E996E-B9F5-D8B1-B1C6-BADA1D56B9CE}"/>
              </a:ext>
            </a:extLst>
          </p:cNvPr>
          <p:cNvSpPr>
            <a:spLocks noGrp="1"/>
          </p:cNvSpPr>
          <p:nvPr>
            <p:ph type="dt" sz="half" idx="10"/>
          </p:nvPr>
        </p:nvSpPr>
        <p:spPr/>
        <p:txBody>
          <a:bodyPr/>
          <a:lstStyle/>
          <a:p>
            <a:r>
              <a:rPr lang="en-US"/>
              <a:t>4/29/2022</a:t>
            </a:r>
          </a:p>
        </p:txBody>
      </p:sp>
      <p:sp>
        <p:nvSpPr>
          <p:cNvPr id="5" name="Espace réservé du pied de page 4">
            <a:extLst>
              <a:ext uri="{FF2B5EF4-FFF2-40B4-BE49-F238E27FC236}">
                <a16:creationId xmlns:a16="http://schemas.microsoft.com/office/drawing/2014/main" id="{2DCA275A-9F4F-E455-8C6B-1796F8877272}"/>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323DE15F-1870-3DEB-F1E3-8E6868060EDD}"/>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163767757"/>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C9B02B-1DC0-7EC8-4547-BEC0A6CD717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46B7A0D-5060-34AD-D05C-255E97A8F04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A426491-62A4-92D8-A3E8-387EFEA3ADED}"/>
              </a:ext>
            </a:extLst>
          </p:cNvPr>
          <p:cNvSpPr>
            <a:spLocks noGrp="1"/>
          </p:cNvSpPr>
          <p:nvPr>
            <p:ph type="dt" sz="half" idx="10"/>
          </p:nvPr>
        </p:nvSpPr>
        <p:spPr/>
        <p:txBody>
          <a:bodyPr/>
          <a:lstStyle/>
          <a:p>
            <a:r>
              <a:rPr lang="en-US"/>
              <a:t>4/29/2022</a:t>
            </a:r>
          </a:p>
        </p:txBody>
      </p:sp>
      <p:sp>
        <p:nvSpPr>
          <p:cNvPr id="5" name="Espace réservé du pied de page 4">
            <a:extLst>
              <a:ext uri="{FF2B5EF4-FFF2-40B4-BE49-F238E27FC236}">
                <a16:creationId xmlns:a16="http://schemas.microsoft.com/office/drawing/2014/main" id="{E3B2E676-C478-D8B2-4A1E-38B6DB458697}"/>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717C6C34-B349-A5B0-4E39-12EE1C2F3FE7}"/>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4075018950"/>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6FDACB-DACA-69D0-B2B4-31966C123766}"/>
              </a:ext>
            </a:extLst>
          </p:cNvPr>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16FE8BB1-ADE3-DDDC-CD11-5705969144B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46CF092-4B88-9F4C-2CC4-BA36BBB182BA}"/>
              </a:ext>
            </a:extLst>
          </p:cNvPr>
          <p:cNvSpPr>
            <a:spLocks noGrp="1"/>
          </p:cNvSpPr>
          <p:nvPr>
            <p:ph type="dt" sz="half" idx="10"/>
          </p:nvPr>
        </p:nvSpPr>
        <p:spPr/>
        <p:txBody>
          <a:bodyPr/>
          <a:lstStyle/>
          <a:p>
            <a:r>
              <a:rPr lang="en-US"/>
              <a:t>4/29/2022</a:t>
            </a:r>
          </a:p>
        </p:txBody>
      </p:sp>
      <p:sp>
        <p:nvSpPr>
          <p:cNvPr id="5" name="Espace réservé du pied de page 4">
            <a:extLst>
              <a:ext uri="{FF2B5EF4-FFF2-40B4-BE49-F238E27FC236}">
                <a16:creationId xmlns:a16="http://schemas.microsoft.com/office/drawing/2014/main" id="{FAB84A76-D9EB-7686-6E94-A0A5E56CCC29}"/>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60E2A217-2F3E-C900-AFF7-6542D4135B87}"/>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299324946"/>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8583C3-F91D-2254-7D64-0845D9D1DCB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B2B040E-7F4C-8D56-78B5-CF7B6EB5D3BE}"/>
              </a:ext>
            </a:extLst>
          </p:cNvPr>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B8AB2CA-2E20-5B93-C108-1FA808973A24}"/>
              </a:ext>
            </a:extLst>
          </p:cNvPr>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F11E217-CC20-CC7D-D0EC-CB331929346C}"/>
              </a:ext>
            </a:extLst>
          </p:cNvPr>
          <p:cNvSpPr>
            <a:spLocks noGrp="1"/>
          </p:cNvSpPr>
          <p:nvPr>
            <p:ph type="dt" sz="half" idx="10"/>
          </p:nvPr>
        </p:nvSpPr>
        <p:spPr/>
        <p:txBody>
          <a:bodyPr/>
          <a:lstStyle/>
          <a:p>
            <a:r>
              <a:rPr lang="en-US"/>
              <a:t>4/29/2022</a:t>
            </a:r>
          </a:p>
        </p:txBody>
      </p:sp>
      <p:sp>
        <p:nvSpPr>
          <p:cNvPr id="6" name="Espace réservé du pied de page 5">
            <a:extLst>
              <a:ext uri="{FF2B5EF4-FFF2-40B4-BE49-F238E27FC236}">
                <a16:creationId xmlns:a16="http://schemas.microsoft.com/office/drawing/2014/main" id="{EDB4C759-C379-AD07-2A59-C960CB14E716}"/>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7" name="Espace réservé du numéro de diapositive 6">
            <a:extLst>
              <a:ext uri="{FF2B5EF4-FFF2-40B4-BE49-F238E27FC236}">
                <a16:creationId xmlns:a16="http://schemas.microsoft.com/office/drawing/2014/main" id="{03AD27DB-58F9-B6ED-F7FA-6568FF1F0BEE}"/>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458692668"/>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A8B2C8-12B2-2EA0-7E2C-BDC06D89FCF4}"/>
              </a:ext>
            </a:extLst>
          </p:cNvPr>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D9D3D47-909A-D2B9-1318-C815922FB7D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4232E91-5560-5E0D-885D-27F1CD32D293}"/>
              </a:ext>
            </a:extLst>
          </p:cNvPr>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A3FBE8E-A508-2E6E-9495-4B080430FB0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C611E5F-52C1-E319-CCC9-73C78857D656}"/>
              </a:ext>
            </a:extLst>
          </p:cNvPr>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1E8C504-97A3-5E57-174C-DC4354469D91}"/>
              </a:ext>
            </a:extLst>
          </p:cNvPr>
          <p:cNvSpPr>
            <a:spLocks noGrp="1"/>
          </p:cNvSpPr>
          <p:nvPr>
            <p:ph type="dt" sz="half" idx="10"/>
          </p:nvPr>
        </p:nvSpPr>
        <p:spPr/>
        <p:txBody>
          <a:bodyPr/>
          <a:lstStyle/>
          <a:p>
            <a:r>
              <a:rPr lang="en-US"/>
              <a:t>4/29/2022</a:t>
            </a:r>
          </a:p>
        </p:txBody>
      </p:sp>
      <p:sp>
        <p:nvSpPr>
          <p:cNvPr id="8" name="Espace réservé du pied de page 7">
            <a:extLst>
              <a:ext uri="{FF2B5EF4-FFF2-40B4-BE49-F238E27FC236}">
                <a16:creationId xmlns:a16="http://schemas.microsoft.com/office/drawing/2014/main" id="{2B09FAC4-8010-35F8-A7BB-B228683C03EF}"/>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9" name="Espace réservé du numéro de diapositive 8">
            <a:extLst>
              <a:ext uri="{FF2B5EF4-FFF2-40B4-BE49-F238E27FC236}">
                <a16:creationId xmlns:a16="http://schemas.microsoft.com/office/drawing/2014/main" id="{1CBC266F-0E51-47F3-8243-860B90AA8659}"/>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1563596762"/>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D7BD07-0692-1557-7B09-B9675680834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32013DF-B4E6-02B2-6878-3427DF933A5D}"/>
              </a:ext>
            </a:extLst>
          </p:cNvPr>
          <p:cNvSpPr>
            <a:spLocks noGrp="1"/>
          </p:cNvSpPr>
          <p:nvPr>
            <p:ph type="dt" sz="half" idx="10"/>
          </p:nvPr>
        </p:nvSpPr>
        <p:spPr/>
        <p:txBody>
          <a:bodyPr/>
          <a:lstStyle/>
          <a:p>
            <a:r>
              <a:rPr lang="en-US"/>
              <a:t>4/29/2022</a:t>
            </a:r>
          </a:p>
        </p:txBody>
      </p:sp>
      <p:sp>
        <p:nvSpPr>
          <p:cNvPr id="4" name="Espace réservé du pied de page 3">
            <a:extLst>
              <a:ext uri="{FF2B5EF4-FFF2-40B4-BE49-F238E27FC236}">
                <a16:creationId xmlns:a16="http://schemas.microsoft.com/office/drawing/2014/main" id="{B89A5F7F-C1CD-8B89-30F2-751104D642B4}"/>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5" name="Espace réservé du numéro de diapositive 4">
            <a:extLst>
              <a:ext uri="{FF2B5EF4-FFF2-40B4-BE49-F238E27FC236}">
                <a16:creationId xmlns:a16="http://schemas.microsoft.com/office/drawing/2014/main" id="{65DACC61-75E8-C6EB-902F-701C3A663593}"/>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1922412562"/>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F4AA528-EB3F-5CD9-CB92-84A67087ADC4}"/>
              </a:ext>
            </a:extLst>
          </p:cNvPr>
          <p:cNvSpPr>
            <a:spLocks noGrp="1"/>
          </p:cNvSpPr>
          <p:nvPr>
            <p:ph type="dt" sz="half" idx="10"/>
          </p:nvPr>
        </p:nvSpPr>
        <p:spPr/>
        <p:txBody>
          <a:bodyPr/>
          <a:lstStyle/>
          <a:p>
            <a:fld id="{300A905A-F97D-4E54-ABC5-1CE31C62808A}" type="datetimeFigureOut">
              <a:rPr lang="fr-FR" smtClean="0"/>
              <a:pPr/>
              <a:t>07/11/2025</a:t>
            </a:fld>
            <a:endParaRPr lang="fr-FR"/>
          </a:p>
        </p:txBody>
      </p:sp>
      <p:sp>
        <p:nvSpPr>
          <p:cNvPr id="3" name="Espace réservé du pied de page 2">
            <a:extLst>
              <a:ext uri="{FF2B5EF4-FFF2-40B4-BE49-F238E27FC236}">
                <a16:creationId xmlns:a16="http://schemas.microsoft.com/office/drawing/2014/main" id="{F8461D7D-EB47-7F36-CC8F-FBB5D457E1B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99B2601-42BC-9A86-949A-EF796C99DC45}"/>
              </a:ext>
            </a:extLst>
          </p:cNvPr>
          <p:cNvSpPr>
            <a:spLocks noGrp="1"/>
          </p:cNvSpPr>
          <p:nvPr>
            <p:ph type="sldNum" sz="quarter" idx="12"/>
          </p:nvPr>
        </p:nvSpPr>
        <p:spPr/>
        <p:txBody>
          <a:bodyPr/>
          <a:lstStyle/>
          <a:p>
            <a:fld id="{52501073-81C6-4E18-943D-5D2E57C59D15}" type="slidenum">
              <a:rPr lang="fr-FR" smtClean="0"/>
              <a:pPr/>
              <a:t>‹N°›</a:t>
            </a:fld>
            <a:endParaRPr lang="fr-FR"/>
          </a:p>
        </p:txBody>
      </p:sp>
    </p:spTree>
    <p:extLst>
      <p:ext uri="{BB962C8B-B14F-4D97-AF65-F5344CB8AC3E}">
        <p14:creationId xmlns:p14="http://schemas.microsoft.com/office/powerpoint/2010/main" val="4287899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127AEF-F721-CD86-1A5A-6B8813006CFE}"/>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EA3A181F-310C-95C5-8F4C-EB6C2BF5A78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4BBE421-3EF6-F4E1-7B9D-669C72E8CA3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F127263-A8EA-1333-0F20-2A8DE115995D}"/>
              </a:ext>
            </a:extLst>
          </p:cNvPr>
          <p:cNvSpPr>
            <a:spLocks noGrp="1"/>
          </p:cNvSpPr>
          <p:nvPr>
            <p:ph type="dt" sz="half" idx="10"/>
          </p:nvPr>
        </p:nvSpPr>
        <p:spPr/>
        <p:txBody>
          <a:bodyPr/>
          <a:lstStyle/>
          <a:p>
            <a:r>
              <a:rPr lang="en-US"/>
              <a:t>4/29/2022</a:t>
            </a:r>
          </a:p>
        </p:txBody>
      </p:sp>
      <p:sp>
        <p:nvSpPr>
          <p:cNvPr id="6" name="Espace réservé du pied de page 5">
            <a:extLst>
              <a:ext uri="{FF2B5EF4-FFF2-40B4-BE49-F238E27FC236}">
                <a16:creationId xmlns:a16="http://schemas.microsoft.com/office/drawing/2014/main" id="{299D8454-26C5-E4A7-D5AE-7FB64520319D}"/>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7" name="Espace réservé du numéro de diapositive 6">
            <a:extLst>
              <a:ext uri="{FF2B5EF4-FFF2-40B4-BE49-F238E27FC236}">
                <a16:creationId xmlns:a16="http://schemas.microsoft.com/office/drawing/2014/main" id="{AC3665FC-C8EA-47EC-627A-5E834F838FAD}"/>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2186093607"/>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5469FE-B454-F5E0-4282-774FD2697DF3}"/>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D1ECD914-493B-6266-5925-E1ACAD34276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a:extLst>
              <a:ext uri="{FF2B5EF4-FFF2-40B4-BE49-F238E27FC236}">
                <a16:creationId xmlns:a16="http://schemas.microsoft.com/office/drawing/2014/main" id="{FC8FAA62-2D02-F1AC-BE20-2976D5DA6D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10FEC42-A78E-65DD-E410-1694AC2A5A46}"/>
              </a:ext>
            </a:extLst>
          </p:cNvPr>
          <p:cNvSpPr>
            <a:spLocks noGrp="1"/>
          </p:cNvSpPr>
          <p:nvPr>
            <p:ph type="dt" sz="half" idx="10"/>
          </p:nvPr>
        </p:nvSpPr>
        <p:spPr/>
        <p:txBody>
          <a:bodyPr/>
          <a:lstStyle/>
          <a:p>
            <a:r>
              <a:rPr lang="en-US"/>
              <a:t>4/29/2022</a:t>
            </a:r>
          </a:p>
        </p:txBody>
      </p:sp>
      <p:sp>
        <p:nvSpPr>
          <p:cNvPr id="6" name="Espace réservé du pied de page 5">
            <a:extLst>
              <a:ext uri="{FF2B5EF4-FFF2-40B4-BE49-F238E27FC236}">
                <a16:creationId xmlns:a16="http://schemas.microsoft.com/office/drawing/2014/main" id="{C2F6D830-58EA-0F5A-689A-E74518EF5510}"/>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7" name="Espace réservé du numéro de diapositive 6">
            <a:extLst>
              <a:ext uri="{FF2B5EF4-FFF2-40B4-BE49-F238E27FC236}">
                <a16:creationId xmlns:a16="http://schemas.microsoft.com/office/drawing/2014/main" id="{16D8DF24-FBDA-114E-471E-4A7473020BF5}"/>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3485750770"/>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5077874-EEE3-0768-6201-8580C44784C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DE5EBA1-1C49-FB94-8E18-909994D2188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F0F68BE-9B39-7468-1755-2F198684F8C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4/29/2022</a:t>
            </a:r>
          </a:p>
        </p:txBody>
      </p:sp>
      <p:sp>
        <p:nvSpPr>
          <p:cNvPr id="5" name="Espace réservé du pied de page 4">
            <a:extLst>
              <a:ext uri="{FF2B5EF4-FFF2-40B4-BE49-F238E27FC236}">
                <a16:creationId xmlns:a16="http://schemas.microsoft.com/office/drawing/2014/main" id="{E1AF612E-E52C-E3B6-8C13-CA462B0DFBA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E16D8736-65C8-AAD8-8D1B-CE4CABD58C4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38570357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tags" Target="../tags/tag1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service.rh@cdg18.fr"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service.rh@cdg18.fr"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cdg18.fr/divers/acces-reserve/pages-en-acces-restreint.html#c2833"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service.remplacement@cdg18.fr"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jpeg"/></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mailto:service.remplacement@cdg18.fr"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hyperlink" Target="https://forms.office.com/pages/responsepage.aspx?id=Dy3EgeCV-kKLLQkgR6hfCCMbCRTMw8lFj4LPTMPPYD1UQTlZUksxRFkyOEw3RktaSlJDQ0dON0paOS4u&amp;route=shorturl" TargetMode="External"/></Relationships>
</file>

<file path=ppt/slides/_rels/slide54.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80.png"/><Relationship Id="rId3" Type="http://schemas.openxmlformats.org/officeDocument/2006/relationships/image" Target="../media/image1.jpeg"/><Relationship Id="rId7" Type="http://schemas.openxmlformats.org/officeDocument/2006/relationships/image" Target="NULL"/><Relationship Id="rId12" Type="http://schemas.openxmlformats.org/officeDocument/2006/relationships/customXml" Target="../ink/ink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ustomXml" Target="../ink/ink1.xml"/><Relationship Id="rId11" Type="http://schemas.openxmlformats.org/officeDocument/2006/relationships/image" Target="NULL"/><Relationship Id="rId5" Type="http://schemas.openxmlformats.org/officeDocument/2006/relationships/hyperlink" Target="https://app.livestorm.co/relyens/webinaire-employeurs-contrat-sante-groupement-centre" TargetMode="External"/><Relationship Id="rId10" Type="http://schemas.openxmlformats.org/officeDocument/2006/relationships/customXml" Target="../ink/ink3.xml"/><Relationship Id="rId4" Type="http://schemas.openxmlformats.org/officeDocument/2006/relationships/hyperlink" Target="https://app.livestorm.co/p/2b72155b-4609-47e8-808a-86d2086b60f8" TargetMode="External"/><Relationship Id="rId9" Type="http://schemas.openxmlformats.org/officeDocument/2006/relationships/image" Target="NULL"/><Relationship Id="rId14" Type="http://schemas.openxmlformats.org/officeDocument/2006/relationships/image" Target="../media/image13.jpeg"/></Relationships>
</file>

<file path=ppt/slides/_rels/slide55.xml.rels><?xml version="1.0" encoding="UTF-8" standalone="yes"?>
<Relationships xmlns="http://schemas.openxmlformats.org/package/2006/relationships"><Relationship Id="rId13" Type="http://schemas.openxmlformats.org/officeDocument/2006/relationships/image" Target="../media/image131.png"/><Relationship Id="rId3" Type="http://schemas.openxmlformats.org/officeDocument/2006/relationships/image" Target="../media/image14.png"/><Relationship Id="rId12" Type="http://schemas.openxmlformats.org/officeDocument/2006/relationships/customXml" Target="../ink/ink7.xml"/><Relationship Id="rId2" Type="http://schemas.openxmlformats.org/officeDocument/2006/relationships/notesSlide" Target="../notesSlides/notesSlide15.xml"/><Relationship Id="rId1" Type="http://schemas.openxmlformats.org/officeDocument/2006/relationships/slideLayout" Target="../slideLayouts/slideLayout2.xml"/><Relationship Id="rId11" Type="http://schemas.openxmlformats.org/officeDocument/2006/relationships/image" Target="../media/image1200.png"/><Relationship Id="rId5" Type="http://schemas.openxmlformats.org/officeDocument/2006/relationships/customXml" Target="../ink/ink5.xml"/><Relationship Id="rId15" Type="http://schemas.openxmlformats.org/officeDocument/2006/relationships/image" Target="../media/image141.png"/><Relationship Id="rId10" Type="http://schemas.openxmlformats.org/officeDocument/2006/relationships/customXml" Target="../ink/ink6.xml"/><Relationship Id="rId4" Type="http://schemas.openxmlformats.org/officeDocument/2006/relationships/image" Target="../media/image1.jpeg"/><Relationship Id="rId9" Type="http://schemas.openxmlformats.org/officeDocument/2006/relationships/image" Target="../media/image1100.png"/><Relationship Id="rId14" Type="http://schemas.openxmlformats.org/officeDocument/2006/relationships/customXml" Target="../ink/ink8.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mailto:assurances.retraite@cdg18.fr" TargetMode="External"/><Relationship Id="rId4" Type="http://schemas.openxmlformats.org/officeDocument/2006/relationships/image" Target="../media/image1.jpeg"/></Relationships>
</file>

<file path=ppt/slides/_rels/slide57.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customXml" Target="../ink/ink12.xml"/><Relationship Id="rId3" Type="http://schemas.openxmlformats.org/officeDocument/2006/relationships/hyperlink" Target="https://forms.office.com/e/usUfj3NvS3" TargetMode="External"/><Relationship Id="rId7" Type="http://schemas.openxmlformats.org/officeDocument/2006/relationships/customXml" Target="../ink/ink9.xml"/><Relationship Id="rId12" Type="http://schemas.openxmlformats.org/officeDocument/2006/relationships/image" Target="NUL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jpeg"/><Relationship Id="rId11" Type="http://schemas.openxmlformats.org/officeDocument/2006/relationships/customXml" Target="../ink/ink11.xml"/><Relationship Id="rId5" Type="http://schemas.openxmlformats.org/officeDocument/2006/relationships/hyperlink" Target="https://forms.office.com/e/zmrZTWySiM" TargetMode="External"/><Relationship Id="rId10" Type="http://schemas.openxmlformats.org/officeDocument/2006/relationships/image" Target="NULL"/><Relationship Id="rId4" Type="http://schemas.openxmlformats.org/officeDocument/2006/relationships/hyperlink" Target="https://forms.office.com/e/xxtXfYegC9" TargetMode="External"/><Relationship Id="rId9" Type="http://schemas.openxmlformats.org/officeDocument/2006/relationships/customXml" Target="../ink/ink10.xml"/><Relationship Id="rId14" Type="http://schemas.openxmlformats.org/officeDocument/2006/relationships/image" Target="NULL"/></Relationships>
</file>

<file path=ppt/slides/_rels/slide58.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customXml" Target="../ink/ink16.xml"/><Relationship Id="rId3" Type="http://schemas.openxmlformats.org/officeDocument/2006/relationships/image" Target="../media/image16.png"/><Relationship Id="rId12" Type="http://schemas.openxmlformats.org/officeDocument/2006/relationships/image" Target="NUL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ustomXml" Target="../ink/ink13.xml"/><Relationship Id="rId11" Type="http://schemas.openxmlformats.org/officeDocument/2006/relationships/customXml" Target="../ink/ink15.xml"/><Relationship Id="rId5" Type="http://schemas.openxmlformats.org/officeDocument/2006/relationships/image" Target="../media/image1.jpeg"/><Relationship Id="rId10" Type="http://schemas.openxmlformats.org/officeDocument/2006/relationships/image" Target="NULL"/><Relationship Id="rId4" Type="http://schemas.openxmlformats.org/officeDocument/2006/relationships/hyperlink" Target="mailto:med.prev@cdg18.fr" TargetMode="External"/><Relationship Id="rId9" Type="http://schemas.openxmlformats.org/officeDocument/2006/relationships/customXml" Target="../ink/ink14.xml"/><Relationship Id="rId14" Type="http://schemas.openxmlformats.org/officeDocument/2006/relationships/image" Target="NULL"/></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www.cdg18.fr/fileadmin/bibliotheque/Documents/Statut_Carriere/Instances/CALENDRIER_CST_CAP_F3SCT_2026.pdf"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1.jpeg"/><Relationship Id="rId4"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8" Type="http://schemas.openxmlformats.org/officeDocument/2006/relationships/customXml" Target="../ink/ink18.xml"/><Relationship Id="rId13" Type="http://schemas.openxmlformats.org/officeDocument/2006/relationships/image" Target="NULL"/><Relationship Id="rId3" Type="http://schemas.openxmlformats.org/officeDocument/2006/relationships/image" Target="../media/image18.png"/><Relationship Id="rId7" Type="http://schemas.openxmlformats.org/officeDocument/2006/relationships/image" Target="NULL"/><Relationship Id="rId12" Type="http://schemas.openxmlformats.org/officeDocument/2006/relationships/customXml" Target="../ink/ink20.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customXml" Target="../ink/ink17.xml"/><Relationship Id="rId11" Type="http://schemas.openxmlformats.org/officeDocument/2006/relationships/image" Target="NULL"/><Relationship Id="rId5" Type="http://schemas.openxmlformats.org/officeDocument/2006/relationships/image" Target="../media/image1.jpeg"/><Relationship Id="rId10" Type="http://schemas.openxmlformats.org/officeDocument/2006/relationships/customXml" Target="../ink/ink19.xml"/><Relationship Id="rId4" Type="http://schemas.openxmlformats.org/officeDocument/2006/relationships/hyperlink" Target="https://www.komuniki.fr/index.html" TargetMode="External"/><Relationship Id="rId9" Type="http://schemas.openxmlformats.org/officeDocument/2006/relationships/image" Target="NUL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715327" y="2853689"/>
            <a:ext cx="7713345" cy="1427955"/>
          </a:xfrm>
          <a:prstGeom prst="rect">
            <a:avLst/>
          </a:prstGeom>
        </p:spPr>
        <p:txBody>
          <a:bodyPr vert="horz" wrap="square" lIns="0" tIns="12065" rIns="0" bIns="0" rtlCol="0">
            <a:spAutoFit/>
          </a:bodyPr>
          <a:lstStyle/>
          <a:p>
            <a:pPr marL="12700" algn="ctr">
              <a:lnSpc>
                <a:spcPct val="100000"/>
              </a:lnSpc>
              <a:spcBef>
                <a:spcPts val="95"/>
              </a:spcBef>
            </a:pPr>
            <a:r>
              <a:rPr lang="fr-FR" sz="6000" spc="-15" dirty="0">
                <a:solidFill>
                  <a:schemeClr val="accent5">
                    <a:lumMod val="75000"/>
                  </a:schemeClr>
                </a:solidFill>
              </a:rPr>
              <a:t>LES VISIOS DU CDG18</a:t>
            </a:r>
            <a:br>
              <a:rPr lang="fr-FR" sz="4800" spc="-15" dirty="0">
                <a:solidFill>
                  <a:srgbClr val="00B0F0"/>
                </a:solidFill>
              </a:rPr>
            </a:br>
            <a:r>
              <a:rPr lang="fr-FR" sz="3200" spc="-15" dirty="0">
                <a:solidFill>
                  <a:schemeClr val="accent6"/>
                </a:solidFill>
              </a:rPr>
              <a:t>Session  – novembre 2025</a:t>
            </a:r>
            <a:endParaRPr dirty="0">
              <a:solidFill>
                <a:schemeClr val="accent6"/>
              </a:solidFill>
            </a:endParaRPr>
          </a:p>
        </p:txBody>
      </p:sp>
      <p:sp>
        <p:nvSpPr>
          <p:cNvPr id="7" name="object 7"/>
          <p:cNvSpPr txBox="1"/>
          <p:nvPr/>
        </p:nvSpPr>
        <p:spPr>
          <a:xfrm>
            <a:off x="8497061" y="6431686"/>
            <a:ext cx="110489"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888888"/>
                </a:solidFill>
                <a:latin typeface="Arial"/>
                <a:cs typeface="Arial"/>
              </a:rPr>
              <a:t>1</a:t>
            </a:r>
            <a:endParaRPr sz="1200">
              <a:latin typeface="Arial"/>
              <a:cs typeface="Arial"/>
            </a:endParaRPr>
          </a:p>
        </p:txBody>
      </p:sp>
      <p:pic>
        <p:nvPicPr>
          <p:cNvPr id="9" name="Image 8" descr="Logo_CDG18_BS.jpg"/>
          <p:cNvPicPr>
            <a:picLocks noChangeAspect="1"/>
          </p:cNvPicPr>
          <p:nvPr/>
        </p:nvPicPr>
        <p:blipFill>
          <a:blip r:embed="rId3"/>
          <a:stretch>
            <a:fillRect/>
          </a:stretch>
        </p:blipFill>
        <p:spPr>
          <a:xfrm>
            <a:off x="146011" y="500042"/>
            <a:ext cx="1422426" cy="1443762"/>
          </a:xfrm>
          <a:prstGeom prst="rect">
            <a:avLst/>
          </a:prstGeom>
        </p:spPr>
      </p:pic>
      <p:grpSp>
        <p:nvGrpSpPr>
          <p:cNvPr id="10" name="Groupe 14"/>
          <p:cNvGrpSpPr>
            <a:grpSpLocks/>
          </p:cNvGrpSpPr>
          <p:nvPr/>
        </p:nvGrpSpPr>
        <p:grpSpPr bwMode="auto">
          <a:xfrm>
            <a:off x="1357290" y="285728"/>
            <a:ext cx="7661932" cy="2016596"/>
            <a:chOff x="2521302" y="4447632"/>
            <a:chExt cx="6645275" cy="2324642"/>
          </a:xfrm>
        </p:grpSpPr>
        <p:sp>
          <p:nvSpPr>
            <p:cNvPr id="11"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2"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3"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4" name="Group 6"/>
            <p:cNvGrpSpPr>
              <a:grpSpLocks/>
            </p:cNvGrpSpPr>
            <p:nvPr/>
          </p:nvGrpSpPr>
          <p:grpSpPr bwMode="auto">
            <a:xfrm>
              <a:off x="3957638" y="5091476"/>
              <a:ext cx="171450" cy="1165229"/>
              <a:chOff x="112099728" y="105931681"/>
              <a:chExt cx="170831" cy="1165800"/>
            </a:xfrm>
          </p:grpSpPr>
          <p:sp>
            <p:nvSpPr>
              <p:cNvPr id="19"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0"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1"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5" name="Group 10"/>
            <p:cNvGrpSpPr>
              <a:grpSpLocks/>
            </p:cNvGrpSpPr>
            <p:nvPr/>
          </p:nvGrpSpPr>
          <p:grpSpPr bwMode="auto">
            <a:xfrm>
              <a:off x="8701088" y="4447632"/>
              <a:ext cx="169862" cy="1163632"/>
              <a:chOff x="116843535" y="105289350"/>
              <a:chExt cx="170420" cy="1163658"/>
            </a:xfrm>
          </p:grpSpPr>
          <p:sp>
            <p:nvSpPr>
              <p:cNvPr id="16" name="Rectangle 15"/>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7" name="Rectangle 16"/>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8" name="Rectangle 17"/>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object 5">
            <a:extLst>
              <a:ext uri="{FF2B5EF4-FFF2-40B4-BE49-F238E27FC236}">
                <a16:creationId xmlns:a16="http://schemas.microsoft.com/office/drawing/2014/main" id="{59DEC9A9-D93D-BFA7-972F-C819F74BE1C2}"/>
              </a:ext>
            </a:extLst>
          </p:cNvPr>
          <p:cNvSpPr txBox="1">
            <a:spLocks/>
          </p:cNvSpPr>
          <p:nvPr/>
        </p:nvSpPr>
        <p:spPr>
          <a:xfrm>
            <a:off x="110569" y="4242178"/>
            <a:ext cx="8782089" cy="1527982"/>
          </a:xfrm>
          <a:prstGeom prst="rect">
            <a:avLst/>
          </a:prstGeom>
        </p:spPr>
        <p:txBody>
          <a:bodyPr vert="horz" wrap="square" lIns="0" tIns="12065" rIns="0" bIns="0" rtlCol="0">
            <a:spAutoFit/>
          </a:bodyPr>
          <a:lstStyle>
            <a:lvl1pPr>
              <a:defRPr sz="2400" b="1" i="0">
                <a:solidFill>
                  <a:srgbClr val="B10F61"/>
                </a:solidFill>
                <a:latin typeface="Carlito"/>
                <a:ea typeface="+mj-ea"/>
                <a:cs typeface="Carlito"/>
              </a:defRPr>
            </a:lvl1pPr>
          </a:lstStyle>
          <a:p>
            <a:pPr marL="12700" algn="ctr">
              <a:spcBef>
                <a:spcPts val="95"/>
              </a:spcBef>
            </a:pPr>
            <a:r>
              <a:rPr lang="fr-FR" sz="2800" kern="0" spc="-15" dirty="0">
                <a:solidFill>
                  <a:schemeClr val="accent5">
                    <a:lumMod val="75000"/>
                  </a:schemeClr>
                </a:solidFill>
              </a:rPr>
              <a:t>Vos intervenants pour cette session</a:t>
            </a:r>
          </a:p>
          <a:p>
            <a:pPr marL="12700" algn="ctr">
              <a:spcBef>
                <a:spcPts val="95"/>
              </a:spcBef>
            </a:pPr>
            <a:endParaRPr lang="fr-FR" sz="2000" kern="0" spc="-15" dirty="0">
              <a:solidFill>
                <a:srgbClr val="00B0F0"/>
              </a:solidFill>
              <a:latin typeface="Arial" panose="020B0604020202020204" pitchFamily="34" charset="0"/>
              <a:cs typeface="Arial" panose="020B0604020202020204" pitchFamily="34" charset="0"/>
            </a:endParaRPr>
          </a:p>
          <a:p>
            <a:pPr marL="12700" algn="ctr">
              <a:spcBef>
                <a:spcPts val="95"/>
              </a:spcBef>
            </a:pPr>
            <a:r>
              <a:rPr lang="fr-FR" kern="0" dirty="0">
                <a:solidFill>
                  <a:srgbClr val="00B0F0"/>
                </a:solidFill>
              </a:rPr>
              <a:t>Aurore VEDRENNE - Directrice Adjointe des Services</a:t>
            </a:r>
          </a:p>
          <a:p>
            <a:pPr marL="12700" algn="ctr">
              <a:spcBef>
                <a:spcPts val="95"/>
              </a:spcBef>
            </a:pPr>
            <a:r>
              <a:rPr lang="fr-FR" kern="0" dirty="0">
                <a:solidFill>
                  <a:srgbClr val="00B0F0"/>
                </a:solidFill>
              </a:rPr>
              <a:t>Héloïse RENAUD – Archiviste itinérante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21B4BB-075D-F2F4-B461-759B00578B0A}"/>
              </a:ext>
            </a:extLst>
          </p:cNvPr>
          <p:cNvSpPr>
            <a:spLocks noGrp="1"/>
          </p:cNvSpPr>
          <p:nvPr>
            <p:ph type="ctrTitle"/>
            <p:custDataLst>
              <p:tags r:id="rId1"/>
            </p:custDataLst>
          </p:nvPr>
        </p:nvSpPr>
        <p:spPr>
          <a:xfrm>
            <a:off x="2764762" y="1450146"/>
            <a:ext cx="5754290" cy="396478"/>
          </a:xfrm>
        </p:spPr>
        <p:txBody>
          <a:bodyPr>
            <a:noAutofit/>
          </a:bodyPr>
          <a:lstStyle/>
          <a:p>
            <a:pPr algn="ctr"/>
            <a:r>
              <a:rPr lang="fr-FR" altLang="fr-FR" sz="2400" b="1" dirty="0">
                <a:solidFill>
                  <a:srgbClr val="C00000"/>
                </a:solidFill>
                <a:latin typeface="Arial" panose="020B0604020202020204" pitchFamily="34" charset="0"/>
                <a:cs typeface="Arial" panose="020B0604020202020204" pitchFamily="34" charset="0"/>
              </a:rPr>
              <a:t>Informations préalables à l’Entretien</a:t>
            </a:r>
            <a:br>
              <a:rPr lang="fr-FR" altLang="fr-FR" sz="2400" b="1" dirty="0">
                <a:solidFill>
                  <a:srgbClr val="C00000"/>
                </a:solidFill>
                <a:latin typeface="Arial" panose="020B0604020202020204" pitchFamily="34" charset="0"/>
                <a:cs typeface="Arial" panose="020B0604020202020204" pitchFamily="34" charset="0"/>
              </a:rPr>
            </a:br>
            <a:endParaRPr lang="fr-FR" altLang="fr-FR" sz="2400" b="1" dirty="0">
              <a:solidFill>
                <a:srgbClr val="C00000"/>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E00D0186-2988-EA88-F80C-65947A05F7EA}"/>
              </a:ext>
            </a:extLst>
          </p:cNvPr>
          <p:cNvSpPr/>
          <p:nvPr>
            <p:custDataLst>
              <p:tags r:id="rId2"/>
            </p:custDataLst>
          </p:nvPr>
        </p:nvSpPr>
        <p:spPr>
          <a:xfrm>
            <a:off x="3110" y="2337783"/>
            <a:ext cx="9186863" cy="3070071"/>
          </a:xfrm>
          <a:prstGeom prst="rect">
            <a:avLst/>
          </a:prstGeom>
        </p:spPr>
        <p:txBody>
          <a:bodyPr wrap="square">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r>
              <a:rPr lang="fr-FR" altLang="fr-FR" b="1" u="sng" dirty="0">
                <a:solidFill>
                  <a:srgbClr val="0066FF"/>
                </a:solidFill>
                <a:latin typeface="Arial" panose="020B0604020202020204" pitchFamily="34" charset="0"/>
              </a:rPr>
              <a:t>3 </a:t>
            </a:r>
            <a:r>
              <a:rPr lang="fr-FR" altLang="fr-FR" sz="1800" b="1" u="sng" dirty="0">
                <a:solidFill>
                  <a:srgbClr val="0066FF"/>
                </a:solidFill>
                <a:latin typeface="Arial" panose="020B0604020202020204" pitchFamily="34" charset="0"/>
              </a:rPr>
              <a:t>- Qui est présent à l’entretien?</a:t>
            </a:r>
          </a:p>
          <a:p>
            <a:r>
              <a:rPr lang="fr-FR" altLang="fr-FR" dirty="0">
                <a:latin typeface="Arial" panose="020B0604020202020204" pitchFamily="34" charset="0"/>
              </a:rPr>
              <a:t>- l’agent évalué</a:t>
            </a:r>
          </a:p>
          <a:p>
            <a:r>
              <a:rPr lang="fr-FR" altLang="fr-FR" sz="1800" dirty="0">
                <a:latin typeface="Arial" panose="020B0604020202020204" pitchFamily="34" charset="0"/>
              </a:rPr>
              <a:t>- son supérieur hiérarchique direct, qui mène l’entretien et qui rédige le compte rendu</a:t>
            </a:r>
          </a:p>
          <a:p>
            <a:endParaRPr lang="fr-FR" altLang="fr-FR" b="1" dirty="0">
              <a:solidFill>
                <a:srgbClr val="C00000"/>
              </a:solidFill>
              <a:latin typeface="Arial" panose="020B0604020202020204" pitchFamily="34" charset="0"/>
            </a:endParaRPr>
          </a:p>
          <a:p>
            <a:r>
              <a:rPr lang="fr-FR" altLang="fr-FR" b="1" dirty="0">
                <a:solidFill>
                  <a:srgbClr val="C00000"/>
                </a:solidFill>
                <a:latin typeface="Arial" panose="020B0604020202020204" pitchFamily="34" charset="0"/>
              </a:rPr>
              <a:t>- </a:t>
            </a:r>
            <a:r>
              <a:rPr lang="fr-FR" altLang="fr-FR" dirty="0">
                <a:solidFill>
                  <a:srgbClr val="0070C0"/>
                </a:solidFill>
                <a:latin typeface="Arial" panose="020B0604020202020204" pitchFamily="34" charset="0"/>
              </a:rPr>
              <a:t>l’évalué peut être accompagné par la personne de son choix</a:t>
            </a:r>
          </a:p>
          <a:p>
            <a:r>
              <a:rPr lang="fr-FR" altLang="fr-FR" dirty="0">
                <a:solidFill>
                  <a:srgbClr val="0070C0"/>
                </a:solidFill>
                <a:latin typeface="Arial" panose="020B0604020202020204" pitchFamily="34" charset="0"/>
              </a:rPr>
              <a:t>- l’évaluateur également ( sous réserve d’en informer l’agent dans sa convocation)</a:t>
            </a:r>
          </a:p>
          <a:p>
            <a:r>
              <a:rPr lang="fr-FR" altLang="fr-FR" b="1" dirty="0">
                <a:solidFill>
                  <a:srgbClr val="C00000"/>
                </a:solidFill>
                <a:latin typeface="Arial" panose="020B0604020202020204" pitchFamily="34" charset="0"/>
              </a:rPr>
              <a:t>Mais échange bilatéral entre l’agent et son N+1 seulement: les autres personnes présentes ne peuvent en aucun cas s’exprimer</a:t>
            </a:r>
          </a:p>
          <a:p>
            <a:pPr marL="457200" lvl="1" indent="0"/>
            <a:endParaRPr lang="fr-FR" altLang="fr-FR" b="1" dirty="0">
              <a:solidFill>
                <a:srgbClr val="0066FF"/>
              </a:solidFill>
              <a:latin typeface="Arial" panose="020B0604020202020204" pitchFamily="34" charset="0"/>
            </a:endParaRPr>
          </a:p>
          <a:p>
            <a:pPr marL="457200" lvl="1" indent="0"/>
            <a:endParaRPr lang="fr-FR" altLang="fr-FR" b="1" dirty="0">
              <a:solidFill>
                <a:srgbClr val="0066FF"/>
              </a:solidFill>
              <a:latin typeface="Arial" panose="020B0604020202020204" pitchFamily="34" charset="0"/>
            </a:endParaRPr>
          </a:p>
          <a:p>
            <a:endParaRPr lang="fr-FR" altLang="fr-FR" sz="1350" dirty="0"/>
          </a:p>
        </p:txBody>
      </p:sp>
      <p:pic>
        <p:nvPicPr>
          <p:cNvPr id="4" name="Image 3" descr="Logo_CDG18_BS.jpg">
            <a:extLst>
              <a:ext uri="{FF2B5EF4-FFF2-40B4-BE49-F238E27FC236}">
                <a16:creationId xmlns:a16="http://schemas.microsoft.com/office/drawing/2014/main" id="{6F43332E-5A69-25D3-094D-3BA8B7D33C77}"/>
              </a:ext>
            </a:extLst>
          </p:cNvPr>
          <p:cNvPicPr>
            <a:picLocks noChangeAspect="1"/>
          </p:cNvPicPr>
          <p:nvPr/>
        </p:nvPicPr>
        <p:blipFill>
          <a:blip r:embed="rId4"/>
          <a:stretch>
            <a:fillRect/>
          </a:stretch>
        </p:blipFill>
        <p:spPr>
          <a:xfrm>
            <a:off x="0" y="0"/>
            <a:ext cx="1422426" cy="1443762"/>
          </a:xfrm>
          <a:prstGeom prst="rect">
            <a:avLst/>
          </a:prstGeom>
        </p:spPr>
      </p:pic>
      <p:grpSp>
        <p:nvGrpSpPr>
          <p:cNvPr id="5" name="Groupe 14">
            <a:extLst>
              <a:ext uri="{FF2B5EF4-FFF2-40B4-BE49-F238E27FC236}">
                <a16:creationId xmlns:a16="http://schemas.microsoft.com/office/drawing/2014/main" id="{7BD10A60-4EC7-1702-4FA7-6B18078DBD5F}"/>
              </a:ext>
            </a:extLst>
          </p:cNvPr>
          <p:cNvGrpSpPr>
            <a:grpSpLocks/>
          </p:cNvGrpSpPr>
          <p:nvPr/>
        </p:nvGrpSpPr>
        <p:grpSpPr bwMode="auto">
          <a:xfrm>
            <a:off x="1482068" y="152400"/>
            <a:ext cx="7661932" cy="1314472"/>
            <a:chOff x="2521302" y="4447632"/>
            <a:chExt cx="6645275" cy="2324642"/>
          </a:xfrm>
        </p:grpSpPr>
        <p:sp>
          <p:nvSpPr>
            <p:cNvPr id="6" name="Oval 2">
              <a:extLst>
                <a:ext uri="{FF2B5EF4-FFF2-40B4-BE49-F238E27FC236}">
                  <a16:creationId xmlns:a16="http://schemas.microsoft.com/office/drawing/2014/main" id="{01C2283B-5903-6E80-F5A4-64488855BAF4}"/>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7" name="Rectangle 3">
              <a:extLst>
                <a:ext uri="{FF2B5EF4-FFF2-40B4-BE49-F238E27FC236}">
                  <a16:creationId xmlns:a16="http://schemas.microsoft.com/office/drawing/2014/main" id="{B1130939-3B3E-EB14-B92F-F258A622D6E9}"/>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8" name="Text Box 4">
              <a:extLst>
                <a:ext uri="{FF2B5EF4-FFF2-40B4-BE49-F238E27FC236}">
                  <a16:creationId xmlns:a16="http://schemas.microsoft.com/office/drawing/2014/main" id="{875D1BDE-9291-ABF7-13F2-C7386F0975F1}"/>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9" name="Group 6">
              <a:extLst>
                <a:ext uri="{FF2B5EF4-FFF2-40B4-BE49-F238E27FC236}">
                  <a16:creationId xmlns:a16="http://schemas.microsoft.com/office/drawing/2014/main" id="{514A6B7B-2D7E-5F66-C16A-5ACA738DFBCE}"/>
                </a:ext>
              </a:extLst>
            </p:cNvPr>
            <p:cNvGrpSpPr>
              <a:grpSpLocks/>
            </p:cNvGrpSpPr>
            <p:nvPr/>
          </p:nvGrpSpPr>
          <p:grpSpPr bwMode="auto">
            <a:xfrm>
              <a:off x="3957638" y="5091476"/>
              <a:ext cx="171450" cy="1165229"/>
              <a:chOff x="112099728" y="105931681"/>
              <a:chExt cx="170831" cy="1165800"/>
            </a:xfrm>
          </p:grpSpPr>
          <p:sp>
            <p:nvSpPr>
              <p:cNvPr id="14" name="Rectangle 7">
                <a:extLst>
                  <a:ext uri="{FF2B5EF4-FFF2-40B4-BE49-F238E27FC236}">
                    <a16:creationId xmlns:a16="http://schemas.microsoft.com/office/drawing/2014/main" id="{2ACC8898-757D-CF9B-4AD2-97FCFF532CF3}"/>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15" name="Rectangle 8">
                <a:extLst>
                  <a:ext uri="{FF2B5EF4-FFF2-40B4-BE49-F238E27FC236}">
                    <a16:creationId xmlns:a16="http://schemas.microsoft.com/office/drawing/2014/main" id="{691F38E7-370B-0DE9-4FE2-7DB8CE8159A9}"/>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16" name="Rectangle 9">
                <a:extLst>
                  <a:ext uri="{FF2B5EF4-FFF2-40B4-BE49-F238E27FC236}">
                    <a16:creationId xmlns:a16="http://schemas.microsoft.com/office/drawing/2014/main" id="{B59FAB37-C91F-9A53-B7CB-A10B315DF866}"/>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0" name="Group 10">
              <a:extLst>
                <a:ext uri="{FF2B5EF4-FFF2-40B4-BE49-F238E27FC236}">
                  <a16:creationId xmlns:a16="http://schemas.microsoft.com/office/drawing/2014/main" id="{20F7E588-D111-1DFE-E93C-4005487B58E4}"/>
                </a:ext>
              </a:extLst>
            </p:cNvPr>
            <p:cNvGrpSpPr>
              <a:grpSpLocks/>
            </p:cNvGrpSpPr>
            <p:nvPr/>
          </p:nvGrpSpPr>
          <p:grpSpPr bwMode="auto">
            <a:xfrm>
              <a:off x="8701088" y="4447632"/>
              <a:ext cx="169862" cy="1163632"/>
              <a:chOff x="116843535" y="105289350"/>
              <a:chExt cx="170420" cy="1163658"/>
            </a:xfrm>
          </p:grpSpPr>
          <p:sp>
            <p:nvSpPr>
              <p:cNvPr id="11" name="Rectangle 10">
                <a:extLst>
                  <a:ext uri="{FF2B5EF4-FFF2-40B4-BE49-F238E27FC236}">
                    <a16:creationId xmlns:a16="http://schemas.microsoft.com/office/drawing/2014/main" id="{2B9344B9-7AB6-BCA7-2114-35E6F92E4855}"/>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2" name="Rectangle 11">
                <a:extLst>
                  <a:ext uri="{FF2B5EF4-FFF2-40B4-BE49-F238E27FC236}">
                    <a16:creationId xmlns:a16="http://schemas.microsoft.com/office/drawing/2014/main" id="{B4EF059C-84EB-6C30-069F-467A681F022B}"/>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3" name="Rectangle 12">
                <a:extLst>
                  <a:ext uri="{FF2B5EF4-FFF2-40B4-BE49-F238E27FC236}">
                    <a16:creationId xmlns:a16="http://schemas.microsoft.com/office/drawing/2014/main" id="{E3DFDB07-5C96-7229-9E99-EC6AC91F8BF2}"/>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extLst>
      <p:ext uri="{BB962C8B-B14F-4D97-AF65-F5344CB8AC3E}">
        <p14:creationId xmlns:p14="http://schemas.microsoft.com/office/powerpoint/2010/main" val="2388605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EAF2C7-2A74-9F48-44E2-BE788469AC4D}"/>
              </a:ext>
            </a:extLst>
          </p:cNvPr>
          <p:cNvSpPr>
            <a:spLocks noGrp="1"/>
          </p:cNvSpPr>
          <p:nvPr>
            <p:ph type="ctrTitle" idx="4294967295"/>
            <p:custDataLst>
              <p:tags r:id="rId1"/>
            </p:custDataLst>
          </p:nvPr>
        </p:nvSpPr>
        <p:spPr>
          <a:xfrm>
            <a:off x="2868639" y="1308467"/>
            <a:ext cx="5892404" cy="396478"/>
          </a:xfrm>
        </p:spPr>
        <p:txBody>
          <a:bodyPr anchor="b">
            <a:noAutofit/>
          </a:bodyPr>
          <a:lstStyle/>
          <a:p>
            <a:pPr algn="ctr"/>
            <a:r>
              <a:rPr lang="fr-FR" altLang="fr-FR" sz="2400" b="1" dirty="0">
                <a:solidFill>
                  <a:srgbClr val="C00000"/>
                </a:solidFill>
                <a:latin typeface="Arial" panose="020B0604020202020204" pitchFamily="34" charset="0"/>
                <a:cs typeface="Arial" panose="020B0604020202020204" pitchFamily="34" charset="0"/>
              </a:rPr>
              <a:t>Les étapes de l’entretien</a:t>
            </a:r>
          </a:p>
        </p:txBody>
      </p:sp>
      <p:sp>
        <p:nvSpPr>
          <p:cNvPr id="3" name="ZoneTexte 2">
            <a:extLst>
              <a:ext uri="{FF2B5EF4-FFF2-40B4-BE49-F238E27FC236}">
                <a16:creationId xmlns:a16="http://schemas.microsoft.com/office/drawing/2014/main" id="{1C82F845-135E-8F54-3953-251BFF91686D}"/>
              </a:ext>
            </a:extLst>
          </p:cNvPr>
          <p:cNvSpPr txBox="1"/>
          <p:nvPr>
            <p:custDataLst>
              <p:tags r:id="rId2"/>
            </p:custDataLst>
          </p:nvPr>
        </p:nvSpPr>
        <p:spPr>
          <a:xfrm>
            <a:off x="319313" y="2128328"/>
            <a:ext cx="8502253" cy="4585871"/>
          </a:xfrm>
          <a:prstGeom prst="rect">
            <a:avLst/>
          </a:prstGeom>
          <a:noFill/>
        </p:spPr>
        <p:txBody>
          <a:bodyPr wrap="square">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r>
              <a:rPr lang="fr-FR" altLang="fr-FR" sz="2000" b="1" u="sng" dirty="0">
                <a:solidFill>
                  <a:srgbClr val="00B0F0"/>
                </a:solidFill>
                <a:latin typeface="Arial" panose="020B0604020202020204" pitchFamily="34" charset="0"/>
              </a:rPr>
              <a:t>Avant l’entretien: se préparer concrètement</a:t>
            </a:r>
          </a:p>
          <a:p>
            <a:endParaRPr lang="fr-FR" altLang="fr-FR" sz="2000" b="1" u="sng" dirty="0">
              <a:solidFill>
                <a:srgbClr val="6C911D"/>
              </a:solidFill>
              <a:latin typeface="Arial" panose="020B0604020202020204" pitchFamily="34" charset="0"/>
            </a:endParaRPr>
          </a:p>
          <a:p>
            <a:pPr>
              <a:buFontTx/>
              <a:buChar char="•"/>
            </a:pPr>
            <a:r>
              <a:rPr lang="fr-FR" altLang="fr-FR" sz="2000" dirty="0">
                <a:solidFill>
                  <a:srgbClr val="CC00CC"/>
                </a:solidFill>
                <a:latin typeface="Arial" panose="020B0604020202020204" pitchFamily="34" charset="0"/>
              </a:rPr>
              <a:t>À partir :</a:t>
            </a:r>
          </a:p>
          <a:p>
            <a:pPr lvl="1">
              <a:buFontTx/>
              <a:buChar char="•"/>
            </a:pPr>
            <a:r>
              <a:rPr lang="fr-FR" altLang="fr-FR" sz="2000" dirty="0">
                <a:latin typeface="Arial" panose="020B0604020202020204" pitchFamily="34" charset="0"/>
              </a:rPr>
              <a:t>Des éléments concrets, des faits précis et des réalisations de l’année</a:t>
            </a:r>
          </a:p>
          <a:p>
            <a:pPr lvl="1">
              <a:buFontTx/>
              <a:buChar char="•"/>
            </a:pPr>
            <a:r>
              <a:rPr lang="fr-FR" altLang="fr-FR" sz="2000" dirty="0">
                <a:latin typeface="Arial" panose="020B0604020202020204" pitchFamily="34" charset="0"/>
              </a:rPr>
              <a:t>De la fiche de poste de l’agent</a:t>
            </a:r>
          </a:p>
          <a:p>
            <a:pPr lvl="1">
              <a:buFontTx/>
              <a:buChar char="•"/>
            </a:pPr>
            <a:r>
              <a:rPr lang="fr-FR" altLang="fr-FR" sz="2000" dirty="0">
                <a:latin typeface="Arial" panose="020B0604020202020204" pitchFamily="34" charset="0"/>
              </a:rPr>
              <a:t>Du compte rendu de l’entretien de l’année précédente</a:t>
            </a:r>
          </a:p>
          <a:p>
            <a:pPr lvl="1">
              <a:buFontTx/>
              <a:buChar char="•"/>
            </a:pPr>
            <a:endParaRPr lang="fr-FR" altLang="fr-FR" sz="2000" dirty="0">
              <a:latin typeface="Arial" panose="020B0604020202020204" pitchFamily="34" charset="0"/>
            </a:endParaRPr>
          </a:p>
          <a:p>
            <a:pPr marL="457200" lvl="1" indent="0"/>
            <a:endParaRPr lang="fr-FR" altLang="fr-FR" sz="2000" dirty="0">
              <a:latin typeface="Arial" panose="020B0604020202020204" pitchFamily="34" charset="0"/>
            </a:endParaRPr>
          </a:p>
          <a:p>
            <a:pPr lvl="1">
              <a:buFontTx/>
              <a:buChar char="•"/>
            </a:pPr>
            <a:r>
              <a:rPr lang="fr-FR" altLang="fr-FR" sz="2000" dirty="0">
                <a:latin typeface="Arial" panose="020B0604020202020204" pitchFamily="34" charset="0"/>
              </a:rPr>
              <a:t>Du projet de service, de la collectivité</a:t>
            </a:r>
          </a:p>
          <a:p>
            <a:pPr lvl="1">
              <a:buFontTx/>
              <a:buChar char="•"/>
            </a:pPr>
            <a:r>
              <a:rPr lang="fr-FR" altLang="fr-FR" sz="2000" dirty="0">
                <a:latin typeface="Arial" panose="020B0604020202020204" pitchFamily="34" charset="0"/>
              </a:rPr>
              <a:t>De son propre entretien </a:t>
            </a:r>
          </a:p>
          <a:p>
            <a:endParaRPr lang="fr-FR" altLang="fr-FR" b="1" dirty="0"/>
          </a:p>
          <a:p>
            <a:endParaRPr lang="fr-FR" altLang="fr-FR" b="1" dirty="0"/>
          </a:p>
          <a:p>
            <a:pPr>
              <a:buFontTx/>
              <a:buChar char="-"/>
            </a:pPr>
            <a:endParaRPr lang="fr-FR" altLang="fr-FR" b="1" i="1" dirty="0">
              <a:solidFill>
                <a:srgbClr val="6C911D"/>
              </a:solidFill>
            </a:endParaRPr>
          </a:p>
          <a:p>
            <a:endParaRPr lang="fr-FR" altLang="fr-FR" b="1" dirty="0">
              <a:solidFill>
                <a:srgbClr val="6C911D"/>
              </a:solidFill>
            </a:endParaRPr>
          </a:p>
        </p:txBody>
      </p:sp>
      <p:pic>
        <p:nvPicPr>
          <p:cNvPr id="4" name="Image 3" descr="Logo_CDG18_BS.jpg">
            <a:extLst>
              <a:ext uri="{FF2B5EF4-FFF2-40B4-BE49-F238E27FC236}">
                <a16:creationId xmlns:a16="http://schemas.microsoft.com/office/drawing/2014/main" id="{FB35C05E-97CB-2B60-31CF-1B049A5E464B}"/>
              </a:ext>
            </a:extLst>
          </p:cNvPr>
          <p:cNvPicPr>
            <a:picLocks noChangeAspect="1"/>
          </p:cNvPicPr>
          <p:nvPr/>
        </p:nvPicPr>
        <p:blipFill>
          <a:blip r:embed="rId4"/>
          <a:stretch>
            <a:fillRect/>
          </a:stretch>
        </p:blipFill>
        <p:spPr>
          <a:xfrm>
            <a:off x="0" y="0"/>
            <a:ext cx="1422426" cy="1443762"/>
          </a:xfrm>
          <a:prstGeom prst="rect">
            <a:avLst/>
          </a:prstGeom>
        </p:spPr>
      </p:pic>
      <p:grpSp>
        <p:nvGrpSpPr>
          <p:cNvPr id="5" name="Groupe 14">
            <a:extLst>
              <a:ext uri="{FF2B5EF4-FFF2-40B4-BE49-F238E27FC236}">
                <a16:creationId xmlns:a16="http://schemas.microsoft.com/office/drawing/2014/main" id="{E4DD6E77-9973-770F-18F0-D3DEDF236672}"/>
              </a:ext>
            </a:extLst>
          </p:cNvPr>
          <p:cNvGrpSpPr>
            <a:grpSpLocks/>
          </p:cNvGrpSpPr>
          <p:nvPr/>
        </p:nvGrpSpPr>
        <p:grpSpPr bwMode="auto">
          <a:xfrm>
            <a:off x="1482068" y="152400"/>
            <a:ext cx="7661932" cy="1314472"/>
            <a:chOff x="2521302" y="4447632"/>
            <a:chExt cx="6645275" cy="2324642"/>
          </a:xfrm>
        </p:grpSpPr>
        <p:sp>
          <p:nvSpPr>
            <p:cNvPr id="6" name="Oval 2">
              <a:extLst>
                <a:ext uri="{FF2B5EF4-FFF2-40B4-BE49-F238E27FC236}">
                  <a16:creationId xmlns:a16="http://schemas.microsoft.com/office/drawing/2014/main" id="{3C686E68-4DBA-1EFE-2CD9-D9D392642BD3}"/>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7" name="Rectangle 3">
              <a:extLst>
                <a:ext uri="{FF2B5EF4-FFF2-40B4-BE49-F238E27FC236}">
                  <a16:creationId xmlns:a16="http://schemas.microsoft.com/office/drawing/2014/main" id="{0AFCAF64-1DC2-81D7-4497-F26059279E3F}"/>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8" name="Text Box 4">
              <a:extLst>
                <a:ext uri="{FF2B5EF4-FFF2-40B4-BE49-F238E27FC236}">
                  <a16:creationId xmlns:a16="http://schemas.microsoft.com/office/drawing/2014/main" id="{B113A695-0CDA-07B5-6CBA-D73579EFC94B}"/>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9" name="Group 6">
              <a:extLst>
                <a:ext uri="{FF2B5EF4-FFF2-40B4-BE49-F238E27FC236}">
                  <a16:creationId xmlns:a16="http://schemas.microsoft.com/office/drawing/2014/main" id="{99D4B521-FF6A-E37C-D17D-0F64E3E39ACC}"/>
                </a:ext>
              </a:extLst>
            </p:cNvPr>
            <p:cNvGrpSpPr>
              <a:grpSpLocks/>
            </p:cNvGrpSpPr>
            <p:nvPr/>
          </p:nvGrpSpPr>
          <p:grpSpPr bwMode="auto">
            <a:xfrm>
              <a:off x="3957638" y="5091476"/>
              <a:ext cx="171450" cy="1165229"/>
              <a:chOff x="112099728" y="105931681"/>
              <a:chExt cx="170831" cy="1165800"/>
            </a:xfrm>
          </p:grpSpPr>
          <p:sp>
            <p:nvSpPr>
              <p:cNvPr id="14" name="Rectangle 7">
                <a:extLst>
                  <a:ext uri="{FF2B5EF4-FFF2-40B4-BE49-F238E27FC236}">
                    <a16:creationId xmlns:a16="http://schemas.microsoft.com/office/drawing/2014/main" id="{309D9B5B-B8AE-13CD-1513-3E881D222753}"/>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15" name="Rectangle 8">
                <a:extLst>
                  <a:ext uri="{FF2B5EF4-FFF2-40B4-BE49-F238E27FC236}">
                    <a16:creationId xmlns:a16="http://schemas.microsoft.com/office/drawing/2014/main" id="{3280982A-9075-D7B0-2272-E4489001CBE1}"/>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16" name="Rectangle 9">
                <a:extLst>
                  <a:ext uri="{FF2B5EF4-FFF2-40B4-BE49-F238E27FC236}">
                    <a16:creationId xmlns:a16="http://schemas.microsoft.com/office/drawing/2014/main" id="{1216767C-5599-4FA5-5E66-CD87FBD8A6C6}"/>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0" name="Group 10">
              <a:extLst>
                <a:ext uri="{FF2B5EF4-FFF2-40B4-BE49-F238E27FC236}">
                  <a16:creationId xmlns:a16="http://schemas.microsoft.com/office/drawing/2014/main" id="{9444E671-32A7-0273-8C82-C09B59C7A094}"/>
                </a:ext>
              </a:extLst>
            </p:cNvPr>
            <p:cNvGrpSpPr>
              <a:grpSpLocks/>
            </p:cNvGrpSpPr>
            <p:nvPr/>
          </p:nvGrpSpPr>
          <p:grpSpPr bwMode="auto">
            <a:xfrm>
              <a:off x="8701088" y="4447632"/>
              <a:ext cx="169862" cy="1163632"/>
              <a:chOff x="116843535" y="105289350"/>
              <a:chExt cx="170420" cy="1163658"/>
            </a:xfrm>
          </p:grpSpPr>
          <p:sp>
            <p:nvSpPr>
              <p:cNvPr id="11" name="Rectangle 10">
                <a:extLst>
                  <a:ext uri="{FF2B5EF4-FFF2-40B4-BE49-F238E27FC236}">
                    <a16:creationId xmlns:a16="http://schemas.microsoft.com/office/drawing/2014/main" id="{50A383F1-89D0-C02F-6542-B3F862CF77A8}"/>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2" name="Rectangle 11">
                <a:extLst>
                  <a:ext uri="{FF2B5EF4-FFF2-40B4-BE49-F238E27FC236}">
                    <a16:creationId xmlns:a16="http://schemas.microsoft.com/office/drawing/2014/main" id="{0DF9E4F6-6F2D-047C-4114-D1F8779622FD}"/>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3" name="Rectangle 12">
                <a:extLst>
                  <a:ext uri="{FF2B5EF4-FFF2-40B4-BE49-F238E27FC236}">
                    <a16:creationId xmlns:a16="http://schemas.microsoft.com/office/drawing/2014/main" id="{D149438F-DE33-C31E-9CD5-8F72BDD24823}"/>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5DC6D5-FE78-CAF2-2DD8-414CED716266}"/>
              </a:ext>
            </a:extLst>
          </p:cNvPr>
          <p:cNvSpPr>
            <a:spLocks noGrp="1"/>
          </p:cNvSpPr>
          <p:nvPr>
            <p:ph type="ctrTitle" idx="4294967295"/>
            <p:custDataLst>
              <p:tags r:id="rId1"/>
            </p:custDataLst>
          </p:nvPr>
        </p:nvSpPr>
        <p:spPr>
          <a:xfrm>
            <a:off x="3250864" y="1364344"/>
            <a:ext cx="5892404" cy="396478"/>
          </a:xfrm>
        </p:spPr>
        <p:txBody>
          <a:bodyPr anchor="b">
            <a:noAutofit/>
          </a:bodyPr>
          <a:lstStyle/>
          <a:p>
            <a:pPr algn="ctr"/>
            <a:r>
              <a:rPr lang="fr-FR" altLang="fr-FR" sz="2400" b="1" dirty="0">
                <a:solidFill>
                  <a:srgbClr val="C00000"/>
                </a:solidFill>
                <a:latin typeface="Arial" panose="020B0604020202020204" pitchFamily="34" charset="0"/>
                <a:cs typeface="Arial" panose="020B0604020202020204" pitchFamily="34" charset="0"/>
              </a:rPr>
              <a:t>Les étapes de l’entretien</a:t>
            </a:r>
          </a:p>
        </p:txBody>
      </p:sp>
      <p:sp>
        <p:nvSpPr>
          <p:cNvPr id="3" name="ZoneTexte 2">
            <a:extLst>
              <a:ext uri="{FF2B5EF4-FFF2-40B4-BE49-F238E27FC236}">
                <a16:creationId xmlns:a16="http://schemas.microsoft.com/office/drawing/2014/main" id="{52DF5EBB-26F4-69F3-3C97-EEBD20A73931}"/>
              </a:ext>
            </a:extLst>
          </p:cNvPr>
          <p:cNvSpPr txBox="1"/>
          <p:nvPr>
            <p:custDataLst>
              <p:tags r:id="rId2"/>
            </p:custDataLst>
          </p:nvPr>
        </p:nvSpPr>
        <p:spPr>
          <a:xfrm>
            <a:off x="632221" y="1737122"/>
            <a:ext cx="8170683" cy="4247317"/>
          </a:xfrm>
          <a:prstGeom prst="rect">
            <a:avLst/>
          </a:prstGeom>
          <a:noFill/>
        </p:spPr>
        <p:txBody>
          <a:bodyPr wrap="square">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r>
              <a:rPr lang="fr-FR" altLang="fr-FR" b="1" u="sng" dirty="0">
                <a:solidFill>
                  <a:srgbClr val="00B0F0"/>
                </a:solidFill>
              </a:rPr>
              <a:t>Avant l’entretien: se préparer concrètement</a:t>
            </a:r>
          </a:p>
          <a:p>
            <a:endParaRPr lang="fr-FR" altLang="fr-FR" b="1" u="sng" dirty="0">
              <a:solidFill>
                <a:srgbClr val="6C911D"/>
              </a:solidFill>
            </a:endParaRPr>
          </a:p>
          <a:p>
            <a:pPr>
              <a:buFontTx/>
              <a:buChar char="•"/>
            </a:pPr>
            <a:r>
              <a:rPr lang="fr-FR" altLang="fr-FR" dirty="0">
                <a:solidFill>
                  <a:srgbClr val="CC00CC"/>
                </a:solidFill>
                <a:latin typeface="Arial" panose="020B0604020202020204" pitchFamily="34" charset="0"/>
              </a:rPr>
              <a:t>Comment? :</a:t>
            </a:r>
          </a:p>
          <a:p>
            <a:pPr lvl="1">
              <a:buFontTx/>
              <a:buChar char="•"/>
            </a:pPr>
            <a:r>
              <a:rPr lang="fr-FR" altLang="fr-FR" dirty="0" err="1">
                <a:latin typeface="Arial" panose="020B0604020202020204" pitchFamily="34" charset="0"/>
              </a:rPr>
              <a:t>pré-remplir</a:t>
            </a:r>
            <a:r>
              <a:rPr lang="fr-FR" altLang="fr-FR" dirty="0">
                <a:latin typeface="Arial" panose="020B0604020202020204" pitchFamily="34" charset="0"/>
              </a:rPr>
              <a:t> les parties du compte rendu: agent, N+1, formations suivies…</a:t>
            </a:r>
          </a:p>
          <a:p>
            <a:pPr lvl="1">
              <a:buFontTx/>
              <a:buChar char="•"/>
            </a:pPr>
            <a:r>
              <a:rPr lang="fr-FR" altLang="fr-FR" dirty="0">
                <a:latin typeface="Arial" panose="020B0604020202020204" pitchFamily="34" charset="0"/>
              </a:rPr>
              <a:t>reprendre les objectifs fixés en début d’année, </a:t>
            </a:r>
          </a:p>
          <a:p>
            <a:pPr lvl="1">
              <a:buFontTx/>
              <a:buChar char="•"/>
            </a:pPr>
            <a:r>
              <a:rPr lang="fr-FR" altLang="fr-FR" dirty="0">
                <a:latin typeface="Arial" panose="020B0604020202020204" pitchFamily="34" charset="0"/>
              </a:rPr>
              <a:t>recenser les principales réalisations,</a:t>
            </a:r>
          </a:p>
          <a:p>
            <a:pPr lvl="1">
              <a:buFontTx/>
              <a:buChar char="•"/>
            </a:pPr>
            <a:r>
              <a:rPr lang="fr-FR" altLang="fr-FR" dirty="0">
                <a:latin typeface="Arial" panose="020B0604020202020204" pitchFamily="34" charset="0"/>
              </a:rPr>
              <a:t>commencer à lister les objectifs individuels à atteindre pour l’année à venir</a:t>
            </a:r>
          </a:p>
          <a:p>
            <a:pPr lvl="1">
              <a:buFontTx/>
              <a:buChar char="•"/>
            </a:pPr>
            <a:r>
              <a:rPr lang="fr-FR" altLang="fr-FR" dirty="0">
                <a:latin typeface="Arial" panose="020B0604020202020204" pitchFamily="34" charset="0"/>
              </a:rPr>
              <a:t>analyser les résultats du fonctionnaire évalué sur l’année en cours.</a:t>
            </a:r>
          </a:p>
          <a:p>
            <a:pPr lvl="1">
              <a:buFontTx/>
              <a:buChar char="•"/>
            </a:pPr>
            <a:r>
              <a:rPr lang="fr-FR" altLang="fr-FR" dirty="0">
                <a:latin typeface="Arial" panose="020B0604020202020204" pitchFamily="34" charset="0"/>
              </a:rPr>
              <a:t>rechercher des formations à proposer à l’agent</a:t>
            </a:r>
          </a:p>
          <a:p>
            <a:endParaRPr lang="fr-FR" altLang="fr-FR" b="1" dirty="0"/>
          </a:p>
          <a:p>
            <a:endParaRPr lang="fr-FR" altLang="fr-FR" b="1" dirty="0">
              <a:solidFill>
                <a:srgbClr val="6C911D"/>
              </a:solidFill>
            </a:endParaRPr>
          </a:p>
          <a:p>
            <a:pPr>
              <a:buFontTx/>
              <a:buChar char="-"/>
            </a:pPr>
            <a:endParaRPr lang="fr-FR" altLang="fr-FR" b="1" i="1" dirty="0">
              <a:solidFill>
                <a:srgbClr val="6C911D"/>
              </a:solidFill>
            </a:endParaRPr>
          </a:p>
          <a:p>
            <a:endParaRPr lang="fr-FR" altLang="fr-FR" b="1" dirty="0">
              <a:solidFill>
                <a:srgbClr val="6C911D"/>
              </a:solidFill>
            </a:endParaRPr>
          </a:p>
        </p:txBody>
      </p:sp>
      <p:pic>
        <p:nvPicPr>
          <p:cNvPr id="4" name="Image 3" descr="Logo_CDG18_BS.jpg">
            <a:extLst>
              <a:ext uri="{FF2B5EF4-FFF2-40B4-BE49-F238E27FC236}">
                <a16:creationId xmlns:a16="http://schemas.microsoft.com/office/drawing/2014/main" id="{2838B894-52C4-D79F-140E-916DB0FFFC32}"/>
              </a:ext>
            </a:extLst>
          </p:cNvPr>
          <p:cNvPicPr>
            <a:picLocks noChangeAspect="1"/>
          </p:cNvPicPr>
          <p:nvPr/>
        </p:nvPicPr>
        <p:blipFill>
          <a:blip r:embed="rId4"/>
          <a:stretch>
            <a:fillRect/>
          </a:stretch>
        </p:blipFill>
        <p:spPr>
          <a:xfrm>
            <a:off x="0" y="0"/>
            <a:ext cx="1422426" cy="1443762"/>
          </a:xfrm>
          <a:prstGeom prst="rect">
            <a:avLst/>
          </a:prstGeom>
        </p:spPr>
      </p:pic>
      <p:grpSp>
        <p:nvGrpSpPr>
          <p:cNvPr id="5" name="Groupe 14">
            <a:extLst>
              <a:ext uri="{FF2B5EF4-FFF2-40B4-BE49-F238E27FC236}">
                <a16:creationId xmlns:a16="http://schemas.microsoft.com/office/drawing/2014/main" id="{8A1E8E6E-B5EE-3EBC-536E-5C80023BC3CD}"/>
              </a:ext>
            </a:extLst>
          </p:cNvPr>
          <p:cNvGrpSpPr>
            <a:grpSpLocks/>
          </p:cNvGrpSpPr>
          <p:nvPr/>
        </p:nvGrpSpPr>
        <p:grpSpPr bwMode="auto">
          <a:xfrm>
            <a:off x="1482068" y="152400"/>
            <a:ext cx="7661932" cy="1314472"/>
            <a:chOff x="2521302" y="4447632"/>
            <a:chExt cx="6645275" cy="2324642"/>
          </a:xfrm>
        </p:grpSpPr>
        <p:sp>
          <p:nvSpPr>
            <p:cNvPr id="6" name="Oval 2">
              <a:extLst>
                <a:ext uri="{FF2B5EF4-FFF2-40B4-BE49-F238E27FC236}">
                  <a16:creationId xmlns:a16="http://schemas.microsoft.com/office/drawing/2014/main" id="{7006525A-D464-025F-F22A-E33DE49EC457}"/>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7" name="Rectangle 3">
              <a:extLst>
                <a:ext uri="{FF2B5EF4-FFF2-40B4-BE49-F238E27FC236}">
                  <a16:creationId xmlns:a16="http://schemas.microsoft.com/office/drawing/2014/main" id="{9D3C0E60-199B-64BF-B34E-B0BC72AC0AD8}"/>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8" name="Text Box 4">
              <a:extLst>
                <a:ext uri="{FF2B5EF4-FFF2-40B4-BE49-F238E27FC236}">
                  <a16:creationId xmlns:a16="http://schemas.microsoft.com/office/drawing/2014/main" id="{934A90F8-18FE-7E28-E54C-412ABCBB3CC8}"/>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9" name="Group 6">
              <a:extLst>
                <a:ext uri="{FF2B5EF4-FFF2-40B4-BE49-F238E27FC236}">
                  <a16:creationId xmlns:a16="http://schemas.microsoft.com/office/drawing/2014/main" id="{A035D07B-9C5D-2682-B838-5D46D571CDC4}"/>
                </a:ext>
              </a:extLst>
            </p:cNvPr>
            <p:cNvGrpSpPr>
              <a:grpSpLocks/>
            </p:cNvGrpSpPr>
            <p:nvPr/>
          </p:nvGrpSpPr>
          <p:grpSpPr bwMode="auto">
            <a:xfrm>
              <a:off x="3957638" y="5091476"/>
              <a:ext cx="171450" cy="1165229"/>
              <a:chOff x="112099728" y="105931681"/>
              <a:chExt cx="170831" cy="1165800"/>
            </a:xfrm>
          </p:grpSpPr>
          <p:sp>
            <p:nvSpPr>
              <p:cNvPr id="14" name="Rectangle 7">
                <a:extLst>
                  <a:ext uri="{FF2B5EF4-FFF2-40B4-BE49-F238E27FC236}">
                    <a16:creationId xmlns:a16="http://schemas.microsoft.com/office/drawing/2014/main" id="{DF09BD17-FF15-F0DA-92D9-34ACEE2380ED}"/>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15" name="Rectangle 8">
                <a:extLst>
                  <a:ext uri="{FF2B5EF4-FFF2-40B4-BE49-F238E27FC236}">
                    <a16:creationId xmlns:a16="http://schemas.microsoft.com/office/drawing/2014/main" id="{CE54EAEF-58A0-5F42-5FF0-711C98BA5BC0}"/>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16" name="Rectangle 9">
                <a:extLst>
                  <a:ext uri="{FF2B5EF4-FFF2-40B4-BE49-F238E27FC236}">
                    <a16:creationId xmlns:a16="http://schemas.microsoft.com/office/drawing/2014/main" id="{3D853AD7-F59C-178A-97B3-89B5292B308C}"/>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0" name="Group 10">
              <a:extLst>
                <a:ext uri="{FF2B5EF4-FFF2-40B4-BE49-F238E27FC236}">
                  <a16:creationId xmlns:a16="http://schemas.microsoft.com/office/drawing/2014/main" id="{139762C7-9E55-B85F-0B98-CC670F1BA134}"/>
                </a:ext>
              </a:extLst>
            </p:cNvPr>
            <p:cNvGrpSpPr>
              <a:grpSpLocks/>
            </p:cNvGrpSpPr>
            <p:nvPr/>
          </p:nvGrpSpPr>
          <p:grpSpPr bwMode="auto">
            <a:xfrm>
              <a:off x="8701088" y="4447632"/>
              <a:ext cx="169862" cy="1163632"/>
              <a:chOff x="116843535" y="105289350"/>
              <a:chExt cx="170420" cy="1163658"/>
            </a:xfrm>
          </p:grpSpPr>
          <p:sp>
            <p:nvSpPr>
              <p:cNvPr id="11" name="Rectangle 10">
                <a:extLst>
                  <a:ext uri="{FF2B5EF4-FFF2-40B4-BE49-F238E27FC236}">
                    <a16:creationId xmlns:a16="http://schemas.microsoft.com/office/drawing/2014/main" id="{956935CD-9279-6432-0173-1B56A69FC545}"/>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2" name="Rectangle 11">
                <a:extLst>
                  <a:ext uri="{FF2B5EF4-FFF2-40B4-BE49-F238E27FC236}">
                    <a16:creationId xmlns:a16="http://schemas.microsoft.com/office/drawing/2014/main" id="{240BEF45-6F42-4C59-7C96-61D267D4A2E7}"/>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3" name="Rectangle 12">
                <a:extLst>
                  <a:ext uri="{FF2B5EF4-FFF2-40B4-BE49-F238E27FC236}">
                    <a16:creationId xmlns:a16="http://schemas.microsoft.com/office/drawing/2014/main" id="{D6691807-AB0E-B6F9-1682-832D9794EAEC}"/>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F9D4E-27B5-98BD-AAA8-33E68B0E99EF}"/>
              </a:ext>
            </a:extLst>
          </p:cNvPr>
          <p:cNvSpPr>
            <a:spLocks noGrp="1"/>
          </p:cNvSpPr>
          <p:nvPr>
            <p:ph type="ctrTitle" idx="4294967295"/>
            <p:custDataLst>
              <p:tags r:id="rId1"/>
            </p:custDataLst>
          </p:nvPr>
        </p:nvSpPr>
        <p:spPr>
          <a:xfrm>
            <a:off x="3251597" y="1391341"/>
            <a:ext cx="5892403" cy="396478"/>
          </a:xfrm>
        </p:spPr>
        <p:txBody>
          <a:bodyPr anchor="b">
            <a:noAutofit/>
          </a:bodyPr>
          <a:lstStyle/>
          <a:p>
            <a:pPr algn="ctr"/>
            <a:r>
              <a:rPr lang="fr-FR" altLang="fr-FR" sz="2400" b="1" dirty="0">
                <a:solidFill>
                  <a:srgbClr val="C00000"/>
                </a:solidFill>
                <a:latin typeface="Arial" panose="020B0604020202020204" pitchFamily="34" charset="0"/>
                <a:cs typeface="Arial" panose="020B0604020202020204" pitchFamily="34" charset="0"/>
              </a:rPr>
              <a:t>Les étapes de l’entretien</a:t>
            </a:r>
          </a:p>
        </p:txBody>
      </p:sp>
      <p:sp>
        <p:nvSpPr>
          <p:cNvPr id="3" name="ZoneTexte 2">
            <a:extLst>
              <a:ext uri="{FF2B5EF4-FFF2-40B4-BE49-F238E27FC236}">
                <a16:creationId xmlns:a16="http://schemas.microsoft.com/office/drawing/2014/main" id="{903E2693-3C4C-8BAC-C937-047C0D1D2116}"/>
              </a:ext>
            </a:extLst>
          </p:cNvPr>
          <p:cNvSpPr txBox="1"/>
          <p:nvPr>
            <p:custDataLst>
              <p:tags r:id="rId2"/>
            </p:custDataLst>
          </p:nvPr>
        </p:nvSpPr>
        <p:spPr>
          <a:xfrm>
            <a:off x="966481" y="2327338"/>
            <a:ext cx="8170683" cy="3139321"/>
          </a:xfrm>
          <a:prstGeom prst="rect">
            <a:avLst/>
          </a:prstGeom>
          <a:noFill/>
        </p:spPr>
        <p:txBody>
          <a:bodyPr wrap="square">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r>
              <a:rPr lang="fr-FR" altLang="fr-FR" b="1" u="sng" dirty="0">
                <a:solidFill>
                  <a:srgbClr val="00B0F0"/>
                </a:solidFill>
                <a:latin typeface="Arial" panose="020B0604020202020204" pitchFamily="34" charset="0"/>
              </a:rPr>
              <a:t>Avant l’entretien: se préparer concrètement</a:t>
            </a:r>
          </a:p>
          <a:p>
            <a:endParaRPr lang="fr-FR" altLang="fr-FR" b="1" u="sng" dirty="0">
              <a:solidFill>
                <a:srgbClr val="6C911D"/>
              </a:solidFill>
              <a:latin typeface="Arial" panose="020B0604020202020204" pitchFamily="34" charset="0"/>
            </a:endParaRPr>
          </a:p>
          <a:p>
            <a:pPr>
              <a:buFontTx/>
              <a:buChar char="•"/>
            </a:pPr>
            <a:r>
              <a:rPr lang="fr-FR" altLang="fr-FR" dirty="0">
                <a:solidFill>
                  <a:srgbClr val="CC00CC"/>
                </a:solidFill>
                <a:latin typeface="Arial" panose="020B0604020202020204" pitchFamily="34" charset="0"/>
              </a:rPr>
              <a:t>Pourquoi? :</a:t>
            </a:r>
          </a:p>
          <a:p>
            <a:pPr lvl="1">
              <a:buFontTx/>
              <a:buChar char="•"/>
            </a:pPr>
            <a:r>
              <a:rPr lang="fr-FR" altLang="fr-FR" dirty="0">
                <a:latin typeface="Arial" panose="020B0604020202020204" pitchFamily="34" charset="0"/>
              </a:rPr>
              <a:t>Pour recenser les points forts et les points à améliorer</a:t>
            </a:r>
          </a:p>
          <a:p>
            <a:pPr lvl="1">
              <a:buFontTx/>
              <a:buChar char="•"/>
            </a:pPr>
            <a:r>
              <a:rPr lang="fr-FR" altLang="fr-FR" dirty="0">
                <a:latin typeface="Arial" panose="020B0604020202020204" pitchFamily="34" charset="0"/>
              </a:rPr>
              <a:t>Pour proposer des pistes d’amélioration</a:t>
            </a:r>
          </a:p>
          <a:p>
            <a:pPr lvl="1">
              <a:buFontTx/>
              <a:buChar char="•"/>
            </a:pPr>
            <a:r>
              <a:rPr lang="fr-FR" altLang="fr-FR" dirty="0">
                <a:latin typeface="Arial" panose="020B0604020202020204" pitchFamily="34" charset="0"/>
              </a:rPr>
              <a:t>Pour fixer des objectifs partagés et acceptés par l’agent</a:t>
            </a:r>
          </a:p>
          <a:p>
            <a:pPr lvl="1">
              <a:buFontTx/>
              <a:buChar char="•"/>
            </a:pPr>
            <a:endParaRPr lang="fr-FR" altLang="fr-FR" dirty="0">
              <a:latin typeface="Arial" panose="020B0604020202020204" pitchFamily="34" charset="0"/>
            </a:endParaRPr>
          </a:p>
          <a:p>
            <a:pPr lvl="1"/>
            <a:endParaRPr lang="fr-FR" altLang="fr-FR" dirty="0">
              <a:latin typeface="Arial" panose="020B0604020202020204" pitchFamily="34" charset="0"/>
            </a:endParaRPr>
          </a:p>
          <a:p>
            <a:endParaRPr lang="fr-FR" altLang="fr-FR" b="1" dirty="0"/>
          </a:p>
          <a:p>
            <a:endParaRPr lang="fr-FR" altLang="fr-FR" b="1" dirty="0">
              <a:solidFill>
                <a:srgbClr val="6C911D"/>
              </a:solidFill>
            </a:endParaRPr>
          </a:p>
          <a:p>
            <a:pPr>
              <a:buFontTx/>
              <a:buChar char="-"/>
            </a:pPr>
            <a:endParaRPr lang="fr-FR" altLang="fr-FR" b="1" dirty="0">
              <a:solidFill>
                <a:srgbClr val="6C911D"/>
              </a:solidFill>
            </a:endParaRPr>
          </a:p>
        </p:txBody>
      </p:sp>
      <p:sp>
        <p:nvSpPr>
          <p:cNvPr id="57349" name="Text Box 5">
            <a:extLst>
              <a:ext uri="{FF2B5EF4-FFF2-40B4-BE49-F238E27FC236}">
                <a16:creationId xmlns:a16="http://schemas.microsoft.com/office/drawing/2014/main" id="{072883DF-EFBA-D6F3-D96A-81B8A5060542}"/>
              </a:ext>
            </a:extLst>
          </p:cNvPr>
          <p:cNvSpPr txBox="1">
            <a:spLocks noChangeArrowheads="1"/>
          </p:cNvSpPr>
          <p:nvPr/>
        </p:nvSpPr>
        <p:spPr bwMode="auto">
          <a:xfrm>
            <a:off x="2134792" y="3965972"/>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rebuchet MS" panose="020B0603020202020204" pitchFamily="34" charset="0"/>
                <a:cs typeface="Arial" panose="020B0604020202020204" pitchFamily="34" charset="0"/>
              </a:defRPr>
            </a:lvl1pPr>
            <a:lvl2pPr>
              <a:defRPr>
                <a:solidFill>
                  <a:schemeClr val="tx1"/>
                </a:solidFill>
                <a:latin typeface="Trebuchet MS" panose="020B0603020202020204" pitchFamily="34" charset="0"/>
                <a:cs typeface="Arial" panose="020B0604020202020204" pitchFamily="34" charset="0"/>
              </a:defRPr>
            </a:lvl2pPr>
            <a:lvl3pPr>
              <a:defRPr>
                <a:solidFill>
                  <a:schemeClr val="tx1"/>
                </a:solidFill>
                <a:latin typeface="Trebuchet MS" panose="020B0603020202020204" pitchFamily="34" charset="0"/>
                <a:cs typeface="Arial" panose="020B0604020202020204" pitchFamily="34" charset="0"/>
              </a:defRPr>
            </a:lvl3pPr>
            <a:lvl4pPr>
              <a:defRPr>
                <a:solidFill>
                  <a:schemeClr val="tx1"/>
                </a:solidFill>
                <a:latin typeface="Trebuchet MS" panose="020B0603020202020204" pitchFamily="34" charset="0"/>
                <a:cs typeface="Arial" panose="020B0604020202020204" pitchFamily="34" charset="0"/>
              </a:defRPr>
            </a:lvl4pPr>
            <a:lvl5pPr>
              <a:defRPr>
                <a:solidFill>
                  <a:schemeClr val="tx1"/>
                </a:solidFill>
                <a:latin typeface="Trebuchet MS" panose="020B0603020202020204" pitchFamily="34" charset="0"/>
                <a:cs typeface="Arial" panose="020B0604020202020204" pitchFamily="34" charset="0"/>
              </a:defRPr>
            </a:lvl5pPr>
            <a:lvl6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6pPr>
            <a:lvl7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7pPr>
            <a:lvl8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8pPr>
            <a:lvl9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defTabSz="685800"/>
            <a:endParaRPr lang="fr-FR" altLang="fr-FR" sz="1350">
              <a:latin typeface="Arial" panose="020B0604020202020204" pitchFamily="34" charset="0"/>
            </a:endParaRPr>
          </a:p>
        </p:txBody>
      </p:sp>
      <p:sp>
        <p:nvSpPr>
          <p:cNvPr id="57351" name="Text Box 7">
            <a:extLst>
              <a:ext uri="{FF2B5EF4-FFF2-40B4-BE49-F238E27FC236}">
                <a16:creationId xmlns:a16="http://schemas.microsoft.com/office/drawing/2014/main" id="{8B055B9A-24FE-58FA-7982-DE8D80CAA6B0}"/>
              </a:ext>
            </a:extLst>
          </p:cNvPr>
          <p:cNvSpPr txBox="1">
            <a:spLocks noChangeArrowheads="1"/>
          </p:cNvSpPr>
          <p:nvPr/>
        </p:nvSpPr>
        <p:spPr bwMode="auto">
          <a:xfrm>
            <a:off x="589360" y="3974306"/>
            <a:ext cx="3502819"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a:defRPr>
                <a:solidFill>
                  <a:schemeClr val="tx1"/>
                </a:solidFill>
                <a:latin typeface="Trebuchet MS" panose="020B0603020202020204" pitchFamily="34" charset="0"/>
                <a:cs typeface="Arial" panose="020B0604020202020204" pitchFamily="34" charset="0"/>
              </a:defRPr>
            </a:lvl2pPr>
            <a:lvl3pPr>
              <a:defRPr>
                <a:solidFill>
                  <a:schemeClr val="tx1"/>
                </a:solidFill>
                <a:latin typeface="Trebuchet MS" panose="020B0603020202020204" pitchFamily="34" charset="0"/>
                <a:cs typeface="Arial" panose="020B0604020202020204" pitchFamily="34" charset="0"/>
              </a:defRPr>
            </a:lvl3pPr>
            <a:lvl4pPr>
              <a:defRPr>
                <a:solidFill>
                  <a:schemeClr val="tx1"/>
                </a:solidFill>
                <a:latin typeface="Trebuchet MS" panose="020B0603020202020204" pitchFamily="34" charset="0"/>
                <a:cs typeface="Arial" panose="020B0604020202020204" pitchFamily="34" charset="0"/>
              </a:defRPr>
            </a:lvl4pPr>
            <a:lvl5pPr>
              <a:defRPr>
                <a:solidFill>
                  <a:schemeClr val="tx1"/>
                </a:solidFill>
                <a:latin typeface="Trebuchet MS" panose="020B0603020202020204" pitchFamily="34" charset="0"/>
                <a:cs typeface="Arial" panose="020B0604020202020204" pitchFamily="34" charset="0"/>
              </a:defRPr>
            </a:lvl5pPr>
            <a:lvl6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6pPr>
            <a:lvl7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7pPr>
            <a:lvl8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8pPr>
            <a:lvl9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defTabSz="685800"/>
            <a:endParaRPr lang="fr-FR" altLang="fr-FR" sz="1350">
              <a:latin typeface="Arial" panose="020B0604020202020204" pitchFamily="34" charset="0"/>
            </a:endParaRPr>
          </a:p>
        </p:txBody>
      </p:sp>
      <p:sp>
        <p:nvSpPr>
          <p:cNvPr id="57352" name="Text Box 8">
            <a:extLst>
              <a:ext uri="{FF2B5EF4-FFF2-40B4-BE49-F238E27FC236}">
                <a16:creationId xmlns:a16="http://schemas.microsoft.com/office/drawing/2014/main" id="{C2907A91-4393-B086-B405-264488659571}"/>
              </a:ext>
            </a:extLst>
          </p:cNvPr>
          <p:cNvSpPr txBox="1">
            <a:spLocks noChangeArrowheads="1"/>
          </p:cNvSpPr>
          <p:nvPr/>
        </p:nvSpPr>
        <p:spPr bwMode="auto">
          <a:xfrm>
            <a:off x="846534" y="4744403"/>
            <a:ext cx="7450931" cy="438582"/>
          </a:xfrm>
          <a:prstGeom prst="rect">
            <a:avLst/>
          </a:prstGeom>
          <a:solidFill>
            <a:srgbClr val="FFCC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a:defRPr>
                <a:solidFill>
                  <a:schemeClr val="tx1"/>
                </a:solidFill>
                <a:latin typeface="Trebuchet MS" panose="020B0603020202020204" pitchFamily="34" charset="0"/>
                <a:cs typeface="Arial" panose="020B0604020202020204" pitchFamily="34" charset="0"/>
              </a:defRPr>
            </a:lvl2pPr>
            <a:lvl3pPr>
              <a:defRPr>
                <a:solidFill>
                  <a:schemeClr val="tx1"/>
                </a:solidFill>
                <a:latin typeface="Trebuchet MS" panose="020B0603020202020204" pitchFamily="34" charset="0"/>
                <a:cs typeface="Arial" panose="020B0604020202020204" pitchFamily="34" charset="0"/>
              </a:defRPr>
            </a:lvl3pPr>
            <a:lvl4pPr>
              <a:defRPr>
                <a:solidFill>
                  <a:schemeClr val="tx1"/>
                </a:solidFill>
                <a:latin typeface="Trebuchet MS" panose="020B0603020202020204" pitchFamily="34" charset="0"/>
                <a:cs typeface="Arial" panose="020B0604020202020204" pitchFamily="34" charset="0"/>
              </a:defRPr>
            </a:lvl4pPr>
            <a:lvl5pPr>
              <a:defRPr>
                <a:solidFill>
                  <a:schemeClr val="tx1"/>
                </a:solidFill>
                <a:latin typeface="Trebuchet MS" panose="020B0603020202020204" pitchFamily="34" charset="0"/>
                <a:cs typeface="Arial" panose="020B0604020202020204" pitchFamily="34" charset="0"/>
              </a:defRPr>
            </a:lvl5pPr>
            <a:lvl6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6pPr>
            <a:lvl7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7pPr>
            <a:lvl8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8pPr>
            <a:lvl9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defTabSz="685800"/>
            <a:r>
              <a:rPr lang="fr-FR" altLang="fr-FR" sz="2250" dirty="0">
                <a:solidFill>
                  <a:srgbClr val="FF0066"/>
                </a:solidFill>
                <a:latin typeface="Arial" panose="020B0604020202020204" pitchFamily="34" charset="0"/>
              </a:rPr>
              <a:t>ENTRETIEN PREPARE = ENTRETIEN CONSTRUCTIF</a:t>
            </a:r>
          </a:p>
        </p:txBody>
      </p:sp>
      <p:grpSp>
        <p:nvGrpSpPr>
          <p:cNvPr id="4" name="Groupe 14">
            <a:extLst>
              <a:ext uri="{FF2B5EF4-FFF2-40B4-BE49-F238E27FC236}">
                <a16:creationId xmlns:a16="http://schemas.microsoft.com/office/drawing/2014/main" id="{67B22AB1-54E6-37E9-E27F-59EF3BC72BB8}"/>
              </a:ext>
            </a:extLst>
          </p:cNvPr>
          <p:cNvGrpSpPr>
            <a:grpSpLocks/>
          </p:cNvGrpSpPr>
          <p:nvPr/>
        </p:nvGrpSpPr>
        <p:grpSpPr bwMode="auto">
          <a:xfrm>
            <a:off x="1482068" y="152400"/>
            <a:ext cx="7661932" cy="1314472"/>
            <a:chOff x="2521302" y="4447632"/>
            <a:chExt cx="6645275" cy="2324642"/>
          </a:xfrm>
        </p:grpSpPr>
        <p:sp>
          <p:nvSpPr>
            <p:cNvPr id="5" name="Oval 2">
              <a:extLst>
                <a:ext uri="{FF2B5EF4-FFF2-40B4-BE49-F238E27FC236}">
                  <a16:creationId xmlns:a16="http://schemas.microsoft.com/office/drawing/2014/main" id="{94226752-08B9-6E2F-1712-5DC935BF2270}"/>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6" name="Rectangle 3">
              <a:extLst>
                <a:ext uri="{FF2B5EF4-FFF2-40B4-BE49-F238E27FC236}">
                  <a16:creationId xmlns:a16="http://schemas.microsoft.com/office/drawing/2014/main" id="{FB270B11-09C5-A89F-D8CA-5655070A78E1}"/>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7" name="Text Box 4">
              <a:extLst>
                <a:ext uri="{FF2B5EF4-FFF2-40B4-BE49-F238E27FC236}">
                  <a16:creationId xmlns:a16="http://schemas.microsoft.com/office/drawing/2014/main" id="{37C634B7-D53E-D867-1E1F-475BAD20A8D4}"/>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8" name="Group 6">
              <a:extLst>
                <a:ext uri="{FF2B5EF4-FFF2-40B4-BE49-F238E27FC236}">
                  <a16:creationId xmlns:a16="http://schemas.microsoft.com/office/drawing/2014/main" id="{4CC336D2-C7FB-F9D2-DEED-D7AE6FC316DD}"/>
                </a:ext>
              </a:extLst>
            </p:cNvPr>
            <p:cNvGrpSpPr>
              <a:grpSpLocks/>
            </p:cNvGrpSpPr>
            <p:nvPr/>
          </p:nvGrpSpPr>
          <p:grpSpPr bwMode="auto">
            <a:xfrm>
              <a:off x="3957638" y="5091476"/>
              <a:ext cx="171450" cy="1165229"/>
              <a:chOff x="112099728" y="105931681"/>
              <a:chExt cx="170831" cy="1165800"/>
            </a:xfrm>
          </p:grpSpPr>
          <p:sp>
            <p:nvSpPr>
              <p:cNvPr id="13" name="Rectangle 7">
                <a:extLst>
                  <a:ext uri="{FF2B5EF4-FFF2-40B4-BE49-F238E27FC236}">
                    <a16:creationId xmlns:a16="http://schemas.microsoft.com/office/drawing/2014/main" id="{423351F9-B6EE-0322-FC31-A3B76E8BEAAA}"/>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14" name="Rectangle 8">
                <a:extLst>
                  <a:ext uri="{FF2B5EF4-FFF2-40B4-BE49-F238E27FC236}">
                    <a16:creationId xmlns:a16="http://schemas.microsoft.com/office/drawing/2014/main" id="{4EE54581-7C1E-B5B9-A3F0-186826D69BFC}"/>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15" name="Rectangle 9">
                <a:extLst>
                  <a:ext uri="{FF2B5EF4-FFF2-40B4-BE49-F238E27FC236}">
                    <a16:creationId xmlns:a16="http://schemas.microsoft.com/office/drawing/2014/main" id="{E3B452F7-8F65-967E-11BF-5E6103423989}"/>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9" name="Group 10">
              <a:extLst>
                <a:ext uri="{FF2B5EF4-FFF2-40B4-BE49-F238E27FC236}">
                  <a16:creationId xmlns:a16="http://schemas.microsoft.com/office/drawing/2014/main" id="{E05A6E54-5AED-4362-5F61-A22DE8636B19}"/>
                </a:ext>
              </a:extLst>
            </p:cNvPr>
            <p:cNvGrpSpPr>
              <a:grpSpLocks/>
            </p:cNvGrpSpPr>
            <p:nvPr/>
          </p:nvGrpSpPr>
          <p:grpSpPr bwMode="auto">
            <a:xfrm>
              <a:off x="8701088" y="4447632"/>
              <a:ext cx="169862" cy="1163632"/>
              <a:chOff x="116843535" y="105289350"/>
              <a:chExt cx="170420" cy="1163658"/>
            </a:xfrm>
          </p:grpSpPr>
          <p:sp>
            <p:nvSpPr>
              <p:cNvPr id="10" name="Rectangle 9">
                <a:extLst>
                  <a:ext uri="{FF2B5EF4-FFF2-40B4-BE49-F238E27FC236}">
                    <a16:creationId xmlns:a16="http://schemas.microsoft.com/office/drawing/2014/main" id="{C491AB7E-6F11-BEF1-DB33-A07CA109224C}"/>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1" name="Rectangle 10">
                <a:extLst>
                  <a:ext uri="{FF2B5EF4-FFF2-40B4-BE49-F238E27FC236}">
                    <a16:creationId xmlns:a16="http://schemas.microsoft.com/office/drawing/2014/main" id="{08AF87D2-302F-A480-F77B-390CD9EC0DBD}"/>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2" name="Rectangle 11">
                <a:extLst>
                  <a:ext uri="{FF2B5EF4-FFF2-40B4-BE49-F238E27FC236}">
                    <a16:creationId xmlns:a16="http://schemas.microsoft.com/office/drawing/2014/main" id="{7A568651-E4ED-96D0-FE2B-6F183B0CDD54}"/>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77C4DF-E596-E869-67B9-5C151405F3F1}"/>
              </a:ext>
            </a:extLst>
          </p:cNvPr>
          <p:cNvSpPr>
            <a:spLocks noGrp="1"/>
          </p:cNvSpPr>
          <p:nvPr>
            <p:ph type="ctrTitle" idx="4294967295"/>
            <p:custDataLst>
              <p:tags r:id="rId1"/>
            </p:custDataLst>
          </p:nvPr>
        </p:nvSpPr>
        <p:spPr>
          <a:xfrm>
            <a:off x="3560598" y="696189"/>
            <a:ext cx="5754291" cy="625079"/>
          </a:xfrm>
        </p:spPr>
        <p:txBody>
          <a:bodyPr anchor="b">
            <a:noAutofit/>
          </a:bodyPr>
          <a:lstStyle/>
          <a:p>
            <a:pPr algn="ctr"/>
            <a:r>
              <a:rPr lang="fr-FR" altLang="fr-FR" sz="2400" b="1" dirty="0">
                <a:solidFill>
                  <a:srgbClr val="C00000"/>
                </a:solidFill>
                <a:latin typeface="Arial" panose="020B0604020202020204" pitchFamily="34" charset="0"/>
                <a:cs typeface="Arial" panose="020B0604020202020204" pitchFamily="34" charset="0"/>
              </a:rPr>
              <a:t>Les étapes de l’entretien</a:t>
            </a:r>
          </a:p>
        </p:txBody>
      </p:sp>
      <p:sp>
        <p:nvSpPr>
          <p:cNvPr id="7" name="ZoneTexte 6">
            <a:extLst>
              <a:ext uri="{FF2B5EF4-FFF2-40B4-BE49-F238E27FC236}">
                <a16:creationId xmlns:a16="http://schemas.microsoft.com/office/drawing/2014/main" id="{F2C8B5FE-E575-D58E-9A95-083C1EC74F1D}"/>
              </a:ext>
            </a:extLst>
          </p:cNvPr>
          <p:cNvSpPr txBox="1">
            <a:spLocks noChangeArrowheads="1"/>
          </p:cNvSpPr>
          <p:nvPr>
            <p:custDataLst>
              <p:tags r:id="rId2"/>
            </p:custDataLst>
          </p:nvPr>
        </p:nvSpPr>
        <p:spPr bwMode="auto">
          <a:xfrm>
            <a:off x="451248" y="1757363"/>
            <a:ext cx="700801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endParaRPr lang="fr-FR" altLang="fr-FR" sz="1500"/>
          </a:p>
        </p:txBody>
      </p:sp>
      <p:sp>
        <p:nvSpPr>
          <p:cNvPr id="48132" name="Rectangle 4">
            <a:extLst>
              <a:ext uri="{FF2B5EF4-FFF2-40B4-BE49-F238E27FC236}">
                <a16:creationId xmlns:a16="http://schemas.microsoft.com/office/drawing/2014/main" id="{80B9ECE2-4BD8-B206-3A51-91DAEAD703F4}"/>
              </a:ext>
            </a:extLst>
          </p:cNvPr>
          <p:cNvSpPr>
            <a:spLocks noChangeArrowheads="1"/>
          </p:cNvSpPr>
          <p:nvPr/>
        </p:nvSpPr>
        <p:spPr bwMode="auto">
          <a:xfrm>
            <a:off x="190500" y="1406302"/>
            <a:ext cx="8953500" cy="5563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rebuchet MS" panose="020B0603020202020204" pitchFamily="34" charset="0"/>
                <a:cs typeface="Arial" panose="020B0604020202020204" pitchFamily="34" charset="0"/>
              </a:defRPr>
            </a:lvl1pPr>
            <a:lvl2pPr>
              <a:defRPr>
                <a:solidFill>
                  <a:schemeClr val="tx1"/>
                </a:solidFill>
                <a:latin typeface="Trebuchet MS" panose="020B0603020202020204" pitchFamily="34" charset="0"/>
                <a:cs typeface="Arial" panose="020B0604020202020204" pitchFamily="34" charset="0"/>
              </a:defRPr>
            </a:lvl2pPr>
            <a:lvl3pPr>
              <a:defRPr>
                <a:solidFill>
                  <a:schemeClr val="tx1"/>
                </a:solidFill>
                <a:latin typeface="Trebuchet MS" panose="020B0603020202020204" pitchFamily="34" charset="0"/>
                <a:cs typeface="Arial" panose="020B0604020202020204" pitchFamily="34" charset="0"/>
              </a:defRPr>
            </a:lvl3pPr>
            <a:lvl4pPr>
              <a:defRPr>
                <a:solidFill>
                  <a:schemeClr val="tx1"/>
                </a:solidFill>
                <a:latin typeface="Trebuchet MS" panose="020B0603020202020204" pitchFamily="34" charset="0"/>
                <a:cs typeface="Arial" panose="020B0604020202020204" pitchFamily="34" charset="0"/>
              </a:defRPr>
            </a:lvl4pPr>
            <a:lvl5pPr>
              <a:defRPr>
                <a:solidFill>
                  <a:schemeClr val="tx1"/>
                </a:solidFill>
                <a:latin typeface="Trebuchet MS" panose="020B0603020202020204" pitchFamily="34" charset="0"/>
                <a:cs typeface="Arial" panose="020B0604020202020204" pitchFamily="34" charset="0"/>
              </a:defRPr>
            </a:lvl5pPr>
            <a:lvl6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6pPr>
            <a:lvl7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7pPr>
            <a:lvl8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8pPr>
            <a:lvl9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defTabSz="685800"/>
            <a:r>
              <a:rPr lang="fr-FR" altLang="fr-FR" b="1" u="sng" dirty="0">
                <a:solidFill>
                  <a:srgbClr val="00B0F0"/>
                </a:solidFill>
                <a:latin typeface="Arial" panose="020B0604020202020204" pitchFamily="34" charset="0"/>
              </a:rPr>
              <a:t>Pendant  l’entretien: 6 phases</a:t>
            </a:r>
          </a:p>
          <a:p>
            <a:pPr defTabSz="685800"/>
            <a:endParaRPr lang="fr-FR" altLang="fr-FR" b="1" u="sng" dirty="0">
              <a:solidFill>
                <a:srgbClr val="6C911D"/>
              </a:solidFill>
              <a:latin typeface="Arial" panose="020B0604020202020204" pitchFamily="34" charset="0"/>
            </a:endParaRPr>
          </a:p>
          <a:p>
            <a:pPr defTabSz="685800">
              <a:buFontTx/>
              <a:buChar char="•"/>
            </a:pPr>
            <a:r>
              <a:rPr lang="fr-FR" altLang="fr-FR" b="1" dirty="0">
                <a:solidFill>
                  <a:srgbClr val="92D050"/>
                </a:solidFill>
                <a:latin typeface="Arial" panose="020B0604020202020204" pitchFamily="34" charset="0"/>
              </a:rPr>
              <a:t>Accueillir l’agent </a:t>
            </a:r>
            <a:r>
              <a:rPr lang="fr-FR" altLang="fr-FR" b="1" dirty="0">
                <a:latin typeface="Arial" panose="020B0604020202020204" pitchFamily="34" charset="0"/>
              </a:rPr>
              <a:t>:</a:t>
            </a:r>
            <a:r>
              <a:rPr lang="fr-FR" altLang="fr-FR" dirty="0">
                <a:latin typeface="Arial" panose="020B0604020202020204" pitchFamily="34" charset="0"/>
              </a:rPr>
              <a:t>Instaurer un climat de confiance pour favoriser les échanges. Les deux parties doivent adopter une attitude constructive.</a:t>
            </a:r>
          </a:p>
          <a:p>
            <a:pPr defTabSz="685800">
              <a:buFontTx/>
              <a:buChar char="•"/>
            </a:pPr>
            <a:endParaRPr lang="fr-FR" altLang="fr-FR" dirty="0">
              <a:solidFill>
                <a:srgbClr val="92D050"/>
              </a:solidFill>
              <a:latin typeface="Arial" panose="020B0604020202020204" pitchFamily="34" charset="0"/>
            </a:endParaRPr>
          </a:p>
          <a:p>
            <a:pPr defTabSz="685800">
              <a:buFontTx/>
              <a:buChar char="•"/>
            </a:pPr>
            <a:r>
              <a:rPr lang="fr-FR" altLang="fr-FR" b="1" dirty="0">
                <a:solidFill>
                  <a:srgbClr val="92D050"/>
                </a:solidFill>
                <a:latin typeface="Arial" panose="020B0604020202020204" pitchFamily="34" charset="0"/>
              </a:rPr>
              <a:t>Donner un cadre de discussion: </a:t>
            </a:r>
            <a:r>
              <a:rPr lang="fr-FR" altLang="fr-FR" dirty="0">
                <a:latin typeface="Arial" panose="020B0604020202020204" pitchFamily="34" charset="0"/>
              </a:rPr>
              <a:t>Annoncer la finalité et le déroulement de l’entretien. Présenter à l’agent le compte rendu avec les parties à remplir conjointement ( besoins en formation, …) et les rubriques à remplir par le N+1  (évaluation, objectifs…)</a:t>
            </a:r>
          </a:p>
          <a:p>
            <a:pPr defTabSz="685800">
              <a:buFontTx/>
              <a:buChar char="•"/>
            </a:pPr>
            <a:endParaRPr lang="fr-FR" altLang="fr-FR" dirty="0">
              <a:latin typeface="Arial" panose="020B0604020202020204" pitchFamily="34" charset="0"/>
            </a:endParaRPr>
          </a:p>
          <a:p>
            <a:pPr defTabSz="685800">
              <a:buFontTx/>
              <a:buChar char="•"/>
            </a:pPr>
            <a:r>
              <a:rPr lang="fr-FR" altLang="fr-FR" b="1" dirty="0">
                <a:solidFill>
                  <a:srgbClr val="92D050"/>
                </a:solidFill>
                <a:latin typeface="Arial" panose="020B0604020202020204" pitchFamily="34" charset="0"/>
              </a:rPr>
              <a:t>Ecouter et échanger /Points à aborder :</a:t>
            </a:r>
          </a:p>
          <a:p>
            <a:pPr defTabSz="685800"/>
            <a:r>
              <a:rPr lang="fr-FR" altLang="fr-FR" dirty="0">
                <a:latin typeface="Arial" panose="020B0604020202020204" pitchFamily="34" charset="0"/>
              </a:rPr>
              <a:t>- le bilan de l’année écoulée : difficultés rencontrées, réalisations, marges de progrès,</a:t>
            </a:r>
          </a:p>
          <a:p>
            <a:pPr defTabSz="685800"/>
            <a:r>
              <a:rPr lang="fr-FR" altLang="fr-FR" dirty="0">
                <a:latin typeface="Arial" panose="020B0604020202020204" pitchFamily="34" charset="0"/>
              </a:rPr>
              <a:t>- les relations de travail : au sein de l’équipe, vis-à-vis de la hiérarchie, des partenaires extérieurs,</a:t>
            </a:r>
          </a:p>
          <a:p>
            <a:pPr defTabSz="685800"/>
            <a:r>
              <a:rPr lang="fr-FR" altLang="fr-FR" dirty="0">
                <a:latin typeface="Arial" panose="020B0604020202020204" pitchFamily="34" charset="0"/>
              </a:rPr>
              <a:t>- les souhaits professionnels formulés par l’agent sur sa situation statutaire et en matière de formation, d’activités, projet professionnel, etc…</a:t>
            </a:r>
          </a:p>
          <a:p>
            <a:pPr defTabSz="685800"/>
            <a:r>
              <a:rPr lang="fr-FR" altLang="fr-FR" dirty="0">
                <a:latin typeface="Arial" panose="020B0604020202020204" pitchFamily="34" charset="0"/>
              </a:rPr>
              <a:t>- les orientations pour l’année à venir,</a:t>
            </a:r>
          </a:p>
          <a:p>
            <a:pPr defTabSz="685800"/>
            <a:r>
              <a:rPr lang="fr-FR" altLang="fr-FR" dirty="0">
                <a:latin typeface="Arial" panose="020B0604020202020204" pitchFamily="34" charset="0"/>
              </a:rPr>
              <a:t>- l’adéquation des moyens mis à disposition de l’agent avec les objectifs quantitatifs et qualitatifs qui lui sont assignés.</a:t>
            </a:r>
          </a:p>
          <a:p>
            <a:pPr defTabSz="685800"/>
            <a:endParaRPr lang="fr-FR" altLang="fr-FR" sz="1350" dirty="0">
              <a:latin typeface="Arial" panose="020B0604020202020204" pitchFamily="34" charset="0"/>
            </a:endParaRPr>
          </a:p>
        </p:txBody>
      </p:sp>
      <p:pic>
        <p:nvPicPr>
          <p:cNvPr id="3" name="Image 2" descr="Logo_CDG18_BS.jpg">
            <a:extLst>
              <a:ext uri="{FF2B5EF4-FFF2-40B4-BE49-F238E27FC236}">
                <a16:creationId xmlns:a16="http://schemas.microsoft.com/office/drawing/2014/main" id="{52DD49D6-30EC-D8F0-6493-2DAD85B5F93A}"/>
              </a:ext>
            </a:extLst>
          </p:cNvPr>
          <p:cNvPicPr>
            <a:picLocks noChangeAspect="1"/>
          </p:cNvPicPr>
          <p:nvPr/>
        </p:nvPicPr>
        <p:blipFill>
          <a:blip r:embed="rId4"/>
          <a:stretch>
            <a:fillRect/>
          </a:stretch>
        </p:blipFill>
        <p:spPr>
          <a:xfrm>
            <a:off x="0" y="0"/>
            <a:ext cx="1422426" cy="1443762"/>
          </a:xfrm>
          <a:prstGeom prst="rect">
            <a:avLst/>
          </a:prstGeom>
        </p:spPr>
      </p:pic>
      <p:grpSp>
        <p:nvGrpSpPr>
          <p:cNvPr id="4" name="Groupe 14">
            <a:extLst>
              <a:ext uri="{FF2B5EF4-FFF2-40B4-BE49-F238E27FC236}">
                <a16:creationId xmlns:a16="http://schemas.microsoft.com/office/drawing/2014/main" id="{E81AB473-F5F2-142B-5B22-49B767192A46}"/>
              </a:ext>
            </a:extLst>
          </p:cNvPr>
          <p:cNvGrpSpPr>
            <a:grpSpLocks/>
          </p:cNvGrpSpPr>
          <p:nvPr/>
        </p:nvGrpSpPr>
        <p:grpSpPr bwMode="auto">
          <a:xfrm>
            <a:off x="1482068" y="152400"/>
            <a:ext cx="7661932" cy="1314472"/>
            <a:chOff x="2521302" y="4447632"/>
            <a:chExt cx="6645275" cy="2324642"/>
          </a:xfrm>
        </p:grpSpPr>
        <p:sp>
          <p:nvSpPr>
            <p:cNvPr id="5" name="Oval 2">
              <a:extLst>
                <a:ext uri="{FF2B5EF4-FFF2-40B4-BE49-F238E27FC236}">
                  <a16:creationId xmlns:a16="http://schemas.microsoft.com/office/drawing/2014/main" id="{CBA70F5C-F097-2B27-93A0-49C06109F65C}"/>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6" name="Rectangle 3">
              <a:extLst>
                <a:ext uri="{FF2B5EF4-FFF2-40B4-BE49-F238E27FC236}">
                  <a16:creationId xmlns:a16="http://schemas.microsoft.com/office/drawing/2014/main" id="{2C0AF6A6-D363-2552-C2B6-7E847477B65B}"/>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8" name="Text Box 4">
              <a:extLst>
                <a:ext uri="{FF2B5EF4-FFF2-40B4-BE49-F238E27FC236}">
                  <a16:creationId xmlns:a16="http://schemas.microsoft.com/office/drawing/2014/main" id="{81AF0994-5D76-9176-5BD4-1D113744B31B}"/>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9" name="Group 6">
              <a:extLst>
                <a:ext uri="{FF2B5EF4-FFF2-40B4-BE49-F238E27FC236}">
                  <a16:creationId xmlns:a16="http://schemas.microsoft.com/office/drawing/2014/main" id="{7E8E9378-1E18-30CB-7DF6-928206A3688B}"/>
                </a:ext>
              </a:extLst>
            </p:cNvPr>
            <p:cNvGrpSpPr>
              <a:grpSpLocks/>
            </p:cNvGrpSpPr>
            <p:nvPr/>
          </p:nvGrpSpPr>
          <p:grpSpPr bwMode="auto">
            <a:xfrm>
              <a:off x="3957638" y="5091476"/>
              <a:ext cx="171450" cy="1165229"/>
              <a:chOff x="112099728" y="105931681"/>
              <a:chExt cx="170831" cy="1165800"/>
            </a:xfrm>
          </p:grpSpPr>
          <p:sp>
            <p:nvSpPr>
              <p:cNvPr id="14" name="Rectangle 7">
                <a:extLst>
                  <a:ext uri="{FF2B5EF4-FFF2-40B4-BE49-F238E27FC236}">
                    <a16:creationId xmlns:a16="http://schemas.microsoft.com/office/drawing/2014/main" id="{543FB86D-BFD0-9CE7-C4C7-F66F5E12E769}"/>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15" name="Rectangle 8">
                <a:extLst>
                  <a:ext uri="{FF2B5EF4-FFF2-40B4-BE49-F238E27FC236}">
                    <a16:creationId xmlns:a16="http://schemas.microsoft.com/office/drawing/2014/main" id="{6A7D313B-3EA2-D074-3DB3-456965B62B7F}"/>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16" name="Rectangle 9">
                <a:extLst>
                  <a:ext uri="{FF2B5EF4-FFF2-40B4-BE49-F238E27FC236}">
                    <a16:creationId xmlns:a16="http://schemas.microsoft.com/office/drawing/2014/main" id="{1AC13BB7-414D-5052-CD7C-449D655833D0}"/>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0" name="Group 10">
              <a:extLst>
                <a:ext uri="{FF2B5EF4-FFF2-40B4-BE49-F238E27FC236}">
                  <a16:creationId xmlns:a16="http://schemas.microsoft.com/office/drawing/2014/main" id="{92B3BF28-68F5-D4E4-4AEB-56BF7968FA13}"/>
                </a:ext>
              </a:extLst>
            </p:cNvPr>
            <p:cNvGrpSpPr>
              <a:grpSpLocks/>
            </p:cNvGrpSpPr>
            <p:nvPr/>
          </p:nvGrpSpPr>
          <p:grpSpPr bwMode="auto">
            <a:xfrm>
              <a:off x="8701088" y="4447632"/>
              <a:ext cx="169862" cy="1163632"/>
              <a:chOff x="116843535" y="105289350"/>
              <a:chExt cx="170420" cy="1163658"/>
            </a:xfrm>
          </p:grpSpPr>
          <p:sp>
            <p:nvSpPr>
              <p:cNvPr id="11" name="Rectangle 10">
                <a:extLst>
                  <a:ext uri="{FF2B5EF4-FFF2-40B4-BE49-F238E27FC236}">
                    <a16:creationId xmlns:a16="http://schemas.microsoft.com/office/drawing/2014/main" id="{BCAB3173-C9B7-D370-1FC8-B1B906428423}"/>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2" name="Rectangle 11">
                <a:extLst>
                  <a:ext uri="{FF2B5EF4-FFF2-40B4-BE49-F238E27FC236}">
                    <a16:creationId xmlns:a16="http://schemas.microsoft.com/office/drawing/2014/main" id="{5A493C91-E2C1-A7F1-2CF7-28D6004E0FAB}"/>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3" name="Rectangle 12">
                <a:extLst>
                  <a:ext uri="{FF2B5EF4-FFF2-40B4-BE49-F238E27FC236}">
                    <a16:creationId xmlns:a16="http://schemas.microsoft.com/office/drawing/2014/main" id="{3D6BD8CC-1040-4A45-3112-A2F6DAC47794}"/>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7EE126-E836-2129-5C4D-0CF42E3ABAF1}"/>
              </a:ext>
            </a:extLst>
          </p:cNvPr>
          <p:cNvSpPr>
            <a:spLocks noGrp="1"/>
          </p:cNvSpPr>
          <p:nvPr>
            <p:ph type="ctrTitle" idx="4294967295"/>
            <p:custDataLst>
              <p:tags r:id="rId1"/>
            </p:custDataLst>
          </p:nvPr>
        </p:nvSpPr>
        <p:spPr>
          <a:xfrm>
            <a:off x="3559389" y="876975"/>
            <a:ext cx="5754291" cy="625079"/>
          </a:xfrm>
        </p:spPr>
        <p:txBody>
          <a:bodyPr anchor="b">
            <a:noAutofit/>
          </a:bodyPr>
          <a:lstStyle/>
          <a:p>
            <a:pPr algn="ctr"/>
            <a:r>
              <a:rPr lang="fr-FR" altLang="fr-FR" sz="2400" b="1" dirty="0">
                <a:solidFill>
                  <a:srgbClr val="C00000"/>
                </a:solidFill>
                <a:latin typeface="Arial" panose="020B0604020202020204" pitchFamily="34" charset="0"/>
                <a:cs typeface="Arial" panose="020B0604020202020204" pitchFamily="34" charset="0"/>
              </a:rPr>
              <a:t>Les étapes de l’entretien</a:t>
            </a:r>
          </a:p>
        </p:txBody>
      </p:sp>
      <p:sp>
        <p:nvSpPr>
          <p:cNvPr id="7" name="ZoneTexte 6">
            <a:extLst>
              <a:ext uri="{FF2B5EF4-FFF2-40B4-BE49-F238E27FC236}">
                <a16:creationId xmlns:a16="http://schemas.microsoft.com/office/drawing/2014/main" id="{A6604310-F343-FFC7-06F6-B04474C5CF4E}"/>
              </a:ext>
            </a:extLst>
          </p:cNvPr>
          <p:cNvSpPr txBox="1">
            <a:spLocks noChangeArrowheads="1"/>
          </p:cNvSpPr>
          <p:nvPr>
            <p:custDataLst>
              <p:tags r:id="rId2"/>
            </p:custDataLst>
          </p:nvPr>
        </p:nvSpPr>
        <p:spPr bwMode="auto">
          <a:xfrm>
            <a:off x="451248" y="1757363"/>
            <a:ext cx="700801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endParaRPr lang="fr-FR" altLang="fr-FR" sz="1500"/>
          </a:p>
        </p:txBody>
      </p:sp>
      <p:sp>
        <p:nvSpPr>
          <p:cNvPr id="50180" name="Rectangle 4">
            <a:extLst>
              <a:ext uri="{FF2B5EF4-FFF2-40B4-BE49-F238E27FC236}">
                <a16:creationId xmlns:a16="http://schemas.microsoft.com/office/drawing/2014/main" id="{52EA7A71-DFF5-1EF3-312E-BD99038D2CC2}"/>
              </a:ext>
            </a:extLst>
          </p:cNvPr>
          <p:cNvSpPr>
            <a:spLocks noChangeArrowheads="1"/>
          </p:cNvSpPr>
          <p:nvPr/>
        </p:nvSpPr>
        <p:spPr bwMode="auto">
          <a:xfrm>
            <a:off x="278012" y="1965457"/>
            <a:ext cx="8865988" cy="4455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rebuchet MS" panose="020B0603020202020204" pitchFamily="34" charset="0"/>
                <a:cs typeface="Arial" panose="020B0604020202020204" pitchFamily="34" charset="0"/>
              </a:defRPr>
            </a:lvl1pPr>
            <a:lvl2pPr>
              <a:defRPr>
                <a:solidFill>
                  <a:schemeClr val="tx1"/>
                </a:solidFill>
                <a:latin typeface="Trebuchet MS" panose="020B0603020202020204" pitchFamily="34" charset="0"/>
                <a:cs typeface="Arial" panose="020B0604020202020204" pitchFamily="34" charset="0"/>
              </a:defRPr>
            </a:lvl2pPr>
            <a:lvl3pPr>
              <a:defRPr>
                <a:solidFill>
                  <a:schemeClr val="tx1"/>
                </a:solidFill>
                <a:latin typeface="Trebuchet MS" panose="020B0603020202020204" pitchFamily="34" charset="0"/>
                <a:cs typeface="Arial" panose="020B0604020202020204" pitchFamily="34" charset="0"/>
              </a:defRPr>
            </a:lvl3pPr>
            <a:lvl4pPr>
              <a:defRPr>
                <a:solidFill>
                  <a:schemeClr val="tx1"/>
                </a:solidFill>
                <a:latin typeface="Trebuchet MS" panose="020B0603020202020204" pitchFamily="34" charset="0"/>
                <a:cs typeface="Arial" panose="020B0604020202020204" pitchFamily="34" charset="0"/>
              </a:defRPr>
            </a:lvl4pPr>
            <a:lvl5pPr>
              <a:defRPr>
                <a:solidFill>
                  <a:schemeClr val="tx1"/>
                </a:solidFill>
                <a:latin typeface="Trebuchet MS" panose="020B0603020202020204" pitchFamily="34" charset="0"/>
                <a:cs typeface="Arial" panose="020B0604020202020204" pitchFamily="34" charset="0"/>
              </a:defRPr>
            </a:lvl5pPr>
            <a:lvl6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6pPr>
            <a:lvl7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7pPr>
            <a:lvl8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8pPr>
            <a:lvl9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defTabSz="685800"/>
            <a:r>
              <a:rPr lang="fr-FR" altLang="fr-FR" b="1" u="sng" dirty="0">
                <a:solidFill>
                  <a:srgbClr val="00B0F0"/>
                </a:solidFill>
                <a:latin typeface="Arial" panose="020B0604020202020204" pitchFamily="34" charset="0"/>
              </a:rPr>
              <a:t>Pendant  l’entretien: 6 phases</a:t>
            </a:r>
          </a:p>
          <a:p>
            <a:pPr defTabSz="685800"/>
            <a:endParaRPr lang="fr-FR" altLang="fr-FR" b="1" u="sng" dirty="0">
              <a:solidFill>
                <a:srgbClr val="00B0F0"/>
              </a:solidFill>
              <a:latin typeface="Arial" panose="020B0604020202020204" pitchFamily="34" charset="0"/>
            </a:endParaRPr>
          </a:p>
          <a:p>
            <a:pPr defTabSz="685800"/>
            <a:r>
              <a:rPr lang="fr-FR" altLang="fr-FR" b="1" dirty="0">
                <a:solidFill>
                  <a:srgbClr val="92D050"/>
                </a:solidFill>
                <a:latin typeface="Arial" panose="020B0604020202020204" pitchFamily="34" charset="0"/>
              </a:rPr>
              <a:t>Evaluer: </a:t>
            </a:r>
          </a:p>
          <a:p>
            <a:pPr marL="285750" indent="-285750" defTabSz="685800">
              <a:buFont typeface="Arial" panose="020B0604020202020204" pitchFamily="34" charset="0"/>
              <a:buChar char="•"/>
            </a:pPr>
            <a:r>
              <a:rPr lang="fr-FR" altLang="fr-FR" dirty="0">
                <a:latin typeface="Arial" panose="020B0604020202020204" pitchFamily="34" charset="0"/>
              </a:rPr>
              <a:t>Donner son appréciation sur le travail fourni par l’agent</a:t>
            </a:r>
          </a:p>
          <a:p>
            <a:pPr marL="285750" indent="-285750" defTabSz="685800">
              <a:buFont typeface="Arial" panose="020B0604020202020204" pitchFamily="34" charset="0"/>
              <a:buChar char="•"/>
            </a:pPr>
            <a:r>
              <a:rPr lang="fr-FR" altLang="fr-FR" dirty="0">
                <a:latin typeface="Arial" panose="020B0604020202020204" pitchFamily="34" charset="0"/>
              </a:rPr>
              <a:t>Indiquer les marges de progrès ainsi que les moyens d’améliorer ses points faibles et de renforcer ses points forts.</a:t>
            </a:r>
          </a:p>
          <a:p>
            <a:pPr marL="285750" indent="-285750" defTabSz="685800">
              <a:buFont typeface="Arial" panose="020B0604020202020204" pitchFamily="34" charset="0"/>
              <a:buChar char="•"/>
            </a:pPr>
            <a:r>
              <a:rPr lang="fr-FR" altLang="fr-FR" dirty="0">
                <a:latin typeface="Arial" panose="020B0604020202020204" pitchFamily="34" charset="0"/>
              </a:rPr>
              <a:t>Expliquer l’échelle de niveaux: niveau attendu et niveau détenu</a:t>
            </a:r>
          </a:p>
          <a:p>
            <a:pPr defTabSz="685800"/>
            <a:endParaRPr lang="fr-FR" altLang="fr-FR" dirty="0">
              <a:latin typeface="Arial" panose="020B0604020202020204" pitchFamily="34" charset="0"/>
            </a:endParaRPr>
          </a:p>
          <a:p>
            <a:pPr defTabSz="685800"/>
            <a:r>
              <a:rPr lang="fr-FR" altLang="fr-FR" b="1" u="sng" dirty="0">
                <a:solidFill>
                  <a:srgbClr val="92D050"/>
                </a:solidFill>
                <a:latin typeface="Arial" panose="020B0604020202020204" pitchFamily="34" charset="0"/>
              </a:rPr>
              <a:t>Les critères du décret:</a:t>
            </a:r>
          </a:p>
          <a:p>
            <a:pPr marL="285750" indent="-285750" defTabSz="685800">
              <a:buFont typeface="Arial" panose="020B0604020202020204" pitchFamily="34" charset="0"/>
              <a:buChar char="•"/>
            </a:pPr>
            <a:r>
              <a:rPr lang="fr-FR" altLang="fr-FR" dirty="0">
                <a:latin typeface="Arial" panose="020B0604020202020204" pitchFamily="34" charset="0"/>
              </a:rPr>
              <a:t>Résultats professionnels obtenus par le fonctionnaire et la réalisation des objectifs</a:t>
            </a:r>
          </a:p>
          <a:p>
            <a:pPr marL="285750" indent="-285750" defTabSz="685800">
              <a:buFont typeface="Arial" panose="020B0604020202020204" pitchFamily="34" charset="0"/>
              <a:buChar char="•"/>
            </a:pPr>
            <a:r>
              <a:rPr lang="fr-FR" altLang="fr-FR" dirty="0">
                <a:latin typeface="Arial" panose="020B0604020202020204" pitchFamily="34" charset="0"/>
              </a:rPr>
              <a:t>Compétences professionnelles et techniques ( savoir et savoir-faire)</a:t>
            </a:r>
          </a:p>
          <a:p>
            <a:pPr marL="285750" indent="-285750" defTabSz="685800">
              <a:buFont typeface="Arial" panose="020B0604020202020204" pitchFamily="34" charset="0"/>
              <a:buChar char="•"/>
            </a:pPr>
            <a:r>
              <a:rPr lang="fr-FR" altLang="fr-FR" dirty="0">
                <a:latin typeface="Arial" panose="020B0604020202020204" pitchFamily="34" charset="0"/>
              </a:rPr>
              <a:t>Qualités relationnelles (savoir-être)</a:t>
            </a:r>
          </a:p>
          <a:p>
            <a:pPr marL="285750" indent="-285750" defTabSz="685800">
              <a:buFont typeface="Arial" panose="020B0604020202020204" pitchFamily="34" charset="0"/>
              <a:buChar char="•"/>
            </a:pPr>
            <a:r>
              <a:rPr lang="fr-FR" altLang="fr-FR" dirty="0">
                <a:latin typeface="Arial" panose="020B0604020202020204" pitchFamily="34" charset="0"/>
              </a:rPr>
              <a:t>Capacité d’encadrement ou, le cas échéant, à exercer des fonctions d’un niveau supérieur</a:t>
            </a:r>
          </a:p>
          <a:p>
            <a:pPr marL="285750" indent="-285750" defTabSz="685800">
              <a:buFont typeface="Arial" panose="020B0604020202020204" pitchFamily="34" charset="0"/>
              <a:buChar char="•"/>
            </a:pPr>
            <a:endParaRPr lang="fr-FR" altLang="fr-FR" b="1" dirty="0">
              <a:latin typeface="Arial" panose="020B0604020202020204" pitchFamily="34" charset="0"/>
            </a:endParaRPr>
          </a:p>
          <a:p>
            <a:pPr defTabSz="685800"/>
            <a:endParaRPr lang="fr-FR" altLang="fr-FR" sz="1350" b="1" u="sng" dirty="0">
              <a:solidFill>
                <a:srgbClr val="6C911D"/>
              </a:solidFill>
              <a:latin typeface="Arial" panose="020B0604020202020204" pitchFamily="34" charset="0"/>
            </a:endParaRPr>
          </a:p>
        </p:txBody>
      </p:sp>
      <p:pic>
        <p:nvPicPr>
          <p:cNvPr id="3" name="Image 2" descr="Logo_CDG18_BS.jpg">
            <a:extLst>
              <a:ext uri="{FF2B5EF4-FFF2-40B4-BE49-F238E27FC236}">
                <a16:creationId xmlns:a16="http://schemas.microsoft.com/office/drawing/2014/main" id="{DC09BFA3-E2B0-41ED-F38C-1E7DB39B0B10}"/>
              </a:ext>
            </a:extLst>
          </p:cNvPr>
          <p:cNvPicPr>
            <a:picLocks noChangeAspect="1"/>
          </p:cNvPicPr>
          <p:nvPr/>
        </p:nvPicPr>
        <p:blipFill>
          <a:blip r:embed="rId4"/>
          <a:stretch>
            <a:fillRect/>
          </a:stretch>
        </p:blipFill>
        <p:spPr>
          <a:xfrm>
            <a:off x="0" y="0"/>
            <a:ext cx="1422426" cy="1443762"/>
          </a:xfrm>
          <a:prstGeom prst="rect">
            <a:avLst/>
          </a:prstGeom>
        </p:spPr>
      </p:pic>
      <p:grpSp>
        <p:nvGrpSpPr>
          <p:cNvPr id="4" name="Groupe 14">
            <a:extLst>
              <a:ext uri="{FF2B5EF4-FFF2-40B4-BE49-F238E27FC236}">
                <a16:creationId xmlns:a16="http://schemas.microsoft.com/office/drawing/2014/main" id="{D0FCB5CF-3C80-58C5-0A2C-F4FAFA869146}"/>
              </a:ext>
            </a:extLst>
          </p:cNvPr>
          <p:cNvGrpSpPr>
            <a:grpSpLocks/>
          </p:cNvGrpSpPr>
          <p:nvPr/>
        </p:nvGrpSpPr>
        <p:grpSpPr bwMode="auto">
          <a:xfrm>
            <a:off x="1482068" y="152400"/>
            <a:ext cx="7661932" cy="1314472"/>
            <a:chOff x="2521302" y="4447632"/>
            <a:chExt cx="6645275" cy="2324642"/>
          </a:xfrm>
        </p:grpSpPr>
        <p:sp>
          <p:nvSpPr>
            <p:cNvPr id="5" name="Oval 2">
              <a:extLst>
                <a:ext uri="{FF2B5EF4-FFF2-40B4-BE49-F238E27FC236}">
                  <a16:creationId xmlns:a16="http://schemas.microsoft.com/office/drawing/2014/main" id="{079D5D38-666A-8302-E9A5-3A1C0BBDDEBE}"/>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6" name="Rectangle 3">
              <a:extLst>
                <a:ext uri="{FF2B5EF4-FFF2-40B4-BE49-F238E27FC236}">
                  <a16:creationId xmlns:a16="http://schemas.microsoft.com/office/drawing/2014/main" id="{66709477-C92B-6941-5C34-F6104E9EEC71}"/>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8" name="Text Box 4">
              <a:extLst>
                <a:ext uri="{FF2B5EF4-FFF2-40B4-BE49-F238E27FC236}">
                  <a16:creationId xmlns:a16="http://schemas.microsoft.com/office/drawing/2014/main" id="{39FC3A89-33FC-5B9B-2BD7-93E4FB217820}"/>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9" name="Group 6">
              <a:extLst>
                <a:ext uri="{FF2B5EF4-FFF2-40B4-BE49-F238E27FC236}">
                  <a16:creationId xmlns:a16="http://schemas.microsoft.com/office/drawing/2014/main" id="{B2CDC73F-A934-2BAF-6C7F-73B38703E594}"/>
                </a:ext>
              </a:extLst>
            </p:cNvPr>
            <p:cNvGrpSpPr>
              <a:grpSpLocks/>
            </p:cNvGrpSpPr>
            <p:nvPr/>
          </p:nvGrpSpPr>
          <p:grpSpPr bwMode="auto">
            <a:xfrm>
              <a:off x="3957638" y="5091476"/>
              <a:ext cx="171450" cy="1165229"/>
              <a:chOff x="112099728" y="105931681"/>
              <a:chExt cx="170831" cy="1165800"/>
            </a:xfrm>
          </p:grpSpPr>
          <p:sp>
            <p:nvSpPr>
              <p:cNvPr id="14" name="Rectangle 7">
                <a:extLst>
                  <a:ext uri="{FF2B5EF4-FFF2-40B4-BE49-F238E27FC236}">
                    <a16:creationId xmlns:a16="http://schemas.microsoft.com/office/drawing/2014/main" id="{57D90D7D-71F7-7375-5CB5-97B2614127C9}"/>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15" name="Rectangle 8">
                <a:extLst>
                  <a:ext uri="{FF2B5EF4-FFF2-40B4-BE49-F238E27FC236}">
                    <a16:creationId xmlns:a16="http://schemas.microsoft.com/office/drawing/2014/main" id="{5A1E3BF7-0CFA-DC49-18C1-2597A3EA4401}"/>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16" name="Rectangle 9">
                <a:extLst>
                  <a:ext uri="{FF2B5EF4-FFF2-40B4-BE49-F238E27FC236}">
                    <a16:creationId xmlns:a16="http://schemas.microsoft.com/office/drawing/2014/main" id="{0CD05F41-B3B1-D8D3-0273-7D4BE4940BB6}"/>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0" name="Group 10">
              <a:extLst>
                <a:ext uri="{FF2B5EF4-FFF2-40B4-BE49-F238E27FC236}">
                  <a16:creationId xmlns:a16="http://schemas.microsoft.com/office/drawing/2014/main" id="{466B300C-C614-7E08-054E-22FB4F636BCA}"/>
                </a:ext>
              </a:extLst>
            </p:cNvPr>
            <p:cNvGrpSpPr>
              <a:grpSpLocks/>
            </p:cNvGrpSpPr>
            <p:nvPr/>
          </p:nvGrpSpPr>
          <p:grpSpPr bwMode="auto">
            <a:xfrm>
              <a:off x="8701088" y="4447632"/>
              <a:ext cx="169862" cy="1163632"/>
              <a:chOff x="116843535" y="105289350"/>
              <a:chExt cx="170420" cy="1163658"/>
            </a:xfrm>
          </p:grpSpPr>
          <p:sp>
            <p:nvSpPr>
              <p:cNvPr id="11" name="Rectangle 10">
                <a:extLst>
                  <a:ext uri="{FF2B5EF4-FFF2-40B4-BE49-F238E27FC236}">
                    <a16:creationId xmlns:a16="http://schemas.microsoft.com/office/drawing/2014/main" id="{6E5D1022-0046-D50C-B315-19DAE74CAB01}"/>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2" name="Rectangle 11">
                <a:extLst>
                  <a:ext uri="{FF2B5EF4-FFF2-40B4-BE49-F238E27FC236}">
                    <a16:creationId xmlns:a16="http://schemas.microsoft.com/office/drawing/2014/main" id="{53AC023F-EC4D-6475-267F-BCDACE5E552E}"/>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3" name="Rectangle 12">
                <a:extLst>
                  <a:ext uri="{FF2B5EF4-FFF2-40B4-BE49-F238E27FC236}">
                    <a16:creationId xmlns:a16="http://schemas.microsoft.com/office/drawing/2014/main" id="{1ACD27A1-54CE-8A68-C0AF-6B99C226539B}"/>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7EE126-E836-2129-5C4D-0CF42E3ABAF1}"/>
              </a:ext>
            </a:extLst>
          </p:cNvPr>
          <p:cNvSpPr>
            <a:spLocks noGrp="1"/>
          </p:cNvSpPr>
          <p:nvPr>
            <p:ph type="ctrTitle" idx="4294967295"/>
            <p:custDataLst>
              <p:tags r:id="rId1"/>
            </p:custDataLst>
          </p:nvPr>
        </p:nvSpPr>
        <p:spPr>
          <a:xfrm>
            <a:off x="3559389" y="876975"/>
            <a:ext cx="5754291" cy="625079"/>
          </a:xfrm>
        </p:spPr>
        <p:txBody>
          <a:bodyPr anchor="b">
            <a:noAutofit/>
          </a:bodyPr>
          <a:lstStyle/>
          <a:p>
            <a:pPr algn="ctr"/>
            <a:r>
              <a:rPr lang="fr-FR" altLang="fr-FR" sz="2400" b="1" dirty="0">
                <a:solidFill>
                  <a:srgbClr val="C00000"/>
                </a:solidFill>
                <a:latin typeface="Arial" panose="020B0604020202020204" pitchFamily="34" charset="0"/>
                <a:cs typeface="Arial" panose="020B0604020202020204" pitchFamily="34" charset="0"/>
              </a:rPr>
              <a:t>Les étapes de l’entretien</a:t>
            </a:r>
          </a:p>
        </p:txBody>
      </p:sp>
      <p:sp>
        <p:nvSpPr>
          <p:cNvPr id="7" name="ZoneTexte 6">
            <a:extLst>
              <a:ext uri="{FF2B5EF4-FFF2-40B4-BE49-F238E27FC236}">
                <a16:creationId xmlns:a16="http://schemas.microsoft.com/office/drawing/2014/main" id="{A6604310-F343-FFC7-06F6-B04474C5CF4E}"/>
              </a:ext>
            </a:extLst>
          </p:cNvPr>
          <p:cNvSpPr txBox="1">
            <a:spLocks noChangeArrowheads="1"/>
          </p:cNvSpPr>
          <p:nvPr>
            <p:custDataLst>
              <p:tags r:id="rId2"/>
            </p:custDataLst>
          </p:nvPr>
        </p:nvSpPr>
        <p:spPr bwMode="auto">
          <a:xfrm>
            <a:off x="451248" y="1757363"/>
            <a:ext cx="700801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endParaRPr lang="fr-FR" altLang="fr-FR" sz="1500"/>
          </a:p>
        </p:txBody>
      </p:sp>
      <p:sp>
        <p:nvSpPr>
          <p:cNvPr id="50180" name="Rectangle 4">
            <a:extLst>
              <a:ext uri="{FF2B5EF4-FFF2-40B4-BE49-F238E27FC236}">
                <a16:creationId xmlns:a16="http://schemas.microsoft.com/office/drawing/2014/main" id="{52EA7A71-DFF5-1EF3-312E-BD99038D2CC2}"/>
              </a:ext>
            </a:extLst>
          </p:cNvPr>
          <p:cNvSpPr>
            <a:spLocks noChangeArrowheads="1"/>
          </p:cNvSpPr>
          <p:nvPr/>
        </p:nvSpPr>
        <p:spPr bwMode="auto">
          <a:xfrm>
            <a:off x="139006" y="1581570"/>
            <a:ext cx="8865988"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rebuchet MS" panose="020B0603020202020204" pitchFamily="34" charset="0"/>
                <a:cs typeface="Arial" panose="020B0604020202020204" pitchFamily="34" charset="0"/>
              </a:defRPr>
            </a:lvl1pPr>
            <a:lvl2pPr>
              <a:defRPr>
                <a:solidFill>
                  <a:schemeClr val="tx1"/>
                </a:solidFill>
                <a:latin typeface="Trebuchet MS" panose="020B0603020202020204" pitchFamily="34" charset="0"/>
                <a:cs typeface="Arial" panose="020B0604020202020204" pitchFamily="34" charset="0"/>
              </a:defRPr>
            </a:lvl2pPr>
            <a:lvl3pPr>
              <a:defRPr>
                <a:solidFill>
                  <a:schemeClr val="tx1"/>
                </a:solidFill>
                <a:latin typeface="Trebuchet MS" panose="020B0603020202020204" pitchFamily="34" charset="0"/>
                <a:cs typeface="Arial" panose="020B0604020202020204" pitchFamily="34" charset="0"/>
              </a:defRPr>
            </a:lvl3pPr>
            <a:lvl4pPr>
              <a:defRPr>
                <a:solidFill>
                  <a:schemeClr val="tx1"/>
                </a:solidFill>
                <a:latin typeface="Trebuchet MS" panose="020B0603020202020204" pitchFamily="34" charset="0"/>
                <a:cs typeface="Arial" panose="020B0604020202020204" pitchFamily="34" charset="0"/>
              </a:defRPr>
            </a:lvl4pPr>
            <a:lvl5pPr>
              <a:defRPr>
                <a:solidFill>
                  <a:schemeClr val="tx1"/>
                </a:solidFill>
                <a:latin typeface="Trebuchet MS" panose="020B0603020202020204" pitchFamily="34" charset="0"/>
                <a:cs typeface="Arial" panose="020B0604020202020204" pitchFamily="34" charset="0"/>
              </a:defRPr>
            </a:lvl5pPr>
            <a:lvl6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6pPr>
            <a:lvl7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7pPr>
            <a:lvl8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8pPr>
            <a:lvl9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defTabSz="685800"/>
            <a:r>
              <a:rPr lang="fr-FR" altLang="fr-FR" b="1" u="sng" dirty="0">
                <a:solidFill>
                  <a:srgbClr val="00B0F0"/>
                </a:solidFill>
                <a:latin typeface="Arial" panose="020B0604020202020204" pitchFamily="34" charset="0"/>
              </a:rPr>
              <a:t>Pendant  l’entretien: 6 phases</a:t>
            </a:r>
          </a:p>
          <a:p>
            <a:pPr defTabSz="685800"/>
            <a:endParaRPr lang="fr-FR" altLang="fr-FR" b="1" dirty="0">
              <a:latin typeface="Arial" panose="020B0604020202020204" pitchFamily="34" charset="0"/>
            </a:endParaRPr>
          </a:p>
          <a:p>
            <a:pPr defTabSz="685800"/>
            <a:r>
              <a:rPr lang="fr-FR" altLang="fr-FR" b="1" dirty="0">
                <a:solidFill>
                  <a:srgbClr val="92D050"/>
                </a:solidFill>
                <a:latin typeface="Arial" panose="020B0604020202020204" pitchFamily="34" charset="0"/>
              </a:rPr>
              <a:t>Fixer des objectifs partagés:</a:t>
            </a:r>
          </a:p>
          <a:p>
            <a:pPr defTabSz="685800"/>
            <a:r>
              <a:rPr lang="fr-FR" altLang="fr-FR" dirty="0">
                <a:solidFill>
                  <a:srgbClr val="FF0066"/>
                </a:solidFill>
                <a:latin typeface="Arial" panose="020B0604020202020204" pitchFamily="34" charset="0"/>
              </a:rPr>
              <a:t>Permanents:</a:t>
            </a:r>
            <a:r>
              <a:rPr lang="fr-FR" altLang="fr-FR" dirty="0">
                <a:latin typeface="Arial" panose="020B0604020202020204" pitchFamily="34" charset="0"/>
              </a:rPr>
              <a:t> liés à la fiche de poste </a:t>
            </a:r>
          </a:p>
          <a:p>
            <a:pPr defTabSz="685800"/>
            <a:r>
              <a:rPr lang="fr-FR" altLang="fr-FR" dirty="0">
                <a:solidFill>
                  <a:srgbClr val="FF0066"/>
                </a:solidFill>
                <a:latin typeface="Arial" panose="020B0604020202020204" pitchFamily="34" charset="0"/>
              </a:rPr>
              <a:t>Ponctuels:</a:t>
            </a:r>
            <a:r>
              <a:rPr lang="fr-FR" altLang="fr-FR" dirty="0">
                <a:latin typeface="Arial" panose="020B0604020202020204" pitchFamily="34" charset="0"/>
              </a:rPr>
              <a:t> liés au projet de service, à un remplacement, …</a:t>
            </a:r>
          </a:p>
          <a:p>
            <a:pPr defTabSz="685800"/>
            <a:r>
              <a:rPr lang="fr-FR" altLang="fr-FR" dirty="0">
                <a:solidFill>
                  <a:srgbClr val="FF0066"/>
                </a:solidFill>
                <a:latin typeface="Arial" panose="020B0604020202020204" pitchFamily="34" charset="0"/>
              </a:rPr>
              <a:t>Collectifs:</a:t>
            </a:r>
            <a:r>
              <a:rPr lang="fr-FR" altLang="fr-FR" dirty="0">
                <a:latin typeface="Arial" panose="020B0604020202020204" pitchFamily="34" charset="0"/>
              </a:rPr>
              <a:t> qui concernent l’ensemble du service ou de la collectivité </a:t>
            </a:r>
          </a:p>
          <a:p>
            <a:pPr defTabSz="685800"/>
            <a:r>
              <a:rPr lang="fr-FR" altLang="fr-FR" dirty="0">
                <a:solidFill>
                  <a:srgbClr val="FF0066"/>
                </a:solidFill>
                <a:latin typeface="Arial" panose="020B0604020202020204" pitchFamily="34" charset="0"/>
              </a:rPr>
              <a:t>Individuels:</a:t>
            </a:r>
            <a:r>
              <a:rPr lang="fr-FR" altLang="fr-FR" dirty="0">
                <a:latin typeface="Arial" panose="020B0604020202020204" pitchFamily="34" charset="0"/>
              </a:rPr>
              <a:t> propres aux missions et activités de l’agent</a:t>
            </a:r>
          </a:p>
          <a:p>
            <a:pPr defTabSz="685800"/>
            <a:endParaRPr lang="fr-FR" altLang="fr-FR" dirty="0">
              <a:latin typeface="Arial" panose="020B0604020202020204" pitchFamily="34" charset="0"/>
            </a:endParaRPr>
          </a:p>
          <a:p>
            <a:pPr defTabSz="685800"/>
            <a:r>
              <a:rPr lang="fr-FR" altLang="fr-FR" b="1" u="sng" dirty="0">
                <a:solidFill>
                  <a:srgbClr val="C00000"/>
                </a:solidFill>
                <a:latin typeface="Arial" panose="020B0604020202020204" pitchFamily="34" charset="0"/>
              </a:rPr>
              <a:t>SMART : </a:t>
            </a:r>
            <a:r>
              <a:rPr lang="fr-FR" altLang="fr-FR" dirty="0">
                <a:solidFill>
                  <a:srgbClr val="0066FF"/>
                </a:solidFill>
                <a:latin typeface="RotisSansSerif-ExtraBold"/>
              </a:rPr>
              <a:t>Spécifiques, Mesurables, Ambitieux, Réalistes, Temporalisés </a:t>
            </a:r>
            <a:r>
              <a:rPr lang="fr-FR" altLang="fr-FR" dirty="0">
                <a:latin typeface="Arial" panose="020B0604020202020204" pitchFamily="34" charset="0"/>
              </a:rPr>
              <a:t> </a:t>
            </a:r>
          </a:p>
          <a:p>
            <a:pPr defTabSz="685800"/>
            <a:endParaRPr lang="fr-FR" altLang="fr-FR" dirty="0">
              <a:latin typeface="Arial" panose="020B0604020202020204" pitchFamily="34" charset="0"/>
            </a:endParaRPr>
          </a:p>
          <a:p>
            <a:pPr defTabSz="685800"/>
            <a:r>
              <a:rPr lang="fr-FR" altLang="fr-FR" dirty="0">
                <a:latin typeface="Arial" panose="020B0604020202020204" pitchFamily="34" charset="0"/>
              </a:rPr>
              <a:t>En nombre limité: 5 max  conseillés</a:t>
            </a:r>
          </a:p>
          <a:p>
            <a:pPr defTabSz="685800"/>
            <a:endParaRPr lang="fr-FR" altLang="fr-FR" dirty="0">
              <a:latin typeface="Arial" panose="020B0604020202020204" pitchFamily="34" charset="0"/>
            </a:endParaRPr>
          </a:p>
          <a:p>
            <a:pPr defTabSz="685800"/>
            <a:r>
              <a:rPr lang="fr-FR" altLang="fr-FR" dirty="0">
                <a:latin typeface="Arial" panose="020B0604020202020204" pitchFamily="34" charset="0"/>
              </a:rPr>
              <a:t>En lien avec le poste occupé</a:t>
            </a:r>
          </a:p>
          <a:p>
            <a:pPr defTabSz="685800"/>
            <a:endParaRPr lang="fr-FR" altLang="fr-FR" dirty="0">
              <a:latin typeface="Arial" panose="020B0604020202020204" pitchFamily="34" charset="0"/>
            </a:endParaRPr>
          </a:p>
          <a:p>
            <a:pPr defTabSz="685800"/>
            <a:r>
              <a:rPr lang="fr-FR" altLang="fr-FR" b="1" u="sng" dirty="0">
                <a:latin typeface="Arial" panose="020B0604020202020204" pitchFamily="34" charset="0"/>
              </a:rPr>
              <a:t>NB </a:t>
            </a:r>
            <a:r>
              <a:rPr lang="fr-FR" altLang="fr-FR" b="1" dirty="0">
                <a:latin typeface="Arial" panose="020B0604020202020204" pitchFamily="34" charset="0"/>
              </a:rPr>
              <a:t>: « remplir les missions de la fiche de poste » n’est pas un objectif !</a:t>
            </a:r>
          </a:p>
          <a:p>
            <a:pPr defTabSz="685800"/>
            <a:endParaRPr lang="fr-FR" altLang="fr-FR" sz="1350" b="1" u="sng" dirty="0">
              <a:solidFill>
                <a:srgbClr val="6C911D"/>
              </a:solidFill>
              <a:latin typeface="Arial" panose="020B0604020202020204" pitchFamily="34" charset="0"/>
            </a:endParaRPr>
          </a:p>
          <a:p>
            <a:pPr defTabSz="685800">
              <a:buFontTx/>
              <a:buChar char="•"/>
            </a:pPr>
            <a:endParaRPr lang="fr-FR" altLang="fr-FR" sz="1350" b="1" dirty="0">
              <a:solidFill>
                <a:srgbClr val="0066FF"/>
              </a:solidFill>
              <a:latin typeface="Arial" panose="020B0604020202020204" pitchFamily="34" charset="0"/>
            </a:endParaRPr>
          </a:p>
          <a:p>
            <a:pPr defTabSz="685800"/>
            <a:endParaRPr lang="fr-FR" altLang="fr-FR" sz="1350" b="1" dirty="0">
              <a:solidFill>
                <a:srgbClr val="0066FF"/>
              </a:solidFill>
              <a:latin typeface="Arial" panose="020B0604020202020204" pitchFamily="34" charset="0"/>
            </a:endParaRPr>
          </a:p>
          <a:p>
            <a:pPr defTabSz="685800"/>
            <a:endParaRPr lang="fr-FR" altLang="fr-FR" sz="1350" b="1" u="sng" dirty="0">
              <a:solidFill>
                <a:srgbClr val="6C911D"/>
              </a:solidFill>
              <a:latin typeface="Arial" panose="020B0604020202020204" pitchFamily="34" charset="0"/>
            </a:endParaRPr>
          </a:p>
        </p:txBody>
      </p:sp>
      <p:pic>
        <p:nvPicPr>
          <p:cNvPr id="3" name="Image 2" descr="Logo_CDG18_BS.jpg">
            <a:extLst>
              <a:ext uri="{FF2B5EF4-FFF2-40B4-BE49-F238E27FC236}">
                <a16:creationId xmlns:a16="http://schemas.microsoft.com/office/drawing/2014/main" id="{DC09BFA3-E2B0-41ED-F38C-1E7DB39B0B10}"/>
              </a:ext>
            </a:extLst>
          </p:cNvPr>
          <p:cNvPicPr>
            <a:picLocks noChangeAspect="1"/>
          </p:cNvPicPr>
          <p:nvPr/>
        </p:nvPicPr>
        <p:blipFill>
          <a:blip r:embed="rId4"/>
          <a:stretch>
            <a:fillRect/>
          </a:stretch>
        </p:blipFill>
        <p:spPr>
          <a:xfrm>
            <a:off x="0" y="0"/>
            <a:ext cx="1422426" cy="1443762"/>
          </a:xfrm>
          <a:prstGeom prst="rect">
            <a:avLst/>
          </a:prstGeom>
        </p:spPr>
      </p:pic>
      <p:grpSp>
        <p:nvGrpSpPr>
          <p:cNvPr id="4" name="Groupe 14">
            <a:extLst>
              <a:ext uri="{FF2B5EF4-FFF2-40B4-BE49-F238E27FC236}">
                <a16:creationId xmlns:a16="http://schemas.microsoft.com/office/drawing/2014/main" id="{D0FCB5CF-3C80-58C5-0A2C-F4FAFA869146}"/>
              </a:ext>
            </a:extLst>
          </p:cNvPr>
          <p:cNvGrpSpPr>
            <a:grpSpLocks/>
          </p:cNvGrpSpPr>
          <p:nvPr/>
        </p:nvGrpSpPr>
        <p:grpSpPr bwMode="auto">
          <a:xfrm>
            <a:off x="1482068" y="152400"/>
            <a:ext cx="7661932" cy="1314472"/>
            <a:chOff x="2521302" y="4447632"/>
            <a:chExt cx="6645275" cy="2324642"/>
          </a:xfrm>
        </p:grpSpPr>
        <p:sp>
          <p:nvSpPr>
            <p:cNvPr id="5" name="Oval 2">
              <a:extLst>
                <a:ext uri="{FF2B5EF4-FFF2-40B4-BE49-F238E27FC236}">
                  <a16:creationId xmlns:a16="http://schemas.microsoft.com/office/drawing/2014/main" id="{079D5D38-666A-8302-E9A5-3A1C0BBDDEBE}"/>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6" name="Rectangle 3">
              <a:extLst>
                <a:ext uri="{FF2B5EF4-FFF2-40B4-BE49-F238E27FC236}">
                  <a16:creationId xmlns:a16="http://schemas.microsoft.com/office/drawing/2014/main" id="{66709477-C92B-6941-5C34-F6104E9EEC71}"/>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8" name="Text Box 4">
              <a:extLst>
                <a:ext uri="{FF2B5EF4-FFF2-40B4-BE49-F238E27FC236}">
                  <a16:creationId xmlns:a16="http://schemas.microsoft.com/office/drawing/2014/main" id="{39FC3A89-33FC-5B9B-2BD7-93E4FB217820}"/>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9" name="Group 6">
              <a:extLst>
                <a:ext uri="{FF2B5EF4-FFF2-40B4-BE49-F238E27FC236}">
                  <a16:creationId xmlns:a16="http://schemas.microsoft.com/office/drawing/2014/main" id="{B2CDC73F-A934-2BAF-6C7F-73B38703E594}"/>
                </a:ext>
              </a:extLst>
            </p:cNvPr>
            <p:cNvGrpSpPr>
              <a:grpSpLocks/>
            </p:cNvGrpSpPr>
            <p:nvPr/>
          </p:nvGrpSpPr>
          <p:grpSpPr bwMode="auto">
            <a:xfrm>
              <a:off x="3957638" y="5091476"/>
              <a:ext cx="171450" cy="1165229"/>
              <a:chOff x="112099728" y="105931681"/>
              <a:chExt cx="170831" cy="1165800"/>
            </a:xfrm>
          </p:grpSpPr>
          <p:sp>
            <p:nvSpPr>
              <p:cNvPr id="14" name="Rectangle 7">
                <a:extLst>
                  <a:ext uri="{FF2B5EF4-FFF2-40B4-BE49-F238E27FC236}">
                    <a16:creationId xmlns:a16="http://schemas.microsoft.com/office/drawing/2014/main" id="{57D90D7D-71F7-7375-5CB5-97B2614127C9}"/>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15" name="Rectangle 8">
                <a:extLst>
                  <a:ext uri="{FF2B5EF4-FFF2-40B4-BE49-F238E27FC236}">
                    <a16:creationId xmlns:a16="http://schemas.microsoft.com/office/drawing/2014/main" id="{5A1E3BF7-0CFA-DC49-18C1-2597A3EA4401}"/>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16" name="Rectangle 9">
                <a:extLst>
                  <a:ext uri="{FF2B5EF4-FFF2-40B4-BE49-F238E27FC236}">
                    <a16:creationId xmlns:a16="http://schemas.microsoft.com/office/drawing/2014/main" id="{0CD05F41-B3B1-D8D3-0273-7D4BE4940BB6}"/>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0" name="Group 10">
              <a:extLst>
                <a:ext uri="{FF2B5EF4-FFF2-40B4-BE49-F238E27FC236}">
                  <a16:creationId xmlns:a16="http://schemas.microsoft.com/office/drawing/2014/main" id="{466B300C-C614-7E08-054E-22FB4F636BCA}"/>
                </a:ext>
              </a:extLst>
            </p:cNvPr>
            <p:cNvGrpSpPr>
              <a:grpSpLocks/>
            </p:cNvGrpSpPr>
            <p:nvPr/>
          </p:nvGrpSpPr>
          <p:grpSpPr bwMode="auto">
            <a:xfrm>
              <a:off x="8701088" y="4447632"/>
              <a:ext cx="169862" cy="1163632"/>
              <a:chOff x="116843535" y="105289350"/>
              <a:chExt cx="170420" cy="1163658"/>
            </a:xfrm>
          </p:grpSpPr>
          <p:sp>
            <p:nvSpPr>
              <p:cNvPr id="11" name="Rectangle 10">
                <a:extLst>
                  <a:ext uri="{FF2B5EF4-FFF2-40B4-BE49-F238E27FC236}">
                    <a16:creationId xmlns:a16="http://schemas.microsoft.com/office/drawing/2014/main" id="{6E5D1022-0046-D50C-B315-19DAE74CAB01}"/>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2" name="Rectangle 11">
                <a:extLst>
                  <a:ext uri="{FF2B5EF4-FFF2-40B4-BE49-F238E27FC236}">
                    <a16:creationId xmlns:a16="http://schemas.microsoft.com/office/drawing/2014/main" id="{53AC023F-EC4D-6475-267F-BCDACE5E552E}"/>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3" name="Rectangle 12">
                <a:extLst>
                  <a:ext uri="{FF2B5EF4-FFF2-40B4-BE49-F238E27FC236}">
                    <a16:creationId xmlns:a16="http://schemas.microsoft.com/office/drawing/2014/main" id="{1ACD27A1-54CE-8A68-C0AF-6B99C226539B}"/>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extLst>
      <p:ext uri="{BB962C8B-B14F-4D97-AF65-F5344CB8AC3E}">
        <p14:creationId xmlns:p14="http://schemas.microsoft.com/office/powerpoint/2010/main" val="21326191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CD4ACC-6C78-A8BF-C0B0-BE34D66D804F}"/>
              </a:ext>
            </a:extLst>
          </p:cNvPr>
          <p:cNvSpPr>
            <a:spLocks noGrp="1"/>
          </p:cNvSpPr>
          <p:nvPr>
            <p:ph type="ctrTitle" idx="4294967295"/>
            <p:custDataLst>
              <p:tags r:id="rId1"/>
            </p:custDataLst>
          </p:nvPr>
        </p:nvSpPr>
        <p:spPr>
          <a:xfrm>
            <a:off x="2902694" y="1238675"/>
            <a:ext cx="5754291" cy="625079"/>
          </a:xfrm>
        </p:spPr>
        <p:txBody>
          <a:bodyPr anchor="b">
            <a:noAutofit/>
          </a:bodyPr>
          <a:lstStyle/>
          <a:p>
            <a:pPr algn="ctr"/>
            <a:r>
              <a:rPr lang="fr-FR" altLang="fr-FR" sz="2400" b="1" dirty="0">
                <a:solidFill>
                  <a:srgbClr val="C00000"/>
                </a:solidFill>
                <a:latin typeface="Arial" panose="020B0604020202020204" pitchFamily="34" charset="0"/>
                <a:cs typeface="Arial" panose="020B0604020202020204" pitchFamily="34" charset="0"/>
              </a:rPr>
              <a:t>Les étapes de l’entretien</a:t>
            </a:r>
          </a:p>
        </p:txBody>
      </p:sp>
      <p:sp>
        <p:nvSpPr>
          <p:cNvPr id="7" name="ZoneTexte 6">
            <a:extLst>
              <a:ext uri="{FF2B5EF4-FFF2-40B4-BE49-F238E27FC236}">
                <a16:creationId xmlns:a16="http://schemas.microsoft.com/office/drawing/2014/main" id="{0D7FF87A-20E5-4AE5-3474-35CA3BBA2146}"/>
              </a:ext>
            </a:extLst>
          </p:cNvPr>
          <p:cNvSpPr txBox="1">
            <a:spLocks noChangeArrowheads="1"/>
          </p:cNvSpPr>
          <p:nvPr>
            <p:custDataLst>
              <p:tags r:id="rId2"/>
            </p:custDataLst>
          </p:nvPr>
        </p:nvSpPr>
        <p:spPr bwMode="auto">
          <a:xfrm>
            <a:off x="451248" y="1757363"/>
            <a:ext cx="700801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endParaRPr lang="fr-FR" altLang="fr-FR" sz="1500"/>
          </a:p>
        </p:txBody>
      </p:sp>
      <p:sp>
        <p:nvSpPr>
          <p:cNvPr id="59396" name="Rectangle 4">
            <a:extLst>
              <a:ext uri="{FF2B5EF4-FFF2-40B4-BE49-F238E27FC236}">
                <a16:creationId xmlns:a16="http://schemas.microsoft.com/office/drawing/2014/main" id="{F625E1B8-B70B-0B26-A5FE-89F690545689}"/>
              </a:ext>
            </a:extLst>
          </p:cNvPr>
          <p:cNvSpPr>
            <a:spLocks noChangeArrowheads="1"/>
          </p:cNvSpPr>
          <p:nvPr/>
        </p:nvSpPr>
        <p:spPr bwMode="auto">
          <a:xfrm>
            <a:off x="376238" y="1991917"/>
            <a:ext cx="7709297" cy="338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a:defRPr>
                <a:solidFill>
                  <a:schemeClr val="tx1"/>
                </a:solidFill>
                <a:latin typeface="Trebuchet MS" panose="020B0603020202020204" pitchFamily="34" charset="0"/>
                <a:cs typeface="Arial" panose="020B0604020202020204" pitchFamily="34" charset="0"/>
              </a:defRPr>
            </a:lvl2pPr>
            <a:lvl3pPr>
              <a:defRPr>
                <a:solidFill>
                  <a:schemeClr val="tx1"/>
                </a:solidFill>
                <a:latin typeface="Trebuchet MS" panose="020B0603020202020204" pitchFamily="34" charset="0"/>
                <a:cs typeface="Arial" panose="020B0604020202020204" pitchFamily="34" charset="0"/>
              </a:defRPr>
            </a:lvl3pPr>
            <a:lvl4pPr>
              <a:defRPr>
                <a:solidFill>
                  <a:schemeClr val="tx1"/>
                </a:solidFill>
                <a:latin typeface="Trebuchet MS" panose="020B0603020202020204" pitchFamily="34" charset="0"/>
                <a:cs typeface="Arial" panose="020B0604020202020204" pitchFamily="34" charset="0"/>
              </a:defRPr>
            </a:lvl4pPr>
            <a:lvl5pPr>
              <a:defRPr>
                <a:solidFill>
                  <a:schemeClr val="tx1"/>
                </a:solidFill>
                <a:latin typeface="Trebuchet MS" panose="020B0603020202020204" pitchFamily="34" charset="0"/>
                <a:cs typeface="Arial" panose="020B0604020202020204" pitchFamily="34" charset="0"/>
              </a:defRPr>
            </a:lvl5pPr>
            <a:lvl6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6pPr>
            <a:lvl7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7pPr>
            <a:lvl8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8pPr>
            <a:lvl9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defTabSz="685800"/>
            <a:r>
              <a:rPr lang="fr-FR" altLang="fr-FR" sz="2000" b="1" u="sng" dirty="0">
                <a:solidFill>
                  <a:srgbClr val="00B0F0"/>
                </a:solidFill>
                <a:latin typeface="Arial" panose="020B0604020202020204" pitchFamily="34" charset="0"/>
              </a:rPr>
              <a:t>Pendant  l’entretien: 6 phases</a:t>
            </a:r>
          </a:p>
          <a:p>
            <a:pPr defTabSz="685800"/>
            <a:endParaRPr lang="fr-FR" altLang="fr-FR" sz="2000" b="1" u="sng" dirty="0">
              <a:solidFill>
                <a:srgbClr val="92D050"/>
              </a:solidFill>
              <a:latin typeface="Arial" panose="020B0604020202020204" pitchFamily="34" charset="0"/>
            </a:endParaRPr>
          </a:p>
          <a:p>
            <a:pPr defTabSz="685800"/>
            <a:r>
              <a:rPr lang="fr-FR" altLang="fr-FR" sz="2000" b="1" dirty="0">
                <a:solidFill>
                  <a:srgbClr val="92D050"/>
                </a:solidFill>
                <a:latin typeface="Arial" panose="020B0604020202020204" pitchFamily="34" charset="0"/>
              </a:rPr>
              <a:t>Clôturer l’entretien</a:t>
            </a:r>
          </a:p>
          <a:p>
            <a:pPr defTabSz="685800"/>
            <a:r>
              <a:rPr lang="fr-FR" altLang="fr-FR" sz="2000" dirty="0">
                <a:latin typeface="Arial" panose="020B0604020202020204" pitchFamily="34" charset="0"/>
              </a:rPr>
              <a:t>Conclusion: reformuler et synthétiser</a:t>
            </a:r>
          </a:p>
          <a:p>
            <a:pPr defTabSz="685800"/>
            <a:r>
              <a:rPr lang="fr-FR" altLang="fr-FR" sz="2000" dirty="0">
                <a:latin typeface="Arial" panose="020B0604020202020204" pitchFamily="34" charset="0"/>
              </a:rPr>
              <a:t>Expliquer l’objet de la rédaction du compte rendu:</a:t>
            </a:r>
          </a:p>
          <a:p>
            <a:pPr lvl="1" defTabSz="685800">
              <a:buFontTx/>
              <a:buChar char="•"/>
            </a:pPr>
            <a:r>
              <a:rPr lang="fr-FR" altLang="fr-FR" sz="2000" dirty="0">
                <a:latin typeface="Arial" panose="020B0604020202020204" pitchFamily="34" charset="0"/>
              </a:rPr>
              <a:t> Formalisation de l’entretien </a:t>
            </a:r>
          </a:p>
          <a:p>
            <a:pPr lvl="1" defTabSz="685800">
              <a:buFontTx/>
              <a:buChar char="•"/>
            </a:pPr>
            <a:r>
              <a:rPr lang="fr-FR" altLang="fr-FR" sz="2000" dirty="0">
                <a:latin typeface="Arial" panose="020B0604020202020204" pitchFamily="34" charset="0"/>
              </a:rPr>
              <a:t> Outil d’aide à la décision</a:t>
            </a:r>
          </a:p>
          <a:p>
            <a:pPr lvl="1" defTabSz="685800">
              <a:buFontTx/>
              <a:buChar char="•"/>
            </a:pPr>
            <a:r>
              <a:rPr lang="fr-FR" altLang="fr-FR" sz="2000" dirty="0">
                <a:latin typeface="Arial" panose="020B0604020202020204" pitchFamily="34" charset="0"/>
              </a:rPr>
              <a:t> Formalisation des besoins en formation</a:t>
            </a:r>
            <a:endParaRPr lang="fr-FR" altLang="fr-FR" sz="2000" b="1" u="sng" dirty="0">
              <a:solidFill>
                <a:srgbClr val="6C911D"/>
              </a:solidFill>
              <a:latin typeface="Arial" panose="020B0604020202020204" pitchFamily="34" charset="0"/>
            </a:endParaRPr>
          </a:p>
          <a:p>
            <a:pPr defTabSz="685800"/>
            <a:endParaRPr lang="fr-FR" altLang="fr-FR" sz="1350" b="1" u="sng" dirty="0">
              <a:solidFill>
                <a:srgbClr val="6C911D"/>
              </a:solidFill>
              <a:latin typeface="Arial" panose="020B0604020202020204" pitchFamily="34" charset="0"/>
            </a:endParaRPr>
          </a:p>
          <a:p>
            <a:pPr defTabSz="685800">
              <a:buFontTx/>
              <a:buChar char="•"/>
            </a:pPr>
            <a:endParaRPr lang="fr-FR" altLang="fr-FR" sz="1350" b="1" dirty="0">
              <a:solidFill>
                <a:srgbClr val="0066FF"/>
              </a:solidFill>
              <a:latin typeface="Arial" panose="020B0604020202020204" pitchFamily="34" charset="0"/>
            </a:endParaRPr>
          </a:p>
          <a:p>
            <a:pPr defTabSz="685800"/>
            <a:endParaRPr lang="fr-FR" altLang="fr-FR" sz="1350" b="1" dirty="0">
              <a:solidFill>
                <a:srgbClr val="0066FF"/>
              </a:solidFill>
              <a:latin typeface="Arial" panose="020B0604020202020204" pitchFamily="34" charset="0"/>
            </a:endParaRPr>
          </a:p>
          <a:p>
            <a:pPr defTabSz="685800"/>
            <a:endParaRPr lang="fr-FR" altLang="fr-FR" sz="1350" b="1" u="sng" dirty="0">
              <a:solidFill>
                <a:srgbClr val="6C911D"/>
              </a:solidFill>
              <a:latin typeface="Arial" panose="020B0604020202020204" pitchFamily="34" charset="0"/>
            </a:endParaRPr>
          </a:p>
        </p:txBody>
      </p:sp>
      <p:sp>
        <p:nvSpPr>
          <p:cNvPr id="59397" name="Text Box 5">
            <a:extLst>
              <a:ext uri="{FF2B5EF4-FFF2-40B4-BE49-F238E27FC236}">
                <a16:creationId xmlns:a16="http://schemas.microsoft.com/office/drawing/2014/main" id="{EE0E3893-F785-EC8B-A2C0-8C8E574F8A2B}"/>
              </a:ext>
            </a:extLst>
          </p:cNvPr>
          <p:cNvSpPr txBox="1">
            <a:spLocks noChangeArrowheads="1"/>
          </p:cNvSpPr>
          <p:nvPr/>
        </p:nvSpPr>
        <p:spPr bwMode="auto">
          <a:xfrm>
            <a:off x="609600" y="4915940"/>
            <a:ext cx="6493669" cy="784830"/>
          </a:xfrm>
          <a:prstGeom prst="rect">
            <a:avLst/>
          </a:prstGeom>
          <a:solidFill>
            <a:srgbClr val="FFCC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a:defRPr>
                <a:solidFill>
                  <a:schemeClr val="tx1"/>
                </a:solidFill>
                <a:latin typeface="Trebuchet MS" panose="020B0603020202020204" pitchFamily="34" charset="0"/>
                <a:cs typeface="Arial" panose="020B0604020202020204" pitchFamily="34" charset="0"/>
              </a:defRPr>
            </a:lvl2pPr>
            <a:lvl3pPr>
              <a:defRPr>
                <a:solidFill>
                  <a:schemeClr val="tx1"/>
                </a:solidFill>
                <a:latin typeface="Trebuchet MS" panose="020B0603020202020204" pitchFamily="34" charset="0"/>
                <a:cs typeface="Arial" panose="020B0604020202020204" pitchFamily="34" charset="0"/>
              </a:defRPr>
            </a:lvl3pPr>
            <a:lvl4pPr>
              <a:defRPr>
                <a:solidFill>
                  <a:schemeClr val="tx1"/>
                </a:solidFill>
                <a:latin typeface="Trebuchet MS" panose="020B0603020202020204" pitchFamily="34" charset="0"/>
                <a:cs typeface="Arial" panose="020B0604020202020204" pitchFamily="34" charset="0"/>
              </a:defRPr>
            </a:lvl4pPr>
            <a:lvl5pPr>
              <a:defRPr>
                <a:solidFill>
                  <a:schemeClr val="tx1"/>
                </a:solidFill>
                <a:latin typeface="Trebuchet MS" panose="020B0603020202020204" pitchFamily="34" charset="0"/>
                <a:cs typeface="Arial" panose="020B0604020202020204" pitchFamily="34" charset="0"/>
              </a:defRPr>
            </a:lvl5pPr>
            <a:lvl6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6pPr>
            <a:lvl7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7pPr>
            <a:lvl8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8pPr>
            <a:lvl9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defTabSz="685800"/>
            <a:r>
              <a:rPr lang="fr-FR" altLang="fr-FR" sz="2250" dirty="0">
                <a:latin typeface="Arial" panose="020B0604020202020204" pitchFamily="34" charset="0"/>
              </a:rPr>
              <a:t>Tout ça dans une durée donnée:</a:t>
            </a:r>
          </a:p>
          <a:p>
            <a:pPr algn="ctr" defTabSz="685800"/>
            <a:r>
              <a:rPr lang="fr-FR" altLang="fr-FR" sz="2250" dirty="0">
                <a:latin typeface="Arial" panose="020B0604020202020204" pitchFamily="34" charset="0"/>
              </a:rPr>
              <a:t> </a:t>
            </a:r>
            <a:r>
              <a:rPr lang="fr-FR" altLang="fr-FR" sz="2250" dirty="0">
                <a:solidFill>
                  <a:srgbClr val="FF0066"/>
                </a:solidFill>
                <a:latin typeface="Arial" panose="020B0604020202020204" pitchFamily="34" charset="0"/>
              </a:rPr>
              <a:t>De 30 minutes à 2 heures MAX</a:t>
            </a:r>
          </a:p>
        </p:txBody>
      </p:sp>
      <p:pic>
        <p:nvPicPr>
          <p:cNvPr id="3" name="Image 2" descr="Logo_CDG18_BS.jpg">
            <a:extLst>
              <a:ext uri="{FF2B5EF4-FFF2-40B4-BE49-F238E27FC236}">
                <a16:creationId xmlns:a16="http://schemas.microsoft.com/office/drawing/2014/main" id="{C6C53417-0AE7-0C5D-532B-FF52ADC9C6F0}"/>
              </a:ext>
            </a:extLst>
          </p:cNvPr>
          <p:cNvPicPr>
            <a:picLocks noChangeAspect="1"/>
          </p:cNvPicPr>
          <p:nvPr/>
        </p:nvPicPr>
        <p:blipFill>
          <a:blip r:embed="rId4"/>
          <a:stretch>
            <a:fillRect/>
          </a:stretch>
        </p:blipFill>
        <p:spPr>
          <a:xfrm>
            <a:off x="0" y="0"/>
            <a:ext cx="1422426" cy="1443762"/>
          </a:xfrm>
          <a:prstGeom prst="rect">
            <a:avLst/>
          </a:prstGeom>
        </p:spPr>
      </p:pic>
      <p:grpSp>
        <p:nvGrpSpPr>
          <p:cNvPr id="4" name="Groupe 14">
            <a:extLst>
              <a:ext uri="{FF2B5EF4-FFF2-40B4-BE49-F238E27FC236}">
                <a16:creationId xmlns:a16="http://schemas.microsoft.com/office/drawing/2014/main" id="{4E5BF130-878C-1D77-67C7-C314CF3F6804}"/>
              </a:ext>
            </a:extLst>
          </p:cNvPr>
          <p:cNvGrpSpPr>
            <a:grpSpLocks/>
          </p:cNvGrpSpPr>
          <p:nvPr/>
        </p:nvGrpSpPr>
        <p:grpSpPr bwMode="auto">
          <a:xfrm>
            <a:off x="1482068" y="152400"/>
            <a:ext cx="7661932" cy="1314472"/>
            <a:chOff x="2521302" y="4447632"/>
            <a:chExt cx="6645275" cy="2324642"/>
          </a:xfrm>
        </p:grpSpPr>
        <p:sp>
          <p:nvSpPr>
            <p:cNvPr id="5" name="Oval 2">
              <a:extLst>
                <a:ext uri="{FF2B5EF4-FFF2-40B4-BE49-F238E27FC236}">
                  <a16:creationId xmlns:a16="http://schemas.microsoft.com/office/drawing/2014/main" id="{12BD0D11-16C2-CCD9-F5D7-D3E3053AE6F4}"/>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6" name="Rectangle 3">
              <a:extLst>
                <a:ext uri="{FF2B5EF4-FFF2-40B4-BE49-F238E27FC236}">
                  <a16:creationId xmlns:a16="http://schemas.microsoft.com/office/drawing/2014/main" id="{EFB0472F-0D38-CA96-6E24-4B7190624C5E}"/>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8" name="Text Box 4">
              <a:extLst>
                <a:ext uri="{FF2B5EF4-FFF2-40B4-BE49-F238E27FC236}">
                  <a16:creationId xmlns:a16="http://schemas.microsoft.com/office/drawing/2014/main" id="{FC09E578-8022-7144-3C34-22788F117849}"/>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9" name="Group 6">
              <a:extLst>
                <a:ext uri="{FF2B5EF4-FFF2-40B4-BE49-F238E27FC236}">
                  <a16:creationId xmlns:a16="http://schemas.microsoft.com/office/drawing/2014/main" id="{B4B93131-432E-786F-C58B-FC879B8C8F1F}"/>
                </a:ext>
              </a:extLst>
            </p:cNvPr>
            <p:cNvGrpSpPr>
              <a:grpSpLocks/>
            </p:cNvGrpSpPr>
            <p:nvPr/>
          </p:nvGrpSpPr>
          <p:grpSpPr bwMode="auto">
            <a:xfrm>
              <a:off x="3957638" y="5091476"/>
              <a:ext cx="171450" cy="1165229"/>
              <a:chOff x="112099728" y="105931681"/>
              <a:chExt cx="170831" cy="1165800"/>
            </a:xfrm>
          </p:grpSpPr>
          <p:sp>
            <p:nvSpPr>
              <p:cNvPr id="14" name="Rectangle 7">
                <a:extLst>
                  <a:ext uri="{FF2B5EF4-FFF2-40B4-BE49-F238E27FC236}">
                    <a16:creationId xmlns:a16="http://schemas.microsoft.com/office/drawing/2014/main" id="{70D70E4A-9642-667C-6486-D50E1C5AAF0F}"/>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15" name="Rectangle 8">
                <a:extLst>
                  <a:ext uri="{FF2B5EF4-FFF2-40B4-BE49-F238E27FC236}">
                    <a16:creationId xmlns:a16="http://schemas.microsoft.com/office/drawing/2014/main" id="{7FA3EC75-231F-E91F-CCF1-46BADE24960F}"/>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16" name="Rectangle 9">
                <a:extLst>
                  <a:ext uri="{FF2B5EF4-FFF2-40B4-BE49-F238E27FC236}">
                    <a16:creationId xmlns:a16="http://schemas.microsoft.com/office/drawing/2014/main" id="{81EBA794-0BAD-2C3D-1F4D-CF6A359DEA34}"/>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0" name="Group 10">
              <a:extLst>
                <a:ext uri="{FF2B5EF4-FFF2-40B4-BE49-F238E27FC236}">
                  <a16:creationId xmlns:a16="http://schemas.microsoft.com/office/drawing/2014/main" id="{4402F9EA-5D4A-F5BE-1162-FD1C653FD0D9}"/>
                </a:ext>
              </a:extLst>
            </p:cNvPr>
            <p:cNvGrpSpPr>
              <a:grpSpLocks/>
            </p:cNvGrpSpPr>
            <p:nvPr/>
          </p:nvGrpSpPr>
          <p:grpSpPr bwMode="auto">
            <a:xfrm>
              <a:off x="8701088" y="4447632"/>
              <a:ext cx="169862" cy="1163632"/>
              <a:chOff x="116843535" y="105289350"/>
              <a:chExt cx="170420" cy="1163658"/>
            </a:xfrm>
          </p:grpSpPr>
          <p:sp>
            <p:nvSpPr>
              <p:cNvPr id="11" name="Rectangle 10">
                <a:extLst>
                  <a:ext uri="{FF2B5EF4-FFF2-40B4-BE49-F238E27FC236}">
                    <a16:creationId xmlns:a16="http://schemas.microsoft.com/office/drawing/2014/main" id="{7DC25415-D7BF-A3FE-0CA0-4C02BF13D28B}"/>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2" name="Rectangle 11">
                <a:extLst>
                  <a:ext uri="{FF2B5EF4-FFF2-40B4-BE49-F238E27FC236}">
                    <a16:creationId xmlns:a16="http://schemas.microsoft.com/office/drawing/2014/main" id="{9FD760BE-32D1-A5CA-4B45-5B54E37A6D71}"/>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3" name="Rectangle 12">
                <a:extLst>
                  <a:ext uri="{FF2B5EF4-FFF2-40B4-BE49-F238E27FC236}">
                    <a16:creationId xmlns:a16="http://schemas.microsoft.com/office/drawing/2014/main" id="{D43D8A72-CE6C-D665-5969-EE584AF6ACC5}"/>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F3B004-1B34-1A07-D72C-6B511FD35935}"/>
              </a:ext>
            </a:extLst>
          </p:cNvPr>
          <p:cNvSpPr>
            <a:spLocks noGrp="1"/>
          </p:cNvSpPr>
          <p:nvPr>
            <p:ph type="ctrTitle" idx="4294967295"/>
            <p:custDataLst>
              <p:tags r:id="rId1"/>
            </p:custDataLst>
          </p:nvPr>
        </p:nvSpPr>
        <p:spPr>
          <a:xfrm>
            <a:off x="3138148" y="1190129"/>
            <a:ext cx="5754291" cy="625079"/>
          </a:xfrm>
        </p:spPr>
        <p:txBody>
          <a:bodyPr anchor="b">
            <a:noAutofit/>
          </a:bodyPr>
          <a:lstStyle/>
          <a:p>
            <a:pPr algn="ctr"/>
            <a:r>
              <a:rPr lang="fr-FR" altLang="fr-FR" sz="2400" b="1" dirty="0">
                <a:solidFill>
                  <a:srgbClr val="C00000"/>
                </a:solidFill>
                <a:latin typeface="Arial" panose="020B0604020202020204" pitchFamily="34" charset="0"/>
                <a:cs typeface="Arial" panose="020B0604020202020204" pitchFamily="34" charset="0"/>
              </a:rPr>
              <a:t>Les étapes de l’entretien</a:t>
            </a:r>
          </a:p>
        </p:txBody>
      </p:sp>
      <p:sp>
        <p:nvSpPr>
          <p:cNvPr id="7" name="ZoneTexte 6">
            <a:extLst>
              <a:ext uri="{FF2B5EF4-FFF2-40B4-BE49-F238E27FC236}">
                <a16:creationId xmlns:a16="http://schemas.microsoft.com/office/drawing/2014/main" id="{24DE66E6-5292-6BBE-EEEB-FA42748696E6}"/>
              </a:ext>
            </a:extLst>
          </p:cNvPr>
          <p:cNvSpPr txBox="1">
            <a:spLocks noChangeArrowheads="1"/>
          </p:cNvSpPr>
          <p:nvPr>
            <p:custDataLst>
              <p:tags r:id="rId2"/>
            </p:custDataLst>
          </p:nvPr>
        </p:nvSpPr>
        <p:spPr bwMode="auto">
          <a:xfrm>
            <a:off x="451248" y="1757363"/>
            <a:ext cx="700801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endParaRPr lang="fr-FR" altLang="fr-FR" sz="1500"/>
          </a:p>
        </p:txBody>
      </p:sp>
      <p:sp>
        <p:nvSpPr>
          <p:cNvPr id="58372" name="Rectangle 4">
            <a:extLst>
              <a:ext uri="{FF2B5EF4-FFF2-40B4-BE49-F238E27FC236}">
                <a16:creationId xmlns:a16="http://schemas.microsoft.com/office/drawing/2014/main" id="{68B605BA-12B8-8F2E-9127-565360AC9FB8}"/>
              </a:ext>
            </a:extLst>
          </p:cNvPr>
          <p:cNvSpPr>
            <a:spLocks noChangeArrowheads="1"/>
          </p:cNvSpPr>
          <p:nvPr/>
        </p:nvSpPr>
        <p:spPr bwMode="auto">
          <a:xfrm>
            <a:off x="487015" y="2646829"/>
            <a:ext cx="8231927" cy="4408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rebuchet MS" panose="020B0603020202020204" pitchFamily="34" charset="0"/>
                <a:cs typeface="Arial" panose="020B0604020202020204" pitchFamily="34" charset="0"/>
              </a:defRPr>
            </a:lvl1pPr>
            <a:lvl2pPr>
              <a:defRPr>
                <a:solidFill>
                  <a:schemeClr val="tx1"/>
                </a:solidFill>
                <a:latin typeface="Trebuchet MS" panose="020B0603020202020204" pitchFamily="34" charset="0"/>
                <a:cs typeface="Arial" panose="020B0604020202020204" pitchFamily="34" charset="0"/>
              </a:defRPr>
            </a:lvl2pPr>
            <a:lvl3pPr>
              <a:defRPr>
                <a:solidFill>
                  <a:schemeClr val="tx1"/>
                </a:solidFill>
                <a:latin typeface="Trebuchet MS" panose="020B0603020202020204" pitchFamily="34" charset="0"/>
                <a:cs typeface="Arial" panose="020B0604020202020204" pitchFamily="34" charset="0"/>
              </a:defRPr>
            </a:lvl3pPr>
            <a:lvl4pPr>
              <a:defRPr>
                <a:solidFill>
                  <a:schemeClr val="tx1"/>
                </a:solidFill>
                <a:latin typeface="Trebuchet MS" panose="020B0603020202020204" pitchFamily="34" charset="0"/>
                <a:cs typeface="Arial" panose="020B0604020202020204" pitchFamily="34" charset="0"/>
              </a:defRPr>
            </a:lvl4pPr>
            <a:lvl5pPr>
              <a:defRPr>
                <a:solidFill>
                  <a:schemeClr val="tx1"/>
                </a:solidFill>
                <a:latin typeface="Trebuchet MS" panose="020B0603020202020204" pitchFamily="34" charset="0"/>
                <a:cs typeface="Arial" panose="020B0604020202020204" pitchFamily="34" charset="0"/>
              </a:defRPr>
            </a:lvl5pPr>
            <a:lvl6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6pPr>
            <a:lvl7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7pPr>
            <a:lvl8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8pPr>
            <a:lvl9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defTabSz="685800"/>
            <a:r>
              <a:rPr lang="fr-FR" altLang="fr-FR" sz="2000" b="1" u="sng" dirty="0">
                <a:solidFill>
                  <a:srgbClr val="00B0F0"/>
                </a:solidFill>
                <a:latin typeface="Arial" panose="020B0604020202020204" pitchFamily="34" charset="0"/>
              </a:rPr>
              <a:t>Pendant  l’entretien:</a:t>
            </a:r>
          </a:p>
          <a:p>
            <a:pPr defTabSz="685800"/>
            <a:endParaRPr lang="fr-FR" altLang="fr-FR" sz="2000" b="1" u="sng" dirty="0">
              <a:solidFill>
                <a:srgbClr val="92D050"/>
              </a:solidFill>
              <a:latin typeface="Arial" panose="020B0604020202020204" pitchFamily="34" charset="0"/>
            </a:endParaRPr>
          </a:p>
          <a:p>
            <a:pPr defTabSz="685800"/>
            <a:r>
              <a:rPr lang="fr-FR" altLang="fr-FR" sz="2000" b="1" u="sng" dirty="0">
                <a:solidFill>
                  <a:srgbClr val="92D050"/>
                </a:solidFill>
                <a:latin typeface="Arial" panose="020B0604020202020204" pitchFamily="34" charset="0"/>
              </a:rPr>
              <a:t>Attitudes et comportements</a:t>
            </a:r>
          </a:p>
          <a:p>
            <a:pPr defTabSz="685800">
              <a:buFontTx/>
              <a:buChar char="•"/>
            </a:pPr>
            <a:r>
              <a:rPr lang="fr-FR" altLang="fr-FR" sz="2000" dirty="0">
                <a:latin typeface="Arial" panose="020B0604020202020204" pitchFamily="34" charset="0"/>
              </a:rPr>
              <a:t>Accueil, écoute active et empathie : positif et participatif</a:t>
            </a:r>
          </a:p>
          <a:p>
            <a:pPr defTabSz="685800">
              <a:buFontTx/>
              <a:buChar char="•"/>
            </a:pPr>
            <a:r>
              <a:rPr lang="fr-FR" altLang="fr-FR" sz="2000" dirty="0">
                <a:latin typeface="Arial" panose="020B0604020202020204" pitchFamily="34" charset="0"/>
              </a:rPr>
              <a:t>Pas de relation de pouvoir, mettre de côté les conflits, ne pas être sur la défensive</a:t>
            </a:r>
          </a:p>
          <a:p>
            <a:pPr defTabSz="685800">
              <a:buFontTx/>
              <a:buChar char="•"/>
            </a:pPr>
            <a:r>
              <a:rPr lang="fr-FR" altLang="fr-FR" sz="2000" dirty="0">
                <a:latin typeface="Arial" panose="020B0604020202020204" pitchFamily="34" charset="0"/>
              </a:rPr>
              <a:t>Disponible ( pas de téléphone, porte fermée…)</a:t>
            </a:r>
          </a:p>
          <a:p>
            <a:pPr defTabSz="685800">
              <a:buFontTx/>
              <a:buChar char="•"/>
            </a:pPr>
            <a:r>
              <a:rPr lang="fr-FR" altLang="fr-FR" sz="2000" dirty="0">
                <a:latin typeface="Arial" panose="020B0604020202020204" pitchFamily="34" charset="0"/>
              </a:rPr>
              <a:t>Favoriser l’expression de l’agent: c’est SON entretien</a:t>
            </a:r>
          </a:p>
          <a:p>
            <a:pPr defTabSz="685800">
              <a:buFontTx/>
              <a:buChar char="•"/>
            </a:pPr>
            <a:r>
              <a:rPr lang="fr-FR" altLang="fr-FR" sz="2000" dirty="0">
                <a:latin typeface="Arial" panose="020B0604020202020204" pitchFamily="34" charset="0"/>
              </a:rPr>
              <a:t>Neutralité bienveillante: se baser sur des faits, et toujours dans le cadre professionnel</a:t>
            </a:r>
          </a:p>
          <a:p>
            <a:pPr defTabSz="685800">
              <a:buFontTx/>
              <a:buChar char="•"/>
            </a:pPr>
            <a:r>
              <a:rPr lang="fr-FR" altLang="fr-FR" sz="2000" dirty="0">
                <a:latin typeface="Arial" panose="020B0604020202020204" pitchFamily="34" charset="0"/>
              </a:rPr>
              <a:t>Ouverture d’esprit</a:t>
            </a:r>
          </a:p>
          <a:p>
            <a:pPr defTabSz="685800">
              <a:buFontTx/>
              <a:buChar char="•"/>
            </a:pPr>
            <a:r>
              <a:rPr lang="fr-FR" altLang="fr-FR" sz="2000" dirty="0">
                <a:latin typeface="Arial" panose="020B0604020202020204" pitchFamily="34" charset="0"/>
              </a:rPr>
              <a:t>Mise en confiance</a:t>
            </a:r>
          </a:p>
          <a:p>
            <a:pPr defTabSz="685800"/>
            <a:endParaRPr lang="fr-FR" altLang="fr-FR" sz="1350" b="1" u="sng" dirty="0">
              <a:solidFill>
                <a:srgbClr val="6C911D"/>
              </a:solidFill>
              <a:latin typeface="Arial" panose="020B0604020202020204" pitchFamily="34" charset="0"/>
            </a:endParaRPr>
          </a:p>
          <a:p>
            <a:pPr defTabSz="685800"/>
            <a:endParaRPr lang="fr-FR" altLang="fr-FR" sz="1350" b="1" dirty="0">
              <a:solidFill>
                <a:srgbClr val="0066FF"/>
              </a:solidFill>
              <a:latin typeface="Arial" panose="020B0604020202020204" pitchFamily="34" charset="0"/>
            </a:endParaRPr>
          </a:p>
          <a:p>
            <a:pPr defTabSz="685800"/>
            <a:endParaRPr lang="fr-FR" altLang="fr-FR" sz="1350" b="1" u="sng" dirty="0">
              <a:solidFill>
                <a:srgbClr val="6C911D"/>
              </a:solidFill>
              <a:latin typeface="Arial" panose="020B0604020202020204" pitchFamily="34" charset="0"/>
            </a:endParaRPr>
          </a:p>
        </p:txBody>
      </p:sp>
      <p:pic>
        <p:nvPicPr>
          <p:cNvPr id="3" name="Image 2" descr="Logo_CDG18_BS.jpg">
            <a:extLst>
              <a:ext uri="{FF2B5EF4-FFF2-40B4-BE49-F238E27FC236}">
                <a16:creationId xmlns:a16="http://schemas.microsoft.com/office/drawing/2014/main" id="{6113A3D0-63D8-263A-C1EC-0F41FDE2BCAA}"/>
              </a:ext>
            </a:extLst>
          </p:cNvPr>
          <p:cNvPicPr>
            <a:picLocks noChangeAspect="1"/>
          </p:cNvPicPr>
          <p:nvPr/>
        </p:nvPicPr>
        <p:blipFill>
          <a:blip r:embed="rId4"/>
          <a:stretch>
            <a:fillRect/>
          </a:stretch>
        </p:blipFill>
        <p:spPr>
          <a:xfrm>
            <a:off x="0" y="0"/>
            <a:ext cx="1422426" cy="1443762"/>
          </a:xfrm>
          <a:prstGeom prst="rect">
            <a:avLst/>
          </a:prstGeom>
        </p:spPr>
      </p:pic>
      <p:grpSp>
        <p:nvGrpSpPr>
          <p:cNvPr id="4" name="Groupe 14">
            <a:extLst>
              <a:ext uri="{FF2B5EF4-FFF2-40B4-BE49-F238E27FC236}">
                <a16:creationId xmlns:a16="http://schemas.microsoft.com/office/drawing/2014/main" id="{06C8B8D3-DE5B-26D3-B3F3-7169B8E3A5B3}"/>
              </a:ext>
            </a:extLst>
          </p:cNvPr>
          <p:cNvGrpSpPr>
            <a:grpSpLocks/>
          </p:cNvGrpSpPr>
          <p:nvPr/>
        </p:nvGrpSpPr>
        <p:grpSpPr bwMode="auto">
          <a:xfrm>
            <a:off x="1482068" y="152400"/>
            <a:ext cx="7661932" cy="1314472"/>
            <a:chOff x="2521302" y="4447632"/>
            <a:chExt cx="6645275" cy="2324642"/>
          </a:xfrm>
        </p:grpSpPr>
        <p:sp>
          <p:nvSpPr>
            <p:cNvPr id="5" name="Oval 2">
              <a:extLst>
                <a:ext uri="{FF2B5EF4-FFF2-40B4-BE49-F238E27FC236}">
                  <a16:creationId xmlns:a16="http://schemas.microsoft.com/office/drawing/2014/main" id="{184B99DD-4585-D0B2-158E-79BB97E1EE44}"/>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6" name="Rectangle 3">
              <a:extLst>
                <a:ext uri="{FF2B5EF4-FFF2-40B4-BE49-F238E27FC236}">
                  <a16:creationId xmlns:a16="http://schemas.microsoft.com/office/drawing/2014/main" id="{1F74E4C0-15B7-80E5-7D46-548FDB40905E}"/>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8" name="Text Box 4">
              <a:extLst>
                <a:ext uri="{FF2B5EF4-FFF2-40B4-BE49-F238E27FC236}">
                  <a16:creationId xmlns:a16="http://schemas.microsoft.com/office/drawing/2014/main" id="{CC15AEB2-4D7D-416D-A16F-2E7BC040B56A}"/>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9" name="Group 6">
              <a:extLst>
                <a:ext uri="{FF2B5EF4-FFF2-40B4-BE49-F238E27FC236}">
                  <a16:creationId xmlns:a16="http://schemas.microsoft.com/office/drawing/2014/main" id="{27512891-2B64-84E1-1E7A-7CE081A0F0B7}"/>
                </a:ext>
              </a:extLst>
            </p:cNvPr>
            <p:cNvGrpSpPr>
              <a:grpSpLocks/>
            </p:cNvGrpSpPr>
            <p:nvPr/>
          </p:nvGrpSpPr>
          <p:grpSpPr bwMode="auto">
            <a:xfrm>
              <a:off x="3957638" y="5091476"/>
              <a:ext cx="171450" cy="1165229"/>
              <a:chOff x="112099728" y="105931681"/>
              <a:chExt cx="170831" cy="1165800"/>
            </a:xfrm>
          </p:grpSpPr>
          <p:sp>
            <p:nvSpPr>
              <p:cNvPr id="14" name="Rectangle 7">
                <a:extLst>
                  <a:ext uri="{FF2B5EF4-FFF2-40B4-BE49-F238E27FC236}">
                    <a16:creationId xmlns:a16="http://schemas.microsoft.com/office/drawing/2014/main" id="{7F9A954C-CF00-B7E5-394D-3F2F27ECE935}"/>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15" name="Rectangle 8">
                <a:extLst>
                  <a:ext uri="{FF2B5EF4-FFF2-40B4-BE49-F238E27FC236}">
                    <a16:creationId xmlns:a16="http://schemas.microsoft.com/office/drawing/2014/main" id="{1C6576F2-12A6-DACD-E563-47D19FC17223}"/>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16" name="Rectangle 9">
                <a:extLst>
                  <a:ext uri="{FF2B5EF4-FFF2-40B4-BE49-F238E27FC236}">
                    <a16:creationId xmlns:a16="http://schemas.microsoft.com/office/drawing/2014/main" id="{9F97163E-9881-1A69-5EFB-DA034C2A88F0}"/>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0" name="Group 10">
              <a:extLst>
                <a:ext uri="{FF2B5EF4-FFF2-40B4-BE49-F238E27FC236}">
                  <a16:creationId xmlns:a16="http://schemas.microsoft.com/office/drawing/2014/main" id="{04115492-F486-D115-42A7-AFE0E96122F6}"/>
                </a:ext>
              </a:extLst>
            </p:cNvPr>
            <p:cNvGrpSpPr>
              <a:grpSpLocks/>
            </p:cNvGrpSpPr>
            <p:nvPr/>
          </p:nvGrpSpPr>
          <p:grpSpPr bwMode="auto">
            <a:xfrm>
              <a:off x="8701088" y="4447632"/>
              <a:ext cx="169862" cy="1163632"/>
              <a:chOff x="116843535" y="105289350"/>
              <a:chExt cx="170420" cy="1163658"/>
            </a:xfrm>
          </p:grpSpPr>
          <p:sp>
            <p:nvSpPr>
              <p:cNvPr id="11" name="Rectangle 10">
                <a:extLst>
                  <a:ext uri="{FF2B5EF4-FFF2-40B4-BE49-F238E27FC236}">
                    <a16:creationId xmlns:a16="http://schemas.microsoft.com/office/drawing/2014/main" id="{61E308BD-F4D1-B286-43F7-D8370B28D9FF}"/>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2" name="Rectangle 11">
                <a:extLst>
                  <a:ext uri="{FF2B5EF4-FFF2-40B4-BE49-F238E27FC236}">
                    <a16:creationId xmlns:a16="http://schemas.microsoft.com/office/drawing/2014/main" id="{71AC1FF8-CFD2-5D95-4721-E5147E649751}"/>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3" name="Rectangle 12">
                <a:extLst>
                  <a:ext uri="{FF2B5EF4-FFF2-40B4-BE49-F238E27FC236}">
                    <a16:creationId xmlns:a16="http://schemas.microsoft.com/office/drawing/2014/main" id="{D67FEAAE-4FC4-0854-B89A-223534ED7700}"/>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7A00A80E-5CD7-2654-975A-90D7C9344EBF}"/>
              </a:ext>
            </a:extLst>
          </p:cNvPr>
          <p:cNvSpPr>
            <a:spLocks noGrp="1"/>
          </p:cNvSpPr>
          <p:nvPr>
            <p:ph type="title" idx="4294967295"/>
          </p:nvPr>
        </p:nvSpPr>
        <p:spPr>
          <a:xfrm>
            <a:off x="5362574" y="1284592"/>
            <a:ext cx="7060406" cy="990600"/>
          </a:xfrm>
        </p:spPr>
        <p:txBody>
          <a:bodyPr>
            <a:noAutofit/>
          </a:bodyPr>
          <a:lstStyle/>
          <a:p>
            <a:r>
              <a:rPr lang="fr-FR" altLang="fr-FR" sz="2400" b="1" dirty="0">
                <a:solidFill>
                  <a:srgbClr val="C00000"/>
                </a:solidFill>
                <a:latin typeface="Arial" panose="020B0604020202020204" pitchFamily="34" charset="0"/>
                <a:cs typeface="Arial" panose="020B0604020202020204" pitchFamily="34" charset="0"/>
              </a:rPr>
              <a:t>Les étapes de l’entretien </a:t>
            </a:r>
            <a:br>
              <a:rPr lang="fr-FR" altLang="fr-FR" sz="2400" b="1" dirty="0">
                <a:solidFill>
                  <a:srgbClr val="C00000"/>
                </a:solidFill>
                <a:latin typeface="Arial" panose="020B0604020202020204" pitchFamily="34" charset="0"/>
                <a:cs typeface="Arial" panose="020B0604020202020204" pitchFamily="34" charset="0"/>
              </a:rPr>
            </a:br>
            <a:br>
              <a:rPr lang="fr-FR" altLang="fr-FR" sz="2400" b="1" u="sng" dirty="0">
                <a:solidFill>
                  <a:srgbClr val="C00000"/>
                </a:solidFill>
                <a:latin typeface="Arial" panose="020B0604020202020204" pitchFamily="34" charset="0"/>
                <a:cs typeface="Arial" panose="020B0604020202020204" pitchFamily="34" charset="0"/>
              </a:rPr>
            </a:br>
            <a:endParaRPr lang="fr-FR" altLang="fr-FR" sz="2400" b="1" u="sng" dirty="0">
              <a:solidFill>
                <a:srgbClr val="C00000"/>
              </a:solidFill>
              <a:latin typeface="Arial" panose="020B0604020202020204" pitchFamily="34" charset="0"/>
              <a:cs typeface="Arial" panose="020B0604020202020204" pitchFamily="34" charset="0"/>
            </a:endParaRPr>
          </a:p>
        </p:txBody>
      </p:sp>
      <p:sp>
        <p:nvSpPr>
          <p:cNvPr id="51203" name="Text Box 3">
            <a:extLst>
              <a:ext uri="{FF2B5EF4-FFF2-40B4-BE49-F238E27FC236}">
                <a16:creationId xmlns:a16="http://schemas.microsoft.com/office/drawing/2014/main" id="{958ACA49-3A61-B8EF-1E51-BD266DFAED35}"/>
              </a:ext>
            </a:extLst>
          </p:cNvPr>
          <p:cNvSpPr txBox="1">
            <a:spLocks noChangeArrowheads="1"/>
          </p:cNvSpPr>
          <p:nvPr/>
        </p:nvSpPr>
        <p:spPr bwMode="auto">
          <a:xfrm>
            <a:off x="251223" y="2078831"/>
            <a:ext cx="871299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Trebuchet MS" panose="020B0603020202020204" pitchFamily="34" charset="0"/>
                <a:cs typeface="Arial" panose="020B0604020202020204" pitchFamily="34" charset="0"/>
              </a:defRPr>
            </a:lvl1pPr>
            <a:lvl2pPr marL="914400" indent="-457200">
              <a:defRPr>
                <a:solidFill>
                  <a:schemeClr val="tx1"/>
                </a:solidFill>
                <a:latin typeface="Trebuchet MS" panose="020B0603020202020204" pitchFamily="34" charset="0"/>
                <a:cs typeface="Arial" panose="020B0604020202020204" pitchFamily="34" charset="0"/>
              </a:defRPr>
            </a:lvl2pPr>
            <a:lvl3pPr marL="1371600" indent="-457200">
              <a:defRPr>
                <a:solidFill>
                  <a:schemeClr val="tx1"/>
                </a:solidFill>
                <a:latin typeface="Trebuchet MS" panose="020B0603020202020204" pitchFamily="34" charset="0"/>
                <a:cs typeface="Arial" panose="020B0604020202020204" pitchFamily="34" charset="0"/>
              </a:defRPr>
            </a:lvl3pPr>
            <a:lvl4pPr marL="1828800" indent="-457200">
              <a:defRPr>
                <a:solidFill>
                  <a:schemeClr val="tx1"/>
                </a:solidFill>
                <a:latin typeface="Trebuchet MS" panose="020B0603020202020204" pitchFamily="34" charset="0"/>
                <a:cs typeface="Arial" panose="020B0604020202020204" pitchFamily="34" charset="0"/>
              </a:defRPr>
            </a:lvl4pPr>
            <a:lvl5pPr marL="2286000" indent="-457200">
              <a:defRPr>
                <a:solidFill>
                  <a:schemeClr val="tx1"/>
                </a:solidFill>
                <a:latin typeface="Trebuchet MS" panose="020B0603020202020204" pitchFamily="34" charset="0"/>
                <a:cs typeface="Arial" panose="020B0604020202020204" pitchFamily="34" charset="0"/>
              </a:defRPr>
            </a:lvl5pPr>
            <a:lvl6pPr marL="2743200" indent="-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3200400" indent="-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657600" indent="-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4114800" indent="-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defTabSz="685800" eaLnBrk="0" hangingPunct="0">
              <a:spcBef>
                <a:spcPct val="50000"/>
              </a:spcBef>
            </a:pPr>
            <a:r>
              <a:rPr lang="fr-FR" altLang="fr-FR" sz="1500" b="1" dirty="0">
                <a:latin typeface="Verdana" panose="020B0604030504040204" pitchFamily="34" charset="0"/>
                <a:ea typeface="MS PGothic" panose="020B0600070205080204" pitchFamily="34" charset="-128"/>
              </a:rPr>
              <a:t>	Notification du compte rendu</a:t>
            </a:r>
            <a:r>
              <a:rPr lang="fr-FR" altLang="fr-FR" sz="1500" dirty="0">
                <a:latin typeface="Verdana" panose="020B0604030504040204" pitchFamily="34" charset="0"/>
                <a:ea typeface="MS PGothic" panose="020B0600070205080204" pitchFamily="34" charset="-128"/>
              </a:rPr>
              <a:t> </a:t>
            </a:r>
            <a:r>
              <a:rPr lang="fr-FR" altLang="fr-FR" sz="1500" b="1" dirty="0">
                <a:latin typeface="Verdana" panose="020B0604030504040204" pitchFamily="34" charset="0"/>
                <a:ea typeface="MS PGothic" panose="020B0600070205080204" pitchFamily="34" charset="-128"/>
              </a:rPr>
              <a:t>original</a:t>
            </a:r>
            <a:r>
              <a:rPr lang="fr-FR" altLang="fr-FR" sz="1500" dirty="0">
                <a:latin typeface="Verdana" panose="020B0604030504040204" pitchFamily="34" charset="0"/>
                <a:ea typeface="MS PGothic" panose="020B0600070205080204" pitchFamily="34" charset="-128"/>
              </a:rPr>
              <a:t> </a:t>
            </a:r>
            <a:r>
              <a:rPr lang="fr-FR" altLang="fr-FR" sz="1500" b="1" dirty="0">
                <a:latin typeface="Verdana" panose="020B0604030504040204" pitchFamily="34" charset="0"/>
                <a:ea typeface="MS PGothic" panose="020B0600070205080204" pitchFamily="34" charset="-128"/>
              </a:rPr>
              <a:t>à l’agent</a:t>
            </a:r>
            <a:r>
              <a:rPr lang="fr-FR" altLang="fr-FR" sz="1500" dirty="0">
                <a:latin typeface="Verdana" panose="020B0604030504040204" pitchFamily="34" charset="0"/>
                <a:ea typeface="MS PGothic" panose="020B0600070205080204" pitchFamily="34" charset="-128"/>
              </a:rPr>
              <a:t> par le N+1 </a:t>
            </a:r>
            <a:r>
              <a:rPr lang="fr-FR" altLang="fr-FR" sz="1500" b="1" dirty="0">
                <a:latin typeface="Verdana" panose="020B0604030504040204" pitchFamily="34" charset="0"/>
                <a:ea typeface="MS PGothic" panose="020B0600070205080204" pitchFamily="34" charset="-128"/>
              </a:rPr>
              <a:t>sous 15 jours</a:t>
            </a:r>
            <a:r>
              <a:rPr lang="fr-FR" altLang="fr-FR" sz="1500" dirty="0">
                <a:latin typeface="Verdana" panose="020B0604030504040204" pitchFamily="34" charset="0"/>
                <a:ea typeface="MS PGothic" panose="020B0600070205080204" pitchFamily="34" charset="-128"/>
              </a:rPr>
              <a:t> </a:t>
            </a:r>
            <a:r>
              <a:rPr lang="fr-FR" altLang="fr-FR" sz="1500" i="1" dirty="0">
                <a:latin typeface="Verdana" panose="020B0604030504040204" pitchFamily="34" charset="0"/>
                <a:ea typeface="MS PGothic" panose="020B0600070205080204" pitchFamily="34" charset="-128"/>
              </a:rPr>
              <a:t>accompagné de la fiche de poste actualisée le cas échéant)</a:t>
            </a:r>
            <a:r>
              <a:rPr lang="fr-FR" altLang="fr-FR" sz="1500" dirty="0">
                <a:latin typeface="Times New Roman" panose="02020603050405020304" pitchFamily="18" charset="0"/>
                <a:ea typeface="MS PGothic" panose="020B0600070205080204" pitchFamily="34" charset="-128"/>
              </a:rPr>
              <a:t> </a:t>
            </a:r>
            <a:endParaRPr lang="fr-FR" altLang="fr-FR" sz="1500" b="1" dirty="0">
              <a:latin typeface="Verdana" panose="020B0604030504040204" pitchFamily="34" charset="0"/>
              <a:ea typeface="MS PGothic" panose="020B0600070205080204" pitchFamily="34" charset="-128"/>
            </a:endParaRPr>
          </a:p>
        </p:txBody>
      </p:sp>
      <p:sp>
        <p:nvSpPr>
          <p:cNvPr id="51204" name="AutoShape 4">
            <a:extLst>
              <a:ext uri="{FF2B5EF4-FFF2-40B4-BE49-F238E27FC236}">
                <a16:creationId xmlns:a16="http://schemas.microsoft.com/office/drawing/2014/main" id="{0F944B73-92D8-F8AB-EADF-2B27BFD83C31}"/>
              </a:ext>
            </a:extLst>
          </p:cNvPr>
          <p:cNvSpPr>
            <a:spLocks noChangeArrowheads="1"/>
          </p:cNvSpPr>
          <p:nvPr/>
        </p:nvSpPr>
        <p:spPr bwMode="auto">
          <a:xfrm>
            <a:off x="179785" y="2132410"/>
            <a:ext cx="467915" cy="270272"/>
          </a:xfrm>
          <a:prstGeom prst="rightArrow">
            <a:avLst>
              <a:gd name="adj1" fmla="val 50000"/>
              <a:gd name="adj2" fmla="val 4328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51205" name="AutoShape 5">
            <a:extLst>
              <a:ext uri="{FF2B5EF4-FFF2-40B4-BE49-F238E27FC236}">
                <a16:creationId xmlns:a16="http://schemas.microsoft.com/office/drawing/2014/main" id="{DC6C686B-F3F7-81AA-4AD2-B89AE772B8C8}"/>
              </a:ext>
            </a:extLst>
          </p:cNvPr>
          <p:cNvSpPr>
            <a:spLocks noChangeArrowheads="1"/>
          </p:cNvSpPr>
          <p:nvPr/>
        </p:nvSpPr>
        <p:spPr bwMode="auto">
          <a:xfrm>
            <a:off x="179785" y="2943226"/>
            <a:ext cx="467915" cy="270272"/>
          </a:xfrm>
          <a:prstGeom prst="rightArrow">
            <a:avLst>
              <a:gd name="adj1" fmla="val 50000"/>
              <a:gd name="adj2" fmla="val 4328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51206" name="AutoShape 6">
            <a:extLst>
              <a:ext uri="{FF2B5EF4-FFF2-40B4-BE49-F238E27FC236}">
                <a16:creationId xmlns:a16="http://schemas.microsoft.com/office/drawing/2014/main" id="{9DFC5016-774E-137E-DF30-E0ACDFDE7089}"/>
              </a:ext>
            </a:extLst>
          </p:cNvPr>
          <p:cNvSpPr>
            <a:spLocks noChangeArrowheads="1"/>
          </p:cNvSpPr>
          <p:nvPr/>
        </p:nvSpPr>
        <p:spPr bwMode="auto">
          <a:xfrm>
            <a:off x="179785" y="3807619"/>
            <a:ext cx="467915" cy="270272"/>
          </a:xfrm>
          <a:prstGeom prst="rightArrow">
            <a:avLst>
              <a:gd name="adj1" fmla="val 50000"/>
              <a:gd name="adj2" fmla="val 4328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51207" name="AutoShape 7">
            <a:extLst>
              <a:ext uri="{FF2B5EF4-FFF2-40B4-BE49-F238E27FC236}">
                <a16:creationId xmlns:a16="http://schemas.microsoft.com/office/drawing/2014/main" id="{D394F865-E03E-FDD5-89C9-C4715F2420E2}"/>
              </a:ext>
            </a:extLst>
          </p:cNvPr>
          <p:cNvSpPr>
            <a:spLocks noChangeArrowheads="1"/>
          </p:cNvSpPr>
          <p:nvPr/>
        </p:nvSpPr>
        <p:spPr bwMode="auto">
          <a:xfrm>
            <a:off x="179785" y="4455319"/>
            <a:ext cx="467915" cy="270272"/>
          </a:xfrm>
          <a:prstGeom prst="rightArrow">
            <a:avLst>
              <a:gd name="adj1" fmla="val 50000"/>
              <a:gd name="adj2" fmla="val 4328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51208" name="Text Box 8">
            <a:extLst>
              <a:ext uri="{FF2B5EF4-FFF2-40B4-BE49-F238E27FC236}">
                <a16:creationId xmlns:a16="http://schemas.microsoft.com/office/drawing/2014/main" id="{8A1E8769-F6E2-857E-89C5-D446C9DBF5E3}"/>
              </a:ext>
            </a:extLst>
          </p:cNvPr>
          <p:cNvSpPr txBox="1">
            <a:spLocks noChangeArrowheads="1"/>
          </p:cNvSpPr>
          <p:nvPr/>
        </p:nvSpPr>
        <p:spPr bwMode="auto">
          <a:xfrm>
            <a:off x="756047" y="2888457"/>
            <a:ext cx="78486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a:defRPr>
                <a:solidFill>
                  <a:schemeClr val="tx1"/>
                </a:solidFill>
                <a:latin typeface="Trebuchet MS" panose="020B0603020202020204" pitchFamily="34" charset="0"/>
                <a:cs typeface="Arial" panose="020B0604020202020204" pitchFamily="34" charset="0"/>
              </a:defRPr>
            </a:lvl2pPr>
            <a:lvl3pPr>
              <a:defRPr>
                <a:solidFill>
                  <a:schemeClr val="tx1"/>
                </a:solidFill>
                <a:latin typeface="Trebuchet MS" panose="020B0603020202020204" pitchFamily="34" charset="0"/>
                <a:cs typeface="Arial" panose="020B0604020202020204" pitchFamily="34" charset="0"/>
              </a:defRPr>
            </a:lvl3pPr>
            <a:lvl4pPr>
              <a:defRPr>
                <a:solidFill>
                  <a:schemeClr val="tx1"/>
                </a:solidFill>
                <a:latin typeface="Trebuchet MS" panose="020B0603020202020204" pitchFamily="34" charset="0"/>
                <a:cs typeface="Arial" panose="020B0604020202020204" pitchFamily="34" charset="0"/>
              </a:defRPr>
            </a:lvl4pPr>
            <a:lvl5pPr>
              <a:defRPr>
                <a:solidFill>
                  <a:schemeClr val="tx1"/>
                </a:solidFill>
                <a:latin typeface="Trebuchet MS" panose="020B0603020202020204" pitchFamily="34" charset="0"/>
                <a:cs typeface="Arial" panose="020B0604020202020204" pitchFamily="34" charset="0"/>
              </a:defRPr>
            </a:lvl5pPr>
            <a:lvl6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6pPr>
            <a:lvl7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7pPr>
            <a:lvl8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8pPr>
            <a:lvl9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defTabSz="685800" eaLnBrk="0" hangingPunct="0"/>
            <a:r>
              <a:rPr lang="fr-FR" altLang="fr-FR" sz="1500" b="1" dirty="0">
                <a:latin typeface="Verdana" panose="020B0604030504040204" pitchFamily="34" charset="0"/>
                <a:ea typeface="MS PGothic" panose="020B0600070205080204" pitchFamily="34" charset="-128"/>
              </a:rPr>
              <a:t>Signature de l’agent</a:t>
            </a:r>
            <a:r>
              <a:rPr lang="fr-FR" altLang="fr-FR" sz="1500" dirty="0">
                <a:latin typeface="Verdana" panose="020B0604030504040204" pitchFamily="34" charset="0"/>
                <a:ea typeface="MS PGothic" panose="020B0600070205080204" pitchFamily="34" charset="-128"/>
              </a:rPr>
              <a:t> et observations éventuelles, et </a:t>
            </a:r>
            <a:r>
              <a:rPr lang="fr-FR" altLang="fr-FR" sz="1500" b="1" dirty="0">
                <a:latin typeface="Verdana" panose="020B0604030504040204" pitchFamily="34" charset="0"/>
                <a:ea typeface="MS PGothic" panose="020B0600070205080204" pitchFamily="34" charset="-128"/>
              </a:rPr>
              <a:t>renvoi du compte rendu original à son N+1</a:t>
            </a:r>
            <a:endParaRPr lang="fr-FR" altLang="fr-FR" sz="1500" dirty="0">
              <a:latin typeface="Verdana" panose="020B0604030504040204" pitchFamily="34" charset="0"/>
              <a:ea typeface="MS PGothic" panose="020B0600070205080204" pitchFamily="34" charset="-128"/>
            </a:endParaRPr>
          </a:p>
        </p:txBody>
      </p:sp>
      <p:sp>
        <p:nvSpPr>
          <p:cNvPr id="51209" name="Text Box 9">
            <a:extLst>
              <a:ext uri="{FF2B5EF4-FFF2-40B4-BE49-F238E27FC236}">
                <a16:creationId xmlns:a16="http://schemas.microsoft.com/office/drawing/2014/main" id="{D3BCB6EF-8C64-CDFB-2FB8-6B62F016F9BA}"/>
              </a:ext>
            </a:extLst>
          </p:cNvPr>
          <p:cNvSpPr txBox="1">
            <a:spLocks noChangeArrowheads="1"/>
          </p:cNvSpPr>
          <p:nvPr/>
        </p:nvSpPr>
        <p:spPr bwMode="auto">
          <a:xfrm>
            <a:off x="783872" y="3758327"/>
            <a:ext cx="792122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a:defRPr>
                <a:solidFill>
                  <a:schemeClr val="tx1"/>
                </a:solidFill>
                <a:latin typeface="Trebuchet MS" panose="020B0603020202020204" pitchFamily="34" charset="0"/>
                <a:cs typeface="Arial" panose="020B0604020202020204" pitchFamily="34" charset="0"/>
              </a:defRPr>
            </a:lvl2pPr>
            <a:lvl3pPr>
              <a:defRPr>
                <a:solidFill>
                  <a:schemeClr val="tx1"/>
                </a:solidFill>
                <a:latin typeface="Trebuchet MS" panose="020B0603020202020204" pitchFamily="34" charset="0"/>
                <a:cs typeface="Arial" panose="020B0604020202020204" pitchFamily="34" charset="0"/>
              </a:defRPr>
            </a:lvl3pPr>
            <a:lvl4pPr>
              <a:defRPr>
                <a:solidFill>
                  <a:schemeClr val="tx1"/>
                </a:solidFill>
                <a:latin typeface="Trebuchet MS" panose="020B0603020202020204" pitchFamily="34" charset="0"/>
                <a:cs typeface="Arial" panose="020B0604020202020204" pitchFamily="34" charset="0"/>
              </a:defRPr>
            </a:lvl4pPr>
            <a:lvl5pPr>
              <a:defRPr>
                <a:solidFill>
                  <a:schemeClr val="tx1"/>
                </a:solidFill>
                <a:latin typeface="Trebuchet MS" panose="020B0603020202020204" pitchFamily="34" charset="0"/>
                <a:cs typeface="Arial" panose="020B0604020202020204" pitchFamily="34" charset="0"/>
              </a:defRPr>
            </a:lvl5pPr>
            <a:lvl6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6pPr>
            <a:lvl7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7pPr>
            <a:lvl8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8pPr>
            <a:lvl9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defTabSz="685800" eaLnBrk="0" hangingPunct="0"/>
            <a:r>
              <a:rPr lang="fr-FR" altLang="fr-FR" sz="1500" b="1" dirty="0">
                <a:latin typeface="Verdana" panose="020B0604030504040204" pitchFamily="34" charset="0"/>
                <a:ea typeface="MS PGothic" panose="020B0600070205080204" pitchFamily="34" charset="-128"/>
              </a:rPr>
              <a:t>Visa + éventuels commentaires du</a:t>
            </a:r>
            <a:r>
              <a:rPr lang="fr-FR" altLang="fr-FR" sz="1500" dirty="0">
                <a:latin typeface="Verdana" panose="020B0604030504040204" pitchFamily="34" charset="0"/>
                <a:ea typeface="MS PGothic" panose="020B0600070205080204" pitchFamily="34" charset="-128"/>
              </a:rPr>
              <a:t> </a:t>
            </a:r>
            <a:r>
              <a:rPr lang="fr-FR" altLang="fr-FR" sz="1500" b="1" dirty="0">
                <a:latin typeface="Verdana" panose="020B0604030504040204" pitchFamily="34" charset="0"/>
                <a:ea typeface="MS PGothic" panose="020B0600070205080204" pitchFamily="34" charset="-128"/>
              </a:rPr>
              <a:t>compte rendu original par l’Autorité territoriale</a:t>
            </a:r>
            <a:endParaRPr lang="fr-FR" altLang="fr-FR" sz="1500" dirty="0">
              <a:latin typeface="Verdana" panose="020B0604030504040204" pitchFamily="34" charset="0"/>
              <a:ea typeface="MS PGothic" panose="020B0600070205080204" pitchFamily="34" charset="-128"/>
            </a:endParaRPr>
          </a:p>
        </p:txBody>
      </p:sp>
      <p:sp>
        <p:nvSpPr>
          <p:cNvPr id="51210" name="Text Box 10">
            <a:extLst>
              <a:ext uri="{FF2B5EF4-FFF2-40B4-BE49-F238E27FC236}">
                <a16:creationId xmlns:a16="http://schemas.microsoft.com/office/drawing/2014/main" id="{DC3E0EEC-919F-4F1D-E4A0-1352553BD767}"/>
              </a:ext>
            </a:extLst>
          </p:cNvPr>
          <p:cNvSpPr txBox="1">
            <a:spLocks noChangeArrowheads="1"/>
          </p:cNvSpPr>
          <p:nvPr/>
        </p:nvSpPr>
        <p:spPr bwMode="auto">
          <a:xfrm>
            <a:off x="756048" y="4400550"/>
            <a:ext cx="792122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a:defRPr>
                <a:solidFill>
                  <a:schemeClr val="tx1"/>
                </a:solidFill>
                <a:latin typeface="Trebuchet MS" panose="020B0603020202020204" pitchFamily="34" charset="0"/>
                <a:cs typeface="Arial" panose="020B0604020202020204" pitchFamily="34" charset="0"/>
              </a:defRPr>
            </a:lvl2pPr>
            <a:lvl3pPr>
              <a:defRPr>
                <a:solidFill>
                  <a:schemeClr val="tx1"/>
                </a:solidFill>
                <a:latin typeface="Trebuchet MS" panose="020B0603020202020204" pitchFamily="34" charset="0"/>
                <a:cs typeface="Arial" panose="020B0604020202020204" pitchFamily="34" charset="0"/>
              </a:defRPr>
            </a:lvl3pPr>
            <a:lvl4pPr>
              <a:defRPr>
                <a:solidFill>
                  <a:schemeClr val="tx1"/>
                </a:solidFill>
                <a:latin typeface="Trebuchet MS" panose="020B0603020202020204" pitchFamily="34" charset="0"/>
                <a:cs typeface="Arial" panose="020B0604020202020204" pitchFamily="34" charset="0"/>
              </a:defRPr>
            </a:lvl4pPr>
            <a:lvl5pPr>
              <a:defRPr>
                <a:solidFill>
                  <a:schemeClr val="tx1"/>
                </a:solidFill>
                <a:latin typeface="Trebuchet MS" panose="020B0603020202020204" pitchFamily="34" charset="0"/>
                <a:cs typeface="Arial" panose="020B0604020202020204" pitchFamily="34" charset="0"/>
              </a:defRPr>
            </a:lvl5pPr>
            <a:lvl6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6pPr>
            <a:lvl7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7pPr>
            <a:lvl8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8pPr>
            <a:lvl9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defTabSz="685800" eaLnBrk="0" hangingPunct="0"/>
            <a:r>
              <a:rPr lang="fr-FR" altLang="fr-FR" sz="1500" b="1" dirty="0">
                <a:latin typeface="Verdana" panose="020B0604030504040204" pitchFamily="34" charset="0"/>
                <a:ea typeface="MS PGothic" panose="020B0600070205080204" pitchFamily="34" charset="-128"/>
              </a:rPr>
              <a:t>Original du compte rendu classé dans le dossier individuel + copie à l’agent et  à son N+1</a:t>
            </a:r>
            <a:endParaRPr lang="fr-FR" altLang="fr-FR" sz="1500" dirty="0">
              <a:latin typeface="Verdana" panose="020B0604030504040204" pitchFamily="34" charset="0"/>
              <a:ea typeface="MS PGothic" panose="020B0600070205080204" pitchFamily="34" charset="-128"/>
            </a:endParaRPr>
          </a:p>
        </p:txBody>
      </p:sp>
      <p:pic>
        <p:nvPicPr>
          <p:cNvPr id="2" name="Image 1" descr="Logo_CDG18_BS.jpg">
            <a:extLst>
              <a:ext uri="{FF2B5EF4-FFF2-40B4-BE49-F238E27FC236}">
                <a16:creationId xmlns:a16="http://schemas.microsoft.com/office/drawing/2014/main" id="{D7B71B06-B482-5AAC-B9B2-03B356541312}"/>
              </a:ext>
            </a:extLst>
          </p:cNvPr>
          <p:cNvPicPr>
            <a:picLocks noChangeAspect="1"/>
          </p:cNvPicPr>
          <p:nvPr/>
        </p:nvPicPr>
        <p:blipFill>
          <a:blip r:embed="rId2"/>
          <a:stretch>
            <a:fillRect/>
          </a:stretch>
        </p:blipFill>
        <p:spPr>
          <a:xfrm>
            <a:off x="0" y="0"/>
            <a:ext cx="1422426" cy="1443762"/>
          </a:xfrm>
          <a:prstGeom prst="rect">
            <a:avLst/>
          </a:prstGeom>
        </p:spPr>
      </p:pic>
      <p:grpSp>
        <p:nvGrpSpPr>
          <p:cNvPr id="3" name="Groupe 14">
            <a:extLst>
              <a:ext uri="{FF2B5EF4-FFF2-40B4-BE49-F238E27FC236}">
                <a16:creationId xmlns:a16="http://schemas.microsoft.com/office/drawing/2014/main" id="{C0A38CE2-BD2F-FA6A-DE49-1B989B9642DC}"/>
              </a:ext>
            </a:extLst>
          </p:cNvPr>
          <p:cNvGrpSpPr>
            <a:grpSpLocks/>
          </p:cNvGrpSpPr>
          <p:nvPr/>
        </p:nvGrpSpPr>
        <p:grpSpPr bwMode="auto">
          <a:xfrm>
            <a:off x="1482068" y="152400"/>
            <a:ext cx="7661932" cy="1314472"/>
            <a:chOff x="2521302" y="4447632"/>
            <a:chExt cx="6645275" cy="2324642"/>
          </a:xfrm>
        </p:grpSpPr>
        <p:sp>
          <p:nvSpPr>
            <p:cNvPr id="4" name="Oval 2">
              <a:extLst>
                <a:ext uri="{FF2B5EF4-FFF2-40B4-BE49-F238E27FC236}">
                  <a16:creationId xmlns:a16="http://schemas.microsoft.com/office/drawing/2014/main" id="{D3A65B85-35E9-0DD0-2E25-0EDCAB8E1CF8}"/>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5" name="Rectangle 3">
              <a:extLst>
                <a:ext uri="{FF2B5EF4-FFF2-40B4-BE49-F238E27FC236}">
                  <a16:creationId xmlns:a16="http://schemas.microsoft.com/office/drawing/2014/main" id="{8AA6A2DB-DDC8-D423-6884-31C058485262}"/>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6" name="Text Box 4">
              <a:extLst>
                <a:ext uri="{FF2B5EF4-FFF2-40B4-BE49-F238E27FC236}">
                  <a16:creationId xmlns:a16="http://schemas.microsoft.com/office/drawing/2014/main" id="{86BC2092-391D-65DF-0EE6-9CEEB42901D7}"/>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64723388-A250-442C-081D-B73B11A88132}"/>
                </a:ext>
              </a:extLst>
            </p:cNvPr>
            <p:cNvGrpSpPr>
              <a:grpSpLocks/>
            </p:cNvGrpSpPr>
            <p:nvPr/>
          </p:nvGrpSpPr>
          <p:grpSpPr bwMode="auto">
            <a:xfrm>
              <a:off x="3957638" y="5091476"/>
              <a:ext cx="171450" cy="1165229"/>
              <a:chOff x="112099728" y="105931681"/>
              <a:chExt cx="170831" cy="1165800"/>
            </a:xfrm>
          </p:grpSpPr>
          <p:sp>
            <p:nvSpPr>
              <p:cNvPr id="12" name="Rectangle 7">
                <a:extLst>
                  <a:ext uri="{FF2B5EF4-FFF2-40B4-BE49-F238E27FC236}">
                    <a16:creationId xmlns:a16="http://schemas.microsoft.com/office/drawing/2014/main" id="{7B5A801E-3697-45C7-AEFF-9F61F18518E4}"/>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13" name="Rectangle 8">
                <a:extLst>
                  <a:ext uri="{FF2B5EF4-FFF2-40B4-BE49-F238E27FC236}">
                    <a16:creationId xmlns:a16="http://schemas.microsoft.com/office/drawing/2014/main" id="{5F8E877C-AEA0-9DEF-A43A-CA15460674E5}"/>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14" name="Rectangle 9">
                <a:extLst>
                  <a:ext uri="{FF2B5EF4-FFF2-40B4-BE49-F238E27FC236}">
                    <a16:creationId xmlns:a16="http://schemas.microsoft.com/office/drawing/2014/main" id="{A8789914-0CFD-F27A-1AD1-1982F9C0D9C5}"/>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6A72B49F-810E-4C0F-4ED3-001ED7FFD5E7}"/>
                </a:ext>
              </a:extLst>
            </p:cNvPr>
            <p:cNvGrpSpPr>
              <a:grpSpLocks/>
            </p:cNvGrpSpPr>
            <p:nvPr/>
          </p:nvGrpSpPr>
          <p:grpSpPr bwMode="auto">
            <a:xfrm>
              <a:off x="8701088" y="4447632"/>
              <a:ext cx="169862" cy="1163632"/>
              <a:chOff x="116843535" y="105289350"/>
              <a:chExt cx="170420" cy="1163658"/>
            </a:xfrm>
          </p:grpSpPr>
          <p:sp>
            <p:nvSpPr>
              <p:cNvPr id="9" name="Rectangle 8">
                <a:extLst>
                  <a:ext uri="{FF2B5EF4-FFF2-40B4-BE49-F238E27FC236}">
                    <a16:creationId xmlns:a16="http://schemas.microsoft.com/office/drawing/2014/main" id="{6209B53E-83CD-086A-9B78-B281C665894C}"/>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0" name="Rectangle 9">
                <a:extLst>
                  <a:ext uri="{FF2B5EF4-FFF2-40B4-BE49-F238E27FC236}">
                    <a16:creationId xmlns:a16="http://schemas.microsoft.com/office/drawing/2014/main" id="{166C6BBF-58E4-EF61-E2E8-FC57EA23825F}"/>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1" name="Rectangle 10">
                <a:extLst>
                  <a:ext uri="{FF2B5EF4-FFF2-40B4-BE49-F238E27FC236}">
                    <a16:creationId xmlns:a16="http://schemas.microsoft.com/office/drawing/2014/main" id="{1C6E7DBB-2584-587E-4BA9-3774ABA47C8C}"/>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16" name="ZoneTexte 15">
            <a:extLst>
              <a:ext uri="{FF2B5EF4-FFF2-40B4-BE49-F238E27FC236}">
                <a16:creationId xmlns:a16="http://schemas.microsoft.com/office/drawing/2014/main" id="{40942E51-6DB1-1550-4D76-7A603300D9F8}"/>
              </a:ext>
            </a:extLst>
          </p:cNvPr>
          <p:cNvSpPr txBox="1"/>
          <p:nvPr/>
        </p:nvSpPr>
        <p:spPr>
          <a:xfrm>
            <a:off x="481984" y="1621274"/>
            <a:ext cx="5089848" cy="369332"/>
          </a:xfrm>
          <a:prstGeom prst="rect">
            <a:avLst/>
          </a:prstGeom>
          <a:noFill/>
        </p:spPr>
        <p:txBody>
          <a:bodyPr wrap="square">
            <a:spAutoFit/>
          </a:bodyPr>
          <a:lstStyle/>
          <a:p>
            <a:r>
              <a:rPr lang="fr-FR" altLang="fr-FR" sz="1800" b="1" u="sng" dirty="0">
                <a:solidFill>
                  <a:srgbClr val="00B0F0"/>
                </a:solidFill>
                <a:latin typeface="Arial" panose="020B0604020202020204" pitchFamily="34" charset="0"/>
                <a:cs typeface="Arial" panose="020B0604020202020204" pitchFamily="34" charset="0"/>
              </a:rPr>
              <a:t>Après l’entretien:</a:t>
            </a:r>
            <a:endParaRPr lang="fr-FR" dirty="0">
              <a:solidFill>
                <a:srgbClr val="00B0F0"/>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p:cTn id="7" dur="500" fill="hold"/>
                                        <p:tgtEl>
                                          <p:spTgt spid="51202"/>
                                        </p:tgtEl>
                                        <p:attrNameLst>
                                          <p:attrName>ppt_w</p:attrName>
                                        </p:attrNameLst>
                                      </p:cBhvr>
                                      <p:tavLst>
                                        <p:tav tm="0">
                                          <p:val>
                                            <p:fltVal val="0"/>
                                          </p:val>
                                        </p:tav>
                                        <p:tav tm="100000">
                                          <p:val>
                                            <p:strVal val="#ppt_w"/>
                                          </p:val>
                                        </p:tav>
                                      </p:tavLst>
                                    </p:anim>
                                    <p:anim calcmode="lin" valueType="num">
                                      <p:cBhvr>
                                        <p:cTn id="8" dur="500" fill="hold"/>
                                        <p:tgtEl>
                                          <p:spTgt spid="5120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51204"/>
                                        </p:tgtEl>
                                        <p:attrNameLst>
                                          <p:attrName>style.visibility</p:attrName>
                                        </p:attrNameLst>
                                      </p:cBhvr>
                                      <p:to>
                                        <p:strVal val="visible"/>
                                      </p:to>
                                    </p:set>
                                    <p:animEffect transition="in" filter="checkerboard(across)">
                                      <p:cBhvr>
                                        <p:cTn id="13" dur="500"/>
                                        <p:tgtEl>
                                          <p:spTgt spid="51204"/>
                                        </p:tgtEl>
                                      </p:cBhvr>
                                    </p:animEffect>
                                  </p:childTnLst>
                                </p:cTn>
                              </p:par>
                              <p:par>
                                <p:cTn id="14" presetID="5" presetClass="entr" presetSubtype="10" fill="hold" nodeType="withEffect">
                                  <p:stCondLst>
                                    <p:cond delay="0"/>
                                  </p:stCondLst>
                                  <p:childTnLst>
                                    <p:set>
                                      <p:cBhvr>
                                        <p:cTn id="15" dur="1" fill="hold">
                                          <p:stCondLst>
                                            <p:cond delay="0"/>
                                          </p:stCondLst>
                                        </p:cTn>
                                        <p:tgtEl>
                                          <p:spTgt spid="51203"/>
                                        </p:tgtEl>
                                        <p:attrNameLst>
                                          <p:attrName>style.visibility</p:attrName>
                                        </p:attrNameLst>
                                      </p:cBhvr>
                                      <p:to>
                                        <p:strVal val="visible"/>
                                      </p:to>
                                    </p:set>
                                    <p:animEffect transition="in" filter="checkerboard(across)">
                                      <p:cBhvr>
                                        <p:cTn id="16" dur="500"/>
                                        <p:tgtEl>
                                          <p:spTgt spid="5120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51205"/>
                                        </p:tgtEl>
                                        <p:attrNameLst>
                                          <p:attrName>style.visibility</p:attrName>
                                        </p:attrNameLst>
                                      </p:cBhvr>
                                      <p:to>
                                        <p:strVal val="visible"/>
                                      </p:to>
                                    </p:set>
                                    <p:animEffect transition="in" filter="checkerboard(across)">
                                      <p:cBhvr>
                                        <p:cTn id="21" dur="500"/>
                                        <p:tgtEl>
                                          <p:spTgt spid="51205"/>
                                        </p:tgtEl>
                                      </p:cBhvr>
                                    </p:animEffect>
                                  </p:childTnLst>
                                </p:cTn>
                              </p:par>
                              <p:par>
                                <p:cTn id="22" presetID="5" presetClass="entr" presetSubtype="10" fill="hold" nodeType="withEffect">
                                  <p:stCondLst>
                                    <p:cond delay="0"/>
                                  </p:stCondLst>
                                  <p:childTnLst>
                                    <p:set>
                                      <p:cBhvr>
                                        <p:cTn id="23" dur="1" fill="hold">
                                          <p:stCondLst>
                                            <p:cond delay="0"/>
                                          </p:stCondLst>
                                        </p:cTn>
                                        <p:tgtEl>
                                          <p:spTgt spid="51208"/>
                                        </p:tgtEl>
                                        <p:attrNameLst>
                                          <p:attrName>style.visibility</p:attrName>
                                        </p:attrNameLst>
                                      </p:cBhvr>
                                      <p:to>
                                        <p:strVal val="visible"/>
                                      </p:to>
                                    </p:set>
                                    <p:animEffect transition="in" filter="checkerboard(across)">
                                      <p:cBhvr>
                                        <p:cTn id="24" dur="500"/>
                                        <p:tgtEl>
                                          <p:spTgt spid="5120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nodeType="clickEffect">
                                  <p:stCondLst>
                                    <p:cond delay="0"/>
                                  </p:stCondLst>
                                  <p:childTnLst>
                                    <p:set>
                                      <p:cBhvr>
                                        <p:cTn id="28" dur="1" fill="hold">
                                          <p:stCondLst>
                                            <p:cond delay="0"/>
                                          </p:stCondLst>
                                        </p:cTn>
                                        <p:tgtEl>
                                          <p:spTgt spid="51206"/>
                                        </p:tgtEl>
                                        <p:attrNameLst>
                                          <p:attrName>style.visibility</p:attrName>
                                        </p:attrNameLst>
                                      </p:cBhvr>
                                      <p:to>
                                        <p:strVal val="visible"/>
                                      </p:to>
                                    </p:set>
                                    <p:animEffect transition="in" filter="checkerboard(across)">
                                      <p:cBhvr>
                                        <p:cTn id="29" dur="500"/>
                                        <p:tgtEl>
                                          <p:spTgt spid="51206"/>
                                        </p:tgtEl>
                                      </p:cBhvr>
                                    </p:animEffect>
                                  </p:childTnLst>
                                </p:cTn>
                              </p:par>
                              <p:par>
                                <p:cTn id="30" presetID="5" presetClass="entr" presetSubtype="10" fill="hold" nodeType="withEffect">
                                  <p:stCondLst>
                                    <p:cond delay="0"/>
                                  </p:stCondLst>
                                  <p:childTnLst>
                                    <p:set>
                                      <p:cBhvr>
                                        <p:cTn id="31" dur="1" fill="hold">
                                          <p:stCondLst>
                                            <p:cond delay="0"/>
                                          </p:stCondLst>
                                        </p:cTn>
                                        <p:tgtEl>
                                          <p:spTgt spid="51209"/>
                                        </p:tgtEl>
                                        <p:attrNameLst>
                                          <p:attrName>style.visibility</p:attrName>
                                        </p:attrNameLst>
                                      </p:cBhvr>
                                      <p:to>
                                        <p:strVal val="visible"/>
                                      </p:to>
                                    </p:set>
                                    <p:animEffect transition="in" filter="checkerboard(across)">
                                      <p:cBhvr>
                                        <p:cTn id="32" dur="500"/>
                                        <p:tgtEl>
                                          <p:spTgt spid="5120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51207"/>
                                        </p:tgtEl>
                                        <p:attrNameLst>
                                          <p:attrName>style.visibility</p:attrName>
                                        </p:attrNameLst>
                                      </p:cBhvr>
                                      <p:to>
                                        <p:strVal val="visible"/>
                                      </p:to>
                                    </p:set>
                                    <p:animEffect transition="in" filter="checkerboard(across)">
                                      <p:cBhvr>
                                        <p:cTn id="37" dur="500"/>
                                        <p:tgtEl>
                                          <p:spTgt spid="51207"/>
                                        </p:tgtEl>
                                      </p:cBhvr>
                                    </p:animEffect>
                                  </p:childTnLst>
                                </p:cTn>
                              </p:par>
                              <p:par>
                                <p:cTn id="38" presetID="5" presetClass="entr" presetSubtype="10" fill="hold" nodeType="withEffect">
                                  <p:stCondLst>
                                    <p:cond delay="0"/>
                                  </p:stCondLst>
                                  <p:childTnLst>
                                    <p:set>
                                      <p:cBhvr>
                                        <p:cTn id="39" dur="1" fill="hold">
                                          <p:stCondLst>
                                            <p:cond delay="0"/>
                                          </p:stCondLst>
                                        </p:cTn>
                                        <p:tgtEl>
                                          <p:spTgt spid="51210"/>
                                        </p:tgtEl>
                                        <p:attrNameLst>
                                          <p:attrName>style.visibility</p:attrName>
                                        </p:attrNameLst>
                                      </p:cBhvr>
                                      <p:to>
                                        <p:strVal val="visible"/>
                                      </p:to>
                                    </p:set>
                                    <p:animEffect transition="in" filter="checkerboard(across)">
                                      <p:cBhvr>
                                        <p:cTn id="40" dur="500"/>
                                        <p:tgtEl>
                                          <p:spTgt spid="51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p:bldP spid="51208" grpId="0"/>
      <p:bldP spid="51209" grpId="0"/>
      <p:bldP spid="512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25439" y="1043885"/>
            <a:ext cx="2590800" cy="382156"/>
          </a:xfrm>
          <a:prstGeom prst="rect">
            <a:avLst/>
          </a:prstGeom>
        </p:spPr>
        <p:txBody>
          <a:bodyPr vert="horz" wrap="square" lIns="0" tIns="12700" rIns="0" bIns="0" rtlCol="0">
            <a:spAutoFit/>
          </a:bodyPr>
          <a:lstStyle/>
          <a:p>
            <a:pPr marL="12700">
              <a:lnSpc>
                <a:spcPct val="100000"/>
              </a:lnSpc>
              <a:spcBef>
                <a:spcPts val="100"/>
              </a:spcBef>
            </a:pPr>
            <a:r>
              <a:rPr lang="fr-FR" dirty="0">
                <a:solidFill>
                  <a:srgbClr val="00B0F0"/>
                </a:solidFill>
              </a:rPr>
              <a:t>SOMMAIRE </a:t>
            </a:r>
            <a:endParaRPr spc="-20" dirty="0">
              <a:solidFill>
                <a:srgbClr val="00B0F0"/>
              </a:solidFill>
            </a:endParaRPr>
          </a:p>
        </p:txBody>
      </p:sp>
      <p:pic>
        <p:nvPicPr>
          <p:cNvPr id="11" name="Image 10" descr="Logo_CDG18_BS.jpg"/>
          <p:cNvPicPr>
            <a:picLocks noChangeAspect="1"/>
          </p:cNvPicPr>
          <p:nvPr/>
        </p:nvPicPr>
        <p:blipFill>
          <a:blip r:embed="rId3"/>
          <a:stretch>
            <a:fillRect/>
          </a:stretch>
        </p:blipFill>
        <p:spPr>
          <a:xfrm>
            <a:off x="0" y="0"/>
            <a:ext cx="1422426" cy="1443762"/>
          </a:xfrm>
          <a:prstGeom prst="rect">
            <a:avLst/>
          </a:prstGeom>
        </p:spPr>
      </p:pic>
      <p:grpSp>
        <p:nvGrpSpPr>
          <p:cNvPr id="6" name="Groupe 14"/>
          <p:cNvGrpSpPr>
            <a:grpSpLocks/>
          </p:cNvGrpSpPr>
          <p:nvPr/>
        </p:nvGrpSpPr>
        <p:grpSpPr bwMode="auto">
          <a:xfrm>
            <a:off x="1482068" y="152400"/>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13" name="ZoneTexte 12">
            <a:extLst>
              <a:ext uri="{FF2B5EF4-FFF2-40B4-BE49-F238E27FC236}">
                <a16:creationId xmlns:a16="http://schemas.microsoft.com/office/drawing/2014/main" id="{B43A91C2-7F6F-B567-614F-D7BB1A83F133}"/>
              </a:ext>
            </a:extLst>
          </p:cNvPr>
          <p:cNvSpPr txBox="1"/>
          <p:nvPr/>
        </p:nvSpPr>
        <p:spPr>
          <a:xfrm>
            <a:off x="682400" y="1538184"/>
            <a:ext cx="8022700" cy="5693866"/>
          </a:xfrm>
          <a:prstGeom prst="rect">
            <a:avLst/>
          </a:prstGeom>
          <a:noFill/>
        </p:spPr>
        <p:txBody>
          <a:bodyPr wrap="square" rtlCol="0">
            <a:spAutoFit/>
          </a:bodyPr>
          <a:lstStyle/>
          <a:p>
            <a:pPr marL="514350" indent="-514350">
              <a:buAutoNum type="arabicPeriod"/>
            </a:pPr>
            <a:r>
              <a:rPr lang="fr-FR" sz="2800" b="1" dirty="0">
                <a:solidFill>
                  <a:srgbClr val="00B0F0"/>
                </a:solidFill>
              </a:rPr>
              <a:t>Campagne des entretiens professionnels et avancement de grade et promotion interne 2026</a:t>
            </a:r>
          </a:p>
          <a:p>
            <a:endParaRPr lang="fr-FR" sz="2800" b="1" dirty="0">
              <a:solidFill>
                <a:schemeClr val="accent2"/>
              </a:solidFill>
            </a:endParaRPr>
          </a:p>
          <a:p>
            <a:pPr marL="541338"/>
            <a:r>
              <a:rPr lang="fr-FR" sz="2800" b="1" dirty="0">
                <a:solidFill>
                  <a:schemeClr val="accent2"/>
                </a:solidFill>
              </a:rPr>
              <a:t>2. Elections professionnelles 2026</a:t>
            </a:r>
          </a:p>
          <a:p>
            <a:pPr marL="541338"/>
            <a:endParaRPr lang="fr-FR" sz="2800" b="1" dirty="0">
              <a:solidFill>
                <a:schemeClr val="accent2"/>
              </a:solidFill>
            </a:endParaRPr>
          </a:p>
          <a:p>
            <a:pPr marL="541338"/>
            <a:r>
              <a:rPr lang="fr-FR" sz="2800" b="1" dirty="0">
                <a:solidFill>
                  <a:schemeClr val="accent2"/>
                </a:solidFill>
              </a:rPr>
              <a:t>	</a:t>
            </a:r>
            <a:r>
              <a:rPr lang="fr-FR" sz="2800" b="1" dirty="0">
                <a:solidFill>
                  <a:srgbClr val="CC99FF"/>
                </a:solidFill>
              </a:rPr>
              <a:t>3. Aide à l’archivage : présentation de l’offre  récolement + 	audit</a:t>
            </a:r>
          </a:p>
          <a:p>
            <a:pPr marL="541338"/>
            <a:endParaRPr lang="fr-FR" sz="2800" b="1" dirty="0">
              <a:solidFill>
                <a:srgbClr val="92D050"/>
              </a:solidFill>
            </a:endParaRPr>
          </a:p>
          <a:p>
            <a:pPr marL="541338"/>
            <a:r>
              <a:rPr lang="fr-FR" sz="2800" b="1" dirty="0">
                <a:solidFill>
                  <a:srgbClr val="CC99FF"/>
                </a:solidFill>
              </a:rPr>
              <a:t>		</a:t>
            </a:r>
            <a:r>
              <a:rPr lang="fr-FR" sz="2800" b="1" dirty="0">
                <a:solidFill>
                  <a:srgbClr val="92D050"/>
                </a:solidFill>
              </a:rPr>
              <a:t>4. Secrétaires itinérantes : présentation de la mission et des nouvelles collaboratrices</a:t>
            </a:r>
          </a:p>
          <a:p>
            <a:pPr marL="541338"/>
            <a:endParaRPr lang="fr-FR" sz="2800" b="1" dirty="0">
              <a:solidFill>
                <a:srgbClr val="00B050"/>
              </a:solidFill>
            </a:endParaRPr>
          </a:p>
          <a:p>
            <a:pPr marL="2155825" lvl="2"/>
            <a:r>
              <a:rPr lang="fr-FR" sz="2800" b="1" dirty="0">
                <a:solidFill>
                  <a:srgbClr val="FF0000"/>
                </a:solidFill>
              </a:rPr>
              <a:t>5. L’actu-minute</a:t>
            </a:r>
            <a:endParaRPr lang="fr-FR" sz="2800" b="1" dirty="0">
              <a:solidFill>
                <a:srgbClr val="7030A0"/>
              </a:solidFill>
            </a:endParaRPr>
          </a:p>
          <a:p>
            <a:pPr algn="ctr"/>
            <a:r>
              <a:rPr lang="fr-FR" sz="2800" b="1" dirty="0"/>
              <a:t>	</a:t>
            </a:r>
            <a:r>
              <a:rPr lang="fr-FR" sz="2800" b="1" dirty="0">
                <a:solidFill>
                  <a:schemeClr val="accent3"/>
                </a:solidFill>
              </a:rPr>
              <a:t>		</a:t>
            </a:r>
            <a:endParaRPr lang="fr-FR" sz="2800" b="1" dirty="0">
              <a:solidFill>
                <a:srgbClr val="FFC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7A00A80E-5CD7-2654-975A-90D7C9344EBF}"/>
              </a:ext>
            </a:extLst>
          </p:cNvPr>
          <p:cNvSpPr>
            <a:spLocks noGrp="1"/>
          </p:cNvSpPr>
          <p:nvPr>
            <p:ph type="title" idx="4294967295"/>
          </p:nvPr>
        </p:nvSpPr>
        <p:spPr>
          <a:xfrm>
            <a:off x="5362574" y="1284592"/>
            <a:ext cx="7060406" cy="990600"/>
          </a:xfrm>
        </p:spPr>
        <p:txBody>
          <a:bodyPr>
            <a:noAutofit/>
          </a:bodyPr>
          <a:lstStyle/>
          <a:p>
            <a:r>
              <a:rPr lang="fr-FR" altLang="fr-FR" sz="2400" b="1" dirty="0">
                <a:solidFill>
                  <a:srgbClr val="C00000"/>
                </a:solidFill>
                <a:latin typeface="Arial" panose="020B0604020202020204" pitchFamily="34" charset="0"/>
                <a:cs typeface="Arial" panose="020B0604020202020204" pitchFamily="34" charset="0"/>
              </a:rPr>
              <a:t>Les étapes de l’entretien </a:t>
            </a:r>
            <a:br>
              <a:rPr lang="fr-FR" altLang="fr-FR" sz="2400" b="1" dirty="0">
                <a:solidFill>
                  <a:srgbClr val="C00000"/>
                </a:solidFill>
                <a:latin typeface="Arial" panose="020B0604020202020204" pitchFamily="34" charset="0"/>
                <a:cs typeface="Arial" panose="020B0604020202020204" pitchFamily="34" charset="0"/>
              </a:rPr>
            </a:br>
            <a:br>
              <a:rPr lang="fr-FR" altLang="fr-FR" sz="2400" b="1" u="sng" dirty="0">
                <a:solidFill>
                  <a:srgbClr val="C00000"/>
                </a:solidFill>
                <a:latin typeface="Arial" panose="020B0604020202020204" pitchFamily="34" charset="0"/>
                <a:cs typeface="Arial" panose="020B0604020202020204" pitchFamily="34" charset="0"/>
              </a:rPr>
            </a:br>
            <a:endParaRPr lang="fr-FR" altLang="fr-FR" sz="2400" b="1" u="sng" dirty="0">
              <a:solidFill>
                <a:srgbClr val="C00000"/>
              </a:solidFill>
              <a:latin typeface="Arial" panose="020B0604020202020204" pitchFamily="34" charset="0"/>
              <a:cs typeface="Arial" panose="020B0604020202020204" pitchFamily="34" charset="0"/>
            </a:endParaRPr>
          </a:p>
        </p:txBody>
      </p:sp>
      <p:sp>
        <p:nvSpPr>
          <p:cNvPr id="51203" name="Text Box 3">
            <a:extLst>
              <a:ext uri="{FF2B5EF4-FFF2-40B4-BE49-F238E27FC236}">
                <a16:creationId xmlns:a16="http://schemas.microsoft.com/office/drawing/2014/main" id="{958ACA49-3A61-B8EF-1E51-BD266DFAED35}"/>
              </a:ext>
            </a:extLst>
          </p:cNvPr>
          <p:cNvSpPr txBox="1">
            <a:spLocks noChangeArrowheads="1"/>
          </p:cNvSpPr>
          <p:nvPr/>
        </p:nvSpPr>
        <p:spPr bwMode="auto">
          <a:xfrm>
            <a:off x="251223" y="2078831"/>
            <a:ext cx="8712994"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Trebuchet MS" panose="020B0603020202020204" pitchFamily="34" charset="0"/>
                <a:cs typeface="Arial" panose="020B0604020202020204" pitchFamily="34" charset="0"/>
              </a:defRPr>
            </a:lvl1pPr>
            <a:lvl2pPr marL="914400" indent="-457200">
              <a:defRPr>
                <a:solidFill>
                  <a:schemeClr val="tx1"/>
                </a:solidFill>
                <a:latin typeface="Trebuchet MS" panose="020B0603020202020204" pitchFamily="34" charset="0"/>
                <a:cs typeface="Arial" panose="020B0604020202020204" pitchFamily="34" charset="0"/>
              </a:defRPr>
            </a:lvl2pPr>
            <a:lvl3pPr marL="1371600" indent="-457200">
              <a:defRPr>
                <a:solidFill>
                  <a:schemeClr val="tx1"/>
                </a:solidFill>
                <a:latin typeface="Trebuchet MS" panose="020B0603020202020204" pitchFamily="34" charset="0"/>
                <a:cs typeface="Arial" panose="020B0604020202020204" pitchFamily="34" charset="0"/>
              </a:defRPr>
            </a:lvl3pPr>
            <a:lvl4pPr marL="1828800" indent="-457200">
              <a:defRPr>
                <a:solidFill>
                  <a:schemeClr val="tx1"/>
                </a:solidFill>
                <a:latin typeface="Trebuchet MS" panose="020B0603020202020204" pitchFamily="34" charset="0"/>
                <a:cs typeface="Arial" panose="020B0604020202020204" pitchFamily="34" charset="0"/>
              </a:defRPr>
            </a:lvl4pPr>
            <a:lvl5pPr marL="2286000" indent="-457200">
              <a:defRPr>
                <a:solidFill>
                  <a:schemeClr val="tx1"/>
                </a:solidFill>
                <a:latin typeface="Trebuchet MS" panose="020B0603020202020204" pitchFamily="34" charset="0"/>
                <a:cs typeface="Arial" panose="020B0604020202020204" pitchFamily="34" charset="0"/>
              </a:defRPr>
            </a:lvl5pPr>
            <a:lvl6pPr marL="2743200" indent="-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3200400" indent="-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657600" indent="-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4114800" indent="-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defTabSz="685800" eaLnBrk="0" hangingPunct="0">
              <a:spcBef>
                <a:spcPct val="50000"/>
              </a:spcBef>
            </a:pPr>
            <a:r>
              <a:rPr lang="fr-FR" altLang="fr-FR" sz="1500" b="1" dirty="0">
                <a:latin typeface="Verdana" panose="020B0604030504040204" pitchFamily="34" charset="0"/>
                <a:ea typeface="MS PGothic" panose="020B0600070205080204" pitchFamily="34" charset="-128"/>
              </a:rPr>
              <a:t>	</a:t>
            </a:r>
            <a:r>
              <a:rPr lang="fr-FR" altLang="fr-FR" b="1" dirty="0">
                <a:latin typeface="Arial" panose="020B0604020202020204" pitchFamily="34" charset="0"/>
                <a:ea typeface="MS PGothic" panose="020B0600070205080204" pitchFamily="34" charset="-128"/>
              </a:rPr>
              <a:t>Recours gracieux: </a:t>
            </a:r>
            <a:r>
              <a:rPr lang="fr-FR" altLang="fr-FR" dirty="0">
                <a:latin typeface="Arial" panose="020B0604020202020204" pitchFamily="34" charset="0"/>
                <a:ea typeface="MS PGothic" panose="020B0600070205080204" pitchFamily="34" charset="-128"/>
              </a:rPr>
              <a:t>auprès de l’autorité territoriale dans un délai de 15 jours francs qui suit la notification </a:t>
            </a:r>
          </a:p>
          <a:p>
            <a:pPr defTabSz="685800" eaLnBrk="0" hangingPunct="0">
              <a:spcBef>
                <a:spcPct val="50000"/>
              </a:spcBef>
            </a:pPr>
            <a:r>
              <a:rPr lang="fr-FR" altLang="fr-FR" b="1" dirty="0">
                <a:latin typeface="Arial" panose="020B0604020202020204" pitchFamily="34" charset="0"/>
                <a:ea typeface="MS PGothic" panose="020B0600070205080204" pitchFamily="34" charset="-128"/>
              </a:rPr>
              <a:t> </a:t>
            </a:r>
            <a:r>
              <a:rPr lang="fr-FR" altLang="fr-FR" dirty="0">
                <a:latin typeface="Arial" panose="020B0604020202020204" pitchFamily="34" charset="0"/>
                <a:ea typeface="MS PGothic" panose="020B0600070205080204" pitchFamily="34" charset="-128"/>
              </a:rPr>
              <a:t>L’autorité territoriale dispose de 15 jours à compter de la réception de la demande pour répondre à l’agent</a:t>
            </a:r>
          </a:p>
        </p:txBody>
      </p:sp>
      <p:sp>
        <p:nvSpPr>
          <p:cNvPr id="51204" name="AutoShape 4">
            <a:extLst>
              <a:ext uri="{FF2B5EF4-FFF2-40B4-BE49-F238E27FC236}">
                <a16:creationId xmlns:a16="http://schemas.microsoft.com/office/drawing/2014/main" id="{0F944B73-92D8-F8AB-EADF-2B27BFD83C31}"/>
              </a:ext>
            </a:extLst>
          </p:cNvPr>
          <p:cNvSpPr>
            <a:spLocks noChangeArrowheads="1"/>
          </p:cNvSpPr>
          <p:nvPr/>
        </p:nvSpPr>
        <p:spPr bwMode="auto">
          <a:xfrm>
            <a:off x="179785" y="2132410"/>
            <a:ext cx="467915" cy="270272"/>
          </a:xfrm>
          <a:prstGeom prst="rightArrow">
            <a:avLst>
              <a:gd name="adj1" fmla="val 50000"/>
              <a:gd name="adj2" fmla="val 4328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51205" name="AutoShape 5">
            <a:extLst>
              <a:ext uri="{FF2B5EF4-FFF2-40B4-BE49-F238E27FC236}">
                <a16:creationId xmlns:a16="http://schemas.microsoft.com/office/drawing/2014/main" id="{DC6C686B-F3F7-81AA-4AD2-B89AE772B8C8}"/>
              </a:ext>
            </a:extLst>
          </p:cNvPr>
          <p:cNvSpPr>
            <a:spLocks noChangeArrowheads="1"/>
          </p:cNvSpPr>
          <p:nvPr/>
        </p:nvSpPr>
        <p:spPr bwMode="auto">
          <a:xfrm>
            <a:off x="139191" y="4015550"/>
            <a:ext cx="467915" cy="270272"/>
          </a:xfrm>
          <a:prstGeom prst="rightArrow">
            <a:avLst>
              <a:gd name="adj1" fmla="val 50000"/>
              <a:gd name="adj2" fmla="val 4328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51206" name="AutoShape 6">
            <a:extLst>
              <a:ext uri="{FF2B5EF4-FFF2-40B4-BE49-F238E27FC236}">
                <a16:creationId xmlns:a16="http://schemas.microsoft.com/office/drawing/2014/main" id="{9DFC5016-774E-137E-DF30-E0ACDFDE7089}"/>
              </a:ext>
            </a:extLst>
          </p:cNvPr>
          <p:cNvSpPr>
            <a:spLocks noChangeArrowheads="1"/>
          </p:cNvSpPr>
          <p:nvPr/>
        </p:nvSpPr>
        <p:spPr bwMode="auto">
          <a:xfrm>
            <a:off x="170293" y="5153985"/>
            <a:ext cx="467915" cy="270272"/>
          </a:xfrm>
          <a:prstGeom prst="rightArrow">
            <a:avLst>
              <a:gd name="adj1" fmla="val 50000"/>
              <a:gd name="adj2" fmla="val 4328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51208" name="Text Box 8">
            <a:extLst>
              <a:ext uri="{FF2B5EF4-FFF2-40B4-BE49-F238E27FC236}">
                <a16:creationId xmlns:a16="http://schemas.microsoft.com/office/drawing/2014/main" id="{8A1E8769-F6E2-857E-89C5-D446C9DBF5E3}"/>
              </a:ext>
            </a:extLst>
          </p:cNvPr>
          <p:cNvSpPr txBox="1">
            <a:spLocks noChangeArrowheads="1"/>
          </p:cNvSpPr>
          <p:nvPr/>
        </p:nvSpPr>
        <p:spPr bwMode="auto">
          <a:xfrm>
            <a:off x="607106" y="3733400"/>
            <a:ext cx="78486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a:defRPr>
                <a:solidFill>
                  <a:schemeClr val="tx1"/>
                </a:solidFill>
                <a:latin typeface="Trebuchet MS" panose="020B0603020202020204" pitchFamily="34" charset="0"/>
                <a:cs typeface="Arial" panose="020B0604020202020204" pitchFamily="34" charset="0"/>
              </a:defRPr>
            </a:lvl2pPr>
            <a:lvl3pPr>
              <a:defRPr>
                <a:solidFill>
                  <a:schemeClr val="tx1"/>
                </a:solidFill>
                <a:latin typeface="Trebuchet MS" panose="020B0603020202020204" pitchFamily="34" charset="0"/>
                <a:cs typeface="Arial" panose="020B0604020202020204" pitchFamily="34" charset="0"/>
              </a:defRPr>
            </a:lvl3pPr>
            <a:lvl4pPr>
              <a:defRPr>
                <a:solidFill>
                  <a:schemeClr val="tx1"/>
                </a:solidFill>
                <a:latin typeface="Trebuchet MS" panose="020B0603020202020204" pitchFamily="34" charset="0"/>
                <a:cs typeface="Arial" panose="020B0604020202020204" pitchFamily="34" charset="0"/>
              </a:defRPr>
            </a:lvl4pPr>
            <a:lvl5pPr>
              <a:defRPr>
                <a:solidFill>
                  <a:schemeClr val="tx1"/>
                </a:solidFill>
                <a:latin typeface="Trebuchet MS" panose="020B0603020202020204" pitchFamily="34" charset="0"/>
                <a:cs typeface="Arial" panose="020B0604020202020204" pitchFamily="34" charset="0"/>
              </a:defRPr>
            </a:lvl5pPr>
            <a:lvl6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6pPr>
            <a:lvl7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7pPr>
            <a:lvl8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8pPr>
            <a:lvl9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defTabSz="685800" eaLnBrk="0" hangingPunct="0"/>
            <a:r>
              <a:rPr lang="fr-FR" altLang="fr-FR" b="1" dirty="0">
                <a:latin typeface="Arial" panose="020B0604020202020204" pitchFamily="34" charset="0"/>
                <a:ea typeface="MS PGothic" panose="020B0600070205080204" pitchFamily="34" charset="-128"/>
              </a:rPr>
              <a:t>Révision devant la CAP: </a:t>
            </a:r>
            <a:r>
              <a:rPr lang="fr-FR" altLang="fr-FR" dirty="0">
                <a:latin typeface="Arial" panose="020B0604020202020204" pitchFamily="34" charset="0"/>
                <a:ea typeface="MS PGothic" panose="020B0600070205080204" pitchFamily="34" charset="-128"/>
              </a:rPr>
              <a:t>uniquement en cas de réponse défavorable au recours gracieux, dans un délai d’un mois après réception de la décision défavorable</a:t>
            </a:r>
          </a:p>
        </p:txBody>
      </p:sp>
      <p:sp>
        <p:nvSpPr>
          <p:cNvPr id="51209" name="Text Box 9">
            <a:extLst>
              <a:ext uri="{FF2B5EF4-FFF2-40B4-BE49-F238E27FC236}">
                <a16:creationId xmlns:a16="http://schemas.microsoft.com/office/drawing/2014/main" id="{D3BCB6EF-8C64-CDFB-2FB8-6B62F016F9BA}"/>
              </a:ext>
            </a:extLst>
          </p:cNvPr>
          <p:cNvSpPr txBox="1">
            <a:spLocks noChangeArrowheads="1"/>
          </p:cNvSpPr>
          <p:nvPr/>
        </p:nvSpPr>
        <p:spPr bwMode="auto">
          <a:xfrm>
            <a:off x="783872" y="5101092"/>
            <a:ext cx="792122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a:defRPr>
                <a:solidFill>
                  <a:schemeClr val="tx1"/>
                </a:solidFill>
                <a:latin typeface="Trebuchet MS" panose="020B0603020202020204" pitchFamily="34" charset="0"/>
                <a:cs typeface="Arial" panose="020B0604020202020204" pitchFamily="34" charset="0"/>
              </a:defRPr>
            </a:lvl2pPr>
            <a:lvl3pPr>
              <a:defRPr>
                <a:solidFill>
                  <a:schemeClr val="tx1"/>
                </a:solidFill>
                <a:latin typeface="Trebuchet MS" panose="020B0603020202020204" pitchFamily="34" charset="0"/>
                <a:cs typeface="Arial" panose="020B0604020202020204" pitchFamily="34" charset="0"/>
              </a:defRPr>
            </a:lvl3pPr>
            <a:lvl4pPr>
              <a:defRPr>
                <a:solidFill>
                  <a:schemeClr val="tx1"/>
                </a:solidFill>
                <a:latin typeface="Trebuchet MS" panose="020B0603020202020204" pitchFamily="34" charset="0"/>
                <a:cs typeface="Arial" panose="020B0604020202020204" pitchFamily="34" charset="0"/>
              </a:defRPr>
            </a:lvl4pPr>
            <a:lvl5pPr>
              <a:defRPr>
                <a:solidFill>
                  <a:schemeClr val="tx1"/>
                </a:solidFill>
                <a:latin typeface="Trebuchet MS" panose="020B0603020202020204" pitchFamily="34" charset="0"/>
                <a:cs typeface="Arial" panose="020B0604020202020204" pitchFamily="34" charset="0"/>
              </a:defRPr>
            </a:lvl5pPr>
            <a:lvl6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6pPr>
            <a:lvl7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7pPr>
            <a:lvl8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8pPr>
            <a:lvl9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defTabSz="685800" eaLnBrk="0" hangingPunct="0"/>
            <a:r>
              <a:rPr lang="fr-FR" altLang="fr-FR" b="1" dirty="0">
                <a:latin typeface="Arial" panose="020B0604020202020204" pitchFamily="34" charset="0"/>
                <a:ea typeface="MS PGothic" panose="020B0600070205080204" pitchFamily="34" charset="-128"/>
              </a:rPr>
              <a:t>Recours contentieux: </a:t>
            </a:r>
            <a:r>
              <a:rPr lang="fr-FR" altLang="fr-FR" dirty="0">
                <a:latin typeface="Arial" panose="020B0604020202020204" pitchFamily="34" charset="0"/>
                <a:ea typeface="MS PGothic" panose="020B0600070205080204" pitchFamily="34" charset="-128"/>
              </a:rPr>
              <a:t>dans un délai de 2 mois qui suit la notification du compte-rendu, auprès du Tribunal Administratif d’Orléans</a:t>
            </a:r>
          </a:p>
        </p:txBody>
      </p:sp>
      <p:pic>
        <p:nvPicPr>
          <p:cNvPr id="2" name="Image 1" descr="Logo_CDG18_BS.jpg">
            <a:extLst>
              <a:ext uri="{FF2B5EF4-FFF2-40B4-BE49-F238E27FC236}">
                <a16:creationId xmlns:a16="http://schemas.microsoft.com/office/drawing/2014/main" id="{D7B71B06-B482-5AAC-B9B2-03B356541312}"/>
              </a:ext>
            </a:extLst>
          </p:cNvPr>
          <p:cNvPicPr>
            <a:picLocks noChangeAspect="1"/>
          </p:cNvPicPr>
          <p:nvPr/>
        </p:nvPicPr>
        <p:blipFill>
          <a:blip r:embed="rId2"/>
          <a:stretch>
            <a:fillRect/>
          </a:stretch>
        </p:blipFill>
        <p:spPr>
          <a:xfrm>
            <a:off x="0" y="0"/>
            <a:ext cx="1422426" cy="1443762"/>
          </a:xfrm>
          <a:prstGeom prst="rect">
            <a:avLst/>
          </a:prstGeom>
        </p:spPr>
      </p:pic>
      <p:grpSp>
        <p:nvGrpSpPr>
          <p:cNvPr id="3" name="Groupe 14">
            <a:extLst>
              <a:ext uri="{FF2B5EF4-FFF2-40B4-BE49-F238E27FC236}">
                <a16:creationId xmlns:a16="http://schemas.microsoft.com/office/drawing/2014/main" id="{C0A38CE2-BD2F-FA6A-DE49-1B989B9642DC}"/>
              </a:ext>
            </a:extLst>
          </p:cNvPr>
          <p:cNvGrpSpPr>
            <a:grpSpLocks/>
          </p:cNvGrpSpPr>
          <p:nvPr/>
        </p:nvGrpSpPr>
        <p:grpSpPr bwMode="auto">
          <a:xfrm>
            <a:off x="1482068" y="152400"/>
            <a:ext cx="7661932" cy="1314472"/>
            <a:chOff x="2521302" y="4447632"/>
            <a:chExt cx="6645275" cy="2324642"/>
          </a:xfrm>
        </p:grpSpPr>
        <p:sp>
          <p:nvSpPr>
            <p:cNvPr id="4" name="Oval 2">
              <a:extLst>
                <a:ext uri="{FF2B5EF4-FFF2-40B4-BE49-F238E27FC236}">
                  <a16:creationId xmlns:a16="http://schemas.microsoft.com/office/drawing/2014/main" id="{D3A65B85-35E9-0DD0-2E25-0EDCAB8E1CF8}"/>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5" name="Rectangle 3">
              <a:extLst>
                <a:ext uri="{FF2B5EF4-FFF2-40B4-BE49-F238E27FC236}">
                  <a16:creationId xmlns:a16="http://schemas.microsoft.com/office/drawing/2014/main" id="{8AA6A2DB-DDC8-D423-6884-31C058485262}"/>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6" name="Text Box 4">
              <a:extLst>
                <a:ext uri="{FF2B5EF4-FFF2-40B4-BE49-F238E27FC236}">
                  <a16:creationId xmlns:a16="http://schemas.microsoft.com/office/drawing/2014/main" id="{86BC2092-391D-65DF-0EE6-9CEEB42901D7}"/>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64723388-A250-442C-081D-B73B11A88132}"/>
                </a:ext>
              </a:extLst>
            </p:cNvPr>
            <p:cNvGrpSpPr>
              <a:grpSpLocks/>
            </p:cNvGrpSpPr>
            <p:nvPr/>
          </p:nvGrpSpPr>
          <p:grpSpPr bwMode="auto">
            <a:xfrm>
              <a:off x="3957638" y="5091476"/>
              <a:ext cx="171450" cy="1165229"/>
              <a:chOff x="112099728" y="105931681"/>
              <a:chExt cx="170831" cy="1165800"/>
            </a:xfrm>
          </p:grpSpPr>
          <p:sp>
            <p:nvSpPr>
              <p:cNvPr id="12" name="Rectangle 7">
                <a:extLst>
                  <a:ext uri="{FF2B5EF4-FFF2-40B4-BE49-F238E27FC236}">
                    <a16:creationId xmlns:a16="http://schemas.microsoft.com/office/drawing/2014/main" id="{7B5A801E-3697-45C7-AEFF-9F61F18518E4}"/>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13" name="Rectangle 8">
                <a:extLst>
                  <a:ext uri="{FF2B5EF4-FFF2-40B4-BE49-F238E27FC236}">
                    <a16:creationId xmlns:a16="http://schemas.microsoft.com/office/drawing/2014/main" id="{5F8E877C-AEA0-9DEF-A43A-CA15460674E5}"/>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14" name="Rectangle 9">
                <a:extLst>
                  <a:ext uri="{FF2B5EF4-FFF2-40B4-BE49-F238E27FC236}">
                    <a16:creationId xmlns:a16="http://schemas.microsoft.com/office/drawing/2014/main" id="{A8789914-0CFD-F27A-1AD1-1982F9C0D9C5}"/>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6A72B49F-810E-4C0F-4ED3-001ED7FFD5E7}"/>
                </a:ext>
              </a:extLst>
            </p:cNvPr>
            <p:cNvGrpSpPr>
              <a:grpSpLocks/>
            </p:cNvGrpSpPr>
            <p:nvPr/>
          </p:nvGrpSpPr>
          <p:grpSpPr bwMode="auto">
            <a:xfrm>
              <a:off x="8701088" y="4447632"/>
              <a:ext cx="169862" cy="1163632"/>
              <a:chOff x="116843535" y="105289350"/>
              <a:chExt cx="170420" cy="1163658"/>
            </a:xfrm>
          </p:grpSpPr>
          <p:sp>
            <p:nvSpPr>
              <p:cNvPr id="9" name="Rectangle 8">
                <a:extLst>
                  <a:ext uri="{FF2B5EF4-FFF2-40B4-BE49-F238E27FC236}">
                    <a16:creationId xmlns:a16="http://schemas.microsoft.com/office/drawing/2014/main" id="{6209B53E-83CD-086A-9B78-B281C665894C}"/>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0" name="Rectangle 9">
                <a:extLst>
                  <a:ext uri="{FF2B5EF4-FFF2-40B4-BE49-F238E27FC236}">
                    <a16:creationId xmlns:a16="http://schemas.microsoft.com/office/drawing/2014/main" id="{166C6BBF-58E4-EF61-E2E8-FC57EA23825F}"/>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1" name="Rectangle 10">
                <a:extLst>
                  <a:ext uri="{FF2B5EF4-FFF2-40B4-BE49-F238E27FC236}">
                    <a16:creationId xmlns:a16="http://schemas.microsoft.com/office/drawing/2014/main" id="{1C6E7DBB-2584-587E-4BA9-3774ABA47C8C}"/>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16" name="ZoneTexte 15">
            <a:extLst>
              <a:ext uri="{FF2B5EF4-FFF2-40B4-BE49-F238E27FC236}">
                <a16:creationId xmlns:a16="http://schemas.microsoft.com/office/drawing/2014/main" id="{40942E51-6DB1-1550-4D76-7A603300D9F8}"/>
              </a:ext>
            </a:extLst>
          </p:cNvPr>
          <p:cNvSpPr txBox="1"/>
          <p:nvPr/>
        </p:nvSpPr>
        <p:spPr>
          <a:xfrm>
            <a:off x="481984" y="1621274"/>
            <a:ext cx="5089848" cy="369332"/>
          </a:xfrm>
          <a:prstGeom prst="rect">
            <a:avLst/>
          </a:prstGeom>
          <a:noFill/>
        </p:spPr>
        <p:txBody>
          <a:bodyPr wrap="square">
            <a:spAutoFit/>
          </a:bodyPr>
          <a:lstStyle/>
          <a:p>
            <a:r>
              <a:rPr lang="fr-FR" altLang="fr-FR" sz="1800" b="1" u="sng" dirty="0">
                <a:solidFill>
                  <a:srgbClr val="00B0F0"/>
                </a:solidFill>
                <a:latin typeface="Arial" panose="020B0604020202020204" pitchFamily="34" charset="0"/>
                <a:cs typeface="Arial" panose="020B0604020202020204" pitchFamily="34" charset="0"/>
              </a:rPr>
              <a:t>Après l’entretien: Voies de recours</a:t>
            </a:r>
            <a:endParaRPr lang="fr-FR"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02303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p:cTn id="7" dur="500" fill="hold"/>
                                        <p:tgtEl>
                                          <p:spTgt spid="51202"/>
                                        </p:tgtEl>
                                        <p:attrNameLst>
                                          <p:attrName>ppt_w</p:attrName>
                                        </p:attrNameLst>
                                      </p:cBhvr>
                                      <p:tavLst>
                                        <p:tav tm="0">
                                          <p:val>
                                            <p:fltVal val="0"/>
                                          </p:val>
                                        </p:tav>
                                        <p:tav tm="100000">
                                          <p:val>
                                            <p:strVal val="#ppt_w"/>
                                          </p:val>
                                        </p:tav>
                                      </p:tavLst>
                                    </p:anim>
                                    <p:anim calcmode="lin" valueType="num">
                                      <p:cBhvr>
                                        <p:cTn id="8" dur="500" fill="hold"/>
                                        <p:tgtEl>
                                          <p:spTgt spid="5120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51204"/>
                                        </p:tgtEl>
                                        <p:attrNameLst>
                                          <p:attrName>style.visibility</p:attrName>
                                        </p:attrNameLst>
                                      </p:cBhvr>
                                      <p:to>
                                        <p:strVal val="visible"/>
                                      </p:to>
                                    </p:set>
                                    <p:animEffect transition="in" filter="checkerboard(across)">
                                      <p:cBhvr>
                                        <p:cTn id="13" dur="500"/>
                                        <p:tgtEl>
                                          <p:spTgt spid="51204"/>
                                        </p:tgtEl>
                                      </p:cBhvr>
                                    </p:animEffect>
                                  </p:childTnLst>
                                </p:cTn>
                              </p:par>
                              <p:par>
                                <p:cTn id="14" presetID="5" presetClass="entr" presetSubtype="10" fill="hold" nodeType="withEffect">
                                  <p:stCondLst>
                                    <p:cond delay="0"/>
                                  </p:stCondLst>
                                  <p:childTnLst>
                                    <p:set>
                                      <p:cBhvr>
                                        <p:cTn id="15" dur="1" fill="hold">
                                          <p:stCondLst>
                                            <p:cond delay="0"/>
                                          </p:stCondLst>
                                        </p:cTn>
                                        <p:tgtEl>
                                          <p:spTgt spid="51203"/>
                                        </p:tgtEl>
                                        <p:attrNameLst>
                                          <p:attrName>style.visibility</p:attrName>
                                        </p:attrNameLst>
                                      </p:cBhvr>
                                      <p:to>
                                        <p:strVal val="visible"/>
                                      </p:to>
                                    </p:set>
                                    <p:animEffect transition="in" filter="checkerboard(across)">
                                      <p:cBhvr>
                                        <p:cTn id="16" dur="500"/>
                                        <p:tgtEl>
                                          <p:spTgt spid="5120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51205"/>
                                        </p:tgtEl>
                                        <p:attrNameLst>
                                          <p:attrName>style.visibility</p:attrName>
                                        </p:attrNameLst>
                                      </p:cBhvr>
                                      <p:to>
                                        <p:strVal val="visible"/>
                                      </p:to>
                                    </p:set>
                                    <p:animEffect transition="in" filter="checkerboard(across)">
                                      <p:cBhvr>
                                        <p:cTn id="21" dur="500"/>
                                        <p:tgtEl>
                                          <p:spTgt spid="51205"/>
                                        </p:tgtEl>
                                      </p:cBhvr>
                                    </p:animEffect>
                                  </p:childTnLst>
                                </p:cTn>
                              </p:par>
                              <p:par>
                                <p:cTn id="22" presetID="5" presetClass="entr" presetSubtype="10" fill="hold" nodeType="withEffect">
                                  <p:stCondLst>
                                    <p:cond delay="0"/>
                                  </p:stCondLst>
                                  <p:childTnLst>
                                    <p:set>
                                      <p:cBhvr>
                                        <p:cTn id="23" dur="1" fill="hold">
                                          <p:stCondLst>
                                            <p:cond delay="0"/>
                                          </p:stCondLst>
                                        </p:cTn>
                                        <p:tgtEl>
                                          <p:spTgt spid="51208"/>
                                        </p:tgtEl>
                                        <p:attrNameLst>
                                          <p:attrName>style.visibility</p:attrName>
                                        </p:attrNameLst>
                                      </p:cBhvr>
                                      <p:to>
                                        <p:strVal val="visible"/>
                                      </p:to>
                                    </p:set>
                                    <p:animEffect transition="in" filter="checkerboard(across)">
                                      <p:cBhvr>
                                        <p:cTn id="24" dur="500"/>
                                        <p:tgtEl>
                                          <p:spTgt spid="5120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nodeType="clickEffect">
                                  <p:stCondLst>
                                    <p:cond delay="0"/>
                                  </p:stCondLst>
                                  <p:childTnLst>
                                    <p:set>
                                      <p:cBhvr>
                                        <p:cTn id="28" dur="1" fill="hold">
                                          <p:stCondLst>
                                            <p:cond delay="0"/>
                                          </p:stCondLst>
                                        </p:cTn>
                                        <p:tgtEl>
                                          <p:spTgt spid="51206"/>
                                        </p:tgtEl>
                                        <p:attrNameLst>
                                          <p:attrName>style.visibility</p:attrName>
                                        </p:attrNameLst>
                                      </p:cBhvr>
                                      <p:to>
                                        <p:strVal val="visible"/>
                                      </p:to>
                                    </p:set>
                                    <p:animEffect transition="in" filter="checkerboard(across)">
                                      <p:cBhvr>
                                        <p:cTn id="29" dur="500"/>
                                        <p:tgtEl>
                                          <p:spTgt spid="51206"/>
                                        </p:tgtEl>
                                      </p:cBhvr>
                                    </p:animEffect>
                                  </p:childTnLst>
                                </p:cTn>
                              </p:par>
                              <p:par>
                                <p:cTn id="30" presetID="5" presetClass="entr" presetSubtype="10" fill="hold" nodeType="withEffect">
                                  <p:stCondLst>
                                    <p:cond delay="0"/>
                                  </p:stCondLst>
                                  <p:childTnLst>
                                    <p:set>
                                      <p:cBhvr>
                                        <p:cTn id="31" dur="1" fill="hold">
                                          <p:stCondLst>
                                            <p:cond delay="0"/>
                                          </p:stCondLst>
                                        </p:cTn>
                                        <p:tgtEl>
                                          <p:spTgt spid="51209"/>
                                        </p:tgtEl>
                                        <p:attrNameLst>
                                          <p:attrName>style.visibility</p:attrName>
                                        </p:attrNameLst>
                                      </p:cBhvr>
                                      <p:to>
                                        <p:strVal val="visible"/>
                                      </p:to>
                                    </p:set>
                                    <p:animEffect transition="in" filter="checkerboard(across)">
                                      <p:cBhvr>
                                        <p:cTn id="32" dur="500"/>
                                        <p:tgtEl>
                                          <p:spTgt spid="51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p:bldP spid="51208" grpId="0"/>
      <p:bldP spid="5120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9D67EF-31A0-7EC4-A199-6446ACEB1E67}"/>
              </a:ext>
            </a:extLst>
          </p:cNvPr>
          <p:cNvSpPr>
            <a:spLocks noGrp="1"/>
          </p:cNvSpPr>
          <p:nvPr>
            <p:ph type="ctrTitle"/>
            <p:custDataLst>
              <p:tags r:id="rId1"/>
            </p:custDataLst>
          </p:nvPr>
        </p:nvSpPr>
        <p:spPr>
          <a:xfrm>
            <a:off x="3365356" y="1220717"/>
            <a:ext cx="5892403" cy="396478"/>
          </a:xfrm>
        </p:spPr>
        <p:txBody>
          <a:bodyPr>
            <a:noAutofit/>
          </a:bodyPr>
          <a:lstStyle/>
          <a:p>
            <a:pPr algn="ctr"/>
            <a:r>
              <a:rPr lang="fr-FR" altLang="fr-FR" sz="2400" b="1" dirty="0">
                <a:solidFill>
                  <a:srgbClr val="C00000"/>
                </a:solidFill>
                <a:latin typeface="Arial" panose="020B0604020202020204" pitchFamily="34" charset="0"/>
                <a:cs typeface="Arial" panose="020B0604020202020204" pitchFamily="34" charset="0"/>
              </a:rPr>
              <a:t>Les Conséquences de l’entretien</a:t>
            </a:r>
          </a:p>
        </p:txBody>
      </p:sp>
      <p:pic>
        <p:nvPicPr>
          <p:cNvPr id="3" name="Image 2" descr="Logo_CDG18_BS.jpg">
            <a:extLst>
              <a:ext uri="{FF2B5EF4-FFF2-40B4-BE49-F238E27FC236}">
                <a16:creationId xmlns:a16="http://schemas.microsoft.com/office/drawing/2014/main" id="{9F7BEE35-5F24-AEC5-4C9B-839168830300}"/>
              </a:ext>
            </a:extLst>
          </p:cNvPr>
          <p:cNvPicPr>
            <a:picLocks noChangeAspect="1"/>
          </p:cNvPicPr>
          <p:nvPr/>
        </p:nvPicPr>
        <p:blipFill>
          <a:blip r:embed="rId3"/>
          <a:stretch>
            <a:fillRect/>
          </a:stretch>
        </p:blipFill>
        <p:spPr>
          <a:xfrm>
            <a:off x="0" y="0"/>
            <a:ext cx="1422426" cy="1443762"/>
          </a:xfrm>
          <a:prstGeom prst="rect">
            <a:avLst/>
          </a:prstGeom>
        </p:spPr>
      </p:pic>
      <p:grpSp>
        <p:nvGrpSpPr>
          <p:cNvPr id="4" name="Groupe 14">
            <a:extLst>
              <a:ext uri="{FF2B5EF4-FFF2-40B4-BE49-F238E27FC236}">
                <a16:creationId xmlns:a16="http://schemas.microsoft.com/office/drawing/2014/main" id="{EA83C843-0C6B-F48B-342D-0E716F136162}"/>
              </a:ext>
            </a:extLst>
          </p:cNvPr>
          <p:cNvGrpSpPr>
            <a:grpSpLocks/>
          </p:cNvGrpSpPr>
          <p:nvPr/>
        </p:nvGrpSpPr>
        <p:grpSpPr bwMode="auto">
          <a:xfrm>
            <a:off x="1482068" y="152400"/>
            <a:ext cx="7661932" cy="1314472"/>
            <a:chOff x="2521302" y="4447632"/>
            <a:chExt cx="6645275" cy="2324642"/>
          </a:xfrm>
        </p:grpSpPr>
        <p:sp>
          <p:nvSpPr>
            <p:cNvPr id="5" name="Oval 2">
              <a:extLst>
                <a:ext uri="{FF2B5EF4-FFF2-40B4-BE49-F238E27FC236}">
                  <a16:creationId xmlns:a16="http://schemas.microsoft.com/office/drawing/2014/main" id="{174C08DE-D356-B41D-38AB-154E1ED94FE6}"/>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7" name="Rectangle 3">
              <a:extLst>
                <a:ext uri="{FF2B5EF4-FFF2-40B4-BE49-F238E27FC236}">
                  <a16:creationId xmlns:a16="http://schemas.microsoft.com/office/drawing/2014/main" id="{6AECDD1B-4734-EDF5-87B5-839576F9EBC1}"/>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8" name="Text Box 4">
              <a:extLst>
                <a:ext uri="{FF2B5EF4-FFF2-40B4-BE49-F238E27FC236}">
                  <a16:creationId xmlns:a16="http://schemas.microsoft.com/office/drawing/2014/main" id="{A9F11977-2DC0-9F34-FF58-FEEE8E7F8577}"/>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9" name="Group 6">
              <a:extLst>
                <a:ext uri="{FF2B5EF4-FFF2-40B4-BE49-F238E27FC236}">
                  <a16:creationId xmlns:a16="http://schemas.microsoft.com/office/drawing/2014/main" id="{B2488AB0-4857-FCFE-D225-B454F400B6A2}"/>
                </a:ext>
              </a:extLst>
            </p:cNvPr>
            <p:cNvGrpSpPr>
              <a:grpSpLocks/>
            </p:cNvGrpSpPr>
            <p:nvPr/>
          </p:nvGrpSpPr>
          <p:grpSpPr bwMode="auto">
            <a:xfrm>
              <a:off x="3957638" y="5091476"/>
              <a:ext cx="171450" cy="1165229"/>
              <a:chOff x="112099728" y="105931681"/>
              <a:chExt cx="170831" cy="1165800"/>
            </a:xfrm>
          </p:grpSpPr>
          <p:sp>
            <p:nvSpPr>
              <p:cNvPr id="14" name="Rectangle 7">
                <a:extLst>
                  <a:ext uri="{FF2B5EF4-FFF2-40B4-BE49-F238E27FC236}">
                    <a16:creationId xmlns:a16="http://schemas.microsoft.com/office/drawing/2014/main" id="{8BF436F8-E682-97D7-87B8-FD5A5F11896B}"/>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15" name="Rectangle 8">
                <a:extLst>
                  <a:ext uri="{FF2B5EF4-FFF2-40B4-BE49-F238E27FC236}">
                    <a16:creationId xmlns:a16="http://schemas.microsoft.com/office/drawing/2014/main" id="{6402CC05-AE8C-E674-8342-E62AD1EFCF88}"/>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16" name="Rectangle 9">
                <a:extLst>
                  <a:ext uri="{FF2B5EF4-FFF2-40B4-BE49-F238E27FC236}">
                    <a16:creationId xmlns:a16="http://schemas.microsoft.com/office/drawing/2014/main" id="{88B57DB0-8FE3-1F0E-A08B-1E0899E2DDF0}"/>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0" name="Group 10">
              <a:extLst>
                <a:ext uri="{FF2B5EF4-FFF2-40B4-BE49-F238E27FC236}">
                  <a16:creationId xmlns:a16="http://schemas.microsoft.com/office/drawing/2014/main" id="{C87A3E2C-644D-774B-2A4B-BD247DD8C499}"/>
                </a:ext>
              </a:extLst>
            </p:cNvPr>
            <p:cNvGrpSpPr>
              <a:grpSpLocks/>
            </p:cNvGrpSpPr>
            <p:nvPr/>
          </p:nvGrpSpPr>
          <p:grpSpPr bwMode="auto">
            <a:xfrm>
              <a:off x="8701088" y="4447632"/>
              <a:ext cx="169862" cy="1163632"/>
              <a:chOff x="116843535" y="105289350"/>
              <a:chExt cx="170420" cy="1163658"/>
            </a:xfrm>
          </p:grpSpPr>
          <p:sp>
            <p:nvSpPr>
              <p:cNvPr id="11" name="Rectangle 10">
                <a:extLst>
                  <a:ext uri="{FF2B5EF4-FFF2-40B4-BE49-F238E27FC236}">
                    <a16:creationId xmlns:a16="http://schemas.microsoft.com/office/drawing/2014/main" id="{FDB64946-DA10-B8D8-A58F-E53790C2B066}"/>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2" name="Rectangle 11">
                <a:extLst>
                  <a:ext uri="{FF2B5EF4-FFF2-40B4-BE49-F238E27FC236}">
                    <a16:creationId xmlns:a16="http://schemas.microsoft.com/office/drawing/2014/main" id="{420295E1-9791-BC00-8D2C-53E6B0E3D9EA}"/>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3" name="Rectangle 12">
                <a:extLst>
                  <a:ext uri="{FF2B5EF4-FFF2-40B4-BE49-F238E27FC236}">
                    <a16:creationId xmlns:a16="http://schemas.microsoft.com/office/drawing/2014/main" id="{28502801-2450-24FE-B6E6-1E8F412B99A7}"/>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18" name="ZoneTexte 17">
            <a:extLst>
              <a:ext uri="{FF2B5EF4-FFF2-40B4-BE49-F238E27FC236}">
                <a16:creationId xmlns:a16="http://schemas.microsoft.com/office/drawing/2014/main" id="{FEBB2386-B518-A035-E28E-E487FC978212}"/>
              </a:ext>
            </a:extLst>
          </p:cNvPr>
          <p:cNvSpPr txBox="1"/>
          <p:nvPr/>
        </p:nvSpPr>
        <p:spPr>
          <a:xfrm>
            <a:off x="126514" y="1735764"/>
            <a:ext cx="8890972" cy="5355312"/>
          </a:xfrm>
          <a:prstGeom prst="rect">
            <a:avLst/>
          </a:prstGeom>
          <a:noFill/>
        </p:spPr>
        <p:txBody>
          <a:bodyPr wrap="square">
            <a:spAutoFit/>
          </a:bodyPr>
          <a:lstStyle/>
          <a:p>
            <a:r>
              <a:rPr lang="fr-FR" altLang="fr-FR" sz="1800" b="1" dirty="0">
                <a:solidFill>
                  <a:srgbClr val="0066FF"/>
                </a:solidFill>
                <a:latin typeface="Arial" panose="020B0604020202020204" pitchFamily="34" charset="0"/>
              </a:rPr>
              <a:t>Entretien professionnel et promotion de carrière</a:t>
            </a:r>
          </a:p>
          <a:p>
            <a:pPr marL="285750" indent="-285750">
              <a:buFont typeface="Arial" panose="020B0604020202020204" pitchFamily="34" charset="0"/>
              <a:buChar char="•"/>
            </a:pPr>
            <a:r>
              <a:rPr lang="fr-FR" altLang="fr-FR" sz="1800" dirty="0">
                <a:latin typeface="Arial" panose="020B0604020202020204" pitchFamily="34" charset="0"/>
              </a:rPr>
              <a:t>C’est la valeur professionnelle qui sert de base à tous les dispositifs de promotion de carrière</a:t>
            </a:r>
            <a:r>
              <a:rPr lang="fr-FR" altLang="fr-FR" dirty="0">
                <a:latin typeface="Arial" panose="020B0604020202020204" pitchFamily="34" charset="0"/>
              </a:rPr>
              <a:t> ( avancement de grade et promotion interne),</a:t>
            </a:r>
            <a:endParaRPr lang="fr-FR" altLang="fr-FR" sz="1800" dirty="0">
              <a:latin typeface="Arial" panose="020B0604020202020204" pitchFamily="34" charset="0"/>
            </a:endParaRPr>
          </a:p>
          <a:p>
            <a:pPr marL="285750" indent="-285750">
              <a:buFont typeface="Arial" panose="020B0604020202020204" pitchFamily="34" charset="0"/>
              <a:buChar char="•"/>
            </a:pPr>
            <a:r>
              <a:rPr lang="fr-FR" altLang="fr-FR" sz="1800" dirty="0">
                <a:latin typeface="Arial" panose="020B0604020202020204" pitchFamily="34" charset="0"/>
              </a:rPr>
              <a:t>Les appréciations de l’évaluation, figurant sur le compte rendu de l’entretien professionnel</a:t>
            </a:r>
            <a:r>
              <a:rPr lang="fr-FR" altLang="fr-FR" dirty="0">
                <a:latin typeface="Arial" panose="020B0604020202020204" pitchFamily="34" charset="0"/>
              </a:rPr>
              <a:t> permettent </a:t>
            </a:r>
            <a:r>
              <a:rPr lang="fr-FR" altLang="fr-FR" sz="1800" dirty="0">
                <a:latin typeface="Arial" panose="020B0604020202020204" pitchFamily="34" charset="0"/>
              </a:rPr>
              <a:t>de compléter les documents de propositions de l’administration : </a:t>
            </a:r>
            <a:r>
              <a:rPr lang="fr-FR" altLang="fr-FR" sz="1800" b="1" dirty="0">
                <a:solidFill>
                  <a:srgbClr val="66CCFF"/>
                </a:solidFill>
                <a:latin typeface="Arial" panose="020B0604020202020204" pitchFamily="34" charset="0"/>
              </a:rPr>
              <a:t>des appréciations qualitatives et circonstanciées doivent être portées sur le compte-rendu</a:t>
            </a:r>
          </a:p>
          <a:p>
            <a:endParaRPr lang="fr-FR" altLang="fr-FR" sz="1800" dirty="0">
              <a:latin typeface="Arial" panose="020B0604020202020204" pitchFamily="34" charset="0"/>
            </a:endParaRPr>
          </a:p>
          <a:p>
            <a:pPr marL="285750" indent="-285750">
              <a:buFont typeface="Arial" panose="020B0604020202020204" pitchFamily="34" charset="0"/>
              <a:buChar char="•"/>
            </a:pPr>
            <a:r>
              <a:rPr lang="fr-FR" altLang="fr-FR" b="1" u="sng" dirty="0">
                <a:solidFill>
                  <a:srgbClr val="FF0000"/>
                </a:solidFill>
                <a:latin typeface="Arial" panose="020B0604020202020204" pitchFamily="34" charset="0"/>
              </a:rPr>
              <a:t>Remarque: </a:t>
            </a:r>
            <a:r>
              <a:rPr lang="fr-FR" altLang="fr-FR" b="1" dirty="0">
                <a:solidFill>
                  <a:srgbClr val="FF0000"/>
                </a:solidFill>
                <a:latin typeface="Arial" panose="020B0604020202020204" pitchFamily="34" charset="0"/>
              </a:rPr>
              <a:t>Seuls les CREP des agents proposés pour la promotion sont à transmettre au CDG dans le cadre de la campagne annuelle</a:t>
            </a:r>
            <a:endParaRPr lang="fr-FR" altLang="fr-FR" sz="1800" b="1" dirty="0">
              <a:solidFill>
                <a:srgbClr val="FF0000"/>
              </a:solidFill>
              <a:latin typeface="Arial" panose="020B0604020202020204" pitchFamily="34" charset="0"/>
            </a:endParaRPr>
          </a:p>
          <a:p>
            <a:pPr marL="285750" indent="-285750">
              <a:buFont typeface="Arial" panose="020B0604020202020204" pitchFamily="34" charset="0"/>
              <a:buChar char="•"/>
            </a:pPr>
            <a:endParaRPr lang="fr-FR" altLang="fr-FR" dirty="0">
              <a:latin typeface="Arial" panose="020B0604020202020204" pitchFamily="34" charset="0"/>
            </a:endParaRPr>
          </a:p>
          <a:p>
            <a:pPr marL="285750" indent="-285750">
              <a:buFont typeface="Arial" panose="020B0604020202020204" pitchFamily="34" charset="0"/>
              <a:buChar char="•"/>
            </a:pPr>
            <a:r>
              <a:rPr lang="fr-FR" altLang="fr-FR" sz="1800" b="1" dirty="0">
                <a:solidFill>
                  <a:srgbClr val="0066FF"/>
                </a:solidFill>
                <a:latin typeface="Arial" panose="020B0604020202020204" pitchFamily="34" charset="0"/>
              </a:rPr>
              <a:t>Entretien professionnel et licenciement</a:t>
            </a:r>
          </a:p>
          <a:p>
            <a:endParaRPr lang="fr-FR" altLang="fr-FR" sz="1800" b="1" dirty="0">
              <a:latin typeface="Arial" panose="020B0604020202020204" pitchFamily="34" charset="0"/>
            </a:endParaRPr>
          </a:p>
          <a:p>
            <a:r>
              <a:rPr lang="fr-FR" altLang="fr-FR" sz="1800" dirty="0">
                <a:latin typeface="Arial" panose="020B0604020202020204" pitchFamily="34" charset="0"/>
              </a:rPr>
              <a:t>Le fonctionnaire ne peut être licencié que si l’administration a des éléments prouvant l’insuffisance professionnelle:  </a:t>
            </a:r>
            <a:r>
              <a:rPr lang="fr-FR" altLang="fr-FR" sz="1800" dirty="0">
                <a:solidFill>
                  <a:srgbClr val="92D050"/>
                </a:solidFill>
                <a:latin typeface="Arial" panose="020B0604020202020204" pitchFamily="34" charset="0"/>
              </a:rPr>
              <a:t>les comptes rendus d’entretien sont des éléments à porter au dossier, </a:t>
            </a:r>
            <a:r>
              <a:rPr lang="fr-FR" altLang="fr-FR" sz="1800" dirty="0">
                <a:latin typeface="Arial" panose="020B0604020202020204" pitchFamily="34" charset="0"/>
              </a:rPr>
              <a:t>dans la mesure où ils retracent les résultats professionnels de l’agent par rapport aux objectifs et comportent l’appréciation de la valeur professionnelle</a:t>
            </a:r>
            <a:r>
              <a:rPr lang="fr-FR" altLang="fr-FR" sz="1600" dirty="0">
                <a:latin typeface="Arial" panose="020B0604020202020204" pitchFamily="34" charset="0"/>
              </a:rPr>
              <a:t>.</a:t>
            </a:r>
          </a:p>
          <a:p>
            <a:pPr marL="285750" indent="-285750">
              <a:buFont typeface="Arial" panose="020B0604020202020204" pitchFamily="34" charset="0"/>
              <a:buChar char="•"/>
            </a:pPr>
            <a:endParaRPr lang="fr-FR" altLang="fr-FR" sz="1800" dirty="0">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A8A827D-0E63-1584-01A9-6F447038C404}"/>
              </a:ext>
            </a:extLst>
          </p:cNvPr>
          <p:cNvSpPr txBox="1"/>
          <p:nvPr>
            <p:custDataLst>
              <p:tags r:id="rId1"/>
            </p:custDataLst>
          </p:nvPr>
        </p:nvSpPr>
        <p:spPr>
          <a:xfrm>
            <a:off x="457200" y="1716943"/>
            <a:ext cx="8481090" cy="3093154"/>
          </a:xfrm>
          <a:prstGeom prst="rect">
            <a:avLst/>
          </a:prstGeom>
          <a:noFill/>
        </p:spPr>
        <p:txBody>
          <a:bodyPr wrap="square">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r>
              <a:rPr lang="fr-FR" altLang="fr-FR" sz="2000" b="1" dirty="0">
                <a:solidFill>
                  <a:schemeClr val="accent1"/>
                </a:solidFill>
                <a:latin typeface="Arial" panose="020B0604020202020204" pitchFamily="34" charset="0"/>
              </a:rPr>
              <a:t>Le régime indemnitaire: le CIA</a:t>
            </a:r>
          </a:p>
          <a:p>
            <a:endParaRPr lang="fr-FR" altLang="fr-FR" sz="2000" b="1" dirty="0">
              <a:solidFill>
                <a:schemeClr val="accent1"/>
              </a:solidFill>
              <a:latin typeface="Arial" panose="020B0604020202020204" pitchFamily="34" charset="0"/>
            </a:endParaRPr>
          </a:p>
          <a:p>
            <a:r>
              <a:rPr lang="fr-FR" altLang="fr-FR" sz="2000" dirty="0">
                <a:latin typeface="Arial" panose="020B0604020202020204" pitchFamily="34" charset="0"/>
              </a:rPr>
              <a:t>Dans les collectivités ayant choisi, par délibération, de verser un régime indemnitaire, il appartient à l’organe délibérant d’en fixer les critères d’attribution et de modulation du CIA (Complément Individuel Annuel),</a:t>
            </a:r>
          </a:p>
          <a:p>
            <a:endParaRPr lang="fr-FR" altLang="fr-FR" sz="2000" b="1" dirty="0">
              <a:latin typeface="Arial" panose="020B0604020202020204" pitchFamily="34" charset="0"/>
            </a:endParaRPr>
          </a:p>
          <a:p>
            <a:r>
              <a:rPr lang="fr-FR" altLang="fr-FR" sz="2000" b="1" dirty="0">
                <a:latin typeface="Arial" panose="020B0604020202020204" pitchFamily="34" charset="0"/>
              </a:rPr>
              <a:t>Le versement du CIA est lié à la manière de servir et à l’engagement professionnel, et se base donc sur l’évaluation professionnelle annuelle.</a:t>
            </a:r>
          </a:p>
          <a:p>
            <a:r>
              <a:rPr lang="fr-FR" altLang="fr-FR" sz="1500" b="1" dirty="0">
                <a:latin typeface="Arial" panose="020B0604020202020204" pitchFamily="34" charset="0"/>
              </a:rPr>
              <a:t> </a:t>
            </a:r>
          </a:p>
        </p:txBody>
      </p:sp>
      <p:pic>
        <p:nvPicPr>
          <p:cNvPr id="2" name="Image 1" descr="Logo_CDG18_BS.jpg">
            <a:extLst>
              <a:ext uri="{FF2B5EF4-FFF2-40B4-BE49-F238E27FC236}">
                <a16:creationId xmlns:a16="http://schemas.microsoft.com/office/drawing/2014/main" id="{95BD50E5-441A-A4A1-BFC0-363F72C413FC}"/>
              </a:ext>
            </a:extLst>
          </p:cNvPr>
          <p:cNvPicPr>
            <a:picLocks noChangeAspect="1"/>
          </p:cNvPicPr>
          <p:nvPr/>
        </p:nvPicPr>
        <p:blipFill>
          <a:blip r:embed="rId4"/>
          <a:stretch>
            <a:fillRect/>
          </a:stretch>
        </p:blipFill>
        <p:spPr>
          <a:xfrm>
            <a:off x="0" y="0"/>
            <a:ext cx="1422426" cy="1443762"/>
          </a:xfrm>
          <a:prstGeom prst="rect">
            <a:avLst/>
          </a:prstGeom>
        </p:spPr>
      </p:pic>
      <p:grpSp>
        <p:nvGrpSpPr>
          <p:cNvPr id="4" name="Groupe 14">
            <a:extLst>
              <a:ext uri="{FF2B5EF4-FFF2-40B4-BE49-F238E27FC236}">
                <a16:creationId xmlns:a16="http://schemas.microsoft.com/office/drawing/2014/main" id="{FE8309EC-A1DE-879D-3994-27F298B829B6}"/>
              </a:ext>
            </a:extLst>
          </p:cNvPr>
          <p:cNvGrpSpPr>
            <a:grpSpLocks/>
          </p:cNvGrpSpPr>
          <p:nvPr/>
        </p:nvGrpSpPr>
        <p:grpSpPr bwMode="auto">
          <a:xfrm>
            <a:off x="1482068" y="152400"/>
            <a:ext cx="7661932" cy="1314472"/>
            <a:chOff x="2521302" y="4447632"/>
            <a:chExt cx="6645275" cy="2324642"/>
          </a:xfrm>
        </p:grpSpPr>
        <p:sp>
          <p:nvSpPr>
            <p:cNvPr id="5" name="Oval 2">
              <a:extLst>
                <a:ext uri="{FF2B5EF4-FFF2-40B4-BE49-F238E27FC236}">
                  <a16:creationId xmlns:a16="http://schemas.microsoft.com/office/drawing/2014/main" id="{160E71D4-75CC-CA88-F790-FB6AAB3C0734}"/>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7" name="Rectangle 3">
              <a:extLst>
                <a:ext uri="{FF2B5EF4-FFF2-40B4-BE49-F238E27FC236}">
                  <a16:creationId xmlns:a16="http://schemas.microsoft.com/office/drawing/2014/main" id="{15BACC62-4749-E24C-48E6-43E9E4C5F377}"/>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8" name="Text Box 4">
              <a:extLst>
                <a:ext uri="{FF2B5EF4-FFF2-40B4-BE49-F238E27FC236}">
                  <a16:creationId xmlns:a16="http://schemas.microsoft.com/office/drawing/2014/main" id="{20DB3F22-0935-1F99-E01E-47D0482C82B3}"/>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9" name="Group 6">
              <a:extLst>
                <a:ext uri="{FF2B5EF4-FFF2-40B4-BE49-F238E27FC236}">
                  <a16:creationId xmlns:a16="http://schemas.microsoft.com/office/drawing/2014/main" id="{A4177613-36A1-32D6-756C-778869091704}"/>
                </a:ext>
              </a:extLst>
            </p:cNvPr>
            <p:cNvGrpSpPr>
              <a:grpSpLocks/>
            </p:cNvGrpSpPr>
            <p:nvPr/>
          </p:nvGrpSpPr>
          <p:grpSpPr bwMode="auto">
            <a:xfrm>
              <a:off x="3957638" y="5091476"/>
              <a:ext cx="171450" cy="1165229"/>
              <a:chOff x="112099728" y="105931681"/>
              <a:chExt cx="170831" cy="1165800"/>
            </a:xfrm>
          </p:grpSpPr>
          <p:sp>
            <p:nvSpPr>
              <p:cNvPr id="14" name="Rectangle 7">
                <a:extLst>
                  <a:ext uri="{FF2B5EF4-FFF2-40B4-BE49-F238E27FC236}">
                    <a16:creationId xmlns:a16="http://schemas.microsoft.com/office/drawing/2014/main" id="{DB3600D4-A391-1133-67BF-93DAD07362FD}"/>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15" name="Rectangle 8">
                <a:extLst>
                  <a:ext uri="{FF2B5EF4-FFF2-40B4-BE49-F238E27FC236}">
                    <a16:creationId xmlns:a16="http://schemas.microsoft.com/office/drawing/2014/main" id="{1FF0718F-0110-3E39-E91C-21A08ACD0653}"/>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16" name="Rectangle 9">
                <a:extLst>
                  <a:ext uri="{FF2B5EF4-FFF2-40B4-BE49-F238E27FC236}">
                    <a16:creationId xmlns:a16="http://schemas.microsoft.com/office/drawing/2014/main" id="{4E2B0616-C566-9331-DF8B-FD5D10185568}"/>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0" name="Group 10">
              <a:extLst>
                <a:ext uri="{FF2B5EF4-FFF2-40B4-BE49-F238E27FC236}">
                  <a16:creationId xmlns:a16="http://schemas.microsoft.com/office/drawing/2014/main" id="{B2E48349-D904-3800-4C87-BF2C7F2BED26}"/>
                </a:ext>
              </a:extLst>
            </p:cNvPr>
            <p:cNvGrpSpPr>
              <a:grpSpLocks/>
            </p:cNvGrpSpPr>
            <p:nvPr/>
          </p:nvGrpSpPr>
          <p:grpSpPr bwMode="auto">
            <a:xfrm>
              <a:off x="8701088" y="4447632"/>
              <a:ext cx="169862" cy="1163632"/>
              <a:chOff x="116843535" y="105289350"/>
              <a:chExt cx="170420" cy="1163658"/>
            </a:xfrm>
          </p:grpSpPr>
          <p:sp>
            <p:nvSpPr>
              <p:cNvPr id="11" name="Rectangle 10">
                <a:extLst>
                  <a:ext uri="{FF2B5EF4-FFF2-40B4-BE49-F238E27FC236}">
                    <a16:creationId xmlns:a16="http://schemas.microsoft.com/office/drawing/2014/main" id="{7623A450-4E92-B376-D1BF-53BD212AFF5C}"/>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2" name="Rectangle 11">
                <a:extLst>
                  <a:ext uri="{FF2B5EF4-FFF2-40B4-BE49-F238E27FC236}">
                    <a16:creationId xmlns:a16="http://schemas.microsoft.com/office/drawing/2014/main" id="{1390FCFC-65B1-3A7D-01B2-0D253C4DCF94}"/>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3" name="Rectangle 12">
                <a:extLst>
                  <a:ext uri="{FF2B5EF4-FFF2-40B4-BE49-F238E27FC236}">
                    <a16:creationId xmlns:a16="http://schemas.microsoft.com/office/drawing/2014/main" id="{A67DE7F9-AF55-AB8F-CC3F-699E4B7D63ED}"/>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17" name="Titre 1">
            <a:extLst>
              <a:ext uri="{FF2B5EF4-FFF2-40B4-BE49-F238E27FC236}">
                <a16:creationId xmlns:a16="http://schemas.microsoft.com/office/drawing/2014/main" id="{5829A714-F0DD-4473-8E53-B12888C5A65E}"/>
              </a:ext>
            </a:extLst>
          </p:cNvPr>
          <p:cNvSpPr>
            <a:spLocks noGrp="1"/>
          </p:cNvSpPr>
          <p:nvPr>
            <p:ph type="ctrTitle"/>
            <p:custDataLst>
              <p:tags r:id="rId2"/>
            </p:custDataLst>
          </p:nvPr>
        </p:nvSpPr>
        <p:spPr>
          <a:xfrm>
            <a:off x="3365356" y="1220717"/>
            <a:ext cx="5892403" cy="396478"/>
          </a:xfrm>
        </p:spPr>
        <p:txBody>
          <a:bodyPr>
            <a:noAutofit/>
          </a:bodyPr>
          <a:lstStyle/>
          <a:p>
            <a:pPr algn="ctr"/>
            <a:r>
              <a:rPr lang="fr-FR" altLang="fr-FR" sz="2400" b="1" dirty="0">
                <a:solidFill>
                  <a:srgbClr val="C00000"/>
                </a:solidFill>
                <a:latin typeface="Arial" panose="020B0604020202020204" pitchFamily="34" charset="0"/>
                <a:cs typeface="Arial" panose="020B0604020202020204" pitchFamily="34" charset="0"/>
              </a:rPr>
              <a:t>Les Conséquences de l’entretien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Logo_CDG18_BS.jpg"/>
          <p:cNvPicPr>
            <a:picLocks noChangeAspect="1"/>
          </p:cNvPicPr>
          <p:nvPr/>
        </p:nvPicPr>
        <p:blipFill>
          <a:blip r:embed="rId2"/>
          <a:stretch>
            <a:fillRect/>
          </a:stretch>
        </p:blipFill>
        <p:spPr>
          <a:xfrm>
            <a:off x="152400" y="0"/>
            <a:ext cx="1422426" cy="1443762"/>
          </a:xfrm>
          <a:prstGeom prst="rect">
            <a:avLst/>
          </a:prstGeom>
        </p:spPr>
      </p:pic>
      <p:grpSp>
        <p:nvGrpSpPr>
          <p:cNvPr id="4" name="Groupe 14"/>
          <p:cNvGrpSpPr>
            <a:grpSpLocks/>
          </p:cNvGrpSpPr>
          <p:nvPr/>
        </p:nvGrpSpPr>
        <p:grpSpPr bwMode="auto">
          <a:xfrm>
            <a:off x="1357290" y="285728"/>
            <a:ext cx="7661932" cy="2016596"/>
            <a:chOff x="2521302" y="4447632"/>
            <a:chExt cx="6645275" cy="2324642"/>
          </a:xfrm>
        </p:grpSpPr>
        <p:sp>
          <p:nvSpPr>
            <p:cNvPr id="12"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5" name="Group 6"/>
            <p:cNvGrpSpPr>
              <a:grpSpLocks/>
            </p:cNvGrpSpPr>
            <p:nvPr/>
          </p:nvGrpSpPr>
          <p:grpSpPr bwMode="auto">
            <a:xfrm>
              <a:off x="3957638" y="5091476"/>
              <a:ext cx="171450" cy="1165229"/>
              <a:chOff x="112099728" y="105931681"/>
              <a:chExt cx="170831" cy="1165800"/>
            </a:xfrm>
          </p:grpSpPr>
          <p:sp>
            <p:nvSpPr>
              <p:cNvPr id="20"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6" name="Group 10"/>
            <p:cNvGrpSpPr>
              <a:grpSpLocks/>
            </p:cNvGrpSpPr>
            <p:nvPr/>
          </p:nvGrpSpPr>
          <p:grpSpPr bwMode="auto">
            <a:xfrm>
              <a:off x="8701088" y="4447632"/>
              <a:ext cx="169862" cy="1163632"/>
              <a:chOff x="116843535" y="105289350"/>
              <a:chExt cx="170420" cy="1163658"/>
            </a:xfrm>
          </p:grpSpPr>
          <p:sp>
            <p:nvSpPr>
              <p:cNvPr id="17" name="Rectangle 16"/>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p:cNvGraphicFramePr/>
          <p:nvPr>
            <p:extLst>
              <p:ext uri="{D42A27DB-BD31-4B8C-83A1-F6EECF244321}">
                <p14:modId xmlns:p14="http://schemas.microsoft.com/office/powerpoint/2010/main" val="84541859"/>
              </p:ext>
            </p:extLst>
          </p:nvPr>
        </p:nvGraphicFramePr>
        <p:xfrm>
          <a:off x="685800" y="2286000"/>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192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Logo_CDG18_BS.jpg"/>
          <p:cNvPicPr>
            <a:picLocks noChangeAspect="1"/>
          </p:cNvPicPr>
          <p:nvPr/>
        </p:nvPicPr>
        <p:blipFill>
          <a:blip r:embed="rId3"/>
          <a:stretch>
            <a:fillRect/>
          </a:stretch>
        </p:blipFill>
        <p:spPr>
          <a:xfrm>
            <a:off x="0" y="64203"/>
            <a:ext cx="1422426" cy="1443762"/>
          </a:xfrm>
          <a:prstGeom prst="rect">
            <a:avLst/>
          </a:prstGeom>
        </p:spPr>
      </p:pic>
      <p:grpSp>
        <p:nvGrpSpPr>
          <p:cNvPr id="6" name="Groupe 14"/>
          <p:cNvGrpSpPr>
            <a:grpSpLocks/>
          </p:cNvGrpSpPr>
          <p:nvPr/>
        </p:nvGrpSpPr>
        <p:grpSpPr bwMode="auto">
          <a:xfrm>
            <a:off x="1354240" y="186233"/>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3" name="ZoneTexte 2">
            <a:extLst>
              <a:ext uri="{FF2B5EF4-FFF2-40B4-BE49-F238E27FC236}">
                <a16:creationId xmlns:a16="http://schemas.microsoft.com/office/drawing/2014/main" id="{28CA6467-E8B9-8756-4230-803BE1873EC4}"/>
              </a:ext>
            </a:extLst>
          </p:cNvPr>
          <p:cNvSpPr txBox="1"/>
          <p:nvPr/>
        </p:nvSpPr>
        <p:spPr>
          <a:xfrm>
            <a:off x="4904669" y="609982"/>
            <a:ext cx="4090238" cy="369332"/>
          </a:xfrm>
          <a:prstGeom prst="rect">
            <a:avLst/>
          </a:prstGeom>
          <a:noFill/>
        </p:spPr>
        <p:txBody>
          <a:bodyPr wrap="square" rtlCol="0">
            <a:spAutoFit/>
          </a:bodyPr>
          <a:lstStyle/>
          <a:p>
            <a:r>
              <a:rPr lang="fr-FR" b="1" dirty="0">
                <a:solidFill>
                  <a:srgbClr val="00B0F0"/>
                </a:solidFill>
              </a:rPr>
              <a:t>AG/ PI 2026</a:t>
            </a:r>
          </a:p>
        </p:txBody>
      </p:sp>
      <p:sp>
        <p:nvSpPr>
          <p:cNvPr id="9" name="ZoneTexte 8">
            <a:extLst>
              <a:ext uri="{FF2B5EF4-FFF2-40B4-BE49-F238E27FC236}">
                <a16:creationId xmlns:a16="http://schemas.microsoft.com/office/drawing/2014/main" id="{75423135-2148-7A5E-AF06-4AEA7537D57C}"/>
              </a:ext>
            </a:extLst>
          </p:cNvPr>
          <p:cNvSpPr txBox="1"/>
          <p:nvPr/>
        </p:nvSpPr>
        <p:spPr>
          <a:xfrm>
            <a:off x="402268" y="2382127"/>
            <a:ext cx="8077200" cy="2031325"/>
          </a:xfrm>
          <a:prstGeom prst="rect">
            <a:avLst/>
          </a:prstGeom>
          <a:noFill/>
        </p:spPr>
        <p:txBody>
          <a:bodyPr wrap="square">
            <a:spAutoFit/>
          </a:bodyPr>
          <a:lstStyle/>
          <a:p>
            <a:pPr algn="just">
              <a:buClr>
                <a:srgbClr val="92D050"/>
              </a:buClr>
            </a:pPr>
            <a:endParaRPr lang="fr-FR" b="1" dirty="0"/>
          </a:p>
          <a:p>
            <a:pPr algn="just">
              <a:buClr>
                <a:srgbClr val="92D050"/>
              </a:buClr>
            </a:pPr>
            <a:endParaRPr lang="fr-FR" b="1" dirty="0"/>
          </a:p>
          <a:p>
            <a:pPr algn="just">
              <a:buClr>
                <a:srgbClr val="92D050"/>
              </a:buClr>
            </a:pPr>
            <a:endParaRPr lang="fr-FR" b="1" dirty="0"/>
          </a:p>
          <a:p>
            <a:pPr marL="285750" indent="-285750" algn="just">
              <a:buClr>
                <a:srgbClr val="92D050"/>
              </a:buClr>
              <a:buFont typeface="Wingdings" panose="05000000000000000000" pitchFamily="2" charset="2"/>
              <a:buChar char="v"/>
            </a:pPr>
            <a:endParaRPr lang="fr-FR" b="1" dirty="0"/>
          </a:p>
          <a:p>
            <a:pPr marL="285750" indent="-285750" algn="just">
              <a:buClr>
                <a:srgbClr val="92D050"/>
              </a:buClr>
              <a:buFont typeface="Wingdings" panose="05000000000000000000" pitchFamily="2" charset="2"/>
              <a:buChar char="v"/>
            </a:pPr>
            <a:endParaRPr lang="fr-FR" b="1" dirty="0"/>
          </a:p>
          <a:p>
            <a:pPr marL="285750" indent="-285750" algn="just">
              <a:buClr>
                <a:srgbClr val="92D050"/>
              </a:buClr>
              <a:buFont typeface="Wingdings" panose="05000000000000000000" pitchFamily="2" charset="2"/>
              <a:buChar char="v"/>
            </a:pPr>
            <a:endParaRPr lang="fr-FR" b="1" dirty="0"/>
          </a:p>
          <a:p>
            <a:pPr algn="just">
              <a:buClr>
                <a:srgbClr val="92D050"/>
              </a:buClr>
            </a:pPr>
            <a:endParaRPr lang="fr-FR" dirty="0"/>
          </a:p>
        </p:txBody>
      </p:sp>
      <p:sp>
        <p:nvSpPr>
          <p:cNvPr id="10" name="ZoneTexte 9">
            <a:extLst>
              <a:ext uri="{FF2B5EF4-FFF2-40B4-BE49-F238E27FC236}">
                <a16:creationId xmlns:a16="http://schemas.microsoft.com/office/drawing/2014/main" id="{1942A671-7317-1E44-EFDB-EC991C2CAF55}"/>
              </a:ext>
            </a:extLst>
          </p:cNvPr>
          <p:cNvSpPr txBox="1"/>
          <p:nvPr/>
        </p:nvSpPr>
        <p:spPr>
          <a:xfrm>
            <a:off x="1047096" y="1905000"/>
            <a:ext cx="7182504" cy="2862322"/>
          </a:xfrm>
          <a:prstGeom prst="rect">
            <a:avLst/>
          </a:prstGeom>
          <a:noFill/>
        </p:spPr>
        <p:txBody>
          <a:bodyPr wrap="square" rtlCol="0">
            <a:spAutoFit/>
          </a:bodyPr>
          <a:lstStyle/>
          <a:p>
            <a:r>
              <a:rPr lang="fr-FR" dirty="0"/>
              <a:t>Campagne d’avancement de grade et promotion interne 2026 lancée au printemps : concernera également la promotion interne dérogatoire de rédacteur pour les secrétaires généraux de mairie</a:t>
            </a:r>
          </a:p>
          <a:p>
            <a:endParaRPr lang="fr-FR" dirty="0"/>
          </a:p>
          <a:p>
            <a:r>
              <a:rPr lang="fr-FR" dirty="0"/>
              <a:t>Pour anticiper</a:t>
            </a:r>
          </a:p>
          <a:p>
            <a:pPr marL="285750" indent="-285750">
              <a:buFontTx/>
              <a:buChar char="-"/>
            </a:pPr>
            <a:r>
              <a:rPr lang="fr-FR" dirty="0"/>
              <a:t>rédiger des </a:t>
            </a:r>
            <a:r>
              <a:rPr lang="fr-FR" b="1" dirty="0">
                <a:solidFill>
                  <a:srgbClr val="00B0F0"/>
                </a:solidFill>
              </a:rPr>
              <a:t>compte-rendu d’entretien professionnel de qualité</a:t>
            </a:r>
          </a:p>
          <a:p>
            <a:pPr marL="742950" lvl="1" indent="-285750">
              <a:buFontTx/>
              <a:buChar char="-"/>
            </a:pPr>
            <a:r>
              <a:rPr lang="fr-FR" dirty="0"/>
              <a:t>Fixer des </a:t>
            </a:r>
            <a:r>
              <a:rPr lang="fr-FR" u="sng" dirty="0"/>
              <a:t>objectifs</a:t>
            </a:r>
            <a:r>
              <a:rPr lang="fr-FR" dirty="0"/>
              <a:t> qui ne soient pas la réalisation de la fiche de poste et les évaluer</a:t>
            </a:r>
          </a:p>
          <a:p>
            <a:pPr marL="742950" lvl="1" indent="-285750">
              <a:buFontTx/>
              <a:buChar char="-"/>
            </a:pPr>
            <a:r>
              <a:rPr lang="fr-FR" dirty="0"/>
              <a:t>Porter des </a:t>
            </a:r>
            <a:r>
              <a:rPr lang="fr-FR" u="sng" dirty="0"/>
              <a:t>appréciations littérales </a:t>
            </a:r>
            <a:r>
              <a:rPr lang="fr-FR" dirty="0"/>
              <a:t>sur les savoir faire, les savoir être et la capacité à exercer des missions d’un niveau supérieur</a:t>
            </a:r>
          </a:p>
        </p:txBody>
      </p:sp>
    </p:spTree>
    <p:extLst>
      <p:ext uri="{BB962C8B-B14F-4D97-AF65-F5344CB8AC3E}">
        <p14:creationId xmlns:p14="http://schemas.microsoft.com/office/powerpoint/2010/main" val="2977430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8725A-9466-D2B8-9B6D-97B89E35220C}"/>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3EE28F6B-CE33-6F81-B558-1A871C621F27}"/>
              </a:ext>
            </a:extLst>
          </p:cNvPr>
          <p:cNvPicPr>
            <a:picLocks noChangeAspect="1"/>
          </p:cNvPicPr>
          <p:nvPr/>
        </p:nvPicPr>
        <p:blipFill>
          <a:blip r:embed="rId2"/>
          <a:stretch>
            <a:fillRect/>
          </a:stretch>
        </p:blipFill>
        <p:spPr>
          <a:xfrm>
            <a:off x="0" y="64203"/>
            <a:ext cx="1422426" cy="1443762"/>
          </a:xfrm>
          <a:prstGeom prst="rect">
            <a:avLst/>
          </a:prstGeom>
        </p:spPr>
      </p:pic>
      <p:grpSp>
        <p:nvGrpSpPr>
          <p:cNvPr id="6" name="Groupe 14">
            <a:extLst>
              <a:ext uri="{FF2B5EF4-FFF2-40B4-BE49-F238E27FC236}">
                <a16:creationId xmlns:a16="http://schemas.microsoft.com/office/drawing/2014/main" id="{49BD4AC2-F723-DE02-12C6-B57662111968}"/>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4E1929DB-8967-4CB4-560E-4818B1C739E3}"/>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38640DA9-0289-E621-B45A-89C4E0AFC623}"/>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A563EC25-2524-6B05-1F63-84751C8FBF87}"/>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C3382B2F-D12F-E7EF-D3C7-BD09FCCBD1F9}"/>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E1B35D0F-1CD7-4B93-8D79-895172206AD7}"/>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2B5AFCC3-C921-3D03-5680-50A83FD291CD}"/>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60B9121A-6C52-AD58-3E88-CDD9EB7E7AA9}"/>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2403E47A-8F8C-FB90-5612-985F66C2DF13}"/>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427E421F-E075-0085-260F-F05A6741E811}"/>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340DA7E4-B150-76DC-B2A3-D70745EFECD5}"/>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8FCB3DA6-FC3C-4C3B-1409-0F449DF6FE92}"/>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24FB350B-A758-5EA7-888A-1ED0A90D8295}"/>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3" name="ZoneTexte 2">
            <a:extLst>
              <a:ext uri="{FF2B5EF4-FFF2-40B4-BE49-F238E27FC236}">
                <a16:creationId xmlns:a16="http://schemas.microsoft.com/office/drawing/2014/main" id="{87709D3E-4124-89E6-F753-657EB8FA4E2A}"/>
              </a:ext>
            </a:extLst>
          </p:cNvPr>
          <p:cNvSpPr txBox="1"/>
          <p:nvPr/>
        </p:nvSpPr>
        <p:spPr>
          <a:xfrm>
            <a:off x="4904669" y="609982"/>
            <a:ext cx="4090238" cy="369332"/>
          </a:xfrm>
          <a:prstGeom prst="rect">
            <a:avLst/>
          </a:prstGeom>
          <a:noFill/>
        </p:spPr>
        <p:txBody>
          <a:bodyPr wrap="square" rtlCol="0">
            <a:spAutoFit/>
          </a:bodyPr>
          <a:lstStyle/>
          <a:p>
            <a:r>
              <a:rPr lang="fr-FR" b="1" dirty="0">
                <a:solidFill>
                  <a:srgbClr val="00B0F0"/>
                </a:solidFill>
              </a:rPr>
              <a:t>AG/ PI 2026</a:t>
            </a:r>
          </a:p>
        </p:txBody>
      </p:sp>
      <p:sp>
        <p:nvSpPr>
          <p:cNvPr id="9" name="ZoneTexte 8">
            <a:extLst>
              <a:ext uri="{FF2B5EF4-FFF2-40B4-BE49-F238E27FC236}">
                <a16:creationId xmlns:a16="http://schemas.microsoft.com/office/drawing/2014/main" id="{EC1D407C-6203-7DF8-886D-90D6BB01BF11}"/>
              </a:ext>
            </a:extLst>
          </p:cNvPr>
          <p:cNvSpPr txBox="1"/>
          <p:nvPr/>
        </p:nvSpPr>
        <p:spPr>
          <a:xfrm>
            <a:off x="402268" y="2382127"/>
            <a:ext cx="8077200" cy="2031325"/>
          </a:xfrm>
          <a:prstGeom prst="rect">
            <a:avLst/>
          </a:prstGeom>
          <a:noFill/>
        </p:spPr>
        <p:txBody>
          <a:bodyPr wrap="square">
            <a:spAutoFit/>
          </a:bodyPr>
          <a:lstStyle/>
          <a:p>
            <a:pPr algn="just">
              <a:buClr>
                <a:srgbClr val="92D050"/>
              </a:buClr>
            </a:pPr>
            <a:endParaRPr lang="fr-FR" b="1" dirty="0"/>
          </a:p>
          <a:p>
            <a:pPr algn="just">
              <a:buClr>
                <a:srgbClr val="92D050"/>
              </a:buClr>
            </a:pPr>
            <a:endParaRPr lang="fr-FR" b="1" dirty="0"/>
          </a:p>
          <a:p>
            <a:pPr algn="just">
              <a:buClr>
                <a:srgbClr val="92D050"/>
              </a:buClr>
            </a:pPr>
            <a:endParaRPr lang="fr-FR" b="1" dirty="0"/>
          </a:p>
          <a:p>
            <a:pPr marL="285750" indent="-285750" algn="just">
              <a:buClr>
                <a:srgbClr val="92D050"/>
              </a:buClr>
              <a:buFont typeface="Wingdings" panose="05000000000000000000" pitchFamily="2" charset="2"/>
              <a:buChar char="v"/>
            </a:pPr>
            <a:endParaRPr lang="fr-FR" b="1" dirty="0"/>
          </a:p>
          <a:p>
            <a:pPr marL="285750" indent="-285750" algn="just">
              <a:buClr>
                <a:srgbClr val="92D050"/>
              </a:buClr>
              <a:buFont typeface="Wingdings" panose="05000000000000000000" pitchFamily="2" charset="2"/>
              <a:buChar char="v"/>
            </a:pPr>
            <a:endParaRPr lang="fr-FR" b="1" dirty="0"/>
          </a:p>
          <a:p>
            <a:pPr marL="285750" indent="-285750" algn="just">
              <a:buClr>
                <a:srgbClr val="92D050"/>
              </a:buClr>
              <a:buFont typeface="Wingdings" panose="05000000000000000000" pitchFamily="2" charset="2"/>
              <a:buChar char="v"/>
            </a:pPr>
            <a:endParaRPr lang="fr-FR" b="1" dirty="0"/>
          </a:p>
          <a:p>
            <a:pPr algn="just">
              <a:buClr>
                <a:srgbClr val="92D050"/>
              </a:buClr>
            </a:pPr>
            <a:endParaRPr lang="fr-FR" dirty="0"/>
          </a:p>
        </p:txBody>
      </p:sp>
      <p:sp>
        <p:nvSpPr>
          <p:cNvPr id="10" name="ZoneTexte 9">
            <a:extLst>
              <a:ext uri="{FF2B5EF4-FFF2-40B4-BE49-F238E27FC236}">
                <a16:creationId xmlns:a16="http://schemas.microsoft.com/office/drawing/2014/main" id="{35D970FD-BC9B-102E-D774-0A810F99BDEB}"/>
              </a:ext>
            </a:extLst>
          </p:cNvPr>
          <p:cNvSpPr txBox="1"/>
          <p:nvPr/>
        </p:nvSpPr>
        <p:spPr>
          <a:xfrm>
            <a:off x="1047096" y="1905000"/>
            <a:ext cx="7182504" cy="2862322"/>
          </a:xfrm>
          <a:prstGeom prst="rect">
            <a:avLst/>
          </a:prstGeom>
          <a:noFill/>
        </p:spPr>
        <p:txBody>
          <a:bodyPr wrap="square" rtlCol="0">
            <a:spAutoFit/>
          </a:bodyPr>
          <a:lstStyle/>
          <a:p>
            <a:endParaRPr lang="fr-FR" dirty="0"/>
          </a:p>
          <a:p>
            <a:r>
              <a:rPr lang="fr-FR" dirty="0"/>
              <a:t>Pour anticiper</a:t>
            </a:r>
          </a:p>
          <a:p>
            <a:pPr marL="285750" indent="-285750">
              <a:buFontTx/>
              <a:buChar char="-"/>
            </a:pPr>
            <a:r>
              <a:rPr lang="fr-FR" dirty="0"/>
              <a:t>Adopter des </a:t>
            </a:r>
            <a:r>
              <a:rPr lang="fr-FR" b="1" dirty="0">
                <a:solidFill>
                  <a:srgbClr val="00B0F0"/>
                </a:solidFill>
              </a:rPr>
              <a:t>lignes directrices de gestion </a:t>
            </a:r>
            <a:r>
              <a:rPr lang="fr-FR" dirty="0"/>
              <a:t>:</a:t>
            </a:r>
          </a:p>
          <a:p>
            <a:pPr marL="742950" lvl="1" indent="-285750">
              <a:buFontTx/>
              <a:buChar char="-"/>
            </a:pPr>
            <a:r>
              <a:rPr lang="fr-FR" dirty="0"/>
              <a:t>solliciter </a:t>
            </a:r>
            <a:r>
              <a:rPr lang="fr-FR" u="sng" dirty="0"/>
              <a:t>l’avis du CST </a:t>
            </a:r>
            <a:r>
              <a:rPr lang="fr-FR" dirty="0"/>
              <a:t>(pour rappel CST le 9/03 – date limite de dépôt des dossiers dans </a:t>
            </a:r>
            <a:r>
              <a:rPr lang="fr-FR" dirty="0" err="1"/>
              <a:t>Agirhe</a:t>
            </a:r>
            <a:r>
              <a:rPr lang="fr-FR" dirty="0"/>
              <a:t> le 25/01)</a:t>
            </a:r>
          </a:p>
          <a:p>
            <a:pPr marL="742950" lvl="1" indent="-285750">
              <a:buFontTx/>
              <a:buChar char="-"/>
            </a:pPr>
            <a:r>
              <a:rPr lang="fr-FR" dirty="0"/>
              <a:t>Prendre un </a:t>
            </a:r>
            <a:r>
              <a:rPr lang="fr-FR" u="sng" dirty="0"/>
              <a:t>arrêté</a:t>
            </a:r>
            <a:r>
              <a:rPr lang="fr-FR" dirty="0"/>
              <a:t> à transmettre au </a:t>
            </a:r>
            <a:r>
              <a:rPr lang="fr-FR" u="sng" dirty="0"/>
              <a:t>contrôle de légalité</a:t>
            </a:r>
            <a:r>
              <a:rPr lang="fr-FR" dirty="0"/>
              <a:t>. Préciser les </a:t>
            </a:r>
            <a:r>
              <a:rPr lang="fr-FR" u="sng" dirty="0"/>
              <a:t>critères</a:t>
            </a:r>
            <a:r>
              <a:rPr lang="fr-FR" dirty="0"/>
              <a:t> d’avancement de grade et de promotion interne dans les LDG</a:t>
            </a:r>
          </a:p>
          <a:p>
            <a:pPr marL="742950" lvl="1" indent="-285750">
              <a:buFontTx/>
              <a:buChar char="-"/>
            </a:pPr>
            <a:r>
              <a:rPr lang="fr-FR" dirty="0"/>
              <a:t>Transmettre les LDG par mail à </a:t>
            </a:r>
            <a:r>
              <a:rPr lang="fr-FR" dirty="0">
                <a:hlinkClick r:id="rId3"/>
              </a:rPr>
              <a:t>service.rh@cdg18.fr</a:t>
            </a:r>
            <a:r>
              <a:rPr lang="fr-FR" dirty="0"/>
              <a:t> dès qu’elles sont adoptées</a:t>
            </a:r>
          </a:p>
        </p:txBody>
      </p:sp>
    </p:spTree>
    <p:extLst>
      <p:ext uri="{BB962C8B-B14F-4D97-AF65-F5344CB8AC3E}">
        <p14:creationId xmlns:p14="http://schemas.microsoft.com/office/powerpoint/2010/main" val="3549447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10EAB-BE0B-2714-3846-C727553A9E7E}"/>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87F7B668-9926-030D-7E80-337E5F6EA79F}"/>
              </a:ext>
            </a:extLst>
          </p:cNvPr>
          <p:cNvPicPr>
            <a:picLocks noChangeAspect="1"/>
          </p:cNvPicPr>
          <p:nvPr/>
        </p:nvPicPr>
        <p:blipFill>
          <a:blip r:embed="rId2"/>
          <a:stretch>
            <a:fillRect/>
          </a:stretch>
        </p:blipFill>
        <p:spPr>
          <a:xfrm>
            <a:off x="0" y="64203"/>
            <a:ext cx="1422426" cy="1443762"/>
          </a:xfrm>
          <a:prstGeom prst="rect">
            <a:avLst/>
          </a:prstGeom>
        </p:spPr>
      </p:pic>
      <p:grpSp>
        <p:nvGrpSpPr>
          <p:cNvPr id="6" name="Groupe 14">
            <a:extLst>
              <a:ext uri="{FF2B5EF4-FFF2-40B4-BE49-F238E27FC236}">
                <a16:creationId xmlns:a16="http://schemas.microsoft.com/office/drawing/2014/main" id="{5970DAB4-743D-BFEB-3A43-49D7DE502478}"/>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19D3C432-4D4E-22C8-201D-8B36BFD75FF9}"/>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27606C48-04E1-A806-EFE2-C826C24C5119}"/>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5C93050A-F293-2EB3-C075-EDC2FFAF04B7}"/>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996C063F-111F-534A-1A4A-52E86D24D426}"/>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0A721FC2-FC23-8AE2-8310-B3D38D64DB36}"/>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2EC0E099-129B-1D07-8F5B-90A962AF9033}"/>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9B13DAAB-8D0D-A852-578C-238AB67535A8}"/>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BEBA4FD6-404C-5D5F-5F84-639C0AF25111}"/>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253CDE4F-7793-96C4-29A7-7029B745B946}"/>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FF39DF40-4B53-EDF6-8191-84E55D780CC7}"/>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399AD4C2-9272-A557-9401-B413A099DA25}"/>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C64762C4-0713-F400-389D-215AA36FE841}"/>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3" name="ZoneTexte 2">
            <a:extLst>
              <a:ext uri="{FF2B5EF4-FFF2-40B4-BE49-F238E27FC236}">
                <a16:creationId xmlns:a16="http://schemas.microsoft.com/office/drawing/2014/main" id="{33FF359D-8980-1B0D-918A-D0B84F169E08}"/>
              </a:ext>
            </a:extLst>
          </p:cNvPr>
          <p:cNvSpPr txBox="1"/>
          <p:nvPr/>
        </p:nvSpPr>
        <p:spPr>
          <a:xfrm>
            <a:off x="4904669" y="609982"/>
            <a:ext cx="4090238" cy="369332"/>
          </a:xfrm>
          <a:prstGeom prst="rect">
            <a:avLst/>
          </a:prstGeom>
          <a:noFill/>
        </p:spPr>
        <p:txBody>
          <a:bodyPr wrap="square" rtlCol="0">
            <a:spAutoFit/>
          </a:bodyPr>
          <a:lstStyle/>
          <a:p>
            <a:r>
              <a:rPr lang="fr-FR" b="1" dirty="0">
                <a:solidFill>
                  <a:srgbClr val="00B0F0"/>
                </a:solidFill>
              </a:rPr>
              <a:t>AG/ PI 2026</a:t>
            </a:r>
          </a:p>
        </p:txBody>
      </p:sp>
      <p:sp>
        <p:nvSpPr>
          <p:cNvPr id="9" name="ZoneTexte 8">
            <a:extLst>
              <a:ext uri="{FF2B5EF4-FFF2-40B4-BE49-F238E27FC236}">
                <a16:creationId xmlns:a16="http://schemas.microsoft.com/office/drawing/2014/main" id="{E7AD8BA5-ACE2-3810-4151-DEA4510BFC30}"/>
              </a:ext>
            </a:extLst>
          </p:cNvPr>
          <p:cNvSpPr txBox="1"/>
          <p:nvPr/>
        </p:nvSpPr>
        <p:spPr>
          <a:xfrm>
            <a:off x="402268" y="2382127"/>
            <a:ext cx="8077200" cy="2031325"/>
          </a:xfrm>
          <a:prstGeom prst="rect">
            <a:avLst/>
          </a:prstGeom>
          <a:noFill/>
        </p:spPr>
        <p:txBody>
          <a:bodyPr wrap="square">
            <a:spAutoFit/>
          </a:bodyPr>
          <a:lstStyle/>
          <a:p>
            <a:pPr algn="just">
              <a:buClr>
                <a:srgbClr val="92D050"/>
              </a:buClr>
            </a:pPr>
            <a:endParaRPr lang="fr-FR" b="1" dirty="0"/>
          </a:p>
          <a:p>
            <a:pPr algn="just">
              <a:buClr>
                <a:srgbClr val="92D050"/>
              </a:buClr>
            </a:pPr>
            <a:endParaRPr lang="fr-FR" b="1" dirty="0"/>
          </a:p>
          <a:p>
            <a:pPr algn="just">
              <a:buClr>
                <a:srgbClr val="92D050"/>
              </a:buClr>
            </a:pPr>
            <a:endParaRPr lang="fr-FR" b="1" dirty="0"/>
          </a:p>
          <a:p>
            <a:pPr marL="285750" indent="-285750" algn="just">
              <a:buClr>
                <a:srgbClr val="92D050"/>
              </a:buClr>
              <a:buFont typeface="Wingdings" panose="05000000000000000000" pitchFamily="2" charset="2"/>
              <a:buChar char="v"/>
            </a:pPr>
            <a:endParaRPr lang="fr-FR" b="1" dirty="0"/>
          </a:p>
          <a:p>
            <a:pPr marL="285750" indent="-285750" algn="just">
              <a:buClr>
                <a:srgbClr val="92D050"/>
              </a:buClr>
              <a:buFont typeface="Wingdings" panose="05000000000000000000" pitchFamily="2" charset="2"/>
              <a:buChar char="v"/>
            </a:pPr>
            <a:endParaRPr lang="fr-FR" b="1" dirty="0"/>
          </a:p>
          <a:p>
            <a:pPr marL="285750" indent="-285750" algn="just">
              <a:buClr>
                <a:srgbClr val="92D050"/>
              </a:buClr>
              <a:buFont typeface="Wingdings" panose="05000000000000000000" pitchFamily="2" charset="2"/>
              <a:buChar char="v"/>
            </a:pPr>
            <a:endParaRPr lang="fr-FR" b="1" dirty="0"/>
          </a:p>
          <a:p>
            <a:pPr algn="just">
              <a:buClr>
                <a:srgbClr val="92D050"/>
              </a:buClr>
            </a:pPr>
            <a:endParaRPr lang="fr-FR" dirty="0"/>
          </a:p>
        </p:txBody>
      </p:sp>
      <p:sp>
        <p:nvSpPr>
          <p:cNvPr id="10" name="ZoneTexte 9">
            <a:extLst>
              <a:ext uri="{FF2B5EF4-FFF2-40B4-BE49-F238E27FC236}">
                <a16:creationId xmlns:a16="http://schemas.microsoft.com/office/drawing/2014/main" id="{5D643B81-23CB-9D43-9E44-DCD359D9E26F}"/>
              </a:ext>
            </a:extLst>
          </p:cNvPr>
          <p:cNvSpPr txBox="1"/>
          <p:nvPr/>
        </p:nvSpPr>
        <p:spPr>
          <a:xfrm>
            <a:off x="1047096" y="1905000"/>
            <a:ext cx="7182504" cy="2031325"/>
          </a:xfrm>
          <a:prstGeom prst="rect">
            <a:avLst/>
          </a:prstGeom>
          <a:noFill/>
        </p:spPr>
        <p:txBody>
          <a:bodyPr wrap="square" rtlCol="0">
            <a:spAutoFit/>
          </a:bodyPr>
          <a:lstStyle/>
          <a:p>
            <a:endParaRPr lang="fr-FR" dirty="0"/>
          </a:p>
          <a:p>
            <a:r>
              <a:rPr lang="fr-FR" dirty="0"/>
              <a:t>Pour anticiper</a:t>
            </a:r>
          </a:p>
          <a:p>
            <a:pPr marL="285750" indent="-285750">
              <a:buFontTx/>
              <a:buChar char="-"/>
            </a:pPr>
            <a:r>
              <a:rPr lang="fr-FR" dirty="0"/>
              <a:t>Veiller au respect des </a:t>
            </a:r>
            <a:r>
              <a:rPr lang="fr-FR" b="1" dirty="0">
                <a:solidFill>
                  <a:srgbClr val="00B0F0"/>
                </a:solidFill>
              </a:rPr>
              <a:t>obligations de formation </a:t>
            </a:r>
            <a:r>
              <a:rPr lang="fr-FR" dirty="0"/>
              <a:t>pour les agents proposés:</a:t>
            </a:r>
          </a:p>
          <a:p>
            <a:pPr marL="742950" lvl="1" indent="-285750">
              <a:buFontTx/>
              <a:buChar char="-"/>
            </a:pPr>
            <a:r>
              <a:rPr lang="fr-FR" dirty="0"/>
              <a:t>Rappel des obligations de formation – joindre les attestations CNFPT</a:t>
            </a:r>
          </a:p>
          <a:p>
            <a:pPr marL="742950" lvl="1" indent="-285750">
              <a:buFontTx/>
              <a:buChar char="-"/>
            </a:pPr>
            <a:endParaRPr lang="fr-FR" dirty="0"/>
          </a:p>
        </p:txBody>
      </p:sp>
      <p:graphicFrame>
        <p:nvGraphicFramePr>
          <p:cNvPr id="2" name="Tableau 1">
            <a:extLst>
              <a:ext uri="{FF2B5EF4-FFF2-40B4-BE49-F238E27FC236}">
                <a16:creationId xmlns:a16="http://schemas.microsoft.com/office/drawing/2014/main" id="{29581153-417B-F90C-FF7E-59DCAC6EA662}"/>
              </a:ext>
            </a:extLst>
          </p:cNvPr>
          <p:cNvGraphicFramePr>
            <a:graphicFrameLocks noGrp="1"/>
          </p:cNvGraphicFramePr>
          <p:nvPr>
            <p:extLst>
              <p:ext uri="{D42A27DB-BD31-4B8C-83A1-F6EECF244321}">
                <p14:modId xmlns:p14="http://schemas.microsoft.com/office/powerpoint/2010/main" val="1781579947"/>
              </p:ext>
            </p:extLst>
          </p:nvPr>
        </p:nvGraphicFramePr>
        <p:xfrm>
          <a:off x="457200" y="3657599"/>
          <a:ext cx="8284532" cy="2207917"/>
        </p:xfrm>
        <a:graphic>
          <a:graphicData uri="http://schemas.openxmlformats.org/drawingml/2006/table">
            <a:tbl>
              <a:tblPr firstRow="1" firstCol="1" bandRow="1">
                <a:tableStyleId>{5C22544A-7EE6-4342-B048-85BDC9FD1C3A}</a:tableStyleId>
              </a:tblPr>
              <a:tblGrid>
                <a:gridCol w="8284532">
                  <a:extLst>
                    <a:ext uri="{9D8B030D-6E8A-4147-A177-3AD203B41FA5}">
                      <a16:colId xmlns:a16="http://schemas.microsoft.com/office/drawing/2014/main" val="733795458"/>
                    </a:ext>
                  </a:extLst>
                </a:gridCol>
              </a:tblGrid>
              <a:tr h="435758">
                <a:tc>
                  <a:txBody>
                    <a:bodyPr/>
                    <a:lstStyle/>
                    <a:p>
                      <a:r>
                        <a:rPr lang="fr-FR" sz="1200" dirty="0">
                          <a:solidFill>
                            <a:schemeClr val="tx1"/>
                          </a:solidFill>
                          <a:effectLst/>
                        </a:rPr>
                        <a:t>Formation d’intégration avant titularisation (pour les agents nommés après le 1/07/2008) </a:t>
                      </a:r>
                      <a:r>
                        <a:rPr lang="fr-FR" sz="1200" u="sng" dirty="0">
                          <a:solidFill>
                            <a:schemeClr val="tx1"/>
                          </a:solidFill>
                          <a:effectLst/>
                        </a:rPr>
                        <a:t>Durée </a:t>
                      </a:r>
                      <a:r>
                        <a:rPr lang="fr-FR" sz="1200" dirty="0">
                          <a:solidFill>
                            <a:schemeClr val="tx1"/>
                          </a:solidFill>
                          <a:effectLst/>
                        </a:rPr>
                        <a:t>: 5 jours </a:t>
                      </a:r>
                      <a:endParaRPr lang="fr-FR"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9428008"/>
                  </a:ext>
                </a:extLst>
              </a:tr>
              <a:tr h="552819">
                <a:tc>
                  <a:txBody>
                    <a:bodyPr/>
                    <a:lstStyle/>
                    <a:p>
                      <a:r>
                        <a:rPr lang="fr-FR" sz="1200" dirty="0">
                          <a:solidFill>
                            <a:schemeClr val="tx1"/>
                          </a:solidFill>
                          <a:effectLst/>
                        </a:rPr>
                        <a:t>Formation de professionnalisation tout au long de la carrière : formations réalisées entre le 1/01/2021 et le 31/12/2025</a:t>
                      </a:r>
                    </a:p>
                    <a:p>
                      <a:r>
                        <a:rPr lang="fr-FR" sz="1200" u="sng" dirty="0">
                          <a:solidFill>
                            <a:schemeClr val="tx1"/>
                          </a:solidFill>
                          <a:effectLst/>
                        </a:rPr>
                        <a:t>Durée</a:t>
                      </a:r>
                      <a:r>
                        <a:rPr lang="fr-FR" sz="1200" dirty="0">
                          <a:solidFill>
                            <a:schemeClr val="tx1"/>
                          </a:solidFill>
                          <a:effectLst/>
                        </a:rPr>
                        <a:t> : entre 2 et 10 jours par période de 5 ans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0245831"/>
                  </a:ext>
                </a:extLst>
              </a:tr>
              <a:tr h="664840">
                <a:tc>
                  <a:txBody>
                    <a:bodyPr/>
                    <a:lstStyle/>
                    <a:p>
                      <a:r>
                        <a:rPr lang="fr-FR" sz="1200" dirty="0">
                          <a:solidFill>
                            <a:schemeClr val="tx1"/>
                          </a:solidFill>
                          <a:effectLst/>
                        </a:rPr>
                        <a:t>Formation de professionnalisation au 1</a:t>
                      </a:r>
                      <a:r>
                        <a:rPr lang="fr-FR" sz="1200" baseline="30000" dirty="0">
                          <a:solidFill>
                            <a:schemeClr val="tx1"/>
                          </a:solidFill>
                          <a:effectLst/>
                        </a:rPr>
                        <a:t>er</a:t>
                      </a:r>
                      <a:r>
                        <a:rPr lang="fr-FR" sz="1200" dirty="0">
                          <a:solidFill>
                            <a:schemeClr val="tx1"/>
                          </a:solidFill>
                          <a:effectLst/>
                        </a:rPr>
                        <a:t> emploi</a:t>
                      </a:r>
                    </a:p>
                    <a:p>
                      <a:r>
                        <a:rPr lang="fr-FR" sz="1200" u="sng" dirty="0">
                          <a:solidFill>
                            <a:schemeClr val="tx1"/>
                          </a:solidFill>
                          <a:effectLst/>
                        </a:rPr>
                        <a:t>Durée</a:t>
                      </a:r>
                      <a:r>
                        <a:rPr lang="fr-FR" sz="1200" dirty="0">
                          <a:solidFill>
                            <a:schemeClr val="tx1"/>
                          </a:solidFill>
                          <a:effectLst/>
                        </a:rPr>
                        <a:t> : entre 3 et 10 jours en catégorie C dans les 2 ans suivant la nomination (pour les agents nommés après le 1/07/2008)</a:t>
                      </a:r>
                      <a:endParaRPr lang="fr-FR"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9127410"/>
                  </a:ext>
                </a:extLst>
              </a:tr>
              <a:tr h="554500">
                <a:tc>
                  <a:txBody>
                    <a:bodyPr/>
                    <a:lstStyle/>
                    <a:p>
                      <a:r>
                        <a:rPr lang="fr-FR" sz="1200" dirty="0">
                          <a:solidFill>
                            <a:schemeClr val="tx1"/>
                          </a:solidFill>
                          <a:effectLst/>
                        </a:rPr>
                        <a:t>Le cas échéant Formation de professionnalisation à la suite de l’affectation à un poste à responsabilités (pour les agents nommés après le 1/07/2008) </a:t>
                      </a:r>
                      <a:r>
                        <a:rPr lang="fr-FR" sz="1200" u="sng" dirty="0">
                          <a:solidFill>
                            <a:schemeClr val="tx1"/>
                          </a:solidFill>
                          <a:effectLst/>
                        </a:rPr>
                        <a:t>Durée </a:t>
                      </a:r>
                      <a:r>
                        <a:rPr lang="fr-FR" sz="1200" dirty="0">
                          <a:solidFill>
                            <a:schemeClr val="tx1"/>
                          </a:solidFill>
                          <a:effectLst/>
                        </a:rPr>
                        <a:t>: entre 3 et 10 jours dans les 6 mois de l’affectation </a:t>
                      </a:r>
                      <a:endParaRPr lang="fr-FR"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364259"/>
                  </a:ext>
                </a:extLst>
              </a:tr>
            </a:tbl>
          </a:graphicData>
        </a:graphic>
      </p:graphicFrame>
      <p:sp>
        <p:nvSpPr>
          <p:cNvPr id="4" name="ZoneTexte 3">
            <a:extLst>
              <a:ext uri="{FF2B5EF4-FFF2-40B4-BE49-F238E27FC236}">
                <a16:creationId xmlns:a16="http://schemas.microsoft.com/office/drawing/2014/main" id="{79409655-1971-0B79-ABBA-D8C4854F9D41}"/>
              </a:ext>
            </a:extLst>
          </p:cNvPr>
          <p:cNvSpPr txBox="1"/>
          <p:nvPr/>
        </p:nvSpPr>
        <p:spPr>
          <a:xfrm>
            <a:off x="1143000" y="6019800"/>
            <a:ext cx="7162800" cy="646331"/>
          </a:xfrm>
          <a:prstGeom prst="rect">
            <a:avLst/>
          </a:prstGeom>
          <a:noFill/>
        </p:spPr>
        <p:txBody>
          <a:bodyPr wrap="square" rtlCol="0">
            <a:spAutoFit/>
          </a:bodyPr>
          <a:lstStyle/>
          <a:p>
            <a:r>
              <a:rPr lang="fr-FR" dirty="0"/>
              <a:t>- En cas de réalisation de formation HORS CNFPT: demander </a:t>
            </a:r>
            <a:r>
              <a:rPr lang="fr-FR" u="sng" dirty="0"/>
              <a:t>dès à présent</a:t>
            </a:r>
            <a:r>
              <a:rPr lang="fr-FR" dirty="0"/>
              <a:t>, les </a:t>
            </a:r>
            <a:r>
              <a:rPr lang="fr-FR" b="1" dirty="0"/>
              <a:t>dispenses de formation </a:t>
            </a:r>
            <a:r>
              <a:rPr lang="fr-FR" dirty="0"/>
              <a:t>auprès du CNFPT</a:t>
            </a:r>
          </a:p>
        </p:txBody>
      </p:sp>
    </p:spTree>
    <p:extLst>
      <p:ext uri="{BB962C8B-B14F-4D97-AF65-F5344CB8AC3E}">
        <p14:creationId xmlns:p14="http://schemas.microsoft.com/office/powerpoint/2010/main" val="347449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10FAE-CC27-752C-9AA4-54985406097F}"/>
            </a:ext>
          </a:extLst>
        </p:cNvPr>
        <p:cNvGrpSpPr/>
        <p:nvPr/>
      </p:nvGrpSpPr>
      <p:grpSpPr>
        <a:xfrm>
          <a:off x="0" y="0"/>
          <a:ext cx="0" cy="0"/>
          <a:chOff x="0" y="0"/>
          <a:chExt cx="0" cy="0"/>
        </a:xfrm>
      </p:grpSpPr>
      <p:pic>
        <p:nvPicPr>
          <p:cNvPr id="9" name="Image 8" descr="Logo_CDG18_BS.jpg">
            <a:extLst>
              <a:ext uri="{FF2B5EF4-FFF2-40B4-BE49-F238E27FC236}">
                <a16:creationId xmlns:a16="http://schemas.microsoft.com/office/drawing/2014/main" id="{310A0313-AC23-5369-7B6D-6786BA828123}"/>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4" name="Groupe 14">
            <a:extLst>
              <a:ext uri="{FF2B5EF4-FFF2-40B4-BE49-F238E27FC236}">
                <a16:creationId xmlns:a16="http://schemas.microsoft.com/office/drawing/2014/main" id="{DF33907D-7FD7-888D-2816-58E21A377F0A}"/>
              </a:ext>
            </a:extLst>
          </p:cNvPr>
          <p:cNvGrpSpPr>
            <a:grpSpLocks/>
          </p:cNvGrpSpPr>
          <p:nvPr/>
        </p:nvGrpSpPr>
        <p:grpSpPr bwMode="auto">
          <a:xfrm>
            <a:off x="1357290" y="285728"/>
            <a:ext cx="7661932" cy="2016596"/>
            <a:chOff x="2521302" y="4447632"/>
            <a:chExt cx="6645275" cy="2324642"/>
          </a:xfrm>
        </p:grpSpPr>
        <p:sp>
          <p:nvSpPr>
            <p:cNvPr id="12" name="Oval 2">
              <a:extLst>
                <a:ext uri="{FF2B5EF4-FFF2-40B4-BE49-F238E27FC236}">
                  <a16:creationId xmlns:a16="http://schemas.microsoft.com/office/drawing/2014/main" id="{A7748565-BAA6-E17A-D3A6-BDC4E97B3CE4}"/>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a:extLst>
                <a:ext uri="{FF2B5EF4-FFF2-40B4-BE49-F238E27FC236}">
                  <a16:creationId xmlns:a16="http://schemas.microsoft.com/office/drawing/2014/main" id="{E905F604-C0B6-0DE7-DA84-79315706D8CE}"/>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a:extLst>
                <a:ext uri="{FF2B5EF4-FFF2-40B4-BE49-F238E27FC236}">
                  <a16:creationId xmlns:a16="http://schemas.microsoft.com/office/drawing/2014/main" id="{E5BFC29B-B250-8435-A015-85AC7BADD5F9}"/>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5" name="Group 6">
              <a:extLst>
                <a:ext uri="{FF2B5EF4-FFF2-40B4-BE49-F238E27FC236}">
                  <a16:creationId xmlns:a16="http://schemas.microsoft.com/office/drawing/2014/main" id="{3AEF49C3-BE1E-483D-9A26-183B62E0F92C}"/>
                </a:ext>
              </a:extLst>
            </p:cNvPr>
            <p:cNvGrpSpPr>
              <a:grpSpLocks/>
            </p:cNvGrpSpPr>
            <p:nvPr/>
          </p:nvGrpSpPr>
          <p:grpSpPr bwMode="auto">
            <a:xfrm>
              <a:off x="3957638" y="5091476"/>
              <a:ext cx="171450" cy="1165229"/>
              <a:chOff x="112099728" y="105931681"/>
              <a:chExt cx="170831" cy="1165800"/>
            </a:xfrm>
          </p:grpSpPr>
          <p:sp>
            <p:nvSpPr>
              <p:cNvPr id="20" name="Rectangle 7">
                <a:extLst>
                  <a:ext uri="{FF2B5EF4-FFF2-40B4-BE49-F238E27FC236}">
                    <a16:creationId xmlns:a16="http://schemas.microsoft.com/office/drawing/2014/main" id="{E7C6DEDF-EF5C-14FE-A5BB-40E30B2582C7}"/>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a:extLst>
                  <a:ext uri="{FF2B5EF4-FFF2-40B4-BE49-F238E27FC236}">
                    <a16:creationId xmlns:a16="http://schemas.microsoft.com/office/drawing/2014/main" id="{29F1FF66-A29B-23BC-1DBD-91398D9483C8}"/>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a:extLst>
                  <a:ext uri="{FF2B5EF4-FFF2-40B4-BE49-F238E27FC236}">
                    <a16:creationId xmlns:a16="http://schemas.microsoft.com/office/drawing/2014/main" id="{A8083567-C22D-9611-A8E0-39B4106BEC4E}"/>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6" name="Group 10">
              <a:extLst>
                <a:ext uri="{FF2B5EF4-FFF2-40B4-BE49-F238E27FC236}">
                  <a16:creationId xmlns:a16="http://schemas.microsoft.com/office/drawing/2014/main" id="{2EDE7EFA-A71B-78BA-1FDC-A5E11FD67C11}"/>
                </a:ext>
              </a:extLst>
            </p:cNvPr>
            <p:cNvGrpSpPr>
              <a:grpSpLocks/>
            </p:cNvGrpSpPr>
            <p:nvPr/>
          </p:nvGrpSpPr>
          <p:grpSpPr bwMode="auto">
            <a:xfrm>
              <a:off x="8701088" y="4447632"/>
              <a:ext cx="169862" cy="1163632"/>
              <a:chOff x="116843535" y="105289350"/>
              <a:chExt cx="170420" cy="1163658"/>
            </a:xfrm>
          </p:grpSpPr>
          <p:sp>
            <p:nvSpPr>
              <p:cNvPr id="17" name="Rectangle 16">
                <a:extLst>
                  <a:ext uri="{FF2B5EF4-FFF2-40B4-BE49-F238E27FC236}">
                    <a16:creationId xmlns:a16="http://schemas.microsoft.com/office/drawing/2014/main" id="{2E1E52BB-0B99-A9DA-B56F-E10B729A4CB3}"/>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a:extLst>
                  <a:ext uri="{FF2B5EF4-FFF2-40B4-BE49-F238E27FC236}">
                    <a16:creationId xmlns:a16="http://schemas.microsoft.com/office/drawing/2014/main" id="{FE66A5B5-4231-C026-5CFF-28969CFC8C70}"/>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a:extLst>
                  <a:ext uri="{FF2B5EF4-FFF2-40B4-BE49-F238E27FC236}">
                    <a16:creationId xmlns:a16="http://schemas.microsoft.com/office/drawing/2014/main" id="{780AC34A-36C7-6970-A31C-D00451D96108}"/>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a:extLst>
              <a:ext uri="{FF2B5EF4-FFF2-40B4-BE49-F238E27FC236}">
                <a16:creationId xmlns:a16="http://schemas.microsoft.com/office/drawing/2014/main" id="{0B4EE71A-809E-286A-311B-9ED0AD9FA4FA}"/>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a:extLst>
              <a:ext uri="{FF2B5EF4-FFF2-40B4-BE49-F238E27FC236}">
                <a16:creationId xmlns:a16="http://schemas.microsoft.com/office/drawing/2014/main" id="{3B5F3C99-12F6-7BE7-B02E-74F8E0E2031F}"/>
              </a:ext>
            </a:extLst>
          </p:cNvPr>
          <p:cNvGraphicFramePr/>
          <p:nvPr>
            <p:extLst>
              <p:ext uri="{D42A27DB-BD31-4B8C-83A1-F6EECF244321}">
                <p14:modId xmlns:p14="http://schemas.microsoft.com/office/powerpoint/2010/main" val="2374371540"/>
              </p:ext>
            </p:extLst>
          </p:nvPr>
        </p:nvGraphicFramePr>
        <p:xfrm>
          <a:off x="685800" y="2286000"/>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2159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8DB2A-AAFE-34F7-70C7-EFA8278C9126}"/>
            </a:ext>
          </a:extLst>
        </p:cNvPr>
        <p:cNvGrpSpPr/>
        <p:nvPr/>
      </p:nvGrpSpPr>
      <p:grpSpPr>
        <a:xfrm>
          <a:off x="0" y="0"/>
          <a:ext cx="0" cy="0"/>
          <a:chOff x="0" y="0"/>
          <a:chExt cx="0" cy="0"/>
        </a:xfrm>
      </p:grpSpPr>
      <p:pic>
        <p:nvPicPr>
          <p:cNvPr id="4" name="Image 3" descr="Une image contenant horloge, conception&#10;&#10;Le contenu généré par l’IA peut être incorrect.">
            <a:extLst>
              <a:ext uri="{FF2B5EF4-FFF2-40B4-BE49-F238E27FC236}">
                <a16:creationId xmlns:a16="http://schemas.microsoft.com/office/drawing/2014/main" id="{D5683EBC-E2A3-799F-1F56-0AE8258843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3584" y="814075"/>
            <a:ext cx="1846688" cy="1228887"/>
          </a:xfrm>
          <a:prstGeom prst="rect">
            <a:avLst/>
          </a:prstGeom>
        </p:spPr>
      </p:pic>
      <p:pic>
        <p:nvPicPr>
          <p:cNvPr id="11" name="Image 10" descr="Logo_CDG18_BS.jpg">
            <a:extLst>
              <a:ext uri="{FF2B5EF4-FFF2-40B4-BE49-F238E27FC236}">
                <a16:creationId xmlns:a16="http://schemas.microsoft.com/office/drawing/2014/main" id="{5706ED95-1452-1A6F-56BB-8DF8018CC10A}"/>
              </a:ext>
            </a:extLst>
          </p:cNvPr>
          <p:cNvPicPr>
            <a:picLocks noChangeAspect="1"/>
          </p:cNvPicPr>
          <p:nvPr/>
        </p:nvPicPr>
        <p:blipFill>
          <a:blip r:embed="rId3"/>
          <a:stretch>
            <a:fillRect/>
          </a:stretch>
        </p:blipFill>
        <p:spPr>
          <a:xfrm>
            <a:off x="0" y="64203"/>
            <a:ext cx="1422426" cy="1443762"/>
          </a:xfrm>
          <a:prstGeom prst="rect">
            <a:avLst/>
          </a:prstGeom>
        </p:spPr>
      </p:pic>
      <p:grpSp>
        <p:nvGrpSpPr>
          <p:cNvPr id="6" name="Groupe 14">
            <a:extLst>
              <a:ext uri="{FF2B5EF4-FFF2-40B4-BE49-F238E27FC236}">
                <a16:creationId xmlns:a16="http://schemas.microsoft.com/office/drawing/2014/main" id="{A67FBD4E-8797-54D6-7F86-263F58E0A5E2}"/>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5223CF47-2D08-4AC4-741A-045DC288CD35}"/>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EE3ADD60-A96A-FD91-7FB3-853D96FE7888}"/>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8BBBC0EB-3FE6-00BB-4548-3F9B86F38750}"/>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6A2E67A7-177A-BD80-7CDF-CB3B4ADBF02A}"/>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578B9911-A496-B196-3D45-172381108F8C}"/>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599D02E2-C9E1-8B5F-ABE7-962FEE56AD67}"/>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0CEAD50F-3140-1BEA-016F-FE7CE235359F}"/>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FE46682A-B851-518E-5A41-8E25A8EB621A}"/>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EFBFE857-6860-B0C9-7310-C36C5287685A}"/>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58F64A7C-3D97-513B-E88C-2D5A99CC716B}"/>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5839826D-3DC2-7A0F-B419-3C1DD185D648}"/>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9850CA52-F138-E8D5-2A56-FAD86BC934A0}"/>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3" name="ZoneTexte 2">
            <a:extLst>
              <a:ext uri="{FF2B5EF4-FFF2-40B4-BE49-F238E27FC236}">
                <a16:creationId xmlns:a16="http://schemas.microsoft.com/office/drawing/2014/main" id="{0087E339-55FD-F65C-E565-8E3097D86E19}"/>
              </a:ext>
            </a:extLst>
          </p:cNvPr>
          <p:cNvSpPr txBox="1"/>
          <p:nvPr/>
        </p:nvSpPr>
        <p:spPr>
          <a:xfrm>
            <a:off x="4904669" y="609982"/>
            <a:ext cx="4090238" cy="369332"/>
          </a:xfrm>
          <a:prstGeom prst="rect">
            <a:avLst/>
          </a:prstGeom>
          <a:noFill/>
        </p:spPr>
        <p:txBody>
          <a:bodyPr wrap="square" rtlCol="0">
            <a:spAutoFit/>
          </a:bodyPr>
          <a:lstStyle/>
          <a:p>
            <a:r>
              <a:rPr lang="fr-FR" b="1" dirty="0">
                <a:solidFill>
                  <a:srgbClr val="00B0F0"/>
                </a:solidFill>
              </a:rPr>
              <a:t>Les grandes étapes</a:t>
            </a:r>
          </a:p>
        </p:txBody>
      </p:sp>
      <p:sp>
        <p:nvSpPr>
          <p:cNvPr id="9" name="ZoneTexte 8">
            <a:extLst>
              <a:ext uri="{FF2B5EF4-FFF2-40B4-BE49-F238E27FC236}">
                <a16:creationId xmlns:a16="http://schemas.microsoft.com/office/drawing/2014/main" id="{909E4971-48FA-60BA-6FA7-141C1C5336F6}"/>
              </a:ext>
            </a:extLst>
          </p:cNvPr>
          <p:cNvSpPr txBox="1"/>
          <p:nvPr/>
        </p:nvSpPr>
        <p:spPr>
          <a:xfrm>
            <a:off x="402268" y="2382127"/>
            <a:ext cx="8077200" cy="2031325"/>
          </a:xfrm>
          <a:prstGeom prst="rect">
            <a:avLst/>
          </a:prstGeom>
          <a:noFill/>
        </p:spPr>
        <p:txBody>
          <a:bodyPr wrap="square">
            <a:spAutoFit/>
          </a:bodyPr>
          <a:lstStyle/>
          <a:p>
            <a:pPr algn="just">
              <a:buClr>
                <a:srgbClr val="92D050"/>
              </a:buClr>
            </a:pPr>
            <a:endParaRPr lang="fr-FR" b="1" dirty="0"/>
          </a:p>
          <a:p>
            <a:pPr algn="just">
              <a:buClr>
                <a:srgbClr val="92D050"/>
              </a:buClr>
            </a:pPr>
            <a:endParaRPr lang="fr-FR" b="1" dirty="0"/>
          </a:p>
          <a:p>
            <a:pPr algn="just">
              <a:buClr>
                <a:srgbClr val="92D050"/>
              </a:buClr>
            </a:pPr>
            <a:endParaRPr lang="fr-FR" b="1" dirty="0"/>
          </a:p>
          <a:p>
            <a:pPr marL="285750" indent="-285750" algn="just">
              <a:buClr>
                <a:srgbClr val="92D050"/>
              </a:buClr>
              <a:buFont typeface="Wingdings" panose="05000000000000000000" pitchFamily="2" charset="2"/>
              <a:buChar char="v"/>
            </a:pPr>
            <a:endParaRPr lang="fr-FR" b="1" dirty="0"/>
          </a:p>
          <a:p>
            <a:pPr marL="285750" indent="-285750" algn="just">
              <a:buClr>
                <a:srgbClr val="92D050"/>
              </a:buClr>
              <a:buFont typeface="Wingdings" panose="05000000000000000000" pitchFamily="2" charset="2"/>
              <a:buChar char="v"/>
            </a:pPr>
            <a:endParaRPr lang="fr-FR" b="1" dirty="0"/>
          </a:p>
          <a:p>
            <a:pPr marL="285750" indent="-285750" algn="just">
              <a:buClr>
                <a:srgbClr val="92D050"/>
              </a:buClr>
              <a:buFont typeface="Wingdings" panose="05000000000000000000" pitchFamily="2" charset="2"/>
              <a:buChar char="v"/>
            </a:pPr>
            <a:endParaRPr lang="fr-FR" b="1" dirty="0"/>
          </a:p>
          <a:p>
            <a:pPr algn="just">
              <a:buClr>
                <a:srgbClr val="92D050"/>
              </a:buClr>
            </a:pPr>
            <a:endParaRPr lang="fr-FR" dirty="0"/>
          </a:p>
        </p:txBody>
      </p:sp>
      <p:sp>
        <p:nvSpPr>
          <p:cNvPr id="10" name="ZoneTexte 9">
            <a:extLst>
              <a:ext uri="{FF2B5EF4-FFF2-40B4-BE49-F238E27FC236}">
                <a16:creationId xmlns:a16="http://schemas.microsoft.com/office/drawing/2014/main" id="{8F0E74F3-0050-7B5E-2344-4D5B9CF94CC0}"/>
              </a:ext>
            </a:extLst>
          </p:cNvPr>
          <p:cNvSpPr txBox="1"/>
          <p:nvPr/>
        </p:nvSpPr>
        <p:spPr>
          <a:xfrm>
            <a:off x="402268" y="1905000"/>
            <a:ext cx="8525832" cy="4801314"/>
          </a:xfrm>
          <a:prstGeom prst="rect">
            <a:avLst/>
          </a:prstGeom>
          <a:noFill/>
        </p:spPr>
        <p:txBody>
          <a:bodyPr wrap="square" rtlCol="0">
            <a:spAutoFit/>
          </a:bodyPr>
          <a:lstStyle/>
          <a:p>
            <a:r>
              <a:rPr lang="fr-FR" dirty="0"/>
              <a:t>- A partir de 2025 : </a:t>
            </a:r>
            <a:r>
              <a:rPr lang="fr-FR" b="1" dirty="0"/>
              <a:t>les collectivités doivent saisir tous les contractuels dans AGIRHE </a:t>
            </a:r>
            <a:r>
              <a:rPr lang="fr-FR" dirty="0"/>
              <a:t>: permet de déterminer la composition de la CCP, la liste des électeurs et de dresser des listes de candidats</a:t>
            </a:r>
          </a:p>
          <a:p>
            <a:pPr marL="285750" indent="-285750">
              <a:buFontTx/>
              <a:buChar char="-"/>
            </a:pPr>
            <a:r>
              <a:rPr lang="fr-FR" dirty="0"/>
              <a:t>2025 – 2026 : </a:t>
            </a:r>
            <a:r>
              <a:rPr lang="fr-FR" b="1" dirty="0"/>
              <a:t>les collectivités doivent informer </a:t>
            </a:r>
            <a:r>
              <a:rPr lang="fr-FR" b="1" u="sng" dirty="0"/>
              <a:t>sans délai </a:t>
            </a:r>
            <a:r>
              <a:rPr lang="fr-FR" b="1" dirty="0"/>
              <a:t>le CDG des changements de position administrative de leurs fonctionnaires </a:t>
            </a:r>
            <a:r>
              <a:rPr lang="fr-FR" dirty="0"/>
              <a:t>(disponibilité, détachement, retraite, mutation, promotion…) permet d’avoir une liste d’électeurs à jour</a:t>
            </a:r>
          </a:p>
          <a:p>
            <a:endParaRPr lang="fr-FR" dirty="0"/>
          </a:p>
          <a:p>
            <a:pPr marL="285750" indent="-285750">
              <a:buFontTx/>
              <a:buChar char="-"/>
            </a:pPr>
            <a:r>
              <a:rPr lang="fr-FR" dirty="0"/>
              <a:t>Dernier trimestre 2025 : les collectivités peuvent délibérer pour </a:t>
            </a:r>
            <a:r>
              <a:rPr lang="fr-FR" b="1" dirty="0"/>
              <a:t>créer un CST commun </a:t>
            </a:r>
            <a:r>
              <a:rPr lang="fr-FR" dirty="0"/>
              <a:t>avant le 1/01/2026</a:t>
            </a:r>
          </a:p>
          <a:p>
            <a:endParaRPr lang="fr-FR" dirty="0"/>
          </a:p>
          <a:p>
            <a:pPr marL="285750" indent="-285750">
              <a:buFontTx/>
              <a:buChar char="-"/>
            </a:pPr>
            <a:r>
              <a:rPr lang="fr-FR" dirty="0"/>
              <a:t>Au plus tard le 15/01/2026 : les collectivités devront transmettre un état des effectifs </a:t>
            </a:r>
            <a:r>
              <a:rPr lang="fr-FR" b="1" u="sng" dirty="0"/>
              <a:t>à jour</a:t>
            </a:r>
          </a:p>
          <a:p>
            <a:endParaRPr lang="fr-FR" b="1" u="sng" dirty="0"/>
          </a:p>
          <a:p>
            <a:pPr marL="285750" indent="-285750">
              <a:buFontTx/>
              <a:buChar char="-"/>
            </a:pPr>
            <a:r>
              <a:rPr lang="fr-FR" dirty="0"/>
              <a:t>Octobre 2026 : publication et vérification des listes électorales par les agents</a:t>
            </a:r>
          </a:p>
          <a:p>
            <a:pPr marL="285750" indent="-285750">
              <a:buFontTx/>
              <a:buChar char="-"/>
            </a:pPr>
            <a:r>
              <a:rPr lang="fr-FR" dirty="0"/>
              <a:t>Novembre 2026 : publication la liste des agents admis à voter par correspondance</a:t>
            </a:r>
          </a:p>
          <a:p>
            <a:pPr marL="285750" indent="-285750">
              <a:buFontTx/>
              <a:buChar char="-"/>
            </a:pPr>
            <a:r>
              <a:rPr lang="fr-FR" dirty="0"/>
              <a:t>Fin novembre 2026 : envoi du matériel électoral dans les collectivités</a:t>
            </a:r>
          </a:p>
          <a:p>
            <a:pPr marL="285750" indent="-285750">
              <a:buFontTx/>
              <a:buChar char="-"/>
            </a:pPr>
            <a:r>
              <a:rPr lang="fr-FR" dirty="0"/>
              <a:t>10 décembre 2026 : élections professionnelles</a:t>
            </a:r>
          </a:p>
        </p:txBody>
      </p:sp>
    </p:spTree>
    <p:extLst>
      <p:ext uri="{BB962C8B-B14F-4D97-AF65-F5344CB8AC3E}">
        <p14:creationId xmlns:p14="http://schemas.microsoft.com/office/powerpoint/2010/main" val="632506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D498A-87B0-2752-5C4F-FCEA2FE4F551}"/>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0A828079-2A08-9F2A-E808-411BCE224B79}"/>
              </a:ext>
            </a:extLst>
          </p:cNvPr>
          <p:cNvPicPr>
            <a:picLocks noChangeAspect="1"/>
          </p:cNvPicPr>
          <p:nvPr/>
        </p:nvPicPr>
        <p:blipFill>
          <a:blip r:embed="rId2"/>
          <a:stretch>
            <a:fillRect/>
          </a:stretch>
        </p:blipFill>
        <p:spPr>
          <a:xfrm>
            <a:off x="0" y="64203"/>
            <a:ext cx="1422426" cy="1443762"/>
          </a:xfrm>
          <a:prstGeom prst="rect">
            <a:avLst/>
          </a:prstGeom>
        </p:spPr>
      </p:pic>
      <p:grpSp>
        <p:nvGrpSpPr>
          <p:cNvPr id="6" name="Groupe 14">
            <a:extLst>
              <a:ext uri="{FF2B5EF4-FFF2-40B4-BE49-F238E27FC236}">
                <a16:creationId xmlns:a16="http://schemas.microsoft.com/office/drawing/2014/main" id="{A7B9C787-406A-506A-A8FC-76A847D066C0}"/>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83CFC9C6-F994-C195-E27D-03FAA64BE725}"/>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5A8D59FA-F994-8414-279F-287FA0D8338D}"/>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E549B747-728A-8C0A-68C4-2614A76F6916}"/>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FA3DD051-6B4E-A240-41AD-A06EE9402857}"/>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052B7F20-8C30-851A-0B41-7332044149FD}"/>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C7B57694-F681-B936-61C5-CDDAAD68C83D}"/>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13FECEDD-23F0-ABEA-319A-1CF15E0C97FB}"/>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89EE0CA6-3D35-B852-A9CC-FD702EA93770}"/>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52E18B00-3160-9976-9171-0DA2F39795B5}"/>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D82FEC2F-28C5-5AD2-4629-35926DBF3174}"/>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13A57BC3-CEBB-CDA6-5927-E1FB673CA8DB}"/>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6E32ECEB-764E-B661-0BEF-84D0FBD88E3E}"/>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3" name="ZoneTexte 2">
            <a:extLst>
              <a:ext uri="{FF2B5EF4-FFF2-40B4-BE49-F238E27FC236}">
                <a16:creationId xmlns:a16="http://schemas.microsoft.com/office/drawing/2014/main" id="{1B4DF874-EE7B-18B3-CA19-CC45492F54E0}"/>
              </a:ext>
            </a:extLst>
          </p:cNvPr>
          <p:cNvSpPr txBox="1"/>
          <p:nvPr/>
        </p:nvSpPr>
        <p:spPr>
          <a:xfrm>
            <a:off x="4904669" y="609982"/>
            <a:ext cx="4090238" cy="369332"/>
          </a:xfrm>
          <a:prstGeom prst="rect">
            <a:avLst/>
          </a:prstGeom>
          <a:noFill/>
        </p:spPr>
        <p:txBody>
          <a:bodyPr wrap="square" rtlCol="0">
            <a:spAutoFit/>
          </a:bodyPr>
          <a:lstStyle/>
          <a:p>
            <a:r>
              <a:rPr lang="fr-FR" b="1" dirty="0">
                <a:solidFill>
                  <a:srgbClr val="00B0F0"/>
                </a:solidFill>
              </a:rPr>
              <a:t>Saisir les contractuels dans AGIRHE</a:t>
            </a:r>
          </a:p>
        </p:txBody>
      </p:sp>
      <p:sp>
        <p:nvSpPr>
          <p:cNvPr id="9" name="ZoneTexte 8">
            <a:extLst>
              <a:ext uri="{FF2B5EF4-FFF2-40B4-BE49-F238E27FC236}">
                <a16:creationId xmlns:a16="http://schemas.microsoft.com/office/drawing/2014/main" id="{94051CC3-AF15-75E0-BBA0-0DDB0EEC6B5A}"/>
              </a:ext>
            </a:extLst>
          </p:cNvPr>
          <p:cNvSpPr txBox="1"/>
          <p:nvPr/>
        </p:nvSpPr>
        <p:spPr>
          <a:xfrm>
            <a:off x="402268" y="2382127"/>
            <a:ext cx="8077200" cy="2031325"/>
          </a:xfrm>
          <a:prstGeom prst="rect">
            <a:avLst/>
          </a:prstGeom>
          <a:noFill/>
        </p:spPr>
        <p:txBody>
          <a:bodyPr wrap="square">
            <a:spAutoFit/>
          </a:bodyPr>
          <a:lstStyle/>
          <a:p>
            <a:pPr algn="just">
              <a:buClr>
                <a:srgbClr val="92D050"/>
              </a:buClr>
            </a:pPr>
            <a:endParaRPr lang="fr-FR" b="1" dirty="0"/>
          </a:p>
          <a:p>
            <a:pPr algn="just">
              <a:buClr>
                <a:srgbClr val="92D050"/>
              </a:buClr>
            </a:pPr>
            <a:endParaRPr lang="fr-FR" b="1" dirty="0"/>
          </a:p>
          <a:p>
            <a:pPr algn="just">
              <a:buClr>
                <a:srgbClr val="92D050"/>
              </a:buClr>
            </a:pPr>
            <a:endParaRPr lang="fr-FR" b="1" dirty="0"/>
          </a:p>
          <a:p>
            <a:pPr marL="285750" indent="-285750" algn="just">
              <a:buClr>
                <a:srgbClr val="92D050"/>
              </a:buClr>
              <a:buFont typeface="Wingdings" panose="05000000000000000000" pitchFamily="2" charset="2"/>
              <a:buChar char="v"/>
            </a:pPr>
            <a:endParaRPr lang="fr-FR" b="1" dirty="0"/>
          </a:p>
          <a:p>
            <a:pPr marL="285750" indent="-285750" algn="just">
              <a:buClr>
                <a:srgbClr val="92D050"/>
              </a:buClr>
              <a:buFont typeface="Wingdings" panose="05000000000000000000" pitchFamily="2" charset="2"/>
              <a:buChar char="v"/>
            </a:pPr>
            <a:endParaRPr lang="fr-FR" b="1" dirty="0"/>
          </a:p>
          <a:p>
            <a:pPr marL="285750" indent="-285750" algn="just">
              <a:buClr>
                <a:srgbClr val="92D050"/>
              </a:buClr>
              <a:buFont typeface="Wingdings" panose="05000000000000000000" pitchFamily="2" charset="2"/>
              <a:buChar char="v"/>
            </a:pPr>
            <a:endParaRPr lang="fr-FR" b="1" dirty="0"/>
          </a:p>
          <a:p>
            <a:pPr algn="just">
              <a:buClr>
                <a:srgbClr val="92D050"/>
              </a:buClr>
            </a:pPr>
            <a:endParaRPr lang="fr-FR" dirty="0"/>
          </a:p>
        </p:txBody>
      </p:sp>
      <p:sp>
        <p:nvSpPr>
          <p:cNvPr id="10" name="ZoneTexte 9">
            <a:extLst>
              <a:ext uri="{FF2B5EF4-FFF2-40B4-BE49-F238E27FC236}">
                <a16:creationId xmlns:a16="http://schemas.microsoft.com/office/drawing/2014/main" id="{3A116BC9-A850-113D-1415-CBC96A2189DC}"/>
              </a:ext>
            </a:extLst>
          </p:cNvPr>
          <p:cNvSpPr txBox="1"/>
          <p:nvPr/>
        </p:nvSpPr>
        <p:spPr>
          <a:xfrm>
            <a:off x="402268" y="1905000"/>
            <a:ext cx="8525832" cy="3693319"/>
          </a:xfrm>
          <a:prstGeom prst="rect">
            <a:avLst/>
          </a:prstGeom>
          <a:noFill/>
        </p:spPr>
        <p:txBody>
          <a:bodyPr wrap="square" rtlCol="0">
            <a:spAutoFit/>
          </a:bodyPr>
          <a:lstStyle/>
          <a:p>
            <a:pPr marL="285750" indent="-285750">
              <a:buFontTx/>
              <a:buChar char="-"/>
            </a:pPr>
            <a:r>
              <a:rPr lang="fr-FR" dirty="0"/>
              <a:t>A partir de 2025 : </a:t>
            </a:r>
            <a:r>
              <a:rPr lang="fr-FR" b="1" dirty="0"/>
              <a:t>les collectivités doivent saisir tous les contractuels dans AGIRHE </a:t>
            </a:r>
            <a:r>
              <a:rPr lang="fr-FR" dirty="0"/>
              <a:t>: permet de déterminer la composition de la CCP, la liste des électeurs et de dresser des listes de candidats</a:t>
            </a:r>
          </a:p>
          <a:p>
            <a:pPr marL="285750" indent="-285750">
              <a:buFontTx/>
              <a:buChar char="-"/>
            </a:pPr>
            <a:endParaRPr lang="fr-FR" dirty="0"/>
          </a:p>
          <a:p>
            <a:pPr algn="just">
              <a:buClr>
                <a:srgbClr val="92D050"/>
              </a:buClr>
            </a:pPr>
            <a:r>
              <a:rPr lang="fr-FR" dirty="0"/>
              <a:t>Procédure disponible sur l’espace réservé du site – rubrique </a:t>
            </a:r>
            <a:r>
              <a:rPr lang="fr-FR" dirty="0" err="1"/>
              <a:t>Agirhe</a:t>
            </a:r>
            <a:r>
              <a:rPr lang="fr-FR" dirty="0"/>
              <a:t> – créer les contractuels</a:t>
            </a:r>
          </a:p>
          <a:p>
            <a:pPr algn="just">
              <a:buClr>
                <a:srgbClr val="92D050"/>
              </a:buClr>
            </a:pPr>
            <a:r>
              <a:rPr lang="fr-FR" dirty="0"/>
              <a:t>+ document « codes </a:t>
            </a:r>
            <a:r>
              <a:rPr lang="fr-FR" dirty="0" err="1"/>
              <a:t>agirhe</a:t>
            </a:r>
            <a:r>
              <a:rPr lang="fr-FR" dirty="0"/>
              <a:t> contractuels » : liste les différents motifs de contrat et les conditions à respecter + précise le code </a:t>
            </a:r>
            <a:r>
              <a:rPr lang="fr-FR" dirty="0" err="1"/>
              <a:t>Agirhe</a:t>
            </a:r>
            <a:r>
              <a:rPr lang="fr-FR" dirty="0"/>
              <a:t> correspondant</a:t>
            </a:r>
          </a:p>
          <a:p>
            <a:pPr algn="just">
              <a:buClr>
                <a:srgbClr val="92D050"/>
              </a:buClr>
            </a:pPr>
            <a:endParaRPr lang="fr-FR" dirty="0"/>
          </a:p>
          <a:p>
            <a:pPr algn="just">
              <a:buClr>
                <a:srgbClr val="92D050"/>
              </a:buClr>
            </a:pPr>
            <a:endParaRPr lang="fr-FR" b="1" dirty="0"/>
          </a:p>
          <a:p>
            <a:pPr algn="just">
              <a:buClr>
                <a:srgbClr val="92D050"/>
              </a:buClr>
            </a:pPr>
            <a:r>
              <a:rPr lang="fr-FR" dirty="0"/>
              <a:t>Un courrier a été adressé à chaque collectivité pour rappel de ces obligations : toutes les collectivités ont reçu ce courrier : </a:t>
            </a:r>
            <a:r>
              <a:rPr lang="fr-FR" b="1" dirty="0"/>
              <a:t>le CDG n’a aucun moyen de vérifier que cette saisine est faite de manière exhaustive, cela relève de la responsabilité de chaque employeur</a:t>
            </a:r>
            <a:endParaRPr lang="fr-FR" dirty="0"/>
          </a:p>
        </p:txBody>
      </p:sp>
      <p:pic>
        <p:nvPicPr>
          <p:cNvPr id="2" name="Image 1" descr="Une image contenant Police, Graphique, capture d’écran, logo&#10;&#10;Le contenu généré par l’IA peut être incorrect.">
            <a:extLst>
              <a:ext uri="{FF2B5EF4-FFF2-40B4-BE49-F238E27FC236}">
                <a16:creationId xmlns:a16="http://schemas.microsoft.com/office/drawing/2014/main" id="{39AF16AF-470B-D1AF-C82B-B01E1F7D78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5560997"/>
            <a:ext cx="1321374" cy="1244773"/>
          </a:xfrm>
          <a:prstGeom prst="rect">
            <a:avLst/>
          </a:prstGeom>
        </p:spPr>
      </p:pic>
    </p:spTree>
    <p:extLst>
      <p:ext uri="{BB962C8B-B14F-4D97-AF65-F5344CB8AC3E}">
        <p14:creationId xmlns:p14="http://schemas.microsoft.com/office/powerpoint/2010/main" val="1111099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Logo_CDG18_BS.jpg"/>
          <p:cNvPicPr>
            <a:picLocks noChangeAspect="1"/>
          </p:cNvPicPr>
          <p:nvPr/>
        </p:nvPicPr>
        <p:blipFill>
          <a:blip r:embed="rId2"/>
          <a:stretch>
            <a:fillRect/>
          </a:stretch>
        </p:blipFill>
        <p:spPr>
          <a:xfrm>
            <a:off x="152400" y="0"/>
            <a:ext cx="1422426" cy="1443762"/>
          </a:xfrm>
          <a:prstGeom prst="rect">
            <a:avLst/>
          </a:prstGeom>
        </p:spPr>
      </p:pic>
      <p:grpSp>
        <p:nvGrpSpPr>
          <p:cNvPr id="4" name="Groupe 14"/>
          <p:cNvGrpSpPr>
            <a:grpSpLocks/>
          </p:cNvGrpSpPr>
          <p:nvPr/>
        </p:nvGrpSpPr>
        <p:grpSpPr bwMode="auto">
          <a:xfrm>
            <a:off x="1357290" y="285728"/>
            <a:ext cx="7661932" cy="2016596"/>
            <a:chOff x="2521302" y="4447632"/>
            <a:chExt cx="6645275" cy="2324642"/>
          </a:xfrm>
        </p:grpSpPr>
        <p:sp>
          <p:nvSpPr>
            <p:cNvPr id="12"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5" name="Group 6"/>
            <p:cNvGrpSpPr>
              <a:grpSpLocks/>
            </p:cNvGrpSpPr>
            <p:nvPr/>
          </p:nvGrpSpPr>
          <p:grpSpPr bwMode="auto">
            <a:xfrm>
              <a:off x="3957638" y="5091476"/>
              <a:ext cx="171450" cy="1165229"/>
              <a:chOff x="112099728" y="105931681"/>
              <a:chExt cx="170831" cy="1165800"/>
            </a:xfrm>
          </p:grpSpPr>
          <p:sp>
            <p:nvSpPr>
              <p:cNvPr id="20"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6" name="Group 10"/>
            <p:cNvGrpSpPr>
              <a:grpSpLocks/>
            </p:cNvGrpSpPr>
            <p:nvPr/>
          </p:nvGrpSpPr>
          <p:grpSpPr bwMode="auto">
            <a:xfrm>
              <a:off x="8701088" y="4447632"/>
              <a:ext cx="169862" cy="1163632"/>
              <a:chOff x="116843535" y="105289350"/>
              <a:chExt cx="170420" cy="1163658"/>
            </a:xfrm>
          </p:grpSpPr>
          <p:sp>
            <p:nvSpPr>
              <p:cNvPr id="17" name="Rectangle 16"/>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p:cNvGraphicFramePr/>
          <p:nvPr>
            <p:extLst>
              <p:ext uri="{D42A27DB-BD31-4B8C-83A1-F6EECF244321}">
                <p14:modId xmlns:p14="http://schemas.microsoft.com/office/powerpoint/2010/main" val="3169467269"/>
              </p:ext>
            </p:extLst>
          </p:nvPr>
        </p:nvGraphicFramePr>
        <p:xfrm>
          <a:off x="685800" y="2286000"/>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3547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3AD8F-4CCB-CC91-5021-A267FBE18E26}"/>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ECF43CE2-6857-8964-03AB-ACE72693FF35}"/>
              </a:ext>
            </a:extLst>
          </p:cNvPr>
          <p:cNvPicPr>
            <a:picLocks noChangeAspect="1"/>
          </p:cNvPicPr>
          <p:nvPr/>
        </p:nvPicPr>
        <p:blipFill>
          <a:blip r:embed="rId2"/>
          <a:stretch>
            <a:fillRect/>
          </a:stretch>
        </p:blipFill>
        <p:spPr>
          <a:xfrm>
            <a:off x="0" y="64203"/>
            <a:ext cx="1422426" cy="1443762"/>
          </a:xfrm>
          <a:prstGeom prst="rect">
            <a:avLst/>
          </a:prstGeom>
        </p:spPr>
      </p:pic>
      <p:grpSp>
        <p:nvGrpSpPr>
          <p:cNvPr id="6" name="Groupe 14">
            <a:extLst>
              <a:ext uri="{FF2B5EF4-FFF2-40B4-BE49-F238E27FC236}">
                <a16:creationId xmlns:a16="http://schemas.microsoft.com/office/drawing/2014/main" id="{7DF57C4F-AE05-A027-89B5-9309F14F3161}"/>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A5005EA8-92B6-602B-4B32-09FC3423484D}"/>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282A3FFE-2542-F10F-5649-0020BC52E75E}"/>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65E6EE36-138B-4CEB-69D6-DE7024A800BF}"/>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EACDE3C6-4EFE-FDBA-67DA-FD1D562B8409}"/>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8DBC740B-31B2-40C2-1ED9-CBF30F53B30F}"/>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E4EB058D-15BF-F7D1-06F2-212F2FF5F71C}"/>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B246E95A-6111-FCB0-81AF-D69252B85D7C}"/>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98C7F753-F01E-4AF1-CD43-22F1DD86D7AE}"/>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0F4127F6-9580-4C60-1D26-6EF983AA2952}"/>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AA9C07DB-DC81-C3A4-83F0-39959A7AFD7A}"/>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7DF01587-1B96-9A47-9524-1310C42FD1DD}"/>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916B649A-D19D-17E3-A089-DB0EBA1844BA}"/>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3" name="ZoneTexte 2">
            <a:extLst>
              <a:ext uri="{FF2B5EF4-FFF2-40B4-BE49-F238E27FC236}">
                <a16:creationId xmlns:a16="http://schemas.microsoft.com/office/drawing/2014/main" id="{4D875E1B-C4F6-7DA8-8B84-FEFD3CF9196D}"/>
              </a:ext>
            </a:extLst>
          </p:cNvPr>
          <p:cNvSpPr txBox="1"/>
          <p:nvPr/>
        </p:nvSpPr>
        <p:spPr>
          <a:xfrm>
            <a:off x="5113405" y="593216"/>
            <a:ext cx="4090238" cy="369332"/>
          </a:xfrm>
          <a:prstGeom prst="rect">
            <a:avLst/>
          </a:prstGeom>
          <a:noFill/>
        </p:spPr>
        <p:txBody>
          <a:bodyPr wrap="square" rtlCol="0">
            <a:spAutoFit/>
          </a:bodyPr>
          <a:lstStyle/>
          <a:p>
            <a:r>
              <a:rPr lang="fr-FR" b="1" dirty="0">
                <a:solidFill>
                  <a:srgbClr val="00B0F0"/>
                </a:solidFill>
              </a:rPr>
              <a:t>Informer le CDG des changements</a:t>
            </a:r>
          </a:p>
        </p:txBody>
      </p:sp>
      <p:sp>
        <p:nvSpPr>
          <p:cNvPr id="9" name="ZoneTexte 8">
            <a:extLst>
              <a:ext uri="{FF2B5EF4-FFF2-40B4-BE49-F238E27FC236}">
                <a16:creationId xmlns:a16="http://schemas.microsoft.com/office/drawing/2014/main" id="{9A24F162-6F5C-D541-BE60-516458EC018B}"/>
              </a:ext>
            </a:extLst>
          </p:cNvPr>
          <p:cNvSpPr txBox="1"/>
          <p:nvPr/>
        </p:nvSpPr>
        <p:spPr>
          <a:xfrm>
            <a:off x="402268" y="2382127"/>
            <a:ext cx="8077200" cy="2031325"/>
          </a:xfrm>
          <a:prstGeom prst="rect">
            <a:avLst/>
          </a:prstGeom>
          <a:noFill/>
        </p:spPr>
        <p:txBody>
          <a:bodyPr wrap="square">
            <a:spAutoFit/>
          </a:bodyPr>
          <a:lstStyle/>
          <a:p>
            <a:pPr algn="just">
              <a:buClr>
                <a:srgbClr val="92D050"/>
              </a:buClr>
            </a:pPr>
            <a:endParaRPr lang="fr-FR" b="1" dirty="0"/>
          </a:p>
          <a:p>
            <a:pPr algn="just">
              <a:buClr>
                <a:srgbClr val="92D050"/>
              </a:buClr>
            </a:pPr>
            <a:endParaRPr lang="fr-FR" b="1" dirty="0"/>
          </a:p>
          <a:p>
            <a:pPr algn="just">
              <a:buClr>
                <a:srgbClr val="92D050"/>
              </a:buClr>
            </a:pPr>
            <a:endParaRPr lang="fr-FR" b="1" dirty="0"/>
          </a:p>
          <a:p>
            <a:pPr marL="285750" indent="-285750" algn="just">
              <a:buClr>
                <a:srgbClr val="92D050"/>
              </a:buClr>
              <a:buFont typeface="Wingdings" panose="05000000000000000000" pitchFamily="2" charset="2"/>
              <a:buChar char="v"/>
            </a:pPr>
            <a:endParaRPr lang="fr-FR" b="1" dirty="0"/>
          </a:p>
          <a:p>
            <a:pPr marL="285750" indent="-285750" algn="just">
              <a:buClr>
                <a:srgbClr val="92D050"/>
              </a:buClr>
              <a:buFont typeface="Wingdings" panose="05000000000000000000" pitchFamily="2" charset="2"/>
              <a:buChar char="v"/>
            </a:pPr>
            <a:endParaRPr lang="fr-FR" b="1" dirty="0"/>
          </a:p>
          <a:p>
            <a:pPr marL="285750" indent="-285750" algn="just">
              <a:buClr>
                <a:srgbClr val="92D050"/>
              </a:buClr>
              <a:buFont typeface="Wingdings" panose="05000000000000000000" pitchFamily="2" charset="2"/>
              <a:buChar char="v"/>
            </a:pPr>
            <a:endParaRPr lang="fr-FR" b="1" dirty="0"/>
          </a:p>
          <a:p>
            <a:pPr algn="just">
              <a:buClr>
                <a:srgbClr val="92D050"/>
              </a:buClr>
            </a:pPr>
            <a:endParaRPr lang="fr-FR" dirty="0"/>
          </a:p>
        </p:txBody>
      </p:sp>
      <p:sp>
        <p:nvSpPr>
          <p:cNvPr id="10" name="ZoneTexte 9">
            <a:extLst>
              <a:ext uri="{FF2B5EF4-FFF2-40B4-BE49-F238E27FC236}">
                <a16:creationId xmlns:a16="http://schemas.microsoft.com/office/drawing/2014/main" id="{49BA46BE-4FE8-AE2B-6C13-7494712AF9EC}"/>
              </a:ext>
            </a:extLst>
          </p:cNvPr>
          <p:cNvSpPr txBox="1"/>
          <p:nvPr/>
        </p:nvSpPr>
        <p:spPr>
          <a:xfrm>
            <a:off x="402268" y="1905000"/>
            <a:ext cx="8525832" cy="1754326"/>
          </a:xfrm>
          <a:prstGeom prst="rect">
            <a:avLst/>
          </a:prstGeom>
          <a:noFill/>
        </p:spPr>
        <p:txBody>
          <a:bodyPr wrap="square" rtlCol="0">
            <a:spAutoFit/>
          </a:bodyPr>
          <a:lstStyle/>
          <a:p>
            <a:r>
              <a:rPr lang="fr-FR" dirty="0"/>
              <a:t>2025 – 2026 : </a:t>
            </a:r>
            <a:r>
              <a:rPr lang="fr-FR" b="1" dirty="0"/>
              <a:t>les collectivités doivent informer </a:t>
            </a:r>
            <a:r>
              <a:rPr lang="fr-FR" b="1" u="sng" dirty="0"/>
              <a:t>sans délai </a:t>
            </a:r>
            <a:r>
              <a:rPr lang="fr-FR" b="1" dirty="0"/>
              <a:t>le CDG des changements de position administrative de leurs fonctionnaires </a:t>
            </a:r>
            <a:r>
              <a:rPr lang="fr-FR" dirty="0"/>
              <a:t>(disponibilité, détachement, retraite, mutation, promotion…) permet d’avoir une liste d’électeurs à jour</a:t>
            </a:r>
          </a:p>
          <a:p>
            <a:endParaRPr lang="fr-FR" dirty="0"/>
          </a:p>
          <a:p>
            <a:r>
              <a:rPr lang="fr-FR" dirty="0"/>
              <a:t>&gt; Transmettre les arrêtés correspondants avec le nommage habituel (NOM Prénom- Collectivité - type d’arrêté) à service.rh@cdg18.fr</a:t>
            </a:r>
          </a:p>
        </p:txBody>
      </p:sp>
      <p:pic>
        <p:nvPicPr>
          <p:cNvPr id="4" name="Image 3" descr="Une image contenant ordinateur, capture d’écran, conception, illustration&#10;&#10;Le contenu généré par l’IA peut être incorrect.">
            <a:extLst>
              <a:ext uri="{FF2B5EF4-FFF2-40B4-BE49-F238E27FC236}">
                <a16:creationId xmlns:a16="http://schemas.microsoft.com/office/drawing/2014/main" id="{47761C17-FF45-1D35-73B1-3DB26355C6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7805" y="4572833"/>
            <a:ext cx="3286125" cy="1847912"/>
          </a:xfrm>
          <a:prstGeom prst="rect">
            <a:avLst/>
          </a:prstGeom>
        </p:spPr>
      </p:pic>
    </p:spTree>
    <p:extLst>
      <p:ext uri="{BB962C8B-B14F-4D97-AF65-F5344CB8AC3E}">
        <p14:creationId xmlns:p14="http://schemas.microsoft.com/office/powerpoint/2010/main" val="31186796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FDABA-CA7D-4B62-B071-A7E69EA6E5CF}"/>
            </a:ext>
          </a:extLst>
        </p:cNvPr>
        <p:cNvGrpSpPr/>
        <p:nvPr/>
      </p:nvGrpSpPr>
      <p:grpSpPr>
        <a:xfrm>
          <a:off x="0" y="0"/>
          <a:ext cx="0" cy="0"/>
          <a:chOff x="0" y="0"/>
          <a:chExt cx="0" cy="0"/>
        </a:xfrm>
      </p:grpSpPr>
      <p:pic>
        <p:nvPicPr>
          <p:cNvPr id="4" name="Image 3" descr="Une image contenant table&#10;&#10;Le contenu généré par l’IA peut être incorrect.">
            <a:extLst>
              <a:ext uri="{FF2B5EF4-FFF2-40B4-BE49-F238E27FC236}">
                <a16:creationId xmlns:a16="http://schemas.microsoft.com/office/drawing/2014/main" id="{5794A4AC-0663-34AA-E826-82917335C7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3302" y="943887"/>
            <a:ext cx="2081874" cy="1202704"/>
          </a:xfrm>
          <a:prstGeom prst="rect">
            <a:avLst/>
          </a:prstGeom>
        </p:spPr>
      </p:pic>
      <p:pic>
        <p:nvPicPr>
          <p:cNvPr id="11" name="Image 10" descr="Logo_CDG18_BS.jpg">
            <a:extLst>
              <a:ext uri="{FF2B5EF4-FFF2-40B4-BE49-F238E27FC236}">
                <a16:creationId xmlns:a16="http://schemas.microsoft.com/office/drawing/2014/main" id="{94DE247B-2979-3388-C186-CAAC397CEEA8}"/>
              </a:ext>
            </a:extLst>
          </p:cNvPr>
          <p:cNvPicPr>
            <a:picLocks noChangeAspect="1"/>
          </p:cNvPicPr>
          <p:nvPr/>
        </p:nvPicPr>
        <p:blipFill>
          <a:blip r:embed="rId3"/>
          <a:stretch>
            <a:fillRect/>
          </a:stretch>
        </p:blipFill>
        <p:spPr>
          <a:xfrm>
            <a:off x="0" y="64203"/>
            <a:ext cx="1422426" cy="1443762"/>
          </a:xfrm>
          <a:prstGeom prst="rect">
            <a:avLst/>
          </a:prstGeom>
        </p:spPr>
      </p:pic>
      <p:grpSp>
        <p:nvGrpSpPr>
          <p:cNvPr id="6" name="Groupe 14">
            <a:extLst>
              <a:ext uri="{FF2B5EF4-FFF2-40B4-BE49-F238E27FC236}">
                <a16:creationId xmlns:a16="http://schemas.microsoft.com/office/drawing/2014/main" id="{FCF8ECD4-ECC3-8E7C-2C0B-586B147F0429}"/>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1308B035-28F9-F936-2084-215703FA8F4D}"/>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ACAC267D-2C77-8A1B-655B-E84457514321}"/>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1A57EAF2-A3C7-B742-173A-18D8D5BA345E}"/>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937746C3-9F48-F09B-566F-F0D03E835A0E}"/>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6E56641A-E45B-1B38-DE9A-527B322F0657}"/>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5619B3BD-7C19-A428-7CD6-100D42DAD927}"/>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B83282B7-2C02-CC5B-00A8-4874919A744F}"/>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B767105F-1608-97B6-845E-DC425AD8299A}"/>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DA23EE30-D80C-4FFA-E736-2E42980F299A}"/>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9038A04D-9DD5-0CBF-7214-79990C2FE112}"/>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20317F9C-CC0D-7463-9BB7-B333108FD545}"/>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A88222CF-A063-BF14-5CE9-272189178BFC}"/>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3" name="ZoneTexte 2">
            <a:extLst>
              <a:ext uri="{FF2B5EF4-FFF2-40B4-BE49-F238E27FC236}">
                <a16:creationId xmlns:a16="http://schemas.microsoft.com/office/drawing/2014/main" id="{CE186FBC-1A56-FC80-AB60-5B4A5407282D}"/>
              </a:ext>
            </a:extLst>
          </p:cNvPr>
          <p:cNvSpPr txBox="1"/>
          <p:nvPr/>
        </p:nvSpPr>
        <p:spPr>
          <a:xfrm>
            <a:off x="5113405" y="593216"/>
            <a:ext cx="4090238" cy="369332"/>
          </a:xfrm>
          <a:prstGeom prst="rect">
            <a:avLst/>
          </a:prstGeom>
          <a:noFill/>
        </p:spPr>
        <p:txBody>
          <a:bodyPr wrap="square" rtlCol="0">
            <a:spAutoFit/>
          </a:bodyPr>
          <a:lstStyle/>
          <a:p>
            <a:r>
              <a:rPr lang="fr-FR" b="1" dirty="0">
                <a:solidFill>
                  <a:srgbClr val="00B0F0"/>
                </a:solidFill>
              </a:rPr>
              <a:t>Création d’un CST commun</a:t>
            </a:r>
          </a:p>
        </p:txBody>
      </p:sp>
      <p:sp>
        <p:nvSpPr>
          <p:cNvPr id="9" name="ZoneTexte 8">
            <a:extLst>
              <a:ext uri="{FF2B5EF4-FFF2-40B4-BE49-F238E27FC236}">
                <a16:creationId xmlns:a16="http://schemas.microsoft.com/office/drawing/2014/main" id="{F5611D7C-C88C-10EF-EF01-E4A498799282}"/>
              </a:ext>
            </a:extLst>
          </p:cNvPr>
          <p:cNvSpPr txBox="1"/>
          <p:nvPr/>
        </p:nvSpPr>
        <p:spPr>
          <a:xfrm>
            <a:off x="402268" y="2382127"/>
            <a:ext cx="8077200" cy="2031325"/>
          </a:xfrm>
          <a:prstGeom prst="rect">
            <a:avLst/>
          </a:prstGeom>
          <a:noFill/>
        </p:spPr>
        <p:txBody>
          <a:bodyPr wrap="square">
            <a:spAutoFit/>
          </a:bodyPr>
          <a:lstStyle/>
          <a:p>
            <a:pPr algn="just">
              <a:buClr>
                <a:srgbClr val="92D050"/>
              </a:buClr>
            </a:pPr>
            <a:endParaRPr lang="fr-FR" b="1" dirty="0"/>
          </a:p>
          <a:p>
            <a:pPr algn="just">
              <a:buClr>
                <a:srgbClr val="92D050"/>
              </a:buClr>
            </a:pPr>
            <a:endParaRPr lang="fr-FR" b="1" dirty="0"/>
          </a:p>
          <a:p>
            <a:pPr algn="just">
              <a:buClr>
                <a:srgbClr val="92D050"/>
              </a:buClr>
            </a:pPr>
            <a:endParaRPr lang="fr-FR" b="1" dirty="0"/>
          </a:p>
          <a:p>
            <a:pPr marL="285750" indent="-285750" algn="just">
              <a:buClr>
                <a:srgbClr val="92D050"/>
              </a:buClr>
              <a:buFont typeface="Wingdings" panose="05000000000000000000" pitchFamily="2" charset="2"/>
              <a:buChar char="v"/>
            </a:pPr>
            <a:endParaRPr lang="fr-FR" b="1" dirty="0"/>
          </a:p>
          <a:p>
            <a:pPr marL="285750" indent="-285750" algn="just">
              <a:buClr>
                <a:srgbClr val="92D050"/>
              </a:buClr>
              <a:buFont typeface="Wingdings" panose="05000000000000000000" pitchFamily="2" charset="2"/>
              <a:buChar char="v"/>
            </a:pPr>
            <a:endParaRPr lang="fr-FR" b="1" dirty="0"/>
          </a:p>
          <a:p>
            <a:pPr marL="285750" indent="-285750" algn="just">
              <a:buClr>
                <a:srgbClr val="92D050"/>
              </a:buClr>
              <a:buFont typeface="Wingdings" panose="05000000000000000000" pitchFamily="2" charset="2"/>
              <a:buChar char="v"/>
            </a:pPr>
            <a:endParaRPr lang="fr-FR" b="1" dirty="0"/>
          </a:p>
          <a:p>
            <a:pPr algn="just">
              <a:buClr>
                <a:srgbClr val="92D050"/>
              </a:buClr>
            </a:pPr>
            <a:endParaRPr lang="fr-FR" dirty="0"/>
          </a:p>
        </p:txBody>
      </p:sp>
      <p:sp>
        <p:nvSpPr>
          <p:cNvPr id="10" name="ZoneTexte 9">
            <a:extLst>
              <a:ext uri="{FF2B5EF4-FFF2-40B4-BE49-F238E27FC236}">
                <a16:creationId xmlns:a16="http://schemas.microsoft.com/office/drawing/2014/main" id="{E63B832F-7E23-A758-6860-CAD465960B77}"/>
              </a:ext>
            </a:extLst>
          </p:cNvPr>
          <p:cNvSpPr txBox="1"/>
          <p:nvPr/>
        </p:nvSpPr>
        <p:spPr>
          <a:xfrm>
            <a:off x="402268" y="1561279"/>
            <a:ext cx="8525832" cy="4801314"/>
          </a:xfrm>
          <a:prstGeom prst="rect">
            <a:avLst/>
          </a:prstGeom>
          <a:noFill/>
        </p:spPr>
        <p:txBody>
          <a:bodyPr wrap="square" rtlCol="0">
            <a:spAutoFit/>
          </a:bodyPr>
          <a:lstStyle/>
          <a:p>
            <a:r>
              <a:rPr lang="fr-FR" dirty="0"/>
              <a:t>Un CST est obligatoirement créé :</a:t>
            </a:r>
          </a:p>
          <a:p>
            <a:pPr marL="285750" indent="-285750">
              <a:buFontTx/>
              <a:buChar char="-"/>
            </a:pPr>
            <a:r>
              <a:rPr lang="fr-FR" dirty="0"/>
              <a:t>Dans chaque collectivité ou établissement employant au moins 50 agents</a:t>
            </a:r>
          </a:p>
          <a:p>
            <a:pPr marL="285750" indent="-285750">
              <a:buFontTx/>
              <a:buChar char="-"/>
            </a:pPr>
            <a:r>
              <a:rPr lang="fr-FR" dirty="0"/>
              <a:t>Dans chaque CDG pour les collectivités ou établissement affiliés employant moins de 50 agents</a:t>
            </a:r>
          </a:p>
          <a:p>
            <a:pPr marL="285750" indent="-285750">
              <a:buFont typeface="Wingdings" panose="05000000000000000000" pitchFamily="2" charset="2"/>
              <a:buChar char="Ø"/>
            </a:pPr>
            <a:r>
              <a:rPr lang="fr-FR" dirty="0"/>
              <a:t>Effectif apprécié au 1</a:t>
            </a:r>
            <a:r>
              <a:rPr lang="fr-FR" baseline="30000" dirty="0"/>
              <a:t>er</a:t>
            </a:r>
            <a:r>
              <a:rPr lang="fr-FR" dirty="0"/>
              <a:t> janvier 2026</a:t>
            </a:r>
          </a:p>
          <a:p>
            <a:pPr marL="285750" indent="-285750">
              <a:buFont typeface="Wingdings" panose="05000000000000000000" pitchFamily="2" charset="2"/>
              <a:buChar char="Ø"/>
            </a:pPr>
            <a:r>
              <a:rPr lang="fr-FR" dirty="0"/>
              <a:t>Début décembre un courrier de recensement sera adressé aux collectivités et à retourner au 15/01/2026</a:t>
            </a:r>
          </a:p>
          <a:p>
            <a:pPr marL="285750" indent="-285750">
              <a:buFont typeface="Wingdings" panose="05000000000000000000" pitchFamily="2" charset="2"/>
              <a:buChar char="Ø"/>
            </a:pPr>
            <a:endParaRPr lang="fr-FR" dirty="0"/>
          </a:p>
          <a:p>
            <a:r>
              <a:rPr lang="fr-FR" dirty="0"/>
              <a:t>Art L.251-7 CGFP : Possibilité de créer un </a:t>
            </a:r>
            <a:r>
              <a:rPr lang="fr-FR" b="1" dirty="0"/>
              <a:t>CST commun </a:t>
            </a:r>
            <a:r>
              <a:rPr lang="fr-FR" dirty="0"/>
              <a:t>par délibérations concordantes des organes délibérants sous réserve que l’effectif global soit au moins égal à 50 entre</a:t>
            </a:r>
          </a:p>
          <a:p>
            <a:pPr marL="285750" indent="-285750">
              <a:buFontTx/>
              <a:buChar char="-"/>
            </a:pPr>
            <a:r>
              <a:rPr lang="fr-FR" dirty="0"/>
              <a:t>une collectivité territoriale et un ou plusieurs établissements publics rattachés à cette collectivité  (ex: commune/CCAS)</a:t>
            </a:r>
            <a:br>
              <a:rPr lang="fr-FR" dirty="0"/>
            </a:br>
            <a:r>
              <a:rPr lang="fr-FR" dirty="0"/>
              <a:t>- un EPCI et l'ensemble ou une partie des communes membres de cet établissement ou d'une partie des établissements publics qui leurs sont rattachés </a:t>
            </a:r>
          </a:p>
          <a:p>
            <a:pPr marL="285750" indent="-285750">
              <a:buFontTx/>
              <a:buChar char="-"/>
            </a:pPr>
            <a:endParaRPr lang="fr-FR" dirty="0"/>
          </a:p>
          <a:p>
            <a:pPr marL="285750" indent="-285750">
              <a:buFont typeface="Wingdings" panose="05000000000000000000" pitchFamily="2" charset="2"/>
              <a:buChar char="Ø"/>
            </a:pPr>
            <a:r>
              <a:rPr lang="fr-FR" b="1" dirty="0">
                <a:solidFill>
                  <a:srgbClr val="4472C4"/>
                </a:solidFill>
              </a:rPr>
              <a:t>Délibérations concordantes à prendre avant le 1/01/2026 et à transmettre au CDG avec l’attestation de recensement au plus tard le 15/01/2026</a:t>
            </a:r>
          </a:p>
        </p:txBody>
      </p:sp>
    </p:spTree>
    <p:extLst>
      <p:ext uri="{BB962C8B-B14F-4D97-AF65-F5344CB8AC3E}">
        <p14:creationId xmlns:p14="http://schemas.microsoft.com/office/powerpoint/2010/main" val="3286784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D1DCE-8025-F8C1-6AEA-FC9A9A04C29C}"/>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EFE4A886-6544-8798-78F9-E011DF791C5F}"/>
              </a:ext>
            </a:extLst>
          </p:cNvPr>
          <p:cNvPicPr>
            <a:picLocks noChangeAspect="1"/>
          </p:cNvPicPr>
          <p:nvPr/>
        </p:nvPicPr>
        <p:blipFill>
          <a:blip r:embed="rId2"/>
          <a:stretch>
            <a:fillRect/>
          </a:stretch>
        </p:blipFill>
        <p:spPr>
          <a:xfrm>
            <a:off x="0" y="64203"/>
            <a:ext cx="1422426" cy="1443762"/>
          </a:xfrm>
          <a:prstGeom prst="rect">
            <a:avLst/>
          </a:prstGeom>
        </p:spPr>
      </p:pic>
      <p:grpSp>
        <p:nvGrpSpPr>
          <p:cNvPr id="6" name="Groupe 14">
            <a:extLst>
              <a:ext uri="{FF2B5EF4-FFF2-40B4-BE49-F238E27FC236}">
                <a16:creationId xmlns:a16="http://schemas.microsoft.com/office/drawing/2014/main" id="{0A81C04B-106F-A8B6-1B20-DC1315EA0DA7}"/>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F4C34235-9FB5-6452-1723-A8662F1DDFCA}"/>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B3E820AD-99CA-1F61-A0B8-6AC6F54C6B94}"/>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AF6626F2-BB4E-2477-4511-E2BF11814341}"/>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6C167978-3E6E-36B6-C741-857F18F00D90}"/>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ABFFDBA2-4A8F-759C-798C-CAFFDB33FB05}"/>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A1CBACA7-B374-FF07-22DA-C98D88F4B153}"/>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5BD80C2E-9921-7594-01A8-F423564E4510}"/>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1A42A3B3-0BA1-8B14-D0D9-A512E79E8EDB}"/>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10DCB455-E830-A032-AD56-C1B0ECD6DAF8}"/>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638528F7-68D0-00F2-0847-BAD145180131}"/>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09FE32D9-33B5-8241-2867-301679A15418}"/>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7C984EDD-E78D-61C7-577A-DF494F4F7161}"/>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3" name="ZoneTexte 2">
            <a:extLst>
              <a:ext uri="{FF2B5EF4-FFF2-40B4-BE49-F238E27FC236}">
                <a16:creationId xmlns:a16="http://schemas.microsoft.com/office/drawing/2014/main" id="{E2E21FA1-DCEA-132C-1938-351103EB1131}"/>
              </a:ext>
            </a:extLst>
          </p:cNvPr>
          <p:cNvSpPr txBox="1"/>
          <p:nvPr/>
        </p:nvSpPr>
        <p:spPr>
          <a:xfrm>
            <a:off x="5113405" y="593216"/>
            <a:ext cx="4090238" cy="369332"/>
          </a:xfrm>
          <a:prstGeom prst="rect">
            <a:avLst/>
          </a:prstGeom>
          <a:noFill/>
        </p:spPr>
        <p:txBody>
          <a:bodyPr wrap="square" rtlCol="0">
            <a:spAutoFit/>
          </a:bodyPr>
          <a:lstStyle/>
          <a:p>
            <a:r>
              <a:rPr lang="fr-FR" b="1" dirty="0">
                <a:solidFill>
                  <a:srgbClr val="00B0F0"/>
                </a:solidFill>
              </a:rPr>
              <a:t>Recensement des effectifs</a:t>
            </a:r>
          </a:p>
        </p:txBody>
      </p:sp>
      <p:sp>
        <p:nvSpPr>
          <p:cNvPr id="9" name="ZoneTexte 8">
            <a:extLst>
              <a:ext uri="{FF2B5EF4-FFF2-40B4-BE49-F238E27FC236}">
                <a16:creationId xmlns:a16="http://schemas.microsoft.com/office/drawing/2014/main" id="{1D970B89-1E55-E0C2-EA84-C60268AD1D1D}"/>
              </a:ext>
            </a:extLst>
          </p:cNvPr>
          <p:cNvSpPr txBox="1"/>
          <p:nvPr/>
        </p:nvSpPr>
        <p:spPr>
          <a:xfrm>
            <a:off x="402268" y="2382127"/>
            <a:ext cx="8077200" cy="2031325"/>
          </a:xfrm>
          <a:prstGeom prst="rect">
            <a:avLst/>
          </a:prstGeom>
          <a:noFill/>
        </p:spPr>
        <p:txBody>
          <a:bodyPr wrap="square">
            <a:spAutoFit/>
          </a:bodyPr>
          <a:lstStyle/>
          <a:p>
            <a:pPr algn="just">
              <a:buClr>
                <a:srgbClr val="92D050"/>
              </a:buClr>
            </a:pPr>
            <a:endParaRPr lang="fr-FR" b="1" dirty="0"/>
          </a:p>
          <a:p>
            <a:pPr algn="just">
              <a:buClr>
                <a:srgbClr val="92D050"/>
              </a:buClr>
            </a:pPr>
            <a:endParaRPr lang="fr-FR" b="1" dirty="0"/>
          </a:p>
          <a:p>
            <a:pPr algn="just">
              <a:buClr>
                <a:srgbClr val="92D050"/>
              </a:buClr>
            </a:pPr>
            <a:endParaRPr lang="fr-FR" b="1" dirty="0"/>
          </a:p>
          <a:p>
            <a:pPr marL="285750" indent="-285750" algn="just">
              <a:buClr>
                <a:srgbClr val="92D050"/>
              </a:buClr>
              <a:buFont typeface="Wingdings" panose="05000000000000000000" pitchFamily="2" charset="2"/>
              <a:buChar char="v"/>
            </a:pPr>
            <a:endParaRPr lang="fr-FR" b="1" dirty="0"/>
          </a:p>
          <a:p>
            <a:pPr marL="285750" indent="-285750" algn="just">
              <a:buClr>
                <a:srgbClr val="92D050"/>
              </a:buClr>
              <a:buFont typeface="Wingdings" panose="05000000000000000000" pitchFamily="2" charset="2"/>
              <a:buChar char="v"/>
            </a:pPr>
            <a:endParaRPr lang="fr-FR" b="1" dirty="0"/>
          </a:p>
          <a:p>
            <a:pPr marL="285750" indent="-285750" algn="just">
              <a:buClr>
                <a:srgbClr val="92D050"/>
              </a:buClr>
              <a:buFont typeface="Wingdings" panose="05000000000000000000" pitchFamily="2" charset="2"/>
              <a:buChar char="v"/>
            </a:pPr>
            <a:endParaRPr lang="fr-FR" b="1" dirty="0"/>
          </a:p>
          <a:p>
            <a:pPr algn="just">
              <a:buClr>
                <a:srgbClr val="92D050"/>
              </a:buClr>
            </a:pPr>
            <a:endParaRPr lang="fr-FR" dirty="0"/>
          </a:p>
        </p:txBody>
      </p:sp>
      <p:sp>
        <p:nvSpPr>
          <p:cNvPr id="10" name="ZoneTexte 9">
            <a:extLst>
              <a:ext uri="{FF2B5EF4-FFF2-40B4-BE49-F238E27FC236}">
                <a16:creationId xmlns:a16="http://schemas.microsoft.com/office/drawing/2014/main" id="{2AC29386-3B1B-0768-D51A-92ECB9E55F84}"/>
              </a:ext>
            </a:extLst>
          </p:cNvPr>
          <p:cNvSpPr txBox="1"/>
          <p:nvPr/>
        </p:nvSpPr>
        <p:spPr>
          <a:xfrm>
            <a:off x="402268" y="1561279"/>
            <a:ext cx="8525832" cy="3970318"/>
          </a:xfrm>
          <a:prstGeom prst="rect">
            <a:avLst/>
          </a:prstGeom>
          <a:noFill/>
        </p:spPr>
        <p:txBody>
          <a:bodyPr wrap="square" rtlCol="0">
            <a:spAutoFit/>
          </a:bodyPr>
          <a:lstStyle/>
          <a:p>
            <a:pPr marL="285750" indent="-285750">
              <a:buFontTx/>
              <a:buChar char="-"/>
            </a:pPr>
            <a:r>
              <a:rPr lang="fr-FR" dirty="0"/>
              <a:t>Début décembre un courrier de recensement des effectifs sera envoyé par voie postale à chaque collectivité &gt; ce recensement permet de déterminer le rattachement au CST du CDG mais aussi de déterminer le nombre de représentants du personnel dans chaque instance (CST, CAP, CCP)</a:t>
            </a:r>
          </a:p>
          <a:p>
            <a:pPr marL="285750" indent="-285750">
              <a:buFontTx/>
              <a:buChar char="-"/>
            </a:pPr>
            <a:r>
              <a:rPr lang="fr-FR" dirty="0"/>
              <a:t>Fiches électeurs disponibles pour chaque scrutin dans l’espace réservé –rubrique élections professionnelles : liste pour chaque instance les candidats éligibles et électeurs en fonction de leur situation</a:t>
            </a:r>
          </a:p>
          <a:p>
            <a:pPr marL="285750" indent="-285750">
              <a:buFontTx/>
              <a:buChar char="-"/>
            </a:pPr>
            <a:r>
              <a:rPr lang="fr-FR" dirty="0"/>
              <a:t>Tableaux de recensement à remplir au regard des conditions pour être électeurs et de la répartition hommes-femmes</a:t>
            </a:r>
          </a:p>
          <a:p>
            <a:r>
              <a:rPr lang="fr-FR" dirty="0"/>
              <a:t>Exemple :</a:t>
            </a:r>
          </a:p>
          <a:p>
            <a:pPr marL="285750" indent="-285750">
              <a:buFontTx/>
              <a:buChar char="-"/>
            </a:pPr>
            <a:endParaRPr lang="fr-FR" dirty="0"/>
          </a:p>
          <a:p>
            <a:pPr marL="285750" indent="-285750">
              <a:buFontTx/>
              <a:buChar char="-"/>
            </a:pPr>
            <a:endParaRPr lang="fr-FR" dirty="0"/>
          </a:p>
          <a:p>
            <a:pPr marL="285750" indent="-285750">
              <a:buFontTx/>
              <a:buChar char="-"/>
            </a:pPr>
            <a:endParaRPr lang="fr-FR" dirty="0"/>
          </a:p>
          <a:p>
            <a:endParaRPr lang="fr-FR" b="1" dirty="0">
              <a:solidFill>
                <a:srgbClr val="4472C4"/>
              </a:solidFill>
            </a:endParaRPr>
          </a:p>
        </p:txBody>
      </p:sp>
      <p:pic>
        <p:nvPicPr>
          <p:cNvPr id="12" name="Image 11">
            <a:extLst>
              <a:ext uri="{FF2B5EF4-FFF2-40B4-BE49-F238E27FC236}">
                <a16:creationId xmlns:a16="http://schemas.microsoft.com/office/drawing/2014/main" id="{0D73E43A-1793-77DC-0426-0057F263125A}"/>
              </a:ext>
            </a:extLst>
          </p:cNvPr>
          <p:cNvPicPr>
            <a:picLocks noChangeAspect="1"/>
          </p:cNvPicPr>
          <p:nvPr/>
        </p:nvPicPr>
        <p:blipFill>
          <a:blip r:embed="rId3"/>
          <a:stretch>
            <a:fillRect/>
          </a:stretch>
        </p:blipFill>
        <p:spPr>
          <a:xfrm>
            <a:off x="332513" y="4460505"/>
            <a:ext cx="8293100" cy="2059605"/>
          </a:xfrm>
          <a:prstGeom prst="rect">
            <a:avLst/>
          </a:prstGeom>
        </p:spPr>
      </p:pic>
    </p:spTree>
    <p:extLst>
      <p:ext uri="{BB962C8B-B14F-4D97-AF65-F5344CB8AC3E}">
        <p14:creationId xmlns:p14="http://schemas.microsoft.com/office/powerpoint/2010/main" val="1152441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89E5A-16A7-8A2F-4FC9-32C844F513D0}"/>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314CD199-AF29-B0A5-BCDF-CB97FC746B9C}"/>
              </a:ext>
            </a:extLst>
          </p:cNvPr>
          <p:cNvPicPr>
            <a:picLocks noChangeAspect="1"/>
          </p:cNvPicPr>
          <p:nvPr/>
        </p:nvPicPr>
        <p:blipFill>
          <a:blip r:embed="rId2"/>
          <a:stretch>
            <a:fillRect/>
          </a:stretch>
        </p:blipFill>
        <p:spPr>
          <a:xfrm>
            <a:off x="0" y="64203"/>
            <a:ext cx="1422426" cy="1443762"/>
          </a:xfrm>
          <a:prstGeom prst="rect">
            <a:avLst/>
          </a:prstGeom>
        </p:spPr>
      </p:pic>
      <p:grpSp>
        <p:nvGrpSpPr>
          <p:cNvPr id="6" name="Groupe 14">
            <a:extLst>
              <a:ext uri="{FF2B5EF4-FFF2-40B4-BE49-F238E27FC236}">
                <a16:creationId xmlns:a16="http://schemas.microsoft.com/office/drawing/2014/main" id="{14133FF0-163D-C204-C059-B8A11F7F556E}"/>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92085488-E50F-88D8-1FC8-58A77C512311}"/>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695E2228-9647-2EED-6982-01B6901F83AF}"/>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BE13DB96-C82E-03BD-A67F-57D10863BD3E}"/>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968A04F9-39BF-1BF7-1B1A-16C6972DE791}"/>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8785F35B-9364-BCC0-4803-1CDECE9AA49C}"/>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A8C3D3CD-6343-489C-5AEF-AD3ECC78AB23}"/>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30D1B5CC-C765-5349-6A67-D23641BF399A}"/>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F7F5EF06-B106-1577-C44F-E6795C6C5FCF}"/>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44F9CEAC-2A81-973F-73DD-CADDF6E4819A}"/>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E3CDFB38-EA41-3AFF-289A-0EE94389F316}"/>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7AD943AB-2F10-C8EA-D445-E333176418B8}"/>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4BA70577-8F45-EE74-B0AA-24AB35F9AFA0}"/>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3" name="ZoneTexte 2">
            <a:extLst>
              <a:ext uri="{FF2B5EF4-FFF2-40B4-BE49-F238E27FC236}">
                <a16:creationId xmlns:a16="http://schemas.microsoft.com/office/drawing/2014/main" id="{0ABF6381-5C57-A48C-466B-6F212C9096C3}"/>
              </a:ext>
            </a:extLst>
          </p:cNvPr>
          <p:cNvSpPr txBox="1"/>
          <p:nvPr/>
        </p:nvSpPr>
        <p:spPr>
          <a:xfrm>
            <a:off x="5113405" y="593216"/>
            <a:ext cx="4090238" cy="369332"/>
          </a:xfrm>
          <a:prstGeom prst="rect">
            <a:avLst/>
          </a:prstGeom>
          <a:noFill/>
        </p:spPr>
        <p:txBody>
          <a:bodyPr wrap="square" rtlCol="0">
            <a:spAutoFit/>
          </a:bodyPr>
          <a:lstStyle/>
          <a:p>
            <a:r>
              <a:rPr lang="fr-FR" b="1" dirty="0">
                <a:solidFill>
                  <a:srgbClr val="00B0F0"/>
                </a:solidFill>
              </a:rPr>
              <a:t>Recensement des effectifs</a:t>
            </a:r>
          </a:p>
        </p:txBody>
      </p:sp>
      <p:sp>
        <p:nvSpPr>
          <p:cNvPr id="9" name="ZoneTexte 8">
            <a:extLst>
              <a:ext uri="{FF2B5EF4-FFF2-40B4-BE49-F238E27FC236}">
                <a16:creationId xmlns:a16="http://schemas.microsoft.com/office/drawing/2014/main" id="{4AB893CD-86F0-3E58-9540-6FE89358C202}"/>
              </a:ext>
            </a:extLst>
          </p:cNvPr>
          <p:cNvSpPr txBox="1"/>
          <p:nvPr/>
        </p:nvSpPr>
        <p:spPr>
          <a:xfrm>
            <a:off x="402268" y="2382127"/>
            <a:ext cx="8077200" cy="2031325"/>
          </a:xfrm>
          <a:prstGeom prst="rect">
            <a:avLst/>
          </a:prstGeom>
          <a:noFill/>
        </p:spPr>
        <p:txBody>
          <a:bodyPr wrap="square">
            <a:spAutoFit/>
          </a:bodyPr>
          <a:lstStyle/>
          <a:p>
            <a:pPr algn="just">
              <a:buClr>
                <a:srgbClr val="92D050"/>
              </a:buClr>
            </a:pPr>
            <a:endParaRPr lang="fr-FR" b="1" dirty="0"/>
          </a:p>
          <a:p>
            <a:pPr algn="just">
              <a:buClr>
                <a:srgbClr val="92D050"/>
              </a:buClr>
            </a:pPr>
            <a:endParaRPr lang="fr-FR" b="1" dirty="0"/>
          </a:p>
          <a:p>
            <a:pPr algn="just">
              <a:buClr>
                <a:srgbClr val="92D050"/>
              </a:buClr>
            </a:pPr>
            <a:endParaRPr lang="fr-FR" b="1" dirty="0"/>
          </a:p>
          <a:p>
            <a:pPr marL="285750" indent="-285750" algn="just">
              <a:buClr>
                <a:srgbClr val="92D050"/>
              </a:buClr>
              <a:buFont typeface="Wingdings" panose="05000000000000000000" pitchFamily="2" charset="2"/>
              <a:buChar char="v"/>
            </a:pPr>
            <a:endParaRPr lang="fr-FR" b="1" dirty="0"/>
          </a:p>
          <a:p>
            <a:pPr marL="285750" indent="-285750" algn="just">
              <a:buClr>
                <a:srgbClr val="92D050"/>
              </a:buClr>
              <a:buFont typeface="Wingdings" panose="05000000000000000000" pitchFamily="2" charset="2"/>
              <a:buChar char="v"/>
            </a:pPr>
            <a:endParaRPr lang="fr-FR" b="1" dirty="0"/>
          </a:p>
          <a:p>
            <a:pPr marL="285750" indent="-285750" algn="just">
              <a:buClr>
                <a:srgbClr val="92D050"/>
              </a:buClr>
              <a:buFont typeface="Wingdings" panose="05000000000000000000" pitchFamily="2" charset="2"/>
              <a:buChar char="v"/>
            </a:pPr>
            <a:endParaRPr lang="fr-FR" b="1" dirty="0"/>
          </a:p>
          <a:p>
            <a:pPr algn="just">
              <a:buClr>
                <a:srgbClr val="92D050"/>
              </a:buClr>
            </a:pPr>
            <a:endParaRPr lang="fr-FR" dirty="0"/>
          </a:p>
        </p:txBody>
      </p:sp>
      <p:sp>
        <p:nvSpPr>
          <p:cNvPr id="10" name="ZoneTexte 9">
            <a:extLst>
              <a:ext uri="{FF2B5EF4-FFF2-40B4-BE49-F238E27FC236}">
                <a16:creationId xmlns:a16="http://schemas.microsoft.com/office/drawing/2014/main" id="{6604C7AA-EEB0-CCC3-7AE2-3621D12F9E9E}"/>
              </a:ext>
            </a:extLst>
          </p:cNvPr>
          <p:cNvSpPr txBox="1"/>
          <p:nvPr/>
        </p:nvSpPr>
        <p:spPr>
          <a:xfrm>
            <a:off x="233006" y="1369232"/>
            <a:ext cx="8525832" cy="6186309"/>
          </a:xfrm>
          <a:prstGeom prst="rect">
            <a:avLst/>
          </a:prstGeom>
          <a:noFill/>
        </p:spPr>
        <p:txBody>
          <a:bodyPr wrap="square" rtlCol="0">
            <a:spAutoFit/>
          </a:bodyPr>
          <a:lstStyle/>
          <a:p>
            <a:r>
              <a:rPr lang="fr-FR" b="1" u="sng" dirty="0"/>
              <a:t>Points de vigilance :</a:t>
            </a:r>
          </a:p>
          <a:p>
            <a:pPr marL="285750" indent="-285750">
              <a:buFontTx/>
              <a:buChar char="-"/>
            </a:pPr>
            <a:r>
              <a:rPr lang="fr-FR" dirty="0"/>
              <a:t>Les tableaux sont complétés sur la base des effectifs arrêtés au 01/01/2026</a:t>
            </a:r>
          </a:p>
          <a:p>
            <a:pPr marL="285750" indent="-285750">
              <a:buFontTx/>
              <a:buChar char="-"/>
            </a:pPr>
            <a:endParaRPr lang="fr-FR" dirty="0"/>
          </a:p>
          <a:p>
            <a:pPr marL="285750" indent="-285750">
              <a:buFontTx/>
              <a:buChar char="-"/>
            </a:pPr>
            <a:r>
              <a:rPr lang="fr-FR" dirty="0"/>
              <a:t>Toutes les </a:t>
            </a:r>
            <a:r>
              <a:rPr lang="fr-FR" b="1" dirty="0"/>
              <a:t>collectivités doivent retourner l’état de recensement intégralement complété, même </a:t>
            </a:r>
            <a:r>
              <a:rPr lang="fr-FR" dirty="0"/>
              <a:t>si elles disposent d’un CST propre</a:t>
            </a:r>
          </a:p>
          <a:p>
            <a:endParaRPr lang="fr-FR" dirty="0"/>
          </a:p>
          <a:p>
            <a:pPr marL="285750" indent="-285750">
              <a:buFontTx/>
              <a:buChar char="-"/>
            </a:pPr>
            <a:r>
              <a:rPr lang="fr-FR" dirty="0"/>
              <a:t>Un état du personnel doit être annexé à l’attestation de recensement</a:t>
            </a:r>
          </a:p>
          <a:p>
            <a:pPr marL="285750" indent="-285750">
              <a:buFontTx/>
              <a:buChar char="-"/>
            </a:pPr>
            <a:endParaRPr lang="fr-FR" dirty="0"/>
          </a:p>
          <a:p>
            <a:pPr marL="285750" indent="-285750">
              <a:buFontTx/>
              <a:buChar char="-"/>
            </a:pPr>
            <a:r>
              <a:rPr lang="fr-FR" b="1" dirty="0"/>
              <a:t>Les effectifs transmis dans l’état de recensement doivent être en corrélation avec les effectifs connus dans AGIRHE : en cas d’écart, il appartient aux collectivités de transmettre au CDG les arrêtés manquants pour les fonctionnaires et de saisir les contractuels</a:t>
            </a:r>
          </a:p>
          <a:p>
            <a:pPr marL="285750" indent="-285750">
              <a:buFontTx/>
              <a:buChar char="-"/>
            </a:pPr>
            <a:endParaRPr lang="fr-FR" dirty="0"/>
          </a:p>
          <a:p>
            <a:pPr marL="285750" indent="-285750">
              <a:buFontTx/>
              <a:buChar char="-"/>
            </a:pPr>
            <a:r>
              <a:rPr lang="fr-FR" dirty="0"/>
              <a:t>Toute information fausse, périmée ou incomplète est, en effet, de nature à mettre en cause la responsabilité administrative de la collectivité déclarante</a:t>
            </a:r>
          </a:p>
          <a:p>
            <a:pPr marL="285750" indent="-285750">
              <a:buFontTx/>
              <a:buChar char="-"/>
            </a:pPr>
            <a:endParaRPr lang="fr-FR" dirty="0"/>
          </a:p>
          <a:p>
            <a:endParaRPr lang="fr-FR" dirty="0"/>
          </a:p>
          <a:p>
            <a:pPr marL="285750" indent="-285750">
              <a:buFontTx/>
              <a:buChar char="-"/>
            </a:pPr>
            <a:endParaRPr lang="fr-FR" dirty="0"/>
          </a:p>
          <a:p>
            <a:pPr marL="285750" indent="-285750">
              <a:buFontTx/>
              <a:buChar char="-"/>
            </a:pPr>
            <a:endParaRPr lang="fr-FR" dirty="0"/>
          </a:p>
          <a:p>
            <a:pPr marL="285750" indent="-285750">
              <a:buFontTx/>
              <a:buChar char="-"/>
            </a:pPr>
            <a:endParaRPr lang="fr-FR" dirty="0"/>
          </a:p>
          <a:p>
            <a:pPr marL="285750" indent="-285750">
              <a:buFontTx/>
              <a:buChar char="-"/>
            </a:pPr>
            <a:endParaRPr lang="fr-FR" dirty="0"/>
          </a:p>
          <a:p>
            <a:endParaRPr lang="fr-FR" b="1" dirty="0">
              <a:solidFill>
                <a:srgbClr val="4472C4"/>
              </a:solidFill>
            </a:endParaRPr>
          </a:p>
        </p:txBody>
      </p:sp>
      <p:pic>
        <p:nvPicPr>
          <p:cNvPr id="4" name="Image 3" descr="Une image contenant croquis&#10;&#10;Le contenu généré par l’IA peut être incorrect.">
            <a:extLst>
              <a:ext uri="{FF2B5EF4-FFF2-40B4-BE49-F238E27FC236}">
                <a16:creationId xmlns:a16="http://schemas.microsoft.com/office/drawing/2014/main" id="{25170B00-6F50-3B86-57EA-BF09E9D9DC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9115" y="5426347"/>
            <a:ext cx="1348985" cy="1348985"/>
          </a:xfrm>
          <a:prstGeom prst="rect">
            <a:avLst/>
          </a:prstGeom>
        </p:spPr>
      </p:pic>
    </p:spTree>
    <p:extLst>
      <p:ext uri="{BB962C8B-B14F-4D97-AF65-F5344CB8AC3E}">
        <p14:creationId xmlns:p14="http://schemas.microsoft.com/office/powerpoint/2010/main" val="26697671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57E02-5214-7663-52BB-A17D8871BD43}"/>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7769A4AB-FEE8-48AA-4C26-7840287972A1}"/>
              </a:ext>
            </a:extLst>
          </p:cNvPr>
          <p:cNvPicPr>
            <a:picLocks noChangeAspect="1"/>
          </p:cNvPicPr>
          <p:nvPr/>
        </p:nvPicPr>
        <p:blipFill>
          <a:blip r:embed="rId2"/>
          <a:stretch>
            <a:fillRect/>
          </a:stretch>
        </p:blipFill>
        <p:spPr>
          <a:xfrm>
            <a:off x="0" y="64203"/>
            <a:ext cx="1422426" cy="1443762"/>
          </a:xfrm>
          <a:prstGeom prst="rect">
            <a:avLst/>
          </a:prstGeom>
        </p:spPr>
      </p:pic>
      <p:grpSp>
        <p:nvGrpSpPr>
          <p:cNvPr id="6" name="Groupe 14">
            <a:extLst>
              <a:ext uri="{FF2B5EF4-FFF2-40B4-BE49-F238E27FC236}">
                <a16:creationId xmlns:a16="http://schemas.microsoft.com/office/drawing/2014/main" id="{F40491AA-A0A7-DC11-5AA1-CD8E56D2CD74}"/>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A9A7761F-3875-B79C-A6D2-882368F99132}"/>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2E09792A-D029-53FC-E572-6C2441F4B6F0}"/>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C168D1AD-38C5-FA6F-9A85-0558AA89D3B6}"/>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44DBEF3F-781D-D1BA-0C9E-C1729908C9BA}"/>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EE675F35-7411-8BF5-26C2-F9CEF0A36574}"/>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9C32FC42-67BD-F547-F290-C3274C662FC6}"/>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9DC53EE0-394D-BBEB-985E-E1C79B1EFC32}"/>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015B637D-2118-0051-0804-66C1C73A3E7F}"/>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EFCA215F-0291-6916-0A81-72578411634C}"/>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13FF9424-808B-B231-906E-0CF8974ACF5E}"/>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E349A92C-1FE8-DF48-9EEB-FE41B02DB0DF}"/>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F404D6C0-2F0F-6CC2-50B4-8E182CADB733}"/>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3" name="ZoneTexte 2">
            <a:extLst>
              <a:ext uri="{FF2B5EF4-FFF2-40B4-BE49-F238E27FC236}">
                <a16:creationId xmlns:a16="http://schemas.microsoft.com/office/drawing/2014/main" id="{97133872-3CC5-8356-F148-EE4D8893F590}"/>
              </a:ext>
            </a:extLst>
          </p:cNvPr>
          <p:cNvSpPr txBox="1"/>
          <p:nvPr/>
        </p:nvSpPr>
        <p:spPr>
          <a:xfrm>
            <a:off x="5113405" y="593216"/>
            <a:ext cx="4090238" cy="369332"/>
          </a:xfrm>
          <a:prstGeom prst="rect">
            <a:avLst/>
          </a:prstGeom>
          <a:noFill/>
        </p:spPr>
        <p:txBody>
          <a:bodyPr wrap="square" rtlCol="0">
            <a:spAutoFit/>
          </a:bodyPr>
          <a:lstStyle/>
          <a:p>
            <a:r>
              <a:rPr lang="fr-FR" b="1" dirty="0">
                <a:solidFill>
                  <a:srgbClr val="00B0F0"/>
                </a:solidFill>
              </a:rPr>
              <a:t>Recensement des effectifs</a:t>
            </a:r>
          </a:p>
        </p:txBody>
      </p:sp>
      <p:sp>
        <p:nvSpPr>
          <p:cNvPr id="9" name="ZoneTexte 8">
            <a:extLst>
              <a:ext uri="{FF2B5EF4-FFF2-40B4-BE49-F238E27FC236}">
                <a16:creationId xmlns:a16="http://schemas.microsoft.com/office/drawing/2014/main" id="{8461D7E1-E345-BBEC-7081-471F65E61D5E}"/>
              </a:ext>
            </a:extLst>
          </p:cNvPr>
          <p:cNvSpPr txBox="1"/>
          <p:nvPr/>
        </p:nvSpPr>
        <p:spPr>
          <a:xfrm>
            <a:off x="402268" y="2382127"/>
            <a:ext cx="8077200" cy="2031325"/>
          </a:xfrm>
          <a:prstGeom prst="rect">
            <a:avLst/>
          </a:prstGeom>
          <a:noFill/>
        </p:spPr>
        <p:txBody>
          <a:bodyPr wrap="square">
            <a:spAutoFit/>
          </a:bodyPr>
          <a:lstStyle/>
          <a:p>
            <a:pPr algn="just">
              <a:buClr>
                <a:srgbClr val="92D050"/>
              </a:buClr>
            </a:pPr>
            <a:endParaRPr lang="fr-FR" b="1" dirty="0"/>
          </a:p>
          <a:p>
            <a:pPr algn="just">
              <a:buClr>
                <a:srgbClr val="92D050"/>
              </a:buClr>
            </a:pPr>
            <a:endParaRPr lang="fr-FR" b="1" dirty="0"/>
          </a:p>
          <a:p>
            <a:pPr algn="just">
              <a:buClr>
                <a:srgbClr val="92D050"/>
              </a:buClr>
            </a:pPr>
            <a:endParaRPr lang="fr-FR" b="1" dirty="0"/>
          </a:p>
          <a:p>
            <a:pPr marL="285750" indent="-285750" algn="just">
              <a:buClr>
                <a:srgbClr val="92D050"/>
              </a:buClr>
              <a:buFont typeface="Wingdings" panose="05000000000000000000" pitchFamily="2" charset="2"/>
              <a:buChar char="v"/>
            </a:pPr>
            <a:endParaRPr lang="fr-FR" b="1" dirty="0"/>
          </a:p>
          <a:p>
            <a:pPr marL="285750" indent="-285750" algn="just">
              <a:buClr>
                <a:srgbClr val="92D050"/>
              </a:buClr>
              <a:buFont typeface="Wingdings" panose="05000000000000000000" pitchFamily="2" charset="2"/>
              <a:buChar char="v"/>
            </a:pPr>
            <a:endParaRPr lang="fr-FR" b="1" dirty="0"/>
          </a:p>
          <a:p>
            <a:pPr marL="285750" indent="-285750" algn="just">
              <a:buClr>
                <a:srgbClr val="92D050"/>
              </a:buClr>
              <a:buFont typeface="Wingdings" panose="05000000000000000000" pitchFamily="2" charset="2"/>
              <a:buChar char="v"/>
            </a:pPr>
            <a:endParaRPr lang="fr-FR" b="1" dirty="0"/>
          </a:p>
          <a:p>
            <a:pPr algn="just">
              <a:buClr>
                <a:srgbClr val="92D050"/>
              </a:buClr>
            </a:pPr>
            <a:endParaRPr lang="fr-FR" dirty="0"/>
          </a:p>
        </p:txBody>
      </p:sp>
      <p:sp>
        <p:nvSpPr>
          <p:cNvPr id="10" name="ZoneTexte 9">
            <a:extLst>
              <a:ext uri="{FF2B5EF4-FFF2-40B4-BE49-F238E27FC236}">
                <a16:creationId xmlns:a16="http://schemas.microsoft.com/office/drawing/2014/main" id="{40E234B1-08EC-3AFB-E3D4-A6591F985161}"/>
              </a:ext>
            </a:extLst>
          </p:cNvPr>
          <p:cNvSpPr txBox="1"/>
          <p:nvPr/>
        </p:nvSpPr>
        <p:spPr>
          <a:xfrm>
            <a:off x="233006" y="1369232"/>
            <a:ext cx="8525832" cy="7571303"/>
          </a:xfrm>
          <a:prstGeom prst="rect">
            <a:avLst/>
          </a:prstGeom>
          <a:noFill/>
        </p:spPr>
        <p:txBody>
          <a:bodyPr wrap="square" rtlCol="0">
            <a:spAutoFit/>
          </a:bodyPr>
          <a:lstStyle/>
          <a:p>
            <a:r>
              <a:rPr lang="fr-FR" b="1" u="sng" dirty="0"/>
              <a:t>Pour anticiper ce recensement:</a:t>
            </a:r>
          </a:p>
          <a:p>
            <a:pPr marL="285750" indent="-285750">
              <a:buFontTx/>
              <a:buChar char="-"/>
            </a:pPr>
            <a:r>
              <a:rPr lang="fr-FR" dirty="0"/>
              <a:t>Un 1</a:t>
            </a:r>
            <a:r>
              <a:rPr lang="fr-FR" baseline="30000" dirty="0"/>
              <a:t>er</a:t>
            </a:r>
            <a:r>
              <a:rPr lang="fr-FR" dirty="0"/>
              <a:t> calcul des effectifs a été réalisé pour le CST, les CAP et les CCP</a:t>
            </a:r>
          </a:p>
          <a:p>
            <a:pPr marL="285750" indent="-285750">
              <a:buFontTx/>
              <a:buChar char="-"/>
            </a:pPr>
            <a:r>
              <a:rPr lang="fr-FR" dirty="0"/>
              <a:t>Les collectivités peuvent consulter les chiffres et les listes d’agents correspondants sur </a:t>
            </a:r>
            <a:r>
              <a:rPr lang="fr-FR" dirty="0" err="1"/>
              <a:t>Agirhe</a:t>
            </a:r>
            <a:r>
              <a:rPr lang="fr-FR" dirty="0"/>
              <a:t> – rubrique instances puis élections CST / élections CAP / élections CCP</a:t>
            </a:r>
          </a:p>
          <a:p>
            <a:pPr marL="285750" indent="-285750">
              <a:buFontTx/>
              <a:buChar char="-"/>
            </a:pPr>
            <a:endParaRPr lang="fr-FR" dirty="0"/>
          </a:p>
          <a:p>
            <a:pPr marL="285750" indent="-285750">
              <a:buFontTx/>
              <a:buChar char="-"/>
            </a:pPr>
            <a:endParaRPr lang="fr-FR" dirty="0"/>
          </a:p>
          <a:p>
            <a:pPr marL="285750" indent="-285750">
              <a:buFontTx/>
              <a:buChar char="-"/>
            </a:pPr>
            <a:endParaRPr lang="fr-FR" dirty="0"/>
          </a:p>
          <a:p>
            <a:pPr marL="285750" indent="-285750">
              <a:buFontTx/>
              <a:buChar char="-"/>
            </a:pPr>
            <a:endParaRPr lang="fr-FR" dirty="0"/>
          </a:p>
          <a:p>
            <a:pPr marL="285750" indent="-285750">
              <a:buFontTx/>
              <a:buChar char="-"/>
            </a:pPr>
            <a:endParaRPr lang="fr-FR" dirty="0"/>
          </a:p>
          <a:p>
            <a:pPr marL="285750" indent="-285750">
              <a:buFontTx/>
              <a:buChar char="-"/>
            </a:pPr>
            <a:endParaRPr lang="fr-FR" dirty="0"/>
          </a:p>
          <a:p>
            <a:pPr marL="285750" indent="-285750">
              <a:buFontTx/>
              <a:buChar char="-"/>
            </a:pPr>
            <a:endParaRPr lang="fr-FR" dirty="0"/>
          </a:p>
          <a:p>
            <a:pPr marL="285750" indent="-285750">
              <a:buFontTx/>
              <a:buChar char="-"/>
            </a:pPr>
            <a:endParaRPr lang="fr-FR" dirty="0"/>
          </a:p>
          <a:p>
            <a:pPr marL="285750" indent="-285750">
              <a:buFontTx/>
              <a:buChar char="-"/>
            </a:pPr>
            <a:endParaRPr lang="fr-FR" dirty="0"/>
          </a:p>
          <a:p>
            <a:pPr marL="285750" indent="-285750">
              <a:buFontTx/>
              <a:buChar char="-"/>
            </a:pPr>
            <a:endParaRPr lang="fr-FR" dirty="0"/>
          </a:p>
          <a:p>
            <a:pPr marL="285750" indent="-285750">
              <a:buFontTx/>
              <a:buChar char="-"/>
            </a:pPr>
            <a:endParaRPr lang="fr-FR" dirty="0"/>
          </a:p>
          <a:p>
            <a:pPr marL="285750" indent="-285750">
              <a:buFontTx/>
              <a:buChar char="-"/>
            </a:pPr>
            <a:r>
              <a:rPr lang="fr-FR" dirty="0"/>
              <a:t>S’il manque des agents dans cette liste :</a:t>
            </a:r>
          </a:p>
          <a:p>
            <a:pPr marL="742950" lvl="1" indent="-285750">
              <a:buFontTx/>
              <a:buChar char="-"/>
            </a:pPr>
            <a:r>
              <a:rPr lang="fr-FR" dirty="0"/>
              <a:t>Titulaires : transmettre les arrêtés de recrutement correspondant à </a:t>
            </a:r>
            <a:r>
              <a:rPr lang="fr-FR" dirty="0">
                <a:hlinkClick r:id="rId3"/>
              </a:rPr>
              <a:t>service.rh@cdg18.fr</a:t>
            </a:r>
            <a:endParaRPr lang="fr-FR" dirty="0"/>
          </a:p>
          <a:p>
            <a:pPr marL="742950" lvl="1" indent="-285750">
              <a:buFontTx/>
              <a:buChar char="-"/>
            </a:pPr>
            <a:r>
              <a:rPr lang="fr-FR" dirty="0"/>
              <a:t>Contractuels : créer les agents en suivant la procédure dédiée</a:t>
            </a:r>
          </a:p>
          <a:p>
            <a:pPr marL="285750" indent="-285750">
              <a:buFontTx/>
              <a:buChar char="-"/>
            </a:pPr>
            <a:endParaRPr lang="fr-FR" dirty="0"/>
          </a:p>
          <a:p>
            <a:pPr marL="285750" indent="-285750">
              <a:buFontTx/>
              <a:buChar char="-"/>
            </a:pPr>
            <a:endParaRPr lang="fr-FR" dirty="0"/>
          </a:p>
          <a:p>
            <a:endParaRPr lang="fr-FR" dirty="0"/>
          </a:p>
          <a:p>
            <a:pPr marL="285750" indent="-285750">
              <a:buFontTx/>
              <a:buChar char="-"/>
            </a:pPr>
            <a:endParaRPr lang="fr-FR" dirty="0"/>
          </a:p>
          <a:p>
            <a:pPr marL="285750" indent="-285750">
              <a:buFontTx/>
              <a:buChar char="-"/>
            </a:pPr>
            <a:endParaRPr lang="fr-FR" dirty="0"/>
          </a:p>
          <a:p>
            <a:pPr marL="285750" indent="-285750">
              <a:buFontTx/>
              <a:buChar char="-"/>
            </a:pPr>
            <a:endParaRPr lang="fr-FR" dirty="0"/>
          </a:p>
          <a:p>
            <a:pPr marL="285750" indent="-285750">
              <a:buFontTx/>
              <a:buChar char="-"/>
            </a:pPr>
            <a:endParaRPr lang="fr-FR" dirty="0"/>
          </a:p>
          <a:p>
            <a:endParaRPr lang="fr-FR" b="1" dirty="0">
              <a:solidFill>
                <a:srgbClr val="4472C4"/>
              </a:solidFill>
            </a:endParaRPr>
          </a:p>
        </p:txBody>
      </p:sp>
      <p:pic>
        <p:nvPicPr>
          <p:cNvPr id="5" name="Image 4">
            <a:extLst>
              <a:ext uri="{FF2B5EF4-FFF2-40B4-BE49-F238E27FC236}">
                <a16:creationId xmlns:a16="http://schemas.microsoft.com/office/drawing/2014/main" id="{FA688445-6D4F-2A38-5165-91151881A592}"/>
              </a:ext>
            </a:extLst>
          </p:cNvPr>
          <p:cNvPicPr>
            <a:picLocks noChangeAspect="1"/>
          </p:cNvPicPr>
          <p:nvPr/>
        </p:nvPicPr>
        <p:blipFill>
          <a:blip r:embed="rId4"/>
          <a:stretch>
            <a:fillRect/>
          </a:stretch>
        </p:blipFill>
        <p:spPr>
          <a:xfrm>
            <a:off x="938972" y="2667000"/>
            <a:ext cx="5995228" cy="2385006"/>
          </a:xfrm>
          <a:prstGeom prst="rect">
            <a:avLst/>
          </a:prstGeom>
        </p:spPr>
      </p:pic>
    </p:spTree>
    <p:extLst>
      <p:ext uri="{BB962C8B-B14F-4D97-AF65-F5344CB8AC3E}">
        <p14:creationId xmlns:p14="http://schemas.microsoft.com/office/powerpoint/2010/main" val="40036708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438B3-BEDB-6182-E2EC-E2E0BAB48EB5}"/>
            </a:ext>
          </a:extLst>
        </p:cNvPr>
        <p:cNvGrpSpPr/>
        <p:nvPr/>
      </p:nvGrpSpPr>
      <p:grpSpPr>
        <a:xfrm>
          <a:off x="0" y="0"/>
          <a:ext cx="0" cy="0"/>
          <a:chOff x="0" y="0"/>
          <a:chExt cx="0" cy="0"/>
        </a:xfrm>
      </p:grpSpPr>
      <p:pic>
        <p:nvPicPr>
          <p:cNvPr id="9" name="Image 8" descr="Logo_CDG18_BS.jpg">
            <a:extLst>
              <a:ext uri="{FF2B5EF4-FFF2-40B4-BE49-F238E27FC236}">
                <a16:creationId xmlns:a16="http://schemas.microsoft.com/office/drawing/2014/main" id="{C9A02DC5-FD09-10C6-EACB-6599418BC344}"/>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4" name="Groupe 14">
            <a:extLst>
              <a:ext uri="{FF2B5EF4-FFF2-40B4-BE49-F238E27FC236}">
                <a16:creationId xmlns:a16="http://schemas.microsoft.com/office/drawing/2014/main" id="{7575E34D-F7C4-814C-EFB1-1F6C1479F7BF}"/>
              </a:ext>
            </a:extLst>
          </p:cNvPr>
          <p:cNvGrpSpPr>
            <a:grpSpLocks/>
          </p:cNvGrpSpPr>
          <p:nvPr/>
        </p:nvGrpSpPr>
        <p:grpSpPr bwMode="auto">
          <a:xfrm>
            <a:off x="1357290" y="285728"/>
            <a:ext cx="7661932" cy="2016596"/>
            <a:chOff x="2521302" y="4447632"/>
            <a:chExt cx="6645275" cy="2324642"/>
          </a:xfrm>
        </p:grpSpPr>
        <p:sp>
          <p:nvSpPr>
            <p:cNvPr id="12" name="Oval 2">
              <a:extLst>
                <a:ext uri="{FF2B5EF4-FFF2-40B4-BE49-F238E27FC236}">
                  <a16:creationId xmlns:a16="http://schemas.microsoft.com/office/drawing/2014/main" id="{07840EE9-AB78-A2FA-59FE-3F40B4B7216B}"/>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a:extLst>
                <a:ext uri="{FF2B5EF4-FFF2-40B4-BE49-F238E27FC236}">
                  <a16:creationId xmlns:a16="http://schemas.microsoft.com/office/drawing/2014/main" id="{B788971A-56CD-255B-F018-C33AFF3CABBE}"/>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a:extLst>
                <a:ext uri="{FF2B5EF4-FFF2-40B4-BE49-F238E27FC236}">
                  <a16:creationId xmlns:a16="http://schemas.microsoft.com/office/drawing/2014/main" id="{38ED23A4-97DC-3CDB-0BBC-C78170738683}"/>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5" name="Group 6">
              <a:extLst>
                <a:ext uri="{FF2B5EF4-FFF2-40B4-BE49-F238E27FC236}">
                  <a16:creationId xmlns:a16="http://schemas.microsoft.com/office/drawing/2014/main" id="{AA6FD09F-3FBB-19A1-9ACC-3B9BDA05295F}"/>
                </a:ext>
              </a:extLst>
            </p:cNvPr>
            <p:cNvGrpSpPr>
              <a:grpSpLocks/>
            </p:cNvGrpSpPr>
            <p:nvPr/>
          </p:nvGrpSpPr>
          <p:grpSpPr bwMode="auto">
            <a:xfrm>
              <a:off x="3957638" y="5091476"/>
              <a:ext cx="171450" cy="1165229"/>
              <a:chOff x="112099728" y="105931681"/>
              <a:chExt cx="170831" cy="1165800"/>
            </a:xfrm>
          </p:grpSpPr>
          <p:sp>
            <p:nvSpPr>
              <p:cNvPr id="20" name="Rectangle 7">
                <a:extLst>
                  <a:ext uri="{FF2B5EF4-FFF2-40B4-BE49-F238E27FC236}">
                    <a16:creationId xmlns:a16="http://schemas.microsoft.com/office/drawing/2014/main" id="{602A1D0D-A8BE-520E-BC09-6F87E94CE633}"/>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a:extLst>
                  <a:ext uri="{FF2B5EF4-FFF2-40B4-BE49-F238E27FC236}">
                    <a16:creationId xmlns:a16="http://schemas.microsoft.com/office/drawing/2014/main" id="{18CC23EA-B374-0EB4-07E3-2B3018D458DB}"/>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a:extLst>
                  <a:ext uri="{FF2B5EF4-FFF2-40B4-BE49-F238E27FC236}">
                    <a16:creationId xmlns:a16="http://schemas.microsoft.com/office/drawing/2014/main" id="{5A17F1F4-11AD-09AB-764E-25761BC1655F}"/>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6" name="Group 10">
              <a:extLst>
                <a:ext uri="{FF2B5EF4-FFF2-40B4-BE49-F238E27FC236}">
                  <a16:creationId xmlns:a16="http://schemas.microsoft.com/office/drawing/2014/main" id="{5CED502E-10CE-A2DC-4868-BE014FCD0D8C}"/>
                </a:ext>
              </a:extLst>
            </p:cNvPr>
            <p:cNvGrpSpPr>
              <a:grpSpLocks/>
            </p:cNvGrpSpPr>
            <p:nvPr/>
          </p:nvGrpSpPr>
          <p:grpSpPr bwMode="auto">
            <a:xfrm>
              <a:off x="8701088" y="4447632"/>
              <a:ext cx="169862" cy="1163632"/>
              <a:chOff x="116843535" y="105289350"/>
              <a:chExt cx="170420" cy="1163658"/>
            </a:xfrm>
          </p:grpSpPr>
          <p:sp>
            <p:nvSpPr>
              <p:cNvPr id="17" name="Rectangle 16">
                <a:extLst>
                  <a:ext uri="{FF2B5EF4-FFF2-40B4-BE49-F238E27FC236}">
                    <a16:creationId xmlns:a16="http://schemas.microsoft.com/office/drawing/2014/main" id="{FADA5A02-5A19-4784-633A-C8B307BA858F}"/>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a:extLst>
                  <a:ext uri="{FF2B5EF4-FFF2-40B4-BE49-F238E27FC236}">
                    <a16:creationId xmlns:a16="http://schemas.microsoft.com/office/drawing/2014/main" id="{4FACC647-A7CC-50FE-AF1F-79D930816C13}"/>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a:extLst>
                  <a:ext uri="{FF2B5EF4-FFF2-40B4-BE49-F238E27FC236}">
                    <a16:creationId xmlns:a16="http://schemas.microsoft.com/office/drawing/2014/main" id="{15D69B95-2FD5-5399-634F-2BBA6525E0BF}"/>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a:extLst>
              <a:ext uri="{FF2B5EF4-FFF2-40B4-BE49-F238E27FC236}">
                <a16:creationId xmlns:a16="http://schemas.microsoft.com/office/drawing/2014/main" id="{67CE5D67-A51E-42F8-8D36-23270914339F}"/>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a:extLst>
              <a:ext uri="{FF2B5EF4-FFF2-40B4-BE49-F238E27FC236}">
                <a16:creationId xmlns:a16="http://schemas.microsoft.com/office/drawing/2014/main" id="{41386430-5DEC-9CF4-63A7-7919DCA27A51}"/>
              </a:ext>
            </a:extLst>
          </p:cNvPr>
          <p:cNvGraphicFramePr/>
          <p:nvPr>
            <p:extLst>
              <p:ext uri="{D42A27DB-BD31-4B8C-83A1-F6EECF244321}">
                <p14:modId xmlns:p14="http://schemas.microsoft.com/office/powerpoint/2010/main" val="398847770"/>
              </p:ext>
            </p:extLst>
          </p:nvPr>
        </p:nvGraphicFramePr>
        <p:xfrm>
          <a:off x="685800" y="2286000"/>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9735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354240" y="186233"/>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3" name="ZoneTexte 2">
            <a:extLst>
              <a:ext uri="{FF2B5EF4-FFF2-40B4-BE49-F238E27FC236}">
                <a16:creationId xmlns:a16="http://schemas.microsoft.com/office/drawing/2014/main" id="{28CA6467-E8B9-8756-4230-803BE1873EC4}"/>
              </a:ext>
            </a:extLst>
          </p:cNvPr>
          <p:cNvSpPr txBox="1"/>
          <p:nvPr/>
        </p:nvSpPr>
        <p:spPr>
          <a:xfrm>
            <a:off x="4904669" y="609982"/>
            <a:ext cx="4090238" cy="369332"/>
          </a:xfrm>
          <a:prstGeom prst="rect">
            <a:avLst/>
          </a:prstGeom>
          <a:noFill/>
        </p:spPr>
        <p:txBody>
          <a:bodyPr wrap="square" rtlCol="0">
            <a:spAutoFit/>
          </a:bodyPr>
          <a:lstStyle/>
          <a:p>
            <a:r>
              <a:rPr lang="fr-FR" b="1" dirty="0">
                <a:solidFill>
                  <a:srgbClr val="00B0F0"/>
                </a:solidFill>
              </a:rPr>
              <a:t>Le récolement après élection</a:t>
            </a:r>
          </a:p>
        </p:txBody>
      </p:sp>
      <p:sp>
        <p:nvSpPr>
          <p:cNvPr id="9" name="ZoneTexte 8">
            <a:extLst>
              <a:ext uri="{FF2B5EF4-FFF2-40B4-BE49-F238E27FC236}">
                <a16:creationId xmlns:a16="http://schemas.microsoft.com/office/drawing/2014/main" id="{75423135-2148-7A5E-AF06-4AEA7537D57C}"/>
              </a:ext>
            </a:extLst>
          </p:cNvPr>
          <p:cNvSpPr txBox="1"/>
          <p:nvPr/>
        </p:nvSpPr>
        <p:spPr>
          <a:xfrm>
            <a:off x="2095627" y="2065931"/>
            <a:ext cx="6463923" cy="4062651"/>
          </a:xfrm>
          <a:prstGeom prst="rect">
            <a:avLst/>
          </a:prstGeom>
          <a:noFill/>
        </p:spPr>
        <p:txBody>
          <a:bodyPr wrap="square">
            <a:spAutoFit/>
          </a:bodyPr>
          <a:lstStyle/>
          <a:p>
            <a:pPr algn="just"/>
            <a:r>
              <a:rPr lang="fr-FR" sz="2400" dirty="0"/>
              <a:t>Chaque commune est tenue de procéder à un récolement de ses archives à l’occasion d’une élection, que le maire soit réélu ou non.</a:t>
            </a:r>
          </a:p>
          <a:p>
            <a:pPr algn="just"/>
            <a:r>
              <a:rPr lang="fr-FR" sz="2400" dirty="0"/>
              <a:t> </a:t>
            </a:r>
          </a:p>
          <a:p>
            <a:pPr algn="just"/>
            <a:r>
              <a:rPr lang="fr-FR" sz="2400" dirty="0"/>
              <a:t>► </a:t>
            </a:r>
            <a:r>
              <a:rPr lang="fr-FR" sz="2400" b="1" dirty="0"/>
              <a:t>arrêté du 31 décembre 1926 portant règlement des archives municipales.</a:t>
            </a:r>
            <a:endParaRPr lang="fr-FR" sz="2400" dirty="0"/>
          </a:p>
          <a:p>
            <a:pPr algn="just"/>
            <a:r>
              <a:rPr lang="fr-FR" sz="2400" dirty="0"/>
              <a:t>► </a:t>
            </a:r>
            <a:r>
              <a:rPr lang="fr-FR" sz="2400" b="1" dirty="0"/>
              <a:t>circulaire DGP/SIAF/2019/009 du 1</a:t>
            </a:r>
            <a:r>
              <a:rPr lang="fr-FR" sz="2400" b="1" baseline="30000" dirty="0"/>
              <a:t>er</a:t>
            </a:r>
            <a:r>
              <a:rPr lang="fr-FR" sz="2400" b="1" dirty="0"/>
              <a:t> décembre 2019 : préconisations relatives au récolement des archives communales à effectuer suite aux élections municipales des 15 et 20 mars 2020.</a:t>
            </a:r>
            <a:endParaRPr lang="fr-FR" sz="2400" dirty="0"/>
          </a:p>
          <a:p>
            <a:pPr algn="just">
              <a:buClr>
                <a:srgbClr val="92D050"/>
              </a:buClr>
            </a:pPr>
            <a:endParaRPr lang="fr-FR" sz="1800" kern="100" dirty="0">
              <a:effectLst/>
              <a:ea typeface="Aptos" panose="020B0004020202020204" pitchFamily="34" charset="0"/>
              <a:cs typeface="Times New Roman" panose="02020603050405020304" pitchFamily="18" charset="0"/>
            </a:endParaRPr>
          </a:p>
        </p:txBody>
      </p:sp>
      <p:pic>
        <p:nvPicPr>
          <p:cNvPr id="1026" name="Picture 2" descr="Images de Loi – Téléchargement gratuit sur Freepik">
            <a:extLst>
              <a:ext uri="{FF2B5EF4-FFF2-40B4-BE49-F238E27FC236}">
                <a16:creationId xmlns:a16="http://schemas.microsoft.com/office/drawing/2014/main" id="{7BB22BE7-A309-FE13-197B-85D9CC2303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39" y="2530379"/>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4293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5E8E1-EF69-B685-42FA-EF6FC99F65D3}"/>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2B651E3F-94BE-C3D9-E666-094EF47F50B2}"/>
              </a:ext>
            </a:extLst>
          </p:cNvPr>
          <p:cNvPicPr>
            <a:picLocks noChangeAspect="1"/>
          </p:cNvPicPr>
          <p:nvPr/>
        </p:nvPicPr>
        <p:blipFill>
          <a:blip r:embed="rId3"/>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5A6DDE1B-6E17-C6A6-C51E-00A2D43DA491}"/>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1E466BF5-B59B-06B5-A64E-D673551F13F4}"/>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1BD046FE-E197-8A23-D109-2D8B9948E85C}"/>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27739976-5FE4-3DEE-5CF3-1301E93D485C}"/>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FE876EC6-C5EB-306F-FCEE-CA536986C66D}"/>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F29B261F-8936-4E04-0FB4-FE9A9EF804F6}"/>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CE6E5CCA-74ED-CF07-B7DE-D593E0881716}"/>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701C7F38-9274-F4CC-E38E-249D22EF1328}"/>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4D60A1B6-A471-0B1C-AB3A-88A42F5AEBBA}"/>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D1DACD69-3D05-45C2-CB4C-72639DFDCB5E}"/>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9EEC683F-541A-2C5B-7282-D86ECD160759}"/>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F81B7061-CDF0-A7B6-9D08-3D09564B09DB}"/>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BD7729F1-14A4-A5F3-1D81-B01483C8E146}"/>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3" name="ZoneTexte 2">
            <a:extLst>
              <a:ext uri="{FF2B5EF4-FFF2-40B4-BE49-F238E27FC236}">
                <a16:creationId xmlns:a16="http://schemas.microsoft.com/office/drawing/2014/main" id="{1AD1ACAD-AF1D-C1FA-3597-3F8099CFD3E7}"/>
              </a:ext>
            </a:extLst>
          </p:cNvPr>
          <p:cNvSpPr txBox="1"/>
          <p:nvPr/>
        </p:nvSpPr>
        <p:spPr>
          <a:xfrm>
            <a:off x="4904669" y="609982"/>
            <a:ext cx="4090238" cy="369332"/>
          </a:xfrm>
          <a:prstGeom prst="rect">
            <a:avLst/>
          </a:prstGeom>
          <a:noFill/>
        </p:spPr>
        <p:txBody>
          <a:bodyPr wrap="square" rtlCol="0">
            <a:spAutoFit/>
          </a:bodyPr>
          <a:lstStyle/>
          <a:p>
            <a:r>
              <a:rPr lang="fr-FR" b="1" dirty="0">
                <a:solidFill>
                  <a:srgbClr val="00B0F0"/>
                </a:solidFill>
              </a:rPr>
              <a:t>Le récolement après élection</a:t>
            </a:r>
          </a:p>
        </p:txBody>
      </p:sp>
      <p:sp>
        <p:nvSpPr>
          <p:cNvPr id="9" name="ZoneTexte 8">
            <a:extLst>
              <a:ext uri="{FF2B5EF4-FFF2-40B4-BE49-F238E27FC236}">
                <a16:creationId xmlns:a16="http://schemas.microsoft.com/office/drawing/2014/main" id="{99B5D57F-50DE-6537-8B1F-6FBF2F6DDCC6}"/>
              </a:ext>
            </a:extLst>
          </p:cNvPr>
          <p:cNvSpPr txBox="1"/>
          <p:nvPr/>
        </p:nvSpPr>
        <p:spPr>
          <a:xfrm>
            <a:off x="418833" y="1494686"/>
            <a:ext cx="8172281" cy="4901598"/>
          </a:xfrm>
          <a:prstGeom prst="rect">
            <a:avLst/>
          </a:prstGeom>
          <a:noFill/>
        </p:spPr>
        <p:txBody>
          <a:bodyPr wrap="square">
            <a:spAutoFit/>
          </a:bodyPr>
          <a:lstStyle/>
          <a:p>
            <a:pPr algn="just">
              <a:lnSpc>
                <a:spcPct val="150000"/>
              </a:lnSpc>
            </a:pPr>
            <a:r>
              <a:rPr lang="fr-FR" b="1" u="sng" dirty="0">
                <a:solidFill>
                  <a:srgbClr val="92D050"/>
                </a:solidFill>
              </a:rPr>
              <a:t>QU’EST-CE QUE LE RECOLEMENT REGLEMENTAIRE SUITE A ELECTION ?</a:t>
            </a:r>
            <a:endParaRPr lang="fr-FR" dirty="0"/>
          </a:p>
          <a:p>
            <a:pPr algn="just">
              <a:lnSpc>
                <a:spcPct val="150000"/>
              </a:lnSpc>
            </a:pPr>
            <a:r>
              <a:rPr lang="fr-FR" sz="1600" dirty="0"/>
              <a:t>C’est une opération visant à la réalisation d’</a:t>
            </a:r>
            <a:r>
              <a:rPr lang="fr-FR" sz="1600" b="1" dirty="0"/>
              <a:t>un inventaire exhaustif à l’instant T des archives d’une collectivité ou d’un EPCI à l’occasion des élections municipales et communautaires</a:t>
            </a:r>
            <a:r>
              <a:rPr lang="fr-FR" sz="1600" dirty="0"/>
              <a:t>. Le maire ou le président étant civilement et pénalement responsable de la conservation des archives de sa collectivité, cet inventaire est </a:t>
            </a:r>
            <a:r>
              <a:rPr lang="fr-FR" sz="1600" b="1" dirty="0"/>
              <a:t>impératif avant le transfert des responsabilités afférentes. </a:t>
            </a:r>
          </a:p>
          <a:p>
            <a:pPr algn="just">
              <a:lnSpc>
                <a:spcPct val="150000"/>
              </a:lnSpc>
            </a:pPr>
            <a:endParaRPr lang="fr-FR" sz="1600" b="1" dirty="0"/>
          </a:p>
          <a:p>
            <a:pPr algn="just">
              <a:lnSpc>
                <a:spcPct val="150000"/>
              </a:lnSpc>
            </a:pPr>
            <a:r>
              <a:rPr lang="fr-FR" sz="1600" dirty="0"/>
              <a:t>Plusieurs documents résultent de ce récolement et formalisent le transfert de responsabilité entre les parties : </a:t>
            </a:r>
          </a:p>
          <a:p>
            <a:pPr lvl="0" algn="just">
              <a:lnSpc>
                <a:spcPct val="150000"/>
              </a:lnSpc>
            </a:pPr>
            <a:r>
              <a:rPr lang="fr-FR" sz="1600" dirty="0"/>
              <a:t>- le </a:t>
            </a:r>
            <a:r>
              <a:rPr lang="fr-FR" sz="1600" b="1" dirty="0"/>
              <a:t>procès-verbal de décharge pour le maire/président sortant</a:t>
            </a:r>
            <a:r>
              <a:rPr lang="fr-FR" sz="1600" dirty="0"/>
              <a:t>, et de prise en charge qui transfère la responsabilité des archives de l’élu sortant à l’élu entrant ;</a:t>
            </a:r>
          </a:p>
          <a:p>
            <a:pPr lvl="0" algn="just">
              <a:lnSpc>
                <a:spcPct val="150000"/>
              </a:lnSpc>
            </a:pPr>
            <a:r>
              <a:rPr lang="fr-FR" sz="1600" dirty="0"/>
              <a:t>- le </a:t>
            </a:r>
            <a:r>
              <a:rPr lang="fr-FR" sz="1600" b="1" dirty="0"/>
              <a:t>tableau de récolement</a:t>
            </a:r>
            <a:r>
              <a:rPr lang="fr-FR" sz="1600" dirty="0"/>
              <a:t> qui recense l’ensemble des archives conservées dans les bureaux et dans les locaux d’archivage.</a:t>
            </a:r>
          </a:p>
        </p:txBody>
      </p:sp>
    </p:spTree>
    <p:extLst>
      <p:ext uri="{BB962C8B-B14F-4D97-AF65-F5344CB8AC3E}">
        <p14:creationId xmlns:p14="http://schemas.microsoft.com/office/powerpoint/2010/main" val="10194193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80742-52B3-FF34-1F08-79DBEF6F3B57}"/>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7F2BE20A-E977-157D-0177-108E4ECA74ED}"/>
              </a:ext>
            </a:extLst>
          </p:cNvPr>
          <p:cNvPicPr>
            <a:picLocks noChangeAspect="1"/>
          </p:cNvPicPr>
          <p:nvPr/>
        </p:nvPicPr>
        <p:blipFill>
          <a:blip r:embed="rId3"/>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6B6088F6-412D-370D-26B7-6C33518AB061}"/>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8F02EE28-D108-97E0-645D-431BCACA5185}"/>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95699F98-9EB3-062B-0957-FD41470A1601}"/>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D26F0A50-69D8-9216-F7AD-ED6281AE272B}"/>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F4CF7AC2-33C5-23E5-0649-E11A242EDE80}"/>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60DBFBCE-57EF-BFBF-D2D1-784A98105441}"/>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1CD53423-EB36-C9D6-78A5-8DAAD55D93A5}"/>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696ACD7A-DE98-D35A-ACFB-20E517B2A1B8}"/>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E8ABB664-2185-3C01-D197-DC1189969CBA}"/>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8FB032A8-33A5-3845-A8E4-6AD9B759E19C}"/>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083EADC4-FBA7-A3A9-4021-310357A44CAC}"/>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C375C7B8-08A5-C01D-3C01-3E83A8A0D56E}"/>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5929966D-4D25-294C-73BE-C7C91D4C9D96}"/>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3" name="ZoneTexte 2">
            <a:extLst>
              <a:ext uri="{FF2B5EF4-FFF2-40B4-BE49-F238E27FC236}">
                <a16:creationId xmlns:a16="http://schemas.microsoft.com/office/drawing/2014/main" id="{BF95CB0A-4F22-CF4D-6312-AA07CD205C22}"/>
              </a:ext>
            </a:extLst>
          </p:cNvPr>
          <p:cNvSpPr txBox="1"/>
          <p:nvPr/>
        </p:nvSpPr>
        <p:spPr>
          <a:xfrm>
            <a:off x="4904669" y="609982"/>
            <a:ext cx="4090238" cy="369332"/>
          </a:xfrm>
          <a:prstGeom prst="rect">
            <a:avLst/>
          </a:prstGeom>
          <a:noFill/>
        </p:spPr>
        <p:txBody>
          <a:bodyPr wrap="square" rtlCol="0">
            <a:spAutoFit/>
          </a:bodyPr>
          <a:lstStyle/>
          <a:p>
            <a:r>
              <a:rPr lang="fr-FR" b="1" dirty="0">
                <a:solidFill>
                  <a:srgbClr val="00B0F0"/>
                </a:solidFill>
              </a:rPr>
              <a:t>Le récolement après élection</a:t>
            </a:r>
          </a:p>
        </p:txBody>
      </p:sp>
      <p:sp>
        <p:nvSpPr>
          <p:cNvPr id="9" name="ZoneTexte 8">
            <a:extLst>
              <a:ext uri="{FF2B5EF4-FFF2-40B4-BE49-F238E27FC236}">
                <a16:creationId xmlns:a16="http://schemas.microsoft.com/office/drawing/2014/main" id="{CE9DE6C9-A967-D23E-A010-8BA4DE9EBB8C}"/>
              </a:ext>
            </a:extLst>
          </p:cNvPr>
          <p:cNvSpPr txBox="1"/>
          <p:nvPr/>
        </p:nvSpPr>
        <p:spPr>
          <a:xfrm>
            <a:off x="405581" y="1664607"/>
            <a:ext cx="8077200" cy="5035353"/>
          </a:xfrm>
          <a:prstGeom prst="rect">
            <a:avLst/>
          </a:prstGeom>
          <a:noFill/>
        </p:spPr>
        <p:txBody>
          <a:bodyPr wrap="square">
            <a:spAutoFit/>
          </a:bodyPr>
          <a:lstStyle/>
          <a:p>
            <a:pPr algn="just">
              <a:lnSpc>
                <a:spcPct val="150000"/>
              </a:lnSpc>
            </a:pPr>
            <a:r>
              <a:rPr lang="fr-FR" b="1" u="sng" dirty="0">
                <a:solidFill>
                  <a:srgbClr val="92D050"/>
                </a:solidFill>
              </a:rPr>
              <a:t>QU’EST-CE QUE LE RECOLEMENT REGLEMENTAIRE SUITE A ELECTION ?</a:t>
            </a:r>
            <a:endParaRPr lang="fr-FR" b="1" dirty="0">
              <a:solidFill>
                <a:srgbClr val="92D050"/>
              </a:solidFill>
            </a:endParaRPr>
          </a:p>
          <a:p>
            <a:pPr algn="just">
              <a:lnSpc>
                <a:spcPct val="150000"/>
              </a:lnSpc>
            </a:pPr>
            <a:endParaRPr lang="fr-FR" dirty="0"/>
          </a:p>
          <a:p>
            <a:pPr algn="just">
              <a:lnSpc>
                <a:spcPct val="150000"/>
              </a:lnSpc>
            </a:pPr>
            <a:r>
              <a:rPr lang="fr-FR" dirty="0"/>
              <a:t>Ces documents doivent être rédigés et signés en 3 exemplaires originaux : </a:t>
            </a:r>
          </a:p>
          <a:p>
            <a:pPr lvl="0" algn="just">
              <a:lnSpc>
                <a:spcPct val="150000"/>
              </a:lnSpc>
            </a:pPr>
            <a:r>
              <a:rPr lang="fr-FR" dirty="0"/>
              <a:t>- Un exemplaire pour le maire/président sortant (à titre de décharge) ; </a:t>
            </a:r>
          </a:p>
          <a:p>
            <a:pPr lvl="0" algn="just">
              <a:lnSpc>
                <a:spcPct val="150000"/>
              </a:lnSpc>
            </a:pPr>
            <a:r>
              <a:rPr lang="fr-FR" dirty="0"/>
              <a:t>- Un pour le maire/président entrant (à titre de prise en charge) ;</a:t>
            </a:r>
          </a:p>
          <a:p>
            <a:pPr lvl="0" algn="just">
              <a:lnSpc>
                <a:spcPct val="150000"/>
              </a:lnSpc>
            </a:pPr>
            <a:r>
              <a:rPr lang="fr-FR" dirty="0"/>
              <a:t>- Un pour le directeur des Archives Départementales chargé du contrôle scientifique et technique des archives des collectivités publiques, par délégation préfectorale.</a:t>
            </a:r>
          </a:p>
          <a:p>
            <a:pPr algn="just">
              <a:lnSpc>
                <a:spcPct val="150000"/>
              </a:lnSpc>
            </a:pPr>
            <a:r>
              <a:rPr lang="fr-FR" dirty="0"/>
              <a:t> </a:t>
            </a:r>
          </a:p>
          <a:p>
            <a:pPr algn="just">
              <a:lnSpc>
                <a:spcPct val="150000"/>
              </a:lnSpc>
            </a:pPr>
            <a:r>
              <a:rPr lang="fr-FR" b="1" dirty="0">
                <a:solidFill>
                  <a:srgbClr val="FF0000"/>
                </a:solidFill>
              </a:rPr>
              <a:t>IMPORTANT  !</a:t>
            </a:r>
          </a:p>
          <a:p>
            <a:pPr algn="just">
              <a:lnSpc>
                <a:spcPct val="150000"/>
              </a:lnSpc>
            </a:pPr>
            <a:r>
              <a:rPr lang="fr-FR" b="1" dirty="0">
                <a:solidFill>
                  <a:srgbClr val="FF0000"/>
                </a:solidFill>
              </a:rPr>
              <a:t>L’opération est à effectuer même si le maire sortant a été réélu « dès lors que l'équipe municipale a été modifiée ». Elle doit être réalisée au plus tard dans les 6 mois qui suivent le début du mandat.</a:t>
            </a:r>
            <a:endParaRPr lang="fr-FR" dirty="0">
              <a:solidFill>
                <a:srgbClr val="FF0000"/>
              </a:solidFill>
            </a:endParaRPr>
          </a:p>
        </p:txBody>
      </p:sp>
    </p:spTree>
    <p:extLst>
      <p:ext uri="{BB962C8B-B14F-4D97-AF65-F5344CB8AC3E}">
        <p14:creationId xmlns:p14="http://schemas.microsoft.com/office/powerpoint/2010/main" val="16515454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11D82-E6FF-D020-C0FA-D3ADF53B407D}"/>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6228AF9E-3C2F-20DF-D437-73DDBEE43D89}"/>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004B03FF-A330-2B3A-AF0D-C0216E1F6642}"/>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0162E73D-9FC6-CDB3-DE7B-FE641768A6A8}"/>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F199BAEB-38A4-39F9-11F9-5EF67F87518E}"/>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34821358-C007-CE31-0D0A-502C03C4B346}"/>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6E67BA36-5C9A-9680-BD15-097BDACDE089}"/>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A0D4A8DE-3BD4-F9BD-A61E-3BD60BE317E2}"/>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2877CAE4-D1CC-DF20-A5E3-C066B203002A}"/>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0C666837-D162-91D5-0082-A6CAB6E6E49A}"/>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1CD183D9-7F74-1214-4949-AADC46304502}"/>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5A3FEECA-11FA-68F2-D60F-6C281A313806}"/>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D60F1C8D-09F4-BDB9-C5CA-C433284244AC}"/>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D0396182-51E3-E4C4-7541-53A7A9C9211C}"/>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4AA8E64C-3BA9-AF7D-BAFE-B3D42F42989A}"/>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3" name="ZoneTexte 2">
            <a:extLst>
              <a:ext uri="{FF2B5EF4-FFF2-40B4-BE49-F238E27FC236}">
                <a16:creationId xmlns:a16="http://schemas.microsoft.com/office/drawing/2014/main" id="{EFB68334-6CB8-9070-B544-CDE78B438EE7}"/>
              </a:ext>
            </a:extLst>
          </p:cNvPr>
          <p:cNvSpPr txBox="1"/>
          <p:nvPr/>
        </p:nvSpPr>
        <p:spPr>
          <a:xfrm>
            <a:off x="4904669" y="609982"/>
            <a:ext cx="4090238" cy="369332"/>
          </a:xfrm>
          <a:prstGeom prst="rect">
            <a:avLst/>
          </a:prstGeom>
          <a:noFill/>
        </p:spPr>
        <p:txBody>
          <a:bodyPr wrap="square" rtlCol="0">
            <a:spAutoFit/>
          </a:bodyPr>
          <a:lstStyle/>
          <a:p>
            <a:r>
              <a:rPr lang="fr-FR" b="1" dirty="0">
                <a:solidFill>
                  <a:srgbClr val="00B0F0"/>
                </a:solidFill>
              </a:rPr>
              <a:t>Le récolement après élection</a:t>
            </a:r>
          </a:p>
        </p:txBody>
      </p:sp>
      <p:sp>
        <p:nvSpPr>
          <p:cNvPr id="9" name="ZoneTexte 8">
            <a:extLst>
              <a:ext uri="{FF2B5EF4-FFF2-40B4-BE49-F238E27FC236}">
                <a16:creationId xmlns:a16="http://schemas.microsoft.com/office/drawing/2014/main" id="{E649D093-EB67-AC30-28D1-E093262687D0}"/>
              </a:ext>
            </a:extLst>
          </p:cNvPr>
          <p:cNvSpPr txBox="1"/>
          <p:nvPr/>
        </p:nvSpPr>
        <p:spPr>
          <a:xfrm>
            <a:off x="304800" y="1556582"/>
            <a:ext cx="8077200" cy="4619854"/>
          </a:xfrm>
          <a:prstGeom prst="rect">
            <a:avLst/>
          </a:prstGeom>
          <a:noFill/>
        </p:spPr>
        <p:txBody>
          <a:bodyPr wrap="square">
            <a:spAutoFit/>
          </a:bodyPr>
          <a:lstStyle/>
          <a:p>
            <a:pPr algn="just">
              <a:lnSpc>
                <a:spcPct val="150000"/>
              </a:lnSpc>
            </a:pPr>
            <a:r>
              <a:rPr lang="fr-FR" b="1" u="sng" dirty="0">
                <a:solidFill>
                  <a:srgbClr val="92D050"/>
                </a:solidFill>
              </a:rPr>
              <a:t>QUELS DOCUMENTS SONT CONCERNES ? </a:t>
            </a:r>
            <a:endParaRPr lang="fr-FR" b="1" dirty="0">
              <a:solidFill>
                <a:srgbClr val="92D050"/>
              </a:solidFill>
            </a:endParaRPr>
          </a:p>
          <a:p>
            <a:pPr algn="just">
              <a:lnSpc>
                <a:spcPct val="150000"/>
              </a:lnSpc>
            </a:pPr>
            <a:r>
              <a:rPr lang="fr-FR" dirty="0"/>
              <a:t> </a:t>
            </a:r>
          </a:p>
          <a:p>
            <a:pPr algn="just">
              <a:lnSpc>
                <a:spcPct val="150000"/>
              </a:lnSpc>
            </a:pPr>
            <a:r>
              <a:rPr lang="fr-FR" dirty="0"/>
              <a:t>Lors du récolement réglementaire post-électoral, certains types de documents doivent être répertoriés en priorité :</a:t>
            </a:r>
          </a:p>
          <a:p>
            <a:pPr algn="just">
              <a:lnSpc>
                <a:spcPct val="150000"/>
              </a:lnSpc>
            </a:pPr>
            <a:r>
              <a:rPr lang="fr-FR" dirty="0">
                <a:latin typeface="Segoe UI Emoji" panose="020B0502040204020203" pitchFamily="34" charset="0"/>
                <a:ea typeface="Segoe UI Emoji" panose="020B0502040204020203" pitchFamily="34" charset="0"/>
              </a:rPr>
              <a:t>► </a:t>
            </a:r>
            <a:r>
              <a:rPr lang="fr-FR" dirty="0"/>
              <a:t>Les registres paroissiaux d’avant 1792 (baptêmes, mariages, sépultures) ;</a:t>
            </a:r>
          </a:p>
          <a:p>
            <a:pPr lvl="0" algn="just">
              <a:lnSpc>
                <a:spcPct val="150000"/>
              </a:lnSpc>
            </a:pPr>
            <a:r>
              <a:rPr lang="fr-FR" dirty="0">
                <a:latin typeface="Segoe UI Emoji" panose="020B0502040204020203" pitchFamily="34" charset="0"/>
                <a:ea typeface="Segoe UI Emoji" panose="020B0502040204020203" pitchFamily="34" charset="0"/>
              </a:rPr>
              <a:t>► </a:t>
            </a:r>
            <a:r>
              <a:rPr lang="fr-FR" dirty="0"/>
              <a:t>Les tables décennales de l’état civil ; </a:t>
            </a:r>
          </a:p>
          <a:p>
            <a:pPr lvl="0" algn="just">
              <a:lnSpc>
                <a:spcPct val="150000"/>
              </a:lnSpc>
            </a:pPr>
            <a:r>
              <a:rPr lang="fr-FR" dirty="0">
                <a:latin typeface="Segoe UI Emoji" panose="020B0502040204020203" pitchFamily="34" charset="0"/>
                <a:ea typeface="Segoe UI Emoji" panose="020B0502040204020203" pitchFamily="34" charset="0"/>
              </a:rPr>
              <a:t>► </a:t>
            </a:r>
            <a:r>
              <a:rPr lang="fr-FR" dirty="0"/>
              <a:t>Les registres d’état civil (naissances, mariages, décès) ; </a:t>
            </a:r>
          </a:p>
          <a:p>
            <a:pPr lvl="0" algn="just">
              <a:lnSpc>
                <a:spcPct val="150000"/>
              </a:lnSpc>
            </a:pPr>
            <a:r>
              <a:rPr lang="fr-FR" dirty="0">
                <a:latin typeface="Segoe UI Emoji" panose="020B0502040204020203" pitchFamily="34" charset="0"/>
                <a:ea typeface="Segoe UI Emoji" panose="020B0502040204020203" pitchFamily="34" charset="0"/>
              </a:rPr>
              <a:t>► </a:t>
            </a:r>
            <a:r>
              <a:rPr lang="fr-FR" dirty="0"/>
              <a:t>Les registres des délibérations du conseil municipal / du conseil communautaire ; </a:t>
            </a:r>
          </a:p>
          <a:p>
            <a:pPr lvl="0" algn="just">
              <a:lnSpc>
                <a:spcPct val="150000"/>
              </a:lnSpc>
            </a:pPr>
            <a:r>
              <a:rPr lang="fr-FR" dirty="0">
                <a:latin typeface="Segoe UI Emoji" panose="020B0502040204020203" pitchFamily="34" charset="0"/>
                <a:ea typeface="Segoe UI Emoji" panose="020B0502040204020203" pitchFamily="34" charset="0"/>
              </a:rPr>
              <a:t>► </a:t>
            </a:r>
            <a:r>
              <a:rPr lang="fr-FR" dirty="0"/>
              <a:t>Les registres des arrêtés du Maire / du Président ; </a:t>
            </a:r>
          </a:p>
          <a:p>
            <a:pPr lvl="0" algn="just">
              <a:lnSpc>
                <a:spcPct val="150000"/>
              </a:lnSpc>
            </a:pPr>
            <a:r>
              <a:rPr lang="fr-FR" dirty="0">
                <a:latin typeface="Segoe UI Emoji" panose="020B0502040204020203" pitchFamily="34" charset="0"/>
                <a:ea typeface="Segoe UI Emoji" panose="020B0502040204020203" pitchFamily="34" charset="0"/>
              </a:rPr>
              <a:t>► </a:t>
            </a:r>
            <a:r>
              <a:rPr lang="fr-FR" dirty="0"/>
              <a:t>Les atlas et plans cadastraux ; </a:t>
            </a:r>
          </a:p>
          <a:p>
            <a:pPr lvl="0" algn="just">
              <a:lnSpc>
                <a:spcPct val="150000"/>
              </a:lnSpc>
            </a:pPr>
            <a:r>
              <a:rPr lang="fr-FR" dirty="0">
                <a:latin typeface="Segoe UI Emoji" panose="020B0502040204020203" pitchFamily="34" charset="0"/>
                <a:ea typeface="Segoe UI Emoji" panose="020B0502040204020203" pitchFamily="34" charset="0"/>
              </a:rPr>
              <a:t>► </a:t>
            </a:r>
            <a:r>
              <a:rPr lang="fr-FR" dirty="0"/>
              <a:t>Les matrices cadastrales. </a:t>
            </a:r>
          </a:p>
        </p:txBody>
      </p:sp>
      <p:pic>
        <p:nvPicPr>
          <p:cNvPr id="2052" name="Picture 4" descr="11-25-archivage">
            <a:extLst>
              <a:ext uri="{FF2B5EF4-FFF2-40B4-BE49-F238E27FC236}">
                <a16:creationId xmlns:a16="http://schemas.microsoft.com/office/drawing/2014/main" id="{F11205F3-495A-8D7C-63A5-4E6C652B9A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1327" y="4941079"/>
            <a:ext cx="1916921" cy="1916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541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9D0BE587-008B-9CA8-806A-A0ACCB9028CE}"/>
              </a:ext>
            </a:extLst>
          </p:cNvPr>
          <p:cNvSpPr>
            <a:spLocks noGrp="1"/>
          </p:cNvSpPr>
          <p:nvPr>
            <p:ph type="ctrTitle"/>
          </p:nvPr>
        </p:nvSpPr>
        <p:spPr>
          <a:xfrm>
            <a:off x="1925678" y="1148092"/>
            <a:ext cx="8021240" cy="738664"/>
          </a:xfrm>
        </p:spPr>
        <p:txBody>
          <a:bodyPr>
            <a:noAutofit/>
          </a:bodyPr>
          <a:lstStyle/>
          <a:p>
            <a:pPr defTabSz="685800"/>
            <a:r>
              <a:rPr lang="fr-FR" altLang="fr-FR" sz="2400" b="1" dirty="0">
                <a:solidFill>
                  <a:srgbClr val="C00000"/>
                </a:solidFill>
                <a:latin typeface="Arial" panose="020B0604020202020204" pitchFamily="34" charset="0"/>
                <a:cs typeface="Arial" panose="020B0604020202020204" pitchFamily="34" charset="0"/>
              </a:rPr>
              <a:t>Les Objectifs de l’entretien professionnel </a:t>
            </a:r>
            <a:br>
              <a:rPr lang="fr-FR" altLang="fr-FR" sz="2400" b="1" dirty="0">
                <a:solidFill>
                  <a:srgbClr val="C00000"/>
                </a:solidFill>
                <a:latin typeface="Arial" panose="020B0604020202020204" pitchFamily="34" charset="0"/>
                <a:cs typeface="Arial" panose="020B0604020202020204" pitchFamily="34" charset="0"/>
              </a:rPr>
            </a:br>
            <a:r>
              <a:rPr lang="fr-FR" altLang="fr-FR" sz="2400" b="1" dirty="0">
                <a:solidFill>
                  <a:srgbClr val="C00000"/>
                </a:solidFill>
                <a:latin typeface="Arial" panose="020B0604020202020204" pitchFamily="34" charset="0"/>
                <a:cs typeface="Arial" panose="020B0604020202020204" pitchFamily="34" charset="0"/>
              </a:rPr>
              <a:t>L’entretien professionnel = 2 entretiens en 1</a:t>
            </a:r>
          </a:p>
        </p:txBody>
      </p:sp>
      <p:sp>
        <p:nvSpPr>
          <p:cNvPr id="47107" name="Oval 3">
            <a:extLst>
              <a:ext uri="{FF2B5EF4-FFF2-40B4-BE49-F238E27FC236}">
                <a16:creationId xmlns:a16="http://schemas.microsoft.com/office/drawing/2014/main" id="{21139720-E9B5-E0FE-2BBA-6FF9943BC9DB}"/>
              </a:ext>
            </a:extLst>
          </p:cNvPr>
          <p:cNvSpPr>
            <a:spLocks noChangeArrowheads="1"/>
          </p:cNvSpPr>
          <p:nvPr/>
        </p:nvSpPr>
        <p:spPr bwMode="auto">
          <a:xfrm>
            <a:off x="3492103" y="2996804"/>
            <a:ext cx="1871663" cy="135016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rebuchet MS" panose="020B0603020202020204" pitchFamily="34" charset="0"/>
                <a:cs typeface="Arial" panose="020B0604020202020204" pitchFamily="34" charset="0"/>
              </a:defRPr>
            </a:lvl1pPr>
            <a:lvl2pPr>
              <a:defRPr>
                <a:solidFill>
                  <a:schemeClr val="tx1"/>
                </a:solidFill>
                <a:latin typeface="Trebuchet MS" panose="020B0603020202020204" pitchFamily="34" charset="0"/>
                <a:cs typeface="Arial" panose="020B0604020202020204" pitchFamily="34" charset="0"/>
              </a:defRPr>
            </a:lvl2pPr>
            <a:lvl3pPr>
              <a:defRPr>
                <a:solidFill>
                  <a:schemeClr val="tx1"/>
                </a:solidFill>
                <a:latin typeface="Trebuchet MS" panose="020B0603020202020204" pitchFamily="34" charset="0"/>
                <a:cs typeface="Arial" panose="020B0604020202020204" pitchFamily="34" charset="0"/>
              </a:defRPr>
            </a:lvl3pPr>
            <a:lvl4pPr>
              <a:defRPr>
                <a:solidFill>
                  <a:schemeClr val="tx1"/>
                </a:solidFill>
                <a:latin typeface="Trebuchet MS" panose="020B0603020202020204" pitchFamily="34" charset="0"/>
                <a:cs typeface="Arial" panose="020B0604020202020204" pitchFamily="34" charset="0"/>
              </a:defRPr>
            </a:lvl4pPr>
            <a:lvl5pPr>
              <a:defRPr>
                <a:solidFill>
                  <a:schemeClr val="tx1"/>
                </a:solidFill>
                <a:latin typeface="Trebuchet MS" panose="020B0603020202020204" pitchFamily="34" charset="0"/>
                <a:cs typeface="Arial" panose="020B0604020202020204" pitchFamily="34" charset="0"/>
              </a:defRPr>
            </a:lvl5pPr>
            <a:lvl6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6pPr>
            <a:lvl7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7pPr>
            <a:lvl8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8pPr>
            <a:lvl9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defTabSz="685800" eaLnBrk="0" hangingPunct="0"/>
            <a:r>
              <a:rPr lang="fr-FR" altLang="fr-FR" b="1" dirty="0">
                <a:solidFill>
                  <a:schemeClr val="bg1"/>
                </a:solidFill>
                <a:latin typeface="Times New Roman" panose="02020603050405020304" pitchFamily="18" charset="0"/>
                <a:ea typeface="MS PGothic" panose="020B0600070205080204" pitchFamily="34" charset="-128"/>
              </a:rPr>
              <a:t>Entretien</a:t>
            </a:r>
          </a:p>
          <a:p>
            <a:pPr algn="ctr" defTabSz="685800" eaLnBrk="0" hangingPunct="0"/>
            <a:r>
              <a:rPr lang="fr-FR" altLang="fr-FR" b="1" dirty="0">
                <a:solidFill>
                  <a:schemeClr val="bg1"/>
                </a:solidFill>
                <a:latin typeface="Times New Roman" panose="02020603050405020304" pitchFamily="18" charset="0"/>
                <a:ea typeface="MS PGothic" panose="020B0600070205080204" pitchFamily="34" charset="-128"/>
              </a:rPr>
              <a:t>professionnel</a:t>
            </a:r>
          </a:p>
        </p:txBody>
      </p:sp>
      <p:sp>
        <p:nvSpPr>
          <p:cNvPr id="47108" name="Text Box 4">
            <a:extLst>
              <a:ext uri="{FF2B5EF4-FFF2-40B4-BE49-F238E27FC236}">
                <a16:creationId xmlns:a16="http://schemas.microsoft.com/office/drawing/2014/main" id="{DCEBFEC7-7739-3F97-69E5-34F22310EB48}"/>
              </a:ext>
            </a:extLst>
          </p:cNvPr>
          <p:cNvSpPr txBox="1">
            <a:spLocks noChangeArrowheads="1"/>
          </p:cNvSpPr>
          <p:nvPr/>
        </p:nvSpPr>
        <p:spPr bwMode="auto">
          <a:xfrm>
            <a:off x="3708798" y="2187178"/>
            <a:ext cx="165496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a:defRPr>
                <a:solidFill>
                  <a:schemeClr val="tx1"/>
                </a:solidFill>
                <a:latin typeface="Trebuchet MS" panose="020B0603020202020204" pitchFamily="34" charset="0"/>
                <a:cs typeface="Arial" panose="020B0604020202020204" pitchFamily="34" charset="0"/>
              </a:defRPr>
            </a:lvl2pPr>
            <a:lvl3pPr>
              <a:defRPr>
                <a:solidFill>
                  <a:schemeClr val="tx1"/>
                </a:solidFill>
                <a:latin typeface="Trebuchet MS" panose="020B0603020202020204" pitchFamily="34" charset="0"/>
                <a:cs typeface="Arial" panose="020B0604020202020204" pitchFamily="34" charset="0"/>
              </a:defRPr>
            </a:lvl3pPr>
            <a:lvl4pPr>
              <a:defRPr>
                <a:solidFill>
                  <a:schemeClr val="tx1"/>
                </a:solidFill>
                <a:latin typeface="Trebuchet MS" panose="020B0603020202020204" pitchFamily="34" charset="0"/>
                <a:cs typeface="Arial" panose="020B0604020202020204" pitchFamily="34" charset="0"/>
              </a:defRPr>
            </a:lvl4pPr>
            <a:lvl5pPr>
              <a:defRPr>
                <a:solidFill>
                  <a:schemeClr val="tx1"/>
                </a:solidFill>
                <a:latin typeface="Trebuchet MS" panose="020B0603020202020204" pitchFamily="34" charset="0"/>
                <a:cs typeface="Arial" panose="020B0604020202020204" pitchFamily="34" charset="0"/>
              </a:defRPr>
            </a:lvl5pPr>
            <a:lvl6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6pPr>
            <a:lvl7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7pPr>
            <a:lvl8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8pPr>
            <a:lvl9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defTabSz="685800" eaLnBrk="0" hangingPunct="0">
              <a:spcBef>
                <a:spcPct val="50000"/>
              </a:spcBef>
            </a:pPr>
            <a:r>
              <a:rPr lang="fr-FR" altLang="fr-FR" sz="1350" b="1">
                <a:latin typeface="Times New Roman" panose="02020603050405020304" pitchFamily="18" charset="0"/>
                <a:ea typeface="MS PGothic" panose="020B0600070205080204" pitchFamily="34" charset="-128"/>
              </a:rPr>
              <a:t>Objectifs de l’année à venir</a:t>
            </a:r>
          </a:p>
        </p:txBody>
      </p:sp>
      <p:sp>
        <p:nvSpPr>
          <p:cNvPr id="47109" name="Text Box 5">
            <a:extLst>
              <a:ext uri="{FF2B5EF4-FFF2-40B4-BE49-F238E27FC236}">
                <a16:creationId xmlns:a16="http://schemas.microsoft.com/office/drawing/2014/main" id="{593EFE55-E59C-E42F-F0B4-EAD536B79D7F}"/>
              </a:ext>
            </a:extLst>
          </p:cNvPr>
          <p:cNvSpPr txBox="1">
            <a:spLocks noChangeArrowheads="1"/>
          </p:cNvSpPr>
          <p:nvPr/>
        </p:nvSpPr>
        <p:spPr bwMode="auto">
          <a:xfrm>
            <a:off x="5435203" y="4293394"/>
            <a:ext cx="158472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a:defRPr>
                <a:solidFill>
                  <a:schemeClr val="tx1"/>
                </a:solidFill>
                <a:latin typeface="Trebuchet MS" panose="020B0603020202020204" pitchFamily="34" charset="0"/>
                <a:cs typeface="Arial" panose="020B0604020202020204" pitchFamily="34" charset="0"/>
              </a:defRPr>
            </a:lvl2pPr>
            <a:lvl3pPr>
              <a:defRPr>
                <a:solidFill>
                  <a:schemeClr val="tx1"/>
                </a:solidFill>
                <a:latin typeface="Trebuchet MS" panose="020B0603020202020204" pitchFamily="34" charset="0"/>
                <a:cs typeface="Arial" panose="020B0604020202020204" pitchFamily="34" charset="0"/>
              </a:defRPr>
            </a:lvl3pPr>
            <a:lvl4pPr>
              <a:defRPr>
                <a:solidFill>
                  <a:schemeClr val="tx1"/>
                </a:solidFill>
                <a:latin typeface="Trebuchet MS" panose="020B0603020202020204" pitchFamily="34" charset="0"/>
                <a:cs typeface="Arial" panose="020B0604020202020204" pitchFamily="34" charset="0"/>
              </a:defRPr>
            </a:lvl4pPr>
            <a:lvl5pPr>
              <a:defRPr>
                <a:solidFill>
                  <a:schemeClr val="tx1"/>
                </a:solidFill>
                <a:latin typeface="Trebuchet MS" panose="020B0603020202020204" pitchFamily="34" charset="0"/>
                <a:cs typeface="Arial" panose="020B0604020202020204" pitchFamily="34" charset="0"/>
              </a:defRPr>
            </a:lvl5pPr>
            <a:lvl6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6pPr>
            <a:lvl7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7pPr>
            <a:lvl8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8pPr>
            <a:lvl9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defTabSz="685800" eaLnBrk="0" hangingPunct="0">
              <a:spcBef>
                <a:spcPct val="50000"/>
              </a:spcBef>
            </a:pPr>
            <a:r>
              <a:rPr lang="fr-FR" altLang="fr-FR" sz="1350" b="1">
                <a:latin typeface="Times New Roman" panose="02020603050405020304" pitchFamily="18" charset="0"/>
                <a:ea typeface="MS PGothic" panose="020B0600070205080204" pitchFamily="34" charset="-128"/>
              </a:rPr>
              <a:t>Acquis de l’expérience</a:t>
            </a:r>
          </a:p>
        </p:txBody>
      </p:sp>
      <p:sp>
        <p:nvSpPr>
          <p:cNvPr id="47110" name="Text Box 6">
            <a:extLst>
              <a:ext uri="{FF2B5EF4-FFF2-40B4-BE49-F238E27FC236}">
                <a16:creationId xmlns:a16="http://schemas.microsoft.com/office/drawing/2014/main" id="{CCE89BC7-E3A1-36D5-D1DA-20CBCA3F9773}"/>
              </a:ext>
            </a:extLst>
          </p:cNvPr>
          <p:cNvSpPr txBox="1">
            <a:spLocks noChangeArrowheads="1"/>
          </p:cNvSpPr>
          <p:nvPr/>
        </p:nvSpPr>
        <p:spPr bwMode="auto">
          <a:xfrm>
            <a:off x="5795962" y="3429000"/>
            <a:ext cx="136802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a:defRPr>
                <a:solidFill>
                  <a:schemeClr val="tx1"/>
                </a:solidFill>
                <a:latin typeface="Trebuchet MS" panose="020B0603020202020204" pitchFamily="34" charset="0"/>
                <a:cs typeface="Arial" panose="020B0604020202020204" pitchFamily="34" charset="0"/>
              </a:defRPr>
            </a:lvl2pPr>
            <a:lvl3pPr>
              <a:defRPr>
                <a:solidFill>
                  <a:schemeClr val="tx1"/>
                </a:solidFill>
                <a:latin typeface="Trebuchet MS" panose="020B0603020202020204" pitchFamily="34" charset="0"/>
                <a:cs typeface="Arial" panose="020B0604020202020204" pitchFamily="34" charset="0"/>
              </a:defRPr>
            </a:lvl3pPr>
            <a:lvl4pPr>
              <a:defRPr>
                <a:solidFill>
                  <a:schemeClr val="tx1"/>
                </a:solidFill>
                <a:latin typeface="Trebuchet MS" panose="020B0603020202020204" pitchFamily="34" charset="0"/>
                <a:cs typeface="Arial" panose="020B0604020202020204" pitchFamily="34" charset="0"/>
              </a:defRPr>
            </a:lvl4pPr>
            <a:lvl5pPr>
              <a:defRPr>
                <a:solidFill>
                  <a:schemeClr val="tx1"/>
                </a:solidFill>
                <a:latin typeface="Trebuchet MS" panose="020B0603020202020204" pitchFamily="34" charset="0"/>
                <a:cs typeface="Arial" panose="020B0604020202020204" pitchFamily="34" charset="0"/>
              </a:defRPr>
            </a:lvl5pPr>
            <a:lvl6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6pPr>
            <a:lvl7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7pPr>
            <a:lvl8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8pPr>
            <a:lvl9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defTabSz="685800" eaLnBrk="0" hangingPunct="0">
              <a:spcBef>
                <a:spcPct val="50000"/>
              </a:spcBef>
            </a:pPr>
            <a:r>
              <a:rPr lang="fr-FR" altLang="fr-FR" sz="1350" b="1" dirty="0">
                <a:latin typeface="Times New Roman" panose="02020603050405020304" pitchFamily="18" charset="0"/>
                <a:ea typeface="MS PGothic" panose="020B0600070205080204" pitchFamily="34" charset="-128"/>
              </a:rPr>
              <a:t>Besoins en formation</a:t>
            </a:r>
          </a:p>
        </p:txBody>
      </p:sp>
      <p:sp>
        <p:nvSpPr>
          <p:cNvPr id="47111" name="Text Box 7">
            <a:extLst>
              <a:ext uri="{FF2B5EF4-FFF2-40B4-BE49-F238E27FC236}">
                <a16:creationId xmlns:a16="http://schemas.microsoft.com/office/drawing/2014/main" id="{69ED19C8-ED47-0C2E-AE20-FA1801B1D8E0}"/>
              </a:ext>
            </a:extLst>
          </p:cNvPr>
          <p:cNvSpPr txBox="1">
            <a:spLocks noChangeArrowheads="1"/>
          </p:cNvSpPr>
          <p:nvPr/>
        </p:nvSpPr>
        <p:spPr bwMode="auto">
          <a:xfrm>
            <a:off x="5363766" y="2457451"/>
            <a:ext cx="1800225"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a:defRPr>
                <a:solidFill>
                  <a:schemeClr val="tx1"/>
                </a:solidFill>
                <a:latin typeface="Trebuchet MS" panose="020B0603020202020204" pitchFamily="34" charset="0"/>
                <a:cs typeface="Arial" panose="020B0604020202020204" pitchFamily="34" charset="0"/>
              </a:defRPr>
            </a:lvl2pPr>
            <a:lvl3pPr>
              <a:defRPr>
                <a:solidFill>
                  <a:schemeClr val="tx1"/>
                </a:solidFill>
                <a:latin typeface="Trebuchet MS" panose="020B0603020202020204" pitchFamily="34" charset="0"/>
                <a:cs typeface="Arial" panose="020B0604020202020204" pitchFamily="34" charset="0"/>
              </a:defRPr>
            </a:lvl3pPr>
            <a:lvl4pPr>
              <a:defRPr>
                <a:solidFill>
                  <a:schemeClr val="tx1"/>
                </a:solidFill>
                <a:latin typeface="Trebuchet MS" panose="020B0603020202020204" pitchFamily="34" charset="0"/>
                <a:cs typeface="Arial" panose="020B0604020202020204" pitchFamily="34" charset="0"/>
              </a:defRPr>
            </a:lvl4pPr>
            <a:lvl5pPr>
              <a:defRPr>
                <a:solidFill>
                  <a:schemeClr val="tx1"/>
                </a:solidFill>
                <a:latin typeface="Trebuchet MS" panose="020B0603020202020204" pitchFamily="34" charset="0"/>
                <a:cs typeface="Arial" panose="020B0604020202020204" pitchFamily="34" charset="0"/>
              </a:defRPr>
            </a:lvl5pPr>
            <a:lvl6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6pPr>
            <a:lvl7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7pPr>
            <a:lvl8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8pPr>
            <a:lvl9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defTabSz="685800" eaLnBrk="0" hangingPunct="0">
              <a:spcBef>
                <a:spcPct val="50000"/>
              </a:spcBef>
            </a:pPr>
            <a:r>
              <a:rPr lang="fr-FR" altLang="fr-FR" sz="1350" b="1">
                <a:latin typeface="Times New Roman" panose="02020603050405020304" pitchFamily="18" charset="0"/>
                <a:ea typeface="MS PGothic" panose="020B0600070205080204" pitchFamily="34" charset="-128"/>
              </a:rPr>
              <a:t>Evolution professionnelle/  Carrière</a:t>
            </a:r>
          </a:p>
        </p:txBody>
      </p:sp>
      <p:sp>
        <p:nvSpPr>
          <p:cNvPr id="47112" name="Text Box 8">
            <a:extLst>
              <a:ext uri="{FF2B5EF4-FFF2-40B4-BE49-F238E27FC236}">
                <a16:creationId xmlns:a16="http://schemas.microsoft.com/office/drawing/2014/main" id="{85FE9CAD-0942-0490-0E09-08B573F62F23}"/>
              </a:ext>
            </a:extLst>
          </p:cNvPr>
          <p:cNvSpPr txBox="1">
            <a:spLocks noChangeArrowheads="1"/>
          </p:cNvSpPr>
          <p:nvPr/>
        </p:nvSpPr>
        <p:spPr bwMode="auto">
          <a:xfrm>
            <a:off x="1691879" y="4131469"/>
            <a:ext cx="1800225"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a:defRPr>
                <a:solidFill>
                  <a:schemeClr val="tx1"/>
                </a:solidFill>
                <a:latin typeface="Trebuchet MS" panose="020B0603020202020204" pitchFamily="34" charset="0"/>
                <a:cs typeface="Arial" panose="020B0604020202020204" pitchFamily="34" charset="0"/>
              </a:defRPr>
            </a:lvl2pPr>
            <a:lvl3pPr>
              <a:defRPr>
                <a:solidFill>
                  <a:schemeClr val="tx1"/>
                </a:solidFill>
                <a:latin typeface="Trebuchet MS" panose="020B0603020202020204" pitchFamily="34" charset="0"/>
                <a:cs typeface="Arial" panose="020B0604020202020204" pitchFamily="34" charset="0"/>
              </a:defRPr>
            </a:lvl3pPr>
            <a:lvl4pPr>
              <a:defRPr>
                <a:solidFill>
                  <a:schemeClr val="tx1"/>
                </a:solidFill>
                <a:latin typeface="Trebuchet MS" panose="020B0603020202020204" pitchFamily="34" charset="0"/>
                <a:cs typeface="Arial" panose="020B0604020202020204" pitchFamily="34" charset="0"/>
              </a:defRPr>
            </a:lvl4pPr>
            <a:lvl5pPr>
              <a:defRPr>
                <a:solidFill>
                  <a:schemeClr val="tx1"/>
                </a:solidFill>
                <a:latin typeface="Trebuchet MS" panose="020B0603020202020204" pitchFamily="34" charset="0"/>
                <a:cs typeface="Arial" panose="020B0604020202020204" pitchFamily="34" charset="0"/>
              </a:defRPr>
            </a:lvl5pPr>
            <a:lvl6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6pPr>
            <a:lvl7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7pPr>
            <a:lvl8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8pPr>
            <a:lvl9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defTabSz="685800" eaLnBrk="0" hangingPunct="0">
              <a:spcBef>
                <a:spcPct val="50000"/>
              </a:spcBef>
            </a:pPr>
            <a:r>
              <a:rPr lang="fr-FR" altLang="fr-FR" sz="1350" b="1">
                <a:latin typeface="Times New Roman" panose="02020603050405020304" pitchFamily="18" charset="0"/>
                <a:ea typeface="MS PGothic" panose="020B0600070205080204" pitchFamily="34" charset="-128"/>
              </a:rPr>
              <a:t>Encadrement ou fonction d’un niveau supérieur</a:t>
            </a:r>
          </a:p>
        </p:txBody>
      </p:sp>
      <p:sp>
        <p:nvSpPr>
          <p:cNvPr id="47113" name="Text Box 9">
            <a:extLst>
              <a:ext uri="{FF2B5EF4-FFF2-40B4-BE49-F238E27FC236}">
                <a16:creationId xmlns:a16="http://schemas.microsoft.com/office/drawing/2014/main" id="{F0DD4E34-6443-01FF-D67F-B4C18805BBC2}"/>
              </a:ext>
            </a:extLst>
          </p:cNvPr>
          <p:cNvSpPr txBox="1">
            <a:spLocks noChangeArrowheads="1"/>
          </p:cNvSpPr>
          <p:nvPr/>
        </p:nvSpPr>
        <p:spPr bwMode="auto">
          <a:xfrm>
            <a:off x="1908572" y="3429001"/>
            <a:ext cx="108108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a:defRPr>
                <a:solidFill>
                  <a:schemeClr val="tx1"/>
                </a:solidFill>
                <a:latin typeface="Trebuchet MS" panose="020B0603020202020204" pitchFamily="34" charset="0"/>
                <a:cs typeface="Arial" panose="020B0604020202020204" pitchFamily="34" charset="0"/>
              </a:defRPr>
            </a:lvl2pPr>
            <a:lvl3pPr>
              <a:defRPr>
                <a:solidFill>
                  <a:schemeClr val="tx1"/>
                </a:solidFill>
                <a:latin typeface="Trebuchet MS" panose="020B0603020202020204" pitchFamily="34" charset="0"/>
                <a:cs typeface="Arial" panose="020B0604020202020204" pitchFamily="34" charset="0"/>
              </a:defRPr>
            </a:lvl3pPr>
            <a:lvl4pPr>
              <a:defRPr>
                <a:solidFill>
                  <a:schemeClr val="tx1"/>
                </a:solidFill>
                <a:latin typeface="Trebuchet MS" panose="020B0603020202020204" pitchFamily="34" charset="0"/>
                <a:cs typeface="Arial" panose="020B0604020202020204" pitchFamily="34" charset="0"/>
              </a:defRPr>
            </a:lvl4pPr>
            <a:lvl5pPr>
              <a:defRPr>
                <a:solidFill>
                  <a:schemeClr val="tx1"/>
                </a:solidFill>
                <a:latin typeface="Trebuchet MS" panose="020B0603020202020204" pitchFamily="34" charset="0"/>
                <a:cs typeface="Arial" panose="020B0604020202020204" pitchFamily="34" charset="0"/>
              </a:defRPr>
            </a:lvl5pPr>
            <a:lvl6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6pPr>
            <a:lvl7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7pPr>
            <a:lvl8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8pPr>
            <a:lvl9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defTabSz="685800" eaLnBrk="0" hangingPunct="0">
              <a:spcBef>
                <a:spcPct val="50000"/>
              </a:spcBef>
            </a:pPr>
            <a:r>
              <a:rPr lang="fr-FR" altLang="fr-FR" sz="1350" b="1">
                <a:latin typeface="Times New Roman" panose="02020603050405020304" pitchFamily="18" charset="0"/>
                <a:ea typeface="MS PGothic" panose="020B0600070205080204" pitchFamily="34" charset="-128"/>
              </a:rPr>
              <a:t>Manière de servir</a:t>
            </a:r>
          </a:p>
        </p:txBody>
      </p:sp>
      <p:sp>
        <p:nvSpPr>
          <p:cNvPr id="47114" name="Text Box 10">
            <a:extLst>
              <a:ext uri="{FF2B5EF4-FFF2-40B4-BE49-F238E27FC236}">
                <a16:creationId xmlns:a16="http://schemas.microsoft.com/office/drawing/2014/main" id="{F990B959-150D-6BEF-683C-2BA42F76E116}"/>
              </a:ext>
            </a:extLst>
          </p:cNvPr>
          <p:cNvSpPr txBox="1">
            <a:spLocks noChangeArrowheads="1"/>
          </p:cNvSpPr>
          <p:nvPr/>
        </p:nvSpPr>
        <p:spPr bwMode="auto">
          <a:xfrm>
            <a:off x="1691878" y="2349104"/>
            <a:ext cx="1728788"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a:defRPr>
                <a:solidFill>
                  <a:schemeClr val="tx1"/>
                </a:solidFill>
                <a:latin typeface="Trebuchet MS" panose="020B0603020202020204" pitchFamily="34" charset="0"/>
                <a:cs typeface="Arial" panose="020B0604020202020204" pitchFamily="34" charset="0"/>
              </a:defRPr>
            </a:lvl2pPr>
            <a:lvl3pPr>
              <a:defRPr>
                <a:solidFill>
                  <a:schemeClr val="tx1"/>
                </a:solidFill>
                <a:latin typeface="Trebuchet MS" panose="020B0603020202020204" pitchFamily="34" charset="0"/>
                <a:cs typeface="Arial" panose="020B0604020202020204" pitchFamily="34" charset="0"/>
              </a:defRPr>
            </a:lvl3pPr>
            <a:lvl4pPr>
              <a:defRPr>
                <a:solidFill>
                  <a:schemeClr val="tx1"/>
                </a:solidFill>
                <a:latin typeface="Trebuchet MS" panose="020B0603020202020204" pitchFamily="34" charset="0"/>
                <a:cs typeface="Arial" panose="020B0604020202020204" pitchFamily="34" charset="0"/>
              </a:defRPr>
            </a:lvl4pPr>
            <a:lvl5pPr>
              <a:defRPr>
                <a:solidFill>
                  <a:schemeClr val="tx1"/>
                </a:solidFill>
                <a:latin typeface="Trebuchet MS" panose="020B0603020202020204" pitchFamily="34" charset="0"/>
                <a:cs typeface="Arial" panose="020B0604020202020204" pitchFamily="34" charset="0"/>
              </a:defRPr>
            </a:lvl5pPr>
            <a:lvl6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6pPr>
            <a:lvl7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7pPr>
            <a:lvl8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8pPr>
            <a:lvl9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defTabSz="685800" eaLnBrk="0" hangingPunct="0">
              <a:spcBef>
                <a:spcPct val="50000"/>
              </a:spcBef>
            </a:pPr>
            <a:r>
              <a:rPr lang="fr-FR" altLang="fr-FR" sz="1350" b="1">
                <a:latin typeface="Times New Roman" panose="02020603050405020304" pitchFamily="18" charset="0"/>
                <a:ea typeface="MS PGothic" panose="020B0600070205080204" pitchFamily="34" charset="-128"/>
              </a:rPr>
              <a:t>Résultats professionnels de l’année écoulée</a:t>
            </a:r>
          </a:p>
        </p:txBody>
      </p:sp>
      <p:sp>
        <p:nvSpPr>
          <p:cNvPr id="47115" name="AutoShape 11">
            <a:extLst>
              <a:ext uri="{FF2B5EF4-FFF2-40B4-BE49-F238E27FC236}">
                <a16:creationId xmlns:a16="http://schemas.microsoft.com/office/drawing/2014/main" id="{285B9FF6-5FB3-B788-FA1B-BBC9A62F17BD}"/>
              </a:ext>
            </a:extLst>
          </p:cNvPr>
          <p:cNvSpPr>
            <a:spLocks/>
          </p:cNvSpPr>
          <p:nvPr/>
        </p:nvSpPr>
        <p:spPr bwMode="auto">
          <a:xfrm>
            <a:off x="6587729" y="2025254"/>
            <a:ext cx="790575" cy="3077765"/>
          </a:xfrm>
          <a:prstGeom prst="rightBracket">
            <a:avLst>
              <a:gd name="adj" fmla="val 32442"/>
            </a:avLst>
          </a:prstGeom>
          <a:noFill/>
          <a:ln w="3175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47116" name="AutoShape 12">
            <a:extLst>
              <a:ext uri="{FF2B5EF4-FFF2-40B4-BE49-F238E27FC236}">
                <a16:creationId xmlns:a16="http://schemas.microsoft.com/office/drawing/2014/main" id="{415A3371-1563-66F8-F4C8-A1CC6DF6D383}"/>
              </a:ext>
            </a:extLst>
          </p:cNvPr>
          <p:cNvSpPr>
            <a:spLocks/>
          </p:cNvSpPr>
          <p:nvPr/>
        </p:nvSpPr>
        <p:spPr bwMode="auto">
          <a:xfrm rot="10800000">
            <a:off x="1691879" y="2025254"/>
            <a:ext cx="790575" cy="3077765"/>
          </a:xfrm>
          <a:prstGeom prst="rightBracket">
            <a:avLst>
              <a:gd name="adj" fmla="val 32442"/>
            </a:avLst>
          </a:prstGeom>
          <a:noFill/>
          <a:ln w="3175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47117" name="Text Box 13">
            <a:extLst>
              <a:ext uri="{FF2B5EF4-FFF2-40B4-BE49-F238E27FC236}">
                <a16:creationId xmlns:a16="http://schemas.microsoft.com/office/drawing/2014/main" id="{D031038C-1966-342A-DEB3-E0626E68392D}"/>
              </a:ext>
            </a:extLst>
          </p:cNvPr>
          <p:cNvSpPr txBox="1">
            <a:spLocks noChangeArrowheads="1"/>
          </p:cNvSpPr>
          <p:nvPr/>
        </p:nvSpPr>
        <p:spPr bwMode="auto">
          <a:xfrm>
            <a:off x="7380685" y="2996803"/>
            <a:ext cx="158353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a:defRPr>
                <a:solidFill>
                  <a:schemeClr val="tx1"/>
                </a:solidFill>
                <a:latin typeface="Trebuchet MS" panose="020B0603020202020204" pitchFamily="34" charset="0"/>
                <a:cs typeface="Arial" panose="020B0604020202020204" pitchFamily="34" charset="0"/>
              </a:defRPr>
            </a:lvl2pPr>
            <a:lvl3pPr>
              <a:defRPr>
                <a:solidFill>
                  <a:schemeClr val="tx1"/>
                </a:solidFill>
                <a:latin typeface="Trebuchet MS" panose="020B0603020202020204" pitchFamily="34" charset="0"/>
                <a:cs typeface="Arial" panose="020B0604020202020204" pitchFamily="34" charset="0"/>
              </a:defRPr>
            </a:lvl3pPr>
            <a:lvl4pPr>
              <a:defRPr>
                <a:solidFill>
                  <a:schemeClr val="tx1"/>
                </a:solidFill>
                <a:latin typeface="Trebuchet MS" panose="020B0603020202020204" pitchFamily="34" charset="0"/>
                <a:cs typeface="Arial" panose="020B0604020202020204" pitchFamily="34" charset="0"/>
              </a:defRPr>
            </a:lvl4pPr>
            <a:lvl5pPr>
              <a:defRPr>
                <a:solidFill>
                  <a:schemeClr val="tx1"/>
                </a:solidFill>
                <a:latin typeface="Trebuchet MS" panose="020B0603020202020204" pitchFamily="34" charset="0"/>
                <a:cs typeface="Arial" panose="020B0604020202020204" pitchFamily="34" charset="0"/>
              </a:defRPr>
            </a:lvl5pPr>
            <a:lvl6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6pPr>
            <a:lvl7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7pPr>
            <a:lvl8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8pPr>
            <a:lvl9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defTabSz="685800" eaLnBrk="0" hangingPunct="0">
              <a:spcBef>
                <a:spcPct val="50000"/>
              </a:spcBef>
            </a:pPr>
            <a:r>
              <a:rPr lang="fr-FR" altLang="fr-FR" sz="1350" b="1">
                <a:solidFill>
                  <a:srgbClr val="183A8D"/>
                </a:solidFill>
                <a:latin typeface="Times New Roman" panose="02020603050405020304" pitchFamily="18" charset="0"/>
                <a:ea typeface="MS PGothic" panose="020B0600070205080204" pitchFamily="34" charset="-128"/>
              </a:rPr>
              <a:t>Accompagner l’agent</a:t>
            </a:r>
          </a:p>
        </p:txBody>
      </p:sp>
      <p:sp>
        <p:nvSpPr>
          <p:cNvPr id="47118" name="Text Box 14">
            <a:extLst>
              <a:ext uri="{FF2B5EF4-FFF2-40B4-BE49-F238E27FC236}">
                <a16:creationId xmlns:a16="http://schemas.microsoft.com/office/drawing/2014/main" id="{2372F22E-41F2-D12B-686C-AE078E7C3CDE}"/>
              </a:ext>
            </a:extLst>
          </p:cNvPr>
          <p:cNvSpPr txBox="1">
            <a:spLocks noChangeArrowheads="1"/>
          </p:cNvSpPr>
          <p:nvPr/>
        </p:nvSpPr>
        <p:spPr bwMode="auto">
          <a:xfrm>
            <a:off x="1" y="2996804"/>
            <a:ext cx="1765697" cy="1373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a:defRPr>
                <a:solidFill>
                  <a:schemeClr val="tx1"/>
                </a:solidFill>
                <a:latin typeface="Trebuchet MS" panose="020B0603020202020204" pitchFamily="34" charset="0"/>
                <a:cs typeface="Arial" panose="020B0604020202020204" pitchFamily="34" charset="0"/>
              </a:defRPr>
            </a:lvl2pPr>
            <a:lvl3pPr>
              <a:defRPr>
                <a:solidFill>
                  <a:schemeClr val="tx1"/>
                </a:solidFill>
                <a:latin typeface="Trebuchet MS" panose="020B0603020202020204" pitchFamily="34" charset="0"/>
                <a:cs typeface="Arial" panose="020B0604020202020204" pitchFamily="34" charset="0"/>
              </a:defRPr>
            </a:lvl3pPr>
            <a:lvl4pPr>
              <a:defRPr>
                <a:solidFill>
                  <a:schemeClr val="tx1"/>
                </a:solidFill>
                <a:latin typeface="Trebuchet MS" panose="020B0603020202020204" pitchFamily="34" charset="0"/>
                <a:cs typeface="Arial" panose="020B0604020202020204" pitchFamily="34" charset="0"/>
              </a:defRPr>
            </a:lvl4pPr>
            <a:lvl5pPr>
              <a:defRPr>
                <a:solidFill>
                  <a:schemeClr val="tx1"/>
                </a:solidFill>
                <a:latin typeface="Trebuchet MS" panose="020B0603020202020204" pitchFamily="34" charset="0"/>
                <a:cs typeface="Arial" panose="020B0604020202020204" pitchFamily="34" charset="0"/>
              </a:defRPr>
            </a:lvl5pPr>
            <a:lvl6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6pPr>
            <a:lvl7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7pPr>
            <a:lvl8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8pPr>
            <a:lvl9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defTabSz="685800" eaLnBrk="0" hangingPunct="0">
              <a:spcBef>
                <a:spcPct val="50000"/>
              </a:spcBef>
            </a:pPr>
            <a:r>
              <a:rPr lang="fr-FR" altLang="fr-FR" sz="1350" b="1">
                <a:solidFill>
                  <a:srgbClr val="183A8D"/>
                </a:solidFill>
                <a:latin typeface="Times New Roman" panose="02020603050405020304" pitchFamily="18" charset="0"/>
                <a:ea typeface="MS PGothic" panose="020B0600070205080204" pitchFamily="34" charset="-128"/>
              </a:rPr>
              <a:t>Evaluation de la valeur professionnelle de l’agent </a:t>
            </a:r>
          </a:p>
          <a:p>
            <a:pPr algn="ctr" defTabSz="685800" eaLnBrk="0" hangingPunct="0">
              <a:spcBef>
                <a:spcPct val="50000"/>
              </a:spcBef>
            </a:pPr>
            <a:r>
              <a:rPr lang="fr-FR" altLang="fr-FR" sz="1050" i="1">
                <a:solidFill>
                  <a:srgbClr val="183A8D"/>
                </a:solidFill>
                <a:latin typeface="Times New Roman" panose="02020603050405020304" pitchFamily="18" charset="0"/>
                <a:ea typeface="MS PGothic" panose="020B0600070205080204" pitchFamily="34" charset="-128"/>
              </a:rPr>
              <a:t>(basée sur les critères du décret du 16 décembre 2014)</a:t>
            </a:r>
            <a:r>
              <a:rPr lang="fr-FR" altLang="fr-FR" sz="1350" b="1">
                <a:solidFill>
                  <a:srgbClr val="183A8D"/>
                </a:solidFill>
                <a:latin typeface="Times New Roman" panose="02020603050405020304" pitchFamily="18" charset="0"/>
                <a:ea typeface="MS PGothic" panose="020B0600070205080204" pitchFamily="34" charset="-128"/>
              </a:rPr>
              <a:t> </a:t>
            </a:r>
          </a:p>
        </p:txBody>
      </p:sp>
      <p:sp>
        <p:nvSpPr>
          <p:cNvPr id="47119" name="Oval 15">
            <a:extLst>
              <a:ext uri="{FF2B5EF4-FFF2-40B4-BE49-F238E27FC236}">
                <a16:creationId xmlns:a16="http://schemas.microsoft.com/office/drawing/2014/main" id="{69D9B1AD-F4FC-ED03-0DC9-636B4858D8AE}"/>
              </a:ext>
            </a:extLst>
          </p:cNvPr>
          <p:cNvSpPr>
            <a:spLocks noChangeArrowheads="1"/>
          </p:cNvSpPr>
          <p:nvPr/>
        </p:nvSpPr>
        <p:spPr bwMode="auto">
          <a:xfrm>
            <a:off x="7956947" y="2619375"/>
            <a:ext cx="504825" cy="37742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rebuchet MS" panose="020B0603020202020204" pitchFamily="34" charset="0"/>
                <a:cs typeface="Arial" panose="020B0604020202020204" pitchFamily="34" charset="0"/>
              </a:defRPr>
            </a:lvl1pPr>
            <a:lvl2pPr>
              <a:defRPr>
                <a:solidFill>
                  <a:schemeClr val="tx1"/>
                </a:solidFill>
                <a:latin typeface="Trebuchet MS" panose="020B0603020202020204" pitchFamily="34" charset="0"/>
                <a:cs typeface="Arial" panose="020B0604020202020204" pitchFamily="34" charset="0"/>
              </a:defRPr>
            </a:lvl2pPr>
            <a:lvl3pPr>
              <a:defRPr>
                <a:solidFill>
                  <a:schemeClr val="tx1"/>
                </a:solidFill>
                <a:latin typeface="Trebuchet MS" panose="020B0603020202020204" pitchFamily="34" charset="0"/>
                <a:cs typeface="Arial" panose="020B0604020202020204" pitchFamily="34" charset="0"/>
              </a:defRPr>
            </a:lvl3pPr>
            <a:lvl4pPr>
              <a:defRPr>
                <a:solidFill>
                  <a:schemeClr val="tx1"/>
                </a:solidFill>
                <a:latin typeface="Trebuchet MS" panose="020B0603020202020204" pitchFamily="34" charset="0"/>
                <a:cs typeface="Arial" panose="020B0604020202020204" pitchFamily="34" charset="0"/>
              </a:defRPr>
            </a:lvl4pPr>
            <a:lvl5pPr>
              <a:defRPr>
                <a:solidFill>
                  <a:schemeClr val="tx1"/>
                </a:solidFill>
                <a:latin typeface="Trebuchet MS" panose="020B0603020202020204" pitchFamily="34" charset="0"/>
                <a:cs typeface="Arial" panose="020B0604020202020204" pitchFamily="34" charset="0"/>
              </a:defRPr>
            </a:lvl5pPr>
            <a:lvl6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6pPr>
            <a:lvl7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7pPr>
            <a:lvl8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8pPr>
            <a:lvl9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defTabSz="685800" eaLnBrk="0" hangingPunct="0"/>
            <a:r>
              <a:rPr lang="fr-FR" altLang="fr-FR">
                <a:solidFill>
                  <a:schemeClr val="bg1"/>
                </a:solidFill>
                <a:latin typeface="Times New Roman" panose="02020603050405020304" pitchFamily="18" charset="0"/>
                <a:ea typeface="MS PGothic" panose="020B0600070205080204" pitchFamily="34" charset="-128"/>
              </a:rPr>
              <a:t>2</a:t>
            </a:r>
          </a:p>
        </p:txBody>
      </p:sp>
      <p:sp>
        <p:nvSpPr>
          <p:cNvPr id="47120" name="Oval 16">
            <a:extLst>
              <a:ext uri="{FF2B5EF4-FFF2-40B4-BE49-F238E27FC236}">
                <a16:creationId xmlns:a16="http://schemas.microsoft.com/office/drawing/2014/main" id="{CF2B811E-D11C-0A1E-B6B0-80673C4DEAE6}"/>
              </a:ext>
            </a:extLst>
          </p:cNvPr>
          <p:cNvSpPr>
            <a:spLocks noChangeArrowheads="1"/>
          </p:cNvSpPr>
          <p:nvPr/>
        </p:nvSpPr>
        <p:spPr bwMode="auto">
          <a:xfrm>
            <a:off x="684610" y="2564606"/>
            <a:ext cx="504825" cy="37742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rebuchet MS" panose="020B0603020202020204" pitchFamily="34" charset="0"/>
                <a:cs typeface="Arial" panose="020B0604020202020204" pitchFamily="34" charset="0"/>
              </a:defRPr>
            </a:lvl1pPr>
            <a:lvl2pPr>
              <a:defRPr>
                <a:solidFill>
                  <a:schemeClr val="tx1"/>
                </a:solidFill>
                <a:latin typeface="Trebuchet MS" panose="020B0603020202020204" pitchFamily="34" charset="0"/>
                <a:cs typeface="Arial" panose="020B0604020202020204" pitchFamily="34" charset="0"/>
              </a:defRPr>
            </a:lvl2pPr>
            <a:lvl3pPr>
              <a:defRPr>
                <a:solidFill>
                  <a:schemeClr val="tx1"/>
                </a:solidFill>
                <a:latin typeface="Trebuchet MS" panose="020B0603020202020204" pitchFamily="34" charset="0"/>
                <a:cs typeface="Arial" panose="020B0604020202020204" pitchFamily="34" charset="0"/>
              </a:defRPr>
            </a:lvl3pPr>
            <a:lvl4pPr>
              <a:defRPr>
                <a:solidFill>
                  <a:schemeClr val="tx1"/>
                </a:solidFill>
                <a:latin typeface="Trebuchet MS" panose="020B0603020202020204" pitchFamily="34" charset="0"/>
                <a:cs typeface="Arial" panose="020B0604020202020204" pitchFamily="34" charset="0"/>
              </a:defRPr>
            </a:lvl4pPr>
            <a:lvl5pPr>
              <a:defRPr>
                <a:solidFill>
                  <a:schemeClr val="tx1"/>
                </a:solidFill>
                <a:latin typeface="Trebuchet MS" panose="020B0603020202020204" pitchFamily="34" charset="0"/>
                <a:cs typeface="Arial" panose="020B0604020202020204" pitchFamily="34" charset="0"/>
              </a:defRPr>
            </a:lvl5pPr>
            <a:lvl6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6pPr>
            <a:lvl7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7pPr>
            <a:lvl8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8pPr>
            <a:lvl9pPr fontAlgn="base">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defTabSz="685800" eaLnBrk="0" hangingPunct="0"/>
            <a:r>
              <a:rPr lang="fr-FR" altLang="fr-FR">
                <a:solidFill>
                  <a:schemeClr val="bg1"/>
                </a:solidFill>
                <a:latin typeface="Times New Roman" panose="02020603050405020304" pitchFamily="18" charset="0"/>
                <a:ea typeface="MS PGothic" panose="020B0600070205080204" pitchFamily="34" charset="-128"/>
              </a:rPr>
              <a:t>1</a:t>
            </a:r>
          </a:p>
        </p:txBody>
      </p:sp>
      <p:sp>
        <p:nvSpPr>
          <p:cNvPr id="47121" name="AutoShape 17">
            <a:extLst>
              <a:ext uri="{FF2B5EF4-FFF2-40B4-BE49-F238E27FC236}">
                <a16:creationId xmlns:a16="http://schemas.microsoft.com/office/drawing/2014/main" id="{09E913A2-8110-4E0E-6E3E-29E86481D487}"/>
              </a:ext>
            </a:extLst>
          </p:cNvPr>
          <p:cNvSpPr>
            <a:spLocks noChangeArrowheads="1"/>
          </p:cNvSpPr>
          <p:nvPr/>
        </p:nvSpPr>
        <p:spPr bwMode="auto">
          <a:xfrm>
            <a:off x="4427935" y="2726531"/>
            <a:ext cx="144065" cy="215504"/>
          </a:xfrm>
          <a:prstGeom prst="upArrow">
            <a:avLst>
              <a:gd name="adj1" fmla="val 50000"/>
              <a:gd name="adj2" fmla="val 3739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47122" name="AutoShape 18">
            <a:extLst>
              <a:ext uri="{FF2B5EF4-FFF2-40B4-BE49-F238E27FC236}">
                <a16:creationId xmlns:a16="http://schemas.microsoft.com/office/drawing/2014/main" id="{077A21FB-A333-D3CF-9302-AA0E2CA5AC33}"/>
              </a:ext>
            </a:extLst>
          </p:cNvPr>
          <p:cNvSpPr>
            <a:spLocks noChangeArrowheads="1"/>
          </p:cNvSpPr>
          <p:nvPr/>
        </p:nvSpPr>
        <p:spPr bwMode="auto">
          <a:xfrm>
            <a:off x="5509023" y="3644503"/>
            <a:ext cx="288131" cy="108347"/>
          </a:xfrm>
          <a:prstGeom prst="rightArrow">
            <a:avLst>
              <a:gd name="adj1" fmla="val 50000"/>
              <a:gd name="adj2" fmla="val 6648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47123" name="AutoShape 19">
            <a:extLst>
              <a:ext uri="{FF2B5EF4-FFF2-40B4-BE49-F238E27FC236}">
                <a16:creationId xmlns:a16="http://schemas.microsoft.com/office/drawing/2014/main" id="{5E15CA42-3D1B-494A-659D-2369C5B3216C}"/>
              </a:ext>
            </a:extLst>
          </p:cNvPr>
          <p:cNvSpPr>
            <a:spLocks noChangeArrowheads="1"/>
          </p:cNvSpPr>
          <p:nvPr/>
        </p:nvSpPr>
        <p:spPr bwMode="auto">
          <a:xfrm>
            <a:off x="3058716" y="3644503"/>
            <a:ext cx="289322" cy="108347"/>
          </a:xfrm>
          <a:prstGeom prst="leftArrow">
            <a:avLst>
              <a:gd name="adj1" fmla="val 50000"/>
              <a:gd name="adj2" fmla="val 6675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47124" name="AutoShape 20">
            <a:extLst>
              <a:ext uri="{FF2B5EF4-FFF2-40B4-BE49-F238E27FC236}">
                <a16:creationId xmlns:a16="http://schemas.microsoft.com/office/drawing/2014/main" id="{AAFF6465-9F17-D435-35C1-D395B4441F5B}"/>
              </a:ext>
            </a:extLst>
          </p:cNvPr>
          <p:cNvSpPr>
            <a:spLocks noChangeArrowheads="1"/>
          </p:cNvSpPr>
          <p:nvPr/>
        </p:nvSpPr>
        <p:spPr bwMode="auto">
          <a:xfrm rot="18663056">
            <a:off x="3456981" y="4220171"/>
            <a:ext cx="215503" cy="145256"/>
          </a:xfrm>
          <a:prstGeom prst="leftArrow">
            <a:avLst>
              <a:gd name="adj1" fmla="val 50000"/>
              <a:gd name="adj2" fmla="val 3709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47125" name="AutoShape 21">
            <a:extLst>
              <a:ext uri="{FF2B5EF4-FFF2-40B4-BE49-F238E27FC236}">
                <a16:creationId xmlns:a16="http://schemas.microsoft.com/office/drawing/2014/main" id="{49F52628-5D00-CA48-0DEA-8B9540003C03}"/>
              </a:ext>
            </a:extLst>
          </p:cNvPr>
          <p:cNvSpPr>
            <a:spLocks noChangeArrowheads="1"/>
          </p:cNvSpPr>
          <p:nvPr/>
        </p:nvSpPr>
        <p:spPr bwMode="auto">
          <a:xfrm rot="2204713">
            <a:off x="5220892" y="4238626"/>
            <a:ext cx="288131" cy="108347"/>
          </a:xfrm>
          <a:prstGeom prst="rightArrow">
            <a:avLst>
              <a:gd name="adj1" fmla="val 50000"/>
              <a:gd name="adj2" fmla="val 6648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47126" name="AutoShape 22">
            <a:extLst>
              <a:ext uri="{FF2B5EF4-FFF2-40B4-BE49-F238E27FC236}">
                <a16:creationId xmlns:a16="http://schemas.microsoft.com/office/drawing/2014/main" id="{07B9A7B9-75DA-2928-5E45-1FD489984E92}"/>
              </a:ext>
            </a:extLst>
          </p:cNvPr>
          <p:cNvSpPr>
            <a:spLocks noChangeArrowheads="1"/>
          </p:cNvSpPr>
          <p:nvPr/>
        </p:nvSpPr>
        <p:spPr bwMode="auto">
          <a:xfrm rot="2813171">
            <a:off x="3383756" y="2978944"/>
            <a:ext cx="215504" cy="144066"/>
          </a:xfrm>
          <a:prstGeom prst="leftArrow">
            <a:avLst>
              <a:gd name="adj1" fmla="val 50000"/>
              <a:gd name="adj2" fmla="val 3739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47127" name="AutoShape 23">
            <a:extLst>
              <a:ext uri="{FF2B5EF4-FFF2-40B4-BE49-F238E27FC236}">
                <a16:creationId xmlns:a16="http://schemas.microsoft.com/office/drawing/2014/main" id="{55FF42C4-9AA7-16D9-2DF9-7B27FA3821AA}"/>
              </a:ext>
            </a:extLst>
          </p:cNvPr>
          <p:cNvSpPr>
            <a:spLocks noChangeArrowheads="1"/>
          </p:cNvSpPr>
          <p:nvPr/>
        </p:nvSpPr>
        <p:spPr bwMode="auto">
          <a:xfrm rot="19058553">
            <a:off x="5292328" y="3105151"/>
            <a:ext cx="289322" cy="107156"/>
          </a:xfrm>
          <a:prstGeom prst="rightArrow">
            <a:avLst>
              <a:gd name="adj1" fmla="val 50000"/>
              <a:gd name="adj2" fmla="val 6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pic>
        <p:nvPicPr>
          <p:cNvPr id="2" name="Image 1" descr="Logo_CDG18_BS.jpg">
            <a:extLst>
              <a:ext uri="{FF2B5EF4-FFF2-40B4-BE49-F238E27FC236}">
                <a16:creationId xmlns:a16="http://schemas.microsoft.com/office/drawing/2014/main" id="{1C769C34-888C-AB82-9561-EDD303643204}"/>
              </a:ext>
            </a:extLst>
          </p:cNvPr>
          <p:cNvPicPr>
            <a:picLocks noChangeAspect="1"/>
          </p:cNvPicPr>
          <p:nvPr/>
        </p:nvPicPr>
        <p:blipFill>
          <a:blip r:embed="rId3"/>
          <a:stretch>
            <a:fillRect/>
          </a:stretch>
        </p:blipFill>
        <p:spPr>
          <a:xfrm>
            <a:off x="0" y="0"/>
            <a:ext cx="1422426" cy="1443762"/>
          </a:xfrm>
          <a:prstGeom prst="rect">
            <a:avLst/>
          </a:prstGeom>
        </p:spPr>
      </p:pic>
      <p:grpSp>
        <p:nvGrpSpPr>
          <p:cNvPr id="3" name="Groupe 14">
            <a:extLst>
              <a:ext uri="{FF2B5EF4-FFF2-40B4-BE49-F238E27FC236}">
                <a16:creationId xmlns:a16="http://schemas.microsoft.com/office/drawing/2014/main" id="{8BA8AB7B-2C44-A023-7359-BE0FD59E87FF}"/>
              </a:ext>
            </a:extLst>
          </p:cNvPr>
          <p:cNvGrpSpPr>
            <a:grpSpLocks/>
          </p:cNvGrpSpPr>
          <p:nvPr/>
        </p:nvGrpSpPr>
        <p:grpSpPr bwMode="auto">
          <a:xfrm>
            <a:off x="1482068" y="152400"/>
            <a:ext cx="7661932" cy="1314472"/>
            <a:chOff x="2521302" y="4447632"/>
            <a:chExt cx="6645275" cy="2324642"/>
          </a:xfrm>
        </p:grpSpPr>
        <p:sp>
          <p:nvSpPr>
            <p:cNvPr id="4" name="Oval 2">
              <a:extLst>
                <a:ext uri="{FF2B5EF4-FFF2-40B4-BE49-F238E27FC236}">
                  <a16:creationId xmlns:a16="http://schemas.microsoft.com/office/drawing/2014/main" id="{A63D5190-A842-6D00-746A-208FEA0A3DBD}"/>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5" name="Rectangle 3">
              <a:extLst>
                <a:ext uri="{FF2B5EF4-FFF2-40B4-BE49-F238E27FC236}">
                  <a16:creationId xmlns:a16="http://schemas.microsoft.com/office/drawing/2014/main" id="{31DAB221-5C92-A5BD-D1BA-F038C27B6255}"/>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6" name="Text Box 4">
              <a:extLst>
                <a:ext uri="{FF2B5EF4-FFF2-40B4-BE49-F238E27FC236}">
                  <a16:creationId xmlns:a16="http://schemas.microsoft.com/office/drawing/2014/main" id="{3DEABA22-056F-4B60-6A67-13F088217276}"/>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E3F6CF26-F0DD-D1E9-36C4-EDED01901311}"/>
                </a:ext>
              </a:extLst>
            </p:cNvPr>
            <p:cNvGrpSpPr>
              <a:grpSpLocks/>
            </p:cNvGrpSpPr>
            <p:nvPr/>
          </p:nvGrpSpPr>
          <p:grpSpPr bwMode="auto">
            <a:xfrm>
              <a:off x="3957638" y="5091476"/>
              <a:ext cx="171450" cy="1165229"/>
              <a:chOff x="112099728" y="105931681"/>
              <a:chExt cx="170831" cy="1165800"/>
            </a:xfrm>
          </p:grpSpPr>
          <p:sp>
            <p:nvSpPr>
              <p:cNvPr id="12" name="Rectangle 7">
                <a:extLst>
                  <a:ext uri="{FF2B5EF4-FFF2-40B4-BE49-F238E27FC236}">
                    <a16:creationId xmlns:a16="http://schemas.microsoft.com/office/drawing/2014/main" id="{4AD9988D-A8FF-2749-E1EA-7C446C130658}"/>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13" name="Rectangle 8">
                <a:extLst>
                  <a:ext uri="{FF2B5EF4-FFF2-40B4-BE49-F238E27FC236}">
                    <a16:creationId xmlns:a16="http://schemas.microsoft.com/office/drawing/2014/main" id="{D7B6125D-B885-2B78-C10D-C2FA1B514322}"/>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14" name="Rectangle 9">
                <a:extLst>
                  <a:ext uri="{FF2B5EF4-FFF2-40B4-BE49-F238E27FC236}">
                    <a16:creationId xmlns:a16="http://schemas.microsoft.com/office/drawing/2014/main" id="{3AC68746-019B-CCA0-A10E-241579E9D313}"/>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6B942CEA-9D59-9855-2802-9293F91232C6}"/>
                </a:ext>
              </a:extLst>
            </p:cNvPr>
            <p:cNvGrpSpPr>
              <a:grpSpLocks/>
            </p:cNvGrpSpPr>
            <p:nvPr/>
          </p:nvGrpSpPr>
          <p:grpSpPr bwMode="auto">
            <a:xfrm>
              <a:off x="8701088" y="4447632"/>
              <a:ext cx="169862" cy="1163632"/>
              <a:chOff x="116843535" y="105289350"/>
              <a:chExt cx="170420" cy="1163658"/>
            </a:xfrm>
          </p:grpSpPr>
          <p:sp>
            <p:nvSpPr>
              <p:cNvPr id="9" name="Rectangle 8">
                <a:extLst>
                  <a:ext uri="{FF2B5EF4-FFF2-40B4-BE49-F238E27FC236}">
                    <a16:creationId xmlns:a16="http://schemas.microsoft.com/office/drawing/2014/main" id="{E18725A2-E92B-53FE-B689-6D4019C4C3CB}"/>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0" name="Rectangle 9">
                <a:extLst>
                  <a:ext uri="{FF2B5EF4-FFF2-40B4-BE49-F238E27FC236}">
                    <a16:creationId xmlns:a16="http://schemas.microsoft.com/office/drawing/2014/main" id="{8ACDF019-3038-69C5-60FE-8FE8BEBDFC7B}"/>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1" name="Rectangle 10">
                <a:extLst>
                  <a:ext uri="{FF2B5EF4-FFF2-40B4-BE49-F238E27FC236}">
                    <a16:creationId xmlns:a16="http://schemas.microsoft.com/office/drawing/2014/main" id="{3477B52A-D185-7D75-59A3-E473FF8BA7D4}"/>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p:cTn id="7" dur="1000" fill="hold"/>
                                        <p:tgtEl>
                                          <p:spTgt spid="47106"/>
                                        </p:tgtEl>
                                        <p:attrNameLst>
                                          <p:attrName>ppt_x</p:attrName>
                                        </p:attrNameLst>
                                      </p:cBhvr>
                                      <p:tavLst>
                                        <p:tav tm="0">
                                          <p:val>
                                            <p:strVal val="#ppt_x-.2"/>
                                          </p:val>
                                        </p:tav>
                                        <p:tav tm="100000">
                                          <p:val>
                                            <p:strVal val="#ppt_x"/>
                                          </p:val>
                                        </p:tav>
                                      </p:tavLst>
                                    </p:anim>
                                    <p:anim calcmode="lin" valueType="num">
                                      <p:cBhvr>
                                        <p:cTn id="8" dur="1000" fill="hold"/>
                                        <p:tgtEl>
                                          <p:spTgt spid="47106"/>
                                        </p:tgtEl>
                                        <p:attrNameLst>
                                          <p:attrName>ppt_y</p:attrName>
                                        </p:attrNameLst>
                                      </p:cBhvr>
                                      <p:tavLst>
                                        <p:tav tm="0">
                                          <p:val>
                                            <p:strVal val="#ppt_y"/>
                                          </p:val>
                                        </p:tav>
                                        <p:tav tm="100000">
                                          <p:val>
                                            <p:strVal val="#ppt_y"/>
                                          </p:val>
                                        </p:tav>
                                      </p:tavLst>
                                    </p:anim>
                                    <p:animEffect transition="in" filter="wipe(right)" prLst="gradientSize: 0.1">
                                      <p:cBhvr>
                                        <p:cTn id="9" dur="1000"/>
                                        <p:tgtEl>
                                          <p:spTgt spid="4710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nodeType="clickEffect">
                                  <p:stCondLst>
                                    <p:cond delay="0"/>
                                  </p:stCondLst>
                                  <p:childTnLst>
                                    <p:set>
                                      <p:cBhvr>
                                        <p:cTn id="13" dur="1" fill="hold">
                                          <p:stCondLst>
                                            <p:cond delay="0"/>
                                          </p:stCondLst>
                                        </p:cTn>
                                        <p:tgtEl>
                                          <p:spTgt spid="47120"/>
                                        </p:tgtEl>
                                        <p:attrNameLst>
                                          <p:attrName>style.visibility</p:attrName>
                                        </p:attrNameLst>
                                      </p:cBhvr>
                                      <p:to>
                                        <p:strVal val="visible"/>
                                      </p:to>
                                    </p:set>
                                    <p:animEffect transition="in" filter="checkerboard(across)">
                                      <p:cBhvr>
                                        <p:cTn id="14" dur="500"/>
                                        <p:tgtEl>
                                          <p:spTgt spid="47120"/>
                                        </p:tgtEl>
                                      </p:cBhvr>
                                    </p:animEffect>
                                  </p:childTnLst>
                                </p:cTn>
                              </p:par>
                              <p:par>
                                <p:cTn id="15" presetID="5" presetClass="entr" presetSubtype="10" fill="hold" nodeType="withEffect">
                                  <p:stCondLst>
                                    <p:cond delay="0"/>
                                  </p:stCondLst>
                                  <p:childTnLst>
                                    <p:set>
                                      <p:cBhvr>
                                        <p:cTn id="16" dur="1" fill="hold">
                                          <p:stCondLst>
                                            <p:cond delay="0"/>
                                          </p:stCondLst>
                                        </p:cTn>
                                        <p:tgtEl>
                                          <p:spTgt spid="47118"/>
                                        </p:tgtEl>
                                        <p:attrNameLst>
                                          <p:attrName>style.visibility</p:attrName>
                                        </p:attrNameLst>
                                      </p:cBhvr>
                                      <p:to>
                                        <p:strVal val="visible"/>
                                      </p:to>
                                    </p:set>
                                    <p:animEffect transition="in" filter="checkerboard(across)">
                                      <p:cBhvr>
                                        <p:cTn id="17" dur="500"/>
                                        <p:tgtEl>
                                          <p:spTgt spid="471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47119"/>
                                        </p:tgtEl>
                                        <p:attrNameLst>
                                          <p:attrName>style.visibility</p:attrName>
                                        </p:attrNameLst>
                                      </p:cBhvr>
                                      <p:to>
                                        <p:strVal val="visible"/>
                                      </p:to>
                                    </p:set>
                                    <p:animEffect transition="in" filter="checkerboard(across)">
                                      <p:cBhvr>
                                        <p:cTn id="22" dur="500"/>
                                        <p:tgtEl>
                                          <p:spTgt spid="47119"/>
                                        </p:tgtEl>
                                      </p:cBhvr>
                                    </p:animEffect>
                                  </p:childTnLst>
                                </p:cTn>
                              </p:par>
                              <p:par>
                                <p:cTn id="23" presetID="5" presetClass="entr" presetSubtype="10" fill="hold" nodeType="withEffect">
                                  <p:stCondLst>
                                    <p:cond delay="0"/>
                                  </p:stCondLst>
                                  <p:childTnLst>
                                    <p:set>
                                      <p:cBhvr>
                                        <p:cTn id="24" dur="1" fill="hold">
                                          <p:stCondLst>
                                            <p:cond delay="0"/>
                                          </p:stCondLst>
                                        </p:cTn>
                                        <p:tgtEl>
                                          <p:spTgt spid="47117"/>
                                        </p:tgtEl>
                                        <p:attrNameLst>
                                          <p:attrName>style.visibility</p:attrName>
                                        </p:attrNameLst>
                                      </p:cBhvr>
                                      <p:to>
                                        <p:strVal val="visible"/>
                                      </p:to>
                                    </p:set>
                                    <p:animEffect transition="in" filter="checkerboard(across)">
                                      <p:cBhvr>
                                        <p:cTn id="25" dur="500"/>
                                        <p:tgtEl>
                                          <p:spTgt spid="47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17" grpId="0"/>
      <p:bldP spid="47118" grpId="0"/>
      <p:bldP spid="47119" grpId="0" animBg="1"/>
      <p:bldP spid="4712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1C6A4-8052-DE2F-8AA4-481B408F08C7}"/>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9661F244-0C33-FFF9-9EA1-B10838B80DB6}"/>
              </a:ext>
            </a:extLst>
          </p:cNvPr>
          <p:cNvPicPr>
            <a:picLocks noChangeAspect="1"/>
          </p:cNvPicPr>
          <p:nvPr/>
        </p:nvPicPr>
        <p:blipFill>
          <a:blip r:embed="rId3"/>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A0ADA6EF-373D-0B52-3010-5F5ABE278770}"/>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99DF8E84-C9D8-7E71-D003-7B51E56F0472}"/>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E12523E2-F9EE-1333-E7AB-CBF2AD2401D0}"/>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92F3BFD2-3655-F53C-98F6-09401C5514D0}"/>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0D831B4A-988B-126B-1173-698371313DF8}"/>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0084E19C-B0B9-D5AE-5FCE-AF925926A71A}"/>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16460BD5-5D77-2959-3569-5B5CD4A34384}"/>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75423142-DACD-C607-B685-A112A77C4E9A}"/>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A595EC63-49E5-DB5A-0309-F16729CE413F}"/>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57008366-F8F9-8433-0DD3-BFE67398E760}"/>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5EAB0E39-DEDB-6311-2924-972713B35527}"/>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5932A13F-3AF2-7DCC-8655-1111D635C062}"/>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621C2370-A229-E088-8D9C-359BF651CE81}"/>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3" name="ZoneTexte 2">
            <a:extLst>
              <a:ext uri="{FF2B5EF4-FFF2-40B4-BE49-F238E27FC236}">
                <a16:creationId xmlns:a16="http://schemas.microsoft.com/office/drawing/2014/main" id="{205EF692-E32F-7FA0-9F42-4CCB502684F2}"/>
              </a:ext>
            </a:extLst>
          </p:cNvPr>
          <p:cNvSpPr txBox="1"/>
          <p:nvPr/>
        </p:nvSpPr>
        <p:spPr>
          <a:xfrm>
            <a:off x="4904669" y="609982"/>
            <a:ext cx="4090238" cy="369332"/>
          </a:xfrm>
          <a:prstGeom prst="rect">
            <a:avLst/>
          </a:prstGeom>
          <a:noFill/>
        </p:spPr>
        <p:txBody>
          <a:bodyPr wrap="square" rtlCol="0">
            <a:spAutoFit/>
          </a:bodyPr>
          <a:lstStyle/>
          <a:p>
            <a:r>
              <a:rPr lang="fr-FR" b="1" dirty="0">
                <a:solidFill>
                  <a:srgbClr val="00B0F0"/>
                </a:solidFill>
              </a:rPr>
              <a:t>Le récolement après élection</a:t>
            </a:r>
          </a:p>
        </p:txBody>
      </p:sp>
      <p:sp>
        <p:nvSpPr>
          <p:cNvPr id="9" name="ZoneTexte 8">
            <a:extLst>
              <a:ext uri="{FF2B5EF4-FFF2-40B4-BE49-F238E27FC236}">
                <a16:creationId xmlns:a16="http://schemas.microsoft.com/office/drawing/2014/main" id="{D21A6BDA-7ACC-5E2B-8941-217046E8BABE}"/>
              </a:ext>
            </a:extLst>
          </p:cNvPr>
          <p:cNvSpPr txBox="1"/>
          <p:nvPr/>
        </p:nvSpPr>
        <p:spPr>
          <a:xfrm>
            <a:off x="402268" y="1342300"/>
            <a:ext cx="8077200" cy="5478423"/>
          </a:xfrm>
          <a:prstGeom prst="rect">
            <a:avLst/>
          </a:prstGeom>
          <a:noFill/>
        </p:spPr>
        <p:txBody>
          <a:bodyPr wrap="square">
            <a:spAutoFit/>
          </a:bodyPr>
          <a:lstStyle/>
          <a:p>
            <a:pPr algn="just">
              <a:lnSpc>
                <a:spcPct val="150000"/>
              </a:lnSpc>
            </a:pPr>
            <a:r>
              <a:rPr lang="fr-FR" sz="2000" dirty="0"/>
              <a:t>Pour chaque série sont indiqués : </a:t>
            </a:r>
          </a:p>
          <a:p>
            <a:pPr marL="342900" indent="-342900" algn="just">
              <a:lnSpc>
                <a:spcPct val="150000"/>
              </a:lnSpc>
              <a:buFont typeface="Arial" panose="020B0604020202020204" pitchFamily="34" charset="0"/>
              <a:buChar char="•"/>
            </a:pPr>
            <a:r>
              <a:rPr lang="fr-FR" sz="2000" dirty="0"/>
              <a:t>Le nombre de registres ou de boîtes</a:t>
            </a:r>
          </a:p>
          <a:p>
            <a:pPr marL="342900" indent="-342900" algn="just">
              <a:lnSpc>
                <a:spcPct val="150000"/>
              </a:lnSpc>
              <a:buFont typeface="Arial" panose="020B0604020202020204" pitchFamily="34" charset="0"/>
              <a:buChar char="•"/>
            </a:pPr>
            <a:r>
              <a:rPr lang="fr-FR" sz="2000" dirty="0"/>
              <a:t>Leurs dates extrêmes </a:t>
            </a:r>
          </a:p>
          <a:p>
            <a:pPr marL="342900" indent="-342900" algn="just">
              <a:lnSpc>
                <a:spcPct val="150000"/>
              </a:lnSpc>
              <a:buFont typeface="Arial" panose="020B0604020202020204" pitchFamily="34" charset="0"/>
              <a:buChar char="•"/>
            </a:pPr>
            <a:r>
              <a:rPr lang="fr-FR" sz="2000" dirty="0"/>
              <a:t>Observations (état des reliures, lacunes, notes sur les pertes et destruction éventuelles…). </a:t>
            </a:r>
          </a:p>
          <a:p>
            <a:pPr algn="just">
              <a:lnSpc>
                <a:spcPct val="150000"/>
              </a:lnSpc>
            </a:pPr>
            <a:r>
              <a:rPr lang="fr-FR" sz="2000" dirty="0"/>
              <a:t>Prendre également en compte les autres fonds d’archives conservés par la collectivité (associations, syndicats, fonds privés…). </a:t>
            </a:r>
          </a:p>
          <a:p>
            <a:pPr algn="just">
              <a:lnSpc>
                <a:spcPct val="150000"/>
              </a:lnSpc>
            </a:pPr>
            <a:endParaRPr lang="fr-FR" sz="2000" dirty="0"/>
          </a:p>
          <a:p>
            <a:pPr algn="just">
              <a:lnSpc>
                <a:spcPct val="150000"/>
              </a:lnSpc>
            </a:pPr>
            <a:r>
              <a:rPr lang="fr-FR" sz="2000" dirty="0"/>
              <a:t>Les différents lieux de conservation des archives de la collectivité doivent également être décrits : localisation, dispositifs de sécurité mis en place, conditions de conservation, etc.</a:t>
            </a:r>
          </a:p>
          <a:p>
            <a:pPr algn="just"/>
            <a:endParaRPr lang="fr-FR" sz="2000" dirty="0">
              <a:effectLst/>
              <a:ea typeface="Times New Roman" panose="02020603050405020304" pitchFamily="18" charset="0"/>
            </a:endParaRPr>
          </a:p>
        </p:txBody>
      </p:sp>
    </p:spTree>
    <p:extLst>
      <p:ext uri="{BB962C8B-B14F-4D97-AF65-F5344CB8AC3E}">
        <p14:creationId xmlns:p14="http://schemas.microsoft.com/office/powerpoint/2010/main" val="30673548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705C8-7476-E108-9CB8-C4D7EB2D16E1}"/>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088537F6-2542-A4FC-2E01-44FE0376D4AD}"/>
              </a:ext>
            </a:extLst>
          </p:cNvPr>
          <p:cNvPicPr>
            <a:picLocks noChangeAspect="1"/>
          </p:cNvPicPr>
          <p:nvPr/>
        </p:nvPicPr>
        <p:blipFill>
          <a:blip r:embed="rId3"/>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5C2E06B9-2A46-DB00-4807-7F8D66E9E65A}"/>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96131C92-5CC0-40EC-43B4-869F4BC407F7}"/>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330371F1-6642-7729-A1AF-BF39B8B88A78}"/>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FEEFFF62-2334-979A-682A-98A54BE043F5}"/>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50D5072C-8CDB-7660-DBAC-766353AEA5FA}"/>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308159CB-76DD-8F62-EF49-BDE1017C55FC}"/>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8AC501EA-E342-ADF6-F80A-C9A139AA10B6}"/>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EB8902E3-6305-2846-E4B1-9CDF4A083D9A}"/>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9F43C49A-1DCB-414B-2E22-5C963835F1F1}"/>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14A6DC8B-6E51-1464-2AAA-77ABC5C6E4D8}"/>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DE680BDF-9AAD-9023-DA55-5F306C884A43}"/>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042F0D3C-B363-8135-EB6E-B81452622D75}"/>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B749974F-8327-A9B3-2C50-418A9EDD83A9}"/>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3" name="ZoneTexte 2">
            <a:extLst>
              <a:ext uri="{FF2B5EF4-FFF2-40B4-BE49-F238E27FC236}">
                <a16:creationId xmlns:a16="http://schemas.microsoft.com/office/drawing/2014/main" id="{2580D037-2B1F-128C-BC3D-928B79141914}"/>
              </a:ext>
            </a:extLst>
          </p:cNvPr>
          <p:cNvSpPr txBox="1"/>
          <p:nvPr/>
        </p:nvSpPr>
        <p:spPr>
          <a:xfrm>
            <a:off x="4904669" y="609982"/>
            <a:ext cx="4090238" cy="369332"/>
          </a:xfrm>
          <a:prstGeom prst="rect">
            <a:avLst/>
          </a:prstGeom>
          <a:noFill/>
        </p:spPr>
        <p:txBody>
          <a:bodyPr wrap="square" rtlCol="0">
            <a:spAutoFit/>
          </a:bodyPr>
          <a:lstStyle/>
          <a:p>
            <a:r>
              <a:rPr lang="fr-FR" b="1" dirty="0">
                <a:solidFill>
                  <a:srgbClr val="00B0F0"/>
                </a:solidFill>
              </a:rPr>
              <a:t>Le récolement après élection</a:t>
            </a:r>
          </a:p>
        </p:txBody>
      </p:sp>
      <p:sp>
        <p:nvSpPr>
          <p:cNvPr id="9" name="ZoneTexte 8">
            <a:extLst>
              <a:ext uri="{FF2B5EF4-FFF2-40B4-BE49-F238E27FC236}">
                <a16:creationId xmlns:a16="http://schemas.microsoft.com/office/drawing/2014/main" id="{628C5D7B-0911-D541-9EC5-990295ABABB6}"/>
              </a:ext>
            </a:extLst>
          </p:cNvPr>
          <p:cNvSpPr txBox="1"/>
          <p:nvPr/>
        </p:nvSpPr>
        <p:spPr>
          <a:xfrm>
            <a:off x="435398" y="1696563"/>
            <a:ext cx="8077200" cy="4801314"/>
          </a:xfrm>
          <a:prstGeom prst="rect">
            <a:avLst/>
          </a:prstGeom>
          <a:noFill/>
        </p:spPr>
        <p:txBody>
          <a:bodyPr wrap="square">
            <a:spAutoFit/>
          </a:bodyPr>
          <a:lstStyle/>
          <a:p>
            <a:r>
              <a:rPr lang="fr-FR" b="1" u="sng" cap="all" dirty="0">
                <a:solidFill>
                  <a:srgbClr val="92D050"/>
                </a:solidFill>
              </a:rPr>
              <a:t>Pourquoi est-ce important ?</a:t>
            </a:r>
            <a:endParaRPr lang="fr-FR" b="1" dirty="0">
              <a:solidFill>
                <a:srgbClr val="92D050"/>
              </a:solidFill>
            </a:endParaRPr>
          </a:p>
          <a:p>
            <a:r>
              <a:rPr lang="fr-FR" cap="all" dirty="0"/>
              <a:t> </a:t>
            </a:r>
            <a:endParaRPr lang="fr-FR" dirty="0"/>
          </a:p>
          <a:p>
            <a:pPr algn="just"/>
            <a:r>
              <a:rPr lang="fr-FR" dirty="0"/>
              <a:t>Le récolement des archives ne se limite pas à une simple formalité administrative, il a plusieurs enjeux cruciaux :</a:t>
            </a:r>
          </a:p>
          <a:p>
            <a:pPr lvl="0" algn="just"/>
            <a:r>
              <a:rPr lang="fr-FR" b="1" dirty="0">
                <a:latin typeface="Segoe UI Emoji" panose="020B0502040204020203" pitchFamily="34" charset="0"/>
                <a:ea typeface="Segoe UI Emoji" panose="020B0502040204020203" pitchFamily="34" charset="0"/>
              </a:rPr>
              <a:t>▪</a:t>
            </a:r>
            <a:r>
              <a:rPr lang="fr-FR" b="1" dirty="0"/>
              <a:t>La continuité de l’administration communale</a:t>
            </a:r>
            <a:r>
              <a:rPr lang="fr-FR" dirty="0"/>
              <a:t> : lorsque de nouveaux élus arrivent à la mairie, ils doivent pouvoir consulter rapidement les archives produites pendant le mandat précédent. Cela permet de maintenir un service public de qualité, sans interruption.</a:t>
            </a:r>
          </a:p>
          <a:p>
            <a:pPr lvl="0" algn="just"/>
            <a:r>
              <a:rPr lang="fr-FR" b="1" dirty="0">
                <a:latin typeface="Segoe UI Emoji" panose="020B0502040204020203" pitchFamily="34" charset="0"/>
                <a:ea typeface="Segoe UI Emoji" panose="020B0502040204020203" pitchFamily="34" charset="0"/>
              </a:rPr>
              <a:t>▪</a:t>
            </a:r>
            <a:r>
              <a:rPr lang="fr-FR" b="1" dirty="0"/>
              <a:t>La transparence et la gestion responsable des archives publiques </a:t>
            </a:r>
            <a:r>
              <a:rPr lang="fr-FR" dirty="0"/>
              <a:t>: le récolement garantit que les documents publics sont bien gérés, et que ceux qui doivent être éliminés ou conservés dans la commune, le sont conformément à la loi.</a:t>
            </a:r>
          </a:p>
          <a:p>
            <a:pPr lvl="0" algn="just"/>
            <a:r>
              <a:rPr lang="fr-FR" b="1" dirty="0">
                <a:latin typeface="Segoe UI Emoji" panose="020B0502040204020203" pitchFamily="34" charset="0"/>
                <a:ea typeface="Segoe UI Emoji" panose="020B0502040204020203" pitchFamily="34" charset="0"/>
              </a:rPr>
              <a:t>▪</a:t>
            </a:r>
            <a:r>
              <a:rPr lang="fr-FR" b="1" dirty="0"/>
              <a:t>La préservation du patrimoine</a:t>
            </a:r>
            <a:r>
              <a:rPr lang="fr-FR" dirty="0"/>
              <a:t> : les archives sont un véritable patrimoine pour la commune. En permettant de les conserver et de les protéger, le récolement participe à leur préservation pour les générations futures.</a:t>
            </a:r>
          </a:p>
          <a:p>
            <a:pPr lvl="0" algn="just"/>
            <a:r>
              <a:rPr lang="fr-FR" b="1" dirty="0">
                <a:latin typeface="Segoe UI Emoji" panose="020B0502040204020203" pitchFamily="34" charset="0"/>
                <a:ea typeface="Segoe UI Emoji" panose="020B0502040204020203" pitchFamily="34" charset="0"/>
              </a:rPr>
              <a:t>▪</a:t>
            </a:r>
            <a:r>
              <a:rPr lang="fr-FR" b="1" dirty="0"/>
              <a:t>La sécurisation juridique</a:t>
            </a:r>
            <a:r>
              <a:rPr lang="fr-FR" dirty="0"/>
              <a:t> : certaines archives ont une valeur juridique et sont essentielles en cas de contentieux. Il est donc primordial de s’assurer que tous les documents essentiels soient correctement identifiés et protégés.</a:t>
            </a:r>
          </a:p>
        </p:txBody>
      </p:sp>
    </p:spTree>
    <p:extLst>
      <p:ext uri="{BB962C8B-B14F-4D97-AF65-F5344CB8AC3E}">
        <p14:creationId xmlns:p14="http://schemas.microsoft.com/office/powerpoint/2010/main" val="39553555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3E099-60D1-4F25-06C6-CE88B6C87753}"/>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1E5DDCC7-8E1B-A88B-AFF6-CA9DD89F4043}"/>
              </a:ext>
            </a:extLst>
          </p:cNvPr>
          <p:cNvPicPr>
            <a:picLocks noChangeAspect="1"/>
          </p:cNvPicPr>
          <p:nvPr/>
        </p:nvPicPr>
        <p:blipFill>
          <a:blip r:embed="rId3"/>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930F58F8-72B5-3B93-A9E0-641D5B902996}"/>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07FF148C-87CB-5B4A-16F1-35B0CBB74AD6}"/>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D0DD3469-D3C6-422B-2F94-F5758118E093}"/>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B95B125E-AAE7-1EBD-5DB4-07AF823DB315}"/>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663AAA50-9B24-3680-8A09-AC5875A6BB10}"/>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A75ADB1F-42AE-5D4A-53FF-A600CC06EAFE}"/>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A182F515-E9E1-F606-A175-7C96BD054022}"/>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5BB530E9-9FD9-0241-36FF-D950C89CE1C2}"/>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B084B47F-E88E-4ADA-0E1C-17796F36ECAA}"/>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6773B269-8941-5582-1230-323896E98709}"/>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3A05EFF6-B203-AFC9-B91A-FBF77B3579D0}"/>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6DF6A0FE-BC32-6D63-3499-6890F6E66CBC}"/>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103BCE8A-4A92-A912-8CDD-35FA1BD5A7CE}"/>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3" name="ZoneTexte 2">
            <a:extLst>
              <a:ext uri="{FF2B5EF4-FFF2-40B4-BE49-F238E27FC236}">
                <a16:creationId xmlns:a16="http://schemas.microsoft.com/office/drawing/2014/main" id="{EEC2729B-A7F4-BA03-C046-1EF204FF6E67}"/>
              </a:ext>
            </a:extLst>
          </p:cNvPr>
          <p:cNvSpPr txBox="1"/>
          <p:nvPr/>
        </p:nvSpPr>
        <p:spPr>
          <a:xfrm>
            <a:off x="4904669" y="609982"/>
            <a:ext cx="4090238" cy="369332"/>
          </a:xfrm>
          <a:prstGeom prst="rect">
            <a:avLst/>
          </a:prstGeom>
          <a:noFill/>
        </p:spPr>
        <p:txBody>
          <a:bodyPr wrap="square" rtlCol="0">
            <a:spAutoFit/>
          </a:bodyPr>
          <a:lstStyle/>
          <a:p>
            <a:r>
              <a:rPr lang="fr-FR" b="1" dirty="0">
                <a:solidFill>
                  <a:srgbClr val="00B0F0"/>
                </a:solidFill>
              </a:rPr>
              <a:t>Le récolement après élection</a:t>
            </a:r>
          </a:p>
        </p:txBody>
      </p:sp>
      <p:sp>
        <p:nvSpPr>
          <p:cNvPr id="9" name="ZoneTexte 8">
            <a:extLst>
              <a:ext uri="{FF2B5EF4-FFF2-40B4-BE49-F238E27FC236}">
                <a16:creationId xmlns:a16="http://schemas.microsoft.com/office/drawing/2014/main" id="{8FC53866-F45D-7472-D30E-D1B4DAEBF30A}"/>
              </a:ext>
            </a:extLst>
          </p:cNvPr>
          <p:cNvSpPr txBox="1"/>
          <p:nvPr/>
        </p:nvSpPr>
        <p:spPr>
          <a:xfrm>
            <a:off x="435398" y="1696563"/>
            <a:ext cx="8077200" cy="4467057"/>
          </a:xfrm>
          <a:prstGeom prst="rect">
            <a:avLst/>
          </a:prstGeom>
          <a:noFill/>
        </p:spPr>
        <p:txBody>
          <a:bodyPr wrap="square">
            <a:spAutoFit/>
          </a:bodyPr>
          <a:lstStyle/>
          <a:p>
            <a:pPr algn="just">
              <a:lnSpc>
                <a:spcPct val="150000"/>
              </a:lnSpc>
            </a:pPr>
            <a:r>
              <a:rPr lang="fr-FR" sz="2400" b="1" u="sng" cap="all" dirty="0">
                <a:solidFill>
                  <a:srgbClr val="92D050"/>
                </a:solidFill>
              </a:rPr>
              <a:t>Quand commencer le récolement ?</a:t>
            </a:r>
            <a:endParaRPr lang="fr-FR" sz="2400" b="1" dirty="0">
              <a:solidFill>
                <a:srgbClr val="92D050"/>
              </a:solidFill>
            </a:endParaRPr>
          </a:p>
          <a:p>
            <a:pPr algn="just">
              <a:lnSpc>
                <a:spcPct val="150000"/>
              </a:lnSpc>
            </a:pPr>
            <a:r>
              <a:rPr lang="fr-FR" sz="2400" cap="all" dirty="0"/>
              <a:t> </a:t>
            </a:r>
            <a:endParaRPr lang="fr-FR" sz="2400" dirty="0"/>
          </a:p>
          <a:p>
            <a:pPr algn="just">
              <a:lnSpc>
                <a:spcPct val="150000"/>
              </a:lnSpc>
            </a:pPr>
            <a:r>
              <a:rPr lang="fr-FR" sz="2400" dirty="0"/>
              <a:t>Le récolement des archives ne doit pas être une tâche à accomplir à la dernière minute. Pour que cette démarche soit sereine et efficace, il est conseillé de commencer dès que possible. L’idéal est d’entamer ce travail au moins 6 mois avant les élections municipales. Cela permettra de disposer du temps nécessaire pour effectuer un récolement complet et de qualité.</a:t>
            </a:r>
          </a:p>
        </p:txBody>
      </p:sp>
      <p:pic>
        <p:nvPicPr>
          <p:cNvPr id="3074" name="Picture 2" descr="Ordres de classement des archives départementales… - Antequam... la  généalogie !">
            <a:extLst>
              <a:ext uri="{FF2B5EF4-FFF2-40B4-BE49-F238E27FC236}">
                <a16:creationId xmlns:a16="http://schemas.microsoft.com/office/drawing/2014/main" id="{A039727C-DE2C-75BA-AADA-8A28D01891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1465" y="1223962"/>
            <a:ext cx="2571750"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0638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AFF6F-905F-CC6B-B835-B62F5193B1FB}"/>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01FC0175-9F39-FEFC-5895-B170EB76BA3B}"/>
              </a:ext>
            </a:extLst>
          </p:cNvPr>
          <p:cNvPicPr>
            <a:picLocks noChangeAspect="1"/>
          </p:cNvPicPr>
          <p:nvPr/>
        </p:nvPicPr>
        <p:blipFill>
          <a:blip r:embed="rId3"/>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E6180892-8086-F281-93F6-F888EAF7EBCC}"/>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C0111129-03A2-80C4-4690-1A7534194216}"/>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C2F4ABF9-3DC4-26FB-088B-0ECAEA4AA6D2}"/>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07E9AEF3-9F50-58A3-2D8D-C932458B55AD}"/>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14FD523B-E87E-985E-E56D-F1D5320C65CA}"/>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7FDFBC83-6804-1753-E8C3-FC7035FA4161}"/>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0EFE75BD-2B94-F18F-BB27-36DE4843B21B}"/>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E2271B06-27A7-7EAC-03D4-131DAF2329B9}"/>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6A86196F-A302-9092-7638-CAE4DF55FBD7}"/>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3E6DBFCD-E55D-6BCA-3ADD-F8A5140D37ED}"/>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030419C0-DA72-7A7E-26BB-A1944669EAED}"/>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49701F79-3278-6149-E0F3-42C771FBDA29}"/>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84206185-1DA3-BBD2-688E-5C2178777723}"/>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3" name="ZoneTexte 2">
            <a:extLst>
              <a:ext uri="{FF2B5EF4-FFF2-40B4-BE49-F238E27FC236}">
                <a16:creationId xmlns:a16="http://schemas.microsoft.com/office/drawing/2014/main" id="{46A5BE52-2224-E47E-F74C-ABE648B7F039}"/>
              </a:ext>
            </a:extLst>
          </p:cNvPr>
          <p:cNvSpPr txBox="1"/>
          <p:nvPr/>
        </p:nvSpPr>
        <p:spPr>
          <a:xfrm>
            <a:off x="4904669" y="609982"/>
            <a:ext cx="4090238" cy="369332"/>
          </a:xfrm>
          <a:prstGeom prst="rect">
            <a:avLst/>
          </a:prstGeom>
          <a:noFill/>
        </p:spPr>
        <p:txBody>
          <a:bodyPr wrap="square" rtlCol="0">
            <a:spAutoFit/>
          </a:bodyPr>
          <a:lstStyle/>
          <a:p>
            <a:r>
              <a:rPr lang="fr-FR" b="1" dirty="0">
                <a:solidFill>
                  <a:srgbClr val="00B0F0"/>
                </a:solidFill>
              </a:rPr>
              <a:t>Le récolement après élection</a:t>
            </a:r>
          </a:p>
        </p:txBody>
      </p:sp>
      <p:sp>
        <p:nvSpPr>
          <p:cNvPr id="9" name="ZoneTexte 8">
            <a:extLst>
              <a:ext uri="{FF2B5EF4-FFF2-40B4-BE49-F238E27FC236}">
                <a16:creationId xmlns:a16="http://schemas.microsoft.com/office/drawing/2014/main" id="{888EA330-9197-2B95-AEE3-B699F7CC3892}"/>
              </a:ext>
            </a:extLst>
          </p:cNvPr>
          <p:cNvSpPr txBox="1"/>
          <p:nvPr/>
        </p:nvSpPr>
        <p:spPr>
          <a:xfrm>
            <a:off x="500072" y="1704898"/>
            <a:ext cx="8077200" cy="4209101"/>
          </a:xfrm>
          <a:prstGeom prst="rect">
            <a:avLst/>
          </a:prstGeom>
          <a:noFill/>
        </p:spPr>
        <p:txBody>
          <a:bodyPr wrap="square">
            <a:spAutoFit/>
          </a:bodyPr>
          <a:lstStyle/>
          <a:p>
            <a:pPr algn="just">
              <a:lnSpc>
                <a:spcPct val="150000"/>
              </a:lnSpc>
            </a:pPr>
            <a:r>
              <a:rPr lang="fr-FR" b="1" u="sng" cap="all" dirty="0">
                <a:solidFill>
                  <a:srgbClr val="92D050"/>
                </a:solidFill>
              </a:rPr>
              <a:t>Le rôle de l’archiviste itinérante : un accompagnement sur mesure</a:t>
            </a:r>
          </a:p>
          <a:p>
            <a:pPr algn="just">
              <a:lnSpc>
                <a:spcPct val="150000"/>
              </a:lnSpc>
            </a:pPr>
            <a:endParaRPr lang="fr-FR" dirty="0"/>
          </a:p>
          <a:p>
            <a:pPr algn="just">
              <a:lnSpc>
                <a:spcPct val="150000"/>
              </a:lnSpc>
            </a:pPr>
            <a:r>
              <a:rPr lang="fr-FR" sz="1600" dirty="0"/>
              <a:t>Une prestation personnalisée a donc été pensée pour </a:t>
            </a:r>
            <a:r>
              <a:rPr lang="fr-FR" sz="1600" b="1" dirty="0"/>
              <a:t>évaluer et inventorier vos archives</a:t>
            </a:r>
            <a:r>
              <a:rPr lang="fr-FR" sz="1600" dirty="0"/>
              <a:t>.</a:t>
            </a:r>
          </a:p>
          <a:p>
            <a:pPr algn="just">
              <a:lnSpc>
                <a:spcPct val="150000"/>
              </a:lnSpc>
            </a:pPr>
            <a:r>
              <a:rPr lang="fr-FR" sz="1600" b="1" u="sng" dirty="0"/>
              <a:t>D’une durée de trois jours (990 €)</a:t>
            </a:r>
            <a:r>
              <a:rPr lang="fr-FR" sz="1600" dirty="0"/>
              <a:t>, cette intervention débouchera sur </a:t>
            </a:r>
            <a:r>
              <a:rPr lang="fr-FR" sz="1600" u="sng" dirty="0"/>
              <a:t>un état des lieux des documents et un inventaire exhaustif des documents archivés</a:t>
            </a:r>
            <a:r>
              <a:rPr lang="fr-FR" sz="1600" dirty="0"/>
              <a:t>, en respectant la méthodologie requise. </a:t>
            </a:r>
          </a:p>
          <a:p>
            <a:pPr algn="just">
              <a:lnSpc>
                <a:spcPct val="150000"/>
              </a:lnSpc>
            </a:pPr>
            <a:r>
              <a:rPr lang="fr-FR" sz="1600" dirty="0"/>
              <a:t>L’archiviste du CDG rédigera tous les documents réglementaires, ainsi que les différents procès-verbaux requis. </a:t>
            </a:r>
          </a:p>
          <a:p>
            <a:pPr algn="just">
              <a:lnSpc>
                <a:spcPct val="150000"/>
              </a:lnSpc>
            </a:pPr>
            <a:r>
              <a:rPr lang="fr-FR" sz="1600" dirty="0"/>
              <a:t>Elle profitera de son intervention dans vos locaux pour </a:t>
            </a:r>
            <a:r>
              <a:rPr lang="fr-FR" sz="1600" b="1" u="sng" dirty="0"/>
              <a:t>établir un audit (diagnostic).</a:t>
            </a:r>
          </a:p>
          <a:p>
            <a:pPr algn="just">
              <a:lnSpc>
                <a:spcPct val="150000"/>
              </a:lnSpc>
            </a:pPr>
            <a:r>
              <a:rPr lang="fr-FR" sz="1600" dirty="0"/>
              <a:t>Dans le cadre de cette prestation de récolement, </a:t>
            </a:r>
            <a:r>
              <a:rPr lang="fr-FR" sz="1600" b="1" u="sng" dirty="0"/>
              <a:t>la rédaction de ce document ne vous sera pas facturée</a:t>
            </a:r>
            <a:r>
              <a:rPr lang="fr-FR" sz="1600" dirty="0"/>
              <a:t>.</a:t>
            </a:r>
          </a:p>
        </p:txBody>
      </p:sp>
    </p:spTree>
    <p:extLst>
      <p:ext uri="{BB962C8B-B14F-4D97-AF65-F5344CB8AC3E}">
        <p14:creationId xmlns:p14="http://schemas.microsoft.com/office/powerpoint/2010/main" val="6575693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7222C-ADA1-1E83-8A56-04003812EC72}"/>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8944072F-3E35-11A6-AD6B-7BDE04BE2C41}"/>
              </a:ext>
            </a:extLst>
          </p:cNvPr>
          <p:cNvPicPr>
            <a:picLocks noChangeAspect="1"/>
          </p:cNvPicPr>
          <p:nvPr/>
        </p:nvPicPr>
        <p:blipFill>
          <a:blip r:embed="rId3"/>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46105AFE-73E6-F7F9-4F25-F1D7344279B4}"/>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BFDF5896-6E46-0B83-B5E6-0361AB3D7B7F}"/>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F71BB4A4-0515-1DF0-1521-1429144B81BC}"/>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1B82EC54-71CD-9A16-6E98-18CC6D841057}"/>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6681E140-6580-8B12-49C6-A1D33C0CAB1E}"/>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574F25AB-B8E1-F6AC-53AD-38D360FBD34B}"/>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4EB9C82D-BBF2-5861-81D3-00AF1257A4C7}"/>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D68E343F-EBB8-21BE-108F-5B826CE4DAD7}"/>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64BAE3FC-2A79-FADF-F26A-3691EB3ADA78}"/>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F58164B5-4711-CA4B-C3B6-FFF8C483568A}"/>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19ABD539-9A2D-00A3-ED25-28A46F61A0BF}"/>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5B04A10E-C688-4957-05EA-A835BA880C85}"/>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4EEEC8D5-C3DD-24E6-B7A7-2C453C0403A9}"/>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3" name="ZoneTexte 2">
            <a:extLst>
              <a:ext uri="{FF2B5EF4-FFF2-40B4-BE49-F238E27FC236}">
                <a16:creationId xmlns:a16="http://schemas.microsoft.com/office/drawing/2014/main" id="{DE45904F-478E-3EC8-6936-07457FDB31CD}"/>
              </a:ext>
            </a:extLst>
          </p:cNvPr>
          <p:cNvSpPr txBox="1"/>
          <p:nvPr/>
        </p:nvSpPr>
        <p:spPr>
          <a:xfrm>
            <a:off x="4904669" y="609982"/>
            <a:ext cx="4090238" cy="369332"/>
          </a:xfrm>
          <a:prstGeom prst="rect">
            <a:avLst/>
          </a:prstGeom>
          <a:noFill/>
        </p:spPr>
        <p:txBody>
          <a:bodyPr wrap="square" rtlCol="0">
            <a:spAutoFit/>
          </a:bodyPr>
          <a:lstStyle/>
          <a:p>
            <a:r>
              <a:rPr lang="fr-FR" b="1" dirty="0">
                <a:solidFill>
                  <a:srgbClr val="00B0F0"/>
                </a:solidFill>
              </a:rPr>
              <a:t>Le récolement après élection</a:t>
            </a:r>
          </a:p>
        </p:txBody>
      </p:sp>
      <p:sp>
        <p:nvSpPr>
          <p:cNvPr id="9" name="ZoneTexte 8">
            <a:extLst>
              <a:ext uri="{FF2B5EF4-FFF2-40B4-BE49-F238E27FC236}">
                <a16:creationId xmlns:a16="http://schemas.microsoft.com/office/drawing/2014/main" id="{1623CC9B-C1DF-271E-F23C-588753F96A7A}"/>
              </a:ext>
            </a:extLst>
          </p:cNvPr>
          <p:cNvSpPr txBox="1"/>
          <p:nvPr/>
        </p:nvSpPr>
        <p:spPr>
          <a:xfrm>
            <a:off x="304800" y="2286000"/>
            <a:ext cx="8077200" cy="2862322"/>
          </a:xfrm>
          <a:prstGeom prst="rect">
            <a:avLst/>
          </a:prstGeom>
          <a:noFill/>
        </p:spPr>
        <p:txBody>
          <a:bodyPr wrap="square">
            <a:spAutoFit/>
          </a:bodyPr>
          <a:lstStyle/>
          <a:p>
            <a:pPr algn="ctr">
              <a:buClr>
                <a:srgbClr val="92D050"/>
              </a:buClr>
            </a:pPr>
            <a:r>
              <a:rPr lang="fr-FR" sz="3600" b="1" dirty="0">
                <a:solidFill>
                  <a:srgbClr val="92D050"/>
                </a:solidFill>
              </a:rPr>
              <a:t>Pour tout renseignement :</a:t>
            </a:r>
          </a:p>
          <a:p>
            <a:pPr algn="ctr">
              <a:buClr>
                <a:srgbClr val="92D050"/>
              </a:buClr>
            </a:pPr>
            <a:endParaRPr lang="fr-FR" sz="3600" b="1" dirty="0">
              <a:solidFill>
                <a:srgbClr val="92D050"/>
              </a:solidFill>
            </a:endParaRPr>
          </a:p>
          <a:p>
            <a:pPr algn="ctr">
              <a:buClr>
                <a:srgbClr val="92D050"/>
              </a:buClr>
            </a:pPr>
            <a:r>
              <a:rPr lang="fr-FR" sz="3600" b="1" dirty="0">
                <a:solidFill>
                  <a:srgbClr val="92D050"/>
                </a:solidFill>
              </a:rPr>
              <a:t>service.archivage@cdg18.fr</a:t>
            </a:r>
          </a:p>
          <a:p>
            <a:pPr algn="ctr">
              <a:buClr>
                <a:srgbClr val="92D050"/>
              </a:buClr>
            </a:pPr>
            <a:endParaRPr lang="fr-FR" sz="3600" b="1" dirty="0">
              <a:solidFill>
                <a:srgbClr val="92D050"/>
              </a:solidFill>
            </a:endParaRPr>
          </a:p>
          <a:p>
            <a:pPr algn="ctr">
              <a:buClr>
                <a:srgbClr val="92D050"/>
              </a:buClr>
            </a:pPr>
            <a:r>
              <a:rPr lang="fr-FR" sz="3600" b="1" dirty="0">
                <a:solidFill>
                  <a:srgbClr val="92D050"/>
                </a:solidFill>
              </a:rPr>
              <a:t>02 48 50 94 37</a:t>
            </a:r>
            <a:endParaRPr lang="fr-FR" sz="3600" dirty="0">
              <a:solidFill>
                <a:srgbClr val="92D050"/>
              </a:solidFill>
            </a:endParaRPr>
          </a:p>
        </p:txBody>
      </p:sp>
      <p:pic>
        <p:nvPicPr>
          <p:cNvPr id="4098" name="Picture 2" descr="Contacts Annuaire Numéro De - GIF gratuit sur Pixabay">
            <a:extLst>
              <a:ext uri="{FF2B5EF4-FFF2-40B4-BE49-F238E27FC236}">
                <a16:creationId xmlns:a16="http://schemas.microsoft.com/office/drawing/2014/main" id="{BAF4BE6A-BC2D-AB4D-CCC3-84069E07D2E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213" y="4724400"/>
            <a:ext cx="1543050" cy="154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2211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AFB16-9067-31BD-B0C6-4255430BD280}"/>
            </a:ext>
          </a:extLst>
        </p:cNvPr>
        <p:cNvGrpSpPr/>
        <p:nvPr/>
      </p:nvGrpSpPr>
      <p:grpSpPr>
        <a:xfrm>
          <a:off x="0" y="0"/>
          <a:ext cx="0" cy="0"/>
          <a:chOff x="0" y="0"/>
          <a:chExt cx="0" cy="0"/>
        </a:xfrm>
      </p:grpSpPr>
      <p:pic>
        <p:nvPicPr>
          <p:cNvPr id="9" name="Image 8" descr="Logo_CDG18_BS.jpg">
            <a:extLst>
              <a:ext uri="{FF2B5EF4-FFF2-40B4-BE49-F238E27FC236}">
                <a16:creationId xmlns:a16="http://schemas.microsoft.com/office/drawing/2014/main" id="{76DE4CC4-2FE8-FF93-566E-EFF5CFFDE7F0}"/>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4" name="Groupe 14">
            <a:extLst>
              <a:ext uri="{FF2B5EF4-FFF2-40B4-BE49-F238E27FC236}">
                <a16:creationId xmlns:a16="http://schemas.microsoft.com/office/drawing/2014/main" id="{7C43EFA8-C589-38CB-2FAF-7B2393BD24A9}"/>
              </a:ext>
            </a:extLst>
          </p:cNvPr>
          <p:cNvGrpSpPr>
            <a:grpSpLocks/>
          </p:cNvGrpSpPr>
          <p:nvPr/>
        </p:nvGrpSpPr>
        <p:grpSpPr bwMode="auto">
          <a:xfrm>
            <a:off x="1357290" y="285728"/>
            <a:ext cx="7661932" cy="2016596"/>
            <a:chOff x="2521302" y="4447632"/>
            <a:chExt cx="6645275" cy="2324642"/>
          </a:xfrm>
        </p:grpSpPr>
        <p:sp>
          <p:nvSpPr>
            <p:cNvPr id="12" name="Oval 2">
              <a:extLst>
                <a:ext uri="{FF2B5EF4-FFF2-40B4-BE49-F238E27FC236}">
                  <a16:creationId xmlns:a16="http://schemas.microsoft.com/office/drawing/2014/main" id="{C237E76F-F9EB-D8A9-B7E0-47B48704EFA6}"/>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a:extLst>
                <a:ext uri="{FF2B5EF4-FFF2-40B4-BE49-F238E27FC236}">
                  <a16:creationId xmlns:a16="http://schemas.microsoft.com/office/drawing/2014/main" id="{C9E664D2-7A40-9B0F-3F11-448E79690639}"/>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a:extLst>
                <a:ext uri="{FF2B5EF4-FFF2-40B4-BE49-F238E27FC236}">
                  <a16:creationId xmlns:a16="http://schemas.microsoft.com/office/drawing/2014/main" id="{AA54AFCA-552B-3ABE-29E1-87712AE578A9}"/>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5" name="Group 6">
              <a:extLst>
                <a:ext uri="{FF2B5EF4-FFF2-40B4-BE49-F238E27FC236}">
                  <a16:creationId xmlns:a16="http://schemas.microsoft.com/office/drawing/2014/main" id="{F7958A89-2F60-21E9-97F5-849B7EE4F154}"/>
                </a:ext>
              </a:extLst>
            </p:cNvPr>
            <p:cNvGrpSpPr>
              <a:grpSpLocks/>
            </p:cNvGrpSpPr>
            <p:nvPr/>
          </p:nvGrpSpPr>
          <p:grpSpPr bwMode="auto">
            <a:xfrm>
              <a:off x="3957638" y="5091476"/>
              <a:ext cx="171450" cy="1165229"/>
              <a:chOff x="112099728" y="105931681"/>
              <a:chExt cx="170831" cy="1165800"/>
            </a:xfrm>
          </p:grpSpPr>
          <p:sp>
            <p:nvSpPr>
              <p:cNvPr id="20" name="Rectangle 7">
                <a:extLst>
                  <a:ext uri="{FF2B5EF4-FFF2-40B4-BE49-F238E27FC236}">
                    <a16:creationId xmlns:a16="http://schemas.microsoft.com/office/drawing/2014/main" id="{4DBEF675-4A90-8B97-5A46-AF6EB8A3997D}"/>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a:extLst>
                  <a:ext uri="{FF2B5EF4-FFF2-40B4-BE49-F238E27FC236}">
                    <a16:creationId xmlns:a16="http://schemas.microsoft.com/office/drawing/2014/main" id="{D98E2236-C145-3ABB-DAD5-4E0460161EF8}"/>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a:extLst>
                  <a:ext uri="{FF2B5EF4-FFF2-40B4-BE49-F238E27FC236}">
                    <a16:creationId xmlns:a16="http://schemas.microsoft.com/office/drawing/2014/main" id="{12CA8E90-8FBF-DAB7-A2EC-0892DBF5927B}"/>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6" name="Group 10">
              <a:extLst>
                <a:ext uri="{FF2B5EF4-FFF2-40B4-BE49-F238E27FC236}">
                  <a16:creationId xmlns:a16="http://schemas.microsoft.com/office/drawing/2014/main" id="{90CFFDF2-5098-98C7-5D31-ACD710C96438}"/>
                </a:ext>
              </a:extLst>
            </p:cNvPr>
            <p:cNvGrpSpPr>
              <a:grpSpLocks/>
            </p:cNvGrpSpPr>
            <p:nvPr/>
          </p:nvGrpSpPr>
          <p:grpSpPr bwMode="auto">
            <a:xfrm>
              <a:off x="8701088" y="4447632"/>
              <a:ext cx="169862" cy="1163632"/>
              <a:chOff x="116843535" y="105289350"/>
              <a:chExt cx="170420" cy="1163658"/>
            </a:xfrm>
          </p:grpSpPr>
          <p:sp>
            <p:nvSpPr>
              <p:cNvPr id="17" name="Rectangle 16">
                <a:extLst>
                  <a:ext uri="{FF2B5EF4-FFF2-40B4-BE49-F238E27FC236}">
                    <a16:creationId xmlns:a16="http://schemas.microsoft.com/office/drawing/2014/main" id="{81A5006A-FAEE-31ED-D29A-6193A5F4F50D}"/>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a:extLst>
                  <a:ext uri="{FF2B5EF4-FFF2-40B4-BE49-F238E27FC236}">
                    <a16:creationId xmlns:a16="http://schemas.microsoft.com/office/drawing/2014/main" id="{D6B82938-A02F-E949-F2F3-E6F2C287524D}"/>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a:extLst>
                  <a:ext uri="{FF2B5EF4-FFF2-40B4-BE49-F238E27FC236}">
                    <a16:creationId xmlns:a16="http://schemas.microsoft.com/office/drawing/2014/main" id="{10D8D518-6CD8-5E72-35A2-758F3E89C1BF}"/>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a:extLst>
              <a:ext uri="{FF2B5EF4-FFF2-40B4-BE49-F238E27FC236}">
                <a16:creationId xmlns:a16="http://schemas.microsoft.com/office/drawing/2014/main" id="{EF74A285-4407-1D3C-C104-6826E909DBF9}"/>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a:extLst>
              <a:ext uri="{FF2B5EF4-FFF2-40B4-BE49-F238E27FC236}">
                <a16:creationId xmlns:a16="http://schemas.microsoft.com/office/drawing/2014/main" id="{F1EE5533-B9F8-71EC-C71D-E9BE733C2F31}"/>
              </a:ext>
            </a:extLst>
          </p:cNvPr>
          <p:cNvGraphicFramePr/>
          <p:nvPr>
            <p:extLst>
              <p:ext uri="{D42A27DB-BD31-4B8C-83A1-F6EECF244321}">
                <p14:modId xmlns:p14="http://schemas.microsoft.com/office/powerpoint/2010/main" val="510604222"/>
              </p:ext>
            </p:extLst>
          </p:nvPr>
        </p:nvGraphicFramePr>
        <p:xfrm>
          <a:off x="685800" y="2286000"/>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25858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354240" y="186233"/>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3" name="Rectangle 2">
            <a:extLst>
              <a:ext uri="{FF2B5EF4-FFF2-40B4-BE49-F238E27FC236}">
                <a16:creationId xmlns:a16="http://schemas.microsoft.com/office/drawing/2014/main" id="{6F0D505B-828D-1A8D-56C2-AC00E21A688A}"/>
              </a:ext>
            </a:extLst>
          </p:cNvPr>
          <p:cNvSpPr/>
          <p:nvPr/>
        </p:nvSpPr>
        <p:spPr>
          <a:xfrm>
            <a:off x="224687" y="1782965"/>
            <a:ext cx="8568952" cy="1077218"/>
          </a:xfrm>
          <a:prstGeom prst="rect">
            <a:avLst/>
          </a:prstGeom>
          <a:no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3600" b="1" dirty="0">
                <a:solidFill>
                  <a:srgbClr val="00B0F0"/>
                </a:solidFill>
              </a:rPr>
              <a:t>Le service de remplacement</a:t>
            </a:r>
            <a:endParaRPr lang="fr-FR" sz="3600" b="1" dirty="0">
              <a:solidFill>
                <a:srgbClr val="00B0F0"/>
              </a:solidFill>
              <a:latin typeface="Calibri" pitchFamily="34" charset="0"/>
              <a:cs typeface="Calibri" pitchFamily="34" charset="0"/>
            </a:endParaRPr>
          </a:p>
          <a:p>
            <a:pPr algn="ctr"/>
            <a:endParaRPr lang="fr-FR" sz="2800" b="1" dirty="0">
              <a:solidFill>
                <a:srgbClr val="00B0F0"/>
              </a:solidFill>
              <a:latin typeface="Calibri" pitchFamily="34" charset="0"/>
              <a:cs typeface="Calibri" pitchFamily="34" charset="0"/>
            </a:endParaRPr>
          </a:p>
        </p:txBody>
      </p:sp>
      <p:sp>
        <p:nvSpPr>
          <p:cNvPr id="2" name="ZoneTexte 1">
            <a:extLst>
              <a:ext uri="{FF2B5EF4-FFF2-40B4-BE49-F238E27FC236}">
                <a16:creationId xmlns:a16="http://schemas.microsoft.com/office/drawing/2014/main" id="{C084B3F3-2885-B2F8-9C0A-ACC1CDAAE6B3}"/>
              </a:ext>
            </a:extLst>
          </p:cNvPr>
          <p:cNvSpPr txBox="1"/>
          <p:nvPr/>
        </p:nvSpPr>
        <p:spPr>
          <a:xfrm>
            <a:off x="762000" y="3110158"/>
            <a:ext cx="8035552" cy="2954655"/>
          </a:xfrm>
          <a:prstGeom prst="rect">
            <a:avLst/>
          </a:prstGeom>
          <a:noFill/>
        </p:spPr>
        <p:txBody>
          <a:bodyPr wrap="square" rtlCol="0">
            <a:spAutoFit/>
          </a:bodyPr>
          <a:lstStyle/>
          <a:p>
            <a:r>
              <a:rPr lang="fr-FR" sz="2400" b="1" dirty="0"/>
              <a:t>2 secrétaires itinérantes:</a:t>
            </a:r>
          </a:p>
          <a:p>
            <a:endParaRPr lang="fr-FR" dirty="0"/>
          </a:p>
          <a:p>
            <a:pPr marL="285750" indent="-285750">
              <a:buFontTx/>
              <a:buChar char="-"/>
            </a:pPr>
            <a:r>
              <a:rPr lang="fr-FR" sz="2400" dirty="0"/>
              <a:t>Alexandra TABOUY-MONGES</a:t>
            </a:r>
          </a:p>
          <a:p>
            <a:endParaRPr lang="fr-FR" sz="2400" dirty="0"/>
          </a:p>
          <a:p>
            <a:pPr marL="285750" indent="-285750">
              <a:buFontTx/>
              <a:buChar char="-"/>
            </a:pPr>
            <a:r>
              <a:rPr lang="fr-FR" sz="2400" dirty="0"/>
              <a:t>Mathilde PARIS</a:t>
            </a:r>
          </a:p>
          <a:p>
            <a:pPr marL="285750" indent="-285750">
              <a:buFontTx/>
              <a:buChar char="-"/>
            </a:pPr>
            <a:endParaRPr lang="fr-FR" dirty="0"/>
          </a:p>
          <a:p>
            <a:pPr marL="285750" indent="-285750">
              <a:buFontTx/>
              <a:buChar char="-"/>
            </a:pPr>
            <a:endParaRPr lang="fr-FR" dirty="0"/>
          </a:p>
          <a:p>
            <a:endParaRPr lang="fr-FR" dirty="0"/>
          </a:p>
          <a:p>
            <a:endParaRPr lang="fr-FR" dirty="0"/>
          </a:p>
        </p:txBody>
      </p:sp>
    </p:spTree>
    <p:extLst>
      <p:ext uri="{BB962C8B-B14F-4D97-AF65-F5344CB8AC3E}">
        <p14:creationId xmlns:p14="http://schemas.microsoft.com/office/powerpoint/2010/main" val="25044544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354240" y="186233"/>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732068"/>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r>
                <a:rPr lang="fr-FR" sz="2400" b="1" spc="-20" dirty="0">
                  <a:solidFill>
                    <a:srgbClr val="00B0F0"/>
                  </a:solidFill>
                  <a:ea typeface="+mj-ea"/>
                  <a:cs typeface="+mj-cs"/>
                </a:rPr>
                <a:t>Le service de remplacement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3" name="Rectangle 2">
            <a:extLst>
              <a:ext uri="{FF2B5EF4-FFF2-40B4-BE49-F238E27FC236}">
                <a16:creationId xmlns:a16="http://schemas.microsoft.com/office/drawing/2014/main" id="{6F0D505B-828D-1A8D-56C2-AC00E21A688A}"/>
              </a:ext>
            </a:extLst>
          </p:cNvPr>
          <p:cNvSpPr/>
          <p:nvPr/>
        </p:nvSpPr>
        <p:spPr>
          <a:xfrm>
            <a:off x="194048" y="1878818"/>
            <a:ext cx="8568952" cy="4672048"/>
          </a:xfrm>
          <a:prstGeom prst="rect">
            <a:avLst/>
          </a:prstGeom>
          <a:no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14350" lvl="0" indent="-514350" algn="just">
              <a:spcBef>
                <a:spcPct val="20000"/>
              </a:spcBef>
              <a:buFont typeface="Wingdings" pitchFamily="2" charset="2"/>
              <a:buChar char="v"/>
            </a:pPr>
            <a:r>
              <a:rPr lang="fr-FR" sz="2400" dirty="0">
                <a:solidFill>
                  <a:prstClr val="black"/>
                </a:solidFill>
                <a:cs typeface="Calibri" pitchFamily="34" charset="0"/>
              </a:rPr>
              <a:t>Remplacement dans les communes et établissements publics du département du Cher </a:t>
            </a:r>
          </a:p>
          <a:p>
            <a:pPr marL="514350" lvl="0" indent="-514350" algn="just">
              <a:spcBef>
                <a:spcPct val="20000"/>
              </a:spcBef>
              <a:buFont typeface="Wingdings" pitchFamily="2" charset="2"/>
              <a:buChar char="v"/>
            </a:pPr>
            <a:r>
              <a:rPr lang="fr-FR" sz="2400" dirty="0">
                <a:solidFill>
                  <a:prstClr val="black"/>
                </a:solidFill>
                <a:cs typeface="Calibri" pitchFamily="34" charset="0"/>
              </a:rPr>
              <a:t>Priorité de remplacement aux collectivités rurales dont le/la Secrétaire Général de Mairie est absent(e)</a:t>
            </a:r>
          </a:p>
          <a:p>
            <a:pPr marL="514350" lvl="0" indent="-514350" algn="just">
              <a:spcBef>
                <a:spcPct val="20000"/>
              </a:spcBef>
              <a:buFont typeface="Wingdings" pitchFamily="2" charset="2"/>
              <a:buChar char="v"/>
            </a:pPr>
            <a:r>
              <a:rPr lang="fr-FR" sz="2400" dirty="0">
                <a:solidFill>
                  <a:prstClr val="black"/>
                </a:solidFill>
                <a:cs typeface="Calibri" pitchFamily="34" charset="0"/>
              </a:rPr>
              <a:t>Gestion des urgences</a:t>
            </a:r>
          </a:p>
          <a:p>
            <a:pPr marL="514350" lvl="0" indent="-514350" algn="just">
              <a:spcBef>
                <a:spcPct val="20000"/>
              </a:spcBef>
              <a:buFont typeface="Wingdings" pitchFamily="2" charset="2"/>
              <a:buChar char="v"/>
            </a:pPr>
            <a:r>
              <a:rPr lang="fr-FR" sz="2400" dirty="0">
                <a:solidFill>
                  <a:prstClr val="black"/>
                </a:solidFill>
                <a:cs typeface="Calibri" pitchFamily="34" charset="0"/>
              </a:rPr>
              <a:t>Coaching pour les nouveaux arrivants </a:t>
            </a:r>
          </a:p>
          <a:p>
            <a:pPr lvl="0" algn="just">
              <a:spcBef>
                <a:spcPct val="20000"/>
              </a:spcBef>
            </a:pPr>
            <a:endParaRPr lang="fr-FR" sz="2400" dirty="0">
              <a:solidFill>
                <a:prstClr val="black"/>
              </a:solidFill>
              <a:cs typeface="Calibri" pitchFamily="34" charset="0"/>
            </a:endParaRPr>
          </a:p>
          <a:p>
            <a:pPr lvl="0" algn="just">
              <a:spcBef>
                <a:spcPct val="20000"/>
              </a:spcBef>
            </a:pPr>
            <a:r>
              <a:rPr lang="fr-FR" sz="2400" dirty="0">
                <a:solidFill>
                  <a:prstClr val="black"/>
                </a:solidFill>
                <a:cs typeface="Calibri" pitchFamily="34" charset="0"/>
              </a:rPr>
              <a:t>         penser à laisser les codes d’accès des logiciels et toutes autres      plateformes pour la secrétaire itinérante.</a:t>
            </a:r>
          </a:p>
          <a:p>
            <a:pPr lvl="0" algn="just">
              <a:spcBef>
                <a:spcPct val="20000"/>
              </a:spcBef>
            </a:pPr>
            <a:endParaRPr lang="fr-FR" sz="2400" dirty="0">
              <a:solidFill>
                <a:prstClr val="black"/>
              </a:solidFill>
              <a:cs typeface="Calibri" pitchFamily="34" charset="0"/>
            </a:endParaRPr>
          </a:p>
          <a:p>
            <a:pPr lvl="0" algn="just">
              <a:spcBef>
                <a:spcPct val="20000"/>
              </a:spcBef>
            </a:pPr>
            <a:r>
              <a:rPr lang="fr-FR" sz="2400" dirty="0">
                <a:solidFill>
                  <a:prstClr val="black"/>
                </a:solidFill>
                <a:cs typeface="Calibri" pitchFamily="34" charset="0"/>
              </a:rPr>
              <a:t>         </a:t>
            </a:r>
          </a:p>
        </p:txBody>
      </p:sp>
      <p:sp>
        <p:nvSpPr>
          <p:cNvPr id="2" name="Triangle isocèle 1">
            <a:extLst>
              <a:ext uri="{FF2B5EF4-FFF2-40B4-BE49-F238E27FC236}">
                <a16:creationId xmlns:a16="http://schemas.microsoft.com/office/drawing/2014/main" id="{E893D2FA-84A4-4466-68F2-3B0DBE8FEC67}"/>
              </a:ext>
            </a:extLst>
          </p:cNvPr>
          <p:cNvSpPr/>
          <p:nvPr/>
        </p:nvSpPr>
        <p:spPr>
          <a:xfrm>
            <a:off x="304800" y="4495800"/>
            <a:ext cx="534282" cy="67260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rPr>
              <a:t>!!</a:t>
            </a:r>
          </a:p>
        </p:txBody>
      </p:sp>
      <p:sp>
        <p:nvSpPr>
          <p:cNvPr id="4" name="ZoneTexte 3">
            <a:extLst>
              <a:ext uri="{FF2B5EF4-FFF2-40B4-BE49-F238E27FC236}">
                <a16:creationId xmlns:a16="http://schemas.microsoft.com/office/drawing/2014/main" id="{28354CE8-046D-686B-7CD4-9F20DA867359}"/>
              </a:ext>
            </a:extLst>
          </p:cNvPr>
          <p:cNvSpPr txBox="1"/>
          <p:nvPr/>
        </p:nvSpPr>
        <p:spPr>
          <a:xfrm>
            <a:off x="450299" y="4648200"/>
            <a:ext cx="159301" cy="523220"/>
          </a:xfrm>
          <a:prstGeom prst="rect">
            <a:avLst/>
          </a:prstGeom>
          <a:noFill/>
          <a:ln>
            <a:noFill/>
          </a:ln>
        </p:spPr>
        <p:txBody>
          <a:bodyPr wrap="square" rtlCol="0">
            <a:spAutoFit/>
          </a:bodyPr>
          <a:lstStyle/>
          <a:p>
            <a:r>
              <a:rPr lang="fr-FR" sz="28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685158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354240" y="186233"/>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object 2"/>
          <p:cNvSpPr txBox="1">
            <a:spLocks noGrp="1"/>
          </p:cNvSpPr>
          <p:nvPr>
            <p:ph type="title"/>
          </p:nvPr>
        </p:nvSpPr>
        <p:spPr>
          <a:xfrm>
            <a:off x="3590422" y="567447"/>
            <a:ext cx="4761217" cy="382156"/>
          </a:xfrm>
          <a:prstGeom prst="rect">
            <a:avLst/>
          </a:prstGeom>
        </p:spPr>
        <p:txBody>
          <a:bodyPr vert="horz" wrap="square" lIns="0" tIns="12700" rIns="0" bIns="0" rtlCol="0">
            <a:spAutoFit/>
          </a:bodyPr>
          <a:lstStyle/>
          <a:p>
            <a:pPr marL="12700" algn="just">
              <a:lnSpc>
                <a:spcPct val="100000"/>
              </a:lnSpc>
              <a:spcBef>
                <a:spcPts val="100"/>
              </a:spcBef>
            </a:pPr>
            <a:r>
              <a:rPr lang="fr-FR" sz="2400" b="1" spc="-20" dirty="0">
                <a:solidFill>
                  <a:srgbClr val="00B0F0"/>
                </a:solidFill>
                <a:latin typeface="+mn-lt"/>
              </a:rPr>
              <a:t>Adhésion au service de remplacement</a:t>
            </a:r>
            <a:endParaRPr sz="2400" b="1" spc="-20" dirty="0">
              <a:solidFill>
                <a:srgbClr val="00B0F0"/>
              </a:solidFill>
              <a:latin typeface="+mn-lt"/>
            </a:endParaRPr>
          </a:p>
        </p:txBody>
      </p:sp>
      <p:sp>
        <p:nvSpPr>
          <p:cNvPr id="3" name="ZoneTexte 2">
            <a:extLst>
              <a:ext uri="{FF2B5EF4-FFF2-40B4-BE49-F238E27FC236}">
                <a16:creationId xmlns:a16="http://schemas.microsoft.com/office/drawing/2014/main" id="{24A1ABDF-030E-33F3-B304-4D8BB3E29A07}"/>
              </a:ext>
            </a:extLst>
          </p:cNvPr>
          <p:cNvSpPr txBox="1"/>
          <p:nvPr/>
        </p:nvSpPr>
        <p:spPr>
          <a:xfrm>
            <a:off x="609600" y="2133599"/>
            <a:ext cx="7869868" cy="3970318"/>
          </a:xfrm>
          <a:prstGeom prst="rect">
            <a:avLst/>
          </a:prstGeom>
          <a:noFill/>
        </p:spPr>
        <p:txBody>
          <a:bodyPr wrap="square" rtlCol="0">
            <a:spAutoFit/>
          </a:bodyPr>
          <a:lstStyle/>
          <a:p>
            <a:pPr marL="285750" indent="-285750">
              <a:buFont typeface="Wingdings" panose="05000000000000000000" pitchFamily="2" charset="2"/>
              <a:buChar char="Ø"/>
            </a:pPr>
            <a:r>
              <a:rPr lang="fr-FR" b="1" dirty="0"/>
              <a:t>Délibération</a:t>
            </a:r>
            <a:r>
              <a:rPr lang="fr-FR" dirty="0"/>
              <a:t> </a:t>
            </a:r>
          </a:p>
          <a:p>
            <a:endParaRPr lang="fr-FR" dirty="0"/>
          </a:p>
          <a:p>
            <a:r>
              <a:rPr lang="fr-FR" dirty="0"/>
              <a:t>            accès réservé site CDG 18: Conventions et modèles de délibérations - CDG18 / modèles de délibérations / secrétariat itinérant</a:t>
            </a:r>
          </a:p>
          <a:p>
            <a:pPr marL="285750" indent="-285750">
              <a:buFont typeface="Wingdings" panose="05000000000000000000" pitchFamily="2" charset="2"/>
              <a:buChar char="Ø"/>
            </a:pPr>
            <a:endParaRPr lang="fr-FR" dirty="0"/>
          </a:p>
          <a:p>
            <a:endParaRPr lang="fr-FR" dirty="0"/>
          </a:p>
          <a:p>
            <a:pPr marL="285750" indent="-285750">
              <a:buFont typeface="Wingdings" panose="05000000000000000000" pitchFamily="2" charset="2"/>
              <a:buChar char="Ø"/>
            </a:pPr>
            <a:r>
              <a:rPr lang="fr-FR" b="1" dirty="0"/>
              <a:t>Convention d’adhésion </a:t>
            </a:r>
            <a:r>
              <a:rPr lang="fr-FR" dirty="0"/>
              <a:t>au Service de Secrétariat de Mairie itinérant et d’accompagnement aux prises de fonctions de secrétariat de mairie</a:t>
            </a:r>
          </a:p>
          <a:p>
            <a:endParaRPr lang="fr-FR" b="1" dirty="0">
              <a:latin typeface="Arial" panose="020B0604020202020204" pitchFamily="34" charset="0"/>
              <a:ea typeface="Times New Roman" panose="02020603050405020304" pitchFamily="18" charset="0"/>
            </a:endParaRPr>
          </a:p>
          <a:p>
            <a:r>
              <a:rPr lang="fr-FR" b="1" dirty="0">
                <a:latin typeface="Arial" panose="020B0604020202020204" pitchFamily="34" charset="0"/>
              </a:rPr>
              <a:t>         </a:t>
            </a:r>
            <a:r>
              <a:rPr lang="fr-FR" dirty="0"/>
              <a:t>accès réservé site CDG 18: Conventions et modèles de délibérations -      CDG18 / conventions / secrétariat itinérant</a:t>
            </a:r>
          </a:p>
          <a:p>
            <a:endParaRPr lang="fr-FR" b="1" dirty="0">
              <a:latin typeface="Arial" panose="020B0604020202020204" pitchFamily="34" charset="0"/>
              <a:ea typeface="Times New Roman" panose="02020603050405020304" pitchFamily="18" charset="0"/>
            </a:endParaRPr>
          </a:p>
          <a:p>
            <a:r>
              <a:rPr lang="fr-FR" dirty="0">
                <a:hlinkClick r:id="rId3"/>
              </a:rPr>
              <a:t>https://www.cdg18.fr/divers/acces-reserve/pages-en-acces-restreint.html#c2833</a:t>
            </a:r>
            <a:endParaRPr lang="fr-FR" dirty="0"/>
          </a:p>
          <a:p>
            <a:pPr marL="285750" indent="-285750">
              <a:buFont typeface="Wingdings" panose="05000000000000000000" pitchFamily="2" charset="2"/>
              <a:buChar char="Ø"/>
            </a:pPr>
            <a:endParaRPr lang="fr-FR" dirty="0"/>
          </a:p>
        </p:txBody>
      </p:sp>
      <p:sp>
        <p:nvSpPr>
          <p:cNvPr id="4" name="Flèche : courbe vers la droite 3">
            <a:extLst>
              <a:ext uri="{FF2B5EF4-FFF2-40B4-BE49-F238E27FC236}">
                <a16:creationId xmlns:a16="http://schemas.microsoft.com/office/drawing/2014/main" id="{A8AFE064-4F40-037E-D380-DF2D502A9849}"/>
              </a:ext>
            </a:extLst>
          </p:cNvPr>
          <p:cNvSpPr/>
          <p:nvPr/>
        </p:nvSpPr>
        <p:spPr>
          <a:xfrm>
            <a:off x="914400" y="2514600"/>
            <a:ext cx="215900" cy="395151"/>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 name="Flèche : courbe vers la droite 16">
            <a:extLst>
              <a:ext uri="{FF2B5EF4-FFF2-40B4-BE49-F238E27FC236}">
                <a16:creationId xmlns:a16="http://schemas.microsoft.com/office/drawing/2014/main" id="{7AF5B88A-88F5-C65A-A4EA-4D9980795A96}"/>
              </a:ext>
            </a:extLst>
          </p:cNvPr>
          <p:cNvSpPr/>
          <p:nvPr/>
        </p:nvSpPr>
        <p:spPr>
          <a:xfrm>
            <a:off x="914400" y="4419600"/>
            <a:ext cx="215900" cy="395151"/>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1067466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354240" y="186233"/>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object 2"/>
          <p:cNvSpPr txBox="1">
            <a:spLocks noGrp="1"/>
          </p:cNvSpPr>
          <p:nvPr>
            <p:ph type="title"/>
          </p:nvPr>
        </p:nvSpPr>
        <p:spPr>
          <a:xfrm>
            <a:off x="3700835" y="498197"/>
            <a:ext cx="4604965" cy="520655"/>
          </a:xfrm>
          <a:prstGeom prst="rect">
            <a:avLst/>
          </a:prstGeom>
        </p:spPr>
        <p:txBody>
          <a:bodyPr vert="horz" wrap="square" lIns="0" tIns="12700" rIns="0" bIns="0" rtlCol="0">
            <a:spAutoFit/>
          </a:bodyPr>
          <a:lstStyle/>
          <a:p>
            <a:pPr marL="12700" algn="just">
              <a:lnSpc>
                <a:spcPct val="100000"/>
              </a:lnSpc>
              <a:spcBef>
                <a:spcPts val="100"/>
              </a:spcBef>
            </a:pPr>
            <a:r>
              <a:rPr lang="fr-FR" b="1" spc="-20" dirty="0">
                <a:solidFill>
                  <a:srgbClr val="00B0F0"/>
                </a:solidFill>
                <a:latin typeface="+mn-lt"/>
              </a:rPr>
              <a:t>Demande d’intervention</a:t>
            </a:r>
            <a:endParaRPr b="1" spc="-20" dirty="0">
              <a:solidFill>
                <a:srgbClr val="00B0F0"/>
              </a:solidFill>
              <a:latin typeface="+mn-lt"/>
            </a:endParaRPr>
          </a:p>
        </p:txBody>
      </p:sp>
      <p:sp>
        <p:nvSpPr>
          <p:cNvPr id="4" name="ZoneTexte 3">
            <a:extLst>
              <a:ext uri="{FF2B5EF4-FFF2-40B4-BE49-F238E27FC236}">
                <a16:creationId xmlns:a16="http://schemas.microsoft.com/office/drawing/2014/main" id="{99E6A48A-A989-9B00-5169-97BE87F02D14}"/>
              </a:ext>
            </a:extLst>
          </p:cNvPr>
          <p:cNvSpPr txBox="1"/>
          <p:nvPr/>
        </p:nvSpPr>
        <p:spPr>
          <a:xfrm>
            <a:off x="609599" y="2065931"/>
            <a:ext cx="8065477" cy="3139321"/>
          </a:xfrm>
          <a:prstGeom prst="rect">
            <a:avLst/>
          </a:prstGeom>
          <a:noFill/>
        </p:spPr>
        <p:txBody>
          <a:bodyPr wrap="square" rtlCol="0">
            <a:spAutoFit/>
          </a:bodyPr>
          <a:lstStyle/>
          <a:p>
            <a:pPr marL="285750" indent="-285750">
              <a:buFont typeface="Wingdings" panose="05000000000000000000" pitchFamily="2" charset="2"/>
              <a:buChar char="Ø"/>
            </a:pPr>
            <a:r>
              <a:rPr lang="fr-FR" b="1" dirty="0"/>
              <a:t>Formulaire de demande de prestation </a:t>
            </a:r>
          </a:p>
          <a:p>
            <a:endParaRPr lang="fr-FR" dirty="0"/>
          </a:p>
          <a:p>
            <a:r>
              <a:rPr lang="fr-FR" dirty="0"/>
              <a:t> 	site du CDG 18 : rubrique Emploi/Concours -&gt; service de remplacement</a:t>
            </a:r>
          </a:p>
          <a:p>
            <a:endParaRPr lang="fr-FR" dirty="0"/>
          </a:p>
          <a:p>
            <a:pPr lvl="2"/>
            <a:r>
              <a:rPr lang="fr-FR" dirty="0"/>
              <a:t>À retourner compléter : </a:t>
            </a:r>
            <a:r>
              <a:rPr lang="fr-FR" dirty="0">
                <a:hlinkClick r:id="rId3"/>
              </a:rPr>
              <a:t>service.remplacement@cdg18.fr</a:t>
            </a:r>
            <a:r>
              <a:rPr lang="fr-FR" dirty="0"/>
              <a:t> </a:t>
            </a:r>
          </a:p>
          <a:p>
            <a:endParaRPr lang="fr-FR" dirty="0"/>
          </a:p>
          <a:p>
            <a:pPr marL="285750" indent="-285750">
              <a:buFont typeface="Wingdings" panose="05000000000000000000" pitchFamily="2" charset="2"/>
              <a:buChar char="Ø"/>
            </a:pPr>
            <a:r>
              <a:rPr lang="fr-FR" dirty="0"/>
              <a:t>Proposition de dates d’intervention en fonction du besoin</a:t>
            </a:r>
          </a:p>
          <a:p>
            <a:endParaRPr lang="fr-FR" dirty="0"/>
          </a:p>
          <a:p>
            <a:pPr marL="285750" indent="-285750">
              <a:buFont typeface="Wingdings" panose="05000000000000000000" pitchFamily="2" charset="2"/>
              <a:buChar char="Ø"/>
            </a:pPr>
            <a:r>
              <a:rPr lang="fr-FR" dirty="0"/>
              <a:t>Etat des lieux dans la collectivité par les secrétaires itinérantes</a:t>
            </a:r>
          </a:p>
          <a:p>
            <a:endParaRPr lang="fr-FR" dirty="0"/>
          </a:p>
          <a:p>
            <a:pPr marL="285750" indent="-285750">
              <a:buFont typeface="Wingdings" panose="05000000000000000000" pitchFamily="2" charset="2"/>
              <a:buChar char="Ø"/>
            </a:pPr>
            <a:r>
              <a:rPr lang="fr-FR" dirty="0"/>
              <a:t>Demande par mail de la collectivité pour rajouter des dates d’intervention </a:t>
            </a:r>
          </a:p>
        </p:txBody>
      </p:sp>
      <p:sp>
        <p:nvSpPr>
          <p:cNvPr id="5" name="Flèche : courbe vers la droite 4">
            <a:extLst>
              <a:ext uri="{FF2B5EF4-FFF2-40B4-BE49-F238E27FC236}">
                <a16:creationId xmlns:a16="http://schemas.microsoft.com/office/drawing/2014/main" id="{B2C63F21-BCB2-11E2-BC8E-37E5EC68F795}"/>
              </a:ext>
            </a:extLst>
          </p:cNvPr>
          <p:cNvSpPr/>
          <p:nvPr/>
        </p:nvSpPr>
        <p:spPr>
          <a:xfrm>
            <a:off x="1066800" y="2514600"/>
            <a:ext cx="215900" cy="38100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Flèche : droite 8">
            <a:extLst>
              <a:ext uri="{FF2B5EF4-FFF2-40B4-BE49-F238E27FC236}">
                <a16:creationId xmlns:a16="http://schemas.microsoft.com/office/drawing/2014/main" id="{6663C214-B51C-07DC-2ED3-E9CD4046E039}"/>
              </a:ext>
            </a:extLst>
          </p:cNvPr>
          <p:cNvSpPr/>
          <p:nvPr/>
        </p:nvSpPr>
        <p:spPr>
          <a:xfrm>
            <a:off x="1066800" y="3276600"/>
            <a:ext cx="287440" cy="1842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95622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9E6E130-1220-9154-9A27-3F463B46A011}"/>
              </a:ext>
            </a:extLst>
          </p:cNvPr>
          <p:cNvSpPr txBox="1"/>
          <p:nvPr>
            <p:custDataLst>
              <p:tags r:id="rId1"/>
            </p:custDataLst>
          </p:nvPr>
        </p:nvSpPr>
        <p:spPr>
          <a:xfrm>
            <a:off x="266700" y="1717410"/>
            <a:ext cx="8801100" cy="5590761"/>
          </a:xfrm>
          <a:prstGeom prst="rect">
            <a:avLst/>
          </a:prstGeom>
          <a:noFill/>
        </p:spPr>
        <p:txBody>
          <a:bodyPr wrap="square">
            <a:spAutoFit/>
          </a:bodyPr>
          <a:lstStyle>
            <a:lvl1pPr marL="342900" indent="-342900">
              <a:defRPr>
                <a:solidFill>
                  <a:schemeClr val="tx1"/>
                </a:solidFill>
                <a:latin typeface="Trebuchet MS" panose="020B0603020202020204" pitchFamily="34" charset="0"/>
                <a:cs typeface="Arial" panose="020B0604020202020204" pitchFamily="34" charset="0"/>
              </a:defRPr>
            </a:lvl1pPr>
            <a:lvl2pPr marL="800100" indent="-342900">
              <a:defRPr>
                <a:solidFill>
                  <a:schemeClr val="tx1"/>
                </a:solidFill>
                <a:latin typeface="Trebuchet MS" panose="020B0603020202020204" pitchFamily="34" charset="0"/>
                <a:cs typeface="Arial" panose="020B0604020202020204" pitchFamily="34" charset="0"/>
              </a:defRPr>
            </a:lvl2pPr>
            <a:lvl3pPr marL="1257300" indent="-342900">
              <a:defRPr>
                <a:solidFill>
                  <a:schemeClr val="tx1"/>
                </a:solidFill>
                <a:latin typeface="Trebuchet MS" panose="020B0603020202020204" pitchFamily="34" charset="0"/>
                <a:cs typeface="Arial" panose="020B0604020202020204" pitchFamily="34" charset="0"/>
              </a:defRPr>
            </a:lvl3pPr>
            <a:lvl4pPr marL="1714500" indent="-342900">
              <a:defRPr>
                <a:solidFill>
                  <a:schemeClr val="tx1"/>
                </a:solidFill>
                <a:latin typeface="Trebuchet MS" panose="020B0603020202020204" pitchFamily="34" charset="0"/>
                <a:cs typeface="Arial" panose="020B0604020202020204" pitchFamily="34" charset="0"/>
              </a:defRPr>
            </a:lvl4pPr>
            <a:lvl5pPr marL="2171700" indent="-342900">
              <a:defRPr>
                <a:solidFill>
                  <a:schemeClr val="tx1"/>
                </a:solidFill>
                <a:latin typeface="Trebuchet MS" panose="020B0603020202020204" pitchFamily="34" charset="0"/>
                <a:cs typeface="Arial" panose="020B0604020202020204" pitchFamily="34" charset="0"/>
              </a:defRPr>
            </a:lvl5pPr>
            <a:lvl6pPr marL="2628900" indent="-3429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3086100" indent="-3429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543300" indent="-3429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4000500" indent="-3429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lvl="1">
              <a:buFontTx/>
              <a:buChar char="•"/>
            </a:pPr>
            <a:endParaRPr lang="fr-FR" altLang="fr-FR" sz="1350" dirty="0">
              <a:latin typeface="Arial" panose="020B0604020202020204" pitchFamily="34" charset="0"/>
            </a:endParaRPr>
          </a:p>
          <a:p>
            <a:pPr eaLnBrk="0" hangingPunct="0">
              <a:lnSpc>
                <a:spcPct val="90000"/>
              </a:lnSpc>
              <a:spcBef>
                <a:spcPct val="20000"/>
              </a:spcBef>
              <a:buClr>
                <a:srgbClr val="33AB27"/>
              </a:buClr>
              <a:buSzPct val="140000"/>
              <a:buFont typeface="Verdana" panose="020B0604030504040204" pitchFamily="34" charset="0"/>
              <a:buChar char="●"/>
            </a:pPr>
            <a:r>
              <a:rPr kumimoji="1" lang="fr-FR" altLang="fr-FR" dirty="0">
                <a:solidFill>
                  <a:srgbClr val="00B0F0"/>
                </a:solidFill>
                <a:latin typeface="Arial" panose="020B0604020202020204" pitchFamily="34" charset="0"/>
              </a:rPr>
              <a:t>L’entretien annuel a pour objectif de rapprocher l’agent de son supérieur hiérarchique direct (N+1) dans un moment privilégié d’échange et de dialogue, dans un contexte bienveillant</a:t>
            </a:r>
          </a:p>
          <a:p>
            <a:pPr eaLnBrk="0" hangingPunct="0">
              <a:lnSpc>
                <a:spcPct val="90000"/>
              </a:lnSpc>
              <a:spcBef>
                <a:spcPct val="20000"/>
              </a:spcBef>
              <a:buClr>
                <a:srgbClr val="33AB27"/>
              </a:buClr>
              <a:buSzPct val="140000"/>
              <a:buFont typeface="Verdana" panose="020B0604030504040204" pitchFamily="34" charset="0"/>
              <a:buChar char="●"/>
            </a:pPr>
            <a:endParaRPr kumimoji="1" lang="fr-FR" altLang="fr-FR" dirty="0">
              <a:solidFill>
                <a:srgbClr val="CC00CC"/>
              </a:solidFill>
              <a:latin typeface="Arial" panose="020B0604020202020204" pitchFamily="34" charset="0"/>
            </a:endParaRPr>
          </a:p>
          <a:p>
            <a:pPr eaLnBrk="0" hangingPunct="0">
              <a:lnSpc>
                <a:spcPct val="90000"/>
              </a:lnSpc>
              <a:spcBef>
                <a:spcPct val="20000"/>
              </a:spcBef>
              <a:buClr>
                <a:srgbClr val="33AB27"/>
              </a:buClr>
              <a:buSzPct val="140000"/>
              <a:buFont typeface="Verdana" panose="020B0604030504040204" pitchFamily="34" charset="0"/>
              <a:buChar char="●"/>
            </a:pPr>
            <a:r>
              <a:rPr kumimoji="1" lang="fr-FR" altLang="fr-FR" b="1" u="sng" dirty="0">
                <a:solidFill>
                  <a:srgbClr val="0070C0"/>
                </a:solidFill>
                <a:latin typeface="Arial" panose="020B0604020202020204" pitchFamily="34" charset="0"/>
              </a:rPr>
              <a:t>L’entretien annuel d’évaluation est:</a:t>
            </a:r>
          </a:p>
          <a:p>
            <a:pPr lvl="1" eaLnBrk="0" hangingPunct="0">
              <a:lnSpc>
                <a:spcPct val="90000"/>
              </a:lnSpc>
              <a:spcBef>
                <a:spcPct val="20000"/>
              </a:spcBef>
              <a:buClr>
                <a:srgbClr val="33AB27"/>
              </a:buClr>
              <a:buSzPct val="140000"/>
              <a:buFont typeface="Verdana" panose="020B0604030504040204" pitchFamily="34" charset="0"/>
              <a:buChar char="●"/>
            </a:pPr>
            <a:r>
              <a:rPr kumimoji="1" lang="fr-FR" altLang="fr-FR" dirty="0">
                <a:solidFill>
                  <a:srgbClr val="CC00CC"/>
                </a:solidFill>
                <a:latin typeface="Arial" panose="020B0604020202020204" pitchFamily="34" charset="0"/>
              </a:rPr>
              <a:t>Un acte essentiel de Gestion des Ressources Humaines</a:t>
            </a:r>
          </a:p>
          <a:p>
            <a:pPr lvl="1" eaLnBrk="0" hangingPunct="0">
              <a:lnSpc>
                <a:spcPct val="90000"/>
              </a:lnSpc>
              <a:spcBef>
                <a:spcPct val="20000"/>
              </a:spcBef>
              <a:buClr>
                <a:srgbClr val="33AB27"/>
              </a:buClr>
              <a:buSzPct val="140000"/>
              <a:buFont typeface="Verdana" panose="020B0604030504040204" pitchFamily="34" charset="0"/>
              <a:buChar char="●"/>
            </a:pPr>
            <a:r>
              <a:rPr kumimoji="1" lang="fr-FR" altLang="fr-FR" dirty="0">
                <a:solidFill>
                  <a:srgbClr val="CC00CC"/>
                </a:solidFill>
                <a:latin typeface="Arial" panose="020B0604020202020204" pitchFamily="34" charset="0"/>
              </a:rPr>
              <a:t>Un acte de management</a:t>
            </a:r>
          </a:p>
          <a:p>
            <a:pPr lvl="1" eaLnBrk="0" hangingPunct="0">
              <a:lnSpc>
                <a:spcPct val="90000"/>
              </a:lnSpc>
              <a:spcBef>
                <a:spcPct val="20000"/>
              </a:spcBef>
              <a:buClr>
                <a:srgbClr val="33AB27"/>
              </a:buClr>
              <a:buSzPct val="140000"/>
              <a:buFont typeface="Verdana" panose="020B0604030504040204" pitchFamily="34" charset="0"/>
              <a:buChar char="●"/>
            </a:pPr>
            <a:r>
              <a:rPr kumimoji="1" lang="fr-FR" altLang="fr-FR" dirty="0">
                <a:solidFill>
                  <a:srgbClr val="CC00CC"/>
                </a:solidFill>
                <a:latin typeface="Arial" panose="020B0604020202020204" pitchFamily="34" charset="0"/>
              </a:rPr>
              <a:t>Un droit des agents</a:t>
            </a:r>
          </a:p>
          <a:p>
            <a:pPr eaLnBrk="0" hangingPunct="0">
              <a:lnSpc>
                <a:spcPct val="90000"/>
              </a:lnSpc>
              <a:spcBef>
                <a:spcPct val="20000"/>
              </a:spcBef>
              <a:buClr>
                <a:srgbClr val="33AB27"/>
              </a:buClr>
              <a:buSzPct val="140000"/>
              <a:buFont typeface="Verdana" panose="020B0604030504040204" pitchFamily="34" charset="0"/>
              <a:buChar char="●"/>
            </a:pPr>
            <a:endParaRPr kumimoji="1" lang="fr-FR" altLang="fr-FR" dirty="0">
              <a:solidFill>
                <a:srgbClr val="0070C0"/>
              </a:solidFill>
              <a:latin typeface="Arial" panose="020B0604020202020204" pitchFamily="34" charset="0"/>
            </a:endParaRPr>
          </a:p>
          <a:p>
            <a:pPr eaLnBrk="0" hangingPunct="0">
              <a:lnSpc>
                <a:spcPct val="90000"/>
              </a:lnSpc>
              <a:spcBef>
                <a:spcPct val="20000"/>
              </a:spcBef>
              <a:buClr>
                <a:srgbClr val="33AB27"/>
              </a:buClr>
              <a:buSzPct val="140000"/>
              <a:buFont typeface="Verdana" panose="020B0604030504040204" pitchFamily="34" charset="0"/>
              <a:buChar char="●"/>
            </a:pPr>
            <a:r>
              <a:rPr kumimoji="1" lang="fr-FR" altLang="fr-FR" b="1" u="sng" dirty="0">
                <a:solidFill>
                  <a:srgbClr val="0070C0"/>
                </a:solidFill>
                <a:latin typeface="Arial" panose="020B0604020202020204" pitchFamily="34" charset="0"/>
              </a:rPr>
              <a:t>L’ entretien annuel d’évaluation n’est pas:</a:t>
            </a:r>
          </a:p>
          <a:p>
            <a:pPr lvl="1" eaLnBrk="0" hangingPunct="0">
              <a:lnSpc>
                <a:spcPct val="90000"/>
              </a:lnSpc>
              <a:spcBef>
                <a:spcPct val="20000"/>
              </a:spcBef>
              <a:buClr>
                <a:srgbClr val="33AB27"/>
              </a:buClr>
              <a:buSzPct val="140000"/>
              <a:buFont typeface="Verdana" panose="020B0604030504040204" pitchFamily="34" charset="0"/>
              <a:buChar char="●"/>
            </a:pPr>
            <a:r>
              <a:rPr kumimoji="1" lang="fr-FR" altLang="fr-FR" dirty="0">
                <a:solidFill>
                  <a:srgbClr val="CC00CC"/>
                </a:solidFill>
                <a:latin typeface="Arial" panose="020B0604020202020204" pitchFamily="34" charset="0"/>
              </a:rPr>
              <a:t>Un entretien de recadrage</a:t>
            </a:r>
          </a:p>
          <a:p>
            <a:pPr lvl="1" eaLnBrk="0" hangingPunct="0">
              <a:lnSpc>
                <a:spcPct val="90000"/>
              </a:lnSpc>
              <a:spcBef>
                <a:spcPct val="20000"/>
              </a:spcBef>
              <a:buClr>
                <a:srgbClr val="33AB27"/>
              </a:buClr>
              <a:buSzPct val="140000"/>
              <a:buFont typeface="Verdana" panose="020B0604030504040204" pitchFamily="34" charset="0"/>
              <a:buChar char="●"/>
            </a:pPr>
            <a:r>
              <a:rPr kumimoji="1" lang="fr-FR" altLang="fr-FR" dirty="0">
                <a:solidFill>
                  <a:srgbClr val="CC00CC"/>
                </a:solidFill>
                <a:latin typeface="Arial" panose="020B0604020202020204" pitchFamily="34" charset="0"/>
              </a:rPr>
              <a:t>Un entretien disciplinaire</a:t>
            </a:r>
          </a:p>
          <a:p>
            <a:pPr lvl="1" eaLnBrk="0" hangingPunct="0">
              <a:lnSpc>
                <a:spcPct val="90000"/>
              </a:lnSpc>
              <a:spcBef>
                <a:spcPct val="20000"/>
              </a:spcBef>
              <a:buClr>
                <a:srgbClr val="33AB27"/>
              </a:buClr>
              <a:buSzPct val="140000"/>
              <a:buFont typeface="Verdana" panose="020B0604030504040204" pitchFamily="34" charset="0"/>
              <a:buChar char="●"/>
            </a:pPr>
            <a:r>
              <a:rPr kumimoji="1" lang="fr-FR" altLang="fr-FR" dirty="0">
                <a:solidFill>
                  <a:srgbClr val="CC00CC"/>
                </a:solidFill>
                <a:latin typeface="Arial" panose="020B0604020202020204" pitchFamily="34" charset="0"/>
              </a:rPr>
              <a:t>Un entretien de négociation du régime indemnitaire</a:t>
            </a:r>
          </a:p>
          <a:p>
            <a:pPr lvl="1" eaLnBrk="0" hangingPunct="0">
              <a:lnSpc>
                <a:spcPct val="90000"/>
              </a:lnSpc>
              <a:spcBef>
                <a:spcPct val="20000"/>
              </a:spcBef>
              <a:buClr>
                <a:srgbClr val="33AB27"/>
              </a:buClr>
              <a:buSzPct val="140000"/>
              <a:buFont typeface="Verdana" panose="020B0604030504040204" pitchFamily="34" charset="0"/>
              <a:buChar char="●"/>
            </a:pPr>
            <a:r>
              <a:rPr kumimoji="1" lang="fr-FR" altLang="fr-FR" dirty="0">
                <a:solidFill>
                  <a:srgbClr val="CC00CC"/>
                </a:solidFill>
                <a:latin typeface="Arial" panose="020B0604020202020204" pitchFamily="34" charset="0"/>
              </a:rPr>
              <a:t>Un entretien de « règlement de compte »</a:t>
            </a:r>
          </a:p>
          <a:p>
            <a:pPr lvl="1" eaLnBrk="0" hangingPunct="0">
              <a:lnSpc>
                <a:spcPct val="90000"/>
              </a:lnSpc>
              <a:spcBef>
                <a:spcPct val="20000"/>
              </a:spcBef>
              <a:buClr>
                <a:srgbClr val="33AB27"/>
              </a:buClr>
              <a:buSzPct val="140000"/>
              <a:buFont typeface="Verdana" panose="020B0604030504040204" pitchFamily="34" charset="0"/>
              <a:buChar char="●"/>
            </a:pPr>
            <a:endParaRPr lang="fr-FR" altLang="fr-FR" dirty="0">
              <a:solidFill>
                <a:srgbClr val="CC00CC"/>
              </a:solidFill>
              <a:latin typeface="Arial" panose="020B0604020202020204" pitchFamily="34" charset="0"/>
            </a:endParaRPr>
          </a:p>
          <a:p>
            <a:pPr>
              <a:buFontTx/>
              <a:buChar char="-"/>
            </a:pPr>
            <a:endParaRPr lang="fr-FR" altLang="fr-FR" i="1" dirty="0">
              <a:solidFill>
                <a:srgbClr val="CC00CC"/>
              </a:solidFill>
              <a:latin typeface="Arial" panose="020B0604020202020204" pitchFamily="34" charset="0"/>
            </a:endParaRPr>
          </a:p>
          <a:p>
            <a:pPr>
              <a:buFontTx/>
              <a:buChar char="-"/>
            </a:pPr>
            <a:endParaRPr lang="fr-FR" altLang="fr-FR" i="1" dirty="0">
              <a:solidFill>
                <a:srgbClr val="CC00CC"/>
              </a:solidFill>
              <a:latin typeface="Arial" panose="020B0604020202020204" pitchFamily="34" charset="0"/>
            </a:endParaRPr>
          </a:p>
          <a:p>
            <a:pPr>
              <a:buFontTx/>
              <a:buChar char="-"/>
            </a:pPr>
            <a:endParaRPr lang="fr-FR" altLang="fr-FR" dirty="0">
              <a:solidFill>
                <a:srgbClr val="CC00CC"/>
              </a:solidFill>
            </a:endParaRPr>
          </a:p>
        </p:txBody>
      </p:sp>
      <p:sp>
        <p:nvSpPr>
          <p:cNvPr id="6" name="Titre 1">
            <a:extLst>
              <a:ext uri="{FF2B5EF4-FFF2-40B4-BE49-F238E27FC236}">
                <a16:creationId xmlns:a16="http://schemas.microsoft.com/office/drawing/2014/main" id="{619F9741-C498-611D-E74B-2D6428DB69AA}"/>
              </a:ext>
            </a:extLst>
          </p:cNvPr>
          <p:cNvSpPr txBox="1">
            <a:spLocks/>
          </p:cNvSpPr>
          <p:nvPr>
            <p:custDataLst>
              <p:tags r:id="rId2"/>
            </p:custDataLst>
          </p:nvPr>
        </p:nvSpPr>
        <p:spPr>
          <a:xfrm>
            <a:off x="2999642" y="1279187"/>
            <a:ext cx="6394847" cy="396478"/>
          </a:xfrm>
          <a:prstGeom prst="rect">
            <a:avLst/>
          </a:prstGeom>
        </p:spPr>
        <p:txBody>
          <a:bodyPr anchor="b"/>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a:r>
              <a:rPr lang="fr-FR" altLang="fr-FR" sz="2400" b="1" dirty="0">
                <a:solidFill>
                  <a:srgbClr val="C00000"/>
                </a:solidFill>
                <a:latin typeface="Arial" panose="020B0604020202020204" pitchFamily="34" charset="0"/>
              </a:rPr>
              <a:t>Les Objectifs de l’entretien annuel d’évaluation professionnelle</a:t>
            </a:r>
          </a:p>
        </p:txBody>
      </p:sp>
      <p:pic>
        <p:nvPicPr>
          <p:cNvPr id="2" name="Image 1" descr="Logo_CDG18_BS.jpg">
            <a:extLst>
              <a:ext uri="{FF2B5EF4-FFF2-40B4-BE49-F238E27FC236}">
                <a16:creationId xmlns:a16="http://schemas.microsoft.com/office/drawing/2014/main" id="{E0C40DB5-F065-F1A5-608D-9852323F7F46}"/>
              </a:ext>
            </a:extLst>
          </p:cNvPr>
          <p:cNvPicPr>
            <a:picLocks noChangeAspect="1"/>
          </p:cNvPicPr>
          <p:nvPr/>
        </p:nvPicPr>
        <p:blipFill>
          <a:blip r:embed="rId4"/>
          <a:stretch>
            <a:fillRect/>
          </a:stretch>
        </p:blipFill>
        <p:spPr>
          <a:xfrm>
            <a:off x="0" y="0"/>
            <a:ext cx="1422426" cy="1443762"/>
          </a:xfrm>
          <a:prstGeom prst="rect">
            <a:avLst/>
          </a:prstGeom>
        </p:spPr>
      </p:pic>
      <p:grpSp>
        <p:nvGrpSpPr>
          <p:cNvPr id="4" name="Groupe 14">
            <a:extLst>
              <a:ext uri="{FF2B5EF4-FFF2-40B4-BE49-F238E27FC236}">
                <a16:creationId xmlns:a16="http://schemas.microsoft.com/office/drawing/2014/main" id="{E191FABE-27E8-6E25-CB24-334F33BA65B5}"/>
              </a:ext>
            </a:extLst>
          </p:cNvPr>
          <p:cNvGrpSpPr>
            <a:grpSpLocks/>
          </p:cNvGrpSpPr>
          <p:nvPr/>
        </p:nvGrpSpPr>
        <p:grpSpPr bwMode="auto">
          <a:xfrm>
            <a:off x="1482068" y="152400"/>
            <a:ext cx="7661932" cy="1314472"/>
            <a:chOff x="2521302" y="4447632"/>
            <a:chExt cx="6645275" cy="2324642"/>
          </a:xfrm>
        </p:grpSpPr>
        <p:sp>
          <p:nvSpPr>
            <p:cNvPr id="5" name="Oval 2">
              <a:extLst>
                <a:ext uri="{FF2B5EF4-FFF2-40B4-BE49-F238E27FC236}">
                  <a16:creationId xmlns:a16="http://schemas.microsoft.com/office/drawing/2014/main" id="{80A4209D-F141-4658-AF57-6AD3A20DB320}"/>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7" name="Rectangle 3">
              <a:extLst>
                <a:ext uri="{FF2B5EF4-FFF2-40B4-BE49-F238E27FC236}">
                  <a16:creationId xmlns:a16="http://schemas.microsoft.com/office/drawing/2014/main" id="{89D395FC-D614-0509-502C-5638FD5B0948}"/>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8" name="Text Box 4">
              <a:extLst>
                <a:ext uri="{FF2B5EF4-FFF2-40B4-BE49-F238E27FC236}">
                  <a16:creationId xmlns:a16="http://schemas.microsoft.com/office/drawing/2014/main" id="{D195CC0D-1C8F-0ED0-1482-9C9E606789D8}"/>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9" name="Group 6">
              <a:extLst>
                <a:ext uri="{FF2B5EF4-FFF2-40B4-BE49-F238E27FC236}">
                  <a16:creationId xmlns:a16="http://schemas.microsoft.com/office/drawing/2014/main" id="{E88571D5-157C-54CE-7204-F7625FC8E157}"/>
                </a:ext>
              </a:extLst>
            </p:cNvPr>
            <p:cNvGrpSpPr>
              <a:grpSpLocks/>
            </p:cNvGrpSpPr>
            <p:nvPr/>
          </p:nvGrpSpPr>
          <p:grpSpPr bwMode="auto">
            <a:xfrm>
              <a:off x="3957638" y="5091476"/>
              <a:ext cx="171450" cy="1165229"/>
              <a:chOff x="112099728" y="105931681"/>
              <a:chExt cx="170831" cy="1165800"/>
            </a:xfrm>
          </p:grpSpPr>
          <p:sp>
            <p:nvSpPr>
              <p:cNvPr id="14" name="Rectangle 7">
                <a:extLst>
                  <a:ext uri="{FF2B5EF4-FFF2-40B4-BE49-F238E27FC236}">
                    <a16:creationId xmlns:a16="http://schemas.microsoft.com/office/drawing/2014/main" id="{C72B8EA3-9B61-AC89-6C61-925EBD9297DB}"/>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15" name="Rectangle 8">
                <a:extLst>
                  <a:ext uri="{FF2B5EF4-FFF2-40B4-BE49-F238E27FC236}">
                    <a16:creationId xmlns:a16="http://schemas.microsoft.com/office/drawing/2014/main" id="{AC5AD141-8EE0-F773-67E4-DAD25F4EDFA8}"/>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16" name="Rectangle 9">
                <a:extLst>
                  <a:ext uri="{FF2B5EF4-FFF2-40B4-BE49-F238E27FC236}">
                    <a16:creationId xmlns:a16="http://schemas.microsoft.com/office/drawing/2014/main" id="{A8136590-A65E-F99F-5EE5-8BA2F6EBF872}"/>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0" name="Group 10">
              <a:extLst>
                <a:ext uri="{FF2B5EF4-FFF2-40B4-BE49-F238E27FC236}">
                  <a16:creationId xmlns:a16="http://schemas.microsoft.com/office/drawing/2014/main" id="{AE7E785F-A627-6E02-2E18-6F9BFB780D26}"/>
                </a:ext>
              </a:extLst>
            </p:cNvPr>
            <p:cNvGrpSpPr>
              <a:grpSpLocks/>
            </p:cNvGrpSpPr>
            <p:nvPr/>
          </p:nvGrpSpPr>
          <p:grpSpPr bwMode="auto">
            <a:xfrm>
              <a:off x="8701088" y="4447632"/>
              <a:ext cx="169862" cy="1163632"/>
              <a:chOff x="116843535" y="105289350"/>
              <a:chExt cx="170420" cy="1163658"/>
            </a:xfrm>
          </p:grpSpPr>
          <p:sp>
            <p:nvSpPr>
              <p:cNvPr id="11" name="Rectangle 10">
                <a:extLst>
                  <a:ext uri="{FF2B5EF4-FFF2-40B4-BE49-F238E27FC236}">
                    <a16:creationId xmlns:a16="http://schemas.microsoft.com/office/drawing/2014/main" id="{B4C8329B-62D2-5588-29AB-55DB9704169C}"/>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2" name="Rectangle 11">
                <a:extLst>
                  <a:ext uri="{FF2B5EF4-FFF2-40B4-BE49-F238E27FC236}">
                    <a16:creationId xmlns:a16="http://schemas.microsoft.com/office/drawing/2014/main" id="{ADC8613D-926D-388E-67DA-D08D3C441937}"/>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3" name="Rectangle 12">
                <a:extLst>
                  <a:ext uri="{FF2B5EF4-FFF2-40B4-BE49-F238E27FC236}">
                    <a16:creationId xmlns:a16="http://schemas.microsoft.com/office/drawing/2014/main" id="{973ACA38-99F7-3D08-40AC-EAEDC4BC5CD0}"/>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extLst>
      <p:ext uri="{BB962C8B-B14F-4D97-AF65-F5344CB8AC3E}">
        <p14:creationId xmlns:p14="http://schemas.microsoft.com/office/powerpoint/2010/main" val="33805567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354240" y="186233"/>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object 2"/>
          <p:cNvSpPr txBox="1">
            <a:spLocks noGrp="1"/>
          </p:cNvSpPr>
          <p:nvPr>
            <p:ph type="title"/>
          </p:nvPr>
        </p:nvSpPr>
        <p:spPr>
          <a:xfrm>
            <a:off x="4550735" y="492458"/>
            <a:ext cx="2271561" cy="520655"/>
          </a:xfrm>
          <a:prstGeom prst="rect">
            <a:avLst/>
          </a:prstGeom>
        </p:spPr>
        <p:txBody>
          <a:bodyPr vert="horz" wrap="square" lIns="0" tIns="12700" rIns="0" bIns="0" rtlCol="0">
            <a:spAutoFit/>
          </a:bodyPr>
          <a:lstStyle/>
          <a:p>
            <a:pPr marL="12700">
              <a:lnSpc>
                <a:spcPct val="100000"/>
              </a:lnSpc>
              <a:spcBef>
                <a:spcPts val="100"/>
              </a:spcBef>
            </a:pPr>
            <a:r>
              <a:rPr lang="fr-FR" b="1" dirty="0">
                <a:solidFill>
                  <a:srgbClr val="00B0F0"/>
                </a:solidFill>
                <a:latin typeface="Calibri" pitchFamily="34" charset="0"/>
                <a:cs typeface="Calibri" pitchFamily="34" charset="0"/>
              </a:rPr>
              <a:t>Tarification</a:t>
            </a:r>
            <a:endParaRPr spc="-20" dirty="0">
              <a:solidFill>
                <a:srgbClr val="00B0F0"/>
              </a:solidFill>
            </a:endParaRPr>
          </a:p>
        </p:txBody>
      </p:sp>
      <p:sp>
        <p:nvSpPr>
          <p:cNvPr id="10" name="ZoneTexte 9">
            <a:extLst>
              <a:ext uri="{FF2B5EF4-FFF2-40B4-BE49-F238E27FC236}">
                <a16:creationId xmlns:a16="http://schemas.microsoft.com/office/drawing/2014/main" id="{8491FBA8-7F3B-ACEF-E650-F9ABD1BBD4EA}"/>
              </a:ext>
            </a:extLst>
          </p:cNvPr>
          <p:cNvSpPr txBox="1"/>
          <p:nvPr/>
        </p:nvSpPr>
        <p:spPr>
          <a:xfrm>
            <a:off x="423161" y="3189823"/>
            <a:ext cx="3124200" cy="923330"/>
          </a:xfrm>
          <a:prstGeom prst="rect">
            <a:avLst/>
          </a:prstGeom>
          <a:noFill/>
        </p:spPr>
        <p:txBody>
          <a:bodyPr wrap="square" rtlCol="0">
            <a:spAutoFit/>
          </a:bodyPr>
          <a:lstStyle/>
          <a:p>
            <a:r>
              <a:rPr lang="fr-FR" b="1" dirty="0"/>
              <a:t>CA: </a:t>
            </a:r>
            <a:r>
              <a:rPr lang="fr-FR" dirty="0"/>
              <a:t>Collectivités affiliées</a:t>
            </a:r>
          </a:p>
          <a:p>
            <a:endParaRPr lang="fr-FR" dirty="0"/>
          </a:p>
          <a:p>
            <a:r>
              <a:rPr lang="fr-FR" b="1" dirty="0"/>
              <a:t>CNA: </a:t>
            </a:r>
            <a:r>
              <a:rPr lang="fr-FR" dirty="0"/>
              <a:t>Collectivités non affiliées</a:t>
            </a:r>
          </a:p>
        </p:txBody>
      </p:sp>
      <p:graphicFrame>
        <p:nvGraphicFramePr>
          <p:cNvPr id="3" name="Tableau 2">
            <a:extLst>
              <a:ext uri="{FF2B5EF4-FFF2-40B4-BE49-F238E27FC236}">
                <a16:creationId xmlns:a16="http://schemas.microsoft.com/office/drawing/2014/main" id="{582FB858-2C37-9C2C-DA64-AAA178437A5D}"/>
              </a:ext>
            </a:extLst>
          </p:cNvPr>
          <p:cNvGraphicFramePr>
            <a:graphicFrameLocks noGrp="1"/>
          </p:cNvGraphicFramePr>
          <p:nvPr>
            <p:extLst>
              <p:ext uri="{D42A27DB-BD31-4B8C-83A1-F6EECF244321}">
                <p14:modId xmlns:p14="http://schemas.microsoft.com/office/powerpoint/2010/main" val="1678936596"/>
              </p:ext>
            </p:extLst>
          </p:nvPr>
        </p:nvGraphicFramePr>
        <p:xfrm>
          <a:off x="4038600" y="1451913"/>
          <a:ext cx="4191000" cy="4913629"/>
        </p:xfrm>
        <a:graphic>
          <a:graphicData uri="http://schemas.openxmlformats.org/drawingml/2006/table">
            <a:tbl>
              <a:tblPr firstRow="1" firstCol="1" lastRow="1" lastCol="1" bandRow="1" bandCol="1">
                <a:tableStyleId>{5C22544A-7EE6-4342-B048-85BDC9FD1C3A}</a:tableStyleId>
              </a:tblPr>
              <a:tblGrid>
                <a:gridCol w="2824060">
                  <a:extLst>
                    <a:ext uri="{9D8B030D-6E8A-4147-A177-3AD203B41FA5}">
                      <a16:colId xmlns:a16="http://schemas.microsoft.com/office/drawing/2014/main" val="536238145"/>
                    </a:ext>
                  </a:extLst>
                </a:gridCol>
                <a:gridCol w="1366940">
                  <a:extLst>
                    <a:ext uri="{9D8B030D-6E8A-4147-A177-3AD203B41FA5}">
                      <a16:colId xmlns:a16="http://schemas.microsoft.com/office/drawing/2014/main" val="3338964139"/>
                    </a:ext>
                  </a:extLst>
                </a:gridCol>
              </a:tblGrid>
              <a:tr h="508825">
                <a:tc gridSpan="2">
                  <a:txBody>
                    <a:bodyPr/>
                    <a:lstStyle/>
                    <a:p>
                      <a:pPr marL="159385" algn="ctr">
                        <a:spcBef>
                          <a:spcPts val="605"/>
                        </a:spcBef>
                        <a:buNone/>
                        <a:tabLst>
                          <a:tab pos="204470" algn="l"/>
                        </a:tabLst>
                      </a:pPr>
                      <a:r>
                        <a:rPr lang="en-US" sz="900" dirty="0">
                          <a:effectLst/>
                        </a:rPr>
                        <a:t>SECRETARIAT ITINERANT (CA </a:t>
                      </a:r>
                      <a:r>
                        <a:rPr lang="en-US" sz="900" dirty="0" err="1">
                          <a:effectLst/>
                        </a:rPr>
                        <a:t>seulement</a:t>
                      </a:r>
                      <a:r>
                        <a:rPr lang="en-US" sz="900" dirty="0">
                          <a:effectLst/>
                        </a:rPr>
                        <a: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fr-FR"/>
                    </a:p>
                  </a:txBody>
                  <a:tcPr/>
                </a:tc>
                <a:extLst>
                  <a:ext uri="{0D108BD9-81ED-4DB2-BD59-A6C34878D82A}">
                    <a16:rowId xmlns:a16="http://schemas.microsoft.com/office/drawing/2014/main" val="1923632819"/>
                  </a:ext>
                </a:extLst>
              </a:tr>
              <a:tr h="1000940">
                <a:tc gridSpan="2">
                  <a:txBody>
                    <a:bodyPr/>
                    <a:lstStyle/>
                    <a:p>
                      <a:pPr marL="342900" lvl="0" indent="-342900">
                        <a:spcBef>
                          <a:spcPts val="605"/>
                        </a:spcBef>
                        <a:buSzPts val="800"/>
                        <a:buFont typeface="Wingdings" panose="05000000000000000000" pitchFamily="2" charset="2"/>
                        <a:buChar char=""/>
                        <a:tabLst>
                          <a:tab pos="204470" algn="l"/>
                        </a:tabLst>
                      </a:pPr>
                      <a:r>
                        <a:rPr lang="en-US" sz="900" dirty="0" err="1">
                          <a:effectLst/>
                        </a:rPr>
                        <a:t>Remplacement</a:t>
                      </a:r>
                      <a:r>
                        <a:rPr lang="en-US" sz="900" dirty="0">
                          <a:effectLst/>
                        </a:rPr>
                        <a:t> </a:t>
                      </a:r>
                      <a:r>
                        <a:rPr lang="en-US" sz="900" dirty="0" err="1">
                          <a:effectLst/>
                        </a:rPr>
                        <a:t>ponctuel</a:t>
                      </a:r>
                      <a:r>
                        <a:rPr lang="en-US" sz="900" dirty="0">
                          <a:effectLst/>
                        </a:rPr>
                        <a:t> de </a:t>
                      </a:r>
                      <a:r>
                        <a:rPr lang="en-US" sz="900" dirty="0" err="1">
                          <a:effectLst/>
                        </a:rPr>
                        <a:t>secrétaires</a:t>
                      </a:r>
                      <a:r>
                        <a:rPr lang="en-US" sz="900" dirty="0">
                          <a:effectLst/>
                        </a:rPr>
                        <a:t> de mairie </a:t>
                      </a:r>
                      <a:endParaRPr lang="fr-FR" sz="1100" dirty="0">
                        <a:effectLst/>
                      </a:endParaRPr>
                    </a:p>
                    <a:p>
                      <a:pPr marL="342900" lvl="0" indent="-342900">
                        <a:spcBef>
                          <a:spcPts val="605"/>
                        </a:spcBef>
                        <a:buSzPts val="800"/>
                        <a:buFont typeface="Wingdings" panose="05000000000000000000" pitchFamily="2" charset="2"/>
                        <a:buChar char=""/>
                        <a:tabLst>
                          <a:tab pos="204470" algn="l"/>
                        </a:tabLst>
                      </a:pPr>
                      <a:r>
                        <a:rPr lang="en-US" sz="900" dirty="0">
                          <a:effectLst/>
                        </a:rPr>
                        <a:t>Coaching </a:t>
                      </a:r>
                      <a:r>
                        <a:rPr lang="en-US" sz="900" dirty="0" err="1">
                          <a:effectLst/>
                        </a:rPr>
                        <a:t>prise</a:t>
                      </a:r>
                      <a:r>
                        <a:rPr lang="en-US" sz="900" dirty="0">
                          <a:effectLst/>
                        </a:rPr>
                        <a:t> de poste </a:t>
                      </a:r>
                      <a:r>
                        <a:rPr lang="en-US" sz="900" dirty="0" err="1">
                          <a:effectLst/>
                        </a:rPr>
                        <a:t>secrétaires</a:t>
                      </a:r>
                      <a:r>
                        <a:rPr lang="en-US" sz="900" dirty="0">
                          <a:effectLst/>
                        </a:rPr>
                        <a:t> de mairie</a:t>
                      </a:r>
                      <a:endParaRPr lang="fr-FR" sz="1100" dirty="0">
                        <a:effectLst/>
                      </a:endParaRPr>
                    </a:p>
                    <a:p>
                      <a:pPr>
                        <a:spcBef>
                          <a:spcPts val="605"/>
                        </a:spcBef>
                        <a:buNone/>
                        <a:tabLst>
                          <a:tab pos="204470" algn="l"/>
                        </a:tabLst>
                      </a:pPr>
                      <a:r>
                        <a:rPr lang="en-US" sz="9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fr-FR"/>
                    </a:p>
                  </a:txBody>
                  <a:tcPr/>
                </a:tc>
                <a:extLst>
                  <a:ext uri="{0D108BD9-81ED-4DB2-BD59-A6C34878D82A}">
                    <a16:rowId xmlns:a16="http://schemas.microsoft.com/office/drawing/2014/main" val="317595089"/>
                  </a:ext>
                </a:extLst>
              </a:tr>
              <a:tr h="661723">
                <a:tc>
                  <a:txBody>
                    <a:bodyPr/>
                    <a:lstStyle/>
                    <a:p>
                      <a:pPr marL="88900">
                        <a:spcBef>
                          <a:spcPts val="680"/>
                        </a:spcBef>
                        <a:buNone/>
                      </a:pPr>
                      <a:r>
                        <a:rPr lang="en-US" sz="900">
                          <a:effectLst/>
                        </a:rPr>
                        <a:t>Mission</a:t>
                      </a:r>
                      <a:r>
                        <a:rPr lang="en-US" sz="900" spc="-15">
                          <a:effectLst/>
                        </a:rPr>
                        <a:t> </a:t>
                      </a:r>
                      <a:r>
                        <a:rPr lang="en-US" sz="900">
                          <a:effectLst/>
                        </a:rPr>
                        <a:t>tarif</a:t>
                      </a:r>
                      <a:r>
                        <a:rPr lang="en-US" sz="900" spc="-15">
                          <a:effectLst/>
                        </a:rPr>
                        <a:t> </a:t>
                      </a:r>
                      <a:r>
                        <a:rPr lang="en-US" sz="900">
                          <a:effectLst/>
                        </a:rPr>
                        <a:t>Journée ( 7h00 de travail effectif</a:t>
                      </a:r>
                      <a:endParaRPr lang="fr-FR" sz="1100">
                        <a:effectLst/>
                      </a:endParaRPr>
                    </a:p>
                    <a:p>
                      <a:pPr marL="102870">
                        <a:spcBef>
                          <a:spcPts val="680"/>
                        </a:spcBef>
                        <a:buNone/>
                      </a:pPr>
                      <a:r>
                        <a:rPr lang="en-US" sz="9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24485">
                        <a:spcBef>
                          <a:spcPts val="630"/>
                        </a:spcBef>
                        <a:buNone/>
                      </a:pPr>
                      <a:r>
                        <a:rPr lang="en-US" sz="900">
                          <a:effectLst/>
                        </a:rPr>
                        <a:t>320 €</a:t>
                      </a:r>
                      <a:endParaRPr lang="fr-FR" sz="1100">
                        <a:effectLst/>
                      </a:endParaRPr>
                    </a:p>
                    <a:p>
                      <a:pPr marL="90170">
                        <a:buNone/>
                      </a:pPr>
                      <a:r>
                        <a:rPr lang="en-US" sz="800">
                          <a:effectLst/>
                        </a:rPr>
                        <a:t>(frais de repas et de déplacement inclus)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639348712"/>
                  </a:ext>
                </a:extLst>
              </a:tr>
              <a:tr h="392689">
                <a:tc>
                  <a:txBody>
                    <a:bodyPr/>
                    <a:lstStyle/>
                    <a:p>
                      <a:pPr marL="102870">
                        <a:spcBef>
                          <a:spcPts val="680"/>
                        </a:spcBef>
                        <a:buNone/>
                      </a:pPr>
                      <a:r>
                        <a:rPr lang="en-US" sz="900">
                          <a:effectLst/>
                        </a:rPr>
                        <a:t>Heures supplémentaires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spcBef>
                          <a:spcPts val="630"/>
                        </a:spcBef>
                        <a:buNone/>
                      </a:pPr>
                      <a:r>
                        <a:rPr lang="en-US" sz="900">
                          <a:effectLst/>
                        </a:rPr>
                        <a:t>Coût forfaitaire réglementaire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002050321"/>
                  </a:ext>
                </a:extLst>
              </a:tr>
              <a:tr h="842194">
                <a:tc>
                  <a:txBody>
                    <a:bodyPr/>
                    <a:lstStyle/>
                    <a:p>
                      <a:pPr marL="81280" algn="just">
                        <a:spcBef>
                          <a:spcPts val="680"/>
                        </a:spcBef>
                        <a:buNone/>
                      </a:pPr>
                      <a:r>
                        <a:rPr lang="en-US" sz="900" dirty="0">
                          <a:effectLst/>
                        </a:rPr>
                        <a:t>Mission</a:t>
                      </a:r>
                      <a:r>
                        <a:rPr lang="en-US" sz="900" spc="-15" dirty="0">
                          <a:effectLst/>
                        </a:rPr>
                        <a:t> </a:t>
                      </a:r>
                      <a:r>
                        <a:rPr lang="en-US" sz="900" dirty="0" err="1">
                          <a:effectLst/>
                        </a:rPr>
                        <a:t>tarif</a:t>
                      </a:r>
                      <a:r>
                        <a:rPr lang="en-US" sz="900" dirty="0">
                          <a:effectLst/>
                        </a:rPr>
                        <a:t>  demi-</a:t>
                      </a:r>
                      <a:r>
                        <a:rPr lang="en-US" sz="900" dirty="0" err="1">
                          <a:effectLst/>
                        </a:rPr>
                        <a:t>journée</a:t>
                      </a:r>
                      <a:r>
                        <a:rPr lang="en-US" sz="900" dirty="0">
                          <a:effectLst/>
                        </a:rPr>
                        <a:t> (3h30 de travail </a:t>
                      </a:r>
                      <a:r>
                        <a:rPr lang="en-US" sz="900" dirty="0" err="1">
                          <a:effectLst/>
                        </a:rPr>
                        <a:t>effectif</a:t>
                      </a:r>
                      <a:r>
                        <a:rPr lang="en-US" sz="9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24485">
                        <a:buNone/>
                      </a:pPr>
                      <a:r>
                        <a:rPr lang="en-US" sz="900">
                          <a:effectLst/>
                        </a:rPr>
                        <a:t>200</a:t>
                      </a:r>
                      <a:r>
                        <a:rPr lang="en-US" sz="900" spc="-5">
                          <a:effectLst/>
                        </a:rPr>
                        <a:t> </a:t>
                      </a:r>
                      <a:r>
                        <a:rPr lang="en-US" sz="900">
                          <a:effectLst/>
                        </a:rPr>
                        <a:t>€</a:t>
                      </a:r>
                      <a:endParaRPr lang="fr-FR" sz="1100">
                        <a:effectLst/>
                      </a:endParaRPr>
                    </a:p>
                    <a:p>
                      <a:pPr marL="81915">
                        <a:buNone/>
                      </a:pPr>
                      <a:r>
                        <a:rPr lang="en-US" sz="800">
                          <a:effectLst/>
                        </a:rPr>
                        <a:t>(frais de repas et de déplacement inclus)</a:t>
                      </a:r>
                      <a:endParaRPr lang="fr-FR" sz="1100">
                        <a:effectLst/>
                      </a:endParaRPr>
                    </a:p>
                    <a:p>
                      <a:pPr algn="ctr">
                        <a:buNone/>
                      </a:pPr>
                      <a:r>
                        <a:rPr lang="en-US" sz="9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73384640"/>
                  </a:ext>
                </a:extLst>
              </a:tr>
              <a:tr h="392689">
                <a:tc gridSpan="2">
                  <a:txBody>
                    <a:bodyPr/>
                    <a:lstStyle/>
                    <a:p>
                      <a:pPr marL="324485">
                        <a:spcBef>
                          <a:spcPts val="630"/>
                        </a:spcBef>
                        <a:buNone/>
                      </a:pPr>
                      <a:r>
                        <a:rPr lang="en-US" sz="9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fr-FR"/>
                    </a:p>
                  </a:txBody>
                  <a:tcPr/>
                </a:tc>
                <a:extLst>
                  <a:ext uri="{0D108BD9-81ED-4DB2-BD59-A6C34878D82A}">
                    <a16:rowId xmlns:a16="http://schemas.microsoft.com/office/drawing/2014/main" val="2556231797"/>
                  </a:ext>
                </a:extLst>
              </a:tr>
              <a:tr h="392689">
                <a:tc gridSpan="2">
                  <a:txBody>
                    <a:bodyPr/>
                    <a:lstStyle/>
                    <a:p>
                      <a:pPr algn="ctr">
                        <a:spcBef>
                          <a:spcPts val="680"/>
                        </a:spcBef>
                        <a:buNone/>
                      </a:pPr>
                      <a:r>
                        <a:rPr lang="en-US" sz="900">
                          <a:effectLst/>
                        </a:rPr>
                        <a:t>SERVICE DE REMPLACEMENT (CA et CNA)</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fr-FR"/>
                    </a:p>
                  </a:txBody>
                  <a:tcPr/>
                </a:tc>
                <a:extLst>
                  <a:ext uri="{0D108BD9-81ED-4DB2-BD59-A6C34878D82A}">
                    <a16:rowId xmlns:a16="http://schemas.microsoft.com/office/drawing/2014/main" val="1419675434"/>
                  </a:ext>
                </a:extLst>
              </a:tr>
              <a:tr h="721880">
                <a:tc>
                  <a:txBody>
                    <a:bodyPr/>
                    <a:lstStyle/>
                    <a:p>
                      <a:pPr algn="ctr">
                        <a:spcBef>
                          <a:spcPts val="465"/>
                        </a:spcBef>
                        <a:buNone/>
                      </a:pPr>
                      <a:r>
                        <a:rPr lang="en-US" sz="900">
                          <a:effectLst/>
                        </a:rPr>
                        <a:t>Sur des fonctions administratives </a:t>
                      </a:r>
                      <a:endParaRPr lang="fr-FR" sz="1100">
                        <a:effectLst/>
                      </a:endParaRPr>
                    </a:p>
                    <a:p>
                      <a:pPr algn="ctr">
                        <a:spcBef>
                          <a:spcPts val="535"/>
                        </a:spcBef>
                        <a:buNone/>
                      </a:pPr>
                      <a:r>
                        <a:rPr lang="en-US" sz="9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buNone/>
                      </a:pPr>
                      <a:r>
                        <a:rPr lang="en-US" sz="900" dirty="0">
                          <a:effectLst/>
                        </a:rPr>
                        <a:t> </a:t>
                      </a:r>
                      <a:endParaRPr lang="fr-FR" sz="1100" dirty="0">
                        <a:effectLst/>
                      </a:endParaRPr>
                    </a:p>
                    <a:p>
                      <a:pPr algn="ctr">
                        <a:buNone/>
                      </a:pPr>
                      <a:r>
                        <a:rPr lang="en-US" sz="900" dirty="0">
                          <a:effectLst/>
                        </a:rPr>
                        <a:t>Tarif </a:t>
                      </a:r>
                      <a:r>
                        <a:rPr lang="en-US" sz="900" dirty="0" err="1">
                          <a:effectLst/>
                        </a:rPr>
                        <a:t>identique</a:t>
                      </a:r>
                      <a:r>
                        <a:rPr lang="en-US" sz="900" dirty="0">
                          <a:effectLst/>
                        </a:rPr>
                        <a:t> secrétariat itinérant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37429597"/>
                  </a:ext>
                </a:extLst>
              </a:tr>
            </a:tbl>
          </a:graphicData>
        </a:graphic>
      </p:graphicFrame>
    </p:spTree>
    <p:extLst>
      <p:ext uri="{BB962C8B-B14F-4D97-AF65-F5344CB8AC3E}">
        <p14:creationId xmlns:p14="http://schemas.microsoft.com/office/powerpoint/2010/main" val="22933214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354240" y="186233"/>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6"/>
              <a:ext cx="6645275" cy="766545"/>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marL="12700" algn="ctr" defTabSz="685800">
                <a:spcBef>
                  <a:spcPts val="100"/>
                </a:spcBef>
              </a:pPr>
              <a:r>
                <a:rPr lang="fr-FR" sz="2400" b="1" dirty="0">
                  <a:solidFill>
                    <a:srgbClr val="00B0F0"/>
                  </a:solidFill>
                  <a:latin typeface="Calibri" pitchFamily="34" charset="0"/>
                  <a:ea typeface="+mj-ea"/>
                  <a:cs typeface="Calibri" pitchFamily="34" charset="0"/>
                </a:rPr>
                <a:t>Service de remplacement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4" name="ZoneTexte 3">
            <a:extLst>
              <a:ext uri="{FF2B5EF4-FFF2-40B4-BE49-F238E27FC236}">
                <a16:creationId xmlns:a16="http://schemas.microsoft.com/office/drawing/2014/main" id="{F8118398-8CF3-1E17-A0EF-8B91EF537A6A}"/>
              </a:ext>
            </a:extLst>
          </p:cNvPr>
          <p:cNvSpPr txBox="1"/>
          <p:nvPr/>
        </p:nvSpPr>
        <p:spPr>
          <a:xfrm>
            <a:off x="572372" y="2065932"/>
            <a:ext cx="8038228" cy="3139321"/>
          </a:xfrm>
          <a:prstGeom prst="rect">
            <a:avLst/>
          </a:prstGeom>
          <a:noFill/>
        </p:spPr>
        <p:txBody>
          <a:bodyPr wrap="square" rtlCol="0">
            <a:spAutoFit/>
          </a:bodyPr>
          <a:lstStyle/>
          <a:p>
            <a:pPr marL="285750" indent="-285750">
              <a:buFont typeface="Wingdings" panose="05000000000000000000" pitchFamily="2" charset="2"/>
              <a:buChar char="Ø"/>
            </a:pPr>
            <a:r>
              <a:rPr lang="fr-FR" dirty="0"/>
              <a:t>Horaires : 9h – 16h30 avec une pause méridienne de minimum 30 minutes</a:t>
            </a:r>
          </a:p>
          <a:p>
            <a:endParaRPr lang="fr-FR" dirty="0"/>
          </a:p>
          <a:p>
            <a:pPr marL="285750" indent="-285750">
              <a:buFont typeface="Wingdings" panose="05000000000000000000" pitchFamily="2" charset="2"/>
              <a:buChar char="Ø"/>
            </a:pPr>
            <a:r>
              <a:rPr lang="fr-FR" dirty="0"/>
              <a:t>Temps de travail effectif dans la collectivité : 7 heures</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dirty="0"/>
              <a:t>Demandes à faire à : </a:t>
            </a:r>
          </a:p>
          <a:p>
            <a:endParaRPr lang="fr-FR" dirty="0"/>
          </a:p>
          <a:p>
            <a:pPr algn="ctr"/>
            <a:r>
              <a:rPr lang="fr-FR" b="1" dirty="0"/>
              <a:t>Julie BONNEMORT</a:t>
            </a:r>
          </a:p>
          <a:p>
            <a:pPr algn="ctr"/>
            <a:r>
              <a:rPr lang="fr-FR" dirty="0"/>
              <a:t>Responsable du service Emploi Public</a:t>
            </a:r>
          </a:p>
          <a:p>
            <a:pPr algn="ctr"/>
            <a:r>
              <a:rPr lang="fr-FR" dirty="0"/>
              <a:t>02 48 50 94 30 </a:t>
            </a:r>
          </a:p>
          <a:p>
            <a:pPr algn="ctr"/>
            <a:r>
              <a:rPr lang="fr-FR" dirty="0">
                <a:hlinkClick r:id="rId3"/>
              </a:rPr>
              <a:t>service.remplacement@cdg18.fr</a:t>
            </a:r>
            <a:endParaRPr lang="fr-FR" dirty="0"/>
          </a:p>
          <a:p>
            <a:endParaRPr lang="fr-FR" dirty="0"/>
          </a:p>
        </p:txBody>
      </p:sp>
    </p:spTree>
    <p:extLst>
      <p:ext uri="{BB962C8B-B14F-4D97-AF65-F5344CB8AC3E}">
        <p14:creationId xmlns:p14="http://schemas.microsoft.com/office/powerpoint/2010/main" val="37522564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Logo_CDG18_BS.jpg"/>
          <p:cNvPicPr>
            <a:picLocks noChangeAspect="1"/>
          </p:cNvPicPr>
          <p:nvPr/>
        </p:nvPicPr>
        <p:blipFill>
          <a:blip r:embed="rId2"/>
          <a:stretch>
            <a:fillRect/>
          </a:stretch>
        </p:blipFill>
        <p:spPr>
          <a:xfrm>
            <a:off x="152400" y="0"/>
            <a:ext cx="1422426" cy="1443762"/>
          </a:xfrm>
          <a:prstGeom prst="rect">
            <a:avLst/>
          </a:prstGeom>
        </p:spPr>
      </p:pic>
      <p:grpSp>
        <p:nvGrpSpPr>
          <p:cNvPr id="4" name="Groupe 14"/>
          <p:cNvGrpSpPr>
            <a:grpSpLocks/>
          </p:cNvGrpSpPr>
          <p:nvPr/>
        </p:nvGrpSpPr>
        <p:grpSpPr bwMode="auto">
          <a:xfrm>
            <a:off x="1357290" y="285728"/>
            <a:ext cx="7661932" cy="2016596"/>
            <a:chOff x="2521302" y="4447632"/>
            <a:chExt cx="6645275" cy="2324642"/>
          </a:xfrm>
        </p:grpSpPr>
        <p:sp>
          <p:nvSpPr>
            <p:cNvPr id="12"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5" name="Group 6"/>
            <p:cNvGrpSpPr>
              <a:grpSpLocks/>
            </p:cNvGrpSpPr>
            <p:nvPr/>
          </p:nvGrpSpPr>
          <p:grpSpPr bwMode="auto">
            <a:xfrm>
              <a:off x="3957638" y="5091476"/>
              <a:ext cx="171450" cy="1165229"/>
              <a:chOff x="112099728" y="105931681"/>
              <a:chExt cx="170831" cy="1165800"/>
            </a:xfrm>
          </p:grpSpPr>
          <p:sp>
            <p:nvSpPr>
              <p:cNvPr id="20"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6" name="Group 10"/>
            <p:cNvGrpSpPr>
              <a:grpSpLocks/>
            </p:cNvGrpSpPr>
            <p:nvPr/>
          </p:nvGrpSpPr>
          <p:grpSpPr bwMode="auto">
            <a:xfrm>
              <a:off x="8701088" y="4447632"/>
              <a:ext cx="169862" cy="1163632"/>
              <a:chOff x="116843535" y="105289350"/>
              <a:chExt cx="170420" cy="1163658"/>
            </a:xfrm>
          </p:grpSpPr>
          <p:sp>
            <p:nvSpPr>
              <p:cNvPr id="17" name="Rectangle 16"/>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p:cNvGraphicFramePr/>
          <p:nvPr>
            <p:extLst>
              <p:ext uri="{D42A27DB-BD31-4B8C-83A1-F6EECF244321}">
                <p14:modId xmlns:p14="http://schemas.microsoft.com/office/powerpoint/2010/main" val="2106680134"/>
              </p:ext>
            </p:extLst>
          </p:nvPr>
        </p:nvGraphicFramePr>
        <p:xfrm>
          <a:off x="685800" y="2286000"/>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425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A4A3A-02AD-D60D-DC29-68ADB111DF2E}"/>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B21B0867-2F53-1ED4-0025-67FAE401B779}"/>
              </a:ext>
            </a:extLst>
          </p:cNvPr>
          <p:cNvPicPr>
            <a:picLocks noChangeAspect="1"/>
          </p:cNvPicPr>
          <p:nvPr/>
        </p:nvPicPr>
        <p:blipFill>
          <a:blip r:embed="rId3"/>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56195D5A-08AB-91AC-EE02-9A69FD7299B6}"/>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B6EFE4FB-840C-9B02-6EFF-7936260E8338}"/>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DDAAFC0C-A582-BBB9-7F5E-1B34E2C4D502}"/>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5E4F8DB8-5F11-FA3D-EE60-CD76072BB2B8}"/>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7B85EA83-C971-BD55-EC21-5E0E6D24651E}"/>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802BE683-4330-15F3-D93B-6519A7060FCA}"/>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85999B4E-C18F-ED5A-EB27-2F57A0231405}"/>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7698A6DE-9930-C1D7-3E52-49F692C63CD9}"/>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DCD4E2DE-3120-FBA7-DA80-5D3E68545C12}"/>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2FD17D1A-117E-BEAE-6F4F-D54043FC5E39}"/>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2000571C-4C7A-2DD6-EA26-4FA409253FB7}"/>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F3CA4AFB-FEEA-DA6C-0B76-6357F8E299D7}"/>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F84734CF-DAC3-A836-017F-C6E380279251}"/>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9" name="ZoneTexte 8">
            <a:extLst>
              <a:ext uri="{FF2B5EF4-FFF2-40B4-BE49-F238E27FC236}">
                <a16:creationId xmlns:a16="http://schemas.microsoft.com/office/drawing/2014/main" id="{044B5277-5F12-0F31-152E-552BB09CD701}"/>
              </a:ext>
            </a:extLst>
          </p:cNvPr>
          <p:cNvSpPr txBox="1"/>
          <p:nvPr/>
        </p:nvSpPr>
        <p:spPr>
          <a:xfrm>
            <a:off x="402268" y="1521812"/>
            <a:ext cx="8077200" cy="5724644"/>
          </a:xfrm>
          <a:prstGeom prst="rect">
            <a:avLst/>
          </a:prstGeom>
          <a:noFill/>
        </p:spPr>
        <p:txBody>
          <a:bodyPr wrap="square">
            <a:spAutoFit/>
          </a:bodyPr>
          <a:lstStyle/>
          <a:p>
            <a:pPr algn="just">
              <a:buClr>
                <a:srgbClr val="92D050"/>
              </a:buClr>
            </a:pPr>
            <a:r>
              <a:rPr lang="fr-FR" b="1" dirty="0">
                <a:solidFill>
                  <a:schemeClr val="accent1"/>
                </a:solidFill>
              </a:rPr>
              <a:t>1 / ouverture </a:t>
            </a:r>
            <a:r>
              <a:rPr lang="fr-FR" b="1" dirty="0" err="1">
                <a:solidFill>
                  <a:schemeClr val="accent1"/>
                </a:solidFill>
              </a:rPr>
              <a:t>Agirhe</a:t>
            </a:r>
            <a:r>
              <a:rPr lang="fr-FR" b="1" dirty="0">
                <a:solidFill>
                  <a:schemeClr val="accent1"/>
                </a:solidFill>
              </a:rPr>
              <a:t> Conseil médical</a:t>
            </a:r>
          </a:p>
          <a:p>
            <a:pPr algn="just">
              <a:buClr>
                <a:srgbClr val="92D050"/>
              </a:buClr>
            </a:pPr>
            <a:endParaRPr lang="fr-FR" b="1" dirty="0">
              <a:solidFill>
                <a:srgbClr val="FF0000"/>
              </a:solidFill>
            </a:endParaRPr>
          </a:p>
          <a:p>
            <a:pPr algn="just">
              <a:buClr>
                <a:srgbClr val="92D050"/>
              </a:buClr>
            </a:pPr>
            <a:r>
              <a:rPr lang="fr-FR" sz="2000" kern="100" dirty="0">
                <a:latin typeface="Calibri" panose="020F0502020204030204" pitchFamily="34" charset="0"/>
                <a:ea typeface="Calibri" panose="020F0502020204030204" pitchFamily="34" charset="0"/>
                <a:cs typeface="Times New Roman" panose="02020603050405020304" pitchFamily="18" charset="0"/>
              </a:rPr>
              <a:t>Le module conseil médical sera ouvert en 2026 : réunions de présentation sur le territoire :</a:t>
            </a:r>
          </a:p>
          <a:p>
            <a:pPr marL="342900" indent="-342900" algn="just">
              <a:lnSpc>
                <a:spcPct val="150000"/>
              </a:lnSpc>
              <a:buClr>
                <a:srgbClr val="92D050"/>
              </a:buClr>
              <a:buFontTx/>
              <a:buChar char="-"/>
            </a:pPr>
            <a:r>
              <a:rPr lang="fr-FR" sz="2000" kern="100" dirty="0">
                <a:effectLst/>
                <a:latin typeface="Calibri" panose="020F0502020204030204" pitchFamily="34" charset="0"/>
                <a:ea typeface="Calibri" panose="020F0502020204030204" pitchFamily="34" charset="0"/>
                <a:cs typeface="Times New Roman" panose="02020603050405020304" pitchFamily="18" charset="0"/>
              </a:rPr>
              <a:t>Mardi 18 novembre (matin)        Dun sur Auron</a:t>
            </a:r>
          </a:p>
          <a:p>
            <a:pPr marL="342900" indent="-342900" algn="just">
              <a:lnSpc>
                <a:spcPct val="150000"/>
              </a:lnSpc>
              <a:buClr>
                <a:srgbClr val="92D050"/>
              </a:buClr>
              <a:buFontTx/>
              <a:buChar char="-"/>
            </a:pPr>
            <a:r>
              <a:rPr lang="fr-FR" sz="2000" kern="100" dirty="0">
                <a:latin typeface="Calibri" panose="020F0502020204030204" pitchFamily="34" charset="0"/>
                <a:ea typeface="Calibri" panose="020F0502020204030204" pitchFamily="34" charset="0"/>
                <a:cs typeface="Times New Roman" panose="02020603050405020304" pitchFamily="18" charset="0"/>
              </a:rPr>
              <a:t>Jeudi 20 novembre ( après-midi)        Nérondes</a:t>
            </a:r>
          </a:p>
          <a:p>
            <a:pPr marL="342900" indent="-342900" algn="just">
              <a:lnSpc>
                <a:spcPct val="150000"/>
              </a:lnSpc>
              <a:buClr>
                <a:srgbClr val="92D050"/>
              </a:buClr>
              <a:buFontTx/>
              <a:buChar char="-"/>
            </a:pPr>
            <a:r>
              <a:rPr lang="fr-FR" sz="2000" kern="100" dirty="0">
                <a:effectLst/>
                <a:latin typeface="Calibri" panose="020F0502020204030204" pitchFamily="34" charset="0"/>
                <a:ea typeface="Calibri" panose="020F0502020204030204" pitchFamily="34" charset="0"/>
                <a:cs typeface="Times New Roman" panose="02020603050405020304" pitchFamily="18" charset="0"/>
              </a:rPr>
              <a:t>Mardi 25 novembre (après-midi)         Saint Maur</a:t>
            </a:r>
          </a:p>
          <a:p>
            <a:pPr marL="342900" indent="-342900" algn="just">
              <a:lnSpc>
                <a:spcPct val="150000"/>
              </a:lnSpc>
              <a:buClr>
                <a:srgbClr val="92D050"/>
              </a:buClr>
              <a:buFontTx/>
              <a:buChar char="-"/>
            </a:pPr>
            <a:r>
              <a:rPr lang="fr-FR" sz="2000" kern="100" dirty="0">
                <a:latin typeface="Calibri" panose="020F0502020204030204" pitchFamily="34" charset="0"/>
                <a:ea typeface="Calibri" panose="020F0502020204030204" pitchFamily="34" charset="0"/>
                <a:cs typeface="Times New Roman" panose="02020603050405020304" pitchFamily="18" charset="0"/>
              </a:rPr>
              <a:t>Mardi 2 décembre (après-midi)       Henrichemont</a:t>
            </a:r>
          </a:p>
          <a:p>
            <a:pPr marL="342900" indent="-342900" algn="just">
              <a:lnSpc>
                <a:spcPct val="150000"/>
              </a:lnSpc>
              <a:buClr>
                <a:srgbClr val="92D050"/>
              </a:buClr>
              <a:buFontTx/>
              <a:buChar char="-"/>
            </a:pPr>
            <a:r>
              <a:rPr lang="fr-FR" sz="2000" kern="100" dirty="0">
                <a:effectLst/>
                <a:latin typeface="Calibri" panose="020F0502020204030204" pitchFamily="34" charset="0"/>
                <a:ea typeface="Calibri" panose="020F0502020204030204" pitchFamily="34" charset="0"/>
                <a:cs typeface="Times New Roman" panose="02020603050405020304" pitchFamily="18" charset="0"/>
              </a:rPr>
              <a:t>Jeudi 4 décembre ( matin)       CDG18 </a:t>
            </a:r>
            <a:r>
              <a:rPr lang="fr-FR" sz="20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COMPLET</a:t>
            </a:r>
          </a:p>
          <a:p>
            <a:pPr marL="342900" indent="-342900" algn="just">
              <a:lnSpc>
                <a:spcPct val="150000"/>
              </a:lnSpc>
              <a:buClr>
                <a:srgbClr val="92D050"/>
              </a:buClr>
              <a:buFontTx/>
              <a:buChar char="-"/>
            </a:pPr>
            <a:r>
              <a:rPr lang="fr-FR" sz="2000" kern="100" dirty="0">
                <a:latin typeface="Calibri" panose="020F0502020204030204" pitchFamily="34" charset="0"/>
                <a:ea typeface="Calibri" panose="020F0502020204030204" pitchFamily="34" charset="0"/>
                <a:cs typeface="Times New Roman" panose="02020603050405020304" pitchFamily="18" charset="0"/>
              </a:rPr>
              <a:t>Jeudi 11 décembre ( après-midi)       Vierzon</a:t>
            </a:r>
          </a:p>
          <a:p>
            <a:pPr algn="just">
              <a:lnSpc>
                <a:spcPct val="150000"/>
              </a:lnSpc>
              <a:buClr>
                <a:srgbClr val="92D050"/>
              </a:buClr>
            </a:pPr>
            <a:r>
              <a:rPr lang="fr-FR" sz="2000" kern="100" dirty="0">
                <a:latin typeface="Calibri" panose="020F0502020204030204" pitchFamily="34" charset="0"/>
                <a:ea typeface="Calibri" panose="020F0502020204030204" pitchFamily="34" charset="0"/>
                <a:cs typeface="Times New Roman" panose="02020603050405020304" pitchFamily="18" charset="0"/>
                <a:hlinkClick r:id="rId4"/>
              </a:rPr>
              <a:t>&gt; </a:t>
            </a:r>
            <a:r>
              <a:rPr lang="fr-FR" sz="2000" kern="100" dirty="0">
                <a:effectLst/>
                <a:latin typeface="Calibri" panose="020F0502020204030204" pitchFamily="34" charset="0"/>
                <a:ea typeface="Calibri" panose="020F0502020204030204" pitchFamily="34" charset="0"/>
                <a:cs typeface="Times New Roman" panose="02020603050405020304" pitchFamily="18" charset="0"/>
                <a:hlinkClick r:id="rId4"/>
              </a:rPr>
              <a:t>Lien d’inscription</a:t>
            </a: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r>
              <a:rPr lang="fr-FR" sz="2000" b="1" kern="100" dirty="0">
                <a:latin typeface="Calibri" panose="020F0502020204030204" pitchFamily="34" charset="0"/>
                <a:ea typeface="Calibri" panose="020F0502020204030204" pitchFamily="34" charset="0"/>
                <a:cs typeface="Times New Roman" panose="02020603050405020304" pitchFamily="18" charset="0"/>
              </a:rPr>
              <a:t>+ Guide utilisateurs disponible sur l’espace réservé du site</a:t>
            </a:r>
            <a:endParaRPr lang="fr-FR"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Clr>
                <a:srgbClr val="92D050"/>
              </a:buClr>
              <a:buFontTx/>
              <a:buChar char="-"/>
            </a:pPr>
            <a:endParaRPr lang="fr-FR" sz="2000" kern="100" dirty="0">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endParaRPr lang="fr-FR" sz="2000" dirty="0"/>
          </a:p>
        </p:txBody>
      </p:sp>
      <p:sp>
        <p:nvSpPr>
          <p:cNvPr id="2" name="ZoneTexte 1">
            <a:extLst>
              <a:ext uri="{FF2B5EF4-FFF2-40B4-BE49-F238E27FC236}">
                <a16:creationId xmlns:a16="http://schemas.microsoft.com/office/drawing/2014/main" id="{7C1BB166-8C08-DD3F-304D-043D9EDFD5E4}"/>
              </a:ext>
            </a:extLst>
          </p:cNvPr>
          <p:cNvSpPr txBox="1"/>
          <p:nvPr/>
        </p:nvSpPr>
        <p:spPr>
          <a:xfrm>
            <a:off x="6553200" y="593216"/>
            <a:ext cx="4593264" cy="369332"/>
          </a:xfrm>
          <a:prstGeom prst="rect">
            <a:avLst/>
          </a:prstGeom>
          <a:noFill/>
        </p:spPr>
        <p:txBody>
          <a:bodyPr wrap="square">
            <a:spAutoFit/>
          </a:bodyPr>
          <a:lstStyle/>
          <a:p>
            <a:r>
              <a:rPr lang="fr-FR" b="1" dirty="0">
                <a:solidFill>
                  <a:srgbClr val="00B0F0"/>
                </a:solidFill>
              </a:rPr>
              <a:t>Actu - minute</a:t>
            </a:r>
          </a:p>
        </p:txBody>
      </p:sp>
      <p:pic>
        <p:nvPicPr>
          <p:cNvPr id="4" name="Image 3" descr="Une image contenant Police, Graphique, capture d’écran, logo&#10;&#10;Le contenu généré par l’IA peut être incorrect.">
            <a:extLst>
              <a:ext uri="{FF2B5EF4-FFF2-40B4-BE49-F238E27FC236}">
                <a16:creationId xmlns:a16="http://schemas.microsoft.com/office/drawing/2014/main" id="{3A94C23E-8B26-551D-AEA5-38BA535104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6945" y="5192386"/>
            <a:ext cx="1321374" cy="1244773"/>
          </a:xfrm>
          <a:prstGeom prst="rect">
            <a:avLst/>
          </a:prstGeom>
        </p:spPr>
      </p:pic>
      <p:sp>
        <p:nvSpPr>
          <p:cNvPr id="3" name="Flèche : droite 2">
            <a:extLst>
              <a:ext uri="{FF2B5EF4-FFF2-40B4-BE49-F238E27FC236}">
                <a16:creationId xmlns:a16="http://schemas.microsoft.com/office/drawing/2014/main" id="{186D7B96-B26F-2184-928E-6F71BFED5B09}"/>
              </a:ext>
            </a:extLst>
          </p:cNvPr>
          <p:cNvSpPr/>
          <p:nvPr/>
        </p:nvSpPr>
        <p:spPr>
          <a:xfrm flipV="1">
            <a:off x="4236906" y="3377182"/>
            <a:ext cx="303029" cy="152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 droite 4">
            <a:extLst>
              <a:ext uri="{FF2B5EF4-FFF2-40B4-BE49-F238E27FC236}">
                <a16:creationId xmlns:a16="http://schemas.microsoft.com/office/drawing/2014/main" id="{2FFD5441-EAAE-6567-6B53-7276A227A855}"/>
              </a:ext>
            </a:extLst>
          </p:cNvPr>
          <p:cNvSpPr/>
          <p:nvPr/>
        </p:nvSpPr>
        <p:spPr>
          <a:xfrm flipV="1">
            <a:off x="4289353" y="3875902"/>
            <a:ext cx="303029" cy="152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 droite 9">
            <a:extLst>
              <a:ext uri="{FF2B5EF4-FFF2-40B4-BE49-F238E27FC236}">
                <a16:creationId xmlns:a16="http://schemas.microsoft.com/office/drawing/2014/main" id="{BAE57431-4F9A-391B-2104-C7FF1CA66033}"/>
              </a:ext>
            </a:extLst>
          </p:cNvPr>
          <p:cNvSpPr/>
          <p:nvPr/>
        </p:nvSpPr>
        <p:spPr>
          <a:xfrm flipV="1">
            <a:off x="4105874" y="4307934"/>
            <a:ext cx="303029" cy="152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 droite 11">
            <a:extLst>
              <a:ext uri="{FF2B5EF4-FFF2-40B4-BE49-F238E27FC236}">
                <a16:creationId xmlns:a16="http://schemas.microsoft.com/office/drawing/2014/main" id="{74DAF094-063F-4AD7-231B-65648749E623}"/>
              </a:ext>
            </a:extLst>
          </p:cNvPr>
          <p:cNvSpPr/>
          <p:nvPr/>
        </p:nvSpPr>
        <p:spPr>
          <a:xfrm flipV="1">
            <a:off x="3552242" y="4716608"/>
            <a:ext cx="303029" cy="152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13" name="Flèche : droite 12">
            <a:extLst>
              <a:ext uri="{FF2B5EF4-FFF2-40B4-BE49-F238E27FC236}">
                <a16:creationId xmlns:a16="http://schemas.microsoft.com/office/drawing/2014/main" id="{7BFD18BD-F010-83FE-2850-65E36C264D1E}"/>
              </a:ext>
            </a:extLst>
          </p:cNvPr>
          <p:cNvSpPr/>
          <p:nvPr/>
        </p:nvSpPr>
        <p:spPr>
          <a:xfrm flipV="1">
            <a:off x="3802845" y="2895176"/>
            <a:ext cx="303029" cy="152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 droite 16">
            <a:extLst>
              <a:ext uri="{FF2B5EF4-FFF2-40B4-BE49-F238E27FC236}">
                <a16:creationId xmlns:a16="http://schemas.microsoft.com/office/drawing/2014/main" id="{F0C9D04A-45B0-6864-B937-3FE8D78DB16F}"/>
              </a:ext>
            </a:extLst>
          </p:cNvPr>
          <p:cNvSpPr/>
          <p:nvPr/>
        </p:nvSpPr>
        <p:spPr>
          <a:xfrm flipV="1">
            <a:off x="4229864" y="5220747"/>
            <a:ext cx="303029" cy="152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442355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183BB-1353-E0AF-AEDB-EF54E5DDD2F5}"/>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19773148-8107-E3E3-A5D6-19E76355B99F}"/>
              </a:ext>
            </a:extLst>
          </p:cNvPr>
          <p:cNvPicPr>
            <a:picLocks noChangeAspect="1"/>
          </p:cNvPicPr>
          <p:nvPr/>
        </p:nvPicPr>
        <p:blipFill>
          <a:blip r:embed="rId3"/>
          <a:stretch>
            <a:fillRect/>
          </a:stretch>
        </p:blipFill>
        <p:spPr>
          <a:xfrm>
            <a:off x="0" y="0"/>
            <a:ext cx="1422426" cy="1443762"/>
          </a:xfrm>
          <a:prstGeom prst="rect">
            <a:avLst/>
          </a:prstGeom>
        </p:spPr>
      </p:pic>
      <p:sp>
        <p:nvSpPr>
          <p:cNvPr id="4" name="Espace réservé du contenu 3">
            <a:extLst>
              <a:ext uri="{FF2B5EF4-FFF2-40B4-BE49-F238E27FC236}">
                <a16:creationId xmlns:a16="http://schemas.microsoft.com/office/drawing/2014/main" id="{C135BF12-4CB3-2CD5-BE4D-5030CFC30D7B}"/>
              </a:ext>
            </a:extLst>
          </p:cNvPr>
          <p:cNvSpPr>
            <a:spLocks noGrp="1"/>
          </p:cNvSpPr>
          <p:nvPr>
            <p:ph idx="1"/>
          </p:nvPr>
        </p:nvSpPr>
        <p:spPr>
          <a:xfrm>
            <a:off x="266697" y="1096719"/>
            <a:ext cx="8755679" cy="5267503"/>
          </a:xfrm>
        </p:spPr>
        <p:txBody>
          <a:bodyPr>
            <a:normAutofit fontScale="70000" lnSpcReduction="20000"/>
          </a:bodyPr>
          <a:lstStyle/>
          <a:p>
            <a:pPr marL="0" indent="0">
              <a:buNone/>
            </a:pPr>
            <a:endParaRPr lang="fr-FR" sz="2000" b="1" dirty="0">
              <a:solidFill>
                <a:srgbClr val="EC14B9"/>
              </a:solidFill>
            </a:endParaRPr>
          </a:p>
          <a:p>
            <a:pPr marL="0" indent="0">
              <a:buNone/>
            </a:pPr>
            <a:r>
              <a:rPr lang="fr-FR" sz="2000" b="1" dirty="0">
                <a:solidFill>
                  <a:srgbClr val="00B050"/>
                </a:solidFill>
              </a:rPr>
              <a:t>2 - PSC – santé</a:t>
            </a:r>
          </a:p>
          <a:p>
            <a:endParaRPr lang="fr-FR" sz="2000" b="1" dirty="0">
              <a:solidFill>
                <a:srgbClr val="EC14B9"/>
              </a:solidFill>
            </a:endParaRPr>
          </a:p>
          <a:p>
            <a:r>
              <a:rPr lang="fr-FR" sz="2000" dirty="0"/>
              <a:t>Pour rappel, obligation de participation employeur sur le risque santé à partir du 1</a:t>
            </a:r>
            <a:r>
              <a:rPr lang="fr-FR" sz="2000" baseline="30000" dirty="0"/>
              <a:t>er</a:t>
            </a:r>
            <a:r>
              <a:rPr lang="fr-FR" sz="2000" dirty="0"/>
              <a:t> janvier 2026 : labellisation ou contrat de groupe</a:t>
            </a:r>
          </a:p>
          <a:p>
            <a:endParaRPr lang="fr-FR" sz="2000" dirty="0"/>
          </a:p>
          <a:p>
            <a:r>
              <a:rPr lang="fr-FR" sz="2000" dirty="0"/>
              <a:t>Réunions </a:t>
            </a:r>
            <a:r>
              <a:rPr lang="fr-FR" sz="2000" b="1" dirty="0"/>
              <a:t>agents</a:t>
            </a:r>
            <a:r>
              <a:rPr lang="fr-FR" sz="2000" dirty="0"/>
              <a:t> : </a:t>
            </a:r>
            <a:r>
              <a:rPr lang="fr-FR" sz="2000" dirty="0">
                <a:hlinkClick r:id="rId4"/>
              </a:rPr>
              <a:t>lien d’inscription</a:t>
            </a:r>
            <a:endParaRPr lang="fr-FR" sz="2000" dirty="0"/>
          </a:p>
          <a:p>
            <a:pPr lvl="1"/>
            <a:r>
              <a:rPr lang="fr-FR" dirty="0"/>
              <a:t>Jeudi 20 novembre - 14h00</a:t>
            </a:r>
          </a:p>
          <a:p>
            <a:pPr lvl="1"/>
            <a:r>
              <a:rPr lang="fr-FR" dirty="0"/>
              <a:t>Mardi 9 décembre - 10h00</a:t>
            </a:r>
          </a:p>
          <a:p>
            <a:pPr lvl="1"/>
            <a:endParaRPr lang="fr-FR" sz="1700" dirty="0"/>
          </a:p>
          <a:p>
            <a:r>
              <a:rPr lang="fr-FR" sz="2000" dirty="0"/>
              <a:t>Réunion employeurs : </a:t>
            </a:r>
            <a:r>
              <a:rPr lang="fr-FR" sz="2000" dirty="0">
                <a:hlinkClick r:id="rId5"/>
              </a:rPr>
              <a:t>lien d’inscription</a:t>
            </a:r>
            <a:endParaRPr lang="fr-FR" sz="2000" dirty="0"/>
          </a:p>
          <a:p>
            <a:pPr lvl="1"/>
            <a:r>
              <a:rPr lang="fr-FR" dirty="0"/>
              <a:t>mardi 2 décembre – 14h00</a:t>
            </a:r>
          </a:p>
          <a:p>
            <a:endParaRPr lang="fr-FR" sz="2000" dirty="0"/>
          </a:p>
          <a:p>
            <a:pPr marL="0" indent="0">
              <a:buNone/>
            </a:pPr>
            <a:r>
              <a:rPr lang="fr-FR" sz="2000" b="1" dirty="0">
                <a:solidFill>
                  <a:srgbClr val="4472C4"/>
                </a:solidFill>
              </a:rPr>
              <a:t>Calendrier d’adhésion :</a:t>
            </a:r>
          </a:p>
          <a:p>
            <a:r>
              <a:rPr lang="fr-FR" sz="2000" dirty="0"/>
              <a:t>Pour adhésion agent au 1</a:t>
            </a:r>
            <a:r>
              <a:rPr lang="fr-FR" sz="2000" baseline="30000" dirty="0"/>
              <a:t>er</a:t>
            </a:r>
            <a:r>
              <a:rPr lang="fr-FR" sz="2000" dirty="0"/>
              <a:t> janvier 2026 : </a:t>
            </a:r>
          </a:p>
          <a:p>
            <a:pPr lvl="1"/>
            <a:r>
              <a:rPr lang="fr-FR" sz="1700" dirty="0"/>
              <a:t>Bulletin adhésion employeur transmis au 31/10</a:t>
            </a:r>
          </a:p>
          <a:p>
            <a:pPr lvl="1"/>
            <a:r>
              <a:rPr lang="fr-FR" sz="1700" dirty="0"/>
              <a:t>Bulletin  adhésion agent transmis au 20/11</a:t>
            </a:r>
          </a:p>
          <a:p>
            <a:r>
              <a:rPr lang="fr-FR" sz="2000" dirty="0"/>
              <a:t>Pour adhésion agent au 1</a:t>
            </a:r>
            <a:r>
              <a:rPr lang="fr-FR" sz="2000" baseline="30000" dirty="0"/>
              <a:t>er</a:t>
            </a:r>
            <a:r>
              <a:rPr lang="fr-FR" sz="2000" dirty="0"/>
              <a:t> février 2026</a:t>
            </a:r>
          </a:p>
          <a:p>
            <a:pPr lvl="1"/>
            <a:r>
              <a:rPr lang="fr-FR" sz="1700" dirty="0"/>
              <a:t>Bulletin adhésion employeur transmis au 28/11</a:t>
            </a:r>
          </a:p>
          <a:p>
            <a:pPr lvl="1"/>
            <a:r>
              <a:rPr lang="fr-FR" sz="1700" dirty="0"/>
              <a:t>Bulletin adhésion agents transmis au 20/12</a:t>
            </a:r>
          </a:p>
          <a:p>
            <a:r>
              <a:rPr lang="fr-FR" sz="2000" dirty="0"/>
              <a:t>Pour adhésion agent au  1</a:t>
            </a:r>
            <a:r>
              <a:rPr lang="fr-FR" sz="2000" baseline="30000" dirty="0"/>
              <a:t>er</a:t>
            </a:r>
            <a:r>
              <a:rPr lang="fr-FR" sz="2000" dirty="0"/>
              <a:t> mars 2026</a:t>
            </a:r>
          </a:p>
          <a:p>
            <a:pPr lvl="1"/>
            <a:r>
              <a:rPr lang="fr-FR" sz="1700" dirty="0"/>
              <a:t>Bulletin adhésion employeur transmis au 24/12</a:t>
            </a:r>
          </a:p>
          <a:p>
            <a:pPr lvl="1"/>
            <a:r>
              <a:rPr lang="fr-FR" sz="1700" dirty="0"/>
              <a:t>Bulletin adhésion agents au 20/01</a:t>
            </a:r>
          </a:p>
          <a:p>
            <a:pPr marL="0" indent="0">
              <a:buNone/>
            </a:pPr>
            <a:r>
              <a:rPr lang="fr-FR" sz="2000" dirty="0"/>
              <a:t>Ne pas résilier l’ancien contrat en amont : déléguer cette mission à </a:t>
            </a:r>
            <a:r>
              <a:rPr lang="fr-FR" sz="2000" dirty="0" err="1"/>
              <a:t>Intériale</a:t>
            </a:r>
            <a:r>
              <a:rPr lang="fr-FR" sz="2000" dirty="0"/>
              <a:t> afin d’éviter une rupture de contrat</a:t>
            </a:r>
          </a:p>
          <a:p>
            <a:endParaRPr lang="fr-FR" sz="2000" dirty="0"/>
          </a:p>
          <a:p>
            <a:pPr lvl="2"/>
            <a:endParaRPr lang="fr-FR" sz="2400" b="1" dirty="0">
              <a:solidFill>
                <a:srgbClr val="92D050"/>
              </a:solidFill>
            </a:endParaRPr>
          </a:p>
        </p:txBody>
      </p:sp>
      <p:grpSp>
        <p:nvGrpSpPr>
          <p:cNvPr id="6" name="Groupe 14">
            <a:extLst>
              <a:ext uri="{FF2B5EF4-FFF2-40B4-BE49-F238E27FC236}">
                <a16:creationId xmlns:a16="http://schemas.microsoft.com/office/drawing/2014/main" id="{165514D0-4A7B-31F2-4283-CC868B4DEC74}"/>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F81B8103-309C-3471-A149-78D50A0B62F0}"/>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C05C421E-CA70-4A63-036E-F12C99C90087}"/>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C1982A5E-1263-E436-5B7A-E86054920095}"/>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43706893-3BCC-889E-6F73-7CDA046E1E3C}"/>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1A63EA83-933A-21D2-F0EF-59E6A96ABE00}"/>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1551C1E4-EEDD-3C99-D5B5-F31D5486FADB}"/>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935BCE32-57C2-4C6B-7B0E-4E35F3B28717}"/>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C32C2692-031C-D91C-2253-75BEB739D539}"/>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F47993FF-F617-C204-8508-10DFAE1878A9}"/>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9525A7F7-081E-871E-F810-186489AC3388}"/>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D37BAB4C-389F-56FE-B0B3-1BF95EB3AF24}"/>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EDA731AE-D043-7A40-3C14-61BC7E0DCC92}"/>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mc:AlternateContent xmlns:mc="http://schemas.openxmlformats.org/markup-compatibility/2006" xmlns:p14="http://schemas.microsoft.com/office/powerpoint/2010/main">
        <mc:Choice Requires="p14">
          <p:contentPart p14:bwMode="auto" r:id="rId6">
            <p14:nvContentPartPr>
              <p14:cNvPr id="3" name="Encre 2">
                <a:extLst>
                  <a:ext uri="{FF2B5EF4-FFF2-40B4-BE49-F238E27FC236}">
                    <a16:creationId xmlns:a16="http://schemas.microsoft.com/office/drawing/2014/main" id="{8817240E-A2C8-8CEE-8B4B-192E037E21F2}"/>
                  </a:ext>
                </a:extLst>
              </p14:cNvPr>
              <p14:cNvContentPartPr/>
              <p14:nvPr/>
            </p14:nvContentPartPr>
            <p14:xfrm>
              <a:off x="9193664" y="6505873"/>
              <a:ext cx="336960" cy="75240"/>
            </p14:xfrm>
          </p:contentPart>
        </mc:Choice>
        <mc:Fallback xmlns="">
          <p:pic>
            <p:nvPicPr>
              <p:cNvPr id="3" name="Encre 2">
                <a:extLst>
                  <a:ext uri="{FF2B5EF4-FFF2-40B4-BE49-F238E27FC236}">
                    <a16:creationId xmlns:a16="http://schemas.microsoft.com/office/drawing/2014/main" id="{0DC0B786-4D52-4496-DA73-1813D7489ECD}"/>
                  </a:ext>
                </a:extLst>
              </p:cNvPr>
              <p:cNvPicPr/>
              <p:nvPr/>
            </p:nvPicPr>
            <p:blipFill>
              <a:blip r:embed="rId7"/>
              <a:stretch>
                <a:fillRect/>
              </a:stretch>
            </p:blipFill>
            <p:spPr>
              <a:xfrm>
                <a:off x="9139664" y="6398233"/>
                <a:ext cx="4446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Encre 8">
                <a:extLst>
                  <a:ext uri="{FF2B5EF4-FFF2-40B4-BE49-F238E27FC236}">
                    <a16:creationId xmlns:a16="http://schemas.microsoft.com/office/drawing/2014/main" id="{C4D42EC4-ABEA-012C-CDE2-F1656D782407}"/>
                  </a:ext>
                </a:extLst>
              </p14:cNvPr>
              <p14:cNvContentPartPr/>
              <p14:nvPr/>
            </p14:nvContentPartPr>
            <p14:xfrm>
              <a:off x="9282944" y="6609193"/>
              <a:ext cx="195120" cy="75240"/>
            </p14:xfrm>
          </p:contentPart>
        </mc:Choice>
        <mc:Fallback xmlns="">
          <p:pic>
            <p:nvPicPr>
              <p:cNvPr id="9" name="Encre 8">
                <a:extLst>
                  <a:ext uri="{FF2B5EF4-FFF2-40B4-BE49-F238E27FC236}">
                    <a16:creationId xmlns:a16="http://schemas.microsoft.com/office/drawing/2014/main" id="{B21AAC4D-2A76-BB21-88A9-7E987949A51D}"/>
                  </a:ext>
                </a:extLst>
              </p:cNvPr>
              <p:cNvPicPr/>
              <p:nvPr/>
            </p:nvPicPr>
            <p:blipFill>
              <a:blip r:embed="rId9"/>
              <a:stretch>
                <a:fillRect/>
              </a:stretch>
            </p:blipFill>
            <p:spPr>
              <a:xfrm>
                <a:off x="9229304" y="6501193"/>
                <a:ext cx="3027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Encre 9">
                <a:extLst>
                  <a:ext uri="{FF2B5EF4-FFF2-40B4-BE49-F238E27FC236}">
                    <a16:creationId xmlns:a16="http://schemas.microsoft.com/office/drawing/2014/main" id="{CBC2ECA8-21E1-F972-7A83-216E686ABB15}"/>
                  </a:ext>
                </a:extLst>
              </p14:cNvPr>
              <p14:cNvContentPartPr/>
              <p14:nvPr/>
            </p14:nvContentPartPr>
            <p14:xfrm>
              <a:off x="9272864" y="6633970"/>
              <a:ext cx="267120" cy="84960"/>
            </p14:xfrm>
          </p:contentPart>
        </mc:Choice>
        <mc:Fallback xmlns="">
          <p:pic>
            <p:nvPicPr>
              <p:cNvPr id="10" name="Encre 9">
                <a:extLst>
                  <a:ext uri="{FF2B5EF4-FFF2-40B4-BE49-F238E27FC236}">
                    <a16:creationId xmlns:a16="http://schemas.microsoft.com/office/drawing/2014/main" id="{30B17F33-05CF-AEA8-B149-140A8F41D31A}"/>
                  </a:ext>
                </a:extLst>
              </p:cNvPr>
              <p:cNvPicPr/>
              <p:nvPr/>
            </p:nvPicPr>
            <p:blipFill>
              <a:blip r:embed="rId11"/>
              <a:stretch>
                <a:fillRect/>
              </a:stretch>
            </p:blipFill>
            <p:spPr>
              <a:xfrm>
                <a:off x="9219224" y="6525970"/>
                <a:ext cx="3747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Encre 11">
                <a:extLst>
                  <a:ext uri="{FF2B5EF4-FFF2-40B4-BE49-F238E27FC236}">
                    <a16:creationId xmlns:a16="http://schemas.microsoft.com/office/drawing/2014/main" id="{545EC7D8-3856-3E12-3DF8-D640FAA96ED2}"/>
                  </a:ext>
                </a:extLst>
              </p14:cNvPr>
              <p14:cNvContentPartPr/>
              <p14:nvPr/>
            </p14:nvContentPartPr>
            <p14:xfrm>
              <a:off x="3338094" y="4876800"/>
              <a:ext cx="776880" cy="102600"/>
            </p14:xfrm>
          </p:contentPart>
        </mc:Choice>
        <mc:Fallback xmlns="">
          <p:pic>
            <p:nvPicPr>
              <p:cNvPr id="12" name="Encre 11">
                <a:extLst>
                  <a:ext uri="{FF2B5EF4-FFF2-40B4-BE49-F238E27FC236}">
                    <a16:creationId xmlns:a16="http://schemas.microsoft.com/office/drawing/2014/main" id="{545EC7D8-3856-3E12-3DF8-D640FAA96ED2}"/>
                  </a:ext>
                </a:extLst>
              </p:cNvPr>
              <p:cNvPicPr/>
              <p:nvPr/>
            </p:nvPicPr>
            <p:blipFill>
              <a:blip r:embed="rId13"/>
              <a:stretch>
                <a:fillRect/>
              </a:stretch>
            </p:blipFill>
            <p:spPr>
              <a:xfrm>
                <a:off x="3284094" y="4768800"/>
                <a:ext cx="884520" cy="318240"/>
              </a:xfrm>
              <a:prstGeom prst="rect">
                <a:avLst/>
              </a:prstGeom>
            </p:spPr>
          </p:pic>
        </mc:Fallback>
      </mc:AlternateContent>
      <p:sp>
        <p:nvSpPr>
          <p:cNvPr id="2" name="ZoneTexte 1">
            <a:extLst>
              <a:ext uri="{FF2B5EF4-FFF2-40B4-BE49-F238E27FC236}">
                <a16:creationId xmlns:a16="http://schemas.microsoft.com/office/drawing/2014/main" id="{71726D9A-7929-CFBB-CA60-D4520FC35BFB}"/>
              </a:ext>
            </a:extLst>
          </p:cNvPr>
          <p:cNvSpPr txBox="1"/>
          <p:nvPr/>
        </p:nvSpPr>
        <p:spPr>
          <a:xfrm>
            <a:off x="6553200" y="593216"/>
            <a:ext cx="4593264" cy="369332"/>
          </a:xfrm>
          <a:prstGeom prst="rect">
            <a:avLst/>
          </a:prstGeom>
          <a:noFill/>
        </p:spPr>
        <p:txBody>
          <a:bodyPr wrap="square">
            <a:spAutoFit/>
          </a:bodyPr>
          <a:lstStyle/>
          <a:p>
            <a:r>
              <a:rPr lang="fr-FR" b="1" dirty="0">
                <a:solidFill>
                  <a:srgbClr val="00B0F0"/>
                </a:solidFill>
              </a:rPr>
              <a:t>Actu - minute</a:t>
            </a:r>
          </a:p>
        </p:txBody>
      </p:sp>
      <p:pic>
        <p:nvPicPr>
          <p:cNvPr id="5" name="Image 4" descr="Une image contenant texte, capture d’écran, Police, logo&#10;&#10;Le contenu généré par l’IA peut être incorrect.">
            <a:extLst>
              <a:ext uri="{FF2B5EF4-FFF2-40B4-BE49-F238E27FC236}">
                <a16:creationId xmlns:a16="http://schemas.microsoft.com/office/drawing/2014/main" id="{BB7903BD-BDBD-41FD-D888-9FD5271B574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67400" y="2686885"/>
            <a:ext cx="2404229" cy="2026984"/>
          </a:xfrm>
          <a:prstGeom prst="rect">
            <a:avLst/>
          </a:prstGeom>
        </p:spPr>
      </p:pic>
      <p:sp>
        <p:nvSpPr>
          <p:cNvPr id="13" name="Triangle isocèle 12">
            <a:extLst>
              <a:ext uri="{FF2B5EF4-FFF2-40B4-BE49-F238E27FC236}">
                <a16:creationId xmlns:a16="http://schemas.microsoft.com/office/drawing/2014/main" id="{F1BC3142-FE2F-DDBF-C5A1-DCBE2D3CB2A9}"/>
              </a:ext>
            </a:extLst>
          </p:cNvPr>
          <p:cNvSpPr/>
          <p:nvPr/>
        </p:nvSpPr>
        <p:spPr>
          <a:xfrm>
            <a:off x="121624" y="5857120"/>
            <a:ext cx="290145" cy="48553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rPr>
              <a:t>!!</a:t>
            </a:r>
          </a:p>
        </p:txBody>
      </p:sp>
      <p:sp>
        <p:nvSpPr>
          <p:cNvPr id="17" name="ZoneTexte 16">
            <a:extLst>
              <a:ext uri="{FF2B5EF4-FFF2-40B4-BE49-F238E27FC236}">
                <a16:creationId xmlns:a16="http://schemas.microsoft.com/office/drawing/2014/main" id="{EF29978C-41E7-5867-2B94-119F3A1C2151}"/>
              </a:ext>
            </a:extLst>
          </p:cNvPr>
          <p:cNvSpPr txBox="1"/>
          <p:nvPr/>
        </p:nvSpPr>
        <p:spPr>
          <a:xfrm>
            <a:off x="145073" y="5911754"/>
            <a:ext cx="159301" cy="523220"/>
          </a:xfrm>
          <a:prstGeom prst="rect">
            <a:avLst/>
          </a:prstGeom>
          <a:noFill/>
          <a:ln>
            <a:noFill/>
          </a:ln>
        </p:spPr>
        <p:txBody>
          <a:bodyPr wrap="square" rtlCol="0">
            <a:spAutoFit/>
          </a:bodyPr>
          <a:lstStyle/>
          <a:p>
            <a:r>
              <a:rPr lang="fr-FR" sz="28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6557866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a:extLst>
              <a:ext uri="{FF2B5EF4-FFF2-40B4-BE49-F238E27FC236}">
                <a16:creationId xmlns:a16="http://schemas.microsoft.com/office/drawing/2014/main" id="{A91F8F4C-F5D5-4FBA-4D4C-05A849F5D4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000" y="834925"/>
            <a:ext cx="2873196" cy="1615942"/>
          </a:xfrm>
          <a:prstGeom prst="rect">
            <a:avLst/>
          </a:prstGeom>
        </p:spPr>
      </p:pic>
      <p:sp>
        <p:nvSpPr>
          <p:cNvPr id="4" name="Espace réservé du contenu 3">
            <a:extLst>
              <a:ext uri="{FF2B5EF4-FFF2-40B4-BE49-F238E27FC236}">
                <a16:creationId xmlns:a16="http://schemas.microsoft.com/office/drawing/2014/main" id="{8F28F731-1CC1-5794-CE19-12C85F7F86F2}"/>
              </a:ext>
            </a:extLst>
          </p:cNvPr>
          <p:cNvSpPr>
            <a:spLocks noGrp="1"/>
          </p:cNvSpPr>
          <p:nvPr>
            <p:ph idx="1"/>
          </p:nvPr>
        </p:nvSpPr>
        <p:spPr>
          <a:xfrm>
            <a:off x="330618" y="1016933"/>
            <a:ext cx="8210132" cy="5161938"/>
          </a:xfrm>
        </p:spPr>
        <p:txBody>
          <a:bodyPr>
            <a:normAutofit fontScale="92500" lnSpcReduction="10000"/>
          </a:bodyPr>
          <a:lstStyle/>
          <a:p>
            <a:pPr marL="685800" lvl="2" indent="0">
              <a:buNone/>
            </a:pPr>
            <a:endParaRPr lang="fr-FR" sz="2400" dirty="0"/>
          </a:p>
          <a:p>
            <a:pPr marL="0" indent="0">
              <a:buNone/>
            </a:pPr>
            <a:r>
              <a:rPr lang="fr-FR" sz="2400" b="1" dirty="0">
                <a:solidFill>
                  <a:srgbClr val="CC99FF"/>
                </a:solidFill>
              </a:rPr>
              <a:t>		3- protection sociale complémentaire</a:t>
            </a:r>
          </a:p>
          <a:p>
            <a:pPr marL="0" indent="0">
              <a:buNone/>
            </a:pPr>
            <a:endParaRPr lang="fr-FR" sz="2400" b="1" dirty="0">
              <a:solidFill>
                <a:srgbClr val="CC99FF"/>
              </a:solidFill>
            </a:endParaRPr>
          </a:p>
          <a:p>
            <a:pPr marL="0" indent="0">
              <a:buNone/>
            </a:pPr>
            <a:r>
              <a:rPr lang="fr-FR" sz="2400" b="1" dirty="0">
                <a:solidFill>
                  <a:srgbClr val="00B0F0"/>
                </a:solidFill>
              </a:rPr>
              <a:t>PREVOYANCE :</a:t>
            </a:r>
          </a:p>
          <a:p>
            <a:pPr marL="0" indent="0">
              <a:buNone/>
            </a:pPr>
            <a:r>
              <a:rPr lang="fr-FR" sz="2400" dirty="0"/>
              <a:t>Pensez à clôturer vos sinistres ouverts en prévoyance avant le 31 décembre : sur la plateforme employeur de </a:t>
            </a:r>
            <a:r>
              <a:rPr lang="fr-FR" sz="2400" dirty="0" err="1"/>
              <a:t>territoria</a:t>
            </a:r>
            <a:r>
              <a:rPr lang="fr-FR" sz="2400" dirty="0"/>
              <a:t> mutuelle : liste des sinistres &gt; ouvrir les sinistres concernés&gt; cliquer sur reprise d’activité</a:t>
            </a:r>
          </a:p>
          <a:p>
            <a:pPr marL="0" indent="0">
              <a:buNone/>
            </a:pPr>
            <a:endParaRPr lang="fr-FR" sz="2400" dirty="0"/>
          </a:p>
          <a:p>
            <a:pPr marL="0" indent="0" algn="ctr">
              <a:buNone/>
            </a:pPr>
            <a:r>
              <a:rPr lang="fr-FR" sz="2400" b="1" dirty="0"/>
              <a:t>Sinistres clôturés = limitation du montant des provisions par l’assureur = maitrise du montant de la cotisation</a:t>
            </a:r>
            <a:endParaRPr lang="fr-FR" sz="2000" b="1" dirty="0"/>
          </a:p>
          <a:p>
            <a:pPr marL="0" indent="0">
              <a:buNone/>
            </a:pPr>
            <a:endParaRPr lang="fr-FR" sz="2000" dirty="0"/>
          </a:p>
          <a:p>
            <a:pPr marL="0" indent="0">
              <a:buNone/>
            </a:pPr>
            <a:endParaRPr lang="fr-FR" sz="2000" dirty="0"/>
          </a:p>
          <a:p>
            <a:pPr marL="0" indent="0">
              <a:buNone/>
            </a:pPr>
            <a:r>
              <a:rPr lang="fr-FR" sz="2400" dirty="0"/>
              <a:t>Réunions employeurs et agents à venir fin novembre- début décembre &gt; dates communiquées via flash info</a:t>
            </a:r>
          </a:p>
        </p:txBody>
      </p:sp>
      <p:pic>
        <p:nvPicPr>
          <p:cNvPr id="11" name="Image 10" descr="Logo_CDG18_BS.jpg"/>
          <p:cNvPicPr>
            <a:picLocks noChangeAspect="1"/>
          </p:cNvPicPr>
          <p:nvPr/>
        </p:nvPicPr>
        <p:blipFill>
          <a:blip r:embed="rId4"/>
          <a:stretch>
            <a:fillRect/>
          </a:stretch>
        </p:blipFill>
        <p:spPr>
          <a:xfrm>
            <a:off x="0" y="0"/>
            <a:ext cx="1422426" cy="1443762"/>
          </a:xfrm>
          <a:prstGeom prst="rect">
            <a:avLst/>
          </a:prstGeom>
        </p:spPr>
      </p:pic>
      <p:grpSp>
        <p:nvGrpSpPr>
          <p:cNvPr id="6" name="Groupe 14"/>
          <p:cNvGrpSpPr>
            <a:grpSpLocks/>
          </p:cNvGrpSpPr>
          <p:nvPr/>
        </p:nvGrpSpPr>
        <p:grpSpPr bwMode="auto">
          <a:xfrm>
            <a:off x="1482068" y="152400"/>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mc:AlternateContent xmlns:mc="http://schemas.openxmlformats.org/markup-compatibility/2006" xmlns:p14="http://schemas.microsoft.com/office/powerpoint/2010/main">
        <mc:Choice Requires="p14">
          <p:contentPart p14:bwMode="auto" r:id="rId5">
            <p14:nvContentPartPr>
              <p14:cNvPr id="3" name="Encre 2">
                <a:extLst>
                  <a:ext uri="{FF2B5EF4-FFF2-40B4-BE49-F238E27FC236}">
                    <a16:creationId xmlns:a16="http://schemas.microsoft.com/office/drawing/2014/main" id="{0DC0B786-4D52-4496-DA73-1813D7489ECD}"/>
                  </a:ext>
                </a:extLst>
              </p14:cNvPr>
              <p14:cNvContentPartPr/>
              <p14:nvPr/>
            </p14:nvContentPartPr>
            <p14:xfrm>
              <a:off x="9193664" y="6505873"/>
              <a:ext cx="336960" cy="75240"/>
            </p14:xfrm>
          </p:contentPart>
        </mc:Choice>
        <mc:Fallback xmlns="">
          <p:pic>
            <p:nvPicPr>
              <p:cNvPr id="3" name="Encre 2">
                <a:extLst>
                  <a:ext uri="{FF2B5EF4-FFF2-40B4-BE49-F238E27FC236}">
                    <a16:creationId xmlns:a16="http://schemas.microsoft.com/office/drawing/2014/main" id="{0DC0B786-4D52-4496-DA73-1813D7489ECD}"/>
                  </a:ext>
                </a:extLst>
              </p:cNvPr>
              <p:cNvPicPr/>
              <p:nvPr/>
            </p:nvPicPr>
            <p:blipFill>
              <a:blip r:embed="rId9"/>
              <a:stretch>
                <a:fillRect/>
              </a:stretch>
            </p:blipFill>
            <p:spPr>
              <a:xfrm>
                <a:off x="9139664" y="6398233"/>
                <a:ext cx="4446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Encre 8">
                <a:extLst>
                  <a:ext uri="{FF2B5EF4-FFF2-40B4-BE49-F238E27FC236}">
                    <a16:creationId xmlns:a16="http://schemas.microsoft.com/office/drawing/2014/main" id="{B21AAC4D-2A76-BB21-88A9-7E987949A51D}"/>
                  </a:ext>
                </a:extLst>
              </p14:cNvPr>
              <p14:cNvContentPartPr/>
              <p14:nvPr/>
            </p14:nvContentPartPr>
            <p14:xfrm>
              <a:off x="9282944" y="6609193"/>
              <a:ext cx="195120" cy="75240"/>
            </p14:xfrm>
          </p:contentPart>
        </mc:Choice>
        <mc:Fallback xmlns="">
          <p:pic>
            <p:nvPicPr>
              <p:cNvPr id="9" name="Encre 8">
                <a:extLst>
                  <a:ext uri="{FF2B5EF4-FFF2-40B4-BE49-F238E27FC236}">
                    <a16:creationId xmlns:a16="http://schemas.microsoft.com/office/drawing/2014/main" id="{B21AAC4D-2A76-BB21-88A9-7E987949A51D}"/>
                  </a:ext>
                </a:extLst>
              </p:cNvPr>
              <p:cNvPicPr/>
              <p:nvPr/>
            </p:nvPicPr>
            <p:blipFill>
              <a:blip r:embed="rId11"/>
              <a:stretch>
                <a:fillRect/>
              </a:stretch>
            </p:blipFill>
            <p:spPr>
              <a:xfrm>
                <a:off x="9229304" y="6501193"/>
                <a:ext cx="3027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Encre 9">
                <a:extLst>
                  <a:ext uri="{FF2B5EF4-FFF2-40B4-BE49-F238E27FC236}">
                    <a16:creationId xmlns:a16="http://schemas.microsoft.com/office/drawing/2014/main" id="{30B17F33-05CF-AEA8-B149-140A8F41D31A}"/>
                  </a:ext>
                </a:extLst>
              </p14:cNvPr>
              <p14:cNvContentPartPr/>
              <p14:nvPr/>
            </p14:nvContentPartPr>
            <p14:xfrm>
              <a:off x="9272864" y="6633970"/>
              <a:ext cx="267120" cy="84960"/>
            </p14:xfrm>
          </p:contentPart>
        </mc:Choice>
        <mc:Fallback xmlns="">
          <p:pic>
            <p:nvPicPr>
              <p:cNvPr id="10" name="Encre 9">
                <a:extLst>
                  <a:ext uri="{FF2B5EF4-FFF2-40B4-BE49-F238E27FC236}">
                    <a16:creationId xmlns:a16="http://schemas.microsoft.com/office/drawing/2014/main" id="{30B17F33-05CF-AEA8-B149-140A8F41D31A}"/>
                  </a:ext>
                </a:extLst>
              </p:cNvPr>
              <p:cNvPicPr/>
              <p:nvPr/>
            </p:nvPicPr>
            <p:blipFill>
              <a:blip r:embed="rId13"/>
              <a:stretch>
                <a:fillRect/>
              </a:stretch>
            </p:blipFill>
            <p:spPr>
              <a:xfrm>
                <a:off x="9219224" y="6525970"/>
                <a:ext cx="3747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Encre 11">
                <a:extLst>
                  <a:ext uri="{FF2B5EF4-FFF2-40B4-BE49-F238E27FC236}">
                    <a16:creationId xmlns:a16="http://schemas.microsoft.com/office/drawing/2014/main" id="{F832CDDC-53D6-9617-0C38-56FCE17EFF17}"/>
                  </a:ext>
                </a:extLst>
              </p14:cNvPr>
              <p14:cNvContentPartPr/>
              <p14:nvPr/>
            </p14:nvContentPartPr>
            <p14:xfrm>
              <a:off x="4462184" y="4936930"/>
              <a:ext cx="776880" cy="102600"/>
            </p14:xfrm>
          </p:contentPart>
        </mc:Choice>
        <mc:Fallback xmlns="">
          <p:pic>
            <p:nvPicPr>
              <p:cNvPr id="12" name="Encre 11">
                <a:extLst>
                  <a:ext uri="{FF2B5EF4-FFF2-40B4-BE49-F238E27FC236}">
                    <a16:creationId xmlns:a16="http://schemas.microsoft.com/office/drawing/2014/main" id="{F832CDDC-53D6-9617-0C38-56FCE17EFF17}"/>
                  </a:ext>
                </a:extLst>
              </p:cNvPr>
              <p:cNvPicPr/>
              <p:nvPr/>
            </p:nvPicPr>
            <p:blipFill>
              <a:blip r:embed="rId15"/>
              <a:stretch>
                <a:fillRect/>
              </a:stretch>
            </p:blipFill>
            <p:spPr>
              <a:xfrm>
                <a:off x="4408544" y="4828930"/>
                <a:ext cx="884520" cy="318240"/>
              </a:xfrm>
              <a:prstGeom prst="rect">
                <a:avLst/>
              </a:prstGeom>
            </p:spPr>
          </p:pic>
        </mc:Fallback>
      </mc:AlternateContent>
      <p:sp>
        <p:nvSpPr>
          <p:cNvPr id="13" name="Rectangle 12">
            <a:extLst>
              <a:ext uri="{FF2B5EF4-FFF2-40B4-BE49-F238E27FC236}">
                <a16:creationId xmlns:a16="http://schemas.microsoft.com/office/drawing/2014/main" id="{BED382C1-A51D-CBA0-4534-042C0EA5B91E}"/>
              </a:ext>
            </a:extLst>
          </p:cNvPr>
          <p:cNvSpPr/>
          <p:nvPr/>
        </p:nvSpPr>
        <p:spPr>
          <a:xfrm>
            <a:off x="9144000" y="6505873"/>
            <a:ext cx="499533" cy="3521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53B81337-2F99-160A-5F04-F9F126FE095E}"/>
              </a:ext>
            </a:extLst>
          </p:cNvPr>
          <p:cNvSpPr txBox="1"/>
          <p:nvPr/>
        </p:nvSpPr>
        <p:spPr>
          <a:xfrm>
            <a:off x="6374264" y="446641"/>
            <a:ext cx="2819400" cy="461665"/>
          </a:xfrm>
          <a:prstGeom prst="rect">
            <a:avLst/>
          </a:prstGeom>
          <a:noFill/>
        </p:spPr>
        <p:txBody>
          <a:bodyPr wrap="square" rtlCol="0">
            <a:spAutoFit/>
          </a:bodyPr>
          <a:lstStyle/>
          <a:p>
            <a:r>
              <a:rPr lang="fr-FR" sz="2400" b="1" dirty="0">
                <a:solidFill>
                  <a:srgbClr val="FFC000"/>
                </a:solidFill>
              </a:rPr>
              <a:t>Actu  - minute</a:t>
            </a:r>
          </a:p>
        </p:txBody>
      </p:sp>
      <p:sp>
        <p:nvSpPr>
          <p:cNvPr id="5" name="Rectangle 4">
            <a:extLst>
              <a:ext uri="{FF2B5EF4-FFF2-40B4-BE49-F238E27FC236}">
                <a16:creationId xmlns:a16="http://schemas.microsoft.com/office/drawing/2014/main" id="{01253FCF-4590-DC1D-34A1-B71E225DDA65}"/>
              </a:ext>
            </a:extLst>
          </p:cNvPr>
          <p:cNvSpPr/>
          <p:nvPr/>
        </p:nvSpPr>
        <p:spPr>
          <a:xfrm>
            <a:off x="549484" y="4015862"/>
            <a:ext cx="7772400" cy="990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572271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7A5E9-3A69-411E-D245-C751AD9EA026}"/>
            </a:ext>
          </a:extLst>
        </p:cNvPr>
        <p:cNvGrpSpPr/>
        <p:nvPr/>
      </p:nvGrpSpPr>
      <p:grpSpPr>
        <a:xfrm>
          <a:off x="0" y="0"/>
          <a:ext cx="0" cy="0"/>
          <a:chOff x="0" y="0"/>
          <a:chExt cx="0" cy="0"/>
        </a:xfrm>
      </p:grpSpPr>
      <p:pic>
        <p:nvPicPr>
          <p:cNvPr id="5" name="Image 4" descr="Une image contenant logo, Graphique, Police, graphisme&#10;&#10;Le contenu généré par l’IA peut être incorrect.">
            <a:extLst>
              <a:ext uri="{FF2B5EF4-FFF2-40B4-BE49-F238E27FC236}">
                <a16:creationId xmlns:a16="http://schemas.microsoft.com/office/drawing/2014/main" id="{BCB775CE-82EF-32F1-7723-5C9982EC85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6961" y="486796"/>
            <a:ext cx="2143125" cy="2143125"/>
          </a:xfrm>
          <a:prstGeom prst="rect">
            <a:avLst/>
          </a:prstGeom>
        </p:spPr>
      </p:pic>
      <p:pic>
        <p:nvPicPr>
          <p:cNvPr id="11" name="Image 10" descr="Logo_CDG18_BS.jpg">
            <a:extLst>
              <a:ext uri="{FF2B5EF4-FFF2-40B4-BE49-F238E27FC236}">
                <a16:creationId xmlns:a16="http://schemas.microsoft.com/office/drawing/2014/main" id="{27F10789-3404-93B7-118A-EB8A9EEE5873}"/>
              </a:ext>
            </a:extLst>
          </p:cNvPr>
          <p:cNvPicPr>
            <a:picLocks noChangeAspect="1"/>
          </p:cNvPicPr>
          <p:nvPr/>
        </p:nvPicPr>
        <p:blipFill>
          <a:blip r:embed="rId4"/>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A19F983C-6208-4506-77B6-72B69A11C261}"/>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3D7C7237-46BC-81D7-2E94-41A7DCFC6E8E}"/>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7ED82384-7EA0-C82D-C0EB-E763FDBC1D3B}"/>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80086BF7-9EDE-95B8-3618-C7D4D1891C01}"/>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CA313B7F-29CC-3755-F0F1-7F45D999651C}"/>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9CF19C61-F4BC-8BD4-91E9-A85F0F0063AE}"/>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73DFEA99-6A8B-6AFF-D993-82332682C988}"/>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860CD740-0D93-A032-3F01-7FE61AF75C16}"/>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1D6CC68E-5319-00C3-2D45-19ADB48009E1}"/>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4F57F9C1-4992-0EB5-4E59-3FE5418F7313}"/>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36016ACC-B7F3-01AE-3299-6FBC5700896A}"/>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F848FC07-2F45-0835-E247-CC944BB86685}"/>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99CB7775-3319-F4A0-139C-DDAE2AFC3D8F}"/>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9" name="ZoneTexte 8">
            <a:extLst>
              <a:ext uri="{FF2B5EF4-FFF2-40B4-BE49-F238E27FC236}">
                <a16:creationId xmlns:a16="http://schemas.microsoft.com/office/drawing/2014/main" id="{B166B6F1-9AE5-E4DF-E39D-C11A4E1F9E7B}"/>
              </a:ext>
            </a:extLst>
          </p:cNvPr>
          <p:cNvSpPr txBox="1"/>
          <p:nvPr/>
        </p:nvSpPr>
        <p:spPr>
          <a:xfrm>
            <a:off x="402268" y="1879391"/>
            <a:ext cx="8077200" cy="5447645"/>
          </a:xfrm>
          <a:prstGeom prst="rect">
            <a:avLst/>
          </a:prstGeom>
          <a:noFill/>
        </p:spPr>
        <p:txBody>
          <a:bodyPr wrap="square">
            <a:spAutoFit/>
          </a:bodyPr>
          <a:lstStyle/>
          <a:p>
            <a:pPr algn="just">
              <a:buClr>
                <a:srgbClr val="92D050"/>
              </a:buClr>
            </a:pPr>
            <a:r>
              <a:rPr lang="fr-FR" b="1" dirty="0">
                <a:solidFill>
                  <a:schemeClr val="accent2">
                    <a:lumMod val="75000"/>
                  </a:schemeClr>
                </a:solidFill>
              </a:rPr>
              <a:t>4/ CNP = une </a:t>
            </a:r>
            <a:r>
              <a:rPr lang="fr-FR" b="1" dirty="0" err="1">
                <a:solidFill>
                  <a:schemeClr val="accent2">
                    <a:lumMod val="75000"/>
                  </a:schemeClr>
                </a:solidFill>
              </a:rPr>
              <a:t>visio</a:t>
            </a:r>
            <a:r>
              <a:rPr lang="fr-FR" b="1" dirty="0">
                <a:solidFill>
                  <a:schemeClr val="accent2">
                    <a:lumMod val="75000"/>
                  </a:schemeClr>
                </a:solidFill>
              </a:rPr>
              <a:t> pour bien déclarer vos bases d’assurances</a:t>
            </a:r>
          </a:p>
          <a:p>
            <a:pPr algn="just">
              <a:buClr>
                <a:srgbClr val="92D050"/>
              </a:buClr>
            </a:pPr>
            <a:endParaRPr lang="fr-FR" b="1" dirty="0">
              <a:solidFill>
                <a:schemeClr val="accent2">
                  <a:lumMod val="75000"/>
                </a:schemeClr>
              </a:solidFill>
            </a:endParaRPr>
          </a:p>
          <a:p>
            <a:pPr algn="just">
              <a:buClr>
                <a:srgbClr val="92D050"/>
              </a:buClr>
            </a:pPr>
            <a:r>
              <a:rPr lang="fr-FR" dirty="0"/>
              <a:t>Chaque année les collectivités assurées à la CNP doivent déclarer leurs bases de cotisations de l’année N-1 sur l’applicatif</a:t>
            </a:r>
          </a:p>
          <a:p>
            <a:pPr marL="285750" indent="-285750" algn="just">
              <a:buClr>
                <a:srgbClr val="92D050"/>
              </a:buClr>
              <a:buFontTx/>
              <a:buChar char="-"/>
            </a:pPr>
            <a:r>
              <a:rPr lang="fr-FR" dirty="0"/>
              <a:t>Indispensable pour éditer les factures de réajustement</a:t>
            </a:r>
          </a:p>
          <a:p>
            <a:pPr marL="285750" indent="-285750" algn="just">
              <a:buClr>
                <a:srgbClr val="92D050"/>
              </a:buClr>
              <a:buFontTx/>
              <a:buChar char="-"/>
            </a:pPr>
            <a:r>
              <a:rPr lang="fr-FR" dirty="0"/>
              <a:t>Blocage des prestations en cas de non déclaration des bases</a:t>
            </a:r>
          </a:p>
          <a:p>
            <a:pPr marL="285750" indent="-285750" algn="just">
              <a:buClr>
                <a:srgbClr val="92D050"/>
              </a:buClr>
              <a:buFontTx/>
              <a:buChar char="-"/>
            </a:pPr>
            <a:endParaRPr lang="fr-FR" dirty="0"/>
          </a:p>
          <a:p>
            <a:pPr algn="just">
              <a:buClr>
                <a:srgbClr val="92D050"/>
              </a:buClr>
            </a:pPr>
            <a:r>
              <a:rPr lang="fr-FR" b="1" dirty="0"/>
              <a:t>Une </a:t>
            </a:r>
            <a:r>
              <a:rPr lang="fr-FR" b="1" dirty="0" err="1"/>
              <a:t>visio</a:t>
            </a:r>
            <a:r>
              <a:rPr lang="fr-FR" b="1" dirty="0"/>
              <a:t> sera organisée fin novembre-début décembre avec CNP afin de vous guider dans ces formalités</a:t>
            </a:r>
          </a:p>
          <a:p>
            <a:pPr algn="just">
              <a:buClr>
                <a:srgbClr val="92D050"/>
              </a:buClr>
            </a:pPr>
            <a:endParaRPr lang="fr-FR" b="1" dirty="0"/>
          </a:p>
          <a:p>
            <a:pPr algn="just">
              <a:buClr>
                <a:srgbClr val="92D050"/>
              </a:buClr>
            </a:pPr>
            <a:endParaRPr lang="fr-FR" b="1" dirty="0"/>
          </a:p>
          <a:p>
            <a:pPr algn="just">
              <a:buClr>
                <a:srgbClr val="92D050"/>
              </a:buClr>
            </a:pPr>
            <a:r>
              <a:rPr lang="fr-FR" b="1" dirty="0">
                <a:solidFill>
                  <a:schemeClr val="accent2">
                    <a:lumMod val="75000"/>
                  </a:schemeClr>
                </a:solidFill>
              </a:rPr>
              <a:t>CNP : retour des conditions particulières pour 2026</a:t>
            </a:r>
          </a:p>
          <a:p>
            <a:pPr marL="285750" indent="-285750" algn="just">
              <a:buClr>
                <a:srgbClr val="92D050"/>
              </a:buClr>
              <a:buFont typeface="Arial" panose="020B0604020202020204" pitchFamily="34" charset="0"/>
              <a:buChar char="•"/>
            </a:pPr>
            <a:r>
              <a:rPr lang="fr-FR" dirty="0"/>
              <a:t>Un exemplaire signé à retourner par mail à </a:t>
            </a:r>
            <a:r>
              <a:rPr lang="fr-FR" dirty="0">
                <a:hlinkClick r:id="rId5"/>
              </a:rPr>
              <a:t>assurances.retraite@cdg18.fr</a:t>
            </a:r>
            <a:endParaRPr lang="fr-FR" dirty="0"/>
          </a:p>
          <a:p>
            <a:pPr marL="285750" indent="-285750" algn="just">
              <a:buClr>
                <a:srgbClr val="92D050"/>
              </a:buClr>
              <a:buFont typeface="Arial" panose="020B0604020202020204" pitchFamily="34" charset="0"/>
              <a:buChar char="•"/>
            </a:pPr>
            <a:r>
              <a:rPr lang="fr-FR" dirty="0"/>
              <a:t>Le CDG se charge de transmettre à CNP</a:t>
            </a:r>
          </a:p>
          <a:p>
            <a:pPr algn="just">
              <a:buClr>
                <a:srgbClr val="92D050"/>
              </a:buClr>
            </a:pPr>
            <a:endParaRPr lang="fr-FR" b="1" dirty="0">
              <a:solidFill>
                <a:srgbClr val="EC14B9"/>
              </a:solidFill>
            </a:endParaRPr>
          </a:p>
          <a:p>
            <a:pPr algn="just">
              <a:buClr>
                <a:srgbClr val="92D050"/>
              </a:buClr>
            </a:pPr>
            <a:endParaRPr lang="fr-FR" b="1" dirty="0">
              <a:solidFill>
                <a:srgbClr val="FF0000"/>
              </a:solidFill>
            </a:endParaRPr>
          </a:p>
          <a:p>
            <a:pPr algn="just">
              <a:buClr>
                <a:srgbClr val="92D050"/>
              </a:buClr>
            </a:pP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Clr>
                <a:srgbClr val="92D050"/>
              </a:buClr>
              <a:buFontTx/>
              <a:buChar char="-"/>
            </a:pPr>
            <a:endParaRPr lang="fr-FR" sz="2000" kern="100" dirty="0">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endParaRPr lang="fr-FR" sz="2000" dirty="0"/>
          </a:p>
        </p:txBody>
      </p:sp>
      <p:sp>
        <p:nvSpPr>
          <p:cNvPr id="2" name="ZoneTexte 1">
            <a:extLst>
              <a:ext uri="{FF2B5EF4-FFF2-40B4-BE49-F238E27FC236}">
                <a16:creationId xmlns:a16="http://schemas.microsoft.com/office/drawing/2014/main" id="{CB63D61D-BB8B-039C-2093-275E67D288B4}"/>
              </a:ext>
            </a:extLst>
          </p:cNvPr>
          <p:cNvSpPr txBox="1"/>
          <p:nvPr/>
        </p:nvSpPr>
        <p:spPr>
          <a:xfrm>
            <a:off x="6553200" y="593216"/>
            <a:ext cx="4593264" cy="369332"/>
          </a:xfrm>
          <a:prstGeom prst="rect">
            <a:avLst/>
          </a:prstGeom>
          <a:noFill/>
        </p:spPr>
        <p:txBody>
          <a:bodyPr wrap="square">
            <a:spAutoFit/>
          </a:bodyPr>
          <a:lstStyle/>
          <a:p>
            <a:r>
              <a:rPr lang="fr-FR" b="1" dirty="0">
                <a:solidFill>
                  <a:srgbClr val="00B0F0"/>
                </a:solidFill>
              </a:rPr>
              <a:t>Actu - minute</a:t>
            </a:r>
          </a:p>
        </p:txBody>
      </p:sp>
    </p:spTree>
    <p:extLst>
      <p:ext uri="{BB962C8B-B14F-4D97-AF65-F5344CB8AC3E}">
        <p14:creationId xmlns:p14="http://schemas.microsoft.com/office/powerpoint/2010/main" val="41498948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F83FD-DA21-007C-1B3E-B2ECEDB6C00C}"/>
            </a:ext>
          </a:extLst>
        </p:cNvPr>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625332E7-3ACF-BC32-4062-5F1F79B816ED}"/>
              </a:ext>
            </a:extLst>
          </p:cNvPr>
          <p:cNvSpPr>
            <a:spLocks noGrp="1"/>
          </p:cNvSpPr>
          <p:nvPr>
            <p:ph idx="1"/>
          </p:nvPr>
        </p:nvSpPr>
        <p:spPr>
          <a:xfrm>
            <a:off x="242536" y="1149957"/>
            <a:ext cx="8607296" cy="5267503"/>
          </a:xfrm>
        </p:spPr>
        <p:txBody>
          <a:bodyPr>
            <a:normAutofit fontScale="92500" lnSpcReduction="10000"/>
          </a:bodyPr>
          <a:lstStyle/>
          <a:p>
            <a:pPr marL="0" indent="0">
              <a:buNone/>
            </a:pPr>
            <a:endParaRPr lang="fr-FR" sz="2000" b="1" dirty="0">
              <a:solidFill>
                <a:srgbClr val="EC14B9"/>
              </a:solidFill>
            </a:endParaRPr>
          </a:p>
          <a:p>
            <a:pPr marL="0" indent="0">
              <a:buNone/>
            </a:pPr>
            <a:r>
              <a:rPr lang="fr-FR" sz="2000" b="1" dirty="0">
                <a:solidFill>
                  <a:srgbClr val="EC14B9"/>
                </a:solidFill>
              </a:rPr>
              <a:t>5 – </a:t>
            </a:r>
            <a:r>
              <a:rPr lang="fr-FR" sz="2000" b="1" dirty="0" err="1">
                <a:solidFill>
                  <a:srgbClr val="EC14B9"/>
                </a:solidFill>
              </a:rPr>
              <a:t>Visios</a:t>
            </a:r>
            <a:r>
              <a:rPr lang="fr-FR" sz="2000" b="1" dirty="0">
                <a:solidFill>
                  <a:srgbClr val="EC14B9"/>
                </a:solidFill>
              </a:rPr>
              <a:t> FIPHFP – accompagnement des agents publics en situation de handicap</a:t>
            </a:r>
          </a:p>
          <a:p>
            <a:pPr marL="0" indent="0">
              <a:buNone/>
            </a:pPr>
            <a:r>
              <a:rPr lang="fr-FR" sz="2000" dirty="0"/>
              <a:t>Le FIPHFP  propose 3 guides pour accompagner la carrière des agents publics en situation de handicap. </a:t>
            </a:r>
            <a:r>
              <a:rPr lang="fr-FR" sz="2000" b="1" dirty="0"/>
              <a:t>Ces guides s’adressent aux agents des 3 versants de la fonction publique. Ils comprennent des éléments communs à tout agent public et d’autres plus spécifiques aux agents étant reconnus travailleurs handicapés (RQTH).</a:t>
            </a:r>
            <a:endParaRPr lang="fr-FR" sz="2000" dirty="0"/>
          </a:p>
          <a:p>
            <a:pPr marL="0" indent="0">
              <a:buNone/>
            </a:pPr>
            <a:endParaRPr lang="fr-FR" sz="2000" dirty="0"/>
          </a:p>
          <a:p>
            <a:pPr marL="0" indent="0">
              <a:buNone/>
            </a:pPr>
            <a:r>
              <a:rPr lang="fr-FR" sz="2000" dirty="0"/>
              <a:t>3 </a:t>
            </a:r>
            <a:r>
              <a:rPr lang="fr-FR" sz="2000" dirty="0" err="1"/>
              <a:t>visios</a:t>
            </a:r>
            <a:r>
              <a:rPr lang="fr-FR" sz="2000" dirty="0"/>
              <a:t> pour décrypter ces guides</a:t>
            </a:r>
            <a:br>
              <a:rPr lang="fr-FR" sz="2000" dirty="0"/>
            </a:br>
            <a:endParaRPr lang="fr-FR" sz="2000" dirty="0"/>
          </a:p>
          <a:p>
            <a:pPr marL="0" indent="0">
              <a:buNone/>
            </a:pPr>
            <a:r>
              <a:rPr lang="fr-FR" sz="2000" strike="sngStrike" dirty="0"/>
              <a:t>• Retour à l’emploi pendant et après une maladie longue,</a:t>
            </a:r>
            <a:r>
              <a:rPr lang="fr-FR" sz="2000" b="1" strike="sngStrike" dirty="0"/>
              <a:t> mardi 30 septembre à 9h30 </a:t>
            </a:r>
            <a:r>
              <a:rPr lang="fr-FR" sz="2000" strike="sngStrike" dirty="0"/>
              <a:t> </a:t>
            </a:r>
            <a:r>
              <a:rPr lang="fr-FR" b="1" u="sng" strike="sngStrike" dirty="0">
                <a:hlinkClick r:id="rId3"/>
              </a:rPr>
              <a:t>Lien d’inscription</a:t>
            </a:r>
            <a:endParaRPr lang="fr-FR" sz="2000" strike="sngStrike" dirty="0"/>
          </a:p>
          <a:p>
            <a:pPr marL="0" indent="0">
              <a:buNone/>
            </a:pPr>
            <a:r>
              <a:rPr lang="fr-FR" sz="2000" dirty="0"/>
              <a:t>• </a:t>
            </a:r>
            <a:r>
              <a:rPr lang="fr-FR" sz="2000" strike="sngStrike" dirty="0"/>
              <a:t>Accompagner le reclassement des agents publics en situation de handicap,</a:t>
            </a:r>
            <a:r>
              <a:rPr lang="fr-FR" sz="2000" b="1" strike="sngStrike" dirty="0"/>
              <a:t> jeudi 16 octobre à 9h30 </a:t>
            </a:r>
            <a:r>
              <a:rPr lang="fr-FR" b="1" u="sng" strike="sngStrike" dirty="0">
                <a:hlinkClick r:id="rId4"/>
              </a:rPr>
              <a:t>Lien d’inscription</a:t>
            </a:r>
            <a:endParaRPr lang="fr-FR" sz="2000" strike="sngStrike" dirty="0"/>
          </a:p>
          <a:p>
            <a:pPr marL="0" indent="0">
              <a:buNone/>
            </a:pPr>
            <a:r>
              <a:rPr lang="fr-FR" sz="2000" dirty="0"/>
              <a:t>• La retraite des agents en situation de handicap dans la fonction publique,</a:t>
            </a:r>
            <a:r>
              <a:rPr lang="fr-FR" sz="2000" b="1" dirty="0"/>
              <a:t> mardi 2 décembre à 9h30 </a:t>
            </a:r>
            <a:r>
              <a:rPr lang="fr-FR" b="1" u="sng" dirty="0">
                <a:hlinkClick r:id="rId5"/>
              </a:rPr>
              <a:t>Lien d’inscription</a:t>
            </a:r>
            <a:endParaRPr lang="fr-FR" sz="2000" dirty="0"/>
          </a:p>
          <a:p>
            <a:pPr marL="0" indent="0">
              <a:buNone/>
            </a:pPr>
            <a:br>
              <a:rPr lang="fr-FR" sz="2000" b="1" dirty="0"/>
            </a:br>
            <a:endParaRPr lang="fr-FR" sz="2000" dirty="0"/>
          </a:p>
          <a:p>
            <a:pPr marL="0" indent="0">
              <a:buNone/>
            </a:pPr>
            <a:r>
              <a:rPr lang="fr-FR" sz="2000" b="1" dirty="0"/>
              <a:t>Tous les agents, responsables et élus sont les bienvenus.</a:t>
            </a:r>
            <a:endParaRPr lang="fr-FR" sz="2000" dirty="0"/>
          </a:p>
          <a:p>
            <a:pPr marL="0" indent="0">
              <a:buNone/>
            </a:pPr>
            <a:endParaRPr lang="fr-FR" sz="2000" dirty="0"/>
          </a:p>
          <a:p>
            <a:endParaRPr lang="fr-FR" sz="2000" dirty="0"/>
          </a:p>
          <a:p>
            <a:endParaRPr lang="fr-FR" sz="2000" dirty="0"/>
          </a:p>
          <a:p>
            <a:pPr lvl="2"/>
            <a:endParaRPr lang="fr-FR" sz="2400" b="1" dirty="0">
              <a:solidFill>
                <a:srgbClr val="92D050"/>
              </a:solidFill>
            </a:endParaRPr>
          </a:p>
        </p:txBody>
      </p:sp>
      <p:pic>
        <p:nvPicPr>
          <p:cNvPr id="11" name="Image 10" descr="Logo_CDG18_BS.jpg">
            <a:extLst>
              <a:ext uri="{FF2B5EF4-FFF2-40B4-BE49-F238E27FC236}">
                <a16:creationId xmlns:a16="http://schemas.microsoft.com/office/drawing/2014/main" id="{CA69BE5D-ACC8-FB31-F446-C75385791484}"/>
              </a:ext>
            </a:extLst>
          </p:cNvPr>
          <p:cNvPicPr>
            <a:picLocks noChangeAspect="1"/>
          </p:cNvPicPr>
          <p:nvPr/>
        </p:nvPicPr>
        <p:blipFill>
          <a:blip r:embed="rId6"/>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DAC5E22A-137D-A7C2-4F21-19DACD8327DC}"/>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4FEBB6ED-85B6-E1D2-745D-1E8E0DE2EED4}"/>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DE050804-3BC1-A080-F1A1-A7BA2A51713F}"/>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818904B5-FEE3-8083-936C-2A33E773AF19}"/>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D06619B3-3F57-2A10-915F-104D09FDD3CD}"/>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01F0C807-E18D-BA30-DBB7-0FAAA8EB9F43}"/>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4911250B-5006-D021-5818-6324A452E65F}"/>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82FEFDB5-9ACA-AABC-1E31-CF98EBD3E7D3}"/>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3F5FA1A2-9366-CE57-342B-48FFBCA92D47}"/>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AE8CF02D-FAC0-B13D-13D0-E24A1654D65E}"/>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70A4F9F4-5F1E-5F1A-1208-F3659789E21A}"/>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44B50105-AACA-611A-B188-E3B8F12F8873}"/>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C91F0DB3-EE45-E56A-62E6-A00C4B2C4033}"/>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mc:AlternateContent xmlns:mc="http://schemas.openxmlformats.org/markup-compatibility/2006" xmlns:p14="http://schemas.microsoft.com/office/powerpoint/2010/main">
        <mc:Choice Requires="p14">
          <p:contentPart p14:bwMode="auto" r:id="rId7">
            <p14:nvContentPartPr>
              <p14:cNvPr id="3" name="Encre 2">
                <a:extLst>
                  <a:ext uri="{FF2B5EF4-FFF2-40B4-BE49-F238E27FC236}">
                    <a16:creationId xmlns:a16="http://schemas.microsoft.com/office/drawing/2014/main" id="{72EC8554-4171-9436-BFF5-E5E33CD23335}"/>
                  </a:ext>
                </a:extLst>
              </p14:cNvPr>
              <p14:cNvContentPartPr/>
              <p14:nvPr/>
            </p14:nvContentPartPr>
            <p14:xfrm>
              <a:off x="9193664" y="6505873"/>
              <a:ext cx="336960" cy="75240"/>
            </p14:xfrm>
          </p:contentPart>
        </mc:Choice>
        <mc:Fallback xmlns="">
          <p:pic>
            <p:nvPicPr>
              <p:cNvPr id="3" name="Encre 2">
                <a:extLst>
                  <a:ext uri="{FF2B5EF4-FFF2-40B4-BE49-F238E27FC236}">
                    <a16:creationId xmlns:a16="http://schemas.microsoft.com/office/drawing/2014/main" id="{0DC0B786-4D52-4496-DA73-1813D7489ECD}"/>
                  </a:ext>
                </a:extLst>
              </p:cNvPr>
              <p:cNvPicPr/>
              <p:nvPr/>
            </p:nvPicPr>
            <p:blipFill>
              <a:blip r:embed="rId8"/>
              <a:stretch>
                <a:fillRect/>
              </a:stretch>
            </p:blipFill>
            <p:spPr>
              <a:xfrm>
                <a:off x="9139664" y="6398233"/>
                <a:ext cx="4446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Encre 8">
                <a:extLst>
                  <a:ext uri="{FF2B5EF4-FFF2-40B4-BE49-F238E27FC236}">
                    <a16:creationId xmlns:a16="http://schemas.microsoft.com/office/drawing/2014/main" id="{38EF9F38-9087-ED5F-11DC-E33796C57806}"/>
                  </a:ext>
                </a:extLst>
              </p14:cNvPr>
              <p14:cNvContentPartPr/>
              <p14:nvPr/>
            </p14:nvContentPartPr>
            <p14:xfrm>
              <a:off x="9282944" y="6609193"/>
              <a:ext cx="195120" cy="75240"/>
            </p14:xfrm>
          </p:contentPart>
        </mc:Choice>
        <mc:Fallback xmlns="">
          <p:pic>
            <p:nvPicPr>
              <p:cNvPr id="9" name="Encre 8">
                <a:extLst>
                  <a:ext uri="{FF2B5EF4-FFF2-40B4-BE49-F238E27FC236}">
                    <a16:creationId xmlns:a16="http://schemas.microsoft.com/office/drawing/2014/main" id="{B21AAC4D-2A76-BB21-88A9-7E987949A51D}"/>
                  </a:ext>
                </a:extLst>
              </p:cNvPr>
              <p:cNvPicPr/>
              <p:nvPr/>
            </p:nvPicPr>
            <p:blipFill>
              <a:blip r:embed="rId10"/>
              <a:stretch>
                <a:fillRect/>
              </a:stretch>
            </p:blipFill>
            <p:spPr>
              <a:xfrm>
                <a:off x="9229304" y="6501193"/>
                <a:ext cx="3027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Encre 9">
                <a:extLst>
                  <a:ext uri="{FF2B5EF4-FFF2-40B4-BE49-F238E27FC236}">
                    <a16:creationId xmlns:a16="http://schemas.microsoft.com/office/drawing/2014/main" id="{1B7D3F15-8AEE-0005-E58E-3EA686053206}"/>
                  </a:ext>
                </a:extLst>
              </p14:cNvPr>
              <p14:cNvContentPartPr/>
              <p14:nvPr/>
            </p14:nvContentPartPr>
            <p14:xfrm>
              <a:off x="9272864" y="6633970"/>
              <a:ext cx="267120" cy="84960"/>
            </p14:xfrm>
          </p:contentPart>
        </mc:Choice>
        <mc:Fallback xmlns="">
          <p:pic>
            <p:nvPicPr>
              <p:cNvPr id="10" name="Encre 9">
                <a:extLst>
                  <a:ext uri="{FF2B5EF4-FFF2-40B4-BE49-F238E27FC236}">
                    <a16:creationId xmlns:a16="http://schemas.microsoft.com/office/drawing/2014/main" id="{30B17F33-05CF-AEA8-B149-140A8F41D31A}"/>
                  </a:ext>
                </a:extLst>
              </p:cNvPr>
              <p:cNvPicPr/>
              <p:nvPr/>
            </p:nvPicPr>
            <p:blipFill>
              <a:blip r:embed="rId12"/>
              <a:stretch>
                <a:fillRect/>
              </a:stretch>
            </p:blipFill>
            <p:spPr>
              <a:xfrm>
                <a:off x="9219224" y="6525970"/>
                <a:ext cx="3747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Encre 11">
                <a:extLst>
                  <a:ext uri="{FF2B5EF4-FFF2-40B4-BE49-F238E27FC236}">
                    <a16:creationId xmlns:a16="http://schemas.microsoft.com/office/drawing/2014/main" id="{6A726685-9590-77F4-9F51-B82C2B474680}"/>
                  </a:ext>
                </a:extLst>
              </p14:cNvPr>
              <p14:cNvContentPartPr/>
              <p14:nvPr/>
            </p14:nvContentPartPr>
            <p14:xfrm>
              <a:off x="4462184" y="4936930"/>
              <a:ext cx="776880" cy="102600"/>
            </p14:xfrm>
          </p:contentPart>
        </mc:Choice>
        <mc:Fallback xmlns="">
          <p:pic>
            <p:nvPicPr>
              <p:cNvPr id="12" name="Encre 11">
                <a:extLst>
                  <a:ext uri="{FF2B5EF4-FFF2-40B4-BE49-F238E27FC236}">
                    <a16:creationId xmlns:a16="http://schemas.microsoft.com/office/drawing/2014/main" id="{F832CDDC-53D6-9617-0C38-56FCE17EFF17}"/>
                  </a:ext>
                </a:extLst>
              </p:cNvPr>
              <p:cNvPicPr/>
              <p:nvPr/>
            </p:nvPicPr>
            <p:blipFill>
              <a:blip r:embed="rId14"/>
              <a:stretch>
                <a:fillRect/>
              </a:stretch>
            </p:blipFill>
            <p:spPr>
              <a:xfrm>
                <a:off x="4408544" y="4828930"/>
                <a:ext cx="884520" cy="318240"/>
              </a:xfrm>
              <a:prstGeom prst="rect">
                <a:avLst/>
              </a:prstGeom>
            </p:spPr>
          </p:pic>
        </mc:Fallback>
      </mc:AlternateContent>
      <p:sp>
        <p:nvSpPr>
          <p:cNvPr id="2" name="ZoneTexte 1">
            <a:extLst>
              <a:ext uri="{FF2B5EF4-FFF2-40B4-BE49-F238E27FC236}">
                <a16:creationId xmlns:a16="http://schemas.microsoft.com/office/drawing/2014/main" id="{0D503A04-CB98-328F-16E0-C88AFAFC2B24}"/>
              </a:ext>
            </a:extLst>
          </p:cNvPr>
          <p:cNvSpPr txBox="1"/>
          <p:nvPr/>
        </p:nvSpPr>
        <p:spPr>
          <a:xfrm>
            <a:off x="6553200" y="593216"/>
            <a:ext cx="4593264" cy="369332"/>
          </a:xfrm>
          <a:prstGeom prst="rect">
            <a:avLst/>
          </a:prstGeom>
          <a:noFill/>
        </p:spPr>
        <p:txBody>
          <a:bodyPr wrap="square">
            <a:spAutoFit/>
          </a:bodyPr>
          <a:lstStyle/>
          <a:p>
            <a:r>
              <a:rPr lang="fr-FR" b="1" dirty="0">
                <a:solidFill>
                  <a:srgbClr val="00B0F0"/>
                </a:solidFill>
              </a:rPr>
              <a:t>Actu - minute</a:t>
            </a:r>
          </a:p>
        </p:txBody>
      </p:sp>
    </p:spTree>
    <p:extLst>
      <p:ext uri="{BB962C8B-B14F-4D97-AF65-F5344CB8AC3E}">
        <p14:creationId xmlns:p14="http://schemas.microsoft.com/office/powerpoint/2010/main" val="24581465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58FA1-41D4-214A-636D-BF209035E367}"/>
            </a:ext>
          </a:extLst>
        </p:cNvPr>
        <p:cNvGrpSpPr/>
        <p:nvPr/>
      </p:nvGrpSpPr>
      <p:grpSpPr>
        <a:xfrm>
          <a:off x="0" y="0"/>
          <a:ext cx="0" cy="0"/>
          <a:chOff x="0" y="0"/>
          <a:chExt cx="0" cy="0"/>
        </a:xfrm>
      </p:grpSpPr>
      <p:pic>
        <p:nvPicPr>
          <p:cNvPr id="13" name="Image 12" descr="Une image contenant clipart, dessin humoristique&#10;&#10;Le contenu généré par l’IA peut être incorrect.">
            <a:extLst>
              <a:ext uri="{FF2B5EF4-FFF2-40B4-BE49-F238E27FC236}">
                <a16:creationId xmlns:a16="http://schemas.microsoft.com/office/drawing/2014/main" id="{0A876E9E-D36F-FA40-E4BF-B013F406BB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4178" y="800137"/>
            <a:ext cx="1824526" cy="1824526"/>
          </a:xfrm>
          <a:prstGeom prst="rect">
            <a:avLst/>
          </a:prstGeom>
        </p:spPr>
      </p:pic>
      <p:sp>
        <p:nvSpPr>
          <p:cNvPr id="4" name="Espace réservé du contenu 3">
            <a:extLst>
              <a:ext uri="{FF2B5EF4-FFF2-40B4-BE49-F238E27FC236}">
                <a16:creationId xmlns:a16="http://schemas.microsoft.com/office/drawing/2014/main" id="{FFE9FD34-6213-6F8D-B78F-C7BD65855C39}"/>
              </a:ext>
            </a:extLst>
          </p:cNvPr>
          <p:cNvSpPr>
            <a:spLocks noGrp="1"/>
          </p:cNvSpPr>
          <p:nvPr>
            <p:ph idx="1"/>
          </p:nvPr>
        </p:nvSpPr>
        <p:spPr>
          <a:xfrm>
            <a:off x="258884" y="1712400"/>
            <a:ext cx="8607296" cy="5267503"/>
          </a:xfrm>
        </p:spPr>
        <p:txBody>
          <a:bodyPr>
            <a:normAutofit/>
          </a:bodyPr>
          <a:lstStyle/>
          <a:p>
            <a:pPr marL="0" indent="0">
              <a:buNone/>
            </a:pPr>
            <a:endParaRPr lang="fr-FR" sz="2000" b="1" dirty="0">
              <a:solidFill>
                <a:srgbClr val="EC14B9"/>
              </a:solidFill>
            </a:endParaRPr>
          </a:p>
          <a:p>
            <a:pPr marL="0" indent="0">
              <a:buNone/>
            </a:pPr>
            <a:r>
              <a:rPr lang="fr-FR" sz="2000" b="1" dirty="0">
                <a:solidFill>
                  <a:srgbClr val="EC14B9"/>
                </a:solidFill>
              </a:rPr>
              <a:t>6 – fermeture du service de médecine du travail du CDG</a:t>
            </a:r>
          </a:p>
          <a:p>
            <a:pPr>
              <a:buFontTx/>
              <a:buChar char="-"/>
            </a:pPr>
            <a:r>
              <a:rPr lang="fr-FR" sz="2000" dirty="0"/>
              <a:t>Au 31/12/2025 : arrêt du Dr </a:t>
            </a:r>
            <a:r>
              <a:rPr lang="fr-FR" sz="2000" dirty="0" err="1"/>
              <a:t>Ntarundenga</a:t>
            </a:r>
            <a:endParaRPr lang="fr-FR" sz="2000" dirty="0"/>
          </a:p>
          <a:p>
            <a:pPr>
              <a:buFontTx/>
              <a:buChar char="-"/>
            </a:pPr>
            <a:r>
              <a:rPr lang="fr-FR" sz="2000" dirty="0"/>
              <a:t>Entre janvier et avril 2026 : le Dr </a:t>
            </a:r>
            <a:r>
              <a:rPr lang="fr-FR" sz="2000" dirty="0" err="1"/>
              <a:t>Santosuosso</a:t>
            </a:r>
            <a:r>
              <a:rPr lang="fr-FR" sz="2000" dirty="0"/>
              <a:t> sera présent 2 jours par semaine (mercredi et les après midi mardi et jeudi)</a:t>
            </a:r>
          </a:p>
          <a:p>
            <a:pPr>
              <a:buFontTx/>
              <a:buChar char="-"/>
            </a:pPr>
            <a:r>
              <a:rPr lang="fr-FR" sz="2000" dirty="0"/>
              <a:t>avril 2026 : fermeture du service de médecine</a:t>
            </a:r>
          </a:p>
          <a:p>
            <a:pPr>
              <a:buFont typeface="Wingdings" panose="05000000000000000000" pitchFamily="2" charset="2"/>
              <a:buChar char="Ø"/>
            </a:pPr>
            <a:r>
              <a:rPr lang="fr-FR" sz="2000" dirty="0"/>
              <a:t>Les collectivités adhérentes ont été destinataires d’un courrier pour les informer et sont invitées à rechercher un nouveau service de médecine afin d’assurer le suivi de leurs agents</a:t>
            </a:r>
          </a:p>
          <a:p>
            <a:pPr>
              <a:buFont typeface="Wingdings" panose="05000000000000000000" pitchFamily="2" charset="2"/>
              <a:buChar char="Ø"/>
            </a:pPr>
            <a:r>
              <a:rPr lang="fr-FR" sz="2000" b="1" dirty="0"/>
              <a:t>Des créneaux de visite sont encore disponibles entre novembre et avril 2026 </a:t>
            </a:r>
            <a:r>
              <a:rPr lang="fr-FR" sz="2000" dirty="0"/>
              <a:t>: contacter Pascale FRERARD au 02.48.50.94.31 ou à </a:t>
            </a:r>
            <a:r>
              <a:rPr lang="fr-FR" sz="2000" dirty="0">
                <a:hlinkClick r:id="rId4"/>
              </a:rPr>
              <a:t>med.prev@cdg18.fr</a:t>
            </a:r>
            <a:r>
              <a:rPr lang="fr-FR" sz="2000" dirty="0"/>
              <a:t> pour prendre un rendez-vous</a:t>
            </a:r>
          </a:p>
          <a:p>
            <a:endParaRPr lang="fr-FR" sz="2000" dirty="0"/>
          </a:p>
          <a:p>
            <a:endParaRPr lang="fr-FR" sz="2000" dirty="0"/>
          </a:p>
          <a:p>
            <a:pPr lvl="2"/>
            <a:endParaRPr lang="fr-FR" sz="2400" b="1" dirty="0">
              <a:solidFill>
                <a:srgbClr val="92D050"/>
              </a:solidFill>
            </a:endParaRPr>
          </a:p>
        </p:txBody>
      </p:sp>
      <p:pic>
        <p:nvPicPr>
          <p:cNvPr id="11" name="Image 10" descr="Logo_CDG18_BS.jpg">
            <a:extLst>
              <a:ext uri="{FF2B5EF4-FFF2-40B4-BE49-F238E27FC236}">
                <a16:creationId xmlns:a16="http://schemas.microsoft.com/office/drawing/2014/main" id="{447D8131-3DC4-3A31-4DC2-A139545F5F5F}"/>
              </a:ext>
            </a:extLst>
          </p:cNvPr>
          <p:cNvPicPr>
            <a:picLocks noChangeAspect="1"/>
          </p:cNvPicPr>
          <p:nvPr/>
        </p:nvPicPr>
        <p:blipFill>
          <a:blip r:embed="rId5"/>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CE3315E0-D112-EF02-01F1-AAFABB2E20AB}"/>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F04077B7-3586-2D24-1A96-69E48DAE670A}"/>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F6B8099D-CE31-E08F-9168-5DDC2D8BA555}"/>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43EE22FD-AC09-6C1C-7ECF-DFC1193D43F2}"/>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3F9C940C-DB1C-47BC-E2FF-00B17A10E446}"/>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AD2DC728-F21F-71E8-9356-044F0D5245EC}"/>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56C152A2-A114-67CA-9804-64851533C744}"/>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92849026-D395-0DA2-458F-46ECFFA9688E}"/>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37E28EE9-8D7F-58F2-58F9-27D3D9B67CEE}"/>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7C7C0DC6-743B-4CE4-2EBD-E7AD2511ECA1}"/>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68A2B08D-9F79-2162-871F-F1464030FE9E}"/>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75ECF8E4-311C-8C4C-81F1-A873A5DA6DDD}"/>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9DED0FAB-270A-BE27-DD96-B31F9F1D440E}"/>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mc:AlternateContent xmlns:mc="http://schemas.openxmlformats.org/markup-compatibility/2006" xmlns:p14="http://schemas.microsoft.com/office/powerpoint/2010/main">
        <mc:Choice Requires="p14">
          <p:contentPart p14:bwMode="auto" r:id="rId6">
            <p14:nvContentPartPr>
              <p14:cNvPr id="3" name="Encre 2">
                <a:extLst>
                  <a:ext uri="{FF2B5EF4-FFF2-40B4-BE49-F238E27FC236}">
                    <a16:creationId xmlns:a16="http://schemas.microsoft.com/office/drawing/2014/main" id="{EB03D6D4-1A1F-22A9-E684-C137DE458F44}"/>
                  </a:ext>
                </a:extLst>
              </p14:cNvPr>
              <p14:cNvContentPartPr/>
              <p14:nvPr/>
            </p14:nvContentPartPr>
            <p14:xfrm>
              <a:off x="9193664" y="6505873"/>
              <a:ext cx="336960" cy="75240"/>
            </p14:xfrm>
          </p:contentPart>
        </mc:Choice>
        <mc:Fallback xmlns="">
          <p:pic>
            <p:nvPicPr>
              <p:cNvPr id="3" name="Encre 2">
                <a:extLst>
                  <a:ext uri="{FF2B5EF4-FFF2-40B4-BE49-F238E27FC236}">
                    <a16:creationId xmlns:a16="http://schemas.microsoft.com/office/drawing/2014/main" id="{0DC0B786-4D52-4496-DA73-1813D7489ECD}"/>
                  </a:ext>
                </a:extLst>
              </p:cNvPr>
              <p:cNvPicPr/>
              <p:nvPr/>
            </p:nvPicPr>
            <p:blipFill>
              <a:blip r:embed="rId8"/>
              <a:stretch>
                <a:fillRect/>
              </a:stretch>
            </p:blipFill>
            <p:spPr>
              <a:xfrm>
                <a:off x="9139664" y="6398233"/>
                <a:ext cx="4446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Encre 8">
                <a:extLst>
                  <a:ext uri="{FF2B5EF4-FFF2-40B4-BE49-F238E27FC236}">
                    <a16:creationId xmlns:a16="http://schemas.microsoft.com/office/drawing/2014/main" id="{FF5EC64F-D643-516B-7FB3-778BF994B46E}"/>
                  </a:ext>
                </a:extLst>
              </p14:cNvPr>
              <p14:cNvContentPartPr/>
              <p14:nvPr/>
            </p14:nvContentPartPr>
            <p14:xfrm>
              <a:off x="9282944" y="6609193"/>
              <a:ext cx="195120" cy="75240"/>
            </p14:xfrm>
          </p:contentPart>
        </mc:Choice>
        <mc:Fallback xmlns="">
          <p:pic>
            <p:nvPicPr>
              <p:cNvPr id="9" name="Encre 8">
                <a:extLst>
                  <a:ext uri="{FF2B5EF4-FFF2-40B4-BE49-F238E27FC236}">
                    <a16:creationId xmlns:a16="http://schemas.microsoft.com/office/drawing/2014/main" id="{B21AAC4D-2A76-BB21-88A9-7E987949A51D}"/>
                  </a:ext>
                </a:extLst>
              </p:cNvPr>
              <p:cNvPicPr/>
              <p:nvPr/>
            </p:nvPicPr>
            <p:blipFill>
              <a:blip r:embed="rId10"/>
              <a:stretch>
                <a:fillRect/>
              </a:stretch>
            </p:blipFill>
            <p:spPr>
              <a:xfrm>
                <a:off x="9229304" y="6501193"/>
                <a:ext cx="3027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Encre 9">
                <a:extLst>
                  <a:ext uri="{FF2B5EF4-FFF2-40B4-BE49-F238E27FC236}">
                    <a16:creationId xmlns:a16="http://schemas.microsoft.com/office/drawing/2014/main" id="{BA8798AE-176A-2CC6-EE5D-D4C365CAD0E7}"/>
                  </a:ext>
                </a:extLst>
              </p14:cNvPr>
              <p14:cNvContentPartPr/>
              <p14:nvPr/>
            </p14:nvContentPartPr>
            <p14:xfrm>
              <a:off x="9272864" y="6633970"/>
              <a:ext cx="267120" cy="84960"/>
            </p14:xfrm>
          </p:contentPart>
        </mc:Choice>
        <mc:Fallback xmlns="">
          <p:pic>
            <p:nvPicPr>
              <p:cNvPr id="10" name="Encre 9">
                <a:extLst>
                  <a:ext uri="{FF2B5EF4-FFF2-40B4-BE49-F238E27FC236}">
                    <a16:creationId xmlns:a16="http://schemas.microsoft.com/office/drawing/2014/main" id="{30B17F33-05CF-AEA8-B149-140A8F41D31A}"/>
                  </a:ext>
                </a:extLst>
              </p:cNvPr>
              <p:cNvPicPr/>
              <p:nvPr/>
            </p:nvPicPr>
            <p:blipFill>
              <a:blip r:embed="rId12"/>
              <a:stretch>
                <a:fillRect/>
              </a:stretch>
            </p:blipFill>
            <p:spPr>
              <a:xfrm>
                <a:off x="9219224" y="6525970"/>
                <a:ext cx="3747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Encre 11">
                <a:extLst>
                  <a:ext uri="{FF2B5EF4-FFF2-40B4-BE49-F238E27FC236}">
                    <a16:creationId xmlns:a16="http://schemas.microsoft.com/office/drawing/2014/main" id="{55908205-043E-259F-2205-96B0782EAB4C}"/>
                  </a:ext>
                </a:extLst>
              </p14:cNvPr>
              <p14:cNvContentPartPr/>
              <p14:nvPr/>
            </p14:nvContentPartPr>
            <p14:xfrm>
              <a:off x="4462184" y="4936930"/>
              <a:ext cx="776880" cy="102600"/>
            </p14:xfrm>
          </p:contentPart>
        </mc:Choice>
        <mc:Fallback xmlns="">
          <p:pic>
            <p:nvPicPr>
              <p:cNvPr id="12" name="Encre 11">
                <a:extLst>
                  <a:ext uri="{FF2B5EF4-FFF2-40B4-BE49-F238E27FC236}">
                    <a16:creationId xmlns:a16="http://schemas.microsoft.com/office/drawing/2014/main" id="{F832CDDC-53D6-9617-0C38-56FCE17EFF17}"/>
                  </a:ext>
                </a:extLst>
              </p:cNvPr>
              <p:cNvPicPr/>
              <p:nvPr/>
            </p:nvPicPr>
            <p:blipFill>
              <a:blip r:embed="rId14"/>
              <a:stretch>
                <a:fillRect/>
              </a:stretch>
            </p:blipFill>
            <p:spPr>
              <a:xfrm>
                <a:off x="4408544" y="4828930"/>
                <a:ext cx="884520" cy="318240"/>
              </a:xfrm>
              <a:prstGeom prst="rect">
                <a:avLst/>
              </a:prstGeom>
            </p:spPr>
          </p:pic>
        </mc:Fallback>
      </mc:AlternateContent>
      <p:sp>
        <p:nvSpPr>
          <p:cNvPr id="2" name="ZoneTexte 1">
            <a:extLst>
              <a:ext uri="{FF2B5EF4-FFF2-40B4-BE49-F238E27FC236}">
                <a16:creationId xmlns:a16="http://schemas.microsoft.com/office/drawing/2014/main" id="{C9C1C756-9637-85F7-95D2-4148F5981D42}"/>
              </a:ext>
            </a:extLst>
          </p:cNvPr>
          <p:cNvSpPr txBox="1"/>
          <p:nvPr/>
        </p:nvSpPr>
        <p:spPr>
          <a:xfrm>
            <a:off x="6553200" y="593216"/>
            <a:ext cx="4593264" cy="369332"/>
          </a:xfrm>
          <a:prstGeom prst="rect">
            <a:avLst/>
          </a:prstGeom>
          <a:noFill/>
        </p:spPr>
        <p:txBody>
          <a:bodyPr wrap="square">
            <a:spAutoFit/>
          </a:bodyPr>
          <a:lstStyle/>
          <a:p>
            <a:r>
              <a:rPr lang="fr-FR" b="1" dirty="0">
                <a:solidFill>
                  <a:srgbClr val="00B0F0"/>
                </a:solidFill>
              </a:rPr>
              <a:t>Actu - minute</a:t>
            </a:r>
          </a:p>
        </p:txBody>
      </p:sp>
    </p:spTree>
    <p:extLst>
      <p:ext uri="{BB962C8B-B14F-4D97-AF65-F5344CB8AC3E}">
        <p14:creationId xmlns:p14="http://schemas.microsoft.com/office/powerpoint/2010/main" val="21337927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D9008-B6A1-568B-1D61-A28E4B4A31FC}"/>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89AD0ADA-A2ED-AD0D-E805-80953E5A9103}"/>
              </a:ext>
            </a:extLst>
          </p:cNvPr>
          <p:cNvPicPr>
            <a:picLocks noChangeAspect="1"/>
          </p:cNvPicPr>
          <p:nvPr/>
        </p:nvPicPr>
        <p:blipFill>
          <a:blip r:embed="rId3"/>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C40BD9CF-7DA6-45F6-1DAF-DFB3756684CE}"/>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EB610B05-7185-6E2A-34DE-AFACA7CE6A88}"/>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092E5D41-E911-A2DF-2553-35B762C28A35}"/>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26E96ECE-07D6-C938-E36D-946D567308AE}"/>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7E03115F-1504-75AF-ACAE-3863A0EC3CF3}"/>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B99DC59C-C349-DBC4-C137-5EA9FAF38214}"/>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D2D37CE6-2FD7-B82D-953C-E010C92AB8C8}"/>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3EFE263D-48D2-E58A-0AD1-2EC37A17422C}"/>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F38CB37F-65A3-67EF-E5A8-D97007AADA57}"/>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684574CE-693D-8672-CD02-CA266801D911}"/>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947880EF-7A38-C50A-9DE3-469D681D06BF}"/>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37751E38-5C98-1A7E-1B7C-E9317AA518C1}"/>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A3B7BC74-77DA-FEEF-2AE3-8CE9488DE0C6}"/>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9" name="ZoneTexte 8">
            <a:extLst>
              <a:ext uri="{FF2B5EF4-FFF2-40B4-BE49-F238E27FC236}">
                <a16:creationId xmlns:a16="http://schemas.microsoft.com/office/drawing/2014/main" id="{11066EE9-49F3-AA4D-3804-3A73CA20E7EA}"/>
              </a:ext>
            </a:extLst>
          </p:cNvPr>
          <p:cNvSpPr txBox="1"/>
          <p:nvPr/>
        </p:nvSpPr>
        <p:spPr>
          <a:xfrm>
            <a:off x="4665" y="1536164"/>
            <a:ext cx="8077200" cy="3231654"/>
          </a:xfrm>
          <a:prstGeom prst="rect">
            <a:avLst/>
          </a:prstGeom>
          <a:noFill/>
        </p:spPr>
        <p:txBody>
          <a:bodyPr wrap="square">
            <a:spAutoFit/>
          </a:bodyPr>
          <a:lstStyle/>
          <a:p>
            <a:pPr algn="just">
              <a:buClr>
                <a:srgbClr val="92D050"/>
              </a:buClr>
            </a:pPr>
            <a:r>
              <a:rPr lang="fr-FR" b="1" dirty="0">
                <a:solidFill>
                  <a:schemeClr val="accent2">
                    <a:lumMod val="75000"/>
                  </a:schemeClr>
                </a:solidFill>
              </a:rPr>
              <a:t>7/ calendrier instances 2026</a:t>
            </a:r>
          </a:p>
          <a:p>
            <a:pPr algn="just">
              <a:buClr>
                <a:srgbClr val="92D050"/>
              </a:buClr>
            </a:pPr>
            <a:endParaRPr lang="fr-FR" b="1" dirty="0">
              <a:solidFill>
                <a:schemeClr val="accent2">
                  <a:lumMod val="75000"/>
                </a:schemeClr>
              </a:solidFill>
            </a:endParaRPr>
          </a:p>
          <a:p>
            <a:pPr algn="just">
              <a:buClr>
                <a:srgbClr val="92D050"/>
              </a:buClr>
            </a:pPr>
            <a:r>
              <a:rPr lang="fr-FR" dirty="0">
                <a:hlinkClick r:id="rId4"/>
              </a:rPr>
              <a:t>Le calendrier des instances </a:t>
            </a:r>
          </a:p>
          <a:p>
            <a:pPr algn="just">
              <a:buClr>
                <a:srgbClr val="92D050"/>
              </a:buClr>
            </a:pPr>
            <a:r>
              <a:rPr lang="fr-FR" dirty="0">
                <a:hlinkClick r:id="rId4"/>
              </a:rPr>
              <a:t>de dialogue social 2026 est disponible</a:t>
            </a:r>
            <a:endParaRPr lang="fr-FR" dirty="0"/>
          </a:p>
          <a:p>
            <a:pPr algn="just">
              <a:buClr>
                <a:srgbClr val="92D050"/>
              </a:buClr>
            </a:pPr>
            <a:endParaRPr lang="fr-FR" b="1" dirty="0"/>
          </a:p>
          <a:p>
            <a:pPr algn="just">
              <a:buClr>
                <a:srgbClr val="92D050"/>
              </a:buClr>
            </a:pPr>
            <a:endParaRPr lang="fr-FR" b="1" dirty="0"/>
          </a:p>
          <a:p>
            <a:pPr algn="just">
              <a:buClr>
                <a:srgbClr val="92D050"/>
              </a:buClr>
            </a:pPr>
            <a:endParaRPr lang="fr-FR" b="1" dirty="0">
              <a:solidFill>
                <a:srgbClr val="EC14B9"/>
              </a:solidFill>
            </a:endParaRPr>
          </a:p>
          <a:p>
            <a:pPr algn="just">
              <a:buClr>
                <a:srgbClr val="92D050"/>
              </a:buClr>
            </a:pPr>
            <a:endParaRPr lang="fr-FR" b="1" dirty="0">
              <a:solidFill>
                <a:srgbClr val="FF0000"/>
              </a:solidFill>
            </a:endParaRPr>
          </a:p>
          <a:p>
            <a:pPr algn="just">
              <a:buClr>
                <a:srgbClr val="92D050"/>
              </a:buClr>
            </a:pP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Clr>
                <a:srgbClr val="92D050"/>
              </a:buClr>
              <a:buFontTx/>
              <a:buChar char="-"/>
            </a:pPr>
            <a:endParaRPr lang="fr-FR" sz="2000" kern="100" dirty="0">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endParaRPr lang="fr-FR" sz="2000" dirty="0"/>
          </a:p>
        </p:txBody>
      </p:sp>
      <p:sp>
        <p:nvSpPr>
          <p:cNvPr id="2" name="ZoneTexte 1">
            <a:extLst>
              <a:ext uri="{FF2B5EF4-FFF2-40B4-BE49-F238E27FC236}">
                <a16:creationId xmlns:a16="http://schemas.microsoft.com/office/drawing/2014/main" id="{58F1BCD7-CE98-6EC4-78EE-42D5574FC846}"/>
              </a:ext>
            </a:extLst>
          </p:cNvPr>
          <p:cNvSpPr txBox="1"/>
          <p:nvPr/>
        </p:nvSpPr>
        <p:spPr>
          <a:xfrm>
            <a:off x="6553200" y="593216"/>
            <a:ext cx="4593264" cy="369332"/>
          </a:xfrm>
          <a:prstGeom prst="rect">
            <a:avLst/>
          </a:prstGeom>
          <a:noFill/>
        </p:spPr>
        <p:txBody>
          <a:bodyPr wrap="square">
            <a:spAutoFit/>
          </a:bodyPr>
          <a:lstStyle/>
          <a:p>
            <a:r>
              <a:rPr lang="fr-FR" b="1" dirty="0">
                <a:solidFill>
                  <a:srgbClr val="00B0F0"/>
                </a:solidFill>
              </a:rPr>
              <a:t>Actu - minute</a:t>
            </a:r>
          </a:p>
        </p:txBody>
      </p:sp>
      <p:pic>
        <p:nvPicPr>
          <p:cNvPr id="4" name="Image 3">
            <a:extLst>
              <a:ext uri="{FF2B5EF4-FFF2-40B4-BE49-F238E27FC236}">
                <a16:creationId xmlns:a16="http://schemas.microsoft.com/office/drawing/2014/main" id="{BB0A1E6F-3D24-25DA-E752-DABF83195AA1}"/>
              </a:ext>
            </a:extLst>
          </p:cNvPr>
          <p:cNvPicPr>
            <a:picLocks noChangeAspect="1"/>
          </p:cNvPicPr>
          <p:nvPr/>
        </p:nvPicPr>
        <p:blipFill>
          <a:blip r:embed="rId5"/>
          <a:stretch>
            <a:fillRect/>
          </a:stretch>
        </p:blipFill>
        <p:spPr>
          <a:xfrm>
            <a:off x="3634837" y="1052785"/>
            <a:ext cx="5303189" cy="5563528"/>
          </a:xfrm>
          <a:prstGeom prst="rect">
            <a:avLst/>
          </a:prstGeom>
        </p:spPr>
      </p:pic>
    </p:spTree>
    <p:extLst>
      <p:ext uri="{BB962C8B-B14F-4D97-AF65-F5344CB8AC3E}">
        <p14:creationId xmlns:p14="http://schemas.microsoft.com/office/powerpoint/2010/main" val="3055914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F77BD0-3EA9-E5EC-7F0E-16039637C159}"/>
              </a:ext>
            </a:extLst>
          </p:cNvPr>
          <p:cNvSpPr>
            <a:spLocks noGrp="1"/>
          </p:cNvSpPr>
          <p:nvPr>
            <p:ph type="ctrTitle"/>
            <p:custDataLst>
              <p:tags r:id="rId1"/>
            </p:custDataLst>
          </p:nvPr>
        </p:nvSpPr>
        <p:spPr>
          <a:xfrm>
            <a:off x="3048615" y="1177123"/>
            <a:ext cx="5754290" cy="396478"/>
          </a:xfrm>
        </p:spPr>
        <p:txBody>
          <a:bodyPr>
            <a:noAutofit/>
          </a:bodyPr>
          <a:lstStyle/>
          <a:p>
            <a:pPr algn="ctr"/>
            <a:r>
              <a:rPr lang="fr-FR" altLang="fr-FR" sz="2400" b="1" dirty="0">
                <a:solidFill>
                  <a:srgbClr val="C00000"/>
                </a:solidFill>
                <a:latin typeface="Arial" panose="020B0604020202020204" pitchFamily="34" charset="0"/>
                <a:cs typeface="Arial" panose="020B0604020202020204" pitchFamily="34" charset="0"/>
              </a:rPr>
              <a:t>Les supports de l’entretien</a:t>
            </a:r>
          </a:p>
        </p:txBody>
      </p:sp>
      <p:sp>
        <p:nvSpPr>
          <p:cNvPr id="3" name="ZoneTexte 2">
            <a:extLst>
              <a:ext uri="{FF2B5EF4-FFF2-40B4-BE49-F238E27FC236}">
                <a16:creationId xmlns:a16="http://schemas.microsoft.com/office/drawing/2014/main" id="{8FFD0FC0-B046-57BC-114F-CA11AA1F4424}"/>
              </a:ext>
            </a:extLst>
          </p:cNvPr>
          <p:cNvSpPr txBox="1"/>
          <p:nvPr>
            <p:custDataLst>
              <p:tags r:id="rId2"/>
            </p:custDataLst>
          </p:nvPr>
        </p:nvSpPr>
        <p:spPr>
          <a:xfrm>
            <a:off x="304800" y="1779525"/>
            <a:ext cx="8610600" cy="4724370"/>
          </a:xfrm>
          <a:prstGeom prst="rect">
            <a:avLst/>
          </a:prstGeom>
          <a:noFill/>
        </p:spPr>
        <p:txBody>
          <a:bodyPr wrap="square">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buFontTx/>
              <a:buChar char="•"/>
            </a:pPr>
            <a:r>
              <a:rPr lang="fr-FR" altLang="fr-FR" sz="2000" b="1" u="sng" dirty="0">
                <a:solidFill>
                  <a:srgbClr val="00B0F0"/>
                </a:solidFill>
                <a:latin typeface="Arial" panose="020B0604020202020204" pitchFamily="34" charset="0"/>
              </a:rPr>
              <a:t>La  Fiche de poste : </a:t>
            </a:r>
          </a:p>
          <a:p>
            <a:pPr lvl="1">
              <a:buFontTx/>
              <a:buChar char="•"/>
            </a:pPr>
            <a:r>
              <a:rPr lang="fr-FR" altLang="fr-FR" sz="2000" dirty="0">
                <a:latin typeface="Arial" panose="020B0604020202020204" pitchFamily="34" charset="0"/>
              </a:rPr>
              <a:t>outil incontournable de l’entretien professionnel. </a:t>
            </a:r>
          </a:p>
          <a:p>
            <a:pPr lvl="1">
              <a:buFontTx/>
              <a:buChar char="•"/>
            </a:pPr>
            <a:r>
              <a:rPr lang="fr-FR" altLang="fr-FR" sz="2000" dirty="0">
                <a:latin typeface="Arial" panose="020B0604020202020204" pitchFamily="34" charset="0"/>
              </a:rPr>
              <a:t>outil de clarification. </a:t>
            </a:r>
          </a:p>
          <a:p>
            <a:pPr lvl="1">
              <a:buFontTx/>
              <a:buChar char="•"/>
            </a:pPr>
            <a:r>
              <a:rPr lang="fr-FR" altLang="fr-FR" sz="2000" dirty="0">
                <a:latin typeface="Arial" panose="020B0604020202020204" pitchFamily="34" charset="0"/>
              </a:rPr>
              <a:t>un outil facilitant le bilan de l’activité et la définition d’objectifs</a:t>
            </a:r>
          </a:p>
          <a:p>
            <a:pPr marL="457200" lvl="1" indent="0"/>
            <a:endParaRPr lang="fr-FR" altLang="fr-FR" sz="2000" dirty="0">
              <a:latin typeface="Arial" panose="020B0604020202020204" pitchFamily="34" charset="0"/>
            </a:endParaRPr>
          </a:p>
          <a:p>
            <a:pPr>
              <a:buFontTx/>
              <a:buChar char="•"/>
            </a:pPr>
            <a:r>
              <a:rPr lang="fr-FR" altLang="fr-FR" sz="2000" b="1" u="sng" dirty="0">
                <a:solidFill>
                  <a:srgbClr val="00B0F0"/>
                </a:solidFill>
                <a:latin typeface="Arial" panose="020B0604020202020204" pitchFamily="34" charset="0"/>
              </a:rPr>
              <a:t>La convocation:</a:t>
            </a:r>
          </a:p>
          <a:p>
            <a:pPr lvl="1">
              <a:buFontTx/>
              <a:buChar char="•"/>
            </a:pPr>
            <a:r>
              <a:rPr lang="fr-FR" altLang="fr-FR" sz="2000" dirty="0">
                <a:latin typeface="Arial" panose="020B0604020202020204" pitchFamily="34" charset="0"/>
              </a:rPr>
              <a:t>obligatoire au moins 8 jours avant l’entretien</a:t>
            </a:r>
          </a:p>
          <a:p>
            <a:pPr lvl="1">
              <a:buFontTx/>
              <a:buChar char="•"/>
            </a:pPr>
            <a:r>
              <a:rPr lang="fr-FR" altLang="fr-FR" sz="2000" dirty="0">
                <a:latin typeface="Arial" panose="020B0604020202020204" pitchFamily="34" charset="0"/>
              </a:rPr>
              <a:t>accompagnée de la fiche de poste et d’un compte rendu </a:t>
            </a:r>
            <a:r>
              <a:rPr lang="fr-FR" altLang="fr-FR" sz="2000" dirty="0" err="1">
                <a:latin typeface="Arial" panose="020B0604020202020204" pitchFamily="34" charset="0"/>
              </a:rPr>
              <a:t>pré-rempli</a:t>
            </a:r>
            <a:endParaRPr lang="fr-FR" altLang="fr-FR" sz="2000" dirty="0">
              <a:latin typeface="Arial" panose="020B0604020202020204" pitchFamily="34" charset="0"/>
            </a:endParaRPr>
          </a:p>
          <a:p>
            <a:pPr marL="457200" lvl="1" indent="0"/>
            <a:endParaRPr lang="fr-FR" altLang="fr-FR" sz="2000" u="sng" dirty="0">
              <a:latin typeface="Arial" panose="020B0604020202020204" pitchFamily="34" charset="0"/>
            </a:endParaRPr>
          </a:p>
          <a:p>
            <a:pPr>
              <a:buFontTx/>
              <a:buChar char="•"/>
            </a:pPr>
            <a:r>
              <a:rPr lang="fr-FR" altLang="fr-FR" sz="2000" b="1" u="sng" dirty="0">
                <a:solidFill>
                  <a:srgbClr val="00B0F0"/>
                </a:solidFill>
                <a:latin typeface="Arial" panose="020B0604020202020204" pitchFamily="34" charset="0"/>
              </a:rPr>
              <a:t>Le compte rendu obligatoire:</a:t>
            </a:r>
          </a:p>
          <a:p>
            <a:pPr lvl="1">
              <a:buFontTx/>
              <a:buChar char="•"/>
            </a:pPr>
            <a:r>
              <a:rPr kumimoji="1" lang="fr-FR" altLang="fr-FR" sz="2000" dirty="0">
                <a:latin typeface="Arial" panose="020B0604020202020204" pitchFamily="34" charset="0"/>
              </a:rPr>
              <a:t>la fiche de poste et le compte rendu d’entretien sont des outils complémentaires voire interdépendants, puisqu’il faut prendre appui sur les données de la première pour renseigner correctement le second. </a:t>
            </a:r>
            <a:endParaRPr lang="fr-FR" altLang="fr-FR" sz="2000" dirty="0">
              <a:latin typeface="Arial" panose="020B0604020202020204" pitchFamily="34" charset="0"/>
            </a:endParaRPr>
          </a:p>
          <a:p>
            <a:endParaRPr lang="fr-FR" altLang="fr-FR" sz="2100" b="1" dirty="0">
              <a:solidFill>
                <a:srgbClr val="0066FF"/>
              </a:solidFill>
            </a:endParaRPr>
          </a:p>
        </p:txBody>
      </p:sp>
      <p:pic>
        <p:nvPicPr>
          <p:cNvPr id="4" name="Image 3" descr="Logo_CDG18_BS.jpg">
            <a:extLst>
              <a:ext uri="{FF2B5EF4-FFF2-40B4-BE49-F238E27FC236}">
                <a16:creationId xmlns:a16="http://schemas.microsoft.com/office/drawing/2014/main" id="{A75B4ED5-2585-7C0E-3BC4-290815ADF609}"/>
              </a:ext>
            </a:extLst>
          </p:cNvPr>
          <p:cNvPicPr>
            <a:picLocks noChangeAspect="1"/>
          </p:cNvPicPr>
          <p:nvPr/>
        </p:nvPicPr>
        <p:blipFill>
          <a:blip r:embed="rId5"/>
          <a:stretch>
            <a:fillRect/>
          </a:stretch>
        </p:blipFill>
        <p:spPr>
          <a:xfrm>
            <a:off x="0" y="0"/>
            <a:ext cx="1422426" cy="1443762"/>
          </a:xfrm>
          <a:prstGeom prst="rect">
            <a:avLst/>
          </a:prstGeom>
        </p:spPr>
      </p:pic>
      <p:grpSp>
        <p:nvGrpSpPr>
          <p:cNvPr id="5" name="Groupe 14">
            <a:extLst>
              <a:ext uri="{FF2B5EF4-FFF2-40B4-BE49-F238E27FC236}">
                <a16:creationId xmlns:a16="http://schemas.microsoft.com/office/drawing/2014/main" id="{6500477B-E2AE-1AB1-6773-7EA2F8ED5A8E}"/>
              </a:ext>
            </a:extLst>
          </p:cNvPr>
          <p:cNvGrpSpPr>
            <a:grpSpLocks/>
          </p:cNvGrpSpPr>
          <p:nvPr/>
        </p:nvGrpSpPr>
        <p:grpSpPr bwMode="auto">
          <a:xfrm>
            <a:off x="1482068" y="152400"/>
            <a:ext cx="7661932" cy="1314472"/>
            <a:chOff x="2521302" y="4447632"/>
            <a:chExt cx="6645275" cy="2324642"/>
          </a:xfrm>
        </p:grpSpPr>
        <p:sp>
          <p:nvSpPr>
            <p:cNvPr id="6" name="Oval 2">
              <a:extLst>
                <a:ext uri="{FF2B5EF4-FFF2-40B4-BE49-F238E27FC236}">
                  <a16:creationId xmlns:a16="http://schemas.microsoft.com/office/drawing/2014/main" id="{16D7F7FC-70F0-B57C-829C-F0F36ABF54DF}"/>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7" name="Rectangle 3">
              <a:extLst>
                <a:ext uri="{FF2B5EF4-FFF2-40B4-BE49-F238E27FC236}">
                  <a16:creationId xmlns:a16="http://schemas.microsoft.com/office/drawing/2014/main" id="{A4322BCF-CCB5-7CBC-C100-FB723B9D40B0}"/>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8" name="Text Box 4">
              <a:extLst>
                <a:ext uri="{FF2B5EF4-FFF2-40B4-BE49-F238E27FC236}">
                  <a16:creationId xmlns:a16="http://schemas.microsoft.com/office/drawing/2014/main" id="{65E8E2C8-5729-A4C7-4C0F-22B5DD71AE62}"/>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9" name="Group 6">
              <a:extLst>
                <a:ext uri="{FF2B5EF4-FFF2-40B4-BE49-F238E27FC236}">
                  <a16:creationId xmlns:a16="http://schemas.microsoft.com/office/drawing/2014/main" id="{6CA266EA-7881-FF20-64EE-9DA3260083F0}"/>
                </a:ext>
              </a:extLst>
            </p:cNvPr>
            <p:cNvGrpSpPr>
              <a:grpSpLocks/>
            </p:cNvGrpSpPr>
            <p:nvPr/>
          </p:nvGrpSpPr>
          <p:grpSpPr bwMode="auto">
            <a:xfrm>
              <a:off x="3957638" y="5091476"/>
              <a:ext cx="171450" cy="1165229"/>
              <a:chOff x="112099728" y="105931681"/>
              <a:chExt cx="170831" cy="1165800"/>
            </a:xfrm>
          </p:grpSpPr>
          <p:sp>
            <p:nvSpPr>
              <p:cNvPr id="14" name="Rectangle 7">
                <a:extLst>
                  <a:ext uri="{FF2B5EF4-FFF2-40B4-BE49-F238E27FC236}">
                    <a16:creationId xmlns:a16="http://schemas.microsoft.com/office/drawing/2014/main" id="{F9A28C82-9DED-B150-9492-D020300D20A4}"/>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15" name="Rectangle 8">
                <a:extLst>
                  <a:ext uri="{FF2B5EF4-FFF2-40B4-BE49-F238E27FC236}">
                    <a16:creationId xmlns:a16="http://schemas.microsoft.com/office/drawing/2014/main" id="{F1A35583-D53D-66A1-2C9D-8DC24E1AE771}"/>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16" name="Rectangle 9">
                <a:extLst>
                  <a:ext uri="{FF2B5EF4-FFF2-40B4-BE49-F238E27FC236}">
                    <a16:creationId xmlns:a16="http://schemas.microsoft.com/office/drawing/2014/main" id="{5A4A8C4F-6486-8F15-7CCA-0F495AEE7115}"/>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0" name="Group 10">
              <a:extLst>
                <a:ext uri="{FF2B5EF4-FFF2-40B4-BE49-F238E27FC236}">
                  <a16:creationId xmlns:a16="http://schemas.microsoft.com/office/drawing/2014/main" id="{0CC44F6D-F8F7-1908-AB20-155E7BA19342}"/>
                </a:ext>
              </a:extLst>
            </p:cNvPr>
            <p:cNvGrpSpPr>
              <a:grpSpLocks/>
            </p:cNvGrpSpPr>
            <p:nvPr/>
          </p:nvGrpSpPr>
          <p:grpSpPr bwMode="auto">
            <a:xfrm>
              <a:off x="8701088" y="4447632"/>
              <a:ext cx="169862" cy="1163632"/>
              <a:chOff x="116843535" y="105289350"/>
              <a:chExt cx="170420" cy="1163658"/>
            </a:xfrm>
          </p:grpSpPr>
          <p:sp>
            <p:nvSpPr>
              <p:cNvPr id="11" name="Rectangle 10">
                <a:extLst>
                  <a:ext uri="{FF2B5EF4-FFF2-40B4-BE49-F238E27FC236}">
                    <a16:creationId xmlns:a16="http://schemas.microsoft.com/office/drawing/2014/main" id="{3B91CBA7-4AB1-EF38-7B22-BBBE1773108C}"/>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2" name="Rectangle 11">
                <a:extLst>
                  <a:ext uri="{FF2B5EF4-FFF2-40B4-BE49-F238E27FC236}">
                    <a16:creationId xmlns:a16="http://schemas.microsoft.com/office/drawing/2014/main" id="{C884C9DE-3ECB-A089-244F-FAB14634E66A}"/>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3" name="Rectangle 12">
                <a:extLst>
                  <a:ext uri="{FF2B5EF4-FFF2-40B4-BE49-F238E27FC236}">
                    <a16:creationId xmlns:a16="http://schemas.microsoft.com/office/drawing/2014/main" id="{738341B4-B2C1-36AF-70BB-F255EA5A8849}"/>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extLst>
      <p:ext uri="{BB962C8B-B14F-4D97-AF65-F5344CB8AC3E}">
        <p14:creationId xmlns:p14="http://schemas.microsoft.com/office/powerpoint/2010/main" val="5921464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Dessin animé, Visage humain, clipart, illustration&#10;&#10;Description générée automatiquement">
            <a:extLst>
              <a:ext uri="{FF2B5EF4-FFF2-40B4-BE49-F238E27FC236}">
                <a16:creationId xmlns:a16="http://schemas.microsoft.com/office/drawing/2014/main" id="{6E953FB3-CFC7-26A3-7735-B66218535292}"/>
              </a:ext>
            </a:extLst>
          </p:cNvPr>
          <p:cNvPicPr>
            <a:picLocks noChangeAspect="1"/>
          </p:cNvPicPr>
          <p:nvPr/>
        </p:nvPicPr>
        <p:blipFill>
          <a:blip r:embed="rId3">
            <a:alphaModFix amt="71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237027" y="3269622"/>
            <a:ext cx="4799023" cy="2967817"/>
          </a:xfrm>
          <a:prstGeom prst="rect">
            <a:avLst/>
          </a:prstGeom>
        </p:spPr>
      </p:pic>
      <p:sp>
        <p:nvSpPr>
          <p:cNvPr id="4" name="Espace réservé du contenu 3">
            <a:extLst>
              <a:ext uri="{FF2B5EF4-FFF2-40B4-BE49-F238E27FC236}">
                <a16:creationId xmlns:a16="http://schemas.microsoft.com/office/drawing/2014/main" id="{8F28F731-1CC1-5794-CE19-12C85F7F86F2}"/>
              </a:ext>
            </a:extLst>
          </p:cNvPr>
          <p:cNvSpPr>
            <a:spLocks noGrp="1"/>
          </p:cNvSpPr>
          <p:nvPr>
            <p:ph idx="1"/>
          </p:nvPr>
        </p:nvSpPr>
        <p:spPr>
          <a:xfrm>
            <a:off x="0" y="1441807"/>
            <a:ext cx="9144000" cy="4735156"/>
          </a:xfrm>
        </p:spPr>
        <p:txBody>
          <a:bodyPr>
            <a:normAutofit/>
          </a:bodyPr>
          <a:lstStyle/>
          <a:p>
            <a:pPr marL="0" indent="0">
              <a:buNone/>
            </a:pPr>
            <a:r>
              <a:rPr lang="fr-FR" sz="3200" b="1" dirty="0">
                <a:solidFill>
                  <a:srgbClr val="00B0F0"/>
                </a:solidFill>
              </a:rPr>
              <a:t>10 – Prochaine </a:t>
            </a:r>
            <a:r>
              <a:rPr lang="fr-FR" sz="3200" b="1" dirty="0" err="1">
                <a:solidFill>
                  <a:srgbClr val="00B0F0"/>
                </a:solidFill>
              </a:rPr>
              <a:t>visio</a:t>
            </a:r>
            <a:r>
              <a:rPr lang="fr-FR" sz="3200" b="1" dirty="0">
                <a:solidFill>
                  <a:srgbClr val="00B0F0"/>
                </a:solidFill>
              </a:rPr>
              <a:t> : </a:t>
            </a:r>
          </a:p>
          <a:p>
            <a:pPr marL="0" indent="0">
              <a:buNone/>
            </a:pPr>
            <a:endParaRPr lang="fr-FR" sz="2400" b="1" dirty="0">
              <a:solidFill>
                <a:srgbClr val="FFC000"/>
              </a:solidFill>
            </a:endParaRPr>
          </a:p>
          <a:p>
            <a:pPr lvl="1">
              <a:lnSpc>
                <a:spcPct val="150000"/>
              </a:lnSpc>
              <a:buFontTx/>
              <a:buChar char="-"/>
            </a:pPr>
            <a:r>
              <a:rPr lang="fr-FR" sz="3600" b="1"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rPr>
              <a:t>Jeudi 8 janvier </a:t>
            </a:r>
            <a:r>
              <a:rPr lang="fr-FR" sz="3600" b="1">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rPr>
              <a:t>à 14h</a:t>
            </a:r>
            <a:endParaRPr lang="fr-FR" sz="3600" b="1"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endParaRPr>
          </a:p>
          <a:p>
            <a:pPr lvl="1">
              <a:lnSpc>
                <a:spcPct val="150000"/>
              </a:lnSpc>
              <a:buFontTx/>
              <a:buChar char="-"/>
            </a:pPr>
            <a:r>
              <a:rPr lang="fr-FR" sz="3600" b="1"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rPr>
              <a:t>Jeudi 15 janvier à 10h</a:t>
            </a:r>
          </a:p>
          <a:p>
            <a:pPr lvl="1">
              <a:lnSpc>
                <a:spcPct val="150000"/>
              </a:lnSpc>
              <a:buFontTx/>
              <a:buChar char="-"/>
            </a:pPr>
            <a:endParaRPr lang="fr-FR" sz="3600" b="1"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endParaRPr>
          </a:p>
          <a:p>
            <a:pPr marL="342900" lvl="1" indent="0">
              <a:lnSpc>
                <a:spcPct val="150000"/>
              </a:lnSpc>
              <a:buNone/>
            </a:pPr>
            <a:r>
              <a:rPr lang="fr-FR" sz="3600"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rPr>
              <a:t> </a:t>
            </a:r>
            <a:endParaRPr lang="fr-FR" sz="2400" dirty="0"/>
          </a:p>
          <a:p>
            <a:pPr marL="685800" lvl="2" indent="0">
              <a:buNone/>
            </a:pPr>
            <a:endParaRPr lang="fr-FR" sz="2400" b="1" dirty="0"/>
          </a:p>
          <a:p>
            <a:pPr lvl="2"/>
            <a:endParaRPr lang="fr-FR" sz="2400" b="1" dirty="0">
              <a:solidFill>
                <a:srgbClr val="92D050"/>
              </a:solidFill>
            </a:endParaRPr>
          </a:p>
        </p:txBody>
      </p:sp>
      <p:pic>
        <p:nvPicPr>
          <p:cNvPr id="11" name="Image 10" descr="Logo_CDG18_BS.jpg"/>
          <p:cNvPicPr>
            <a:picLocks noChangeAspect="1"/>
          </p:cNvPicPr>
          <p:nvPr/>
        </p:nvPicPr>
        <p:blipFill>
          <a:blip r:embed="rId5"/>
          <a:stretch>
            <a:fillRect/>
          </a:stretch>
        </p:blipFill>
        <p:spPr>
          <a:xfrm>
            <a:off x="0" y="0"/>
            <a:ext cx="1422426" cy="1443762"/>
          </a:xfrm>
          <a:prstGeom prst="rect">
            <a:avLst/>
          </a:prstGeom>
        </p:spPr>
      </p:pic>
      <p:grpSp>
        <p:nvGrpSpPr>
          <p:cNvPr id="6" name="Groupe 14"/>
          <p:cNvGrpSpPr>
            <a:grpSpLocks/>
          </p:cNvGrpSpPr>
          <p:nvPr/>
        </p:nvGrpSpPr>
        <p:grpSpPr bwMode="auto">
          <a:xfrm>
            <a:off x="1482068" y="152400"/>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mc:AlternateContent xmlns:mc="http://schemas.openxmlformats.org/markup-compatibility/2006" xmlns:p14="http://schemas.microsoft.com/office/powerpoint/2010/main">
        <mc:Choice Requires="p14">
          <p:contentPart p14:bwMode="auto" r:id="rId6">
            <p14:nvContentPartPr>
              <p14:cNvPr id="3" name="Encre 2">
                <a:extLst>
                  <a:ext uri="{FF2B5EF4-FFF2-40B4-BE49-F238E27FC236}">
                    <a16:creationId xmlns:a16="http://schemas.microsoft.com/office/drawing/2014/main" id="{0DC0B786-4D52-4496-DA73-1813D7489ECD}"/>
                  </a:ext>
                </a:extLst>
              </p14:cNvPr>
              <p14:cNvContentPartPr/>
              <p14:nvPr/>
            </p14:nvContentPartPr>
            <p14:xfrm>
              <a:off x="9193664" y="6505873"/>
              <a:ext cx="336960" cy="75240"/>
            </p14:xfrm>
          </p:contentPart>
        </mc:Choice>
        <mc:Fallback xmlns="">
          <p:pic>
            <p:nvPicPr>
              <p:cNvPr id="3" name="Encre 2">
                <a:extLst>
                  <a:ext uri="{FF2B5EF4-FFF2-40B4-BE49-F238E27FC236}">
                    <a16:creationId xmlns:a16="http://schemas.microsoft.com/office/drawing/2014/main" id="{0DC0B786-4D52-4496-DA73-1813D7489ECD}"/>
                  </a:ext>
                </a:extLst>
              </p:cNvPr>
              <p:cNvPicPr/>
              <p:nvPr/>
            </p:nvPicPr>
            <p:blipFill>
              <a:blip r:embed="rId7"/>
              <a:stretch>
                <a:fillRect/>
              </a:stretch>
            </p:blipFill>
            <p:spPr>
              <a:xfrm>
                <a:off x="9139664" y="6398233"/>
                <a:ext cx="4446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Encre 8">
                <a:extLst>
                  <a:ext uri="{FF2B5EF4-FFF2-40B4-BE49-F238E27FC236}">
                    <a16:creationId xmlns:a16="http://schemas.microsoft.com/office/drawing/2014/main" id="{B21AAC4D-2A76-BB21-88A9-7E987949A51D}"/>
                  </a:ext>
                </a:extLst>
              </p14:cNvPr>
              <p14:cNvContentPartPr/>
              <p14:nvPr/>
            </p14:nvContentPartPr>
            <p14:xfrm>
              <a:off x="9282944" y="6609193"/>
              <a:ext cx="195120" cy="75240"/>
            </p14:xfrm>
          </p:contentPart>
        </mc:Choice>
        <mc:Fallback xmlns="">
          <p:pic>
            <p:nvPicPr>
              <p:cNvPr id="9" name="Encre 8">
                <a:extLst>
                  <a:ext uri="{FF2B5EF4-FFF2-40B4-BE49-F238E27FC236}">
                    <a16:creationId xmlns:a16="http://schemas.microsoft.com/office/drawing/2014/main" id="{B21AAC4D-2A76-BB21-88A9-7E987949A51D}"/>
                  </a:ext>
                </a:extLst>
              </p:cNvPr>
              <p:cNvPicPr/>
              <p:nvPr/>
            </p:nvPicPr>
            <p:blipFill>
              <a:blip r:embed="rId9"/>
              <a:stretch>
                <a:fillRect/>
              </a:stretch>
            </p:blipFill>
            <p:spPr>
              <a:xfrm>
                <a:off x="9229304" y="6501193"/>
                <a:ext cx="3027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Encre 9">
                <a:extLst>
                  <a:ext uri="{FF2B5EF4-FFF2-40B4-BE49-F238E27FC236}">
                    <a16:creationId xmlns:a16="http://schemas.microsoft.com/office/drawing/2014/main" id="{30B17F33-05CF-AEA8-B149-140A8F41D31A}"/>
                  </a:ext>
                </a:extLst>
              </p14:cNvPr>
              <p14:cNvContentPartPr/>
              <p14:nvPr/>
            </p14:nvContentPartPr>
            <p14:xfrm>
              <a:off x="9272864" y="6633970"/>
              <a:ext cx="267120" cy="84960"/>
            </p14:xfrm>
          </p:contentPart>
        </mc:Choice>
        <mc:Fallback xmlns="">
          <p:pic>
            <p:nvPicPr>
              <p:cNvPr id="10" name="Encre 9">
                <a:extLst>
                  <a:ext uri="{FF2B5EF4-FFF2-40B4-BE49-F238E27FC236}">
                    <a16:creationId xmlns:a16="http://schemas.microsoft.com/office/drawing/2014/main" id="{30B17F33-05CF-AEA8-B149-140A8F41D31A}"/>
                  </a:ext>
                </a:extLst>
              </p:cNvPr>
              <p:cNvPicPr/>
              <p:nvPr/>
            </p:nvPicPr>
            <p:blipFill>
              <a:blip r:embed="rId11"/>
              <a:stretch>
                <a:fillRect/>
              </a:stretch>
            </p:blipFill>
            <p:spPr>
              <a:xfrm>
                <a:off x="9219224" y="6525970"/>
                <a:ext cx="3747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Encre 11">
                <a:extLst>
                  <a:ext uri="{FF2B5EF4-FFF2-40B4-BE49-F238E27FC236}">
                    <a16:creationId xmlns:a16="http://schemas.microsoft.com/office/drawing/2014/main" id="{F832CDDC-53D6-9617-0C38-56FCE17EFF17}"/>
                  </a:ext>
                </a:extLst>
              </p14:cNvPr>
              <p14:cNvContentPartPr/>
              <p14:nvPr/>
            </p14:nvContentPartPr>
            <p14:xfrm>
              <a:off x="4462184" y="4936930"/>
              <a:ext cx="776880" cy="102600"/>
            </p14:xfrm>
          </p:contentPart>
        </mc:Choice>
        <mc:Fallback xmlns="">
          <p:pic>
            <p:nvPicPr>
              <p:cNvPr id="12" name="Encre 11">
                <a:extLst>
                  <a:ext uri="{FF2B5EF4-FFF2-40B4-BE49-F238E27FC236}">
                    <a16:creationId xmlns:a16="http://schemas.microsoft.com/office/drawing/2014/main" id="{F832CDDC-53D6-9617-0C38-56FCE17EFF17}"/>
                  </a:ext>
                </a:extLst>
              </p:cNvPr>
              <p:cNvPicPr/>
              <p:nvPr/>
            </p:nvPicPr>
            <p:blipFill>
              <a:blip r:embed="rId13"/>
              <a:stretch>
                <a:fillRect/>
              </a:stretch>
            </p:blipFill>
            <p:spPr>
              <a:xfrm>
                <a:off x="4408544" y="4828930"/>
                <a:ext cx="884520" cy="318240"/>
              </a:xfrm>
              <a:prstGeom prst="rect">
                <a:avLst/>
              </a:prstGeom>
            </p:spPr>
          </p:pic>
        </mc:Fallback>
      </mc:AlternateContent>
      <p:sp>
        <p:nvSpPr>
          <p:cNvPr id="2" name="ZoneTexte 1">
            <a:extLst>
              <a:ext uri="{FF2B5EF4-FFF2-40B4-BE49-F238E27FC236}">
                <a16:creationId xmlns:a16="http://schemas.microsoft.com/office/drawing/2014/main" id="{03195739-A27E-FE53-583D-F62A9865D93D}"/>
              </a:ext>
            </a:extLst>
          </p:cNvPr>
          <p:cNvSpPr txBox="1"/>
          <p:nvPr/>
        </p:nvSpPr>
        <p:spPr>
          <a:xfrm>
            <a:off x="6553200" y="593216"/>
            <a:ext cx="4593264" cy="369332"/>
          </a:xfrm>
          <a:prstGeom prst="rect">
            <a:avLst/>
          </a:prstGeom>
          <a:noFill/>
        </p:spPr>
        <p:txBody>
          <a:bodyPr wrap="square">
            <a:spAutoFit/>
          </a:bodyPr>
          <a:lstStyle/>
          <a:p>
            <a:r>
              <a:rPr lang="fr-FR" b="1" dirty="0">
                <a:solidFill>
                  <a:srgbClr val="00B0F0"/>
                </a:solidFill>
              </a:rPr>
              <a:t>Actu - minute</a:t>
            </a:r>
          </a:p>
        </p:txBody>
      </p:sp>
    </p:spTree>
    <p:extLst>
      <p:ext uri="{BB962C8B-B14F-4D97-AF65-F5344CB8AC3E}">
        <p14:creationId xmlns:p14="http://schemas.microsoft.com/office/powerpoint/2010/main" val="24008254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Logo_CDG18_BS.jpg"/>
          <p:cNvPicPr>
            <a:picLocks noChangeAspect="1"/>
          </p:cNvPicPr>
          <p:nvPr/>
        </p:nvPicPr>
        <p:blipFill>
          <a:blip r:embed="rId2"/>
          <a:stretch>
            <a:fillRect/>
          </a:stretch>
        </p:blipFill>
        <p:spPr>
          <a:xfrm>
            <a:off x="152400" y="0"/>
            <a:ext cx="1422426" cy="1443762"/>
          </a:xfrm>
          <a:prstGeom prst="rect">
            <a:avLst/>
          </a:prstGeom>
        </p:spPr>
      </p:pic>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pSp>
        <p:nvGrpSpPr>
          <p:cNvPr id="8" name="Groupe 14"/>
          <p:cNvGrpSpPr>
            <a:grpSpLocks/>
          </p:cNvGrpSpPr>
          <p:nvPr/>
        </p:nvGrpSpPr>
        <p:grpSpPr bwMode="auto">
          <a:xfrm>
            <a:off x="1482068" y="304800"/>
            <a:ext cx="7661932" cy="2016596"/>
            <a:chOff x="2521302" y="4447632"/>
            <a:chExt cx="6645275" cy="2324642"/>
          </a:xfrm>
        </p:grpSpPr>
        <p:sp>
          <p:nvSpPr>
            <p:cNvPr id="38"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39"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40"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0" name="Group 6"/>
            <p:cNvGrpSpPr>
              <a:grpSpLocks/>
            </p:cNvGrpSpPr>
            <p:nvPr/>
          </p:nvGrpSpPr>
          <p:grpSpPr bwMode="auto">
            <a:xfrm>
              <a:off x="3957638" y="5091476"/>
              <a:ext cx="171450" cy="1165229"/>
              <a:chOff x="112099728" y="105931681"/>
              <a:chExt cx="170831" cy="1165800"/>
            </a:xfrm>
          </p:grpSpPr>
          <p:sp>
            <p:nvSpPr>
              <p:cNvPr id="46"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47"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48"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1" name="Group 10"/>
            <p:cNvGrpSpPr>
              <a:grpSpLocks/>
            </p:cNvGrpSpPr>
            <p:nvPr/>
          </p:nvGrpSpPr>
          <p:grpSpPr bwMode="auto">
            <a:xfrm>
              <a:off x="8701088" y="4447632"/>
              <a:ext cx="169862" cy="1163632"/>
              <a:chOff x="116843535" y="105289350"/>
              <a:chExt cx="170420" cy="1163658"/>
            </a:xfrm>
          </p:grpSpPr>
          <p:sp>
            <p:nvSpPr>
              <p:cNvPr id="43" name="Rectangle 42"/>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44" name="Rectangle 43"/>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45" name="Rectangle 44"/>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41" name="object 2"/>
          <p:cNvSpPr txBox="1">
            <a:spLocks noGrp="1"/>
          </p:cNvSpPr>
          <p:nvPr>
            <p:ph type="title"/>
          </p:nvPr>
        </p:nvSpPr>
        <p:spPr>
          <a:xfrm>
            <a:off x="533400" y="3276600"/>
            <a:ext cx="8077200" cy="2475678"/>
          </a:xfrm>
          <a:prstGeom prst="rect">
            <a:avLst/>
          </a:prstGeom>
        </p:spPr>
        <p:txBody>
          <a:bodyPr vert="horz" wrap="square" lIns="0" tIns="13335" rIns="0" bIns="0" rtlCol="0">
            <a:spAutoFit/>
          </a:bodyPr>
          <a:lstStyle/>
          <a:p>
            <a:pPr marL="1536700" marR="5080" indent="-1524635" algn="ctr">
              <a:lnSpc>
                <a:spcPct val="100000"/>
              </a:lnSpc>
              <a:spcBef>
                <a:spcPts val="105"/>
              </a:spcBef>
            </a:pPr>
            <a:r>
              <a:rPr lang="fr-FR" sz="4000" dirty="0">
                <a:solidFill>
                  <a:schemeClr val="tx1"/>
                </a:solidFill>
              </a:rPr>
              <a:t>DES QUESTIONS ?</a:t>
            </a:r>
            <a:br>
              <a:rPr lang="fr-FR" sz="4000" dirty="0">
                <a:solidFill>
                  <a:schemeClr val="tx1"/>
                </a:solidFill>
              </a:rPr>
            </a:br>
            <a:br>
              <a:rPr lang="fr-FR" sz="4000" dirty="0">
                <a:solidFill>
                  <a:schemeClr val="tx1"/>
                </a:solidFill>
              </a:rPr>
            </a:br>
            <a:br>
              <a:rPr lang="fr-FR" sz="4000" dirty="0">
                <a:solidFill>
                  <a:schemeClr val="tx1"/>
                </a:solidFill>
              </a:rPr>
            </a:br>
            <a:r>
              <a:rPr lang="fr-FR" sz="4000" dirty="0">
                <a:solidFill>
                  <a:schemeClr val="tx1"/>
                </a:solidFill>
              </a:rPr>
              <a:t>MERCI DE VOTRE ATTENTION</a:t>
            </a:r>
            <a:endParaRPr sz="4000" dirty="0">
              <a:solidFill>
                <a:schemeClr val="tx1"/>
              </a:solidFill>
            </a:endParaRPr>
          </a:p>
        </p:txBody>
      </p:sp>
      <p:pic>
        <p:nvPicPr>
          <p:cNvPr id="3" name="Image 2">
            <a:extLst>
              <a:ext uri="{FF2B5EF4-FFF2-40B4-BE49-F238E27FC236}">
                <a16:creationId xmlns:a16="http://schemas.microsoft.com/office/drawing/2014/main" id="{120FA388-9ABB-2C1C-DE37-34647D6B2496}"/>
              </a:ext>
            </a:extLst>
          </p:cNvPr>
          <p:cNvPicPr>
            <a:picLocks noChangeAspect="1"/>
          </p:cNvPicPr>
          <p:nvPr/>
        </p:nvPicPr>
        <p:blipFill>
          <a:blip r:embed="rId3"/>
          <a:stretch>
            <a:fillRect/>
          </a:stretch>
        </p:blipFill>
        <p:spPr>
          <a:xfrm>
            <a:off x="215900" y="2744711"/>
            <a:ext cx="2019582" cy="271500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21B4BB-075D-F2F4-B461-759B00578B0A}"/>
              </a:ext>
            </a:extLst>
          </p:cNvPr>
          <p:cNvSpPr>
            <a:spLocks noGrp="1"/>
          </p:cNvSpPr>
          <p:nvPr>
            <p:ph type="ctrTitle"/>
            <p:custDataLst>
              <p:tags r:id="rId1"/>
            </p:custDataLst>
          </p:nvPr>
        </p:nvSpPr>
        <p:spPr>
          <a:xfrm>
            <a:off x="3006753" y="1364344"/>
            <a:ext cx="5754290" cy="396478"/>
          </a:xfrm>
        </p:spPr>
        <p:txBody>
          <a:bodyPr>
            <a:noAutofit/>
          </a:bodyPr>
          <a:lstStyle/>
          <a:p>
            <a:pPr algn="ctr"/>
            <a:r>
              <a:rPr lang="fr-FR" altLang="fr-FR" sz="2400" b="1" dirty="0">
                <a:solidFill>
                  <a:srgbClr val="C00000"/>
                </a:solidFill>
                <a:latin typeface="Arial" panose="020B0604020202020204" pitchFamily="34" charset="0"/>
                <a:cs typeface="Arial" panose="020B0604020202020204" pitchFamily="34" charset="0"/>
              </a:rPr>
              <a:t>Informations préalables à l’Entretien</a:t>
            </a:r>
            <a:br>
              <a:rPr lang="fr-FR" altLang="fr-FR" sz="2400" b="1" dirty="0">
                <a:solidFill>
                  <a:srgbClr val="C00000"/>
                </a:solidFill>
                <a:latin typeface="Arial" panose="020B0604020202020204" pitchFamily="34" charset="0"/>
                <a:cs typeface="Arial" panose="020B0604020202020204" pitchFamily="34" charset="0"/>
              </a:rPr>
            </a:br>
            <a:endParaRPr lang="fr-FR" altLang="fr-FR" sz="2400" b="1" dirty="0">
              <a:solidFill>
                <a:srgbClr val="C00000"/>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E00D0186-2988-EA88-F80C-65947A05F7EA}"/>
              </a:ext>
            </a:extLst>
          </p:cNvPr>
          <p:cNvSpPr/>
          <p:nvPr>
            <p:custDataLst>
              <p:tags r:id="rId2"/>
            </p:custDataLst>
          </p:nvPr>
        </p:nvSpPr>
        <p:spPr>
          <a:xfrm>
            <a:off x="76200" y="1488867"/>
            <a:ext cx="9186863" cy="7286610"/>
          </a:xfrm>
          <a:prstGeom prst="rect">
            <a:avLst/>
          </a:prstGeom>
        </p:spPr>
        <p:txBody>
          <a:bodyPr wrap="square">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r>
              <a:rPr lang="fr-FR" altLang="fr-FR" sz="2000" b="1" u="sng" dirty="0">
                <a:solidFill>
                  <a:srgbClr val="0066FF"/>
                </a:solidFill>
                <a:latin typeface="Arial" panose="020B0604020202020204" pitchFamily="34" charset="0"/>
              </a:rPr>
              <a:t>1- Qui évalue ?</a:t>
            </a:r>
            <a:r>
              <a:rPr lang="fr-FR" altLang="fr-FR" sz="2000" u="sng" dirty="0">
                <a:solidFill>
                  <a:srgbClr val="0066FF"/>
                </a:solidFill>
                <a:latin typeface="Arial" panose="020B0604020202020204" pitchFamily="34" charset="0"/>
              </a:rPr>
              <a:t> </a:t>
            </a:r>
          </a:p>
          <a:p>
            <a:endParaRPr lang="fr-FR" altLang="fr-FR" sz="2000" u="sng" dirty="0">
              <a:solidFill>
                <a:srgbClr val="0066FF"/>
              </a:solidFill>
              <a:latin typeface="Arial" panose="020B0604020202020204" pitchFamily="34" charset="0"/>
            </a:endParaRPr>
          </a:p>
          <a:p>
            <a:r>
              <a:rPr lang="fr-FR" dirty="0"/>
              <a:t>Le décret de 2014 prévoit que </a:t>
            </a:r>
            <a:r>
              <a:rPr lang="fr-FR" b="1" i="1" u="sng" dirty="0">
                <a:latin typeface="Arial" panose="020B0604020202020204" pitchFamily="34" charset="0"/>
              </a:rPr>
              <a:t>« L'entretien professionnel est conduit par le supérieur hiérarchique direct de l’agent »</a:t>
            </a:r>
          </a:p>
          <a:p>
            <a:pPr marL="285750" indent="-285750">
              <a:buFont typeface="Wingdings" panose="05000000000000000000" pitchFamily="2" charset="2"/>
              <a:buChar char="è"/>
            </a:pPr>
            <a:r>
              <a:rPr lang="fr-FR" altLang="fr-FR" b="1" dirty="0">
                <a:solidFill>
                  <a:srgbClr val="2A5010"/>
                </a:solidFill>
                <a:latin typeface="Arial" panose="020B0604020202020204" pitchFamily="34" charset="0"/>
                <a:sym typeface="Wingdings" panose="05000000000000000000" pitchFamily="2" charset="2"/>
              </a:rPr>
              <a:t>Nécessité d’avoir un organigramme des services à jour</a:t>
            </a:r>
          </a:p>
          <a:p>
            <a:endParaRPr lang="fr-FR" altLang="fr-FR" b="1" dirty="0">
              <a:solidFill>
                <a:srgbClr val="2A5010"/>
              </a:solidFill>
              <a:latin typeface="Arial" panose="020B0604020202020204" pitchFamily="34" charset="0"/>
              <a:sym typeface="Wingdings" panose="05000000000000000000" pitchFamily="2" charset="2"/>
            </a:endParaRPr>
          </a:p>
          <a:p>
            <a:r>
              <a:rPr lang="fr-FR" altLang="fr-FR" b="1" u="sng" dirty="0">
                <a:solidFill>
                  <a:srgbClr val="C00000"/>
                </a:solidFill>
                <a:latin typeface="Arial" panose="020B0604020202020204" pitchFamily="34" charset="0"/>
                <a:sym typeface="Wingdings" panose="05000000000000000000" pitchFamily="2" charset="2"/>
              </a:rPr>
              <a:t>Concrètement:</a:t>
            </a:r>
          </a:p>
          <a:p>
            <a:r>
              <a:rPr lang="fr-FR" altLang="fr-FR" b="1" dirty="0">
                <a:solidFill>
                  <a:srgbClr val="0070C0"/>
                </a:solidFill>
                <a:latin typeface="Arial" panose="020B0604020202020204" pitchFamily="34" charset="0"/>
                <a:sym typeface="Wingdings" panose="05000000000000000000" pitchFamily="2" charset="2"/>
              </a:rPr>
              <a:t>- le maire évalue la ou le DGS ( = secrétaire général(e))</a:t>
            </a:r>
          </a:p>
          <a:p>
            <a:r>
              <a:rPr lang="fr-FR" altLang="fr-FR" b="1" dirty="0">
                <a:solidFill>
                  <a:srgbClr val="0070C0"/>
                </a:solidFill>
                <a:latin typeface="Arial" panose="020B0604020202020204" pitchFamily="34" charset="0"/>
              </a:rPr>
              <a:t>- le ou la DGS ( le ou la secrétaire général(e)) évalue les agents qu’elle a sous son autorité hiérarchique directe </a:t>
            </a:r>
          </a:p>
          <a:p>
            <a:r>
              <a:rPr lang="fr-FR" altLang="fr-FR" b="1" dirty="0">
                <a:solidFill>
                  <a:srgbClr val="0070C0"/>
                </a:solidFill>
                <a:latin typeface="Arial" panose="020B0604020202020204" pitchFamily="34" charset="0"/>
              </a:rPr>
              <a:t>- les responsables hiérarchiques directs évaluent leurs agents</a:t>
            </a:r>
          </a:p>
          <a:p>
            <a:endParaRPr lang="fr-FR" altLang="fr-FR" b="1" u="sng" dirty="0">
              <a:solidFill>
                <a:srgbClr val="C00000"/>
              </a:solidFill>
              <a:latin typeface="Arial" panose="020B0604020202020204" pitchFamily="34" charset="0"/>
            </a:endParaRPr>
          </a:p>
          <a:p>
            <a:r>
              <a:rPr lang="fr-FR" altLang="fr-FR" b="1" u="sng" dirty="0">
                <a:solidFill>
                  <a:srgbClr val="C00000"/>
                </a:solidFill>
                <a:latin typeface="Arial" panose="020B0604020202020204" pitchFamily="34" charset="0"/>
              </a:rPr>
              <a:t>Toutefois ( question ministérielle 6348 du 13 mars 2018):</a:t>
            </a:r>
          </a:p>
          <a:p>
            <a:r>
              <a:rPr lang="fr-FR" dirty="0">
                <a:latin typeface="Arial" panose="020B0604020202020204" pitchFamily="34" charset="0"/>
              </a:rPr>
              <a:t>L'évaluateur est celui qui organise et contrôle le travail de l'agent, soit la personne la mieux à même d'évaluer son travail et de se prononcer sur sa manière de servir. Les fiches de poste ainsi que les organigrammes permettent, de façon concrète, d'identifier le supérieur hiérarchique direct. Quel que soit le niveau de collectivité territoriale, un agent technique peut ainsi être évalué par le supérieur hiérarchique qui lui adresse des instructions au quotidien et auquel il rend compte de leur mise en œuvre </a:t>
            </a:r>
            <a:endParaRPr lang="fr-FR" altLang="fr-FR" b="1" dirty="0">
              <a:solidFill>
                <a:srgbClr val="C00000"/>
              </a:solidFill>
              <a:latin typeface="Arial" panose="020B0604020202020204" pitchFamily="34" charset="0"/>
            </a:endParaRPr>
          </a:p>
          <a:p>
            <a:endParaRPr lang="fr-FR" altLang="fr-FR" b="1" dirty="0">
              <a:solidFill>
                <a:srgbClr val="C00000"/>
              </a:solidFill>
              <a:latin typeface="Arial" panose="020B0604020202020204" pitchFamily="34" charset="0"/>
            </a:endParaRPr>
          </a:p>
          <a:p>
            <a:pPr marL="457200" lvl="1" indent="0"/>
            <a:endParaRPr lang="fr-FR" altLang="fr-FR" b="1" dirty="0">
              <a:solidFill>
                <a:srgbClr val="0066FF"/>
              </a:solidFill>
              <a:latin typeface="Arial" panose="020B0604020202020204" pitchFamily="34" charset="0"/>
            </a:endParaRPr>
          </a:p>
          <a:p>
            <a:pPr marL="457200" lvl="1" indent="0"/>
            <a:endParaRPr lang="fr-FR" altLang="fr-FR" b="1" dirty="0">
              <a:solidFill>
                <a:srgbClr val="0066FF"/>
              </a:solidFill>
              <a:latin typeface="Arial" panose="020B0604020202020204" pitchFamily="34" charset="0"/>
            </a:endParaRPr>
          </a:p>
          <a:p>
            <a:pPr lvl="1">
              <a:buFontTx/>
              <a:buChar char="•"/>
            </a:pPr>
            <a:endParaRPr lang="fr-FR" altLang="fr-FR" b="1" dirty="0">
              <a:solidFill>
                <a:srgbClr val="2A5010"/>
              </a:solidFill>
              <a:latin typeface="RotisSansSerif-ExtraBold"/>
            </a:endParaRPr>
          </a:p>
          <a:p>
            <a:endParaRPr lang="fr-FR" altLang="fr-FR" b="1" dirty="0">
              <a:solidFill>
                <a:srgbClr val="2A5010"/>
              </a:solidFill>
              <a:latin typeface="RotisSansSerif-ExtraBold"/>
            </a:endParaRPr>
          </a:p>
          <a:p>
            <a:endParaRPr lang="fr-FR" altLang="fr-FR" b="1" dirty="0">
              <a:solidFill>
                <a:srgbClr val="2A5010"/>
              </a:solidFill>
              <a:latin typeface="RotisSansSerif-ExtraBold"/>
            </a:endParaRPr>
          </a:p>
          <a:p>
            <a:endParaRPr lang="fr-FR" altLang="fr-FR" sz="1350" dirty="0"/>
          </a:p>
        </p:txBody>
      </p:sp>
      <p:pic>
        <p:nvPicPr>
          <p:cNvPr id="4" name="Image 3" descr="Logo_CDG18_BS.jpg">
            <a:extLst>
              <a:ext uri="{FF2B5EF4-FFF2-40B4-BE49-F238E27FC236}">
                <a16:creationId xmlns:a16="http://schemas.microsoft.com/office/drawing/2014/main" id="{6F43332E-5A69-25D3-094D-3BA8B7D33C77}"/>
              </a:ext>
            </a:extLst>
          </p:cNvPr>
          <p:cNvPicPr>
            <a:picLocks noChangeAspect="1"/>
          </p:cNvPicPr>
          <p:nvPr/>
        </p:nvPicPr>
        <p:blipFill>
          <a:blip r:embed="rId4"/>
          <a:stretch>
            <a:fillRect/>
          </a:stretch>
        </p:blipFill>
        <p:spPr>
          <a:xfrm>
            <a:off x="0" y="0"/>
            <a:ext cx="1422426" cy="1443762"/>
          </a:xfrm>
          <a:prstGeom prst="rect">
            <a:avLst/>
          </a:prstGeom>
        </p:spPr>
      </p:pic>
      <p:grpSp>
        <p:nvGrpSpPr>
          <p:cNvPr id="5" name="Groupe 14">
            <a:extLst>
              <a:ext uri="{FF2B5EF4-FFF2-40B4-BE49-F238E27FC236}">
                <a16:creationId xmlns:a16="http://schemas.microsoft.com/office/drawing/2014/main" id="{7BD10A60-4EC7-1702-4FA7-6B18078DBD5F}"/>
              </a:ext>
            </a:extLst>
          </p:cNvPr>
          <p:cNvGrpSpPr>
            <a:grpSpLocks/>
          </p:cNvGrpSpPr>
          <p:nvPr/>
        </p:nvGrpSpPr>
        <p:grpSpPr bwMode="auto">
          <a:xfrm>
            <a:off x="1482068" y="152400"/>
            <a:ext cx="7661932" cy="1314472"/>
            <a:chOff x="2521302" y="4447632"/>
            <a:chExt cx="6645275" cy="2324642"/>
          </a:xfrm>
        </p:grpSpPr>
        <p:sp>
          <p:nvSpPr>
            <p:cNvPr id="6" name="Oval 2">
              <a:extLst>
                <a:ext uri="{FF2B5EF4-FFF2-40B4-BE49-F238E27FC236}">
                  <a16:creationId xmlns:a16="http://schemas.microsoft.com/office/drawing/2014/main" id="{01C2283B-5903-6E80-F5A4-64488855BAF4}"/>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7" name="Rectangle 3">
              <a:extLst>
                <a:ext uri="{FF2B5EF4-FFF2-40B4-BE49-F238E27FC236}">
                  <a16:creationId xmlns:a16="http://schemas.microsoft.com/office/drawing/2014/main" id="{B1130939-3B3E-EB14-B92F-F258A622D6E9}"/>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8" name="Text Box 4">
              <a:extLst>
                <a:ext uri="{FF2B5EF4-FFF2-40B4-BE49-F238E27FC236}">
                  <a16:creationId xmlns:a16="http://schemas.microsoft.com/office/drawing/2014/main" id="{875D1BDE-9291-ABF7-13F2-C7386F0975F1}"/>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9" name="Group 6">
              <a:extLst>
                <a:ext uri="{FF2B5EF4-FFF2-40B4-BE49-F238E27FC236}">
                  <a16:creationId xmlns:a16="http://schemas.microsoft.com/office/drawing/2014/main" id="{514A6B7B-2D7E-5F66-C16A-5ACA738DFBCE}"/>
                </a:ext>
              </a:extLst>
            </p:cNvPr>
            <p:cNvGrpSpPr>
              <a:grpSpLocks/>
            </p:cNvGrpSpPr>
            <p:nvPr/>
          </p:nvGrpSpPr>
          <p:grpSpPr bwMode="auto">
            <a:xfrm>
              <a:off x="3957638" y="5091476"/>
              <a:ext cx="171450" cy="1165229"/>
              <a:chOff x="112099728" y="105931681"/>
              <a:chExt cx="170831" cy="1165800"/>
            </a:xfrm>
          </p:grpSpPr>
          <p:sp>
            <p:nvSpPr>
              <p:cNvPr id="14" name="Rectangle 7">
                <a:extLst>
                  <a:ext uri="{FF2B5EF4-FFF2-40B4-BE49-F238E27FC236}">
                    <a16:creationId xmlns:a16="http://schemas.microsoft.com/office/drawing/2014/main" id="{2ACC8898-757D-CF9B-4AD2-97FCFF532CF3}"/>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15" name="Rectangle 8">
                <a:extLst>
                  <a:ext uri="{FF2B5EF4-FFF2-40B4-BE49-F238E27FC236}">
                    <a16:creationId xmlns:a16="http://schemas.microsoft.com/office/drawing/2014/main" id="{691F38E7-370B-0DE9-4FE2-7DB8CE8159A9}"/>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16" name="Rectangle 9">
                <a:extLst>
                  <a:ext uri="{FF2B5EF4-FFF2-40B4-BE49-F238E27FC236}">
                    <a16:creationId xmlns:a16="http://schemas.microsoft.com/office/drawing/2014/main" id="{B59FAB37-C91F-9A53-B7CB-A10B315DF866}"/>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0" name="Group 10">
              <a:extLst>
                <a:ext uri="{FF2B5EF4-FFF2-40B4-BE49-F238E27FC236}">
                  <a16:creationId xmlns:a16="http://schemas.microsoft.com/office/drawing/2014/main" id="{20F7E588-D111-1DFE-E93C-4005487B58E4}"/>
                </a:ext>
              </a:extLst>
            </p:cNvPr>
            <p:cNvGrpSpPr>
              <a:grpSpLocks/>
            </p:cNvGrpSpPr>
            <p:nvPr/>
          </p:nvGrpSpPr>
          <p:grpSpPr bwMode="auto">
            <a:xfrm>
              <a:off x="8701088" y="4447632"/>
              <a:ext cx="169862" cy="1163632"/>
              <a:chOff x="116843535" y="105289350"/>
              <a:chExt cx="170420" cy="1163658"/>
            </a:xfrm>
          </p:grpSpPr>
          <p:sp>
            <p:nvSpPr>
              <p:cNvPr id="11" name="Rectangle 10">
                <a:extLst>
                  <a:ext uri="{FF2B5EF4-FFF2-40B4-BE49-F238E27FC236}">
                    <a16:creationId xmlns:a16="http://schemas.microsoft.com/office/drawing/2014/main" id="{2B9344B9-7AB6-BCA7-2114-35E6F92E4855}"/>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2" name="Rectangle 11">
                <a:extLst>
                  <a:ext uri="{FF2B5EF4-FFF2-40B4-BE49-F238E27FC236}">
                    <a16:creationId xmlns:a16="http://schemas.microsoft.com/office/drawing/2014/main" id="{B4EF059C-84EB-6C30-069F-467A681F022B}"/>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3" name="Rectangle 12">
                <a:extLst>
                  <a:ext uri="{FF2B5EF4-FFF2-40B4-BE49-F238E27FC236}">
                    <a16:creationId xmlns:a16="http://schemas.microsoft.com/office/drawing/2014/main" id="{E3DFDB07-5C96-7229-9E99-EC6AC91F8BF2}"/>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extLst>
      <p:ext uri="{BB962C8B-B14F-4D97-AF65-F5344CB8AC3E}">
        <p14:creationId xmlns:p14="http://schemas.microsoft.com/office/powerpoint/2010/main" val="1519930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21B4BB-075D-F2F4-B461-759B00578B0A}"/>
              </a:ext>
            </a:extLst>
          </p:cNvPr>
          <p:cNvSpPr>
            <a:spLocks noGrp="1"/>
          </p:cNvSpPr>
          <p:nvPr>
            <p:ph type="ctrTitle"/>
            <p:custDataLst>
              <p:tags r:id="rId1"/>
            </p:custDataLst>
          </p:nvPr>
        </p:nvSpPr>
        <p:spPr>
          <a:xfrm>
            <a:off x="3006753" y="1364344"/>
            <a:ext cx="5754290" cy="396478"/>
          </a:xfrm>
        </p:spPr>
        <p:txBody>
          <a:bodyPr>
            <a:noAutofit/>
          </a:bodyPr>
          <a:lstStyle/>
          <a:p>
            <a:pPr algn="ctr"/>
            <a:r>
              <a:rPr lang="fr-FR" altLang="fr-FR" sz="2400" b="1" dirty="0">
                <a:solidFill>
                  <a:srgbClr val="C00000"/>
                </a:solidFill>
                <a:latin typeface="Arial" panose="020B0604020202020204" pitchFamily="34" charset="0"/>
                <a:cs typeface="Arial" panose="020B0604020202020204" pitchFamily="34" charset="0"/>
              </a:rPr>
              <a:t>Informations préalables à l’Entretien</a:t>
            </a:r>
            <a:br>
              <a:rPr lang="fr-FR" altLang="fr-FR" sz="2400" b="1" dirty="0">
                <a:solidFill>
                  <a:srgbClr val="C00000"/>
                </a:solidFill>
                <a:latin typeface="Arial" panose="020B0604020202020204" pitchFamily="34" charset="0"/>
                <a:cs typeface="Arial" panose="020B0604020202020204" pitchFamily="34" charset="0"/>
              </a:rPr>
            </a:br>
            <a:endParaRPr lang="fr-FR" altLang="fr-FR" sz="2400" b="1" dirty="0">
              <a:solidFill>
                <a:srgbClr val="C00000"/>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E00D0186-2988-EA88-F80C-65947A05F7EA}"/>
              </a:ext>
            </a:extLst>
          </p:cNvPr>
          <p:cNvSpPr/>
          <p:nvPr>
            <p:custDataLst>
              <p:tags r:id="rId2"/>
            </p:custDataLst>
          </p:nvPr>
        </p:nvSpPr>
        <p:spPr>
          <a:xfrm>
            <a:off x="6220" y="1369989"/>
            <a:ext cx="9186863" cy="5901616"/>
          </a:xfrm>
          <a:prstGeom prst="rect">
            <a:avLst/>
          </a:prstGeom>
        </p:spPr>
        <p:txBody>
          <a:bodyPr wrap="square">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r>
              <a:rPr lang="fr-FR" altLang="fr-FR" sz="2000" b="1" u="sng" dirty="0">
                <a:solidFill>
                  <a:srgbClr val="0066FF"/>
                </a:solidFill>
                <a:latin typeface="Arial" panose="020B0604020202020204" pitchFamily="34" charset="0"/>
              </a:rPr>
              <a:t>2- Qui est évalué?</a:t>
            </a:r>
          </a:p>
          <a:p>
            <a:endParaRPr lang="fr-FR" altLang="fr-FR" sz="2000" b="1" u="sng" dirty="0">
              <a:solidFill>
                <a:srgbClr val="0066FF"/>
              </a:solidFill>
              <a:latin typeface="Arial" panose="020B0604020202020204" pitchFamily="34" charset="0"/>
            </a:endParaRPr>
          </a:p>
          <a:p>
            <a:pPr marL="285750" indent="-285750">
              <a:buFont typeface="Arial" panose="020B0604020202020204" pitchFamily="34" charset="0"/>
              <a:buChar char="•"/>
            </a:pPr>
            <a:r>
              <a:rPr lang="fr-FR" altLang="fr-FR" dirty="0">
                <a:latin typeface="Arial" panose="020B0604020202020204" pitchFamily="34" charset="0"/>
              </a:rPr>
              <a:t>Fonctionnaires titulaires à temps complet et non complet</a:t>
            </a:r>
          </a:p>
          <a:p>
            <a:pPr marL="285750" indent="-285750">
              <a:buFont typeface="Arial" panose="020B0604020202020204" pitchFamily="34" charset="0"/>
              <a:buChar char="•"/>
            </a:pPr>
            <a:r>
              <a:rPr lang="fr-FR" altLang="fr-FR" dirty="0">
                <a:latin typeface="Arial" panose="020B0604020202020204" pitchFamily="34" charset="0"/>
              </a:rPr>
              <a:t>Contractuels de droit publics sur emploi permanent</a:t>
            </a:r>
          </a:p>
          <a:p>
            <a:pPr marL="285750" indent="-285750">
              <a:buFont typeface="Arial" panose="020B0604020202020204" pitchFamily="34" charset="0"/>
              <a:buChar char="•"/>
            </a:pPr>
            <a:endParaRPr lang="fr-FR" altLang="fr-FR" dirty="0">
              <a:latin typeface="Arial" panose="020B0604020202020204" pitchFamily="34" charset="0"/>
            </a:endParaRPr>
          </a:p>
          <a:p>
            <a:pPr marL="285750" indent="-285750">
              <a:buFont typeface="Arial" panose="020B0604020202020204" pitchFamily="34" charset="0"/>
              <a:buChar char="•"/>
            </a:pPr>
            <a:r>
              <a:rPr lang="fr-FR" altLang="fr-FR" dirty="0">
                <a:latin typeface="Arial" panose="020B0604020202020204" pitchFamily="34" charset="0"/>
              </a:rPr>
              <a:t>Les fonctionnaires stagiaires bénéficient d’un entretien d’évaluation en vue de leur titularisation</a:t>
            </a:r>
          </a:p>
          <a:p>
            <a:pPr marL="285750" indent="-285750">
              <a:buFont typeface="Arial" panose="020B0604020202020204" pitchFamily="34" charset="0"/>
              <a:buChar char="•"/>
            </a:pPr>
            <a:r>
              <a:rPr lang="fr-FR" altLang="fr-FR" dirty="0">
                <a:latin typeface="Arial" panose="020B0604020202020204" pitchFamily="34" charset="0"/>
              </a:rPr>
              <a:t>Les contractuels de droit privé ne sont pas concernés</a:t>
            </a:r>
          </a:p>
          <a:p>
            <a:pPr marL="285750" indent="-285750">
              <a:buFont typeface="Arial" panose="020B0604020202020204" pitchFamily="34" charset="0"/>
              <a:buChar char="•"/>
            </a:pPr>
            <a:r>
              <a:rPr lang="fr-FR" altLang="fr-FR" dirty="0">
                <a:latin typeface="Arial" panose="020B0604020202020204" pitchFamily="34" charset="0"/>
              </a:rPr>
              <a:t>Les fonctionnaires mis à disposition ou en détachement sont évalués par leur N+1 de leur organisme d’accueil</a:t>
            </a:r>
          </a:p>
          <a:p>
            <a:pPr marL="285750" indent="-285750">
              <a:buFont typeface="Arial" panose="020B0604020202020204" pitchFamily="34" charset="0"/>
              <a:buChar char="•"/>
            </a:pPr>
            <a:r>
              <a:rPr lang="fr-FR" altLang="fr-FR" dirty="0">
                <a:latin typeface="Arial" panose="020B0604020202020204" pitchFamily="34" charset="0"/>
              </a:rPr>
              <a:t>Les agents intercommunaux: un entretien par collectivité</a:t>
            </a:r>
          </a:p>
          <a:p>
            <a:pPr marL="285750" indent="-285750">
              <a:buFont typeface="Arial" panose="020B0604020202020204" pitchFamily="34" charset="0"/>
              <a:buChar char="•"/>
            </a:pPr>
            <a:r>
              <a:rPr lang="fr-FR" altLang="fr-FR" dirty="0">
                <a:latin typeface="Arial" panose="020B0604020202020204" pitchFamily="34" charset="0"/>
              </a:rPr>
              <a:t>Les agents </a:t>
            </a:r>
            <a:r>
              <a:rPr lang="fr-FR" altLang="fr-FR" dirty="0" err="1">
                <a:latin typeface="Arial" panose="020B0604020202020204" pitchFamily="34" charset="0"/>
              </a:rPr>
              <a:t>pluricommunaux</a:t>
            </a:r>
            <a:r>
              <a:rPr lang="fr-FR" altLang="fr-FR" dirty="0">
                <a:latin typeface="Arial" panose="020B0604020202020204" pitchFamily="34" charset="0"/>
              </a:rPr>
              <a:t>: évaluation pour chacun de leurs emplois </a:t>
            </a:r>
          </a:p>
          <a:p>
            <a:pPr marL="285750" indent="-285750">
              <a:buFont typeface="Arial" panose="020B0604020202020204" pitchFamily="34" charset="0"/>
              <a:buChar char="•"/>
            </a:pPr>
            <a:r>
              <a:rPr lang="fr-FR" altLang="fr-FR" dirty="0">
                <a:latin typeface="Arial" panose="020B0604020202020204" pitchFamily="34" charset="0"/>
              </a:rPr>
              <a:t>Les agents en décharge d’activité de service partielle sont évalués sur les tâches effectuées sur leur temps de travail effectif</a:t>
            </a:r>
          </a:p>
          <a:p>
            <a:pPr marL="285750" indent="-285750">
              <a:buFont typeface="Arial" panose="020B0604020202020204" pitchFamily="34" charset="0"/>
              <a:buChar char="•"/>
            </a:pPr>
            <a:r>
              <a:rPr lang="fr-FR" altLang="fr-FR" dirty="0">
                <a:latin typeface="Arial" panose="020B0604020202020204" pitchFamily="34" charset="0"/>
              </a:rPr>
              <a:t>Les agents en décharge d’activité de service à temps complet peuvent bénéficier d’un entretien annuel d’accompagnement ( sans appréciation de la valeur professionnelle)</a:t>
            </a:r>
          </a:p>
          <a:p>
            <a:endParaRPr lang="fr-FR" altLang="fr-FR" sz="1800" b="1" u="sng" dirty="0">
              <a:solidFill>
                <a:srgbClr val="0066FF"/>
              </a:solidFill>
              <a:latin typeface="Arial" panose="020B0604020202020204" pitchFamily="34" charset="0"/>
            </a:endParaRPr>
          </a:p>
          <a:p>
            <a:endParaRPr lang="fr-FR" altLang="fr-FR" sz="1800" b="1" u="sng" dirty="0">
              <a:solidFill>
                <a:srgbClr val="0066FF"/>
              </a:solidFill>
              <a:latin typeface="Arial" panose="020B0604020202020204" pitchFamily="34" charset="0"/>
            </a:endParaRPr>
          </a:p>
          <a:p>
            <a:pPr marL="457200" lvl="1" indent="0"/>
            <a:endParaRPr lang="fr-FR" altLang="fr-FR" b="1" dirty="0">
              <a:solidFill>
                <a:srgbClr val="0066FF"/>
              </a:solidFill>
              <a:latin typeface="Arial" panose="020B0604020202020204" pitchFamily="34" charset="0"/>
            </a:endParaRPr>
          </a:p>
          <a:p>
            <a:pPr marL="457200" lvl="1" indent="0"/>
            <a:endParaRPr lang="fr-FR" altLang="fr-FR" b="1" dirty="0">
              <a:solidFill>
                <a:srgbClr val="0066FF"/>
              </a:solidFill>
              <a:latin typeface="Arial" panose="020B0604020202020204" pitchFamily="34" charset="0"/>
            </a:endParaRPr>
          </a:p>
          <a:p>
            <a:endParaRPr lang="fr-FR" altLang="fr-FR" sz="1350" dirty="0"/>
          </a:p>
        </p:txBody>
      </p:sp>
      <p:pic>
        <p:nvPicPr>
          <p:cNvPr id="4" name="Image 3" descr="Logo_CDG18_BS.jpg">
            <a:extLst>
              <a:ext uri="{FF2B5EF4-FFF2-40B4-BE49-F238E27FC236}">
                <a16:creationId xmlns:a16="http://schemas.microsoft.com/office/drawing/2014/main" id="{6F43332E-5A69-25D3-094D-3BA8B7D33C77}"/>
              </a:ext>
            </a:extLst>
          </p:cNvPr>
          <p:cNvPicPr>
            <a:picLocks noChangeAspect="1"/>
          </p:cNvPicPr>
          <p:nvPr/>
        </p:nvPicPr>
        <p:blipFill>
          <a:blip r:embed="rId4"/>
          <a:stretch>
            <a:fillRect/>
          </a:stretch>
        </p:blipFill>
        <p:spPr>
          <a:xfrm>
            <a:off x="0" y="0"/>
            <a:ext cx="1422426" cy="1443762"/>
          </a:xfrm>
          <a:prstGeom prst="rect">
            <a:avLst/>
          </a:prstGeom>
        </p:spPr>
      </p:pic>
      <p:grpSp>
        <p:nvGrpSpPr>
          <p:cNvPr id="5" name="Groupe 14">
            <a:extLst>
              <a:ext uri="{FF2B5EF4-FFF2-40B4-BE49-F238E27FC236}">
                <a16:creationId xmlns:a16="http://schemas.microsoft.com/office/drawing/2014/main" id="{7BD10A60-4EC7-1702-4FA7-6B18078DBD5F}"/>
              </a:ext>
            </a:extLst>
          </p:cNvPr>
          <p:cNvGrpSpPr>
            <a:grpSpLocks/>
          </p:cNvGrpSpPr>
          <p:nvPr/>
        </p:nvGrpSpPr>
        <p:grpSpPr bwMode="auto">
          <a:xfrm>
            <a:off x="1482068" y="152400"/>
            <a:ext cx="7661932" cy="1314472"/>
            <a:chOff x="2521302" y="4447632"/>
            <a:chExt cx="6645275" cy="2324642"/>
          </a:xfrm>
        </p:grpSpPr>
        <p:sp>
          <p:nvSpPr>
            <p:cNvPr id="6" name="Oval 2">
              <a:extLst>
                <a:ext uri="{FF2B5EF4-FFF2-40B4-BE49-F238E27FC236}">
                  <a16:creationId xmlns:a16="http://schemas.microsoft.com/office/drawing/2014/main" id="{01C2283B-5903-6E80-F5A4-64488855BAF4}"/>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7" name="Rectangle 3">
              <a:extLst>
                <a:ext uri="{FF2B5EF4-FFF2-40B4-BE49-F238E27FC236}">
                  <a16:creationId xmlns:a16="http://schemas.microsoft.com/office/drawing/2014/main" id="{B1130939-3B3E-EB14-B92F-F258A622D6E9}"/>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8" name="Text Box 4">
              <a:extLst>
                <a:ext uri="{FF2B5EF4-FFF2-40B4-BE49-F238E27FC236}">
                  <a16:creationId xmlns:a16="http://schemas.microsoft.com/office/drawing/2014/main" id="{875D1BDE-9291-ABF7-13F2-C7386F0975F1}"/>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9" name="Group 6">
              <a:extLst>
                <a:ext uri="{FF2B5EF4-FFF2-40B4-BE49-F238E27FC236}">
                  <a16:creationId xmlns:a16="http://schemas.microsoft.com/office/drawing/2014/main" id="{514A6B7B-2D7E-5F66-C16A-5ACA738DFBCE}"/>
                </a:ext>
              </a:extLst>
            </p:cNvPr>
            <p:cNvGrpSpPr>
              <a:grpSpLocks/>
            </p:cNvGrpSpPr>
            <p:nvPr/>
          </p:nvGrpSpPr>
          <p:grpSpPr bwMode="auto">
            <a:xfrm>
              <a:off x="3957638" y="5091476"/>
              <a:ext cx="171450" cy="1165229"/>
              <a:chOff x="112099728" y="105931681"/>
              <a:chExt cx="170831" cy="1165800"/>
            </a:xfrm>
          </p:grpSpPr>
          <p:sp>
            <p:nvSpPr>
              <p:cNvPr id="14" name="Rectangle 7">
                <a:extLst>
                  <a:ext uri="{FF2B5EF4-FFF2-40B4-BE49-F238E27FC236}">
                    <a16:creationId xmlns:a16="http://schemas.microsoft.com/office/drawing/2014/main" id="{2ACC8898-757D-CF9B-4AD2-97FCFF532CF3}"/>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15" name="Rectangle 8">
                <a:extLst>
                  <a:ext uri="{FF2B5EF4-FFF2-40B4-BE49-F238E27FC236}">
                    <a16:creationId xmlns:a16="http://schemas.microsoft.com/office/drawing/2014/main" id="{691F38E7-370B-0DE9-4FE2-7DB8CE8159A9}"/>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16" name="Rectangle 9">
                <a:extLst>
                  <a:ext uri="{FF2B5EF4-FFF2-40B4-BE49-F238E27FC236}">
                    <a16:creationId xmlns:a16="http://schemas.microsoft.com/office/drawing/2014/main" id="{B59FAB37-C91F-9A53-B7CB-A10B315DF866}"/>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0" name="Group 10">
              <a:extLst>
                <a:ext uri="{FF2B5EF4-FFF2-40B4-BE49-F238E27FC236}">
                  <a16:creationId xmlns:a16="http://schemas.microsoft.com/office/drawing/2014/main" id="{20F7E588-D111-1DFE-E93C-4005487B58E4}"/>
                </a:ext>
              </a:extLst>
            </p:cNvPr>
            <p:cNvGrpSpPr>
              <a:grpSpLocks/>
            </p:cNvGrpSpPr>
            <p:nvPr/>
          </p:nvGrpSpPr>
          <p:grpSpPr bwMode="auto">
            <a:xfrm>
              <a:off x="8701088" y="4447632"/>
              <a:ext cx="169862" cy="1163632"/>
              <a:chOff x="116843535" y="105289350"/>
              <a:chExt cx="170420" cy="1163658"/>
            </a:xfrm>
          </p:grpSpPr>
          <p:sp>
            <p:nvSpPr>
              <p:cNvPr id="11" name="Rectangle 10">
                <a:extLst>
                  <a:ext uri="{FF2B5EF4-FFF2-40B4-BE49-F238E27FC236}">
                    <a16:creationId xmlns:a16="http://schemas.microsoft.com/office/drawing/2014/main" id="{2B9344B9-7AB6-BCA7-2114-35E6F92E4855}"/>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2" name="Rectangle 11">
                <a:extLst>
                  <a:ext uri="{FF2B5EF4-FFF2-40B4-BE49-F238E27FC236}">
                    <a16:creationId xmlns:a16="http://schemas.microsoft.com/office/drawing/2014/main" id="{B4EF059C-84EB-6C30-069F-467A681F022B}"/>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3" name="Rectangle 12">
                <a:extLst>
                  <a:ext uri="{FF2B5EF4-FFF2-40B4-BE49-F238E27FC236}">
                    <a16:creationId xmlns:a16="http://schemas.microsoft.com/office/drawing/2014/main" id="{E3DFDB07-5C96-7229-9E99-EC6AC91F8BF2}"/>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extLst>
      <p:ext uri="{BB962C8B-B14F-4D97-AF65-F5344CB8AC3E}">
        <p14:creationId xmlns:p14="http://schemas.microsoft.com/office/powerpoint/2010/main" val="353719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21B4BB-075D-F2F4-B461-759B00578B0A}"/>
              </a:ext>
            </a:extLst>
          </p:cNvPr>
          <p:cNvSpPr>
            <a:spLocks noGrp="1"/>
          </p:cNvSpPr>
          <p:nvPr>
            <p:ph type="ctrTitle"/>
            <p:custDataLst>
              <p:tags r:id="rId1"/>
            </p:custDataLst>
          </p:nvPr>
        </p:nvSpPr>
        <p:spPr>
          <a:xfrm>
            <a:off x="2764762" y="1450146"/>
            <a:ext cx="5754290" cy="396478"/>
          </a:xfrm>
        </p:spPr>
        <p:txBody>
          <a:bodyPr>
            <a:noAutofit/>
          </a:bodyPr>
          <a:lstStyle/>
          <a:p>
            <a:pPr algn="ctr"/>
            <a:r>
              <a:rPr lang="fr-FR" altLang="fr-FR" sz="2400" b="1" dirty="0">
                <a:solidFill>
                  <a:srgbClr val="C00000"/>
                </a:solidFill>
                <a:latin typeface="Arial" panose="020B0604020202020204" pitchFamily="34" charset="0"/>
                <a:cs typeface="Arial" panose="020B0604020202020204" pitchFamily="34" charset="0"/>
              </a:rPr>
              <a:t>Informations préalables à l’Entretien</a:t>
            </a:r>
            <a:br>
              <a:rPr lang="fr-FR" altLang="fr-FR" sz="2400" b="1" dirty="0">
                <a:solidFill>
                  <a:srgbClr val="C00000"/>
                </a:solidFill>
                <a:latin typeface="Arial" panose="020B0604020202020204" pitchFamily="34" charset="0"/>
                <a:cs typeface="Arial" panose="020B0604020202020204" pitchFamily="34" charset="0"/>
              </a:rPr>
            </a:br>
            <a:r>
              <a:rPr lang="fr-FR" altLang="fr-FR" sz="2400" b="1" dirty="0">
                <a:solidFill>
                  <a:srgbClr val="C00000"/>
                </a:solidFill>
                <a:latin typeface="Arial" panose="020B0604020202020204" pitchFamily="34" charset="0"/>
                <a:cs typeface="Arial" panose="020B0604020202020204" pitchFamily="34" charset="0"/>
              </a:rPr>
              <a:t>Le Rôle de l’évaluateur</a:t>
            </a:r>
          </a:p>
        </p:txBody>
      </p:sp>
      <p:sp>
        <p:nvSpPr>
          <p:cNvPr id="3" name="Rectangle 2">
            <a:extLst>
              <a:ext uri="{FF2B5EF4-FFF2-40B4-BE49-F238E27FC236}">
                <a16:creationId xmlns:a16="http://schemas.microsoft.com/office/drawing/2014/main" id="{E00D0186-2988-EA88-F80C-65947A05F7EA}"/>
              </a:ext>
            </a:extLst>
          </p:cNvPr>
          <p:cNvSpPr/>
          <p:nvPr>
            <p:custDataLst>
              <p:tags r:id="rId2"/>
            </p:custDataLst>
          </p:nvPr>
        </p:nvSpPr>
        <p:spPr>
          <a:xfrm>
            <a:off x="0" y="2367218"/>
            <a:ext cx="9186863" cy="3347070"/>
          </a:xfrm>
          <a:prstGeom prst="rect">
            <a:avLst/>
          </a:prstGeom>
        </p:spPr>
        <p:txBody>
          <a:bodyPr wrap="square">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endParaRPr lang="fr-FR" altLang="fr-FR" b="1" u="sng" dirty="0">
              <a:solidFill>
                <a:srgbClr val="0066FF"/>
              </a:solidFill>
              <a:latin typeface="Arial" panose="020B0604020202020204" pitchFamily="34" charset="0"/>
            </a:endParaRPr>
          </a:p>
          <a:p>
            <a:r>
              <a:rPr lang="fr-FR" altLang="fr-FR" b="1" u="sng" dirty="0">
                <a:solidFill>
                  <a:srgbClr val="C00000"/>
                </a:solidFill>
                <a:latin typeface="Arial" panose="020B0604020202020204" pitchFamily="34" charset="0"/>
              </a:rPr>
              <a:t>Remarque: </a:t>
            </a:r>
          </a:p>
          <a:p>
            <a:r>
              <a:rPr lang="fr-FR" altLang="fr-FR" b="1" dirty="0">
                <a:solidFill>
                  <a:srgbClr val="C00000"/>
                </a:solidFill>
                <a:latin typeface="Arial" panose="020B0604020202020204" pitchFamily="34" charset="0"/>
              </a:rPr>
              <a:t>-  </a:t>
            </a:r>
            <a:r>
              <a:rPr lang="fr-FR" altLang="fr-FR" dirty="0">
                <a:latin typeface="Arial" panose="020B0604020202020204" pitchFamily="34" charset="0"/>
              </a:rPr>
              <a:t>l’évaluation est subordonnée à la présence effective de l’agent au cours de la période en cause pour une durée suffisante pour permettre à son supérieur d’apprécier sa valeur professionnelle (CE, 1er août 2013, </a:t>
            </a:r>
            <a:r>
              <a:rPr lang="fr-FR" altLang="fr-FR" dirty="0" err="1">
                <a:latin typeface="Arial" panose="020B0604020202020204" pitchFamily="34" charset="0"/>
              </a:rPr>
              <a:t>req</a:t>
            </a:r>
            <a:r>
              <a:rPr lang="fr-FR" altLang="fr-FR" dirty="0">
                <a:latin typeface="Arial" panose="020B0604020202020204" pitchFamily="34" charset="0"/>
              </a:rPr>
              <a:t>. n° 347327)</a:t>
            </a:r>
          </a:p>
          <a:p>
            <a:r>
              <a:rPr lang="fr-FR" altLang="fr-FR" dirty="0">
                <a:latin typeface="Arial" panose="020B0604020202020204" pitchFamily="34" charset="0"/>
              </a:rPr>
              <a:t>- Pas de durée minimale prévue par les textes</a:t>
            </a:r>
          </a:p>
          <a:p>
            <a:r>
              <a:rPr lang="fr-FR" altLang="fr-FR" dirty="0">
                <a:latin typeface="Arial" panose="020B0604020202020204" pitchFamily="34" charset="0"/>
              </a:rPr>
              <a:t>- Si l’agent n’a pas été suffisamment présent pour être évalué, mention dans le compte rendu</a:t>
            </a:r>
          </a:p>
          <a:p>
            <a:r>
              <a:rPr lang="fr-FR" altLang="fr-FR" dirty="0">
                <a:latin typeface="Arial" panose="020B0604020202020204" pitchFamily="34" charset="0"/>
              </a:rPr>
              <a:t>- Si l’agent a été absent toute l’année, mention dans le compte rendu</a:t>
            </a:r>
          </a:p>
          <a:p>
            <a:endParaRPr lang="fr-FR" altLang="fr-FR" dirty="0">
              <a:latin typeface="Arial" panose="020B0604020202020204" pitchFamily="34" charset="0"/>
            </a:endParaRPr>
          </a:p>
          <a:p>
            <a:endParaRPr lang="fr-FR" altLang="fr-FR" dirty="0">
              <a:latin typeface="Arial" panose="020B0604020202020204" pitchFamily="34" charset="0"/>
            </a:endParaRPr>
          </a:p>
          <a:p>
            <a:endParaRPr lang="fr-FR" altLang="fr-FR" sz="1350" dirty="0"/>
          </a:p>
        </p:txBody>
      </p:sp>
      <p:pic>
        <p:nvPicPr>
          <p:cNvPr id="4" name="Image 3" descr="Logo_CDG18_BS.jpg">
            <a:extLst>
              <a:ext uri="{FF2B5EF4-FFF2-40B4-BE49-F238E27FC236}">
                <a16:creationId xmlns:a16="http://schemas.microsoft.com/office/drawing/2014/main" id="{6F43332E-5A69-25D3-094D-3BA8B7D33C77}"/>
              </a:ext>
            </a:extLst>
          </p:cNvPr>
          <p:cNvPicPr>
            <a:picLocks noChangeAspect="1"/>
          </p:cNvPicPr>
          <p:nvPr/>
        </p:nvPicPr>
        <p:blipFill>
          <a:blip r:embed="rId4"/>
          <a:stretch>
            <a:fillRect/>
          </a:stretch>
        </p:blipFill>
        <p:spPr>
          <a:xfrm>
            <a:off x="0" y="0"/>
            <a:ext cx="1422426" cy="1443762"/>
          </a:xfrm>
          <a:prstGeom prst="rect">
            <a:avLst/>
          </a:prstGeom>
        </p:spPr>
      </p:pic>
      <p:grpSp>
        <p:nvGrpSpPr>
          <p:cNvPr id="5" name="Groupe 14">
            <a:extLst>
              <a:ext uri="{FF2B5EF4-FFF2-40B4-BE49-F238E27FC236}">
                <a16:creationId xmlns:a16="http://schemas.microsoft.com/office/drawing/2014/main" id="{7BD10A60-4EC7-1702-4FA7-6B18078DBD5F}"/>
              </a:ext>
            </a:extLst>
          </p:cNvPr>
          <p:cNvGrpSpPr>
            <a:grpSpLocks/>
          </p:cNvGrpSpPr>
          <p:nvPr/>
        </p:nvGrpSpPr>
        <p:grpSpPr bwMode="auto">
          <a:xfrm>
            <a:off x="1482068" y="152400"/>
            <a:ext cx="7661932" cy="1314472"/>
            <a:chOff x="2521302" y="4447632"/>
            <a:chExt cx="6645275" cy="2324642"/>
          </a:xfrm>
        </p:grpSpPr>
        <p:sp>
          <p:nvSpPr>
            <p:cNvPr id="6" name="Oval 2">
              <a:extLst>
                <a:ext uri="{FF2B5EF4-FFF2-40B4-BE49-F238E27FC236}">
                  <a16:creationId xmlns:a16="http://schemas.microsoft.com/office/drawing/2014/main" id="{01C2283B-5903-6E80-F5A4-64488855BAF4}"/>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7" name="Rectangle 3">
              <a:extLst>
                <a:ext uri="{FF2B5EF4-FFF2-40B4-BE49-F238E27FC236}">
                  <a16:creationId xmlns:a16="http://schemas.microsoft.com/office/drawing/2014/main" id="{B1130939-3B3E-EB14-B92F-F258A622D6E9}"/>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8" name="Text Box 4">
              <a:extLst>
                <a:ext uri="{FF2B5EF4-FFF2-40B4-BE49-F238E27FC236}">
                  <a16:creationId xmlns:a16="http://schemas.microsoft.com/office/drawing/2014/main" id="{875D1BDE-9291-ABF7-13F2-C7386F0975F1}"/>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9" name="Group 6">
              <a:extLst>
                <a:ext uri="{FF2B5EF4-FFF2-40B4-BE49-F238E27FC236}">
                  <a16:creationId xmlns:a16="http://schemas.microsoft.com/office/drawing/2014/main" id="{514A6B7B-2D7E-5F66-C16A-5ACA738DFBCE}"/>
                </a:ext>
              </a:extLst>
            </p:cNvPr>
            <p:cNvGrpSpPr>
              <a:grpSpLocks/>
            </p:cNvGrpSpPr>
            <p:nvPr/>
          </p:nvGrpSpPr>
          <p:grpSpPr bwMode="auto">
            <a:xfrm>
              <a:off x="3957638" y="5091476"/>
              <a:ext cx="171450" cy="1165229"/>
              <a:chOff x="112099728" y="105931681"/>
              <a:chExt cx="170831" cy="1165800"/>
            </a:xfrm>
          </p:grpSpPr>
          <p:sp>
            <p:nvSpPr>
              <p:cNvPr id="14" name="Rectangle 7">
                <a:extLst>
                  <a:ext uri="{FF2B5EF4-FFF2-40B4-BE49-F238E27FC236}">
                    <a16:creationId xmlns:a16="http://schemas.microsoft.com/office/drawing/2014/main" id="{2ACC8898-757D-CF9B-4AD2-97FCFF532CF3}"/>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15" name="Rectangle 8">
                <a:extLst>
                  <a:ext uri="{FF2B5EF4-FFF2-40B4-BE49-F238E27FC236}">
                    <a16:creationId xmlns:a16="http://schemas.microsoft.com/office/drawing/2014/main" id="{691F38E7-370B-0DE9-4FE2-7DB8CE8159A9}"/>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16" name="Rectangle 9">
                <a:extLst>
                  <a:ext uri="{FF2B5EF4-FFF2-40B4-BE49-F238E27FC236}">
                    <a16:creationId xmlns:a16="http://schemas.microsoft.com/office/drawing/2014/main" id="{B59FAB37-C91F-9A53-B7CB-A10B315DF866}"/>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0" name="Group 10">
              <a:extLst>
                <a:ext uri="{FF2B5EF4-FFF2-40B4-BE49-F238E27FC236}">
                  <a16:creationId xmlns:a16="http://schemas.microsoft.com/office/drawing/2014/main" id="{20F7E588-D111-1DFE-E93C-4005487B58E4}"/>
                </a:ext>
              </a:extLst>
            </p:cNvPr>
            <p:cNvGrpSpPr>
              <a:grpSpLocks/>
            </p:cNvGrpSpPr>
            <p:nvPr/>
          </p:nvGrpSpPr>
          <p:grpSpPr bwMode="auto">
            <a:xfrm>
              <a:off x="8701088" y="4447632"/>
              <a:ext cx="169862" cy="1163632"/>
              <a:chOff x="116843535" y="105289350"/>
              <a:chExt cx="170420" cy="1163658"/>
            </a:xfrm>
          </p:grpSpPr>
          <p:sp>
            <p:nvSpPr>
              <p:cNvPr id="11" name="Rectangle 10">
                <a:extLst>
                  <a:ext uri="{FF2B5EF4-FFF2-40B4-BE49-F238E27FC236}">
                    <a16:creationId xmlns:a16="http://schemas.microsoft.com/office/drawing/2014/main" id="{2B9344B9-7AB6-BCA7-2114-35E6F92E4855}"/>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2" name="Rectangle 11">
                <a:extLst>
                  <a:ext uri="{FF2B5EF4-FFF2-40B4-BE49-F238E27FC236}">
                    <a16:creationId xmlns:a16="http://schemas.microsoft.com/office/drawing/2014/main" id="{B4EF059C-84EB-6C30-069F-467A681F022B}"/>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3" name="Rectangle 12">
                <a:extLst>
                  <a:ext uri="{FF2B5EF4-FFF2-40B4-BE49-F238E27FC236}">
                    <a16:creationId xmlns:a16="http://schemas.microsoft.com/office/drawing/2014/main" id="{E3DFDB07-5C96-7229-9E99-EC6AC91F8BF2}"/>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extLst>
      <p:ext uri="{BB962C8B-B14F-4D97-AF65-F5344CB8AC3E}">
        <p14:creationId xmlns:p14="http://schemas.microsoft.com/office/powerpoint/2010/main" val="13981708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3"/>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4"/>
</p:tagLst>
</file>

<file path=ppt/tags/tag20.xml><?xml version="1.0" encoding="utf-8"?>
<p:tagLst xmlns:a="http://schemas.openxmlformats.org/drawingml/2006/main" xmlns:r="http://schemas.openxmlformats.org/officeDocument/2006/relationships" xmlns:p="http://schemas.openxmlformats.org/presentationml/2006/main">
  <p:tag name="NUM" val="5"/>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5"/>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28800</TotalTime>
  <Words>6114</Words>
  <Application>Microsoft Office PowerPoint</Application>
  <PresentationFormat>Affichage à l'écran (4:3)</PresentationFormat>
  <Paragraphs>866</Paragraphs>
  <Slides>61</Slides>
  <Notes>20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61</vt:i4>
      </vt:variant>
    </vt:vector>
  </HeadingPairs>
  <TitlesOfParts>
    <vt:vector size="71" baseType="lpstr">
      <vt:lpstr>Aptos</vt:lpstr>
      <vt:lpstr>Arial</vt:lpstr>
      <vt:lpstr>Calibri</vt:lpstr>
      <vt:lpstr>Calibri Light</vt:lpstr>
      <vt:lpstr>RotisSansSerif-ExtraBold</vt:lpstr>
      <vt:lpstr>Segoe UI Emoji</vt:lpstr>
      <vt:lpstr>Times New Roman</vt:lpstr>
      <vt:lpstr>Verdana</vt:lpstr>
      <vt:lpstr>Wingdings</vt:lpstr>
      <vt:lpstr>Thème Office</vt:lpstr>
      <vt:lpstr>LES VISIOS DU CDG18 Session  – novembre 2025</vt:lpstr>
      <vt:lpstr>SOMMAIRE </vt:lpstr>
      <vt:lpstr>Présentation PowerPoint</vt:lpstr>
      <vt:lpstr>Les Objectifs de l’entretien professionnel  L’entretien professionnel = 2 entretiens en 1</vt:lpstr>
      <vt:lpstr>Présentation PowerPoint</vt:lpstr>
      <vt:lpstr>Les supports de l’entretien</vt:lpstr>
      <vt:lpstr>Informations préalables à l’Entretien </vt:lpstr>
      <vt:lpstr>Informations préalables à l’Entretien </vt:lpstr>
      <vt:lpstr>Informations préalables à l’Entretien Le Rôle de l’évaluateur</vt:lpstr>
      <vt:lpstr>Informations préalables à l’Entretien </vt:lpstr>
      <vt:lpstr>Les étapes de l’entretien</vt:lpstr>
      <vt:lpstr>Les étapes de l’entretien</vt:lpstr>
      <vt:lpstr>Les étapes de l’entretien</vt:lpstr>
      <vt:lpstr>Les étapes de l’entretien</vt:lpstr>
      <vt:lpstr>Les étapes de l’entretien</vt:lpstr>
      <vt:lpstr>Les étapes de l’entretien</vt:lpstr>
      <vt:lpstr>Les étapes de l’entretien</vt:lpstr>
      <vt:lpstr>Les étapes de l’entretien</vt:lpstr>
      <vt:lpstr>Les étapes de l’entretien   </vt:lpstr>
      <vt:lpstr>Les étapes de l’entretien   </vt:lpstr>
      <vt:lpstr>Les Conséquences de l’entretien</vt:lpstr>
      <vt:lpstr>Les Conséquences de l’entretien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Adhésion au service de remplacement</vt:lpstr>
      <vt:lpstr>Demande d’intervention</vt:lpstr>
      <vt:lpstr>Tarification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DES QUESTIONS ?   MERCI DE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L’ACTUALITE JURIDIQUE DE  LA FONCTION PUBLIQUE TERRITORIALE</dc:title>
  <dc:creator>Gdurand</dc:creator>
  <cp:lastModifiedBy>Ludivine MARTINAT</cp:lastModifiedBy>
  <cp:revision>436</cp:revision>
  <dcterms:created xsi:type="dcterms:W3CDTF">2022-04-29T09:00:44Z</dcterms:created>
  <dcterms:modified xsi:type="dcterms:W3CDTF">2025-11-07T12:41:58Z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2022-03-24T00:00:00Z</vt:filetime>
  </property>
  <property fmtid="{D5CDD505-2E9C-101B-9397-08002B2CF9AE}" pid="3" name="Creator">
    <vt:lpwstr>Microsoft® PowerPoint® 2010</vt:lpwstr>
  </property>
  <property fmtid="{D5CDD505-2E9C-101B-9397-08002B2CF9AE}" pid="4" name="LastSaved">
    <vt:filetime>2022-04-29T00:00:00Z</vt:filetime>
  </property>
</Properties>
</file>