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8.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0"/>
  </p:notesMasterIdLst>
  <p:sldIdLst>
    <p:sldId id="256" r:id="rId2"/>
    <p:sldId id="1064" r:id="rId3"/>
    <p:sldId id="362" r:id="rId4"/>
    <p:sldId id="1067" r:id="rId5"/>
    <p:sldId id="1068" r:id="rId6"/>
    <p:sldId id="1069" r:id="rId7"/>
    <p:sldId id="1066" r:id="rId8"/>
    <p:sldId id="593" r:id="rId9"/>
    <p:sldId id="1070" r:id="rId10"/>
    <p:sldId id="592" r:id="rId11"/>
    <p:sldId id="595" r:id="rId12"/>
    <p:sldId id="594" r:id="rId13"/>
    <p:sldId id="601" r:id="rId14"/>
    <p:sldId id="600" r:id="rId15"/>
    <p:sldId id="495" r:id="rId16"/>
    <p:sldId id="1071" r:id="rId17"/>
    <p:sldId id="1072" r:id="rId18"/>
    <p:sldId id="1073" r:id="rId19"/>
    <p:sldId id="1074" r:id="rId20"/>
    <p:sldId id="541" r:id="rId21"/>
    <p:sldId id="542" r:id="rId22"/>
    <p:sldId id="640" r:id="rId23"/>
    <p:sldId id="1075" r:id="rId24"/>
    <p:sldId id="641" r:id="rId25"/>
    <p:sldId id="1076" r:id="rId26"/>
    <p:sldId id="1065" r:id="rId27"/>
    <p:sldId id="579" r:id="rId28"/>
    <p:sldId id="396" r:id="rId29"/>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4B9"/>
    <a:srgbClr val="CC99FF"/>
    <a:srgbClr val="66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7143" autoAdjust="0"/>
  </p:normalViewPr>
  <p:slideViewPr>
    <p:cSldViewPr>
      <p:cViewPr varScale="1">
        <p:scale>
          <a:sx n="72" d="100"/>
          <a:sy n="72" d="100"/>
        </p:scale>
        <p:origin x="1704" y="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AGIRHE – saisie des contractuels</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0000"/>
        </a:solidFill>
      </dgm:spPr>
      <dgm:t>
        <a:bodyPr/>
        <a:lstStyle/>
        <a:p>
          <a:pPr algn="ctr"/>
          <a:r>
            <a:rPr lang="fr-FR" sz="4400" dirty="0"/>
            <a:t>L’ASSURANCE STATUTAIRE – gestion du TPT</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dgm:spPr>
        <a:solidFill>
          <a:srgbClr val="92D050"/>
        </a:solidFill>
      </dgm:spPr>
      <dgm:t>
        <a:bodyPr/>
        <a:lstStyle/>
        <a:p>
          <a:pPr algn="ctr"/>
          <a:r>
            <a:rPr lang="fr-FR" dirty="0"/>
            <a:t>Le CET- Compte Epargne Temps</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64551" custScaleY="286811" custLinFactNeighborX="-51337" custLinFactNeighborY="-148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AGIRHE – saisie des contractuels</a:t>
          </a:r>
        </a:p>
      </dsp:txBody>
      <dsp:txXfrm>
        <a:off x="481001" y="323284"/>
        <a:ext cx="6516596"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L’ASSURANCE STATUTAIRE – gestion du TPT</a:t>
          </a:r>
        </a:p>
      </dsp:txBody>
      <dsp:txXfrm>
        <a:off x="467463" y="333192"/>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903778"/>
          <a:ext cx="7162800"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145007" y="160301"/>
          <a:ext cx="6864691" cy="3301997"/>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733550">
            <a:lnSpc>
              <a:spcPct val="90000"/>
            </a:lnSpc>
            <a:spcBef>
              <a:spcPct val="0"/>
            </a:spcBef>
            <a:spcAft>
              <a:spcPct val="35000"/>
            </a:spcAft>
            <a:buNone/>
          </a:pPr>
          <a:r>
            <a:rPr lang="fr-FR" sz="3900" kern="1200" dirty="0"/>
            <a:t>Le CET- Compte Epargne Temps</a:t>
          </a:r>
        </a:p>
      </dsp:txBody>
      <dsp:txXfrm>
        <a:off x="306197" y="321491"/>
        <a:ext cx="6542311" cy="2979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13/01/2025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21</a:t>
            </a:fld>
            <a:endParaRPr lang="fr-FR"/>
          </a:p>
        </p:txBody>
      </p:sp>
    </p:spTree>
    <p:extLst>
      <p:ext uri="{BB962C8B-B14F-4D97-AF65-F5344CB8AC3E}">
        <p14:creationId xmlns:p14="http://schemas.microsoft.com/office/powerpoint/2010/main" val="51415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993C-F5FC-2ACD-D0A5-A2086EC619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9B24CD-347C-78D7-7E0B-C891442AF6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313A2B-AD20-81C7-AE04-63FEF2D03C7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B745467-7302-152C-1603-11C32ED29BAD}"/>
              </a:ext>
            </a:extLst>
          </p:cNvPr>
          <p:cNvSpPr>
            <a:spLocks noGrp="1"/>
          </p:cNvSpPr>
          <p:nvPr>
            <p:ph type="sldNum" sz="quarter" idx="5"/>
          </p:nvPr>
        </p:nvSpPr>
        <p:spPr/>
        <p:txBody>
          <a:bodyPr/>
          <a:lstStyle/>
          <a:p>
            <a:fld id="{98C30E37-46C0-47A2-9ABF-EFE84D65AF20}" type="slidenum">
              <a:rPr lang="fr-FR" smtClean="0"/>
              <a:pPr/>
              <a:t>22</a:t>
            </a:fld>
            <a:endParaRPr lang="fr-FR"/>
          </a:p>
        </p:txBody>
      </p:sp>
    </p:spTree>
    <p:extLst>
      <p:ext uri="{BB962C8B-B14F-4D97-AF65-F5344CB8AC3E}">
        <p14:creationId xmlns:p14="http://schemas.microsoft.com/office/powerpoint/2010/main" val="25299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2A63-83B0-ED7F-67E9-BD414C264C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C58006-C6EC-E554-7388-49CF87659A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8A44F7-C09F-BC98-0A1F-8BCC2125AC4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386077C-AB74-68F8-DAEF-31C3C7392AC9}"/>
              </a:ext>
            </a:extLst>
          </p:cNvPr>
          <p:cNvSpPr>
            <a:spLocks noGrp="1"/>
          </p:cNvSpPr>
          <p:nvPr>
            <p:ph type="sldNum" sz="quarter" idx="5"/>
          </p:nvPr>
        </p:nvSpPr>
        <p:spPr/>
        <p:txBody>
          <a:bodyPr/>
          <a:lstStyle/>
          <a:p>
            <a:fld id="{98C30E37-46C0-47A2-9ABF-EFE84D65AF20}" type="slidenum">
              <a:rPr lang="fr-FR" smtClean="0"/>
              <a:pPr/>
              <a:t>23</a:t>
            </a:fld>
            <a:endParaRPr lang="fr-FR"/>
          </a:p>
        </p:txBody>
      </p:sp>
    </p:spTree>
    <p:extLst>
      <p:ext uri="{BB962C8B-B14F-4D97-AF65-F5344CB8AC3E}">
        <p14:creationId xmlns:p14="http://schemas.microsoft.com/office/powerpoint/2010/main" val="3281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20AA-BA3D-28D4-4B04-5601E0D4A5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1DBCD8-291D-EFD1-A569-8EFCBE2AB7B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FA353B-B12D-E1AB-386D-8F63985856F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24F626B-2BAC-DC11-9BA6-7F60817A2669}"/>
              </a:ext>
            </a:extLst>
          </p:cNvPr>
          <p:cNvSpPr>
            <a:spLocks noGrp="1"/>
          </p:cNvSpPr>
          <p:nvPr>
            <p:ph type="sldNum" sz="quarter" idx="5"/>
          </p:nvPr>
        </p:nvSpPr>
        <p:spPr/>
        <p:txBody>
          <a:bodyPr/>
          <a:lstStyle/>
          <a:p>
            <a:fld id="{98C30E37-46C0-47A2-9ABF-EFE84D65AF20}" type="slidenum">
              <a:rPr lang="fr-FR" smtClean="0"/>
              <a:pPr/>
              <a:t>24</a:t>
            </a:fld>
            <a:endParaRPr lang="fr-FR"/>
          </a:p>
        </p:txBody>
      </p:sp>
    </p:spTree>
    <p:extLst>
      <p:ext uri="{BB962C8B-B14F-4D97-AF65-F5344CB8AC3E}">
        <p14:creationId xmlns:p14="http://schemas.microsoft.com/office/powerpoint/2010/main" val="234382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907B4-BB2F-F23C-B1F3-6091B1F507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3D7F47-96EA-8BFC-AB1A-5AB02371A1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16AA60-71C1-26CF-3E61-A7C90A53A3F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060E2EE-F873-8F63-63CD-6AA93F19F3C4}"/>
              </a:ext>
            </a:extLst>
          </p:cNvPr>
          <p:cNvSpPr>
            <a:spLocks noGrp="1"/>
          </p:cNvSpPr>
          <p:nvPr>
            <p:ph type="sldNum" sz="quarter" idx="5"/>
          </p:nvPr>
        </p:nvSpPr>
        <p:spPr/>
        <p:txBody>
          <a:bodyPr/>
          <a:lstStyle/>
          <a:p>
            <a:fld id="{98C30E37-46C0-47A2-9ABF-EFE84D65AF20}" type="slidenum">
              <a:rPr lang="fr-FR" smtClean="0"/>
              <a:pPr/>
              <a:t>25</a:t>
            </a:fld>
            <a:endParaRPr lang="fr-FR"/>
          </a:p>
        </p:txBody>
      </p:sp>
    </p:spTree>
    <p:extLst>
      <p:ext uri="{BB962C8B-B14F-4D97-AF65-F5344CB8AC3E}">
        <p14:creationId xmlns:p14="http://schemas.microsoft.com/office/powerpoint/2010/main" val="394504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35FC-2F67-949A-6B7C-8B5F17AC7E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4B11B1-811E-8D70-F5CB-05F37E34746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265005-CA04-31BC-CEBE-AFA96C11B6A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F41A9D-AA48-E06A-37A6-E3773679E7DC}"/>
              </a:ext>
            </a:extLst>
          </p:cNvPr>
          <p:cNvSpPr>
            <a:spLocks noGrp="1"/>
          </p:cNvSpPr>
          <p:nvPr>
            <p:ph type="sldNum" sz="quarter" idx="5"/>
          </p:nvPr>
        </p:nvSpPr>
        <p:spPr/>
        <p:txBody>
          <a:bodyPr/>
          <a:lstStyle/>
          <a:p>
            <a:fld id="{98C30E37-46C0-47A2-9ABF-EFE84D65AF20}" type="slidenum">
              <a:rPr lang="fr-FR" smtClean="0"/>
              <a:pPr/>
              <a:t>26</a:t>
            </a:fld>
            <a:endParaRPr lang="fr-FR"/>
          </a:p>
        </p:txBody>
      </p:sp>
    </p:spTree>
    <p:extLst>
      <p:ext uri="{BB962C8B-B14F-4D97-AF65-F5344CB8AC3E}">
        <p14:creationId xmlns:p14="http://schemas.microsoft.com/office/powerpoint/2010/main" val="220657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a:t>
            </a:r>
            <a:r>
              <a:rPr lang="fr-FR" dirty="0" err="1"/>
              <a:t>visio</a:t>
            </a:r>
            <a:r>
              <a:rPr lang="fr-FR" dirty="0"/>
              <a:t> </a:t>
            </a:r>
            <a:r>
              <a:rPr lang="fr-FR"/>
              <a:t>en Novembre</a:t>
            </a:r>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27</a:t>
            </a:fld>
            <a:endParaRPr lang="fr-FR"/>
          </a:p>
        </p:txBody>
      </p:sp>
    </p:spTree>
    <p:extLst>
      <p:ext uri="{BB962C8B-B14F-4D97-AF65-F5344CB8AC3E}">
        <p14:creationId xmlns:p14="http://schemas.microsoft.com/office/powerpoint/2010/main" val="21306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1/13/2025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13/01/2025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surances.retraite@cdg18.f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1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customXml" Target="../ink/ink4.xml"/><Relationship Id="rId10" Type="http://schemas.openxmlformats.org/officeDocument/2006/relationships/image" Target="../media/image130.png"/><Relationship Id="rId4" Type="http://schemas.openxmlformats.org/officeDocument/2006/relationships/customXml" Target="../ink/ink1.xml"/><Relationship Id="rId9" Type="http://schemas.openxmlformats.org/officeDocument/2006/relationships/customXml" Target="../ink/ink3.xml"/></Relationships>
</file>

<file path=ppt/slides/_rels/slide22.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image" Target="../media/image13.png"/><Relationship Id="rId12"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200.png"/><Relationship Id="rId5" Type="http://schemas.openxmlformats.org/officeDocument/2006/relationships/image" Target="../media/image1.jpeg"/><Relationship Id="rId15" Type="http://schemas.openxmlformats.org/officeDocument/2006/relationships/image" Target="../media/image141.png"/><Relationship Id="rId10" Type="http://schemas.openxmlformats.org/officeDocument/2006/relationships/customXml" Target="../ink/ink6.xml"/><Relationship Id="rId4" Type="http://schemas.openxmlformats.org/officeDocument/2006/relationships/hyperlink" Target="mailto:assurances.retraite@cdg18.fr" TargetMode="External"/><Relationship Id="rId9" Type="http://schemas.openxmlformats.org/officeDocument/2006/relationships/image" Target="../media/image1100.png"/><Relationship Id="rId14" Type="http://schemas.openxmlformats.org/officeDocument/2006/relationships/customXml" Target="../ink/ink8.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2.xml"/><Relationship Id="rId3" Type="http://schemas.openxmlformats.org/officeDocument/2006/relationships/image" Target="../media/image14.png"/><Relationship Id="rId7" Type="http://schemas.openxmlformats.org/officeDocument/2006/relationships/customXml" Target="../ink/ink9.xm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customXml" Target="../ink/ink11.xml"/><Relationship Id="rId5" Type="http://schemas.openxmlformats.org/officeDocument/2006/relationships/hyperlink" Target="mailto:assurances.retraite@cdg18.fr" TargetMode="External"/><Relationship Id="rId10" Type="http://schemas.openxmlformats.org/officeDocument/2006/relationships/image" Target="../media/image16.png"/><Relationship Id="rId4" Type="http://schemas.openxmlformats.org/officeDocument/2006/relationships/hyperlink" Target="https://www.cdg18.fr/fileadmin/bibliotheque/Documents/Assurance_statutaire/Manuel_-Guide_DBA_Saisie_collectivites.pdf" TargetMode="External"/><Relationship Id="rId9" Type="http://schemas.openxmlformats.org/officeDocument/2006/relationships/customXml" Target="../ink/ink10.xml"/><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image" Target="../media/image19.png"/><Relationship Id="rId12" Type="http://schemas.openxmlformats.org/officeDocument/2006/relationships/customXml" Target="../ink/ink15.xml"/><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1200.png"/><Relationship Id="rId5" Type="http://schemas.openxmlformats.org/officeDocument/2006/relationships/customXml" Target="../ink/ink13.xml"/><Relationship Id="rId15" Type="http://schemas.openxmlformats.org/officeDocument/2006/relationships/image" Target="../media/image142.png"/><Relationship Id="rId10" Type="http://schemas.openxmlformats.org/officeDocument/2006/relationships/customXml" Target="../ink/ink14.xml"/><Relationship Id="rId4" Type="http://schemas.openxmlformats.org/officeDocument/2006/relationships/image" Target="../media/image1.jpeg"/><Relationship Id="rId9" Type="http://schemas.openxmlformats.org/officeDocument/2006/relationships/image" Target="../media/image1100.png"/><Relationship Id="rId14" Type="http://schemas.openxmlformats.org/officeDocument/2006/relationships/customXml" Target="../ink/ink16.xml"/></Relationships>
</file>

<file path=ppt/slides/_rels/slide25.xml.rels><?xml version="1.0" encoding="UTF-8" standalone="yes"?>
<Relationships xmlns="http://schemas.openxmlformats.org/package/2006/relationships"><Relationship Id="rId13" Type="http://schemas.openxmlformats.org/officeDocument/2006/relationships/image" Target="../media/image131.png"/><Relationship Id="rId3" Type="http://schemas.openxmlformats.org/officeDocument/2006/relationships/image" Target="../media/image19.png"/><Relationship Id="rId12" Type="http://schemas.openxmlformats.org/officeDocument/2006/relationships/customXml" Target="../ink/ink19.xml"/><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1200.png"/><Relationship Id="rId5" Type="http://schemas.openxmlformats.org/officeDocument/2006/relationships/image" Target="../media/image1.jpeg"/><Relationship Id="rId15" Type="http://schemas.openxmlformats.org/officeDocument/2006/relationships/image" Target="../media/image142.png"/><Relationship Id="rId10" Type="http://schemas.openxmlformats.org/officeDocument/2006/relationships/customXml" Target="../ink/ink18.xml"/><Relationship Id="rId4" Type="http://schemas.openxmlformats.org/officeDocument/2006/relationships/hyperlink" Target="https://teams.microsoft.com/l/meetup-join/19%3ameeting_ZmNkMjRkNDgtYjNhYy00Nzc4LWJmOGEtMDdlNmE3OTU5ZWJi%40thread.v2/0?context=%7b%22Tid%22%3a%22173d72a2-4e8a-42ce-ab42-564f69840cb9%22%2c%22Oid%22%3a%22950372b8-331b-4fa7-9d5f-25daeaf2193c%22%7d" TargetMode="External"/><Relationship Id="rId9" Type="http://schemas.openxmlformats.org/officeDocument/2006/relationships/image" Target="../media/image1100.png"/><Relationship Id="rId14" Type="http://schemas.openxmlformats.org/officeDocument/2006/relationships/customXml" Target="../ink/ink20.xml"/></Relationships>
</file>

<file path=ppt/slides/_rels/slide2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customXml" Target="../ink/ink22.xml"/><Relationship Id="rId12" Type="http://schemas.openxmlformats.org/officeDocument/2006/relationships/image" Target="../media/image1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customXml" Target="../ink/ink24.xml"/><Relationship Id="rId10" Type="http://schemas.openxmlformats.org/officeDocument/2006/relationships/image" Target="../media/image130.png"/><Relationship Id="rId4" Type="http://schemas.openxmlformats.org/officeDocument/2006/relationships/customXml" Target="../ink/ink21.xml"/><Relationship Id="rId9" Type="http://schemas.openxmlformats.org/officeDocument/2006/relationships/customXml" Target="../ink/ink23.xml"/></Relationships>
</file>

<file path=ppt/slides/_rels/slide27.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141.png"/><Relationship Id="rId3" Type="http://schemas.openxmlformats.org/officeDocument/2006/relationships/image" Target="../media/image21.png"/><Relationship Id="rId7" Type="http://schemas.openxmlformats.org/officeDocument/2006/relationships/image" Target="../media/image1100.png"/><Relationship Id="rId12" Type="http://schemas.openxmlformats.org/officeDocument/2006/relationships/customXml" Target="../ink/ink2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131.png"/><Relationship Id="rId5" Type="http://schemas.openxmlformats.org/officeDocument/2006/relationships/image" Target="../media/image1.jpeg"/><Relationship Id="rId10" Type="http://schemas.openxmlformats.org/officeDocument/2006/relationships/customXml" Target="../ink/ink27.xml"/><Relationship Id="rId4" Type="http://schemas.openxmlformats.org/officeDocument/2006/relationships/hyperlink" Target="https://www.komuniki.fr/index.html" TargetMode="External"/><Relationship Id="rId9" Type="http://schemas.openxmlformats.org/officeDocument/2006/relationships/image" Target="../media/image120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16 – janvier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46011" y="4450110"/>
            <a:ext cx="8782089" cy="1515158"/>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 Directrice adjointe et responsable du pôle ressources et accompagnement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assurance statutaire</a:t>
            </a:r>
          </a:p>
        </p:txBody>
      </p:sp>
      <p:sp>
        <p:nvSpPr>
          <p:cNvPr id="2" name="ZoneTexte 1">
            <a:extLst>
              <a:ext uri="{FF2B5EF4-FFF2-40B4-BE49-F238E27FC236}">
                <a16:creationId xmlns:a16="http://schemas.microsoft.com/office/drawing/2014/main" id="{1EEF5A76-2FCA-725D-820F-9E56C7D94A7F}"/>
              </a:ext>
            </a:extLst>
          </p:cNvPr>
          <p:cNvSpPr txBox="1"/>
          <p:nvPr/>
        </p:nvSpPr>
        <p:spPr>
          <a:xfrm>
            <a:off x="748158" y="1857716"/>
            <a:ext cx="7829114" cy="2308324"/>
          </a:xfrm>
          <a:prstGeom prst="rect">
            <a:avLst/>
          </a:prstGeom>
          <a:noFill/>
        </p:spPr>
        <p:txBody>
          <a:bodyPr wrap="square" rtlCol="0">
            <a:spAutoFit/>
          </a:bodyPr>
          <a:lstStyle/>
          <a:p>
            <a:r>
              <a:rPr lang="fr-FR" dirty="0"/>
              <a:t>Le Temps Partiel Thérapeutique (TPT) est pris en charge UNIQUEMENT si vous êtes assuré pour le </a:t>
            </a:r>
            <a:r>
              <a:rPr lang="fr-FR" b="1" dirty="0"/>
              <a:t>risque Maladie Ordinaire et/ou CITIS</a:t>
            </a:r>
            <a:r>
              <a:rPr lang="fr-FR" dirty="0"/>
              <a:t>.</a:t>
            </a:r>
          </a:p>
          <a:p>
            <a:endParaRPr lang="fr-FR" dirty="0"/>
          </a:p>
          <a:p>
            <a:r>
              <a:rPr lang="fr-FR" dirty="0"/>
              <a:t>Pour le déclarer sur CNP STATUAL, vous devez aller dans l’événement de base (en général MO ou CITIS) et ajouter une conséquence, TPT et renseigner la période :</a:t>
            </a:r>
          </a:p>
          <a:p>
            <a:endParaRPr lang="fr-FR" dirty="0"/>
          </a:p>
          <a:p>
            <a:r>
              <a:rPr lang="fr-FR" dirty="0"/>
              <a:t>1.</a:t>
            </a:r>
          </a:p>
          <a:p>
            <a:endParaRPr lang="fr-FR" dirty="0"/>
          </a:p>
        </p:txBody>
      </p:sp>
      <p:pic>
        <p:nvPicPr>
          <p:cNvPr id="12" name="Image 11">
            <a:extLst>
              <a:ext uri="{FF2B5EF4-FFF2-40B4-BE49-F238E27FC236}">
                <a16:creationId xmlns:a16="http://schemas.microsoft.com/office/drawing/2014/main" id="{6C6F2D4D-3E5D-8D4B-ED64-ACEC77317405}"/>
              </a:ext>
            </a:extLst>
          </p:cNvPr>
          <p:cNvPicPr>
            <a:picLocks noChangeAspect="1"/>
          </p:cNvPicPr>
          <p:nvPr/>
        </p:nvPicPr>
        <p:blipFill>
          <a:blip r:embed="rId3"/>
          <a:stretch>
            <a:fillRect/>
          </a:stretch>
        </p:blipFill>
        <p:spPr>
          <a:xfrm>
            <a:off x="4746365" y="3428535"/>
            <a:ext cx="3238952" cy="1314633"/>
          </a:xfrm>
          <a:prstGeom prst="rect">
            <a:avLst/>
          </a:prstGeom>
        </p:spPr>
      </p:pic>
      <p:pic>
        <p:nvPicPr>
          <p:cNvPr id="17" name="Image 16">
            <a:extLst>
              <a:ext uri="{FF2B5EF4-FFF2-40B4-BE49-F238E27FC236}">
                <a16:creationId xmlns:a16="http://schemas.microsoft.com/office/drawing/2014/main" id="{772B50A6-D028-0E81-C6AB-49FAB3D21B31}"/>
              </a:ext>
            </a:extLst>
          </p:cNvPr>
          <p:cNvPicPr>
            <a:picLocks noChangeAspect="1"/>
          </p:cNvPicPr>
          <p:nvPr/>
        </p:nvPicPr>
        <p:blipFill>
          <a:blip r:embed="rId4"/>
          <a:stretch>
            <a:fillRect/>
          </a:stretch>
        </p:blipFill>
        <p:spPr>
          <a:xfrm>
            <a:off x="1327954" y="3486770"/>
            <a:ext cx="2543530" cy="685896"/>
          </a:xfrm>
          <a:prstGeom prst="rect">
            <a:avLst/>
          </a:prstGeom>
        </p:spPr>
      </p:pic>
      <p:pic>
        <p:nvPicPr>
          <p:cNvPr id="26" name="Image 25">
            <a:extLst>
              <a:ext uri="{FF2B5EF4-FFF2-40B4-BE49-F238E27FC236}">
                <a16:creationId xmlns:a16="http://schemas.microsoft.com/office/drawing/2014/main" id="{95CC85BA-A1E6-8FA3-BC4B-A91FE6DFB7B2}"/>
              </a:ext>
            </a:extLst>
          </p:cNvPr>
          <p:cNvPicPr>
            <a:picLocks noChangeAspect="1"/>
          </p:cNvPicPr>
          <p:nvPr/>
        </p:nvPicPr>
        <p:blipFill>
          <a:blip r:embed="rId5"/>
          <a:stretch>
            <a:fillRect/>
          </a:stretch>
        </p:blipFill>
        <p:spPr>
          <a:xfrm>
            <a:off x="1037367" y="4782674"/>
            <a:ext cx="5668234" cy="1902792"/>
          </a:xfrm>
          <a:prstGeom prst="rect">
            <a:avLst/>
          </a:prstGeom>
        </p:spPr>
      </p:pic>
      <p:sp>
        <p:nvSpPr>
          <p:cNvPr id="28" name="ZoneTexte 27">
            <a:extLst>
              <a:ext uri="{FF2B5EF4-FFF2-40B4-BE49-F238E27FC236}">
                <a16:creationId xmlns:a16="http://schemas.microsoft.com/office/drawing/2014/main" id="{04FF61AC-2D06-EBCA-A39D-7D3372052E5F}"/>
              </a:ext>
            </a:extLst>
          </p:cNvPr>
          <p:cNvSpPr txBox="1"/>
          <p:nvPr/>
        </p:nvSpPr>
        <p:spPr>
          <a:xfrm>
            <a:off x="4322628" y="3496709"/>
            <a:ext cx="491239" cy="369332"/>
          </a:xfrm>
          <a:prstGeom prst="rect">
            <a:avLst/>
          </a:prstGeom>
          <a:noFill/>
        </p:spPr>
        <p:txBody>
          <a:bodyPr wrap="square" rtlCol="0">
            <a:spAutoFit/>
          </a:bodyPr>
          <a:lstStyle/>
          <a:p>
            <a:r>
              <a:rPr lang="fr-FR" dirty="0"/>
              <a:t>2.</a:t>
            </a:r>
          </a:p>
        </p:txBody>
      </p:sp>
      <p:sp>
        <p:nvSpPr>
          <p:cNvPr id="31" name="ZoneTexte 30">
            <a:extLst>
              <a:ext uri="{FF2B5EF4-FFF2-40B4-BE49-F238E27FC236}">
                <a16:creationId xmlns:a16="http://schemas.microsoft.com/office/drawing/2014/main" id="{F5E91C1F-9D47-25D1-6CBF-F1F6991A8ABB}"/>
              </a:ext>
            </a:extLst>
          </p:cNvPr>
          <p:cNvSpPr txBox="1"/>
          <p:nvPr/>
        </p:nvSpPr>
        <p:spPr>
          <a:xfrm>
            <a:off x="711213" y="4953000"/>
            <a:ext cx="460348" cy="369332"/>
          </a:xfrm>
          <a:prstGeom prst="rect">
            <a:avLst/>
          </a:prstGeom>
          <a:noFill/>
        </p:spPr>
        <p:txBody>
          <a:bodyPr wrap="square" rtlCol="0">
            <a:spAutoFit/>
          </a:bodyPr>
          <a:lstStyle/>
          <a:p>
            <a:r>
              <a:rPr lang="fr-FR" dirty="0"/>
              <a:t>3.</a:t>
            </a:r>
          </a:p>
        </p:txBody>
      </p:sp>
    </p:spTree>
    <p:extLst>
      <p:ext uri="{BB962C8B-B14F-4D97-AF65-F5344CB8AC3E}">
        <p14:creationId xmlns:p14="http://schemas.microsoft.com/office/powerpoint/2010/main" val="329534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assurance statutaire</a:t>
            </a:r>
          </a:p>
        </p:txBody>
      </p:sp>
      <p:sp>
        <p:nvSpPr>
          <p:cNvPr id="10" name="ZoneTexte 9">
            <a:extLst>
              <a:ext uri="{FF2B5EF4-FFF2-40B4-BE49-F238E27FC236}">
                <a16:creationId xmlns:a16="http://schemas.microsoft.com/office/drawing/2014/main" id="{9537EA33-633C-96C6-2893-82A513E43D26}"/>
              </a:ext>
            </a:extLst>
          </p:cNvPr>
          <p:cNvSpPr txBox="1"/>
          <p:nvPr/>
        </p:nvSpPr>
        <p:spPr>
          <a:xfrm>
            <a:off x="762000" y="1981200"/>
            <a:ext cx="7829114" cy="4524315"/>
          </a:xfrm>
          <a:prstGeom prst="rect">
            <a:avLst/>
          </a:prstGeom>
          <a:noFill/>
        </p:spPr>
        <p:txBody>
          <a:bodyPr wrap="square" rtlCol="0">
            <a:spAutoFit/>
          </a:bodyPr>
          <a:lstStyle/>
          <a:p>
            <a:r>
              <a:rPr lang="fr-FR" b="1" u="sng" dirty="0"/>
              <a:t>Liste des pièces à fournir et à intégrer sur STATUAL :</a:t>
            </a:r>
          </a:p>
          <a:p>
            <a:endParaRPr lang="fr-FR" b="1" u="sng" dirty="0"/>
          </a:p>
          <a:p>
            <a:pPr marL="285750" indent="-285750">
              <a:buFont typeface="Wingdings" panose="05000000000000000000" pitchFamily="2" charset="2"/>
              <a:buChar char="ü"/>
            </a:pPr>
            <a:r>
              <a:rPr lang="fr-FR" u="sng" dirty="0"/>
              <a:t>1</a:t>
            </a:r>
            <a:r>
              <a:rPr lang="fr-FR" u="sng" baseline="30000" dirty="0"/>
              <a:t>ère</a:t>
            </a:r>
            <a:r>
              <a:rPr lang="fr-FR" u="sng" dirty="0"/>
              <a:t> demande </a:t>
            </a:r>
            <a:r>
              <a:rPr lang="fr-FR" dirty="0"/>
              <a:t>(durée maximum de 3 mois):</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 plaçant l’agent en TPT</a:t>
            </a:r>
          </a:p>
          <a:p>
            <a:pPr marL="742950" lvl="1" indent="-285750">
              <a:buFont typeface="Courier New" panose="02070309020205020404" pitchFamily="49" charset="0"/>
              <a:buChar char="o"/>
            </a:pPr>
            <a:endParaRPr lang="fr-FR" dirty="0"/>
          </a:p>
          <a:p>
            <a:pPr marL="285750" indent="-285750">
              <a:buFont typeface="Wingdings" panose="05000000000000000000" pitchFamily="2" charset="2"/>
              <a:buChar char="ü"/>
            </a:pPr>
            <a:r>
              <a:rPr lang="fr-FR" u="sng" dirty="0"/>
              <a:t>A chaque renouvellement</a:t>
            </a:r>
            <a:r>
              <a:rPr lang="fr-FR" dirty="0"/>
              <a:t>:</a:t>
            </a:r>
          </a:p>
          <a:p>
            <a:pPr marL="742950" lvl="1" indent="-285750">
              <a:buFont typeface="Courier New" panose="02070309020205020404" pitchFamily="49" charset="0"/>
              <a:buChar char="o"/>
            </a:pPr>
            <a:r>
              <a:rPr lang="fr-FR" dirty="0"/>
              <a:t>Demande de l’agent</a:t>
            </a:r>
          </a:p>
          <a:p>
            <a:pPr marL="742950" lvl="1" indent="-285750">
              <a:buFont typeface="Courier New" panose="02070309020205020404" pitchFamily="49" charset="0"/>
              <a:buChar char="o"/>
            </a:pPr>
            <a:r>
              <a:rPr lang="fr-FR" dirty="0"/>
              <a:t>Certificat médical du médecin traitant précisant les dates de début et de fin (ou la durée) et la quotité de travail</a:t>
            </a:r>
          </a:p>
          <a:p>
            <a:pPr marL="742950" lvl="1" indent="-285750">
              <a:buFont typeface="Courier New" panose="02070309020205020404" pitchFamily="49" charset="0"/>
              <a:buChar char="o"/>
            </a:pPr>
            <a:r>
              <a:rPr lang="fr-FR" dirty="0"/>
              <a:t>La décision administrative de la collectivité</a:t>
            </a:r>
          </a:p>
          <a:p>
            <a:pPr marL="742950" lvl="1" indent="-285750">
              <a:buFont typeface="Courier New" panose="02070309020205020404" pitchFamily="49" charset="0"/>
              <a:buChar char="o"/>
            </a:pPr>
            <a:r>
              <a:rPr lang="fr-FR" b="1" dirty="0"/>
              <a:t>L’avis du médecin agréé</a:t>
            </a:r>
          </a:p>
          <a:p>
            <a:pPr marL="742950" lvl="1" indent="-285750">
              <a:buFont typeface="Wingdings" panose="05000000000000000000" pitchFamily="2" charset="2"/>
              <a:buChar char="ü"/>
            </a:pPr>
            <a:endParaRPr lang="fr-FR" dirty="0"/>
          </a:p>
          <a:p>
            <a:endParaRPr lang="fr-FR" dirty="0"/>
          </a:p>
        </p:txBody>
      </p:sp>
    </p:spTree>
    <p:extLst>
      <p:ext uri="{BB962C8B-B14F-4D97-AF65-F5344CB8AC3E}">
        <p14:creationId xmlns:p14="http://schemas.microsoft.com/office/powerpoint/2010/main" val="242730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381000" y="1936334"/>
            <a:ext cx="7661932" cy="4524315"/>
          </a:xfrm>
          <a:prstGeom prst="rect">
            <a:avLst/>
          </a:prstGeom>
          <a:noFill/>
        </p:spPr>
        <p:txBody>
          <a:bodyPr wrap="square" rtlCol="0">
            <a:spAutoFit/>
          </a:bodyPr>
          <a:lstStyle/>
          <a:p>
            <a:pPr algn="ctr"/>
            <a:r>
              <a:rPr lang="fr-FR" dirty="0"/>
              <a:t>Attention aux périodes du TPT</a:t>
            </a:r>
          </a:p>
          <a:p>
            <a:r>
              <a:rPr lang="fr-FR" u="sng" dirty="0"/>
              <a:t>Exemple:</a:t>
            </a:r>
          </a:p>
          <a:p>
            <a:endParaRPr lang="fr-FR" u="sng" dirty="0"/>
          </a:p>
          <a:p>
            <a:pPr marL="285750" indent="-285750">
              <a:buFontTx/>
              <a:buChar char="-"/>
            </a:pPr>
            <a:r>
              <a:rPr lang="fr-FR" u="sng" dirty="0"/>
              <a:t>Octroi</a:t>
            </a:r>
            <a:r>
              <a:rPr lang="fr-FR" dirty="0"/>
              <a:t> du TPT à compter du 14/03/2024 pour une période de 3 mois soit du 14/03/2024 au 13/06/2024 (PJ: demande agent, certificat du médecin traitant, arrêté plaçant l’agent à TPT)</a:t>
            </a:r>
          </a:p>
          <a:p>
            <a:endParaRPr lang="fr-FR" dirty="0"/>
          </a:p>
          <a:p>
            <a:r>
              <a:rPr lang="fr-FR" dirty="0"/>
              <a:t>- Le </a:t>
            </a:r>
            <a:r>
              <a:rPr lang="fr-FR" u="sng" dirty="0"/>
              <a:t>renouvellement</a:t>
            </a:r>
            <a:r>
              <a:rPr lang="fr-FR" dirty="0"/>
              <a:t> du TPT doit se faire à compter du 14/06/2024 (PJ: demande agent, certificat du médecin traitant, arrêté plaçant l’agent à TPT + avis du médecin agréé à compter du 14/06/2024)</a:t>
            </a:r>
          </a:p>
          <a:p>
            <a:r>
              <a:rPr lang="fr-FR" dirty="0"/>
              <a:t>   - Si renouvellement de 3 mois, TPT du 14/06/2024 au 13/09/2024</a:t>
            </a:r>
          </a:p>
          <a:p>
            <a:r>
              <a:rPr lang="fr-FR" dirty="0"/>
              <a:t>   - Si renouvellement de 3 mois, TPT du 14/09/2024 au 13/12/2024</a:t>
            </a:r>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assurance statutaire</a:t>
            </a:r>
          </a:p>
        </p:txBody>
      </p:sp>
      <p:pic>
        <p:nvPicPr>
          <p:cNvPr id="17" name="Image 16">
            <a:extLst>
              <a:ext uri="{FF2B5EF4-FFF2-40B4-BE49-F238E27FC236}">
                <a16:creationId xmlns:a16="http://schemas.microsoft.com/office/drawing/2014/main" id="{E726C565-20AE-E479-CD7C-C4D07D603195}"/>
              </a:ext>
            </a:extLst>
          </p:cNvPr>
          <p:cNvPicPr>
            <a:picLocks noChangeAspect="1"/>
          </p:cNvPicPr>
          <p:nvPr/>
        </p:nvPicPr>
        <p:blipFill>
          <a:blip r:embed="rId3"/>
          <a:stretch>
            <a:fillRect/>
          </a:stretch>
        </p:blipFill>
        <p:spPr>
          <a:xfrm>
            <a:off x="6096000" y="1379514"/>
            <a:ext cx="1217083" cy="1091630"/>
          </a:xfrm>
          <a:prstGeom prst="rect">
            <a:avLst/>
          </a:prstGeom>
        </p:spPr>
      </p:pic>
    </p:spTree>
    <p:extLst>
      <p:ext uri="{BB962C8B-B14F-4D97-AF65-F5344CB8AC3E}">
        <p14:creationId xmlns:p14="http://schemas.microsoft.com/office/powerpoint/2010/main" val="3792363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381000" y="1936334"/>
            <a:ext cx="7661932" cy="3416320"/>
          </a:xfrm>
          <a:prstGeom prst="rect">
            <a:avLst/>
          </a:prstGeom>
          <a:noFill/>
        </p:spPr>
        <p:txBody>
          <a:bodyPr wrap="square" rtlCol="0">
            <a:spAutoFit/>
          </a:bodyPr>
          <a:lstStyle/>
          <a:p>
            <a:r>
              <a:rPr lang="fr-FR" dirty="0"/>
              <a:t>Suite au Décret n° 2020-1462 du 08/11/2021, l’agent peut bénéficier d’un TPT sans avoir été en arrêt maladie avant, il s’agit d’un </a:t>
            </a:r>
            <a:r>
              <a:rPr lang="fr-FR" u="sng" dirty="0"/>
              <a:t>TPT autonome</a:t>
            </a:r>
            <a:r>
              <a:rPr lang="fr-FR" dirty="0"/>
              <a:t>.</a:t>
            </a:r>
          </a:p>
          <a:p>
            <a:endParaRPr lang="fr-FR" dirty="0"/>
          </a:p>
          <a:p>
            <a:r>
              <a:rPr lang="fr-FR" dirty="0"/>
              <a:t>Pour avoir une prise en charge de ce TPT par CNP Assurances, vous devez être assuré pour le risque Maladie Ordinaire. Le délai de franchise sera alors appliqué.</a:t>
            </a:r>
          </a:p>
          <a:p>
            <a:endParaRPr lang="fr-FR" dirty="0"/>
          </a:p>
          <a:p>
            <a:r>
              <a:rPr lang="fr-FR" dirty="0"/>
              <a:t>Dans ce cas, vous ne pourrez pas déclarer cet événement sur STATUAL. Vous devrez donc déclarer une maladie ordinaire, intégrer les documents et faire un mail à </a:t>
            </a:r>
            <a:r>
              <a:rPr lang="fr-FR" dirty="0">
                <a:hlinkClick r:id="rId3"/>
              </a:rPr>
              <a:t>assurances.retraite@cdg18.fr</a:t>
            </a:r>
            <a:r>
              <a:rPr lang="fr-FR" dirty="0"/>
              <a:t> pour nous permettre de mettre à jour le dossier.</a:t>
            </a:r>
          </a:p>
          <a:p>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assurance statutaire</a:t>
            </a:r>
          </a:p>
        </p:txBody>
      </p:sp>
    </p:spTree>
    <p:extLst>
      <p:ext uri="{BB962C8B-B14F-4D97-AF65-F5344CB8AC3E}">
        <p14:creationId xmlns:p14="http://schemas.microsoft.com/office/powerpoint/2010/main" val="200598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43023" y="3429000"/>
            <a:ext cx="7661932" cy="2031325"/>
          </a:xfrm>
          <a:prstGeom prst="rect">
            <a:avLst/>
          </a:prstGeom>
          <a:noFill/>
        </p:spPr>
        <p:txBody>
          <a:bodyPr wrap="square" rtlCol="0">
            <a:spAutoFit/>
          </a:bodyPr>
          <a:lstStyle/>
          <a:p>
            <a:pPr lvl="2"/>
            <a:r>
              <a:rPr lang="fr-FR" dirty="0"/>
              <a:t>Pour toute question concernant l’assurance statutaire (adhésion ou suivi de dossiers, vous pouvez contacter Mme Aurélie FRAPPIER et Mme GENDRAULT Céline:</a:t>
            </a:r>
          </a:p>
          <a:p>
            <a:pPr lvl="2"/>
            <a:r>
              <a:rPr lang="fr-FR" dirty="0"/>
              <a:t>- Par mail à </a:t>
            </a:r>
            <a:r>
              <a:rPr lang="fr-FR" u="sng" dirty="0" err="1">
                <a:solidFill>
                  <a:schemeClr val="accent1">
                    <a:lumMod val="50000"/>
                  </a:schemeClr>
                </a:solidFill>
              </a:rPr>
              <a:t>assurances.retraite@cdg</a:t>
            </a:r>
            <a:r>
              <a:rPr lang="fr-FR" u="sng" dirty="0">
                <a:solidFill>
                  <a:schemeClr val="accent1">
                    <a:lumMod val="50000"/>
                  </a:schemeClr>
                </a:solidFill>
              </a:rPr>
              <a:t> 18.fr</a:t>
            </a:r>
          </a:p>
          <a:p>
            <a:pPr lvl="2"/>
            <a:r>
              <a:rPr lang="fr-FR" dirty="0"/>
              <a:t>- Par téléphone : 02.48.50.82.51 ou 02.48.50.82.52</a:t>
            </a:r>
          </a:p>
          <a:p>
            <a:pPr lvl="2"/>
            <a:endParaRPr lang="fr-FR" dirty="0"/>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assurance statutaire</a:t>
            </a:r>
          </a:p>
        </p:txBody>
      </p:sp>
      <p:pic>
        <p:nvPicPr>
          <p:cNvPr id="5" name="Image 4" descr="Une image contenant cercle, Graphique, Police, Bleu électrique&#10;&#10;Description générée automatiquement">
            <a:extLst>
              <a:ext uri="{FF2B5EF4-FFF2-40B4-BE49-F238E27FC236}">
                <a16:creationId xmlns:a16="http://schemas.microsoft.com/office/drawing/2014/main" id="{EF01B48A-5CE7-B128-19D9-4943D400F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615" y="1260042"/>
            <a:ext cx="1855904" cy="1855904"/>
          </a:xfrm>
          <a:prstGeom prst="rect">
            <a:avLst/>
          </a:prstGeom>
        </p:spPr>
      </p:pic>
    </p:spTree>
    <p:extLst>
      <p:ext uri="{BB962C8B-B14F-4D97-AF65-F5344CB8AC3E}">
        <p14:creationId xmlns:p14="http://schemas.microsoft.com/office/powerpoint/2010/main" val="379132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658429517"/>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73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093C40D-0733-4394-B9D4-910CE3DD9441}" type="slidenum">
              <a:rPr lang="fr-FR" altLang="fr-FR" sz="1200" smtClean="0">
                <a:solidFill>
                  <a:schemeClr val="tx2"/>
                </a:solidFill>
                <a:latin typeface="Century Gothic" pitchFamily="34" charset="0"/>
              </a:rPr>
              <a:pPr>
                <a:spcBef>
                  <a:spcPct val="0"/>
                </a:spcBef>
                <a:buFontTx/>
                <a:buNone/>
              </a:pPr>
              <a:t>16</a:t>
            </a:fld>
            <a:endParaRPr lang="fr-FR" altLang="fr-FR" sz="1200">
              <a:solidFill>
                <a:schemeClr val="tx2"/>
              </a:solidFill>
              <a:latin typeface="Century Gothic" pitchFamily="34" charset="0"/>
            </a:endParaRPr>
          </a:p>
        </p:txBody>
      </p:sp>
      <p:sp>
        <p:nvSpPr>
          <p:cNvPr id="2" name="Titre 1"/>
          <p:cNvSpPr>
            <a:spLocks noGrp="1"/>
          </p:cNvSpPr>
          <p:nvPr>
            <p:ph type="title" idx="4294967295"/>
          </p:nvPr>
        </p:nvSpPr>
        <p:spPr>
          <a:xfrm>
            <a:off x="3161418" y="623094"/>
            <a:ext cx="8261350" cy="1039812"/>
          </a:xfrm>
        </p:spPr>
        <p:txBody>
          <a:bodyPr rtlCol="0">
            <a:noAutofit/>
          </a:bodyPr>
          <a:lstStyle/>
          <a:p>
            <a:pPr eaLnBrk="1" fontAlgn="auto" hangingPunct="1">
              <a:spcAft>
                <a:spcPts val="0"/>
              </a:spcAft>
              <a:defRPr/>
            </a:pPr>
            <a:r>
              <a:rPr lang="fr-FR" sz="2400" cap="all" dirty="0">
                <a:solidFill>
                  <a:srgbClr val="00B0F0"/>
                </a:solidFill>
                <a:latin typeface="Arial" panose="020B0604020202020204" pitchFamily="34" charset="0"/>
                <a:cs typeface="Arial" panose="020B0604020202020204" pitchFamily="34" charset="0"/>
              </a:rPr>
              <a:t>Le COMPTE EPARGNE TEMPS - cet</a:t>
            </a:r>
          </a:p>
        </p:txBody>
      </p:sp>
      <p:sp>
        <p:nvSpPr>
          <p:cNvPr id="3" name="Espace réservé du contenu 2"/>
          <p:cNvSpPr>
            <a:spLocks noGrp="1"/>
          </p:cNvSpPr>
          <p:nvPr>
            <p:ph idx="4294967295"/>
          </p:nvPr>
        </p:nvSpPr>
        <p:spPr>
          <a:xfrm>
            <a:off x="254265" y="1707801"/>
            <a:ext cx="8382000" cy="5688013"/>
          </a:xfrm>
        </p:spPr>
        <p:txBody>
          <a:bodyPr rtlCol="0">
            <a:normAutofit/>
          </a:bodyPr>
          <a:lstStyle/>
          <a:p>
            <a:pPr algn="just" eaLnBrk="1" fontAlgn="auto" hangingPunct="1">
              <a:spcBef>
                <a:spcPts val="1125"/>
              </a:spcBef>
              <a:spcAft>
                <a:spcPts val="0"/>
              </a:spcAft>
              <a:defRPr/>
            </a:pPr>
            <a:r>
              <a:rPr lang="fr-FR" altLang="fr-FR" sz="2000" b="1" dirty="0">
                <a:solidFill>
                  <a:srgbClr val="C00000"/>
                </a:solidFill>
                <a:latin typeface="Arial" panose="020B0604020202020204" pitchFamily="34" charset="0"/>
                <a:cs typeface="Arial" panose="020B0604020202020204" pitchFamily="34" charset="0"/>
              </a:rPr>
              <a:t>CET: </a:t>
            </a:r>
            <a:r>
              <a:rPr lang="fr-FR" altLang="fr-FR" sz="2000" b="0" dirty="0">
                <a:latin typeface="Arial" panose="020B0604020202020204" pitchFamily="34" charset="0"/>
                <a:cs typeface="Arial" panose="020B0604020202020204" pitchFamily="34" charset="0"/>
              </a:rPr>
              <a:t>possibilité d’accumuler des droits à congés rémunérés:</a:t>
            </a:r>
          </a:p>
          <a:p>
            <a:pPr marL="285750" indent="-285750" algn="just" eaLnBrk="1" fontAlgn="auto" hangingPunct="1">
              <a:spcBef>
                <a:spcPts val="1125"/>
              </a:spcBef>
              <a:spcAft>
                <a:spcPts val="0"/>
              </a:spcAft>
              <a:buFontTx/>
              <a:buChar char="-"/>
              <a:defRPr/>
            </a:pPr>
            <a:r>
              <a:rPr lang="fr-FR" altLang="fr-FR" sz="2000" b="0" dirty="0">
                <a:latin typeface="Arial" panose="020B0604020202020204" pitchFamily="34" charset="0"/>
                <a:cs typeface="Arial" panose="020B0604020202020204" pitchFamily="34" charset="0"/>
              </a:rPr>
              <a:t>congés annuels, sous réserve d’avoir posé 20 jours au titre de l’année de référence, </a:t>
            </a:r>
          </a:p>
          <a:p>
            <a:pPr marL="285750" indent="-285750" algn="just" eaLnBrk="1" fontAlgn="auto" hangingPunct="1">
              <a:spcBef>
                <a:spcPts val="1125"/>
              </a:spcBef>
              <a:spcAft>
                <a:spcPts val="0"/>
              </a:spcAft>
              <a:buFontTx/>
              <a:buChar char="-"/>
              <a:defRPr/>
            </a:pPr>
            <a:r>
              <a:rPr lang="fr-FR" altLang="fr-FR" sz="2000" b="0" dirty="0">
                <a:latin typeface="Arial" panose="020B0604020202020204" pitchFamily="34" charset="0"/>
                <a:cs typeface="Arial" panose="020B0604020202020204" pitchFamily="34" charset="0"/>
              </a:rPr>
              <a:t>RTT, Repos compensateur,</a:t>
            </a:r>
          </a:p>
          <a:p>
            <a:pPr marL="285750" indent="-285750" algn="just" eaLnBrk="1" fontAlgn="auto" hangingPunct="1">
              <a:spcBef>
                <a:spcPts val="1125"/>
              </a:spcBef>
              <a:spcAft>
                <a:spcPts val="0"/>
              </a:spcAft>
              <a:buFontTx/>
              <a:buChar char="-"/>
              <a:defRPr/>
            </a:pPr>
            <a:r>
              <a:rPr lang="fr-FR" altLang="fr-FR" sz="2000" dirty="0">
                <a:latin typeface="Arial" panose="020B0604020202020204" pitchFamily="34" charset="0"/>
                <a:cs typeface="Arial" panose="020B0604020202020204" pitchFamily="34" charset="0"/>
              </a:rPr>
              <a:t>J</a:t>
            </a:r>
            <a:r>
              <a:rPr lang="fr-FR" altLang="fr-FR" sz="2000" b="0" dirty="0">
                <a:latin typeface="Arial" panose="020B0604020202020204" pitchFamily="34" charset="0"/>
                <a:cs typeface="Arial" panose="020B0604020202020204" pitchFamily="34" charset="0"/>
              </a:rPr>
              <a:t>ours de fractionnement</a:t>
            </a:r>
          </a:p>
          <a:p>
            <a:pPr algn="just" eaLnBrk="1" fontAlgn="auto" hangingPunct="1">
              <a:spcBef>
                <a:spcPts val="1125"/>
              </a:spcBef>
              <a:spcAft>
                <a:spcPts val="0"/>
              </a:spcAft>
              <a:defRPr/>
            </a:pPr>
            <a:endParaRPr lang="fr-FR" altLang="fr-FR" sz="2000" dirty="0">
              <a:latin typeface="Arial" panose="020B0604020202020204" pitchFamily="34" charset="0"/>
              <a:cs typeface="Arial" panose="020B0604020202020204" pitchFamily="34" charset="0"/>
            </a:endParaRPr>
          </a:p>
          <a:p>
            <a:pPr>
              <a:defRPr/>
            </a:pPr>
            <a:r>
              <a:rPr lang="fr-FR" sz="2000" b="0" dirty="0">
                <a:solidFill>
                  <a:srgbClr val="C00000"/>
                </a:solidFill>
                <a:latin typeface="Arial" panose="020B0604020202020204" pitchFamily="34" charset="0"/>
                <a:cs typeface="Arial" panose="020B0604020202020204" pitchFamily="34" charset="0"/>
              </a:rPr>
              <a:t>Délibération après consultation du CST, </a:t>
            </a:r>
            <a:r>
              <a:rPr lang="fr-FR" sz="2000" b="0" dirty="0">
                <a:latin typeface="Arial" panose="020B0604020202020204" pitchFamily="34" charset="0"/>
                <a:cs typeface="Arial" panose="020B0604020202020204" pitchFamily="34" charset="0"/>
              </a:rPr>
              <a:t>dans le respect de l’intérêt du service, les règles d’ouverture, de fonctionnement, de gestion et de fonctionnement du CET ainsi que les modalités de son utilisation par l’agent. </a:t>
            </a:r>
          </a:p>
          <a:p>
            <a:pPr>
              <a:defRPr/>
            </a:pPr>
            <a:endParaRPr lang="fr-FR" sz="2000" dirty="0">
              <a:latin typeface="Arial" panose="020B0604020202020204" pitchFamily="34" charset="0"/>
              <a:cs typeface="Arial" panose="020B0604020202020204" pitchFamily="34" charset="0"/>
            </a:endParaRPr>
          </a:p>
          <a:p>
            <a:pPr>
              <a:defRPr/>
            </a:pPr>
            <a:r>
              <a:rPr lang="fr-FR" sz="2000" b="0" dirty="0">
                <a:solidFill>
                  <a:srgbClr val="C00000"/>
                </a:solidFill>
                <a:latin typeface="Arial" panose="020B0604020202020204" pitchFamily="34" charset="0"/>
                <a:cs typeface="Arial" panose="020B0604020202020204" pitchFamily="34" charset="0"/>
              </a:rPr>
              <a:t>Demande écrite de l’agent pour ouvrir un CET </a:t>
            </a:r>
            <a:r>
              <a:rPr lang="fr-FR" sz="2000" b="0" dirty="0">
                <a:latin typeface="Arial" panose="020B0604020202020204" pitchFamily="34" charset="0"/>
                <a:cs typeface="Arial" panose="020B0604020202020204" pitchFamily="34" charset="0"/>
              </a:rPr>
              <a:t>et pouvoir épargner, sous réserve d’être employé depuis au moins un an</a:t>
            </a:r>
          </a:p>
          <a:p>
            <a:pPr>
              <a:defRPr/>
            </a:pPr>
            <a:endParaRPr lang="fr-FR" sz="2000" dirty="0">
              <a:latin typeface="Arial" panose="020B0604020202020204" pitchFamily="34" charset="0"/>
              <a:cs typeface="Arial" panose="020B0604020202020204" pitchFamily="34" charset="0"/>
            </a:endParaRPr>
          </a:p>
          <a:p>
            <a:pPr>
              <a:defRPr/>
            </a:pPr>
            <a:endParaRPr lang="fr-FR" sz="2000" b="0" dirty="0">
              <a:latin typeface="Arial" panose="020B0604020202020204" pitchFamily="34" charset="0"/>
              <a:cs typeface="Arial" panose="020B0604020202020204" pitchFamily="34" charset="0"/>
            </a:endParaRPr>
          </a:p>
          <a:p>
            <a:pPr lvl="1" eaLnBrk="1" fontAlgn="auto" hangingPunct="1">
              <a:spcAft>
                <a:spcPts val="0"/>
              </a:spcAft>
              <a:defRPr/>
            </a:pPr>
            <a:endParaRPr lang="fr-FR" sz="1600" dirty="0"/>
          </a:p>
          <a:p>
            <a:pPr lvl="1" eaLnBrk="1" fontAlgn="auto" hangingPunct="1">
              <a:spcAft>
                <a:spcPts val="0"/>
              </a:spcAft>
              <a:defRPr/>
            </a:pPr>
            <a:endParaRPr lang="fr-FR" sz="1600" dirty="0"/>
          </a:p>
          <a:p>
            <a:pPr lvl="1" eaLnBrk="1" fontAlgn="auto" hangingPunct="1">
              <a:spcAft>
                <a:spcPts val="0"/>
              </a:spcAft>
              <a:defRPr/>
            </a:pPr>
            <a:endParaRPr lang="fr-FR" sz="1600" dirty="0"/>
          </a:p>
          <a:p>
            <a:pPr lvl="1" eaLnBrk="1" fontAlgn="auto" hangingPunct="1">
              <a:spcAft>
                <a:spcPts val="0"/>
              </a:spcAft>
              <a:defRPr/>
            </a:pPr>
            <a:endParaRPr lang="fr-FR" sz="1600" dirty="0"/>
          </a:p>
          <a:p>
            <a:pPr eaLnBrk="1" fontAlgn="auto" hangingPunct="1">
              <a:spcAft>
                <a:spcPts val="0"/>
              </a:spcAft>
              <a:defRPr/>
            </a:pPr>
            <a:endParaRPr lang="fr-FR" sz="2000" dirty="0"/>
          </a:p>
          <a:p>
            <a:pPr marL="114300" indent="0" eaLnBrk="1" fontAlgn="auto" hangingPunct="1">
              <a:spcAft>
                <a:spcPts val="0"/>
              </a:spcAft>
              <a:buFont typeface="Arial" pitchFamily="34" charset="0"/>
              <a:buNone/>
              <a:defRPr/>
            </a:pPr>
            <a:endParaRPr lang="fr-FR" dirty="0"/>
          </a:p>
        </p:txBody>
      </p:sp>
      <p:pic>
        <p:nvPicPr>
          <p:cNvPr id="4" name="Image 3" descr="Logo_CDG18_BS.jpg">
            <a:extLst>
              <a:ext uri="{FF2B5EF4-FFF2-40B4-BE49-F238E27FC236}">
                <a16:creationId xmlns:a16="http://schemas.microsoft.com/office/drawing/2014/main" id="{EE0AD8E4-AC5D-9EB4-6984-482CEB2D896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5" name="Groupe 14">
            <a:extLst>
              <a:ext uri="{FF2B5EF4-FFF2-40B4-BE49-F238E27FC236}">
                <a16:creationId xmlns:a16="http://schemas.microsoft.com/office/drawing/2014/main" id="{6E0B2F26-1E20-94A5-0CBE-76CDE7771AC7}"/>
              </a:ext>
            </a:extLst>
          </p:cNvPr>
          <p:cNvGrpSpPr>
            <a:grpSpLocks/>
          </p:cNvGrpSpPr>
          <p:nvPr/>
        </p:nvGrpSpPr>
        <p:grpSpPr bwMode="auto">
          <a:xfrm>
            <a:off x="1357290" y="285728"/>
            <a:ext cx="7661932" cy="857272"/>
            <a:chOff x="2521302" y="4447632"/>
            <a:chExt cx="6645275" cy="2324642"/>
          </a:xfrm>
        </p:grpSpPr>
        <p:sp>
          <p:nvSpPr>
            <p:cNvPr id="6" name="Oval 2">
              <a:extLst>
                <a:ext uri="{FF2B5EF4-FFF2-40B4-BE49-F238E27FC236}">
                  <a16:creationId xmlns:a16="http://schemas.microsoft.com/office/drawing/2014/main" id="{D32AF950-BE05-2D1D-8368-F5B9A4D5ABD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CF9CD54F-A451-1736-20A2-B46F7B3327C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B8FF4E4A-AA6F-B2D9-BA99-2985B9AE1B8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8350BA71-5289-440D-A476-9EB4EE4D9D31}"/>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41D12F11-8331-081F-69D1-9E8A7F1AE97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F998096F-7D63-2366-B587-1F425A0D795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5FC0BB09-AD61-8F44-D941-F24607697BC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7C80C5D5-B0A4-22AD-5949-AA96D5F070F1}"/>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98A2EA21-AB00-5010-56F6-15FC4C95F5C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D94806E9-77BF-FE27-9775-64BF4AE020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D4138E6-2CB4-D874-1CE6-AF5A77A7C0C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354184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093C40D-0733-4394-B9D4-910CE3DD9441}" type="slidenum">
              <a:rPr lang="fr-FR" altLang="fr-FR" sz="1200" smtClean="0">
                <a:solidFill>
                  <a:schemeClr val="tx2"/>
                </a:solidFill>
                <a:latin typeface="Century Gothic" pitchFamily="34" charset="0"/>
              </a:rPr>
              <a:pPr>
                <a:spcBef>
                  <a:spcPct val="0"/>
                </a:spcBef>
                <a:buFontTx/>
                <a:buNone/>
              </a:pPr>
              <a:t>17</a:t>
            </a:fld>
            <a:endParaRPr lang="fr-FR" altLang="fr-FR" sz="1200">
              <a:solidFill>
                <a:schemeClr val="tx2"/>
              </a:solidFill>
              <a:latin typeface="Century Gothic" pitchFamily="34" charset="0"/>
            </a:endParaRPr>
          </a:p>
        </p:txBody>
      </p:sp>
      <p:sp>
        <p:nvSpPr>
          <p:cNvPr id="2" name="Titre 1"/>
          <p:cNvSpPr>
            <a:spLocks noGrp="1"/>
          </p:cNvSpPr>
          <p:nvPr>
            <p:ph type="title" idx="4294967295"/>
          </p:nvPr>
        </p:nvSpPr>
        <p:spPr>
          <a:xfrm>
            <a:off x="3091068" y="815556"/>
            <a:ext cx="8261350" cy="1039812"/>
          </a:xfrm>
        </p:spPr>
        <p:txBody>
          <a:bodyPr rtlCol="0">
            <a:noAutofit/>
          </a:bodyPr>
          <a:lstStyle/>
          <a:p>
            <a:pPr eaLnBrk="1" fontAlgn="auto" hangingPunct="1">
              <a:spcAft>
                <a:spcPts val="0"/>
              </a:spcAft>
              <a:defRPr/>
            </a:pPr>
            <a:r>
              <a:rPr lang="fr-FR" sz="2400" cap="all" dirty="0">
                <a:solidFill>
                  <a:srgbClr val="00B0F0"/>
                </a:solidFill>
                <a:latin typeface="Arial" panose="020B0604020202020204" pitchFamily="34" charset="0"/>
                <a:cs typeface="Arial" panose="020B0604020202020204" pitchFamily="34" charset="0"/>
              </a:rPr>
              <a:t>Le COMPTE EPARGNE TEMPS - cet</a:t>
            </a:r>
          </a:p>
        </p:txBody>
      </p:sp>
      <p:sp>
        <p:nvSpPr>
          <p:cNvPr id="3" name="Espace réservé du contenu 2"/>
          <p:cNvSpPr>
            <a:spLocks noGrp="1"/>
          </p:cNvSpPr>
          <p:nvPr>
            <p:ph idx="4294967295"/>
          </p:nvPr>
        </p:nvSpPr>
        <p:spPr>
          <a:xfrm>
            <a:off x="335011" y="1571216"/>
            <a:ext cx="8684211" cy="4670216"/>
          </a:xfrm>
        </p:spPr>
        <p:txBody>
          <a:bodyPr rtlCol="0">
            <a:normAutofit/>
          </a:bodyPr>
          <a:lstStyle/>
          <a:p>
            <a:pPr>
              <a:defRPr/>
            </a:pPr>
            <a:endParaRPr lang="fr-FR" sz="2000" b="0" dirty="0">
              <a:latin typeface="Arial" panose="020B0604020202020204" pitchFamily="34" charset="0"/>
              <a:cs typeface="Arial" panose="020B0604020202020204" pitchFamily="34" charset="0"/>
            </a:endParaRPr>
          </a:p>
          <a:p>
            <a:pPr>
              <a:defRPr/>
            </a:pPr>
            <a:r>
              <a:rPr lang="fr-FR" sz="2000" b="1" dirty="0">
                <a:solidFill>
                  <a:srgbClr val="C00000"/>
                </a:solidFill>
                <a:latin typeface="Arial" panose="020B0604020202020204" pitchFamily="34" charset="0"/>
                <a:cs typeface="Arial" panose="020B0604020202020204" pitchFamily="34" charset="0"/>
              </a:rPr>
              <a:t>Le décret n° 2010-531 du 20 mai 2010 prévoit:</a:t>
            </a:r>
          </a:p>
          <a:p>
            <a:pPr>
              <a:defRPr/>
            </a:pPr>
            <a:endParaRPr lang="fr-FR" sz="2000" b="1" dirty="0">
              <a:solidFill>
                <a:srgbClr val="C00000"/>
              </a:solidFill>
              <a:latin typeface="Arial" panose="020B0604020202020204" pitchFamily="34" charset="0"/>
              <a:cs typeface="Arial" panose="020B0604020202020204" pitchFamily="34" charset="0"/>
            </a:endParaRP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Pas de nombre maximal de jours pouvant être épargnés annuellement</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Plafond de 60 jours épargnés (porté à 70 jours en raison des JO)</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Pas de limite de temps pour la durée maximale d’utilisation des jours épargnés</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Consommation des jours épargnés dès le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jour d’épargne</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L’agent peut prendre 1 seul jour</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Pas de préavis pour l’utilisation</a:t>
            </a:r>
          </a:p>
          <a:p>
            <a:pPr marL="800100" lvl="1" indent="-342900" eaLnBrk="1" fontAlgn="auto" hangingPunct="1">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Indemnisation de la totalité des jours épargnés à ses ayants droits en cas de décès de l’agent</a:t>
            </a:r>
          </a:p>
          <a:p>
            <a:pPr marL="742950" lvl="1" indent="-285750" eaLnBrk="1" fontAlgn="auto" hangingPunct="1">
              <a:spcAft>
                <a:spcPts val="0"/>
              </a:spcAft>
              <a:buFont typeface="Arial" panose="020B0604020202020204" pitchFamily="34" charset="0"/>
              <a:buChar char="•"/>
              <a:defRPr/>
            </a:pPr>
            <a:endParaRPr lang="fr-FR" sz="1600" dirty="0"/>
          </a:p>
          <a:p>
            <a:pPr lvl="1" eaLnBrk="1" fontAlgn="auto" hangingPunct="1">
              <a:spcAft>
                <a:spcPts val="0"/>
              </a:spcAft>
              <a:defRPr/>
            </a:pPr>
            <a:endParaRPr lang="fr-FR" sz="1600" dirty="0"/>
          </a:p>
          <a:p>
            <a:pPr lvl="1" eaLnBrk="1" fontAlgn="auto" hangingPunct="1">
              <a:spcAft>
                <a:spcPts val="0"/>
              </a:spcAft>
              <a:defRPr/>
            </a:pPr>
            <a:endParaRPr lang="fr-FR" sz="1600" dirty="0"/>
          </a:p>
          <a:p>
            <a:pPr lvl="1" eaLnBrk="1" fontAlgn="auto" hangingPunct="1">
              <a:spcAft>
                <a:spcPts val="0"/>
              </a:spcAft>
              <a:defRPr/>
            </a:pPr>
            <a:endParaRPr lang="fr-FR" sz="1600" dirty="0"/>
          </a:p>
          <a:p>
            <a:pPr eaLnBrk="1" fontAlgn="auto" hangingPunct="1">
              <a:spcAft>
                <a:spcPts val="0"/>
              </a:spcAft>
              <a:defRPr/>
            </a:pPr>
            <a:endParaRPr lang="fr-FR" sz="2000" dirty="0"/>
          </a:p>
          <a:p>
            <a:pPr marL="114300" indent="0" eaLnBrk="1" fontAlgn="auto" hangingPunct="1">
              <a:spcAft>
                <a:spcPts val="0"/>
              </a:spcAft>
              <a:buFont typeface="Arial" pitchFamily="34" charset="0"/>
              <a:buNone/>
              <a:defRPr/>
            </a:pPr>
            <a:endParaRPr lang="fr-FR" dirty="0"/>
          </a:p>
        </p:txBody>
      </p:sp>
      <p:pic>
        <p:nvPicPr>
          <p:cNvPr id="4" name="Image 3" descr="Logo_CDG18_BS.jpg">
            <a:extLst>
              <a:ext uri="{FF2B5EF4-FFF2-40B4-BE49-F238E27FC236}">
                <a16:creationId xmlns:a16="http://schemas.microsoft.com/office/drawing/2014/main" id="{EE0AD8E4-AC5D-9EB4-6984-482CEB2D896D}"/>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5" name="Groupe 14">
            <a:extLst>
              <a:ext uri="{FF2B5EF4-FFF2-40B4-BE49-F238E27FC236}">
                <a16:creationId xmlns:a16="http://schemas.microsoft.com/office/drawing/2014/main" id="{6E0B2F26-1E20-94A5-0CBE-76CDE7771AC7}"/>
              </a:ext>
            </a:extLst>
          </p:cNvPr>
          <p:cNvGrpSpPr>
            <a:grpSpLocks/>
          </p:cNvGrpSpPr>
          <p:nvPr/>
        </p:nvGrpSpPr>
        <p:grpSpPr bwMode="auto">
          <a:xfrm>
            <a:off x="1357290" y="285728"/>
            <a:ext cx="7661932" cy="857272"/>
            <a:chOff x="2521302" y="4447632"/>
            <a:chExt cx="6645275" cy="2324642"/>
          </a:xfrm>
        </p:grpSpPr>
        <p:sp>
          <p:nvSpPr>
            <p:cNvPr id="6" name="Oval 2">
              <a:extLst>
                <a:ext uri="{FF2B5EF4-FFF2-40B4-BE49-F238E27FC236}">
                  <a16:creationId xmlns:a16="http://schemas.microsoft.com/office/drawing/2014/main" id="{D32AF950-BE05-2D1D-8368-F5B9A4D5ABD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CF9CD54F-A451-1736-20A2-B46F7B3327C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B8FF4E4A-AA6F-B2D9-BA99-2985B9AE1B8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8350BA71-5289-440D-A476-9EB4EE4D9D31}"/>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41D12F11-8331-081F-69D1-9E8A7F1AE97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F998096F-7D63-2366-B587-1F425A0D795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5FC0BB09-AD61-8F44-D941-F24607697BC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7C80C5D5-B0A4-22AD-5949-AA96D5F070F1}"/>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98A2EA21-AB00-5010-56F6-15FC4C95F5C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D94806E9-77BF-FE27-9775-64BF4AE020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DD4138E6-2CB4-D874-1CE6-AF5A77A7C0C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68607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626234-83B6-4FEB-915E-204BA62C434A}" type="slidenum">
              <a:rPr lang="fr-FR" altLang="fr-FR" sz="1200" smtClean="0">
                <a:solidFill>
                  <a:schemeClr val="tx2"/>
                </a:solidFill>
                <a:latin typeface="Century Gothic" pitchFamily="34" charset="0"/>
              </a:rPr>
              <a:pPr>
                <a:spcBef>
                  <a:spcPct val="0"/>
                </a:spcBef>
                <a:buFontTx/>
                <a:buNone/>
              </a:pPr>
              <a:t>18</a:t>
            </a:fld>
            <a:endParaRPr lang="fr-FR" altLang="fr-FR" sz="1200">
              <a:solidFill>
                <a:schemeClr val="tx2"/>
              </a:solidFill>
              <a:latin typeface="Century Gothic" pitchFamily="34" charset="0"/>
            </a:endParaRPr>
          </a:p>
        </p:txBody>
      </p:sp>
      <p:sp>
        <p:nvSpPr>
          <p:cNvPr id="2" name="Titre 1"/>
          <p:cNvSpPr>
            <a:spLocks noGrp="1"/>
          </p:cNvSpPr>
          <p:nvPr>
            <p:ph type="title" idx="4294967295"/>
          </p:nvPr>
        </p:nvSpPr>
        <p:spPr>
          <a:xfrm>
            <a:off x="3688964" y="928208"/>
            <a:ext cx="8261350" cy="644525"/>
          </a:xfrm>
        </p:spPr>
        <p:txBody>
          <a:bodyPr rtlCol="0">
            <a:noAutofit/>
          </a:bodyPr>
          <a:lstStyle/>
          <a:p>
            <a:pPr eaLnBrk="1" fontAlgn="auto" hangingPunct="1">
              <a:spcAft>
                <a:spcPts val="0"/>
              </a:spcAft>
              <a:defRPr/>
            </a:pPr>
            <a:r>
              <a:rPr lang="fr-FR" sz="2000" cap="all" dirty="0">
                <a:solidFill>
                  <a:srgbClr val="00B0F0"/>
                </a:solidFill>
                <a:latin typeface="Arial" panose="020B0604020202020204" pitchFamily="34" charset="0"/>
                <a:cs typeface="Arial" panose="020B0604020202020204" pitchFamily="34" charset="0"/>
              </a:rPr>
              <a:t>Le COMPTE EPARGNE TEMPS - cet</a:t>
            </a:r>
          </a:p>
        </p:txBody>
      </p:sp>
      <p:sp>
        <p:nvSpPr>
          <p:cNvPr id="3" name="Espace réservé du contenu 2"/>
          <p:cNvSpPr>
            <a:spLocks noGrp="1"/>
          </p:cNvSpPr>
          <p:nvPr>
            <p:ph idx="4294967295"/>
          </p:nvPr>
        </p:nvSpPr>
        <p:spPr>
          <a:xfrm>
            <a:off x="152400" y="1382394"/>
            <a:ext cx="9036496" cy="5688013"/>
          </a:xfrm>
        </p:spPr>
        <p:txBody>
          <a:bodyPr rtlCol="0">
            <a:normAutofit/>
          </a:bodyPr>
          <a:lstStyle/>
          <a:p>
            <a:pPr algn="just" eaLnBrk="1" fontAlgn="auto" hangingPunct="1">
              <a:spcBef>
                <a:spcPts val="1125"/>
              </a:spcBef>
              <a:spcAft>
                <a:spcPts val="0"/>
              </a:spcAft>
              <a:buFont typeface="Arial" pitchFamily="34" charset="0"/>
              <a:buNone/>
              <a:defRPr/>
            </a:pPr>
            <a:r>
              <a:rPr lang="fr-FR" altLang="fr-FR" sz="2000" dirty="0">
                <a:solidFill>
                  <a:srgbClr val="00B050"/>
                </a:solidFill>
                <a:latin typeface="Arial" panose="020B0604020202020204" pitchFamily="34" charset="0"/>
                <a:cs typeface="Arial" panose="020B0604020202020204" pitchFamily="34" charset="0"/>
              </a:rPr>
              <a:t>Options d’utilisation des jours épargnés: </a:t>
            </a:r>
            <a:r>
              <a:rPr lang="fr-FR" altLang="fr-FR" sz="1600" i="1" dirty="0">
                <a:solidFill>
                  <a:srgbClr val="7030A0"/>
                </a:solidFill>
                <a:latin typeface="Arial" panose="020B0604020202020204" pitchFamily="34" charset="0"/>
                <a:cs typeface="Arial" panose="020B0604020202020204" pitchFamily="34" charset="0"/>
              </a:rPr>
              <a:t>Décret 2018-1305 du 27 décembre 2018</a:t>
            </a:r>
          </a:p>
          <a:p>
            <a:pPr algn="just" eaLnBrk="1" fontAlgn="auto" hangingPunct="1">
              <a:spcBef>
                <a:spcPts val="1125"/>
              </a:spcBef>
              <a:spcAft>
                <a:spcPts val="0"/>
              </a:spcAft>
              <a:buFont typeface="Arial" pitchFamily="34" charset="0"/>
              <a:buNone/>
              <a:defRPr/>
            </a:pPr>
            <a:r>
              <a:rPr lang="fr-FR" altLang="fr-FR" sz="2000" b="0" dirty="0">
                <a:solidFill>
                  <a:srgbClr val="C00000"/>
                </a:solidFill>
                <a:latin typeface="Arial" panose="020B0604020202020204" pitchFamily="34" charset="0"/>
                <a:cs typeface="Arial" panose="020B0604020202020204" pitchFamily="34" charset="0"/>
              </a:rPr>
              <a:t>CET &lt; ou = à 15 jours: </a:t>
            </a:r>
            <a:r>
              <a:rPr lang="fr-FR" altLang="fr-FR" sz="2000" b="0" dirty="0">
                <a:latin typeface="Arial" panose="020B0604020202020204" pitchFamily="34" charset="0"/>
                <a:cs typeface="Arial" panose="020B0604020202020204" pitchFamily="34" charset="0"/>
              </a:rPr>
              <a:t>utilisation seulement sous forme de congés</a:t>
            </a:r>
          </a:p>
          <a:p>
            <a:pPr algn="just" eaLnBrk="1" fontAlgn="auto" hangingPunct="1">
              <a:spcBef>
                <a:spcPts val="1125"/>
              </a:spcBef>
              <a:spcAft>
                <a:spcPts val="0"/>
              </a:spcAft>
              <a:buFont typeface="Arial" pitchFamily="34" charset="0"/>
              <a:buNone/>
              <a:defRPr/>
            </a:pPr>
            <a:r>
              <a:rPr lang="fr-FR" altLang="fr-FR" sz="2000" b="0" dirty="0">
                <a:solidFill>
                  <a:srgbClr val="C00000"/>
                </a:solidFill>
                <a:latin typeface="Arial" panose="020B0604020202020204" pitchFamily="34" charset="0"/>
                <a:cs typeface="Arial" panose="020B0604020202020204" pitchFamily="34" charset="0"/>
              </a:rPr>
              <a:t>CET &gt; 15 jours: </a:t>
            </a:r>
            <a:r>
              <a:rPr lang="fr-FR" altLang="fr-FR" sz="2000" b="0" dirty="0">
                <a:latin typeface="Arial" panose="020B0604020202020204" pitchFamily="34" charset="0"/>
                <a:cs typeface="Arial" panose="020B0604020202020204" pitchFamily="34" charset="0"/>
              </a:rPr>
              <a:t>les 15 premiers jours sous forme de congés</a:t>
            </a:r>
          </a:p>
          <a:p>
            <a:pPr algn="just" eaLnBrk="1" fontAlgn="auto" hangingPunct="1">
              <a:spcBef>
                <a:spcPts val="1125"/>
              </a:spcBef>
              <a:spcAft>
                <a:spcPts val="0"/>
              </a:spcAft>
              <a:buFont typeface="Arial" pitchFamily="34" charset="0"/>
              <a:buNone/>
              <a:defRPr/>
            </a:pPr>
            <a:endParaRPr lang="fr-FR" altLang="fr-FR" sz="2000" dirty="0">
              <a:latin typeface="Arial" panose="020B0604020202020204" pitchFamily="34" charset="0"/>
              <a:cs typeface="Arial" panose="020B0604020202020204" pitchFamily="34" charset="0"/>
            </a:endParaRPr>
          </a:p>
          <a:p>
            <a:pPr marL="0" indent="0">
              <a:buFont typeface="Arial" charset="0"/>
              <a:buNone/>
              <a:defRPr/>
            </a:pPr>
            <a:r>
              <a:rPr lang="fr-FR" sz="2000" dirty="0">
                <a:solidFill>
                  <a:srgbClr val="00B050"/>
                </a:solidFill>
                <a:latin typeface="Arial" panose="020B0604020202020204" pitchFamily="34" charset="0"/>
                <a:cs typeface="Arial" panose="020B0604020202020204" pitchFamily="34" charset="0"/>
              </a:rPr>
              <a:t>Au-delà des 15 premiers jours:</a:t>
            </a:r>
          </a:p>
          <a:p>
            <a:pPr marL="0" indent="0">
              <a:buFont typeface="Arial" charset="0"/>
              <a:buNone/>
              <a:defRPr/>
            </a:pPr>
            <a:r>
              <a:rPr lang="fr-FR" sz="2000" b="0" dirty="0">
                <a:solidFill>
                  <a:srgbClr val="C00000"/>
                </a:solidFill>
                <a:latin typeface="Arial" panose="020B0604020202020204" pitchFamily="34" charset="0"/>
                <a:cs typeface="Arial" panose="020B0604020202020204" pitchFamily="34" charset="0"/>
              </a:rPr>
              <a:t>CET supérieur à 15 jours dans la limite de 60 jours maximum et en absence de délibération ouvrant droit à compensation financière</a:t>
            </a:r>
            <a:r>
              <a:rPr lang="fr-FR" sz="2000" b="0" dirty="0">
                <a:solidFill>
                  <a:srgbClr val="0070C0"/>
                </a:solidFill>
                <a:latin typeface="Arial" panose="020B0604020202020204" pitchFamily="34" charset="0"/>
                <a:cs typeface="Arial" panose="020B0604020202020204" pitchFamily="34" charset="0"/>
              </a:rPr>
              <a:t>: </a:t>
            </a:r>
            <a:r>
              <a:rPr lang="fr-FR" altLang="fr-FR" sz="2000" b="0" dirty="0">
                <a:latin typeface="Arial" panose="020B0604020202020204" pitchFamily="34" charset="0"/>
                <a:cs typeface="Arial" panose="020B0604020202020204" pitchFamily="34" charset="0"/>
              </a:rPr>
              <a:t>utilisation seulement sous forme de congés</a:t>
            </a:r>
          </a:p>
          <a:p>
            <a:pPr marL="0" indent="0">
              <a:buFont typeface="Arial" charset="0"/>
              <a:buNone/>
              <a:defRPr/>
            </a:pPr>
            <a:endParaRPr lang="fr-FR" altLang="fr-FR" sz="2000" b="0" dirty="0">
              <a:latin typeface="Arial" panose="020B0604020202020204" pitchFamily="34" charset="0"/>
              <a:cs typeface="Arial" panose="020B0604020202020204" pitchFamily="34" charset="0"/>
            </a:endParaRPr>
          </a:p>
          <a:p>
            <a:pPr marL="0" indent="0">
              <a:buFont typeface="Arial" charset="0"/>
              <a:buNone/>
              <a:defRPr/>
            </a:pPr>
            <a:r>
              <a:rPr lang="fr-FR" sz="2000" b="0" dirty="0">
                <a:solidFill>
                  <a:srgbClr val="C00000"/>
                </a:solidFill>
                <a:latin typeface="Arial" panose="020B0604020202020204" pitchFamily="34" charset="0"/>
                <a:cs typeface="Arial" panose="020B0604020202020204" pitchFamily="34" charset="0"/>
              </a:rPr>
              <a:t>CET supérieur à 15 jours dans la limite de 60 jours maximum et avec délibération ouvrant droit à compensation financière: </a:t>
            </a:r>
            <a:r>
              <a:rPr lang="fr-FR" sz="2000" b="0" dirty="0">
                <a:latin typeface="Arial" panose="020B0604020202020204" pitchFamily="34" charset="0"/>
                <a:cs typeface="Arial" panose="020B0604020202020204" pitchFamily="34" charset="0"/>
              </a:rPr>
              <a:t>3 possibilités</a:t>
            </a:r>
          </a:p>
          <a:p>
            <a:pPr marL="0" indent="0">
              <a:buFont typeface="Arial" charset="0"/>
              <a:buNone/>
              <a:defRPr/>
            </a:pPr>
            <a:r>
              <a:rPr lang="fr-FR" altLang="fr-FR" sz="2000" b="0" dirty="0">
                <a:latin typeface="Arial" panose="020B0604020202020204" pitchFamily="34" charset="0"/>
                <a:cs typeface="Arial" panose="020B0604020202020204" pitchFamily="34" charset="0"/>
              </a:rPr>
              <a:t>	1- prise en compte pour la RAFP pour les titulaires </a:t>
            </a:r>
          </a:p>
          <a:p>
            <a:pPr marL="0" indent="0" algn="just" eaLnBrk="1" fontAlgn="auto" hangingPunct="1">
              <a:spcBef>
                <a:spcPts val="1125"/>
              </a:spcBef>
              <a:spcAft>
                <a:spcPts val="0"/>
              </a:spcAft>
              <a:buFont typeface="Arial" charset="0"/>
              <a:buNone/>
              <a:defRPr/>
            </a:pPr>
            <a:r>
              <a:rPr lang="fr-FR" altLang="fr-FR" sz="2000" b="0" dirty="0">
                <a:latin typeface="Arial" panose="020B0604020202020204" pitchFamily="34" charset="0"/>
                <a:cs typeface="Arial" panose="020B0604020202020204" pitchFamily="34" charset="0"/>
              </a:rPr>
              <a:t>	2- Indemnisation par catégorie ( A: 150 euros brut, B: </a:t>
            </a:r>
            <a:r>
              <a:rPr lang="fr-FR" altLang="fr-FR" sz="2000" dirty="0">
                <a:latin typeface="Arial" panose="020B0604020202020204" pitchFamily="34" charset="0"/>
                <a:cs typeface="Arial" panose="020B0604020202020204" pitchFamily="34" charset="0"/>
              </a:rPr>
              <a:t>100</a:t>
            </a:r>
            <a:r>
              <a:rPr lang="fr-FR" altLang="fr-FR" sz="2000" b="0" dirty="0">
                <a:latin typeface="Arial" panose="020B0604020202020204" pitchFamily="34" charset="0"/>
                <a:cs typeface="Arial" panose="020B0604020202020204" pitchFamily="34" charset="0"/>
              </a:rPr>
              <a:t> euros brut , C: </a:t>
            </a:r>
            <a:r>
              <a:rPr lang="fr-FR" altLang="fr-FR" sz="2000" dirty="0">
                <a:latin typeface="Arial" panose="020B0604020202020204" pitchFamily="34" charset="0"/>
                <a:cs typeface="Arial" panose="020B0604020202020204" pitchFamily="34" charset="0"/>
              </a:rPr>
              <a:t>83</a:t>
            </a:r>
            <a:r>
              <a:rPr lang="fr-FR" altLang="fr-FR" sz="2000" b="0" dirty="0">
                <a:latin typeface="Arial" panose="020B0604020202020204" pitchFamily="34" charset="0"/>
                <a:cs typeface="Arial" panose="020B0604020202020204" pitchFamily="34" charset="0"/>
              </a:rPr>
              <a:t> euros brut par jour)</a:t>
            </a:r>
          </a:p>
          <a:p>
            <a:pPr marL="0" indent="0" algn="just" eaLnBrk="1" fontAlgn="auto" hangingPunct="1">
              <a:spcBef>
                <a:spcPts val="1125"/>
              </a:spcBef>
              <a:spcAft>
                <a:spcPts val="0"/>
              </a:spcAft>
              <a:buFont typeface="Arial" charset="0"/>
              <a:buNone/>
              <a:defRPr/>
            </a:pPr>
            <a:r>
              <a:rPr lang="fr-FR" altLang="fr-FR" sz="2000" b="0" dirty="0">
                <a:latin typeface="Arial" panose="020B0604020202020204" pitchFamily="34" charset="0"/>
                <a:cs typeface="Arial" panose="020B0604020202020204" pitchFamily="34" charset="0"/>
              </a:rPr>
              <a:t>	3- Maintien des jours de congés dans le respect des 60 jours</a:t>
            </a:r>
          </a:p>
          <a:p>
            <a:pPr marL="0" indent="0" algn="just" eaLnBrk="1" fontAlgn="auto" hangingPunct="1">
              <a:spcBef>
                <a:spcPts val="1125"/>
              </a:spcBef>
              <a:spcAft>
                <a:spcPts val="0"/>
              </a:spcAft>
              <a:buFont typeface="Arial" charset="0"/>
              <a:buNone/>
              <a:defRPr/>
            </a:pPr>
            <a:endParaRPr lang="fr-FR" altLang="fr-FR" dirty="0"/>
          </a:p>
          <a:p>
            <a:pPr marL="0" indent="0" algn="just" eaLnBrk="1" fontAlgn="auto" hangingPunct="1">
              <a:spcBef>
                <a:spcPts val="1125"/>
              </a:spcBef>
              <a:spcAft>
                <a:spcPts val="0"/>
              </a:spcAft>
              <a:buFont typeface="Arial" charset="0"/>
              <a:buNone/>
              <a:defRPr/>
            </a:pPr>
            <a:endParaRPr lang="fr-FR" altLang="fr-FR" dirty="0"/>
          </a:p>
          <a:p>
            <a:pPr marL="0" indent="0" algn="just" eaLnBrk="1" fontAlgn="auto" hangingPunct="1">
              <a:spcBef>
                <a:spcPts val="1125"/>
              </a:spcBef>
              <a:spcAft>
                <a:spcPts val="0"/>
              </a:spcAft>
              <a:buFont typeface="Arial" charset="0"/>
              <a:buNone/>
              <a:defRPr/>
            </a:pPr>
            <a:endParaRPr lang="fr-FR" altLang="fr-FR" dirty="0"/>
          </a:p>
          <a:p>
            <a:pPr algn="just" eaLnBrk="1" fontAlgn="auto" hangingPunct="1">
              <a:spcBef>
                <a:spcPts val="1125"/>
              </a:spcBef>
              <a:spcAft>
                <a:spcPts val="0"/>
              </a:spcAft>
              <a:buFont typeface="Arial" pitchFamily="34" charset="0"/>
              <a:buNone/>
              <a:defRPr/>
            </a:pPr>
            <a:endParaRPr lang="fr-FR" altLang="fr-FR" dirty="0"/>
          </a:p>
          <a:p>
            <a:pPr algn="just" eaLnBrk="1" fontAlgn="auto" hangingPunct="1">
              <a:spcBef>
                <a:spcPts val="1125"/>
              </a:spcBef>
              <a:spcAft>
                <a:spcPts val="0"/>
              </a:spcAft>
              <a:buFont typeface="Arial" pitchFamily="34" charset="0"/>
              <a:buNone/>
              <a:defRPr/>
            </a:pPr>
            <a:endParaRPr lang="fr-FR" altLang="fr-FR" dirty="0"/>
          </a:p>
          <a:p>
            <a:pPr eaLnBrk="1" fontAlgn="auto" hangingPunct="1">
              <a:spcAft>
                <a:spcPts val="0"/>
              </a:spcAft>
              <a:buFont typeface="Arial" pitchFamily="34" charset="0"/>
              <a:buChar char="•"/>
              <a:defRPr/>
            </a:pPr>
            <a:endParaRPr lang="fr-FR" dirty="0"/>
          </a:p>
        </p:txBody>
      </p:sp>
      <p:pic>
        <p:nvPicPr>
          <p:cNvPr id="4" name="Image 3" descr="Logo_CDG18_BS.jpg">
            <a:extLst>
              <a:ext uri="{FF2B5EF4-FFF2-40B4-BE49-F238E27FC236}">
                <a16:creationId xmlns:a16="http://schemas.microsoft.com/office/drawing/2014/main" id="{7C81FF36-0B32-733E-F69F-64E0D735AD5A}"/>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5" name="Groupe 14">
            <a:extLst>
              <a:ext uri="{FF2B5EF4-FFF2-40B4-BE49-F238E27FC236}">
                <a16:creationId xmlns:a16="http://schemas.microsoft.com/office/drawing/2014/main" id="{B7C0908F-FFD8-A351-F8EB-F4D561ADA1C8}"/>
              </a:ext>
            </a:extLst>
          </p:cNvPr>
          <p:cNvGrpSpPr>
            <a:grpSpLocks/>
          </p:cNvGrpSpPr>
          <p:nvPr/>
        </p:nvGrpSpPr>
        <p:grpSpPr bwMode="auto">
          <a:xfrm>
            <a:off x="1478140" y="261855"/>
            <a:ext cx="7661932" cy="857272"/>
            <a:chOff x="2521302" y="4447632"/>
            <a:chExt cx="6645275" cy="2324642"/>
          </a:xfrm>
        </p:grpSpPr>
        <p:sp>
          <p:nvSpPr>
            <p:cNvPr id="6" name="Oval 2">
              <a:extLst>
                <a:ext uri="{FF2B5EF4-FFF2-40B4-BE49-F238E27FC236}">
                  <a16:creationId xmlns:a16="http://schemas.microsoft.com/office/drawing/2014/main" id="{DF4CD661-38D0-C22F-F96A-69910B4BCDA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A13AACAE-B4F5-94F0-8CF9-0151A679ABB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7D88E483-750A-D642-DEFE-6FED7ED63E6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09C3AE58-7B97-3BD6-3118-90722889F303}"/>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AE0FB092-326C-69F4-5D16-43D7BCDA907C}"/>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ACA9243C-CB6A-30AB-6CFC-8B2131B37B8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C3E5B00B-D0F8-5590-8A5C-D4D2E72A806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24066AA4-FC67-6127-4CE3-239C3240CFA4}"/>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E4325F2A-2280-27AB-1B21-748C87CA084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E2194658-D79B-93CB-D5E4-6168AAC8B09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600A16D5-3CD9-23F2-C926-FA88DB29FD1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98454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8758F77-1410-46AB-A0D9-371BCC6B6487}" type="slidenum">
              <a:rPr lang="fr-FR" altLang="fr-FR" sz="1200" smtClean="0">
                <a:solidFill>
                  <a:schemeClr val="tx2"/>
                </a:solidFill>
                <a:latin typeface="Century Gothic" pitchFamily="34" charset="0"/>
              </a:rPr>
              <a:pPr>
                <a:spcBef>
                  <a:spcPct val="0"/>
                </a:spcBef>
                <a:buFontTx/>
                <a:buNone/>
              </a:pPr>
              <a:t>19</a:t>
            </a:fld>
            <a:endParaRPr lang="fr-FR" altLang="fr-FR" sz="1200">
              <a:solidFill>
                <a:schemeClr val="tx2"/>
              </a:solidFill>
              <a:latin typeface="Century Gothic" pitchFamily="34" charset="0"/>
            </a:endParaRPr>
          </a:p>
        </p:txBody>
      </p:sp>
      <p:sp>
        <p:nvSpPr>
          <p:cNvPr id="2" name="Titre 1"/>
          <p:cNvSpPr>
            <a:spLocks noGrp="1"/>
          </p:cNvSpPr>
          <p:nvPr>
            <p:ph type="title" idx="4294967295"/>
          </p:nvPr>
        </p:nvSpPr>
        <p:spPr>
          <a:xfrm>
            <a:off x="3143156" y="982792"/>
            <a:ext cx="6283322" cy="510546"/>
          </a:xfrm>
        </p:spPr>
        <p:txBody>
          <a:bodyPr rtlCol="0">
            <a:noAutofit/>
          </a:bodyPr>
          <a:lstStyle/>
          <a:p>
            <a:pPr eaLnBrk="1" fontAlgn="auto" hangingPunct="1">
              <a:spcAft>
                <a:spcPts val="0"/>
              </a:spcAft>
              <a:defRPr/>
            </a:pPr>
            <a:r>
              <a:rPr lang="fr-FR" sz="2400" b="1" cap="all" dirty="0">
                <a:solidFill>
                  <a:srgbClr val="00B0F0"/>
                </a:solidFill>
              </a:rPr>
              <a:t>Le COMPTE EPARGNE TEMPS - cet</a:t>
            </a:r>
          </a:p>
        </p:txBody>
      </p:sp>
      <p:sp>
        <p:nvSpPr>
          <p:cNvPr id="3" name="Espace réservé du contenu 2"/>
          <p:cNvSpPr>
            <a:spLocks noGrp="1"/>
          </p:cNvSpPr>
          <p:nvPr>
            <p:ph idx="4294967295"/>
          </p:nvPr>
        </p:nvSpPr>
        <p:spPr>
          <a:xfrm>
            <a:off x="299628" y="1661503"/>
            <a:ext cx="8544744" cy="5688013"/>
          </a:xfrm>
        </p:spPr>
        <p:txBody>
          <a:bodyPr rtlCol="0">
            <a:normAutofit/>
          </a:bodyPr>
          <a:lstStyle/>
          <a:p>
            <a:pPr marL="0" indent="0" algn="just" eaLnBrk="1" fontAlgn="auto" hangingPunct="1">
              <a:spcBef>
                <a:spcPts val="1125"/>
              </a:spcBef>
              <a:spcAft>
                <a:spcPts val="0"/>
              </a:spcAft>
              <a:buFont typeface="Arial" charset="0"/>
              <a:buNone/>
              <a:defRPr/>
            </a:pPr>
            <a:r>
              <a:rPr lang="fr-FR" altLang="fr-FR" sz="2100" b="1" i="1" u="sng" dirty="0">
                <a:solidFill>
                  <a:srgbClr val="C00000"/>
                </a:solidFill>
                <a:latin typeface="Arial" panose="020B0604020202020204" pitchFamily="34" charset="0"/>
                <a:cs typeface="Arial" panose="020B0604020202020204" pitchFamily="34" charset="0"/>
              </a:rPr>
              <a:t>Remarques: </a:t>
            </a:r>
          </a:p>
          <a:p>
            <a:pPr marL="0" indent="0" algn="just" eaLnBrk="1" fontAlgn="auto" hangingPunct="1">
              <a:spcBef>
                <a:spcPts val="1125"/>
              </a:spcBef>
              <a:spcAft>
                <a:spcPts val="0"/>
              </a:spcAft>
              <a:buFont typeface="Arial" charset="0"/>
              <a:buNone/>
              <a:defRPr/>
            </a:pPr>
            <a:r>
              <a:rPr lang="fr-FR" altLang="fr-FR" sz="2000" b="0" dirty="0">
                <a:latin typeface="Arial" panose="020B0604020202020204" pitchFamily="34" charset="0"/>
                <a:cs typeface="Arial" panose="020B0604020202020204" pitchFamily="34" charset="0"/>
              </a:rPr>
              <a:t>Choix de l’option avant le 31 janvier de l’année N+1,</a:t>
            </a:r>
          </a:p>
          <a:p>
            <a:pPr marL="0" indent="0" algn="just" eaLnBrk="1" fontAlgn="auto" hangingPunct="1">
              <a:spcBef>
                <a:spcPts val="1125"/>
              </a:spcBef>
              <a:spcAft>
                <a:spcPts val="0"/>
              </a:spcAft>
              <a:buFont typeface="Arial" charset="0"/>
              <a:buNone/>
              <a:defRPr/>
            </a:pPr>
            <a:r>
              <a:rPr lang="fr-FR" sz="2000" dirty="0">
                <a:latin typeface="Arial" panose="020B0604020202020204" pitchFamily="34" charset="0"/>
                <a:cs typeface="Arial" panose="020B0604020202020204" pitchFamily="34" charset="0"/>
              </a:rPr>
              <a:t>En l'absence de toute demande, les jours comptabilisés au CET au-delà de 15 sont d'office convertis en points de retraite complémentaire (RAFP),</a:t>
            </a:r>
            <a:endParaRPr lang="fr-FR" altLang="fr-FR" sz="2000" b="0" dirty="0">
              <a:latin typeface="Arial" panose="020B0604020202020204" pitchFamily="34" charset="0"/>
              <a:cs typeface="Arial" panose="020B0604020202020204" pitchFamily="34" charset="0"/>
            </a:endParaRPr>
          </a:p>
          <a:p>
            <a:pPr marL="0" indent="0" algn="just" eaLnBrk="1" fontAlgn="auto" hangingPunct="1">
              <a:spcBef>
                <a:spcPts val="1125"/>
              </a:spcBef>
              <a:spcAft>
                <a:spcPts val="0"/>
              </a:spcAft>
              <a:buFont typeface="Arial" charset="0"/>
              <a:buNone/>
              <a:defRPr/>
            </a:pPr>
            <a:r>
              <a:rPr lang="fr-FR" altLang="fr-FR" sz="2000" b="0" dirty="0">
                <a:latin typeface="Arial" panose="020B0604020202020204" pitchFamily="34" charset="0"/>
                <a:cs typeface="Arial" panose="020B0604020202020204" pitchFamily="34" charset="0"/>
              </a:rPr>
              <a:t>Les contractuels ne bénéficient que des possibilités 2 et 3. En cas d’absence de choix d’option, indemnisation</a:t>
            </a:r>
          </a:p>
          <a:p>
            <a:pPr algn="just">
              <a:spcBef>
                <a:spcPts val="1125"/>
              </a:spcBef>
              <a:buFont typeface="Arial" charset="0"/>
              <a:buNone/>
              <a:defRPr/>
            </a:pPr>
            <a:r>
              <a:rPr lang="fr-FR" altLang="fr-FR" sz="2000" b="0" dirty="0">
                <a:solidFill>
                  <a:srgbClr val="C00000"/>
                </a:solidFill>
                <a:latin typeface="Arial" panose="020B0604020202020204" pitchFamily="34" charset="0"/>
                <a:cs typeface="Arial" panose="020B0604020202020204" pitchFamily="34" charset="0"/>
              </a:rPr>
              <a:t>En cas d’ application des jours épargnés sous forme de congés:</a:t>
            </a:r>
          </a:p>
          <a:p>
            <a:pPr algn="just">
              <a:spcBef>
                <a:spcPts val="1125"/>
              </a:spcBef>
              <a:buFont typeface="Arial" charset="0"/>
              <a:buNone/>
              <a:defRPr/>
            </a:pPr>
            <a:r>
              <a:rPr lang="fr-FR" altLang="fr-FR" sz="2000" b="0" dirty="0">
                <a:latin typeface="Arial" panose="020B0604020202020204" pitchFamily="34" charset="0"/>
                <a:cs typeface="Arial" panose="020B0604020202020204" pitchFamily="34" charset="0"/>
              </a:rPr>
              <a:t>- Pas de règle particulière</a:t>
            </a:r>
          </a:p>
          <a:p>
            <a:pPr algn="just">
              <a:spcBef>
                <a:spcPts val="1125"/>
              </a:spcBef>
              <a:buFont typeface="Arial" charset="0"/>
              <a:buNone/>
              <a:defRPr/>
            </a:pPr>
            <a:r>
              <a:rPr lang="fr-FR" altLang="fr-FR" sz="2000" b="0" dirty="0">
                <a:latin typeface="Arial" panose="020B0604020202020204" pitchFamily="34" charset="0"/>
                <a:cs typeface="Arial" panose="020B0604020202020204" pitchFamily="34" charset="0"/>
              </a:rPr>
              <a:t>- Pas d'application de la règle des « 31 jours d'absence maxi »</a:t>
            </a:r>
          </a:p>
          <a:p>
            <a:pPr algn="just">
              <a:spcBef>
                <a:spcPts val="1125"/>
              </a:spcBef>
              <a:buFont typeface="Arial" charset="0"/>
              <a:buNone/>
              <a:defRPr/>
            </a:pPr>
            <a:r>
              <a:rPr lang="fr-FR" altLang="fr-FR" sz="2000" b="0" dirty="0">
                <a:latin typeface="Arial" panose="020B0604020202020204" pitchFamily="34" charset="0"/>
                <a:cs typeface="Arial" panose="020B0604020202020204" pitchFamily="34" charset="0"/>
              </a:rPr>
              <a:t>- Sous réserve des nécessités de service</a:t>
            </a:r>
          </a:p>
          <a:p>
            <a:pPr marL="0" indent="0" algn="just" eaLnBrk="1" fontAlgn="auto" hangingPunct="1">
              <a:spcBef>
                <a:spcPts val="1125"/>
              </a:spcBef>
              <a:spcAft>
                <a:spcPts val="0"/>
              </a:spcAft>
              <a:buFont typeface="Arial" charset="0"/>
              <a:buNone/>
              <a:defRPr/>
            </a:pPr>
            <a:r>
              <a:rPr lang="fr-FR" altLang="fr-FR" sz="2000" b="0" dirty="0">
                <a:latin typeface="Arial" panose="020B0604020202020204" pitchFamily="34" charset="0"/>
                <a:cs typeface="Arial" panose="020B0604020202020204" pitchFamily="34" charset="0"/>
              </a:rPr>
              <a:t>En cas de mobilité, congé parental conservation des jours acquis au titre du CET</a:t>
            </a:r>
            <a:endParaRPr lang="fr-FR" altLang="fr-FR" sz="2000" dirty="0">
              <a:latin typeface="Arial" panose="020B0604020202020204" pitchFamily="34" charset="0"/>
              <a:cs typeface="Arial" panose="020B0604020202020204" pitchFamily="34" charset="0"/>
            </a:endParaRPr>
          </a:p>
          <a:p>
            <a:pPr marL="0" indent="0" algn="just" eaLnBrk="1" fontAlgn="auto" hangingPunct="1">
              <a:spcBef>
                <a:spcPts val="1125"/>
              </a:spcBef>
              <a:spcAft>
                <a:spcPts val="0"/>
              </a:spcAft>
              <a:buFont typeface="Arial" charset="0"/>
              <a:buNone/>
              <a:defRPr/>
            </a:pPr>
            <a:endParaRPr lang="fr-FR" altLang="fr-FR" dirty="0"/>
          </a:p>
          <a:p>
            <a:pPr algn="just" eaLnBrk="1" fontAlgn="auto" hangingPunct="1">
              <a:spcBef>
                <a:spcPts val="1125"/>
              </a:spcBef>
              <a:spcAft>
                <a:spcPts val="0"/>
              </a:spcAft>
              <a:buFont typeface="Arial" pitchFamily="34" charset="0"/>
              <a:buNone/>
              <a:defRPr/>
            </a:pPr>
            <a:endParaRPr lang="fr-FR" altLang="fr-FR" dirty="0"/>
          </a:p>
          <a:p>
            <a:pPr algn="just" eaLnBrk="1" fontAlgn="auto" hangingPunct="1">
              <a:spcBef>
                <a:spcPts val="1125"/>
              </a:spcBef>
              <a:spcAft>
                <a:spcPts val="0"/>
              </a:spcAft>
              <a:buFont typeface="Arial" pitchFamily="34" charset="0"/>
              <a:buNone/>
              <a:defRPr/>
            </a:pPr>
            <a:endParaRPr lang="fr-FR" altLang="fr-FR" dirty="0"/>
          </a:p>
          <a:p>
            <a:pPr eaLnBrk="1" fontAlgn="auto" hangingPunct="1">
              <a:spcAft>
                <a:spcPts val="0"/>
              </a:spcAft>
              <a:buFont typeface="Arial" pitchFamily="34" charset="0"/>
              <a:buChar char="•"/>
              <a:defRPr/>
            </a:pPr>
            <a:endParaRPr lang="fr-FR" dirty="0"/>
          </a:p>
        </p:txBody>
      </p:sp>
      <p:pic>
        <p:nvPicPr>
          <p:cNvPr id="4" name="Image 3" descr="Logo_CDG18_BS.jpg">
            <a:extLst>
              <a:ext uri="{FF2B5EF4-FFF2-40B4-BE49-F238E27FC236}">
                <a16:creationId xmlns:a16="http://schemas.microsoft.com/office/drawing/2014/main" id="{2900768D-C959-9BF8-DCE6-C208C0EB44A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5" name="Groupe 14">
            <a:extLst>
              <a:ext uri="{FF2B5EF4-FFF2-40B4-BE49-F238E27FC236}">
                <a16:creationId xmlns:a16="http://schemas.microsoft.com/office/drawing/2014/main" id="{6F79F503-F763-47DD-A763-3BA4BFD5D3AA}"/>
              </a:ext>
            </a:extLst>
          </p:cNvPr>
          <p:cNvGrpSpPr>
            <a:grpSpLocks/>
          </p:cNvGrpSpPr>
          <p:nvPr/>
        </p:nvGrpSpPr>
        <p:grpSpPr bwMode="auto">
          <a:xfrm>
            <a:off x="1357290" y="285728"/>
            <a:ext cx="7661932" cy="857272"/>
            <a:chOff x="2521302" y="4447632"/>
            <a:chExt cx="6645275" cy="2324642"/>
          </a:xfrm>
        </p:grpSpPr>
        <p:sp>
          <p:nvSpPr>
            <p:cNvPr id="6" name="Oval 2">
              <a:extLst>
                <a:ext uri="{FF2B5EF4-FFF2-40B4-BE49-F238E27FC236}">
                  <a16:creationId xmlns:a16="http://schemas.microsoft.com/office/drawing/2014/main" id="{91B5D550-9085-7E72-A81D-5004C8E1F10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7" name="Rectangle 3">
              <a:extLst>
                <a:ext uri="{FF2B5EF4-FFF2-40B4-BE49-F238E27FC236}">
                  <a16:creationId xmlns:a16="http://schemas.microsoft.com/office/drawing/2014/main" id="{0D17C874-70EC-7D79-7063-09DA3609A73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8" name="Text Box 4">
              <a:extLst>
                <a:ext uri="{FF2B5EF4-FFF2-40B4-BE49-F238E27FC236}">
                  <a16:creationId xmlns:a16="http://schemas.microsoft.com/office/drawing/2014/main" id="{F7BCA03E-82A9-F72F-A2D8-6299561F47B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9" name="Group 6">
              <a:extLst>
                <a:ext uri="{FF2B5EF4-FFF2-40B4-BE49-F238E27FC236}">
                  <a16:creationId xmlns:a16="http://schemas.microsoft.com/office/drawing/2014/main" id="{26B19013-3DF8-9B7B-9B4C-FD47BB1B824B}"/>
                </a:ext>
              </a:extLst>
            </p:cNvPr>
            <p:cNvGrpSpPr>
              <a:grpSpLocks/>
            </p:cNvGrpSpPr>
            <p:nvPr/>
          </p:nvGrpSpPr>
          <p:grpSpPr bwMode="auto">
            <a:xfrm>
              <a:off x="3957638" y="5091476"/>
              <a:ext cx="171450" cy="1165229"/>
              <a:chOff x="112099728" y="105931681"/>
              <a:chExt cx="170831" cy="1165800"/>
            </a:xfrm>
          </p:grpSpPr>
          <p:sp>
            <p:nvSpPr>
              <p:cNvPr id="14" name="Rectangle 7">
                <a:extLst>
                  <a:ext uri="{FF2B5EF4-FFF2-40B4-BE49-F238E27FC236}">
                    <a16:creationId xmlns:a16="http://schemas.microsoft.com/office/drawing/2014/main" id="{0375AD93-593D-1CCA-7481-21D644D2584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5" name="Rectangle 8">
                <a:extLst>
                  <a:ext uri="{FF2B5EF4-FFF2-40B4-BE49-F238E27FC236}">
                    <a16:creationId xmlns:a16="http://schemas.microsoft.com/office/drawing/2014/main" id="{9EB86FF3-6660-97E6-473B-BD9CF242043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6" name="Rectangle 9">
                <a:extLst>
                  <a:ext uri="{FF2B5EF4-FFF2-40B4-BE49-F238E27FC236}">
                    <a16:creationId xmlns:a16="http://schemas.microsoft.com/office/drawing/2014/main" id="{4265B2A3-FCEB-4EAA-C72A-0F38E7596D3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0" name="Group 10">
              <a:extLst>
                <a:ext uri="{FF2B5EF4-FFF2-40B4-BE49-F238E27FC236}">
                  <a16:creationId xmlns:a16="http://schemas.microsoft.com/office/drawing/2014/main" id="{F081663B-FDED-5D62-571E-B8FD6ADDBBA3}"/>
                </a:ext>
              </a:extLst>
            </p:cNvPr>
            <p:cNvGrpSpPr>
              <a:grpSpLocks/>
            </p:cNvGrpSpPr>
            <p:nvPr/>
          </p:nvGrpSpPr>
          <p:grpSpPr bwMode="auto">
            <a:xfrm>
              <a:off x="8701088" y="4447632"/>
              <a:ext cx="169862" cy="1163632"/>
              <a:chOff x="116843535" y="105289350"/>
              <a:chExt cx="170420" cy="1163658"/>
            </a:xfrm>
          </p:grpSpPr>
          <p:sp>
            <p:nvSpPr>
              <p:cNvPr id="11" name="Rectangle 10">
                <a:extLst>
                  <a:ext uri="{FF2B5EF4-FFF2-40B4-BE49-F238E27FC236}">
                    <a16:creationId xmlns:a16="http://schemas.microsoft.com/office/drawing/2014/main" id="{2FA5F5F6-6111-F315-0F52-83AEEE4100C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2" name="Rectangle 11">
                <a:extLst>
                  <a:ext uri="{FF2B5EF4-FFF2-40B4-BE49-F238E27FC236}">
                    <a16:creationId xmlns:a16="http://schemas.microsoft.com/office/drawing/2014/main" id="{E7E1F700-36F4-CE3E-E1DB-D98865206CF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3" name="Rectangle 12">
                <a:extLst>
                  <a:ext uri="{FF2B5EF4-FFF2-40B4-BE49-F238E27FC236}">
                    <a16:creationId xmlns:a16="http://schemas.microsoft.com/office/drawing/2014/main" id="{49908062-9ACE-47E2-A4A3-DBBC75C76D4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177483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886200"/>
            <a:ext cx="9001156" cy="2971800"/>
          </a:xfrm>
        </p:spPr>
        <p:txBody>
          <a:bodyPr>
            <a:normAutofit/>
          </a:bodyPr>
          <a:lstStyle/>
          <a:p>
            <a:r>
              <a:rPr lang="fr-FR" dirty="0">
                <a:solidFill>
                  <a:srgbClr val="00B0F0"/>
                </a:solidFill>
              </a:rPr>
              <a:t>Pierre DUCASTEL</a:t>
            </a:r>
          </a:p>
          <a:p>
            <a:r>
              <a:rPr lang="fr-FR" dirty="0">
                <a:solidFill>
                  <a:srgbClr val="00B0F0"/>
                </a:solidFill>
              </a:rPr>
              <a:t>président du Centre de Gestion de la Fonction Publique Territoriale du CHER</a:t>
            </a:r>
          </a:p>
          <a:p>
            <a:r>
              <a:rPr lang="fr-FR" dirty="0">
                <a:solidFill>
                  <a:srgbClr val="7030A0"/>
                </a:solidFill>
              </a:rPr>
              <a:t>l’ensemble des élus du conseil d ’administration,</a:t>
            </a:r>
          </a:p>
          <a:p>
            <a:endParaRPr lang="fr-FR" dirty="0">
              <a:solidFill>
                <a:srgbClr val="7030A0"/>
              </a:solidFill>
            </a:endParaRPr>
          </a:p>
          <a:p>
            <a:r>
              <a:rPr lang="fr-FR" dirty="0">
                <a:solidFill>
                  <a:srgbClr val="00B050"/>
                </a:solidFill>
              </a:rPr>
              <a:t>Yveline ROUX-BERANGER, directrice générale des services</a:t>
            </a:r>
          </a:p>
          <a:p>
            <a:r>
              <a:rPr lang="fr-FR" dirty="0">
                <a:solidFill>
                  <a:srgbClr val="00B050"/>
                </a:solidFill>
              </a:rPr>
              <a:t>et l’ensemble du personnel</a:t>
            </a:r>
          </a:p>
          <a:p>
            <a:endParaRPr lang="fr-FR" dirty="0"/>
          </a:p>
          <a:p>
            <a:r>
              <a:rPr lang="fr-FR" dirty="0">
                <a:solidFill>
                  <a:srgbClr val="FF0000"/>
                </a:solidFill>
              </a:rPr>
              <a:t>vous adressent tous leurs vœux pour 2025</a:t>
            </a:r>
          </a:p>
        </p:txBody>
      </p:sp>
      <p:pic>
        <p:nvPicPr>
          <p:cNvPr id="5" name="Image 4" descr="Image1.jpg"/>
          <p:cNvPicPr>
            <a:picLocks noChangeAspect="1"/>
          </p:cNvPicPr>
          <p:nvPr/>
        </p:nvPicPr>
        <p:blipFill>
          <a:blip r:embed="rId2"/>
          <a:stretch>
            <a:fillRect/>
          </a:stretch>
        </p:blipFill>
        <p:spPr>
          <a:xfrm>
            <a:off x="142844" y="5572140"/>
            <a:ext cx="1102236" cy="1118604"/>
          </a:xfrm>
          <a:prstGeom prst="rect">
            <a:avLst/>
          </a:prstGeom>
        </p:spPr>
      </p:pic>
      <p:pic>
        <p:nvPicPr>
          <p:cNvPr id="2" name="Image 1">
            <a:extLst>
              <a:ext uri="{FF2B5EF4-FFF2-40B4-BE49-F238E27FC236}">
                <a16:creationId xmlns:a16="http://schemas.microsoft.com/office/drawing/2014/main" id="{94301498-762D-6E1A-D71E-C31FF8D1C4EB}"/>
              </a:ext>
            </a:extLst>
          </p:cNvPr>
          <p:cNvPicPr>
            <a:picLocks noChangeAspect="1"/>
          </p:cNvPicPr>
          <p:nvPr/>
        </p:nvPicPr>
        <p:blipFill>
          <a:blip r:embed="rId3"/>
          <a:stretch>
            <a:fillRect/>
          </a:stretch>
        </p:blipFill>
        <p:spPr>
          <a:xfrm>
            <a:off x="0" y="0"/>
            <a:ext cx="9144000" cy="37189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endParaRPr lang="fr-FR" sz="2400" b="1" dirty="0">
              <a:solidFill>
                <a:schemeClr val="accent6">
                  <a:lumMod val="60000"/>
                  <a:lumOff val="40000"/>
                </a:schemeClr>
              </a:solidFill>
            </a:endParaRPr>
          </a:p>
          <a:p>
            <a:pPr lvl="2"/>
            <a:endParaRPr lang="fr-FR" sz="2400" b="1" dirty="0">
              <a:solidFill>
                <a:srgbClr val="92D05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B2A6465-C051-46A2-BFA6-6DC6503FC6B7}"/>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
        <p:nvSpPr>
          <p:cNvPr id="17" name="ZoneTexte 16">
            <a:extLst>
              <a:ext uri="{FF2B5EF4-FFF2-40B4-BE49-F238E27FC236}">
                <a16:creationId xmlns:a16="http://schemas.microsoft.com/office/drawing/2014/main" id="{862B6662-4366-E73E-BA6D-E257CF880246}"/>
              </a:ext>
            </a:extLst>
          </p:cNvPr>
          <p:cNvSpPr txBox="1"/>
          <p:nvPr/>
        </p:nvSpPr>
        <p:spPr>
          <a:xfrm>
            <a:off x="-234773" y="2473010"/>
            <a:ext cx="8826120" cy="2031325"/>
          </a:xfrm>
          <a:prstGeom prst="rect">
            <a:avLst/>
          </a:prstGeom>
          <a:noFill/>
        </p:spPr>
        <p:txBody>
          <a:bodyPr wrap="square">
            <a:spAutoFit/>
          </a:bodyPr>
          <a:lstStyle/>
          <a:p>
            <a:pPr lvl="2"/>
            <a:endParaRPr lang="fr-FR" dirty="0"/>
          </a:p>
          <a:p>
            <a:pPr marL="1200150" lvl="2" indent="-285750">
              <a:buFontTx/>
              <a:buChar char="-"/>
            </a:pPr>
            <a:endParaRPr lang="fr-FR" dirty="0">
              <a:highlight>
                <a:srgbClr val="FFFF00"/>
              </a:highlight>
            </a:endParaRPr>
          </a:p>
          <a:p>
            <a:pPr lvl="2"/>
            <a:r>
              <a:rPr lang="fr-FR" dirty="0"/>
              <a:t>- Les arrêtés d’avancement d’échelon du 1</a:t>
            </a:r>
            <a:r>
              <a:rPr lang="fr-FR" baseline="30000" dirty="0"/>
              <a:t>er</a:t>
            </a:r>
            <a:r>
              <a:rPr lang="fr-FR" dirty="0"/>
              <a:t> trimestre sont disponibles sur </a:t>
            </a:r>
            <a:r>
              <a:rPr lang="fr-FR" dirty="0" err="1"/>
              <a:t>Agirhe</a:t>
            </a:r>
            <a:r>
              <a:rPr lang="fr-FR" dirty="0"/>
              <a:t> </a:t>
            </a:r>
          </a:p>
          <a:p>
            <a:pPr lvl="2"/>
            <a:endParaRPr lang="fr-FR" dirty="0"/>
          </a:p>
          <a:p>
            <a:pPr lvl="2"/>
            <a:r>
              <a:rPr lang="fr-FR" dirty="0"/>
              <a:t>- Pour rappel, procédure disponible sur l’espace réservé : Gestion des avancements d’échelon</a:t>
            </a:r>
          </a:p>
          <a:p>
            <a:pPr lvl="2"/>
            <a:endParaRPr lang="fr-FR" b="1" dirty="0"/>
          </a:p>
        </p:txBody>
      </p:sp>
      <p:sp>
        <p:nvSpPr>
          <p:cNvPr id="26" name="ZoneTexte 25">
            <a:extLst>
              <a:ext uri="{FF2B5EF4-FFF2-40B4-BE49-F238E27FC236}">
                <a16:creationId xmlns:a16="http://schemas.microsoft.com/office/drawing/2014/main" id="{6246A622-BC32-9538-AAEC-E9D1EF43A715}"/>
              </a:ext>
            </a:extLst>
          </p:cNvPr>
          <p:cNvSpPr txBox="1"/>
          <p:nvPr/>
        </p:nvSpPr>
        <p:spPr>
          <a:xfrm>
            <a:off x="-589593" y="1600200"/>
            <a:ext cx="6705600" cy="369332"/>
          </a:xfrm>
          <a:prstGeom prst="rect">
            <a:avLst/>
          </a:prstGeom>
          <a:noFill/>
        </p:spPr>
        <p:txBody>
          <a:bodyPr wrap="square">
            <a:spAutoFit/>
          </a:bodyPr>
          <a:lstStyle/>
          <a:p>
            <a:pPr marL="0" indent="0">
              <a:buNone/>
            </a:pPr>
            <a:r>
              <a:rPr lang="fr-FR" sz="1800" b="1" dirty="0">
                <a:solidFill>
                  <a:srgbClr val="CC99FF"/>
                </a:solidFill>
              </a:rPr>
              <a:t>		</a:t>
            </a:r>
            <a:r>
              <a:rPr lang="fr-FR" sz="1800" b="1" dirty="0">
                <a:solidFill>
                  <a:schemeClr val="accent6">
                    <a:lumMod val="60000"/>
                    <a:lumOff val="40000"/>
                  </a:schemeClr>
                </a:solidFill>
              </a:rPr>
              <a:t>1- avancement d’échelon 1</a:t>
            </a:r>
            <a:r>
              <a:rPr lang="fr-FR" sz="1800" b="1" baseline="30000" dirty="0">
                <a:solidFill>
                  <a:schemeClr val="accent6">
                    <a:lumMod val="60000"/>
                    <a:lumOff val="40000"/>
                  </a:schemeClr>
                </a:solidFill>
              </a:rPr>
              <a:t>er</a:t>
            </a:r>
            <a:r>
              <a:rPr lang="fr-FR" sz="1800" b="1" dirty="0">
                <a:solidFill>
                  <a:schemeClr val="accent6">
                    <a:lumMod val="60000"/>
                    <a:lumOff val="40000"/>
                  </a:schemeClr>
                </a:solidFill>
              </a:rPr>
              <a:t> trimestre</a:t>
            </a:r>
          </a:p>
        </p:txBody>
      </p:sp>
      <p:pic>
        <p:nvPicPr>
          <p:cNvPr id="28" name="Image 27" descr="Une image contenant Police, Graphique, capture d’écran, logo&#10;&#10;Description générée automatiquement">
            <a:extLst>
              <a:ext uri="{FF2B5EF4-FFF2-40B4-BE49-F238E27FC236}">
                <a16:creationId xmlns:a16="http://schemas.microsoft.com/office/drawing/2014/main" id="{5F13538E-2FA0-383C-8AD1-693755CCB1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1086" y="1046412"/>
            <a:ext cx="1971675" cy="1857375"/>
          </a:xfrm>
          <a:prstGeom prst="rect">
            <a:avLst/>
          </a:prstGeom>
        </p:spPr>
      </p:pic>
    </p:spTree>
    <p:extLst>
      <p:ext uri="{BB962C8B-B14F-4D97-AF65-F5344CB8AC3E}">
        <p14:creationId xmlns:p14="http://schemas.microsoft.com/office/powerpoint/2010/main" val="219522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CA2FF-61F3-D035-4535-C204088BC90B}"/>
            </a:ext>
          </a:extLst>
        </p:cNvPr>
        <p:cNvGrpSpPr/>
        <p:nvPr/>
      </p:nvGrpSpPr>
      <p:grpSpPr>
        <a:xfrm>
          <a:off x="0" y="0"/>
          <a:ext cx="0" cy="0"/>
          <a:chOff x="0" y="0"/>
          <a:chExt cx="0" cy="0"/>
        </a:xfrm>
      </p:grpSpPr>
      <p:pic>
        <p:nvPicPr>
          <p:cNvPr id="27" name="Image 26">
            <a:extLst>
              <a:ext uri="{FF2B5EF4-FFF2-40B4-BE49-F238E27FC236}">
                <a16:creationId xmlns:a16="http://schemas.microsoft.com/office/drawing/2014/main" id="{356F4F1A-99D8-1600-3AF6-55B17B7AC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00" y="834925"/>
            <a:ext cx="2873196" cy="1615942"/>
          </a:xfrm>
          <a:prstGeom prst="rect">
            <a:avLst/>
          </a:prstGeom>
        </p:spPr>
      </p:pic>
      <p:sp>
        <p:nvSpPr>
          <p:cNvPr id="4" name="Espace réservé du contenu 3">
            <a:extLst>
              <a:ext uri="{FF2B5EF4-FFF2-40B4-BE49-F238E27FC236}">
                <a16:creationId xmlns:a16="http://schemas.microsoft.com/office/drawing/2014/main" id="{A3356C7B-2FC0-9DE6-6E33-A4998510DADE}"/>
              </a:ext>
            </a:extLst>
          </p:cNvPr>
          <p:cNvSpPr>
            <a:spLocks noGrp="1"/>
          </p:cNvSpPr>
          <p:nvPr>
            <p:ph idx="1"/>
          </p:nvPr>
        </p:nvSpPr>
        <p:spPr>
          <a:xfrm>
            <a:off x="324268" y="1343935"/>
            <a:ext cx="8210132" cy="5161938"/>
          </a:xfrm>
        </p:spPr>
        <p:txBody>
          <a:bodyPr>
            <a:normAutofit fontScale="92500"/>
          </a:bodyPr>
          <a:lstStyle/>
          <a:p>
            <a:pPr marL="685800" lvl="2" indent="0">
              <a:buNone/>
            </a:pPr>
            <a:endParaRPr lang="fr-FR" sz="2400" dirty="0"/>
          </a:p>
          <a:p>
            <a:pPr marL="0" indent="0">
              <a:buNone/>
            </a:pPr>
            <a:r>
              <a:rPr lang="fr-FR" sz="2400" b="1" dirty="0">
                <a:solidFill>
                  <a:srgbClr val="EC14B9"/>
                </a:solidFill>
              </a:rPr>
              <a:t>		2- CNP –retour des conditions particulières</a:t>
            </a:r>
          </a:p>
          <a:p>
            <a:pPr marL="0" indent="0">
              <a:buNone/>
            </a:pPr>
            <a:endParaRPr lang="fr-FR" sz="2400" b="1" dirty="0">
              <a:solidFill>
                <a:srgbClr val="CC99FF"/>
              </a:solidFill>
            </a:endParaRPr>
          </a:p>
          <a:p>
            <a:pPr marL="0" indent="0">
              <a:buNone/>
            </a:pPr>
            <a:r>
              <a:rPr lang="fr-FR" sz="2400" dirty="0"/>
              <a:t>Les conditions particulières pour les contrats d’assurance statutaire avec la CNP ont été adressées aux collectivités en 3 exemplaires :</a:t>
            </a:r>
          </a:p>
          <a:p>
            <a:pPr>
              <a:buFontTx/>
              <a:buChar char="-"/>
            </a:pPr>
            <a:r>
              <a:rPr lang="fr-FR" sz="2400" dirty="0"/>
              <a:t>1 exemplaire à conserver</a:t>
            </a:r>
          </a:p>
          <a:p>
            <a:pPr>
              <a:buFontTx/>
              <a:buChar char="-"/>
            </a:pPr>
            <a:r>
              <a:rPr lang="fr-FR" sz="2400" dirty="0"/>
              <a:t>1 exemplaire à retourner au CDG </a:t>
            </a:r>
            <a:r>
              <a:rPr lang="fr-FR" sz="2400" b="1" u="sng" dirty="0">
                <a:solidFill>
                  <a:schemeClr val="accent6">
                    <a:lumMod val="75000"/>
                  </a:schemeClr>
                </a:solidFill>
              </a:rPr>
              <a:t>par mail </a:t>
            </a:r>
            <a:r>
              <a:rPr lang="fr-FR" sz="2400" dirty="0"/>
              <a:t>à </a:t>
            </a:r>
            <a:r>
              <a:rPr lang="fr-FR" sz="2400" dirty="0">
                <a:hlinkClick r:id="rId4"/>
              </a:rPr>
              <a:t>assurances.retraite@cdg18.fr</a:t>
            </a:r>
            <a:endParaRPr lang="fr-FR" sz="2400" dirty="0"/>
          </a:p>
          <a:p>
            <a:pPr>
              <a:buFontTx/>
              <a:buChar char="-"/>
            </a:pPr>
            <a:r>
              <a:rPr lang="fr-FR" sz="2400" dirty="0"/>
              <a:t>1 exemplaire CNP : ne pas le renvoyer – le CDG transfère à la CNP</a:t>
            </a:r>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dirty="0"/>
              <a:t>	</a:t>
            </a:r>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7BADB268-8C9E-C0CF-1655-36FF182F5E9C}"/>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51D4D98-067D-25AA-9AB1-E09EBFC0711A}"/>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2E9D917-BC8B-C818-82AF-FA0C2104E52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8E55E6F-E0C6-3EE9-7744-8582A6602E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82A539A-CE6C-F928-6DF8-4725E0A00B1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9528F21-E2CB-AEA8-8ABF-2C5D3660BA9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EB4AE15-A919-9B06-FBA3-EFF08F01FAC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9A12994-F487-273F-430D-008B82EED032}"/>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59B8377-6527-F483-5FD5-5F79ED2A7E9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1AB27AA-0C08-06F7-DE00-BD736A938F5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F205403-0A0C-BD22-24CF-0B3477E4D28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C7F64D7-128F-DC00-18EC-560A4F5BD07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1D9841E-A17D-B828-02E3-2B13E62CEB6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505D5BA-078B-7000-AC92-881C3966D81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8F50A987-0638-323C-5B5F-46D0ED7CFB20}"/>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265C2130-AE6E-473F-E369-E60B52DAF96F}"/>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B044A4A7-AE51-A3E1-4B09-963037B37FD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9E72EEEA-DF14-0668-5F42-0FC3A31BAEBD}"/>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5"/>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6A80CF9B-8552-49A8-D8B7-72D15A76FE26}"/>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985169DE-F6C7-2F92-D410-4124D0FCE34F}"/>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Tree>
    <p:extLst>
      <p:ext uri="{BB962C8B-B14F-4D97-AF65-F5344CB8AC3E}">
        <p14:creationId xmlns:p14="http://schemas.microsoft.com/office/powerpoint/2010/main" val="2918214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CFC77-44C8-D53E-8CB2-7C3AE78D30E7}"/>
            </a:ext>
          </a:extLst>
        </p:cNvPr>
        <p:cNvGrpSpPr/>
        <p:nvPr/>
      </p:nvGrpSpPr>
      <p:grpSpPr>
        <a:xfrm>
          <a:off x="0" y="0"/>
          <a:ext cx="0" cy="0"/>
          <a:chOff x="0" y="0"/>
          <a:chExt cx="0" cy="0"/>
        </a:xfrm>
      </p:grpSpPr>
      <p:pic>
        <p:nvPicPr>
          <p:cNvPr id="27" name="Image 26">
            <a:extLst>
              <a:ext uri="{FF2B5EF4-FFF2-40B4-BE49-F238E27FC236}">
                <a16:creationId xmlns:a16="http://schemas.microsoft.com/office/drawing/2014/main" id="{DD5D650A-1653-0CAA-F1C3-160B0114B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606" y="5514065"/>
            <a:ext cx="2336627" cy="1314165"/>
          </a:xfrm>
          <a:prstGeom prst="rect">
            <a:avLst/>
          </a:prstGeom>
        </p:spPr>
      </p:pic>
      <p:sp>
        <p:nvSpPr>
          <p:cNvPr id="4" name="Espace réservé du contenu 3">
            <a:extLst>
              <a:ext uri="{FF2B5EF4-FFF2-40B4-BE49-F238E27FC236}">
                <a16:creationId xmlns:a16="http://schemas.microsoft.com/office/drawing/2014/main" id="{A1FCAFE8-B850-F8F9-ED4D-4538CA4D3E89}"/>
              </a:ext>
            </a:extLst>
          </p:cNvPr>
          <p:cNvSpPr>
            <a:spLocks noGrp="1"/>
          </p:cNvSpPr>
          <p:nvPr>
            <p:ph idx="1"/>
          </p:nvPr>
        </p:nvSpPr>
        <p:spPr>
          <a:xfrm>
            <a:off x="324268" y="1343935"/>
            <a:ext cx="8210132" cy="5161938"/>
          </a:xfrm>
        </p:spPr>
        <p:txBody>
          <a:bodyPr>
            <a:normAutofit fontScale="77500" lnSpcReduction="20000"/>
          </a:bodyPr>
          <a:lstStyle/>
          <a:p>
            <a:pPr marL="685800" lvl="2" indent="0">
              <a:buNone/>
            </a:pPr>
            <a:endParaRPr lang="fr-FR" sz="2400" b="1" dirty="0">
              <a:solidFill>
                <a:srgbClr val="EC14B9"/>
              </a:solidFill>
            </a:endParaRPr>
          </a:p>
          <a:p>
            <a:pPr marL="685800" lvl="2" indent="0" algn="ctr">
              <a:buNone/>
            </a:pPr>
            <a:r>
              <a:rPr lang="fr-FR" sz="2400" b="1" dirty="0">
                <a:solidFill>
                  <a:srgbClr val="EC14B9"/>
                </a:solidFill>
              </a:rPr>
              <a:t>3- CNP – Compléter vos bases d’assurance </a:t>
            </a:r>
          </a:p>
          <a:p>
            <a:pPr marL="685800" lvl="2" indent="0" algn="ctr">
              <a:buNone/>
            </a:pPr>
            <a:r>
              <a:rPr lang="fr-FR" sz="2400" b="1" u="sng" dirty="0">
                <a:solidFill>
                  <a:srgbClr val="EC14B9"/>
                </a:solidFill>
              </a:rPr>
              <a:t>avant le 31/01/2025</a:t>
            </a:r>
            <a:endParaRPr lang="fr-FR" sz="2400" u="sng" dirty="0"/>
          </a:p>
          <a:p>
            <a:pPr marL="0" indent="0" algn="ctr">
              <a:buNone/>
            </a:pPr>
            <a:r>
              <a:rPr lang="fr-FR" sz="2400" b="1" dirty="0">
                <a:solidFill>
                  <a:srgbClr val="EC14B9"/>
                </a:solidFill>
              </a:rPr>
              <a:t>	</a:t>
            </a:r>
            <a:endParaRPr lang="fr-FR" sz="2400" b="1" dirty="0">
              <a:solidFill>
                <a:srgbClr val="CC99FF"/>
              </a:solidFill>
            </a:endParaRPr>
          </a:p>
          <a:p>
            <a:pPr marL="0" indent="0">
              <a:buNone/>
            </a:pPr>
            <a:r>
              <a:rPr lang="fr-FR" sz="2600" b="0" i="0" dirty="0">
                <a:solidFill>
                  <a:srgbClr val="000000"/>
                </a:solidFill>
                <a:effectLst/>
              </a:rPr>
              <a:t>Les collectivités ayant souscrit au contrat d’assurance statutaire avec la CNP et le CDG </a:t>
            </a:r>
            <a:r>
              <a:rPr lang="fr-FR" sz="2600" b="1" i="0" dirty="0">
                <a:solidFill>
                  <a:srgbClr val="000000"/>
                </a:solidFill>
                <a:effectLst/>
              </a:rPr>
              <a:t>doivent déclarer leurs bases d’assurance</a:t>
            </a:r>
            <a:r>
              <a:rPr lang="fr-FR" sz="2600" b="0" i="0" dirty="0">
                <a:solidFill>
                  <a:srgbClr val="000000"/>
                </a:solidFill>
                <a:effectLst/>
              </a:rPr>
              <a:t>.</a:t>
            </a:r>
          </a:p>
          <a:p>
            <a:pPr marL="0" indent="0">
              <a:buNone/>
            </a:pPr>
            <a:endParaRPr lang="fr-FR" sz="2600" dirty="0"/>
          </a:p>
          <a:p>
            <a:pPr marL="0" indent="0">
              <a:buNone/>
            </a:pPr>
            <a:r>
              <a:rPr lang="fr-FR" sz="2600" dirty="0">
                <a:solidFill>
                  <a:srgbClr val="000000"/>
                </a:solidFill>
              </a:rPr>
              <a:t>U</a:t>
            </a:r>
            <a:r>
              <a:rPr lang="fr-FR" sz="2600" b="0" i="0" dirty="0">
                <a:solidFill>
                  <a:srgbClr val="000000"/>
                </a:solidFill>
                <a:effectLst/>
              </a:rPr>
              <a:t>n </a:t>
            </a:r>
            <a:r>
              <a:rPr lang="fr-FR" sz="2600" b="1" i="0" dirty="0">
                <a:solidFill>
                  <a:srgbClr val="000000"/>
                </a:solidFill>
                <a:effectLst/>
              </a:rPr>
              <a:t>guide</a:t>
            </a:r>
            <a:r>
              <a:rPr lang="fr-FR" sz="2600" b="0" i="0" dirty="0">
                <a:solidFill>
                  <a:srgbClr val="000000"/>
                </a:solidFill>
                <a:effectLst/>
              </a:rPr>
              <a:t> pour vous aider sur le site du CDG dans </a:t>
            </a:r>
            <a:r>
              <a:rPr lang="fr-FR" sz="2600" b="0" i="0" u="sng" dirty="0">
                <a:solidFill>
                  <a:srgbClr val="A0C0FF"/>
                </a:solidFill>
                <a:effectLst/>
                <a:hlinkClick r:id="rId4"/>
              </a:rPr>
              <a:t>l’espace réservé – Assurances – Procédure : déclarer sa base d’assurance sur le site </a:t>
            </a:r>
            <a:r>
              <a:rPr lang="fr-FR" sz="2600" b="0" i="0" u="sng" dirty="0" err="1">
                <a:solidFill>
                  <a:srgbClr val="A0C0FF"/>
                </a:solidFill>
                <a:effectLst/>
                <a:hlinkClick r:id="rId4"/>
              </a:rPr>
              <a:t>Relyens</a:t>
            </a:r>
            <a:r>
              <a:rPr lang="fr-FR" sz="2600" b="0" i="0" u="sng" dirty="0">
                <a:solidFill>
                  <a:srgbClr val="A0C0FF"/>
                </a:solidFill>
                <a:effectLst/>
                <a:hlinkClick r:id="rId4"/>
              </a:rPr>
              <a:t>.</a:t>
            </a:r>
            <a:endParaRPr lang="fr-FR" sz="2600" b="0" i="0" u="sng" dirty="0">
              <a:solidFill>
                <a:srgbClr val="A0C0FF"/>
              </a:solidFill>
              <a:effectLst/>
            </a:endParaRPr>
          </a:p>
          <a:p>
            <a:pPr marL="0" indent="0">
              <a:buNone/>
            </a:pPr>
            <a:endParaRPr lang="fr-FR" sz="2600" b="0" i="0" u="sng" dirty="0">
              <a:solidFill>
                <a:srgbClr val="A0C0FF"/>
              </a:solidFill>
              <a:effectLst/>
            </a:endParaRPr>
          </a:p>
          <a:p>
            <a:pPr marL="0" indent="0">
              <a:buNone/>
            </a:pPr>
            <a:r>
              <a:rPr lang="fr-FR" sz="2600" dirty="0">
                <a:solidFill>
                  <a:srgbClr val="A0C0FF"/>
                </a:solidFill>
              </a:rPr>
              <a:t>Si vous avez reçu un mail :</a:t>
            </a:r>
          </a:p>
          <a:p>
            <a:pPr algn="just"/>
            <a:r>
              <a:rPr lang="fr-FR" sz="2600" b="0" i="0" dirty="0">
                <a:solidFill>
                  <a:srgbClr val="000000"/>
                </a:solidFill>
                <a:effectLst/>
              </a:rPr>
              <a:t>Vous devez </a:t>
            </a:r>
            <a:r>
              <a:rPr lang="fr-FR" sz="2600" b="1" i="0" dirty="0">
                <a:solidFill>
                  <a:srgbClr val="000000"/>
                </a:solidFill>
                <a:effectLst/>
              </a:rPr>
              <a:t>vérifier les éléments renseignés et les corriger </a:t>
            </a:r>
            <a:r>
              <a:rPr lang="fr-FR" sz="2600" b="1" i="0" u="sng" dirty="0">
                <a:solidFill>
                  <a:srgbClr val="000000"/>
                </a:solidFill>
                <a:effectLst/>
              </a:rPr>
              <a:t>en cas d’erreur</a:t>
            </a:r>
            <a:r>
              <a:rPr lang="fr-FR" sz="2600" b="0" i="0" dirty="0">
                <a:solidFill>
                  <a:srgbClr val="000000"/>
                </a:solidFill>
                <a:effectLst/>
              </a:rPr>
              <a:t>.</a:t>
            </a:r>
          </a:p>
          <a:p>
            <a:pPr algn="just"/>
            <a:r>
              <a:rPr lang="fr-FR" sz="2600" b="0" i="0" dirty="0">
                <a:solidFill>
                  <a:srgbClr val="000000"/>
                </a:solidFill>
                <a:effectLst/>
              </a:rPr>
              <a:t>Si les informations sont</a:t>
            </a:r>
            <a:r>
              <a:rPr lang="fr-FR" sz="2600" b="1" i="0" u="sng" dirty="0">
                <a:solidFill>
                  <a:srgbClr val="000000"/>
                </a:solidFill>
                <a:effectLst/>
              </a:rPr>
              <a:t> exactes</a:t>
            </a:r>
            <a:r>
              <a:rPr lang="fr-FR" sz="2600" b="0" i="0" dirty="0">
                <a:solidFill>
                  <a:srgbClr val="000000"/>
                </a:solidFill>
                <a:effectLst/>
              </a:rPr>
              <a:t>, vous devez :</a:t>
            </a:r>
          </a:p>
          <a:p>
            <a:pPr algn="just"/>
            <a:r>
              <a:rPr lang="fr-FR" sz="2600" b="0" i="0" dirty="0">
                <a:solidFill>
                  <a:srgbClr val="000000"/>
                </a:solidFill>
                <a:effectLst/>
              </a:rPr>
              <a:t>- </a:t>
            </a:r>
            <a:r>
              <a:rPr lang="fr-FR" sz="2600" b="1" i="0" dirty="0">
                <a:solidFill>
                  <a:srgbClr val="000000"/>
                </a:solidFill>
                <a:effectLst/>
              </a:rPr>
              <a:t>Donner des explications par mail</a:t>
            </a:r>
            <a:r>
              <a:rPr lang="fr-FR" sz="2600" b="0" i="0" dirty="0">
                <a:solidFill>
                  <a:srgbClr val="000000"/>
                </a:solidFill>
                <a:effectLst/>
              </a:rPr>
              <a:t> à </a:t>
            </a:r>
            <a:r>
              <a:rPr lang="fr-FR" sz="2600" b="0" i="0" u="sng" dirty="0">
                <a:solidFill>
                  <a:srgbClr val="A0C0FF"/>
                </a:solidFill>
                <a:effectLst/>
                <a:hlinkClick r:id="rId5"/>
              </a:rPr>
              <a:t>assurances.retraite@cdg18.fr</a:t>
            </a:r>
            <a:r>
              <a:rPr lang="fr-FR" sz="2600" b="0" i="0" dirty="0">
                <a:solidFill>
                  <a:srgbClr val="000000"/>
                </a:solidFill>
                <a:effectLst/>
              </a:rPr>
              <a:t> (par ex : un agent parti à la retraite le …, passage d’un agent à temps partiel le …)</a:t>
            </a:r>
          </a:p>
          <a:p>
            <a:pPr algn="just"/>
            <a:r>
              <a:rPr lang="fr-FR" sz="2600" b="0" i="0" dirty="0">
                <a:solidFill>
                  <a:srgbClr val="000000"/>
                </a:solidFill>
                <a:effectLst/>
              </a:rPr>
              <a:t>- </a:t>
            </a:r>
            <a:r>
              <a:rPr lang="fr-FR" sz="2600" b="1" i="0" dirty="0">
                <a:solidFill>
                  <a:srgbClr val="000000"/>
                </a:solidFill>
                <a:effectLst/>
              </a:rPr>
              <a:t>Compléter de nouveau la base d’assurance</a:t>
            </a:r>
            <a:r>
              <a:rPr lang="fr-FR" sz="2600" b="0" i="0" dirty="0">
                <a:solidFill>
                  <a:srgbClr val="000000"/>
                </a:solidFill>
                <a:effectLst/>
              </a:rPr>
              <a:t> sur STATUAL.</a:t>
            </a:r>
          </a:p>
          <a:p>
            <a:pPr marL="0" indent="0">
              <a:buNone/>
            </a:pPr>
            <a:endParaRPr lang="fr-FR" sz="2000" dirty="0"/>
          </a:p>
          <a:p>
            <a:pPr marL="0" indent="0">
              <a:buNone/>
            </a:pPr>
            <a:r>
              <a:rPr lang="fr-FR" sz="2000" dirty="0"/>
              <a:t>	</a:t>
            </a:r>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9030824F-28EF-0E44-4096-8C960FE64A41}"/>
              </a:ext>
            </a:extLst>
          </p:cNvPr>
          <p:cNvPicPr>
            <a:picLocks noChangeAspect="1"/>
          </p:cNvPicPr>
          <p:nvPr/>
        </p:nvPicPr>
        <p:blipFill>
          <a:blip r:embed="rId6"/>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472A7F-6849-46F9-DF91-FE26727DD13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FAF40B5-3FC6-D544-4482-89786BE367E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BA00039-3EB2-DE19-720F-2EFAF4B3484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23B719C-F1B0-760C-A368-976BEEF3FD8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AD96682-1D83-8C97-FC7B-5B3EC88F76E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8BC564D-8237-DDE4-AB37-A66FBB1337E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93977DF-088D-D538-7DD0-89501D12D28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298E22-F4F0-36B0-32A7-418863E3F88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6F1B15D-CAAB-B7EB-6834-3F30A2A9DE1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1DB0589-34B6-6F07-F9BF-51F1CF0A9B3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8CFC8D1-BF78-57D4-203F-DF85C833630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D897284-04CE-DA74-3000-CCBFF6F5E5A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BFA1CEF-DE31-15E6-52B7-83D6C3E0016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7">
            <p14:nvContentPartPr>
              <p14:cNvPr id="3" name="Encre 2">
                <a:extLst>
                  <a:ext uri="{FF2B5EF4-FFF2-40B4-BE49-F238E27FC236}">
                    <a16:creationId xmlns:a16="http://schemas.microsoft.com/office/drawing/2014/main" id="{686DBDD8-D89C-A7C6-E592-AEFB58C2E268}"/>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686DBDD8-D89C-A7C6-E592-AEFB58C2E268}"/>
                  </a:ext>
                </a:extLst>
              </p:cNvPr>
              <p:cNvPicPr/>
              <p:nvPr/>
            </p:nvPicPr>
            <p:blipFill>
              <a:blip r:embed="rId8"/>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C8E6E3D5-F0D3-7C0F-F53C-FA5DC52B914B}"/>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C8E6E3D5-F0D3-7C0F-F53C-FA5DC52B914B}"/>
                  </a:ext>
                </a:extLst>
              </p:cNvPr>
              <p:cNvPicPr/>
              <p:nvPr/>
            </p:nvPicPr>
            <p:blipFill>
              <a:blip r:embed="rId10"/>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D9C84F2C-6295-10E1-2A40-8A5ED9D6F85D}"/>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D9C84F2C-6295-10E1-2A40-8A5ED9D6F85D}"/>
                  </a:ext>
                </a:extLst>
              </p:cNvPr>
              <p:cNvPicPr/>
              <p:nvPr/>
            </p:nvPicPr>
            <p:blipFill>
              <a:blip r:embed="rId12"/>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F64860E6-CF11-7ED2-D7FA-2E7A65A41E0E}"/>
                  </a:ext>
                </a:extLst>
              </p14:cNvPr>
              <p14:cNvContentPartPr/>
              <p14:nvPr/>
            </p14:nvContentPartPr>
            <p14:xfrm>
              <a:off x="2428470" y="4754382"/>
              <a:ext cx="776880" cy="102600"/>
            </p14:xfrm>
          </p:contentPart>
        </mc:Choice>
        <mc:Fallback xmlns="">
          <p:pic>
            <p:nvPicPr>
              <p:cNvPr id="12" name="Encre 11">
                <a:extLst>
                  <a:ext uri="{FF2B5EF4-FFF2-40B4-BE49-F238E27FC236}">
                    <a16:creationId xmlns:a16="http://schemas.microsoft.com/office/drawing/2014/main" id="{F64860E6-CF11-7ED2-D7FA-2E7A65A41E0E}"/>
                  </a:ext>
                </a:extLst>
              </p:cNvPr>
              <p:cNvPicPr/>
              <p:nvPr/>
            </p:nvPicPr>
            <p:blipFill>
              <a:blip r:embed="rId14"/>
              <a:stretch>
                <a:fillRect/>
              </a:stretch>
            </p:blipFill>
            <p:spPr>
              <a:xfrm>
                <a:off x="2374470" y="4646382"/>
                <a:ext cx="884520" cy="318240"/>
              </a:xfrm>
              <a:prstGeom prst="rect">
                <a:avLst/>
              </a:prstGeom>
            </p:spPr>
          </p:pic>
        </mc:Fallback>
      </mc:AlternateContent>
      <p:sp>
        <p:nvSpPr>
          <p:cNvPr id="2" name="ZoneTexte 1">
            <a:extLst>
              <a:ext uri="{FF2B5EF4-FFF2-40B4-BE49-F238E27FC236}">
                <a16:creationId xmlns:a16="http://schemas.microsoft.com/office/drawing/2014/main" id="{D7D1AB61-2454-9CDB-039D-CDFE24B7FA3D}"/>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Tree>
    <p:extLst>
      <p:ext uri="{BB962C8B-B14F-4D97-AF65-F5344CB8AC3E}">
        <p14:creationId xmlns:p14="http://schemas.microsoft.com/office/powerpoint/2010/main" val="3448388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0F071-7D54-12F4-05F1-0DEFAA9786C3}"/>
            </a:ext>
          </a:extLst>
        </p:cNvPr>
        <p:cNvGrpSpPr/>
        <p:nvPr/>
      </p:nvGrpSpPr>
      <p:grpSpPr>
        <a:xfrm>
          <a:off x="0" y="0"/>
          <a:ext cx="0" cy="0"/>
          <a:chOff x="0" y="0"/>
          <a:chExt cx="0" cy="0"/>
        </a:xfrm>
      </p:grpSpPr>
      <p:pic>
        <p:nvPicPr>
          <p:cNvPr id="27" name="Image 26">
            <a:extLst>
              <a:ext uri="{FF2B5EF4-FFF2-40B4-BE49-F238E27FC236}">
                <a16:creationId xmlns:a16="http://schemas.microsoft.com/office/drawing/2014/main" id="{8B1603B8-D11C-2A70-97A6-B8FA41912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949" y="951413"/>
            <a:ext cx="1559030" cy="876829"/>
          </a:xfrm>
          <a:prstGeom prst="rect">
            <a:avLst/>
          </a:prstGeom>
        </p:spPr>
      </p:pic>
      <p:sp>
        <p:nvSpPr>
          <p:cNvPr id="4" name="Espace réservé du contenu 3">
            <a:extLst>
              <a:ext uri="{FF2B5EF4-FFF2-40B4-BE49-F238E27FC236}">
                <a16:creationId xmlns:a16="http://schemas.microsoft.com/office/drawing/2014/main" id="{A517AC37-E21F-6133-317F-6EC26A194A76}"/>
              </a:ext>
            </a:extLst>
          </p:cNvPr>
          <p:cNvSpPr>
            <a:spLocks noGrp="1"/>
          </p:cNvSpPr>
          <p:nvPr>
            <p:ph idx="1"/>
          </p:nvPr>
        </p:nvSpPr>
        <p:spPr>
          <a:xfrm>
            <a:off x="324268" y="1343935"/>
            <a:ext cx="8210132" cy="5161938"/>
          </a:xfrm>
        </p:spPr>
        <p:txBody>
          <a:bodyPr>
            <a:normAutofit fontScale="32500" lnSpcReduction="20000"/>
          </a:bodyPr>
          <a:lstStyle/>
          <a:p>
            <a:pPr marL="685800" lvl="2" indent="0">
              <a:buNone/>
            </a:pPr>
            <a:endParaRPr lang="fr-FR" sz="4500" dirty="0"/>
          </a:p>
          <a:p>
            <a:pPr marL="0" indent="0">
              <a:buNone/>
            </a:pPr>
            <a:r>
              <a:rPr lang="fr-FR" sz="4500" b="1" dirty="0">
                <a:solidFill>
                  <a:schemeClr val="accent6">
                    <a:lumMod val="75000"/>
                  </a:schemeClr>
                </a:solidFill>
              </a:rPr>
              <a:t>		</a:t>
            </a:r>
            <a:r>
              <a:rPr lang="fr-FR" sz="4500" b="1" dirty="0">
                <a:solidFill>
                  <a:srgbClr val="FFC000"/>
                </a:solidFill>
              </a:rPr>
              <a:t>4 – PSC Prévoyance</a:t>
            </a:r>
          </a:p>
          <a:p>
            <a:pPr marL="0" indent="0">
              <a:buNone/>
            </a:pPr>
            <a:r>
              <a:rPr lang="fr-FR" sz="4500" dirty="0"/>
              <a:t>Pour rappel, obligation de participation employeur sur le risque prévoyance depuis le 01/01/2025 à hauteur de 7 € minimum/mois.</a:t>
            </a:r>
          </a:p>
          <a:p>
            <a:pPr marL="0" indent="0">
              <a:buNone/>
            </a:pPr>
            <a:endParaRPr lang="fr-FR" sz="4500" dirty="0"/>
          </a:p>
          <a:p>
            <a:pPr marL="0" indent="0">
              <a:buNone/>
            </a:pPr>
            <a:r>
              <a:rPr lang="fr-FR" sz="4500" dirty="0"/>
              <a:t>Pour les collectivités ayant retenu le contrat de groupe du CDG :</a:t>
            </a:r>
          </a:p>
          <a:p>
            <a:pPr marL="0" indent="0">
              <a:buNone/>
            </a:pPr>
            <a:r>
              <a:rPr lang="fr-FR" sz="4500" dirty="0"/>
              <a:t>-</a:t>
            </a:r>
            <a:r>
              <a:rPr lang="fr-FR" sz="4500" dirty="0">
                <a:solidFill>
                  <a:srgbClr val="000000"/>
                </a:solidFill>
                <a:effectLst/>
                <a:ea typeface="Aptos" panose="020B0004020202020204" pitchFamily="34" charset="0"/>
                <a:cs typeface="Aptos" panose="020B0004020202020204" pitchFamily="34" charset="0"/>
              </a:rPr>
              <a:t>Pour les </a:t>
            </a:r>
            <a:r>
              <a:rPr lang="fr-FR" sz="4500" b="1" dirty="0">
                <a:solidFill>
                  <a:srgbClr val="00B0F0"/>
                </a:solidFill>
                <a:effectLst/>
                <a:ea typeface="Aptos" panose="020B0004020202020204" pitchFamily="34" charset="0"/>
                <a:cs typeface="Aptos" panose="020B0004020202020204" pitchFamily="34" charset="0"/>
              </a:rPr>
              <a:t>adhésions Employeurs</a:t>
            </a:r>
            <a:r>
              <a:rPr lang="fr-FR" sz="4500" dirty="0">
                <a:solidFill>
                  <a:srgbClr val="00B0F0"/>
                </a:solidFill>
                <a:effectLst/>
                <a:ea typeface="Aptos" panose="020B0004020202020204" pitchFamily="34" charset="0"/>
                <a:cs typeface="Aptos" panose="020B0004020202020204" pitchFamily="34" charset="0"/>
              </a:rPr>
              <a:t> : </a:t>
            </a:r>
          </a:p>
          <a:p>
            <a:pPr marL="342900" lvl="0" indent="-342900">
              <a:buSzPts val="1000"/>
              <a:buFont typeface="Symbol" panose="05050102010706020507" pitchFamily="18" charset="2"/>
              <a:buChar char=""/>
              <a:tabLst>
                <a:tab pos="457200" algn="l"/>
              </a:tabLst>
            </a:pPr>
            <a:r>
              <a:rPr lang="fr-FR" sz="4500" i="1" dirty="0">
                <a:solidFill>
                  <a:srgbClr val="000000"/>
                </a:solidFill>
                <a:effectLst/>
                <a:ea typeface="Times New Roman" panose="02020603050405020304" pitchFamily="18" charset="0"/>
                <a:cs typeface="Aptos" panose="020B0004020202020204" pitchFamily="34" charset="0"/>
              </a:rPr>
              <a:t>L'adhésion rétroactive au 1</a:t>
            </a:r>
            <a:r>
              <a:rPr lang="fr-FR" sz="4500" i="1" baseline="30000" dirty="0">
                <a:solidFill>
                  <a:srgbClr val="000000"/>
                </a:solidFill>
                <a:effectLst/>
                <a:ea typeface="Times New Roman" panose="02020603050405020304" pitchFamily="18" charset="0"/>
                <a:cs typeface="Aptos" panose="020B0004020202020204" pitchFamily="34" charset="0"/>
              </a:rPr>
              <a:t>er</a:t>
            </a:r>
            <a:r>
              <a:rPr lang="fr-FR" sz="4500" i="1" dirty="0">
                <a:solidFill>
                  <a:srgbClr val="000000"/>
                </a:solidFill>
                <a:effectLst/>
                <a:ea typeface="Times New Roman" panose="02020603050405020304" pitchFamily="18" charset="0"/>
                <a:cs typeface="Aptos" panose="020B0004020202020204" pitchFamily="34" charset="0"/>
              </a:rPr>
              <a:t> janvier 2025 sera possible pour toutes les adhésions (provisoires ou définitives) effectuées en ligne via l'Espace Employeur et transmises </a:t>
            </a:r>
            <a:r>
              <a:rPr lang="fr-FR" sz="4500" b="1" i="1" dirty="0">
                <a:solidFill>
                  <a:srgbClr val="000000"/>
                </a:solidFill>
                <a:effectLst/>
                <a:ea typeface="Times New Roman" panose="02020603050405020304" pitchFamily="18" charset="0"/>
                <a:cs typeface="Aptos" panose="020B0004020202020204" pitchFamily="34" charset="0"/>
              </a:rPr>
              <a:t>au plus tard le vendredi 10 janvier 2025</a:t>
            </a:r>
            <a:endParaRPr lang="fr-FR" sz="4500" i="1" dirty="0">
              <a:solidFill>
                <a:srgbClr val="000000"/>
              </a:solidFill>
              <a:effectLst/>
              <a:ea typeface="Aptos" panose="020B0004020202020204" pitchFamily="34" charset="0"/>
              <a:cs typeface="Aptos" panose="020B0004020202020204" pitchFamily="34" charset="0"/>
            </a:endParaRPr>
          </a:p>
          <a:p>
            <a:pPr marL="453390" indent="-226695"/>
            <a:r>
              <a:rPr lang="fr-FR" sz="4500" dirty="0">
                <a:solidFill>
                  <a:srgbClr val="000000"/>
                </a:solidFill>
                <a:effectLst/>
                <a:ea typeface="Aptos" panose="020B0004020202020204" pitchFamily="34" charset="0"/>
                <a:cs typeface="Aptos" panose="020B0004020202020204" pitchFamily="34" charset="0"/>
              </a:rPr>
              <a:t>Toute adhésion Employeur transmise à compter du 11 janvier 2025 prendra effet au plus tôt au 1</a:t>
            </a:r>
            <a:r>
              <a:rPr lang="fr-FR" sz="4500" baseline="30000" dirty="0">
                <a:solidFill>
                  <a:srgbClr val="000000"/>
                </a:solidFill>
                <a:effectLst/>
                <a:ea typeface="Aptos" panose="020B0004020202020204" pitchFamily="34" charset="0"/>
                <a:cs typeface="Aptos" panose="020B0004020202020204" pitchFamily="34" charset="0"/>
              </a:rPr>
              <a:t>er</a:t>
            </a:r>
            <a:r>
              <a:rPr lang="fr-FR" sz="4500" dirty="0">
                <a:solidFill>
                  <a:srgbClr val="000000"/>
                </a:solidFill>
                <a:effectLst/>
                <a:ea typeface="Aptos" panose="020B0004020202020204" pitchFamily="34" charset="0"/>
                <a:cs typeface="Aptos" panose="020B0004020202020204" pitchFamily="34" charset="0"/>
              </a:rPr>
              <a:t> du mois suivant, soit au plus tôt au 1</a:t>
            </a:r>
            <a:r>
              <a:rPr lang="fr-FR" sz="4500" baseline="30000" dirty="0">
                <a:solidFill>
                  <a:srgbClr val="000000"/>
                </a:solidFill>
                <a:effectLst/>
                <a:ea typeface="Aptos" panose="020B0004020202020204" pitchFamily="34" charset="0"/>
                <a:cs typeface="Aptos" panose="020B0004020202020204" pitchFamily="34" charset="0"/>
              </a:rPr>
              <a:t>er</a:t>
            </a:r>
            <a:r>
              <a:rPr lang="fr-FR" sz="4500" dirty="0">
                <a:solidFill>
                  <a:srgbClr val="000000"/>
                </a:solidFill>
                <a:effectLst/>
                <a:ea typeface="Aptos" panose="020B0004020202020204" pitchFamily="34" charset="0"/>
                <a:cs typeface="Aptos" panose="020B0004020202020204" pitchFamily="34" charset="0"/>
              </a:rPr>
              <a:t> février 2025</a:t>
            </a:r>
            <a:endParaRPr lang="fr-FR" sz="4500" dirty="0">
              <a:effectLst/>
              <a:ea typeface="Aptos" panose="020B0004020202020204" pitchFamily="34" charset="0"/>
              <a:cs typeface="Aptos" panose="020B0004020202020204" pitchFamily="34" charset="0"/>
            </a:endParaRPr>
          </a:p>
          <a:p>
            <a:pPr marL="0" indent="0">
              <a:buNone/>
            </a:pPr>
            <a:r>
              <a:rPr lang="fr-FR" sz="4500" dirty="0">
                <a:solidFill>
                  <a:srgbClr val="000000"/>
                </a:solidFill>
                <a:effectLst/>
                <a:ea typeface="Aptos" panose="020B0004020202020204" pitchFamily="34" charset="0"/>
                <a:cs typeface="Aptos" panose="020B0004020202020204" pitchFamily="34" charset="0"/>
              </a:rPr>
              <a:t> </a:t>
            </a:r>
            <a:endParaRPr lang="fr-FR" sz="4500" dirty="0">
              <a:effectLst/>
              <a:ea typeface="Aptos" panose="020B0004020202020204" pitchFamily="34" charset="0"/>
              <a:cs typeface="Aptos" panose="020B0004020202020204" pitchFamily="34" charset="0"/>
            </a:endParaRPr>
          </a:p>
          <a:p>
            <a:pPr marL="0" indent="0">
              <a:buNone/>
            </a:pPr>
            <a:r>
              <a:rPr lang="fr-FR" sz="4500" dirty="0">
                <a:solidFill>
                  <a:srgbClr val="000000"/>
                </a:solidFill>
                <a:effectLst/>
                <a:ea typeface="Aptos" panose="020B0004020202020204" pitchFamily="34" charset="0"/>
                <a:cs typeface="Aptos" panose="020B0004020202020204" pitchFamily="34" charset="0"/>
              </a:rPr>
              <a:t>- Pour les </a:t>
            </a:r>
            <a:r>
              <a:rPr lang="fr-FR" sz="4500" b="1" dirty="0">
                <a:solidFill>
                  <a:srgbClr val="92D050"/>
                </a:solidFill>
                <a:effectLst/>
                <a:ea typeface="Aptos" panose="020B0004020202020204" pitchFamily="34" charset="0"/>
                <a:cs typeface="Aptos" panose="020B0004020202020204" pitchFamily="34" charset="0"/>
              </a:rPr>
              <a:t>adhésions Agents</a:t>
            </a:r>
            <a:r>
              <a:rPr lang="fr-FR" sz="4500" dirty="0">
                <a:solidFill>
                  <a:srgbClr val="92D050"/>
                </a:solidFill>
                <a:effectLst/>
                <a:ea typeface="Aptos" panose="020B0004020202020204" pitchFamily="34" charset="0"/>
                <a:cs typeface="Aptos" panose="020B0004020202020204" pitchFamily="34" charset="0"/>
              </a:rPr>
              <a:t> </a:t>
            </a:r>
            <a:r>
              <a:rPr lang="fr-FR" sz="4500" dirty="0">
                <a:solidFill>
                  <a:srgbClr val="000000"/>
                </a:solidFill>
                <a:effectLst/>
                <a:ea typeface="Aptos" panose="020B0004020202020204" pitchFamily="34" charset="0"/>
                <a:cs typeface="Aptos" panose="020B0004020202020204" pitchFamily="34" charset="0"/>
              </a:rPr>
              <a:t>(cette information est d’ores et déjà diffusée dans le fil d’actualité sur les Espaces Employeurs) : </a:t>
            </a:r>
            <a:endParaRPr lang="fr-FR" sz="4500" dirty="0">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fr-FR" sz="4500" dirty="0">
                <a:solidFill>
                  <a:srgbClr val="000000"/>
                </a:solidFill>
                <a:effectLst/>
                <a:ea typeface="Times New Roman" panose="02020603050405020304" pitchFamily="18" charset="0"/>
                <a:cs typeface="Aptos" panose="020B0004020202020204" pitchFamily="34" charset="0"/>
              </a:rPr>
              <a:t>L'adhésion rétroactive au 1</a:t>
            </a:r>
            <a:r>
              <a:rPr lang="fr-FR" sz="4500" baseline="30000" dirty="0">
                <a:solidFill>
                  <a:srgbClr val="000000"/>
                </a:solidFill>
                <a:effectLst/>
                <a:ea typeface="Times New Roman" panose="02020603050405020304" pitchFamily="18" charset="0"/>
                <a:cs typeface="Aptos" panose="020B0004020202020204" pitchFamily="34" charset="0"/>
              </a:rPr>
              <a:t>er</a:t>
            </a:r>
            <a:r>
              <a:rPr lang="fr-FR" sz="4500" dirty="0">
                <a:solidFill>
                  <a:srgbClr val="000000"/>
                </a:solidFill>
                <a:effectLst/>
                <a:ea typeface="Times New Roman" panose="02020603050405020304" pitchFamily="18" charset="0"/>
                <a:cs typeface="Aptos" panose="020B0004020202020204" pitchFamily="34" charset="0"/>
              </a:rPr>
              <a:t> janvier 2025 sera possible pour tous les Bulletins d'Adhésion Individuels réceptionnés par TERRITORIA Mutuelle </a:t>
            </a:r>
            <a:r>
              <a:rPr lang="fr-FR" sz="4500" b="1" dirty="0">
                <a:solidFill>
                  <a:srgbClr val="000000"/>
                </a:solidFill>
                <a:effectLst/>
                <a:ea typeface="Times New Roman" panose="02020603050405020304" pitchFamily="18" charset="0"/>
                <a:cs typeface="Aptos" panose="020B0004020202020204" pitchFamily="34" charset="0"/>
              </a:rPr>
              <a:t>au plus tard le vendredi 24 janvier 2025</a:t>
            </a:r>
            <a:endParaRPr lang="fr-FR" sz="4500" dirty="0">
              <a:solidFill>
                <a:srgbClr val="000000"/>
              </a:solidFill>
              <a:effectLst/>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fr-FR" sz="4500" dirty="0">
                <a:solidFill>
                  <a:srgbClr val="000000"/>
                </a:solidFill>
                <a:effectLst/>
                <a:ea typeface="Times New Roman" panose="02020603050405020304" pitchFamily="18" charset="0"/>
                <a:cs typeface="Aptos" panose="020B0004020202020204" pitchFamily="34" charset="0"/>
              </a:rPr>
              <a:t>Tout BAI Agent réceptionné à compter du 25 janvier 2025 par TERRITORIA Mutuelle prendra effet au plus tôt au 1</a:t>
            </a:r>
            <a:r>
              <a:rPr lang="fr-FR" sz="4500" baseline="30000" dirty="0">
                <a:solidFill>
                  <a:srgbClr val="000000"/>
                </a:solidFill>
                <a:effectLst/>
                <a:ea typeface="Times New Roman" panose="02020603050405020304" pitchFamily="18" charset="0"/>
                <a:cs typeface="Aptos" panose="020B0004020202020204" pitchFamily="34" charset="0"/>
              </a:rPr>
              <a:t>er</a:t>
            </a:r>
            <a:r>
              <a:rPr lang="fr-FR" sz="4500" dirty="0">
                <a:solidFill>
                  <a:srgbClr val="000000"/>
                </a:solidFill>
                <a:effectLst/>
                <a:ea typeface="Times New Roman" panose="02020603050405020304" pitchFamily="18" charset="0"/>
                <a:cs typeface="Aptos" panose="020B0004020202020204" pitchFamily="34" charset="0"/>
              </a:rPr>
              <a:t> du mois suivant, soit au plus tôt au 1</a:t>
            </a:r>
            <a:r>
              <a:rPr lang="fr-FR" sz="4500" baseline="30000" dirty="0">
                <a:solidFill>
                  <a:srgbClr val="000000"/>
                </a:solidFill>
                <a:effectLst/>
                <a:ea typeface="Times New Roman" panose="02020603050405020304" pitchFamily="18" charset="0"/>
                <a:cs typeface="Aptos" panose="020B0004020202020204" pitchFamily="34" charset="0"/>
              </a:rPr>
              <a:t>er</a:t>
            </a:r>
            <a:r>
              <a:rPr lang="fr-FR" sz="4500" dirty="0">
                <a:solidFill>
                  <a:srgbClr val="000000"/>
                </a:solidFill>
                <a:effectLst/>
                <a:ea typeface="Times New Roman" panose="02020603050405020304" pitchFamily="18" charset="0"/>
                <a:cs typeface="Aptos" panose="020B0004020202020204" pitchFamily="34" charset="0"/>
              </a:rPr>
              <a:t> février 2025</a:t>
            </a:r>
            <a:endParaRPr lang="fr-FR" sz="4500" dirty="0">
              <a:solidFill>
                <a:srgbClr val="000000"/>
              </a:solidFill>
              <a:effectLst/>
              <a:ea typeface="Aptos" panose="020B0004020202020204" pitchFamily="34" charset="0"/>
              <a:cs typeface="Aptos" panose="020B0004020202020204" pitchFamily="34" charset="0"/>
            </a:endParaRPr>
          </a:p>
          <a:p>
            <a:pPr marL="0" indent="0">
              <a:buNone/>
            </a:pPr>
            <a:endParaRPr lang="fr-FR" sz="2400" dirty="0"/>
          </a:p>
          <a:p>
            <a:pPr marL="0" indent="0">
              <a:buNone/>
            </a:pPr>
            <a:endParaRPr lang="fr-FR" sz="2000" dirty="0"/>
          </a:p>
          <a:p>
            <a:pPr marL="0" indent="0">
              <a:buNone/>
            </a:pPr>
            <a:endParaRPr lang="fr-FR" sz="2000" dirty="0"/>
          </a:p>
          <a:p>
            <a:pPr marL="0" indent="0">
              <a:buNone/>
            </a:pPr>
            <a:endParaRPr lang="fr-FR" sz="2000" dirty="0"/>
          </a:p>
          <a:p>
            <a:pPr marL="0" indent="0">
              <a:buNone/>
            </a:pPr>
            <a:r>
              <a:rPr lang="fr-FR" sz="2000" dirty="0"/>
              <a:t>	</a:t>
            </a:r>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57B834A8-414C-2D7C-81F1-1531FFE0971D}"/>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F6D77E1-5E32-C8A8-A542-30D513A947A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381F429-C77F-04DF-EA32-7F0246731DA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B994FB3-66EE-85E9-FBC1-CE20C617230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8C702D7-BB33-E66D-9264-BFBABC57DDA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B56DC36-635F-A49C-C172-EAE3DCB97BD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A5AEDDE9-02B2-C7BF-6280-C6585267349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1375F4F-B79D-0EAC-A73E-5345E07C638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EDF7B1D-8164-0CC4-5526-AA178788204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9066AE7-5B57-17C4-38B8-C6DAEEB9423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DE5F149-74A8-DD70-B74C-BF5139AAED1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FD3047C-EA87-78E7-9FB5-192ECAA0340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0149592-68A5-1212-FE85-07D63B2AE8B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0AB6515-8F53-7EE0-F679-AB138BD2B88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CF7310BE-6A06-26FE-DC68-48962A0B4C94}"/>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06ACF187-0EC0-01C6-70B6-7FDE77E7625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DF53BC3C-9BF2-8614-C77F-BF8801EC64EB}"/>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9FB626E1-C5B3-BDF2-5FA4-A23A4E583010}"/>
                  </a:ext>
                </a:extLst>
              </p14:cNvPr>
              <p14:cNvContentPartPr/>
              <p14:nvPr/>
            </p14:nvContentPartPr>
            <p14:xfrm>
              <a:off x="-770254" y="2514600"/>
              <a:ext cx="776880" cy="102600"/>
            </p14:xfrm>
          </p:contentPart>
        </mc:Choice>
        <mc:Fallback xmlns="">
          <p:pic>
            <p:nvPicPr>
              <p:cNvPr id="12" name="Encre 11">
                <a:extLst>
                  <a:ext uri="{FF2B5EF4-FFF2-40B4-BE49-F238E27FC236}">
                    <a16:creationId xmlns:a16="http://schemas.microsoft.com/office/drawing/2014/main" id="{9FB626E1-C5B3-BDF2-5FA4-A23A4E583010}"/>
                  </a:ext>
                </a:extLst>
              </p:cNvPr>
              <p:cNvPicPr/>
              <p:nvPr/>
            </p:nvPicPr>
            <p:blipFill>
              <a:blip r:embed="rId15"/>
              <a:stretch>
                <a:fillRect/>
              </a:stretch>
            </p:blipFill>
            <p:spPr>
              <a:xfrm>
                <a:off x="-824254" y="2406600"/>
                <a:ext cx="884520" cy="318240"/>
              </a:xfrm>
              <a:prstGeom prst="rect">
                <a:avLst/>
              </a:prstGeom>
            </p:spPr>
          </p:pic>
        </mc:Fallback>
      </mc:AlternateContent>
      <p:sp>
        <p:nvSpPr>
          <p:cNvPr id="13" name="Rectangle 12">
            <a:extLst>
              <a:ext uri="{FF2B5EF4-FFF2-40B4-BE49-F238E27FC236}">
                <a16:creationId xmlns:a16="http://schemas.microsoft.com/office/drawing/2014/main" id="{5E6724D7-0700-877B-6144-A462A8487179}"/>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095E02F1-91E2-0824-AD83-B2AC1A8906BD}"/>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Tree>
    <p:extLst>
      <p:ext uri="{BB962C8B-B14F-4D97-AF65-F5344CB8AC3E}">
        <p14:creationId xmlns:p14="http://schemas.microsoft.com/office/powerpoint/2010/main" val="83766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C8D6-F674-400E-A77F-2439E8DC196D}"/>
            </a:ext>
          </a:extLst>
        </p:cNvPr>
        <p:cNvGrpSpPr/>
        <p:nvPr/>
      </p:nvGrpSpPr>
      <p:grpSpPr>
        <a:xfrm>
          <a:off x="0" y="0"/>
          <a:ext cx="0" cy="0"/>
          <a:chOff x="0" y="0"/>
          <a:chExt cx="0" cy="0"/>
        </a:xfrm>
      </p:grpSpPr>
      <p:pic>
        <p:nvPicPr>
          <p:cNvPr id="27" name="Image 26">
            <a:extLst>
              <a:ext uri="{FF2B5EF4-FFF2-40B4-BE49-F238E27FC236}">
                <a16:creationId xmlns:a16="http://schemas.microsoft.com/office/drawing/2014/main" id="{DCAAFBA4-C2E8-573C-BDB0-7E60A5783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949" y="951413"/>
            <a:ext cx="1559030" cy="876829"/>
          </a:xfrm>
          <a:prstGeom prst="rect">
            <a:avLst/>
          </a:prstGeom>
        </p:spPr>
      </p:pic>
      <p:sp>
        <p:nvSpPr>
          <p:cNvPr id="4" name="Espace réservé du contenu 3">
            <a:extLst>
              <a:ext uri="{FF2B5EF4-FFF2-40B4-BE49-F238E27FC236}">
                <a16:creationId xmlns:a16="http://schemas.microsoft.com/office/drawing/2014/main" id="{F1FC2233-C57B-17EE-71B3-19BACD2BEE16}"/>
              </a:ext>
            </a:extLst>
          </p:cNvPr>
          <p:cNvSpPr>
            <a:spLocks noGrp="1"/>
          </p:cNvSpPr>
          <p:nvPr>
            <p:ph idx="1"/>
          </p:nvPr>
        </p:nvSpPr>
        <p:spPr>
          <a:xfrm>
            <a:off x="324268" y="1343935"/>
            <a:ext cx="8210132" cy="5161938"/>
          </a:xfrm>
        </p:spPr>
        <p:txBody>
          <a:bodyPr>
            <a:normAutofit/>
          </a:bodyPr>
          <a:lstStyle/>
          <a:p>
            <a:pPr marL="685800" lvl="2" indent="0">
              <a:buNone/>
            </a:pPr>
            <a:endParaRPr lang="fr-FR" sz="4500" dirty="0"/>
          </a:p>
          <a:p>
            <a:pPr marL="0" indent="0">
              <a:buNone/>
            </a:pPr>
            <a:r>
              <a:rPr lang="fr-FR" sz="4500" b="1" dirty="0">
                <a:solidFill>
                  <a:schemeClr val="accent6">
                    <a:lumMod val="75000"/>
                  </a:schemeClr>
                </a:solidFill>
              </a:rPr>
              <a:t>		</a:t>
            </a:r>
            <a:r>
              <a:rPr lang="fr-FR" sz="4500" b="1" dirty="0">
                <a:solidFill>
                  <a:srgbClr val="FFC000"/>
                </a:solidFill>
              </a:rPr>
              <a:t>4 – PSC Prévoyance</a:t>
            </a:r>
          </a:p>
          <a:p>
            <a:pPr marL="0" indent="0">
              <a:buNone/>
            </a:pPr>
            <a:r>
              <a:rPr lang="fr-FR" sz="2400" dirty="0"/>
              <a:t>Réunion d’information agents en </a:t>
            </a:r>
            <a:r>
              <a:rPr lang="fr-FR" sz="2400" dirty="0" err="1"/>
              <a:t>visio</a:t>
            </a:r>
            <a:r>
              <a:rPr lang="fr-FR" sz="2400" dirty="0"/>
              <a:t>:</a:t>
            </a:r>
          </a:p>
          <a:p>
            <a:pPr marL="0" indent="0">
              <a:buNone/>
            </a:pPr>
            <a:endParaRPr lang="fr-FR" sz="2400" dirty="0"/>
          </a:p>
          <a:p>
            <a:pPr marL="0" indent="0">
              <a:buNone/>
            </a:pPr>
            <a:endParaRPr lang="fr-FR" sz="2000" dirty="0"/>
          </a:p>
          <a:p>
            <a:pPr marL="0" indent="0">
              <a:buNone/>
            </a:pPr>
            <a:endParaRPr lang="fr-FR" sz="2000" dirty="0"/>
          </a:p>
          <a:p>
            <a:pPr marL="0" indent="0">
              <a:buNone/>
            </a:pPr>
            <a:r>
              <a:rPr lang="fr-FR" sz="2000" dirty="0">
                <a:hlinkClick r:id="rId4"/>
              </a:rPr>
              <a:t>Lien de connexion</a:t>
            </a:r>
            <a:endParaRPr lang="fr-FR" sz="2000" dirty="0"/>
          </a:p>
          <a:p>
            <a:pPr marL="0" indent="0">
              <a:buNone/>
            </a:pPr>
            <a:r>
              <a:rPr lang="fr-FR" sz="2000"/>
              <a:t>	</a:t>
            </a:r>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68569FB5-3A48-0EDF-361E-42544C8ECFF8}"/>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71BB622-DB3B-4E6C-CA95-7EF23387379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7FE37EEB-2E2D-0EB6-AB0D-262C7095294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E7CD35E-8376-7AD9-EDE6-04A72A9B6D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81A459C-3F58-23A6-3AFB-73970DD4180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A96D15E-79D2-6941-20D0-C09BE6D20D2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110C626-3A73-F63F-F4B2-12A4C09791D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764979D-6A2D-551F-4ABE-AC04E86EDC4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CBA91BD-755C-89D3-25EB-06FAACDD213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7FBD1459-BC83-FEEF-7300-7EAA129C4C5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8EB1A0D-E914-8216-DA73-D362E34EF3F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E84AAE5-4767-2B14-CA6B-6094854F575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692093A-1F0B-CEDC-A992-91DB0A9A819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83D58CB3-B902-3781-55D4-B6B92456ED8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BD8D634F-5217-C50F-3C82-271BEB6B8B47}"/>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9"/>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D156E5B3-CEA5-929B-103F-5E5EDEB712B6}"/>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1"/>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9BC1B2AF-9D11-AB2D-8090-14C32D16B278}"/>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3"/>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91D23BF8-0846-6D70-D747-C6E0EECDA425}"/>
                  </a:ext>
                </a:extLst>
              </p14:cNvPr>
              <p14:cNvContentPartPr/>
              <p14:nvPr/>
            </p14:nvContentPartPr>
            <p14:xfrm>
              <a:off x="-770254" y="2514600"/>
              <a:ext cx="776880" cy="102600"/>
            </p14:xfrm>
          </p:contentPart>
        </mc:Choice>
        <mc:Fallback xmlns="">
          <p:pic>
            <p:nvPicPr>
              <p:cNvPr id="12" name="Encre 11">
                <a:extLst>
                  <a:ext uri="{FF2B5EF4-FFF2-40B4-BE49-F238E27FC236}">
                    <a16:creationId xmlns:a16="http://schemas.microsoft.com/office/drawing/2014/main" id="{9FB626E1-C5B3-BDF2-5FA4-A23A4E583010}"/>
                  </a:ext>
                </a:extLst>
              </p:cNvPr>
              <p:cNvPicPr/>
              <p:nvPr/>
            </p:nvPicPr>
            <p:blipFill>
              <a:blip r:embed="rId15"/>
              <a:stretch>
                <a:fillRect/>
              </a:stretch>
            </p:blipFill>
            <p:spPr>
              <a:xfrm>
                <a:off x="-824254" y="2406600"/>
                <a:ext cx="884520" cy="318240"/>
              </a:xfrm>
              <a:prstGeom prst="rect">
                <a:avLst/>
              </a:prstGeom>
            </p:spPr>
          </p:pic>
        </mc:Fallback>
      </mc:AlternateContent>
      <p:sp>
        <p:nvSpPr>
          <p:cNvPr id="13" name="Rectangle 12">
            <a:extLst>
              <a:ext uri="{FF2B5EF4-FFF2-40B4-BE49-F238E27FC236}">
                <a16:creationId xmlns:a16="http://schemas.microsoft.com/office/drawing/2014/main" id="{2498A6F8-E0C5-84D9-FB3C-40CB7ACE4D00}"/>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BB56117-CDB9-A384-82F9-7A3046D43D28}"/>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a:extLst>
              <a:ext uri="{FF2B5EF4-FFF2-40B4-BE49-F238E27FC236}">
                <a16:creationId xmlns:a16="http://schemas.microsoft.com/office/drawing/2014/main" id="{60A247FE-63C0-C178-3603-168695582B0F}"/>
              </a:ext>
            </a:extLst>
          </p:cNvPr>
          <p:cNvPicPr>
            <a:picLocks noChangeAspect="1"/>
          </p:cNvPicPr>
          <p:nvPr/>
        </p:nvPicPr>
        <p:blipFill>
          <a:blip r:embed="rId16"/>
          <a:stretch>
            <a:fillRect/>
          </a:stretch>
        </p:blipFill>
        <p:spPr>
          <a:xfrm>
            <a:off x="160555" y="3172177"/>
            <a:ext cx="8642350" cy="1009006"/>
          </a:xfrm>
          <a:prstGeom prst="rect">
            <a:avLst/>
          </a:prstGeom>
        </p:spPr>
      </p:pic>
    </p:spTree>
    <p:extLst>
      <p:ext uri="{BB962C8B-B14F-4D97-AF65-F5344CB8AC3E}">
        <p14:creationId xmlns:p14="http://schemas.microsoft.com/office/powerpoint/2010/main" val="228608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36C86-A074-41F5-1A6F-F42CE77163C7}"/>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ACB5208-5D01-DF65-28AC-329AC9518EC4}"/>
              </a:ext>
            </a:extLst>
          </p:cNvPr>
          <p:cNvSpPr>
            <a:spLocks noGrp="1"/>
          </p:cNvSpPr>
          <p:nvPr>
            <p:ph idx="1"/>
          </p:nvPr>
        </p:nvSpPr>
        <p:spPr>
          <a:xfrm>
            <a:off x="0" y="1825625"/>
            <a:ext cx="9144000" cy="4351338"/>
          </a:xfrm>
        </p:spPr>
        <p:txBody>
          <a:bodyPr>
            <a:normAutofit/>
          </a:bodyPr>
          <a:lstStyle/>
          <a:p>
            <a:pPr marL="0" indent="0">
              <a:buNone/>
            </a:pPr>
            <a:endParaRPr lang="fr-FR" sz="2400" b="1" dirty="0">
              <a:solidFill>
                <a:schemeClr val="accent6">
                  <a:lumMod val="60000"/>
                  <a:lumOff val="40000"/>
                </a:schemeClr>
              </a:solidFill>
            </a:endParaRPr>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64C56B50-9E0D-0E0D-6CA6-4438D17EB39B}"/>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E5824C8-2FA4-A97E-83A0-16753A448E27}"/>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957535F-A2B9-F0AD-865B-D41E3862D5D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EDEE9DF-2920-0278-D267-D79783F901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BC1E6A3-89BE-41EC-3979-DA358707F07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D6E49CE-0CB9-4B6A-BECA-D8E1971B11E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07BB02C-74F8-C7C7-599F-D22B227F14E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E7BF509-4E07-D644-4DDD-3F66B4FF089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505D152-80FE-6981-9753-EC2BDBE591E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ED0DC07-ADAA-81F6-5697-6FF90B0611E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2F4B933-89D4-98B7-1AD7-23E166D16BD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D23BC01-B968-99BE-6373-618D547480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EAD8C04-D1AD-EFD1-636B-5E825F07089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5A195081-9FC6-2615-F640-9492105490C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3081A62D-54A2-34E2-3105-0E9968AEA604}"/>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1340C2C1-087D-CA2F-EF60-8753B6001D65}"/>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9E3686DD-7605-26FF-5160-7087EEA60B70}"/>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BD7EACF6-862E-A3F0-8453-6A7AD75602FA}"/>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94727821-6387-6781-3672-9204B434097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756DAE-15E8-47A8-E65A-A28099903995}"/>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sp>
        <p:nvSpPr>
          <p:cNvPr id="17" name="ZoneTexte 16">
            <a:extLst>
              <a:ext uri="{FF2B5EF4-FFF2-40B4-BE49-F238E27FC236}">
                <a16:creationId xmlns:a16="http://schemas.microsoft.com/office/drawing/2014/main" id="{BF8E7089-5CBD-4BA1-E47D-D6E13F818D05}"/>
              </a:ext>
            </a:extLst>
          </p:cNvPr>
          <p:cNvSpPr txBox="1"/>
          <p:nvPr/>
        </p:nvSpPr>
        <p:spPr>
          <a:xfrm>
            <a:off x="-218824" y="2395478"/>
            <a:ext cx="8826120" cy="2862322"/>
          </a:xfrm>
          <a:prstGeom prst="rect">
            <a:avLst/>
          </a:prstGeom>
          <a:noFill/>
        </p:spPr>
        <p:txBody>
          <a:bodyPr wrap="square">
            <a:spAutoFit/>
          </a:bodyPr>
          <a:lstStyle/>
          <a:p>
            <a:pPr lvl="2"/>
            <a:endParaRPr lang="fr-FR" dirty="0"/>
          </a:p>
          <a:p>
            <a:pPr marL="1200150" lvl="2" indent="-285750">
              <a:buFontTx/>
              <a:buChar char="-"/>
            </a:pPr>
            <a:endParaRPr lang="fr-FR" dirty="0">
              <a:highlight>
                <a:srgbClr val="FFFF00"/>
              </a:highlight>
            </a:endParaRPr>
          </a:p>
          <a:p>
            <a:pPr marL="1200150" lvl="2" indent="-285750">
              <a:buFontTx/>
              <a:buChar char="-"/>
            </a:pPr>
            <a:r>
              <a:rPr lang="fr-FR" dirty="0"/>
              <a:t>Taux de cotisations obligatoires et additionnelles reconduits à l’identique en 2025 :</a:t>
            </a:r>
          </a:p>
          <a:p>
            <a:pPr marL="1657350" lvl="3" indent="-285750">
              <a:buFontTx/>
              <a:buChar char="-"/>
            </a:pPr>
            <a:r>
              <a:rPr lang="fr-FR" dirty="0"/>
              <a:t>0,8 % de la masse salariale pour la cotisation obligatoire</a:t>
            </a:r>
          </a:p>
          <a:p>
            <a:pPr marL="1657350" lvl="3" indent="-285750">
              <a:buFontTx/>
              <a:buChar char="-"/>
            </a:pPr>
            <a:r>
              <a:rPr lang="fr-FR" dirty="0"/>
              <a:t>0,6 % de la masse salariale pour la cotisation additionnelle</a:t>
            </a:r>
          </a:p>
          <a:p>
            <a:pPr marL="1657350" lvl="3" indent="-285750">
              <a:buFontTx/>
              <a:buChar char="-"/>
            </a:pPr>
            <a:endParaRPr lang="fr-FR" dirty="0"/>
          </a:p>
          <a:p>
            <a:pPr marL="1200150" lvl="2" indent="-285750">
              <a:buFontTx/>
              <a:buChar char="-"/>
            </a:pPr>
            <a:r>
              <a:rPr lang="fr-FR" dirty="0"/>
              <a:t>Tarifs des prestations 2025 disponibles sur le site public du CDG – onglet prestations</a:t>
            </a:r>
          </a:p>
          <a:p>
            <a:pPr lvl="2"/>
            <a:endParaRPr lang="fr-FR" b="1" dirty="0"/>
          </a:p>
        </p:txBody>
      </p:sp>
      <p:sp>
        <p:nvSpPr>
          <p:cNvPr id="26" name="ZoneTexte 25">
            <a:extLst>
              <a:ext uri="{FF2B5EF4-FFF2-40B4-BE49-F238E27FC236}">
                <a16:creationId xmlns:a16="http://schemas.microsoft.com/office/drawing/2014/main" id="{C2D8782E-8D7E-0A5A-D082-73C57AAA0DBF}"/>
              </a:ext>
            </a:extLst>
          </p:cNvPr>
          <p:cNvSpPr txBox="1"/>
          <p:nvPr/>
        </p:nvSpPr>
        <p:spPr>
          <a:xfrm>
            <a:off x="-589593" y="1600200"/>
            <a:ext cx="6705600" cy="369332"/>
          </a:xfrm>
          <a:prstGeom prst="rect">
            <a:avLst/>
          </a:prstGeom>
          <a:noFill/>
        </p:spPr>
        <p:txBody>
          <a:bodyPr wrap="square">
            <a:spAutoFit/>
          </a:bodyPr>
          <a:lstStyle/>
          <a:p>
            <a:pPr marL="0" indent="0">
              <a:buNone/>
            </a:pPr>
            <a:r>
              <a:rPr lang="fr-FR" sz="1800" b="1" dirty="0">
                <a:solidFill>
                  <a:srgbClr val="CC99FF"/>
                </a:solidFill>
              </a:rPr>
              <a:t>		</a:t>
            </a:r>
            <a:r>
              <a:rPr lang="fr-FR" b="1" dirty="0">
                <a:solidFill>
                  <a:srgbClr val="CC99FF"/>
                </a:solidFill>
              </a:rPr>
              <a:t>5</a:t>
            </a:r>
            <a:r>
              <a:rPr lang="fr-FR" sz="1800" b="1" dirty="0">
                <a:solidFill>
                  <a:srgbClr val="CC99FF"/>
                </a:solidFill>
              </a:rPr>
              <a:t>- cotisations et tarifs 2025</a:t>
            </a:r>
          </a:p>
        </p:txBody>
      </p:sp>
      <p:pic>
        <p:nvPicPr>
          <p:cNvPr id="28" name="Image 27" descr="Une image contenant Police, Graphique, capture d’écran, logo&#10;&#10;Description générée automatiquement">
            <a:extLst>
              <a:ext uri="{FF2B5EF4-FFF2-40B4-BE49-F238E27FC236}">
                <a16:creationId xmlns:a16="http://schemas.microsoft.com/office/drawing/2014/main" id="{0A17C253-2786-9E11-45CD-8FE21B6040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1086" y="1046412"/>
            <a:ext cx="1971675" cy="1857375"/>
          </a:xfrm>
          <a:prstGeom prst="rect">
            <a:avLst/>
          </a:prstGeom>
        </p:spPr>
      </p:pic>
    </p:spTree>
    <p:extLst>
      <p:ext uri="{BB962C8B-B14F-4D97-AF65-F5344CB8AC3E}">
        <p14:creationId xmlns:p14="http://schemas.microsoft.com/office/powerpoint/2010/main" val="2109667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00B0F0"/>
                </a:solidFill>
              </a:rPr>
              <a:t>5 – Prochaine </a:t>
            </a:r>
            <a:r>
              <a:rPr lang="fr-FR" sz="2400" b="1" dirty="0" err="1">
                <a:solidFill>
                  <a:srgbClr val="00B0F0"/>
                </a:solidFill>
              </a:rPr>
              <a:t>visio</a:t>
            </a:r>
            <a:r>
              <a:rPr lang="fr-FR" sz="2400" b="1" dirty="0">
                <a:solidFill>
                  <a:srgbClr val="00B0F0"/>
                </a:solidFill>
              </a:rPr>
              <a:t> : </a:t>
            </a:r>
          </a:p>
          <a:p>
            <a:pPr marL="0" indent="0">
              <a:buNone/>
            </a:pPr>
            <a:r>
              <a:rPr lang="fr-FR" sz="2400" i="1" dirty="0">
                <a:solidFill>
                  <a:srgbClr val="FFC000"/>
                </a:solidFill>
              </a:rPr>
              <a:t>(modifié par rapport au calendrier prévisionnel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Mardi 4 février à 14h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6 février à 10h</a:t>
            </a: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Tree>
    <p:extLst>
      <p:ext uri="{BB962C8B-B14F-4D97-AF65-F5344CB8AC3E}">
        <p14:creationId xmlns:p14="http://schemas.microsoft.com/office/powerpoint/2010/main" val="240082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0" y="1143000"/>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57200" y="1945582"/>
            <a:ext cx="8345705" cy="3108543"/>
          </a:xfrm>
          <a:prstGeom prst="rect">
            <a:avLst/>
          </a:prstGeom>
          <a:noFill/>
        </p:spPr>
        <p:txBody>
          <a:bodyPr wrap="square" rtlCol="0">
            <a:spAutoFit/>
          </a:bodyPr>
          <a:lstStyle/>
          <a:p>
            <a:pPr marL="514350" indent="-514350">
              <a:buAutoNum type="arabicPeriod"/>
            </a:pPr>
            <a:r>
              <a:rPr lang="fr-FR" sz="2800" b="1" dirty="0" err="1">
                <a:solidFill>
                  <a:srgbClr val="00B0F0"/>
                </a:solidFill>
              </a:rPr>
              <a:t>Agirhe</a:t>
            </a:r>
            <a:r>
              <a:rPr lang="fr-FR" sz="2800" b="1" dirty="0">
                <a:solidFill>
                  <a:srgbClr val="00B0F0"/>
                </a:solidFill>
              </a:rPr>
              <a:t> – saisie des contractuels</a:t>
            </a:r>
          </a:p>
          <a:p>
            <a:pPr marL="514350" indent="-514350">
              <a:buAutoNum type="arabicPeriod"/>
            </a:pPr>
            <a:endParaRPr lang="fr-FR" sz="2800" b="1" dirty="0">
              <a:solidFill>
                <a:srgbClr val="00B050"/>
              </a:solidFill>
            </a:endParaRPr>
          </a:p>
          <a:p>
            <a:pPr lvl="1"/>
            <a:r>
              <a:rPr lang="fr-FR" sz="2800" b="1" dirty="0">
                <a:solidFill>
                  <a:srgbClr val="FF0000"/>
                </a:solidFill>
              </a:rPr>
              <a:t>2. Gestion du TPT et assurance statutaire</a:t>
            </a:r>
            <a:endParaRPr lang="fr-FR" sz="2800" b="1" dirty="0">
              <a:solidFill>
                <a:srgbClr val="7030A0"/>
              </a:solidFill>
            </a:endParaRPr>
          </a:p>
          <a:p>
            <a:pPr lvl="1"/>
            <a:r>
              <a:rPr lang="fr-FR" sz="2800" b="1" dirty="0">
                <a:solidFill>
                  <a:schemeClr val="accent6">
                    <a:lumMod val="60000"/>
                    <a:lumOff val="40000"/>
                  </a:schemeClr>
                </a:solidFill>
              </a:rPr>
              <a:t>	</a:t>
            </a:r>
          </a:p>
          <a:p>
            <a:pPr lvl="1"/>
            <a:r>
              <a:rPr lang="fr-FR" sz="2800" b="1" dirty="0">
                <a:solidFill>
                  <a:schemeClr val="accent6">
                    <a:lumMod val="60000"/>
                    <a:lumOff val="40000"/>
                  </a:schemeClr>
                </a:solidFill>
              </a:rPr>
              <a:t>	3. Le compte épargne temps </a:t>
            </a:r>
          </a:p>
          <a:p>
            <a:pPr lvl="1"/>
            <a:r>
              <a:rPr lang="fr-FR" sz="2800" b="1" dirty="0">
                <a:solidFill>
                  <a:srgbClr val="CC99FF"/>
                </a:solidFill>
              </a:rPr>
              <a:t>		</a:t>
            </a:r>
            <a:r>
              <a:rPr lang="fr-FR" sz="2800" b="1" dirty="0"/>
              <a:t>	</a:t>
            </a:r>
            <a:r>
              <a:rPr lang="fr-FR" sz="2800" b="1" dirty="0">
                <a:solidFill>
                  <a:schemeClr val="accent3"/>
                </a:solidFill>
              </a:rPr>
              <a:t>		</a:t>
            </a:r>
          </a:p>
          <a:p>
            <a:pPr algn="ctr"/>
            <a:r>
              <a:rPr lang="fr-FR" sz="2800" b="1" dirty="0">
                <a:solidFill>
                  <a:schemeClr val="accent3"/>
                </a:solidFill>
              </a:rPr>
              <a:t>	</a:t>
            </a:r>
            <a:r>
              <a:rPr lang="fr-FR" sz="2800" b="1" dirty="0">
                <a:solidFill>
                  <a:srgbClr val="FFC000"/>
                </a:solidFill>
              </a:rPr>
              <a:t>4. L’actu minute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39B7-543A-F820-F591-F9522A139001}"/>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96FFAF00-0F03-B522-1536-4CC7AE222836}"/>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43DFEF03-81C1-4AB6-A94A-4F385FF82072}"/>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58069CEB-AF47-C0B6-86D8-04C7F02C9F2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592F090E-1344-9601-9BEE-5725A4142A3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273865F2-D92F-56A7-28C1-DBE46968585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B9843D5B-B538-B104-31B1-79ED6FBA020E}"/>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A7B14E7D-58AB-B0C0-0D64-1006811C15B6}"/>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276E036E-D350-7C8A-E5F1-9E3D11A6520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0DA410DD-6BEF-123B-7E39-BE8F1B4D078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CD3019CF-8F53-BA78-98C3-A87BB4B1B0CD}"/>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7AC72D02-A55C-61B6-EC4A-52618EF8A9E6}"/>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161A422D-7A19-4E87-0169-D46B1A7733B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261FCF2F-30B3-ACFE-9ED1-A3F5B4F1845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DDDA5890-122E-EBEE-32C4-941825821B2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1C6321AE-7457-3DDD-BE4A-FD4505E62E5E}"/>
              </a:ext>
            </a:extLst>
          </p:cNvPr>
          <p:cNvGraphicFramePr/>
          <p:nvPr>
            <p:extLst>
              <p:ext uri="{D42A27DB-BD31-4B8C-83A1-F6EECF244321}">
                <p14:modId xmlns:p14="http://schemas.microsoft.com/office/powerpoint/2010/main" val="28058287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10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F75A-E527-C499-92FB-B6DB9DECDA7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0E95E08-3C77-8889-5400-E720D348E18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9A901C0-D7CB-AFA0-484D-100D2817AF0F}"/>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9F864058-AD23-503E-7454-36D33A7ACC1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8C25B2C-337A-DFA4-9E39-A110DFEE48C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12B5EF2-50BA-5812-DA22-F7CEAC869A3A}"/>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E99FEA7-93AC-4E87-568D-FEDF12F06A3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7C469C9-0530-2A95-8854-01183B20068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D3E57A7-81D9-B9F0-2A50-CE210101015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E1E42CB-4541-DD4B-4EA1-206E7003419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C259A8E-03BA-7131-E6E4-944DEF6482C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567A0B3-B025-ABD3-2A82-93F9AB0874E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58F4851-F4CE-D9EF-32CC-D577C612B30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8764574-7A56-7E89-D5A6-1FDBB234F54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8933F03-6C72-DB71-3F2D-C90C76A0BC0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5955E3F-3580-E962-4A97-875276F417FD}"/>
              </a:ext>
            </a:extLst>
          </p:cNvPr>
          <p:cNvSpPr txBox="1"/>
          <p:nvPr/>
        </p:nvSpPr>
        <p:spPr>
          <a:xfrm>
            <a:off x="4904669" y="609982"/>
            <a:ext cx="4090238" cy="646331"/>
          </a:xfrm>
          <a:prstGeom prst="rect">
            <a:avLst/>
          </a:prstGeom>
          <a:noFill/>
        </p:spPr>
        <p:txBody>
          <a:bodyPr wrap="square" rtlCol="0">
            <a:spAutoFit/>
          </a:bodyPr>
          <a:lstStyle/>
          <a:p>
            <a:r>
              <a:rPr lang="fr-FR" b="1" dirty="0">
                <a:solidFill>
                  <a:srgbClr val="00B0F0"/>
                </a:solidFill>
              </a:rPr>
              <a:t>Saisie obligatoire des contractuels dans </a:t>
            </a:r>
            <a:r>
              <a:rPr lang="fr-FR" b="1" dirty="0" err="1">
                <a:solidFill>
                  <a:srgbClr val="00B0F0"/>
                </a:solidFill>
              </a:rPr>
              <a:t>Agirhe</a:t>
            </a:r>
            <a:endParaRPr lang="fr-FR" b="1" dirty="0">
              <a:solidFill>
                <a:srgbClr val="00B0F0"/>
              </a:solidFill>
            </a:endParaRPr>
          </a:p>
        </p:txBody>
      </p:sp>
      <p:sp>
        <p:nvSpPr>
          <p:cNvPr id="2" name="ZoneTexte 1">
            <a:extLst>
              <a:ext uri="{FF2B5EF4-FFF2-40B4-BE49-F238E27FC236}">
                <a16:creationId xmlns:a16="http://schemas.microsoft.com/office/drawing/2014/main" id="{39B27341-F0F9-82ED-1E04-35DEE04FE40A}"/>
              </a:ext>
            </a:extLst>
          </p:cNvPr>
          <p:cNvSpPr txBox="1"/>
          <p:nvPr/>
        </p:nvSpPr>
        <p:spPr>
          <a:xfrm>
            <a:off x="762000" y="1981200"/>
            <a:ext cx="7829114" cy="2585323"/>
          </a:xfrm>
          <a:prstGeom prst="rect">
            <a:avLst/>
          </a:prstGeom>
          <a:noFill/>
        </p:spPr>
        <p:txBody>
          <a:bodyPr wrap="square" rtlCol="0">
            <a:spAutoFit/>
          </a:bodyPr>
          <a:lstStyle/>
          <a:p>
            <a:r>
              <a:rPr lang="fr-FR" dirty="0"/>
              <a:t>A compter du 1</a:t>
            </a:r>
            <a:r>
              <a:rPr lang="fr-FR" baseline="30000" dirty="0"/>
              <a:t>er</a:t>
            </a:r>
            <a:r>
              <a:rPr lang="fr-FR" dirty="0"/>
              <a:t> janvier 2025:</a:t>
            </a:r>
          </a:p>
          <a:p>
            <a:endParaRPr lang="fr-FR" dirty="0"/>
          </a:p>
          <a:p>
            <a:pPr marL="285750" indent="-285750">
              <a:buFontTx/>
              <a:buChar char="-"/>
            </a:pPr>
            <a:r>
              <a:rPr lang="fr-FR" b="1" dirty="0">
                <a:solidFill>
                  <a:srgbClr val="0070C0"/>
                </a:solidFill>
              </a:rPr>
              <a:t>Obligation de saisir tous les contractuels dans AGIRHE </a:t>
            </a:r>
            <a:r>
              <a:rPr lang="fr-FR" dirty="0"/>
              <a:t>&gt; CDG doit disposer d’une base de données des contractuels à jour pour gérer les instances de dialogue social et organiser les élections professionnelles</a:t>
            </a:r>
          </a:p>
          <a:p>
            <a:pPr marL="285750" indent="-285750">
              <a:buFontTx/>
              <a:buChar char="-"/>
            </a:pPr>
            <a:endParaRPr lang="fr-FR" dirty="0"/>
          </a:p>
          <a:p>
            <a:pPr marL="742950" lvl="1" indent="-285750">
              <a:buFontTx/>
              <a:buChar char="-"/>
            </a:pPr>
            <a:r>
              <a:rPr lang="fr-FR" dirty="0"/>
              <a:t>Concerne les contractuels dont le contrat démarre à compter du 1</a:t>
            </a:r>
            <a:r>
              <a:rPr lang="fr-FR" baseline="30000" dirty="0"/>
              <a:t>er</a:t>
            </a:r>
            <a:r>
              <a:rPr lang="fr-FR" dirty="0"/>
              <a:t> janvier 2025 ou est en cours au 1</a:t>
            </a:r>
            <a:r>
              <a:rPr lang="fr-FR" baseline="30000" dirty="0"/>
              <a:t>er</a:t>
            </a:r>
            <a:r>
              <a:rPr lang="fr-FR" dirty="0"/>
              <a:t> janvier 2025</a:t>
            </a:r>
          </a:p>
          <a:p>
            <a:pPr marL="742950" lvl="1" indent="-285750">
              <a:buFontTx/>
              <a:buChar char="-"/>
            </a:pPr>
            <a:r>
              <a:rPr lang="fr-FR" dirty="0"/>
              <a:t>Guide utilisateurs : créer des agents contractuels</a:t>
            </a:r>
          </a:p>
        </p:txBody>
      </p:sp>
    </p:spTree>
    <p:extLst>
      <p:ext uri="{BB962C8B-B14F-4D97-AF65-F5344CB8AC3E}">
        <p14:creationId xmlns:p14="http://schemas.microsoft.com/office/powerpoint/2010/main" val="175394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73EBB-920A-A7B3-200F-576E3CFCA1C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BE51B0E-25CF-1C12-8537-0A36ECE588C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80CD32A-50D9-5E41-1D0C-988D31C923E2}"/>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F5FC79C-F8D6-66F2-9FF6-80282D1C692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79815A3-8583-2F0B-5611-E99A78C4EBA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BD101EC-3D53-B942-01B0-080B3578C80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7D4EB73-7546-81EB-8212-A5EBAFE813C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B924E15-E48F-3D63-06D7-71FA7BB1BB7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C5333D4-3B62-C9A4-0EB8-32876E171CB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67DA017-BF75-10A9-0CBE-FE18DFCA503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C45656C-1164-EC76-02B4-E7B1A8427E1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DE47EBA-1B1E-7B77-0EA0-790EA1826C0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0D8F17-849E-F682-23C5-837EEF6B7A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B479B7F-1736-679B-B0D6-F00D1975BCD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8FAEF69-D648-1202-E778-BD77BD0BA9D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77172270-2EA0-9677-CA9B-8FC41C5B80F4}"/>
              </a:ext>
            </a:extLst>
          </p:cNvPr>
          <p:cNvSpPr txBox="1"/>
          <p:nvPr/>
        </p:nvSpPr>
        <p:spPr>
          <a:xfrm>
            <a:off x="4622077" y="589179"/>
            <a:ext cx="4090238" cy="369332"/>
          </a:xfrm>
          <a:prstGeom prst="rect">
            <a:avLst/>
          </a:prstGeom>
          <a:noFill/>
        </p:spPr>
        <p:txBody>
          <a:bodyPr wrap="square" rtlCol="0">
            <a:spAutoFit/>
          </a:bodyPr>
          <a:lstStyle/>
          <a:p>
            <a:r>
              <a:rPr lang="fr-FR" b="1" dirty="0">
                <a:solidFill>
                  <a:srgbClr val="00B0F0"/>
                </a:solidFill>
              </a:rPr>
              <a:t>Points de vigilance</a:t>
            </a:r>
          </a:p>
        </p:txBody>
      </p:sp>
      <p:sp>
        <p:nvSpPr>
          <p:cNvPr id="2" name="ZoneTexte 1">
            <a:extLst>
              <a:ext uri="{FF2B5EF4-FFF2-40B4-BE49-F238E27FC236}">
                <a16:creationId xmlns:a16="http://schemas.microsoft.com/office/drawing/2014/main" id="{F3BD1D9C-0853-55D3-5D21-9B95002F982E}"/>
              </a:ext>
            </a:extLst>
          </p:cNvPr>
          <p:cNvSpPr txBox="1"/>
          <p:nvPr/>
        </p:nvSpPr>
        <p:spPr>
          <a:xfrm>
            <a:off x="381000" y="2133600"/>
            <a:ext cx="8458200" cy="4524315"/>
          </a:xfrm>
          <a:prstGeom prst="rect">
            <a:avLst/>
          </a:prstGeom>
          <a:noFill/>
        </p:spPr>
        <p:txBody>
          <a:bodyPr wrap="square" rtlCol="0">
            <a:spAutoFit/>
          </a:bodyPr>
          <a:lstStyle/>
          <a:p>
            <a:pPr marL="285750" indent="-285750">
              <a:buFontTx/>
              <a:buChar char="-"/>
            </a:pPr>
            <a:r>
              <a:rPr lang="fr-FR" b="1" dirty="0"/>
              <a:t>Points de vigilance :</a:t>
            </a:r>
          </a:p>
          <a:p>
            <a:pPr marL="285750" indent="-285750">
              <a:buFontTx/>
              <a:buChar char="-"/>
            </a:pPr>
            <a:endParaRPr lang="fr-FR" dirty="0"/>
          </a:p>
          <a:p>
            <a:pPr marL="742950" lvl="1" indent="-285750">
              <a:buFontTx/>
              <a:buChar char="-"/>
            </a:pPr>
            <a:r>
              <a:rPr lang="fr-FR" dirty="0"/>
              <a:t>Vérifier que le contractuel n’existe pas dans la base </a:t>
            </a:r>
            <a:r>
              <a:rPr lang="fr-FR" dirty="0" err="1"/>
              <a:t>Agirhe</a:t>
            </a:r>
            <a:r>
              <a:rPr lang="fr-FR" dirty="0"/>
              <a:t> avant de le créer</a:t>
            </a:r>
          </a:p>
          <a:p>
            <a:pPr lvl="1"/>
            <a:endParaRPr lang="fr-FR" dirty="0"/>
          </a:p>
          <a:p>
            <a:pPr marL="742950" lvl="1" indent="-285750">
              <a:buFontTx/>
              <a:buChar char="-"/>
            </a:pPr>
            <a:r>
              <a:rPr lang="fr-FR" dirty="0"/>
              <a:t>Pour les contractuels en cours de contrat : nécessité de compléter les champs dans </a:t>
            </a:r>
            <a:r>
              <a:rPr lang="fr-FR" dirty="0" err="1"/>
              <a:t>Agirhe</a:t>
            </a:r>
            <a:r>
              <a:rPr lang="fr-FR" dirty="0"/>
              <a:t> mais ne pas générer le contrat (ne pas cliquer sur imprimer)</a:t>
            </a:r>
          </a:p>
          <a:p>
            <a:pPr lvl="1"/>
            <a:endParaRPr lang="fr-FR" dirty="0"/>
          </a:p>
          <a:p>
            <a:pPr marL="742950" lvl="1" indent="-285750">
              <a:buFontTx/>
              <a:buChar char="-"/>
            </a:pPr>
            <a:r>
              <a:rPr lang="fr-FR" dirty="0"/>
              <a:t>Une fois le contrat créé, 2 lignes sont créées :</a:t>
            </a:r>
          </a:p>
          <a:p>
            <a:pPr marL="1200150" lvl="2" indent="-285750">
              <a:buFontTx/>
              <a:buChar char="-"/>
            </a:pPr>
            <a:r>
              <a:rPr lang="fr-FR" dirty="0"/>
              <a:t>Une ligne de début de contrat</a:t>
            </a:r>
          </a:p>
          <a:p>
            <a:pPr marL="1200150" lvl="2" indent="-285750">
              <a:buFontTx/>
              <a:buChar char="-"/>
            </a:pPr>
            <a:r>
              <a:rPr lang="fr-FR" dirty="0"/>
              <a:t>Une ligne de fin de contrat</a:t>
            </a:r>
          </a:p>
          <a:p>
            <a:pPr lvl="2"/>
            <a:endParaRPr lang="fr-FR" dirty="0"/>
          </a:p>
          <a:p>
            <a:pPr marL="742950" lvl="1" indent="-285750">
              <a:buFontTx/>
              <a:buChar char="-"/>
            </a:pPr>
            <a:r>
              <a:rPr lang="fr-FR" dirty="0"/>
              <a:t>En cas de renouvellement de contrat, créer une ligne de renouvellement. Ne pas supprimer la ligne de fin de contrat précédente</a:t>
            </a:r>
          </a:p>
          <a:p>
            <a:pPr lvl="1"/>
            <a:endParaRPr lang="fr-FR" dirty="0"/>
          </a:p>
          <a:p>
            <a:pPr marL="742950" lvl="1" indent="-285750">
              <a:buFontTx/>
              <a:buChar char="-"/>
            </a:pPr>
            <a:r>
              <a:rPr lang="fr-FR" dirty="0"/>
              <a:t>Ne transmettre au CDG que les contrats identifiés dans la liste des actes transmissibles   (contrat SGM, secrétaire de syndicat, CDI)</a:t>
            </a:r>
          </a:p>
        </p:txBody>
      </p:sp>
      <p:pic>
        <p:nvPicPr>
          <p:cNvPr id="5" name="Image 4" descr="Une image contenant Appareils électroniques, mégaphone, haut-parleur&#10;&#10;Description générée automatiquement">
            <a:extLst>
              <a:ext uri="{FF2B5EF4-FFF2-40B4-BE49-F238E27FC236}">
                <a16:creationId xmlns:a16="http://schemas.microsoft.com/office/drawing/2014/main" id="{16A73242-99E4-7533-184E-83DB5B23B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676" y="1141328"/>
            <a:ext cx="2637254" cy="1318627"/>
          </a:xfrm>
          <a:prstGeom prst="rect">
            <a:avLst/>
          </a:prstGeom>
        </p:spPr>
      </p:pic>
    </p:spTree>
    <p:extLst>
      <p:ext uri="{BB962C8B-B14F-4D97-AF65-F5344CB8AC3E}">
        <p14:creationId xmlns:p14="http://schemas.microsoft.com/office/powerpoint/2010/main" val="109001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112346292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0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28CA6467-E8B9-8756-4230-803BE1873EC4}"/>
              </a:ext>
            </a:extLst>
          </p:cNvPr>
          <p:cNvSpPr txBox="1"/>
          <p:nvPr/>
        </p:nvSpPr>
        <p:spPr>
          <a:xfrm>
            <a:off x="4904669" y="609982"/>
            <a:ext cx="4090238" cy="369332"/>
          </a:xfrm>
          <a:prstGeom prst="rect">
            <a:avLst/>
          </a:prstGeom>
          <a:noFill/>
        </p:spPr>
        <p:txBody>
          <a:bodyPr wrap="square" rtlCol="0">
            <a:spAutoFit/>
          </a:bodyPr>
          <a:lstStyle/>
          <a:p>
            <a:r>
              <a:rPr lang="fr-FR" b="1" dirty="0">
                <a:solidFill>
                  <a:srgbClr val="00B0F0"/>
                </a:solidFill>
              </a:rPr>
              <a:t>assurance statutaire</a:t>
            </a:r>
          </a:p>
        </p:txBody>
      </p:sp>
      <p:sp>
        <p:nvSpPr>
          <p:cNvPr id="9" name="ZoneTexte 8">
            <a:extLst>
              <a:ext uri="{FF2B5EF4-FFF2-40B4-BE49-F238E27FC236}">
                <a16:creationId xmlns:a16="http://schemas.microsoft.com/office/drawing/2014/main" id="{75423135-2148-7A5E-AF06-4AEA7537D57C}"/>
              </a:ext>
            </a:extLst>
          </p:cNvPr>
          <p:cNvSpPr txBox="1"/>
          <p:nvPr/>
        </p:nvSpPr>
        <p:spPr>
          <a:xfrm>
            <a:off x="402268" y="2382127"/>
            <a:ext cx="8077200" cy="3139321"/>
          </a:xfrm>
          <a:prstGeom prst="rect">
            <a:avLst/>
          </a:prstGeom>
          <a:noFill/>
        </p:spPr>
        <p:txBody>
          <a:bodyPr wrap="square">
            <a:spAutoFit/>
          </a:bodyPr>
          <a:lstStyle/>
          <a:p>
            <a:pPr marL="285750" indent="-285750" algn="just">
              <a:buClr>
                <a:srgbClr val="92D050"/>
              </a:buClr>
              <a:buFont typeface="Wingdings" panose="05000000000000000000" pitchFamily="2" charset="2"/>
              <a:buChar char="v"/>
            </a:pPr>
            <a:r>
              <a:rPr lang="fr-FR" dirty="0"/>
              <a:t>Le CDG 18 vous propose une assurance statutaire avec CNP ASSURANCES. Vous avez la possibilité de vous assurer pour les agents IRCANTEC  et/ou les agents CNRACL</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dirty="0"/>
              <a:t>Les risques qui peuvent être assurés sont : le congé de maladie ordinaire, le congé de longue maladie, le congé de longue durée, le congé de grave maladie, le congé maternité, le congé paternité, le CITIS (accident de service et maladie professionnelle) et le décès.</a:t>
            </a:r>
          </a:p>
          <a:p>
            <a:pPr algn="just">
              <a:buClr>
                <a:srgbClr val="92D050"/>
              </a:buClr>
            </a:pPr>
            <a:endParaRPr lang="fr-FR" dirty="0"/>
          </a:p>
          <a:p>
            <a:pPr marL="285750" indent="-285750" algn="just">
              <a:buClr>
                <a:srgbClr val="92D050"/>
              </a:buClr>
              <a:buFont typeface="Wingdings" panose="05000000000000000000" pitchFamily="2" charset="2"/>
              <a:buChar char="v"/>
            </a:pPr>
            <a:r>
              <a:rPr lang="fr-FR" dirty="0"/>
              <a:t>En option, vous pouvez assurer une partie des charges patronales, les indemnités de résidence, le SFT, les indemnités accessoires</a:t>
            </a:r>
          </a:p>
        </p:txBody>
      </p:sp>
      <p:pic>
        <p:nvPicPr>
          <p:cNvPr id="18" name="Image 17">
            <a:extLst>
              <a:ext uri="{FF2B5EF4-FFF2-40B4-BE49-F238E27FC236}">
                <a16:creationId xmlns:a16="http://schemas.microsoft.com/office/drawing/2014/main" id="{58E7BF75-9D4E-64B6-C883-A78EFD0DB8EC}"/>
              </a:ext>
            </a:extLst>
          </p:cNvPr>
          <p:cNvPicPr>
            <a:picLocks noChangeAspect="1"/>
          </p:cNvPicPr>
          <p:nvPr/>
        </p:nvPicPr>
        <p:blipFill>
          <a:blip r:embed="rId3"/>
          <a:stretch>
            <a:fillRect/>
          </a:stretch>
        </p:blipFill>
        <p:spPr>
          <a:xfrm>
            <a:off x="6436458" y="5349882"/>
            <a:ext cx="1028844" cy="885949"/>
          </a:xfrm>
          <a:prstGeom prst="rect">
            <a:avLst/>
          </a:prstGeom>
        </p:spPr>
      </p:pic>
    </p:spTree>
    <p:extLst>
      <p:ext uri="{BB962C8B-B14F-4D97-AF65-F5344CB8AC3E}">
        <p14:creationId xmlns:p14="http://schemas.microsoft.com/office/powerpoint/2010/main" val="301942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FAD3B-389C-6D62-6C58-079D01A2E4F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D40522BA-DA48-ADD8-CDD3-E149334B085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0D1D445-27F4-85C7-7CA6-0617BFF0341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DCFF6F14-8737-04D2-C434-C65FD62B401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F6A840D-0EF2-2416-4AD2-090D6F44B6A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2282A18-7DA8-0861-648A-C11E95E0E4D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8F7E006-49E0-795C-B0A8-BEF11751B085}"/>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B1867C3-A083-F518-1D19-3ABCAA20D4D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C8857116-F3CC-6D7F-4767-FB5A20C0CB7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8E3C6C6-56E1-0C7A-9472-5007750F3D7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2C35ECB-D07D-5750-0F60-6034D7CE39C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7C9FF7C-D5C1-DE2D-BE87-B1BA1A8385A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5578806-E0A1-8565-9D4D-0B69A29E739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5D2B51E-7ED7-2D6B-D35C-B456FD73E0C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AB01DBE-FB17-2D95-5756-BF5FA3AEEFD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70D888E3-4D4A-E069-B060-5DE4F436A808}"/>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Rappel sur la procédure de TPT</a:t>
            </a:r>
          </a:p>
        </p:txBody>
      </p:sp>
      <p:sp>
        <p:nvSpPr>
          <p:cNvPr id="2" name="ZoneTexte 1">
            <a:extLst>
              <a:ext uri="{FF2B5EF4-FFF2-40B4-BE49-F238E27FC236}">
                <a16:creationId xmlns:a16="http://schemas.microsoft.com/office/drawing/2014/main" id="{28A6B00C-04EA-4267-0A65-9501C46CCE33}"/>
              </a:ext>
            </a:extLst>
          </p:cNvPr>
          <p:cNvSpPr txBox="1"/>
          <p:nvPr/>
        </p:nvSpPr>
        <p:spPr>
          <a:xfrm>
            <a:off x="748158" y="1857716"/>
            <a:ext cx="7829114" cy="4801314"/>
          </a:xfrm>
          <a:prstGeom prst="rect">
            <a:avLst/>
          </a:prstGeom>
          <a:noFill/>
        </p:spPr>
        <p:txBody>
          <a:bodyPr wrap="square" rtlCol="0">
            <a:spAutoFit/>
          </a:bodyPr>
          <a:lstStyle/>
          <a:p>
            <a:r>
              <a:rPr lang="fr-FR" dirty="0"/>
              <a:t>Articles L.823-1 et suivants du CGFP et décret 2021-462 du 8 novembre 2021 règlementent le temps partiel thérapeutique (TPT) :</a:t>
            </a:r>
          </a:p>
          <a:p>
            <a:endParaRPr lang="fr-FR" dirty="0"/>
          </a:p>
          <a:p>
            <a:r>
              <a:rPr lang="fr-FR" b="1" u="sng" dirty="0"/>
              <a:t>Octroi : </a:t>
            </a:r>
          </a:p>
          <a:p>
            <a:pPr marL="285750" indent="-285750">
              <a:buFontTx/>
              <a:buChar char="-"/>
            </a:pPr>
            <a:r>
              <a:rPr lang="fr-FR" dirty="0"/>
              <a:t>Demande écrite de l’agent</a:t>
            </a:r>
          </a:p>
          <a:p>
            <a:pPr marL="285750" indent="-285750">
              <a:buFontTx/>
              <a:buChar char="-"/>
            </a:pPr>
            <a:r>
              <a:rPr lang="fr-FR" dirty="0"/>
              <a:t>Accompagnée d’un certificat médical qui précise :</a:t>
            </a:r>
          </a:p>
          <a:p>
            <a:pPr marL="742950" lvl="1" indent="-285750">
              <a:buFontTx/>
              <a:buChar char="-"/>
            </a:pPr>
            <a:r>
              <a:rPr lang="fr-FR" dirty="0"/>
              <a:t>la quotité de temps de travail</a:t>
            </a:r>
          </a:p>
          <a:p>
            <a:pPr marL="742950" lvl="1" indent="-285750">
              <a:buFontTx/>
              <a:buChar char="-"/>
            </a:pPr>
            <a:r>
              <a:rPr lang="fr-FR" dirty="0"/>
              <a:t>La durée</a:t>
            </a:r>
          </a:p>
          <a:p>
            <a:pPr marL="742950" lvl="1" indent="-285750">
              <a:buFontTx/>
              <a:buChar char="-"/>
            </a:pPr>
            <a:r>
              <a:rPr lang="fr-FR" dirty="0"/>
              <a:t>Les modalités d’exercice du TPT</a:t>
            </a:r>
          </a:p>
          <a:p>
            <a:pPr marL="742950" lvl="1" indent="-285750">
              <a:buFontTx/>
              <a:buChar char="-"/>
            </a:pPr>
            <a:endParaRPr lang="fr-FR" dirty="0"/>
          </a:p>
          <a:p>
            <a:r>
              <a:rPr lang="fr-FR" b="1" u="sng" dirty="0"/>
              <a:t>Durée :</a:t>
            </a:r>
          </a:p>
          <a:p>
            <a:pPr marL="285750" indent="-285750">
              <a:buFontTx/>
              <a:buChar char="-"/>
            </a:pPr>
            <a:r>
              <a:rPr lang="fr-FR" dirty="0"/>
              <a:t>Accordé par période de 1 à 3 mois pour une durée maximale d’un an</a:t>
            </a:r>
          </a:p>
          <a:p>
            <a:pPr marL="285750" indent="-285750">
              <a:buFontTx/>
              <a:buChar char="-"/>
            </a:pPr>
            <a:r>
              <a:rPr lang="fr-FR" dirty="0"/>
              <a:t>Prolongation au-delà de 3 mois suppose l’avis d’un médecin agréé</a:t>
            </a:r>
          </a:p>
          <a:p>
            <a:pPr marL="285750" indent="-285750">
              <a:buFontTx/>
              <a:buChar char="-"/>
            </a:pPr>
            <a:endParaRPr lang="fr-FR" dirty="0"/>
          </a:p>
          <a:p>
            <a:r>
              <a:rPr lang="fr-FR" b="1" u="sng" dirty="0"/>
              <a:t>Rémunération :</a:t>
            </a:r>
          </a:p>
          <a:p>
            <a:pPr marL="285750" indent="-285750">
              <a:buFontTx/>
              <a:buChar char="-"/>
            </a:pPr>
            <a:r>
              <a:rPr lang="fr-FR" dirty="0"/>
              <a:t>Maintien du traitement indiciaire + SFT + NBI</a:t>
            </a:r>
          </a:p>
          <a:p>
            <a:pPr marL="285750" indent="-285750">
              <a:buFontTx/>
              <a:buChar char="-"/>
            </a:pPr>
            <a:r>
              <a:rPr lang="fr-FR" dirty="0"/>
              <a:t>Maintien du régime indemnitaire si une délibération l’a prévu</a:t>
            </a:r>
          </a:p>
        </p:txBody>
      </p:sp>
      <p:pic>
        <p:nvPicPr>
          <p:cNvPr id="5" name="Image 4" descr="Une image contenant texte, cercle, Police, conception&#10;&#10;Description générée automatiquement">
            <a:extLst>
              <a:ext uri="{FF2B5EF4-FFF2-40B4-BE49-F238E27FC236}">
                <a16:creationId xmlns:a16="http://schemas.microsoft.com/office/drawing/2014/main" id="{9C0EA26A-46A0-2EF3-3D4F-387041802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774" y="2971800"/>
            <a:ext cx="2711912" cy="1470724"/>
          </a:xfrm>
          <a:prstGeom prst="rect">
            <a:avLst/>
          </a:prstGeom>
        </p:spPr>
      </p:pic>
    </p:spTree>
    <p:extLst>
      <p:ext uri="{BB962C8B-B14F-4D97-AF65-F5344CB8AC3E}">
        <p14:creationId xmlns:p14="http://schemas.microsoft.com/office/powerpoint/2010/main" val="27158636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25193</TotalTime>
  <Words>2263</Words>
  <Application>Microsoft Office PowerPoint</Application>
  <PresentationFormat>Affichage à l'écran (4:3)</PresentationFormat>
  <Paragraphs>315</Paragraphs>
  <Slides>28</Slides>
  <Notes>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Aptos</vt:lpstr>
      <vt:lpstr>Arial</vt:lpstr>
      <vt:lpstr>Calibri</vt:lpstr>
      <vt:lpstr>Calibri Light</vt:lpstr>
      <vt:lpstr>Century Gothic</vt:lpstr>
      <vt:lpstr>Courier New</vt:lpstr>
      <vt:lpstr>Symbol</vt:lpstr>
      <vt:lpstr>Times New Roman</vt:lpstr>
      <vt:lpstr>Wingdings</vt:lpstr>
      <vt:lpstr>Thème Office</vt:lpstr>
      <vt:lpstr>LES VISIOS DU CDG18 Session 16 – janvier 2025</vt:lpstr>
      <vt:lpstr>Présentation PowerPoint</vt:lpstr>
      <vt:lpstr>SOMMAIRE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COMPTE EPARGNE TEMPS - cet</vt:lpstr>
      <vt:lpstr>Le COMPTE EPARGNE TEMPS - cet</vt:lpstr>
      <vt:lpstr>Le COMPTE EPARGNE TEMPS - cet</vt:lpstr>
      <vt:lpstr>Le COMPTE EPARGNE TEMPS - cet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300</cp:revision>
  <dcterms:created xsi:type="dcterms:W3CDTF">2022-04-29T09:00:44Z</dcterms:created>
  <dcterms:modified xsi:type="dcterms:W3CDTF">2025-01-13T14:17:00Z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