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9.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0.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11.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9" r:id="rId1"/>
  </p:sldMasterIdLst>
  <p:notesMasterIdLst>
    <p:notesMasterId r:id="rId33"/>
  </p:notesMasterIdLst>
  <p:sldIdLst>
    <p:sldId id="256" r:id="rId2"/>
    <p:sldId id="362" r:id="rId3"/>
    <p:sldId id="489" r:id="rId4"/>
    <p:sldId id="655" r:id="rId5"/>
    <p:sldId id="689" r:id="rId6"/>
    <p:sldId id="692" r:id="rId7"/>
    <p:sldId id="693" r:id="rId8"/>
    <p:sldId id="695" r:id="rId9"/>
    <p:sldId id="696" r:id="rId10"/>
    <p:sldId id="667" r:id="rId11"/>
    <p:sldId id="703" r:id="rId12"/>
    <p:sldId id="702" r:id="rId13"/>
    <p:sldId id="706" r:id="rId14"/>
    <p:sldId id="684" r:id="rId15"/>
    <p:sldId id="709" r:id="rId16"/>
    <p:sldId id="704" r:id="rId17"/>
    <p:sldId id="705" r:id="rId18"/>
    <p:sldId id="710" r:id="rId19"/>
    <p:sldId id="541" r:id="rId20"/>
    <p:sldId id="627" r:id="rId21"/>
    <p:sldId id="690" r:id="rId22"/>
    <p:sldId id="691" r:id="rId23"/>
    <p:sldId id="662" r:id="rId24"/>
    <p:sldId id="697" r:id="rId25"/>
    <p:sldId id="698" r:id="rId26"/>
    <p:sldId id="699" r:id="rId27"/>
    <p:sldId id="700" r:id="rId28"/>
    <p:sldId id="708" r:id="rId29"/>
    <p:sldId id="711" r:id="rId30"/>
    <p:sldId id="579" r:id="rId31"/>
    <p:sldId id="396" r:id="rId3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CC99FF"/>
    <a:srgbClr val="EC14B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6247" autoAdjust="0"/>
  </p:normalViewPr>
  <p:slideViewPr>
    <p:cSldViewPr>
      <p:cViewPr varScale="1">
        <p:scale>
          <a:sx n="111" d="100"/>
          <a:sy n="111" d="100"/>
        </p:scale>
        <p:origin x="1542" y="30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66CCFF"/>
        </a:solidFill>
      </dgm:spPr>
      <dgm:t>
        <a:bodyPr/>
        <a:lstStyle/>
        <a:p>
          <a:pPr algn="ctr"/>
          <a:r>
            <a:rPr lang="fr-FR" sz="4400" dirty="0"/>
            <a:t>Présentation du contrat de groupe Santé</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fr-FR"/>
        </a:p>
      </dgm:t>
    </dgm:pt>
    <dgm:pt modelId="{A897E62D-6A88-4914-9F20-E09D4E51F1EB}">
      <dgm:prSet phldrT="[Texte]" custT="1"/>
      <dgm:spPr/>
      <dgm:t>
        <a:bodyPr/>
        <a:lstStyle/>
        <a:p>
          <a:pPr algn="ctr"/>
          <a:r>
            <a:rPr lang="fr-FR" sz="4400" dirty="0"/>
            <a:t>Le congé parental</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CC99FF"/>
        </a:solidFill>
      </dgm:spPr>
      <dgm:t>
        <a:bodyPr/>
        <a:lstStyle/>
        <a:p>
          <a:pPr algn="ctr"/>
          <a:r>
            <a:rPr lang="fr-FR" sz="4400" dirty="0"/>
            <a:t>La mission Aide à l’archivage</a:t>
          </a:r>
        </a:p>
      </dgm:t>
    </dgm:pt>
    <dgm:pt modelId="{CD1C9290-20FF-41CA-9F58-5CD19B2EE6A7}" type="sibTrans" cxnId="{5D3F8F15-E47C-4098-A9C2-869B0B308DFA}">
      <dgm:prSet/>
      <dgm:spPr/>
      <dgm:t>
        <a:bodyPr/>
        <a:lstStyle/>
        <a:p>
          <a:endParaRPr lang="fr-FR"/>
        </a:p>
      </dgm:t>
    </dgm:pt>
    <dgm:pt modelId="{A0614D09-09F9-4928-B334-ED02DFB50F0D}" type="par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26076" custLinFactNeighborY="8207">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2F7907-B3F7-43C1-857F-DC1FCB25D7A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A897E62D-6A88-4914-9F20-E09D4E51F1EB}">
      <dgm:prSet phldrT="[Texte]" custT="1"/>
      <dgm:spPr>
        <a:solidFill>
          <a:srgbClr val="FFC000"/>
        </a:solidFill>
      </dgm:spPr>
      <dgm:t>
        <a:bodyPr/>
        <a:lstStyle/>
        <a:p>
          <a:pPr algn="ctr"/>
          <a:r>
            <a:rPr lang="fr-FR" sz="4400" dirty="0"/>
            <a:t>ACTU-MINUTE</a:t>
          </a:r>
        </a:p>
      </dgm:t>
    </dgm:pt>
    <dgm:pt modelId="{A0614D09-09F9-4928-B334-ED02DFB50F0D}" type="parTrans" cxnId="{5D3F8F15-E47C-4098-A9C2-869B0B308DFA}">
      <dgm:prSet/>
      <dgm:spPr/>
      <dgm:t>
        <a:bodyPr/>
        <a:lstStyle/>
        <a:p>
          <a:endParaRPr lang="fr-FR"/>
        </a:p>
      </dgm:t>
    </dgm:pt>
    <dgm:pt modelId="{CD1C9290-20FF-41CA-9F58-5CD19B2EE6A7}" type="sibTrans" cxnId="{5D3F8F15-E47C-4098-A9C2-869B0B308DFA}">
      <dgm:prSet/>
      <dgm:spPr/>
      <dgm:t>
        <a:bodyPr/>
        <a:lstStyle/>
        <a:p>
          <a:endParaRPr lang="fr-FR"/>
        </a:p>
      </dgm:t>
    </dgm:pt>
    <dgm:pt modelId="{E8665236-67CB-4250-8E70-28E5366020B0}" type="pres">
      <dgm:prSet presAssocID="{392F7907-B3F7-43C1-857F-DC1FCB25D7AB}" presName="linear" presStyleCnt="0">
        <dgm:presLayoutVars>
          <dgm:dir/>
          <dgm:animLvl val="lvl"/>
          <dgm:resizeHandles val="exact"/>
        </dgm:presLayoutVars>
      </dgm:prSet>
      <dgm:spPr/>
    </dgm:pt>
    <dgm:pt modelId="{F117A08F-258F-4E7F-A5F9-E9053FC14039}" type="pres">
      <dgm:prSet presAssocID="{A897E62D-6A88-4914-9F20-E09D4E51F1EB}" presName="parentLin" presStyleCnt="0"/>
      <dgm:spPr/>
    </dgm:pt>
    <dgm:pt modelId="{3080216E-A1D1-4316-BEE5-08A65F123F04}" type="pres">
      <dgm:prSet presAssocID="{A897E62D-6A88-4914-9F20-E09D4E51F1EB}" presName="parentLeftMargin" presStyleLbl="node1" presStyleIdx="0" presStyleCnt="1"/>
      <dgm:spPr/>
    </dgm:pt>
    <dgm:pt modelId="{F8403D09-73B7-4432-A724-0EB3B38231A4}" type="pres">
      <dgm:prSet presAssocID="{A897E62D-6A88-4914-9F20-E09D4E51F1EB}" presName="parentText" presStyleLbl="node1" presStyleIdx="0" presStyleCnt="1" custScaleX="157296" custScaleY="176370" custLinFactNeighborX="-1969" custLinFactNeighborY="7340">
        <dgm:presLayoutVars>
          <dgm:chMax val="0"/>
          <dgm:bulletEnabled val="1"/>
        </dgm:presLayoutVars>
      </dgm:prSet>
      <dgm:spPr/>
    </dgm:pt>
    <dgm:pt modelId="{6B817595-63CD-4DC9-9B53-DEB2A64F86D6}" type="pres">
      <dgm:prSet presAssocID="{A897E62D-6A88-4914-9F20-E09D4E51F1EB}" presName="negativeSpace" presStyleCnt="0"/>
      <dgm:spPr/>
    </dgm:pt>
    <dgm:pt modelId="{87BF6F1E-1459-4BE2-85D1-DB613A545D1B}" type="pres">
      <dgm:prSet presAssocID="{A897E62D-6A88-4914-9F20-E09D4E51F1EB}" presName="childText" presStyleLbl="conFgAcc1" presStyleIdx="0" presStyleCnt="1">
        <dgm:presLayoutVars>
          <dgm:bulletEnabled val="1"/>
        </dgm:presLayoutVars>
      </dgm:prSet>
      <dgm:spPr>
        <a:ln>
          <a:solidFill>
            <a:schemeClr val="accent5"/>
          </a:solidFill>
        </a:ln>
      </dgm:spPr>
    </dgm:pt>
  </dgm:ptLst>
  <dgm:cxnLst>
    <dgm:cxn modelId="{5D3F8F15-E47C-4098-A9C2-869B0B308DFA}" srcId="{392F7907-B3F7-43C1-857F-DC1FCB25D7AB}" destId="{A897E62D-6A88-4914-9F20-E09D4E51F1EB}" srcOrd="0" destOrd="0" parTransId="{A0614D09-09F9-4928-B334-ED02DFB50F0D}" sibTransId="{CD1C9290-20FF-41CA-9F58-5CD19B2EE6A7}"/>
    <dgm:cxn modelId="{8EDF6B48-AE13-48B3-9F44-620E4F0418D0}" type="presOf" srcId="{A897E62D-6A88-4914-9F20-E09D4E51F1EB}" destId="{F8403D09-73B7-4432-A724-0EB3B38231A4}" srcOrd="1" destOrd="0" presId="urn:microsoft.com/office/officeart/2005/8/layout/list1"/>
    <dgm:cxn modelId="{DF477FCE-9A14-47F4-B6EB-26A9E79A9BE5}" type="presOf" srcId="{392F7907-B3F7-43C1-857F-DC1FCB25D7AB}" destId="{E8665236-67CB-4250-8E70-28E5366020B0}" srcOrd="0" destOrd="0" presId="urn:microsoft.com/office/officeart/2005/8/layout/list1"/>
    <dgm:cxn modelId="{14E7D3DE-BA9F-49B7-8FB4-646850CAE883}" type="presOf" srcId="{A897E62D-6A88-4914-9F20-E09D4E51F1EB}" destId="{3080216E-A1D1-4316-BEE5-08A65F123F04}" srcOrd="0" destOrd="0" presId="urn:microsoft.com/office/officeart/2005/8/layout/list1"/>
    <dgm:cxn modelId="{72A1C297-F958-41C8-8C32-6BFCF67A79FB}" type="presParOf" srcId="{E8665236-67CB-4250-8E70-28E5366020B0}" destId="{F117A08F-258F-4E7F-A5F9-E9053FC14039}" srcOrd="0" destOrd="0" presId="urn:microsoft.com/office/officeart/2005/8/layout/list1"/>
    <dgm:cxn modelId="{FE818D29-DC35-437A-9470-4A2CE4CF3AA9}" type="presParOf" srcId="{F117A08F-258F-4E7F-A5F9-E9053FC14039}" destId="{3080216E-A1D1-4316-BEE5-08A65F123F04}" srcOrd="0" destOrd="0" presId="urn:microsoft.com/office/officeart/2005/8/layout/list1"/>
    <dgm:cxn modelId="{4901DA0B-6F42-4B3D-B96C-19CE51B83DAF}" type="presParOf" srcId="{F117A08F-258F-4E7F-A5F9-E9053FC14039}" destId="{F8403D09-73B7-4432-A724-0EB3B38231A4}" srcOrd="1" destOrd="0" presId="urn:microsoft.com/office/officeart/2005/8/layout/list1"/>
    <dgm:cxn modelId="{267D6E28-929D-4FE6-926A-AF317EFF8432}" type="presParOf" srcId="{E8665236-67CB-4250-8E70-28E5366020B0}" destId="{6B817595-63CD-4DC9-9B53-DEB2A64F86D6}" srcOrd="1" destOrd="0" presId="urn:microsoft.com/office/officeart/2005/8/layout/list1"/>
    <dgm:cxn modelId="{C6427F28-058A-4A66-8AA2-DEEC4A8C5D0A}" type="presParOf" srcId="{E8665236-67CB-4250-8E70-28E5366020B0}" destId="{87BF6F1E-1459-4BE2-85D1-DB613A545D1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19341"/>
          <a:ext cx="7162800" cy="16128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86911"/>
          <a:ext cx="6847000" cy="3332123"/>
        </a:xfrm>
        <a:prstGeom prst="roundRect">
          <a:avLst/>
        </a:prstGeom>
        <a:solidFill>
          <a:srgbClr val="66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Présentation du contrat de groupe Santé</a:t>
          </a:r>
        </a:p>
      </dsp:txBody>
      <dsp:txXfrm>
        <a:off x="478460" y="349572"/>
        <a:ext cx="6521678" cy="3006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Le congé parental</a:t>
          </a:r>
        </a:p>
      </dsp:txBody>
      <dsp:txXfrm>
        <a:off x="481001" y="323284"/>
        <a:ext cx="6516596" cy="3053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15799" y="158082"/>
          <a:ext cx="6847000" cy="3384187"/>
        </a:xfrm>
        <a:prstGeom prst="roundRect">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La mission Aide à l’archivage</a:t>
          </a:r>
        </a:p>
      </dsp:txBody>
      <dsp:txXfrm>
        <a:off x="481001" y="323284"/>
        <a:ext cx="6516596" cy="30537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F6F1E-1459-4BE2-85D1-DB613A545D1B}">
      <dsp:nvSpPr>
        <dsp:cNvPr id="0" name=""/>
        <dsp:cNvSpPr/>
      </dsp:nvSpPr>
      <dsp:spPr>
        <a:xfrm>
          <a:off x="0" y="2425393"/>
          <a:ext cx="7162800" cy="1638000"/>
        </a:xfrm>
        <a:prstGeom prst="rect">
          <a:avLst/>
        </a:prstGeom>
        <a:solidFill>
          <a:schemeClr val="lt1">
            <a:alpha val="90000"/>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F8403D09-73B7-4432-A724-0EB3B38231A4}">
      <dsp:nvSpPr>
        <dsp:cNvPr id="0" name=""/>
        <dsp:cNvSpPr/>
      </dsp:nvSpPr>
      <dsp:spPr>
        <a:xfrm>
          <a:off x="304802" y="141446"/>
          <a:ext cx="6847000" cy="338418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9516" tIns="0" rIns="189516" bIns="0" numCol="1" spcCol="1270" anchor="ctr" anchorCtr="0">
          <a:noAutofit/>
        </a:bodyPr>
        <a:lstStyle/>
        <a:p>
          <a:pPr marL="0" lvl="0" indent="0" algn="ctr" defTabSz="1955800">
            <a:lnSpc>
              <a:spcPct val="90000"/>
            </a:lnSpc>
            <a:spcBef>
              <a:spcPct val="0"/>
            </a:spcBef>
            <a:spcAft>
              <a:spcPct val="35000"/>
            </a:spcAft>
            <a:buNone/>
          </a:pPr>
          <a:r>
            <a:rPr lang="fr-FR" sz="4400" kern="1200" dirty="0"/>
            <a:t>ACTU-MINUTE</a:t>
          </a:r>
        </a:p>
      </dsp:txBody>
      <dsp:txXfrm>
        <a:off x="470004" y="306648"/>
        <a:ext cx="6516596" cy="305378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22T14:58:46.752"/>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0 0 0,'1878'0'0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7-22T14:59:00.103"/>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0,'1878'0,"-1854"0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4.65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1 284,'22'-1,"0"-2,0-1,40-11,-2 0,291-79,-217 53,202-33,174 37,1 42,-429-4,-37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8.50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39,'39'-18,"142"22,425-17,-578 13,43-9,-61 7,-104 25,-109 41,9-2,-2-13,190-44,21-3,26 0,56-1,122-15,-177 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19.427"/>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221 0,'0'1,"1"0,-1 0,1 0,-1 0,1 0,-1 0,1-1,-1 1,1 0,0 0,-1-1,1 1,0 0,0-1,-1 1,1-1,0 1,0-1,0 1,0-1,0 0,0 0,0 1,0-1,1 0,30 6,-28-6,37 4,50-4,-52 0,50 4,-89-4,1 0,-1 0,0 0,0 0,0 0,0 0,0 0,1 0,-1 0,0 0,0 0,0 0,0 0,0 0,1 0,-1 0,0 0,0 0,0 0,0 0,0 0,1 1,-1-1,0 0,0 0,0 0,0 0,0 0,0 0,0 0,0 1,1-1,-1 0,0 0,0 0,0 0,0 0,0 1,0-1,0 0,0 0,0 0,0 0,0 0,0 1,0-1,0 0,0 0,0 0,0 0,0 0,0 1,0-1,-10 8,-13 5,-110 29,-21 8,117-36,0-3,-49 10,48-12,15-3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27T14:13:20.188"/>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1 236,'41'-3,"0"-2,-1-2,1-1,-2-2,49-19,13-2,20-2,108-32,-296 60,32 4,0-2,1-2,-67-16,64 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65429C-58D9-478B-AFEE-042DE92416E5}" type="datetimeFigureOut">
              <a:rPr lang="fr-FR" smtClean="0"/>
              <a:pPr/>
              <a:t>11/09/2025</a:t>
            </a:fld>
            <a:endParaRPr lang="fr-FR"/>
          </a:p>
        </p:txBody>
      </p:sp>
      <p:sp>
        <p:nvSpPr>
          <p:cNvPr id="4" name="Espace réservé de l'image des diapositives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8C30E37-46C0-47A2-9ABF-EFE84D65AF2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a:t>
            </a:fld>
            <a:endParaRPr lang="fr-FR"/>
          </a:p>
        </p:txBody>
      </p:sp>
    </p:spTree>
    <p:extLst>
      <p:ext uri="{BB962C8B-B14F-4D97-AF65-F5344CB8AC3E}">
        <p14:creationId xmlns:p14="http://schemas.microsoft.com/office/powerpoint/2010/main" val="211598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08130-38FF-789A-3AF3-07827EDE60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805977E-438B-D7F0-7C0C-C63E809AA8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9F6B15-1378-2FB1-C25A-8DA0D81286E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9B3C8ABE-36E0-9CB1-D9B8-DD7701CAB20C}"/>
              </a:ext>
            </a:extLst>
          </p:cNvPr>
          <p:cNvSpPr>
            <a:spLocks noGrp="1"/>
          </p:cNvSpPr>
          <p:nvPr>
            <p:ph type="sldNum" sz="quarter" idx="5"/>
          </p:nvPr>
        </p:nvSpPr>
        <p:spPr/>
        <p:txBody>
          <a:bodyPr/>
          <a:lstStyle/>
          <a:p>
            <a:fld id="{98C30E37-46C0-47A2-9ABF-EFE84D65AF20}" type="slidenum">
              <a:rPr lang="fr-FR" smtClean="0"/>
              <a:pPr/>
              <a:t>26</a:t>
            </a:fld>
            <a:endParaRPr lang="fr-FR"/>
          </a:p>
        </p:txBody>
      </p:sp>
    </p:spTree>
    <p:extLst>
      <p:ext uri="{BB962C8B-B14F-4D97-AF65-F5344CB8AC3E}">
        <p14:creationId xmlns:p14="http://schemas.microsoft.com/office/powerpoint/2010/main" val="408006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30</a:t>
            </a:fld>
            <a:endParaRPr lang="fr-FR"/>
          </a:p>
        </p:txBody>
      </p:sp>
    </p:spTree>
    <p:extLst>
      <p:ext uri="{BB962C8B-B14F-4D97-AF65-F5344CB8AC3E}">
        <p14:creationId xmlns:p14="http://schemas.microsoft.com/office/powerpoint/2010/main" val="213060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2</a:t>
            </a:fld>
            <a:endParaRPr lang="fr-FR"/>
          </a:p>
        </p:txBody>
      </p:sp>
    </p:spTree>
    <p:extLst>
      <p:ext uri="{BB962C8B-B14F-4D97-AF65-F5344CB8AC3E}">
        <p14:creationId xmlns:p14="http://schemas.microsoft.com/office/powerpoint/2010/main" val="95340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8C30E37-46C0-47A2-9ABF-EFE84D65AF20}" type="slidenum">
              <a:rPr lang="fr-FR" smtClean="0"/>
              <a:pPr/>
              <a:t>16</a:t>
            </a:fld>
            <a:endParaRPr lang="fr-FR"/>
          </a:p>
        </p:txBody>
      </p:sp>
    </p:spTree>
    <p:extLst>
      <p:ext uri="{BB962C8B-B14F-4D97-AF65-F5344CB8AC3E}">
        <p14:creationId xmlns:p14="http://schemas.microsoft.com/office/powerpoint/2010/main" val="3344814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7E68A-F5F9-0132-4CCF-166C5E0150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EF921F3-0923-3B52-6C59-E0ADE024F69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D9D36-2407-F4B6-118B-5D1765E80F9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157037B-C414-9424-748F-654A2BB2BFE5}"/>
              </a:ext>
            </a:extLst>
          </p:cNvPr>
          <p:cNvSpPr>
            <a:spLocks noGrp="1"/>
          </p:cNvSpPr>
          <p:nvPr>
            <p:ph type="sldNum" sz="quarter" idx="5"/>
          </p:nvPr>
        </p:nvSpPr>
        <p:spPr/>
        <p:txBody>
          <a:bodyPr/>
          <a:lstStyle/>
          <a:p>
            <a:fld id="{98C30E37-46C0-47A2-9ABF-EFE84D65AF20}" type="slidenum">
              <a:rPr lang="fr-FR" smtClean="0"/>
              <a:pPr/>
              <a:t>20</a:t>
            </a:fld>
            <a:endParaRPr lang="fr-FR"/>
          </a:p>
        </p:txBody>
      </p:sp>
    </p:spTree>
    <p:extLst>
      <p:ext uri="{BB962C8B-B14F-4D97-AF65-F5344CB8AC3E}">
        <p14:creationId xmlns:p14="http://schemas.microsoft.com/office/powerpoint/2010/main" val="143961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CB21F-1BDB-57F6-EDBF-CF000D90F3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9A3621A-21BD-4551-CC7E-F3572C26A39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698EBFA-3355-8E75-E5A4-72309E511BF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C5F4C1-7732-10EA-E75D-60DA789FDB88}"/>
              </a:ext>
            </a:extLst>
          </p:cNvPr>
          <p:cNvSpPr>
            <a:spLocks noGrp="1"/>
          </p:cNvSpPr>
          <p:nvPr>
            <p:ph type="sldNum" sz="quarter" idx="5"/>
          </p:nvPr>
        </p:nvSpPr>
        <p:spPr/>
        <p:txBody>
          <a:bodyPr/>
          <a:lstStyle/>
          <a:p>
            <a:fld id="{98C30E37-46C0-47A2-9ABF-EFE84D65AF20}" type="slidenum">
              <a:rPr lang="fr-FR" smtClean="0"/>
              <a:pPr/>
              <a:t>21</a:t>
            </a:fld>
            <a:endParaRPr lang="fr-FR"/>
          </a:p>
        </p:txBody>
      </p:sp>
    </p:spTree>
    <p:extLst>
      <p:ext uri="{BB962C8B-B14F-4D97-AF65-F5344CB8AC3E}">
        <p14:creationId xmlns:p14="http://schemas.microsoft.com/office/powerpoint/2010/main" val="2092601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107E7-0822-D1A6-8CEA-E5E5875F35E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34A3645-EC7A-772A-D412-AC6DFE498E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8B5F080-A8BD-5520-C1F9-D5C3528730E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EF2EB4AD-4AAB-C29D-B416-FB4A1C2E147A}"/>
              </a:ext>
            </a:extLst>
          </p:cNvPr>
          <p:cNvSpPr>
            <a:spLocks noGrp="1"/>
          </p:cNvSpPr>
          <p:nvPr>
            <p:ph type="sldNum" sz="quarter" idx="5"/>
          </p:nvPr>
        </p:nvSpPr>
        <p:spPr/>
        <p:txBody>
          <a:bodyPr/>
          <a:lstStyle/>
          <a:p>
            <a:fld id="{98C30E37-46C0-47A2-9ABF-EFE84D65AF20}" type="slidenum">
              <a:rPr lang="fr-FR" smtClean="0"/>
              <a:pPr/>
              <a:t>22</a:t>
            </a:fld>
            <a:endParaRPr lang="fr-FR"/>
          </a:p>
        </p:txBody>
      </p:sp>
    </p:spTree>
    <p:extLst>
      <p:ext uri="{BB962C8B-B14F-4D97-AF65-F5344CB8AC3E}">
        <p14:creationId xmlns:p14="http://schemas.microsoft.com/office/powerpoint/2010/main" val="306591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A246F-C703-EBD2-5555-E16F4B6D63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1585D4-194C-C61E-0BB5-358691BD644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1EDAF34-8773-AAFA-DDCB-54A1698EA8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97CBCBF-4D85-B118-8870-72356A3C01A1}"/>
              </a:ext>
            </a:extLst>
          </p:cNvPr>
          <p:cNvSpPr>
            <a:spLocks noGrp="1"/>
          </p:cNvSpPr>
          <p:nvPr>
            <p:ph type="sldNum" sz="quarter" idx="5"/>
          </p:nvPr>
        </p:nvSpPr>
        <p:spPr/>
        <p:txBody>
          <a:bodyPr/>
          <a:lstStyle/>
          <a:p>
            <a:fld id="{98C30E37-46C0-47A2-9ABF-EFE84D65AF20}" type="slidenum">
              <a:rPr lang="fr-FR" smtClean="0"/>
              <a:pPr/>
              <a:t>23</a:t>
            </a:fld>
            <a:endParaRPr lang="fr-FR"/>
          </a:p>
        </p:txBody>
      </p:sp>
    </p:spTree>
    <p:extLst>
      <p:ext uri="{BB962C8B-B14F-4D97-AF65-F5344CB8AC3E}">
        <p14:creationId xmlns:p14="http://schemas.microsoft.com/office/powerpoint/2010/main" val="43956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E4157-D077-3449-D1A1-F0FCFD31A27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C4C73F-AE98-3DDD-0C20-ABB34C553A7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4E239E-7329-3CBB-4E95-F621037FFE4A}"/>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78DE4C1-607E-2E94-D795-6A41DAA627F2}"/>
              </a:ext>
            </a:extLst>
          </p:cNvPr>
          <p:cNvSpPr>
            <a:spLocks noGrp="1"/>
          </p:cNvSpPr>
          <p:nvPr>
            <p:ph type="sldNum" sz="quarter" idx="5"/>
          </p:nvPr>
        </p:nvSpPr>
        <p:spPr/>
        <p:txBody>
          <a:bodyPr/>
          <a:lstStyle/>
          <a:p>
            <a:fld id="{98C30E37-46C0-47A2-9ABF-EFE84D65AF20}" type="slidenum">
              <a:rPr lang="fr-FR" smtClean="0"/>
              <a:pPr/>
              <a:t>24</a:t>
            </a:fld>
            <a:endParaRPr lang="fr-FR"/>
          </a:p>
        </p:txBody>
      </p:sp>
    </p:spTree>
    <p:extLst>
      <p:ext uri="{BB962C8B-B14F-4D97-AF65-F5344CB8AC3E}">
        <p14:creationId xmlns:p14="http://schemas.microsoft.com/office/powerpoint/2010/main" val="201434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1E96F-AE8E-72F9-4EB0-2F8ADCC000E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95D7BF-2C73-62B9-8177-6FE5B14879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B204B96-E037-C87C-CF4F-BD1F938BBDA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49CE8DD-CAB7-6D98-5B39-76B14BA44880}"/>
              </a:ext>
            </a:extLst>
          </p:cNvPr>
          <p:cNvSpPr>
            <a:spLocks noGrp="1"/>
          </p:cNvSpPr>
          <p:nvPr>
            <p:ph type="sldNum" sz="quarter" idx="5"/>
          </p:nvPr>
        </p:nvSpPr>
        <p:spPr/>
        <p:txBody>
          <a:bodyPr/>
          <a:lstStyle/>
          <a:p>
            <a:fld id="{98C30E37-46C0-47A2-9ABF-EFE84D65AF20}" type="slidenum">
              <a:rPr lang="fr-FR" smtClean="0"/>
              <a:pPr/>
              <a:t>25</a:t>
            </a:fld>
            <a:endParaRPr lang="fr-FR"/>
          </a:p>
        </p:txBody>
      </p:sp>
    </p:spTree>
    <p:extLst>
      <p:ext uri="{BB962C8B-B14F-4D97-AF65-F5344CB8AC3E}">
        <p14:creationId xmlns:p14="http://schemas.microsoft.com/office/powerpoint/2010/main" val="516158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A44152-7B63-87BB-1F9D-2FA17E85E012}"/>
              </a:ext>
            </a:extLst>
          </p:cNvPr>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40CA1FB-BBC7-EE89-C7A3-33449D17D32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67FEC10-FB71-2F46-5365-0B188A2AB1DE}"/>
              </a:ext>
            </a:extLst>
          </p:cNvPr>
          <p:cNvSpPr>
            <a:spLocks noGrp="1"/>
          </p:cNvSpPr>
          <p:nvPr>
            <p:ph type="dt" sz="half" idx="10"/>
          </p:nvPr>
        </p:nvSpPr>
        <p:spPr/>
        <p:txBody>
          <a:bodyPr/>
          <a:lstStyle/>
          <a:p>
            <a:pPr>
              <a:defRPr/>
            </a:pPr>
            <a:fld id="{659C6750-4878-4F8C-B9DA-57CB5840798A}" type="datetimeFigureOut">
              <a:rPr lang="en-US" smtClean="0"/>
              <a:pPr>
                <a:defRPr/>
              </a:pPr>
              <a:t>9/11/2025</a:t>
            </a:fld>
            <a:endParaRPr lang="en-US"/>
          </a:p>
        </p:txBody>
      </p:sp>
      <p:sp>
        <p:nvSpPr>
          <p:cNvPr id="5" name="Espace réservé du pied de page 4">
            <a:extLst>
              <a:ext uri="{FF2B5EF4-FFF2-40B4-BE49-F238E27FC236}">
                <a16:creationId xmlns:a16="http://schemas.microsoft.com/office/drawing/2014/main" id="{030AC345-D282-96B8-A24A-B224BBB69BEB}"/>
              </a:ext>
            </a:extLst>
          </p:cNvPr>
          <p:cNvSpPr>
            <a:spLocks noGrp="1"/>
          </p:cNvSpPr>
          <p:nvPr>
            <p:ph type="ftr" sz="quarter" idx="11"/>
          </p:nvPr>
        </p:nvSpPr>
        <p:spPr/>
        <p:txBody>
          <a:bodyPr/>
          <a:lstStyle/>
          <a:p>
            <a:pPr>
              <a:defRPr/>
            </a:pPr>
            <a:endParaRPr lang="en-US"/>
          </a:p>
        </p:txBody>
      </p:sp>
      <p:sp>
        <p:nvSpPr>
          <p:cNvPr id="6" name="Espace réservé du numéro de diapositive 5">
            <a:extLst>
              <a:ext uri="{FF2B5EF4-FFF2-40B4-BE49-F238E27FC236}">
                <a16:creationId xmlns:a16="http://schemas.microsoft.com/office/drawing/2014/main" id="{3D6734DE-7B35-7976-ED42-A8A0C46FCCC1}"/>
              </a:ext>
            </a:extLst>
          </p:cNvPr>
          <p:cNvSpPr>
            <a:spLocks noGrp="1"/>
          </p:cNvSpPr>
          <p:nvPr>
            <p:ph type="sldNum" sz="quarter" idx="12"/>
          </p:nvPr>
        </p:nvSpPr>
        <p:spPr/>
        <p:txBody>
          <a:bodyPr/>
          <a:lstStyle/>
          <a:p>
            <a:fld id="{61F62403-2978-4FD4-A14F-D24AD846828E}" type="slidenum">
              <a:rPr lang="en-US" altLang="fr-FR" smtClean="0"/>
              <a:pPr/>
              <a:t>‹N°›</a:t>
            </a:fld>
            <a:endParaRPr lang="en-US" altLang="fr-FR"/>
          </a:p>
        </p:txBody>
      </p:sp>
    </p:spTree>
    <p:extLst>
      <p:ext uri="{BB962C8B-B14F-4D97-AF65-F5344CB8AC3E}">
        <p14:creationId xmlns:p14="http://schemas.microsoft.com/office/powerpoint/2010/main" val="153878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9A59A5-75D7-715B-94CB-59ADCD6761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8C1E911-BD9B-14A3-736A-B23D3AC1D5E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21B9EC-D53B-368C-9F57-D3CA31A34EA7}"/>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802745CB-CFE3-A73C-C3FD-A0A7D2CD8043}"/>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4F18AB9-8146-FD55-ED09-4DCAE7BA3AEA}"/>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87239712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0CD5606-9750-DC99-D1E7-F26DAC7A0F7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6F92784-A997-45EF-F571-CCC565FEF8C3}"/>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6E996E-B9F5-D8B1-B1C6-BADA1D56B9CE}"/>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2DCA275A-9F4F-E455-8C6B-1796F8877272}"/>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323DE15F-1870-3DEB-F1E3-8E6868060ED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63767757"/>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C9B02B-1DC0-7EC8-4547-BEC0A6CD71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6B7A0D-5060-34AD-D05C-255E97A8F04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426491-62A4-92D8-A3E8-387EFEA3ADED}"/>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E3B2E676-C478-D8B2-4A1E-38B6DB458697}"/>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717C6C34-B349-A5B0-4E39-12EE1C2F3FE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07501895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6FDACB-DACA-69D0-B2B4-31966C123766}"/>
              </a:ext>
            </a:extLst>
          </p:cNvPr>
          <p:cNvSpPr>
            <a:spLocks noGrp="1"/>
          </p:cNvSpPr>
          <p:nvPr>
            <p:ph type="title"/>
          </p:nvPr>
        </p:nvSpPr>
        <p:spPr>
          <a:xfrm>
            <a:off x="623888" y="1709739"/>
            <a:ext cx="78867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16FE8BB1-ADE3-DDDC-CD11-5705969144B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CF092-4B88-9F4C-2CC4-BA36BBB182BA}"/>
              </a:ext>
            </a:extLst>
          </p:cNvPr>
          <p:cNvSpPr>
            <a:spLocks noGrp="1"/>
          </p:cNvSpPr>
          <p:nvPr>
            <p:ph type="dt" sz="half" idx="10"/>
          </p:nvPr>
        </p:nvSpPr>
        <p:spPr/>
        <p:txBody>
          <a:bodyPr/>
          <a:lstStyle/>
          <a:p>
            <a:r>
              <a:rPr lang="en-US"/>
              <a:t>4/29/2022</a:t>
            </a:r>
          </a:p>
        </p:txBody>
      </p:sp>
      <p:sp>
        <p:nvSpPr>
          <p:cNvPr id="5" name="Espace réservé du pied de page 4">
            <a:extLst>
              <a:ext uri="{FF2B5EF4-FFF2-40B4-BE49-F238E27FC236}">
                <a16:creationId xmlns:a16="http://schemas.microsoft.com/office/drawing/2014/main" id="{FAB84A76-D9EB-7686-6E94-A0A5E56CCC29}"/>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60E2A217-2F3E-C900-AFF7-6542D4135B87}"/>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99324946"/>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8583C3-F91D-2254-7D64-0845D9D1DC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2B040E-7F4C-8D56-78B5-CF7B6EB5D3BE}"/>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B8AB2CA-2E20-5B93-C108-1FA808973A24}"/>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F11E217-CC20-CC7D-D0EC-CB331929346C}"/>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EDB4C759-C379-AD07-2A59-C960CB14E716}"/>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03AD27DB-58F9-B6ED-F7FA-6568FF1F0BEE}"/>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458692668"/>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B2C8-12B2-2EA0-7E2C-BDC06D89FCF4}"/>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D9D3D47-909A-D2B9-1318-C815922FB7D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232E91-5560-5E0D-885D-27F1CD32D293}"/>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A3FBE8E-A508-2E6E-9495-4B080430FB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C611E5F-52C1-E319-CCC9-73C78857D656}"/>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1E8C504-97A3-5E57-174C-DC4354469D91}"/>
              </a:ext>
            </a:extLst>
          </p:cNvPr>
          <p:cNvSpPr>
            <a:spLocks noGrp="1"/>
          </p:cNvSpPr>
          <p:nvPr>
            <p:ph type="dt" sz="half" idx="10"/>
          </p:nvPr>
        </p:nvSpPr>
        <p:spPr/>
        <p:txBody>
          <a:bodyPr/>
          <a:lstStyle/>
          <a:p>
            <a:r>
              <a:rPr lang="en-US"/>
              <a:t>4/29/2022</a:t>
            </a:r>
          </a:p>
        </p:txBody>
      </p:sp>
      <p:sp>
        <p:nvSpPr>
          <p:cNvPr id="8" name="Espace réservé du pied de page 7">
            <a:extLst>
              <a:ext uri="{FF2B5EF4-FFF2-40B4-BE49-F238E27FC236}">
                <a16:creationId xmlns:a16="http://schemas.microsoft.com/office/drawing/2014/main" id="{2B09FAC4-8010-35F8-A7BB-B228683C03EF}"/>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9" name="Espace réservé du numéro de diapositive 8">
            <a:extLst>
              <a:ext uri="{FF2B5EF4-FFF2-40B4-BE49-F238E27FC236}">
                <a16:creationId xmlns:a16="http://schemas.microsoft.com/office/drawing/2014/main" id="{1CBC266F-0E51-47F3-8243-860B90AA8659}"/>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56359676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7BD07-0692-1557-7B09-B967568083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32013DF-B4E6-02B2-6878-3427DF933A5D}"/>
              </a:ext>
            </a:extLst>
          </p:cNvPr>
          <p:cNvSpPr>
            <a:spLocks noGrp="1"/>
          </p:cNvSpPr>
          <p:nvPr>
            <p:ph type="dt" sz="half" idx="10"/>
          </p:nvPr>
        </p:nvSpPr>
        <p:spPr/>
        <p:txBody>
          <a:bodyPr/>
          <a:lstStyle/>
          <a:p>
            <a:r>
              <a:rPr lang="en-US"/>
              <a:t>4/29/2022</a:t>
            </a:r>
          </a:p>
        </p:txBody>
      </p:sp>
      <p:sp>
        <p:nvSpPr>
          <p:cNvPr id="4" name="Espace réservé du pied de page 3">
            <a:extLst>
              <a:ext uri="{FF2B5EF4-FFF2-40B4-BE49-F238E27FC236}">
                <a16:creationId xmlns:a16="http://schemas.microsoft.com/office/drawing/2014/main" id="{B89A5F7F-C1CD-8B89-30F2-751104D642B4}"/>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5" name="Espace réservé du numéro de diapositive 4">
            <a:extLst>
              <a:ext uri="{FF2B5EF4-FFF2-40B4-BE49-F238E27FC236}">
                <a16:creationId xmlns:a16="http://schemas.microsoft.com/office/drawing/2014/main" id="{65DACC61-75E8-C6EB-902F-701C3A663593}"/>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192241256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F4AA528-EB3F-5CD9-CB92-84A67087ADC4}"/>
              </a:ext>
            </a:extLst>
          </p:cNvPr>
          <p:cNvSpPr>
            <a:spLocks noGrp="1"/>
          </p:cNvSpPr>
          <p:nvPr>
            <p:ph type="dt" sz="half" idx="10"/>
          </p:nvPr>
        </p:nvSpPr>
        <p:spPr/>
        <p:txBody>
          <a:bodyPr/>
          <a:lstStyle/>
          <a:p>
            <a:fld id="{300A905A-F97D-4E54-ABC5-1CE31C62808A}" type="datetimeFigureOut">
              <a:rPr lang="fr-FR" smtClean="0"/>
              <a:pPr/>
              <a:t>11/09/2025</a:t>
            </a:fld>
            <a:endParaRPr lang="fr-FR"/>
          </a:p>
        </p:txBody>
      </p:sp>
      <p:sp>
        <p:nvSpPr>
          <p:cNvPr id="3" name="Espace réservé du pied de page 2">
            <a:extLst>
              <a:ext uri="{FF2B5EF4-FFF2-40B4-BE49-F238E27FC236}">
                <a16:creationId xmlns:a16="http://schemas.microsoft.com/office/drawing/2014/main" id="{F8461D7D-EB47-7F36-CC8F-FBB5D457E1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99B2601-42BC-9A86-949A-EF796C99DC45}"/>
              </a:ext>
            </a:extLst>
          </p:cNvPr>
          <p:cNvSpPr>
            <a:spLocks noGrp="1"/>
          </p:cNvSpPr>
          <p:nvPr>
            <p:ph type="sldNum" sz="quarter" idx="12"/>
          </p:nvPr>
        </p:nvSpPr>
        <p:spPr/>
        <p:txBody>
          <a:bodyPr/>
          <a:lstStyle/>
          <a:p>
            <a:fld id="{52501073-81C6-4E18-943D-5D2E57C59D15}" type="slidenum">
              <a:rPr lang="fr-FR" smtClean="0"/>
              <a:pPr/>
              <a:t>‹N°›</a:t>
            </a:fld>
            <a:endParaRPr lang="fr-FR"/>
          </a:p>
        </p:txBody>
      </p:sp>
    </p:spTree>
    <p:extLst>
      <p:ext uri="{BB962C8B-B14F-4D97-AF65-F5344CB8AC3E}">
        <p14:creationId xmlns:p14="http://schemas.microsoft.com/office/powerpoint/2010/main" val="428789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127AEF-F721-CD86-1A5A-6B8813006CFE}"/>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EA3A181F-310C-95C5-8F4C-EB6C2BF5A78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4BBE421-3EF6-F4E1-7B9D-669C72E8CA3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F127263-A8EA-1333-0F20-2A8DE115995D}"/>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299D8454-26C5-E4A7-D5AE-7FB64520319D}"/>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AC3665FC-C8EA-47EC-627A-5E834F838FAD}"/>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218609360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469FE-B454-F5E0-4282-774FD2697DF3}"/>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D1ECD914-493B-6266-5925-E1ACAD34276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FC8FAA62-2D02-F1AC-BE20-2976D5DA6D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10FEC42-A78E-65DD-E410-1694AC2A5A46}"/>
              </a:ext>
            </a:extLst>
          </p:cNvPr>
          <p:cNvSpPr>
            <a:spLocks noGrp="1"/>
          </p:cNvSpPr>
          <p:nvPr>
            <p:ph type="dt" sz="half" idx="10"/>
          </p:nvPr>
        </p:nvSpPr>
        <p:spPr/>
        <p:txBody>
          <a:bodyPr/>
          <a:lstStyle/>
          <a:p>
            <a:r>
              <a:rPr lang="en-US"/>
              <a:t>4/29/2022</a:t>
            </a:r>
          </a:p>
        </p:txBody>
      </p:sp>
      <p:sp>
        <p:nvSpPr>
          <p:cNvPr id="6" name="Espace réservé du pied de page 5">
            <a:extLst>
              <a:ext uri="{FF2B5EF4-FFF2-40B4-BE49-F238E27FC236}">
                <a16:creationId xmlns:a16="http://schemas.microsoft.com/office/drawing/2014/main" id="{C2F6D830-58EA-0F5A-689A-E74518EF5510}"/>
              </a:ext>
            </a:extLst>
          </p:cNvPr>
          <p:cNvSpPr>
            <a:spLocks noGrp="1"/>
          </p:cNvSpPr>
          <p:nvPr>
            <p:ph type="ftr" sz="quarter" idx="11"/>
          </p:nvPr>
        </p:nvSpPr>
        <p:spPr/>
        <p:txBody>
          <a:bodyPr/>
          <a:lstStyle/>
          <a:p>
            <a:pPr marL="12700">
              <a:lnSpc>
                <a:spcPts val="1425"/>
              </a:lnSpc>
            </a:pPr>
            <a:r>
              <a:rPr lang="fr-FR" spc="-5"/>
              <a:t>CDG 18 – Réunion d’information – 03 mai 2022</a:t>
            </a:r>
            <a:endParaRPr lang="fr-FR" dirty="0"/>
          </a:p>
        </p:txBody>
      </p:sp>
      <p:sp>
        <p:nvSpPr>
          <p:cNvPr id="7" name="Espace réservé du numéro de diapositive 6">
            <a:extLst>
              <a:ext uri="{FF2B5EF4-FFF2-40B4-BE49-F238E27FC236}">
                <a16:creationId xmlns:a16="http://schemas.microsoft.com/office/drawing/2014/main" id="{16D8DF24-FBDA-114E-471E-4A7473020BF5}"/>
              </a:ext>
            </a:extLst>
          </p:cNvPr>
          <p:cNvSpPr>
            <a:spLocks noGrp="1"/>
          </p:cNvSpPr>
          <p:nvPr>
            <p:ph type="sldNum" sz="quarter" idx="12"/>
          </p:nvPr>
        </p:nvSpPr>
        <p:spPr/>
        <p:txBody>
          <a:body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48575077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077874-EEE3-0768-6201-8580C44784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E5EBA1-1C49-FB94-8E18-909994D2188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0F68BE-9B39-7468-1755-2F198684F8C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4/29/2022</a:t>
            </a:r>
          </a:p>
        </p:txBody>
      </p:sp>
      <p:sp>
        <p:nvSpPr>
          <p:cNvPr id="5" name="Espace réservé du pied de page 4">
            <a:extLst>
              <a:ext uri="{FF2B5EF4-FFF2-40B4-BE49-F238E27FC236}">
                <a16:creationId xmlns:a16="http://schemas.microsoft.com/office/drawing/2014/main" id="{E1AF612E-E52C-E3B6-8C13-CA462B0DFB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12700">
              <a:lnSpc>
                <a:spcPts val="1425"/>
              </a:lnSpc>
            </a:pPr>
            <a:r>
              <a:rPr lang="fr-FR" spc="-5"/>
              <a:t>CDG 18 – Réunion d’information – 03 mai 2022</a:t>
            </a:r>
            <a:endParaRPr lang="fr-FR" dirty="0"/>
          </a:p>
        </p:txBody>
      </p:sp>
      <p:sp>
        <p:nvSpPr>
          <p:cNvPr id="6" name="Espace réservé du numéro de diapositive 5">
            <a:extLst>
              <a:ext uri="{FF2B5EF4-FFF2-40B4-BE49-F238E27FC236}">
                <a16:creationId xmlns:a16="http://schemas.microsoft.com/office/drawing/2014/main" id="{E16D8736-65C8-AAD8-8D1B-CE4CABD58C4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38100">
              <a:lnSpc>
                <a:spcPts val="1425"/>
              </a:lnSpc>
            </a:pPr>
            <a:fld id="{81D60167-4931-47E6-BA6A-407CBD079E47}" type="slidenum">
              <a:rPr lang="fr-FR" spc="-5" smtClean="0"/>
              <a:pPr marL="38100">
                <a:lnSpc>
                  <a:spcPts val="1425"/>
                </a:lnSpc>
              </a:pPr>
              <a:t>‹N°›</a:t>
            </a:fld>
            <a:endParaRPr lang="fr-FR" spc="-5" dirty="0"/>
          </a:p>
        </p:txBody>
      </p:sp>
    </p:spTree>
    <p:extLst>
      <p:ext uri="{BB962C8B-B14F-4D97-AF65-F5344CB8AC3E}">
        <p14:creationId xmlns:p14="http://schemas.microsoft.com/office/powerpoint/2010/main" val="38570357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service.archivage@cdg18.fr"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service.archivage@cdg18.fr"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NULL"/><Relationship Id="rId3" Type="http://schemas.openxmlformats.org/officeDocument/2006/relationships/hyperlink" Target="https://app.livestorm.co/p/2b72155b-4609-47e8-808a-86d2086b60f8" TargetMode="External"/><Relationship Id="rId7" Type="http://schemas.openxmlformats.org/officeDocument/2006/relationships/image" Target="NULL"/><Relationship Id="rId12" Type="http://schemas.openxmlformats.org/officeDocument/2006/relationships/customXml" Target="../ink/ink6.xml"/><Relationship Id="rId2" Type="http://schemas.openxmlformats.org/officeDocument/2006/relationships/notesSlide" Target="../notesSlides/notesSlide7.xml"/><Relationship Id="rId1" Type="http://schemas.openxmlformats.org/officeDocument/2006/relationships/slideLayout" Target="../slideLayouts/slideLayout2.xml"/><Relationship Id="rId11" Type="http://schemas.openxmlformats.org/officeDocument/2006/relationships/image" Target="NULL"/><Relationship Id="rId5" Type="http://schemas.openxmlformats.org/officeDocument/2006/relationships/customXml" Target="../ink/ink3.xml"/><Relationship Id="rId10" Type="http://schemas.openxmlformats.org/officeDocument/2006/relationships/customXml" Target="../ink/ink5.xml"/><Relationship Id="rId4" Type="http://schemas.openxmlformats.org/officeDocument/2006/relationships/image" Target="../media/image1.jpeg"/><Relationship Id="rId9" Type="http://schemas.openxmlformats.org/officeDocument/2006/relationships/image" Target="NULL"/><Relationship Id="rId14" Type="http://schemas.openxmlformats.org/officeDocument/2006/relationships/image" Target="../media/image16.jpeg"/></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10.xml"/><Relationship Id="rId3" Type="http://schemas.openxmlformats.org/officeDocument/2006/relationships/hyperlink" Target="https://forms.office.com/e/usUfj3NvS3" TargetMode="External"/><Relationship Id="rId7" Type="http://schemas.openxmlformats.org/officeDocument/2006/relationships/customXml" Target="../ink/ink7.xml"/><Relationship Id="rId12" Type="http://schemas.openxmlformats.org/officeDocument/2006/relationships/image" Target="NUL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11" Type="http://schemas.openxmlformats.org/officeDocument/2006/relationships/customXml" Target="../ink/ink9.xml"/><Relationship Id="rId5" Type="http://schemas.openxmlformats.org/officeDocument/2006/relationships/hyperlink" Target="https://forms.office.com/e/zmrZTWySiM" TargetMode="External"/><Relationship Id="rId10" Type="http://schemas.openxmlformats.org/officeDocument/2006/relationships/image" Target="NULL"/><Relationship Id="rId4" Type="http://schemas.openxmlformats.org/officeDocument/2006/relationships/hyperlink" Target="https://forms.office.com/e/xxtXfYegC9" TargetMode="External"/><Relationship Id="rId9" Type="http://schemas.openxmlformats.org/officeDocument/2006/relationships/customXml" Target="../ink/ink8.xml"/><Relationship Id="rId14" Type="http://schemas.openxmlformats.org/officeDocument/2006/relationships/image" Target="NULL"/></Relationships>
</file>

<file path=ppt/slides/_rels/slide25.xml.rels><?xml version="1.0" encoding="UTF-8" standalone="yes"?>
<Relationships xmlns="http://schemas.openxmlformats.org/package/2006/relationships"><Relationship Id="rId8" Type="http://schemas.openxmlformats.org/officeDocument/2006/relationships/customXml" Target="../ink/ink12.xml"/><Relationship Id="rId13"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12" Type="http://schemas.openxmlformats.org/officeDocument/2006/relationships/customXml" Target="../ink/ink14.xml"/><Relationship Id="rId2" Type="http://schemas.openxmlformats.org/officeDocument/2006/relationships/notesSlide" Target="../notesSlides/notesSlide9.xml"/><Relationship Id="rId1" Type="http://schemas.openxmlformats.org/officeDocument/2006/relationships/slideLayout" Target="../slideLayouts/slideLayout2.xml"/><Relationship Id="rId11" Type="http://schemas.openxmlformats.org/officeDocument/2006/relationships/image" Target="NULL"/><Relationship Id="rId15" Type="http://schemas.openxmlformats.org/officeDocument/2006/relationships/image" Target="../media/image18.png"/><Relationship Id="rId10" Type="http://schemas.openxmlformats.org/officeDocument/2006/relationships/customXml" Target="../ink/ink13.xml"/><Relationship Id="rId4" Type="http://schemas.openxmlformats.org/officeDocument/2006/relationships/customXml" Target="../ink/ink11.xml"/><Relationship Id="rId9" Type="http://schemas.openxmlformats.org/officeDocument/2006/relationships/image" Target="NULL"/><Relationship Id="rId1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customXml" Target="../ink/ink16.xml"/><Relationship Id="rId13"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12" Type="http://schemas.openxmlformats.org/officeDocument/2006/relationships/customXml" Target="../ink/ink18.xml"/><Relationship Id="rId2" Type="http://schemas.openxmlformats.org/officeDocument/2006/relationships/notesSlide" Target="../notesSlides/notesSlide10.xml"/><Relationship Id="rId1" Type="http://schemas.openxmlformats.org/officeDocument/2006/relationships/slideLayout" Target="../slideLayouts/slideLayout2.xml"/><Relationship Id="rId11" Type="http://schemas.openxmlformats.org/officeDocument/2006/relationships/image" Target="NULL"/><Relationship Id="rId10" Type="http://schemas.openxmlformats.org/officeDocument/2006/relationships/customXml" Target="../ink/ink17.xml"/><Relationship Id="rId4" Type="http://schemas.openxmlformats.org/officeDocument/2006/relationships/customXml" Target="../ink/ink15.xml"/><Relationship Id="rId9" Type="http://schemas.openxmlformats.org/officeDocument/2006/relationships/image" Target="NULL"/><Relationship Id="rId1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forms.gle/CBzW4VpzEdqX4nRu6"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NULL"/><Relationship Id="rId3" Type="http://schemas.openxmlformats.org/officeDocument/2006/relationships/image" Target="../media/image22.png"/><Relationship Id="rId7" Type="http://schemas.openxmlformats.org/officeDocument/2006/relationships/image" Target="NULL"/><Relationship Id="rId12" Type="http://schemas.openxmlformats.org/officeDocument/2006/relationships/customXml" Target="../ink/ink2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NULL"/><Relationship Id="rId5" Type="http://schemas.openxmlformats.org/officeDocument/2006/relationships/image" Target="../media/image1.jpeg"/><Relationship Id="rId10" Type="http://schemas.openxmlformats.org/officeDocument/2006/relationships/customXml" Target="../ink/ink21.xml"/><Relationship Id="rId4" Type="http://schemas.openxmlformats.org/officeDocument/2006/relationships/hyperlink" Target="https://www.komuniki.fr/index.html" TargetMode="External"/><Relationship Id="rId9" Type="http://schemas.openxmlformats.org/officeDocument/2006/relationships/image" Target="NUL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customXml" Target="../ink/ink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715327" y="2853689"/>
            <a:ext cx="7713345" cy="1427955"/>
          </a:xfrm>
          <a:prstGeom prst="rect">
            <a:avLst/>
          </a:prstGeom>
        </p:spPr>
        <p:txBody>
          <a:bodyPr vert="horz" wrap="square" lIns="0" tIns="12065" rIns="0" bIns="0" rtlCol="0">
            <a:spAutoFit/>
          </a:bodyPr>
          <a:lstStyle/>
          <a:p>
            <a:pPr marL="12700" algn="ctr">
              <a:lnSpc>
                <a:spcPct val="100000"/>
              </a:lnSpc>
              <a:spcBef>
                <a:spcPts val="95"/>
              </a:spcBef>
            </a:pPr>
            <a:r>
              <a:rPr lang="fr-FR" sz="6000" spc="-15" dirty="0">
                <a:solidFill>
                  <a:schemeClr val="accent5">
                    <a:lumMod val="75000"/>
                  </a:schemeClr>
                </a:solidFill>
              </a:rPr>
              <a:t>LES VISIOS DU CDG18</a:t>
            </a:r>
            <a:br>
              <a:rPr lang="fr-FR" sz="4800" spc="-15" dirty="0">
                <a:solidFill>
                  <a:srgbClr val="00B0F0"/>
                </a:solidFill>
              </a:rPr>
            </a:br>
            <a:r>
              <a:rPr lang="fr-FR" sz="3200" spc="-15" dirty="0">
                <a:solidFill>
                  <a:schemeClr val="accent6"/>
                </a:solidFill>
              </a:rPr>
              <a:t>Session  – septembre 2025</a:t>
            </a:r>
            <a:endParaRPr dirty="0">
              <a:solidFill>
                <a:schemeClr val="accent6"/>
              </a:solidFill>
            </a:endParaRPr>
          </a:p>
        </p:txBody>
      </p:sp>
      <p:sp>
        <p:nvSpPr>
          <p:cNvPr id="7" name="object 7"/>
          <p:cNvSpPr txBox="1"/>
          <p:nvPr/>
        </p:nvSpPr>
        <p:spPr>
          <a:xfrm>
            <a:off x="8497061" y="6431686"/>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Arial"/>
                <a:cs typeface="Arial"/>
              </a:rPr>
              <a:t>1</a:t>
            </a:r>
            <a:endParaRPr sz="1200">
              <a:latin typeface="Arial"/>
              <a:cs typeface="Arial"/>
            </a:endParaRPr>
          </a:p>
        </p:txBody>
      </p:sp>
      <p:pic>
        <p:nvPicPr>
          <p:cNvPr id="9" name="Image 8" descr="Logo_CDG18_BS.jpg"/>
          <p:cNvPicPr>
            <a:picLocks noChangeAspect="1"/>
          </p:cNvPicPr>
          <p:nvPr/>
        </p:nvPicPr>
        <p:blipFill>
          <a:blip r:embed="rId3"/>
          <a:stretch>
            <a:fillRect/>
          </a:stretch>
        </p:blipFill>
        <p:spPr>
          <a:xfrm>
            <a:off x="146011" y="500042"/>
            <a:ext cx="1422426" cy="1443762"/>
          </a:xfrm>
          <a:prstGeom prst="rect">
            <a:avLst/>
          </a:prstGeom>
        </p:spPr>
      </p:pic>
      <p:grpSp>
        <p:nvGrpSpPr>
          <p:cNvPr id="10" name="Groupe 14"/>
          <p:cNvGrpSpPr>
            <a:grpSpLocks/>
          </p:cNvGrpSpPr>
          <p:nvPr/>
        </p:nvGrpSpPr>
        <p:grpSpPr bwMode="auto">
          <a:xfrm>
            <a:off x="1357290" y="285728"/>
            <a:ext cx="7661932" cy="2016596"/>
            <a:chOff x="2521302" y="4447632"/>
            <a:chExt cx="6645275" cy="2324642"/>
          </a:xfrm>
        </p:grpSpPr>
        <p:sp>
          <p:nvSpPr>
            <p:cNvPr id="11"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2"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3"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4" name="Group 6"/>
            <p:cNvGrpSpPr>
              <a:grpSpLocks/>
            </p:cNvGrpSpPr>
            <p:nvPr/>
          </p:nvGrpSpPr>
          <p:grpSpPr bwMode="auto">
            <a:xfrm>
              <a:off x="3957638" y="5091476"/>
              <a:ext cx="171450" cy="1165229"/>
              <a:chOff x="112099728" y="105931681"/>
              <a:chExt cx="170831" cy="1165800"/>
            </a:xfrm>
          </p:grpSpPr>
          <p:sp>
            <p:nvSpPr>
              <p:cNvPr id="19"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0"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1"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5" name="Group 10"/>
            <p:cNvGrpSpPr>
              <a:grpSpLocks/>
            </p:cNvGrpSpPr>
            <p:nvPr/>
          </p:nvGrpSpPr>
          <p:grpSpPr bwMode="auto">
            <a:xfrm>
              <a:off x="8701088" y="4447632"/>
              <a:ext cx="169862" cy="1163632"/>
              <a:chOff x="116843535" y="105289350"/>
              <a:chExt cx="170420" cy="1163658"/>
            </a:xfrm>
          </p:grpSpPr>
          <p:sp>
            <p:nvSpPr>
              <p:cNvPr id="16" name="Rectangle 15"/>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7" name="Rectangle 16"/>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8" name="Rectangle 17"/>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2" name="object 5">
            <a:extLst>
              <a:ext uri="{FF2B5EF4-FFF2-40B4-BE49-F238E27FC236}">
                <a16:creationId xmlns:a16="http://schemas.microsoft.com/office/drawing/2014/main" id="{59DEC9A9-D93D-BFA7-972F-C819F74BE1C2}"/>
              </a:ext>
            </a:extLst>
          </p:cNvPr>
          <p:cNvSpPr txBox="1">
            <a:spLocks/>
          </p:cNvSpPr>
          <p:nvPr/>
        </p:nvSpPr>
        <p:spPr>
          <a:xfrm>
            <a:off x="110569" y="4242178"/>
            <a:ext cx="8782089" cy="1910138"/>
          </a:xfrm>
          <a:prstGeom prst="rect">
            <a:avLst/>
          </a:prstGeom>
        </p:spPr>
        <p:txBody>
          <a:bodyPr vert="horz" wrap="square" lIns="0" tIns="12065" rIns="0" bIns="0" rtlCol="0">
            <a:spAutoFit/>
          </a:bodyPr>
          <a:lstStyle>
            <a:lvl1pPr>
              <a:defRPr sz="2400" b="1" i="0">
                <a:solidFill>
                  <a:srgbClr val="B10F61"/>
                </a:solidFill>
                <a:latin typeface="Carlito"/>
                <a:ea typeface="+mj-ea"/>
                <a:cs typeface="Carlito"/>
              </a:defRPr>
            </a:lvl1pPr>
          </a:lstStyle>
          <a:p>
            <a:pPr marL="12700" algn="ctr">
              <a:spcBef>
                <a:spcPts val="95"/>
              </a:spcBef>
            </a:pPr>
            <a:r>
              <a:rPr lang="fr-FR" sz="2800" kern="0" spc="-15" dirty="0">
                <a:solidFill>
                  <a:schemeClr val="accent5">
                    <a:lumMod val="75000"/>
                  </a:schemeClr>
                </a:solidFill>
              </a:rPr>
              <a:t>Vos intervenants pour cette session</a:t>
            </a:r>
          </a:p>
          <a:p>
            <a:pPr marL="12700" algn="ctr">
              <a:spcBef>
                <a:spcPts val="95"/>
              </a:spcBef>
            </a:pPr>
            <a:endParaRPr lang="fr-FR" sz="2000" kern="0" spc="-15" dirty="0">
              <a:solidFill>
                <a:srgbClr val="00B0F0"/>
              </a:solidFill>
              <a:latin typeface="Arial" panose="020B0604020202020204" pitchFamily="34" charset="0"/>
              <a:cs typeface="Arial" panose="020B0604020202020204" pitchFamily="34" charset="0"/>
            </a:endParaRPr>
          </a:p>
          <a:p>
            <a:pPr marL="12700" algn="ctr">
              <a:spcBef>
                <a:spcPts val="95"/>
              </a:spcBef>
            </a:pPr>
            <a:r>
              <a:rPr lang="fr-FR" kern="0" dirty="0">
                <a:solidFill>
                  <a:srgbClr val="00B0F0"/>
                </a:solidFill>
              </a:rPr>
              <a:t>Aurore VEDRENNE- Directrice Adjointe des Services</a:t>
            </a:r>
          </a:p>
          <a:p>
            <a:pPr marL="12700" algn="ctr">
              <a:spcBef>
                <a:spcPts val="95"/>
              </a:spcBef>
            </a:pPr>
            <a:r>
              <a:rPr lang="fr-FR" kern="0" dirty="0">
                <a:solidFill>
                  <a:srgbClr val="00B0F0"/>
                </a:solidFill>
              </a:rPr>
              <a:t>Héloïse RENAUD - archiviste </a:t>
            </a:r>
          </a:p>
          <a:p>
            <a:pPr marL="12700" algn="ctr">
              <a:spcBef>
                <a:spcPts val="95"/>
              </a:spcBef>
            </a:pPr>
            <a:r>
              <a:rPr lang="fr-FR" kern="0">
                <a:solidFill>
                  <a:srgbClr val="00B0F0"/>
                </a:solidFill>
              </a:rPr>
              <a:t>Relyens</a:t>
            </a:r>
            <a:endParaRPr lang="fr-FR" kern="0" dirty="0">
              <a:solidFill>
                <a:srgbClr val="00B0F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438B3-BEDB-6182-E2EC-E2E0BAB48EB5}"/>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C9A02DC5-FD09-10C6-EACB-6599418BC344}"/>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7575E34D-F7C4-814C-EFB1-1F6C1479F7BF}"/>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07840EE9-AB78-A2FA-59FE-3F40B4B7216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B788971A-56CD-255B-F018-C33AFF3CABB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38ED23A4-97DC-3CDB-0BBC-C7817073868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AA6FD09F-3FBB-19A1-9ACC-3B9BDA05295F}"/>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602A1D0D-A8BE-520E-BC09-6F87E94CE63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18CC23EA-B374-0EB4-07E3-2B3018D458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5A17F1F4-11AD-09AB-764E-25761BC1655F}"/>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5CED502E-10CE-A2DC-4868-BE014FCD0D8C}"/>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FADA5A02-5A19-4784-633A-C8B307BA858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4FACC647-A7CC-50FE-AF1F-79D930816C1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15D69B95-2FD5-5399-634F-2BBA6525E0B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67CE5D67-A51E-42F8-8D36-23270914339F}"/>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41386430-5DEC-9CF4-63A7-7919DCA27A51}"/>
              </a:ext>
            </a:extLst>
          </p:cNvPr>
          <p:cNvGraphicFramePr/>
          <p:nvPr>
            <p:extLst>
              <p:ext uri="{D42A27DB-BD31-4B8C-83A1-F6EECF244321}">
                <p14:modId xmlns:p14="http://schemas.microsoft.com/office/powerpoint/2010/main" val="3617097319"/>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973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8623-5F83-BEB0-FDD7-BE3621FA07E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2FCAF1AF-56CB-7BAC-2A85-7C5B28D7A05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C28D825-9FDC-75B9-C2B7-52750DB6029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DFACCF8E-67B3-7AED-D176-D76B7799FE1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C4CF2AD-D18F-0B2E-E0D7-397050C4A25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44923CE-CAB6-AE33-6C09-8F79EAF2486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E15DBBC-4C3D-2317-8D98-2A1135C9F326}"/>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C545E31E-2BC1-3889-BFDB-8CC4BB8A8C48}"/>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8B467C9-FC59-94BC-057F-AB0D00246086}"/>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AF5BF97-E90C-0938-AE36-A91AD69EB62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8040FCE-AB61-E169-04C7-C44D80797FE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AE8C65B-4A70-D606-DCA8-1223CDCB0A7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6B0E412-89FA-6A9C-9554-52C486953DEE}"/>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732AE0D4-C298-AA29-2E3A-DB6A4AE9494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7093BBF-C201-5072-49A0-91B44F0FF65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988FD89B-6F9D-2EE3-C34B-8B4659E8B8E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Espace réservé du contenu 11">
            <a:extLst>
              <a:ext uri="{FF2B5EF4-FFF2-40B4-BE49-F238E27FC236}">
                <a16:creationId xmlns:a16="http://schemas.microsoft.com/office/drawing/2014/main" id="{19F32EF6-16A7-9142-62EE-07822FA38E97}"/>
              </a:ext>
            </a:extLst>
          </p:cNvPr>
          <p:cNvSpPr>
            <a:spLocks noGrp="1"/>
          </p:cNvSpPr>
          <p:nvPr>
            <p:ph idx="1"/>
          </p:nvPr>
        </p:nvSpPr>
        <p:spPr>
          <a:xfrm>
            <a:off x="682931" y="1694532"/>
            <a:ext cx="3718181" cy="2801268"/>
          </a:xfrm>
        </p:spPr>
        <p:txBody>
          <a:bodyPr>
            <a:normAutofit fontScale="85000" lnSpcReduction="20000"/>
          </a:bodyPr>
          <a:lstStyle/>
          <a:p>
            <a:pPr marL="0" indent="0" algn="ctr">
              <a:buNone/>
            </a:pPr>
            <a:r>
              <a:rPr lang="fr-FR" sz="2800" b="1" dirty="0"/>
              <a:t>Héloïse RENAUD</a:t>
            </a:r>
          </a:p>
          <a:p>
            <a:pPr marL="0" indent="0" algn="ctr">
              <a:buNone/>
            </a:pPr>
            <a:r>
              <a:rPr lang="fr-FR" sz="1800" b="1" dirty="0"/>
              <a:t>Archiviste itinérante</a:t>
            </a:r>
          </a:p>
          <a:p>
            <a:pPr marL="0" indent="0" algn="ctr">
              <a:buNone/>
            </a:pPr>
            <a:r>
              <a:rPr lang="fr-FR" sz="2000" dirty="0"/>
              <a:t>prise de poste depuis le 1 juin 2025</a:t>
            </a:r>
          </a:p>
          <a:p>
            <a:pPr marL="0" indent="0" algn="ctr">
              <a:buNone/>
            </a:pPr>
            <a:r>
              <a:rPr lang="fr-FR" sz="2000" dirty="0"/>
              <a:t>et </a:t>
            </a:r>
          </a:p>
          <a:p>
            <a:pPr marL="0" indent="0" algn="ctr">
              <a:buNone/>
            </a:pPr>
            <a:r>
              <a:rPr lang="fr-FR" sz="2800" b="1" dirty="0"/>
              <a:t>Julie HEURTAULT </a:t>
            </a:r>
          </a:p>
          <a:p>
            <a:pPr marL="0" indent="0" algn="ctr">
              <a:buNone/>
            </a:pPr>
            <a:r>
              <a:rPr lang="fr-FR" sz="1800" b="1" dirty="0"/>
              <a:t>Coordinatrice</a:t>
            </a:r>
            <a:endParaRPr lang="fr-FR" dirty="0"/>
          </a:p>
          <a:p>
            <a:pPr marL="0" indent="0" algn="ctr">
              <a:buNone/>
            </a:pPr>
            <a:r>
              <a:rPr lang="fr-FR" dirty="0">
                <a:hlinkClick r:id="rId3"/>
              </a:rPr>
              <a:t>service.archivage@cdg18.fr</a:t>
            </a:r>
            <a:endParaRPr lang="fr-FR" dirty="0"/>
          </a:p>
          <a:p>
            <a:pPr marL="0" indent="0" algn="ctr">
              <a:buNone/>
            </a:pPr>
            <a:r>
              <a:rPr lang="fr-FR" dirty="0"/>
              <a:t>02 48 50 94 37</a:t>
            </a:r>
          </a:p>
          <a:p>
            <a:pPr marL="0" indent="0" algn="ctr">
              <a:buNone/>
            </a:pPr>
            <a:r>
              <a:rPr lang="fr-FR" dirty="0"/>
              <a:t>02 18 15 01 63 </a:t>
            </a:r>
          </a:p>
          <a:p>
            <a:pPr marL="0" indent="0" algn="ctr">
              <a:buNone/>
            </a:pPr>
            <a:endParaRPr lang="fr-FR" dirty="0"/>
          </a:p>
        </p:txBody>
      </p:sp>
      <p:sp>
        <p:nvSpPr>
          <p:cNvPr id="17" name="ZoneTexte 16">
            <a:extLst>
              <a:ext uri="{FF2B5EF4-FFF2-40B4-BE49-F238E27FC236}">
                <a16:creationId xmlns:a16="http://schemas.microsoft.com/office/drawing/2014/main" id="{E0ACFE14-07AF-9861-4021-DBEAD34FD9DF}"/>
              </a:ext>
            </a:extLst>
          </p:cNvPr>
          <p:cNvSpPr txBox="1"/>
          <p:nvPr/>
        </p:nvSpPr>
        <p:spPr>
          <a:xfrm>
            <a:off x="3203774" y="589248"/>
            <a:ext cx="5433474" cy="338554"/>
          </a:xfrm>
          <a:prstGeom prst="rect">
            <a:avLst/>
          </a:prstGeom>
          <a:noFill/>
        </p:spPr>
        <p:txBody>
          <a:bodyPr wrap="square">
            <a:spAutoFit/>
          </a:bodyPr>
          <a:lstStyle/>
          <a:p>
            <a:pPr marL="0" indent="0" algn="ctr">
              <a:buNone/>
            </a:pPr>
            <a:r>
              <a:rPr lang="fr-FR" sz="1600" b="1" dirty="0">
                <a:solidFill>
                  <a:srgbClr val="0070C0"/>
                </a:solidFill>
              </a:rPr>
              <a:t>Pôle Emploi public / Concours et appui aux collectivités</a:t>
            </a:r>
          </a:p>
        </p:txBody>
      </p:sp>
      <p:pic>
        <p:nvPicPr>
          <p:cNvPr id="2" name="Image 1">
            <a:extLst>
              <a:ext uri="{FF2B5EF4-FFF2-40B4-BE49-F238E27FC236}">
                <a16:creationId xmlns:a16="http://schemas.microsoft.com/office/drawing/2014/main" id="{4CC5C732-66BE-82B2-0121-57D52478F10F}"/>
              </a:ext>
            </a:extLst>
          </p:cNvPr>
          <p:cNvPicPr>
            <a:picLocks noChangeAspect="1"/>
          </p:cNvPicPr>
          <p:nvPr/>
        </p:nvPicPr>
        <p:blipFill>
          <a:blip r:embed="rId4"/>
          <a:stretch>
            <a:fillRect/>
          </a:stretch>
        </p:blipFill>
        <p:spPr>
          <a:xfrm>
            <a:off x="4742889" y="1208637"/>
            <a:ext cx="3454391" cy="3358024"/>
          </a:xfrm>
          <a:prstGeom prst="rect">
            <a:avLst/>
          </a:prstGeom>
        </p:spPr>
      </p:pic>
      <p:sp>
        <p:nvSpPr>
          <p:cNvPr id="4" name="ZoneTexte 3">
            <a:extLst>
              <a:ext uri="{FF2B5EF4-FFF2-40B4-BE49-F238E27FC236}">
                <a16:creationId xmlns:a16="http://schemas.microsoft.com/office/drawing/2014/main" id="{ACE6C931-F839-60F4-F7B3-919262937E78}"/>
              </a:ext>
            </a:extLst>
          </p:cNvPr>
          <p:cNvSpPr txBox="1"/>
          <p:nvPr/>
        </p:nvSpPr>
        <p:spPr>
          <a:xfrm>
            <a:off x="457200" y="4772755"/>
            <a:ext cx="7991945" cy="1323439"/>
          </a:xfrm>
          <a:prstGeom prst="rect">
            <a:avLst/>
          </a:prstGeom>
          <a:noFill/>
        </p:spPr>
        <p:txBody>
          <a:bodyPr wrap="square" rtlCol="0">
            <a:spAutoFit/>
          </a:bodyPr>
          <a:lstStyle/>
          <a:p>
            <a:pPr algn="just"/>
            <a:r>
              <a:rPr lang="fr-FR" sz="2000" dirty="0"/>
              <a:t>Pour s’engager dans la proposition d’une prestation dans les collectivités :</a:t>
            </a:r>
          </a:p>
          <a:p>
            <a:pPr algn="just"/>
            <a:endParaRPr lang="fr-FR" sz="2000" dirty="0"/>
          </a:p>
          <a:p>
            <a:pPr algn="just"/>
            <a:r>
              <a:rPr lang="fr-FR" sz="2000" b="1" dirty="0">
                <a:solidFill>
                  <a:srgbClr val="FF0000"/>
                </a:solidFill>
              </a:rPr>
              <a:t>Signature de la </a:t>
            </a:r>
            <a:r>
              <a:rPr lang="fr-FR" sz="2000" b="1" u="sng" dirty="0">
                <a:solidFill>
                  <a:srgbClr val="FF0000"/>
                </a:solidFill>
              </a:rPr>
              <a:t>convention d’adhésion</a:t>
            </a:r>
            <a:r>
              <a:rPr lang="fr-FR" sz="2000" b="1" dirty="0">
                <a:solidFill>
                  <a:srgbClr val="FF0000"/>
                </a:solidFill>
              </a:rPr>
              <a:t> </a:t>
            </a:r>
            <a:r>
              <a:rPr lang="fr-FR" sz="2000" dirty="0"/>
              <a:t>au service d’Aide à l’archivage du Centre de Gestion du Cher</a:t>
            </a:r>
          </a:p>
        </p:txBody>
      </p:sp>
    </p:spTree>
    <p:extLst>
      <p:ext uri="{BB962C8B-B14F-4D97-AF65-F5344CB8AC3E}">
        <p14:creationId xmlns:p14="http://schemas.microsoft.com/office/powerpoint/2010/main" val="218662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6FE1-A86B-CF47-A684-17B3243799D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C26CFF09-67B3-0743-DD03-761BED68870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5022A42-3ADA-4C4C-FAF6-EB7A2835771F}"/>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C68D14C-3C6A-7F30-12D4-6768AA023C4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795A942B-675D-8D75-AA17-8C25D39E97E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68B0EAE-7FA1-2C6F-61BF-207B79FA378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0D25BC40-CEAB-F748-3A28-7AFF836459D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C4D65BB-DE90-7F40-B696-0AF2FB2E3D4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81381DC-8FF8-28F9-BD85-D99C5CFBC75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58FBE81-9825-0B3B-71AE-9A09565D4811}"/>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4FC420A-0682-AAA8-307E-59FC738B5B4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962D349-4726-6329-D6E6-215DEDB14A9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4D76776D-EC9D-5FB9-FC85-115A177CA44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C5F6BE9-BA15-8251-5B7D-99E6CC238FFC}"/>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49189000-3DF9-CE9E-C70A-975DC2277078}"/>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E12E17AE-7090-FC90-05D1-BBC40403894F}"/>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Espace réservé du contenu 11">
            <a:extLst>
              <a:ext uri="{FF2B5EF4-FFF2-40B4-BE49-F238E27FC236}">
                <a16:creationId xmlns:a16="http://schemas.microsoft.com/office/drawing/2014/main" id="{A0646BDD-C822-82EE-EB69-D78ECDFB1887}"/>
              </a:ext>
            </a:extLst>
          </p:cNvPr>
          <p:cNvSpPr>
            <a:spLocks noGrp="1"/>
          </p:cNvSpPr>
          <p:nvPr>
            <p:ph idx="1"/>
          </p:nvPr>
        </p:nvSpPr>
        <p:spPr>
          <a:xfrm>
            <a:off x="141599" y="1499639"/>
            <a:ext cx="4907840" cy="4509469"/>
          </a:xfrm>
        </p:spPr>
        <p:txBody>
          <a:bodyPr>
            <a:noAutofit/>
          </a:bodyPr>
          <a:lstStyle/>
          <a:p>
            <a:pPr marL="0" indent="0" algn="just">
              <a:lnSpc>
                <a:spcPct val="120000"/>
              </a:lnSpc>
              <a:buNone/>
            </a:pPr>
            <a:r>
              <a:rPr lang="fr-FR" sz="1400" b="1" dirty="0"/>
              <a:t>Prestation complète :</a:t>
            </a:r>
            <a:endParaRPr lang="fr-FR" sz="1400" dirty="0"/>
          </a:p>
          <a:p>
            <a:pPr lvl="0" algn="just">
              <a:lnSpc>
                <a:spcPct val="120000"/>
              </a:lnSpc>
            </a:pPr>
            <a:r>
              <a:rPr lang="fr-FR" sz="1400" dirty="0"/>
              <a:t>Tri, classement et reconditionnement des archives communales.</a:t>
            </a:r>
          </a:p>
          <a:p>
            <a:pPr lvl="0" algn="just">
              <a:lnSpc>
                <a:spcPct val="120000"/>
              </a:lnSpc>
            </a:pPr>
            <a:r>
              <a:rPr lang="fr-FR" sz="1400" dirty="0"/>
              <a:t>Prise en charge des fournitures : boîtes, chemises, sous-chemise tubes pour les plans.</a:t>
            </a:r>
          </a:p>
          <a:p>
            <a:pPr lvl="0" algn="just">
              <a:lnSpc>
                <a:spcPct val="120000"/>
              </a:lnSpc>
            </a:pPr>
            <a:r>
              <a:rPr lang="fr-FR" sz="1400" dirty="0"/>
              <a:t>Élimination réglementaire des archives publiques : rédaction d’un bordereau d’élimination, soumis au visa des archives départementales et du Patrimoine du Cher. </a:t>
            </a:r>
          </a:p>
          <a:p>
            <a:pPr lvl="0" algn="just">
              <a:lnSpc>
                <a:spcPct val="120000"/>
              </a:lnSpc>
            </a:pPr>
            <a:r>
              <a:rPr lang="fr-FR" sz="1400" dirty="0"/>
              <a:t>Prise en charge du transfert des archives à la destruction.</a:t>
            </a:r>
            <a:endParaRPr lang="fr-FR" sz="1400" b="1" dirty="0"/>
          </a:p>
          <a:p>
            <a:pPr marL="0" indent="0" algn="just">
              <a:lnSpc>
                <a:spcPct val="120000"/>
              </a:lnSpc>
              <a:buNone/>
            </a:pPr>
            <a:r>
              <a:rPr lang="fr-FR" sz="1400" b="1" dirty="0"/>
              <a:t>Prestations à la carte : </a:t>
            </a:r>
            <a:endParaRPr lang="fr-FR" sz="1400" dirty="0"/>
          </a:p>
          <a:p>
            <a:pPr lvl="0" algn="just">
              <a:lnSpc>
                <a:spcPct val="120000"/>
              </a:lnSpc>
            </a:pPr>
            <a:r>
              <a:rPr lang="fr-FR" sz="1400" dirty="0"/>
              <a:t>Récolement réglementaire pour les élections municipales.</a:t>
            </a:r>
          </a:p>
          <a:p>
            <a:pPr lvl="0" algn="just">
              <a:lnSpc>
                <a:spcPct val="120000"/>
              </a:lnSpc>
            </a:pPr>
            <a:r>
              <a:rPr lang="fr-FR" sz="1400" dirty="0"/>
              <a:t>Préparation du dépôt ou du versement des archives au AD18.</a:t>
            </a:r>
          </a:p>
          <a:p>
            <a:pPr lvl="0" algn="just">
              <a:lnSpc>
                <a:spcPct val="120000"/>
              </a:lnSpc>
            </a:pPr>
            <a:r>
              <a:rPr lang="fr-FR" sz="1400" dirty="0"/>
              <a:t>Des travaux de classement partiel : les archives d’un service ou archives conservées dans un local spécifique (exemple : le service technique).</a:t>
            </a:r>
          </a:p>
          <a:p>
            <a:pPr lvl="0" algn="just">
              <a:lnSpc>
                <a:spcPct val="120000"/>
              </a:lnSpc>
            </a:pPr>
            <a:r>
              <a:rPr lang="fr-FR" sz="1400" dirty="0"/>
              <a:t>Sensibilisation des agents : transmettre quelques bons gestes pour l’archivage.</a:t>
            </a:r>
          </a:p>
          <a:p>
            <a:pPr lvl="0" algn="just">
              <a:lnSpc>
                <a:spcPct val="120000"/>
              </a:lnSpc>
            </a:pPr>
            <a:r>
              <a:rPr lang="fr-FR" sz="1400" dirty="0"/>
              <a:t>Études et conseils (aménagement de locaux, reliure et restauration, RGPD, etc.).</a:t>
            </a:r>
          </a:p>
        </p:txBody>
      </p:sp>
      <p:sp>
        <p:nvSpPr>
          <p:cNvPr id="4" name="ZoneTexte 3">
            <a:extLst>
              <a:ext uri="{FF2B5EF4-FFF2-40B4-BE49-F238E27FC236}">
                <a16:creationId xmlns:a16="http://schemas.microsoft.com/office/drawing/2014/main" id="{FE03D138-99FE-410D-2F96-0FAD72AEF94A}"/>
              </a:ext>
            </a:extLst>
          </p:cNvPr>
          <p:cNvSpPr txBox="1"/>
          <p:nvPr/>
        </p:nvSpPr>
        <p:spPr>
          <a:xfrm>
            <a:off x="4038600" y="1174131"/>
            <a:ext cx="4038600" cy="523220"/>
          </a:xfrm>
          <a:prstGeom prst="rect">
            <a:avLst/>
          </a:prstGeom>
          <a:noFill/>
        </p:spPr>
        <p:txBody>
          <a:bodyPr wrap="square" rtlCol="0">
            <a:spAutoFit/>
          </a:bodyPr>
          <a:lstStyle/>
          <a:p>
            <a:pPr algn="ctr"/>
            <a:r>
              <a:rPr lang="fr-FR" sz="2800" b="1" dirty="0">
                <a:solidFill>
                  <a:srgbClr val="CC99FF"/>
                </a:solidFill>
              </a:rPr>
              <a:t>Descriptif de la prestation</a:t>
            </a:r>
          </a:p>
        </p:txBody>
      </p:sp>
      <p:pic>
        <p:nvPicPr>
          <p:cNvPr id="3" name="Image 2">
            <a:extLst>
              <a:ext uri="{FF2B5EF4-FFF2-40B4-BE49-F238E27FC236}">
                <a16:creationId xmlns:a16="http://schemas.microsoft.com/office/drawing/2014/main" id="{6834C983-9688-04E9-8B90-A9CD97337000}"/>
              </a:ext>
            </a:extLst>
          </p:cNvPr>
          <p:cNvPicPr>
            <a:picLocks noChangeAspect="1"/>
          </p:cNvPicPr>
          <p:nvPr/>
        </p:nvPicPr>
        <p:blipFill>
          <a:blip r:embed="rId3"/>
          <a:srcRect l="1571" r="3101"/>
          <a:stretch>
            <a:fillRect/>
          </a:stretch>
        </p:blipFill>
        <p:spPr>
          <a:xfrm>
            <a:off x="5049439" y="2438400"/>
            <a:ext cx="3849906" cy="3245469"/>
          </a:xfrm>
          <a:prstGeom prst="rect">
            <a:avLst/>
          </a:prstGeom>
        </p:spPr>
      </p:pic>
    </p:spTree>
    <p:extLst>
      <p:ext uri="{BB962C8B-B14F-4D97-AF65-F5344CB8AC3E}">
        <p14:creationId xmlns:p14="http://schemas.microsoft.com/office/powerpoint/2010/main" val="173312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2942F-89C5-C2EC-6777-27C51C6D05B2}"/>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ED0509C-FE10-628E-8999-6DB5C0C8A70C}"/>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404AFD9-7E54-DE61-32DF-C8D2A05AF71F}"/>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C51C96DA-8EC7-347C-6BAE-594D6F365F8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D39D04A-E0EF-32C2-DD52-358FF4131A8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1CF8828-14FD-77B5-5A1E-A253AF25F91C}"/>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23E93B97-0C23-70C6-5916-A921AB21EBF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FD03A866-6D75-F9D8-6362-69BBBFE985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D59788D4-D97C-954B-E991-DF21F8C22D6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F813EC1-500E-191D-B73A-F3616A7B347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864E8FC-972E-FC73-B3FE-C39B44B1D21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427D4F6-9705-2862-5723-4689DB2355F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4311BAC-F9E1-C84B-E9C9-56B93DEEBD05}"/>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8959C117-EAB7-FEEB-0FFB-DB0E26FCE42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D675B1F-726A-251D-A8B0-81DC359A74F5}"/>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37D2BC56-1A76-68FC-0518-9BF5DC2C8125}"/>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283BDCFE-BE93-30BE-382E-87F206C77F1C}"/>
              </a:ext>
            </a:extLst>
          </p:cNvPr>
          <p:cNvSpPr>
            <a:spLocks noGrp="1"/>
          </p:cNvSpPr>
          <p:nvPr>
            <p:ph type="title"/>
          </p:nvPr>
        </p:nvSpPr>
        <p:spPr>
          <a:xfrm>
            <a:off x="4738495" y="1039941"/>
            <a:ext cx="3425697" cy="268526"/>
          </a:xfrm>
        </p:spPr>
        <p:txBody>
          <a:bodyPr>
            <a:normAutofit fontScale="90000"/>
          </a:bodyPr>
          <a:lstStyle/>
          <a:p>
            <a:r>
              <a:rPr lang="fr-FR" b="1" dirty="0">
                <a:solidFill>
                  <a:srgbClr val="CC99FF"/>
                </a:solidFill>
              </a:rPr>
              <a:t>Réalités du terrain</a:t>
            </a:r>
          </a:p>
        </p:txBody>
      </p:sp>
      <p:sp>
        <p:nvSpPr>
          <p:cNvPr id="12" name="Espace réservé du contenu 11">
            <a:extLst>
              <a:ext uri="{FF2B5EF4-FFF2-40B4-BE49-F238E27FC236}">
                <a16:creationId xmlns:a16="http://schemas.microsoft.com/office/drawing/2014/main" id="{E3A0323A-A132-946C-4B60-814DD194343B}"/>
              </a:ext>
            </a:extLst>
          </p:cNvPr>
          <p:cNvSpPr>
            <a:spLocks noGrp="1"/>
          </p:cNvSpPr>
          <p:nvPr>
            <p:ph idx="1"/>
          </p:nvPr>
        </p:nvSpPr>
        <p:spPr>
          <a:xfrm>
            <a:off x="3675189" y="1466873"/>
            <a:ext cx="5317254" cy="5162527"/>
          </a:xfrm>
        </p:spPr>
        <p:txBody>
          <a:bodyPr>
            <a:normAutofit fontScale="92500" lnSpcReduction="10000"/>
          </a:bodyPr>
          <a:lstStyle/>
          <a:p>
            <a:pPr marL="0" indent="0" algn="just">
              <a:buNone/>
            </a:pPr>
            <a:r>
              <a:rPr lang="fr-FR" b="1" dirty="0"/>
              <a:t>Des situations critiques : </a:t>
            </a:r>
          </a:p>
          <a:p>
            <a:pPr algn="just">
              <a:buFontTx/>
              <a:buChar char="-"/>
            </a:pPr>
            <a:r>
              <a:rPr lang="fr-FR" dirty="0"/>
              <a:t>Locaux spécifiques à l’archivage et bureaux des agents saturés </a:t>
            </a:r>
          </a:p>
          <a:p>
            <a:pPr algn="just">
              <a:buFontTx/>
              <a:buChar char="-"/>
            </a:pPr>
            <a:r>
              <a:rPr lang="fr-FR" dirty="0"/>
              <a:t>Archives stockées dans le grenier ou la cave, laissées aux aléas climatiques et animaliers</a:t>
            </a:r>
          </a:p>
          <a:p>
            <a:pPr algn="just">
              <a:buFontTx/>
              <a:buChar char="-"/>
            </a:pPr>
            <a:r>
              <a:rPr lang="fr-FR" dirty="0"/>
              <a:t>Volumétries importantes = Fragilisation du bâtiment (fissures, trous, etc.)</a:t>
            </a:r>
          </a:p>
          <a:p>
            <a:pPr algn="just">
              <a:buFontTx/>
              <a:buChar char="-"/>
            </a:pPr>
            <a:r>
              <a:rPr lang="fr-FR" dirty="0"/>
              <a:t>Gestion de l’archivage difficile pour les agents : trouver le temps, maîtriser la méthodologie de tri, avoir les capacités physiques.</a:t>
            </a:r>
          </a:p>
          <a:p>
            <a:pPr marL="0" indent="0" algn="just">
              <a:buNone/>
            </a:pPr>
            <a:endParaRPr lang="fr-FR" dirty="0"/>
          </a:p>
          <a:p>
            <a:pPr marL="0" indent="0" algn="just">
              <a:buNone/>
            </a:pPr>
            <a:r>
              <a:rPr lang="fr-FR" b="1" dirty="0"/>
              <a:t>Des situations stables demandant une mise à jour : </a:t>
            </a:r>
          </a:p>
          <a:p>
            <a:pPr algn="just">
              <a:buFontTx/>
              <a:buChar char="-"/>
            </a:pPr>
            <a:r>
              <a:rPr lang="fr-FR" dirty="0"/>
              <a:t>Actualiser le tri et les éliminations</a:t>
            </a:r>
          </a:p>
          <a:p>
            <a:pPr algn="just">
              <a:buFontTx/>
              <a:buChar char="-"/>
            </a:pPr>
            <a:r>
              <a:rPr lang="fr-FR" dirty="0"/>
              <a:t>Mise à jour du système d’archivage en place</a:t>
            </a:r>
          </a:p>
          <a:p>
            <a:pPr algn="just">
              <a:buFontTx/>
              <a:buChar char="-"/>
            </a:pPr>
            <a:r>
              <a:rPr lang="fr-FR" dirty="0"/>
              <a:t>Poursuite des instruments de recherche déjà constitués.</a:t>
            </a:r>
          </a:p>
        </p:txBody>
      </p:sp>
      <p:pic>
        <p:nvPicPr>
          <p:cNvPr id="2" name="Image 1">
            <a:extLst>
              <a:ext uri="{FF2B5EF4-FFF2-40B4-BE49-F238E27FC236}">
                <a16:creationId xmlns:a16="http://schemas.microsoft.com/office/drawing/2014/main" id="{0DC11B3E-4DFD-A4DD-03B0-5EC473656F51}"/>
              </a:ext>
            </a:extLst>
          </p:cNvPr>
          <p:cNvPicPr>
            <a:picLocks noChangeAspect="1"/>
          </p:cNvPicPr>
          <p:nvPr/>
        </p:nvPicPr>
        <p:blipFill>
          <a:blip r:embed="rId3"/>
          <a:stretch>
            <a:fillRect/>
          </a:stretch>
        </p:blipFill>
        <p:spPr>
          <a:xfrm>
            <a:off x="151557" y="1538184"/>
            <a:ext cx="3399693" cy="4884701"/>
          </a:xfrm>
          <a:prstGeom prst="rect">
            <a:avLst/>
          </a:prstGeom>
        </p:spPr>
      </p:pic>
    </p:spTree>
    <p:extLst>
      <p:ext uri="{BB962C8B-B14F-4D97-AF65-F5344CB8AC3E}">
        <p14:creationId xmlns:p14="http://schemas.microsoft.com/office/powerpoint/2010/main" val="2292040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08E4E-2D2B-1F4D-8968-F6916520FFAC}"/>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84EFA2B-4F15-4FAA-DF82-4E1E3570774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2FA3DBC-0DF1-E3E4-245B-0767793DCF90}"/>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6D750CD5-717E-7F26-8AF5-738E554D37D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5E29A618-5F3D-5221-9324-A41EAA69B548}"/>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F4152038-502C-2C3B-0FCA-4DA7FFA5F6B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487F211-0240-123C-DB53-70CE41B4791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3A4D68A-2D38-4D18-162C-6F877C6ECBA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171F607-A2CD-4B79-9C9E-38BADE0E630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91382D2-69A6-7484-48A5-BB26864E6B9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F6EA518-0CD7-5141-B532-F4A429CBC3C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A4EBB21-E875-ECFA-2439-78824A3A4FB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6975A0B-B40F-2283-E542-B296AE29D27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9747A6B-6E86-8AEF-A3C8-C530166F8F2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7744A43-F1CC-D160-1BF6-3C517EE6FBC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60915BC7-62E8-142C-25C5-CE4CB7E8EE5D}"/>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Espace réservé du contenu 11">
            <a:extLst>
              <a:ext uri="{FF2B5EF4-FFF2-40B4-BE49-F238E27FC236}">
                <a16:creationId xmlns:a16="http://schemas.microsoft.com/office/drawing/2014/main" id="{E8CD144F-42D1-4D68-FECA-4C8E0C06B7A5}"/>
              </a:ext>
            </a:extLst>
          </p:cNvPr>
          <p:cNvSpPr>
            <a:spLocks noGrp="1"/>
          </p:cNvSpPr>
          <p:nvPr>
            <p:ph idx="1"/>
          </p:nvPr>
        </p:nvSpPr>
        <p:spPr>
          <a:xfrm>
            <a:off x="184731" y="1662730"/>
            <a:ext cx="8618174" cy="4986686"/>
          </a:xfrm>
        </p:spPr>
        <p:txBody>
          <a:bodyPr>
            <a:normAutofit fontScale="92500" lnSpcReduction="10000"/>
          </a:bodyPr>
          <a:lstStyle/>
          <a:p>
            <a:pPr marL="0" indent="0" algn="ctr">
              <a:buNone/>
            </a:pPr>
            <a:r>
              <a:rPr lang="fr-FR" sz="2800" b="1" dirty="0"/>
              <a:t>Depuis l’ouverture du service</a:t>
            </a:r>
            <a:endParaRPr lang="fr-FR" sz="2800" dirty="0"/>
          </a:p>
          <a:p>
            <a:pPr>
              <a:buFontTx/>
              <a:buChar char="-"/>
            </a:pPr>
            <a:r>
              <a:rPr lang="fr-FR" sz="2400" b="1" dirty="0">
                <a:solidFill>
                  <a:schemeClr val="accent6">
                    <a:lumMod val="75000"/>
                  </a:schemeClr>
                </a:solidFill>
              </a:rPr>
              <a:t>Evaluations :</a:t>
            </a:r>
            <a:r>
              <a:rPr lang="fr-FR" sz="2400" b="1" dirty="0"/>
              <a:t> 12 audits menés dans le département</a:t>
            </a:r>
          </a:p>
          <a:p>
            <a:pPr algn="just">
              <a:buFont typeface="Symbol" panose="05050102010706020507" pitchFamily="18" charset="2"/>
              <a:buChar char="Þ"/>
            </a:pPr>
            <a:r>
              <a:rPr lang="fr-FR" dirty="0"/>
              <a:t> Rencontre avec les agents et les maires</a:t>
            </a:r>
          </a:p>
          <a:p>
            <a:pPr algn="just">
              <a:buFont typeface="Symbol" panose="05050102010706020507" pitchFamily="18" charset="2"/>
              <a:buChar char="Þ"/>
            </a:pPr>
            <a:r>
              <a:rPr lang="fr-FR" dirty="0"/>
              <a:t> Faire l’état des lieux (état de conservation, sécurité, environnement et climat, volumétrie)</a:t>
            </a:r>
          </a:p>
          <a:p>
            <a:pPr algn="just">
              <a:buFont typeface="Symbol" panose="05050102010706020507" pitchFamily="18" charset="2"/>
              <a:buChar char="Þ"/>
            </a:pPr>
            <a:r>
              <a:rPr lang="fr-FR" dirty="0"/>
              <a:t> Déterminer les besoins de la collectivité</a:t>
            </a:r>
          </a:p>
          <a:p>
            <a:pPr marL="0" indent="0" algn="just">
              <a:buNone/>
            </a:pPr>
            <a:endParaRPr lang="fr-FR" dirty="0"/>
          </a:p>
          <a:p>
            <a:pPr marL="0" indent="0" algn="just">
              <a:buNone/>
            </a:pPr>
            <a:r>
              <a:rPr lang="fr-FR" dirty="0"/>
              <a:t>Proposition d’un devis avec la possibilité d’adapter la facturation :</a:t>
            </a:r>
          </a:p>
          <a:p>
            <a:pPr algn="just">
              <a:buFontTx/>
              <a:buChar char="-"/>
            </a:pPr>
            <a:r>
              <a:rPr lang="fr-FR" b="1" dirty="0"/>
              <a:t>En 1 à 3 trois fois</a:t>
            </a:r>
          </a:p>
          <a:p>
            <a:pPr algn="just">
              <a:buFontTx/>
              <a:buChar char="-"/>
            </a:pPr>
            <a:r>
              <a:rPr lang="fr-FR" b="1" dirty="0"/>
              <a:t>Paiement par phases de travail (prioriser)</a:t>
            </a:r>
            <a:r>
              <a:rPr lang="fr-FR" dirty="0"/>
              <a:t>. </a:t>
            </a:r>
          </a:p>
          <a:p>
            <a:pPr marL="0" indent="0" algn="just">
              <a:buNone/>
            </a:pPr>
            <a:endParaRPr lang="fr-FR" b="1" dirty="0"/>
          </a:p>
          <a:p>
            <a:pPr algn="just">
              <a:buFontTx/>
              <a:buChar char="-"/>
            </a:pPr>
            <a:r>
              <a:rPr lang="fr-FR" sz="2200" b="1" dirty="0">
                <a:solidFill>
                  <a:schemeClr val="accent6">
                    <a:lumMod val="75000"/>
                  </a:schemeClr>
                </a:solidFill>
              </a:rPr>
              <a:t>Interventions </a:t>
            </a:r>
            <a:r>
              <a:rPr lang="fr-FR" sz="2200" dirty="0"/>
              <a:t>effectuées e</a:t>
            </a:r>
            <a:r>
              <a:rPr lang="fr-FR" dirty="0"/>
              <a:t>n partenariat avec les </a:t>
            </a:r>
            <a:r>
              <a:rPr lang="fr-FR" b="1" dirty="0">
                <a:solidFill>
                  <a:srgbClr val="0070C0"/>
                </a:solidFill>
              </a:rPr>
              <a:t>Archives départementales et du Patrimoine du Cher </a:t>
            </a:r>
          </a:p>
          <a:p>
            <a:pPr marL="0" indent="0" algn="just">
              <a:buNone/>
            </a:pPr>
            <a:r>
              <a:rPr lang="fr-FR" dirty="0">
                <a:solidFill>
                  <a:srgbClr val="0070C0"/>
                </a:solidFill>
              </a:rPr>
              <a:t>=&gt; contrôle scientifique et technique (CST).  </a:t>
            </a:r>
          </a:p>
        </p:txBody>
      </p:sp>
    </p:spTree>
    <p:extLst>
      <p:ext uri="{BB962C8B-B14F-4D97-AF65-F5344CB8AC3E}">
        <p14:creationId xmlns:p14="http://schemas.microsoft.com/office/powerpoint/2010/main" val="269095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7C2AE-E642-6BAA-DFF7-F4C2008CF7E2}"/>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B25AAC9-B9D5-9026-03FB-EFBA3FFB63E1}"/>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23D12A82-A990-8E5A-9C8B-63F6E2F3A5F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53C17ECC-9C6F-F192-993F-AF6C596D155A}"/>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94F473ED-4C62-E439-4293-69D7A6F9973C}"/>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55927A1-52C7-6184-849C-FC767FD76B0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20CE317-CC44-CDEE-222C-7AF15481D07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D89684CA-6577-5DCE-AD56-810B02EDE59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35CEBF90-B7D1-4599-7A1E-346A169FF4C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330B41E-DE40-CB84-76EA-58CB786AE75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8D57778-2257-4A3D-2903-8A4CC3800B0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DF4E168-FDD0-5054-4D00-44D8E077153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EC939B7-25F1-3BAF-EB0F-A7EAD1AFA51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A84CF17-D36E-6222-EA14-80174DC6B03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F233672-8E0D-81C3-07CA-75F3E9C81A4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708889E5-9D1B-B61D-9E7F-465B3793E392}"/>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A90D93C1-8780-EBE7-46DE-6933A18FBF91}"/>
              </a:ext>
            </a:extLst>
          </p:cNvPr>
          <p:cNvSpPr>
            <a:spLocks noGrp="1"/>
          </p:cNvSpPr>
          <p:nvPr>
            <p:ph type="title"/>
          </p:nvPr>
        </p:nvSpPr>
        <p:spPr>
          <a:xfrm>
            <a:off x="5166811" y="458560"/>
            <a:ext cx="3409950" cy="599930"/>
          </a:xfrm>
        </p:spPr>
        <p:txBody>
          <a:bodyPr/>
          <a:lstStyle/>
          <a:p>
            <a:r>
              <a:rPr lang="fr-FR" b="1" dirty="0">
                <a:latin typeface="+mn-lt"/>
              </a:rPr>
              <a:t>Focus</a:t>
            </a:r>
            <a:r>
              <a:rPr lang="fr-FR" dirty="0"/>
              <a:t> </a:t>
            </a:r>
          </a:p>
        </p:txBody>
      </p:sp>
      <p:sp>
        <p:nvSpPr>
          <p:cNvPr id="12" name="Espace réservé du contenu 11">
            <a:extLst>
              <a:ext uri="{FF2B5EF4-FFF2-40B4-BE49-F238E27FC236}">
                <a16:creationId xmlns:a16="http://schemas.microsoft.com/office/drawing/2014/main" id="{AF2FAC0E-9796-A36F-5BB2-0A6ECA5A2C48}"/>
              </a:ext>
            </a:extLst>
          </p:cNvPr>
          <p:cNvSpPr>
            <a:spLocks noGrp="1"/>
          </p:cNvSpPr>
          <p:nvPr>
            <p:ph idx="1"/>
          </p:nvPr>
        </p:nvSpPr>
        <p:spPr>
          <a:xfrm>
            <a:off x="184731" y="1466872"/>
            <a:ext cx="8618174" cy="5238421"/>
          </a:xfrm>
        </p:spPr>
        <p:txBody>
          <a:bodyPr>
            <a:normAutofit/>
          </a:bodyPr>
          <a:lstStyle/>
          <a:p>
            <a:pPr marL="0" indent="0" algn="ctr">
              <a:buNone/>
            </a:pPr>
            <a:r>
              <a:rPr lang="fr-FR" sz="2400" b="1" dirty="0">
                <a:solidFill>
                  <a:srgbClr val="0070C0"/>
                </a:solidFill>
              </a:rPr>
              <a:t>Elimination des archives publiques</a:t>
            </a:r>
          </a:p>
          <a:p>
            <a:pPr marL="0" indent="0" algn="ctr">
              <a:buNone/>
            </a:pPr>
            <a:r>
              <a:rPr lang="fr-FR" sz="2000" b="1" dirty="0">
                <a:solidFill>
                  <a:srgbClr val="0070C0"/>
                </a:solidFill>
              </a:rPr>
              <a:t>Procédure obligatoire</a:t>
            </a:r>
          </a:p>
          <a:p>
            <a:pPr marL="0" indent="0" algn="just">
              <a:buNone/>
            </a:pPr>
            <a:r>
              <a:rPr lang="fr-FR" dirty="0"/>
              <a:t>Toute élimination d’archives publiques doit obtenir au préalable </a:t>
            </a:r>
            <a:r>
              <a:rPr lang="fr-FR" b="1" dirty="0"/>
              <a:t>un visa de destruction par le directeur des Archives départementales </a:t>
            </a:r>
            <a:r>
              <a:rPr lang="fr-FR" dirty="0"/>
              <a:t>(art. L. 212-1 et 2 et L. 214-3 du Code du Patrimoine). Ce visa correspond à une décharge légale pour le service qui demande la destruction des documents.</a:t>
            </a:r>
            <a:r>
              <a:rPr lang="fr-FR" dirty="0">
                <a:solidFill>
                  <a:srgbClr val="0070C0"/>
                </a:solidFill>
              </a:rPr>
              <a:t> </a:t>
            </a:r>
          </a:p>
          <a:p>
            <a:pPr marL="0" indent="0" algn="just">
              <a:buNone/>
            </a:pPr>
            <a:r>
              <a:rPr lang="fr-FR" dirty="0"/>
              <a:t>Rédaction d’un bordereau de destruction, renseignant les typologies documentaires, les dates extrêmes (soumises à une DUA), le métrage linéaire. </a:t>
            </a:r>
          </a:p>
          <a:p>
            <a:pPr marL="0" indent="0" algn="just">
              <a:buNone/>
            </a:pPr>
            <a:r>
              <a:rPr lang="fr-FR" b="1" dirty="0"/>
              <a:t>La signature de ce document est obligatoire avant de procéder à la destruction des archives publiques !! </a:t>
            </a:r>
          </a:p>
          <a:p>
            <a:pPr marL="0" indent="0" algn="just">
              <a:buNone/>
            </a:pPr>
            <a:endParaRPr lang="fr-FR" b="1" dirty="0"/>
          </a:p>
          <a:p>
            <a:pPr algn="just">
              <a:buFont typeface="Symbol" panose="05050102010706020507" pitchFamily="18" charset="2"/>
              <a:buChar char="Þ"/>
            </a:pPr>
            <a:r>
              <a:rPr lang="fr-FR" b="1" dirty="0"/>
              <a:t> Attention, certains démarchages peuvent être non réglementaires !</a:t>
            </a:r>
          </a:p>
          <a:p>
            <a:pPr algn="just">
              <a:buFont typeface="Symbol" panose="05050102010706020507" pitchFamily="18" charset="2"/>
              <a:buChar char="Þ"/>
            </a:pPr>
            <a:r>
              <a:rPr lang="fr-FR" b="1" i="1" dirty="0">
                <a:solidFill>
                  <a:srgbClr val="FF0000"/>
                </a:solidFill>
              </a:rPr>
              <a:t> Code du patrimoine, article L214-3 : La </a:t>
            </a:r>
            <a:r>
              <a:rPr lang="fr-FR" b="1" i="1" u="sng" dirty="0">
                <a:solidFill>
                  <a:srgbClr val="FF0000"/>
                </a:solidFill>
              </a:rPr>
              <a:t>destruction sans autorisation </a:t>
            </a:r>
            <a:r>
              <a:rPr lang="fr-FR" b="1" i="1" dirty="0">
                <a:solidFill>
                  <a:srgbClr val="FF0000"/>
                </a:solidFill>
              </a:rPr>
              <a:t>préalable de la Direction départementale des services d'archives constitue </a:t>
            </a:r>
            <a:r>
              <a:rPr lang="fr-FR" b="1" i="1" u="sng" dirty="0">
                <a:solidFill>
                  <a:srgbClr val="FF0000"/>
                </a:solidFill>
              </a:rPr>
              <a:t>un délit passible de trois ans de prison et/ou de 45 000 € d'amende</a:t>
            </a:r>
            <a:r>
              <a:rPr lang="fr-FR" b="1" i="1" dirty="0">
                <a:solidFill>
                  <a:srgbClr val="FF0000"/>
                </a:solidFill>
              </a:rPr>
              <a:t>.</a:t>
            </a:r>
          </a:p>
        </p:txBody>
      </p:sp>
    </p:spTree>
    <p:extLst>
      <p:ext uri="{BB962C8B-B14F-4D97-AF65-F5344CB8AC3E}">
        <p14:creationId xmlns:p14="http://schemas.microsoft.com/office/powerpoint/2010/main" val="3302311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DB90-7E06-EA27-39D8-80E9DEE96769}"/>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0F010891-9502-2EC4-DDB5-BC7ECDCA9FF6}"/>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B88ECC02-7B6A-6EE8-1FA3-D0F6AFCCBFC0}"/>
              </a:ext>
            </a:extLst>
          </p:cNvPr>
          <p:cNvGrpSpPr>
            <a:grpSpLocks/>
          </p:cNvGrpSpPr>
          <p:nvPr/>
        </p:nvGrpSpPr>
        <p:grpSpPr bwMode="auto">
          <a:xfrm>
            <a:off x="1482068" y="152400"/>
            <a:ext cx="7446031" cy="1314472"/>
            <a:chOff x="2521302" y="4447632"/>
            <a:chExt cx="6645275" cy="2324642"/>
          </a:xfrm>
        </p:grpSpPr>
        <p:sp>
          <p:nvSpPr>
            <p:cNvPr id="14" name="Oval 2">
              <a:extLst>
                <a:ext uri="{FF2B5EF4-FFF2-40B4-BE49-F238E27FC236}">
                  <a16:creationId xmlns:a16="http://schemas.microsoft.com/office/drawing/2014/main" id="{D0AABB53-981E-1957-1EAB-ACE2B3EA8ECF}"/>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A651938-4EAD-F9C6-0094-3A68C6B0B16B}"/>
                </a:ext>
              </a:extLst>
            </p:cNvPr>
            <p:cNvSpPr>
              <a:spLocks noChangeArrowheads="1" noChangeShapeType="1"/>
            </p:cNvSpPr>
            <p:nvPr/>
          </p:nvSpPr>
          <p:spPr bwMode="auto">
            <a:xfrm>
              <a:off x="2521302" y="5218584"/>
              <a:ext cx="6645275" cy="840594"/>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r>
                <a:rPr lang="fr-FR" sz="3300" b="1" dirty="0"/>
                <a:t>Focus    </a:t>
              </a:r>
              <a:r>
                <a:rPr lang="fr-FR" sz="2400" b="1" dirty="0"/>
                <a:t>   </a:t>
              </a:r>
            </a:p>
          </p:txBody>
        </p:sp>
        <p:sp>
          <p:nvSpPr>
            <p:cNvPr id="16" name="Text Box 4">
              <a:extLst>
                <a:ext uri="{FF2B5EF4-FFF2-40B4-BE49-F238E27FC236}">
                  <a16:creationId xmlns:a16="http://schemas.microsoft.com/office/drawing/2014/main" id="{91C4DFF3-2288-93C3-E2A4-59E7DC70DE4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8154809C-D664-BD55-9843-383412618AE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0C52B9F-2348-2FCB-CBE0-F95A724AEFF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A3379FB-1C5D-A0F7-CB83-AC539B2142F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6A162E72-38DC-BDA3-80CC-E3379DBB297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21174729-9E40-4EC3-2D7B-12CE6A09AA6A}"/>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533CD86-7C98-17C3-D1A2-3866653D5E7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2A729A3-4893-35F1-DE0E-71B1334599AD}"/>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3DB2EE77-7917-A74D-9C6B-EA32534403FA}"/>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56EF056-432F-AB1B-C5CF-488E618EEF9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FB4AAE70-3F51-639F-D03B-D9FC24EFC11A}"/>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20B3B568-E09B-5B61-5C2A-F0EAE0FCBDB9}"/>
              </a:ext>
            </a:extLst>
          </p:cNvPr>
          <p:cNvSpPr>
            <a:spLocks noGrp="1"/>
          </p:cNvSpPr>
          <p:nvPr>
            <p:ph type="title"/>
          </p:nvPr>
        </p:nvSpPr>
        <p:spPr>
          <a:xfrm>
            <a:off x="247327" y="1879391"/>
            <a:ext cx="8618174" cy="403221"/>
          </a:xfrm>
        </p:spPr>
        <p:txBody>
          <a:bodyPr>
            <a:noAutofit/>
          </a:bodyPr>
          <a:lstStyle/>
          <a:p>
            <a:pPr algn="ctr"/>
            <a:r>
              <a:rPr lang="fr-FR" sz="2400" b="1" dirty="0">
                <a:solidFill>
                  <a:srgbClr val="0070C0"/>
                </a:solidFill>
              </a:rPr>
              <a:t>Le récolement des archives communales et communautaires à la suite des élections municipales</a:t>
            </a:r>
            <a:br>
              <a:rPr lang="fr-FR" sz="2400" b="1" dirty="0">
                <a:solidFill>
                  <a:schemeClr val="accent5"/>
                </a:solidFill>
              </a:rPr>
            </a:br>
            <a:endParaRPr lang="fr-FR" sz="2400" b="1" dirty="0">
              <a:solidFill>
                <a:schemeClr val="accent5"/>
              </a:solidFill>
            </a:endParaRPr>
          </a:p>
        </p:txBody>
      </p:sp>
      <p:sp>
        <p:nvSpPr>
          <p:cNvPr id="12" name="Espace réservé du contenu 11">
            <a:extLst>
              <a:ext uri="{FF2B5EF4-FFF2-40B4-BE49-F238E27FC236}">
                <a16:creationId xmlns:a16="http://schemas.microsoft.com/office/drawing/2014/main" id="{A632C6E0-E5C0-C598-D964-AD31B9944C35}"/>
              </a:ext>
            </a:extLst>
          </p:cNvPr>
          <p:cNvSpPr>
            <a:spLocks noGrp="1"/>
          </p:cNvSpPr>
          <p:nvPr>
            <p:ph idx="1"/>
          </p:nvPr>
        </p:nvSpPr>
        <p:spPr>
          <a:xfrm>
            <a:off x="184730" y="2259502"/>
            <a:ext cx="8743369" cy="4522298"/>
          </a:xfrm>
        </p:spPr>
        <p:txBody>
          <a:bodyPr>
            <a:normAutofit/>
          </a:bodyPr>
          <a:lstStyle/>
          <a:p>
            <a:r>
              <a:rPr lang="fr-FR" b="1" dirty="0"/>
              <a:t>L 212-6 et L 212-6-1 Code du patrimoine </a:t>
            </a:r>
            <a:r>
              <a:rPr lang="fr-FR" dirty="0"/>
              <a:t>: </a:t>
            </a:r>
          </a:p>
          <a:p>
            <a:pPr marL="0" indent="0" algn="just">
              <a:buNone/>
            </a:pPr>
            <a:r>
              <a:rPr lang="fr-FR" sz="1800" dirty="0"/>
              <a:t>Les collectivités territoriales et groupements de collectivités territoriales sont </a:t>
            </a:r>
            <a:r>
              <a:rPr lang="fr-FR" sz="1800" b="1" dirty="0"/>
              <a:t>propriétaires et responsables de la conservation et de la bonne gestion et de la mise en valeur de leurs archives</a:t>
            </a:r>
            <a:r>
              <a:rPr lang="fr-FR" sz="1800" dirty="0"/>
              <a:t>. Dans le cas des communes, cette responsabilité incombe au maire, sous le contrôle du conseil municipal.</a:t>
            </a:r>
          </a:p>
          <a:p>
            <a:pPr marL="0" indent="0" algn="just">
              <a:buNone/>
            </a:pPr>
            <a:endParaRPr lang="fr-FR" sz="1800" dirty="0"/>
          </a:p>
          <a:p>
            <a:r>
              <a:rPr lang="fr-FR" b="1" dirty="0"/>
              <a:t>L 2321-2 du Code général des collectivités territoriales </a:t>
            </a:r>
            <a:r>
              <a:rPr lang="fr-FR" dirty="0"/>
              <a:t>: </a:t>
            </a:r>
          </a:p>
          <a:p>
            <a:pPr marL="0" indent="0" algn="just">
              <a:buNone/>
            </a:pPr>
            <a:r>
              <a:rPr lang="fr-FR" sz="1800" dirty="0"/>
              <a:t>La gestion des archives </a:t>
            </a:r>
            <a:r>
              <a:rPr lang="fr-FR" sz="1800" b="1" dirty="0"/>
              <a:t>relève des dépenses obligatoires </a:t>
            </a:r>
            <a:r>
              <a:rPr lang="fr-FR" sz="1800" dirty="0"/>
              <a:t>des communes (fonctionnement). </a:t>
            </a:r>
          </a:p>
          <a:p>
            <a:pPr marL="0" indent="0" algn="just">
              <a:buNone/>
            </a:pPr>
            <a:endParaRPr lang="fr-FR" sz="1800" dirty="0"/>
          </a:p>
          <a:p>
            <a:pPr algn="just"/>
            <a:r>
              <a:rPr lang="fr-FR" b="1" dirty="0"/>
              <a:t>Article 4 de l'arrêté interministériel du 31 décembre 1926 </a:t>
            </a:r>
            <a:r>
              <a:rPr lang="fr-FR" dirty="0"/>
              <a:t>portant règlement des archives des communes : </a:t>
            </a:r>
          </a:p>
          <a:p>
            <a:pPr marL="0" indent="0" algn="just">
              <a:buNone/>
            </a:pPr>
            <a:r>
              <a:rPr lang="fr-FR" sz="1800" dirty="0"/>
              <a:t>Lors de chaque changement de maire et/ou de municipalité, </a:t>
            </a:r>
            <a:r>
              <a:rPr lang="fr-FR" sz="1800" b="1" dirty="0"/>
              <a:t>le récolement des archives est annexé à un procès-verbal de décharge et de prise en charge des archives de la commune</a:t>
            </a:r>
            <a:r>
              <a:rPr lang="fr-FR" dirty="0"/>
              <a:t>.</a:t>
            </a:r>
          </a:p>
          <a:p>
            <a:pPr marL="0" indent="0">
              <a:buNone/>
            </a:pPr>
            <a:endParaRPr lang="fr-FR" dirty="0"/>
          </a:p>
        </p:txBody>
      </p:sp>
    </p:spTree>
    <p:extLst>
      <p:ext uri="{BB962C8B-B14F-4D97-AF65-F5344CB8AC3E}">
        <p14:creationId xmlns:p14="http://schemas.microsoft.com/office/powerpoint/2010/main" val="3972171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D4951-FEA8-BDB5-0D42-3A03FF5D287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0E44046-1A0B-E889-AA42-8AAC67A2AAD5}"/>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C22BE03-4431-AFEB-2D90-050C56FF5B4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E5455E00-8240-CB59-DEF0-C007831D8C5C}"/>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3F8AB774-4281-FE90-57B5-9E14A6D3A20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B39D8C35-E5A8-2DAA-71B2-AF9DFE6CF11B}"/>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5FF78343-698A-0525-4B09-8E8D8089675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E3AE4DB-F52E-C613-1076-2285F05A121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0119DBEE-D7D4-E115-EB4B-54E4F1B82AC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CB811A4E-BF7B-FE7F-31DB-1F3818CB2E6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B1611270-A7CC-0E53-2441-3A5F327AB83C}"/>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39093918-C677-2356-D1F8-9CBD9B81B8D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1F61ED1-E540-BA5E-16BE-70307D862AF4}"/>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558801BD-01D2-0779-C55D-761F07AAA9C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77AE4FE-04D2-A868-2C75-9526308FAF2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1A91F9F2-AE3F-66CF-F108-EE39784140AB}"/>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6ED9A935-ED45-3C95-FC57-D002A10D88DF}"/>
              </a:ext>
            </a:extLst>
          </p:cNvPr>
          <p:cNvSpPr>
            <a:spLocks noGrp="1"/>
          </p:cNvSpPr>
          <p:nvPr>
            <p:ph type="title"/>
          </p:nvPr>
        </p:nvSpPr>
        <p:spPr>
          <a:xfrm>
            <a:off x="3401974" y="1330177"/>
            <a:ext cx="5346700" cy="572324"/>
          </a:xfrm>
        </p:spPr>
        <p:txBody>
          <a:bodyPr>
            <a:normAutofit fontScale="90000"/>
          </a:bodyPr>
          <a:lstStyle/>
          <a:p>
            <a:pPr algn="ctr"/>
            <a:r>
              <a:rPr lang="fr-FR" b="1" dirty="0"/>
              <a:t>Le service vous propose une formule </a:t>
            </a:r>
            <a:br>
              <a:rPr lang="fr-FR" b="1" dirty="0"/>
            </a:br>
            <a:r>
              <a:rPr lang="fr-FR" b="1" dirty="0">
                <a:solidFill>
                  <a:srgbClr val="FF0000"/>
                </a:solidFill>
              </a:rPr>
              <a:t>Audit + Récolement</a:t>
            </a:r>
            <a:endParaRPr lang="fr-FR" b="1" dirty="0"/>
          </a:p>
        </p:txBody>
      </p:sp>
      <p:sp>
        <p:nvSpPr>
          <p:cNvPr id="12" name="Espace réservé du contenu 11">
            <a:extLst>
              <a:ext uri="{FF2B5EF4-FFF2-40B4-BE49-F238E27FC236}">
                <a16:creationId xmlns:a16="http://schemas.microsoft.com/office/drawing/2014/main" id="{6C9E609C-1808-7909-2E18-BD2A88D8D3EA}"/>
              </a:ext>
            </a:extLst>
          </p:cNvPr>
          <p:cNvSpPr>
            <a:spLocks noGrp="1"/>
          </p:cNvSpPr>
          <p:nvPr>
            <p:ph idx="1"/>
          </p:nvPr>
        </p:nvSpPr>
        <p:spPr>
          <a:xfrm>
            <a:off x="184731" y="2320603"/>
            <a:ext cx="4387269" cy="4020637"/>
          </a:xfrm>
        </p:spPr>
        <p:txBody>
          <a:bodyPr>
            <a:normAutofit/>
          </a:bodyPr>
          <a:lstStyle/>
          <a:p>
            <a:r>
              <a:rPr lang="fr-FR" dirty="0"/>
              <a:t>Prestation de 2 à 3 jours :</a:t>
            </a:r>
          </a:p>
          <a:p>
            <a:pPr lvl="1" algn="just">
              <a:buFontTx/>
              <a:buChar char="-"/>
            </a:pPr>
            <a:r>
              <a:rPr lang="fr-FR" sz="2000" dirty="0"/>
              <a:t>Audit : état des lieux de l’archivage et évaluation des besoins de la communes (rédaction </a:t>
            </a:r>
            <a:r>
              <a:rPr lang="fr-FR" sz="2000" b="1" dirty="0"/>
              <a:t>d’un rapport et d’un devis</a:t>
            </a:r>
            <a:r>
              <a:rPr lang="fr-FR" sz="2000" dirty="0"/>
              <a:t>)</a:t>
            </a:r>
          </a:p>
          <a:p>
            <a:pPr lvl="1" algn="just">
              <a:buFontTx/>
              <a:buChar char="-"/>
            </a:pPr>
            <a:r>
              <a:rPr lang="fr-FR" sz="2000" dirty="0"/>
              <a:t>Recensement et rédaction du </a:t>
            </a:r>
            <a:r>
              <a:rPr lang="fr-FR" sz="2000" b="1" dirty="0"/>
              <a:t>procès-verbal de récolement</a:t>
            </a:r>
            <a:r>
              <a:rPr lang="fr-FR" sz="2000" dirty="0"/>
              <a:t> et le </a:t>
            </a:r>
            <a:r>
              <a:rPr lang="fr-FR" sz="2000" b="1" dirty="0"/>
              <a:t>procès verbal de décharge et de prise en charge des archives</a:t>
            </a:r>
            <a:r>
              <a:rPr lang="fr-FR" sz="2000" dirty="0"/>
              <a:t>.</a:t>
            </a:r>
          </a:p>
          <a:p>
            <a:pPr marL="342900" lvl="1" indent="0" algn="just">
              <a:buNone/>
            </a:pPr>
            <a:endParaRPr lang="fr-FR" sz="2000" dirty="0"/>
          </a:p>
          <a:p>
            <a:pPr algn="just"/>
            <a:r>
              <a:rPr lang="fr-FR" sz="2300" dirty="0"/>
              <a:t>À partir de </a:t>
            </a:r>
            <a:r>
              <a:rPr lang="fr-FR" sz="2300" u="sng" dirty="0"/>
              <a:t>mars 2026</a:t>
            </a:r>
          </a:p>
          <a:p>
            <a:pPr marL="0" indent="0" algn="just">
              <a:buNone/>
            </a:pPr>
            <a:r>
              <a:rPr lang="fr-FR" sz="2300" b="1" dirty="0"/>
              <a:t>=&gt; Prendre rendez-vous !</a:t>
            </a:r>
          </a:p>
          <a:p>
            <a:pPr lvl="1" algn="just">
              <a:buFontTx/>
              <a:buChar char="-"/>
            </a:pPr>
            <a:endParaRPr lang="fr-FR" sz="2000" dirty="0"/>
          </a:p>
        </p:txBody>
      </p:sp>
      <p:pic>
        <p:nvPicPr>
          <p:cNvPr id="17" name="Image 16">
            <a:extLst>
              <a:ext uri="{FF2B5EF4-FFF2-40B4-BE49-F238E27FC236}">
                <a16:creationId xmlns:a16="http://schemas.microsoft.com/office/drawing/2014/main" id="{13C6ED4F-ACD2-BD7E-06E1-AAB015D41128}"/>
              </a:ext>
            </a:extLst>
          </p:cNvPr>
          <p:cNvPicPr>
            <a:picLocks noChangeAspect="1"/>
          </p:cNvPicPr>
          <p:nvPr/>
        </p:nvPicPr>
        <p:blipFill>
          <a:blip r:embed="rId3"/>
          <a:srcRect l="10056"/>
          <a:stretch>
            <a:fillRect/>
          </a:stretch>
        </p:blipFill>
        <p:spPr>
          <a:xfrm>
            <a:off x="4746336" y="2731832"/>
            <a:ext cx="3789281" cy="3055025"/>
          </a:xfrm>
          <a:prstGeom prst="rect">
            <a:avLst/>
          </a:prstGeom>
        </p:spPr>
      </p:pic>
    </p:spTree>
    <p:extLst>
      <p:ext uri="{BB962C8B-B14F-4D97-AF65-F5344CB8AC3E}">
        <p14:creationId xmlns:p14="http://schemas.microsoft.com/office/powerpoint/2010/main" val="386367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DEFA7-A2F6-5DB2-C5E7-589345FD0E7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E857412D-27CA-FE43-E84E-66F2B034774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87F1094A-E05A-0404-34D3-E5EFBCA7D723}"/>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87E69D34-EFEA-D73E-D54F-28C44A7A27E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060FDDF6-18EF-D397-F909-094FF29FEFF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307764D-F5E3-A245-D8F0-FFE4E23D16B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96B4C298-3023-8466-5356-FFA98EF1F4C7}"/>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E982D8A-A110-AF2E-3F0C-B9F8B3CD2D6E}"/>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D0033E5-DBD8-2C41-F729-21FB032E97D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23E84E62-BC56-3A6C-28EB-1B3FF2CC235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AC002F02-B582-D630-79E1-F73037AEE2AC}"/>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15B7C13-73B2-A1C7-3C0E-39364FE952C2}"/>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AAFF5436-3AE6-CBB7-AF7C-F8F43A34692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E31317A-F915-3C46-D525-F3A7DCD2064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C192915-C484-766E-2679-A5B29A820A06}"/>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6128C7BF-70DE-5F00-1353-4CEA9ED1CD6C}"/>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Espace réservé du contenu 11">
            <a:extLst>
              <a:ext uri="{FF2B5EF4-FFF2-40B4-BE49-F238E27FC236}">
                <a16:creationId xmlns:a16="http://schemas.microsoft.com/office/drawing/2014/main" id="{680066C9-E305-8345-54AC-12D29ED61CAB}"/>
              </a:ext>
            </a:extLst>
          </p:cNvPr>
          <p:cNvSpPr>
            <a:spLocks noGrp="1"/>
          </p:cNvSpPr>
          <p:nvPr>
            <p:ph idx="1"/>
          </p:nvPr>
        </p:nvSpPr>
        <p:spPr>
          <a:xfrm>
            <a:off x="338561" y="2200586"/>
            <a:ext cx="3359632" cy="3523628"/>
          </a:xfrm>
        </p:spPr>
        <p:txBody>
          <a:bodyPr>
            <a:normAutofit/>
          </a:bodyPr>
          <a:lstStyle/>
          <a:p>
            <a:pPr marL="0" indent="0" algn="ctr">
              <a:buNone/>
            </a:pPr>
            <a:r>
              <a:rPr lang="fr-FR" sz="2800" b="1" dirty="0"/>
              <a:t>Héloïse RENAUD</a:t>
            </a:r>
          </a:p>
          <a:p>
            <a:pPr marL="0" indent="0" algn="ctr">
              <a:buNone/>
            </a:pPr>
            <a:r>
              <a:rPr lang="fr-FR" sz="1800" b="1" dirty="0"/>
              <a:t>Archiviste itinérante</a:t>
            </a:r>
          </a:p>
          <a:p>
            <a:pPr marL="0" indent="0" algn="ctr">
              <a:buNone/>
            </a:pPr>
            <a:r>
              <a:rPr lang="fr-FR" sz="2000" dirty="0"/>
              <a:t>et </a:t>
            </a:r>
          </a:p>
          <a:p>
            <a:pPr marL="0" indent="0" algn="ctr">
              <a:buNone/>
            </a:pPr>
            <a:r>
              <a:rPr lang="fr-FR" sz="2800" b="1" dirty="0"/>
              <a:t>Julie HEURTAULT </a:t>
            </a:r>
          </a:p>
          <a:p>
            <a:pPr marL="0" indent="0" algn="ctr">
              <a:buNone/>
            </a:pPr>
            <a:r>
              <a:rPr lang="fr-FR" sz="1800" b="1" dirty="0"/>
              <a:t>Coordinatrice du service</a:t>
            </a:r>
            <a:endParaRPr lang="fr-FR" dirty="0"/>
          </a:p>
          <a:p>
            <a:pPr marL="0" indent="0" algn="ctr">
              <a:buNone/>
            </a:pPr>
            <a:r>
              <a:rPr lang="fr-FR" dirty="0">
                <a:hlinkClick r:id="rId3"/>
              </a:rPr>
              <a:t>service.archivage@cdg18.fr</a:t>
            </a:r>
            <a:endParaRPr lang="fr-FR" dirty="0"/>
          </a:p>
          <a:p>
            <a:pPr marL="0" indent="0" algn="ctr">
              <a:buNone/>
            </a:pPr>
            <a:r>
              <a:rPr lang="fr-FR" dirty="0"/>
              <a:t>02 48 50 94 37</a:t>
            </a:r>
          </a:p>
        </p:txBody>
      </p:sp>
      <p:sp>
        <p:nvSpPr>
          <p:cNvPr id="17" name="ZoneTexte 16">
            <a:extLst>
              <a:ext uri="{FF2B5EF4-FFF2-40B4-BE49-F238E27FC236}">
                <a16:creationId xmlns:a16="http://schemas.microsoft.com/office/drawing/2014/main" id="{46911056-BCE7-CBFA-73BD-35A4F52208AB}"/>
              </a:ext>
            </a:extLst>
          </p:cNvPr>
          <p:cNvSpPr txBox="1"/>
          <p:nvPr/>
        </p:nvSpPr>
        <p:spPr>
          <a:xfrm>
            <a:off x="3358253" y="596507"/>
            <a:ext cx="5383737" cy="338554"/>
          </a:xfrm>
          <a:prstGeom prst="rect">
            <a:avLst/>
          </a:prstGeom>
          <a:noFill/>
        </p:spPr>
        <p:txBody>
          <a:bodyPr wrap="square">
            <a:spAutoFit/>
          </a:bodyPr>
          <a:lstStyle/>
          <a:p>
            <a:pPr marL="0" indent="0" algn="ctr">
              <a:buNone/>
            </a:pPr>
            <a:r>
              <a:rPr lang="fr-FR" sz="1600" b="1" dirty="0">
                <a:solidFill>
                  <a:srgbClr val="0070C0"/>
                </a:solidFill>
              </a:rPr>
              <a:t>Pôle Emploi public / Concours et appui aux collectivités</a:t>
            </a:r>
          </a:p>
        </p:txBody>
      </p:sp>
      <p:pic>
        <p:nvPicPr>
          <p:cNvPr id="4098" name="Picture 2" descr="Dessin Archives-Life 01">
            <a:extLst>
              <a:ext uri="{FF2B5EF4-FFF2-40B4-BE49-F238E27FC236}">
                <a16:creationId xmlns:a16="http://schemas.microsoft.com/office/drawing/2014/main" id="{3C3A9D7F-7037-F510-F90D-9E24A4638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720" y="1174131"/>
            <a:ext cx="3359632" cy="244413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essin Archives-Life 02">
            <a:extLst>
              <a:ext uri="{FF2B5EF4-FFF2-40B4-BE49-F238E27FC236}">
                <a16:creationId xmlns:a16="http://schemas.microsoft.com/office/drawing/2014/main" id="{3BAAFB1A-3F89-D70D-F6CE-718EC7167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411" y="3962400"/>
            <a:ext cx="3359632" cy="257011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B192435B-1D12-7753-3F35-F3FA9EE88F50}"/>
              </a:ext>
            </a:extLst>
          </p:cNvPr>
          <p:cNvSpPr txBox="1"/>
          <p:nvPr/>
        </p:nvSpPr>
        <p:spPr>
          <a:xfrm>
            <a:off x="4034975" y="2026865"/>
            <a:ext cx="1439011" cy="738664"/>
          </a:xfrm>
          <a:prstGeom prst="rect">
            <a:avLst/>
          </a:prstGeom>
          <a:noFill/>
        </p:spPr>
        <p:txBody>
          <a:bodyPr wrap="square" rtlCol="0">
            <a:spAutoFit/>
          </a:bodyPr>
          <a:lstStyle/>
          <a:p>
            <a:pPr algn="ctr"/>
            <a:r>
              <a:rPr lang="fr-FR" sz="1400" b="1" dirty="0">
                <a:solidFill>
                  <a:srgbClr val="0070C0"/>
                </a:solidFill>
              </a:rPr>
              <a:t>Avant la prestation Aide à l’archivage</a:t>
            </a:r>
          </a:p>
        </p:txBody>
      </p:sp>
      <p:sp>
        <p:nvSpPr>
          <p:cNvPr id="9" name="ZoneTexte 8">
            <a:extLst>
              <a:ext uri="{FF2B5EF4-FFF2-40B4-BE49-F238E27FC236}">
                <a16:creationId xmlns:a16="http://schemas.microsoft.com/office/drawing/2014/main" id="{D37AB2F6-51B4-A02E-1A4F-726BAF8D1C4F}"/>
              </a:ext>
            </a:extLst>
          </p:cNvPr>
          <p:cNvSpPr txBox="1"/>
          <p:nvPr/>
        </p:nvSpPr>
        <p:spPr>
          <a:xfrm>
            <a:off x="4014159" y="4878127"/>
            <a:ext cx="1484269" cy="738664"/>
          </a:xfrm>
          <a:prstGeom prst="rect">
            <a:avLst/>
          </a:prstGeom>
          <a:noFill/>
        </p:spPr>
        <p:txBody>
          <a:bodyPr wrap="square">
            <a:spAutoFit/>
          </a:bodyPr>
          <a:lstStyle/>
          <a:p>
            <a:pPr algn="ctr"/>
            <a:r>
              <a:rPr lang="fr-FR" sz="1400" b="1" dirty="0">
                <a:solidFill>
                  <a:srgbClr val="0070C0"/>
                </a:solidFill>
              </a:rPr>
              <a:t>Après la prestation Aide à l’archivage</a:t>
            </a:r>
          </a:p>
        </p:txBody>
      </p:sp>
    </p:spTree>
    <p:extLst>
      <p:ext uri="{BB962C8B-B14F-4D97-AF65-F5344CB8AC3E}">
        <p14:creationId xmlns:p14="http://schemas.microsoft.com/office/powerpoint/2010/main" val="316178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2106680134"/>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5439" y="1043885"/>
            <a:ext cx="2590800" cy="382156"/>
          </a:xfrm>
          <a:prstGeom prst="rect">
            <a:avLst/>
          </a:prstGeom>
        </p:spPr>
        <p:txBody>
          <a:bodyPr vert="horz" wrap="square" lIns="0" tIns="12700" rIns="0" bIns="0" rtlCol="0">
            <a:spAutoFit/>
          </a:bodyPr>
          <a:lstStyle/>
          <a:p>
            <a:pPr marL="12700">
              <a:lnSpc>
                <a:spcPct val="100000"/>
              </a:lnSpc>
              <a:spcBef>
                <a:spcPts val="100"/>
              </a:spcBef>
            </a:pPr>
            <a:r>
              <a:rPr lang="fr-FR" dirty="0">
                <a:solidFill>
                  <a:srgbClr val="00B0F0"/>
                </a:solidFill>
              </a:rPr>
              <a:t>SOMMAIRE </a:t>
            </a:r>
            <a:endParaRPr spc="-20" dirty="0">
              <a:solidFill>
                <a:srgbClr val="00B0F0"/>
              </a:solidFill>
            </a:endParaRPr>
          </a:p>
        </p:txBody>
      </p:sp>
      <p:pic>
        <p:nvPicPr>
          <p:cNvPr id="11" name="Image 10" descr="Logo_CDG18_BS.jpg"/>
          <p:cNvPicPr>
            <a:picLocks noChangeAspect="1"/>
          </p:cNvPicPr>
          <p:nvPr/>
        </p:nvPicPr>
        <p:blipFill>
          <a:blip r:embed="rId3"/>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13" name="ZoneTexte 12">
            <a:extLst>
              <a:ext uri="{FF2B5EF4-FFF2-40B4-BE49-F238E27FC236}">
                <a16:creationId xmlns:a16="http://schemas.microsoft.com/office/drawing/2014/main" id="{B43A91C2-7F6F-B567-614F-D7BB1A83F133}"/>
              </a:ext>
            </a:extLst>
          </p:cNvPr>
          <p:cNvSpPr txBox="1"/>
          <p:nvPr/>
        </p:nvSpPr>
        <p:spPr>
          <a:xfrm>
            <a:off x="682400" y="1538184"/>
            <a:ext cx="8022700" cy="3970318"/>
          </a:xfrm>
          <a:prstGeom prst="rect">
            <a:avLst/>
          </a:prstGeom>
          <a:noFill/>
        </p:spPr>
        <p:txBody>
          <a:bodyPr wrap="square" rtlCol="0">
            <a:spAutoFit/>
          </a:bodyPr>
          <a:lstStyle/>
          <a:p>
            <a:pPr marL="514350" indent="-514350">
              <a:buAutoNum type="arabicPeriod"/>
            </a:pPr>
            <a:r>
              <a:rPr lang="fr-FR" sz="2800" b="1" dirty="0">
                <a:solidFill>
                  <a:srgbClr val="00B0F0"/>
                </a:solidFill>
              </a:rPr>
              <a:t>Présentation du contrat de groupe Santé par RELYENS</a:t>
            </a:r>
          </a:p>
          <a:p>
            <a:endParaRPr lang="fr-FR" sz="2800" b="1" dirty="0">
              <a:solidFill>
                <a:schemeClr val="accent2"/>
              </a:solidFill>
            </a:endParaRPr>
          </a:p>
          <a:p>
            <a:pPr marL="541338"/>
            <a:r>
              <a:rPr lang="fr-FR" sz="2800" b="1" dirty="0">
                <a:solidFill>
                  <a:schemeClr val="accent2"/>
                </a:solidFill>
              </a:rPr>
              <a:t>2. Le congé parental</a:t>
            </a:r>
          </a:p>
          <a:p>
            <a:pPr marL="541338"/>
            <a:endParaRPr lang="fr-FR" sz="2800" b="1" dirty="0">
              <a:solidFill>
                <a:schemeClr val="accent2"/>
              </a:solidFill>
            </a:endParaRPr>
          </a:p>
          <a:p>
            <a:pPr marL="541338"/>
            <a:r>
              <a:rPr lang="fr-FR" sz="2800" b="1" dirty="0">
                <a:solidFill>
                  <a:schemeClr val="accent2"/>
                </a:solidFill>
              </a:rPr>
              <a:t>	</a:t>
            </a:r>
            <a:r>
              <a:rPr lang="fr-FR" sz="2800" b="1" dirty="0">
                <a:solidFill>
                  <a:srgbClr val="CC99FF"/>
                </a:solidFill>
              </a:rPr>
              <a:t>3. La mission archivage</a:t>
            </a:r>
          </a:p>
          <a:p>
            <a:pPr marL="541338"/>
            <a:endParaRPr lang="fr-FR" sz="2800" b="1" dirty="0">
              <a:solidFill>
                <a:srgbClr val="00B050"/>
              </a:solidFill>
            </a:endParaRPr>
          </a:p>
          <a:p>
            <a:pPr marL="2155825" lvl="2"/>
            <a:r>
              <a:rPr lang="fr-FR" sz="2800" b="1" dirty="0">
                <a:solidFill>
                  <a:srgbClr val="FF0000"/>
                </a:solidFill>
              </a:rPr>
              <a:t>4. L’actu-minute</a:t>
            </a:r>
            <a:endParaRPr lang="fr-FR" sz="2800" b="1" dirty="0">
              <a:solidFill>
                <a:srgbClr val="7030A0"/>
              </a:solidFill>
            </a:endParaRPr>
          </a:p>
          <a:p>
            <a:pPr algn="ctr"/>
            <a:r>
              <a:rPr lang="fr-FR" sz="2800" b="1" dirty="0"/>
              <a:t>	</a:t>
            </a:r>
            <a:r>
              <a:rPr lang="fr-FR" sz="2800" b="1" dirty="0">
                <a:solidFill>
                  <a:schemeClr val="accent3"/>
                </a:solidFill>
              </a:rPr>
              <a:t>		</a:t>
            </a:r>
            <a:endParaRPr lang="fr-FR" sz="2800" b="1" dirty="0">
              <a:solidFill>
                <a:srgbClr val="FFC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8FBDB-51F8-C91D-9CFC-FCC91AA41571}"/>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7A7C3B3-2763-D536-A5C2-33C43F2B0797}"/>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00F945F6-E87E-68DA-7F7D-281DD68415FD}"/>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06EC92F5-DE62-37F3-39EC-E68179ED6B7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70325B6-F28A-64F3-01A5-5291314CD45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A7054442-B574-CCFA-9CE5-770D48B68FD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BBB4D57-0B64-A283-9901-DD3F3D99DEE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AA1B196-70F6-0E6E-23BB-468263DE86A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61590E3-0BF0-8CC1-FB75-E198E8A4FFF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01F9E794-3F55-A1A9-FB93-164FC1D38EC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9651C733-6C86-6020-9558-449168E12B60}"/>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86197946-2798-3C95-D98D-D57CA9CCF71D}"/>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318679A3-61BE-CCBC-97C4-39395D63B2C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DD97CBE-F57F-8732-8ACC-A10468B65D3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D31493BD-950F-A705-FAC4-205BAC4B4F4D}"/>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A3B7772B-2D5F-D724-9601-AF7E0D1D4B3B}"/>
              </a:ext>
            </a:extLst>
          </p:cNvPr>
          <p:cNvSpPr txBox="1"/>
          <p:nvPr/>
        </p:nvSpPr>
        <p:spPr>
          <a:xfrm>
            <a:off x="402268" y="1879391"/>
            <a:ext cx="8077200" cy="4955203"/>
          </a:xfrm>
          <a:prstGeom prst="rect">
            <a:avLst/>
          </a:prstGeom>
          <a:noFill/>
        </p:spPr>
        <p:txBody>
          <a:bodyPr wrap="square">
            <a:spAutoFit/>
          </a:bodyPr>
          <a:lstStyle/>
          <a:p>
            <a:pPr algn="just">
              <a:buClr>
                <a:srgbClr val="92D050"/>
              </a:buClr>
            </a:pPr>
            <a:r>
              <a:rPr lang="fr-FR" b="1" dirty="0">
                <a:solidFill>
                  <a:srgbClr val="FF0000"/>
                </a:solidFill>
              </a:rPr>
              <a:t>1 / RAPPEL : Obligation de créer les contractuels dans AGIRHE</a:t>
            </a:r>
          </a:p>
          <a:p>
            <a:pPr algn="just">
              <a:buClr>
                <a:srgbClr val="92D050"/>
              </a:buClr>
            </a:pPr>
            <a:endParaRPr lang="fr-FR" b="1" dirty="0">
              <a:solidFill>
                <a:srgbClr val="FF0000"/>
              </a:solidFill>
            </a:endParaRPr>
          </a:p>
          <a:p>
            <a:pPr algn="just">
              <a:buClr>
                <a:srgbClr val="92D050"/>
              </a:buClr>
            </a:pPr>
            <a:r>
              <a:rPr lang="fr-FR" dirty="0"/>
              <a:t>Pour rappel, depuis le 1/01/2025 </a:t>
            </a:r>
            <a:r>
              <a:rPr lang="fr-FR" b="1" dirty="0"/>
              <a:t>tous les contractuels doivent être créés dans </a:t>
            </a:r>
            <a:r>
              <a:rPr lang="fr-FR" b="1" dirty="0" err="1"/>
              <a:t>Agirhe</a:t>
            </a:r>
            <a:r>
              <a:rPr lang="fr-FR" b="1" dirty="0"/>
              <a:t> : </a:t>
            </a:r>
            <a:r>
              <a:rPr lang="fr-FR" b="1" dirty="0">
                <a:solidFill>
                  <a:srgbClr val="FF0000"/>
                </a:solidFill>
              </a:rPr>
              <a:t>indispensable pour l’organisation des élections professionnelles en 2026</a:t>
            </a:r>
          </a:p>
          <a:p>
            <a:pPr algn="just">
              <a:buClr>
                <a:srgbClr val="92D050"/>
              </a:buClr>
            </a:pPr>
            <a:endParaRPr lang="fr-FR" dirty="0">
              <a:solidFill>
                <a:srgbClr val="FF0000"/>
              </a:solidFill>
            </a:endParaRPr>
          </a:p>
          <a:p>
            <a:pPr algn="just">
              <a:buClr>
                <a:srgbClr val="92D050"/>
              </a:buClr>
            </a:pPr>
            <a:r>
              <a:rPr lang="fr-FR" dirty="0"/>
              <a:t>Procédure disponible sur l’espace réservé du site – rubrique </a:t>
            </a:r>
            <a:r>
              <a:rPr lang="fr-FR" dirty="0" err="1"/>
              <a:t>Agirhe</a:t>
            </a:r>
            <a:r>
              <a:rPr lang="fr-FR" dirty="0"/>
              <a:t> – créer les contractuels</a:t>
            </a:r>
          </a:p>
          <a:p>
            <a:pPr algn="just">
              <a:buClr>
                <a:srgbClr val="92D050"/>
              </a:buClr>
            </a:pPr>
            <a:r>
              <a:rPr lang="fr-FR" dirty="0"/>
              <a:t>+ document « codes </a:t>
            </a:r>
            <a:r>
              <a:rPr lang="fr-FR" dirty="0" err="1"/>
              <a:t>agirhe</a:t>
            </a:r>
            <a:r>
              <a:rPr lang="fr-FR" dirty="0"/>
              <a:t> contractuels » : liste les différents motifs de contrat et les conditions à respecter + précise le code </a:t>
            </a:r>
            <a:r>
              <a:rPr lang="fr-FR" dirty="0" err="1"/>
              <a:t>Agirhe</a:t>
            </a:r>
            <a:r>
              <a:rPr lang="fr-FR" dirty="0"/>
              <a:t> correspondant</a:t>
            </a:r>
          </a:p>
          <a:p>
            <a:pPr algn="just">
              <a:buClr>
                <a:srgbClr val="92D050"/>
              </a:buClr>
            </a:pPr>
            <a:r>
              <a:rPr lang="fr-FR" dirty="0"/>
              <a:t>+ création d’un outil d’aide pour déterminer le motif de contrat</a:t>
            </a:r>
          </a:p>
          <a:p>
            <a:pPr algn="just">
              <a:buClr>
                <a:srgbClr val="92D050"/>
              </a:buClr>
            </a:pPr>
            <a:endParaRPr lang="fr-FR" dirty="0"/>
          </a:p>
          <a:p>
            <a:pPr algn="just">
              <a:buClr>
                <a:srgbClr val="92D050"/>
              </a:buClr>
            </a:pPr>
            <a:r>
              <a:rPr lang="fr-FR" b="1" dirty="0"/>
              <a:t>En conséquence, les modèles de contrat ont été supprimés de l’espace réservé</a:t>
            </a:r>
          </a:p>
          <a:p>
            <a:pPr algn="just">
              <a:buClr>
                <a:srgbClr val="92D050"/>
              </a:buCl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1DF584AC-351D-7F1B-597F-110D7FE5424E}"/>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A6971B55-E2E6-42D7-CEC6-53BAAB82D1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349" y="5562600"/>
            <a:ext cx="1321374" cy="1244773"/>
          </a:xfrm>
          <a:prstGeom prst="rect">
            <a:avLst/>
          </a:prstGeom>
        </p:spPr>
      </p:pic>
    </p:spTree>
    <p:extLst>
      <p:ext uri="{BB962C8B-B14F-4D97-AF65-F5344CB8AC3E}">
        <p14:creationId xmlns:p14="http://schemas.microsoft.com/office/powerpoint/2010/main" val="28666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A4A3A-02AD-D60D-DC29-68ADB111DF2E}"/>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B21B0867-2F53-1ED4-0025-67FAE401B779}"/>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6195D5A-08AB-91AC-EE02-9A69FD7299B6}"/>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B6EFE4FB-840C-9B02-6EFF-7936260E8338}"/>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DAAFC0C-A582-BBB9-7F5E-1B34E2C4D502}"/>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5E4F8DB8-5F11-FA3D-EE60-CD76072BB2B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B85EA83-C971-BD55-EC21-5E0E6D24651E}"/>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802BE683-4330-15F3-D93B-6519A7060FC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5999B4E-C18F-ED5A-EB27-2F57A023140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698A6DE-9930-C1D7-3E52-49F692C63CD9}"/>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DCD4E2DE-3120-FBA7-DA80-5D3E68545C1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FD17D1A-117E-BEAE-6F4F-D54043FC5E3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2000571C-4C7A-2DD6-EA26-4FA409253FB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3CA4AFB-FEEA-DA6C-0B76-6357F8E299D7}"/>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F84734CF-DAC3-A836-017F-C6E38027925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044B5277-5F12-0F31-152E-552BB09CD701}"/>
              </a:ext>
            </a:extLst>
          </p:cNvPr>
          <p:cNvSpPr txBox="1"/>
          <p:nvPr/>
        </p:nvSpPr>
        <p:spPr>
          <a:xfrm>
            <a:off x="402268" y="1879391"/>
            <a:ext cx="8077200" cy="2800767"/>
          </a:xfrm>
          <a:prstGeom prst="rect">
            <a:avLst/>
          </a:prstGeom>
          <a:noFill/>
        </p:spPr>
        <p:txBody>
          <a:bodyPr wrap="square">
            <a:spAutoFit/>
          </a:bodyPr>
          <a:lstStyle/>
          <a:p>
            <a:pPr algn="just">
              <a:buClr>
                <a:srgbClr val="92D050"/>
              </a:buClr>
            </a:pPr>
            <a:r>
              <a:rPr lang="fr-FR" b="1" dirty="0">
                <a:solidFill>
                  <a:schemeClr val="accent1"/>
                </a:solidFill>
              </a:rPr>
              <a:t>2 / ouverture </a:t>
            </a:r>
            <a:r>
              <a:rPr lang="fr-FR" b="1" dirty="0" err="1">
                <a:solidFill>
                  <a:schemeClr val="accent1"/>
                </a:solidFill>
              </a:rPr>
              <a:t>Agirhe</a:t>
            </a:r>
            <a:r>
              <a:rPr lang="fr-FR" b="1" dirty="0">
                <a:solidFill>
                  <a:schemeClr val="accent1"/>
                </a:solidFill>
              </a:rPr>
              <a:t> Conseil médical</a:t>
            </a:r>
          </a:p>
          <a:p>
            <a:pPr algn="just">
              <a:buClr>
                <a:srgbClr val="92D050"/>
              </a:buClr>
            </a:pPr>
            <a:endParaRPr lang="fr-FR" b="1" dirty="0">
              <a:solidFill>
                <a:srgbClr val="FF0000"/>
              </a:solidFill>
            </a:endParaRPr>
          </a:p>
          <a:p>
            <a:pPr algn="just">
              <a:buClr>
                <a:srgbClr val="92D050"/>
              </a:buClr>
            </a:pPr>
            <a:r>
              <a:rPr lang="fr-FR" sz="2000" kern="100" dirty="0">
                <a:latin typeface="Calibri" panose="020F0502020204030204" pitchFamily="34" charset="0"/>
                <a:ea typeface="Calibri" panose="020F0502020204030204" pitchFamily="34" charset="0"/>
                <a:cs typeface="Times New Roman" panose="02020603050405020304" pitchFamily="18" charset="0"/>
              </a:rPr>
              <a:t>Le module conseil médical sera ouvert en 2026 : des réunions de présentation seront organisées sur le territoire entre mi-novembre et mi décembre &gt; dates et lieux précisés par flash et lors des </a:t>
            </a:r>
            <a:r>
              <a:rPr lang="fr-FR" sz="2000" kern="100" dirty="0" err="1">
                <a:latin typeface="Calibri" panose="020F0502020204030204" pitchFamily="34" charset="0"/>
                <a:ea typeface="Calibri" panose="020F0502020204030204" pitchFamily="34" charset="0"/>
                <a:cs typeface="Times New Roman" panose="02020603050405020304" pitchFamily="18" charset="0"/>
              </a:rPr>
              <a:t>visios</a:t>
            </a:r>
            <a:r>
              <a:rPr lang="fr-FR" sz="2000" kern="100" dirty="0">
                <a:latin typeface="Calibri" panose="020F0502020204030204" pitchFamily="34" charset="0"/>
                <a:ea typeface="Calibri" panose="020F0502020204030204" pitchFamily="34" charset="0"/>
                <a:cs typeface="Times New Roman" panose="02020603050405020304" pitchFamily="18" charset="0"/>
              </a:rPr>
              <a:t> d’octobre</a:t>
            </a: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7C1BB166-8C08-DD3F-304D-043D9EDFD5E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4" name="Image 3" descr="Une image contenant Police, Graphique, capture d’écran, logo&#10;&#10;Le contenu généré par l’IA peut être incorrect.">
            <a:extLst>
              <a:ext uri="{FF2B5EF4-FFF2-40B4-BE49-F238E27FC236}">
                <a16:creationId xmlns:a16="http://schemas.microsoft.com/office/drawing/2014/main" id="{3A94C23E-8B26-551D-AEA5-38BA535104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3349" y="5562600"/>
            <a:ext cx="1321374" cy="1244773"/>
          </a:xfrm>
          <a:prstGeom prst="rect">
            <a:avLst/>
          </a:prstGeom>
        </p:spPr>
      </p:pic>
    </p:spTree>
    <p:extLst>
      <p:ext uri="{BB962C8B-B14F-4D97-AF65-F5344CB8AC3E}">
        <p14:creationId xmlns:p14="http://schemas.microsoft.com/office/powerpoint/2010/main" val="1144235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947CE-BD7F-CAF0-C347-AF40A2C61C74}"/>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906F2C00-C77A-0F94-4FBE-5FC111254888}"/>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CC1179F-D064-5485-BA16-8109731134C4}"/>
              </a:ext>
            </a:extLst>
          </p:cNvPr>
          <p:cNvGrpSpPr>
            <a:grpSpLocks/>
          </p:cNvGrpSpPr>
          <p:nvPr/>
        </p:nvGrpSpPr>
        <p:grpSpPr bwMode="auto">
          <a:xfrm>
            <a:off x="1354240" y="186233"/>
            <a:ext cx="7661932" cy="1314472"/>
            <a:chOff x="2521302" y="4447632"/>
            <a:chExt cx="6645275" cy="2324642"/>
          </a:xfrm>
        </p:grpSpPr>
        <p:sp>
          <p:nvSpPr>
            <p:cNvPr id="14" name="Oval 2">
              <a:extLst>
                <a:ext uri="{FF2B5EF4-FFF2-40B4-BE49-F238E27FC236}">
                  <a16:creationId xmlns:a16="http://schemas.microsoft.com/office/drawing/2014/main" id="{CDB514DC-4EA3-A0FB-CF34-C80B35AFBB45}"/>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AEE9DD99-5F74-E9A7-425A-27FDF68AE0C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3C9F2C3-6FE8-13E9-2276-BF603027CE0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1A0F3F0C-FAC0-6094-7B46-DC0B749B7300}"/>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3C0C1F23-5591-B051-79D7-638512575F2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E132BD2-D3F2-C93D-FE81-46E35DF53A8C}"/>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7EDC9C38-5997-0607-CD74-3F1EDF0D75A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53B4F2AA-26B0-033A-1C17-1C83F7393AD4}"/>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BDD58B04-3DDC-DE43-6284-51E2DC55902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52183F9B-BB3A-724B-E2D8-2AE0BDCAEAE9}"/>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BEBB0EFF-C2AE-AFB5-E3BC-21F69DCBC6AD}"/>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916D6DDB-AFC3-6B42-4DE5-F35F3606DB24}"/>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9" name="ZoneTexte 8">
            <a:extLst>
              <a:ext uri="{FF2B5EF4-FFF2-40B4-BE49-F238E27FC236}">
                <a16:creationId xmlns:a16="http://schemas.microsoft.com/office/drawing/2014/main" id="{01998523-E798-9C4F-0D4F-6BE8E3B76C32}"/>
              </a:ext>
            </a:extLst>
          </p:cNvPr>
          <p:cNvSpPr txBox="1"/>
          <p:nvPr/>
        </p:nvSpPr>
        <p:spPr>
          <a:xfrm>
            <a:off x="402268" y="1879391"/>
            <a:ext cx="8077200" cy="5201424"/>
          </a:xfrm>
          <a:prstGeom prst="rect">
            <a:avLst/>
          </a:prstGeom>
          <a:noFill/>
        </p:spPr>
        <p:txBody>
          <a:bodyPr wrap="square">
            <a:spAutoFit/>
          </a:bodyPr>
          <a:lstStyle/>
          <a:p>
            <a:pPr algn="just">
              <a:buClr>
                <a:srgbClr val="92D050"/>
              </a:buClr>
            </a:pPr>
            <a:r>
              <a:rPr lang="fr-FR" b="1" dirty="0">
                <a:solidFill>
                  <a:schemeClr val="accent1"/>
                </a:solidFill>
              </a:rPr>
              <a:t>3/ report et indemnisation des congés annuels</a:t>
            </a:r>
          </a:p>
          <a:p>
            <a:pPr algn="just">
              <a:buClr>
                <a:srgbClr val="92D050"/>
              </a:buClr>
            </a:pPr>
            <a:endParaRPr lang="fr-FR" b="1" dirty="0">
              <a:solidFill>
                <a:srgbClr val="FF0000"/>
              </a:solidFill>
            </a:endParaRPr>
          </a:p>
          <a:p>
            <a:pPr algn="just">
              <a:buClr>
                <a:srgbClr val="92D050"/>
              </a:buClr>
            </a:pPr>
            <a:r>
              <a:rPr lang="fr-FR" dirty="0"/>
              <a:t>Décret n°2025-564 du 21 juin 2025 et arrêté du 21 juin 2025 : </a:t>
            </a:r>
          </a:p>
          <a:p>
            <a:pPr marL="285750" indent="-285750" algn="just">
              <a:buClr>
                <a:srgbClr val="92D050"/>
              </a:buClr>
              <a:buFont typeface="Arial" panose="020B0604020202020204" pitchFamily="34" charset="0"/>
              <a:buChar char="•"/>
            </a:pPr>
            <a:r>
              <a:rPr lang="fr-FR" dirty="0"/>
              <a:t>Droit au report des congés annuels en cas d’impossibilité, du fait d’un congé pour raisons de santé ou du fait d’un congé lié aux responsabilités parentales ou familiales, de prendre son congé annuel </a:t>
            </a:r>
          </a:p>
          <a:p>
            <a:pPr marL="285750" indent="-285750" algn="just">
              <a:buClr>
                <a:srgbClr val="92D050"/>
              </a:buClr>
              <a:buFont typeface="Arial" panose="020B0604020202020204" pitchFamily="34" charset="0"/>
              <a:buChar char="•"/>
            </a:pPr>
            <a:r>
              <a:rPr lang="fr-FR" dirty="0"/>
              <a:t>Droit au report de 15 mois qui peut être prolongé sur autorisation du chef de service</a:t>
            </a:r>
          </a:p>
          <a:p>
            <a:pPr marL="285750" indent="-285750" algn="just">
              <a:buClr>
                <a:srgbClr val="92D050"/>
              </a:buClr>
              <a:buFont typeface="Arial" panose="020B0604020202020204" pitchFamily="34" charset="0"/>
              <a:buChar char="•"/>
            </a:pPr>
            <a:r>
              <a:rPr lang="fr-FR" dirty="0"/>
              <a:t>Report débute à la reprise des fonctions ou au plus tard à la fin de l’année</a:t>
            </a:r>
          </a:p>
          <a:p>
            <a:pPr marL="285750" indent="-285750" algn="just">
              <a:buClr>
                <a:srgbClr val="92D050"/>
              </a:buClr>
              <a:buFont typeface="Arial" panose="020B0604020202020204" pitchFamily="34" charset="0"/>
              <a:buChar char="•"/>
            </a:pPr>
            <a:r>
              <a:rPr lang="fr-FR" dirty="0"/>
              <a:t>Report limité à 4 semaines en cas de congés pour raisons de santé ou 5 semaines pour les congés liés aux responsabilités parentales ou familiales</a:t>
            </a:r>
          </a:p>
          <a:p>
            <a:pPr marL="285750" indent="-285750" algn="just">
              <a:buClr>
                <a:srgbClr val="92D050"/>
              </a:buClr>
              <a:buFont typeface="Arial" panose="020B0604020202020204" pitchFamily="34" charset="0"/>
              <a:buChar char="•"/>
            </a:pPr>
            <a:r>
              <a:rPr lang="fr-FR" dirty="0"/>
              <a:t>En cas d’impossibilité de poser son congé avant la fin de la relation de travail : droit à indemnisation dont les modalités de calcul sont fixées par l’arrêté:</a:t>
            </a:r>
          </a:p>
          <a:p>
            <a:pPr marL="285750" indent="-285750" algn="just">
              <a:buClr>
                <a:srgbClr val="92D050"/>
              </a:buClr>
              <a:buFont typeface="Arial" panose="020B0604020202020204" pitchFamily="34" charset="0"/>
              <a:buChar char="•"/>
            </a:pPr>
            <a:endParaRPr lang="fr-FR" dirty="0"/>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Clr>
                <a:srgbClr val="92D050"/>
              </a:buClr>
              <a:buFontTx/>
              <a:buChar char="-"/>
            </a:pPr>
            <a:endParaRPr lang="fr-FR" sz="2000" kern="100" dirty="0">
              <a:latin typeface="Calibri" panose="020F0502020204030204" pitchFamily="34" charset="0"/>
              <a:ea typeface="Calibri" panose="020F0502020204030204" pitchFamily="34" charset="0"/>
              <a:cs typeface="Times New Roman" panose="02020603050405020304" pitchFamily="18" charset="0"/>
            </a:endParaRPr>
          </a:p>
          <a:p>
            <a:pPr algn="just">
              <a:buClr>
                <a:srgbClr val="92D050"/>
              </a:buClr>
            </a:pPr>
            <a:endParaRPr lang="fr-FR" sz="2000" dirty="0"/>
          </a:p>
        </p:txBody>
      </p:sp>
      <p:sp>
        <p:nvSpPr>
          <p:cNvPr id="2" name="ZoneTexte 1">
            <a:extLst>
              <a:ext uri="{FF2B5EF4-FFF2-40B4-BE49-F238E27FC236}">
                <a16:creationId xmlns:a16="http://schemas.microsoft.com/office/drawing/2014/main" id="{0C20BC49-B814-6931-04BE-9C2FEC5435DA}"/>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5" name="Image 4" descr="Une image contenant texte, dessin, illustration, clipart&#10;&#10;Le contenu généré par l’IA peut être incorrect.">
            <a:extLst>
              <a:ext uri="{FF2B5EF4-FFF2-40B4-BE49-F238E27FC236}">
                <a16:creationId xmlns:a16="http://schemas.microsoft.com/office/drawing/2014/main" id="{6DC48CE3-EA35-0CE1-03CC-DC1AAEA05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261" y="866813"/>
            <a:ext cx="3098414" cy="1485541"/>
          </a:xfrm>
          <a:prstGeom prst="rect">
            <a:avLst/>
          </a:prstGeom>
        </p:spPr>
      </p:pic>
      <p:pic>
        <p:nvPicPr>
          <p:cNvPr id="12" name="Image 11">
            <a:extLst>
              <a:ext uri="{FF2B5EF4-FFF2-40B4-BE49-F238E27FC236}">
                <a16:creationId xmlns:a16="http://schemas.microsoft.com/office/drawing/2014/main" id="{B3119550-8604-BE47-C0AE-FC5B3E73972D}"/>
              </a:ext>
            </a:extLst>
          </p:cNvPr>
          <p:cNvPicPr>
            <a:picLocks noChangeAspect="1"/>
          </p:cNvPicPr>
          <p:nvPr/>
        </p:nvPicPr>
        <p:blipFill>
          <a:blip r:embed="rId5"/>
          <a:stretch>
            <a:fillRect/>
          </a:stretch>
        </p:blipFill>
        <p:spPr>
          <a:xfrm>
            <a:off x="596994" y="5640528"/>
            <a:ext cx="7687748" cy="476316"/>
          </a:xfrm>
          <a:prstGeom prst="rect">
            <a:avLst/>
          </a:prstGeom>
        </p:spPr>
      </p:pic>
    </p:spTree>
    <p:extLst>
      <p:ext uri="{BB962C8B-B14F-4D97-AF65-F5344CB8AC3E}">
        <p14:creationId xmlns:p14="http://schemas.microsoft.com/office/powerpoint/2010/main" val="1125461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183BB-1353-E0AF-AEDB-EF54E5DDD2F5}"/>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135BF12-4CB3-2CD5-BE4D-5030CFC30D7B}"/>
              </a:ext>
            </a:extLst>
          </p:cNvPr>
          <p:cNvSpPr>
            <a:spLocks noGrp="1"/>
          </p:cNvSpPr>
          <p:nvPr>
            <p:ph idx="1"/>
          </p:nvPr>
        </p:nvSpPr>
        <p:spPr>
          <a:xfrm>
            <a:off x="0" y="1471752"/>
            <a:ext cx="9144000" cy="5267503"/>
          </a:xfrm>
        </p:spPr>
        <p:txBody>
          <a:bodyPr>
            <a:normAutofit/>
          </a:bodyPr>
          <a:lstStyle/>
          <a:p>
            <a:pPr marL="0" indent="0">
              <a:buNone/>
            </a:pPr>
            <a:endParaRPr lang="fr-FR" sz="2000" b="1" dirty="0">
              <a:solidFill>
                <a:srgbClr val="EC14B9"/>
              </a:solidFill>
            </a:endParaRPr>
          </a:p>
          <a:p>
            <a:pPr marL="0" indent="0">
              <a:buNone/>
            </a:pPr>
            <a:r>
              <a:rPr lang="fr-FR" sz="2000" b="1" dirty="0">
                <a:solidFill>
                  <a:srgbClr val="00B050"/>
                </a:solidFill>
              </a:rPr>
              <a:t>4 - PSC – santé</a:t>
            </a:r>
          </a:p>
          <a:p>
            <a:endParaRPr lang="fr-FR" sz="2000" b="1" dirty="0">
              <a:solidFill>
                <a:srgbClr val="EC14B9"/>
              </a:solidFill>
            </a:endParaRPr>
          </a:p>
          <a:p>
            <a:r>
              <a:rPr lang="fr-FR" sz="2000" dirty="0"/>
              <a:t>Pour rappel, obligation de participation employeur sur le risque santé à partir du 1</a:t>
            </a:r>
            <a:r>
              <a:rPr lang="fr-FR" sz="2000" baseline="30000" dirty="0"/>
              <a:t>er</a:t>
            </a:r>
            <a:r>
              <a:rPr lang="fr-FR" sz="2000" dirty="0"/>
              <a:t> janvier 2026 : labellisation ou contrat de groupe</a:t>
            </a:r>
          </a:p>
          <a:p>
            <a:endParaRPr lang="fr-FR" sz="2000" dirty="0"/>
          </a:p>
          <a:p>
            <a:r>
              <a:rPr lang="fr-FR" sz="2000" dirty="0"/>
              <a:t>Réunions agents : </a:t>
            </a:r>
            <a:r>
              <a:rPr lang="fr-FR" sz="2000" dirty="0">
                <a:hlinkClick r:id="rId3"/>
              </a:rPr>
              <a:t>lien d’inscription</a:t>
            </a:r>
            <a:endParaRPr lang="fr-FR" sz="2000" dirty="0"/>
          </a:p>
          <a:p>
            <a:pPr lvl="1"/>
            <a:r>
              <a:rPr lang="fr-FR" dirty="0"/>
              <a:t>Mardi 14 octobre - 10h00</a:t>
            </a:r>
          </a:p>
          <a:p>
            <a:pPr lvl="1"/>
            <a:r>
              <a:rPr lang="fr-FR" dirty="0"/>
              <a:t>Jeudi 20 novembre - 14h00</a:t>
            </a:r>
          </a:p>
          <a:p>
            <a:pPr lvl="1"/>
            <a:r>
              <a:rPr lang="fr-FR" dirty="0"/>
              <a:t>Mardi 9 décembre - 10h00</a:t>
            </a:r>
            <a:endParaRPr lang="fr-FR" sz="1700" dirty="0"/>
          </a:p>
          <a:p>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19773148-8107-E3E3-A5D6-19E76355B99F}"/>
              </a:ext>
            </a:extLst>
          </p:cNvPr>
          <p:cNvPicPr>
            <a:picLocks noChangeAspect="1"/>
          </p:cNvPicPr>
          <p:nvPr/>
        </p:nvPicPr>
        <p:blipFill>
          <a:blip r:embed="rId4"/>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65514D0-4A7B-31F2-4283-CC868B4DEC7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81B8103-309C-3471-A149-78D50A0B62F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C05C421E-CA70-4A63-036E-F12C99C9008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C1982A5E-1263-E436-5B7A-E8605492009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43706893-3BCC-889E-6F73-7CDA046E1E3C}"/>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A63EA83-933A-21D2-F0EF-59E6A96ABE00}"/>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551C1E4-EEDD-3C99-D5B5-F31D5486FAD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35BCE32-57C2-4C6B-7B0E-4E35F3B28717}"/>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C32C2692-031C-D91C-2253-75BEB739D539}"/>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47993FF-F617-C204-8508-10DFAE1878A9}"/>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525A7F7-081E-871E-F810-186489AC338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D37BAB4C-389F-56FE-B0B3-1BF95EB3AF2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EDA731AE-D043-7A40-3C14-61BC7E0DCC9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5">
            <p14:nvContentPartPr>
              <p14:cNvPr id="3" name="Encre 2">
                <a:extLst>
                  <a:ext uri="{FF2B5EF4-FFF2-40B4-BE49-F238E27FC236}">
                    <a16:creationId xmlns:a16="http://schemas.microsoft.com/office/drawing/2014/main" id="{8817240E-A2C8-8CEE-8B4B-192E037E21F2}"/>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C4D42EC4-ABEA-012C-CDE2-F1656D782407}"/>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CBC2ECA8-21E1-F972-7A83-216E686ABB15}"/>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545EC7D8-3856-3E12-3DF8-D640FAA96ED2}"/>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71726D9A-7929-CFBB-CA60-D4520FC35BFB}"/>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5" name="Image 4" descr="Une image contenant texte, capture d’écran, Police, logo&#10;&#10;Le contenu généré par l’IA peut être incorrect.">
            <a:extLst>
              <a:ext uri="{FF2B5EF4-FFF2-40B4-BE49-F238E27FC236}">
                <a16:creationId xmlns:a16="http://schemas.microsoft.com/office/drawing/2014/main" id="{BB7903BD-BDBD-41FD-D888-9FD5271B57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23521" y="4682007"/>
            <a:ext cx="2404229" cy="2026984"/>
          </a:xfrm>
          <a:prstGeom prst="rect">
            <a:avLst/>
          </a:prstGeom>
        </p:spPr>
      </p:pic>
    </p:spTree>
    <p:extLst>
      <p:ext uri="{BB962C8B-B14F-4D97-AF65-F5344CB8AC3E}">
        <p14:creationId xmlns:p14="http://schemas.microsoft.com/office/powerpoint/2010/main" val="3655786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83FD-DA21-007C-1B3E-B2ECEDB6C00C}"/>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625332E7-3ACF-BC32-4062-5F1F79B816ED}"/>
              </a:ext>
            </a:extLst>
          </p:cNvPr>
          <p:cNvSpPr>
            <a:spLocks noGrp="1"/>
          </p:cNvSpPr>
          <p:nvPr>
            <p:ph idx="1"/>
          </p:nvPr>
        </p:nvSpPr>
        <p:spPr>
          <a:xfrm>
            <a:off x="242536" y="1149957"/>
            <a:ext cx="8607296" cy="5267503"/>
          </a:xfrm>
        </p:spPr>
        <p:txBody>
          <a:bodyPr>
            <a:normAutofit fontScale="92500" lnSpcReduction="10000"/>
          </a:bodyPr>
          <a:lstStyle/>
          <a:p>
            <a:pPr marL="0" indent="0">
              <a:buNone/>
            </a:pPr>
            <a:endParaRPr lang="fr-FR" sz="2000" b="1" dirty="0">
              <a:solidFill>
                <a:srgbClr val="EC14B9"/>
              </a:solidFill>
            </a:endParaRPr>
          </a:p>
          <a:p>
            <a:pPr marL="0" indent="0">
              <a:buNone/>
            </a:pPr>
            <a:r>
              <a:rPr lang="fr-FR" sz="2000" b="1" dirty="0">
                <a:solidFill>
                  <a:srgbClr val="EC14B9"/>
                </a:solidFill>
              </a:rPr>
              <a:t>5 – </a:t>
            </a:r>
            <a:r>
              <a:rPr lang="fr-FR" sz="2000" b="1" dirty="0" err="1">
                <a:solidFill>
                  <a:srgbClr val="EC14B9"/>
                </a:solidFill>
              </a:rPr>
              <a:t>Visios</a:t>
            </a:r>
            <a:r>
              <a:rPr lang="fr-FR" sz="2000" b="1" dirty="0">
                <a:solidFill>
                  <a:srgbClr val="EC14B9"/>
                </a:solidFill>
              </a:rPr>
              <a:t> FIPHFP – accompagnement des agents publics en situation de handicap</a:t>
            </a:r>
          </a:p>
          <a:p>
            <a:pPr marL="0" indent="0">
              <a:buNone/>
            </a:pPr>
            <a:r>
              <a:rPr lang="fr-FR" sz="2000" dirty="0"/>
              <a:t>Le FIPHFP  propose 3 guides pour accompagner la carrière des agents publics en situation de handicap. </a:t>
            </a:r>
            <a:r>
              <a:rPr lang="fr-FR" sz="2000" b="1" dirty="0"/>
              <a:t>Ces guides s’adressent aux agents des 3 versants de la fonction publique. Ils comprennent des éléments communs à tout agent public et d’autres plus spécifiques aux agents étant reconnus travailleurs handicapés (RQTH).</a:t>
            </a:r>
            <a:endParaRPr lang="fr-FR" sz="2000" dirty="0"/>
          </a:p>
          <a:p>
            <a:pPr marL="0" indent="0">
              <a:buNone/>
            </a:pPr>
            <a:endParaRPr lang="fr-FR" sz="2000" dirty="0"/>
          </a:p>
          <a:p>
            <a:pPr marL="0" indent="0">
              <a:buNone/>
            </a:pPr>
            <a:r>
              <a:rPr lang="fr-FR" sz="2000" dirty="0"/>
              <a:t>3 </a:t>
            </a:r>
            <a:r>
              <a:rPr lang="fr-FR" sz="2000" dirty="0" err="1"/>
              <a:t>visios</a:t>
            </a:r>
            <a:r>
              <a:rPr lang="fr-FR" sz="2000" dirty="0"/>
              <a:t> pour décrypter ces guides</a:t>
            </a:r>
            <a:br>
              <a:rPr lang="fr-FR" sz="2000" dirty="0"/>
            </a:br>
            <a:endParaRPr lang="fr-FR" sz="2000" dirty="0"/>
          </a:p>
          <a:p>
            <a:pPr marL="0" indent="0">
              <a:buNone/>
            </a:pPr>
            <a:r>
              <a:rPr lang="fr-FR" sz="2000" dirty="0"/>
              <a:t>• Retour à l’emploi pendant et après une maladie longue,</a:t>
            </a:r>
            <a:r>
              <a:rPr lang="fr-FR" sz="2000" b="1" dirty="0"/>
              <a:t> mardi 30 septembre à 9h30 </a:t>
            </a:r>
            <a:r>
              <a:rPr lang="fr-FR" sz="2000" dirty="0"/>
              <a:t> </a:t>
            </a:r>
            <a:r>
              <a:rPr lang="fr-FR" b="1" u="sng" dirty="0">
                <a:hlinkClick r:id="rId3"/>
              </a:rPr>
              <a:t>Lien d’inscription</a:t>
            </a:r>
            <a:endParaRPr lang="fr-FR" sz="2000" dirty="0"/>
          </a:p>
          <a:p>
            <a:pPr marL="0" indent="0">
              <a:buNone/>
            </a:pPr>
            <a:r>
              <a:rPr lang="fr-FR" sz="2000" dirty="0"/>
              <a:t>• Accompagner le reclassement des agents publics en situation de handicap,</a:t>
            </a:r>
            <a:r>
              <a:rPr lang="fr-FR" sz="2000" b="1" dirty="0"/>
              <a:t> jeudi 16 octobre à 9h30 </a:t>
            </a:r>
            <a:r>
              <a:rPr lang="fr-FR" b="1" u="sng" dirty="0">
                <a:hlinkClick r:id="rId4"/>
              </a:rPr>
              <a:t>Lien d’inscription</a:t>
            </a:r>
            <a:endParaRPr lang="fr-FR" sz="2000" dirty="0"/>
          </a:p>
          <a:p>
            <a:pPr marL="0" indent="0">
              <a:buNone/>
            </a:pPr>
            <a:r>
              <a:rPr lang="fr-FR" sz="2000" dirty="0"/>
              <a:t>• La retraite des agents en situation de handicap dans la fonction publique,</a:t>
            </a:r>
            <a:r>
              <a:rPr lang="fr-FR" sz="2000" b="1" dirty="0"/>
              <a:t> mardi 2 décembre à 9h30 </a:t>
            </a:r>
            <a:r>
              <a:rPr lang="fr-FR" b="1" u="sng" dirty="0">
                <a:hlinkClick r:id="rId5"/>
              </a:rPr>
              <a:t>Lien d’inscription</a:t>
            </a:r>
            <a:endParaRPr lang="fr-FR" sz="2000" dirty="0"/>
          </a:p>
          <a:p>
            <a:pPr marL="0" indent="0">
              <a:buNone/>
            </a:pPr>
            <a:br>
              <a:rPr lang="fr-FR" sz="2000" b="1" dirty="0"/>
            </a:br>
            <a:endParaRPr lang="fr-FR" sz="2000" dirty="0"/>
          </a:p>
          <a:p>
            <a:pPr marL="0" indent="0">
              <a:buNone/>
            </a:pPr>
            <a:r>
              <a:rPr lang="fr-FR" sz="2000" b="1" dirty="0"/>
              <a:t>Tous les agents, responsables et élus sont les bienvenus.</a:t>
            </a:r>
            <a:endParaRPr lang="fr-FR" sz="2000" dirty="0"/>
          </a:p>
          <a:p>
            <a:pPr marL="0" indent="0">
              <a:buNone/>
            </a:pPr>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CA69BE5D-ACC8-FB31-F446-C75385791484}"/>
              </a:ext>
            </a:extLst>
          </p:cNvPr>
          <p:cNvPicPr>
            <a:picLocks noChangeAspect="1"/>
          </p:cNvPicPr>
          <p:nvPr/>
        </p:nvPicPr>
        <p:blipFill>
          <a:blip r:embed="rId6"/>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DAC5E22A-137D-A7C2-4F21-19DACD8327DC}"/>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FEBB6ED-85B6-E1D2-745D-1E8E0DE2EED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DE050804-3BC1-A080-F1A1-A7BA2A51713F}"/>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818904B5-FEE3-8083-936C-2A33E773AF1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06619B3-3F57-2A10-915F-104D09FDD3CD}"/>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01F0C807-E18D-BA30-DBB7-0FAAA8EB9F43}"/>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4911250B-5006-D021-5818-6324A452E65F}"/>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82FEFDB5-9ACA-AABC-1E31-CF98EBD3E7D3}"/>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F5FA1A2-9366-CE57-342B-48FFBCA92D4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AE8CF02D-FAC0-B13D-13D0-E24A1654D65E}"/>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70A4F9F4-5F1E-5F1A-1208-F3659789E21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4B50105-AACA-611A-B188-E3B8F12F8873}"/>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C91F0DB3-EE45-E56A-62E6-A00C4B2C4033}"/>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7">
            <p14:nvContentPartPr>
              <p14:cNvPr id="3" name="Encre 2">
                <a:extLst>
                  <a:ext uri="{FF2B5EF4-FFF2-40B4-BE49-F238E27FC236}">
                    <a16:creationId xmlns:a16="http://schemas.microsoft.com/office/drawing/2014/main" id="{72EC8554-4171-9436-BFF5-E5E33CD23335}"/>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8"/>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Encre 8">
                <a:extLst>
                  <a:ext uri="{FF2B5EF4-FFF2-40B4-BE49-F238E27FC236}">
                    <a16:creationId xmlns:a16="http://schemas.microsoft.com/office/drawing/2014/main" id="{38EF9F38-9087-ED5F-11DC-E33796C57806}"/>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10"/>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Encre 9">
                <a:extLst>
                  <a:ext uri="{FF2B5EF4-FFF2-40B4-BE49-F238E27FC236}">
                    <a16:creationId xmlns:a16="http://schemas.microsoft.com/office/drawing/2014/main" id="{1B7D3F15-8AEE-0005-E58E-3EA686053206}"/>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2"/>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Encre 11">
                <a:extLst>
                  <a:ext uri="{FF2B5EF4-FFF2-40B4-BE49-F238E27FC236}">
                    <a16:creationId xmlns:a16="http://schemas.microsoft.com/office/drawing/2014/main" id="{6A726685-9590-77F4-9F51-B82C2B474680}"/>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4"/>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D503A04-CB98-328F-16E0-C88AFAFC2B24}"/>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5814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631F0-418A-1904-9CB0-A43B9FAD8D4A}"/>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2D4AB47C-565D-F33C-8ADC-531060F0AF33}"/>
              </a:ext>
            </a:extLst>
          </p:cNvPr>
          <p:cNvSpPr>
            <a:spLocks noGrp="1"/>
          </p:cNvSpPr>
          <p:nvPr>
            <p:ph idx="1"/>
          </p:nvPr>
        </p:nvSpPr>
        <p:spPr>
          <a:xfrm>
            <a:off x="242536" y="1149957"/>
            <a:ext cx="8607296" cy="5267503"/>
          </a:xfrm>
        </p:spPr>
        <p:txBody>
          <a:bodyPr>
            <a:normAutofit/>
          </a:bodyPr>
          <a:lstStyle/>
          <a:p>
            <a:pPr marL="0" indent="0">
              <a:buNone/>
            </a:pPr>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04DCD86E-BEE9-5E4B-2E1A-D9890D6BEF50}"/>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136AA4EC-0D6A-706E-ECDD-D797E9788179}"/>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37BB35B-9FA8-F0E8-FB5A-B4C82C792DE9}"/>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EFC786ED-FD94-68A5-FB40-1FF98F4A25E7}"/>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335B8A2-0720-3D75-EAD5-03510AC496C3}"/>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C56D526C-B572-135B-1C7B-FB32BD40E5EF}"/>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1182A267-44CD-49EC-DE6E-AC16FFC264F1}"/>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197D2B6C-D5FC-D80D-417F-C51505E6B974}"/>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96568FFC-4443-D274-56C5-120B7BE1176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D139590-26D6-E4F5-6E76-9F4CB801B8BE}"/>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946DAB9-6D5D-C9D6-46BD-F208F43D07A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CD9FF1C6-7B32-1929-30A2-93459C24EA4C}"/>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05913B3E-CDF7-2328-7F60-A26F860082DE}"/>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492E182-C4A5-635F-7CF3-D425D1CEA79E}"/>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3D100898-2A9A-DE96-5E49-6079F9120FAA}"/>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2F48F751-EFCF-0950-0717-B3295E3E757A}"/>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6D784F70-993C-A874-9976-A6809B0B1B9C}"/>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C6921112-13A7-AFA1-E2A2-3C322CCF6E8C}"/>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B9363EFE-291C-CFE7-D12B-1F9656355E89}"/>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18" name="Image 17">
            <a:extLst>
              <a:ext uri="{FF2B5EF4-FFF2-40B4-BE49-F238E27FC236}">
                <a16:creationId xmlns:a16="http://schemas.microsoft.com/office/drawing/2014/main" id="{27F157E6-E6DC-6559-15E7-20C0EBF5A899}"/>
              </a:ext>
            </a:extLst>
          </p:cNvPr>
          <p:cNvPicPr>
            <a:picLocks noChangeAspect="1"/>
          </p:cNvPicPr>
          <p:nvPr/>
        </p:nvPicPr>
        <p:blipFill>
          <a:blip r:embed="rId14"/>
          <a:stretch>
            <a:fillRect/>
          </a:stretch>
        </p:blipFill>
        <p:spPr>
          <a:xfrm>
            <a:off x="0" y="3559000"/>
            <a:ext cx="9131744" cy="3403411"/>
          </a:xfrm>
          <a:prstGeom prst="rect">
            <a:avLst/>
          </a:prstGeom>
        </p:spPr>
      </p:pic>
      <p:pic>
        <p:nvPicPr>
          <p:cNvPr id="27" name="Image 26">
            <a:extLst>
              <a:ext uri="{FF2B5EF4-FFF2-40B4-BE49-F238E27FC236}">
                <a16:creationId xmlns:a16="http://schemas.microsoft.com/office/drawing/2014/main" id="{D66A9477-AAC9-90FB-67A2-56002AAD837D}"/>
              </a:ext>
            </a:extLst>
          </p:cNvPr>
          <p:cNvPicPr>
            <a:picLocks noChangeAspect="1"/>
          </p:cNvPicPr>
          <p:nvPr/>
        </p:nvPicPr>
        <p:blipFill>
          <a:blip r:embed="rId15"/>
          <a:stretch>
            <a:fillRect/>
          </a:stretch>
        </p:blipFill>
        <p:spPr>
          <a:xfrm>
            <a:off x="0" y="-39129"/>
            <a:ext cx="9144000" cy="3598129"/>
          </a:xfrm>
          <a:prstGeom prst="rect">
            <a:avLst/>
          </a:prstGeom>
        </p:spPr>
      </p:pic>
    </p:spTree>
    <p:extLst>
      <p:ext uri="{BB962C8B-B14F-4D97-AF65-F5344CB8AC3E}">
        <p14:creationId xmlns:p14="http://schemas.microsoft.com/office/powerpoint/2010/main" val="970454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875EB-0E56-C763-1395-AB723CB0B1DA}"/>
            </a:ext>
          </a:extLst>
        </p:cNvPr>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1E4965A-7B45-EEAE-8E55-C77D30D1D817}"/>
              </a:ext>
            </a:extLst>
          </p:cNvPr>
          <p:cNvSpPr>
            <a:spLocks noGrp="1"/>
          </p:cNvSpPr>
          <p:nvPr>
            <p:ph idx="1"/>
          </p:nvPr>
        </p:nvSpPr>
        <p:spPr>
          <a:xfrm>
            <a:off x="242536" y="1149957"/>
            <a:ext cx="8607296" cy="5267503"/>
          </a:xfrm>
        </p:spPr>
        <p:txBody>
          <a:bodyPr>
            <a:normAutofit/>
          </a:bodyPr>
          <a:lstStyle/>
          <a:p>
            <a:pPr marL="0" indent="0">
              <a:buNone/>
            </a:pPr>
            <a:endParaRPr lang="fr-FR" sz="2000" dirty="0"/>
          </a:p>
          <a:p>
            <a:endParaRPr lang="fr-FR" sz="2000" dirty="0"/>
          </a:p>
          <a:p>
            <a:endParaRPr lang="fr-FR" sz="2000" dirty="0"/>
          </a:p>
          <a:p>
            <a:pPr lvl="2"/>
            <a:endParaRPr lang="fr-FR" sz="2400" b="1" dirty="0">
              <a:solidFill>
                <a:srgbClr val="92D050"/>
              </a:solidFill>
            </a:endParaRPr>
          </a:p>
        </p:txBody>
      </p:sp>
      <p:pic>
        <p:nvPicPr>
          <p:cNvPr id="11" name="Image 10" descr="Logo_CDG18_BS.jpg">
            <a:extLst>
              <a:ext uri="{FF2B5EF4-FFF2-40B4-BE49-F238E27FC236}">
                <a16:creationId xmlns:a16="http://schemas.microsoft.com/office/drawing/2014/main" id="{B62E7FF6-2BC6-16FA-414F-CCFCACA1FD34}"/>
              </a:ext>
            </a:extLst>
          </p:cNvPr>
          <p:cNvPicPr>
            <a:picLocks noChangeAspect="1"/>
          </p:cNvPicPr>
          <p:nvPr/>
        </p:nvPicPr>
        <p:blipFill>
          <a:blip r:embed="rId3"/>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96730228-07D3-E9B9-114C-D3F78BA4F956}"/>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1C86AED4-AC5B-600D-C6A9-DB71AA87546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ACAE329-7991-304A-4B45-C613D752BE60}"/>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39C8DF6-4EDC-D909-328F-F51EF076410D}"/>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3AEDB954-5AB1-C8B1-6706-854999F42ED2}"/>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40479CF-AF8A-4342-FFC2-3DA62B96778A}"/>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84CE80B2-2B66-36B4-3300-CE2482325CB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3D223C7B-F0F3-0C2E-65A6-C1EFE983B432}"/>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F217F8CD-A4C2-887D-3AF5-697F57428B16}"/>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C5CF80DB-7669-B0DA-15C2-2DD8332555C5}"/>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91193B99-8C4B-870C-2D26-77798CB4909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A65D5FF-DE01-D8A8-2CE2-B65EC38E92A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6F7F6204-4B98-93F8-0A2F-85B585FC1A91}"/>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4">
            <p14:nvContentPartPr>
              <p14:cNvPr id="3" name="Encre 2">
                <a:extLst>
                  <a:ext uri="{FF2B5EF4-FFF2-40B4-BE49-F238E27FC236}">
                    <a16:creationId xmlns:a16="http://schemas.microsoft.com/office/drawing/2014/main" id="{CCD21730-CCF4-6415-42B2-C6810123B2EB}"/>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F2BA072D-F3B9-DEBF-4DA0-5FCC3266305A}"/>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407ADDEE-DE7A-4D05-D8B3-A3830B82C1FC}"/>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97AF300D-A545-D285-120B-449484D75A32}"/>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8125EE7E-8BB7-6FD7-E9E8-06BFD928255F}"/>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pic>
        <p:nvPicPr>
          <p:cNvPr id="18" name="Image 17">
            <a:extLst>
              <a:ext uri="{FF2B5EF4-FFF2-40B4-BE49-F238E27FC236}">
                <a16:creationId xmlns:a16="http://schemas.microsoft.com/office/drawing/2014/main" id="{48E2DAC6-150C-6273-C87F-0E09529C4CAD}"/>
              </a:ext>
            </a:extLst>
          </p:cNvPr>
          <p:cNvPicPr>
            <a:picLocks noChangeAspect="1"/>
          </p:cNvPicPr>
          <p:nvPr/>
        </p:nvPicPr>
        <p:blipFill>
          <a:blip r:embed="rId14"/>
          <a:stretch>
            <a:fillRect/>
          </a:stretch>
        </p:blipFill>
        <p:spPr>
          <a:xfrm>
            <a:off x="237520" y="1299865"/>
            <a:ext cx="8668960" cy="4258269"/>
          </a:xfrm>
          <a:prstGeom prst="rect">
            <a:avLst/>
          </a:prstGeom>
        </p:spPr>
      </p:pic>
    </p:spTree>
    <p:extLst>
      <p:ext uri="{BB962C8B-B14F-4D97-AF65-F5344CB8AC3E}">
        <p14:creationId xmlns:p14="http://schemas.microsoft.com/office/powerpoint/2010/main" val="99712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AA6A7CF-DC3C-179C-6EE3-1A09A46B1318}"/>
              </a:ext>
            </a:extLst>
          </p:cNvPr>
          <p:cNvSpPr>
            <a:spLocks noGrp="1"/>
          </p:cNvSpPr>
          <p:nvPr>
            <p:ph idx="1"/>
          </p:nvPr>
        </p:nvSpPr>
        <p:spPr/>
        <p:txBody>
          <a:bodyPr/>
          <a:lstStyle/>
          <a:p>
            <a:pPr marL="0" indent="0">
              <a:buNone/>
            </a:pPr>
            <a:r>
              <a:rPr lang="fr-FR" sz="2400" b="1" dirty="0">
                <a:solidFill>
                  <a:srgbClr val="00B050"/>
                </a:solidFill>
              </a:rPr>
              <a:t>6 – conférence régionale </a:t>
            </a:r>
          </a:p>
          <a:p>
            <a:pPr marL="0" indent="0">
              <a:buNone/>
            </a:pPr>
            <a:r>
              <a:rPr lang="fr-FR" sz="2400" b="1" dirty="0">
                <a:solidFill>
                  <a:srgbClr val="00B050"/>
                </a:solidFill>
              </a:rPr>
              <a:t>pour l’emploi</a:t>
            </a:r>
          </a:p>
        </p:txBody>
      </p:sp>
      <p:pic>
        <p:nvPicPr>
          <p:cNvPr id="6" name="Image 5">
            <a:extLst>
              <a:ext uri="{FF2B5EF4-FFF2-40B4-BE49-F238E27FC236}">
                <a16:creationId xmlns:a16="http://schemas.microsoft.com/office/drawing/2014/main" id="{1AAD2188-BF02-5BDE-A217-CF7BE7C673F7}"/>
              </a:ext>
            </a:extLst>
          </p:cNvPr>
          <p:cNvPicPr>
            <a:picLocks noChangeAspect="1"/>
          </p:cNvPicPr>
          <p:nvPr/>
        </p:nvPicPr>
        <p:blipFill>
          <a:blip r:embed="rId2"/>
          <a:stretch>
            <a:fillRect/>
          </a:stretch>
        </p:blipFill>
        <p:spPr>
          <a:xfrm>
            <a:off x="4038600" y="944020"/>
            <a:ext cx="4382028" cy="5322637"/>
          </a:xfrm>
          <a:prstGeom prst="rect">
            <a:avLst/>
          </a:prstGeom>
        </p:spPr>
      </p:pic>
      <p:pic>
        <p:nvPicPr>
          <p:cNvPr id="7" name="Image 6" descr="Logo_CDG18_BS.jpg">
            <a:extLst>
              <a:ext uri="{FF2B5EF4-FFF2-40B4-BE49-F238E27FC236}">
                <a16:creationId xmlns:a16="http://schemas.microsoft.com/office/drawing/2014/main" id="{BFB3F817-5DD7-E339-AA91-CB50A51A3219}"/>
              </a:ext>
            </a:extLst>
          </p:cNvPr>
          <p:cNvPicPr>
            <a:picLocks noChangeAspect="1"/>
          </p:cNvPicPr>
          <p:nvPr/>
        </p:nvPicPr>
        <p:blipFill>
          <a:blip r:embed="rId3"/>
          <a:stretch>
            <a:fillRect/>
          </a:stretch>
        </p:blipFill>
        <p:spPr>
          <a:xfrm>
            <a:off x="0" y="0"/>
            <a:ext cx="1422426" cy="1443762"/>
          </a:xfrm>
          <a:prstGeom prst="rect">
            <a:avLst/>
          </a:prstGeom>
        </p:spPr>
      </p:pic>
      <p:grpSp>
        <p:nvGrpSpPr>
          <p:cNvPr id="8" name="Groupe 14">
            <a:extLst>
              <a:ext uri="{FF2B5EF4-FFF2-40B4-BE49-F238E27FC236}">
                <a16:creationId xmlns:a16="http://schemas.microsoft.com/office/drawing/2014/main" id="{D4931D9D-2890-0693-C46C-2B4801C9BBE5}"/>
              </a:ext>
            </a:extLst>
          </p:cNvPr>
          <p:cNvGrpSpPr>
            <a:grpSpLocks/>
          </p:cNvGrpSpPr>
          <p:nvPr/>
        </p:nvGrpSpPr>
        <p:grpSpPr bwMode="auto">
          <a:xfrm>
            <a:off x="1295400" y="-3313"/>
            <a:ext cx="7661932" cy="1314472"/>
            <a:chOff x="2521302" y="4447632"/>
            <a:chExt cx="6645275" cy="2324642"/>
          </a:xfrm>
        </p:grpSpPr>
        <p:sp>
          <p:nvSpPr>
            <p:cNvPr id="9" name="Oval 2">
              <a:extLst>
                <a:ext uri="{FF2B5EF4-FFF2-40B4-BE49-F238E27FC236}">
                  <a16:creationId xmlns:a16="http://schemas.microsoft.com/office/drawing/2014/main" id="{F0C7BFBC-C7E3-A451-2CEB-6F97D48CF1D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0" name="Rectangle 3">
              <a:extLst>
                <a:ext uri="{FF2B5EF4-FFF2-40B4-BE49-F238E27FC236}">
                  <a16:creationId xmlns:a16="http://schemas.microsoft.com/office/drawing/2014/main" id="{DE7456DE-828E-20C5-E755-D43B421E91D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1" name="Text Box 4">
              <a:extLst>
                <a:ext uri="{FF2B5EF4-FFF2-40B4-BE49-F238E27FC236}">
                  <a16:creationId xmlns:a16="http://schemas.microsoft.com/office/drawing/2014/main" id="{148043D3-0068-19DD-64B7-B395360D7CB1}"/>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2" name="Group 6">
              <a:extLst>
                <a:ext uri="{FF2B5EF4-FFF2-40B4-BE49-F238E27FC236}">
                  <a16:creationId xmlns:a16="http://schemas.microsoft.com/office/drawing/2014/main" id="{7D46DB8C-489C-ADCB-CEEC-B2DF6AAE2108}"/>
                </a:ext>
              </a:extLst>
            </p:cNvPr>
            <p:cNvGrpSpPr>
              <a:grpSpLocks/>
            </p:cNvGrpSpPr>
            <p:nvPr/>
          </p:nvGrpSpPr>
          <p:grpSpPr bwMode="auto">
            <a:xfrm>
              <a:off x="3957638" y="5091476"/>
              <a:ext cx="171450" cy="1165229"/>
              <a:chOff x="112099728" y="105931681"/>
              <a:chExt cx="170831" cy="1165800"/>
            </a:xfrm>
          </p:grpSpPr>
          <p:sp>
            <p:nvSpPr>
              <p:cNvPr id="17" name="Rectangle 7">
                <a:extLst>
                  <a:ext uri="{FF2B5EF4-FFF2-40B4-BE49-F238E27FC236}">
                    <a16:creationId xmlns:a16="http://schemas.microsoft.com/office/drawing/2014/main" id="{92DA854A-D781-88A5-E2B2-198C85C3F875}"/>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8" name="Rectangle 8">
                <a:extLst>
                  <a:ext uri="{FF2B5EF4-FFF2-40B4-BE49-F238E27FC236}">
                    <a16:creationId xmlns:a16="http://schemas.microsoft.com/office/drawing/2014/main" id="{226A5C74-366C-C8DB-3E45-256B884B8849}"/>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9" name="Rectangle 9">
                <a:extLst>
                  <a:ext uri="{FF2B5EF4-FFF2-40B4-BE49-F238E27FC236}">
                    <a16:creationId xmlns:a16="http://schemas.microsoft.com/office/drawing/2014/main" id="{7E24CF2B-9813-1DC7-EE2A-7E54F58F042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3" name="Group 10">
              <a:extLst>
                <a:ext uri="{FF2B5EF4-FFF2-40B4-BE49-F238E27FC236}">
                  <a16:creationId xmlns:a16="http://schemas.microsoft.com/office/drawing/2014/main" id="{C417F04C-048F-92CF-F0F5-C35DC2B333E1}"/>
                </a:ext>
              </a:extLst>
            </p:cNvPr>
            <p:cNvGrpSpPr>
              <a:grpSpLocks/>
            </p:cNvGrpSpPr>
            <p:nvPr/>
          </p:nvGrpSpPr>
          <p:grpSpPr bwMode="auto">
            <a:xfrm>
              <a:off x="8701088" y="4447632"/>
              <a:ext cx="169862" cy="1163632"/>
              <a:chOff x="116843535" y="105289350"/>
              <a:chExt cx="170420" cy="1163658"/>
            </a:xfrm>
          </p:grpSpPr>
          <p:sp>
            <p:nvSpPr>
              <p:cNvPr id="14" name="Rectangle 13">
                <a:extLst>
                  <a:ext uri="{FF2B5EF4-FFF2-40B4-BE49-F238E27FC236}">
                    <a16:creationId xmlns:a16="http://schemas.microsoft.com/office/drawing/2014/main" id="{AA45805D-0B84-03F9-5DB2-19337181631A}"/>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5" name="Rectangle 14">
                <a:extLst>
                  <a:ext uri="{FF2B5EF4-FFF2-40B4-BE49-F238E27FC236}">
                    <a16:creationId xmlns:a16="http://schemas.microsoft.com/office/drawing/2014/main" id="{0DEBDA03-CF63-3C77-38DE-36BBAF47CD4B}"/>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6" name="Rectangle 15">
                <a:extLst>
                  <a:ext uri="{FF2B5EF4-FFF2-40B4-BE49-F238E27FC236}">
                    <a16:creationId xmlns:a16="http://schemas.microsoft.com/office/drawing/2014/main" id="{38821964-7D06-768C-A135-9616BF5138F6}"/>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239345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AF7D4-88DF-F017-0C0C-4C4EA65C801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9CBA69A-1D6D-A48E-9DAA-1D61D8BBF7F1}"/>
              </a:ext>
            </a:extLst>
          </p:cNvPr>
          <p:cNvSpPr>
            <a:spLocks noGrp="1"/>
          </p:cNvSpPr>
          <p:nvPr>
            <p:ph idx="1"/>
          </p:nvPr>
        </p:nvSpPr>
        <p:spPr/>
        <p:txBody>
          <a:bodyPr>
            <a:normAutofit/>
          </a:bodyPr>
          <a:lstStyle/>
          <a:p>
            <a:pPr marL="0" indent="0">
              <a:buNone/>
            </a:pPr>
            <a:r>
              <a:rPr lang="fr-FR" sz="2400" b="1" dirty="0">
                <a:solidFill>
                  <a:srgbClr val="FFC000"/>
                </a:solidFill>
              </a:rPr>
              <a:t>7 – retraite progressive : abaissement de l’âge</a:t>
            </a:r>
          </a:p>
          <a:p>
            <a:pPr marL="0" indent="0">
              <a:buNone/>
            </a:pPr>
            <a:endParaRPr lang="fr-FR" sz="2400" b="1" dirty="0">
              <a:solidFill>
                <a:srgbClr val="FFC000"/>
              </a:solidFill>
            </a:endParaRPr>
          </a:p>
          <a:p>
            <a:pPr marL="0" indent="0">
              <a:buNone/>
            </a:pPr>
            <a:r>
              <a:rPr lang="fr-FR" sz="2400" dirty="0"/>
              <a:t>Décret du 23 juillet 2025 : au 1</a:t>
            </a:r>
            <a:r>
              <a:rPr lang="fr-FR" sz="2400" baseline="30000" dirty="0"/>
              <a:t>er</a:t>
            </a:r>
            <a:r>
              <a:rPr lang="fr-FR" sz="2400" dirty="0"/>
              <a:t> septembre, abaissement de l’âge de départ de la retraite progressive à 60 ans (au lieu de 62) :</a:t>
            </a:r>
          </a:p>
          <a:p>
            <a:r>
              <a:rPr lang="fr-FR" dirty="0"/>
              <a:t>permet aux agents de bénéficier d'une fraction de leur retraite tout en exerçant une activité professionnelle réduite , afin de continuer à améliorer leurs droits à la retraite jusqu'à la retraite définitive. </a:t>
            </a:r>
          </a:p>
          <a:p>
            <a:r>
              <a:rPr lang="fr-FR" dirty="0"/>
              <a:t>Il faut, pour en profiter, avoir cotisé pendant au moins 150 trimestres. </a:t>
            </a:r>
          </a:p>
          <a:p>
            <a:r>
              <a:rPr lang="fr-FR" dirty="0"/>
              <a:t>La demande doit être faite auprès de l'employeur laquelle conserve le droit de la refuser</a:t>
            </a:r>
            <a:endParaRPr lang="fr-FR" sz="2400" b="1" dirty="0">
              <a:solidFill>
                <a:srgbClr val="FFC000"/>
              </a:solidFill>
            </a:endParaRPr>
          </a:p>
        </p:txBody>
      </p:sp>
      <p:pic>
        <p:nvPicPr>
          <p:cNvPr id="7" name="Image 6" descr="Logo_CDG18_BS.jpg">
            <a:extLst>
              <a:ext uri="{FF2B5EF4-FFF2-40B4-BE49-F238E27FC236}">
                <a16:creationId xmlns:a16="http://schemas.microsoft.com/office/drawing/2014/main" id="{1D61871B-A73C-DBD0-1DB5-043FB092E344}"/>
              </a:ext>
            </a:extLst>
          </p:cNvPr>
          <p:cNvPicPr>
            <a:picLocks noChangeAspect="1"/>
          </p:cNvPicPr>
          <p:nvPr/>
        </p:nvPicPr>
        <p:blipFill>
          <a:blip r:embed="rId2"/>
          <a:stretch>
            <a:fillRect/>
          </a:stretch>
        </p:blipFill>
        <p:spPr>
          <a:xfrm>
            <a:off x="0" y="0"/>
            <a:ext cx="1422426" cy="1443762"/>
          </a:xfrm>
          <a:prstGeom prst="rect">
            <a:avLst/>
          </a:prstGeom>
        </p:spPr>
      </p:pic>
      <p:grpSp>
        <p:nvGrpSpPr>
          <p:cNvPr id="8" name="Groupe 14">
            <a:extLst>
              <a:ext uri="{FF2B5EF4-FFF2-40B4-BE49-F238E27FC236}">
                <a16:creationId xmlns:a16="http://schemas.microsoft.com/office/drawing/2014/main" id="{284F056E-4AC2-A01D-DA25-78C5614FE856}"/>
              </a:ext>
            </a:extLst>
          </p:cNvPr>
          <p:cNvGrpSpPr>
            <a:grpSpLocks/>
          </p:cNvGrpSpPr>
          <p:nvPr/>
        </p:nvGrpSpPr>
        <p:grpSpPr bwMode="auto">
          <a:xfrm>
            <a:off x="1295400" y="-3313"/>
            <a:ext cx="7661932" cy="1314472"/>
            <a:chOff x="2521302" y="4447632"/>
            <a:chExt cx="6645275" cy="2324642"/>
          </a:xfrm>
        </p:grpSpPr>
        <p:sp>
          <p:nvSpPr>
            <p:cNvPr id="9" name="Oval 2">
              <a:extLst>
                <a:ext uri="{FF2B5EF4-FFF2-40B4-BE49-F238E27FC236}">
                  <a16:creationId xmlns:a16="http://schemas.microsoft.com/office/drawing/2014/main" id="{DC4E7A90-A3A9-4B82-3082-47596CCB889E}"/>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0" name="Rectangle 3">
              <a:extLst>
                <a:ext uri="{FF2B5EF4-FFF2-40B4-BE49-F238E27FC236}">
                  <a16:creationId xmlns:a16="http://schemas.microsoft.com/office/drawing/2014/main" id="{CD07BF59-3860-8145-F163-A6DA2C9230D9}"/>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1" name="Text Box 4">
              <a:extLst>
                <a:ext uri="{FF2B5EF4-FFF2-40B4-BE49-F238E27FC236}">
                  <a16:creationId xmlns:a16="http://schemas.microsoft.com/office/drawing/2014/main" id="{B27933FA-B430-8BDB-E2D8-D4D010D1BB44}"/>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2" name="Group 6">
              <a:extLst>
                <a:ext uri="{FF2B5EF4-FFF2-40B4-BE49-F238E27FC236}">
                  <a16:creationId xmlns:a16="http://schemas.microsoft.com/office/drawing/2014/main" id="{79B9FAB0-988B-3D0E-0D41-D10718760FD9}"/>
                </a:ext>
              </a:extLst>
            </p:cNvPr>
            <p:cNvGrpSpPr>
              <a:grpSpLocks/>
            </p:cNvGrpSpPr>
            <p:nvPr/>
          </p:nvGrpSpPr>
          <p:grpSpPr bwMode="auto">
            <a:xfrm>
              <a:off x="3957638" y="5091476"/>
              <a:ext cx="171450" cy="1165229"/>
              <a:chOff x="112099728" y="105931681"/>
              <a:chExt cx="170831" cy="1165800"/>
            </a:xfrm>
          </p:grpSpPr>
          <p:sp>
            <p:nvSpPr>
              <p:cNvPr id="17" name="Rectangle 7">
                <a:extLst>
                  <a:ext uri="{FF2B5EF4-FFF2-40B4-BE49-F238E27FC236}">
                    <a16:creationId xmlns:a16="http://schemas.microsoft.com/office/drawing/2014/main" id="{EB0BBDBC-845A-0EC4-F7AA-F6C98662FF2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8" name="Rectangle 8">
                <a:extLst>
                  <a:ext uri="{FF2B5EF4-FFF2-40B4-BE49-F238E27FC236}">
                    <a16:creationId xmlns:a16="http://schemas.microsoft.com/office/drawing/2014/main" id="{FDF3D2EF-92F1-FF6B-D5D4-EDF9B9A8E343}"/>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9" name="Rectangle 9">
                <a:extLst>
                  <a:ext uri="{FF2B5EF4-FFF2-40B4-BE49-F238E27FC236}">
                    <a16:creationId xmlns:a16="http://schemas.microsoft.com/office/drawing/2014/main" id="{8E7F964A-B1B1-62A2-DE56-C392FEEC6744}"/>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3" name="Group 10">
              <a:extLst>
                <a:ext uri="{FF2B5EF4-FFF2-40B4-BE49-F238E27FC236}">
                  <a16:creationId xmlns:a16="http://schemas.microsoft.com/office/drawing/2014/main" id="{1BA2442A-7A08-F955-DC7A-5E9A8A053F8E}"/>
                </a:ext>
              </a:extLst>
            </p:cNvPr>
            <p:cNvGrpSpPr>
              <a:grpSpLocks/>
            </p:cNvGrpSpPr>
            <p:nvPr/>
          </p:nvGrpSpPr>
          <p:grpSpPr bwMode="auto">
            <a:xfrm>
              <a:off x="8701088" y="4447632"/>
              <a:ext cx="169862" cy="1163632"/>
              <a:chOff x="116843535" y="105289350"/>
              <a:chExt cx="170420" cy="1163658"/>
            </a:xfrm>
          </p:grpSpPr>
          <p:sp>
            <p:nvSpPr>
              <p:cNvPr id="14" name="Rectangle 13">
                <a:extLst>
                  <a:ext uri="{FF2B5EF4-FFF2-40B4-BE49-F238E27FC236}">
                    <a16:creationId xmlns:a16="http://schemas.microsoft.com/office/drawing/2014/main" id="{C854989A-33D8-B317-C7A6-BF7F0CC05250}"/>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5" name="Rectangle 14">
                <a:extLst>
                  <a:ext uri="{FF2B5EF4-FFF2-40B4-BE49-F238E27FC236}">
                    <a16:creationId xmlns:a16="http://schemas.microsoft.com/office/drawing/2014/main" id="{45206B4E-AF3B-F605-3E36-809BCAF69918}"/>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6" name="Rectangle 15">
                <a:extLst>
                  <a:ext uri="{FF2B5EF4-FFF2-40B4-BE49-F238E27FC236}">
                    <a16:creationId xmlns:a16="http://schemas.microsoft.com/office/drawing/2014/main" id="{D824F279-88A4-5BD7-C9D9-21107D2821D9}"/>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Tree>
    <p:extLst>
      <p:ext uri="{BB962C8B-B14F-4D97-AF65-F5344CB8AC3E}">
        <p14:creationId xmlns:p14="http://schemas.microsoft.com/office/powerpoint/2010/main" val="90483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016C2-B47F-FC67-1CE7-50F705C8A2B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6BD8E2-C0E2-4F23-50C6-E033E5010DB3}"/>
              </a:ext>
            </a:extLst>
          </p:cNvPr>
          <p:cNvSpPr>
            <a:spLocks noGrp="1"/>
          </p:cNvSpPr>
          <p:nvPr>
            <p:ph idx="1"/>
          </p:nvPr>
        </p:nvSpPr>
        <p:spPr>
          <a:xfrm>
            <a:off x="635839" y="1367036"/>
            <a:ext cx="7886700" cy="4351338"/>
          </a:xfrm>
        </p:spPr>
        <p:txBody>
          <a:bodyPr>
            <a:normAutofit/>
          </a:bodyPr>
          <a:lstStyle/>
          <a:p>
            <a:pPr marL="0" indent="0">
              <a:buNone/>
            </a:pPr>
            <a:r>
              <a:rPr lang="fr-FR" sz="2400" b="1" dirty="0">
                <a:solidFill>
                  <a:schemeClr val="accent6">
                    <a:lumMod val="60000"/>
                    <a:lumOff val="40000"/>
                  </a:schemeClr>
                </a:solidFill>
              </a:rPr>
              <a:t>8 – Séminaire ambition RH jeudi 2 octobre</a:t>
            </a:r>
          </a:p>
          <a:p>
            <a:r>
              <a:rPr lang="fr-FR" dirty="0"/>
              <a:t>A destination des dirigeants(es), des Responsables RH et des managers, du secteur privé, public ou associatif</a:t>
            </a:r>
          </a:p>
          <a:p>
            <a:r>
              <a:rPr lang="fr-FR" dirty="0"/>
              <a:t>Au programme un village des acteurs locaux, des conférences et des ateliers pour :</a:t>
            </a:r>
          </a:p>
          <a:p>
            <a:pPr lvl="1"/>
            <a:r>
              <a:rPr lang="fr-FR" dirty="0"/>
              <a:t> Faciliter le management des équipes</a:t>
            </a:r>
          </a:p>
          <a:p>
            <a:pPr lvl="1"/>
            <a:r>
              <a:rPr lang="fr-FR" dirty="0"/>
              <a:t>Faciliter vos recrutements</a:t>
            </a:r>
          </a:p>
          <a:p>
            <a:pPr lvl="1"/>
            <a:r>
              <a:rPr lang="fr-FR" dirty="0"/>
              <a:t>Faire du bien-être un levier de performance</a:t>
            </a:r>
          </a:p>
          <a:p>
            <a:pPr marL="0" indent="0">
              <a:buNone/>
            </a:pPr>
            <a:r>
              <a:rPr lang="fr-FR" dirty="0"/>
              <a:t> </a:t>
            </a:r>
            <a:r>
              <a:rPr lang="fr-FR" b="1" dirty="0"/>
              <a:t>Séminaire  gratuit sur inscription : </a:t>
            </a:r>
            <a:r>
              <a:rPr lang="fr-FR" u="sng" dirty="0">
                <a:hlinkClick r:id="rId2"/>
              </a:rPr>
              <a:t> Bulletin d'inscription au Séminaire Ambition RH 2025</a:t>
            </a:r>
            <a:endParaRPr lang="fr-FR" dirty="0"/>
          </a:p>
          <a:p>
            <a:r>
              <a:rPr lang="fr-FR" dirty="0"/>
              <a:t>Les places en atelier sont limitées, réservez votre place dès maintenant !</a:t>
            </a:r>
          </a:p>
          <a:p>
            <a:pPr marL="0" indent="0">
              <a:buNone/>
            </a:pPr>
            <a:endParaRPr lang="fr-FR" sz="2400" b="1" dirty="0">
              <a:solidFill>
                <a:srgbClr val="FFC000"/>
              </a:solidFill>
            </a:endParaRPr>
          </a:p>
        </p:txBody>
      </p:sp>
      <p:pic>
        <p:nvPicPr>
          <p:cNvPr id="7" name="Image 6" descr="Logo_CDG18_BS.jpg">
            <a:extLst>
              <a:ext uri="{FF2B5EF4-FFF2-40B4-BE49-F238E27FC236}">
                <a16:creationId xmlns:a16="http://schemas.microsoft.com/office/drawing/2014/main" id="{50AF763C-BA86-9B1C-6201-54B01458384C}"/>
              </a:ext>
            </a:extLst>
          </p:cNvPr>
          <p:cNvPicPr>
            <a:picLocks noChangeAspect="1"/>
          </p:cNvPicPr>
          <p:nvPr/>
        </p:nvPicPr>
        <p:blipFill>
          <a:blip r:embed="rId3"/>
          <a:stretch>
            <a:fillRect/>
          </a:stretch>
        </p:blipFill>
        <p:spPr>
          <a:xfrm>
            <a:off x="0" y="0"/>
            <a:ext cx="1422426" cy="1443762"/>
          </a:xfrm>
          <a:prstGeom prst="rect">
            <a:avLst/>
          </a:prstGeom>
        </p:spPr>
      </p:pic>
      <p:grpSp>
        <p:nvGrpSpPr>
          <p:cNvPr id="8" name="Groupe 14">
            <a:extLst>
              <a:ext uri="{FF2B5EF4-FFF2-40B4-BE49-F238E27FC236}">
                <a16:creationId xmlns:a16="http://schemas.microsoft.com/office/drawing/2014/main" id="{FF22532C-67F7-7701-88EC-C1A8EFA8AF01}"/>
              </a:ext>
            </a:extLst>
          </p:cNvPr>
          <p:cNvGrpSpPr>
            <a:grpSpLocks/>
          </p:cNvGrpSpPr>
          <p:nvPr/>
        </p:nvGrpSpPr>
        <p:grpSpPr bwMode="auto">
          <a:xfrm>
            <a:off x="1295400" y="-3313"/>
            <a:ext cx="7661932" cy="1314472"/>
            <a:chOff x="2521302" y="4447632"/>
            <a:chExt cx="6645275" cy="2324642"/>
          </a:xfrm>
        </p:grpSpPr>
        <p:sp>
          <p:nvSpPr>
            <p:cNvPr id="9" name="Oval 2">
              <a:extLst>
                <a:ext uri="{FF2B5EF4-FFF2-40B4-BE49-F238E27FC236}">
                  <a16:creationId xmlns:a16="http://schemas.microsoft.com/office/drawing/2014/main" id="{ED82E814-0B72-A9E5-1D12-FC52834DA03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0" name="Rectangle 3">
              <a:extLst>
                <a:ext uri="{FF2B5EF4-FFF2-40B4-BE49-F238E27FC236}">
                  <a16:creationId xmlns:a16="http://schemas.microsoft.com/office/drawing/2014/main" id="{C7742B60-4C86-B21E-89DA-9C7556CFC1A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1" name="Text Box 4">
              <a:extLst>
                <a:ext uri="{FF2B5EF4-FFF2-40B4-BE49-F238E27FC236}">
                  <a16:creationId xmlns:a16="http://schemas.microsoft.com/office/drawing/2014/main" id="{E4AFD4C9-4B81-0BB3-7BFD-381B6B4349D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2" name="Group 6">
              <a:extLst>
                <a:ext uri="{FF2B5EF4-FFF2-40B4-BE49-F238E27FC236}">
                  <a16:creationId xmlns:a16="http://schemas.microsoft.com/office/drawing/2014/main" id="{4ED11740-0B8B-DAA5-2609-D927A1C25A7E}"/>
                </a:ext>
              </a:extLst>
            </p:cNvPr>
            <p:cNvGrpSpPr>
              <a:grpSpLocks/>
            </p:cNvGrpSpPr>
            <p:nvPr/>
          </p:nvGrpSpPr>
          <p:grpSpPr bwMode="auto">
            <a:xfrm>
              <a:off x="3957638" y="5091476"/>
              <a:ext cx="171450" cy="1165229"/>
              <a:chOff x="112099728" y="105931681"/>
              <a:chExt cx="170831" cy="1165800"/>
            </a:xfrm>
          </p:grpSpPr>
          <p:sp>
            <p:nvSpPr>
              <p:cNvPr id="17" name="Rectangle 7">
                <a:extLst>
                  <a:ext uri="{FF2B5EF4-FFF2-40B4-BE49-F238E27FC236}">
                    <a16:creationId xmlns:a16="http://schemas.microsoft.com/office/drawing/2014/main" id="{C1178EF3-9EC8-9F40-718C-EF9D8CAE428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18" name="Rectangle 8">
                <a:extLst>
                  <a:ext uri="{FF2B5EF4-FFF2-40B4-BE49-F238E27FC236}">
                    <a16:creationId xmlns:a16="http://schemas.microsoft.com/office/drawing/2014/main" id="{C6F714D0-5C06-F967-1B61-0DED9ADF63C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19" name="Rectangle 9">
                <a:extLst>
                  <a:ext uri="{FF2B5EF4-FFF2-40B4-BE49-F238E27FC236}">
                    <a16:creationId xmlns:a16="http://schemas.microsoft.com/office/drawing/2014/main" id="{81AA55B8-1081-1A13-230F-E6EFED552546}"/>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3" name="Group 10">
              <a:extLst>
                <a:ext uri="{FF2B5EF4-FFF2-40B4-BE49-F238E27FC236}">
                  <a16:creationId xmlns:a16="http://schemas.microsoft.com/office/drawing/2014/main" id="{63E069D0-77BD-C7D4-F03A-E135ED1BA33D}"/>
                </a:ext>
              </a:extLst>
            </p:cNvPr>
            <p:cNvGrpSpPr>
              <a:grpSpLocks/>
            </p:cNvGrpSpPr>
            <p:nvPr/>
          </p:nvGrpSpPr>
          <p:grpSpPr bwMode="auto">
            <a:xfrm>
              <a:off x="8701088" y="4447632"/>
              <a:ext cx="169862" cy="1163632"/>
              <a:chOff x="116843535" y="105289350"/>
              <a:chExt cx="170420" cy="1163658"/>
            </a:xfrm>
          </p:grpSpPr>
          <p:sp>
            <p:nvSpPr>
              <p:cNvPr id="14" name="Rectangle 13">
                <a:extLst>
                  <a:ext uri="{FF2B5EF4-FFF2-40B4-BE49-F238E27FC236}">
                    <a16:creationId xmlns:a16="http://schemas.microsoft.com/office/drawing/2014/main" id="{1C97C3AD-D8F8-60E0-73CD-74E1AFC4352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5" name="Rectangle 14">
                <a:extLst>
                  <a:ext uri="{FF2B5EF4-FFF2-40B4-BE49-F238E27FC236}">
                    <a16:creationId xmlns:a16="http://schemas.microsoft.com/office/drawing/2014/main" id="{CD727B35-36CE-CCFC-698D-7F3A21334483}"/>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6" name="Rectangle 15">
                <a:extLst>
                  <a:ext uri="{FF2B5EF4-FFF2-40B4-BE49-F238E27FC236}">
                    <a16:creationId xmlns:a16="http://schemas.microsoft.com/office/drawing/2014/main" id="{CD0DD279-F440-CDF6-4CF5-7CC899C5ABA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pic>
        <p:nvPicPr>
          <p:cNvPr id="1026" name="Image 305161067">
            <a:extLst>
              <a:ext uri="{FF2B5EF4-FFF2-40B4-BE49-F238E27FC236}">
                <a16:creationId xmlns:a16="http://schemas.microsoft.com/office/drawing/2014/main" id="{DFD53445-A190-3449-3501-068053C646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5029200"/>
            <a:ext cx="45624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43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grpSp>
        <p:nvGrpSpPr>
          <p:cNvPr id="4" name="Groupe 14"/>
          <p:cNvGrpSpPr>
            <a:grpSpLocks/>
          </p:cNvGrpSpPr>
          <p:nvPr/>
        </p:nvGrpSpPr>
        <p:grpSpPr bwMode="auto">
          <a:xfrm>
            <a:off x="1357290" y="285728"/>
            <a:ext cx="7661932" cy="2016596"/>
            <a:chOff x="2521302" y="4447632"/>
            <a:chExt cx="6645275" cy="2324642"/>
          </a:xfrm>
        </p:grpSpPr>
        <p:sp>
          <p:nvSpPr>
            <p:cNvPr id="12"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p:cNvGrpSpPr>
              <a:grpSpLocks/>
            </p:cNvGrpSpPr>
            <p:nvPr/>
          </p:nvGrpSpPr>
          <p:grpSpPr bwMode="auto">
            <a:xfrm>
              <a:off x="3957638" y="5091476"/>
              <a:ext cx="171450" cy="1165229"/>
              <a:chOff x="112099728" y="105931681"/>
              <a:chExt cx="170831" cy="1165800"/>
            </a:xfrm>
          </p:grpSpPr>
          <p:sp>
            <p:nvSpPr>
              <p:cNvPr id="20"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p:cNvGrpSpPr>
              <a:grpSpLocks/>
            </p:cNvGrpSpPr>
            <p:nvPr/>
          </p:nvGrpSpPr>
          <p:grpSpPr bwMode="auto">
            <a:xfrm>
              <a:off x="8701088" y="4447632"/>
              <a:ext cx="169862" cy="1163632"/>
              <a:chOff x="116843535" y="105289350"/>
              <a:chExt cx="170420" cy="1163658"/>
            </a:xfrm>
          </p:grpSpPr>
          <p:sp>
            <p:nvSpPr>
              <p:cNvPr id="17" name="Rectangle 16"/>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p:cNvGraphicFramePr/>
          <p:nvPr>
            <p:extLst>
              <p:ext uri="{D42A27DB-BD31-4B8C-83A1-F6EECF244321}">
                <p14:modId xmlns:p14="http://schemas.microsoft.com/office/powerpoint/2010/main" val="4285793518"/>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3547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Dessin animé, Visage humain, clipart, illustration&#10;&#10;Description générée automatiquement">
            <a:extLst>
              <a:ext uri="{FF2B5EF4-FFF2-40B4-BE49-F238E27FC236}">
                <a16:creationId xmlns:a16="http://schemas.microsoft.com/office/drawing/2014/main" id="{6E953FB3-CFC7-26A3-7735-B66218535292}"/>
              </a:ext>
            </a:extLst>
          </p:cNvPr>
          <p:cNvPicPr>
            <a:picLocks noChangeAspect="1"/>
          </p:cNvPicPr>
          <p:nvPr/>
        </p:nvPicPr>
        <p:blipFill>
          <a:blip r:embed="rId3">
            <a:alphaModFix amt="7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7027" y="3269622"/>
            <a:ext cx="4799023" cy="2967817"/>
          </a:xfrm>
          <a:prstGeom prst="rect">
            <a:avLst/>
          </a:prstGeom>
        </p:spPr>
      </p:pic>
      <p:sp>
        <p:nvSpPr>
          <p:cNvPr id="4" name="Espace réservé du contenu 3">
            <a:extLst>
              <a:ext uri="{FF2B5EF4-FFF2-40B4-BE49-F238E27FC236}">
                <a16:creationId xmlns:a16="http://schemas.microsoft.com/office/drawing/2014/main" id="{8F28F731-1CC1-5794-CE19-12C85F7F86F2}"/>
              </a:ext>
            </a:extLst>
          </p:cNvPr>
          <p:cNvSpPr>
            <a:spLocks noGrp="1"/>
          </p:cNvSpPr>
          <p:nvPr>
            <p:ph idx="1"/>
          </p:nvPr>
        </p:nvSpPr>
        <p:spPr>
          <a:xfrm>
            <a:off x="0" y="1825625"/>
            <a:ext cx="9144000" cy="4351338"/>
          </a:xfrm>
        </p:spPr>
        <p:txBody>
          <a:bodyPr>
            <a:normAutofit/>
          </a:bodyPr>
          <a:lstStyle/>
          <a:p>
            <a:pPr marL="0" indent="0">
              <a:buNone/>
            </a:pPr>
            <a:r>
              <a:rPr lang="fr-FR" sz="2400" b="1" dirty="0">
                <a:solidFill>
                  <a:srgbClr val="00B0F0"/>
                </a:solidFill>
              </a:rPr>
              <a:t>8</a:t>
            </a:r>
            <a:r>
              <a:rPr lang="fr-FR" sz="2400" b="1">
                <a:solidFill>
                  <a:srgbClr val="00B0F0"/>
                </a:solidFill>
              </a:rPr>
              <a:t> </a:t>
            </a:r>
            <a:r>
              <a:rPr lang="fr-FR" sz="2400" b="1" dirty="0">
                <a:solidFill>
                  <a:srgbClr val="00B0F0"/>
                </a:solidFill>
              </a:rPr>
              <a:t>– Prochaine </a:t>
            </a:r>
            <a:r>
              <a:rPr lang="fr-FR" sz="2400" b="1" dirty="0" err="1">
                <a:solidFill>
                  <a:srgbClr val="00B0F0"/>
                </a:solidFill>
              </a:rPr>
              <a:t>visio</a:t>
            </a:r>
            <a:r>
              <a:rPr lang="fr-FR" sz="2400" b="1" dirty="0">
                <a:solidFill>
                  <a:srgbClr val="00B0F0"/>
                </a:solidFill>
              </a:rPr>
              <a:t> : </a:t>
            </a:r>
          </a:p>
          <a:p>
            <a:pPr marL="0" indent="0">
              <a:buNone/>
            </a:pPr>
            <a:endParaRPr lang="fr-FR" sz="2400" b="1" dirty="0">
              <a:solidFill>
                <a:srgbClr val="FFC000"/>
              </a:solidFill>
            </a:endParaRP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Jeudi 2 octobre à 10h</a:t>
            </a:r>
          </a:p>
          <a:p>
            <a:pPr lvl="1">
              <a:lnSpc>
                <a:spcPct val="150000"/>
              </a:lnSpc>
              <a:buFontTx/>
              <a:buChar char="-"/>
            </a:pPr>
            <a:r>
              <a:rPr lang="fr-FR" sz="3600" b="1"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Mardi 14 octobre à 14h</a:t>
            </a:r>
          </a:p>
          <a:p>
            <a:pPr marL="342900" lvl="1" indent="0">
              <a:lnSpc>
                <a:spcPct val="150000"/>
              </a:lnSpc>
              <a:buNone/>
            </a:pPr>
            <a:r>
              <a:rPr lang="fr-FR" sz="3600" dirty="0">
                <a:gradFill flip="none" rotWithShape="1">
                  <a:gsLst>
                    <a:gs pos="0">
                      <a:schemeClr val="accent6">
                        <a:lumMod val="67000"/>
                      </a:schemeClr>
                    </a:gs>
                    <a:gs pos="48000">
                      <a:schemeClr val="accent6">
                        <a:lumMod val="97000"/>
                        <a:lumOff val="3000"/>
                      </a:schemeClr>
                    </a:gs>
                    <a:gs pos="91000">
                      <a:schemeClr val="accent6">
                        <a:lumMod val="60000"/>
                        <a:lumOff val="40000"/>
                      </a:schemeClr>
                    </a:gs>
                  </a:gsLst>
                  <a:lin ang="16200000" scaled="1"/>
                  <a:tileRect/>
                </a:gradFill>
              </a:rPr>
              <a:t> </a:t>
            </a:r>
            <a:endParaRPr lang="fr-FR" sz="2400" dirty="0"/>
          </a:p>
          <a:p>
            <a:pPr marL="685800" lvl="2" indent="0">
              <a:buNone/>
            </a:pPr>
            <a:endParaRPr lang="fr-FR" sz="2400" b="1" dirty="0"/>
          </a:p>
          <a:p>
            <a:pPr lvl="2"/>
            <a:endParaRPr lang="fr-FR" sz="2400" b="1" dirty="0">
              <a:solidFill>
                <a:srgbClr val="92D050"/>
              </a:solidFill>
            </a:endParaRPr>
          </a:p>
        </p:txBody>
      </p:sp>
      <p:pic>
        <p:nvPicPr>
          <p:cNvPr id="11" name="Image 10" descr="Logo_CDG18_BS.jpg"/>
          <p:cNvPicPr>
            <a:picLocks noChangeAspect="1"/>
          </p:cNvPicPr>
          <p:nvPr/>
        </p:nvPicPr>
        <p:blipFill>
          <a:blip r:embed="rId5"/>
          <a:stretch>
            <a:fillRect/>
          </a:stretch>
        </p:blipFill>
        <p:spPr>
          <a:xfrm>
            <a:off x="0" y="0"/>
            <a:ext cx="1422426" cy="1443762"/>
          </a:xfrm>
          <a:prstGeom prst="rect">
            <a:avLst/>
          </a:prstGeom>
        </p:spPr>
      </p:pic>
      <p:grpSp>
        <p:nvGrpSpPr>
          <p:cNvPr id="6" name="Groupe 14"/>
          <p:cNvGrpSpPr>
            <a:grpSpLocks/>
          </p:cNvGrpSpPr>
          <p:nvPr/>
        </p:nvGrpSpPr>
        <p:grpSpPr bwMode="auto">
          <a:xfrm>
            <a:off x="1482068" y="152400"/>
            <a:ext cx="7661932" cy="1314472"/>
            <a:chOff x="2521302" y="4447632"/>
            <a:chExt cx="6645275" cy="2324642"/>
          </a:xfrm>
        </p:grpSpPr>
        <p:sp>
          <p:nvSpPr>
            <p:cNvPr id="14"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p:cNvGrpSpPr>
              <a:grpSpLocks/>
            </p:cNvGrpSpPr>
            <p:nvPr/>
          </p:nvGrpSpPr>
          <p:grpSpPr bwMode="auto">
            <a:xfrm>
              <a:off x="3957638" y="5091476"/>
              <a:ext cx="171450" cy="1165229"/>
              <a:chOff x="112099728" y="105931681"/>
              <a:chExt cx="170831" cy="1165800"/>
            </a:xfrm>
          </p:grpSpPr>
          <p:sp>
            <p:nvSpPr>
              <p:cNvPr id="22"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p:cNvGrpSpPr>
              <a:grpSpLocks/>
            </p:cNvGrpSpPr>
            <p:nvPr/>
          </p:nvGrpSpPr>
          <p:grpSpPr bwMode="auto">
            <a:xfrm>
              <a:off x="8701088" y="4447632"/>
              <a:ext cx="169862" cy="1163632"/>
              <a:chOff x="116843535" y="105289350"/>
              <a:chExt cx="170420" cy="1163658"/>
            </a:xfrm>
          </p:grpSpPr>
          <p:sp>
            <p:nvSpPr>
              <p:cNvPr id="19" name="Rectangle 18"/>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0DC0B786-4D52-4496-DA73-1813D7489ECD}"/>
                  </a:ext>
                </a:extLst>
              </p14:cNvPr>
              <p14:cNvContentPartPr/>
              <p14:nvPr/>
            </p14:nvContentPartPr>
            <p14:xfrm>
              <a:off x="9193664" y="6505873"/>
              <a:ext cx="336960" cy="75240"/>
            </p14:xfrm>
          </p:contentPart>
        </mc:Choice>
        <mc:Fallback xmlns="">
          <p:pic>
            <p:nvPicPr>
              <p:cNvPr id="3" name="Encre 2">
                <a:extLst>
                  <a:ext uri="{FF2B5EF4-FFF2-40B4-BE49-F238E27FC236}">
                    <a16:creationId xmlns:a16="http://schemas.microsoft.com/office/drawing/2014/main" id="{0DC0B786-4D52-4496-DA73-1813D7489ECD}"/>
                  </a:ext>
                </a:extLst>
              </p:cNvPr>
              <p:cNvPicPr/>
              <p:nvPr/>
            </p:nvPicPr>
            <p:blipFill>
              <a:blip r:embed="rId7"/>
              <a:stretch>
                <a:fillRect/>
              </a:stretch>
            </p:blipFill>
            <p:spPr>
              <a:xfrm>
                <a:off x="9139664" y="6398233"/>
                <a:ext cx="44460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Encre 8">
                <a:extLst>
                  <a:ext uri="{FF2B5EF4-FFF2-40B4-BE49-F238E27FC236}">
                    <a16:creationId xmlns:a16="http://schemas.microsoft.com/office/drawing/2014/main" id="{B21AAC4D-2A76-BB21-88A9-7E987949A51D}"/>
                  </a:ext>
                </a:extLst>
              </p14:cNvPr>
              <p14:cNvContentPartPr/>
              <p14:nvPr/>
            </p14:nvContentPartPr>
            <p14:xfrm>
              <a:off x="9282944" y="6609193"/>
              <a:ext cx="195120" cy="75240"/>
            </p14:xfrm>
          </p:contentPart>
        </mc:Choice>
        <mc:Fallback xmlns="">
          <p:pic>
            <p:nvPicPr>
              <p:cNvPr id="9" name="Encre 8">
                <a:extLst>
                  <a:ext uri="{FF2B5EF4-FFF2-40B4-BE49-F238E27FC236}">
                    <a16:creationId xmlns:a16="http://schemas.microsoft.com/office/drawing/2014/main" id="{B21AAC4D-2A76-BB21-88A9-7E987949A51D}"/>
                  </a:ext>
                </a:extLst>
              </p:cNvPr>
              <p:cNvPicPr/>
              <p:nvPr/>
            </p:nvPicPr>
            <p:blipFill>
              <a:blip r:embed="rId9"/>
              <a:stretch>
                <a:fillRect/>
              </a:stretch>
            </p:blipFill>
            <p:spPr>
              <a:xfrm>
                <a:off x="9229304" y="6501193"/>
                <a:ext cx="302760" cy="290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cre 9">
                <a:extLst>
                  <a:ext uri="{FF2B5EF4-FFF2-40B4-BE49-F238E27FC236}">
                    <a16:creationId xmlns:a16="http://schemas.microsoft.com/office/drawing/2014/main" id="{30B17F33-05CF-AEA8-B149-140A8F41D31A}"/>
                  </a:ext>
                </a:extLst>
              </p14:cNvPr>
              <p14:cNvContentPartPr/>
              <p14:nvPr/>
            </p14:nvContentPartPr>
            <p14:xfrm>
              <a:off x="9272864" y="6633970"/>
              <a:ext cx="267120" cy="84960"/>
            </p14:xfrm>
          </p:contentPart>
        </mc:Choice>
        <mc:Fallback xmlns="">
          <p:pic>
            <p:nvPicPr>
              <p:cNvPr id="10" name="Encre 9">
                <a:extLst>
                  <a:ext uri="{FF2B5EF4-FFF2-40B4-BE49-F238E27FC236}">
                    <a16:creationId xmlns:a16="http://schemas.microsoft.com/office/drawing/2014/main" id="{30B17F33-05CF-AEA8-B149-140A8F41D31A}"/>
                  </a:ext>
                </a:extLst>
              </p:cNvPr>
              <p:cNvPicPr/>
              <p:nvPr/>
            </p:nvPicPr>
            <p:blipFill>
              <a:blip r:embed="rId11"/>
              <a:stretch>
                <a:fillRect/>
              </a:stretch>
            </p:blipFill>
            <p:spPr>
              <a:xfrm>
                <a:off x="9219224" y="6525970"/>
                <a:ext cx="3747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Encre 11">
                <a:extLst>
                  <a:ext uri="{FF2B5EF4-FFF2-40B4-BE49-F238E27FC236}">
                    <a16:creationId xmlns:a16="http://schemas.microsoft.com/office/drawing/2014/main" id="{F832CDDC-53D6-9617-0C38-56FCE17EFF17}"/>
                  </a:ext>
                </a:extLst>
              </p14:cNvPr>
              <p14:cNvContentPartPr/>
              <p14:nvPr/>
            </p14:nvContentPartPr>
            <p14:xfrm>
              <a:off x="4462184" y="4936930"/>
              <a:ext cx="776880" cy="102600"/>
            </p14:xfrm>
          </p:contentPart>
        </mc:Choice>
        <mc:Fallback xmlns="">
          <p:pic>
            <p:nvPicPr>
              <p:cNvPr id="12" name="Encre 11">
                <a:extLst>
                  <a:ext uri="{FF2B5EF4-FFF2-40B4-BE49-F238E27FC236}">
                    <a16:creationId xmlns:a16="http://schemas.microsoft.com/office/drawing/2014/main" id="{F832CDDC-53D6-9617-0C38-56FCE17EFF17}"/>
                  </a:ext>
                </a:extLst>
              </p:cNvPr>
              <p:cNvPicPr/>
              <p:nvPr/>
            </p:nvPicPr>
            <p:blipFill>
              <a:blip r:embed="rId13"/>
              <a:stretch>
                <a:fillRect/>
              </a:stretch>
            </p:blipFill>
            <p:spPr>
              <a:xfrm>
                <a:off x="4408544" y="4828930"/>
                <a:ext cx="884520" cy="318240"/>
              </a:xfrm>
              <a:prstGeom prst="rect">
                <a:avLst/>
              </a:prstGeom>
            </p:spPr>
          </p:pic>
        </mc:Fallback>
      </mc:AlternateContent>
      <p:sp>
        <p:nvSpPr>
          <p:cNvPr id="2" name="ZoneTexte 1">
            <a:extLst>
              <a:ext uri="{FF2B5EF4-FFF2-40B4-BE49-F238E27FC236}">
                <a16:creationId xmlns:a16="http://schemas.microsoft.com/office/drawing/2014/main" id="{03195739-A27E-FE53-583D-F62A9865D93D}"/>
              </a:ext>
            </a:extLst>
          </p:cNvPr>
          <p:cNvSpPr txBox="1"/>
          <p:nvPr/>
        </p:nvSpPr>
        <p:spPr>
          <a:xfrm>
            <a:off x="6553200" y="593216"/>
            <a:ext cx="4593264" cy="369332"/>
          </a:xfrm>
          <a:prstGeom prst="rect">
            <a:avLst/>
          </a:prstGeom>
          <a:noFill/>
        </p:spPr>
        <p:txBody>
          <a:bodyPr wrap="square">
            <a:spAutoFit/>
          </a:bodyPr>
          <a:lstStyle/>
          <a:p>
            <a:r>
              <a:rPr lang="fr-FR" b="1" dirty="0">
                <a:solidFill>
                  <a:srgbClr val="00B0F0"/>
                </a:solidFill>
              </a:rPr>
              <a:t>Actu - minute</a:t>
            </a:r>
          </a:p>
        </p:txBody>
      </p:sp>
    </p:spTree>
    <p:extLst>
      <p:ext uri="{BB962C8B-B14F-4D97-AF65-F5344CB8AC3E}">
        <p14:creationId xmlns:p14="http://schemas.microsoft.com/office/powerpoint/2010/main" val="2400825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Logo_CDG18_BS.jpg"/>
          <p:cNvPicPr>
            <a:picLocks noChangeAspect="1"/>
          </p:cNvPicPr>
          <p:nvPr/>
        </p:nvPicPr>
        <p:blipFill>
          <a:blip r:embed="rId2"/>
          <a:stretch>
            <a:fillRect/>
          </a:stretch>
        </p:blipFill>
        <p:spPr>
          <a:xfrm>
            <a:off x="152400" y="0"/>
            <a:ext cx="1422426" cy="1443762"/>
          </a:xfrm>
          <a:prstGeom prst="rect">
            <a:avLst/>
          </a:prstGeom>
        </p:spPr>
      </p:pic>
      <p:sp>
        <p:nvSpPr>
          <p:cNvPr id="23" name="object 5"/>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pSp>
        <p:nvGrpSpPr>
          <p:cNvPr id="8" name="Groupe 14"/>
          <p:cNvGrpSpPr>
            <a:grpSpLocks/>
          </p:cNvGrpSpPr>
          <p:nvPr/>
        </p:nvGrpSpPr>
        <p:grpSpPr bwMode="auto">
          <a:xfrm>
            <a:off x="1482068" y="304800"/>
            <a:ext cx="7661932" cy="2016596"/>
            <a:chOff x="2521302" y="4447632"/>
            <a:chExt cx="6645275" cy="2324642"/>
          </a:xfrm>
        </p:grpSpPr>
        <p:sp>
          <p:nvSpPr>
            <p:cNvPr id="38" name="Oval 2"/>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39" name="Rectangle 3"/>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40" name="Text Box 4"/>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10" name="Group 6"/>
            <p:cNvGrpSpPr>
              <a:grpSpLocks/>
            </p:cNvGrpSpPr>
            <p:nvPr/>
          </p:nvGrpSpPr>
          <p:grpSpPr bwMode="auto">
            <a:xfrm>
              <a:off x="3957638" y="5091476"/>
              <a:ext cx="171450" cy="1165229"/>
              <a:chOff x="112099728" y="105931681"/>
              <a:chExt cx="170831" cy="1165800"/>
            </a:xfrm>
          </p:grpSpPr>
          <p:sp>
            <p:nvSpPr>
              <p:cNvPr id="46" name="Rectangle 7"/>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47" name="Rectangle 8"/>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48" name="Rectangle 9"/>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11" name="Group 10"/>
            <p:cNvGrpSpPr>
              <a:grpSpLocks/>
            </p:cNvGrpSpPr>
            <p:nvPr/>
          </p:nvGrpSpPr>
          <p:grpSpPr bwMode="auto">
            <a:xfrm>
              <a:off x="8701088" y="4447632"/>
              <a:ext cx="169862" cy="1163632"/>
              <a:chOff x="116843535" y="105289350"/>
              <a:chExt cx="170420" cy="1163658"/>
            </a:xfrm>
          </p:grpSpPr>
          <p:sp>
            <p:nvSpPr>
              <p:cNvPr id="43" name="Rectangle 42"/>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44" name="Rectangle 43"/>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45" name="Rectangle 44"/>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41" name="object 2"/>
          <p:cNvSpPr txBox="1">
            <a:spLocks noGrp="1"/>
          </p:cNvSpPr>
          <p:nvPr>
            <p:ph type="title"/>
          </p:nvPr>
        </p:nvSpPr>
        <p:spPr>
          <a:xfrm>
            <a:off x="533400" y="3276600"/>
            <a:ext cx="8077200" cy="2475678"/>
          </a:xfrm>
          <a:prstGeom prst="rect">
            <a:avLst/>
          </a:prstGeom>
        </p:spPr>
        <p:txBody>
          <a:bodyPr vert="horz" wrap="square" lIns="0" tIns="13335" rIns="0" bIns="0" rtlCol="0">
            <a:spAutoFit/>
          </a:bodyPr>
          <a:lstStyle/>
          <a:p>
            <a:pPr marL="1536700" marR="5080" indent="-1524635" algn="ctr">
              <a:lnSpc>
                <a:spcPct val="100000"/>
              </a:lnSpc>
              <a:spcBef>
                <a:spcPts val="105"/>
              </a:spcBef>
            </a:pPr>
            <a:r>
              <a:rPr lang="fr-FR" sz="4000" dirty="0">
                <a:solidFill>
                  <a:schemeClr val="tx1"/>
                </a:solidFill>
              </a:rPr>
              <a:t>DES QUESTIONS ?</a:t>
            </a:r>
            <a:br>
              <a:rPr lang="fr-FR" sz="4000" dirty="0">
                <a:solidFill>
                  <a:schemeClr val="tx1"/>
                </a:solidFill>
              </a:rPr>
            </a:br>
            <a:br>
              <a:rPr lang="fr-FR" sz="4000" dirty="0">
                <a:solidFill>
                  <a:schemeClr val="tx1"/>
                </a:solidFill>
              </a:rPr>
            </a:br>
            <a:br>
              <a:rPr lang="fr-FR" sz="4000" dirty="0">
                <a:solidFill>
                  <a:schemeClr val="tx1"/>
                </a:solidFill>
              </a:rPr>
            </a:br>
            <a:r>
              <a:rPr lang="fr-FR" sz="4000" dirty="0">
                <a:solidFill>
                  <a:schemeClr val="tx1"/>
                </a:solidFill>
              </a:rPr>
              <a:t>MERCI DE VOTRE ATTENTION</a:t>
            </a:r>
            <a:endParaRPr sz="4000" dirty="0">
              <a:solidFill>
                <a:schemeClr val="tx1"/>
              </a:solidFill>
            </a:endParaRPr>
          </a:p>
        </p:txBody>
      </p:sp>
      <p:pic>
        <p:nvPicPr>
          <p:cNvPr id="3" name="Image 2">
            <a:extLst>
              <a:ext uri="{FF2B5EF4-FFF2-40B4-BE49-F238E27FC236}">
                <a16:creationId xmlns:a16="http://schemas.microsoft.com/office/drawing/2014/main" id="{120FA388-9ABB-2C1C-DE37-34647D6B2496}"/>
              </a:ext>
            </a:extLst>
          </p:cNvPr>
          <p:cNvPicPr>
            <a:picLocks noChangeAspect="1"/>
          </p:cNvPicPr>
          <p:nvPr/>
        </p:nvPicPr>
        <p:blipFill>
          <a:blip r:embed="rId3"/>
          <a:stretch>
            <a:fillRect/>
          </a:stretch>
        </p:blipFill>
        <p:spPr>
          <a:xfrm>
            <a:off x="215900" y="2744711"/>
            <a:ext cx="2019582" cy="271500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10FAE-CC27-752C-9AA4-54985406097F}"/>
            </a:ext>
          </a:extLst>
        </p:cNvPr>
        <p:cNvGrpSpPr/>
        <p:nvPr/>
      </p:nvGrpSpPr>
      <p:grpSpPr>
        <a:xfrm>
          <a:off x="0" y="0"/>
          <a:ext cx="0" cy="0"/>
          <a:chOff x="0" y="0"/>
          <a:chExt cx="0" cy="0"/>
        </a:xfrm>
      </p:grpSpPr>
      <p:pic>
        <p:nvPicPr>
          <p:cNvPr id="9" name="Image 8" descr="Logo_CDG18_BS.jpg">
            <a:extLst>
              <a:ext uri="{FF2B5EF4-FFF2-40B4-BE49-F238E27FC236}">
                <a16:creationId xmlns:a16="http://schemas.microsoft.com/office/drawing/2014/main" id="{310A0313-AC23-5369-7B6D-6786BA828123}"/>
              </a:ext>
            </a:extLst>
          </p:cNvPr>
          <p:cNvPicPr>
            <a:picLocks noChangeAspect="1"/>
          </p:cNvPicPr>
          <p:nvPr/>
        </p:nvPicPr>
        <p:blipFill>
          <a:blip r:embed="rId2"/>
          <a:stretch>
            <a:fillRect/>
          </a:stretch>
        </p:blipFill>
        <p:spPr>
          <a:xfrm>
            <a:off x="152400" y="0"/>
            <a:ext cx="1422426" cy="1443762"/>
          </a:xfrm>
          <a:prstGeom prst="rect">
            <a:avLst/>
          </a:prstGeom>
        </p:spPr>
      </p:pic>
      <p:grpSp>
        <p:nvGrpSpPr>
          <p:cNvPr id="4" name="Groupe 14">
            <a:extLst>
              <a:ext uri="{FF2B5EF4-FFF2-40B4-BE49-F238E27FC236}">
                <a16:creationId xmlns:a16="http://schemas.microsoft.com/office/drawing/2014/main" id="{DF33907D-7FD7-888D-2816-58E21A377F0A}"/>
              </a:ext>
            </a:extLst>
          </p:cNvPr>
          <p:cNvGrpSpPr>
            <a:grpSpLocks/>
          </p:cNvGrpSpPr>
          <p:nvPr/>
        </p:nvGrpSpPr>
        <p:grpSpPr bwMode="auto">
          <a:xfrm>
            <a:off x="1357290" y="285728"/>
            <a:ext cx="7661932" cy="2016596"/>
            <a:chOff x="2521302" y="4447632"/>
            <a:chExt cx="6645275" cy="2324642"/>
          </a:xfrm>
        </p:grpSpPr>
        <p:sp>
          <p:nvSpPr>
            <p:cNvPr id="12" name="Oval 2">
              <a:extLst>
                <a:ext uri="{FF2B5EF4-FFF2-40B4-BE49-F238E27FC236}">
                  <a16:creationId xmlns:a16="http://schemas.microsoft.com/office/drawing/2014/main" id="{A7748565-BAA6-E17A-D3A6-BDC4E97B3CE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3" name="Rectangle 3">
              <a:extLst>
                <a:ext uri="{FF2B5EF4-FFF2-40B4-BE49-F238E27FC236}">
                  <a16:creationId xmlns:a16="http://schemas.microsoft.com/office/drawing/2014/main" id="{E905F604-C0B6-0DE7-DA84-79315706D8CE}"/>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4" name="Text Box 4">
              <a:extLst>
                <a:ext uri="{FF2B5EF4-FFF2-40B4-BE49-F238E27FC236}">
                  <a16:creationId xmlns:a16="http://schemas.microsoft.com/office/drawing/2014/main" id="{E5BFC29B-B250-8435-A015-85AC7BADD5F9}"/>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5" name="Group 6">
              <a:extLst>
                <a:ext uri="{FF2B5EF4-FFF2-40B4-BE49-F238E27FC236}">
                  <a16:creationId xmlns:a16="http://schemas.microsoft.com/office/drawing/2014/main" id="{3AEF49C3-BE1E-483D-9A26-183B62E0F92C}"/>
                </a:ext>
              </a:extLst>
            </p:cNvPr>
            <p:cNvGrpSpPr>
              <a:grpSpLocks/>
            </p:cNvGrpSpPr>
            <p:nvPr/>
          </p:nvGrpSpPr>
          <p:grpSpPr bwMode="auto">
            <a:xfrm>
              <a:off x="3957638" y="5091476"/>
              <a:ext cx="171450" cy="1165229"/>
              <a:chOff x="112099728" y="105931681"/>
              <a:chExt cx="170831" cy="1165800"/>
            </a:xfrm>
          </p:grpSpPr>
          <p:sp>
            <p:nvSpPr>
              <p:cNvPr id="20" name="Rectangle 7">
                <a:extLst>
                  <a:ext uri="{FF2B5EF4-FFF2-40B4-BE49-F238E27FC236}">
                    <a16:creationId xmlns:a16="http://schemas.microsoft.com/office/drawing/2014/main" id="{E7C6DEDF-EF5C-14FE-A5BB-40E30B2582C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1" name="Rectangle 8">
                <a:extLst>
                  <a:ext uri="{FF2B5EF4-FFF2-40B4-BE49-F238E27FC236}">
                    <a16:creationId xmlns:a16="http://schemas.microsoft.com/office/drawing/2014/main" id="{29F1FF66-A29B-23BC-1DBD-91398D9483C8}"/>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2" name="Rectangle 9">
                <a:extLst>
                  <a:ext uri="{FF2B5EF4-FFF2-40B4-BE49-F238E27FC236}">
                    <a16:creationId xmlns:a16="http://schemas.microsoft.com/office/drawing/2014/main" id="{A8083567-C22D-9611-A8E0-39B4106BEC4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6" name="Group 10">
              <a:extLst>
                <a:ext uri="{FF2B5EF4-FFF2-40B4-BE49-F238E27FC236}">
                  <a16:creationId xmlns:a16="http://schemas.microsoft.com/office/drawing/2014/main" id="{2EDE7EFA-A71B-78BA-1FDC-A5E11FD67C11}"/>
                </a:ext>
              </a:extLst>
            </p:cNvPr>
            <p:cNvGrpSpPr>
              <a:grpSpLocks/>
            </p:cNvGrpSpPr>
            <p:nvPr/>
          </p:nvGrpSpPr>
          <p:grpSpPr bwMode="auto">
            <a:xfrm>
              <a:off x="8701088" y="4447632"/>
              <a:ext cx="169862" cy="1163632"/>
              <a:chOff x="116843535" y="105289350"/>
              <a:chExt cx="170420" cy="1163658"/>
            </a:xfrm>
          </p:grpSpPr>
          <p:sp>
            <p:nvSpPr>
              <p:cNvPr id="17" name="Rectangle 16">
                <a:extLst>
                  <a:ext uri="{FF2B5EF4-FFF2-40B4-BE49-F238E27FC236}">
                    <a16:creationId xmlns:a16="http://schemas.microsoft.com/office/drawing/2014/main" id="{2E1E52BB-0B99-A9DA-B56F-E10B729A4CB3}"/>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18" name="Rectangle 17">
                <a:extLst>
                  <a:ext uri="{FF2B5EF4-FFF2-40B4-BE49-F238E27FC236}">
                    <a16:creationId xmlns:a16="http://schemas.microsoft.com/office/drawing/2014/main" id="{FE66A5B5-4231-C026-5CFF-28969CFC8C7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19" name="Rectangle 18">
                <a:extLst>
                  <a:ext uri="{FF2B5EF4-FFF2-40B4-BE49-F238E27FC236}">
                    <a16:creationId xmlns:a16="http://schemas.microsoft.com/office/drawing/2014/main" id="{780AC34A-36C7-6970-A31C-D00451D9610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3" name="object 5">
            <a:extLst>
              <a:ext uri="{FF2B5EF4-FFF2-40B4-BE49-F238E27FC236}">
                <a16:creationId xmlns:a16="http://schemas.microsoft.com/office/drawing/2014/main" id="{0B4EE71A-809E-286A-311B-9ED0AD9FA4FA}"/>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graphicFrame>
        <p:nvGraphicFramePr>
          <p:cNvPr id="25" name="Diagramme 24">
            <a:extLst>
              <a:ext uri="{FF2B5EF4-FFF2-40B4-BE49-F238E27FC236}">
                <a16:creationId xmlns:a16="http://schemas.microsoft.com/office/drawing/2014/main" id="{3B5F3C99-12F6-7BE7-B02E-74F8E0E2031F}"/>
              </a:ext>
            </a:extLst>
          </p:cNvPr>
          <p:cNvGraphicFramePr/>
          <p:nvPr>
            <p:extLst>
              <p:ext uri="{D42A27DB-BD31-4B8C-83A1-F6EECF244321}">
                <p14:modId xmlns:p14="http://schemas.microsoft.com/office/powerpoint/2010/main" val="2688215613"/>
              </p:ext>
            </p:extLst>
          </p:nvPr>
        </p:nvGraphicFramePr>
        <p:xfrm>
          <a:off x="685800" y="2286000"/>
          <a:ext cx="7162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15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86A83-0E57-8E02-BC9A-02EAF8816AB0}"/>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F2907F1B-0D53-D508-E9E1-4D77F26B2089}"/>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5B773293-5B15-86DB-FCCC-AE6374B02834}"/>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93AA0C7F-51CE-BD7F-87D4-D207173D4ED6}"/>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21C797A6-E1FB-5976-CDA0-F43E173E080B}"/>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1389196F-F98E-603E-6F5D-1018EC53402F}"/>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3CAB2BA-2536-BE19-4E0C-A6F2C6B68748}"/>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B6FEA8A7-C16C-CCEB-A046-FA04F9C8B0ED}"/>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6C7257C-8461-27F2-070B-7F4E5881E6F0}"/>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ECB8D3A1-3265-F7A5-CE22-4F54AE264615}"/>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821E67A3-5946-DD94-61BF-052687051022}"/>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08225A64-2994-5808-F182-06CD1C52A2FB}"/>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60752FB5-1B33-8A76-4604-1E2A71DC5721}"/>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261147CA-C9B3-9085-1B85-04986A5301B5}"/>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062C2624-EC57-459F-F0D9-1810E153C0A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AFC1BB54-E86C-8FB6-7041-15F642C8708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F5E2D00-70F8-0DB3-009E-75E842BBB0FB}"/>
              </a:ext>
            </a:extLst>
          </p:cNvPr>
          <p:cNvSpPr>
            <a:spLocks noGrp="1"/>
          </p:cNvSpPr>
          <p:nvPr>
            <p:ph type="title"/>
          </p:nvPr>
        </p:nvSpPr>
        <p:spPr>
          <a:xfrm>
            <a:off x="628650" y="90491"/>
            <a:ext cx="7886700" cy="1325563"/>
          </a:xfrm>
        </p:spPr>
        <p:txBody>
          <a:bodyPr/>
          <a:lstStyle/>
          <a:p>
            <a:pPr algn="r"/>
            <a:r>
              <a:rPr lang="fr-FR" dirty="0">
                <a:solidFill>
                  <a:srgbClr val="00B0F0"/>
                </a:solidFill>
              </a:rPr>
              <a:t>Définition</a:t>
            </a:r>
          </a:p>
        </p:txBody>
      </p:sp>
      <p:sp>
        <p:nvSpPr>
          <p:cNvPr id="12" name="Espace réservé du contenu 11">
            <a:extLst>
              <a:ext uri="{FF2B5EF4-FFF2-40B4-BE49-F238E27FC236}">
                <a16:creationId xmlns:a16="http://schemas.microsoft.com/office/drawing/2014/main" id="{5B77FA42-1493-0D69-03DA-BF644FCD89D0}"/>
              </a:ext>
            </a:extLst>
          </p:cNvPr>
          <p:cNvSpPr>
            <a:spLocks noGrp="1"/>
          </p:cNvSpPr>
          <p:nvPr>
            <p:ph idx="1"/>
          </p:nvPr>
        </p:nvSpPr>
        <p:spPr>
          <a:xfrm>
            <a:off x="711213" y="1722541"/>
            <a:ext cx="7886700" cy="4351338"/>
          </a:xfrm>
        </p:spPr>
        <p:txBody>
          <a:bodyPr/>
          <a:lstStyle/>
          <a:p>
            <a:pPr marL="0" indent="0">
              <a:buNone/>
            </a:pPr>
            <a:r>
              <a:rPr lang="fr-FR" b="1" dirty="0"/>
              <a:t>Article L.511-1 du CGFP : </a:t>
            </a:r>
            <a:r>
              <a:rPr lang="fr-FR" dirty="0"/>
              <a:t>le congé parental est l’une des 4 positions administratives du fonctionnaire (avec l’activité, la disponibilité et le détachement)</a:t>
            </a:r>
          </a:p>
          <a:p>
            <a:pPr marL="0" indent="0">
              <a:buNone/>
            </a:pPr>
            <a:endParaRPr lang="fr-FR" dirty="0"/>
          </a:p>
          <a:p>
            <a:pPr marL="0" indent="0">
              <a:buNone/>
            </a:pPr>
            <a:r>
              <a:rPr lang="fr-FR" b="1" dirty="0"/>
              <a:t>Article L.515-1 du CGFP </a:t>
            </a:r>
            <a:r>
              <a:rPr lang="fr-FR" dirty="0"/>
              <a:t>: « Le congé parental est la position du fonctionnaire placé hors de son administration d'origine pour élever son enfant. »</a:t>
            </a:r>
          </a:p>
          <a:p>
            <a:pPr lvl="1"/>
            <a:endParaRPr lang="fr-FR" dirty="0"/>
          </a:p>
        </p:txBody>
      </p:sp>
      <p:pic>
        <p:nvPicPr>
          <p:cNvPr id="4" name="Image 3" descr="Une image contenant roue, Visage humain, habits, sourire&#10;&#10;Le contenu généré par l’IA peut être incorrect.">
            <a:extLst>
              <a:ext uri="{FF2B5EF4-FFF2-40B4-BE49-F238E27FC236}">
                <a16:creationId xmlns:a16="http://schemas.microsoft.com/office/drawing/2014/main" id="{90DBC50D-B03C-BB2D-E6DD-F163315B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207" y="3756831"/>
            <a:ext cx="3429868" cy="2509520"/>
          </a:xfrm>
          <a:prstGeom prst="rect">
            <a:avLst/>
          </a:prstGeom>
        </p:spPr>
      </p:pic>
    </p:spTree>
    <p:extLst>
      <p:ext uri="{BB962C8B-B14F-4D97-AF65-F5344CB8AC3E}">
        <p14:creationId xmlns:p14="http://schemas.microsoft.com/office/powerpoint/2010/main" val="2447782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61C37-B211-3AD2-C48D-B14BB36828E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842678D5-6CE4-FDF9-D72E-B6E069C90793}"/>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6E3C5F6C-DD76-1ED8-8266-76A6340FA2AC}"/>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621659F-1434-0243-AC2F-C4CD8915E190}"/>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110A010E-5FA0-5CB3-1985-47CC4D3D3356}"/>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662C057E-2306-FC7B-28F4-43F66A4CD366}"/>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7856FEA1-30FE-421D-EE1B-6A935B665324}"/>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734A00F-66D5-E56C-6A35-67A0A42D0B2B}"/>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756D065E-4F0D-C8FB-8263-756AC7F51007}"/>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62E3C64-D732-7867-1DAB-9B1B8A09860E}"/>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EDC4FA93-5CC3-3D7B-0E37-D3E6ACF52117}"/>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58E7149A-AD1D-87AC-E56D-23CF4646A50F}"/>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4015016-961F-D619-CD0D-85CE00BD3366}"/>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1853CD1A-774C-50D3-0F09-077DE8283D32}"/>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A06EE314-22D6-21F3-21D0-3AA6D23551D9}"/>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30B051EB-67FB-9A0D-51DA-51308EC97DF0}"/>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B2111DB2-F07C-9ACC-B5FC-AFBDB03CB13F}"/>
              </a:ext>
            </a:extLst>
          </p:cNvPr>
          <p:cNvSpPr>
            <a:spLocks noGrp="1"/>
          </p:cNvSpPr>
          <p:nvPr>
            <p:ph type="title"/>
          </p:nvPr>
        </p:nvSpPr>
        <p:spPr>
          <a:xfrm>
            <a:off x="628650" y="90491"/>
            <a:ext cx="7886700" cy="1325563"/>
          </a:xfrm>
        </p:spPr>
        <p:txBody>
          <a:bodyPr/>
          <a:lstStyle/>
          <a:p>
            <a:pPr algn="r"/>
            <a:r>
              <a:rPr lang="fr-FR" dirty="0">
                <a:solidFill>
                  <a:srgbClr val="00B0F0"/>
                </a:solidFill>
              </a:rPr>
              <a:t>Conditions </a:t>
            </a:r>
          </a:p>
        </p:txBody>
      </p:sp>
      <p:sp>
        <p:nvSpPr>
          <p:cNvPr id="12" name="Espace réservé du contenu 11">
            <a:extLst>
              <a:ext uri="{FF2B5EF4-FFF2-40B4-BE49-F238E27FC236}">
                <a16:creationId xmlns:a16="http://schemas.microsoft.com/office/drawing/2014/main" id="{C08D7FCD-42F7-B5F6-093F-2E810AAF6217}"/>
              </a:ext>
            </a:extLst>
          </p:cNvPr>
          <p:cNvSpPr>
            <a:spLocks noGrp="1"/>
          </p:cNvSpPr>
          <p:nvPr>
            <p:ph idx="1"/>
          </p:nvPr>
        </p:nvSpPr>
        <p:spPr>
          <a:xfrm>
            <a:off x="711213" y="1722541"/>
            <a:ext cx="7886700" cy="4351338"/>
          </a:xfrm>
        </p:spPr>
        <p:txBody>
          <a:bodyPr/>
          <a:lstStyle/>
          <a:p>
            <a:pPr marL="0" indent="0">
              <a:buNone/>
            </a:pPr>
            <a:r>
              <a:rPr lang="fr-FR" b="1" dirty="0"/>
              <a:t>Agents éligibles :</a:t>
            </a:r>
          </a:p>
          <a:p>
            <a:pPr>
              <a:buFontTx/>
              <a:buChar char="-"/>
            </a:pPr>
            <a:r>
              <a:rPr lang="fr-FR" dirty="0"/>
              <a:t>Fonctionnaires titulaires à temps complet ou temps non complet</a:t>
            </a:r>
          </a:p>
          <a:p>
            <a:pPr>
              <a:buFontTx/>
              <a:buChar char="-"/>
            </a:pPr>
            <a:r>
              <a:rPr lang="fr-FR" dirty="0"/>
              <a:t>Fonctionnaires stagiaires : congés sans traitement selon les mêmes modalités</a:t>
            </a:r>
          </a:p>
          <a:p>
            <a:pPr>
              <a:buFontTx/>
              <a:buChar char="-"/>
            </a:pPr>
            <a:r>
              <a:rPr lang="fr-FR" dirty="0"/>
              <a:t>Agent contractuel ayant au moins un an d’ancienneté</a:t>
            </a:r>
          </a:p>
          <a:p>
            <a:pPr>
              <a:buFontTx/>
              <a:buChar char="-"/>
            </a:pPr>
            <a:endParaRPr lang="fr-FR" dirty="0"/>
          </a:p>
          <a:p>
            <a:pPr marL="0" indent="0">
              <a:buNone/>
            </a:pPr>
            <a:r>
              <a:rPr lang="fr-FR" b="1" dirty="0"/>
              <a:t>Cas d’ouverture :</a:t>
            </a:r>
          </a:p>
          <a:p>
            <a:pPr marL="0" indent="0">
              <a:buNone/>
            </a:pPr>
            <a:r>
              <a:rPr lang="fr-FR" dirty="0"/>
              <a:t>- Après la naissance ou l’adoption d’un enfant de moins de 16 ans</a:t>
            </a:r>
          </a:p>
        </p:txBody>
      </p:sp>
    </p:spTree>
    <p:extLst>
      <p:ext uri="{BB962C8B-B14F-4D97-AF65-F5344CB8AC3E}">
        <p14:creationId xmlns:p14="http://schemas.microsoft.com/office/powerpoint/2010/main" val="87146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78A3-739D-E758-F643-EACED96C5E63}"/>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3F3D0300-45C3-FFE2-5CCE-4C2D233DB60F}"/>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F5D42209-0518-2018-622A-A176F0291FE2}"/>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26C9A047-A4B6-3809-5055-170C77072907}"/>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860A2A42-24DA-1B3C-2347-328D9B6BF32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318A4242-64D1-1B02-EE2A-DE63CF4EA1E7}"/>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3AC4766-97AD-D0D8-F7E2-740A89227693}"/>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4EC85743-580C-257B-CAF8-E3DED93A5E32}"/>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6C9BA669-5A2B-077E-708A-CC00591CB5EA}"/>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40C2F56F-400B-21FA-6ECE-C84B22B25A1C}"/>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257356E-000C-B62C-B40D-1A77B7F5D1A8}"/>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4AEB8BAB-7C14-B33B-E400-D4A231A873E1}"/>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DD3A35A3-D961-D4AA-8C3E-F9755AF2A62A}"/>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4BFD3631-C44D-8F11-6A53-5A4920BBF274}"/>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758DAECF-A8CE-24CD-3701-C9DF72BC48DC}"/>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2074A240-D025-4961-BF42-455C1F7A6B7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6F1CB944-045D-2133-E139-F37A48C917D4}"/>
              </a:ext>
            </a:extLst>
          </p:cNvPr>
          <p:cNvSpPr>
            <a:spLocks noGrp="1"/>
          </p:cNvSpPr>
          <p:nvPr>
            <p:ph type="title"/>
          </p:nvPr>
        </p:nvSpPr>
        <p:spPr>
          <a:xfrm>
            <a:off x="628650" y="90491"/>
            <a:ext cx="7886700" cy="1325563"/>
          </a:xfrm>
        </p:spPr>
        <p:txBody>
          <a:bodyPr/>
          <a:lstStyle/>
          <a:p>
            <a:pPr algn="r"/>
            <a:r>
              <a:rPr lang="fr-FR" dirty="0">
                <a:solidFill>
                  <a:srgbClr val="00B0F0"/>
                </a:solidFill>
              </a:rPr>
              <a:t>Modalités  </a:t>
            </a:r>
          </a:p>
        </p:txBody>
      </p:sp>
      <p:sp>
        <p:nvSpPr>
          <p:cNvPr id="12" name="Espace réservé du contenu 11">
            <a:extLst>
              <a:ext uri="{FF2B5EF4-FFF2-40B4-BE49-F238E27FC236}">
                <a16:creationId xmlns:a16="http://schemas.microsoft.com/office/drawing/2014/main" id="{4391C764-AABE-AEA2-A790-3D0066DE8E12}"/>
              </a:ext>
            </a:extLst>
          </p:cNvPr>
          <p:cNvSpPr>
            <a:spLocks noGrp="1"/>
          </p:cNvSpPr>
          <p:nvPr>
            <p:ph idx="1"/>
          </p:nvPr>
        </p:nvSpPr>
        <p:spPr>
          <a:xfrm>
            <a:off x="711213" y="1722541"/>
            <a:ext cx="7886700" cy="4351338"/>
          </a:xfrm>
        </p:spPr>
        <p:txBody>
          <a:bodyPr/>
          <a:lstStyle/>
          <a:p>
            <a:pPr>
              <a:buFontTx/>
              <a:buChar char="-"/>
            </a:pPr>
            <a:r>
              <a:rPr lang="fr-FR" dirty="0"/>
              <a:t>Demande initiale à faire 2 mois avant le début du congé</a:t>
            </a:r>
          </a:p>
          <a:p>
            <a:pPr>
              <a:buFontTx/>
              <a:buChar char="-"/>
            </a:pPr>
            <a:r>
              <a:rPr lang="fr-FR" dirty="0"/>
              <a:t>Demande de renouvellement à faire un mois avant </a:t>
            </a:r>
          </a:p>
          <a:p>
            <a:pPr>
              <a:buFontTx/>
              <a:buChar char="-"/>
            </a:pPr>
            <a:r>
              <a:rPr lang="fr-FR" dirty="0"/>
              <a:t>Accordé par période de 2 à 6 mois renouvelable et pris de manière continue</a:t>
            </a:r>
          </a:p>
          <a:p>
            <a:pPr>
              <a:buFontTx/>
              <a:buChar char="-"/>
            </a:pPr>
            <a:r>
              <a:rPr lang="fr-FR" dirty="0"/>
              <a:t>Peut débuter à tout moment au cours de la période y ouvrant droit (ne suit pas obligatoirement le congé maternité)</a:t>
            </a:r>
          </a:p>
          <a:p>
            <a:pPr>
              <a:buFontTx/>
              <a:buChar char="-"/>
            </a:pPr>
            <a:endParaRPr lang="fr-FR" dirty="0"/>
          </a:p>
        </p:txBody>
      </p:sp>
    </p:spTree>
    <p:extLst>
      <p:ext uri="{BB962C8B-B14F-4D97-AF65-F5344CB8AC3E}">
        <p14:creationId xmlns:p14="http://schemas.microsoft.com/office/powerpoint/2010/main" val="421021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70109-1BFE-1B49-6B32-ED3B849C1D27}"/>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A71B4D38-B8FA-1251-8A28-64B37FC85C26}"/>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3854A544-8F2E-6AE7-407E-9E2A6A6CE97B}"/>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4B7873E9-555E-6768-7906-3028DC66D5FB}"/>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0714B29-9487-CCA4-6ED7-25B5530209B5}"/>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995516C4-8E89-67D2-B1EE-3A49F0B98FA5}"/>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D00CBBC2-E3E1-9C0E-464D-96572171A841}"/>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7AB71CC6-6656-EEC3-19E6-F3B7D4D675CF}"/>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B5095704-F972-3013-A329-D5014CE4822B}"/>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D646B562-5DEA-A905-6EE0-E20EEF22877A}"/>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08D33C8F-4BCA-5A5B-E601-EE372A529F03}"/>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F8AD6121-11C0-B2B5-DA34-512B0622CB47}"/>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04CE168F-E83B-18C1-94F6-A4A25E85E3A7}"/>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CEF70607-7673-4F23-B3E4-22EC01D9F9E8}"/>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B63764DB-F0F1-1E39-9246-68031788A302}"/>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A27137F9-9339-D707-CD63-D8DB8229D8D5}"/>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DC207EE7-4AF8-021E-0B1B-055EE351896C}"/>
              </a:ext>
            </a:extLst>
          </p:cNvPr>
          <p:cNvSpPr>
            <a:spLocks noGrp="1"/>
          </p:cNvSpPr>
          <p:nvPr>
            <p:ph type="title"/>
          </p:nvPr>
        </p:nvSpPr>
        <p:spPr>
          <a:xfrm>
            <a:off x="628650" y="90491"/>
            <a:ext cx="7886700" cy="1325563"/>
          </a:xfrm>
        </p:spPr>
        <p:txBody>
          <a:bodyPr/>
          <a:lstStyle/>
          <a:p>
            <a:pPr algn="r"/>
            <a:r>
              <a:rPr lang="fr-FR" dirty="0">
                <a:solidFill>
                  <a:srgbClr val="00B0F0"/>
                </a:solidFill>
              </a:rPr>
              <a:t>Durée  </a:t>
            </a:r>
          </a:p>
        </p:txBody>
      </p:sp>
      <p:sp>
        <p:nvSpPr>
          <p:cNvPr id="12" name="Espace réservé du contenu 11">
            <a:extLst>
              <a:ext uri="{FF2B5EF4-FFF2-40B4-BE49-F238E27FC236}">
                <a16:creationId xmlns:a16="http://schemas.microsoft.com/office/drawing/2014/main" id="{3C815267-B9F7-25AE-C4F2-29B5078549A6}"/>
              </a:ext>
            </a:extLst>
          </p:cNvPr>
          <p:cNvSpPr>
            <a:spLocks noGrp="1"/>
          </p:cNvSpPr>
          <p:nvPr>
            <p:ph idx="1"/>
          </p:nvPr>
        </p:nvSpPr>
        <p:spPr>
          <a:xfrm>
            <a:off x="711213" y="1722541"/>
            <a:ext cx="7886700" cy="4351338"/>
          </a:xfrm>
        </p:spPr>
        <p:txBody>
          <a:bodyPr/>
          <a:lstStyle/>
          <a:p>
            <a:pPr marL="0" indent="0">
              <a:buNone/>
            </a:pPr>
            <a:endParaRPr lang="fr-FR" dirty="0"/>
          </a:p>
          <a:p>
            <a:pPr>
              <a:buFontTx/>
              <a:buChar char="-"/>
            </a:pPr>
            <a:endParaRPr lang="fr-FR" dirty="0"/>
          </a:p>
        </p:txBody>
      </p:sp>
      <p:pic>
        <p:nvPicPr>
          <p:cNvPr id="4" name="Image 3">
            <a:extLst>
              <a:ext uri="{FF2B5EF4-FFF2-40B4-BE49-F238E27FC236}">
                <a16:creationId xmlns:a16="http://schemas.microsoft.com/office/drawing/2014/main" id="{74ADB666-7B63-5193-C43C-29B863FFC678}"/>
              </a:ext>
            </a:extLst>
          </p:cNvPr>
          <p:cNvPicPr>
            <a:picLocks noChangeAspect="1"/>
          </p:cNvPicPr>
          <p:nvPr/>
        </p:nvPicPr>
        <p:blipFill>
          <a:blip r:embed="rId3"/>
          <a:stretch>
            <a:fillRect/>
          </a:stretch>
        </p:blipFill>
        <p:spPr>
          <a:xfrm>
            <a:off x="557121" y="1438365"/>
            <a:ext cx="6963747" cy="2886478"/>
          </a:xfrm>
          <a:prstGeom prst="rect">
            <a:avLst/>
          </a:prstGeom>
        </p:spPr>
      </p:pic>
      <p:pic>
        <p:nvPicPr>
          <p:cNvPr id="2" name="Espace réservé du contenu 5">
            <a:extLst>
              <a:ext uri="{FF2B5EF4-FFF2-40B4-BE49-F238E27FC236}">
                <a16:creationId xmlns:a16="http://schemas.microsoft.com/office/drawing/2014/main" id="{2C940D0A-7B0F-74A5-07E4-A1CC65AB036A}"/>
              </a:ext>
            </a:extLst>
          </p:cNvPr>
          <p:cNvPicPr>
            <a:picLocks noChangeAspect="1"/>
          </p:cNvPicPr>
          <p:nvPr/>
        </p:nvPicPr>
        <p:blipFill>
          <a:blip r:embed="rId4"/>
          <a:stretch>
            <a:fillRect/>
          </a:stretch>
        </p:blipFill>
        <p:spPr>
          <a:xfrm>
            <a:off x="598127" y="4257312"/>
            <a:ext cx="6916115" cy="2600688"/>
          </a:xfrm>
          <a:prstGeom prst="rect">
            <a:avLst/>
          </a:prstGeom>
        </p:spPr>
      </p:pic>
      <mc:AlternateContent xmlns:mc="http://schemas.openxmlformats.org/markup-compatibility/2006" xmlns:p14="http://schemas.microsoft.com/office/powerpoint/2010/main">
        <mc:Choice Requires="p14">
          <p:contentPart p14:bwMode="auto" r:id="rId5">
            <p14:nvContentPartPr>
              <p14:cNvPr id="13" name="Encre 12">
                <a:extLst>
                  <a:ext uri="{FF2B5EF4-FFF2-40B4-BE49-F238E27FC236}">
                    <a16:creationId xmlns:a16="http://schemas.microsoft.com/office/drawing/2014/main" id="{E6259508-F76C-3554-1CAF-014B124D6524}"/>
                  </a:ext>
                </a:extLst>
              </p14:cNvPr>
              <p14:cNvContentPartPr/>
              <p14:nvPr/>
            </p14:nvContentPartPr>
            <p14:xfrm>
              <a:off x="745184" y="1878496"/>
              <a:ext cx="676440" cy="720"/>
            </p14:xfrm>
          </p:contentPart>
        </mc:Choice>
        <mc:Fallback xmlns="">
          <p:pic>
            <p:nvPicPr>
              <p:cNvPr id="13" name="Encre 12">
                <a:extLst>
                  <a:ext uri="{FF2B5EF4-FFF2-40B4-BE49-F238E27FC236}">
                    <a16:creationId xmlns:a16="http://schemas.microsoft.com/office/drawing/2014/main" id="{E6259508-F76C-3554-1CAF-014B124D6524}"/>
                  </a:ext>
                </a:extLst>
              </p:cNvPr>
              <p:cNvPicPr/>
              <p:nvPr/>
            </p:nvPicPr>
            <p:blipFill>
              <a:blip r:embed="rId6"/>
              <a:stretch>
                <a:fillRect/>
              </a:stretch>
            </p:blipFill>
            <p:spPr>
              <a:xfrm>
                <a:off x="691184" y="1662496"/>
                <a:ext cx="7840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Encre 17">
                <a:extLst>
                  <a:ext uri="{FF2B5EF4-FFF2-40B4-BE49-F238E27FC236}">
                    <a16:creationId xmlns:a16="http://schemas.microsoft.com/office/drawing/2014/main" id="{FEA15092-B748-92B9-F1C3-28F53425C037}"/>
                  </a:ext>
                </a:extLst>
              </p14:cNvPr>
              <p14:cNvContentPartPr/>
              <p14:nvPr/>
            </p14:nvContentPartPr>
            <p14:xfrm>
              <a:off x="6688784" y="4442776"/>
              <a:ext cx="685080" cy="360"/>
            </p14:xfrm>
          </p:contentPart>
        </mc:Choice>
        <mc:Fallback xmlns="">
          <p:pic>
            <p:nvPicPr>
              <p:cNvPr id="18" name="Encre 17">
                <a:extLst>
                  <a:ext uri="{FF2B5EF4-FFF2-40B4-BE49-F238E27FC236}">
                    <a16:creationId xmlns:a16="http://schemas.microsoft.com/office/drawing/2014/main" id="{FEA15092-B748-92B9-F1C3-28F53425C037}"/>
                  </a:ext>
                </a:extLst>
              </p:cNvPr>
              <p:cNvPicPr/>
              <p:nvPr/>
            </p:nvPicPr>
            <p:blipFill>
              <a:blip r:embed="rId8"/>
              <a:stretch>
                <a:fillRect/>
              </a:stretch>
            </p:blipFill>
            <p:spPr>
              <a:xfrm>
                <a:off x="6635144" y="4334776"/>
                <a:ext cx="792720" cy="216000"/>
              </a:xfrm>
              <a:prstGeom prst="rect">
                <a:avLst/>
              </a:prstGeom>
            </p:spPr>
          </p:pic>
        </mc:Fallback>
      </mc:AlternateContent>
    </p:spTree>
    <p:extLst>
      <p:ext uri="{BB962C8B-B14F-4D97-AF65-F5344CB8AC3E}">
        <p14:creationId xmlns:p14="http://schemas.microsoft.com/office/powerpoint/2010/main" val="3728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4626-9372-FF7E-7A43-9AC53CDD53BF}"/>
            </a:ext>
          </a:extLst>
        </p:cNvPr>
        <p:cNvGrpSpPr/>
        <p:nvPr/>
      </p:nvGrpSpPr>
      <p:grpSpPr>
        <a:xfrm>
          <a:off x="0" y="0"/>
          <a:ext cx="0" cy="0"/>
          <a:chOff x="0" y="0"/>
          <a:chExt cx="0" cy="0"/>
        </a:xfrm>
      </p:grpSpPr>
      <p:pic>
        <p:nvPicPr>
          <p:cNvPr id="11" name="Image 10" descr="Logo_CDG18_BS.jpg">
            <a:extLst>
              <a:ext uri="{FF2B5EF4-FFF2-40B4-BE49-F238E27FC236}">
                <a16:creationId xmlns:a16="http://schemas.microsoft.com/office/drawing/2014/main" id="{1D37E1D0-2F6E-F312-2770-23362DF2CB60}"/>
              </a:ext>
            </a:extLst>
          </p:cNvPr>
          <p:cNvPicPr>
            <a:picLocks noChangeAspect="1"/>
          </p:cNvPicPr>
          <p:nvPr/>
        </p:nvPicPr>
        <p:blipFill>
          <a:blip r:embed="rId2"/>
          <a:stretch>
            <a:fillRect/>
          </a:stretch>
        </p:blipFill>
        <p:spPr>
          <a:xfrm>
            <a:off x="0" y="0"/>
            <a:ext cx="1422426" cy="1443762"/>
          </a:xfrm>
          <a:prstGeom prst="rect">
            <a:avLst/>
          </a:prstGeom>
        </p:spPr>
      </p:pic>
      <p:grpSp>
        <p:nvGrpSpPr>
          <p:cNvPr id="6" name="Groupe 14">
            <a:extLst>
              <a:ext uri="{FF2B5EF4-FFF2-40B4-BE49-F238E27FC236}">
                <a16:creationId xmlns:a16="http://schemas.microsoft.com/office/drawing/2014/main" id="{75728D82-88B7-5F1F-A4AE-B9A5F3C1C811}"/>
              </a:ext>
            </a:extLst>
          </p:cNvPr>
          <p:cNvGrpSpPr>
            <a:grpSpLocks/>
          </p:cNvGrpSpPr>
          <p:nvPr/>
        </p:nvGrpSpPr>
        <p:grpSpPr bwMode="auto">
          <a:xfrm>
            <a:off x="1482068" y="152400"/>
            <a:ext cx="7661932" cy="1314472"/>
            <a:chOff x="2521302" y="4447632"/>
            <a:chExt cx="6645275" cy="2324642"/>
          </a:xfrm>
        </p:grpSpPr>
        <p:sp>
          <p:nvSpPr>
            <p:cNvPr id="14" name="Oval 2">
              <a:extLst>
                <a:ext uri="{FF2B5EF4-FFF2-40B4-BE49-F238E27FC236}">
                  <a16:creationId xmlns:a16="http://schemas.microsoft.com/office/drawing/2014/main" id="{F43A4B0A-C42B-C58E-FB36-C4FD2CCBE984}"/>
                </a:ext>
              </a:extLst>
            </p:cNvPr>
            <p:cNvSpPr>
              <a:spLocks noChangeArrowheads="1" noChangeShapeType="1"/>
            </p:cNvSpPr>
            <p:nvPr/>
          </p:nvSpPr>
          <p:spPr bwMode="auto">
            <a:xfrm>
              <a:off x="2617788" y="4448175"/>
              <a:ext cx="1805631" cy="2324099"/>
            </a:xfrm>
            <a:prstGeom prst="ellipse">
              <a:avLst/>
            </a:prstGeom>
            <a:noFill/>
            <a:ln w="3175" algn="in">
              <a:solidFill>
                <a:srgbClr val="FF0000"/>
              </a:solidFill>
              <a:round/>
              <a:headEnd/>
              <a:tailEnd/>
            </a:ln>
          </p:spPr>
          <p:txBody>
            <a:bodyPr lIns="36576" tIns="36576" rIns="36576" bIns="36576"/>
            <a:lstStyle/>
            <a:p>
              <a:endParaRPr lang="fr-FR"/>
            </a:p>
          </p:txBody>
        </p:sp>
        <p:sp>
          <p:nvSpPr>
            <p:cNvPr id="15" name="Rectangle 3">
              <a:extLst>
                <a:ext uri="{FF2B5EF4-FFF2-40B4-BE49-F238E27FC236}">
                  <a16:creationId xmlns:a16="http://schemas.microsoft.com/office/drawing/2014/main" id="{4E09A4C5-9BAE-D42A-445C-45AE0341045A}"/>
                </a:ext>
              </a:extLst>
            </p:cNvPr>
            <p:cNvSpPr>
              <a:spLocks noChangeArrowheads="1" noChangeShapeType="1"/>
            </p:cNvSpPr>
            <p:nvPr/>
          </p:nvSpPr>
          <p:spPr bwMode="auto">
            <a:xfrm>
              <a:off x="2521302" y="5218584"/>
              <a:ext cx="6645275" cy="601960"/>
            </a:xfrm>
            <a:prstGeom prst="rect">
              <a:avLst/>
            </a:prstGeom>
            <a:gradFill rotWithShape="1">
              <a:gsLst>
                <a:gs pos="0">
                  <a:srgbClr val="92D050"/>
                </a:gs>
                <a:gs pos="100000">
                  <a:srgbClr val="FFFFFF"/>
                </a:gs>
              </a:gsLst>
              <a:lin ang="0" scaled="1"/>
            </a:gradFill>
            <a:ln w="9525">
              <a:noFill/>
              <a:miter lim="800000"/>
              <a:headEnd/>
              <a:tailEnd/>
            </a:ln>
          </p:spPr>
          <p:txBody>
            <a:bodyPr lIns="36576" tIns="36576" rIns="36576" bIns="36576"/>
            <a:lstStyle/>
            <a:p>
              <a:pPr algn="ctr"/>
              <a:r>
                <a:rPr lang="fr-FR" sz="2400" b="1" dirty="0"/>
                <a:t>         </a:t>
              </a:r>
            </a:p>
          </p:txBody>
        </p:sp>
        <p:sp>
          <p:nvSpPr>
            <p:cNvPr id="16" name="Text Box 4">
              <a:extLst>
                <a:ext uri="{FF2B5EF4-FFF2-40B4-BE49-F238E27FC236}">
                  <a16:creationId xmlns:a16="http://schemas.microsoft.com/office/drawing/2014/main" id="{244C600E-A4B8-0D5B-38AA-B142FF9A1B48}"/>
                </a:ext>
              </a:extLst>
            </p:cNvPr>
            <p:cNvSpPr txBox="1">
              <a:spLocks noChangeArrowheads="1" noChangeShapeType="1"/>
            </p:cNvSpPr>
            <p:nvPr/>
          </p:nvSpPr>
          <p:spPr bwMode="auto">
            <a:xfrm rot="16200000">
              <a:off x="2285742" y="5425569"/>
              <a:ext cx="2225279" cy="468131"/>
            </a:xfrm>
            <a:prstGeom prst="rect">
              <a:avLst/>
            </a:prstGeom>
            <a:noFill/>
            <a:ln>
              <a:noFill/>
            </a:ln>
            <a:effectLst/>
          </p:spPr>
          <p:txBody>
            <a:bodyPr lIns="36195" tIns="36195" rIns="36195" bIns="36195"/>
            <a:lstStyle/>
            <a:p>
              <a:pPr algn="ctr">
                <a:defRPr/>
              </a:pPr>
              <a:r>
                <a:rPr lang="fr-FR" altLang="fr-FR" sz="900" dirty="0">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itchFamily="34" charset="0"/>
                  <a:cs typeface="Arial" pitchFamily="34" charset="0"/>
                </a:rPr>
                <a:t>Centre de Gestion de la Fonction Publique Territoriale du CHER</a:t>
              </a:r>
              <a:endParaRPr lang="fr-FR" altLang="fr-FR" dirty="0">
                <a:latin typeface="Arial" pitchFamily="34" charset="0"/>
                <a:cs typeface="Arial" pitchFamily="34" charset="0"/>
              </a:endParaRPr>
            </a:p>
          </p:txBody>
        </p:sp>
        <p:grpSp>
          <p:nvGrpSpPr>
            <p:cNvPr id="7" name="Group 6">
              <a:extLst>
                <a:ext uri="{FF2B5EF4-FFF2-40B4-BE49-F238E27FC236}">
                  <a16:creationId xmlns:a16="http://schemas.microsoft.com/office/drawing/2014/main" id="{694BBD06-9DBC-9AFC-E811-FD857609CDF9}"/>
                </a:ext>
              </a:extLst>
            </p:cNvPr>
            <p:cNvGrpSpPr>
              <a:grpSpLocks/>
            </p:cNvGrpSpPr>
            <p:nvPr/>
          </p:nvGrpSpPr>
          <p:grpSpPr bwMode="auto">
            <a:xfrm>
              <a:off x="3957638" y="5091476"/>
              <a:ext cx="171450" cy="1165229"/>
              <a:chOff x="112099728" y="105931681"/>
              <a:chExt cx="170831" cy="1165800"/>
            </a:xfrm>
          </p:grpSpPr>
          <p:sp>
            <p:nvSpPr>
              <p:cNvPr id="22" name="Rectangle 7">
                <a:extLst>
                  <a:ext uri="{FF2B5EF4-FFF2-40B4-BE49-F238E27FC236}">
                    <a16:creationId xmlns:a16="http://schemas.microsoft.com/office/drawing/2014/main" id="{2D76F6CD-8F04-B58B-A6E6-43C8D7939727}"/>
                  </a:ext>
                </a:extLst>
              </p:cNvPr>
              <p:cNvSpPr>
                <a:spLocks noChangeArrowheads="1" noChangeShapeType="1"/>
              </p:cNvSpPr>
              <p:nvPr/>
            </p:nvSpPr>
            <p:spPr bwMode="auto">
              <a:xfrm>
                <a:off x="112099934" y="105931681"/>
                <a:ext cx="170214" cy="89825"/>
              </a:xfrm>
              <a:prstGeom prst="rect">
                <a:avLst/>
              </a:prstGeom>
              <a:solidFill>
                <a:srgbClr val="000000"/>
              </a:solidFill>
              <a:ln w="9525">
                <a:noFill/>
                <a:miter lim="800000"/>
                <a:headEnd/>
                <a:tailEnd/>
              </a:ln>
            </p:spPr>
            <p:txBody>
              <a:bodyPr lIns="36576" tIns="36576" rIns="36576" bIns="36576"/>
              <a:lstStyle/>
              <a:p>
                <a:endParaRPr lang="fr-FR"/>
              </a:p>
            </p:txBody>
          </p:sp>
          <p:sp>
            <p:nvSpPr>
              <p:cNvPr id="23" name="Rectangle 8">
                <a:extLst>
                  <a:ext uri="{FF2B5EF4-FFF2-40B4-BE49-F238E27FC236}">
                    <a16:creationId xmlns:a16="http://schemas.microsoft.com/office/drawing/2014/main" id="{2D6256AB-1981-14B8-6E42-4F4A4B57A555}"/>
                  </a:ext>
                </a:extLst>
              </p:cNvPr>
              <p:cNvSpPr>
                <a:spLocks noChangeArrowheads="1" noChangeShapeType="1"/>
              </p:cNvSpPr>
              <p:nvPr/>
            </p:nvSpPr>
            <p:spPr bwMode="auto">
              <a:xfrm rot="10800000">
                <a:off x="112100348" y="107007652"/>
                <a:ext cx="170211" cy="89829"/>
              </a:xfrm>
              <a:prstGeom prst="rect">
                <a:avLst/>
              </a:prstGeom>
              <a:solidFill>
                <a:srgbClr val="000000"/>
              </a:solidFill>
              <a:ln w="9525">
                <a:noFill/>
                <a:miter lim="800000"/>
                <a:headEnd/>
                <a:tailEnd/>
              </a:ln>
            </p:spPr>
            <p:txBody>
              <a:bodyPr rot="10800000" lIns="36576" tIns="36576" rIns="36576" bIns="36576"/>
              <a:lstStyle/>
              <a:p>
                <a:endParaRPr lang="fr-FR"/>
              </a:p>
            </p:txBody>
          </p:sp>
          <p:sp>
            <p:nvSpPr>
              <p:cNvPr id="24" name="Rectangle 9">
                <a:extLst>
                  <a:ext uri="{FF2B5EF4-FFF2-40B4-BE49-F238E27FC236}">
                    <a16:creationId xmlns:a16="http://schemas.microsoft.com/office/drawing/2014/main" id="{560D45FE-8379-7B2D-62C7-589B540A829B}"/>
                  </a:ext>
                </a:extLst>
              </p:cNvPr>
              <p:cNvSpPr>
                <a:spLocks noChangeArrowheads="1" noChangeShapeType="1"/>
              </p:cNvSpPr>
              <p:nvPr/>
            </p:nvSpPr>
            <p:spPr bwMode="auto">
              <a:xfrm>
                <a:off x="112099728" y="105932209"/>
                <a:ext cx="73270" cy="1163130"/>
              </a:xfrm>
              <a:prstGeom prst="rect">
                <a:avLst/>
              </a:prstGeom>
              <a:solidFill>
                <a:srgbClr val="000000"/>
              </a:solidFill>
              <a:ln w="9525">
                <a:noFill/>
                <a:miter lim="800000"/>
                <a:headEnd/>
                <a:tailEnd/>
              </a:ln>
            </p:spPr>
            <p:txBody>
              <a:bodyPr lIns="36576" tIns="36576" rIns="36576" bIns="36576"/>
              <a:lstStyle/>
              <a:p>
                <a:endParaRPr lang="fr-FR"/>
              </a:p>
            </p:txBody>
          </p:sp>
        </p:grpSp>
        <p:grpSp>
          <p:nvGrpSpPr>
            <p:cNvPr id="8" name="Group 10">
              <a:extLst>
                <a:ext uri="{FF2B5EF4-FFF2-40B4-BE49-F238E27FC236}">
                  <a16:creationId xmlns:a16="http://schemas.microsoft.com/office/drawing/2014/main" id="{31D767E1-1480-632C-1EB6-7D1714AF8FC5}"/>
                </a:ext>
              </a:extLst>
            </p:cNvPr>
            <p:cNvGrpSpPr>
              <a:grpSpLocks/>
            </p:cNvGrpSpPr>
            <p:nvPr/>
          </p:nvGrpSpPr>
          <p:grpSpPr bwMode="auto">
            <a:xfrm>
              <a:off x="8701088" y="4447632"/>
              <a:ext cx="169862" cy="1163632"/>
              <a:chOff x="116843535" y="105289350"/>
              <a:chExt cx="170420" cy="1163658"/>
            </a:xfrm>
          </p:grpSpPr>
          <p:sp>
            <p:nvSpPr>
              <p:cNvPr id="19" name="Rectangle 18">
                <a:extLst>
                  <a:ext uri="{FF2B5EF4-FFF2-40B4-BE49-F238E27FC236}">
                    <a16:creationId xmlns:a16="http://schemas.microsoft.com/office/drawing/2014/main" id="{2C02E327-471E-2008-ECDC-656074A8C9A8}"/>
                  </a:ext>
                </a:extLst>
              </p:cNvPr>
              <p:cNvSpPr>
                <a:spLocks noChangeArrowheads="1" noChangeShapeType="1"/>
              </p:cNvSpPr>
              <p:nvPr/>
            </p:nvSpPr>
            <p:spPr bwMode="auto">
              <a:xfrm>
                <a:off x="116843535" y="105289350"/>
                <a:ext cx="170214" cy="89825"/>
              </a:xfrm>
              <a:prstGeom prst="rect">
                <a:avLst/>
              </a:prstGeom>
              <a:solidFill>
                <a:srgbClr val="FF0000"/>
              </a:solidFill>
              <a:ln w="9525">
                <a:noFill/>
                <a:miter lim="800000"/>
                <a:headEnd/>
                <a:tailEnd/>
              </a:ln>
            </p:spPr>
            <p:txBody>
              <a:bodyPr lIns="36576" tIns="36576" rIns="36576" bIns="36576"/>
              <a:lstStyle/>
              <a:p>
                <a:endParaRPr lang="fr-FR"/>
              </a:p>
            </p:txBody>
          </p:sp>
          <p:sp>
            <p:nvSpPr>
              <p:cNvPr id="20" name="Rectangle 19">
                <a:extLst>
                  <a:ext uri="{FF2B5EF4-FFF2-40B4-BE49-F238E27FC236}">
                    <a16:creationId xmlns:a16="http://schemas.microsoft.com/office/drawing/2014/main" id="{BDFFFC3E-F6AC-C112-83AF-B4D756AFED20}"/>
                  </a:ext>
                </a:extLst>
              </p:cNvPr>
              <p:cNvSpPr>
                <a:spLocks noChangeArrowheads="1" noChangeShapeType="1"/>
              </p:cNvSpPr>
              <p:nvPr/>
            </p:nvSpPr>
            <p:spPr bwMode="auto">
              <a:xfrm rot="10800000">
                <a:off x="116843535" y="106362772"/>
                <a:ext cx="170211" cy="89829"/>
              </a:xfrm>
              <a:prstGeom prst="rect">
                <a:avLst/>
              </a:prstGeom>
              <a:solidFill>
                <a:srgbClr val="FF0000"/>
              </a:solidFill>
              <a:ln w="9525">
                <a:noFill/>
                <a:miter lim="800000"/>
                <a:headEnd/>
                <a:tailEnd/>
              </a:ln>
            </p:spPr>
            <p:txBody>
              <a:bodyPr rot="10800000" lIns="36576" tIns="36576" rIns="36576" bIns="36576"/>
              <a:lstStyle/>
              <a:p>
                <a:endParaRPr lang="fr-FR"/>
              </a:p>
            </p:txBody>
          </p:sp>
          <p:sp>
            <p:nvSpPr>
              <p:cNvPr id="21" name="Rectangle 20">
                <a:extLst>
                  <a:ext uri="{FF2B5EF4-FFF2-40B4-BE49-F238E27FC236}">
                    <a16:creationId xmlns:a16="http://schemas.microsoft.com/office/drawing/2014/main" id="{F7F95E4D-2633-30B8-FE5C-9423E56FEB6F}"/>
                  </a:ext>
                </a:extLst>
              </p:cNvPr>
              <p:cNvSpPr>
                <a:spLocks noChangeArrowheads="1" noChangeShapeType="1"/>
              </p:cNvSpPr>
              <p:nvPr/>
            </p:nvSpPr>
            <p:spPr bwMode="auto">
              <a:xfrm>
                <a:off x="116940685" y="105289878"/>
                <a:ext cx="73270" cy="1163130"/>
              </a:xfrm>
              <a:prstGeom prst="rect">
                <a:avLst/>
              </a:prstGeom>
              <a:solidFill>
                <a:srgbClr val="FF0000"/>
              </a:solidFill>
              <a:ln w="9525">
                <a:noFill/>
                <a:miter lim="800000"/>
                <a:headEnd/>
                <a:tailEnd/>
              </a:ln>
            </p:spPr>
            <p:txBody>
              <a:bodyPr lIns="36576" tIns="36576" rIns="36576" bIns="36576"/>
              <a:lstStyle/>
              <a:p>
                <a:endParaRPr lang="fr-FR"/>
              </a:p>
            </p:txBody>
          </p:sp>
        </p:grpSp>
      </p:grpSp>
      <p:sp>
        <p:nvSpPr>
          <p:cNvPr id="25" name="object 5">
            <a:extLst>
              <a:ext uri="{FF2B5EF4-FFF2-40B4-BE49-F238E27FC236}">
                <a16:creationId xmlns:a16="http://schemas.microsoft.com/office/drawing/2014/main" id="{2A0637F7-9CD4-ACCD-926D-79C295C35CA0}"/>
              </a:ext>
            </a:extLst>
          </p:cNvPr>
          <p:cNvSpPr/>
          <p:nvPr/>
        </p:nvSpPr>
        <p:spPr>
          <a:xfrm>
            <a:off x="8928100" y="965056"/>
            <a:ext cx="215900" cy="4913630"/>
          </a:xfrm>
          <a:custGeom>
            <a:avLst/>
            <a:gdLst/>
            <a:ahLst/>
            <a:cxnLst/>
            <a:rect l="l" t="t" r="r" b="b"/>
            <a:pathLst>
              <a:path w="215900" h="4913630">
                <a:moveTo>
                  <a:pt x="215895" y="0"/>
                </a:moveTo>
                <a:lnTo>
                  <a:pt x="176045" y="35576"/>
                </a:lnTo>
                <a:lnTo>
                  <a:pt x="139355" y="75864"/>
                </a:lnTo>
                <a:lnTo>
                  <a:pt x="107484" y="117038"/>
                </a:lnTo>
                <a:lnTo>
                  <a:pt x="80281" y="159087"/>
                </a:lnTo>
                <a:lnTo>
                  <a:pt x="57594" y="202002"/>
                </a:lnTo>
                <a:lnTo>
                  <a:pt x="39270" y="245770"/>
                </a:lnTo>
                <a:lnTo>
                  <a:pt x="25157" y="290383"/>
                </a:lnTo>
                <a:lnTo>
                  <a:pt x="15104" y="335828"/>
                </a:lnTo>
                <a:lnTo>
                  <a:pt x="8958" y="382095"/>
                </a:lnTo>
                <a:lnTo>
                  <a:pt x="6568" y="429174"/>
                </a:lnTo>
                <a:lnTo>
                  <a:pt x="0" y="4465063"/>
                </a:lnTo>
                <a:lnTo>
                  <a:pt x="0" y="4475584"/>
                </a:lnTo>
                <a:lnTo>
                  <a:pt x="1991" y="4522986"/>
                </a:lnTo>
                <a:lnTo>
                  <a:pt x="8047" y="4569640"/>
                </a:lnTo>
                <a:lnTo>
                  <a:pt x="18293" y="4615539"/>
                </a:lnTo>
                <a:lnTo>
                  <a:pt x="32851" y="4660678"/>
                </a:lnTo>
                <a:lnTo>
                  <a:pt x="51846" y="4705050"/>
                </a:lnTo>
                <a:lnTo>
                  <a:pt x="75401" y="4748651"/>
                </a:lnTo>
                <a:lnTo>
                  <a:pt x="103641" y="4791474"/>
                </a:lnTo>
                <a:lnTo>
                  <a:pt x="136690" y="4833513"/>
                </a:lnTo>
                <a:lnTo>
                  <a:pt x="174670" y="4874762"/>
                </a:lnTo>
                <a:lnTo>
                  <a:pt x="215895" y="4913514"/>
                </a:lnTo>
                <a:lnTo>
                  <a:pt x="215895" y="0"/>
                </a:lnTo>
                <a:close/>
              </a:path>
            </a:pathLst>
          </a:custGeom>
          <a:solidFill>
            <a:srgbClr val="C8E78D"/>
          </a:solidFill>
        </p:spPr>
        <p:txBody>
          <a:bodyPr wrap="square" lIns="0" tIns="0" rIns="0" bIns="0" rtlCol="0"/>
          <a:lstStyle/>
          <a:p>
            <a:endParaRPr/>
          </a:p>
        </p:txBody>
      </p:sp>
      <p:sp>
        <p:nvSpPr>
          <p:cNvPr id="5" name="Rectangle 2">
            <a:extLst>
              <a:ext uri="{FF2B5EF4-FFF2-40B4-BE49-F238E27FC236}">
                <a16:creationId xmlns:a16="http://schemas.microsoft.com/office/drawing/2014/main" id="{E234987B-1C79-4D55-6658-3E7B0FF7DA11}"/>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9" name="Titre 8">
            <a:extLst>
              <a:ext uri="{FF2B5EF4-FFF2-40B4-BE49-F238E27FC236}">
                <a16:creationId xmlns:a16="http://schemas.microsoft.com/office/drawing/2014/main" id="{37A16303-5C2F-AF56-F632-3BFD363EABAB}"/>
              </a:ext>
            </a:extLst>
          </p:cNvPr>
          <p:cNvSpPr>
            <a:spLocks noGrp="1"/>
          </p:cNvSpPr>
          <p:nvPr>
            <p:ph type="title"/>
          </p:nvPr>
        </p:nvSpPr>
        <p:spPr>
          <a:xfrm>
            <a:off x="628650" y="90491"/>
            <a:ext cx="7886700" cy="1325563"/>
          </a:xfrm>
        </p:spPr>
        <p:txBody>
          <a:bodyPr/>
          <a:lstStyle/>
          <a:p>
            <a:pPr algn="r"/>
            <a:r>
              <a:rPr lang="fr-FR" dirty="0">
                <a:solidFill>
                  <a:srgbClr val="00B0F0"/>
                </a:solidFill>
              </a:rPr>
              <a:t>Droits statutaires</a:t>
            </a:r>
          </a:p>
        </p:txBody>
      </p:sp>
      <p:sp>
        <p:nvSpPr>
          <p:cNvPr id="12" name="Espace réservé du contenu 11">
            <a:extLst>
              <a:ext uri="{FF2B5EF4-FFF2-40B4-BE49-F238E27FC236}">
                <a16:creationId xmlns:a16="http://schemas.microsoft.com/office/drawing/2014/main" id="{B0A92220-1218-4D8F-C738-7DB3359EF7E7}"/>
              </a:ext>
            </a:extLst>
          </p:cNvPr>
          <p:cNvSpPr>
            <a:spLocks noGrp="1"/>
          </p:cNvSpPr>
          <p:nvPr>
            <p:ph idx="1"/>
          </p:nvPr>
        </p:nvSpPr>
        <p:spPr>
          <a:xfrm>
            <a:off x="711213" y="1722541"/>
            <a:ext cx="7886700" cy="4351338"/>
          </a:xfrm>
        </p:spPr>
        <p:txBody>
          <a:bodyPr>
            <a:normAutofit fontScale="92500" lnSpcReduction="20000"/>
          </a:bodyPr>
          <a:lstStyle/>
          <a:p>
            <a:pPr>
              <a:buFontTx/>
              <a:buChar char="-"/>
            </a:pPr>
            <a:r>
              <a:rPr lang="fr-FR" dirty="0"/>
              <a:t>Rémunération : aucune</a:t>
            </a:r>
          </a:p>
          <a:p>
            <a:pPr>
              <a:buFontTx/>
              <a:buChar char="-"/>
            </a:pPr>
            <a:r>
              <a:rPr lang="fr-FR" dirty="0"/>
              <a:t>Cumul d’activités : impossible : l’agent doit se consacrer à l’éducation de son enfant</a:t>
            </a:r>
          </a:p>
          <a:p>
            <a:pPr>
              <a:buFontTx/>
              <a:buChar char="-"/>
            </a:pPr>
            <a:r>
              <a:rPr lang="fr-FR" dirty="0"/>
              <a:t>Avancement : conservation des droits à l’avancement dans la limite de 5 ans</a:t>
            </a:r>
          </a:p>
          <a:p>
            <a:pPr>
              <a:buFontTx/>
              <a:buChar char="-"/>
            </a:pPr>
            <a:r>
              <a:rPr lang="fr-FR" dirty="0"/>
              <a:t>Droits à retraite :</a:t>
            </a:r>
          </a:p>
          <a:p>
            <a:pPr lvl="1">
              <a:buFontTx/>
              <a:buChar char="-"/>
            </a:pPr>
            <a:r>
              <a:rPr lang="fr-FR" dirty="0"/>
              <a:t>Congé parental accordé avant le 01/01/2004 : service non effectif donc non pris en compte au titre de la retraite</a:t>
            </a:r>
          </a:p>
          <a:p>
            <a:pPr lvl="1">
              <a:buFontTx/>
              <a:buChar char="-"/>
            </a:pPr>
            <a:r>
              <a:rPr lang="fr-FR" dirty="0"/>
              <a:t>Congé parental accordé depuis le 01/01/2004 : service effectif donc pris en compte en durée d’assurance cotisée dans des conditions variables selon </a:t>
            </a:r>
            <a:r>
              <a:rPr lang="fr-FR"/>
              <a:t>les situations</a:t>
            </a:r>
            <a:endParaRPr lang="fr-FR" dirty="0"/>
          </a:p>
          <a:p>
            <a:pPr>
              <a:buFontTx/>
              <a:buChar char="-"/>
            </a:pPr>
            <a:r>
              <a:rPr lang="fr-FR" dirty="0"/>
              <a:t>Réintégration : </a:t>
            </a:r>
          </a:p>
          <a:p>
            <a:pPr lvl="1">
              <a:buFontTx/>
              <a:buChar char="-"/>
            </a:pPr>
            <a:r>
              <a:rPr lang="fr-FR" dirty="0"/>
              <a:t>réintégration automatique, au besoin en surnombre dans la collectivité d’origine</a:t>
            </a:r>
          </a:p>
          <a:p>
            <a:pPr lvl="1">
              <a:buFontTx/>
              <a:buChar char="-"/>
            </a:pPr>
            <a:r>
              <a:rPr lang="fr-FR" dirty="0"/>
              <a:t>Réintégration dans son ancien emploi ou dans un emploi plus proche du dernier lieu de travail ou du domicile lorsque celui-ci a changé pour assurer l’unité de la famille</a:t>
            </a:r>
          </a:p>
          <a:p>
            <a:pPr lvl="1">
              <a:buFontTx/>
              <a:buChar char="-"/>
            </a:pPr>
            <a:r>
              <a:rPr lang="fr-FR" dirty="0"/>
              <a:t>4 semaines avant la réintégration : entretien entre l’agent le responsable RH pour examiner les modalités de la reprise</a:t>
            </a:r>
          </a:p>
          <a:p>
            <a:pPr>
              <a:buFontTx/>
              <a:buChar char="-"/>
            </a:pPr>
            <a:endParaRPr lang="fr-FR" dirty="0"/>
          </a:p>
        </p:txBody>
      </p:sp>
    </p:spTree>
    <p:extLst>
      <p:ext uri="{BB962C8B-B14F-4D97-AF65-F5344CB8AC3E}">
        <p14:creationId xmlns:p14="http://schemas.microsoft.com/office/powerpoint/2010/main" val="28818449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27727</TotalTime>
  <Words>2237</Words>
  <Application>Microsoft Office PowerPoint</Application>
  <PresentationFormat>Affichage à l'écran (4:3)</PresentationFormat>
  <Paragraphs>290</Paragraphs>
  <Slides>31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31</vt:i4>
      </vt:variant>
    </vt:vector>
  </HeadingPairs>
  <TitlesOfParts>
    <vt:vector size="36" baseType="lpstr">
      <vt:lpstr>Arial</vt:lpstr>
      <vt:lpstr>Calibri</vt:lpstr>
      <vt:lpstr>Calibri Light</vt:lpstr>
      <vt:lpstr>Symbol</vt:lpstr>
      <vt:lpstr>Thème Office</vt:lpstr>
      <vt:lpstr>LES VISIOS DU CDG18 Session  – septembre 2025</vt:lpstr>
      <vt:lpstr>SOMMAIRE </vt:lpstr>
      <vt:lpstr>Présentation PowerPoint</vt:lpstr>
      <vt:lpstr>Présentation PowerPoint</vt:lpstr>
      <vt:lpstr>Définition</vt:lpstr>
      <vt:lpstr>Conditions </vt:lpstr>
      <vt:lpstr>Modalités  </vt:lpstr>
      <vt:lpstr>Durée  </vt:lpstr>
      <vt:lpstr>Droits statutaires</vt:lpstr>
      <vt:lpstr>Présentation PowerPoint</vt:lpstr>
      <vt:lpstr>Présentation PowerPoint</vt:lpstr>
      <vt:lpstr>Présentation PowerPoint</vt:lpstr>
      <vt:lpstr>Réalités du terrain</vt:lpstr>
      <vt:lpstr>Présentation PowerPoint</vt:lpstr>
      <vt:lpstr>Focus </vt:lpstr>
      <vt:lpstr>Le récolement des archives communales et communautaires à la suite des élections municipales </vt:lpstr>
      <vt:lpstr>Le service vous propose une formule  Audit + Récolement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QUESTIONS ?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L’ACTUALITE JURIDIQUE DE  LA FONCTION PUBLIQUE TERRITORIALE</dc:title>
  <dc:creator>Gdurand</dc:creator>
  <cp:lastModifiedBy>Héloïse RENAUD</cp:lastModifiedBy>
  <cp:revision>392</cp:revision>
  <dcterms:created xsi:type="dcterms:W3CDTF">2022-04-29T09:00:44Z</dcterms:created>
  <dcterms:modified xsi:type="dcterms:W3CDTF">2025-09-11T11:44:03Z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2022-03-24T00:00:00Z</vt:filetime>
  </property>
  <property fmtid="{D5CDD505-2E9C-101B-9397-08002B2CF9AE}" pid="3" name="Creator">
    <vt:lpwstr>Microsoft® PowerPoint® 2010</vt:lpwstr>
  </property>
  <property fmtid="{D5CDD505-2E9C-101B-9397-08002B2CF9AE}" pid="4" name="LastSaved">
    <vt:filetime>2022-04-29T00:00:00Z</vt:filetime>
  </property>
</Properties>
</file>