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9"/>
  </p:notesMasterIdLst>
  <p:sldIdLst>
    <p:sldId id="256" r:id="rId2"/>
    <p:sldId id="362" r:id="rId3"/>
    <p:sldId id="489" r:id="rId4"/>
    <p:sldId id="715" r:id="rId5"/>
    <p:sldId id="716" r:id="rId6"/>
    <p:sldId id="717" r:id="rId7"/>
    <p:sldId id="718" r:id="rId8"/>
    <p:sldId id="719" r:id="rId9"/>
    <p:sldId id="655" r:id="rId10"/>
    <p:sldId id="689" r:id="rId11"/>
    <p:sldId id="692" r:id="rId12"/>
    <p:sldId id="721" r:id="rId13"/>
    <p:sldId id="720" r:id="rId14"/>
    <p:sldId id="722" r:id="rId15"/>
    <p:sldId id="693" r:id="rId16"/>
    <p:sldId id="696" r:id="rId17"/>
    <p:sldId id="723" r:id="rId18"/>
    <p:sldId id="724" r:id="rId19"/>
    <p:sldId id="667" r:id="rId20"/>
    <p:sldId id="725" r:id="rId21"/>
    <p:sldId id="726" r:id="rId22"/>
    <p:sldId id="727" r:id="rId23"/>
    <p:sldId id="728" r:id="rId24"/>
    <p:sldId id="729" r:id="rId25"/>
    <p:sldId id="730" r:id="rId26"/>
    <p:sldId id="541" r:id="rId27"/>
    <p:sldId id="627" r:id="rId28"/>
    <p:sldId id="690" r:id="rId29"/>
    <p:sldId id="712" r:id="rId30"/>
    <p:sldId id="662" r:id="rId31"/>
    <p:sldId id="713" r:id="rId32"/>
    <p:sldId id="714" r:id="rId33"/>
    <p:sldId id="697" r:id="rId34"/>
    <p:sldId id="731" r:id="rId35"/>
    <p:sldId id="700" r:id="rId36"/>
    <p:sldId id="579" r:id="rId37"/>
    <p:sldId id="396" r:id="rId38"/>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4472C4"/>
    <a:srgbClr val="CFD5EA"/>
    <a:srgbClr val="E9EBF5"/>
    <a:srgbClr val="5C739C"/>
    <a:srgbClr val="EC14B9"/>
    <a:srgbClr val="FF99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6247" autoAdjust="0"/>
  </p:normalViewPr>
  <p:slideViewPr>
    <p:cSldViewPr>
      <p:cViewPr varScale="1">
        <p:scale>
          <a:sx n="79" d="100"/>
          <a:sy n="79" d="100"/>
        </p:scale>
        <p:origin x="1440"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La période d’essai des contractuels</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A897E62D-6A88-4914-9F20-E09D4E51F1EB}">
      <dgm:prSet phldrT="[Texte]" custT="1"/>
      <dgm:spPr/>
      <dgm:t>
        <a:bodyPr/>
        <a:lstStyle/>
        <a:p>
          <a:pPr algn="ctr"/>
          <a:r>
            <a:rPr lang="fr-FR" sz="4400" dirty="0"/>
            <a:t>La disponibilité</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CC99FF"/>
        </a:solidFill>
      </dgm:spPr>
      <dgm:t>
        <a:bodyPr/>
        <a:lstStyle/>
        <a:p>
          <a:pPr algn="ctr"/>
          <a:r>
            <a:rPr lang="fr-FR" sz="4400" dirty="0"/>
            <a:t>Retraite : rétablissement au régime général</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 période d’essai des contractuels</a:t>
          </a:r>
        </a:p>
      </dsp:txBody>
      <dsp:txXfrm>
        <a:off x="478460" y="349572"/>
        <a:ext cx="6521678" cy="30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58082"/>
          <a:ext cx="6847000" cy="33841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 disponibilité</a:t>
          </a:r>
        </a:p>
      </dsp:txBody>
      <dsp:txXfrm>
        <a:off x="481001" y="323284"/>
        <a:ext cx="6516596" cy="305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Retraite : rétablissement au régime général</a:t>
          </a:r>
        </a:p>
      </dsp:txBody>
      <dsp:txXfrm>
        <a:off x="478460" y="349572"/>
        <a:ext cx="6521678" cy="3006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14/10/2025</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8545-72DC-8839-1676-1393D232FAC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4576BE4-7768-AB6A-755B-DF82B6598D2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81E044-F597-2688-2E41-0640868C698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7A58CE5-03C2-7A7B-6C0A-9E6EFE6D53BD}"/>
              </a:ext>
            </a:extLst>
          </p:cNvPr>
          <p:cNvSpPr>
            <a:spLocks noGrp="1"/>
          </p:cNvSpPr>
          <p:nvPr>
            <p:ph type="sldNum" sz="quarter" idx="5"/>
          </p:nvPr>
        </p:nvSpPr>
        <p:spPr/>
        <p:txBody>
          <a:bodyPr/>
          <a:lstStyle/>
          <a:p>
            <a:fld id="{98C30E37-46C0-47A2-9ABF-EFE84D65AF20}" type="slidenum">
              <a:rPr lang="fr-FR" smtClean="0"/>
              <a:pPr/>
              <a:t>34</a:t>
            </a:fld>
            <a:endParaRPr lang="fr-FR"/>
          </a:p>
        </p:txBody>
      </p:sp>
    </p:spTree>
    <p:extLst>
      <p:ext uri="{BB962C8B-B14F-4D97-AF65-F5344CB8AC3E}">
        <p14:creationId xmlns:p14="http://schemas.microsoft.com/office/powerpoint/2010/main" val="3479618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36</a:t>
            </a:fld>
            <a:endParaRPr lang="fr-FR"/>
          </a:p>
        </p:txBody>
      </p:sp>
    </p:spTree>
    <p:extLst>
      <p:ext uri="{BB962C8B-B14F-4D97-AF65-F5344CB8AC3E}">
        <p14:creationId xmlns:p14="http://schemas.microsoft.com/office/powerpoint/2010/main" val="213060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7E68A-F5F9-0132-4CCF-166C5E0150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F921F3-0923-3B52-6C59-E0ADE024F6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D9D36-2407-F4B6-118B-5D1765E80F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157037B-C414-9424-748F-654A2BB2BFE5}"/>
              </a:ext>
            </a:extLst>
          </p:cNvPr>
          <p:cNvSpPr>
            <a:spLocks noGrp="1"/>
          </p:cNvSpPr>
          <p:nvPr>
            <p:ph type="sldNum" sz="quarter" idx="5"/>
          </p:nvPr>
        </p:nvSpPr>
        <p:spPr/>
        <p:txBody>
          <a:bodyPr/>
          <a:lstStyle/>
          <a:p>
            <a:fld id="{98C30E37-46C0-47A2-9ABF-EFE84D65AF20}" type="slidenum">
              <a:rPr lang="fr-FR" smtClean="0"/>
              <a:pPr/>
              <a:t>27</a:t>
            </a:fld>
            <a:endParaRPr lang="fr-FR"/>
          </a:p>
        </p:txBody>
      </p:sp>
    </p:spTree>
    <p:extLst>
      <p:ext uri="{BB962C8B-B14F-4D97-AF65-F5344CB8AC3E}">
        <p14:creationId xmlns:p14="http://schemas.microsoft.com/office/powerpoint/2010/main" val="143961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CB21F-1BDB-57F6-EDBF-CF000D90F3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A3621A-21BD-4551-CC7E-F3572C26A3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98EBFA-3355-8E75-E5A4-72309E511BF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C5F4C1-7732-10EA-E75D-60DA789FDB88}"/>
              </a:ext>
            </a:extLst>
          </p:cNvPr>
          <p:cNvSpPr>
            <a:spLocks noGrp="1"/>
          </p:cNvSpPr>
          <p:nvPr>
            <p:ph type="sldNum" sz="quarter" idx="5"/>
          </p:nvPr>
        </p:nvSpPr>
        <p:spPr/>
        <p:txBody>
          <a:bodyPr/>
          <a:lstStyle/>
          <a:p>
            <a:fld id="{98C30E37-46C0-47A2-9ABF-EFE84D65AF20}" type="slidenum">
              <a:rPr lang="fr-FR" smtClean="0"/>
              <a:pPr/>
              <a:t>28</a:t>
            </a:fld>
            <a:endParaRPr lang="fr-FR"/>
          </a:p>
        </p:txBody>
      </p:sp>
    </p:spTree>
    <p:extLst>
      <p:ext uri="{BB962C8B-B14F-4D97-AF65-F5344CB8AC3E}">
        <p14:creationId xmlns:p14="http://schemas.microsoft.com/office/powerpoint/2010/main" val="2092601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EF32E-368E-742C-77B3-68842709D25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5FAA29-8BDA-273B-948B-7D46A117EEA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9107DE2-8D8C-75C6-7534-6E3BB36419A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119CE5B-756B-4E4B-3D79-802066382C94}"/>
              </a:ext>
            </a:extLst>
          </p:cNvPr>
          <p:cNvSpPr>
            <a:spLocks noGrp="1"/>
          </p:cNvSpPr>
          <p:nvPr>
            <p:ph type="sldNum" sz="quarter" idx="5"/>
          </p:nvPr>
        </p:nvSpPr>
        <p:spPr/>
        <p:txBody>
          <a:bodyPr/>
          <a:lstStyle/>
          <a:p>
            <a:fld id="{98C30E37-46C0-47A2-9ABF-EFE84D65AF20}" type="slidenum">
              <a:rPr lang="fr-FR" smtClean="0"/>
              <a:pPr/>
              <a:t>29</a:t>
            </a:fld>
            <a:endParaRPr lang="fr-FR"/>
          </a:p>
        </p:txBody>
      </p:sp>
    </p:spTree>
    <p:extLst>
      <p:ext uri="{BB962C8B-B14F-4D97-AF65-F5344CB8AC3E}">
        <p14:creationId xmlns:p14="http://schemas.microsoft.com/office/powerpoint/2010/main" val="255789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A246F-C703-EBD2-5555-E16F4B6D63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1585D4-194C-C61E-0BB5-358691BD64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EDAF34-8773-AAFA-DDCB-54A1698EA8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97CBCBF-4D85-B118-8870-72356A3C01A1}"/>
              </a:ext>
            </a:extLst>
          </p:cNvPr>
          <p:cNvSpPr>
            <a:spLocks noGrp="1"/>
          </p:cNvSpPr>
          <p:nvPr>
            <p:ph type="sldNum" sz="quarter" idx="5"/>
          </p:nvPr>
        </p:nvSpPr>
        <p:spPr/>
        <p:txBody>
          <a:bodyPr/>
          <a:lstStyle/>
          <a:p>
            <a:fld id="{98C30E37-46C0-47A2-9ABF-EFE84D65AF20}" type="slidenum">
              <a:rPr lang="fr-FR" smtClean="0"/>
              <a:pPr/>
              <a:t>30</a:t>
            </a:fld>
            <a:endParaRPr lang="fr-FR"/>
          </a:p>
        </p:txBody>
      </p:sp>
    </p:spTree>
    <p:extLst>
      <p:ext uri="{BB962C8B-B14F-4D97-AF65-F5344CB8AC3E}">
        <p14:creationId xmlns:p14="http://schemas.microsoft.com/office/powerpoint/2010/main" val="43956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DD177-B555-AA72-3825-4139E064346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1CD3BF5-1DEE-033C-04A1-DE69B7765C9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DE88960-5BBD-7108-D87A-D379C2D4BFDB}"/>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DE3F6B6-7FC4-460A-F987-862E2DFA7CA8}"/>
              </a:ext>
            </a:extLst>
          </p:cNvPr>
          <p:cNvSpPr>
            <a:spLocks noGrp="1"/>
          </p:cNvSpPr>
          <p:nvPr>
            <p:ph type="sldNum" sz="quarter" idx="5"/>
          </p:nvPr>
        </p:nvSpPr>
        <p:spPr/>
        <p:txBody>
          <a:bodyPr/>
          <a:lstStyle/>
          <a:p>
            <a:fld id="{98C30E37-46C0-47A2-9ABF-EFE84D65AF20}" type="slidenum">
              <a:rPr lang="fr-FR" smtClean="0"/>
              <a:pPr/>
              <a:t>31</a:t>
            </a:fld>
            <a:endParaRPr lang="fr-FR"/>
          </a:p>
        </p:txBody>
      </p:sp>
    </p:spTree>
    <p:extLst>
      <p:ext uri="{BB962C8B-B14F-4D97-AF65-F5344CB8AC3E}">
        <p14:creationId xmlns:p14="http://schemas.microsoft.com/office/powerpoint/2010/main" val="153059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6BF43-06AF-7560-EA12-62435F6CB0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CF8136-4947-A906-FD58-0BBC070677A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3B1C35D-FB14-7F4C-5F3B-C725FA34B36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F2134CC-EE28-EC10-FE8A-27AEA7CAC42E}"/>
              </a:ext>
            </a:extLst>
          </p:cNvPr>
          <p:cNvSpPr>
            <a:spLocks noGrp="1"/>
          </p:cNvSpPr>
          <p:nvPr>
            <p:ph type="sldNum" sz="quarter" idx="5"/>
          </p:nvPr>
        </p:nvSpPr>
        <p:spPr/>
        <p:txBody>
          <a:bodyPr/>
          <a:lstStyle/>
          <a:p>
            <a:fld id="{98C30E37-46C0-47A2-9ABF-EFE84D65AF20}" type="slidenum">
              <a:rPr lang="fr-FR" smtClean="0"/>
              <a:pPr/>
              <a:t>32</a:t>
            </a:fld>
            <a:endParaRPr lang="fr-FR"/>
          </a:p>
        </p:txBody>
      </p:sp>
    </p:spTree>
    <p:extLst>
      <p:ext uri="{BB962C8B-B14F-4D97-AF65-F5344CB8AC3E}">
        <p14:creationId xmlns:p14="http://schemas.microsoft.com/office/powerpoint/2010/main" val="2766301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E4157-D077-3449-D1A1-F0FCFD31A2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C4C73F-AE98-3DDD-0C20-ABB34C553A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4E239E-7329-3CBB-4E95-F621037FFE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78DE4C1-607E-2E94-D795-6A41DAA627F2}"/>
              </a:ext>
            </a:extLst>
          </p:cNvPr>
          <p:cNvSpPr>
            <a:spLocks noGrp="1"/>
          </p:cNvSpPr>
          <p:nvPr>
            <p:ph type="sldNum" sz="quarter" idx="5"/>
          </p:nvPr>
        </p:nvSpPr>
        <p:spPr/>
        <p:txBody>
          <a:bodyPr/>
          <a:lstStyle/>
          <a:p>
            <a:fld id="{98C30E37-46C0-47A2-9ABF-EFE84D65AF20}" type="slidenum">
              <a:rPr lang="fr-FR" smtClean="0"/>
              <a:pPr/>
              <a:t>33</a:t>
            </a:fld>
            <a:endParaRPr lang="fr-FR"/>
          </a:p>
        </p:txBody>
      </p:sp>
    </p:spTree>
    <p:extLst>
      <p:ext uri="{BB962C8B-B14F-4D97-AF65-F5344CB8AC3E}">
        <p14:creationId xmlns:p14="http://schemas.microsoft.com/office/powerpoint/2010/main" val="201434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10/14/2025</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14/10/2025</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050&amp;amp%3BidArticle=LEGIARTI000006903658&amp;amp%3BdateTexte&amp;amp%3BcategorieLien=cid"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legifrance.gouv.fr/affichCodeArticle.do?cidTexte=LEGITEXT000006072050&amp;amp%3BidArticle=LEGIARTI000006903663&amp;amp%3BdateTexte&amp;amp%3BcategorieLien=ci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legifrance.gouv.fr/loda/article_lc/LEGIARTI000023414028"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fabulo.blogspot.com/2010/10/retraite.html" TargetMode="External"/><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freepngimg.com/png/3039-clock-png-imag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g18.fr/divers/acces-reserve/pages-en-acces-restreint.html#c2781" TargetMode="External"/><Relationship Id="rId7" Type="http://schemas.openxmlformats.org/officeDocument/2006/relationships/hyperlink" Target="https://pxhere.com/en/photo/916968"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www.cnracl.retraites.fr/sites/default/files/PROFIL/EMPLOYEURS/PDF/Retablissement/Notice_RTB_Juillet2023_V3_correctif_2025_07.pdf" TargetMode="External"/><Relationship Id="rId4" Type="http://schemas.openxmlformats.org/officeDocument/2006/relationships/hyperlink" Target="https://www.cnracl.retraites.fr/sites/default/files/PROFIL/EMPLOYEURS/PDF/Retablissement/Demande%20de%20r%C3%A9tablissement%20CNRACL%20aupr%C3%A8s%20du%20R%C3%A9gime%20g%C3%A9n%C3%A9ral.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nracl.retraites.fr/sites/default/files/PROFIL/EMPLOYEURS/PDF/Retablissement/Notice_RTB_Juillet2023_V3_correctif_2025_07.pdf"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pixabay.com/fr/inscrivez-vous-triangle-attention-36070/"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pixabay.com/fr/inscrivez-vous-triangle-attention-36070/" TargetMode="Externa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NULL"/><Relationship Id="rId3" Type="http://schemas.openxmlformats.org/officeDocument/2006/relationships/hyperlink" Target="https://app.livestorm.co/p/2b72155b-4609-47e8-808a-86d2086b60f8" TargetMode="External"/><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notesSlide" Target="../notesSlides/notesSlide6.xml"/><Relationship Id="rId1" Type="http://schemas.openxmlformats.org/officeDocument/2006/relationships/slideLayout" Target="../slideLayouts/slideLayout2.xml"/><Relationship Id="rId11" Type="http://schemas.openxmlformats.org/officeDocument/2006/relationships/image" Target="NULL"/><Relationship Id="rId5" Type="http://schemas.openxmlformats.org/officeDocument/2006/relationships/customXml" Target="../ink/ink1.xml"/><Relationship Id="rId10" Type="http://schemas.openxmlformats.org/officeDocument/2006/relationships/customXml" Target="../ink/ink3.xml"/><Relationship Id="rId4" Type="http://schemas.openxmlformats.org/officeDocument/2006/relationships/image" Target="../media/image1.jpeg"/><Relationship Id="rId9" Type="http://schemas.openxmlformats.org/officeDocument/2006/relationships/image" Target="NULL"/><Relationship Id="rId1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hyperlink" Target="mailto:assurance.retraite@cdg18.f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8.xml"/><Relationship Id="rId3" Type="http://schemas.openxmlformats.org/officeDocument/2006/relationships/hyperlink" Target="https://forms.office.com/e/usUfj3NvS3" TargetMode="External"/><Relationship Id="rId7" Type="http://schemas.openxmlformats.org/officeDocument/2006/relationships/customXml" Target="../ink/ink5.xml"/><Relationship Id="rId12"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customXml" Target="../ink/ink7.xml"/><Relationship Id="rId5" Type="http://schemas.openxmlformats.org/officeDocument/2006/relationships/hyperlink" Target="https://forms.office.com/e/zmrZTWySiM" TargetMode="External"/><Relationship Id="rId10" Type="http://schemas.openxmlformats.org/officeDocument/2006/relationships/image" Target="NULL"/><Relationship Id="rId4" Type="http://schemas.openxmlformats.org/officeDocument/2006/relationships/hyperlink" Target="https://forms.office.com/e/xxtXfYegC9" TargetMode="External"/><Relationship Id="rId9" Type="http://schemas.openxmlformats.org/officeDocument/2006/relationships/customXml" Target="../ink/ink6.xml"/><Relationship Id="rId14" Type="http://schemas.openxmlformats.org/officeDocument/2006/relationships/image" Target="NULL"/></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12.xml"/><Relationship Id="rId3" Type="http://schemas.openxmlformats.org/officeDocument/2006/relationships/hyperlink" Target="https://www.cdg18.fr/fileadmin/bibliotheque/Documents/Acces_reserve/RSU/Flash_special_RSU_2024.html" TargetMode="External"/><Relationship Id="rId12" Type="http://schemas.openxmlformats.org/officeDocument/2006/relationships/image" Target="NUL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customXml" Target="../ink/ink11.xml"/><Relationship Id="rId5" Type="http://schemas.openxmlformats.org/officeDocument/2006/relationships/image" Target="../media/image1.jpeg"/><Relationship Id="rId15" Type="http://schemas.openxmlformats.org/officeDocument/2006/relationships/image" Target="../media/image26.jpg"/><Relationship Id="rId10" Type="http://schemas.openxmlformats.org/officeDocument/2006/relationships/image" Target="NULL"/><Relationship Id="rId4" Type="http://schemas.openxmlformats.org/officeDocument/2006/relationships/hyperlink" Target="https://donnees-sociales.fr/" TargetMode="External"/><Relationship Id="rId9" Type="http://schemas.openxmlformats.org/officeDocument/2006/relationships/customXml" Target="../ink/ink10.xml"/><Relationship Id="rId14"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mibc-fr-08.mailinblack.com/securelink/?url=https://cre2025.fr&amp;key=eyJsYW5nIjoiRlIiLCJ1cmwiOiJodHRwczovL2NyZTIwMjUuZnIvIiwidG9rZW4iOiJnQUFBQUFCbzFUbWZrRHU4S1BNOW9WclB6NldaVHcxYThtUVd5QWVWbjNTdGprMXR4QThxUVF4cjN5RXJEZU1oQnFzN2pweFhpZXJ2U05rZTdqQ1hRSjJDS1JVdFB6aFlGRjlreEd1RU92cGpZMzZVX0hsbXlrcXZQekZsME43RC1pWDFULXJUTUdPSENQZ09OMHV3NjNMd0ItaXdGTWZhaTJ0TGdPM0d2ckNJVjJyUGs0bGhLUmJiRFIwLXhFbWQxaUI4bzVjS0d5eFZQa1lQYnpLOVo1SDRjVGxZNjE2WEwwOFEtY29ZMEFUNzVPUjZFSmJUbHpvcFBmV0VTZ2h1b25QYTduWURKcFNPN29FNkN4b3RUa0FHYTdOYXR5LVBPTXlFaUl4TXN0SUxsSlN0bjYzbDBlRk00S2JUMGprbmMyOEVBZ3FtMktjXyJ9" TargetMode="Externa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8" Type="http://schemas.openxmlformats.org/officeDocument/2006/relationships/customXml" Target="../ink/ink14.xml"/><Relationship Id="rId13" Type="http://schemas.openxmlformats.org/officeDocument/2006/relationships/image" Target="NULL"/><Relationship Id="rId3" Type="http://schemas.openxmlformats.org/officeDocument/2006/relationships/image" Target="../media/image28.png"/><Relationship Id="rId7" Type="http://schemas.openxmlformats.org/officeDocument/2006/relationships/image" Target="NULL"/><Relationship Id="rId12" Type="http://schemas.openxmlformats.org/officeDocument/2006/relationships/customXml" Target="../ink/ink1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13.xml"/><Relationship Id="rId11" Type="http://schemas.openxmlformats.org/officeDocument/2006/relationships/image" Target="NULL"/><Relationship Id="rId5" Type="http://schemas.openxmlformats.org/officeDocument/2006/relationships/image" Target="../media/image1.jpeg"/><Relationship Id="rId10" Type="http://schemas.openxmlformats.org/officeDocument/2006/relationships/customXml" Target="../ink/ink15.xml"/><Relationship Id="rId4" Type="http://schemas.openxmlformats.org/officeDocument/2006/relationships/hyperlink" Target="https://www.komuniki.fr/index.html" TargetMode="External"/><Relationship Id="rId9"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octobre 2025</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10569" y="4242178"/>
            <a:ext cx="8782089" cy="1897314"/>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Aurore VEDRENNE- Directrice Adjointe des Services</a:t>
            </a:r>
          </a:p>
          <a:p>
            <a:pPr marL="12700" algn="ctr">
              <a:spcBef>
                <a:spcPts val="95"/>
              </a:spcBef>
            </a:pPr>
            <a:r>
              <a:rPr lang="fr-FR" kern="0" dirty="0">
                <a:solidFill>
                  <a:srgbClr val="00B0F0"/>
                </a:solidFill>
              </a:rPr>
              <a:t>Céline GENDRAULT- Coordonnatrice retraite et gestionnaire des assurances statutaires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6A83-0E57-8E02-BC9A-02EAF8816AB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F2907F1B-0D53-D508-E9E1-4D77F26B208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B773293-5B15-86DB-FCCC-AE6374B0283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3AA0C7F-51CE-BD7F-87D4-D207173D4ED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1C797A6-E1FB-5976-CDA0-F43E173E080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389196F-F98E-603E-6F5D-1018EC53402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3CAB2BA-2536-BE19-4E0C-A6F2C6B68748}"/>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6FEA8A7-C16C-CCEB-A046-FA04F9C8B0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B6C7257C-8461-27F2-070B-7F4E5881E6F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CB8D3A1-3265-F7A5-CE22-4F54AE26461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21E67A3-5946-DD94-61BF-05268705102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8225A64-2994-5808-F182-06CD1C52A2F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0752FB5-1B33-8A76-4604-1E2A71DC572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61147CA-C9B3-9085-1B85-04986A5301B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62C2624-EC57-459F-F0D9-1810E153C0A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AFC1BB54-E86C-8FB6-7041-15F642C8708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3F5E2D00-70F8-0DB3-009E-75E842BBB0FB}"/>
              </a:ext>
            </a:extLst>
          </p:cNvPr>
          <p:cNvSpPr>
            <a:spLocks noGrp="1"/>
          </p:cNvSpPr>
          <p:nvPr>
            <p:ph type="title"/>
          </p:nvPr>
        </p:nvSpPr>
        <p:spPr>
          <a:xfrm>
            <a:off x="628650" y="90491"/>
            <a:ext cx="7886700" cy="1325563"/>
          </a:xfrm>
        </p:spPr>
        <p:txBody>
          <a:bodyPr/>
          <a:lstStyle/>
          <a:p>
            <a:pPr algn="r"/>
            <a:r>
              <a:rPr lang="fr-FR" dirty="0">
                <a:solidFill>
                  <a:srgbClr val="00B0F0"/>
                </a:solidFill>
              </a:rPr>
              <a:t>Définition</a:t>
            </a:r>
          </a:p>
        </p:txBody>
      </p:sp>
      <p:sp>
        <p:nvSpPr>
          <p:cNvPr id="12" name="Espace réservé du contenu 11">
            <a:extLst>
              <a:ext uri="{FF2B5EF4-FFF2-40B4-BE49-F238E27FC236}">
                <a16:creationId xmlns:a16="http://schemas.microsoft.com/office/drawing/2014/main" id="{5B77FA42-1493-0D69-03DA-BF644FCD89D0}"/>
              </a:ext>
            </a:extLst>
          </p:cNvPr>
          <p:cNvSpPr>
            <a:spLocks noGrp="1"/>
          </p:cNvSpPr>
          <p:nvPr>
            <p:ph idx="1"/>
          </p:nvPr>
        </p:nvSpPr>
        <p:spPr>
          <a:xfrm>
            <a:off x="711213" y="1722541"/>
            <a:ext cx="7886700" cy="4351338"/>
          </a:xfrm>
        </p:spPr>
        <p:txBody>
          <a:bodyPr/>
          <a:lstStyle/>
          <a:p>
            <a:pPr marL="0" indent="0">
              <a:buNone/>
            </a:pPr>
            <a:r>
              <a:rPr lang="fr-FR" b="1" dirty="0"/>
              <a:t>Article L.511-1 du CGFP : </a:t>
            </a:r>
            <a:r>
              <a:rPr lang="fr-FR" dirty="0"/>
              <a:t>la disponibilité est l’une des 4 positions administratives du fonctionnaire (avec l’activité, le détachement et le congé parental)</a:t>
            </a:r>
          </a:p>
          <a:p>
            <a:pPr marL="0" indent="0">
              <a:buNone/>
            </a:pPr>
            <a:endParaRPr lang="fr-FR" dirty="0"/>
          </a:p>
          <a:p>
            <a:pPr marL="0" indent="0">
              <a:buNone/>
            </a:pPr>
            <a:r>
              <a:rPr lang="fr-FR" b="1" dirty="0"/>
              <a:t>Article L.514-1 du CGFP </a:t>
            </a:r>
            <a:r>
              <a:rPr lang="fr-FR" dirty="0"/>
              <a:t>: « La disponibilité est la position du fonctionnaire qui, placé hors son administration d'origine, cesse de bénéficier, dans cette position, de ses droits à l'avancement et à la retraite.»</a:t>
            </a:r>
          </a:p>
          <a:p>
            <a:pPr lvl="1"/>
            <a:endParaRPr lang="fr-FR" dirty="0"/>
          </a:p>
        </p:txBody>
      </p:sp>
      <p:pic>
        <p:nvPicPr>
          <p:cNvPr id="3" name="Image 2" descr="Une image contenant clipart, Dessin animé, illustration, dessin humoristique&#10;&#10;Le contenu généré par l’IA peut être incorrect.">
            <a:extLst>
              <a:ext uri="{FF2B5EF4-FFF2-40B4-BE49-F238E27FC236}">
                <a16:creationId xmlns:a16="http://schemas.microsoft.com/office/drawing/2014/main" id="{0F803E8E-FEAC-E56B-37AE-4D1EBF991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252" y="4419293"/>
            <a:ext cx="3429000" cy="2286000"/>
          </a:xfrm>
          <a:prstGeom prst="rect">
            <a:avLst/>
          </a:prstGeom>
        </p:spPr>
      </p:pic>
    </p:spTree>
    <p:extLst>
      <p:ext uri="{BB962C8B-B14F-4D97-AF65-F5344CB8AC3E}">
        <p14:creationId xmlns:p14="http://schemas.microsoft.com/office/powerpoint/2010/main" val="244778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61C37-B211-3AD2-C48D-B14BB36828E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842678D5-6CE4-FDF9-D72E-B6E069C9079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E3C5F6C-DD76-1ED8-8266-76A6340FA2AC}"/>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621659F-1434-0243-AC2F-C4CD8915E19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10A010E-5FA0-5CB3-1985-47CC4D3D335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62C057E-2306-FC7B-28F4-43F66A4CD36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856FEA1-30FE-421D-EE1B-6A935B66532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734A00F-66D5-E56C-6A35-67A0A42D0B2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56D065E-4F0D-C8FB-8263-756AC7F5100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62E3C64-D732-7867-1DAB-9B1B8A09860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DC4FA93-5CC3-3D7B-0E37-D3E6ACF5211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8E7149A-AD1D-87AC-E56D-23CF4646A50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4015016-961F-D619-CD0D-85CE00BD336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853CD1A-774C-50D3-0F09-077DE8283D3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06EE314-22D6-21F3-21D0-3AA6D23551D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30B051EB-67FB-9A0D-51DA-51308EC97DF0}"/>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B2111DB2-F07C-9ACC-B5FC-AFBDB03CB13F}"/>
              </a:ext>
            </a:extLst>
          </p:cNvPr>
          <p:cNvSpPr>
            <a:spLocks noGrp="1"/>
          </p:cNvSpPr>
          <p:nvPr>
            <p:ph type="title"/>
          </p:nvPr>
        </p:nvSpPr>
        <p:spPr>
          <a:xfrm>
            <a:off x="628650" y="90491"/>
            <a:ext cx="7886700" cy="1325563"/>
          </a:xfrm>
        </p:spPr>
        <p:txBody>
          <a:bodyPr/>
          <a:lstStyle/>
          <a:p>
            <a:pPr algn="r"/>
            <a:r>
              <a:rPr lang="fr-FR" dirty="0">
                <a:solidFill>
                  <a:srgbClr val="00B0F0"/>
                </a:solidFill>
              </a:rPr>
              <a:t>Conditions </a:t>
            </a:r>
          </a:p>
        </p:txBody>
      </p:sp>
      <p:sp>
        <p:nvSpPr>
          <p:cNvPr id="12" name="Espace réservé du contenu 11">
            <a:extLst>
              <a:ext uri="{FF2B5EF4-FFF2-40B4-BE49-F238E27FC236}">
                <a16:creationId xmlns:a16="http://schemas.microsoft.com/office/drawing/2014/main" id="{C08D7FCD-42F7-B5F6-093F-2E810AAF6217}"/>
              </a:ext>
            </a:extLst>
          </p:cNvPr>
          <p:cNvSpPr>
            <a:spLocks noGrp="1"/>
          </p:cNvSpPr>
          <p:nvPr>
            <p:ph idx="1"/>
          </p:nvPr>
        </p:nvSpPr>
        <p:spPr>
          <a:xfrm>
            <a:off x="711213" y="1722541"/>
            <a:ext cx="7886700" cy="4351338"/>
          </a:xfrm>
        </p:spPr>
        <p:txBody>
          <a:bodyPr/>
          <a:lstStyle/>
          <a:p>
            <a:pPr marL="0" indent="0">
              <a:buNone/>
            </a:pPr>
            <a:r>
              <a:rPr lang="fr-FR" b="1" dirty="0"/>
              <a:t>Agents éligibles :</a:t>
            </a:r>
          </a:p>
          <a:p>
            <a:pPr>
              <a:buFontTx/>
              <a:buChar char="-"/>
            </a:pPr>
            <a:r>
              <a:rPr lang="fr-FR" dirty="0"/>
              <a:t>Fonctionnaires titulaires à temps complet ou temps non complet</a:t>
            </a:r>
          </a:p>
          <a:p>
            <a:pPr>
              <a:buFontTx/>
              <a:buChar char="-"/>
            </a:pPr>
            <a:r>
              <a:rPr lang="fr-FR" dirty="0"/>
              <a:t>Fonctionnaires stagiaires : congés sans traitement : articles 13 et 14 décret 92-1194</a:t>
            </a:r>
          </a:p>
          <a:p>
            <a:pPr>
              <a:buFontTx/>
              <a:buChar char="-"/>
            </a:pPr>
            <a:r>
              <a:rPr lang="fr-FR" dirty="0"/>
              <a:t>Agent contractuel : congé sans traitement : articles 15 et suivants décret 88-145</a:t>
            </a:r>
          </a:p>
          <a:p>
            <a:pPr>
              <a:buFontTx/>
              <a:buChar char="-"/>
            </a:pPr>
            <a:endParaRPr lang="fr-FR" dirty="0"/>
          </a:p>
          <a:p>
            <a:pPr marL="0" indent="0">
              <a:buNone/>
            </a:pPr>
            <a:r>
              <a:rPr lang="fr-FR" b="1" dirty="0"/>
              <a:t>Cas d’ouverture :</a:t>
            </a:r>
          </a:p>
          <a:p>
            <a:pPr marL="0" indent="0">
              <a:buNone/>
            </a:pPr>
            <a:r>
              <a:rPr lang="fr-FR" dirty="0"/>
              <a:t>- Différents types de disponibilité: de droit ou discrétionnaire</a:t>
            </a:r>
          </a:p>
        </p:txBody>
      </p:sp>
    </p:spTree>
    <p:extLst>
      <p:ext uri="{BB962C8B-B14F-4D97-AF65-F5344CB8AC3E}">
        <p14:creationId xmlns:p14="http://schemas.microsoft.com/office/powerpoint/2010/main" val="87146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27086-B333-0B7B-EB99-2603514FE342}"/>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50969FB-ECC9-21C6-21EA-81DFEBD11AE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2A2713A-77E5-D341-F265-F55F4FB138BE}"/>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EB7076EB-E374-0D68-9B57-7D1EB75EC7F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EEE790A-6AAF-B117-8123-14453C35A0A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D89C082-AEA8-8246-2B4D-FC560234383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5104E37-B704-406D-EE8C-4A17802DAFF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50E705E-EE97-FBED-E63F-D750BEEA404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6419E1D-4708-A649-8992-827DA49176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8FB8E84-BC9F-EE7C-EA68-AFBEE3FC623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6CABA311-F38B-0FFB-E6C8-BB09E16EB78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888B915-6C97-E12B-291B-087795C3150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EC08BCC4-5021-B9E7-A7F1-8A2EC3F6BBD2}"/>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EA78455-4538-DC5B-BB89-47A7A44B322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6B2D7AA-2E56-4603-A781-A87D173DB58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9EFF5C37-2364-BF59-82DF-8D5B79D2E5B5}"/>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E34FC556-983C-F0CA-DF64-7AC1A414CB43}"/>
              </a:ext>
            </a:extLst>
          </p:cNvPr>
          <p:cNvSpPr>
            <a:spLocks noGrp="1"/>
          </p:cNvSpPr>
          <p:nvPr>
            <p:ph type="title"/>
          </p:nvPr>
        </p:nvSpPr>
        <p:spPr>
          <a:xfrm>
            <a:off x="628650" y="90491"/>
            <a:ext cx="7886700" cy="1325563"/>
          </a:xfrm>
        </p:spPr>
        <p:txBody>
          <a:bodyPr/>
          <a:lstStyle/>
          <a:p>
            <a:pPr algn="r"/>
            <a:r>
              <a:rPr lang="fr-FR" dirty="0">
                <a:solidFill>
                  <a:srgbClr val="00B0F0"/>
                </a:solidFill>
              </a:rPr>
              <a:t>Disponibilités discrétionnaires</a:t>
            </a:r>
          </a:p>
        </p:txBody>
      </p:sp>
      <p:graphicFrame>
        <p:nvGraphicFramePr>
          <p:cNvPr id="17" name="Espace réservé du contenu 16">
            <a:extLst>
              <a:ext uri="{FF2B5EF4-FFF2-40B4-BE49-F238E27FC236}">
                <a16:creationId xmlns:a16="http://schemas.microsoft.com/office/drawing/2014/main" id="{C64B4C9E-B5CF-6E96-FAAD-69C36F1DC2CD}"/>
              </a:ext>
            </a:extLst>
          </p:cNvPr>
          <p:cNvGraphicFramePr>
            <a:graphicFrameLocks noGrp="1"/>
          </p:cNvGraphicFramePr>
          <p:nvPr>
            <p:ph idx="1"/>
            <p:extLst>
              <p:ext uri="{D42A27DB-BD31-4B8C-83A1-F6EECF244321}">
                <p14:modId xmlns:p14="http://schemas.microsoft.com/office/powerpoint/2010/main" val="1422042407"/>
              </p:ext>
            </p:extLst>
          </p:nvPr>
        </p:nvGraphicFramePr>
        <p:xfrm>
          <a:off x="628649" y="1464868"/>
          <a:ext cx="7886702" cy="5080524"/>
        </p:xfrm>
        <a:graphic>
          <a:graphicData uri="http://schemas.openxmlformats.org/drawingml/2006/table">
            <a:tbl>
              <a:tblPr firstRow="1" firstCol="1" lastRow="1" lastCol="1" bandRow="1" bandCol="1">
                <a:tableStyleId>{5C22544A-7EE6-4342-B048-85BDC9FD1C3A}</a:tableStyleId>
              </a:tblPr>
              <a:tblGrid>
                <a:gridCol w="590551">
                  <a:extLst>
                    <a:ext uri="{9D8B030D-6E8A-4147-A177-3AD203B41FA5}">
                      <a16:colId xmlns:a16="http://schemas.microsoft.com/office/drawing/2014/main" val="3734465717"/>
                    </a:ext>
                  </a:extLst>
                </a:gridCol>
                <a:gridCol w="2895600">
                  <a:extLst>
                    <a:ext uri="{9D8B030D-6E8A-4147-A177-3AD203B41FA5}">
                      <a16:colId xmlns:a16="http://schemas.microsoft.com/office/drawing/2014/main" val="6833565"/>
                    </a:ext>
                  </a:extLst>
                </a:gridCol>
                <a:gridCol w="2286000">
                  <a:extLst>
                    <a:ext uri="{9D8B030D-6E8A-4147-A177-3AD203B41FA5}">
                      <a16:colId xmlns:a16="http://schemas.microsoft.com/office/drawing/2014/main" val="4136157167"/>
                    </a:ext>
                  </a:extLst>
                </a:gridCol>
                <a:gridCol w="2114551">
                  <a:extLst>
                    <a:ext uri="{9D8B030D-6E8A-4147-A177-3AD203B41FA5}">
                      <a16:colId xmlns:a16="http://schemas.microsoft.com/office/drawing/2014/main" val="3747378361"/>
                    </a:ext>
                  </a:extLst>
                </a:gridCol>
              </a:tblGrid>
              <a:tr h="660340">
                <a:tc>
                  <a:txBody>
                    <a:bodyPr/>
                    <a:lstStyle/>
                    <a:p>
                      <a:pPr algn="ctr">
                        <a:spcBef>
                          <a:spcPts val="5"/>
                        </a:spcBef>
                        <a:buNone/>
                      </a:pPr>
                      <a:r>
                        <a:rPr lang="fr-FR" sz="1200">
                          <a:effectLst/>
                        </a:rPr>
                        <a:t> </a:t>
                      </a:r>
                    </a:p>
                    <a:p>
                      <a:pPr marL="104775" algn="ctr">
                        <a:buNone/>
                      </a:pPr>
                      <a:r>
                        <a:rPr lang="fr-FR" sz="1200">
                          <a:effectLst/>
                        </a:rPr>
                        <a:t>TYPE</a:t>
                      </a:r>
                      <a:endParaRPr lang="fr-FR" sz="1200">
                        <a:effectLst/>
                        <a:latin typeface="Arial MT"/>
                        <a:ea typeface="Arial MT"/>
                        <a:cs typeface="Arial MT"/>
                      </a:endParaRPr>
                    </a:p>
                  </a:txBody>
                  <a:tcPr marL="0" marR="0" marT="0" marB="0"/>
                </a:tc>
                <a:tc>
                  <a:txBody>
                    <a:bodyPr/>
                    <a:lstStyle/>
                    <a:p>
                      <a:pPr algn="ctr">
                        <a:spcBef>
                          <a:spcPts val="5"/>
                        </a:spcBef>
                        <a:buNone/>
                      </a:pPr>
                      <a:r>
                        <a:rPr lang="fr-FR" sz="1200">
                          <a:solidFill>
                            <a:schemeClr val="bg1"/>
                          </a:solidFill>
                          <a:effectLst/>
                        </a:rPr>
                        <a:t> </a:t>
                      </a:r>
                    </a:p>
                    <a:p>
                      <a:pPr marL="224155" algn="ctr">
                        <a:buNone/>
                      </a:pPr>
                      <a:r>
                        <a:rPr lang="fr-FR" sz="1200">
                          <a:solidFill>
                            <a:schemeClr val="bg1"/>
                          </a:solidFill>
                          <a:effectLst/>
                        </a:rPr>
                        <a:t>OBJET</a:t>
                      </a:r>
                      <a:r>
                        <a:rPr lang="fr-FR" sz="1200" spc="175">
                          <a:solidFill>
                            <a:schemeClr val="bg1"/>
                          </a:solidFill>
                          <a:effectLst/>
                        </a:rPr>
                        <a:t> </a:t>
                      </a:r>
                      <a:r>
                        <a:rPr lang="fr-FR" sz="1200">
                          <a:solidFill>
                            <a:schemeClr val="bg1"/>
                          </a:solidFill>
                          <a:effectLst/>
                        </a:rPr>
                        <a:t>DE</a:t>
                      </a:r>
                      <a:r>
                        <a:rPr lang="fr-FR" sz="1200" spc="175">
                          <a:solidFill>
                            <a:schemeClr val="bg1"/>
                          </a:solidFill>
                          <a:effectLst/>
                        </a:rPr>
                        <a:t> </a:t>
                      </a:r>
                      <a:r>
                        <a:rPr lang="fr-FR" sz="1200">
                          <a:solidFill>
                            <a:schemeClr val="bg1"/>
                          </a:solidFill>
                          <a:effectLst/>
                        </a:rPr>
                        <a:t>LA</a:t>
                      </a:r>
                      <a:r>
                        <a:rPr lang="fr-FR" sz="1200" spc="95">
                          <a:solidFill>
                            <a:schemeClr val="bg1"/>
                          </a:solidFill>
                          <a:effectLst/>
                        </a:rPr>
                        <a:t> </a:t>
                      </a:r>
                      <a:r>
                        <a:rPr lang="fr-FR" sz="1200">
                          <a:solidFill>
                            <a:schemeClr val="bg1"/>
                          </a:solidFill>
                          <a:effectLst/>
                        </a:rPr>
                        <a:t>DISPONIBILITE</a:t>
                      </a:r>
                      <a:endParaRPr lang="fr-FR" sz="1200">
                        <a:solidFill>
                          <a:schemeClr val="bg1"/>
                        </a:solidFill>
                        <a:effectLst/>
                        <a:latin typeface="Arial MT"/>
                        <a:ea typeface="Arial MT"/>
                        <a:cs typeface="Arial MT"/>
                      </a:endParaRPr>
                    </a:p>
                  </a:txBody>
                  <a:tcPr marL="0" marR="0" marT="0" marB="0"/>
                </a:tc>
                <a:tc>
                  <a:txBody>
                    <a:bodyPr/>
                    <a:lstStyle/>
                    <a:p>
                      <a:pPr algn="ctr"/>
                      <a:r>
                        <a:rPr lang="fr-FR" sz="1200" dirty="0">
                          <a:solidFill>
                            <a:schemeClr val="bg1"/>
                          </a:solidFill>
                          <a:effectLst/>
                        </a:rPr>
                        <a:t>TEXTE DE</a:t>
                      </a:r>
                      <a:r>
                        <a:rPr lang="fr-FR" sz="1200" spc="5" dirty="0">
                          <a:solidFill>
                            <a:schemeClr val="bg1"/>
                          </a:solidFill>
                          <a:effectLst/>
                        </a:rPr>
                        <a:t> </a:t>
                      </a:r>
                      <a:r>
                        <a:rPr lang="fr-FR" sz="1200" dirty="0">
                          <a:solidFill>
                            <a:schemeClr val="bg1"/>
                          </a:solidFill>
                          <a:effectLst/>
                        </a:rPr>
                        <a:t>REFERENCE</a:t>
                      </a:r>
                      <a:endParaRPr lang="fr-FR" sz="1200" dirty="0">
                        <a:solidFill>
                          <a:schemeClr val="bg1"/>
                        </a:solidFill>
                      </a:endParaRPr>
                    </a:p>
                  </a:txBody>
                  <a:tcPr marL="0" marR="0" marT="0" marB="0"/>
                </a:tc>
                <a:tc>
                  <a:txBody>
                    <a:bodyPr/>
                    <a:lstStyle/>
                    <a:p>
                      <a:pPr marL="299720" marR="285750" indent="33020" algn="ctr">
                        <a:spcBef>
                          <a:spcPts val="525"/>
                        </a:spcBef>
                        <a:buNone/>
                      </a:pPr>
                      <a:r>
                        <a:rPr lang="fr-FR" sz="1200" dirty="0">
                          <a:solidFill>
                            <a:schemeClr val="bg1"/>
                          </a:solidFill>
                          <a:effectLst/>
                        </a:rPr>
                        <a:t>DUREE DE LA</a:t>
                      </a:r>
                      <a:r>
                        <a:rPr lang="fr-FR" sz="1200" spc="5" dirty="0">
                          <a:solidFill>
                            <a:schemeClr val="bg1"/>
                          </a:solidFill>
                          <a:effectLst/>
                        </a:rPr>
                        <a:t> </a:t>
                      </a:r>
                      <a:r>
                        <a:rPr lang="fr-FR" sz="1200" dirty="0">
                          <a:solidFill>
                            <a:schemeClr val="bg1"/>
                          </a:solidFill>
                          <a:effectLst/>
                        </a:rPr>
                        <a:t>DISPONIBILITE</a:t>
                      </a:r>
                      <a:endParaRPr lang="fr-FR" sz="1200" dirty="0">
                        <a:solidFill>
                          <a:schemeClr val="bg1"/>
                        </a:solidFill>
                        <a:effectLst/>
                        <a:latin typeface="Arial MT"/>
                        <a:ea typeface="Arial MT"/>
                        <a:cs typeface="Arial MT"/>
                      </a:endParaRPr>
                    </a:p>
                  </a:txBody>
                  <a:tcPr marL="0" marR="0" marT="0" marB="0"/>
                </a:tc>
                <a:extLst>
                  <a:ext uri="{0D108BD9-81ED-4DB2-BD59-A6C34878D82A}">
                    <a16:rowId xmlns:a16="http://schemas.microsoft.com/office/drawing/2014/main" val="3102735733"/>
                  </a:ext>
                </a:extLst>
              </a:tr>
              <a:tr h="883970">
                <a:tc rowSpan="3">
                  <a:txBody>
                    <a:bodyPr/>
                    <a:lstStyle/>
                    <a:p>
                      <a:pPr marL="571500" marR="182245" indent="-393700">
                        <a:lnSpc>
                          <a:spcPct val="110000"/>
                        </a:lnSpc>
                        <a:spcBef>
                          <a:spcPts val="970"/>
                        </a:spcBef>
                        <a:buNone/>
                      </a:pPr>
                      <a:r>
                        <a:rPr lang="fr-FR" sz="1200">
                          <a:effectLst/>
                        </a:rPr>
                        <a:t>DISPONIBILITE</a:t>
                      </a:r>
                      <a:r>
                        <a:rPr lang="fr-FR" sz="1200" spc="-75">
                          <a:effectLst/>
                        </a:rPr>
                        <a:t> </a:t>
                      </a:r>
                      <a:r>
                        <a:rPr lang="fr-FR" sz="1200">
                          <a:effectLst/>
                        </a:rPr>
                        <a:t>ACCORDEE</a:t>
                      </a:r>
                      <a:r>
                        <a:rPr lang="fr-FR" sz="1200" spc="-50">
                          <a:effectLst/>
                        </a:rPr>
                        <a:t> </a:t>
                      </a:r>
                      <a:r>
                        <a:rPr lang="fr-FR" sz="1200">
                          <a:effectLst/>
                        </a:rPr>
                        <a:t>SOUS</a:t>
                      </a:r>
                      <a:r>
                        <a:rPr lang="fr-FR" sz="1200" spc="-25">
                          <a:effectLst/>
                        </a:rPr>
                        <a:t> </a:t>
                      </a:r>
                      <a:r>
                        <a:rPr lang="fr-FR" sz="1200">
                          <a:effectLst/>
                        </a:rPr>
                        <a:t>RESERVE</a:t>
                      </a:r>
                      <a:r>
                        <a:rPr lang="fr-FR" sz="1200" spc="-260">
                          <a:effectLst/>
                        </a:rPr>
                        <a:t> </a:t>
                      </a:r>
                      <a:r>
                        <a:rPr lang="fr-FR" sz="1200">
                          <a:effectLst/>
                        </a:rPr>
                        <a:t>DES</a:t>
                      </a:r>
                      <a:r>
                        <a:rPr lang="fr-FR" sz="1200" spc="-20">
                          <a:effectLst/>
                        </a:rPr>
                        <a:t> </a:t>
                      </a:r>
                      <a:r>
                        <a:rPr lang="fr-FR" sz="1200">
                          <a:effectLst/>
                        </a:rPr>
                        <a:t>NECESSITES</a:t>
                      </a:r>
                      <a:r>
                        <a:rPr lang="fr-FR" sz="1200" spc="-55">
                          <a:effectLst/>
                        </a:rPr>
                        <a:t> </a:t>
                      </a:r>
                      <a:r>
                        <a:rPr lang="fr-FR" sz="1200">
                          <a:effectLst/>
                        </a:rPr>
                        <a:t>DE</a:t>
                      </a:r>
                      <a:r>
                        <a:rPr lang="fr-FR" sz="1200" spc="-10">
                          <a:effectLst/>
                        </a:rPr>
                        <a:t> </a:t>
                      </a:r>
                      <a:r>
                        <a:rPr lang="fr-FR" sz="1200">
                          <a:effectLst/>
                        </a:rPr>
                        <a:t>SERVICE</a:t>
                      </a:r>
                      <a:endParaRPr lang="fr-FR" sz="1200">
                        <a:effectLst/>
                        <a:latin typeface="Arial MT"/>
                        <a:ea typeface="Arial MT"/>
                        <a:cs typeface="Arial MT"/>
                      </a:endParaRPr>
                    </a:p>
                  </a:txBody>
                  <a:tcPr marL="0" marR="0" marT="0" marB="0" vert="vert270"/>
                </a:tc>
                <a:tc>
                  <a:txBody>
                    <a:bodyPr/>
                    <a:lstStyle/>
                    <a:p>
                      <a:pPr algn="l">
                        <a:spcBef>
                          <a:spcPts val="30"/>
                        </a:spcBef>
                        <a:buNone/>
                      </a:pPr>
                      <a:r>
                        <a:rPr lang="fr-FR" sz="1400" b="0">
                          <a:solidFill>
                            <a:schemeClr val="tx1"/>
                          </a:solidFill>
                          <a:effectLst/>
                          <a:latin typeface="+mn-lt"/>
                        </a:rPr>
                        <a:t> </a:t>
                      </a:r>
                    </a:p>
                    <a:p>
                      <a:pPr marL="717550" marR="100330" indent="-617855" algn="l">
                        <a:buNone/>
                      </a:pPr>
                      <a:r>
                        <a:rPr lang="fr-FR" sz="1400" b="0">
                          <a:solidFill>
                            <a:schemeClr val="tx1"/>
                          </a:solidFill>
                          <a:effectLst/>
                          <a:latin typeface="+mn-lt"/>
                        </a:rPr>
                        <a:t>Etudes</a:t>
                      </a:r>
                      <a:r>
                        <a:rPr lang="fr-FR" sz="1400" b="0" spc="-15">
                          <a:solidFill>
                            <a:schemeClr val="tx1"/>
                          </a:solidFill>
                          <a:effectLst/>
                          <a:latin typeface="+mn-lt"/>
                        </a:rPr>
                        <a:t> </a:t>
                      </a:r>
                      <a:r>
                        <a:rPr lang="fr-FR" sz="1400" b="0">
                          <a:solidFill>
                            <a:schemeClr val="tx1"/>
                          </a:solidFill>
                          <a:effectLst/>
                          <a:latin typeface="+mn-lt"/>
                        </a:rPr>
                        <a:t>ou</a:t>
                      </a:r>
                      <a:r>
                        <a:rPr lang="fr-FR" sz="1400" b="0" spc="-15">
                          <a:solidFill>
                            <a:schemeClr val="tx1"/>
                          </a:solidFill>
                          <a:effectLst/>
                          <a:latin typeface="+mn-lt"/>
                        </a:rPr>
                        <a:t> </a:t>
                      </a:r>
                      <a:r>
                        <a:rPr lang="fr-FR" sz="1400" b="0">
                          <a:solidFill>
                            <a:schemeClr val="tx1"/>
                          </a:solidFill>
                          <a:effectLst/>
                          <a:latin typeface="+mn-lt"/>
                        </a:rPr>
                        <a:t>recherches</a:t>
                      </a:r>
                      <a:r>
                        <a:rPr lang="fr-FR" sz="1400" b="0" spc="-40">
                          <a:solidFill>
                            <a:schemeClr val="tx1"/>
                          </a:solidFill>
                          <a:effectLst/>
                          <a:latin typeface="+mn-lt"/>
                        </a:rPr>
                        <a:t> </a:t>
                      </a:r>
                      <a:r>
                        <a:rPr lang="fr-FR" sz="1400" b="0">
                          <a:solidFill>
                            <a:schemeClr val="tx1"/>
                          </a:solidFill>
                          <a:effectLst/>
                          <a:latin typeface="+mn-lt"/>
                        </a:rPr>
                        <a:t>présentant</a:t>
                      </a:r>
                      <a:r>
                        <a:rPr lang="fr-FR" sz="1400" b="0" spc="-50">
                          <a:solidFill>
                            <a:schemeClr val="tx1"/>
                          </a:solidFill>
                          <a:effectLst/>
                          <a:latin typeface="+mn-lt"/>
                        </a:rPr>
                        <a:t> </a:t>
                      </a:r>
                      <a:r>
                        <a:rPr lang="fr-FR" sz="1400" b="0">
                          <a:solidFill>
                            <a:schemeClr val="tx1"/>
                          </a:solidFill>
                          <a:effectLst/>
                          <a:latin typeface="+mn-lt"/>
                        </a:rPr>
                        <a:t>un intérêt</a:t>
                      </a:r>
                      <a:r>
                        <a:rPr lang="fr-FR" sz="1400" b="0" spc="-35">
                          <a:solidFill>
                            <a:schemeClr val="tx1"/>
                          </a:solidFill>
                          <a:effectLst/>
                          <a:latin typeface="+mn-lt"/>
                        </a:rPr>
                        <a:t> </a:t>
                      </a:r>
                      <a:r>
                        <a:rPr lang="fr-FR" sz="1400" b="0">
                          <a:solidFill>
                            <a:schemeClr val="tx1"/>
                          </a:solidFill>
                          <a:effectLst/>
                          <a:latin typeface="+mn-lt"/>
                        </a:rPr>
                        <a:t>général</a:t>
                      </a:r>
                      <a:endParaRPr lang="fr-FR" sz="1400" b="0">
                        <a:solidFill>
                          <a:schemeClr val="tx1"/>
                        </a:solidFill>
                        <a:effectLst/>
                        <a:latin typeface="+mn-lt"/>
                        <a:ea typeface="Arial MT"/>
                        <a:cs typeface="Arial MT"/>
                      </a:endParaRPr>
                    </a:p>
                  </a:txBody>
                  <a:tcPr marL="0" marR="0" marT="0" marB="0"/>
                </a:tc>
                <a:tc>
                  <a:txBody>
                    <a:bodyPr/>
                    <a:lstStyle/>
                    <a:p>
                      <a:pPr marL="104140" marR="91440" algn="l">
                        <a:lnSpc>
                          <a:spcPts val="1145"/>
                        </a:lnSpc>
                        <a:spcBef>
                          <a:spcPts val="550"/>
                        </a:spcBef>
                        <a:buNone/>
                      </a:pPr>
                      <a:endParaRPr lang="fr-FR" sz="1400" b="0" dirty="0">
                        <a:solidFill>
                          <a:schemeClr val="tx1"/>
                        </a:solidFill>
                        <a:effectLst/>
                        <a:latin typeface="+mn-lt"/>
                      </a:endParaRPr>
                    </a:p>
                    <a:p>
                      <a:pPr marL="104140" marR="91440" algn="l">
                        <a:lnSpc>
                          <a:spcPts val="1145"/>
                        </a:lnSpc>
                        <a:spcBef>
                          <a:spcPts val="550"/>
                        </a:spcBef>
                        <a:buNone/>
                      </a:pPr>
                      <a:r>
                        <a:rPr lang="fr-FR" sz="1400" b="0" dirty="0">
                          <a:solidFill>
                            <a:schemeClr val="tx1"/>
                          </a:solidFill>
                          <a:effectLst/>
                          <a:latin typeface="+mn-lt"/>
                        </a:rPr>
                        <a:t>Art.</a:t>
                      </a:r>
                      <a:r>
                        <a:rPr lang="fr-FR" sz="1400" b="0" spc="-40" dirty="0">
                          <a:solidFill>
                            <a:schemeClr val="tx1"/>
                          </a:solidFill>
                          <a:effectLst/>
                          <a:latin typeface="+mn-lt"/>
                        </a:rPr>
                        <a:t> </a:t>
                      </a:r>
                      <a:r>
                        <a:rPr lang="fr-FR" sz="1400" b="0" dirty="0">
                          <a:solidFill>
                            <a:schemeClr val="tx1"/>
                          </a:solidFill>
                          <a:effectLst/>
                          <a:latin typeface="+mn-lt"/>
                        </a:rPr>
                        <a:t>21</a:t>
                      </a:r>
                      <a:r>
                        <a:rPr lang="fr-FR" sz="1400" b="0" spc="-30" dirty="0">
                          <a:solidFill>
                            <a:schemeClr val="tx1"/>
                          </a:solidFill>
                          <a:effectLst/>
                          <a:latin typeface="+mn-lt"/>
                        </a:rPr>
                        <a:t> </a:t>
                      </a:r>
                      <a:r>
                        <a:rPr lang="fr-FR" sz="1400" b="0" dirty="0">
                          <a:solidFill>
                            <a:schemeClr val="tx1"/>
                          </a:solidFill>
                          <a:effectLst/>
                          <a:latin typeface="+mn-lt"/>
                        </a:rPr>
                        <a:t>du</a:t>
                      </a:r>
                    </a:p>
                    <a:p>
                      <a:pPr marL="104140" marR="91440" algn="l">
                        <a:buNone/>
                      </a:pPr>
                      <a:r>
                        <a:rPr lang="fr-FR" sz="1400" b="0" spc="-5" dirty="0">
                          <a:solidFill>
                            <a:schemeClr val="tx1"/>
                          </a:solidFill>
                          <a:effectLst/>
                          <a:latin typeface="+mn-lt"/>
                        </a:rPr>
                        <a:t>décret 86-68</a:t>
                      </a:r>
                      <a:r>
                        <a:rPr lang="fr-FR" sz="1400" b="0" spc="-265" dirty="0">
                          <a:solidFill>
                            <a:schemeClr val="tx1"/>
                          </a:solidFill>
                          <a:effectLst/>
                          <a:latin typeface="+mn-lt"/>
                        </a:rPr>
                        <a:t> </a:t>
                      </a:r>
                      <a:r>
                        <a:rPr lang="fr-FR" sz="1400" b="0" dirty="0">
                          <a:solidFill>
                            <a:schemeClr val="tx1"/>
                          </a:solidFill>
                          <a:effectLst/>
                          <a:latin typeface="+mn-lt"/>
                        </a:rPr>
                        <a:t>a)</a:t>
                      </a:r>
                      <a:endParaRPr lang="fr-FR" sz="1400" b="0" dirty="0">
                        <a:solidFill>
                          <a:schemeClr val="tx1"/>
                        </a:solidFill>
                        <a:effectLst/>
                        <a:latin typeface="+mn-lt"/>
                        <a:ea typeface="Arial MT"/>
                        <a:cs typeface="Arial MT"/>
                      </a:endParaRPr>
                    </a:p>
                  </a:txBody>
                  <a:tcPr marL="0" marR="0" marT="0" marB="0"/>
                </a:tc>
                <a:tc>
                  <a:txBody>
                    <a:bodyPr/>
                    <a:lstStyle/>
                    <a:p>
                      <a:pPr marL="80645" marR="64135" algn="l">
                        <a:spcBef>
                          <a:spcPts val="550"/>
                        </a:spcBef>
                        <a:buNone/>
                      </a:pPr>
                      <a:r>
                        <a:rPr lang="fr-FR" sz="1400" b="0">
                          <a:solidFill>
                            <a:schemeClr val="tx1"/>
                          </a:solidFill>
                          <a:effectLst/>
                          <a:latin typeface="+mn-lt"/>
                        </a:rPr>
                        <a:t>3</a:t>
                      </a:r>
                      <a:r>
                        <a:rPr lang="fr-FR" sz="1400" b="0" spc="-35">
                          <a:solidFill>
                            <a:schemeClr val="tx1"/>
                          </a:solidFill>
                          <a:effectLst/>
                          <a:latin typeface="+mn-lt"/>
                        </a:rPr>
                        <a:t> </a:t>
                      </a:r>
                      <a:r>
                        <a:rPr lang="fr-FR" sz="1400" b="0">
                          <a:solidFill>
                            <a:schemeClr val="tx1"/>
                          </a:solidFill>
                          <a:effectLst/>
                          <a:latin typeface="+mn-lt"/>
                        </a:rPr>
                        <a:t>ans</a:t>
                      </a:r>
                      <a:r>
                        <a:rPr lang="fr-FR" sz="1400" b="0" spc="-15">
                          <a:solidFill>
                            <a:schemeClr val="tx1"/>
                          </a:solidFill>
                          <a:effectLst/>
                          <a:latin typeface="+mn-lt"/>
                        </a:rPr>
                        <a:t> </a:t>
                      </a:r>
                      <a:r>
                        <a:rPr lang="fr-FR" sz="1400" b="0">
                          <a:solidFill>
                            <a:schemeClr val="tx1"/>
                          </a:solidFill>
                          <a:effectLst/>
                          <a:latin typeface="+mn-lt"/>
                        </a:rPr>
                        <a:t>renouvelables</a:t>
                      </a:r>
                      <a:r>
                        <a:rPr lang="fr-FR" sz="1400" b="0" spc="-55">
                          <a:solidFill>
                            <a:schemeClr val="tx1"/>
                          </a:solidFill>
                          <a:effectLst/>
                          <a:latin typeface="+mn-lt"/>
                        </a:rPr>
                        <a:t> </a:t>
                      </a:r>
                      <a:r>
                        <a:rPr lang="fr-FR" sz="1400" b="0">
                          <a:solidFill>
                            <a:schemeClr val="tx1"/>
                          </a:solidFill>
                          <a:effectLst/>
                          <a:latin typeface="+mn-lt"/>
                        </a:rPr>
                        <a:t>une</a:t>
                      </a:r>
                      <a:r>
                        <a:rPr lang="fr-FR" sz="1400" b="0" spc="-265">
                          <a:solidFill>
                            <a:schemeClr val="tx1"/>
                          </a:solidFill>
                          <a:effectLst/>
                          <a:latin typeface="+mn-lt"/>
                        </a:rPr>
                        <a:t> </a:t>
                      </a:r>
                      <a:r>
                        <a:rPr lang="fr-FR" sz="1400" b="0">
                          <a:solidFill>
                            <a:schemeClr val="tx1"/>
                          </a:solidFill>
                          <a:effectLst/>
                          <a:latin typeface="+mn-lt"/>
                        </a:rPr>
                        <a:t>fois pour une durée</a:t>
                      </a:r>
                      <a:r>
                        <a:rPr lang="fr-FR" sz="1400" b="0" spc="5">
                          <a:solidFill>
                            <a:schemeClr val="tx1"/>
                          </a:solidFill>
                          <a:effectLst/>
                          <a:latin typeface="+mn-lt"/>
                        </a:rPr>
                        <a:t> </a:t>
                      </a:r>
                      <a:r>
                        <a:rPr lang="fr-FR" sz="1400" b="0">
                          <a:solidFill>
                            <a:schemeClr val="tx1"/>
                          </a:solidFill>
                          <a:effectLst/>
                          <a:latin typeface="+mn-lt"/>
                        </a:rPr>
                        <a:t>égale</a:t>
                      </a:r>
                      <a:endParaRPr lang="fr-FR" sz="1400" b="0">
                        <a:solidFill>
                          <a:schemeClr val="tx1"/>
                        </a:solidFill>
                        <a:effectLst/>
                        <a:latin typeface="+mn-lt"/>
                        <a:ea typeface="Arial MT"/>
                        <a:cs typeface="Arial MT"/>
                      </a:endParaRPr>
                    </a:p>
                  </a:txBody>
                  <a:tcPr marL="0" marR="0" marT="0" marB="0">
                    <a:solidFill>
                      <a:srgbClr val="E9EBF5"/>
                    </a:solidFill>
                  </a:tcPr>
                </a:tc>
                <a:extLst>
                  <a:ext uri="{0D108BD9-81ED-4DB2-BD59-A6C34878D82A}">
                    <a16:rowId xmlns:a16="http://schemas.microsoft.com/office/drawing/2014/main" val="673225583"/>
                  </a:ext>
                </a:extLst>
              </a:tr>
              <a:tr h="1715222">
                <a:tc vMerge="1">
                  <a:txBody>
                    <a:bodyPr/>
                    <a:lstStyle/>
                    <a:p>
                      <a:endParaRPr lang="fr-FR"/>
                    </a:p>
                  </a:txBody>
                  <a:tcPr/>
                </a:tc>
                <a:tc>
                  <a:txBody>
                    <a:bodyPr/>
                    <a:lstStyle/>
                    <a:p>
                      <a:pPr algn="l">
                        <a:buNone/>
                      </a:pPr>
                      <a:r>
                        <a:rPr lang="fr-FR" sz="1400" b="0" dirty="0">
                          <a:solidFill>
                            <a:schemeClr val="tx1"/>
                          </a:solidFill>
                          <a:effectLst/>
                          <a:latin typeface="+mn-lt"/>
                        </a:rPr>
                        <a:t> </a:t>
                      </a:r>
                    </a:p>
                    <a:p>
                      <a:pPr algn="l">
                        <a:spcBef>
                          <a:spcPts val="5"/>
                        </a:spcBef>
                        <a:buNone/>
                      </a:pPr>
                      <a:r>
                        <a:rPr lang="fr-FR" sz="1400" b="0" dirty="0">
                          <a:solidFill>
                            <a:schemeClr val="tx1"/>
                          </a:solidFill>
                          <a:effectLst/>
                          <a:latin typeface="+mn-lt"/>
                        </a:rPr>
                        <a:t> </a:t>
                      </a:r>
                    </a:p>
                    <a:p>
                      <a:pPr marL="356235" algn="l">
                        <a:spcBef>
                          <a:spcPts val="5"/>
                        </a:spcBef>
                        <a:buNone/>
                      </a:pPr>
                      <a:r>
                        <a:rPr lang="fr-FR" sz="1400" b="0" dirty="0">
                          <a:solidFill>
                            <a:schemeClr val="tx1"/>
                          </a:solidFill>
                          <a:effectLst/>
                          <a:latin typeface="+mn-lt"/>
                        </a:rPr>
                        <a:t>Convenances</a:t>
                      </a:r>
                      <a:r>
                        <a:rPr lang="fr-FR" sz="1400" b="0" spc="-70" dirty="0">
                          <a:solidFill>
                            <a:schemeClr val="tx1"/>
                          </a:solidFill>
                          <a:effectLst/>
                          <a:latin typeface="+mn-lt"/>
                        </a:rPr>
                        <a:t> </a:t>
                      </a:r>
                      <a:r>
                        <a:rPr lang="fr-FR" sz="1400" b="0" dirty="0">
                          <a:solidFill>
                            <a:schemeClr val="tx1"/>
                          </a:solidFill>
                          <a:effectLst/>
                          <a:latin typeface="+mn-lt"/>
                        </a:rPr>
                        <a:t>personnelles</a:t>
                      </a:r>
                      <a:endParaRPr lang="fr-FR" sz="1400" b="0" dirty="0">
                        <a:solidFill>
                          <a:schemeClr val="tx1"/>
                        </a:solidFill>
                        <a:effectLst/>
                        <a:latin typeface="+mn-lt"/>
                        <a:ea typeface="Arial MT"/>
                        <a:cs typeface="Arial MT"/>
                      </a:endParaRPr>
                    </a:p>
                  </a:txBody>
                  <a:tcPr marL="0" marR="0" marT="0" marB="0"/>
                </a:tc>
                <a:tc>
                  <a:txBody>
                    <a:bodyPr/>
                    <a:lstStyle/>
                    <a:p>
                      <a:pPr algn="l">
                        <a:buNone/>
                      </a:pPr>
                      <a:r>
                        <a:rPr lang="fr-FR" sz="1400" b="0" dirty="0">
                          <a:solidFill>
                            <a:schemeClr val="tx1"/>
                          </a:solidFill>
                          <a:effectLst/>
                          <a:latin typeface="+mn-lt"/>
                        </a:rPr>
                        <a:t> </a:t>
                      </a:r>
                    </a:p>
                    <a:p>
                      <a:pPr algn="l">
                        <a:buNone/>
                      </a:pPr>
                      <a:r>
                        <a:rPr lang="fr-FR" sz="1400" b="0" dirty="0">
                          <a:solidFill>
                            <a:schemeClr val="tx1"/>
                          </a:solidFill>
                          <a:effectLst/>
                          <a:latin typeface="+mn-lt"/>
                        </a:rPr>
                        <a:t> </a:t>
                      </a:r>
                    </a:p>
                    <a:p>
                      <a:pPr algn="l">
                        <a:buNone/>
                      </a:pPr>
                      <a:r>
                        <a:rPr lang="fr-FR" sz="1400" b="0" dirty="0">
                          <a:solidFill>
                            <a:schemeClr val="tx1"/>
                          </a:solidFill>
                          <a:effectLst/>
                          <a:latin typeface="+mn-lt"/>
                        </a:rPr>
                        <a:t> </a:t>
                      </a:r>
                    </a:p>
                    <a:p>
                      <a:pPr algn="l">
                        <a:buNone/>
                      </a:pPr>
                      <a:r>
                        <a:rPr lang="fr-FR" sz="1400" b="0" dirty="0">
                          <a:solidFill>
                            <a:schemeClr val="tx1"/>
                          </a:solidFill>
                          <a:effectLst/>
                          <a:latin typeface="+mn-lt"/>
                        </a:rPr>
                        <a:t> </a:t>
                      </a:r>
                    </a:p>
                    <a:p>
                      <a:pPr algn="l">
                        <a:spcBef>
                          <a:spcPts val="15"/>
                        </a:spcBef>
                        <a:buNone/>
                      </a:pPr>
                      <a:r>
                        <a:rPr lang="fr-FR" sz="1400" b="0" dirty="0">
                          <a:solidFill>
                            <a:schemeClr val="tx1"/>
                          </a:solidFill>
                          <a:effectLst/>
                          <a:latin typeface="+mn-lt"/>
                        </a:rPr>
                        <a:t> </a:t>
                      </a:r>
                    </a:p>
                    <a:p>
                      <a:pPr marL="104140" marR="91440" algn="l">
                        <a:lnSpc>
                          <a:spcPts val="1145"/>
                        </a:lnSpc>
                        <a:buNone/>
                      </a:pPr>
                      <a:r>
                        <a:rPr lang="fr-FR" sz="1400" b="0" dirty="0">
                          <a:solidFill>
                            <a:schemeClr val="tx1"/>
                          </a:solidFill>
                          <a:effectLst/>
                          <a:latin typeface="+mn-lt"/>
                        </a:rPr>
                        <a:t>Art.</a:t>
                      </a:r>
                      <a:r>
                        <a:rPr lang="fr-FR" sz="1400" b="0" spc="-40" dirty="0">
                          <a:solidFill>
                            <a:schemeClr val="tx1"/>
                          </a:solidFill>
                          <a:effectLst/>
                          <a:latin typeface="+mn-lt"/>
                        </a:rPr>
                        <a:t> </a:t>
                      </a:r>
                      <a:r>
                        <a:rPr lang="fr-FR" sz="1400" b="0" dirty="0">
                          <a:solidFill>
                            <a:schemeClr val="tx1"/>
                          </a:solidFill>
                          <a:effectLst/>
                          <a:latin typeface="+mn-lt"/>
                        </a:rPr>
                        <a:t>21</a:t>
                      </a:r>
                      <a:r>
                        <a:rPr lang="fr-FR" sz="1400" b="0" spc="-30" dirty="0">
                          <a:solidFill>
                            <a:schemeClr val="tx1"/>
                          </a:solidFill>
                          <a:effectLst/>
                          <a:latin typeface="+mn-lt"/>
                        </a:rPr>
                        <a:t> </a:t>
                      </a:r>
                      <a:r>
                        <a:rPr lang="fr-FR" sz="1400" b="0" dirty="0">
                          <a:solidFill>
                            <a:schemeClr val="tx1"/>
                          </a:solidFill>
                          <a:effectLst/>
                          <a:latin typeface="+mn-lt"/>
                        </a:rPr>
                        <a:t>du</a:t>
                      </a:r>
                    </a:p>
                    <a:p>
                      <a:pPr marL="104140" marR="91440" algn="l">
                        <a:buNone/>
                      </a:pPr>
                      <a:r>
                        <a:rPr lang="fr-FR" sz="1400" b="0" spc="-5" dirty="0">
                          <a:solidFill>
                            <a:schemeClr val="tx1"/>
                          </a:solidFill>
                          <a:effectLst/>
                          <a:latin typeface="+mn-lt"/>
                        </a:rPr>
                        <a:t>décret 86-68</a:t>
                      </a:r>
                      <a:r>
                        <a:rPr lang="fr-FR" sz="1400" b="0" spc="-265" dirty="0">
                          <a:solidFill>
                            <a:schemeClr val="tx1"/>
                          </a:solidFill>
                          <a:effectLst/>
                          <a:latin typeface="+mn-lt"/>
                        </a:rPr>
                        <a:t> </a:t>
                      </a:r>
                      <a:r>
                        <a:rPr lang="fr-FR" sz="1400" b="0" dirty="0">
                          <a:solidFill>
                            <a:schemeClr val="tx1"/>
                          </a:solidFill>
                          <a:effectLst/>
                          <a:latin typeface="+mn-lt"/>
                        </a:rPr>
                        <a:t>b)</a:t>
                      </a:r>
                    </a:p>
                    <a:p>
                      <a:pPr algn="l">
                        <a:buNone/>
                      </a:pPr>
                      <a:r>
                        <a:rPr lang="fr-FR" sz="1400" b="0" dirty="0">
                          <a:solidFill>
                            <a:schemeClr val="tx1"/>
                          </a:solidFill>
                          <a:effectLst/>
                          <a:latin typeface="+mn-lt"/>
                        </a:rPr>
                        <a:t> </a:t>
                      </a:r>
                    </a:p>
                    <a:p>
                      <a:pPr algn="l">
                        <a:buNone/>
                      </a:pPr>
                      <a:r>
                        <a:rPr lang="fr-FR" sz="1400" b="0" dirty="0">
                          <a:solidFill>
                            <a:schemeClr val="tx1"/>
                          </a:solidFill>
                          <a:effectLst/>
                          <a:latin typeface="+mn-lt"/>
                        </a:rPr>
                        <a:t> </a:t>
                      </a:r>
                    </a:p>
                    <a:p>
                      <a:pPr algn="l">
                        <a:buNone/>
                      </a:pPr>
                      <a:r>
                        <a:rPr lang="fr-FR" sz="1400" b="0" dirty="0">
                          <a:solidFill>
                            <a:schemeClr val="tx1"/>
                          </a:solidFill>
                          <a:effectLst/>
                          <a:latin typeface="+mn-lt"/>
                        </a:rPr>
                        <a:t> </a:t>
                      </a:r>
                    </a:p>
                    <a:p>
                      <a:pPr algn="l">
                        <a:buNone/>
                      </a:pPr>
                      <a:r>
                        <a:rPr lang="fr-FR" sz="1400" b="0" dirty="0">
                          <a:solidFill>
                            <a:schemeClr val="tx1"/>
                          </a:solidFill>
                          <a:effectLst/>
                          <a:latin typeface="+mn-lt"/>
                        </a:rPr>
                        <a:t> </a:t>
                      </a:r>
                    </a:p>
                    <a:p>
                      <a:pPr algn="l">
                        <a:buNone/>
                      </a:pPr>
                      <a:r>
                        <a:rPr lang="fr-FR" sz="1400" b="0" dirty="0">
                          <a:solidFill>
                            <a:schemeClr val="tx1"/>
                          </a:solidFill>
                          <a:effectLst/>
                          <a:latin typeface="+mn-lt"/>
                        </a:rPr>
                        <a:t> </a:t>
                      </a:r>
                    </a:p>
                  </a:txBody>
                  <a:tcPr marL="0" marR="0" marT="0" marB="0"/>
                </a:tc>
                <a:tc>
                  <a:txBody>
                    <a:bodyPr/>
                    <a:lstStyle/>
                    <a:p>
                      <a:pPr marL="73660" marR="64135" algn="l">
                        <a:lnSpc>
                          <a:spcPts val="1010"/>
                        </a:lnSpc>
                        <a:buNone/>
                      </a:pPr>
                      <a:endParaRPr lang="fr-FR" sz="1400" b="0" dirty="0">
                        <a:solidFill>
                          <a:schemeClr val="tx1"/>
                        </a:solidFill>
                        <a:effectLst/>
                        <a:latin typeface="+mn-lt"/>
                      </a:endParaRPr>
                    </a:p>
                    <a:p>
                      <a:pPr marL="73660" marR="64135" algn="l">
                        <a:lnSpc>
                          <a:spcPts val="1010"/>
                        </a:lnSpc>
                        <a:buNone/>
                      </a:pPr>
                      <a:r>
                        <a:rPr lang="fr-FR" sz="1400" b="0" dirty="0">
                          <a:solidFill>
                            <a:schemeClr val="tx1"/>
                          </a:solidFill>
                          <a:effectLst/>
                          <a:latin typeface="+mn-lt"/>
                        </a:rPr>
                        <a:t>5</a:t>
                      </a:r>
                      <a:r>
                        <a:rPr lang="fr-FR" sz="1400" b="0" spc="-40" dirty="0">
                          <a:solidFill>
                            <a:schemeClr val="tx1"/>
                          </a:solidFill>
                          <a:effectLst/>
                          <a:latin typeface="+mn-lt"/>
                        </a:rPr>
                        <a:t> </a:t>
                      </a:r>
                      <a:r>
                        <a:rPr lang="fr-FR" sz="1400" b="0" dirty="0">
                          <a:solidFill>
                            <a:schemeClr val="tx1"/>
                          </a:solidFill>
                          <a:effectLst/>
                          <a:latin typeface="+mn-lt"/>
                        </a:rPr>
                        <a:t>ans</a:t>
                      </a:r>
                      <a:r>
                        <a:rPr lang="fr-FR" sz="1400" b="0" spc="-20" dirty="0">
                          <a:solidFill>
                            <a:schemeClr val="tx1"/>
                          </a:solidFill>
                          <a:effectLst/>
                          <a:latin typeface="+mn-lt"/>
                        </a:rPr>
                        <a:t> </a:t>
                      </a:r>
                      <a:r>
                        <a:rPr lang="fr-FR" sz="1400" b="0" dirty="0">
                          <a:solidFill>
                            <a:schemeClr val="tx1"/>
                          </a:solidFill>
                          <a:effectLst/>
                          <a:latin typeface="+mn-lt"/>
                        </a:rPr>
                        <a:t>au</a:t>
                      </a:r>
                      <a:r>
                        <a:rPr lang="fr-FR" sz="1400" b="0" spc="-40" dirty="0">
                          <a:solidFill>
                            <a:schemeClr val="tx1"/>
                          </a:solidFill>
                          <a:effectLst/>
                          <a:latin typeface="+mn-lt"/>
                        </a:rPr>
                        <a:t> </a:t>
                      </a:r>
                      <a:r>
                        <a:rPr lang="fr-FR" sz="1400" b="0" dirty="0">
                          <a:solidFill>
                            <a:schemeClr val="tx1"/>
                          </a:solidFill>
                          <a:effectLst/>
                          <a:latin typeface="+mn-lt"/>
                        </a:rPr>
                        <a:t>maximum </a:t>
                      </a:r>
                      <a:r>
                        <a:rPr lang="fr-FR" sz="1400" b="0" spc="-5" dirty="0">
                          <a:solidFill>
                            <a:schemeClr val="tx1"/>
                          </a:solidFill>
                          <a:effectLst/>
                          <a:latin typeface="+mn-lt"/>
                        </a:rPr>
                        <a:t>renouvelables</a:t>
                      </a:r>
                      <a:r>
                        <a:rPr lang="fr-FR" sz="1400" b="0" spc="-55" dirty="0">
                          <a:solidFill>
                            <a:schemeClr val="tx1"/>
                          </a:solidFill>
                          <a:effectLst/>
                          <a:latin typeface="+mn-lt"/>
                        </a:rPr>
                        <a:t> </a:t>
                      </a:r>
                      <a:r>
                        <a:rPr lang="fr-FR" sz="1400" b="0" dirty="0">
                          <a:solidFill>
                            <a:schemeClr val="tx1"/>
                          </a:solidFill>
                          <a:effectLst/>
                          <a:latin typeface="+mn-lt"/>
                        </a:rPr>
                        <a:t>dans</a:t>
                      </a:r>
                      <a:r>
                        <a:rPr lang="fr-FR" sz="1400" b="0" spc="-5" dirty="0">
                          <a:solidFill>
                            <a:schemeClr val="tx1"/>
                          </a:solidFill>
                          <a:effectLst/>
                          <a:latin typeface="+mn-lt"/>
                        </a:rPr>
                        <a:t> </a:t>
                      </a:r>
                      <a:r>
                        <a:rPr lang="fr-FR" sz="1400" b="0" dirty="0">
                          <a:solidFill>
                            <a:schemeClr val="tx1"/>
                          </a:solidFill>
                          <a:effectLst/>
                          <a:latin typeface="+mn-lt"/>
                        </a:rPr>
                        <a:t>la</a:t>
                      </a:r>
                    </a:p>
                    <a:p>
                      <a:pPr marL="80645" marR="64135" algn="l">
                        <a:lnSpc>
                          <a:spcPts val="1000"/>
                        </a:lnSpc>
                        <a:buNone/>
                      </a:pPr>
                      <a:r>
                        <a:rPr lang="fr-FR" sz="1400" b="0" dirty="0">
                          <a:solidFill>
                            <a:schemeClr val="tx1"/>
                          </a:solidFill>
                          <a:effectLst/>
                          <a:latin typeface="+mn-lt"/>
                        </a:rPr>
                        <a:t>limite</a:t>
                      </a:r>
                      <a:r>
                        <a:rPr lang="fr-FR" sz="1400" b="0" spc="-55" dirty="0">
                          <a:solidFill>
                            <a:schemeClr val="tx1"/>
                          </a:solidFill>
                          <a:effectLst/>
                          <a:latin typeface="+mn-lt"/>
                        </a:rPr>
                        <a:t> </a:t>
                      </a:r>
                      <a:r>
                        <a:rPr lang="fr-FR" sz="1400" b="0" dirty="0">
                          <a:solidFill>
                            <a:schemeClr val="tx1"/>
                          </a:solidFill>
                          <a:effectLst/>
                          <a:latin typeface="+mn-lt"/>
                        </a:rPr>
                        <a:t>d’une</a:t>
                      </a:r>
                      <a:r>
                        <a:rPr lang="fr-FR" sz="1400" b="0" spc="-45" dirty="0">
                          <a:solidFill>
                            <a:schemeClr val="tx1"/>
                          </a:solidFill>
                          <a:effectLst/>
                          <a:latin typeface="+mn-lt"/>
                        </a:rPr>
                        <a:t> </a:t>
                      </a:r>
                      <a:r>
                        <a:rPr lang="fr-FR" sz="1400" b="0" dirty="0">
                          <a:solidFill>
                            <a:schemeClr val="tx1"/>
                          </a:solidFill>
                          <a:effectLst/>
                          <a:latin typeface="+mn-lt"/>
                        </a:rPr>
                        <a:t>durée maximale</a:t>
                      </a:r>
                      <a:r>
                        <a:rPr lang="fr-FR" sz="1400" b="0" spc="-70" dirty="0">
                          <a:solidFill>
                            <a:schemeClr val="tx1"/>
                          </a:solidFill>
                          <a:effectLst/>
                          <a:latin typeface="+mn-lt"/>
                        </a:rPr>
                        <a:t> </a:t>
                      </a:r>
                      <a:r>
                        <a:rPr lang="fr-FR" sz="1400" b="0" dirty="0">
                          <a:solidFill>
                            <a:schemeClr val="tx1"/>
                          </a:solidFill>
                          <a:effectLst/>
                          <a:latin typeface="+mn-lt"/>
                        </a:rPr>
                        <a:t>de</a:t>
                      </a:r>
                      <a:r>
                        <a:rPr lang="fr-FR" sz="1400" b="0" spc="-20" dirty="0">
                          <a:solidFill>
                            <a:schemeClr val="tx1"/>
                          </a:solidFill>
                          <a:effectLst/>
                          <a:latin typeface="+mn-lt"/>
                        </a:rPr>
                        <a:t> </a:t>
                      </a:r>
                      <a:r>
                        <a:rPr lang="fr-FR" sz="1400" b="0" dirty="0">
                          <a:solidFill>
                            <a:schemeClr val="tx1"/>
                          </a:solidFill>
                          <a:effectLst/>
                          <a:latin typeface="+mn-lt"/>
                        </a:rPr>
                        <a:t>10</a:t>
                      </a:r>
                      <a:r>
                        <a:rPr lang="fr-FR" sz="1400" b="0" spc="-10" dirty="0">
                          <a:solidFill>
                            <a:schemeClr val="tx1"/>
                          </a:solidFill>
                          <a:effectLst/>
                          <a:latin typeface="+mn-lt"/>
                        </a:rPr>
                        <a:t> </a:t>
                      </a:r>
                      <a:r>
                        <a:rPr lang="fr-FR" sz="1400" b="0" dirty="0">
                          <a:solidFill>
                            <a:schemeClr val="tx1"/>
                          </a:solidFill>
                          <a:effectLst/>
                          <a:latin typeface="+mn-lt"/>
                        </a:rPr>
                        <a:t>ans </a:t>
                      </a:r>
                      <a:r>
                        <a:rPr lang="fr-FR" sz="1400" b="0" spc="-5" dirty="0">
                          <a:solidFill>
                            <a:schemeClr val="tx1"/>
                          </a:solidFill>
                          <a:effectLst/>
                          <a:latin typeface="+mn-lt"/>
                        </a:rPr>
                        <a:t>pour </a:t>
                      </a:r>
                      <a:r>
                        <a:rPr lang="fr-FR" sz="1400" b="0" dirty="0">
                          <a:solidFill>
                            <a:schemeClr val="tx1"/>
                          </a:solidFill>
                          <a:effectLst/>
                          <a:latin typeface="+mn-lt"/>
                        </a:rPr>
                        <a:t>l’ensemble de la</a:t>
                      </a:r>
                      <a:r>
                        <a:rPr lang="fr-FR" sz="1400" b="0" spc="5" dirty="0">
                          <a:solidFill>
                            <a:schemeClr val="tx1"/>
                          </a:solidFill>
                          <a:effectLst/>
                          <a:latin typeface="+mn-lt"/>
                        </a:rPr>
                        <a:t> </a:t>
                      </a:r>
                      <a:r>
                        <a:rPr lang="fr-FR" sz="1400" b="0" dirty="0">
                          <a:solidFill>
                            <a:schemeClr val="tx1"/>
                          </a:solidFill>
                          <a:effectLst/>
                          <a:latin typeface="+mn-lt"/>
                        </a:rPr>
                        <a:t>carrière, sous réserve</a:t>
                      </a:r>
                      <a:r>
                        <a:rPr lang="fr-FR" sz="1400" b="0" spc="5" dirty="0">
                          <a:solidFill>
                            <a:schemeClr val="tx1"/>
                          </a:solidFill>
                          <a:effectLst/>
                          <a:latin typeface="+mn-lt"/>
                        </a:rPr>
                        <a:t> </a:t>
                      </a:r>
                      <a:r>
                        <a:rPr lang="fr-FR" sz="1400" b="0" dirty="0">
                          <a:solidFill>
                            <a:schemeClr val="tx1"/>
                          </a:solidFill>
                          <a:effectLst/>
                          <a:latin typeface="+mn-lt"/>
                        </a:rPr>
                        <a:t>au</a:t>
                      </a:r>
                      <a:r>
                        <a:rPr lang="fr-FR" sz="1400" b="0" spc="135" dirty="0">
                          <a:solidFill>
                            <a:schemeClr val="tx1"/>
                          </a:solidFill>
                          <a:effectLst/>
                          <a:latin typeface="+mn-lt"/>
                        </a:rPr>
                        <a:t> </a:t>
                      </a:r>
                      <a:r>
                        <a:rPr lang="fr-FR" sz="1400" b="0" dirty="0">
                          <a:solidFill>
                            <a:schemeClr val="tx1"/>
                          </a:solidFill>
                          <a:effectLst/>
                          <a:latin typeface="+mn-lt"/>
                        </a:rPr>
                        <a:t>terme</a:t>
                      </a:r>
                      <a:r>
                        <a:rPr lang="fr-FR" sz="1400" b="0" spc="110" dirty="0">
                          <a:solidFill>
                            <a:schemeClr val="tx1"/>
                          </a:solidFill>
                          <a:effectLst/>
                          <a:latin typeface="+mn-lt"/>
                        </a:rPr>
                        <a:t> </a:t>
                      </a:r>
                      <a:r>
                        <a:rPr lang="fr-FR" sz="1400" b="0" dirty="0">
                          <a:solidFill>
                            <a:schemeClr val="tx1"/>
                          </a:solidFill>
                          <a:effectLst/>
                          <a:latin typeface="+mn-lt"/>
                        </a:rPr>
                        <a:t>d’une</a:t>
                      </a:r>
                      <a:r>
                        <a:rPr lang="fr-FR" sz="1400" b="0" spc="120" dirty="0">
                          <a:solidFill>
                            <a:schemeClr val="tx1"/>
                          </a:solidFill>
                          <a:effectLst/>
                          <a:latin typeface="+mn-lt"/>
                        </a:rPr>
                        <a:t> </a:t>
                      </a:r>
                      <a:r>
                        <a:rPr lang="fr-FR" sz="1400" b="0" dirty="0">
                          <a:solidFill>
                            <a:schemeClr val="tx1"/>
                          </a:solidFill>
                          <a:effectLst/>
                          <a:latin typeface="+mn-lt"/>
                        </a:rPr>
                        <a:t>période</a:t>
                      </a:r>
                      <a:r>
                        <a:rPr lang="fr-FR" sz="1400" b="0" spc="-245" dirty="0">
                          <a:solidFill>
                            <a:schemeClr val="tx1"/>
                          </a:solidFill>
                          <a:effectLst/>
                          <a:latin typeface="+mn-lt"/>
                        </a:rPr>
                        <a:t> </a:t>
                      </a:r>
                      <a:r>
                        <a:rPr lang="fr-FR" sz="1400" b="0" dirty="0">
                          <a:solidFill>
                            <a:schemeClr val="tx1"/>
                          </a:solidFill>
                          <a:effectLst/>
                          <a:latin typeface="+mn-lt"/>
                        </a:rPr>
                        <a:t>de</a:t>
                      </a:r>
                      <a:r>
                        <a:rPr lang="fr-FR" sz="1400" b="0" spc="-25" dirty="0">
                          <a:solidFill>
                            <a:schemeClr val="tx1"/>
                          </a:solidFill>
                          <a:effectLst/>
                          <a:latin typeface="+mn-lt"/>
                        </a:rPr>
                        <a:t> </a:t>
                      </a:r>
                      <a:r>
                        <a:rPr lang="fr-FR" sz="1400" b="0" dirty="0">
                          <a:solidFill>
                            <a:schemeClr val="tx1"/>
                          </a:solidFill>
                          <a:effectLst/>
                          <a:latin typeface="+mn-lt"/>
                        </a:rPr>
                        <a:t>cinq</a:t>
                      </a:r>
                      <a:r>
                        <a:rPr lang="fr-FR" sz="1400" b="0" spc="-20" dirty="0">
                          <a:solidFill>
                            <a:schemeClr val="tx1"/>
                          </a:solidFill>
                          <a:effectLst/>
                          <a:latin typeface="+mn-lt"/>
                        </a:rPr>
                        <a:t> </a:t>
                      </a:r>
                      <a:r>
                        <a:rPr lang="fr-FR" sz="1400" b="0" dirty="0">
                          <a:solidFill>
                            <a:schemeClr val="tx1"/>
                          </a:solidFill>
                          <a:effectLst/>
                          <a:latin typeface="+mn-lt"/>
                        </a:rPr>
                        <a:t>ans</a:t>
                      </a:r>
                      <a:r>
                        <a:rPr lang="fr-FR" sz="1400" b="0" spc="-5" dirty="0">
                          <a:solidFill>
                            <a:schemeClr val="tx1"/>
                          </a:solidFill>
                          <a:effectLst/>
                          <a:latin typeface="+mn-lt"/>
                        </a:rPr>
                        <a:t> </a:t>
                      </a:r>
                      <a:r>
                        <a:rPr lang="fr-FR" sz="1400" b="0" dirty="0">
                          <a:solidFill>
                            <a:schemeClr val="tx1"/>
                          </a:solidFill>
                          <a:effectLst/>
                          <a:latin typeface="+mn-lt"/>
                        </a:rPr>
                        <a:t>de </a:t>
                      </a:r>
                      <a:r>
                        <a:rPr lang="fr-FR" sz="1400" b="0" spc="-5" dirty="0">
                          <a:solidFill>
                            <a:schemeClr val="tx1"/>
                          </a:solidFill>
                          <a:effectLst/>
                          <a:latin typeface="+mn-lt"/>
                        </a:rPr>
                        <a:t>disponibilité</a:t>
                      </a:r>
                      <a:r>
                        <a:rPr lang="fr-FR" sz="1400" b="0" spc="-45" dirty="0">
                          <a:solidFill>
                            <a:schemeClr val="tx1"/>
                          </a:solidFill>
                          <a:effectLst/>
                          <a:latin typeface="+mn-lt"/>
                        </a:rPr>
                        <a:t> </a:t>
                      </a:r>
                      <a:r>
                        <a:rPr lang="fr-FR" sz="1400" b="0" dirty="0">
                          <a:solidFill>
                            <a:schemeClr val="tx1"/>
                          </a:solidFill>
                          <a:effectLst/>
                          <a:latin typeface="+mn-lt"/>
                        </a:rPr>
                        <a:t>d’avoir</a:t>
                      </a:r>
                    </a:p>
                    <a:p>
                      <a:pPr marL="78105" marR="64135" algn="l">
                        <a:lnSpc>
                          <a:spcPts val="1000"/>
                        </a:lnSpc>
                        <a:buNone/>
                      </a:pPr>
                      <a:r>
                        <a:rPr lang="fr-FR" sz="1400" b="0" dirty="0">
                          <a:solidFill>
                            <a:schemeClr val="tx1"/>
                          </a:solidFill>
                          <a:effectLst/>
                          <a:latin typeface="+mn-lt"/>
                        </a:rPr>
                        <a:t>accompli,</a:t>
                      </a:r>
                      <a:r>
                        <a:rPr lang="fr-FR" sz="1400" b="0" spc="90" dirty="0">
                          <a:solidFill>
                            <a:schemeClr val="tx1"/>
                          </a:solidFill>
                          <a:effectLst/>
                          <a:latin typeface="+mn-lt"/>
                        </a:rPr>
                        <a:t> </a:t>
                      </a:r>
                      <a:r>
                        <a:rPr lang="fr-FR" sz="1400" b="0" dirty="0">
                          <a:solidFill>
                            <a:schemeClr val="tx1"/>
                          </a:solidFill>
                          <a:effectLst/>
                          <a:latin typeface="+mn-lt"/>
                        </a:rPr>
                        <a:t>après réintégration,</a:t>
                      </a:r>
                      <a:r>
                        <a:rPr lang="fr-FR" sz="1400" b="0" spc="70" dirty="0">
                          <a:solidFill>
                            <a:schemeClr val="tx1"/>
                          </a:solidFill>
                          <a:effectLst/>
                          <a:latin typeface="+mn-lt"/>
                        </a:rPr>
                        <a:t> </a:t>
                      </a:r>
                      <a:r>
                        <a:rPr lang="fr-FR" sz="1400" b="0" dirty="0">
                          <a:solidFill>
                            <a:schemeClr val="tx1"/>
                          </a:solidFill>
                          <a:effectLst/>
                          <a:latin typeface="+mn-lt"/>
                        </a:rPr>
                        <a:t>au</a:t>
                      </a:r>
                      <a:r>
                        <a:rPr lang="fr-FR" sz="1400" b="0" spc="130" dirty="0">
                          <a:solidFill>
                            <a:schemeClr val="tx1"/>
                          </a:solidFill>
                          <a:effectLst/>
                          <a:latin typeface="+mn-lt"/>
                        </a:rPr>
                        <a:t> </a:t>
                      </a:r>
                      <a:r>
                        <a:rPr lang="fr-FR" sz="1400" b="0" dirty="0">
                          <a:solidFill>
                            <a:schemeClr val="tx1"/>
                          </a:solidFill>
                          <a:effectLst/>
                          <a:latin typeface="+mn-lt"/>
                        </a:rPr>
                        <a:t>moins 18</a:t>
                      </a:r>
                      <a:r>
                        <a:rPr lang="fr-FR" sz="1400" b="0" spc="-40" dirty="0">
                          <a:solidFill>
                            <a:schemeClr val="tx1"/>
                          </a:solidFill>
                          <a:effectLst/>
                          <a:latin typeface="+mn-lt"/>
                        </a:rPr>
                        <a:t> </a:t>
                      </a:r>
                      <a:r>
                        <a:rPr lang="fr-FR" sz="1400" b="0" dirty="0">
                          <a:solidFill>
                            <a:schemeClr val="tx1"/>
                          </a:solidFill>
                          <a:effectLst/>
                          <a:latin typeface="+mn-lt"/>
                        </a:rPr>
                        <a:t>mois</a:t>
                      </a:r>
                      <a:r>
                        <a:rPr lang="fr-FR" sz="1400" b="0" spc="-30" dirty="0">
                          <a:solidFill>
                            <a:schemeClr val="tx1"/>
                          </a:solidFill>
                          <a:effectLst/>
                          <a:latin typeface="+mn-lt"/>
                        </a:rPr>
                        <a:t> </a:t>
                      </a:r>
                      <a:r>
                        <a:rPr lang="fr-FR" sz="1400" b="0" dirty="0">
                          <a:solidFill>
                            <a:schemeClr val="tx1"/>
                          </a:solidFill>
                          <a:effectLst/>
                          <a:latin typeface="+mn-lt"/>
                        </a:rPr>
                        <a:t>des</a:t>
                      </a:r>
                      <a:r>
                        <a:rPr lang="fr-FR" sz="1400" b="0" spc="-30" dirty="0">
                          <a:solidFill>
                            <a:schemeClr val="tx1"/>
                          </a:solidFill>
                          <a:effectLst/>
                          <a:latin typeface="+mn-lt"/>
                        </a:rPr>
                        <a:t> </a:t>
                      </a:r>
                      <a:r>
                        <a:rPr lang="fr-FR" sz="1400" b="0" dirty="0">
                          <a:solidFill>
                            <a:schemeClr val="tx1"/>
                          </a:solidFill>
                          <a:effectLst/>
                          <a:latin typeface="+mn-lt"/>
                        </a:rPr>
                        <a:t>services</a:t>
                      </a:r>
                    </a:p>
                    <a:p>
                      <a:pPr marL="67310" marR="50800" algn="l">
                        <a:lnSpc>
                          <a:spcPts val="995"/>
                        </a:lnSpc>
                        <a:buNone/>
                      </a:pPr>
                      <a:r>
                        <a:rPr lang="fr-FR" sz="1400" b="0" dirty="0">
                          <a:solidFill>
                            <a:schemeClr val="tx1"/>
                          </a:solidFill>
                          <a:effectLst/>
                          <a:latin typeface="+mn-lt"/>
                        </a:rPr>
                        <a:t>effectifs</a:t>
                      </a:r>
                      <a:r>
                        <a:rPr lang="fr-FR" sz="1400" b="0" spc="-50" dirty="0">
                          <a:solidFill>
                            <a:schemeClr val="tx1"/>
                          </a:solidFill>
                          <a:effectLst/>
                          <a:latin typeface="+mn-lt"/>
                        </a:rPr>
                        <a:t> </a:t>
                      </a:r>
                      <a:r>
                        <a:rPr lang="fr-FR" sz="1400" b="0" dirty="0">
                          <a:solidFill>
                            <a:schemeClr val="tx1"/>
                          </a:solidFill>
                          <a:effectLst/>
                          <a:latin typeface="+mn-lt"/>
                        </a:rPr>
                        <a:t>continus</a:t>
                      </a:r>
                      <a:r>
                        <a:rPr lang="fr-FR" sz="1400" b="0" spc="-35" dirty="0">
                          <a:solidFill>
                            <a:schemeClr val="tx1"/>
                          </a:solidFill>
                          <a:effectLst/>
                          <a:latin typeface="+mn-lt"/>
                        </a:rPr>
                        <a:t> </a:t>
                      </a:r>
                      <a:r>
                        <a:rPr lang="fr-FR" sz="1400" b="0" dirty="0">
                          <a:solidFill>
                            <a:schemeClr val="tx1"/>
                          </a:solidFill>
                          <a:effectLst/>
                          <a:latin typeface="+mn-lt"/>
                        </a:rPr>
                        <a:t>dans</a:t>
                      </a:r>
                      <a:r>
                        <a:rPr lang="fr-FR" sz="1400" b="0" spc="-15" dirty="0">
                          <a:solidFill>
                            <a:schemeClr val="tx1"/>
                          </a:solidFill>
                          <a:effectLst/>
                          <a:latin typeface="+mn-lt"/>
                        </a:rPr>
                        <a:t> </a:t>
                      </a:r>
                      <a:r>
                        <a:rPr lang="fr-FR" sz="1400" b="0" dirty="0">
                          <a:solidFill>
                            <a:schemeClr val="tx1"/>
                          </a:solidFill>
                          <a:effectLst/>
                          <a:latin typeface="+mn-lt"/>
                        </a:rPr>
                        <a:t>la</a:t>
                      </a:r>
                    </a:p>
                    <a:p>
                      <a:pPr marL="78740" marR="64135" algn="l">
                        <a:lnSpc>
                          <a:spcPts val="1035"/>
                        </a:lnSpc>
                        <a:buNone/>
                      </a:pPr>
                      <a:r>
                        <a:rPr lang="fr-FR" sz="1400" b="0" dirty="0">
                          <a:solidFill>
                            <a:schemeClr val="tx1"/>
                          </a:solidFill>
                          <a:effectLst/>
                          <a:latin typeface="+mn-lt"/>
                        </a:rPr>
                        <a:t>FP</a:t>
                      </a:r>
                      <a:endParaRPr lang="fr-FR" sz="1400" b="0" dirty="0">
                        <a:solidFill>
                          <a:schemeClr val="tx1"/>
                        </a:solidFill>
                        <a:effectLst/>
                        <a:latin typeface="+mn-lt"/>
                        <a:ea typeface="Arial MT"/>
                        <a:cs typeface="Arial MT"/>
                      </a:endParaRPr>
                    </a:p>
                  </a:txBody>
                  <a:tcPr marL="0" marR="0" marT="0" marB="0">
                    <a:solidFill>
                      <a:srgbClr val="E9EBF5"/>
                    </a:solidFill>
                  </a:tcPr>
                </a:tc>
                <a:extLst>
                  <a:ext uri="{0D108BD9-81ED-4DB2-BD59-A6C34878D82A}">
                    <a16:rowId xmlns:a16="http://schemas.microsoft.com/office/drawing/2014/main" val="1215389942"/>
                  </a:ext>
                </a:extLst>
              </a:tr>
              <a:tr h="1049554">
                <a:tc vMerge="1">
                  <a:txBody>
                    <a:bodyPr/>
                    <a:lstStyle/>
                    <a:p>
                      <a:endParaRPr lang="fr-FR"/>
                    </a:p>
                  </a:txBody>
                  <a:tcPr/>
                </a:tc>
                <a:tc>
                  <a:txBody>
                    <a:bodyPr/>
                    <a:lstStyle/>
                    <a:p>
                      <a:pPr marL="67945" marR="60325" algn="l">
                        <a:lnSpc>
                          <a:spcPct val="98000"/>
                        </a:lnSpc>
                        <a:buNone/>
                      </a:pPr>
                      <a:r>
                        <a:rPr lang="fr-FR" sz="1400" b="0">
                          <a:solidFill>
                            <a:schemeClr val="tx1"/>
                          </a:solidFill>
                          <a:effectLst/>
                          <a:latin typeface="+mn-lt"/>
                        </a:rPr>
                        <a:t>Créer ou reprendre une entreprise au</a:t>
                      </a:r>
                      <a:r>
                        <a:rPr lang="fr-FR" sz="1400" b="0" spc="-265">
                          <a:solidFill>
                            <a:schemeClr val="tx1"/>
                          </a:solidFill>
                          <a:effectLst/>
                          <a:latin typeface="+mn-lt"/>
                        </a:rPr>
                        <a:t> </a:t>
                      </a:r>
                      <a:r>
                        <a:rPr lang="fr-FR" sz="1400" b="0">
                          <a:solidFill>
                            <a:schemeClr val="tx1"/>
                          </a:solidFill>
                          <a:effectLst/>
                          <a:latin typeface="+mn-lt"/>
                        </a:rPr>
                        <a:t>sens</a:t>
                      </a:r>
                      <a:r>
                        <a:rPr lang="fr-FR" sz="1400" b="0" spc="60">
                          <a:solidFill>
                            <a:schemeClr val="tx1"/>
                          </a:solidFill>
                          <a:effectLst/>
                          <a:latin typeface="+mn-lt"/>
                        </a:rPr>
                        <a:t> </a:t>
                      </a:r>
                      <a:r>
                        <a:rPr lang="fr-FR" sz="1400" b="0">
                          <a:solidFill>
                            <a:schemeClr val="tx1"/>
                          </a:solidFill>
                          <a:effectLst/>
                          <a:latin typeface="+mn-lt"/>
                        </a:rPr>
                        <a:t>des</a:t>
                      </a:r>
                      <a:r>
                        <a:rPr lang="fr-FR" sz="1400" b="0" spc="75">
                          <a:solidFill>
                            <a:schemeClr val="tx1"/>
                          </a:solidFill>
                          <a:effectLst/>
                          <a:latin typeface="+mn-lt"/>
                        </a:rPr>
                        <a:t> </a:t>
                      </a:r>
                      <a:r>
                        <a:rPr lang="fr-FR" sz="1400" b="0">
                          <a:solidFill>
                            <a:schemeClr val="tx1"/>
                          </a:solidFill>
                          <a:effectLst/>
                          <a:latin typeface="+mn-lt"/>
                        </a:rPr>
                        <a:t>articles</a:t>
                      </a:r>
                      <a:r>
                        <a:rPr lang="fr-FR" sz="1400" b="0" spc="50">
                          <a:solidFill>
                            <a:schemeClr val="tx1"/>
                          </a:solidFill>
                          <a:effectLst/>
                          <a:latin typeface="+mn-lt"/>
                        </a:rPr>
                        <a:t> </a:t>
                      </a:r>
                      <a:r>
                        <a:rPr lang="fr-FR" sz="1400" b="0" u="none" strike="noStrike">
                          <a:solidFill>
                            <a:srgbClr val="0563C1"/>
                          </a:solidFill>
                          <a:effectLst/>
                          <a:latin typeface="+mn-lt"/>
                          <a:hlinkClick r:id="rId3">
                            <a:extLst>
                              <a:ext uri="{A12FA001-AC4F-418D-AE19-62706E023703}">
                                <ahyp:hlinkClr xmlns:ahyp="http://schemas.microsoft.com/office/drawing/2018/hyperlinkcolor" val="tx"/>
                              </a:ext>
                            </a:extLst>
                          </a:hlinkClick>
                        </a:rPr>
                        <a:t>L.</a:t>
                      </a:r>
                      <a:r>
                        <a:rPr lang="fr-FR" sz="1400" b="0" u="none" strike="noStrike" spc="50">
                          <a:solidFill>
                            <a:srgbClr val="0563C1"/>
                          </a:solidFill>
                          <a:effectLst/>
                          <a:latin typeface="+mn-lt"/>
                          <a:hlinkClick r:id="rId3">
                            <a:extLst>
                              <a:ext uri="{A12FA001-AC4F-418D-AE19-62706E023703}">
                                <ahyp:hlinkClr xmlns:ahyp="http://schemas.microsoft.com/office/drawing/2018/hyperlinkcolor" val="tx"/>
                              </a:ext>
                            </a:extLst>
                          </a:hlinkClick>
                        </a:rPr>
                        <a:t> </a:t>
                      </a:r>
                      <a:r>
                        <a:rPr lang="fr-FR" sz="1400" b="0" u="none" strike="noStrike">
                          <a:solidFill>
                            <a:srgbClr val="0563C1"/>
                          </a:solidFill>
                          <a:effectLst/>
                          <a:latin typeface="+mn-lt"/>
                          <a:hlinkClick r:id="rId3">
                            <a:extLst>
                              <a:ext uri="{A12FA001-AC4F-418D-AE19-62706E023703}">
                                <ahyp:hlinkClr xmlns:ahyp="http://schemas.microsoft.com/office/drawing/2018/hyperlinkcolor" val="tx"/>
                              </a:ext>
                            </a:extLst>
                          </a:hlinkClick>
                        </a:rPr>
                        <a:t>5141-1,</a:t>
                      </a:r>
                      <a:r>
                        <a:rPr lang="fr-FR" sz="1400" b="0" u="none" strike="noStrike" spc="35">
                          <a:solidFill>
                            <a:srgbClr val="0563C1"/>
                          </a:solidFill>
                          <a:effectLst/>
                          <a:latin typeface="+mn-lt"/>
                          <a:hlinkClick r:id="rId3">
                            <a:extLst>
                              <a:ext uri="{A12FA001-AC4F-418D-AE19-62706E023703}">
                                <ahyp:hlinkClr xmlns:ahyp="http://schemas.microsoft.com/office/drawing/2018/hyperlinkcolor" val="tx"/>
                              </a:ext>
                            </a:extLst>
                          </a:hlinkClick>
                        </a:rPr>
                        <a:t> </a:t>
                      </a:r>
                      <a:r>
                        <a:rPr lang="fr-FR" sz="1400" b="0" u="none" strike="noStrike">
                          <a:solidFill>
                            <a:srgbClr val="0563C1"/>
                          </a:solidFill>
                          <a:effectLst/>
                          <a:latin typeface="+mn-lt"/>
                          <a:hlinkClick r:id="rId3">
                            <a:extLst>
                              <a:ext uri="{A12FA001-AC4F-418D-AE19-62706E023703}">
                                <ahyp:hlinkClr xmlns:ahyp="http://schemas.microsoft.com/office/drawing/2018/hyperlinkcolor" val="tx"/>
                              </a:ext>
                            </a:extLst>
                          </a:hlinkClick>
                        </a:rPr>
                        <a:t>L.</a:t>
                      </a:r>
                      <a:r>
                        <a:rPr lang="fr-FR" sz="1400" b="0" u="none" strike="noStrike" spc="60">
                          <a:solidFill>
                            <a:srgbClr val="0563C1"/>
                          </a:solidFill>
                          <a:effectLst/>
                          <a:latin typeface="+mn-lt"/>
                          <a:hlinkClick r:id="rId3">
                            <a:extLst>
                              <a:ext uri="{A12FA001-AC4F-418D-AE19-62706E023703}">
                                <ahyp:hlinkClr xmlns:ahyp="http://schemas.microsoft.com/office/drawing/2018/hyperlinkcolor" val="tx"/>
                              </a:ext>
                            </a:extLst>
                          </a:hlinkClick>
                        </a:rPr>
                        <a:t> </a:t>
                      </a:r>
                      <a:r>
                        <a:rPr lang="fr-FR" sz="1400" b="0" u="none" strike="noStrike">
                          <a:solidFill>
                            <a:schemeClr val="tx1"/>
                          </a:solidFill>
                          <a:effectLst/>
                          <a:latin typeface="+mn-lt"/>
                          <a:hlinkClick r:id="rId3">
                            <a:extLst>
                              <a:ext uri="{A12FA001-AC4F-418D-AE19-62706E023703}">
                                <ahyp:hlinkClr xmlns:ahyp="http://schemas.microsoft.com/office/drawing/2018/hyperlinkcolor" val="tx"/>
                              </a:ext>
                            </a:extLst>
                          </a:hlinkClick>
                        </a:rPr>
                        <a:t>5141-</a:t>
                      </a:r>
                      <a:endParaRPr lang="fr-FR" sz="1400" b="0">
                        <a:solidFill>
                          <a:schemeClr val="tx1"/>
                        </a:solidFill>
                        <a:effectLst/>
                        <a:latin typeface="+mn-lt"/>
                      </a:endParaRPr>
                    </a:p>
                    <a:p>
                      <a:pPr marL="67945" algn="l">
                        <a:lnSpc>
                          <a:spcPts val="1085"/>
                        </a:lnSpc>
                        <a:buNone/>
                      </a:pPr>
                      <a:r>
                        <a:rPr lang="fr-FR" sz="1400" b="0" u="none" strike="noStrike">
                          <a:solidFill>
                            <a:srgbClr val="0563C1"/>
                          </a:solidFill>
                          <a:effectLst/>
                          <a:latin typeface="+mn-lt"/>
                          <a:hlinkClick r:id="rId3">
                            <a:extLst>
                              <a:ext uri="{A12FA001-AC4F-418D-AE19-62706E023703}">
                                <ahyp:hlinkClr xmlns:ahyp="http://schemas.microsoft.com/office/drawing/2018/hyperlinkcolor" val="tx"/>
                              </a:ext>
                            </a:extLst>
                          </a:hlinkClick>
                        </a:rPr>
                        <a:t>2</a:t>
                      </a:r>
                      <a:r>
                        <a:rPr lang="fr-FR" sz="1400" b="0" u="none" strike="noStrike" spc="-15">
                          <a:solidFill>
                            <a:schemeClr val="tx1"/>
                          </a:solidFill>
                          <a:effectLst/>
                          <a:latin typeface="+mn-lt"/>
                          <a:hlinkClick r:id="rId3">
                            <a:extLst>
                              <a:ext uri="{A12FA001-AC4F-418D-AE19-62706E023703}">
                                <ahyp:hlinkClr xmlns:ahyp="http://schemas.microsoft.com/office/drawing/2018/hyperlinkcolor" val="tx"/>
                              </a:ext>
                            </a:extLst>
                          </a:hlinkClick>
                        </a:rPr>
                        <a:t> </a:t>
                      </a:r>
                      <a:r>
                        <a:rPr lang="fr-FR" sz="1400" b="0">
                          <a:solidFill>
                            <a:schemeClr val="tx1"/>
                          </a:solidFill>
                          <a:effectLst/>
                          <a:latin typeface="+mn-lt"/>
                        </a:rPr>
                        <a:t>et</a:t>
                      </a:r>
                      <a:r>
                        <a:rPr lang="fr-FR" sz="1400" b="0" spc="5">
                          <a:solidFill>
                            <a:schemeClr val="tx1"/>
                          </a:solidFill>
                          <a:effectLst/>
                          <a:latin typeface="+mn-lt"/>
                        </a:rPr>
                        <a:t> </a:t>
                      </a:r>
                      <a:r>
                        <a:rPr lang="fr-FR" sz="1400" b="0" u="none" strike="noStrike">
                          <a:solidFill>
                            <a:srgbClr val="0563C1"/>
                          </a:solidFill>
                          <a:effectLst/>
                          <a:latin typeface="+mn-lt"/>
                          <a:hlinkClick r:id="rId4">
                            <a:extLst>
                              <a:ext uri="{A12FA001-AC4F-418D-AE19-62706E023703}">
                                <ahyp:hlinkClr xmlns:ahyp="http://schemas.microsoft.com/office/drawing/2018/hyperlinkcolor" val="tx"/>
                              </a:ext>
                            </a:extLst>
                          </a:hlinkClick>
                        </a:rPr>
                        <a:t>L.</a:t>
                      </a:r>
                      <a:r>
                        <a:rPr lang="fr-FR" sz="1400" b="0" u="none" strike="noStrike" spc="-15">
                          <a:solidFill>
                            <a:srgbClr val="0563C1"/>
                          </a:solidFill>
                          <a:effectLst/>
                          <a:latin typeface="+mn-lt"/>
                          <a:hlinkClick r:id="rId4">
                            <a:extLst>
                              <a:ext uri="{A12FA001-AC4F-418D-AE19-62706E023703}">
                                <ahyp:hlinkClr xmlns:ahyp="http://schemas.microsoft.com/office/drawing/2018/hyperlinkcolor" val="tx"/>
                              </a:ext>
                            </a:extLst>
                          </a:hlinkClick>
                        </a:rPr>
                        <a:t> </a:t>
                      </a:r>
                      <a:r>
                        <a:rPr lang="fr-FR" sz="1400" b="0" u="none" strike="noStrike">
                          <a:solidFill>
                            <a:srgbClr val="0563C1"/>
                          </a:solidFill>
                          <a:effectLst/>
                          <a:latin typeface="+mn-lt"/>
                          <a:hlinkClick r:id="rId4">
                            <a:extLst>
                              <a:ext uri="{A12FA001-AC4F-418D-AE19-62706E023703}">
                                <ahyp:hlinkClr xmlns:ahyp="http://schemas.microsoft.com/office/drawing/2018/hyperlinkcolor" val="tx"/>
                              </a:ext>
                            </a:extLst>
                          </a:hlinkClick>
                        </a:rPr>
                        <a:t>5141-5</a:t>
                      </a:r>
                      <a:r>
                        <a:rPr lang="fr-FR" sz="1400" b="0" u="none" strike="noStrike" spc="-20">
                          <a:solidFill>
                            <a:schemeClr val="tx1"/>
                          </a:solidFill>
                          <a:effectLst/>
                          <a:latin typeface="+mn-lt"/>
                          <a:hlinkClick r:id="rId4">
                            <a:extLst>
                              <a:ext uri="{A12FA001-AC4F-418D-AE19-62706E023703}">
                                <ahyp:hlinkClr xmlns:ahyp="http://schemas.microsoft.com/office/drawing/2018/hyperlinkcolor" val="tx"/>
                              </a:ext>
                            </a:extLst>
                          </a:hlinkClick>
                        </a:rPr>
                        <a:t> </a:t>
                      </a:r>
                      <a:r>
                        <a:rPr lang="fr-FR" sz="1400" b="0">
                          <a:solidFill>
                            <a:schemeClr val="tx1"/>
                          </a:solidFill>
                          <a:effectLst/>
                          <a:latin typeface="+mn-lt"/>
                        </a:rPr>
                        <a:t>du</a:t>
                      </a:r>
                      <a:r>
                        <a:rPr lang="fr-FR" sz="1400" b="0" spc="-20">
                          <a:solidFill>
                            <a:schemeClr val="tx1"/>
                          </a:solidFill>
                          <a:effectLst/>
                          <a:latin typeface="+mn-lt"/>
                        </a:rPr>
                        <a:t> </a:t>
                      </a:r>
                      <a:r>
                        <a:rPr lang="fr-FR" sz="1400" b="0">
                          <a:solidFill>
                            <a:schemeClr val="tx1"/>
                          </a:solidFill>
                          <a:effectLst/>
                          <a:latin typeface="+mn-lt"/>
                        </a:rPr>
                        <a:t>code</a:t>
                      </a:r>
                      <a:r>
                        <a:rPr lang="fr-FR" sz="1400" b="0" spc="-15">
                          <a:solidFill>
                            <a:schemeClr val="tx1"/>
                          </a:solidFill>
                          <a:effectLst/>
                          <a:latin typeface="+mn-lt"/>
                        </a:rPr>
                        <a:t> </a:t>
                      </a:r>
                      <a:r>
                        <a:rPr lang="fr-FR" sz="1400" b="0">
                          <a:solidFill>
                            <a:schemeClr val="tx1"/>
                          </a:solidFill>
                          <a:effectLst/>
                          <a:latin typeface="+mn-lt"/>
                        </a:rPr>
                        <a:t>du</a:t>
                      </a:r>
                      <a:r>
                        <a:rPr lang="fr-FR" sz="1400" b="0" spc="-20">
                          <a:solidFill>
                            <a:schemeClr val="tx1"/>
                          </a:solidFill>
                          <a:effectLst/>
                          <a:latin typeface="+mn-lt"/>
                        </a:rPr>
                        <a:t> </a:t>
                      </a:r>
                      <a:r>
                        <a:rPr lang="fr-FR" sz="1400" b="0">
                          <a:solidFill>
                            <a:schemeClr val="tx1"/>
                          </a:solidFill>
                          <a:effectLst/>
                          <a:latin typeface="+mn-lt"/>
                        </a:rPr>
                        <a:t>travail</a:t>
                      </a:r>
                      <a:endParaRPr lang="fr-FR" sz="1400" b="0">
                        <a:solidFill>
                          <a:schemeClr val="tx1"/>
                        </a:solidFill>
                        <a:effectLst/>
                        <a:latin typeface="+mn-lt"/>
                        <a:ea typeface="Arial MT"/>
                        <a:cs typeface="Arial MT"/>
                      </a:endParaRPr>
                    </a:p>
                  </a:txBody>
                  <a:tcPr marL="0" marR="0" marT="0" marB="0">
                    <a:solidFill>
                      <a:srgbClr val="CFD5EA"/>
                    </a:solidFill>
                  </a:tcPr>
                </a:tc>
                <a:tc>
                  <a:txBody>
                    <a:bodyPr/>
                    <a:lstStyle/>
                    <a:p>
                      <a:pPr marL="86360" marR="91440" algn="l">
                        <a:spcBef>
                          <a:spcPts val="535"/>
                        </a:spcBef>
                        <a:buNone/>
                      </a:pPr>
                      <a:r>
                        <a:rPr lang="fr-FR" sz="1400" b="0">
                          <a:solidFill>
                            <a:schemeClr val="tx1"/>
                          </a:solidFill>
                          <a:effectLst/>
                          <a:latin typeface="+mn-lt"/>
                        </a:rPr>
                        <a:t>Art.</a:t>
                      </a:r>
                      <a:r>
                        <a:rPr lang="fr-FR" sz="1400" b="0" spc="-35">
                          <a:solidFill>
                            <a:schemeClr val="tx1"/>
                          </a:solidFill>
                          <a:effectLst/>
                          <a:latin typeface="+mn-lt"/>
                        </a:rPr>
                        <a:t> </a:t>
                      </a:r>
                      <a:r>
                        <a:rPr lang="fr-FR" sz="1400" b="0">
                          <a:solidFill>
                            <a:schemeClr val="tx1"/>
                          </a:solidFill>
                          <a:effectLst/>
                          <a:latin typeface="+mn-lt"/>
                        </a:rPr>
                        <a:t>23</a:t>
                      </a:r>
                      <a:r>
                        <a:rPr lang="fr-FR" sz="1400" b="0" spc="-25">
                          <a:solidFill>
                            <a:schemeClr val="tx1"/>
                          </a:solidFill>
                          <a:effectLst/>
                          <a:latin typeface="+mn-lt"/>
                        </a:rPr>
                        <a:t> </a:t>
                      </a:r>
                      <a:r>
                        <a:rPr lang="fr-FR" sz="1400" b="0">
                          <a:solidFill>
                            <a:schemeClr val="tx1"/>
                          </a:solidFill>
                          <a:effectLst/>
                          <a:latin typeface="+mn-lt"/>
                        </a:rPr>
                        <a:t>du</a:t>
                      </a:r>
                    </a:p>
                    <a:p>
                      <a:pPr marL="93980" marR="91440" algn="l">
                        <a:spcBef>
                          <a:spcPts val="5"/>
                        </a:spcBef>
                        <a:buNone/>
                      </a:pPr>
                      <a:r>
                        <a:rPr lang="fr-FR" sz="1400" b="0">
                          <a:solidFill>
                            <a:schemeClr val="tx1"/>
                          </a:solidFill>
                          <a:effectLst/>
                          <a:latin typeface="+mn-lt"/>
                        </a:rPr>
                        <a:t>décret</a:t>
                      </a:r>
                      <a:r>
                        <a:rPr lang="fr-FR" sz="1400" b="0" spc="-30">
                          <a:solidFill>
                            <a:schemeClr val="tx1"/>
                          </a:solidFill>
                          <a:effectLst/>
                          <a:latin typeface="+mn-lt"/>
                        </a:rPr>
                        <a:t> </a:t>
                      </a:r>
                      <a:r>
                        <a:rPr lang="fr-FR" sz="1400" b="0">
                          <a:solidFill>
                            <a:schemeClr val="tx1"/>
                          </a:solidFill>
                          <a:effectLst/>
                          <a:latin typeface="+mn-lt"/>
                        </a:rPr>
                        <a:t>86-68</a:t>
                      </a:r>
                      <a:endParaRPr lang="fr-FR" sz="1400" b="0">
                        <a:solidFill>
                          <a:schemeClr val="tx1"/>
                        </a:solidFill>
                        <a:effectLst/>
                        <a:latin typeface="+mn-lt"/>
                        <a:ea typeface="Arial MT"/>
                        <a:cs typeface="Arial MT"/>
                      </a:endParaRPr>
                    </a:p>
                  </a:txBody>
                  <a:tcPr marL="0" marR="0" marT="0" marB="0">
                    <a:solidFill>
                      <a:srgbClr val="CFD5EA"/>
                    </a:solidFill>
                  </a:tcPr>
                </a:tc>
                <a:tc>
                  <a:txBody>
                    <a:bodyPr/>
                    <a:lstStyle/>
                    <a:p>
                      <a:pPr algn="l">
                        <a:spcBef>
                          <a:spcPts val="30"/>
                        </a:spcBef>
                        <a:buNone/>
                      </a:pPr>
                      <a:r>
                        <a:rPr lang="fr-FR" sz="1400" b="0" dirty="0">
                          <a:solidFill>
                            <a:schemeClr val="tx1"/>
                          </a:solidFill>
                          <a:effectLst/>
                          <a:latin typeface="+mn-lt"/>
                        </a:rPr>
                        <a:t> </a:t>
                      </a:r>
                    </a:p>
                    <a:p>
                      <a:pPr marL="67310" marR="64135" algn="l">
                        <a:buNone/>
                      </a:pPr>
                      <a:r>
                        <a:rPr lang="fr-FR" sz="1400" b="0" dirty="0">
                          <a:solidFill>
                            <a:schemeClr val="tx1"/>
                          </a:solidFill>
                          <a:effectLst/>
                          <a:latin typeface="+mn-lt"/>
                        </a:rPr>
                        <a:t>2</a:t>
                      </a:r>
                      <a:r>
                        <a:rPr lang="fr-FR" sz="1400" b="0" spc="-25" dirty="0">
                          <a:solidFill>
                            <a:schemeClr val="tx1"/>
                          </a:solidFill>
                          <a:effectLst/>
                          <a:latin typeface="+mn-lt"/>
                        </a:rPr>
                        <a:t> </a:t>
                      </a:r>
                      <a:r>
                        <a:rPr lang="fr-FR" sz="1400" b="0" dirty="0">
                          <a:solidFill>
                            <a:schemeClr val="tx1"/>
                          </a:solidFill>
                          <a:effectLst/>
                          <a:latin typeface="+mn-lt"/>
                        </a:rPr>
                        <a:t>ans au</a:t>
                      </a:r>
                      <a:r>
                        <a:rPr lang="fr-FR" sz="1400" b="0" spc="-20" dirty="0">
                          <a:solidFill>
                            <a:schemeClr val="tx1"/>
                          </a:solidFill>
                          <a:effectLst/>
                          <a:latin typeface="+mn-lt"/>
                        </a:rPr>
                        <a:t> </a:t>
                      </a:r>
                      <a:r>
                        <a:rPr lang="fr-FR" sz="1400" b="0" dirty="0">
                          <a:solidFill>
                            <a:schemeClr val="tx1"/>
                          </a:solidFill>
                          <a:effectLst/>
                          <a:latin typeface="+mn-lt"/>
                        </a:rPr>
                        <a:t>maximum</a:t>
                      </a:r>
                      <a:endParaRPr lang="fr-FR" sz="1400" b="0" dirty="0">
                        <a:solidFill>
                          <a:schemeClr val="tx1"/>
                        </a:solidFill>
                        <a:effectLst/>
                        <a:latin typeface="+mn-lt"/>
                        <a:ea typeface="Arial MT"/>
                        <a:cs typeface="Arial MT"/>
                      </a:endParaRPr>
                    </a:p>
                  </a:txBody>
                  <a:tcPr marL="0" marR="0" marT="0" marB="0">
                    <a:solidFill>
                      <a:srgbClr val="E9EBF5"/>
                    </a:solidFill>
                  </a:tcPr>
                </a:tc>
                <a:extLst>
                  <a:ext uri="{0D108BD9-81ED-4DB2-BD59-A6C34878D82A}">
                    <a16:rowId xmlns:a16="http://schemas.microsoft.com/office/drawing/2014/main" val="2626672965"/>
                  </a:ext>
                </a:extLst>
              </a:tr>
            </a:tbl>
          </a:graphicData>
        </a:graphic>
      </p:graphicFrame>
    </p:spTree>
    <p:extLst>
      <p:ext uri="{BB962C8B-B14F-4D97-AF65-F5344CB8AC3E}">
        <p14:creationId xmlns:p14="http://schemas.microsoft.com/office/powerpoint/2010/main" val="1101361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28ED9-6C60-148E-91C5-633D7D592B3A}"/>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FCE54BDF-4AB6-FDF6-2B75-170E38A2ED2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B611B20-CB95-5231-E498-AB808723E329}"/>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DFCC7D0F-CE5D-B83D-A549-456B5884618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060D035-91EA-E5BA-47CA-860596452E4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3A4569B-A825-CF33-8C3F-B6454BACDBD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CDB7736-3736-188E-10D5-5B8C09ADEC6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D38CBB4-7D22-2723-A2D5-855E63B9033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8422B6A-E31D-F22B-4DD1-0708BF687F7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BFA1AC0-BCBE-7FA6-DC96-880F5928A4F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4FEC91B-34D5-F1EF-8388-D012CEA3DA3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06B14E3-45DF-6509-6C00-8633B1C36FD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B91C4DC8-7390-12F4-8C5D-3556F9EC62F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6375C9D-8851-CAA9-83C7-001B709C336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2B98BEA-48C2-C986-1183-3953348C425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762602C9-C4D2-87E1-244C-CFA655DF5F7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41CAF2D6-C1DF-A269-4312-17186B4296FD}"/>
              </a:ext>
            </a:extLst>
          </p:cNvPr>
          <p:cNvSpPr>
            <a:spLocks noGrp="1"/>
          </p:cNvSpPr>
          <p:nvPr>
            <p:ph type="title"/>
          </p:nvPr>
        </p:nvSpPr>
        <p:spPr>
          <a:xfrm>
            <a:off x="628650" y="90491"/>
            <a:ext cx="7886700" cy="1325563"/>
          </a:xfrm>
        </p:spPr>
        <p:txBody>
          <a:bodyPr/>
          <a:lstStyle/>
          <a:p>
            <a:pPr algn="r"/>
            <a:r>
              <a:rPr lang="fr-FR" dirty="0">
                <a:solidFill>
                  <a:srgbClr val="00B0F0"/>
                </a:solidFill>
              </a:rPr>
              <a:t>Disponibilités de droit </a:t>
            </a:r>
          </a:p>
        </p:txBody>
      </p:sp>
      <p:graphicFrame>
        <p:nvGraphicFramePr>
          <p:cNvPr id="2" name="Espace réservé du contenu 1">
            <a:extLst>
              <a:ext uri="{FF2B5EF4-FFF2-40B4-BE49-F238E27FC236}">
                <a16:creationId xmlns:a16="http://schemas.microsoft.com/office/drawing/2014/main" id="{547A0C76-22DE-8088-1BE4-521C0C602E8B}"/>
              </a:ext>
            </a:extLst>
          </p:cNvPr>
          <p:cNvGraphicFramePr>
            <a:graphicFrameLocks noGrp="1"/>
          </p:cNvGraphicFramePr>
          <p:nvPr>
            <p:ph idx="1"/>
            <p:extLst>
              <p:ext uri="{D42A27DB-BD31-4B8C-83A1-F6EECF244321}">
                <p14:modId xmlns:p14="http://schemas.microsoft.com/office/powerpoint/2010/main" val="727094586"/>
              </p:ext>
            </p:extLst>
          </p:nvPr>
        </p:nvGraphicFramePr>
        <p:xfrm>
          <a:off x="457201" y="1502532"/>
          <a:ext cx="8345705" cy="4913628"/>
        </p:xfrm>
        <a:graphic>
          <a:graphicData uri="http://schemas.openxmlformats.org/drawingml/2006/table">
            <a:tbl>
              <a:tblPr firstRow="1" firstCol="1" lastRow="1" lastCol="1" bandRow="1" bandCol="1">
                <a:tableStyleId>{5C22544A-7EE6-4342-B048-85BDC9FD1C3A}</a:tableStyleId>
              </a:tblPr>
              <a:tblGrid>
                <a:gridCol w="779470">
                  <a:extLst>
                    <a:ext uri="{9D8B030D-6E8A-4147-A177-3AD203B41FA5}">
                      <a16:colId xmlns:a16="http://schemas.microsoft.com/office/drawing/2014/main" val="2002046400"/>
                    </a:ext>
                  </a:extLst>
                </a:gridCol>
                <a:gridCol w="3810321">
                  <a:extLst>
                    <a:ext uri="{9D8B030D-6E8A-4147-A177-3AD203B41FA5}">
                      <a16:colId xmlns:a16="http://schemas.microsoft.com/office/drawing/2014/main" val="1703263335"/>
                    </a:ext>
                  </a:extLst>
                </a:gridCol>
                <a:gridCol w="1877957">
                  <a:extLst>
                    <a:ext uri="{9D8B030D-6E8A-4147-A177-3AD203B41FA5}">
                      <a16:colId xmlns:a16="http://schemas.microsoft.com/office/drawing/2014/main" val="265505306"/>
                    </a:ext>
                  </a:extLst>
                </a:gridCol>
                <a:gridCol w="1877957">
                  <a:extLst>
                    <a:ext uri="{9D8B030D-6E8A-4147-A177-3AD203B41FA5}">
                      <a16:colId xmlns:a16="http://schemas.microsoft.com/office/drawing/2014/main" val="2496935884"/>
                    </a:ext>
                  </a:extLst>
                </a:gridCol>
              </a:tblGrid>
              <a:tr h="381593">
                <a:tc>
                  <a:txBody>
                    <a:bodyPr/>
                    <a:lstStyle/>
                    <a:p>
                      <a:pPr algn="ctr">
                        <a:spcBef>
                          <a:spcPts val="5"/>
                        </a:spcBef>
                        <a:buNone/>
                      </a:pPr>
                      <a:r>
                        <a:rPr lang="fr-FR" sz="900">
                          <a:effectLst/>
                        </a:rPr>
                        <a:t> </a:t>
                      </a:r>
                    </a:p>
                    <a:p>
                      <a:pPr marL="104775" algn="ctr">
                        <a:buNone/>
                      </a:pPr>
                      <a:r>
                        <a:rPr lang="fr-FR" sz="900">
                          <a:effectLst/>
                        </a:rPr>
                        <a:t>TYPE</a:t>
                      </a:r>
                      <a:endParaRPr lang="fr-FR" sz="900">
                        <a:effectLst/>
                        <a:latin typeface="Arial MT"/>
                        <a:ea typeface="Arial MT"/>
                        <a:cs typeface="Arial MT"/>
                      </a:endParaRPr>
                    </a:p>
                  </a:txBody>
                  <a:tcPr marL="0" marR="0" marT="0" marB="0"/>
                </a:tc>
                <a:tc>
                  <a:txBody>
                    <a:bodyPr/>
                    <a:lstStyle/>
                    <a:p>
                      <a:pPr algn="ctr">
                        <a:spcBef>
                          <a:spcPts val="5"/>
                        </a:spcBef>
                        <a:buNone/>
                      </a:pPr>
                      <a:r>
                        <a:rPr lang="fr-FR" sz="900">
                          <a:effectLst/>
                        </a:rPr>
                        <a:t> </a:t>
                      </a:r>
                    </a:p>
                    <a:p>
                      <a:pPr marL="224155" algn="ctr">
                        <a:buNone/>
                      </a:pPr>
                      <a:r>
                        <a:rPr lang="fr-FR" sz="900">
                          <a:effectLst/>
                        </a:rPr>
                        <a:t>OBJET</a:t>
                      </a:r>
                      <a:r>
                        <a:rPr lang="fr-FR" sz="900" spc="175">
                          <a:effectLst/>
                        </a:rPr>
                        <a:t> </a:t>
                      </a:r>
                      <a:r>
                        <a:rPr lang="fr-FR" sz="900">
                          <a:effectLst/>
                        </a:rPr>
                        <a:t>DE</a:t>
                      </a:r>
                      <a:r>
                        <a:rPr lang="fr-FR" sz="900" spc="175">
                          <a:effectLst/>
                        </a:rPr>
                        <a:t> </a:t>
                      </a:r>
                      <a:r>
                        <a:rPr lang="fr-FR" sz="900">
                          <a:effectLst/>
                        </a:rPr>
                        <a:t>LA</a:t>
                      </a:r>
                      <a:r>
                        <a:rPr lang="fr-FR" sz="900" spc="95">
                          <a:effectLst/>
                        </a:rPr>
                        <a:t> </a:t>
                      </a:r>
                      <a:r>
                        <a:rPr lang="fr-FR" sz="900">
                          <a:effectLst/>
                        </a:rPr>
                        <a:t>DISPONIBILITE</a:t>
                      </a:r>
                      <a:endParaRPr lang="fr-FR" sz="900">
                        <a:effectLst/>
                        <a:latin typeface="Arial MT"/>
                        <a:ea typeface="Arial MT"/>
                        <a:cs typeface="Arial MT"/>
                      </a:endParaRPr>
                    </a:p>
                  </a:txBody>
                  <a:tcPr marL="0" marR="0" marT="0" marB="0"/>
                </a:tc>
                <a:tc>
                  <a:txBody>
                    <a:bodyPr/>
                    <a:lstStyle/>
                    <a:p>
                      <a:pPr marL="101600" marR="86360" indent="80645" algn="ctr">
                        <a:spcBef>
                          <a:spcPts val="525"/>
                        </a:spcBef>
                        <a:buNone/>
                      </a:pPr>
                      <a:r>
                        <a:rPr lang="fr-FR" sz="900">
                          <a:effectLst/>
                        </a:rPr>
                        <a:t>TEXTE DE</a:t>
                      </a:r>
                      <a:r>
                        <a:rPr lang="fr-FR" sz="900" spc="5">
                          <a:effectLst/>
                        </a:rPr>
                        <a:t> </a:t>
                      </a:r>
                      <a:r>
                        <a:rPr lang="fr-FR" sz="900">
                          <a:effectLst/>
                        </a:rPr>
                        <a:t>REFERENCE</a:t>
                      </a:r>
                      <a:endParaRPr lang="fr-FR" sz="900">
                        <a:effectLst/>
                        <a:latin typeface="Arial MT"/>
                        <a:ea typeface="Arial MT"/>
                        <a:cs typeface="Arial MT"/>
                      </a:endParaRPr>
                    </a:p>
                  </a:txBody>
                  <a:tcPr marL="0" marR="0" marT="0" marB="0"/>
                </a:tc>
                <a:tc>
                  <a:txBody>
                    <a:bodyPr/>
                    <a:lstStyle/>
                    <a:p>
                      <a:pPr marL="299720" marR="285750" indent="33020" algn="ctr">
                        <a:spcBef>
                          <a:spcPts val="525"/>
                        </a:spcBef>
                        <a:buNone/>
                      </a:pPr>
                      <a:r>
                        <a:rPr lang="fr-FR" sz="900">
                          <a:effectLst/>
                        </a:rPr>
                        <a:t>DUREE DE LA</a:t>
                      </a:r>
                      <a:r>
                        <a:rPr lang="fr-FR" sz="900" spc="5">
                          <a:effectLst/>
                        </a:rPr>
                        <a:t> </a:t>
                      </a:r>
                      <a:r>
                        <a:rPr lang="fr-FR" sz="900">
                          <a:effectLst/>
                        </a:rPr>
                        <a:t>DISPONIBILITE</a:t>
                      </a:r>
                      <a:endParaRPr lang="fr-FR" sz="900">
                        <a:effectLst/>
                        <a:latin typeface="Arial MT"/>
                        <a:ea typeface="Arial MT"/>
                        <a:cs typeface="Arial MT"/>
                      </a:endParaRPr>
                    </a:p>
                  </a:txBody>
                  <a:tcPr marL="0" marR="0" marT="0" marB="0"/>
                </a:tc>
                <a:extLst>
                  <a:ext uri="{0D108BD9-81ED-4DB2-BD59-A6C34878D82A}">
                    <a16:rowId xmlns:a16="http://schemas.microsoft.com/office/drawing/2014/main" val="2338472003"/>
                  </a:ext>
                </a:extLst>
              </a:tr>
              <a:tr h="1001349">
                <a:tc rowSpan="5">
                  <a:txBody>
                    <a:bodyPr/>
                    <a:lstStyle/>
                    <a:p>
                      <a:pPr>
                        <a:spcBef>
                          <a:spcPts val="15"/>
                        </a:spcBef>
                        <a:buNone/>
                      </a:pPr>
                      <a:r>
                        <a:rPr lang="fr-FR" sz="900">
                          <a:effectLst/>
                        </a:rPr>
                        <a:t> </a:t>
                      </a:r>
                    </a:p>
                    <a:p>
                      <a:pPr marL="474980">
                        <a:spcBef>
                          <a:spcPts val="5"/>
                        </a:spcBef>
                        <a:buNone/>
                      </a:pPr>
                      <a:r>
                        <a:rPr lang="fr-FR" sz="900">
                          <a:effectLst/>
                        </a:rPr>
                        <a:t>DISPONIBILITE</a:t>
                      </a:r>
                      <a:r>
                        <a:rPr lang="fr-FR" sz="900" spc="-80">
                          <a:effectLst/>
                        </a:rPr>
                        <a:t> </a:t>
                      </a:r>
                      <a:r>
                        <a:rPr lang="fr-FR" sz="900">
                          <a:effectLst/>
                        </a:rPr>
                        <a:t>ACCORDEE</a:t>
                      </a:r>
                      <a:r>
                        <a:rPr lang="fr-FR" sz="900" spc="-50">
                          <a:effectLst/>
                        </a:rPr>
                        <a:t> </a:t>
                      </a:r>
                      <a:r>
                        <a:rPr lang="fr-FR" sz="900">
                          <a:effectLst/>
                        </a:rPr>
                        <a:t>DE</a:t>
                      </a:r>
                      <a:r>
                        <a:rPr lang="fr-FR" sz="900" spc="-30">
                          <a:effectLst/>
                        </a:rPr>
                        <a:t> </a:t>
                      </a:r>
                      <a:r>
                        <a:rPr lang="fr-FR" sz="900">
                          <a:effectLst/>
                        </a:rPr>
                        <a:t>DROIT</a:t>
                      </a:r>
                      <a:r>
                        <a:rPr lang="fr-FR" sz="900" spc="-25">
                          <a:effectLst/>
                        </a:rPr>
                        <a:t> </a:t>
                      </a:r>
                      <a:r>
                        <a:rPr lang="fr-FR" sz="900">
                          <a:effectLst/>
                        </a:rPr>
                        <a:t>SUR</a:t>
                      </a:r>
                      <a:r>
                        <a:rPr lang="fr-FR" sz="900" spc="-10">
                          <a:effectLst/>
                        </a:rPr>
                        <a:t> </a:t>
                      </a:r>
                      <a:r>
                        <a:rPr lang="fr-FR" sz="900">
                          <a:effectLst/>
                        </a:rPr>
                        <a:t>DEMANDE</a:t>
                      </a:r>
                      <a:endParaRPr lang="fr-FR" sz="900">
                        <a:effectLst/>
                        <a:latin typeface="Arial MT"/>
                        <a:ea typeface="Arial MT"/>
                        <a:cs typeface="Arial MT"/>
                      </a:endParaRPr>
                    </a:p>
                  </a:txBody>
                  <a:tcPr marL="0" marR="0" marT="0" marB="0" vert="vert270"/>
                </a:tc>
                <a:tc>
                  <a:txBody>
                    <a:bodyPr/>
                    <a:lstStyle/>
                    <a:p>
                      <a:pPr marL="89535" marR="75565" indent="2540" algn="l">
                        <a:buNone/>
                      </a:pPr>
                      <a:r>
                        <a:rPr lang="fr-FR" sz="1200" b="0" dirty="0">
                          <a:solidFill>
                            <a:schemeClr val="tx1"/>
                          </a:solidFill>
                          <a:effectLst/>
                        </a:rPr>
                        <a:t>Donner des soins à un enfant à</a:t>
                      </a:r>
                      <a:r>
                        <a:rPr lang="fr-FR" sz="1200" b="0" spc="5" dirty="0">
                          <a:solidFill>
                            <a:schemeClr val="tx1"/>
                          </a:solidFill>
                          <a:effectLst/>
                        </a:rPr>
                        <a:t> </a:t>
                      </a:r>
                      <a:r>
                        <a:rPr lang="fr-FR" sz="1200" b="0" dirty="0">
                          <a:solidFill>
                            <a:schemeClr val="tx1"/>
                          </a:solidFill>
                          <a:effectLst/>
                        </a:rPr>
                        <a:t>charge, au conjoint, au partenaire</a:t>
                      </a:r>
                      <a:r>
                        <a:rPr lang="fr-FR" sz="1200" b="0" spc="5" dirty="0">
                          <a:solidFill>
                            <a:schemeClr val="tx1"/>
                          </a:solidFill>
                          <a:effectLst/>
                        </a:rPr>
                        <a:t> </a:t>
                      </a:r>
                      <a:r>
                        <a:rPr lang="fr-FR" sz="1200" b="0" dirty="0">
                          <a:solidFill>
                            <a:schemeClr val="tx1"/>
                          </a:solidFill>
                          <a:effectLst/>
                        </a:rPr>
                        <a:t>avec lequel il est lié par un PACS, à</a:t>
                      </a:r>
                      <a:r>
                        <a:rPr lang="fr-FR" sz="1200" b="0" spc="5" dirty="0">
                          <a:solidFill>
                            <a:schemeClr val="tx1"/>
                          </a:solidFill>
                          <a:effectLst/>
                        </a:rPr>
                        <a:t> </a:t>
                      </a:r>
                      <a:r>
                        <a:rPr lang="fr-FR" sz="1200" b="0" dirty="0">
                          <a:solidFill>
                            <a:schemeClr val="tx1"/>
                          </a:solidFill>
                          <a:effectLst/>
                        </a:rPr>
                        <a:t>un</a:t>
                      </a:r>
                      <a:r>
                        <a:rPr lang="fr-FR" sz="1200" b="0" spc="-25" dirty="0">
                          <a:solidFill>
                            <a:schemeClr val="tx1"/>
                          </a:solidFill>
                          <a:effectLst/>
                        </a:rPr>
                        <a:t> </a:t>
                      </a:r>
                      <a:r>
                        <a:rPr lang="fr-FR" sz="1200" b="0" dirty="0">
                          <a:solidFill>
                            <a:schemeClr val="tx1"/>
                          </a:solidFill>
                          <a:effectLst/>
                        </a:rPr>
                        <a:t>ascendant</a:t>
                      </a:r>
                      <a:r>
                        <a:rPr lang="fr-FR" sz="1200" b="0" spc="-45" dirty="0">
                          <a:solidFill>
                            <a:schemeClr val="tx1"/>
                          </a:solidFill>
                          <a:effectLst/>
                        </a:rPr>
                        <a:t> </a:t>
                      </a:r>
                      <a:r>
                        <a:rPr lang="fr-FR" sz="1200" b="0" dirty="0">
                          <a:solidFill>
                            <a:schemeClr val="tx1"/>
                          </a:solidFill>
                          <a:effectLst/>
                        </a:rPr>
                        <a:t>à</a:t>
                      </a:r>
                      <a:r>
                        <a:rPr lang="fr-FR" sz="1200" b="0" spc="-5" dirty="0">
                          <a:solidFill>
                            <a:schemeClr val="tx1"/>
                          </a:solidFill>
                          <a:effectLst/>
                        </a:rPr>
                        <a:t> </a:t>
                      </a:r>
                      <a:r>
                        <a:rPr lang="fr-FR" sz="1200" b="0" dirty="0">
                          <a:solidFill>
                            <a:schemeClr val="tx1"/>
                          </a:solidFill>
                          <a:effectLst/>
                        </a:rPr>
                        <a:t>la</a:t>
                      </a:r>
                      <a:r>
                        <a:rPr lang="fr-FR" sz="1200" b="0" spc="-25" dirty="0">
                          <a:solidFill>
                            <a:schemeClr val="tx1"/>
                          </a:solidFill>
                          <a:effectLst/>
                        </a:rPr>
                        <a:t> </a:t>
                      </a:r>
                      <a:r>
                        <a:rPr lang="fr-FR" sz="1200" b="0" dirty="0">
                          <a:solidFill>
                            <a:schemeClr val="tx1"/>
                          </a:solidFill>
                          <a:effectLst/>
                        </a:rPr>
                        <a:t>suite</a:t>
                      </a:r>
                      <a:r>
                        <a:rPr lang="fr-FR" sz="1200" b="0" spc="-15" dirty="0">
                          <a:solidFill>
                            <a:schemeClr val="tx1"/>
                          </a:solidFill>
                          <a:effectLst/>
                        </a:rPr>
                        <a:t> </a:t>
                      </a:r>
                      <a:r>
                        <a:rPr lang="fr-FR" sz="1200" b="0" dirty="0">
                          <a:solidFill>
                            <a:schemeClr val="tx1"/>
                          </a:solidFill>
                          <a:effectLst/>
                        </a:rPr>
                        <a:t>d’un</a:t>
                      </a:r>
                      <a:r>
                        <a:rPr lang="fr-FR" sz="1200" b="0" spc="-40" dirty="0">
                          <a:solidFill>
                            <a:schemeClr val="tx1"/>
                          </a:solidFill>
                          <a:effectLst/>
                        </a:rPr>
                        <a:t> </a:t>
                      </a:r>
                      <a:r>
                        <a:rPr lang="fr-FR" sz="1200" b="0" dirty="0">
                          <a:solidFill>
                            <a:schemeClr val="tx1"/>
                          </a:solidFill>
                          <a:effectLst/>
                        </a:rPr>
                        <a:t>accident</a:t>
                      </a:r>
                      <a:r>
                        <a:rPr lang="fr-FR" sz="1200" b="0" spc="-260" dirty="0">
                          <a:solidFill>
                            <a:schemeClr val="tx1"/>
                          </a:solidFill>
                          <a:effectLst/>
                        </a:rPr>
                        <a:t> </a:t>
                      </a:r>
                      <a:r>
                        <a:rPr lang="fr-FR" sz="1200" b="0" dirty="0">
                          <a:solidFill>
                            <a:schemeClr val="tx1"/>
                          </a:solidFill>
                          <a:effectLst/>
                        </a:rPr>
                        <a:t>ou d’une maladie grave ou atteint</a:t>
                      </a:r>
                      <a:r>
                        <a:rPr lang="fr-FR" sz="1200" b="0" spc="5" dirty="0">
                          <a:solidFill>
                            <a:schemeClr val="tx1"/>
                          </a:solidFill>
                          <a:effectLst/>
                        </a:rPr>
                        <a:t> </a:t>
                      </a:r>
                      <a:r>
                        <a:rPr lang="fr-FR" sz="1200" b="0" dirty="0">
                          <a:solidFill>
                            <a:schemeClr val="tx1"/>
                          </a:solidFill>
                          <a:effectLst/>
                        </a:rPr>
                        <a:t>d’un</a:t>
                      </a:r>
                      <a:r>
                        <a:rPr lang="fr-FR" sz="1200" b="0" spc="-10" dirty="0">
                          <a:solidFill>
                            <a:schemeClr val="tx1"/>
                          </a:solidFill>
                          <a:effectLst/>
                        </a:rPr>
                        <a:t> </a:t>
                      </a:r>
                      <a:r>
                        <a:rPr lang="fr-FR" sz="1200" b="0" dirty="0">
                          <a:solidFill>
                            <a:schemeClr val="tx1"/>
                          </a:solidFill>
                          <a:effectLst/>
                        </a:rPr>
                        <a:t>handicap</a:t>
                      </a:r>
                      <a:r>
                        <a:rPr lang="fr-FR" sz="1200" b="0" spc="-35" dirty="0">
                          <a:solidFill>
                            <a:schemeClr val="tx1"/>
                          </a:solidFill>
                          <a:effectLst/>
                        </a:rPr>
                        <a:t> </a:t>
                      </a:r>
                      <a:r>
                        <a:rPr lang="fr-FR" sz="1200" b="0" dirty="0">
                          <a:solidFill>
                            <a:schemeClr val="tx1"/>
                          </a:solidFill>
                          <a:effectLst/>
                        </a:rPr>
                        <a:t>nécessitant</a:t>
                      </a:r>
                      <a:r>
                        <a:rPr lang="fr-FR" sz="1200" b="0" spc="-50" dirty="0">
                          <a:solidFill>
                            <a:schemeClr val="tx1"/>
                          </a:solidFill>
                          <a:effectLst/>
                        </a:rPr>
                        <a:t> </a:t>
                      </a:r>
                      <a:r>
                        <a:rPr lang="fr-FR" sz="1200" b="0" dirty="0">
                          <a:solidFill>
                            <a:schemeClr val="tx1"/>
                          </a:solidFill>
                          <a:effectLst/>
                        </a:rPr>
                        <a:t>la</a:t>
                      </a:r>
                    </a:p>
                    <a:p>
                      <a:pPr marL="79375" marR="67945" algn="l">
                        <a:lnSpc>
                          <a:spcPts val="1065"/>
                        </a:lnSpc>
                        <a:buNone/>
                      </a:pPr>
                      <a:r>
                        <a:rPr lang="fr-FR" sz="1200" b="0" dirty="0">
                          <a:solidFill>
                            <a:schemeClr val="tx1"/>
                          </a:solidFill>
                          <a:effectLst/>
                        </a:rPr>
                        <a:t>présence</a:t>
                      </a:r>
                      <a:r>
                        <a:rPr lang="fr-FR" sz="1200" b="0" spc="-55" dirty="0">
                          <a:solidFill>
                            <a:schemeClr val="tx1"/>
                          </a:solidFill>
                          <a:effectLst/>
                        </a:rPr>
                        <a:t> </a:t>
                      </a:r>
                      <a:r>
                        <a:rPr lang="fr-FR" sz="1200" b="0" dirty="0">
                          <a:solidFill>
                            <a:schemeClr val="tx1"/>
                          </a:solidFill>
                          <a:effectLst/>
                        </a:rPr>
                        <a:t>d’une</a:t>
                      </a:r>
                      <a:r>
                        <a:rPr lang="fr-FR" sz="1200" b="0" spc="-55" dirty="0">
                          <a:solidFill>
                            <a:schemeClr val="tx1"/>
                          </a:solidFill>
                          <a:effectLst/>
                        </a:rPr>
                        <a:t> </a:t>
                      </a:r>
                      <a:r>
                        <a:rPr lang="fr-FR" sz="1200" b="0" dirty="0">
                          <a:solidFill>
                            <a:schemeClr val="tx1"/>
                          </a:solidFill>
                          <a:effectLst/>
                        </a:rPr>
                        <a:t>tierce</a:t>
                      </a:r>
                      <a:r>
                        <a:rPr lang="fr-FR" sz="1200" b="0" spc="-30" dirty="0">
                          <a:solidFill>
                            <a:schemeClr val="tx1"/>
                          </a:solidFill>
                          <a:effectLst/>
                        </a:rPr>
                        <a:t> </a:t>
                      </a:r>
                      <a:r>
                        <a:rPr lang="fr-FR" sz="1200" b="0" dirty="0">
                          <a:solidFill>
                            <a:schemeClr val="tx1"/>
                          </a:solidFill>
                          <a:effectLst/>
                        </a:rPr>
                        <a:t>personne</a:t>
                      </a:r>
                      <a:endParaRPr lang="fr-FR" sz="1200" b="0" dirty="0">
                        <a:solidFill>
                          <a:schemeClr val="tx1"/>
                        </a:solidFill>
                        <a:effectLst/>
                        <a:latin typeface="Arial MT"/>
                        <a:ea typeface="Arial MT"/>
                        <a:cs typeface="Arial MT"/>
                      </a:endParaRPr>
                    </a:p>
                  </a:txBody>
                  <a:tcPr marL="0" marR="0" marT="0" marB="0"/>
                </a:tc>
                <a:tc>
                  <a:txBody>
                    <a:bodyPr/>
                    <a:lstStyle/>
                    <a:p>
                      <a:pPr algn="l">
                        <a:buNone/>
                      </a:pPr>
                      <a:r>
                        <a:rPr lang="fr-FR" sz="1200" b="0" dirty="0">
                          <a:solidFill>
                            <a:schemeClr val="tx1"/>
                          </a:solidFill>
                          <a:effectLst/>
                        </a:rPr>
                        <a:t> </a:t>
                      </a:r>
                    </a:p>
                    <a:p>
                      <a:pPr algn="l">
                        <a:spcBef>
                          <a:spcPts val="20"/>
                        </a:spcBef>
                        <a:buNone/>
                      </a:pPr>
                      <a:r>
                        <a:rPr lang="fr-FR" sz="1200" b="0" dirty="0">
                          <a:solidFill>
                            <a:schemeClr val="tx1"/>
                          </a:solidFill>
                          <a:effectLst/>
                        </a:rPr>
                        <a:t> </a:t>
                      </a:r>
                    </a:p>
                    <a:p>
                      <a:pPr marL="101600" algn="l">
                        <a:buNone/>
                      </a:pPr>
                      <a:r>
                        <a:rPr lang="fr-FR" sz="1200" b="0" dirty="0">
                          <a:solidFill>
                            <a:schemeClr val="tx1"/>
                          </a:solidFill>
                          <a:effectLst/>
                        </a:rPr>
                        <a:t>Art.</a:t>
                      </a:r>
                      <a:r>
                        <a:rPr lang="fr-FR" sz="1200" b="0" spc="-35" dirty="0">
                          <a:solidFill>
                            <a:schemeClr val="tx1"/>
                          </a:solidFill>
                          <a:effectLst/>
                        </a:rPr>
                        <a:t> </a:t>
                      </a:r>
                      <a:r>
                        <a:rPr lang="fr-FR" sz="1200" b="0" dirty="0">
                          <a:solidFill>
                            <a:schemeClr val="tx1"/>
                          </a:solidFill>
                          <a:effectLst/>
                        </a:rPr>
                        <a:t>24</a:t>
                      </a:r>
                      <a:r>
                        <a:rPr lang="fr-FR" sz="1200" b="0" spc="-20" dirty="0">
                          <a:solidFill>
                            <a:schemeClr val="tx1"/>
                          </a:solidFill>
                          <a:effectLst/>
                        </a:rPr>
                        <a:t> </a:t>
                      </a:r>
                      <a:r>
                        <a:rPr lang="fr-FR" sz="1200" b="0" dirty="0">
                          <a:solidFill>
                            <a:schemeClr val="tx1"/>
                          </a:solidFill>
                          <a:effectLst/>
                        </a:rPr>
                        <a:t>-</a:t>
                      </a:r>
                      <a:r>
                        <a:rPr lang="fr-FR" sz="1200" b="0" spc="-5" dirty="0">
                          <a:solidFill>
                            <a:schemeClr val="tx1"/>
                          </a:solidFill>
                          <a:effectLst/>
                        </a:rPr>
                        <a:t> </a:t>
                      </a:r>
                      <a:r>
                        <a:rPr lang="fr-FR" sz="1200" b="0" dirty="0">
                          <a:solidFill>
                            <a:schemeClr val="tx1"/>
                          </a:solidFill>
                          <a:effectLst/>
                        </a:rPr>
                        <a:t>1°</a:t>
                      </a:r>
                      <a:r>
                        <a:rPr lang="fr-FR" sz="1200" b="0" spc="5" dirty="0">
                          <a:solidFill>
                            <a:schemeClr val="tx1"/>
                          </a:solidFill>
                          <a:effectLst/>
                        </a:rPr>
                        <a:t> </a:t>
                      </a:r>
                      <a:r>
                        <a:rPr lang="fr-FR" sz="1200" b="0" dirty="0">
                          <a:solidFill>
                            <a:schemeClr val="tx1"/>
                          </a:solidFill>
                          <a:effectLst/>
                        </a:rPr>
                        <a:t>du décret</a:t>
                      </a:r>
                      <a:r>
                        <a:rPr lang="fr-FR" sz="1200" b="0" spc="-30" dirty="0">
                          <a:solidFill>
                            <a:schemeClr val="tx1"/>
                          </a:solidFill>
                          <a:effectLst/>
                        </a:rPr>
                        <a:t> </a:t>
                      </a:r>
                      <a:r>
                        <a:rPr lang="fr-FR" sz="1200" b="0" dirty="0">
                          <a:solidFill>
                            <a:schemeClr val="tx1"/>
                          </a:solidFill>
                          <a:effectLst/>
                        </a:rPr>
                        <a:t>86-68</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algn="l">
                        <a:spcBef>
                          <a:spcPts val="30"/>
                        </a:spcBef>
                        <a:buNone/>
                      </a:pPr>
                      <a:r>
                        <a:rPr lang="fr-FR" sz="1200" b="0">
                          <a:solidFill>
                            <a:schemeClr val="tx1"/>
                          </a:solidFill>
                          <a:effectLst/>
                        </a:rPr>
                        <a:t> </a:t>
                      </a:r>
                    </a:p>
                    <a:p>
                      <a:pPr marL="91440" marR="78740" indent="-1905" algn="l">
                        <a:buNone/>
                      </a:pPr>
                      <a:r>
                        <a:rPr lang="fr-FR" sz="1200" b="0">
                          <a:solidFill>
                            <a:schemeClr val="tx1"/>
                          </a:solidFill>
                          <a:effectLst/>
                        </a:rPr>
                        <a:t>3 ans au maximum</a:t>
                      </a:r>
                      <a:r>
                        <a:rPr lang="fr-FR" sz="1200" b="0" spc="5">
                          <a:solidFill>
                            <a:schemeClr val="tx1"/>
                          </a:solidFill>
                          <a:effectLst/>
                        </a:rPr>
                        <a:t> </a:t>
                      </a:r>
                      <a:r>
                        <a:rPr lang="fr-FR" sz="1200" b="0">
                          <a:solidFill>
                            <a:schemeClr val="tx1"/>
                          </a:solidFill>
                          <a:effectLst/>
                        </a:rPr>
                        <a:t>renouvelables sans</a:t>
                      </a:r>
                      <a:r>
                        <a:rPr lang="fr-FR" sz="1200" b="0" spc="5">
                          <a:solidFill>
                            <a:schemeClr val="tx1"/>
                          </a:solidFill>
                          <a:effectLst/>
                        </a:rPr>
                        <a:t> </a:t>
                      </a:r>
                      <a:r>
                        <a:rPr lang="fr-FR" sz="1200" b="0">
                          <a:solidFill>
                            <a:schemeClr val="tx1"/>
                          </a:solidFill>
                          <a:effectLst/>
                        </a:rPr>
                        <a:t>limitation tant que les</a:t>
                      </a:r>
                      <a:r>
                        <a:rPr lang="fr-FR" sz="1200" b="0" spc="5">
                          <a:solidFill>
                            <a:schemeClr val="tx1"/>
                          </a:solidFill>
                          <a:effectLst/>
                        </a:rPr>
                        <a:t> </a:t>
                      </a:r>
                      <a:r>
                        <a:rPr lang="fr-FR" sz="1200" b="0">
                          <a:solidFill>
                            <a:schemeClr val="tx1"/>
                          </a:solidFill>
                          <a:effectLst/>
                        </a:rPr>
                        <a:t>conditions</a:t>
                      </a:r>
                      <a:r>
                        <a:rPr lang="fr-FR" sz="1200" b="0" spc="155">
                          <a:solidFill>
                            <a:schemeClr val="tx1"/>
                          </a:solidFill>
                          <a:effectLst/>
                        </a:rPr>
                        <a:t> </a:t>
                      </a:r>
                      <a:r>
                        <a:rPr lang="fr-FR" sz="1200" b="0">
                          <a:solidFill>
                            <a:schemeClr val="tx1"/>
                          </a:solidFill>
                          <a:effectLst/>
                        </a:rPr>
                        <a:t>sont</a:t>
                      </a:r>
                      <a:r>
                        <a:rPr lang="fr-FR" sz="1200" b="0" spc="195">
                          <a:solidFill>
                            <a:schemeClr val="tx1"/>
                          </a:solidFill>
                          <a:effectLst/>
                        </a:rPr>
                        <a:t> </a:t>
                      </a:r>
                      <a:r>
                        <a:rPr lang="fr-FR" sz="1200" b="0">
                          <a:solidFill>
                            <a:schemeClr val="tx1"/>
                          </a:solidFill>
                          <a:effectLst/>
                        </a:rPr>
                        <a:t>remplies</a:t>
                      </a:r>
                      <a:endParaRPr lang="fr-FR" sz="1200" b="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3713470149"/>
                  </a:ext>
                </a:extLst>
              </a:tr>
              <a:tr h="913158">
                <a:tc vMerge="1">
                  <a:txBody>
                    <a:bodyPr/>
                    <a:lstStyle/>
                    <a:p>
                      <a:endParaRPr lang="fr-FR"/>
                    </a:p>
                  </a:txBody>
                  <a:tcPr/>
                </a:tc>
                <a:tc>
                  <a:txBody>
                    <a:bodyPr/>
                    <a:lstStyle/>
                    <a:p>
                      <a:pPr algn="l">
                        <a:spcBef>
                          <a:spcPts val="30"/>
                        </a:spcBef>
                        <a:buNone/>
                      </a:pPr>
                      <a:r>
                        <a:rPr lang="fr-FR" sz="1200" b="0">
                          <a:solidFill>
                            <a:schemeClr val="tx1"/>
                          </a:solidFill>
                          <a:effectLst/>
                        </a:rPr>
                        <a:t> </a:t>
                      </a:r>
                    </a:p>
                    <a:p>
                      <a:pPr marL="1022350" marR="122555" indent="-901065" algn="l">
                        <a:buNone/>
                      </a:pPr>
                      <a:r>
                        <a:rPr lang="fr-FR" sz="1200" b="0">
                          <a:solidFill>
                            <a:schemeClr val="tx1"/>
                          </a:solidFill>
                          <a:effectLst/>
                        </a:rPr>
                        <a:t>Elever</a:t>
                      </a:r>
                      <a:r>
                        <a:rPr lang="fr-FR" sz="1200" b="0" spc="-15">
                          <a:solidFill>
                            <a:schemeClr val="tx1"/>
                          </a:solidFill>
                          <a:effectLst/>
                        </a:rPr>
                        <a:t> </a:t>
                      </a:r>
                      <a:r>
                        <a:rPr lang="fr-FR" sz="1200" b="0">
                          <a:solidFill>
                            <a:schemeClr val="tx1"/>
                          </a:solidFill>
                          <a:effectLst/>
                        </a:rPr>
                        <a:t>un enfant</a:t>
                      </a:r>
                      <a:r>
                        <a:rPr lang="fr-FR" sz="1200" b="0" spc="-35">
                          <a:solidFill>
                            <a:schemeClr val="tx1"/>
                          </a:solidFill>
                          <a:effectLst/>
                        </a:rPr>
                        <a:t> </a:t>
                      </a:r>
                      <a:r>
                        <a:rPr lang="fr-FR" sz="1200" b="0">
                          <a:solidFill>
                            <a:schemeClr val="tx1"/>
                          </a:solidFill>
                          <a:effectLst/>
                        </a:rPr>
                        <a:t>âgé</a:t>
                      </a:r>
                      <a:r>
                        <a:rPr lang="fr-FR" sz="1200" b="0" spc="-10">
                          <a:solidFill>
                            <a:schemeClr val="tx1"/>
                          </a:solidFill>
                          <a:effectLst/>
                        </a:rPr>
                        <a:t> </a:t>
                      </a:r>
                      <a:r>
                        <a:rPr lang="fr-FR" sz="1200" b="0">
                          <a:solidFill>
                            <a:schemeClr val="tx1"/>
                          </a:solidFill>
                          <a:effectLst/>
                        </a:rPr>
                        <a:t>de</a:t>
                      </a:r>
                      <a:r>
                        <a:rPr lang="fr-FR" sz="1200" b="0" spc="-20">
                          <a:solidFill>
                            <a:schemeClr val="tx1"/>
                          </a:solidFill>
                          <a:effectLst/>
                        </a:rPr>
                        <a:t> </a:t>
                      </a:r>
                      <a:r>
                        <a:rPr lang="fr-FR" sz="1200" b="0">
                          <a:solidFill>
                            <a:schemeClr val="tx1"/>
                          </a:solidFill>
                          <a:effectLst/>
                        </a:rPr>
                        <a:t>moins</a:t>
                      </a:r>
                      <a:r>
                        <a:rPr lang="fr-FR" sz="1200" b="0" spc="-25">
                          <a:solidFill>
                            <a:schemeClr val="tx1"/>
                          </a:solidFill>
                          <a:effectLst/>
                        </a:rPr>
                        <a:t> </a:t>
                      </a:r>
                      <a:r>
                        <a:rPr lang="fr-FR" sz="1200" b="0">
                          <a:solidFill>
                            <a:schemeClr val="tx1"/>
                          </a:solidFill>
                          <a:effectLst/>
                        </a:rPr>
                        <a:t>de</a:t>
                      </a:r>
                      <a:r>
                        <a:rPr lang="fr-FR" sz="1200" b="0" spc="-25">
                          <a:solidFill>
                            <a:schemeClr val="tx1"/>
                          </a:solidFill>
                          <a:effectLst/>
                        </a:rPr>
                        <a:t> 12 </a:t>
                      </a:r>
                      <a:r>
                        <a:rPr lang="fr-FR" sz="1200" b="0" spc="-260">
                          <a:solidFill>
                            <a:schemeClr val="tx1"/>
                          </a:solidFill>
                          <a:effectLst/>
                        </a:rPr>
                        <a:t> </a:t>
                      </a:r>
                      <a:r>
                        <a:rPr lang="fr-FR" sz="1200" b="0">
                          <a:solidFill>
                            <a:schemeClr val="tx1"/>
                          </a:solidFill>
                          <a:effectLst/>
                        </a:rPr>
                        <a:t>ans</a:t>
                      </a:r>
                      <a:endParaRPr lang="fr-FR" sz="1200" b="0">
                        <a:solidFill>
                          <a:schemeClr val="tx1"/>
                        </a:solidFill>
                        <a:effectLst/>
                        <a:latin typeface="Arial MT"/>
                        <a:ea typeface="Arial MT"/>
                        <a:cs typeface="Arial MT"/>
                      </a:endParaRPr>
                    </a:p>
                  </a:txBody>
                  <a:tcPr marL="0" marR="0" marT="0" marB="0"/>
                </a:tc>
                <a:tc>
                  <a:txBody>
                    <a:bodyPr/>
                    <a:lstStyle/>
                    <a:p>
                      <a:pPr algn="l">
                        <a:spcBef>
                          <a:spcPts val="30"/>
                        </a:spcBef>
                        <a:buNone/>
                      </a:pPr>
                      <a:r>
                        <a:rPr lang="fr-FR" sz="1200" b="0" dirty="0">
                          <a:solidFill>
                            <a:schemeClr val="tx1"/>
                          </a:solidFill>
                          <a:effectLst/>
                        </a:rPr>
                        <a:t> </a:t>
                      </a:r>
                    </a:p>
                    <a:p>
                      <a:pPr marL="101600" algn="l">
                        <a:buNone/>
                      </a:pPr>
                      <a:r>
                        <a:rPr lang="fr-FR" sz="1200" b="0" dirty="0">
                          <a:solidFill>
                            <a:schemeClr val="tx1"/>
                          </a:solidFill>
                          <a:effectLst/>
                        </a:rPr>
                        <a:t>Art.</a:t>
                      </a:r>
                      <a:r>
                        <a:rPr lang="fr-FR" sz="1200" b="0" spc="-35" dirty="0">
                          <a:solidFill>
                            <a:schemeClr val="tx1"/>
                          </a:solidFill>
                          <a:effectLst/>
                        </a:rPr>
                        <a:t> </a:t>
                      </a:r>
                      <a:r>
                        <a:rPr lang="fr-FR" sz="1200" b="0" dirty="0">
                          <a:solidFill>
                            <a:schemeClr val="tx1"/>
                          </a:solidFill>
                          <a:effectLst/>
                        </a:rPr>
                        <a:t>24</a:t>
                      </a:r>
                      <a:r>
                        <a:rPr lang="fr-FR" sz="1200" b="0" spc="-20" dirty="0">
                          <a:solidFill>
                            <a:schemeClr val="tx1"/>
                          </a:solidFill>
                          <a:effectLst/>
                        </a:rPr>
                        <a:t> </a:t>
                      </a:r>
                      <a:r>
                        <a:rPr lang="fr-FR" sz="1200" b="0" dirty="0">
                          <a:solidFill>
                            <a:schemeClr val="tx1"/>
                          </a:solidFill>
                          <a:effectLst/>
                        </a:rPr>
                        <a:t>-</a:t>
                      </a:r>
                      <a:r>
                        <a:rPr lang="fr-FR" sz="1200" b="0" spc="-5" dirty="0">
                          <a:solidFill>
                            <a:schemeClr val="tx1"/>
                          </a:solidFill>
                          <a:effectLst/>
                        </a:rPr>
                        <a:t> </a:t>
                      </a:r>
                      <a:r>
                        <a:rPr lang="fr-FR" sz="1200" b="0" dirty="0">
                          <a:solidFill>
                            <a:schemeClr val="tx1"/>
                          </a:solidFill>
                          <a:effectLst/>
                        </a:rPr>
                        <a:t>1°</a:t>
                      </a:r>
                      <a:r>
                        <a:rPr lang="fr-FR" sz="1200" b="0" spc="5" dirty="0">
                          <a:solidFill>
                            <a:schemeClr val="tx1"/>
                          </a:solidFill>
                          <a:effectLst/>
                        </a:rPr>
                        <a:t> </a:t>
                      </a:r>
                      <a:r>
                        <a:rPr lang="fr-FR" sz="1200" b="0" dirty="0">
                          <a:solidFill>
                            <a:schemeClr val="tx1"/>
                          </a:solidFill>
                          <a:effectLst/>
                        </a:rPr>
                        <a:t>du décret</a:t>
                      </a:r>
                      <a:r>
                        <a:rPr lang="fr-FR" sz="1200" b="0" spc="-30" dirty="0">
                          <a:solidFill>
                            <a:schemeClr val="tx1"/>
                          </a:solidFill>
                          <a:effectLst/>
                        </a:rPr>
                        <a:t> </a:t>
                      </a:r>
                      <a:r>
                        <a:rPr lang="fr-FR" sz="1200" b="0" dirty="0">
                          <a:solidFill>
                            <a:schemeClr val="tx1"/>
                          </a:solidFill>
                          <a:effectLst/>
                        </a:rPr>
                        <a:t>86-68</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marL="176530" marR="161290" indent="-5080" algn="l">
                        <a:lnSpc>
                          <a:spcPct val="98000"/>
                        </a:lnSpc>
                        <a:buNone/>
                      </a:pPr>
                      <a:r>
                        <a:rPr lang="fr-FR" sz="1200" b="0" dirty="0">
                          <a:solidFill>
                            <a:schemeClr val="tx1"/>
                          </a:solidFill>
                          <a:effectLst/>
                        </a:rPr>
                        <a:t>3 ans au maximum</a:t>
                      </a:r>
                      <a:r>
                        <a:rPr lang="fr-FR" sz="1200" b="0" spc="5" dirty="0">
                          <a:solidFill>
                            <a:schemeClr val="tx1"/>
                          </a:solidFill>
                          <a:effectLst/>
                        </a:rPr>
                        <a:t> </a:t>
                      </a:r>
                      <a:r>
                        <a:rPr lang="fr-FR" sz="1200" b="0" dirty="0">
                          <a:solidFill>
                            <a:schemeClr val="tx1"/>
                          </a:solidFill>
                          <a:effectLst/>
                        </a:rPr>
                        <a:t>renouvelables</a:t>
                      </a:r>
                      <a:r>
                        <a:rPr lang="fr-FR" sz="1200" b="0" spc="-65" dirty="0">
                          <a:solidFill>
                            <a:schemeClr val="tx1"/>
                          </a:solidFill>
                          <a:effectLst/>
                        </a:rPr>
                        <a:t> </a:t>
                      </a:r>
                      <a:r>
                        <a:rPr lang="fr-FR" sz="1200" b="0" dirty="0">
                          <a:solidFill>
                            <a:schemeClr val="tx1"/>
                          </a:solidFill>
                          <a:effectLst/>
                        </a:rPr>
                        <a:t>sans limitation tant que les</a:t>
                      </a:r>
                      <a:r>
                        <a:rPr lang="fr-FR" sz="1200" b="0" spc="5" dirty="0">
                          <a:solidFill>
                            <a:schemeClr val="tx1"/>
                          </a:solidFill>
                          <a:effectLst/>
                        </a:rPr>
                        <a:t> </a:t>
                      </a:r>
                      <a:r>
                        <a:rPr lang="fr-FR" sz="1200" b="0" dirty="0">
                          <a:solidFill>
                            <a:schemeClr val="tx1"/>
                          </a:solidFill>
                          <a:effectLst/>
                        </a:rPr>
                        <a:t>conditions</a:t>
                      </a:r>
                      <a:r>
                        <a:rPr lang="fr-FR" sz="1200" b="0" spc="155" dirty="0">
                          <a:solidFill>
                            <a:schemeClr val="tx1"/>
                          </a:solidFill>
                          <a:effectLst/>
                        </a:rPr>
                        <a:t> </a:t>
                      </a:r>
                      <a:r>
                        <a:rPr lang="fr-FR" sz="1200" b="0" dirty="0">
                          <a:solidFill>
                            <a:schemeClr val="tx1"/>
                          </a:solidFill>
                          <a:effectLst/>
                        </a:rPr>
                        <a:t>sont</a:t>
                      </a:r>
                      <a:r>
                        <a:rPr lang="fr-FR" sz="1200" b="0" spc="195" dirty="0">
                          <a:solidFill>
                            <a:schemeClr val="tx1"/>
                          </a:solidFill>
                          <a:effectLst/>
                        </a:rPr>
                        <a:t> </a:t>
                      </a:r>
                      <a:r>
                        <a:rPr lang="fr-FR" sz="1200" b="0" dirty="0">
                          <a:solidFill>
                            <a:schemeClr val="tx1"/>
                          </a:solidFill>
                          <a:effectLst/>
                        </a:rPr>
                        <a:t>remplies</a:t>
                      </a:r>
                      <a:endParaRPr lang="fr-FR" sz="1200" b="0" dirty="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3239265218"/>
                  </a:ext>
                </a:extLst>
              </a:tr>
              <a:tr h="1078510">
                <a:tc vMerge="1">
                  <a:txBody>
                    <a:bodyPr/>
                    <a:lstStyle/>
                    <a:p>
                      <a:endParaRPr lang="fr-FR"/>
                    </a:p>
                  </a:txBody>
                  <a:tcPr/>
                </a:tc>
                <a:tc>
                  <a:txBody>
                    <a:bodyPr/>
                    <a:lstStyle/>
                    <a:p>
                      <a:pPr marL="83185" marR="67945" algn="l">
                        <a:buNone/>
                      </a:pPr>
                      <a:r>
                        <a:rPr lang="fr-FR" sz="1200" b="0" dirty="0">
                          <a:solidFill>
                            <a:schemeClr val="tx1"/>
                          </a:solidFill>
                          <a:effectLst/>
                        </a:rPr>
                        <a:t>Pour se rendre dans un département </a:t>
                      </a:r>
                      <a:r>
                        <a:rPr lang="fr-FR" sz="1200" b="0" spc="-265" dirty="0">
                          <a:solidFill>
                            <a:schemeClr val="tx1"/>
                          </a:solidFill>
                          <a:effectLst/>
                        </a:rPr>
                        <a:t> </a:t>
                      </a:r>
                      <a:r>
                        <a:rPr lang="fr-FR" sz="1200" b="0" dirty="0">
                          <a:solidFill>
                            <a:schemeClr val="tx1"/>
                          </a:solidFill>
                          <a:effectLst/>
                        </a:rPr>
                        <a:t>d’outremer, un territoire d’outre mer ou</a:t>
                      </a:r>
                      <a:r>
                        <a:rPr lang="fr-FR" sz="1200" b="0" spc="5" dirty="0">
                          <a:solidFill>
                            <a:schemeClr val="tx1"/>
                          </a:solidFill>
                          <a:effectLst/>
                        </a:rPr>
                        <a:t> </a:t>
                      </a:r>
                      <a:r>
                        <a:rPr lang="fr-FR" sz="1200" b="0" dirty="0">
                          <a:solidFill>
                            <a:schemeClr val="tx1"/>
                          </a:solidFill>
                          <a:effectLst/>
                        </a:rPr>
                        <a:t>à l’étranger en vue de</a:t>
                      </a:r>
                      <a:r>
                        <a:rPr lang="fr-FR" sz="1200" b="0" spc="5" dirty="0">
                          <a:solidFill>
                            <a:schemeClr val="tx1"/>
                          </a:solidFill>
                          <a:effectLst/>
                        </a:rPr>
                        <a:t> </a:t>
                      </a:r>
                      <a:r>
                        <a:rPr lang="fr-FR" sz="1200" b="0" dirty="0">
                          <a:solidFill>
                            <a:schemeClr val="tx1"/>
                          </a:solidFill>
                          <a:effectLst/>
                        </a:rPr>
                        <a:t>l’adoption</a:t>
                      </a:r>
                      <a:r>
                        <a:rPr lang="fr-FR" sz="1200" b="0" spc="-65" dirty="0">
                          <a:solidFill>
                            <a:schemeClr val="tx1"/>
                          </a:solidFill>
                          <a:effectLst/>
                        </a:rPr>
                        <a:t> </a:t>
                      </a:r>
                      <a:r>
                        <a:rPr lang="fr-FR" sz="1200" b="0" dirty="0">
                          <a:solidFill>
                            <a:schemeClr val="tx1"/>
                          </a:solidFill>
                          <a:effectLst/>
                        </a:rPr>
                        <a:t>d’un</a:t>
                      </a:r>
                      <a:r>
                        <a:rPr lang="fr-FR" sz="1200" b="0" spc="-40" dirty="0">
                          <a:solidFill>
                            <a:schemeClr val="tx1"/>
                          </a:solidFill>
                          <a:effectLst/>
                        </a:rPr>
                        <a:t> </a:t>
                      </a:r>
                      <a:r>
                        <a:rPr lang="fr-FR" sz="1200" b="0" dirty="0">
                          <a:solidFill>
                            <a:schemeClr val="tx1"/>
                          </a:solidFill>
                          <a:effectLst/>
                        </a:rPr>
                        <a:t>ou</a:t>
                      </a:r>
                      <a:r>
                        <a:rPr lang="fr-FR" sz="1200" b="0" spc="-15" dirty="0">
                          <a:solidFill>
                            <a:schemeClr val="tx1"/>
                          </a:solidFill>
                          <a:effectLst/>
                        </a:rPr>
                        <a:t> </a:t>
                      </a:r>
                      <a:r>
                        <a:rPr lang="fr-FR" sz="1200" b="0" dirty="0">
                          <a:solidFill>
                            <a:schemeClr val="tx1"/>
                          </a:solidFill>
                          <a:effectLst/>
                        </a:rPr>
                        <a:t>plusieurs</a:t>
                      </a:r>
                      <a:r>
                        <a:rPr lang="fr-FR" sz="1200" b="0" spc="-30" dirty="0">
                          <a:solidFill>
                            <a:schemeClr val="tx1"/>
                          </a:solidFill>
                          <a:effectLst/>
                        </a:rPr>
                        <a:t> </a:t>
                      </a:r>
                      <a:r>
                        <a:rPr lang="fr-FR" sz="1200" b="0" dirty="0">
                          <a:solidFill>
                            <a:schemeClr val="tx1"/>
                          </a:solidFill>
                          <a:effectLst/>
                        </a:rPr>
                        <a:t>enfants</a:t>
                      </a:r>
                    </a:p>
                    <a:p>
                      <a:pPr marL="78740" marR="67945" algn="l">
                        <a:lnSpc>
                          <a:spcPts val="1080"/>
                        </a:lnSpc>
                        <a:buNone/>
                      </a:pPr>
                      <a:r>
                        <a:rPr lang="fr-FR" sz="1200" b="0" dirty="0">
                          <a:solidFill>
                            <a:schemeClr val="tx1"/>
                          </a:solidFill>
                          <a:effectLst/>
                        </a:rPr>
                        <a:t>s’il</a:t>
                      </a:r>
                      <a:r>
                        <a:rPr lang="fr-FR" sz="1200" b="0" spc="-30" dirty="0">
                          <a:solidFill>
                            <a:schemeClr val="tx1"/>
                          </a:solidFill>
                          <a:effectLst/>
                        </a:rPr>
                        <a:t> </a:t>
                      </a:r>
                      <a:r>
                        <a:rPr lang="fr-FR" sz="1200" b="0" dirty="0">
                          <a:solidFill>
                            <a:schemeClr val="tx1"/>
                          </a:solidFill>
                          <a:effectLst/>
                        </a:rPr>
                        <a:t>est</a:t>
                      </a:r>
                      <a:r>
                        <a:rPr lang="fr-FR" sz="1200" b="0" spc="-35" dirty="0">
                          <a:solidFill>
                            <a:schemeClr val="tx1"/>
                          </a:solidFill>
                          <a:effectLst/>
                        </a:rPr>
                        <a:t> </a:t>
                      </a:r>
                      <a:r>
                        <a:rPr lang="fr-FR" sz="1200" b="0" dirty="0">
                          <a:solidFill>
                            <a:schemeClr val="tx1"/>
                          </a:solidFill>
                          <a:effectLst/>
                        </a:rPr>
                        <a:t>titulaire</a:t>
                      </a:r>
                      <a:r>
                        <a:rPr lang="fr-FR" sz="1200" b="0" spc="-40" dirty="0">
                          <a:solidFill>
                            <a:schemeClr val="tx1"/>
                          </a:solidFill>
                          <a:effectLst/>
                        </a:rPr>
                        <a:t> </a:t>
                      </a:r>
                      <a:r>
                        <a:rPr lang="fr-FR" sz="1200" b="0" dirty="0">
                          <a:solidFill>
                            <a:schemeClr val="tx1"/>
                          </a:solidFill>
                          <a:effectLst/>
                        </a:rPr>
                        <a:t>d’un</a:t>
                      </a:r>
                      <a:r>
                        <a:rPr lang="fr-FR" sz="1200" b="0" spc="-25" dirty="0">
                          <a:solidFill>
                            <a:schemeClr val="tx1"/>
                          </a:solidFill>
                          <a:effectLst/>
                        </a:rPr>
                        <a:t> </a:t>
                      </a:r>
                      <a:r>
                        <a:rPr lang="fr-FR" sz="1200" b="0" dirty="0">
                          <a:solidFill>
                            <a:schemeClr val="tx1"/>
                          </a:solidFill>
                          <a:effectLst/>
                        </a:rPr>
                        <a:t>agrément</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algn="l">
                        <a:buNone/>
                      </a:pPr>
                      <a:r>
                        <a:rPr lang="fr-FR" sz="1200" b="0" dirty="0">
                          <a:solidFill>
                            <a:schemeClr val="tx1"/>
                          </a:solidFill>
                          <a:effectLst/>
                        </a:rPr>
                        <a:t> </a:t>
                      </a:r>
                    </a:p>
                    <a:p>
                      <a:pPr algn="l">
                        <a:spcBef>
                          <a:spcPts val="20"/>
                        </a:spcBef>
                        <a:buNone/>
                      </a:pPr>
                      <a:r>
                        <a:rPr lang="fr-FR" sz="1200" b="0" dirty="0">
                          <a:solidFill>
                            <a:schemeClr val="tx1"/>
                          </a:solidFill>
                          <a:effectLst/>
                        </a:rPr>
                        <a:t> </a:t>
                      </a:r>
                    </a:p>
                    <a:p>
                      <a:pPr marL="159385" algn="l">
                        <a:lnSpc>
                          <a:spcPts val="1145"/>
                        </a:lnSpc>
                        <a:buNone/>
                      </a:pPr>
                      <a:r>
                        <a:rPr lang="fr-FR" sz="1200" b="0" dirty="0">
                          <a:solidFill>
                            <a:schemeClr val="tx1"/>
                          </a:solidFill>
                          <a:effectLst/>
                        </a:rPr>
                        <a:t>Art.</a:t>
                      </a:r>
                      <a:r>
                        <a:rPr lang="fr-FR" sz="1200" b="0" spc="-40" dirty="0">
                          <a:solidFill>
                            <a:schemeClr val="tx1"/>
                          </a:solidFill>
                          <a:effectLst/>
                        </a:rPr>
                        <a:t> </a:t>
                      </a:r>
                      <a:r>
                        <a:rPr lang="fr-FR" sz="1200" b="0" dirty="0">
                          <a:solidFill>
                            <a:schemeClr val="tx1"/>
                          </a:solidFill>
                          <a:effectLst/>
                        </a:rPr>
                        <a:t>34-1</a:t>
                      </a:r>
                      <a:r>
                        <a:rPr lang="fr-FR" sz="1200" b="0" spc="-25" dirty="0">
                          <a:solidFill>
                            <a:schemeClr val="tx1"/>
                          </a:solidFill>
                          <a:effectLst/>
                        </a:rPr>
                        <a:t> </a:t>
                      </a:r>
                      <a:r>
                        <a:rPr lang="fr-FR" sz="1200" b="0" dirty="0">
                          <a:solidFill>
                            <a:schemeClr val="tx1"/>
                          </a:solidFill>
                          <a:effectLst/>
                        </a:rPr>
                        <a:t>du décret</a:t>
                      </a:r>
                      <a:r>
                        <a:rPr lang="fr-FR" sz="1200" b="0" spc="-30" dirty="0">
                          <a:solidFill>
                            <a:schemeClr val="tx1"/>
                          </a:solidFill>
                          <a:effectLst/>
                        </a:rPr>
                        <a:t> </a:t>
                      </a:r>
                      <a:r>
                        <a:rPr lang="fr-FR" sz="1200" b="0" dirty="0">
                          <a:solidFill>
                            <a:schemeClr val="tx1"/>
                          </a:solidFill>
                          <a:effectLst/>
                        </a:rPr>
                        <a:t>86-68</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marL="102235" marR="86995" indent="-1905" algn="l">
                        <a:buNone/>
                      </a:pPr>
                      <a:r>
                        <a:rPr lang="fr-FR" sz="1200" b="0" dirty="0">
                          <a:solidFill>
                            <a:schemeClr val="tx1"/>
                          </a:solidFill>
                          <a:effectLst/>
                        </a:rPr>
                        <a:t>6 semaines par</a:t>
                      </a:r>
                      <a:r>
                        <a:rPr lang="fr-FR" sz="1200" b="0" spc="5" dirty="0">
                          <a:solidFill>
                            <a:schemeClr val="tx1"/>
                          </a:solidFill>
                          <a:effectLst/>
                        </a:rPr>
                        <a:t> </a:t>
                      </a:r>
                      <a:r>
                        <a:rPr lang="fr-FR" sz="1200" b="0" dirty="0">
                          <a:solidFill>
                            <a:schemeClr val="tx1"/>
                          </a:solidFill>
                          <a:effectLst/>
                        </a:rPr>
                        <a:t>agrément ; le</a:t>
                      </a:r>
                      <a:r>
                        <a:rPr lang="fr-FR" sz="1200" b="0" spc="5" dirty="0">
                          <a:solidFill>
                            <a:schemeClr val="tx1"/>
                          </a:solidFill>
                          <a:effectLst/>
                        </a:rPr>
                        <a:t> </a:t>
                      </a:r>
                      <a:r>
                        <a:rPr lang="fr-FR" sz="1200" b="0" dirty="0">
                          <a:solidFill>
                            <a:schemeClr val="tx1"/>
                          </a:solidFill>
                          <a:effectLst/>
                        </a:rPr>
                        <a:t>fonctionnaire qui</a:t>
                      </a:r>
                      <a:r>
                        <a:rPr lang="fr-FR" sz="1200" b="0" spc="5" dirty="0">
                          <a:solidFill>
                            <a:schemeClr val="tx1"/>
                          </a:solidFill>
                          <a:effectLst/>
                        </a:rPr>
                        <a:t> </a:t>
                      </a:r>
                      <a:r>
                        <a:rPr lang="fr-FR" sz="1200" b="0" dirty="0">
                          <a:solidFill>
                            <a:schemeClr val="tx1"/>
                          </a:solidFill>
                          <a:effectLst/>
                        </a:rPr>
                        <a:t>interrompt</a:t>
                      </a:r>
                      <a:r>
                        <a:rPr lang="fr-FR" sz="1200" b="0" spc="145" dirty="0">
                          <a:solidFill>
                            <a:schemeClr val="tx1"/>
                          </a:solidFill>
                          <a:effectLst/>
                        </a:rPr>
                        <a:t> </a:t>
                      </a:r>
                      <a:r>
                        <a:rPr lang="fr-FR" sz="1200" b="0" dirty="0">
                          <a:solidFill>
                            <a:schemeClr val="tx1"/>
                          </a:solidFill>
                          <a:effectLst/>
                        </a:rPr>
                        <a:t>cette</a:t>
                      </a:r>
                      <a:r>
                        <a:rPr lang="fr-FR" sz="1200" b="0" spc="190" dirty="0">
                          <a:solidFill>
                            <a:schemeClr val="tx1"/>
                          </a:solidFill>
                          <a:effectLst/>
                        </a:rPr>
                        <a:t> </a:t>
                      </a:r>
                      <a:r>
                        <a:rPr lang="fr-FR" sz="1200" b="0" dirty="0">
                          <a:solidFill>
                            <a:schemeClr val="tx1"/>
                          </a:solidFill>
                          <a:effectLst/>
                        </a:rPr>
                        <a:t>période</a:t>
                      </a:r>
                      <a:r>
                        <a:rPr lang="fr-FR" sz="1200" b="0" spc="-250" dirty="0">
                          <a:solidFill>
                            <a:schemeClr val="tx1"/>
                          </a:solidFill>
                          <a:effectLst/>
                        </a:rPr>
                        <a:t> </a:t>
                      </a:r>
                      <a:r>
                        <a:rPr lang="fr-FR" sz="1200" b="0" dirty="0">
                          <a:solidFill>
                            <a:schemeClr val="tx1"/>
                          </a:solidFill>
                          <a:effectLst/>
                        </a:rPr>
                        <a:t>a le droit de reprendre</a:t>
                      </a:r>
                      <a:r>
                        <a:rPr lang="fr-FR" sz="1200" b="0" spc="5" dirty="0">
                          <a:solidFill>
                            <a:schemeClr val="tx1"/>
                          </a:solidFill>
                          <a:effectLst/>
                        </a:rPr>
                        <a:t> </a:t>
                      </a:r>
                      <a:r>
                        <a:rPr lang="fr-FR" sz="1200" b="0" dirty="0">
                          <a:solidFill>
                            <a:schemeClr val="tx1"/>
                          </a:solidFill>
                          <a:effectLst/>
                        </a:rPr>
                        <a:t>ses</a:t>
                      </a:r>
                      <a:r>
                        <a:rPr lang="fr-FR" sz="1200" b="0" spc="-20" dirty="0">
                          <a:solidFill>
                            <a:schemeClr val="tx1"/>
                          </a:solidFill>
                          <a:effectLst/>
                        </a:rPr>
                        <a:t> </a:t>
                      </a:r>
                      <a:r>
                        <a:rPr lang="fr-FR" sz="1200" b="0" dirty="0">
                          <a:solidFill>
                            <a:schemeClr val="tx1"/>
                          </a:solidFill>
                          <a:effectLst/>
                        </a:rPr>
                        <a:t>fonctions</a:t>
                      </a:r>
                      <a:r>
                        <a:rPr lang="fr-FR" sz="1200" b="0" spc="-45" dirty="0">
                          <a:solidFill>
                            <a:schemeClr val="tx1"/>
                          </a:solidFill>
                          <a:effectLst/>
                        </a:rPr>
                        <a:t> </a:t>
                      </a:r>
                      <a:r>
                        <a:rPr lang="fr-FR" sz="1200" b="0" dirty="0">
                          <a:solidFill>
                            <a:schemeClr val="tx1"/>
                          </a:solidFill>
                          <a:effectLst/>
                        </a:rPr>
                        <a:t>avant</a:t>
                      </a:r>
                      <a:r>
                        <a:rPr lang="fr-FR" sz="1200" b="0" spc="-20" dirty="0">
                          <a:solidFill>
                            <a:schemeClr val="tx1"/>
                          </a:solidFill>
                          <a:effectLst/>
                        </a:rPr>
                        <a:t> </a:t>
                      </a:r>
                      <a:r>
                        <a:rPr lang="fr-FR" sz="1200" b="0" dirty="0">
                          <a:solidFill>
                            <a:schemeClr val="tx1"/>
                          </a:solidFill>
                          <a:effectLst/>
                        </a:rPr>
                        <a:t>la</a:t>
                      </a:r>
                    </a:p>
                    <a:p>
                      <a:pPr marL="76200" marR="64135" algn="l">
                        <a:lnSpc>
                          <a:spcPts val="1080"/>
                        </a:lnSpc>
                        <a:buNone/>
                      </a:pPr>
                      <a:r>
                        <a:rPr lang="fr-FR" sz="1200" b="0" dirty="0">
                          <a:solidFill>
                            <a:schemeClr val="tx1"/>
                          </a:solidFill>
                          <a:effectLst/>
                        </a:rPr>
                        <a:t>date</a:t>
                      </a:r>
                      <a:r>
                        <a:rPr lang="fr-FR" sz="1200" b="0" spc="-35" dirty="0">
                          <a:solidFill>
                            <a:schemeClr val="tx1"/>
                          </a:solidFill>
                          <a:effectLst/>
                        </a:rPr>
                        <a:t> </a:t>
                      </a:r>
                      <a:r>
                        <a:rPr lang="fr-FR" sz="1200" b="0" dirty="0">
                          <a:solidFill>
                            <a:schemeClr val="tx1"/>
                          </a:solidFill>
                          <a:effectLst/>
                        </a:rPr>
                        <a:t>prévue</a:t>
                      </a:r>
                      <a:endParaRPr lang="fr-FR" sz="1200" b="0" dirty="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337110715"/>
                  </a:ext>
                </a:extLst>
              </a:tr>
              <a:tr h="976945">
                <a:tc vMerge="1">
                  <a:txBody>
                    <a:bodyPr/>
                    <a:lstStyle/>
                    <a:p>
                      <a:endParaRPr lang="fr-FR"/>
                    </a:p>
                  </a:txBody>
                  <a:tcPr/>
                </a:tc>
                <a:tc>
                  <a:txBody>
                    <a:bodyPr/>
                    <a:lstStyle/>
                    <a:p>
                      <a:pPr marL="136525" marR="120650" algn="just">
                        <a:buNone/>
                      </a:pPr>
                      <a:r>
                        <a:rPr lang="fr-FR" sz="1200" b="0" dirty="0">
                          <a:solidFill>
                            <a:schemeClr val="tx1"/>
                          </a:solidFill>
                          <a:effectLst/>
                        </a:rPr>
                        <a:t>Suivre</a:t>
                      </a:r>
                      <a:r>
                        <a:rPr lang="fr-FR" sz="1200" b="0" spc="-45" dirty="0">
                          <a:solidFill>
                            <a:schemeClr val="tx1"/>
                          </a:solidFill>
                          <a:effectLst/>
                        </a:rPr>
                        <a:t> </a:t>
                      </a:r>
                      <a:r>
                        <a:rPr lang="fr-FR" sz="1200" b="0" dirty="0">
                          <a:solidFill>
                            <a:schemeClr val="tx1"/>
                          </a:solidFill>
                          <a:effectLst/>
                        </a:rPr>
                        <a:t>son</a:t>
                      </a:r>
                      <a:r>
                        <a:rPr lang="fr-FR" sz="1200" b="0" spc="-40" dirty="0">
                          <a:solidFill>
                            <a:schemeClr val="tx1"/>
                          </a:solidFill>
                          <a:effectLst/>
                        </a:rPr>
                        <a:t> </a:t>
                      </a:r>
                      <a:r>
                        <a:rPr lang="fr-FR" sz="1200" b="0" dirty="0">
                          <a:solidFill>
                            <a:schemeClr val="tx1"/>
                          </a:solidFill>
                          <a:effectLst/>
                        </a:rPr>
                        <a:t>conjoint</a:t>
                      </a:r>
                      <a:r>
                        <a:rPr lang="fr-FR" sz="1200" b="0" spc="-40" dirty="0">
                          <a:solidFill>
                            <a:schemeClr val="tx1"/>
                          </a:solidFill>
                          <a:effectLst/>
                        </a:rPr>
                        <a:t> </a:t>
                      </a:r>
                      <a:r>
                        <a:rPr lang="fr-FR" sz="1200" b="0" dirty="0">
                          <a:solidFill>
                            <a:schemeClr val="tx1"/>
                          </a:solidFill>
                          <a:effectLst/>
                        </a:rPr>
                        <a:t>ou</a:t>
                      </a:r>
                      <a:r>
                        <a:rPr lang="fr-FR" sz="1200" b="0" spc="-25" dirty="0">
                          <a:solidFill>
                            <a:schemeClr val="tx1"/>
                          </a:solidFill>
                          <a:effectLst/>
                        </a:rPr>
                        <a:t> </a:t>
                      </a:r>
                      <a:r>
                        <a:rPr lang="fr-FR" sz="1200" b="0" dirty="0">
                          <a:solidFill>
                            <a:schemeClr val="tx1"/>
                          </a:solidFill>
                          <a:effectLst/>
                        </a:rPr>
                        <a:t>le</a:t>
                      </a:r>
                      <a:r>
                        <a:rPr lang="fr-FR" sz="1200" b="0" spc="-10" dirty="0">
                          <a:solidFill>
                            <a:schemeClr val="tx1"/>
                          </a:solidFill>
                          <a:effectLst/>
                        </a:rPr>
                        <a:t> </a:t>
                      </a:r>
                      <a:r>
                        <a:rPr lang="fr-FR" sz="1200" b="0" dirty="0">
                          <a:solidFill>
                            <a:schemeClr val="tx1"/>
                          </a:solidFill>
                          <a:effectLst/>
                        </a:rPr>
                        <a:t>partenaire</a:t>
                      </a:r>
                      <a:r>
                        <a:rPr lang="fr-FR" sz="1200" b="0" spc="-265" dirty="0">
                          <a:solidFill>
                            <a:schemeClr val="tx1"/>
                          </a:solidFill>
                          <a:effectLst/>
                        </a:rPr>
                        <a:t> </a:t>
                      </a:r>
                      <a:r>
                        <a:rPr lang="fr-FR" sz="1200" b="0" dirty="0">
                          <a:solidFill>
                            <a:schemeClr val="tx1"/>
                          </a:solidFill>
                          <a:effectLst/>
                        </a:rPr>
                        <a:t>avec lequel il est lié par un PACS</a:t>
                      </a:r>
                      <a:r>
                        <a:rPr lang="fr-FR" sz="1200" b="0" spc="5" dirty="0">
                          <a:solidFill>
                            <a:schemeClr val="tx1"/>
                          </a:solidFill>
                          <a:effectLst/>
                        </a:rPr>
                        <a:t> </a:t>
                      </a:r>
                      <a:r>
                        <a:rPr lang="fr-FR" sz="1200" b="0" dirty="0">
                          <a:solidFill>
                            <a:schemeClr val="tx1"/>
                          </a:solidFill>
                          <a:effectLst/>
                        </a:rPr>
                        <a:t>lorsque</a:t>
                      </a:r>
                      <a:r>
                        <a:rPr lang="fr-FR" sz="1200" b="0" spc="-50" dirty="0">
                          <a:solidFill>
                            <a:schemeClr val="tx1"/>
                          </a:solidFill>
                          <a:effectLst/>
                        </a:rPr>
                        <a:t> </a:t>
                      </a:r>
                      <a:r>
                        <a:rPr lang="fr-FR" sz="1200" b="0" dirty="0">
                          <a:solidFill>
                            <a:schemeClr val="tx1"/>
                          </a:solidFill>
                          <a:effectLst/>
                        </a:rPr>
                        <a:t>celui-ci</a:t>
                      </a:r>
                      <a:r>
                        <a:rPr lang="fr-FR" sz="1200" b="0" spc="-45" dirty="0">
                          <a:solidFill>
                            <a:schemeClr val="tx1"/>
                          </a:solidFill>
                          <a:effectLst/>
                        </a:rPr>
                        <a:t> </a:t>
                      </a:r>
                      <a:r>
                        <a:rPr lang="fr-FR" sz="1200" b="0" dirty="0">
                          <a:solidFill>
                            <a:schemeClr val="tx1"/>
                          </a:solidFill>
                          <a:effectLst/>
                        </a:rPr>
                        <a:t>est</a:t>
                      </a:r>
                      <a:r>
                        <a:rPr lang="fr-FR" sz="1200" b="0" spc="-15" dirty="0">
                          <a:solidFill>
                            <a:schemeClr val="tx1"/>
                          </a:solidFill>
                          <a:effectLst/>
                        </a:rPr>
                        <a:t> </a:t>
                      </a:r>
                      <a:r>
                        <a:rPr lang="fr-FR" sz="1200" b="0" dirty="0">
                          <a:solidFill>
                            <a:schemeClr val="tx1"/>
                          </a:solidFill>
                          <a:effectLst/>
                        </a:rPr>
                        <a:t>astreint</a:t>
                      </a:r>
                      <a:r>
                        <a:rPr lang="fr-FR" sz="1200" b="0" spc="-25" dirty="0">
                          <a:solidFill>
                            <a:schemeClr val="tx1"/>
                          </a:solidFill>
                          <a:effectLst/>
                        </a:rPr>
                        <a:t> </a:t>
                      </a:r>
                      <a:r>
                        <a:rPr lang="fr-FR" sz="1200" b="0" dirty="0">
                          <a:solidFill>
                            <a:schemeClr val="tx1"/>
                          </a:solidFill>
                          <a:effectLst/>
                        </a:rPr>
                        <a:t>à</a:t>
                      </a:r>
                      <a:r>
                        <a:rPr lang="fr-FR" sz="1200" b="0" spc="-25" dirty="0">
                          <a:solidFill>
                            <a:schemeClr val="tx1"/>
                          </a:solidFill>
                          <a:effectLst/>
                        </a:rPr>
                        <a:t> </a:t>
                      </a:r>
                      <a:r>
                        <a:rPr lang="fr-FR" sz="1200" b="0" dirty="0">
                          <a:solidFill>
                            <a:schemeClr val="tx1"/>
                          </a:solidFill>
                          <a:effectLst/>
                        </a:rPr>
                        <a:t>établir </a:t>
                      </a:r>
                      <a:r>
                        <a:rPr lang="fr-FR" sz="1200" b="0" spc="-265" dirty="0">
                          <a:solidFill>
                            <a:schemeClr val="tx1"/>
                          </a:solidFill>
                          <a:effectLst/>
                        </a:rPr>
                        <a:t> </a:t>
                      </a:r>
                      <a:r>
                        <a:rPr lang="fr-FR" sz="1200" b="0" dirty="0">
                          <a:solidFill>
                            <a:schemeClr val="tx1"/>
                          </a:solidFill>
                          <a:effectLst/>
                        </a:rPr>
                        <a:t>sa</a:t>
                      </a:r>
                      <a:r>
                        <a:rPr lang="fr-FR" sz="1200" b="0" spc="-30" dirty="0">
                          <a:solidFill>
                            <a:schemeClr val="tx1"/>
                          </a:solidFill>
                          <a:effectLst/>
                        </a:rPr>
                        <a:t> </a:t>
                      </a:r>
                      <a:r>
                        <a:rPr lang="fr-FR" sz="1200" b="0" dirty="0">
                          <a:solidFill>
                            <a:schemeClr val="tx1"/>
                          </a:solidFill>
                          <a:effectLst/>
                        </a:rPr>
                        <a:t>résidence</a:t>
                      </a:r>
                      <a:r>
                        <a:rPr lang="fr-FR" sz="1200" b="0" spc="-50" dirty="0">
                          <a:solidFill>
                            <a:schemeClr val="tx1"/>
                          </a:solidFill>
                          <a:effectLst/>
                        </a:rPr>
                        <a:t> </a:t>
                      </a:r>
                      <a:r>
                        <a:rPr lang="fr-FR" sz="1200" b="0" dirty="0">
                          <a:solidFill>
                            <a:schemeClr val="tx1"/>
                          </a:solidFill>
                          <a:effectLst/>
                        </a:rPr>
                        <a:t>habituelle,</a:t>
                      </a:r>
                      <a:r>
                        <a:rPr lang="fr-FR" sz="1200" b="0" spc="-45" dirty="0">
                          <a:solidFill>
                            <a:schemeClr val="tx1"/>
                          </a:solidFill>
                          <a:effectLst/>
                        </a:rPr>
                        <a:t> </a:t>
                      </a:r>
                      <a:r>
                        <a:rPr lang="fr-FR" sz="1200" b="0" dirty="0">
                          <a:solidFill>
                            <a:schemeClr val="tx1"/>
                          </a:solidFill>
                          <a:effectLst/>
                        </a:rPr>
                        <a:t>à</a:t>
                      </a:r>
                      <a:r>
                        <a:rPr lang="fr-FR" sz="1200" b="0" spc="-30" dirty="0">
                          <a:solidFill>
                            <a:schemeClr val="tx1"/>
                          </a:solidFill>
                          <a:effectLst/>
                        </a:rPr>
                        <a:t> </a:t>
                      </a:r>
                      <a:r>
                        <a:rPr lang="fr-FR" sz="1200" b="0" dirty="0">
                          <a:solidFill>
                            <a:schemeClr val="tx1"/>
                          </a:solidFill>
                          <a:effectLst/>
                        </a:rPr>
                        <a:t>raison</a:t>
                      </a:r>
                      <a:r>
                        <a:rPr lang="fr-FR" sz="1200" b="0" spc="-15" dirty="0">
                          <a:solidFill>
                            <a:schemeClr val="tx1"/>
                          </a:solidFill>
                          <a:effectLst/>
                        </a:rPr>
                        <a:t> </a:t>
                      </a:r>
                      <a:r>
                        <a:rPr lang="fr-FR" sz="1200" b="0" dirty="0">
                          <a:solidFill>
                            <a:schemeClr val="tx1"/>
                          </a:solidFill>
                          <a:effectLst/>
                        </a:rPr>
                        <a:t>de</a:t>
                      </a:r>
                      <a:r>
                        <a:rPr lang="fr-FR" sz="1200" b="0" spc="-265" dirty="0">
                          <a:solidFill>
                            <a:schemeClr val="tx1"/>
                          </a:solidFill>
                          <a:effectLst/>
                        </a:rPr>
                        <a:t>  </a:t>
                      </a:r>
                      <a:r>
                        <a:rPr lang="fr-FR" sz="1200" b="0" dirty="0">
                          <a:solidFill>
                            <a:schemeClr val="tx1"/>
                          </a:solidFill>
                          <a:effectLst/>
                        </a:rPr>
                        <a:t>sa</a:t>
                      </a:r>
                      <a:r>
                        <a:rPr lang="fr-FR" sz="1200" b="0" spc="100" dirty="0">
                          <a:solidFill>
                            <a:schemeClr val="tx1"/>
                          </a:solidFill>
                          <a:effectLst/>
                        </a:rPr>
                        <a:t> </a:t>
                      </a:r>
                      <a:r>
                        <a:rPr lang="fr-FR" sz="1200" b="0" dirty="0">
                          <a:solidFill>
                            <a:schemeClr val="tx1"/>
                          </a:solidFill>
                          <a:effectLst/>
                        </a:rPr>
                        <a:t>profession,</a:t>
                      </a:r>
                      <a:r>
                        <a:rPr lang="fr-FR" sz="1200" b="0" spc="40" dirty="0">
                          <a:solidFill>
                            <a:schemeClr val="tx1"/>
                          </a:solidFill>
                          <a:effectLst/>
                        </a:rPr>
                        <a:t> </a:t>
                      </a:r>
                      <a:r>
                        <a:rPr lang="fr-FR" sz="1200" b="0" dirty="0">
                          <a:solidFill>
                            <a:schemeClr val="tx1"/>
                          </a:solidFill>
                          <a:effectLst/>
                        </a:rPr>
                        <a:t>en</a:t>
                      </a:r>
                      <a:r>
                        <a:rPr lang="fr-FR" sz="1200" b="0" spc="105" dirty="0">
                          <a:solidFill>
                            <a:schemeClr val="tx1"/>
                          </a:solidFill>
                          <a:effectLst/>
                        </a:rPr>
                        <a:t> </a:t>
                      </a:r>
                      <a:r>
                        <a:rPr lang="fr-FR" sz="1200" b="0" dirty="0">
                          <a:solidFill>
                            <a:schemeClr val="tx1"/>
                          </a:solidFill>
                          <a:effectLst/>
                        </a:rPr>
                        <a:t>un</a:t>
                      </a:r>
                      <a:r>
                        <a:rPr lang="fr-FR" sz="1200" b="0" spc="125" dirty="0">
                          <a:solidFill>
                            <a:schemeClr val="tx1"/>
                          </a:solidFill>
                          <a:effectLst/>
                        </a:rPr>
                        <a:t> </a:t>
                      </a:r>
                      <a:r>
                        <a:rPr lang="fr-FR" sz="1200" b="0" dirty="0">
                          <a:solidFill>
                            <a:schemeClr val="tx1"/>
                          </a:solidFill>
                          <a:effectLst/>
                        </a:rPr>
                        <a:t>lieu</a:t>
                      </a:r>
                      <a:r>
                        <a:rPr lang="fr-FR" sz="1200" b="0" spc="125" dirty="0">
                          <a:solidFill>
                            <a:schemeClr val="tx1"/>
                          </a:solidFill>
                          <a:effectLst/>
                        </a:rPr>
                        <a:t> </a:t>
                      </a:r>
                      <a:r>
                        <a:rPr lang="fr-FR" sz="1200" b="0" dirty="0">
                          <a:solidFill>
                            <a:schemeClr val="tx1"/>
                          </a:solidFill>
                          <a:effectLst/>
                        </a:rPr>
                        <a:t>éloigné</a:t>
                      </a:r>
                      <a:r>
                        <a:rPr lang="fr-FR" sz="1200" b="0" spc="90" dirty="0">
                          <a:solidFill>
                            <a:schemeClr val="tx1"/>
                          </a:solidFill>
                          <a:effectLst/>
                        </a:rPr>
                        <a:t> </a:t>
                      </a:r>
                      <a:r>
                        <a:rPr lang="fr-FR" sz="1200" b="0" dirty="0">
                          <a:solidFill>
                            <a:schemeClr val="tx1"/>
                          </a:solidFill>
                          <a:effectLst/>
                        </a:rPr>
                        <a:t>du lieu</a:t>
                      </a:r>
                      <a:r>
                        <a:rPr lang="fr-FR" sz="1200" b="0" spc="-40" dirty="0">
                          <a:solidFill>
                            <a:schemeClr val="tx1"/>
                          </a:solidFill>
                          <a:effectLst/>
                        </a:rPr>
                        <a:t> </a:t>
                      </a:r>
                      <a:r>
                        <a:rPr lang="fr-FR" sz="1200" b="0" dirty="0">
                          <a:solidFill>
                            <a:schemeClr val="tx1"/>
                          </a:solidFill>
                          <a:effectLst/>
                        </a:rPr>
                        <a:t>d’exercice</a:t>
                      </a:r>
                      <a:r>
                        <a:rPr lang="fr-FR" sz="1200" b="0" spc="-40" dirty="0">
                          <a:solidFill>
                            <a:schemeClr val="tx1"/>
                          </a:solidFill>
                          <a:effectLst/>
                        </a:rPr>
                        <a:t> </a:t>
                      </a:r>
                      <a:r>
                        <a:rPr lang="fr-FR" sz="1200" b="0" dirty="0">
                          <a:solidFill>
                            <a:schemeClr val="tx1"/>
                          </a:solidFill>
                          <a:effectLst/>
                        </a:rPr>
                        <a:t>des</a:t>
                      </a:r>
                      <a:r>
                        <a:rPr lang="fr-FR" sz="1200" b="0" spc="-25" dirty="0">
                          <a:solidFill>
                            <a:schemeClr val="tx1"/>
                          </a:solidFill>
                          <a:effectLst/>
                        </a:rPr>
                        <a:t> </a:t>
                      </a:r>
                      <a:r>
                        <a:rPr lang="fr-FR" sz="1200" b="0" dirty="0">
                          <a:solidFill>
                            <a:schemeClr val="tx1"/>
                          </a:solidFill>
                          <a:effectLst/>
                        </a:rPr>
                        <a:t>fonctions</a:t>
                      </a:r>
                      <a:r>
                        <a:rPr lang="fr-FR" sz="1200" b="0" spc="-40" dirty="0">
                          <a:solidFill>
                            <a:schemeClr val="tx1"/>
                          </a:solidFill>
                          <a:effectLst/>
                        </a:rPr>
                        <a:t> </a:t>
                      </a:r>
                      <a:r>
                        <a:rPr lang="fr-FR" sz="1200" b="0" dirty="0">
                          <a:solidFill>
                            <a:schemeClr val="tx1"/>
                          </a:solidFill>
                          <a:effectLst/>
                        </a:rPr>
                        <a:t>du </a:t>
                      </a:r>
                      <a:r>
                        <a:rPr lang="fr-FR" sz="1200" b="0" spc="-265" dirty="0">
                          <a:solidFill>
                            <a:schemeClr val="tx1"/>
                          </a:solidFill>
                          <a:effectLst/>
                        </a:rPr>
                        <a:t>   </a:t>
                      </a:r>
                      <a:r>
                        <a:rPr lang="fr-FR" sz="1200" b="0" dirty="0">
                          <a:solidFill>
                            <a:schemeClr val="tx1"/>
                          </a:solidFill>
                          <a:effectLst/>
                        </a:rPr>
                        <a:t>fonctionnaire</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algn="l">
                        <a:buNone/>
                      </a:pPr>
                      <a:r>
                        <a:rPr lang="fr-FR" sz="1200" b="0" dirty="0">
                          <a:solidFill>
                            <a:schemeClr val="tx1"/>
                          </a:solidFill>
                          <a:effectLst/>
                        </a:rPr>
                        <a:t> </a:t>
                      </a:r>
                    </a:p>
                    <a:p>
                      <a:pPr algn="l">
                        <a:spcBef>
                          <a:spcPts val="25"/>
                        </a:spcBef>
                        <a:buNone/>
                      </a:pPr>
                      <a:r>
                        <a:rPr lang="fr-FR" sz="1200" b="0" dirty="0">
                          <a:solidFill>
                            <a:schemeClr val="tx1"/>
                          </a:solidFill>
                          <a:effectLst/>
                        </a:rPr>
                        <a:t> </a:t>
                      </a:r>
                    </a:p>
                    <a:p>
                      <a:pPr marL="101600" algn="l">
                        <a:lnSpc>
                          <a:spcPts val="1145"/>
                        </a:lnSpc>
                        <a:buNone/>
                      </a:pPr>
                      <a:r>
                        <a:rPr lang="fr-FR" sz="1200" b="0" dirty="0">
                          <a:solidFill>
                            <a:schemeClr val="tx1"/>
                          </a:solidFill>
                          <a:effectLst/>
                        </a:rPr>
                        <a:t>Art.</a:t>
                      </a:r>
                      <a:r>
                        <a:rPr lang="fr-FR" sz="1200" b="0" spc="-35" dirty="0">
                          <a:solidFill>
                            <a:schemeClr val="tx1"/>
                          </a:solidFill>
                          <a:effectLst/>
                        </a:rPr>
                        <a:t> </a:t>
                      </a:r>
                      <a:r>
                        <a:rPr lang="fr-FR" sz="1200" b="0" dirty="0">
                          <a:solidFill>
                            <a:schemeClr val="tx1"/>
                          </a:solidFill>
                          <a:effectLst/>
                        </a:rPr>
                        <a:t>24</a:t>
                      </a:r>
                      <a:r>
                        <a:rPr lang="fr-FR" sz="1200" b="0" spc="-20" dirty="0">
                          <a:solidFill>
                            <a:schemeClr val="tx1"/>
                          </a:solidFill>
                          <a:effectLst/>
                        </a:rPr>
                        <a:t> </a:t>
                      </a:r>
                      <a:r>
                        <a:rPr lang="fr-FR" sz="1200" b="0" dirty="0">
                          <a:solidFill>
                            <a:schemeClr val="tx1"/>
                          </a:solidFill>
                          <a:effectLst/>
                        </a:rPr>
                        <a:t>-</a:t>
                      </a:r>
                      <a:r>
                        <a:rPr lang="fr-FR" sz="1200" b="0" spc="-5" dirty="0">
                          <a:solidFill>
                            <a:schemeClr val="tx1"/>
                          </a:solidFill>
                          <a:effectLst/>
                        </a:rPr>
                        <a:t> </a:t>
                      </a:r>
                      <a:r>
                        <a:rPr lang="fr-FR" sz="1200" b="0" dirty="0">
                          <a:solidFill>
                            <a:schemeClr val="tx1"/>
                          </a:solidFill>
                          <a:effectLst/>
                        </a:rPr>
                        <a:t>2°</a:t>
                      </a:r>
                      <a:r>
                        <a:rPr lang="fr-FR" sz="1200" b="0" spc="5" dirty="0">
                          <a:solidFill>
                            <a:schemeClr val="tx1"/>
                          </a:solidFill>
                          <a:effectLst/>
                        </a:rPr>
                        <a:t> </a:t>
                      </a:r>
                      <a:r>
                        <a:rPr lang="fr-FR" sz="1200" b="0" dirty="0">
                          <a:solidFill>
                            <a:schemeClr val="tx1"/>
                          </a:solidFill>
                          <a:effectLst/>
                        </a:rPr>
                        <a:t>du décret</a:t>
                      </a:r>
                      <a:r>
                        <a:rPr lang="fr-FR" sz="1200" b="0" spc="-30" dirty="0">
                          <a:solidFill>
                            <a:schemeClr val="tx1"/>
                          </a:solidFill>
                          <a:effectLst/>
                        </a:rPr>
                        <a:t> </a:t>
                      </a:r>
                      <a:r>
                        <a:rPr lang="fr-FR" sz="1200" b="0" dirty="0">
                          <a:solidFill>
                            <a:schemeClr val="tx1"/>
                          </a:solidFill>
                          <a:effectLst/>
                        </a:rPr>
                        <a:t>86-68</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algn="l">
                        <a:spcBef>
                          <a:spcPts val="35"/>
                        </a:spcBef>
                        <a:buNone/>
                      </a:pPr>
                      <a:r>
                        <a:rPr lang="fr-FR" sz="1200" b="0" dirty="0">
                          <a:solidFill>
                            <a:schemeClr val="tx1"/>
                          </a:solidFill>
                          <a:effectLst/>
                        </a:rPr>
                        <a:t> </a:t>
                      </a:r>
                    </a:p>
                    <a:p>
                      <a:pPr marL="91440" marR="78740" indent="-1905" algn="l">
                        <a:buNone/>
                      </a:pPr>
                      <a:r>
                        <a:rPr lang="fr-FR" sz="1200" b="0" dirty="0">
                          <a:solidFill>
                            <a:schemeClr val="tx1"/>
                          </a:solidFill>
                          <a:effectLst/>
                        </a:rPr>
                        <a:t>3 ans au maximum</a:t>
                      </a:r>
                      <a:r>
                        <a:rPr lang="fr-FR" sz="1200" b="0" spc="5" dirty="0">
                          <a:solidFill>
                            <a:schemeClr val="tx1"/>
                          </a:solidFill>
                          <a:effectLst/>
                        </a:rPr>
                        <a:t> </a:t>
                      </a:r>
                      <a:r>
                        <a:rPr lang="fr-FR" sz="1200" b="0" dirty="0">
                          <a:solidFill>
                            <a:schemeClr val="tx1"/>
                          </a:solidFill>
                          <a:effectLst/>
                        </a:rPr>
                        <a:t>renouvelables sans</a:t>
                      </a:r>
                      <a:r>
                        <a:rPr lang="fr-FR" sz="1200" b="0" spc="5" dirty="0">
                          <a:solidFill>
                            <a:schemeClr val="tx1"/>
                          </a:solidFill>
                          <a:effectLst/>
                        </a:rPr>
                        <a:t> </a:t>
                      </a:r>
                      <a:r>
                        <a:rPr lang="fr-FR" sz="1200" b="0" dirty="0">
                          <a:solidFill>
                            <a:schemeClr val="tx1"/>
                          </a:solidFill>
                          <a:effectLst/>
                        </a:rPr>
                        <a:t>limitation tant que les</a:t>
                      </a:r>
                      <a:r>
                        <a:rPr lang="fr-FR" sz="1200" b="0" spc="5" dirty="0">
                          <a:solidFill>
                            <a:schemeClr val="tx1"/>
                          </a:solidFill>
                          <a:effectLst/>
                        </a:rPr>
                        <a:t> </a:t>
                      </a:r>
                      <a:r>
                        <a:rPr lang="fr-FR" sz="1200" b="0" dirty="0">
                          <a:solidFill>
                            <a:schemeClr val="tx1"/>
                          </a:solidFill>
                          <a:effectLst/>
                        </a:rPr>
                        <a:t>conditions</a:t>
                      </a:r>
                      <a:r>
                        <a:rPr lang="fr-FR" sz="1200" b="0" spc="155" dirty="0">
                          <a:solidFill>
                            <a:schemeClr val="tx1"/>
                          </a:solidFill>
                          <a:effectLst/>
                        </a:rPr>
                        <a:t> </a:t>
                      </a:r>
                      <a:r>
                        <a:rPr lang="fr-FR" sz="1200" b="0" dirty="0">
                          <a:solidFill>
                            <a:schemeClr val="tx1"/>
                          </a:solidFill>
                          <a:effectLst/>
                        </a:rPr>
                        <a:t>sont</a:t>
                      </a:r>
                      <a:r>
                        <a:rPr lang="fr-FR" sz="1200" b="0" spc="195" dirty="0">
                          <a:solidFill>
                            <a:schemeClr val="tx1"/>
                          </a:solidFill>
                          <a:effectLst/>
                        </a:rPr>
                        <a:t> </a:t>
                      </a:r>
                      <a:r>
                        <a:rPr lang="fr-FR" sz="1200" b="0" dirty="0">
                          <a:solidFill>
                            <a:schemeClr val="tx1"/>
                          </a:solidFill>
                          <a:effectLst/>
                        </a:rPr>
                        <a:t>remplies</a:t>
                      </a:r>
                      <a:endParaRPr lang="fr-FR" sz="1200" b="0" dirty="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1628546264"/>
                  </a:ext>
                </a:extLst>
              </a:tr>
              <a:tr h="562073">
                <a:tc vMerge="1">
                  <a:txBody>
                    <a:bodyPr/>
                    <a:lstStyle/>
                    <a:p>
                      <a:endParaRPr lang="fr-FR"/>
                    </a:p>
                  </a:txBody>
                  <a:tcPr/>
                </a:tc>
                <a:tc>
                  <a:txBody>
                    <a:bodyPr/>
                    <a:lstStyle/>
                    <a:p>
                      <a:pPr marL="109220" marR="93345" indent="1905" algn="l">
                        <a:buNone/>
                      </a:pPr>
                      <a:r>
                        <a:rPr lang="fr-FR" sz="1200" b="0" dirty="0">
                          <a:solidFill>
                            <a:schemeClr val="tx1"/>
                          </a:solidFill>
                          <a:effectLst/>
                        </a:rPr>
                        <a:t>Les fonctionnaires exerçant un</a:t>
                      </a:r>
                      <a:r>
                        <a:rPr lang="fr-FR" sz="1200" b="0" spc="5" dirty="0">
                          <a:solidFill>
                            <a:schemeClr val="tx1"/>
                          </a:solidFill>
                          <a:effectLst/>
                        </a:rPr>
                        <a:t> </a:t>
                      </a:r>
                      <a:r>
                        <a:rPr lang="fr-FR" sz="1200" b="0" dirty="0">
                          <a:solidFill>
                            <a:schemeClr val="tx1"/>
                          </a:solidFill>
                          <a:effectLst/>
                        </a:rPr>
                        <a:t>mandat d’élu local bénéficient à leur </a:t>
                      </a:r>
                      <a:r>
                        <a:rPr lang="fr-FR" sz="1200" b="0" spc="-265" dirty="0">
                          <a:solidFill>
                            <a:schemeClr val="tx1"/>
                          </a:solidFill>
                          <a:effectLst/>
                        </a:rPr>
                        <a:t>  </a:t>
                      </a:r>
                      <a:r>
                        <a:rPr lang="fr-FR" sz="1200" b="0" dirty="0">
                          <a:solidFill>
                            <a:schemeClr val="tx1"/>
                          </a:solidFill>
                          <a:effectLst/>
                        </a:rPr>
                        <a:t>demande</a:t>
                      </a:r>
                      <a:r>
                        <a:rPr lang="fr-FR" sz="1200" b="0" spc="105" dirty="0">
                          <a:solidFill>
                            <a:schemeClr val="tx1"/>
                          </a:solidFill>
                          <a:effectLst/>
                        </a:rPr>
                        <a:t> </a:t>
                      </a:r>
                      <a:r>
                        <a:rPr lang="fr-FR" sz="1200" b="0" dirty="0">
                          <a:solidFill>
                            <a:schemeClr val="tx1"/>
                          </a:solidFill>
                          <a:effectLst/>
                        </a:rPr>
                        <a:t>d’une</a:t>
                      </a:r>
                      <a:r>
                        <a:rPr lang="fr-FR" sz="1200" b="0" spc="135" dirty="0">
                          <a:solidFill>
                            <a:schemeClr val="tx1"/>
                          </a:solidFill>
                          <a:effectLst/>
                        </a:rPr>
                        <a:t> </a:t>
                      </a:r>
                      <a:r>
                        <a:rPr lang="fr-FR" sz="1200" b="0" dirty="0">
                          <a:solidFill>
                            <a:schemeClr val="tx1"/>
                          </a:solidFill>
                          <a:effectLst/>
                        </a:rPr>
                        <a:t>mise</a:t>
                      </a:r>
                      <a:r>
                        <a:rPr lang="fr-FR" sz="1200" b="0" spc="150" dirty="0">
                          <a:solidFill>
                            <a:schemeClr val="tx1"/>
                          </a:solidFill>
                          <a:effectLst/>
                        </a:rPr>
                        <a:t> </a:t>
                      </a:r>
                      <a:r>
                        <a:rPr lang="fr-FR" sz="1200" b="0" dirty="0">
                          <a:solidFill>
                            <a:schemeClr val="tx1"/>
                          </a:solidFill>
                          <a:effectLst/>
                        </a:rPr>
                        <a:t>en</a:t>
                      </a:r>
                      <a:r>
                        <a:rPr lang="fr-FR" sz="1200" b="0" spc="170" dirty="0">
                          <a:solidFill>
                            <a:schemeClr val="tx1"/>
                          </a:solidFill>
                          <a:effectLst/>
                        </a:rPr>
                        <a:t> </a:t>
                      </a:r>
                      <a:r>
                        <a:rPr lang="fr-FR" sz="1200" b="0" dirty="0">
                          <a:solidFill>
                            <a:schemeClr val="tx1"/>
                          </a:solidFill>
                          <a:effectLst/>
                        </a:rPr>
                        <a:t>disponibilité</a:t>
                      </a:r>
                    </a:p>
                    <a:p>
                      <a:pPr marL="81915" marR="67945" algn="l">
                        <a:lnSpc>
                          <a:spcPts val="1070"/>
                        </a:lnSpc>
                        <a:buNone/>
                      </a:pPr>
                      <a:r>
                        <a:rPr lang="fr-FR" sz="1200" b="0" dirty="0">
                          <a:solidFill>
                            <a:schemeClr val="tx1"/>
                          </a:solidFill>
                          <a:effectLst/>
                        </a:rPr>
                        <a:t>de</a:t>
                      </a:r>
                      <a:r>
                        <a:rPr lang="fr-FR" sz="1200" b="0" spc="-30" dirty="0">
                          <a:solidFill>
                            <a:schemeClr val="tx1"/>
                          </a:solidFill>
                          <a:effectLst/>
                        </a:rPr>
                        <a:t> </a:t>
                      </a:r>
                      <a:r>
                        <a:rPr lang="fr-FR" sz="1200" b="0" dirty="0">
                          <a:solidFill>
                            <a:schemeClr val="tx1"/>
                          </a:solidFill>
                          <a:effectLst/>
                        </a:rPr>
                        <a:t>plein</a:t>
                      </a:r>
                      <a:r>
                        <a:rPr lang="fr-FR" sz="1200" b="0" spc="-40" dirty="0">
                          <a:solidFill>
                            <a:schemeClr val="tx1"/>
                          </a:solidFill>
                          <a:effectLst/>
                        </a:rPr>
                        <a:t> </a:t>
                      </a:r>
                      <a:r>
                        <a:rPr lang="fr-FR" sz="1200" b="0" dirty="0">
                          <a:solidFill>
                            <a:schemeClr val="tx1"/>
                          </a:solidFill>
                          <a:effectLst/>
                        </a:rPr>
                        <a:t>droit</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marL="101600" marR="91440" algn="l">
                        <a:spcBef>
                          <a:spcPts val="535"/>
                        </a:spcBef>
                        <a:buNone/>
                      </a:pPr>
                      <a:r>
                        <a:rPr lang="fr-FR" sz="1200" b="0" dirty="0">
                          <a:solidFill>
                            <a:schemeClr val="tx1"/>
                          </a:solidFill>
                          <a:effectLst/>
                        </a:rPr>
                        <a:t>Art.</a:t>
                      </a:r>
                      <a:r>
                        <a:rPr lang="fr-FR" sz="1200" b="0" spc="-40" dirty="0">
                          <a:solidFill>
                            <a:schemeClr val="tx1"/>
                          </a:solidFill>
                          <a:effectLst/>
                        </a:rPr>
                        <a:t> </a:t>
                      </a:r>
                      <a:r>
                        <a:rPr lang="fr-FR" sz="1200" b="0" dirty="0">
                          <a:solidFill>
                            <a:schemeClr val="tx1"/>
                          </a:solidFill>
                          <a:effectLst/>
                        </a:rPr>
                        <a:t>24</a:t>
                      </a:r>
                      <a:r>
                        <a:rPr lang="fr-FR" sz="1200" b="0" spc="-30" dirty="0">
                          <a:solidFill>
                            <a:schemeClr val="tx1"/>
                          </a:solidFill>
                          <a:effectLst/>
                        </a:rPr>
                        <a:t> </a:t>
                      </a:r>
                      <a:r>
                        <a:rPr lang="fr-FR" sz="1200" b="0" dirty="0">
                          <a:solidFill>
                            <a:schemeClr val="tx1"/>
                          </a:solidFill>
                          <a:effectLst/>
                        </a:rPr>
                        <a:t>du décret</a:t>
                      </a:r>
                      <a:r>
                        <a:rPr lang="fr-FR" sz="1200" b="0" spc="-60" dirty="0">
                          <a:solidFill>
                            <a:schemeClr val="tx1"/>
                          </a:solidFill>
                          <a:effectLst/>
                        </a:rPr>
                        <a:t> </a:t>
                      </a:r>
                      <a:r>
                        <a:rPr lang="fr-FR" sz="1200" b="0" dirty="0">
                          <a:solidFill>
                            <a:schemeClr val="tx1"/>
                          </a:solidFill>
                          <a:effectLst/>
                        </a:rPr>
                        <a:t>86-68</a:t>
                      </a:r>
                      <a:r>
                        <a:rPr lang="fr-FR" sz="1200" b="0" spc="-60" dirty="0">
                          <a:solidFill>
                            <a:schemeClr val="tx1"/>
                          </a:solidFill>
                          <a:effectLst/>
                        </a:rPr>
                        <a:t> </a:t>
                      </a:r>
                      <a:r>
                        <a:rPr lang="fr-FR" sz="1200" b="0" dirty="0">
                          <a:solidFill>
                            <a:schemeClr val="tx1"/>
                          </a:solidFill>
                          <a:effectLst/>
                        </a:rPr>
                        <a:t>-</a:t>
                      </a:r>
                      <a:r>
                        <a:rPr lang="fr-FR" sz="1200" b="0" spc="-265" dirty="0">
                          <a:solidFill>
                            <a:schemeClr val="tx1"/>
                          </a:solidFill>
                          <a:effectLst/>
                        </a:rPr>
                        <a:t> </a:t>
                      </a:r>
                      <a:r>
                        <a:rPr lang="fr-FR" sz="1200" b="0" dirty="0">
                          <a:solidFill>
                            <a:schemeClr val="tx1"/>
                          </a:solidFill>
                          <a:effectLst/>
                        </a:rPr>
                        <a:t>5ème</a:t>
                      </a:r>
                      <a:r>
                        <a:rPr lang="fr-FR" sz="1200" b="0" spc="-45" dirty="0">
                          <a:solidFill>
                            <a:schemeClr val="tx1"/>
                          </a:solidFill>
                          <a:effectLst/>
                        </a:rPr>
                        <a:t> </a:t>
                      </a:r>
                      <a:r>
                        <a:rPr lang="fr-FR" sz="1200" b="0" dirty="0">
                          <a:solidFill>
                            <a:schemeClr val="tx1"/>
                          </a:solidFill>
                          <a:effectLst/>
                        </a:rPr>
                        <a:t>alinéa</a:t>
                      </a:r>
                      <a:endParaRPr lang="fr-FR" sz="1200" b="0" dirty="0">
                        <a:solidFill>
                          <a:schemeClr val="tx1"/>
                        </a:solidFill>
                        <a:effectLst/>
                        <a:latin typeface="Arial MT"/>
                        <a:ea typeface="Arial MT"/>
                        <a:cs typeface="Arial MT"/>
                      </a:endParaRPr>
                    </a:p>
                  </a:txBody>
                  <a:tcPr marL="0" marR="0" marT="0" marB="0">
                    <a:solidFill>
                      <a:srgbClr val="CFD5EA"/>
                    </a:solidFill>
                  </a:tcPr>
                </a:tc>
                <a:tc>
                  <a:txBody>
                    <a:bodyPr/>
                    <a:lstStyle/>
                    <a:p>
                      <a:pPr algn="l">
                        <a:spcBef>
                          <a:spcPts val="30"/>
                        </a:spcBef>
                        <a:buNone/>
                      </a:pPr>
                      <a:r>
                        <a:rPr lang="fr-FR" sz="1200" b="0" dirty="0">
                          <a:solidFill>
                            <a:schemeClr val="tx1"/>
                          </a:solidFill>
                          <a:effectLst/>
                        </a:rPr>
                        <a:t> </a:t>
                      </a:r>
                    </a:p>
                    <a:p>
                      <a:pPr marL="272415" algn="l">
                        <a:buNone/>
                      </a:pPr>
                      <a:r>
                        <a:rPr lang="fr-FR" sz="1200" b="0" dirty="0">
                          <a:solidFill>
                            <a:schemeClr val="tx1"/>
                          </a:solidFill>
                          <a:effectLst/>
                        </a:rPr>
                        <a:t>Durée</a:t>
                      </a:r>
                      <a:r>
                        <a:rPr lang="fr-FR" sz="1200" b="0" spc="-30" dirty="0">
                          <a:solidFill>
                            <a:schemeClr val="tx1"/>
                          </a:solidFill>
                          <a:effectLst/>
                        </a:rPr>
                        <a:t> </a:t>
                      </a:r>
                      <a:r>
                        <a:rPr lang="fr-FR" sz="1200" b="0" dirty="0">
                          <a:solidFill>
                            <a:schemeClr val="tx1"/>
                          </a:solidFill>
                          <a:effectLst/>
                        </a:rPr>
                        <a:t>du</a:t>
                      </a:r>
                      <a:r>
                        <a:rPr lang="fr-FR" sz="1200" b="0" spc="-20" dirty="0">
                          <a:solidFill>
                            <a:schemeClr val="tx1"/>
                          </a:solidFill>
                          <a:effectLst/>
                        </a:rPr>
                        <a:t> </a:t>
                      </a:r>
                      <a:r>
                        <a:rPr lang="fr-FR" sz="1200" b="0" dirty="0">
                          <a:solidFill>
                            <a:schemeClr val="tx1"/>
                          </a:solidFill>
                          <a:effectLst/>
                        </a:rPr>
                        <a:t>mandat</a:t>
                      </a:r>
                      <a:endParaRPr lang="fr-FR" sz="1200" b="0" dirty="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2913181073"/>
                  </a:ext>
                </a:extLst>
              </a:tr>
            </a:tbl>
          </a:graphicData>
        </a:graphic>
      </p:graphicFrame>
    </p:spTree>
    <p:extLst>
      <p:ext uri="{BB962C8B-B14F-4D97-AF65-F5344CB8AC3E}">
        <p14:creationId xmlns:p14="http://schemas.microsoft.com/office/powerpoint/2010/main" val="2905654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73974-F31F-D7E3-E649-C7E75BB7D5A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810F631-9678-AFEB-6D38-F7011D11DBB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2A9F916-A09B-FC27-CF4B-93AB924C8DFF}"/>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D08C8DE4-B61E-2B61-EA6A-BBE2C7C3032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DC1E128-56AA-8D9C-A01D-A5CCE1C0899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6AD8D14-70E0-7B65-7EA1-5EACAB2C394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29C44C47-D68B-BF08-01E8-89B3EDC4D4F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281D65E-BB46-C2B0-8C00-716138D14FC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00A9C8A-CEE1-0673-EC3B-1E9A8C3584A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6B932BC-A10C-0559-DA30-12FBFCD73D6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A86E5B9-CC11-27A8-4A6C-ED97A61616F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A242B0F-8378-E823-976C-E44F2A2157B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509816-4BB6-8ACA-30C9-717B5C425B5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C845BBB-C046-2EE9-3149-438DFAD9FE9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BA16D51-194F-CCF9-AEAE-49A66A61A7A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8786C430-BFD1-7883-516D-9CBB68B7871F}"/>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078B385E-77E9-B257-2696-0EC07013A2F7}"/>
              </a:ext>
            </a:extLst>
          </p:cNvPr>
          <p:cNvSpPr>
            <a:spLocks noGrp="1"/>
          </p:cNvSpPr>
          <p:nvPr>
            <p:ph type="title"/>
          </p:nvPr>
        </p:nvSpPr>
        <p:spPr>
          <a:xfrm>
            <a:off x="628650" y="90491"/>
            <a:ext cx="7886700" cy="1325563"/>
          </a:xfrm>
        </p:spPr>
        <p:txBody>
          <a:bodyPr/>
          <a:lstStyle/>
          <a:p>
            <a:pPr algn="r"/>
            <a:r>
              <a:rPr lang="fr-FR" dirty="0">
                <a:solidFill>
                  <a:srgbClr val="00B0F0"/>
                </a:solidFill>
              </a:rPr>
              <a:t>Disponibilités de droit </a:t>
            </a:r>
          </a:p>
        </p:txBody>
      </p:sp>
      <p:graphicFrame>
        <p:nvGraphicFramePr>
          <p:cNvPr id="10" name="Espace réservé du contenu 9">
            <a:extLst>
              <a:ext uri="{FF2B5EF4-FFF2-40B4-BE49-F238E27FC236}">
                <a16:creationId xmlns:a16="http://schemas.microsoft.com/office/drawing/2014/main" id="{CBDD9D22-86CC-4A27-C9D5-240BA9EE6719}"/>
              </a:ext>
            </a:extLst>
          </p:cNvPr>
          <p:cNvGraphicFramePr>
            <a:graphicFrameLocks noGrp="1"/>
          </p:cNvGraphicFramePr>
          <p:nvPr>
            <p:ph idx="1"/>
            <p:extLst>
              <p:ext uri="{D42A27DB-BD31-4B8C-83A1-F6EECF244321}">
                <p14:modId xmlns:p14="http://schemas.microsoft.com/office/powerpoint/2010/main" val="2841160785"/>
              </p:ext>
            </p:extLst>
          </p:nvPr>
        </p:nvGraphicFramePr>
        <p:xfrm>
          <a:off x="628649" y="2307060"/>
          <a:ext cx="8174255" cy="4238026"/>
        </p:xfrm>
        <a:graphic>
          <a:graphicData uri="http://schemas.openxmlformats.org/drawingml/2006/table">
            <a:tbl>
              <a:tblPr firstRow="1" firstCol="1" lastRow="1" lastCol="1" bandRow="1" bandCol="1">
                <a:tableStyleId>{5C22544A-7EE6-4342-B048-85BDC9FD1C3A}</a:tableStyleId>
              </a:tblPr>
              <a:tblGrid>
                <a:gridCol w="612082">
                  <a:extLst>
                    <a:ext uri="{9D8B030D-6E8A-4147-A177-3AD203B41FA5}">
                      <a16:colId xmlns:a16="http://schemas.microsoft.com/office/drawing/2014/main" val="3636232978"/>
                    </a:ext>
                  </a:extLst>
                </a:gridCol>
                <a:gridCol w="3875789">
                  <a:extLst>
                    <a:ext uri="{9D8B030D-6E8A-4147-A177-3AD203B41FA5}">
                      <a16:colId xmlns:a16="http://schemas.microsoft.com/office/drawing/2014/main" val="952875566"/>
                    </a:ext>
                  </a:extLst>
                </a:gridCol>
                <a:gridCol w="1652693">
                  <a:extLst>
                    <a:ext uri="{9D8B030D-6E8A-4147-A177-3AD203B41FA5}">
                      <a16:colId xmlns:a16="http://schemas.microsoft.com/office/drawing/2014/main" val="2915133853"/>
                    </a:ext>
                  </a:extLst>
                </a:gridCol>
                <a:gridCol w="2033691">
                  <a:extLst>
                    <a:ext uri="{9D8B030D-6E8A-4147-A177-3AD203B41FA5}">
                      <a16:colId xmlns:a16="http://schemas.microsoft.com/office/drawing/2014/main" val="2725274392"/>
                    </a:ext>
                  </a:extLst>
                </a:gridCol>
              </a:tblGrid>
              <a:tr h="1765793">
                <a:tc rowSpan="3">
                  <a:txBody>
                    <a:bodyPr/>
                    <a:lstStyle/>
                    <a:p>
                      <a:pPr algn="l">
                        <a:spcBef>
                          <a:spcPts val="15"/>
                        </a:spcBef>
                        <a:buNone/>
                      </a:pPr>
                      <a:r>
                        <a:rPr lang="fr-FR" sz="900">
                          <a:effectLst/>
                        </a:rPr>
                        <a:t> </a:t>
                      </a:r>
                    </a:p>
                    <a:p>
                      <a:pPr marL="116840" algn="l">
                        <a:spcBef>
                          <a:spcPts val="5"/>
                        </a:spcBef>
                        <a:buNone/>
                      </a:pPr>
                      <a:r>
                        <a:rPr lang="fr-FR" sz="900">
                          <a:effectLst/>
                        </a:rPr>
                        <a:t>DISPONIBILITE</a:t>
                      </a:r>
                      <a:r>
                        <a:rPr lang="fr-FR" sz="900" spc="165">
                          <a:effectLst/>
                        </a:rPr>
                        <a:t> </a:t>
                      </a:r>
                      <a:r>
                        <a:rPr lang="fr-FR" sz="900">
                          <a:effectLst/>
                        </a:rPr>
                        <a:t>DANS</a:t>
                      </a:r>
                      <a:r>
                        <a:rPr lang="fr-FR" sz="900" spc="250">
                          <a:effectLst/>
                        </a:rPr>
                        <a:t> </a:t>
                      </a:r>
                      <a:r>
                        <a:rPr lang="fr-FR" sz="900">
                          <a:effectLst/>
                        </a:rPr>
                        <a:t>L’ATTENTE</a:t>
                      </a:r>
                      <a:r>
                        <a:rPr lang="fr-FR" sz="900" spc="220">
                          <a:effectLst/>
                        </a:rPr>
                        <a:t> </a:t>
                      </a:r>
                      <a:r>
                        <a:rPr lang="fr-FR" sz="900">
                          <a:effectLst/>
                        </a:rPr>
                        <a:t>D’UNE</a:t>
                      </a:r>
                      <a:r>
                        <a:rPr lang="fr-FR" sz="900" spc="245">
                          <a:effectLst/>
                        </a:rPr>
                        <a:t> </a:t>
                      </a:r>
                      <a:r>
                        <a:rPr lang="fr-FR" sz="900">
                          <a:effectLst/>
                        </a:rPr>
                        <a:t>REINTEGRATION</a:t>
                      </a:r>
                      <a:endParaRPr lang="fr-FR" sz="900">
                        <a:effectLst/>
                        <a:latin typeface="Arial MT"/>
                        <a:ea typeface="Arial MT"/>
                        <a:cs typeface="Arial MT"/>
                      </a:endParaRPr>
                    </a:p>
                  </a:txBody>
                  <a:tcPr marL="0" marR="0" marT="0" marB="0" vert="vert270"/>
                </a:tc>
                <a:tc>
                  <a:txBody>
                    <a:bodyPr/>
                    <a:lstStyle/>
                    <a:p>
                      <a:pPr marL="67945" marR="24130" algn="l">
                        <a:buNone/>
                        <a:tabLst>
                          <a:tab pos="655320" algn="l"/>
                          <a:tab pos="723900" algn="l"/>
                          <a:tab pos="800100" algn="l"/>
                          <a:tab pos="882015" algn="l"/>
                          <a:tab pos="1031875" algn="l"/>
                          <a:tab pos="1075690" algn="l"/>
                          <a:tab pos="1398905" algn="l"/>
                          <a:tab pos="1423035" algn="l"/>
                          <a:tab pos="1522095" algn="l"/>
                          <a:tab pos="1798320" algn="l"/>
                          <a:tab pos="2031365" algn="l"/>
                          <a:tab pos="2077085" algn="l"/>
                        </a:tabLst>
                      </a:pPr>
                      <a:r>
                        <a:rPr lang="fr-FR" sz="1400" b="0" dirty="0">
                          <a:solidFill>
                            <a:schemeClr val="tx1"/>
                          </a:solidFill>
                          <a:effectLst/>
                        </a:rPr>
                        <a:t>Les</a:t>
                      </a:r>
                      <a:r>
                        <a:rPr lang="fr-FR" sz="1400" b="0" spc="5" dirty="0">
                          <a:solidFill>
                            <a:schemeClr val="tx1"/>
                          </a:solidFill>
                          <a:effectLst/>
                        </a:rPr>
                        <a:t> </a:t>
                      </a:r>
                      <a:r>
                        <a:rPr lang="fr-FR" sz="1400" b="0" dirty="0">
                          <a:solidFill>
                            <a:schemeClr val="tx1"/>
                          </a:solidFill>
                          <a:effectLst/>
                        </a:rPr>
                        <a:t>fonctionnaires</a:t>
                      </a:r>
                      <a:r>
                        <a:rPr lang="fr-FR" sz="1400" b="0" spc="5" dirty="0">
                          <a:solidFill>
                            <a:schemeClr val="tx1"/>
                          </a:solidFill>
                          <a:effectLst/>
                        </a:rPr>
                        <a:t> </a:t>
                      </a:r>
                      <a:r>
                        <a:rPr lang="fr-FR" sz="1400" b="0" dirty="0">
                          <a:solidFill>
                            <a:schemeClr val="tx1"/>
                          </a:solidFill>
                          <a:effectLst/>
                        </a:rPr>
                        <a:t>qui,</a:t>
                      </a:r>
                      <a:r>
                        <a:rPr lang="fr-FR" sz="1400" b="0" spc="5" dirty="0">
                          <a:solidFill>
                            <a:schemeClr val="tx1"/>
                          </a:solidFill>
                          <a:effectLst/>
                        </a:rPr>
                        <a:t> </a:t>
                      </a:r>
                      <a:r>
                        <a:rPr lang="fr-FR" sz="1400" b="0" dirty="0">
                          <a:solidFill>
                            <a:schemeClr val="tx1"/>
                          </a:solidFill>
                          <a:effectLst/>
                        </a:rPr>
                        <a:t>parvenus</a:t>
                      </a:r>
                      <a:r>
                        <a:rPr lang="fr-FR" sz="1400" b="0" spc="5" dirty="0">
                          <a:solidFill>
                            <a:schemeClr val="tx1"/>
                          </a:solidFill>
                          <a:effectLst/>
                        </a:rPr>
                        <a:t> </a:t>
                      </a:r>
                      <a:r>
                        <a:rPr lang="fr-FR" sz="1400" b="0" dirty="0">
                          <a:solidFill>
                            <a:schemeClr val="tx1"/>
                          </a:solidFill>
                          <a:effectLst/>
                        </a:rPr>
                        <a:t>à </a:t>
                      </a:r>
                      <a:r>
                        <a:rPr lang="fr-FR" sz="1400" b="0" spc="-265" dirty="0">
                          <a:solidFill>
                            <a:schemeClr val="tx1"/>
                          </a:solidFill>
                          <a:effectLst/>
                        </a:rPr>
                        <a:t> </a:t>
                      </a:r>
                      <a:r>
                        <a:rPr lang="fr-FR" sz="1400" b="0" dirty="0">
                          <a:solidFill>
                            <a:schemeClr val="tx1"/>
                          </a:solidFill>
                          <a:effectLst/>
                        </a:rPr>
                        <a:t>l’expiration	d’une période	de</a:t>
                      </a:r>
                      <a:r>
                        <a:rPr lang="fr-FR" sz="1400" b="0" spc="5" dirty="0">
                          <a:solidFill>
                            <a:schemeClr val="tx1"/>
                          </a:solidFill>
                          <a:effectLst/>
                        </a:rPr>
                        <a:t> </a:t>
                      </a:r>
                      <a:r>
                        <a:rPr lang="fr-FR" sz="1400" b="0" dirty="0">
                          <a:solidFill>
                            <a:schemeClr val="tx1"/>
                          </a:solidFill>
                          <a:effectLst/>
                        </a:rPr>
                        <a:t>détachement,</a:t>
                      </a:r>
                      <a:r>
                        <a:rPr lang="fr-FR" sz="1400" b="0" spc="270" dirty="0">
                          <a:solidFill>
                            <a:schemeClr val="tx1"/>
                          </a:solidFill>
                          <a:effectLst/>
                        </a:rPr>
                        <a:t> </a:t>
                      </a:r>
                      <a:r>
                        <a:rPr lang="fr-FR" sz="1400" b="0" dirty="0">
                          <a:solidFill>
                            <a:schemeClr val="tx1"/>
                          </a:solidFill>
                          <a:effectLst/>
                        </a:rPr>
                        <a:t>de</a:t>
                      </a:r>
                      <a:r>
                        <a:rPr lang="fr-FR" sz="1400" b="0" spc="40" dirty="0">
                          <a:solidFill>
                            <a:schemeClr val="tx1"/>
                          </a:solidFill>
                          <a:effectLst/>
                        </a:rPr>
                        <a:t> </a:t>
                      </a:r>
                      <a:r>
                        <a:rPr lang="fr-FR" sz="1400" b="0" dirty="0">
                          <a:solidFill>
                            <a:schemeClr val="tx1"/>
                          </a:solidFill>
                          <a:effectLst/>
                        </a:rPr>
                        <a:t>mise</a:t>
                      </a:r>
                      <a:r>
                        <a:rPr lang="fr-FR" sz="1400" b="0" spc="40" dirty="0">
                          <a:solidFill>
                            <a:schemeClr val="tx1"/>
                          </a:solidFill>
                          <a:effectLst/>
                        </a:rPr>
                        <a:t> </a:t>
                      </a:r>
                      <a:r>
                        <a:rPr lang="fr-FR" sz="1400" b="0" dirty="0">
                          <a:solidFill>
                            <a:schemeClr val="tx1"/>
                          </a:solidFill>
                          <a:effectLst/>
                        </a:rPr>
                        <a:t>hors</a:t>
                      </a:r>
                      <a:r>
                        <a:rPr lang="fr-FR" sz="1400" b="0" spc="60" dirty="0">
                          <a:solidFill>
                            <a:schemeClr val="tx1"/>
                          </a:solidFill>
                          <a:effectLst/>
                        </a:rPr>
                        <a:t> </a:t>
                      </a:r>
                      <a:r>
                        <a:rPr lang="fr-FR" sz="1400" b="0" dirty="0">
                          <a:solidFill>
                            <a:schemeClr val="tx1"/>
                          </a:solidFill>
                          <a:effectLst/>
                        </a:rPr>
                        <a:t>cadres, </a:t>
                      </a:r>
                      <a:r>
                        <a:rPr lang="fr-FR" sz="1400" b="0" spc="-265" dirty="0">
                          <a:solidFill>
                            <a:schemeClr val="tx1"/>
                          </a:solidFill>
                          <a:effectLst/>
                        </a:rPr>
                        <a:t> </a:t>
                      </a:r>
                      <a:r>
                        <a:rPr lang="fr-FR" sz="1400" b="0" dirty="0">
                          <a:solidFill>
                            <a:schemeClr val="tx1"/>
                          </a:solidFill>
                          <a:effectLst/>
                        </a:rPr>
                        <a:t>de</a:t>
                      </a:r>
                      <a:r>
                        <a:rPr lang="fr-FR" sz="1400" b="0" spc="220" dirty="0">
                          <a:solidFill>
                            <a:schemeClr val="tx1"/>
                          </a:solidFill>
                          <a:effectLst/>
                        </a:rPr>
                        <a:t> </a:t>
                      </a:r>
                      <a:r>
                        <a:rPr lang="fr-FR" sz="1400" b="0" dirty="0">
                          <a:solidFill>
                            <a:schemeClr val="tx1"/>
                          </a:solidFill>
                          <a:effectLst/>
                        </a:rPr>
                        <a:t>congé</a:t>
                      </a:r>
                      <a:r>
                        <a:rPr lang="fr-FR" sz="1400" b="0" spc="190" dirty="0">
                          <a:solidFill>
                            <a:schemeClr val="tx1"/>
                          </a:solidFill>
                          <a:effectLst/>
                        </a:rPr>
                        <a:t> </a:t>
                      </a:r>
                      <a:r>
                        <a:rPr lang="fr-FR" sz="1400" b="0" dirty="0">
                          <a:solidFill>
                            <a:schemeClr val="tx1"/>
                          </a:solidFill>
                          <a:effectLst/>
                        </a:rPr>
                        <a:t>parental</a:t>
                      </a:r>
                      <a:r>
                        <a:rPr lang="fr-FR" sz="1400" b="0" spc="180" dirty="0">
                          <a:solidFill>
                            <a:schemeClr val="tx1"/>
                          </a:solidFill>
                          <a:effectLst/>
                        </a:rPr>
                        <a:t> </a:t>
                      </a:r>
                      <a:r>
                        <a:rPr lang="fr-FR" sz="1400" b="0" dirty="0">
                          <a:solidFill>
                            <a:schemeClr val="tx1"/>
                          </a:solidFill>
                          <a:effectLst/>
                        </a:rPr>
                        <a:t>ou</a:t>
                      </a:r>
                      <a:r>
                        <a:rPr lang="fr-FR" sz="1400" b="0" spc="215" dirty="0">
                          <a:solidFill>
                            <a:schemeClr val="tx1"/>
                          </a:solidFill>
                          <a:effectLst/>
                        </a:rPr>
                        <a:t> </a:t>
                      </a:r>
                      <a:r>
                        <a:rPr lang="fr-FR" sz="1400" b="0" dirty="0">
                          <a:solidFill>
                            <a:schemeClr val="tx1"/>
                          </a:solidFill>
                          <a:effectLst/>
                        </a:rPr>
                        <a:t>remis</a:t>
                      </a:r>
                      <a:r>
                        <a:rPr lang="fr-FR" sz="1400" b="0" spc="210" dirty="0">
                          <a:solidFill>
                            <a:schemeClr val="tx1"/>
                          </a:solidFill>
                          <a:effectLst/>
                        </a:rPr>
                        <a:t> </a:t>
                      </a:r>
                      <a:r>
                        <a:rPr lang="fr-FR" sz="1400" b="0" dirty="0">
                          <a:solidFill>
                            <a:schemeClr val="tx1"/>
                          </a:solidFill>
                          <a:effectLst/>
                        </a:rPr>
                        <a:t>à</a:t>
                      </a:r>
                      <a:r>
                        <a:rPr lang="fr-FR" sz="1400" b="0" spc="215" dirty="0">
                          <a:solidFill>
                            <a:schemeClr val="tx1"/>
                          </a:solidFill>
                          <a:effectLst/>
                        </a:rPr>
                        <a:t> </a:t>
                      </a:r>
                      <a:r>
                        <a:rPr lang="fr-FR" sz="1400" b="0" dirty="0">
                          <a:solidFill>
                            <a:schemeClr val="tx1"/>
                          </a:solidFill>
                          <a:effectLst/>
                        </a:rPr>
                        <a:t>la </a:t>
                      </a:r>
                      <a:r>
                        <a:rPr lang="fr-FR" sz="1400" b="0" spc="-265" dirty="0">
                          <a:solidFill>
                            <a:schemeClr val="tx1"/>
                          </a:solidFill>
                          <a:effectLst/>
                        </a:rPr>
                        <a:t> </a:t>
                      </a:r>
                      <a:r>
                        <a:rPr lang="fr-FR" sz="1400" b="0" dirty="0">
                          <a:solidFill>
                            <a:schemeClr val="tx1"/>
                          </a:solidFill>
                          <a:effectLst/>
                        </a:rPr>
                        <a:t>disposition de leur administration </a:t>
                      </a:r>
                      <a:r>
                        <a:rPr lang="fr-FR" sz="1400" b="0" spc="-265" dirty="0">
                          <a:solidFill>
                            <a:schemeClr val="tx1"/>
                          </a:solidFill>
                          <a:effectLst/>
                        </a:rPr>
                        <a:t> </a:t>
                      </a:r>
                      <a:r>
                        <a:rPr lang="fr-FR" sz="1400" b="0" dirty="0">
                          <a:solidFill>
                            <a:schemeClr val="tx1"/>
                          </a:solidFill>
                          <a:effectLst/>
                        </a:rPr>
                        <a:t>d’origine</a:t>
                      </a:r>
                      <a:r>
                        <a:rPr lang="fr-FR" sz="1400" b="0" spc="30" dirty="0">
                          <a:solidFill>
                            <a:schemeClr val="tx1"/>
                          </a:solidFill>
                          <a:effectLst/>
                        </a:rPr>
                        <a:t> </a:t>
                      </a:r>
                      <a:r>
                        <a:rPr lang="fr-FR" sz="1400" b="0" dirty="0">
                          <a:solidFill>
                            <a:schemeClr val="tx1"/>
                          </a:solidFill>
                          <a:effectLst/>
                        </a:rPr>
                        <a:t>au</a:t>
                      </a:r>
                      <a:r>
                        <a:rPr lang="fr-FR" sz="1400" b="0" spc="55" dirty="0">
                          <a:solidFill>
                            <a:schemeClr val="tx1"/>
                          </a:solidFill>
                          <a:effectLst/>
                        </a:rPr>
                        <a:t> </a:t>
                      </a:r>
                      <a:r>
                        <a:rPr lang="fr-FR" sz="1400" b="0" dirty="0">
                          <a:solidFill>
                            <a:schemeClr val="tx1"/>
                          </a:solidFill>
                          <a:effectLst/>
                        </a:rPr>
                        <a:t>cours</a:t>
                      </a:r>
                      <a:r>
                        <a:rPr lang="fr-FR" sz="1400" b="0" spc="65" dirty="0">
                          <a:solidFill>
                            <a:schemeClr val="tx1"/>
                          </a:solidFill>
                          <a:effectLst/>
                        </a:rPr>
                        <a:t> </a:t>
                      </a:r>
                      <a:r>
                        <a:rPr lang="fr-FR" sz="1400" b="0" dirty="0">
                          <a:solidFill>
                            <a:schemeClr val="tx1"/>
                          </a:solidFill>
                          <a:effectLst/>
                        </a:rPr>
                        <a:t>d’une</a:t>
                      </a:r>
                      <a:r>
                        <a:rPr lang="fr-FR" sz="1400" b="0" spc="45" dirty="0">
                          <a:solidFill>
                            <a:schemeClr val="tx1"/>
                          </a:solidFill>
                          <a:effectLst/>
                        </a:rPr>
                        <a:t> </a:t>
                      </a:r>
                      <a:r>
                        <a:rPr lang="fr-FR" sz="1400" b="0" dirty="0">
                          <a:solidFill>
                            <a:schemeClr val="tx1"/>
                          </a:solidFill>
                          <a:effectLst/>
                        </a:rPr>
                        <a:t>de</a:t>
                      </a:r>
                      <a:r>
                        <a:rPr lang="fr-FR" sz="1400" b="0" spc="55" dirty="0">
                          <a:solidFill>
                            <a:schemeClr val="tx1"/>
                          </a:solidFill>
                          <a:effectLst/>
                        </a:rPr>
                        <a:t> </a:t>
                      </a:r>
                      <a:r>
                        <a:rPr lang="fr-FR" sz="1400" b="0" dirty="0">
                          <a:solidFill>
                            <a:schemeClr val="tx1"/>
                          </a:solidFill>
                          <a:effectLst/>
                        </a:rPr>
                        <a:t>ces </a:t>
                      </a:r>
                      <a:r>
                        <a:rPr lang="fr-FR" sz="1400" b="0" spc="-265" dirty="0">
                          <a:solidFill>
                            <a:schemeClr val="tx1"/>
                          </a:solidFill>
                          <a:effectLst/>
                        </a:rPr>
                        <a:t> </a:t>
                      </a:r>
                      <a:r>
                        <a:rPr lang="fr-FR" sz="1400" b="0" dirty="0">
                          <a:solidFill>
                            <a:schemeClr val="tx1"/>
                          </a:solidFill>
                          <a:effectLst/>
                        </a:rPr>
                        <a:t>périodes, ont refusé un emploi</a:t>
                      </a:r>
                      <a:r>
                        <a:rPr lang="fr-FR" sz="1400" b="0" spc="5" dirty="0">
                          <a:solidFill>
                            <a:schemeClr val="tx1"/>
                          </a:solidFill>
                          <a:effectLst/>
                        </a:rPr>
                        <a:t> </a:t>
                      </a:r>
                      <a:r>
                        <a:rPr lang="fr-FR" sz="1400" b="0" dirty="0">
                          <a:solidFill>
                            <a:schemeClr val="tx1"/>
                          </a:solidFill>
                          <a:effectLst/>
                        </a:rPr>
                        <a:t>relevant</a:t>
                      </a:r>
                      <a:r>
                        <a:rPr lang="fr-FR" sz="1400" b="0" spc="60" dirty="0">
                          <a:solidFill>
                            <a:schemeClr val="tx1"/>
                          </a:solidFill>
                          <a:effectLst/>
                        </a:rPr>
                        <a:t> </a:t>
                      </a:r>
                      <a:r>
                        <a:rPr lang="fr-FR" sz="1400" b="0" dirty="0">
                          <a:solidFill>
                            <a:schemeClr val="tx1"/>
                          </a:solidFill>
                          <a:effectLst/>
                        </a:rPr>
                        <a:t>de</a:t>
                      </a:r>
                      <a:r>
                        <a:rPr lang="fr-FR" sz="1400" b="0" spc="70" dirty="0">
                          <a:solidFill>
                            <a:schemeClr val="tx1"/>
                          </a:solidFill>
                          <a:effectLst/>
                        </a:rPr>
                        <a:t> </a:t>
                      </a:r>
                      <a:r>
                        <a:rPr lang="fr-FR" sz="1400" b="0" dirty="0">
                          <a:solidFill>
                            <a:schemeClr val="tx1"/>
                          </a:solidFill>
                          <a:effectLst/>
                        </a:rPr>
                        <a:t>la</a:t>
                      </a:r>
                      <a:r>
                        <a:rPr lang="fr-FR" sz="1400" b="0" spc="75" dirty="0">
                          <a:solidFill>
                            <a:schemeClr val="tx1"/>
                          </a:solidFill>
                          <a:effectLst/>
                        </a:rPr>
                        <a:t> </a:t>
                      </a:r>
                      <a:r>
                        <a:rPr lang="fr-FR" sz="1400" b="0" dirty="0">
                          <a:solidFill>
                            <a:schemeClr val="tx1"/>
                          </a:solidFill>
                          <a:effectLst/>
                        </a:rPr>
                        <a:t>même</a:t>
                      </a:r>
                      <a:r>
                        <a:rPr lang="fr-FR" sz="1400" b="0" spc="50" dirty="0">
                          <a:solidFill>
                            <a:schemeClr val="tx1"/>
                          </a:solidFill>
                          <a:effectLst/>
                        </a:rPr>
                        <a:t> </a:t>
                      </a:r>
                      <a:r>
                        <a:rPr lang="fr-FR" sz="1400" b="0" dirty="0">
                          <a:solidFill>
                            <a:schemeClr val="tx1"/>
                          </a:solidFill>
                          <a:effectLst/>
                        </a:rPr>
                        <a:t>collectivité,</a:t>
                      </a:r>
                      <a:r>
                        <a:rPr lang="fr-FR" sz="1400" b="0" spc="45" dirty="0">
                          <a:solidFill>
                            <a:schemeClr val="tx1"/>
                          </a:solidFill>
                          <a:effectLst/>
                        </a:rPr>
                        <a:t> </a:t>
                      </a:r>
                      <a:r>
                        <a:rPr lang="fr-FR" sz="1400" b="0" dirty="0">
                          <a:solidFill>
                            <a:schemeClr val="tx1"/>
                          </a:solidFill>
                          <a:effectLst/>
                        </a:rPr>
                        <a:t>que</a:t>
                      </a:r>
                      <a:r>
                        <a:rPr lang="fr-FR" sz="1400" b="0" spc="5" dirty="0">
                          <a:solidFill>
                            <a:schemeClr val="tx1"/>
                          </a:solidFill>
                          <a:effectLst/>
                        </a:rPr>
                        <a:t> </a:t>
                      </a:r>
                      <a:r>
                        <a:rPr lang="fr-FR" sz="1400" b="0" dirty="0">
                          <a:solidFill>
                            <a:schemeClr val="tx1"/>
                          </a:solidFill>
                          <a:effectLst/>
                        </a:rPr>
                        <a:t>leur</a:t>
                      </a:r>
                      <a:r>
                        <a:rPr lang="fr-FR" sz="1400" b="0" spc="240" dirty="0">
                          <a:solidFill>
                            <a:schemeClr val="tx1"/>
                          </a:solidFill>
                          <a:effectLst/>
                        </a:rPr>
                        <a:t> </a:t>
                      </a:r>
                      <a:r>
                        <a:rPr lang="fr-FR" sz="1400" b="0" dirty="0">
                          <a:solidFill>
                            <a:schemeClr val="tx1"/>
                          </a:solidFill>
                          <a:effectLst/>
                        </a:rPr>
                        <a:t>grade</a:t>
                      </a:r>
                      <a:r>
                        <a:rPr lang="fr-FR" sz="1400" b="0" spc="235" dirty="0">
                          <a:solidFill>
                            <a:schemeClr val="tx1"/>
                          </a:solidFill>
                          <a:effectLst/>
                        </a:rPr>
                        <a:t> </a:t>
                      </a:r>
                      <a:r>
                        <a:rPr lang="fr-FR" sz="1400" b="0" dirty="0">
                          <a:solidFill>
                            <a:schemeClr val="tx1"/>
                          </a:solidFill>
                          <a:effectLst/>
                        </a:rPr>
                        <a:t>leur</a:t>
                      </a:r>
                      <a:r>
                        <a:rPr lang="fr-FR" sz="1400" b="0" spc="230" dirty="0">
                          <a:solidFill>
                            <a:schemeClr val="tx1"/>
                          </a:solidFill>
                          <a:effectLst/>
                        </a:rPr>
                        <a:t> </a:t>
                      </a:r>
                      <a:r>
                        <a:rPr lang="fr-FR" sz="1400" b="0" dirty="0">
                          <a:solidFill>
                            <a:schemeClr val="tx1"/>
                          </a:solidFill>
                          <a:effectLst/>
                        </a:rPr>
                        <a:t>donne</a:t>
                      </a:r>
                      <a:r>
                        <a:rPr lang="fr-FR" sz="1400" b="0" spc="235" dirty="0">
                          <a:solidFill>
                            <a:schemeClr val="tx1"/>
                          </a:solidFill>
                          <a:effectLst/>
                        </a:rPr>
                        <a:t> </a:t>
                      </a:r>
                      <a:r>
                        <a:rPr lang="fr-FR" sz="1400" b="0" dirty="0">
                          <a:solidFill>
                            <a:schemeClr val="tx1"/>
                          </a:solidFill>
                          <a:effectLst/>
                        </a:rPr>
                        <a:t>vocation</a:t>
                      </a:r>
                      <a:r>
                        <a:rPr lang="fr-FR" sz="1400" b="0" spc="200" dirty="0">
                          <a:solidFill>
                            <a:schemeClr val="tx1"/>
                          </a:solidFill>
                          <a:effectLst/>
                        </a:rPr>
                        <a:t> </a:t>
                      </a:r>
                      <a:r>
                        <a:rPr lang="fr-FR" sz="1400" b="0" dirty="0">
                          <a:solidFill>
                            <a:schemeClr val="tx1"/>
                          </a:solidFill>
                          <a:effectLst/>
                        </a:rPr>
                        <a:t>à </a:t>
                      </a:r>
                      <a:r>
                        <a:rPr lang="fr-FR" sz="1400" b="0" spc="-265" dirty="0">
                          <a:solidFill>
                            <a:schemeClr val="tx1"/>
                          </a:solidFill>
                          <a:effectLst/>
                        </a:rPr>
                        <a:t> </a:t>
                      </a:r>
                      <a:r>
                        <a:rPr lang="fr-FR" sz="1400" b="0" dirty="0">
                          <a:solidFill>
                            <a:schemeClr val="tx1"/>
                          </a:solidFill>
                          <a:effectLst/>
                        </a:rPr>
                        <a:t>occuper sont placés d’office </a:t>
                      </a:r>
                      <a:r>
                        <a:rPr lang="fr-FR" sz="1400" b="0" spc="-10" dirty="0">
                          <a:solidFill>
                            <a:schemeClr val="tx1"/>
                          </a:solidFill>
                          <a:effectLst/>
                        </a:rPr>
                        <a:t>en </a:t>
                      </a:r>
                      <a:r>
                        <a:rPr lang="fr-FR" sz="1400" b="0" dirty="0">
                          <a:solidFill>
                            <a:schemeClr val="tx1"/>
                          </a:solidFill>
                          <a:effectLst/>
                        </a:rPr>
                        <a:t>disponibilité</a:t>
                      </a:r>
                      <a:endParaRPr lang="fr-FR" sz="1400" b="0" dirty="0">
                        <a:solidFill>
                          <a:schemeClr val="tx1"/>
                        </a:solidFill>
                        <a:effectLst/>
                        <a:latin typeface="Arial MT"/>
                        <a:ea typeface="Arial MT"/>
                        <a:cs typeface="Arial MT"/>
                      </a:endParaRPr>
                    </a:p>
                  </a:txBody>
                  <a:tcPr marL="0" marR="0" marT="0" marB="0">
                    <a:solidFill>
                      <a:srgbClr val="CFD5EA"/>
                    </a:solidFill>
                  </a:tcPr>
                </a:tc>
                <a:tc>
                  <a:txBody>
                    <a:bodyPr/>
                    <a:lstStyle/>
                    <a:p>
                      <a:pPr algn="l">
                        <a:buNone/>
                      </a:pPr>
                      <a:r>
                        <a:rPr lang="fr-FR" sz="1400" b="0" dirty="0">
                          <a:solidFill>
                            <a:schemeClr val="tx1"/>
                          </a:solidFill>
                          <a:effectLst/>
                        </a:rPr>
                        <a:t> </a:t>
                      </a:r>
                    </a:p>
                    <a:p>
                      <a:pPr algn="l">
                        <a:buNone/>
                      </a:pPr>
                      <a:r>
                        <a:rPr lang="fr-FR" sz="1400" b="0" dirty="0">
                          <a:solidFill>
                            <a:schemeClr val="tx1"/>
                          </a:solidFill>
                          <a:effectLst/>
                        </a:rPr>
                        <a:t> </a:t>
                      </a:r>
                    </a:p>
                    <a:p>
                      <a:pPr algn="l">
                        <a:buNone/>
                      </a:pPr>
                      <a:r>
                        <a:rPr lang="fr-FR" sz="1400" b="0" dirty="0">
                          <a:solidFill>
                            <a:schemeClr val="tx1"/>
                          </a:solidFill>
                          <a:effectLst/>
                        </a:rPr>
                        <a:t> </a:t>
                      </a:r>
                    </a:p>
                    <a:p>
                      <a:pPr algn="l">
                        <a:spcBef>
                          <a:spcPts val="50"/>
                        </a:spcBef>
                        <a:buNone/>
                      </a:pPr>
                      <a:r>
                        <a:rPr lang="fr-FR" sz="1400" b="0" dirty="0">
                          <a:solidFill>
                            <a:schemeClr val="tx1"/>
                          </a:solidFill>
                          <a:effectLst/>
                        </a:rPr>
                        <a:t> </a:t>
                      </a:r>
                    </a:p>
                    <a:p>
                      <a:pPr marL="86360" marR="91440" algn="ctr">
                        <a:buNone/>
                      </a:pPr>
                      <a:r>
                        <a:rPr lang="fr-FR" sz="1400" b="0" dirty="0">
                          <a:solidFill>
                            <a:schemeClr val="tx1"/>
                          </a:solidFill>
                          <a:effectLst/>
                        </a:rPr>
                        <a:t>Art.</a:t>
                      </a:r>
                      <a:r>
                        <a:rPr lang="fr-FR" sz="1400" b="0" spc="-35" dirty="0">
                          <a:solidFill>
                            <a:schemeClr val="tx1"/>
                          </a:solidFill>
                          <a:effectLst/>
                        </a:rPr>
                        <a:t> </a:t>
                      </a:r>
                      <a:r>
                        <a:rPr lang="fr-FR" sz="1400" b="0" dirty="0">
                          <a:solidFill>
                            <a:schemeClr val="tx1"/>
                          </a:solidFill>
                          <a:effectLst/>
                        </a:rPr>
                        <a:t>20</a:t>
                      </a:r>
                      <a:r>
                        <a:rPr lang="fr-FR" sz="1400" b="0" spc="-25" dirty="0">
                          <a:solidFill>
                            <a:schemeClr val="tx1"/>
                          </a:solidFill>
                          <a:effectLst/>
                        </a:rPr>
                        <a:t> </a:t>
                      </a:r>
                      <a:r>
                        <a:rPr lang="fr-FR" sz="1400" b="0" dirty="0">
                          <a:solidFill>
                            <a:schemeClr val="tx1"/>
                          </a:solidFill>
                          <a:effectLst/>
                        </a:rPr>
                        <a:t>du</a:t>
                      </a:r>
                    </a:p>
                    <a:p>
                      <a:pPr marL="93980" marR="91440" algn="ctr">
                        <a:buNone/>
                      </a:pPr>
                      <a:r>
                        <a:rPr lang="fr-FR" sz="1400" b="0" dirty="0">
                          <a:solidFill>
                            <a:schemeClr val="tx1"/>
                          </a:solidFill>
                          <a:effectLst/>
                        </a:rPr>
                        <a:t>décret</a:t>
                      </a:r>
                      <a:r>
                        <a:rPr lang="fr-FR" sz="1400" b="0" spc="-30" dirty="0">
                          <a:solidFill>
                            <a:schemeClr val="tx1"/>
                          </a:solidFill>
                          <a:effectLst/>
                        </a:rPr>
                        <a:t> </a:t>
                      </a:r>
                      <a:r>
                        <a:rPr lang="fr-FR" sz="1400" b="0" dirty="0">
                          <a:solidFill>
                            <a:schemeClr val="tx1"/>
                          </a:solidFill>
                          <a:effectLst/>
                        </a:rPr>
                        <a:t>86-68</a:t>
                      </a:r>
                      <a:endParaRPr lang="fr-FR" sz="1400" b="0" dirty="0">
                        <a:solidFill>
                          <a:schemeClr val="tx1"/>
                        </a:solidFill>
                        <a:effectLst/>
                        <a:latin typeface="Arial MT"/>
                        <a:ea typeface="Arial MT"/>
                        <a:cs typeface="Arial MT"/>
                      </a:endParaRPr>
                    </a:p>
                  </a:txBody>
                  <a:tcPr marL="0" marR="0" marT="0" marB="0">
                    <a:solidFill>
                      <a:srgbClr val="CFD5EA"/>
                    </a:solidFill>
                  </a:tcPr>
                </a:tc>
                <a:tc>
                  <a:txBody>
                    <a:bodyPr/>
                    <a:lstStyle/>
                    <a:p>
                      <a:pPr algn="l">
                        <a:buNone/>
                      </a:pPr>
                      <a:r>
                        <a:rPr lang="fr-FR" sz="1400" b="0" dirty="0">
                          <a:solidFill>
                            <a:schemeClr val="tx1"/>
                          </a:solidFill>
                          <a:effectLst/>
                        </a:rPr>
                        <a:t> </a:t>
                      </a:r>
                    </a:p>
                    <a:p>
                      <a:pPr marL="130810" marR="116205" indent="-1270" algn="ctr">
                        <a:spcBef>
                          <a:spcPts val="965"/>
                        </a:spcBef>
                        <a:buNone/>
                      </a:pPr>
                      <a:r>
                        <a:rPr lang="fr-FR" sz="1400" b="0" dirty="0">
                          <a:solidFill>
                            <a:schemeClr val="tx1"/>
                          </a:solidFill>
                          <a:effectLst/>
                        </a:rPr>
                        <a:t>3 ans au maximum.</a:t>
                      </a:r>
                      <a:r>
                        <a:rPr lang="fr-FR" sz="1400" b="0" spc="5" dirty="0">
                          <a:solidFill>
                            <a:schemeClr val="tx1"/>
                          </a:solidFill>
                          <a:effectLst/>
                        </a:rPr>
                        <a:t> </a:t>
                      </a:r>
                      <a:r>
                        <a:rPr lang="fr-FR" sz="1400" b="0" dirty="0">
                          <a:solidFill>
                            <a:schemeClr val="tx1"/>
                          </a:solidFill>
                          <a:effectLst/>
                        </a:rPr>
                        <a:t>Cette période de</a:t>
                      </a:r>
                      <a:r>
                        <a:rPr lang="fr-FR" sz="1400" b="0" spc="5" dirty="0">
                          <a:solidFill>
                            <a:schemeClr val="tx1"/>
                          </a:solidFill>
                          <a:effectLst/>
                        </a:rPr>
                        <a:t> </a:t>
                      </a:r>
                      <a:r>
                        <a:rPr lang="fr-FR" sz="1400" b="0" dirty="0">
                          <a:solidFill>
                            <a:schemeClr val="tx1"/>
                          </a:solidFill>
                          <a:effectLst/>
                        </a:rPr>
                        <a:t>disponibilité</a:t>
                      </a:r>
                      <a:r>
                        <a:rPr lang="fr-FR" sz="1400" b="0" spc="5" dirty="0">
                          <a:solidFill>
                            <a:schemeClr val="tx1"/>
                          </a:solidFill>
                          <a:effectLst/>
                        </a:rPr>
                        <a:t> </a:t>
                      </a:r>
                      <a:r>
                        <a:rPr lang="fr-FR" sz="1400" b="0" dirty="0">
                          <a:solidFill>
                            <a:schemeClr val="tx1"/>
                          </a:solidFill>
                          <a:effectLst/>
                        </a:rPr>
                        <a:t>est</a:t>
                      </a:r>
                      <a:r>
                        <a:rPr lang="fr-FR" sz="1400" b="0" spc="5" dirty="0">
                          <a:solidFill>
                            <a:schemeClr val="tx1"/>
                          </a:solidFill>
                          <a:effectLst/>
                        </a:rPr>
                        <a:t> </a:t>
                      </a:r>
                      <a:r>
                        <a:rPr lang="fr-FR" sz="1400" b="0" dirty="0">
                          <a:solidFill>
                            <a:schemeClr val="tx1"/>
                          </a:solidFill>
                          <a:effectLst/>
                        </a:rPr>
                        <a:t>prorogée de plein droit </a:t>
                      </a:r>
                      <a:r>
                        <a:rPr lang="fr-FR" sz="1400" b="0" spc="-265" dirty="0">
                          <a:solidFill>
                            <a:schemeClr val="tx1"/>
                          </a:solidFill>
                          <a:effectLst/>
                        </a:rPr>
                        <a:t> </a:t>
                      </a:r>
                      <a:r>
                        <a:rPr lang="fr-FR" sz="1400" b="0" dirty="0">
                          <a:solidFill>
                            <a:schemeClr val="tx1"/>
                          </a:solidFill>
                          <a:effectLst/>
                        </a:rPr>
                        <a:t>jusqu’à</a:t>
                      </a:r>
                      <a:r>
                        <a:rPr lang="fr-FR" sz="1400" b="0" spc="5" dirty="0">
                          <a:solidFill>
                            <a:schemeClr val="tx1"/>
                          </a:solidFill>
                          <a:effectLst/>
                        </a:rPr>
                        <a:t> </a:t>
                      </a:r>
                      <a:r>
                        <a:rPr lang="fr-FR" sz="1400" b="0" dirty="0">
                          <a:solidFill>
                            <a:schemeClr val="tx1"/>
                          </a:solidFill>
                          <a:effectLst/>
                        </a:rPr>
                        <a:t>la</a:t>
                      </a:r>
                      <a:r>
                        <a:rPr lang="fr-FR" sz="1400" b="0" spc="5" dirty="0">
                          <a:solidFill>
                            <a:schemeClr val="tx1"/>
                          </a:solidFill>
                          <a:effectLst/>
                        </a:rPr>
                        <a:t> </a:t>
                      </a:r>
                      <a:r>
                        <a:rPr lang="fr-FR" sz="1400" b="0" dirty="0">
                          <a:solidFill>
                            <a:schemeClr val="tx1"/>
                          </a:solidFill>
                          <a:effectLst/>
                        </a:rPr>
                        <a:t>présentation </a:t>
                      </a:r>
                      <a:r>
                        <a:rPr lang="fr-FR" sz="1400" b="0" spc="-255" dirty="0">
                          <a:solidFill>
                            <a:schemeClr val="tx1"/>
                          </a:solidFill>
                          <a:effectLst/>
                        </a:rPr>
                        <a:t> </a:t>
                      </a:r>
                      <a:r>
                        <a:rPr lang="fr-FR" sz="1400" b="0" dirty="0">
                          <a:solidFill>
                            <a:schemeClr val="tx1"/>
                          </a:solidFill>
                          <a:effectLst/>
                        </a:rPr>
                        <a:t>de</a:t>
                      </a:r>
                      <a:r>
                        <a:rPr lang="fr-FR" sz="1400" b="0" spc="140" dirty="0">
                          <a:solidFill>
                            <a:schemeClr val="tx1"/>
                          </a:solidFill>
                          <a:effectLst/>
                        </a:rPr>
                        <a:t> </a:t>
                      </a:r>
                      <a:r>
                        <a:rPr lang="fr-FR" sz="1400" b="0" dirty="0">
                          <a:solidFill>
                            <a:schemeClr val="tx1"/>
                          </a:solidFill>
                          <a:effectLst/>
                        </a:rPr>
                        <a:t>la</a:t>
                      </a:r>
                      <a:r>
                        <a:rPr lang="fr-FR" sz="1400" b="0" spc="115" dirty="0">
                          <a:solidFill>
                            <a:schemeClr val="tx1"/>
                          </a:solidFill>
                          <a:effectLst/>
                        </a:rPr>
                        <a:t> </a:t>
                      </a:r>
                      <a:r>
                        <a:rPr lang="fr-FR" sz="1400" b="0" dirty="0">
                          <a:solidFill>
                            <a:schemeClr val="tx1"/>
                          </a:solidFill>
                          <a:effectLst/>
                        </a:rPr>
                        <a:t>3ème</a:t>
                      </a:r>
                      <a:r>
                        <a:rPr lang="fr-FR" sz="1400" b="0" spc="90" dirty="0">
                          <a:solidFill>
                            <a:schemeClr val="tx1"/>
                          </a:solidFill>
                          <a:effectLst/>
                        </a:rPr>
                        <a:t> </a:t>
                      </a:r>
                      <a:r>
                        <a:rPr lang="fr-FR" sz="1400" b="0" dirty="0">
                          <a:solidFill>
                            <a:schemeClr val="tx1"/>
                          </a:solidFill>
                          <a:effectLst/>
                        </a:rPr>
                        <a:t>proposition</a:t>
                      </a:r>
                      <a:r>
                        <a:rPr lang="fr-FR" sz="1400" b="0" spc="-250" dirty="0">
                          <a:solidFill>
                            <a:schemeClr val="tx1"/>
                          </a:solidFill>
                          <a:effectLst/>
                        </a:rPr>
                        <a:t>     </a:t>
                      </a:r>
                      <a:r>
                        <a:rPr lang="fr-FR" sz="1400" b="0" dirty="0">
                          <a:solidFill>
                            <a:schemeClr val="tx1"/>
                          </a:solidFill>
                          <a:effectLst/>
                        </a:rPr>
                        <a:t>d’emploi</a:t>
                      </a:r>
                      <a:endParaRPr lang="fr-FR" sz="1400" b="0" dirty="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2267874431"/>
                  </a:ext>
                </a:extLst>
              </a:tr>
              <a:tr h="879143">
                <a:tc vMerge="1">
                  <a:txBody>
                    <a:bodyPr/>
                    <a:lstStyle/>
                    <a:p>
                      <a:endParaRPr lang="fr-FR"/>
                    </a:p>
                  </a:txBody>
                  <a:tcPr/>
                </a:tc>
                <a:tc>
                  <a:txBody>
                    <a:bodyPr/>
                    <a:lstStyle/>
                    <a:p>
                      <a:pPr marL="67945" algn="l">
                        <a:lnSpc>
                          <a:spcPct val="98000"/>
                        </a:lnSpc>
                        <a:buNone/>
                      </a:pPr>
                      <a:r>
                        <a:rPr lang="fr-FR" sz="1400" b="0" dirty="0">
                          <a:solidFill>
                            <a:schemeClr val="tx1"/>
                          </a:solidFill>
                          <a:effectLst/>
                        </a:rPr>
                        <a:t>Les</a:t>
                      </a:r>
                      <a:r>
                        <a:rPr lang="fr-FR" sz="1400" b="0" spc="5" dirty="0">
                          <a:solidFill>
                            <a:schemeClr val="tx1"/>
                          </a:solidFill>
                          <a:effectLst/>
                        </a:rPr>
                        <a:t> </a:t>
                      </a:r>
                      <a:r>
                        <a:rPr lang="fr-FR" sz="1400" b="0" dirty="0">
                          <a:solidFill>
                            <a:schemeClr val="tx1"/>
                          </a:solidFill>
                          <a:effectLst/>
                        </a:rPr>
                        <a:t>fonctionnaires qui</a:t>
                      </a:r>
                      <a:r>
                        <a:rPr lang="fr-FR" sz="1400" b="0" spc="5" dirty="0">
                          <a:solidFill>
                            <a:schemeClr val="tx1"/>
                          </a:solidFill>
                          <a:effectLst/>
                        </a:rPr>
                        <a:t> </a:t>
                      </a:r>
                      <a:r>
                        <a:rPr lang="fr-FR" sz="1400" b="0" dirty="0">
                          <a:solidFill>
                            <a:schemeClr val="tx1"/>
                          </a:solidFill>
                          <a:effectLst/>
                        </a:rPr>
                        <a:t>ont</a:t>
                      </a:r>
                      <a:r>
                        <a:rPr lang="fr-FR" sz="1400" b="0" spc="5" dirty="0">
                          <a:solidFill>
                            <a:schemeClr val="tx1"/>
                          </a:solidFill>
                          <a:effectLst/>
                        </a:rPr>
                        <a:t> </a:t>
                      </a:r>
                      <a:r>
                        <a:rPr lang="fr-FR" sz="1400" b="0" dirty="0">
                          <a:solidFill>
                            <a:schemeClr val="tx1"/>
                          </a:solidFill>
                          <a:effectLst/>
                        </a:rPr>
                        <a:t>refusé un </a:t>
                      </a:r>
                      <a:r>
                        <a:rPr lang="fr-FR" sz="1400" b="0" spc="-265" dirty="0">
                          <a:solidFill>
                            <a:schemeClr val="tx1"/>
                          </a:solidFill>
                          <a:effectLst/>
                        </a:rPr>
                        <a:t> </a:t>
                      </a:r>
                      <a:r>
                        <a:rPr lang="fr-FR" sz="1400" b="0" dirty="0">
                          <a:solidFill>
                            <a:schemeClr val="tx1"/>
                          </a:solidFill>
                          <a:effectLst/>
                        </a:rPr>
                        <a:t>poste</a:t>
                      </a:r>
                      <a:r>
                        <a:rPr lang="fr-FR" sz="1400" b="0" spc="105" dirty="0">
                          <a:solidFill>
                            <a:schemeClr val="tx1"/>
                          </a:solidFill>
                          <a:effectLst/>
                        </a:rPr>
                        <a:t> </a:t>
                      </a:r>
                      <a:r>
                        <a:rPr lang="fr-FR" sz="1400" b="0" dirty="0">
                          <a:solidFill>
                            <a:schemeClr val="tx1"/>
                          </a:solidFill>
                          <a:effectLst/>
                        </a:rPr>
                        <a:t>après</a:t>
                      </a:r>
                      <a:r>
                        <a:rPr lang="fr-FR" sz="1400" b="0" spc="115" dirty="0">
                          <a:solidFill>
                            <a:schemeClr val="tx1"/>
                          </a:solidFill>
                          <a:effectLst/>
                        </a:rPr>
                        <a:t> </a:t>
                      </a:r>
                      <a:r>
                        <a:rPr lang="fr-FR" sz="1400" b="0" dirty="0">
                          <a:solidFill>
                            <a:schemeClr val="tx1"/>
                          </a:solidFill>
                          <a:effectLst/>
                        </a:rPr>
                        <a:t>une</a:t>
                      </a:r>
                      <a:r>
                        <a:rPr lang="fr-FR" sz="1400" b="0" spc="120" dirty="0">
                          <a:solidFill>
                            <a:schemeClr val="tx1"/>
                          </a:solidFill>
                          <a:effectLst/>
                        </a:rPr>
                        <a:t> </a:t>
                      </a:r>
                      <a:r>
                        <a:rPr lang="fr-FR" sz="1400" b="0" dirty="0">
                          <a:solidFill>
                            <a:schemeClr val="tx1"/>
                          </a:solidFill>
                          <a:effectLst/>
                        </a:rPr>
                        <a:t>disponibilité</a:t>
                      </a:r>
                      <a:r>
                        <a:rPr lang="fr-FR" sz="1400" b="0" spc="70" dirty="0">
                          <a:solidFill>
                            <a:schemeClr val="tx1"/>
                          </a:solidFill>
                          <a:effectLst/>
                        </a:rPr>
                        <a:t> </a:t>
                      </a:r>
                      <a:r>
                        <a:rPr lang="fr-FR" sz="1400" b="0" dirty="0">
                          <a:solidFill>
                            <a:schemeClr val="tx1"/>
                          </a:solidFill>
                          <a:effectLst/>
                        </a:rPr>
                        <a:t>de</a:t>
                      </a:r>
                      <a:r>
                        <a:rPr lang="fr-FR" sz="1400" b="0" spc="120" dirty="0">
                          <a:solidFill>
                            <a:schemeClr val="tx1"/>
                          </a:solidFill>
                          <a:effectLst/>
                        </a:rPr>
                        <a:t> </a:t>
                      </a:r>
                      <a:r>
                        <a:rPr lang="fr-FR" sz="1400" b="0" dirty="0">
                          <a:solidFill>
                            <a:schemeClr val="tx1"/>
                          </a:solidFill>
                          <a:effectLst/>
                        </a:rPr>
                        <a:t>droit pour raisons familiales ou </a:t>
                      </a:r>
                      <a:r>
                        <a:rPr lang="fr-FR" sz="1400" b="0" spc="-5" dirty="0">
                          <a:solidFill>
                            <a:schemeClr val="tx1"/>
                          </a:solidFill>
                          <a:effectLst/>
                        </a:rPr>
                        <a:t>une </a:t>
                      </a:r>
                      <a:r>
                        <a:rPr lang="fr-FR" sz="1400" b="0" spc="-265" dirty="0">
                          <a:solidFill>
                            <a:schemeClr val="tx1"/>
                          </a:solidFill>
                          <a:effectLst/>
                        </a:rPr>
                        <a:t>       </a:t>
                      </a:r>
                      <a:r>
                        <a:rPr lang="fr-FR" sz="1400" b="0" dirty="0">
                          <a:solidFill>
                            <a:schemeClr val="tx1"/>
                          </a:solidFill>
                          <a:effectLst/>
                        </a:rPr>
                        <a:t>disponibilité d’office</a:t>
                      </a:r>
                      <a:r>
                        <a:rPr lang="fr-FR" sz="1400" b="0" spc="360" dirty="0">
                          <a:solidFill>
                            <a:schemeClr val="tx1"/>
                          </a:solidFill>
                          <a:effectLst/>
                        </a:rPr>
                        <a:t> </a:t>
                      </a:r>
                      <a:r>
                        <a:rPr lang="fr-FR" sz="1400" b="0" dirty="0">
                          <a:solidFill>
                            <a:schemeClr val="tx1"/>
                          </a:solidFill>
                          <a:effectLst/>
                        </a:rPr>
                        <a:t>pour</a:t>
                      </a:r>
                      <a:r>
                        <a:rPr lang="fr-FR" sz="1400" b="0" spc="400" dirty="0">
                          <a:solidFill>
                            <a:schemeClr val="tx1"/>
                          </a:solidFill>
                          <a:effectLst/>
                        </a:rPr>
                        <a:t> </a:t>
                      </a:r>
                      <a:r>
                        <a:rPr lang="fr-FR" sz="1400" b="0" dirty="0">
                          <a:solidFill>
                            <a:schemeClr val="tx1"/>
                          </a:solidFill>
                          <a:effectLst/>
                        </a:rPr>
                        <a:t>raison</a:t>
                      </a:r>
                      <a:r>
                        <a:rPr lang="fr-FR" sz="1400" b="0" spc="370" dirty="0">
                          <a:solidFill>
                            <a:schemeClr val="tx1"/>
                          </a:solidFill>
                          <a:effectLst/>
                        </a:rPr>
                        <a:t> </a:t>
                      </a:r>
                      <a:r>
                        <a:rPr lang="fr-FR" sz="1400" b="0" dirty="0">
                          <a:solidFill>
                            <a:schemeClr val="tx1"/>
                          </a:solidFill>
                          <a:effectLst/>
                        </a:rPr>
                        <a:t>de santé</a:t>
                      </a:r>
                      <a:r>
                        <a:rPr lang="fr-FR" sz="1400" b="0" spc="-35" dirty="0">
                          <a:solidFill>
                            <a:schemeClr val="tx1"/>
                          </a:solidFill>
                          <a:effectLst/>
                        </a:rPr>
                        <a:t> </a:t>
                      </a:r>
                      <a:r>
                        <a:rPr lang="fr-FR" sz="1400" b="0" dirty="0">
                          <a:solidFill>
                            <a:schemeClr val="tx1"/>
                          </a:solidFill>
                          <a:effectLst/>
                        </a:rPr>
                        <a:t>(disponibilité</a:t>
                      </a:r>
                      <a:r>
                        <a:rPr lang="fr-FR" sz="1400" b="0" spc="-50" dirty="0">
                          <a:solidFill>
                            <a:schemeClr val="tx1"/>
                          </a:solidFill>
                          <a:effectLst/>
                        </a:rPr>
                        <a:t> </a:t>
                      </a:r>
                      <a:r>
                        <a:rPr lang="fr-FR" sz="1400" b="0" dirty="0">
                          <a:solidFill>
                            <a:schemeClr val="tx1"/>
                          </a:solidFill>
                          <a:effectLst/>
                        </a:rPr>
                        <a:t>d’office)</a:t>
                      </a:r>
                      <a:endParaRPr lang="fr-FR" sz="1400" b="0" dirty="0">
                        <a:solidFill>
                          <a:schemeClr val="tx1"/>
                        </a:solidFill>
                        <a:effectLst/>
                        <a:latin typeface="Arial MT"/>
                        <a:ea typeface="Arial MT"/>
                        <a:cs typeface="Arial MT"/>
                      </a:endParaRPr>
                    </a:p>
                  </a:txBody>
                  <a:tcPr marL="0" marR="0" marT="0" marB="0">
                    <a:solidFill>
                      <a:srgbClr val="CFD5EA"/>
                    </a:solidFill>
                  </a:tcPr>
                </a:tc>
                <a:tc>
                  <a:txBody>
                    <a:bodyPr/>
                    <a:lstStyle/>
                    <a:p>
                      <a:pPr marL="83185" marR="70485" indent="1905" algn="ctr">
                        <a:lnSpc>
                          <a:spcPct val="98000"/>
                        </a:lnSpc>
                        <a:spcBef>
                          <a:spcPts val="510"/>
                        </a:spcBef>
                        <a:buNone/>
                      </a:pPr>
                      <a:r>
                        <a:rPr lang="fr-FR" sz="1400" b="0">
                          <a:solidFill>
                            <a:schemeClr val="tx1"/>
                          </a:solidFill>
                          <a:effectLst/>
                        </a:rPr>
                        <a:t>Article L.513-24 et L.514-6 CGFP</a:t>
                      </a:r>
                    </a:p>
                    <a:p>
                      <a:pPr marL="102870" marR="91440" algn="ctr">
                        <a:spcBef>
                          <a:spcPts val="20"/>
                        </a:spcBef>
                        <a:buNone/>
                      </a:pPr>
                      <a:r>
                        <a:rPr lang="fr-FR" sz="1400" b="0">
                          <a:solidFill>
                            <a:schemeClr val="tx1"/>
                          </a:solidFill>
                          <a:effectLst/>
                        </a:rPr>
                        <a:t> </a:t>
                      </a:r>
                      <a:endParaRPr lang="fr-FR" sz="1400" b="0">
                        <a:solidFill>
                          <a:schemeClr val="tx1"/>
                        </a:solidFill>
                        <a:effectLst/>
                        <a:latin typeface="Arial MT"/>
                        <a:ea typeface="Arial MT"/>
                        <a:cs typeface="Arial MT"/>
                      </a:endParaRPr>
                    </a:p>
                  </a:txBody>
                  <a:tcPr marL="0" marR="0" marT="0" marB="0">
                    <a:solidFill>
                      <a:srgbClr val="CFD5EA"/>
                    </a:solidFill>
                  </a:tcPr>
                </a:tc>
                <a:tc>
                  <a:txBody>
                    <a:bodyPr/>
                    <a:lstStyle/>
                    <a:p>
                      <a:pPr algn="l">
                        <a:buNone/>
                      </a:pPr>
                      <a:r>
                        <a:rPr lang="fr-FR" sz="1400" b="0" dirty="0">
                          <a:solidFill>
                            <a:schemeClr val="tx1"/>
                          </a:solidFill>
                          <a:effectLst/>
                        </a:rPr>
                        <a:t> </a:t>
                      </a:r>
                    </a:p>
                    <a:p>
                      <a:pPr marL="86995" algn="l">
                        <a:spcBef>
                          <a:spcPts val="975"/>
                        </a:spcBef>
                        <a:buNone/>
                      </a:pPr>
                      <a:r>
                        <a:rPr lang="fr-FR" sz="1400" b="0" dirty="0">
                          <a:solidFill>
                            <a:schemeClr val="tx1"/>
                          </a:solidFill>
                          <a:effectLst/>
                        </a:rPr>
                        <a:t>Jusqu’à</a:t>
                      </a:r>
                      <a:r>
                        <a:rPr lang="fr-FR" sz="1400" b="0" spc="-45" dirty="0">
                          <a:solidFill>
                            <a:schemeClr val="tx1"/>
                          </a:solidFill>
                          <a:effectLst/>
                        </a:rPr>
                        <a:t> </a:t>
                      </a:r>
                      <a:r>
                        <a:rPr lang="fr-FR" sz="1400" b="0" dirty="0">
                          <a:solidFill>
                            <a:schemeClr val="tx1"/>
                          </a:solidFill>
                          <a:effectLst/>
                        </a:rPr>
                        <a:t>sa</a:t>
                      </a:r>
                      <a:r>
                        <a:rPr lang="fr-FR" sz="1400" b="0" spc="-5" dirty="0">
                          <a:solidFill>
                            <a:schemeClr val="tx1"/>
                          </a:solidFill>
                          <a:effectLst/>
                        </a:rPr>
                        <a:t> </a:t>
                      </a:r>
                      <a:r>
                        <a:rPr lang="fr-FR" sz="1400" b="0" dirty="0">
                          <a:solidFill>
                            <a:schemeClr val="tx1"/>
                          </a:solidFill>
                          <a:effectLst/>
                        </a:rPr>
                        <a:t>réintégration</a:t>
                      </a:r>
                      <a:endParaRPr lang="fr-FR" sz="1400" b="0" dirty="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974470592"/>
                  </a:ext>
                </a:extLst>
              </a:tr>
              <a:tr h="1525003">
                <a:tc vMerge="1">
                  <a:txBody>
                    <a:bodyPr/>
                    <a:lstStyle/>
                    <a:p>
                      <a:endParaRPr lang="fr-FR"/>
                    </a:p>
                  </a:txBody>
                  <a:tcPr/>
                </a:tc>
                <a:tc>
                  <a:txBody>
                    <a:bodyPr/>
                    <a:lstStyle/>
                    <a:p>
                      <a:pPr algn="l">
                        <a:spcBef>
                          <a:spcPts val="55"/>
                        </a:spcBef>
                        <a:buNone/>
                      </a:pPr>
                      <a:r>
                        <a:rPr lang="fr-FR" sz="1400" b="0" dirty="0">
                          <a:solidFill>
                            <a:schemeClr val="tx1"/>
                          </a:solidFill>
                          <a:effectLst/>
                        </a:rPr>
                        <a:t> </a:t>
                      </a:r>
                    </a:p>
                    <a:p>
                      <a:pPr marL="110490" marR="94615" indent="-1905" algn="l">
                        <a:buNone/>
                      </a:pPr>
                      <a:r>
                        <a:rPr lang="fr-FR" sz="1400" b="0" dirty="0">
                          <a:solidFill>
                            <a:schemeClr val="tx1"/>
                          </a:solidFill>
                          <a:effectLst/>
                        </a:rPr>
                        <a:t>Le fonctionnaire, placé en</a:t>
                      </a:r>
                      <a:r>
                        <a:rPr lang="fr-FR" sz="1400" b="0" spc="5" dirty="0">
                          <a:solidFill>
                            <a:schemeClr val="tx1"/>
                          </a:solidFill>
                          <a:effectLst/>
                        </a:rPr>
                        <a:t> </a:t>
                      </a:r>
                      <a:r>
                        <a:rPr lang="fr-FR" sz="1400" b="0" dirty="0">
                          <a:solidFill>
                            <a:schemeClr val="tx1"/>
                          </a:solidFill>
                          <a:effectLst/>
                        </a:rPr>
                        <a:t>détachement ou en position hors</a:t>
                      </a:r>
                      <a:r>
                        <a:rPr lang="fr-FR" sz="1400" b="0" spc="5" dirty="0">
                          <a:solidFill>
                            <a:schemeClr val="tx1"/>
                          </a:solidFill>
                          <a:effectLst/>
                        </a:rPr>
                        <a:t> </a:t>
                      </a:r>
                      <a:r>
                        <a:rPr lang="fr-FR" sz="1400" b="0" dirty="0">
                          <a:solidFill>
                            <a:schemeClr val="tx1"/>
                          </a:solidFill>
                          <a:effectLst/>
                        </a:rPr>
                        <a:t>cadre, et qui demande à réintégrer</a:t>
                      </a:r>
                      <a:r>
                        <a:rPr lang="fr-FR" sz="1400" b="0" spc="5" dirty="0">
                          <a:solidFill>
                            <a:schemeClr val="tx1"/>
                          </a:solidFill>
                          <a:effectLst/>
                        </a:rPr>
                        <a:t> </a:t>
                      </a:r>
                      <a:r>
                        <a:rPr lang="fr-FR" sz="1400" b="0" dirty="0">
                          <a:solidFill>
                            <a:schemeClr val="tx1"/>
                          </a:solidFill>
                          <a:effectLst/>
                        </a:rPr>
                        <a:t>son</a:t>
                      </a:r>
                      <a:r>
                        <a:rPr lang="fr-FR" sz="1400" b="0" spc="-30" dirty="0">
                          <a:solidFill>
                            <a:schemeClr val="tx1"/>
                          </a:solidFill>
                          <a:effectLst/>
                        </a:rPr>
                        <a:t> a</a:t>
                      </a:r>
                      <a:r>
                        <a:rPr lang="fr-FR" sz="1400" b="0" dirty="0">
                          <a:solidFill>
                            <a:schemeClr val="tx1"/>
                          </a:solidFill>
                          <a:effectLst/>
                        </a:rPr>
                        <a:t>dministration</a:t>
                      </a:r>
                      <a:r>
                        <a:rPr lang="fr-FR" sz="1400" b="0" spc="-60" dirty="0">
                          <a:solidFill>
                            <a:schemeClr val="tx1"/>
                          </a:solidFill>
                          <a:effectLst/>
                        </a:rPr>
                        <a:t> </a:t>
                      </a:r>
                      <a:r>
                        <a:rPr lang="fr-FR" sz="1400" b="0" dirty="0">
                          <a:solidFill>
                            <a:schemeClr val="tx1"/>
                          </a:solidFill>
                          <a:effectLst/>
                        </a:rPr>
                        <a:t>avant</a:t>
                      </a:r>
                      <a:r>
                        <a:rPr lang="fr-FR" sz="1400" b="0" spc="-25" dirty="0">
                          <a:solidFill>
                            <a:schemeClr val="tx1"/>
                          </a:solidFill>
                          <a:effectLst/>
                        </a:rPr>
                        <a:t> </a:t>
                      </a:r>
                      <a:r>
                        <a:rPr lang="fr-FR" sz="1400" b="0" dirty="0">
                          <a:solidFill>
                            <a:schemeClr val="tx1"/>
                          </a:solidFill>
                          <a:effectLst/>
                        </a:rPr>
                        <a:t>le</a:t>
                      </a:r>
                      <a:r>
                        <a:rPr lang="fr-FR" sz="1400" b="0" spc="10" dirty="0">
                          <a:solidFill>
                            <a:schemeClr val="tx1"/>
                          </a:solidFill>
                          <a:effectLst/>
                        </a:rPr>
                        <a:t> </a:t>
                      </a:r>
                      <a:r>
                        <a:rPr lang="fr-FR" sz="1400" b="0" dirty="0">
                          <a:solidFill>
                            <a:schemeClr val="tx1"/>
                          </a:solidFill>
                          <a:effectLst/>
                        </a:rPr>
                        <a:t>terme</a:t>
                      </a:r>
                      <a:r>
                        <a:rPr lang="fr-FR" sz="1400" b="0" spc="-45" dirty="0">
                          <a:solidFill>
                            <a:schemeClr val="tx1"/>
                          </a:solidFill>
                          <a:effectLst/>
                        </a:rPr>
                        <a:t> </a:t>
                      </a:r>
                      <a:r>
                        <a:rPr lang="fr-FR" sz="1400" b="0" dirty="0">
                          <a:solidFill>
                            <a:schemeClr val="tx1"/>
                          </a:solidFill>
                          <a:effectLst/>
                        </a:rPr>
                        <a:t>du </a:t>
                      </a:r>
                      <a:r>
                        <a:rPr lang="fr-FR" sz="1400" b="0" spc="-265" dirty="0">
                          <a:solidFill>
                            <a:schemeClr val="tx1"/>
                          </a:solidFill>
                          <a:effectLst/>
                        </a:rPr>
                        <a:t> </a:t>
                      </a:r>
                      <a:r>
                        <a:rPr lang="fr-FR" sz="1400" b="0" dirty="0">
                          <a:solidFill>
                            <a:schemeClr val="tx1"/>
                          </a:solidFill>
                          <a:effectLst/>
                        </a:rPr>
                        <a:t>détachement ou de sa position hors</a:t>
                      </a:r>
                      <a:r>
                        <a:rPr lang="fr-FR" sz="1400" b="0" spc="-265" dirty="0">
                          <a:solidFill>
                            <a:schemeClr val="tx1"/>
                          </a:solidFill>
                          <a:effectLst/>
                        </a:rPr>
                        <a:t>  </a:t>
                      </a:r>
                      <a:r>
                        <a:rPr lang="fr-FR" sz="1400" b="0" dirty="0">
                          <a:solidFill>
                            <a:schemeClr val="tx1"/>
                          </a:solidFill>
                          <a:effectLst/>
                        </a:rPr>
                        <a:t>cadres (placement en</a:t>
                      </a:r>
                      <a:r>
                        <a:rPr lang="fr-FR" sz="1400" b="0" spc="5" dirty="0">
                          <a:solidFill>
                            <a:schemeClr val="tx1"/>
                          </a:solidFill>
                          <a:effectLst/>
                        </a:rPr>
                        <a:t> </a:t>
                      </a:r>
                      <a:r>
                        <a:rPr lang="fr-FR" sz="1400" b="0" dirty="0">
                          <a:solidFill>
                            <a:schemeClr val="tx1"/>
                          </a:solidFill>
                          <a:effectLst/>
                        </a:rPr>
                        <a:t>disponibilité</a:t>
                      </a:r>
                      <a:r>
                        <a:rPr lang="fr-FR" sz="1400" b="0" spc="5" dirty="0">
                          <a:solidFill>
                            <a:schemeClr val="tx1"/>
                          </a:solidFill>
                          <a:effectLst/>
                        </a:rPr>
                        <a:t> </a:t>
                      </a:r>
                      <a:r>
                        <a:rPr lang="fr-FR" sz="1400" b="0" dirty="0">
                          <a:solidFill>
                            <a:schemeClr val="tx1"/>
                          </a:solidFill>
                          <a:effectLst/>
                        </a:rPr>
                        <a:t>faute</a:t>
                      </a:r>
                      <a:r>
                        <a:rPr lang="fr-FR" sz="1400" b="0" spc="-35" dirty="0">
                          <a:solidFill>
                            <a:schemeClr val="tx1"/>
                          </a:solidFill>
                          <a:effectLst/>
                        </a:rPr>
                        <a:t> </a:t>
                      </a:r>
                      <a:r>
                        <a:rPr lang="fr-FR" sz="1400" b="0" dirty="0">
                          <a:solidFill>
                            <a:schemeClr val="tx1"/>
                          </a:solidFill>
                          <a:effectLst/>
                        </a:rPr>
                        <a:t>d’emploi</a:t>
                      </a:r>
                      <a:r>
                        <a:rPr lang="fr-FR" sz="1400" b="0" spc="-45" dirty="0">
                          <a:solidFill>
                            <a:schemeClr val="tx1"/>
                          </a:solidFill>
                          <a:effectLst/>
                        </a:rPr>
                        <a:t> </a:t>
                      </a:r>
                      <a:r>
                        <a:rPr lang="fr-FR" sz="1400" b="0" dirty="0">
                          <a:solidFill>
                            <a:schemeClr val="tx1"/>
                          </a:solidFill>
                          <a:effectLst/>
                        </a:rPr>
                        <a:t>vacant)</a:t>
                      </a:r>
                      <a:endParaRPr lang="fr-FR" sz="1400" b="0" dirty="0">
                        <a:solidFill>
                          <a:schemeClr val="tx1"/>
                        </a:solidFill>
                        <a:effectLst/>
                        <a:latin typeface="Arial MT"/>
                        <a:ea typeface="Arial MT"/>
                        <a:cs typeface="Arial MT"/>
                      </a:endParaRPr>
                    </a:p>
                  </a:txBody>
                  <a:tcPr marL="0" marR="0" marT="0" marB="0">
                    <a:solidFill>
                      <a:srgbClr val="CFD5EA"/>
                    </a:solidFill>
                  </a:tcPr>
                </a:tc>
                <a:tc>
                  <a:txBody>
                    <a:bodyPr/>
                    <a:lstStyle/>
                    <a:p>
                      <a:pPr algn="l">
                        <a:buNone/>
                      </a:pPr>
                      <a:r>
                        <a:rPr lang="fr-FR" sz="1400" b="0" dirty="0">
                          <a:solidFill>
                            <a:schemeClr val="tx1"/>
                          </a:solidFill>
                          <a:effectLst/>
                        </a:rPr>
                        <a:t> </a:t>
                      </a:r>
                    </a:p>
                    <a:p>
                      <a:pPr algn="l">
                        <a:buNone/>
                      </a:pPr>
                      <a:r>
                        <a:rPr lang="fr-FR" sz="1400" b="0" dirty="0">
                          <a:solidFill>
                            <a:schemeClr val="tx1"/>
                          </a:solidFill>
                          <a:effectLst/>
                        </a:rPr>
                        <a:t> </a:t>
                      </a:r>
                    </a:p>
                    <a:p>
                      <a:pPr algn="l">
                        <a:buNone/>
                      </a:pPr>
                      <a:r>
                        <a:rPr lang="fr-FR" sz="1400" b="0" dirty="0">
                          <a:solidFill>
                            <a:schemeClr val="tx1"/>
                          </a:solidFill>
                          <a:effectLst/>
                        </a:rPr>
                        <a:t> </a:t>
                      </a:r>
                    </a:p>
                    <a:p>
                      <a:pPr marL="102870" marR="91440" algn="ctr">
                        <a:lnSpc>
                          <a:spcPts val="1145"/>
                        </a:lnSpc>
                        <a:buNone/>
                      </a:pPr>
                      <a:r>
                        <a:rPr lang="fr-FR" sz="1400" b="0" dirty="0">
                          <a:solidFill>
                            <a:schemeClr val="tx1"/>
                          </a:solidFill>
                          <a:effectLst/>
                        </a:rPr>
                        <a:t>Art.</a:t>
                      </a:r>
                      <a:r>
                        <a:rPr lang="fr-FR" sz="1400" b="0" spc="-40" dirty="0">
                          <a:solidFill>
                            <a:schemeClr val="tx1"/>
                          </a:solidFill>
                          <a:effectLst/>
                        </a:rPr>
                        <a:t> </a:t>
                      </a:r>
                      <a:r>
                        <a:rPr lang="fr-FR" sz="1400" b="0" dirty="0">
                          <a:solidFill>
                            <a:schemeClr val="tx1"/>
                          </a:solidFill>
                          <a:effectLst/>
                        </a:rPr>
                        <a:t>10</a:t>
                      </a:r>
                      <a:r>
                        <a:rPr lang="fr-FR" sz="1400" b="0" spc="-30" dirty="0">
                          <a:solidFill>
                            <a:schemeClr val="tx1"/>
                          </a:solidFill>
                          <a:effectLst/>
                        </a:rPr>
                        <a:t> </a:t>
                      </a:r>
                      <a:r>
                        <a:rPr lang="fr-FR" sz="1400" b="0" dirty="0">
                          <a:solidFill>
                            <a:schemeClr val="tx1"/>
                          </a:solidFill>
                          <a:effectLst/>
                        </a:rPr>
                        <a:t>et 17</a:t>
                      </a:r>
                    </a:p>
                    <a:p>
                      <a:pPr marL="99695" marR="91440" algn="ctr">
                        <a:lnSpc>
                          <a:spcPts val="1145"/>
                        </a:lnSpc>
                        <a:buNone/>
                      </a:pPr>
                      <a:r>
                        <a:rPr lang="fr-FR" sz="1400" b="0" dirty="0">
                          <a:solidFill>
                            <a:schemeClr val="tx1"/>
                          </a:solidFill>
                          <a:effectLst/>
                        </a:rPr>
                        <a:t>du</a:t>
                      </a:r>
                      <a:r>
                        <a:rPr lang="fr-FR" sz="1400" b="0" spc="-35" dirty="0">
                          <a:solidFill>
                            <a:schemeClr val="tx1"/>
                          </a:solidFill>
                          <a:effectLst/>
                        </a:rPr>
                        <a:t> </a:t>
                      </a:r>
                      <a:r>
                        <a:rPr lang="fr-FR" sz="1400" b="0" dirty="0">
                          <a:solidFill>
                            <a:schemeClr val="tx1"/>
                          </a:solidFill>
                          <a:effectLst/>
                        </a:rPr>
                        <a:t>décret</a:t>
                      </a:r>
                      <a:r>
                        <a:rPr lang="fr-FR" sz="1400" b="0" spc="-40" dirty="0">
                          <a:solidFill>
                            <a:schemeClr val="tx1"/>
                          </a:solidFill>
                          <a:effectLst/>
                        </a:rPr>
                        <a:t> </a:t>
                      </a:r>
                      <a:r>
                        <a:rPr lang="fr-FR" sz="1400" b="0" dirty="0">
                          <a:solidFill>
                            <a:schemeClr val="tx1"/>
                          </a:solidFill>
                          <a:effectLst/>
                        </a:rPr>
                        <a:t>86-</a:t>
                      </a:r>
                    </a:p>
                    <a:p>
                      <a:pPr marL="102870" marR="91440" algn="ctr">
                        <a:spcBef>
                          <a:spcPts val="5"/>
                        </a:spcBef>
                        <a:buNone/>
                      </a:pPr>
                      <a:r>
                        <a:rPr lang="fr-FR" sz="1400" b="0" dirty="0">
                          <a:solidFill>
                            <a:schemeClr val="tx1"/>
                          </a:solidFill>
                          <a:effectLst/>
                        </a:rPr>
                        <a:t>68</a:t>
                      </a:r>
                      <a:endParaRPr lang="fr-FR" sz="1400" b="0" dirty="0">
                        <a:solidFill>
                          <a:schemeClr val="tx1"/>
                        </a:solidFill>
                        <a:effectLst/>
                        <a:latin typeface="Arial MT"/>
                        <a:ea typeface="Arial MT"/>
                        <a:cs typeface="Arial MT"/>
                      </a:endParaRPr>
                    </a:p>
                  </a:txBody>
                  <a:tcPr marL="0" marR="0" marT="0" marB="0">
                    <a:solidFill>
                      <a:srgbClr val="CFD5EA"/>
                    </a:solidFill>
                  </a:tcPr>
                </a:tc>
                <a:tc>
                  <a:txBody>
                    <a:bodyPr/>
                    <a:lstStyle/>
                    <a:p>
                      <a:pPr algn="l">
                        <a:buNone/>
                      </a:pPr>
                      <a:r>
                        <a:rPr lang="fr-FR" sz="1400" b="0" dirty="0">
                          <a:solidFill>
                            <a:schemeClr val="tx1"/>
                          </a:solidFill>
                          <a:effectLst/>
                        </a:rPr>
                        <a:t> </a:t>
                      </a:r>
                    </a:p>
                    <a:p>
                      <a:pPr algn="l">
                        <a:spcBef>
                          <a:spcPts val="10"/>
                        </a:spcBef>
                        <a:buNone/>
                      </a:pPr>
                      <a:r>
                        <a:rPr lang="fr-FR" sz="1400" b="0" dirty="0">
                          <a:solidFill>
                            <a:schemeClr val="tx1"/>
                          </a:solidFill>
                          <a:effectLst/>
                        </a:rPr>
                        <a:t> </a:t>
                      </a:r>
                    </a:p>
                    <a:p>
                      <a:pPr marL="99060" marR="82550" algn="ctr">
                        <a:buNone/>
                      </a:pPr>
                      <a:r>
                        <a:rPr lang="fr-FR" sz="1400" b="0" dirty="0">
                          <a:solidFill>
                            <a:schemeClr val="tx1"/>
                          </a:solidFill>
                          <a:effectLst/>
                        </a:rPr>
                        <a:t>Jusqu’à</a:t>
                      </a:r>
                      <a:r>
                        <a:rPr lang="fr-FR" sz="1400" b="0" spc="145" dirty="0">
                          <a:solidFill>
                            <a:schemeClr val="tx1"/>
                          </a:solidFill>
                          <a:effectLst/>
                        </a:rPr>
                        <a:t> </a:t>
                      </a:r>
                      <a:r>
                        <a:rPr lang="fr-FR" sz="1400" b="0" dirty="0">
                          <a:solidFill>
                            <a:schemeClr val="tx1"/>
                          </a:solidFill>
                          <a:effectLst/>
                        </a:rPr>
                        <a:t>sa</a:t>
                      </a:r>
                      <a:r>
                        <a:rPr lang="fr-FR" sz="1400" b="0" spc="225" dirty="0">
                          <a:solidFill>
                            <a:schemeClr val="tx1"/>
                          </a:solidFill>
                          <a:effectLst/>
                        </a:rPr>
                        <a:t> </a:t>
                      </a:r>
                      <a:r>
                        <a:rPr lang="fr-FR" sz="1400" b="0" dirty="0">
                          <a:solidFill>
                            <a:schemeClr val="tx1"/>
                          </a:solidFill>
                          <a:effectLst/>
                        </a:rPr>
                        <a:t>réintégration</a:t>
                      </a:r>
                      <a:r>
                        <a:rPr lang="fr-FR" sz="1400" b="0" spc="-250" dirty="0">
                          <a:solidFill>
                            <a:schemeClr val="tx1"/>
                          </a:solidFill>
                          <a:effectLst/>
                        </a:rPr>
                        <a:t> </a:t>
                      </a:r>
                      <a:r>
                        <a:rPr lang="fr-FR" sz="1400" b="0" dirty="0">
                          <a:solidFill>
                            <a:schemeClr val="tx1"/>
                          </a:solidFill>
                          <a:effectLst/>
                        </a:rPr>
                        <a:t>ou, à défaut jusqu’à la</a:t>
                      </a:r>
                      <a:r>
                        <a:rPr lang="fr-FR" sz="1400" b="0" spc="5" dirty="0">
                          <a:solidFill>
                            <a:schemeClr val="tx1"/>
                          </a:solidFill>
                          <a:effectLst/>
                        </a:rPr>
                        <a:t> </a:t>
                      </a:r>
                      <a:r>
                        <a:rPr lang="fr-FR" sz="1400" b="0" dirty="0">
                          <a:solidFill>
                            <a:schemeClr val="tx1"/>
                          </a:solidFill>
                          <a:effectLst/>
                        </a:rPr>
                        <a:t>fin prévue du</a:t>
                      </a:r>
                      <a:r>
                        <a:rPr lang="fr-FR" sz="1400" b="0" spc="5" dirty="0">
                          <a:solidFill>
                            <a:schemeClr val="tx1"/>
                          </a:solidFill>
                          <a:effectLst/>
                        </a:rPr>
                        <a:t> </a:t>
                      </a:r>
                      <a:r>
                        <a:rPr lang="fr-FR" sz="1400" b="0" dirty="0">
                          <a:solidFill>
                            <a:schemeClr val="tx1"/>
                          </a:solidFill>
                          <a:effectLst/>
                        </a:rPr>
                        <a:t>détachement ou de la</a:t>
                      </a:r>
                      <a:r>
                        <a:rPr lang="fr-FR" sz="1400" b="0" spc="5" dirty="0">
                          <a:solidFill>
                            <a:schemeClr val="tx1"/>
                          </a:solidFill>
                          <a:effectLst/>
                        </a:rPr>
                        <a:t> </a:t>
                      </a:r>
                      <a:r>
                        <a:rPr lang="fr-FR" sz="1400" b="0" dirty="0">
                          <a:solidFill>
                            <a:schemeClr val="tx1"/>
                          </a:solidFill>
                          <a:effectLst/>
                        </a:rPr>
                        <a:t>position</a:t>
                      </a:r>
                      <a:r>
                        <a:rPr lang="fr-FR" sz="1400" b="0" spc="-40" dirty="0">
                          <a:solidFill>
                            <a:schemeClr val="tx1"/>
                          </a:solidFill>
                          <a:effectLst/>
                        </a:rPr>
                        <a:t> </a:t>
                      </a:r>
                      <a:r>
                        <a:rPr lang="fr-FR" sz="1400" b="0" dirty="0">
                          <a:solidFill>
                            <a:schemeClr val="tx1"/>
                          </a:solidFill>
                          <a:effectLst/>
                        </a:rPr>
                        <a:t>hors</a:t>
                      </a:r>
                      <a:r>
                        <a:rPr lang="fr-FR" sz="1400" b="0" spc="-20" dirty="0">
                          <a:solidFill>
                            <a:schemeClr val="tx1"/>
                          </a:solidFill>
                          <a:effectLst/>
                        </a:rPr>
                        <a:t> </a:t>
                      </a:r>
                      <a:r>
                        <a:rPr lang="fr-FR" sz="1400" b="0" dirty="0">
                          <a:solidFill>
                            <a:schemeClr val="tx1"/>
                          </a:solidFill>
                          <a:effectLst/>
                        </a:rPr>
                        <a:t>cadres</a:t>
                      </a:r>
                      <a:endParaRPr lang="fr-FR" sz="1400" b="0" dirty="0">
                        <a:solidFill>
                          <a:schemeClr val="tx1"/>
                        </a:solidFill>
                        <a:effectLst/>
                        <a:latin typeface="Arial MT"/>
                        <a:ea typeface="Arial MT"/>
                        <a:cs typeface="Arial MT"/>
                      </a:endParaRPr>
                    </a:p>
                  </a:txBody>
                  <a:tcPr marL="0" marR="0" marT="0" marB="0">
                    <a:solidFill>
                      <a:srgbClr val="CFD5EA"/>
                    </a:solidFill>
                  </a:tcPr>
                </a:tc>
                <a:extLst>
                  <a:ext uri="{0D108BD9-81ED-4DB2-BD59-A6C34878D82A}">
                    <a16:rowId xmlns:a16="http://schemas.microsoft.com/office/drawing/2014/main" val="474072194"/>
                  </a:ext>
                </a:extLst>
              </a:tr>
            </a:tbl>
          </a:graphicData>
        </a:graphic>
      </p:graphicFrame>
      <p:graphicFrame>
        <p:nvGraphicFramePr>
          <p:cNvPr id="12" name="Tableau 11">
            <a:extLst>
              <a:ext uri="{FF2B5EF4-FFF2-40B4-BE49-F238E27FC236}">
                <a16:creationId xmlns:a16="http://schemas.microsoft.com/office/drawing/2014/main" id="{C41D0020-B0FB-BBBB-7C66-59D937308877}"/>
              </a:ext>
            </a:extLst>
          </p:cNvPr>
          <p:cNvGraphicFramePr>
            <a:graphicFrameLocks noGrp="1"/>
          </p:cNvGraphicFramePr>
          <p:nvPr>
            <p:extLst>
              <p:ext uri="{D42A27DB-BD31-4B8C-83A1-F6EECF244321}">
                <p14:modId xmlns:p14="http://schemas.microsoft.com/office/powerpoint/2010/main" val="851086283"/>
              </p:ext>
            </p:extLst>
          </p:nvPr>
        </p:nvGraphicFramePr>
        <p:xfrm>
          <a:off x="628650" y="1850823"/>
          <a:ext cx="7886701" cy="436880"/>
        </p:xfrm>
        <a:graphic>
          <a:graphicData uri="http://schemas.openxmlformats.org/drawingml/2006/table">
            <a:tbl>
              <a:tblPr firstRow="1" firstCol="1" lastRow="1" lastCol="1" bandRow="1" bandCol="1">
                <a:tableStyleId>{5C22544A-7EE6-4342-B048-85BDC9FD1C3A}</a:tableStyleId>
              </a:tblPr>
              <a:tblGrid>
                <a:gridCol w="663650">
                  <a:extLst>
                    <a:ext uri="{9D8B030D-6E8A-4147-A177-3AD203B41FA5}">
                      <a16:colId xmlns:a16="http://schemas.microsoft.com/office/drawing/2014/main" val="406458363"/>
                    </a:ext>
                  </a:extLst>
                </a:gridCol>
                <a:gridCol w="3660700">
                  <a:extLst>
                    <a:ext uri="{9D8B030D-6E8A-4147-A177-3AD203B41FA5}">
                      <a16:colId xmlns:a16="http://schemas.microsoft.com/office/drawing/2014/main" val="1317962420"/>
                    </a:ext>
                  </a:extLst>
                </a:gridCol>
                <a:gridCol w="1600200">
                  <a:extLst>
                    <a:ext uri="{9D8B030D-6E8A-4147-A177-3AD203B41FA5}">
                      <a16:colId xmlns:a16="http://schemas.microsoft.com/office/drawing/2014/main" val="4149574003"/>
                    </a:ext>
                  </a:extLst>
                </a:gridCol>
                <a:gridCol w="1962151">
                  <a:extLst>
                    <a:ext uri="{9D8B030D-6E8A-4147-A177-3AD203B41FA5}">
                      <a16:colId xmlns:a16="http://schemas.microsoft.com/office/drawing/2014/main" val="3878791391"/>
                    </a:ext>
                  </a:extLst>
                </a:gridCol>
              </a:tblGrid>
              <a:tr h="436880">
                <a:tc>
                  <a:txBody>
                    <a:bodyPr/>
                    <a:lstStyle/>
                    <a:p>
                      <a:pPr algn="ctr">
                        <a:spcBef>
                          <a:spcPts val="5"/>
                        </a:spcBef>
                        <a:buNone/>
                      </a:pPr>
                      <a:r>
                        <a:rPr lang="fr-FR" sz="1100">
                          <a:effectLst/>
                        </a:rPr>
                        <a:t> </a:t>
                      </a:r>
                    </a:p>
                    <a:p>
                      <a:pPr marL="104775" algn="ctr">
                        <a:buNone/>
                      </a:pPr>
                      <a:r>
                        <a:rPr lang="fr-FR" sz="1100">
                          <a:effectLst/>
                        </a:rPr>
                        <a:t>TYPE</a:t>
                      </a:r>
                      <a:endParaRPr lang="fr-FR" sz="1100">
                        <a:effectLst/>
                        <a:latin typeface="Arial MT"/>
                        <a:ea typeface="Arial MT"/>
                        <a:cs typeface="Arial MT"/>
                      </a:endParaRPr>
                    </a:p>
                  </a:txBody>
                  <a:tcPr marL="0" marR="0" marT="0" marB="0"/>
                </a:tc>
                <a:tc>
                  <a:txBody>
                    <a:bodyPr/>
                    <a:lstStyle/>
                    <a:p>
                      <a:pPr algn="ctr">
                        <a:spcBef>
                          <a:spcPts val="5"/>
                        </a:spcBef>
                        <a:buNone/>
                      </a:pPr>
                      <a:r>
                        <a:rPr lang="fr-FR" sz="1100" dirty="0">
                          <a:effectLst/>
                        </a:rPr>
                        <a:t> </a:t>
                      </a:r>
                    </a:p>
                    <a:p>
                      <a:pPr marL="224155" algn="ctr">
                        <a:buNone/>
                      </a:pPr>
                      <a:r>
                        <a:rPr lang="fr-FR" sz="1100" dirty="0">
                          <a:effectLst/>
                        </a:rPr>
                        <a:t>OBJET</a:t>
                      </a:r>
                      <a:r>
                        <a:rPr lang="fr-FR" sz="1100" spc="175" dirty="0">
                          <a:effectLst/>
                        </a:rPr>
                        <a:t> </a:t>
                      </a:r>
                      <a:r>
                        <a:rPr lang="fr-FR" sz="1100" dirty="0">
                          <a:effectLst/>
                        </a:rPr>
                        <a:t>DE</a:t>
                      </a:r>
                      <a:r>
                        <a:rPr lang="fr-FR" sz="1100" spc="175" dirty="0">
                          <a:effectLst/>
                        </a:rPr>
                        <a:t> </a:t>
                      </a:r>
                      <a:r>
                        <a:rPr lang="fr-FR" sz="1100" dirty="0">
                          <a:effectLst/>
                        </a:rPr>
                        <a:t>LA</a:t>
                      </a:r>
                      <a:r>
                        <a:rPr lang="fr-FR" sz="1100" spc="95" dirty="0">
                          <a:effectLst/>
                        </a:rPr>
                        <a:t> </a:t>
                      </a:r>
                      <a:r>
                        <a:rPr lang="fr-FR" sz="1100" dirty="0">
                          <a:effectLst/>
                        </a:rPr>
                        <a:t>DISPONIBILITE</a:t>
                      </a:r>
                      <a:endParaRPr lang="fr-FR" sz="1100" dirty="0">
                        <a:effectLst/>
                        <a:latin typeface="Arial MT"/>
                        <a:ea typeface="Arial MT"/>
                        <a:cs typeface="Arial MT"/>
                      </a:endParaRPr>
                    </a:p>
                  </a:txBody>
                  <a:tcPr marL="0" marR="0" marT="0" marB="0"/>
                </a:tc>
                <a:tc>
                  <a:txBody>
                    <a:bodyPr/>
                    <a:lstStyle/>
                    <a:p>
                      <a:pPr marL="101600" marR="86360" indent="80645" algn="ctr">
                        <a:spcBef>
                          <a:spcPts val="525"/>
                        </a:spcBef>
                        <a:buNone/>
                      </a:pPr>
                      <a:r>
                        <a:rPr lang="fr-FR" sz="1100">
                          <a:effectLst/>
                        </a:rPr>
                        <a:t>TEXTE DE</a:t>
                      </a:r>
                      <a:r>
                        <a:rPr lang="fr-FR" sz="1100" spc="5">
                          <a:effectLst/>
                        </a:rPr>
                        <a:t> </a:t>
                      </a:r>
                      <a:r>
                        <a:rPr lang="fr-FR" sz="1100">
                          <a:effectLst/>
                        </a:rPr>
                        <a:t>REFERENCE</a:t>
                      </a:r>
                      <a:endParaRPr lang="fr-FR" sz="1100">
                        <a:effectLst/>
                        <a:latin typeface="Arial MT"/>
                        <a:ea typeface="Arial MT"/>
                        <a:cs typeface="Arial MT"/>
                      </a:endParaRPr>
                    </a:p>
                  </a:txBody>
                  <a:tcPr marL="0" marR="0" marT="0" marB="0"/>
                </a:tc>
                <a:tc>
                  <a:txBody>
                    <a:bodyPr/>
                    <a:lstStyle/>
                    <a:p>
                      <a:pPr marL="299720" marR="285750" indent="33020" algn="ctr">
                        <a:spcBef>
                          <a:spcPts val="525"/>
                        </a:spcBef>
                        <a:buNone/>
                      </a:pPr>
                      <a:r>
                        <a:rPr lang="fr-FR" sz="1100" dirty="0">
                          <a:effectLst/>
                        </a:rPr>
                        <a:t>DUREE DE LA</a:t>
                      </a:r>
                      <a:r>
                        <a:rPr lang="fr-FR" sz="1100" spc="5" dirty="0">
                          <a:effectLst/>
                        </a:rPr>
                        <a:t> </a:t>
                      </a:r>
                      <a:r>
                        <a:rPr lang="fr-FR" sz="1100" dirty="0">
                          <a:effectLst/>
                        </a:rPr>
                        <a:t>DISPONIBILITE</a:t>
                      </a:r>
                      <a:endParaRPr lang="fr-FR" sz="1100" dirty="0">
                        <a:effectLst/>
                        <a:latin typeface="Arial MT"/>
                        <a:ea typeface="Arial MT"/>
                        <a:cs typeface="Arial MT"/>
                      </a:endParaRPr>
                    </a:p>
                  </a:txBody>
                  <a:tcPr marL="0" marR="0" marT="0" marB="0"/>
                </a:tc>
                <a:extLst>
                  <a:ext uri="{0D108BD9-81ED-4DB2-BD59-A6C34878D82A}">
                    <a16:rowId xmlns:a16="http://schemas.microsoft.com/office/drawing/2014/main" val="2674824584"/>
                  </a:ext>
                </a:extLst>
              </a:tr>
            </a:tbl>
          </a:graphicData>
        </a:graphic>
      </p:graphicFrame>
    </p:spTree>
    <p:extLst>
      <p:ext uri="{BB962C8B-B14F-4D97-AF65-F5344CB8AC3E}">
        <p14:creationId xmlns:p14="http://schemas.microsoft.com/office/powerpoint/2010/main" val="52652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78A3-739D-E758-F643-EACED96C5E63}"/>
            </a:ext>
          </a:extLst>
        </p:cNvPr>
        <p:cNvGrpSpPr/>
        <p:nvPr/>
      </p:nvGrpSpPr>
      <p:grpSpPr>
        <a:xfrm>
          <a:off x="0" y="0"/>
          <a:ext cx="0" cy="0"/>
          <a:chOff x="0" y="0"/>
          <a:chExt cx="0" cy="0"/>
        </a:xfrm>
      </p:grpSpPr>
      <p:pic>
        <p:nvPicPr>
          <p:cNvPr id="3" name="Image 2" descr="Une image contenant outil&#10;&#10;Le contenu généré par l’IA peut être incorrect.">
            <a:extLst>
              <a:ext uri="{FF2B5EF4-FFF2-40B4-BE49-F238E27FC236}">
                <a16:creationId xmlns:a16="http://schemas.microsoft.com/office/drawing/2014/main" id="{8C933E15-66F9-58B3-0CA9-05564E4DB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6282" y="891815"/>
            <a:ext cx="1790700" cy="1191629"/>
          </a:xfrm>
          <a:prstGeom prst="rect">
            <a:avLst/>
          </a:prstGeom>
        </p:spPr>
      </p:pic>
      <p:pic>
        <p:nvPicPr>
          <p:cNvPr id="11" name="Image 10" descr="Logo_CDG18_BS.jpg">
            <a:extLst>
              <a:ext uri="{FF2B5EF4-FFF2-40B4-BE49-F238E27FC236}">
                <a16:creationId xmlns:a16="http://schemas.microsoft.com/office/drawing/2014/main" id="{3F3D0300-45C3-FFE2-5CCE-4C2D233DB60F}"/>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5D42209-0518-2018-622A-A176F0291FE2}"/>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26C9A047-A4B6-3809-5055-170C7707290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60A2A42-24DA-1B3C-2347-328D9B6BF32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18A4242-64D1-1B02-EE2A-DE63CF4EA1E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3AC4766-97AD-D0D8-F7E2-740A8922769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EC85743-580C-257B-CAF8-E3DED93A5E3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C9BA669-5A2B-077E-708A-CC00591CB5E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0C2F56F-400B-21FA-6ECE-C84B22B25A1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257356E-000C-B62C-B40D-1A77B7F5D1A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AEB8BAB-7C14-B33B-E400-D4A231A873E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D3A35A3-D961-D4AA-8C3E-F9755AF2A62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BFD3631-C44D-8F11-6A53-5A4920BBF27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58DAECF-A8CE-24CD-3701-C9DF72BC48DC}"/>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2074A240-D025-4961-BF42-455C1F7A6B7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6F1CB944-045D-2133-E139-F37A48C917D4}"/>
              </a:ext>
            </a:extLst>
          </p:cNvPr>
          <p:cNvSpPr>
            <a:spLocks noGrp="1"/>
          </p:cNvSpPr>
          <p:nvPr>
            <p:ph type="title"/>
          </p:nvPr>
        </p:nvSpPr>
        <p:spPr>
          <a:xfrm>
            <a:off x="628650" y="90491"/>
            <a:ext cx="7886700" cy="1325563"/>
          </a:xfrm>
        </p:spPr>
        <p:txBody>
          <a:bodyPr/>
          <a:lstStyle/>
          <a:p>
            <a:pPr algn="r"/>
            <a:r>
              <a:rPr lang="fr-FR" dirty="0">
                <a:solidFill>
                  <a:srgbClr val="00B0F0"/>
                </a:solidFill>
              </a:rPr>
              <a:t>Modalités  </a:t>
            </a:r>
          </a:p>
        </p:txBody>
      </p:sp>
      <p:sp>
        <p:nvSpPr>
          <p:cNvPr id="12" name="Espace réservé du contenu 11">
            <a:extLst>
              <a:ext uri="{FF2B5EF4-FFF2-40B4-BE49-F238E27FC236}">
                <a16:creationId xmlns:a16="http://schemas.microsoft.com/office/drawing/2014/main" id="{4391C764-AABE-AEA2-A790-3D0066DE8E12}"/>
              </a:ext>
            </a:extLst>
          </p:cNvPr>
          <p:cNvSpPr>
            <a:spLocks noGrp="1"/>
          </p:cNvSpPr>
          <p:nvPr>
            <p:ph idx="1"/>
          </p:nvPr>
        </p:nvSpPr>
        <p:spPr>
          <a:xfrm>
            <a:off x="184730" y="1416054"/>
            <a:ext cx="8743369" cy="5289239"/>
          </a:xfrm>
        </p:spPr>
        <p:txBody>
          <a:bodyPr>
            <a:normAutofit fontScale="92500" lnSpcReduction="10000"/>
          </a:bodyPr>
          <a:lstStyle/>
          <a:p>
            <a:pPr>
              <a:buFontTx/>
              <a:buChar char="-"/>
            </a:pPr>
            <a:r>
              <a:rPr lang="fr-FR" dirty="0"/>
              <a:t>Demande initiale à faire 2 mois avant le début du congé</a:t>
            </a:r>
          </a:p>
          <a:p>
            <a:pPr>
              <a:buFontTx/>
              <a:buChar char="-"/>
            </a:pPr>
            <a:r>
              <a:rPr lang="fr-FR" dirty="0"/>
              <a:t>Demande de renouvellement à faire 3 mois avant </a:t>
            </a:r>
          </a:p>
          <a:p>
            <a:pPr>
              <a:buFontTx/>
              <a:buChar char="-"/>
            </a:pPr>
            <a:r>
              <a:rPr lang="fr-FR" dirty="0"/>
              <a:t>La décision de l’autorité territoriale intervient après analyse du respect des règles déontologiques, le cas échéant, si l’agent envisage d’exercer une activité privée sur cette période.</a:t>
            </a:r>
          </a:p>
          <a:p>
            <a:pPr lvl="1">
              <a:buFontTx/>
              <a:buChar char="-"/>
            </a:pPr>
            <a:r>
              <a:rPr lang="fr-FR" sz="2100" dirty="0"/>
              <a:t>dans les trois mois qui précèdent l’exercice d’une nouvelle activité, l’agent en informe son employeur afin que  celui-ci apprécie la compatibilité de l’activité envisagée avec les anciennes fonctions</a:t>
            </a:r>
          </a:p>
          <a:p>
            <a:pPr marL="342900" lvl="1" indent="0">
              <a:buNone/>
            </a:pPr>
            <a:r>
              <a:rPr lang="fr-FR" sz="2100" dirty="0"/>
              <a:t>- l’autorité territoriale apprécie si, par sa nature ou ses conditions d'exercice, l’activité envisagée, eu égard aux fonctions exercées par l’agent au cours des trois années précédant le début de l’activité projetée:</a:t>
            </a:r>
            <a:endParaRPr lang="fr-FR" sz="1500" dirty="0"/>
          </a:p>
          <a:p>
            <a:pPr lvl="2"/>
            <a:r>
              <a:rPr lang="fr-FR" sz="1800" dirty="0"/>
              <a:t>risque de compromettre ou de mettre en cause le fonctionnement normal, l'indépendance ou la neutralité du service,</a:t>
            </a:r>
          </a:p>
          <a:p>
            <a:pPr lvl="2"/>
            <a:r>
              <a:rPr lang="fr-FR" sz="1800" dirty="0"/>
              <a:t>méconnaît un principe déontologique mentionnés aux articles L.121-1 et suivants du CGFP</a:t>
            </a:r>
          </a:p>
          <a:p>
            <a:pPr lvl="2"/>
            <a:r>
              <a:rPr lang="fr-FR" sz="1800" dirty="0"/>
              <a:t>place l’intéressé en situation de commettre le délit de prise illégale d’intérêts (art. 432-13 du  code pénal).</a:t>
            </a:r>
          </a:p>
          <a:p>
            <a:pPr lvl="1">
              <a:buFontTx/>
              <a:buChar char="-"/>
            </a:pPr>
            <a:endParaRPr lang="fr-FR" dirty="0"/>
          </a:p>
          <a:p>
            <a:pPr marL="0" indent="0">
              <a:buNone/>
            </a:pPr>
            <a:r>
              <a:rPr lang="fr-FR" dirty="0"/>
              <a:t>- La disponibilité peut être refusée pour des motifs liés à l’intérêt du service, sauf lorsqu’elle est accordée de plein droit. La décision de refus doit être motivée.</a:t>
            </a:r>
          </a:p>
          <a:p>
            <a:pPr>
              <a:buFontTx/>
              <a:buChar char="-"/>
            </a:pPr>
            <a:endParaRPr lang="fr-FR" dirty="0"/>
          </a:p>
        </p:txBody>
      </p:sp>
    </p:spTree>
    <p:extLst>
      <p:ext uri="{BB962C8B-B14F-4D97-AF65-F5344CB8AC3E}">
        <p14:creationId xmlns:p14="http://schemas.microsoft.com/office/powerpoint/2010/main" val="4210219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4626-9372-FF7E-7A43-9AC53CDD53BF}"/>
            </a:ext>
          </a:extLst>
        </p:cNvPr>
        <p:cNvGrpSpPr/>
        <p:nvPr/>
      </p:nvGrpSpPr>
      <p:grpSpPr>
        <a:xfrm>
          <a:off x="0" y="0"/>
          <a:ext cx="0" cy="0"/>
          <a:chOff x="0" y="0"/>
          <a:chExt cx="0" cy="0"/>
        </a:xfrm>
      </p:grpSpPr>
      <p:pic>
        <p:nvPicPr>
          <p:cNvPr id="3" name="Image 2" descr="Une image contenant Magenta, rose, conception, calculatrice&#10;&#10;Le contenu généré par l’IA peut être incorrect.">
            <a:extLst>
              <a:ext uri="{FF2B5EF4-FFF2-40B4-BE49-F238E27FC236}">
                <a16:creationId xmlns:a16="http://schemas.microsoft.com/office/drawing/2014/main" id="{E6106261-1E13-572D-76EA-9E3CC174A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3808" y="729761"/>
            <a:ext cx="1779442" cy="1184138"/>
          </a:xfrm>
          <a:prstGeom prst="rect">
            <a:avLst/>
          </a:prstGeom>
        </p:spPr>
      </p:pic>
      <p:pic>
        <p:nvPicPr>
          <p:cNvPr id="11" name="Image 10" descr="Logo_CDG18_BS.jpg">
            <a:extLst>
              <a:ext uri="{FF2B5EF4-FFF2-40B4-BE49-F238E27FC236}">
                <a16:creationId xmlns:a16="http://schemas.microsoft.com/office/drawing/2014/main" id="{1D37E1D0-2F6E-F312-2770-23362DF2CB60}"/>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75728D82-88B7-5F1F-A4AE-B9A5F3C1C811}"/>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43A4B0A-C42B-C58E-FB36-C4FD2CCBE98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E09A4C5-9BAE-D42A-445C-45AE0341045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44C600E-A4B8-0D5B-38AA-B142FF9A1B4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94BBD06-9DBC-9AFC-E811-FD857609CDF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D76F6CD-8F04-B58B-A6E6-43C8D793972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D6256AB-1981-14B8-6E42-4F4A4B57A55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60D45FE-8379-7B2D-62C7-589B540A829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1D767E1-1480-632C-1EB6-7D1714AF8FC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C02E327-471E-2008-ECDC-656074A8C9A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BDFFFC3E-F6AC-C112-83AF-B4D756AFED2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7F95E4D-2633-30B8-FE5C-9423E56FEB6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A0637F7-9CD4-ACCD-926D-79C295C35CA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E234987B-1C79-4D55-6658-3E7B0FF7DA1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37A16303-5C2F-AF56-F632-3BFD363EABAB}"/>
              </a:ext>
            </a:extLst>
          </p:cNvPr>
          <p:cNvSpPr>
            <a:spLocks noGrp="1"/>
          </p:cNvSpPr>
          <p:nvPr>
            <p:ph type="title"/>
          </p:nvPr>
        </p:nvSpPr>
        <p:spPr>
          <a:xfrm>
            <a:off x="628650" y="90491"/>
            <a:ext cx="7886700" cy="1325563"/>
          </a:xfrm>
        </p:spPr>
        <p:txBody>
          <a:bodyPr/>
          <a:lstStyle/>
          <a:p>
            <a:pPr algn="r"/>
            <a:r>
              <a:rPr lang="fr-FR" dirty="0">
                <a:solidFill>
                  <a:srgbClr val="00B0F0"/>
                </a:solidFill>
              </a:rPr>
              <a:t>Droits statutaires</a:t>
            </a:r>
          </a:p>
        </p:txBody>
      </p:sp>
      <p:sp>
        <p:nvSpPr>
          <p:cNvPr id="12" name="Espace réservé du contenu 11">
            <a:extLst>
              <a:ext uri="{FF2B5EF4-FFF2-40B4-BE49-F238E27FC236}">
                <a16:creationId xmlns:a16="http://schemas.microsoft.com/office/drawing/2014/main" id="{B0A92220-1218-4D8F-C738-7DB3359EF7E7}"/>
              </a:ext>
            </a:extLst>
          </p:cNvPr>
          <p:cNvSpPr>
            <a:spLocks noGrp="1"/>
          </p:cNvSpPr>
          <p:nvPr>
            <p:ph idx="1"/>
          </p:nvPr>
        </p:nvSpPr>
        <p:spPr>
          <a:xfrm>
            <a:off x="184730" y="1426560"/>
            <a:ext cx="8806869" cy="5222856"/>
          </a:xfrm>
        </p:spPr>
        <p:txBody>
          <a:bodyPr>
            <a:normAutofit fontScale="77500" lnSpcReduction="20000"/>
          </a:bodyPr>
          <a:lstStyle/>
          <a:p>
            <a:pPr>
              <a:buFontTx/>
              <a:buChar char="-"/>
            </a:pPr>
            <a:r>
              <a:rPr lang="fr-FR" b="1" u="sng" dirty="0">
                <a:solidFill>
                  <a:schemeClr val="accent1"/>
                </a:solidFill>
              </a:rPr>
              <a:t>Rémunération</a:t>
            </a:r>
            <a:r>
              <a:rPr lang="fr-FR" dirty="0"/>
              <a:t> : aucune</a:t>
            </a:r>
          </a:p>
          <a:p>
            <a:pPr marL="0" indent="0">
              <a:buNone/>
            </a:pPr>
            <a:endParaRPr lang="fr-FR" dirty="0"/>
          </a:p>
          <a:p>
            <a:pPr>
              <a:buFontTx/>
              <a:buChar char="-"/>
            </a:pPr>
            <a:r>
              <a:rPr lang="fr-FR" b="1" u="sng" dirty="0">
                <a:solidFill>
                  <a:schemeClr val="accent1"/>
                </a:solidFill>
              </a:rPr>
              <a:t>Avancement</a:t>
            </a:r>
            <a:r>
              <a:rPr lang="fr-FR" dirty="0"/>
              <a:t> : conservation des droits à l’avancement dans la limite de 5 ans pour les agents ayant exercé une activité professionnelle pendant la période de disponibilité sous réserve de transmettre annuellement les justificatifs</a:t>
            </a:r>
          </a:p>
          <a:p>
            <a:pPr marL="0" indent="0">
              <a:buNone/>
            </a:pPr>
            <a:r>
              <a:rPr lang="fr-FR" dirty="0"/>
              <a:t>Est prise en compte toute activité lucrative privée, salariée ou indépendante, exercée à temps complet ou temps partiel et qui :</a:t>
            </a:r>
          </a:p>
          <a:p>
            <a:pPr lvl="0"/>
            <a:r>
              <a:rPr lang="fr-FR" dirty="0"/>
              <a:t>Pour une activité salariée correspond à une quotité de travail minimale de 600 heures annuelles ;</a:t>
            </a:r>
          </a:p>
          <a:p>
            <a:pPr lvl="0"/>
            <a:r>
              <a:rPr lang="fr-FR" dirty="0"/>
              <a:t>Pour une activité indépendante, a généré un revenu soumis à cotisation sociale dont le montant brut annuel est au moins égal au salaire brut annuel permettant de valider quatre trimestres d’assurance vieillesse en application du dernier alinéa de l’article R. 351-9 du code de sécurité sociale (soit au moins 600 fois le SMIC horaire).</a:t>
            </a:r>
          </a:p>
          <a:p>
            <a:r>
              <a:rPr lang="fr-FR" dirty="0"/>
              <a:t>Lors d’une création ou d’une reprise d’entreprise intervenant au titre de la disponibilité prévue article 23 du décret n° 86-68 précité, aucune condition de revenu n’est exigée.</a:t>
            </a:r>
          </a:p>
          <a:p>
            <a:pPr marL="0" indent="0">
              <a:buNone/>
            </a:pPr>
            <a:r>
              <a:rPr lang="fr-FR" b="1" dirty="0"/>
              <a:t>En revanche, la conservation des droits à l’avancement ne concerne pas l’agent en disponibilité qui exercerait une activité au sein d’une structure publique</a:t>
            </a:r>
            <a:r>
              <a:rPr lang="fr-FR" dirty="0"/>
              <a:t> (hypothèse du recrutement en qualité d’agent contractuel au sein d’une administration publique – TA Lyon, 25 octobre 2024, n°2300045)</a:t>
            </a:r>
          </a:p>
          <a:p>
            <a:pPr marL="0" indent="0">
              <a:buNone/>
            </a:pPr>
            <a:endParaRPr lang="fr-FR" dirty="0"/>
          </a:p>
          <a:p>
            <a:pPr>
              <a:buFontTx/>
              <a:buChar char="-"/>
            </a:pPr>
            <a:r>
              <a:rPr lang="fr-FR" b="1" u="sng" dirty="0">
                <a:solidFill>
                  <a:schemeClr val="accent1"/>
                </a:solidFill>
              </a:rPr>
              <a:t>Droits à retraite :</a:t>
            </a:r>
          </a:p>
          <a:p>
            <a:pPr lvl="1">
              <a:buFontTx/>
              <a:buChar char="-"/>
            </a:pPr>
            <a:r>
              <a:rPr lang="fr-FR" sz="2100" dirty="0"/>
              <a:t>service non effectif donc non pris en compte au titre de la retraite</a:t>
            </a:r>
          </a:p>
          <a:p>
            <a:pPr lvl="1">
              <a:buFontTx/>
              <a:buChar char="-"/>
            </a:pPr>
            <a:r>
              <a:rPr lang="fr-FR" sz="2100" dirty="0"/>
              <a:t>Sauf la disponibilité de droit pour élever un enfant de moins de 8 ans, né ou adopté à partir du 1er janvier 2004, qui est prise en compte dans la constitution du droit à pension de retraite, dans la limite de 3 ans par enfant</a:t>
            </a:r>
          </a:p>
          <a:p>
            <a:pPr>
              <a:buFontTx/>
              <a:buChar char="-"/>
            </a:pPr>
            <a:endParaRPr lang="fr-FR" dirty="0"/>
          </a:p>
        </p:txBody>
      </p:sp>
    </p:spTree>
    <p:extLst>
      <p:ext uri="{BB962C8B-B14F-4D97-AF65-F5344CB8AC3E}">
        <p14:creationId xmlns:p14="http://schemas.microsoft.com/office/powerpoint/2010/main" val="2881844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FA9B9-131A-3C99-E63A-C8EEF5EAB018}"/>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7A495950-F70A-6F61-47FA-37F4991F9F88}"/>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27B57F8-8210-1589-26E6-2105C644B5ED}"/>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C8F29048-2347-2C71-C8CD-9CE1554FB0B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84222C0-8038-BC6A-4A42-2426C1160D2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85A28AD-B499-530E-26F7-31503FD3D61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7017760-D9D4-B90B-D12E-9353F55174B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5E8D40B9-9444-F333-8894-45BA8214182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5963900-E9BB-1068-5FE6-543397425A5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81CD504-3B63-A151-A101-42F63B0CF86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4983EBF-9240-B416-B886-425157D9482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E3A58A2-2096-B4C9-E83D-1D075D554F2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E78F47C1-808F-C346-F113-3AA2E9E82FB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E04E631C-8061-B1AD-31F0-082BD34384E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96A9CAD-A255-A987-BE9C-52E40AD1A55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21B1733A-0931-F057-FDFF-BFF0678CE8D7}"/>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5DDF45B2-ED31-9473-E29F-BDA436839D8E}"/>
              </a:ext>
            </a:extLst>
          </p:cNvPr>
          <p:cNvSpPr>
            <a:spLocks noGrp="1"/>
          </p:cNvSpPr>
          <p:nvPr>
            <p:ph type="title"/>
          </p:nvPr>
        </p:nvSpPr>
        <p:spPr>
          <a:xfrm>
            <a:off x="628650" y="90491"/>
            <a:ext cx="7886700" cy="1325563"/>
          </a:xfrm>
        </p:spPr>
        <p:txBody>
          <a:bodyPr/>
          <a:lstStyle/>
          <a:p>
            <a:pPr algn="r"/>
            <a:r>
              <a:rPr lang="fr-FR" dirty="0">
                <a:solidFill>
                  <a:srgbClr val="00B0F0"/>
                </a:solidFill>
              </a:rPr>
              <a:t>Fin de la disponibilité</a:t>
            </a:r>
          </a:p>
        </p:txBody>
      </p:sp>
      <p:sp>
        <p:nvSpPr>
          <p:cNvPr id="12" name="Espace réservé du contenu 11">
            <a:extLst>
              <a:ext uri="{FF2B5EF4-FFF2-40B4-BE49-F238E27FC236}">
                <a16:creationId xmlns:a16="http://schemas.microsoft.com/office/drawing/2014/main" id="{31CE95F4-216A-B374-9DD8-82E01663811F}"/>
              </a:ext>
            </a:extLst>
          </p:cNvPr>
          <p:cNvSpPr>
            <a:spLocks noGrp="1"/>
          </p:cNvSpPr>
          <p:nvPr>
            <p:ph idx="1"/>
          </p:nvPr>
        </p:nvSpPr>
        <p:spPr>
          <a:xfrm>
            <a:off x="176955" y="2057400"/>
            <a:ext cx="8806869" cy="5222856"/>
          </a:xfrm>
        </p:spPr>
        <p:txBody>
          <a:bodyPr>
            <a:normAutofit/>
          </a:bodyPr>
          <a:lstStyle/>
          <a:p>
            <a:pPr>
              <a:buFontTx/>
              <a:buChar char="-"/>
            </a:pPr>
            <a:r>
              <a:rPr lang="fr-FR" dirty="0"/>
              <a:t>Demande de réintégration à faire 3 mois avant la fin de la période de disponibilité</a:t>
            </a:r>
          </a:p>
          <a:p>
            <a:pPr>
              <a:buFontTx/>
              <a:buChar char="-"/>
            </a:pPr>
            <a:r>
              <a:rPr lang="fr-FR" dirty="0"/>
              <a:t>Dans le cas où un fonctionnaire ne demande ni la prolongation, ni la réintégration à la suite de sa disponibilité, l’agent peut être radié des cadres et perdre la qualité de fonctionnaire &gt; l’employeur est </a:t>
            </a:r>
            <a:r>
              <a:rPr lang="fr-FR" b="1" dirty="0"/>
              <a:t>tenu, au préalable, de le mettre en demeure </a:t>
            </a:r>
            <a:r>
              <a:rPr lang="fr-FR" dirty="0"/>
              <a:t>de reprendre son travail ou de solliciter le renouvellement de sa disponibilité, sous peine de radiation des cadres</a:t>
            </a:r>
            <a:endParaRPr lang="fr-FR" sz="2100" dirty="0"/>
          </a:p>
          <a:p>
            <a:pPr>
              <a:buFontTx/>
              <a:buChar char="-"/>
            </a:pPr>
            <a:endParaRPr lang="fr-FR" dirty="0"/>
          </a:p>
        </p:txBody>
      </p:sp>
      <p:pic>
        <p:nvPicPr>
          <p:cNvPr id="3" name="Image 2">
            <a:extLst>
              <a:ext uri="{FF2B5EF4-FFF2-40B4-BE49-F238E27FC236}">
                <a16:creationId xmlns:a16="http://schemas.microsoft.com/office/drawing/2014/main" id="{26BE945F-64B3-2CCC-BB12-114C6F839A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541" y="4363407"/>
            <a:ext cx="2494593" cy="2494593"/>
          </a:xfrm>
          <a:prstGeom prst="rect">
            <a:avLst/>
          </a:prstGeom>
        </p:spPr>
      </p:pic>
    </p:spTree>
    <p:extLst>
      <p:ext uri="{BB962C8B-B14F-4D97-AF65-F5344CB8AC3E}">
        <p14:creationId xmlns:p14="http://schemas.microsoft.com/office/powerpoint/2010/main" val="3911096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DE6BD-248F-C36E-1631-37A18EFEC1C8}"/>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8FE308D-FA73-296A-B982-A35ABEFAA7E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B838EE0-6251-93FD-D573-2EBC924EE067}"/>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6E2705FA-27F9-31D7-0690-8B2A3CEFC8E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23ED48C-ED78-08F5-F63A-B03191FDB7A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05851D3-753E-7DF0-BC1A-A9EBD79E10D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E27D870-AA56-A5B3-E4B7-3D746009471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4575EBA-4E23-B7E3-1790-72298364CD4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06F3A07-373E-B1F4-74C6-083CD040111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0B2E241-04C3-632D-2034-D4AE5E832ED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41E8985-88C8-DE17-F1DF-E4B216ED738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5B49F70-D281-855F-C4C2-CDFB7FB511F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758A5D8-D356-FE19-30FB-E2B54B09DC7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73C9974-C048-2221-8373-56FD06402B9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2134F2C-A08C-45F2-2996-B6AA245985C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4E98954F-0135-5FDC-AF01-989424E0BE4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088545FA-5878-17C0-C949-D9783121544B}"/>
              </a:ext>
            </a:extLst>
          </p:cNvPr>
          <p:cNvSpPr>
            <a:spLocks noGrp="1"/>
          </p:cNvSpPr>
          <p:nvPr>
            <p:ph type="title"/>
          </p:nvPr>
        </p:nvSpPr>
        <p:spPr>
          <a:xfrm>
            <a:off x="628650" y="90491"/>
            <a:ext cx="7886700" cy="1325563"/>
          </a:xfrm>
        </p:spPr>
        <p:txBody>
          <a:bodyPr/>
          <a:lstStyle/>
          <a:p>
            <a:pPr algn="r"/>
            <a:r>
              <a:rPr lang="fr-FR" dirty="0">
                <a:solidFill>
                  <a:srgbClr val="00B0F0"/>
                </a:solidFill>
              </a:rPr>
              <a:t>Modalités de réintégration</a:t>
            </a:r>
          </a:p>
        </p:txBody>
      </p:sp>
      <p:graphicFrame>
        <p:nvGraphicFramePr>
          <p:cNvPr id="10" name="Espace réservé du contenu 9">
            <a:extLst>
              <a:ext uri="{FF2B5EF4-FFF2-40B4-BE49-F238E27FC236}">
                <a16:creationId xmlns:a16="http://schemas.microsoft.com/office/drawing/2014/main" id="{96CC3172-3E95-52A6-7B42-C525FCA98070}"/>
              </a:ext>
            </a:extLst>
          </p:cNvPr>
          <p:cNvGraphicFramePr>
            <a:graphicFrameLocks noGrp="1"/>
          </p:cNvGraphicFramePr>
          <p:nvPr>
            <p:ph idx="1"/>
            <p:extLst>
              <p:ext uri="{D42A27DB-BD31-4B8C-83A1-F6EECF244321}">
                <p14:modId xmlns:p14="http://schemas.microsoft.com/office/powerpoint/2010/main" val="3551810298"/>
              </p:ext>
            </p:extLst>
          </p:nvPr>
        </p:nvGraphicFramePr>
        <p:xfrm>
          <a:off x="366344" y="1118758"/>
          <a:ext cx="8394699" cy="5772630"/>
        </p:xfrm>
        <a:graphic>
          <a:graphicData uri="http://schemas.openxmlformats.org/drawingml/2006/table">
            <a:tbl>
              <a:tblPr firstRow="1" firstCol="1" lastRow="1" lastCol="1" bandRow="1" bandCol="1">
                <a:tableStyleId>{5C22544A-7EE6-4342-B048-85BDC9FD1C3A}</a:tableStyleId>
              </a:tblPr>
              <a:tblGrid>
                <a:gridCol w="1614856">
                  <a:extLst>
                    <a:ext uri="{9D8B030D-6E8A-4147-A177-3AD203B41FA5}">
                      <a16:colId xmlns:a16="http://schemas.microsoft.com/office/drawing/2014/main" val="2981352601"/>
                    </a:ext>
                  </a:extLst>
                </a:gridCol>
                <a:gridCol w="1814144">
                  <a:extLst>
                    <a:ext uri="{9D8B030D-6E8A-4147-A177-3AD203B41FA5}">
                      <a16:colId xmlns:a16="http://schemas.microsoft.com/office/drawing/2014/main" val="1545122633"/>
                    </a:ext>
                  </a:extLst>
                </a:gridCol>
                <a:gridCol w="4965699">
                  <a:extLst>
                    <a:ext uri="{9D8B030D-6E8A-4147-A177-3AD203B41FA5}">
                      <a16:colId xmlns:a16="http://schemas.microsoft.com/office/drawing/2014/main" val="2113742850"/>
                    </a:ext>
                  </a:extLst>
                </a:gridCol>
              </a:tblGrid>
              <a:tr h="276537">
                <a:tc gridSpan="3">
                  <a:txBody>
                    <a:bodyPr/>
                    <a:lstStyle/>
                    <a:p>
                      <a:pPr marL="1148080" marR="1149985" algn="ctr">
                        <a:spcBef>
                          <a:spcPts val="550"/>
                        </a:spcBef>
                        <a:buNone/>
                      </a:pPr>
                      <a:r>
                        <a:rPr lang="fr-FR" sz="1400" b="1">
                          <a:solidFill>
                            <a:schemeClr val="bg1"/>
                          </a:solidFill>
                          <a:effectLst/>
                        </a:rPr>
                        <a:t>MODALITES</a:t>
                      </a:r>
                      <a:r>
                        <a:rPr lang="fr-FR" sz="1400" b="1" spc="-65">
                          <a:solidFill>
                            <a:schemeClr val="bg1"/>
                          </a:solidFill>
                          <a:effectLst/>
                        </a:rPr>
                        <a:t> </a:t>
                      </a:r>
                      <a:r>
                        <a:rPr lang="fr-FR" sz="1400" b="1">
                          <a:solidFill>
                            <a:schemeClr val="bg1"/>
                          </a:solidFill>
                          <a:effectLst/>
                        </a:rPr>
                        <a:t>DE</a:t>
                      </a:r>
                      <a:r>
                        <a:rPr lang="fr-FR" sz="1400" b="1" spc="-15">
                          <a:solidFill>
                            <a:schemeClr val="bg1"/>
                          </a:solidFill>
                          <a:effectLst/>
                        </a:rPr>
                        <a:t> </a:t>
                      </a:r>
                      <a:r>
                        <a:rPr lang="fr-FR" sz="1400" b="1">
                          <a:solidFill>
                            <a:schemeClr val="bg1"/>
                          </a:solidFill>
                          <a:effectLst/>
                        </a:rPr>
                        <a:t>REINTEGRATION</a:t>
                      </a:r>
                      <a:r>
                        <a:rPr lang="fr-FR" sz="1400" b="1" spc="-60">
                          <a:solidFill>
                            <a:schemeClr val="bg1"/>
                          </a:solidFill>
                          <a:effectLst/>
                        </a:rPr>
                        <a:t> </a:t>
                      </a:r>
                      <a:r>
                        <a:rPr lang="fr-FR" sz="1400" b="1">
                          <a:solidFill>
                            <a:schemeClr val="bg1"/>
                          </a:solidFill>
                          <a:effectLst/>
                        </a:rPr>
                        <a:t>SUITE A</a:t>
                      </a:r>
                      <a:r>
                        <a:rPr lang="fr-FR" sz="1400" b="1" spc="-35">
                          <a:solidFill>
                            <a:schemeClr val="bg1"/>
                          </a:solidFill>
                          <a:effectLst/>
                        </a:rPr>
                        <a:t> </a:t>
                      </a:r>
                      <a:r>
                        <a:rPr lang="fr-FR" sz="1400" b="1">
                          <a:solidFill>
                            <a:schemeClr val="bg1"/>
                          </a:solidFill>
                          <a:effectLst/>
                        </a:rPr>
                        <a:t>DISPONIBILITE</a:t>
                      </a:r>
                      <a:endParaRPr lang="fr-FR" sz="1400" b="1">
                        <a:solidFill>
                          <a:schemeClr val="bg1"/>
                        </a:solidFill>
                        <a:effectLst/>
                        <a:latin typeface="Arial MT"/>
                        <a:ea typeface="Arial MT"/>
                        <a:cs typeface="Arial MT"/>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13559207"/>
                  </a:ext>
                </a:extLst>
              </a:tr>
              <a:tr h="205932">
                <a:tc>
                  <a:txBody>
                    <a:bodyPr/>
                    <a:lstStyle/>
                    <a:p>
                      <a:pPr marL="241935" algn="ctr">
                        <a:spcBef>
                          <a:spcPts val="260"/>
                        </a:spcBef>
                        <a:buNone/>
                      </a:pPr>
                      <a:r>
                        <a:rPr lang="fr-FR" sz="1400" b="1">
                          <a:effectLst/>
                        </a:rPr>
                        <a:t>Cas</a:t>
                      </a:r>
                      <a:r>
                        <a:rPr lang="fr-FR" sz="1400" b="1" spc="-30">
                          <a:effectLst/>
                        </a:rPr>
                        <a:t> </a:t>
                      </a:r>
                      <a:r>
                        <a:rPr lang="fr-FR" sz="1400" b="1">
                          <a:effectLst/>
                        </a:rPr>
                        <a:t>de</a:t>
                      </a:r>
                      <a:r>
                        <a:rPr lang="fr-FR" sz="1400" b="1" spc="-15">
                          <a:effectLst/>
                        </a:rPr>
                        <a:t> </a:t>
                      </a:r>
                      <a:r>
                        <a:rPr lang="fr-FR" sz="1400" b="1">
                          <a:effectLst/>
                        </a:rPr>
                        <a:t>disponibilité</a:t>
                      </a:r>
                      <a:endParaRPr lang="fr-FR" sz="1400" b="1">
                        <a:effectLst/>
                        <a:latin typeface="Arial MT"/>
                        <a:ea typeface="Arial MT"/>
                        <a:cs typeface="Arial MT"/>
                      </a:endParaRPr>
                    </a:p>
                  </a:txBody>
                  <a:tcPr marL="0" marR="0" marT="0" marB="0">
                    <a:solidFill>
                      <a:srgbClr val="4472C4"/>
                    </a:solidFill>
                  </a:tcPr>
                </a:tc>
                <a:tc>
                  <a:txBody>
                    <a:bodyPr/>
                    <a:lstStyle/>
                    <a:p>
                      <a:pPr marL="74295" algn="ctr">
                        <a:spcBef>
                          <a:spcPts val="260"/>
                        </a:spcBef>
                        <a:buNone/>
                      </a:pPr>
                      <a:r>
                        <a:rPr lang="fr-FR" sz="1400" b="1" dirty="0">
                          <a:solidFill>
                            <a:schemeClr val="bg1"/>
                          </a:solidFill>
                          <a:effectLst/>
                        </a:rPr>
                        <a:t>Durée</a:t>
                      </a:r>
                      <a:r>
                        <a:rPr lang="fr-FR" sz="1400" b="1" spc="-35" dirty="0">
                          <a:solidFill>
                            <a:schemeClr val="bg1"/>
                          </a:solidFill>
                          <a:effectLst/>
                        </a:rPr>
                        <a:t> </a:t>
                      </a:r>
                      <a:r>
                        <a:rPr lang="fr-FR" sz="1400" b="1" dirty="0">
                          <a:solidFill>
                            <a:schemeClr val="bg1"/>
                          </a:solidFill>
                          <a:effectLst/>
                        </a:rPr>
                        <a:t>de</a:t>
                      </a:r>
                      <a:r>
                        <a:rPr lang="fr-FR" sz="1400" b="1" spc="-20" dirty="0">
                          <a:solidFill>
                            <a:schemeClr val="bg1"/>
                          </a:solidFill>
                          <a:effectLst/>
                        </a:rPr>
                        <a:t> </a:t>
                      </a:r>
                      <a:r>
                        <a:rPr lang="fr-FR" sz="1400" b="1" dirty="0">
                          <a:solidFill>
                            <a:schemeClr val="bg1"/>
                          </a:solidFill>
                          <a:effectLst/>
                        </a:rPr>
                        <a:t>la</a:t>
                      </a:r>
                      <a:r>
                        <a:rPr lang="fr-FR" sz="1400" b="1" spc="-25" dirty="0">
                          <a:solidFill>
                            <a:schemeClr val="bg1"/>
                          </a:solidFill>
                          <a:effectLst/>
                        </a:rPr>
                        <a:t> </a:t>
                      </a:r>
                      <a:r>
                        <a:rPr lang="fr-FR" sz="1400" b="1" dirty="0">
                          <a:solidFill>
                            <a:schemeClr val="bg1"/>
                          </a:solidFill>
                          <a:effectLst/>
                        </a:rPr>
                        <a:t>disponibilité</a:t>
                      </a:r>
                      <a:endParaRPr lang="fr-FR" sz="1400" b="1" dirty="0">
                        <a:solidFill>
                          <a:schemeClr val="bg1"/>
                        </a:solidFill>
                        <a:effectLst/>
                        <a:latin typeface="Arial MT"/>
                        <a:ea typeface="Arial MT"/>
                        <a:cs typeface="Arial MT"/>
                      </a:endParaRPr>
                    </a:p>
                  </a:txBody>
                  <a:tcPr marL="0" marR="0" marT="0" marB="0">
                    <a:solidFill>
                      <a:srgbClr val="4472C4"/>
                    </a:solidFill>
                  </a:tcPr>
                </a:tc>
                <a:tc>
                  <a:txBody>
                    <a:bodyPr/>
                    <a:lstStyle/>
                    <a:p>
                      <a:pPr marL="439420" algn="ctr">
                        <a:spcBef>
                          <a:spcPts val="260"/>
                        </a:spcBef>
                        <a:buNone/>
                      </a:pPr>
                      <a:r>
                        <a:rPr lang="fr-FR" sz="1400" b="1" dirty="0">
                          <a:solidFill>
                            <a:schemeClr val="bg1"/>
                          </a:solidFill>
                          <a:effectLst/>
                        </a:rPr>
                        <a:t>Conditions</a:t>
                      </a:r>
                      <a:r>
                        <a:rPr lang="fr-FR" sz="1400" b="1" spc="-60" dirty="0">
                          <a:solidFill>
                            <a:schemeClr val="bg1"/>
                          </a:solidFill>
                          <a:effectLst/>
                        </a:rPr>
                        <a:t> </a:t>
                      </a:r>
                      <a:r>
                        <a:rPr lang="fr-FR" sz="1400" b="1" dirty="0">
                          <a:solidFill>
                            <a:schemeClr val="bg1"/>
                          </a:solidFill>
                          <a:effectLst/>
                        </a:rPr>
                        <a:t>de</a:t>
                      </a:r>
                      <a:r>
                        <a:rPr lang="fr-FR" sz="1400" b="1" spc="-20" dirty="0">
                          <a:solidFill>
                            <a:schemeClr val="bg1"/>
                          </a:solidFill>
                          <a:effectLst/>
                        </a:rPr>
                        <a:t> </a:t>
                      </a:r>
                      <a:r>
                        <a:rPr lang="fr-FR" sz="1400" b="1" dirty="0">
                          <a:solidFill>
                            <a:schemeClr val="bg1"/>
                          </a:solidFill>
                          <a:effectLst/>
                        </a:rPr>
                        <a:t>réintégration</a:t>
                      </a:r>
                      <a:endParaRPr lang="fr-FR" sz="1400" b="1" dirty="0">
                        <a:solidFill>
                          <a:schemeClr val="bg1"/>
                        </a:solidFill>
                        <a:effectLst/>
                        <a:latin typeface="Arial MT"/>
                        <a:ea typeface="Arial MT"/>
                        <a:cs typeface="Arial MT"/>
                      </a:endParaRPr>
                    </a:p>
                  </a:txBody>
                  <a:tcPr marL="0" marR="0" marT="0" marB="0"/>
                </a:tc>
                <a:extLst>
                  <a:ext uri="{0D108BD9-81ED-4DB2-BD59-A6C34878D82A}">
                    <a16:rowId xmlns:a16="http://schemas.microsoft.com/office/drawing/2014/main" val="1481177367"/>
                  </a:ext>
                </a:extLst>
              </a:tr>
              <a:tr h="367734">
                <a:tc rowSpan="2">
                  <a:txBody>
                    <a:bodyPr/>
                    <a:lstStyle/>
                    <a:p>
                      <a:pPr>
                        <a:buNone/>
                      </a:pPr>
                      <a:r>
                        <a:rPr lang="fr-FR" sz="1400" dirty="0">
                          <a:effectLst/>
                        </a:rPr>
                        <a:t> </a:t>
                      </a:r>
                    </a:p>
                    <a:p>
                      <a:pPr>
                        <a:buNone/>
                      </a:pPr>
                      <a:r>
                        <a:rPr lang="fr-FR" sz="1400" dirty="0">
                          <a:effectLst/>
                        </a:rPr>
                        <a:t> </a:t>
                      </a:r>
                    </a:p>
                    <a:p>
                      <a:pPr>
                        <a:buNone/>
                      </a:pPr>
                      <a:r>
                        <a:rPr lang="fr-FR" sz="1400" dirty="0">
                          <a:effectLst/>
                        </a:rPr>
                        <a:t> </a:t>
                      </a:r>
                    </a:p>
                    <a:p>
                      <a:pPr>
                        <a:buNone/>
                      </a:pPr>
                      <a:r>
                        <a:rPr lang="fr-FR" sz="1400" dirty="0">
                          <a:effectLst/>
                        </a:rPr>
                        <a:t> </a:t>
                      </a:r>
                    </a:p>
                    <a:p>
                      <a:pPr>
                        <a:buNone/>
                      </a:pPr>
                      <a:r>
                        <a:rPr lang="fr-FR" sz="1400" dirty="0">
                          <a:effectLst/>
                        </a:rPr>
                        <a:t> </a:t>
                      </a:r>
                    </a:p>
                    <a:p>
                      <a:pPr>
                        <a:buNone/>
                      </a:pPr>
                      <a:r>
                        <a:rPr lang="fr-FR" sz="1400" dirty="0">
                          <a:effectLst/>
                        </a:rPr>
                        <a:t> </a:t>
                      </a:r>
                    </a:p>
                    <a:p>
                      <a:pPr marL="306705" marR="286385" algn="ctr">
                        <a:spcBef>
                          <a:spcPts val="650"/>
                        </a:spcBef>
                        <a:buNone/>
                      </a:pPr>
                      <a:r>
                        <a:rPr lang="fr-FR" sz="1400" dirty="0">
                          <a:effectLst/>
                        </a:rPr>
                        <a:t>Disponibilité</a:t>
                      </a:r>
                      <a:r>
                        <a:rPr lang="fr-FR" sz="1400" spc="5" dirty="0">
                          <a:effectLst/>
                        </a:rPr>
                        <a:t> </a:t>
                      </a:r>
                      <a:r>
                        <a:rPr lang="fr-FR" sz="1400" dirty="0">
                          <a:effectLst/>
                        </a:rPr>
                        <a:t>d’office et</a:t>
                      </a:r>
                    </a:p>
                    <a:p>
                      <a:pPr marL="97155" marR="80010" algn="ctr">
                        <a:spcBef>
                          <a:spcPts val="5"/>
                        </a:spcBef>
                        <a:buNone/>
                      </a:pPr>
                      <a:r>
                        <a:rPr lang="fr-FR" sz="1400" dirty="0">
                          <a:effectLst/>
                        </a:rPr>
                        <a:t>Disponibilité</a:t>
                      </a:r>
                      <a:r>
                        <a:rPr lang="fr-FR" sz="1400" spc="-55" dirty="0">
                          <a:effectLst/>
                        </a:rPr>
                        <a:t> </a:t>
                      </a:r>
                      <a:r>
                        <a:rPr lang="fr-FR" sz="1400" dirty="0">
                          <a:effectLst/>
                        </a:rPr>
                        <a:t>de</a:t>
                      </a:r>
                      <a:r>
                        <a:rPr lang="fr-FR" sz="1400" spc="-30" dirty="0">
                          <a:effectLst/>
                        </a:rPr>
                        <a:t> </a:t>
                      </a:r>
                      <a:r>
                        <a:rPr lang="fr-FR" sz="1400" dirty="0">
                          <a:effectLst/>
                        </a:rPr>
                        <a:t>droit</a:t>
                      </a:r>
                      <a:r>
                        <a:rPr lang="fr-FR" sz="1400" spc="-40" dirty="0">
                          <a:effectLst/>
                        </a:rPr>
                        <a:t> </a:t>
                      </a:r>
                      <a:r>
                        <a:rPr lang="fr-FR" sz="1400" dirty="0">
                          <a:effectLst/>
                        </a:rPr>
                        <a:t>pour</a:t>
                      </a:r>
                      <a:r>
                        <a:rPr lang="fr-FR" sz="1400" spc="-265" dirty="0">
                          <a:effectLst/>
                        </a:rPr>
                        <a:t>  </a:t>
                      </a:r>
                      <a:r>
                        <a:rPr lang="fr-FR" sz="1400" dirty="0">
                          <a:effectLst/>
                        </a:rPr>
                        <a:t>raisons</a:t>
                      </a:r>
                      <a:r>
                        <a:rPr lang="fr-FR" sz="1400" spc="-30" dirty="0">
                          <a:effectLst/>
                        </a:rPr>
                        <a:t> </a:t>
                      </a:r>
                      <a:r>
                        <a:rPr lang="fr-FR" sz="1400" dirty="0">
                          <a:effectLst/>
                        </a:rPr>
                        <a:t>familiales</a:t>
                      </a:r>
                      <a:endParaRPr lang="fr-FR" sz="1400" dirty="0">
                        <a:effectLst/>
                        <a:latin typeface="Arial MT"/>
                        <a:ea typeface="Arial MT"/>
                        <a:cs typeface="Arial MT"/>
                      </a:endParaRPr>
                    </a:p>
                  </a:txBody>
                  <a:tcPr marL="0" marR="0" marT="0" marB="0"/>
                </a:tc>
                <a:tc>
                  <a:txBody>
                    <a:bodyPr/>
                    <a:lstStyle/>
                    <a:p>
                      <a:pPr marL="569595" marR="271145" indent="-289560" algn="ctr">
                        <a:spcBef>
                          <a:spcPts val="390"/>
                        </a:spcBef>
                        <a:buNone/>
                      </a:pPr>
                      <a:r>
                        <a:rPr lang="fr-FR" sz="1400" b="0">
                          <a:solidFill>
                            <a:schemeClr val="tx1"/>
                          </a:solidFill>
                          <a:effectLst/>
                        </a:rPr>
                        <a:t>Inférieure</a:t>
                      </a:r>
                      <a:r>
                        <a:rPr lang="fr-FR" sz="1400" b="0" spc="-40">
                          <a:solidFill>
                            <a:schemeClr val="tx1"/>
                          </a:solidFill>
                          <a:effectLst/>
                        </a:rPr>
                        <a:t> </a:t>
                      </a:r>
                      <a:r>
                        <a:rPr lang="fr-FR" sz="1400" b="0">
                          <a:solidFill>
                            <a:schemeClr val="tx1"/>
                          </a:solidFill>
                          <a:effectLst/>
                        </a:rPr>
                        <a:t>ou</a:t>
                      </a:r>
                      <a:r>
                        <a:rPr lang="fr-FR" sz="1400" b="0" spc="-30">
                          <a:solidFill>
                            <a:schemeClr val="tx1"/>
                          </a:solidFill>
                          <a:effectLst/>
                        </a:rPr>
                        <a:t> égale</a:t>
                      </a:r>
                      <a:r>
                        <a:rPr lang="fr-FR" sz="1400" b="0">
                          <a:solidFill>
                            <a:schemeClr val="tx1"/>
                          </a:solidFill>
                          <a:effectLst/>
                        </a:rPr>
                        <a:t> </a:t>
                      </a:r>
                      <a:r>
                        <a:rPr lang="fr-FR" sz="1400" b="0" spc="-260">
                          <a:solidFill>
                            <a:schemeClr val="tx1"/>
                          </a:solidFill>
                          <a:effectLst/>
                        </a:rPr>
                        <a:t>    </a:t>
                      </a:r>
                      <a:r>
                        <a:rPr lang="fr-FR" sz="1400" b="0">
                          <a:solidFill>
                            <a:schemeClr val="tx1"/>
                          </a:solidFill>
                          <a:effectLst/>
                        </a:rPr>
                        <a:t>à</a:t>
                      </a:r>
                      <a:r>
                        <a:rPr lang="fr-FR" sz="1400" b="0" spc="-20">
                          <a:solidFill>
                            <a:schemeClr val="tx1"/>
                          </a:solidFill>
                          <a:effectLst/>
                        </a:rPr>
                        <a:t> </a:t>
                      </a:r>
                      <a:r>
                        <a:rPr lang="fr-FR" sz="1400" b="0">
                          <a:solidFill>
                            <a:schemeClr val="tx1"/>
                          </a:solidFill>
                          <a:effectLst/>
                        </a:rPr>
                        <a:t>6</a:t>
                      </a:r>
                      <a:r>
                        <a:rPr lang="fr-FR" sz="1400" b="0" spc="-20">
                          <a:solidFill>
                            <a:schemeClr val="tx1"/>
                          </a:solidFill>
                          <a:effectLst/>
                        </a:rPr>
                        <a:t> </a:t>
                      </a:r>
                      <a:r>
                        <a:rPr lang="fr-FR" sz="1400" b="0">
                          <a:solidFill>
                            <a:schemeClr val="tx1"/>
                          </a:solidFill>
                          <a:effectLst/>
                        </a:rPr>
                        <a:t>mois</a:t>
                      </a:r>
                      <a:endParaRPr lang="fr-FR" sz="1400" b="0">
                        <a:solidFill>
                          <a:schemeClr val="tx1"/>
                        </a:solidFill>
                        <a:effectLst/>
                        <a:latin typeface="Arial MT"/>
                        <a:ea typeface="Arial MT"/>
                        <a:cs typeface="Arial MT"/>
                      </a:endParaRPr>
                    </a:p>
                  </a:txBody>
                  <a:tcPr marL="0" marR="0" marT="0" marB="0" anchor="ctr"/>
                </a:tc>
                <a:tc>
                  <a:txBody>
                    <a:bodyPr/>
                    <a:lstStyle/>
                    <a:p>
                      <a:pPr marL="601345" indent="-405765">
                        <a:spcBef>
                          <a:spcPts val="390"/>
                        </a:spcBef>
                        <a:buNone/>
                      </a:pPr>
                      <a:r>
                        <a:rPr lang="fr-FR" sz="1400" b="0">
                          <a:solidFill>
                            <a:schemeClr val="tx1"/>
                          </a:solidFill>
                          <a:effectLst/>
                        </a:rPr>
                        <a:t>Réintégration</a:t>
                      </a:r>
                      <a:r>
                        <a:rPr lang="fr-FR" sz="1400" b="0" spc="5">
                          <a:solidFill>
                            <a:schemeClr val="tx1"/>
                          </a:solidFill>
                          <a:effectLst/>
                        </a:rPr>
                        <a:t> </a:t>
                      </a:r>
                      <a:r>
                        <a:rPr lang="fr-FR" sz="1400" b="0">
                          <a:solidFill>
                            <a:schemeClr val="tx1"/>
                          </a:solidFill>
                          <a:effectLst/>
                        </a:rPr>
                        <a:t>obligatoire</a:t>
                      </a:r>
                      <a:r>
                        <a:rPr lang="fr-FR" sz="1400" b="0" spc="5">
                          <a:solidFill>
                            <a:schemeClr val="tx1"/>
                          </a:solidFill>
                          <a:effectLst/>
                        </a:rPr>
                        <a:t> </a:t>
                      </a:r>
                      <a:r>
                        <a:rPr lang="fr-FR" sz="1400" b="0">
                          <a:solidFill>
                            <a:schemeClr val="tx1"/>
                          </a:solidFill>
                          <a:effectLst/>
                        </a:rPr>
                        <a:t>dans</a:t>
                      </a:r>
                      <a:r>
                        <a:rPr lang="fr-FR" sz="1400" b="0" spc="5">
                          <a:solidFill>
                            <a:schemeClr val="tx1"/>
                          </a:solidFill>
                          <a:effectLst/>
                        </a:rPr>
                        <a:t> </a:t>
                      </a:r>
                      <a:r>
                        <a:rPr lang="fr-FR" sz="1400" b="0">
                          <a:solidFill>
                            <a:schemeClr val="tx1"/>
                          </a:solidFill>
                          <a:effectLst/>
                        </a:rPr>
                        <a:t>l'emploi</a:t>
                      </a:r>
                      <a:r>
                        <a:rPr lang="fr-FR" sz="1400" b="0" spc="-250">
                          <a:solidFill>
                            <a:schemeClr val="tx1"/>
                          </a:solidFill>
                          <a:effectLst/>
                        </a:rPr>
                        <a:t> </a:t>
                      </a:r>
                      <a:r>
                        <a:rPr lang="fr-FR" sz="1400" b="0">
                          <a:solidFill>
                            <a:schemeClr val="tx1"/>
                          </a:solidFill>
                          <a:effectLst/>
                        </a:rPr>
                        <a:t>occupé</a:t>
                      </a:r>
                      <a:r>
                        <a:rPr lang="fr-FR" sz="1400" b="0" spc="-40">
                          <a:solidFill>
                            <a:schemeClr val="tx1"/>
                          </a:solidFill>
                          <a:effectLst/>
                        </a:rPr>
                        <a:t> </a:t>
                      </a:r>
                      <a:r>
                        <a:rPr lang="fr-FR" sz="1400" b="0">
                          <a:solidFill>
                            <a:schemeClr val="tx1"/>
                          </a:solidFill>
                          <a:effectLst/>
                        </a:rPr>
                        <a:t>antérieurement.</a:t>
                      </a:r>
                      <a:endParaRPr lang="fr-FR" sz="1400" b="0">
                        <a:solidFill>
                          <a:schemeClr val="tx1"/>
                        </a:solidFill>
                        <a:effectLst/>
                        <a:latin typeface="Arial MT"/>
                        <a:ea typeface="Arial MT"/>
                        <a:cs typeface="Arial MT"/>
                      </a:endParaRPr>
                    </a:p>
                  </a:txBody>
                  <a:tcPr marL="0" marR="0" marT="0" marB="0" anchor="ctr">
                    <a:solidFill>
                      <a:srgbClr val="CFD5EA"/>
                    </a:solidFill>
                  </a:tcPr>
                </a:tc>
                <a:extLst>
                  <a:ext uri="{0D108BD9-81ED-4DB2-BD59-A6C34878D82A}">
                    <a16:rowId xmlns:a16="http://schemas.microsoft.com/office/drawing/2014/main" val="418403373"/>
                  </a:ext>
                </a:extLst>
              </a:tr>
              <a:tr h="2159045">
                <a:tc vMerge="1">
                  <a:txBody>
                    <a:bodyPr/>
                    <a:lstStyle/>
                    <a:p>
                      <a:endParaRPr lang="fr-FR"/>
                    </a:p>
                  </a:txBody>
                  <a:tcPr/>
                </a:tc>
                <a:tc>
                  <a:txBody>
                    <a:bodyPr/>
                    <a:lstStyle/>
                    <a:p>
                      <a:pPr algn="ctr">
                        <a:buNone/>
                      </a:pPr>
                      <a:r>
                        <a:rPr lang="fr-FR" sz="1400" b="0" dirty="0">
                          <a:solidFill>
                            <a:schemeClr val="tx1"/>
                          </a:solidFill>
                          <a:effectLst/>
                        </a:rPr>
                        <a:t> </a:t>
                      </a:r>
                    </a:p>
                    <a:p>
                      <a:pPr algn="ctr">
                        <a:buNone/>
                      </a:pPr>
                      <a:r>
                        <a:rPr lang="fr-FR" sz="1400" b="0" dirty="0">
                          <a:solidFill>
                            <a:schemeClr val="tx1"/>
                          </a:solidFill>
                          <a:effectLst/>
                        </a:rPr>
                        <a:t> </a:t>
                      </a:r>
                    </a:p>
                    <a:p>
                      <a:pPr algn="ctr">
                        <a:buNone/>
                      </a:pPr>
                      <a:r>
                        <a:rPr lang="fr-FR" sz="1400" b="0" dirty="0">
                          <a:solidFill>
                            <a:schemeClr val="tx1"/>
                          </a:solidFill>
                          <a:effectLst/>
                        </a:rPr>
                        <a:t> </a:t>
                      </a:r>
                    </a:p>
                    <a:p>
                      <a:pPr algn="ctr">
                        <a:buNone/>
                      </a:pPr>
                      <a:r>
                        <a:rPr lang="fr-FR" sz="1400" b="0" dirty="0">
                          <a:solidFill>
                            <a:schemeClr val="tx1"/>
                          </a:solidFill>
                          <a:effectLst/>
                        </a:rPr>
                        <a:t> </a:t>
                      </a:r>
                    </a:p>
                    <a:p>
                      <a:pPr algn="ctr">
                        <a:buNone/>
                      </a:pPr>
                      <a:r>
                        <a:rPr lang="fr-FR" sz="1400" b="0" dirty="0">
                          <a:solidFill>
                            <a:schemeClr val="tx1"/>
                          </a:solidFill>
                          <a:effectLst/>
                        </a:rPr>
                        <a:t> </a:t>
                      </a:r>
                    </a:p>
                    <a:p>
                      <a:pPr algn="ctr">
                        <a:spcBef>
                          <a:spcPts val="35"/>
                        </a:spcBef>
                        <a:buNone/>
                      </a:pPr>
                      <a:r>
                        <a:rPr lang="fr-FR" sz="1400" b="0" dirty="0">
                          <a:solidFill>
                            <a:schemeClr val="tx1"/>
                          </a:solidFill>
                          <a:effectLst/>
                        </a:rPr>
                        <a:t> </a:t>
                      </a:r>
                    </a:p>
                    <a:p>
                      <a:pPr marL="526415" marR="482600" indent="-29210" algn="ctr">
                        <a:buNone/>
                      </a:pPr>
                      <a:r>
                        <a:rPr lang="fr-FR" sz="1400" b="0" dirty="0">
                          <a:solidFill>
                            <a:schemeClr val="tx1"/>
                          </a:solidFill>
                          <a:effectLst/>
                        </a:rPr>
                        <a:t>Supérieure</a:t>
                      </a:r>
                      <a:r>
                        <a:rPr lang="fr-FR" sz="1400" b="0" spc="-265" dirty="0">
                          <a:solidFill>
                            <a:schemeClr val="tx1"/>
                          </a:solidFill>
                          <a:effectLst/>
                        </a:rPr>
                        <a:t> </a:t>
                      </a:r>
                      <a:r>
                        <a:rPr lang="fr-FR" sz="1400" b="0" dirty="0">
                          <a:solidFill>
                            <a:schemeClr val="tx1"/>
                          </a:solidFill>
                          <a:effectLst/>
                        </a:rPr>
                        <a:t>à</a:t>
                      </a:r>
                      <a:r>
                        <a:rPr lang="fr-FR" sz="1400" b="0" spc="-25" dirty="0">
                          <a:solidFill>
                            <a:schemeClr val="tx1"/>
                          </a:solidFill>
                          <a:effectLst/>
                        </a:rPr>
                        <a:t> </a:t>
                      </a:r>
                      <a:r>
                        <a:rPr lang="fr-FR" sz="1400" b="0" dirty="0">
                          <a:solidFill>
                            <a:schemeClr val="tx1"/>
                          </a:solidFill>
                          <a:effectLst/>
                        </a:rPr>
                        <a:t>6</a:t>
                      </a:r>
                      <a:r>
                        <a:rPr lang="fr-FR" sz="1400" b="0" spc="-10" dirty="0">
                          <a:solidFill>
                            <a:schemeClr val="tx1"/>
                          </a:solidFill>
                          <a:effectLst/>
                        </a:rPr>
                        <a:t> </a:t>
                      </a:r>
                      <a:r>
                        <a:rPr lang="fr-FR" sz="1400" b="0" dirty="0">
                          <a:solidFill>
                            <a:schemeClr val="tx1"/>
                          </a:solidFill>
                          <a:effectLst/>
                        </a:rPr>
                        <a:t>mois</a:t>
                      </a:r>
                      <a:endParaRPr lang="fr-FR" sz="1400" b="0" dirty="0">
                        <a:solidFill>
                          <a:schemeClr val="tx1"/>
                        </a:solidFill>
                        <a:effectLst/>
                        <a:latin typeface="Arial MT"/>
                        <a:ea typeface="Arial MT"/>
                        <a:cs typeface="Arial MT"/>
                      </a:endParaRPr>
                    </a:p>
                  </a:txBody>
                  <a:tcPr marL="0" marR="0" marT="0" marB="0" anchor="ctr"/>
                </a:tc>
                <a:tc>
                  <a:txBody>
                    <a:bodyPr/>
                    <a:lstStyle/>
                    <a:p>
                      <a:pPr marL="807085">
                        <a:spcBef>
                          <a:spcPts val="870"/>
                        </a:spcBef>
                        <a:buNone/>
                      </a:pPr>
                      <a:r>
                        <a:rPr lang="fr-FR" sz="1400" b="0" dirty="0">
                          <a:solidFill>
                            <a:schemeClr val="tx1"/>
                          </a:solidFill>
                          <a:effectLst/>
                        </a:rPr>
                        <a:t>Emploi</a:t>
                      </a:r>
                      <a:r>
                        <a:rPr lang="fr-FR" sz="1400" b="0" spc="-50" dirty="0">
                          <a:solidFill>
                            <a:schemeClr val="tx1"/>
                          </a:solidFill>
                          <a:effectLst/>
                        </a:rPr>
                        <a:t> </a:t>
                      </a:r>
                      <a:r>
                        <a:rPr lang="fr-FR" sz="1400" b="0" dirty="0">
                          <a:solidFill>
                            <a:schemeClr val="tx1"/>
                          </a:solidFill>
                          <a:effectLst/>
                        </a:rPr>
                        <a:t>vacant</a:t>
                      </a:r>
                      <a:r>
                        <a:rPr lang="fr-FR" sz="1400" b="0" spc="-30" dirty="0">
                          <a:solidFill>
                            <a:schemeClr val="tx1"/>
                          </a:solidFill>
                          <a:effectLst/>
                        </a:rPr>
                        <a:t> </a:t>
                      </a:r>
                      <a:r>
                        <a:rPr lang="fr-FR" sz="1400" b="0" dirty="0">
                          <a:solidFill>
                            <a:schemeClr val="tx1"/>
                          </a:solidFill>
                          <a:effectLst/>
                        </a:rPr>
                        <a:t>:</a:t>
                      </a:r>
                    </a:p>
                    <a:p>
                      <a:pPr marL="72390" marR="55880" algn="ctr">
                        <a:lnSpc>
                          <a:spcPct val="98000"/>
                        </a:lnSpc>
                        <a:spcBef>
                          <a:spcPts val="35"/>
                        </a:spcBef>
                        <a:buNone/>
                      </a:pPr>
                      <a:r>
                        <a:rPr lang="fr-FR" sz="1400" b="0" dirty="0">
                          <a:solidFill>
                            <a:schemeClr val="tx1"/>
                          </a:solidFill>
                          <a:effectLst/>
                        </a:rPr>
                        <a:t>Réaffectation</a:t>
                      </a:r>
                      <a:r>
                        <a:rPr lang="fr-FR" sz="1400" b="0" spc="-70" dirty="0">
                          <a:solidFill>
                            <a:schemeClr val="tx1"/>
                          </a:solidFill>
                          <a:effectLst/>
                        </a:rPr>
                        <a:t> </a:t>
                      </a:r>
                      <a:r>
                        <a:rPr lang="fr-FR" sz="1400" b="0" dirty="0">
                          <a:solidFill>
                            <a:schemeClr val="tx1"/>
                          </a:solidFill>
                          <a:effectLst/>
                        </a:rPr>
                        <a:t>prioritaire</a:t>
                      </a:r>
                      <a:r>
                        <a:rPr lang="fr-FR" sz="1400" b="0" spc="-50" dirty="0">
                          <a:solidFill>
                            <a:schemeClr val="tx1"/>
                          </a:solidFill>
                          <a:effectLst/>
                        </a:rPr>
                        <a:t> </a:t>
                      </a:r>
                      <a:r>
                        <a:rPr lang="fr-FR" sz="1400" b="0" dirty="0">
                          <a:solidFill>
                            <a:schemeClr val="tx1"/>
                          </a:solidFill>
                          <a:effectLst/>
                        </a:rPr>
                        <a:t>dans</a:t>
                      </a:r>
                      <a:r>
                        <a:rPr lang="fr-FR" sz="1400" b="0" spc="-20" dirty="0">
                          <a:solidFill>
                            <a:schemeClr val="tx1"/>
                          </a:solidFill>
                          <a:effectLst/>
                        </a:rPr>
                        <a:t> </a:t>
                      </a:r>
                      <a:r>
                        <a:rPr lang="fr-FR" sz="1400" b="0" dirty="0">
                          <a:solidFill>
                            <a:schemeClr val="tx1"/>
                          </a:solidFill>
                          <a:effectLst/>
                        </a:rPr>
                        <a:t>cet</a:t>
                      </a:r>
                      <a:r>
                        <a:rPr lang="fr-FR" sz="1400" b="0" spc="-45" dirty="0">
                          <a:solidFill>
                            <a:schemeClr val="tx1"/>
                          </a:solidFill>
                          <a:effectLst/>
                        </a:rPr>
                        <a:t> </a:t>
                      </a:r>
                      <a:r>
                        <a:rPr lang="fr-FR" sz="1400" b="0" dirty="0">
                          <a:solidFill>
                            <a:schemeClr val="tx1"/>
                          </a:solidFill>
                          <a:effectLst/>
                        </a:rPr>
                        <a:t>emploi.</a:t>
                      </a:r>
                      <a:r>
                        <a:rPr lang="fr-FR" sz="1400" b="0" spc="-50" dirty="0">
                          <a:solidFill>
                            <a:schemeClr val="tx1"/>
                          </a:solidFill>
                          <a:effectLst/>
                        </a:rPr>
                        <a:t> </a:t>
                      </a:r>
                      <a:r>
                        <a:rPr lang="fr-FR" sz="1400" b="0" dirty="0">
                          <a:solidFill>
                            <a:schemeClr val="tx1"/>
                          </a:solidFill>
                          <a:effectLst/>
                        </a:rPr>
                        <a:t>Si</a:t>
                      </a:r>
                      <a:r>
                        <a:rPr lang="fr-FR" sz="1400" b="0" spc="-260" dirty="0">
                          <a:solidFill>
                            <a:schemeClr val="tx1"/>
                          </a:solidFill>
                          <a:effectLst/>
                        </a:rPr>
                        <a:t>  </a:t>
                      </a:r>
                      <a:r>
                        <a:rPr lang="fr-FR" sz="1400" b="0" dirty="0">
                          <a:solidFill>
                            <a:schemeClr val="tx1"/>
                          </a:solidFill>
                          <a:effectLst/>
                        </a:rPr>
                        <a:t>refus, placement en disponibilité d'office</a:t>
                      </a:r>
                      <a:r>
                        <a:rPr lang="fr-FR" sz="1400" b="0" spc="5" dirty="0">
                          <a:solidFill>
                            <a:schemeClr val="tx1"/>
                          </a:solidFill>
                          <a:effectLst/>
                        </a:rPr>
                        <a:t> </a:t>
                      </a:r>
                      <a:r>
                        <a:rPr lang="fr-FR" sz="1400" b="0" dirty="0">
                          <a:solidFill>
                            <a:schemeClr val="tx1"/>
                          </a:solidFill>
                          <a:effectLst/>
                        </a:rPr>
                        <a:t>jusqu'à une nouvelle vacance ou une</a:t>
                      </a:r>
                      <a:r>
                        <a:rPr lang="fr-FR" sz="1400" b="0" spc="5" dirty="0">
                          <a:solidFill>
                            <a:schemeClr val="tx1"/>
                          </a:solidFill>
                          <a:effectLst/>
                        </a:rPr>
                        <a:t> </a:t>
                      </a:r>
                      <a:r>
                        <a:rPr lang="fr-FR" sz="1400" b="0" dirty="0">
                          <a:solidFill>
                            <a:schemeClr val="tx1"/>
                          </a:solidFill>
                          <a:effectLst/>
                        </a:rPr>
                        <a:t>création d'emploi correspondant à son</a:t>
                      </a:r>
                      <a:r>
                        <a:rPr lang="fr-FR" sz="1400" b="0" spc="5" dirty="0">
                          <a:solidFill>
                            <a:schemeClr val="tx1"/>
                          </a:solidFill>
                          <a:effectLst/>
                        </a:rPr>
                        <a:t> </a:t>
                      </a:r>
                      <a:r>
                        <a:rPr lang="fr-FR" sz="1400" b="0" dirty="0">
                          <a:solidFill>
                            <a:schemeClr val="tx1"/>
                          </a:solidFill>
                          <a:effectLst/>
                        </a:rPr>
                        <a:t>grade.</a:t>
                      </a:r>
                    </a:p>
                    <a:p>
                      <a:pPr>
                        <a:spcBef>
                          <a:spcPts val="25"/>
                        </a:spcBef>
                        <a:buNone/>
                      </a:pPr>
                      <a:r>
                        <a:rPr lang="fr-FR" sz="1400" b="0" dirty="0">
                          <a:solidFill>
                            <a:schemeClr val="tx1"/>
                          </a:solidFill>
                          <a:effectLst/>
                        </a:rPr>
                        <a:t> </a:t>
                      </a:r>
                    </a:p>
                    <a:p>
                      <a:pPr marL="128905" marR="114935" indent="4445" algn="ctr">
                        <a:buNone/>
                      </a:pPr>
                      <a:r>
                        <a:rPr lang="fr-FR" sz="1400" b="0" dirty="0">
                          <a:solidFill>
                            <a:schemeClr val="tx1"/>
                          </a:solidFill>
                          <a:effectLst/>
                        </a:rPr>
                        <a:t>Absence</a:t>
                      </a:r>
                      <a:r>
                        <a:rPr lang="fr-FR" sz="1400" b="0" spc="-45" dirty="0">
                          <a:solidFill>
                            <a:schemeClr val="tx1"/>
                          </a:solidFill>
                          <a:effectLst/>
                        </a:rPr>
                        <a:t> </a:t>
                      </a:r>
                      <a:r>
                        <a:rPr lang="fr-FR" sz="1400" b="0" dirty="0">
                          <a:solidFill>
                            <a:schemeClr val="tx1"/>
                          </a:solidFill>
                          <a:effectLst/>
                        </a:rPr>
                        <a:t>d'emploi</a:t>
                      </a:r>
                      <a:r>
                        <a:rPr lang="fr-FR" sz="1400" b="0" spc="-50" dirty="0">
                          <a:solidFill>
                            <a:schemeClr val="tx1"/>
                          </a:solidFill>
                          <a:effectLst/>
                        </a:rPr>
                        <a:t> </a:t>
                      </a:r>
                      <a:r>
                        <a:rPr lang="fr-FR" sz="1400" b="0" dirty="0">
                          <a:solidFill>
                            <a:schemeClr val="tx1"/>
                          </a:solidFill>
                          <a:effectLst/>
                        </a:rPr>
                        <a:t>vacant</a:t>
                      </a:r>
                      <a:r>
                        <a:rPr lang="fr-FR" sz="1400" b="0" spc="-25" dirty="0">
                          <a:solidFill>
                            <a:schemeClr val="tx1"/>
                          </a:solidFill>
                          <a:effectLst/>
                        </a:rPr>
                        <a:t> </a:t>
                      </a:r>
                      <a:r>
                        <a:rPr lang="fr-FR" sz="1400" b="0" dirty="0">
                          <a:solidFill>
                            <a:schemeClr val="tx1"/>
                          </a:solidFill>
                          <a:effectLst/>
                        </a:rPr>
                        <a:t>:</a:t>
                      </a:r>
                      <a:r>
                        <a:rPr lang="fr-FR" sz="1400" b="0" spc="-15" dirty="0">
                          <a:solidFill>
                            <a:schemeClr val="tx1"/>
                          </a:solidFill>
                          <a:effectLst/>
                        </a:rPr>
                        <a:t> </a:t>
                      </a:r>
                      <a:r>
                        <a:rPr lang="fr-FR" sz="1400" b="0" dirty="0">
                          <a:solidFill>
                            <a:schemeClr val="tx1"/>
                          </a:solidFill>
                          <a:effectLst/>
                        </a:rPr>
                        <a:t>Maintien</a:t>
                      </a:r>
                      <a:r>
                        <a:rPr lang="fr-FR" sz="1400" b="0" spc="-35" dirty="0">
                          <a:solidFill>
                            <a:schemeClr val="tx1"/>
                          </a:solidFill>
                          <a:effectLst/>
                        </a:rPr>
                        <a:t> </a:t>
                      </a:r>
                      <a:r>
                        <a:rPr lang="fr-FR" sz="1400" b="0" dirty="0">
                          <a:solidFill>
                            <a:schemeClr val="tx1"/>
                          </a:solidFill>
                          <a:effectLst/>
                        </a:rPr>
                        <a:t>en</a:t>
                      </a:r>
                      <a:r>
                        <a:rPr lang="fr-FR" sz="1400" b="0" spc="-260" dirty="0">
                          <a:solidFill>
                            <a:schemeClr val="tx1"/>
                          </a:solidFill>
                          <a:effectLst/>
                        </a:rPr>
                        <a:t> </a:t>
                      </a:r>
                      <a:r>
                        <a:rPr lang="fr-FR" sz="1400" b="0" dirty="0">
                          <a:solidFill>
                            <a:schemeClr val="tx1"/>
                          </a:solidFill>
                          <a:effectLst/>
                        </a:rPr>
                        <a:t>surnombre rémunéré un</a:t>
                      </a:r>
                      <a:r>
                        <a:rPr lang="fr-FR" sz="1400" b="0" spc="5" dirty="0">
                          <a:solidFill>
                            <a:schemeClr val="tx1"/>
                          </a:solidFill>
                          <a:effectLst/>
                        </a:rPr>
                        <a:t> </a:t>
                      </a:r>
                      <a:r>
                        <a:rPr lang="fr-FR" sz="1400" b="0" dirty="0">
                          <a:solidFill>
                            <a:schemeClr val="tx1"/>
                          </a:solidFill>
                          <a:effectLst/>
                        </a:rPr>
                        <a:t>an.</a:t>
                      </a:r>
                      <a:r>
                        <a:rPr lang="fr-FR" sz="1400" b="0" spc="5" dirty="0">
                          <a:solidFill>
                            <a:schemeClr val="tx1"/>
                          </a:solidFill>
                          <a:effectLst/>
                        </a:rPr>
                        <a:t> </a:t>
                      </a:r>
                      <a:r>
                        <a:rPr lang="fr-FR" sz="1400" b="0" dirty="0">
                          <a:solidFill>
                            <a:schemeClr val="tx1"/>
                          </a:solidFill>
                          <a:effectLst/>
                        </a:rPr>
                        <a:t>Au terme</a:t>
                      </a:r>
                      <a:r>
                        <a:rPr lang="fr-FR" sz="1400" b="0" spc="5" dirty="0">
                          <a:solidFill>
                            <a:schemeClr val="tx1"/>
                          </a:solidFill>
                          <a:effectLst/>
                        </a:rPr>
                        <a:t> </a:t>
                      </a:r>
                      <a:r>
                        <a:rPr lang="fr-FR" sz="1400" b="0" dirty="0">
                          <a:solidFill>
                            <a:schemeClr val="tx1"/>
                          </a:solidFill>
                          <a:effectLst/>
                        </a:rPr>
                        <a:t>de</a:t>
                      </a:r>
                      <a:r>
                        <a:rPr lang="fr-FR" sz="1400" b="0" spc="-250" dirty="0">
                          <a:solidFill>
                            <a:schemeClr val="tx1"/>
                          </a:solidFill>
                          <a:effectLst/>
                        </a:rPr>
                        <a:t> </a:t>
                      </a:r>
                      <a:r>
                        <a:rPr lang="fr-FR" sz="1400" b="0" dirty="0">
                          <a:solidFill>
                            <a:schemeClr val="tx1"/>
                          </a:solidFill>
                          <a:effectLst/>
                        </a:rPr>
                        <a:t>ce délai, si impossibilité de réintégration</a:t>
                      </a:r>
                      <a:r>
                        <a:rPr lang="fr-FR" sz="1400" b="0" spc="5" dirty="0">
                          <a:solidFill>
                            <a:schemeClr val="tx1"/>
                          </a:solidFill>
                          <a:effectLst/>
                        </a:rPr>
                        <a:t> </a:t>
                      </a:r>
                      <a:r>
                        <a:rPr lang="fr-FR" sz="1400" b="0" dirty="0">
                          <a:solidFill>
                            <a:schemeClr val="tx1"/>
                          </a:solidFill>
                          <a:effectLst/>
                        </a:rPr>
                        <a:t>dans un emploi du grade, prise en</a:t>
                      </a:r>
                      <a:r>
                        <a:rPr lang="fr-FR" sz="1400" b="0" spc="5" dirty="0">
                          <a:solidFill>
                            <a:schemeClr val="tx1"/>
                          </a:solidFill>
                          <a:effectLst/>
                        </a:rPr>
                        <a:t> </a:t>
                      </a:r>
                      <a:r>
                        <a:rPr lang="fr-FR" sz="1400" b="0" dirty="0">
                          <a:solidFill>
                            <a:schemeClr val="tx1"/>
                          </a:solidFill>
                          <a:effectLst/>
                        </a:rPr>
                        <a:t>charge</a:t>
                      </a:r>
                      <a:r>
                        <a:rPr lang="fr-FR" sz="1400" b="0" spc="-35" dirty="0">
                          <a:solidFill>
                            <a:schemeClr val="tx1"/>
                          </a:solidFill>
                          <a:effectLst/>
                        </a:rPr>
                        <a:t> </a:t>
                      </a:r>
                      <a:r>
                        <a:rPr lang="fr-FR" sz="1400" b="0" dirty="0">
                          <a:solidFill>
                            <a:schemeClr val="tx1"/>
                          </a:solidFill>
                          <a:effectLst/>
                        </a:rPr>
                        <a:t>par</a:t>
                      </a:r>
                      <a:r>
                        <a:rPr lang="fr-FR" sz="1400" b="0" spc="-5" dirty="0">
                          <a:solidFill>
                            <a:schemeClr val="tx1"/>
                          </a:solidFill>
                          <a:effectLst/>
                        </a:rPr>
                        <a:t> </a:t>
                      </a:r>
                      <a:r>
                        <a:rPr lang="fr-FR" sz="1400" b="0" dirty="0">
                          <a:solidFill>
                            <a:schemeClr val="tx1"/>
                          </a:solidFill>
                          <a:effectLst/>
                        </a:rPr>
                        <a:t>le</a:t>
                      </a:r>
                      <a:r>
                        <a:rPr lang="fr-FR" sz="1400" b="0" spc="-5" dirty="0">
                          <a:solidFill>
                            <a:schemeClr val="tx1"/>
                          </a:solidFill>
                          <a:effectLst/>
                        </a:rPr>
                        <a:t> </a:t>
                      </a:r>
                      <a:r>
                        <a:rPr lang="fr-FR" sz="1400" b="0" dirty="0">
                          <a:solidFill>
                            <a:schemeClr val="tx1"/>
                          </a:solidFill>
                          <a:effectLst/>
                        </a:rPr>
                        <a:t>CDG.</a:t>
                      </a:r>
                      <a:r>
                        <a:rPr lang="fr-FR" sz="1400" b="0" spc="-35" dirty="0">
                          <a:solidFill>
                            <a:schemeClr val="tx1"/>
                          </a:solidFill>
                          <a:effectLst/>
                        </a:rPr>
                        <a:t> </a:t>
                      </a:r>
                      <a:r>
                        <a:rPr lang="fr-FR" sz="1400" b="0" dirty="0">
                          <a:solidFill>
                            <a:schemeClr val="tx1"/>
                          </a:solidFill>
                          <a:effectLst/>
                        </a:rPr>
                        <a:t>Prioritaire</a:t>
                      </a:r>
                    </a:p>
                    <a:p>
                      <a:pPr marL="71120" marR="55880" algn="ctr">
                        <a:spcBef>
                          <a:spcPts val="15"/>
                        </a:spcBef>
                        <a:buNone/>
                      </a:pPr>
                      <a:r>
                        <a:rPr lang="fr-FR" sz="1400" b="0" dirty="0">
                          <a:solidFill>
                            <a:schemeClr val="tx1"/>
                          </a:solidFill>
                          <a:effectLst/>
                        </a:rPr>
                        <a:t>pour</a:t>
                      </a:r>
                      <a:r>
                        <a:rPr lang="fr-FR" sz="1400" b="0" spc="120" dirty="0">
                          <a:solidFill>
                            <a:schemeClr val="tx1"/>
                          </a:solidFill>
                          <a:effectLst/>
                        </a:rPr>
                        <a:t> </a:t>
                      </a:r>
                      <a:r>
                        <a:rPr lang="fr-FR" sz="1400" b="0" dirty="0">
                          <a:solidFill>
                            <a:schemeClr val="tx1"/>
                          </a:solidFill>
                          <a:effectLst/>
                        </a:rPr>
                        <a:t>un</a:t>
                      </a:r>
                      <a:r>
                        <a:rPr lang="fr-FR" sz="1400" b="0" spc="130" dirty="0">
                          <a:solidFill>
                            <a:schemeClr val="tx1"/>
                          </a:solidFill>
                          <a:effectLst/>
                        </a:rPr>
                        <a:t> </a:t>
                      </a:r>
                      <a:r>
                        <a:rPr lang="fr-FR" sz="1400" b="0" dirty="0">
                          <a:solidFill>
                            <a:schemeClr val="tx1"/>
                          </a:solidFill>
                          <a:effectLst/>
                        </a:rPr>
                        <a:t>emploi</a:t>
                      </a:r>
                      <a:r>
                        <a:rPr lang="fr-FR" sz="1400" b="0" spc="90" dirty="0">
                          <a:solidFill>
                            <a:schemeClr val="tx1"/>
                          </a:solidFill>
                          <a:effectLst/>
                        </a:rPr>
                        <a:t> </a:t>
                      </a:r>
                      <a:r>
                        <a:rPr lang="fr-FR" sz="1400" b="0" dirty="0">
                          <a:solidFill>
                            <a:schemeClr val="tx1"/>
                          </a:solidFill>
                          <a:effectLst/>
                        </a:rPr>
                        <a:t>correspondant</a:t>
                      </a:r>
                      <a:r>
                        <a:rPr lang="fr-FR" sz="1400" b="0" spc="60" dirty="0">
                          <a:solidFill>
                            <a:schemeClr val="tx1"/>
                          </a:solidFill>
                          <a:effectLst/>
                        </a:rPr>
                        <a:t> </a:t>
                      </a:r>
                      <a:r>
                        <a:rPr lang="fr-FR" sz="1400" b="0" dirty="0">
                          <a:solidFill>
                            <a:schemeClr val="tx1"/>
                          </a:solidFill>
                          <a:effectLst/>
                        </a:rPr>
                        <a:t>à</a:t>
                      </a:r>
                      <a:r>
                        <a:rPr lang="fr-FR" sz="1400" b="0" spc="155" dirty="0">
                          <a:solidFill>
                            <a:schemeClr val="tx1"/>
                          </a:solidFill>
                          <a:effectLst/>
                        </a:rPr>
                        <a:t> </a:t>
                      </a:r>
                      <a:r>
                        <a:rPr lang="fr-FR" sz="1400" b="0" dirty="0">
                          <a:solidFill>
                            <a:schemeClr val="tx1"/>
                          </a:solidFill>
                          <a:effectLst/>
                        </a:rPr>
                        <a:t>son</a:t>
                      </a:r>
                      <a:r>
                        <a:rPr lang="fr-FR" sz="1400" b="0" spc="130" dirty="0">
                          <a:solidFill>
                            <a:schemeClr val="tx1"/>
                          </a:solidFill>
                          <a:effectLst/>
                        </a:rPr>
                        <a:t> </a:t>
                      </a:r>
                      <a:r>
                        <a:rPr lang="fr-FR" sz="1400" b="0" dirty="0">
                          <a:solidFill>
                            <a:schemeClr val="tx1"/>
                          </a:solidFill>
                          <a:effectLst/>
                        </a:rPr>
                        <a:t>grade</a:t>
                      </a:r>
                      <a:r>
                        <a:rPr lang="fr-FR" sz="1400" b="0" spc="-250" dirty="0">
                          <a:solidFill>
                            <a:schemeClr val="tx1"/>
                          </a:solidFill>
                          <a:effectLst/>
                        </a:rPr>
                        <a:t> </a:t>
                      </a:r>
                      <a:r>
                        <a:rPr lang="fr-FR" sz="1400" b="0" dirty="0">
                          <a:solidFill>
                            <a:schemeClr val="tx1"/>
                          </a:solidFill>
                          <a:effectLst/>
                        </a:rPr>
                        <a:t>dans</a:t>
                      </a:r>
                      <a:r>
                        <a:rPr lang="fr-FR" sz="1400" b="0" spc="-15" dirty="0">
                          <a:solidFill>
                            <a:schemeClr val="tx1"/>
                          </a:solidFill>
                          <a:effectLst/>
                        </a:rPr>
                        <a:t> </a:t>
                      </a:r>
                      <a:r>
                        <a:rPr lang="fr-FR" sz="1400" b="0" dirty="0">
                          <a:solidFill>
                            <a:schemeClr val="tx1"/>
                          </a:solidFill>
                          <a:effectLst/>
                        </a:rPr>
                        <a:t>sa</a:t>
                      </a:r>
                      <a:r>
                        <a:rPr lang="fr-FR" sz="1400" b="0" spc="-25" dirty="0">
                          <a:solidFill>
                            <a:schemeClr val="tx1"/>
                          </a:solidFill>
                          <a:effectLst/>
                        </a:rPr>
                        <a:t> </a:t>
                      </a:r>
                      <a:r>
                        <a:rPr lang="fr-FR" sz="1400" b="0" dirty="0">
                          <a:solidFill>
                            <a:schemeClr val="tx1"/>
                          </a:solidFill>
                          <a:effectLst/>
                        </a:rPr>
                        <a:t>collectivité</a:t>
                      </a:r>
                      <a:r>
                        <a:rPr lang="fr-FR" sz="1400" b="0" spc="-30" dirty="0">
                          <a:solidFill>
                            <a:schemeClr val="tx1"/>
                          </a:solidFill>
                          <a:effectLst/>
                        </a:rPr>
                        <a:t> </a:t>
                      </a:r>
                      <a:r>
                        <a:rPr lang="fr-FR" sz="1400" b="0" dirty="0">
                          <a:solidFill>
                            <a:schemeClr val="tx1"/>
                          </a:solidFill>
                          <a:effectLst/>
                        </a:rPr>
                        <a:t>d’origine.</a:t>
                      </a:r>
                      <a:endParaRPr lang="fr-FR" sz="1400" b="0" dirty="0">
                        <a:solidFill>
                          <a:schemeClr val="tx1"/>
                        </a:solidFill>
                        <a:effectLst/>
                        <a:latin typeface="Arial MT"/>
                        <a:ea typeface="Arial MT"/>
                        <a:cs typeface="Arial MT"/>
                      </a:endParaRPr>
                    </a:p>
                  </a:txBody>
                  <a:tcPr marL="0" marR="0" marT="0" marB="0" anchor="ctr">
                    <a:solidFill>
                      <a:srgbClr val="CFD5EA"/>
                    </a:solidFill>
                  </a:tcPr>
                </a:tc>
                <a:extLst>
                  <a:ext uri="{0D108BD9-81ED-4DB2-BD59-A6C34878D82A}">
                    <a16:rowId xmlns:a16="http://schemas.microsoft.com/office/drawing/2014/main" val="1523114399"/>
                  </a:ext>
                </a:extLst>
              </a:tr>
              <a:tr h="776656">
                <a:tc rowSpan="2">
                  <a:txBody>
                    <a:bodyPr/>
                    <a:lstStyle/>
                    <a:p>
                      <a:pPr>
                        <a:spcBef>
                          <a:spcPts val="40"/>
                        </a:spcBef>
                        <a:buNone/>
                      </a:pPr>
                      <a:r>
                        <a:rPr lang="fr-FR" sz="1400">
                          <a:effectLst/>
                        </a:rPr>
                        <a:t> </a:t>
                      </a:r>
                    </a:p>
                    <a:p>
                      <a:pPr marL="97155" marR="79375" algn="ctr">
                        <a:spcBef>
                          <a:spcPts val="5"/>
                        </a:spcBef>
                        <a:buNone/>
                      </a:pPr>
                      <a:r>
                        <a:rPr lang="fr-FR" sz="1400">
                          <a:effectLst/>
                        </a:rPr>
                        <a:t>Disponibilité</a:t>
                      </a:r>
                      <a:r>
                        <a:rPr lang="fr-FR" sz="1400" spc="75">
                          <a:effectLst/>
                        </a:rPr>
                        <a:t> </a:t>
                      </a:r>
                      <a:r>
                        <a:rPr lang="fr-FR" sz="1400">
                          <a:effectLst/>
                        </a:rPr>
                        <a:t>discrétionnaire </a:t>
                      </a:r>
                      <a:r>
                        <a:rPr lang="fr-FR" sz="1400" spc="-250">
                          <a:effectLst/>
                        </a:rPr>
                        <a:t>et</a:t>
                      </a:r>
                      <a:endParaRPr lang="fr-FR" sz="1400">
                        <a:effectLst/>
                      </a:endParaRPr>
                    </a:p>
                    <a:p>
                      <a:pPr marL="97155" marR="80645" algn="ctr">
                        <a:lnSpc>
                          <a:spcPct val="97000"/>
                        </a:lnSpc>
                        <a:spcBef>
                          <a:spcPts val="35"/>
                        </a:spcBef>
                        <a:buNone/>
                      </a:pPr>
                      <a:r>
                        <a:rPr lang="fr-FR" sz="1400">
                          <a:effectLst/>
                        </a:rPr>
                        <a:t>Disponibilité</a:t>
                      </a:r>
                      <a:r>
                        <a:rPr lang="fr-FR" sz="1400" spc="175">
                          <a:effectLst/>
                        </a:rPr>
                        <a:t> </a:t>
                      </a:r>
                      <a:r>
                        <a:rPr lang="fr-FR" sz="1400">
                          <a:effectLst/>
                        </a:rPr>
                        <a:t>pour</a:t>
                      </a:r>
                      <a:r>
                        <a:rPr lang="fr-FR" sz="1400" spc="190">
                          <a:effectLst/>
                        </a:rPr>
                        <a:t> </a:t>
                      </a:r>
                      <a:r>
                        <a:rPr lang="fr-FR" sz="1400">
                          <a:effectLst/>
                        </a:rPr>
                        <a:t>l’exercice d’un</a:t>
                      </a:r>
                      <a:r>
                        <a:rPr lang="fr-FR" sz="1400" spc="-35">
                          <a:effectLst/>
                        </a:rPr>
                        <a:t> </a:t>
                      </a:r>
                      <a:r>
                        <a:rPr lang="fr-FR" sz="1400">
                          <a:effectLst/>
                        </a:rPr>
                        <a:t>mandat</a:t>
                      </a:r>
                      <a:r>
                        <a:rPr lang="fr-FR" sz="1400" spc="-30">
                          <a:effectLst/>
                        </a:rPr>
                        <a:t> </a:t>
                      </a:r>
                      <a:r>
                        <a:rPr lang="fr-FR" sz="1400">
                          <a:effectLst/>
                        </a:rPr>
                        <a:t>d'élu</a:t>
                      </a:r>
                      <a:r>
                        <a:rPr lang="fr-FR" sz="1400" spc="-35">
                          <a:effectLst/>
                        </a:rPr>
                        <a:t> </a:t>
                      </a:r>
                      <a:r>
                        <a:rPr lang="fr-FR" sz="1400">
                          <a:effectLst/>
                        </a:rPr>
                        <a:t>local</a:t>
                      </a:r>
                      <a:endParaRPr lang="fr-FR" sz="1400">
                        <a:effectLst/>
                        <a:latin typeface="Arial MT"/>
                        <a:ea typeface="Arial MT"/>
                        <a:cs typeface="Arial MT"/>
                      </a:endParaRPr>
                    </a:p>
                  </a:txBody>
                  <a:tcPr marL="0" marR="0" marT="0" marB="0"/>
                </a:tc>
                <a:tc>
                  <a:txBody>
                    <a:bodyPr/>
                    <a:lstStyle/>
                    <a:p>
                      <a:pPr algn="ctr">
                        <a:buNone/>
                      </a:pPr>
                      <a:r>
                        <a:rPr lang="fr-FR" sz="1400" b="0" dirty="0">
                          <a:solidFill>
                            <a:schemeClr val="tx1"/>
                          </a:solidFill>
                          <a:effectLst/>
                        </a:rPr>
                        <a:t> </a:t>
                      </a:r>
                    </a:p>
                    <a:p>
                      <a:pPr algn="ctr">
                        <a:spcBef>
                          <a:spcPts val="45"/>
                        </a:spcBef>
                        <a:buNone/>
                      </a:pPr>
                      <a:r>
                        <a:rPr lang="fr-FR" sz="1400" b="0" dirty="0">
                          <a:solidFill>
                            <a:schemeClr val="tx1"/>
                          </a:solidFill>
                          <a:effectLst/>
                        </a:rPr>
                        <a:t> </a:t>
                      </a:r>
                    </a:p>
                    <a:p>
                      <a:pPr marL="516255" marR="271145" indent="-236220" algn="ctr">
                        <a:buNone/>
                      </a:pPr>
                      <a:r>
                        <a:rPr lang="fr-FR" sz="1400" b="0" dirty="0">
                          <a:solidFill>
                            <a:schemeClr val="tx1"/>
                          </a:solidFill>
                          <a:effectLst/>
                        </a:rPr>
                        <a:t>Inférieure</a:t>
                      </a:r>
                      <a:r>
                        <a:rPr lang="fr-FR" sz="1400" b="0" spc="-40" dirty="0">
                          <a:solidFill>
                            <a:schemeClr val="tx1"/>
                          </a:solidFill>
                          <a:effectLst/>
                        </a:rPr>
                        <a:t> </a:t>
                      </a:r>
                      <a:r>
                        <a:rPr lang="fr-FR" sz="1400" b="0" dirty="0">
                          <a:solidFill>
                            <a:schemeClr val="tx1"/>
                          </a:solidFill>
                          <a:effectLst/>
                        </a:rPr>
                        <a:t>ou</a:t>
                      </a:r>
                      <a:r>
                        <a:rPr lang="fr-FR" sz="1400" b="0" spc="-30" dirty="0">
                          <a:solidFill>
                            <a:schemeClr val="tx1"/>
                          </a:solidFill>
                          <a:effectLst/>
                        </a:rPr>
                        <a:t> é</a:t>
                      </a:r>
                      <a:r>
                        <a:rPr lang="fr-FR" sz="1400" b="0" dirty="0">
                          <a:solidFill>
                            <a:schemeClr val="tx1"/>
                          </a:solidFill>
                          <a:effectLst/>
                        </a:rPr>
                        <a:t>gale </a:t>
                      </a:r>
                      <a:r>
                        <a:rPr lang="fr-FR" sz="1400" b="0" spc="-260" dirty="0">
                          <a:solidFill>
                            <a:schemeClr val="tx1"/>
                          </a:solidFill>
                          <a:effectLst/>
                        </a:rPr>
                        <a:t>à</a:t>
                      </a:r>
                      <a:r>
                        <a:rPr lang="fr-FR" sz="1400" b="0" spc="-25" dirty="0">
                          <a:solidFill>
                            <a:schemeClr val="tx1"/>
                          </a:solidFill>
                          <a:effectLst/>
                        </a:rPr>
                        <a:t>  </a:t>
                      </a:r>
                      <a:r>
                        <a:rPr lang="fr-FR" sz="1400" b="0" dirty="0">
                          <a:solidFill>
                            <a:schemeClr val="tx1"/>
                          </a:solidFill>
                          <a:effectLst/>
                        </a:rPr>
                        <a:t>3 ans</a:t>
                      </a:r>
                      <a:endParaRPr lang="fr-FR" sz="1400" b="0" dirty="0">
                        <a:solidFill>
                          <a:schemeClr val="tx1"/>
                        </a:solidFill>
                        <a:effectLst/>
                        <a:latin typeface="Arial MT"/>
                        <a:ea typeface="Arial MT"/>
                        <a:cs typeface="Arial MT"/>
                      </a:endParaRPr>
                    </a:p>
                  </a:txBody>
                  <a:tcPr marL="0" marR="0" marT="0" marB="0" anchor="ctr"/>
                </a:tc>
                <a:tc>
                  <a:txBody>
                    <a:bodyPr/>
                    <a:lstStyle/>
                    <a:p>
                      <a:pPr marL="83185" marR="67310" algn="ctr">
                        <a:spcBef>
                          <a:spcPts val="560"/>
                        </a:spcBef>
                        <a:buNone/>
                      </a:pPr>
                      <a:r>
                        <a:rPr lang="fr-FR" sz="1400" b="0" dirty="0">
                          <a:solidFill>
                            <a:schemeClr val="tx1"/>
                          </a:solidFill>
                          <a:effectLst/>
                        </a:rPr>
                        <a:t>Obligation</a:t>
                      </a:r>
                      <a:r>
                        <a:rPr lang="fr-FR" sz="1400" b="0" spc="-40" dirty="0">
                          <a:solidFill>
                            <a:schemeClr val="tx1"/>
                          </a:solidFill>
                          <a:effectLst/>
                        </a:rPr>
                        <a:t> </a:t>
                      </a:r>
                      <a:r>
                        <a:rPr lang="fr-FR" sz="1400" b="0" dirty="0">
                          <a:solidFill>
                            <a:schemeClr val="tx1"/>
                          </a:solidFill>
                          <a:effectLst/>
                        </a:rPr>
                        <a:t>de</a:t>
                      </a:r>
                      <a:r>
                        <a:rPr lang="fr-FR" sz="1400" b="0" spc="-5" dirty="0">
                          <a:solidFill>
                            <a:schemeClr val="tx1"/>
                          </a:solidFill>
                          <a:effectLst/>
                        </a:rPr>
                        <a:t> </a:t>
                      </a:r>
                      <a:r>
                        <a:rPr lang="fr-FR" sz="1400" b="0" dirty="0">
                          <a:solidFill>
                            <a:schemeClr val="tx1"/>
                          </a:solidFill>
                          <a:effectLst/>
                        </a:rPr>
                        <a:t>proposition</a:t>
                      </a:r>
                      <a:r>
                        <a:rPr lang="fr-FR" sz="1400" b="0" spc="-65" dirty="0">
                          <a:solidFill>
                            <a:schemeClr val="tx1"/>
                          </a:solidFill>
                          <a:effectLst/>
                        </a:rPr>
                        <a:t> </a:t>
                      </a:r>
                      <a:r>
                        <a:rPr lang="fr-FR" sz="1400" b="0" dirty="0">
                          <a:solidFill>
                            <a:schemeClr val="tx1"/>
                          </a:solidFill>
                          <a:effectLst/>
                        </a:rPr>
                        <a:t>de</a:t>
                      </a:r>
                      <a:r>
                        <a:rPr lang="fr-FR" sz="1400" b="0" spc="-30" dirty="0">
                          <a:solidFill>
                            <a:schemeClr val="tx1"/>
                          </a:solidFill>
                          <a:effectLst/>
                        </a:rPr>
                        <a:t> </a:t>
                      </a:r>
                      <a:r>
                        <a:rPr lang="fr-FR" sz="1400" b="0" dirty="0">
                          <a:solidFill>
                            <a:schemeClr val="tx1"/>
                          </a:solidFill>
                          <a:effectLst/>
                        </a:rPr>
                        <a:t>l'une</a:t>
                      </a:r>
                      <a:r>
                        <a:rPr lang="fr-FR" sz="1400" b="0" spc="-35" dirty="0">
                          <a:solidFill>
                            <a:schemeClr val="tx1"/>
                          </a:solidFill>
                          <a:effectLst/>
                        </a:rPr>
                        <a:t> </a:t>
                      </a:r>
                      <a:r>
                        <a:rPr lang="fr-FR" sz="1400" b="0" dirty="0">
                          <a:solidFill>
                            <a:schemeClr val="tx1"/>
                          </a:solidFill>
                          <a:effectLst/>
                        </a:rPr>
                        <a:t>des</a:t>
                      </a:r>
                      <a:r>
                        <a:rPr lang="fr-FR" sz="1400" b="0" spc="-20" dirty="0">
                          <a:solidFill>
                            <a:schemeClr val="tx1"/>
                          </a:solidFill>
                          <a:effectLst/>
                        </a:rPr>
                        <a:t> </a:t>
                      </a:r>
                      <a:r>
                        <a:rPr lang="fr-FR" sz="1400" b="0" dirty="0">
                          <a:solidFill>
                            <a:schemeClr val="tx1"/>
                          </a:solidFill>
                          <a:effectLst/>
                        </a:rPr>
                        <a:t>trois</a:t>
                      </a:r>
                      <a:r>
                        <a:rPr lang="fr-FR" sz="1400" b="0" spc="-265" dirty="0">
                          <a:solidFill>
                            <a:schemeClr val="tx1"/>
                          </a:solidFill>
                          <a:effectLst/>
                        </a:rPr>
                        <a:t> </a:t>
                      </a:r>
                      <a:r>
                        <a:rPr lang="fr-FR" sz="1400" b="0" dirty="0">
                          <a:solidFill>
                            <a:schemeClr val="tx1"/>
                          </a:solidFill>
                          <a:effectLst/>
                        </a:rPr>
                        <a:t>premières vacances d'emploi</a:t>
                      </a:r>
                      <a:r>
                        <a:rPr lang="fr-FR" sz="1400" b="0" spc="5" dirty="0">
                          <a:solidFill>
                            <a:schemeClr val="tx1"/>
                          </a:solidFill>
                          <a:effectLst/>
                        </a:rPr>
                        <a:t> </a:t>
                      </a:r>
                      <a:r>
                        <a:rPr lang="fr-FR" sz="1400" b="0" dirty="0">
                          <a:solidFill>
                            <a:schemeClr val="tx1"/>
                          </a:solidFill>
                          <a:effectLst/>
                        </a:rPr>
                        <a:t>correspondant au grade de</a:t>
                      </a:r>
                      <a:r>
                        <a:rPr lang="fr-FR" sz="1400" b="0" spc="5" dirty="0">
                          <a:solidFill>
                            <a:schemeClr val="tx1"/>
                          </a:solidFill>
                          <a:effectLst/>
                        </a:rPr>
                        <a:t> </a:t>
                      </a:r>
                      <a:r>
                        <a:rPr lang="fr-FR" sz="1400" b="0" dirty="0">
                          <a:solidFill>
                            <a:schemeClr val="tx1"/>
                          </a:solidFill>
                          <a:effectLst/>
                        </a:rPr>
                        <a:t>l'agent</a:t>
                      </a:r>
                      <a:r>
                        <a:rPr lang="fr-FR" sz="1400" b="0" spc="5" dirty="0">
                          <a:solidFill>
                            <a:schemeClr val="tx1"/>
                          </a:solidFill>
                          <a:effectLst/>
                        </a:rPr>
                        <a:t> </a:t>
                      </a:r>
                      <a:r>
                        <a:rPr lang="fr-FR" sz="1400" b="0" dirty="0">
                          <a:solidFill>
                            <a:schemeClr val="tx1"/>
                          </a:solidFill>
                          <a:effectLst/>
                        </a:rPr>
                        <a:t>dans</a:t>
                      </a:r>
                      <a:r>
                        <a:rPr lang="fr-FR" sz="1400" b="0" spc="5" dirty="0">
                          <a:solidFill>
                            <a:schemeClr val="tx1"/>
                          </a:solidFill>
                          <a:effectLst/>
                        </a:rPr>
                        <a:t> </a:t>
                      </a:r>
                      <a:r>
                        <a:rPr lang="fr-FR" sz="1400" b="0" dirty="0">
                          <a:solidFill>
                            <a:schemeClr val="tx1"/>
                          </a:solidFill>
                          <a:effectLst/>
                        </a:rPr>
                        <a:t>la</a:t>
                      </a:r>
                      <a:r>
                        <a:rPr lang="fr-FR" sz="1400" b="0" spc="-250" dirty="0">
                          <a:solidFill>
                            <a:schemeClr val="tx1"/>
                          </a:solidFill>
                          <a:effectLst/>
                        </a:rPr>
                        <a:t> </a:t>
                      </a:r>
                      <a:r>
                        <a:rPr lang="fr-FR" sz="1400" b="0" dirty="0">
                          <a:solidFill>
                            <a:schemeClr val="tx1"/>
                          </a:solidFill>
                          <a:effectLst/>
                        </a:rPr>
                        <a:t>collectivité d’origine. De droit à la 3ème</a:t>
                      </a:r>
                      <a:r>
                        <a:rPr lang="fr-FR" sz="1400" b="0" spc="5" dirty="0">
                          <a:solidFill>
                            <a:schemeClr val="tx1"/>
                          </a:solidFill>
                          <a:effectLst/>
                        </a:rPr>
                        <a:t> </a:t>
                      </a:r>
                      <a:r>
                        <a:rPr lang="fr-FR" sz="1400" b="0" dirty="0">
                          <a:solidFill>
                            <a:schemeClr val="tx1"/>
                          </a:solidFill>
                          <a:effectLst/>
                        </a:rPr>
                        <a:t>vacance</a:t>
                      </a:r>
                      <a:endParaRPr lang="fr-FR" sz="1400" b="0" dirty="0">
                        <a:solidFill>
                          <a:schemeClr val="tx1"/>
                        </a:solidFill>
                        <a:effectLst/>
                        <a:latin typeface="Arial MT"/>
                        <a:ea typeface="Arial MT"/>
                        <a:cs typeface="Arial MT"/>
                      </a:endParaRPr>
                    </a:p>
                  </a:txBody>
                  <a:tcPr marL="0" marR="0" marT="0" marB="0" anchor="ctr">
                    <a:solidFill>
                      <a:srgbClr val="CFD5EA"/>
                    </a:solidFill>
                  </a:tcPr>
                </a:tc>
                <a:extLst>
                  <a:ext uri="{0D108BD9-81ED-4DB2-BD59-A6C34878D82A}">
                    <a16:rowId xmlns:a16="http://schemas.microsoft.com/office/drawing/2014/main" val="2720749136"/>
                  </a:ext>
                </a:extLst>
              </a:tr>
              <a:tr h="1416808">
                <a:tc vMerge="1">
                  <a:txBody>
                    <a:bodyPr/>
                    <a:lstStyle/>
                    <a:p>
                      <a:endParaRPr lang="fr-FR"/>
                    </a:p>
                  </a:txBody>
                  <a:tcPr/>
                </a:tc>
                <a:tc>
                  <a:txBody>
                    <a:bodyPr/>
                    <a:lstStyle/>
                    <a:p>
                      <a:pPr algn="ctr">
                        <a:buNone/>
                      </a:pPr>
                      <a:r>
                        <a:rPr lang="fr-FR" sz="1400" b="0" dirty="0">
                          <a:solidFill>
                            <a:schemeClr val="tx1"/>
                          </a:solidFill>
                          <a:effectLst/>
                        </a:rPr>
                        <a:t>Supérieure</a:t>
                      </a:r>
                      <a:r>
                        <a:rPr lang="fr-FR" sz="1400" b="0" spc="-250" dirty="0">
                          <a:solidFill>
                            <a:schemeClr val="tx1"/>
                          </a:solidFill>
                          <a:effectLst/>
                        </a:rPr>
                        <a:t>     </a:t>
                      </a:r>
                      <a:endParaRPr lang="fr-FR" sz="1400" b="0" dirty="0">
                        <a:solidFill>
                          <a:schemeClr val="tx1"/>
                        </a:solidFill>
                        <a:effectLst/>
                      </a:endParaRPr>
                    </a:p>
                    <a:p>
                      <a:pPr algn="ctr">
                        <a:buNone/>
                      </a:pPr>
                      <a:r>
                        <a:rPr lang="fr-FR" sz="1400" b="0" dirty="0">
                          <a:solidFill>
                            <a:schemeClr val="tx1"/>
                          </a:solidFill>
                          <a:effectLst/>
                        </a:rPr>
                        <a:t>à</a:t>
                      </a:r>
                      <a:r>
                        <a:rPr lang="fr-FR" sz="1400" b="0" spc="-45" dirty="0">
                          <a:solidFill>
                            <a:schemeClr val="tx1"/>
                          </a:solidFill>
                          <a:effectLst/>
                        </a:rPr>
                        <a:t> </a:t>
                      </a:r>
                      <a:r>
                        <a:rPr lang="fr-FR" sz="1400" b="0" dirty="0">
                          <a:solidFill>
                            <a:schemeClr val="tx1"/>
                          </a:solidFill>
                          <a:effectLst/>
                        </a:rPr>
                        <a:t>3</a:t>
                      </a:r>
                      <a:r>
                        <a:rPr lang="fr-FR" sz="1400" b="0" spc="-25" dirty="0">
                          <a:solidFill>
                            <a:schemeClr val="tx1"/>
                          </a:solidFill>
                          <a:effectLst/>
                        </a:rPr>
                        <a:t> </a:t>
                      </a:r>
                      <a:r>
                        <a:rPr lang="fr-FR" sz="1400" b="0" dirty="0">
                          <a:solidFill>
                            <a:schemeClr val="tx1"/>
                          </a:solidFill>
                          <a:effectLst/>
                        </a:rPr>
                        <a:t>ans</a:t>
                      </a:r>
                      <a:endParaRPr lang="fr-FR" sz="1400" b="0" dirty="0">
                        <a:solidFill>
                          <a:schemeClr val="tx1"/>
                        </a:solidFill>
                        <a:effectLst/>
                        <a:latin typeface="Arial MT"/>
                        <a:ea typeface="Arial MT"/>
                        <a:cs typeface="Arial MT"/>
                      </a:endParaRPr>
                    </a:p>
                  </a:txBody>
                  <a:tcPr marL="0" marR="0" marT="0" marB="0" anchor="ctr">
                    <a:solidFill>
                      <a:srgbClr val="CFD5EA"/>
                    </a:solidFill>
                  </a:tcPr>
                </a:tc>
                <a:tc>
                  <a:txBody>
                    <a:bodyPr/>
                    <a:lstStyle/>
                    <a:p>
                      <a:pPr marL="459740" marR="431165" algn="ctr">
                        <a:lnSpc>
                          <a:spcPts val="1080"/>
                        </a:lnSpc>
                        <a:buNone/>
                      </a:pPr>
                      <a:r>
                        <a:rPr lang="fr-FR" sz="1400" b="0" dirty="0">
                          <a:solidFill>
                            <a:schemeClr val="tx1"/>
                          </a:solidFill>
                          <a:effectLst/>
                        </a:rPr>
                        <a:t>Réintégration</a:t>
                      </a:r>
                      <a:r>
                        <a:rPr lang="fr-FR" sz="1400" b="0" spc="50" dirty="0">
                          <a:solidFill>
                            <a:schemeClr val="tx1"/>
                          </a:solidFill>
                          <a:effectLst/>
                        </a:rPr>
                        <a:t> </a:t>
                      </a:r>
                      <a:r>
                        <a:rPr lang="fr-FR" sz="1400" b="0" dirty="0">
                          <a:solidFill>
                            <a:schemeClr val="tx1"/>
                          </a:solidFill>
                          <a:effectLst/>
                        </a:rPr>
                        <a:t>dans</a:t>
                      </a:r>
                      <a:r>
                        <a:rPr lang="fr-FR" sz="1400" b="0" spc="145" dirty="0">
                          <a:solidFill>
                            <a:schemeClr val="tx1"/>
                          </a:solidFill>
                          <a:effectLst/>
                        </a:rPr>
                        <a:t> </a:t>
                      </a:r>
                      <a:r>
                        <a:rPr lang="fr-FR" sz="1400" b="0" dirty="0">
                          <a:solidFill>
                            <a:schemeClr val="tx1"/>
                          </a:solidFill>
                          <a:effectLst/>
                        </a:rPr>
                        <a:t>un</a:t>
                      </a:r>
                      <a:r>
                        <a:rPr lang="fr-FR" sz="1400" b="0" spc="160" dirty="0">
                          <a:solidFill>
                            <a:schemeClr val="tx1"/>
                          </a:solidFill>
                          <a:effectLst/>
                        </a:rPr>
                        <a:t> </a:t>
                      </a:r>
                      <a:r>
                        <a:rPr lang="fr-FR" sz="1400" b="0" dirty="0">
                          <a:solidFill>
                            <a:schemeClr val="tx1"/>
                          </a:solidFill>
                          <a:effectLst/>
                        </a:rPr>
                        <a:t>emploi</a:t>
                      </a:r>
                    </a:p>
                    <a:p>
                      <a:pPr marL="114935" marR="83820" indent="-1270" algn="ctr">
                        <a:buNone/>
                      </a:pPr>
                      <a:r>
                        <a:rPr lang="fr-FR" sz="1400" b="0" dirty="0">
                          <a:solidFill>
                            <a:schemeClr val="tx1"/>
                          </a:solidFill>
                          <a:effectLst/>
                        </a:rPr>
                        <a:t>correspondant au</a:t>
                      </a:r>
                      <a:r>
                        <a:rPr lang="fr-FR" sz="1400" b="0" spc="60" dirty="0">
                          <a:solidFill>
                            <a:schemeClr val="tx1"/>
                          </a:solidFill>
                          <a:effectLst/>
                        </a:rPr>
                        <a:t> </a:t>
                      </a:r>
                      <a:r>
                        <a:rPr lang="fr-FR" sz="1400" b="0" dirty="0">
                          <a:solidFill>
                            <a:schemeClr val="tx1"/>
                          </a:solidFill>
                          <a:effectLst/>
                        </a:rPr>
                        <a:t>grade</a:t>
                      </a:r>
                      <a:r>
                        <a:rPr lang="fr-FR" sz="1400" b="0" spc="50" dirty="0">
                          <a:solidFill>
                            <a:schemeClr val="tx1"/>
                          </a:solidFill>
                          <a:effectLst/>
                        </a:rPr>
                        <a:t> </a:t>
                      </a:r>
                      <a:r>
                        <a:rPr lang="fr-FR" sz="1400" b="0" dirty="0">
                          <a:solidFill>
                            <a:schemeClr val="tx1"/>
                          </a:solidFill>
                          <a:effectLst/>
                        </a:rPr>
                        <a:t>dans</a:t>
                      </a:r>
                      <a:r>
                        <a:rPr lang="fr-FR" sz="1400" b="0" spc="70" dirty="0">
                          <a:solidFill>
                            <a:schemeClr val="tx1"/>
                          </a:solidFill>
                          <a:effectLst/>
                        </a:rPr>
                        <a:t> </a:t>
                      </a:r>
                      <a:r>
                        <a:rPr lang="fr-FR" sz="1400" b="0" dirty="0">
                          <a:solidFill>
                            <a:schemeClr val="tx1"/>
                          </a:solidFill>
                          <a:effectLst/>
                        </a:rPr>
                        <a:t>un</a:t>
                      </a:r>
                      <a:r>
                        <a:rPr lang="fr-FR" sz="1400" b="0" spc="60" dirty="0">
                          <a:solidFill>
                            <a:schemeClr val="tx1"/>
                          </a:solidFill>
                          <a:effectLst/>
                        </a:rPr>
                        <a:t> </a:t>
                      </a:r>
                      <a:r>
                        <a:rPr lang="fr-FR" sz="1400" b="0" dirty="0">
                          <a:solidFill>
                            <a:schemeClr val="tx1"/>
                          </a:solidFill>
                          <a:effectLst/>
                        </a:rPr>
                        <a:t>délai</a:t>
                      </a:r>
                      <a:r>
                        <a:rPr lang="fr-FR" sz="1400" b="0" spc="5" dirty="0">
                          <a:solidFill>
                            <a:schemeClr val="tx1"/>
                          </a:solidFill>
                          <a:effectLst/>
                        </a:rPr>
                        <a:t> </a:t>
                      </a:r>
                      <a:r>
                        <a:rPr lang="fr-FR" sz="1400" b="0" dirty="0">
                          <a:solidFill>
                            <a:schemeClr val="tx1"/>
                          </a:solidFill>
                          <a:effectLst/>
                        </a:rPr>
                        <a:t>raisonnable (notion jurisprudentielle à</a:t>
                      </a:r>
                      <a:r>
                        <a:rPr lang="fr-FR" sz="1400" b="0" spc="5" dirty="0">
                          <a:solidFill>
                            <a:schemeClr val="tx1"/>
                          </a:solidFill>
                          <a:effectLst/>
                        </a:rPr>
                        <a:t> </a:t>
                      </a:r>
                      <a:r>
                        <a:rPr lang="fr-FR" sz="1400" b="0" dirty="0">
                          <a:solidFill>
                            <a:schemeClr val="tx1"/>
                          </a:solidFill>
                          <a:effectLst/>
                        </a:rPr>
                        <a:t>apprécier</a:t>
                      </a:r>
                      <a:r>
                        <a:rPr lang="fr-FR" sz="1400" b="0" spc="-55" dirty="0">
                          <a:solidFill>
                            <a:schemeClr val="tx1"/>
                          </a:solidFill>
                          <a:effectLst/>
                        </a:rPr>
                        <a:t> </a:t>
                      </a:r>
                      <a:r>
                        <a:rPr lang="fr-FR" sz="1400" b="0" dirty="0">
                          <a:solidFill>
                            <a:schemeClr val="tx1"/>
                          </a:solidFill>
                          <a:effectLst/>
                        </a:rPr>
                        <a:t>au</a:t>
                      </a:r>
                      <a:r>
                        <a:rPr lang="fr-FR" sz="1400" b="0" spc="-35" dirty="0">
                          <a:solidFill>
                            <a:schemeClr val="tx1"/>
                          </a:solidFill>
                          <a:effectLst/>
                        </a:rPr>
                        <a:t> </a:t>
                      </a:r>
                      <a:r>
                        <a:rPr lang="fr-FR" sz="1400" b="0" dirty="0">
                          <a:solidFill>
                            <a:schemeClr val="tx1"/>
                          </a:solidFill>
                          <a:effectLst/>
                        </a:rPr>
                        <a:t>cas</a:t>
                      </a:r>
                      <a:r>
                        <a:rPr lang="fr-FR" sz="1400" b="0" spc="-15" dirty="0">
                          <a:solidFill>
                            <a:schemeClr val="tx1"/>
                          </a:solidFill>
                          <a:effectLst/>
                        </a:rPr>
                        <a:t> </a:t>
                      </a:r>
                      <a:r>
                        <a:rPr lang="fr-FR" sz="1400" b="0" dirty="0">
                          <a:solidFill>
                            <a:schemeClr val="tx1"/>
                          </a:solidFill>
                          <a:effectLst/>
                        </a:rPr>
                        <a:t>par</a:t>
                      </a:r>
                      <a:r>
                        <a:rPr lang="fr-FR" sz="1400" b="0" spc="-30" dirty="0">
                          <a:solidFill>
                            <a:schemeClr val="tx1"/>
                          </a:solidFill>
                          <a:effectLst/>
                        </a:rPr>
                        <a:t> </a:t>
                      </a:r>
                      <a:r>
                        <a:rPr lang="fr-FR" sz="1400" b="0" dirty="0">
                          <a:solidFill>
                            <a:schemeClr val="tx1"/>
                          </a:solidFill>
                          <a:effectLst/>
                        </a:rPr>
                        <a:t>cas).</a:t>
                      </a:r>
                      <a:r>
                        <a:rPr lang="fr-FR" sz="1400" b="0" spc="-20" dirty="0">
                          <a:solidFill>
                            <a:schemeClr val="tx1"/>
                          </a:solidFill>
                          <a:effectLst/>
                        </a:rPr>
                        <a:t> </a:t>
                      </a:r>
                      <a:r>
                        <a:rPr lang="fr-FR" sz="1400" b="0" dirty="0">
                          <a:solidFill>
                            <a:schemeClr val="tx1"/>
                          </a:solidFill>
                          <a:effectLst/>
                        </a:rPr>
                        <a:t>Si</a:t>
                      </a:r>
                      <a:r>
                        <a:rPr lang="fr-FR" sz="1400" b="0" spc="-30" dirty="0">
                          <a:solidFill>
                            <a:schemeClr val="tx1"/>
                          </a:solidFill>
                          <a:effectLst/>
                        </a:rPr>
                        <a:t> </a:t>
                      </a:r>
                      <a:r>
                        <a:rPr lang="fr-FR" sz="1400" b="0" dirty="0">
                          <a:solidFill>
                            <a:schemeClr val="tx1"/>
                          </a:solidFill>
                          <a:effectLst/>
                        </a:rPr>
                        <a:t>impossibilité</a:t>
                      </a:r>
                      <a:r>
                        <a:rPr lang="fr-FR" sz="1400" b="0" spc="-260" dirty="0">
                          <a:solidFill>
                            <a:schemeClr val="tx1"/>
                          </a:solidFill>
                          <a:effectLst/>
                        </a:rPr>
                        <a:t> </a:t>
                      </a:r>
                      <a:r>
                        <a:rPr lang="fr-FR" sz="1400" b="0" dirty="0">
                          <a:solidFill>
                            <a:schemeClr val="tx1"/>
                          </a:solidFill>
                          <a:effectLst/>
                        </a:rPr>
                        <a:t>de</a:t>
                      </a:r>
                      <a:r>
                        <a:rPr lang="fr-FR" sz="1400" b="0" spc="5" dirty="0">
                          <a:solidFill>
                            <a:schemeClr val="tx1"/>
                          </a:solidFill>
                          <a:effectLst/>
                        </a:rPr>
                        <a:t> </a:t>
                      </a:r>
                      <a:r>
                        <a:rPr lang="fr-FR" sz="1400" b="0" dirty="0">
                          <a:solidFill>
                            <a:schemeClr val="tx1"/>
                          </a:solidFill>
                          <a:effectLst/>
                        </a:rPr>
                        <a:t>réintégration, maintien en</a:t>
                      </a:r>
                      <a:r>
                        <a:rPr lang="fr-FR" sz="1400" b="0" spc="5" dirty="0">
                          <a:solidFill>
                            <a:schemeClr val="tx1"/>
                          </a:solidFill>
                          <a:effectLst/>
                        </a:rPr>
                        <a:t> </a:t>
                      </a:r>
                      <a:r>
                        <a:rPr lang="fr-FR" sz="1400" b="0" dirty="0">
                          <a:solidFill>
                            <a:schemeClr val="tx1"/>
                          </a:solidFill>
                          <a:effectLst/>
                        </a:rPr>
                        <a:t>disponibilité</a:t>
                      </a:r>
                      <a:r>
                        <a:rPr lang="fr-FR" sz="1400" b="0" spc="5" dirty="0">
                          <a:solidFill>
                            <a:schemeClr val="tx1"/>
                          </a:solidFill>
                          <a:effectLst/>
                        </a:rPr>
                        <a:t> </a:t>
                      </a:r>
                      <a:r>
                        <a:rPr lang="fr-FR" sz="1400" b="0" dirty="0">
                          <a:solidFill>
                            <a:schemeClr val="tx1"/>
                          </a:solidFill>
                          <a:effectLst/>
                        </a:rPr>
                        <a:t>faute</a:t>
                      </a:r>
                      <a:r>
                        <a:rPr lang="fr-FR" sz="1400" b="0" spc="-35" dirty="0">
                          <a:solidFill>
                            <a:schemeClr val="tx1"/>
                          </a:solidFill>
                          <a:effectLst/>
                        </a:rPr>
                        <a:t> </a:t>
                      </a:r>
                      <a:r>
                        <a:rPr lang="fr-FR" sz="1400" b="0" dirty="0">
                          <a:solidFill>
                            <a:schemeClr val="tx1"/>
                          </a:solidFill>
                          <a:effectLst/>
                        </a:rPr>
                        <a:t>d’emploi</a:t>
                      </a:r>
                      <a:r>
                        <a:rPr lang="fr-FR" sz="1400" b="0" spc="-45" dirty="0">
                          <a:solidFill>
                            <a:schemeClr val="tx1"/>
                          </a:solidFill>
                          <a:effectLst/>
                        </a:rPr>
                        <a:t> </a:t>
                      </a:r>
                      <a:r>
                        <a:rPr lang="fr-FR" sz="1400" b="0" dirty="0">
                          <a:solidFill>
                            <a:schemeClr val="tx1"/>
                          </a:solidFill>
                          <a:effectLst/>
                        </a:rPr>
                        <a:t>vacant</a:t>
                      </a:r>
                      <a:r>
                        <a:rPr lang="fr-FR" sz="1400" b="0" spc="-30" dirty="0">
                          <a:solidFill>
                            <a:schemeClr val="tx1"/>
                          </a:solidFill>
                          <a:effectLst/>
                        </a:rPr>
                        <a:t> </a:t>
                      </a:r>
                      <a:r>
                        <a:rPr lang="fr-FR" sz="1400" b="0" dirty="0">
                          <a:solidFill>
                            <a:schemeClr val="tx1"/>
                          </a:solidFill>
                          <a:effectLst/>
                        </a:rPr>
                        <a:t>et</a:t>
                      </a:r>
                      <a:r>
                        <a:rPr lang="fr-FR" sz="1400" b="0" spc="-15" dirty="0">
                          <a:solidFill>
                            <a:schemeClr val="tx1"/>
                          </a:solidFill>
                          <a:effectLst/>
                        </a:rPr>
                        <a:t> </a:t>
                      </a:r>
                      <a:r>
                        <a:rPr lang="fr-FR" sz="1400" b="0" dirty="0">
                          <a:solidFill>
                            <a:schemeClr val="tx1"/>
                          </a:solidFill>
                          <a:effectLst/>
                        </a:rPr>
                        <a:t>saisine</a:t>
                      </a:r>
                      <a:r>
                        <a:rPr lang="fr-FR" sz="1400" b="0" spc="-30" dirty="0">
                          <a:solidFill>
                            <a:schemeClr val="tx1"/>
                          </a:solidFill>
                          <a:effectLst/>
                        </a:rPr>
                        <a:t> </a:t>
                      </a:r>
                      <a:r>
                        <a:rPr lang="fr-FR" sz="1400" b="0" dirty="0">
                          <a:solidFill>
                            <a:schemeClr val="tx1"/>
                          </a:solidFill>
                          <a:effectLst/>
                        </a:rPr>
                        <a:t>du</a:t>
                      </a:r>
                    </a:p>
                    <a:p>
                      <a:pPr marL="83185" marR="67310" algn="ctr">
                        <a:spcBef>
                          <a:spcPts val="560"/>
                        </a:spcBef>
                        <a:buNone/>
                      </a:pPr>
                      <a:r>
                        <a:rPr lang="fr-FR" sz="1400" b="0" dirty="0">
                          <a:solidFill>
                            <a:schemeClr val="tx1"/>
                          </a:solidFill>
                          <a:effectLst/>
                        </a:rPr>
                        <a:t>CNFPT</a:t>
                      </a:r>
                      <a:r>
                        <a:rPr lang="fr-FR" sz="1400" b="0" spc="-5" dirty="0">
                          <a:solidFill>
                            <a:schemeClr val="tx1"/>
                          </a:solidFill>
                          <a:effectLst/>
                        </a:rPr>
                        <a:t> </a:t>
                      </a:r>
                      <a:r>
                        <a:rPr lang="fr-FR" sz="1400" b="0" dirty="0">
                          <a:solidFill>
                            <a:schemeClr val="tx1"/>
                          </a:solidFill>
                          <a:effectLst/>
                        </a:rPr>
                        <a:t>ou</a:t>
                      </a:r>
                      <a:r>
                        <a:rPr lang="fr-FR" sz="1400" b="0" spc="-30" dirty="0">
                          <a:solidFill>
                            <a:schemeClr val="tx1"/>
                          </a:solidFill>
                          <a:effectLst/>
                        </a:rPr>
                        <a:t> </a:t>
                      </a:r>
                      <a:r>
                        <a:rPr lang="fr-FR" sz="1400" b="0" dirty="0">
                          <a:solidFill>
                            <a:schemeClr val="tx1"/>
                          </a:solidFill>
                          <a:effectLst/>
                        </a:rPr>
                        <a:t>du</a:t>
                      </a:r>
                      <a:r>
                        <a:rPr lang="fr-FR" sz="1400" b="0" spc="-15" dirty="0">
                          <a:solidFill>
                            <a:schemeClr val="tx1"/>
                          </a:solidFill>
                          <a:effectLst/>
                        </a:rPr>
                        <a:t> </a:t>
                      </a:r>
                      <a:r>
                        <a:rPr lang="fr-FR" sz="1400" b="0" dirty="0">
                          <a:solidFill>
                            <a:schemeClr val="tx1"/>
                          </a:solidFill>
                          <a:effectLst/>
                        </a:rPr>
                        <a:t>CDG</a:t>
                      </a:r>
                      <a:endParaRPr lang="fr-FR" sz="1400" b="0" dirty="0">
                        <a:solidFill>
                          <a:schemeClr val="tx1"/>
                        </a:solidFill>
                        <a:effectLst/>
                        <a:latin typeface="Arial MT"/>
                        <a:ea typeface="Arial MT"/>
                        <a:cs typeface="Arial MT"/>
                      </a:endParaRPr>
                    </a:p>
                  </a:txBody>
                  <a:tcPr marL="0" marR="0" marT="0" marB="0" anchor="ctr">
                    <a:solidFill>
                      <a:srgbClr val="CFD5EA"/>
                    </a:solidFill>
                  </a:tcPr>
                </a:tc>
                <a:extLst>
                  <a:ext uri="{0D108BD9-81ED-4DB2-BD59-A6C34878D82A}">
                    <a16:rowId xmlns:a16="http://schemas.microsoft.com/office/drawing/2014/main" val="3016740829"/>
                  </a:ext>
                </a:extLst>
              </a:tr>
            </a:tbl>
          </a:graphicData>
        </a:graphic>
      </p:graphicFrame>
    </p:spTree>
    <p:extLst>
      <p:ext uri="{BB962C8B-B14F-4D97-AF65-F5344CB8AC3E}">
        <p14:creationId xmlns:p14="http://schemas.microsoft.com/office/powerpoint/2010/main" val="1661420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38B3-BEDB-6182-E2EC-E2E0BAB48EB5}"/>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C9A02DC5-FD09-10C6-EACB-6599418BC34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7575E34D-F7C4-814C-EFB1-1F6C1479F7BF}"/>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07840EE9-AB78-A2FA-59FE-3F40B4B7216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B788971A-56CD-255B-F018-C33AFF3CABB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38ED23A4-97DC-3CDB-0BBC-C7817073868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AA6FD09F-3FBB-19A1-9ACC-3B9BDA05295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602A1D0D-A8BE-520E-BC09-6F87E94CE63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18CC23EA-B374-0EB4-07E3-2B3018D458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5A17F1F4-11AD-09AB-764E-25761BC1655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5CED502E-10CE-A2DC-4868-BE014FCD0D8C}"/>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FADA5A02-5A19-4784-633A-C8B307BA858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4FACC647-A7CC-50FE-AF1F-79D930816C1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15D69B95-2FD5-5399-634F-2BBA6525E0B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67CE5D67-A51E-42F8-8D36-23270914339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41386430-5DEC-9CF4-63A7-7919DCA27A51}"/>
              </a:ext>
            </a:extLst>
          </p:cNvPr>
          <p:cNvGraphicFramePr/>
          <p:nvPr>
            <p:extLst>
              <p:ext uri="{D42A27DB-BD31-4B8C-83A1-F6EECF244321}">
                <p14:modId xmlns:p14="http://schemas.microsoft.com/office/powerpoint/2010/main" val="1525742863"/>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7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5439" y="1043885"/>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682400" y="1538184"/>
            <a:ext cx="8022700" cy="3970318"/>
          </a:xfrm>
          <a:prstGeom prst="rect">
            <a:avLst/>
          </a:prstGeom>
          <a:noFill/>
        </p:spPr>
        <p:txBody>
          <a:bodyPr wrap="square" rtlCol="0">
            <a:spAutoFit/>
          </a:bodyPr>
          <a:lstStyle/>
          <a:p>
            <a:pPr marL="514350" indent="-514350">
              <a:buAutoNum type="arabicPeriod"/>
            </a:pPr>
            <a:r>
              <a:rPr lang="fr-FR" sz="2800" b="1" dirty="0">
                <a:solidFill>
                  <a:srgbClr val="00B0F0"/>
                </a:solidFill>
              </a:rPr>
              <a:t>La période d’essai des contractuels</a:t>
            </a:r>
          </a:p>
          <a:p>
            <a:endParaRPr lang="fr-FR" sz="2800" b="1" dirty="0">
              <a:solidFill>
                <a:schemeClr val="accent2"/>
              </a:solidFill>
            </a:endParaRPr>
          </a:p>
          <a:p>
            <a:pPr marL="541338"/>
            <a:r>
              <a:rPr lang="fr-FR" sz="2800" b="1" dirty="0">
                <a:solidFill>
                  <a:schemeClr val="accent2"/>
                </a:solidFill>
              </a:rPr>
              <a:t>2. Le disponibilité</a:t>
            </a:r>
          </a:p>
          <a:p>
            <a:pPr marL="541338"/>
            <a:endParaRPr lang="fr-FR" sz="2800" b="1" dirty="0">
              <a:solidFill>
                <a:schemeClr val="accent2"/>
              </a:solidFill>
            </a:endParaRPr>
          </a:p>
          <a:p>
            <a:pPr marL="541338"/>
            <a:r>
              <a:rPr lang="fr-FR" sz="2800" b="1" dirty="0">
                <a:solidFill>
                  <a:schemeClr val="accent2"/>
                </a:solidFill>
              </a:rPr>
              <a:t>	</a:t>
            </a:r>
            <a:r>
              <a:rPr lang="fr-FR" sz="2800" b="1" dirty="0">
                <a:solidFill>
                  <a:srgbClr val="CC99FF"/>
                </a:solidFill>
              </a:rPr>
              <a:t>3. Retraite : le rétablissement au régime général</a:t>
            </a:r>
          </a:p>
          <a:p>
            <a:pPr marL="541338"/>
            <a:endParaRPr lang="fr-FR" sz="2800" b="1" dirty="0">
              <a:solidFill>
                <a:srgbClr val="00B050"/>
              </a:solidFill>
            </a:endParaRPr>
          </a:p>
          <a:p>
            <a:pPr marL="2155825" lvl="2"/>
            <a:r>
              <a:rPr lang="fr-FR" sz="2800" b="1" dirty="0">
                <a:solidFill>
                  <a:srgbClr val="FF0000"/>
                </a:solidFill>
              </a:rPr>
              <a:t>4. L’actu-minute</a:t>
            </a:r>
            <a:endParaRPr lang="fr-FR" sz="2800" b="1" dirty="0">
              <a:solidFill>
                <a:srgbClr val="7030A0"/>
              </a:solidFill>
            </a:endParaRP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7955E-773A-7D2C-5134-75E94C2B79E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52EBF6F-C0D2-75EC-C90C-8FC57096994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711D1634-AE34-068B-1A35-C7EDDA442B20}"/>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87E56DA8-C52C-B20D-7F0B-87FE547F011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3234ED7-AA7C-B5DA-AAD3-773E5E95941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B67B5DD-18DC-6D13-83D9-0717FC456C7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8F47507-18E2-C193-0C76-D18CCA1C352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60DAED3-EAAD-CA79-C9C3-17AA4DE029A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0A7DD197-8D4C-E7FD-CAF9-85A195A48C7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568EE02-D9B6-A1B6-C873-A5E8143AA5C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4F478D50-4AFE-261C-8C22-0255343F142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C044D79-4402-5321-7D53-5619D3A6912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83BB3312-C839-1EA1-C811-4AEBDF6651D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4B56950-D884-16FC-6AE5-A61D62BC7B0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B1682346-4989-6A89-FDF6-39A8FF6A5E1C}"/>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FC0ED779-D3C1-970C-A2C6-5A9F764155F4}"/>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4D3D079C-5E93-FEA2-C45D-D0BAB298CE61}"/>
              </a:ext>
            </a:extLst>
          </p:cNvPr>
          <p:cNvSpPr>
            <a:spLocks noGrp="1"/>
          </p:cNvSpPr>
          <p:nvPr>
            <p:ph type="title"/>
          </p:nvPr>
        </p:nvSpPr>
        <p:spPr>
          <a:xfrm>
            <a:off x="628650" y="90491"/>
            <a:ext cx="7886700" cy="1325563"/>
          </a:xfrm>
        </p:spPr>
        <p:txBody>
          <a:bodyPr/>
          <a:lstStyle/>
          <a:p>
            <a:pPr algn="r"/>
            <a:r>
              <a:rPr lang="fr-FR" dirty="0">
                <a:solidFill>
                  <a:srgbClr val="00B0F0"/>
                </a:solidFill>
              </a:rPr>
              <a:t>De quoi s’agit –il?</a:t>
            </a:r>
          </a:p>
        </p:txBody>
      </p:sp>
      <p:sp>
        <p:nvSpPr>
          <p:cNvPr id="12" name="Espace réservé du contenu 11">
            <a:extLst>
              <a:ext uri="{FF2B5EF4-FFF2-40B4-BE49-F238E27FC236}">
                <a16:creationId xmlns:a16="http://schemas.microsoft.com/office/drawing/2014/main" id="{64FF6685-8E2E-8F6B-6B1A-9125E3719050}"/>
              </a:ext>
            </a:extLst>
          </p:cNvPr>
          <p:cNvSpPr>
            <a:spLocks noGrp="1"/>
          </p:cNvSpPr>
          <p:nvPr>
            <p:ph idx="1"/>
          </p:nvPr>
        </p:nvSpPr>
        <p:spPr>
          <a:xfrm>
            <a:off x="711213" y="1722541"/>
            <a:ext cx="7886700" cy="4351338"/>
          </a:xfrm>
        </p:spPr>
        <p:txBody>
          <a:bodyPr/>
          <a:lstStyle/>
          <a:p>
            <a:pPr marL="0" indent="0">
              <a:buNone/>
            </a:pPr>
            <a:r>
              <a:rPr lang="fr-FR" sz="1800" dirty="0"/>
              <a:t>Le rétablissement est opéré lorsque l'agent est radié des cadres sans droit à pension.</a:t>
            </a:r>
          </a:p>
          <a:p>
            <a:pPr marL="0" indent="0">
              <a:buNone/>
            </a:pPr>
            <a:r>
              <a:rPr lang="fr-FR" sz="1800" dirty="0"/>
              <a:t>Il s’agit de faire basculer tous les trimestres cotisés à la CNRACL vers le Régime Général / Ircantec dès lors que le fonctionnaire quitte définitivement la fonction publique (suite à démission, licenciement, révocation, …) sans avoir accompli un nombre minimum d’années de services</a:t>
            </a:r>
          </a:p>
          <a:p>
            <a:pPr marL="0" indent="0">
              <a:buNone/>
            </a:pPr>
            <a:endParaRPr lang="fr-FR" sz="1800" dirty="0"/>
          </a:p>
          <a:p>
            <a:pPr marL="0" indent="0">
              <a:buNone/>
            </a:pPr>
            <a:r>
              <a:rPr lang="fr-FR" sz="1800" dirty="0"/>
              <a:t>Au moment du départ, la retraite de l’agent concerné sera calculée par le RG en tenant compte de la période cotisée en tant que fonctionnaire</a:t>
            </a:r>
          </a:p>
          <a:p>
            <a:pPr marL="0" indent="0">
              <a:buNone/>
            </a:pPr>
            <a:endParaRPr lang="fr-FR" dirty="0"/>
          </a:p>
          <a:p>
            <a:pPr marL="0" indent="0">
              <a:buNone/>
            </a:pPr>
            <a:endParaRPr lang="fr-FR" dirty="0"/>
          </a:p>
        </p:txBody>
      </p:sp>
      <p:pic>
        <p:nvPicPr>
          <p:cNvPr id="4" name="Image 3">
            <a:extLst>
              <a:ext uri="{FF2B5EF4-FFF2-40B4-BE49-F238E27FC236}">
                <a16:creationId xmlns:a16="http://schemas.microsoft.com/office/drawing/2014/main" id="{7E4EF519-7DDA-F69E-C082-FFBDE09B6C62}"/>
              </a:ext>
            </a:extLst>
          </p:cNvPr>
          <p:cNvPicPr>
            <a:picLocks noChangeAspect="1"/>
          </p:cNvPicPr>
          <p:nvPr/>
        </p:nvPicPr>
        <p:blipFill>
          <a:blip r:embed="rId3"/>
          <a:stretch>
            <a:fillRect/>
          </a:stretch>
        </p:blipFill>
        <p:spPr>
          <a:xfrm>
            <a:off x="1003882" y="4419599"/>
            <a:ext cx="1475875" cy="1654279"/>
          </a:xfrm>
          <a:prstGeom prst="rect">
            <a:avLst/>
          </a:prstGeom>
        </p:spPr>
      </p:pic>
      <p:sp>
        <p:nvSpPr>
          <p:cNvPr id="10" name="Flèche : droite 9">
            <a:extLst>
              <a:ext uri="{FF2B5EF4-FFF2-40B4-BE49-F238E27FC236}">
                <a16:creationId xmlns:a16="http://schemas.microsoft.com/office/drawing/2014/main" id="{EBA88455-F8A5-9387-CF37-3E2B0204723F}"/>
              </a:ext>
            </a:extLst>
          </p:cNvPr>
          <p:cNvSpPr/>
          <p:nvPr/>
        </p:nvSpPr>
        <p:spPr>
          <a:xfrm>
            <a:off x="2561666" y="5093660"/>
            <a:ext cx="3080748" cy="32066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6076B722-DE4D-CDFC-F65E-B6ABA5944CF1}"/>
              </a:ext>
            </a:extLst>
          </p:cNvPr>
          <p:cNvPicPr>
            <a:picLocks noChangeAspect="1"/>
          </p:cNvPicPr>
          <p:nvPr/>
        </p:nvPicPr>
        <p:blipFill>
          <a:blip r:embed="rId4"/>
          <a:stretch>
            <a:fillRect/>
          </a:stretch>
        </p:blipFill>
        <p:spPr>
          <a:xfrm>
            <a:off x="5847306" y="4419599"/>
            <a:ext cx="2323914" cy="746054"/>
          </a:xfrm>
          <a:prstGeom prst="rect">
            <a:avLst/>
          </a:prstGeom>
        </p:spPr>
      </p:pic>
      <p:pic>
        <p:nvPicPr>
          <p:cNvPr id="26" name="Image 25">
            <a:extLst>
              <a:ext uri="{FF2B5EF4-FFF2-40B4-BE49-F238E27FC236}">
                <a16:creationId xmlns:a16="http://schemas.microsoft.com/office/drawing/2014/main" id="{11D59199-A7C4-9FA0-DC59-0562D39F814D}"/>
              </a:ext>
            </a:extLst>
          </p:cNvPr>
          <p:cNvPicPr>
            <a:picLocks noChangeAspect="1"/>
          </p:cNvPicPr>
          <p:nvPr/>
        </p:nvPicPr>
        <p:blipFill>
          <a:blip r:embed="rId5"/>
          <a:stretch>
            <a:fillRect/>
          </a:stretch>
        </p:blipFill>
        <p:spPr>
          <a:xfrm>
            <a:off x="6031677" y="5353863"/>
            <a:ext cx="2472787" cy="1049646"/>
          </a:xfrm>
          <a:prstGeom prst="rect">
            <a:avLst/>
          </a:prstGeom>
        </p:spPr>
      </p:pic>
    </p:spTree>
    <p:extLst>
      <p:ext uri="{BB962C8B-B14F-4D97-AF65-F5344CB8AC3E}">
        <p14:creationId xmlns:p14="http://schemas.microsoft.com/office/powerpoint/2010/main" val="236637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5FDD3-67DD-4ABD-F214-2F86DB2E77B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5361F62-F019-C10C-5765-8B6A58FE399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1FC5F6E-5984-EAF0-50A0-8FFB40EF05E6}"/>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7062A38-2B87-633B-81BA-FE832A2C1832}"/>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12BDFEC-CBAE-F77E-1C22-128E5615648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6E79FB0-57FF-F2E7-0A8B-B33CD028E80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5C5F398-C5DF-103B-7083-A307841BA3BA}"/>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F707477-A757-8C94-78F6-45A4DFA577D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3EA7A90C-5F0B-4E5A-D04A-F779746807A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108AD3A-0E2C-3A96-AAAB-CFC535FE659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E3784EB-2061-5235-2175-316F281204A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D877B4D-0415-0214-5CDC-99A33B7FFA44}"/>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70AA951-8037-E3D3-0A2C-6E992BB4771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0266605-E149-1C0B-1A1F-9C197D13463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B307555-7E2E-358F-6BB2-19AF666BC98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7411F08F-F74E-B56D-890D-7E3840955EB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229B1CEA-2292-4696-4D54-9C23ECBC5321}"/>
              </a:ext>
            </a:extLst>
          </p:cNvPr>
          <p:cNvSpPr>
            <a:spLocks noGrp="1"/>
          </p:cNvSpPr>
          <p:nvPr>
            <p:ph type="title"/>
          </p:nvPr>
        </p:nvSpPr>
        <p:spPr>
          <a:xfrm>
            <a:off x="628650" y="90491"/>
            <a:ext cx="7886700" cy="1325563"/>
          </a:xfrm>
        </p:spPr>
        <p:txBody>
          <a:bodyPr/>
          <a:lstStyle/>
          <a:p>
            <a:pPr algn="r"/>
            <a:r>
              <a:rPr lang="fr-FR" dirty="0">
                <a:solidFill>
                  <a:srgbClr val="00B0F0"/>
                </a:solidFill>
              </a:rPr>
              <a:t>Qui est concerné?</a:t>
            </a:r>
          </a:p>
        </p:txBody>
      </p:sp>
      <p:sp>
        <p:nvSpPr>
          <p:cNvPr id="12" name="Espace réservé du contenu 11">
            <a:extLst>
              <a:ext uri="{FF2B5EF4-FFF2-40B4-BE49-F238E27FC236}">
                <a16:creationId xmlns:a16="http://schemas.microsoft.com/office/drawing/2014/main" id="{18167706-D992-E706-E1F1-673EC7A9DA99}"/>
              </a:ext>
            </a:extLst>
          </p:cNvPr>
          <p:cNvSpPr>
            <a:spLocks noGrp="1"/>
          </p:cNvSpPr>
          <p:nvPr>
            <p:ph idx="1"/>
          </p:nvPr>
        </p:nvSpPr>
        <p:spPr>
          <a:xfrm>
            <a:off x="711213" y="1722541"/>
            <a:ext cx="7886700" cy="4351338"/>
          </a:xfrm>
        </p:spPr>
        <p:txBody>
          <a:bodyPr/>
          <a:lstStyle/>
          <a:p>
            <a:r>
              <a:rPr lang="fr-FR" dirty="0"/>
              <a:t>Les fonctionnaires </a:t>
            </a:r>
            <a:r>
              <a:rPr lang="fr-FR" b="1" dirty="0"/>
              <a:t>radiés</a:t>
            </a:r>
            <a:r>
              <a:rPr lang="fr-FR" dirty="0"/>
              <a:t> des cadres </a:t>
            </a:r>
            <a:r>
              <a:rPr lang="fr-FR" b="1" dirty="0"/>
              <a:t>à compter du 1er janvier 2011</a:t>
            </a:r>
            <a:r>
              <a:rPr lang="fr-FR" dirty="0"/>
              <a:t>, qui </a:t>
            </a:r>
            <a:r>
              <a:rPr lang="fr-FR" b="1" dirty="0"/>
              <a:t>ne réunissent pas au moins deux ans</a:t>
            </a:r>
            <a:r>
              <a:rPr lang="fr-FR" dirty="0"/>
              <a:t> de services civils et militaires effectifs. </a:t>
            </a:r>
            <a:r>
              <a:rPr lang="fr-FR" dirty="0">
                <a:hlinkClick r:id="rId3"/>
              </a:rPr>
              <a:t>Article 7 - Décret n°2003-1306 du 26 décembre 2003 relatif au régime de retraite des fonctionnaires affiliés à la Caisse nationale de retraites des agents des collectivités locales - Légifrance</a:t>
            </a:r>
            <a:endParaRPr lang="fr-FR" dirty="0"/>
          </a:p>
          <a:p>
            <a:r>
              <a:rPr lang="fr-FR" dirty="0"/>
              <a:t>Les fonctionnaires </a:t>
            </a:r>
            <a:r>
              <a:rPr lang="fr-FR" b="1" dirty="0"/>
              <a:t>radiés</a:t>
            </a:r>
            <a:r>
              <a:rPr lang="fr-FR" dirty="0"/>
              <a:t> des cadres </a:t>
            </a:r>
            <a:r>
              <a:rPr lang="fr-FR" b="1" dirty="0"/>
              <a:t>jusqu’au 31/12/2010 inclus</a:t>
            </a:r>
            <a:r>
              <a:rPr lang="fr-FR" dirty="0"/>
              <a:t> qui ne réunissait pas à cette date </a:t>
            </a:r>
            <a:r>
              <a:rPr lang="fr-FR" b="1" dirty="0"/>
              <a:t>15 ans</a:t>
            </a:r>
            <a:r>
              <a:rPr lang="fr-FR" dirty="0"/>
              <a:t> de services civils et militaires.</a:t>
            </a:r>
          </a:p>
          <a:p>
            <a:r>
              <a:rPr lang="fr-FR" dirty="0"/>
              <a:t>Les agents stagiaires qui ne sont pas titularisés.</a:t>
            </a:r>
          </a:p>
          <a:p>
            <a:r>
              <a:rPr lang="fr-FR" dirty="0"/>
              <a:t>Ne sont pas concernés les fonctionnaires qui poursuivent leur carrière dans une autre collectivité, ni ceux radiés des cadres pour invalidité. </a:t>
            </a:r>
          </a:p>
          <a:p>
            <a:pPr marL="0" indent="0">
              <a:buNone/>
            </a:pPr>
            <a:endParaRPr lang="fr-FR" dirty="0"/>
          </a:p>
          <a:p>
            <a:pPr marL="0" indent="0">
              <a:buNone/>
            </a:pPr>
            <a:endParaRPr lang="fr-FR" dirty="0"/>
          </a:p>
        </p:txBody>
      </p:sp>
      <p:pic>
        <p:nvPicPr>
          <p:cNvPr id="13" name="Image 12" descr="Une image contenant habits, dessin, écriture manuscrite, texte&#10;&#10;Le contenu généré par l’IA peut être incorrect.">
            <a:extLst>
              <a:ext uri="{FF2B5EF4-FFF2-40B4-BE49-F238E27FC236}">
                <a16:creationId xmlns:a16="http://schemas.microsoft.com/office/drawing/2014/main" id="{0B8669FB-782F-EEA3-7C74-90AE88D2CF7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341851" y="5407498"/>
            <a:ext cx="1263890" cy="1263890"/>
          </a:xfrm>
          <a:prstGeom prst="rect">
            <a:avLst/>
          </a:prstGeom>
        </p:spPr>
      </p:pic>
    </p:spTree>
    <p:extLst>
      <p:ext uri="{BB962C8B-B14F-4D97-AF65-F5344CB8AC3E}">
        <p14:creationId xmlns:p14="http://schemas.microsoft.com/office/powerpoint/2010/main" val="1145857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06082-62F0-0D22-AD91-77E91CA3A268}"/>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06E45D2-BF73-22AD-AD5F-E1A84D1F4424}"/>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CA0155F-215C-D79C-25E0-416F8C327F07}"/>
              </a:ext>
            </a:extLst>
          </p:cNvPr>
          <p:cNvGrpSpPr>
            <a:grpSpLocks/>
          </p:cNvGrpSpPr>
          <p:nvPr/>
        </p:nvGrpSpPr>
        <p:grpSpPr bwMode="auto">
          <a:xfrm>
            <a:off x="1482068" y="142479"/>
            <a:ext cx="7661932" cy="1314472"/>
            <a:chOff x="2521302" y="4447632"/>
            <a:chExt cx="6645275" cy="2324642"/>
          </a:xfrm>
        </p:grpSpPr>
        <p:sp>
          <p:nvSpPr>
            <p:cNvPr id="14" name="Oval 2">
              <a:extLst>
                <a:ext uri="{FF2B5EF4-FFF2-40B4-BE49-F238E27FC236}">
                  <a16:creationId xmlns:a16="http://schemas.microsoft.com/office/drawing/2014/main" id="{CE7D04A5-0626-C979-D77A-EA124B3C194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BE0CF8B6-8FCD-813F-D8C1-BEC3523A5E3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1FAF955-3192-B687-3D16-ECF36A7A093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AE4DB372-E024-F5FA-1FA0-C583744BBB4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666C409F-F307-40D5-DD20-BD8F71D176B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9EE263B3-8A6F-EFCD-0303-D06C8356675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43C706C-A6FF-8B36-B9AC-1851ED778B38}"/>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2E16E69-FF32-16A2-AE83-03F7AF3FBB1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2BC0F3C-A321-43F5-511F-509AFA3C8F0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ECB05D9-AD56-B5EF-13D2-63980CDB7A7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9248302-43C4-0C6A-972C-98630674469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3A976255-07F9-8D99-F67A-F9F100F5456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EA6E5D6C-6695-1D14-3573-16CFB744E65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344D8C79-76FA-B218-8FD3-BBFD94C969EE}"/>
              </a:ext>
            </a:extLst>
          </p:cNvPr>
          <p:cNvSpPr>
            <a:spLocks noGrp="1"/>
          </p:cNvSpPr>
          <p:nvPr>
            <p:ph type="title"/>
          </p:nvPr>
        </p:nvSpPr>
        <p:spPr>
          <a:xfrm>
            <a:off x="628650" y="90491"/>
            <a:ext cx="7886700" cy="1325563"/>
          </a:xfrm>
        </p:spPr>
        <p:txBody>
          <a:bodyPr/>
          <a:lstStyle/>
          <a:p>
            <a:pPr algn="r"/>
            <a:r>
              <a:rPr lang="fr-FR" sz="2500" dirty="0">
                <a:solidFill>
                  <a:srgbClr val="00B0F0"/>
                </a:solidFill>
              </a:rPr>
              <a:t>Quand procéder au rétablissement </a:t>
            </a:r>
            <a:r>
              <a:rPr lang="fr-FR" dirty="0">
                <a:solidFill>
                  <a:srgbClr val="00B0F0"/>
                </a:solidFill>
              </a:rPr>
              <a:t>?</a:t>
            </a:r>
          </a:p>
        </p:txBody>
      </p:sp>
      <p:sp>
        <p:nvSpPr>
          <p:cNvPr id="12" name="Espace réservé du contenu 11">
            <a:extLst>
              <a:ext uri="{FF2B5EF4-FFF2-40B4-BE49-F238E27FC236}">
                <a16:creationId xmlns:a16="http://schemas.microsoft.com/office/drawing/2014/main" id="{2F0BF135-4376-D048-D77B-3F7507E67C7B}"/>
              </a:ext>
            </a:extLst>
          </p:cNvPr>
          <p:cNvSpPr>
            <a:spLocks noGrp="1"/>
          </p:cNvSpPr>
          <p:nvPr>
            <p:ph idx="1"/>
          </p:nvPr>
        </p:nvSpPr>
        <p:spPr>
          <a:xfrm>
            <a:off x="711213" y="1722541"/>
            <a:ext cx="7886700" cy="4351338"/>
          </a:xfrm>
        </p:spPr>
        <p:txBody>
          <a:bodyPr>
            <a:normAutofit/>
          </a:bodyPr>
          <a:lstStyle/>
          <a:p>
            <a:r>
              <a:rPr lang="fr-FR" b="1" dirty="0"/>
              <a:t>Le rétablissement doit être effectué impérativement dans l’année qui suit la date de radiation des cadres</a:t>
            </a:r>
            <a:r>
              <a:rPr lang="fr-FR" dirty="0"/>
              <a:t> afin de ne pas pénaliser l’agent au moment de son départ en retraite.</a:t>
            </a:r>
            <a:br>
              <a:rPr lang="fr-FR" dirty="0"/>
            </a:br>
            <a:r>
              <a:rPr lang="fr-FR" b="1" dirty="0"/>
              <a:t>C’est la dernière collectivité qui emploie l’agent qui doit se charger de l’instruction du dossier. </a:t>
            </a:r>
          </a:p>
          <a:p>
            <a:r>
              <a:rPr lang="fr-FR" dirty="0"/>
              <a:t>Dès que possible si cette procédure n’a pas été faite en temps utile.</a:t>
            </a:r>
          </a:p>
          <a:p>
            <a:pPr marL="0" indent="0">
              <a:buNone/>
            </a:pPr>
            <a:endParaRPr lang="fr-FR" dirty="0"/>
          </a:p>
          <a:p>
            <a:pPr marL="0" indent="0">
              <a:buNone/>
            </a:pPr>
            <a:r>
              <a:rPr lang="fr-FR" dirty="0"/>
              <a:t>	En cas d’employeurs successifs, le dernier a la charge du dossier ; il doit faire compléter par chacun des employeurs précédents le document 2/3 du dossier de rétablissement.</a:t>
            </a:r>
          </a:p>
          <a:p>
            <a:pPr marL="0" indent="0">
              <a:buNone/>
            </a:pPr>
            <a:r>
              <a:rPr lang="fr-FR" dirty="0"/>
              <a:t>Pour un agent intercommunal, un seul employeur instruit le dossier, les autres ne complétant que l’imprimé 2/3 relatif aux services effectués chez eux. </a:t>
            </a:r>
          </a:p>
          <a:p>
            <a:pPr marL="0" indent="0">
              <a:buNone/>
            </a:pPr>
            <a:endParaRPr lang="fr-FR" dirty="0"/>
          </a:p>
          <a:p>
            <a:pPr marL="0" indent="0">
              <a:buNone/>
            </a:pPr>
            <a:endParaRPr lang="fr-FR" dirty="0"/>
          </a:p>
        </p:txBody>
      </p:sp>
      <p:sp>
        <p:nvSpPr>
          <p:cNvPr id="17" name="Rectangle 5">
            <a:extLst>
              <a:ext uri="{FF2B5EF4-FFF2-40B4-BE49-F238E27FC236}">
                <a16:creationId xmlns:a16="http://schemas.microsoft.com/office/drawing/2014/main" id="{1ECC5B9B-3164-B305-DFAF-341DDA8C2D4B}"/>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 name="Flèche : droite 17">
            <a:extLst>
              <a:ext uri="{FF2B5EF4-FFF2-40B4-BE49-F238E27FC236}">
                <a16:creationId xmlns:a16="http://schemas.microsoft.com/office/drawing/2014/main" id="{7AFB6E75-D82F-6687-43B4-748B31661394}"/>
              </a:ext>
            </a:extLst>
          </p:cNvPr>
          <p:cNvSpPr/>
          <p:nvPr/>
        </p:nvSpPr>
        <p:spPr>
          <a:xfrm>
            <a:off x="965252" y="4114800"/>
            <a:ext cx="457174"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descr="Une image contenant horloge, Horloge murale, horloge quartz, temps&#10;&#10;Le contenu généré par l’IA peut être incorrect.">
            <a:extLst>
              <a:ext uri="{FF2B5EF4-FFF2-40B4-BE49-F238E27FC236}">
                <a16:creationId xmlns:a16="http://schemas.microsoft.com/office/drawing/2014/main" id="{CF96E1F4-7661-8CD0-6381-04C3F7049A9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2323" y="5638800"/>
            <a:ext cx="1080456" cy="1080456"/>
          </a:xfrm>
          <a:prstGeom prst="rect">
            <a:avLst/>
          </a:prstGeom>
        </p:spPr>
      </p:pic>
      <p:sp>
        <p:nvSpPr>
          <p:cNvPr id="28" name="ZoneTexte 27">
            <a:extLst>
              <a:ext uri="{FF2B5EF4-FFF2-40B4-BE49-F238E27FC236}">
                <a16:creationId xmlns:a16="http://schemas.microsoft.com/office/drawing/2014/main" id="{23409D38-497D-FC9C-3AB9-97DDA4ECCDF6}"/>
              </a:ext>
            </a:extLst>
          </p:cNvPr>
          <p:cNvSpPr txBox="1"/>
          <p:nvPr/>
        </p:nvSpPr>
        <p:spPr>
          <a:xfrm>
            <a:off x="1143000" y="6858000"/>
            <a:ext cx="6858000" cy="230832"/>
          </a:xfrm>
          <a:prstGeom prst="rect">
            <a:avLst/>
          </a:prstGeom>
          <a:noFill/>
        </p:spPr>
        <p:txBody>
          <a:bodyPr wrap="square" rtlCol="0">
            <a:spAutoFit/>
          </a:bodyPr>
          <a:lstStyle/>
          <a:p>
            <a:r>
              <a:rPr lang="fr-FR" sz="900">
                <a:hlinkClick r:id="rId4" tooltip="https://freepngimg.com/png/3039-clock-png-image"/>
              </a:rPr>
              <a:t>Cette photo</a:t>
            </a:r>
            <a:r>
              <a:rPr lang="fr-FR" sz="900"/>
              <a:t> par Auteur inconnu est soumise à la licence </a:t>
            </a:r>
            <a:r>
              <a:rPr lang="fr-FR" sz="900">
                <a:hlinkClick r:id="rId5" tooltip="https://creativecommons.org/licenses/by-nc/3.0/"/>
              </a:rPr>
              <a:t>CC BY-NC</a:t>
            </a:r>
            <a:endParaRPr lang="fr-FR" sz="900"/>
          </a:p>
        </p:txBody>
      </p:sp>
    </p:spTree>
    <p:extLst>
      <p:ext uri="{BB962C8B-B14F-4D97-AF65-F5344CB8AC3E}">
        <p14:creationId xmlns:p14="http://schemas.microsoft.com/office/powerpoint/2010/main" val="11804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2FCC2-D7BC-3358-77DF-2B5FBC05B0A8}"/>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5F26F97D-9480-2D2A-CAD2-E886512A452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75191FA-B0F8-E93E-9B80-09FFBF9988A1}"/>
              </a:ext>
            </a:extLst>
          </p:cNvPr>
          <p:cNvGrpSpPr>
            <a:grpSpLocks/>
          </p:cNvGrpSpPr>
          <p:nvPr/>
        </p:nvGrpSpPr>
        <p:grpSpPr bwMode="auto">
          <a:xfrm>
            <a:off x="1482068" y="142479"/>
            <a:ext cx="7661932" cy="1314472"/>
            <a:chOff x="2521302" y="4447632"/>
            <a:chExt cx="6645275" cy="2324642"/>
          </a:xfrm>
        </p:grpSpPr>
        <p:sp>
          <p:nvSpPr>
            <p:cNvPr id="14" name="Oval 2">
              <a:extLst>
                <a:ext uri="{FF2B5EF4-FFF2-40B4-BE49-F238E27FC236}">
                  <a16:creationId xmlns:a16="http://schemas.microsoft.com/office/drawing/2014/main" id="{D7B5C3A7-743A-888B-BF85-99981DA1AAB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1D1EAA1-523A-9B29-1F58-CF38DF61FA7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C835213-2B36-4806-56C4-463CE5E57A30}"/>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41B9E89-49F4-F46A-C65B-C08EC8F2D5CB}"/>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321E095-BB56-4F04-4B28-DE062FF0B07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FCB32C8C-148F-4676-F3BF-C5ACD74F35A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46E411D-2298-D6E5-5A06-F1E6793EAD7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B76D501-174B-AAD4-02B1-8AC315A5529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B40C240-E6FF-D3A3-8C0B-66AFBC1B525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A673A13-D76A-D913-AEC7-47A0038C4C2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A304FD85-B25C-DF60-DBBD-1580B66D2DD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8066FB6-32BB-1A55-2D33-BC36F16F35A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B530B1C6-E128-4742-4919-1D2D68526EF8}"/>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FD9DC238-9A1B-566A-3F81-FE01DC6F3C87}"/>
              </a:ext>
            </a:extLst>
          </p:cNvPr>
          <p:cNvSpPr>
            <a:spLocks noGrp="1"/>
          </p:cNvSpPr>
          <p:nvPr>
            <p:ph type="title"/>
          </p:nvPr>
        </p:nvSpPr>
        <p:spPr>
          <a:xfrm>
            <a:off x="628650" y="90491"/>
            <a:ext cx="7886700" cy="1325563"/>
          </a:xfrm>
        </p:spPr>
        <p:txBody>
          <a:bodyPr/>
          <a:lstStyle/>
          <a:p>
            <a:pPr algn="r"/>
            <a:r>
              <a:rPr lang="fr-FR" sz="2500" dirty="0">
                <a:solidFill>
                  <a:srgbClr val="00B0F0"/>
                </a:solidFill>
              </a:rPr>
              <a:t>Comment faire</a:t>
            </a:r>
            <a:r>
              <a:rPr lang="fr-FR" dirty="0">
                <a:solidFill>
                  <a:srgbClr val="00B0F0"/>
                </a:solidFill>
              </a:rPr>
              <a:t>?</a:t>
            </a:r>
          </a:p>
        </p:txBody>
      </p:sp>
      <p:sp>
        <p:nvSpPr>
          <p:cNvPr id="12" name="Espace réservé du contenu 11">
            <a:extLst>
              <a:ext uri="{FF2B5EF4-FFF2-40B4-BE49-F238E27FC236}">
                <a16:creationId xmlns:a16="http://schemas.microsoft.com/office/drawing/2014/main" id="{CA624182-8C79-9F4C-6F80-F961F862F36B}"/>
              </a:ext>
            </a:extLst>
          </p:cNvPr>
          <p:cNvSpPr>
            <a:spLocks noGrp="1"/>
          </p:cNvSpPr>
          <p:nvPr>
            <p:ph idx="1"/>
          </p:nvPr>
        </p:nvSpPr>
        <p:spPr>
          <a:xfrm>
            <a:off x="711213" y="1722540"/>
            <a:ext cx="7886700" cy="4830659"/>
          </a:xfrm>
        </p:spPr>
        <p:txBody>
          <a:bodyPr>
            <a:normAutofit fontScale="25000" lnSpcReduction="20000"/>
          </a:bodyPr>
          <a:lstStyle/>
          <a:p>
            <a:r>
              <a:rPr lang="fr-FR" sz="7000" dirty="0"/>
              <a:t>Les collectivités doivent constituer un dossier de demande de rétablissement au régime général et à l’Ircantec dès qu'un agent cesse ses fonctions sans droit à pension.</a:t>
            </a:r>
          </a:p>
          <a:p>
            <a:r>
              <a:rPr lang="fr-FR" sz="7000" dirty="0"/>
              <a:t>Quels documents? Disponibles sur l’espace réservé (rubrique fin de fonctions/retraite – guides et procédures)</a:t>
            </a:r>
          </a:p>
          <a:p>
            <a:pPr marL="0" indent="0">
              <a:buNone/>
            </a:pPr>
            <a:r>
              <a:rPr lang="fr-FR" sz="7000" dirty="0">
                <a:hlinkClick r:id="rId3"/>
              </a:rPr>
              <a:t>https://www.cdg18.fr/divers/acces-reserve/pages-en-acces-restreint.html#c2781</a:t>
            </a:r>
            <a:endParaRPr lang="fr-FR" sz="7000" dirty="0"/>
          </a:p>
          <a:p>
            <a:pPr marL="0" indent="0">
              <a:buNone/>
            </a:pPr>
            <a:endParaRPr lang="fr-FR" sz="7000" dirty="0"/>
          </a:p>
          <a:p>
            <a:pPr marL="0" indent="0">
              <a:buNone/>
            </a:pPr>
            <a:r>
              <a:rPr lang="fr-FR" sz="7000" dirty="0">
                <a:hlinkClick r:id="rId4"/>
              </a:rPr>
              <a:t>Feuillet_RTB_Juillet2023_V2</a:t>
            </a:r>
            <a:endParaRPr lang="fr-FR" sz="7000" dirty="0"/>
          </a:p>
          <a:p>
            <a:pPr marL="0" indent="0">
              <a:buNone/>
            </a:pPr>
            <a:r>
              <a:rPr lang="fr-FR" sz="7000" dirty="0">
                <a:hlinkClick r:id="rId5"/>
              </a:rPr>
              <a:t>Notice_RTB_Juillet2023_V3_correctif_2025_07.pdf</a:t>
            </a:r>
            <a:endParaRPr lang="fr-FR" sz="7000" dirty="0"/>
          </a:p>
          <a:p>
            <a:pPr marL="0" indent="0">
              <a:buNone/>
            </a:pPr>
            <a:endParaRPr lang="fr-FR" sz="7000" dirty="0"/>
          </a:p>
          <a:p>
            <a:pPr marL="0" indent="0">
              <a:buNone/>
            </a:pPr>
            <a:r>
              <a:rPr lang="fr-FR" sz="7000" dirty="0"/>
              <a:t>Les demandes doivent être adressées aux coordonnatrices retraite du CDG 18 pour contrôle avant envoi à la CNRACL. Joindre la totalité des documents demandés.</a:t>
            </a:r>
          </a:p>
          <a:p>
            <a:pPr marL="0" indent="0">
              <a:buNone/>
            </a:pPr>
            <a:r>
              <a:rPr lang="fr-FR" sz="7000" dirty="0"/>
              <a:t>Le contrôle n’est pas effectué sur les montants des salaires indiqués. Il vous appartient d’indiquer les montants. La CNRACL peut solliciter un complément d’information.</a:t>
            </a:r>
          </a:p>
          <a:p>
            <a:pPr marL="0" indent="0">
              <a:buNone/>
            </a:pPr>
            <a:r>
              <a:rPr lang="fr-FR" sz="7000" dirty="0"/>
              <a:t>Dans le cadre de l’étude du dossier par la CNRACL, des pièces complémentaires peuvent vous être demandées via le CDG 18. </a:t>
            </a:r>
          </a:p>
          <a:p>
            <a:pPr marL="0" indent="0">
              <a:buNone/>
            </a:pPr>
            <a:endParaRPr lang="fr-FR" sz="7000"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p>
          <a:p>
            <a:pPr marL="0" indent="0">
              <a:buNone/>
            </a:pPr>
            <a:endParaRPr lang="fr-FR" dirty="0"/>
          </a:p>
        </p:txBody>
      </p:sp>
      <p:sp>
        <p:nvSpPr>
          <p:cNvPr id="17" name="Rectangle 5">
            <a:extLst>
              <a:ext uri="{FF2B5EF4-FFF2-40B4-BE49-F238E27FC236}">
                <a16:creationId xmlns:a16="http://schemas.microsoft.com/office/drawing/2014/main" id="{E6ADFC4A-EA1F-1047-F0C7-DE174154C3CB}"/>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descr="Une image contenant texte, fournitures de bureau, écriture manuscrite, Article de bureau&#10;&#10;Le contenu généré par l’IA peut être incorrect.">
            <a:extLst>
              <a:ext uri="{FF2B5EF4-FFF2-40B4-BE49-F238E27FC236}">
                <a16:creationId xmlns:a16="http://schemas.microsoft.com/office/drawing/2014/main" id="{43805F09-D378-981C-8E79-232498E5B67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137387" y="5791200"/>
            <a:ext cx="1295400" cy="860362"/>
          </a:xfrm>
          <a:prstGeom prst="rect">
            <a:avLst/>
          </a:prstGeom>
        </p:spPr>
      </p:pic>
    </p:spTree>
    <p:extLst>
      <p:ext uri="{BB962C8B-B14F-4D97-AF65-F5344CB8AC3E}">
        <p14:creationId xmlns:p14="http://schemas.microsoft.com/office/powerpoint/2010/main" val="175107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ECA61-EB57-B43B-5A6D-568C91127D8D}"/>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8716014-8632-C339-E5D4-0D2D098B3CE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7B84CFBC-4DC0-42BF-1849-6CE03A102443}"/>
              </a:ext>
            </a:extLst>
          </p:cNvPr>
          <p:cNvGrpSpPr>
            <a:grpSpLocks/>
          </p:cNvGrpSpPr>
          <p:nvPr/>
        </p:nvGrpSpPr>
        <p:grpSpPr bwMode="auto">
          <a:xfrm>
            <a:off x="1482068" y="142479"/>
            <a:ext cx="7661932" cy="1314472"/>
            <a:chOff x="2521302" y="4447632"/>
            <a:chExt cx="6645275" cy="2324642"/>
          </a:xfrm>
        </p:grpSpPr>
        <p:sp>
          <p:nvSpPr>
            <p:cNvPr id="14" name="Oval 2">
              <a:extLst>
                <a:ext uri="{FF2B5EF4-FFF2-40B4-BE49-F238E27FC236}">
                  <a16:creationId xmlns:a16="http://schemas.microsoft.com/office/drawing/2014/main" id="{B42DBD05-A30D-C6DF-D922-CEB7FAC4D3B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9550FB12-73C1-7D4A-303B-DB82586CF67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79FC438-134B-4C7D-5E3F-09252DB894A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1FF4BCB-CE80-83BC-9D1D-561A767A81A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268EA52-8122-A939-0468-13CBB653B57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3C710F4-22B7-404F-96DE-3284D5A34CF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B483F0CF-CF09-EE4B-A3BE-88B0D255689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A2855C1-55AD-79D1-62A3-F9EEE3EBAED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D8D74E0-00EE-CEAF-DC2D-C11BE133F8C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100FEED-3641-8225-E501-FAD97BAF73A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BCE5109-AD34-7598-02AE-A9F793D3F54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6C37CA7-47A3-3290-E4C6-C3B7680466E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95A56F70-3A5E-77E7-8AC1-40A7FE84EF2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77877394-FB78-3C29-A0CE-12A90D25FF0E}"/>
              </a:ext>
            </a:extLst>
          </p:cNvPr>
          <p:cNvSpPr>
            <a:spLocks noGrp="1"/>
          </p:cNvSpPr>
          <p:nvPr>
            <p:ph type="title"/>
          </p:nvPr>
        </p:nvSpPr>
        <p:spPr>
          <a:xfrm>
            <a:off x="628650" y="90491"/>
            <a:ext cx="7886700" cy="1325563"/>
          </a:xfrm>
        </p:spPr>
        <p:txBody>
          <a:bodyPr/>
          <a:lstStyle/>
          <a:p>
            <a:pPr algn="r"/>
            <a:r>
              <a:rPr lang="fr-FR" sz="2500" dirty="0">
                <a:solidFill>
                  <a:srgbClr val="00B0F0"/>
                </a:solidFill>
              </a:rPr>
              <a:t>Points de vigilance</a:t>
            </a:r>
            <a:endParaRPr lang="fr-FR" dirty="0">
              <a:solidFill>
                <a:srgbClr val="00B0F0"/>
              </a:solidFill>
            </a:endParaRPr>
          </a:p>
        </p:txBody>
      </p:sp>
      <p:sp>
        <p:nvSpPr>
          <p:cNvPr id="12" name="Espace réservé du contenu 11">
            <a:extLst>
              <a:ext uri="{FF2B5EF4-FFF2-40B4-BE49-F238E27FC236}">
                <a16:creationId xmlns:a16="http://schemas.microsoft.com/office/drawing/2014/main" id="{64BAD073-2989-8E92-3695-0E5B96D4D0A5}"/>
              </a:ext>
            </a:extLst>
          </p:cNvPr>
          <p:cNvSpPr>
            <a:spLocks noGrp="1"/>
          </p:cNvSpPr>
          <p:nvPr>
            <p:ph idx="1"/>
          </p:nvPr>
        </p:nvSpPr>
        <p:spPr>
          <a:xfrm>
            <a:off x="711213" y="1722540"/>
            <a:ext cx="7886700" cy="4830659"/>
          </a:xfrm>
        </p:spPr>
        <p:txBody>
          <a:bodyPr>
            <a:normAutofit fontScale="25000" lnSpcReduction="20000"/>
          </a:bodyPr>
          <a:lstStyle/>
          <a:p>
            <a:r>
              <a:rPr lang="fr-FR" sz="8800" dirty="0"/>
              <a:t>Points de vigilance à observer lors du remplissage d’un dossier de rétablissement au Régime général et à l’Ircantec afin de permettre l’instruction de votre demande par la CNRACL.</a:t>
            </a:r>
            <a:br>
              <a:rPr lang="fr-FR" sz="8800" dirty="0"/>
            </a:br>
            <a:br>
              <a:rPr lang="fr-FR" sz="8800" dirty="0"/>
            </a:br>
            <a:r>
              <a:rPr lang="fr-FR" sz="8800" dirty="0"/>
              <a:t>Pour compléter le formulaire de demande de rétablissement, appuyez-vous sur les bulletins de salaire de l’agent.</a:t>
            </a:r>
            <a:br>
              <a:rPr lang="fr-FR" sz="8800" dirty="0"/>
            </a:br>
            <a:r>
              <a:rPr lang="fr-FR" sz="8800" dirty="0"/>
              <a:t>Avant de transmettre votre dossier et les justificatifs associés, vérifiez la bonne prise en compte des consignes rappelées ci-après.</a:t>
            </a:r>
            <a:br>
              <a:rPr lang="fr-FR" sz="8800" dirty="0"/>
            </a:br>
            <a:br>
              <a:rPr lang="fr-FR" sz="8800" dirty="0"/>
            </a:br>
            <a:r>
              <a:rPr lang="fr-FR" sz="8800" dirty="0"/>
              <a:t>Tout mauvais renseignement peut être préjudiciable pour le calcul du montant de la pension complémentaire qui sera versée à l’agent ainsi que pour le délai de traitement de sa demande de rétablissement.</a:t>
            </a:r>
            <a:br>
              <a:rPr lang="fr-FR" sz="8800" dirty="0"/>
            </a:br>
            <a:br>
              <a:rPr lang="fr-FR" sz="8800" dirty="0"/>
            </a:br>
            <a:r>
              <a:rPr lang="fr-FR" sz="8800" dirty="0"/>
              <a:t>Reportez-vous aux bulletins de salaire de l’agent et à la notice</a:t>
            </a:r>
          </a:p>
          <a:p>
            <a:pPr marL="0" indent="0">
              <a:buNone/>
            </a:pPr>
            <a:r>
              <a:rPr lang="fr-FR" sz="8400" dirty="0">
                <a:hlinkClick r:id="rId3"/>
              </a:rPr>
              <a:t>Notice_RTB_Juillet2023_V3_correctif_2025_07.pdf</a:t>
            </a:r>
            <a:endParaRPr lang="fr-FR" sz="8400" dirty="0"/>
          </a:p>
          <a:p>
            <a:pPr marL="0" indent="0">
              <a:buNone/>
            </a:pPr>
            <a:endParaRPr lang="fr-FR" sz="7000" dirty="0"/>
          </a:p>
          <a:p>
            <a:pPr marL="0" indent="0">
              <a:buNone/>
            </a:pPr>
            <a:endParaRPr lang="fr-FR" sz="7000"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p>
          <a:p>
            <a:pPr marL="0" indent="0">
              <a:buNone/>
            </a:pPr>
            <a:endParaRPr lang="fr-FR" dirty="0"/>
          </a:p>
        </p:txBody>
      </p:sp>
      <p:sp>
        <p:nvSpPr>
          <p:cNvPr id="17" name="Rectangle 5">
            <a:extLst>
              <a:ext uri="{FF2B5EF4-FFF2-40B4-BE49-F238E27FC236}">
                <a16:creationId xmlns:a16="http://schemas.microsoft.com/office/drawing/2014/main" id="{40D05297-570E-D8FF-A464-00FB1110E5E7}"/>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descr="Une image contenant Panneau de signalisation, triangle, signe&#10;&#10;Le contenu généré par l’IA peut être incorrect.">
            <a:extLst>
              <a:ext uri="{FF2B5EF4-FFF2-40B4-BE49-F238E27FC236}">
                <a16:creationId xmlns:a16="http://schemas.microsoft.com/office/drawing/2014/main" id="{ECDEC146-13E1-95C3-5F50-3BAE3523A97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76637" y="5552259"/>
            <a:ext cx="1163590" cy="1112616"/>
          </a:xfrm>
          <a:prstGeom prst="rect">
            <a:avLst/>
          </a:prstGeom>
        </p:spPr>
      </p:pic>
    </p:spTree>
    <p:extLst>
      <p:ext uri="{BB962C8B-B14F-4D97-AF65-F5344CB8AC3E}">
        <p14:creationId xmlns:p14="http://schemas.microsoft.com/office/powerpoint/2010/main" val="90233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11040-9220-E1A1-7F0C-F8C03B4D596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B5DB243-336C-9218-0782-D0984B465F56}"/>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C9E7DD53-5CD0-8357-1405-792BBBECBEAB}"/>
              </a:ext>
            </a:extLst>
          </p:cNvPr>
          <p:cNvGrpSpPr>
            <a:grpSpLocks/>
          </p:cNvGrpSpPr>
          <p:nvPr/>
        </p:nvGrpSpPr>
        <p:grpSpPr bwMode="auto">
          <a:xfrm>
            <a:off x="1482068" y="142479"/>
            <a:ext cx="7661932" cy="1314472"/>
            <a:chOff x="2521302" y="4447632"/>
            <a:chExt cx="6645275" cy="2324642"/>
          </a:xfrm>
        </p:grpSpPr>
        <p:sp>
          <p:nvSpPr>
            <p:cNvPr id="14" name="Oval 2">
              <a:extLst>
                <a:ext uri="{FF2B5EF4-FFF2-40B4-BE49-F238E27FC236}">
                  <a16:creationId xmlns:a16="http://schemas.microsoft.com/office/drawing/2014/main" id="{E31B8774-4D75-08E3-B207-96F57AE1346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9525E256-8262-E6CA-ED48-996FFF598A5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27F72C6-02D1-1C80-4C14-42B1468B3ACE}"/>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E56B2DE-0687-0B02-0E11-0F31D53438E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A361BF5-3CAB-F0CB-6A6E-D69E09DBFC7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9B20D09-2DBD-7332-F5B9-AE28A2926B1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F34B9FDA-1EE4-399B-C2B7-D73C3068EE4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A794B29-5E85-C3E2-F303-7EEBD47BBE0F}"/>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BC0BFC7-EAF3-3469-9C5C-FCEA9421135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C152F4B-35E2-F67F-3DC4-AE214D9A4F4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DF9F664-6B57-B449-4506-43007B8BF69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621B5E0-C6F0-BDCC-317B-C2DB45FBDBC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24514BA0-7B4A-74C2-77C1-7F8C86B22338}"/>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E069EEC4-7D1E-BC88-EBAD-6D5E55638C04}"/>
              </a:ext>
            </a:extLst>
          </p:cNvPr>
          <p:cNvSpPr>
            <a:spLocks noGrp="1"/>
          </p:cNvSpPr>
          <p:nvPr>
            <p:ph type="title"/>
          </p:nvPr>
        </p:nvSpPr>
        <p:spPr>
          <a:xfrm>
            <a:off x="628650" y="90491"/>
            <a:ext cx="7886700" cy="1325563"/>
          </a:xfrm>
        </p:spPr>
        <p:txBody>
          <a:bodyPr/>
          <a:lstStyle/>
          <a:p>
            <a:pPr algn="r"/>
            <a:r>
              <a:rPr lang="fr-FR" sz="2500" dirty="0">
                <a:solidFill>
                  <a:srgbClr val="00B0F0"/>
                </a:solidFill>
              </a:rPr>
              <a:t>Points de vigilance</a:t>
            </a:r>
            <a:endParaRPr lang="fr-FR" dirty="0">
              <a:solidFill>
                <a:srgbClr val="00B0F0"/>
              </a:solidFill>
            </a:endParaRPr>
          </a:p>
        </p:txBody>
      </p:sp>
      <p:sp>
        <p:nvSpPr>
          <p:cNvPr id="12" name="Espace réservé du contenu 11">
            <a:extLst>
              <a:ext uri="{FF2B5EF4-FFF2-40B4-BE49-F238E27FC236}">
                <a16:creationId xmlns:a16="http://schemas.microsoft.com/office/drawing/2014/main" id="{BC91563E-30A7-954C-7AA4-F710C8C5D832}"/>
              </a:ext>
            </a:extLst>
          </p:cNvPr>
          <p:cNvSpPr>
            <a:spLocks noGrp="1"/>
          </p:cNvSpPr>
          <p:nvPr>
            <p:ph idx="1"/>
          </p:nvPr>
        </p:nvSpPr>
        <p:spPr>
          <a:xfrm>
            <a:off x="711213" y="1722540"/>
            <a:ext cx="7886700" cy="4830659"/>
          </a:xfrm>
        </p:spPr>
        <p:txBody>
          <a:bodyPr>
            <a:normAutofit fontScale="25000" lnSpcReduction="20000"/>
          </a:bodyPr>
          <a:lstStyle/>
          <a:p>
            <a:r>
              <a:rPr lang="fr-FR" sz="8400" dirty="0"/>
              <a:t>Rappel : le dernier employeur public doit réaliser le dossier de retraite des agents si les conditions d’octroi d’une pension CNRACL sont remplies et même s’ils ne font plus partie des effectifs </a:t>
            </a:r>
          </a:p>
          <a:p>
            <a:pPr marL="0" indent="0">
              <a:buNone/>
            </a:pPr>
            <a:r>
              <a:rPr lang="fr-FR" sz="8400" dirty="0"/>
              <a:t>Ex : agent parti en disponibilité ou démissionnaire </a:t>
            </a:r>
          </a:p>
          <a:p>
            <a:pPr marL="0" indent="0">
              <a:buNone/>
            </a:pPr>
            <a:endParaRPr lang="fr-FR" sz="8400" dirty="0"/>
          </a:p>
          <a:p>
            <a:pPr marL="0" indent="0">
              <a:buNone/>
            </a:pPr>
            <a:r>
              <a:rPr lang="fr-FR" sz="8400" dirty="0"/>
              <a:t>Pensez à informer l’agent au moment de son départ. Il devra vous alerter de sa date de départ en retraite au moment venu. Sans quoi pas de pension CNRACL!!!</a:t>
            </a:r>
          </a:p>
          <a:p>
            <a:pPr marL="0" indent="0">
              <a:buNone/>
            </a:pPr>
            <a:endParaRPr lang="fr-FR" sz="8400" dirty="0"/>
          </a:p>
          <a:p>
            <a:pPr marL="0" indent="0">
              <a:buNone/>
            </a:pPr>
            <a:r>
              <a:rPr lang="fr-FR" sz="8400" dirty="0"/>
              <a:t>Contactez si besoin les coordonnatrices retraite</a:t>
            </a:r>
          </a:p>
          <a:p>
            <a:pPr marL="0" indent="0">
              <a:buNone/>
            </a:pPr>
            <a:r>
              <a:rPr lang="fr-FR" sz="8400" dirty="0"/>
              <a:t>- Céline GENDRAULT (portefeuille de A à </a:t>
            </a:r>
            <a:r>
              <a:rPr lang="fr-FR" sz="8400" dirty="0" err="1"/>
              <a:t>Massay</a:t>
            </a:r>
            <a:r>
              <a:rPr lang="fr-FR" sz="8400" dirty="0"/>
              <a:t>) 02-48-50-82-52</a:t>
            </a:r>
          </a:p>
          <a:p>
            <a:pPr marL="0" indent="0">
              <a:buNone/>
            </a:pPr>
            <a:r>
              <a:rPr lang="fr-FR" sz="8400" dirty="0"/>
              <a:t>- Aurélie FRAPPIER (portefeuille de Mehun à Z) 02-48-50-82-51</a:t>
            </a:r>
          </a:p>
          <a:p>
            <a:pPr marL="0" indent="0">
              <a:buNone/>
            </a:pPr>
            <a:endParaRPr lang="fr-FR" sz="7000"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dirty="0"/>
              <a:t>	</a:t>
            </a:r>
          </a:p>
          <a:p>
            <a:pPr marL="0" indent="0">
              <a:buNone/>
            </a:pPr>
            <a:endParaRPr lang="fr-FR" dirty="0"/>
          </a:p>
        </p:txBody>
      </p:sp>
      <p:sp>
        <p:nvSpPr>
          <p:cNvPr id="17" name="Rectangle 5">
            <a:extLst>
              <a:ext uri="{FF2B5EF4-FFF2-40B4-BE49-F238E27FC236}">
                <a16:creationId xmlns:a16="http://schemas.microsoft.com/office/drawing/2014/main" id="{6A2FF99A-BB25-CF08-9B1E-E1CC6F92C491}"/>
              </a:ext>
            </a:extLst>
          </p:cNvPr>
          <p:cNvSpPr>
            <a:spLocks noChangeArrowheads="1"/>
          </p:cNvSpPr>
          <p:nvPr/>
        </p:nvSpPr>
        <p:spPr bwMode="auto">
          <a:xfrm>
            <a:off x="0" y="-323165"/>
            <a:ext cx="2648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3" name="Image 2" descr="Une image contenant Panneau de signalisation, triangle, signe&#10;&#10;Le contenu généré par l’IA peut être incorrect.">
            <a:extLst>
              <a:ext uri="{FF2B5EF4-FFF2-40B4-BE49-F238E27FC236}">
                <a16:creationId xmlns:a16="http://schemas.microsoft.com/office/drawing/2014/main" id="{C565FA26-EE3B-B5DE-B996-B43ADAA6339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96150" y="5295791"/>
            <a:ext cx="1219200" cy="1165789"/>
          </a:xfrm>
          <a:prstGeom prst="rect">
            <a:avLst/>
          </a:prstGeom>
        </p:spPr>
      </p:pic>
    </p:spTree>
    <p:extLst>
      <p:ext uri="{BB962C8B-B14F-4D97-AF65-F5344CB8AC3E}">
        <p14:creationId xmlns:p14="http://schemas.microsoft.com/office/powerpoint/2010/main" val="44249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FBDB-51F8-C91D-9CFC-FCC91AA4157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7A7C3B3-2763-D536-A5C2-33C43F2B0797}"/>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0F945F6-E87E-68DA-7F7D-281DD68415FD}"/>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6EC92F5-DE62-37F3-39EC-E68179ED6B7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70325B6-F28A-64F3-01A5-5291314CD45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7054442-B574-CCFA-9CE5-770D48B68FD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BBB4D57-0B64-A283-9901-DD3F3D99DEE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AA1B196-70F6-0E6E-23BB-468263DE86A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61590E3-0BF0-8CC1-FB75-E198E8A4FFF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1F9E794-3F55-A1A9-FB93-164FC1D38EC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651C733-6C86-6020-9558-449168E12B6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86197946-2798-3C95-D98D-D57CA9CCF71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18679A3-61BE-CCBC-97C4-39395D63B2C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DD97CBE-F57F-8732-8ACC-A10468B65D3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31493BD-950F-A705-FAC4-205BAC4B4F4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A3B7772B-2D5F-D724-9601-AF7E0D1D4B3B}"/>
              </a:ext>
            </a:extLst>
          </p:cNvPr>
          <p:cNvSpPr txBox="1"/>
          <p:nvPr/>
        </p:nvSpPr>
        <p:spPr>
          <a:xfrm>
            <a:off x="402268" y="1515338"/>
            <a:ext cx="8077200" cy="5509200"/>
          </a:xfrm>
          <a:prstGeom prst="rect">
            <a:avLst/>
          </a:prstGeom>
          <a:noFill/>
        </p:spPr>
        <p:txBody>
          <a:bodyPr wrap="square">
            <a:spAutoFit/>
          </a:bodyPr>
          <a:lstStyle/>
          <a:p>
            <a:pPr algn="just">
              <a:buClr>
                <a:srgbClr val="92D050"/>
              </a:buClr>
            </a:pPr>
            <a:r>
              <a:rPr lang="fr-FR" b="1" dirty="0">
                <a:solidFill>
                  <a:srgbClr val="FF0000"/>
                </a:solidFill>
              </a:rPr>
              <a:t>1 / RAPPEL : Obligation de créer les contractuels dans AGIRHE</a:t>
            </a:r>
          </a:p>
          <a:p>
            <a:pPr algn="just">
              <a:buClr>
                <a:srgbClr val="92D050"/>
              </a:buClr>
            </a:pPr>
            <a:endParaRPr lang="fr-FR" b="1" dirty="0">
              <a:solidFill>
                <a:srgbClr val="FF0000"/>
              </a:solidFill>
            </a:endParaRPr>
          </a:p>
          <a:p>
            <a:pPr algn="just">
              <a:buClr>
                <a:srgbClr val="92D050"/>
              </a:buClr>
            </a:pPr>
            <a:r>
              <a:rPr lang="fr-FR" dirty="0"/>
              <a:t>Pour rappel, depuis le 1/01/2025 </a:t>
            </a:r>
            <a:r>
              <a:rPr lang="fr-FR" b="1" dirty="0"/>
              <a:t>tous les contractuels doivent être créés dans </a:t>
            </a:r>
            <a:r>
              <a:rPr lang="fr-FR" b="1" dirty="0" err="1"/>
              <a:t>Agirhe</a:t>
            </a:r>
            <a:r>
              <a:rPr lang="fr-FR" b="1" dirty="0"/>
              <a:t> : </a:t>
            </a:r>
            <a:r>
              <a:rPr lang="fr-FR" b="1" dirty="0">
                <a:solidFill>
                  <a:srgbClr val="FF0000"/>
                </a:solidFill>
              </a:rPr>
              <a:t>indispensable pour l’organisation des élections professionnelles en 2026</a:t>
            </a:r>
          </a:p>
          <a:p>
            <a:pPr algn="just">
              <a:buClr>
                <a:srgbClr val="92D050"/>
              </a:buClr>
            </a:pPr>
            <a:endParaRPr lang="fr-FR" dirty="0">
              <a:solidFill>
                <a:srgbClr val="FF0000"/>
              </a:solidFill>
            </a:endParaRPr>
          </a:p>
          <a:p>
            <a:pPr algn="just">
              <a:buClr>
                <a:srgbClr val="92D050"/>
              </a:buClr>
            </a:pPr>
            <a:r>
              <a:rPr lang="fr-FR" dirty="0"/>
              <a:t>Procédure disponible sur l’espace réservé du site – rubrique </a:t>
            </a:r>
            <a:r>
              <a:rPr lang="fr-FR" dirty="0" err="1"/>
              <a:t>Agirhe</a:t>
            </a:r>
            <a:r>
              <a:rPr lang="fr-FR" dirty="0"/>
              <a:t> – créer les contractuels</a:t>
            </a:r>
          </a:p>
          <a:p>
            <a:pPr algn="just">
              <a:buClr>
                <a:srgbClr val="92D050"/>
              </a:buClr>
            </a:pPr>
            <a:r>
              <a:rPr lang="fr-FR" dirty="0"/>
              <a:t>+ document « codes </a:t>
            </a:r>
            <a:r>
              <a:rPr lang="fr-FR" dirty="0" err="1"/>
              <a:t>agirhe</a:t>
            </a:r>
            <a:r>
              <a:rPr lang="fr-FR" dirty="0"/>
              <a:t> contractuels » : liste les différents motifs de contrat et les conditions à respecter + précise le code </a:t>
            </a:r>
            <a:r>
              <a:rPr lang="fr-FR" dirty="0" err="1"/>
              <a:t>Agirhe</a:t>
            </a:r>
            <a:r>
              <a:rPr lang="fr-FR" dirty="0"/>
              <a:t> correspondant</a:t>
            </a:r>
          </a:p>
          <a:p>
            <a:pPr algn="just">
              <a:buClr>
                <a:srgbClr val="92D050"/>
              </a:buClr>
            </a:pPr>
            <a:r>
              <a:rPr lang="fr-FR" dirty="0"/>
              <a:t>+ création d’un outil d’aide pour déterminer le motif de contrat</a:t>
            </a:r>
          </a:p>
          <a:p>
            <a:pPr algn="just">
              <a:buClr>
                <a:srgbClr val="92D050"/>
              </a:buClr>
            </a:pPr>
            <a:endParaRPr lang="fr-FR" dirty="0"/>
          </a:p>
          <a:p>
            <a:pPr algn="just">
              <a:buClr>
                <a:srgbClr val="92D050"/>
              </a:buClr>
            </a:pPr>
            <a:r>
              <a:rPr lang="fr-FR" b="1" dirty="0"/>
              <a:t>En conséquence, les modèles de contrat ont été supprimés de l’espace réservé</a:t>
            </a:r>
          </a:p>
          <a:p>
            <a:pPr algn="just">
              <a:buClr>
                <a:srgbClr val="92D050"/>
              </a:buClr>
            </a:pPr>
            <a:endParaRPr lang="fr-FR" b="1" dirty="0"/>
          </a:p>
          <a:p>
            <a:pPr algn="just">
              <a:buClr>
                <a:srgbClr val="92D050"/>
              </a:buClr>
            </a:pPr>
            <a:r>
              <a:rPr lang="fr-FR" b="1" dirty="0"/>
              <a:t>Un courrier a été adressé à chaque collectivité pour rappel de </a:t>
            </a:r>
            <a:r>
              <a:rPr lang="fr-FR" b="1"/>
              <a:t>ces obligations.</a:t>
            </a:r>
            <a:endParaRPr lang="fr-FR" b="1" dirty="0"/>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1DF584AC-351D-7F1B-597F-110D7FE5424E}"/>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Police, Graphique, capture d’écran, logo&#10;&#10;Le contenu généré par l’IA peut être incorrect.">
            <a:extLst>
              <a:ext uri="{FF2B5EF4-FFF2-40B4-BE49-F238E27FC236}">
                <a16:creationId xmlns:a16="http://schemas.microsoft.com/office/drawing/2014/main" id="{A6971B55-E2E6-42D7-CEC6-53BAAB82D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349" y="5562600"/>
            <a:ext cx="1321374" cy="1244773"/>
          </a:xfrm>
          <a:prstGeom prst="rect">
            <a:avLst/>
          </a:prstGeom>
        </p:spPr>
      </p:pic>
    </p:spTree>
    <p:extLst>
      <p:ext uri="{BB962C8B-B14F-4D97-AF65-F5344CB8AC3E}">
        <p14:creationId xmlns:p14="http://schemas.microsoft.com/office/powerpoint/2010/main" val="28666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4A3A-02AD-D60D-DC29-68ADB111DF2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21B0867-2F53-1ED4-0025-67FAE401B779}"/>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6195D5A-08AB-91AC-EE02-9A69FD7299B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B6EFE4FB-840C-9B02-6EFF-7936260E833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DAAFC0C-A582-BBB9-7F5E-1B34E2C4D50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E4F8DB8-5F11-FA3D-EE60-CD76072BB2B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B85EA83-C971-BD55-EC21-5E0E6D24651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02BE683-4330-15F3-D93B-6519A7060FC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5999B4E-C18F-ED5A-EB27-2F57A023140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698A6DE-9930-C1D7-3E52-49F692C63CD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CD4E2DE-3120-FBA7-DA80-5D3E68545C1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FD17D1A-117E-BEAE-6F4F-D54043FC5E3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000571C-4C7A-2DD6-EA26-4FA409253FB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3CA4AFB-FEEA-DA6C-0B76-6357F8E299D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84734CF-DAC3-A836-017F-C6E38027925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044B5277-5F12-0F31-152E-552BB09CD701}"/>
              </a:ext>
            </a:extLst>
          </p:cNvPr>
          <p:cNvSpPr txBox="1"/>
          <p:nvPr/>
        </p:nvSpPr>
        <p:spPr>
          <a:xfrm>
            <a:off x="402268" y="1879391"/>
            <a:ext cx="8077200" cy="4955203"/>
          </a:xfrm>
          <a:prstGeom prst="rect">
            <a:avLst/>
          </a:prstGeom>
          <a:noFill/>
        </p:spPr>
        <p:txBody>
          <a:bodyPr wrap="square">
            <a:spAutoFit/>
          </a:bodyPr>
          <a:lstStyle/>
          <a:p>
            <a:pPr algn="just">
              <a:buClr>
                <a:srgbClr val="92D050"/>
              </a:buClr>
            </a:pPr>
            <a:r>
              <a:rPr lang="fr-FR" b="1" dirty="0">
                <a:solidFill>
                  <a:schemeClr val="accent1"/>
                </a:solidFill>
              </a:rPr>
              <a:t>2 / ouverture </a:t>
            </a:r>
            <a:r>
              <a:rPr lang="fr-FR" b="1" dirty="0" err="1">
                <a:solidFill>
                  <a:schemeClr val="accent1"/>
                </a:solidFill>
              </a:rPr>
              <a:t>Agirhe</a:t>
            </a:r>
            <a:r>
              <a:rPr lang="fr-FR" b="1" dirty="0">
                <a:solidFill>
                  <a:schemeClr val="accent1"/>
                </a:solidFill>
              </a:rPr>
              <a:t> Conseil médical</a:t>
            </a:r>
          </a:p>
          <a:p>
            <a:pPr algn="just">
              <a:buClr>
                <a:srgbClr val="92D050"/>
              </a:buClr>
            </a:pPr>
            <a:endParaRPr lang="fr-FR" b="1" dirty="0">
              <a:solidFill>
                <a:srgbClr val="FF0000"/>
              </a:solidFill>
            </a:endParaRPr>
          </a:p>
          <a:p>
            <a:pPr algn="just">
              <a:buClr>
                <a:srgbClr val="92D050"/>
              </a:buClr>
            </a:pPr>
            <a:r>
              <a:rPr lang="fr-FR" sz="2000" kern="100" dirty="0">
                <a:latin typeface="Calibri" panose="020F0502020204030204" pitchFamily="34" charset="0"/>
                <a:ea typeface="Calibri" panose="020F0502020204030204" pitchFamily="34" charset="0"/>
                <a:cs typeface="Times New Roman" panose="02020603050405020304" pitchFamily="18" charset="0"/>
              </a:rPr>
              <a:t>Le module conseil médical sera ouvert en 2026 : réunions de présentation sur le territoire :</a:t>
            </a:r>
          </a:p>
          <a:p>
            <a:pPr marL="342900" indent="-342900" algn="just">
              <a:lnSpc>
                <a:spcPct val="150000"/>
              </a:lnSpc>
              <a:buClr>
                <a:srgbClr val="92D050"/>
              </a:buClr>
              <a:buFontTx/>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Mardi 18 novembre (matin)        Dun sur Auron</a:t>
            </a:r>
          </a:p>
          <a:p>
            <a:pPr marL="342900" indent="-342900" algn="just">
              <a:lnSpc>
                <a:spcPct val="150000"/>
              </a:lnSpc>
              <a:buClr>
                <a:srgbClr val="92D050"/>
              </a:buClr>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Jeudi 20 novembre ( après-midi)        Nérondes</a:t>
            </a:r>
          </a:p>
          <a:p>
            <a:pPr marL="342900" indent="-342900" algn="just">
              <a:lnSpc>
                <a:spcPct val="150000"/>
              </a:lnSpc>
              <a:buClr>
                <a:srgbClr val="92D050"/>
              </a:buClr>
              <a:buFontTx/>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Mardi 25 novembre (après-midi)         Saint Maur</a:t>
            </a:r>
          </a:p>
          <a:p>
            <a:pPr marL="342900" indent="-342900" algn="just">
              <a:lnSpc>
                <a:spcPct val="150000"/>
              </a:lnSpc>
              <a:buClr>
                <a:srgbClr val="92D050"/>
              </a:buClr>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Mardi 2 décembre (après-midi)       Henrichemont</a:t>
            </a:r>
          </a:p>
          <a:p>
            <a:pPr marL="342900" indent="-342900" algn="just">
              <a:lnSpc>
                <a:spcPct val="150000"/>
              </a:lnSpc>
              <a:buClr>
                <a:srgbClr val="92D050"/>
              </a:buClr>
              <a:buFontTx/>
              <a:buChar char="-"/>
            </a:pPr>
            <a:r>
              <a:rPr lang="fr-FR" sz="2000" kern="100" dirty="0">
                <a:effectLst/>
                <a:latin typeface="Calibri" panose="020F0502020204030204" pitchFamily="34" charset="0"/>
                <a:ea typeface="Calibri" panose="020F0502020204030204" pitchFamily="34" charset="0"/>
                <a:cs typeface="Times New Roman" panose="02020603050405020304" pitchFamily="18" charset="0"/>
              </a:rPr>
              <a:t>Jeudi 4 décembre ( matin)       CDG18</a:t>
            </a:r>
          </a:p>
          <a:p>
            <a:pPr marL="342900" indent="-342900" algn="just">
              <a:lnSpc>
                <a:spcPct val="150000"/>
              </a:lnSpc>
              <a:buClr>
                <a:srgbClr val="92D050"/>
              </a:buClr>
              <a:buFontTx/>
              <a:buChar char="-"/>
            </a:pPr>
            <a:r>
              <a:rPr lang="fr-FR" sz="2000" kern="100" dirty="0">
                <a:latin typeface="Calibri" panose="020F0502020204030204" pitchFamily="34" charset="0"/>
                <a:ea typeface="Calibri" panose="020F0502020204030204" pitchFamily="34" charset="0"/>
                <a:cs typeface="Times New Roman" panose="02020603050405020304" pitchFamily="18" charset="0"/>
              </a:rPr>
              <a:t>Jeudi 11 décembre ( après-midi)       Vierzon</a:t>
            </a: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7C1BB166-8C08-DD3F-304D-043D9EDFD5E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Police, Graphique, capture d’écran, logo&#10;&#10;Le contenu généré par l’IA peut être incorrect.">
            <a:extLst>
              <a:ext uri="{FF2B5EF4-FFF2-40B4-BE49-F238E27FC236}">
                <a16:creationId xmlns:a16="http://schemas.microsoft.com/office/drawing/2014/main" id="{3A94C23E-8B26-551D-AEA5-38BA53510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6945" y="5192386"/>
            <a:ext cx="1321374" cy="1244773"/>
          </a:xfrm>
          <a:prstGeom prst="rect">
            <a:avLst/>
          </a:prstGeom>
        </p:spPr>
      </p:pic>
      <p:sp>
        <p:nvSpPr>
          <p:cNvPr id="3" name="Flèche : droite 2">
            <a:extLst>
              <a:ext uri="{FF2B5EF4-FFF2-40B4-BE49-F238E27FC236}">
                <a16:creationId xmlns:a16="http://schemas.microsoft.com/office/drawing/2014/main" id="{186D7B96-B26F-2184-928E-6F71BFED5B09}"/>
              </a:ext>
            </a:extLst>
          </p:cNvPr>
          <p:cNvSpPr/>
          <p:nvPr/>
        </p:nvSpPr>
        <p:spPr>
          <a:xfrm flipV="1">
            <a:off x="3802845" y="3277295"/>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2FFD5441-EAAE-6567-6B53-7276A227A855}"/>
              </a:ext>
            </a:extLst>
          </p:cNvPr>
          <p:cNvSpPr/>
          <p:nvPr/>
        </p:nvSpPr>
        <p:spPr>
          <a:xfrm flipV="1">
            <a:off x="4180179" y="3731021"/>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BAE57431-4F9A-391B-2104-C7FF1CA66033}"/>
              </a:ext>
            </a:extLst>
          </p:cNvPr>
          <p:cNvSpPr/>
          <p:nvPr/>
        </p:nvSpPr>
        <p:spPr>
          <a:xfrm flipV="1">
            <a:off x="4268971" y="4185621"/>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74DAF094-063F-4AD7-231B-65648749E623}"/>
              </a:ext>
            </a:extLst>
          </p:cNvPr>
          <p:cNvSpPr/>
          <p:nvPr/>
        </p:nvSpPr>
        <p:spPr>
          <a:xfrm flipV="1">
            <a:off x="4100724" y="4640221"/>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13" name="Flèche : droite 12">
            <a:extLst>
              <a:ext uri="{FF2B5EF4-FFF2-40B4-BE49-F238E27FC236}">
                <a16:creationId xmlns:a16="http://schemas.microsoft.com/office/drawing/2014/main" id="{7BFD18BD-F010-83FE-2850-65E36C264D1E}"/>
              </a:ext>
            </a:extLst>
          </p:cNvPr>
          <p:cNvSpPr/>
          <p:nvPr/>
        </p:nvSpPr>
        <p:spPr>
          <a:xfrm flipV="1">
            <a:off x="3547361" y="5116186"/>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F0C9D04A-45B0-6864-B937-3FE8D78DB16F}"/>
              </a:ext>
            </a:extLst>
          </p:cNvPr>
          <p:cNvSpPr/>
          <p:nvPr/>
        </p:nvSpPr>
        <p:spPr>
          <a:xfrm flipV="1">
            <a:off x="4180179" y="5585007"/>
            <a:ext cx="303029" cy="1524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4235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B77D-8DF5-73B5-B2AA-B6CBFC194465}"/>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6AABC145-33F3-3085-0901-7391C9FABACB}"/>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B26A99E-1C5A-4693-A40E-C4C8C2CDE1DE}"/>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1B7695A-A1A2-D715-3BF6-30FF15E2440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B60D7888-844E-AE8F-FD66-EA7EB9B9C91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9517A65-3E86-B695-5872-D4038DDD736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13B6AD7F-3818-AC67-B95D-9198C78BDF9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2E84B2D-6191-8D43-1E82-0D0F4E162094}"/>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172C88A-C1C9-112A-6A8A-F2AD7A675FF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A374481-C1E6-C3E2-9429-065B08DFB33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DB60011-6FDC-066D-F8DE-B0CEE801012B}"/>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3E5743D-C580-A489-B6C4-B700581149A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2917EC7-60AA-38E6-B3E8-CA0E702200B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C71892C-F576-C227-28C4-E6EFE5030461}"/>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4444184-0B65-1ABF-E33A-8A9B7D12159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ZoneTexte 1">
            <a:extLst>
              <a:ext uri="{FF2B5EF4-FFF2-40B4-BE49-F238E27FC236}">
                <a16:creationId xmlns:a16="http://schemas.microsoft.com/office/drawing/2014/main" id="{7E92BBAB-6D71-01D0-1F87-FCB634859AC5}"/>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5" name="Image 4">
            <a:extLst>
              <a:ext uri="{FF2B5EF4-FFF2-40B4-BE49-F238E27FC236}">
                <a16:creationId xmlns:a16="http://schemas.microsoft.com/office/drawing/2014/main" id="{21318390-DA16-0FC7-7ED0-26380BF917D3}"/>
              </a:ext>
            </a:extLst>
          </p:cNvPr>
          <p:cNvPicPr>
            <a:picLocks noChangeAspect="1"/>
          </p:cNvPicPr>
          <p:nvPr/>
        </p:nvPicPr>
        <p:blipFill>
          <a:blip r:embed="rId4"/>
          <a:stretch>
            <a:fillRect/>
          </a:stretch>
        </p:blipFill>
        <p:spPr>
          <a:xfrm>
            <a:off x="711213" y="2819400"/>
            <a:ext cx="7592485" cy="2295845"/>
          </a:xfrm>
          <a:prstGeom prst="rect">
            <a:avLst/>
          </a:prstGeom>
        </p:spPr>
      </p:pic>
      <p:pic>
        <p:nvPicPr>
          <p:cNvPr id="5126" name="Picture 6">
            <a:extLst>
              <a:ext uri="{FF2B5EF4-FFF2-40B4-BE49-F238E27FC236}">
                <a16:creationId xmlns:a16="http://schemas.microsoft.com/office/drawing/2014/main" id="{AE88E81E-F159-EC59-AF06-1C8C531FDC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638" y="1443762"/>
            <a:ext cx="1047750" cy="99060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04B597BB-2BF4-0679-827E-0CE844C9DA39}"/>
              </a:ext>
            </a:extLst>
          </p:cNvPr>
          <p:cNvSpPr txBox="1"/>
          <p:nvPr/>
        </p:nvSpPr>
        <p:spPr>
          <a:xfrm>
            <a:off x="941612" y="1832186"/>
            <a:ext cx="5575040" cy="369332"/>
          </a:xfrm>
          <a:prstGeom prst="rect">
            <a:avLst/>
          </a:prstGeom>
          <a:noFill/>
        </p:spPr>
        <p:txBody>
          <a:bodyPr wrap="square">
            <a:spAutoFit/>
          </a:bodyPr>
          <a:lstStyle/>
          <a:p>
            <a:pPr algn="just">
              <a:buClr>
                <a:srgbClr val="92D050"/>
              </a:buClr>
            </a:pPr>
            <a:r>
              <a:rPr lang="fr-FR" b="1" dirty="0">
                <a:solidFill>
                  <a:srgbClr val="CC99FF"/>
                </a:solidFill>
              </a:rPr>
              <a:t>3 / calendrier 2026 Conseil médical</a:t>
            </a:r>
          </a:p>
        </p:txBody>
      </p:sp>
    </p:spTree>
    <p:extLst>
      <p:ext uri="{BB962C8B-B14F-4D97-AF65-F5344CB8AC3E}">
        <p14:creationId xmlns:p14="http://schemas.microsoft.com/office/powerpoint/2010/main" val="151196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554888962"/>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83BB-1353-E0AF-AEDB-EF54E5DDD2F5}"/>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135BF12-4CB3-2CD5-BE4D-5030CFC30D7B}"/>
              </a:ext>
            </a:extLst>
          </p:cNvPr>
          <p:cNvSpPr>
            <a:spLocks noGrp="1"/>
          </p:cNvSpPr>
          <p:nvPr>
            <p:ph idx="1"/>
          </p:nvPr>
        </p:nvSpPr>
        <p:spPr>
          <a:xfrm>
            <a:off x="0" y="1471752"/>
            <a:ext cx="9144000" cy="5267503"/>
          </a:xfrm>
        </p:spPr>
        <p:txBody>
          <a:bodyPr>
            <a:normAutofit/>
          </a:bodyPr>
          <a:lstStyle/>
          <a:p>
            <a:pPr marL="0" indent="0">
              <a:buNone/>
            </a:pPr>
            <a:endParaRPr lang="fr-FR" sz="2000" b="1" dirty="0">
              <a:solidFill>
                <a:srgbClr val="EC14B9"/>
              </a:solidFill>
            </a:endParaRPr>
          </a:p>
          <a:p>
            <a:pPr marL="0" indent="0">
              <a:buNone/>
            </a:pPr>
            <a:r>
              <a:rPr lang="fr-FR" sz="2000" b="1" dirty="0">
                <a:solidFill>
                  <a:srgbClr val="00B050"/>
                </a:solidFill>
              </a:rPr>
              <a:t>4 - PSC – santé</a:t>
            </a:r>
          </a:p>
          <a:p>
            <a:endParaRPr lang="fr-FR" sz="2000" b="1" dirty="0">
              <a:solidFill>
                <a:srgbClr val="EC14B9"/>
              </a:solidFill>
            </a:endParaRPr>
          </a:p>
          <a:p>
            <a:r>
              <a:rPr lang="fr-FR" sz="2000" dirty="0"/>
              <a:t>Pour rappel, obligation de participation employeur sur le risque santé à partir du 1</a:t>
            </a:r>
            <a:r>
              <a:rPr lang="fr-FR" sz="2000" baseline="30000" dirty="0"/>
              <a:t>er</a:t>
            </a:r>
            <a:r>
              <a:rPr lang="fr-FR" sz="2000" dirty="0"/>
              <a:t> janvier 2026 : labellisation ou contrat de groupe</a:t>
            </a:r>
          </a:p>
          <a:p>
            <a:endParaRPr lang="fr-FR" sz="2000" dirty="0"/>
          </a:p>
          <a:p>
            <a:r>
              <a:rPr lang="fr-FR" sz="2000" dirty="0"/>
              <a:t>Réunions agents : </a:t>
            </a:r>
            <a:r>
              <a:rPr lang="fr-FR" sz="2000" dirty="0">
                <a:hlinkClick r:id="rId3"/>
              </a:rPr>
              <a:t>lien d’inscription</a:t>
            </a:r>
            <a:endParaRPr lang="fr-FR" sz="2000" dirty="0"/>
          </a:p>
          <a:p>
            <a:pPr lvl="1"/>
            <a:r>
              <a:rPr lang="fr-FR" strike="sngStrike" dirty="0"/>
              <a:t>Mardi 14 octobre - 10h00</a:t>
            </a:r>
          </a:p>
          <a:p>
            <a:pPr lvl="1"/>
            <a:r>
              <a:rPr lang="fr-FR" dirty="0"/>
              <a:t>Jeudi 20 novembre - 14h00</a:t>
            </a:r>
          </a:p>
          <a:p>
            <a:pPr lvl="1"/>
            <a:r>
              <a:rPr lang="fr-FR" dirty="0"/>
              <a:t>Mardi 9 décembre - 10h00</a:t>
            </a:r>
            <a:endParaRPr lang="fr-FR" sz="1700" dirty="0"/>
          </a:p>
          <a:p>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19773148-8107-E3E3-A5D6-19E76355B99F}"/>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65514D0-4A7B-31F2-4283-CC868B4DEC7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81B8103-309C-3471-A149-78D50A0B62F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05C421E-CA70-4A63-036E-F12C99C9008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1982A5E-1263-E436-5B7A-E8605492009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3706893-3BCC-889E-6F73-7CDA046E1E3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A63EA83-933A-21D2-F0EF-59E6A96ABE0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551C1E4-EEDD-3C99-D5B5-F31D5486FA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35BCE32-57C2-4C6B-7B0E-4E35F3B2871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32C2692-031C-D91C-2253-75BEB739D53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47993FF-F617-C204-8508-10DFAE1878A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525A7F7-081E-871E-F810-186489AC338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37BAB4C-389F-56FE-B0B3-1BF95EB3AF2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DA731AE-D043-7A40-3C14-61BC7E0DCC9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8817240E-A2C8-8CEE-8B4B-192E037E21F2}"/>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C4D42EC4-ABEA-012C-CDE2-F1656D782407}"/>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CBC2ECA8-21E1-F972-7A83-216E686ABB15}"/>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545EC7D8-3856-3E12-3DF8-D640FAA96ED2}"/>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71726D9A-7929-CFBB-CA60-D4520FC35BFB}"/>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5" name="Image 4" descr="Une image contenant texte, capture d’écran, Police, logo&#10;&#10;Le contenu généré par l’IA peut être incorrect.">
            <a:extLst>
              <a:ext uri="{FF2B5EF4-FFF2-40B4-BE49-F238E27FC236}">
                <a16:creationId xmlns:a16="http://schemas.microsoft.com/office/drawing/2014/main" id="{BB7903BD-BDBD-41FD-D888-9FD5271B57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3521" y="4682007"/>
            <a:ext cx="2404229" cy="2026984"/>
          </a:xfrm>
          <a:prstGeom prst="rect">
            <a:avLst/>
          </a:prstGeom>
        </p:spPr>
      </p:pic>
    </p:spTree>
    <p:extLst>
      <p:ext uri="{BB962C8B-B14F-4D97-AF65-F5344CB8AC3E}">
        <p14:creationId xmlns:p14="http://schemas.microsoft.com/office/powerpoint/2010/main" val="3655786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8A9E3-A6AD-DFCA-0C03-F45821661AD9}"/>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03187328-77A6-3BE5-8606-330D1553C330}"/>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6377F6B-3119-0787-B7C3-AF301D22D0C9}"/>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A619CF4F-E3A6-6A71-67FB-62029DECC173}"/>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46DF55A-0147-48D7-A59E-FCA4034414B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06A9377-D897-76DB-10C6-64A14E8CDD1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F961E75C-115B-95BD-3B30-508D2A7F487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D3D9E000-E991-EF41-DDEB-ED796F413B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A7A2743-756E-6C18-E53A-37E0E364CE7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CA9C1AE-F02C-6304-089B-E967281B97BD}"/>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829AE42-E7FB-E746-EA16-06C9283A50C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66FFD305-E25F-AB44-2544-6E871F37603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E7828EA-1B17-736F-934E-CCE3C9BE4BC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9DDE51B-6609-9354-1106-51A14E5544C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1AACD03-9EEB-B2E4-99FC-103ECB8F60A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3E15472B-9A7A-2820-ED5B-E28E8F89CEF1}"/>
              </a:ext>
            </a:extLst>
          </p:cNvPr>
          <p:cNvSpPr txBox="1"/>
          <p:nvPr/>
        </p:nvSpPr>
        <p:spPr>
          <a:xfrm>
            <a:off x="402268" y="1879391"/>
            <a:ext cx="8077200" cy="5724644"/>
          </a:xfrm>
          <a:prstGeom prst="rect">
            <a:avLst/>
          </a:prstGeom>
          <a:noFill/>
        </p:spPr>
        <p:txBody>
          <a:bodyPr wrap="square">
            <a:spAutoFit/>
          </a:bodyPr>
          <a:lstStyle/>
          <a:p>
            <a:pPr algn="just">
              <a:buClr>
                <a:srgbClr val="92D050"/>
              </a:buClr>
            </a:pPr>
            <a:r>
              <a:rPr lang="fr-FR" b="1" dirty="0">
                <a:solidFill>
                  <a:schemeClr val="accent2">
                    <a:lumMod val="75000"/>
                  </a:schemeClr>
                </a:solidFill>
              </a:rPr>
              <a:t>5/ des dossiers retraites bien gérés = un départ assuré !</a:t>
            </a:r>
          </a:p>
          <a:p>
            <a:pPr algn="just">
              <a:buClr>
                <a:srgbClr val="92D050"/>
              </a:buClr>
            </a:pPr>
            <a:endParaRPr lang="fr-FR" b="1" dirty="0">
              <a:solidFill>
                <a:srgbClr val="EC14B9"/>
              </a:solidFill>
            </a:endParaRPr>
          </a:p>
          <a:p>
            <a:pPr algn="just">
              <a:buClr>
                <a:srgbClr val="92D050"/>
              </a:buClr>
            </a:pPr>
            <a:r>
              <a:rPr lang="fr-FR" dirty="0"/>
              <a:t>- Les demandes de départ CNRACL et RAFP devront être adressées par mail à </a:t>
            </a:r>
            <a:r>
              <a:rPr lang="fr-FR" dirty="0">
                <a:solidFill>
                  <a:srgbClr val="0563C1"/>
                </a:solidFill>
                <a:hlinkClick r:id="rId4">
                  <a:extLst>
                    <a:ext uri="{A12FA001-AC4F-418D-AE19-62706E023703}">
                      <ahyp:hlinkClr xmlns:ahyp="http://schemas.microsoft.com/office/drawing/2018/hyperlinkcolor" val="tx"/>
                    </a:ext>
                  </a:extLst>
                </a:hlinkClick>
              </a:rPr>
              <a:t>assurances.retraite@cdg18.</a:t>
            </a:r>
            <a:r>
              <a:rPr lang="fr-FR" dirty="0">
                <a:hlinkClick r:id="rId4">
                  <a:extLst>
                    <a:ext uri="{A12FA001-AC4F-418D-AE19-62706E023703}">
                      <ahyp:hlinkClr xmlns:ahyp="http://schemas.microsoft.com/office/drawing/2018/hyperlinkcolor" val="tx"/>
                    </a:ext>
                  </a:extLst>
                </a:hlinkClick>
              </a:rPr>
              <a:t>fr</a:t>
            </a:r>
            <a:r>
              <a:rPr lang="fr-FR" dirty="0"/>
              <a:t> </a:t>
            </a:r>
            <a:r>
              <a:rPr lang="fr-FR" b="1" dirty="0"/>
              <a:t>au moins 8 mois avant la date souhaitée </a:t>
            </a:r>
            <a:r>
              <a:rPr lang="fr-FR" dirty="0"/>
              <a:t>par l’agent.</a:t>
            </a:r>
          </a:p>
          <a:p>
            <a:pPr algn="just">
              <a:buClr>
                <a:srgbClr val="92D050"/>
              </a:buClr>
            </a:pPr>
            <a:r>
              <a:rPr lang="fr-FR" dirty="0"/>
              <a:t>Préciser dans l’objet du mail :</a:t>
            </a:r>
          </a:p>
          <a:p>
            <a:pPr algn="just">
              <a:buClr>
                <a:srgbClr val="92D050"/>
              </a:buClr>
            </a:pPr>
            <a:r>
              <a:rPr lang="fr-FR" dirty="0"/>
              <a:t>DEMANDE DEPART AU (indiquer la date souhaitée) /MOTIF DE DEPART/NOM</a:t>
            </a:r>
          </a:p>
          <a:p>
            <a:pPr algn="just">
              <a:buClr>
                <a:srgbClr val="92D050"/>
              </a:buClr>
            </a:pPr>
            <a:r>
              <a:rPr lang="fr-FR" dirty="0"/>
              <a:t>PRENOM/COLLECTIVITE/DATE DE NAISSANCE (format JJ/MM/ANNEE)</a:t>
            </a:r>
          </a:p>
          <a:p>
            <a:pPr algn="just">
              <a:buClr>
                <a:srgbClr val="92D050"/>
              </a:buClr>
            </a:pPr>
            <a:endParaRPr lang="fr-FR" dirty="0"/>
          </a:p>
          <a:p>
            <a:pPr marL="285750" indent="-285750" algn="just">
              <a:buClr>
                <a:srgbClr val="92D050"/>
              </a:buClr>
              <a:buFontTx/>
              <a:buChar char="-"/>
            </a:pPr>
            <a:r>
              <a:rPr lang="fr-FR" dirty="0"/>
              <a:t>Sur l’espace réservé, rubrique « fin de fonctions et retraite » : un document recense les différentes pièces à transmettre en fonction des hypothèses de départ </a:t>
            </a:r>
          </a:p>
          <a:p>
            <a:pPr marL="285750" indent="-285750" algn="just">
              <a:buClr>
                <a:srgbClr val="92D050"/>
              </a:buClr>
              <a:buFontTx/>
              <a:buChar char="-"/>
            </a:pPr>
            <a:endParaRPr lang="fr-FR" dirty="0"/>
          </a:p>
          <a:p>
            <a:pPr algn="just">
              <a:buClr>
                <a:srgbClr val="92D050"/>
              </a:buClr>
            </a:pPr>
            <a:endParaRPr lang="fr-FR" b="1" dirty="0">
              <a:solidFill>
                <a:srgbClr val="EC14B9"/>
              </a:solidFill>
            </a:endParaRPr>
          </a:p>
          <a:p>
            <a:pPr algn="just">
              <a:buClr>
                <a:srgbClr val="92D050"/>
              </a:buClr>
            </a:pPr>
            <a:endParaRPr lang="fr-FR" dirty="0"/>
          </a:p>
          <a:p>
            <a:pPr algn="just">
              <a:buClr>
                <a:srgbClr val="92D050"/>
              </a:buClr>
            </a:pPr>
            <a:r>
              <a:rPr lang="fr-FR" dirty="0"/>
              <a:t>- Penser à donner l'information au CDG quand un dossier est déposé sur </a:t>
            </a:r>
            <a:r>
              <a:rPr lang="fr-FR" dirty="0" err="1"/>
              <a:t>Pep’s</a:t>
            </a:r>
            <a:r>
              <a:rPr lang="fr-FR" dirty="0"/>
              <a:t> car le service ne reçoit pas de notification</a:t>
            </a:r>
            <a:endParaRPr lang="fr-FR" b="1" dirty="0">
              <a:solidFill>
                <a:srgbClr val="EC14B9"/>
              </a:solidFill>
            </a:endParaRPr>
          </a:p>
          <a:p>
            <a:pPr algn="just">
              <a:buClr>
                <a:srgbClr val="92D050"/>
              </a:buClr>
            </a:pPr>
            <a:endParaRPr lang="fr-FR" b="1" dirty="0">
              <a:solidFill>
                <a:srgbClr val="FF0000"/>
              </a:solidFill>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075219FA-85EE-A8D6-2643-EEEF13A8F6C8}"/>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a:extLst>
              <a:ext uri="{FF2B5EF4-FFF2-40B4-BE49-F238E27FC236}">
                <a16:creationId xmlns:a16="http://schemas.microsoft.com/office/drawing/2014/main" id="{50787700-2322-8ADC-0AC9-D339D5325182}"/>
              </a:ext>
            </a:extLst>
          </p:cNvPr>
          <p:cNvPicPr>
            <a:picLocks noChangeAspect="1"/>
          </p:cNvPicPr>
          <p:nvPr/>
        </p:nvPicPr>
        <p:blipFill>
          <a:blip r:embed="rId5"/>
          <a:stretch>
            <a:fillRect/>
          </a:stretch>
        </p:blipFill>
        <p:spPr>
          <a:xfrm>
            <a:off x="1752600" y="4634315"/>
            <a:ext cx="5801535" cy="962159"/>
          </a:xfrm>
          <a:prstGeom prst="rect">
            <a:avLst/>
          </a:prstGeom>
        </p:spPr>
      </p:pic>
      <p:pic>
        <p:nvPicPr>
          <p:cNvPr id="10" name="Image 9" descr="Une image contenant texte, fournitures de bureau, écriture manuscrite, papeterie&#10;&#10;Le contenu généré par l’IA peut être incorrect.">
            <a:extLst>
              <a:ext uri="{FF2B5EF4-FFF2-40B4-BE49-F238E27FC236}">
                <a16:creationId xmlns:a16="http://schemas.microsoft.com/office/drawing/2014/main" id="{48229A6C-3F8E-1A94-73C3-90061B5E2C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40021" y="990222"/>
            <a:ext cx="2099478" cy="1399652"/>
          </a:xfrm>
          <a:prstGeom prst="rect">
            <a:avLst/>
          </a:prstGeom>
        </p:spPr>
      </p:pic>
    </p:spTree>
    <p:extLst>
      <p:ext uri="{BB962C8B-B14F-4D97-AF65-F5344CB8AC3E}">
        <p14:creationId xmlns:p14="http://schemas.microsoft.com/office/powerpoint/2010/main" val="1716275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7A5E9-3A69-411E-D245-C751AD9EA026}"/>
            </a:ext>
          </a:extLst>
        </p:cNvPr>
        <p:cNvGrpSpPr/>
        <p:nvPr/>
      </p:nvGrpSpPr>
      <p:grpSpPr>
        <a:xfrm>
          <a:off x="0" y="0"/>
          <a:ext cx="0" cy="0"/>
          <a:chOff x="0" y="0"/>
          <a:chExt cx="0" cy="0"/>
        </a:xfrm>
      </p:grpSpPr>
      <p:pic>
        <p:nvPicPr>
          <p:cNvPr id="5" name="Image 4" descr="Une image contenant logo, Graphique, Police, graphisme&#10;&#10;Le contenu généré par l’IA peut être incorrect.">
            <a:extLst>
              <a:ext uri="{FF2B5EF4-FFF2-40B4-BE49-F238E27FC236}">
                <a16:creationId xmlns:a16="http://schemas.microsoft.com/office/drawing/2014/main" id="{BCB775CE-82EF-32F1-7723-5C9982EC8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961" y="486796"/>
            <a:ext cx="2143125" cy="2143125"/>
          </a:xfrm>
          <a:prstGeom prst="rect">
            <a:avLst/>
          </a:prstGeom>
        </p:spPr>
      </p:pic>
      <p:pic>
        <p:nvPicPr>
          <p:cNvPr id="11" name="Image 10" descr="Logo_CDG18_BS.jpg">
            <a:extLst>
              <a:ext uri="{FF2B5EF4-FFF2-40B4-BE49-F238E27FC236}">
                <a16:creationId xmlns:a16="http://schemas.microsoft.com/office/drawing/2014/main" id="{27F10789-3404-93B7-118A-EB8A9EEE5873}"/>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A19F983C-6208-4506-77B6-72B69A11C261}"/>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3D7C7237-46BC-81D7-2E94-41A7DCFC6E8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ED82384-7EA0-C82D-C0EB-E763FDBC1D3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0086BF7-9EDE-95B8-3618-C7D4D1891C0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A313B7F-29CC-3755-F0F1-7F45D999651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9CF19C61-F4BC-8BD4-91E9-A85F0F0063A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3DFEA99-6A8B-6AFF-D993-82332682C98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60CD740-0D93-A032-3F01-7FE61AF75C1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1D6CC68E-5319-00C3-2D45-19ADB48009E1}"/>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F57F9C1-4992-0EB5-4E59-3FE5418F731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6016ACC-B7F3-01AE-3299-6FBC5700896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848FC07-2F45-0835-E247-CC944BB8668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9CB7775-3319-F4A0-139C-DDAE2AFC3D8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B166B6F1-9AE5-E4DF-E39D-C11A4E1F9E7B}"/>
              </a:ext>
            </a:extLst>
          </p:cNvPr>
          <p:cNvSpPr txBox="1"/>
          <p:nvPr/>
        </p:nvSpPr>
        <p:spPr>
          <a:xfrm>
            <a:off x="402268" y="1879391"/>
            <a:ext cx="8077200" cy="4062651"/>
          </a:xfrm>
          <a:prstGeom prst="rect">
            <a:avLst/>
          </a:prstGeom>
          <a:noFill/>
        </p:spPr>
        <p:txBody>
          <a:bodyPr wrap="square">
            <a:spAutoFit/>
          </a:bodyPr>
          <a:lstStyle/>
          <a:p>
            <a:pPr algn="just">
              <a:buClr>
                <a:srgbClr val="92D050"/>
              </a:buClr>
            </a:pPr>
            <a:r>
              <a:rPr lang="fr-FR" b="1" dirty="0">
                <a:solidFill>
                  <a:schemeClr val="accent2">
                    <a:lumMod val="75000"/>
                  </a:schemeClr>
                </a:solidFill>
              </a:rPr>
              <a:t>6/ CNP = une </a:t>
            </a:r>
            <a:r>
              <a:rPr lang="fr-FR" b="1" dirty="0" err="1">
                <a:solidFill>
                  <a:schemeClr val="accent2">
                    <a:lumMod val="75000"/>
                  </a:schemeClr>
                </a:solidFill>
              </a:rPr>
              <a:t>visio</a:t>
            </a:r>
            <a:r>
              <a:rPr lang="fr-FR" b="1" dirty="0">
                <a:solidFill>
                  <a:schemeClr val="accent2">
                    <a:lumMod val="75000"/>
                  </a:schemeClr>
                </a:solidFill>
              </a:rPr>
              <a:t> pour bien déclarer vos bases d’assurances</a:t>
            </a:r>
          </a:p>
          <a:p>
            <a:pPr algn="just">
              <a:buClr>
                <a:srgbClr val="92D050"/>
              </a:buClr>
            </a:pPr>
            <a:endParaRPr lang="fr-FR" b="1" dirty="0">
              <a:solidFill>
                <a:schemeClr val="accent2">
                  <a:lumMod val="75000"/>
                </a:schemeClr>
              </a:solidFill>
            </a:endParaRPr>
          </a:p>
          <a:p>
            <a:pPr algn="just">
              <a:buClr>
                <a:srgbClr val="92D050"/>
              </a:buClr>
            </a:pPr>
            <a:r>
              <a:rPr lang="fr-FR" dirty="0"/>
              <a:t>Chaque année les collectivités assurées à la CNP doivent déclarer leurs bases de cotisations de l’année N-1 sur l’applicatif</a:t>
            </a:r>
          </a:p>
          <a:p>
            <a:pPr marL="285750" indent="-285750" algn="just">
              <a:buClr>
                <a:srgbClr val="92D050"/>
              </a:buClr>
              <a:buFontTx/>
              <a:buChar char="-"/>
            </a:pPr>
            <a:r>
              <a:rPr lang="fr-FR" dirty="0"/>
              <a:t>Indispensable pour éditer les factures de réajustement</a:t>
            </a:r>
          </a:p>
          <a:p>
            <a:pPr marL="285750" indent="-285750" algn="just">
              <a:buClr>
                <a:srgbClr val="92D050"/>
              </a:buClr>
              <a:buFontTx/>
              <a:buChar char="-"/>
            </a:pPr>
            <a:r>
              <a:rPr lang="fr-FR" dirty="0"/>
              <a:t>Blocage des prestations en cas de non déclaration des bases</a:t>
            </a:r>
          </a:p>
          <a:p>
            <a:pPr marL="285750" indent="-285750" algn="just">
              <a:buClr>
                <a:srgbClr val="92D050"/>
              </a:buClr>
              <a:buFontTx/>
              <a:buChar char="-"/>
            </a:pPr>
            <a:endParaRPr lang="fr-FR" dirty="0"/>
          </a:p>
          <a:p>
            <a:pPr algn="just">
              <a:buClr>
                <a:srgbClr val="92D050"/>
              </a:buClr>
            </a:pPr>
            <a:r>
              <a:rPr lang="fr-FR" b="1" dirty="0"/>
              <a:t>Une </a:t>
            </a:r>
            <a:r>
              <a:rPr lang="fr-FR" b="1" dirty="0" err="1"/>
              <a:t>visio</a:t>
            </a:r>
            <a:r>
              <a:rPr lang="fr-FR" b="1" dirty="0"/>
              <a:t> sera organisée fin novembre-début décembre avec CNP afin de vous guider dans ces formalités</a:t>
            </a:r>
          </a:p>
          <a:p>
            <a:pPr algn="just">
              <a:buClr>
                <a:srgbClr val="92D050"/>
              </a:buClr>
            </a:pPr>
            <a:endParaRPr lang="fr-FR" b="1" dirty="0">
              <a:solidFill>
                <a:srgbClr val="EC14B9"/>
              </a:solidFill>
            </a:endParaRPr>
          </a:p>
          <a:p>
            <a:pPr algn="just">
              <a:buClr>
                <a:srgbClr val="92D050"/>
              </a:buClr>
            </a:pPr>
            <a:endParaRPr lang="fr-FR" b="1" dirty="0">
              <a:solidFill>
                <a:srgbClr val="FF0000"/>
              </a:solidFill>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CB63D61D-BB8B-039C-2093-275E67D288B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4149894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83FD-DA21-007C-1B3E-B2ECEDB6C00C}"/>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25332E7-3ACF-BC32-4062-5F1F79B816ED}"/>
              </a:ext>
            </a:extLst>
          </p:cNvPr>
          <p:cNvSpPr>
            <a:spLocks noGrp="1"/>
          </p:cNvSpPr>
          <p:nvPr>
            <p:ph idx="1"/>
          </p:nvPr>
        </p:nvSpPr>
        <p:spPr>
          <a:xfrm>
            <a:off x="242536" y="1149957"/>
            <a:ext cx="8607296" cy="5267503"/>
          </a:xfrm>
        </p:spPr>
        <p:txBody>
          <a:bodyPr>
            <a:normAutofit fontScale="92500" lnSpcReduction="10000"/>
          </a:bodyPr>
          <a:lstStyle/>
          <a:p>
            <a:pPr marL="0" indent="0">
              <a:buNone/>
            </a:pPr>
            <a:endParaRPr lang="fr-FR" sz="2000" b="1" dirty="0">
              <a:solidFill>
                <a:srgbClr val="EC14B9"/>
              </a:solidFill>
            </a:endParaRPr>
          </a:p>
          <a:p>
            <a:pPr marL="0" indent="0">
              <a:buNone/>
            </a:pPr>
            <a:r>
              <a:rPr lang="fr-FR" sz="2000" b="1" dirty="0">
                <a:solidFill>
                  <a:srgbClr val="EC14B9"/>
                </a:solidFill>
              </a:rPr>
              <a:t>7 – </a:t>
            </a:r>
            <a:r>
              <a:rPr lang="fr-FR" sz="2000" b="1" dirty="0" err="1">
                <a:solidFill>
                  <a:srgbClr val="EC14B9"/>
                </a:solidFill>
              </a:rPr>
              <a:t>Visios</a:t>
            </a:r>
            <a:r>
              <a:rPr lang="fr-FR" sz="2000" b="1" dirty="0">
                <a:solidFill>
                  <a:srgbClr val="EC14B9"/>
                </a:solidFill>
              </a:rPr>
              <a:t> FIPHFP – accompagnement des agents publics en situation de handicap</a:t>
            </a:r>
          </a:p>
          <a:p>
            <a:pPr marL="0" indent="0">
              <a:buNone/>
            </a:pPr>
            <a:r>
              <a:rPr lang="fr-FR" sz="2000" dirty="0"/>
              <a:t>Le FIPHFP  propose 3 guides pour accompagner la carrière des agents publics en situation de handicap. </a:t>
            </a:r>
            <a:r>
              <a:rPr lang="fr-FR" sz="2000" b="1" dirty="0"/>
              <a:t>Ces guides s’adressent aux agents des 3 versants de la fonction publique. Ils comprennent des éléments communs à tout agent public et d’autres plus spécifiques aux agents étant reconnus travailleurs handicapés (RQTH).</a:t>
            </a:r>
            <a:endParaRPr lang="fr-FR" sz="2000" dirty="0"/>
          </a:p>
          <a:p>
            <a:pPr marL="0" indent="0">
              <a:buNone/>
            </a:pPr>
            <a:endParaRPr lang="fr-FR" sz="2000" dirty="0"/>
          </a:p>
          <a:p>
            <a:pPr marL="0" indent="0">
              <a:buNone/>
            </a:pPr>
            <a:r>
              <a:rPr lang="fr-FR" sz="2000" dirty="0"/>
              <a:t>3 </a:t>
            </a:r>
            <a:r>
              <a:rPr lang="fr-FR" sz="2000" dirty="0" err="1"/>
              <a:t>visios</a:t>
            </a:r>
            <a:r>
              <a:rPr lang="fr-FR" sz="2000" dirty="0"/>
              <a:t> pour décrypter ces guides</a:t>
            </a:r>
            <a:br>
              <a:rPr lang="fr-FR" sz="2000" dirty="0"/>
            </a:br>
            <a:endParaRPr lang="fr-FR" sz="2000" dirty="0"/>
          </a:p>
          <a:p>
            <a:pPr marL="0" indent="0">
              <a:buNone/>
            </a:pPr>
            <a:r>
              <a:rPr lang="fr-FR" sz="2000" strike="sngStrike" dirty="0"/>
              <a:t>• Retour à l’emploi pendant et après une maladie longue,</a:t>
            </a:r>
            <a:r>
              <a:rPr lang="fr-FR" sz="2000" b="1" strike="sngStrike" dirty="0"/>
              <a:t> mardi 30 septembre à 9h30 </a:t>
            </a:r>
            <a:r>
              <a:rPr lang="fr-FR" sz="2000" strike="sngStrike" dirty="0"/>
              <a:t> </a:t>
            </a:r>
            <a:r>
              <a:rPr lang="fr-FR" b="1" u="sng" strike="sngStrike" dirty="0">
                <a:hlinkClick r:id="rId3"/>
              </a:rPr>
              <a:t>Lien d’inscription</a:t>
            </a:r>
            <a:endParaRPr lang="fr-FR" sz="2000" strike="sngStrike" dirty="0"/>
          </a:p>
          <a:p>
            <a:pPr marL="0" indent="0">
              <a:buNone/>
            </a:pPr>
            <a:r>
              <a:rPr lang="fr-FR" sz="2000" dirty="0"/>
              <a:t>• Accompagner le reclassement des agents publics en situation de handicap,</a:t>
            </a:r>
            <a:r>
              <a:rPr lang="fr-FR" sz="2000" b="1" dirty="0"/>
              <a:t> jeudi 16 octobre à 9h30 </a:t>
            </a:r>
            <a:r>
              <a:rPr lang="fr-FR" b="1" u="sng" dirty="0">
                <a:hlinkClick r:id="rId4"/>
              </a:rPr>
              <a:t>Lien d’inscription</a:t>
            </a:r>
            <a:endParaRPr lang="fr-FR" sz="2000" dirty="0"/>
          </a:p>
          <a:p>
            <a:pPr marL="0" indent="0">
              <a:buNone/>
            </a:pPr>
            <a:r>
              <a:rPr lang="fr-FR" sz="2000" dirty="0"/>
              <a:t>• La retraite des agents en situation de handicap dans la fonction publique,</a:t>
            </a:r>
            <a:r>
              <a:rPr lang="fr-FR" sz="2000" b="1" dirty="0"/>
              <a:t> mardi 2 décembre à 9h30 </a:t>
            </a:r>
            <a:r>
              <a:rPr lang="fr-FR" b="1" u="sng" dirty="0">
                <a:hlinkClick r:id="rId5"/>
              </a:rPr>
              <a:t>Lien d’inscription</a:t>
            </a:r>
            <a:endParaRPr lang="fr-FR" sz="2000" dirty="0"/>
          </a:p>
          <a:p>
            <a:pPr marL="0" indent="0">
              <a:buNone/>
            </a:pPr>
            <a:br>
              <a:rPr lang="fr-FR" sz="2000" b="1" dirty="0"/>
            </a:br>
            <a:endParaRPr lang="fr-FR" sz="2000" dirty="0"/>
          </a:p>
          <a:p>
            <a:pPr marL="0" indent="0">
              <a:buNone/>
            </a:pPr>
            <a:r>
              <a:rPr lang="fr-FR" sz="2000" b="1" dirty="0"/>
              <a:t>Tous les agents, responsables et élus sont les bienvenus.</a:t>
            </a:r>
            <a:endParaRPr lang="fr-FR" sz="2000" dirty="0"/>
          </a:p>
          <a:p>
            <a:pPr marL="0" indent="0">
              <a:buNone/>
            </a:pPr>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CA69BE5D-ACC8-FB31-F446-C75385791484}"/>
              </a:ext>
            </a:extLst>
          </p:cNvPr>
          <p:cNvPicPr>
            <a:picLocks noChangeAspect="1"/>
          </p:cNvPicPr>
          <p:nvPr/>
        </p:nvPicPr>
        <p:blipFill>
          <a:blip r:embed="rId6"/>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AC5E22A-137D-A7C2-4F21-19DACD8327DC}"/>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FEBB6ED-85B6-E1D2-745D-1E8E0DE2EED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E050804-3BC1-A080-F1A1-A7BA2A5171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18904B5-FEE3-8083-936C-2A33E773AF1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06619B3-3F57-2A10-915F-104D09FDD3C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1F0C807-E18D-BA30-DBB7-0FAAA8EB9F4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911250B-5006-D021-5818-6324A452E65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2FEFDB5-9ACA-AABC-1E31-CF98EBD3E7D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F5FA1A2-9366-CE57-342B-48FFBCA92D4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E8CF02D-FAC0-B13D-13D0-E24A1654D65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0A4F9F4-5F1E-5F1A-1208-F3659789E21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4B50105-AACA-611A-B188-E3B8F12F887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91F0DB3-EE45-E56A-62E6-A00C4B2C403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7">
            <p14:nvContentPartPr>
              <p14:cNvPr id="3" name="Encre 2">
                <a:extLst>
                  <a:ext uri="{FF2B5EF4-FFF2-40B4-BE49-F238E27FC236}">
                    <a16:creationId xmlns:a16="http://schemas.microsoft.com/office/drawing/2014/main" id="{72EC8554-4171-9436-BFF5-E5E33CD23335}"/>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8"/>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38EF9F38-9087-ED5F-11DC-E33796C57806}"/>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0"/>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1B7D3F15-8AEE-0005-E58E-3EA686053206}"/>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2"/>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6A726685-9590-77F4-9F51-B82C2B474680}"/>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4"/>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D503A04-CB98-328F-16E0-C88AFAFC2B2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58146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CD4E7-EAE3-DABE-3729-06C8D33BE2D1}"/>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FE6A666-9CF3-8B5F-DEE0-1B4E5522913D}"/>
              </a:ext>
            </a:extLst>
          </p:cNvPr>
          <p:cNvSpPr>
            <a:spLocks noGrp="1"/>
          </p:cNvSpPr>
          <p:nvPr>
            <p:ph idx="1"/>
          </p:nvPr>
        </p:nvSpPr>
        <p:spPr>
          <a:xfrm>
            <a:off x="242536" y="1149957"/>
            <a:ext cx="8607296" cy="5267503"/>
          </a:xfrm>
        </p:spPr>
        <p:txBody>
          <a:bodyPr>
            <a:normAutofit/>
          </a:bodyPr>
          <a:lstStyle/>
          <a:p>
            <a:pPr marL="0" indent="0">
              <a:buNone/>
            </a:pPr>
            <a:endParaRPr lang="fr-FR" sz="2000" b="1" dirty="0">
              <a:solidFill>
                <a:srgbClr val="EC14B9"/>
              </a:solidFill>
            </a:endParaRPr>
          </a:p>
          <a:p>
            <a:pPr marL="0" indent="0">
              <a:buNone/>
            </a:pPr>
            <a:r>
              <a:rPr lang="fr-FR" sz="2000" b="1" dirty="0">
                <a:solidFill>
                  <a:schemeClr val="accent2">
                    <a:lumMod val="75000"/>
                  </a:schemeClr>
                </a:solidFill>
              </a:rPr>
              <a:t>8– RSU – dernière ligne droite !</a:t>
            </a:r>
          </a:p>
          <a:p>
            <a:pPr marL="0" indent="0">
              <a:buNone/>
            </a:pPr>
            <a:endParaRPr lang="fr-FR" sz="2000" b="1" dirty="0">
              <a:solidFill>
                <a:schemeClr val="accent2">
                  <a:lumMod val="75000"/>
                </a:schemeClr>
              </a:solidFill>
            </a:endParaRPr>
          </a:p>
          <a:p>
            <a:pPr marL="0" indent="0">
              <a:buNone/>
            </a:pPr>
            <a:r>
              <a:rPr lang="fr-FR" sz="2400" dirty="0"/>
              <a:t>La campagne de saisie des données sociales pour le RSU  </a:t>
            </a:r>
            <a:r>
              <a:rPr lang="fr-FR" sz="2400" b="1" dirty="0"/>
              <a:t>se terminera le 31 octobre 2025</a:t>
            </a:r>
            <a:r>
              <a:rPr lang="fr-FR" sz="2400" dirty="0"/>
              <a:t>. Tous les documents nécessaires pour vous accompagner dans cette saisie sont disponibles sur </a:t>
            </a:r>
            <a:r>
              <a:rPr lang="fr-FR" u="sng" dirty="0">
                <a:hlinkClick r:id="rId3"/>
              </a:rPr>
              <a:t>l’espace réservé du site du CDG</a:t>
            </a:r>
            <a:r>
              <a:rPr lang="fr-FR" sz="2400" dirty="0"/>
              <a:t> et sur la plateforme </a:t>
            </a:r>
            <a:r>
              <a:rPr lang="fr-FR" u="sng" dirty="0" err="1">
                <a:hlinkClick r:id="rId4"/>
              </a:rPr>
              <a:t>donnees</a:t>
            </a:r>
            <a:r>
              <a:rPr lang="fr-FR" u="sng" dirty="0">
                <a:hlinkClick r:id="rId4"/>
              </a:rPr>
              <a:t>-sociales </a:t>
            </a:r>
            <a:endParaRPr lang="fr-FR" u="sng" dirty="0"/>
          </a:p>
          <a:p>
            <a:pPr marL="0" indent="0">
              <a:buNone/>
            </a:pPr>
            <a:endParaRPr lang="fr-FR" sz="2400" b="1" u="sng" dirty="0">
              <a:solidFill>
                <a:srgbClr val="92D050"/>
              </a:solidFill>
            </a:endParaRPr>
          </a:p>
          <a:p>
            <a:pPr marL="0" indent="0">
              <a:buNone/>
            </a:pPr>
            <a:r>
              <a:rPr lang="fr-FR" sz="2400" b="1" dirty="0">
                <a:solidFill>
                  <a:srgbClr val="FF0000"/>
                </a:solidFill>
              </a:rPr>
              <a:t>			</a:t>
            </a:r>
          </a:p>
          <a:p>
            <a:pPr marL="0" indent="0">
              <a:buNone/>
            </a:pPr>
            <a:r>
              <a:rPr lang="fr-FR" sz="2400" b="1" dirty="0">
                <a:solidFill>
                  <a:srgbClr val="FF0000"/>
                </a:solidFill>
              </a:rPr>
              <a:t>			Au 1/10/2025 : moins de 25 % de répondants</a:t>
            </a:r>
          </a:p>
        </p:txBody>
      </p:sp>
      <p:pic>
        <p:nvPicPr>
          <p:cNvPr id="11" name="Image 10" descr="Logo_CDG18_BS.jpg">
            <a:extLst>
              <a:ext uri="{FF2B5EF4-FFF2-40B4-BE49-F238E27FC236}">
                <a16:creationId xmlns:a16="http://schemas.microsoft.com/office/drawing/2014/main" id="{AF31710E-44A4-B377-DFAC-3F330A585BB5}"/>
              </a:ext>
            </a:extLst>
          </p:cNvPr>
          <p:cNvPicPr>
            <a:picLocks noChangeAspect="1"/>
          </p:cNvPicPr>
          <p:nvPr/>
        </p:nvPicPr>
        <p:blipFill>
          <a:blip r:embed="rId5"/>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2DE41E0-6020-D6F1-451C-CE368391F71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62DDFCB4-21AB-5546-BEEE-60BC09765C9D}"/>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B44FA02-B721-DE8F-6F3A-A76C3E15DF9D}"/>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750C7ECE-EEED-B47D-FF46-B4A140BCB48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0E1AF76-3306-8412-E1A3-5052A19BDCE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FA22A9F-325F-985E-D274-F1DBDA21344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A55FEDD-1869-CA03-755D-32F9E8F354C1}"/>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501AB41-D104-0D27-46D2-6016FCF0709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BD8E756-D747-7CEF-59D8-7146080E258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AD209C0-5192-70CC-D55A-FF4EA4C7378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1D0D2281-CAA4-9909-8117-ECBDFEE6D6CF}"/>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CCF4F917-04AA-6780-49B9-3DA5FAE71CBB}"/>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8A18F10-43AB-D0F0-690C-D3C1269D8E2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5102ED49-F27C-CA52-5E31-35717D57B0B4}"/>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8"/>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51D6CB40-6FC7-5B06-AD7F-B0CE11EF8B92}"/>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0"/>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AB941574-74DB-2A9E-FD64-E31544AEBC6E}"/>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2"/>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58641194-C4EE-3C3E-A750-36AF8331DE24}"/>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4"/>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C03F3991-F3F1-68F6-6B73-1CC62FB98F5E}"/>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13" name="Image 12" descr="Une image contenant logo, Graphique, Police, texte&#10;&#10;Le contenu généré par l’IA peut être incorrect.">
            <a:extLst>
              <a:ext uri="{FF2B5EF4-FFF2-40B4-BE49-F238E27FC236}">
                <a16:creationId xmlns:a16="http://schemas.microsoft.com/office/drawing/2014/main" id="{7B2290A3-217A-A44E-51CD-EC711BC514D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0047" y="3916667"/>
            <a:ext cx="2143125" cy="2143125"/>
          </a:xfrm>
          <a:prstGeom prst="rect">
            <a:avLst/>
          </a:prstGeom>
        </p:spPr>
      </p:pic>
    </p:spTree>
    <p:extLst>
      <p:ext uri="{BB962C8B-B14F-4D97-AF65-F5344CB8AC3E}">
        <p14:creationId xmlns:p14="http://schemas.microsoft.com/office/powerpoint/2010/main" val="813011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AA6A7CF-DC3C-179C-6EE3-1A09A46B1318}"/>
              </a:ext>
            </a:extLst>
          </p:cNvPr>
          <p:cNvSpPr>
            <a:spLocks noGrp="1"/>
          </p:cNvSpPr>
          <p:nvPr>
            <p:ph idx="1"/>
          </p:nvPr>
        </p:nvSpPr>
        <p:spPr/>
        <p:txBody>
          <a:bodyPr/>
          <a:lstStyle/>
          <a:p>
            <a:pPr marL="0" indent="0">
              <a:buNone/>
            </a:pPr>
            <a:r>
              <a:rPr lang="fr-FR" sz="2400" b="1" dirty="0">
                <a:solidFill>
                  <a:srgbClr val="00B050"/>
                </a:solidFill>
              </a:rPr>
              <a:t>9 – conférence régionale </a:t>
            </a:r>
          </a:p>
          <a:p>
            <a:pPr marL="0" indent="0">
              <a:buNone/>
            </a:pPr>
            <a:r>
              <a:rPr lang="fr-FR" sz="2400" b="1" dirty="0">
                <a:solidFill>
                  <a:srgbClr val="00B050"/>
                </a:solidFill>
              </a:rPr>
              <a:t>pour l’emploi</a:t>
            </a:r>
          </a:p>
          <a:p>
            <a:pPr marL="0" indent="0">
              <a:buNone/>
            </a:pPr>
            <a:endParaRPr lang="fr-FR" sz="2400" b="1" dirty="0">
              <a:solidFill>
                <a:srgbClr val="00B050"/>
              </a:solidFill>
            </a:endParaRPr>
          </a:p>
          <a:p>
            <a:pPr marL="0" indent="0">
              <a:buNone/>
            </a:pPr>
            <a:r>
              <a:rPr lang="fr-FR" sz="2400" b="1" dirty="0">
                <a:solidFill>
                  <a:srgbClr val="00B050"/>
                </a:solidFill>
                <a:hlinkClick r:id="rId2"/>
              </a:rPr>
              <a:t>Lien d’inscription</a:t>
            </a:r>
            <a:endParaRPr lang="fr-FR" sz="2400" b="1" dirty="0">
              <a:solidFill>
                <a:srgbClr val="00B050"/>
              </a:solidFill>
            </a:endParaRPr>
          </a:p>
        </p:txBody>
      </p:sp>
      <p:pic>
        <p:nvPicPr>
          <p:cNvPr id="7" name="Image 6" descr="Logo_CDG18_BS.jpg">
            <a:extLst>
              <a:ext uri="{FF2B5EF4-FFF2-40B4-BE49-F238E27FC236}">
                <a16:creationId xmlns:a16="http://schemas.microsoft.com/office/drawing/2014/main" id="{BFB3F817-5DD7-E339-AA91-CB50A51A3219}"/>
              </a:ext>
            </a:extLst>
          </p:cNvPr>
          <p:cNvPicPr>
            <a:picLocks noChangeAspect="1"/>
          </p:cNvPicPr>
          <p:nvPr/>
        </p:nvPicPr>
        <p:blipFill>
          <a:blip r:embed="rId3"/>
          <a:stretch>
            <a:fillRect/>
          </a:stretch>
        </p:blipFill>
        <p:spPr>
          <a:xfrm>
            <a:off x="0" y="0"/>
            <a:ext cx="1422426" cy="1443762"/>
          </a:xfrm>
          <a:prstGeom prst="rect">
            <a:avLst/>
          </a:prstGeom>
        </p:spPr>
      </p:pic>
      <p:grpSp>
        <p:nvGrpSpPr>
          <p:cNvPr id="8" name="Groupe 14">
            <a:extLst>
              <a:ext uri="{FF2B5EF4-FFF2-40B4-BE49-F238E27FC236}">
                <a16:creationId xmlns:a16="http://schemas.microsoft.com/office/drawing/2014/main" id="{D4931D9D-2890-0693-C46C-2B4801C9BBE5}"/>
              </a:ext>
            </a:extLst>
          </p:cNvPr>
          <p:cNvGrpSpPr>
            <a:grpSpLocks/>
          </p:cNvGrpSpPr>
          <p:nvPr/>
        </p:nvGrpSpPr>
        <p:grpSpPr bwMode="auto">
          <a:xfrm>
            <a:off x="1295400" y="-3313"/>
            <a:ext cx="7661932" cy="1314472"/>
            <a:chOff x="2521302" y="4447632"/>
            <a:chExt cx="6645275" cy="2324642"/>
          </a:xfrm>
        </p:grpSpPr>
        <p:sp>
          <p:nvSpPr>
            <p:cNvPr id="9" name="Oval 2">
              <a:extLst>
                <a:ext uri="{FF2B5EF4-FFF2-40B4-BE49-F238E27FC236}">
                  <a16:creationId xmlns:a16="http://schemas.microsoft.com/office/drawing/2014/main" id="{F0C7BFBC-C7E3-A451-2CEB-6F97D48CF1D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0" name="Rectangle 3">
              <a:extLst>
                <a:ext uri="{FF2B5EF4-FFF2-40B4-BE49-F238E27FC236}">
                  <a16:creationId xmlns:a16="http://schemas.microsoft.com/office/drawing/2014/main" id="{DE7456DE-828E-20C5-E755-D43B421E91D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1" name="Text Box 4">
              <a:extLst>
                <a:ext uri="{FF2B5EF4-FFF2-40B4-BE49-F238E27FC236}">
                  <a16:creationId xmlns:a16="http://schemas.microsoft.com/office/drawing/2014/main" id="{148043D3-0068-19DD-64B7-B395360D7CB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2" name="Group 6">
              <a:extLst>
                <a:ext uri="{FF2B5EF4-FFF2-40B4-BE49-F238E27FC236}">
                  <a16:creationId xmlns:a16="http://schemas.microsoft.com/office/drawing/2014/main" id="{7D46DB8C-489C-ADCB-CEEC-B2DF6AAE2108}"/>
                </a:ext>
              </a:extLst>
            </p:cNvPr>
            <p:cNvGrpSpPr>
              <a:grpSpLocks/>
            </p:cNvGrpSpPr>
            <p:nvPr/>
          </p:nvGrpSpPr>
          <p:grpSpPr bwMode="auto">
            <a:xfrm>
              <a:off x="3957638" y="5091476"/>
              <a:ext cx="171450" cy="1165229"/>
              <a:chOff x="112099728" y="105931681"/>
              <a:chExt cx="170831" cy="1165800"/>
            </a:xfrm>
          </p:grpSpPr>
          <p:sp>
            <p:nvSpPr>
              <p:cNvPr id="17" name="Rectangle 7">
                <a:extLst>
                  <a:ext uri="{FF2B5EF4-FFF2-40B4-BE49-F238E27FC236}">
                    <a16:creationId xmlns:a16="http://schemas.microsoft.com/office/drawing/2014/main" id="{92DA854A-D781-88A5-E2B2-198C85C3F87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8" name="Rectangle 8">
                <a:extLst>
                  <a:ext uri="{FF2B5EF4-FFF2-40B4-BE49-F238E27FC236}">
                    <a16:creationId xmlns:a16="http://schemas.microsoft.com/office/drawing/2014/main" id="{226A5C74-366C-C8DB-3E45-256B884B884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9" name="Rectangle 9">
                <a:extLst>
                  <a:ext uri="{FF2B5EF4-FFF2-40B4-BE49-F238E27FC236}">
                    <a16:creationId xmlns:a16="http://schemas.microsoft.com/office/drawing/2014/main" id="{7E24CF2B-9813-1DC7-EE2A-7E54F58F042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3" name="Group 10">
              <a:extLst>
                <a:ext uri="{FF2B5EF4-FFF2-40B4-BE49-F238E27FC236}">
                  <a16:creationId xmlns:a16="http://schemas.microsoft.com/office/drawing/2014/main" id="{C417F04C-048F-92CF-F0F5-C35DC2B333E1}"/>
                </a:ext>
              </a:extLst>
            </p:cNvPr>
            <p:cNvGrpSpPr>
              <a:grpSpLocks/>
            </p:cNvGrpSpPr>
            <p:nvPr/>
          </p:nvGrpSpPr>
          <p:grpSpPr bwMode="auto">
            <a:xfrm>
              <a:off x="8701088" y="4447632"/>
              <a:ext cx="169862" cy="1163632"/>
              <a:chOff x="116843535" y="105289350"/>
              <a:chExt cx="170420" cy="1163658"/>
            </a:xfrm>
          </p:grpSpPr>
          <p:sp>
            <p:nvSpPr>
              <p:cNvPr id="14" name="Rectangle 13">
                <a:extLst>
                  <a:ext uri="{FF2B5EF4-FFF2-40B4-BE49-F238E27FC236}">
                    <a16:creationId xmlns:a16="http://schemas.microsoft.com/office/drawing/2014/main" id="{AA45805D-0B84-03F9-5DB2-19337181631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5" name="Rectangle 14">
                <a:extLst>
                  <a:ext uri="{FF2B5EF4-FFF2-40B4-BE49-F238E27FC236}">
                    <a16:creationId xmlns:a16="http://schemas.microsoft.com/office/drawing/2014/main" id="{0DEBDA03-CF63-3C77-38DE-36BBAF47CD4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6" name="Rectangle 15">
                <a:extLst>
                  <a:ext uri="{FF2B5EF4-FFF2-40B4-BE49-F238E27FC236}">
                    <a16:creationId xmlns:a16="http://schemas.microsoft.com/office/drawing/2014/main" id="{38821964-7D06-768C-A135-9616BF5138F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graphicFrame>
        <p:nvGraphicFramePr>
          <p:cNvPr id="2" name="Objet 1">
            <a:extLst>
              <a:ext uri="{FF2B5EF4-FFF2-40B4-BE49-F238E27FC236}">
                <a16:creationId xmlns:a16="http://schemas.microsoft.com/office/drawing/2014/main" id="{1474387D-3AB9-A884-0BE3-009D0F1FE5B3}"/>
              </a:ext>
            </a:extLst>
          </p:cNvPr>
          <p:cNvGraphicFramePr>
            <a:graphicFrameLocks noChangeAspect="1"/>
          </p:cNvGraphicFramePr>
          <p:nvPr>
            <p:extLst>
              <p:ext uri="{D42A27DB-BD31-4B8C-83A1-F6EECF244321}">
                <p14:modId xmlns:p14="http://schemas.microsoft.com/office/powerpoint/2010/main" val="2902719280"/>
              </p:ext>
            </p:extLst>
          </p:nvPr>
        </p:nvGraphicFramePr>
        <p:xfrm>
          <a:off x="4144022" y="481656"/>
          <a:ext cx="4427537" cy="6262688"/>
        </p:xfrm>
        <a:graphic>
          <a:graphicData uri="http://schemas.openxmlformats.org/presentationml/2006/ole">
            <mc:AlternateContent xmlns:mc="http://schemas.openxmlformats.org/markup-compatibility/2006">
              <mc:Choice xmlns:v="urn:schemas-microsoft-com:vml" Requires="v">
                <p:oleObj name="Acrobat Document" r:id="rId4" imgW="4426972" imgH="6263404" progId="Acrobat.Document.DC">
                  <p:embed/>
                </p:oleObj>
              </mc:Choice>
              <mc:Fallback>
                <p:oleObj name="Acrobat Document" r:id="rId4" imgW="4426972" imgH="6263404" progId="Acrobat.Document.DC">
                  <p:embed/>
                  <p:pic>
                    <p:nvPicPr>
                      <p:cNvPr id="0" name=""/>
                      <p:cNvPicPr/>
                      <p:nvPr/>
                    </p:nvPicPr>
                    <p:blipFill>
                      <a:blip r:embed="rId5"/>
                      <a:stretch>
                        <a:fillRect/>
                      </a:stretch>
                    </p:blipFill>
                    <p:spPr>
                      <a:xfrm>
                        <a:off x="4144022" y="481656"/>
                        <a:ext cx="4427537" cy="6262688"/>
                      </a:xfrm>
                      <a:prstGeom prst="rect">
                        <a:avLst/>
                      </a:prstGeom>
                    </p:spPr>
                  </p:pic>
                </p:oleObj>
              </mc:Fallback>
            </mc:AlternateContent>
          </a:graphicData>
        </a:graphic>
      </p:graphicFrame>
    </p:spTree>
    <p:extLst>
      <p:ext uri="{BB962C8B-B14F-4D97-AF65-F5344CB8AC3E}">
        <p14:creationId xmlns:p14="http://schemas.microsoft.com/office/powerpoint/2010/main" val="239345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027" y="3269622"/>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441807"/>
            <a:ext cx="9144000" cy="4735156"/>
          </a:xfrm>
        </p:spPr>
        <p:txBody>
          <a:bodyPr>
            <a:normAutofit fontScale="55000" lnSpcReduction="20000"/>
          </a:bodyPr>
          <a:lstStyle/>
          <a:p>
            <a:pPr marL="0" indent="0">
              <a:buNone/>
            </a:pPr>
            <a:r>
              <a:rPr lang="fr-FR" sz="3200" b="1" dirty="0">
                <a:solidFill>
                  <a:srgbClr val="00B0F0"/>
                </a:solidFill>
              </a:rPr>
              <a:t>10 – Prochaine </a:t>
            </a:r>
            <a:r>
              <a:rPr lang="fr-FR" sz="3200" b="1" dirty="0" err="1">
                <a:solidFill>
                  <a:srgbClr val="00B0F0"/>
                </a:solidFill>
              </a:rPr>
              <a:t>visio</a:t>
            </a:r>
            <a:r>
              <a:rPr lang="fr-FR" sz="32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6 novembre à 14h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13 novembre à 10h</a:t>
            </a:r>
          </a:p>
          <a:p>
            <a:pPr lvl="1">
              <a:lnSpc>
                <a:spcPct val="150000"/>
              </a:lnSpc>
              <a:buFontTx/>
              <a:buChar char="-"/>
            </a:pPr>
            <a:endPar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endParaRPr>
          </a:p>
          <a:p>
            <a:pPr marL="342900" lvl="1" indent="0">
              <a:lnSpc>
                <a:spcPct val="150000"/>
              </a:lnSpc>
              <a:buNone/>
            </a:pPr>
            <a:r>
              <a:rPr lang="fr-FR" sz="3600" b="1" u="sng" dirty="0">
                <a:solidFill>
                  <a:schemeClr val="accent2"/>
                </a:solidFill>
              </a:rPr>
              <a:t>Ordre du jour :</a:t>
            </a:r>
          </a:p>
          <a:p>
            <a:pPr lvl="1">
              <a:lnSpc>
                <a:spcPct val="150000"/>
              </a:lnSpc>
              <a:buFontTx/>
              <a:buChar char="-"/>
            </a:pPr>
            <a:r>
              <a:rPr lang="fr-FR" sz="3600" b="1" dirty="0">
                <a:solidFill>
                  <a:schemeClr val="accent2"/>
                </a:solidFill>
              </a:rPr>
              <a:t>Campagne d’entretiens professionnels</a:t>
            </a:r>
          </a:p>
          <a:p>
            <a:pPr lvl="1">
              <a:lnSpc>
                <a:spcPct val="150000"/>
              </a:lnSpc>
              <a:buFontTx/>
              <a:buChar char="-"/>
            </a:pPr>
            <a:r>
              <a:rPr lang="fr-FR" sz="3600" b="1" dirty="0">
                <a:solidFill>
                  <a:schemeClr val="accent1"/>
                </a:solidFill>
              </a:rPr>
              <a:t>Élections professionnelles</a:t>
            </a:r>
          </a:p>
          <a:p>
            <a:pPr lvl="1">
              <a:lnSpc>
                <a:spcPct val="150000"/>
              </a:lnSpc>
              <a:buFontTx/>
              <a:buChar char="-"/>
            </a:pPr>
            <a:r>
              <a:rPr lang="fr-FR" sz="3600" b="1" dirty="0">
                <a:solidFill>
                  <a:schemeClr val="accent2"/>
                </a:solidFill>
              </a:rPr>
              <a:t>Récolement des archives</a:t>
            </a:r>
          </a:p>
          <a:p>
            <a:pPr lvl="1">
              <a:lnSpc>
                <a:spcPct val="150000"/>
              </a:lnSpc>
              <a:buFontTx/>
              <a:buChar char="-"/>
            </a:pPr>
            <a:r>
              <a:rPr lang="fr-FR" sz="3600" b="1" dirty="0">
                <a:solidFill>
                  <a:schemeClr val="accent2"/>
                </a:solidFill>
              </a:rPr>
              <a:t>Présentation service remplacement</a:t>
            </a: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3195739-A27E-FE53-583D-F62A9865D93D}"/>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00825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0F050-DCD8-0241-7BAE-686F585ECF2D}"/>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FFFA71F-963F-BF37-02B6-6EE9989F863F}"/>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56F59AA-0286-C137-0657-3A7FFA504832}"/>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C12E2A80-08DC-E873-E20F-1228AFF14A0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B8BA0FB-A622-4275-ADC3-E07B8D4FE87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D91DCCC8-5F1F-4A1E-32AD-60236AE600B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2EFD788E-5669-D403-F3BF-718D65805F2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278BF7F-2B30-EE22-B770-8A5F1F54A9E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20D515C-120E-F6BA-FEB6-DEE9FE6468BE}"/>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0CF4376-950C-354E-3779-137005DAECC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0F3AF84-8118-ED29-60E5-8F219BB8C6DD}"/>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CB806AB-60D7-0DD8-B930-F08328AF84B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37A2598-7854-A5C2-7C09-C23B153734E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905FFBC1-371A-670D-3620-C4EF6F94CAC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0216471-2118-B312-C93F-E61C4034782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D9142A37-BE55-2599-6056-8DF3FEF6A07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91F7F2D0-D001-832B-9E86-09C16EC5B543}"/>
              </a:ext>
            </a:extLst>
          </p:cNvPr>
          <p:cNvSpPr>
            <a:spLocks noGrp="1"/>
          </p:cNvSpPr>
          <p:nvPr>
            <p:ph type="title"/>
          </p:nvPr>
        </p:nvSpPr>
        <p:spPr>
          <a:xfrm>
            <a:off x="628650" y="90491"/>
            <a:ext cx="7886700" cy="1325563"/>
          </a:xfrm>
        </p:spPr>
        <p:txBody>
          <a:bodyPr/>
          <a:lstStyle/>
          <a:p>
            <a:pPr algn="r"/>
            <a:r>
              <a:rPr lang="fr-FR" dirty="0">
                <a:solidFill>
                  <a:srgbClr val="00B0F0"/>
                </a:solidFill>
              </a:rPr>
              <a:t>Définition</a:t>
            </a:r>
          </a:p>
        </p:txBody>
      </p:sp>
      <p:sp>
        <p:nvSpPr>
          <p:cNvPr id="12" name="Espace réservé du contenu 11">
            <a:extLst>
              <a:ext uri="{FF2B5EF4-FFF2-40B4-BE49-F238E27FC236}">
                <a16:creationId xmlns:a16="http://schemas.microsoft.com/office/drawing/2014/main" id="{54A22A34-6021-4324-FFF0-72CD9FA76D0F}"/>
              </a:ext>
            </a:extLst>
          </p:cNvPr>
          <p:cNvSpPr>
            <a:spLocks noGrp="1"/>
          </p:cNvSpPr>
          <p:nvPr>
            <p:ph idx="1"/>
          </p:nvPr>
        </p:nvSpPr>
        <p:spPr>
          <a:xfrm>
            <a:off x="304800" y="1416054"/>
            <a:ext cx="8686800" cy="5137146"/>
          </a:xfrm>
        </p:spPr>
        <p:txBody>
          <a:bodyPr>
            <a:normAutofit fontScale="92500" lnSpcReduction="10000"/>
          </a:bodyPr>
          <a:lstStyle/>
          <a:p>
            <a:pPr marL="0" indent="0">
              <a:buNone/>
            </a:pPr>
            <a:r>
              <a:rPr lang="fr-FR" dirty="0"/>
              <a:t>Article 4 du décret n°88-145 : Les contrats de travail de droit public peuvent comporter une période d’essai dont la durée dépend de celle du contrat.</a:t>
            </a:r>
          </a:p>
          <a:p>
            <a:pPr marL="0" indent="0">
              <a:buNone/>
            </a:pPr>
            <a:r>
              <a:rPr lang="fr-FR" dirty="0"/>
              <a:t>La période d’essai permet à l’employeur d’évaluer les compétences de l’agent et à celui-ci d’apprécier si les fonctions exercées lui conviennent</a:t>
            </a:r>
          </a:p>
          <a:p>
            <a:pPr marL="0" indent="0">
              <a:buNone/>
            </a:pPr>
            <a:endParaRPr lang="fr-FR" dirty="0"/>
          </a:p>
          <a:p>
            <a:pPr>
              <a:buFont typeface="Wingdings" panose="05000000000000000000" pitchFamily="2" charset="2"/>
              <a:buChar char="Ø"/>
            </a:pPr>
            <a:r>
              <a:rPr lang="fr-FR" dirty="0"/>
              <a:t>Caractère </a:t>
            </a:r>
            <a:r>
              <a:rPr lang="fr-FR" b="1" dirty="0"/>
              <a:t>facultatif </a:t>
            </a:r>
            <a:r>
              <a:rPr lang="fr-FR" dirty="0"/>
              <a:t>de la période d’essai mais est vivement recommandée </a:t>
            </a:r>
          </a:p>
          <a:p>
            <a:pPr>
              <a:buFont typeface="Wingdings" panose="05000000000000000000" pitchFamily="2" charset="2"/>
              <a:buChar char="Ø"/>
            </a:pPr>
            <a:r>
              <a:rPr lang="fr-FR" dirty="0"/>
              <a:t>Doit être </a:t>
            </a:r>
            <a:r>
              <a:rPr lang="fr-FR" b="1" dirty="0"/>
              <a:t>expressément prévue </a:t>
            </a:r>
            <a:r>
              <a:rPr lang="fr-FR" dirty="0"/>
              <a:t>dans le contrat pour exister : mention de l’existe de la période d’essai, de sa durée et de son renouvellement éventuel</a:t>
            </a:r>
          </a:p>
          <a:p>
            <a:pPr>
              <a:buFont typeface="Wingdings" panose="05000000000000000000" pitchFamily="2" charset="2"/>
              <a:buChar char="Ø"/>
            </a:pPr>
            <a:endParaRPr lang="fr-FR" dirty="0"/>
          </a:p>
          <a:p>
            <a:pPr>
              <a:buFont typeface="Wingdings" panose="05000000000000000000" pitchFamily="2" charset="2"/>
              <a:buChar char="Ø"/>
            </a:pPr>
            <a:r>
              <a:rPr lang="fr-FR" b="1" dirty="0"/>
              <a:t>Dérogation à la période d’essai </a:t>
            </a:r>
            <a:r>
              <a:rPr lang="fr-FR" dirty="0"/>
              <a:t>: aucune période d’essai ne peut être prévue lorsqu’un nouveau contrat est conclu :</a:t>
            </a:r>
          </a:p>
          <a:p>
            <a:pPr marL="0" indent="0">
              <a:buNone/>
            </a:pPr>
            <a:r>
              <a:rPr lang="fr-FR" dirty="0"/>
              <a:t>- par une même autorité territoriale,</a:t>
            </a:r>
          </a:p>
          <a:p>
            <a:pPr marL="0" indent="0">
              <a:buNone/>
            </a:pPr>
            <a:r>
              <a:rPr lang="fr-FR" dirty="0"/>
              <a:t>- avec un même agent,</a:t>
            </a:r>
          </a:p>
          <a:p>
            <a:pPr marL="0" indent="0">
              <a:buNone/>
            </a:pPr>
            <a:r>
              <a:rPr lang="fr-FR" dirty="0"/>
              <a:t>- pour exercer les mêmes fonctions que celles prévues par le précédent contrat ou pour occuper le même emploi que celui précédemment occupé : appréciation factuelle des fonctions (et pas seulement l’intitulé de la fiche de poste ou du contrat)</a:t>
            </a:r>
          </a:p>
          <a:p>
            <a:pPr>
              <a:buFont typeface="Wingdings" panose="05000000000000000000" pitchFamily="2" charset="2"/>
              <a:buChar char="Ø"/>
            </a:pPr>
            <a:endParaRPr lang="fr-FR" dirty="0"/>
          </a:p>
        </p:txBody>
      </p:sp>
      <p:pic>
        <p:nvPicPr>
          <p:cNvPr id="3" name="Image 2" descr="Une image contenant émoticône, Dessin d’enfant, smiley, Graphique&#10;&#10;Le contenu généré par l’IA peut être incorrect.">
            <a:extLst>
              <a:ext uri="{FF2B5EF4-FFF2-40B4-BE49-F238E27FC236}">
                <a16:creationId xmlns:a16="http://schemas.microsoft.com/office/drawing/2014/main" id="{EF7D4034-D63D-49E7-6898-FC97003D8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4085" y="6179011"/>
            <a:ext cx="1615830" cy="646332"/>
          </a:xfrm>
          <a:prstGeom prst="rect">
            <a:avLst/>
          </a:prstGeom>
        </p:spPr>
      </p:pic>
    </p:spTree>
    <p:extLst>
      <p:ext uri="{BB962C8B-B14F-4D97-AF65-F5344CB8AC3E}">
        <p14:creationId xmlns:p14="http://schemas.microsoft.com/office/powerpoint/2010/main" val="290864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E6811-74CE-0791-330C-65A2560A8EAE}"/>
            </a:ext>
          </a:extLst>
        </p:cNvPr>
        <p:cNvGrpSpPr/>
        <p:nvPr/>
      </p:nvGrpSpPr>
      <p:grpSpPr>
        <a:xfrm>
          <a:off x="0" y="0"/>
          <a:ext cx="0" cy="0"/>
          <a:chOff x="0" y="0"/>
          <a:chExt cx="0" cy="0"/>
        </a:xfrm>
      </p:grpSpPr>
      <p:pic>
        <p:nvPicPr>
          <p:cNvPr id="3" name="Image 2" descr="Une image contenant croquis, illustration, conception&#10;&#10;Le contenu généré par l’IA peut être incorrect.">
            <a:extLst>
              <a:ext uri="{FF2B5EF4-FFF2-40B4-BE49-F238E27FC236}">
                <a16:creationId xmlns:a16="http://schemas.microsoft.com/office/drawing/2014/main" id="{1A7927ED-A870-F897-3D9D-89EF96815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7924" y="507975"/>
            <a:ext cx="1676400" cy="1676400"/>
          </a:xfrm>
          <a:prstGeom prst="rect">
            <a:avLst/>
          </a:prstGeom>
        </p:spPr>
      </p:pic>
      <p:pic>
        <p:nvPicPr>
          <p:cNvPr id="11" name="Image 10" descr="Logo_CDG18_BS.jpg">
            <a:extLst>
              <a:ext uri="{FF2B5EF4-FFF2-40B4-BE49-F238E27FC236}">
                <a16:creationId xmlns:a16="http://schemas.microsoft.com/office/drawing/2014/main" id="{21182F96-7C0A-CB38-EBDD-FA3DAF3DE537}"/>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70E7905B-68E7-722F-F99B-B3AE1756775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AD2B85A9-923F-A1F9-38A7-1391AF7D5E4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8154295-6170-23DE-3EA4-2BA72F88919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0E48E07-9EA2-91B0-F30C-1C1653361EE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B9678EB8-D729-5E05-8A30-AFA161B7722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21F450B-2BFC-5840-9872-BEB64791843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E79E9CBD-AADF-52E1-DA99-6AF646D7D99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CB6D923-A4C9-A961-924B-166521A4058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E043DFC-8B3D-9F0A-2844-2761913FFFA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FC18833-ACD3-8070-333E-BA58CC8EC13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BAAB15B4-256A-6E80-90A6-1BB4C06FC7A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66BF3A7A-1CB0-9797-B6D8-F560115E8AB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0AC1EF7-9B34-7CEB-999C-1D374C50E5F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59889496-22D5-291A-C331-F824855A72D5}"/>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541E8429-1C4D-F1C1-521D-199F9CFE9C36}"/>
              </a:ext>
            </a:extLst>
          </p:cNvPr>
          <p:cNvSpPr>
            <a:spLocks noGrp="1"/>
          </p:cNvSpPr>
          <p:nvPr>
            <p:ph type="title"/>
          </p:nvPr>
        </p:nvSpPr>
        <p:spPr>
          <a:xfrm>
            <a:off x="628650" y="90491"/>
            <a:ext cx="7886700" cy="1325563"/>
          </a:xfrm>
        </p:spPr>
        <p:txBody>
          <a:bodyPr/>
          <a:lstStyle/>
          <a:p>
            <a:pPr algn="r"/>
            <a:r>
              <a:rPr lang="fr-FR" dirty="0">
                <a:solidFill>
                  <a:srgbClr val="00B0F0"/>
                </a:solidFill>
              </a:rPr>
              <a:t>Durée </a:t>
            </a:r>
          </a:p>
        </p:txBody>
      </p:sp>
      <p:sp>
        <p:nvSpPr>
          <p:cNvPr id="12" name="Espace réservé du contenu 11">
            <a:extLst>
              <a:ext uri="{FF2B5EF4-FFF2-40B4-BE49-F238E27FC236}">
                <a16:creationId xmlns:a16="http://schemas.microsoft.com/office/drawing/2014/main" id="{D7806C52-390A-63E6-4EBF-2602AF21707C}"/>
              </a:ext>
            </a:extLst>
          </p:cNvPr>
          <p:cNvSpPr>
            <a:spLocks noGrp="1"/>
          </p:cNvSpPr>
          <p:nvPr>
            <p:ph idx="1"/>
          </p:nvPr>
        </p:nvSpPr>
        <p:spPr>
          <a:xfrm>
            <a:off x="787298" y="1933603"/>
            <a:ext cx="7886700" cy="4351338"/>
          </a:xfrm>
        </p:spPr>
        <p:txBody>
          <a:bodyPr/>
          <a:lstStyle/>
          <a:p>
            <a:pPr marL="0" indent="0">
              <a:buNone/>
            </a:pPr>
            <a:r>
              <a:rPr lang="fr-FR" b="1" u="sng" dirty="0">
                <a:solidFill>
                  <a:schemeClr val="accent1"/>
                </a:solidFill>
              </a:rPr>
              <a:t>Durée de la période d’essai : </a:t>
            </a:r>
          </a:p>
          <a:p>
            <a:pPr marL="0" indent="0">
              <a:buNone/>
            </a:pPr>
            <a:r>
              <a:rPr lang="fr-FR" dirty="0"/>
              <a:t>La durée initiale de la période d’essai peut être modulée à raison </a:t>
            </a:r>
            <a:r>
              <a:rPr lang="fr-FR" b="1" dirty="0"/>
              <a:t>d’un jour ouvré par semaine de durée de contrat, dans la limite </a:t>
            </a:r>
            <a:r>
              <a:rPr lang="fr-FR" dirty="0"/>
              <a:t>(plafond) de:</a:t>
            </a:r>
          </a:p>
          <a:p>
            <a:pPr marL="0" indent="0">
              <a:buNone/>
            </a:pPr>
            <a:r>
              <a:rPr lang="fr-FR" dirty="0"/>
              <a:t>- trois semaines pour un contrat d’une durée inférieure à six mois,</a:t>
            </a:r>
          </a:p>
          <a:p>
            <a:pPr marL="0" indent="0">
              <a:buNone/>
            </a:pPr>
            <a:r>
              <a:rPr lang="fr-FR" dirty="0"/>
              <a:t>- un mois pour un contrat d’une durée supérieure à six mois et inférieure à un an,</a:t>
            </a:r>
          </a:p>
          <a:p>
            <a:pPr marL="0" indent="0">
              <a:buNone/>
            </a:pPr>
            <a:r>
              <a:rPr lang="fr-FR" dirty="0"/>
              <a:t>- deux mois pour un contrat d’une durée supérieure à un an et inférieure à deux ans,</a:t>
            </a:r>
          </a:p>
          <a:p>
            <a:pPr marL="0" indent="0">
              <a:buNone/>
            </a:pPr>
            <a:r>
              <a:rPr lang="fr-FR" dirty="0"/>
              <a:t>- trois mois pour un contrat d’une durée égale ou supérieure à deux ans et pour un contrat conclu pour une durée indéterminée</a:t>
            </a:r>
          </a:p>
        </p:txBody>
      </p:sp>
    </p:spTree>
    <p:extLst>
      <p:ext uri="{BB962C8B-B14F-4D97-AF65-F5344CB8AC3E}">
        <p14:creationId xmlns:p14="http://schemas.microsoft.com/office/powerpoint/2010/main" val="69978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56A5-372B-24EC-CD7D-F37252136FEA}"/>
            </a:ext>
          </a:extLst>
        </p:cNvPr>
        <p:cNvGrpSpPr/>
        <p:nvPr/>
      </p:nvGrpSpPr>
      <p:grpSpPr>
        <a:xfrm>
          <a:off x="0" y="0"/>
          <a:ext cx="0" cy="0"/>
          <a:chOff x="0" y="0"/>
          <a:chExt cx="0" cy="0"/>
        </a:xfrm>
      </p:grpSpPr>
      <p:pic>
        <p:nvPicPr>
          <p:cNvPr id="3" name="Image 2" descr="Une image contenant horloge, réveil&#10;&#10;Le contenu généré par l’IA peut être incorrect.">
            <a:extLst>
              <a:ext uri="{FF2B5EF4-FFF2-40B4-BE49-F238E27FC236}">
                <a16:creationId xmlns:a16="http://schemas.microsoft.com/office/drawing/2014/main" id="{001B33F0-13B9-BDEC-0C82-0816CEEBBA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030" y="5357653"/>
            <a:ext cx="1632347" cy="1668092"/>
          </a:xfrm>
          <a:prstGeom prst="rect">
            <a:avLst/>
          </a:prstGeom>
        </p:spPr>
      </p:pic>
      <p:pic>
        <p:nvPicPr>
          <p:cNvPr id="11" name="Image 10" descr="Logo_CDG18_BS.jpg">
            <a:extLst>
              <a:ext uri="{FF2B5EF4-FFF2-40B4-BE49-F238E27FC236}">
                <a16:creationId xmlns:a16="http://schemas.microsoft.com/office/drawing/2014/main" id="{5D8F116D-8398-7C7E-3A85-F28F1739B819}"/>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54952DA-3FC4-EAE7-95D7-55D9DC22441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D554E366-274F-2DBC-CD45-EA21C9FFDAF1}"/>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41F00CA-E855-6B4C-FD37-C07252DD2141}"/>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698BD9F-22CC-6512-42E9-B20FC773F81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29838EA-65C3-0814-F959-6CA9BC07895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D3EE69FD-40C9-DA2A-6048-E6FCDAD2A2E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BFD4392A-C4CB-3BAE-DF98-C471A848C44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84A8F49-37C4-A2E0-631A-E56D29A5B41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C878DE7-4C82-47CC-B39E-2768CA9296E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E24A8B55-E837-CF9D-5864-DC635D75717C}"/>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C15B785-5DA8-0FAB-975C-C308FD46FF3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DEE63C0-DAF3-CB68-E0CE-01F140D5323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B690B1A-4DA0-9B69-FD89-403A6E1F247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4A9F937B-0A62-42E5-301B-D8D2EAA43986}"/>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E049FCDD-2E5C-3519-FD7F-C8366CC43D3E}"/>
              </a:ext>
            </a:extLst>
          </p:cNvPr>
          <p:cNvSpPr>
            <a:spLocks noGrp="1"/>
          </p:cNvSpPr>
          <p:nvPr>
            <p:ph type="title"/>
          </p:nvPr>
        </p:nvSpPr>
        <p:spPr>
          <a:xfrm>
            <a:off x="628650" y="90491"/>
            <a:ext cx="7886700" cy="1325563"/>
          </a:xfrm>
        </p:spPr>
        <p:txBody>
          <a:bodyPr/>
          <a:lstStyle/>
          <a:p>
            <a:pPr algn="r"/>
            <a:r>
              <a:rPr lang="fr-FR" dirty="0">
                <a:solidFill>
                  <a:srgbClr val="00B0F0"/>
                </a:solidFill>
              </a:rPr>
              <a:t>Durée </a:t>
            </a:r>
          </a:p>
        </p:txBody>
      </p:sp>
      <p:sp>
        <p:nvSpPr>
          <p:cNvPr id="12" name="Espace réservé du contenu 11">
            <a:extLst>
              <a:ext uri="{FF2B5EF4-FFF2-40B4-BE49-F238E27FC236}">
                <a16:creationId xmlns:a16="http://schemas.microsoft.com/office/drawing/2014/main" id="{6EA51719-87F4-4013-3D3F-66925C1C8957}"/>
              </a:ext>
            </a:extLst>
          </p:cNvPr>
          <p:cNvSpPr>
            <a:spLocks noGrp="1"/>
          </p:cNvSpPr>
          <p:nvPr>
            <p:ph idx="1"/>
          </p:nvPr>
        </p:nvSpPr>
        <p:spPr>
          <a:xfrm>
            <a:off x="304800" y="1522748"/>
            <a:ext cx="8302496" cy="4913629"/>
          </a:xfrm>
        </p:spPr>
        <p:txBody>
          <a:bodyPr>
            <a:normAutofit fontScale="85000" lnSpcReduction="20000"/>
          </a:bodyPr>
          <a:lstStyle/>
          <a:p>
            <a:pPr marL="0" indent="0">
              <a:buNone/>
            </a:pPr>
            <a:r>
              <a:rPr lang="fr-FR" b="1" u="sng" dirty="0">
                <a:solidFill>
                  <a:schemeClr val="accent1"/>
                </a:solidFill>
              </a:rPr>
              <a:t>Renouvellement de la période d’essai : </a:t>
            </a:r>
          </a:p>
          <a:p>
            <a:pPr marL="0" indent="0">
              <a:buNone/>
            </a:pPr>
            <a:r>
              <a:rPr lang="fr-FR" dirty="0"/>
              <a:t>La période d’essai peut être </a:t>
            </a:r>
            <a:r>
              <a:rPr lang="fr-FR" b="1" dirty="0"/>
              <a:t>renouvelée une seule fois </a:t>
            </a:r>
            <a:r>
              <a:rPr lang="fr-FR" dirty="0"/>
              <a:t>pour une durée inférieure ou au plus égale à sa durée initiale, </a:t>
            </a:r>
            <a:r>
              <a:rPr lang="fr-FR" b="1" dirty="0"/>
              <a:t>dans la mesure où son renouvellement est expressément prévu dans le contrat</a:t>
            </a:r>
            <a:r>
              <a:rPr lang="fr-FR" dirty="0"/>
              <a:t>.</a:t>
            </a:r>
          </a:p>
          <a:p>
            <a:pPr marL="0" indent="0">
              <a:buNone/>
            </a:pPr>
            <a:endParaRPr lang="fr-FR" dirty="0"/>
          </a:p>
          <a:p>
            <a:pPr marL="0" indent="0">
              <a:buNone/>
            </a:pPr>
            <a:r>
              <a:rPr lang="fr-FR" dirty="0"/>
              <a:t>NB : les modèles du CDG prévoient la possibilité de renouvellement</a:t>
            </a:r>
          </a:p>
          <a:p>
            <a:pPr marL="0" indent="0">
              <a:buNone/>
            </a:pPr>
            <a:endParaRPr lang="fr-FR" dirty="0"/>
          </a:p>
          <a:p>
            <a:pPr>
              <a:buFont typeface="Wingdings" panose="05000000000000000000" pitchFamily="2" charset="2"/>
              <a:buChar char="Ø"/>
            </a:pPr>
            <a:r>
              <a:rPr lang="fr-FR" dirty="0"/>
              <a:t>Le renouvellement se matérialise par une décision unilatérale de l’administration notifiée à l’agent (LRAR ou lettre remise en mains propres contre décharge) avant la fin de la période initiale</a:t>
            </a:r>
          </a:p>
          <a:p>
            <a:pPr>
              <a:buFont typeface="Wingdings" panose="05000000000000000000" pitchFamily="2" charset="2"/>
              <a:buChar char="Ø"/>
            </a:pPr>
            <a:r>
              <a:rPr lang="fr-FR" dirty="0"/>
              <a:t>Peut permettre de mener à bien la procédure de licenciement en fin de période d’essai</a:t>
            </a:r>
          </a:p>
          <a:p>
            <a:pPr>
              <a:buFont typeface="Wingdings" panose="05000000000000000000" pitchFamily="2" charset="2"/>
              <a:buChar char="Ø"/>
            </a:pPr>
            <a:endParaRPr lang="fr-FR" dirty="0"/>
          </a:p>
          <a:p>
            <a:pPr marL="0" indent="0">
              <a:buNone/>
            </a:pPr>
            <a:r>
              <a:rPr lang="fr-FR" b="1" u="sng" dirty="0">
                <a:solidFill>
                  <a:schemeClr val="accent1"/>
                </a:solidFill>
              </a:rPr>
              <a:t>Période d’essai et maladie :</a:t>
            </a:r>
          </a:p>
          <a:p>
            <a:pPr marL="0" indent="0">
              <a:buNone/>
            </a:pPr>
            <a:r>
              <a:rPr lang="fr-FR" dirty="0"/>
              <a:t>En cas de congé maladie pendant la période d’essai, l'administration peut reporter pour une durée égale à celle de ce congé, le terme de la période d'essai, quand bien même  le contrat ne le prévoirait pas expressément</a:t>
            </a:r>
          </a:p>
          <a:p>
            <a:pPr marL="0" indent="0">
              <a:buNone/>
            </a:pPr>
            <a:r>
              <a:rPr lang="fr-FR" dirty="0"/>
              <a:t>NB : les modèles du CDG prévoient expressément cette possibilité</a:t>
            </a:r>
          </a:p>
        </p:txBody>
      </p:sp>
    </p:spTree>
    <p:extLst>
      <p:ext uri="{BB962C8B-B14F-4D97-AF65-F5344CB8AC3E}">
        <p14:creationId xmlns:p14="http://schemas.microsoft.com/office/powerpoint/2010/main" val="4034192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79164-143A-9456-9F03-4B93ABCEB102}"/>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0DED2D03-697F-E2AA-286A-58AEDB993B3C}"/>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9852041-1510-3A0F-C25C-FC6DD2324B66}"/>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CEF2FEB0-4147-3111-176F-899E650A950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C21DDA8-7E26-278D-E0A8-D2169F7DE9A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BA3C912-DE62-B1F0-15C5-CBFF30DDEA7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51B6935-1BF7-5C8E-FF70-8A67E645710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6A91334-3684-7DD4-B822-C801BF90F06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50983115-498A-B69B-6F72-064A707C6E4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AE0D1DF-4341-38E2-8DF7-B675E1EABC4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2C831CE-D561-8ABA-9319-818F8991687D}"/>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9B428C24-D9D5-DB07-9AFC-AE79083E57C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A3F91A22-5FB6-FF43-0FE6-DA979683B35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921EAC5-6456-3EA0-4B08-223690DB35C0}"/>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8063A6D-5078-06D5-E5AA-9E1BC42C91A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07C37029-4AEC-7895-7BE9-F1AF886D34FF}"/>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49AF68FB-7D77-1219-613C-4C365595F140}"/>
              </a:ext>
            </a:extLst>
          </p:cNvPr>
          <p:cNvSpPr>
            <a:spLocks noGrp="1"/>
          </p:cNvSpPr>
          <p:nvPr>
            <p:ph type="title"/>
          </p:nvPr>
        </p:nvSpPr>
        <p:spPr>
          <a:xfrm>
            <a:off x="628650" y="90491"/>
            <a:ext cx="7886700" cy="1325563"/>
          </a:xfrm>
        </p:spPr>
        <p:txBody>
          <a:bodyPr/>
          <a:lstStyle/>
          <a:p>
            <a:pPr algn="r"/>
            <a:r>
              <a:rPr lang="fr-FR" dirty="0">
                <a:solidFill>
                  <a:srgbClr val="00B0F0"/>
                </a:solidFill>
              </a:rPr>
              <a:t>Fin de la période d’essai </a:t>
            </a:r>
          </a:p>
        </p:txBody>
      </p:sp>
      <p:sp>
        <p:nvSpPr>
          <p:cNvPr id="12" name="Espace réservé du contenu 11">
            <a:extLst>
              <a:ext uri="{FF2B5EF4-FFF2-40B4-BE49-F238E27FC236}">
                <a16:creationId xmlns:a16="http://schemas.microsoft.com/office/drawing/2014/main" id="{FCC65180-0358-F686-DF6E-F8395C75277D}"/>
              </a:ext>
            </a:extLst>
          </p:cNvPr>
          <p:cNvSpPr>
            <a:spLocks noGrp="1"/>
          </p:cNvSpPr>
          <p:nvPr>
            <p:ph idx="1"/>
          </p:nvPr>
        </p:nvSpPr>
        <p:spPr>
          <a:xfrm>
            <a:off x="284584" y="1272865"/>
            <a:ext cx="8839200" cy="5126668"/>
          </a:xfrm>
        </p:spPr>
        <p:txBody>
          <a:bodyPr>
            <a:noAutofit/>
          </a:bodyPr>
          <a:lstStyle/>
          <a:p>
            <a:pPr marL="0" indent="0">
              <a:buNone/>
            </a:pPr>
            <a:r>
              <a:rPr lang="fr-FR" sz="1700" b="1" u="sng" dirty="0">
                <a:solidFill>
                  <a:schemeClr val="accent1"/>
                </a:solidFill>
              </a:rPr>
              <a:t>Les deux parties souhaitent poursuivre la relation de travail: </a:t>
            </a:r>
          </a:p>
          <a:p>
            <a:pPr marL="0" indent="0">
              <a:buNone/>
            </a:pPr>
            <a:r>
              <a:rPr lang="fr-FR" sz="1700" dirty="0"/>
              <a:t>Le contrat se déroule dans les conditions prévues</a:t>
            </a:r>
          </a:p>
          <a:p>
            <a:pPr>
              <a:buFont typeface="Wingdings" panose="05000000000000000000" pitchFamily="2" charset="2"/>
              <a:buChar char="Ø"/>
            </a:pPr>
            <a:endParaRPr lang="fr-FR" sz="1700" dirty="0"/>
          </a:p>
          <a:p>
            <a:pPr marL="0" indent="0">
              <a:buNone/>
            </a:pPr>
            <a:r>
              <a:rPr lang="fr-FR" sz="1700" b="1" u="sng" dirty="0">
                <a:solidFill>
                  <a:schemeClr val="accent1"/>
                </a:solidFill>
              </a:rPr>
              <a:t>L’agent souhaite mettre un terme à la relation de travail:</a:t>
            </a:r>
          </a:p>
          <a:p>
            <a:pPr marL="0" indent="0">
              <a:buNone/>
            </a:pPr>
            <a:r>
              <a:rPr lang="fr-FR" sz="1700" dirty="0"/>
              <a:t>L’agent présente sa démission, sans obligation de respecter un préavis</a:t>
            </a:r>
          </a:p>
          <a:p>
            <a:pPr marL="0" indent="0">
              <a:buNone/>
            </a:pPr>
            <a:endParaRPr lang="fr-FR" sz="1700" dirty="0"/>
          </a:p>
          <a:p>
            <a:pPr marL="0" indent="0">
              <a:buNone/>
            </a:pPr>
            <a:r>
              <a:rPr lang="fr-FR" sz="1700" b="1" u="sng" dirty="0">
                <a:solidFill>
                  <a:srgbClr val="0070C0"/>
                </a:solidFill>
              </a:rPr>
              <a:t>La collectivité souhaite mettre un terme à la relation de travail : </a:t>
            </a:r>
          </a:p>
          <a:p>
            <a:pPr>
              <a:buFont typeface="Wingdings" panose="05000000000000000000" pitchFamily="2" charset="2"/>
              <a:buChar char="Ø"/>
            </a:pPr>
            <a:r>
              <a:rPr lang="fr-FR" sz="1700" dirty="0"/>
              <a:t>Le licenciement en cours ou au terme de la période d'essai ne peut intervenir qu'à l'issue d’un entretien préalable au cours duquel l'agent peut être assisté par la personne de son choix</a:t>
            </a:r>
          </a:p>
          <a:p>
            <a:pPr>
              <a:buFont typeface="Wingdings" panose="05000000000000000000" pitchFamily="2" charset="2"/>
              <a:buChar char="Ø"/>
            </a:pPr>
            <a:r>
              <a:rPr lang="fr-FR" sz="1700" dirty="0"/>
              <a:t>La Commission Consultative Paritaire n’a pas à être saisie </a:t>
            </a:r>
          </a:p>
          <a:p>
            <a:pPr>
              <a:buFont typeface="Wingdings" panose="05000000000000000000" pitchFamily="2" charset="2"/>
              <a:buChar char="Ø"/>
            </a:pPr>
            <a:r>
              <a:rPr lang="fr-FR" sz="1700" dirty="0"/>
              <a:t>La décision de licenciement est notifiée à l'intéressé par lettre recommandée avec demande</a:t>
            </a:r>
          </a:p>
          <a:p>
            <a:pPr marL="0" indent="0">
              <a:buNone/>
            </a:pPr>
            <a:r>
              <a:rPr lang="fr-FR" sz="1700" dirty="0"/>
              <a:t>d'avis de réception ou par lettre remise en mains propres contre signature.</a:t>
            </a:r>
          </a:p>
          <a:p>
            <a:pPr>
              <a:buFont typeface="Wingdings" panose="05000000000000000000" pitchFamily="2" charset="2"/>
              <a:buChar char="Ø"/>
            </a:pPr>
            <a:r>
              <a:rPr lang="fr-FR" sz="1700" dirty="0"/>
              <a:t>Aucune durée de préavis n'est requise lorsque la décision de mettre fin au contrat intervient au</a:t>
            </a:r>
          </a:p>
          <a:p>
            <a:pPr marL="0" indent="0">
              <a:buNone/>
            </a:pPr>
            <a:r>
              <a:rPr lang="fr-FR" sz="1700" dirty="0"/>
              <a:t>cours ou à l'expiration d'une période d'essai.</a:t>
            </a:r>
          </a:p>
          <a:p>
            <a:pPr>
              <a:buFont typeface="Wingdings" panose="05000000000000000000" pitchFamily="2" charset="2"/>
              <a:buChar char="Ø"/>
            </a:pPr>
            <a:r>
              <a:rPr lang="fr-FR" sz="1700" dirty="0"/>
              <a:t>Le licenciement au cours d'une période d'essai doit être motivé en droit et en fait.</a:t>
            </a:r>
          </a:p>
          <a:p>
            <a:pPr>
              <a:buFont typeface="Wingdings" panose="05000000000000000000" pitchFamily="2" charset="2"/>
              <a:buChar char="Ø"/>
            </a:pPr>
            <a:r>
              <a:rPr lang="fr-FR" sz="1700" dirty="0"/>
              <a:t>La décision de licenciement doit être transmise au contrôle de légalité</a:t>
            </a:r>
          </a:p>
        </p:txBody>
      </p:sp>
      <p:pic>
        <p:nvPicPr>
          <p:cNvPr id="3" name="Image 2" descr="Une image contenant texte, logo, Graphique, capture d’écran&#10;&#10;Le contenu généré par l’IA peut être incorrect.">
            <a:extLst>
              <a:ext uri="{FF2B5EF4-FFF2-40B4-BE49-F238E27FC236}">
                <a16:creationId xmlns:a16="http://schemas.microsoft.com/office/drawing/2014/main" id="{4C6CF169-D544-AEDC-F265-DCA4C2616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667" y="991088"/>
            <a:ext cx="2081874" cy="1479226"/>
          </a:xfrm>
          <a:prstGeom prst="rect">
            <a:avLst/>
          </a:prstGeom>
        </p:spPr>
      </p:pic>
    </p:spTree>
    <p:extLst>
      <p:ext uri="{BB962C8B-B14F-4D97-AF65-F5344CB8AC3E}">
        <p14:creationId xmlns:p14="http://schemas.microsoft.com/office/powerpoint/2010/main" val="59670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A7CE-5BCE-1F30-6E54-1F8A6E1ED87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CD5D9034-0A00-CCE3-18E0-8EF82025CD07}"/>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6B83050-7E78-9710-19BE-F4CF073733C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B0E68A0F-C44F-4DE6-4B34-9304CF5CE1F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BC3FAC12-8011-0205-8899-57E7BBEDA24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4A7E5B12-4162-3974-E01E-98E1F8A47352}"/>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587FD2D-907B-05A7-D029-44C57170D43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6C26ED4-E529-35A3-7EED-98C99FA90E79}"/>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ABB966DB-839A-C1CB-8637-A7B8D30E0C9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A9151F2F-5420-BFBC-EF3B-11BDCB43B1F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FB4A4CB-DB40-6BCF-E4B0-819DC377305C}"/>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C36C0DE-6FF8-1505-34FD-89E4FB7E3CD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5A01027-56C8-ADDC-7EC5-1E56C646CF1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A848D8E-7A68-E98F-510B-D78DC6445EB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2BC220B-FC65-5557-6D3C-56EA15A2435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881586B7-59E9-83F2-DC78-44FDD8EE0068}"/>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747C26A3-BA10-DC7F-1F06-B0A09BF2A66B}"/>
              </a:ext>
            </a:extLst>
          </p:cNvPr>
          <p:cNvSpPr>
            <a:spLocks noGrp="1"/>
          </p:cNvSpPr>
          <p:nvPr>
            <p:ph type="title"/>
          </p:nvPr>
        </p:nvSpPr>
        <p:spPr>
          <a:xfrm>
            <a:off x="628650" y="90491"/>
            <a:ext cx="7886700" cy="1325563"/>
          </a:xfrm>
        </p:spPr>
        <p:txBody>
          <a:bodyPr/>
          <a:lstStyle/>
          <a:p>
            <a:pPr algn="r"/>
            <a:r>
              <a:rPr lang="fr-FR" dirty="0">
                <a:solidFill>
                  <a:srgbClr val="00B0F0"/>
                </a:solidFill>
              </a:rPr>
              <a:t>Conséquences de la fin</a:t>
            </a:r>
            <a:br>
              <a:rPr lang="fr-FR" dirty="0">
                <a:solidFill>
                  <a:srgbClr val="00B0F0"/>
                </a:solidFill>
              </a:rPr>
            </a:br>
            <a:r>
              <a:rPr lang="fr-FR" dirty="0">
                <a:solidFill>
                  <a:srgbClr val="00B0F0"/>
                </a:solidFill>
              </a:rPr>
              <a:t> de la période d’essai </a:t>
            </a:r>
          </a:p>
        </p:txBody>
      </p:sp>
      <p:sp>
        <p:nvSpPr>
          <p:cNvPr id="12" name="Espace réservé du contenu 11">
            <a:extLst>
              <a:ext uri="{FF2B5EF4-FFF2-40B4-BE49-F238E27FC236}">
                <a16:creationId xmlns:a16="http://schemas.microsoft.com/office/drawing/2014/main" id="{EFDD3C18-B492-AF66-0831-D02155F19F45}"/>
              </a:ext>
            </a:extLst>
          </p:cNvPr>
          <p:cNvSpPr>
            <a:spLocks noGrp="1"/>
          </p:cNvSpPr>
          <p:nvPr>
            <p:ph idx="1"/>
          </p:nvPr>
        </p:nvSpPr>
        <p:spPr>
          <a:xfrm>
            <a:off x="273698" y="1941607"/>
            <a:ext cx="8839200" cy="5126668"/>
          </a:xfrm>
        </p:spPr>
        <p:txBody>
          <a:bodyPr>
            <a:noAutofit/>
          </a:bodyPr>
          <a:lstStyle/>
          <a:p>
            <a:pPr marL="0" indent="0">
              <a:buNone/>
            </a:pPr>
            <a:r>
              <a:rPr lang="fr-FR" sz="1700" b="1" u="sng" dirty="0">
                <a:solidFill>
                  <a:schemeClr val="accent1">
                    <a:lumMod val="75000"/>
                  </a:schemeClr>
                </a:solidFill>
              </a:rPr>
              <a:t>En cas de cessation de fonctions au cours ou à l’issue de la période d’essai : </a:t>
            </a:r>
          </a:p>
          <a:p>
            <a:pPr>
              <a:buFontTx/>
              <a:buChar char="-"/>
            </a:pPr>
            <a:r>
              <a:rPr lang="fr-FR" sz="1700" dirty="0"/>
              <a:t>Pas de versement d’une indemnité de licenciement</a:t>
            </a:r>
          </a:p>
          <a:p>
            <a:pPr>
              <a:buFontTx/>
              <a:buChar char="-"/>
            </a:pPr>
            <a:r>
              <a:rPr lang="fr-FR" sz="1700" dirty="0"/>
              <a:t>Pas de versement de l’indemnité de fin de contrat (elle n’est due que lorsque le contrat est allé à son terme)</a:t>
            </a:r>
          </a:p>
          <a:p>
            <a:pPr>
              <a:buFontTx/>
              <a:buChar char="-"/>
            </a:pPr>
            <a:r>
              <a:rPr lang="fr-FR" sz="1700" dirty="0"/>
              <a:t>Versement d’une indemnité compensatrice de congés payés si l’agent n’a pas pu poser ses congés annuels du fait de l’autorité territoriale</a:t>
            </a:r>
          </a:p>
          <a:p>
            <a:pPr>
              <a:buFontTx/>
              <a:buChar char="-"/>
            </a:pPr>
            <a:r>
              <a:rPr lang="fr-FR" sz="1700" dirty="0"/>
              <a:t>Remise des documents de fin de contrat : certificat de travail, attestation France Travail</a:t>
            </a:r>
          </a:p>
          <a:p>
            <a:pPr>
              <a:buFontTx/>
              <a:buChar char="-"/>
            </a:pPr>
            <a:r>
              <a:rPr lang="fr-FR" sz="1700" dirty="0"/>
              <a:t>Versement des allocations retour à l’emploi le cas échéant</a:t>
            </a:r>
          </a:p>
        </p:txBody>
      </p:sp>
      <p:pic>
        <p:nvPicPr>
          <p:cNvPr id="3" name="Image 2" descr="Une image contenant calculatrice, texte, fournitures de bureau&#10;&#10;Le contenu généré par l’IA peut être incorrect.">
            <a:extLst>
              <a:ext uri="{FF2B5EF4-FFF2-40B4-BE49-F238E27FC236}">
                <a16:creationId xmlns:a16="http://schemas.microsoft.com/office/drawing/2014/main" id="{A5B7AF7C-FDBB-C66D-1E3D-278420B4D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554" y="4876801"/>
            <a:ext cx="3086100" cy="1594814"/>
          </a:xfrm>
          <a:prstGeom prst="rect">
            <a:avLst/>
          </a:prstGeom>
        </p:spPr>
      </p:pic>
    </p:spTree>
    <p:extLst>
      <p:ext uri="{BB962C8B-B14F-4D97-AF65-F5344CB8AC3E}">
        <p14:creationId xmlns:p14="http://schemas.microsoft.com/office/powerpoint/2010/main" val="352459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0FAE-CC27-752C-9AA4-54985406097F}"/>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310A0313-AC23-5369-7B6D-6786BA82812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F33907D-7FD7-888D-2816-58E21A377F0A}"/>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A7748565-BAA6-E17A-D3A6-BDC4E97B3CE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E905F604-C0B6-0DE7-DA84-79315706D8C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E5BFC29B-B250-8435-A015-85AC7BADD5F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3AEF49C3-BE1E-483D-9A26-183B62E0F92C}"/>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E7C6DEDF-EF5C-14FE-A5BB-40E30B2582C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29F1FF66-A29B-23BC-1DBD-91398D9483C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A8083567-C22D-9611-A8E0-39B4106BEC4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2EDE7EFA-A71B-78BA-1FDC-A5E11FD67C1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2E1E52BB-0B99-A9DA-B56F-E10B729A4CB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FE66A5B5-4231-C026-5CFF-28969CFC8C7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780AC34A-36C7-6970-A31C-D00451D9610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0B4EE71A-809E-286A-311B-9ED0AD9FA4F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3B5F3C99-12F6-7BE7-B02E-74F8E0E2031F}"/>
              </a:ext>
            </a:extLst>
          </p:cNvPr>
          <p:cNvGraphicFramePr/>
          <p:nvPr>
            <p:extLst>
              <p:ext uri="{D42A27DB-BD31-4B8C-83A1-F6EECF244321}">
                <p14:modId xmlns:p14="http://schemas.microsoft.com/office/powerpoint/2010/main" val="3828023692"/>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15985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28099</TotalTime>
  <Words>4219</Words>
  <Application>Microsoft Office PowerPoint</Application>
  <PresentationFormat>Affichage à l'écran (4:3)</PresentationFormat>
  <Paragraphs>513</Paragraphs>
  <Slides>37</Slides>
  <Notes>11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37</vt:i4>
      </vt:variant>
    </vt:vector>
  </HeadingPairs>
  <TitlesOfParts>
    <vt:vector size="44" baseType="lpstr">
      <vt:lpstr>Arial</vt:lpstr>
      <vt:lpstr>Arial MT</vt:lpstr>
      <vt:lpstr>Calibri</vt:lpstr>
      <vt:lpstr>Calibri Light</vt:lpstr>
      <vt:lpstr>Wingdings</vt:lpstr>
      <vt:lpstr>Thème Office</vt:lpstr>
      <vt:lpstr>Acrobat Document</vt:lpstr>
      <vt:lpstr>LES VISIOS DU CDG18 Session  – octobre 2025</vt:lpstr>
      <vt:lpstr>SOMMAIRE </vt:lpstr>
      <vt:lpstr>Présentation PowerPoint</vt:lpstr>
      <vt:lpstr>Définition</vt:lpstr>
      <vt:lpstr>Durée </vt:lpstr>
      <vt:lpstr>Durée </vt:lpstr>
      <vt:lpstr>Fin de la période d’essai </vt:lpstr>
      <vt:lpstr>Conséquences de la fin  de la période d’essai </vt:lpstr>
      <vt:lpstr>Présentation PowerPoint</vt:lpstr>
      <vt:lpstr>Définition</vt:lpstr>
      <vt:lpstr>Conditions </vt:lpstr>
      <vt:lpstr>Disponibilités discrétionnaires</vt:lpstr>
      <vt:lpstr>Disponibilités de droit </vt:lpstr>
      <vt:lpstr>Disponibilités de droit </vt:lpstr>
      <vt:lpstr>Modalités  </vt:lpstr>
      <vt:lpstr>Droits statutaires</vt:lpstr>
      <vt:lpstr>Fin de la disponibilité</vt:lpstr>
      <vt:lpstr>Modalités de réintégration</vt:lpstr>
      <vt:lpstr>Présentation PowerPoint</vt:lpstr>
      <vt:lpstr>De quoi s’agit –il?</vt:lpstr>
      <vt:lpstr>Qui est concerné?</vt:lpstr>
      <vt:lpstr>Quand procéder au rétablissement ?</vt:lpstr>
      <vt:lpstr>Comment faire?</vt:lpstr>
      <vt:lpstr>Points de vigilance</vt:lpstr>
      <vt:lpstr>Points de vigilance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Ludivine MARTINAT</cp:lastModifiedBy>
  <cp:revision>418</cp:revision>
  <dcterms:created xsi:type="dcterms:W3CDTF">2022-04-29T09:00:44Z</dcterms:created>
  <dcterms:modified xsi:type="dcterms:W3CDTF">2025-10-14T14:49:39Z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