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99" r:id="rId1"/>
  </p:sldMasterIdLst>
  <p:notesMasterIdLst>
    <p:notesMasterId r:id="rId49"/>
  </p:notesMasterIdLst>
  <p:sldIdLst>
    <p:sldId id="256" r:id="rId2"/>
    <p:sldId id="362" r:id="rId3"/>
    <p:sldId id="489" r:id="rId4"/>
    <p:sldId id="605" r:id="rId5"/>
    <p:sldId id="606" r:id="rId6"/>
    <p:sldId id="613" r:id="rId7"/>
    <p:sldId id="614" r:id="rId8"/>
    <p:sldId id="615" r:id="rId9"/>
    <p:sldId id="616" r:id="rId10"/>
    <p:sldId id="535" r:id="rId11"/>
    <p:sldId id="622" r:id="rId12"/>
    <p:sldId id="617" r:id="rId13"/>
    <p:sldId id="618" r:id="rId14"/>
    <p:sldId id="620" r:id="rId15"/>
    <p:sldId id="619" r:id="rId16"/>
    <p:sldId id="621" r:id="rId17"/>
    <p:sldId id="623" r:id="rId18"/>
    <p:sldId id="624" r:id="rId19"/>
    <p:sldId id="625" r:id="rId20"/>
    <p:sldId id="626" r:id="rId21"/>
    <p:sldId id="608" r:id="rId22"/>
    <p:sldId id="568" r:id="rId23"/>
    <p:sldId id="291" r:id="rId24"/>
    <p:sldId id="336" r:id="rId25"/>
    <p:sldId id="347" r:id="rId26"/>
    <p:sldId id="338" r:id="rId27"/>
    <p:sldId id="339" r:id="rId28"/>
    <p:sldId id="340" r:id="rId29"/>
    <p:sldId id="342" r:id="rId30"/>
    <p:sldId id="343" r:id="rId31"/>
    <p:sldId id="344" r:id="rId32"/>
    <p:sldId id="632" r:id="rId33"/>
    <p:sldId id="349" r:id="rId34"/>
    <p:sldId id="352" r:id="rId35"/>
    <p:sldId id="353" r:id="rId36"/>
    <p:sldId id="355" r:id="rId37"/>
    <p:sldId id="356" r:id="rId38"/>
    <p:sldId id="359" r:id="rId39"/>
    <p:sldId id="364" r:id="rId40"/>
    <p:sldId id="360" r:id="rId41"/>
    <p:sldId id="541" r:id="rId42"/>
    <p:sldId id="628" r:id="rId43"/>
    <p:sldId id="627" r:id="rId44"/>
    <p:sldId id="629" r:id="rId45"/>
    <p:sldId id="630" r:id="rId46"/>
    <p:sldId id="579" r:id="rId47"/>
    <p:sldId id="396" r:id="rId48"/>
  </p:sldIdLst>
  <p:sldSz cx="9144000" cy="6858000" type="screen4x3"/>
  <p:notesSz cx="9144000" cy="6858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CCFF"/>
    <a:srgbClr val="CC99FF"/>
    <a:srgbClr val="EC14B9"/>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876" autoAdjust="0"/>
    <p:restoredTop sz="87143" autoAdjust="0"/>
  </p:normalViewPr>
  <p:slideViewPr>
    <p:cSldViewPr>
      <p:cViewPr varScale="1">
        <p:scale>
          <a:sx n="68" d="100"/>
          <a:sy n="68" d="100"/>
        </p:scale>
        <p:origin x="1752"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92F7907-B3F7-43C1-857F-DC1FCB25D7A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A897E62D-6A88-4914-9F20-E09D4E51F1EB}">
      <dgm:prSet phldrT="[Texte]" custT="1"/>
      <dgm:spPr>
        <a:solidFill>
          <a:srgbClr val="66CCFF"/>
        </a:solidFill>
      </dgm:spPr>
      <dgm:t>
        <a:bodyPr/>
        <a:lstStyle/>
        <a:p>
          <a:pPr algn="ctr"/>
          <a:r>
            <a:rPr lang="fr-FR" sz="4400" dirty="0"/>
            <a:t>La retraite : qui fait quoi?</a:t>
          </a:r>
        </a:p>
      </dgm:t>
    </dgm:pt>
    <dgm:pt modelId="{CD1C9290-20FF-41CA-9F58-5CD19B2EE6A7}" type="sibTrans" cxnId="{5D3F8F15-E47C-4098-A9C2-869B0B308DFA}">
      <dgm:prSet/>
      <dgm:spPr/>
      <dgm:t>
        <a:bodyPr/>
        <a:lstStyle/>
        <a:p>
          <a:endParaRPr lang="fr-FR"/>
        </a:p>
      </dgm:t>
    </dgm:pt>
    <dgm:pt modelId="{A0614D09-09F9-4928-B334-ED02DFB50F0D}" type="parTrans" cxnId="{5D3F8F15-E47C-4098-A9C2-869B0B308DFA}">
      <dgm:prSet/>
      <dgm:spPr/>
      <dgm:t>
        <a:bodyPr/>
        <a:lstStyle/>
        <a:p>
          <a:endParaRPr lang="fr-FR"/>
        </a:p>
      </dgm:t>
    </dgm:pt>
    <dgm:pt modelId="{E8665236-67CB-4250-8E70-28E5366020B0}" type="pres">
      <dgm:prSet presAssocID="{392F7907-B3F7-43C1-857F-DC1FCB25D7AB}" presName="linear" presStyleCnt="0">
        <dgm:presLayoutVars>
          <dgm:dir/>
          <dgm:animLvl val="lvl"/>
          <dgm:resizeHandles val="exact"/>
        </dgm:presLayoutVars>
      </dgm:prSet>
      <dgm:spPr/>
    </dgm:pt>
    <dgm:pt modelId="{F117A08F-258F-4E7F-A5F9-E9053FC14039}" type="pres">
      <dgm:prSet presAssocID="{A897E62D-6A88-4914-9F20-E09D4E51F1EB}" presName="parentLin" presStyleCnt="0"/>
      <dgm:spPr/>
    </dgm:pt>
    <dgm:pt modelId="{3080216E-A1D1-4316-BEE5-08A65F123F04}" type="pres">
      <dgm:prSet presAssocID="{A897E62D-6A88-4914-9F20-E09D4E51F1EB}" presName="parentLeftMargin" presStyleLbl="node1" presStyleIdx="0" presStyleCnt="1"/>
      <dgm:spPr/>
    </dgm:pt>
    <dgm:pt modelId="{F8403D09-73B7-4432-A724-0EB3B38231A4}" type="pres">
      <dgm:prSet presAssocID="{A897E62D-6A88-4914-9F20-E09D4E51F1EB}" presName="parentText" presStyleLbl="node1" presStyleIdx="0" presStyleCnt="1" custScaleX="157296" custScaleY="176370" custLinFactNeighborX="26076" custLinFactNeighborY="8207">
        <dgm:presLayoutVars>
          <dgm:chMax val="0"/>
          <dgm:bulletEnabled val="1"/>
        </dgm:presLayoutVars>
      </dgm:prSet>
      <dgm:spPr/>
    </dgm:pt>
    <dgm:pt modelId="{6B817595-63CD-4DC9-9B53-DEB2A64F86D6}" type="pres">
      <dgm:prSet presAssocID="{A897E62D-6A88-4914-9F20-E09D4E51F1EB}" presName="negativeSpace" presStyleCnt="0"/>
      <dgm:spPr/>
    </dgm:pt>
    <dgm:pt modelId="{87BF6F1E-1459-4BE2-85D1-DB613A545D1B}" type="pres">
      <dgm:prSet presAssocID="{A897E62D-6A88-4914-9F20-E09D4E51F1EB}" presName="childText" presStyleLbl="conFgAcc1" presStyleIdx="0" presStyleCnt="1">
        <dgm:presLayoutVars>
          <dgm:bulletEnabled val="1"/>
        </dgm:presLayoutVars>
      </dgm:prSet>
      <dgm:spPr>
        <a:ln>
          <a:solidFill>
            <a:schemeClr val="accent5"/>
          </a:solidFill>
        </a:ln>
      </dgm:spPr>
    </dgm:pt>
  </dgm:ptLst>
  <dgm:cxnLst>
    <dgm:cxn modelId="{5D3F8F15-E47C-4098-A9C2-869B0B308DFA}" srcId="{392F7907-B3F7-43C1-857F-DC1FCB25D7AB}" destId="{A897E62D-6A88-4914-9F20-E09D4E51F1EB}" srcOrd="0" destOrd="0" parTransId="{A0614D09-09F9-4928-B334-ED02DFB50F0D}" sibTransId="{CD1C9290-20FF-41CA-9F58-5CD19B2EE6A7}"/>
    <dgm:cxn modelId="{8EDF6B48-AE13-48B3-9F44-620E4F0418D0}" type="presOf" srcId="{A897E62D-6A88-4914-9F20-E09D4E51F1EB}" destId="{F8403D09-73B7-4432-A724-0EB3B38231A4}" srcOrd="1" destOrd="0" presId="urn:microsoft.com/office/officeart/2005/8/layout/list1"/>
    <dgm:cxn modelId="{DF477FCE-9A14-47F4-B6EB-26A9E79A9BE5}" type="presOf" srcId="{392F7907-B3F7-43C1-857F-DC1FCB25D7AB}" destId="{E8665236-67CB-4250-8E70-28E5366020B0}" srcOrd="0" destOrd="0" presId="urn:microsoft.com/office/officeart/2005/8/layout/list1"/>
    <dgm:cxn modelId="{14E7D3DE-BA9F-49B7-8FB4-646850CAE883}" type="presOf" srcId="{A897E62D-6A88-4914-9F20-E09D4E51F1EB}" destId="{3080216E-A1D1-4316-BEE5-08A65F123F04}" srcOrd="0" destOrd="0" presId="urn:microsoft.com/office/officeart/2005/8/layout/list1"/>
    <dgm:cxn modelId="{72A1C297-F958-41C8-8C32-6BFCF67A79FB}" type="presParOf" srcId="{E8665236-67CB-4250-8E70-28E5366020B0}" destId="{F117A08F-258F-4E7F-A5F9-E9053FC14039}" srcOrd="0" destOrd="0" presId="urn:microsoft.com/office/officeart/2005/8/layout/list1"/>
    <dgm:cxn modelId="{FE818D29-DC35-437A-9470-4A2CE4CF3AA9}" type="presParOf" srcId="{F117A08F-258F-4E7F-A5F9-E9053FC14039}" destId="{3080216E-A1D1-4316-BEE5-08A65F123F04}" srcOrd="0" destOrd="0" presId="urn:microsoft.com/office/officeart/2005/8/layout/list1"/>
    <dgm:cxn modelId="{4901DA0B-6F42-4B3D-B96C-19CE51B83DAF}" type="presParOf" srcId="{F117A08F-258F-4E7F-A5F9-E9053FC14039}" destId="{F8403D09-73B7-4432-A724-0EB3B38231A4}" srcOrd="1" destOrd="0" presId="urn:microsoft.com/office/officeart/2005/8/layout/list1"/>
    <dgm:cxn modelId="{267D6E28-929D-4FE6-926A-AF317EFF8432}" type="presParOf" srcId="{E8665236-67CB-4250-8E70-28E5366020B0}" destId="{6B817595-63CD-4DC9-9B53-DEB2A64F86D6}" srcOrd="1" destOrd="0" presId="urn:microsoft.com/office/officeart/2005/8/layout/list1"/>
    <dgm:cxn modelId="{C6427F28-058A-4A66-8AA2-DEEC4A8C5D0A}" type="presParOf" srcId="{E8665236-67CB-4250-8E70-28E5366020B0}" destId="{87BF6F1E-1459-4BE2-85D1-DB613A545D1B}"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92F7907-B3F7-43C1-857F-DC1FCB25D7A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A897E62D-6A88-4914-9F20-E09D4E51F1EB}">
      <dgm:prSet phldrT="[Texte]" custT="1"/>
      <dgm:spPr>
        <a:solidFill>
          <a:schemeClr val="accent2"/>
        </a:solidFill>
      </dgm:spPr>
      <dgm:t>
        <a:bodyPr/>
        <a:lstStyle/>
        <a:p>
          <a:pPr algn="ctr"/>
          <a:r>
            <a:rPr lang="fr-FR" sz="4400" dirty="0"/>
            <a:t>Saisine CST</a:t>
          </a:r>
        </a:p>
      </dgm:t>
    </dgm:pt>
    <dgm:pt modelId="{A0614D09-09F9-4928-B334-ED02DFB50F0D}" type="parTrans" cxnId="{5D3F8F15-E47C-4098-A9C2-869B0B308DFA}">
      <dgm:prSet/>
      <dgm:spPr/>
      <dgm:t>
        <a:bodyPr/>
        <a:lstStyle/>
        <a:p>
          <a:endParaRPr lang="fr-FR"/>
        </a:p>
      </dgm:t>
    </dgm:pt>
    <dgm:pt modelId="{CD1C9290-20FF-41CA-9F58-5CD19B2EE6A7}" type="sibTrans" cxnId="{5D3F8F15-E47C-4098-A9C2-869B0B308DFA}">
      <dgm:prSet/>
      <dgm:spPr/>
      <dgm:t>
        <a:bodyPr/>
        <a:lstStyle/>
        <a:p>
          <a:endParaRPr lang="fr-FR"/>
        </a:p>
      </dgm:t>
    </dgm:pt>
    <dgm:pt modelId="{E8665236-67CB-4250-8E70-28E5366020B0}" type="pres">
      <dgm:prSet presAssocID="{392F7907-B3F7-43C1-857F-DC1FCB25D7AB}" presName="linear" presStyleCnt="0">
        <dgm:presLayoutVars>
          <dgm:dir/>
          <dgm:animLvl val="lvl"/>
          <dgm:resizeHandles val="exact"/>
        </dgm:presLayoutVars>
      </dgm:prSet>
      <dgm:spPr/>
    </dgm:pt>
    <dgm:pt modelId="{F117A08F-258F-4E7F-A5F9-E9053FC14039}" type="pres">
      <dgm:prSet presAssocID="{A897E62D-6A88-4914-9F20-E09D4E51F1EB}" presName="parentLin" presStyleCnt="0"/>
      <dgm:spPr/>
    </dgm:pt>
    <dgm:pt modelId="{3080216E-A1D1-4316-BEE5-08A65F123F04}" type="pres">
      <dgm:prSet presAssocID="{A897E62D-6A88-4914-9F20-E09D4E51F1EB}" presName="parentLeftMargin" presStyleLbl="node1" presStyleIdx="0" presStyleCnt="1"/>
      <dgm:spPr/>
    </dgm:pt>
    <dgm:pt modelId="{F8403D09-73B7-4432-A724-0EB3B38231A4}" type="pres">
      <dgm:prSet presAssocID="{A897E62D-6A88-4914-9F20-E09D4E51F1EB}" presName="parentText" presStyleLbl="node1" presStyleIdx="0" presStyleCnt="1" custScaleX="157296" custScaleY="176370" custLinFactNeighborX="-1970" custLinFactNeighborY="7537">
        <dgm:presLayoutVars>
          <dgm:chMax val="0"/>
          <dgm:bulletEnabled val="1"/>
        </dgm:presLayoutVars>
      </dgm:prSet>
      <dgm:spPr/>
    </dgm:pt>
    <dgm:pt modelId="{6B817595-63CD-4DC9-9B53-DEB2A64F86D6}" type="pres">
      <dgm:prSet presAssocID="{A897E62D-6A88-4914-9F20-E09D4E51F1EB}" presName="negativeSpace" presStyleCnt="0"/>
      <dgm:spPr/>
    </dgm:pt>
    <dgm:pt modelId="{87BF6F1E-1459-4BE2-85D1-DB613A545D1B}" type="pres">
      <dgm:prSet presAssocID="{A897E62D-6A88-4914-9F20-E09D4E51F1EB}" presName="childText" presStyleLbl="conFgAcc1" presStyleIdx="0" presStyleCnt="1">
        <dgm:presLayoutVars>
          <dgm:bulletEnabled val="1"/>
        </dgm:presLayoutVars>
      </dgm:prSet>
      <dgm:spPr>
        <a:ln>
          <a:solidFill>
            <a:schemeClr val="accent5"/>
          </a:solidFill>
        </a:ln>
      </dgm:spPr>
    </dgm:pt>
  </dgm:ptLst>
  <dgm:cxnLst>
    <dgm:cxn modelId="{5D3F8F15-E47C-4098-A9C2-869B0B308DFA}" srcId="{392F7907-B3F7-43C1-857F-DC1FCB25D7AB}" destId="{A897E62D-6A88-4914-9F20-E09D4E51F1EB}" srcOrd="0" destOrd="0" parTransId="{A0614D09-09F9-4928-B334-ED02DFB50F0D}" sibTransId="{CD1C9290-20FF-41CA-9F58-5CD19B2EE6A7}"/>
    <dgm:cxn modelId="{8EDF6B48-AE13-48B3-9F44-620E4F0418D0}" type="presOf" srcId="{A897E62D-6A88-4914-9F20-E09D4E51F1EB}" destId="{F8403D09-73B7-4432-A724-0EB3B38231A4}" srcOrd="1" destOrd="0" presId="urn:microsoft.com/office/officeart/2005/8/layout/list1"/>
    <dgm:cxn modelId="{DF477FCE-9A14-47F4-B6EB-26A9E79A9BE5}" type="presOf" srcId="{392F7907-B3F7-43C1-857F-DC1FCB25D7AB}" destId="{E8665236-67CB-4250-8E70-28E5366020B0}" srcOrd="0" destOrd="0" presId="urn:microsoft.com/office/officeart/2005/8/layout/list1"/>
    <dgm:cxn modelId="{14E7D3DE-BA9F-49B7-8FB4-646850CAE883}" type="presOf" srcId="{A897E62D-6A88-4914-9F20-E09D4E51F1EB}" destId="{3080216E-A1D1-4316-BEE5-08A65F123F04}" srcOrd="0" destOrd="0" presId="urn:microsoft.com/office/officeart/2005/8/layout/list1"/>
    <dgm:cxn modelId="{72A1C297-F958-41C8-8C32-6BFCF67A79FB}" type="presParOf" srcId="{E8665236-67CB-4250-8E70-28E5366020B0}" destId="{F117A08F-258F-4E7F-A5F9-E9053FC14039}" srcOrd="0" destOrd="0" presId="urn:microsoft.com/office/officeart/2005/8/layout/list1"/>
    <dgm:cxn modelId="{FE818D29-DC35-437A-9470-4A2CE4CF3AA9}" type="presParOf" srcId="{F117A08F-258F-4E7F-A5F9-E9053FC14039}" destId="{3080216E-A1D1-4316-BEE5-08A65F123F04}" srcOrd="0" destOrd="0" presId="urn:microsoft.com/office/officeart/2005/8/layout/list1"/>
    <dgm:cxn modelId="{4901DA0B-6F42-4B3D-B96C-19CE51B83DAF}" type="presParOf" srcId="{F117A08F-258F-4E7F-A5F9-E9053FC14039}" destId="{F8403D09-73B7-4432-A724-0EB3B38231A4}" srcOrd="1" destOrd="0" presId="urn:microsoft.com/office/officeart/2005/8/layout/list1"/>
    <dgm:cxn modelId="{267D6E28-929D-4FE6-926A-AF317EFF8432}" type="presParOf" srcId="{E8665236-67CB-4250-8E70-28E5366020B0}" destId="{6B817595-63CD-4DC9-9B53-DEB2A64F86D6}" srcOrd="1" destOrd="0" presId="urn:microsoft.com/office/officeart/2005/8/layout/list1"/>
    <dgm:cxn modelId="{C6427F28-058A-4A66-8AA2-DEEC4A8C5D0A}" type="presParOf" srcId="{E8665236-67CB-4250-8E70-28E5366020B0}" destId="{87BF6F1E-1459-4BE2-85D1-DB613A545D1B}"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92F7907-B3F7-43C1-857F-DC1FCB25D7A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A897E62D-6A88-4914-9F20-E09D4E51F1EB}">
      <dgm:prSet phldrT="[Texte]" custT="1"/>
      <dgm:spPr>
        <a:solidFill>
          <a:srgbClr val="7030A0"/>
        </a:solidFill>
      </dgm:spPr>
      <dgm:t>
        <a:bodyPr/>
        <a:lstStyle/>
        <a:p>
          <a:pPr algn="ctr"/>
          <a:r>
            <a:rPr lang="fr-FR" sz="4400" dirty="0"/>
            <a:t>La mutation externe</a:t>
          </a:r>
        </a:p>
        <a:p>
          <a:pPr algn="ctr"/>
          <a:r>
            <a:rPr lang="fr-FR" sz="4400" dirty="0"/>
            <a:t>La mobilité interne/Le changement d’affectation</a:t>
          </a:r>
        </a:p>
      </dgm:t>
    </dgm:pt>
    <dgm:pt modelId="{A0614D09-09F9-4928-B334-ED02DFB50F0D}" type="parTrans" cxnId="{5D3F8F15-E47C-4098-A9C2-869B0B308DFA}">
      <dgm:prSet/>
      <dgm:spPr/>
      <dgm:t>
        <a:bodyPr/>
        <a:lstStyle/>
        <a:p>
          <a:endParaRPr lang="fr-FR"/>
        </a:p>
      </dgm:t>
    </dgm:pt>
    <dgm:pt modelId="{CD1C9290-20FF-41CA-9F58-5CD19B2EE6A7}" type="sibTrans" cxnId="{5D3F8F15-E47C-4098-A9C2-869B0B308DFA}">
      <dgm:prSet/>
      <dgm:spPr/>
      <dgm:t>
        <a:bodyPr/>
        <a:lstStyle/>
        <a:p>
          <a:endParaRPr lang="fr-FR"/>
        </a:p>
      </dgm:t>
    </dgm:pt>
    <dgm:pt modelId="{E8665236-67CB-4250-8E70-28E5366020B0}" type="pres">
      <dgm:prSet presAssocID="{392F7907-B3F7-43C1-857F-DC1FCB25D7AB}" presName="linear" presStyleCnt="0">
        <dgm:presLayoutVars>
          <dgm:dir/>
          <dgm:animLvl val="lvl"/>
          <dgm:resizeHandles val="exact"/>
        </dgm:presLayoutVars>
      </dgm:prSet>
      <dgm:spPr/>
    </dgm:pt>
    <dgm:pt modelId="{F117A08F-258F-4E7F-A5F9-E9053FC14039}" type="pres">
      <dgm:prSet presAssocID="{A897E62D-6A88-4914-9F20-E09D4E51F1EB}" presName="parentLin" presStyleCnt="0"/>
      <dgm:spPr/>
    </dgm:pt>
    <dgm:pt modelId="{3080216E-A1D1-4316-BEE5-08A65F123F04}" type="pres">
      <dgm:prSet presAssocID="{A897E62D-6A88-4914-9F20-E09D4E51F1EB}" presName="parentLeftMargin" presStyleLbl="node1" presStyleIdx="0" presStyleCnt="1"/>
      <dgm:spPr/>
    </dgm:pt>
    <dgm:pt modelId="{F8403D09-73B7-4432-A724-0EB3B38231A4}" type="pres">
      <dgm:prSet presAssocID="{A897E62D-6A88-4914-9F20-E09D4E51F1EB}" presName="parentText" presStyleLbl="node1" presStyleIdx="0" presStyleCnt="1" custScaleX="157296" custScaleY="176370" custLinFactNeighborX="-1970" custLinFactNeighborY="7537">
        <dgm:presLayoutVars>
          <dgm:chMax val="0"/>
          <dgm:bulletEnabled val="1"/>
        </dgm:presLayoutVars>
      </dgm:prSet>
      <dgm:spPr/>
    </dgm:pt>
    <dgm:pt modelId="{6B817595-63CD-4DC9-9B53-DEB2A64F86D6}" type="pres">
      <dgm:prSet presAssocID="{A897E62D-6A88-4914-9F20-E09D4E51F1EB}" presName="negativeSpace" presStyleCnt="0"/>
      <dgm:spPr/>
    </dgm:pt>
    <dgm:pt modelId="{87BF6F1E-1459-4BE2-85D1-DB613A545D1B}" type="pres">
      <dgm:prSet presAssocID="{A897E62D-6A88-4914-9F20-E09D4E51F1EB}" presName="childText" presStyleLbl="conFgAcc1" presStyleIdx="0" presStyleCnt="1">
        <dgm:presLayoutVars>
          <dgm:bulletEnabled val="1"/>
        </dgm:presLayoutVars>
      </dgm:prSet>
      <dgm:spPr>
        <a:ln>
          <a:solidFill>
            <a:schemeClr val="accent5"/>
          </a:solidFill>
        </a:ln>
      </dgm:spPr>
    </dgm:pt>
  </dgm:ptLst>
  <dgm:cxnLst>
    <dgm:cxn modelId="{5D3F8F15-E47C-4098-A9C2-869B0B308DFA}" srcId="{392F7907-B3F7-43C1-857F-DC1FCB25D7AB}" destId="{A897E62D-6A88-4914-9F20-E09D4E51F1EB}" srcOrd="0" destOrd="0" parTransId="{A0614D09-09F9-4928-B334-ED02DFB50F0D}" sibTransId="{CD1C9290-20FF-41CA-9F58-5CD19B2EE6A7}"/>
    <dgm:cxn modelId="{8EDF6B48-AE13-48B3-9F44-620E4F0418D0}" type="presOf" srcId="{A897E62D-6A88-4914-9F20-E09D4E51F1EB}" destId="{F8403D09-73B7-4432-A724-0EB3B38231A4}" srcOrd="1" destOrd="0" presId="urn:microsoft.com/office/officeart/2005/8/layout/list1"/>
    <dgm:cxn modelId="{DF477FCE-9A14-47F4-B6EB-26A9E79A9BE5}" type="presOf" srcId="{392F7907-B3F7-43C1-857F-DC1FCB25D7AB}" destId="{E8665236-67CB-4250-8E70-28E5366020B0}" srcOrd="0" destOrd="0" presId="urn:microsoft.com/office/officeart/2005/8/layout/list1"/>
    <dgm:cxn modelId="{14E7D3DE-BA9F-49B7-8FB4-646850CAE883}" type="presOf" srcId="{A897E62D-6A88-4914-9F20-E09D4E51F1EB}" destId="{3080216E-A1D1-4316-BEE5-08A65F123F04}" srcOrd="0" destOrd="0" presId="urn:microsoft.com/office/officeart/2005/8/layout/list1"/>
    <dgm:cxn modelId="{72A1C297-F958-41C8-8C32-6BFCF67A79FB}" type="presParOf" srcId="{E8665236-67CB-4250-8E70-28E5366020B0}" destId="{F117A08F-258F-4E7F-A5F9-E9053FC14039}" srcOrd="0" destOrd="0" presId="urn:microsoft.com/office/officeart/2005/8/layout/list1"/>
    <dgm:cxn modelId="{FE818D29-DC35-437A-9470-4A2CE4CF3AA9}" type="presParOf" srcId="{F117A08F-258F-4E7F-A5F9-E9053FC14039}" destId="{3080216E-A1D1-4316-BEE5-08A65F123F04}" srcOrd="0" destOrd="0" presId="urn:microsoft.com/office/officeart/2005/8/layout/list1"/>
    <dgm:cxn modelId="{4901DA0B-6F42-4B3D-B96C-19CE51B83DAF}" type="presParOf" srcId="{F117A08F-258F-4E7F-A5F9-E9053FC14039}" destId="{F8403D09-73B7-4432-A724-0EB3B38231A4}" srcOrd="1" destOrd="0" presId="urn:microsoft.com/office/officeart/2005/8/layout/list1"/>
    <dgm:cxn modelId="{267D6E28-929D-4FE6-926A-AF317EFF8432}" type="presParOf" srcId="{E8665236-67CB-4250-8E70-28E5366020B0}" destId="{6B817595-63CD-4DC9-9B53-DEB2A64F86D6}" srcOrd="1" destOrd="0" presId="urn:microsoft.com/office/officeart/2005/8/layout/list1"/>
    <dgm:cxn modelId="{C6427F28-058A-4A66-8AA2-DEEC4A8C5D0A}" type="presParOf" srcId="{E8665236-67CB-4250-8E70-28E5366020B0}" destId="{87BF6F1E-1459-4BE2-85D1-DB613A545D1B}"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8B1DB2A-E74E-41D2-9D78-3AC0B57EB948}" type="doc">
      <dgm:prSet loTypeId="urn:microsoft.com/office/officeart/2005/8/layout/process5" loCatId="process" qsTypeId="urn:microsoft.com/office/officeart/2005/8/quickstyle/simple2" qsCatId="simple" csTypeId="urn:microsoft.com/office/officeart/2005/8/colors/colorful1" csCatId="colorful" phldr="1"/>
      <dgm:spPr/>
      <dgm:t>
        <a:bodyPr/>
        <a:lstStyle/>
        <a:p>
          <a:endParaRPr lang="fr-FR"/>
        </a:p>
      </dgm:t>
    </dgm:pt>
    <dgm:pt modelId="{950CB092-0E74-4133-87DF-CEBAF8263926}">
      <dgm:prSet phldrT="[Texte]"/>
      <dgm:spPr/>
      <dgm:t>
        <a:bodyPr/>
        <a:lstStyle/>
        <a:p>
          <a:r>
            <a:rPr lang="fr-FR" dirty="0"/>
            <a:t>Poste vacant</a:t>
          </a:r>
        </a:p>
      </dgm:t>
    </dgm:pt>
    <dgm:pt modelId="{A17B2C52-CB66-4B13-A167-F0942C480D15}" type="parTrans" cxnId="{50A5932E-0308-4FA0-9682-5E9715F95D70}">
      <dgm:prSet/>
      <dgm:spPr/>
      <dgm:t>
        <a:bodyPr/>
        <a:lstStyle/>
        <a:p>
          <a:endParaRPr lang="fr-FR"/>
        </a:p>
      </dgm:t>
    </dgm:pt>
    <dgm:pt modelId="{5C8A4958-24F6-422C-8A67-00D953137AA2}" type="sibTrans" cxnId="{50A5932E-0308-4FA0-9682-5E9715F95D70}">
      <dgm:prSet/>
      <dgm:spPr/>
      <dgm:t>
        <a:bodyPr/>
        <a:lstStyle/>
        <a:p>
          <a:endParaRPr lang="fr-FR" dirty="0"/>
        </a:p>
      </dgm:t>
    </dgm:pt>
    <dgm:pt modelId="{B3261331-E705-4AEF-BBE8-21F4A85CD597}">
      <dgm:prSet phldrT="[Texte]"/>
      <dgm:spPr/>
      <dgm:t>
        <a:bodyPr/>
        <a:lstStyle/>
        <a:p>
          <a:r>
            <a:rPr lang="fr-FR" dirty="0">
              <a:solidFill>
                <a:schemeClr val="tx1"/>
              </a:solidFill>
            </a:rPr>
            <a:t>L’agent envoie sa demande de mutation à sa collectivité d’origine</a:t>
          </a:r>
        </a:p>
      </dgm:t>
    </dgm:pt>
    <dgm:pt modelId="{00522B13-C769-464C-829E-B9FA1B91F7F4}" type="parTrans" cxnId="{003F9B8B-2AF9-4071-BB69-A28E635E0A2D}">
      <dgm:prSet/>
      <dgm:spPr/>
      <dgm:t>
        <a:bodyPr/>
        <a:lstStyle/>
        <a:p>
          <a:endParaRPr lang="fr-FR"/>
        </a:p>
      </dgm:t>
    </dgm:pt>
    <dgm:pt modelId="{69A38E69-22B2-4786-8A25-46C1B37AE22E}" type="sibTrans" cxnId="{003F9B8B-2AF9-4071-BB69-A28E635E0A2D}">
      <dgm:prSet/>
      <dgm:spPr/>
      <dgm:t>
        <a:bodyPr/>
        <a:lstStyle/>
        <a:p>
          <a:endParaRPr lang="fr-FR" dirty="0"/>
        </a:p>
      </dgm:t>
    </dgm:pt>
    <dgm:pt modelId="{D49BE32C-7CD8-4FC6-944B-67647CA5FBC5}">
      <dgm:prSet phldrT="[Texte]"/>
      <dgm:spPr/>
      <dgm:t>
        <a:bodyPr/>
        <a:lstStyle/>
        <a:p>
          <a:r>
            <a:rPr lang="fr-FR" dirty="0"/>
            <a:t>Arrêté de nomination par mutation</a:t>
          </a:r>
        </a:p>
      </dgm:t>
    </dgm:pt>
    <dgm:pt modelId="{48056E66-20CD-4608-B738-B365091E7CC9}" type="parTrans" cxnId="{AD25E9D6-2AB1-458D-A732-361DFB13043C}">
      <dgm:prSet/>
      <dgm:spPr/>
      <dgm:t>
        <a:bodyPr/>
        <a:lstStyle/>
        <a:p>
          <a:endParaRPr lang="fr-FR"/>
        </a:p>
      </dgm:t>
    </dgm:pt>
    <dgm:pt modelId="{CD140C0C-D233-4684-AFEF-4B87A8A9328E}" type="sibTrans" cxnId="{AD25E9D6-2AB1-458D-A732-361DFB13043C}">
      <dgm:prSet/>
      <dgm:spPr/>
      <dgm:t>
        <a:bodyPr/>
        <a:lstStyle/>
        <a:p>
          <a:endParaRPr lang="fr-FR" dirty="0"/>
        </a:p>
      </dgm:t>
    </dgm:pt>
    <dgm:pt modelId="{42521223-EB97-4437-9B6E-612C1A08BC47}">
      <dgm:prSet phldrT="[Texte]"/>
      <dgm:spPr/>
      <dgm:t>
        <a:bodyPr/>
        <a:lstStyle/>
        <a:p>
          <a:r>
            <a:rPr lang="fr-FR" dirty="0"/>
            <a:t>Envoi de l’arrêté de mutation à la collectivité d’origine</a:t>
          </a:r>
        </a:p>
      </dgm:t>
    </dgm:pt>
    <dgm:pt modelId="{EF53E455-A2F6-4470-9834-AA8AE2D589F7}" type="parTrans" cxnId="{3529404E-BCD2-49A8-933E-BDA5B0E22807}">
      <dgm:prSet/>
      <dgm:spPr/>
      <dgm:t>
        <a:bodyPr/>
        <a:lstStyle/>
        <a:p>
          <a:endParaRPr lang="fr-FR"/>
        </a:p>
      </dgm:t>
    </dgm:pt>
    <dgm:pt modelId="{3DA7F1DA-AC38-436F-922A-BB3880487650}" type="sibTrans" cxnId="{3529404E-BCD2-49A8-933E-BDA5B0E22807}">
      <dgm:prSet/>
      <dgm:spPr/>
      <dgm:t>
        <a:bodyPr/>
        <a:lstStyle/>
        <a:p>
          <a:endParaRPr lang="fr-FR" dirty="0"/>
        </a:p>
      </dgm:t>
    </dgm:pt>
    <dgm:pt modelId="{86250BAE-F982-4F70-8F2E-72593FD1FF0A}">
      <dgm:prSet phldrT="[Texte]"/>
      <dgm:spPr/>
      <dgm:t>
        <a:bodyPr/>
        <a:lstStyle/>
        <a:p>
          <a:r>
            <a:rPr lang="fr-FR" dirty="0">
              <a:solidFill>
                <a:schemeClr val="tx1"/>
              </a:solidFill>
            </a:rPr>
            <a:t>A réception de l’arrêté, la collectivité d’origine prend l’arrêté de radiation</a:t>
          </a:r>
        </a:p>
      </dgm:t>
    </dgm:pt>
    <dgm:pt modelId="{4894FF23-E8C1-473C-9048-B9ECC0669D17}" type="parTrans" cxnId="{49ABCE6B-F052-47BD-9E6F-5986E0918FDF}">
      <dgm:prSet/>
      <dgm:spPr/>
      <dgm:t>
        <a:bodyPr/>
        <a:lstStyle/>
        <a:p>
          <a:endParaRPr lang="fr-FR"/>
        </a:p>
      </dgm:t>
    </dgm:pt>
    <dgm:pt modelId="{5326DC4D-BA33-4E31-A00C-AD40EFA51D09}" type="sibTrans" cxnId="{49ABCE6B-F052-47BD-9E6F-5986E0918FDF}">
      <dgm:prSet/>
      <dgm:spPr/>
      <dgm:t>
        <a:bodyPr/>
        <a:lstStyle/>
        <a:p>
          <a:endParaRPr lang="fr-FR" dirty="0"/>
        </a:p>
      </dgm:t>
    </dgm:pt>
    <dgm:pt modelId="{7EA88B9D-8355-4C30-8B35-AB55E4437F5B}">
      <dgm:prSet phldrT="[Texte]"/>
      <dgm:spPr/>
      <dgm:t>
        <a:bodyPr/>
        <a:lstStyle/>
        <a:p>
          <a:r>
            <a:rPr lang="fr-FR" dirty="0"/>
            <a:t>Candidature</a:t>
          </a:r>
        </a:p>
      </dgm:t>
    </dgm:pt>
    <dgm:pt modelId="{EEAB746F-29DC-4857-9669-4BDD81ACF4CF}" type="parTrans" cxnId="{DFBAAADE-E15D-463D-88F8-8BEA080C915D}">
      <dgm:prSet/>
      <dgm:spPr/>
      <dgm:t>
        <a:bodyPr/>
        <a:lstStyle/>
        <a:p>
          <a:endParaRPr lang="fr-FR"/>
        </a:p>
      </dgm:t>
    </dgm:pt>
    <dgm:pt modelId="{72EEC7CD-09AA-41D3-A354-8E61F5B1DCBB}" type="sibTrans" cxnId="{DFBAAADE-E15D-463D-88F8-8BEA080C915D}">
      <dgm:prSet/>
      <dgm:spPr/>
      <dgm:t>
        <a:bodyPr/>
        <a:lstStyle/>
        <a:p>
          <a:endParaRPr lang="fr-FR" dirty="0"/>
        </a:p>
      </dgm:t>
    </dgm:pt>
    <dgm:pt modelId="{6AA5DD07-79AD-436D-8D05-6A492B4B88A4}">
      <dgm:prSet phldrT="[Texte]"/>
      <dgm:spPr/>
      <dgm:t>
        <a:bodyPr/>
        <a:lstStyle/>
        <a:p>
          <a:r>
            <a:rPr lang="fr-FR" dirty="0"/>
            <a:t>L’agent est retenu</a:t>
          </a:r>
        </a:p>
      </dgm:t>
    </dgm:pt>
    <dgm:pt modelId="{08CFA8E7-657F-4C7E-A7C9-D0B653935F26}" type="parTrans" cxnId="{9F2A1FD1-7311-4397-AA5F-791C3D52D544}">
      <dgm:prSet/>
      <dgm:spPr/>
      <dgm:t>
        <a:bodyPr/>
        <a:lstStyle/>
        <a:p>
          <a:endParaRPr lang="fr-FR"/>
        </a:p>
      </dgm:t>
    </dgm:pt>
    <dgm:pt modelId="{F2EE891D-3E30-4820-95F7-5B636E23DAF1}" type="sibTrans" cxnId="{9F2A1FD1-7311-4397-AA5F-791C3D52D544}">
      <dgm:prSet/>
      <dgm:spPr/>
      <dgm:t>
        <a:bodyPr/>
        <a:lstStyle/>
        <a:p>
          <a:endParaRPr lang="fr-FR" dirty="0"/>
        </a:p>
      </dgm:t>
    </dgm:pt>
    <dgm:pt modelId="{76BFE5C6-2622-4804-96F0-7D65EBBDE477}">
      <dgm:prSet phldrT="[Texte]"/>
      <dgm:spPr/>
      <dgm:t>
        <a:bodyPr/>
        <a:lstStyle/>
        <a:p>
          <a:r>
            <a:rPr lang="fr-FR" dirty="0"/>
            <a:t>A réception, départ du préavis (3 mois maximum) </a:t>
          </a:r>
        </a:p>
      </dgm:t>
    </dgm:pt>
    <dgm:pt modelId="{408011B8-C4EB-45DA-A2BF-1B3D868DDBAA}" type="parTrans" cxnId="{FBD3A9B1-7EC4-4FC3-940D-7D73E642FA11}">
      <dgm:prSet/>
      <dgm:spPr/>
      <dgm:t>
        <a:bodyPr/>
        <a:lstStyle/>
        <a:p>
          <a:endParaRPr lang="fr-FR"/>
        </a:p>
      </dgm:t>
    </dgm:pt>
    <dgm:pt modelId="{C7367649-7D86-41F0-B12C-6984538F8338}" type="sibTrans" cxnId="{FBD3A9B1-7EC4-4FC3-940D-7D73E642FA11}">
      <dgm:prSet/>
      <dgm:spPr/>
      <dgm:t>
        <a:bodyPr/>
        <a:lstStyle/>
        <a:p>
          <a:endParaRPr lang="fr-FR" dirty="0"/>
        </a:p>
      </dgm:t>
    </dgm:pt>
    <dgm:pt modelId="{3CF26789-7E2B-4DAB-B6A9-D910BD0F68F2}">
      <dgm:prSet phldrT="[Texte]"/>
      <dgm:spPr/>
      <dgm:t>
        <a:bodyPr/>
        <a:lstStyle/>
        <a:p>
          <a:r>
            <a:rPr lang="fr-FR" dirty="0"/>
            <a:t>Prise de fonction </a:t>
          </a:r>
        </a:p>
      </dgm:t>
    </dgm:pt>
    <dgm:pt modelId="{E4F5F0CA-B127-496A-8FAE-2CFA93E483A2}" type="parTrans" cxnId="{86334289-AA37-453C-A9FD-E238F5CB7945}">
      <dgm:prSet/>
      <dgm:spPr/>
      <dgm:t>
        <a:bodyPr/>
        <a:lstStyle/>
        <a:p>
          <a:endParaRPr lang="fr-FR"/>
        </a:p>
      </dgm:t>
    </dgm:pt>
    <dgm:pt modelId="{AD1EF8BB-D28D-4DF4-99E8-7F0B40955A72}" type="sibTrans" cxnId="{86334289-AA37-453C-A9FD-E238F5CB7945}">
      <dgm:prSet/>
      <dgm:spPr/>
      <dgm:t>
        <a:bodyPr/>
        <a:lstStyle/>
        <a:p>
          <a:endParaRPr lang="fr-FR"/>
        </a:p>
      </dgm:t>
    </dgm:pt>
    <dgm:pt modelId="{B166FE5F-F43E-4290-B449-4C44EB2C47A6}">
      <dgm:prSet/>
      <dgm:spPr/>
      <dgm:t>
        <a:bodyPr/>
        <a:lstStyle/>
        <a:p>
          <a:pPr marL="0" marR="0" lvl="0" indent="0" defTabSz="914400" eaLnBrk="1" fontAlgn="auto" latinLnBrk="0" hangingPunct="1">
            <a:lnSpc>
              <a:spcPct val="100000"/>
            </a:lnSpc>
            <a:spcBef>
              <a:spcPts val="0"/>
            </a:spcBef>
            <a:spcAft>
              <a:spcPts val="0"/>
            </a:spcAft>
            <a:buClrTx/>
            <a:buSzTx/>
            <a:buFontTx/>
            <a:buNone/>
            <a:tabLst/>
            <a:defRPr/>
          </a:pPr>
          <a:endParaRPr lang="fr-FR" dirty="0"/>
        </a:p>
        <a:p>
          <a:pPr marL="0" marR="0" lvl="0" indent="0" defTabSz="914400" eaLnBrk="1" fontAlgn="auto" latinLnBrk="0" hangingPunct="1">
            <a:lnSpc>
              <a:spcPct val="100000"/>
            </a:lnSpc>
            <a:spcBef>
              <a:spcPts val="0"/>
            </a:spcBef>
            <a:spcAft>
              <a:spcPts val="0"/>
            </a:spcAft>
            <a:buClrTx/>
            <a:buSzTx/>
            <a:buFontTx/>
            <a:buNone/>
            <a:tabLst/>
            <a:defRPr/>
          </a:pPr>
          <a:r>
            <a:rPr lang="fr-FR" dirty="0"/>
            <a:t>Vérification de compatibilité poste / état de santé</a:t>
          </a:r>
        </a:p>
        <a:p>
          <a:pPr marL="0" lvl="0" defTabSz="444500">
            <a:lnSpc>
              <a:spcPct val="90000"/>
            </a:lnSpc>
            <a:spcBef>
              <a:spcPct val="0"/>
            </a:spcBef>
            <a:spcAft>
              <a:spcPct val="35000"/>
            </a:spcAft>
            <a:buNone/>
          </a:pPr>
          <a:endParaRPr lang="fr-FR" dirty="0"/>
        </a:p>
      </dgm:t>
    </dgm:pt>
    <dgm:pt modelId="{3BB112BB-B10F-479C-888C-F0605C94B736}" type="parTrans" cxnId="{635D8A5B-E388-4018-8C04-185FE1B0C220}">
      <dgm:prSet/>
      <dgm:spPr/>
      <dgm:t>
        <a:bodyPr/>
        <a:lstStyle/>
        <a:p>
          <a:endParaRPr lang="fr-FR"/>
        </a:p>
      </dgm:t>
    </dgm:pt>
    <dgm:pt modelId="{D9CDE95F-4390-4788-AFC9-7C8FF04A42CC}" type="sibTrans" cxnId="{635D8A5B-E388-4018-8C04-185FE1B0C220}">
      <dgm:prSet/>
      <dgm:spPr/>
      <dgm:t>
        <a:bodyPr/>
        <a:lstStyle/>
        <a:p>
          <a:endParaRPr lang="fr-FR"/>
        </a:p>
      </dgm:t>
    </dgm:pt>
    <dgm:pt modelId="{AED18793-DBF1-4107-B9BB-C3825F4B5D87}" type="pres">
      <dgm:prSet presAssocID="{58B1DB2A-E74E-41D2-9D78-3AC0B57EB948}" presName="diagram" presStyleCnt="0">
        <dgm:presLayoutVars>
          <dgm:dir/>
          <dgm:resizeHandles val="exact"/>
        </dgm:presLayoutVars>
      </dgm:prSet>
      <dgm:spPr/>
    </dgm:pt>
    <dgm:pt modelId="{CAF8A7D0-8716-4833-A116-772F8F859840}" type="pres">
      <dgm:prSet presAssocID="{950CB092-0E74-4133-87DF-CEBAF8263926}" presName="node" presStyleLbl="node1" presStyleIdx="0" presStyleCnt="10">
        <dgm:presLayoutVars>
          <dgm:bulletEnabled val="1"/>
        </dgm:presLayoutVars>
      </dgm:prSet>
      <dgm:spPr/>
    </dgm:pt>
    <dgm:pt modelId="{70BA3BD8-08AD-4A18-A8DA-750D7C13A7D1}" type="pres">
      <dgm:prSet presAssocID="{5C8A4958-24F6-422C-8A67-00D953137AA2}" presName="sibTrans" presStyleLbl="sibTrans2D1" presStyleIdx="0" presStyleCnt="9"/>
      <dgm:spPr/>
    </dgm:pt>
    <dgm:pt modelId="{390D5CF3-1541-475E-A69A-5AAB341EA7F2}" type="pres">
      <dgm:prSet presAssocID="{5C8A4958-24F6-422C-8A67-00D953137AA2}" presName="connectorText" presStyleLbl="sibTrans2D1" presStyleIdx="0" presStyleCnt="9"/>
      <dgm:spPr/>
    </dgm:pt>
    <dgm:pt modelId="{9300FC32-AF26-48AE-96A6-25D64369CCC4}" type="pres">
      <dgm:prSet presAssocID="{7EA88B9D-8355-4C30-8B35-AB55E4437F5B}" presName="node" presStyleLbl="node1" presStyleIdx="1" presStyleCnt="10">
        <dgm:presLayoutVars>
          <dgm:bulletEnabled val="1"/>
        </dgm:presLayoutVars>
      </dgm:prSet>
      <dgm:spPr/>
    </dgm:pt>
    <dgm:pt modelId="{7E02DED5-7072-4B0D-88DF-066C002CCF4F}" type="pres">
      <dgm:prSet presAssocID="{72EEC7CD-09AA-41D3-A354-8E61F5B1DCBB}" presName="sibTrans" presStyleLbl="sibTrans2D1" presStyleIdx="1" presStyleCnt="9"/>
      <dgm:spPr/>
    </dgm:pt>
    <dgm:pt modelId="{E0F43D25-3100-46D0-8456-62C4C50C9CD5}" type="pres">
      <dgm:prSet presAssocID="{72EEC7CD-09AA-41D3-A354-8E61F5B1DCBB}" presName="connectorText" presStyleLbl="sibTrans2D1" presStyleIdx="1" presStyleCnt="9"/>
      <dgm:spPr/>
    </dgm:pt>
    <dgm:pt modelId="{90924ECE-FBDF-4A83-B0BD-93B5E3890180}" type="pres">
      <dgm:prSet presAssocID="{6AA5DD07-79AD-436D-8D05-6A492B4B88A4}" presName="node" presStyleLbl="node1" presStyleIdx="2" presStyleCnt="10">
        <dgm:presLayoutVars>
          <dgm:bulletEnabled val="1"/>
        </dgm:presLayoutVars>
      </dgm:prSet>
      <dgm:spPr/>
    </dgm:pt>
    <dgm:pt modelId="{7DAEEDD1-716B-4343-A391-DC6169A5FDAA}" type="pres">
      <dgm:prSet presAssocID="{F2EE891D-3E30-4820-95F7-5B636E23DAF1}" presName="sibTrans" presStyleLbl="sibTrans2D1" presStyleIdx="2" presStyleCnt="9"/>
      <dgm:spPr/>
    </dgm:pt>
    <dgm:pt modelId="{ED0BF13B-8244-44B6-844B-BFB834DF909C}" type="pres">
      <dgm:prSet presAssocID="{F2EE891D-3E30-4820-95F7-5B636E23DAF1}" presName="connectorText" presStyleLbl="sibTrans2D1" presStyleIdx="2" presStyleCnt="9"/>
      <dgm:spPr/>
    </dgm:pt>
    <dgm:pt modelId="{531FF692-A97D-400D-B402-DDD354777CEA}" type="pres">
      <dgm:prSet presAssocID="{B3261331-E705-4AEF-BBE8-21F4A85CD597}" presName="node" presStyleLbl="node1" presStyleIdx="3" presStyleCnt="10">
        <dgm:presLayoutVars>
          <dgm:bulletEnabled val="1"/>
        </dgm:presLayoutVars>
      </dgm:prSet>
      <dgm:spPr/>
    </dgm:pt>
    <dgm:pt modelId="{10A1DE6A-FD9E-4C27-A89E-CEE292F2F91A}" type="pres">
      <dgm:prSet presAssocID="{69A38E69-22B2-4786-8A25-46C1B37AE22E}" presName="sibTrans" presStyleLbl="sibTrans2D1" presStyleIdx="3" presStyleCnt="9"/>
      <dgm:spPr/>
    </dgm:pt>
    <dgm:pt modelId="{CDCBB1C5-B2DB-44ED-A6AC-3F1BB69DA501}" type="pres">
      <dgm:prSet presAssocID="{69A38E69-22B2-4786-8A25-46C1B37AE22E}" presName="connectorText" presStyleLbl="sibTrans2D1" presStyleIdx="3" presStyleCnt="9"/>
      <dgm:spPr/>
    </dgm:pt>
    <dgm:pt modelId="{CFF236EA-9DD0-4846-9F99-FA988CA54A77}" type="pres">
      <dgm:prSet presAssocID="{76BFE5C6-2622-4804-96F0-7D65EBBDE477}" presName="node" presStyleLbl="node1" presStyleIdx="4" presStyleCnt="10" custLinFactNeighborX="-3130" custLinFactNeighborY="1958">
        <dgm:presLayoutVars>
          <dgm:bulletEnabled val="1"/>
        </dgm:presLayoutVars>
      </dgm:prSet>
      <dgm:spPr/>
    </dgm:pt>
    <dgm:pt modelId="{67224127-B875-4062-BC9C-6E0D916C3877}" type="pres">
      <dgm:prSet presAssocID="{C7367649-7D86-41F0-B12C-6984538F8338}" presName="sibTrans" presStyleLbl="sibTrans2D1" presStyleIdx="4" presStyleCnt="9"/>
      <dgm:spPr/>
    </dgm:pt>
    <dgm:pt modelId="{A25872FE-E021-4B2A-BBBF-35FD0D247158}" type="pres">
      <dgm:prSet presAssocID="{C7367649-7D86-41F0-B12C-6984538F8338}" presName="connectorText" presStyleLbl="sibTrans2D1" presStyleIdx="4" presStyleCnt="9"/>
      <dgm:spPr/>
    </dgm:pt>
    <dgm:pt modelId="{247D6CBD-E610-4E09-B68F-5F747345504F}" type="pres">
      <dgm:prSet presAssocID="{B166FE5F-F43E-4290-B449-4C44EB2C47A6}" presName="node" presStyleLbl="node1" presStyleIdx="5" presStyleCnt="10">
        <dgm:presLayoutVars>
          <dgm:bulletEnabled val="1"/>
        </dgm:presLayoutVars>
      </dgm:prSet>
      <dgm:spPr/>
    </dgm:pt>
    <dgm:pt modelId="{E2B11AA4-FBED-475F-8E82-1499ADDCFEA1}" type="pres">
      <dgm:prSet presAssocID="{D9CDE95F-4390-4788-AFC9-7C8FF04A42CC}" presName="sibTrans" presStyleLbl="sibTrans2D1" presStyleIdx="5" presStyleCnt="9"/>
      <dgm:spPr/>
    </dgm:pt>
    <dgm:pt modelId="{03C543F5-361F-4D12-A517-031AC0CDABCD}" type="pres">
      <dgm:prSet presAssocID="{D9CDE95F-4390-4788-AFC9-7C8FF04A42CC}" presName="connectorText" presStyleLbl="sibTrans2D1" presStyleIdx="5" presStyleCnt="9"/>
      <dgm:spPr/>
    </dgm:pt>
    <dgm:pt modelId="{02EA7F44-65A4-4F56-A746-1178A5E21F1E}" type="pres">
      <dgm:prSet presAssocID="{D49BE32C-7CD8-4FC6-944B-67647CA5FBC5}" presName="node" presStyleLbl="node1" presStyleIdx="6" presStyleCnt="10">
        <dgm:presLayoutVars>
          <dgm:bulletEnabled val="1"/>
        </dgm:presLayoutVars>
      </dgm:prSet>
      <dgm:spPr/>
    </dgm:pt>
    <dgm:pt modelId="{4AB2E6CB-BE82-4814-AF5C-3B3A7FE161AD}" type="pres">
      <dgm:prSet presAssocID="{CD140C0C-D233-4684-AFEF-4B87A8A9328E}" presName="sibTrans" presStyleLbl="sibTrans2D1" presStyleIdx="6" presStyleCnt="9"/>
      <dgm:spPr/>
    </dgm:pt>
    <dgm:pt modelId="{0C37556B-1676-45FE-9871-D58DA023D4ED}" type="pres">
      <dgm:prSet presAssocID="{CD140C0C-D233-4684-AFEF-4B87A8A9328E}" presName="connectorText" presStyleLbl="sibTrans2D1" presStyleIdx="6" presStyleCnt="9"/>
      <dgm:spPr/>
    </dgm:pt>
    <dgm:pt modelId="{BB23070A-B2AE-49F6-9FCD-47ADCE9AB943}" type="pres">
      <dgm:prSet presAssocID="{42521223-EB97-4437-9B6E-612C1A08BC47}" presName="node" presStyleLbl="node1" presStyleIdx="7" presStyleCnt="10">
        <dgm:presLayoutVars>
          <dgm:bulletEnabled val="1"/>
        </dgm:presLayoutVars>
      </dgm:prSet>
      <dgm:spPr/>
    </dgm:pt>
    <dgm:pt modelId="{DEA8A9EB-7835-435F-88A3-10B183724567}" type="pres">
      <dgm:prSet presAssocID="{3DA7F1DA-AC38-436F-922A-BB3880487650}" presName="sibTrans" presStyleLbl="sibTrans2D1" presStyleIdx="7" presStyleCnt="9"/>
      <dgm:spPr/>
    </dgm:pt>
    <dgm:pt modelId="{D9F46E95-2A56-4F02-8010-430DF616AC4A}" type="pres">
      <dgm:prSet presAssocID="{3DA7F1DA-AC38-436F-922A-BB3880487650}" presName="connectorText" presStyleLbl="sibTrans2D1" presStyleIdx="7" presStyleCnt="9"/>
      <dgm:spPr/>
    </dgm:pt>
    <dgm:pt modelId="{709D41E2-B430-415F-A817-BD9696EDD8D6}" type="pres">
      <dgm:prSet presAssocID="{86250BAE-F982-4F70-8F2E-72593FD1FF0A}" presName="node" presStyleLbl="node1" presStyleIdx="8" presStyleCnt="10">
        <dgm:presLayoutVars>
          <dgm:bulletEnabled val="1"/>
        </dgm:presLayoutVars>
      </dgm:prSet>
      <dgm:spPr/>
    </dgm:pt>
    <dgm:pt modelId="{4E54B17A-A9C5-44B1-B456-BDE038589FF0}" type="pres">
      <dgm:prSet presAssocID="{5326DC4D-BA33-4E31-A00C-AD40EFA51D09}" presName="sibTrans" presStyleLbl="sibTrans2D1" presStyleIdx="8" presStyleCnt="9"/>
      <dgm:spPr/>
    </dgm:pt>
    <dgm:pt modelId="{04973C7A-5E54-4BD5-8686-53D002DB5BA6}" type="pres">
      <dgm:prSet presAssocID="{5326DC4D-BA33-4E31-A00C-AD40EFA51D09}" presName="connectorText" presStyleLbl="sibTrans2D1" presStyleIdx="8" presStyleCnt="9"/>
      <dgm:spPr/>
    </dgm:pt>
    <dgm:pt modelId="{B7B1BE89-2165-4AE6-B516-951DCE30A848}" type="pres">
      <dgm:prSet presAssocID="{3CF26789-7E2B-4DAB-B6A9-D910BD0F68F2}" presName="node" presStyleLbl="node1" presStyleIdx="9" presStyleCnt="10">
        <dgm:presLayoutVars>
          <dgm:bulletEnabled val="1"/>
        </dgm:presLayoutVars>
      </dgm:prSet>
      <dgm:spPr/>
    </dgm:pt>
  </dgm:ptLst>
  <dgm:cxnLst>
    <dgm:cxn modelId="{5DEAA101-44B8-4B22-B599-581AE1179E23}" type="presOf" srcId="{5326DC4D-BA33-4E31-A00C-AD40EFA51D09}" destId="{4E54B17A-A9C5-44B1-B456-BDE038589FF0}" srcOrd="0" destOrd="0" presId="urn:microsoft.com/office/officeart/2005/8/layout/process5"/>
    <dgm:cxn modelId="{2433F30F-40F4-444E-A8F0-1EBF8AF343FB}" type="presOf" srcId="{5C8A4958-24F6-422C-8A67-00D953137AA2}" destId="{70BA3BD8-08AD-4A18-A8DA-750D7C13A7D1}" srcOrd="0" destOrd="0" presId="urn:microsoft.com/office/officeart/2005/8/layout/process5"/>
    <dgm:cxn modelId="{A3951918-8C8F-4103-96F9-6C23FA9DC76C}" type="presOf" srcId="{3DA7F1DA-AC38-436F-922A-BB3880487650}" destId="{D9F46E95-2A56-4F02-8010-430DF616AC4A}" srcOrd="1" destOrd="0" presId="urn:microsoft.com/office/officeart/2005/8/layout/process5"/>
    <dgm:cxn modelId="{CAFC0024-17B7-41FD-9D77-D03E37C252B8}" type="presOf" srcId="{5326DC4D-BA33-4E31-A00C-AD40EFA51D09}" destId="{04973C7A-5E54-4BD5-8686-53D002DB5BA6}" srcOrd="1" destOrd="0" presId="urn:microsoft.com/office/officeart/2005/8/layout/process5"/>
    <dgm:cxn modelId="{DBA6A424-3AC3-4605-9442-3B1688743D35}" type="presOf" srcId="{950CB092-0E74-4133-87DF-CEBAF8263926}" destId="{CAF8A7D0-8716-4833-A116-772F8F859840}" srcOrd="0" destOrd="0" presId="urn:microsoft.com/office/officeart/2005/8/layout/process5"/>
    <dgm:cxn modelId="{50A5932E-0308-4FA0-9682-5E9715F95D70}" srcId="{58B1DB2A-E74E-41D2-9D78-3AC0B57EB948}" destId="{950CB092-0E74-4133-87DF-CEBAF8263926}" srcOrd="0" destOrd="0" parTransId="{A17B2C52-CB66-4B13-A167-F0942C480D15}" sibTransId="{5C8A4958-24F6-422C-8A67-00D953137AA2}"/>
    <dgm:cxn modelId="{12C93233-04D7-48AE-BFA3-F03CB134ACE7}" type="presOf" srcId="{D9CDE95F-4390-4788-AFC9-7C8FF04A42CC}" destId="{03C543F5-361F-4D12-A517-031AC0CDABCD}" srcOrd="1" destOrd="0" presId="urn:microsoft.com/office/officeart/2005/8/layout/process5"/>
    <dgm:cxn modelId="{0E124435-8509-4C01-B56B-6E4D3612C19A}" type="presOf" srcId="{69A38E69-22B2-4786-8A25-46C1B37AE22E}" destId="{CDCBB1C5-B2DB-44ED-A6AC-3F1BB69DA501}" srcOrd="1" destOrd="0" presId="urn:microsoft.com/office/officeart/2005/8/layout/process5"/>
    <dgm:cxn modelId="{7E17323E-3652-4E23-B2B2-64F513549DF5}" type="presOf" srcId="{F2EE891D-3E30-4820-95F7-5B636E23DAF1}" destId="{ED0BF13B-8244-44B6-844B-BFB834DF909C}" srcOrd="1" destOrd="0" presId="urn:microsoft.com/office/officeart/2005/8/layout/process5"/>
    <dgm:cxn modelId="{635D8A5B-E388-4018-8C04-185FE1B0C220}" srcId="{58B1DB2A-E74E-41D2-9D78-3AC0B57EB948}" destId="{B166FE5F-F43E-4290-B449-4C44EB2C47A6}" srcOrd="5" destOrd="0" parTransId="{3BB112BB-B10F-479C-888C-F0605C94B736}" sibTransId="{D9CDE95F-4390-4788-AFC9-7C8FF04A42CC}"/>
    <dgm:cxn modelId="{76DCFD4A-1651-45D8-BA87-EFA06F1F9FE6}" type="presOf" srcId="{76BFE5C6-2622-4804-96F0-7D65EBBDE477}" destId="{CFF236EA-9DD0-4846-9F99-FA988CA54A77}" srcOrd="0" destOrd="0" presId="urn:microsoft.com/office/officeart/2005/8/layout/process5"/>
    <dgm:cxn modelId="{49ABCE6B-F052-47BD-9E6F-5986E0918FDF}" srcId="{58B1DB2A-E74E-41D2-9D78-3AC0B57EB948}" destId="{86250BAE-F982-4F70-8F2E-72593FD1FF0A}" srcOrd="8" destOrd="0" parTransId="{4894FF23-E8C1-473C-9048-B9ECC0669D17}" sibTransId="{5326DC4D-BA33-4E31-A00C-AD40EFA51D09}"/>
    <dgm:cxn modelId="{3529404E-BCD2-49A8-933E-BDA5B0E22807}" srcId="{58B1DB2A-E74E-41D2-9D78-3AC0B57EB948}" destId="{42521223-EB97-4437-9B6E-612C1A08BC47}" srcOrd="7" destOrd="0" parTransId="{EF53E455-A2F6-4470-9834-AA8AE2D589F7}" sibTransId="{3DA7F1DA-AC38-436F-922A-BB3880487650}"/>
    <dgm:cxn modelId="{50215558-CD85-4D81-8061-B5C82B06D87E}" type="presOf" srcId="{58B1DB2A-E74E-41D2-9D78-3AC0B57EB948}" destId="{AED18793-DBF1-4107-B9BB-C3825F4B5D87}" srcOrd="0" destOrd="0" presId="urn:microsoft.com/office/officeart/2005/8/layout/process5"/>
    <dgm:cxn modelId="{5555A35A-24F0-4663-9B29-BEDD85A3A469}" type="presOf" srcId="{D9CDE95F-4390-4788-AFC9-7C8FF04A42CC}" destId="{E2B11AA4-FBED-475F-8E82-1499ADDCFEA1}" srcOrd="0" destOrd="0" presId="urn:microsoft.com/office/officeart/2005/8/layout/process5"/>
    <dgm:cxn modelId="{09924E7E-5156-4836-9621-DA2D74AA610F}" type="presOf" srcId="{F2EE891D-3E30-4820-95F7-5B636E23DAF1}" destId="{7DAEEDD1-716B-4343-A391-DC6169A5FDAA}" srcOrd="0" destOrd="0" presId="urn:microsoft.com/office/officeart/2005/8/layout/process5"/>
    <dgm:cxn modelId="{39BF7B7E-301C-4765-93E9-78431F2F581A}" type="presOf" srcId="{69A38E69-22B2-4786-8A25-46C1B37AE22E}" destId="{10A1DE6A-FD9E-4C27-A89E-CEE292F2F91A}" srcOrd="0" destOrd="0" presId="urn:microsoft.com/office/officeart/2005/8/layout/process5"/>
    <dgm:cxn modelId="{86334289-AA37-453C-A9FD-E238F5CB7945}" srcId="{58B1DB2A-E74E-41D2-9D78-3AC0B57EB948}" destId="{3CF26789-7E2B-4DAB-B6A9-D910BD0F68F2}" srcOrd="9" destOrd="0" parTransId="{E4F5F0CA-B127-496A-8FAE-2CFA93E483A2}" sibTransId="{AD1EF8BB-D28D-4DF4-99E8-7F0B40955A72}"/>
    <dgm:cxn modelId="{003F9B8B-2AF9-4071-BB69-A28E635E0A2D}" srcId="{58B1DB2A-E74E-41D2-9D78-3AC0B57EB948}" destId="{B3261331-E705-4AEF-BBE8-21F4A85CD597}" srcOrd="3" destOrd="0" parTransId="{00522B13-C769-464C-829E-B9FA1B91F7F4}" sibTransId="{69A38E69-22B2-4786-8A25-46C1B37AE22E}"/>
    <dgm:cxn modelId="{8F64D990-3C18-4327-9162-689480CB2965}" type="presOf" srcId="{B3261331-E705-4AEF-BBE8-21F4A85CD597}" destId="{531FF692-A97D-400D-B402-DDD354777CEA}" srcOrd="0" destOrd="0" presId="urn:microsoft.com/office/officeart/2005/8/layout/process5"/>
    <dgm:cxn modelId="{687BF292-78FA-4FA7-BBD0-D9D9B9C3073C}" type="presOf" srcId="{6AA5DD07-79AD-436D-8D05-6A492B4B88A4}" destId="{90924ECE-FBDF-4A83-B0BD-93B5E3890180}" srcOrd="0" destOrd="0" presId="urn:microsoft.com/office/officeart/2005/8/layout/process5"/>
    <dgm:cxn modelId="{6034309A-BCEB-4C0F-9FA5-7B22CAAB038E}" type="presOf" srcId="{D49BE32C-7CD8-4FC6-944B-67647CA5FBC5}" destId="{02EA7F44-65A4-4F56-A746-1178A5E21F1E}" srcOrd="0" destOrd="0" presId="urn:microsoft.com/office/officeart/2005/8/layout/process5"/>
    <dgm:cxn modelId="{B8B47E9C-A58F-46F9-95FA-5C47C70299DA}" type="presOf" srcId="{C7367649-7D86-41F0-B12C-6984538F8338}" destId="{67224127-B875-4062-BC9C-6E0D916C3877}" srcOrd="0" destOrd="0" presId="urn:microsoft.com/office/officeart/2005/8/layout/process5"/>
    <dgm:cxn modelId="{9D5090A2-3A79-4B8C-A6A8-EECF75504242}" type="presOf" srcId="{72EEC7CD-09AA-41D3-A354-8E61F5B1DCBB}" destId="{7E02DED5-7072-4B0D-88DF-066C002CCF4F}" srcOrd="0" destOrd="0" presId="urn:microsoft.com/office/officeart/2005/8/layout/process5"/>
    <dgm:cxn modelId="{FBD3A9B1-7EC4-4FC3-940D-7D73E642FA11}" srcId="{58B1DB2A-E74E-41D2-9D78-3AC0B57EB948}" destId="{76BFE5C6-2622-4804-96F0-7D65EBBDE477}" srcOrd="4" destOrd="0" parTransId="{408011B8-C4EB-45DA-A2BF-1B3D868DDBAA}" sibTransId="{C7367649-7D86-41F0-B12C-6984538F8338}"/>
    <dgm:cxn modelId="{6A3CA8B5-9627-407D-A352-E53562CB98FE}" type="presOf" srcId="{7EA88B9D-8355-4C30-8B35-AB55E4437F5B}" destId="{9300FC32-AF26-48AE-96A6-25D64369CCC4}" srcOrd="0" destOrd="0" presId="urn:microsoft.com/office/officeart/2005/8/layout/process5"/>
    <dgm:cxn modelId="{2E4ED0B5-0AF5-4ECB-9E79-EAA7A8CED448}" type="presOf" srcId="{B166FE5F-F43E-4290-B449-4C44EB2C47A6}" destId="{247D6CBD-E610-4E09-B68F-5F747345504F}" srcOrd="0" destOrd="0" presId="urn:microsoft.com/office/officeart/2005/8/layout/process5"/>
    <dgm:cxn modelId="{EB49B2BD-7A4A-4154-B6DD-944B6FD29DD3}" type="presOf" srcId="{72EEC7CD-09AA-41D3-A354-8E61F5B1DCBB}" destId="{E0F43D25-3100-46D0-8456-62C4C50C9CD5}" srcOrd="1" destOrd="0" presId="urn:microsoft.com/office/officeart/2005/8/layout/process5"/>
    <dgm:cxn modelId="{432F8AC7-4A9D-4623-A98E-31D6081333E5}" type="presOf" srcId="{C7367649-7D86-41F0-B12C-6984538F8338}" destId="{A25872FE-E021-4B2A-BBBF-35FD0D247158}" srcOrd="1" destOrd="0" presId="urn:microsoft.com/office/officeart/2005/8/layout/process5"/>
    <dgm:cxn modelId="{655679CE-99D4-40D5-B3A3-667BCF46C358}" type="presOf" srcId="{CD140C0C-D233-4684-AFEF-4B87A8A9328E}" destId="{0C37556B-1676-45FE-9871-D58DA023D4ED}" srcOrd="1" destOrd="0" presId="urn:microsoft.com/office/officeart/2005/8/layout/process5"/>
    <dgm:cxn modelId="{9F2A1FD1-7311-4397-AA5F-791C3D52D544}" srcId="{58B1DB2A-E74E-41D2-9D78-3AC0B57EB948}" destId="{6AA5DD07-79AD-436D-8D05-6A492B4B88A4}" srcOrd="2" destOrd="0" parTransId="{08CFA8E7-657F-4C7E-A7C9-D0B653935F26}" sibTransId="{F2EE891D-3E30-4820-95F7-5B636E23DAF1}"/>
    <dgm:cxn modelId="{AD25E9D6-2AB1-458D-A732-361DFB13043C}" srcId="{58B1DB2A-E74E-41D2-9D78-3AC0B57EB948}" destId="{D49BE32C-7CD8-4FC6-944B-67647CA5FBC5}" srcOrd="6" destOrd="0" parTransId="{48056E66-20CD-4608-B738-B365091E7CC9}" sibTransId="{CD140C0C-D233-4684-AFEF-4B87A8A9328E}"/>
    <dgm:cxn modelId="{9025D0D9-8A5D-442F-8E76-AC5DCC485C79}" type="presOf" srcId="{42521223-EB97-4437-9B6E-612C1A08BC47}" destId="{BB23070A-B2AE-49F6-9FCD-47ADCE9AB943}" srcOrd="0" destOrd="0" presId="urn:microsoft.com/office/officeart/2005/8/layout/process5"/>
    <dgm:cxn modelId="{DFBAAADE-E15D-463D-88F8-8BEA080C915D}" srcId="{58B1DB2A-E74E-41D2-9D78-3AC0B57EB948}" destId="{7EA88B9D-8355-4C30-8B35-AB55E4437F5B}" srcOrd="1" destOrd="0" parTransId="{EEAB746F-29DC-4857-9669-4BDD81ACF4CF}" sibTransId="{72EEC7CD-09AA-41D3-A354-8E61F5B1DCBB}"/>
    <dgm:cxn modelId="{588625E8-211E-4B44-A509-6D6BC2EAF72B}" type="presOf" srcId="{CD140C0C-D233-4684-AFEF-4B87A8A9328E}" destId="{4AB2E6CB-BE82-4814-AF5C-3B3A7FE161AD}" srcOrd="0" destOrd="0" presId="urn:microsoft.com/office/officeart/2005/8/layout/process5"/>
    <dgm:cxn modelId="{E93942FA-120B-45FA-BDCD-FBFADFACB090}" type="presOf" srcId="{5C8A4958-24F6-422C-8A67-00D953137AA2}" destId="{390D5CF3-1541-475E-A69A-5AAB341EA7F2}" srcOrd="1" destOrd="0" presId="urn:microsoft.com/office/officeart/2005/8/layout/process5"/>
    <dgm:cxn modelId="{044E45FA-A04A-42E9-B82C-405C9474DA82}" type="presOf" srcId="{86250BAE-F982-4F70-8F2E-72593FD1FF0A}" destId="{709D41E2-B430-415F-A817-BD9696EDD8D6}" srcOrd="0" destOrd="0" presId="urn:microsoft.com/office/officeart/2005/8/layout/process5"/>
    <dgm:cxn modelId="{159A1FFC-2A19-4A11-8EF8-70385C9E5D8D}" type="presOf" srcId="{3DA7F1DA-AC38-436F-922A-BB3880487650}" destId="{DEA8A9EB-7835-435F-88A3-10B183724567}" srcOrd="0" destOrd="0" presId="urn:microsoft.com/office/officeart/2005/8/layout/process5"/>
    <dgm:cxn modelId="{EC8FB3FC-EAA5-4B1C-88E4-1363EA37889D}" type="presOf" srcId="{3CF26789-7E2B-4DAB-B6A9-D910BD0F68F2}" destId="{B7B1BE89-2165-4AE6-B516-951DCE30A848}" srcOrd="0" destOrd="0" presId="urn:microsoft.com/office/officeart/2005/8/layout/process5"/>
    <dgm:cxn modelId="{6B3360CE-F7AE-47C6-9288-6690BF647920}" type="presParOf" srcId="{AED18793-DBF1-4107-B9BB-C3825F4B5D87}" destId="{CAF8A7D0-8716-4833-A116-772F8F859840}" srcOrd="0" destOrd="0" presId="urn:microsoft.com/office/officeart/2005/8/layout/process5"/>
    <dgm:cxn modelId="{F5CA0A36-3BCA-49C7-B340-33AEA74C1E94}" type="presParOf" srcId="{AED18793-DBF1-4107-B9BB-C3825F4B5D87}" destId="{70BA3BD8-08AD-4A18-A8DA-750D7C13A7D1}" srcOrd="1" destOrd="0" presId="urn:microsoft.com/office/officeart/2005/8/layout/process5"/>
    <dgm:cxn modelId="{5EA53580-7238-458D-B2B9-F9EFDE57267F}" type="presParOf" srcId="{70BA3BD8-08AD-4A18-A8DA-750D7C13A7D1}" destId="{390D5CF3-1541-475E-A69A-5AAB341EA7F2}" srcOrd="0" destOrd="0" presId="urn:microsoft.com/office/officeart/2005/8/layout/process5"/>
    <dgm:cxn modelId="{DFE876D5-6E58-4305-A0FF-1A0650B74333}" type="presParOf" srcId="{AED18793-DBF1-4107-B9BB-C3825F4B5D87}" destId="{9300FC32-AF26-48AE-96A6-25D64369CCC4}" srcOrd="2" destOrd="0" presId="urn:microsoft.com/office/officeart/2005/8/layout/process5"/>
    <dgm:cxn modelId="{7D35CC91-4B16-4F6F-99C7-10236D5663BA}" type="presParOf" srcId="{AED18793-DBF1-4107-B9BB-C3825F4B5D87}" destId="{7E02DED5-7072-4B0D-88DF-066C002CCF4F}" srcOrd="3" destOrd="0" presId="urn:microsoft.com/office/officeart/2005/8/layout/process5"/>
    <dgm:cxn modelId="{761AA919-FC63-49E6-84B9-5BF56E84ED0A}" type="presParOf" srcId="{7E02DED5-7072-4B0D-88DF-066C002CCF4F}" destId="{E0F43D25-3100-46D0-8456-62C4C50C9CD5}" srcOrd="0" destOrd="0" presId="urn:microsoft.com/office/officeart/2005/8/layout/process5"/>
    <dgm:cxn modelId="{F7212854-CEEA-41C7-9EB2-F04FAF162AE4}" type="presParOf" srcId="{AED18793-DBF1-4107-B9BB-C3825F4B5D87}" destId="{90924ECE-FBDF-4A83-B0BD-93B5E3890180}" srcOrd="4" destOrd="0" presId="urn:microsoft.com/office/officeart/2005/8/layout/process5"/>
    <dgm:cxn modelId="{D3FAE7B7-530F-48FF-A400-9D263C66C017}" type="presParOf" srcId="{AED18793-DBF1-4107-B9BB-C3825F4B5D87}" destId="{7DAEEDD1-716B-4343-A391-DC6169A5FDAA}" srcOrd="5" destOrd="0" presId="urn:microsoft.com/office/officeart/2005/8/layout/process5"/>
    <dgm:cxn modelId="{EC3EBF68-046C-49CE-9631-661FE6130431}" type="presParOf" srcId="{7DAEEDD1-716B-4343-A391-DC6169A5FDAA}" destId="{ED0BF13B-8244-44B6-844B-BFB834DF909C}" srcOrd="0" destOrd="0" presId="urn:microsoft.com/office/officeart/2005/8/layout/process5"/>
    <dgm:cxn modelId="{18741D6C-993E-4135-9DE9-993935BC11F0}" type="presParOf" srcId="{AED18793-DBF1-4107-B9BB-C3825F4B5D87}" destId="{531FF692-A97D-400D-B402-DDD354777CEA}" srcOrd="6" destOrd="0" presId="urn:microsoft.com/office/officeart/2005/8/layout/process5"/>
    <dgm:cxn modelId="{C81EFD34-092B-4F2B-89EE-2371AA395899}" type="presParOf" srcId="{AED18793-DBF1-4107-B9BB-C3825F4B5D87}" destId="{10A1DE6A-FD9E-4C27-A89E-CEE292F2F91A}" srcOrd="7" destOrd="0" presId="urn:microsoft.com/office/officeart/2005/8/layout/process5"/>
    <dgm:cxn modelId="{018AD17D-568D-4DFD-84FF-4DFC9E834063}" type="presParOf" srcId="{10A1DE6A-FD9E-4C27-A89E-CEE292F2F91A}" destId="{CDCBB1C5-B2DB-44ED-A6AC-3F1BB69DA501}" srcOrd="0" destOrd="0" presId="urn:microsoft.com/office/officeart/2005/8/layout/process5"/>
    <dgm:cxn modelId="{803D8C2E-6F4A-4F6E-A70D-E21ACE58AA02}" type="presParOf" srcId="{AED18793-DBF1-4107-B9BB-C3825F4B5D87}" destId="{CFF236EA-9DD0-4846-9F99-FA988CA54A77}" srcOrd="8" destOrd="0" presId="urn:microsoft.com/office/officeart/2005/8/layout/process5"/>
    <dgm:cxn modelId="{E30C19D8-938A-44C0-B374-61F0EA05537E}" type="presParOf" srcId="{AED18793-DBF1-4107-B9BB-C3825F4B5D87}" destId="{67224127-B875-4062-BC9C-6E0D916C3877}" srcOrd="9" destOrd="0" presId="urn:microsoft.com/office/officeart/2005/8/layout/process5"/>
    <dgm:cxn modelId="{3F87EA04-AA68-4725-A252-9A5204B31918}" type="presParOf" srcId="{67224127-B875-4062-BC9C-6E0D916C3877}" destId="{A25872FE-E021-4B2A-BBBF-35FD0D247158}" srcOrd="0" destOrd="0" presId="urn:microsoft.com/office/officeart/2005/8/layout/process5"/>
    <dgm:cxn modelId="{F103D012-3795-4E4D-8022-5391A86C5CDC}" type="presParOf" srcId="{AED18793-DBF1-4107-B9BB-C3825F4B5D87}" destId="{247D6CBD-E610-4E09-B68F-5F747345504F}" srcOrd="10" destOrd="0" presId="urn:microsoft.com/office/officeart/2005/8/layout/process5"/>
    <dgm:cxn modelId="{A92DC5F0-7F0F-41BD-A89D-1EE591975443}" type="presParOf" srcId="{AED18793-DBF1-4107-B9BB-C3825F4B5D87}" destId="{E2B11AA4-FBED-475F-8E82-1499ADDCFEA1}" srcOrd="11" destOrd="0" presId="urn:microsoft.com/office/officeart/2005/8/layout/process5"/>
    <dgm:cxn modelId="{C1F262C3-50E9-4EB9-B820-2CBDD526E023}" type="presParOf" srcId="{E2B11AA4-FBED-475F-8E82-1499ADDCFEA1}" destId="{03C543F5-361F-4D12-A517-031AC0CDABCD}" srcOrd="0" destOrd="0" presId="urn:microsoft.com/office/officeart/2005/8/layout/process5"/>
    <dgm:cxn modelId="{411395D2-559D-4441-B851-9A72F6F63295}" type="presParOf" srcId="{AED18793-DBF1-4107-B9BB-C3825F4B5D87}" destId="{02EA7F44-65A4-4F56-A746-1178A5E21F1E}" srcOrd="12" destOrd="0" presId="urn:microsoft.com/office/officeart/2005/8/layout/process5"/>
    <dgm:cxn modelId="{56ACAF8A-CE35-42B8-8557-570F35B4B344}" type="presParOf" srcId="{AED18793-DBF1-4107-B9BB-C3825F4B5D87}" destId="{4AB2E6CB-BE82-4814-AF5C-3B3A7FE161AD}" srcOrd="13" destOrd="0" presId="urn:microsoft.com/office/officeart/2005/8/layout/process5"/>
    <dgm:cxn modelId="{6BEA3B91-831C-43B8-B354-28637C52AC3B}" type="presParOf" srcId="{4AB2E6CB-BE82-4814-AF5C-3B3A7FE161AD}" destId="{0C37556B-1676-45FE-9871-D58DA023D4ED}" srcOrd="0" destOrd="0" presId="urn:microsoft.com/office/officeart/2005/8/layout/process5"/>
    <dgm:cxn modelId="{949ECEEF-D102-48C9-887D-FC5FD7713A2F}" type="presParOf" srcId="{AED18793-DBF1-4107-B9BB-C3825F4B5D87}" destId="{BB23070A-B2AE-49F6-9FCD-47ADCE9AB943}" srcOrd="14" destOrd="0" presId="urn:microsoft.com/office/officeart/2005/8/layout/process5"/>
    <dgm:cxn modelId="{394AA0E2-32B6-40F0-AC62-D6A53E755F01}" type="presParOf" srcId="{AED18793-DBF1-4107-B9BB-C3825F4B5D87}" destId="{DEA8A9EB-7835-435F-88A3-10B183724567}" srcOrd="15" destOrd="0" presId="urn:microsoft.com/office/officeart/2005/8/layout/process5"/>
    <dgm:cxn modelId="{5E6705B1-A9AC-409A-9A4B-8D4AB93C1662}" type="presParOf" srcId="{DEA8A9EB-7835-435F-88A3-10B183724567}" destId="{D9F46E95-2A56-4F02-8010-430DF616AC4A}" srcOrd="0" destOrd="0" presId="urn:microsoft.com/office/officeart/2005/8/layout/process5"/>
    <dgm:cxn modelId="{5F939F5F-1424-48A7-A663-11033D7EA190}" type="presParOf" srcId="{AED18793-DBF1-4107-B9BB-C3825F4B5D87}" destId="{709D41E2-B430-415F-A817-BD9696EDD8D6}" srcOrd="16" destOrd="0" presId="urn:microsoft.com/office/officeart/2005/8/layout/process5"/>
    <dgm:cxn modelId="{9C6FB0E2-346C-439F-9D05-30955A0DE174}" type="presParOf" srcId="{AED18793-DBF1-4107-B9BB-C3825F4B5D87}" destId="{4E54B17A-A9C5-44B1-B456-BDE038589FF0}" srcOrd="17" destOrd="0" presId="urn:microsoft.com/office/officeart/2005/8/layout/process5"/>
    <dgm:cxn modelId="{65B428C3-0D33-4BC5-BA17-2A8F2FF4F909}" type="presParOf" srcId="{4E54B17A-A9C5-44B1-B456-BDE038589FF0}" destId="{04973C7A-5E54-4BD5-8686-53D002DB5BA6}" srcOrd="0" destOrd="0" presId="urn:microsoft.com/office/officeart/2005/8/layout/process5"/>
    <dgm:cxn modelId="{ECD58198-A32D-4585-AC39-176AA697C234}" type="presParOf" srcId="{AED18793-DBF1-4107-B9BB-C3825F4B5D87}" destId="{B7B1BE89-2165-4AE6-B516-951DCE30A848}" srcOrd="18"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92F7907-B3F7-43C1-857F-DC1FCB25D7A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A897E62D-6A88-4914-9F20-E09D4E51F1EB}">
      <dgm:prSet phldrT="[Texte]" custT="1"/>
      <dgm:spPr>
        <a:solidFill>
          <a:srgbClr val="FFC000"/>
        </a:solidFill>
      </dgm:spPr>
      <dgm:t>
        <a:bodyPr/>
        <a:lstStyle/>
        <a:p>
          <a:pPr algn="ctr"/>
          <a:r>
            <a:rPr lang="fr-FR" sz="4400" dirty="0"/>
            <a:t>ACTU-MINUTE</a:t>
          </a:r>
        </a:p>
      </dgm:t>
    </dgm:pt>
    <dgm:pt modelId="{A0614D09-09F9-4928-B334-ED02DFB50F0D}" type="parTrans" cxnId="{5D3F8F15-E47C-4098-A9C2-869B0B308DFA}">
      <dgm:prSet/>
      <dgm:spPr/>
      <dgm:t>
        <a:bodyPr/>
        <a:lstStyle/>
        <a:p>
          <a:endParaRPr lang="fr-FR"/>
        </a:p>
      </dgm:t>
    </dgm:pt>
    <dgm:pt modelId="{CD1C9290-20FF-41CA-9F58-5CD19B2EE6A7}" type="sibTrans" cxnId="{5D3F8F15-E47C-4098-A9C2-869B0B308DFA}">
      <dgm:prSet/>
      <dgm:spPr/>
      <dgm:t>
        <a:bodyPr/>
        <a:lstStyle/>
        <a:p>
          <a:endParaRPr lang="fr-FR"/>
        </a:p>
      </dgm:t>
    </dgm:pt>
    <dgm:pt modelId="{E8665236-67CB-4250-8E70-28E5366020B0}" type="pres">
      <dgm:prSet presAssocID="{392F7907-B3F7-43C1-857F-DC1FCB25D7AB}" presName="linear" presStyleCnt="0">
        <dgm:presLayoutVars>
          <dgm:dir/>
          <dgm:animLvl val="lvl"/>
          <dgm:resizeHandles val="exact"/>
        </dgm:presLayoutVars>
      </dgm:prSet>
      <dgm:spPr/>
    </dgm:pt>
    <dgm:pt modelId="{F117A08F-258F-4E7F-A5F9-E9053FC14039}" type="pres">
      <dgm:prSet presAssocID="{A897E62D-6A88-4914-9F20-E09D4E51F1EB}" presName="parentLin" presStyleCnt="0"/>
      <dgm:spPr/>
    </dgm:pt>
    <dgm:pt modelId="{3080216E-A1D1-4316-BEE5-08A65F123F04}" type="pres">
      <dgm:prSet presAssocID="{A897E62D-6A88-4914-9F20-E09D4E51F1EB}" presName="parentLeftMargin" presStyleLbl="node1" presStyleIdx="0" presStyleCnt="1"/>
      <dgm:spPr/>
    </dgm:pt>
    <dgm:pt modelId="{F8403D09-73B7-4432-A724-0EB3B38231A4}" type="pres">
      <dgm:prSet presAssocID="{A897E62D-6A88-4914-9F20-E09D4E51F1EB}" presName="parentText" presStyleLbl="node1" presStyleIdx="0" presStyleCnt="1" custScaleX="157296" custScaleY="176370" custLinFactNeighborX="-1969" custLinFactNeighborY="7340">
        <dgm:presLayoutVars>
          <dgm:chMax val="0"/>
          <dgm:bulletEnabled val="1"/>
        </dgm:presLayoutVars>
      </dgm:prSet>
      <dgm:spPr/>
    </dgm:pt>
    <dgm:pt modelId="{6B817595-63CD-4DC9-9B53-DEB2A64F86D6}" type="pres">
      <dgm:prSet presAssocID="{A897E62D-6A88-4914-9F20-E09D4E51F1EB}" presName="negativeSpace" presStyleCnt="0"/>
      <dgm:spPr/>
    </dgm:pt>
    <dgm:pt modelId="{87BF6F1E-1459-4BE2-85D1-DB613A545D1B}" type="pres">
      <dgm:prSet presAssocID="{A897E62D-6A88-4914-9F20-E09D4E51F1EB}" presName="childText" presStyleLbl="conFgAcc1" presStyleIdx="0" presStyleCnt="1">
        <dgm:presLayoutVars>
          <dgm:bulletEnabled val="1"/>
        </dgm:presLayoutVars>
      </dgm:prSet>
      <dgm:spPr>
        <a:ln>
          <a:solidFill>
            <a:schemeClr val="accent5"/>
          </a:solidFill>
        </a:ln>
      </dgm:spPr>
    </dgm:pt>
  </dgm:ptLst>
  <dgm:cxnLst>
    <dgm:cxn modelId="{5D3F8F15-E47C-4098-A9C2-869B0B308DFA}" srcId="{392F7907-B3F7-43C1-857F-DC1FCB25D7AB}" destId="{A897E62D-6A88-4914-9F20-E09D4E51F1EB}" srcOrd="0" destOrd="0" parTransId="{A0614D09-09F9-4928-B334-ED02DFB50F0D}" sibTransId="{CD1C9290-20FF-41CA-9F58-5CD19B2EE6A7}"/>
    <dgm:cxn modelId="{8EDF6B48-AE13-48B3-9F44-620E4F0418D0}" type="presOf" srcId="{A897E62D-6A88-4914-9F20-E09D4E51F1EB}" destId="{F8403D09-73B7-4432-A724-0EB3B38231A4}" srcOrd="1" destOrd="0" presId="urn:microsoft.com/office/officeart/2005/8/layout/list1"/>
    <dgm:cxn modelId="{DF477FCE-9A14-47F4-B6EB-26A9E79A9BE5}" type="presOf" srcId="{392F7907-B3F7-43C1-857F-DC1FCB25D7AB}" destId="{E8665236-67CB-4250-8E70-28E5366020B0}" srcOrd="0" destOrd="0" presId="urn:microsoft.com/office/officeart/2005/8/layout/list1"/>
    <dgm:cxn modelId="{14E7D3DE-BA9F-49B7-8FB4-646850CAE883}" type="presOf" srcId="{A897E62D-6A88-4914-9F20-E09D4E51F1EB}" destId="{3080216E-A1D1-4316-BEE5-08A65F123F04}" srcOrd="0" destOrd="0" presId="urn:microsoft.com/office/officeart/2005/8/layout/list1"/>
    <dgm:cxn modelId="{72A1C297-F958-41C8-8C32-6BFCF67A79FB}" type="presParOf" srcId="{E8665236-67CB-4250-8E70-28E5366020B0}" destId="{F117A08F-258F-4E7F-A5F9-E9053FC14039}" srcOrd="0" destOrd="0" presId="urn:microsoft.com/office/officeart/2005/8/layout/list1"/>
    <dgm:cxn modelId="{FE818D29-DC35-437A-9470-4A2CE4CF3AA9}" type="presParOf" srcId="{F117A08F-258F-4E7F-A5F9-E9053FC14039}" destId="{3080216E-A1D1-4316-BEE5-08A65F123F04}" srcOrd="0" destOrd="0" presId="urn:microsoft.com/office/officeart/2005/8/layout/list1"/>
    <dgm:cxn modelId="{4901DA0B-6F42-4B3D-B96C-19CE51B83DAF}" type="presParOf" srcId="{F117A08F-258F-4E7F-A5F9-E9053FC14039}" destId="{F8403D09-73B7-4432-A724-0EB3B38231A4}" srcOrd="1" destOrd="0" presId="urn:microsoft.com/office/officeart/2005/8/layout/list1"/>
    <dgm:cxn modelId="{267D6E28-929D-4FE6-926A-AF317EFF8432}" type="presParOf" srcId="{E8665236-67CB-4250-8E70-28E5366020B0}" destId="{6B817595-63CD-4DC9-9B53-DEB2A64F86D6}" srcOrd="1" destOrd="0" presId="urn:microsoft.com/office/officeart/2005/8/layout/list1"/>
    <dgm:cxn modelId="{C6427F28-058A-4A66-8AA2-DEEC4A8C5D0A}" type="presParOf" srcId="{E8665236-67CB-4250-8E70-28E5366020B0}" destId="{87BF6F1E-1459-4BE2-85D1-DB613A545D1B}"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BF6F1E-1459-4BE2-85D1-DB613A545D1B}">
      <dsp:nvSpPr>
        <dsp:cNvPr id="0" name=""/>
        <dsp:cNvSpPr/>
      </dsp:nvSpPr>
      <dsp:spPr>
        <a:xfrm>
          <a:off x="0" y="2425393"/>
          <a:ext cx="7162800" cy="1638000"/>
        </a:xfrm>
        <a:prstGeom prst="rect">
          <a:avLst/>
        </a:prstGeom>
        <a:solidFill>
          <a:schemeClr val="lt1">
            <a:alpha val="90000"/>
            <a:hueOff val="0"/>
            <a:satOff val="0"/>
            <a:lumOff val="0"/>
            <a:alphaOff val="0"/>
          </a:schemeClr>
        </a:solidFill>
        <a:ln w="12700" cap="flat" cmpd="sng" algn="ctr">
          <a:solidFill>
            <a:schemeClr val="accent5"/>
          </a:solidFill>
          <a:prstDash val="solid"/>
          <a:miter lim="800000"/>
        </a:ln>
        <a:effectLst/>
      </dsp:spPr>
      <dsp:style>
        <a:lnRef idx="2">
          <a:scrgbClr r="0" g="0" b="0"/>
        </a:lnRef>
        <a:fillRef idx="1">
          <a:scrgbClr r="0" g="0" b="0"/>
        </a:fillRef>
        <a:effectRef idx="0">
          <a:scrgbClr r="0" g="0" b="0"/>
        </a:effectRef>
        <a:fontRef idx="minor"/>
      </dsp:style>
    </dsp:sp>
    <dsp:sp modelId="{F8403D09-73B7-4432-A724-0EB3B38231A4}">
      <dsp:nvSpPr>
        <dsp:cNvPr id="0" name=""/>
        <dsp:cNvSpPr/>
      </dsp:nvSpPr>
      <dsp:spPr>
        <a:xfrm>
          <a:off x="315799" y="158082"/>
          <a:ext cx="6847000" cy="3384187"/>
        </a:xfrm>
        <a:prstGeom prst="roundRect">
          <a:avLst/>
        </a:prstGeom>
        <a:solidFill>
          <a:srgbClr val="66CCFF"/>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9516" tIns="0" rIns="189516" bIns="0" numCol="1" spcCol="1270" anchor="ctr" anchorCtr="0">
          <a:noAutofit/>
        </a:bodyPr>
        <a:lstStyle/>
        <a:p>
          <a:pPr marL="0" lvl="0" indent="0" algn="ctr" defTabSz="1955800">
            <a:lnSpc>
              <a:spcPct val="90000"/>
            </a:lnSpc>
            <a:spcBef>
              <a:spcPct val="0"/>
            </a:spcBef>
            <a:spcAft>
              <a:spcPct val="35000"/>
            </a:spcAft>
            <a:buNone/>
          </a:pPr>
          <a:r>
            <a:rPr lang="fr-FR" sz="4400" kern="1200" dirty="0"/>
            <a:t>La retraite : qui fait quoi?</a:t>
          </a:r>
        </a:p>
      </dsp:txBody>
      <dsp:txXfrm>
        <a:off x="481001" y="323284"/>
        <a:ext cx="6516596" cy="305378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BF6F1E-1459-4BE2-85D1-DB613A545D1B}">
      <dsp:nvSpPr>
        <dsp:cNvPr id="0" name=""/>
        <dsp:cNvSpPr/>
      </dsp:nvSpPr>
      <dsp:spPr>
        <a:xfrm>
          <a:off x="0" y="2425393"/>
          <a:ext cx="7162800" cy="1638000"/>
        </a:xfrm>
        <a:prstGeom prst="rect">
          <a:avLst/>
        </a:prstGeom>
        <a:solidFill>
          <a:schemeClr val="lt1">
            <a:alpha val="90000"/>
            <a:hueOff val="0"/>
            <a:satOff val="0"/>
            <a:lumOff val="0"/>
            <a:alphaOff val="0"/>
          </a:schemeClr>
        </a:solidFill>
        <a:ln w="12700" cap="flat" cmpd="sng" algn="ctr">
          <a:solidFill>
            <a:schemeClr val="accent5"/>
          </a:solidFill>
          <a:prstDash val="solid"/>
          <a:miter lim="800000"/>
        </a:ln>
        <a:effectLst/>
      </dsp:spPr>
      <dsp:style>
        <a:lnRef idx="2">
          <a:scrgbClr r="0" g="0" b="0"/>
        </a:lnRef>
        <a:fillRef idx="1">
          <a:scrgbClr r="0" g="0" b="0"/>
        </a:fillRef>
        <a:effectRef idx="0">
          <a:scrgbClr r="0" g="0" b="0"/>
        </a:effectRef>
        <a:fontRef idx="minor"/>
      </dsp:style>
    </dsp:sp>
    <dsp:sp modelId="{F8403D09-73B7-4432-A724-0EB3B38231A4}">
      <dsp:nvSpPr>
        <dsp:cNvPr id="0" name=""/>
        <dsp:cNvSpPr/>
      </dsp:nvSpPr>
      <dsp:spPr>
        <a:xfrm>
          <a:off x="304799" y="145226"/>
          <a:ext cx="6847000" cy="3384187"/>
        </a:xfrm>
        <a:prstGeom prst="roundRect">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9516" tIns="0" rIns="189516" bIns="0" numCol="1" spcCol="1270" anchor="ctr" anchorCtr="0">
          <a:noAutofit/>
        </a:bodyPr>
        <a:lstStyle/>
        <a:p>
          <a:pPr marL="0" lvl="0" indent="0" algn="ctr" defTabSz="1955800">
            <a:lnSpc>
              <a:spcPct val="90000"/>
            </a:lnSpc>
            <a:spcBef>
              <a:spcPct val="0"/>
            </a:spcBef>
            <a:spcAft>
              <a:spcPct val="35000"/>
            </a:spcAft>
            <a:buNone/>
          </a:pPr>
          <a:r>
            <a:rPr lang="fr-FR" sz="4400" kern="1200" dirty="0"/>
            <a:t>Saisine CST</a:t>
          </a:r>
        </a:p>
      </dsp:txBody>
      <dsp:txXfrm>
        <a:off x="470001" y="310428"/>
        <a:ext cx="6516596" cy="305378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BF6F1E-1459-4BE2-85D1-DB613A545D1B}">
      <dsp:nvSpPr>
        <dsp:cNvPr id="0" name=""/>
        <dsp:cNvSpPr/>
      </dsp:nvSpPr>
      <dsp:spPr>
        <a:xfrm>
          <a:off x="0" y="2419341"/>
          <a:ext cx="7162800" cy="1612800"/>
        </a:xfrm>
        <a:prstGeom prst="rect">
          <a:avLst/>
        </a:prstGeom>
        <a:solidFill>
          <a:schemeClr val="lt1">
            <a:alpha val="90000"/>
            <a:hueOff val="0"/>
            <a:satOff val="0"/>
            <a:lumOff val="0"/>
            <a:alphaOff val="0"/>
          </a:schemeClr>
        </a:solidFill>
        <a:ln w="12700" cap="flat" cmpd="sng" algn="ctr">
          <a:solidFill>
            <a:schemeClr val="accent5"/>
          </a:solidFill>
          <a:prstDash val="solid"/>
          <a:miter lim="800000"/>
        </a:ln>
        <a:effectLst/>
      </dsp:spPr>
      <dsp:style>
        <a:lnRef idx="2">
          <a:scrgbClr r="0" g="0" b="0"/>
        </a:lnRef>
        <a:fillRef idx="1">
          <a:scrgbClr r="0" g="0" b="0"/>
        </a:fillRef>
        <a:effectRef idx="0">
          <a:scrgbClr r="0" g="0" b="0"/>
        </a:effectRef>
        <a:fontRef idx="minor"/>
      </dsp:style>
    </dsp:sp>
    <dsp:sp modelId="{F8403D09-73B7-4432-A724-0EB3B38231A4}">
      <dsp:nvSpPr>
        <dsp:cNvPr id="0" name=""/>
        <dsp:cNvSpPr/>
      </dsp:nvSpPr>
      <dsp:spPr>
        <a:xfrm>
          <a:off x="304799" y="174253"/>
          <a:ext cx="6847000" cy="3332123"/>
        </a:xfrm>
        <a:prstGeom prst="roundRect">
          <a:avLst/>
        </a:prstGeom>
        <a:solidFill>
          <a:srgbClr val="7030A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9516" tIns="0" rIns="189516" bIns="0" numCol="1" spcCol="1270" anchor="ctr" anchorCtr="0">
          <a:noAutofit/>
        </a:bodyPr>
        <a:lstStyle/>
        <a:p>
          <a:pPr marL="0" lvl="0" indent="0" algn="ctr" defTabSz="1955800">
            <a:lnSpc>
              <a:spcPct val="90000"/>
            </a:lnSpc>
            <a:spcBef>
              <a:spcPct val="0"/>
            </a:spcBef>
            <a:spcAft>
              <a:spcPct val="35000"/>
            </a:spcAft>
            <a:buNone/>
          </a:pPr>
          <a:r>
            <a:rPr lang="fr-FR" sz="4400" kern="1200" dirty="0"/>
            <a:t>La mutation externe</a:t>
          </a:r>
        </a:p>
        <a:p>
          <a:pPr marL="0" lvl="0" indent="0" algn="ctr" defTabSz="1955800">
            <a:lnSpc>
              <a:spcPct val="90000"/>
            </a:lnSpc>
            <a:spcBef>
              <a:spcPct val="0"/>
            </a:spcBef>
            <a:spcAft>
              <a:spcPct val="35000"/>
            </a:spcAft>
            <a:buNone/>
          </a:pPr>
          <a:r>
            <a:rPr lang="fr-FR" sz="4400" kern="1200" dirty="0"/>
            <a:t>La mobilité interne/Le changement d’affectation</a:t>
          </a:r>
        </a:p>
      </dsp:txBody>
      <dsp:txXfrm>
        <a:off x="467460" y="336914"/>
        <a:ext cx="6521678" cy="300680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F8A7D0-8716-4833-A116-772F8F859840}">
      <dsp:nvSpPr>
        <dsp:cNvPr id="0" name=""/>
        <dsp:cNvSpPr/>
      </dsp:nvSpPr>
      <dsp:spPr>
        <a:xfrm>
          <a:off x="3963" y="167332"/>
          <a:ext cx="1732941" cy="1039764"/>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kern="1200" dirty="0"/>
            <a:t>Poste vacant</a:t>
          </a:r>
        </a:p>
      </dsp:txBody>
      <dsp:txXfrm>
        <a:off x="34417" y="197786"/>
        <a:ext cx="1672033" cy="978856"/>
      </dsp:txXfrm>
    </dsp:sp>
    <dsp:sp modelId="{70BA3BD8-08AD-4A18-A8DA-750D7C13A7D1}">
      <dsp:nvSpPr>
        <dsp:cNvPr id="0" name=""/>
        <dsp:cNvSpPr/>
      </dsp:nvSpPr>
      <dsp:spPr>
        <a:xfrm>
          <a:off x="1889403" y="472330"/>
          <a:ext cx="367383" cy="429769"/>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fr-FR" sz="900" kern="1200" dirty="0"/>
        </a:p>
      </dsp:txBody>
      <dsp:txXfrm>
        <a:off x="1889403" y="558284"/>
        <a:ext cx="257168" cy="257861"/>
      </dsp:txXfrm>
    </dsp:sp>
    <dsp:sp modelId="{9300FC32-AF26-48AE-96A6-25D64369CCC4}">
      <dsp:nvSpPr>
        <dsp:cNvPr id="0" name=""/>
        <dsp:cNvSpPr/>
      </dsp:nvSpPr>
      <dsp:spPr>
        <a:xfrm>
          <a:off x="2430081" y="167332"/>
          <a:ext cx="1732941" cy="1039764"/>
        </a:xfrm>
        <a:prstGeom prst="roundRect">
          <a:avLst>
            <a:gd name="adj" fmla="val 1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kern="1200" dirty="0"/>
            <a:t>Candidature</a:t>
          </a:r>
        </a:p>
      </dsp:txBody>
      <dsp:txXfrm>
        <a:off x="2460535" y="197786"/>
        <a:ext cx="1672033" cy="978856"/>
      </dsp:txXfrm>
    </dsp:sp>
    <dsp:sp modelId="{7E02DED5-7072-4B0D-88DF-066C002CCF4F}">
      <dsp:nvSpPr>
        <dsp:cNvPr id="0" name=""/>
        <dsp:cNvSpPr/>
      </dsp:nvSpPr>
      <dsp:spPr>
        <a:xfrm>
          <a:off x="4315521" y="472330"/>
          <a:ext cx="367383" cy="429769"/>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fr-FR" sz="900" kern="1200" dirty="0"/>
        </a:p>
      </dsp:txBody>
      <dsp:txXfrm>
        <a:off x="4315521" y="558284"/>
        <a:ext cx="257168" cy="257861"/>
      </dsp:txXfrm>
    </dsp:sp>
    <dsp:sp modelId="{90924ECE-FBDF-4A83-B0BD-93B5E3890180}">
      <dsp:nvSpPr>
        <dsp:cNvPr id="0" name=""/>
        <dsp:cNvSpPr/>
      </dsp:nvSpPr>
      <dsp:spPr>
        <a:xfrm>
          <a:off x="4856199" y="167332"/>
          <a:ext cx="1732941" cy="1039764"/>
        </a:xfrm>
        <a:prstGeom prst="roundRect">
          <a:avLst>
            <a:gd name="adj" fmla="val 10000"/>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kern="1200" dirty="0"/>
            <a:t>L’agent est retenu</a:t>
          </a:r>
        </a:p>
      </dsp:txBody>
      <dsp:txXfrm>
        <a:off x="4886653" y="197786"/>
        <a:ext cx="1672033" cy="978856"/>
      </dsp:txXfrm>
    </dsp:sp>
    <dsp:sp modelId="{7DAEEDD1-716B-4343-A391-DC6169A5FDAA}">
      <dsp:nvSpPr>
        <dsp:cNvPr id="0" name=""/>
        <dsp:cNvSpPr/>
      </dsp:nvSpPr>
      <dsp:spPr>
        <a:xfrm>
          <a:off x="6741639" y="472330"/>
          <a:ext cx="367383" cy="429769"/>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fr-FR" sz="900" kern="1200" dirty="0"/>
        </a:p>
      </dsp:txBody>
      <dsp:txXfrm>
        <a:off x="6741639" y="558284"/>
        <a:ext cx="257168" cy="257861"/>
      </dsp:txXfrm>
    </dsp:sp>
    <dsp:sp modelId="{531FF692-A97D-400D-B402-DDD354777CEA}">
      <dsp:nvSpPr>
        <dsp:cNvPr id="0" name=""/>
        <dsp:cNvSpPr/>
      </dsp:nvSpPr>
      <dsp:spPr>
        <a:xfrm>
          <a:off x="7282317" y="167332"/>
          <a:ext cx="1732941" cy="1039764"/>
        </a:xfrm>
        <a:prstGeom prst="roundRect">
          <a:avLst>
            <a:gd name="adj" fmla="val 10000"/>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kern="1200" dirty="0">
              <a:solidFill>
                <a:schemeClr val="tx1"/>
              </a:solidFill>
            </a:rPr>
            <a:t>L’agent envoie sa demande de mutation à sa collectivité d’origine</a:t>
          </a:r>
        </a:p>
      </dsp:txBody>
      <dsp:txXfrm>
        <a:off x="7312771" y="197786"/>
        <a:ext cx="1672033" cy="978856"/>
      </dsp:txXfrm>
    </dsp:sp>
    <dsp:sp modelId="{10A1DE6A-FD9E-4C27-A89E-CEE292F2F91A}">
      <dsp:nvSpPr>
        <dsp:cNvPr id="0" name=""/>
        <dsp:cNvSpPr/>
      </dsp:nvSpPr>
      <dsp:spPr>
        <a:xfrm rot="5506318">
          <a:off x="7932821" y="1338277"/>
          <a:ext cx="378354" cy="429769"/>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fr-FR" sz="900" kern="1200" dirty="0"/>
        </a:p>
      </dsp:txBody>
      <dsp:txXfrm rot="-5400000">
        <a:off x="7994822" y="1364012"/>
        <a:ext cx="257861" cy="264848"/>
      </dsp:txXfrm>
    </dsp:sp>
    <dsp:sp modelId="{CFF236EA-9DD0-4846-9F99-FA988CA54A77}">
      <dsp:nvSpPr>
        <dsp:cNvPr id="0" name=""/>
        <dsp:cNvSpPr/>
      </dsp:nvSpPr>
      <dsp:spPr>
        <a:xfrm>
          <a:off x="7228076" y="1920632"/>
          <a:ext cx="1732941" cy="1039764"/>
        </a:xfrm>
        <a:prstGeom prst="roundRect">
          <a:avLst>
            <a:gd name="adj" fmla="val 10000"/>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kern="1200" dirty="0"/>
            <a:t>A réception, départ du préavis (3 mois maximum) </a:t>
          </a:r>
        </a:p>
      </dsp:txBody>
      <dsp:txXfrm>
        <a:off x="7258530" y="1951086"/>
        <a:ext cx="1672033" cy="978856"/>
      </dsp:txXfrm>
    </dsp:sp>
    <dsp:sp modelId="{67224127-B875-4062-BC9C-6E0D916C3877}">
      <dsp:nvSpPr>
        <dsp:cNvPr id="0" name=""/>
        <dsp:cNvSpPr/>
      </dsp:nvSpPr>
      <dsp:spPr>
        <a:xfrm rot="10829507">
          <a:off x="6748868" y="2215533"/>
          <a:ext cx="338648" cy="429769"/>
        </a:xfrm>
        <a:prstGeom prst="rightArrow">
          <a:avLst>
            <a:gd name="adj1" fmla="val 60000"/>
            <a:gd name="adj2" fmla="val 50000"/>
          </a:avLst>
        </a:prstGeom>
        <a:solidFill>
          <a:schemeClr val="accent6">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fr-FR" sz="900" kern="1200" dirty="0"/>
        </a:p>
      </dsp:txBody>
      <dsp:txXfrm rot="10800000">
        <a:off x="6850460" y="2301923"/>
        <a:ext cx="237054" cy="257861"/>
      </dsp:txXfrm>
    </dsp:sp>
    <dsp:sp modelId="{247D6CBD-E610-4E09-B68F-5F747345504F}">
      <dsp:nvSpPr>
        <dsp:cNvPr id="0" name=""/>
        <dsp:cNvSpPr/>
      </dsp:nvSpPr>
      <dsp:spPr>
        <a:xfrm>
          <a:off x="4856199" y="1900274"/>
          <a:ext cx="1732941" cy="1039764"/>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lang="fr-FR" sz="1100" kern="1200" dirty="0"/>
        </a:p>
        <a:p>
          <a:pPr marL="0" marR="0" lvl="0" indent="0" algn="ctr" defTabSz="914400" eaLnBrk="1" fontAlgn="auto" latinLnBrk="0" hangingPunct="1">
            <a:lnSpc>
              <a:spcPct val="100000"/>
            </a:lnSpc>
            <a:spcBef>
              <a:spcPts val="0"/>
            </a:spcBef>
            <a:spcAft>
              <a:spcPts val="0"/>
            </a:spcAft>
            <a:buClrTx/>
            <a:buSzTx/>
            <a:buFontTx/>
            <a:buNone/>
            <a:tabLst/>
            <a:defRPr/>
          </a:pPr>
          <a:r>
            <a:rPr lang="fr-FR" sz="1100" kern="1200" dirty="0"/>
            <a:t>Vérification de compatibilité poste / état de santé</a:t>
          </a:r>
        </a:p>
        <a:p>
          <a:pPr marL="0" lvl="0" algn="ctr" defTabSz="444500">
            <a:lnSpc>
              <a:spcPct val="90000"/>
            </a:lnSpc>
            <a:spcBef>
              <a:spcPct val="0"/>
            </a:spcBef>
            <a:spcAft>
              <a:spcPct val="35000"/>
            </a:spcAft>
            <a:buNone/>
          </a:pPr>
          <a:endParaRPr lang="fr-FR" sz="1100" kern="1200" dirty="0"/>
        </a:p>
      </dsp:txBody>
      <dsp:txXfrm>
        <a:off x="4886653" y="1930728"/>
        <a:ext cx="1672033" cy="978856"/>
      </dsp:txXfrm>
    </dsp:sp>
    <dsp:sp modelId="{E2B11AA4-FBED-475F-8E82-1499ADDCFEA1}">
      <dsp:nvSpPr>
        <dsp:cNvPr id="0" name=""/>
        <dsp:cNvSpPr/>
      </dsp:nvSpPr>
      <dsp:spPr>
        <a:xfrm rot="10800000">
          <a:off x="4336316" y="2205271"/>
          <a:ext cx="367383" cy="429769"/>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fr-FR" sz="900" kern="1200"/>
        </a:p>
      </dsp:txBody>
      <dsp:txXfrm rot="10800000">
        <a:off x="4446531" y="2291225"/>
        <a:ext cx="257168" cy="257861"/>
      </dsp:txXfrm>
    </dsp:sp>
    <dsp:sp modelId="{02EA7F44-65A4-4F56-A746-1178A5E21F1E}">
      <dsp:nvSpPr>
        <dsp:cNvPr id="0" name=""/>
        <dsp:cNvSpPr/>
      </dsp:nvSpPr>
      <dsp:spPr>
        <a:xfrm>
          <a:off x="2430081" y="1900274"/>
          <a:ext cx="1732941" cy="1039764"/>
        </a:xfrm>
        <a:prstGeom prst="roundRect">
          <a:avLst>
            <a:gd name="adj" fmla="val 1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kern="1200" dirty="0"/>
            <a:t>Arrêté de nomination par mutation</a:t>
          </a:r>
        </a:p>
      </dsp:txBody>
      <dsp:txXfrm>
        <a:off x="2460535" y="1930728"/>
        <a:ext cx="1672033" cy="978856"/>
      </dsp:txXfrm>
    </dsp:sp>
    <dsp:sp modelId="{4AB2E6CB-BE82-4814-AF5C-3B3A7FE161AD}">
      <dsp:nvSpPr>
        <dsp:cNvPr id="0" name=""/>
        <dsp:cNvSpPr/>
      </dsp:nvSpPr>
      <dsp:spPr>
        <a:xfrm rot="10800000">
          <a:off x="1910198" y="2205271"/>
          <a:ext cx="367383" cy="429769"/>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fr-FR" sz="900" kern="1200" dirty="0"/>
        </a:p>
      </dsp:txBody>
      <dsp:txXfrm rot="10800000">
        <a:off x="2020413" y="2291225"/>
        <a:ext cx="257168" cy="257861"/>
      </dsp:txXfrm>
    </dsp:sp>
    <dsp:sp modelId="{BB23070A-B2AE-49F6-9FCD-47ADCE9AB943}">
      <dsp:nvSpPr>
        <dsp:cNvPr id="0" name=""/>
        <dsp:cNvSpPr/>
      </dsp:nvSpPr>
      <dsp:spPr>
        <a:xfrm>
          <a:off x="3963" y="1900274"/>
          <a:ext cx="1732941" cy="1039764"/>
        </a:xfrm>
        <a:prstGeom prst="roundRect">
          <a:avLst>
            <a:gd name="adj" fmla="val 10000"/>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kern="1200" dirty="0"/>
            <a:t>Envoi de l’arrêté de mutation à la collectivité d’origine</a:t>
          </a:r>
        </a:p>
      </dsp:txBody>
      <dsp:txXfrm>
        <a:off x="34417" y="1930728"/>
        <a:ext cx="1672033" cy="978856"/>
      </dsp:txXfrm>
    </dsp:sp>
    <dsp:sp modelId="{DEA8A9EB-7835-435F-88A3-10B183724567}">
      <dsp:nvSpPr>
        <dsp:cNvPr id="0" name=""/>
        <dsp:cNvSpPr/>
      </dsp:nvSpPr>
      <dsp:spPr>
        <a:xfrm rot="5400000">
          <a:off x="686742" y="3061344"/>
          <a:ext cx="367383" cy="429769"/>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fr-FR" sz="900" kern="1200" dirty="0"/>
        </a:p>
      </dsp:txBody>
      <dsp:txXfrm rot="-5400000">
        <a:off x="741504" y="3092537"/>
        <a:ext cx="257861" cy="257168"/>
      </dsp:txXfrm>
    </dsp:sp>
    <dsp:sp modelId="{709D41E2-B430-415F-A817-BD9696EDD8D6}">
      <dsp:nvSpPr>
        <dsp:cNvPr id="0" name=""/>
        <dsp:cNvSpPr/>
      </dsp:nvSpPr>
      <dsp:spPr>
        <a:xfrm>
          <a:off x="3963" y="3633215"/>
          <a:ext cx="1732941" cy="1039764"/>
        </a:xfrm>
        <a:prstGeom prst="roundRect">
          <a:avLst>
            <a:gd name="adj" fmla="val 10000"/>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kern="1200" dirty="0">
              <a:solidFill>
                <a:schemeClr val="tx1"/>
              </a:solidFill>
            </a:rPr>
            <a:t>A réception de l’arrêté, la collectivité d’origine prend l’arrêté de radiation</a:t>
          </a:r>
        </a:p>
      </dsp:txBody>
      <dsp:txXfrm>
        <a:off x="34417" y="3663669"/>
        <a:ext cx="1672033" cy="978856"/>
      </dsp:txXfrm>
    </dsp:sp>
    <dsp:sp modelId="{4E54B17A-A9C5-44B1-B456-BDE038589FF0}">
      <dsp:nvSpPr>
        <dsp:cNvPr id="0" name=""/>
        <dsp:cNvSpPr/>
      </dsp:nvSpPr>
      <dsp:spPr>
        <a:xfrm>
          <a:off x="1889403" y="3938213"/>
          <a:ext cx="367383" cy="429769"/>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fr-FR" sz="900" kern="1200" dirty="0"/>
        </a:p>
      </dsp:txBody>
      <dsp:txXfrm>
        <a:off x="1889403" y="4024167"/>
        <a:ext cx="257168" cy="257861"/>
      </dsp:txXfrm>
    </dsp:sp>
    <dsp:sp modelId="{B7B1BE89-2165-4AE6-B516-951DCE30A848}">
      <dsp:nvSpPr>
        <dsp:cNvPr id="0" name=""/>
        <dsp:cNvSpPr/>
      </dsp:nvSpPr>
      <dsp:spPr>
        <a:xfrm>
          <a:off x="2430081" y="3633215"/>
          <a:ext cx="1732941" cy="1039764"/>
        </a:xfrm>
        <a:prstGeom prst="roundRect">
          <a:avLst>
            <a:gd name="adj" fmla="val 10000"/>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kern="1200" dirty="0"/>
            <a:t>Prise de fonction </a:t>
          </a:r>
        </a:p>
      </dsp:txBody>
      <dsp:txXfrm>
        <a:off x="2460535" y="3663669"/>
        <a:ext cx="1672033" cy="97885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BF6F1E-1459-4BE2-85D1-DB613A545D1B}">
      <dsp:nvSpPr>
        <dsp:cNvPr id="0" name=""/>
        <dsp:cNvSpPr/>
      </dsp:nvSpPr>
      <dsp:spPr>
        <a:xfrm>
          <a:off x="0" y="2425393"/>
          <a:ext cx="7162800" cy="1638000"/>
        </a:xfrm>
        <a:prstGeom prst="rect">
          <a:avLst/>
        </a:prstGeom>
        <a:solidFill>
          <a:schemeClr val="lt1">
            <a:alpha val="90000"/>
            <a:hueOff val="0"/>
            <a:satOff val="0"/>
            <a:lumOff val="0"/>
            <a:alphaOff val="0"/>
          </a:schemeClr>
        </a:solidFill>
        <a:ln w="12700" cap="flat" cmpd="sng" algn="ctr">
          <a:solidFill>
            <a:schemeClr val="accent5"/>
          </a:solidFill>
          <a:prstDash val="solid"/>
          <a:miter lim="800000"/>
        </a:ln>
        <a:effectLst/>
      </dsp:spPr>
      <dsp:style>
        <a:lnRef idx="2">
          <a:scrgbClr r="0" g="0" b="0"/>
        </a:lnRef>
        <a:fillRef idx="1">
          <a:scrgbClr r="0" g="0" b="0"/>
        </a:fillRef>
        <a:effectRef idx="0">
          <a:scrgbClr r="0" g="0" b="0"/>
        </a:effectRef>
        <a:fontRef idx="minor"/>
      </dsp:style>
    </dsp:sp>
    <dsp:sp modelId="{F8403D09-73B7-4432-A724-0EB3B38231A4}">
      <dsp:nvSpPr>
        <dsp:cNvPr id="0" name=""/>
        <dsp:cNvSpPr/>
      </dsp:nvSpPr>
      <dsp:spPr>
        <a:xfrm>
          <a:off x="304802" y="141446"/>
          <a:ext cx="6847000" cy="3384187"/>
        </a:xfrm>
        <a:prstGeom prst="round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9516" tIns="0" rIns="189516" bIns="0" numCol="1" spcCol="1270" anchor="ctr" anchorCtr="0">
          <a:noAutofit/>
        </a:bodyPr>
        <a:lstStyle/>
        <a:p>
          <a:pPr marL="0" lvl="0" indent="0" algn="ctr" defTabSz="1955800">
            <a:lnSpc>
              <a:spcPct val="90000"/>
            </a:lnSpc>
            <a:spcBef>
              <a:spcPct val="0"/>
            </a:spcBef>
            <a:spcAft>
              <a:spcPct val="35000"/>
            </a:spcAft>
            <a:buNone/>
          </a:pPr>
          <a:r>
            <a:rPr lang="fr-FR" sz="4400" kern="1200" dirty="0"/>
            <a:t>ACTU-MINUTE</a:t>
          </a:r>
        </a:p>
      </dsp:txBody>
      <dsp:txXfrm>
        <a:off x="470004" y="306648"/>
        <a:ext cx="6516596" cy="3053783"/>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18.507"/>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0 39,'39'-18,"142"22,425-17,-578 13,43-9,-61 7,-104 25,-109 41,9-2,-2-13,190-44,21-3,26 0,56-1,122-15,-177 8</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19.427"/>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221 0,'0'1,"1"0,-1 0,1 0,-1 0,1 0,-1 0,1-1,-1 1,1 0,0 0,-1-1,1 1,0 0,0-1,-1 1,1-1,0 1,0-1,0 1,0-1,0 0,0 0,0 1,0-1,1 0,30 6,-28-6,37 4,50-4,-52 0,50 4,-89-4,1 0,-1 0,0 0,0 0,0 0,0 0,0 0,1 0,-1 0,0 0,0 0,0 0,0 0,0 0,1 0,-1 0,0 0,0 0,0 0,0 0,0 0,1 1,-1-1,0 0,0 0,0 0,0 0,0 0,0 0,0 0,0 1,1-1,-1 0,0 0,0 0,0 0,0 0,0 1,0-1,0 0,0 0,0 0,0 0,0 0,0 1,0-1,0 0,0 0,0 0,0 0,0 0,0 1,0-1,-10 8,-13 5,-110 29,-21 8,117-36,0-3,-49 10,48-12,15-3</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20.188"/>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1 236,'41'-3,"0"-2,-1-2,1-1,-2-2,49-19,13-2,20-2,108-32,-296 60,32 4,0-2,1-2,-67-16,64 11</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24.654"/>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1 284,'22'-1,"0"-2,0-1,40-11,-2 0,291-79,-217 53,202-33,174 37,1 42,-429-4,-37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C965429C-58D9-478B-AFEE-042DE92416E5}" type="datetimeFigureOut">
              <a:rPr lang="fr-FR" smtClean="0"/>
              <a:pPr/>
              <a:t>06/03/2025</a:t>
            </a:fld>
            <a:endParaRPr lang="fr-FR"/>
          </a:p>
        </p:txBody>
      </p:sp>
      <p:sp>
        <p:nvSpPr>
          <p:cNvPr id="4" name="Espace réservé de l'image des diapositives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6513513"/>
            <a:ext cx="3962400" cy="3429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5180013" y="6513513"/>
            <a:ext cx="3962400" cy="342900"/>
          </a:xfrm>
          <a:prstGeom prst="rect">
            <a:avLst/>
          </a:prstGeom>
        </p:spPr>
        <p:txBody>
          <a:bodyPr vert="horz" lIns="91440" tIns="45720" rIns="91440" bIns="45720" rtlCol="0" anchor="b"/>
          <a:lstStyle>
            <a:lvl1pPr algn="r">
              <a:defRPr sz="1200"/>
            </a:lvl1pPr>
          </a:lstStyle>
          <a:p>
            <a:fld id="{98C30E37-46C0-47A2-9ABF-EFE84D65AF20}"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98C30E37-46C0-47A2-9ABF-EFE84D65AF20}" type="slidenum">
              <a:rPr lang="fr-FR" smtClean="0"/>
              <a:pPr/>
              <a:t>1</a:t>
            </a:fld>
            <a:endParaRPr lang="fr-FR"/>
          </a:p>
        </p:txBody>
      </p:sp>
    </p:spTree>
    <p:extLst>
      <p:ext uri="{BB962C8B-B14F-4D97-AF65-F5344CB8AC3E}">
        <p14:creationId xmlns:p14="http://schemas.microsoft.com/office/powerpoint/2010/main" val="21159824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D66605-6641-2144-F59E-8C5BC55D58F8}"/>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9217A748-ADE8-65C9-61E9-E8DA613C25DF}"/>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F038A330-BDC4-9E8C-4B55-7F7560F21C74}"/>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F666266C-788E-22B1-0235-D4006E3CDC87}"/>
              </a:ext>
            </a:extLst>
          </p:cNvPr>
          <p:cNvSpPr>
            <a:spLocks noGrp="1"/>
          </p:cNvSpPr>
          <p:nvPr>
            <p:ph type="sldNum" sz="quarter" idx="5"/>
          </p:nvPr>
        </p:nvSpPr>
        <p:spPr/>
        <p:txBody>
          <a:bodyPr/>
          <a:lstStyle/>
          <a:p>
            <a:fld id="{98C30E37-46C0-47A2-9ABF-EFE84D65AF20}" type="slidenum">
              <a:rPr lang="fr-FR" smtClean="0"/>
              <a:pPr/>
              <a:t>16</a:t>
            </a:fld>
            <a:endParaRPr lang="fr-FR"/>
          </a:p>
        </p:txBody>
      </p:sp>
    </p:spTree>
    <p:extLst>
      <p:ext uri="{BB962C8B-B14F-4D97-AF65-F5344CB8AC3E}">
        <p14:creationId xmlns:p14="http://schemas.microsoft.com/office/powerpoint/2010/main" val="22904366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AE63B4-63BC-E56F-197D-EA358254B6F4}"/>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956C8321-EC8B-5BB6-0283-9564C91D7AF2}"/>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61EA41F2-B671-3BC8-69B8-6B9F895E6E4D}"/>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E0210EE7-1C0A-4720-BB90-640654AE2895}"/>
              </a:ext>
            </a:extLst>
          </p:cNvPr>
          <p:cNvSpPr>
            <a:spLocks noGrp="1"/>
          </p:cNvSpPr>
          <p:nvPr>
            <p:ph type="sldNum" sz="quarter" idx="5"/>
          </p:nvPr>
        </p:nvSpPr>
        <p:spPr/>
        <p:txBody>
          <a:bodyPr/>
          <a:lstStyle/>
          <a:p>
            <a:fld id="{98C30E37-46C0-47A2-9ABF-EFE84D65AF20}" type="slidenum">
              <a:rPr lang="fr-FR" smtClean="0"/>
              <a:pPr/>
              <a:t>17</a:t>
            </a:fld>
            <a:endParaRPr lang="fr-FR"/>
          </a:p>
        </p:txBody>
      </p:sp>
    </p:spTree>
    <p:extLst>
      <p:ext uri="{BB962C8B-B14F-4D97-AF65-F5344CB8AC3E}">
        <p14:creationId xmlns:p14="http://schemas.microsoft.com/office/powerpoint/2010/main" val="22464116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0AEBAB-5446-EF17-A633-D476ABDA1735}"/>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B2577529-CDC6-8A8E-28A6-76B92D35E8D0}"/>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0353A1FA-FA37-EAC7-EC08-AD77288B4E28}"/>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E0D99E52-20BE-A462-0E08-1901EA2B113D}"/>
              </a:ext>
            </a:extLst>
          </p:cNvPr>
          <p:cNvSpPr>
            <a:spLocks noGrp="1"/>
          </p:cNvSpPr>
          <p:nvPr>
            <p:ph type="sldNum" sz="quarter" idx="5"/>
          </p:nvPr>
        </p:nvSpPr>
        <p:spPr/>
        <p:txBody>
          <a:bodyPr/>
          <a:lstStyle/>
          <a:p>
            <a:fld id="{98C30E37-46C0-47A2-9ABF-EFE84D65AF20}" type="slidenum">
              <a:rPr lang="fr-FR" smtClean="0"/>
              <a:pPr/>
              <a:t>18</a:t>
            </a:fld>
            <a:endParaRPr lang="fr-FR"/>
          </a:p>
        </p:txBody>
      </p:sp>
    </p:spTree>
    <p:extLst>
      <p:ext uri="{BB962C8B-B14F-4D97-AF65-F5344CB8AC3E}">
        <p14:creationId xmlns:p14="http://schemas.microsoft.com/office/powerpoint/2010/main" val="15989390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851502-E4AF-F5E5-A1A7-C6FC9717907F}"/>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A1240908-BA3E-9E69-0A9F-E32C62F5B0AD}"/>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252A46DC-7EE2-F450-86D8-9A7B0268C03E}"/>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2E19D2D5-B204-28D0-74CB-A9054E303414}"/>
              </a:ext>
            </a:extLst>
          </p:cNvPr>
          <p:cNvSpPr>
            <a:spLocks noGrp="1"/>
          </p:cNvSpPr>
          <p:nvPr>
            <p:ph type="sldNum" sz="quarter" idx="5"/>
          </p:nvPr>
        </p:nvSpPr>
        <p:spPr/>
        <p:txBody>
          <a:bodyPr/>
          <a:lstStyle/>
          <a:p>
            <a:fld id="{98C30E37-46C0-47A2-9ABF-EFE84D65AF20}" type="slidenum">
              <a:rPr lang="fr-FR" smtClean="0"/>
              <a:pPr/>
              <a:t>19</a:t>
            </a:fld>
            <a:endParaRPr lang="fr-FR"/>
          </a:p>
        </p:txBody>
      </p:sp>
    </p:spTree>
    <p:extLst>
      <p:ext uri="{BB962C8B-B14F-4D97-AF65-F5344CB8AC3E}">
        <p14:creationId xmlns:p14="http://schemas.microsoft.com/office/powerpoint/2010/main" val="14880837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2B7FE8-FA10-EABE-30AF-9F6664019707}"/>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8F7E2FE8-4E04-6557-6718-B6F7F49FF40B}"/>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17D7B662-FDB4-C90B-10C2-CB2AA0100752}"/>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80C09A4F-D94A-95E7-0707-FADEE08759E0}"/>
              </a:ext>
            </a:extLst>
          </p:cNvPr>
          <p:cNvSpPr>
            <a:spLocks noGrp="1"/>
          </p:cNvSpPr>
          <p:nvPr>
            <p:ph type="sldNum" sz="quarter" idx="5"/>
          </p:nvPr>
        </p:nvSpPr>
        <p:spPr/>
        <p:txBody>
          <a:bodyPr/>
          <a:lstStyle/>
          <a:p>
            <a:fld id="{98C30E37-46C0-47A2-9ABF-EFE84D65AF20}" type="slidenum">
              <a:rPr lang="fr-FR" smtClean="0"/>
              <a:pPr/>
              <a:t>20</a:t>
            </a:fld>
            <a:endParaRPr lang="fr-FR"/>
          </a:p>
        </p:txBody>
      </p:sp>
    </p:spTree>
    <p:extLst>
      <p:ext uri="{BB962C8B-B14F-4D97-AF65-F5344CB8AC3E}">
        <p14:creationId xmlns:p14="http://schemas.microsoft.com/office/powerpoint/2010/main" val="37906839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303C50F-EE6D-47B1-8E88-9BCBB5C39C15}" type="slidenum">
              <a:rPr lang="fr-FR" smtClean="0"/>
              <a:t>23</a:t>
            </a:fld>
            <a:endParaRPr lang="fr-FR"/>
          </a:p>
        </p:txBody>
      </p:sp>
    </p:spTree>
    <p:extLst>
      <p:ext uri="{BB962C8B-B14F-4D97-AF65-F5344CB8AC3E}">
        <p14:creationId xmlns:p14="http://schemas.microsoft.com/office/powerpoint/2010/main" val="4742977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303C50F-EE6D-47B1-8E88-9BCBB5C39C15}" type="slidenum">
              <a:rPr lang="fr-FR" smtClean="0"/>
              <a:t>30</a:t>
            </a:fld>
            <a:endParaRPr lang="fr-FR"/>
          </a:p>
        </p:txBody>
      </p:sp>
    </p:spTree>
    <p:extLst>
      <p:ext uri="{BB962C8B-B14F-4D97-AF65-F5344CB8AC3E}">
        <p14:creationId xmlns:p14="http://schemas.microsoft.com/office/powerpoint/2010/main" val="12177119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303C50F-EE6D-47B1-8E88-9BCBB5C39C15}" type="slidenum">
              <a:rPr lang="fr-FR" smtClean="0"/>
              <a:t>33</a:t>
            </a:fld>
            <a:endParaRPr lang="fr-FR"/>
          </a:p>
        </p:txBody>
      </p:sp>
    </p:spTree>
    <p:extLst>
      <p:ext uri="{BB962C8B-B14F-4D97-AF65-F5344CB8AC3E}">
        <p14:creationId xmlns:p14="http://schemas.microsoft.com/office/powerpoint/2010/main" val="22704672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303C50F-EE6D-47B1-8E88-9BCBB5C39C15}" type="slidenum">
              <a:rPr lang="fr-FR" smtClean="0"/>
              <a:t>34</a:t>
            </a:fld>
            <a:endParaRPr lang="fr-FR"/>
          </a:p>
        </p:txBody>
      </p:sp>
    </p:spTree>
    <p:extLst>
      <p:ext uri="{BB962C8B-B14F-4D97-AF65-F5344CB8AC3E}">
        <p14:creationId xmlns:p14="http://schemas.microsoft.com/office/powerpoint/2010/main" val="411154563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303C50F-EE6D-47B1-8E88-9BCBB5C39C15}" type="slidenum">
              <a:rPr lang="fr-FR" smtClean="0"/>
              <a:t>35</a:t>
            </a:fld>
            <a:endParaRPr lang="fr-FR"/>
          </a:p>
        </p:txBody>
      </p:sp>
    </p:spTree>
    <p:extLst>
      <p:ext uri="{BB962C8B-B14F-4D97-AF65-F5344CB8AC3E}">
        <p14:creationId xmlns:p14="http://schemas.microsoft.com/office/powerpoint/2010/main" val="30463803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98C30E37-46C0-47A2-9ABF-EFE84D65AF20}" type="slidenum">
              <a:rPr lang="fr-FR" smtClean="0"/>
              <a:pPr/>
              <a:t>2</a:t>
            </a:fld>
            <a:endParaRPr lang="fr-FR"/>
          </a:p>
        </p:txBody>
      </p:sp>
    </p:spTree>
    <p:extLst>
      <p:ext uri="{BB962C8B-B14F-4D97-AF65-F5344CB8AC3E}">
        <p14:creationId xmlns:p14="http://schemas.microsoft.com/office/powerpoint/2010/main" val="9534006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303C50F-EE6D-47B1-8E88-9BCBB5C39C15}" type="slidenum">
              <a:rPr lang="fr-FR" smtClean="0"/>
              <a:t>36</a:t>
            </a:fld>
            <a:endParaRPr lang="fr-FR"/>
          </a:p>
        </p:txBody>
      </p:sp>
    </p:spTree>
    <p:extLst>
      <p:ext uri="{BB962C8B-B14F-4D97-AF65-F5344CB8AC3E}">
        <p14:creationId xmlns:p14="http://schemas.microsoft.com/office/powerpoint/2010/main" val="221960729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303C50F-EE6D-47B1-8E88-9BCBB5C39C15}" type="slidenum">
              <a:rPr lang="fr-FR" smtClean="0"/>
              <a:t>37</a:t>
            </a:fld>
            <a:endParaRPr lang="fr-FR"/>
          </a:p>
        </p:txBody>
      </p:sp>
    </p:spTree>
    <p:extLst>
      <p:ext uri="{BB962C8B-B14F-4D97-AF65-F5344CB8AC3E}">
        <p14:creationId xmlns:p14="http://schemas.microsoft.com/office/powerpoint/2010/main" val="291967709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303C50F-EE6D-47B1-8E88-9BCBB5C39C15}" type="slidenum">
              <a:rPr lang="fr-FR" smtClean="0"/>
              <a:t>38</a:t>
            </a:fld>
            <a:endParaRPr lang="fr-FR"/>
          </a:p>
        </p:txBody>
      </p:sp>
    </p:spTree>
    <p:extLst>
      <p:ext uri="{BB962C8B-B14F-4D97-AF65-F5344CB8AC3E}">
        <p14:creationId xmlns:p14="http://schemas.microsoft.com/office/powerpoint/2010/main" val="273062866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303C50F-EE6D-47B1-8E88-9BCBB5C39C15}" type="slidenum">
              <a:rPr lang="fr-FR" smtClean="0"/>
              <a:t>39</a:t>
            </a:fld>
            <a:endParaRPr lang="fr-FR"/>
          </a:p>
        </p:txBody>
      </p:sp>
    </p:spTree>
    <p:extLst>
      <p:ext uri="{BB962C8B-B14F-4D97-AF65-F5344CB8AC3E}">
        <p14:creationId xmlns:p14="http://schemas.microsoft.com/office/powerpoint/2010/main" val="165757777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303C50F-EE6D-47B1-8E88-9BCBB5C39C15}" type="slidenum">
              <a:rPr lang="fr-FR" smtClean="0"/>
              <a:t>40</a:t>
            </a:fld>
            <a:endParaRPr lang="fr-FR"/>
          </a:p>
        </p:txBody>
      </p:sp>
    </p:spTree>
    <p:extLst>
      <p:ext uri="{BB962C8B-B14F-4D97-AF65-F5344CB8AC3E}">
        <p14:creationId xmlns:p14="http://schemas.microsoft.com/office/powerpoint/2010/main" val="389509897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A8636D-FB79-2C26-A54E-8FE8ECDD7F93}"/>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26DE971D-2434-D12C-4FE4-6DE75F178C8F}"/>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C312BF2B-1553-2657-4F79-1D644F333830}"/>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D8DDA118-8867-15E3-909B-45A9CFD4EE64}"/>
              </a:ext>
            </a:extLst>
          </p:cNvPr>
          <p:cNvSpPr>
            <a:spLocks noGrp="1"/>
          </p:cNvSpPr>
          <p:nvPr>
            <p:ph type="sldNum" sz="quarter" idx="5"/>
          </p:nvPr>
        </p:nvSpPr>
        <p:spPr/>
        <p:txBody>
          <a:bodyPr/>
          <a:lstStyle/>
          <a:p>
            <a:fld id="{98C30E37-46C0-47A2-9ABF-EFE84D65AF20}" type="slidenum">
              <a:rPr lang="fr-FR" smtClean="0"/>
              <a:pPr/>
              <a:t>42</a:t>
            </a:fld>
            <a:endParaRPr lang="fr-FR"/>
          </a:p>
        </p:txBody>
      </p:sp>
    </p:spTree>
    <p:extLst>
      <p:ext uri="{BB962C8B-B14F-4D97-AF65-F5344CB8AC3E}">
        <p14:creationId xmlns:p14="http://schemas.microsoft.com/office/powerpoint/2010/main" val="218449281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97E68A-F5F9-0132-4CCF-166C5E015008}"/>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3EF921F3-0923-3B52-6C59-E0ADE024F69F}"/>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AEBD9D36-2407-F4B6-118B-5D1765E80F9F}"/>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F157037B-C414-9424-748F-654A2BB2BFE5}"/>
              </a:ext>
            </a:extLst>
          </p:cNvPr>
          <p:cNvSpPr>
            <a:spLocks noGrp="1"/>
          </p:cNvSpPr>
          <p:nvPr>
            <p:ph type="sldNum" sz="quarter" idx="5"/>
          </p:nvPr>
        </p:nvSpPr>
        <p:spPr/>
        <p:txBody>
          <a:bodyPr/>
          <a:lstStyle/>
          <a:p>
            <a:fld id="{98C30E37-46C0-47A2-9ABF-EFE84D65AF20}" type="slidenum">
              <a:rPr lang="fr-FR" smtClean="0"/>
              <a:pPr/>
              <a:t>43</a:t>
            </a:fld>
            <a:endParaRPr lang="fr-FR"/>
          </a:p>
        </p:txBody>
      </p:sp>
    </p:spTree>
    <p:extLst>
      <p:ext uri="{BB962C8B-B14F-4D97-AF65-F5344CB8AC3E}">
        <p14:creationId xmlns:p14="http://schemas.microsoft.com/office/powerpoint/2010/main" val="143961184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C143E9-174A-1D54-D748-ABCCF21EC0A0}"/>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CAD5196F-CB17-5460-2224-E1005B914253}"/>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ACEF789F-EC2A-FA2B-826D-4FEDC561D6C1}"/>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4C5B85CD-B8E3-BF02-3824-08416B56469C}"/>
              </a:ext>
            </a:extLst>
          </p:cNvPr>
          <p:cNvSpPr>
            <a:spLocks noGrp="1"/>
          </p:cNvSpPr>
          <p:nvPr>
            <p:ph type="sldNum" sz="quarter" idx="5"/>
          </p:nvPr>
        </p:nvSpPr>
        <p:spPr/>
        <p:txBody>
          <a:bodyPr/>
          <a:lstStyle/>
          <a:p>
            <a:fld id="{98C30E37-46C0-47A2-9ABF-EFE84D65AF20}" type="slidenum">
              <a:rPr lang="fr-FR" smtClean="0"/>
              <a:pPr/>
              <a:t>44</a:t>
            </a:fld>
            <a:endParaRPr lang="fr-FR"/>
          </a:p>
        </p:txBody>
      </p:sp>
    </p:spTree>
    <p:extLst>
      <p:ext uri="{BB962C8B-B14F-4D97-AF65-F5344CB8AC3E}">
        <p14:creationId xmlns:p14="http://schemas.microsoft.com/office/powerpoint/2010/main" val="111713950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8EC84E-04F6-011E-0FC1-130DB1E1B317}"/>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ECA8FB99-2FD8-A50A-863F-029D695851D5}"/>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981863E0-36EC-C1F4-573A-CB51A69F512A}"/>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52DA6D67-803D-91B4-248E-648FC0A4330E}"/>
              </a:ext>
            </a:extLst>
          </p:cNvPr>
          <p:cNvSpPr>
            <a:spLocks noGrp="1"/>
          </p:cNvSpPr>
          <p:nvPr>
            <p:ph type="sldNum" sz="quarter" idx="5"/>
          </p:nvPr>
        </p:nvSpPr>
        <p:spPr/>
        <p:txBody>
          <a:bodyPr/>
          <a:lstStyle/>
          <a:p>
            <a:fld id="{98C30E37-46C0-47A2-9ABF-EFE84D65AF20}" type="slidenum">
              <a:rPr lang="fr-FR" smtClean="0"/>
              <a:pPr/>
              <a:t>45</a:t>
            </a:fld>
            <a:endParaRPr lang="fr-FR"/>
          </a:p>
        </p:txBody>
      </p:sp>
    </p:spTree>
    <p:extLst>
      <p:ext uri="{BB962C8B-B14F-4D97-AF65-F5344CB8AC3E}">
        <p14:creationId xmlns:p14="http://schemas.microsoft.com/office/powerpoint/2010/main" val="17188979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Pas de </a:t>
            </a:r>
            <a:r>
              <a:rPr lang="fr-FR" dirty="0" err="1"/>
              <a:t>visio</a:t>
            </a:r>
            <a:r>
              <a:rPr lang="fr-FR" dirty="0"/>
              <a:t> </a:t>
            </a:r>
            <a:r>
              <a:rPr lang="fr-FR"/>
              <a:t>en Novembre</a:t>
            </a:r>
            <a:endParaRPr lang="fr-FR" dirty="0"/>
          </a:p>
        </p:txBody>
      </p:sp>
      <p:sp>
        <p:nvSpPr>
          <p:cNvPr id="4" name="Espace réservé du numéro de diapositive 3"/>
          <p:cNvSpPr>
            <a:spLocks noGrp="1"/>
          </p:cNvSpPr>
          <p:nvPr>
            <p:ph type="sldNum" sz="quarter" idx="5"/>
          </p:nvPr>
        </p:nvSpPr>
        <p:spPr/>
        <p:txBody>
          <a:bodyPr/>
          <a:lstStyle/>
          <a:p>
            <a:fld id="{98C30E37-46C0-47A2-9ABF-EFE84D65AF20}" type="slidenum">
              <a:rPr lang="fr-FR" smtClean="0"/>
              <a:pPr/>
              <a:t>46</a:t>
            </a:fld>
            <a:endParaRPr lang="fr-FR"/>
          </a:p>
        </p:txBody>
      </p:sp>
    </p:spTree>
    <p:extLst>
      <p:ext uri="{BB962C8B-B14F-4D97-AF65-F5344CB8AC3E}">
        <p14:creationId xmlns:p14="http://schemas.microsoft.com/office/powerpoint/2010/main" val="21306031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Rappeler l’importance du CIR et de la gestion des anomalies </a:t>
            </a:r>
          </a:p>
        </p:txBody>
      </p:sp>
      <p:sp>
        <p:nvSpPr>
          <p:cNvPr id="4" name="Espace réservé du numéro de diapositive 3"/>
          <p:cNvSpPr>
            <a:spLocks noGrp="1"/>
          </p:cNvSpPr>
          <p:nvPr>
            <p:ph type="sldNum" sz="quarter" idx="5"/>
          </p:nvPr>
        </p:nvSpPr>
        <p:spPr/>
        <p:txBody>
          <a:bodyPr/>
          <a:lstStyle/>
          <a:p>
            <a:fld id="{98C30E37-46C0-47A2-9ABF-EFE84D65AF20}" type="slidenum">
              <a:rPr lang="fr-FR" smtClean="0"/>
              <a:pPr/>
              <a:t>8</a:t>
            </a:fld>
            <a:endParaRPr lang="fr-FR"/>
          </a:p>
        </p:txBody>
      </p:sp>
    </p:spTree>
    <p:extLst>
      <p:ext uri="{BB962C8B-B14F-4D97-AF65-F5344CB8AC3E}">
        <p14:creationId xmlns:p14="http://schemas.microsoft.com/office/powerpoint/2010/main" val="35132891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0E0D8A-93A4-048A-A4C8-1F01120DDE25}"/>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4D37202A-1D46-866E-D5C2-5572618FD8D1}"/>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FEC8BB4F-5ED4-B06B-922F-388A2F801385}"/>
              </a:ext>
            </a:extLst>
          </p:cNvPr>
          <p:cNvSpPr>
            <a:spLocks noGrp="1"/>
          </p:cNvSpPr>
          <p:nvPr>
            <p:ph type="body" idx="1"/>
          </p:nvPr>
        </p:nvSpPr>
        <p:spPr/>
        <p:txBody>
          <a:bodyPr/>
          <a:lstStyle/>
          <a:p>
            <a:r>
              <a:rPr lang="fr-FR" dirty="0"/>
              <a:t>Rappeler l’importance du CIR et de la gestion des anomalies </a:t>
            </a:r>
          </a:p>
        </p:txBody>
      </p:sp>
      <p:sp>
        <p:nvSpPr>
          <p:cNvPr id="4" name="Espace réservé du numéro de diapositive 3">
            <a:extLst>
              <a:ext uri="{FF2B5EF4-FFF2-40B4-BE49-F238E27FC236}">
                <a16:creationId xmlns:a16="http://schemas.microsoft.com/office/drawing/2014/main" id="{A9EBC4BF-0B9E-67F8-72B2-456FD0280476}"/>
              </a:ext>
            </a:extLst>
          </p:cNvPr>
          <p:cNvSpPr>
            <a:spLocks noGrp="1"/>
          </p:cNvSpPr>
          <p:nvPr>
            <p:ph type="sldNum" sz="quarter" idx="5"/>
          </p:nvPr>
        </p:nvSpPr>
        <p:spPr/>
        <p:txBody>
          <a:bodyPr/>
          <a:lstStyle/>
          <a:p>
            <a:fld id="{98C30E37-46C0-47A2-9ABF-EFE84D65AF20}" type="slidenum">
              <a:rPr lang="fr-FR" smtClean="0"/>
              <a:pPr/>
              <a:t>9</a:t>
            </a:fld>
            <a:endParaRPr lang="fr-FR"/>
          </a:p>
        </p:txBody>
      </p:sp>
    </p:spTree>
    <p:extLst>
      <p:ext uri="{BB962C8B-B14F-4D97-AF65-F5344CB8AC3E}">
        <p14:creationId xmlns:p14="http://schemas.microsoft.com/office/powerpoint/2010/main" val="14077809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CBEB3D-0ACA-B2F6-57F4-854B2B251945}"/>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3D5701C3-DFF1-C45B-FF6D-27E8EC0DB681}"/>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5B1354FC-C478-6E9C-C5EB-6BC5D79F512B}"/>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F5DB5E10-5100-A4FD-CB9C-DFADCF472AEC}"/>
              </a:ext>
            </a:extLst>
          </p:cNvPr>
          <p:cNvSpPr>
            <a:spLocks noGrp="1"/>
          </p:cNvSpPr>
          <p:nvPr>
            <p:ph type="sldNum" sz="quarter" idx="5"/>
          </p:nvPr>
        </p:nvSpPr>
        <p:spPr/>
        <p:txBody>
          <a:bodyPr/>
          <a:lstStyle/>
          <a:p>
            <a:fld id="{98C30E37-46C0-47A2-9ABF-EFE84D65AF20}" type="slidenum">
              <a:rPr lang="fr-FR" smtClean="0"/>
              <a:pPr/>
              <a:t>11</a:t>
            </a:fld>
            <a:endParaRPr lang="fr-FR"/>
          </a:p>
        </p:txBody>
      </p:sp>
    </p:spTree>
    <p:extLst>
      <p:ext uri="{BB962C8B-B14F-4D97-AF65-F5344CB8AC3E}">
        <p14:creationId xmlns:p14="http://schemas.microsoft.com/office/powerpoint/2010/main" val="11273117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3DE545-A0D4-8E30-16EC-6D45BA536019}"/>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1A48819E-7927-BB20-CE13-DD867B899B33}"/>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67ABA2B4-29B4-281C-457D-964150754939}"/>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7C5853B1-ADE7-DF80-D06C-AD289115D8E0}"/>
              </a:ext>
            </a:extLst>
          </p:cNvPr>
          <p:cNvSpPr>
            <a:spLocks noGrp="1"/>
          </p:cNvSpPr>
          <p:nvPr>
            <p:ph type="sldNum" sz="quarter" idx="5"/>
          </p:nvPr>
        </p:nvSpPr>
        <p:spPr/>
        <p:txBody>
          <a:bodyPr/>
          <a:lstStyle/>
          <a:p>
            <a:fld id="{98C30E37-46C0-47A2-9ABF-EFE84D65AF20}" type="slidenum">
              <a:rPr lang="fr-FR" smtClean="0"/>
              <a:pPr/>
              <a:t>12</a:t>
            </a:fld>
            <a:endParaRPr lang="fr-FR"/>
          </a:p>
        </p:txBody>
      </p:sp>
    </p:spTree>
    <p:extLst>
      <p:ext uri="{BB962C8B-B14F-4D97-AF65-F5344CB8AC3E}">
        <p14:creationId xmlns:p14="http://schemas.microsoft.com/office/powerpoint/2010/main" val="25595424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D3FC56-477E-A4B5-FF2B-C49248FDB1B4}"/>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8A02E9E8-C609-E765-6101-293FB73E7A5C}"/>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FAC8085D-5EE0-3074-8696-1A36ABD7F53D}"/>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9F344A3C-344A-BA16-B369-8395F2D4BE25}"/>
              </a:ext>
            </a:extLst>
          </p:cNvPr>
          <p:cNvSpPr>
            <a:spLocks noGrp="1"/>
          </p:cNvSpPr>
          <p:nvPr>
            <p:ph type="sldNum" sz="quarter" idx="5"/>
          </p:nvPr>
        </p:nvSpPr>
        <p:spPr/>
        <p:txBody>
          <a:bodyPr/>
          <a:lstStyle/>
          <a:p>
            <a:fld id="{98C30E37-46C0-47A2-9ABF-EFE84D65AF20}" type="slidenum">
              <a:rPr lang="fr-FR" smtClean="0"/>
              <a:pPr/>
              <a:t>13</a:t>
            </a:fld>
            <a:endParaRPr lang="fr-FR"/>
          </a:p>
        </p:txBody>
      </p:sp>
    </p:spTree>
    <p:extLst>
      <p:ext uri="{BB962C8B-B14F-4D97-AF65-F5344CB8AC3E}">
        <p14:creationId xmlns:p14="http://schemas.microsoft.com/office/powerpoint/2010/main" val="20828053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5B9DC2-6A2A-EEF8-83B2-8DF75EA12C91}"/>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664318D7-A616-6A91-F149-E470D5BF4B8F}"/>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BEEDFBB2-27CC-FA11-080A-FA357CDC64DA}"/>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B1420CFB-A920-44B0-53FE-EF2407CD90C0}"/>
              </a:ext>
            </a:extLst>
          </p:cNvPr>
          <p:cNvSpPr>
            <a:spLocks noGrp="1"/>
          </p:cNvSpPr>
          <p:nvPr>
            <p:ph type="sldNum" sz="quarter" idx="5"/>
          </p:nvPr>
        </p:nvSpPr>
        <p:spPr/>
        <p:txBody>
          <a:bodyPr/>
          <a:lstStyle/>
          <a:p>
            <a:fld id="{98C30E37-46C0-47A2-9ABF-EFE84D65AF20}" type="slidenum">
              <a:rPr lang="fr-FR" smtClean="0"/>
              <a:pPr/>
              <a:t>14</a:t>
            </a:fld>
            <a:endParaRPr lang="fr-FR"/>
          </a:p>
        </p:txBody>
      </p:sp>
    </p:spTree>
    <p:extLst>
      <p:ext uri="{BB962C8B-B14F-4D97-AF65-F5344CB8AC3E}">
        <p14:creationId xmlns:p14="http://schemas.microsoft.com/office/powerpoint/2010/main" val="6844022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ED0E36-A3E4-727D-BF10-632FA2FD5692}"/>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416BCAA5-2488-DDB8-14B0-A9E4E7916B0D}"/>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2553B5A4-B2EA-1A51-0732-191B668C01C6}"/>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C8DE2678-64E3-A38D-585C-2D93991FB518}"/>
              </a:ext>
            </a:extLst>
          </p:cNvPr>
          <p:cNvSpPr>
            <a:spLocks noGrp="1"/>
          </p:cNvSpPr>
          <p:nvPr>
            <p:ph type="sldNum" sz="quarter" idx="5"/>
          </p:nvPr>
        </p:nvSpPr>
        <p:spPr/>
        <p:txBody>
          <a:bodyPr/>
          <a:lstStyle/>
          <a:p>
            <a:fld id="{98C30E37-46C0-47A2-9ABF-EFE84D65AF20}" type="slidenum">
              <a:rPr lang="fr-FR" smtClean="0"/>
              <a:pPr/>
              <a:t>15</a:t>
            </a:fld>
            <a:endParaRPr lang="fr-FR"/>
          </a:p>
        </p:txBody>
      </p:sp>
    </p:spTree>
    <p:extLst>
      <p:ext uri="{BB962C8B-B14F-4D97-AF65-F5344CB8AC3E}">
        <p14:creationId xmlns:p14="http://schemas.microsoft.com/office/powerpoint/2010/main" val="24921944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AA44152-7B63-87BB-1F9D-2FA17E85E012}"/>
              </a:ext>
            </a:extLst>
          </p:cNvPr>
          <p:cNvSpPr>
            <a:spLocks noGrp="1"/>
          </p:cNvSpPr>
          <p:nvPr>
            <p:ph type="ctrTitle"/>
          </p:nvPr>
        </p:nvSpPr>
        <p:spPr>
          <a:xfrm>
            <a:off x="1143000" y="1122363"/>
            <a:ext cx="6858000" cy="2387600"/>
          </a:xfrm>
        </p:spPr>
        <p:txBody>
          <a:bodyPr anchor="b"/>
          <a:lstStyle>
            <a:lvl1pPr algn="ctr">
              <a:defRPr sz="4500"/>
            </a:lvl1pPr>
          </a:lstStyle>
          <a:p>
            <a:r>
              <a:rPr lang="fr-FR"/>
              <a:t>Modifiez le style du titre</a:t>
            </a:r>
          </a:p>
        </p:txBody>
      </p:sp>
      <p:sp>
        <p:nvSpPr>
          <p:cNvPr id="3" name="Sous-titre 2">
            <a:extLst>
              <a:ext uri="{FF2B5EF4-FFF2-40B4-BE49-F238E27FC236}">
                <a16:creationId xmlns:a16="http://schemas.microsoft.com/office/drawing/2014/main" id="{C40CA1FB-BBC7-EE89-C7A3-33449D17D32C}"/>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967FEC10-FB71-2F46-5365-0B188A2AB1DE}"/>
              </a:ext>
            </a:extLst>
          </p:cNvPr>
          <p:cNvSpPr>
            <a:spLocks noGrp="1"/>
          </p:cNvSpPr>
          <p:nvPr>
            <p:ph type="dt" sz="half" idx="10"/>
          </p:nvPr>
        </p:nvSpPr>
        <p:spPr/>
        <p:txBody>
          <a:bodyPr/>
          <a:lstStyle/>
          <a:p>
            <a:pPr>
              <a:defRPr/>
            </a:pPr>
            <a:fld id="{659C6750-4878-4F8C-B9DA-57CB5840798A}" type="datetimeFigureOut">
              <a:rPr lang="en-US" smtClean="0"/>
              <a:pPr>
                <a:defRPr/>
              </a:pPr>
              <a:t>3/6/2025</a:t>
            </a:fld>
            <a:endParaRPr lang="en-US"/>
          </a:p>
        </p:txBody>
      </p:sp>
      <p:sp>
        <p:nvSpPr>
          <p:cNvPr id="5" name="Espace réservé du pied de page 4">
            <a:extLst>
              <a:ext uri="{FF2B5EF4-FFF2-40B4-BE49-F238E27FC236}">
                <a16:creationId xmlns:a16="http://schemas.microsoft.com/office/drawing/2014/main" id="{030AC345-D282-96B8-A24A-B224BBB69BEB}"/>
              </a:ext>
            </a:extLst>
          </p:cNvPr>
          <p:cNvSpPr>
            <a:spLocks noGrp="1"/>
          </p:cNvSpPr>
          <p:nvPr>
            <p:ph type="ftr" sz="quarter" idx="11"/>
          </p:nvPr>
        </p:nvSpPr>
        <p:spPr/>
        <p:txBody>
          <a:bodyPr/>
          <a:lstStyle/>
          <a:p>
            <a:pPr>
              <a:defRPr/>
            </a:pPr>
            <a:endParaRPr lang="en-US"/>
          </a:p>
        </p:txBody>
      </p:sp>
      <p:sp>
        <p:nvSpPr>
          <p:cNvPr id="6" name="Espace réservé du numéro de diapositive 5">
            <a:extLst>
              <a:ext uri="{FF2B5EF4-FFF2-40B4-BE49-F238E27FC236}">
                <a16:creationId xmlns:a16="http://schemas.microsoft.com/office/drawing/2014/main" id="{3D6734DE-7B35-7976-ED42-A8A0C46FCCC1}"/>
              </a:ext>
            </a:extLst>
          </p:cNvPr>
          <p:cNvSpPr>
            <a:spLocks noGrp="1"/>
          </p:cNvSpPr>
          <p:nvPr>
            <p:ph type="sldNum" sz="quarter" idx="12"/>
          </p:nvPr>
        </p:nvSpPr>
        <p:spPr/>
        <p:txBody>
          <a:bodyPr/>
          <a:lstStyle/>
          <a:p>
            <a:fld id="{61F62403-2978-4FD4-A14F-D24AD846828E}" type="slidenum">
              <a:rPr lang="en-US" altLang="fr-FR" smtClean="0"/>
              <a:pPr/>
              <a:t>‹N°›</a:t>
            </a:fld>
            <a:endParaRPr lang="en-US" altLang="fr-FR"/>
          </a:p>
        </p:txBody>
      </p:sp>
    </p:spTree>
    <p:extLst>
      <p:ext uri="{BB962C8B-B14F-4D97-AF65-F5344CB8AC3E}">
        <p14:creationId xmlns:p14="http://schemas.microsoft.com/office/powerpoint/2010/main" val="1538784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9A59A5-75D7-715B-94CB-59ADCD67619A}"/>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08C1E911-BD9B-14A3-736A-B23D3AC1D5E8}"/>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B21B9EC-D53B-368C-9F57-D3CA31A34EA7}"/>
              </a:ext>
            </a:extLst>
          </p:cNvPr>
          <p:cNvSpPr>
            <a:spLocks noGrp="1"/>
          </p:cNvSpPr>
          <p:nvPr>
            <p:ph type="dt" sz="half" idx="10"/>
          </p:nvPr>
        </p:nvSpPr>
        <p:spPr/>
        <p:txBody>
          <a:bodyPr/>
          <a:lstStyle/>
          <a:p>
            <a:r>
              <a:rPr lang="en-US"/>
              <a:t>4/29/2022</a:t>
            </a:r>
          </a:p>
        </p:txBody>
      </p:sp>
      <p:sp>
        <p:nvSpPr>
          <p:cNvPr id="5" name="Espace réservé du pied de page 4">
            <a:extLst>
              <a:ext uri="{FF2B5EF4-FFF2-40B4-BE49-F238E27FC236}">
                <a16:creationId xmlns:a16="http://schemas.microsoft.com/office/drawing/2014/main" id="{802745CB-CFE3-A73C-C3FD-A0A7D2CD8043}"/>
              </a:ext>
            </a:extLst>
          </p:cNvPr>
          <p:cNvSpPr>
            <a:spLocks noGrp="1"/>
          </p:cNvSpPr>
          <p:nvPr>
            <p:ph type="ftr" sz="quarter" idx="11"/>
          </p:nvPr>
        </p:nvSpPr>
        <p:spPr/>
        <p:txBody>
          <a:bodyPr/>
          <a:lstStyle/>
          <a:p>
            <a:pPr marL="12700">
              <a:lnSpc>
                <a:spcPts val="1425"/>
              </a:lnSpc>
            </a:pPr>
            <a:r>
              <a:rPr lang="fr-FR" spc="-5"/>
              <a:t>CDG 18 – Réunion d’information – 03 mai 2022</a:t>
            </a:r>
            <a:endParaRPr lang="fr-FR" dirty="0"/>
          </a:p>
        </p:txBody>
      </p:sp>
      <p:sp>
        <p:nvSpPr>
          <p:cNvPr id="6" name="Espace réservé du numéro de diapositive 5">
            <a:extLst>
              <a:ext uri="{FF2B5EF4-FFF2-40B4-BE49-F238E27FC236}">
                <a16:creationId xmlns:a16="http://schemas.microsoft.com/office/drawing/2014/main" id="{64F18AB9-8146-FD55-ED09-4DCAE7BA3AEA}"/>
              </a:ext>
            </a:extLst>
          </p:cNvPr>
          <p:cNvSpPr>
            <a:spLocks noGrp="1"/>
          </p:cNvSpPr>
          <p:nvPr>
            <p:ph type="sldNum" sz="quarter" idx="12"/>
          </p:nvPr>
        </p:nvSpPr>
        <p:spPr/>
        <p:txBody>
          <a:bodyPr/>
          <a:lstStyle/>
          <a:p>
            <a:pPr marL="38100">
              <a:lnSpc>
                <a:spcPts val="1425"/>
              </a:lnSpc>
            </a:pPr>
            <a:fld id="{81D60167-4931-47E6-BA6A-407CBD079E47}" type="slidenum">
              <a:rPr lang="fr-FR" spc="-5" smtClean="0"/>
              <a:pPr marL="38100">
                <a:lnSpc>
                  <a:spcPts val="1425"/>
                </a:lnSpc>
              </a:pPr>
              <a:t>‹N°›</a:t>
            </a:fld>
            <a:endParaRPr lang="fr-FR" spc="-5" dirty="0"/>
          </a:p>
        </p:txBody>
      </p:sp>
    </p:spTree>
    <p:extLst>
      <p:ext uri="{BB962C8B-B14F-4D97-AF65-F5344CB8AC3E}">
        <p14:creationId xmlns:p14="http://schemas.microsoft.com/office/powerpoint/2010/main" val="872397126"/>
      </p:ext>
    </p:extLst>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E0CD5606-9750-DC99-D1E7-F26DAC7A0F7B}"/>
              </a:ext>
            </a:extLst>
          </p:cNvPr>
          <p:cNvSpPr>
            <a:spLocks noGrp="1"/>
          </p:cNvSpPr>
          <p:nvPr>
            <p:ph type="title" orient="vert"/>
          </p:nvPr>
        </p:nvSpPr>
        <p:spPr>
          <a:xfrm>
            <a:off x="6543675" y="365125"/>
            <a:ext cx="1971675"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C6F92784-A997-45EF-F571-CCC565FEF8C3}"/>
              </a:ext>
            </a:extLst>
          </p:cNvPr>
          <p:cNvSpPr>
            <a:spLocks noGrp="1"/>
          </p:cNvSpPr>
          <p:nvPr>
            <p:ph type="body" orient="vert" idx="1"/>
          </p:nvPr>
        </p:nvSpPr>
        <p:spPr>
          <a:xfrm>
            <a:off x="628650" y="365125"/>
            <a:ext cx="5800725"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36E996E-B9F5-D8B1-B1C6-BADA1D56B9CE}"/>
              </a:ext>
            </a:extLst>
          </p:cNvPr>
          <p:cNvSpPr>
            <a:spLocks noGrp="1"/>
          </p:cNvSpPr>
          <p:nvPr>
            <p:ph type="dt" sz="half" idx="10"/>
          </p:nvPr>
        </p:nvSpPr>
        <p:spPr/>
        <p:txBody>
          <a:bodyPr/>
          <a:lstStyle/>
          <a:p>
            <a:r>
              <a:rPr lang="en-US"/>
              <a:t>4/29/2022</a:t>
            </a:r>
          </a:p>
        </p:txBody>
      </p:sp>
      <p:sp>
        <p:nvSpPr>
          <p:cNvPr id="5" name="Espace réservé du pied de page 4">
            <a:extLst>
              <a:ext uri="{FF2B5EF4-FFF2-40B4-BE49-F238E27FC236}">
                <a16:creationId xmlns:a16="http://schemas.microsoft.com/office/drawing/2014/main" id="{2DCA275A-9F4F-E455-8C6B-1796F8877272}"/>
              </a:ext>
            </a:extLst>
          </p:cNvPr>
          <p:cNvSpPr>
            <a:spLocks noGrp="1"/>
          </p:cNvSpPr>
          <p:nvPr>
            <p:ph type="ftr" sz="quarter" idx="11"/>
          </p:nvPr>
        </p:nvSpPr>
        <p:spPr/>
        <p:txBody>
          <a:bodyPr/>
          <a:lstStyle/>
          <a:p>
            <a:pPr marL="12700">
              <a:lnSpc>
                <a:spcPts val="1425"/>
              </a:lnSpc>
            </a:pPr>
            <a:r>
              <a:rPr lang="fr-FR" spc="-5"/>
              <a:t>CDG 18 – Réunion d’information – 03 mai 2022</a:t>
            </a:r>
            <a:endParaRPr lang="fr-FR" dirty="0"/>
          </a:p>
        </p:txBody>
      </p:sp>
      <p:sp>
        <p:nvSpPr>
          <p:cNvPr id="6" name="Espace réservé du numéro de diapositive 5">
            <a:extLst>
              <a:ext uri="{FF2B5EF4-FFF2-40B4-BE49-F238E27FC236}">
                <a16:creationId xmlns:a16="http://schemas.microsoft.com/office/drawing/2014/main" id="{323DE15F-1870-3DEB-F1E3-8E6868060EDD}"/>
              </a:ext>
            </a:extLst>
          </p:cNvPr>
          <p:cNvSpPr>
            <a:spLocks noGrp="1"/>
          </p:cNvSpPr>
          <p:nvPr>
            <p:ph type="sldNum" sz="quarter" idx="12"/>
          </p:nvPr>
        </p:nvSpPr>
        <p:spPr/>
        <p:txBody>
          <a:bodyPr/>
          <a:lstStyle/>
          <a:p>
            <a:pPr marL="38100">
              <a:lnSpc>
                <a:spcPts val="1425"/>
              </a:lnSpc>
            </a:pPr>
            <a:fld id="{81D60167-4931-47E6-BA6A-407CBD079E47}" type="slidenum">
              <a:rPr lang="fr-FR" spc="-5" smtClean="0"/>
              <a:pPr marL="38100">
                <a:lnSpc>
                  <a:spcPts val="1425"/>
                </a:lnSpc>
              </a:pPr>
              <a:t>‹N°›</a:t>
            </a:fld>
            <a:endParaRPr lang="fr-FR" spc="-5" dirty="0"/>
          </a:p>
        </p:txBody>
      </p:sp>
    </p:spTree>
    <p:extLst>
      <p:ext uri="{BB962C8B-B14F-4D97-AF65-F5344CB8AC3E}">
        <p14:creationId xmlns:p14="http://schemas.microsoft.com/office/powerpoint/2010/main" val="163767757"/>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CC9B02B-1DC0-7EC8-4547-BEC0A6CD7170}"/>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146B7A0D-5060-34AD-D05C-255E97A8F045}"/>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A426491-62A4-92D8-A3E8-387EFEA3ADED}"/>
              </a:ext>
            </a:extLst>
          </p:cNvPr>
          <p:cNvSpPr>
            <a:spLocks noGrp="1"/>
          </p:cNvSpPr>
          <p:nvPr>
            <p:ph type="dt" sz="half" idx="10"/>
          </p:nvPr>
        </p:nvSpPr>
        <p:spPr/>
        <p:txBody>
          <a:bodyPr/>
          <a:lstStyle/>
          <a:p>
            <a:r>
              <a:rPr lang="en-US"/>
              <a:t>4/29/2022</a:t>
            </a:r>
          </a:p>
        </p:txBody>
      </p:sp>
      <p:sp>
        <p:nvSpPr>
          <p:cNvPr id="5" name="Espace réservé du pied de page 4">
            <a:extLst>
              <a:ext uri="{FF2B5EF4-FFF2-40B4-BE49-F238E27FC236}">
                <a16:creationId xmlns:a16="http://schemas.microsoft.com/office/drawing/2014/main" id="{E3B2E676-C478-D8B2-4A1E-38B6DB458697}"/>
              </a:ext>
            </a:extLst>
          </p:cNvPr>
          <p:cNvSpPr>
            <a:spLocks noGrp="1"/>
          </p:cNvSpPr>
          <p:nvPr>
            <p:ph type="ftr" sz="quarter" idx="11"/>
          </p:nvPr>
        </p:nvSpPr>
        <p:spPr/>
        <p:txBody>
          <a:bodyPr/>
          <a:lstStyle/>
          <a:p>
            <a:pPr marL="12700">
              <a:lnSpc>
                <a:spcPts val="1425"/>
              </a:lnSpc>
            </a:pPr>
            <a:r>
              <a:rPr lang="fr-FR" spc="-5"/>
              <a:t>CDG 18 – Réunion d’information – 03 mai 2022</a:t>
            </a:r>
            <a:endParaRPr lang="fr-FR" dirty="0"/>
          </a:p>
        </p:txBody>
      </p:sp>
      <p:sp>
        <p:nvSpPr>
          <p:cNvPr id="6" name="Espace réservé du numéro de diapositive 5">
            <a:extLst>
              <a:ext uri="{FF2B5EF4-FFF2-40B4-BE49-F238E27FC236}">
                <a16:creationId xmlns:a16="http://schemas.microsoft.com/office/drawing/2014/main" id="{717C6C34-B349-A5B0-4E39-12EE1C2F3FE7}"/>
              </a:ext>
            </a:extLst>
          </p:cNvPr>
          <p:cNvSpPr>
            <a:spLocks noGrp="1"/>
          </p:cNvSpPr>
          <p:nvPr>
            <p:ph type="sldNum" sz="quarter" idx="12"/>
          </p:nvPr>
        </p:nvSpPr>
        <p:spPr/>
        <p:txBody>
          <a:bodyPr/>
          <a:lstStyle/>
          <a:p>
            <a:pPr marL="38100">
              <a:lnSpc>
                <a:spcPts val="1425"/>
              </a:lnSpc>
            </a:pPr>
            <a:fld id="{81D60167-4931-47E6-BA6A-407CBD079E47}" type="slidenum">
              <a:rPr lang="fr-FR" spc="-5" smtClean="0"/>
              <a:pPr marL="38100">
                <a:lnSpc>
                  <a:spcPts val="1425"/>
                </a:lnSpc>
              </a:pPr>
              <a:t>‹N°›</a:t>
            </a:fld>
            <a:endParaRPr lang="fr-FR" spc="-5" dirty="0"/>
          </a:p>
        </p:txBody>
      </p:sp>
    </p:spTree>
    <p:extLst>
      <p:ext uri="{BB962C8B-B14F-4D97-AF65-F5344CB8AC3E}">
        <p14:creationId xmlns:p14="http://schemas.microsoft.com/office/powerpoint/2010/main" val="4075018950"/>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B6FDACB-DACA-69D0-B2B4-31966C123766}"/>
              </a:ext>
            </a:extLst>
          </p:cNvPr>
          <p:cNvSpPr>
            <a:spLocks noGrp="1"/>
          </p:cNvSpPr>
          <p:nvPr>
            <p:ph type="title"/>
          </p:nvPr>
        </p:nvSpPr>
        <p:spPr>
          <a:xfrm>
            <a:off x="623888" y="1709739"/>
            <a:ext cx="7886700" cy="2852737"/>
          </a:xfrm>
        </p:spPr>
        <p:txBody>
          <a:bodyPr anchor="b"/>
          <a:lstStyle>
            <a:lvl1pPr>
              <a:defRPr sz="4500"/>
            </a:lvl1pPr>
          </a:lstStyle>
          <a:p>
            <a:r>
              <a:rPr lang="fr-FR"/>
              <a:t>Modifiez le style du titre</a:t>
            </a:r>
          </a:p>
        </p:txBody>
      </p:sp>
      <p:sp>
        <p:nvSpPr>
          <p:cNvPr id="3" name="Espace réservé du texte 2">
            <a:extLst>
              <a:ext uri="{FF2B5EF4-FFF2-40B4-BE49-F238E27FC236}">
                <a16:creationId xmlns:a16="http://schemas.microsoft.com/office/drawing/2014/main" id="{16FE8BB1-ADE3-DDDC-CD11-5705969144B6}"/>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446CF092-4B88-9F4C-2CC4-BA36BBB182BA}"/>
              </a:ext>
            </a:extLst>
          </p:cNvPr>
          <p:cNvSpPr>
            <a:spLocks noGrp="1"/>
          </p:cNvSpPr>
          <p:nvPr>
            <p:ph type="dt" sz="half" idx="10"/>
          </p:nvPr>
        </p:nvSpPr>
        <p:spPr/>
        <p:txBody>
          <a:bodyPr/>
          <a:lstStyle/>
          <a:p>
            <a:r>
              <a:rPr lang="en-US"/>
              <a:t>4/29/2022</a:t>
            </a:r>
          </a:p>
        </p:txBody>
      </p:sp>
      <p:sp>
        <p:nvSpPr>
          <p:cNvPr id="5" name="Espace réservé du pied de page 4">
            <a:extLst>
              <a:ext uri="{FF2B5EF4-FFF2-40B4-BE49-F238E27FC236}">
                <a16:creationId xmlns:a16="http://schemas.microsoft.com/office/drawing/2014/main" id="{FAB84A76-D9EB-7686-6E94-A0A5E56CCC29}"/>
              </a:ext>
            </a:extLst>
          </p:cNvPr>
          <p:cNvSpPr>
            <a:spLocks noGrp="1"/>
          </p:cNvSpPr>
          <p:nvPr>
            <p:ph type="ftr" sz="quarter" idx="11"/>
          </p:nvPr>
        </p:nvSpPr>
        <p:spPr/>
        <p:txBody>
          <a:bodyPr/>
          <a:lstStyle/>
          <a:p>
            <a:pPr marL="12700">
              <a:lnSpc>
                <a:spcPts val="1425"/>
              </a:lnSpc>
            </a:pPr>
            <a:r>
              <a:rPr lang="fr-FR" spc="-5"/>
              <a:t>CDG 18 – Réunion d’information – 03 mai 2022</a:t>
            </a:r>
            <a:endParaRPr lang="fr-FR" dirty="0"/>
          </a:p>
        </p:txBody>
      </p:sp>
      <p:sp>
        <p:nvSpPr>
          <p:cNvPr id="6" name="Espace réservé du numéro de diapositive 5">
            <a:extLst>
              <a:ext uri="{FF2B5EF4-FFF2-40B4-BE49-F238E27FC236}">
                <a16:creationId xmlns:a16="http://schemas.microsoft.com/office/drawing/2014/main" id="{60E2A217-2F3E-C900-AFF7-6542D4135B87}"/>
              </a:ext>
            </a:extLst>
          </p:cNvPr>
          <p:cNvSpPr>
            <a:spLocks noGrp="1"/>
          </p:cNvSpPr>
          <p:nvPr>
            <p:ph type="sldNum" sz="quarter" idx="12"/>
          </p:nvPr>
        </p:nvSpPr>
        <p:spPr/>
        <p:txBody>
          <a:bodyPr/>
          <a:lstStyle/>
          <a:p>
            <a:pPr marL="38100">
              <a:lnSpc>
                <a:spcPts val="1425"/>
              </a:lnSpc>
            </a:pPr>
            <a:fld id="{81D60167-4931-47E6-BA6A-407CBD079E47}" type="slidenum">
              <a:rPr lang="fr-FR" spc="-5" smtClean="0"/>
              <a:pPr marL="38100">
                <a:lnSpc>
                  <a:spcPts val="1425"/>
                </a:lnSpc>
              </a:pPr>
              <a:t>‹N°›</a:t>
            </a:fld>
            <a:endParaRPr lang="fr-FR" spc="-5" dirty="0"/>
          </a:p>
        </p:txBody>
      </p:sp>
    </p:spTree>
    <p:extLst>
      <p:ext uri="{BB962C8B-B14F-4D97-AF65-F5344CB8AC3E}">
        <p14:creationId xmlns:p14="http://schemas.microsoft.com/office/powerpoint/2010/main" val="299324946"/>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68583C3-F91D-2254-7D64-0845D9D1DCBC}"/>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B2B040E-7F4C-8D56-78B5-CF7B6EB5D3BE}"/>
              </a:ext>
            </a:extLst>
          </p:cNvPr>
          <p:cNvSpPr>
            <a:spLocks noGrp="1"/>
          </p:cNvSpPr>
          <p:nvPr>
            <p:ph sz="half" idx="1"/>
          </p:nvPr>
        </p:nvSpPr>
        <p:spPr>
          <a:xfrm>
            <a:off x="6286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4B8AB2CA-2E20-5B93-C108-1FA808973A24}"/>
              </a:ext>
            </a:extLst>
          </p:cNvPr>
          <p:cNvSpPr>
            <a:spLocks noGrp="1"/>
          </p:cNvSpPr>
          <p:nvPr>
            <p:ph sz="half" idx="2"/>
          </p:nvPr>
        </p:nvSpPr>
        <p:spPr>
          <a:xfrm>
            <a:off x="46291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4F11E217-CC20-CC7D-D0EC-CB331929346C}"/>
              </a:ext>
            </a:extLst>
          </p:cNvPr>
          <p:cNvSpPr>
            <a:spLocks noGrp="1"/>
          </p:cNvSpPr>
          <p:nvPr>
            <p:ph type="dt" sz="half" idx="10"/>
          </p:nvPr>
        </p:nvSpPr>
        <p:spPr/>
        <p:txBody>
          <a:bodyPr/>
          <a:lstStyle/>
          <a:p>
            <a:r>
              <a:rPr lang="en-US"/>
              <a:t>4/29/2022</a:t>
            </a:r>
          </a:p>
        </p:txBody>
      </p:sp>
      <p:sp>
        <p:nvSpPr>
          <p:cNvPr id="6" name="Espace réservé du pied de page 5">
            <a:extLst>
              <a:ext uri="{FF2B5EF4-FFF2-40B4-BE49-F238E27FC236}">
                <a16:creationId xmlns:a16="http://schemas.microsoft.com/office/drawing/2014/main" id="{EDB4C759-C379-AD07-2A59-C960CB14E716}"/>
              </a:ext>
            </a:extLst>
          </p:cNvPr>
          <p:cNvSpPr>
            <a:spLocks noGrp="1"/>
          </p:cNvSpPr>
          <p:nvPr>
            <p:ph type="ftr" sz="quarter" idx="11"/>
          </p:nvPr>
        </p:nvSpPr>
        <p:spPr/>
        <p:txBody>
          <a:bodyPr/>
          <a:lstStyle/>
          <a:p>
            <a:pPr marL="12700">
              <a:lnSpc>
                <a:spcPts val="1425"/>
              </a:lnSpc>
            </a:pPr>
            <a:r>
              <a:rPr lang="fr-FR" spc="-5"/>
              <a:t>CDG 18 – Réunion d’information – 03 mai 2022</a:t>
            </a:r>
            <a:endParaRPr lang="fr-FR" dirty="0"/>
          </a:p>
        </p:txBody>
      </p:sp>
      <p:sp>
        <p:nvSpPr>
          <p:cNvPr id="7" name="Espace réservé du numéro de diapositive 6">
            <a:extLst>
              <a:ext uri="{FF2B5EF4-FFF2-40B4-BE49-F238E27FC236}">
                <a16:creationId xmlns:a16="http://schemas.microsoft.com/office/drawing/2014/main" id="{03AD27DB-58F9-B6ED-F7FA-6568FF1F0BEE}"/>
              </a:ext>
            </a:extLst>
          </p:cNvPr>
          <p:cNvSpPr>
            <a:spLocks noGrp="1"/>
          </p:cNvSpPr>
          <p:nvPr>
            <p:ph type="sldNum" sz="quarter" idx="12"/>
          </p:nvPr>
        </p:nvSpPr>
        <p:spPr/>
        <p:txBody>
          <a:bodyPr/>
          <a:lstStyle/>
          <a:p>
            <a:pPr marL="38100">
              <a:lnSpc>
                <a:spcPts val="1425"/>
              </a:lnSpc>
            </a:pPr>
            <a:fld id="{81D60167-4931-47E6-BA6A-407CBD079E47}" type="slidenum">
              <a:rPr lang="fr-FR" spc="-5" smtClean="0"/>
              <a:pPr marL="38100">
                <a:lnSpc>
                  <a:spcPts val="1425"/>
                </a:lnSpc>
              </a:pPr>
              <a:t>‹N°›</a:t>
            </a:fld>
            <a:endParaRPr lang="fr-FR" spc="-5" dirty="0"/>
          </a:p>
        </p:txBody>
      </p:sp>
    </p:spTree>
    <p:extLst>
      <p:ext uri="{BB962C8B-B14F-4D97-AF65-F5344CB8AC3E}">
        <p14:creationId xmlns:p14="http://schemas.microsoft.com/office/powerpoint/2010/main" val="458692668"/>
      </p:ext>
    </p:extLst>
  </p:cSld>
  <p:clrMapOvr>
    <a:masterClrMapping/>
  </p:clrMapOvr>
  <p:hf sldNum="0"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AA8B2C8-12B2-2EA0-7E2C-BDC06D89FCF4}"/>
              </a:ext>
            </a:extLst>
          </p:cNvPr>
          <p:cNvSpPr>
            <a:spLocks noGrp="1"/>
          </p:cNvSpPr>
          <p:nvPr>
            <p:ph type="title"/>
          </p:nvPr>
        </p:nvSpPr>
        <p:spPr>
          <a:xfrm>
            <a:off x="629841" y="365126"/>
            <a:ext cx="78867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1D9D3D47-909A-D2B9-1318-C815922FB7D7}"/>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E4232E91-5560-5E0D-885D-27F1CD32D293}"/>
              </a:ext>
            </a:extLst>
          </p:cNvPr>
          <p:cNvSpPr>
            <a:spLocks noGrp="1"/>
          </p:cNvSpPr>
          <p:nvPr>
            <p:ph sz="half" idx="2"/>
          </p:nvPr>
        </p:nvSpPr>
        <p:spPr>
          <a:xfrm>
            <a:off x="629842" y="2505075"/>
            <a:ext cx="3868340"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2A3FBE8E-A508-2E6E-9495-4B080430FB0F}"/>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FC611E5F-52C1-E319-CCC9-73C78857D656}"/>
              </a:ext>
            </a:extLst>
          </p:cNvPr>
          <p:cNvSpPr>
            <a:spLocks noGrp="1"/>
          </p:cNvSpPr>
          <p:nvPr>
            <p:ph sz="quarter" idx="4"/>
          </p:nvPr>
        </p:nvSpPr>
        <p:spPr>
          <a:xfrm>
            <a:off x="4629150" y="2505075"/>
            <a:ext cx="3887391"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31E8C504-97A3-5E57-174C-DC4354469D91}"/>
              </a:ext>
            </a:extLst>
          </p:cNvPr>
          <p:cNvSpPr>
            <a:spLocks noGrp="1"/>
          </p:cNvSpPr>
          <p:nvPr>
            <p:ph type="dt" sz="half" idx="10"/>
          </p:nvPr>
        </p:nvSpPr>
        <p:spPr/>
        <p:txBody>
          <a:bodyPr/>
          <a:lstStyle/>
          <a:p>
            <a:r>
              <a:rPr lang="en-US"/>
              <a:t>4/29/2022</a:t>
            </a:r>
          </a:p>
        </p:txBody>
      </p:sp>
      <p:sp>
        <p:nvSpPr>
          <p:cNvPr id="8" name="Espace réservé du pied de page 7">
            <a:extLst>
              <a:ext uri="{FF2B5EF4-FFF2-40B4-BE49-F238E27FC236}">
                <a16:creationId xmlns:a16="http://schemas.microsoft.com/office/drawing/2014/main" id="{2B09FAC4-8010-35F8-A7BB-B228683C03EF}"/>
              </a:ext>
            </a:extLst>
          </p:cNvPr>
          <p:cNvSpPr>
            <a:spLocks noGrp="1"/>
          </p:cNvSpPr>
          <p:nvPr>
            <p:ph type="ftr" sz="quarter" idx="11"/>
          </p:nvPr>
        </p:nvSpPr>
        <p:spPr/>
        <p:txBody>
          <a:bodyPr/>
          <a:lstStyle/>
          <a:p>
            <a:pPr marL="12700">
              <a:lnSpc>
                <a:spcPts val="1425"/>
              </a:lnSpc>
            </a:pPr>
            <a:r>
              <a:rPr lang="fr-FR" spc="-5"/>
              <a:t>CDG 18 – Réunion d’information – 03 mai 2022</a:t>
            </a:r>
            <a:endParaRPr lang="fr-FR" dirty="0"/>
          </a:p>
        </p:txBody>
      </p:sp>
      <p:sp>
        <p:nvSpPr>
          <p:cNvPr id="9" name="Espace réservé du numéro de diapositive 8">
            <a:extLst>
              <a:ext uri="{FF2B5EF4-FFF2-40B4-BE49-F238E27FC236}">
                <a16:creationId xmlns:a16="http://schemas.microsoft.com/office/drawing/2014/main" id="{1CBC266F-0E51-47F3-8243-860B90AA8659}"/>
              </a:ext>
            </a:extLst>
          </p:cNvPr>
          <p:cNvSpPr>
            <a:spLocks noGrp="1"/>
          </p:cNvSpPr>
          <p:nvPr>
            <p:ph type="sldNum" sz="quarter" idx="12"/>
          </p:nvPr>
        </p:nvSpPr>
        <p:spPr/>
        <p:txBody>
          <a:bodyPr/>
          <a:lstStyle/>
          <a:p>
            <a:pPr marL="38100">
              <a:lnSpc>
                <a:spcPts val="1425"/>
              </a:lnSpc>
            </a:pPr>
            <a:fld id="{81D60167-4931-47E6-BA6A-407CBD079E47}" type="slidenum">
              <a:rPr lang="fr-FR" spc="-5" smtClean="0"/>
              <a:pPr marL="38100">
                <a:lnSpc>
                  <a:spcPts val="1425"/>
                </a:lnSpc>
              </a:pPr>
              <a:t>‹N°›</a:t>
            </a:fld>
            <a:endParaRPr lang="fr-FR" spc="-5" dirty="0"/>
          </a:p>
        </p:txBody>
      </p:sp>
    </p:spTree>
    <p:extLst>
      <p:ext uri="{BB962C8B-B14F-4D97-AF65-F5344CB8AC3E}">
        <p14:creationId xmlns:p14="http://schemas.microsoft.com/office/powerpoint/2010/main" val="1563596762"/>
      </p:ext>
    </p:extLst>
  </p:cSld>
  <p:clrMapOvr>
    <a:masterClrMapping/>
  </p:clrMapOvr>
  <p:hf sldNum="0"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D7BD07-0692-1557-7B09-B9675680834D}"/>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032013DF-B4E6-02B2-6878-3427DF933A5D}"/>
              </a:ext>
            </a:extLst>
          </p:cNvPr>
          <p:cNvSpPr>
            <a:spLocks noGrp="1"/>
          </p:cNvSpPr>
          <p:nvPr>
            <p:ph type="dt" sz="half" idx="10"/>
          </p:nvPr>
        </p:nvSpPr>
        <p:spPr/>
        <p:txBody>
          <a:bodyPr/>
          <a:lstStyle/>
          <a:p>
            <a:r>
              <a:rPr lang="en-US"/>
              <a:t>4/29/2022</a:t>
            </a:r>
          </a:p>
        </p:txBody>
      </p:sp>
      <p:sp>
        <p:nvSpPr>
          <p:cNvPr id="4" name="Espace réservé du pied de page 3">
            <a:extLst>
              <a:ext uri="{FF2B5EF4-FFF2-40B4-BE49-F238E27FC236}">
                <a16:creationId xmlns:a16="http://schemas.microsoft.com/office/drawing/2014/main" id="{B89A5F7F-C1CD-8B89-30F2-751104D642B4}"/>
              </a:ext>
            </a:extLst>
          </p:cNvPr>
          <p:cNvSpPr>
            <a:spLocks noGrp="1"/>
          </p:cNvSpPr>
          <p:nvPr>
            <p:ph type="ftr" sz="quarter" idx="11"/>
          </p:nvPr>
        </p:nvSpPr>
        <p:spPr/>
        <p:txBody>
          <a:bodyPr/>
          <a:lstStyle/>
          <a:p>
            <a:pPr marL="12700">
              <a:lnSpc>
                <a:spcPts val="1425"/>
              </a:lnSpc>
            </a:pPr>
            <a:r>
              <a:rPr lang="fr-FR" spc="-5"/>
              <a:t>CDG 18 – Réunion d’information – 03 mai 2022</a:t>
            </a:r>
            <a:endParaRPr lang="fr-FR" dirty="0"/>
          </a:p>
        </p:txBody>
      </p:sp>
      <p:sp>
        <p:nvSpPr>
          <p:cNvPr id="5" name="Espace réservé du numéro de diapositive 4">
            <a:extLst>
              <a:ext uri="{FF2B5EF4-FFF2-40B4-BE49-F238E27FC236}">
                <a16:creationId xmlns:a16="http://schemas.microsoft.com/office/drawing/2014/main" id="{65DACC61-75E8-C6EB-902F-701C3A663593}"/>
              </a:ext>
            </a:extLst>
          </p:cNvPr>
          <p:cNvSpPr>
            <a:spLocks noGrp="1"/>
          </p:cNvSpPr>
          <p:nvPr>
            <p:ph type="sldNum" sz="quarter" idx="12"/>
          </p:nvPr>
        </p:nvSpPr>
        <p:spPr/>
        <p:txBody>
          <a:bodyPr/>
          <a:lstStyle/>
          <a:p>
            <a:pPr marL="38100">
              <a:lnSpc>
                <a:spcPts val="1425"/>
              </a:lnSpc>
            </a:pPr>
            <a:fld id="{81D60167-4931-47E6-BA6A-407CBD079E47}" type="slidenum">
              <a:rPr lang="fr-FR" spc="-5" smtClean="0"/>
              <a:pPr marL="38100">
                <a:lnSpc>
                  <a:spcPts val="1425"/>
                </a:lnSpc>
              </a:pPr>
              <a:t>‹N°›</a:t>
            </a:fld>
            <a:endParaRPr lang="fr-FR" spc="-5" dirty="0"/>
          </a:p>
        </p:txBody>
      </p:sp>
    </p:spTree>
    <p:extLst>
      <p:ext uri="{BB962C8B-B14F-4D97-AF65-F5344CB8AC3E}">
        <p14:creationId xmlns:p14="http://schemas.microsoft.com/office/powerpoint/2010/main" val="1922412562"/>
      </p:ext>
    </p:extLst>
  </p:cSld>
  <p:clrMapOvr>
    <a:masterClrMapping/>
  </p:clrMapOvr>
  <p:hf sldNum="0"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0F4AA528-EB3F-5CD9-CB92-84A67087ADC4}"/>
              </a:ext>
            </a:extLst>
          </p:cNvPr>
          <p:cNvSpPr>
            <a:spLocks noGrp="1"/>
          </p:cNvSpPr>
          <p:nvPr>
            <p:ph type="dt" sz="half" idx="10"/>
          </p:nvPr>
        </p:nvSpPr>
        <p:spPr/>
        <p:txBody>
          <a:bodyPr/>
          <a:lstStyle/>
          <a:p>
            <a:fld id="{300A905A-F97D-4E54-ABC5-1CE31C62808A}" type="datetimeFigureOut">
              <a:rPr lang="fr-FR" smtClean="0"/>
              <a:pPr/>
              <a:t>06/03/2025</a:t>
            </a:fld>
            <a:endParaRPr lang="fr-FR"/>
          </a:p>
        </p:txBody>
      </p:sp>
      <p:sp>
        <p:nvSpPr>
          <p:cNvPr id="3" name="Espace réservé du pied de page 2">
            <a:extLst>
              <a:ext uri="{FF2B5EF4-FFF2-40B4-BE49-F238E27FC236}">
                <a16:creationId xmlns:a16="http://schemas.microsoft.com/office/drawing/2014/main" id="{F8461D7D-EB47-7F36-CC8F-FBB5D457E1B3}"/>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999B2601-42BC-9A86-949A-EF796C99DC45}"/>
              </a:ext>
            </a:extLst>
          </p:cNvPr>
          <p:cNvSpPr>
            <a:spLocks noGrp="1"/>
          </p:cNvSpPr>
          <p:nvPr>
            <p:ph type="sldNum" sz="quarter" idx="12"/>
          </p:nvPr>
        </p:nvSpPr>
        <p:spPr/>
        <p:txBody>
          <a:bodyPr/>
          <a:lstStyle/>
          <a:p>
            <a:fld id="{52501073-81C6-4E18-943D-5D2E57C59D15}" type="slidenum">
              <a:rPr lang="fr-FR" smtClean="0"/>
              <a:pPr/>
              <a:t>‹N°›</a:t>
            </a:fld>
            <a:endParaRPr lang="fr-FR"/>
          </a:p>
        </p:txBody>
      </p:sp>
    </p:spTree>
    <p:extLst>
      <p:ext uri="{BB962C8B-B14F-4D97-AF65-F5344CB8AC3E}">
        <p14:creationId xmlns:p14="http://schemas.microsoft.com/office/powerpoint/2010/main" val="42878992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127AEF-F721-CD86-1A5A-6B8813006CFE}"/>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du contenu 2">
            <a:extLst>
              <a:ext uri="{FF2B5EF4-FFF2-40B4-BE49-F238E27FC236}">
                <a16:creationId xmlns:a16="http://schemas.microsoft.com/office/drawing/2014/main" id="{EA3A181F-310C-95C5-8F4C-EB6C2BF5A786}"/>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24BBE421-3EF6-F4E1-7B9D-669C72E8CA3A}"/>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7F127263-A8EA-1333-0F20-2A8DE115995D}"/>
              </a:ext>
            </a:extLst>
          </p:cNvPr>
          <p:cNvSpPr>
            <a:spLocks noGrp="1"/>
          </p:cNvSpPr>
          <p:nvPr>
            <p:ph type="dt" sz="half" idx="10"/>
          </p:nvPr>
        </p:nvSpPr>
        <p:spPr/>
        <p:txBody>
          <a:bodyPr/>
          <a:lstStyle/>
          <a:p>
            <a:r>
              <a:rPr lang="en-US"/>
              <a:t>4/29/2022</a:t>
            </a:r>
          </a:p>
        </p:txBody>
      </p:sp>
      <p:sp>
        <p:nvSpPr>
          <p:cNvPr id="6" name="Espace réservé du pied de page 5">
            <a:extLst>
              <a:ext uri="{FF2B5EF4-FFF2-40B4-BE49-F238E27FC236}">
                <a16:creationId xmlns:a16="http://schemas.microsoft.com/office/drawing/2014/main" id="{299D8454-26C5-E4A7-D5AE-7FB64520319D}"/>
              </a:ext>
            </a:extLst>
          </p:cNvPr>
          <p:cNvSpPr>
            <a:spLocks noGrp="1"/>
          </p:cNvSpPr>
          <p:nvPr>
            <p:ph type="ftr" sz="quarter" idx="11"/>
          </p:nvPr>
        </p:nvSpPr>
        <p:spPr/>
        <p:txBody>
          <a:bodyPr/>
          <a:lstStyle/>
          <a:p>
            <a:pPr marL="12700">
              <a:lnSpc>
                <a:spcPts val="1425"/>
              </a:lnSpc>
            </a:pPr>
            <a:r>
              <a:rPr lang="fr-FR" spc="-5"/>
              <a:t>CDG 18 – Réunion d’information – 03 mai 2022</a:t>
            </a:r>
            <a:endParaRPr lang="fr-FR" dirty="0"/>
          </a:p>
        </p:txBody>
      </p:sp>
      <p:sp>
        <p:nvSpPr>
          <p:cNvPr id="7" name="Espace réservé du numéro de diapositive 6">
            <a:extLst>
              <a:ext uri="{FF2B5EF4-FFF2-40B4-BE49-F238E27FC236}">
                <a16:creationId xmlns:a16="http://schemas.microsoft.com/office/drawing/2014/main" id="{AC3665FC-C8EA-47EC-627A-5E834F838FAD}"/>
              </a:ext>
            </a:extLst>
          </p:cNvPr>
          <p:cNvSpPr>
            <a:spLocks noGrp="1"/>
          </p:cNvSpPr>
          <p:nvPr>
            <p:ph type="sldNum" sz="quarter" idx="12"/>
          </p:nvPr>
        </p:nvSpPr>
        <p:spPr/>
        <p:txBody>
          <a:bodyPr/>
          <a:lstStyle/>
          <a:p>
            <a:pPr marL="38100">
              <a:lnSpc>
                <a:spcPts val="1425"/>
              </a:lnSpc>
            </a:pPr>
            <a:fld id="{81D60167-4931-47E6-BA6A-407CBD079E47}" type="slidenum">
              <a:rPr lang="fr-FR" spc="-5" smtClean="0"/>
              <a:pPr marL="38100">
                <a:lnSpc>
                  <a:spcPts val="1425"/>
                </a:lnSpc>
              </a:pPr>
              <a:t>‹N°›</a:t>
            </a:fld>
            <a:endParaRPr lang="fr-FR" spc="-5" dirty="0"/>
          </a:p>
        </p:txBody>
      </p:sp>
    </p:spTree>
    <p:extLst>
      <p:ext uri="{BB962C8B-B14F-4D97-AF65-F5344CB8AC3E}">
        <p14:creationId xmlns:p14="http://schemas.microsoft.com/office/powerpoint/2010/main" val="2186093607"/>
      </p:ext>
    </p:extLst>
  </p:cSld>
  <p:clrMapOvr>
    <a:masterClrMapping/>
  </p:clrMapOvr>
  <p:hf sldNum="0"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E5469FE-B454-F5E0-4282-774FD2697DF3}"/>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pour une image  2">
            <a:extLst>
              <a:ext uri="{FF2B5EF4-FFF2-40B4-BE49-F238E27FC236}">
                <a16:creationId xmlns:a16="http://schemas.microsoft.com/office/drawing/2014/main" id="{D1ECD914-493B-6266-5925-E1ACAD34276B}"/>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fr-FR"/>
          </a:p>
        </p:txBody>
      </p:sp>
      <p:sp>
        <p:nvSpPr>
          <p:cNvPr id="4" name="Espace réservé du texte 3">
            <a:extLst>
              <a:ext uri="{FF2B5EF4-FFF2-40B4-BE49-F238E27FC236}">
                <a16:creationId xmlns:a16="http://schemas.microsoft.com/office/drawing/2014/main" id="{FC8FAA62-2D02-F1AC-BE20-2976D5DA6D46}"/>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10FEC42-A78E-65DD-E410-1694AC2A5A46}"/>
              </a:ext>
            </a:extLst>
          </p:cNvPr>
          <p:cNvSpPr>
            <a:spLocks noGrp="1"/>
          </p:cNvSpPr>
          <p:nvPr>
            <p:ph type="dt" sz="half" idx="10"/>
          </p:nvPr>
        </p:nvSpPr>
        <p:spPr/>
        <p:txBody>
          <a:bodyPr/>
          <a:lstStyle/>
          <a:p>
            <a:r>
              <a:rPr lang="en-US"/>
              <a:t>4/29/2022</a:t>
            </a:r>
          </a:p>
        </p:txBody>
      </p:sp>
      <p:sp>
        <p:nvSpPr>
          <p:cNvPr id="6" name="Espace réservé du pied de page 5">
            <a:extLst>
              <a:ext uri="{FF2B5EF4-FFF2-40B4-BE49-F238E27FC236}">
                <a16:creationId xmlns:a16="http://schemas.microsoft.com/office/drawing/2014/main" id="{C2F6D830-58EA-0F5A-689A-E74518EF5510}"/>
              </a:ext>
            </a:extLst>
          </p:cNvPr>
          <p:cNvSpPr>
            <a:spLocks noGrp="1"/>
          </p:cNvSpPr>
          <p:nvPr>
            <p:ph type="ftr" sz="quarter" idx="11"/>
          </p:nvPr>
        </p:nvSpPr>
        <p:spPr/>
        <p:txBody>
          <a:bodyPr/>
          <a:lstStyle/>
          <a:p>
            <a:pPr marL="12700">
              <a:lnSpc>
                <a:spcPts val="1425"/>
              </a:lnSpc>
            </a:pPr>
            <a:r>
              <a:rPr lang="fr-FR" spc="-5"/>
              <a:t>CDG 18 – Réunion d’information – 03 mai 2022</a:t>
            </a:r>
            <a:endParaRPr lang="fr-FR" dirty="0"/>
          </a:p>
        </p:txBody>
      </p:sp>
      <p:sp>
        <p:nvSpPr>
          <p:cNvPr id="7" name="Espace réservé du numéro de diapositive 6">
            <a:extLst>
              <a:ext uri="{FF2B5EF4-FFF2-40B4-BE49-F238E27FC236}">
                <a16:creationId xmlns:a16="http://schemas.microsoft.com/office/drawing/2014/main" id="{16D8DF24-FBDA-114E-471E-4A7473020BF5}"/>
              </a:ext>
            </a:extLst>
          </p:cNvPr>
          <p:cNvSpPr>
            <a:spLocks noGrp="1"/>
          </p:cNvSpPr>
          <p:nvPr>
            <p:ph type="sldNum" sz="quarter" idx="12"/>
          </p:nvPr>
        </p:nvSpPr>
        <p:spPr/>
        <p:txBody>
          <a:bodyPr/>
          <a:lstStyle/>
          <a:p>
            <a:pPr marL="38100">
              <a:lnSpc>
                <a:spcPts val="1425"/>
              </a:lnSpc>
            </a:pPr>
            <a:fld id="{81D60167-4931-47E6-BA6A-407CBD079E47}" type="slidenum">
              <a:rPr lang="fr-FR" spc="-5" smtClean="0"/>
              <a:pPr marL="38100">
                <a:lnSpc>
                  <a:spcPts val="1425"/>
                </a:lnSpc>
              </a:pPr>
              <a:t>‹N°›</a:t>
            </a:fld>
            <a:endParaRPr lang="fr-FR" spc="-5" dirty="0"/>
          </a:p>
        </p:txBody>
      </p:sp>
    </p:spTree>
    <p:extLst>
      <p:ext uri="{BB962C8B-B14F-4D97-AF65-F5344CB8AC3E}">
        <p14:creationId xmlns:p14="http://schemas.microsoft.com/office/powerpoint/2010/main" val="3485750770"/>
      </p:ext>
    </p:extLst>
  </p:cSld>
  <p:clrMapOvr>
    <a:masterClrMapping/>
  </p:clrMapOvr>
  <p:hf sldNum="0"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55077874-EEE3-0768-6201-8580C44784C7}"/>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9DE5EBA1-1C49-FB94-8E18-909994D21884}"/>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F0F68BE-9B39-7468-1755-2F198684F8CC}"/>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a:t>4/29/2022</a:t>
            </a:r>
          </a:p>
        </p:txBody>
      </p:sp>
      <p:sp>
        <p:nvSpPr>
          <p:cNvPr id="5" name="Espace réservé du pied de page 4">
            <a:extLst>
              <a:ext uri="{FF2B5EF4-FFF2-40B4-BE49-F238E27FC236}">
                <a16:creationId xmlns:a16="http://schemas.microsoft.com/office/drawing/2014/main" id="{E1AF612E-E52C-E3B6-8C13-CA462B0DFBA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marL="12700">
              <a:lnSpc>
                <a:spcPts val="1425"/>
              </a:lnSpc>
            </a:pPr>
            <a:r>
              <a:rPr lang="fr-FR" spc="-5"/>
              <a:t>CDG 18 – Réunion d’information – 03 mai 2022</a:t>
            </a:r>
            <a:endParaRPr lang="fr-FR" dirty="0"/>
          </a:p>
        </p:txBody>
      </p:sp>
      <p:sp>
        <p:nvSpPr>
          <p:cNvPr id="6" name="Espace réservé du numéro de diapositive 5">
            <a:extLst>
              <a:ext uri="{FF2B5EF4-FFF2-40B4-BE49-F238E27FC236}">
                <a16:creationId xmlns:a16="http://schemas.microsoft.com/office/drawing/2014/main" id="{E16D8736-65C8-AAD8-8D1B-CE4CABD58C48}"/>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marL="38100">
              <a:lnSpc>
                <a:spcPts val="1425"/>
              </a:lnSpc>
            </a:pPr>
            <a:fld id="{81D60167-4931-47E6-BA6A-407CBD079E47}" type="slidenum">
              <a:rPr lang="fr-FR" spc="-5" smtClean="0"/>
              <a:pPr marL="38100">
                <a:lnSpc>
                  <a:spcPts val="1425"/>
                </a:lnSpc>
              </a:pPr>
              <a:t>‹N°›</a:t>
            </a:fld>
            <a:endParaRPr lang="fr-FR" spc="-5" dirty="0"/>
          </a:p>
        </p:txBody>
      </p:sp>
    </p:spTree>
    <p:extLst>
      <p:ext uri="{BB962C8B-B14F-4D97-AF65-F5344CB8AC3E}">
        <p14:creationId xmlns:p14="http://schemas.microsoft.com/office/powerpoint/2010/main" val="385703573"/>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hf sldNum="0"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3.jpg"/><Relationship Id="rId4" Type="http://schemas.openxmlformats.org/officeDocument/2006/relationships/hyperlink" Target="https://www.cdg18.fr/fileadmin/bibliotheque/Documents/Acces_reserve/Outils/AGIRHE/Instances_representatives/Liste_des_PJ_par_type_de_saisine.pdf"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s://www.cdg18.fr/fileadmin/bibliotheque/Documents/Acces_reserve/Outils/AGIRHE/Instances_representatives/procedure_agirhe_-_saisir_CST_F3SCT_CAP_CCP.pdf"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8.jpg"/></Relationships>
</file>

<file path=ppt/slides/_rels/slide24.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1.jpeg"/><Relationship Id="rId2" Type="http://schemas.openxmlformats.org/officeDocument/2006/relationships/diagramData" Target="../diagrams/data4.xml"/><Relationship Id="rId1" Type="http://schemas.openxmlformats.org/officeDocument/2006/relationships/slideLayout" Target="../slideLayouts/slideLayout1.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7.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10.svg"/></Relationships>
</file>

<file path=ppt/slides/_rels/slide3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1.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10.svg"/></Relationships>
</file>

<file path=ppt/slides/_rels/slide3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4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5.xml"/><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11.jpg"/></Relationships>
</file>

<file path=ppt/slides/_rels/slide4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44.xml.rels><?xml version="1.0" encoding="UTF-8" standalone="yes"?>
<Relationships xmlns="http://schemas.openxmlformats.org/package/2006/relationships"><Relationship Id="rId3" Type="http://schemas.openxmlformats.org/officeDocument/2006/relationships/image" Target="../media/image14.jpeg"/><Relationship Id="rId7" Type="http://schemas.openxmlformats.org/officeDocument/2006/relationships/hyperlink" Target="mailto:assurances.retraite@cdg18.fr"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hyperlink" Target="https://client-02.relyens.eu/espaceclient/" TargetMode="External"/><Relationship Id="rId5" Type="http://schemas.openxmlformats.org/officeDocument/2006/relationships/hyperlink" Target="mailto:assurances.retraite@cdg18.fr?subject=Conditions%20particuli%C3%A8res%202025%20-%20NOM%20COLLECTIVITE" TargetMode="External"/><Relationship Id="rId4" Type="http://schemas.openxmlformats.org/officeDocument/2006/relationships/image" Target="../media/image1.jpeg"/></Relationships>
</file>

<file path=ppt/slides/_rels/slide4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8.xml"/><Relationship Id="rId1" Type="http://schemas.openxmlformats.org/officeDocument/2006/relationships/slideLayout" Target="../slideLayouts/slideLayout2.xml"/><Relationship Id="rId5" Type="http://schemas.openxmlformats.org/officeDocument/2006/relationships/image" Target="../media/image15.jpg"/><Relationship Id="rId4" Type="http://schemas.openxmlformats.org/officeDocument/2006/relationships/hyperlink" Target="https://www.cdg18.fr/fileadmin/bibliotheque/Documents/Prevention/Formation_assistant_de_prevention_2025.pdf" TargetMode="External"/></Relationships>
</file>

<file path=ppt/slides/_rels/slide46.xml.rels><?xml version="1.0" encoding="UTF-8" standalone="yes"?>
<Relationships xmlns="http://schemas.openxmlformats.org/package/2006/relationships"><Relationship Id="rId8" Type="http://schemas.openxmlformats.org/officeDocument/2006/relationships/customXml" Target="../ink/ink2.xml"/><Relationship Id="rId13" Type="http://schemas.openxmlformats.org/officeDocument/2006/relationships/image" Target="NULL"/><Relationship Id="rId3" Type="http://schemas.openxmlformats.org/officeDocument/2006/relationships/image" Target="../media/image16.png"/><Relationship Id="rId7" Type="http://schemas.openxmlformats.org/officeDocument/2006/relationships/image" Target="NULL"/><Relationship Id="rId12" Type="http://schemas.openxmlformats.org/officeDocument/2006/relationships/customXml" Target="../ink/ink4.xml"/><Relationship Id="rId2" Type="http://schemas.openxmlformats.org/officeDocument/2006/relationships/notesSlide" Target="../notesSlides/notesSlide29.xml"/><Relationship Id="rId1" Type="http://schemas.openxmlformats.org/officeDocument/2006/relationships/slideLayout" Target="../slideLayouts/slideLayout2.xml"/><Relationship Id="rId6" Type="http://schemas.openxmlformats.org/officeDocument/2006/relationships/customXml" Target="../ink/ink1.xml"/><Relationship Id="rId11" Type="http://schemas.openxmlformats.org/officeDocument/2006/relationships/image" Target="NULL"/><Relationship Id="rId5" Type="http://schemas.openxmlformats.org/officeDocument/2006/relationships/image" Target="../media/image1.jpeg"/><Relationship Id="rId10" Type="http://schemas.openxmlformats.org/officeDocument/2006/relationships/customXml" Target="../ink/ink3.xml"/><Relationship Id="rId4" Type="http://schemas.openxmlformats.org/officeDocument/2006/relationships/hyperlink" Target="https://www.komuniki.fr/index.html" TargetMode="External"/><Relationship Id="rId9" Type="http://schemas.openxmlformats.org/officeDocument/2006/relationships/image" Target="NULL"/></Relationships>
</file>

<file path=ppt/slides/_rels/slide4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mailto:assurances.retraite@cdg18.f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715327" y="2853689"/>
            <a:ext cx="7713345" cy="1427955"/>
          </a:xfrm>
          <a:prstGeom prst="rect">
            <a:avLst/>
          </a:prstGeom>
        </p:spPr>
        <p:txBody>
          <a:bodyPr vert="horz" wrap="square" lIns="0" tIns="12065" rIns="0" bIns="0" rtlCol="0">
            <a:spAutoFit/>
          </a:bodyPr>
          <a:lstStyle/>
          <a:p>
            <a:pPr marL="12700" algn="ctr">
              <a:lnSpc>
                <a:spcPct val="100000"/>
              </a:lnSpc>
              <a:spcBef>
                <a:spcPts val="95"/>
              </a:spcBef>
            </a:pPr>
            <a:r>
              <a:rPr lang="fr-FR" sz="6000" spc="-15" dirty="0">
                <a:solidFill>
                  <a:schemeClr val="accent5">
                    <a:lumMod val="75000"/>
                  </a:schemeClr>
                </a:solidFill>
              </a:rPr>
              <a:t>LES VISIOS DU CDG18</a:t>
            </a:r>
            <a:br>
              <a:rPr lang="fr-FR" sz="4800" spc="-15" dirty="0">
                <a:solidFill>
                  <a:srgbClr val="00B0F0"/>
                </a:solidFill>
              </a:rPr>
            </a:br>
            <a:r>
              <a:rPr lang="fr-FR" sz="3200" spc="-15" dirty="0">
                <a:solidFill>
                  <a:schemeClr val="accent6"/>
                </a:solidFill>
              </a:rPr>
              <a:t>Session  – Mars 2025</a:t>
            </a:r>
            <a:endParaRPr dirty="0">
              <a:solidFill>
                <a:schemeClr val="accent6"/>
              </a:solidFill>
            </a:endParaRPr>
          </a:p>
        </p:txBody>
      </p:sp>
      <p:sp>
        <p:nvSpPr>
          <p:cNvPr id="7" name="object 7"/>
          <p:cNvSpPr txBox="1"/>
          <p:nvPr/>
        </p:nvSpPr>
        <p:spPr>
          <a:xfrm>
            <a:off x="8497061" y="6431686"/>
            <a:ext cx="110489" cy="208279"/>
          </a:xfrm>
          <a:prstGeom prst="rect">
            <a:avLst/>
          </a:prstGeom>
        </p:spPr>
        <p:txBody>
          <a:bodyPr vert="horz" wrap="square" lIns="0" tIns="12700" rIns="0" bIns="0" rtlCol="0">
            <a:spAutoFit/>
          </a:bodyPr>
          <a:lstStyle/>
          <a:p>
            <a:pPr marL="12700">
              <a:lnSpc>
                <a:spcPct val="100000"/>
              </a:lnSpc>
              <a:spcBef>
                <a:spcPts val="100"/>
              </a:spcBef>
            </a:pPr>
            <a:r>
              <a:rPr sz="1200" spc="-5" dirty="0">
                <a:solidFill>
                  <a:srgbClr val="888888"/>
                </a:solidFill>
                <a:latin typeface="Arial"/>
                <a:cs typeface="Arial"/>
              </a:rPr>
              <a:t>1</a:t>
            </a:r>
            <a:endParaRPr sz="1200">
              <a:latin typeface="Arial"/>
              <a:cs typeface="Arial"/>
            </a:endParaRPr>
          </a:p>
        </p:txBody>
      </p:sp>
      <p:pic>
        <p:nvPicPr>
          <p:cNvPr id="9" name="Image 8" descr="Logo_CDG18_BS.jpg"/>
          <p:cNvPicPr>
            <a:picLocks noChangeAspect="1"/>
          </p:cNvPicPr>
          <p:nvPr/>
        </p:nvPicPr>
        <p:blipFill>
          <a:blip r:embed="rId3"/>
          <a:stretch>
            <a:fillRect/>
          </a:stretch>
        </p:blipFill>
        <p:spPr>
          <a:xfrm>
            <a:off x="146011" y="500042"/>
            <a:ext cx="1422426" cy="1443762"/>
          </a:xfrm>
          <a:prstGeom prst="rect">
            <a:avLst/>
          </a:prstGeom>
        </p:spPr>
      </p:pic>
      <p:grpSp>
        <p:nvGrpSpPr>
          <p:cNvPr id="10" name="Groupe 14"/>
          <p:cNvGrpSpPr>
            <a:grpSpLocks/>
          </p:cNvGrpSpPr>
          <p:nvPr/>
        </p:nvGrpSpPr>
        <p:grpSpPr bwMode="auto">
          <a:xfrm>
            <a:off x="1357290" y="285728"/>
            <a:ext cx="7661932" cy="2016596"/>
            <a:chOff x="2521302" y="4447632"/>
            <a:chExt cx="6645275" cy="2324642"/>
          </a:xfrm>
        </p:grpSpPr>
        <p:sp>
          <p:nvSpPr>
            <p:cNvPr id="11" name="Oval 2"/>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2" name="Rectangle 3"/>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3" name="Text Box 4"/>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14" name="Group 6"/>
            <p:cNvGrpSpPr>
              <a:grpSpLocks/>
            </p:cNvGrpSpPr>
            <p:nvPr/>
          </p:nvGrpSpPr>
          <p:grpSpPr bwMode="auto">
            <a:xfrm>
              <a:off x="3957638" y="5091476"/>
              <a:ext cx="171450" cy="1165229"/>
              <a:chOff x="112099728" y="105931681"/>
              <a:chExt cx="170831" cy="1165800"/>
            </a:xfrm>
          </p:grpSpPr>
          <p:sp>
            <p:nvSpPr>
              <p:cNvPr id="19" name="Rectangle 7"/>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0" name="Rectangle 8"/>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1" name="Rectangle 9"/>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15" name="Group 10"/>
            <p:cNvGrpSpPr>
              <a:grpSpLocks/>
            </p:cNvGrpSpPr>
            <p:nvPr/>
          </p:nvGrpSpPr>
          <p:grpSpPr bwMode="auto">
            <a:xfrm>
              <a:off x="8701088" y="4447632"/>
              <a:ext cx="169862" cy="1163632"/>
              <a:chOff x="116843535" y="105289350"/>
              <a:chExt cx="170420" cy="1163658"/>
            </a:xfrm>
          </p:grpSpPr>
          <p:sp>
            <p:nvSpPr>
              <p:cNvPr id="16" name="Rectangle 15"/>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17" name="Rectangle 16"/>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18" name="Rectangle 17"/>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3" name="object 5"/>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2" name="object 5">
            <a:extLst>
              <a:ext uri="{FF2B5EF4-FFF2-40B4-BE49-F238E27FC236}">
                <a16:creationId xmlns:a16="http://schemas.microsoft.com/office/drawing/2014/main" id="{59DEC9A9-D93D-BFA7-972F-C819F74BE1C2}"/>
              </a:ext>
            </a:extLst>
          </p:cNvPr>
          <p:cNvSpPr txBox="1">
            <a:spLocks/>
          </p:cNvSpPr>
          <p:nvPr/>
        </p:nvSpPr>
        <p:spPr>
          <a:xfrm>
            <a:off x="110569" y="4242178"/>
            <a:ext cx="8782089" cy="1910138"/>
          </a:xfrm>
          <a:prstGeom prst="rect">
            <a:avLst/>
          </a:prstGeom>
        </p:spPr>
        <p:txBody>
          <a:bodyPr vert="horz" wrap="square" lIns="0" tIns="12065" rIns="0" bIns="0" rtlCol="0">
            <a:spAutoFit/>
          </a:bodyPr>
          <a:lstStyle>
            <a:lvl1pPr>
              <a:defRPr sz="2400" b="1" i="0">
                <a:solidFill>
                  <a:srgbClr val="B10F61"/>
                </a:solidFill>
                <a:latin typeface="Carlito"/>
                <a:ea typeface="+mj-ea"/>
                <a:cs typeface="Carlito"/>
              </a:defRPr>
            </a:lvl1pPr>
          </a:lstStyle>
          <a:p>
            <a:pPr marL="12700" algn="ctr">
              <a:spcBef>
                <a:spcPts val="95"/>
              </a:spcBef>
            </a:pPr>
            <a:r>
              <a:rPr lang="fr-FR" sz="2800" kern="0" spc="-15" dirty="0">
                <a:solidFill>
                  <a:schemeClr val="accent5">
                    <a:lumMod val="75000"/>
                  </a:schemeClr>
                </a:solidFill>
              </a:rPr>
              <a:t>Vos intervenants pour cette session</a:t>
            </a:r>
          </a:p>
          <a:p>
            <a:pPr marL="12700" algn="ctr">
              <a:spcBef>
                <a:spcPts val="95"/>
              </a:spcBef>
            </a:pPr>
            <a:endParaRPr lang="fr-FR" sz="2000" kern="0" spc="-15" dirty="0">
              <a:solidFill>
                <a:srgbClr val="00B0F0"/>
              </a:solidFill>
              <a:latin typeface="Arial" panose="020B0604020202020204" pitchFamily="34" charset="0"/>
              <a:cs typeface="Arial" panose="020B0604020202020204" pitchFamily="34" charset="0"/>
            </a:endParaRPr>
          </a:p>
          <a:p>
            <a:pPr marL="12700" algn="ctr">
              <a:spcBef>
                <a:spcPts val="95"/>
              </a:spcBef>
            </a:pPr>
            <a:r>
              <a:rPr lang="fr-FR" kern="0" dirty="0">
                <a:solidFill>
                  <a:srgbClr val="00B0F0"/>
                </a:solidFill>
              </a:rPr>
              <a:t>Céline GENDRAULT – Gestionnaire Assurances - Retraite</a:t>
            </a:r>
          </a:p>
          <a:p>
            <a:pPr marL="12700" algn="ctr">
              <a:spcBef>
                <a:spcPts val="95"/>
              </a:spcBef>
            </a:pPr>
            <a:r>
              <a:rPr lang="fr-FR" kern="0" dirty="0">
                <a:solidFill>
                  <a:srgbClr val="00B0F0"/>
                </a:solidFill>
              </a:rPr>
              <a:t>Yveline ROUX-BERANGER – Directrice Générale des Services</a:t>
            </a:r>
          </a:p>
          <a:p>
            <a:pPr marL="12700" algn="ctr">
              <a:spcBef>
                <a:spcPts val="95"/>
              </a:spcBef>
            </a:pPr>
            <a:r>
              <a:rPr lang="fr-FR" kern="0" dirty="0">
                <a:solidFill>
                  <a:srgbClr val="00B0F0"/>
                </a:solidFill>
              </a:rPr>
              <a:t>Aurore VEDRENNE- Directrice Adjointe des Services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descr="Logo_CDG18_BS.jpg"/>
          <p:cNvPicPr>
            <a:picLocks noChangeAspect="1"/>
          </p:cNvPicPr>
          <p:nvPr/>
        </p:nvPicPr>
        <p:blipFill>
          <a:blip r:embed="rId2"/>
          <a:stretch>
            <a:fillRect/>
          </a:stretch>
        </p:blipFill>
        <p:spPr>
          <a:xfrm>
            <a:off x="152400" y="0"/>
            <a:ext cx="1422426" cy="1443762"/>
          </a:xfrm>
          <a:prstGeom prst="rect">
            <a:avLst/>
          </a:prstGeom>
        </p:spPr>
      </p:pic>
      <p:grpSp>
        <p:nvGrpSpPr>
          <p:cNvPr id="4" name="Groupe 14"/>
          <p:cNvGrpSpPr>
            <a:grpSpLocks/>
          </p:cNvGrpSpPr>
          <p:nvPr/>
        </p:nvGrpSpPr>
        <p:grpSpPr bwMode="auto">
          <a:xfrm>
            <a:off x="1357290" y="285728"/>
            <a:ext cx="7661932" cy="2016596"/>
            <a:chOff x="2521302" y="4447632"/>
            <a:chExt cx="6645275" cy="2324642"/>
          </a:xfrm>
        </p:grpSpPr>
        <p:sp>
          <p:nvSpPr>
            <p:cNvPr id="12" name="Oval 2"/>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3" name="Rectangle 3"/>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4" name="Text Box 4"/>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5" name="Group 6"/>
            <p:cNvGrpSpPr>
              <a:grpSpLocks/>
            </p:cNvGrpSpPr>
            <p:nvPr/>
          </p:nvGrpSpPr>
          <p:grpSpPr bwMode="auto">
            <a:xfrm>
              <a:off x="3957638" y="5091476"/>
              <a:ext cx="171450" cy="1165229"/>
              <a:chOff x="112099728" y="105931681"/>
              <a:chExt cx="170831" cy="1165800"/>
            </a:xfrm>
          </p:grpSpPr>
          <p:sp>
            <p:nvSpPr>
              <p:cNvPr id="20" name="Rectangle 7"/>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1" name="Rectangle 8"/>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2" name="Rectangle 9"/>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6" name="Group 10"/>
            <p:cNvGrpSpPr>
              <a:grpSpLocks/>
            </p:cNvGrpSpPr>
            <p:nvPr/>
          </p:nvGrpSpPr>
          <p:grpSpPr bwMode="auto">
            <a:xfrm>
              <a:off x="8701088" y="4447632"/>
              <a:ext cx="169862" cy="1163632"/>
              <a:chOff x="116843535" y="105289350"/>
              <a:chExt cx="170420" cy="1163658"/>
            </a:xfrm>
          </p:grpSpPr>
          <p:sp>
            <p:nvSpPr>
              <p:cNvPr id="17" name="Rectangle 16"/>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18" name="Rectangle 17"/>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19" name="Rectangle 18"/>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3" name="object 5"/>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graphicFrame>
        <p:nvGraphicFramePr>
          <p:cNvPr id="25" name="Diagramme 24"/>
          <p:cNvGraphicFramePr/>
          <p:nvPr>
            <p:extLst>
              <p:ext uri="{D42A27DB-BD31-4B8C-83A1-F6EECF244321}">
                <p14:modId xmlns:p14="http://schemas.microsoft.com/office/powerpoint/2010/main" val="918492695"/>
              </p:ext>
            </p:extLst>
          </p:nvPr>
        </p:nvGraphicFramePr>
        <p:xfrm>
          <a:off x="685800" y="2286000"/>
          <a:ext cx="71628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224639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931CBF-826F-7017-5F87-E949858556C8}"/>
            </a:ext>
          </a:extLst>
        </p:cNvPr>
        <p:cNvGrpSpPr/>
        <p:nvPr/>
      </p:nvGrpSpPr>
      <p:grpSpPr>
        <a:xfrm>
          <a:off x="0" y="0"/>
          <a:ext cx="0" cy="0"/>
          <a:chOff x="0" y="0"/>
          <a:chExt cx="0" cy="0"/>
        </a:xfrm>
      </p:grpSpPr>
      <p:pic>
        <p:nvPicPr>
          <p:cNvPr id="11" name="Image 10" descr="Logo_CDG18_BS.jpg">
            <a:extLst>
              <a:ext uri="{FF2B5EF4-FFF2-40B4-BE49-F238E27FC236}">
                <a16:creationId xmlns:a16="http://schemas.microsoft.com/office/drawing/2014/main" id="{804AB587-7EE4-B7DD-6801-2B518AFC41B6}"/>
              </a:ext>
            </a:extLst>
          </p:cNvPr>
          <p:cNvPicPr>
            <a:picLocks noChangeAspect="1"/>
          </p:cNvPicPr>
          <p:nvPr/>
        </p:nvPicPr>
        <p:blipFill>
          <a:blip r:embed="rId3"/>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E9CB2319-15A9-D0D6-95C2-DD4F70D4E798}"/>
              </a:ext>
            </a:extLst>
          </p:cNvPr>
          <p:cNvGrpSpPr>
            <a:grpSpLocks/>
          </p:cNvGrpSpPr>
          <p:nvPr/>
        </p:nvGrpSpPr>
        <p:grpSpPr bwMode="auto">
          <a:xfrm>
            <a:off x="1354240" y="186233"/>
            <a:ext cx="7661932" cy="1314472"/>
            <a:chOff x="2521302" y="4447632"/>
            <a:chExt cx="6645275" cy="2324642"/>
          </a:xfrm>
        </p:grpSpPr>
        <p:sp>
          <p:nvSpPr>
            <p:cNvPr id="14" name="Oval 2">
              <a:extLst>
                <a:ext uri="{FF2B5EF4-FFF2-40B4-BE49-F238E27FC236}">
                  <a16:creationId xmlns:a16="http://schemas.microsoft.com/office/drawing/2014/main" id="{765281D0-F36D-84C7-49AC-536125F9687C}"/>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3C0006D3-7D20-7184-81DE-AF30F1C1E8C7}"/>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8C540205-BB9F-0306-7F98-0AA0CEB1836A}"/>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B63742CC-D669-8FF3-8CF0-ED2E77E3FC05}"/>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29BF2C8F-318B-64CB-80BB-06A39CA163B1}"/>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64808407-F094-F755-3EBE-C3144F9FAA22}"/>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F23C19CB-FE6C-0B57-5022-D6E6F2742BFD}"/>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43F35CBC-6784-5A2E-B130-367FE17F7677}"/>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0508E280-3545-19CE-8145-7CFE2451FF08}"/>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2466CEAE-5325-D500-FC03-F985E8A97884}"/>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3750AE74-B363-5493-2DF3-CF160D91E503}"/>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8D13D1C5-C2D0-EEFE-3C73-28E8777B046E}"/>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3" name="ZoneTexte 2">
            <a:extLst>
              <a:ext uri="{FF2B5EF4-FFF2-40B4-BE49-F238E27FC236}">
                <a16:creationId xmlns:a16="http://schemas.microsoft.com/office/drawing/2014/main" id="{8D2D72F3-091C-7BCF-2DD7-56390A9C0138}"/>
              </a:ext>
            </a:extLst>
          </p:cNvPr>
          <p:cNvSpPr txBox="1"/>
          <p:nvPr/>
        </p:nvSpPr>
        <p:spPr>
          <a:xfrm>
            <a:off x="4904669" y="609982"/>
            <a:ext cx="4090238" cy="369332"/>
          </a:xfrm>
          <a:prstGeom prst="rect">
            <a:avLst/>
          </a:prstGeom>
          <a:noFill/>
        </p:spPr>
        <p:txBody>
          <a:bodyPr wrap="square" rtlCol="0">
            <a:spAutoFit/>
          </a:bodyPr>
          <a:lstStyle/>
          <a:p>
            <a:r>
              <a:rPr lang="fr-FR" b="1" dirty="0">
                <a:solidFill>
                  <a:srgbClr val="00B0F0"/>
                </a:solidFill>
              </a:rPr>
              <a:t>Le CST- son rôle</a:t>
            </a:r>
          </a:p>
        </p:txBody>
      </p:sp>
      <p:sp>
        <p:nvSpPr>
          <p:cNvPr id="9" name="ZoneTexte 8">
            <a:extLst>
              <a:ext uri="{FF2B5EF4-FFF2-40B4-BE49-F238E27FC236}">
                <a16:creationId xmlns:a16="http://schemas.microsoft.com/office/drawing/2014/main" id="{7CAF469D-F3AC-CC7E-42AF-04E651D7FEC7}"/>
              </a:ext>
            </a:extLst>
          </p:cNvPr>
          <p:cNvSpPr txBox="1"/>
          <p:nvPr/>
        </p:nvSpPr>
        <p:spPr>
          <a:xfrm>
            <a:off x="2358877" y="2402392"/>
            <a:ext cx="8077200" cy="2523768"/>
          </a:xfrm>
          <a:prstGeom prst="rect">
            <a:avLst/>
          </a:prstGeom>
          <a:noFill/>
        </p:spPr>
        <p:txBody>
          <a:bodyPr wrap="square">
            <a:spAutoFit/>
          </a:bodyPr>
          <a:lstStyle/>
          <a:p>
            <a:pPr algn="just">
              <a:buClr>
                <a:srgbClr val="92D050"/>
              </a:buClr>
            </a:pPr>
            <a:endParaRPr lang="fr-FR" b="1" dirty="0">
              <a:solidFill>
                <a:srgbClr val="FF0000"/>
              </a:solidFill>
            </a:endParaRPr>
          </a:p>
          <a:p>
            <a:pPr algn="just">
              <a:buClr>
                <a:srgbClr val="92D050"/>
              </a:buClr>
            </a:pPr>
            <a:r>
              <a:rPr lang="fr-FR" sz="2000" b="1" kern="100" dirty="0">
                <a:latin typeface="Calibri" panose="020F0502020204030204" pitchFamily="34" charset="0"/>
                <a:ea typeface="Calibri" panose="020F0502020204030204" pitchFamily="34" charset="0"/>
                <a:cs typeface="Times New Roman" panose="02020603050405020304" pitchFamily="18" charset="0"/>
              </a:rPr>
              <a:t>1 / Le CST : rôle et fonctionnement</a:t>
            </a:r>
          </a:p>
          <a:p>
            <a:pPr algn="just">
              <a:buClr>
                <a:srgbClr val="92D050"/>
              </a:buClr>
            </a:pPr>
            <a:endParaRPr lang="fr-FR" sz="2000" kern="100" dirty="0">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r>
              <a:rPr lang="fr-FR" sz="2000" b="1" kern="100" dirty="0">
                <a:latin typeface="Calibri" panose="020F0502020204030204" pitchFamily="34" charset="0"/>
                <a:ea typeface="Calibri" panose="020F0502020204030204" pitchFamily="34" charset="0"/>
                <a:cs typeface="Times New Roman" panose="02020603050405020304" pitchFamily="18" charset="0"/>
              </a:rPr>
              <a:t>2/ les saisines : erreurs fréquentes</a:t>
            </a:r>
          </a:p>
          <a:p>
            <a:pPr algn="just">
              <a:buClr>
                <a:srgbClr val="92D050"/>
              </a:buClr>
            </a:pP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buClr>
                <a:srgbClr val="92D050"/>
              </a:buClr>
              <a:buFontTx/>
              <a:buChar char="-"/>
            </a:pPr>
            <a:endParaRPr lang="fr-FR" sz="2000" kern="100" dirty="0">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2000" dirty="0"/>
          </a:p>
        </p:txBody>
      </p:sp>
    </p:spTree>
    <p:extLst>
      <p:ext uri="{BB962C8B-B14F-4D97-AF65-F5344CB8AC3E}">
        <p14:creationId xmlns:p14="http://schemas.microsoft.com/office/powerpoint/2010/main" val="15660736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4A2FF0-96C7-FBA4-B329-3DF9EAEDF62B}"/>
            </a:ext>
          </a:extLst>
        </p:cNvPr>
        <p:cNvGrpSpPr/>
        <p:nvPr/>
      </p:nvGrpSpPr>
      <p:grpSpPr>
        <a:xfrm>
          <a:off x="0" y="0"/>
          <a:ext cx="0" cy="0"/>
          <a:chOff x="0" y="0"/>
          <a:chExt cx="0" cy="0"/>
        </a:xfrm>
      </p:grpSpPr>
      <p:pic>
        <p:nvPicPr>
          <p:cNvPr id="11" name="Image 10" descr="Logo_CDG18_BS.jpg">
            <a:extLst>
              <a:ext uri="{FF2B5EF4-FFF2-40B4-BE49-F238E27FC236}">
                <a16:creationId xmlns:a16="http://schemas.microsoft.com/office/drawing/2014/main" id="{BBB9F7C2-2F42-73D2-B515-AF908182497F}"/>
              </a:ext>
            </a:extLst>
          </p:cNvPr>
          <p:cNvPicPr>
            <a:picLocks noChangeAspect="1"/>
          </p:cNvPicPr>
          <p:nvPr/>
        </p:nvPicPr>
        <p:blipFill>
          <a:blip r:embed="rId3"/>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55CD5D5F-8095-8A17-8AC1-599D4AFB7E50}"/>
              </a:ext>
            </a:extLst>
          </p:cNvPr>
          <p:cNvGrpSpPr>
            <a:grpSpLocks/>
          </p:cNvGrpSpPr>
          <p:nvPr/>
        </p:nvGrpSpPr>
        <p:grpSpPr bwMode="auto">
          <a:xfrm>
            <a:off x="1354240" y="186233"/>
            <a:ext cx="7661932" cy="1314472"/>
            <a:chOff x="2521302" y="4447632"/>
            <a:chExt cx="6645275" cy="2324642"/>
          </a:xfrm>
        </p:grpSpPr>
        <p:sp>
          <p:nvSpPr>
            <p:cNvPr id="14" name="Oval 2">
              <a:extLst>
                <a:ext uri="{FF2B5EF4-FFF2-40B4-BE49-F238E27FC236}">
                  <a16:creationId xmlns:a16="http://schemas.microsoft.com/office/drawing/2014/main" id="{E315F2DC-F6AD-9F34-FE51-DE74AAEC5EC7}"/>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71E582B1-B3D6-B4E6-87AF-54AD4BD30E9F}"/>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53D57D89-4D31-306F-E859-9DB7F451574E}"/>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F07A4D8B-87DD-44AA-BBEA-6EF04A5C6303}"/>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2045A55A-E2BD-23F3-2EBB-B9EDCE5E9794}"/>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5254AF60-F43C-F5FF-0D2A-9396E015F7C2}"/>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EC363D97-9252-765B-71EB-CF73E74A15CF}"/>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286D88FC-D6D7-495A-1765-23F0352E6DBF}"/>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32FA1B6E-842D-D91B-8D7E-E0DFF6BDB366}"/>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E005B30B-BF36-5A5F-7137-4F7C984CE54C}"/>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33138F89-2CCC-22DB-76F5-13D0E9A38037}"/>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949738A7-90BA-731B-3145-9A1EDE3EB724}"/>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3" name="ZoneTexte 2">
            <a:extLst>
              <a:ext uri="{FF2B5EF4-FFF2-40B4-BE49-F238E27FC236}">
                <a16:creationId xmlns:a16="http://schemas.microsoft.com/office/drawing/2014/main" id="{2F2085F5-4C9B-6D6F-8913-EA1A805F7174}"/>
              </a:ext>
            </a:extLst>
          </p:cNvPr>
          <p:cNvSpPr txBox="1"/>
          <p:nvPr/>
        </p:nvSpPr>
        <p:spPr>
          <a:xfrm>
            <a:off x="4904669" y="609982"/>
            <a:ext cx="4090238" cy="369332"/>
          </a:xfrm>
          <a:prstGeom prst="rect">
            <a:avLst/>
          </a:prstGeom>
          <a:noFill/>
        </p:spPr>
        <p:txBody>
          <a:bodyPr wrap="square" rtlCol="0">
            <a:spAutoFit/>
          </a:bodyPr>
          <a:lstStyle/>
          <a:p>
            <a:r>
              <a:rPr lang="fr-FR" b="1" dirty="0">
                <a:solidFill>
                  <a:srgbClr val="00B0F0"/>
                </a:solidFill>
              </a:rPr>
              <a:t>Le CST- son rôle</a:t>
            </a:r>
          </a:p>
        </p:txBody>
      </p:sp>
      <p:sp>
        <p:nvSpPr>
          <p:cNvPr id="9" name="ZoneTexte 8">
            <a:extLst>
              <a:ext uri="{FF2B5EF4-FFF2-40B4-BE49-F238E27FC236}">
                <a16:creationId xmlns:a16="http://schemas.microsoft.com/office/drawing/2014/main" id="{8B837523-E8CE-322B-BE57-84D7811FDF64}"/>
              </a:ext>
            </a:extLst>
          </p:cNvPr>
          <p:cNvSpPr txBox="1"/>
          <p:nvPr/>
        </p:nvSpPr>
        <p:spPr>
          <a:xfrm>
            <a:off x="76200" y="1631414"/>
            <a:ext cx="8077200" cy="4062651"/>
          </a:xfrm>
          <a:prstGeom prst="rect">
            <a:avLst/>
          </a:prstGeom>
          <a:noFill/>
        </p:spPr>
        <p:txBody>
          <a:bodyPr wrap="square">
            <a:spAutoFit/>
          </a:bodyPr>
          <a:lstStyle/>
          <a:p>
            <a:pPr algn="just">
              <a:buClr>
                <a:srgbClr val="92D050"/>
              </a:buClr>
            </a:pPr>
            <a:endParaRPr lang="fr-FR" b="1" dirty="0">
              <a:solidFill>
                <a:srgbClr val="FF0000"/>
              </a:solidFill>
            </a:endParaRPr>
          </a:p>
          <a:p>
            <a:pPr algn="just">
              <a:buClr>
                <a:srgbClr val="92D050"/>
              </a:buClr>
            </a:pPr>
            <a:r>
              <a:rPr lang="fr-FR" sz="2000" kern="100" dirty="0">
                <a:latin typeface="Calibri" panose="020F0502020204030204" pitchFamily="34" charset="0"/>
                <a:ea typeface="Calibri" panose="020F0502020204030204" pitchFamily="34" charset="0"/>
                <a:cs typeface="Times New Roman" panose="02020603050405020304" pitchFamily="18" charset="0"/>
              </a:rPr>
              <a:t>Le CST est un organisme consultatif qui regroupe toutes les collectivités affiliées de moins de 50 agents.</a:t>
            </a:r>
          </a:p>
          <a:p>
            <a:pPr algn="just">
              <a:buClr>
                <a:srgbClr val="92D050"/>
              </a:buClr>
            </a:pPr>
            <a:endParaRPr lang="fr-FR" sz="2000" kern="100" dirty="0">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r>
              <a:rPr lang="fr-FR" sz="2000" kern="100" dirty="0">
                <a:latin typeface="Calibri" panose="020F0502020204030204" pitchFamily="34" charset="0"/>
                <a:ea typeface="Calibri" panose="020F0502020204030204" pitchFamily="34" charset="0"/>
                <a:cs typeface="Times New Roman" panose="02020603050405020304" pitchFamily="18" charset="0"/>
              </a:rPr>
              <a:t>Il émet des avis sur les questions relatives à l’organisation et au fonctionnement des services. La liste des cas de saisine est disponible sur l’espace réservé – rubrique AGIRHE – Instances représentatives – </a:t>
            </a:r>
            <a:r>
              <a:rPr lang="fr-FR" sz="2000" kern="100" dirty="0">
                <a:latin typeface="Calibri" panose="020F0502020204030204" pitchFamily="34" charset="0"/>
                <a:ea typeface="Calibri" panose="020F0502020204030204" pitchFamily="34" charset="0"/>
                <a:cs typeface="Times New Roman" panose="02020603050405020304" pitchFamily="18" charset="0"/>
                <a:hlinkClick r:id="rId4"/>
              </a:rPr>
              <a:t>Tableau des pièces jointes par type de saisine</a:t>
            </a:r>
            <a:endParaRPr lang="fr-FR" sz="2000" kern="100" dirty="0">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2000" kern="100" dirty="0">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buClr>
                <a:srgbClr val="92D050"/>
              </a:buClr>
              <a:buFontTx/>
              <a:buChar char="-"/>
            </a:pPr>
            <a:endParaRPr lang="fr-FR" sz="2000" kern="100" dirty="0">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2000" dirty="0"/>
          </a:p>
        </p:txBody>
      </p:sp>
      <p:pic>
        <p:nvPicPr>
          <p:cNvPr id="4" name="Image 3" descr="Une image contenant table, intérieur&#10;&#10;Le contenu généré par l’IA peut être incorrect.">
            <a:extLst>
              <a:ext uri="{FF2B5EF4-FFF2-40B4-BE49-F238E27FC236}">
                <a16:creationId xmlns:a16="http://schemas.microsoft.com/office/drawing/2014/main" id="{9C692FA6-8D10-D653-1A5A-46E7E24BC0C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681731" y="4223673"/>
            <a:ext cx="3556000" cy="2451100"/>
          </a:xfrm>
          <a:prstGeom prst="rect">
            <a:avLst/>
          </a:prstGeom>
        </p:spPr>
      </p:pic>
    </p:spTree>
    <p:extLst>
      <p:ext uri="{BB962C8B-B14F-4D97-AF65-F5344CB8AC3E}">
        <p14:creationId xmlns:p14="http://schemas.microsoft.com/office/powerpoint/2010/main" val="21113750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0DCF4-49C6-FB94-E549-8BA0E72192AB}"/>
            </a:ext>
          </a:extLst>
        </p:cNvPr>
        <p:cNvGrpSpPr/>
        <p:nvPr/>
      </p:nvGrpSpPr>
      <p:grpSpPr>
        <a:xfrm>
          <a:off x="0" y="0"/>
          <a:ext cx="0" cy="0"/>
          <a:chOff x="0" y="0"/>
          <a:chExt cx="0" cy="0"/>
        </a:xfrm>
      </p:grpSpPr>
      <p:pic>
        <p:nvPicPr>
          <p:cNvPr id="11" name="Image 10" descr="Logo_CDG18_BS.jpg">
            <a:extLst>
              <a:ext uri="{FF2B5EF4-FFF2-40B4-BE49-F238E27FC236}">
                <a16:creationId xmlns:a16="http://schemas.microsoft.com/office/drawing/2014/main" id="{68F632BA-1D14-7466-BDE8-8947C27FF2AF}"/>
              </a:ext>
            </a:extLst>
          </p:cNvPr>
          <p:cNvPicPr>
            <a:picLocks noChangeAspect="1"/>
          </p:cNvPicPr>
          <p:nvPr/>
        </p:nvPicPr>
        <p:blipFill>
          <a:blip r:embed="rId3"/>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01C82237-FE6D-647B-7139-F151A6004C50}"/>
              </a:ext>
            </a:extLst>
          </p:cNvPr>
          <p:cNvGrpSpPr>
            <a:grpSpLocks/>
          </p:cNvGrpSpPr>
          <p:nvPr/>
        </p:nvGrpSpPr>
        <p:grpSpPr bwMode="auto">
          <a:xfrm>
            <a:off x="1354240" y="186233"/>
            <a:ext cx="7661932" cy="1314472"/>
            <a:chOff x="2521302" y="4447632"/>
            <a:chExt cx="6645275" cy="2324642"/>
          </a:xfrm>
        </p:grpSpPr>
        <p:sp>
          <p:nvSpPr>
            <p:cNvPr id="14" name="Oval 2">
              <a:extLst>
                <a:ext uri="{FF2B5EF4-FFF2-40B4-BE49-F238E27FC236}">
                  <a16:creationId xmlns:a16="http://schemas.microsoft.com/office/drawing/2014/main" id="{384611B6-EACC-1488-3556-3F0D846D0532}"/>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C20F0447-8A9F-94DA-BB44-CB2CEE02B5CA}"/>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1638A638-ACC7-2C40-D49D-9E577ACC4625}"/>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0191D33F-FCDA-0BF0-1295-7A946EFF691A}"/>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5593159D-AD77-20FC-1293-956C0FBBDAE6}"/>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5350F0A7-E26A-C727-F98F-28A1224B8DD0}"/>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44CE2AF6-F208-3979-BF7F-93071EEA79BD}"/>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7D3ED4EB-AC63-085D-6506-52AAA717A640}"/>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50AFE41C-7961-88B9-1F99-D5A01CC20C1D}"/>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09C5F0E9-1199-4E40-E8C3-E6A4FA2CF979}"/>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1031EC04-91A3-36B4-9465-ABD7F0A4FA9E}"/>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2B090E09-A431-FBDF-EC40-A6063EA2B3FD}"/>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3" name="ZoneTexte 2">
            <a:extLst>
              <a:ext uri="{FF2B5EF4-FFF2-40B4-BE49-F238E27FC236}">
                <a16:creationId xmlns:a16="http://schemas.microsoft.com/office/drawing/2014/main" id="{52BD10FA-B86C-AAE7-F252-AD1BF8162849}"/>
              </a:ext>
            </a:extLst>
          </p:cNvPr>
          <p:cNvSpPr txBox="1"/>
          <p:nvPr/>
        </p:nvSpPr>
        <p:spPr>
          <a:xfrm>
            <a:off x="4904669" y="609982"/>
            <a:ext cx="4090238" cy="369332"/>
          </a:xfrm>
          <a:prstGeom prst="rect">
            <a:avLst/>
          </a:prstGeom>
          <a:noFill/>
        </p:spPr>
        <p:txBody>
          <a:bodyPr wrap="square" rtlCol="0">
            <a:spAutoFit/>
          </a:bodyPr>
          <a:lstStyle/>
          <a:p>
            <a:r>
              <a:rPr lang="fr-FR" b="1" dirty="0">
                <a:solidFill>
                  <a:srgbClr val="00B0F0"/>
                </a:solidFill>
              </a:rPr>
              <a:t>Le CST- son fonctionnement</a:t>
            </a:r>
          </a:p>
        </p:txBody>
      </p:sp>
      <p:sp>
        <p:nvSpPr>
          <p:cNvPr id="9" name="ZoneTexte 8">
            <a:extLst>
              <a:ext uri="{FF2B5EF4-FFF2-40B4-BE49-F238E27FC236}">
                <a16:creationId xmlns:a16="http://schemas.microsoft.com/office/drawing/2014/main" id="{9896C26F-B55E-56FC-1B3D-639126EFC01B}"/>
              </a:ext>
            </a:extLst>
          </p:cNvPr>
          <p:cNvSpPr txBox="1"/>
          <p:nvPr/>
        </p:nvSpPr>
        <p:spPr>
          <a:xfrm>
            <a:off x="76200" y="1631414"/>
            <a:ext cx="8077200" cy="2831544"/>
          </a:xfrm>
          <a:prstGeom prst="rect">
            <a:avLst/>
          </a:prstGeom>
          <a:noFill/>
        </p:spPr>
        <p:txBody>
          <a:bodyPr wrap="square">
            <a:spAutoFit/>
          </a:bodyPr>
          <a:lstStyle/>
          <a:p>
            <a:pPr algn="just">
              <a:buClr>
                <a:srgbClr val="92D050"/>
              </a:buClr>
            </a:pPr>
            <a:endParaRPr lang="fr-FR" b="1" dirty="0">
              <a:solidFill>
                <a:srgbClr val="FF0000"/>
              </a:solidFill>
            </a:endParaRPr>
          </a:p>
          <a:p>
            <a:pPr algn="just">
              <a:buClr>
                <a:srgbClr val="92D050"/>
              </a:buClr>
            </a:pPr>
            <a:r>
              <a:rPr lang="fr-FR" sz="2000" kern="100" dirty="0">
                <a:latin typeface="Calibri" panose="020F0502020204030204" pitchFamily="34" charset="0"/>
                <a:ea typeface="Calibri" panose="020F0502020204030204" pitchFamily="34" charset="0"/>
                <a:cs typeface="Times New Roman" panose="02020603050405020304" pitchFamily="18" charset="0"/>
              </a:rPr>
              <a:t>Le CST est saisi pour un </a:t>
            </a:r>
            <a:r>
              <a:rPr lang="fr-FR" sz="2000" b="1" u="sng" kern="100" dirty="0">
                <a:latin typeface="Calibri" panose="020F0502020204030204" pitchFamily="34" charset="0"/>
                <a:ea typeface="Calibri" panose="020F0502020204030204" pitchFamily="34" charset="0"/>
                <a:cs typeface="Times New Roman" panose="02020603050405020304" pitchFamily="18" charset="0"/>
              </a:rPr>
              <a:t>avis consultatif préalable </a:t>
            </a:r>
            <a:r>
              <a:rPr lang="fr-FR" sz="2000" kern="100" dirty="0">
                <a:latin typeface="Calibri" panose="020F0502020204030204" pitchFamily="34" charset="0"/>
                <a:ea typeface="Calibri" panose="020F0502020204030204" pitchFamily="34" charset="0"/>
                <a:cs typeface="Times New Roman" panose="02020603050405020304" pitchFamily="18" charset="0"/>
              </a:rPr>
              <a:t>à une décision de la collectivité.</a:t>
            </a:r>
          </a:p>
          <a:p>
            <a:pPr algn="just">
              <a:buClr>
                <a:srgbClr val="92D050"/>
              </a:buClr>
            </a:pPr>
            <a:endParaRPr lang="fr-FR" sz="2000" kern="100" dirty="0">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r>
              <a:rPr lang="fr-FR" sz="2000" kern="100" dirty="0">
                <a:latin typeface="Calibri" panose="020F0502020204030204" pitchFamily="34" charset="0"/>
                <a:ea typeface="Calibri" panose="020F0502020204030204" pitchFamily="34" charset="0"/>
                <a:cs typeface="Times New Roman" panose="02020603050405020304" pitchFamily="18" charset="0"/>
              </a:rPr>
              <a:t>L’avis se décompose en 2, chaque collège votant séparément :</a:t>
            </a:r>
          </a:p>
          <a:p>
            <a:pPr algn="just">
              <a:buClr>
                <a:srgbClr val="92D050"/>
              </a:buClr>
            </a:pPr>
            <a:r>
              <a:rPr lang="fr-FR" sz="2000" kern="100" dirty="0">
                <a:latin typeface="Calibri" panose="020F0502020204030204" pitchFamily="34" charset="0"/>
                <a:ea typeface="Calibri" panose="020F0502020204030204" pitchFamily="34" charset="0"/>
                <a:cs typeface="Times New Roman" panose="02020603050405020304" pitchFamily="18" charset="0"/>
              </a:rPr>
              <a:t>- Avis des représentants des collectivités</a:t>
            </a:r>
          </a:p>
          <a:p>
            <a:pPr marL="342900" indent="-342900" algn="just">
              <a:buClr>
                <a:srgbClr val="92D050"/>
              </a:buClr>
              <a:buFontTx/>
              <a:buChar char="-"/>
            </a:pPr>
            <a:r>
              <a:rPr lang="fr-FR" sz="2000" kern="100" dirty="0">
                <a:latin typeface="Calibri" panose="020F0502020204030204" pitchFamily="34" charset="0"/>
                <a:ea typeface="Calibri" panose="020F0502020204030204" pitchFamily="34" charset="0"/>
                <a:cs typeface="Times New Roman" panose="02020603050405020304" pitchFamily="18" charset="0"/>
              </a:rPr>
              <a:t>Avis des représentants du personnel</a:t>
            </a:r>
          </a:p>
          <a:p>
            <a:pPr marL="342900" indent="-342900" algn="just">
              <a:buClr>
                <a:srgbClr val="92D050"/>
              </a:buClr>
              <a:buFontTx/>
              <a:buChar char="-"/>
            </a:pPr>
            <a:endParaRPr lang="fr-FR" sz="2000" kern="100" dirty="0">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2000" dirty="0"/>
          </a:p>
        </p:txBody>
      </p:sp>
    </p:spTree>
    <p:extLst>
      <p:ext uri="{BB962C8B-B14F-4D97-AF65-F5344CB8AC3E}">
        <p14:creationId xmlns:p14="http://schemas.microsoft.com/office/powerpoint/2010/main" val="13310662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E21B67-9EB3-DDA4-191A-7C534F941B74}"/>
            </a:ext>
          </a:extLst>
        </p:cNvPr>
        <p:cNvGrpSpPr/>
        <p:nvPr/>
      </p:nvGrpSpPr>
      <p:grpSpPr>
        <a:xfrm>
          <a:off x="0" y="0"/>
          <a:ext cx="0" cy="0"/>
          <a:chOff x="0" y="0"/>
          <a:chExt cx="0" cy="0"/>
        </a:xfrm>
      </p:grpSpPr>
      <p:pic>
        <p:nvPicPr>
          <p:cNvPr id="11" name="Image 10" descr="Logo_CDG18_BS.jpg">
            <a:extLst>
              <a:ext uri="{FF2B5EF4-FFF2-40B4-BE49-F238E27FC236}">
                <a16:creationId xmlns:a16="http://schemas.microsoft.com/office/drawing/2014/main" id="{CE8CCB5C-63E0-5C8F-4EE3-46C0DBBE4E95}"/>
              </a:ext>
            </a:extLst>
          </p:cNvPr>
          <p:cNvPicPr>
            <a:picLocks noChangeAspect="1"/>
          </p:cNvPicPr>
          <p:nvPr/>
        </p:nvPicPr>
        <p:blipFill>
          <a:blip r:embed="rId3"/>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733CCA62-0C0F-8CBF-A3FC-0F7D2CE83C71}"/>
              </a:ext>
            </a:extLst>
          </p:cNvPr>
          <p:cNvGrpSpPr>
            <a:grpSpLocks/>
          </p:cNvGrpSpPr>
          <p:nvPr/>
        </p:nvGrpSpPr>
        <p:grpSpPr bwMode="auto">
          <a:xfrm>
            <a:off x="1354240" y="186233"/>
            <a:ext cx="7661932" cy="1314472"/>
            <a:chOff x="2521302" y="4447632"/>
            <a:chExt cx="6645275" cy="2324642"/>
          </a:xfrm>
        </p:grpSpPr>
        <p:sp>
          <p:nvSpPr>
            <p:cNvPr id="14" name="Oval 2">
              <a:extLst>
                <a:ext uri="{FF2B5EF4-FFF2-40B4-BE49-F238E27FC236}">
                  <a16:creationId xmlns:a16="http://schemas.microsoft.com/office/drawing/2014/main" id="{A61DEDB5-FA73-1E6D-EA4B-9BA3FFB86865}"/>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76EA7CB5-77C9-781F-0E4B-64613060652E}"/>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ED455F79-4979-D99F-84F5-25105128FAC5}"/>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7237EF17-062F-BA81-13EF-728524DAF1A3}"/>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B425F8C8-0EDA-95CC-8D05-8775ABA56E90}"/>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FBA86FE3-0295-C5FC-DA35-7DF245D2FE4C}"/>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E596EA9B-DB49-FF8D-4451-52743683DE72}"/>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D1D9F54D-7F1A-7FD7-9993-37BA0C330D43}"/>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A49CE61F-CB89-9E4F-7504-D28C6ED851FB}"/>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FBD3AAC1-A0C6-647A-6CD4-B11216FCF60F}"/>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935CE514-D474-0DA9-CD0A-E6177D2C60A3}"/>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86741A0B-C482-1F13-EA67-E3F3048B9790}"/>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3" name="ZoneTexte 2">
            <a:extLst>
              <a:ext uri="{FF2B5EF4-FFF2-40B4-BE49-F238E27FC236}">
                <a16:creationId xmlns:a16="http://schemas.microsoft.com/office/drawing/2014/main" id="{885FE955-D106-2D9F-1E9D-B3E5B07442FE}"/>
              </a:ext>
            </a:extLst>
          </p:cNvPr>
          <p:cNvSpPr txBox="1"/>
          <p:nvPr/>
        </p:nvSpPr>
        <p:spPr>
          <a:xfrm>
            <a:off x="4904669" y="609982"/>
            <a:ext cx="4090238" cy="369332"/>
          </a:xfrm>
          <a:prstGeom prst="rect">
            <a:avLst/>
          </a:prstGeom>
          <a:noFill/>
        </p:spPr>
        <p:txBody>
          <a:bodyPr wrap="square" rtlCol="0">
            <a:spAutoFit/>
          </a:bodyPr>
          <a:lstStyle/>
          <a:p>
            <a:r>
              <a:rPr lang="fr-FR" b="1" dirty="0">
                <a:solidFill>
                  <a:srgbClr val="00B0F0"/>
                </a:solidFill>
              </a:rPr>
              <a:t>Le CST- son fonctionnement</a:t>
            </a:r>
          </a:p>
        </p:txBody>
      </p:sp>
      <p:sp>
        <p:nvSpPr>
          <p:cNvPr id="9" name="ZoneTexte 8">
            <a:extLst>
              <a:ext uri="{FF2B5EF4-FFF2-40B4-BE49-F238E27FC236}">
                <a16:creationId xmlns:a16="http://schemas.microsoft.com/office/drawing/2014/main" id="{847295AD-4281-4461-0D1F-400348730BA0}"/>
              </a:ext>
            </a:extLst>
          </p:cNvPr>
          <p:cNvSpPr txBox="1"/>
          <p:nvPr/>
        </p:nvSpPr>
        <p:spPr>
          <a:xfrm>
            <a:off x="76200" y="1631414"/>
            <a:ext cx="8077200" cy="6832640"/>
          </a:xfrm>
          <a:prstGeom prst="rect">
            <a:avLst/>
          </a:prstGeom>
          <a:noFill/>
        </p:spPr>
        <p:txBody>
          <a:bodyPr wrap="square">
            <a:spAutoFit/>
          </a:bodyPr>
          <a:lstStyle/>
          <a:p>
            <a:pPr algn="just">
              <a:buClr>
                <a:srgbClr val="92D050"/>
              </a:buClr>
            </a:pPr>
            <a:endParaRPr lang="fr-FR" b="1" dirty="0">
              <a:solidFill>
                <a:srgbClr val="FF0000"/>
              </a:solidFill>
            </a:endParaRPr>
          </a:p>
          <a:p>
            <a:pPr marL="342900" indent="-342900" algn="just">
              <a:buClr>
                <a:srgbClr val="92D050"/>
              </a:buClr>
              <a:buFontTx/>
              <a:buChar char="-"/>
            </a:pPr>
            <a:endParaRPr lang="fr-FR" sz="2000" kern="100" dirty="0">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r>
              <a:rPr lang="fr-FR" sz="2000" kern="100" dirty="0">
                <a:latin typeface="Calibri" panose="020F0502020204030204" pitchFamily="34" charset="0"/>
                <a:ea typeface="Calibri" panose="020F0502020204030204" pitchFamily="34" charset="0"/>
                <a:cs typeface="Times New Roman" panose="02020603050405020304" pitchFamily="18" charset="0"/>
              </a:rPr>
              <a:t>L’avis de </a:t>
            </a:r>
            <a:r>
              <a:rPr lang="fr-FR" sz="2000" u="sng" kern="100" dirty="0">
                <a:latin typeface="Calibri" panose="020F0502020204030204" pitchFamily="34" charset="0"/>
                <a:ea typeface="Calibri" panose="020F0502020204030204" pitchFamily="34" charset="0"/>
                <a:cs typeface="Times New Roman" panose="02020603050405020304" pitchFamily="18" charset="0"/>
              </a:rPr>
              <a:t>chaque collège </a:t>
            </a:r>
            <a:r>
              <a:rPr lang="fr-FR" sz="2000" kern="100" dirty="0">
                <a:latin typeface="Calibri" panose="020F0502020204030204" pitchFamily="34" charset="0"/>
                <a:ea typeface="Calibri" panose="020F0502020204030204" pitchFamily="34" charset="0"/>
                <a:cs typeface="Times New Roman" panose="02020603050405020304" pitchFamily="18" charset="0"/>
              </a:rPr>
              <a:t>peut être :</a:t>
            </a:r>
          </a:p>
          <a:p>
            <a:pPr algn="just">
              <a:buClr>
                <a:srgbClr val="92D050"/>
              </a:buClr>
            </a:pPr>
            <a:r>
              <a:rPr lang="fr-FR" sz="2000" kern="100" dirty="0">
                <a:latin typeface="Calibri" panose="020F0502020204030204" pitchFamily="34" charset="0"/>
                <a:ea typeface="Calibri" panose="020F0502020204030204" pitchFamily="34" charset="0"/>
                <a:cs typeface="Times New Roman" panose="02020603050405020304" pitchFamily="18" charset="0"/>
              </a:rPr>
              <a:t>	- Favorable à l’unanimité</a:t>
            </a:r>
          </a:p>
          <a:p>
            <a:pPr marL="1257300" lvl="2" indent="-342900" algn="just">
              <a:buClr>
                <a:srgbClr val="92D050"/>
              </a:buClr>
              <a:buFontTx/>
              <a:buChar char="-"/>
            </a:pPr>
            <a:r>
              <a:rPr lang="fr-FR" sz="2000" kern="100" dirty="0">
                <a:latin typeface="Calibri" panose="020F0502020204030204" pitchFamily="34" charset="0"/>
                <a:ea typeface="Calibri" panose="020F0502020204030204" pitchFamily="34" charset="0"/>
                <a:cs typeface="Times New Roman" panose="02020603050405020304" pitchFamily="18" charset="0"/>
              </a:rPr>
              <a:t>Favorable à la majorité</a:t>
            </a:r>
          </a:p>
          <a:p>
            <a:pPr lvl="2" algn="just">
              <a:buClr>
                <a:srgbClr val="92D050"/>
              </a:buClr>
            </a:pPr>
            <a:endParaRPr lang="fr-FR" sz="2000" kern="100" dirty="0">
              <a:latin typeface="Calibri" panose="020F0502020204030204" pitchFamily="34" charset="0"/>
              <a:ea typeface="Calibri" panose="020F0502020204030204" pitchFamily="34" charset="0"/>
              <a:cs typeface="Times New Roman" panose="02020603050405020304" pitchFamily="18" charset="0"/>
            </a:endParaRPr>
          </a:p>
          <a:p>
            <a:pPr marL="1257300" lvl="2" indent="-342900" algn="just">
              <a:buClr>
                <a:srgbClr val="92D050"/>
              </a:buClr>
              <a:buFontTx/>
              <a:buChar char="-"/>
            </a:pPr>
            <a:r>
              <a:rPr lang="fr-FR" sz="2000" kern="100" dirty="0">
                <a:latin typeface="Calibri" panose="020F0502020204030204" pitchFamily="34" charset="0"/>
                <a:ea typeface="Calibri" panose="020F0502020204030204" pitchFamily="34" charset="0"/>
                <a:cs typeface="Times New Roman" panose="02020603050405020304" pitchFamily="18" charset="0"/>
              </a:rPr>
              <a:t>Défavorable à l’unanimité</a:t>
            </a:r>
          </a:p>
          <a:p>
            <a:pPr marL="1257300" lvl="2" indent="-342900" algn="just">
              <a:buClr>
                <a:srgbClr val="92D050"/>
              </a:buClr>
              <a:buFontTx/>
              <a:buChar char="-"/>
            </a:pPr>
            <a:r>
              <a:rPr lang="fr-FR" sz="2000" kern="100" dirty="0">
                <a:latin typeface="Calibri" panose="020F0502020204030204" pitchFamily="34" charset="0"/>
                <a:ea typeface="Calibri" panose="020F0502020204030204" pitchFamily="34" charset="0"/>
                <a:cs typeface="Times New Roman" panose="02020603050405020304" pitchFamily="18" charset="0"/>
              </a:rPr>
              <a:t>Défavorable à la majorité</a:t>
            </a:r>
          </a:p>
          <a:p>
            <a:pPr lvl="2" algn="just">
              <a:buClr>
                <a:srgbClr val="92D050"/>
              </a:buClr>
            </a:pPr>
            <a:endParaRPr lang="fr-FR" sz="2000" kern="100" dirty="0">
              <a:latin typeface="Calibri" panose="020F0502020204030204" pitchFamily="34" charset="0"/>
              <a:ea typeface="Calibri" panose="020F0502020204030204" pitchFamily="34" charset="0"/>
              <a:cs typeface="Times New Roman" panose="02020603050405020304" pitchFamily="18" charset="0"/>
            </a:endParaRPr>
          </a:p>
          <a:p>
            <a:pPr marL="1257300" lvl="2" indent="-342900" algn="just">
              <a:buClr>
                <a:srgbClr val="92D050"/>
              </a:buClr>
              <a:buFontTx/>
              <a:buChar char="-"/>
            </a:pPr>
            <a:r>
              <a:rPr lang="fr-FR" sz="2000" kern="100" dirty="0">
                <a:latin typeface="Calibri" panose="020F0502020204030204" pitchFamily="34" charset="0"/>
                <a:ea typeface="Calibri" panose="020F0502020204030204" pitchFamily="34" charset="0"/>
                <a:cs typeface="Times New Roman" panose="02020603050405020304" pitchFamily="18" charset="0"/>
              </a:rPr>
              <a:t>Réputé rendu (partage des voix)</a:t>
            </a:r>
          </a:p>
          <a:p>
            <a:pPr lvl="2" algn="just">
              <a:buClr>
                <a:srgbClr val="92D050"/>
              </a:buClr>
            </a:pPr>
            <a:endParaRPr lang="fr-FR" sz="2000" kern="100" dirty="0">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r>
              <a:rPr lang="fr-FR" sz="2000" kern="100" dirty="0">
                <a:latin typeface="Calibri" panose="020F0502020204030204" pitchFamily="34" charset="0"/>
                <a:ea typeface="Calibri" panose="020F0502020204030204" pitchFamily="34" charset="0"/>
                <a:cs typeface="Times New Roman" panose="02020603050405020304" pitchFamily="18" charset="0"/>
              </a:rPr>
              <a:t>En cas </a:t>
            </a:r>
            <a:r>
              <a:rPr lang="fr-FR" sz="2000" b="1" kern="100" dirty="0">
                <a:latin typeface="Calibri" panose="020F0502020204030204" pitchFamily="34" charset="0"/>
                <a:ea typeface="Calibri" panose="020F0502020204030204" pitchFamily="34" charset="0"/>
                <a:cs typeface="Times New Roman" panose="02020603050405020304" pitchFamily="18" charset="0"/>
              </a:rPr>
              <a:t>d’avis défavorable à l’UNANIMITE </a:t>
            </a:r>
            <a:r>
              <a:rPr lang="fr-FR" sz="2000" kern="100" dirty="0">
                <a:latin typeface="Calibri" panose="020F0502020204030204" pitchFamily="34" charset="0"/>
                <a:ea typeface="Calibri" panose="020F0502020204030204" pitchFamily="34" charset="0"/>
                <a:cs typeface="Times New Roman" panose="02020603050405020304" pitchFamily="18" charset="0"/>
              </a:rPr>
              <a:t>du collège des </a:t>
            </a:r>
            <a:r>
              <a:rPr lang="fr-FR" sz="2000" b="1" kern="100" dirty="0">
                <a:latin typeface="Calibri" panose="020F0502020204030204" pitchFamily="34" charset="0"/>
                <a:ea typeface="Calibri" panose="020F0502020204030204" pitchFamily="34" charset="0"/>
                <a:cs typeface="Times New Roman" panose="02020603050405020304" pitchFamily="18" charset="0"/>
              </a:rPr>
              <a:t>représentants DU PERSONNEL</a:t>
            </a:r>
            <a:r>
              <a:rPr lang="fr-FR" sz="2000" kern="100" dirty="0">
                <a:latin typeface="Calibri" panose="020F0502020204030204" pitchFamily="34" charset="0"/>
                <a:ea typeface="Calibri" panose="020F0502020204030204" pitchFamily="34" charset="0"/>
                <a:cs typeface="Times New Roman" panose="02020603050405020304" pitchFamily="18" charset="0"/>
              </a:rPr>
              <a:t>, l’avis du CST doit de nouveau être sollicité dans un délai compris entre 8 et 30 jours.</a:t>
            </a:r>
          </a:p>
          <a:p>
            <a:pPr lvl="2" algn="just">
              <a:buClr>
                <a:srgbClr val="92D050"/>
              </a:buClr>
            </a:pPr>
            <a:endParaRPr lang="fr-FR" sz="2000" kern="100" dirty="0">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r>
              <a:rPr lang="fr-FR" sz="2000" b="1" kern="100" dirty="0">
                <a:latin typeface="Calibri" panose="020F0502020204030204" pitchFamily="34" charset="0"/>
                <a:ea typeface="Calibri" panose="020F0502020204030204" pitchFamily="34" charset="0"/>
                <a:cs typeface="Times New Roman" panose="02020603050405020304" pitchFamily="18" charset="0"/>
              </a:rPr>
              <a:t>Dans tous les autres cas</a:t>
            </a:r>
            <a:r>
              <a:rPr lang="fr-FR" sz="2000" kern="100" dirty="0">
                <a:latin typeface="Calibri" panose="020F0502020204030204" pitchFamily="34" charset="0"/>
                <a:ea typeface="Calibri" panose="020F0502020204030204" pitchFamily="34" charset="0"/>
                <a:cs typeface="Times New Roman" panose="02020603050405020304" pitchFamily="18" charset="0"/>
              </a:rPr>
              <a:t>, la collectivité peut délibérer, en tenant compte ou non des éventuelles observations des membres.</a:t>
            </a:r>
          </a:p>
          <a:p>
            <a:pPr algn="just">
              <a:buClr>
                <a:srgbClr val="92D050"/>
              </a:buClr>
            </a:pPr>
            <a:endParaRPr lang="fr-FR" sz="2000" kern="100" dirty="0">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buClr>
                <a:srgbClr val="92D050"/>
              </a:buClr>
              <a:buFontTx/>
              <a:buChar char="-"/>
            </a:pPr>
            <a:endParaRPr lang="fr-FR" sz="2000" kern="100" dirty="0">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2000" dirty="0"/>
          </a:p>
        </p:txBody>
      </p:sp>
    </p:spTree>
    <p:extLst>
      <p:ext uri="{BB962C8B-B14F-4D97-AF65-F5344CB8AC3E}">
        <p14:creationId xmlns:p14="http://schemas.microsoft.com/office/powerpoint/2010/main" val="34189011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6AA393-9B3A-8A60-64F6-18A06605042B}"/>
            </a:ext>
          </a:extLst>
        </p:cNvPr>
        <p:cNvGrpSpPr/>
        <p:nvPr/>
      </p:nvGrpSpPr>
      <p:grpSpPr>
        <a:xfrm>
          <a:off x="0" y="0"/>
          <a:ext cx="0" cy="0"/>
          <a:chOff x="0" y="0"/>
          <a:chExt cx="0" cy="0"/>
        </a:xfrm>
      </p:grpSpPr>
      <p:pic>
        <p:nvPicPr>
          <p:cNvPr id="11" name="Image 10" descr="Logo_CDG18_BS.jpg">
            <a:extLst>
              <a:ext uri="{FF2B5EF4-FFF2-40B4-BE49-F238E27FC236}">
                <a16:creationId xmlns:a16="http://schemas.microsoft.com/office/drawing/2014/main" id="{D585278C-8AFA-FF02-E188-DFD398802AAA}"/>
              </a:ext>
            </a:extLst>
          </p:cNvPr>
          <p:cNvPicPr>
            <a:picLocks noChangeAspect="1"/>
          </p:cNvPicPr>
          <p:nvPr/>
        </p:nvPicPr>
        <p:blipFill>
          <a:blip r:embed="rId3"/>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E6C13C0D-EC48-D272-90FB-107C2AD0EFEC}"/>
              </a:ext>
            </a:extLst>
          </p:cNvPr>
          <p:cNvGrpSpPr>
            <a:grpSpLocks/>
          </p:cNvGrpSpPr>
          <p:nvPr/>
        </p:nvGrpSpPr>
        <p:grpSpPr bwMode="auto">
          <a:xfrm>
            <a:off x="1354240" y="186233"/>
            <a:ext cx="7661932" cy="1314472"/>
            <a:chOff x="2521302" y="4447632"/>
            <a:chExt cx="6645275" cy="2324642"/>
          </a:xfrm>
        </p:grpSpPr>
        <p:sp>
          <p:nvSpPr>
            <p:cNvPr id="14" name="Oval 2">
              <a:extLst>
                <a:ext uri="{FF2B5EF4-FFF2-40B4-BE49-F238E27FC236}">
                  <a16:creationId xmlns:a16="http://schemas.microsoft.com/office/drawing/2014/main" id="{E13F113A-1103-430B-5112-AB728D22A5AD}"/>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4079D9EE-0734-4D35-9E17-FA6F73E7D36A}"/>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5D77A36B-2EF0-5C82-0259-F26EECAACE2B}"/>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B5F65846-AC99-97CE-1076-17553F9F6011}"/>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AE058839-BDF5-95BE-B616-58EA18E4AA17}"/>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78AA292D-5AED-93FE-7DBA-DEAA75BF05D0}"/>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A719FDD0-4687-6E88-5389-AF3C756B0140}"/>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C9E3BA71-54F4-4668-8FF1-4815F8A46E7F}"/>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E70A8F2D-A705-7C5A-A2F2-CC985B533F61}"/>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50CE2CB2-152E-953C-2F11-988B877803E6}"/>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E9BAF3ED-9C99-8C7B-8913-4ED4512F26D6}"/>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4CF1B89B-F11F-1735-13BA-066D44AD5906}"/>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3" name="ZoneTexte 2">
            <a:extLst>
              <a:ext uri="{FF2B5EF4-FFF2-40B4-BE49-F238E27FC236}">
                <a16:creationId xmlns:a16="http://schemas.microsoft.com/office/drawing/2014/main" id="{292019F0-BE23-8322-AF0E-99BC9FF6E6F9}"/>
              </a:ext>
            </a:extLst>
          </p:cNvPr>
          <p:cNvSpPr txBox="1"/>
          <p:nvPr/>
        </p:nvSpPr>
        <p:spPr>
          <a:xfrm>
            <a:off x="4904669" y="609982"/>
            <a:ext cx="4090238" cy="369332"/>
          </a:xfrm>
          <a:prstGeom prst="rect">
            <a:avLst/>
          </a:prstGeom>
          <a:noFill/>
        </p:spPr>
        <p:txBody>
          <a:bodyPr wrap="square" rtlCol="0">
            <a:spAutoFit/>
          </a:bodyPr>
          <a:lstStyle/>
          <a:p>
            <a:r>
              <a:rPr lang="fr-FR" b="1" dirty="0">
                <a:solidFill>
                  <a:srgbClr val="00B0F0"/>
                </a:solidFill>
              </a:rPr>
              <a:t>Le CST- son fonctionnement</a:t>
            </a:r>
          </a:p>
        </p:txBody>
      </p:sp>
      <p:sp>
        <p:nvSpPr>
          <p:cNvPr id="9" name="ZoneTexte 8">
            <a:extLst>
              <a:ext uri="{FF2B5EF4-FFF2-40B4-BE49-F238E27FC236}">
                <a16:creationId xmlns:a16="http://schemas.microsoft.com/office/drawing/2014/main" id="{CE09824A-8582-177C-7A9B-FF3F2D091D4A}"/>
              </a:ext>
            </a:extLst>
          </p:cNvPr>
          <p:cNvSpPr txBox="1"/>
          <p:nvPr/>
        </p:nvSpPr>
        <p:spPr>
          <a:xfrm>
            <a:off x="76200" y="1631414"/>
            <a:ext cx="8077200" cy="2215991"/>
          </a:xfrm>
          <a:prstGeom prst="rect">
            <a:avLst/>
          </a:prstGeom>
          <a:noFill/>
        </p:spPr>
        <p:txBody>
          <a:bodyPr wrap="square">
            <a:spAutoFit/>
          </a:bodyPr>
          <a:lstStyle/>
          <a:p>
            <a:pPr algn="just">
              <a:buClr>
                <a:srgbClr val="92D050"/>
              </a:buClr>
            </a:pPr>
            <a:endParaRPr lang="fr-FR" b="1" dirty="0">
              <a:solidFill>
                <a:srgbClr val="FF0000"/>
              </a:solidFill>
            </a:endParaRPr>
          </a:p>
          <a:p>
            <a:pPr algn="just">
              <a:buClr>
                <a:srgbClr val="92D050"/>
              </a:buClr>
            </a:pPr>
            <a:endParaRPr lang="fr-FR" sz="2000" kern="100" dirty="0">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2000" kern="100" dirty="0">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buClr>
                <a:srgbClr val="92D050"/>
              </a:buClr>
              <a:buFontTx/>
              <a:buChar char="-"/>
            </a:pPr>
            <a:endParaRPr lang="fr-FR" sz="2000" kern="100" dirty="0">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2000" dirty="0"/>
          </a:p>
        </p:txBody>
      </p:sp>
      <p:pic>
        <p:nvPicPr>
          <p:cNvPr id="4" name="Image 3">
            <a:extLst>
              <a:ext uri="{FF2B5EF4-FFF2-40B4-BE49-F238E27FC236}">
                <a16:creationId xmlns:a16="http://schemas.microsoft.com/office/drawing/2014/main" id="{DBCD09E0-465D-44F0-F224-67D01EC4FFCB}"/>
              </a:ext>
            </a:extLst>
          </p:cNvPr>
          <p:cNvPicPr>
            <a:picLocks noChangeAspect="1"/>
          </p:cNvPicPr>
          <p:nvPr/>
        </p:nvPicPr>
        <p:blipFill>
          <a:blip r:embed="rId4"/>
          <a:stretch>
            <a:fillRect/>
          </a:stretch>
        </p:blipFill>
        <p:spPr>
          <a:xfrm>
            <a:off x="775757" y="128127"/>
            <a:ext cx="7592485" cy="6601746"/>
          </a:xfrm>
          <a:prstGeom prst="rect">
            <a:avLst/>
          </a:prstGeom>
        </p:spPr>
      </p:pic>
    </p:spTree>
    <p:extLst>
      <p:ext uri="{BB962C8B-B14F-4D97-AF65-F5344CB8AC3E}">
        <p14:creationId xmlns:p14="http://schemas.microsoft.com/office/powerpoint/2010/main" val="2851143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300FFB-E419-7AB6-30CF-542EF8097D52}"/>
            </a:ext>
          </a:extLst>
        </p:cNvPr>
        <p:cNvGrpSpPr/>
        <p:nvPr/>
      </p:nvGrpSpPr>
      <p:grpSpPr>
        <a:xfrm>
          <a:off x="0" y="0"/>
          <a:ext cx="0" cy="0"/>
          <a:chOff x="0" y="0"/>
          <a:chExt cx="0" cy="0"/>
        </a:xfrm>
      </p:grpSpPr>
      <p:pic>
        <p:nvPicPr>
          <p:cNvPr id="11" name="Image 10" descr="Logo_CDG18_BS.jpg">
            <a:extLst>
              <a:ext uri="{FF2B5EF4-FFF2-40B4-BE49-F238E27FC236}">
                <a16:creationId xmlns:a16="http://schemas.microsoft.com/office/drawing/2014/main" id="{C469FAAA-2A4B-2743-563B-BE68C3F2AD56}"/>
              </a:ext>
            </a:extLst>
          </p:cNvPr>
          <p:cNvPicPr>
            <a:picLocks noChangeAspect="1"/>
          </p:cNvPicPr>
          <p:nvPr/>
        </p:nvPicPr>
        <p:blipFill>
          <a:blip r:embed="rId3"/>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2FA8EB2C-2AC8-6885-1D8E-1D0E8FBB8481}"/>
              </a:ext>
            </a:extLst>
          </p:cNvPr>
          <p:cNvGrpSpPr>
            <a:grpSpLocks/>
          </p:cNvGrpSpPr>
          <p:nvPr/>
        </p:nvGrpSpPr>
        <p:grpSpPr bwMode="auto">
          <a:xfrm>
            <a:off x="1354240" y="186233"/>
            <a:ext cx="7661932" cy="1314472"/>
            <a:chOff x="2521302" y="4447632"/>
            <a:chExt cx="6645275" cy="2324642"/>
          </a:xfrm>
        </p:grpSpPr>
        <p:sp>
          <p:nvSpPr>
            <p:cNvPr id="14" name="Oval 2">
              <a:extLst>
                <a:ext uri="{FF2B5EF4-FFF2-40B4-BE49-F238E27FC236}">
                  <a16:creationId xmlns:a16="http://schemas.microsoft.com/office/drawing/2014/main" id="{D249864C-1A14-9018-70C4-93F86C846A6C}"/>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6CB04930-5887-7307-B6B6-52CA215844C2}"/>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47778B85-22B2-5A8C-25C7-CB6566AFBBD3}"/>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D5DC19A9-06EB-9CC3-CE0A-1DE46961C919}"/>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6A05E2CA-5F00-7809-E333-B1966E3799AA}"/>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94C86DCD-90E6-0530-E798-B12002F192E6}"/>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3B4DB81A-DC01-F8DC-EF4A-8B866C07ABA3}"/>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87EB9239-6E77-FCAE-FAA1-7E0B2AF8B424}"/>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A45F6DA8-D1E5-C895-02EB-E407E47A93DA}"/>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6B257421-0F69-E520-A92D-6451B6E7E6EF}"/>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84E43740-B880-D7C9-5062-12215DE461FC}"/>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91901E8A-1FD0-1C33-EFEB-56E95391AB21}"/>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3" name="ZoneTexte 2">
            <a:extLst>
              <a:ext uri="{FF2B5EF4-FFF2-40B4-BE49-F238E27FC236}">
                <a16:creationId xmlns:a16="http://schemas.microsoft.com/office/drawing/2014/main" id="{D89B001E-3295-34BB-2577-3921F2617D06}"/>
              </a:ext>
            </a:extLst>
          </p:cNvPr>
          <p:cNvSpPr txBox="1"/>
          <p:nvPr/>
        </p:nvSpPr>
        <p:spPr>
          <a:xfrm>
            <a:off x="4945812" y="572807"/>
            <a:ext cx="4090238" cy="369332"/>
          </a:xfrm>
          <a:prstGeom prst="rect">
            <a:avLst/>
          </a:prstGeom>
          <a:noFill/>
        </p:spPr>
        <p:txBody>
          <a:bodyPr wrap="square" rtlCol="0">
            <a:spAutoFit/>
          </a:bodyPr>
          <a:lstStyle/>
          <a:p>
            <a:r>
              <a:rPr lang="fr-FR" b="1" dirty="0">
                <a:solidFill>
                  <a:srgbClr val="00B0F0"/>
                </a:solidFill>
              </a:rPr>
              <a:t>Le CST- les suites</a:t>
            </a:r>
          </a:p>
        </p:txBody>
      </p:sp>
      <p:sp>
        <p:nvSpPr>
          <p:cNvPr id="9" name="ZoneTexte 8">
            <a:extLst>
              <a:ext uri="{FF2B5EF4-FFF2-40B4-BE49-F238E27FC236}">
                <a16:creationId xmlns:a16="http://schemas.microsoft.com/office/drawing/2014/main" id="{CD7C30D6-F940-31CE-B840-B3958415E17D}"/>
              </a:ext>
            </a:extLst>
          </p:cNvPr>
          <p:cNvSpPr txBox="1"/>
          <p:nvPr/>
        </p:nvSpPr>
        <p:spPr>
          <a:xfrm>
            <a:off x="0" y="1244407"/>
            <a:ext cx="8077200" cy="3754874"/>
          </a:xfrm>
          <a:prstGeom prst="rect">
            <a:avLst/>
          </a:prstGeom>
          <a:noFill/>
        </p:spPr>
        <p:txBody>
          <a:bodyPr wrap="square">
            <a:spAutoFit/>
          </a:bodyPr>
          <a:lstStyle/>
          <a:p>
            <a:pPr algn="just">
              <a:buClr>
                <a:srgbClr val="92D050"/>
              </a:buClr>
            </a:pPr>
            <a:endParaRPr lang="fr-FR" b="1" dirty="0">
              <a:solidFill>
                <a:srgbClr val="FF0000"/>
              </a:solidFill>
            </a:endParaRPr>
          </a:p>
          <a:p>
            <a:pPr algn="just">
              <a:buClr>
                <a:srgbClr val="92D050"/>
              </a:buClr>
            </a:pPr>
            <a:r>
              <a:rPr lang="fr-FR" sz="2000" kern="100" dirty="0">
                <a:latin typeface="Calibri" panose="020F0502020204030204" pitchFamily="34" charset="0"/>
                <a:ea typeface="Calibri" panose="020F0502020204030204" pitchFamily="34" charset="0"/>
                <a:cs typeface="Times New Roman" panose="02020603050405020304" pitchFamily="18" charset="0"/>
              </a:rPr>
              <a:t>Les avis du CST sont disponibles sur l’espace AGIRHE dans les 10 jours suivant la séance.</a:t>
            </a:r>
          </a:p>
          <a:p>
            <a:pPr algn="just">
              <a:buClr>
                <a:srgbClr val="92D050"/>
              </a:buClr>
            </a:pPr>
            <a:endParaRPr lang="fr-FR" sz="2000" kern="100" dirty="0">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r>
              <a:rPr lang="fr-FR" sz="2000" kern="100" dirty="0">
                <a:latin typeface="Calibri" panose="020F0502020204030204" pitchFamily="34" charset="0"/>
                <a:ea typeface="Calibri" panose="020F0502020204030204" pitchFamily="34" charset="0"/>
                <a:cs typeface="Times New Roman" panose="02020603050405020304" pitchFamily="18" charset="0"/>
              </a:rPr>
              <a:t>Les collectivités </a:t>
            </a:r>
            <a:r>
              <a:rPr lang="fr-FR" sz="2000" b="1" kern="100" dirty="0">
                <a:latin typeface="Calibri" panose="020F0502020204030204" pitchFamily="34" charset="0"/>
                <a:ea typeface="Calibri" panose="020F0502020204030204" pitchFamily="34" charset="0"/>
                <a:cs typeface="Times New Roman" panose="02020603050405020304" pitchFamily="18" charset="0"/>
              </a:rPr>
              <a:t>doivent informer le CST des suites réservées </a:t>
            </a:r>
            <a:r>
              <a:rPr lang="fr-FR" sz="2000" kern="100" dirty="0">
                <a:latin typeface="Calibri" panose="020F0502020204030204" pitchFamily="34" charset="0"/>
                <a:ea typeface="Calibri" panose="020F0502020204030204" pitchFamily="34" charset="0"/>
                <a:cs typeface="Times New Roman" panose="02020603050405020304" pitchFamily="18" charset="0"/>
              </a:rPr>
              <a:t>à cet avis en cliquant sur le drapeau rouge (</a:t>
            </a:r>
            <a:r>
              <a:rPr lang="fr-FR" sz="2000" kern="100" dirty="0" err="1">
                <a:latin typeface="Calibri" panose="020F0502020204030204" pitchFamily="34" charset="0"/>
                <a:ea typeface="Calibri" panose="020F0502020204030204" pitchFamily="34" charset="0"/>
                <a:cs typeface="Times New Roman" panose="02020603050405020304" pitchFamily="18" charset="0"/>
              </a:rPr>
              <a:t>cf</a:t>
            </a:r>
            <a:r>
              <a:rPr lang="fr-FR" sz="2000" kern="100" dirty="0">
                <a:latin typeface="Calibri" panose="020F0502020204030204" pitchFamily="34" charset="0"/>
                <a:ea typeface="Calibri" panose="020F0502020204030204" pitchFamily="34" charset="0"/>
                <a:cs typeface="Times New Roman" panose="02020603050405020304" pitchFamily="18" charset="0"/>
              </a:rPr>
              <a:t> procédure sur l’espace réservé)</a:t>
            </a:r>
          </a:p>
          <a:p>
            <a:pPr algn="just">
              <a:buClr>
                <a:srgbClr val="92D050"/>
              </a:buClr>
            </a:pPr>
            <a:endParaRPr lang="fr-FR" sz="2000" kern="100" dirty="0">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2000" kern="100" dirty="0">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buClr>
                <a:srgbClr val="92D050"/>
              </a:buClr>
              <a:buFontTx/>
              <a:buChar char="-"/>
            </a:pPr>
            <a:endParaRPr lang="fr-FR" sz="2000" kern="100" dirty="0">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2000" dirty="0"/>
          </a:p>
        </p:txBody>
      </p:sp>
      <p:pic>
        <p:nvPicPr>
          <p:cNvPr id="2" name="Image 1">
            <a:extLst>
              <a:ext uri="{FF2B5EF4-FFF2-40B4-BE49-F238E27FC236}">
                <a16:creationId xmlns:a16="http://schemas.microsoft.com/office/drawing/2014/main" id="{F4CC0042-58DE-1A83-140C-C9A2939D9B05}"/>
              </a:ext>
            </a:extLst>
          </p:cNvPr>
          <p:cNvPicPr>
            <a:picLocks noChangeAspect="1"/>
          </p:cNvPicPr>
          <p:nvPr/>
        </p:nvPicPr>
        <p:blipFill>
          <a:blip r:embed="rId4"/>
          <a:stretch>
            <a:fillRect/>
          </a:stretch>
        </p:blipFill>
        <p:spPr>
          <a:xfrm>
            <a:off x="1230211" y="3200400"/>
            <a:ext cx="5760720" cy="657860"/>
          </a:xfrm>
          <a:prstGeom prst="rect">
            <a:avLst/>
          </a:prstGeom>
        </p:spPr>
      </p:pic>
      <p:pic>
        <p:nvPicPr>
          <p:cNvPr id="4" name="Image 3">
            <a:extLst>
              <a:ext uri="{FF2B5EF4-FFF2-40B4-BE49-F238E27FC236}">
                <a16:creationId xmlns:a16="http://schemas.microsoft.com/office/drawing/2014/main" id="{CF28BC2E-F888-78AE-159B-8E4046914AF6}"/>
              </a:ext>
            </a:extLst>
          </p:cNvPr>
          <p:cNvPicPr>
            <a:picLocks noChangeAspect="1"/>
          </p:cNvPicPr>
          <p:nvPr/>
        </p:nvPicPr>
        <p:blipFill>
          <a:blip r:embed="rId5"/>
          <a:stretch>
            <a:fillRect/>
          </a:stretch>
        </p:blipFill>
        <p:spPr>
          <a:xfrm>
            <a:off x="1941785" y="3902119"/>
            <a:ext cx="4295946" cy="1611453"/>
          </a:xfrm>
          <a:prstGeom prst="rect">
            <a:avLst/>
          </a:prstGeom>
        </p:spPr>
      </p:pic>
      <p:sp>
        <p:nvSpPr>
          <p:cNvPr id="5" name="ZoneTexte 4">
            <a:extLst>
              <a:ext uri="{FF2B5EF4-FFF2-40B4-BE49-F238E27FC236}">
                <a16:creationId xmlns:a16="http://schemas.microsoft.com/office/drawing/2014/main" id="{5B640410-A17C-6E3A-3EC2-86EE02FD24B2}"/>
              </a:ext>
            </a:extLst>
          </p:cNvPr>
          <p:cNvSpPr txBox="1"/>
          <p:nvPr/>
        </p:nvSpPr>
        <p:spPr>
          <a:xfrm>
            <a:off x="609600" y="6051165"/>
            <a:ext cx="8839200" cy="369332"/>
          </a:xfrm>
          <a:prstGeom prst="rect">
            <a:avLst/>
          </a:prstGeom>
          <a:noFill/>
        </p:spPr>
        <p:txBody>
          <a:bodyPr wrap="square" rtlCol="0">
            <a:spAutoFit/>
          </a:bodyPr>
          <a:lstStyle/>
          <a:p>
            <a:r>
              <a:rPr lang="fr-FR" b="1" dirty="0"/>
              <a:t>Pour CST du 3/02</a:t>
            </a:r>
            <a:r>
              <a:rPr lang="fr-FR" dirty="0"/>
              <a:t>: 40 suivis d’avis renseignés sur les 89 dossiers inscrits à l’ordre du jour</a:t>
            </a:r>
          </a:p>
        </p:txBody>
      </p:sp>
      <p:pic>
        <p:nvPicPr>
          <p:cNvPr id="12" name="Image 11" descr="Une image contenant cercle, rouge&#10;&#10;Le contenu généré par l’IA peut être incorrect.">
            <a:extLst>
              <a:ext uri="{FF2B5EF4-FFF2-40B4-BE49-F238E27FC236}">
                <a16:creationId xmlns:a16="http://schemas.microsoft.com/office/drawing/2014/main" id="{7CE57F33-10CF-B7E2-4978-7786C92ACC47}"/>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7767" y="5978664"/>
            <a:ext cx="441833" cy="441833"/>
          </a:xfrm>
          <a:prstGeom prst="rect">
            <a:avLst/>
          </a:prstGeom>
        </p:spPr>
      </p:pic>
    </p:spTree>
    <p:extLst>
      <p:ext uri="{BB962C8B-B14F-4D97-AF65-F5344CB8AC3E}">
        <p14:creationId xmlns:p14="http://schemas.microsoft.com/office/powerpoint/2010/main" val="11594793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8DD222-987E-2CD3-A104-28B72FD5739B}"/>
            </a:ext>
          </a:extLst>
        </p:cNvPr>
        <p:cNvGrpSpPr/>
        <p:nvPr/>
      </p:nvGrpSpPr>
      <p:grpSpPr>
        <a:xfrm>
          <a:off x="0" y="0"/>
          <a:ext cx="0" cy="0"/>
          <a:chOff x="0" y="0"/>
          <a:chExt cx="0" cy="0"/>
        </a:xfrm>
      </p:grpSpPr>
      <p:pic>
        <p:nvPicPr>
          <p:cNvPr id="11" name="Image 10" descr="Logo_CDG18_BS.jpg">
            <a:extLst>
              <a:ext uri="{FF2B5EF4-FFF2-40B4-BE49-F238E27FC236}">
                <a16:creationId xmlns:a16="http://schemas.microsoft.com/office/drawing/2014/main" id="{95B93015-CEF3-9890-E9F0-A30D7FA74A20}"/>
              </a:ext>
            </a:extLst>
          </p:cNvPr>
          <p:cNvPicPr>
            <a:picLocks noChangeAspect="1"/>
          </p:cNvPicPr>
          <p:nvPr/>
        </p:nvPicPr>
        <p:blipFill>
          <a:blip r:embed="rId3"/>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074EB53B-FEA5-1B6C-A31A-D10B8C0F97DA}"/>
              </a:ext>
            </a:extLst>
          </p:cNvPr>
          <p:cNvGrpSpPr>
            <a:grpSpLocks/>
          </p:cNvGrpSpPr>
          <p:nvPr/>
        </p:nvGrpSpPr>
        <p:grpSpPr bwMode="auto">
          <a:xfrm>
            <a:off x="1354240" y="186233"/>
            <a:ext cx="7661932" cy="1314472"/>
            <a:chOff x="2521302" y="4447632"/>
            <a:chExt cx="6645275" cy="2324642"/>
          </a:xfrm>
        </p:grpSpPr>
        <p:sp>
          <p:nvSpPr>
            <p:cNvPr id="14" name="Oval 2">
              <a:extLst>
                <a:ext uri="{FF2B5EF4-FFF2-40B4-BE49-F238E27FC236}">
                  <a16:creationId xmlns:a16="http://schemas.microsoft.com/office/drawing/2014/main" id="{4D9A1647-378B-6051-69A9-BA6248E6CC89}"/>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9520DA58-987A-3908-1F7E-CE4D03131B4E}"/>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E10D5CE8-FA6D-9331-187E-1364359CD763}"/>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BDFCCA57-0B27-EFCF-B34C-EB7628C8CBBC}"/>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1DA4CC4F-5F4A-86C7-D7BF-3636C058D574}"/>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E7CE5E68-E59C-707D-AF14-AE4E4EBB61FF}"/>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97E1EC2C-DA50-F969-5CB4-96F7197D7548}"/>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6A3A78D7-336F-B187-876C-7D8A66E797AC}"/>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A0EDF827-58A4-A4C5-C029-D86F50BBCA61}"/>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3C2F09B0-DFD9-36E4-62CA-8FF581FD5D14}"/>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5A7114E1-E890-94F9-60B5-C3204D9E7645}"/>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59F518D0-2114-CDA3-3A05-97BCE3FBDC9F}"/>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3" name="ZoneTexte 2">
            <a:extLst>
              <a:ext uri="{FF2B5EF4-FFF2-40B4-BE49-F238E27FC236}">
                <a16:creationId xmlns:a16="http://schemas.microsoft.com/office/drawing/2014/main" id="{D63E7596-73E2-9ABA-D676-76DFE8822225}"/>
              </a:ext>
            </a:extLst>
          </p:cNvPr>
          <p:cNvSpPr txBox="1"/>
          <p:nvPr/>
        </p:nvSpPr>
        <p:spPr>
          <a:xfrm>
            <a:off x="4945812" y="572807"/>
            <a:ext cx="4090238" cy="369332"/>
          </a:xfrm>
          <a:prstGeom prst="rect">
            <a:avLst/>
          </a:prstGeom>
          <a:noFill/>
        </p:spPr>
        <p:txBody>
          <a:bodyPr wrap="square" rtlCol="0">
            <a:spAutoFit/>
          </a:bodyPr>
          <a:lstStyle/>
          <a:p>
            <a:r>
              <a:rPr lang="fr-FR" b="1" dirty="0">
                <a:solidFill>
                  <a:srgbClr val="00B0F0"/>
                </a:solidFill>
              </a:rPr>
              <a:t>Les saisines CST – erreurs fréquentes</a:t>
            </a:r>
          </a:p>
        </p:txBody>
      </p:sp>
      <p:sp>
        <p:nvSpPr>
          <p:cNvPr id="9" name="ZoneTexte 8">
            <a:extLst>
              <a:ext uri="{FF2B5EF4-FFF2-40B4-BE49-F238E27FC236}">
                <a16:creationId xmlns:a16="http://schemas.microsoft.com/office/drawing/2014/main" id="{C9ECDDB6-49B9-DFBF-4822-848D3215D4DC}"/>
              </a:ext>
            </a:extLst>
          </p:cNvPr>
          <p:cNvSpPr txBox="1"/>
          <p:nvPr/>
        </p:nvSpPr>
        <p:spPr>
          <a:xfrm>
            <a:off x="304800" y="1420503"/>
            <a:ext cx="8077200" cy="1908215"/>
          </a:xfrm>
          <a:prstGeom prst="rect">
            <a:avLst/>
          </a:prstGeom>
          <a:noFill/>
        </p:spPr>
        <p:txBody>
          <a:bodyPr wrap="square">
            <a:spAutoFit/>
          </a:bodyPr>
          <a:lstStyle/>
          <a:p>
            <a:pPr algn="just">
              <a:buClr>
                <a:srgbClr val="92D050"/>
              </a:buClr>
            </a:pPr>
            <a:endParaRPr lang="fr-FR" b="1" dirty="0">
              <a:solidFill>
                <a:srgbClr val="FF0000"/>
              </a:solidFill>
            </a:endParaRPr>
          </a:p>
          <a:p>
            <a:pPr algn="just">
              <a:buClr>
                <a:srgbClr val="92D050"/>
              </a:buClr>
            </a:pPr>
            <a:endParaRPr lang="fr-FR" sz="2000" kern="100" dirty="0">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buClr>
                <a:srgbClr val="92D050"/>
              </a:buClr>
              <a:buFontTx/>
              <a:buChar char="-"/>
            </a:pPr>
            <a:endParaRPr lang="fr-FR" sz="2000" kern="100" dirty="0">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2000" dirty="0"/>
          </a:p>
        </p:txBody>
      </p:sp>
      <p:sp>
        <p:nvSpPr>
          <p:cNvPr id="10" name="ZoneTexte 9">
            <a:extLst>
              <a:ext uri="{FF2B5EF4-FFF2-40B4-BE49-F238E27FC236}">
                <a16:creationId xmlns:a16="http://schemas.microsoft.com/office/drawing/2014/main" id="{3B0F2BD2-E4F4-F8EB-11FB-F10971603CE0}"/>
              </a:ext>
            </a:extLst>
          </p:cNvPr>
          <p:cNvSpPr txBox="1"/>
          <p:nvPr/>
        </p:nvSpPr>
        <p:spPr>
          <a:xfrm>
            <a:off x="457200" y="1295284"/>
            <a:ext cx="7661932" cy="5632311"/>
          </a:xfrm>
          <a:prstGeom prst="rect">
            <a:avLst/>
          </a:prstGeom>
          <a:noFill/>
        </p:spPr>
        <p:txBody>
          <a:bodyPr wrap="square" rtlCol="0">
            <a:spAutoFit/>
          </a:bodyPr>
          <a:lstStyle/>
          <a:p>
            <a:r>
              <a:rPr lang="fr-FR" b="1" u="sng" dirty="0">
                <a:solidFill>
                  <a:srgbClr val="0070C0"/>
                </a:solidFill>
              </a:rPr>
              <a:t>1/ Sur la forme :</a:t>
            </a:r>
          </a:p>
          <a:p>
            <a:endParaRPr lang="fr-FR" dirty="0"/>
          </a:p>
          <a:p>
            <a:pPr marL="285750" indent="-285750">
              <a:buFontTx/>
              <a:buChar char="-"/>
            </a:pPr>
            <a:r>
              <a:rPr lang="fr-FR" dirty="0"/>
              <a:t>Utiliser les </a:t>
            </a:r>
            <a:r>
              <a:rPr lang="fr-FR" b="1" dirty="0"/>
              <a:t>modèles</a:t>
            </a:r>
            <a:r>
              <a:rPr lang="fr-FR" dirty="0"/>
              <a:t> disponibles sur l’espace réservé lorsqu’ils existent (notamment LDG et RIFSEEP)</a:t>
            </a:r>
          </a:p>
          <a:p>
            <a:pPr marL="285750" indent="-285750">
              <a:buFontTx/>
              <a:buChar char="-"/>
            </a:pPr>
            <a:endParaRPr lang="fr-FR" dirty="0"/>
          </a:p>
          <a:p>
            <a:pPr marL="285750" indent="-285750">
              <a:buFontTx/>
              <a:buChar char="-"/>
            </a:pPr>
            <a:r>
              <a:rPr lang="fr-FR" dirty="0"/>
              <a:t>En cas de recours aux modèles disponibles sur l’espace réservé (LDG, RIFSEEP, PSC…)</a:t>
            </a:r>
          </a:p>
          <a:p>
            <a:pPr marL="742950" lvl="1" indent="-285750">
              <a:buFontTx/>
              <a:buChar char="-"/>
            </a:pPr>
            <a:r>
              <a:rPr lang="fr-FR" dirty="0"/>
              <a:t>Phrases non complétées </a:t>
            </a:r>
          </a:p>
          <a:p>
            <a:pPr marL="742950" lvl="1" indent="-285750">
              <a:buFontTx/>
              <a:buChar char="-"/>
            </a:pPr>
            <a:r>
              <a:rPr lang="fr-FR" dirty="0"/>
              <a:t>Problème de cohérences entre les informations renseignées</a:t>
            </a:r>
          </a:p>
          <a:p>
            <a:pPr marL="742950" lvl="1" indent="-285750">
              <a:buFontTx/>
              <a:buChar char="-"/>
            </a:pPr>
            <a:r>
              <a:rPr lang="fr-FR" dirty="0"/>
              <a:t>Non suppression des phrases d’aide à la rédaction (en couleur dans les modèles)</a:t>
            </a:r>
          </a:p>
          <a:p>
            <a:pPr marL="742950" lvl="1" indent="-285750">
              <a:buFontTx/>
              <a:buChar char="-"/>
            </a:pPr>
            <a:r>
              <a:rPr lang="fr-FR" dirty="0"/>
              <a:t>Suppression de certains paragraphes contenant des données obligatoires</a:t>
            </a:r>
          </a:p>
          <a:p>
            <a:pPr marL="742950" lvl="1" indent="-285750">
              <a:buFontTx/>
              <a:buChar char="-"/>
            </a:pPr>
            <a:endParaRPr lang="fr-FR" dirty="0"/>
          </a:p>
          <a:p>
            <a:pPr marL="285750" indent="-285750">
              <a:buFontTx/>
              <a:buChar char="-"/>
            </a:pPr>
            <a:r>
              <a:rPr lang="fr-FR" dirty="0"/>
              <a:t>Absence </a:t>
            </a:r>
            <a:r>
              <a:rPr lang="fr-FR" b="1" dirty="0"/>
              <a:t>de génération de la saisine via AGIRHE </a:t>
            </a:r>
            <a:r>
              <a:rPr lang="fr-FR" dirty="0"/>
              <a:t>:  pour rappel il faut compléter les champs dans AGIRHE puis cliquer sur « imprimer » puis la téléverser  (</a:t>
            </a:r>
            <a:r>
              <a:rPr lang="fr-FR" dirty="0" err="1"/>
              <a:t>cf</a:t>
            </a:r>
            <a:r>
              <a:rPr lang="fr-FR" dirty="0"/>
              <a:t> </a:t>
            </a:r>
            <a:r>
              <a:rPr lang="fr-FR" dirty="0">
                <a:hlinkClick r:id="rId4"/>
              </a:rPr>
              <a:t>procédure </a:t>
            </a:r>
            <a:r>
              <a:rPr lang="fr-FR" dirty="0" err="1">
                <a:hlinkClick r:id="rId4"/>
              </a:rPr>
              <a:t>Agirhe</a:t>
            </a:r>
            <a:r>
              <a:rPr lang="fr-FR" dirty="0">
                <a:hlinkClick r:id="rId4"/>
              </a:rPr>
              <a:t> –saisir instances – page 3 </a:t>
            </a:r>
            <a:r>
              <a:rPr lang="fr-FR" dirty="0"/>
              <a:t>)</a:t>
            </a:r>
          </a:p>
          <a:p>
            <a:pPr marL="285750" indent="-285750">
              <a:buFontTx/>
              <a:buChar char="-"/>
            </a:pPr>
            <a:endParaRPr lang="fr-FR" dirty="0"/>
          </a:p>
          <a:p>
            <a:pPr marL="285750" indent="-285750">
              <a:buFontTx/>
              <a:buChar char="-"/>
            </a:pPr>
            <a:r>
              <a:rPr lang="fr-FR" dirty="0"/>
              <a:t>En cas de corrections demandées par le CDG : corriger la saisine d’origine et ne pas en créer une nouvelle</a:t>
            </a:r>
          </a:p>
        </p:txBody>
      </p:sp>
    </p:spTree>
    <p:extLst>
      <p:ext uri="{BB962C8B-B14F-4D97-AF65-F5344CB8AC3E}">
        <p14:creationId xmlns:p14="http://schemas.microsoft.com/office/powerpoint/2010/main" val="11372862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D7832A-921B-EB05-7F69-ABFAA5331331}"/>
            </a:ext>
          </a:extLst>
        </p:cNvPr>
        <p:cNvGrpSpPr/>
        <p:nvPr/>
      </p:nvGrpSpPr>
      <p:grpSpPr>
        <a:xfrm>
          <a:off x="0" y="0"/>
          <a:ext cx="0" cy="0"/>
          <a:chOff x="0" y="0"/>
          <a:chExt cx="0" cy="0"/>
        </a:xfrm>
      </p:grpSpPr>
      <p:pic>
        <p:nvPicPr>
          <p:cNvPr id="11" name="Image 10" descr="Logo_CDG18_BS.jpg">
            <a:extLst>
              <a:ext uri="{FF2B5EF4-FFF2-40B4-BE49-F238E27FC236}">
                <a16:creationId xmlns:a16="http://schemas.microsoft.com/office/drawing/2014/main" id="{A78BF8D0-44FE-1744-E61E-06F912637FC7}"/>
              </a:ext>
            </a:extLst>
          </p:cNvPr>
          <p:cNvPicPr>
            <a:picLocks noChangeAspect="1"/>
          </p:cNvPicPr>
          <p:nvPr/>
        </p:nvPicPr>
        <p:blipFill>
          <a:blip r:embed="rId3"/>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665C60FB-9DA9-7109-C53C-A14433BB80EE}"/>
              </a:ext>
            </a:extLst>
          </p:cNvPr>
          <p:cNvGrpSpPr>
            <a:grpSpLocks/>
          </p:cNvGrpSpPr>
          <p:nvPr/>
        </p:nvGrpSpPr>
        <p:grpSpPr bwMode="auto">
          <a:xfrm>
            <a:off x="1354240" y="186233"/>
            <a:ext cx="7661932" cy="1314472"/>
            <a:chOff x="2521302" y="4447632"/>
            <a:chExt cx="6645275" cy="2324642"/>
          </a:xfrm>
        </p:grpSpPr>
        <p:sp>
          <p:nvSpPr>
            <p:cNvPr id="14" name="Oval 2">
              <a:extLst>
                <a:ext uri="{FF2B5EF4-FFF2-40B4-BE49-F238E27FC236}">
                  <a16:creationId xmlns:a16="http://schemas.microsoft.com/office/drawing/2014/main" id="{CEC0C0BD-386A-C9AA-BC62-0C1F3B351786}"/>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06624A19-28BF-81CD-64C2-2EC2697FCE55}"/>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E7638877-12AF-BF33-F861-EEE3EF91EDB0}"/>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717EDA3C-56A7-57A3-EFEB-F0F41895DC33}"/>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84B2CE2D-79CD-262E-E200-5E25EBABFD90}"/>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0E5069FC-B1E7-734A-D740-5F3F2BCED23C}"/>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05FBE77C-4940-D19D-62B4-CD02E4F849EF}"/>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57DD7DE5-9B9D-FBFF-74E7-5A8AA0A7C48D}"/>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9FDD3AE4-4ECC-A768-7792-6242EC3DB2B7}"/>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FF17F9B1-2963-314A-05F5-7019D8FD3E1C}"/>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9D3F46B4-A8DD-2102-C6AC-46537E81E331}"/>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0AD37C65-C228-CB8B-26A5-97CEE72A0724}"/>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3" name="ZoneTexte 2">
            <a:extLst>
              <a:ext uri="{FF2B5EF4-FFF2-40B4-BE49-F238E27FC236}">
                <a16:creationId xmlns:a16="http://schemas.microsoft.com/office/drawing/2014/main" id="{E1718904-DC9F-4EC6-8608-C43CE796F985}"/>
              </a:ext>
            </a:extLst>
          </p:cNvPr>
          <p:cNvSpPr txBox="1"/>
          <p:nvPr/>
        </p:nvSpPr>
        <p:spPr>
          <a:xfrm>
            <a:off x="4945812" y="572807"/>
            <a:ext cx="4090238" cy="369332"/>
          </a:xfrm>
          <a:prstGeom prst="rect">
            <a:avLst/>
          </a:prstGeom>
          <a:noFill/>
        </p:spPr>
        <p:txBody>
          <a:bodyPr wrap="square" rtlCol="0">
            <a:spAutoFit/>
          </a:bodyPr>
          <a:lstStyle/>
          <a:p>
            <a:r>
              <a:rPr lang="fr-FR" b="1" dirty="0">
                <a:solidFill>
                  <a:srgbClr val="00B0F0"/>
                </a:solidFill>
              </a:rPr>
              <a:t>Les saisines CST – erreurs fréquentes</a:t>
            </a:r>
          </a:p>
        </p:txBody>
      </p:sp>
      <p:sp>
        <p:nvSpPr>
          <p:cNvPr id="9" name="ZoneTexte 8">
            <a:extLst>
              <a:ext uri="{FF2B5EF4-FFF2-40B4-BE49-F238E27FC236}">
                <a16:creationId xmlns:a16="http://schemas.microsoft.com/office/drawing/2014/main" id="{BCF9FDC2-349E-4E2B-2794-FF3F08FC0DCF}"/>
              </a:ext>
            </a:extLst>
          </p:cNvPr>
          <p:cNvSpPr txBox="1"/>
          <p:nvPr/>
        </p:nvSpPr>
        <p:spPr>
          <a:xfrm>
            <a:off x="304800" y="1420503"/>
            <a:ext cx="8077200" cy="1908215"/>
          </a:xfrm>
          <a:prstGeom prst="rect">
            <a:avLst/>
          </a:prstGeom>
          <a:noFill/>
        </p:spPr>
        <p:txBody>
          <a:bodyPr wrap="square">
            <a:spAutoFit/>
          </a:bodyPr>
          <a:lstStyle/>
          <a:p>
            <a:pPr algn="just">
              <a:buClr>
                <a:srgbClr val="92D050"/>
              </a:buClr>
            </a:pPr>
            <a:endParaRPr lang="fr-FR" b="1" dirty="0">
              <a:solidFill>
                <a:srgbClr val="FF0000"/>
              </a:solidFill>
            </a:endParaRPr>
          </a:p>
          <a:p>
            <a:pPr algn="just">
              <a:buClr>
                <a:srgbClr val="92D050"/>
              </a:buClr>
            </a:pPr>
            <a:endParaRPr lang="fr-FR" sz="2000" kern="100" dirty="0">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buClr>
                <a:srgbClr val="92D050"/>
              </a:buClr>
              <a:buFontTx/>
              <a:buChar char="-"/>
            </a:pPr>
            <a:endParaRPr lang="fr-FR" sz="2000" kern="100" dirty="0">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2000" dirty="0"/>
          </a:p>
        </p:txBody>
      </p:sp>
      <p:sp>
        <p:nvSpPr>
          <p:cNvPr id="10" name="ZoneTexte 9">
            <a:extLst>
              <a:ext uri="{FF2B5EF4-FFF2-40B4-BE49-F238E27FC236}">
                <a16:creationId xmlns:a16="http://schemas.microsoft.com/office/drawing/2014/main" id="{87E79F7D-CB7C-7983-2F69-CD12ECFE7095}"/>
              </a:ext>
            </a:extLst>
          </p:cNvPr>
          <p:cNvSpPr txBox="1"/>
          <p:nvPr/>
        </p:nvSpPr>
        <p:spPr>
          <a:xfrm>
            <a:off x="381000" y="1068174"/>
            <a:ext cx="7661932" cy="5632311"/>
          </a:xfrm>
          <a:prstGeom prst="rect">
            <a:avLst/>
          </a:prstGeom>
          <a:noFill/>
        </p:spPr>
        <p:txBody>
          <a:bodyPr wrap="square" rtlCol="0">
            <a:spAutoFit/>
          </a:bodyPr>
          <a:lstStyle/>
          <a:p>
            <a:r>
              <a:rPr lang="fr-FR" b="1" u="sng" dirty="0">
                <a:solidFill>
                  <a:srgbClr val="0070C0"/>
                </a:solidFill>
              </a:rPr>
              <a:t>2/ Sur le fond:</a:t>
            </a:r>
          </a:p>
          <a:p>
            <a:endParaRPr lang="fr-FR" dirty="0"/>
          </a:p>
          <a:p>
            <a:pPr marL="285750" indent="-285750">
              <a:buFontTx/>
              <a:buChar char="-"/>
            </a:pPr>
            <a:r>
              <a:rPr lang="fr-FR" b="1" dirty="0">
                <a:solidFill>
                  <a:srgbClr val="FF0000"/>
                </a:solidFill>
              </a:rPr>
              <a:t>Pas de rétroactivité possible </a:t>
            </a:r>
            <a:r>
              <a:rPr lang="fr-FR" dirty="0"/>
              <a:t>: la date d’effet ne peut JAMAIS être antérieure à la date de la délibération laquelle interviendra après avoir recueilli l’avis du CST</a:t>
            </a:r>
          </a:p>
          <a:p>
            <a:r>
              <a:rPr lang="fr-FR" dirty="0"/>
              <a:t>Ex: avis du CST le 24/03; réunion du conseil municipal le 15/04 : date d’effet postérieure au 15/04 (en tenant compte du délai pour que la délibération devienne exécutoire)</a:t>
            </a:r>
          </a:p>
          <a:p>
            <a:endParaRPr lang="fr-FR" dirty="0"/>
          </a:p>
          <a:p>
            <a:r>
              <a:rPr lang="fr-FR" dirty="0"/>
              <a:t>- La délibération ne doit pas être prise avant d’avoir reçu l’avis du CST et ne doit donc pas être jointe à la saisine</a:t>
            </a:r>
          </a:p>
          <a:p>
            <a:endParaRPr lang="fr-FR" dirty="0"/>
          </a:p>
          <a:p>
            <a:pPr marL="285750" indent="-285750">
              <a:buFontTx/>
              <a:buChar char="-"/>
            </a:pPr>
            <a:r>
              <a:rPr lang="fr-FR" b="1" dirty="0"/>
              <a:t>Compléter consciencieusement </a:t>
            </a:r>
            <a:r>
              <a:rPr lang="fr-FR" dirty="0"/>
              <a:t>les cases de champs libres de façon à éclairer les membres du CST sur les motifs de votre saisine</a:t>
            </a:r>
          </a:p>
          <a:p>
            <a:r>
              <a:rPr lang="fr-FR" dirty="0"/>
              <a:t>Ex: pour l’annualisation, compléter de manière détaillée la rubrique éléments complémentaires pour expliquer le contexte et les raisons de l’annualisation </a:t>
            </a:r>
          </a:p>
          <a:p>
            <a:endParaRPr lang="fr-FR" dirty="0"/>
          </a:p>
          <a:p>
            <a:r>
              <a:rPr lang="fr-FR" dirty="0"/>
              <a:t>- </a:t>
            </a:r>
            <a:r>
              <a:rPr lang="fr-FR" b="1" dirty="0"/>
              <a:t>Vérifier la cohérence </a:t>
            </a:r>
            <a:r>
              <a:rPr lang="fr-FR" dirty="0"/>
              <a:t>des données entre les différents documents notamment sur les dates d’effet entre saisine et délibération; sur les choix opérés (ex: labellisation ou contrat de groupe; ASA…)</a:t>
            </a:r>
          </a:p>
        </p:txBody>
      </p:sp>
    </p:spTree>
    <p:extLst>
      <p:ext uri="{BB962C8B-B14F-4D97-AF65-F5344CB8AC3E}">
        <p14:creationId xmlns:p14="http://schemas.microsoft.com/office/powerpoint/2010/main" val="18349398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63F989-1E9A-3041-2E6E-96044C0C315F}"/>
            </a:ext>
          </a:extLst>
        </p:cNvPr>
        <p:cNvGrpSpPr/>
        <p:nvPr/>
      </p:nvGrpSpPr>
      <p:grpSpPr>
        <a:xfrm>
          <a:off x="0" y="0"/>
          <a:ext cx="0" cy="0"/>
          <a:chOff x="0" y="0"/>
          <a:chExt cx="0" cy="0"/>
        </a:xfrm>
      </p:grpSpPr>
      <p:pic>
        <p:nvPicPr>
          <p:cNvPr id="11" name="Image 10" descr="Logo_CDG18_BS.jpg">
            <a:extLst>
              <a:ext uri="{FF2B5EF4-FFF2-40B4-BE49-F238E27FC236}">
                <a16:creationId xmlns:a16="http://schemas.microsoft.com/office/drawing/2014/main" id="{AC11D5BF-44AB-DD41-522D-FB451F250842}"/>
              </a:ext>
            </a:extLst>
          </p:cNvPr>
          <p:cNvPicPr>
            <a:picLocks noChangeAspect="1"/>
          </p:cNvPicPr>
          <p:nvPr/>
        </p:nvPicPr>
        <p:blipFill>
          <a:blip r:embed="rId3"/>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6C2747EB-3801-4693-AA46-64B80571B38D}"/>
              </a:ext>
            </a:extLst>
          </p:cNvPr>
          <p:cNvGrpSpPr>
            <a:grpSpLocks/>
          </p:cNvGrpSpPr>
          <p:nvPr/>
        </p:nvGrpSpPr>
        <p:grpSpPr bwMode="auto">
          <a:xfrm>
            <a:off x="1354240" y="186233"/>
            <a:ext cx="7661932" cy="1314472"/>
            <a:chOff x="2521302" y="4447632"/>
            <a:chExt cx="6645275" cy="2324642"/>
          </a:xfrm>
        </p:grpSpPr>
        <p:sp>
          <p:nvSpPr>
            <p:cNvPr id="14" name="Oval 2">
              <a:extLst>
                <a:ext uri="{FF2B5EF4-FFF2-40B4-BE49-F238E27FC236}">
                  <a16:creationId xmlns:a16="http://schemas.microsoft.com/office/drawing/2014/main" id="{97E252F9-7C70-8FBA-E556-CF888A3A59E7}"/>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304ABD67-E114-7D90-4FBF-086A751E0E49}"/>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71F7526A-4A3B-8EA3-1AF8-78E24015F349}"/>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BB09636E-C84B-B557-8C63-4A1D0FE87B0D}"/>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BACC51DB-FDA0-C15A-D329-2FBCDA9FE77C}"/>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56A70DA4-6449-109A-FEE3-4663840312F9}"/>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0728C83F-F29B-8217-0685-CAD039D406A0}"/>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EA04C73B-B734-A825-EC03-DF59595FD985}"/>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A230A006-3AAD-0C84-7C33-1ECF3AC2D22E}"/>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DE7A9BF4-9A41-A0EC-E01C-9A9E6329AF73}"/>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0E1B8F07-86E9-4C21-B527-6BE3E9CDF0E6}"/>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1305A44B-FFFE-6092-3EAB-0EFFF5C27483}"/>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3" name="ZoneTexte 2">
            <a:extLst>
              <a:ext uri="{FF2B5EF4-FFF2-40B4-BE49-F238E27FC236}">
                <a16:creationId xmlns:a16="http://schemas.microsoft.com/office/drawing/2014/main" id="{4E82ECA4-CACA-2F9B-0F72-855AD6960364}"/>
              </a:ext>
            </a:extLst>
          </p:cNvPr>
          <p:cNvSpPr txBox="1"/>
          <p:nvPr/>
        </p:nvSpPr>
        <p:spPr>
          <a:xfrm>
            <a:off x="4945812" y="572807"/>
            <a:ext cx="4090238" cy="369332"/>
          </a:xfrm>
          <a:prstGeom prst="rect">
            <a:avLst/>
          </a:prstGeom>
          <a:noFill/>
        </p:spPr>
        <p:txBody>
          <a:bodyPr wrap="square" rtlCol="0">
            <a:spAutoFit/>
          </a:bodyPr>
          <a:lstStyle/>
          <a:p>
            <a:r>
              <a:rPr lang="fr-FR" b="1" dirty="0">
                <a:solidFill>
                  <a:srgbClr val="00B0F0"/>
                </a:solidFill>
              </a:rPr>
              <a:t>Les saisines CST – erreurs fréquentes</a:t>
            </a:r>
          </a:p>
        </p:txBody>
      </p:sp>
      <p:sp>
        <p:nvSpPr>
          <p:cNvPr id="9" name="ZoneTexte 8">
            <a:extLst>
              <a:ext uri="{FF2B5EF4-FFF2-40B4-BE49-F238E27FC236}">
                <a16:creationId xmlns:a16="http://schemas.microsoft.com/office/drawing/2014/main" id="{B4014C6E-F5F2-AF23-5852-B9C3DDFF77AD}"/>
              </a:ext>
            </a:extLst>
          </p:cNvPr>
          <p:cNvSpPr txBox="1"/>
          <p:nvPr/>
        </p:nvSpPr>
        <p:spPr>
          <a:xfrm>
            <a:off x="304800" y="1420503"/>
            <a:ext cx="8077200" cy="1908215"/>
          </a:xfrm>
          <a:prstGeom prst="rect">
            <a:avLst/>
          </a:prstGeom>
          <a:noFill/>
        </p:spPr>
        <p:txBody>
          <a:bodyPr wrap="square">
            <a:spAutoFit/>
          </a:bodyPr>
          <a:lstStyle/>
          <a:p>
            <a:pPr algn="just">
              <a:buClr>
                <a:srgbClr val="92D050"/>
              </a:buClr>
            </a:pPr>
            <a:endParaRPr lang="fr-FR" b="1" dirty="0">
              <a:solidFill>
                <a:srgbClr val="FF0000"/>
              </a:solidFill>
            </a:endParaRPr>
          </a:p>
          <a:p>
            <a:pPr algn="just">
              <a:buClr>
                <a:srgbClr val="92D050"/>
              </a:buClr>
            </a:pPr>
            <a:endParaRPr lang="fr-FR" sz="2000" kern="100" dirty="0">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buClr>
                <a:srgbClr val="92D050"/>
              </a:buClr>
              <a:buFontTx/>
              <a:buChar char="-"/>
            </a:pPr>
            <a:endParaRPr lang="fr-FR" sz="2000" kern="100" dirty="0">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2000" dirty="0"/>
          </a:p>
        </p:txBody>
      </p:sp>
      <p:sp>
        <p:nvSpPr>
          <p:cNvPr id="10" name="ZoneTexte 9">
            <a:extLst>
              <a:ext uri="{FF2B5EF4-FFF2-40B4-BE49-F238E27FC236}">
                <a16:creationId xmlns:a16="http://schemas.microsoft.com/office/drawing/2014/main" id="{74C6B312-76BD-4BF8-A5C1-1B1CDB7C6240}"/>
              </a:ext>
            </a:extLst>
          </p:cNvPr>
          <p:cNvSpPr txBox="1"/>
          <p:nvPr/>
        </p:nvSpPr>
        <p:spPr>
          <a:xfrm>
            <a:off x="533400" y="1696563"/>
            <a:ext cx="7661932" cy="4247317"/>
          </a:xfrm>
          <a:prstGeom prst="rect">
            <a:avLst/>
          </a:prstGeom>
          <a:noFill/>
        </p:spPr>
        <p:txBody>
          <a:bodyPr wrap="square" rtlCol="0">
            <a:spAutoFit/>
          </a:bodyPr>
          <a:lstStyle/>
          <a:p>
            <a:r>
              <a:rPr lang="fr-FR" b="1" u="sng" dirty="0">
                <a:solidFill>
                  <a:srgbClr val="0070C0"/>
                </a:solidFill>
              </a:rPr>
              <a:t>3/ focus sur les saisines de suppression de poste:</a:t>
            </a:r>
          </a:p>
          <a:p>
            <a:endParaRPr lang="fr-FR" dirty="0"/>
          </a:p>
          <a:p>
            <a:pPr marL="285750" indent="-285750">
              <a:buFontTx/>
              <a:buChar char="-"/>
            </a:pPr>
            <a:r>
              <a:rPr lang="fr-FR" dirty="0"/>
              <a:t>1 saisine par poste supprimé</a:t>
            </a:r>
          </a:p>
          <a:p>
            <a:pPr marL="285750" indent="-285750">
              <a:buFontTx/>
              <a:buChar char="-"/>
            </a:pPr>
            <a:r>
              <a:rPr lang="fr-FR" dirty="0"/>
              <a:t>Dans le champ « exposé sur les motifs de la suppression » : préciser:</a:t>
            </a:r>
          </a:p>
          <a:p>
            <a:pPr marL="742950" lvl="1" indent="-285750">
              <a:buFontTx/>
              <a:buChar char="-"/>
            </a:pPr>
            <a:r>
              <a:rPr lang="fr-FR" dirty="0"/>
              <a:t>Si l’agent est parti (mutation, retraite …)</a:t>
            </a:r>
          </a:p>
          <a:p>
            <a:pPr marL="742950" lvl="1" indent="-285750">
              <a:buFontTx/>
              <a:buChar char="-"/>
            </a:pPr>
            <a:r>
              <a:rPr lang="fr-FR" dirty="0"/>
              <a:t>Que deviennent les missions du poste supprimé : reprises par un ou plusieurs autre agent, disparition du besoin…</a:t>
            </a:r>
          </a:p>
          <a:p>
            <a:pPr marL="742950" lvl="1" indent="-285750">
              <a:buFontTx/>
              <a:buChar char="-"/>
            </a:pPr>
            <a:endParaRPr lang="fr-FR" b="1" u="sng" dirty="0">
              <a:solidFill>
                <a:srgbClr val="0070C0"/>
              </a:solidFill>
            </a:endParaRPr>
          </a:p>
          <a:p>
            <a:r>
              <a:rPr lang="fr-FR" b="1" u="sng" dirty="0">
                <a:solidFill>
                  <a:srgbClr val="0070C0"/>
                </a:solidFill>
              </a:rPr>
              <a:t>4/ focus sur les saisines RIFSEEP:</a:t>
            </a:r>
          </a:p>
          <a:p>
            <a:pPr marL="285750" indent="-285750">
              <a:buFontTx/>
              <a:buChar char="-"/>
            </a:pPr>
            <a:r>
              <a:rPr lang="fr-FR" dirty="0"/>
              <a:t>En cas de modifications du RIFSEEP, indiquer les modifications en couleur dans la saisine</a:t>
            </a:r>
          </a:p>
          <a:p>
            <a:endParaRPr lang="fr-FR" dirty="0"/>
          </a:p>
          <a:p>
            <a:endParaRPr lang="fr-FR" b="1" u="sng" dirty="0">
              <a:solidFill>
                <a:srgbClr val="0070C0"/>
              </a:solidFill>
            </a:endParaRPr>
          </a:p>
          <a:p>
            <a:pPr marL="742950" lvl="1" indent="-285750">
              <a:buFontTx/>
              <a:buChar char="-"/>
            </a:pPr>
            <a:endParaRPr lang="fr-FR" dirty="0"/>
          </a:p>
          <a:p>
            <a:pPr marL="285750" indent="-285750">
              <a:buFontTx/>
              <a:buChar char="-"/>
            </a:pPr>
            <a:endParaRPr lang="fr-FR" dirty="0"/>
          </a:p>
        </p:txBody>
      </p:sp>
    </p:spTree>
    <p:extLst>
      <p:ext uri="{BB962C8B-B14F-4D97-AF65-F5344CB8AC3E}">
        <p14:creationId xmlns:p14="http://schemas.microsoft.com/office/powerpoint/2010/main" val="38807207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34000" y="1143000"/>
            <a:ext cx="2590800" cy="382156"/>
          </a:xfrm>
          <a:prstGeom prst="rect">
            <a:avLst/>
          </a:prstGeom>
        </p:spPr>
        <p:txBody>
          <a:bodyPr vert="horz" wrap="square" lIns="0" tIns="12700" rIns="0" bIns="0" rtlCol="0">
            <a:spAutoFit/>
          </a:bodyPr>
          <a:lstStyle/>
          <a:p>
            <a:pPr marL="12700">
              <a:lnSpc>
                <a:spcPct val="100000"/>
              </a:lnSpc>
              <a:spcBef>
                <a:spcPts val="100"/>
              </a:spcBef>
            </a:pPr>
            <a:r>
              <a:rPr lang="fr-FR" dirty="0">
                <a:solidFill>
                  <a:srgbClr val="00B0F0"/>
                </a:solidFill>
              </a:rPr>
              <a:t>SOMMAIRE </a:t>
            </a:r>
            <a:endParaRPr spc="-20" dirty="0">
              <a:solidFill>
                <a:srgbClr val="00B0F0"/>
              </a:solidFill>
            </a:endParaRPr>
          </a:p>
        </p:txBody>
      </p:sp>
      <p:pic>
        <p:nvPicPr>
          <p:cNvPr id="11" name="Image 10" descr="Logo_CDG18_BS.jpg"/>
          <p:cNvPicPr>
            <a:picLocks noChangeAspect="1"/>
          </p:cNvPicPr>
          <p:nvPr/>
        </p:nvPicPr>
        <p:blipFill>
          <a:blip r:embed="rId3"/>
          <a:stretch>
            <a:fillRect/>
          </a:stretch>
        </p:blipFill>
        <p:spPr>
          <a:xfrm>
            <a:off x="0" y="0"/>
            <a:ext cx="1422426" cy="1443762"/>
          </a:xfrm>
          <a:prstGeom prst="rect">
            <a:avLst/>
          </a:prstGeom>
        </p:spPr>
      </p:pic>
      <p:grpSp>
        <p:nvGrpSpPr>
          <p:cNvPr id="6" name="Groupe 14"/>
          <p:cNvGrpSpPr>
            <a:grpSpLocks/>
          </p:cNvGrpSpPr>
          <p:nvPr/>
        </p:nvGrpSpPr>
        <p:grpSpPr bwMode="auto">
          <a:xfrm>
            <a:off x="1482068" y="152400"/>
            <a:ext cx="7661932" cy="1314472"/>
            <a:chOff x="2521302" y="4447632"/>
            <a:chExt cx="6645275" cy="2324642"/>
          </a:xfrm>
        </p:grpSpPr>
        <p:sp>
          <p:nvSpPr>
            <p:cNvPr id="14" name="Oval 2"/>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p:cNvGrpSpPr>
              <a:grpSpLocks/>
            </p:cNvGrpSpPr>
            <p:nvPr/>
          </p:nvGrpSpPr>
          <p:grpSpPr bwMode="auto">
            <a:xfrm>
              <a:off x="3957638" y="5091476"/>
              <a:ext cx="171450" cy="1165229"/>
              <a:chOff x="112099728" y="105931681"/>
              <a:chExt cx="170831" cy="1165800"/>
            </a:xfrm>
          </p:grpSpPr>
          <p:sp>
            <p:nvSpPr>
              <p:cNvPr id="22" name="Rectangle 7"/>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p:cNvGrpSpPr>
              <a:grpSpLocks/>
            </p:cNvGrpSpPr>
            <p:nvPr/>
          </p:nvGrpSpPr>
          <p:grpSpPr bwMode="auto">
            <a:xfrm>
              <a:off x="8701088" y="4447632"/>
              <a:ext cx="169862" cy="1163632"/>
              <a:chOff x="116843535" y="105289350"/>
              <a:chExt cx="170420" cy="1163658"/>
            </a:xfrm>
          </p:grpSpPr>
          <p:sp>
            <p:nvSpPr>
              <p:cNvPr id="19" name="Rectangle 18"/>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13" name="ZoneTexte 12">
            <a:extLst>
              <a:ext uri="{FF2B5EF4-FFF2-40B4-BE49-F238E27FC236}">
                <a16:creationId xmlns:a16="http://schemas.microsoft.com/office/drawing/2014/main" id="{B43A91C2-7F6F-B567-614F-D7BB1A83F133}"/>
              </a:ext>
            </a:extLst>
          </p:cNvPr>
          <p:cNvSpPr txBox="1"/>
          <p:nvPr/>
        </p:nvSpPr>
        <p:spPr>
          <a:xfrm>
            <a:off x="482010" y="2555006"/>
            <a:ext cx="8345705" cy="3970318"/>
          </a:xfrm>
          <a:prstGeom prst="rect">
            <a:avLst/>
          </a:prstGeom>
          <a:noFill/>
        </p:spPr>
        <p:txBody>
          <a:bodyPr wrap="square" rtlCol="0">
            <a:spAutoFit/>
          </a:bodyPr>
          <a:lstStyle/>
          <a:p>
            <a:pPr marL="514350" indent="-514350">
              <a:buAutoNum type="arabicPeriod"/>
            </a:pPr>
            <a:r>
              <a:rPr lang="fr-FR" sz="2800" b="1" dirty="0">
                <a:solidFill>
                  <a:srgbClr val="00B0F0"/>
                </a:solidFill>
              </a:rPr>
              <a:t>Gestion de la retraite : qui fait quoi? Rappel des délais</a:t>
            </a:r>
          </a:p>
          <a:p>
            <a:endParaRPr lang="fr-FR" sz="2800" b="1" dirty="0">
              <a:solidFill>
                <a:schemeClr val="accent2"/>
              </a:solidFill>
            </a:endParaRPr>
          </a:p>
          <a:p>
            <a:pPr marL="541338"/>
            <a:r>
              <a:rPr lang="fr-FR" sz="2800" b="1" dirty="0">
                <a:solidFill>
                  <a:schemeClr val="accent2"/>
                </a:solidFill>
              </a:rPr>
              <a:t>2. Saisines CST</a:t>
            </a:r>
          </a:p>
          <a:p>
            <a:endParaRPr lang="fr-FR" sz="2800" b="1" dirty="0">
              <a:solidFill>
                <a:srgbClr val="00B050"/>
              </a:solidFill>
            </a:endParaRPr>
          </a:p>
          <a:p>
            <a:pPr marL="1252538" lvl="1"/>
            <a:r>
              <a:rPr lang="fr-FR" sz="2800" b="1" dirty="0">
                <a:solidFill>
                  <a:schemeClr val="accent6">
                    <a:lumMod val="60000"/>
                    <a:lumOff val="40000"/>
                  </a:schemeClr>
                </a:solidFill>
              </a:rPr>
              <a:t>3. La mutation procédure</a:t>
            </a:r>
          </a:p>
          <a:p>
            <a:pPr lvl="1"/>
            <a:endParaRPr lang="fr-FR" sz="2800" b="1" dirty="0">
              <a:solidFill>
                <a:srgbClr val="00B050"/>
              </a:solidFill>
            </a:endParaRPr>
          </a:p>
          <a:p>
            <a:pPr marL="2155825" lvl="2"/>
            <a:r>
              <a:rPr lang="fr-FR" sz="2800" b="1" dirty="0">
                <a:solidFill>
                  <a:srgbClr val="FF0000"/>
                </a:solidFill>
              </a:rPr>
              <a:t>4. L’actu-minute</a:t>
            </a:r>
            <a:endParaRPr lang="fr-FR" sz="2800" b="1" dirty="0">
              <a:solidFill>
                <a:srgbClr val="7030A0"/>
              </a:solidFill>
            </a:endParaRPr>
          </a:p>
          <a:p>
            <a:pPr algn="ctr"/>
            <a:r>
              <a:rPr lang="fr-FR" sz="2800" b="1" dirty="0"/>
              <a:t>	</a:t>
            </a:r>
            <a:r>
              <a:rPr lang="fr-FR" sz="2800" b="1" dirty="0">
                <a:solidFill>
                  <a:schemeClr val="accent3"/>
                </a:solidFill>
              </a:rPr>
              <a:t>		</a:t>
            </a:r>
            <a:endParaRPr lang="fr-FR" sz="2800" b="1" dirty="0">
              <a:solidFill>
                <a:srgbClr val="FFC000"/>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48E952-C186-11FD-25D6-BEC66616354F}"/>
            </a:ext>
          </a:extLst>
        </p:cNvPr>
        <p:cNvGrpSpPr/>
        <p:nvPr/>
      </p:nvGrpSpPr>
      <p:grpSpPr>
        <a:xfrm>
          <a:off x="0" y="0"/>
          <a:ext cx="0" cy="0"/>
          <a:chOff x="0" y="0"/>
          <a:chExt cx="0" cy="0"/>
        </a:xfrm>
      </p:grpSpPr>
      <p:pic>
        <p:nvPicPr>
          <p:cNvPr id="11" name="Image 10" descr="Logo_CDG18_BS.jpg">
            <a:extLst>
              <a:ext uri="{FF2B5EF4-FFF2-40B4-BE49-F238E27FC236}">
                <a16:creationId xmlns:a16="http://schemas.microsoft.com/office/drawing/2014/main" id="{DC9C1199-AA50-B257-4166-DB3B8514FCA0}"/>
              </a:ext>
            </a:extLst>
          </p:cNvPr>
          <p:cNvPicPr>
            <a:picLocks noChangeAspect="1"/>
          </p:cNvPicPr>
          <p:nvPr/>
        </p:nvPicPr>
        <p:blipFill>
          <a:blip r:embed="rId3"/>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0C8DD76C-D955-6AD8-CE16-218B8C5DCD8A}"/>
              </a:ext>
            </a:extLst>
          </p:cNvPr>
          <p:cNvGrpSpPr>
            <a:grpSpLocks/>
          </p:cNvGrpSpPr>
          <p:nvPr/>
        </p:nvGrpSpPr>
        <p:grpSpPr bwMode="auto">
          <a:xfrm>
            <a:off x="1354240" y="186233"/>
            <a:ext cx="7661932" cy="1314472"/>
            <a:chOff x="2521302" y="4447632"/>
            <a:chExt cx="6645275" cy="2324642"/>
          </a:xfrm>
        </p:grpSpPr>
        <p:sp>
          <p:nvSpPr>
            <p:cNvPr id="14" name="Oval 2">
              <a:extLst>
                <a:ext uri="{FF2B5EF4-FFF2-40B4-BE49-F238E27FC236}">
                  <a16:creationId xmlns:a16="http://schemas.microsoft.com/office/drawing/2014/main" id="{62D0D345-B3C5-BF2B-B9FC-1599ACC34E28}"/>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132FDBA7-9CD6-03EA-9EE2-F14F3FB8FBBB}"/>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7858D98A-0A5B-3740-4215-90493CD6C2A0}"/>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DA364511-33AC-E31D-2DB6-BC0E8AA9A106}"/>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5BA1E49A-71FE-8671-DDFA-EFE616889EC7}"/>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D2A33293-0996-1274-39EA-2D702AE8DC4F}"/>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5CF18145-D706-681C-E1BB-3858D1872DE5}"/>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E917CB9B-BA94-18A3-8583-8AC47EDC81BF}"/>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0AEBBC66-F502-3734-2D99-75E6B99989EA}"/>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00B23A1D-B4BF-03F2-5CFC-36CD40690470}"/>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AC5520AF-3522-7588-CE0E-00FE05AEAEF7}"/>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332BDACD-45E9-9A2B-EB6E-E468EFC9F026}"/>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3" name="ZoneTexte 2">
            <a:extLst>
              <a:ext uri="{FF2B5EF4-FFF2-40B4-BE49-F238E27FC236}">
                <a16:creationId xmlns:a16="http://schemas.microsoft.com/office/drawing/2014/main" id="{7EB3E3AA-F075-FCAB-AD57-B19BBEB86185}"/>
              </a:ext>
            </a:extLst>
          </p:cNvPr>
          <p:cNvSpPr txBox="1"/>
          <p:nvPr/>
        </p:nvSpPr>
        <p:spPr>
          <a:xfrm>
            <a:off x="4945812" y="572807"/>
            <a:ext cx="4090238" cy="369332"/>
          </a:xfrm>
          <a:prstGeom prst="rect">
            <a:avLst/>
          </a:prstGeom>
          <a:noFill/>
        </p:spPr>
        <p:txBody>
          <a:bodyPr wrap="square" rtlCol="0">
            <a:spAutoFit/>
          </a:bodyPr>
          <a:lstStyle/>
          <a:p>
            <a:r>
              <a:rPr lang="fr-FR" b="1" dirty="0">
                <a:solidFill>
                  <a:srgbClr val="00B0F0"/>
                </a:solidFill>
              </a:rPr>
              <a:t>Les saisines CST – erreurs fréquentes</a:t>
            </a:r>
          </a:p>
        </p:txBody>
      </p:sp>
      <p:sp>
        <p:nvSpPr>
          <p:cNvPr id="9" name="ZoneTexte 8">
            <a:extLst>
              <a:ext uri="{FF2B5EF4-FFF2-40B4-BE49-F238E27FC236}">
                <a16:creationId xmlns:a16="http://schemas.microsoft.com/office/drawing/2014/main" id="{A1200AB0-1B5D-C6B3-0D2E-187AC88C06C3}"/>
              </a:ext>
            </a:extLst>
          </p:cNvPr>
          <p:cNvSpPr txBox="1"/>
          <p:nvPr/>
        </p:nvSpPr>
        <p:spPr>
          <a:xfrm>
            <a:off x="304800" y="1420503"/>
            <a:ext cx="8077200" cy="1908215"/>
          </a:xfrm>
          <a:prstGeom prst="rect">
            <a:avLst/>
          </a:prstGeom>
          <a:noFill/>
        </p:spPr>
        <p:txBody>
          <a:bodyPr wrap="square">
            <a:spAutoFit/>
          </a:bodyPr>
          <a:lstStyle/>
          <a:p>
            <a:pPr algn="just">
              <a:buClr>
                <a:srgbClr val="92D050"/>
              </a:buClr>
            </a:pPr>
            <a:endParaRPr lang="fr-FR" b="1" dirty="0">
              <a:solidFill>
                <a:srgbClr val="FF0000"/>
              </a:solidFill>
            </a:endParaRPr>
          </a:p>
          <a:p>
            <a:pPr algn="just">
              <a:buClr>
                <a:srgbClr val="92D050"/>
              </a:buClr>
            </a:pPr>
            <a:endParaRPr lang="fr-FR" sz="2000" kern="100" dirty="0">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buClr>
                <a:srgbClr val="92D050"/>
              </a:buClr>
              <a:buFontTx/>
              <a:buChar char="-"/>
            </a:pPr>
            <a:endParaRPr lang="fr-FR" sz="2000" kern="100" dirty="0">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2000" dirty="0"/>
          </a:p>
        </p:txBody>
      </p:sp>
      <p:sp>
        <p:nvSpPr>
          <p:cNvPr id="10" name="ZoneTexte 9">
            <a:extLst>
              <a:ext uri="{FF2B5EF4-FFF2-40B4-BE49-F238E27FC236}">
                <a16:creationId xmlns:a16="http://schemas.microsoft.com/office/drawing/2014/main" id="{EB8644CA-0EF5-CEB0-1522-492FC861B66D}"/>
              </a:ext>
            </a:extLst>
          </p:cNvPr>
          <p:cNvSpPr txBox="1"/>
          <p:nvPr/>
        </p:nvSpPr>
        <p:spPr>
          <a:xfrm>
            <a:off x="533400" y="1696563"/>
            <a:ext cx="7661932" cy="4524315"/>
          </a:xfrm>
          <a:prstGeom prst="rect">
            <a:avLst/>
          </a:prstGeom>
          <a:noFill/>
        </p:spPr>
        <p:txBody>
          <a:bodyPr wrap="square" rtlCol="0">
            <a:spAutoFit/>
          </a:bodyPr>
          <a:lstStyle/>
          <a:p>
            <a:r>
              <a:rPr lang="fr-FR" b="1" u="sng" dirty="0">
                <a:solidFill>
                  <a:srgbClr val="0070C0"/>
                </a:solidFill>
              </a:rPr>
              <a:t>5/ focus sur les saisines LDG:</a:t>
            </a:r>
          </a:p>
          <a:p>
            <a:endParaRPr lang="fr-FR" dirty="0"/>
          </a:p>
          <a:p>
            <a:pPr marL="285750" indent="-285750">
              <a:buFontTx/>
              <a:buChar char="-"/>
            </a:pPr>
            <a:r>
              <a:rPr lang="fr-FR" dirty="0"/>
              <a:t>Veiller à la </a:t>
            </a:r>
            <a:r>
              <a:rPr lang="fr-FR" b="1" dirty="0"/>
              <a:t>cohérence</a:t>
            </a:r>
            <a:r>
              <a:rPr lang="fr-FR" dirty="0"/>
              <a:t> sur les effectifs (entre le tableau des effectifs et l’état des lieux)</a:t>
            </a:r>
          </a:p>
          <a:p>
            <a:pPr marL="285750" indent="-285750">
              <a:buFontTx/>
              <a:buChar char="-"/>
            </a:pPr>
            <a:r>
              <a:rPr lang="fr-FR" dirty="0"/>
              <a:t>Être vigilant sur la </a:t>
            </a:r>
            <a:r>
              <a:rPr lang="fr-FR" b="1" dirty="0"/>
              <a:t>durée</a:t>
            </a:r>
            <a:r>
              <a:rPr lang="fr-FR" dirty="0"/>
              <a:t> des LDG : plus la durée est courte, plus il faut penser à les repasser régulièrement</a:t>
            </a:r>
          </a:p>
          <a:p>
            <a:pPr marL="285750" indent="-285750">
              <a:buFontTx/>
              <a:buChar char="-"/>
            </a:pPr>
            <a:r>
              <a:rPr lang="fr-FR" dirty="0"/>
              <a:t>Actualiser les données sur l’état des lieux (prendre des données récentes)</a:t>
            </a:r>
          </a:p>
          <a:p>
            <a:pPr marL="285750" indent="-285750">
              <a:buFontTx/>
              <a:buChar char="-"/>
            </a:pPr>
            <a:r>
              <a:rPr lang="fr-FR" dirty="0"/>
              <a:t>En cas de nouvelles LDG, actualiser les tableaux actions/démarches/projets en déroulant les années à partir de 2025</a:t>
            </a:r>
          </a:p>
          <a:p>
            <a:endParaRPr lang="fr-FR" dirty="0"/>
          </a:p>
          <a:p>
            <a:r>
              <a:rPr lang="fr-FR" b="1" u="sng" dirty="0">
                <a:solidFill>
                  <a:schemeClr val="accent1"/>
                </a:solidFill>
              </a:rPr>
              <a:t>6/ focus sur les saisines modification d’organigramme</a:t>
            </a:r>
            <a:r>
              <a:rPr lang="fr-FR" u="sng" dirty="0">
                <a:solidFill>
                  <a:schemeClr val="accent1"/>
                </a:solidFill>
              </a:rPr>
              <a:t> :</a:t>
            </a:r>
          </a:p>
          <a:p>
            <a:pPr marL="742950" lvl="1" indent="-285750">
              <a:buFontTx/>
              <a:buChar char="-"/>
            </a:pPr>
            <a:r>
              <a:rPr lang="fr-FR" dirty="0"/>
              <a:t>Ne pas indiquer les noms des agents mais uniquement leurs fonctions</a:t>
            </a:r>
          </a:p>
          <a:p>
            <a:pPr marL="742950" lvl="1" indent="-285750">
              <a:buFontTx/>
              <a:buChar char="-"/>
            </a:pPr>
            <a:r>
              <a:rPr lang="fr-FR" dirty="0"/>
              <a:t>Les élus ne doivent pas figurer dans l’organigramme (sauf éventuellement le maire)</a:t>
            </a:r>
          </a:p>
          <a:p>
            <a:pPr marL="742950" lvl="1" indent="-285750">
              <a:buFontTx/>
              <a:buChar char="-"/>
            </a:pPr>
            <a:r>
              <a:rPr lang="fr-FR" dirty="0"/>
              <a:t>Préciser les changements opérés avant/après</a:t>
            </a:r>
          </a:p>
          <a:p>
            <a:pPr marL="285750" indent="-285750">
              <a:buFontTx/>
              <a:buChar char="-"/>
            </a:pPr>
            <a:endParaRPr lang="fr-FR" dirty="0"/>
          </a:p>
        </p:txBody>
      </p:sp>
    </p:spTree>
    <p:extLst>
      <p:ext uri="{BB962C8B-B14F-4D97-AF65-F5344CB8AC3E}">
        <p14:creationId xmlns:p14="http://schemas.microsoft.com/office/powerpoint/2010/main" val="33974869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8B2EA3-897D-6924-E116-9C06B90EDC13}"/>
            </a:ext>
          </a:extLst>
        </p:cNvPr>
        <p:cNvGrpSpPr/>
        <p:nvPr/>
      </p:nvGrpSpPr>
      <p:grpSpPr>
        <a:xfrm>
          <a:off x="0" y="0"/>
          <a:ext cx="0" cy="0"/>
          <a:chOff x="0" y="0"/>
          <a:chExt cx="0" cy="0"/>
        </a:xfrm>
      </p:grpSpPr>
      <p:pic>
        <p:nvPicPr>
          <p:cNvPr id="9" name="Image 8" descr="Logo_CDG18_BS.jpg">
            <a:extLst>
              <a:ext uri="{FF2B5EF4-FFF2-40B4-BE49-F238E27FC236}">
                <a16:creationId xmlns:a16="http://schemas.microsoft.com/office/drawing/2014/main" id="{B513A747-1A70-2034-3647-BAD83CA7534C}"/>
              </a:ext>
            </a:extLst>
          </p:cNvPr>
          <p:cNvPicPr>
            <a:picLocks noChangeAspect="1"/>
          </p:cNvPicPr>
          <p:nvPr/>
        </p:nvPicPr>
        <p:blipFill>
          <a:blip r:embed="rId2"/>
          <a:stretch>
            <a:fillRect/>
          </a:stretch>
        </p:blipFill>
        <p:spPr>
          <a:xfrm>
            <a:off x="152400" y="0"/>
            <a:ext cx="1422426" cy="1443762"/>
          </a:xfrm>
          <a:prstGeom prst="rect">
            <a:avLst/>
          </a:prstGeom>
        </p:spPr>
      </p:pic>
      <p:grpSp>
        <p:nvGrpSpPr>
          <p:cNvPr id="4" name="Groupe 14">
            <a:extLst>
              <a:ext uri="{FF2B5EF4-FFF2-40B4-BE49-F238E27FC236}">
                <a16:creationId xmlns:a16="http://schemas.microsoft.com/office/drawing/2014/main" id="{8A776544-8CA4-EC1A-DA08-6A99836756E3}"/>
              </a:ext>
            </a:extLst>
          </p:cNvPr>
          <p:cNvGrpSpPr>
            <a:grpSpLocks/>
          </p:cNvGrpSpPr>
          <p:nvPr/>
        </p:nvGrpSpPr>
        <p:grpSpPr bwMode="auto">
          <a:xfrm>
            <a:off x="1357290" y="285728"/>
            <a:ext cx="7661932" cy="2016596"/>
            <a:chOff x="2521302" y="4447632"/>
            <a:chExt cx="6645275" cy="2324642"/>
          </a:xfrm>
        </p:grpSpPr>
        <p:sp>
          <p:nvSpPr>
            <p:cNvPr id="12" name="Oval 2">
              <a:extLst>
                <a:ext uri="{FF2B5EF4-FFF2-40B4-BE49-F238E27FC236}">
                  <a16:creationId xmlns:a16="http://schemas.microsoft.com/office/drawing/2014/main" id="{9B81574A-3BF3-19CB-6FC3-4F8A657BE679}"/>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3" name="Rectangle 3">
              <a:extLst>
                <a:ext uri="{FF2B5EF4-FFF2-40B4-BE49-F238E27FC236}">
                  <a16:creationId xmlns:a16="http://schemas.microsoft.com/office/drawing/2014/main" id="{27555773-9CF6-51E9-96D9-F245B599FA52}"/>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4" name="Text Box 4">
              <a:extLst>
                <a:ext uri="{FF2B5EF4-FFF2-40B4-BE49-F238E27FC236}">
                  <a16:creationId xmlns:a16="http://schemas.microsoft.com/office/drawing/2014/main" id="{08FDD977-AF5C-A298-51DA-D685B5830AF8}"/>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5" name="Group 6">
              <a:extLst>
                <a:ext uri="{FF2B5EF4-FFF2-40B4-BE49-F238E27FC236}">
                  <a16:creationId xmlns:a16="http://schemas.microsoft.com/office/drawing/2014/main" id="{FCB18A8F-77C5-D231-F0AB-14ABABF91063}"/>
                </a:ext>
              </a:extLst>
            </p:cNvPr>
            <p:cNvGrpSpPr>
              <a:grpSpLocks/>
            </p:cNvGrpSpPr>
            <p:nvPr/>
          </p:nvGrpSpPr>
          <p:grpSpPr bwMode="auto">
            <a:xfrm>
              <a:off x="3957638" y="5091476"/>
              <a:ext cx="171450" cy="1165229"/>
              <a:chOff x="112099728" y="105931681"/>
              <a:chExt cx="170831" cy="1165800"/>
            </a:xfrm>
          </p:grpSpPr>
          <p:sp>
            <p:nvSpPr>
              <p:cNvPr id="20" name="Rectangle 7">
                <a:extLst>
                  <a:ext uri="{FF2B5EF4-FFF2-40B4-BE49-F238E27FC236}">
                    <a16:creationId xmlns:a16="http://schemas.microsoft.com/office/drawing/2014/main" id="{6ED41F82-5CD4-CFC6-BB2C-2947AD4CA03F}"/>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1" name="Rectangle 8">
                <a:extLst>
                  <a:ext uri="{FF2B5EF4-FFF2-40B4-BE49-F238E27FC236}">
                    <a16:creationId xmlns:a16="http://schemas.microsoft.com/office/drawing/2014/main" id="{B71E343A-1857-AA8A-181D-50C40A2362FF}"/>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2" name="Rectangle 9">
                <a:extLst>
                  <a:ext uri="{FF2B5EF4-FFF2-40B4-BE49-F238E27FC236}">
                    <a16:creationId xmlns:a16="http://schemas.microsoft.com/office/drawing/2014/main" id="{D6BB8BD1-D038-7EDA-3E30-85E6457B10BD}"/>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6" name="Group 10">
              <a:extLst>
                <a:ext uri="{FF2B5EF4-FFF2-40B4-BE49-F238E27FC236}">
                  <a16:creationId xmlns:a16="http://schemas.microsoft.com/office/drawing/2014/main" id="{B6EDEE44-72F0-720F-0FBF-02D079D3E043}"/>
                </a:ext>
              </a:extLst>
            </p:cNvPr>
            <p:cNvGrpSpPr>
              <a:grpSpLocks/>
            </p:cNvGrpSpPr>
            <p:nvPr/>
          </p:nvGrpSpPr>
          <p:grpSpPr bwMode="auto">
            <a:xfrm>
              <a:off x="8701088" y="4447632"/>
              <a:ext cx="169862" cy="1163632"/>
              <a:chOff x="116843535" y="105289350"/>
              <a:chExt cx="170420" cy="1163658"/>
            </a:xfrm>
          </p:grpSpPr>
          <p:sp>
            <p:nvSpPr>
              <p:cNvPr id="17" name="Rectangle 16">
                <a:extLst>
                  <a:ext uri="{FF2B5EF4-FFF2-40B4-BE49-F238E27FC236}">
                    <a16:creationId xmlns:a16="http://schemas.microsoft.com/office/drawing/2014/main" id="{7D138BD2-5EF1-7EAF-B67D-40620B174605}"/>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18" name="Rectangle 17">
                <a:extLst>
                  <a:ext uri="{FF2B5EF4-FFF2-40B4-BE49-F238E27FC236}">
                    <a16:creationId xmlns:a16="http://schemas.microsoft.com/office/drawing/2014/main" id="{588F7CF4-CA6C-3D7A-63CF-09AD12EAD23E}"/>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19" name="Rectangle 18">
                <a:extLst>
                  <a:ext uri="{FF2B5EF4-FFF2-40B4-BE49-F238E27FC236}">
                    <a16:creationId xmlns:a16="http://schemas.microsoft.com/office/drawing/2014/main" id="{8CEDA846-35FC-0483-724C-CABD7F14FC58}"/>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3" name="object 5">
            <a:extLst>
              <a:ext uri="{FF2B5EF4-FFF2-40B4-BE49-F238E27FC236}">
                <a16:creationId xmlns:a16="http://schemas.microsoft.com/office/drawing/2014/main" id="{A19E6D8D-A665-35BB-9717-FF7E393D2472}"/>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graphicFrame>
        <p:nvGraphicFramePr>
          <p:cNvPr id="25" name="Diagramme 24">
            <a:extLst>
              <a:ext uri="{FF2B5EF4-FFF2-40B4-BE49-F238E27FC236}">
                <a16:creationId xmlns:a16="http://schemas.microsoft.com/office/drawing/2014/main" id="{D25B61AE-7922-BBA1-E846-9F60C1348785}"/>
              </a:ext>
            </a:extLst>
          </p:cNvPr>
          <p:cNvGraphicFramePr/>
          <p:nvPr>
            <p:extLst>
              <p:ext uri="{D42A27DB-BD31-4B8C-83A1-F6EECF244321}">
                <p14:modId xmlns:p14="http://schemas.microsoft.com/office/powerpoint/2010/main" val="1402333341"/>
              </p:ext>
            </p:extLst>
          </p:nvPr>
        </p:nvGraphicFramePr>
        <p:xfrm>
          <a:off x="685800" y="2286000"/>
          <a:ext cx="71628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527794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3664901" y="1582842"/>
            <a:ext cx="8529637" cy="877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sz="3300" spc="-20" dirty="0">
                <a:solidFill>
                  <a:srgbClr val="66CCFF"/>
                </a:solidFill>
              </a:rPr>
              <a:t>LA MUTATION EXTERNE</a:t>
            </a:r>
          </a:p>
          <a:p>
            <a:pPr eaLnBrk="1" hangingPunct="1"/>
            <a:endParaRPr lang="fr-FR" altLang="fr-FR" b="1" dirty="0">
              <a:solidFill>
                <a:schemeClr val="accent1"/>
              </a:solidFill>
              <a:latin typeface="+mj-lt"/>
            </a:endParaRPr>
          </a:p>
        </p:txBody>
      </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542238" y="2728400"/>
            <a:ext cx="8064896" cy="2185214"/>
          </a:xfrm>
          <a:prstGeom prst="rect">
            <a:avLst/>
          </a:prstGeom>
        </p:spPr>
        <p:txBody>
          <a:bodyPr wrap="square">
            <a:spAutoFit/>
          </a:bodyPr>
          <a:lstStyle/>
          <a:p>
            <a:pPr marL="514350" indent="-514350">
              <a:spcBef>
                <a:spcPts val="1200"/>
              </a:spcBef>
              <a:spcAft>
                <a:spcPts val="1200"/>
              </a:spcAft>
              <a:buFont typeface="+mj-lt"/>
              <a:buAutoNum type="alphaUcPeriod"/>
            </a:pPr>
            <a:r>
              <a:rPr lang="fr-FR" sz="3200" b="1" dirty="0">
                <a:solidFill>
                  <a:schemeClr val="accent1"/>
                </a:solidFill>
              </a:rPr>
              <a:t>Le principe de mutation</a:t>
            </a:r>
          </a:p>
          <a:p>
            <a:pPr marL="514350" indent="-514350">
              <a:spcBef>
                <a:spcPts val="1200"/>
              </a:spcBef>
              <a:spcAft>
                <a:spcPts val="1200"/>
              </a:spcAft>
              <a:buFont typeface="+mj-lt"/>
              <a:buAutoNum type="alphaUcPeriod"/>
            </a:pPr>
            <a:r>
              <a:rPr lang="fr-FR" sz="3200" b="1" dirty="0">
                <a:solidFill>
                  <a:schemeClr val="accent1"/>
                </a:solidFill>
              </a:rPr>
              <a:t>La procédure de mutation</a:t>
            </a:r>
          </a:p>
          <a:p>
            <a:pPr marL="514350" indent="-514350">
              <a:spcBef>
                <a:spcPts val="1200"/>
              </a:spcBef>
              <a:spcAft>
                <a:spcPts val="1200"/>
              </a:spcAft>
              <a:buFont typeface="+mj-lt"/>
              <a:buAutoNum type="alphaUcPeriod"/>
            </a:pPr>
            <a:r>
              <a:rPr lang="fr-FR" sz="3200" b="1" dirty="0">
                <a:solidFill>
                  <a:schemeClr val="accent1"/>
                </a:solidFill>
              </a:rPr>
              <a:t>Les conséquences et les effets </a:t>
            </a:r>
          </a:p>
        </p:txBody>
      </p:sp>
      <p:pic>
        <p:nvPicPr>
          <p:cNvPr id="3" name="Image 2" descr="Logo_CDG18_BS.jpg">
            <a:extLst>
              <a:ext uri="{FF2B5EF4-FFF2-40B4-BE49-F238E27FC236}">
                <a16:creationId xmlns:a16="http://schemas.microsoft.com/office/drawing/2014/main" id="{6CBD23B3-A163-AF67-234F-FFBFE36A2E9E}"/>
              </a:ext>
            </a:extLst>
          </p:cNvPr>
          <p:cNvPicPr>
            <a:picLocks noChangeAspect="1"/>
          </p:cNvPicPr>
          <p:nvPr/>
        </p:nvPicPr>
        <p:blipFill>
          <a:blip r:embed="rId2"/>
          <a:stretch>
            <a:fillRect/>
          </a:stretch>
        </p:blipFill>
        <p:spPr>
          <a:xfrm>
            <a:off x="152400" y="0"/>
            <a:ext cx="1422426" cy="1443762"/>
          </a:xfrm>
          <a:prstGeom prst="rect">
            <a:avLst/>
          </a:prstGeom>
        </p:spPr>
      </p:pic>
      <p:grpSp>
        <p:nvGrpSpPr>
          <p:cNvPr id="13" name="Groupe 14">
            <a:extLst>
              <a:ext uri="{FF2B5EF4-FFF2-40B4-BE49-F238E27FC236}">
                <a16:creationId xmlns:a16="http://schemas.microsoft.com/office/drawing/2014/main" id="{29B2247E-AE44-6DC0-0C75-C95B5A9B7F32}"/>
              </a:ext>
            </a:extLst>
          </p:cNvPr>
          <p:cNvGrpSpPr>
            <a:grpSpLocks/>
          </p:cNvGrpSpPr>
          <p:nvPr/>
        </p:nvGrpSpPr>
        <p:grpSpPr bwMode="auto">
          <a:xfrm>
            <a:off x="1357290" y="285728"/>
            <a:ext cx="7661932" cy="2016596"/>
            <a:chOff x="2521302" y="4447632"/>
            <a:chExt cx="6645275" cy="2324642"/>
          </a:xfrm>
        </p:grpSpPr>
        <p:sp>
          <p:nvSpPr>
            <p:cNvPr id="14" name="Oval 2">
              <a:extLst>
                <a:ext uri="{FF2B5EF4-FFF2-40B4-BE49-F238E27FC236}">
                  <a16:creationId xmlns:a16="http://schemas.microsoft.com/office/drawing/2014/main" id="{FA4F41E8-ED45-C07D-FCF8-A639342C21EB}"/>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087CEACC-8451-C92D-5D6D-7F76FAA2DCD5}"/>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CAF41628-E7AA-9883-87E0-D21BEB719ADE}"/>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17" name="Group 6">
              <a:extLst>
                <a:ext uri="{FF2B5EF4-FFF2-40B4-BE49-F238E27FC236}">
                  <a16:creationId xmlns:a16="http://schemas.microsoft.com/office/drawing/2014/main" id="{E7922E90-0CAB-411A-F0BD-F642B022B6CE}"/>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1A37470C-4663-041C-0F06-DEFD1D3372D3}"/>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2EBF8776-8350-65AC-D4F0-081BA200B5D3}"/>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508C7287-9B59-CACA-3702-5B71A0D4670F}"/>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18" name="Group 10">
              <a:extLst>
                <a:ext uri="{FF2B5EF4-FFF2-40B4-BE49-F238E27FC236}">
                  <a16:creationId xmlns:a16="http://schemas.microsoft.com/office/drawing/2014/main" id="{00911F0B-A256-2C79-CB4F-D6035CEEB6EC}"/>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3BCCF441-5E49-D336-BD50-E45F97880317}"/>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3546581D-AFBE-999F-0817-489602051768}"/>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9D4E70EB-4B84-32F1-13D8-7AEC8472C776}"/>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Tree>
    <p:extLst>
      <p:ext uri="{BB962C8B-B14F-4D97-AF65-F5344CB8AC3E}">
        <p14:creationId xmlns:p14="http://schemas.microsoft.com/office/powerpoint/2010/main" val="11340835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3698516" y="233357"/>
            <a:ext cx="8529637"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2700" dirty="0">
                <a:solidFill>
                  <a:srgbClr val="66CCFF"/>
                </a:solidFill>
              </a:rPr>
              <a:t>   Le principe de la mutation</a:t>
            </a:r>
            <a:endParaRPr lang="fr-FR" altLang="fr-FR" sz="2700" b="1" dirty="0">
              <a:solidFill>
                <a:srgbClr val="1F92B7"/>
              </a:solidFill>
            </a:endParaRPr>
          </a:p>
        </p:txBody>
      </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136784" y="1834868"/>
            <a:ext cx="8954964" cy="4524315"/>
          </a:xfrm>
          <a:prstGeom prst="rect">
            <a:avLst/>
          </a:prstGeom>
        </p:spPr>
        <p:txBody>
          <a:bodyPr wrap="square">
            <a:spAutoFit/>
          </a:bodyPr>
          <a:lstStyle/>
          <a:p>
            <a:pPr indent="-342900" algn="just">
              <a:spcBef>
                <a:spcPts val="600"/>
              </a:spcBef>
              <a:spcAft>
                <a:spcPts val="600"/>
              </a:spcAft>
              <a:buFont typeface="Wingdings"/>
              <a:buChar char="F"/>
            </a:pPr>
            <a:r>
              <a:rPr lang="fr-FR" sz="2400" b="1" dirty="0">
                <a:solidFill>
                  <a:srgbClr val="BE0F2E"/>
                </a:solidFill>
              </a:rPr>
              <a:t>La mutation se caractérise par : </a:t>
            </a:r>
          </a:p>
          <a:p>
            <a:pPr indent="-342900" algn="just">
              <a:spcBef>
                <a:spcPts val="600"/>
              </a:spcBef>
              <a:buFont typeface="Wingdings" panose="05000000000000000000" pitchFamily="2" charset="2"/>
              <a:buChar char="§"/>
            </a:pPr>
            <a:r>
              <a:rPr lang="fr-FR" b="1" dirty="0"/>
              <a:t>une mobilité volontaire </a:t>
            </a:r>
            <a:r>
              <a:rPr lang="fr-FR" dirty="0"/>
              <a:t>du fonctionnaire : on ne peut dès lors contraindre un fonctionnaire à muter ; </a:t>
            </a:r>
          </a:p>
          <a:p>
            <a:pPr indent="-342900" algn="just">
              <a:spcBef>
                <a:spcPts val="600"/>
              </a:spcBef>
              <a:buFont typeface="Wingdings" panose="05000000000000000000" pitchFamily="2" charset="2"/>
              <a:buChar char="§"/>
            </a:pPr>
            <a:r>
              <a:rPr lang="fr-FR" b="1" dirty="0"/>
              <a:t>un changement d’employeur territorial </a:t>
            </a:r>
            <a:r>
              <a:rPr lang="fr-FR" dirty="0"/>
              <a:t>et une rupture de tout lien statutaire avec la précédente collectivité ; </a:t>
            </a:r>
          </a:p>
          <a:p>
            <a:pPr indent="-342900" algn="just">
              <a:spcBef>
                <a:spcPts val="600"/>
              </a:spcBef>
              <a:spcAft>
                <a:spcPts val="600"/>
              </a:spcAft>
              <a:buFont typeface="Wingdings" panose="05000000000000000000" pitchFamily="2" charset="2"/>
              <a:buChar char="§"/>
            </a:pPr>
            <a:r>
              <a:rPr lang="fr-FR" dirty="0"/>
              <a:t> </a:t>
            </a:r>
            <a:r>
              <a:rPr lang="fr-FR" b="1" dirty="0"/>
              <a:t>une continuité dans la carrière</a:t>
            </a:r>
            <a:r>
              <a:rPr lang="fr-FR" dirty="0"/>
              <a:t>.</a:t>
            </a:r>
          </a:p>
          <a:p>
            <a:pPr indent="-342900" algn="just">
              <a:spcBef>
                <a:spcPts val="600"/>
              </a:spcBef>
              <a:spcAft>
                <a:spcPts val="600"/>
              </a:spcAft>
              <a:buFont typeface="Wingdings"/>
              <a:buChar char="F"/>
            </a:pPr>
            <a:r>
              <a:rPr lang="fr-FR" sz="2400" b="1" dirty="0">
                <a:solidFill>
                  <a:srgbClr val="BE0F2E"/>
                </a:solidFill>
              </a:rPr>
              <a:t>Les bénéficiaires :</a:t>
            </a:r>
          </a:p>
          <a:p>
            <a:pPr algn="just">
              <a:spcBef>
                <a:spcPts val="600"/>
              </a:spcBef>
              <a:spcAft>
                <a:spcPts val="600"/>
              </a:spcAft>
            </a:pPr>
            <a:r>
              <a:rPr lang="fr-FR" dirty="0"/>
              <a:t>Seuls </a:t>
            </a:r>
            <a:r>
              <a:rPr lang="fr-FR" b="1" dirty="0"/>
              <a:t>les fonctionnaires titulaires en activité</a:t>
            </a:r>
            <a:r>
              <a:rPr lang="fr-FR" dirty="0"/>
              <a:t>, qu’ils soient à temps complet ou à temps non complet, peuvent être mutés dans une autre collectivité territoriale ou établissement public. </a:t>
            </a:r>
          </a:p>
          <a:p>
            <a:pPr algn="just">
              <a:spcBef>
                <a:spcPts val="600"/>
              </a:spcBef>
              <a:spcAft>
                <a:spcPts val="600"/>
              </a:spcAft>
            </a:pPr>
            <a:r>
              <a:rPr lang="fr-FR" b="1" u="sng" dirty="0"/>
              <a:t>Sont donc exclus notamment </a:t>
            </a:r>
            <a:r>
              <a:rPr lang="fr-FR" dirty="0"/>
              <a:t>: les fonctionnaires stagiaires et les agents contractuels en CDD. </a:t>
            </a:r>
          </a:p>
          <a:p>
            <a:pPr algn="just">
              <a:spcBef>
                <a:spcPts val="600"/>
              </a:spcBef>
              <a:spcAft>
                <a:spcPts val="600"/>
              </a:spcAft>
            </a:pPr>
            <a:r>
              <a:rPr lang="fr-FR" dirty="0"/>
              <a:t>Une disposition particulière existe pour les contrats de droit public à durée indéterminée : la portabilité du CDI.</a:t>
            </a:r>
          </a:p>
        </p:txBody>
      </p:sp>
      <p:pic>
        <p:nvPicPr>
          <p:cNvPr id="3" name="Image 2" descr="Logo_CDG18_BS.jpg">
            <a:extLst>
              <a:ext uri="{FF2B5EF4-FFF2-40B4-BE49-F238E27FC236}">
                <a16:creationId xmlns:a16="http://schemas.microsoft.com/office/drawing/2014/main" id="{CED4CAD9-29CB-564F-747A-2E5C4410A101}"/>
              </a:ext>
            </a:extLst>
          </p:cNvPr>
          <p:cNvPicPr>
            <a:picLocks noChangeAspect="1"/>
          </p:cNvPicPr>
          <p:nvPr/>
        </p:nvPicPr>
        <p:blipFill>
          <a:blip r:embed="rId3"/>
          <a:stretch>
            <a:fillRect/>
          </a:stretch>
        </p:blipFill>
        <p:spPr>
          <a:xfrm>
            <a:off x="152400" y="0"/>
            <a:ext cx="1422426" cy="1443762"/>
          </a:xfrm>
          <a:prstGeom prst="rect">
            <a:avLst/>
          </a:prstGeom>
        </p:spPr>
      </p:pic>
      <p:grpSp>
        <p:nvGrpSpPr>
          <p:cNvPr id="13" name="Groupe 14">
            <a:extLst>
              <a:ext uri="{FF2B5EF4-FFF2-40B4-BE49-F238E27FC236}">
                <a16:creationId xmlns:a16="http://schemas.microsoft.com/office/drawing/2014/main" id="{3D625357-3B17-E447-D860-8EB06C43E650}"/>
              </a:ext>
            </a:extLst>
          </p:cNvPr>
          <p:cNvGrpSpPr>
            <a:grpSpLocks/>
          </p:cNvGrpSpPr>
          <p:nvPr/>
        </p:nvGrpSpPr>
        <p:grpSpPr bwMode="auto">
          <a:xfrm>
            <a:off x="1429816" y="0"/>
            <a:ext cx="7661932" cy="2016596"/>
            <a:chOff x="2521302" y="4447632"/>
            <a:chExt cx="6645275" cy="2324642"/>
          </a:xfrm>
        </p:grpSpPr>
        <p:sp>
          <p:nvSpPr>
            <p:cNvPr id="14" name="Oval 2">
              <a:extLst>
                <a:ext uri="{FF2B5EF4-FFF2-40B4-BE49-F238E27FC236}">
                  <a16:creationId xmlns:a16="http://schemas.microsoft.com/office/drawing/2014/main" id="{34E0D188-7FDF-712A-35EF-CDC4207F9121}"/>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6E64D92B-63E3-93A0-25EF-B119E4A4CFFF}"/>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D54B08DD-1D73-5B74-60BF-D207323BCD92}"/>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17" name="Group 6">
              <a:extLst>
                <a:ext uri="{FF2B5EF4-FFF2-40B4-BE49-F238E27FC236}">
                  <a16:creationId xmlns:a16="http://schemas.microsoft.com/office/drawing/2014/main" id="{318BFDB2-42B4-2F03-2C26-D33C3FF56A81}"/>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8BF18E2C-60E7-741E-5C99-1E0A55FD0F99}"/>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2253DDE4-0DFE-AAA2-409E-A9218BA0948B}"/>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12EAD891-40B3-8DBA-BB1D-043E80EC6C6B}"/>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18" name="Group 10">
              <a:extLst>
                <a:ext uri="{FF2B5EF4-FFF2-40B4-BE49-F238E27FC236}">
                  <a16:creationId xmlns:a16="http://schemas.microsoft.com/office/drawing/2014/main" id="{6DC22927-AC46-54AF-53B8-9CC014C42AD4}"/>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700853E6-2E4B-2FC2-A34C-735997CCF4A8}"/>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3AC9B962-0B51-F67E-49B3-164A47BCBEA3}"/>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63269E95-233C-955F-7AFC-B775CE56F6D9}"/>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pic>
        <p:nvPicPr>
          <p:cNvPr id="26" name="Image 25" descr="Une image contenant croquis, dessin, Dessin d’enfant, clipart&#10;&#10;Description générée automatiquement">
            <a:extLst>
              <a:ext uri="{FF2B5EF4-FFF2-40B4-BE49-F238E27FC236}">
                <a16:creationId xmlns:a16="http://schemas.microsoft.com/office/drawing/2014/main" id="{66BA7038-D65A-1B5C-26F3-2F5362FA4F6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27125" y="668791"/>
            <a:ext cx="2016480" cy="1799090"/>
          </a:xfrm>
          <a:prstGeom prst="rect">
            <a:avLst/>
          </a:prstGeom>
        </p:spPr>
      </p:pic>
    </p:spTree>
    <p:extLst>
      <p:ext uri="{BB962C8B-B14F-4D97-AF65-F5344CB8AC3E}">
        <p14:creationId xmlns:p14="http://schemas.microsoft.com/office/powerpoint/2010/main" val="20979179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3999009" y="113984"/>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dirty="0">
                <a:solidFill>
                  <a:srgbClr val="66CCFF"/>
                </a:solidFill>
              </a:rPr>
              <a:t>La procédure de mutation</a:t>
            </a:r>
            <a:endParaRPr lang="fr-FR" altLang="fr-FR" b="1" dirty="0">
              <a:solidFill>
                <a:srgbClr val="1F92B7"/>
              </a:solidFill>
            </a:endParaRPr>
          </a:p>
        </p:txBody>
      </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173477" y="1754336"/>
            <a:ext cx="8920502" cy="4985980"/>
          </a:xfrm>
          <a:prstGeom prst="rect">
            <a:avLst/>
          </a:prstGeom>
        </p:spPr>
        <p:txBody>
          <a:bodyPr wrap="square">
            <a:spAutoFit/>
          </a:bodyPr>
          <a:lstStyle/>
          <a:p>
            <a:pPr marR="0" lvl="0" indent="-342900" algn="just" defTabSz="914400" rtl="0" eaLnBrk="1" fontAlgn="auto" latinLnBrk="0" hangingPunct="1">
              <a:lnSpc>
                <a:spcPct val="100000"/>
              </a:lnSpc>
              <a:spcBef>
                <a:spcPts val="600"/>
              </a:spcBef>
              <a:spcAft>
                <a:spcPts val="600"/>
              </a:spcAft>
              <a:buClrTx/>
              <a:buSzTx/>
              <a:buFont typeface="Wingdings"/>
              <a:buChar char="F"/>
              <a:tabLst/>
              <a:defRPr/>
            </a:pPr>
            <a:r>
              <a:rPr kumimoji="0" lang="fr-FR" sz="2400" b="1" i="0" u="none" strike="noStrike" kern="1200" cap="none" spc="0" normalizeH="0" baseline="0" noProof="0" dirty="0">
                <a:ln>
                  <a:noFill/>
                </a:ln>
                <a:solidFill>
                  <a:srgbClr val="BE0F2E"/>
                </a:solidFill>
                <a:effectLst/>
                <a:uLnTx/>
                <a:uFillTx/>
                <a:latin typeface="Calibri"/>
                <a:ea typeface="+mn-ea"/>
                <a:cs typeface="+mn-cs"/>
              </a:rPr>
              <a:t>L’initiative du fonctionnaire et la date d’effet :</a:t>
            </a:r>
            <a:endParaRPr kumimoji="0" lang="fr-FR" sz="900" b="1" i="0" u="none" strike="noStrike" kern="1200" cap="none" spc="0" normalizeH="0" baseline="0" noProof="0" dirty="0">
              <a:ln>
                <a:noFill/>
              </a:ln>
              <a:solidFill>
                <a:srgbClr val="BE0F2E"/>
              </a:solidFill>
              <a:effectLst/>
              <a:uLnTx/>
              <a:uFillTx/>
              <a:latin typeface="Calibri"/>
              <a:ea typeface="+mn-ea"/>
              <a:cs typeface="+mn-cs"/>
            </a:endParaRPr>
          </a:p>
          <a:p>
            <a:pPr marR="0" lvl="0" algn="just" defTabSz="914400" rtl="0" eaLnBrk="1" fontAlgn="auto" latinLnBrk="0" hangingPunct="1">
              <a:lnSpc>
                <a:spcPct val="100000"/>
              </a:lnSpc>
              <a:spcBef>
                <a:spcPts val="600"/>
              </a:spcBef>
              <a:spcAft>
                <a:spcPts val="600"/>
              </a:spcAft>
              <a:buClrTx/>
              <a:buSzTx/>
              <a:tabLst/>
              <a:defRPr/>
            </a:pPr>
            <a:r>
              <a:rPr lang="fr-FR" sz="1600" b="1" dirty="0"/>
              <a:t>La mutation repose sur l'accord de deux volontés </a:t>
            </a:r>
            <a:r>
              <a:rPr lang="fr-FR" sz="1600" dirty="0"/>
              <a:t>: celle du fonctionnaire qui prend l'initiative de la procédure en se portant candidat à un emploi dans une autre collectivité, et celle de l'autorité territoriale qui retient sa candidature.</a:t>
            </a:r>
          </a:p>
          <a:p>
            <a:pPr marR="0" lvl="0" algn="just" defTabSz="914400" rtl="0" eaLnBrk="1" fontAlgn="auto" latinLnBrk="0" hangingPunct="1">
              <a:lnSpc>
                <a:spcPct val="100000"/>
              </a:lnSpc>
              <a:spcBef>
                <a:spcPts val="600"/>
              </a:spcBef>
              <a:spcAft>
                <a:spcPts val="600"/>
              </a:spcAft>
              <a:buClrTx/>
              <a:buSzTx/>
              <a:tabLst/>
              <a:defRPr/>
            </a:pPr>
            <a:r>
              <a:rPr lang="fr-FR" sz="1600" dirty="0"/>
              <a:t>	C’est </a:t>
            </a:r>
            <a:r>
              <a:rPr lang="fr-FR" sz="1600" b="1" dirty="0"/>
              <a:t>la date de réception du courrier de demande de mutation qui fait courir le délai 	de préavis</a:t>
            </a:r>
            <a:r>
              <a:rPr lang="fr-FR" sz="1600" dirty="0"/>
              <a:t> qui, conformément à l’article L. 511-3 du Code général de la fonction 	publique, </a:t>
            </a:r>
            <a:r>
              <a:rPr lang="fr-FR" sz="1600" b="1" dirty="0"/>
              <a:t>est au maximum de 3 mois</a:t>
            </a:r>
            <a:r>
              <a:rPr lang="fr-FR" sz="1600" dirty="0"/>
              <a:t>.</a:t>
            </a:r>
          </a:p>
          <a:p>
            <a:pPr marL="285750" marR="0" lvl="0" indent="-285750" algn="just" defTabSz="914400" rtl="0" eaLnBrk="1" fontAlgn="auto" latinLnBrk="0" hangingPunct="1">
              <a:lnSpc>
                <a:spcPct val="100000"/>
              </a:lnSpc>
              <a:spcBef>
                <a:spcPts val="600"/>
              </a:spcBef>
              <a:spcAft>
                <a:spcPts val="600"/>
              </a:spcAft>
              <a:buClrTx/>
              <a:buSzTx/>
              <a:buFont typeface="Wingdings" panose="05000000000000000000" pitchFamily="2" charset="2"/>
              <a:buChar char="Ø"/>
              <a:tabLst/>
              <a:defRPr/>
            </a:pPr>
            <a:r>
              <a:rPr lang="fr-FR" sz="1600" b="1" dirty="0"/>
              <a:t>Il appartient à la collectivité territoriale ou établissement public d’origine de décider du délai de préavis. </a:t>
            </a:r>
          </a:p>
          <a:p>
            <a:pPr algn="just">
              <a:spcBef>
                <a:spcPts val="600"/>
              </a:spcBef>
              <a:spcAft>
                <a:spcPts val="600"/>
              </a:spcAft>
            </a:pPr>
            <a:r>
              <a:rPr lang="fr-FR" sz="1600" u="sng" dirty="0"/>
              <a:t>Concernant sa date de prise d’effet, trois hypothèses doivent être envisagées (article L. 512-24 CGFP) :</a:t>
            </a:r>
          </a:p>
          <a:p>
            <a:pPr marL="285750" indent="-285750" algn="just">
              <a:spcBef>
                <a:spcPts val="600"/>
              </a:spcBef>
              <a:spcAft>
                <a:spcPts val="600"/>
              </a:spcAft>
              <a:buFont typeface="Arial" panose="020B0604020202020204" pitchFamily="34" charset="0"/>
              <a:buChar char="•"/>
            </a:pPr>
            <a:r>
              <a:rPr lang="fr-FR" sz="1600" dirty="0"/>
              <a:t>soit la collectivité d’accueil et la collectivité d’origine trouvent un accord sur la date à retenir ;</a:t>
            </a:r>
          </a:p>
          <a:p>
            <a:pPr marL="285750" indent="-285750" algn="just">
              <a:spcBef>
                <a:spcPts val="600"/>
              </a:spcBef>
              <a:spcAft>
                <a:spcPts val="600"/>
              </a:spcAft>
              <a:buFont typeface="Arial" panose="020B0604020202020204" pitchFamily="34" charset="0"/>
              <a:buChar char="•"/>
            </a:pPr>
            <a:r>
              <a:rPr lang="fr-FR" sz="1600" dirty="0"/>
              <a:t>soit aucun accord n’est trouvé, dans ce cas, la collectivité d’origine peut exiger un délai de préavis qui ne pourra excéder 3 mois à compter de la date d’information de l’agent à sa collectivité d’origine ;</a:t>
            </a:r>
          </a:p>
          <a:p>
            <a:pPr marL="285750" indent="-285750" algn="just">
              <a:spcBef>
                <a:spcPts val="600"/>
              </a:spcBef>
              <a:spcAft>
                <a:spcPts val="600"/>
              </a:spcAft>
              <a:buFont typeface="Arial" panose="020B0604020202020204" pitchFamily="34" charset="0"/>
              <a:buChar char="•"/>
            </a:pPr>
            <a:r>
              <a:rPr lang="fr-FR" sz="1600" dirty="0"/>
              <a:t>Soit l’autorité d’origine garde le silence pendant deux mois à compter de la réception de la demande du fonctionnaire, ce silence vaut acceptation de la demande.</a:t>
            </a:r>
          </a:p>
        </p:txBody>
      </p:sp>
      <p:pic>
        <p:nvPicPr>
          <p:cNvPr id="12" name="Graphique 11" descr="Avertissement contour">
            <a:extLst>
              <a:ext uri="{FF2B5EF4-FFF2-40B4-BE49-F238E27FC236}">
                <a16:creationId xmlns:a16="http://schemas.microsoft.com/office/drawing/2014/main" id="{BE23EC9C-1856-29C4-9D01-EBA22C4A252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9974" y="2971800"/>
            <a:ext cx="754254" cy="576064"/>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pic>
      <p:pic>
        <p:nvPicPr>
          <p:cNvPr id="3" name="Image 2" descr="Logo_CDG18_BS.jpg">
            <a:extLst>
              <a:ext uri="{FF2B5EF4-FFF2-40B4-BE49-F238E27FC236}">
                <a16:creationId xmlns:a16="http://schemas.microsoft.com/office/drawing/2014/main" id="{F4898AFF-AEFB-D5AE-0663-D1648D82420E}"/>
              </a:ext>
            </a:extLst>
          </p:cNvPr>
          <p:cNvPicPr>
            <a:picLocks noChangeAspect="1"/>
          </p:cNvPicPr>
          <p:nvPr/>
        </p:nvPicPr>
        <p:blipFill>
          <a:blip r:embed="rId4"/>
          <a:stretch>
            <a:fillRect/>
          </a:stretch>
        </p:blipFill>
        <p:spPr>
          <a:xfrm>
            <a:off x="152400" y="0"/>
            <a:ext cx="1422426" cy="1443762"/>
          </a:xfrm>
          <a:prstGeom prst="rect">
            <a:avLst/>
          </a:prstGeom>
        </p:spPr>
      </p:pic>
      <p:grpSp>
        <p:nvGrpSpPr>
          <p:cNvPr id="14" name="Groupe 14">
            <a:extLst>
              <a:ext uri="{FF2B5EF4-FFF2-40B4-BE49-F238E27FC236}">
                <a16:creationId xmlns:a16="http://schemas.microsoft.com/office/drawing/2014/main" id="{81F3541C-1FFE-8B50-D0C9-EA3B0C4951F2}"/>
              </a:ext>
            </a:extLst>
          </p:cNvPr>
          <p:cNvGrpSpPr>
            <a:grpSpLocks/>
          </p:cNvGrpSpPr>
          <p:nvPr/>
        </p:nvGrpSpPr>
        <p:grpSpPr bwMode="auto">
          <a:xfrm>
            <a:off x="1694641" y="163548"/>
            <a:ext cx="7399338" cy="1518363"/>
            <a:chOff x="2521302" y="4447632"/>
            <a:chExt cx="6645275" cy="2324642"/>
          </a:xfrm>
        </p:grpSpPr>
        <p:sp>
          <p:nvSpPr>
            <p:cNvPr id="15" name="Oval 2">
              <a:extLst>
                <a:ext uri="{FF2B5EF4-FFF2-40B4-BE49-F238E27FC236}">
                  <a16:creationId xmlns:a16="http://schemas.microsoft.com/office/drawing/2014/main" id="{34DD97F7-C5D3-597A-712A-EDE156469071}"/>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6" name="Rectangle 3">
              <a:extLst>
                <a:ext uri="{FF2B5EF4-FFF2-40B4-BE49-F238E27FC236}">
                  <a16:creationId xmlns:a16="http://schemas.microsoft.com/office/drawing/2014/main" id="{44DBF76B-6C5C-30F6-EDB1-886FB83B9C11}"/>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7" name="Text Box 4">
              <a:extLst>
                <a:ext uri="{FF2B5EF4-FFF2-40B4-BE49-F238E27FC236}">
                  <a16:creationId xmlns:a16="http://schemas.microsoft.com/office/drawing/2014/main" id="{879920BD-521A-6B40-70C7-15D0185B8EE8}"/>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18" name="Group 6">
              <a:extLst>
                <a:ext uri="{FF2B5EF4-FFF2-40B4-BE49-F238E27FC236}">
                  <a16:creationId xmlns:a16="http://schemas.microsoft.com/office/drawing/2014/main" id="{BBDAED12-FD0C-3356-5D4C-AE1A436231D7}"/>
                </a:ext>
              </a:extLst>
            </p:cNvPr>
            <p:cNvGrpSpPr>
              <a:grpSpLocks/>
            </p:cNvGrpSpPr>
            <p:nvPr/>
          </p:nvGrpSpPr>
          <p:grpSpPr bwMode="auto">
            <a:xfrm>
              <a:off x="3957638" y="5091476"/>
              <a:ext cx="171450" cy="1165229"/>
              <a:chOff x="112099728" y="105931681"/>
              <a:chExt cx="170831" cy="1165800"/>
            </a:xfrm>
          </p:grpSpPr>
          <p:sp>
            <p:nvSpPr>
              <p:cNvPr id="23" name="Rectangle 7">
                <a:extLst>
                  <a:ext uri="{FF2B5EF4-FFF2-40B4-BE49-F238E27FC236}">
                    <a16:creationId xmlns:a16="http://schemas.microsoft.com/office/drawing/2014/main" id="{6C48C380-1FEC-088A-C169-0AAFA673DB5C}"/>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4" name="Rectangle 8">
                <a:extLst>
                  <a:ext uri="{FF2B5EF4-FFF2-40B4-BE49-F238E27FC236}">
                    <a16:creationId xmlns:a16="http://schemas.microsoft.com/office/drawing/2014/main" id="{FF4EDDE8-7966-02F4-5075-960887EC1A17}"/>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5" name="Rectangle 9">
                <a:extLst>
                  <a:ext uri="{FF2B5EF4-FFF2-40B4-BE49-F238E27FC236}">
                    <a16:creationId xmlns:a16="http://schemas.microsoft.com/office/drawing/2014/main" id="{55A19165-1F25-9C55-E03F-9722C7C6B1F1}"/>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19" name="Group 10">
              <a:extLst>
                <a:ext uri="{FF2B5EF4-FFF2-40B4-BE49-F238E27FC236}">
                  <a16:creationId xmlns:a16="http://schemas.microsoft.com/office/drawing/2014/main" id="{E7929DC0-B065-535D-8A53-7DF20FAC3683}"/>
                </a:ext>
              </a:extLst>
            </p:cNvPr>
            <p:cNvGrpSpPr>
              <a:grpSpLocks/>
            </p:cNvGrpSpPr>
            <p:nvPr/>
          </p:nvGrpSpPr>
          <p:grpSpPr bwMode="auto">
            <a:xfrm>
              <a:off x="8701088" y="4447632"/>
              <a:ext cx="169862" cy="1163632"/>
              <a:chOff x="116843535" y="105289350"/>
              <a:chExt cx="170420" cy="1163658"/>
            </a:xfrm>
          </p:grpSpPr>
          <p:sp>
            <p:nvSpPr>
              <p:cNvPr id="20" name="Rectangle 19">
                <a:extLst>
                  <a:ext uri="{FF2B5EF4-FFF2-40B4-BE49-F238E27FC236}">
                    <a16:creationId xmlns:a16="http://schemas.microsoft.com/office/drawing/2014/main" id="{64989CED-0E5D-2B92-2C40-D9EB9CD226F3}"/>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1" name="Rectangle 20">
                <a:extLst>
                  <a:ext uri="{FF2B5EF4-FFF2-40B4-BE49-F238E27FC236}">
                    <a16:creationId xmlns:a16="http://schemas.microsoft.com/office/drawing/2014/main" id="{D2699492-D07D-5D50-9DFC-F7B308CE7486}"/>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2" name="Rectangle 21">
                <a:extLst>
                  <a:ext uri="{FF2B5EF4-FFF2-40B4-BE49-F238E27FC236}">
                    <a16:creationId xmlns:a16="http://schemas.microsoft.com/office/drawing/2014/main" id="{F8EE2AC5-70CF-BA39-D3C2-8E833D0E70CA}"/>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Tree>
    <p:extLst>
      <p:ext uri="{BB962C8B-B14F-4D97-AF65-F5344CB8AC3E}">
        <p14:creationId xmlns:p14="http://schemas.microsoft.com/office/powerpoint/2010/main" val="14917445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3819205" y="213505"/>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dirty="0">
                <a:solidFill>
                  <a:srgbClr val="66CCFF"/>
                </a:solidFill>
              </a:rPr>
              <a:t>La procédure de mutation</a:t>
            </a:r>
            <a:endParaRPr lang="fr-FR" altLang="fr-FR" dirty="0">
              <a:solidFill>
                <a:srgbClr val="66CCFF"/>
              </a:solidFill>
            </a:endParaRPr>
          </a:p>
        </p:txBody>
      </p:sp>
      <p:sp>
        <p:nvSpPr>
          <p:cNvPr id="11" name="Espace réservé du contenu 2"/>
          <p:cNvSpPr txBox="1">
            <a:spLocks/>
          </p:cNvSpPr>
          <p:nvPr/>
        </p:nvSpPr>
        <p:spPr>
          <a:xfrm>
            <a:off x="299777" y="1174562"/>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170434" y="2118990"/>
            <a:ext cx="8973565" cy="5170646"/>
          </a:xfrm>
          <a:prstGeom prst="rect">
            <a:avLst/>
          </a:prstGeom>
        </p:spPr>
        <p:txBody>
          <a:bodyPr wrap="square">
            <a:spAutoFit/>
          </a:bodyPr>
          <a:lstStyle/>
          <a:p>
            <a:pPr indent="-342900" algn="just">
              <a:spcBef>
                <a:spcPts val="600"/>
              </a:spcBef>
              <a:spcAft>
                <a:spcPts val="600"/>
              </a:spcAft>
              <a:buFont typeface="Wingdings"/>
              <a:buChar char="F"/>
              <a:defRPr/>
            </a:pPr>
            <a:r>
              <a:rPr lang="fr-FR" sz="2400" b="1" dirty="0">
                <a:solidFill>
                  <a:srgbClr val="BE0F2E"/>
                </a:solidFill>
              </a:rPr>
              <a:t>Le délai entre la titularisation et la mutation :</a:t>
            </a:r>
          </a:p>
          <a:p>
            <a:pPr algn="just">
              <a:spcBef>
                <a:spcPts val="600"/>
              </a:spcBef>
              <a:spcAft>
                <a:spcPts val="600"/>
              </a:spcAft>
              <a:defRPr/>
            </a:pPr>
            <a:r>
              <a:rPr lang="fr-FR" sz="1600" dirty="0"/>
              <a:t>La réglementation ne subordonne pas le droit à la mutation de l’agent à une condition d’ancienneté minimum dans la collectivité ou l’établissement. </a:t>
            </a:r>
          </a:p>
          <a:p>
            <a:pPr algn="just">
              <a:spcBef>
                <a:spcPts val="600"/>
              </a:spcBef>
              <a:spcAft>
                <a:spcPts val="600"/>
              </a:spcAft>
              <a:defRPr/>
            </a:pPr>
            <a:r>
              <a:rPr lang="fr-FR" sz="1600" dirty="0"/>
              <a:t>Néanmoins, lorsque l’agent est muté dans les trois années suivant sa titularisation, la collectivité ou l’établissement d’accueil est dans l’obligation </a:t>
            </a:r>
            <a:r>
              <a:rPr lang="fr-FR" sz="1600" b="1" dirty="0"/>
              <a:t>de verser une compensation financière </a:t>
            </a:r>
            <a:r>
              <a:rPr lang="fr-FR" sz="1600" dirty="0"/>
              <a:t>à la collectivité ou établissement d’origine (article L. 512-25 du CGFP).</a:t>
            </a:r>
          </a:p>
          <a:p>
            <a:pPr marR="0" lvl="0" indent="-342900" algn="just" defTabSz="914400" rtl="0" eaLnBrk="1" fontAlgn="auto" latinLnBrk="0" hangingPunct="1">
              <a:lnSpc>
                <a:spcPct val="100000"/>
              </a:lnSpc>
              <a:spcBef>
                <a:spcPts val="600"/>
              </a:spcBef>
              <a:spcAft>
                <a:spcPts val="600"/>
              </a:spcAft>
              <a:buClrTx/>
              <a:buSzTx/>
              <a:buFont typeface="Wingdings"/>
              <a:buChar char="F"/>
              <a:tabLst/>
              <a:defRPr/>
            </a:pPr>
            <a:r>
              <a:rPr kumimoji="0" lang="fr-FR" sz="2400" b="1" i="0" u="none" strike="noStrike" kern="1200" cap="none" spc="0" normalizeH="0" baseline="0" noProof="0" dirty="0">
                <a:ln>
                  <a:noFill/>
                </a:ln>
                <a:solidFill>
                  <a:srgbClr val="BE0F2E"/>
                </a:solidFill>
                <a:effectLst/>
                <a:uLnTx/>
                <a:uFillTx/>
                <a:latin typeface="Calibri"/>
                <a:ea typeface="+mn-ea"/>
                <a:cs typeface="+mn-cs"/>
              </a:rPr>
              <a:t>Les priorités d’examen des candidatures :</a:t>
            </a:r>
          </a:p>
          <a:p>
            <a:pPr marR="0" lvl="0" algn="just" defTabSz="914400" rtl="0" eaLnBrk="1" fontAlgn="auto" latinLnBrk="0" hangingPunct="1">
              <a:lnSpc>
                <a:spcPct val="100000"/>
              </a:lnSpc>
              <a:spcBef>
                <a:spcPts val="600"/>
              </a:spcBef>
              <a:spcAft>
                <a:spcPts val="600"/>
              </a:spcAft>
              <a:buClrTx/>
              <a:buSzTx/>
              <a:tabLst/>
              <a:defRPr/>
            </a:pPr>
            <a:r>
              <a:rPr lang="fr-FR" sz="1600" dirty="0"/>
              <a:t>L’article L. 512-26 du Code général de la fonction publique précise que la collectivité territoriale ou l’établissement public qui recrute </a:t>
            </a:r>
            <a:r>
              <a:rPr lang="fr-FR" sz="1600" b="1" dirty="0"/>
              <a:t>doit examiner en priorité les demandes de mutation émanant :</a:t>
            </a:r>
          </a:p>
          <a:p>
            <a:pPr indent="-285750" algn="just">
              <a:spcBef>
                <a:spcPts val="600"/>
              </a:spcBef>
              <a:buFont typeface="Wingdings" panose="05000000000000000000" pitchFamily="2" charset="2"/>
              <a:buChar char="§"/>
            </a:pPr>
            <a:r>
              <a:rPr lang="fr-FR" sz="1600" dirty="0"/>
              <a:t>des fonctionnaires séparés de leur conjoint ou de leur partenaire de PACS pour des raisons professionnelles (CAA Marseille du 22 février 2022 n°21HA01143) ;</a:t>
            </a:r>
          </a:p>
          <a:p>
            <a:pPr indent="-285750" algn="just">
              <a:spcBef>
                <a:spcPts val="600"/>
              </a:spcBef>
              <a:spcAft>
                <a:spcPts val="600"/>
              </a:spcAft>
              <a:buFont typeface="Wingdings" panose="05000000000000000000" pitchFamily="2" charset="2"/>
              <a:buChar char="§"/>
            </a:pPr>
            <a:r>
              <a:rPr lang="fr-FR" sz="1600" dirty="0"/>
              <a:t> des fonctionnaires en situation de handicap relevant de l’une des catégories mentionnées à l’article L.131-8 du CGFP ;</a:t>
            </a:r>
          </a:p>
          <a:p>
            <a:pPr indent="-285750" algn="just">
              <a:spcBef>
                <a:spcPts val="600"/>
              </a:spcBef>
              <a:spcAft>
                <a:spcPts val="600"/>
              </a:spcAft>
              <a:buFont typeface="Wingdings" panose="05000000000000000000" pitchFamily="2" charset="2"/>
              <a:buChar char="§"/>
            </a:pPr>
            <a:r>
              <a:rPr lang="fr-FR" sz="1600" dirty="0"/>
              <a:t>ainsi que les fonctionnaires territoriaux ayant la qualité de proche aidant. </a:t>
            </a:r>
          </a:p>
          <a:p>
            <a:endParaRPr lang="fr-FR" sz="2000" dirty="0">
              <a:solidFill>
                <a:schemeClr val="accent3">
                  <a:lumMod val="75000"/>
                </a:schemeClr>
              </a:solidFill>
            </a:endParaRPr>
          </a:p>
        </p:txBody>
      </p:sp>
      <p:pic>
        <p:nvPicPr>
          <p:cNvPr id="3" name="Image 2" descr="Logo_CDG18_BS.jpg">
            <a:extLst>
              <a:ext uri="{FF2B5EF4-FFF2-40B4-BE49-F238E27FC236}">
                <a16:creationId xmlns:a16="http://schemas.microsoft.com/office/drawing/2014/main" id="{7176AA6D-B50A-9FE0-AA81-A79FD8975753}"/>
              </a:ext>
            </a:extLst>
          </p:cNvPr>
          <p:cNvPicPr>
            <a:picLocks noChangeAspect="1"/>
          </p:cNvPicPr>
          <p:nvPr/>
        </p:nvPicPr>
        <p:blipFill>
          <a:blip r:embed="rId2"/>
          <a:stretch>
            <a:fillRect/>
          </a:stretch>
        </p:blipFill>
        <p:spPr>
          <a:xfrm>
            <a:off x="152400" y="0"/>
            <a:ext cx="1422426" cy="1443762"/>
          </a:xfrm>
          <a:prstGeom prst="rect">
            <a:avLst/>
          </a:prstGeom>
        </p:spPr>
      </p:pic>
      <p:grpSp>
        <p:nvGrpSpPr>
          <p:cNvPr id="13" name="Groupe 14">
            <a:extLst>
              <a:ext uri="{FF2B5EF4-FFF2-40B4-BE49-F238E27FC236}">
                <a16:creationId xmlns:a16="http://schemas.microsoft.com/office/drawing/2014/main" id="{FC3368C6-362B-0612-A8A1-6EEFF9110B75}"/>
              </a:ext>
            </a:extLst>
          </p:cNvPr>
          <p:cNvGrpSpPr>
            <a:grpSpLocks/>
          </p:cNvGrpSpPr>
          <p:nvPr/>
        </p:nvGrpSpPr>
        <p:grpSpPr bwMode="auto">
          <a:xfrm>
            <a:off x="1482067" y="257888"/>
            <a:ext cx="7661932" cy="1672961"/>
            <a:chOff x="2521302" y="4447632"/>
            <a:chExt cx="6645275" cy="2324642"/>
          </a:xfrm>
        </p:grpSpPr>
        <p:sp>
          <p:nvSpPr>
            <p:cNvPr id="14" name="Oval 2">
              <a:extLst>
                <a:ext uri="{FF2B5EF4-FFF2-40B4-BE49-F238E27FC236}">
                  <a16:creationId xmlns:a16="http://schemas.microsoft.com/office/drawing/2014/main" id="{218F33D2-C6AD-C304-2DF0-C832B731A10D}"/>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EFD07DB0-5F67-6BD2-93C1-0F9B51D70F26}"/>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428DB42F-3D78-A3E3-348B-2FAF054952B3}"/>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17" name="Group 6">
              <a:extLst>
                <a:ext uri="{FF2B5EF4-FFF2-40B4-BE49-F238E27FC236}">
                  <a16:creationId xmlns:a16="http://schemas.microsoft.com/office/drawing/2014/main" id="{8BAED558-5C36-3B4C-7DC8-C8A2C33A39DE}"/>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0F1CD076-B56E-69D0-B88E-61DC36E03FBF}"/>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A002CB31-0CB5-80A2-5440-B029D4BBCE12}"/>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A676FC50-21A6-5E17-7891-F1750F97880C}"/>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18" name="Group 10">
              <a:extLst>
                <a:ext uri="{FF2B5EF4-FFF2-40B4-BE49-F238E27FC236}">
                  <a16:creationId xmlns:a16="http://schemas.microsoft.com/office/drawing/2014/main" id="{AE9938B6-6020-8BE5-9137-6489C7F2738D}"/>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9873FB2D-262B-ABFA-914E-33BF6D487C01}"/>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93ECC57F-E40C-9566-A39E-225E1534CB42}"/>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7E713294-40FB-E730-C71E-A874F311DD35}"/>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Tree>
    <p:extLst>
      <p:ext uri="{BB962C8B-B14F-4D97-AF65-F5344CB8AC3E}">
        <p14:creationId xmlns:p14="http://schemas.microsoft.com/office/powerpoint/2010/main" val="18728594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3550782" y="166854"/>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dirty="0">
                <a:solidFill>
                  <a:srgbClr val="66CCFF"/>
                </a:solidFill>
              </a:rPr>
              <a:t>La procédure de mutation</a:t>
            </a:r>
            <a:endParaRPr lang="fr-FR" altLang="fr-FR" dirty="0">
              <a:solidFill>
                <a:srgbClr val="66CCFF"/>
              </a:solidFill>
            </a:endParaRPr>
          </a:p>
        </p:txBody>
      </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67736" y="1838637"/>
            <a:ext cx="8776486" cy="4785926"/>
          </a:xfrm>
          <a:prstGeom prst="rect">
            <a:avLst/>
          </a:prstGeom>
        </p:spPr>
        <p:txBody>
          <a:bodyPr wrap="square">
            <a:spAutoFit/>
          </a:bodyPr>
          <a:lstStyle/>
          <a:p>
            <a:pPr marR="0" lvl="0" indent="-342900" algn="just" defTabSz="914400" rtl="0" eaLnBrk="1" fontAlgn="auto" latinLnBrk="0" hangingPunct="1">
              <a:lnSpc>
                <a:spcPct val="100000"/>
              </a:lnSpc>
              <a:spcBef>
                <a:spcPts val="600"/>
              </a:spcBef>
              <a:spcAft>
                <a:spcPts val="600"/>
              </a:spcAft>
              <a:buClrTx/>
              <a:buSzTx/>
              <a:buFont typeface="Wingdings"/>
              <a:buChar char="F"/>
              <a:tabLst/>
              <a:defRPr/>
            </a:pPr>
            <a:r>
              <a:rPr lang="fr-FR" sz="2400" b="1" dirty="0">
                <a:solidFill>
                  <a:srgbClr val="BE0F2E"/>
                </a:solidFill>
                <a:latin typeface="Calibri"/>
              </a:rPr>
              <a:t>La décision portant mutation </a:t>
            </a:r>
            <a:r>
              <a:rPr kumimoji="0" lang="fr-FR" sz="2400" b="1" i="0" u="none" strike="noStrike" kern="1200" cap="none" spc="0" normalizeH="0" baseline="0" noProof="0" dirty="0">
                <a:ln>
                  <a:noFill/>
                </a:ln>
                <a:solidFill>
                  <a:srgbClr val="BE0F2E"/>
                </a:solidFill>
                <a:effectLst/>
                <a:uLnTx/>
                <a:uFillTx/>
                <a:latin typeface="Calibri"/>
                <a:ea typeface="+mn-ea"/>
                <a:cs typeface="+mn-cs"/>
              </a:rPr>
              <a:t>:</a:t>
            </a:r>
          </a:p>
          <a:p>
            <a:pPr algn="just">
              <a:spcBef>
                <a:spcPts val="600"/>
              </a:spcBef>
              <a:spcAft>
                <a:spcPts val="600"/>
              </a:spcAft>
            </a:pPr>
            <a:r>
              <a:rPr lang="fr-FR" sz="1700" dirty="0"/>
              <a:t>La mutation est obligatoirement prononcée par </a:t>
            </a:r>
            <a:r>
              <a:rPr lang="fr-FR" sz="1700" b="1" dirty="0"/>
              <a:t>l’autorité territoriale d’accueil </a:t>
            </a:r>
            <a:r>
              <a:rPr lang="fr-FR" sz="1700" dirty="0"/>
              <a:t>(article L. 512-24 du CGFP), qui prendra la forme d’un arrêté de nomination par voie de mutation. </a:t>
            </a:r>
          </a:p>
          <a:p>
            <a:pPr algn="just">
              <a:spcBef>
                <a:spcPts val="600"/>
              </a:spcBef>
              <a:spcAft>
                <a:spcPts val="600"/>
              </a:spcAft>
            </a:pPr>
            <a:r>
              <a:rPr lang="fr-FR" sz="1700" dirty="0"/>
              <a:t>L’agent est nommé aux mêmes grade et échelon en conservant son ancienneté. </a:t>
            </a:r>
          </a:p>
          <a:p>
            <a:pPr algn="just">
              <a:spcBef>
                <a:spcPts val="600"/>
              </a:spcBef>
              <a:spcAft>
                <a:spcPts val="600"/>
              </a:spcAft>
            </a:pPr>
            <a:r>
              <a:rPr lang="fr-FR" sz="1700" dirty="0"/>
              <a:t>L’arrêté est notifié à l’agent, transmis au contrôle de légalité, à la collectivité territoriale ou établissement public d’origine et au Centre de gestion.</a:t>
            </a:r>
            <a:endParaRPr lang="fr-FR" sz="2000" dirty="0"/>
          </a:p>
          <a:p>
            <a:pPr algn="just">
              <a:spcBef>
                <a:spcPts val="600"/>
              </a:spcBef>
              <a:spcAft>
                <a:spcPts val="600"/>
              </a:spcAft>
            </a:pPr>
            <a:r>
              <a:rPr lang="fr-FR" sz="1700" dirty="0"/>
              <a:t>Pour rappel, l’accès au nouvel emploi est conditionné </a:t>
            </a:r>
            <a:r>
              <a:rPr lang="fr-FR" sz="1700" b="1" dirty="0"/>
              <a:t>par une visite auprès d’un médecin du service de médecine préventive</a:t>
            </a:r>
            <a:r>
              <a:rPr lang="fr-FR" sz="1700" dirty="0"/>
              <a:t> afin de vérifier </a:t>
            </a:r>
            <a:r>
              <a:rPr lang="fr-FR" sz="1700"/>
              <a:t>la compatibilité </a:t>
            </a:r>
            <a:r>
              <a:rPr lang="fr-FR" sz="1700" dirty="0"/>
              <a:t>de l’état de santé au nouveau poste de travail. </a:t>
            </a:r>
          </a:p>
          <a:p>
            <a:pPr algn="just">
              <a:spcBef>
                <a:spcPts val="600"/>
              </a:spcBef>
              <a:spcAft>
                <a:spcPts val="600"/>
              </a:spcAft>
            </a:pPr>
            <a:r>
              <a:rPr lang="fr-FR" sz="1700" dirty="0"/>
              <a:t>Une fois l’arrêté de mutation transmis par la collectivité ou l’établissement public d’accueil, l’autorité d’origine procède à </a:t>
            </a:r>
            <a:r>
              <a:rPr lang="fr-FR" sz="1700" b="1" dirty="0"/>
              <a:t>la radiation des effectifs de l’agent </a:t>
            </a:r>
            <a:r>
              <a:rPr lang="fr-FR" sz="1700" dirty="0"/>
              <a:t>(et non pas à la radiation des cadres). </a:t>
            </a:r>
          </a:p>
          <a:p>
            <a:pPr algn="just">
              <a:spcBef>
                <a:spcPts val="600"/>
              </a:spcBef>
              <a:spcAft>
                <a:spcPts val="600"/>
              </a:spcAft>
            </a:pPr>
            <a:r>
              <a:rPr lang="fr-FR" sz="1700" dirty="0"/>
              <a:t>La procédure administrative de mutation externe s’achève par </a:t>
            </a:r>
            <a:r>
              <a:rPr lang="fr-FR" sz="1700" b="1" dirty="0"/>
              <a:t>le transfert du dossier individuel </a:t>
            </a:r>
            <a:r>
              <a:rPr lang="fr-FR" sz="1700" dirty="0"/>
              <a:t>de l’agent, dans son intégralité, de la collectivité d’origine à la collectivité d’accueil.</a:t>
            </a:r>
          </a:p>
        </p:txBody>
      </p:sp>
      <p:pic>
        <p:nvPicPr>
          <p:cNvPr id="3" name="Image 2" descr="Logo_CDG18_BS.jpg">
            <a:extLst>
              <a:ext uri="{FF2B5EF4-FFF2-40B4-BE49-F238E27FC236}">
                <a16:creationId xmlns:a16="http://schemas.microsoft.com/office/drawing/2014/main" id="{7DDA2E07-ADC3-6CFF-2E79-62DB2D8EE38F}"/>
              </a:ext>
            </a:extLst>
          </p:cNvPr>
          <p:cNvPicPr>
            <a:picLocks noChangeAspect="1"/>
          </p:cNvPicPr>
          <p:nvPr/>
        </p:nvPicPr>
        <p:blipFill>
          <a:blip r:embed="rId2"/>
          <a:stretch>
            <a:fillRect/>
          </a:stretch>
        </p:blipFill>
        <p:spPr>
          <a:xfrm>
            <a:off x="152400" y="0"/>
            <a:ext cx="1422426" cy="1443762"/>
          </a:xfrm>
          <a:prstGeom prst="rect">
            <a:avLst/>
          </a:prstGeom>
        </p:spPr>
      </p:pic>
      <p:grpSp>
        <p:nvGrpSpPr>
          <p:cNvPr id="13" name="Groupe 14">
            <a:extLst>
              <a:ext uri="{FF2B5EF4-FFF2-40B4-BE49-F238E27FC236}">
                <a16:creationId xmlns:a16="http://schemas.microsoft.com/office/drawing/2014/main" id="{B7E00E0A-7BA7-ECC3-A527-DD1384B2AF2D}"/>
              </a:ext>
            </a:extLst>
          </p:cNvPr>
          <p:cNvGrpSpPr>
            <a:grpSpLocks/>
          </p:cNvGrpSpPr>
          <p:nvPr/>
        </p:nvGrpSpPr>
        <p:grpSpPr bwMode="auto">
          <a:xfrm>
            <a:off x="1357661" y="88934"/>
            <a:ext cx="7661932" cy="1558655"/>
            <a:chOff x="2521302" y="4447632"/>
            <a:chExt cx="6645275" cy="2324642"/>
          </a:xfrm>
        </p:grpSpPr>
        <p:sp>
          <p:nvSpPr>
            <p:cNvPr id="14" name="Oval 2">
              <a:extLst>
                <a:ext uri="{FF2B5EF4-FFF2-40B4-BE49-F238E27FC236}">
                  <a16:creationId xmlns:a16="http://schemas.microsoft.com/office/drawing/2014/main" id="{11442A1B-AF95-4154-F9DD-94E425217D75}"/>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122ED520-0907-7296-F465-EE5C655BA42E}"/>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BE891F08-58F0-259A-5564-3CDEF533DD95}"/>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17" name="Group 6">
              <a:extLst>
                <a:ext uri="{FF2B5EF4-FFF2-40B4-BE49-F238E27FC236}">
                  <a16:creationId xmlns:a16="http://schemas.microsoft.com/office/drawing/2014/main" id="{8C217C93-F811-D311-D4AC-616F3D2E47A4}"/>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C8305DE8-E234-3AAB-48FC-1922B7728A64}"/>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040C3026-7C91-0589-D6DF-24BC5DF0303A}"/>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99689B6E-89EB-1416-F031-4043A49F6638}"/>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18" name="Group 10">
              <a:extLst>
                <a:ext uri="{FF2B5EF4-FFF2-40B4-BE49-F238E27FC236}">
                  <a16:creationId xmlns:a16="http://schemas.microsoft.com/office/drawing/2014/main" id="{078F1462-5321-A738-4853-142AE96908C0}"/>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F22A38C2-E124-9B59-00CB-AE2209F68F07}"/>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7BC99F9E-64CF-37EC-4ED9-35989A28815E}"/>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871CA94A-F4E6-76B6-7C91-64BB9A526B04}"/>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Tree>
    <p:extLst>
      <p:ext uri="{BB962C8B-B14F-4D97-AF65-F5344CB8AC3E}">
        <p14:creationId xmlns:p14="http://schemas.microsoft.com/office/powerpoint/2010/main" val="4477025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3410644" y="221245"/>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dirty="0">
                <a:solidFill>
                  <a:srgbClr val="66CCFF"/>
                </a:solidFill>
              </a:rPr>
              <a:t>La procédure de mutation</a:t>
            </a:r>
            <a:endParaRPr lang="fr-FR" altLang="fr-FR" dirty="0">
              <a:solidFill>
                <a:srgbClr val="66CCFF"/>
              </a:solidFill>
            </a:endParaRPr>
          </a:p>
        </p:txBody>
      </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1722203" y="1473664"/>
            <a:ext cx="8776486" cy="400110"/>
          </a:xfrm>
          <a:prstGeom prst="rect">
            <a:avLst/>
          </a:prstGeom>
        </p:spPr>
        <p:txBody>
          <a:bodyPr wrap="square">
            <a:spAutoFit/>
          </a:bodyPr>
          <a:lstStyle/>
          <a:p>
            <a:pPr algn="ctr"/>
            <a:r>
              <a:rPr lang="fr-FR" sz="2000" b="1" dirty="0">
                <a:solidFill>
                  <a:schemeClr val="accent3">
                    <a:lumMod val="75000"/>
                  </a:schemeClr>
                </a:solidFill>
              </a:rPr>
              <a:t>Schéma récapitulatif de la procédure de mutation :</a:t>
            </a:r>
          </a:p>
        </p:txBody>
      </p:sp>
      <p:graphicFrame>
        <p:nvGraphicFramePr>
          <p:cNvPr id="3" name="Diagramme 2">
            <a:extLst>
              <a:ext uri="{FF2B5EF4-FFF2-40B4-BE49-F238E27FC236}">
                <a16:creationId xmlns:a16="http://schemas.microsoft.com/office/drawing/2014/main" id="{61358432-76BA-260F-1476-CCA80C35B6FC}"/>
              </a:ext>
            </a:extLst>
          </p:cNvPr>
          <p:cNvGraphicFramePr/>
          <p:nvPr/>
        </p:nvGraphicFramePr>
        <p:xfrm>
          <a:off x="62388" y="1914199"/>
          <a:ext cx="9019222" cy="48403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2" name="Image 11" descr="Logo_CDG18_BS.jpg">
            <a:extLst>
              <a:ext uri="{FF2B5EF4-FFF2-40B4-BE49-F238E27FC236}">
                <a16:creationId xmlns:a16="http://schemas.microsoft.com/office/drawing/2014/main" id="{56C31023-F14A-0E3C-B3F0-3233242CCD6F}"/>
              </a:ext>
            </a:extLst>
          </p:cNvPr>
          <p:cNvPicPr>
            <a:picLocks noChangeAspect="1"/>
          </p:cNvPicPr>
          <p:nvPr/>
        </p:nvPicPr>
        <p:blipFill>
          <a:blip r:embed="rId7"/>
          <a:stretch>
            <a:fillRect/>
          </a:stretch>
        </p:blipFill>
        <p:spPr>
          <a:xfrm>
            <a:off x="152400" y="0"/>
            <a:ext cx="1422426" cy="1443762"/>
          </a:xfrm>
          <a:prstGeom prst="rect">
            <a:avLst/>
          </a:prstGeom>
        </p:spPr>
      </p:pic>
      <p:grpSp>
        <p:nvGrpSpPr>
          <p:cNvPr id="14" name="Groupe 14">
            <a:extLst>
              <a:ext uri="{FF2B5EF4-FFF2-40B4-BE49-F238E27FC236}">
                <a16:creationId xmlns:a16="http://schemas.microsoft.com/office/drawing/2014/main" id="{905F5CBE-34CA-DFF3-58B4-17A0BCC358A4}"/>
              </a:ext>
            </a:extLst>
          </p:cNvPr>
          <p:cNvGrpSpPr>
            <a:grpSpLocks/>
          </p:cNvGrpSpPr>
          <p:nvPr/>
        </p:nvGrpSpPr>
        <p:grpSpPr bwMode="auto">
          <a:xfrm>
            <a:off x="1413764" y="261845"/>
            <a:ext cx="7661932" cy="1619318"/>
            <a:chOff x="2521302" y="4447632"/>
            <a:chExt cx="6645275" cy="2324642"/>
          </a:xfrm>
        </p:grpSpPr>
        <p:sp>
          <p:nvSpPr>
            <p:cNvPr id="15" name="Oval 2">
              <a:extLst>
                <a:ext uri="{FF2B5EF4-FFF2-40B4-BE49-F238E27FC236}">
                  <a16:creationId xmlns:a16="http://schemas.microsoft.com/office/drawing/2014/main" id="{04BFAD26-00E3-3CF9-287D-B2338BE94683}"/>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6" name="Rectangle 3">
              <a:extLst>
                <a:ext uri="{FF2B5EF4-FFF2-40B4-BE49-F238E27FC236}">
                  <a16:creationId xmlns:a16="http://schemas.microsoft.com/office/drawing/2014/main" id="{43C7A653-05CC-FA41-C8B0-B1AF879A7ADC}"/>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7" name="Text Box 4">
              <a:extLst>
                <a:ext uri="{FF2B5EF4-FFF2-40B4-BE49-F238E27FC236}">
                  <a16:creationId xmlns:a16="http://schemas.microsoft.com/office/drawing/2014/main" id="{AD66F4F2-119E-2A41-DDEF-F32F11D3043F}"/>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18" name="Group 6">
              <a:extLst>
                <a:ext uri="{FF2B5EF4-FFF2-40B4-BE49-F238E27FC236}">
                  <a16:creationId xmlns:a16="http://schemas.microsoft.com/office/drawing/2014/main" id="{BD2D9C2A-C447-133E-4A1C-EAD278043EC5}"/>
                </a:ext>
              </a:extLst>
            </p:cNvPr>
            <p:cNvGrpSpPr>
              <a:grpSpLocks/>
            </p:cNvGrpSpPr>
            <p:nvPr/>
          </p:nvGrpSpPr>
          <p:grpSpPr bwMode="auto">
            <a:xfrm>
              <a:off x="3957638" y="5091476"/>
              <a:ext cx="171450" cy="1165229"/>
              <a:chOff x="112099728" y="105931681"/>
              <a:chExt cx="170831" cy="1165800"/>
            </a:xfrm>
          </p:grpSpPr>
          <p:sp>
            <p:nvSpPr>
              <p:cNvPr id="23" name="Rectangle 7">
                <a:extLst>
                  <a:ext uri="{FF2B5EF4-FFF2-40B4-BE49-F238E27FC236}">
                    <a16:creationId xmlns:a16="http://schemas.microsoft.com/office/drawing/2014/main" id="{3D827445-17E4-70F3-0486-4E56F9718C50}"/>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4" name="Rectangle 8">
                <a:extLst>
                  <a:ext uri="{FF2B5EF4-FFF2-40B4-BE49-F238E27FC236}">
                    <a16:creationId xmlns:a16="http://schemas.microsoft.com/office/drawing/2014/main" id="{9984D1DF-D51A-4E67-9C4D-0E85313A3CFA}"/>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5" name="Rectangle 9">
                <a:extLst>
                  <a:ext uri="{FF2B5EF4-FFF2-40B4-BE49-F238E27FC236}">
                    <a16:creationId xmlns:a16="http://schemas.microsoft.com/office/drawing/2014/main" id="{E816BE70-6D93-F2CC-D75A-F622A6E20A68}"/>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19" name="Group 10">
              <a:extLst>
                <a:ext uri="{FF2B5EF4-FFF2-40B4-BE49-F238E27FC236}">
                  <a16:creationId xmlns:a16="http://schemas.microsoft.com/office/drawing/2014/main" id="{0200A645-28E4-7030-F80B-E9913E80BA03}"/>
                </a:ext>
              </a:extLst>
            </p:cNvPr>
            <p:cNvGrpSpPr>
              <a:grpSpLocks/>
            </p:cNvGrpSpPr>
            <p:nvPr/>
          </p:nvGrpSpPr>
          <p:grpSpPr bwMode="auto">
            <a:xfrm>
              <a:off x="8701088" y="4447632"/>
              <a:ext cx="169862" cy="1163632"/>
              <a:chOff x="116843535" y="105289350"/>
              <a:chExt cx="170420" cy="1163658"/>
            </a:xfrm>
          </p:grpSpPr>
          <p:sp>
            <p:nvSpPr>
              <p:cNvPr id="20" name="Rectangle 19">
                <a:extLst>
                  <a:ext uri="{FF2B5EF4-FFF2-40B4-BE49-F238E27FC236}">
                    <a16:creationId xmlns:a16="http://schemas.microsoft.com/office/drawing/2014/main" id="{96155E11-5BF6-752E-2B85-02CD21716917}"/>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1" name="Rectangle 20">
                <a:extLst>
                  <a:ext uri="{FF2B5EF4-FFF2-40B4-BE49-F238E27FC236}">
                    <a16:creationId xmlns:a16="http://schemas.microsoft.com/office/drawing/2014/main" id="{57EDDD9A-3605-6BDC-9EDF-8F1BA9398295}"/>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2" name="Rectangle 21">
                <a:extLst>
                  <a:ext uri="{FF2B5EF4-FFF2-40B4-BE49-F238E27FC236}">
                    <a16:creationId xmlns:a16="http://schemas.microsoft.com/office/drawing/2014/main" id="{CD875822-018B-D54A-9FCA-973B6B8820D1}"/>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Tree>
    <p:extLst>
      <p:ext uri="{BB962C8B-B14F-4D97-AF65-F5344CB8AC3E}">
        <p14:creationId xmlns:p14="http://schemas.microsoft.com/office/powerpoint/2010/main" val="25536171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2895827" y="235746"/>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dirty="0">
                <a:solidFill>
                  <a:srgbClr val="66CCFF"/>
                </a:solidFill>
              </a:rPr>
              <a:t>Les conséquences de la mutation</a:t>
            </a:r>
            <a:endParaRPr lang="fr-FR" altLang="fr-FR" dirty="0">
              <a:solidFill>
                <a:srgbClr val="66CCFF"/>
              </a:solidFill>
            </a:endParaRPr>
          </a:p>
        </p:txBody>
      </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188068" y="1882132"/>
            <a:ext cx="8955932" cy="5616922"/>
          </a:xfrm>
          <a:prstGeom prst="rect">
            <a:avLst/>
          </a:prstGeom>
        </p:spPr>
        <p:txBody>
          <a:bodyPr wrap="square">
            <a:spAutoFit/>
          </a:bodyPr>
          <a:lstStyle/>
          <a:p>
            <a:pPr marR="0" lvl="0" indent="-342900" algn="just" defTabSz="914400" rtl="0" eaLnBrk="1" fontAlgn="auto" latinLnBrk="0" hangingPunct="1">
              <a:lnSpc>
                <a:spcPct val="100000"/>
              </a:lnSpc>
              <a:spcBef>
                <a:spcPts val="600"/>
              </a:spcBef>
              <a:spcAft>
                <a:spcPts val="600"/>
              </a:spcAft>
              <a:buClrTx/>
              <a:buSzTx/>
              <a:buFont typeface="Wingdings"/>
              <a:buChar char="F"/>
              <a:tabLst/>
              <a:defRPr/>
            </a:pPr>
            <a:r>
              <a:rPr kumimoji="0" lang="fr-FR" sz="2000" b="1" i="0" u="none" strike="noStrike" kern="1200" cap="none" spc="0" normalizeH="0" baseline="0" noProof="0" dirty="0">
                <a:ln>
                  <a:noFill/>
                </a:ln>
                <a:solidFill>
                  <a:srgbClr val="BE0F2E"/>
                </a:solidFill>
                <a:effectLst/>
                <a:uLnTx/>
                <a:uFillTx/>
                <a:latin typeface="Calibri"/>
                <a:ea typeface="+mn-ea"/>
                <a:cs typeface="+mn-cs"/>
              </a:rPr>
              <a:t>La rémunération :</a:t>
            </a:r>
            <a:endParaRPr lang="fr-FR" sz="2000" b="1" dirty="0">
              <a:solidFill>
                <a:srgbClr val="BE0F2E"/>
              </a:solidFill>
              <a:latin typeface="Calibri"/>
            </a:endParaRPr>
          </a:p>
          <a:p>
            <a:pPr algn="just">
              <a:spcBef>
                <a:spcPts val="600"/>
              </a:spcBef>
              <a:spcAft>
                <a:spcPts val="600"/>
              </a:spcAft>
              <a:defRPr/>
            </a:pPr>
            <a:r>
              <a:rPr lang="fr-FR" sz="1600" u="sng" dirty="0"/>
              <a:t>La mutation n’a pas d’incidence sur : </a:t>
            </a:r>
          </a:p>
          <a:p>
            <a:pPr marL="285750" indent="-285750" algn="just">
              <a:spcBef>
                <a:spcPts val="600"/>
              </a:spcBef>
              <a:buFontTx/>
              <a:buChar char="-"/>
              <a:defRPr/>
            </a:pPr>
            <a:r>
              <a:rPr lang="fr-FR" sz="1600" dirty="0"/>
              <a:t>le traitement indiciaire, </a:t>
            </a:r>
          </a:p>
          <a:p>
            <a:pPr marL="285750" indent="-285750" algn="just">
              <a:spcBef>
                <a:spcPts val="600"/>
              </a:spcBef>
              <a:buFontTx/>
              <a:buChar char="-"/>
              <a:defRPr/>
            </a:pPr>
            <a:r>
              <a:rPr lang="fr-FR" sz="1600" dirty="0"/>
              <a:t>sur le supplément familial de traitement (SFT) si le fonctionnaire le perçoit.</a:t>
            </a:r>
            <a:endParaRPr kumimoji="0" lang="fr-FR" sz="1600" b="1" i="0" u="none" strike="noStrike" kern="1200" cap="none" spc="0" normalizeH="0" baseline="0" noProof="0" dirty="0">
              <a:ln>
                <a:noFill/>
              </a:ln>
              <a:effectLst/>
              <a:uLnTx/>
              <a:uFillTx/>
              <a:ea typeface="+mn-ea"/>
              <a:cs typeface="+mn-cs"/>
            </a:endParaRPr>
          </a:p>
          <a:p>
            <a:pPr algn="just">
              <a:spcBef>
                <a:spcPts val="600"/>
              </a:spcBef>
              <a:spcAft>
                <a:spcPts val="600"/>
              </a:spcAft>
              <a:defRPr/>
            </a:pPr>
            <a:r>
              <a:rPr lang="fr-FR" sz="1600" u="sng" dirty="0"/>
              <a:t>Mais peuvent faire l’objet d’une modification ou d’une suppression :</a:t>
            </a:r>
          </a:p>
          <a:p>
            <a:pPr marL="342900" indent="-342900" algn="just">
              <a:spcBef>
                <a:spcPts val="600"/>
              </a:spcBef>
              <a:buFontTx/>
              <a:buChar char="-"/>
              <a:defRPr/>
            </a:pPr>
            <a:r>
              <a:rPr lang="fr-FR" sz="1600" dirty="0"/>
              <a:t>l’indemnité de résidence ( ne concerne pas le Département du CHER)</a:t>
            </a:r>
          </a:p>
          <a:p>
            <a:pPr marL="342900" indent="-342900" algn="just">
              <a:spcBef>
                <a:spcPts val="600"/>
              </a:spcBef>
              <a:buFontTx/>
              <a:buChar char="-"/>
              <a:defRPr/>
            </a:pPr>
            <a:r>
              <a:rPr lang="fr-FR" sz="1600" dirty="0"/>
              <a:t>la Nouvelle Bonification Indiciaire, </a:t>
            </a:r>
          </a:p>
          <a:p>
            <a:pPr marL="342900" indent="-342900" algn="just">
              <a:spcBef>
                <a:spcPts val="600"/>
              </a:spcBef>
              <a:buFontTx/>
              <a:buChar char="-"/>
              <a:defRPr/>
            </a:pPr>
            <a:r>
              <a:rPr lang="fr-FR" sz="1600" dirty="0"/>
              <a:t>le régime indemnitaire,</a:t>
            </a:r>
          </a:p>
          <a:p>
            <a:pPr marL="342900" indent="-342900" algn="just">
              <a:spcBef>
                <a:spcPts val="600"/>
              </a:spcBef>
              <a:buFontTx/>
              <a:buChar char="-"/>
              <a:defRPr/>
            </a:pPr>
            <a:r>
              <a:rPr lang="fr-FR" sz="1600" dirty="0"/>
              <a:t>l’action sociale. </a:t>
            </a:r>
            <a:endParaRPr kumimoji="0" lang="fr-FR" sz="1600" b="1" i="0" u="none" strike="noStrike" kern="1200" cap="none" spc="0" normalizeH="0" baseline="0" noProof="0" dirty="0">
              <a:ln>
                <a:noFill/>
              </a:ln>
              <a:effectLst/>
              <a:uLnTx/>
              <a:uFillTx/>
              <a:ea typeface="+mn-ea"/>
              <a:cs typeface="+mn-cs"/>
            </a:endParaRPr>
          </a:p>
          <a:p>
            <a:pPr marR="0" lvl="0" indent="-342900" algn="just" defTabSz="914400" rtl="0" eaLnBrk="1" fontAlgn="auto" latinLnBrk="0" hangingPunct="1">
              <a:lnSpc>
                <a:spcPct val="100000"/>
              </a:lnSpc>
              <a:spcBef>
                <a:spcPts val="600"/>
              </a:spcBef>
              <a:spcAft>
                <a:spcPts val="600"/>
              </a:spcAft>
              <a:buClrTx/>
              <a:buSzTx/>
              <a:buFont typeface="Wingdings"/>
              <a:buChar char="F"/>
              <a:tabLst/>
              <a:defRPr/>
            </a:pPr>
            <a:r>
              <a:rPr lang="fr-FR" sz="2000" b="1" dirty="0">
                <a:solidFill>
                  <a:srgbClr val="BE0F2E"/>
                </a:solidFill>
                <a:latin typeface="Calibri"/>
              </a:rPr>
              <a:t>Les congés annuels et droits acquis au titre du Compte Epargne Temps (CET) :</a:t>
            </a:r>
          </a:p>
          <a:p>
            <a:pPr marL="285750" indent="-285750" algn="just">
              <a:spcBef>
                <a:spcPts val="600"/>
              </a:spcBef>
              <a:spcAft>
                <a:spcPts val="600"/>
              </a:spcAft>
              <a:buFont typeface="Wingdings" panose="05000000000000000000" pitchFamily="2" charset="2"/>
              <a:buChar char="§"/>
              <a:defRPr/>
            </a:pPr>
            <a:r>
              <a:rPr lang="fr-FR" sz="1600" dirty="0"/>
              <a:t>Les congés annuels : </a:t>
            </a:r>
          </a:p>
          <a:p>
            <a:pPr algn="just">
              <a:spcBef>
                <a:spcPts val="600"/>
              </a:spcBef>
              <a:spcAft>
                <a:spcPts val="600"/>
              </a:spcAft>
              <a:defRPr/>
            </a:pPr>
            <a:r>
              <a:rPr lang="fr-FR" sz="1600" dirty="0"/>
              <a:t>Aucun texte ne permet d’imposer à un agent de solder ses congés annuels avant son départ. </a:t>
            </a:r>
          </a:p>
          <a:p>
            <a:pPr algn="just">
              <a:spcBef>
                <a:spcPts val="600"/>
              </a:spcBef>
              <a:spcAft>
                <a:spcPts val="600"/>
              </a:spcAft>
              <a:defRPr/>
            </a:pPr>
            <a:r>
              <a:rPr lang="fr-FR" sz="1600" dirty="0"/>
              <a:t>Ainsi, si l’agent bénéficie d’une mutation en cours d’année, </a:t>
            </a:r>
            <a:r>
              <a:rPr lang="fr-FR" sz="1600" b="1" dirty="0"/>
              <a:t>il conserve ses droits à congés </a:t>
            </a:r>
            <a:r>
              <a:rPr lang="fr-FR" sz="1600" dirty="0"/>
              <a:t>qu’il pourra utiliser au sein de sa collectivité d’accueil.</a:t>
            </a:r>
            <a:endParaRPr lang="fr-FR" sz="1600" b="1" dirty="0"/>
          </a:p>
          <a:p>
            <a:endParaRPr lang="fr-FR" sz="2000" dirty="0">
              <a:solidFill>
                <a:schemeClr val="accent3">
                  <a:lumMod val="75000"/>
                </a:schemeClr>
              </a:solidFill>
            </a:endParaRPr>
          </a:p>
        </p:txBody>
      </p:sp>
      <p:pic>
        <p:nvPicPr>
          <p:cNvPr id="3" name="Image 2" descr="Logo_CDG18_BS.jpg">
            <a:extLst>
              <a:ext uri="{FF2B5EF4-FFF2-40B4-BE49-F238E27FC236}">
                <a16:creationId xmlns:a16="http://schemas.microsoft.com/office/drawing/2014/main" id="{1F1DCA33-9E20-C178-496F-7B34103662CA}"/>
              </a:ext>
            </a:extLst>
          </p:cNvPr>
          <p:cNvPicPr>
            <a:picLocks noChangeAspect="1"/>
          </p:cNvPicPr>
          <p:nvPr/>
        </p:nvPicPr>
        <p:blipFill>
          <a:blip r:embed="rId2"/>
          <a:stretch>
            <a:fillRect/>
          </a:stretch>
        </p:blipFill>
        <p:spPr>
          <a:xfrm>
            <a:off x="152400" y="0"/>
            <a:ext cx="1422426" cy="1443762"/>
          </a:xfrm>
          <a:prstGeom prst="rect">
            <a:avLst/>
          </a:prstGeom>
        </p:spPr>
      </p:pic>
      <p:grpSp>
        <p:nvGrpSpPr>
          <p:cNvPr id="13" name="Groupe 14">
            <a:extLst>
              <a:ext uri="{FF2B5EF4-FFF2-40B4-BE49-F238E27FC236}">
                <a16:creationId xmlns:a16="http://schemas.microsoft.com/office/drawing/2014/main" id="{66C0AA1F-65E5-1C19-4147-4EFD6907AC1D}"/>
              </a:ext>
            </a:extLst>
          </p:cNvPr>
          <p:cNvGrpSpPr>
            <a:grpSpLocks/>
          </p:cNvGrpSpPr>
          <p:nvPr/>
        </p:nvGrpSpPr>
        <p:grpSpPr bwMode="auto">
          <a:xfrm>
            <a:off x="1357290" y="285728"/>
            <a:ext cx="7661932" cy="1695470"/>
            <a:chOff x="2521302" y="4447632"/>
            <a:chExt cx="6645275" cy="2324642"/>
          </a:xfrm>
        </p:grpSpPr>
        <p:sp>
          <p:nvSpPr>
            <p:cNvPr id="14" name="Oval 2">
              <a:extLst>
                <a:ext uri="{FF2B5EF4-FFF2-40B4-BE49-F238E27FC236}">
                  <a16:creationId xmlns:a16="http://schemas.microsoft.com/office/drawing/2014/main" id="{37F13D17-19C0-8906-D75B-737DF2D61EB3}"/>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62E6377F-8A90-BC0F-2CB1-68A334381A2D}"/>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D83E1B76-9271-1F05-05D2-66A6BF776F94}"/>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17" name="Group 6">
              <a:extLst>
                <a:ext uri="{FF2B5EF4-FFF2-40B4-BE49-F238E27FC236}">
                  <a16:creationId xmlns:a16="http://schemas.microsoft.com/office/drawing/2014/main" id="{FD9BD091-A238-F7FD-5975-D12D2A6FD2CF}"/>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F39B67DE-0760-23D0-568D-4A3134063B2C}"/>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D29795CC-9F84-8C03-A13B-765B94551D68}"/>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230F751E-F43E-84C2-4C84-0C30C3A75BDC}"/>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18" name="Group 10">
              <a:extLst>
                <a:ext uri="{FF2B5EF4-FFF2-40B4-BE49-F238E27FC236}">
                  <a16:creationId xmlns:a16="http://schemas.microsoft.com/office/drawing/2014/main" id="{FF66CADB-8490-9797-755D-0E33DF5DBD12}"/>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42CCF186-24CE-8246-0B18-10DE13BB96CD}"/>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D390C756-220A-3E7A-C47E-19EC65546237}"/>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ECE75FA8-9F53-0C07-4CCE-67E6BDA54366}"/>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Tree>
    <p:extLst>
      <p:ext uri="{BB962C8B-B14F-4D97-AF65-F5344CB8AC3E}">
        <p14:creationId xmlns:p14="http://schemas.microsoft.com/office/powerpoint/2010/main" val="20769706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2998779" y="183175"/>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dirty="0">
                <a:solidFill>
                  <a:srgbClr val="66CCFF"/>
                </a:solidFill>
              </a:rPr>
              <a:t>Les conséquences de la mutation</a:t>
            </a:r>
            <a:endParaRPr lang="fr-FR" altLang="fr-FR" dirty="0">
              <a:solidFill>
                <a:srgbClr val="66CCFF"/>
              </a:solidFill>
            </a:endParaRPr>
          </a:p>
        </p:txBody>
      </p:sp>
      <p:sp>
        <p:nvSpPr>
          <p:cNvPr id="2" name="Rectangle 1"/>
          <p:cNvSpPr/>
          <p:nvPr/>
        </p:nvSpPr>
        <p:spPr>
          <a:xfrm>
            <a:off x="-31648" y="1496401"/>
            <a:ext cx="9050870" cy="4678204"/>
          </a:xfrm>
          <a:prstGeom prst="rect">
            <a:avLst/>
          </a:prstGeom>
        </p:spPr>
        <p:txBody>
          <a:bodyPr wrap="square">
            <a:spAutoFit/>
          </a:bodyPr>
          <a:lstStyle/>
          <a:p>
            <a:pPr marL="285750" indent="-285750" algn="just">
              <a:spcBef>
                <a:spcPts val="600"/>
              </a:spcBef>
              <a:spcAft>
                <a:spcPts val="600"/>
              </a:spcAft>
              <a:buFont typeface="Wingdings" panose="05000000000000000000" pitchFamily="2" charset="2"/>
              <a:buChar char="§"/>
              <a:defRPr/>
            </a:pPr>
            <a:r>
              <a:rPr lang="fr-FR" sz="1600" dirty="0"/>
              <a:t>Le Compte Epargne temps : </a:t>
            </a:r>
          </a:p>
          <a:p>
            <a:pPr algn="just">
              <a:spcBef>
                <a:spcPts val="600"/>
              </a:spcBef>
              <a:spcAft>
                <a:spcPts val="600"/>
              </a:spcAft>
              <a:defRPr/>
            </a:pPr>
            <a:r>
              <a:rPr lang="fr-FR" sz="1600" b="1" dirty="0"/>
              <a:t>Les jours épargnés sur le CET sont conservés </a:t>
            </a:r>
            <a:r>
              <a:rPr lang="fr-FR" sz="1600" dirty="0"/>
              <a:t>en cas de changement de collectivité par voie de mutation (article 9 du décret n° 2004-878 du 26 août 2004). </a:t>
            </a:r>
          </a:p>
          <a:p>
            <a:pPr algn="just">
              <a:spcBef>
                <a:spcPts val="600"/>
              </a:spcBef>
              <a:spcAft>
                <a:spcPts val="600"/>
              </a:spcAft>
              <a:defRPr/>
            </a:pPr>
            <a:r>
              <a:rPr lang="fr-FR" sz="1600" dirty="0"/>
              <a:t>L’alimentation et l’utilisation se poursuivent conformément aux modalités en vigueur dans la collectivité d’accueil ( Question écrite du 11/10/2022 n°2086).</a:t>
            </a:r>
          </a:p>
          <a:p>
            <a:pPr marL="0" marR="0" lvl="0" indent="-342900" algn="just" defTabSz="914400" rtl="0" eaLnBrk="1" fontAlgn="auto" latinLnBrk="0" hangingPunct="1">
              <a:lnSpc>
                <a:spcPct val="100000"/>
              </a:lnSpc>
              <a:spcBef>
                <a:spcPts val="600"/>
              </a:spcBef>
              <a:spcAft>
                <a:spcPts val="600"/>
              </a:spcAft>
              <a:buClrTx/>
              <a:buSzTx/>
              <a:buFont typeface="Wingdings"/>
              <a:buChar char="F"/>
              <a:tabLst/>
              <a:defRPr/>
            </a:pPr>
            <a:r>
              <a:rPr kumimoji="0" lang="fr-FR" sz="2000" b="1" i="0" u="none" strike="noStrike" kern="1200" cap="none" spc="0" normalizeH="0" baseline="0" noProof="0" dirty="0">
                <a:ln>
                  <a:noFill/>
                </a:ln>
                <a:solidFill>
                  <a:srgbClr val="BE0F2E"/>
                </a:solidFill>
                <a:effectLst/>
                <a:uLnTx/>
                <a:uFillTx/>
                <a:latin typeface="Calibri"/>
                <a:ea typeface="+mn-ea"/>
                <a:cs typeface="+mn-cs"/>
              </a:rPr>
              <a:t>Le temps de travail :</a:t>
            </a:r>
          </a:p>
          <a:p>
            <a:pPr algn="just">
              <a:spcBef>
                <a:spcPts val="600"/>
              </a:spcBef>
              <a:spcAft>
                <a:spcPts val="600"/>
              </a:spcAft>
              <a:defRPr/>
            </a:pPr>
            <a:r>
              <a:rPr lang="fr-FR" sz="1600" dirty="0"/>
              <a:t>L’agent est soumis aux règles du temps de travail de son nouvel employeur (cycle de travail, ASA).</a:t>
            </a:r>
          </a:p>
          <a:p>
            <a:pPr algn="just">
              <a:spcBef>
                <a:spcPts val="600"/>
              </a:spcBef>
              <a:spcAft>
                <a:spcPts val="600"/>
              </a:spcAft>
              <a:defRPr/>
            </a:pPr>
            <a:r>
              <a:rPr lang="fr-FR" sz="1600" b="1" dirty="0"/>
              <a:t>Pour la journée de solidarité </a:t>
            </a:r>
            <a:r>
              <a:rPr lang="fr-FR" sz="1600" dirty="0"/>
              <a:t>: il appartient à la collectivité d’accueil de vérifier que l’agent l’a effectué sur l’année en cours, à défaut il devra s’en acquitter conformément aux dispositions applicables dans cette dernière. </a:t>
            </a:r>
          </a:p>
          <a:p>
            <a:pPr algn="just">
              <a:spcBef>
                <a:spcPts val="600"/>
              </a:spcBef>
              <a:spcAft>
                <a:spcPts val="600"/>
              </a:spcAft>
              <a:defRPr/>
            </a:pPr>
            <a:r>
              <a:rPr lang="fr-FR" sz="1600" dirty="0"/>
              <a:t>L’agent à temps partiel de droit ou sur autorisation devra solliciter une nouvelle demande dans sa collectivité d’accueil, s’il souhaite poursuivre son temps partiel. </a:t>
            </a:r>
          </a:p>
          <a:p>
            <a:pPr algn="just">
              <a:spcBef>
                <a:spcPts val="600"/>
              </a:spcBef>
              <a:spcAft>
                <a:spcPts val="600"/>
              </a:spcAft>
              <a:defRPr/>
            </a:pPr>
            <a:r>
              <a:rPr lang="fr-FR" sz="1600" dirty="0"/>
              <a:t>A contrario, </a:t>
            </a:r>
            <a:r>
              <a:rPr lang="fr-FR" sz="1600" b="1" dirty="0"/>
              <a:t>un agent à temps partiel thérapeutique conserve le bénéficie de son autorisation </a:t>
            </a:r>
            <a:r>
              <a:rPr lang="fr-FR" sz="1600" dirty="0"/>
              <a:t>en cas de mobilité (article L. 823-2 du CGFP).</a:t>
            </a:r>
            <a:endParaRPr lang="fr-FR" sz="1600" b="1" dirty="0">
              <a:latin typeface="Calibri"/>
            </a:endParaRPr>
          </a:p>
        </p:txBody>
      </p:sp>
      <p:pic>
        <p:nvPicPr>
          <p:cNvPr id="3" name="Image 2" descr="Logo_CDG18_BS.jpg">
            <a:extLst>
              <a:ext uri="{FF2B5EF4-FFF2-40B4-BE49-F238E27FC236}">
                <a16:creationId xmlns:a16="http://schemas.microsoft.com/office/drawing/2014/main" id="{C35E6AEC-CEFE-58DB-598D-19FC332B86AF}"/>
              </a:ext>
            </a:extLst>
          </p:cNvPr>
          <p:cNvPicPr>
            <a:picLocks noChangeAspect="1"/>
          </p:cNvPicPr>
          <p:nvPr/>
        </p:nvPicPr>
        <p:blipFill>
          <a:blip r:embed="rId2"/>
          <a:stretch>
            <a:fillRect/>
          </a:stretch>
        </p:blipFill>
        <p:spPr>
          <a:xfrm>
            <a:off x="152400" y="0"/>
            <a:ext cx="1422426" cy="1443762"/>
          </a:xfrm>
          <a:prstGeom prst="rect">
            <a:avLst/>
          </a:prstGeom>
        </p:spPr>
      </p:pic>
      <p:grpSp>
        <p:nvGrpSpPr>
          <p:cNvPr id="12" name="Groupe 14">
            <a:extLst>
              <a:ext uri="{FF2B5EF4-FFF2-40B4-BE49-F238E27FC236}">
                <a16:creationId xmlns:a16="http://schemas.microsoft.com/office/drawing/2014/main" id="{7C3F854F-B716-A652-F7BF-2D5AA617E763}"/>
              </a:ext>
            </a:extLst>
          </p:cNvPr>
          <p:cNvGrpSpPr>
            <a:grpSpLocks/>
          </p:cNvGrpSpPr>
          <p:nvPr/>
        </p:nvGrpSpPr>
        <p:grpSpPr bwMode="auto">
          <a:xfrm>
            <a:off x="1357290" y="285728"/>
            <a:ext cx="7661932" cy="1238272"/>
            <a:chOff x="2521302" y="4447632"/>
            <a:chExt cx="6645275" cy="2324642"/>
          </a:xfrm>
        </p:grpSpPr>
        <p:sp>
          <p:nvSpPr>
            <p:cNvPr id="13" name="Oval 2">
              <a:extLst>
                <a:ext uri="{FF2B5EF4-FFF2-40B4-BE49-F238E27FC236}">
                  <a16:creationId xmlns:a16="http://schemas.microsoft.com/office/drawing/2014/main" id="{7A980B11-E428-8626-C417-A31E6FCA0779}"/>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4" name="Rectangle 3">
              <a:extLst>
                <a:ext uri="{FF2B5EF4-FFF2-40B4-BE49-F238E27FC236}">
                  <a16:creationId xmlns:a16="http://schemas.microsoft.com/office/drawing/2014/main" id="{D348A764-F0CC-2E1C-CB51-43136481B397}"/>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5" name="Text Box 4">
              <a:extLst>
                <a:ext uri="{FF2B5EF4-FFF2-40B4-BE49-F238E27FC236}">
                  <a16:creationId xmlns:a16="http://schemas.microsoft.com/office/drawing/2014/main" id="{F4CB042D-3C22-542B-1283-DCC76FF0D68C}"/>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16" name="Group 6">
              <a:extLst>
                <a:ext uri="{FF2B5EF4-FFF2-40B4-BE49-F238E27FC236}">
                  <a16:creationId xmlns:a16="http://schemas.microsoft.com/office/drawing/2014/main" id="{99342357-9A2D-C8D2-EAD7-8EB4DA9CB2B1}"/>
                </a:ext>
              </a:extLst>
            </p:cNvPr>
            <p:cNvGrpSpPr>
              <a:grpSpLocks/>
            </p:cNvGrpSpPr>
            <p:nvPr/>
          </p:nvGrpSpPr>
          <p:grpSpPr bwMode="auto">
            <a:xfrm>
              <a:off x="3957638" y="5091476"/>
              <a:ext cx="171450" cy="1165229"/>
              <a:chOff x="112099728" y="105931681"/>
              <a:chExt cx="170831" cy="1165800"/>
            </a:xfrm>
          </p:grpSpPr>
          <p:sp>
            <p:nvSpPr>
              <p:cNvPr id="21" name="Rectangle 7">
                <a:extLst>
                  <a:ext uri="{FF2B5EF4-FFF2-40B4-BE49-F238E27FC236}">
                    <a16:creationId xmlns:a16="http://schemas.microsoft.com/office/drawing/2014/main" id="{335205F1-E1C1-AFD3-BE0C-069A8450984C}"/>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2" name="Rectangle 8">
                <a:extLst>
                  <a:ext uri="{FF2B5EF4-FFF2-40B4-BE49-F238E27FC236}">
                    <a16:creationId xmlns:a16="http://schemas.microsoft.com/office/drawing/2014/main" id="{1E2E419A-E113-BE38-B12D-2ECF6FAA260C}"/>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3" name="Rectangle 9">
                <a:extLst>
                  <a:ext uri="{FF2B5EF4-FFF2-40B4-BE49-F238E27FC236}">
                    <a16:creationId xmlns:a16="http://schemas.microsoft.com/office/drawing/2014/main" id="{B6267BC4-673C-B6F9-4D3D-889F3F157E31}"/>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17" name="Group 10">
              <a:extLst>
                <a:ext uri="{FF2B5EF4-FFF2-40B4-BE49-F238E27FC236}">
                  <a16:creationId xmlns:a16="http://schemas.microsoft.com/office/drawing/2014/main" id="{2E60ABFD-47F8-13B4-0841-09B061443ACF}"/>
                </a:ext>
              </a:extLst>
            </p:cNvPr>
            <p:cNvGrpSpPr>
              <a:grpSpLocks/>
            </p:cNvGrpSpPr>
            <p:nvPr/>
          </p:nvGrpSpPr>
          <p:grpSpPr bwMode="auto">
            <a:xfrm>
              <a:off x="8701088" y="4447632"/>
              <a:ext cx="169862" cy="1163632"/>
              <a:chOff x="116843535" y="105289350"/>
              <a:chExt cx="170420" cy="1163658"/>
            </a:xfrm>
          </p:grpSpPr>
          <p:sp>
            <p:nvSpPr>
              <p:cNvPr id="18" name="Rectangle 17">
                <a:extLst>
                  <a:ext uri="{FF2B5EF4-FFF2-40B4-BE49-F238E27FC236}">
                    <a16:creationId xmlns:a16="http://schemas.microsoft.com/office/drawing/2014/main" id="{AFB24823-296D-18FD-2896-09440134DD3F}"/>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19" name="Rectangle 18">
                <a:extLst>
                  <a:ext uri="{FF2B5EF4-FFF2-40B4-BE49-F238E27FC236}">
                    <a16:creationId xmlns:a16="http://schemas.microsoft.com/office/drawing/2014/main" id="{F1CCD761-BFEA-ABC9-2251-B99F947ED350}"/>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0" name="Rectangle 19">
                <a:extLst>
                  <a:ext uri="{FF2B5EF4-FFF2-40B4-BE49-F238E27FC236}">
                    <a16:creationId xmlns:a16="http://schemas.microsoft.com/office/drawing/2014/main" id="{A2173E2F-BAAB-C98F-8979-4F2100107A4C}"/>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Tree>
    <p:extLst>
      <p:ext uri="{BB962C8B-B14F-4D97-AF65-F5344CB8AC3E}">
        <p14:creationId xmlns:p14="http://schemas.microsoft.com/office/powerpoint/2010/main" val="4030362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descr="Logo_CDG18_BS.jpg"/>
          <p:cNvPicPr>
            <a:picLocks noChangeAspect="1"/>
          </p:cNvPicPr>
          <p:nvPr/>
        </p:nvPicPr>
        <p:blipFill>
          <a:blip r:embed="rId2"/>
          <a:stretch>
            <a:fillRect/>
          </a:stretch>
        </p:blipFill>
        <p:spPr>
          <a:xfrm>
            <a:off x="152400" y="0"/>
            <a:ext cx="1422426" cy="1443762"/>
          </a:xfrm>
          <a:prstGeom prst="rect">
            <a:avLst/>
          </a:prstGeom>
        </p:spPr>
      </p:pic>
      <p:grpSp>
        <p:nvGrpSpPr>
          <p:cNvPr id="4" name="Groupe 14"/>
          <p:cNvGrpSpPr>
            <a:grpSpLocks/>
          </p:cNvGrpSpPr>
          <p:nvPr/>
        </p:nvGrpSpPr>
        <p:grpSpPr bwMode="auto">
          <a:xfrm>
            <a:off x="1357290" y="285728"/>
            <a:ext cx="7661932" cy="2016596"/>
            <a:chOff x="2521302" y="4447632"/>
            <a:chExt cx="6645275" cy="2324642"/>
          </a:xfrm>
        </p:grpSpPr>
        <p:sp>
          <p:nvSpPr>
            <p:cNvPr id="12" name="Oval 2"/>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3" name="Rectangle 3"/>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4" name="Text Box 4"/>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5" name="Group 6"/>
            <p:cNvGrpSpPr>
              <a:grpSpLocks/>
            </p:cNvGrpSpPr>
            <p:nvPr/>
          </p:nvGrpSpPr>
          <p:grpSpPr bwMode="auto">
            <a:xfrm>
              <a:off x="3957638" y="5091476"/>
              <a:ext cx="171450" cy="1165229"/>
              <a:chOff x="112099728" y="105931681"/>
              <a:chExt cx="170831" cy="1165800"/>
            </a:xfrm>
          </p:grpSpPr>
          <p:sp>
            <p:nvSpPr>
              <p:cNvPr id="20" name="Rectangle 7"/>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1" name="Rectangle 8"/>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2" name="Rectangle 9"/>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6" name="Group 10"/>
            <p:cNvGrpSpPr>
              <a:grpSpLocks/>
            </p:cNvGrpSpPr>
            <p:nvPr/>
          </p:nvGrpSpPr>
          <p:grpSpPr bwMode="auto">
            <a:xfrm>
              <a:off x="8701088" y="4447632"/>
              <a:ext cx="169862" cy="1163632"/>
              <a:chOff x="116843535" y="105289350"/>
              <a:chExt cx="170420" cy="1163658"/>
            </a:xfrm>
          </p:grpSpPr>
          <p:sp>
            <p:nvSpPr>
              <p:cNvPr id="17" name="Rectangle 16"/>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18" name="Rectangle 17"/>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19" name="Rectangle 18"/>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3" name="object 5"/>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graphicFrame>
        <p:nvGraphicFramePr>
          <p:cNvPr id="25" name="Diagramme 24"/>
          <p:cNvGraphicFramePr/>
          <p:nvPr>
            <p:extLst>
              <p:ext uri="{D42A27DB-BD31-4B8C-83A1-F6EECF244321}">
                <p14:modId xmlns:p14="http://schemas.microsoft.com/office/powerpoint/2010/main" val="1075666211"/>
              </p:ext>
            </p:extLst>
          </p:nvPr>
        </p:nvGraphicFramePr>
        <p:xfrm>
          <a:off x="685800" y="2286000"/>
          <a:ext cx="71628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435471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3018484" y="195636"/>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dirty="0">
                <a:solidFill>
                  <a:srgbClr val="66CCFF"/>
                </a:solidFill>
              </a:rPr>
              <a:t>Les conséquences de la mutation</a:t>
            </a:r>
            <a:endParaRPr lang="fr-FR" altLang="fr-FR" dirty="0">
              <a:solidFill>
                <a:srgbClr val="66CCFF"/>
              </a:solidFill>
            </a:endParaRPr>
          </a:p>
        </p:txBody>
      </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221734" y="2023443"/>
            <a:ext cx="8797487" cy="5062924"/>
          </a:xfrm>
          <a:prstGeom prst="rect">
            <a:avLst/>
          </a:prstGeom>
        </p:spPr>
        <p:txBody>
          <a:bodyPr wrap="square">
            <a:spAutoFit/>
          </a:bodyPr>
          <a:lstStyle/>
          <a:p>
            <a:pPr marR="0" lvl="0" indent="-342900" algn="just" defTabSz="914400" rtl="0" eaLnBrk="1" fontAlgn="auto" latinLnBrk="0" hangingPunct="1">
              <a:lnSpc>
                <a:spcPct val="100000"/>
              </a:lnSpc>
              <a:spcBef>
                <a:spcPts val="600"/>
              </a:spcBef>
              <a:spcAft>
                <a:spcPts val="600"/>
              </a:spcAft>
              <a:buClrTx/>
              <a:buSzTx/>
              <a:buFont typeface="Wingdings"/>
              <a:buChar char="F"/>
              <a:tabLst/>
              <a:defRPr/>
            </a:pPr>
            <a:r>
              <a:rPr lang="fr-FR" sz="2000" b="1" dirty="0">
                <a:solidFill>
                  <a:srgbClr val="BE0F2E"/>
                </a:solidFill>
                <a:latin typeface="Calibri"/>
              </a:rPr>
              <a:t>L</a:t>
            </a:r>
            <a:r>
              <a:rPr kumimoji="0" lang="fr-FR" sz="2000" b="1" i="0" u="none" strike="noStrike" kern="1200" cap="none" spc="0" normalizeH="0" baseline="0" noProof="0" dirty="0">
                <a:ln>
                  <a:noFill/>
                </a:ln>
                <a:solidFill>
                  <a:srgbClr val="BE0F2E"/>
                </a:solidFill>
                <a:effectLst/>
                <a:uLnTx/>
                <a:uFillTx/>
                <a:latin typeface="Calibri"/>
                <a:ea typeface="+mn-ea"/>
                <a:cs typeface="+mn-cs"/>
              </a:rPr>
              <a:t>e</a:t>
            </a:r>
            <a:r>
              <a:rPr lang="fr-FR" sz="2000" b="1" dirty="0">
                <a:solidFill>
                  <a:srgbClr val="BE0F2E"/>
                </a:solidFill>
                <a:latin typeface="Calibri"/>
              </a:rPr>
              <a:t> remboursement des frais de formation et engagement de servir : </a:t>
            </a:r>
            <a:endParaRPr kumimoji="0" lang="fr-FR" sz="2000" b="1" i="0" u="none" strike="noStrike" kern="1200" cap="none" spc="0" normalizeH="0" baseline="0" noProof="0" dirty="0">
              <a:ln>
                <a:noFill/>
              </a:ln>
              <a:solidFill>
                <a:srgbClr val="BE0F2E"/>
              </a:solidFill>
              <a:effectLst/>
              <a:uLnTx/>
              <a:uFillTx/>
              <a:latin typeface="Calibri"/>
              <a:ea typeface="+mn-ea"/>
              <a:cs typeface="+mn-cs"/>
            </a:endParaRPr>
          </a:p>
          <a:p>
            <a:pPr marL="285750" indent="-285750" algn="just">
              <a:spcBef>
                <a:spcPts val="600"/>
              </a:spcBef>
              <a:spcAft>
                <a:spcPts val="600"/>
              </a:spcAft>
              <a:buFont typeface="Wingdings" panose="05000000000000000000" pitchFamily="2" charset="2"/>
              <a:buChar char="§"/>
              <a:defRPr/>
            </a:pPr>
            <a:r>
              <a:rPr lang="fr-FR" sz="1700" dirty="0"/>
              <a:t>Le remboursement des frais de formation :</a:t>
            </a:r>
          </a:p>
          <a:p>
            <a:pPr algn="just">
              <a:spcBef>
                <a:spcPts val="600"/>
              </a:spcBef>
              <a:spcAft>
                <a:spcPts val="600"/>
              </a:spcAft>
              <a:defRPr/>
            </a:pPr>
            <a:r>
              <a:rPr lang="fr-FR" sz="1700" dirty="0"/>
              <a:t>Selon l’article L. 512-25 du Code général de la fonction publique, lorsque l’agent </a:t>
            </a:r>
            <a:r>
              <a:rPr lang="fr-FR" sz="1700" b="1" dirty="0"/>
              <a:t>est muté dans les trois années suivant sa titularisation</a:t>
            </a:r>
            <a:r>
              <a:rPr lang="fr-FR" sz="1700" dirty="0"/>
              <a:t>, la collectivité territoriale ou l’établissement public d’accueil est dans l’obligation de </a:t>
            </a:r>
            <a:r>
              <a:rPr lang="fr-FR" sz="1700" b="1" dirty="0"/>
              <a:t>verser une compensation financière </a:t>
            </a:r>
            <a:r>
              <a:rPr lang="fr-FR" sz="1700" dirty="0"/>
              <a:t>à la collectivité ou établissement d’origine. </a:t>
            </a:r>
          </a:p>
          <a:p>
            <a:pPr algn="just">
              <a:spcBef>
                <a:spcPts val="600"/>
              </a:spcBef>
              <a:spcAft>
                <a:spcPts val="600"/>
              </a:spcAft>
              <a:defRPr/>
            </a:pPr>
            <a:r>
              <a:rPr lang="fr-FR" sz="1700" u="sng" dirty="0"/>
              <a:t>Cette indemnité correspond : </a:t>
            </a:r>
          </a:p>
          <a:p>
            <a:pPr marL="285750" indent="-285750" algn="just">
              <a:spcBef>
                <a:spcPts val="600"/>
              </a:spcBef>
              <a:spcAft>
                <a:spcPts val="600"/>
              </a:spcAft>
              <a:buFontTx/>
              <a:buChar char="-"/>
              <a:defRPr/>
            </a:pPr>
            <a:r>
              <a:rPr lang="fr-FR" sz="1700" dirty="0"/>
              <a:t>à la rémunération perçue par l’intéressé pendant le temps de formation obligatoire prévu au 1° de l’article L. 422-28 du CGFP (formations d’intégration et de professionnalisation) ; </a:t>
            </a:r>
          </a:p>
          <a:p>
            <a:pPr marL="285750" indent="-285750" algn="just">
              <a:spcBef>
                <a:spcPts val="600"/>
              </a:spcBef>
              <a:spcAft>
                <a:spcPts val="600"/>
              </a:spcAft>
              <a:buFontTx/>
              <a:buChar char="-"/>
              <a:defRPr/>
            </a:pPr>
            <a:r>
              <a:rPr lang="fr-FR" sz="1700" dirty="0"/>
              <a:t>au coût de toute formation complémentaire suivie, le cas échéant, au cours de ces trois années.</a:t>
            </a:r>
          </a:p>
          <a:p>
            <a:pPr algn="just">
              <a:spcBef>
                <a:spcPts val="600"/>
              </a:spcBef>
              <a:spcAft>
                <a:spcPts val="600"/>
              </a:spcAft>
              <a:defRPr/>
            </a:pPr>
            <a:r>
              <a:rPr lang="fr-FR" sz="1700" dirty="0"/>
              <a:t>A défaut d’accord sur le montant de cette indemnité, la collectivité d’accueil rembourse la totalité des dépenses engagées par la collectivité d’origine. </a:t>
            </a:r>
          </a:p>
          <a:p>
            <a:pPr marL="285750" indent="-285750" algn="just">
              <a:buFont typeface="Arial" panose="020B0604020202020204" pitchFamily="34" charset="0"/>
              <a:buChar char="•"/>
              <a:defRPr/>
            </a:pPr>
            <a:endParaRPr lang="fr-FR" sz="1700" dirty="0">
              <a:solidFill>
                <a:schemeClr val="tx2"/>
              </a:solidFill>
            </a:endParaRPr>
          </a:p>
          <a:p>
            <a:pPr algn="just">
              <a:defRPr/>
            </a:pPr>
            <a:endParaRPr lang="fr-FR" sz="1700" dirty="0">
              <a:solidFill>
                <a:schemeClr val="tx2"/>
              </a:solidFill>
            </a:endParaRPr>
          </a:p>
        </p:txBody>
      </p:sp>
      <p:pic>
        <p:nvPicPr>
          <p:cNvPr id="3" name="Image 2" descr="Logo_CDG18_BS.jpg">
            <a:extLst>
              <a:ext uri="{FF2B5EF4-FFF2-40B4-BE49-F238E27FC236}">
                <a16:creationId xmlns:a16="http://schemas.microsoft.com/office/drawing/2014/main" id="{2B5CC1AE-D3D5-DD71-10BA-AA3B9341BB27}"/>
              </a:ext>
            </a:extLst>
          </p:cNvPr>
          <p:cNvPicPr>
            <a:picLocks noChangeAspect="1"/>
          </p:cNvPicPr>
          <p:nvPr/>
        </p:nvPicPr>
        <p:blipFill>
          <a:blip r:embed="rId3"/>
          <a:stretch>
            <a:fillRect/>
          </a:stretch>
        </p:blipFill>
        <p:spPr>
          <a:xfrm>
            <a:off x="152400" y="0"/>
            <a:ext cx="1422426" cy="1443762"/>
          </a:xfrm>
          <a:prstGeom prst="rect">
            <a:avLst/>
          </a:prstGeom>
        </p:spPr>
      </p:pic>
      <p:grpSp>
        <p:nvGrpSpPr>
          <p:cNvPr id="13" name="Groupe 14">
            <a:extLst>
              <a:ext uri="{FF2B5EF4-FFF2-40B4-BE49-F238E27FC236}">
                <a16:creationId xmlns:a16="http://schemas.microsoft.com/office/drawing/2014/main" id="{45461F82-8B81-29E7-731B-DEBE7E8F643D}"/>
              </a:ext>
            </a:extLst>
          </p:cNvPr>
          <p:cNvGrpSpPr>
            <a:grpSpLocks/>
          </p:cNvGrpSpPr>
          <p:nvPr/>
        </p:nvGrpSpPr>
        <p:grpSpPr bwMode="auto">
          <a:xfrm>
            <a:off x="1357290" y="285728"/>
            <a:ext cx="7661932" cy="2016596"/>
            <a:chOff x="2521302" y="4447632"/>
            <a:chExt cx="6645275" cy="2324642"/>
          </a:xfrm>
        </p:grpSpPr>
        <p:sp>
          <p:nvSpPr>
            <p:cNvPr id="14" name="Oval 2">
              <a:extLst>
                <a:ext uri="{FF2B5EF4-FFF2-40B4-BE49-F238E27FC236}">
                  <a16:creationId xmlns:a16="http://schemas.microsoft.com/office/drawing/2014/main" id="{5B204C1F-CEED-4E2D-1B7E-D3A50AD7AFF5}"/>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670C242C-583E-C812-1A37-196254CC6651}"/>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0F01BA0B-3BE1-412A-C36A-F971DC745988}"/>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17" name="Group 6">
              <a:extLst>
                <a:ext uri="{FF2B5EF4-FFF2-40B4-BE49-F238E27FC236}">
                  <a16:creationId xmlns:a16="http://schemas.microsoft.com/office/drawing/2014/main" id="{D4103B9E-B283-2A04-5DEE-DBBB2E4B3779}"/>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3F8F032C-0C78-8A5C-A1D3-F065A9D19729}"/>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0D521F8C-28F4-DAA6-13CA-F1B8BAA136DD}"/>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2C075886-3B50-0F0A-F7EC-5FA0FA6976F7}"/>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18" name="Group 10">
              <a:extLst>
                <a:ext uri="{FF2B5EF4-FFF2-40B4-BE49-F238E27FC236}">
                  <a16:creationId xmlns:a16="http://schemas.microsoft.com/office/drawing/2014/main" id="{87B897CD-99C7-B39E-AB6D-C529DDBC04D2}"/>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6F1DEE92-4E33-3614-9EC9-9741FF827A91}"/>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9BAB16FE-529B-AB1C-DEBB-89CA28D2C453}"/>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88EEE6B0-EF6D-1E00-048C-842DE25C8225}"/>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Tree>
    <p:extLst>
      <p:ext uri="{BB962C8B-B14F-4D97-AF65-F5344CB8AC3E}">
        <p14:creationId xmlns:p14="http://schemas.microsoft.com/office/powerpoint/2010/main" val="195801071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2911794" y="201530"/>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dirty="0">
                <a:solidFill>
                  <a:srgbClr val="66CCFF"/>
                </a:solidFill>
              </a:rPr>
              <a:t>Les conséquences de la mutation</a:t>
            </a:r>
            <a:endParaRPr lang="fr-FR" altLang="fr-FR" dirty="0">
              <a:solidFill>
                <a:srgbClr val="66CCFF"/>
              </a:solidFill>
            </a:endParaRPr>
          </a:p>
        </p:txBody>
      </p:sp>
      <p:sp>
        <p:nvSpPr>
          <p:cNvPr id="2" name="Rectangle 1"/>
          <p:cNvSpPr/>
          <p:nvPr/>
        </p:nvSpPr>
        <p:spPr>
          <a:xfrm>
            <a:off x="-28575" y="1345217"/>
            <a:ext cx="9172575" cy="5786199"/>
          </a:xfrm>
          <a:prstGeom prst="rect">
            <a:avLst/>
          </a:prstGeom>
        </p:spPr>
        <p:txBody>
          <a:bodyPr wrap="square">
            <a:spAutoFit/>
          </a:bodyPr>
          <a:lstStyle/>
          <a:p>
            <a:pPr indent="-285750" algn="just">
              <a:spcBef>
                <a:spcPts val="600"/>
              </a:spcBef>
              <a:spcAft>
                <a:spcPts val="600"/>
              </a:spcAft>
              <a:buFont typeface="Wingdings" panose="05000000000000000000" pitchFamily="2" charset="2"/>
              <a:buChar char="§"/>
              <a:defRPr/>
            </a:pPr>
            <a:r>
              <a:rPr lang="fr-FR" sz="1600" dirty="0"/>
              <a:t>L’engagement de servir : </a:t>
            </a:r>
          </a:p>
          <a:p>
            <a:pPr algn="just">
              <a:spcBef>
                <a:spcPts val="600"/>
              </a:spcBef>
              <a:spcAft>
                <a:spcPts val="600"/>
              </a:spcAft>
            </a:pPr>
            <a:r>
              <a:rPr lang="fr-FR" sz="1600" dirty="0"/>
              <a:t>« Le fonctionnaire territorial qui suit ou qui a suivi les formations prévues par un statut particulier antérieurement à sa prise de fonction peut être soumis à l'obligation de servir dans la fonction publique territoriale » article L. 327-8 du CGFP.</a:t>
            </a:r>
          </a:p>
          <a:p>
            <a:pPr algn="just">
              <a:spcBef>
                <a:spcPts val="600"/>
              </a:spcBef>
              <a:spcAft>
                <a:spcPts val="600"/>
              </a:spcAft>
              <a:defRPr/>
            </a:pPr>
            <a:r>
              <a:rPr lang="fr-FR" sz="1600" dirty="0"/>
              <a:t>Seuls les agents du cadre d’emplois </a:t>
            </a:r>
            <a:r>
              <a:rPr lang="fr-FR" sz="1600" b="1" dirty="0"/>
              <a:t>des policiers municipaux recrutés en qualité de stagiaires, puis titularisés dans un cadre d’emplois de la police municipale</a:t>
            </a:r>
            <a:r>
              <a:rPr lang="fr-FR" sz="1600" dirty="0"/>
              <a:t>, sont concernés pour l’instant par cette obligation.</a:t>
            </a:r>
          </a:p>
          <a:p>
            <a:pPr algn="just">
              <a:spcBef>
                <a:spcPts val="600"/>
              </a:spcBef>
              <a:spcAft>
                <a:spcPts val="600"/>
              </a:spcAft>
              <a:defRPr/>
            </a:pPr>
            <a:r>
              <a:rPr lang="fr-FR" sz="1600" dirty="0"/>
              <a:t>Si l’autorité territoriale entend imposer un engagement de servir, </a:t>
            </a:r>
            <a:r>
              <a:rPr lang="fr-FR" sz="1600" b="1" dirty="0"/>
              <a:t>elle doit impérativement en informer l’agent par écrit avant sa nomination.</a:t>
            </a:r>
            <a:r>
              <a:rPr lang="fr-FR" sz="1600" dirty="0"/>
              <a:t> </a:t>
            </a:r>
          </a:p>
          <a:p>
            <a:pPr algn="just" fontAlgn="base">
              <a:spcBef>
                <a:spcPts val="600"/>
              </a:spcBef>
            </a:pPr>
            <a:r>
              <a:rPr lang="fr-FR" sz="1600" u="sng" dirty="0"/>
              <a:t>Ce document précise :</a:t>
            </a:r>
          </a:p>
          <a:p>
            <a:pPr algn="just" fontAlgn="base">
              <a:spcBef>
                <a:spcPts val="600"/>
              </a:spcBef>
            </a:pPr>
            <a:endParaRPr lang="fr-FR" sz="1600" u="sng" dirty="0"/>
          </a:p>
          <a:p>
            <a:pPr marL="285750" indent="-285750" algn="just" fontAlgn="base">
              <a:buFont typeface="Arial" panose="020B0604020202020204" pitchFamily="34" charset="0"/>
              <a:buChar char="•"/>
            </a:pPr>
            <a:r>
              <a:rPr lang="fr-FR" sz="1600" dirty="0"/>
              <a:t>La durée de l’engagement de servir (</a:t>
            </a:r>
            <a:r>
              <a:rPr lang="fr-FR" sz="1600" b="1" dirty="0"/>
              <a:t>maximum 3 ans </a:t>
            </a:r>
            <a:r>
              <a:rPr lang="fr-FR" sz="1600" dirty="0"/>
              <a:t>à compter de la date de titularisation),</a:t>
            </a:r>
          </a:p>
          <a:p>
            <a:pPr marL="285750" indent="-285750" algn="just" fontAlgn="base">
              <a:buFont typeface="Arial" panose="020B0604020202020204" pitchFamily="34" charset="0"/>
              <a:buChar char="•"/>
            </a:pPr>
            <a:r>
              <a:rPr lang="fr-FR" sz="1600" b="1" dirty="0"/>
              <a:t>Les conséquences de sa rupture</a:t>
            </a:r>
            <a:r>
              <a:rPr lang="fr-FR" sz="1600" dirty="0"/>
              <a:t>, qui consistent en une obligation de remboursement d’une somme forfaitaire prenant en compte le coût de la formation initiale d’application (FIA).</a:t>
            </a:r>
          </a:p>
          <a:p>
            <a:pPr algn="just" fontAlgn="base">
              <a:spcBef>
                <a:spcPts val="600"/>
              </a:spcBef>
              <a:spcAft>
                <a:spcPts val="600"/>
              </a:spcAft>
            </a:pPr>
            <a:r>
              <a:rPr lang="fr-FR" sz="1600" dirty="0"/>
              <a:t>Ainsi, en cas de rupture de son engagement par l’agent et si cela a été précisé dans un engagement écrit, </a:t>
            </a:r>
            <a:r>
              <a:rPr lang="fr-FR" sz="1600" b="1" dirty="0"/>
              <a:t>la collectivité peut exiger le remboursement des montants forfaitaires.</a:t>
            </a:r>
          </a:p>
          <a:p>
            <a:pPr algn="just" fontAlgn="base">
              <a:spcBef>
                <a:spcPts val="600"/>
              </a:spcBef>
              <a:spcAft>
                <a:spcPts val="600"/>
              </a:spcAft>
            </a:pPr>
            <a:r>
              <a:rPr lang="fr-FR" sz="1600" dirty="0"/>
              <a:t>Dispenses possibles sous certaines conditions : motifs impérieux notamment tirés de son état de santé, ou pour des motifs de nécessités d’ordre familial (article L. 423-10 du CGFP). </a:t>
            </a:r>
          </a:p>
          <a:p>
            <a:pPr algn="just">
              <a:defRPr/>
            </a:pPr>
            <a:endParaRPr lang="fr-FR" sz="1700" dirty="0">
              <a:solidFill>
                <a:schemeClr val="tx2"/>
              </a:solidFill>
            </a:endParaRPr>
          </a:p>
        </p:txBody>
      </p:sp>
      <p:pic>
        <p:nvPicPr>
          <p:cNvPr id="3" name="Image 2" descr="Logo_CDG18_BS.jpg">
            <a:extLst>
              <a:ext uri="{FF2B5EF4-FFF2-40B4-BE49-F238E27FC236}">
                <a16:creationId xmlns:a16="http://schemas.microsoft.com/office/drawing/2014/main" id="{C01F1A53-EB5A-0924-6FB5-61E57276E4AD}"/>
              </a:ext>
            </a:extLst>
          </p:cNvPr>
          <p:cNvPicPr>
            <a:picLocks noChangeAspect="1"/>
          </p:cNvPicPr>
          <p:nvPr/>
        </p:nvPicPr>
        <p:blipFill>
          <a:blip r:embed="rId2"/>
          <a:stretch>
            <a:fillRect/>
          </a:stretch>
        </p:blipFill>
        <p:spPr>
          <a:xfrm>
            <a:off x="152400" y="0"/>
            <a:ext cx="1422426" cy="1443762"/>
          </a:xfrm>
          <a:prstGeom prst="rect">
            <a:avLst/>
          </a:prstGeom>
        </p:spPr>
      </p:pic>
      <p:grpSp>
        <p:nvGrpSpPr>
          <p:cNvPr id="12" name="Groupe 14">
            <a:extLst>
              <a:ext uri="{FF2B5EF4-FFF2-40B4-BE49-F238E27FC236}">
                <a16:creationId xmlns:a16="http://schemas.microsoft.com/office/drawing/2014/main" id="{034FB9DB-4847-1288-CEE5-BAD7F5391B74}"/>
              </a:ext>
            </a:extLst>
          </p:cNvPr>
          <p:cNvGrpSpPr>
            <a:grpSpLocks/>
          </p:cNvGrpSpPr>
          <p:nvPr/>
        </p:nvGrpSpPr>
        <p:grpSpPr bwMode="auto">
          <a:xfrm>
            <a:off x="1358243" y="329215"/>
            <a:ext cx="7661932" cy="1114548"/>
            <a:chOff x="2521302" y="4447632"/>
            <a:chExt cx="6645275" cy="2324642"/>
          </a:xfrm>
        </p:grpSpPr>
        <p:sp>
          <p:nvSpPr>
            <p:cNvPr id="13" name="Oval 2">
              <a:extLst>
                <a:ext uri="{FF2B5EF4-FFF2-40B4-BE49-F238E27FC236}">
                  <a16:creationId xmlns:a16="http://schemas.microsoft.com/office/drawing/2014/main" id="{E0C2104A-ED2E-D20C-7D3A-91B1D2228DFD}"/>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4" name="Rectangle 3">
              <a:extLst>
                <a:ext uri="{FF2B5EF4-FFF2-40B4-BE49-F238E27FC236}">
                  <a16:creationId xmlns:a16="http://schemas.microsoft.com/office/drawing/2014/main" id="{5E96C8AC-583B-FEC8-7CF6-A1E87C3C0E56}"/>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5" name="Text Box 4">
              <a:extLst>
                <a:ext uri="{FF2B5EF4-FFF2-40B4-BE49-F238E27FC236}">
                  <a16:creationId xmlns:a16="http://schemas.microsoft.com/office/drawing/2014/main" id="{509E5292-E82B-D6B2-03C9-157E225822AD}"/>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16" name="Group 6">
              <a:extLst>
                <a:ext uri="{FF2B5EF4-FFF2-40B4-BE49-F238E27FC236}">
                  <a16:creationId xmlns:a16="http://schemas.microsoft.com/office/drawing/2014/main" id="{60E4E556-A066-D9A2-EF2B-DB842F4CE12C}"/>
                </a:ext>
              </a:extLst>
            </p:cNvPr>
            <p:cNvGrpSpPr>
              <a:grpSpLocks/>
            </p:cNvGrpSpPr>
            <p:nvPr/>
          </p:nvGrpSpPr>
          <p:grpSpPr bwMode="auto">
            <a:xfrm>
              <a:off x="3957638" y="5091476"/>
              <a:ext cx="171450" cy="1165229"/>
              <a:chOff x="112099728" y="105931681"/>
              <a:chExt cx="170831" cy="1165800"/>
            </a:xfrm>
          </p:grpSpPr>
          <p:sp>
            <p:nvSpPr>
              <p:cNvPr id="21" name="Rectangle 7">
                <a:extLst>
                  <a:ext uri="{FF2B5EF4-FFF2-40B4-BE49-F238E27FC236}">
                    <a16:creationId xmlns:a16="http://schemas.microsoft.com/office/drawing/2014/main" id="{3091780F-3A47-78DF-93CE-2C7CE1ED0943}"/>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2" name="Rectangle 8">
                <a:extLst>
                  <a:ext uri="{FF2B5EF4-FFF2-40B4-BE49-F238E27FC236}">
                    <a16:creationId xmlns:a16="http://schemas.microsoft.com/office/drawing/2014/main" id="{0999201A-F7F1-21D5-C85D-F05F343497FA}"/>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3" name="Rectangle 9">
                <a:extLst>
                  <a:ext uri="{FF2B5EF4-FFF2-40B4-BE49-F238E27FC236}">
                    <a16:creationId xmlns:a16="http://schemas.microsoft.com/office/drawing/2014/main" id="{35869846-6CA9-D436-1726-CA743B7D0FD2}"/>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17" name="Group 10">
              <a:extLst>
                <a:ext uri="{FF2B5EF4-FFF2-40B4-BE49-F238E27FC236}">
                  <a16:creationId xmlns:a16="http://schemas.microsoft.com/office/drawing/2014/main" id="{AD395835-1B83-2E28-96B4-4465134347C0}"/>
                </a:ext>
              </a:extLst>
            </p:cNvPr>
            <p:cNvGrpSpPr>
              <a:grpSpLocks/>
            </p:cNvGrpSpPr>
            <p:nvPr/>
          </p:nvGrpSpPr>
          <p:grpSpPr bwMode="auto">
            <a:xfrm>
              <a:off x="8701088" y="4447632"/>
              <a:ext cx="169862" cy="1163632"/>
              <a:chOff x="116843535" y="105289350"/>
              <a:chExt cx="170420" cy="1163658"/>
            </a:xfrm>
          </p:grpSpPr>
          <p:sp>
            <p:nvSpPr>
              <p:cNvPr id="18" name="Rectangle 17">
                <a:extLst>
                  <a:ext uri="{FF2B5EF4-FFF2-40B4-BE49-F238E27FC236}">
                    <a16:creationId xmlns:a16="http://schemas.microsoft.com/office/drawing/2014/main" id="{F8D1C5F4-2D85-9BB0-D672-669FAA9F4C68}"/>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19" name="Rectangle 18">
                <a:extLst>
                  <a:ext uri="{FF2B5EF4-FFF2-40B4-BE49-F238E27FC236}">
                    <a16:creationId xmlns:a16="http://schemas.microsoft.com/office/drawing/2014/main" id="{7B7F96DF-ECA8-EC92-6E08-B1469BE33D9C}"/>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0" name="Rectangle 19">
                <a:extLst>
                  <a:ext uri="{FF2B5EF4-FFF2-40B4-BE49-F238E27FC236}">
                    <a16:creationId xmlns:a16="http://schemas.microsoft.com/office/drawing/2014/main" id="{7E398676-D327-3964-A4B9-FA36B075B840}"/>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Tree>
    <p:extLst>
      <p:ext uri="{BB962C8B-B14F-4D97-AF65-F5344CB8AC3E}">
        <p14:creationId xmlns:p14="http://schemas.microsoft.com/office/powerpoint/2010/main" val="367545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A4B859-3AC8-B567-A077-86E3DDAE46D8}"/>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8E51C735-05B0-C2FD-9983-34FC22A1D619}"/>
              </a:ext>
            </a:extLst>
          </p:cNvPr>
          <p:cNvSpPr txBox="1">
            <a:spLocks noChangeArrowheads="1"/>
          </p:cNvSpPr>
          <p:nvPr/>
        </p:nvSpPr>
        <p:spPr bwMode="auto">
          <a:xfrm>
            <a:off x="3231355" y="1718322"/>
            <a:ext cx="6045844"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sz="3300" spc="-20" dirty="0">
                <a:solidFill>
                  <a:srgbClr val="66CCFF"/>
                </a:solidFill>
              </a:rPr>
              <a:t>LA MOBILITE INTERNE /</a:t>
            </a:r>
          </a:p>
          <a:p>
            <a:pPr eaLnBrk="1" hangingPunct="1"/>
            <a:r>
              <a:rPr lang="fr-FR" sz="3300" spc="-20" dirty="0">
                <a:solidFill>
                  <a:srgbClr val="66CCFF"/>
                </a:solidFill>
              </a:rPr>
              <a:t>LE  CHANGEMENT D’AFFECTATION</a:t>
            </a:r>
          </a:p>
          <a:p>
            <a:pPr eaLnBrk="1" hangingPunct="1"/>
            <a:endParaRPr lang="fr-FR" altLang="fr-FR" b="1" dirty="0">
              <a:solidFill>
                <a:schemeClr val="accent1"/>
              </a:solidFill>
              <a:latin typeface="+mj-lt"/>
            </a:endParaRPr>
          </a:p>
        </p:txBody>
      </p:sp>
      <p:sp>
        <p:nvSpPr>
          <p:cNvPr id="11" name="Espace réservé du contenu 2">
            <a:extLst>
              <a:ext uri="{FF2B5EF4-FFF2-40B4-BE49-F238E27FC236}">
                <a16:creationId xmlns:a16="http://schemas.microsoft.com/office/drawing/2014/main" id="{6A333456-3E0D-CFC6-1848-0C1D8AC2424B}"/>
              </a:ext>
            </a:extLst>
          </p:cNvPr>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pic>
        <p:nvPicPr>
          <p:cNvPr id="3" name="Image 2" descr="Logo_CDG18_BS.jpg">
            <a:extLst>
              <a:ext uri="{FF2B5EF4-FFF2-40B4-BE49-F238E27FC236}">
                <a16:creationId xmlns:a16="http://schemas.microsoft.com/office/drawing/2014/main" id="{1F0D9816-76CA-A9F3-953D-ADBDA5F8CF0F}"/>
              </a:ext>
            </a:extLst>
          </p:cNvPr>
          <p:cNvPicPr>
            <a:picLocks noChangeAspect="1"/>
          </p:cNvPicPr>
          <p:nvPr/>
        </p:nvPicPr>
        <p:blipFill>
          <a:blip r:embed="rId2"/>
          <a:stretch>
            <a:fillRect/>
          </a:stretch>
        </p:blipFill>
        <p:spPr>
          <a:xfrm>
            <a:off x="152400" y="0"/>
            <a:ext cx="1422426" cy="1443762"/>
          </a:xfrm>
          <a:prstGeom prst="rect">
            <a:avLst/>
          </a:prstGeom>
        </p:spPr>
      </p:pic>
      <p:grpSp>
        <p:nvGrpSpPr>
          <p:cNvPr id="13" name="Groupe 14">
            <a:extLst>
              <a:ext uri="{FF2B5EF4-FFF2-40B4-BE49-F238E27FC236}">
                <a16:creationId xmlns:a16="http://schemas.microsoft.com/office/drawing/2014/main" id="{DB82277D-9D56-78AC-83BC-367070F35FCF}"/>
              </a:ext>
            </a:extLst>
          </p:cNvPr>
          <p:cNvGrpSpPr>
            <a:grpSpLocks/>
          </p:cNvGrpSpPr>
          <p:nvPr/>
        </p:nvGrpSpPr>
        <p:grpSpPr bwMode="auto">
          <a:xfrm>
            <a:off x="1357290" y="285728"/>
            <a:ext cx="7661932" cy="2016596"/>
            <a:chOff x="2521302" y="4447632"/>
            <a:chExt cx="6645275" cy="2324642"/>
          </a:xfrm>
        </p:grpSpPr>
        <p:sp>
          <p:nvSpPr>
            <p:cNvPr id="14" name="Oval 2">
              <a:extLst>
                <a:ext uri="{FF2B5EF4-FFF2-40B4-BE49-F238E27FC236}">
                  <a16:creationId xmlns:a16="http://schemas.microsoft.com/office/drawing/2014/main" id="{F5EF7CF3-610A-57D3-3283-7E04D6019BC9}"/>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DB1C1F4D-B0BE-2950-9C0F-0E11B92E1E13}"/>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730A01E4-52E6-0584-4431-DD31086F995D}"/>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17" name="Group 6">
              <a:extLst>
                <a:ext uri="{FF2B5EF4-FFF2-40B4-BE49-F238E27FC236}">
                  <a16:creationId xmlns:a16="http://schemas.microsoft.com/office/drawing/2014/main" id="{E598FC0C-6252-93D6-11E2-BBB998A03496}"/>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3C233673-51AF-5A04-D8E2-DD2EB1C72638}"/>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A63FFCE0-E63B-4C96-05DF-9F716DD7817B}"/>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164D8B9D-792C-CE1C-9D7E-6506B07A2C0E}"/>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18" name="Group 10">
              <a:extLst>
                <a:ext uri="{FF2B5EF4-FFF2-40B4-BE49-F238E27FC236}">
                  <a16:creationId xmlns:a16="http://schemas.microsoft.com/office/drawing/2014/main" id="{B3DB9823-C4E3-B2E8-FECD-A9A02EB00886}"/>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BB03A20D-00F8-0EF9-8B87-14231CC55156}"/>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DBFE4C79-2244-828C-9839-842CB61EC316}"/>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075632E8-CB63-C92C-1BFF-D0A1EAA03725}"/>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5" name="Rectangle 4">
            <a:extLst>
              <a:ext uri="{FF2B5EF4-FFF2-40B4-BE49-F238E27FC236}">
                <a16:creationId xmlns:a16="http://schemas.microsoft.com/office/drawing/2014/main" id="{A82C3A20-35CB-1680-AF0A-CEB7C62CA6B8}"/>
              </a:ext>
            </a:extLst>
          </p:cNvPr>
          <p:cNvSpPr/>
          <p:nvPr/>
        </p:nvSpPr>
        <p:spPr>
          <a:xfrm>
            <a:off x="548332" y="3463070"/>
            <a:ext cx="8064896" cy="2185214"/>
          </a:xfrm>
          <a:prstGeom prst="rect">
            <a:avLst/>
          </a:prstGeom>
        </p:spPr>
        <p:txBody>
          <a:bodyPr wrap="square">
            <a:spAutoFit/>
          </a:bodyPr>
          <a:lstStyle/>
          <a:p>
            <a:pPr marL="514350" indent="-514350">
              <a:spcBef>
                <a:spcPts val="1200"/>
              </a:spcBef>
              <a:spcAft>
                <a:spcPts val="1200"/>
              </a:spcAft>
              <a:buFont typeface="+mj-lt"/>
              <a:buAutoNum type="alphaUcPeriod"/>
            </a:pPr>
            <a:r>
              <a:rPr lang="fr-FR" sz="3200" b="1" dirty="0">
                <a:solidFill>
                  <a:schemeClr val="accent1"/>
                </a:solidFill>
              </a:rPr>
              <a:t>Le principe de mobilité interne</a:t>
            </a:r>
          </a:p>
          <a:p>
            <a:pPr marL="514350" indent="-514350">
              <a:spcBef>
                <a:spcPts val="1200"/>
              </a:spcBef>
              <a:spcAft>
                <a:spcPts val="1200"/>
              </a:spcAft>
              <a:buFont typeface="+mj-lt"/>
              <a:buAutoNum type="alphaUcPeriod"/>
            </a:pPr>
            <a:r>
              <a:rPr lang="fr-FR" sz="3200" b="1" dirty="0">
                <a:solidFill>
                  <a:schemeClr val="accent1"/>
                </a:solidFill>
              </a:rPr>
              <a:t>La procédure de mobilité interne</a:t>
            </a:r>
          </a:p>
          <a:p>
            <a:pPr marL="514350" indent="-514350">
              <a:spcBef>
                <a:spcPts val="1200"/>
              </a:spcBef>
              <a:spcAft>
                <a:spcPts val="1200"/>
              </a:spcAft>
              <a:buFont typeface="+mj-lt"/>
              <a:buAutoNum type="alphaUcPeriod"/>
            </a:pPr>
            <a:r>
              <a:rPr lang="fr-FR" sz="3200" b="1" dirty="0">
                <a:solidFill>
                  <a:schemeClr val="accent1"/>
                </a:solidFill>
              </a:rPr>
              <a:t>Les conséquences et les effets</a:t>
            </a:r>
          </a:p>
        </p:txBody>
      </p:sp>
    </p:spTree>
    <p:extLst>
      <p:ext uri="{BB962C8B-B14F-4D97-AF65-F5344CB8AC3E}">
        <p14:creationId xmlns:p14="http://schemas.microsoft.com/office/powerpoint/2010/main" val="67446604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3338795" y="1069926"/>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dirty="0">
                <a:solidFill>
                  <a:srgbClr val="66CCFF"/>
                </a:solidFill>
              </a:rPr>
              <a:t>Le principe de la mobilité interne  </a:t>
            </a:r>
            <a:endParaRPr lang="fr-FR" altLang="fr-FR" dirty="0">
              <a:solidFill>
                <a:srgbClr val="66CCFF"/>
              </a:solidFill>
            </a:endParaRPr>
          </a:p>
        </p:txBody>
      </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68593" y="1656250"/>
            <a:ext cx="8959681" cy="4985980"/>
          </a:xfrm>
          <a:prstGeom prst="rect">
            <a:avLst/>
          </a:prstGeom>
        </p:spPr>
        <p:txBody>
          <a:bodyPr wrap="square">
            <a:spAutoFit/>
          </a:bodyPr>
          <a:lstStyle/>
          <a:p>
            <a:pPr indent="-342900" algn="just">
              <a:spcBef>
                <a:spcPts val="600"/>
              </a:spcBef>
              <a:spcAft>
                <a:spcPts val="600"/>
              </a:spcAft>
              <a:buFont typeface="Wingdings"/>
              <a:buChar char="F"/>
            </a:pPr>
            <a:r>
              <a:rPr lang="fr-FR" sz="2000" b="1" dirty="0">
                <a:solidFill>
                  <a:srgbClr val="BE0F2E"/>
                </a:solidFill>
              </a:rPr>
              <a:t>Qu’est ce que la mobilité interne (ou changement d’affectation) :</a:t>
            </a:r>
          </a:p>
          <a:p>
            <a:pPr algn="just">
              <a:spcBef>
                <a:spcPts val="600"/>
              </a:spcBef>
              <a:spcAft>
                <a:spcPts val="600"/>
              </a:spcAft>
            </a:pPr>
            <a:r>
              <a:rPr lang="fr-FR" dirty="0">
                <a:solidFill>
                  <a:schemeClr val="tx2"/>
                </a:solidFill>
              </a:rPr>
              <a:t>L’autorité territoriale procède aux mouvements des fonctionnaires au sein de la collectivité (article L. 512-23 du CGFP). Autrement dit, </a:t>
            </a:r>
            <a:r>
              <a:rPr lang="fr-FR" b="1" dirty="0">
                <a:solidFill>
                  <a:schemeClr val="tx2"/>
                </a:solidFill>
              </a:rPr>
              <a:t>les fonctionnaires ne disposent d’aucun droit acquis au maintien dans leurs fonctions.</a:t>
            </a:r>
          </a:p>
          <a:p>
            <a:pPr algn="just">
              <a:spcBef>
                <a:spcPts val="600"/>
              </a:spcBef>
              <a:spcAft>
                <a:spcPts val="600"/>
              </a:spcAft>
            </a:pPr>
            <a:r>
              <a:rPr lang="fr-FR" dirty="0">
                <a:solidFill>
                  <a:schemeClr val="tx2"/>
                </a:solidFill>
              </a:rPr>
              <a:t>La mobilité interne se définit </a:t>
            </a:r>
            <a:r>
              <a:rPr lang="fr-FR" b="1" dirty="0">
                <a:solidFill>
                  <a:schemeClr val="tx2"/>
                </a:solidFill>
              </a:rPr>
              <a:t>comme un changement d’emploi correspondant au grade détenu par l’agent au sein de la même collectivité </a:t>
            </a:r>
            <a:r>
              <a:rPr lang="fr-FR" dirty="0">
                <a:solidFill>
                  <a:schemeClr val="tx2"/>
                </a:solidFill>
              </a:rPr>
              <a:t>ou du même établissement. </a:t>
            </a:r>
          </a:p>
          <a:p>
            <a:pPr algn="just">
              <a:spcBef>
                <a:spcPts val="600"/>
              </a:spcBef>
              <a:spcAft>
                <a:spcPts val="600"/>
              </a:spcAft>
            </a:pPr>
            <a:r>
              <a:rPr lang="fr-FR" dirty="0">
                <a:solidFill>
                  <a:schemeClr val="tx2"/>
                </a:solidFill>
              </a:rPr>
              <a:t>Elle peut intervenir soit à la demande de l’agent ( mobilité interne), soit à l’initiative exclusive de l’autorité territoriale (mutation dans l’intérêt du service), ou encore suite à l’avis du médecin du travail ou du Conseil Médical ( changement d’affectation) </a:t>
            </a:r>
          </a:p>
          <a:p>
            <a:pPr algn="just">
              <a:spcBef>
                <a:spcPts val="600"/>
              </a:spcBef>
              <a:spcAft>
                <a:spcPts val="600"/>
              </a:spcAft>
            </a:pPr>
            <a:endParaRPr lang="fr-FR" sz="1000" dirty="0">
              <a:solidFill>
                <a:schemeClr val="tx2"/>
              </a:solidFill>
            </a:endParaRPr>
          </a:p>
          <a:p>
            <a:pPr algn="just">
              <a:spcBef>
                <a:spcPts val="600"/>
              </a:spcBef>
              <a:spcAft>
                <a:spcPts val="600"/>
              </a:spcAft>
            </a:pPr>
            <a:r>
              <a:rPr lang="fr-FR" dirty="0">
                <a:solidFill>
                  <a:schemeClr val="tx2"/>
                </a:solidFill>
              </a:rPr>
              <a:t>	La mobilité interne est à distinguer de la simple modification de la fiche de poste 	(Question écrite-Sénat n°03370 de Monsieur Jean-Louis Masson).</a:t>
            </a:r>
            <a:endParaRPr lang="fr-FR" sz="1000" dirty="0">
              <a:solidFill>
                <a:schemeClr val="tx2"/>
              </a:solidFill>
            </a:endParaRPr>
          </a:p>
          <a:p>
            <a:pPr indent="-342900" algn="just">
              <a:spcBef>
                <a:spcPts val="600"/>
              </a:spcBef>
              <a:spcAft>
                <a:spcPts val="600"/>
              </a:spcAft>
              <a:buFont typeface="Wingdings"/>
              <a:buChar char="F"/>
            </a:pPr>
            <a:r>
              <a:rPr lang="fr-FR" sz="2000" b="1" dirty="0">
                <a:solidFill>
                  <a:srgbClr val="BE0F2E"/>
                </a:solidFill>
              </a:rPr>
              <a:t>Les bénéficiaires :</a:t>
            </a:r>
          </a:p>
          <a:p>
            <a:pPr algn="just">
              <a:spcBef>
                <a:spcPts val="600"/>
              </a:spcBef>
              <a:spcAft>
                <a:spcPts val="600"/>
              </a:spcAft>
            </a:pPr>
            <a:r>
              <a:rPr lang="fr-FR" dirty="0">
                <a:solidFill>
                  <a:schemeClr val="tx2"/>
                </a:solidFill>
              </a:rPr>
              <a:t>La mobilité interne, en tant que telle, ne concerne en principe que les fonctionnaires. </a:t>
            </a:r>
          </a:p>
        </p:txBody>
      </p:sp>
      <p:pic>
        <p:nvPicPr>
          <p:cNvPr id="13" name="Graphique 12" descr="Avertissement contour">
            <a:extLst>
              <a:ext uri="{FF2B5EF4-FFF2-40B4-BE49-F238E27FC236}">
                <a16:creationId xmlns:a16="http://schemas.microsoft.com/office/drawing/2014/main" id="{AA7F7458-C2D3-737B-CADD-1D2EC98AB15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1893" y="5157192"/>
            <a:ext cx="754254" cy="576064"/>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pic>
      <p:sp>
        <p:nvSpPr>
          <p:cNvPr id="12" name="Espace réservé du numéro de diapositive 11">
            <a:extLst>
              <a:ext uri="{FF2B5EF4-FFF2-40B4-BE49-F238E27FC236}">
                <a16:creationId xmlns:a16="http://schemas.microsoft.com/office/drawing/2014/main" id="{2856F22E-386A-0EDC-2407-1FA6F4046A27}"/>
              </a:ext>
            </a:extLst>
          </p:cNvPr>
          <p:cNvSpPr>
            <a:spLocks noGrp="1"/>
          </p:cNvSpPr>
          <p:nvPr>
            <p:ph type="sldNum" sz="quarter" idx="12"/>
          </p:nvPr>
        </p:nvSpPr>
        <p:spPr/>
        <p:txBody>
          <a:bodyPr/>
          <a:lstStyle/>
          <a:p>
            <a:fld id="{065D238E-0235-407E-A47E-90C9449F5B8D}" type="slidenum">
              <a:rPr lang="fr-FR" smtClean="0"/>
              <a:t>33</a:t>
            </a:fld>
            <a:endParaRPr lang="fr-FR"/>
          </a:p>
        </p:txBody>
      </p:sp>
      <p:pic>
        <p:nvPicPr>
          <p:cNvPr id="3" name="Image 2" descr="Logo_CDG18_BS.jpg">
            <a:extLst>
              <a:ext uri="{FF2B5EF4-FFF2-40B4-BE49-F238E27FC236}">
                <a16:creationId xmlns:a16="http://schemas.microsoft.com/office/drawing/2014/main" id="{D1B6DEC7-5879-04B3-C9E4-91072C32A95F}"/>
              </a:ext>
            </a:extLst>
          </p:cNvPr>
          <p:cNvPicPr>
            <a:picLocks noChangeAspect="1"/>
          </p:cNvPicPr>
          <p:nvPr/>
        </p:nvPicPr>
        <p:blipFill>
          <a:blip r:embed="rId5"/>
          <a:stretch>
            <a:fillRect/>
          </a:stretch>
        </p:blipFill>
        <p:spPr>
          <a:xfrm>
            <a:off x="152400" y="0"/>
            <a:ext cx="1422426" cy="1443762"/>
          </a:xfrm>
          <a:prstGeom prst="rect">
            <a:avLst/>
          </a:prstGeom>
        </p:spPr>
      </p:pic>
      <p:grpSp>
        <p:nvGrpSpPr>
          <p:cNvPr id="14" name="Groupe 14">
            <a:extLst>
              <a:ext uri="{FF2B5EF4-FFF2-40B4-BE49-F238E27FC236}">
                <a16:creationId xmlns:a16="http://schemas.microsoft.com/office/drawing/2014/main" id="{E3110CFA-0EFB-B794-6A3B-1F242D8B6735}"/>
              </a:ext>
            </a:extLst>
          </p:cNvPr>
          <p:cNvGrpSpPr>
            <a:grpSpLocks/>
          </p:cNvGrpSpPr>
          <p:nvPr/>
        </p:nvGrpSpPr>
        <p:grpSpPr bwMode="auto">
          <a:xfrm>
            <a:off x="1366343" y="21442"/>
            <a:ext cx="7661932" cy="1443761"/>
            <a:chOff x="2521302" y="4227945"/>
            <a:chExt cx="6645275" cy="2544329"/>
          </a:xfrm>
        </p:grpSpPr>
        <p:sp>
          <p:nvSpPr>
            <p:cNvPr id="15" name="Oval 2">
              <a:extLst>
                <a:ext uri="{FF2B5EF4-FFF2-40B4-BE49-F238E27FC236}">
                  <a16:creationId xmlns:a16="http://schemas.microsoft.com/office/drawing/2014/main" id="{FF704228-9E8B-1B2B-D08C-0EFF59A1E5B7}"/>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6" name="Rectangle 3">
              <a:extLst>
                <a:ext uri="{FF2B5EF4-FFF2-40B4-BE49-F238E27FC236}">
                  <a16:creationId xmlns:a16="http://schemas.microsoft.com/office/drawing/2014/main" id="{8D72ADBB-42DE-3898-9804-CF23DF1CDA81}"/>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7" name="Text Box 4">
              <a:extLst>
                <a:ext uri="{FF2B5EF4-FFF2-40B4-BE49-F238E27FC236}">
                  <a16:creationId xmlns:a16="http://schemas.microsoft.com/office/drawing/2014/main" id="{0DB45799-D950-36F5-75CC-9CF7F88B2A39}"/>
                </a:ext>
              </a:extLst>
            </p:cNvPr>
            <p:cNvSpPr txBox="1">
              <a:spLocks noChangeArrowheads="1" noChangeShapeType="1"/>
            </p:cNvSpPr>
            <p:nvPr/>
          </p:nvSpPr>
          <p:spPr bwMode="auto">
            <a:xfrm rot="16200000">
              <a:off x="2205356" y="510651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18" name="Group 6">
              <a:extLst>
                <a:ext uri="{FF2B5EF4-FFF2-40B4-BE49-F238E27FC236}">
                  <a16:creationId xmlns:a16="http://schemas.microsoft.com/office/drawing/2014/main" id="{155129AE-F139-448F-1FEB-DD9EB024EF00}"/>
                </a:ext>
              </a:extLst>
            </p:cNvPr>
            <p:cNvGrpSpPr>
              <a:grpSpLocks/>
            </p:cNvGrpSpPr>
            <p:nvPr/>
          </p:nvGrpSpPr>
          <p:grpSpPr bwMode="auto">
            <a:xfrm>
              <a:off x="3957638" y="5091476"/>
              <a:ext cx="171450" cy="1165229"/>
              <a:chOff x="112099728" y="105931681"/>
              <a:chExt cx="170831" cy="1165800"/>
            </a:xfrm>
          </p:grpSpPr>
          <p:sp>
            <p:nvSpPr>
              <p:cNvPr id="23" name="Rectangle 7">
                <a:extLst>
                  <a:ext uri="{FF2B5EF4-FFF2-40B4-BE49-F238E27FC236}">
                    <a16:creationId xmlns:a16="http://schemas.microsoft.com/office/drawing/2014/main" id="{2ACADEE1-6700-4B12-EDF9-D2650FA6BB57}"/>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4" name="Rectangle 8">
                <a:extLst>
                  <a:ext uri="{FF2B5EF4-FFF2-40B4-BE49-F238E27FC236}">
                    <a16:creationId xmlns:a16="http://schemas.microsoft.com/office/drawing/2014/main" id="{5C9FC33C-A5BA-2A3A-587A-3F198B7A061C}"/>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5" name="Rectangle 9">
                <a:extLst>
                  <a:ext uri="{FF2B5EF4-FFF2-40B4-BE49-F238E27FC236}">
                    <a16:creationId xmlns:a16="http://schemas.microsoft.com/office/drawing/2014/main" id="{45B56F3B-5A4E-D47A-569F-52CBF792176F}"/>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19" name="Group 10">
              <a:extLst>
                <a:ext uri="{FF2B5EF4-FFF2-40B4-BE49-F238E27FC236}">
                  <a16:creationId xmlns:a16="http://schemas.microsoft.com/office/drawing/2014/main" id="{00BCC787-ADDD-B23A-712A-6C7E30644DB7}"/>
                </a:ext>
              </a:extLst>
            </p:cNvPr>
            <p:cNvGrpSpPr>
              <a:grpSpLocks/>
            </p:cNvGrpSpPr>
            <p:nvPr/>
          </p:nvGrpSpPr>
          <p:grpSpPr bwMode="auto">
            <a:xfrm>
              <a:off x="8701088" y="4447632"/>
              <a:ext cx="169862" cy="1163632"/>
              <a:chOff x="116843535" y="105289350"/>
              <a:chExt cx="170420" cy="1163658"/>
            </a:xfrm>
          </p:grpSpPr>
          <p:sp>
            <p:nvSpPr>
              <p:cNvPr id="20" name="Rectangle 19">
                <a:extLst>
                  <a:ext uri="{FF2B5EF4-FFF2-40B4-BE49-F238E27FC236}">
                    <a16:creationId xmlns:a16="http://schemas.microsoft.com/office/drawing/2014/main" id="{9A4CE9B9-7594-EAFE-32EB-1C253C422CFD}"/>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1" name="Rectangle 20">
                <a:extLst>
                  <a:ext uri="{FF2B5EF4-FFF2-40B4-BE49-F238E27FC236}">
                    <a16:creationId xmlns:a16="http://schemas.microsoft.com/office/drawing/2014/main" id="{0717E631-1869-A194-2FB8-AC078D8D4FD7}"/>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2" name="Rectangle 21">
                <a:extLst>
                  <a:ext uri="{FF2B5EF4-FFF2-40B4-BE49-F238E27FC236}">
                    <a16:creationId xmlns:a16="http://schemas.microsoft.com/office/drawing/2014/main" id="{1D4BB1C2-644E-F533-6DFE-52F93A262160}"/>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Tree>
    <p:extLst>
      <p:ext uri="{BB962C8B-B14F-4D97-AF65-F5344CB8AC3E}">
        <p14:creationId xmlns:p14="http://schemas.microsoft.com/office/powerpoint/2010/main" val="228787853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2921281" y="1218781"/>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dirty="0">
                <a:solidFill>
                  <a:srgbClr val="66CCFF"/>
                </a:solidFill>
              </a:rPr>
              <a:t>La procédure de la mobilité interne </a:t>
            </a:r>
            <a:endParaRPr lang="fr-FR" altLang="fr-FR" dirty="0">
              <a:solidFill>
                <a:srgbClr val="66CCFF"/>
              </a:solidFill>
            </a:endParaRPr>
          </a:p>
        </p:txBody>
      </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156099" y="1795076"/>
            <a:ext cx="8920502" cy="5062924"/>
          </a:xfrm>
          <a:prstGeom prst="rect">
            <a:avLst/>
          </a:prstGeom>
        </p:spPr>
        <p:txBody>
          <a:bodyPr wrap="square">
            <a:spAutoFit/>
          </a:bodyPr>
          <a:lstStyle/>
          <a:p>
            <a:pPr algn="just">
              <a:spcBef>
                <a:spcPts val="600"/>
              </a:spcBef>
              <a:spcAft>
                <a:spcPts val="600"/>
              </a:spcAft>
            </a:pPr>
            <a:r>
              <a:rPr lang="fr-FR" sz="1700" dirty="0">
                <a:solidFill>
                  <a:schemeClr val="tx2"/>
                </a:solidFill>
              </a:rPr>
              <a:t>Depuis le 1</a:t>
            </a:r>
            <a:r>
              <a:rPr lang="fr-FR" sz="1700" baseline="30000" dirty="0">
                <a:solidFill>
                  <a:schemeClr val="tx2"/>
                </a:solidFill>
              </a:rPr>
              <a:t>er</a:t>
            </a:r>
            <a:r>
              <a:rPr lang="fr-FR" sz="1700" dirty="0">
                <a:solidFill>
                  <a:schemeClr val="tx2"/>
                </a:solidFill>
              </a:rPr>
              <a:t> janvier 2020, </a:t>
            </a:r>
            <a:r>
              <a:rPr lang="fr-FR" sz="1700" b="1" dirty="0">
                <a:solidFill>
                  <a:schemeClr val="tx2"/>
                </a:solidFill>
              </a:rPr>
              <a:t>la CAP n’est plus compétente </a:t>
            </a:r>
            <a:r>
              <a:rPr lang="fr-FR" sz="1700" dirty="0">
                <a:solidFill>
                  <a:schemeClr val="tx2"/>
                </a:solidFill>
              </a:rPr>
              <a:t>pour examiner les décisions individuelles prises en matière de mutation. </a:t>
            </a:r>
          </a:p>
          <a:p>
            <a:pPr algn="just">
              <a:spcBef>
                <a:spcPts val="600"/>
              </a:spcBef>
              <a:spcAft>
                <a:spcPts val="600"/>
              </a:spcAft>
            </a:pPr>
            <a:r>
              <a:rPr lang="fr-FR" sz="1700" dirty="0">
                <a:solidFill>
                  <a:schemeClr val="tx2"/>
                </a:solidFill>
              </a:rPr>
              <a:t>Cependant, le changement d’affectation ne peut intervenir qu’après avoir réalisé les formalités obligatoires suivantes :</a:t>
            </a:r>
          </a:p>
          <a:p>
            <a:pPr marL="285750" indent="-285750" algn="just">
              <a:spcBef>
                <a:spcPts val="600"/>
              </a:spcBef>
              <a:spcAft>
                <a:spcPts val="600"/>
              </a:spcAft>
              <a:buFont typeface="Wingdings" panose="05000000000000000000" pitchFamily="2" charset="2"/>
              <a:buChar char="§"/>
            </a:pPr>
            <a:r>
              <a:rPr lang="fr-FR" sz="1700" dirty="0">
                <a:solidFill>
                  <a:schemeClr val="tx2"/>
                </a:solidFill>
              </a:rPr>
              <a:t> </a:t>
            </a:r>
            <a:r>
              <a:rPr lang="fr-FR" sz="1700" b="1" dirty="0">
                <a:solidFill>
                  <a:srgbClr val="C00000"/>
                </a:solidFill>
                <a:effectLst>
                  <a:outerShdw blurRad="38100" dist="38100" dir="2700000" algn="tl">
                    <a:srgbClr val="000000">
                      <a:alpha val="43137"/>
                    </a:srgbClr>
                  </a:outerShdw>
                </a:effectLst>
              </a:rPr>
              <a:t>Création de l’emploi </a:t>
            </a:r>
            <a:r>
              <a:rPr lang="fr-FR" sz="1700" b="1" dirty="0">
                <a:solidFill>
                  <a:schemeClr val="tx2"/>
                </a:solidFill>
              </a:rPr>
              <a:t>: </a:t>
            </a:r>
            <a:r>
              <a:rPr lang="fr-FR" sz="1700" dirty="0">
                <a:solidFill>
                  <a:schemeClr val="tx2"/>
                </a:solidFill>
              </a:rPr>
              <a:t>Avant de nommer l’agent sur son nouveau poste, l’autorité territoriale doit disposer </a:t>
            </a:r>
            <a:r>
              <a:rPr lang="fr-FR" sz="1700" b="1" dirty="0">
                <a:solidFill>
                  <a:schemeClr val="tx2"/>
                </a:solidFill>
              </a:rPr>
              <a:t>d’un emploi vacant correspondant au grade de l’agent, </a:t>
            </a:r>
            <a:r>
              <a:rPr lang="fr-FR" sz="1700" dirty="0">
                <a:solidFill>
                  <a:schemeClr val="tx2"/>
                </a:solidFill>
              </a:rPr>
              <a:t>ou à défaut elle doit le créer par délibération (CAA Nantes 18 mai 2021 n°19NT01465) ;</a:t>
            </a:r>
          </a:p>
          <a:p>
            <a:pPr marL="285750" indent="-285750" algn="just">
              <a:spcBef>
                <a:spcPts val="600"/>
              </a:spcBef>
              <a:spcAft>
                <a:spcPts val="600"/>
              </a:spcAft>
              <a:buFont typeface="Wingdings" panose="05000000000000000000" pitchFamily="2" charset="2"/>
              <a:buChar char="§"/>
            </a:pPr>
            <a:r>
              <a:rPr lang="fr-FR" sz="1700" b="1" dirty="0">
                <a:solidFill>
                  <a:srgbClr val="C00000"/>
                </a:solidFill>
                <a:effectLst>
                  <a:outerShdw blurRad="38100" dist="38100" dir="2700000" algn="tl">
                    <a:srgbClr val="000000">
                      <a:alpha val="43137"/>
                    </a:srgbClr>
                  </a:outerShdw>
                </a:effectLst>
              </a:rPr>
              <a:t>Publicité </a:t>
            </a:r>
            <a:r>
              <a:rPr lang="fr-FR" sz="1700" b="1" dirty="0">
                <a:solidFill>
                  <a:srgbClr val="C00000"/>
                </a:solidFill>
              </a:rPr>
              <a:t>: </a:t>
            </a:r>
            <a:r>
              <a:rPr lang="fr-FR" sz="1700" dirty="0">
                <a:solidFill>
                  <a:schemeClr val="tx2"/>
                </a:solidFill>
              </a:rPr>
              <a:t>DVE sur le site «emploi-territorial.fr» </a:t>
            </a:r>
            <a:r>
              <a:rPr lang="fr-FR" sz="1700" b="1" dirty="0">
                <a:solidFill>
                  <a:schemeClr val="tx2"/>
                </a:solidFill>
              </a:rPr>
              <a:t>au moins 1 mois avant la date de changement d’affectation de l’agent</a:t>
            </a:r>
            <a:r>
              <a:rPr lang="fr-FR" sz="1700" dirty="0">
                <a:solidFill>
                  <a:schemeClr val="tx2"/>
                </a:solidFill>
              </a:rPr>
              <a:t>. Le non-respect de cette formalité entraine la nullité de la nomination (CE 2 avril 2021 n°440657) ;</a:t>
            </a:r>
          </a:p>
          <a:p>
            <a:pPr marL="285750" indent="-285750" algn="just">
              <a:spcBef>
                <a:spcPts val="600"/>
              </a:spcBef>
              <a:spcAft>
                <a:spcPts val="600"/>
              </a:spcAft>
              <a:buFont typeface="Wingdings" panose="05000000000000000000" pitchFamily="2" charset="2"/>
              <a:buChar char="§"/>
            </a:pPr>
            <a:r>
              <a:rPr lang="fr-FR" sz="1700" b="1" dirty="0">
                <a:solidFill>
                  <a:srgbClr val="C00000"/>
                </a:solidFill>
                <a:effectLst>
                  <a:outerShdw blurRad="38100" dist="38100" dir="2700000" algn="tl">
                    <a:srgbClr val="000000">
                      <a:alpha val="43137"/>
                    </a:srgbClr>
                  </a:outerShdw>
                </a:effectLst>
              </a:rPr>
              <a:t>Nomination de l’agent par le biais d’un arrêté individuel </a:t>
            </a:r>
            <a:r>
              <a:rPr lang="fr-FR" sz="1700" dirty="0">
                <a:solidFill>
                  <a:schemeClr val="tx2"/>
                </a:solidFill>
                <a:effectLst>
                  <a:outerShdw blurRad="38100" dist="38100" dir="2700000" algn="tl">
                    <a:srgbClr val="000000">
                      <a:alpha val="43137"/>
                    </a:srgbClr>
                  </a:outerShdw>
                </a:effectLst>
              </a:rPr>
              <a:t>: </a:t>
            </a:r>
            <a:r>
              <a:rPr lang="fr-FR" sz="1700" dirty="0">
                <a:solidFill>
                  <a:schemeClr val="tx2"/>
                </a:solidFill>
              </a:rPr>
              <a:t>accompagné de sa nouvelle fiche de poste, les décisions prononçant un changement d’affectation n’ont pas à être motivées (CE 24 juin n°139491). Cet arrêté n’est pas transmissible au contrôle de légalité ;  </a:t>
            </a:r>
          </a:p>
          <a:p>
            <a:pPr marL="285750" indent="-285750" algn="just">
              <a:spcBef>
                <a:spcPts val="600"/>
              </a:spcBef>
              <a:spcAft>
                <a:spcPts val="600"/>
              </a:spcAft>
              <a:buFont typeface="Wingdings" panose="05000000000000000000" pitchFamily="2" charset="2"/>
              <a:buChar char="§"/>
            </a:pPr>
            <a:r>
              <a:rPr lang="fr-FR" sz="1700" b="1" dirty="0">
                <a:solidFill>
                  <a:srgbClr val="C00000"/>
                </a:solidFill>
                <a:effectLst>
                  <a:outerShdw blurRad="38100" dist="38100" dir="2700000" algn="tl">
                    <a:srgbClr val="000000">
                      <a:alpha val="43137"/>
                    </a:srgbClr>
                  </a:outerShdw>
                </a:effectLst>
              </a:rPr>
              <a:t>Communication de son dossier </a:t>
            </a:r>
            <a:r>
              <a:rPr lang="fr-FR" sz="1700" b="1" dirty="0">
                <a:solidFill>
                  <a:srgbClr val="C00000"/>
                </a:solidFill>
              </a:rPr>
              <a:t>: </a:t>
            </a:r>
            <a:r>
              <a:rPr lang="fr-FR" sz="1700" dirty="0">
                <a:solidFill>
                  <a:schemeClr val="tx2"/>
                </a:solidFill>
              </a:rPr>
              <a:t>Dès lors qu’une mobilité interne est prise en considération de la personne, </a:t>
            </a:r>
            <a:r>
              <a:rPr lang="fr-FR" sz="1700" b="1" dirty="0">
                <a:solidFill>
                  <a:schemeClr val="tx2"/>
                </a:solidFill>
              </a:rPr>
              <a:t>l'agent doit au préalable être mis à même de demander la communication de son dossier</a:t>
            </a:r>
            <a:r>
              <a:rPr lang="fr-FR" sz="1700" dirty="0">
                <a:solidFill>
                  <a:schemeClr val="tx2"/>
                </a:solidFill>
              </a:rPr>
              <a:t>, que la mesure soit ou non prise dans l'intérêt du service (CE 29 août 2008 n°308317</a:t>
            </a:r>
            <a:r>
              <a:rPr lang="fr-FR" dirty="0">
                <a:solidFill>
                  <a:schemeClr val="tx2"/>
                </a:solidFill>
              </a:rPr>
              <a:t>). </a:t>
            </a:r>
            <a:endParaRPr lang="fr-FR" dirty="0">
              <a:solidFill>
                <a:schemeClr val="accent3">
                  <a:lumMod val="75000"/>
                </a:schemeClr>
              </a:solidFill>
            </a:endParaRPr>
          </a:p>
        </p:txBody>
      </p:sp>
      <p:sp>
        <p:nvSpPr>
          <p:cNvPr id="12" name="Espace réservé du numéro de diapositive 11">
            <a:extLst>
              <a:ext uri="{FF2B5EF4-FFF2-40B4-BE49-F238E27FC236}">
                <a16:creationId xmlns:a16="http://schemas.microsoft.com/office/drawing/2014/main" id="{B76AD030-B624-582D-3858-B6CFC9A347F1}"/>
              </a:ext>
            </a:extLst>
          </p:cNvPr>
          <p:cNvSpPr>
            <a:spLocks noGrp="1"/>
          </p:cNvSpPr>
          <p:nvPr>
            <p:ph type="sldNum" sz="quarter" idx="12"/>
          </p:nvPr>
        </p:nvSpPr>
        <p:spPr/>
        <p:txBody>
          <a:bodyPr/>
          <a:lstStyle/>
          <a:p>
            <a:fld id="{065D238E-0235-407E-A47E-90C9449F5B8D}" type="slidenum">
              <a:rPr lang="fr-FR" smtClean="0"/>
              <a:t>34</a:t>
            </a:fld>
            <a:endParaRPr lang="fr-FR"/>
          </a:p>
        </p:txBody>
      </p:sp>
      <p:pic>
        <p:nvPicPr>
          <p:cNvPr id="3" name="Image 2" descr="Logo_CDG18_BS.jpg">
            <a:extLst>
              <a:ext uri="{FF2B5EF4-FFF2-40B4-BE49-F238E27FC236}">
                <a16:creationId xmlns:a16="http://schemas.microsoft.com/office/drawing/2014/main" id="{96937E80-4492-BB69-D933-745065AF3332}"/>
              </a:ext>
            </a:extLst>
          </p:cNvPr>
          <p:cNvPicPr>
            <a:picLocks noChangeAspect="1"/>
          </p:cNvPicPr>
          <p:nvPr/>
        </p:nvPicPr>
        <p:blipFill>
          <a:blip r:embed="rId3"/>
          <a:stretch>
            <a:fillRect/>
          </a:stretch>
        </p:blipFill>
        <p:spPr>
          <a:xfrm>
            <a:off x="152400" y="0"/>
            <a:ext cx="1422426" cy="1443762"/>
          </a:xfrm>
          <a:prstGeom prst="rect">
            <a:avLst/>
          </a:prstGeom>
        </p:spPr>
      </p:pic>
      <p:grpSp>
        <p:nvGrpSpPr>
          <p:cNvPr id="13" name="Groupe 14">
            <a:extLst>
              <a:ext uri="{FF2B5EF4-FFF2-40B4-BE49-F238E27FC236}">
                <a16:creationId xmlns:a16="http://schemas.microsoft.com/office/drawing/2014/main" id="{C322CD48-2325-9246-CCF2-EF409FCAC08C}"/>
              </a:ext>
            </a:extLst>
          </p:cNvPr>
          <p:cNvGrpSpPr>
            <a:grpSpLocks/>
          </p:cNvGrpSpPr>
          <p:nvPr/>
        </p:nvGrpSpPr>
        <p:grpSpPr bwMode="auto">
          <a:xfrm>
            <a:off x="1366343" y="33378"/>
            <a:ext cx="7661932" cy="1570651"/>
            <a:chOff x="2521302" y="4227945"/>
            <a:chExt cx="6645275" cy="2544329"/>
          </a:xfrm>
        </p:grpSpPr>
        <p:sp>
          <p:nvSpPr>
            <p:cNvPr id="14" name="Oval 2">
              <a:extLst>
                <a:ext uri="{FF2B5EF4-FFF2-40B4-BE49-F238E27FC236}">
                  <a16:creationId xmlns:a16="http://schemas.microsoft.com/office/drawing/2014/main" id="{6A6D27F5-A544-0806-FAE6-8C1447B9315B}"/>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4CD5A1C0-C90E-D08E-6513-876C6F38941B}"/>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C182920B-85AF-EC0F-2F10-732AD3A38EB9}"/>
                </a:ext>
              </a:extLst>
            </p:cNvPr>
            <p:cNvSpPr txBox="1">
              <a:spLocks noChangeArrowheads="1" noChangeShapeType="1"/>
            </p:cNvSpPr>
            <p:nvPr/>
          </p:nvSpPr>
          <p:spPr bwMode="auto">
            <a:xfrm rot="16200000">
              <a:off x="2205356" y="510651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17" name="Group 6">
              <a:extLst>
                <a:ext uri="{FF2B5EF4-FFF2-40B4-BE49-F238E27FC236}">
                  <a16:creationId xmlns:a16="http://schemas.microsoft.com/office/drawing/2014/main" id="{6C19FD0C-3371-9F56-8C87-94BD4B87071E}"/>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7FBB8C00-D198-6D5E-10C2-991FBBB04678}"/>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7A2DACA8-ADFC-1847-E085-37838D02B9D0}"/>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AB39B3FC-8BD5-4989-4F02-7FC901EDB00E}"/>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18" name="Group 10">
              <a:extLst>
                <a:ext uri="{FF2B5EF4-FFF2-40B4-BE49-F238E27FC236}">
                  <a16:creationId xmlns:a16="http://schemas.microsoft.com/office/drawing/2014/main" id="{5B1B6146-3E9B-B1DC-74D2-EE927DFD50F1}"/>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3259D164-EFCB-833C-E265-7166649988F0}"/>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9B64949C-4E25-CB2B-E6CE-4FBB2E5198FC}"/>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CAD3D48D-B700-B036-1497-DA8409BCD88B}"/>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Tree>
    <p:extLst>
      <p:ext uri="{BB962C8B-B14F-4D97-AF65-F5344CB8AC3E}">
        <p14:creationId xmlns:p14="http://schemas.microsoft.com/office/powerpoint/2010/main" val="215474241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2667000" y="753228"/>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dirty="0">
                <a:solidFill>
                  <a:srgbClr val="66CCFF"/>
                </a:solidFill>
              </a:rPr>
              <a:t>La procédure de la mobilité interne</a:t>
            </a:r>
            <a:endParaRPr lang="fr-FR" altLang="fr-FR" dirty="0">
              <a:solidFill>
                <a:srgbClr val="66CCFF"/>
              </a:solidFill>
            </a:endParaRPr>
          </a:p>
        </p:txBody>
      </p:sp>
      <p:sp>
        <p:nvSpPr>
          <p:cNvPr id="11" name="Espace réservé du contenu 2"/>
          <p:cNvSpPr txBox="1">
            <a:spLocks/>
          </p:cNvSpPr>
          <p:nvPr/>
        </p:nvSpPr>
        <p:spPr>
          <a:xfrm>
            <a:off x="254168" y="934603"/>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0" y="1371600"/>
            <a:ext cx="8920502" cy="6001643"/>
          </a:xfrm>
          <a:prstGeom prst="rect">
            <a:avLst/>
          </a:prstGeom>
        </p:spPr>
        <p:txBody>
          <a:bodyPr wrap="square">
            <a:spAutoFit/>
          </a:bodyPr>
          <a:lstStyle/>
          <a:p>
            <a:pPr indent="-342900" algn="just">
              <a:spcBef>
                <a:spcPts val="600"/>
              </a:spcBef>
              <a:spcAft>
                <a:spcPts val="600"/>
              </a:spcAft>
              <a:buFont typeface="Wingdings"/>
              <a:buChar char="F"/>
            </a:pPr>
            <a:r>
              <a:rPr lang="fr-FR" sz="2000" b="1" dirty="0">
                <a:solidFill>
                  <a:srgbClr val="BE0F2E"/>
                </a:solidFill>
              </a:rPr>
              <a:t>Les conditions de validité de la mutation interne :</a:t>
            </a:r>
          </a:p>
          <a:p>
            <a:pPr marL="285750" indent="-285750" algn="just">
              <a:spcBef>
                <a:spcPts val="600"/>
              </a:spcBef>
              <a:spcAft>
                <a:spcPts val="600"/>
              </a:spcAft>
              <a:buFont typeface="Wingdings" panose="05000000000000000000" pitchFamily="2" charset="2"/>
              <a:buChar char="§"/>
            </a:pPr>
            <a:r>
              <a:rPr lang="fr-FR" sz="1700" dirty="0">
                <a:solidFill>
                  <a:schemeClr val="tx2"/>
                </a:solidFill>
              </a:rPr>
              <a:t>Elle doit s’effectuer sur </a:t>
            </a:r>
            <a:r>
              <a:rPr lang="fr-FR" sz="1700" b="1" dirty="0">
                <a:solidFill>
                  <a:schemeClr val="tx2"/>
                </a:solidFill>
              </a:rPr>
              <a:t>un emploi relevant du grade de l’agent </a:t>
            </a:r>
            <a:r>
              <a:rPr lang="fr-FR" sz="1700" dirty="0">
                <a:solidFill>
                  <a:schemeClr val="tx2"/>
                </a:solidFill>
              </a:rPr>
              <a:t>;</a:t>
            </a:r>
          </a:p>
          <a:p>
            <a:pPr marL="285750" indent="-285750" algn="just">
              <a:spcBef>
                <a:spcPts val="600"/>
              </a:spcBef>
              <a:spcAft>
                <a:spcPts val="600"/>
              </a:spcAft>
              <a:buFont typeface="Wingdings" panose="05000000000000000000" pitchFamily="2" charset="2"/>
              <a:buChar char="§"/>
            </a:pPr>
            <a:r>
              <a:rPr lang="fr-FR" sz="1700" dirty="0">
                <a:solidFill>
                  <a:schemeClr val="tx2"/>
                </a:solidFill>
              </a:rPr>
              <a:t>Elle doit être motivée par </a:t>
            </a:r>
            <a:r>
              <a:rPr lang="fr-FR" sz="1700" b="1" dirty="0">
                <a:solidFill>
                  <a:schemeClr val="tx2"/>
                </a:solidFill>
              </a:rPr>
              <a:t>un motif lié à l’intérêt du service : </a:t>
            </a:r>
          </a:p>
          <a:p>
            <a:pPr algn="just">
              <a:spcBef>
                <a:spcPts val="600"/>
              </a:spcBef>
              <a:spcAft>
                <a:spcPts val="600"/>
              </a:spcAft>
            </a:pPr>
            <a:r>
              <a:rPr lang="fr-FR" sz="1700" b="1" dirty="0">
                <a:solidFill>
                  <a:srgbClr val="00B050"/>
                </a:solidFill>
              </a:rPr>
              <a:t>La notion d'intérêt du service constitue la motivation essentielle du changement d'affectation à l'initiative de l'administration. </a:t>
            </a:r>
          </a:p>
          <a:p>
            <a:pPr algn="just">
              <a:spcBef>
                <a:spcPts val="600"/>
              </a:spcBef>
              <a:spcAft>
                <a:spcPts val="600"/>
              </a:spcAft>
            </a:pPr>
            <a:r>
              <a:rPr lang="fr-FR" sz="1700" dirty="0">
                <a:solidFill>
                  <a:schemeClr val="tx2"/>
                </a:solidFill>
              </a:rPr>
              <a:t>A titre d’exemple rentrent dans ce cas : </a:t>
            </a:r>
          </a:p>
          <a:p>
            <a:pPr marL="285750" indent="-285750" algn="just">
              <a:spcBef>
                <a:spcPts val="600"/>
              </a:spcBef>
              <a:spcAft>
                <a:spcPts val="600"/>
              </a:spcAft>
              <a:buFont typeface="Wingdings" panose="05000000000000000000" pitchFamily="2" charset="2"/>
              <a:buChar char="ü"/>
            </a:pPr>
            <a:r>
              <a:rPr lang="fr-FR" sz="1700" b="1" u="sng" dirty="0">
                <a:solidFill>
                  <a:srgbClr val="FF0000"/>
                </a:solidFill>
              </a:rPr>
              <a:t>Les motifs tenant à l’amélioration de l’organisation du service ou réorganisation des services </a:t>
            </a:r>
            <a:r>
              <a:rPr lang="fr-FR" sz="1700" u="sng" dirty="0">
                <a:solidFill>
                  <a:srgbClr val="FF0000"/>
                </a:solidFill>
              </a:rPr>
              <a:t>;</a:t>
            </a:r>
          </a:p>
          <a:p>
            <a:pPr algn="just">
              <a:spcBef>
                <a:spcPts val="600"/>
              </a:spcBef>
              <a:spcAft>
                <a:spcPts val="600"/>
              </a:spcAft>
            </a:pPr>
            <a:r>
              <a:rPr lang="fr-FR" b="1" u="sng" dirty="0">
                <a:solidFill>
                  <a:srgbClr val="0070C0"/>
                </a:solidFill>
              </a:rPr>
              <a:t>Quelques exemples de jurisprudences :</a:t>
            </a:r>
          </a:p>
          <a:p>
            <a:pPr marL="285750" indent="-285750" algn="just">
              <a:spcBef>
                <a:spcPts val="600"/>
              </a:spcBef>
              <a:spcAft>
                <a:spcPts val="600"/>
              </a:spcAft>
              <a:buFontTx/>
              <a:buChar char="-"/>
            </a:pPr>
            <a:r>
              <a:rPr lang="fr-FR" sz="1600" i="1" dirty="0">
                <a:solidFill>
                  <a:schemeClr val="tx2"/>
                </a:solidFill>
              </a:rPr>
              <a:t>La nécessité de rationaliser et d’améliorer l’organisation des services est un motif pouvant valablement justifier une mutation interne (CE du 27/10/1982 n°21670),</a:t>
            </a:r>
          </a:p>
          <a:p>
            <a:pPr marL="285750" indent="-285750" algn="just">
              <a:spcBef>
                <a:spcPts val="600"/>
              </a:spcBef>
              <a:spcAft>
                <a:spcPts val="600"/>
              </a:spcAft>
              <a:buFontTx/>
              <a:buChar char="-"/>
            </a:pPr>
            <a:r>
              <a:rPr lang="fr-FR" sz="1600" i="1" dirty="0">
                <a:solidFill>
                  <a:schemeClr val="tx2"/>
                </a:solidFill>
              </a:rPr>
              <a:t>La décision affectant un agent du service de nuit au service de jour, motivée à la fois par une réorganisation du travail de nuit avec modification de la composition des équipes, par des difficultés de l’agent dans l’accomplissement dans son service de nuit (CE du 27/03/2009 n°301468), </a:t>
            </a:r>
          </a:p>
          <a:p>
            <a:pPr marL="285750" indent="-285750" algn="just">
              <a:spcBef>
                <a:spcPts val="600"/>
              </a:spcBef>
              <a:spcAft>
                <a:spcPts val="600"/>
              </a:spcAft>
              <a:buFontTx/>
              <a:buChar char="-"/>
            </a:pPr>
            <a:r>
              <a:rPr lang="fr-FR" sz="1600" i="1" dirty="0">
                <a:solidFill>
                  <a:schemeClr val="tx2"/>
                </a:solidFill>
              </a:rPr>
              <a:t>Changement d’affectation d’un agent en CLM motivé par l’organisation des services et afin d’apaiser de vives tensions avec son supérieur hiérarchique (CE, 18 mars 1996, n°107065 ; CAA Paris, 19 décembre 2014, n°13PA02564). </a:t>
            </a:r>
          </a:p>
          <a:p>
            <a:pPr marL="285750" indent="-285750" algn="just">
              <a:spcBef>
                <a:spcPts val="600"/>
              </a:spcBef>
              <a:spcAft>
                <a:spcPts val="600"/>
              </a:spcAft>
              <a:buFontTx/>
              <a:buChar char="-"/>
            </a:pPr>
            <a:endParaRPr lang="fr-FR" sz="1600" i="1" dirty="0">
              <a:solidFill>
                <a:schemeClr val="tx2"/>
              </a:solidFill>
            </a:endParaRPr>
          </a:p>
        </p:txBody>
      </p:sp>
      <p:sp>
        <p:nvSpPr>
          <p:cNvPr id="12" name="Espace réservé du numéro de diapositive 11">
            <a:extLst>
              <a:ext uri="{FF2B5EF4-FFF2-40B4-BE49-F238E27FC236}">
                <a16:creationId xmlns:a16="http://schemas.microsoft.com/office/drawing/2014/main" id="{4C78E4F1-AFF8-BF25-A771-7C5B8E6F0BB2}"/>
              </a:ext>
            </a:extLst>
          </p:cNvPr>
          <p:cNvSpPr>
            <a:spLocks noGrp="1"/>
          </p:cNvSpPr>
          <p:nvPr>
            <p:ph type="sldNum" sz="quarter" idx="12"/>
          </p:nvPr>
        </p:nvSpPr>
        <p:spPr/>
        <p:txBody>
          <a:bodyPr/>
          <a:lstStyle/>
          <a:p>
            <a:fld id="{065D238E-0235-407E-A47E-90C9449F5B8D}" type="slidenum">
              <a:rPr lang="fr-FR" smtClean="0"/>
              <a:t>35</a:t>
            </a:fld>
            <a:endParaRPr lang="fr-FR" dirty="0"/>
          </a:p>
        </p:txBody>
      </p:sp>
      <p:pic>
        <p:nvPicPr>
          <p:cNvPr id="3" name="Image 2" descr="Logo_CDG18_BS.jpg">
            <a:extLst>
              <a:ext uri="{FF2B5EF4-FFF2-40B4-BE49-F238E27FC236}">
                <a16:creationId xmlns:a16="http://schemas.microsoft.com/office/drawing/2014/main" id="{1BCEC702-4B90-4D16-080A-75E92CCDACD5}"/>
              </a:ext>
            </a:extLst>
          </p:cNvPr>
          <p:cNvPicPr>
            <a:picLocks noChangeAspect="1"/>
          </p:cNvPicPr>
          <p:nvPr/>
        </p:nvPicPr>
        <p:blipFill>
          <a:blip r:embed="rId3"/>
          <a:stretch>
            <a:fillRect/>
          </a:stretch>
        </p:blipFill>
        <p:spPr>
          <a:xfrm>
            <a:off x="152400" y="0"/>
            <a:ext cx="1422426" cy="1443762"/>
          </a:xfrm>
          <a:prstGeom prst="rect">
            <a:avLst/>
          </a:prstGeom>
        </p:spPr>
      </p:pic>
      <p:grpSp>
        <p:nvGrpSpPr>
          <p:cNvPr id="13" name="Groupe 14">
            <a:extLst>
              <a:ext uri="{FF2B5EF4-FFF2-40B4-BE49-F238E27FC236}">
                <a16:creationId xmlns:a16="http://schemas.microsoft.com/office/drawing/2014/main" id="{1010FD05-0806-E290-0BDF-2FEC05A1B58B}"/>
              </a:ext>
            </a:extLst>
          </p:cNvPr>
          <p:cNvGrpSpPr>
            <a:grpSpLocks/>
          </p:cNvGrpSpPr>
          <p:nvPr/>
        </p:nvGrpSpPr>
        <p:grpSpPr bwMode="auto">
          <a:xfrm>
            <a:off x="1366343" y="33379"/>
            <a:ext cx="7661932" cy="957034"/>
            <a:chOff x="2521302" y="4227945"/>
            <a:chExt cx="6645275" cy="2544329"/>
          </a:xfrm>
        </p:grpSpPr>
        <p:sp>
          <p:nvSpPr>
            <p:cNvPr id="14" name="Oval 2">
              <a:extLst>
                <a:ext uri="{FF2B5EF4-FFF2-40B4-BE49-F238E27FC236}">
                  <a16:creationId xmlns:a16="http://schemas.microsoft.com/office/drawing/2014/main" id="{20811827-868A-5369-F6DE-C73223A8F75D}"/>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1AFF7DF1-5E2F-A6A1-8D2F-89D9EBB10346}"/>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99D135DA-341F-68BC-1546-9FC7C7DF1AD8}"/>
                </a:ext>
              </a:extLst>
            </p:cNvPr>
            <p:cNvSpPr txBox="1">
              <a:spLocks noChangeArrowheads="1" noChangeShapeType="1"/>
            </p:cNvSpPr>
            <p:nvPr/>
          </p:nvSpPr>
          <p:spPr bwMode="auto">
            <a:xfrm rot="16200000">
              <a:off x="2205356" y="510651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17" name="Group 6">
              <a:extLst>
                <a:ext uri="{FF2B5EF4-FFF2-40B4-BE49-F238E27FC236}">
                  <a16:creationId xmlns:a16="http://schemas.microsoft.com/office/drawing/2014/main" id="{325F382F-BDFF-CFAE-74A3-B08CAC6C0F21}"/>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F9DC5C61-77DE-8059-01E1-F6FF4C0AE671}"/>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E73E6818-1B48-CBF6-AC32-C2AD1DEBB038}"/>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EA37420E-5A2A-4336-7031-243962FE9753}"/>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18" name="Group 10">
              <a:extLst>
                <a:ext uri="{FF2B5EF4-FFF2-40B4-BE49-F238E27FC236}">
                  <a16:creationId xmlns:a16="http://schemas.microsoft.com/office/drawing/2014/main" id="{FD153BAD-2BDC-6076-CB8E-B5F204C6D604}"/>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77BBB79D-973C-35C0-CA3C-1C63EC1F0806}"/>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6A054600-6FEF-66C2-D9E4-A3C61A3FC1D5}"/>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551F922B-FBDE-944B-822F-5ECA406A167E}"/>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Tree>
    <p:extLst>
      <p:ext uri="{BB962C8B-B14F-4D97-AF65-F5344CB8AC3E}">
        <p14:creationId xmlns:p14="http://schemas.microsoft.com/office/powerpoint/2010/main" val="276324270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2015047" y="1160190"/>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dirty="0">
                <a:solidFill>
                  <a:srgbClr val="66CCFF"/>
                </a:solidFill>
              </a:rPr>
              <a:t>La procédure de la mobilité interne </a:t>
            </a:r>
            <a:endParaRPr lang="fr-FR" altLang="fr-FR" dirty="0">
              <a:solidFill>
                <a:srgbClr val="66CCFF"/>
              </a:solidFill>
            </a:endParaRPr>
          </a:p>
        </p:txBody>
      </p:sp>
      <p:sp>
        <p:nvSpPr>
          <p:cNvPr id="11" name="Espace réservé du contenu 2"/>
          <p:cNvSpPr txBox="1">
            <a:spLocks/>
          </p:cNvSpPr>
          <p:nvPr/>
        </p:nvSpPr>
        <p:spPr>
          <a:xfrm>
            <a:off x="143694" y="1115628"/>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71847" y="2395045"/>
            <a:ext cx="9000306" cy="4339650"/>
          </a:xfrm>
          <a:prstGeom prst="rect">
            <a:avLst/>
          </a:prstGeom>
        </p:spPr>
        <p:txBody>
          <a:bodyPr wrap="square">
            <a:spAutoFit/>
          </a:bodyPr>
          <a:lstStyle/>
          <a:p>
            <a:pPr marL="285750" indent="-285750" algn="just">
              <a:spcBef>
                <a:spcPts val="600"/>
              </a:spcBef>
              <a:spcAft>
                <a:spcPts val="600"/>
              </a:spcAft>
              <a:buFont typeface="Wingdings" panose="05000000000000000000" pitchFamily="2" charset="2"/>
              <a:buChar char="ü"/>
            </a:pPr>
            <a:r>
              <a:rPr lang="fr-FR" b="1" u="sng" dirty="0">
                <a:solidFill>
                  <a:srgbClr val="FF0000"/>
                </a:solidFill>
              </a:rPr>
              <a:t>Les motifs liés à la personne de l’agent sans caractère disciplinaire.</a:t>
            </a:r>
          </a:p>
          <a:p>
            <a:pPr algn="just">
              <a:spcBef>
                <a:spcPts val="600"/>
              </a:spcBef>
              <a:spcAft>
                <a:spcPts val="600"/>
              </a:spcAft>
            </a:pPr>
            <a:r>
              <a:rPr lang="fr-FR" b="1" dirty="0">
                <a:solidFill>
                  <a:srgbClr val="0070C0"/>
                </a:solidFill>
              </a:rPr>
              <a:t>La décision de mobilité interne ne peut être prise à la place d'une procédure disciplinaire. </a:t>
            </a:r>
            <a:r>
              <a:rPr lang="fr-FR" dirty="0">
                <a:solidFill>
                  <a:schemeClr val="tx2"/>
                </a:solidFill>
              </a:rPr>
              <a:t>Elle ne doit pas avoir pour effet de sanctionner des manquements aux obligations de l’agent, ni de le priver des garanties prévues par la procédure disciplinaire (articles L.533-1 et suivants du CGFP). </a:t>
            </a:r>
          </a:p>
          <a:p>
            <a:pPr algn="just">
              <a:spcBef>
                <a:spcPts val="600"/>
              </a:spcBef>
              <a:spcAft>
                <a:spcPts val="600"/>
              </a:spcAft>
            </a:pPr>
            <a:r>
              <a:rPr lang="fr-FR" u="sng" dirty="0">
                <a:solidFill>
                  <a:schemeClr val="tx2"/>
                </a:solidFill>
              </a:rPr>
              <a:t>Quelques exemples de jurisprudences :</a:t>
            </a:r>
          </a:p>
          <a:p>
            <a:pPr marL="285750" indent="-285750" algn="just">
              <a:spcBef>
                <a:spcPts val="600"/>
              </a:spcBef>
              <a:spcAft>
                <a:spcPts val="600"/>
              </a:spcAft>
              <a:buFontTx/>
              <a:buChar char="-"/>
            </a:pPr>
            <a:r>
              <a:rPr lang="fr-FR" sz="1600" i="1" dirty="0">
                <a:solidFill>
                  <a:srgbClr val="3F2270"/>
                </a:solidFill>
                <a:latin typeface="Calibri"/>
              </a:rPr>
              <a:t>Le changement d’affectation d'un fonctionnaire peut être motivé par la volonté de l’autorité territoriale de réduire une vive tension avec certains membres du personnel, sans que cette mesure implique obligatoirement que la responsabilité de cette tension soit imputée à l'agent public (CE, 25 septembre 2015, n°372624),</a:t>
            </a:r>
          </a:p>
          <a:p>
            <a:pPr marL="285750" indent="-285750" algn="just">
              <a:spcBef>
                <a:spcPts val="600"/>
              </a:spcBef>
              <a:spcAft>
                <a:spcPts val="600"/>
              </a:spcAft>
              <a:buFontTx/>
              <a:buChar char="-"/>
            </a:pPr>
            <a:r>
              <a:rPr kumimoji="0" lang="fr-FR" sz="1600" b="0" i="1" u="none" strike="noStrike" kern="1200" cap="none" spc="0" normalizeH="0" baseline="0" noProof="0" dirty="0">
                <a:ln>
                  <a:noFill/>
                </a:ln>
                <a:solidFill>
                  <a:srgbClr val="3F2270"/>
                </a:solidFill>
                <a:effectLst/>
                <a:uLnTx/>
                <a:uFillTx/>
                <a:latin typeface="Calibri"/>
                <a:ea typeface="+mn-ea"/>
                <a:cs typeface="+mn-cs"/>
              </a:rPr>
              <a:t>La mutation d’un fonctionnaire investi de responsabilités syndicales, eu égard à la fréquence de ses demandes d’autorisations spéciales d’absences, dans un nouveau service soumis à des contraintes moins importantes lui permettant ainsi d’exercer son mandat syndical dans de meilleures conditions </a:t>
            </a:r>
            <a:r>
              <a:rPr kumimoji="0" lang="pt-BR" sz="1600" b="0" i="1" u="none" strike="noStrike" kern="1200" cap="none" spc="0" normalizeH="0" baseline="0" noProof="0" dirty="0">
                <a:ln>
                  <a:noFill/>
                </a:ln>
                <a:solidFill>
                  <a:srgbClr val="3F2270"/>
                </a:solidFill>
                <a:effectLst/>
                <a:uLnTx/>
                <a:uFillTx/>
                <a:latin typeface="Calibri"/>
                <a:ea typeface="+mn-ea"/>
                <a:cs typeface="+mn-cs"/>
              </a:rPr>
              <a:t>(CAA Paris, 24/06/2008, n°05PA02748). </a:t>
            </a:r>
          </a:p>
        </p:txBody>
      </p:sp>
      <p:sp>
        <p:nvSpPr>
          <p:cNvPr id="12" name="Espace réservé du numéro de diapositive 11">
            <a:extLst>
              <a:ext uri="{FF2B5EF4-FFF2-40B4-BE49-F238E27FC236}">
                <a16:creationId xmlns:a16="http://schemas.microsoft.com/office/drawing/2014/main" id="{F3086EDB-54E5-C6BE-6F46-F9AC08C35E00}"/>
              </a:ext>
            </a:extLst>
          </p:cNvPr>
          <p:cNvSpPr>
            <a:spLocks noGrp="1"/>
          </p:cNvSpPr>
          <p:nvPr>
            <p:ph type="sldNum" sz="quarter" idx="12"/>
          </p:nvPr>
        </p:nvSpPr>
        <p:spPr/>
        <p:txBody>
          <a:bodyPr/>
          <a:lstStyle/>
          <a:p>
            <a:fld id="{065D238E-0235-407E-A47E-90C9449F5B8D}" type="slidenum">
              <a:rPr lang="fr-FR" smtClean="0"/>
              <a:t>36</a:t>
            </a:fld>
            <a:endParaRPr lang="fr-FR"/>
          </a:p>
        </p:txBody>
      </p:sp>
      <p:pic>
        <p:nvPicPr>
          <p:cNvPr id="3" name="Image 2" descr="Logo_CDG18_BS.jpg">
            <a:extLst>
              <a:ext uri="{FF2B5EF4-FFF2-40B4-BE49-F238E27FC236}">
                <a16:creationId xmlns:a16="http://schemas.microsoft.com/office/drawing/2014/main" id="{4D1626D5-008D-6348-740B-763E22672FFD}"/>
              </a:ext>
            </a:extLst>
          </p:cNvPr>
          <p:cNvPicPr>
            <a:picLocks noChangeAspect="1"/>
          </p:cNvPicPr>
          <p:nvPr/>
        </p:nvPicPr>
        <p:blipFill>
          <a:blip r:embed="rId3"/>
          <a:stretch>
            <a:fillRect/>
          </a:stretch>
        </p:blipFill>
        <p:spPr>
          <a:xfrm>
            <a:off x="152400" y="0"/>
            <a:ext cx="1422426" cy="1443762"/>
          </a:xfrm>
          <a:prstGeom prst="rect">
            <a:avLst/>
          </a:prstGeom>
        </p:spPr>
      </p:pic>
      <p:grpSp>
        <p:nvGrpSpPr>
          <p:cNvPr id="13" name="Groupe 14">
            <a:extLst>
              <a:ext uri="{FF2B5EF4-FFF2-40B4-BE49-F238E27FC236}">
                <a16:creationId xmlns:a16="http://schemas.microsoft.com/office/drawing/2014/main" id="{8A3BD0DC-BBDB-60AF-3761-35A274BDA1F3}"/>
              </a:ext>
            </a:extLst>
          </p:cNvPr>
          <p:cNvGrpSpPr>
            <a:grpSpLocks/>
          </p:cNvGrpSpPr>
          <p:nvPr/>
        </p:nvGrpSpPr>
        <p:grpSpPr bwMode="auto">
          <a:xfrm>
            <a:off x="1366343" y="33379"/>
            <a:ext cx="7661932" cy="957034"/>
            <a:chOff x="2521302" y="4227945"/>
            <a:chExt cx="6645275" cy="2544329"/>
          </a:xfrm>
        </p:grpSpPr>
        <p:sp>
          <p:nvSpPr>
            <p:cNvPr id="14" name="Oval 2">
              <a:extLst>
                <a:ext uri="{FF2B5EF4-FFF2-40B4-BE49-F238E27FC236}">
                  <a16:creationId xmlns:a16="http://schemas.microsoft.com/office/drawing/2014/main" id="{C1F9A1C8-D057-725D-B01F-6B5B2DA3A84F}"/>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3E2CCAF6-2C44-F7C8-34A0-CDD05D3A7060}"/>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C9B87AFD-FEBD-0BFF-9CB5-EB92CEAFF719}"/>
                </a:ext>
              </a:extLst>
            </p:cNvPr>
            <p:cNvSpPr txBox="1">
              <a:spLocks noChangeArrowheads="1" noChangeShapeType="1"/>
            </p:cNvSpPr>
            <p:nvPr/>
          </p:nvSpPr>
          <p:spPr bwMode="auto">
            <a:xfrm rot="16200000">
              <a:off x="2205356" y="510651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17" name="Group 6">
              <a:extLst>
                <a:ext uri="{FF2B5EF4-FFF2-40B4-BE49-F238E27FC236}">
                  <a16:creationId xmlns:a16="http://schemas.microsoft.com/office/drawing/2014/main" id="{4DBCFD82-007C-FE41-7F47-BD386063D5D9}"/>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E0F07BFF-9C74-97E6-E99B-5C98F3BD5762}"/>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04211739-7943-62E1-EDC5-FFC86C1ECE57}"/>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CC3633B0-3465-6943-47C2-AEEE83A2619F}"/>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18" name="Group 10">
              <a:extLst>
                <a:ext uri="{FF2B5EF4-FFF2-40B4-BE49-F238E27FC236}">
                  <a16:creationId xmlns:a16="http://schemas.microsoft.com/office/drawing/2014/main" id="{9A1820D2-CFED-8018-A427-94E17A77308C}"/>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3AAFE0EE-E028-A1A8-51F8-5404B8C6333D}"/>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C71F32BA-BD57-E03B-B768-B6F917B5747D}"/>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A022A40B-0D9A-F825-14FF-9D944842DD15}"/>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Tree>
    <p:extLst>
      <p:ext uri="{BB962C8B-B14F-4D97-AF65-F5344CB8AC3E}">
        <p14:creationId xmlns:p14="http://schemas.microsoft.com/office/powerpoint/2010/main" val="271549059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2667000" y="2079340"/>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dirty="0">
                <a:solidFill>
                  <a:srgbClr val="66CCFF"/>
                </a:solidFill>
              </a:rPr>
              <a:t>La procédure de la mobilité interne</a:t>
            </a:r>
            <a:endParaRPr lang="fr-FR" altLang="fr-FR" dirty="0">
              <a:solidFill>
                <a:srgbClr val="66CCFF"/>
              </a:solidFill>
            </a:endParaRPr>
          </a:p>
        </p:txBody>
      </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104296" y="2687628"/>
            <a:ext cx="8748786" cy="4170372"/>
          </a:xfrm>
          <a:prstGeom prst="rect">
            <a:avLst/>
          </a:prstGeom>
        </p:spPr>
        <p:txBody>
          <a:bodyPr wrap="square">
            <a:spAutoFit/>
          </a:bodyPr>
          <a:lstStyle/>
          <a:p>
            <a:pPr algn="just">
              <a:spcBef>
                <a:spcPts val="600"/>
              </a:spcBef>
              <a:spcAft>
                <a:spcPts val="600"/>
              </a:spcAft>
            </a:pPr>
            <a:r>
              <a:rPr lang="fr-FR" sz="1600" b="1" dirty="0">
                <a:solidFill>
                  <a:schemeClr val="tx2"/>
                </a:solidFill>
              </a:rPr>
              <a:t>	</a:t>
            </a:r>
            <a:r>
              <a:rPr lang="fr-FR" b="1" dirty="0">
                <a:solidFill>
                  <a:schemeClr val="tx2"/>
                </a:solidFill>
              </a:rPr>
              <a:t>Ne correspond pas à une mobilité interne, la décision qui se fonde 	exclusivement sur	un comportement fautif de l’agent, sous peine de prendre 	une sanction disciplinaire déguisée. </a:t>
            </a:r>
          </a:p>
          <a:p>
            <a:pPr algn="just">
              <a:spcBef>
                <a:spcPts val="600"/>
              </a:spcBef>
              <a:spcAft>
                <a:spcPts val="600"/>
              </a:spcAft>
            </a:pPr>
            <a:endParaRPr lang="fr-FR" sz="100" dirty="0">
              <a:solidFill>
                <a:schemeClr val="tx2"/>
              </a:solidFill>
            </a:endParaRPr>
          </a:p>
          <a:p>
            <a:pPr algn="just">
              <a:spcBef>
                <a:spcPts val="600"/>
              </a:spcBef>
              <a:spcAft>
                <a:spcPts val="600"/>
              </a:spcAft>
            </a:pPr>
            <a:r>
              <a:rPr lang="fr-FR" u="sng" dirty="0">
                <a:solidFill>
                  <a:schemeClr val="tx2"/>
                </a:solidFill>
              </a:rPr>
              <a:t>A titre d’exemple,</a:t>
            </a:r>
            <a:r>
              <a:rPr lang="fr-FR" dirty="0">
                <a:solidFill>
                  <a:schemeClr val="tx2"/>
                </a:solidFill>
              </a:rPr>
              <a:t> le juge administratif a qualifié de sanctions déguisées les mobilités internes ayant eu pour conséquence  </a:t>
            </a:r>
            <a:r>
              <a:rPr lang="fr-FR" b="1" dirty="0">
                <a:solidFill>
                  <a:schemeClr val="tx2"/>
                </a:solidFill>
              </a:rPr>
              <a:t>:</a:t>
            </a:r>
          </a:p>
          <a:p>
            <a:pPr marL="285750" indent="-285750" algn="just">
              <a:spcBef>
                <a:spcPts val="600"/>
              </a:spcBef>
              <a:spcAft>
                <a:spcPts val="600"/>
              </a:spcAft>
              <a:buFontTx/>
              <a:buChar char="-"/>
            </a:pPr>
            <a:r>
              <a:rPr lang="fr-FR" sz="1600" i="1" dirty="0">
                <a:solidFill>
                  <a:schemeClr val="tx2"/>
                </a:solidFill>
              </a:rPr>
              <a:t>De décharger un agent administratif de ses fonctions impliquant un contact avec le public pour être affecté dans une pièce isolée avec interdiction d’accéder à son ancien bureau décidé en raison de son comportement fautif ayant donné lieu à des sanctions disciplinaires par la suite retirées (CAA Nantes du 16/11/2001 n° 98NT00370), </a:t>
            </a:r>
          </a:p>
          <a:p>
            <a:pPr marL="285750" indent="-285750" algn="just">
              <a:spcBef>
                <a:spcPts val="600"/>
              </a:spcBef>
              <a:spcAft>
                <a:spcPts val="600"/>
              </a:spcAft>
              <a:buFontTx/>
              <a:buChar char="-"/>
            </a:pPr>
            <a:r>
              <a:rPr lang="fr-FR" sz="1600" i="1" dirty="0">
                <a:solidFill>
                  <a:schemeClr val="tx2"/>
                </a:solidFill>
              </a:rPr>
              <a:t>La réduction des attributions d’un agent de maîtrise exerçant les fonctions de chef d’équipe assortie d’une réduction des indemnités liées à ses fonctions antérieures, motivée par des faits à caractère fautif commis dans l’exercice de ses fonctions, notamment l’utilisation injustifiée du véhicule de service, à plusieurs reprises (CAA Nantes du 24/12/2004 n° 03NT01214). </a:t>
            </a:r>
          </a:p>
        </p:txBody>
      </p:sp>
      <p:sp>
        <p:nvSpPr>
          <p:cNvPr id="13" name="Espace réservé du numéro de diapositive 12">
            <a:extLst>
              <a:ext uri="{FF2B5EF4-FFF2-40B4-BE49-F238E27FC236}">
                <a16:creationId xmlns:a16="http://schemas.microsoft.com/office/drawing/2014/main" id="{451DF513-DBCF-EBCB-8DA7-239C4D39FB04}"/>
              </a:ext>
            </a:extLst>
          </p:cNvPr>
          <p:cNvSpPr>
            <a:spLocks noGrp="1"/>
          </p:cNvSpPr>
          <p:nvPr>
            <p:ph type="sldNum" sz="quarter" idx="12"/>
          </p:nvPr>
        </p:nvSpPr>
        <p:spPr/>
        <p:txBody>
          <a:bodyPr/>
          <a:lstStyle/>
          <a:p>
            <a:fld id="{065D238E-0235-407E-A47E-90C9449F5B8D}" type="slidenum">
              <a:rPr lang="fr-FR" smtClean="0"/>
              <a:t>37</a:t>
            </a:fld>
            <a:endParaRPr lang="fr-FR"/>
          </a:p>
        </p:txBody>
      </p:sp>
      <p:pic>
        <p:nvPicPr>
          <p:cNvPr id="3" name="Graphique 2" descr="Avertissement contour">
            <a:extLst>
              <a:ext uri="{FF2B5EF4-FFF2-40B4-BE49-F238E27FC236}">
                <a16:creationId xmlns:a16="http://schemas.microsoft.com/office/drawing/2014/main" id="{7EBD8E19-46B3-B5B3-DCEA-20B66E60A63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67880" y="2852936"/>
            <a:ext cx="754254" cy="576064"/>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pic>
      <p:grpSp>
        <p:nvGrpSpPr>
          <p:cNvPr id="12" name="Groupe 14">
            <a:extLst>
              <a:ext uri="{FF2B5EF4-FFF2-40B4-BE49-F238E27FC236}">
                <a16:creationId xmlns:a16="http://schemas.microsoft.com/office/drawing/2014/main" id="{BF314BD3-AB41-740E-985D-0EA8F6BA2287}"/>
              </a:ext>
            </a:extLst>
          </p:cNvPr>
          <p:cNvGrpSpPr>
            <a:grpSpLocks/>
          </p:cNvGrpSpPr>
          <p:nvPr/>
        </p:nvGrpSpPr>
        <p:grpSpPr bwMode="auto">
          <a:xfrm>
            <a:off x="1366343" y="33379"/>
            <a:ext cx="7661932" cy="957034"/>
            <a:chOff x="2521302" y="4227945"/>
            <a:chExt cx="6645275" cy="2544329"/>
          </a:xfrm>
        </p:grpSpPr>
        <p:sp>
          <p:nvSpPr>
            <p:cNvPr id="14" name="Oval 2">
              <a:extLst>
                <a:ext uri="{FF2B5EF4-FFF2-40B4-BE49-F238E27FC236}">
                  <a16:creationId xmlns:a16="http://schemas.microsoft.com/office/drawing/2014/main" id="{091DC520-EA66-F9F1-D8BF-C9CD6AE98E3A}"/>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DA835BA1-B18F-ECD9-AE57-D47D4640BF26}"/>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052621BE-C0A8-1F0F-7245-4A5608903D81}"/>
                </a:ext>
              </a:extLst>
            </p:cNvPr>
            <p:cNvSpPr txBox="1">
              <a:spLocks noChangeArrowheads="1" noChangeShapeType="1"/>
            </p:cNvSpPr>
            <p:nvPr/>
          </p:nvSpPr>
          <p:spPr bwMode="auto">
            <a:xfrm rot="16200000">
              <a:off x="2205356" y="510651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17" name="Group 6">
              <a:extLst>
                <a:ext uri="{FF2B5EF4-FFF2-40B4-BE49-F238E27FC236}">
                  <a16:creationId xmlns:a16="http://schemas.microsoft.com/office/drawing/2014/main" id="{9D273B1B-A70A-69FD-F67D-1ACBE1AE4E7E}"/>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F096AAA8-193F-203A-D91D-3C0B8F992034}"/>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C4E74CCB-8815-D229-45CA-CD9F98CC4D56}"/>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C714FFCA-AB70-5F08-9BA1-0E7949461912}"/>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18" name="Group 10">
              <a:extLst>
                <a:ext uri="{FF2B5EF4-FFF2-40B4-BE49-F238E27FC236}">
                  <a16:creationId xmlns:a16="http://schemas.microsoft.com/office/drawing/2014/main" id="{2007F584-7E1B-3478-81DC-8686A1B999B9}"/>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14BA625D-ACD6-215D-0085-0AFFDE6C6D39}"/>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C2C04487-5E5A-C857-CF18-BB50196851DA}"/>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E8B2FBEE-D3A8-0B83-D5EA-C844D909EC78}"/>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pic>
        <p:nvPicPr>
          <p:cNvPr id="25" name="Image 24" descr="Logo_CDG18_BS.jpg">
            <a:extLst>
              <a:ext uri="{FF2B5EF4-FFF2-40B4-BE49-F238E27FC236}">
                <a16:creationId xmlns:a16="http://schemas.microsoft.com/office/drawing/2014/main" id="{ED1266D5-BEEC-D060-F038-4B373AB3BCD4}"/>
              </a:ext>
            </a:extLst>
          </p:cNvPr>
          <p:cNvPicPr>
            <a:picLocks noChangeAspect="1"/>
          </p:cNvPicPr>
          <p:nvPr/>
        </p:nvPicPr>
        <p:blipFill>
          <a:blip r:embed="rId5"/>
          <a:stretch>
            <a:fillRect/>
          </a:stretch>
        </p:blipFill>
        <p:spPr>
          <a:xfrm>
            <a:off x="152400" y="0"/>
            <a:ext cx="1422426" cy="1443762"/>
          </a:xfrm>
          <a:prstGeom prst="rect">
            <a:avLst/>
          </a:prstGeom>
        </p:spPr>
      </p:pic>
    </p:spTree>
    <p:extLst>
      <p:ext uri="{BB962C8B-B14F-4D97-AF65-F5344CB8AC3E}">
        <p14:creationId xmlns:p14="http://schemas.microsoft.com/office/powerpoint/2010/main" val="171788337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990600" y="1478202"/>
            <a:ext cx="8529637"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dirty="0">
                <a:solidFill>
                  <a:srgbClr val="66CCFF"/>
                </a:solidFill>
              </a:rPr>
              <a:t>La procédure de la mobilité interne</a:t>
            </a:r>
          </a:p>
          <a:p>
            <a:pPr eaLnBrk="1" hangingPunct="1"/>
            <a:endParaRPr lang="fr-FR" altLang="fr-FR" sz="1200" b="1" dirty="0">
              <a:solidFill>
                <a:srgbClr val="1F92B7"/>
              </a:solidFill>
            </a:endParaRPr>
          </a:p>
        </p:txBody>
      </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89505" y="2535715"/>
            <a:ext cx="8754717" cy="4185761"/>
          </a:xfrm>
          <a:prstGeom prst="rect">
            <a:avLst/>
          </a:prstGeom>
        </p:spPr>
        <p:txBody>
          <a:bodyPr wrap="square">
            <a:spAutoFit/>
          </a:bodyPr>
          <a:lstStyle/>
          <a:p>
            <a:pPr marL="396000" indent="-285750" algn="just">
              <a:spcBef>
                <a:spcPts val="600"/>
              </a:spcBef>
              <a:spcAft>
                <a:spcPts val="600"/>
              </a:spcAft>
              <a:buFont typeface="Wingdings" panose="05000000000000000000" pitchFamily="2" charset="2"/>
              <a:buChar char="ü"/>
            </a:pPr>
            <a:r>
              <a:rPr lang="fr-FR" b="1" u="sng" dirty="0">
                <a:solidFill>
                  <a:srgbClr val="FF0000"/>
                </a:solidFill>
              </a:rPr>
              <a:t>Les motifs liés à l’inaptitude physique des agents.</a:t>
            </a:r>
          </a:p>
          <a:p>
            <a:pPr algn="just">
              <a:spcBef>
                <a:spcPts val="600"/>
              </a:spcBef>
              <a:spcAft>
                <a:spcPts val="600"/>
              </a:spcAft>
            </a:pPr>
            <a:r>
              <a:rPr lang="fr-FR" sz="1700" dirty="0">
                <a:solidFill>
                  <a:schemeClr val="tx2"/>
                </a:solidFill>
              </a:rPr>
              <a:t>Lorsque l'état de santé d'un fonctionnaire ne lui permet plus d’exercer normalement ses fonctions, et qu'un </a:t>
            </a:r>
            <a:r>
              <a:rPr lang="fr-FR" sz="1700" b="1" dirty="0">
                <a:solidFill>
                  <a:schemeClr val="tx2"/>
                </a:solidFill>
              </a:rPr>
              <a:t>aménagement du poste de travail n'est pas possible, l'autorité territoriale peut procéder à un changement d'affectation</a:t>
            </a:r>
            <a:r>
              <a:rPr lang="fr-FR" sz="1700" dirty="0">
                <a:solidFill>
                  <a:schemeClr val="tx2"/>
                </a:solidFill>
              </a:rPr>
              <a:t> (article L. 826-3 du CGFP).</a:t>
            </a:r>
            <a:endParaRPr lang="fr-FR" sz="1700" i="1" dirty="0">
              <a:solidFill>
                <a:schemeClr val="tx2"/>
              </a:solidFill>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fr-FR" sz="1700" b="0" i="0" u="none" strike="noStrike" kern="1200" cap="none" spc="0" normalizeH="0" baseline="0" noProof="0" dirty="0">
                <a:ln>
                  <a:noFill/>
                </a:ln>
                <a:solidFill>
                  <a:srgbClr val="3F2270"/>
                </a:solidFill>
                <a:effectLst/>
                <a:uLnTx/>
                <a:uFillTx/>
                <a:ea typeface="+mn-ea"/>
                <a:cs typeface="+mn-cs"/>
              </a:rPr>
              <a:t>L'affectation dans un autre emploi du grade en raison de l'état physique </a:t>
            </a:r>
            <a:r>
              <a:rPr kumimoji="0" lang="fr-FR" sz="1700" b="1" i="0" u="none" strike="noStrike" kern="1200" cap="none" spc="0" normalizeH="0" baseline="0" noProof="0" dirty="0">
                <a:ln>
                  <a:noFill/>
                </a:ln>
                <a:solidFill>
                  <a:srgbClr val="3F2270"/>
                </a:solidFill>
                <a:effectLst/>
                <a:uLnTx/>
                <a:uFillTx/>
                <a:ea typeface="+mn-ea"/>
                <a:cs typeface="+mn-cs"/>
              </a:rPr>
              <a:t>est subordonnée à un avis du médecin du travail</a:t>
            </a:r>
            <a:r>
              <a:rPr kumimoji="0" lang="fr-FR" sz="1700" b="0" i="0" u="none" strike="noStrike" kern="1200" cap="none" spc="0" normalizeH="0" baseline="0" noProof="0" dirty="0">
                <a:ln>
                  <a:noFill/>
                </a:ln>
                <a:solidFill>
                  <a:srgbClr val="3F2270"/>
                </a:solidFill>
                <a:effectLst/>
                <a:uLnTx/>
                <a:uFillTx/>
                <a:ea typeface="+mn-ea"/>
                <a:cs typeface="+mn-cs"/>
              </a:rPr>
              <a:t>, ou, lorsqu'il a été consulté, du conseil médical (article 1er décret n°85-1054 du 30 septembre 1985).</a:t>
            </a:r>
          </a:p>
          <a:p>
            <a:pPr algn="just">
              <a:spcBef>
                <a:spcPts val="600"/>
              </a:spcBef>
              <a:spcAft>
                <a:spcPts val="600"/>
              </a:spcAft>
            </a:pPr>
            <a:r>
              <a:rPr lang="fr-FR" u="sng" dirty="0">
                <a:solidFill>
                  <a:schemeClr val="tx2"/>
                </a:solidFill>
              </a:rPr>
              <a:t>Quelques exemples de jurisprudences </a:t>
            </a:r>
            <a:r>
              <a:rPr lang="fr-FR" b="1" dirty="0">
                <a:solidFill>
                  <a:schemeClr val="tx2"/>
                </a:solidFill>
              </a:rPr>
              <a:t>:</a:t>
            </a:r>
          </a:p>
          <a:p>
            <a:pPr marL="285750" indent="-285750" algn="just">
              <a:spcBef>
                <a:spcPts val="600"/>
              </a:spcBef>
              <a:spcAft>
                <a:spcPts val="600"/>
              </a:spcAft>
              <a:buFontTx/>
              <a:buChar char="-"/>
            </a:pPr>
            <a:r>
              <a:rPr lang="fr-FR" sz="1600" i="1" dirty="0">
                <a:solidFill>
                  <a:schemeClr val="tx2"/>
                </a:solidFill>
              </a:rPr>
              <a:t>L'affectation dans un emploi du même cadre d'emplois, adapté à l'état physique de l'agent, ne constitue pas un reclassement et n'est pas illégale si elle n’a pas été précédée d'une demande du fonctionnaire en faveur de cet emploi (CE du 08/12/2018 n°401812).</a:t>
            </a:r>
          </a:p>
          <a:p>
            <a:pPr algn="just">
              <a:spcBef>
                <a:spcPts val="600"/>
              </a:spcBef>
            </a:pPr>
            <a:endParaRPr lang="fr-FR" b="1" dirty="0">
              <a:solidFill>
                <a:schemeClr val="tx2"/>
              </a:solidFill>
            </a:endParaRPr>
          </a:p>
          <a:p>
            <a:pPr marL="285750" indent="-285750" algn="just">
              <a:spcBef>
                <a:spcPts val="600"/>
              </a:spcBef>
              <a:buFontTx/>
              <a:buChar char="-"/>
            </a:pPr>
            <a:endParaRPr lang="fr-FR" sz="700" dirty="0">
              <a:solidFill>
                <a:schemeClr val="tx2"/>
              </a:solidFill>
            </a:endParaRPr>
          </a:p>
        </p:txBody>
      </p:sp>
      <p:sp>
        <p:nvSpPr>
          <p:cNvPr id="12" name="Espace réservé du numéro de diapositive 11">
            <a:extLst>
              <a:ext uri="{FF2B5EF4-FFF2-40B4-BE49-F238E27FC236}">
                <a16:creationId xmlns:a16="http://schemas.microsoft.com/office/drawing/2014/main" id="{1E54A377-CCA8-1753-10F4-159AF09A1844}"/>
              </a:ext>
            </a:extLst>
          </p:cNvPr>
          <p:cNvSpPr>
            <a:spLocks noGrp="1"/>
          </p:cNvSpPr>
          <p:nvPr>
            <p:ph type="sldNum" sz="quarter" idx="12"/>
          </p:nvPr>
        </p:nvSpPr>
        <p:spPr/>
        <p:txBody>
          <a:bodyPr/>
          <a:lstStyle/>
          <a:p>
            <a:fld id="{065D238E-0235-407E-A47E-90C9449F5B8D}" type="slidenum">
              <a:rPr lang="fr-FR" smtClean="0"/>
              <a:t>38</a:t>
            </a:fld>
            <a:endParaRPr lang="fr-FR"/>
          </a:p>
        </p:txBody>
      </p:sp>
      <p:grpSp>
        <p:nvGrpSpPr>
          <p:cNvPr id="3" name="Groupe 14">
            <a:extLst>
              <a:ext uri="{FF2B5EF4-FFF2-40B4-BE49-F238E27FC236}">
                <a16:creationId xmlns:a16="http://schemas.microsoft.com/office/drawing/2014/main" id="{E29CB3E8-71DF-AD7D-6DC3-BF11B7541FCD}"/>
              </a:ext>
            </a:extLst>
          </p:cNvPr>
          <p:cNvGrpSpPr>
            <a:grpSpLocks/>
          </p:cNvGrpSpPr>
          <p:nvPr/>
        </p:nvGrpSpPr>
        <p:grpSpPr bwMode="auto">
          <a:xfrm>
            <a:off x="1366343" y="33379"/>
            <a:ext cx="7661932" cy="957034"/>
            <a:chOff x="2521302" y="4227945"/>
            <a:chExt cx="6645275" cy="2544329"/>
          </a:xfrm>
        </p:grpSpPr>
        <p:sp>
          <p:nvSpPr>
            <p:cNvPr id="13" name="Oval 2">
              <a:extLst>
                <a:ext uri="{FF2B5EF4-FFF2-40B4-BE49-F238E27FC236}">
                  <a16:creationId xmlns:a16="http://schemas.microsoft.com/office/drawing/2014/main" id="{0CB2BEF4-AA1B-3510-111E-348C0C6CEBD9}"/>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4" name="Rectangle 3">
              <a:extLst>
                <a:ext uri="{FF2B5EF4-FFF2-40B4-BE49-F238E27FC236}">
                  <a16:creationId xmlns:a16="http://schemas.microsoft.com/office/drawing/2014/main" id="{61B8431D-4400-B0DB-30C7-F66A9AE13DCC}"/>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5" name="Text Box 4">
              <a:extLst>
                <a:ext uri="{FF2B5EF4-FFF2-40B4-BE49-F238E27FC236}">
                  <a16:creationId xmlns:a16="http://schemas.microsoft.com/office/drawing/2014/main" id="{6C349BFD-342F-9885-7547-CEB9AF309BA5}"/>
                </a:ext>
              </a:extLst>
            </p:cNvPr>
            <p:cNvSpPr txBox="1">
              <a:spLocks noChangeArrowheads="1" noChangeShapeType="1"/>
            </p:cNvSpPr>
            <p:nvPr/>
          </p:nvSpPr>
          <p:spPr bwMode="auto">
            <a:xfrm rot="16200000">
              <a:off x="2205356" y="510651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16" name="Group 6">
              <a:extLst>
                <a:ext uri="{FF2B5EF4-FFF2-40B4-BE49-F238E27FC236}">
                  <a16:creationId xmlns:a16="http://schemas.microsoft.com/office/drawing/2014/main" id="{95150C60-C39F-BBCB-661F-BDC237E0E909}"/>
                </a:ext>
              </a:extLst>
            </p:cNvPr>
            <p:cNvGrpSpPr>
              <a:grpSpLocks/>
            </p:cNvGrpSpPr>
            <p:nvPr/>
          </p:nvGrpSpPr>
          <p:grpSpPr bwMode="auto">
            <a:xfrm>
              <a:off x="3957638" y="5091476"/>
              <a:ext cx="171450" cy="1165229"/>
              <a:chOff x="112099728" y="105931681"/>
              <a:chExt cx="170831" cy="1165800"/>
            </a:xfrm>
          </p:grpSpPr>
          <p:sp>
            <p:nvSpPr>
              <p:cNvPr id="21" name="Rectangle 7">
                <a:extLst>
                  <a:ext uri="{FF2B5EF4-FFF2-40B4-BE49-F238E27FC236}">
                    <a16:creationId xmlns:a16="http://schemas.microsoft.com/office/drawing/2014/main" id="{1DBEE7ED-94FF-1238-D082-6043DA56976F}"/>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2" name="Rectangle 8">
                <a:extLst>
                  <a:ext uri="{FF2B5EF4-FFF2-40B4-BE49-F238E27FC236}">
                    <a16:creationId xmlns:a16="http://schemas.microsoft.com/office/drawing/2014/main" id="{81B60B75-5B02-1EE1-F0AE-935BDDB6E40E}"/>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3" name="Rectangle 9">
                <a:extLst>
                  <a:ext uri="{FF2B5EF4-FFF2-40B4-BE49-F238E27FC236}">
                    <a16:creationId xmlns:a16="http://schemas.microsoft.com/office/drawing/2014/main" id="{8EE32342-659D-1EEE-E153-56EEFC15E66C}"/>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17" name="Group 10">
              <a:extLst>
                <a:ext uri="{FF2B5EF4-FFF2-40B4-BE49-F238E27FC236}">
                  <a16:creationId xmlns:a16="http://schemas.microsoft.com/office/drawing/2014/main" id="{EAC5C165-8A36-48A0-C605-789887A9294B}"/>
                </a:ext>
              </a:extLst>
            </p:cNvPr>
            <p:cNvGrpSpPr>
              <a:grpSpLocks/>
            </p:cNvGrpSpPr>
            <p:nvPr/>
          </p:nvGrpSpPr>
          <p:grpSpPr bwMode="auto">
            <a:xfrm>
              <a:off x="8701088" y="4447632"/>
              <a:ext cx="169862" cy="1163632"/>
              <a:chOff x="116843535" y="105289350"/>
              <a:chExt cx="170420" cy="1163658"/>
            </a:xfrm>
          </p:grpSpPr>
          <p:sp>
            <p:nvSpPr>
              <p:cNvPr id="18" name="Rectangle 17">
                <a:extLst>
                  <a:ext uri="{FF2B5EF4-FFF2-40B4-BE49-F238E27FC236}">
                    <a16:creationId xmlns:a16="http://schemas.microsoft.com/office/drawing/2014/main" id="{0F6B5BAD-965F-0042-DF25-6CA431710218}"/>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19" name="Rectangle 18">
                <a:extLst>
                  <a:ext uri="{FF2B5EF4-FFF2-40B4-BE49-F238E27FC236}">
                    <a16:creationId xmlns:a16="http://schemas.microsoft.com/office/drawing/2014/main" id="{08041D8B-6DAB-39C8-F436-D7303BFAC6BB}"/>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0" name="Rectangle 19">
                <a:extLst>
                  <a:ext uri="{FF2B5EF4-FFF2-40B4-BE49-F238E27FC236}">
                    <a16:creationId xmlns:a16="http://schemas.microsoft.com/office/drawing/2014/main" id="{E6F3D4C5-6C4B-3B56-24BB-66B6EAC99585}"/>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pic>
        <p:nvPicPr>
          <p:cNvPr id="24" name="Image 23" descr="Logo_CDG18_BS.jpg">
            <a:extLst>
              <a:ext uri="{FF2B5EF4-FFF2-40B4-BE49-F238E27FC236}">
                <a16:creationId xmlns:a16="http://schemas.microsoft.com/office/drawing/2014/main" id="{F703B6FC-60A3-48EF-B06D-AC37D2BC01DC}"/>
              </a:ext>
            </a:extLst>
          </p:cNvPr>
          <p:cNvPicPr>
            <a:picLocks noChangeAspect="1"/>
          </p:cNvPicPr>
          <p:nvPr/>
        </p:nvPicPr>
        <p:blipFill>
          <a:blip r:embed="rId3"/>
          <a:stretch>
            <a:fillRect/>
          </a:stretch>
        </p:blipFill>
        <p:spPr>
          <a:xfrm>
            <a:off x="152400" y="0"/>
            <a:ext cx="1422426" cy="1443762"/>
          </a:xfrm>
          <a:prstGeom prst="rect">
            <a:avLst/>
          </a:prstGeom>
        </p:spPr>
      </p:pic>
    </p:spTree>
    <p:extLst>
      <p:ext uri="{BB962C8B-B14F-4D97-AF65-F5344CB8AC3E}">
        <p14:creationId xmlns:p14="http://schemas.microsoft.com/office/powerpoint/2010/main" val="134004385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38813" y="1124744"/>
            <a:ext cx="8983035"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dirty="0">
                <a:solidFill>
                  <a:srgbClr val="66CCFF"/>
                </a:solidFill>
              </a:rPr>
              <a:t>Les conséquences et les effets de la mobilité interne</a:t>
            </a:r>
          </a:p>
        </p:txBody>
      </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294461" y="1636316"/>
            <a:ext cx="8769056" cy="5616922"/>
          </a:xfrm>
          <a:prstGeom prst="rect">
            <a:avLst/>
          </a:prstGeom>
        </p:spPr>
        <p:txBody>
          <a:bodyPr wrap="square">
            <a:spAutoFit/>
          </a:bodyPr>
          <a:lstStyle/>
          <a:p>
            <a:pPr marL="285750" indent="-285750" algn="just">
              <a:spcBef>
                <a:spcPts val="600"/>
              </a:spcBef>
              <a:buFont typeface="Wingdings" panose="05000000000000000000" pitchFamily="2" charset="2"/>
              <a:buChar char="§"/>
            </a:pPr>
            <a:r>
              <a:rPr lang="fr-FR" b="1" dirty="0">
                <a:solidFill>
                  <a:srgbClr val="FF0000"/>
                </a:solidFill>
              </a:rPr>
              <a:t>La mobilité interne n’a pas d’impact sur la carrière et les éléments fixes de la rémunération</a:t>
            </a:r>
            <a:r>
              <a:rPr lang="fr-FR" dirty="0">
                <a:solidFill>
                  <a:srgbClr val="FF0000"/>
                </a:solidFill>
              </a:rPr>
              <a:t> :</a:t>
            </a:r>
          </a:p>
          <a:p>
            <a:pPr marL="285750" indent="-285750" algn="just">
              <a:spcBef>
                <a:spcPts val="600"/>
              </a:spcBef>
              <a:buFontTx/>
              <a:buChar char="-"/>
            </a:pPr>
            <a:r>
              <a:rPr lang="fr-FR" dirty="0">
                <a:solidFill>
                  <a:schemeClr val="tx2"/>
                </a:solidFill>
              </a:rPr>
              <a:t>la situation statutaire de l’agent (échelon, grade et ancienneté),</a:t>
            </a:r>
          </a:p>
          <a:p>
            <a:pPr marL="285750" indent="-285750" algn="just">
              <a:spcBef>
                <a:spcPts val="600"/>
              </a:spcBef>
              <a:buFontTx/>
              <a:buChar char="-"/>
            </a:pPr>
            <a:r>
              <a:rPr lang="fr-FR" dirty="0">
                <a:solidFill>
                  <a:schemeClr val="tx2"/>
                </a:solidFill>
              </a:rPr>
              <a:t>sa rémunération statutaire (traitement et SFT),</a:t>
            </a:r>
          </a:p>
          <a:p>
            <a:pPr marL="285750" indent="-285750" algn="just">
              <a:spcBef>
                <a:spcPts val="600"/>
              </a:spcBef>
              <a:buFontTx/>
              <a:buChar char="-"/>
            </a:pPr>
            <a:r>
              <a:rPr lang="fr-FR" dirty="0">
                <a:solidFill>
                  <a:schemeClr val="tx2"/>
                </a:solidFill>
              </a:rPr>
              <a:t>son compte épargne temps,</a:t>
            </a:r>
          </a:p>
          <a:p>
            <a:pPr marL="285750" indent="-285750" algn="just">
              <a:spcBef>
                <a:spcPts val="600"/>
              </a:spcBef>
              <a:buFontTx/>
              <a:buChar char="-"/>
            </a:pPr>
            <a:r>
              <a:rPr lang="fr-FR" dirty="0">
                <a:solidFill>
                  <a:schemeClr val="tx2"/>
                </a:solidFill>
              </a:rPr>
              <a:t>ses congés annuels …</a:t>
            </a:r>
          </a:p>
          <a:p>
            <a:pPr algn="just">
              <a:spcBef>
                <a:spcPts val="600"/>
              </a:spcBef>
            </a:pPr>
            <a:endParaRPr lang="fr-FR" sz="1200" dirty="0">
              <a:solidFill>
                <a:schemeClr val="tx2"/>
              </a:solidFill>
            </a:endParaRPr>
          </a:p>
          <a:p>
            <a:pPr algn="just">
              <a:spcBef>
                <a:spcPts val="600"/>
              </a:spcBef>
            </a:pPr>
            <a:r>
              <a:rPr lang="fr-FR" b="1" dirty="0">
                <a:solidFill>
                  <a:srgbClr val="FF0000"/>
                </a:solidFill>
              </a:rPr>
              <a:t>En revanche, la mutation interne peut impacter :</a:t>
            </a:r>
          </a:p>
          <a:p>
            <a:pPr marL="285750" indent="-285750" algn="just">
              <a:spcBef>
                <a:spcPts val="600"/>
              </a:spcBef>
              <a:buFontTx/>
              <a:buChar char="-"/>
            </a:pPr>
            <a:r>
              <a:rPr lang="fr-FR" dirty="0">
                <a:solidFill>
                  <a:schemeClr val="tx2"/>
                </a:solidFill>
              </a:rPr>
              <a:t>la rémunération : perte ou octroi de la Nouvelle Bonification Indiciaire (si les fonctions y ouvrant droit ne sont plus occupées),</a:t>
            </a:r>
          </a:p>
          <a:p>
            <a:pPr marL="285750" indent="-285750" algn="just">
              <a:spcBef>
                <a:spcPts val="600"/>
              </a:spcBef>
              <a:buFontTx/>
              <a:buChar char="-"/>
            </a:pPr>
            <a:r>
              <a:rPr lang="fr-FR" dirty="0">
                <a:solidFill>
                  <a:schemeClr val="tx2"/>
                </a:solidFill>
              </a:rPr>
              <a:t>modification du régime indemnitaire,</a:t>
            </a:r>
          </a:p>
          <a:p>
            <a:pPr marL="285750" indent="-285750" algn="just">
              <a:spcBef>
                <a:spcPts val="600"/>
              </a:spcBef>
              <a:buFontTx/>
              <a:buChar char="-"/>
            </a:pPr>
            <a:r>
              <a:rPr lang="fr-FR" dirty="0">
                <a:solidFill>
                  <a:schemeClr val="tx2"/>
                </a:solidFill>
              </a:rPr>
              <a:t>les horaires de travail (sans modifier la durée de service de l’agent),</a:t>
            </a:r>
          </a:p>
          <a:p>
            <a:pPr marL="285750" indent="-285750" algn="just">
              <a:spcBef>
                <a:spcPts val="600"/>
              </a:spcBef>
              <a:buFontTx/>
              <a:buChar char="-"/>
            </a:pPr>
            <a:r>
              <a:rPr lang="fr-FR" dirty="0">
                <a:solidFill>
                  <a:schemeClr val="tx2"/>
                </a:solidFill>
              </a:rPr>
              <a:t>le lieu d’affectation,</a:t>
            </a:r>
          </a:p>
          <a:p>
            <a:pPr marL="285750" indent="-285750" algn="just">
              <a:spcBef>
                <a:spcPts val="600"/>
              </a:spcBef>
              <a:buFontTx/>
              <a:buChar char="-"/>
            </a:pPr>
            <a:r>
              <a:rPr lang="fr-FR" dirty="0">
                <a:solidFill>
                  <a:schemeClr val="tx2"/>
                </a:solidFill>
              </a:rPr>
              <a:t>le niveau de responsabilités,</a:t>
            </a:r>
          </a:p>
          <a:p>
            <a:pPr marL="285750" indent="-285750" algn="just">
              <a:spcBef>
                <a:spcPts val="600"/>
              </a:spcBef>
              <a:buFontTx/>
              <a:buChar char="-"/>
            </a:pPr>
            <a:r>
              <a:rPr lang="fr-FR" dirty="0">
                <a:solidFill>
                  <a:schemeClr val="tx2"/>
                </a:solidFill>
              </a:rPr>
              <a:t>la perte ou l’octroi d’un logement de fonction.</a:t>
            </a:r>
          </a:p>
          <a:p>
            <a:pPr algn="just">
              <a:spcBef>
                <a:spcPts val="600"/>
              </a:spcBef>
            </a:pPr>
            <a:endParaRPr lang="fr-FR" dirty="0">
              <a:solidFill>
                <a:schemeClr val="tx2"/>
              </a:solidFill>
            </a:endParaRPr>
          </a:p>
          <a:p>
            <a:pPr marL="285750" indent="-285750" algn="just">
              <a:spcBef>
                <a:spcPts val="600"/>
              </a:spcBef>
              <a:buFontTx/>
              <a:buChar char="-"/>
            </a:pPr>
            <a:endParaRPr lang="fr-FR" sz="700" dirty="0">
              <a:solidFill>
                <a:schemeClr val="tx2"/>
              </a:solidFill>
            </a:endParaRPr>
          </a:p>
        </p:txBody>
      </p:sp>
      <p:sp>
        <p:nvSpPr>
          <p:cNvPr id="12" name="Espace réservé du numéro de diapositive 11">
            <a:extLst>
              <a:ext uri="{FF2B5EF4-FFF2-40B4-BE49-F238E27FC236}">
                <a16:creationId xmlns:a16="http://schemas.microsoft.com/office/drawing/2014/main" id="{1E54A377-CCA8-1753-10F4-159AF09A1844}"/>
              </a:ext>
            </a:extLst>
          </p:cNvPr>
          <p:cNvSpPr>
            <a:spLocks noGrp="1"/>
          </p:cNvSpPr>
          <p:nvPr>
            <p:ph type="sldNum" sz="quarter" idx="12"/>
          </p:nvPr>
        </p:nvSpPr>
        <p:spPr/>
        <p:txBody>
          <a:bodyPr/>
          <a:lstStyle/>
          <a:p>
            <a:fld id="{065D238E-0235-407E-A47E-90C9449F5B8D}" type="slidenum">
              <a:rPr lang="fr-FR" smtClean="0"/>
              <a:t>39</a:t>
            </a:fld>
            <a:endParaRPr lang="fr-FR"/>
          </a:p>
        </p:txBody>
      </p:sp>
      <p:grpSp>
        <p:nvGrpSpPr>
          <p:cNvPr id="3" name="Groupe 14">
            <a:extLst>
              <a:ext uri="{FF2B5EF4-FFF2-40B4-BE49-F238E27FC236}">
                <a16:creationId xmlns:a16="http://schemas.microsoft.com/office/drawing/2014/main" id="{D002C0F9-9FCB-AAD1-BA09-4801DC046CE1}"/>
              </a:ext>
            </a:extLst>
          </p:cNvPr>
          <p:cNvGrpSpPr>
            <a:grpSpLocks/>
          </p:cNvGrpSpPr>
          <p:nvPr/>
        </p:nvGrpSpPr>
        <p:grpSpPr bwMode="auto">
          <a:xfrm>
            <a:off x="1401585" y="23362"/>
            <a:ext cx="7661932" cy="957034"/>
            <a:chOff x="2521302" y="4227945"/>
            <a:chExt cx="6645275" cy="2544329"/>
          </a:xfrm>
        </p:grpSpPr>
        <p:sp>
          <p:nvSpPr>
            <p:cNvPr id="13" name="Oval 2">
              <a:extLst>
                <a:ext uri="{FF2B5EF4-FFF2-40B4-BE49-F238E27FC236}">
                  <a16:creationId xmlns:a16="http://schemas.microsoft.com/office/drawing/2014/main" id="{EDFDA6F8-7AF2-1F0A-AC7C-4AF16A92DE0C}"/>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4" name="Rectangle 3">
              <a:extLst>
                <a:ext uri="{FF2B5EF4-FFF2-40B4-BE49-F238E27FC236}">
                  <a16:creationId xmlns:a16="http://schemas.microsoft.com/office/drawing/2014/main" id="{8666CD28-1CA3-F18D-04FF-A41DAFCE2F35}"/>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5" name="Text Box 4">
              <a:extLst>
                <a:ext uri="{FF2B5EF4-FFF2-40B4-BE49-F238E27FC236}">
                  <a16:creationId xmlns:a16="http://schemas.microsoft.com/office/drawing/2014/main" id="{CDAC0CB5-7786-77EC-C985-E098D289C416}"/>
                </a:ext>
              </a:extLst>
            </p:cNvPr>
            <p:cNvSpPr txBox="1">
              <a:spLocks noChangeArrowheads="1" noChangeShapeType="1"/>
            </p:cNvSpPr>
            <p:nvPr/>
          </p:nvSpPr>
          <p:spPr bwMode="auto">
            <a:xfrm rot="16200000">
              <a:off x="2205356" y="510651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16" name="Group 6">
              <a:extLst>
                <a:ext uri="{FF2B5EF4-FFF2-40B4-BE49-F238E27FC236}">
                  <a16:creationId xmlns:a16="http://schemas.microsoft.com/office/drawing/2014/main" id="{6A3EA79A-CAA6-AEA1-0D5A-48A313669495}"/>
                </a:ext>
              </a:extLst>
            </p:cNvPr>
            <p:cNvGrpSpPr>
              <a:grpSpLocks/>
            </p:cNvGrpSpPr>
            <p:nvPr/>
          </p:nvGrpSpPr>
          <p:grpSpPr bwMode="auto">
            <a:xfrm>
              <a:off x="3957638" y="5091476"/>
              <a:ext cx="171450" cy="1165229"/>
              <a:chOff x="112099728" y="105931681"/>
              <a:chExt cx="170831" cy="1165800"/>
            </a:xfrm>
          </p:grpSpPr>
          <p:sp>
            <p:nvSpPr>
              <p:cNvPr id="21" name="Rectangle 7">
                <a:extLst>
                  <a:ext uri="{FF2B5EF4-FFF2-40B4-BE49-F238E27FC236}">
                    <a16:creationId xmlns:a16="http://schemas.microsoft.com/office/drawing/2014/main" id="{F4EA4874-B224-3AD1-606F-E32E634B2A33}"/>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2" name="Rectangle 8">
                <a:extLst>
                  <a:ext uri="{FF2B5EF4-FFF2-40B4-BE49-F238E27FC236}">
                    <a16:creationId xmlns:a16="http://schemas.microsoft.com/office/drawing/2014/main" id="{B1E59DE2-FF10-8627-40AE-9F6732682CC3}"/>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3" name="Rectangle 9">
                <a:extLst>
                  <a:ext uri="{FF2B5EF4-FFF2-40B4-BE49-F238E27FC236}">
                    <a16:creationId xmlns:a16="http://schemas.microsoft.com/office/drawing/2014/main" id="{B2D5A71D-E7E9-0967-E597-BA8B03504561}"/>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17" name="Group 10">
              <a:extLst>
                <a:ext uri="{FF2B5EF4-FFF2-40B4-BE49-F238E27FC236}">
                  <a16:creationId xmlns:a16="http://schemas.microsoft.com/office/drawing/2014/main" id="{3C6D31C1-05E3-ABB6-D7A9-1F0E320C4793}"/>
                </a:ext>
              </a:extLst>
            </p:cNvPr>
            <p:cNvGrpSpPr>
              <a:grpSpLocks/>
            </p:cNvGrpSpPr>
            <p:nvPr/>
          </p:nvGrpSpPr>
          <p:grpSpPr bwMode="auto">
            <a:xfrm>
              <a:off x="8701088" y="4447632"/>
              <a:ext cx="169862" cy="1163632"/>
              <a:chOff x="116843535" y="105289350"/>
              <a:chExt cx="170420" cy="1163658"/>
            </a:xfrm>
          </p:grpSpPr>
          <p:sp>
            <p:nvSpPr>
              <p:cNvPr id="18" name="Rectangle 17">
                <a:extLst>
                  <a:ext uri="{FF2B5EF4-FFF2-40B4-BE49-F238E27FC236}">
                    <a16:creationId xmlns:a16="http://schemas.microsoft.com/office/drawing/2014/main" id="{9873EE88-CF8B-1230-C284-7F9B9BD1231E}"/>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19" name="Rectangle 18">
                <a:extLst>
                  <a:ext uri="{FF2B5EF4-FFF2-40B4-BE49-F238E27FC236}">
                    <a16:creationId xmlns:a16="http://schemas.microsoft.com/office/drawing/2014/main" id="{A71FE964-46F1-D80C-38CC-517ED266EF6E}"/>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0" name="Rectangle 19">
                <a:extLst>
                  <a:ext uri="{FF2B5EF4-FFF2-40B4-BE49-F238E27FC236}">
                    <a16:creationId xmlns:a16="http://schemas.microsoft.com/office/drawing/2014/main" id="{A5B1382F-E967-C376-EF46-BD97443F7486}"/>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pic>
        <p:nvPicPr>
          <p:cNvPr id="24" name="Image 23" descr="Logo_CDG18_BS.jpg">
            <a:extLst>
              <a:ext uri="{FF2B5EF4-FFF2-40B4-BE49-F238E27FC236}">
                <a16:creationId xmlns:a16="http://schemas.microsoft.com/office/drawing/2014/main" id="{449C9A95-9639-FE2E-8810-121A56F87078}"/>
              </a:ext>
            </a:extLst>
          </p:cNvPr>
          <p:cNvPicPr>
            <a:picLocks noChangeAspect="1"/>
          </p:cNvPicPr>
          <p:nvPr/>
        </p:nvPicPr>
        <p:blipFill>
          <a:blip r:embed="rId3"/>
          <a:stretch>
            <a:fillRect/>
          </a:stretch>
        </p:blipFill>
        <p:spPr>
          <a:xfrm>
            <a:off x="167578" y="53270"/>
            <a:ext cx="1232360" cy="1250846"/>
          </a:xfrm>
          <a:prstGeom prst="rect">
            <a:avLst/>
          </a:prstGeom>
        </p:spPr>
      </p:pic>
    </p:spTree>
    <p:extLst>
      <p:ext uri="{BB962C8B-B14F-4D97-AF65-F5344CB8AC3E}">
        <p14:creationId xmlns:p14="http://schemas.microsoft.com/office/powerpoint/2010/main" val="10379865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 10" descr="Logo_CDG18_BS.jpg"/>
          <p:cNvPicPr>
            <a:picLocks noChangeAspect="1"/>
          </p:cNvPicPr>
          <p:nvPr/>
        </p:nvPicPr>
        <p:blipFill>
          <a:blip r:embed="rId2"/>
          <a:stretch>
            <a:fillRect/>
          </a:stretch>
        </p:blipFill>
        <p:spPr>
          <a:xfrm>
            <a:off x="0" y="0"/>
            <a:ext cx="1422426" cy="1443762"/>
          </a:xfrm>
          <a:prstGeom prst="rect">
            <a:avLst/>
          </a:prstGeom>
        </p:spPr>
      </p:pic>
      <p:grpSp>
        <p:nvGrpSpPr>
          <p:cNvPr id="6" name="Groupe 14"/>
          <p:cNvGrpSpPr>
            <a:grpSpLocks/>
          </p:cNvGrpSpPr>
          <p:nvPr/>
        </p:nvGrpSpPr>
        <p:grpSpPr bwMode="auto">
          <a:xfrm>
            <a:off x="1354240" y="186233"/>
            <a:ext cx="7661932" cy="1314472"/>
            <a:chOff x="2521302" y="4447632"/>
            <a:chExt cx="6645275" cy="2324642"/>
          </a:xfrm>
        </p:grpSpPr>
        <p:sp>
          <p:nvSpPr>
            <p:cNvPr id="14" name="Oval 2"/>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p:cNvGrpSpPr>
              <a:grpSpLocks/>
            </p:cNvGrpSpPr>
            <p:nvPr/>
          </p:nvGrpSpPr>
          <p:grpSpPr bwMode="auto">
            <a:xfrm>
              <a:off x="3957638" y="5091476"/>
              <a:ext cx="171450" cy="1165229"/>
              <a:chOff x="112099728" y="105931681"/>
              <a:chExt cx="170831" cy="1165800"/>
            </a:xfrm>
          </p:grpSpPr>
          <p:sp>
            <p:nvSpPr>
              <p:cNvPr id="22" name="Rectangle 7"/>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p:cNvGrpSpPr>
              <a:grpSpLocks/>
            </p:cNvGrpSpPr>
            <p:nvPr/>
          </p:nvGrpSpPr>
          <p:grpSpPr bwMode="auto">
            <a:xfrm>
              <a:off x="8701088" y="4447632"/>
              <a:ext cx="169862" cy="1163632"/>
              <a:chOff x="116843535" y="105289350"/>
              <a:chExt cx="170420" cy="1163658"/>
            </a:xfrm>
          </p:grpSpPr>
          <p:sp>
            <p:nvSpPr>
              <p:cNvPr id="19" name="Rectangle 18"/>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3" name="ZoneTexte 2">
            <a:extLst>
              <a:ext uri="{FF2B5EF4-FFF2-40B4-BE49-F238E27FC236}">
                <a16:creationId xmlns:a16="http://schemas.microsoft.com/office/drawing/2014/main" id="{28CA6467-E8B9-8756-4230-803BE1873EC4}"/>
              </a:ext>
            </a:extLst>
          </p:cNvPr>
          <p:cNvSpPr txBox="1"/>
          <p:nvPr/>
        </p:nvSpPr>
        <p:spPr>
          <a:xfrm>
            <a:off x="4904669" y="609982"/>
            <a:ext cx="4090238" cy="369332"/>
          </a:xfrm>
          <a:prstGeom prst="rect">
            <a:avLst/>
          </a:prstGeom>
          <a:noFill/>
        </p:spPr>
        <p:txBody>
          <a:bodyPr wrap="square" rtlCol="0">
            <a:spAutoFit/>
          </a:bodyPr>
          <a:lstStyle/>
          <a:p>
            <a:r>
              <a:rPr lang="fr-FR" b="1" dirty="0">
                <a:solidFill>
                  <a:srgbClr val="00B0F0"/>
                </a:solidFill>
              </a:rPr>
              <a:t>La retraite : qui fait quoi?</a:t>
            </a:r>
          </a:p>
        </p:txBody>
      </p:sp>
      <p:sp>
        <p:nvSpPr>
          <p:cNvPr id="9" name="ZoneTexte 8">
            <a:extLst>
              <a:ext uri="{FF2B5EF4-FFF2-40B4-BE49-F238E27FC236}">
                <a16:creationId xmlns:a16="http://schemas.microsoft.com/office/drawing/2014/main" id="{75423135-2148-7A5E-AF06-4AEA7537D57C}"/>
              </a:ext>
            </a:extLst>
          </p:cNvPr>
          <p:cNvSpPr txBox="1"/>
          <p:nvPr/>
        </p:nvSpPr>
        <p:spPr>
          <a:xfrm>
            <a:off x="482351" y="2065931"/>
            <a:ext cx="7442449" cy="5090240"/>
          </a:xfrm>
          <a:prstGeom prst="rect">
            <a:avLst/>
          </a:prstGeom>
          <a:noFill/>
        </p:spPr>
        <p:txBody>
          <a:bodyPr wrap="square">
            <a:spAutoFit/>
          </a:bodyPr>
          <a:lstStyle/>
          <a:p>
            <a:pPr algn="just">
              <a:buClr>
                <a:srgbClr val="92D050"/>
              </a:buClr>
            </a:pPr>
            <a:r>
              <a:rPr lang="fr-FR" b="1" kern="100" dirty="0">
                <a:solidFill>
                  <a:srgbClr val="FF0000"/>
                </a:solidFill>
                <a:ea typeface="Aptos" panose="020B0004020202020204" pitchFamily="34" charset="0"/>
                <a:cs typeface="Times New Roman" panose="02020603050405020304" pitchFamily="18" charset="0"/>
              </a:rPr>
              <a:t>PARTENARIAT AVEC LA CNRACL : accompagnement des employeurs et actifs</a:t>
            </a:r>
          </a:p>
          <a:p>
            <a:pPr algn="just">
              <a:buClr>
                <a:srgbClr val="92D050"/>
              </a:buClr>
            </a:pPr>
            <a:endParaRPr lang="fr-FR" b="1" kern="100" dirty="0">
              <a:solidFill>
                <a:srgbClr val="FF0000"/>
              </a:solidFill>
              <a:ea typeface="Aptos" panose="020B0004020202020204" pitchFamily="34" charset="0"/>
              <a:cs typeface="Times New Roman" panose="02020603050405020304" pitchFamily="18" charset="0"/>
            </a:endParaRPr>
          </a:p>
          <a:p>
            <a:pPr>
              <a:lnSpc>
                <a:spcPct val="107000"/>
              </a:lnSpc>
              <a:spcAft>
                <a:spcPts val="800"/>
              </a:spcAft>
            </a:pPr>
            <a:r>
              <a:rPr lang="fr-FR" u="sng" kern="100" dirty="0">
                <a:effectLst/>
                <a:ea typeface="Calibri" panose="020F0502020204030204" pitchFamily="34" charset="0"/>
                <a:cs typeface="Times New Roman" panose="02020603050405020304" pitchFamily="18" charset="0"/>
              </a:rPr>
              <a:t>Rappel des missions du CDG sur la thématique retraite :</a:t>
            </a:r>
            <a:endParaRPr lang="fr-FR" kern="100" dirty="0">
              <a:effectLst/>
              <a:ea typeface="Calibri" panose="020F0502020204030204" pitchFamily="34" charset="0"/>
              <a:cs typeface="Times New Roman" panose="02020603050405020304" pitchFamily="18" charset="0"/>
            </a:endParaRPr>
          </a:p>
          <a:p>
            <a:pPr>
              <a:lnSpc>
                <a:spcPct val="107000"/>
              </a:lnSpc>
              <a:spcAft>
                <a:spcPts val="800"/>
              </a:spcAft>
            </a:pPr>
            <a:r>
              <a:rPr lang="fr-FR" kern="100" dirty="0">
                <a:effectLst/>
                <a:ea typeface="Calibri" panose="020F0502020204030204" pitchFamily="34" charset="0"/>
                <a:cs typeface="Times New Roman" panose="02020603050405020304" pitchFamily="18" charset="0"/>
              </a:rPr>
              <a:t>1/ assurer le relais en matière d'information et de traitement des dossiers entre la CNRACL et les collectivités affiliées au CDG</a:t>
            </a:r>
          </a:p>
          <a:p>
            <a:pPr>
              <a:lnSpc>
                <a:spcPct val="107000"/>
              </a:lnSpc>
              <a:spcAft>
                <a:spcPts val="800"/>
              </a:spcAft>
            </a:pPr>
            <a:r>
              <a:rPr lang="fr-FR" kern="100" dirty="0">
                <a:effectLst/>
                <a:ea typeface="Calibri" panose="020F0502020204030204" pitchFamily="34" charset="0"/>
                <a:cs typeface="Times New Roman" panose="02020603050405020304" pitchFamily="18" charset="0"/>
              </a:rPr>
              <a:t>2/accompagner les actifs et intervenir sur les dossiers et processus</a:t>
            </a:r>
            <a:endParaRPr lang="fr-FR" kern="100" dirty="0">
              <a:ea typeface="Calibri" panose="020F0502020204030204" pitchFamily="34" charset="0"/>
              <a:cs typeface="Times New Roman" panose="02020603050405020304" pitchFamily="18" charset="0"/>
            </a:endParaRPr>
          </a:p>
          <a:p>
            <a:pPr>
              <a:lnSpc>
                <a:spcPct val="107000"/>
              </a:lnSpc>
              <a:spcAft>
                <a:spcPts val="800"/>
              </a:spcAft>
            </a:pPr>
            <a:endParaRPr lang="fr-FR" kern="100" dirty="0">
              <a:effectLst/>
              <a:ea typeface="Calibri" panose="020F0502020204030204" pitchFamily="34" charset="0"/>
              <a:cs typeface="Times New Roman" panose="02020603050405020304" pitchFamily="18" charset="0"/>
            </a:endParaRPr>
          </a:p>
          <a:p>
            <a:pPr>
              <a:lnSpc>
                <a:spcPct val="107000"/>
              </a:lnSpc>
              <a:spcAft>
                <a:spcPts val="800"/>
              </a:spcAft>
            </a:pPr>
            <a:r>
              <a:rPr lang="fr-FR" u="sng" kern="100" dirty="0">
                <a:effectLst/>
                <a:ea typeface="Calibri" panose="020F0502020204030204" pitchFamily="34" charset="0"/>
                <a:cs typeface="Times New Roman" panose="02020603050405020304" pitchFamily="18" charset="0"/>
              </a:rPr>
              <a:t>Objectif </a:t>
            </a:r>
            <a:endParaRPr lang="fr-FR" kern="100" dirty="0">
              <a:effectLst/>
              <a:ea typeface="Calibri" panose="020F0502020204030204" pitchFamily="34" charset="0"/>
              <a:cs typeface="Times New Roman" panose="02020603050405020304" pitchFamily="18" charset="0"/>
            </a:endParaRPr>
          </a:p>
          <a:p>
            <a:pPr>
              <a:lnSpc>
                <a:spcPct val="107000"/>
              </a:lnSpc>
              <a:spcAft>
                <a:spcPts val="800"/>
              </a:spcAft>
            </a:pPr>
            <a:r>
              <a:rPr lang="fr-FR" kern="100" dirty="0">
                <a:effectLst/>
                <a:ea typeface="Calibri" panose="020F0502020204030204" pitchFamily="34" charset="0"/>
                <a:cs typeface="Times New Roman" panose="02020603050405020304" pitchFamily="18" charset="0"/>
              </a:rPr>
              <a:t>1/ Rappeler les liens et l’articulation entre les différents intervenants sur le domaine de la retraite</a:t>
            </a:r>
          </a:p>
          <a:p>
            <a:pPr>
              <a:lnSpc>
                <a:spcPct val="107000"/>
              </a:lnSpc>
              <a:spcAft>
                <a:spcPts val="800"/>
              </a:spcAft>
            </a:pPr>
            <a:r>
              <a:rPr lang="fr-FR" kern="100" dirty="0">
                <a:effectLst/>
                <a:ea typeface="Calibri" panose="020F0502020204030204" pitchFamily="34" charset="0"/>
                <a:cs typeface="Times New Roman" panose="02020603050405020304" pitchFamily="18" charset="0"/>
              </a:rPr>
              <a:t>2/ assurer une gestion correcte des dossiers</a:t>
            </a:r>
          </a:p>
          <a:p>
            <a:pPr>
              <a:lnSpc>
                <a:spcPct val="107000"/>
              </a:lnSpc>
              <a:spcAft>
                <a:spcPts val="800"/>
              </a:spcAft>
            </a:pPr>
            <a:r>
              <a:rPr lang="fr-FR" kern="100" dirty="0">
                <a:effectLst/>
                <a:ea typeface="Calibri" panose="020F0502020204030204" pitchFamily="34" charset="0"/>
                <a:cs typeface="Times New Roman" panose="02020603050405020304" pitchFamily="18" charset="0"/>
              </a:rPr>
              <a:t>3/ anticiper les demandes et départs</a:t>
            </a:r>
          </a:p>
          <a:p>
            <a:pPr>
              <a:lnSpc>
                <a:spcPct val="107000"/>
              </a:lnSpc>
              <a:spcAft>
                <a:spcPts val="800"/>
              </a:spcAft>
            </a:pPr>
            <a:r>
              <a:rPr lang="fr-FR" sz="1700" b="1" kern="100" dirty="0">
                <a:effectLst/>
                <a:latin typeface="Comic Sans MS" panose="030F0702030302020204" pitchFamily="66" charset="0"/>
                <a:ea typeface="Calibri" panose="020F0502020204030204" pitchFamily="34" charset="0"/>
                <a:cs typeface="Times New Roman" panose="02020603050405020304" pitchFamily="18" charset="0"/>
              </a:rPr>
              <a:t> </a:t>
            </a:r>
            <a:endParaRPr lang="fr-FR" sz="17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1800" kern="100" dirty="0">
              <a:effectLst/>
              <a:ea typeface="Aptos" panose="020B0004020202020204" pitchFamily="34" charset="0"/>
              <a:cs typeface="Times New Roman" panose="02020603050405020304" pitchFamily="18" charset="0"/>
            </a:endParaRPr>
          </a:p>
        </p:txBody>
      </p:sp>
      <p:pic>
        <p:nvPicPr>
          <p:cNvPr id="4" name="Image 3" descr="Une image contenant Graphique, logo, Police, graphisme&#10;&#10;Le contenu généré par l’IA peut être incorrect.">
            <a:extLst>
              <a:ext uri="{FF2B5EF4-FFF2-40B4-BE49-F238E27FC236}">
                <a16:creationId xmlns:a16="http://schemas.microsoft.com/office/drawing/2014/main" id="{B39F45C3-C6D5-5C6E-F0EA-12BCB109A54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15147" y="974735"/>
            <a:ext cx="911702" cy="1314165"/>
          </a:xfrm>
          <a:prstGeom prst="rect">
            <a:avLst/>
          </a:prstGeom>
        </p:spPr>
      </p:pic>
    </p:spTree>
    <p:extLst>
      <p:ext uri="{BB962C8B-B14F-4D97-AF65-F5344CB8AC3E}">
        <p14:creationId xmlns:p14="http://schemas.microsoft.com/office/powerpoint/2010/main" val="89580928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32279" y="1893634"/>
            <a:ext cx="9011721"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dirty="0">
                <a:solidFill>
                  <a:srgbClr val="66CCFF"/>
                </a:solidFill>
              </a:rPr>
              <a:t>Les conséquences et les effets de la mobilité interne</a:t>
            </a:r>
            <a:endParaRPr lang="fr-FR" altLang="fr-FR" dirty="0">
              <a:solidFill>
                <a:srgbClr val="66CCFF"/>
              </a:solidFill>
            </a:endParaRPr>
          </a:p>
        </p:txBody>
      </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112786" y="2913376"/>
            <a:ext cx="8769056" cy="3231654"/>
          </a:xfrm>
          <a:prstGeom prst="rect">
            <a:avLst/>
          </a:prstGeom>
        </p:spPr>
        <p:txBody>
          <a:bodyPr wrap="square">
            <a:spAutoFit/>
          </a:bodyPr>
          <a:lstStyle/>
          <a:p>
            <a:pPr algn="just"/>
            <a:endParaRPr lang="fr-FR" sz="700" dirty="0">
              <a:solidFill>
                <a:schemeClr val="tx2"/>
              </a:solidFill>
            </a:endParaRPr>
          </a:p>
          <a:p>
            <a:pPr marL="285750" indent="-285750" algn="just">
              <a:spcBef>
                <a:spcPts val="600"/>
              </a:spcBef>
              <a:spcAft>
                <a:spcPts val="600"/>
              </a:spcAft>
              <a:buFont typeface="Wingdings" panose="05000000000000000000" pitchFamily="2" charset="2"/>
              <a:buChar char="§"/>
            </a:pPr>
            <a:r>
              <a:rPr lang="fr-FR" b="1" dirty="0">
                <a:solidFill>
                  <a:srgbClr val="FF0000"/>
                </a:solidFill>
              </a:rPr>
              <a:t>L’agent est tenu de rejoindre sa nouvelle affectation à la date d’effet figurant dans l’arrêté.</a:t>
            </a:r>
          </a:p>
          <a:p>
            <a:pPr algn="just">
              <a:spcBef>
                <a:spcPts val="600"/>
              </a:spcBef>
              <a:spcAft>
                <a:spcPts val="600"/>
              </a:spcAft>
            </a:pPr>
            <a:r>
              <a:rPr lang="fr-FR" dirty="0">
                <a:solidFill>
                  <a:schemeClr val="tx2"/>
                </a:solidFill>
              </a:rPr>
              <a:t>L'obligation de rejoindre son poste est une illustration de l'obligation, pour le fonctionnaire, de se conformer aux instructions de son supérieur hiérarchique et d'exécuter les tâches qui lui sont confiées (articles L. 121-9 et L. 121-10 du CGFP).</a:t>
            </a:r>
          </a:p>
          <a:p>
            <a:pPr algn="just">
              <a:spcBef>
                <a:spcPts val="600"/>
              </a:spcBef>
              <a:spcAft>
                <a:spcPts val="600"/>
              </a:spcAft>
            </a:pPr>
            <a:r>
              <a:rPr lang="fr-FR" dirty="0">
                <a:solidFill>
                  <a:schemeClr val="tx2"/>
                </a:solidFill>
              </a:rPr>
              <a:t>L'agent est tenu de rejoindre son poste, </a:t>
            </a:r>
            <a:r>
              <a:rPr lang="fr-FR" b="1" dirty="0">
                <a:solidFill>
                  <a:schemeClr val="tx2"/>
                </a:solidFill>
              </a:rPr>
              <a:t>sous peine de faire l'objet d'une sanction disciplinaire.</a:t>
            </a:r>
          </a:p>
          <a:p>
            <a:pPr algn="just">
              <a:spcBef>
                <a:spcPts val="600"/>
              </a:spcBef>
              <a:spcAft>
                <a:spcPts val="600"/>
              </a:spcAft>
            </a:pPr>
            <a:r>
              <a:rPr lang="fr-FR" dirty="0">
                <a:solidFill>
                  <a:schemeClr val="tx2"/>
                </a:solidFill>
              </a:rPr>
              <a:t>Le fonctionnaire qui refuse de rejoindre sa nouvelle affectation s'expose aussi à une radiation des cadres pour abandon de poste</a:t>
            </a:r>
          </a:p>
        </p:txBody>
      </p:sp>
      <p:sp>
        <p:nvSpPr>
          <p:cNvPr id="12" name="Espace réservé du numéro de diapositive 11">
            <a:extLst>
              <a:ext uri="{FF2B5EF4-FFF2-40B4-BE49-F238E27FC236}">
                <a16:creationId xmlns:a16="http://schemas.microsoft.com/office/drawing/2014/main" id="{6E46E7E5-01F3-80A4-6CFD-5F8704D5265D}"/>
              </a:ext>
            </a:extLst>
          </p:cNvPr>
          <p:cNvSpPr>
            <a:spLocks noGrp="1"/>
          </p:cNvSpPr>
          <p:nvPr>
            <p:ph type="sldNum" sz="quarter" idx="12"/>
          </p:nvPr>
        </p:nvSpPr>
        <p:spPr/>
        <p:txBody>
          <a:bodyPr/>
          <a:lstStyle/>
          <a:p>
            <a:fld id="{065D238E-0235-407E-A47E-90C9449F5B8D}" type="slidenum">
              <a:rPr lang="fr-FR" smtClean="0"/>
              <a:t>40</a:t>
            </a:fld>
            <a:endParaRPr lang="fr-FR"/>
          </a:p>
        </p:txBody>
      </p:sp>
      <p:grpSp>
        <p:nvGrpSpPr>
          <p:cNvPr id="3" name="Groupe 14">
            <a:extLst>
              <a:ext uri="{FF2B5EF4-FFF2-40B4-BE49-F238E27FC236}">
                <a16:creationId xmlns:a16="http://schemas.microsoft.com/office/drawing/2014/main" id="{15088200-A98D-40DC-D738-F37E0BA85707}"/>
              </a:ext>
            </a:extLst>
          </p:cNvPr>
          <p:cNvGrpSpPr>
            <a:grpSpLocks/>
          </p:cNvGrpSpPr>
          <p:nvPr/>
        </p:nvGrpSpPr>
        <p:grpSpPr bwMode="auto">
          <a:xfrm>
            <a:off x="1752600" y="214179"/>
            <a:ext cx="7661932" cy="957034"/>
            <a:chOff x="2521302" y="4227945"/>
            <a:chExt cx="6645275" cy="2544329"/>
          </a:xfrm>
        </p:grpSpPr>
        <p:sp>
          <p:nvSpPr>
            <p:cNvPr id="13" name="Oval 2">
              <a:extLst>
                <a:ext uri="{FF2B5EF4-FFF2-40B4-BE49-F238E27FC236}">
                  <a16:creationId xmlns:a16="http://schemas.microsoft.com/office/drawing/2014/main" id="{FBCF2BA7-DD4E-3761-E3AB-1A4E0F00425D}"/>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4" name="Rectangle 3">
              <a:extLst>
                <a:ext uri="{FF2B5EF4-FFF2-40B4-BE49-F238E27FC236}">
                  <a16:creationId xmlns:a16="http://schemas.microsoft.com/office/drawing/2014/main" id="{53601FB4-4B10-94F2-2CC2-B90CB1843A92}"/>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5" name="Text Box 4">
              <a:extLst>
                <a:ext uri="{FF2B5EF4-FFF2-40B4-BE49-F238E27FC236}">
                  <a16:creationId xmlns:a16="http://schemas.microsoft.com/office/drawing/2014/main" id="{60BE94B5-CCAA-090F-201F-15579B79FCFF}"/>
                </a:ext>
              </a:extLst>
            </p:cNvPr>
            <p:cNvSpPr txBox="1">
              <a:spLocks noChangeArrowheads="1" noChangeShapeType="1"/>
            </p:cNvSpPr>
            <p:nvPr/>
          </p:nvSpPr>
          <p:spPr bwMode="auto">
            <a:xfrm rot="16200000">
              <a:off x="2205356" y="510651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16" name="Group 6">
              <a:extLst>
                <a:ext uri="{FF2B5EF4-FFF2-40B4-BE49-F238E27FC236}">
                  <a16:creationId xmlns:a16="http://schemas.microsoft.com/office/drawing/2014/main" id="{53D3DB21-B89F-119E-6CF0-52EB117F7293}"/>
                </a:ext>
              </a:extLst>
            </p:cNvPr>
            <p:cNvGrpSpPr>
              <a:grpSpLocks/>
            </p:cNvGrpSpPr>
            <p:nvPr/>
          </p:nvGrpSpPr>
          <p:grpSpPr bwMode="auto">
            <a:xfrm>
              <a:off x="3957638" y="5091476"/>
              <a:ext cx="171450" cy="1165229"/>
              <a:chOff x="112099728" y="105931681"/>
              <a:chExt cx="170831" cy="1165800"/>
            </a:xfrm>
          </p:grpSpPr>
          <p:sp>
            <p:nvSpPr>
              <p:cNvPr id="21" name="Rectangle 7">
                <a:extLst>
                  <a:ext uri="{FF2B5EF4-FFF2-40B4-BE49-F238E27FC236}">
                    <a16:creationId xmlns:a16="http://schemas.microsoft.com/office/drawing/2014/main" id="{AD90F982-E0FC-6B63-CF23-97F4C9D7E7E9}"/>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2" name="Rectangle 8">
                <a:extLst>
                  <a:ext uri="{FF2B5EF4-FFF2-40B4-BE49-F238E27FC236}">
                    <a16:creationId xmlns:a16="http://schemas.microsoft.com/office/drawing/2014/main" id="{0CBB6FE5-FF3B-1C64-D45E-712621904CCB}"/>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3" name="Rectangle 9">
                <a:extLst>
                  <a:ext uri="{FF2B5EF4-FFF2-40B4-BE49-F238E27FC236}">
                    <a16:creationId xmlns:a16="http://schemas.microsoft.com/office/drawing/2014/main" id="{4DD1D573-09EB-61D5-12B7-8E20BA7D1745}"/>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17" name="Group 10">
              <a:extLst>
                <a:ext uri="{FF2B5EF4-FFF2-40B4-BE49-F238E27FC236}">
                  <a16:creationId xmlns:a16="http://schemas.microsoft.com/office/drawing/2014/main" id="{DBC04ACB-BBAF-718E-4366-A38B64BB23CF}"/>
                </a:ext>
              </a:extLst>
            </p:cNvPr>
            <p:cNvGrpSpPr>
              <a:grpSpLocks/>
            </p:cNvGrpSpPr>
            <p:nvPr/>
          </p:nvGrpSpPr>
          <p:grpSpPr bwMode="auto">
            <a:xfrm>
              <a:off x="8701088" y="4447632"/>
              <a:ext cx="169862" cy="1163632"/>
              <a:chOff x="116843535" y="105289350"/>
              <a:chExt cx="170420" cy="1163658"/>
            </a:xfrm>
          </p:grpSpPr>
          <p:sp>
            <p:nvSpPr>
              <p:cNvPr id="18" name="Rectangle 17">
                <a:extLst>
                  <a:ext uri="{FF2B5EF4-FFF2-40B4-BE49-F238E27FC236}">
                    <a16:creationId xmlns:a16="http://schemas.microsoft.com/office/drawing/2014/main" id="{91B77016-95E2-1F95-94B9-8B112F2B2219}"/>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19" name="Rectangle 18">
                <a:extLst>
                  <a:ext uri="{FF2B5EF4-FFF2-40B4-BE49-F238E27FC236}">
                    <a16:creationId xmlns:a16="http://schemas.microsoft.com/office/drawing/2014/main" id="{3D638176-1400-7D1D-A954-9CF72792DD94}"/>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0" name="Rectangle 19">
                <a:extLst>
                  <a:ext uri="{FF2B5EF4-FFF2-40B4-BE49-F238E27FC236}">
                    <a16:creationId xmlns:a16="http://schemas.microsoft.com/office/drawing/2014/main" id="{FF7D2143-ED29-CEAF-9457-8EEA0DE95EEF}"/>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pic>
        <p:nvPicPr>
          <p:cNvPr id="24" name="Image 23" descr="Logo_CDG18_BS.jpg">
            <a:extLst>
              <a:ext uri="{FF2B5EF4-FFF2-40B4-BE49-F238E27FC236}">
                <a16:creationId xmlns:a16="http://schemas.microsoft.com/office/drawing/2014/main" id="{112CF6E4-0972-58A7-E43A-60EB7082F6AF}"/>
              </a:ext>
            </a:extLst>
          </p:cNvPr>
          <p:cNvPicPr>
            <a:picLocks noChangeAspect="1"/>
          </p:cNvPicPr>
          <p:nvPr/>
        </p:nvPicPr>
        <p:blipFill>
          <a:blip r:embed="rId3"/>
          <a:stretch>
            <a:fillRect/>
          </a:stretch>
        </p:blipFill>
        <p:spPr>
          <a:xfrm>
            <a:off x="54924" y="-61074"/>
            <a:ext cx="1457668" cy="1479533"/>
          </a:xfrm>
          <a:prstGeom prst="rect">
            <a:avLst/>
          </a:prstGeom>
        </p:spPr>
      </p:pic>
    </p:spTree>
    <p:extLst>
      <p:ext uri="{BB962C8B-B14F-4D97-AF65-F5344CB8AC3E}">
        <p14:creationId xmlns:p14="http://schemas.microsoft.com/office/powerpoint/2010/main" val="85281833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descr="Logo_CDG18_BS.jpg"/>
          <p:cNvPicPr>
            <a:picLocks noChangeAspect="1"/>
          </p:cNvPicPr>
          <p:nvPr/>
        </p:nvPicPr>
        <p:blipFill>
          <a:blip r:embed="rId2"/>
          <a:stretch>
            <a:fillRect/>
          </a:stretch>
        </p:blipFill>
        <p:spPr>
          <a:xfrm>
            <a:off x="152400" y="0"/>
            <a:ext cx="1422426" cy="1443762"/>
          </a:xfrm>
          <a:prstGeom prst="rect">
            <a:avLst/>
          </a:prstGeom>
        </p:spPr>
      </p:pic>
      <p:grpSp>
        <p:nvGrpSpPr>
          <p:cNvPr id="4" name="Groupe 14"/>
          <p:cNvGrpSpPr>
            <a:grpSpLocks/>
          </p:cNvGrpSpPr>
          <p:nvPr/>
        </p:nvGrpSpPr>
        <p:grpSpPr bwMode="auto">
          <a:xfrm>
            <a:off x="1357290" y="285728"/>
            <a:ext cx="7661932" cy="2016596"/>
            <a:chOff x="2521302" y="4447632"/>
            <a:chExt cx="6645275" cy="2324642"/>
          </a:xfrm>
        </p:grpSpPr>
        <p:sp>
          <p:nvSpPr>
            <p:cNvPr id="12" name="Oval 2"/>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3" name="Rectangle 3"/>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4" name="Text Box 4"/>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5" name="Group 6"/>
            <p:cNvGrpSpPr>
              <a:grpSpLocks/>
            </p:cNvGrpSpPr>
            <p:nvPr/>
          </p:nvGrpSpPr>
          <p:grpSpPr bwMode="auto">
            <a:xfrm>
              <a:off x="3957638" y="5091476"/>
              <a:ext cx="171450" cy="1165229"/>
              <a:chOff x="112099728" y="105931681"/>
              <a:chExt cx="170831" cy="1165800"/>
            </a:xfrm>
          </p:grpSpPr>
          <p:sp>
            <p:nvSpPr>
              <p:cNvPr id="20" name="Rectangle 7"/>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1" name="Rectangle 8"/>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2" name="Rectangle 9"/>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6" name="Group 10"/>
            <p:cNvGrpSpPr>
              <a:grpSpLocks/>
            </p:cNvGrpSpPr>
            <p:nvPr/>
          </p:nvGrpSpPr>
          <p:grpSpPr bwMode="auto">
            <a:xfrm>
              <a:off x="8701088" y="4447632"/>
              <a:ext cx="169862" cy="1163632"/>
              <a:chOff x="116843535" y="105289350"/>
              <a:chExt cx="170420" cy="1163658"/>
            </a:xfrm>
          </p:grpSpPr>
          <p:sp>
            <p:nvSpPr>
              <p:cNvPr id="17" name="Rectangle 16"/>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18" name="Rectangle 17"/>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19" name="Rectangle 18"/>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3" name="object 5"/>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graphicFrame>
        <p:nvGraphicFramePr>
          <p:cNvPr id="25" name="Diagramme 24"/>
          <p:cNvGraphicFramePr/>
          <p:nvPr>
            <p:extLst>
              <p:ext uri="{D42A27DB-BD31-4B8C-83A1-F6EECF244321}">
                <p14:modId xmlns:p14="http://schemas.microsoft.com/office/powerpoint/2010/main" val="2106680134"/>
              </p:ext>
            </p:extLst>
          </p:nvPr>
        </p:nvGraphicFramePr>
        <p:xfrm>
          <a:off x="685800" y="2286000"/>
          <a:ext cx="71628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04259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92B0F9-1A0C-FF14-C053-7FCAE5C2C7F1}"/>
            </a:ext>
          </a:extLst>
        </p:cNvPr>
        <p:cNvGrpSpPr/>
        <p:nvPr/>
      </p:nvGrpSpPr>
      <p:grpSpPr>
        <a:xfrm>
          <a:off x="0" y="0"/>
          <a:ext cx="0" cy="0"/>
          <a:chOff x="0" y="0"/>
          <a:chExt cx="0" cy="0"/>
        </a:xfrm>
      </p:grpSpPr>
      <p:pic>
        <p:nvPicPr>
          <p:cNvPr id="11" name="Image 10" descr="Logo_CDG18_BS.jpg">
            <a:extLst>
              <a:ext uri="{FF2B5EF4-FFF2-40B4-BE49-F238E27FC236}">
                <a16:creationId xmlns:a16="http://schemas.microsoft.com/office/drawing/2014/main" id="{05818992-14F5-14D2-CEC1-3DA818332A4E}"/>
              </a:ext>
            </a:extLst>
          </p:cNvPr>
          <p:cNvPicPr>
            <a:picLocks noChangeAspect="1"/>
          </p:cNvPicPr>
          <p:nvPr/>
        </p:nvPicPr>
        <p:blipFill>
          <a:blip r:embed="rId3"/>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C7007DC5-6D6B-1BA3-897D-1769CB760168}"/>
              </a:ext>
            </a:extLst>
          </p:cNvPr>
          <p:cNvGrpSpPr>
            <a:grpSpLocks/>
          </p:cNvGrpSpPr>
          <p:nvPr/>
        </p:nvGrpSpPr>
        <p:grpSpPr bwMode="auto">
          <a:xfrm>
            <a:off x="1354240" y="186233"/>
            <a:ext cx="7661932" cy="1314472"/>
            <a:chOff x="2521302" y="4447632"/>
            <a:chExt cx="6645275" cy="2324642"/>
          </a:xfrm>
        </p:grpSpPr>
        <p:sp>
          <p:nvSpPr>
            <p:cNvPr id="14" name="Oval 2">
              <a:extLst>
                <a:ext uri="{FF2B5EF4-FFF2-40B4-BE49-F238E27FC236}">
                  <a16:creationId xmlns:a16="http://schemas.microsoft.com/office/drawing/2014/main" id="{CCBBBABE-201C-3641-6A99-F616A9212B12}"/>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DBCB8428-8DD2-A459-D6F3-4F4D393C2067}"/>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8808A94D-8760-AB74-B8F1-14B5F7C595B8}"/>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DBD56DDA-1643-5476-7601-DDCE2A3DDA2F}"/>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A5131EC0-27AD-4549-585F-E952526A819B}"/>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6D0E0D76-E7B9-9DC3-96E3-D55A0FA0700D}"/>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9D2399FF-7D99-9A2A-0F84-1FB1A50DF3F8}"/>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7207CA05-9EF7-BA09-D6FC-D5D9B6CDBA76}"/>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CD59D6A8-A458-9DF9-9EB6-3C93F07B7E6D}"/>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74A4B0C4-4597-4ED8-EDF2-B01BDA66B7C2}"/>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88FEB8AB-773F-AACF-92DF-A801C21185F4}"/>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8DB819AA-E3D3-C4C3-AB3D-465EFF0C5824}"/>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9" name="ZoneTexte 8">
            <a:extLst>
              <a:ext uri="{FF2B5EF4-FFF2-40B4-BE49-F238E27FC236}">
                <a16:creationId xmlns:a16="http://schemas.microsoft.com/office/drawing/2014/main" id="{33569D82-5A8F-5920-0E47-9BB767260667}"/>
              </a:ext>
            </a:extLst>
          </p:cNvPr>
          <p:cNvSpPr txBox="1"/>
          <p:nvPr/>
        </p:nvSpPr>
        <p:spPr>
          <a:xfrm>
            <a:off x="304800" y="1420503"/>
            <a:ext cx="8077200" cy="1908215"/>
          </a:xfrm>
          <a:prstGeom prst="rect">
            <a:avLst/>
          </a:prstGeom>
          <a:noFill/>
        </p:spPr>
        <p:txBody>
          <a:bodyPr wrap="square">
            <a:spAutoFit/>
          </a:bodyPr>
          <a:lstStyle/>
          <a:p>
            <a:pPr algn="just">
              <a:buClr>
                <a:srgbClr val="92D050"/>
              </a:buClr>
            </a:pPr>
            <a:endParaRPr lang="fr-FR" b="1" dirty="0">
              <a:solidFill>
                <a:srgbClr val="FF0000"/>
              </a:solidFill>
            </a:endParaRPr>
          </a:p>
          <a:p>
            <a:pPr algn="just">
              <a:buClr>
                <a:srgbClr val="92D050"/>
              </a:buClr>
            </a:pPr>
            <a:endParaRPr lang="fr-FR" sz="2000" kern="100" dirty="0">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buClr>
                <a:srgbClr val="92D050"/>
              </a:buClr>
              <a:buFontTx/>
              <a:buChar char="-"/>
            </a:pPr>
            <a:endParaRPr lang="fr-FR" sz="2000" kern="100" dirty="0">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2000" dirty="0"/>
          </a:p>
        </p:txBody>
      </p:sp>
      <p:sp>
        <p:nvSpPr>
          <p:cNvPr id="10" name="ZoneTexte 9">
            <a:extLst>
              <a:ext uri="{FF2B5EF4-FFF2-40B4-BE49-F238E27FC236}">
                <a16:creationId xmlns:a16="http://schemas.microsoft.com/office/drawing/2014/main" id="{292CC973-5D02-4E4F-9FBE-03DA4DC1B729}"/>
              </a:ext>
            </a:extLst>
          </p:cNvPr>
          <p:cNvSpPr txBox="1"/>
          <p:nvPr/>
        </p:nvSpPr>
        <p:spPr>
          <a:xfrm>
            <a:off x="533400" y="1696563"/>
            <a:ext cx="7661932" cy="3693319"/>
          </a:xfrm>
          <a:prstGeom prst="rect">
            <a:avLst/>
          </a:prstGeom>
          <a:noFill/>
        </p:spPr>
        <p:txBody>
          <a:bodyPr wrap="square" rtlCol="0">
            <a:spAutoFit/>
          </a:bodyPr>
          <a:lstStyle/>
          <a:p>
            <a:endParaRPr lang="fr-FR" b="1" dirty="0">
              <a:solidFill>
                <a:schemeClr val="accent6"/>
              </a:solidFill>
            </a:endParaRPr>
          </a:p>
          <a:p>
            <a:endParaRPr lang="fr-FR" b="1" dirty="0">
              <a:solidFill>
                <a:schemeClr val="accent6"/>
              </a:solidFill>
            </a:endParaRPr>
          </a:p>
          <a:p>
            <a:r>
              <a:rPr lang="fr-FR" b="1" dirty="0">
                <a:solidFill>
                  <a:schemeClr val="accent2"/>
                </a:solidFill>
              </a:rPr>
              <a:t>1/ AGIRHE indisponible les 27 et 28 mars</a:t>
            </a:r>
          </a:p>
          <a:p>
            <a:pPr marL="285750" indent="-285750">
              <a:buFontTx/>
              <a:buChar char="-"/>
            </a:pPr>
            <a:r>
              <a:rPr lang="fr-FR" dirty="0"/>
              <a:t>Les différents modules du logiciel AGIRHE seront indisponibles jeudi 27 et vendredi 28 mars</a:t>
            </a:r>
          </a:p>
          <a:p>
            <a:pPr marL="285750" indent="-285750">
              <a:buFontTx/>
              <a:buChar char="-"/>
            </a:pPr>
            <a:endParaRPr lang="fr-FR" dirty="0">
              <a:solidFill>
                <a:srgbClr val="EC14B9"/>
              </a:solidFill>
            </a:endParaRPr>
          </a:p>
          <a:p>
            <a:pPr marL="285750" indent="-285750">
              <a:buFontTx/>
              <a:buChar char="-"/>
            </a:pPr>
            <a:endParaRPr lang="fr-FR" dirty="0">
              <a:solidFill>
                <a:srgbClr val="EC14B9"/>
              </a:solidFill>
            </a:endParaRPr>
          </a:p>
          <a:p>
            <a:r>
              <a:rPr lang="fr-FR" b="1" dirty="0">
                <a:solidFill>
                  <a:schemeClr val="accent6"/>
                </a:solidFill>
              </a:rPr>
              <a:t>2/ modification des règles de rémunération en cas d’arrêt de maladie </a:t>
            </a:r>
          </a:p>
          <a:p>
            <a:r>
              <a:rPr lang="fr-FR" dirty="0"/>
              <a:t>(loi 2025-127 du 14 février 2025 pour les fonctionnaires ; décret 2025-197 du 27 février 2025 pour les contractuels)</a:t>
            </a:r>
          </a:p>
          <a:p>
            <a:endParaRPr lang="fr-FR" dirty="0"/>
          </a:p>
          <a:p>
            <a:r>
              <a:rPr lang="fr-FR" dirty="0"/>
              <a:t>-&gt;  Pour les arrêts à compter du 1</a:t>
            </a:r>
            <a:r>
              <a:rPr lang="fr-FR" baseline="30000" dirty="0"/>
              <a:t>er</a:t>
            </a:r>
            <a:r>
              <a:rPr lang="fr-FR" dirty="0"/>
              <a:t> mars 2025 : la rémunération des agents publics en arrêt de maladie passe de 100 % à 90 %</a:t>
            </a:r>
          </a:p>
        </p:txBody>
      </p:sp>
      <p:sp>
        <p:nvSpPr>
          <p:cNvPr id="4" name="ZoneTexte 3">
            <a:extLst>
              <a:ext uri="{FF2B5EF4-FFF2-40B4-BE49-F238E27FC236}">
                <a16:creationId xmlns:a16="http://schemas.microsoft.com/office/drawing/2014/main" id="{1DAA1A4F-FA45-9741-21E2-D4DB08745490}"/>
              </a:ext>
            </a:extLst>
          </p:cNvPr>
          <p:cNvSpPr txBox="1"/>
          <p:nvPr/>
        </p:nvSpPr>
        <p:spPr>
          <a:xfrm>
            <a:off x="6553200" y="593216"/>
            <a:ext cx="4593264" cy="369332"/>
          </a:xfrm>
          <a:prstGeom prst="rect">
            <a:avLst/>
          </a:prstGeom>
          <a:noFill/>
        </p:spPr>
        <p:txBody>
          <a:bodyPr wrap="square">
            <a:spAutoFit/>
          </a:bodyPr>
          <a:lstStyle/>
          <a:p>
            <a:r>
              <a:rPr lang="fr-FR" b="1" dirty="0">
                <a:solidFill>
                  <a:srgbClr val="00B0F0"/>
                </a:solidFill>
              </a:rPr>
              <a:t>Actu - minute</a:t>
            </a:r>
          </a:p>
        </p:txBody>
      </p:sp>
      <p:pic>
        <p:nvPicPr>
          <p:cNvPr id="12" name="Image 11" descr="Une image contenant Police, Graphique, capture d’écran, logo&#10;&#10;Le contenu généré par l’IA peut être incorrect.">
            <a:extLst>
              <a:ext uri="{FF2B5EF4-FFF2-40B4-BE49-F238E27FC236}">
                <a16:creationId xmlns:a16="http://schemas.microsoft.com/office/drawing/2014/main" id="{5BADDDC8-8AF1-039E-DCBE-9C72CAC67BD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708048" y="1305024"/>
            <a:ext cx="1174605" cy="1106512"/>
          </a:xfrm>
          <a:prstGeom prst="rect">
            <a:avLst/>
          </a:prstGeom>
        </p:spPr>
      </p:pic>
      <p:pic>
        <p:nvPicPr>
          <p:cNvPr id="17" name="Image 16" descr="Une image contenant dessin humoristique, dessin, illustration, clipart&#10;&#10;Le contenu généré par l’IA peut être incorrect.">
            <a:extLst>
              <a:ext uri="{FF2B5EF4-FFF2-40B4-BE49-F238E27FC236}">
                <a16:creationId xmlns:a16="http://schemas.microsoft.com/office/drawing/2014/main" id="{93EFFA56-1585-A0C5-5BF9-8EC361CC8DF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624623" y="5220586"/>
            <a:ext cx="3200400" cy="1600200"/>
          </a:xfrm>
          <a:prstGeom prst="rect">
            <a:avLst/>
          </a:prstGeom>
        </p:spPr>
      </p:pic>
    </p:spTree>
    <p:extLst>
      <p:ext uri="{BB962C8B-B14F-4D97-AF65-F5344CB8AC3E}">
        <p14:creationId xmlns:p14="http://schemas.microsoft.com/office/powerpoint/2010/main" val="238265842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28FBDB-51F8-C91D-9CFC-FCC91AA41571}"/>
            </a:ext>
          </a:extLst>
        </p:cNvPr>
        <p:cNvGrpSpPr/>
        <p:nvPr/>
      </p:nvGrpSpPr>
      <p:grpSpPr>
        <a:xfrm>
          <a:off x="0" y="0"/>
          <a:ext cx="0" cy="0"/>
          <a:chOff x="0" y="0"/>
          <a:chExt cx="0" cy="0"/>
        </a:xfrm>
      </p:grpSpPr>
      <p:pic>
        <p:nvPicPr>
          <p:cNvPr id="11" name="Image 10" descr="Logo_CDG18_BS.jpg">
            <a:extLst>
              <a:ext uri="{FF2B5EF4-FFF2-40B4-BE49-F238E27FC236}">
                <a16:creationId xmlns:a16="http://schemas.microsoft.com/office/drawing/2014/main" id="{B7A7C3B3-2763-D536-A5C2-33C43F2B0797}"/>
              </a:ext>
            </a:extLst>
          </p:cNvPr>
          <p:cNvPicPr>
            <a:picLocks noChangeAspect="1"/>
          </p:cNvPicPr>
          <p:nvPr/>
        </p:nvPicPr>
        <p:blipFill>
          <a:blip r:embed="rId3"/>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00F945F6-E87E-68DA-7F7D-281DD68415FD}"/>
              </a:ext>
            </a:extLst>
          </p:cNvPr>
          <p:cNvGrpSpPr>
            <a:grpSpLocks/>
          </p:cNvGrpSpPr>
          <p:nvPr/>
        </p:nvGrpSpPr>
        <p:grpSpPr bwMode="auto">
          <a:xfrm>
            <a:off x="1354240" y="186233"/>
            <a:ext cx="7661932" cy="1314472"/>
            <a:chOff x="2521302" y="4447632"/>
            <a:chExt cx="6645275" cy="2324642"/>
          </a:xfrm>
        </p:grpSpPr>
        <p:sp>
          <p:nvSpPr>
            <p:cNvPr id="14" name="Oval 2">
              <a:extLst>
                <a:ext uri="{FF2B5EF4-FFF2-40B4-BE49-F238E27FC236}">
                  <a16:creationId xmlns:a16="http://schemas.microsoft.com/office/drawing/2014/main" id="{06EC92F5-DE62-37F3-39EC-E68179ED6B77}"/>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C70325B6-F28A-64F3-01A5-5291314CD457}"/>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A7054442-B574-CCFA-9CE5-770D48B68FD7}"/>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CBBB4D57-0B64-A283-9901-DD3F3D99DEE2}"/>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0AA1B196-70F6-0E6E-23BB-468263DE86A1}"/>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661590E3-0BF0-8CC1-FB75-E198E8A4FFF3}"/>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01F9E794-3F55-A1A9-FB93-164FC1D38ECB}"/>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9651C733-6C86-6020-9558-449168E12B60}"/>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86197946-2798-3C95-D98D-D57CA9CCF71D}"/>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318679A3-61BE-CCBC-97C4-39395D63B2CA}"/>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BDD97CBE-F57F-8732-8ACC-A10468B65D37}"/>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D31493BD-950F-A705-FAC4-205BAC4B4F4D}"/>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9" name="ZoneTexte 8">
            <a:extLst>
              <a:ext uri="{FF2B5EF4-FFF2-40B4-BE49-F238E27FC236}">
                <a16:creationId xmlns:a16="http://schemas.microsoft.com/office/drawing/2014/main" id="{A3B7772B-2D5F-D724-9601-AF7E0D1D4B3B}"/>
              </a:ext>
            </a:extLst>
          </p:cNvPr>
          <p:cNvSpPr txBox="1"/>
          <p:nvPr/>
        </p:nvSpPr>
        <p:spPr>
          <a:xfrm>
            <a:off x="304800" y="1420503"/>
            <a:ext cx="8077200" cy="1908215"/>
          </a:xfrm>
          <a:prstGeom prst="rect">
            <a:avLst/>
          </a:prstGeom>
          <a:noFill/>
        </p:spPr>
        <p:txBody>
          <a:bodyPr wrap="square">
            <a:spAutoFit/>
          </a:bodyPr>
          <a:lstStyle/>
          <a:p>
            <a:pPr algn="just">
              <a:buClr>
                <a:srgbClr val="92D050"/>
              </a:buClr>
            </a:pPr>
            <a:endParaRPr lang="fr-FR" b="1" dirty="0">
              <a:solidFill>
                <a:srgbClr val="FF0000"/>
              </a:solidFill>
            </a:endParaRPr>
          </a:p>
          <a:p>
            <a:pPr algn="just">
              <a:buClr>
                <a:srgbClr val="92D050"/>
              </a:buClr>
            </a:pPr>
            <a:endParaRPr lang="fr-FR" sz="2000" kern="100" dirty="0">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buClr>
                <a:srgbClr val="92D050"/>
              </a:buClr>
              <a:buFontTx/>
              <a:buChar char="-"/>
            </a:pPr>
            <a:endParaRPr lang="fr-FR" sz="2000" kern="100" dirty="0">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2000" dirty="0"/>
          </a:p>
        </p:txBody>
      </p:sp>
      <p:sp>
        <p:nvSpPr>
          <p:cNvPr id="10" name="ZoneTexte 9">
            <a:extLst>
              <a:ext uri="{FF2B5EF4-FFF2-40B4-BE49-F238E27FC236}">
                <a16:creationId xmlns:a16="http://schemas.microsoft.com/office/drawing/2014/main" id="{0478A8B7-EA49-5906-9143-289A18A9BADB}"/>
              </a:ext>
            </a:extLst>
          </p:cNvPr>
          <p:cNvSpPr txBox="1"/>
          <p:nvPr/>
        </p:nvSpPr>
        <p:spPr>
          <a:xfrm>
            <a:off x="448188" y="1410343"/>
            <a:ext cx="7661932" cy="3970318"/>
          </a:xfrm>
          <a:prstGeom prst="rect">
            <a:avLst/>
          </a:prstGeom>
          <a:noFill/>
        </p:spPr>
        <p:txBody>
          <a:bodyPr wrap="square" rtlCol="0">
            <a:spAutoFit/>
          </a:bodyPr>
          <a:lstStyle/>
          <a:p>
            <a:r>
              <a:rPr lang="fr-FR" b="1" dirty="0">
                <a:solidFill>
                  <a:schemeClr val="accent5"/>
                </a:solidFill>
              </a:rPr>
              <a:t>3/ Protection sociale complémentaire</a:t>
            </a:r>
          </a:p>
          <a:p>
            <a:pPr marL="285750" indent="-285750">
              <a:buFontTx/>
              <a:buChar char="-"/>
            </a:pPr>
            <a:r>
              <a:rPr lang="fr-FR" b="1" dirty="0"/>
              <a:t>Pour les collectivités ayant déjà adhéré </a:t>
            </a:r>
            <a:r>
              <a:rPr lang="fr-FR" dirty="0"/>
              <a:t>aux contrats de groupe en santé et/ ou en prévoyance : </a:t>
            </a:r>
            <a:r>
              <a:rPr lang="fr-FR" b="1" dirty="0">
                <a:solidFill>
                  <a:srgbClr val="00B0F0"/>
                </a:solidFill>
              </a:rPr>
              <a:t>communiquez régulièrement auprès de vos agents afin de les faire adhérer !</a:t>
            </a:r>
          </a:p>
          <a:p>
            <a:r>
              <a:rPr lang="fr-FR" dirty="0"/>
              <a:t>Les documents de communication sont disponibles sur l’espace réservé – rubrique assurances – protection sociale complémentaire</a:t>
            </a:r>
          </a:p>
          <a:p>
            <a:endParaRPr lang="fr-FR" dirty="0"/>
          </a:p>
          <a:p>
            <a:pPr marL="285750" indent="-285750">
              <a:buFontTx/>
              <a:buChar char="-"/>
            </a:pPr>
            <a:r>
              <a:rPr lang="fr-FR" b="1" dirty="0"/>
              <a:t>Pour les collectivités n’ayant pas encore mis en place de participation </a:t>
            </a:r>
            <a:r>
              <a:rPr lang="fr-FR" dirty="0"/>
              <a:t>employeur sur les risques santé et/ ou prévoyance, obligation :</a:t>
            </a:r>
          </a:p>
          <a:p>
            <a:pPr marL="742950" lvl="1" indent="-285750">
              <a:buFontTx/>
              <a:buChar char="-"/>
            </a:pPr>
            <a:r>
              <a:rPr lang="fr-FR" dirty="0"/>
              <a:t>en </a:t>
            </a:r>
            <a:r>
              <a:rPr lang="fr-FR" b="1" dirty="0"/>
              <a:t>prévoyance</a:t>
            </a:r>
            <a:r>
              <a:rPr lang="fr-FR" dirty="0"/>
              <a:t> depuis le </a:t>
            </a:r>
            <a:r>
              <a:rPr lang="fr-FR" b="1" dirty="0"/>
              <a:t>1/01/2025</a:t>
            </a:r>
          </a:p>
          <a:p>
            <a:pPr marL="742950" lvl="1" indent="-285750">
              <a:buFontTx/>
              <a:buChar char="-"/>
            </a:pPr>
            <a:r>
              <a:rPr lang="fr-FR" dirty="0"/>
              <a:t>en </a:t>
            </a:r>
            <a:r>
              <a:rPr lang="fr-FR" b="1" dirty="0"/>
              <a:t>santé</a:t>
            </a:r>
            <a:r>
              <a:rPr lang="fr-FR" dirty="0"/>
              <a:t> à partir du </a:t>
            </a:r>
            <a:r>
              <a:rPr lang="fr-FR" b="1" dirty="0"/>
              <a:t>1/01/2026</a:t>
            </a:r>
          </a:p>
          <a:p>
            <a:pPr marL="742950" lvl="1" indent="-285750">
              <a:buFontTx/>
              <a:buChar char="-"/>
            </a:pPr>
            <a:endParaRPr lang="fr-FR" dirty="0"/>
          </a:p>
          <a:p>
            <a:pPr marL="742950" lvl="1" indent="-285750">
              <a:buFontTx/>
              <a:buChar char="-"/>
            </a:pPr>
            <a:r>
              <a:rPr lang="fr-FR" b="1" dirty="0">
                <a:solidFill>
                  <a:srgbClr val="EC14B9"/>
                </a:solidFill>
              </a:rPr>
              <a:t>&gt; </a:t>
            </a:r>
            <a:r>
              <a:rPr lang="fr-FR" b="1" u="sng" dirty="0">
                <a:solidFill>
                  <a:srgbClr val="EC14B9"/>
                </a:solidFill>
              </a:rPr>
              <a:t>1</a:t>
            </a:r>
            <a:r>
              <a:rPr lang="fr-FR" b="1" u="sng" baseline="30000" dirty="0">
                <a:solidFill>
                  <a:srgbClr val="EC14B9"/>
                </a:solidFill>
              </a:rPr>
              <a:t>ère</a:t>
            </a:r>
            <a:r>
              <a:rPr lang="fr-FR" b="1" u="sng" dirty="0">
                <a:solidFill>
                  <a:srgbClr val="EC14B9"/>
                </a:solidFill>
              </a:rPr>
              <a:t> étape </a:t>
            </a:r>
            <a:r>
              <a:rPr lang="fr-FR" b="1" dirty="0">
                <a:solidFill>
                  <a:srgbClr val="EC14B9"/>
                </a:solidFill>
              </a:rPr>
              <a:t>: saisir le CST pour fixer le mode de participation et le montant de participation</a:t>
            </a:r>
          </a:p>
        </p:txBody>
      </p:sp>
      <p:sp>
        <p:nvSpPr>
          <p:cNvPr id="2" name="ZoneTexte 1">
            <a:extLst>
              <a:ext uri="{FF2B5EF4-FFF2-40B4-BE49-F238E27FC236}">
                <a16:creationId xmlns:a16="http://schemas.microsoft.com/office/drawing/2014/main" id="{1DF584AC-351D-7F1B-597F-110D7FE5424E}"/>
              </a:ext>
            </a:extLst>
          </p:cNvPr>
          <p:cNvSpPr txBox="1"/>
          <p:nvPr/>
        </p:nvSpPr>
        <p:spPr>
          <a:xfrm>
            <a:off x="6553200" y="593216"/>
            <a:ext cx="4593264" cy="369332"/>
          </a:xfrm>
          <a:prstGeom prst="rect">
            <a:avLst/>
          </a:prstGeom>
          <a:noFill/>
        </p:spPr>
        <p:txBody>
          <a:bodyPr wrap="square">
            <a:spAutoFit/>
          </a:bodyPr>
          <a:lstStyle/>
          <a:p>
            <a:r>
              <a:rPr lang="fr-FR" b="1" dirty="0">
                <a:solidFill>
                  <a:srgbClr val="00B0F0"/>
                </a:solidFill>
              </a:rPr>
              <a:t>Actu - minute</a:t>
            </a:r>
          </a:p>
        </p:txBody>
      </p:sp>
      <p:pic>
        <p:nvPicPr>
          <p:cNvPr id="5" name="Image 4" descr="Une image contenant texte, Police, capture d’écran, logo&#10;&#10;Le contenu généré par l’IA peut être incorrect.">
            <a:extLst>
              <a:ext uri="{FF2B5EF4-FFF2-40B4-BE49-F238E27FC236}">
                <a16:creationId xmlns:a16="http://schemas.microsoft.com/office/drawing/2014/main" id="{E7C3F824-5214-ED5A-9D43-32E68645565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681945" y="5314123"/>
            <a:ext cx="2022727" cy="1348485"/>
          </a:xfrm>
          <a:prstGeom prst="rect">
            <a:avLst/>
          </a:prstGeom>
        </p:spPr>
      </p:pic>
    </p:spTree>
    <p:extLst>
      <p:ext uri="{BB962C8B-B14F-4D97-AF65-F5344CB8AC3E}">
        <p14:creationId xmlns:p14="http://schemas.microsoft.com/office/powerpoint/2010/main" val="28666462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255C15-4D9E-BFC3-6396-35A369435D31}"/>
            </a:ext>
          </a:extLst>
        </p:cNvPr>
        <p:cNvGrpSpPr/>
        <p:nvPr/>
      </p:nvGrpSpPr>
      <p:grpSpPr>
        <a:xfrm>
          <a:off x="0" y="0"/>
          <a:ext cx="0" cy="0"/>
          <a:chOff x="0" y="0"/>
          <a:chExt cx="0" cy="0"/>
        </a:xfrm>
      </p:grpSpPr>
      <p:pic>
        <p:nvPicPr>
          <p:cNvPr id="5" name="Image 4" descr="Une image contenant texte, logo, Graphique, Police&#10;&#10;Le contenu généré par l’IA peut être incorrect.">
            <a:extLst>
              <a:ext uri="{FF2B5EF4-FFF2-40B4-BE49-F238E27FC236}">
                <a16:creationId xmlns:a16="http://schemas.microsoft.com/office/drawing/2014/main" id="{B53EDABF-F2EE-0A1E-DA6B-F3CBB35AEFA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89834" y="835298"/>
            <a:ext cx="2969399" cy="1399860"/>
          </a:xfrm>
          <a:prstGeom prst="rect">
            <a:avLst/>
          </a:prstGeom>
        </p:spPr>
      </p:pic>
      <p:pic>
        <p:nvPicPr>
          <p:cNvPr id="11" name="Image 10" descr="Logo_CDG18_BS.jpg">
            <a:extLst>
              <a:ext uri="{FF2B5EF4-FFF2-40B4-BE49-F238E27FC236}">
                <a16:creationId xmlns:a16="http://schemas.microsoft.com/office/drawing/2014/main" id="{ECB3F4C4-B6AD-2D90-0CF5-3B479D649F2D}"/>
              </a:ext>
            </a:extLst>
          </p:cNvPr>
          <p:cNvPicPr>
            <a:picLocks noChangeAspect="1"/>
          </p:cNvPicPr>
          <p:nvPr/>
        </p:nvPicPr>
        <p:blipFill>
          <a:blip r:embed="rId4"/>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3EED61D7-6E39-BC94-48AF-2B52270898D3}"/>
              </a:ext>
            </a:extLst>
          </p:cNvPr>
          <p:cNvGrpSpPr>
            <a:grpSpLocks/>
          </p:cNvGrpSpPr>
          <p:nvPr/>
        </p:nvGrpSpPr>
        <p:grpSpPr bwMode="auto">
          <a:xfrm>
            <a:off x="1354240" y="186233"/>
            <a:ext cx="7661932" cy="1314472"/>
            <a:chOff x="2521302" y="4447632"/>
            <a:chExt cx="6645275" cy="2324642"/>
          </a:xfrm>
        </p:grpSpPr>
        <p:sp>
          <p:nvSpPr>
            <p:cNvPr id="14" name="Oval 2">
              <a:extLst>
                <a:ext uri="{FF2B5EF4-FFF2-40B4-BE49-F238E27FC236}">
                  <a16:creationId xmlns:a16="http://schemas.microsoft.com/office/drawing/2014/main" id="{1C049205-6738-E3F3-7CD6-7694D04B7551}"/>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E3C6C6BA-FA98-F4F2-AB9F-F5A1AB0F67F4}"/>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EB12D50F-4F6D-830D-46C4-8E7450048241}"/>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69E712AE-ABE3-09F4-85D5-16E72931EFBD}"/>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2FB2FA97-A8C3-C2A3-4F95-B192D2376FA7}"/>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138B46E0-666B-E936-AABC-30B442D5C263}"/>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3050EFBA-3627-FF87-5BFA-1BA085F4FAFE}"/>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51E85F66-AD24-CC9B-C852-30D90845D0A7}"/>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C554624F-2C59-0CDB-780C-51F02F468AEA}"/>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2F3CAE73-01C4-09C4-92E3-517A8687C9D6}"/>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B29BF51B-56D8-198B-94C1-A2397CF7A3AC}"/>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C5F7416A-18C8-D0E9-40AC-628BBEF7E575}"/>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9" name="ZoneTexte 8">
            <a:extLst>
              <a:ext uri="{FF2B5EF4-FFF2-40B4-BE49-F238E27FC236}">
                <a16:creationId xmlns:a16="http://schemas.microsoft.com/office/drawing/2014/main" id="{A2133568-9E33-3CF6-EB60-98344CFDD498}"/>
              </a:ext>
            </a:extLst>
          </p:cNvPr>
          <p:cNvSpPr txBox="1"/>
          <p:nvPr/>
        </p:nvSpPr>
        <p:spPr>
          <a:xfrm>
            <a:off x="540944" y="1569751"/>
            <a:ext cx="8077200" cy="1908215"/>
          </a:xfrm>
          <a:prstGeom prst="rect">
            <a:avLst/>
          </a:prstGeom>
          <a:noFill/>
        </p:spPr>
        <p:txBody>
          <a:bodyPr wrap="square">
            <a:spAutoFit/>
          </a:bodyPr>
          <a:lstStyle/>
          <a:p>
            <a:pPr algn="just">
              <a:buClr>
                <a:srgbClr val="92D050"/>
              </a:buClr>
            </a:pPr>
            <a:endParaRPr lang="fr-FR" b="1" dirty="0">
              <a:solidFill>
                <a:srgbClr val="FF0000"/>
              </a:solidFill>
            </a:endParaRPr>
          </a:p>
          <a:p>
            <a:pPr algn="just">
              <a:buClr>
                <a:srgbClr val="92D050"/>
              </a:buClr>
            </a:pPr>
            <a:endParaRPr lang="fr-FR" sz="2000" kern="100" dirty="0">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buClr>
                <a:srgbClr val="92D050"/>
              </a:buClr>
              <a:buFontTx/>
              <a:buChar char="-"/>
            </a:pPr>
            <a:endParaRPr lang="fr-FR" sz="2000" kern="100" dirty="0">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2000" dirty="0"/>
          </a:p>
        </p:txBody>
      </p:sp>
      <p:sp>
        <p:nvSpPr>
          <p:cNvPr id="10" name="ZoneTexte 9">
            <a:extLst>
              <a:ext uri="{FF2B5EF4-FFF2-40B4-BE49-F238E27FC236}">
                <a16:creationId xmlns:a16="http://schemas.microsoft.com/office/drawing/2014/main" id="{4FBAB812-F926-FC68-3FE4-2F9074000675}"/>
              </a:ext>
            </a:extLst>
          </p:cNvPr>
          <p:cNvSpPr txBox="1"/>
          <p:nvPr/>
        </p:nvSpPr>
        <p:spPr>
          <a:xfrm>
            <a:off x="429725" y="1377441"/>
            <a:ext cx="8413607" cy="6186309"/>
          </a:xfrm>
          <a:prstGeom prst="rect">
            <a:avLst/>
          </a:prstGeom>
          <a:noFill/>
        </p:spPr>
        <p:txBody>
          <a:bodyPr wrap="square" rtlCol="0">
            <a:spAutoFit/>
          </a:bodyPr>
          <a:lstStyle/>
          <a:p>
            <a:r>
              <a:rPr lang="fr-FR" b="1" dirty="0">
                <a:solidFill>
                  <a:srgbClr val="CC99FF"/>
                </a:solidFill>
              </a:rPr>
              <a:t>4/ Assurance statutaire CNP</a:t>
            </a:r>
          </a:p>
          <a:p>
            <a:r>
              <a:rPr lang="fr-FR" dirty="0">
                <a:effectLst/>
              </a:rPr>
              <a:t>Si votre collectivité est assurée avec la CNP via le CDG pour l’assurance statutaire. Vous devez rapidement  :</a:t>
            </a:r>
          </a:p>
          <a:p>
            <a:br>
              <a:rPr lang="fr-FR" dirty="0">
                <a:effectLst/>
              </a:rPr>
            </a:br>
            <a:r>
              <a:rPr lang="fr-FR" dirty="0">
                <a:effectLst/>
              </a:rPr>
              <a:t>- Retourner les conditions particulières 2025 signées par mail à </a:t>
            </a:r>
            <a:r>
              <a:rPr lang="fr-FR" u="sng" dirty="0">
                <a:solidFill>
                  <a:srgbClr val="A0C0FF"/>
                </a:solidFill>
                <a:effectLst/>
                <a:hlinkClick r:id="rId5"/>
              </a:rPr>
              <a:t>assurances.retraite@cdg18.fr</a:t>
            </a:r>
            <a:r>
              <a:rPr lang="fr-FR" dirty="0">
                <a:effectLst/>
              </a:rPr>
              <a:t>, nous les transmettrons à la CNP</a:t>
            </a:r>
          </a:p>
          <a:p>
            <a:endParaRPr lang="fr-FR" dirty="0">
              <a:effectLst/>
            </a:endParaRPr>
          </a:p>
          <a:p>
            <a:pPr marL="285750" indent="-285750">
              <a:buFontTx/>
              <a:buChar char="-"/>
            </a:pPr>
            <a:r>
              <a:rPr lang="fr-FR" dirty="0">
                <a:effectLst/>
              </a:rPr>
              <a:t>Compléter la(les) base(s) de l’assurance sur </a:t>
            </a:r>
            <a:r>
              <a:rPr lang="fr-FR" u="sng" dirty="0">
                <a:solidFill>
                  <a:srgbClr val="A0C0FF"/>
                </a:solidFill>
                <a:effectLst/>
                <a:hlinkClick r:id="rId6"/>
              </a:rPr>
              <a:t>votre espace réservé</a:t>
            </a:r>
            <a:r>
              <a:rPr lang="fr-FR" dirty="0">
                <a:effectLst/>
              </a:rPr>
              <a:t> . SI vous constatez une diminution du TIB+NBI entre 2023 et 2024, vous devez justifier la baisse par mail à </a:t>
            </a:r>
            <a:r>
              <a:rPr lang="fr-FR" u="sng" dirty="0">
                <a:solidFill>
                  <a:srgbClr val="A0C0FF"/>
                </a:solidFill>
                <a:effectLst/>
                <a:hlinkClick r:id="rId7"/>
              </a:rPr>
              <a:t>assurances.retraite@cdg18.fr</a:t>
            </a:r>
            <a:endParaRPr lang="fr-FR" u="sng" dirty="0">
              <a:solidFill>
                <a:srgbClr val="A0C0FF"/>
              </a:solidFill>
              <a:effectLst/>
            </a:endParaRPr>
          </a:p>
          <a:p>
            <a:pPr marL="285750" indent="-285750">
              <a:buFontTx/>
              <a:buChar char="-"/>
            </a:pPr>
            <a:endParaRPr lang="fr-FR" u="sng" dirty="0">
              <a:solidFill>
                <a:srgbClr val="A0C0FF"/>
              </a:solidFill>
            </a:endParaRPr>
          </a:p>
          <a:p>
            <a:r>
              <a:rPr lang="fr-FR" b="1" dirty="0">
                <a:solidFill>
                  <a:srgbClr val="CC99FF"/>
                </a:solidFill>
                <a:effectLst/>
              </a:rPr>
              <a:t>		</a:t>
            </a:r>
            <a:r>
              <a:rPr lang="fr-FR" b="1" u="sng" dirty="0">
                <a:solidFill>
                  <a:srgbClr val="CC99FF"/>
                </a:solidFill>
                <a:effectLst/>
              </a:rPr>
              <a:t>RETOUR 	ATTENDU AVANT LE 31/03/2025</a:t>
            </a:r>
          </a:p>
          <a:p>
            <a:endParaRPr lang="fr-FR" b="1" u="sng" dirty="0">
              <a:solidFill>
                <a:srgbClr val="CC99FF"/>
              </a:solidFill>
            </a:endParaRPr>
          </a:p>
          <a:p>
            <a:r>
              <a:rPr lang="fr-FR" dirty="0">
                <a:effectLst/>
              </a:rPr>
              <a:t>Attention la connexion à l’espace client a changé : (le raccourci </a:t>
            </a:r>
            <a:r>
              <a:rPr lang="fr-FR">
                <a:effectLst/>
              </a:rPr>
              <a:t>ne fonctionne </a:t>
            </a:r>
            <a:r>
              <a:rPr lang="fr-FR" dirty="0">
                <a:effectLst/>
              </a:rPr>
              <a:t>plus)</a:t>
            </a:r>
          </a:p>
          <a:p>
            <a:r>
              <a:rPr lang="fr-FR" sz="1800" dirty="0">
                <a:solidFill>
                  <a:srgbClr val="44546A"/>
                </a:solidFill>
                <a:effectLst/>
                <a:latin typeface="Rawline"/>
                <a:ea typeface="Aptos" panose="020B0004020202020204" pitchFamily="34" charset="0"/>
              </a:rPr>
              <a:t> 1. Ouvrez un moteur de recherche et tapez "cnp-</a:t>
            </a:r>
            <a:r>
              <a:rPr lang="fr-FR" sz="1800" dirty="0" err="1">
                <a:solidFill>
                  <a:srgbClr val="44546A"/>
                </a:solidFill>
                <a:effectLst/>
                <a:latin typeface="Rawline"/>
                <a:ea typeface="Aptos" panose="020B0004020202020204" pitchFamily="34" charset="0"/>
              </a:rPr>
              <a:t>statual</a:t>
            </a:r>
            <a:r>
              <a:rPr lang="fr-FR" sz="1800" dirty="0">
                <a:solidFill>
                  <a:srgbClr val="44546A"/>
                </a:solidFill>
                <a:effectLst/>
                <a:latin typeface="Rawline"/>
                <a:ea typeface="Aptos" panose="020B0004020202020204" pitchFamily="34" charset="0"/>
              </a:rPr>
              <a:t>"</a:t>
            </a:r>
            <a:endParaRPr lang="fr-FR" sz="1800" dirty="0">
              <a:effectLst/>
              <a:latin typeface="Calibri" panose="020F0502020204030204" pitchFamily="34" charset="0"/>
              <a:ea typeface="Aptos" panose="020B0004020202020204" pitchFamily="34" charset="0"/>
            </a:endParaRPr>
          </a:p>
          <a:p>
            <a:r>
              <a:rPr lang="fr-FR" sz="1800" dirty="0">
                <a:solidFill>
                  <a:srgbClr val="44546A"/>
                </a:solidFill>
                <a:effectLst/>
                <a:latin typeface="Rawline"/>
                <a:ea typeface="Aptos" panose="020B0004020202020204" pitchFamily="34" charset="0"/>
              </a:rPr>
              <a:t>3. Cliquez sur le lien correspondant pour accéder à votre espace client.</a:t>
            </a:r>
            <a:endParaRPr lang="fr-FR" sz="1800" dirty="0">
              <a:effectLst/>
              <a:latin typeface="Calibri" panose="020F0502020204030204" pitchFamily="34" charset="0"/>
              <a:ea typeface="Aptos" panose="020B0004020202020204" pitchFamily="34" charset="0"/>
            </a:endParaRPr>
          </a:p>
          <a:p>
            <a:r>
              <a:rPr lang="fr-FR" sz="1800" dirty="0">
                <a:solidFill>
                  <a:srgbClr val="44546A"/>
                </a:solidFill>
                <a:effectLst/>
                <a:latin typeface="Rawline"/>
                <a:ea typeface="Aptos" panose="020B0004020202020204" pitchFamily="34" charset="0"/>
              </a:rPr>
              <a:t>4. Si besoin, vous pouvez recréer un raccourci sur votre bureau pour un accès plus rapide. </a:t>
            </a:r>
            <a:endParaRPr lang="fr-FR" sz="1800" dirty="0">
              <a:effectLst/>
              <a:latin typeface="Calibri" panose="020F0502020204030204" pitchFamily="34" charset="0"/>
              <a:ea typeface="Aptos" panose="020B0004020202020204" pitchFamily="34" charset="0"/>
            </a:endParaRPr>
          </a:p>
          <a:p>
            <a:r>
              <a:rPr lang="fr-FR" sz="1800" dirty="0">
                <a:solidFill>
                  <a:srgbClr val="44546A"/>
                </a:solidFill>
                <a:effectLst/>
                <a:latin typeface="Rawline"/>
                <a:ea typeface="Aptos" panose="020B0004020202020204" pitchFamily="34" charset="0"/>
              </a:rPr>
              <a:t>Le pavé « espace client » est situé en bas de votre nouvelle page écran.</a:t>
            </a:r>
            <a:endParaRPr lang="fr-FR" sz="1800" dirty="0">
              <a:effectLst/>
              <a:latin typeface="Calibri" panose="020F0502020204030204" pitchFamily="34" charset="0"/>
              <a:ea typeface="Aptos" panose="020B0004020202020204" pitchFamily="34" charset="0"/>
            </a:endParaRPr>
          </a:p>
          <a:p>
            <a:endParaRPr lang="fr-FR" dirty="0">
              <a:effectLst/>
            </a:endParaRPr>
          </a:p>
          <a:p>
            <a:pPr marL="285750" indent="-285750">
              <a:buFontTx/>
              <a:buChar char="-"/>
            </a:pPr>
            <a:endParaRPr lang="fr-FR" dirty="0">
              <a:effectLst/>
            </a:endParaRPr>
          </a:p>
          <a:p>
            <a:endParaRPr lang="fr-FR" b="1" dirty="0">
              <a:solidFill>
                <a:schemeClr val="accent5"/>
              </a:solidFill>
            </a:endParaRPr>
          </a:p>
        </p:txBody>
      </p:sp>
      <p:sp>
        <p:nvSpPr>
          <p:cNvPr id="2" name="ZoneTexte 1">
            <a:extLst>
              <a:ext uri="{FF2B5EF4-FFF2-40B4-BE49-F238E27FC236}">
                <a16:creationId xmlns:a16="http://schemas.microsoft.com/office/drawing/2014/main" id="{3C246C85-16E8-BA38-FCB0-16A547EEC2A5}"/>
              </a:ext>
            </a:extLst>
          </p:cNvPr>
          <p:cNvSpPr txBox="1"/>
          <p:nvPr/>
        </p:nvSpPr>
        <p:spPr>
          <a:xfrm>
            <a:off x="6553200" y="593216"/>
            <a:ext cx="4593264" cy="369332"/>
          </a:xfrm>
          <a:prstGeom prst="rect">
            <a:avLst/>
          </a:prstGeom>
          <a:noFill/>
        </p:spPr>
        <p:txBody>
          <a:bodyPr wrap="square">
            <a:spAutoFit/>
          </a:bodyPr>
          <a:lstStyle/>
          <a:p>
            <a:r>
              <a:rPr lang="fr-FR" b="1" dirty="0">
                <a:solidFill>
                  <a:srgbClr val="00B0F0"/>
                </a:solidFill>
              </a:rPr>
              <a:t>Actu - minute</a:t>
            </a:r>
          </a:p>
        </p:txBody>
      </p:sp>
    </p:spTree>
    <p:extLst>
      <p:ext uri="{BB962C8B-B14F-4D97-AF65-F5344CB8AC3E}">
        <p14:creationId xmlns:p14="http://schemas.microsoft.com/office/powerpoint/2010/main" val="365983638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A88454-B59F-BBB4-D3A1-B757448D7A65}"/>
            </a:ext>
          </a:extLst>
        </p:cNvPr>
        <p:cNvGrpSpPr/>
        <p:nvPr/>
      </p:nvGrpSpPr>
      <p:grpSpPr>
        <a:xfrm>
          <a:off x="0" y="0"/>
          <a:ext cx="0" cy="0"/>
          <a:chOff x="0" y="0"/>
          <a:chExt cx="0" cy="0"/>
        </a:xfrm>
      </p:grpSpPr>
      <p:pic>
        <p:nvPicPr>
          <p:cNvPr id="11" name="Image 10" descr="Logo_CDG18_BS.jpg">
            <a:extLst>
              <a:ext uri="{FF2B5EF4-FFF2-40B4-BE49-F238E27FC236}">
                <a16:creationId xmlns:a16="http://schemas.microsoft.com/office/drawing/2014/main" id="{10044863-4083-3358-AA23-605EB58161CF}"/>
              </a:ext>
            </a:extLst>
          </p:cNvPr>
          <p:cNvPicPr>
            <a:picLocks noChangeAspect="1"/>
          </p:cNvPicPr>
          <p:nvPr/>
        </p:nvPicPr>
        <p:blipFill>
          <a:blip r:embed="rId3"/>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1A0947FD-8CC2-59A2-CDE7-45C4A8DE427C}"/>
              </a:ext>
            </a:extLst>
          </p:cNvPr>
          <p:cNvGrpSpPr>
            <a:grpSpLocks/>
          </p:cNvGrpSpPr>
          <p:nvPr/>
        </p:nvGrpSpPr>
        <p:grpSpPr bwMode="auto">
          <a:xfrm>
            <a:off x="1354240" y="186233"/>
            <a:ext cx="7661932" cy="1314472"/>
            <a:chOff x="2521302" y="4447632"/>
            <a:chExt cx="6645275" cy="2324642"/>
          </a:xfrm>
        </p:grpSpPr>
        <p:sp>
          <p:nvSpPr>
            <p:cNvPr id="14" name="Oval 2">
              <a:extLst>
                <a:ext uri="{FF2B5EF4-FFF2-40B4-BE49-F238E27FC236}">
                  <a16:creationId xmlns:a16="http://schemas.microsoft.com/office/drawing/2014/main" id="{BE7E665D-F877-A178-E5DB-B36416EFE5AB}"/>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A38E022B-176B-663B-5A2F-A3188530AEC7}"/>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3E990325-4FC8-2C80-2993-EFDC2F6C141C}"/>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2E0F2FEB-B427-CEF2-9335-BD02A497D29A}"/>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456B20D2-E311-4081-88B5-D146C114726A}"/>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270A54BF-831D-EE39-D17C-0D3990D417B6}"/>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6831DE49-4E29-88EC-D20C-96A755D53EAC}"/>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557F5642-6503-79F9-088E-902A93EF11B7}"/>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AE04B011-5CBC-9B8D-FE44-9AE91E9FBE31}"/>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DD1A2E59-3C4E-79E9-AAD9-4EA9333D60D4}"/>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7CBBDFCE-7793-762B-3B58-7F6AA9807968}"/>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1617B12E-E283-6B57-194A-07416E5B8978}"/>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9" name="ZoneTexte 8">
            <a:extLst>
              <a:ext uri="{FF2B5EF4-FFF2-40B4-BE49-F238E27FC236}">
                <a16:creationId xmlns:a16="http://schemas.microsoft.com/office/drawing/2014/main" id="{E06426F9-57DD-AE2E-15F6-BCADB565829A}"/>
              </a:ext>
            </a:extLst>
          </p:cNvPr>
          <p:cNvSpPr txBox="1"/>
          <p:nvPr/>
        </p:nvSpPr>
        <p:spPr>
          <a:xfrm>
            <a:off x="304800" y="1420503"/>
            <a:ext cx="8077200" cy="1908215"/>
          </a:xfrm>
          <a:prstGeom prst="rect">
            <a:avLst/>
          </a:prstGeom>
          <a:noFill/>
        </p:spPr>
        <p:txBody>
          <a:bodyPr wrap="square">
            <a:spAutoFit/>
          </a:bodyPr>
          <a:lstStyle/>
          <a:p>
            <a:pPr algn="just">
              <a:buClr>
                <a:srgbClr val="92D050"/>
              </a:buClr>
            </a:pPr>
            <a:endParaRPr lang="fr-FR" b="1" dirty="0">
              <a:solidFill>
                <a:srgbClr val="FF0000"/>
              </a:solidFill>
            </a:endParaRPr>
          </a:p>
          <a:p>
            <a:pPr algn="just">
              <a:buClr>
                <a:srgbClr val="92D050"/>
              </a:buClr>
            </a:pPr>
            <a:endParaRPr lang="fr-FR" sz="2000" kern="100" dirty="0">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buClr>
                <a:srgbClr val="92D050"/>
              </a:buClr>
              <a:buFontTx/>
              <a:buChar char="-"/>
            </a:pPr>
            <a:endParaRPr lang="fr-FR" sz="2000" kern="100" dirty="0">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2000" dirty="0"/>
          </a:p>
        </p:txBody>
      </p:sp>
      <p:sp>
        <p:nvSpPr>
          <p:cNvPr id="10" name="ZoneTexte 9">
            <a:extLst>
              <a:ext uri="{FF2B5EF4-FFF2-40B4-BE49-F238E27FC236}">
                <a16:creationId xmlns:a16="http://schemas.microsoft.com/office/drawing/2014/main" id="{CE24E52D-8EBF-6F1B-851A-184F21570080}"/>
              </a:ext>
            </a:extLst>
          </p:cNvPr>
          <p:cNvSpPr txBox="1"/>
          <p:nvPr/>
        </p:nvSpPr>
        <p:spPr>
          <a:xfrm>
            <a:off x="533400" y="1696563"/>
            <a:ext cx="7661932" cy="3693319"/>
          </a:xfrm>
          <a:prstGeom prst="rect">
            <a:avLst/>
          </a:prstGeom>
          <a:noFill/>
        </p:spPr>
        <p:txBody>
          <a:bodyPr wrap="square" rtlCol="0">
            <a:spAutoFit/>
          </a:bodyPr>
          <a:lstStyle/>
          <a:p>
            <a:r>
              <a:rPr lang="fr-FR" b="1" dirty="0">
                <a:solidFill>
                  <a:schemeClr val="accent4">
                    <a:lumMod val="60000"/>
                    <a:lumOff val="40000"/>
                  </a:schemeClr>
                </a:solidFill>
              </a:rPr>
              <a:t>5/ formations assistant de prévention 2025</a:t>
            </a:r>
          </a:p>
          <a:p>
            <a:endParaRPr lang="fr-FR" b="1" dirty="0">
              <a:solidFill>
                <a:schemeClr val="accent4">
                  <a:lumMod val="60000"/>
                  <a:lumOff val="40000"/>
                </a:schemeClr>
              </a:solidFill>
            </a:endParaRPr>
          </a:p>
          <a:p>
            <a:pPr algn="just"/>
            <a:r>
              <a:rPr lang="fr-FR" dirty="0">
                <a:effectLst/>
              </a:rPr>
              <a:t>Les inscriptions sont ouvertes pour les formations de vos Assistants de Prévention (formations initiales, continues, annuelles). </a:t>
            </a:r>
            <a:r>
              <a:rPr lang="fr-FR" dirty="0">
                <a:effectLst/>
                <a:hlinkClick r:id="rId4"/>
              </a:rPr>
              <a:t>Lien d’inscription dans le flash info du 25 février</a:t>
            </a:r>
            <a:endParaRPr lang="fr-FR" dirty="0">
              <a:effectLst/>
            </a:endParaRPr>
          </a:p>
          <a:p>
            <a:pPr algn="just"/>
            <a:br>
              <a:rPr lang="fr-FR" dirty="0">
                <a:effectLst/>
              </a:rPr>
            </a:br>
            <a:endParaRPr lang="fr-FR" dirty="0">
              <a:effectLst/>
            </a:endParaRPr>
          </a:p>
          <a:p>
            <a:pPr algn="ctr"/>
            <a:r>
              <a:rPr lang="fr-FR" b="1" u="sng" dirty="0">
                <a:solidFill>
                  <a:schemeClr val="accent4">
                    <a:lumMod val="60000"/>
                    <a:lumOff val="40000"/>
                  </a:schemeClr>
                </a:solidFill>
                <a:effectLst/>
              </a:rPr>
              <a:t>RETOUR SOUHAITE AVANT LE 07/04/2025</a:t>
            </a:r>
            <a:endParaRPr lang="fr-FR" dirty="0">
              <a:solidFill>
                <a:schemeClr val="accent4">
                  <a:lumMod val="60000"/>
                  <a:lumOff val="40000"/>
                </a:schemeClr>
              </a:solidFill>
              <a:effectLst/>
            </a:endParaRPr>
          </a:p>
          <a:p>
            <a:br>
              <a:rPr lang="fr-FR" b="1" dirty="0">
                <a:effectLst/>
              </a:rPr>
            </a:br>
            <a:endParaRPr lang="fr-FR" b="1" dirty="0">
              <a:effectLst/>
            </a:endParaRPr>
          </a:p>
          <a:p>
            <a:endParaRPr lang="fr-FR" b="1" dirty="0">
              <a:solidFill>
                <a:schemeClr val="accent4">
                  <a:lumMod val="60000"/>
                  <a:lumOff val="40000"/>
                </a:schemeClr>
              </a:solidFill>
            </a:endParaRPr>
          </a:p>
          <a:p>
            <a:endParaRPr lang="fr-FR" dirty="0">
              <a:effectLst/>
            </a:endParaRPr>
          </a:p>
          <a:p>
            <a:endParaRPr lang="fr-FR" b="1" dirty="0">
              <a:solidFill>
                <a:schemeClr val="accent5"/>
              </a:solidFill>
            </a:endParaRPr>
          </a:p>
        </p:txBody>
      </p:sp>
      <p:sp>
        <p:nvSpPr>
          <p:cNvPr id="2" name="ZoneTexte 1">
            <a:extLst>
              <a:ext uri="{FF2B5EF4-FFF2-40B4-BE49-F238E27FC236}">
                <a16:creationId xmlns:a16="http://schemas.microsoft.com/office/drawing/2014/main" id="{910C2BE6-D759-65B6-3F30-7C32F03E3D1A}"/>
              </a:ext>
            </a:extLst>
          </p:cNvPr>
          <p:cNvSpPr txBox="1"/>
          <p:nvPr/>
        </p:nvSpPr>
        <p:spPr>
          <a:xfrm>
            <a:off x="6553200" y="593216"/>
            <a:ext cx="4593264" cy="369332"/>
          </a:xfrm>
          <a:prstGeom prst="rect">
            <a:avLst/>
          </a:prstGeom>
          <a:noFill/>
        </p:spPr>
        <p:txBody>
          <a:bodyPr wrap="square">
            <a:spAutoFit/>
          </a:bodyPr>
          <a:lstStyle/>
          <a:p>
            <a:r>
              <a:rPr lang="fr-FR" b="1" dirty="0">
                <a:solidFill>
                  <a:srgbClr val="00B0F0"/>
                </a:solidFill>
              </a:rPr>
              <a:t>Actu - minute</a:t>
            </a:r>
          </a:p>
        </p:txBody>
      </p:sp>
      <p:pic>
        <p:nvPicPr>
          <p:cNvPr id="4" name="Image 3" descr="Une image contenant rouge, dessin humoristique, ballon&#10;&#10;Le contenu généré par l’IA peut être incorrect.">
            <a:extLst>
              <a:ext uri="{FF2B5EF4-FFF2-40B4-BE49-F238E27FC236}">
                <a16:creationId xmlns:a16="http://schemas.microsoft.com/office/drawing/2014/main" id="{24C86000-B96E-CEF9-8C5F-3B25C20F28E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986087" y="4594534"/>
            <a:ext cx="2714625" cy="1685925"/>
          </a:xfrm>
          <a:prstGeom prst="rect">
            <a:avLst/>
          </a:prstGeom>
        </p:spPr>
      </p:pic>
    </p:spTree>
    <p:extLst>
      <p:ext uri="{BB962C8B-B14F-4D97-AF65-F5344CB8AC3E}">
        <p14:creationId xmlns:p14="http://schemas.microsoft.com/office/powerpoint/2010/main" val="288845860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descr="Une image contenant Dessin animé, Visage humain, clipart, illustration&#10;&#10;Description générée automatiquement">
            <a:extLst>
              <a:ext uri="{FF2B5EF4-FFF2-40B4-BE49-F238E27FC236}">
                <a16:creationId xmlns:a16="http://schemas.microsoft.com/office/drawing/2014/main" id="{6E953FB3-CFC7-26A3-7735-B66218535292}"/>
              </a:ext>
            </a:extLst>
          </p:cNvPr>
          <p:cNvPicPr>
            <a:picLocks noChangeAspect="1"/>
          </p:cNvPicPr>
          <p:nvPr/>
        </p:nvPicPr>
        <p:blipFill>
          <a:blip r:embed="rId3">
            <a:alphaModFix amt="71000"/>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4237027" y="3269622"/>
            <a:ext cx="4799023" cy="2967817"/>
          </a:xfrm>
          <a:prstGeom prst="rect">
            <a:avLst/>
          </a:prstGeom>
        </p:spPr>
      </p:pic>
      <p:sp>
        <p:nvSpPr>
          <p:cNvPr id="4" name="Espace réservé du contenu 3">
            <a:extLst>
              <a:ext uri="{FF2B5EF4-FFF2-40B4-BE49-F238E27FC236}">
                <a16:creationId xmlns:a16="http://schemas.microsoft.com/office/drawing/2014/main" id="{8F28F731-1CC1-5794-CE19-12C85F7F86F2}"/>
              </a:ext>
            </a:extLst>
          </p:cNvPr>
          <p:cNvSpPr>
            <a:spLocks noGrp="1"/>
          </p:cNvSpPr>
          <p:nvPr>
            <p:ph idx="1"/>
          </p:nvPr>
        </p:nvSpPr>
        <p:spPr>
          <a:xfrm>
            <a:off x="0" y="1825625"/>
            <a:ext cx="9144000" cy="4351338"/>
          </a:xfrm>
        </p:spPr>
        <p:txBody>
          <a:bodyPr>
            <a:normAutofit/>
          </a:bodyPr>
          <a:lstStyle/>
          <a:p>
            <a:pPr marL="0" indent="0">
              <a:buNone/>
            </a:pPr>
            <a:r>
              <a:rPr lang="fr-FR" sz="2400" b="1" dirty="0">
                <a:solidFill>
                  <a:srgbClr val="00B0F0"/>
                </a:solidFill>
              </a:rPr>
              <a:t>6 – Prochaine </a:t>
            </a:r>
            <a:r>
              <a:rPr lang="fr-FR" sz="2400" b="1" dirty="0" err="1">
                <a:solidFill>
                  <a:srgbClr val="00B0F0"/>
                </a:solidFill>
              </a:rPr>
              <a:t>visio</a:t>
            </a:r>
            <a:r>
              <a:rPr lang="fr-FR" sz="2400" b="1" dirty="0">
                <a:solidFill>
                  <a:srgbClr val="00B0F0"/>
                </a:solidFill>
              </a:rPr>
              <a:t> : </a:t>
            </a:r>
          </a:p>
          <a:p>
            <a:pPr marL="0" indent="0">
              <a:buNone/>
            </a:pPr>
            <a:endParaRPr lang="fr-FR" sz="2400" b="1" dirty="0">
              <a:solidFill>
                <a:srgbClr val="FFC000"/>
              </a:solidFill>
            </a:endParaRPr>
          </a:p>
          <a:p>
            <a:pPr lvl="1">
              <a:lnSpc>
                <a:spcPct val="150000"/>
              </a:lnSpc>
              <a:buFontTx/>
              <a:buChar char="-"/>
            </a:pPr>
            <a:r>
              <a:rPr lang="fr-FR" sz="3600" b="1" dirty="0">
                <a:gradFill flip="none" rotWithShape="1">
                  <a:gsLst>
                    <a:gs pos="0">
                      <a:schemeClr val="accent6">
                        <a:lumMod val="67000"/>
                      </a:schemeClr>
                    </a:gs>
                    <a:gs pos="48000">
                      <a:schemeClr val="accent6">
                        <a:lumMod val="97000"/>
                        <a:lumOff val="3000"/>
                      </a:schemeClr>
                    </a:gs>
                    <a:gs pos="91000">
                      <a:schemeClr val="accent6">
                        <a:lumMod val="60000"/>
                        <a:lumOff val="40000"/>
                      </a:schemeClr>
                    </a:gs>
                  </a:gsLst>
                  <a:lin ang="16200000" scaled="1"/>
                  <a:tileRect/>
                </a:gradFill>
              </a:rPr>
              <a:t>Mardi 1</a:t>
            </a:r>
            <a:r>
              <a:rPr lang="fr-FR" sz="3600" b="1" baseline="30000" dirty="0">
                <a:gradFill flip="none" rotWithShape="1">
                  <a:gsLst>
                    <a:gs pos="0">
                      <a:schemeClr val="accent6">
                        <a:lumMod val="67000"/>
                      </a:schemeClr>
                    </a:gs>
                    <a:gs pos="48000">
                      <a:schemeClr val="accent6">
                        <a:lumMod val="97000"/>
                        <a:lumOff val="3000"/>
                      </a:schemeClr>
                    </a:gs>
                    <a:gs pos="91000">
                      <a:schemeClr val="accent6">
                        <a:lumMod val="60000"/>
                        <a:lumOff val="40000"/>
                      </a:schemeClr>
                    </a:gs>
                  </a:gsLst>
                  <a:lin ang="16200000" scaled="1"/>
                  <a:tileRect/>
                </a:gradFill>
              </a:rPr>
              <a:t>er</a:t>
            </a:r>
            <a:r>
              <a:rPr lang="fr-FR" sz="3600" b="1" dirty="0">
                <a:gradFill flip="none" rotWithShape="1">
                  <a:gsLst>
                    <a:gs pos="0">
                      <a:schemeClr val="accent6">
                        <a:lumMod val="67000"/>
                      </a:schemeClr>
                    </a:gs>
                    <a:gs pos="48000">
                      <a:schemeClr val="accent6">
                        <a:lumMod val="97000"/>
                        <a:lumOff val="3000"/>
                      </a:schemeClr>
                    </a:gs>
                    <a:gs pos="91000">
                      <a:schemeClr val="accent6">
                        <a:lumMod val="60000"/>
                        <a:lumOff val="40000"/>
                      </a:schemeClr>
                    </a:gs>
                  </a:gsLst>
                  <a:lin ang="16200000" scaled="1"/>
                  <a:tileRect/>
                </a:gradFill>
              </a:rPr>
              <a:t> avril à 10h</a:t>
            </a:r>
          </a:p>
          <a:p>
            <a:pPr lvl="1">
              <a:lnSpc>
                <a:spcPct val="150000"/>
              </a:lnSpc>
              <a:buFontTx/>
              <a:buChar char="-"/>
            </a:pPr>
            <a:r>
              <a:rPr lang="fr-FR" sz="3600" b="1" dirty="0">
                <a:gradFill flip="none" rotWithShape="1">
                  <a:gsLst>
                    <a:gs pos="0">
                      <a:schemeClr val="accent6">
                        <a:lumMod val="67000"/>
                      </a:schemeClr>
                    </a:gs>
                    <a:gs pos="48000">
                      <a:schemeClr val="accent6">
                        <a:lumMod val="97000"/>
                        <a:lumOff val="3000"/>
                      </a:schemeClr>
                    </a:gs>
                    <a:gs pos="91000">
                      <a:schemeClr val="accent6">
                        <a:lumMod val="60000"/>
                        <a:lumOff val="40000"/>
                      </a:schemeClr>
                    </a:gs>
                  </a:gsLst>
                  <a:lin ang="16200000" scaled="1"/>
                  <a:tileRect/>
                </a:gradFill>
              </a:rPr>
              <a:t>Jeudi 3 avril à 14h</a:t>
            </a:r>
          </a:p>
          <a:p>
            <a:pPr marL="342900" lvl="1" indent="0">
              <a:lnSpc>
                <a:spcPct val="150000"/>
              </a:lnSpc>
              <a:buNone/>
            </a:pPr>
            <a:r>
              <a:rPr lang="fr-FR" sz="3600" dirty="0">
                <a:gradFill flip="none" rotWithShape="1">
                  <a:gsLst>
                    <a:gs pos="0">
                      <a:schemeClr val="accent6">
                        <a:lumMod val="67000"/>
                      </a:schemeClr>
                    </a:gs>
                    <a:gs pos="48000">
                      <a:schemeClr val="accent6">
                        <a:lumMod val="97000"/>
                        <a:lumOff val="3000"/>
                      </a:schemeClr>
                    </a:gs>
                    <a:gs pos="91000">
                      <a:schemeClr val="accent6">
                        <a:lumMod val="60000"/>
                        <a:lumOff val="40000"/>
                      </a:schemeClr>
                    </a:gs>
                  </a:gsLst>
                  <a:lin ang="16200000" scaled="1"/>
                  <a:tileRect/>
                </a:gradFill>
              </a:rPr>
              <a:t> </a:t>
            </a:r>
            <a:endParaRPr lang="fr-FR" sz="2400" dirty="0"/>
          </a:p>
          <a:p>
            <a:pPr marL="685800" lvl="2" indent="0">
              <a:buNone/>
            </a:pPr>
            <a:endParaRPr lang="fr-FR" sz="2400" b="1" dirty="0"/>
          </a:p>
          <a:p>
            <a:pPr lvl="2"/>
            <a:endParaRPr lang="fr-FR" sz="2400" b="1" dirty="0">
              <a:solidFill>
                <a:srgbClr val="92D050"/>
              </a:solidFill>
            </a:endParaRPr>
          </a:p>
        </p:txBody>
      </p:sp>
      <p:pic>
        <p:nvPicPr>
          <p:cNvPr id="11" name="Image 10" descr="Logo_CDG18_BS.jpg"/>
          <p:cNvPicPr>
            <a:picLocks noChangeAspect="1"/>
          </p:cNvPicPr>
          <p:nvPr/>
        </p:nvPicPr>
        <p:blipFill>
          <a:blip r:embed="rId5"/>
          <a:stretch>
            <a:fillRect/>
          </a:stretch>
        </p:blipFill>
        <p:spPr>
          <a:xfrm>
            <a:off x="0" y="0"/>
            <a:ext cx="1422426" cy="1443762"/>
          </a:xfrm>
          <a:prstGeom prst="rect">
            <a:avLst/>
          </a:prstGeom>
        </p:spPr>
      </p:pic>
      <p:grpSp>
        <p:nvGrpSpPr>
          <p:cNvPr id="6" name="Groupe 14"/>
          <p:cNvGrpSpPr>
            <a:grpSpLocks/>
          </p:cNvGrpSpPr>
          <p:nvPr/>
        </p:nvGrpSpPr>
        <p:grpSpPr bwMode="auto">
          <a:xfrm>
            <a:off x="1482068" y="152400"/>
            <a:ext cx="7661932" cy="1314472"/>
            <a:chOff x="2521302" y="4447632"/>
            <a:chExt cx="6645275" cy="2324642"/>
          </a:xfrm>
        </p:grpSpPr>
        <p:sp>
          <p:nvSpPr>
            <p:cNvPr id="14" name="Oval 2"/>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p:cNvGrpSpPr>
              <a:grpSpLocks/>
            </p:cNvGrpSpPr>
            <p:nvPr/>
          </p:nvGrpSpPr>
          <p:grpSpPr bwMode="auto">
            <a:xfrm>
              <a:off x="3957638" y="5091476"/>
              <a:ext cx="171450" cy="1165229"/>
              <a:chOff x="112099728" y="105931681"/>
              <a:chExt cx="170831" cy="1165800"/>
            </a:xfrm>
          </p:grpSpPr>
          <p:sp>
            <p:nvSpPr>
              <p:cNvPr id="22" name="Rectangle 7"/>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p:cNvGrpSpPr>
              <a:grpSpLocks/>
            </p:cNvGrpSpPr>
            <p:nvPr/>
          </p:nvGrpSpPr>
          <p:grpSpPr bwMode="auto">
            <a:xfrm>
              <a:off x="8701088" y="4447632"/>
              <a:ext cx="169862" cy="1163632"/>
              <a:chOff x="116843535" y="105289350"/>
              <a:chExt cx="170420" cy="1163658"/>
            </a:xfrm>
          </p:grpSpPr>
          <p:sp>
            <p:nvSpPr>
              <p:cNvPr id="19" name="Rectangle 18"/>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mc:AlternateContent xmlns:mc="http://schemas.openxmlformats.org/markup-compatibility/2006" xmlns:p14="http://schemas.microsoft.com/office/powerpoint/2010/main">
        <mc:Choice Requires="p14">
          <p:contentPart p14:bwMode="auto" r:id="rId6">
            <p14:nvContentPartPr>
              <p14:cNvPr id="3" name="Encre 2">
                <a:extLst>
                  <a:ext uri="{FF2B5EF4-FFF2-40B4-BE49-F238E27FC236}">
                    <a16:creationId xmlns:a16="http://schemas.microsoft.com/office/drawing/2014/main" id="{0DC0B786-4D52-4496-DA73-1813D7489ECD}"/>
                  </a:ext>
                </a:extLst>
              </p14:cNvPr>
              <p14:cNvContentPartPr/>
              <p14:nvPr/>
            </p14:nvContentPartPr>
            <p14:xfrm>
              <a:off x="9193664" y="6505873"/>
              <a:ext cx="336960" cy="75240"/>
            </p14:xfrm>
          </p:contentPart>
        </mc:Choice>
        <mc:Fallback xmlns="">
          <p:pic>
            <p:nvPicPr>
              <p:cNvPr id="3" name="Encre 2">
                <a:extLst>
                  <a:ext uri="{FF2B5EF4-FFF2-40B4-BE49-F238E27FC236}">
                    <a16:creationId xmlns:a16="http://schemas.microsoft.com/office/drawing/2014/main" id="{0DC0B786-4D52-4496-DA73-1813D7489ECD}"/>
                  </a:ext>
                </a:extLst>
              </p:cNvPr>
              <p:cNvPicPr/>
              <p:nvPr/>
            </p:nvPicPr>
            <p:blipFill>
              <a:blip r:embed="rId7"/>
              <a:stretch>
                <a:fillRect/>
              </a:stretch>
            </p:blipFill>
            <p:spPr>
              <a:xfrm>
                <a:off x="9139664" y="6398233"/>
                <a:ext cx="444600" cy="29088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9" name="Encre 8">
                <a:extLst>
                  <a:ext uri="{FF2B5EF4-FFF2-40B4-BE49-F238E27FC236}">
                    <a16:creationId xmlns:a16="http://schemas.microsoft.com/office/drawing/2014/main" id="{B21AAC4D-2A76-BB21-88A9-7E987949A51D}"/>
                  </a:ext>
                </a:extLst>
              </p14:cNvPr>
              <p14:cNvContentPartPr/>
              <p14:nvPr/>
            </p14:nvContentPartPr>
            <p14:xfrm>
              <a:off x="9282944" y="6609193"/>
              <a:ext cx="195120" cy="75240"/>
            </p14:xfrm>
          </p:contentPart>
        </mc:Choice>
        <mc:Fallback xmlns="">
          <p:pic>
            <p:nvPicPr>
              <p:cNvPr id="9" name="Encre 8">
                <a:extLst>
                  <a:ext uri="{FF2B5EF4-FFF2-40B4-BE49-F238E27FC236}">
                    <a16:creationId xmlns:a16="http://schemas.microsoft.com/office/drawing/2014/main" id="{B21AAC4D-2A76-BB21-88A9-7E987949A51D}"/>
                  </a:ext>
                </a:extLst>
              </p:cNvPr>
              <p:cNvPicPr/>
              <p:nvPr/>
            </p:nvPicPr>
            <p:blipFill>
              <a:blip r:embed="rId9"/>
              <a:stretch>
                <a:fillRect/>
              </a:stretch>
            </p:blipFill>
            <p:spPr>
              <a:xfrm>
                <a:off x="9229304" y="6501193"/>
                <a:ext cx="302760" cy="29088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10" name="Encre 9">
                <a:extLst>
                  <a:ext uri="{FF2B5EF4-FFF2-40B4-BE49-F238E27FC236}">
                    <a16:creationId xmlns:a16="http://schemas.microsoft.com/office/drawing/2014/main" id="{30B17F33-05CF-AEA8-B149-140A8F41D31A}"/>
                  </a:ext>
                </a:extLst>
              </p14:cNvPr>
              <p14:cNvContentPartPr/>
              <p14:nvPr/>
            </p14:nvContentPartPr>
            <p14:xfrm>
              <a:off x="9272864" y="6633970"/>
              <a:ext cx="267120" cy="84960"/>
            </p14:xfrm>
          </p:contentPart>
        </mc:Choice>
        <mc:Fallback xmlns="">
          <p:pic>
            <p:nvPicPr>
              <p:cNvPr id="10" name="Encre 9">
                <a:extLst>
                  <a:ext uri="{FF2B5EF4-FFF2-40B4-BE49-F238E27FC236}">
                    <a16:creationId xmlns:a16="http://schemas.microsoft.com/office/drawing/2014/main" id="{30B17F33-05CF-AEA8-B149-140A8F41D31A}"/>
                  </a:ext>
                </a:extLst>
              </p:cNvPr>
              <p:cNvPicPr/>
              <p:nvPr/>
            </p:nvPicPr>
            <p:blipFill>
              <a:blip r:embed="rId11"/>
              <a:stretch>
                <a:fillRect/>
              </a:stretch>
            </p:blipFill>
            <p:spPr>
              <a:xfrm>
                <a:off x="9219224" y="6525970"/>
                <a:ext cx="374760" cy="30060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12" name="Encre 11">
                <a:extLst>
                  <a:ext uri="{FF2B5EF4-FFF2-40B4-BE49-F238E27FC236}">
                    <a16:creationId xmlns:a16="http://schemas.microsoft.com/office/drawing/2014/main" id="{F832CDDC-53D6-9617-0C38-56FCE17EFF17}"/>
                  </a:ext>
                </a:extLst>
              </p14:cNvPr>
              <p14:cNvContentPartPr/>
              <p14:nvPr/>
            </p14:nvContentPartPr>
            <p14:xfrm>
              <a:off x="4462184" y="4936930"/>
              <a:ext cx="776880" cy="102600"/>
            </p14:xfrm>
          </p:contentPart>
        </mc:Choice>
        <mc:Fallback xmlns="">
          <p:pic>
            <p:nvPicPr>
              <p:cNvPr id="12" name="Encre 11">
                <a:extLst>
                  <a:ext uri="{FF2B5EF4-FFF2-40B4-BE49-F238E27FC236}">
                    <a16:creationId xmlns:a16="http://schemas.microsoft.com/office/drawing/2014/main" id="{F832CDDC-53D6-9617-0C38-56FCE17EFF17}"/>
                  </a:ext>
                </a:extLst>
              </p:cNvPr>
              <p:cNvPicPr/>
              <p:nvPr/>
            </p:nvPicPr>
            <p:blipFill>
              <a:blip r:embed="rId13"/>
              <a:stretch>
                <a:fillRect/>
              </a:stretch>
            </p:blipFill>
            <p:spPr>
              <a:xfrm>
                <a:off x="4408544" y="4828930"/>
                <a:ext cx="884520" cy="318240"/>
              </a:xfrm>
              <a:prstGeom prst="rect">
                <a:avLst/>
              </a:prstGeom>
            </p:spPr>
          </p:pic>
        </mc:Fallback>
      </mc:AlternateContent>
      <p:sp>
        <p:nvSpPr>
          <p:cNvPr id="2" name="ZoneTexte 1">
            <a:extLst>
              <a:ext uri="{FF2B5EF4-FFF2-40B4-BE49-F238E27FC236}">
                <a16:creationId xmlns:a16="http://schemas.microsoft.com/office/drawing/2014/main" id="{03195739-A27E-FE53-583D-F62A9865D93D}"/>
              </a:ext>
            </a:extLst>
          </p:cNvPr>
          <p:cNvSpPr txBox="1"/>
          <p:nvPr/>
        </p:nvSpPr>
        <p:spPr>
          <a:xfrm>
            <a:off x="6553200" y="593216"/>
            <a:ext cx="4593264" cy="369332"/>
          </a:xfrm>
          <a:prstGeom prst="rect">
            <a:avLst/>
          </a:prstGeom>
          <a:noFill/>
        </p:spPr>
        <p:txBody>
          <a:bodyPr wrap="square">
            <a:spAutoFit/>
          </a:bodyPr>
          <a:lstStyle/>
          <a:p>
            <a:r>
              <a:rPr lang="fr-FR" b="1" dirty="0">
                <a:solidFill>
                  <a:srgbClr val="00B0F0"/>
                </a:solidFill>
              </a:rPr>
              <a:t>Actu - minute</a:t>
            </a:r>
          </a:p>
        </p:txBody>
      </p:sp>
    </p:spTree>
    <p:extLst>
      <p:ext uri="{BB962C8B-B14F-4D97-AF65-F5344CB8AC3E}">
        <p14:creationId xmlns:p14="http://schemas.microsoft.com/office/powerpoint/2010/main" val="240082542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descr="Logo_CDG18_BS.jpg"/>
          <p:cNvPicPr>
            <a:picLocks noChangeAspect="1"/>
          </p:cNvPicPr>
          <p:nvPr/>
        </p:nvPicPr>
        <p:blipFill>
          <a:blip r:embed="rId2"/>
          <a:stretch>
            <a:fillRect/>
          </a:stretch>
        </p:blipFill>
        <p:spPr>
          <a:xfrm>
            <a:off x="152400" y="0"/>
            <a:ext cx="1422426" cy="1443762"/>
          </a:xfrm>
          <a:prstGeom prst="rect">
            <a:avLst/>
          </a:prstGeom>
        </p:spPr>
      </p:pic>
      <p:sp>
        <p:nvSpPr>
          <p:cNvPr id="23" name="object 5"/>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grpSp>
        <p:nvGrpSpPr>
          <p:cNvPr id="8" name="Groupe 14"/>
          <p:cNvGrpSpPr>
            <a:grpSpLocks/>
          </p:cNvGrpSpPr>
          <p:nvPr/>
        </p:nvGrpSpPr>
        <p:grpSpPr bwMode="auto">
          <a:xfrm>
            <a:off x="1482068" y="304800"/>
            <a:ext cx="7661932" cy="2016596"/>
            <a:chOff x="2521302" y="4447632"/>
            <a:chExt cx="6645275" cy="2324642"/>
          </a:xfrm>
        </p:grpSpPr>
        <p:sp>
          <p:nvSpPr>
            <p:cNvPr id="38" name="Oval 2"/>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39" name="Rectangle 3"/>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40" name="Text Box 4"/>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10" name="Group 6"/>
            <p:cNvGrpSpPr>
              <a:grpSpLocks/>
            </p:cNvGrpSpPr>
            <p:nvPr/>
          </p:nvGrpSpPr>
          <p:grpSpPr bwMode="auto">
            <a:xfrm>
              <a:off x="3957638" y="5091476"/>
              <a:ext cx="171450" cy="1165229"/>
              <a:chOff x="112099728" y="105931681"/>
              <a:chExt cx="170831" cy="1165800"/>
            </a:xfrm>
          </p:grpSpPr>
          <p:sp>
            <p:nvSpPr>
              <p:cNvPr id="46" name="Rectangle 7"/>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47" name="Rectangle 8"/>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48" name="Rectangle 9"/>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11" name="Group 10"/>
            <p:cNvGrpSpPr>
              <a:grpSpLocks/>
            </p:cNvGrpSpPr>
            <p:nvPr/>
          </p:nvGrpSpPr>
          <p:grpSpPr bwMode="auto">
            <a:xfrm>
              <a:off x="8701088" y="4447632"/>
              <a:ext cx="169862" cy="1163632"/>
              <a:chOff x="116843535" y="105289350"/>
              <a:chExt cx="170420" cy="1163658"/>
            </a:xfrm>
          </p:grpSpPr>
          <p:sp>
            <p:nvSpPr>
              <p:cNvPr id="43" name="Rectangle 42"/>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44" name="Rectangle 43"/>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45" name="Rectangle 44"/>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41" name="object 2"/>
          <p:cNvSpPr txBox="1">
            <a:spLocks noGrp="1"/>
          </p:cNvSpPr>
          <p:nvPr>
            <p:ph type="title"/>
          </p:nvPr>
        </p:nvSpPr>
        <p:spPr>
          <a:xfrm>
            <a:off x="533400" y="3276600"/>
            <a:ext cx="8077200" cy="2475678"/>
          </a:xfrm>
          <a:prstGeom prst="rect">
            <a:avLst/>
          </a:prstGeom>
        </p:spPr>
        <p:txBody>
          <a:bodyPr vert="horz" wrap="square" lIns="0" tIns="13335" rIns="0" bIns="0" rtlCol="0">
            <a:spAutoFit/>
          </a:bodyPr>
          <a:lstStyle/>
          <a:p>
            <a:pPr marL="1536700" marR="5080" indent="-1524635" algn="ctr">
              <a:lnSpc>
                <a:spcPct val="100000"/>
              </a:lnSpc>
              <a:spcBef>
                <a:spcPts val="105"/>
              </a:spcBef>
            </a:pPr>
            <a:r>
              <a:rPr lang="fr-FR" sz="4000" dirty="0">
                <a:solidFill>
                  <a:schemeClr val="tx1"/>
                </a:solidFill>
              </a:rPr>
              <a:t>DES QUESTIONS ?</a:t>
            </a:r>
            <a:br>
              <a:rPr lang="fr-FR" sz="4000" dirty="0">
                <a:solidFill>
                  <a:schemeClr val="tx1"/>
                </a:solidFill>
              </a:rPr>
            </a:br>
            <a:br>
              <a:rPr lang="fr-FR" sz="4000" dirty="0">
                <a:solidFill>
                  <a:schemeClr val="tx1"/>
                </a:solidFill>
              </a:rPr>
            </a:br>
            <a:br>
              <a:rPr lang="fr-FR" sz="4000" dirty="0">
                <a:solidFill>
                  <a:schemeClr val="tx1"/>
                </a:solidFill>
              </a:rPr>
            </a:br>
            <a:r>
              <a:rPr lang="fr-FR" sz="4000" dirty="0">
                <a:solidFill>
                  <a:schemeClr val="tx1"/>
                </a:solidFill>
              </a:rPr>
              <a:t>MERCI DE VOTRE ATTENTION</a:t>
            </a:r>
            <a:endParaRPr sz="4000" dirty="0">
              <a:solidFill>
                <a:schemeClr val="tx1"/>
              </a:solidFill>
            </a:endParaRPr>
          </a:p>
        </p:txBody>
      </p:sp>
      <p:pic>
        <p:nvPicPr>
          <p:cNvPr id="3" name="Image 2">
            <a:extLst>
              <a:ext uri="{FF2B5EF4-FFF2-40B4-BE49-F238E27FC236}">
                <a16:creationId xmlns:a16="http://schemas.microsoft.com/office/drawing/2014/main" id="{120FA388-9ABB-2C1C-DE37-34647D6B2496}"/>
              </a:ext>
            </a:extLst>
          </p:cNvPr>
          <p:cNvPicPr>
            <a:picLocks noChangeAspect="1"/>
          </p:cNvPicPr>
          <p:nvPr/>
        </p:nvPicPr>
        <p:blipFill>
          <a:blip r:embed="rId3"/>
          <a:stretch>
            <a:fillRect/>
          </a:stretch>
        </p:blipFill>
        <p:spPr>
          <a:xfrm>
            <a:off x="215900" y="2744711"/>
            <a:ext cx="2019582" cy="2715004"/>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A5E8E1-EF69-B685-42FA-EF6FC99F65D3}"/>
            </a:ext>
          </a:extLst>
        </p:cNvPr>
        <p:cNvGrpSpPr/>
        <p:nvPr/>
      </p:nvGrpSpPr>
      <p:grpSpPr>
        <a:xfrm>
          <a:off x="0" y="0"/>
          <a:ext cx="0" cy="0"/>
          <a:chOff x="0" y="0"/>
          <a:chExt cx="0" cy="0"/>
        </a:xfrm>
      </p:grpSpPr>
      <p:pic>
        <p:nvPicPr>
          <p:cNvPr id="11" name="Image 10" descr="Logo_CDG18_BS.jpg">
            <a:extLst>
              <a:ext uri="{FF2B5EF4-FFF2-40B4-BE49-F238E27FC236}">
                <a16:creationId xmlns:a16="http://schemas.microsoft.com/office/drawing/2014/main" id="{2B651E3F-94BE-C3D9-E666-094EF47F50B2}"/>
              </a:ext>
            </a:extLst>
          </p:cNvPr>
          <p:cNvPicPr>
            <a:picLocks noChangeAspect="1"/>
          </p:cNvPicPr>
          <p:nvPr/>
        </p:nvPicPr>
        <p:blipFill>
          <a:blip r:embed="rId2"/>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5A6DDE1B-6E17-C6A6-C51E-00A2D43DA491}"/>
              </a:ext>
            </a:extLst>
          </p:cNvPr>
          <p:cNvGrpSpPr>
            <a:grpSpLocks/>
          </p:cNvGrpSpPr>
          <p:nvPr/>
        </p:nvGrpSpPr>
        <p:grpSpPr bwMode="auto">
          <a:xfrm>
            <a:off x="1354240" y="186233"/>
            <a:ext cx="7661932" cy="1314472"/>
            <a:chOff x="2521302" y="4447632"/>
            <a:chExt cx="6645275" cy="2324642"/>
          </a:xfrm>
        </p:grpSpPr>
        <p:sp>
          <p:nvSpPr>
            <p:cNvPr id="14" name="Oval 2">
              <a:extLst>
                <a:ext uri="{FF2B5EF4-FFF2-40B4-BE49-F238E27FC236}">
                  <a16:creationId xmlns:a16="http://schemas.microsoft.com/office/drawing/2014/main" id="{1E466BF5-B59B-06B5-A64E-D673551F13F4}"/>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1BD046FE-E197-8A23-D109-2D8B9948E85C}"/>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27739976-5FE4-3DEE-5CF3-1301E93D485C}"/>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FE876EC6-C5EB-306F-FCEE-CA536986C66D}"/>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F29B261F-8936-4E04-0FB4-FE9A9EF804F6}"/>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CE6E5CCA-74ED-CF07-B7DE-D593E0881716}"/>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701C7F38-9274-F4CC-E38E-249D22EF1328}"/>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4D60A1B6-A471-0B1C-AB3A-88A42F5AEBBA}"/>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D1DACD69-3D05-45C2-CB4C-72639DFDCB5E}"/>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9EEC683F-541A-2C5B-7282-D86ECD160759}"/>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F81B7061-CDF0-A7B6-9D08-3D09564B09DB}"/>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BD7729F1-14A4-A5F3-1D81-B01483C8E146}"/>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3" name="ZoneTexte 2">
            <a:extLst>
              <a:ext uri="{FF2B5EF4-FFF2-40B4-BE49-F238E27FC236}">
                <a16:creationId xmlns:a16="http://schemas.microsoft.com/office/drawing/2014/main" id="{1AD1ACAD-AF1D-C1FA-3597-3F8099CFD3E7}"/>
              </a:ext>
            </a:extLst>
          </p:cNvPr>
          <p:cNvSpPr txBox="1"/>
          <p:nvPr/>
        </p:nvSpPr>
        <p:spPr>
          <a:xfrm>
            <a:off x="4904669" y="609982"/>
            <a:ext cx="4090238" cy="369332"/>
          </a:xfrm>
          <a:prstGeom prst="rect">
            <a:avLst/>
          </a:prstGeom>
          <a:noFill/>
        </p:spPr>
        <p:txBody>
          <a:bodyPr wrap="square" rtlCol="0">
            <a:spAutoFit/>
          </a:bodyPr>
          <a:lstStyle/>
          <a:p>
            <a:r>
              <a:rPr lang="fr-FR" b="1" dirty="0">
                <a:solidFill>
                  <a:srgbClr val="00B0F0"/>
                </a:solidFill>
              </a:rPr>
              <a:t>La retraite : qui fait quoi?</a:t>
            </a:r>
          </a:p>
        </p:txBody>
      </p:sp>
      <p:sp>
        <p:nvSpPr>
          <p:cNvPr id="9" name="ZoneTexte 8">
            <a:extLst>
              <a:ext uri="{FF2B5EF4-FFF2-40B4-BE49-F238E27FC236}">
                <a16:creationId xmlns:a16="http://schemas.microsoft.com/office/drawing/2014/main" id="{99B5D57F-50DE-6537-8B1F-6FBF2F6DDCC6}"/>
              </a:ext>
            </a:extLst>
          </p:cNvPr>
          <p:cNvSpPr txBox="1"/>
          <p:nvPr/>
        </p:nvSpPr>
        <p:spPr>
          <a:xfrm>
            <a:off x="402268" y="1823514"/>
            <a:ext cx="8077200" cy="4961871"/>
          </a:xfrm>
          <a:prstGeom prst="rect">
            <a:avLst/>
          </a:prstGeom>
          <a:noFill/>
        </p:spPr>
        <p:txBody>
          <a:bodyPr wrap="square">
            <a:spAutoFit/>
          </a:bodyPr>
          <a:lstStyle/>
          <a:p>
            <a:pPr algn="just">
              <a:buClr>
                <a:srgbClr val="92D050"/>
              </a:buClr>
            </a:pPr>
            <a:endParaRPr lang="fr-FR" b="1" dirty="0">
              <a:solidFill>
                <a:srgbClr val="FF0000"/>
              </a:solidFill>
            </a:endParaRPr>
          </a:p>
          <a:p>
            <a:pPr>
              <a:lnSpc>
                <a:spcPct val="107000"/>
              </a:lnSpc>
              <a:spcAft>
                <a:spcPts val="800"/>
              </a:spcAft>
            </a:pPr>
            <a:r>
              <a:rPr lang="fr-FR" sz="1700" b="1" u="sng" kern="100" dirty="0">
                <a:solidFill>
                  <a:srgbClr val="FF0000"/>
                </a:solidFill>
                <a:effectLst/>
                <a:ea typeface="Calibri" panose="020F0502020204030204" pitchFamily="34" charset="0"/>
                <a:cs typeface="Times New Roman" panose="02020603050405020304" pitchFamily="18" charset="0"/>
              </a:rPr>
              <a:t>RAPPELS REGULIERS SUR LA GESTION DES DOSSIERS RETRAITE (simulation, liquidation, pension d’invalidité, retraite progressive etc….)</a:t>
            </a:r>
          </a:p>
          <a:p>
            <a:pPr>
              <a:lnSpc>
                <a:spcPct val="107000"/>
              </a:lnSpc>
              <a:spcAft>
                <a:spcPts val="800"/>
              </a:spcAft>
            </a:pPr>
            <a:endParaRPr lang="fr-FR" sz="1700" b="1" u="sng" kern="100" dirty="0">
              <a:solidFill>
                <a:srgbClr val="FF0000"/>
              </a:solidFill>
              <a:latin typeface="Comic Sans MS" panose="030F0702030302020204" pitchFamily="66" charset="0"/>
              <a:ea typeface="Calibri" panose="020F0502020204030204" pitchFamily="34" charset="0"/>
              <a:cs typeface="Times New Roman" panose="02020603050405020304" pitchFamily="18" charset="0"/>
            </a:endParaRPr>
          </a:p>
          <a:p>
            <a:pPr marL="285750" indent="-285750">
              <a:lnSpc>
                <a:spcPct val="107000"/>
              </a:lnSpc>
              <a:spcAft>
                <a:spcPts val="800"/>
              </a:spcAft>
              <a:buFontTx/>
              <a:buChar char="-"/>
            </a:pPr>
            <a:r>
              <a:rPr lang="fr-FR" sz="1800" kern="100" dirty="0">
                <a:effectLst/>
                <a:latin typeface="Calibri" panose="020F0502020204030204" pitchFamily="34" charset="0"/>
                <a:ea typeface="Calibri" panose="020F0502020204030204" pitchFamily="34" charset="0"/>
                <a:cs typeface="Times New Roman" panose="02020603050405020304" pitchFamily="18" charset="0"/>
              </a:rPr>
              <a:t>flash info n°466 du 28 novembre 2023, il a été rappelé les missions du CDG sur la thématique retraite et les objectifs pour assurer une gestion de qualité dans de bonnes conditions.</a:t>
            </a:r>
          </a:p>
          <a:p>
            <a:pPr marL="285750" indent="-285750">
              <a:lnSpc>
                <a:spcPct val="107000"/>
              </a:lnSpc>
              <a:spcAft>
                <a:spcPts val="800"/>
              </a:spcAft>
              <a:buFontTx/>
              <a:buChar char="-"/>
            </a:pPr>
            <a:r>
              <a:rPr lang="fr-FR" kern="100" dirty="0">
                <a:latin typeface="Calibri" panose="020F0502020204030204" pitchFamily="34" charset="0"/>
                <a:ea typeface="Calibri" panose="020F0502020204030204" pitchFamily="34" charset="0"/>
                <a:cs typeface="Times New Roman" panose="02020603050405020304" pitchFamily="18" charset="0"/>
              </a:rPr>
              <a:t>Flash info n°470 du 16 février 2024</a:t>
            </a:r>
          </a:p>
          <a:p>
            <a:pPr>
              <a:lnSpc>
                <a:spcPct val="107000"/>
              </a:lnSpc>
              <a:spcAft>
                <a:spcPts val="800"/>
              </a:spcAft>
            </a:pPr>
            <a:endParaRPr lang="fr-FR" kern="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800" b="1" u="sng" kern="100" dirty="0">
                <a:solidFill>
                  <a:srgbClr val="FF0000"/>
                </a:solidFill>
                <a:effectLst/>
                <a:ea typeface="Calibri" panose="020F0502020204030204" pitchFamily="34" charset="0"/>
                <a:cs typeface="Times New Roman" panose="02020603050405020304" pitchFamily="18" charset="0"/>
              </a:rPr>
              <a:t>QUI FAIT QUOI ? COMMENT ? ROLES DES DIFFERENTS ACTEURS/INTERVENANTS?</a:t>
            </a:r>
            <a:endParaRPr lang="fr-FR" sz="1800" kern="100" dirty="0">
              <a:solidFill>
                <a:srgbClr val="FF0000"/>
              </a:solidFill>
              <a:effectLst/>
              <a:ea typeface="Calibri" panose="020F0502020204030204" pitchFamily="34" charset="0"/>
              <a:cs typeface="Times New Roman" panose="02020603050405020304" pitchFamily="18" charset="0"/>
            </a:endParaRPr>
          </a:p>
          <a:p>
            <a:pPr>
              <a:lnSpc>
                <a:spcPct val="107000"/>
              </a:lnSpc>
              <a:spcAft>
                <a:spcPts val="800"/>
              </a:spcAft>
            </a:pPr>
            <a:r>
              <a:rPr lang="fr-FR" sz="1800" kern="100" dirty="0">
                <a:effectLst/>
                <a:latin typeface="Comic Sans MS" panose="030F0702030302020204" pitchFamily="66" charset="0"/>
                <a:ea typeface="Calibri" panose="020F0502020204030204" pitchFamily="34" charset="0"/>
                <a:cs typeface="Times New Roman" panose="02020603050405020304" pitchFamily="18" charset="0"/>
              </a:rPr>
              <a:t>Cf outil d’accompagnement sur espace réservé du CDG rubrique fin de carrière/retraite</a:t>
            </a:r>
            <a:endParaRPr lang="fr-FR" sz="1800" kern="100" dirty="0">
              <a:latin typeface="Comic Sans MS" panose="030F0702030302020204" pitchFamily="66" charset="0"/>
              <a:ea typeface="Calibri" panose="020F0502020204030204" pitchFamily="34" charset="0"/>
              <a:cs typeface="Times New Roman" panose="02020603050405020304" pitchFamily="18" charset="0"/>
            </a:endParaRPr>
          </a:p>
          <a:p>
            <a:pPr marL="285750" indent="-285750">
              <a:lnSpc>
                <a:spcPct val="107000"/>
              </a:lnSpc>
              <a:spcAft>
                <a:spcPts val="800"/>
              </a:spcAft>
              <a:buFontTx/>
              <a:buChar char="-"/>
            </a:pP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fr-FR" sz="1700" kern="100" dirty="0">
              <a:latin typeface="Comic Sans MS" panose="030F0702030302020204" pitchFamily="66"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194193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DB7B5C-4D3F-3886-6CC5-C8346E23C3C0}"/>
            </a:ext>
          </a:extLst>
        </p:cNvPr>
        <p:cNvGrpSpPr/>
        <p:nvPr/>
      </p:nvGrpSpPr>
      <p:grpSpPr>
        <a:xfrm>
          <a:off x="0" y="0"/>
          <a:ext cx="0" cy="0"/>
          <a:chOff x="0" y="0"/>
          <a:chExt cx="0" cy="0"/>
        </a:xfrm>
      </p:grpSpPr>
      <p:pic>
        <p:nvPicPr>
          <p:cNvPr id="11" name="Image 10" descr="Logo_CDG18_BS.jpg">
            <a:extLst>
              <a:ext uri="{FF2B5EF4-FFF2-40B4-BE49-F238E27FC236}">
                <a16:creationId xmlns:a16="http://schemas.microsoft.com/office/drawing/2014/main" id="{95ADE294-0349-A476-EF03-631055619EB5}"/>
              </a:ext>
            </a:extLst>
          </p:cNvPr>
          <p:cNvPicPr>
            <a:picLocks noChangeAspect="1"/>
          </p:cNvPicPr>
          <p:nvPr/>
        </p:nvPicPr>
        <p:blipFill>
          <a:blip r:embed="rId2"/>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195BBCFA-23E6-955E-2DF7-22F2FB5CAB05}"/>
              </a:ext>
            </a:extLst>
          </p:cNvPr>
          <p:cNvGrpSpPr>
            <a:grpSpLocks/>
          </p:cNvGrpSpPr>
          <p:nvPr/>
        </p:nvGrpSpPr>
        <p:grpSpPr bwMode="auto">
          <a:xfrm>
            <a:off x="1354240" y="186233"/>
            <a:ext cx="7661932" cy="1314472"/>
            <a:chOff x="2521302" y="4447632"/>
            <a:chExt cx="6645275" cy="2324642"/>
          </a:xfrm>
        </p:grpSpPr>
        <p:sp>
          <p:nvSpPr>
            <p:cNvPr id="14" name="Oval 2">
              <a:extLst>
                <a:ext uri="{FF2B5EF4-FFF2-40B4-BE49-F238E27FC236}">
                  <a16:creationId xmlns:a16="http://schemas.microsoft.com/office/drawing/2014/main" id="{56E37FB4-FA83-9E27-7D9A-C1D14CA83E55}"/>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15D7F40B-DB44-D9BC-6B3E-D93FDE156790}"/>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1D670D85-954B-B333-6989-557AE258E032}"/>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72A75CD0-F620-AFE2-4C19-C8C59DBF4B93}"/>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009650E7-774B-CD74-8A27-E403518F6BD0}"/>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D39F24B2-B284-BF79-B1A7-5993593AEA6E}"/>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84F3F27D-3148-3150-FB62-6B149C527389}"/>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593DAE8C-A186-49C9-CA53-1B26AAA57A00}"/>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BFA25E67-C2C5-6B1A-FA9F-5E57FD9DD704}"/>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7214C471-7984-F177-2A4C-865B33C04E35}"/>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7548C1CB-A537-0CBC-7F09-97FA33F345FD}"/>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BA3D560D-769A-79C2-D2BC-E3A0E25693ED}"/>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3" name="ZoneTexte 2">
            <a:extLst>
              <a:ext uri="{FF2B5EF4-FFF2-40B4-BE49-F238E27FC236}">
                <a16:creationId xmlns:a16="http://schemas.microsoft.com/office/drawing/2014/main" id="{8AC95E03-135E-A5E9-B77C-12E43DF95264}"/>
              </a:ext>
            </a:extLst>
          </p:cNvPr>
          <p:cNvSpPr txBox="1"/>
          <p:nvPr/>
        </p:nvSpPr>
        <p:spPr>
          <a:xfrm>
            <a:off x="4904669" y="609982"/>
            <a:ext cx="4090238" cy="369332"/>
          </a:xfrm>
          <a:prstGeom prst="rect">
            <a:avLst/>
          </a:prstGeom>
          <a:noFill/>
        </p:spPr>
        <p:txBody>
          <a:bodyPr wrap="square" rtlCol="0">
            <a:spAutoFit/>
          </a:bodyPr>
          <a:lstStyle/>
          <a:p>
            <a:r>
              <a:rPr lang="fr-FR" b="1" dirty="0">
                <a:solidFill>
                  <a:srgbClr val="00B0F0"/>
                </a:solidFill>
              </a:rPr>
              <a:t>La retraite : qui fait quoi?</a:t>
            </a:r>
          </a:p>
        </p:txBody>
      </p:sp>
      <p:sp>
        <p:nvSpPr>
          <p:cNvPr id="9" name="ZoneTexte 8">
            <a:extLst>
              <a:ext uri="{FF2B5EF4-FFF2-40B4-BE49-F238E27FC236}">
                <a16:creationId xmlns:a16="http://schemas.microsoft.com/office/drawing/2014/main" id="{E1567580-82E4-45DF-B79F-72D96F03C717}"/>
              </a:ext>
            </a:extLst>
          </p:cNvPr>
          <p:cNvSpPr txBox="1"/>
          <p:nvPr/>
        </p:nvSpPr>
        <p:spPr>
          <a:xfrm>
            <a:off x="402268" y="1823514"/>
            <a:ext cx="8077200" cy="4238340"/>
          </a:xfrm>
          <a:prstGeom prst="rect">
            <a:avLst/>
          </a:prstGeom>
          <a:noFill/>
        </p:spPr>
        <p:txBody>
          <a:bodyPr wrap="square">
            <a:spAutoFit/>
          </a:bodyPr>
          <a:lstStyle/>
          <a:p>
            <a:pPr algn="just">
              <a:buClr>
                <a:srgbClr val="92D050"/>
              </a:buClr>
            </a:pPr>
            <a:endParaRPr lang="fr-FR" b="1" dirty="0">
              <a:solidFill>
                <a:srgbClr val="FF0000"/>
              </a:solidFill>
            </a:endParaRPr>
          </a:p>
          <a:p>
            <a:pPr algn="ctr">
              <a:lnSpc>
                <a:spcPct val="107000"/>
              </a:lnSpc>
              <a:spcAft>
                <a:spcPts val="800"/>
              </a:spcAft>
            </a:pPr>
            <a:r>
              <a:rPr lang="fr-FR" sz="25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IMPORTANT A SAVOIR</a:t>
            </a:r>
          </a:p>
          <a:p>
            <a:pPr algn="just">
              <a:buClr>
                <a:srgbClr val="92D050"/>
              </a:buClr>
            </a:pPr>
            <a:endParaRPr lang="fr-FR" dirty="0"/>
          </a:p>
          <a:p>
            <a:pPr marL="285750" indent="-285750" algn="just">
              <a:buClr>
                <a:srgbClr val="92D050"/>
              </a:buClr>
              <a:buFont typeface="Wingdings" panose="05000000000000000000" pitchFamily="2" charset="2"/>
              <a:buChar char="v"/>
            </a:pPr>
            <a:r>
              <a:rPr lang="fr-FR" sz="2000" kern="100" dirty="0">
                <a:effectLst/>
                <a:latin typeface="Calibri" panose="020F0502020204030204" pitchFamily="34" charset="0"/>
                <a:ea typeface="Calibri" panose="020F0502020204030204" pitchFamily="34" charset="0"/>
                <a:cs typeface="Times New Roman" panose="02020603050405020304" pitchFamily="18" charset="0"/>
              </a:rPr>
              <a:t>seules les caisses de retraite restent les décisionnaires et attribuent le droit. En aucun cas les collectivités/employeurs et CDG 18 ne décident du départ de l’agent.</a:t>
            </a:r>
          </a:p>
          <a:p>
            <a:pPr marL="285750" indent="-285750" algn="just">
              <a:buClr>
                <a:srgbClr val="92D050"/>
              </a:buClr>
              <a:buFont typeface="Wingdings" panose="05000000000000000000" pitchFamily="2" charset="2"/>
              <a:buChar char="v"/>
            </a:pPr>
            <a:endParaRPr lang="fr-FR" sz="2000" dirty="0"/>
          </a:p>
          <a:p>
            <a:pPr marL="285750" indent="-285750" algn="just">
              <a:buClr>
                <a:srgbClr val="92D050"/>
              </a:buClr>
              <a:buFont typeface="Wingdings" panose="05000000000000000000" pitchFamily="2" charset="2"/>
              <a:buChar char="v"/>
            </a:pPr>
            <a:r>
              <a:rPr lang="fr-FR" sz="2000" kern="100" dirty="0">
                <a:effectLst/>
                <a:ea typeface="Aptos" panose="020B0004020202020204" pitchFamily="34" charset="0"/>
                <a:cs typeface="Times New Roman" panose="02020603050405020304" pitchFamily="18" charset="0"/>
              </a:rPr>
              <a:t>Les montant estimés sont calculés avec les informations connues au moment de la saisie et n’engage ni la responsabilité de la CNRACL ni celle du CDG 18. Ils ne constituent en aucun cas une décision définitive d’attribution de droit et ne sauraient engager la CNRACL qui se réserve </a:t>
            </a:r>
            <a:r>
              <a:rPr lang="fr-FR" sz="2000" kern="100" dirty="0">
                <a:effectLst/>
                <a:latin typeface="Calibri" panose="020F0502020204030204" pitchFamily="34" charset="0"/>
                <a:ea typeface="Calibri" panose="020F0502020204030204" pitchFamily="34" charset="0"/>
                <a:cs typeface="Times New Roman" panose="02020603050405020304" pitchFamily="18" charset="0"/>
              </a:rPr>
              <a:t>le droit de réviser les résultats donnés à titre indicatif, en cas d'erreur ou d'omission.</a:t>
            </a:r>
            <a:endParaRPr lang="fr-FR" sz="2000" dirty="0"/>
          </a:p>
        </p:txBody>
      </p:sp>
    </p:spTree>
    <p:extLst>
      <p:ext uri="{BB962C8B-B14F-4D97-AF65-F5344CB8AC3E}">
        <p14:creationId xmlns:p14="http://schemas.microsoft.com/office/powerpoint/2010/main" val="2948354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5C208B-B841-72A4-39A2-45437FD18974}"/>
            </a:ext>
          </a:extLst>
        </p:cNvPr>
        <p:cNvGrpSpPr/>
        <p:nvPr/>
      </p:nvGrpSpPr>
      <p:grpSpPr>
        <a:xfrm>
          <a:off x="0" y="0"/>
          <a:ext cx="0" cy="0"/>
          <a:chOff x="0" y="0"/>
          <a:chExt cx="0" cy="0"/>
        </a:xfrm>
      </p:grpSpPr>
      <p:pic>
        <p:nvPicPr>
          <p:cNvPr id="11" name="Image 10" descr="Logo_CDG18_BS.jpg">
            <a:extLst>
              <a:ext uri="{FF2B5EF4-FFF2-40B4-BE49-F238E27FC236}">
                <a16:creationId xmlns:a16="http://schemas.microsoft.com/office/drawing/2014/main" id="{23911C5E-E0BE-48E7-9AB2-D95A3BC0BBD5}"/>
              </a:ext>
            </a:extLst>
          </p:cNvPr>
          <p:cNvPicPr>
            <a:picLocks noChangeAspect="1"/>
          </p:cNvPicPr>
          <p:nvPr/>
        </p:nvPicPr>
        <p:blipFill>
          <a:blip r:embed="rId2"/>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83E60253-D653-2551-20F9-D8C759C89FFC}"/>
              </a:ext>
            </a:extLst>
          </p:cNvPr>
          <p:cNvGrpSpPr>
            <a:grpSpLocks/>
          </p:cNvGrpSpPr>
          <p:nvPr/>
        </p:nvGrpSpPr>
        <p:grpSpPr bwMode="auto">
          <a:xfrm>
            <a:off x="1354240" y="186233"/>
            <a:ext cx="7661932" cy="1314472"/>
            <a:chOff x="2521302" y="4447632"/>
            <a:chExt cx="6645275" cy="2324642"/>
          </a:xfrm>
        </p:grpSpPr>
        <p:sp>
          <p:nvSpPr>
            <p:cNvPr id="14" name="Oval 2">
              <a:extLst>
                <a:ext uri="{FF2B5EF4-FFF2-40B4-BE49-F238E27FC236}">
                  <a16:creationId xmlns:a16="http://schemas.microsoft.com/office/drawing/2014/main" id="{88AD96E9-9B75-09DD-9633-0D9A63EEA67D}"/>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E3A21023-5977-BEB7-AD94-7DB319A2F12A}"/>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9F0E3DDF-2E2F-2083-C26E-377B707C96F3}"/>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16774A1B-F7F1-A02E-1BA3-42A3F67E9A21}"/>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E7FBB392-C3BB-393B-2F65-8808BAD94C99}"/>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7D374FEC-85B8-B09D-5491-4A23FC901726}"/>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443EAA82-A033-3F1F-4A5C-768FB1B92062}"/>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5313A18D-541A-BC20-9FB8-A6A9215FFC2B}"/>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7C4576D7-4D0C-812E-C977-DD45A33C8E50}"/>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96E394B8-88DB-C906-1850-9E889A90FDD4}"/>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DFC80E15-BC66-416C-7A8A-6D4715425013}"/>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65996EB2-9A13-74E7-F1F6-4A2284B897BA}"/>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3" name="ZoneTexte 2">
            <a:extLst>
              <a:ext uri="{FF2B5EF4-FFF2-40B4-BE49-F238E27FC236}">
                <a16:creationId xmlns:a16="http://schemas.microsoft.com/office/drawing/2014/main" id="{0A2B7A1F-08CD-858B-002E-4B7F634A845C}"/>
              </a:ext>
            </a:extLst>
          </p:cNvPr>
          <p:cNvSpPr txBox="1"/>
          <p:nvPr/>
        </p:nvSpPr>
        <p:spPr>
          <a:xfrm>
            <a:off x="4904669" y="609982"/>
            <a:ext cx="4090238" cy="369332"/>
          </a:xfrm>
          <a:prstGeom prst="rect">
            <a:avLst/>
          </a:prstGeom>
          <a:noFill/>
        </p:spPr>
        <p:txBody>
          <a:bodyPr wrap="square" rtlCol="0">
            <a:spAutoFit/>
          </a:bodyPr>
          <a:lstStyle/>
          <a:p>
            <a:r>
              <a:rPr lang="fr-FR" b="1" dirty="0">
                <a:solidFill>
                  <a:srgbClr val="00B0F0"/>
                </a:solidFill>
              </a:rPr>
              <a:t>La retraite : qui fait quoi?</a:t>
            </a:r>
          </a:p>
        </p:txBody>
      </p:sp>
      <p:sp>
        <p:nvSpPr>
          <p:cNvPr id="9" name="ZoneTexte 8">
            <a:extLst>
              <a:ext uri="{FF2B5EF4-FFF2-40B4-BE49-F238E27FC236}">
                <a16:creationId xmlns:a16="http://schemas.microsoft.com/office/drawing/2014/main" id="{DE48BBC9-8B29-957C-D7E7-BB28276B2926}"/>
              </a:ext>
            </a:extLst>
          </p:cNvPr>
          <p:cNvSpPr txBox="1"/>
          <p:nvPr/>
        </p:nvSpPr>
        <p:spPr>
          <a:xfrm>
            <a:off x="228600" y="1260969"/>
            <a:ext cx="8077200" cy="5664115"/>
          </a:xfrm>
          <a:prstGeom prst="rect">
            <a:avLst/>
          </a:prstGeom>
          <a:noFill/>
        </p:spPr>
        <p:txBody>
          <a:bodyPr wrap="square">
            <a:spAutoFit/>
          </a:bodyPr>
          <a:lstStyle/>
          <a:p>
            <a:pPr algn="just">
              <a:buClr>
                <a:srgbClr val="92D050"/>
              </a:buClr>
            </a:pPr>
            <a:endParaRPr lang="fr-FR" b="1" dirty="0">
              <a:solidFill>
                <a:srgbClr val="FF0000"/>
              </a:solidFill>
            </a:endParaRPr>
          </a:p>
          <a:p>
            <a:pPr>
              <a:lnSpc>
                <a:spcPct val="107000"/>
              </a:lnSpc>
              <a:spcAft>
                <a:spcPts val="800"/>
              </a:spcAft>
            </a:pPr>
            <a:r>
              <a:rPr lang="fr-FR" sz="20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LA RETRAITE POUR INVALIDITE : délai de gestion</a:t>
            </a:r>
            <a:endParaRPr lang="fr-FR" dirty="0"/>
          </a:p>
          <a:p>
            <a:pPr marL="342900" indent="-342900" algn="just">
              <a:buClr>
                <a:srgbClr val="92D050"/>
              </a:buClr>
              <a:buFontTx/>
              <a:buChar char="-"/>
            </a:pPr>
            <a:r>
              <a:rPr lang="fr-FR" sz="2000" b="1" u="sng" kern="100" dirty="0">
                <a:latin typeface="Calibri" panose="020F0502020204030204" pitchFamily="34" charset="0"/>
                <a:ea typeface="Calibri" panose="020F0502020204030204" pitchFamily="34" charset="0"/>
                <a:cs typeface="Times New Roman" panose="02020603050405020304" pitchFamily="18" charset="0"/>
              </a:rPr>
              <a:t>La RI c’est quoi? </a:t>
            </a:r>
          </a:p>
          <a:p>
            <a:pPr algn="just">
              <a:buClr>
                <a:srgbClr val="92D050"/>
              </a:buClr>
            </a:pPr>
            <a:r>
              <a:rPr lang="fr-FR" kern="100" dirty="0">
                <a:effectLst/>
                <a:latin typeface="Calibri" panose="020F0502020204030204" pitchFamily="34" charset="0"/>
                <a:ea typeface="Calibri" panose="020F0502020204030204" pitchFamily="34" charset="0"/>
                <a:cs typeface="Times New Roman" panose="02020603050405020304" pitchFamily="18" charset="0"/>
              </a:rPr>
              <a:t>Il s’agit d’une possibilit</a:t>
            </a:r>
            <a:r>
              <a:rPr lang="fr-FR" kern="100" dirty="0">
                <a:latin typeface="Calibri" panose="020F0502020204030204" pitchFamily="34" charset="0"/>
                <a:ea typeface="Calibri" panose="020F0502020204030204" pitchFamily="34" charset="0"/>
                <a:cs typeface="Times New Roman" panose="02020603050405020304" pitchFamily="18" charset="0"/>
              </a:rPr>
              <a:t>é de départ anticipé (avant l’âge légal) peu importe l’âge et si l’agent remplit les conditions d’inaptitude totale et définitive à toutes fonctions</a:t>
            </a:r>
          </a:p>
          <a:p>
            <a:pPr algn="just">
              <a:buClr>
                <a:srgbClr val="92D050"/>
              </a:buClr>
            </a:pPr>
            <a:endParaRPr lang="fr-FR" sz="2000" kern="100" dirty="0">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2000" kern="100" dirty="0">
              <a:latin typeface="Calibri" panose="020F0502020204030204" pitchFamily="34" charset="0"/>
              <a:ea typeface="Calibri" panose="020F0502020204030204" pitchFamily="34" charset="0"/>
              <a:cs typeface="Times New Roman" panose="02020603050405020304" pitchFamily="18" charset="0"/>
            </a:endParaRPr>
          </a:p>
          <a:p>
            <a:pPr marL="342900" indent="-342900" algn="just">
              <a:buClr>
                <a:srgbClr val="92D050"/>
              </a:buClr>
              <a:buFontTx/>
              <a:buChar char="-"/>
            </a:pPr>
            <a:r>
              <a:rPr lang="fr-FR" sz="2000" b="1" u="sng" kern="100" dirty="0">
                <a:latin typeface="Calibri" panose="020F0502020204030204" pitchFamily="34" charset="0"/>
                <a:ea typeface="Calibri" panose="020F0502020204030204" pitchFamily="34" charset="0"/>
                <a:cs typeface="Times New Roman" panose="02020603050405020304" pitchFamily="18" charset="0"/>
              </a:rPr>
              <a:t>Les différentes étapes :</a:t>
            </a:r>
          </a:p>
          <a:p>
            <a:pPr marL="342900" indent="-342900" algn="just">
              <a:buClr>
                <a:srgbClr val="92D050"/>
              </a:buClr>
              <a:buFontTx/>
              <a:buChar char="-"/>
            </a:pPr>
            <a:r>
              <a:rPr lang="fr-FR" kern="100" dirty="0">
                <a:latin typeface="Calibri" panose="020F0502020204030204" pitchFamily="34" charset="0"/>
                <a:ea typeface="Calibri" panose="020F0502020204030204" pitchFamily="34" charset="0"/>
                <a:cs typeface="Times New Roman" panose="02020603050405020304" pitchFamily="18" charset="0"/>
              </a:rPr>
              <a:t>Demande agent ou collectivité</a:t>
            </a:r>
          </a:p>
          <a:p>
            <a:pPr marL="342900" indent="-342900" algn="just">
              <a:buClr>
                <a:srgbClr val="92D050"/>
              </a:buClr>
              <a:buFontTx/>
              <a:buChar char="-"/>
            </a:pPr>
            <a:r>
              <a:rPr lang="fr-FR" kern="100" dirty="0">
                <a:latin typeface="Calibri" panose="020F0502020204030204" pitchFamily="34" charset="0"/>
                <a:ea typeface="Calibri" panose="020F0502020204030204" pitchFamily="34" charset="0"/>
                <a:cs typeface="Times New Roman" panose="02020603050405020304" pitchFamily="18" charset="0"/>
              </a:rPr>
              <a:t>Expertise médicale avec un médecin agrée mandatée par le conseil médical ou employeur</a:t>
            </a:r>
          </a:p>
          <a:p>
            <a:pPr marL="342900" indent="-342900" algn="just">
              <a:buClr>
                <a:srgbClr val="92D050"/>
              </a:buClr>
              <a:buFontTx/>
              <a:buChar char="-"/>
            </a:pPr>
            <a:r>
              <a:rPr lang="fr-FR" kern="100" dirty="0">
                <a:latin typeface="Calibri" panose="020F0502020204030204" pitchFamily="34" charset="0"/>
                <a:ea typeface="Calibri" panose="020F0502020204030204" pitchFamily="34" charset="0"/>
                <a:cs typeface="Times New Roman" panose="02020603050405020304" pitchFamily="18" charset="0"/>
              </a:rPr>
              <a:t>Passage en séance du conseil médical en formation restreinte et ou plénière</a:t>
            </a:r>
          </a:p>
          <a:p>
            <a:pPr marL="342900" indent="-342900" algn="just">
              <a:buClr>
                <a:srgbClr val="92D050"/>
              </a:buClr>
              <a:buFontTx/>
              <a:buChar char="-"/>
            </a:pPr>
            <a:r>
              <a:rPr lang="fr-FR" kern="100" dirty="0">
                <a:latin typeface="Calibri" panose="020F0502020204030204" pitchFamily="34" charset="0"/>
                <a:ea typeface="Calibri" panose="020F0502020204030204" pitchFamily="34" charset="0"/>
                <a:cs typeface="Times New Roman" panose="02020603050405020304" pitchFamily="18" charset="0"/>
              </a:rPr>
              <a:t>Transmission de l’avis au Pôle assurances/retraite</a:t>
            </a:r>
          </a:p>
          <a:p>
            <a:pPr marL="342900" indent="-342900" algn="just">
              <a:buClr>
                <a:srgbClr val="92D050"/>
              </a:buClr>
              <a:buFontTx/>
              <a:buChar char="-"/>
            </a:pPr>
            <a:r>
              <a:rPr lang="fr-FR" kern="100" dirty="0">
                <a:latin typeface="Calibri" panose="020F0502020204030204" pitchFamily="34" charset="0"/>
                <a:ea typeface="Calibri" panose="020F0502020204030204" pitchFamily="34" charset="0"/>
                <a:cs typeface="Times New Roman" panose="02020603050405020304" pitchFamily="18" charset="0"/>
              </a:rPr>
              <a:t>Saisie de la demande sur </a:t>
            </a:r>
            <a:r>
              <a:rPr lang="fr-FR" kern="100" dirty="0" err="1">
                <a:latin typeface="Calibri" panose="020F0502020204030204" pitchFamily="34" charset="0"/>
                <a:ea typeface="Calibri" panose="020F0502020204030204" pitchFamily="34" charset="0"/>
                <a:cs typeface="Times New Roman" panose="02020603050405020304" pitchFamily="18" charset="0"/>
              </a:rPr>
              <a:t>Pep’s</a:t>
            </a:r>
            <a:r>
              <a:rPr lang="fr-FR" kern="100" dirty="0">
                <a:latin typeface="Calibri" panose="020F0502020204030204" pitchFamily="34" charset="0"/>
                <a:ea typeface="Calibri" panose="020F0502020204030204" pitchFamily="34" charset="0"/>
                <a:cs typeface="Times New Roman" panose="02020603050405020304" pitchFamily="18" charset="0"/>
              </a:rPr>
              <a:t> (Lien avec l’employeur pour accompagner dans l’instruction du dossier)</a:t>
            </a:r>
          </a:p>
          <a:p>
            <a:pPr marL="342900" indent="-342900" algn="just">
              <a:buClr>
                <a:srgbClr val="92D050"/>
              </a:buClr>
              <a:buFontTx/>
              <a:buChar char="-"/>
            </a:pPr>
            <a:r>
              <a:rPr lang="fr-FR" kern="100" dirty="0">
                <a:latin typeface="Calibri" panose="020F0502020204030204" pitchFamily="34" charset="0"/>
                <a:ea typeface="Calibri" panose="020F0502020204030204" pitchFamily="34" charset="0"/>
                <a:cs typeface="Times New Roman" panose="02020603050405020304" pitchFamily="18" charset="0"/>
              </a:rPr>
              <a:t>Contrôle et vérification du dossier par le CDG 18</a:t>
            </a:r>
          </a:p>
          <a:p>
            <a:pPr marL="342900" indent="-342900" algn="just">
              <a:buClr>
                <a:srgbClr val="92D050"/>
              </a:buClr>
              <a:buFontTx/>
              <a:buChar char="-"/>
            </a:pPr>
            <a:r>
              <a:rPr lang="fr-FR" kern="100" dirty="0">
                <a:latin typeface="Calibri" panose="020F0502020204030204" pitchFamily="34" charset="0"/>
                <a:ea typeface="Calibri" panose="020F0502020204030204" pitchFamily="34" charset="0"/>
                <a:cs typeface="Times New Roman" panose="02020603050405020304" pitchFamily="18" charset="0"/>
              </a:rPr>
              <a:t>Transmission du dossier au régime de la CNRACL</a:t>
            </a:r>
          </a:p>
          <a:p>
            <a:pPr marL="342900" indent="-342900" algn="just">
              <a:buClr>
                <a:srgbClr val="92D050"/>
              </a:buClr>
              <a:buFontTx/>
              <a:buChar char="-"/>
            </a:pPr>
            <a:endParaRPr lang="fr-FR" kern="100" dirty="0">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2000" dirty="0"/>
          </a:p>
        </p:txBody>
      </p:sp>
    </p:spTree>
    <p:extLst>
      <p:ext uri="{BB962C8B-B14F-4D97-AF65-F5344CB8AC3E}">
        <p14:creationId xmlns:p14="http://schemas.microsoft.com/office/powerpoint/2010/main" val="113583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03ED51-9E62-F47A-7505-092206F44EEE}"/>
            </a:ext>
          </a:extLst>
        </p:cNvPr>
        <p:cNvGrpSpPr/>
        <p:nvPr/>
      </p:nvGrpSpPr>
      <p:grpSpPr>
        <a:xfrm>
          <a:off x="0" y="0"/>
          <a:ext cx="0" cy="0"/>
          <a:chOff x="0" y="0"/>
          <a:chExt cx="0" cy="0"/>
        </a:xfrm>
      </p:grpSpPr>
      <p:pic>
        <p:nvPicPr>
          <p:cNvPr id="11" name="Image 10" descr="Logo_CDG18_BS.jpg">
            <a:extLst>
              <a:ext uri="{FF2B5EF4-FFF2-40B4-BE49-F238E27FC236}">
                <a16:creationId xmlns:a16="http://schemas.microsoft.com/office/drawing/2014/main" id="{D34C770C-5B3B-7CFA-394F-6B19F4D77A72}"/>
              </a:ext>
            </a:extLst>
          </p:cNvPr>
          <p:cNvPicPr>
            <a:picLocks noChangeAspect="1"/>
          </p:cNvPicPr>
          <p:nvPr/>
        </p:nvPicPr>
        <p:blipFill>
          <a:blip r:embed="rId3"/>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69DD767A-C16B-FB9F-6034-2153DCE7F644}"/>
              </a:ext>
            </a:extLst>
          </p:cNvPr>
          <p:cNvGrpSpPr>
            <a:grpSpLocks/>
          </p:cNvGrpSpPr>
          <p:nvPr/>
        </p:nvGrpSpPr>
        <p:grpSpPr bwMode="auto">
          <a:xfrm>
            <a:off x="1354240" y="186233"/>
            <a:ext cx="7661932" cy="1314472"/>
            <a:chOff x="2521302" y="4447632"/>
            <a:chExt cx="6645275" cy="2324642"/>
          </a:xfrm>
        </p:grpSpPr>
        <p:sp>
          <p:nvSpPr>
            <p:cNvPr id="14" name="Oval 2">
              <a:extLst>
                <a:ext uri="{FF2B5EF4-FFF2-40B4-BE49-F238E27FC236}">
                  <a16:creationId xmlns:a16="http://schemas.microsoft.com/office/drawing/2014/main" id="{91CE26C0-198E-6DA4-02F4-0103289AF7A7}"/>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B6910132-5309-8F8D-9B83-FF3B92737959}"/>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CCCFA136-F5C1-FD96-4C84-1545ED30A1FD}"/>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97FE9903-2093-7F71-D3E3-7B394E178BF7}"/>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ACB7C061-2450-5DB0-25CC-2BE02745CC1B}"/>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F6ABAA7F-632C-FEF4-5835-238D436E0067}"/>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2CFEA515-BCEA-3499-071E-D3CCBAB25C93}"/>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01587157-F1B8-C08F-1DAA-9AE9C95E8527}"/>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CD27BC4E-6183-BD84-238B-20A0E0DC5FD5}"/>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9A472A37-4254-6866-8A99-65F66CA8C2B9}"/>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5648FAC7-E97D-7421-8221-329AC3EA7684}"/>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25C046FE-A59F-5A3D-FAFE-814CFC48642A}"/>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3" name="ZoneTexte 2">
            <a:extLst>
              <a:ext uri="{FF2B5EF4-FFF2-40B4-BE49-F238E27FC236}">
                <a16:creationId xmlns:a16="http://schemas.microsoft.com/office/drawing/2014/main" id="{18A148D4-4767-16BB-AB6F-8B9357B4C43E}"/>
              </a:ext>
            </a:extLst>
          </p:cNvPr>
          <p:cNvSpPr txBox="1"/>
          <p:nvPr/>
        </p:nvSpPr>
        <p:spPr>
          <a:xfrm>
            <a:off x="4904669" y="609982"/>
            <a:ext cx="4090238" cy="369332"/>
          </a:xfrm>
          <a:prstGeom prst="rect">
            <a:avLst/>
          </a:prstGeom>
          <a:noFill/>
        </p:spPr>
        <p:txBody>
          <a:bodyPr wrap="square" rtlCol="0">
            <a:spAutoFit/>
          </a:bodyPr>
          <a:lstStyle/>
          <a:p>
            <a:r>
              <a:rPr lang="fr-FR" b="1" dirty="0">
                <a:solidFill>
                  <a:srgbClr val="00B0F0"/>
                </a:solidFill>
              </a:rPr>
              <a:t>La retraite : qui fait quoi?</a:t>
            </a:r>
          </a:p>
        </p:txBody>
      </p:sp>
      <p:sp>
        <p:nvSpPr>
          <p:cNvPr id="9" name="ZoneTexte 8">
            <a:extLst>
              <a:ext uri="{FF2B5EF4-FFF2-40B4-BE49-F238E27FC236}">
                <a16:creationId xmlns:a16="http://schemas.microsoft.com/office/drawing/2014/main" id="{CED227D5-A3AE-35D6-4063-F1579D1AAAC2}"/>
              </a:ext>
            </a:extLst>
          </p:cNvPr>
          <p:cNvSpPr txBox="1"/>
          <p:nvPr/>
        </p:nvSpPr>
        <p:spPr>
          <a:xfrm>
            <a:off x="76200" y="1631414"/>
            <a:ext cx="8077200" cy="6524863"/>
          </a:xfrm>
          <a:prstGeom prst="rect">
            <a:avLst/>
          </a:prstGeom>
          <a:noFill/>
        </p:spPr>
        <p:txBody>
          <a:bodyPr wrap="square">
            <a:spAutoFit/>
          </a:bodyPr>
          <a:lstStyle/>
          <a:p>
            <a:pPr algn="just">
              <a:buClr>
                <a:srgbClr val="92D050"/>
              </a:buClr>
            </a:pPr>
            <a:endParaRPr lang="fr-FR" b="1" dirty="0">
              <a:solidFill>
                <a:srgbClr val="FF0000"/>
              </a:solidFill>
            </a:endParaRPr>
          </a:p>
          <a:p>
            <a:pPr marL="342900" indent="-342900" algn="just">
              <a:buClr>
                <a:srgbClr val="92D050"/>
              </a:buClr>
              <a:buFontTx/>
              <a:buChar char="-"/>
            </a:pPr>
            <a:r>
              <a:rPr lang="fr-FR" sz="2000" kern="100" dirty="0">
                <a:latin typeface="Calibri" panose="020F0502020204030204" pitchFamily="34" charset="0"/>
                <a:ea typeface="Calibri" panose="020F0502020204030204" pitchFamily="34" charset="0"/>
                <a:cs typeface="Times New Roman" panose="02020603050405020304" pitchFamily="18" charset="0"/>
              </a:rPr>
              <a:t>Délai actuel par la CNRACL : 8 mois à compter de la réception complète du dossier sur </a:t>
            </a:r>
            <a:r>
              <a:rPr lang="fr-FR" sz="2000" kern="100" dirty="0" err="1">
                <a:latin typeface="Calibri" panose="020F0502020204030204" pitchFamily="34" charset="0"/>
                <a:ea typeface="Calibri" panose="020F0502020204030204" pitchFamily="34" charset="0"/>
                <a:cs typeface="Times New Roman" panose="02020603050405020304" pitchFamily="18" charset="0"/>
              </a:rPr>
              <a:t>Pep’s</a:t>
            </a:r>
            <a:endParaRPr lang="fr-FR" sz="2000" kern="100" dirty="0">
              <a:latin typeface="Calibri" panose="020F0502020204030204" pitchFamily="34" charset="0"/>
              <a:ea typeface="Calibri" panose="020F0502020204030204" pitchFamily="34" charset="0"/>
              <a:cs typeface="Times New Roman" panose="02020603050405020304" pitchFamily="18" charset="0"/>
            </a:endParaRPr>
          </a:p>
          <a:p>
            <a:pPr marL="342900" indent="-342900" algn="just">
              <a:buClr>
                <a:srgbClr val="92D050"/>
              </a:buClr>
              <a:buFontTx/>
              <a:buChar char="-"/>
            </a:pP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r>
              <a:rPr lang="fr-FR" sz="2000" kern="100" dirty="0">
                <a:latin typeface="Calibri" panose="020F0502020204030204" pitchFamily="34" charset="0"/>
                <a:ea typeface="Calibri" panose="020F0502020204030204" pitchFamily="34" charset="0"/>
                <a:cs typeface="Times New Roman" panose="02020603050405020304" pitchFamily="18" charset="0"/>
              </a:rPr>
              <a:t> 		</a:t>
            </a:r>
          </a:p>
          <a:p>
            <a:pPr algn="just">
              <a:buClr>
                <a:srgbClr val="92D050"/>
              </a:buClr>
            </a:pPr>
            <a:r>
              <a:rPr lang="fr-FR" sz="2000" kern="100" dirty="0">
                <a:latin typeface="Calibri" panose="020F0502020204030204" pitchFamily="34" charset="0"/>
                <a:ea typeface="Calibri" panose="020F0502020204030204" pitchFamily="34" charset="0"/>
                <a:cs typeface="Times New Roman" panose="02020603050405020304" pitchFamily="18" charset="0"/>
              </a:rPr>
              <a:t>	travailler sur le dossier le plus tôt possible </a:t>
            </a:r>
            <a:r>
              <a:rPr lang="fr-FR" sz="2000" b="1" u="sng" kern="100" dirty="0">
                <a:latin typeface="Calibri" panose="020F0502020204030204" pitchFamily="34" charset="0"/>
                <a:ea typeface="Calibri" panose="020F0502020204030204" pitchFamily="34" charset="0"/>
                <a:cs typeface="Times New Roman" panose="02020603050405020304" pitchFamily="18" charset="0"/>
              </a:rPr>
              <a:t>en s’assurant au préalable de la fiabilité du compte individuel retraite </a:t>
            </a:r>
          </a:p>
          <a:p>
            <a:pPr algn="just">
              <a:buClr>
                <a:srgbClr val="92D050"/>
              </a:buClr>
            </a:pPr>
            <a:endParaRPr lang="fr-FR" sz="2000" kern="100" dirty="0">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r>
              <a:rPr lang="fr-FR" sz="2000" kern="100" dirty="0">
                <a:latin typeface="Calibri" panose="020F0502020204030204" pitchFamily="34" charset="0"/>
                <a:ea typeface="Calibri" panose="020F0502020204030204" pitchFamily="34" charset="0"/>
                <a:cs typeface="Times New Roman" panose="02020603050405020304" pitchFamily="18" charset="0"/>
              </a:rPr>
              <a:t>Dans l’attente de l’avis rendu par la CNRACL :</a:t>
            </a:r>
          </a:p>
          <a:p>
            <a:pPr marL="342900" indent="-342900" algn="just">
              <a:buClr>
                <a:srgbClr val="92D050"/>
              </a:buClr>
              <a:buFontTx/>
              <a:buChar char="-"/>
            </a:pPr>
            <a:r>
              <a:rPr lang="fr-FR" sz="2000" kern="100" dirty="0">
                <a:latin typeface="Calibri" panose="020F0502020204030204" pitchFamily="34" charset="0"/>
                <a:ea typeface="Calibri" panose="020F0502020204030204" pitchFamily="34" charset="0"/>
                <a:cs typeface="Times New Roman" panose="02020603050405020304" pitchFamily="18" charset="0"/>
              </a:rPr>
              <a:t>l’agent reste dans la position statutaire qui correspond à sa situation (disponibilité d’office à titre conservatoire avec maintien d’un demi traitement, CITIS etc….)</a:t>
            </a:r>
          </a:p>
          <a:p>
            <a:pPr marL="342900" indent="-342900" algn="just">
              <a:buClr>
                <a:srgbClr val="92D050"/>
              </a:buClr>
              <a:buFontTx/>
              <a:buChar char="-"/>
            </a:pPr>
            <a:r>
              <a:rPr lang="fr-FR" sz="2000" kern="100" dirty="0">
                <a:latin typeface="Calibri" panose="020F0502020204030204" pitchFamily="34" charset="0"/>
                <a:ea typeface="Calibri" panose="020F0502020204030204" pitchFamily="34" charset="0"/>
                <a:cs typeface="Times New Roman" panose="02020603050405020304" pitchFamily="18" charset="0"/>
              </a:rPr>
              <a:t> le poste n’est pas vacant et le deviendra après la radiation des cadres</a:t>
            </a:r>
          </a:p>
          <a:p>
            <a:pPr marL="342900" indent="-342900" algn="just">
              <a:buClr>
                <a:srgbClr val="92D050"/>
              </a:buClr>
              <a:buFontTx/>
              <a:buChar char="-"/>
            </a:pPr>
            <a:endParaRPr lang="fr-FR" sz="2000" kern="100" dirty="0">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r>
              <a:rPr lang="fr-FR" sz="2000" kern="100" dirty="0">
                <a:latin typeface="Calibri" panose="020F0502020204030204" pitchFamily="34" charset="0"/>
                <a:ea typeface="Calibri" panose="020F0502020204030204" pitchFamily="34" charset="0"/>
                <a:cs typeface="Times New Roman" panose="02020603050405020304" pitchFamily="18" charset="0"/>
              </a:rPr>
              <a:t>La radiation des cadres n’est définitive au plus tôt le jour de l’avis rendu par la CNRACL ou le 1</a:t>
            </a:r>
            <a:r>
              <a:rPr lang="fr-FR" sz="2000" kern="100" baseline="30000" dirty="0">
                <a:latin typeface="Calibri" panose="020F0502020204030204" pitchFamily="34" charset="0"/>
                <a:ea typeface="Calibri" panose="020F0502020204030204" pitchFamily="34" charset="0"/>
                <a:cs typeface="Times New Roman" panose="02020603050405020304" pitchFamily="18" charset="0"/>
              </a:rPr>
              <a:t>er</a:t>
            </a:r>
            <a:r>
              <a:rPr lang="fr-FR" sz="2000" kern="100" dirty="0">
                <a:latin typeface="Calibri" panose="020F0502020204030204" pitchFamily="34" charset="0"/>
                <a:ea typeface="Calibri" panose="020F0502020204030204" pitchFamily="34" charset="0"/>
                <a:cs typeface="Times New Roman" panose="02020603050405020304" pitchFamily="18" charset="0"/>
              </a:rPr>
              <a:t> jour du mois suivant. Prendre l’arrêté correspondant et transmettre au CDG pour dépôt sur </a:t>
            </a:r>
            <a:r>
              <a:rPr lang="fr-FR" sz="2000" kern="100" dirty="0" err="1">
                <a:latin typeface="Calibri" panose="020F0502020204030204" pitchFamily="34" charset="0"/>
                <a:ea typeface="Calibri" panose="020F0502020204030204" pitchFamily="34" charset="0"/>
                <a:cs typeface="Times New Roman" panose="02020603050405020304" pitchFamily="18" charset="0"/>
              </a:rPr>
              <a:t>Pep’s</a:t>
            </a:r>
            <a:r>
              <a:rPr lang="fr-FR" sz="2000" kern="100" dirty="0">
                <a:latin typeface="Calibri" panose="020F0502020204030204" pitchFamily="34" charset="0"/>
                <a:ea typeface="Calibri" panose="020F0502020204030204" pitchFamily="34" charset="0"/>
                <a:cs typeface="Times New Roman" panose="02020603050405020304" pitchFamily="18" charset="0"/>
              </a:rPr>
              <a:t>.</a:t>
            </a:r>
          </a:p>
          <a:p>
            <a:pPr algn="just">
              <a:buClr>
                <a:srgbClr val="92D050"/>
              </a:buClr>
            </a:pP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buClr>
                <a:srgbClr val="92D050"/>
              </a:buClr>
              <a:buFontTx/>
              <a:buChar char="-"/>
            </a:pPr>
            <a:endParaRPr lang="fr-FR" sz="2000" kern="100" dirty="0">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2000" dirty="0"/>
          </a:p>
        </p:txBody>
      </p:sp>
      <p:sp>
        <p:nvSpPr>
          <p:cNvPr id="2" name="Flèche : courbe vers la droite 1">
            <a:extLst>
              <a:ext uri="{FF2B5EF4-FFF2-40B4-BE49-F238E27FC236}">
                <a16:creationId xmlns:a16="http://schemas.microsoft.com/office/drawing/2014/main" id="{AA3320BE-B87C-B141-E3B0-C9C2E1900894}"/>
              </a:ext>
            </a:extLst>
          </p:cNvPr>
          <p:cNvSpPr/>
          <p:nvPr/>
        </p:nvSpPr>
        <p:spPr>
          <a:xfrm>
            <a:off x="381000" y="2715790"/>
            <a:ext cx="516040" cy="713210"/>
          </a:xfrm>
          <a:prstGeom prst="curved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Tree>
    <p:extLst>
      <p:ext uri="{BB962C8B-B14F-4D97-AF65-F5344CB8AC3E}">
        <p14:creationId xmlns:p14="http://schemas.microsoft.com/office/powerpoint/2010/main" val="16278013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35CF25-A45D-065C-2C84-C10D7ED6320C}"/>
            </a:ext>
          </a:extLst>
        </p:cNvPr>
        <p:cNvGrpSpPr/>
        <p:nvPr/>
      </p:nvGrpSpPr>
      <p:grpSpPr>
        <a:xfrm>
          <a:off x="0" y="0"/>
          <a:ext cx="0" cy="0"/>
          <a:chOff x="0" y="0"/>
          <a:chExt cx="0" cy="0"/>
        </a:xfrm>
      </p:grpSpPr>
      <p:pic>
        <p:nvPicPr>
          <p:cNvPr id="11" name="Image 10" descr="Logo_CDG18_BS.jpg">
            <a:extLst>
              <a:ext uri="{FF2B5EF4-FFF2-40B4-BE49-F238E27FC236}">
                <a16:creationId xmlns:a16="http://schemas.microsoft.com/office/drawing/2014/main" id="{1B100BCE-5B2A-D9C6-BE57-5B31C95FFD95}"/>
              </a:ext>
            </a:extLst>
          </p:cNvPr>
          <p:cNvPicPr>
            <a:picLocks noChangeAspect="1"/>
          </p:cNvPicPr>
          <p:nvPr/>
        </p:nvPicPr>
        <p:blipFill>
          <a:blip r:embed="rId3"/>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C6109A43-7B8C-4DB4-1ABF-594A54E12369}"/>
              </a:ext>
            </a:extLst>
          </p:cNvPr>
          <p:cNvGrpSpPr>
            <a:grpSpLocks/>
          </p:cNvGrpSpPr>
          <p:nvPr/>
        </p:nvGrpSpPr>
        <p:grpSpPr bwMode="auto">
          <a:xfrm>
            <a:off x="1354240" y="186233"/>
            <a:ext cx="7661932" cy="1314472"/>
            <a:chOff x="2521302" y="4447632"/>
            <a:chExt cx="6645275" cy="2324642"/>
          </a:xfrm>
        </p:grpSpPr>
        <p:sp>
          <p:nvSpPr>
            <p:cNvPr id="14" name="Oval 2">
              <a:extLst>
                <a:ext uri="{FF2B5EF4-FFF2-40B4-BE49-F238E27FC236}">
                  <a16:creationId xmlns:a16="http://schemas.microsoft.com/office/drawing/2014/main" id="{9D966D15-739D-250A-5D7E-4392823278C7}"/>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77DB26A3-938D-9AA8-D172-599C2B378B2E}"/>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B6BBA590-AB89-BE26-0E41-FD3F13909FB8}"/>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58F271B6-22A2-CD90-CE36-889A15C0893C}"/>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F3501DA1-8270-05BF-BADA-FB639F8DB591}"/>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797BAA9E-8FDE-D10F-BCD2-0405170312F5}"/>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B6D8B58A-AD7F-A2BB-F48D-AF9DCD7360A3}"/>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D0A1D79E-B346-9E6D-FFEB-89E2567DBE4B}"/>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793C35C6-63A4-E460-BF94-EC4339E81CB2}"/>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02808F4D-D8DE-8618-33FE-91AB949E6160}"/>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7829BC80-9EB1-08D8-B4F8-5CCEE33D6125}"/>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22030E0A-CD94-F87C-1721-7B78EE951BE5}"/>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3" name="ZoneTexte 2">
            <a:extLst>
              <a:ext uri="{FF2B5EF4-FFF2-40B4-BE49-F238E27FC236}">
                <a16:creationId xmlns:a16="http://schemas.microsoft.com/office/drawing/2014/main" id="{F24AE212-E2C9-5637-7CA6-D58DD9498A6B}"/>
              </a:ext>
            </a:extLst>
          </p:cNvPr>
          <p:cNvSpPr txBox="1"/>
          <p:nvPr/>
        </p:nvSpPr>
        <p:spPr>
          <a:xfrm>
            <a:off x="4904669" y="609982"/>
            <a:ext cx="4090238" cy="369332"/>
          </a:xfrm>
          <a:prstGeom prst="rect">
            <a:avLst/>
          </a:prstGeom>
          <a:noFill/>
        </p:spPr>
        <p:txBody>
          <a:bodyPr wrap="square" rtlCol="0">
            <a:spAutoFit/>
          </a:bodyPr>
          <a:lstStyle/>
          <a:p>
            <a:r>
              <a:rPr lang="fr-FR" b="1" dirty="0">
                <a:solidFill>
                  <a:srgbClr val="00B0F0"/>
                </a:solidFill>
              </a:rPr>
              <a:t>La retraite : qui fait quoi?</a:t>
            </a:r>
          </a:p>
        </p:txBody>
      </p:sp>
      <p:sp>
        <p:nvSpPr>
          <p:cNvPr id="9" name="ZoneTexte 8">
            <a:extLst>
              <a:ext uri="{FF2B5EF4-FFF2-40B4-BE49-F238E27FC236}">
                <a16:creationId xmlns:a16="http://schemas.microsoft.com/office/drawing/2014/main" id="{1AF04348-5704-FED2-C0B1-E7683642BE90}"/>
              </a:ext>
            </a:extLst>
          </p:cNvPr>
          <p:cNvSpPr txBox="1"/>
          <p:nvPr/>
        </p:nvSpPr>
        <p:spPr>
          <a:xfrm>
            <a:off x="76200" y="1631414"/>
            <a:ext cx="8077200" cy="4062651"/>
          </a:xfrm>
          <a:prstGeom prst="rect">
            <a:avLst/>
          </a:prstGeom>
          <a:noFill/>
        </p:spPr>
        <p:txBody>
          <a:bodyPr wrap="square">
            <a:spAutoFit/>
          </a:bodyPr>
          <a:lstStyle/>
          <a:p>
            <a:pPr algn="just">
              <a:buClr>
                <a:srgbClr val="92D050"/>
              </a:buClr>
            </a:pPr>
            <a:endParaRPr lang="fr-FR" b="1" dirty="0">
              <a:solidFill>
                <a:srgbClr val="FF0000"/>
              </a:solidFill>
            </a:endParaRPr>
          </a:p>
          <a:p>
            <a:pPr algn="just">
              <a:buClr>
                <a:srgbClr val="92D050"/>
              </a:buClr>
            </a:pPr>
            <a:r>
              <a:rPr lang="fr-FR" sz="2000" kern="100" dirty="0">
                <a:latin typeface="Calibri" panose="020F0502020204030204" pitchFamily="34" charset="0"/>
                <a:ea typeface="Calibri" panose="020F0502020204030204" pitchFamily="34" charset="0"/>
                <a:cs typeface="Times New Roman" panose="02020603050405020304" pitchFamily="18" charset="0"/>
              </a:rPr>
              <a:t>Le pôle assurances retraite reste à votre disposition par téléphone ou par mail</a:t>
            </a:r>
          </a:p>
          <a:p>
            <a:pPr algn="just">
              <a:buClr>
                <a:srgbClr val="92D050"/>
              </a:buClr>
            </a:pPr>
            <a:r>
              <a:rPr lang="fr-FR" sz="2000" kern="100" dirty="0">
                <a:latin typeface="Calibri" panose="020F0502020204030204" pitchFamily="34" charset="0"/>
                <a:ea typeface="Calibri" panose="020F0502020204030204" pitchFamily="34" charset="0"/>
                <a:cs typeface="Times New Roman" panose="02020603050405020304" pitchFamily="18" charset="0"/>
              </a:rPr>
              <a:t> </a:t>
            </a:r>
          </a:p>
          <a:p>
            <a:pPr algn="just">
              <a:buClr>
                <a:srgbClr val="92D050"/>
              </a:buClr>
            </a:pPr>
            <a:r>
              <a:rPr lang="fr-FR" sz="2000" kern="100" dirty="0">
                <a:latin typeface="Calibri" panose="020F0502020204030204" pitchFamily="34" charset="0"/>
                <a:ea typeface="Calibri" panose="020F0502020204030204" pitchFamily="34" charset="0"/>
                <a:cs typeface="Times New Roman" panose="02020603050405020304" pitchFamily="18" charset="0"/>
              </a:rPr>
              <a:t>Aurélie FRAPPIER 02 48 50 82 51 (Porte feuille de Mehun sur </a:t>
            </a:r>
            <a:r>
              <a:rPr lang="fr-FR" sz="2000" kern="100" dirty="0" err="1">
                <a:latin typeface="Calibri" panose="020F0502020204030204" pitchFamily="34" charset="0"/>
                <a:ea typeface="Calibri" panose="020F0502020204030204" pitchFamily="34" charset="0"/>
                <a:cs typeface="Times New Roman" panose="02020603050405020304" pitchFamily="18" charset="0"/>
              </a:rPr>
              <a:t>Yevre</a:t>
            </a:r>
            <a:r>
              <a:rPr lang="fr-FR" sz="2000" kern="100" dirty="0">
                <a:latin typeface="Calibri" panose="020F0502020204030204" pitchFamily="34" charset="0"/>
                <a:ea typeface="Calibri" panose="020F0502020204030204" pitchFamily="34" charset="0"/>
                <a:cs typeface="Times New Roman" panose="02020603050405020304" pitchFamily="18" charset="0"/>
              </a:rPr>
              <a:t> à Z)</a:t>
            </a:r>
          </a:p>
          <a:p>
            <a:pPr algn="just">
              <a:buClr>
                <a:srgbClr val="92D050"/>
              </a:buClr>
            </a:pPr>
            <a:r>
              <a:rPr lang="fr-FR" sz="2000" kern="100" dirty="0">
                <a:latin typeface="Calibri" panose="020F0502020204030204" pitchFamily="34" charset="0"/>
                <a:ea typeface="Calibri" panose="020F0502020204030204" pitchFamily="34" charset="0"/>
                <a:cs typeface="Times New Roman" panose="02020603050405020304" pitchFamily="18" charset="0"/>
              </a:rPr>
              <a:t>Céline GENDRAULT 02 48 50 82 52 (Porte feuille de A à </a:t>
            </a:r>
            <a:r>
              <a:rPr lang="fr-FR" sz="2000" kern="100" dirty="0" err="1">
                <a:latin typeface="Calibri" panose="020F0502020204030204" pitchFamily="34" charset="0"/>
                <a:ea typeface="Calibri" panose="020F0502020204030204" pitchFamily="34" charset="0"/>
                <a:cs typeface="Times New Roman" panose="02020603050405020304" pitchFamily="18" charset="0"/>
              </a:rPr>
              <a:t>Massay</a:t>
            </a:r>
            <a:r>
              <a:rPr lang="fr-FR" sz="2000" kern="100">
                <a:latin typeface="Calibri" panose="020F0502020204030204" pitchFamily="34" charset="0"/>
                <a:ea typeface="Calibri" panose="020F0502020204030204" pitchFamily="34" charset="0"/>
                <a:cs typeface="Times New Roman" panose="02020603050405020304" pitchFamily="18" charset="0"/>
              </a:rPr>
              <a:t>)</a:t>
            </a:r>
            <a:endParaRPr lang="fr-FR" sz="2000" kern="100" dirty="0">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2000" kern="100" dirty="0">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r>
              <a:rPr lang="fr-FR" sz="2000" kern="100" dirty="0">
                <a:latin typeface="Calibri" panose="020F0502020204030204" pitchFamily="34" charset="0"/>
                <a:ea typeface="Calibri" panose="020F0502020204030204" pitchFamily="34" charset="0"/>
                <a:cs typeface="Times New Roman" panose="02020603050405020304" pitchFamily="18" charset="0"/>
                <a:hlinkClick r:id="rId4"/>
              </a:rPr>
              <a:t>assurances.retraite@cdg18.fr</a:t>
            </a:r>
            <a:endParaRPr lang="fr-FR" sz="2000" kern="100" dirty="0">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2000" kern="100" dirty="0">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buClr>
                <a:srgbClr val="92D050"/>
              </a:buClr>
              <a:buFontTx/>
              <a:buChar char="-"/>
            </a:pPr>
            <a:endParaRPr lang="fr-FR" sz="2000" kern="100" dirty="0">
              <a:latin typeface="Calibri" panose="020F0502020204030204" pitchFamily="34" charset="0"/>
              <a:ea typeface="Calibri" panose="020F0502020204030204" pitchFamily="34" charset="0"/>
              <a:cs typeface="Times New Roman" panose="02020603050405020304" pitchFamily="18" charset="0"/>
            </a:endParaRPr>
          </a:p>
          <a:p>
            <a:pPr algn="just">
              <a:buClr>
                <a:srgbClr val="92D050"/>
              </a:buClr>
            </a:pPr>
            <a:endParaRPr lang="fr-FR" sz="2000" dirty="0"/>
          </a:p>
        </p:txBody>
      </p:sp>
    </p:spTree>
    <p:extLst>
      <p:ext uri="{BB962C8B-B14F-4D97-AF65-F5344CB8AC3E}">
        <p14:creationId xmlns:p14="http://schemas.microsoft.com/office/powerpoint/2010/main" val="163888998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24936</TotalTime>
  <Words>5373</Words>
  <Application>Microsoft Office PowerPoint</Application>
  <PresentationFormat>Affichage à l'écran (4:3)</PresentationFormat>
  <Paragraphs>576</Paragraphs>
  <Slides>47</Slides>
  <Notes>29</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47</vt:i4>
      </vt:variant>
    </vt:vector>
  </HeadingPairs>
  <TitlesOfParts>
    <vt:vector size="55" baseType="lpstr">
      <vt:lpstr>Aptos</vt:lpstr>
      <vt:lpstr>Arial</vt:lpstr>
      <vt:lpstr>Calibri</vt:lpstr>
      <vt:lpstr>Calibri Light</vt:lpstr>
      <vt:lpstr>Comic Sans MS</vt:lpstr>
      <vt:lpstr>Rawline</vt:lpstr>
      <vt:lpstr>Wingdings</vt:lpstr>
      <vt:lpstr>Thème Office</vt:lpstr>
      <vt:lpstr>LES VISIOS DU CDG18 Session  – Mars 2025</vt:lpstr>
      <vt:lpstr>SOMMAIRE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DES QUESTIONS ?   MERCI DE VOTRE ATTENTION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L’ACTUALITE JURIDIQUE DE  LA FONCTION PUBLIQUE TERRITORIALE</dc:title>
  <dc:creator>Gdurand</dc:creator>
  <cp:lastModifiedBy>Ludivine MARTINAT</cp:lastModifiedBy>
  <cp:revision>281</cp:revision>
  <dcterms:created xsi:type="dcterms:W3CDTF">2022-04-29T09:00:44Z</dcterms:created>
  <dcterms:modified xsi:type="dcterms:W3CDTF">2025-03-06T15:21:39Z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2022-03-24T00:00:00Z</vt:filetime>
  </property>
  <property fmtid="{D5CDD505-2E9C-101B-9397-08002B2CF9AE}" pid="3" name="Creator">
    <vt:lpwstr>Microsoft® PowerPoint® 2010</vt:lpwstr>
  </property>
  <property fmtid="{D5CDD505-2E9C-101B-9397-08002B2CF9AE}" pid="4" name="LastSaved">
    <vt:filetime>2022-04-29T00:00:00Z</vt:filetime>
  </property>
</Properties>
</file>