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21.xml" ContentType="application/vnd.openxmlformats-officedocument.presentationml.notesSlide+xml"/>
  <Override PartName="/ppt/ink/ink5.xml" ContentType="application/inkml+xml"/>
  <Override PartName="/ppt/ink/ink6.xml" ContentType="application/inkml+xml"/>
  <Override PartName="/ppt/ink/ink7.xml" ContentType="application/inkml+xml"/>
  <Override PartName="/ppt/ink/ink8.xml" ContentType="application/inkml+xml"/>
  <Override PartName="/ppt/notesSlides/notesSlide22.xml" ContentType="application/vnd.openxmlformats-officedocument.presentationml.notesSlide+xml"/>
  <Override PartName="/ppt/ink/ink9.xml" ContentType="application/inkml+xml"/>
  <Override PartName="/ppt/ink/ink10.xml" ContentType="application/inkml+xml"/>
  <Override PartName="/ppt/ink/ink11.xml" ContentType="application/inkml+xml"/>
  <Override PartName="/ppt/ink/ink12.xml" ContentType="application/inkml+xml"/>
  <Override PartName="/ppt/notesSlides/notesSlide23.xml" ContentType="application/vnd.openxmlformats-officedocument.presentationml.notesSlide+xml"/>
  <Override PartName="/ppt/ink/ink13.xml" ContentType="application/inkml+xml"/>
  <Override PartName="/ppt/ink/ink14.xml" ContentType="application/inkml+xml"/>
  <Override PartName="/ppt/ink/ink15.xml" ContentType="application/inkml+xml"/>
  <Override PartName="/ppt/ink/ink16.xml" ContentType="application/inkml+xml"/>
  <Override PartName="/ppt/notesSlides/notesSlide24.xml" ContentType="application/vnd.openxmlformats-officedocument.presentationml.notesSlide+xml"/>
  <Override PartName="/ppt/ink/ink17.xml" ContentType="application/inkml+xml"/>
  <Override PartName="/ppt/ink/ink18.xml" ContentType="application/inkml+xml"/>
  <Override PartName="/ppt/ink/ink19.xml" ContentType="application/inkml+xml"/>
  <Override PartName="/ppt/ink/ink20.xml" ContentType="application/inkml+xml"/>
  <Override PartName="/ppt/notesSlides/notesSlide25.xml" ContentType="application/vnd.openxmlformats-officedocument.presentationml.notesSlide+xml"/>
  <Override PartName="/ppt/ink/ink21.xml" ContentType="application/inkml+xml"/>
  <Override PartName="/ppt/ink/ink22.xml" ContentType="application/inkml+xml"/>
  <Override PartName="/ppt/ink/ink23.xml" ContentType="application/inkml+xml"/>
  <Override PartName="/ppt/ink/ink24.xml" ContentType="application/inkml+xml"/>
  <Override PartName="/ppt/notesSlides/notesSlide26.xml" ContentType="application/vnd.openxmlformats-officedocument.presentationml.notesSlide+xml"/>
  <Override PartName="/ppt/ink/ink25.xml" ContentType="application/inkml+xml"/>
  <Override PartName="/ppt/ink/ink26.xml" ContentType="application/inkml+xml"/>
  <Override PartName="/ppt/ink/ink27.xml" ContentType="application/inkml+xml"/>
  <Override PartName="/ppt/ink/ink28.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9" r:id="rId1"/>
  </p:sldMasterIdLst>
  <p:notesMasterIdLst>
    <p:notesMasterId r:id="rId37"/>
  </p:notesMasterIdLst>
  <p:sldIdLst>
    <p:sldId id="256" r:id="rId2"/>
    <p:sldId id="362" r:id="rId3"/>
    <p:sldId id="489" r:id="rId4"/>
    <p:sldId id="635" r:id="rId5"/>
    <p:sldId id="650" r:id="rId6"/>
    <p:sldId id="652" r:id="rId7"/>
    <p:sldId id="651" r:id="rId8"/>
    <p:sldId id="653" r:id="rId9"/>
    <p:sldId id="654" r:id="rId10"/>
    <p:sldId id="655" r:id="rId11"/>
    <p:sldId id="656" r:id="rId12"/>
    <p:sldId id="657" r:id="rId13"/>
    <p:sldId id="658" r:id="rId14"/>
    <p:sldId id="667" r:id="rId15"/>
    <p:sldId id="668" r:id="rId16"/>
    <p:sldId id="669" r:id="rId17"/>
    <p:sldId id="670" r:id="rId18"/>
    <p:sldId id="671" r:id="rId19"/>
    <p:sldId id="672" r:id="rId20"/>
    <p:sldId id="673" r:id="rId21"/>
    <p:sldId id="674" r:id="rId22"/>
    <p:sldId id="675" r:id="rId23"/>
    <p:sldId id="665" r:id="rId24"/>
    <p:sldId id="593" r:id="rId25"/>
    <p:sldId id="666" r:id="rId26"/>
    <p:sldId id="676" r:id="rId27"/>
    <p:sldId id="541" r:id="rId28"/>
    <p:sldId id="659" r:id="rId29"/>
    <p:sldId id="661" r:id="rId30"/>
    <p:sldId id="660" r:id="rId31"/>
    <p:sldId id="663" r:id="rId32"/>
    <p:sldId id="662" r:id="rId33"/>
    <p:sldId id="664" r:id="rId34"/>
    <p:sldId id="579" r:id="rId35"/>
    <p:sldId id="396" r:id="rId36"/>
  </p:sldIdLst>
  <p:sldSz cx="9144000" cy="6858000" type="screen4x3"/>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EC14B9"/>
    <a:srgbClr val="66CC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87143" autoAdjust="0"/>
  </p:normalViewPr>
  <p:slideViewPr>
    <p:cSldViewPr>
      <p:cViewPr varScale="1">
        <p:scale>
          <a:sx n="68" d="100"/>
          <a:sy n="68" d="100"/>
        </p:scale>
        <p:origin x="1752" y="6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66CCFF"/>
        </a:solidFill>
      </dgm:spPr>
      <dgm:t>
        <a:bodyPr/>
        <a:lstStyle/>
        <a:p>
          <a:pPr algn="ctr"/>
          <a:r>
            <a:rPr lang="fr-FR" sz="4400" dirty="0"/>
            <a:t>Retraite : les bonnes pratiques. Focus sur le CIR Compte individuel retraite</a:t>
          </a:r>
        </a:p>
      </dgm:t>
    </dgm:pt>
    <dgm:pt modelId="{CD1C9290-20FF-41CA-9F58-5CD19B2EE6A7}" type="sibTrans" cxnId="{5D3F8F15-E47C-4098-A9C2-869B0B308DFA}">
      <dgm:prSet/>
      <dgm:spPr/>
      <dgm:t>
        <a:bodyPr/>
        <a:lstStyle/>
        <a:p>
          <a:endParaRPr lang="fr-FR"/>
        </a:p>
      </dgm:t>
    </dgm:pt>
    <dgm:pt modelId="{A0614D09-09F9-4928-B334-ED02DFB50F0D}" type="par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26076" custLinFactNeighborY="820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fr-FR"/>
        </a:p>
      </dgm:t>
    </dgm:pt>
    <dgm:pt modelId="{A897E62D-6A88-4914-9F20-E09D4E51F1EB}">
      <dgm:prSet phldrT="[Texte]" custT="1"/>
      <dgm:spPr/>
      <dgm:t>
        <a:bodyPr/>
        <a:lstStyle/>
        <a:p>
          <a:pPr algn="ctr"/>
          <a:r>
            <a:rPr lang="fr-FR" sz="4400" dirty="0"/>
            <a:t>PEP’S : double authentification</a:t>
          </a:r>
        </a:p>
      </dgm:t>
    </dgm:pt>
    <dgm:pt modelId="{CD1C9290-20FF-41CA-9F58-5CD19B2EE6A7}" type="sibTrans" cxnId="{5D3F8F15-E47C-4098-A9C2-869B0B308DFA}">
      <dgm:prSet/>
      <dgm:spPr/>
      <dgm:t>
        <a:bodyPr/>
        <a:lstStyle/>
        <a:p>
          <a:endParaRPr lang="fr-FR"/>
        </a:p>
      </dgm:t>
    </dgm:pt>
    <dgm:pt modelId="{A0614D09-09F9-4928-B334-ED02DFB50F0D}" type="par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26076" custLinFactNeighborY="820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CC99FF"/>
        </a:solidFill>
      </dgm:spPr>
      <dgm:t>
        <a:bodyPr/>
        <a:lstStyle/>
        <a:p>
          <a:pPr algn="ctr"/>
          <a:r>
            <a:rPr lang="fr-FR" sz="4400" dirty="0"/>
            <a:t>Être agent public et candidat aux élections municipales</a:t>
          </a:r>
        </a:p>
      </dgm:t>
    </dgm:pt>
    <dgm:pt modelId="{CD1C9290-20FF-41CA-9F58-5CD19B2EE6A7}" type="sibTrans" cxnId="{5D3F8F15-E47C-4098-A9C2-869B0B308DFA}">
      <dgm:prSet/>
      <dgm:spPr/>
      <dgm:t>
        <a:bodyPr/>
        <a:lstStyle/>
        <a:p>
          <a:endParaRPr lang="fr-FR"/>
        </a:p>
      </dgm:t>
    </dgm:pt>
    <dgm:pt modelId="{A0614D09-09F9-4928-B334-ED02DFB50F0D}" type="par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26076" custLinFactNeighborY="820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92D050"/>
        </a:solidFill>
      </dgm:spPr>
      <dgm:t>
        <a:bodyPr/>
        <a:lstStyle/>
        <a:p>
          <a:pPr algn="ctr"/>
          <a:r>
            <a:rPr lang="fr-FR" sz="4400" dirty="0"/>
            <a:t>CNP :  un dossier complet dans les délais = un remboursement assuré</a:t>
          </a:r>
        </a:p>
      </dgm:t>
    </dgm:pt>
    <dgm:pt modelId="{CD1C9290-20FF-41CA-9F58-5CD19B2EE6A7}" type="sibTrans" cxnId="{5D3F8F15-E47C-4098-A9C2-869B0B308DFA}">
      <dgm:prSet/>
      <dgm:spPr/>
      <dgm:t>
        <a:bodyPr/>
        <a:lstStyle/>
        <a:p>
          <a:endParaRPr lang="fr-FR"/>
        </a:p>
      </dgm:t>
    </dgm:pt>
    <dgm:pt modelId="{A0614D09-09F9-4928-B334-ED02DFB50F0D}" type="par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26076" custLinFactNeighborY="8207">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92F7907-B3F7-43C1-857F-DC1FCB25D7A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A897E62D-6A88-4914-9F20-E09D4E51F1EB}">
      <dgm:prSet phldrT="[Texte]" custT="1"/>
      <dgm:spPr>
        <a:solidFill>
          <a:srgbClr val="FFC000"/>
        </a:solidFill>
      </dgm:spPr>
      <dgm:t>
        <a:bodyPr/>
        <a:lstStyle/>
        <a:p>
          <a:pPr algn="ctr"/>
          <a:r>
            <a:rPr lang="fr-FR" sz="4400" dirty="0"/>
            <a:t>ACTU-MINUTE</a:t>
          </a:r>
        </a:p>
      </dgm:t>
    </dgm:pt>
    <dgm:pt modelId="{A0614D09-09F9-4928-B334-ED02DFB50F0D}" type="parTrans" cxnId="{5D3F8F15-E47C-4098-A9C2-869B0B308DFA}">
      <dgm:prSet/>
      <dgm:spPr/>
      <dgm:t>
        <a:bodyPr/>
        <a:lstStyle/>
        <a:p>
          <a:endParaRPr lang="fr-FR"/>
        </a:p>
      </dgm:t>
    </dgm:pt>
    <dgm:pt modelId="{CD1C9290-20FF-41CA-9F58-5CD19B2EE6A7}" type="sibTrans" cxnId="{5D3F8F15-E47C-4098-A9C2-869B0B308DFA}">
      <dgm:prSet/>
      <dgm:spPr/>
      <dgm:t>
        <a:bodyPr/>
        <a:lstStyle/>
        <a:p>
          <a:endParaRPr lang="fr-FR"/>
        </a:p>
      </dgm:t>
    </dgm:pt>
    <dgm:pt modelId="{E8665236-67CB-4250-8E70-28E5366020B0}" type="pres">
      <dgm:prSet presAssocID="{392F7907-B3F7-43C1-857F-DC1FCB25D7AB}" presName="linear" presStyleCnt="0">
        <dgm:presLayoutVars>
          <dgm:dir/>
          <dgm:animLvl val="lvl"/>
          <dgm:resizeHandles val="exact"/>
        </dgm:presLayoutVars>
      </dgm:prSet>
      <dgm:spPr/>
    </dgm:pt>
    <dgm:pt modelId="{F117A08F-258F-4E7F-A5F9-E9053FC14039}" type="pres">
      <dgm:prSet presAssocID="{A897E62D-6A88-4914-9F20-E09D4E51F1EB}" presName="parentLin" presStyleCnt="0"/>
      <dgm:spPr/>
    </dgm:pt>
    <dgm:pt modelId="{3080216E-A1D1-4316-BEE5-08A65F123F04}" type="pres">
      <dgm:prSet presAssocID="{A897E62D-6A88-4914-9F20-E09D4E51F1EB}" presName="parentLeftMargin" presStyleLbl="node1" presStyleIdx="0" presStyleCnt="1"/>
      <dgm:spPr/>
    </dgm:pt>
    <dgm:pt modelId="{F8403D09-73B7-4432-A724-0EB3B38231A4}" type="pres">
      <dgm:prSet presAssocID="{A897E62D-6A88-4914-9F20-E09D4E51F1EB}" presName="parentText" presStyleLbl="node1" presStyleIdx="0" presStyleCnt="1" custScaleX="157296" custScaleY="176370" custLinFactNeighborX="-1969" custLinFactNeighborY="7340">
        <dgm:presLayoutVars>
          <dgm:chMax val="0"/>
          <dgm:bulletEnabled val="1"/>
        </dgm:presLayoutVars>
      </dgm:prSet>
      <dgm:spPr/>
    </dgm:pt>
    <dgm:pt modelId="{6B817595-63CD-4DC9-9B53-DEB2A64F86D6}" type="pres">
      <dgm:prSet presAssocID="{A897E62D-6A88-4914-9F20-E09D4E51F1EB}" presName="negativeSpace" presStyleCnt="0"/>
      <dgm:spPr/>
    </dgm:pt>
    <dgm:pt modelId="{87BF6F1E-1459-4BE2-85D1-DB613A545D1B}" type="pres">
      <dgm:prSet presAssocID="{A897E62D-6A88-4914-9F20-E09D4E51F1EB}" presName="childText" presStyleLbl="conFgAcc1" presStyleIdx="0" presStyleCnt="1">
        <dgm:presLayoutVars>
          <dgm:bulletEnabled val="1"/>
        </dgm:presLayoutVars>
      </dgm:prSet>
      <dgm:spPr>
        <a:ln>
          <a:solidFill>
            <a:schemeClr val="accent5"/>
          </a:solidFill>
        </a:ln>
      </dgm:spPr>
    </dgm:pt>
  </dgm:ptLst>
  <dgm:cxnLst>
    <dgm:cxn modelId="{5D3F8F15-E47C-4098-A9C2-869B0B308DFA}" srcId="{392F7907-B3F7-43C1-857F-DC1FCB25D7AB}" destId="{A897E62D-6A88-4914-9F20-E09D4E51F1EB}" srcOrd="0" destOrd="0" parTransId="{A0614D09-09F9-4928-B334-ED02DFB50F0D}" sibTransId="{CD1C9290-20FF-41CA-9F58-5CD19B2EE6A7}"/>
    <dgm:cxn modelId="{8EDF6B48-AE13-48B3-9F44-620E4F0418D0}" type="presOf" srcId="{A897E62D-6A88-4914-9F20-E09D4E51F1EB}" destId="{F8403D09-73B7-4432-A724-0EB3B38231A4}" srcOrd="1" destOrd="0" presId="urn:microsoft.com/office/officeart/2005/8/layout/list1"/>
    <dgm:cxn modelId="{DF477FCE-9A14-47F4-B6EB-26A9E79A9BE5}" type="presOf" srcId="{392F7907-B3F7-43C1-857F-DC1FCB25D7AB}" destId="{E8665236-67CB-4250-8E70-28E5366020B0}" srcOrd="0" destOrd="0" presId="urn:microsoft.com/office/officeart/2005/8/layout/list1"/>
    <dgm:cxn modelId="{14E7D3DE-BA9F-49B7-8FB4-646850CAE883}" type="presOf" srcId="{A897E62D-6A88-4914-9F20-E09D4E51F1EB}" destId="{3080216E-A1D1-4316-BEE5-08A65F123F04}" srcOrd="0" destOrd="0" presId="urn:microsoft.com/office/officeart/2005/8/layout/list1"/>
    <dgm:cxn modelId="{72A1C297-F958-41C8-8C32-6BFCF67A79FB}" type="presParOf" srcId="{E8665236-67CB-4250-8E70-28E5366020B0}" destId="{F117A08F-258F-4E7F-A5F9-E9053FC14039}" srcOrd="0" destOrd="0" presId="urn:microsoft.com/office/officeart/2005/8/layout/list1"/>
    <dgm:cxn modelId="{FE818D29-DC35-437A-9470-4A2CE4CF3AA9}" type="presParOf" srcId="{F117A08F-258F-4E7F-A5F9-E9053FC14039}" destId="{3080216E-A1D1-4316-BEE5-08A65F123F04}" srcOrd="0" destOrd="0" presId="urn:microsoft.com/office/officeart/2005/8/layout/list1"/>
    <dgm:cxn modelId="{4901DA0B-6F42-4B3D-B96C-19CE51B83DAF}" type="presParOf" srcId="{F117A08F-258F-4E7F-A5F9-E9053FC14039}" destId="{F8403D09-73B7-4432-A724-0EB3B38231A4}" srcOrd="1" destOrd="0" presId="urn:microsoft.com/office/officeart/2005/8/layout/list1"/>
    <dgm:cxn modelId="{267D6E28-929D-4FE6-926A-AF317EFF8432}" type="presParOf" srcId="{E8665236-67CB-4250-8E70-28E5366020B0}" destId="{6B817595-63CD-4DC9-9B53-DEB2A64F86D6}" srcOrd="1" destOrd="0" presId="urn:microsoft.com/office/officeart/2005/8/layout/list1"/>
    <dgm:cxn modelId="{C6427F28-058A-4A66-8AA2-DEEC4A8C5D0A}" type="presParOf" srcId="{E8665236-67CB-4250-8E70-28E5366020B0}" destId="{87BF6F1E-1459-4BE2-85D1-DB613A545D1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19341"/>
          <a:ext cx="7162800" cy="16128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15799" y="186911"/>
          <a:ext cx="6847000" cy="3332123"/>
        </a:xfrm>
        <a:prstGeom prst="roundRect">
          <a:avLst/>
        </a:prstGeom>
        <a:solidFill>
          <a:srgbClr val="66CC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Retraite : les bonnes pratiques. Focus sur le CIR Compte individuel retraite</a:t>
          </a:r>
        </a:p>
      </dsp:txBody>
      <dsp:txXfrm>
        <a:off x="478460" y="349572"/>
        <a:ext cx="6521678" cy="30068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15799" y="158082"/>
          <a:ext cx="6847000" cy="338418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PEP’S : double authentification</a:t>
          </a:r>
        </a:p>
      </dsp:txBody>
      <dsp:txXfrm>
        <a:off x="481001" y="323284"/>
        <a:ext cx="6516596" cy="30537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19341"/>
          <a:ext cx="7162800" cy="16128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15799" y="186911"/>
          <a:ext cx="6847000" cy="3332123"/>
        </a:xfrm>
        <a:prstGeom prst="roundRect">
          <a:avLst/>
        </a:prstGeom>
        <a:solidFill>
          <a:srgbClr val="CC99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Être agent public et candidat aux élections municipales</a:t>
          </a:r>
        </a:p>
      </dsp:txBody>
      <dsp:txXfrm>
        <a:off x="478460" y="349572"/>
        <a:ext cx="6521678" cy="30068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19341"/>
          <a:ext cx="7162800" cy="16128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15799" y="186911"/>
          <a:ext cx="6847000" cy="3332123"/>
        </a:xfrm>
        <a:prstGeom prst="round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CNP :  un dossier complet dans les délais = un remboursement assuré</a:t>
          </a:r>
        </a:p>
      </dsp:txBody>
      <dsp:txXfrm>
        <a:off x="478460" y="349572"/>
        <a:ext cx="6521678" cy="30068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F1E-1459-4BE2-85D1-DB613A545D1B}">
      <dsp:nvSpPr>
        <dsp:cNvPr id="0" name=""/>
        <dsp:cNvSpPr/>
      </dsp:nvSpPr>
      <dsp:spPr>
        <a:xfrm>
          <a:off x="0" y="2425393"/>
          <a:ext cx="7162800" cy="16380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sp>
    <dsp:sp modelId="{F8403D09-73B7-4432-A724-0EB3B38231A4}">
      <dsp:nvSpPr>
        <dsp:cNvPr id="0" name=""/>
        <dsp:cNvSpPr/>
      </dsp:nvSpPr>
      <dsp:spPr>
        <a:xfrm>
          <a:off x="304802" y="141446"/>
          <a:ext cx="6847000" cy="3384187"/>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9516" tIns="0" rIns="189516" bIns="0" numCol="1" spcCol="1270" anchor="ctr" anchorCtr="0">
          <a:noAutofit/>
        </a:bodyPr>
        <a:lstStyle/>
        <a:p>
          <a:pPr marL="0" lvl="0" indent="0" algn="ctr" defTabSz="1955800">
            <a:lnSpc>
              <a:spcPct val="90000"/>
            </a:lnSpc>
            <a:spcBef>
              <a:spcPct val="0"/>
            </a:spcBef>
            <a:spcAft>
              <a:spcPct val="35000"/>
            </a:spcAft>
            <a:buNone/>
          </a:pPr>
          <a:r>
            <a:rPr lang="fr-FR" sz="4400" kern="1200" dirty="0"/>
            <a:t>ACTU-MINUTE</a:t>
          </a:r>
        </a:p>
      </dsp:txBody>
      <dsp:txXfrm>
        <a:off x="470004" y="306648"/>
        <a:ext cx="6516596" cy="305378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9.42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221 0,'0'1,"1"0,-1 0,1 0,-1 0,1 0,-1 0,1-1,-1 1,1 0,0 0,-1-1,1 1,0 0,0-1,-1 1,1-1,0 1,0-1,0 1,0-1,0 0,0 0,0 1,0-1,1 0,30 6,-28-6,37 4,50-4,-52 0,50 4,-89-4,1 0,-1 0,0 0,0 0,0 0,0 0,0 0,1 0,-1 0,0 0,0 0,0 0,0 0,0 0,1 0,-1 0,0 0,0 0,0 0,0 0,0 0,1 1,-1-1,0 0,0 0,0 0,0 0,0 0,0 0,0 0,0 1,1-1,-1 0,0 0,0 0,0 0,0 0,0 1,0-1,0 0,0 0,0 0,0 0,0 0,0 1,0-1,0 0,0 0,0 0,0 0,0 0,0 1,0-1,-10 8,-13 5,-110 29,-21 8,117-36,0-3,-49 10,48-12,15-3</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0.188"/>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1 236,'41'-3,"0"-2,-1-2,1-1,-2-2,49-19,13-2,20-2,108-32,-296 60,32 4,0-2,1-2,-67-16,64 11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24.654"/>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1 284,'22'-1,"0"-2,0-1,40-11,-2 0,291-79,-217 53,202-33,174 37,1 42,-429-4,-37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27T14:13:18.507"/>
    </inkml:context>
    <inkml:brush xml:id="br0">
      <inkml:brushProperty name="width" value="0.3" units="cm"/>
      <inkml:brushProperty name="height" value="0.6" units="cm"/>
      <inkml:brushProperty name="color" value="#FFFFFF"/>
      <inkml:brushProperty name="tip" value="rectangle"/>
      <inkml:brushProperty name="rasterOp" value="maskPen"/>
      <inkml:brushProperty name="ignorePressure" value="1"/>
    </inkml:brush>
  </inkml:definitions>
  <inkml:trace contextRef="#ctx0" brushRef="#br0">0 39,'39'-18,"142"22,425-17,-578 13,43-9,-61 7,-104 25,-109 41,9-2,-2-13,190-44,21-3,26 0,56-1,122-15,-177 8</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C965429C-58D9-478B-AFEE-042DE92416E5}" type="datetimeFigureOut">
              <a:rPr lang="fr-FR" smtClean="0"/>
              <a:pPr/>
              <a:t>15/05/2025</a:t>
            </a:fld>
            <a:endParaRPr lang="fr-FR"/>
          </a:p>
        </p:txBody>
      </p:sp>
      <p:sp>
        <p:nvSpPr>
          <p:cNvPr id="4" name="Espace réservé de l'image des diapositives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98C30E37-46C0-47A2-9ABF-EFE84D65AF2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1</a:t>
            </a:fld>
            <a:endParaRPr lang="fr-FR"/>
          </a:p>
        </p:txBody>
      </p:sp>
    </p:spTree>
    <p:extLst>
      <p:ext uri="{BB962C8B-B14F-4D97-AF65-F5344CB8AC3E}">
        <p14:creationId xmlns:p14="http://schemas.microsoft.com/office/powerpoint/2010/main" val="21159824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FFA52-E851-FC67-17A9-0EEC88DDBC3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70FBA43-F33F-292E-4758-5A19FB3EE3E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78B8D17-5927-A86A-C9C0-D8A434FCFDA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598BF5D2-D03E-7326-16A3-C6A052A5E79E}"/>
              </a:ext>
            </a:extLst>
          </p:cNvPr>
          <p:cNvSpPr>
            <a:spLocks noGrp="1"/>
          </p:cNvSpPr>
          <p:nvPr>
            <p:ph type="sldNum" sz="quarter" idx="5"/>
          </p:nvPr>
        </p:nvSpPr>
        <p:spPr/>
        <p:txBody>
          <a:bodyPr/>
          <a:lstStyle/>
          <a:p>
            <a:fld id="{98C30E37-46C0-47A2-9ABF-EFE84D65AF20}" type="slidenum">
              <a:rPr lang="fr-FR" smtClean="0"/>
              <a:pPr/>
              <a:t>15</a:t>
            </a:fld>
            <a:endParaRPr lang="fr-FR"/>
          </a:p>
        </p:txBody>
      </p:sp>
    </p:spTree>
    <p:extLst>
      <p:ext uri="{BB962C8B-B14F-4D97-AF65-F5344CB8AC3E}">
        <p14:creationId xmlns:p14="http://schemas.microsoft.com/office/powerpoint/2010/main" val="750484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01724-E5F1-0B39-1879-BBFC326AE2C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A2F2504-9B53-9FA4-9CD4-1EF7D6E6213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95E42BE-3384-20F3-BD97-C9C49027073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5FEBEB3-BF10-4B5B-B344-B00FB6791D28}"/>
              </a:ext>
            </a:extLst>
          </p:cNvPr>
          <p:cNvSpPr>
            <a:spLocks noGrp="1"/>
          </p:cNvSpPr>
          <p:nvPr>
            <p:ph type="sldNum" sz="quarter" idx="5"/>
          </p:nvPr>
        </p:nvSpPr>
        <p:spPr/>
        <p:txBody>
          <a:bodyPr/>
          <a:lstStyle/>
          <a:p>
            <a:fld id="{98C30E37-46C0-47A2-9ABF-EFE84D65AF20}" type="slidenum">
              <a:rPr lang="fr-FR" smtClean="0"/>
              <a:pPr/>
              <a:t>16</a:t>
            </a:fld>
            <a:endParaRPr lang="fr-FR"/>
          </a:p>
        </p:txBody>
      </p:sp>
    </p:spTree>
    <p:extLst>
      <p:ext uri="{BB962C8B-B14F-4D97-AF65-F5344CB8AC3E}">
        <p14:creationId xmlns:p14="http://schemas.microsoft.com/office/powerpoint/2010/main" val="3142377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19D67-FA05-7B61-843A-C83A2FB2712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B1D2FD3-A851-3814-45F1-BD427340679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FE54426-AFD2-ADEA-2E76-B3A9F196E25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7E08BFEC-1DDD-6577-5B1A-F22E51FC74E5}"/>
              </a:ext>
            </a:extLst>
          </p:cNvPr>
          <p:cNvSpPr>
            <a:spLocks noGrp="1"/>
          </p:cNvSpPr>
          <p:nvPr>
            <p:ph type="sldNum" sz="quarter" idx="5"/>
          </p:nvPr>
        </p:nvSpPr>
        <p:spPr/>
        <p:txBody>
          <a:bodyPr/>
          <a:lstStyle/>
          <a:p>
            <a:fld id="{98C30E37-46C0-47A2-9ABF-EFE84D65AF20}" type="slidenum">
              <a:rPr lang="fr-FR" smtClean="0"/>
              <a:pPr/>
              <a:t>17</a:t>
            </a:fld>
            <a:endParaRPr lang="fr-FR"/>
          </a:p>
        </p:txBody>
      </p:sp>
    </p:spTree>
    <p:extLst>
      <p:ext uri="{BB962C8B-B14F-4D97-AF65-F5344CB8AC3E}">
        <p14:creationId xmlns:p14="http://schemas.microsoft.com/office/powerpoint/2010/main" val="42688987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122FC-D8C6-ED31-B153-69AE85A10A0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9ED3C44-0A5B-AB56-9687-36A11D4F71E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1B17636-5F8F-F5F2-E650-F935177F46F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D3EEFCE-9172-2EA3-A85D-79FC70D9E01F}"/>
              </a:ext>
            </a:extLst>
          </p:cNvPr>
          <p:cNvSpPr>
            <a:spLocks noGrp="1"/>
          </p:cNvSpPr>
          <p:nvPr>
            <p:ph type="sldNum" sz="quarter" idx="5"/>
          </p:nvPr>
        </p:nvSpPr>
        <p:spPr/>
        <p:txBody>
          <a:bodyPr/>
          <a:lstStyle/>
          <a:p>
            <a:fld id="{98C30E37-46C0-47A2-9ABF-EFE84D65AF20}" type="slidenum">
              <a:rPr lang="fr-FR" smtClean="0"/>
              <a:pPr/>
              <a:t>18</a:t>
            </a:fld>
            <a:endParaRPr lang="fr-FR"/>
          </a:p>
        </p:txBody>
      </p:sp>
    </p:spTree>
    <p:extLst>
      <p:ext uri="{BB962C8B-B14F-4D97-AF65-F5344CB8AC3E}">
        <p14:creationId xmlns:p14="http://schemas.microsoft.com/office/powerpoint/2010/main" val="40843907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03008-4512-D5F1-F027-A5DF7EA930C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69D6515-B48C-276B-1835-2000F7D0637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2210F6D-9DD6-F0F7-5B05-2A85FB54A93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FA2F3AB-795D-FA44-BD47-70FE8CDF9D78}"/>
              </a:ext>
            </a:extLst>
          </p:cNvPr>
          <p:cNvSpPr>
            <a:spLocks noGrp="1"/>
          </p:cNvSpPr>
          <p:nvPr>
            <p:ph type="sldNum" sz="quarter" idx="5"/>
          </p:nvPr>
        </p:nvSpPr>
        <p:spPr/>
        <p:txBody>
          <a:bodyPr/>
          <a:lstStyle/>
          <a:p>
            <a:fld id="{98C30E37-46C0-47A2-9ABF-EFE84D65AF20}" type="slidenum">
              <a:rPr lang="fr-FR" smtClean="0"/>
              <a:pPr/>
              <a:t>19</a:t>
            </a:fld>
            <a:endParaRPr lang="fr-FR"/>
          </a:p>
        </p:txBody>
      </p:sp>
    </p:spTree>
    <p:extLst>
      <p:ext uri="{BB962C8B-B14F-4D97-AF65-F5344CB8AC3E}">
        <p14:creationId xmlns:p14="http://schemas.microsoft.com/office/powerpoint/2010/main" val="9075568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A383E-1C9D-DDFB-D9D7-8E2754A296E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D32D2E0-FD42-CA9B-31B0-AA4FC31DE08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1E7D50B-B8DC-1AA3-B878-B999183DC15E}"/>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49BCFAD-07B1-D389-84FE-4EB8F547EBCF}"/>
              </a:ext>
            </a:extLst>
          </p:cNvPr>
          <p:cNvSpPr>
            <a:spLocks noGrp="1"/>
          </p:cNvSpPr>
          <p:nvPr>
            <p:ph type="sldNum" sz="quarter" idx="5"/>
          </p:nvPr>
        </p:nvSpPr>
        <p:spPr/>
        <p:txBody>
          <a:bodyPr/>
          <a:lstStyle/>
          <a:p>
            <a:fld id="{98C30E37-46C0-47A2-9ABF-EFE84D65AF20}" type="slidenum">
              <a:rPr lang="fr-FR" smtClean="0"/>
              <a:pPr/>
              <a:t>20</a:t>
            </a:fld>
            <a:endParaRPr lang="fr-FR"/>
          </a:p>
        </p:txBody>
      </p:sp>
    </p:spTree>
    <p:extLst>
      <p:ext uri="{BB962C8B-B14F-4D97-AF65-F5344CB8AC3E}">
        <p14:creationId xmlns:p14="http://schemas.microsoft.com/office/powerpoint/2010/main" val="4240491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41D44-1DC1-718E-378D-B2D24098BC8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1BC18BE-AE2B-D5FA-0BCA-CCBDAD82F4C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181729F-DA10-7339-120F-6103C5543BE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C311D56-E05A-3F52-9EEA-E97E3B548167}"/>
              </a:ext>
            </a:extLst>
          </p:cNvPr>
          <p:cNvSpPr>
            <a:spLocks noGrp="1"/>
          </p:cNvSpPr>
          <p:nvPr>
            <p:ph type="sldNum" sz="quarter" idx="5"/>
          </p:nvPr>
        </p:nvSpPr>
        <p:spPr/>
        <p:txBody>
          <a:bodyPr/>
          <a:lstStyle/>
          <a:p>
            <a:fld id="{98C30E37-46C0-47A2-9ABF-EFE84D65AF20}" type="slidenum">
              <a:rPr lang="fr-FR" smtClean="0"/>
              <a:pPr/>
              <a:t>21</a:t>
            </a:fld>
            <a:endParaRPr lang="fr-FR"/>
          </a:p>
        </p:txBody>
      </p:sp>
    </p:spTree>
    <p:extLst>
      <p:ext uri="{BB962C8B-B14F-4D97-AF65-F5344CB8AC3E}">
        <p14:creationId xmlns:p14="http://schemas.microsoft.com/office/powerpoint/2010/main" val="22438685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C0085-B6D8-EF80-B7BC-21C075AFFF8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178B734-5BA2-78F5-5422-27A3DE28961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28FDE38-0084-D113-9EE4-2555DF21AEA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211384A-7012-88BD-0902-87B819AD1BC5}"/>
              </a:ext>
            </a:extLst>
          </p:cNvPr>
          <p:cNvSpPr>
            <a:spLocks noGrp="1"/>
          </p:cNvSpPr>
          <p:nvPr>
            <p:ph type="sldNum" sz="quarter" idx="5"/>
          </p:nvPr>
        </p:nvSpPr>
        <p:spPr/>
        <p:txBody>
          <a:bodyPr/>
          <a:lstStyle/>
          <a:p>
            <a:fld id="{98C30E37-46C0-47A2-9ABF-EFE84D65AF20}" type="slidenum">
              <a:rPr lang="fr-FR" smtClean="0"/>
              <a:pPr/>
              <a:t>22</a:t>
            </a:fld>
            <a:endParaRPr lang="fr-FR"/>
          </a:p>
        </p:txBody>
      </p:sp>
    </p:spTree>
    <p:extLst>
      <p:ext uri="{BB962C8B-B14F-4D97-AF65-F5344CB8AC3E}">
        <p14:creationId xmlns:p14="http://schemas.microsoft.com/office/powerpoint/2010/main" val="3980405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CC214-926A-1AFA-F1E6-2BE4CA88178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DE43C05-4862-B496-4C89-262E4135FE3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70A2273-C44B-4EF8-8BF7-DF8DB6791983}"/>
              </a:ext>
            </a:extLst>
          </p:cNvPr>
          <p:cNvSpPr>
            <a:spLocks noGrp="1"/>
          </p:cNvSpPr>
          <p:nvPr>
            <p:ph type="body" idx="1"/>
          </p:nvPr>
        </p:nvSpPr>
        <p:spPr/>
        <p:txBody>
          <a:bodyPr/>
          <a:lstStyle/>
          <a:p>
            <a:r>
              <a:rPr lang="fr-FR" dirty="0"/>
              <a:t>Démonstration sur </a:t>
            </a:r>
            <a:r>
              <a:rPr lang="fr-FR" dirty="0" err="1"/>
              <a:t>Pep’s</a:t>
            </a:r>
            <a:endParaRPr lang="fr-FR" dirty="0"/>
          </a:p>
        </p:txBody>
      </p:sp>
      <p:sp>
        <p:nvSpPr>
          <p:cNvPr id="4" name="Espace réservé du numéro de diapositive 3">
            <a:extLst>
              <a:ext uri="{FF2B5EF4-FFF2-40B4-BE49-F238E27FC236}">
                <a16:creationId xmlns:a16="http://schemas.microsoft.com/office/drawing/2014/main" id="{F6D360AC-B621-788C-2D56-779AE291D7FC}"/>
              </a:ext>
            </a:extLst>
          </p:cNvPr>
          <p:cNvSpPr>
            <a:spLocks noGrp="1"/>
          </p:cNvSpPr>
          <p:nvPr>
            <p:ph type="sldNum" sz="quarter" idx="5"/>
          </p:nvPr>
        </p:nvSpPr>
        <p:spPr/>
        <p:txBody>
          <a:bodyPr/>
          <a:lstStyle/>
          <a:p>
            <a:fld id="{98C30E37-46C0-47A2-9ABF-EFE84D65AF20}" type="slidenum">
              <a:rPr lang="fr-FR" smtClean="0"/>
              <a:pPr/>
              <a:t>25</a:t>
            </a:fld>
            <a:endParaRPr lang="fr-FR"/>
          </a:p>
        </p:txBody>
      </p:sp>
    </p:spTree>
    <p:extLst>
      <p:ext uri="{BB962C8B-B14F-4D97-AF65-F5344CB8AC3E}">
        <p14:creationId xmlns:p14="http://schemas.microsoft.com/office/powerpoint/2010/main" val="25616620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9A06E-E58A-DD8F-6C7D-F5E24AF1548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696FC70-566B-0725-AD1C-1DD952AA72B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42DA4A3-4648-41FB-5AFC-A3761EBF3D48}"/>
              </a:ext>
            </a:extLst>
          </p:cNvPr>
          <p:cNvSpPr>
            <a:spLocks noGrp="1"/>
          </p:cNvSpPr>
          <p:nvPr>
            <p:ph type="body" idx="1"/>
          </p:nvPr>
        </p:nvSpPr>
        <p:spPr/>
        <p:txBody>
          <a:bodyPr/>
          <a:lstStyle/>
          <a:p>
            <a:r>
              <a:rPr lang="fr-FR" dirty="0"/>
              <a:t>Démonstration sur </a:t>
            </a:r>
            <a:r>
              <a:rPr lang="fr-FR" dirty="0" err="1"/>
              <a:t>Pep’s</a:t>
            </a:r>
            <a:endParaRPr lang="fr-FR" dirty="0"/>
          </a:p>
        </p:txBody>
      </p:sp>
      <p:sp>
        <p:nvSpPr>
          <p:cNvPr id="4" name="Espace réservé du numéro de diapositive 3">
            <a:extLst>
              <a:ext uri="{FF2B5EF4-FFF2-40B4-BE49-F238E27FC236}">
                <a16:creationId xmlns:a16="http://schemas.microsoft.com/office/drawing/2014/main" id="{750F8F18-8CFD-A9B5-D939-AB7EC537E8D2}"/>
              </a:ext>
            </a:extLst>
          </p:cNvPr>
          <p:cNvSpPr>
            <a:spLocks noGrp="1"/>
          </p:cNvSpPr>
          <p:nvPr>
            <p:ph type="sldNum" sz="quarter" idx="5"/>
          </p:nvPr>
        </p:nvSpPr>
        <p:spPr/>
        <p:txBody>
          <a:bodyPr/>
          <a:lstStyle/>
          <a:p>
            <a:fld id="{98C30E37-46C0-47A2-9ABF-EFE84D65AF20}" type="slidenum">
              <a:rPr lang="fr-FR" smtClean="0"/>
              <a:pPr/>
              <a:t>26</a:t>
            </a:fld>
            <a:endParaRPr lang="fr-FR"/>
          </a:p>
        </p:txBody>
      </p:sp>
    </p:spTree>
    <p:extLst>
      <p:ext uri="{BB962C8B-B14F-4D97-AF65-F5344CB8AC3E}">
        <p14:creationId xmlns:p14="http://schemas.microsoft.com/office/powerpoint/2010/main" val="934563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2</a:t>
            </a:fld>
            <a:endParaRPr lang="fr-FR"/>
          </a:p>
        </p:txBody>
      </p:sp>
    </p:spTree>
    <p:extLst>
      <p:ext uri="{BB962C8B-B14F-4D97-AF65-F5344CB8AC3E}">
        <p14:creationId xmlns:p14="http://schemas.microsoft.com/office/powerpoint/2010/main" val="9534006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56D25-907C-1D05-B458-AAF26E6786A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AC13670-95C1-2C10-5EA6-4407CAD2D85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2F990E8-1E04-D28E-6028-9326266C38B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C88433B-5501-87CB-C803-26E216FA039E}"/>
              </a:ext>
            </a:extLst>
          </p:cNvPr>
          <p:cNvSpPr>
            <a:spLocks noGrp="1"/>
          </p:cNvSpPr>
          <p:nvPr>
            <p:ph type="sldNum" sz="quarter" idx="5"/>
          </p:nvPr>
        </p:nvSpPr>
        <p:spPr/>
        <p:txBody>
          <a:bodyPr/>
          <a:lstStyle/>
          <a:p>
            <a:fld id="{98C30E37-46C0-47A2-9ABF-EFE84D65AF20}" type="slidenum">
              <a:rPr lang="fr-FR" smtClean="0"/>
              <a:pPr/>
              <a:t>28</a:t>
            </a:fld>
            <a:endParaRPr lang="fr-FR"/>
          </a:p>
        </p:txBody>
      </p:sp>
    </p:spTree>
    <p:extLst>
      <p:ext uri="{BB962C8B-B14F-4D97-AF65-F5344CB8AC3E}">
        <p14:creationId xmlns:p14="http://schemas.microsoft.com/office/powerpoint/2010/main" val="806808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D8B89-F8BF-0AFE-9FAE-A825C3C7962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1C748EE-B94A-C1E3-5AEC-A86222C1B81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19C1627-56B7-2069-68C5-C1F8F970ACE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73910C2-9C64-600B-7584-860B679360DC}"/>
              </a:ext>
            </a:extLst>
          </p:cNvPr>
          <p:cNvSpPr>
            <a:spLocks noGrp="1"/>
          </p:cNvSpPr>
          <p:nvPr>
            <p:ph type="sldNum" sz="quarter" idx="5"/>
          </p:nvPr>
        </p:nvSpPr>
        <p:spPr/>
        <p:txBody>
          <a:bodyPr/>
          <a:lstStyle/>
          <a:p>
            <a:fld id="{98C30E37-46C0-47A2-9ABF-EFE84D65AF20}" type="slidenum">
              <a:rPr lang="fr-FR" smtClean="0"/>
              <a:pPr/>
              <a:t>29</a:t>
            </a:fld>
            <a:endParaRPr lang="fr-FR"/>
          </a:p>
        </p:txBody>
      </p:sp>
    </p:spTree>
    <p:extLst>
      <p:ext uri="{BB962C8B-B14F-4D97-AF65-F5344CB8AC3E}">
        <p14:creationId xmlns:p14="http://schemas.microsoft.com/office/powerpoint/2010/main" val="15278058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7E974-6563-0FA3-F72D-AFDAA4E20BF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1DA9A86-7AEB-8D58-6AA0-F942EF7F953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4415351-9475-34D8-8165-02477726027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AB5C4D2-9208-1E74-6B9D-A3CB7F58F1C1}"/>
              </a:ext>
            </a:extLst>
          </p:cNvPr>
          <p:cNvSpPr>
            <a:spLocks noGrp="1"/>
          </p:cNvSpPr>
          <p:nvPr>
            <p:ph type="sldNum" sz="quarter" idx="5"/>
          </p:nvPr>
        </p:nvSpPr>
        <p:spPr/>
        <p:txBody>
          <a:bodyPr/>
          <a:lstStyle/>
          <a:p>
            <a:fld id="{98C30E37-46C0-47A2-9ABF-EFE84D65AF20}" type="slidenum">
              <a:rPr lang="fr-FR" smtClean="0"/>
              <a:pPr/>
              <a:t>30</a:t>
            </a:fld>
            <a:endParaRPr lang="fr-FR"/>
          </a:p>
        </p:txBody>
      </p:sp>
    </p:spTree>
    <p:extLst>
      <p:ext uri="{BB962C8B-B14F-4D97-AF65-F5344CB8AC3E}">
        <p14:creationId xmlns:p14="http://schemas.microsoft.com/office/powerpoint/2010/main" val="34566324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435EB-77B9-C398-1904-0FCF514F07C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3FA9A75-D609-204B-2474-DF0A49C00E3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43E58CA-4632-3F7D-C478-2E03D51D684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0B4B7259-FF8F-8F12-039A-9F714F7B3CCD}"/>
              </a:ext>
            </a:extLst>
          </p:cNvPr>
          <p:cNvSpPr>
            <a:spLocks noGrp="1"/>
          </p:cNvSpPr>
          <p:nvPr>
            <p:ph type="sldNum" sz="quarter" idx="5"/>
          </p:nvPr>
        </p:nvSpPr>
        <p:spPr/>
        <p:txBody>
          <a:bodyPr/>
          <a:lstStyle/>
          <a:p>
            <a:fld id="{98C30E37-46C0-47A2-9ABF-EFE84D65AF20}" type="slidenum">
              <a:rPr lang="fr-FR" smtClean="0"/>
              <a:pPr/>
              <a:t>31</a:t>
            </a:fld>
            <a:endParaRPr lang="fr-FR"/>
          </a:p>
        </p:txBody>
      </p:sp>
    </p:spTree>
    <p:extLst>
      <p:ext uri="{BB962C8B-B14F-4D97-AF65-F5344CB8AC3E}">
        <p14:creationId xmlns:p14="http://schemas.microsoft.com/office/powerpoint/2010/main" val="21775255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A246F-C703-EBD2-5555-E16F4B6D639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91585D4-194C-C61E-0BB5-358691BD644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1EDAF34-8773-AAFA-DDCB-54A1698EA828}"/>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97CBCBF-4D85-B118-8870-72356A3C01A1}"/>
              </a:ext>
            </a:extLst>
          </p:cNvPr>
          <p:cNvSpPr>
            <a:spLocks noGrp="1"/>
          </p:cNvSpPr>
          <p:nvPr>
            <p:ph type="sldNum" sz="quarter" idx="5"/>
          </p:nvPr>
        </p:nvSpPr>
        <p:spPr/>
        <p:txBody>
          <a:bodyPr/>
          <a:lstStyle/>
          <a:p>
            <a:fld id="{98C30E37-46C0-47A2-9ABF-EFE84D65AF20}" type="slidenum">
              <a:rPr lang="fr-FR" smtClean="0"/>
              <a:pPr/>
              <a:t>32</a:t>
            </a:fld>
            <a:endParaRPr lang="fr-FR"/>
          </a:p>
        </p:txBody>
      </p:sp>
    </p:spTree>
    <p:extLst>
      <p:ext uri="{BB962C8B-B14F-4D97-AF65-F5344CB8AC3E}">
        <p14:creationId xmlns:p14="http://schemas.microsoft.com/office/powerpoint/2010/main" val="4395653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10B1A-09FD-CCC2-D7A9-5FC3F246768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2C8046E-AEBD-164D-98E0-16CB9BC1F16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CEE1F8D-998B-DE2C-76AC-4FEBEA6F547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69C25BB-D7DF-4B4E-665C-4AC5C369615D}"/>
              </a:ext>
            </a:extLst>
          </p:cNvPr>
          <p:cNvSpPr>
            <a:spLocks noGrp="1"/>
          </p:cNvSpPr>
          <p:nvPr>
            <p:ph type="sldNum" sz="quarter" idx="5"/>
          </p:nvPr>
        </p:nvSpPr>
        <p:spPr/>
        <p:txBody>
          <a:bodyPr/>
          <a:lstStyle/>
          <a:p>
            <a:fld id="{98C30E37-46C0-47A2-9ABF-EFE84D65AF20}" type="slidenum">
              <a:rPr lang="fr-FR" smtClean="0"/>
              <a:pPr/>
              <a:t>33</a:t>
            </a:fld>
            <a:endParaRPr lang="fr-FR"/>
          </a:p>
        </p:txBody>
      </p:sp>
    </p:spTree>
    <p:extLst>
      <p:ext uri="{BB962C8B-B14F-4D97-AF65-F5344CB8AC3E}">
        <p14:creationId xmlns:p14="http://schemas.microsoft.com/office/powerpoint/2010/main" val="42810704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34</a:t>
            </a:fld>
            <a:endParaRPr lang="fr-FR"/>
          </a:p>
        </p:txBody>
      </p:sp>
    </p:spTree>
    <p:extLst>
      <p:ext uri="{BB962C8B-B14F-4D97-AF65-F5344CB8AC3E}">
        <p14:creationId xmlns:p14="http://schemas.microsoft.com/office/powerpoint/2010/main" val="2130603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10138-2E76-E527-8797-FBE71D4DA36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3CEF550-C401-BB43-33EB-9BEAA7E8917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C13A130-45D9-55BB-7DDB-5244F574CA99}"/>
              </a:ext>
            </a:extLst>
          </p:cNvPr>
          <p:cNvSpPr>
            <a:spLocks noGrp="1"/>
          </p:cNvSpPr>
          <p:nvPr>
            <p:ph type="body" idx="1"/>
          </p:nvPr>
        </p:nvSpPr>
        <p:spPr/>
        <p:txBody>
          <a:bodyPr/>
          <a:lstStyle/>
          <a:p>
            <a:r>
              <a:rPr lang="fr-FR" dirty="0"/>
              <a:t>Démonstration sur </a:t>
            </a:r>
            <a:r>
              <a:rPr lang="fr-FR" dirty="0" err="1"/>
              <a:t>Pep’s</a:t>
            </a:r>
            <a:endParaRPr lang="fr-FR" dirty="0"/>
          </a:p>
        </p:txBody>
      </p:sp>
      <p:sp>
        <p:nvSpPr>
          <p:cNvPr id="4" name="Espace réservé du numéro de diapositive 3">
            <a:extLst>
              <a:ext uri="{FF2B5EF4-FFF2-40B4-BE49-F238E27FC236}">
                <a16:creationId xmlns:a16="http://schemas.microsoft.com/office/drawing/2014/main" id="{12B84C74-7B66-F4D9-2459-325EE3985E6C}"/>
              </a:ext>
            </a:extLst>
          </p:cNvPr>
          <p:cNvSpPr>
            <a:spLocks noGrp="1"/>
          </p:cNvSpPr>
          <p:nvPr>
            <p:ph type="sldNum" sz="quarter" idx="5"/>
          </p:nvPr>
        </p:nvSpPr>
        <p:spPr/>
        <p:txBody>
          <a:bodyPr/>
          <a:lstStyle/>
          <a:p>
            <a:fld id="{98C30E37-46C0-47A2-9ABF-EFE84D65AF20}" type="slidenum">
              <a:rPr lang="fr-FR" smtClean="0"/>
              <a:pPr/>
              <a:t>6</a:t>
            </a:fld>
            <a:endParaRPr lang="fr-FR"/>
          </a:p>
        </p:txBody>
      </p:sp>
    </p:spTree>
    <p:extLst>
      <p:ext uri="{BB962C8B-B14F-4D97-AF65-F5344CB8AC3E}">
        <p14:creationId xmlns:p14="http://schemas.microsoft.com/office/powerpoint/2010/main" val="4113891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Démonstration sur </a:t>
            </a:r>
            <a:r>
              <a:rPr lang="fr-FR" dirty="0" err="1"/>
              <a:t>Pep’s</a:t>
            </a:r>
            <a:endParaRPr lang="fr-FR" dirty="0"/>
          </a:p>
        </p:txBody>
      </p:sp>
      <p:sp>
        <p:nvSpPr>
          <p:cNvPr id="4" name="Espace réservé du numéro de diapositive 3"/>
          <p:cNvSpPr>
            <a:spLocks noGrp="1"/>
          </p:cNvSpPr>
          <p:nvPr>
            <p:ph type="sldNum" sz="quarter" idx="5"/>
          </p:nvPr>
        </p:nvSpPr>
        <p:spPr/>
        <p:txBody>
          <a:bodyPr/>
          <a:lstStyle/>
          <a:p>
            <a:fld id="{98C30E37-46C0-47A2-9ABF-EFE84D65AF20}" type="slidenum">
              <a:rPr lang="fr-FR" smtClean="0"/>
              <a:pPr/>
              <a:t>7</a:t>
            </a:fld>
            <a:endParaRPr lang="fr-FR"/>
          </a:p>
        </p:txBody>
      </p:sp>
    </p:spTree>
    <p:extLst>
      <p:ext uri="{BB962C8B-B14F-4D97-AF65-F5344CB8AC3E}">
        <p14:creationId xmlns:p14="http://schemas.microsoft.com/office/powerpoint/2010/main" val="4156682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C8928-4B68-F9E4-1375-8233BE0828A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BFFCC34-46E2-D02E-4B50-9E2A1DA08CA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75D83D1-808C-E066-98C0-3446494ECA07}"/>
              </a:ext>
            </a:extLst>
          </p:cNvPr>
          <p:cNvSpPr>
            <a:spLocks noGrp="1"/>
          </p:cNvSpPr>
          <p:nvPr>
            <p:ph type="body" idx="1"/>
          </p:nvPr>
        </p:nvSpPr>
        <p:spPr/>
        <p:txBody>
          <a:bodyPr/>
          <a:lstStyle/>
          <a:p>
            <a:r>
              <a:rPr lang="fr-FR" dirty="0"/>
              <a:t>Démonstration sur </a:t>
            </a:r>
            <a:r>
              <a:rPr lang="fr-FR" dirty="0" err="1"/>
              <a:t>Pep’s</a:t>
            </a:r>
            <a:endParaRPr lang="fr-FR" dirty="0"/>
          </a:p>
        </p:txBody>
      </p:sp>
      <p:sp>
        <p:nvSpPr>
          <p:cNvPr id="4" name="Espace réservé du numéro de diapositive 3">
            <a:extLst>
              <a:ext uri="{FF2B5EF4-FFF2-40B4-BE49-F238E27FC236}">
                <a16:creationId xmlns:a16="http://schemas.microsoft.com/office/drawing/2014/main" id="{9F13D8B4-B66A-6749-F2A9-CB627AA04E5D}"/>
              </a:ext>
            </a:extLst>
          </p:cNvPr>
          <p:cNvSpPr>
            <a:spLocks noGrp="1"/>
          </p:cNvSpPr>
          <p:nvPr>
            <p:ph type="sldNum" sz="quarter" idx="5"/>
          </p:nvPr>
        </p:nvSpPr>
        <p:spPr/>
        <p:txBody>
          <a:bodyPr/>
          <a:lstStyle/>
          <a:p>
            <a:fld id="{98C30E37-46C0-47A2-9ABF-EFE84D65AF20}" type="slidenum">
              <a:rPr lang="fr-FR" smtClean="0"/>
              <a:pPr/>
              <a:t>8</a:t>
            </a:fld>
            <a:endParaRPr lang="fr-FR"/>
          </a:p>
        </p:txBody>
      </p:sp>
    </p:spTree>
    <p:extLst>
      <p:ext uri="{BB962C8B-B14F-4D97-AF65-F5344CB8AC3E}">
        <p14:creationId xmlns:p14="http://schemas.microsoft.com/office/powerpoint/2010/main" val="3888763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92893-AEB2-A4BB-7C3C-EB52A318A83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A462448-CA74-1484-20B5-9318E587022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EC4B8B6-19AB-CACF-E971-FBFC5AE4E5EF}"/>
              </a:ext>
            </a:extLst>
          </p:cNvPr>
          <p:cNvSpPr>
            <a:spLocks noGrp="1"/>
          </p:cNvSpPr>
          <p:nvPr>
            <p:ph type="body" idx="1"/>
          </p:nvPr>
        </p:nvSpPr>
        <p:spPr/>
        <p:txBody>
          <a:bodyPr/>
          <a:lstStyle/>
          <a:p>
            <a:r>
              <a:rPr lang="fr-FR" dirty="0"/>
              <a:t>Démonstration sur </a:t>
            </a:r>
            <a:r>
              <a:rPr lang="fr-FR" dirty="0" err="1"/>
              <a:t>Pep’s</a:t>
            </a:r>
            <a:endParaRPr lang="fr-FR" dirty="0"/>
          </a:p>
        </p:txBody>
      </p:sp>
      <p:sp>
        <p:nvSpPr>
          <p:cNvPr id="4" name="Espace réservé du numéro de diapositive 3">
            <a:extLst>
              <a:ext uri="{FF2B5EF4-FFF2-40B4-BE49-F238E27FC236}">
                <a16:creationId xmlns:a16="http://schemas.microsoft.com/office/drawing/2014/main" id="{083B17DE-DBA5-466E-9C82-87E2D4DE5D2F}"/>
              </a:ext>
            </a:extLst>
          </p:cNvPr>
          <p:cNvSpPr>
            <a:spLocks noGrp="1"/>
          </p:cNvSpPr>
          <p:nvPr>
            <p:ph type="sldNum" sz="quarter" idx="5"/>
          </p:nvPr>
        </p:nvSpPr>
        <p:spPr/>
        <p:txBody>
          <a:bodyPr/>
          <a:lstStyle/>
          <a:p>
            <a:fld id="{98C30E37-46C0-47A2-9ABF-EFE84D65AF20}" type="slidenum">
              <a:rPr lang="fr-FR" smtClean="0"/>
              <a:pPr/>
              <a:t>9</a:t>
            </a:fld>
            <a:endParaRPr lang="fr-FR"/>
          </a:p>
        </p:txBody>
      </p:sp>
    </p:spTree>
    <p:extLst>
      <p:ext uri="{BB962C8B-B14F-4D97-AF65-F5344CB8AC3E}">
        <p14:creationId xmlns:p14="http://schemas.microsoft.com/office/powerpoint/2010/main" val="1768862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BF583-C37D-4CC6-4804-90CA32C78F0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AB5247F-916F-70FB-94DE-BBE7B9D19ED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4881E2F-18EC-006D-3978-577F4E63BC7B}"/>
              </a:ext>
            </a:extLst>
          </p:cNvPr>
          <p:cNvSpPr>
            <a:spLocks noGrp="1"/>
          </p:cNvSpPr>
          <p:nvPr>
            <p:ph type="body" idx="1"/>
          </p:nvPr>
        </p:nvSpPr>
        <p:spPr/>
        <p:txBody>
          <a:bodyPr/>
          <a:lstStyle/>
          <a:p>
            <a:r>
              <a:rPr lang="fr-FR" dirty="0"/>
              <a:t>Démonstration sur </a:t>
            </a:r>
            <a:r>
              <a:rPr lang="fr-FR" dirty="0" err="1"/>
              <a:t>Pep’s</a:t>
            </a:r>
            <a:endParaRPr lang="fr-FR" dirty="0"/>
          </a:p>
        </p:txBody>
      </p:sp>
      <p:sp>
        <p:nvSpPr>
          <p:cNvPr id="4" name="Espace réservé du numéro de diapositive 3">
            <a:extLst>
              <a:ext uri="{FF2B5EF4-FFF2-40B4-BE49-F238E27FC236}">
                <a16:creationId xmlns:a16="http://schemas.microsoft.com/office/drawing/2014/main" id="{1A2301BC-C127-3751-C64D-0D2C9E588185}"/>
              </a:ext>
            </a:extLst>
          </p:cNvPr>
          <p:cNvSpPr>
            <a:spLocks noGrp="1"/>
          </p:cNvSpPr>
          <p:nvPr>
            <p:ph type="sldNum" sz="quarter" idx="5"/>
          </p:nvPr>
        </p:nvSpPr>
        <p:spPr/>
        <p:txBody>
          <a:bodyPr/>
          <a:lstStyle/>
          <a:p>
            <a:fld id="{98C30E37-46C0-47A2-9ABF-EFE84D65AF20}" type="slidenum">
              <a:rPr lang="fr-FR" smtClean="0"/>
              <a:pPr/>
              <a:t>11</a:t>
            </a:fld>
            <a:endParaRPr lang="fr-FR"/>
          </a:p>
        </p:txBody>
      </p:sp>
    </p:spTree>
    <p:extLst>
      <p:ext uri="{BB962C8B-B14F-4D97-AF65-F5344CB8AC3E}">
        <p14:creationId xmlns:p14="http://schemas.microsoft.com/office/powerpoint/2010/main" val="425939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A1272-0105-F7E6-FFF2-4C336CD4289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0434583-3E37-A7A2-86B3-4AA7ABB429F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87C09CF-7107-9816-4013-297EAAAF44EE}"/>
              </a:ext>
            </a:extLst>
          </p:cNvPr>
          <p:cNvSpPr>
            <a:spLocks noGrp="1"/>
          </p:cNvSpPr>
          <p:nvPr>
            <p:ph type="body" idx="1"/>
          </p:nvPr>
        </p:nvSpPr>
        <p:spPr/>
        <p:txBody>
          <a:bodyPr/>
          <a:lstStyle/>
          <a:p>
            <a:r>
              <a:rPr lang="fr-FR" dirty="0"/>
              <a:t>Démonstration sur </a:t>
            </a:r>
            <a:r>
              <a:rPr lang="fr-FR" dirty="0" err="1"/>
              <a:t>Pep’s</a:t>
            </a:r>
            <a:endParaRPr lang="fr-FR" dirty="0"/>
          </a:p>
        </p:txBody>
      </p:sp>
      <p:sp>
        <p:nvSpPr>
          <p:cNvPr id="4" name="Espace réservé du numéro de diapositive 3">
            <a:extLst>
              <a:ext uri="{FF2B5EF4-FFF2-40B4-BE49-F238E27FC236}">
                <a16:creationId xmlns:a16="http://schemas.microsoft.com/office/drawing/2014/main" id="{187A1F7F-5BCA-426E-15ED-28BDE83D43DF}"/>
              </a:ext>
            </a:extLst>
          </p:cNvPr>
          <p:cNvSpPr>
            <a:spLocks noGrp="1"/>
          </p:cNvSpPr>
          <p:nvPr>
            <p:ph type="sldNum" sz="quarter" idx="5"/>
          </p:nvPr>
        </p:nvSpPr>
        <p:spPr/>
        <p:txBody>
          <a:bodyPr/>
          <a:lstStyle/>
          <a:p>
            <a:fld id="{98C30E37-46C0-47A2-9ABF-EFE84D65AF20}" type="slidenum">
              <a:rPr lang="fr-FR" smtClean="0"/>
              <a:pPr/>
              <a:t>12</a:t>
            </a:fld>
            <a:endParaRPr lang="fr-FR"/>
          </a:p>
        </p:txBody>
      </p:sp>
    </p:spTree>
    <p:extLst>
      <p:ext uri="{BB962C8B-B14F-4D97-AF65-F5344CB8AC3E}">
        <p14:creationId xmlns:p14="http://schemas.microsoft.com/office/powerpoint/2010/main" val="2618127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126C6-42C0-B431-6723-934169F8A83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774AA49-EB56-9604-799F-D66915EF82B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FDCFD7B-64F1-6A98-5F55-EDDF3BC4BC2A}"/>
              </a:ext>
            </a:extLst>
          </p:cNvPr>
          <p:cNvSpPr>
            <a:spLocks noGrp="1"/>
          </p:cNvSpPr>
          <p:nvPr>
            <p:ph type="body" idx="1"/>
          </p:nvPr>
        </p:nvSpPr>
        <p:spPr/>
        <p:txBody>
          <a:bodyPr/>
          <a:lstStyle/>
          <a:p>
            <a:r>
              <a:rPr lang="fr-FR" dirty="0"/>
              <a:t>Démonstration sur </a:t>
            </a:r>
            <a:r>
              <a:rPr lang="fr-FR" dirty="0" err="1"/>
              <a:t>Pep’s</a:t>
            </a:r>
            <a:endParaRPr lang="fr-FR" dirty="0"/>
          </a:p>
        </p:txBody>
      </p:sp>
      <p:sp>
        <p:nvSpPr>
          <p:cNvPr id="4" name="Espace réservé du numéro de diapositive 3">
            <a:extLst>
              <a:ext uri="{FF2B5EF4-FFF2-40B4-BE49-F238E27FC236}">
                <a16:creationId xmlns:a16="http://schemas.microsoft.com/office/drawing/2014/main" id="{20A4FBB9-4E08-EFCE-F340-AABFC2E603F8}"/>
              </a:ext>
            </a:extLst>
          </p:cNvPr>
          <p:cNvSpPr>
            <a:spLocks noGrp="1"/>
          </p:cNvSpPr>
          <p:nvPr>
            <p:ph type="sldNum" sz="quarter" idx="5"/>
          </p:nvPr>
        </p:nvSpPr>
        <p:spPr/>
        <p:txBody>
          <a:bodyPr/>
          <a:lstStyle/>
          <a:p>
            <a:fld id="{98C30E37-46C0-47A2-9ABF-EFE84D65AF20}" type="slidenum">
              <a:rPr lang="fr-FR" smtClean="0"/>
              <a:pPr/>
              <a:t>13</a:t>
            </a:fld>
            <a:endParaRPr lang="fr-FR"/>
          </a:p>
        </p:txBody>
      </p:sp>
    </p:spTree>
    <p:extLst>
      <p:ext uri="{BB962C8B-B14F-4D97-AF65-F5344CB8AC3E}">
        <p14:creationId xmlns:p14="http://schemas.microsoft.com/office/powerpoint/2010/main" val="586738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A44152-7B63-87BB-1F9D-2FA17E85E012}"/>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C40CA1FB-BBC7-EE89-C7A3-33449D17D32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67FEC10-FB71-2F46-5365-0B188A2AB1DE}"/>
              </a:ext>
            </a:extLst>
          </p:cNvPr>
          <p:cNvSpPr>
            <a:spLocks noGrp="1"/>
          </p:cNvSpPr>
          <p:nvPr>
            <p:ph type="dt" sz="half" idx="10"/>
          </p:nvPr>
        </p:nvSpPr>
        <p:spPr/>
        <p:txBody>
          <a:bodyPr/>
          <a:lstStyle/>
          <a:p>
            <a:pPr>
              <a:defRPr/>
            </a:pPr>
            <a:fld id="{659C6750-4878-4F8C-B9DA-57CB5840798A}" type="datetimeFigureOut">
              <a:rPr lang="en-US" smtClean="0"/>
              <a:pPr>
                <a:defRPr/>
              </a:pPr>
              <a:t>5/15/2025</a:t>
            </a:fld>
            <a:endParaRPr lang="en-US"/>
          </a:p>
        </p:txBody>
      </p:sp>
      <p:sp>
        <p:nvSpPr>
          <p:cNvPr id="5" name="Espace réservé du pied de page 4">
            <a:extLst>
              <a:ext uri="{FF2B5EF4-FFF2-40B4-BE49-F238E27FC236}">
                <a16:creationId xmlns:a16="http://schemas.microsoft.com/office/drawing/2014/main" id="{030AC345-D282-96B8-A24A-B224BBB69BEB}"/>
              </a:ext>
            </a:extLst>
          </p:cNvPr>
          <p:cNvSpPr>
            <a:spLocks noGrp="1"/>
          </p:cNvSpPr>
          <p:nvPr>
            <p:ph type="ftr" sz="quarter" idx="11"/>
          </p:nvPr>
        </p:nvSpPr>
        <p:spPr/>
        <p:txBody>
          <a:bodyPr/>
          <a:lstStyle/>
          <a:p>
            <a:pPr>
              <a:defRPr/>
            </a:pPr>
            <a:endParaRPr lang="en-US"/>
          </a:p>
        </p:txBody>
      </p:sp>
      <p:sp>
        <p:nvSpPr>
          <p:cNvPr id="6" name="Espace réservé du numéro de diapositive 5">
            <a:extLst>
              <a:ext uri="{FF2B5EF4-FFF2-40B4-BE49-F238E27FC236}">
                <a16:creationId xmlns:a16="http://schemas.microsoft.com/office/drawing/2014/main" id="{3D6734DE-7B35-7976-ED42-A8A0C46FCCC1}"/>
              </a:ext>
            </a:extLst>
          </p:cNvPr>
          <p:cNvSpPr>
            <a:spLocks noGrp="1"/>
          </p:cNvSpPr>
          <p:nvPr>
            <p:ph type="sldNum" sz="quarter" idx="12"/>
          </p:nvPr>
        </p:nvSpPr>
        <p:spPr/>
        <p:txBody>
          <a:bodyPr/>
          <a:lstStyle/>
          <a:p>
            <a:fld id="{61F62403-2978-4FD4-A14F-D24AD846828E}" type="slidenum">
              <a:rPr lang="en-US" altLang="fr-FR" smtClean="0"/>
              <a:pPr/>
              <a:t>‹N°›</a:t>
            </a:fld>
            <a:endParaRPr lang="en-US" altLang="fr-FR"/>
          </a:p>
        </p:txBody>
      </p:sp>
    </p:spTree>
    <p:extLst>
      <p:ext uri="{BB962C8B-B14F-4D97-AF65-F5344CB8AC3E}">
        <p14:creationId xmlns:p14="http://schemas.microsoft.com/office/powerpoint/2010/main" val="1538784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9A59A5-75D7-715B-94CB-59ADCD67619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8C1E911-BD9B-14A3-736A-B23D3AC1D5E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21B9EC-D53B-368C-9F57-D3CA31A34EA7}"/>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802745CB-CFE3-A73C-C3FD-A0A7D2CD8043}"/>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64F18AB9-8146-FD55-ED09-4DCAE7BA3AEA}"/>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872397126"/>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0CD5606-9750-DC99-D1E7-F26DAC7A0F7B}"/>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6F92784-A997-45EF-F571-CCC565FEF8C3}"/>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36E996E-B9F5-D8B1-B1C6-BADA1D56B9CE}"/>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2DCA275A-9F4F-E455-8C6B-1796F8877272}"/>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323DE15F-1870-3DEB-F1E3-8E6868060EDD}"/>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63767757"/>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C9B02B-1DC0-7EC8-4547-BEC0A6CD717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46B7A0D-5060-34AD-D05C-255E97A8F04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426491-62A4-92D8-A3E8-387EFEA3ADED}"/>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E3B2E676-C478-D8B2-4A1E-38B6DB458697}"/>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717C6C34-B349-A5B0-4E39-12EE1C2F3FE7}"/>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4075018950"/>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6FDACB-DACA-69D0-B2B4-31966C123766}"/>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16FE8BB1-ADE3-DDDC-CD11-5705969144B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46CF092-4B88-9F4C-2CC4-BA36BBB182BA}"/>
              </a:ext>
            </a:extLst>
          </p:cNvPr>
          <p:cNvSpPr>
            <a:spLocks noGrp="1"/>
          </p:cNvSpPr>
          <p:nvPr>
            <p:ph type="dt" sz="half" idx="10"/>
          </p:nvPr>
        </p:nvSpPr>
        <p:spPr/>
        <p:txBody>
          <a:bodyPr/>
          <a:lstStyle/>
          <a:p>
            <a:r>
              <a:rPr lang="en-US"/>
              <a:t>4/29/2022</a:t>
            </a:r>
          </a:p>
        </p:txBody>
      </p:sp>
      <p:sp>
        <p:nvSpPr>
          <p:cNvPr id="5" name="Espace réservé du pied de page 4">
            <a:extLst>
              <a:ext uri="{FF2B5EF4-FFF2-40B4-BE49-F238E27FC236}">
                <a16:creationId xmlns:a16="http://schemas.microsoft.com/office/drawing/2014/main" id="{FAB84A76-D9EB-7686-6E94-A0A5E56CCC29}"/>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60E2A217-2F3E-C900-AFF7-6542D4135B87}"/>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299324946"/>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8583C3-F91D-2254-7D64-0845D9D1DCB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B2B040E-7F4C-8D56-78B5-CF7B6EB5D3BE}"/>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B8AB2CA-2E20-5B93-C108-1FA808973A24}"/>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F11E217-CC20-CC7D-D0EC-CB331929346C}"/>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EDB4C759-C379-AD07-2A59-C960CB14E716}"/>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03AD27DB-58F9-B6ED-F7FA-6568FF1F0BEE}"/>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458692668"/>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A8B2C8-12B2-2EA0-7E2C-BDC06D89FCF4}"/>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D9D3D47-909A-D2B9-1318-C815922FB7D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4232E91-5560-5E0D-885D-27F1CD32D293}"/>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A3FBE8E-A508-2E6E-9495-4B080430FB0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C611E5F-52C1-E319-CCC9-73C78857D656}"/>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1E8C504-97A3-5E57-174C-DC4354469D91}"/>
              </a:ext>
            </a:extLst>
          </p:cNvPr>
          <p:cNvSpPr>
            <a:spLocks noGrp="1"/>
          </p:cNvSpPr>
          <p:nvPr>
            <p:ph type="dt" sz="half" idx="10"/>
          </p:nvPr>
        </p:nvSpPr>
        <p:spPr/>
        <p:txBody>
          <a:bodyPr/>
          <a:lstStyle/>
          <a:p>
            <a:r>
              <a:rPr lang="en-US"/>
              <a:t>4/29/2022</a:t>
            </a:r>
          </a:p>
        </p:txBody>
      </p:sp>
      <p:sp>
        <p:nvSpPr>
          <p:cNvPr id="8" name="Espace réservé du pied de page 7">
            <a:extLst>
              <a:ext uri="{FF2B5EF4-FFF2-40B4-BE49-F238E27FC236}">
                <a16:creationId xmlns:a16="http://schemas.microsoft.com/office/drawing/2014/main" id="{2B09FAC4-8010-35F8-A7BB-B228683C03EF}"/>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9" name="Espace réservé du numéro de diapositive 8">
            <a:extLst>
              <a:ext uri="{FF2B5EF4-FFF2-40B4-BE49-F238E27FC236}">
                <a16:creationId xmlns:a16="http://schemas.microsoft.com/office/drawing/2014/main" id="{1CBC266F-0E51-47F3-8243-860B90AA8659}"/>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563596762"/>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D7BD07-0692-1557-7B09-B9675680834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32013DF-B4E6-02B2-6878-3427DF933A5D}"/>
              </a:ext>
            </a:extLst>
          </p:cNvPr>
          <p:cNvSpPr>
            <a:spLocks noGrp="1"/>
          </p:cNvSpPr>
          <p:nvPr>
            <p:ph type="dt" sz="half" idx="10"/>
          </p:nvPr>
        </p:nvSpPr>
        <p:spPr/>
        <p:txBody>
          <a:bodyPr/>
          <a:lstStyle/>
          <a:p>
            <a:r>
              <a:rPr lang="en-US"/>
              <a:t>4/29/2022</a:t>
            </a:r>
          </a:p>
        </p:txBody>
      </p:sp>
      <p:sp>
        <p:nvSpPr>
          <p:cNvPr id="4" name="Espace réservé du pied de page 3">
            <a:extLst>
              <a:ext uri="{FF2B5EF4-FFF2-40B4-BE49-F238E27FC236}">
                <a16:creationId xmlns:a16="http://schemas.microsoft.com/office/drawing/2014/main" id="{B89A5F7F-C1CD-8B89-30F2-751104D642B4}"/>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5" name="Espace réservé du numéro de diapositive 4">
            <a:extLst>
              <a:ext uri="{FF2B5EF4-FFF2-40B4-BE49-F238E27FC236}">
                <a16:creationId xmlns:a16="http://schemas.microsoft.com/office/drawing/2014/main" id="{65DACC61-75E8-C6EB-902F-701C3A663593}"/>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1922412562"/>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F4AA528-EB3F-5CD9-CB92-84A67087ADC4}"/>
              </a:ext>
            </a:extLst>
          </p:cNvPr>
          <p:cNvSpPr>
            <a:spLocks noGrp="1"/>
          </p:cNvSpPr>
          <p:nvPr>
            <p:ph type="dt" sz="half" idx="10"/>
          </p:nvPr>
        </p:nvSpPr>
        <p:spPr/>
        <p:txBody>
          <a:bodyPr/>
          <a:lstStyle/>
          <a:p>
            <a:fld id="{300A905A-F97D-4E54-ABC5-1CE31C62808A}" type="datetimeFigureOut">
              <a:rPr lang="fr-FR" smtClean="0"/>
              <a:pPr/>
              <a:t>15/05/2025</a:t>
            </a:fld>
            <a:endParaRPr lang="fr-FR"/>
          </a:p>
        </p:txBody>
      </p:sp>
      <p:sp>
        <p:nvSpPr>
          <p:cNvPr id="3" name="Espace réservé du pied de page 2">
            <a:extLst>
              <a:ext uri="{FF2B5EF4-FFF2-40B4-BE49-F238E27FC236}">
                <a16:creationId xmlns:a16="http://schemas.microsoft.com/office/drawing/2014/main" id="{F8461D7D-EB47-7F36-CC8F-FBB5D457E1B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99B2601-42BC-9A86-949A-EF796C99DC45}"/>
              </a:ext>
            </a:extLst>
          </p:cNvPr>
          <p:cNvSpPr>
            <a:spLocks noGrp="1"/>
          </p:cNvSpPr>
          <p:nvPr>
            <p:ph type="sldNum" sz="quarter" idx="12"/>
          </p:nvPr>
        </p:nvSpPr>
        <p:spPr/>
        <p:txBody>
          <a:bodyPr/>
          <a:lstStyle/>
          <a:p>
            <a:fld id="{52501073-81C6-4E18-943D-5D2E57C59D15}" type="slidenum">
              <a:rPr lang="fr-FR" smtClean="0"/>
              <a:pPr/>
              <a:t>‹N°›</a:t>
            </a:fld>
            <a:endParaRPr lang="fr-FR"/>
          </a:p>
        </p:txBody>
      </p:sp>
    </p:spTree>
    <p:extLst>
      <p:ext uri="{BB962C8B-B14F-4D97-AF65-F5344CB8AC3E}">
        <p14:creationId xmlns:p14="http://schemas.microsoft.com/office/powerpoint/2010/main" val="4287899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127AEF-F721-CD86-1A5A-6B8813006CFE}"/>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EA3A181F-310C-95C5-8F4C-EB6C2BF5A78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4BBE421-3EF6-F4E1-7B9D-669C72E8CA3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F127263-A8EA-1333-0F20-2A8DE115995D}"/>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299D8454-26C5-E4A7-D5AE-7FB64520319D}"/>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AC3665FC-C8EA-47EC-627A-5E834F838FAD}"/>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2186093607"/>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5469FE-B454-F5E0-4282-774FD2697DF3}"/>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D1ECD914-493B-6266-5925-E1ACAD34276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FC8FAA62-2D02-F1AC-BE20-2976D5DA6D4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10FEC42-A78E-65DD-E410-1694AC2A5A46}"/>
              </a:ext>
            </a:extLst>
          </p:cNvPr>
          <p:cNvSpPr>
            <a:spLocks noGrp="1"/>
          </p:cNvSpPr>
          <p:nvPr>
            <p:ph type="dt" sz="half" idx="10"/>
          </p:nvPr>
        </p:nvSpPr>
        <p:spPr/>
        <p:txBody>
          <a:bodyPr/>
          <a:lstStyle/>
          <a:p>
            <a:r>
              <a:rPr lang="en-US"/>
              <a:t>4/29/2022</a:t>
            </a:r>
          </a:p>
        </p:txBody>
      </p:sp>
      <p:sp>
        <p:nvSpPr>
          <p:cNvPr id="6" name="Espace réservé du pied de page 5">
            <a:extLst>
              <a:ext uri="{FF2B5EF4-FFF2-40B4-BE49-F238E27FC236}">
                <a16:creationId xmlns:a16="http://schemas.microsoft.com/office/drawing/2014/main" id="{C2F6D830-58EA-0F5A-689A-E74518EF5510}"/>
              </a:ext>
            </a:extLst>
          </p:cNvPr>
          <p:cNvSpPr>
            <a:spLocks noGrp="1"/>
          </p:cNvSpPr>
          <p:nvPr>
            <p:ph type="ftr" sz="quarter" idx="11"/>
          </p:nvPr>
        </p:nvSpPr>
        <p:spPr/>
        <p:txBody>
          <a:bodyPr/>
          <a:lstStyle/>
          <a:p>
            <a:pPr marL="12700">
              <a:lnSpc>
                <a:spcPts val="1425"/>
              </a:lnSpc>
            </a:pPr>
            <a:r>
              <a:rPr lang="fr-FR" spc="-5"/>
              <a:t>CDG 18 – Réunion d’information – 03 mai 2022</a:t>
            </a:r>
            <a:endParaRPr lang="fr-FR" dirty="0"/>
          </a:p>
        </p:txBody>
      </p:sp>
      <p:sp>
        <p:nvSpPr>
          <p:cNvPr id="7" name="Espace réservé du numéro de diapositive 6">
            <a:extLst>
              <a:ext uri="{FF2B5EF4-FFF2-40B4-BE49-F238E27FC236}">
                <a16:creationId xmlns:a16="http://schemas.microsoft.com/office/drawing/2014/main" id="{16D8DF24-FBDA-114E-471E-4A7473020BF5}"/>
              </a:ext>
            </a:extLst>
          </p:cNvPr>
          <p:cNvSpPr>
            <a:spLocks noGrp="1"/>
          </p:cNvSpPr>
          <p:nvPr>
            <p:ph type="sldNum" sz="quarter" idx="12"/>
          </p:nvPr>
        </p:nvSpPr>
        <p:spPr/>
        <p:txBody>
          <a:body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3485750770"/>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5077874-EEE3-0768-6201-8580C44784C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DE5EBA1-1C49-FB94-8E18-909994D2188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0F68BE-9B39-7468-1755-2F198684F8C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4/29/2022</a:t>
            </a:r>
          </a:p>
        </p:txBody>
      </p:sp>
      <p:sp>
        <p:nvSpPr>
          <p:cNvPr id="5" name="Espace réservé du pied de page 4">
            <a:extLst>
              <a:ext uri="{FF2B5EF4-FFF2-40B4-BE49-F238E27FC236}">
                <a16:creationId xmlns:a16="http://schemas.microsoft.com/office/drawing/2014/main" id="{E1AF612E-E52C-E3B6-8C13-CA462B0DFBA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marL="12700">
              <a:lnSpc>
                <a:spcPts val="1425"/>
              </a:lnSpc>
            </a:pPr>
            <a:r>
              <a:rPr lang="fr-FR" spc="-5"/>
              <a:t>CDG 18 – Réunion d’information – 03 mai 2022</a:t>
            </a:r>
            <a:endParaRPr lang="fr-FR" dirty="0"/>
          </a:p>
        </p:txBody>
      </p:sp>
      <p:sp>
        <p:nvSpPr>
          <p:cNvPr id="6" name="Espace réservé du numéro de diapositive 5">
            <a:extLst>
              <a:ext uri="{FF2B5EF4-FFF2-40B4-BE49-F238E27FC236}">
                <a16:creationId xmlns:a16="http://schemas.microsoft.com/office/drawing/2014/main" id="{E16D8736-65C8-AAD8-8D1B-CE4CABD58C4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38100">
              <a:lnSpc>
                <a:spcPts val="1425"/>
              </a:lnSpc>
            </a:pPr>
            <a:fld id="{81D60167-4931-47E6-BA6A-407CBD079E47}" type="slidenum">
              <a:rPr lang="fr-FR" spc="-5" smtClean="0"/>
              <a:pPr marL="38100">
                <a:lnSpc>
                  <a:spcPts val="1425"/>
                </a:lnSpc>
              </a:pPr>
              <a:t>‹N°›</a:t>
            </a:fld>
            <a:endParaRPr lang="fr-FR" spc="-5" dirty="0"/>
          </a:p>
        </p:txBody>
      </p:sp>
    </p:spTree>
    <p:extLst>
      <p:ext uri="{BB962C8B-B14F-4D97-AF65-F5344CB8AC3E}">
        <p14:creationId xmlns:p14="http://schemas.microsoft.com/office/powerpoint/2010/main" val="38570357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dg18.fr/fileadmin/bibliotheque/Documents/Acces_reserve/Fin_de_fonctions_et_retraite/peps-guide-administrateur.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hyperlink" Target="https://www.cdg18.fr/fileadmin/bibliotheque/Documents/Acces_reserve/Fin_de_fonctions_et_retraite/ACCES_FORMULAIRE_DE_CONTACT_SUR_PEP.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cdg18.fr/fileadmin/bibliotheque/Documents/Acces_reserve/Assurances_-_PSC/delais_et_PJ_contrat_1406D.pdf" TargetMode="External"/><Relationship Id="rId7"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1.jpeg"/><Relationship Id="rId4" Type="http://schemas.openxmlformats.org/officeDocument/2006/relationships/hyperlink" Target="https://www.cdg18.fr/fileadmin/bibliotheque/Documents/Acces_reserve/Assurances_-_PSC/delais_et_PJ_contrat_3411H.pdf"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forms.office.com/e/XVHexcj2k9"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1.jpeg"/></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8.xml.rels><?xml version="1.0" encoding="UTF-8" standalone="yes"?>
<Relationships xmlns="http://schemas.openxmlformats.org/package/2006/relationships"><Relationship Id="rId8" Type="http://schemas.openxmlformats.org/officeDocument/2006/relationships/customXml" Target="../ink/ink2.xml"/><Relationship Id="rId13" Type="http://schemas.openxmlformats.org/officeDocument/2006/relationships/image" Target="NULL"/><Relationship Id="rId3" Type="http://schemas.openxmlformats.org/officeDocument/2006/relationships/image" Target="../media/image1.jpeg"/><Relationship Id="rId7" Type="http://schemas.openxmlformats.org/officeDocument/2006/relationships/image" Target="NULL"/><Relationship Id="rId12" Type="http://schemas.openxmlformats.org/officeDocument/2006/relationships/customXml" Target="../ink/ink4.xml"/><Relationship Id="rId2" Type="http://schemas.openxmlformats.org/officeDocument/2006/relationships/notesSlide" Target="../notesSlides/notesSlide20.xml"/><Relationship Id="rId1" Type="http://schemas.openxmlformats.org/officeDocument/2006/relationships/slideLayout" Target="../slideLayouts/slideLayout2.xml"/><Relationship Id="rId11" Type="http://schemas.openxmlformats.org/officeDocument/2006/relationships/image" Target="NULL"/><Relationship Id="rId10" Type="http://schemas.openxmlformats.org/officeDocument/2006/relationships/customXml" Target="../ink/ink3.xml"/><Relationship Id="rId4" Type="http://schemas.openxmlformats.org/officeDocument/2006/relationships/customXml" Target="../ink/ink1.xml"/><Relationship Id="rId9" Type="http://schemas.openxmlformats.org/officeDocument/2006/relationships/image" Target="NULL"/><Relationship Id="rId14" Type="http://schemas.openxmlformats.org/officeDocument/2006/relationships/image" Target="../media/image10.jpg"/></Relationships>
</file>

<file path=ppt/slides/_rels/slide29.xml.rels><?xml version="1.0" encoding="UTF-8" standalone="yes"?>
<Relationships xmlns="http://schemas.openxmlformats.org/package/2006/relationships"><Relationship Id="rId8" Type="http://schemas.openxmlformats.org/officeDocument/2006/relationships/customXml" Target="../ink/ink6.xml"/><Relationship Id="rId13" Type="http://schemas.openxmlformats.org/officeDocument/2006/relationships/image" Target="NULL"/><Relationship Id="rId3" Type="http://schemas.openxmlformats.org/officeDocument/2006/relationships/hyperlink" Target="https://www.cdg18.fr/fileadmin/bibliotheque/Documents/Acces_reserve/Outils/AGIRHE/Carrieres/procedure_agirhe_-_verification_des_carrieres.pdf" TargetMode="External"/><Relationship Id="rId7" Type="http://schemas.openxmlformats.org/officeDocument/2006/relationships/image" Target="NULL"/><Relationship Id="rId12" Type="http://schemas.openxmlformats.org/officeDocument/2006/relationships/customXml" Target="../ink/ink8.xml"/><Relationship Id="rId2" Type="http://schemas.openxmlformats.org/officeDocument/2006/relationships/notesSlide" Target="../notesSlides/notesSlide21.xml"/><Relationship Id="rId1" Type="http://schemas.openxmlformats.org/officeDocument/2006/relationships/slideLayout" Target="../slideLayouts/slideLayout2.xml"/><Relationship Id="rId11" Type="http://schemas.openxmlformats.org/officeDocument/2006/relationships/image" Target="NULL"/><Relationship Id="rId5" Type="http://schemas.openxmlformats.org/officeDocument/2006/relationships/customXml" Target="../ink/ink5.xml"/><Relationship Id="rId10" Type="http://schemas.openxmlformats.org/officeDocument/2006/relationships/customXml" Target="../ink/ink7.xml"/><Relationship Id="rId4" Type="http://schemas.openxmlformats.org/officeDocument/2006/relationships/image" Target="../media/image1.jpeg"/><Relationship Id="rId9" Type="http://schemas.openxmlformats.org/officeDocument/2006/relationships/image" Target="NUL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8" Type="http://schemas.openxmlformats.org/officeDocument/2006/relationships/customXml" Target="../ink/ink10.xml"/><Relationship Id="rId13" Type="http://schemas.openxmlformats.org/officeDocument/2006/relationships/image" Target="NULL"/><Relationship Id="rId3" Type="http://schemas.openxmlformats.org/officeDocument/2006/relationships/hyperlink" Target="https://www.cdg18.fr/fileadmin/bibliotheque/Documents/Acces_reserve/Outils/AGIRHE/Carrieres/procedure_agirhe_-_avancement_echelon.pdf" TargetMode="External"/><Relationship Id="rId7" Type="http://schemas.openxmlformats.org/officeDocument/2006/relationships/image" Target="NULL"/><Relationship Id="rId12" Type="http://schemas.openxmlformats.org/officeDocument/2006/relationships/customXml" Target="../ink/ink12.xml"/><Relationship Id="rId2" Type="http://schemas.openxmlformats.org/officeDocument/2006/relationships/notesSlide" Target="../notesSlides/notesSlide22.xml"/><Relationship Id="rId1" Type="http://schemas.openxmlformats.org/officeDocument/2006/relationships/slideLayout" Target="../slideLayouts/slideLayout2.xml"/><Relationship Id="rId11" Type="http://schemas.openxmlformats.org/officeDocument/2006/relationships/image" Target="NULL"/><Relationship Id="rId5" Type="http://schemas.openxmlformats.org/officeDocument/2006/relationships/customXml" Target="../ink/ink9.xml"/><Relationship Id="rId10" Type="http://schemas.openxmlformats.org/officeDocument/2006/relationships/customXml" Target="../ink/ink11.xml"/><Relationship Id="rId4" Type="http://schemas.openxmlformats.org/officeDocument/2006/relationships/image" Target="../media/image1.jpeg"/><Relationship Id="rId9" Type="http://schemas.openxmlformats.org/officeDocument/2006/relationships/image" Target="NULL"/><Relationship Id="rId14" Type="http://schemas.openxmlformats.org/officeDocument/2006/relationships/image" Target="../media/image11.jpg"/></Relationships>
</file>

<file path=ppt/slides/_rels/slide31.xml.rels><?xml version="1.0" encoding="UTF-8" standalone="yes"?>
<Relationships xmlns="http://schemas.openxmlformats.org/package/2006/relationships"><Relationship Id="rId8" Type="http://schemas.openxmlformats.org/officeDocument/2006/relationships/customXml" Target="../ink/ink14.xml"/><Relationship Id="rId13" Type="http://schemas.openxmlformats.org/officeDocument/2006/relationships/image" Target="NULL"/><Relationship Id="rId3" Type="http://schemas.openxmlformats.org/officeDocument/2006/relationships/hyperlink" Target="mailto:service.rh@cdg18.fr?subject=Bonification%20d%27Anciennet%C3%A9" TargetMode="External"/><Relationship Id="rId7" Type="http://schemas.openxmlformats.org/officeDocument/2006/relationships/image" Target="NULL"/><Relationship Id="rId12" Type="http://schemas.openxmlformats.org/officeDocument/2006/relationships/customXml" Target="../ink/ink16.xml"/><Relationship Id="rId2" Type="http://schemas.openxmlformats.org/officeDocument/2006/relationships/notesSlide" Target="../notesSlides/notesSlide23.xml"/><Relationship Id="rId1" Type="http://schemas.openxmlformats.org/officeDocument/2006/relationships/slideLayout" Target="../slideLayouts/slideLayout2.xml"/><Relationship Id="rId11" Type="http://schemas.openxmlformats.org/officeDocument/2006/relationships/image" Target="NULL"/><Relationship Id="rId5" Type="http://schemas.openxmlformats.org/officeDocument/2006/relationships/customXml" Target="../ink/ink13.xml"/><Relationship Id="rId10" Type="http://schemas.openxmlformats.org/officeDocument/2006/relationships/customXml" Target="../ink/ink15.xml"/><Relationship Id="rId4" Type="http://schemas.openxmlformats.org/officeDocument/2006/relationships/image" Target="../media/image1.jpeg"/><Relationship Id="rId9" Type="http://schemas.openxmlformats.org/officeDocument/2006/relationships/image" Target="NULL"/></Relationships>
</file>

<file path=ppt/slides/_rels/slide32.xml.rels><?xml version="1.0" encoding="UTF-8" standalone="yes"?>
<Relationships xmlns="http://schemas.openxmlformats.org/package/2006/relationships"><Relationship Id="rId8" Type="http://schemas.openxmlformats.org/officeDocument/2006/relationships/customXml" Target="../ink/ink18.xml"/><Relationship Id="rId13" Type="http://schemas.openxmlformats.org/officeDocument/2006/relationships/image" Target="NULL"/><Relationship Id="rId3" Type="http://schemas.openxmlformats.org/officeDocument/2006/relationships/hyperlink" Target="https://teams.microsoft.com/dl/launcher/launcher.html?url=%2F_%23%2Fl%2Fmeetup-join%2F19%3Ameeting_YWIzOTRhYTUtYWYxOC00NDYwLTgzNzMtMjkyOWE1MGRlMjdl%40thread.v2%2F0%3Fcontext%3D%257b%2522Tid%2522%253a%2522173d72a2-4e8a-42ce-ab42-564f69840cb9%2522%252c%2522Oid%2522%253a%2522950372b8-331b-4fa7-9d5f-25daeaf2193c%2522%257d%26anon%3Dtrue&amp;type=meetup-join&amp;deeplinkId=193f0958-a10f-4750-9ff3-292426edf19b&amp;directDl=true&amp;msLaunch=true&amp;enableMobilePage=true&amp;suppressPrompt=true" TargetMode="External"/><Relationship Id="rId7" Type="http://schemas.openxmlformats.org/officeDocument/2006/relationships/image" Target="NULL"/><Relationship Id="rId12" Type="http://schemas.openxmlformats.org/officeDocument/2006/relationships/customXml" Target="../ink/ink20.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customXml" Target="../ink/ink17.xml"/><Relationship Id="rId11" Type="http://schemas.openxmlformats.org/officeDocument/2006/relationships/image" Target="NULL"/><Relationship Id="rId5" Type="http://schemas.openxmlformats.org/officeDocument/2006/relationships/image" Target="../media/image1.jpeg"/><Relationship Id="rId10" Type="http://schemas.openxmlformats.org/officeDocument/2006/relationships/customXml" Target="../ink/ink19.xml"/><Relationship Id="rId4" Type="http://schemas.openxmlformats.org/officeDocument/2006/relationships/hyperlink" Target="https://forms.office.com/pages/responsepage.aspx?id=Dy3EgeCV-kKLLQkgR6hfCCMbCRTMw8lFj4LPTMPPYD1UQTVSSkNJSElIVlM1MzBIMldETVBIRjdVQi4u&amp;route=shorturl" TargetMode="External"/><Relationship Id="rId9" Type="http://schemas.openxmlformats.org/officeDocument/2006/relationships/image" Target="NULL"/><Relationship Id="rId14" Type="http://schemas.openxmlformats.org/officeDocument/2006/relationships/image" Target="../media/image12.jpeg"/></Relationships>
</file>

<file path=ppt/slides/_rels/slide33.xml.rels><?xml version="1.0" encoding="UTF-8" standalone="yes"?>
<Relationships xmlns="http://schemas.openxmlformats.org/package/2006/relationships"><Relationship Id="rId8" Type="http://schemas.openxmlformats.org/officeDocument/2006/relationships/customXml" Target="../ink/ink22.xml"/><Relationship Id="rId13" Type="http://schemas.openxmlformats.org/officeDocument/2006/relationships/image" Target="NULL"/><Relationship Id="rId3" Type="http://schemas.openxmlformats.org/officeDocument/2006/relationships/hyperlink" Target="https://www.cdg18.fr/fileadmin/bibliotheque/Documents/Conseil_medical_formation_restreinte/Divers/Calendrier_CMD.pdf" TargetMode="External"/><Relationship Id="rId7" Type="http://schemas.openxmlformats.org/officeDocument/2006/relationships/image" Target="NULL"/><Relationship Id="rId12" Type="http://schemas.openxmlformats.org/officeDocument/2006/relationships/customXml" Target="../ink/ink24.xml"/><Relationship Id="rId2" Type="http://schemas.openxmlformats.org/officeDocument/2006/relationships/notesSlide" Target="../notesSlides/notesSlide25.xml"/><Relationship Id="rId1" Type="http://schemas.openxmlformats.org/officeDocument/2006/relationships/slideLayout" Target="../slideLayouts/slideLayout2.xml"/><Relationship Id="rId11" Type="http://schemas.openxmlformats.org/officeDocument/2006/relationships/image" Target="NULL"/><Relationship Id="rId5" Type="http://schemas.openxmlformats.org/officeDocument/2006/relationships/customXml" Target="../ink/ink21.xml"/><Relationship Id="rId10" Type="http://schemas.openxmlformats.org/officeDocument/2006/relationships/customXml" Target="../ink/ink23.xml"/><Relationship Id="rId4" Type="http://schemas.openxmlformats.org/officeDocument/2006/relationships/image" Target="../media/image1.jpeg"/><Relationship Id="rId9" Type="http://schemas.openxmlformats.org/officeDocument/2006/relationships/image" Target="NULL"/></Relationships>
</file>

<file path=ppt/slides/_rels/slide34.xml.rels><?xml version="1.0" encoding="UTF-8" standalone="yes"?>
<Relationships xmlns="http://schemas.openxmlformats.org/package/2006/relationships"><Relationship Id="rId8" Type="http://schemas.openxmlformats.org/officeDocument/2006/relationships/customXml" Target="../ink/ink26.xml"/><Relationship Id="rId13" Type="http://schemas.openxmlformats.org/officeDocument/2006/relationships/image" Target="NULL"/><Relationship Id="rId3" Type="http://schemas.openxmlformats.org/officeDocument/2006/relationships/image" Target="../media/image13.png"/><Relationship Id="rId7" Type="http://schemas.openxmlformats.org/officeDocument/2006/relationships/image" Target="NULL"/><Relationship Id="rId12" Type="http://schemas.openxmlformats.org/officeDocument/2006/relationships/customXml" Target="../ink/ink28.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customXml" Target="../ink/ink25.xml"/><Relationship Id="rId11" Type="http://schemas.openxmlformats.org/officeDocument/2006/relationships/image" Target="NULL"/><Relationship Id="rId5" Type="http://schemas.openxmlformats.org/officeDocument/2006/relationships/image" Target="../media/image1.jpeg"/><Relationship Id="rId10" Type="http://schemas.openxmlformats.org/officeDocument/2006/relationships/customXml" Target="../ink/ink27.xml"/><Relationship Id="rId4" Type="http://schemas.openxmlformats.org/officeDocument/2006/relationships/hyperlink" Target="https://www.komuniki.fr/index.html" TargetMode="External"/><Relationship Id="rId9" Type="http://schemas.openxmlformats.org/officeDocument/2006/relationships/image" Target="NULL"/></Relationships>
</file>

<file path=ppt/slides/_rels/slide3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nracl.retraites.fr/glossaire#mot585" TargetMode="External"/><Relationship Id="rId2" Type="http://schemas.openxmlformats.org/officeDocument/2006/relationships/hyperlink" Target="https://www.cnracl.retraites.fr/glossaire#mot889"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plateforme-employeurs.caissedesdepots.fr/espace-prive/plateforme/#/public/accuei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svgsilh.com/f44336/image/148478.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715327" y="2853689"/>
            <a:ext cx="7713345" cy="1427955"/>
          </a:xfrm>
          <a:prstGeom prst="rect">
            <a:avLst/>
          </a:prstGeom>
        </p:spPr>
        <p:txBody>
          <a:bodyPr vert="horz" wrap="square" lIns="0" tIns="12065" rIns="0" bIns="0" rtlCol="0">
            <a:spAutoFit/>
          </a:bodyPr>
          <a:lstStyle/>
          <a:p>
            <a:pPr marL="12700" algn="ctr">
              <a:lnSpc>
                <a:spcPct val="100000"/>
              </a:lnSpc>
              <a:spcBef>
                <a:spcPts val="95"/>
              </a:spcBef>
            </a:pPr>
            <a:r>
              <a:rPr lang="fr-FR" sz="6000" spc="-15" dirty="0">
                <a:solidFill>
                  <a:schemeClr val="accent5">
                    <a:lumMod val="75000"/>
                  </a:schemeClr>
                </a:solidFill>
              </a:rPr>
              <a:t>LES VISIOS DU CDG18</a:t>
            </a:r>
            <a:br>
              <a:rPr lang="fr-FR" sz="4800" spc="-15" dirty="0">
                <a:solidFill>
                  <a:srgbClr val="00B0F0"/>
                </a:solidFill>
              </a:rPr>
            </a:br>
            <a:r>
              <a:rPr lang="fr-FR" sz="3200" spc="-15" dirty="0">
                <a:solidFill>
                  <a:schemeClr val="accent6"/>
                </a:solidFill>
              </a:rPr>
              <a:t>Session  – Mai 2025</a:t>
            </a:r>
            <a:endParaRPr dirty="0">
              <a:solidFill>
                <a:schemeClr val="accent6"/>
              </a:solidFill>
            </a:endParaRPr>
          </a:p>
        </p:txBody>
      </p:sp>
      <p:sp>
        <p:nvSpPr>
          <p:cNvPr id="7" name="object 7"/>
          <p:cNvSpPr txBox="1"/>
          <p:nvPr/>
        </p:nvSpPr>
        <p:spPr>
          <a:xfrm>
            <a:off x="8497061" y="6431686"/>
            <a:ext cx="110489" cy="208279"/>
          </a:xfrm>
          <a:prstGeom prst="rect">
            <a:avLst/>
          </a:prstGeom>
        </p:spPr>
        <p:txBody>
          <a:bodyPr vert="horz" wrap="square" lIns="0" tIns="12700" rIns="0" bIns="0" rtlCol="0">
            <a:spAutoFit/>
          </a:bodyPr>
          <a:lstStyle/>
          <a:p>
            <a:pPr marL="12700">
              <a:lnSpc>
                <a:spcPct val="100000"/>
              </a:lnSpc>
              <a:spcBef>
                <a:spcPts val="100"/>
              </a:spcBef>
            </a:pPr>
            <a:r>
              <a:rPr sz="1200" spc="-5" dirty="0">
                <a:solidFill>
                  <a:srgbClr val="888888"/>
                </a:solidFill>
                <a:latin typeface="Arial"/>
                <a:cs typeface="Arial"/>
              </a:rPr>
              <a:t>1</a:t>
            </a:r>
            <a:endParaRPr sz="1200">
              <a:latin typeface="Arial"/>
              <a:cs typeface="Arial"/>
            </a:endParaRPr>
          </a:p>
        </p:txBody>
      </p:sp>
      <p:pic>
        <p:nvPicPr>
          <p:cNvPr id="9" name="Image 8" descr="Logo_CDG18_BS.jpg"/>
          <p:cNvPicPr>
            <a:picLocks noChangeAspect="1"/>
          </p:cNvPicPr>
          <p:nvPr/>
        </p:nvPicPr>
        <p:blipFill>
          <a:blip r:embed="rId3"/>
          <a:stretch>
            <a:fillRect/>
          </a:stretch>
        </p:blipFill>
        <p:spPr>
          <a:xfrm>
            <a:off x="146011" y="500042"/>
            <a:ext cx="1422426" cy="1443762"/>
          </a:xfrm>
          <a:prstGeom prst="rect">
            <a:avLst/>
          </a:prstGeom>
        </p:spPr>
      </p:pic>
      <p:grpSp>
        <p:nvGrpSpPr>
          <p:cNvPr id="10" name="Groupe 14"/>
          <p:cNvGrpSpPr>
            <a:grpSpLocks/>
          </p:cNvGrpSpPr>
          <p:nvPr/>
        </p:nvGrpSpPr>
        <p:grpSpPr bwMode="auto">
          <a:xfrm>
            <a:off x="1357290" y="285728"/>
            <a:ext cx="7661932" cy="2016596"/>
            <a:chOff x="2521302" y="4447632"/>
            <a:chExt cx="6645275" cy="2324642"/>
          </a:xfrm>
        </p:grpSpPr>
        <p:sp>
          <p:nvSpPr>
            <p:cNvPr id="11"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2"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3"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4" name="Group 6"/>
            <p:cNvGrpSpPr>
              <a:grpSpLocks/>
            </p:cNvGrpSpPr>
            <p:nvPr/>
          </p:nvGrpSpPr>
          <p:grpSpPr bwMode="auto">
            <a:xfrm>
              <a:off x="3957638" y="5091476"/>
              <a:ext cx="171450" cy="1165229"/>
              <a:chOff x="112099728" y="105931681"/>
              <a:chExt cx="170831" cy="1165800"/>
            </a:xfrm>
          </p:grpSpPr>
          <p:sp>
            <p:nvSpPr>
              <p:cNvPr id="19"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0"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1"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5" name="Group 10"/>
            <p:cNvGrpSpPr>
              <a:grpSpLocks/>
            </p:cNvGrpSpPr>
            <p:nvPr/>
          </p:nvGrpSpPr>
          <p:grpSpPr bwMode="auto">
            <a:xfrm>
              <a:off x="8701088" y="4447632"/>
              <a:ext cx="169862" cy="1163632"/>
              <a:chOff x="116843535" y="105289350"/>
              <a:chExt cx="170420" cy="1163658"/>
            </a:xfrm>
          </p:grpSpPr>
          <p:sp>
            <p:nvSpPr>
              <p:cNvPr id="16" name="Rectangle 15"/>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7" name="Rectangle 16"/>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8" name="Rectangle 17"/>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2" name="object 5">
            <a:extLst>
              <a:ext uri="{FF2B5EF4-FFF2-40B4-BE49-F238E27FC236}">
                <a16:creationId xmlns:a16="http://schemas.microsoft.com/office/drawing/2014/main" id="{59DEC9A9-D93D-BFA7-972F-C819F74BE1C2}"/>
              </a:ext>
            </a:extLst>
          </p:cNvPr>
          <p:cNvSpPr txBox="1">
            <a:spLocks/>
          </p:cNvSpPr>
          <p:nvPr/>
        </p:nvSpPr>
        <p:spPr>
          <a:xfrm>
            <a:off x="110569" y="4242178"/>
            <a:ext cx="8782089" cy="2279470"/>
          </a:xfrm>
          <a:prstGeom prst="rect">
            <a:avLst/>
          </a:prstGeom>
        </p:spPr>
        <p:txBody>
          <a:bodyPr vert="horz" wrap="square" lIns="0" tIns="12065" rIns="0" bIns="0" rtlCol="0">
            <a:spAutoFit/>
          </a:bodyPr>
          <a:lstStyle>
            <a:lvl1pPr>
              <a:defRPr sz="2400" b="1" i="0">
                <a:solidFill>
                  <a:srgbClr val="B10F61"/>
                </a:solidFill>
                <a:latin typeface="Carlito"/>
                <a:ea typeface="+mj-ea"/>
                <a:cs typeface="Carlito"/>
              </a:defRPr>
            </a:lvl1pPr>
          </a:lstStyle>
          <a:p>
            <a:pPr marL="12700" algn="ctr">
              <a:spcBef>
                <a:spcPts val="95"/>
              </a:spcBef>
            </a:pPr>
            <a:r>
              <a:rPr lang="fr-FR" sz="2800" kern="0" spc="-15" dirty="0">
                <a:solidFill>
                  <a:schemeClr val="accent5">
                    <a:lumMod val="75000"/>
                  </a:schemeClr>
                </a:solidFill>
              </a:rPr>
              <a:t>Vos intervenants pour cette session</a:t>
            </a:r>
          </a:p>
          <a:p>
            <a:pPr marL="12700" algn="ctr">
              <a:spcBef>
                <a:spcPts val="95"/>
              </a:spcBef>
            </a:pPr>
            <a:endParaRPr lang="fr-FR" sz="2000" kern="0" spc="-15" dirty="0">
              <a:solidFill>
                <a:srgbClr val="00B0F0"/>
              </a:solidFill>
              <a:latin typeface="Arial" panose="020B0604020202020204" pitchFamily="34" charset="0"/>
              <a:cs typeface="Arial" panose="020B0604020202020204" pitchFamily="34" charset="0"/>
            </a:endParaRPr>
          </a:p>
          <a:p>
            <a:pPr marL="12700" algn="ctr">
              <a:spcBef>
                <a:spcPts val="95"/>
              </a:spcBef>
            </a:pPr>
            <a:r>
              <a:rPr lang="fr-FR" kern="0" dirty="0">
                <a:solidFill>
                  <a:srgbClr val="00B0F0"/>
                </a:solidFill>
              </a:rPr>
              <a:t>Yveline ROUX-BERANGER – Directrice Générale des Services</a:t>
            </a:r>
          </a:p>
          <a:p>
            <a:pPr marL="12700" algn="ctr">
              <a:spcBef>
                <a:spcPts val="95"/>
              </a:spcBef>
            </a:pPr>
            <a:r>
              <a:rPr lang="fr-FR" kern="0" dirty="0">
                <a:solidFill>
                  <a:srgbClr val="00B0F0"/>
                </a:solidFill>
              </a:rPr>
              <a:t>Aurore VEDRENNE- Directrice Adjointe des Services </a:t>
            </a:r>
          </a:p>
          <a:p>
            <a:pPr marL="12700" algn="ctr">
              <a:spcBef>
                <a:spcPts val="95"/>
              </a:spcBef>
            </a:pPr>
            <a:r>
              <a:rPr lang="fr-FR" kern="0" dirty="0">
                <a:solidFill>
                  <a:srgbClr val="00B0F0"/>
                </a:solidFill>
              </a:rPr>
              <a:t>Céline GENDRAULT – Coordonnatrice retraite et gestionnaire des assurances du personnel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10FAE-CC27-752C-9AA4-54985406097F}"/>
            </a:ext>
          </a:extLst>
        </p:cNvPr>
        <p:cNvGrpSpPr/>
        <p:nvPr/>
      </p:nvGrpSpPr>
      <p:grpSpPr>
        <a:xfrm>
          <a:off x="0" y="0"/>
          <a:ext cx="0" cy="0"/>
          <a:chOff x="0" y="0"/>
          <a:chExt cx="0" cy="0"/>
        </a:xfrm>
      </p:grpSpPr>
      <p:pic>
        <p:nvPicPr>
          <p:cNvPr id="9" name="Image 8" descr="Logo_CDG18_BS.jpg">
            <a:extLst>
              <a:ext uri="{FF2B5EF4-FFF2-40B4-BE49-F238E27FC236}">
                <a16:creationId xmlns:a16="http://schemas.microsoft.com/office/drawing/2014/main" id="{310A0313-AC23-5369-7B6D-6786BA828123}"/>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4" name="Groupe 14">
            <a:extLst>
              <a:ext uri="{FF2B5EF4-FFF2-40B4-BE49-F238E27FC236}">
                <a16:creationId xmlns:a16="http://schemas.microsoft.com/office/drawing/2014/main" id="{DF33907D-7FD7-888D-2816-58E21A377F0A}"/>
              </a:ext>
            </a:extLst>
          </p:cNvPr>
          <p:cNvGrpSpPr>
            <a:grpSpLocks/>
          </p:cNvGrpSpPr>
          <p:nvPr/>
        </p:nvGrpSpPr>
        <p:grpSpPr bwMode="auto">
          <a:xfrm>
            <a:off x="1357290" y="285728"/>
            <a:ext cx="7661932" cy="2016596"/>
            <a:chOff x="2521302" y="4447632"/>
            <a:chExt cx="6645275" cy="2324642"/>
          </a:xfrm>
        </p:grpSpPr>
        <p:sp>
          <p:nvSpPr>
            <p:cNvPr id="12" name="Oval 2">
              <a:extLst>
                <a:ext uri="{FF2B5EF4-FFF2-40B4-BE49-F238E27FC236}">
                  <a16:creationId xmlns:a16="http://schemas.microsoft.com/office/drawing/2014/main" id="{A7748565-BAA6-E17A-D3A6-BDC4E97B3CE4}"/>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a:extLst>
                <a:ext uri="{FF2B5EF4-FFF2-40B4-BE49-F238E27FC236}">
                  <a16:creationId xmlns:a16="http://schemas.microsoft.com/office/drawing/2014/main" id="{E905F604-C0B6-0DE7-DA84-79315706D8C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a:extLst>
                <a:ext uri="{FF2B5EF4-FFF2-40B4-BE49-F238E27FC236}">
                  <a16:creationId xmlns:a16="http://schemas.microsoft.com/office/drawing/2014/main" id="{E5BFC29B-B250-8435-A015-85AC7BADD5F9}"/>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a:extLst>
                <a:ext uri="{FF2B5EF4-FFF2-40B4-BE49-F238E27FC236}">
                  <a16:creationId xmlns:a16="http://schemas.microsoft.com/office/drawing/2014/main" id="{3AEF49C3-BE1E-483D-9A26-183B62E0F92C}"/>
                </a:ext>
              </a:extLst>
            </p:cNvPr>
            <p:cNvGrpSpPr>
              <a:grpSpLocks/>
            </p:cNvGrpSpPr>
            <p:nvPr/>
          </p:nvGrpSpPr>
          <p:grpSpPr bwMode="auto">
            <a:xfrm>
              <a:off x="3957638" y="5091476"/>
              <a:ext cx="171450" cy="1165229"/>
              <a:chOff x="112099728" y="105931681"/>
              <a:chExt cx="170831" cy="1165800"/>
            </a:xfrm>
          </p:grpSpPr>
          <p:sp>
            <p:nvSpPr>
              <p:cNvPr id="20" name="Rectangle 7">
                <a:extLst>
                  <a:ext uri="{FF2B5EF4-FFF2-40B4-BE49-F238E27FC236}">
                    <a16:creationId xmlns:a16="http://schemas.microsoft.com/office/drawing/2014/main" id="{E7C6DEDF-EF5C-14FE-A5BB-40E30B2582C7}"/>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a:extLst>
                  <a:ext uri="{FF2B5EF4-FFF2-40B4-BE49-F238E27FC236}">
                    <a16:creationId xmlns:a16="http://schemas.microsoft.com/office/drawing/2014/main" id="{29F1FF66-A29B-23BC-1DBD-91398D9483C8}"/>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a:extLst>
                  <a:ext uri="{FF2B5EF4-FFF2-40B4-BE49-F238E27FC236}">
                    <a16:creationId xmlns:a16="http://schemas.microsoft.com/office/drawing/2014/main" id="{A8083567-C22D-9611-A8E0-39B4106BEC4E}"/>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a:extLst>
                <a:ext uri="{FF2B5EF4-FFF2-40B4-BE49-F238E27FC236}">
                  <a16:creationId xmlns:a16="http://schemas.microsoft.com/office/drawing/2014/main" id="{2EDE7EFA-A71B-78BA-1FDC-A5E11FD67C11}"/>
                </a:ext>
              </a:extLst>
            </p:cNvPr>
            <p:cNvGrpSpPr>
              <a:grpSpLocks/>
            </p:cNvGrpSpPr>
            <p:nvPr/>
          </p:nvGrpSpPr>
          <p:grpSpPr bwMode="auto">
            <a:xfrm>
              <a:off x="8701088" y="4447632"/>
              <a:ext cx="169862" cy="1163632"/>
              <a:chOff x="116843535" y="105289350"/>
              <a:chExt cx="170420" cy="1163658"/>
            </a:xfrm>
          </p:grpSpPr>
          <p:sp>
            <p:nvSpPr>
              <p:cNvPr id="17" name="Rectangle 16">
                <a:extLst>
                  <a:ext uri="{FF2B5EF4-FFF2-40B4-BE49-F238E27FC236}">
                    <a16:creationId xmlns:a16="http://schemas.microsoft.com/office/drawing/2014/main" id="{2E1E52BB-0B99-A9DA-B56F-E10B729A4CB3}"/>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a:extLst>
                  <a:ext uri="{FF2B5EF4-FFF2-40B4-BE49-F238E27FC236}">
                    <a16:creationId xmlns:a16="http://schemas.microsoft.com/office/drawing/2014/main" id="{FE66A5B5-4231-C026-5CFF-28969CFC8C70}"/>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a:extLst>
                  <a:ext uri="{FF2B5EF4-FFF2-40B4-BE49-F238E27FC236}">
                    <a16:creationId xmlns:a16="http://schemas.microsoft.com/office/drawing/2014/main" id="{780AC34A-36C7-6970-A31C-D00451D96108}"/>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a:extLst>
              <a:ext uri="{FF2B5EF4-FFF2-40B4-BE49-F238E27FC236}">
                <a16:creationId xmlns:a16="http://schemas.microsoft.com/office/drawing/2014/main" id="{0B4EE71A-809E-286A-311B-9ED0AD9FA4FA}"/>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a:extLst>
              <a:ext uri="{FF2B5EF4-FFF2-40B4-BE49-F238E27FC236}">
                <a16:creationId xmlns:a16="http://schemas.microsoft.com/office/drawing/2014/main" id="{3B5F3C99-12F6-7BE7-B02E-74F8E0E2031F}"/>
              </a:ext>
            </a:extLst>
          </p:cNvPr>
          <p:cNvGraphicFramePr/>
          <p:nvPr>
            <p:extLst>
              <p:ext uri="{D42A27DB-BD31-4B8C-83A1-F6EECF244321}">
                <p14:modId xmlns:p14="http://schemas.microsoft.com/office/powerpoint/2010/main" val="3238688654"/>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82159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94911-9581-CA72-C791-6A7041D40B35}"/>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EDCC8EDC-08B9-A524-A1EB-32F2E37C210E}"/>
              </a:ext>
            </a:extLst>
          </p:cNvPr>
          <p:cNvSpPr>
            <a:spLocks noGrp="1"/>
          </p:cNvSpPr>
          <p:nvPr>
            <p:ph idx="1"/>
          </p:nvPr>
        </p:nvSpPr>
        <p:spPr>
          <a:xfrm>
            <a:off x="61543" y="1527324"/>
            <a:ext cx="8699500" cy="4823791"/>
          </a:xfrm>
        </p:spPr>
        <p:txBody>
          <a:bodyPr>
            <a:normAutofit fontScale="25000" lnSpcReduction="20000"/>
          </a:bodyPr>
          <a:lstStyle/>
          <a:p>
            <a:pPr algn="just">
              <a:lnSpc>
                <a:spcPct val="107000"/>
              </a:lnSpc>
              <a:spcAft>
                <a:spcPts val="800"/>
              </a:spcAft>
              <a:buNone/>
            </a:pPr>
            <a:endPar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6600" b="1" dirty="0">
                <a:solidFill>
                  <a:srgbClr val="FF0000"/>
                </a:solidFill>
              </a:rPr>
              <a:t>PREPAREZ DES MAINTENANT LA SECURISATION DE L’ACCES A PEP’S</a:t>
            </a:r>
            <a:endParaRPr lang="fr-FR" sz="80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La sécurisation des modalités de connexion à la plateforme </a:t>
            </a:r>
            <a:r>
              <a:rPr lang="fr-FR" sz="6400" kern="100" dirty="0" err="1">
                <a:effectLst/>
                <a:latin typeface="Calibri" panose="020F0502020204030204" pitchFamily="34" charset="0"/>
                <a:ea typeface="Calibri" panose="020F0502020204030204" pitchFamily="34" charset="0"/>
                <a:cs typeface="Times New Roman" panose="02020603050405020304" pitchFamily="18" charset="0"/>
              </a:rPr>
              <a:t>PEP’s</a:t>
            </a: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 répond à un enjeu de protection de l’accès à vos données et en particulier des données personnelles de vos agents.</a:t>
            </a:r>
          </a:p>
          <a:p>
            <a:pPr algn="just">
              <a:lnSpc>
                <a:spcPct val="107000"/>
              </a:lnSpc>
              <a:spcAft>
                <a:spcPts val="800"/>
              </a:spcAft>
              <a:buNone/>
            </a:pP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Un dispositif de double authentification à </a:t>
            </a:r>
            <a:r>
              <a:rPr lang="fr-FR" sz="6400" kern="100" dirty="0" err="1">
                <a:effectLst/>
                <a:latin typeface="Calibri" panose="020F0502020204030204" pitchFamily="34" charset="0"/>
                <a:ea typeface="Calibri" panose="020F0502020204030204" pitchFamily="34" charset="0"/>
                <a:cs typeface="Times New Roman" panose="02020603050405020304" pitchFamily="18" charset="0"/>
              </a:rPr>
              <a:t>PEP’s</a:t>
            </a: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 sera prochainement déployé. </a:t>
            </a:r>
          </a:p>
          <a:p>
            <a:pPr algn="just">
              <a:lnSpc>
                <a:spcPct val="107000"/>
              </a:lnSpc>
              <a:spcAft>
                <a:spcPts val="800"/>
              </a:spcAft>
              <a:buNone/>
            </a:pP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Courant juin 2025, la connexion à </a:t>
            </a:r>
            <a:r>
              <a:rPr lang="fr-FR" sz="6400" kern="100" dirty="0" err="1">
                <a:effectLst/>
                <a:latin typeface="Calibri" panose="020F0502020204030204" pitchFamily="34" charset="0"/>
                <a:ea typeface="Calibri" panose="020F0502020204030204" pitchFamily="34" charset="0"/>
                <a:cs typeface="Times New Roman" panose="02020603050405020304" pitchFamily="18" charset="0"/>
              </a:rPr>
              <a:t>PEP’s</a:t>
            </a: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 sera sécurisée par un dispositif de double authentification.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mise en place d’un code à usage unique pour les connexions classiques et Net-entreprises (SMS ou vocal pour les téléphones fixes).  Le code à usage unique est systématique à la 1ère connexion ; il sera ensuite nécessaire à la connexion selon une fréquence établie à 7 jours.</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en complément, une demande systématique d’un code à usage unique pour les actions sensibles : </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pour les administrateurs </a:t>
            </a:r>
            <a:r>
              <a:rPr lang="fr-FR" sz="6400" kern="100" dirty="0" err="1">
                <a:effectLst/>
                <a:latin typeface="Calibri" panose="020F0502020204030204" pitchFamily="34" charset="0"/>
                <a:ea typeface="Calibri" panose="020F0502020204030204" pitchFamily="34" charset="0"/>
                <a:cs typeface="Times New Roman" panose="02020603050405020304" pitchFamily="18" charset="0"/>
              </a:rPr>
              <a:t>PEP’s</a:t>
            </a: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 : création d’un compte utilisateur ou modification des coordonnées d’un utilisateur, attribution des droits d’accès à certains services</a:t>
            </a:r>
          </a:p>
          <a:p>
            <a:pPr marL="742950" lvl="1" indent="-285750" algn="just">
              <a:lnSpc>
                <a:spcPct val="107000"/>
              </a:lnSpc>
              <a:spcAft>
                <a:spcPts val="800"/>
              </a:spcAft>
              <a:buSzPts val="1000"/>
              <a:buFont typeface="Courier New" panose="02070309020205020404" pitchFamily="49" charset="0"/>
              <a:buChar char="o"/>
              <a:tabLst>
                <a:tab pos="914400" algn="l"/>
              </a:tabLst>
            </a:pPr>
            <a:r>
              <a:rPr lang="fr-FR" sz="6400" kern="100" dirty="0">
                <a:effectLst/>
                <a:latin typeface="Calibri" panose="020F0502020204030204" pitchFamily="34" charset="0"/>
                <a:ea typeface="Calibri" panose="020F0502020204030204" pitchFamily="34" charset="0"/>
                <a:cs typeface="Times New Roman" panose="02020603050405020304" pitchFamily="18" charset="0"/>
              </a:rPr>
              <a:t>pour tous les utilisateurs : modification de leurs coordonnées médiatiques (courriel et téléphone) et de leur mot de passe.</a:t>
            </a:r>
          </a:p>
          <a:p>
            <a:pPr marL="0" indent="0" algn="just">
              <a:lnSpc>
                <a:spcPct val="115000"/>
              </a:lnSpc>
              <a:spcBef>
                <a:spcPts val="0"/>
              </a:spcBef>
              <a:spcAft>
                <a:spcPts val="1000"/>
              </a:spcAft>
              <a:buNone/>
            </a:pPr>
            <a:endParaRPr lang="fr-FR" sz="6400" u="sng" dirty="0">
              <a:effectLst/>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buNone/>
            </a:pPr>
            <a:r>
              <a:rPr lang="fr-FR" sz="1800" b="1" kern="100" dirty="0">
                <a:latin typeface="Calibri" panose="020F0502020204030204" pitchFamily="34" charset="0"/>
                <a:ea typeface="Calibri" panose="020F0502020204030204" pitchFamily="34"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lvl="0" indent="0" algn="just">
              <a:lnSpc>
                <a:spcPct val="107000"/>
              </a:lnSpc>
              <a:spcAft>
                <a:spcPts val="800"/>
              </a:spcAft>
              <a:buSzPts val="1000"/>
              <a:buNone/>
              <a:tabLst>
                <a:tab pos="457200" algn="l"/>
              </a:tabLst>
            </a:pP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dirty="0"/>
          </a:p>
        </p:txBody>
      </p:sp>
      <p:pic>
        <p:nvPicPr>
          <p:cNvPr id="11" name="Image 10" descr="Logo_CDG18_BS.jpg">
            <a:extLst>
              <a:ext uri="{FF2B5EF4-FFF2-40B4-BE49-F238E27FC236}">
                <a16:creationId xmlns:a16="http://schemas.microsoft.com/office/drawing/2014/main" id="{5812631F-C280-C08A-8C8D-A8CB42B82E2F}"/>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44CA2078-970D-C127-9B6C-804BD15FC19A}"/>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14063552-C533-39E2-7C0D-46BB58215854}"/>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E504B163-15A3-842C-2AD6-39B7FEBE1B84}"/>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25E337E8-6779-5FEA-7FBC-A5FECA7D75E3}"/>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7D766F45-DF71-0164-8023-E2168DFA66F4}"/>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2E2291DA-B88E-ADF5-39DF-B821AC1F2FFD}"/>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B11D9FD3-77F4-B958-B377-6674DC7A8B6B}"/>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ADC959EB-F5FC-83B1-8FD8-7714C734A63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E1211D9B-B8AD-8074-3452-31ECFDD3D48A}"/>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67A00D57-7880-D786-0AD1-8FDF1B1FF6BC}"/>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233D0FB8-F8DD-F77A-7745-E5B21D47171F}"/>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2294DD67-AFE0-9664-8FDE-A35A96A1D86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9B7EA00A-683D-6919-1563-FEAFBF8EA9DE}"/>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Titre 4">
            <a:extLst>
              <a:ext uri="{FF2B5EF4-FFF2-40B4-BE49-F238E27FC236}">
                <a16:creationId xmlns:a16="http://schemas.microsoft.com/office/drawing/2014/main" id="{178940B6-91F9-2BCC-A17B-2BF276A4E007}"/>
              </a:ext>
            </a:extLst>
          </p:cNvPr>
          <p:cNvSpPr>
            <a:spLocks noGrp="1"/>
          </p:cNvSpPr>
          <p:nvPr>
            <p:ph type="title"/>
          </p:nvPr>
        </p:nvSpPr>
        <p:spPr/>
        <p:txBody>
          <a:bodyPr>
            <a:normAutofit/>
          </a:bodyPr>
          <a:lstStyle/>
          <a:p>
            <a:pPr algn="r"/>
            <a:r>
              <a:rPr lang="fr-FR" sz="2200" dirty="0" err="1">
                <a:solidFill>
                  <a:srgbClr val="0070C0"/>
                </a:solidFill>
              </a:rPr>
              <a:t>Pep’s</a:t>
            </a:r>
            <a:r>
              <a:rPr lang="fr-FR" sz="2200" dirty="0">
                <a:solidFill>
                  <a:srgbClr val="0070C0"/>
                </a:solidFill>
              </a:rPr>
              <a:t> : double authentification</a:t>
            </a:r>
            <a:br>
              <a:rPr lang="fr-FR" sz="2200" dirty="0">
                <a:solidFill>
                  <a:srgbClr val="0070C0"/>
                </a:solidFill>
              </a:rPr>
            </a:br>
            <a:endParaRPr lang="fr-FR" sz="2200" dirty="0">
              <a:solidFill>
                <a:srgbClr val="0070C0"/>
              </a:solidFill>
            </a:endParaRPr>
          </a:p>
        </p:txBody>
      </p:sp>
    </p:spTree>
    <p:extLst>
      <p:ext uri="{BB962C8B-B14F-4D97-AF65-F5344CB8AC3E}">
        <p14:creationId xmlns:p14="http://schemas.microsoft.com/office/powerpoint/2010/main" val="1422865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5F066-4420-0F5E-0F5A-62374B3061EE}"/>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78F05D8-C7A3-32C2-47DF-C9FBBE6D454B}"/>
              </a:ext>
            </a:extLst>
          </p:cNvPr>
          <p:cNvSpPr>
            <a:spLocks noGrp="1"/>
          </p:cNvSpPr>
          <p:nvPr>
            <p:ph idx="1"/>
          </p:nvPr>
        </p:nvSpPr>
        <p:spPr>
          <a:xfrm>
            <a:off x="61543" y="1527324"/>
            <a:ext cx="8699500" cy="4823791"/>
          </a:xfrm>
        </p:spPr>
        <p:txBody>
          <a:bodyPr>
            <a:normAutofit fontScale="25000" lnSpcReduction="20000"/>
          </a:bodyPr>
          <a:lstStyle/>
          <a:p>
            <a:pPr algn="just">
              <a:lnSpc>
                <a:spcPct val="107000"/>
              </a:lnSpc>
              <a:spcAft>
                <a:spcPts val="800"/>
              </a:spcAft>
              <a:buNone/>
            </a:pPr>
            <a:endPar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6600" b="1" dirty="0">
                <a:solidFill>
                  <a:srgbClr val="FF0000"/>
                </a:solidFill>
              </a:rPr>
              <a:t>PREPAREZ DES MAINTENANT LA SECURISATION DE L’ACCES A PEP’S</a:t>
            </a:r>
            <a:endParaRPr lang="fr-FR" sz="80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Cette exigence implique qu’un numéro de téléphone portable ou fixe soit associé à chaque compte utilisateur </a:t>
            </a:r>
            <a:r>
              <a:rPr lang="fr-FR" sz="7200" kern="100" dirty="0" err="1">
                <a:effectLst/>
                <a:latin typeface="Calibri" panose="020F0502020204030204" pitchFamily="34" charset="0"/>
                <a:ea typeface="Calibri" panose="020F0502020204030204" pitchFamily="34" charset="0"/>
                <a:cs typeface="Times New Roman" panose="02020603050405020304" pitchFamily="18" charset="0"/>
              </a:rPr>
              <a:t>PEP's</a:t>
            </a: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 en complément d’une adresse courriel.</a:t>
            </a:r>
          </a:p>
          <a:p>
            <a:pPr algn="just">
              <a:lnSpc>
                <a:spcPct val="107000"/>
              </a:lnSpc>
              <a:spcAft>
                <a:spcPts val="800"/>
              </a:spcAft>
              <a:buNone/>
            </a:pP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La mise en œuvre de la double authentification peut nécessiter une adaptation des procédures existantes au sein de vos établissements. La sécurité ne permet pas d’envisager de dispositif dérogatoire au cas par cas.</a:t>
            </a:r>
          </a:p>
          <a:p>
            <a:pPr algn="just">
              <a:lnSpc>
                <a:spcPct val="107000"/>
              </a:lnSpc>
              <a:spcAft>
                <a:spcPts val="800"/>
              </a:spcAft>
              <a:buNone/>
            </a:pPr>
            <a:r>
              <a:rPr lang="fr-FR" sz="7200" u="sng" kern="100" dirty="0">
                <a:effectLst/>
                <a:latin typeface="Calibri" panose="020F0502020204030204" pitchFamily="34" charset="0"/>
                <a:ea typeface="Calibri" panose="020F0502020204030204" pitchFamily="34" charset="0"/>
                <a:cs typeface="Times New Roman" panose="02020603050405020304" pitchFamily="18" charset="0"/>
              </a:rPr>
              <a:t>Comment savoir qui est administrateur des comptes dans votre collectivité ? </a:t>
            </a:r>
          </a:p>
          <a:p>
            <a:pPr algn="just">
              <a:lnSpc>
                <a:spcPct val="107000"/>
              </a:lnSpc>
              <a:spcAft>
                <a:spcPts val="800"/>
              </a:spcAft>
              <a:buNone/>
            </a:pP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C’est très simple </a:t>
            </a:r>
            <a:r>
              <a:rPr lang="fr-FR" sz="7200" b="1" u="sng" kern="100" dirty="0">
                <a:effectLst/>
                <a:latin typeface="Calibri" panose="020F0502020204030204" pitchFamily="34" charset="0"/>
                <a:ea typeface="Calibri" panose="020F0502020204030204" pitchFamily="34" charset="0"/>
                <a:cs typeface="Times New Roman" panose="02020603050405020304" pitchFamily="18" charset="0"/>
                <a:hlinkClick r:id="rId3"/>
              </a:rPr>
              <a:t>suivez le guide</a:t>
            </a:r>
            <a:r>
              <a:rPr lang="fr-FR" sz="7200" kern="100" dirty="0">
                <a:effectLst/>
                <a:latin typeface="Calibri" panose="020F0502020204030204" pitchFamily="34" charset="0"/>
                <a:ea typeface="Calibri" panose="020F0502020204030204" pitchFamily="34" charset="0"/>
                <a:cs typeface="Times New Roman" panose="02020603050405020304" pitchFamily="18" charset="0"/>
                <a:hlinkClick r:id="rId3"/>
              </a:rPr>
              <a:t> </a:t>
            </a: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et vous saurez !!!</a:t>
            </a:r>
          </a:p>
          <a:p>
            <a:pPr algn="just">
              <a:lnSpc>
                <a:spcPct val="107000"/>
              </a:lnSpc>
              <a:spcAft>
                <a:spcPts val="800"/>
              </a:spcAft>
              <a:buNone/>
            </a:pP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Ensemble préparons la mise en œuvre de cette sécurisation </a:t>
            </a:r>
            <a:r>
              <a:rPr lang="fr-FR" sz="7200" kern="100" dirty="0">
                <a:effectLst/>
                <a:latin typeface="Segoe UI Emoji" panose="020B0502040204020203" pitchFamily="34" charset="0"/>
                <a:ea typeface="Calibri" panose="020F0502020204030204" pitchFamily="34" charset="0"/>
                <a:cs typeface="Times New Roman" panose="02020603050405020304" pitchFamily="18" charset="0"/>
                <a:sym typeface="Segoe UI Emoji" panose="020B0502040204020203" pitchFamily="34" charset="0"/>
              </a:rPr>
              <a:t>💪😊</a:t>
            </a: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pP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Le CDG 18 fait le relai auprès des collectivités et notamment des administrateurs des comptes pour contribuer à cette démarche.</a:t>
            </a:r>
          </a:p>
          <a:p>
            <a:pPr marL="0" indent="0" algn="just">
              <a:lnSpc>
                <a:spcPct val="115000"/>
              </a:lnSpc>
              <a:spcBef>
                <a:spcPts val="0"/>
              </a:spcBef>
              <a:spcAft>
                <a:spcPts val="1000"/>
              </a:spcAft>
              <a:buNone/>
            </a:pPr>
            <a:endParaRPr lang="fr-FR" sz="7200" u="sng" dirty="0">
              <a:effectLst/>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buNone/>
            </a:pPr>
            <a:r>
              <a:rPr lang="fr-FR" sz="1800" b="1" kern="100" dirty="0">
                <a:latin typeface="Calibri" panose="020F0502020204030204" pitchFamily="34" charset="0"/>
                <a:ea typeface="Calibri" panose="020F0502020204030204" pitchFamily="34"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lvl="0" indent="0" algn="just">
              <a:lnSpc>
                <a:spcPct val="107000"/>
              </a:lnSpc>
              <a:spcAft>
                <a:spcPts val="800"/>
              </a:spcAft>
              <a:buSzPts val="1000"/>
              <a:buNone/>
              <a:tabLst>
                <a:tab pos="457200" algn="l"/>
              </a:tabLst>
            </a:pP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dirty="0"/>
          </a:p>
        </p:txBody>
      </p:sp>
      <p:pic>
        <p:nvPicPr>
          <p:cNvPr id="11" name="Image 10" descr="Logo_CDG18_BS.jpg">
            <a:extLst>
              <a:ext uri="{FF2B5EF4-FFF2-40B4-BE49-F238E27FC236}">
                <a16:creationId xmlns:a16="http://schemas.microsoft.com/office/drawing/2014/main" id="{B8E32D30-4143-7573-A366-3F18D3B20595}"/>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3054F7C9-D2D2-568E-2D26-A91E51652B35}"/>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2F476182-B617-FC0E-9F29-855E3B22E9D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0882438C-7902-2C2D-874A-D571B877179C}"/>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CBC89708-503C-F050-9641-869B55BE3802}"/>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2477C89E-95BA-D5F5-DEB1-7F9D99ADB36B}"/>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0200D08A-B1EC-261F-1784-E38F32E8A29A}"/>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91A735F3-0320-015D-E617-13974F986A11}"/>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FDE545FE-BB8A-F8E8-FAF8-ACDF12A097BD}"/>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17680088-9BC4-9429-977C-20565709E991}"/>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C5DBE3CA-C2FB-F08F-DB96-3BB50CF11563}"/>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F932E177-FDD1-A63D-1585-B31388DA892D}"/>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8C1F4CFE-0F67-2380-8897-0E8EB6E0469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9A0C3664-FD99-DF93-3F1E-D853CB77211B}"/>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Titre 4">
            <a:extLst>
              <a:ext uri="{FF2B5EF4-FFF2-40B4-BE49-F238E27FC236}">
                <a16:creationId xmlns:a16="http://schemas.microsoft.com/office/drawing/2014/main" id="{2DEF9D5D-F760-8D0C-DA57-F30AB25A97C2}"/>
              </a:ext>
            </a:extLst>
          </p:cNvPr>
          <p:cNvSpPr>
            <a:spLocks noGrp="1"/>
          </p:cNvSpPr>
          <p:nvPr>
            <p:ph type="title"/>
          </p:nvPr>
        </p:nvSpPr>
        <p:spPr/>
        <p:txBody>
          <a:bodyPr>
            <a:normAutofit/>
          </a:bodyPr>
          <a:lstStyle/>
          <a:p>
            <a:pPr algn="r"/>
            <a:r>
              <a:rPr lang="fr-FR" sz="2200" dirty="0" err="1">
                <a:solidFill>
                  <a:srgbClr val="0070C0"/>
                </a:solidFill>
              </a:rPr>
              <a:t>Pep’s</a:t>
            </a:r>
            <a:r>
              <a:rPr lang="fr-FR" sz="2200" dirty="0">
                <a:solidFill>
                  <a:srgbClr val="0070C0"/>
                </a:solidFill>
              </a:rPr>
              <a:t> : double authentification</a:t>
            </a:r>
            <a:br>
              <a:rPr lang="fr-FR" sz="2200" dirty="0">
                <a:solidFill>
                  <a:srgbClr val="0070C0"/>
                </a:solidFill>
              </a:rPr>
            </a:br>
            <a:endParaRPr lang="fr-FR" sz="2200" dirty="0">
              <a:solidFill>
                <a:srgbClr val="0070C0"/>
              </a:solidFill>
            </a:endParaRPr>
          </a:p>
        </p:txBody>
      </p:sp>
    </p:spTree>
    <p:extLst>
      <p:ext uri="{BB962C8B-B14F-4D97-AF65-F5344CB8AC3E}">
        <p14:creationId xmlns:p14="http://schemas.microsoft.com/office/powerpoint/2010/main" val="3590097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9B481-D965-ED0E-EAA5-99F6D33B8118}"/>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1FFF2DA4-DC2D-8B59-2484-9A51DF92C161}"/>
              </a:ext>
            </a:extLst>
          </p:cNvPr>
          <p:cNvSpPr>
            <a:spLocks noGrp="1"/>
          </p:cNvSpPr>
          <p:nvPr>
            <p:ph idx="1"/>
          </p:nvPr>
        </p:nvSpPr>
        <p:spPr>
          <a:xfrm>
            <a:off x="61543" y="1527324"/>
            <a:ext cx="8699500" cy="4823791"/>
          </a:xfrm>
        </p:spPr>
        <p:txBody>
          <a:bodyPr>
            <a:normAutofit fontScale="25000" lnSpcReduction="20000"/>
          </a:bodyPr>
          <a:lstStyle/>
          <a:p>
            <a:pPr algn="just">
              <a:lnSpc>
                <a:spcPct val="107000"/>
              </a:lnSpc>
              <a:spcAft>
                <a:spcPts val="800"/>
              </a:spcAft>
              <a:buNone/>
            </a:pPr>
            <a:endPar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fr-FR" sz="6600" b="1" dirty="0">
                <a:solidFill>
                  <a:srgbClr val="FF0000"/>
                </a:solidFill>
              </a:rPr>
              <a:t>PREPAREZ DES MAINTENANT LA SECURISATION DE L’ACCES A PEP’S</a:t>
            </a:r>
            <a:endParaRPr lang="fr-FR" sz="80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pPr>
            <a:endParaRPr lang="fr-FR" sz="6600" u="sng"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pPr>
            <a:r>
              <a:rPr lang="fr-FR" sz="6600" u="sng" kern="100" dirty="0">
                <a:effectLst/>
                <a:latin typeface="Calibri" panose="020F0502020204030204" pitchFamily="34" charset="0"/>
                <a:ea typeface="Calibri" panose="020F0502020204030204" pitchFamily="34" charset="0"/>
                <a:cs typeface="Times New Roman" panose="02020603050405020304" pitchFamily="18" charset="0"/>
              </a:rPr>
              <a:t>Ensemble préparons la mise en œuvre de cette sécurisation </a:t>
            </a:r>
            <a:r>
              <a:rPr lang="fr-FR" sz="6600" u="sng" kern="100" dirty="0">
                <a:effectLst/>
                <a:latin typeface="Segoe UI Emoji" panose="020B0502040204020203" pitchFamily="34" charset="0"/>
                <a:ea typeface="Calibri" panose="020F0502020204030204" pitchFamily="34" charset="0"/>
                <a:cs typeface="Times New Roman" panose="02020603050405020304" pitchFamily="18" charset="0"/>
                <a:sym typeface="Segoe UI Emoji" panose="020B0502040204020203" pitchFamily="34" charset="0"/>
              </a:rPr>
              <a:t>💪😊</a:t>
            </a:r>
            <a:r>
              <a:rPr lang="fr-FR" sz="6600" u="sng" kern="100" dirty="0">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Le CDG 18 fait le relai auprès des collectivités et notamment des administrateurs des comptes pour contribuer à cette démarche.</a:t>
            </a:r>
          </a:p>
          <a:p>
            <a:pPr algn="just">
              <a:lnSpc>
                <a:spcPct val="107000"/>
              </a:lnSpc>
              <a:spcAft>
                <a:spcPts val="800"/>
              </a:spcAft>
              <a:buNone/>
            </a:pP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La suite au prochain épisode avec la mise à votre disposition d’un kit d’accompagnement </a:t>
            </a:r>
            <a:r>
              <a:rPr lang="fr-FR" sz="7200" kern="100" dirty="0">
                <a:effectLst/>
                <a:latin typeface="Segoe UI Emoji" panose="020B0502040204020203" pitchFamily="34" charset="0"/>
                <a:ea typeface="Calibri" panose="020F0502020204030204" pitchFamily="34" charset="0"/>
                <a:cs typeface="Times New Roman" panose="02020603050405020304" pitchFamily="18" charset="0"/>
                <a:sym typeface="Segoe UI Emoji" panose="020B0502040204020203" pitchFamily="34" charset="0"/>
              </a:rPr>
              <a:t>📖📜</a:t>
            </a: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 Le CDG vous tiendra informés !!</a:t>
            </a:r>
          </a:p>
          <a:p>
            <a:pPr algn="just">
              <a:lnSpc>
                <a:spcPct val="107000"/>
              </a:lnSpc>
              <a:spcAft>
                <a:spcPts val="800"/>
              </a:spcAft>
            </a:pPr>
            <a:r>
              <a:rPr lang="fr-FR" sz="7200" kern="100" dirty="0">
                <a:effectLst/>
                <a:latin typeface="Calibri" panose="020F0502020204030204" pitchFamily="34" charset="0"/>
                <a:ea typeface="Calibri" panose="020F0502020204030204" pitchFamily="34" charset="0"/>
                <a:cs typeface="Times New Roman" panose="02020603050405020304" pitchFamily="18" charset="0"/>
              </a:rPr>
              <a:t>Pour toute question sur la mise en place de ce dispositif, vous pouvez solliciter la CNRACL à partir du </a:t>
            </a:r>
            <a:r>
              <a:rPr lang="fr-FR" sz="7200" b="1" u="sng" kern="100" dirty="0">
                <a:effectLst/>
                <a:latin typeface="Calibri" panose="020F0502020204030204" pitchFamily="34" charset="0"/>
                <a:ea typeface="Calibri" panose="020F0502020204030204" pitchFamily="34" charset="0"/>
                <a:cs typeface="Times New Roman" panose="02020603050405020304" pitchFamily="18" charset="0"/>
                <a:hlinkClick r:id="rId3"/>
              </a:rPr>
              <a:t>formulaire de contact </a:t>
            </a:r>
            <a:r>
              <a:rPr lang="fr-FR" sz="7200" b="1" u="sng" kern="100" dirty="0" err="1">
                <a:effectLst/>
                <a:latin typeface="Calibri" panose="020F0502020204030204" pitchFamily="34" charset="0"/>
                <a:ea typeface="Calibri" panose="020F0502020204030204" pitchFamily="34" charset="0"/>
                <a:cs typeface="Times New Roman" panose="02020603050405020304" pitchFamily="18" charset="0"/>
                <a:hlinkClick r:id="rId3"/>
              </a:rPr>
              <a:t>PEP’s</a:t>
            </a:r>
            <a:r>
              <a:rPr lang="fr-FR" sz="7200" b="1" u="sng" kern="100" dirty="0">
                <a:effectLst/>
                <a:latin typeface="Calibri" panose="020F0502020204030204" pitchFamily="34" charset="0"/>
                <a:ea typeface="Calibri" panose="020F0502020204030204" pitchFamily="34" charset="0"/>
                <a:cs typeface="Times New Roman" panose="02020603050405020304" pitchFamily="18" charset="0"/>
                <a:hlinkClick r:id="rId3"/>
              </a:rPr>
              <a:t>, motif « Gestion des comptes dans </a:t>
            </a:r>
            <a:r>
              <a:rPr lang="fr-FR" sz="7200" b="1" u="sng" kern="100" dirty="0" err="1">
                <a:effectLst/>
                <a:latin typeface="Calibri" panose="020F0502020204030204" pitchFamily="34" charset="0"/>
                <a:ea typeface="Calibri" panose="020F0502020204030204" pitchFamily="34" charset="0"/>
                <a:cs typeface="Times New Roman" panose="02020603050405020304" pitchFamily="18" charset="0"/>
                <a:hlinkClick r:id="rId3"/>
              </a:rPr>
              <a:t>PEP’s</a:t>
            </a:r>
            <a:r>
              <a:rPr lang="fr-FR" sz="7200" b="1" u="sng" kern="100" dirty="0">
                <a:effectLst/>
                <a:latin typeface="Calibri" panose="020F0502020204030204" pitchFamily="34" charset="0"/>
                <a:ea typeface="Calibri" panose="020F0502020204030204" pitchFamily="34" charset="0"/>
                <a:cs typeface="Times New Roman" panose="02020603050405020304" pitchFamily="18" charset="0"/>
                <a:hlinkClick r:id="rId3"/>
              </a:rPr>
              <a:t> »</a:t>
            </a:r>
            <a:r>
              <a:rPr lang="fr-FR" sz="7200" b="1" u="sng" kern="100" dirty="0">
                <a:effectLst/>
                <a:latin typeface="Calibri" panose="020F0502020204030204" pitchFamily="34" charset="0"/>
                <a:ea typeface="Calibri" panose="020F0502020204030204" pitchFamily="34" charset="0"/>
                <a:cs typeface="Times New Roman" panose="02020603050405020304" pitchFamily="18" charset="0"/>
              </a:rPr>
              <a:t>.</a:t>
            </a:r>
            <a:endParaRPr lang="fr-FR" sz="7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pPr>
            <a:endParaRPr lang="fr-FR" sz="6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pPr>
            <a:endParaRPr lang="fr-FR" sz="6400" u="sng" dirty="0">
              <a:effectLst/>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buNone/>
            </a:pPr>
            <a:r>
              <a:rPr lang="fr-FR" sz="1800" b="1" kern="100" dirty="0">
                <a:latin typeface="Calibri" panose="020F0502020204030204" pitchFamily="34" charset="0"/>
                <a:ea typeface="Calibri" panose="020F0502020204030204" pitchFamily="34"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lvl="0" indent="0" algn="just">
              <a:lnSpc>
                <a:spcPct val="107000"/>
              </a:lnSpc>
              <a:spcAft>
                <a:spcPts val="800"/>
              </a:spcAft>
              <a:buSzPts val="1000"/>
              <a:buNone/>
              <a:tabLst>
                <a:tab pos="457200" algn="l"/>
              </a:tabLst>
            </a:pP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dirty="0"/>
          </a:p>
        </p:txBody>
      </p:sp>
      <p:pic>
        <p:nvPicPr>
          <p:cNvPr id="11" name="Image 10" descr="Logo_CDG18_BS.jpg">
            <a:extLst>
              <a:ext uri="{FF2B5EF4-FFF2-40B4-BE49-F238E27FC236}">
                <a16:creationId xmlns:a16="http://schemas.microsoft.com/office/drawing/2014/main" id="{BE4106B5-00FE-2532-DC8D-D0B1A84EA6BD}"/>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C7EC39BB-471F-DF93-31DF-FB154DF85F76}"/>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6BBE5264-219E-8829-0781-40CC369665C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BF256BA6-1294-3BC9-38DB-D0377E85C77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B1D19A9C-75B1-3F2D-9F95-F6F9F89FF64C}"/>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6331D6E7-0935-CA35-CECC-7E79ADBF9E23}"/>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236A30EB-32CA-2087-D47D-554C3132073D}"/>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6CF7B87B-4FF7-06B8-DD68-2BD3DEEF7AC7}"/>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21E1C04B-03E6-47F6-1742-B374CEE72FE4}"/>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EDCDF6D3-302C-1B4C-5494-0903AE1AB826}"/>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87551E0F-4855-BF31-F303-641DF3DACFF4}"/>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8297ED64-C710-DBEE-1EE2-C740517BDC0E}"/>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9B602C5B-0E99-D5CE-1F1D-F9DBC54913CB}"/>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1107A659-BA5A-D00B-9114-B5CB25684A57}"/>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Titre 4">
            <a:extLst>
              <a:ext uri="{FF2B5EF4-FFF2-40B4-BE49-F238E27FC236}">
                <a16:creationId xmlns:a16="http://schemas.microsoft.com/office/drawing/2014/main" id="{4A519297-2317-2D36-499B-70DAD05055BD}"/>
              </a:ext>
            </a:extLst>
          </p:cNvPr>
          <p:cNvSpPr>
            <a:spLocks noGrp="1"/>
          </p:cNvSpPr>
          <p:nvPr>
            <p:ph type="title"/>
          </p:nvPr>
        </p:nvSpPr>
        <p:spPr/>
        <p:txBody>
          <a:bodyPr>
            <a:normAutofit/>
          </a:bodyPr>
          <a:lstStyle/>
          <a:p>
            <a:pPr algn="r"/>
            <a:r>
              <a:rPr lang="fr-FR" sz="2200" dirty="0" err="1">
                <a:solidFill>
                  <a:srgbClr val="0070C0"/>
                </a:solidFill>
              </a:rPr>
              <a:t>Pep’s</a:t>
            </a:r>
            <a:r>
              <a:rPr lang="fr-FR" sz="2200" dirty="0">
                <a:solidFill>
                  <a:srgbClr val="0070C0"/>
                </a:solidFill>
              </a:rPr>
              <a:t> : double authentification</a:t>
            </a:r>
            <a:br>
              <a:rPr lang="fr-FR" sz="2200" dirty="0">
                <a:solidFill>
                  <a:srgbClr val="0070C0"/>
                </a:solidFill>
              </a:rPr>
            </a:br>
            <a:endParaRPr lang="fr-FR" sz="2200" dirty="0">
              <a:solidFill>
                <a:srgbClr val="0070C0"/>
              </a:solidFill>
            </a:endParaRPr>
          </a:p>
        </p:txBody>
      </p:sp>
    </p:spTree>
    <p:extLst>
      <p:ext uri="{BB962C8B-B14F-4D97-AF65-F5344CB8AC3E}">
        <p14:creationId xmlns:p14="http://schemas.microsoft.com/office/powerpoint/2010/main" val="3137632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438B3-BEDB-6182-E2EC-E2E0BAB48EB5}"/>
            </a:ext>
          </a:extLst>
        </p:cNvPr>
        <p:cNvGrpSpPr/>
        <p:nvPr/>
      </p:nvGrpSpPr>
      <p:grpSpPr>
        <a:xfrm>
          <a:off x="0" y="0"/>
          <a:ext cx="0" cy="0"/>
          <a:chOff x="0" y="0"/>
          <a:chExt cx="0" cy="0"/>
        </a:xfrm>
      </p:grpSpPr>
      <p:pic>
        <p:nvPicPr>
          <p:cNvPr id="9" name="Image 8" descr="Logo_CDG18_BS.jpg">
            <a:extLst>
              <a:ext uri="{FF2B5EF4-FFF2-40B4-BE49-F238E27FC236}">
                <a16:creationId xmlns:a16="http://schemas.microsoft.com/office/drawing/2014/main" id="{C9A02DC5-FD09-10C6-EACB-6599418BC344}"/>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4" name="Groupe 14">
            <a:extLst>
              <a:ext uri="{FF2B5EF4-FFF2-40B4-BE49-F238E27FC236}">
                <a16:creationId xmlns:a16="http://schemas.microsoft.com/office/drawing/2014/main" id="{7575E34D-F7C4-814C-EFB1-1F6C1479F7BF}"/>
              </a:ext>
            </a:extLst>
          </p:cNvPr>
          <p:cNvGrpSpPr>
            <a:grpSpLocks/>
          </p:cNvGrpSpPr>
          <p:nvPr/>
        </p:nvGrpSpPr>
        <p:grpSpPr bwMode="auto">
          <a:xfrm>
            <a:off x="1357290" y="285728"/>
            <a:ext cx="7661932" cy="2016596"/>
            <a:chOff x="2521302" y="4447632"/>
            <a:chExt cx="6645275" cy="2324642"/>
          </a:xfrm>
        </p:grpSpPr>
        <p:sp>
          <p:nvSpPr>
            <p:cNvPr id="12" name="Oval 2">
              <a:extLst>
                <a:ext uri="{FF2B5EF4-FFF2-40B4-BE49-F238E27FC236}">
                  <a16:creationId xmlns:a16="http://schemas.microsoft.com/office/drawing/2014/main" id="{07840EE9-AB78-A2FA-59FE-3F40B4B7216B}"/>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a:extLst>
                <a:ext uri="{FF2B5EF4-FFF2-40B4-BE49-F238E27FC236}">
                  <a16:creationId xmlns:a16="http://schemas.microsoft.com/office/drawing/2014/main" id="{B788971A-56CD-255B-F018-C33AFF3CABB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a:extLst>
                <a:ext uri="{FF2B5EF4-FFF2-40B4-BE49-F238E27FC236}">
                  <a16:creationId xmlns:a16="http://schemas.microsoft.com/office/drawing/2014/main" id="{38ED23A4-97DC-3CDB-0BBC-C78170738683}"/>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a:extLst>
                <a:ext uri="{FF2B5EF4-FFF2-40B4-BE49-F238E27FC236}">
                  <a16:creationId xmlns:a16="http://schemas.microsoft.com/office/drawing/2014/main" id="{AA6FD09F-3FBB-19A1-9ACC-3B9BDA05295F}"/>
                </a:ext>
              </a:extLst>
            </p:cNvPr>
            <p:cNvGrpSpPr>
              <a:grpSpLocks/>
            </p:cNvGrpSpPr>
            <p:nvPr/>
          </p:nvGrpSpPr>
          <p:grpSpPr bwMode="auto">
            <a:xfrm>
              <a:off x="3957638" y="5091476"/>
              <a:ext cx="171450" cy="1165229"/>
              <a:chOff x="112099728" y="105931681"/>
              <a:chExt cx="170831" cy="1165800"/>
            </a:xfrm>
          </p:grpSpPr>
          <p:sp>
            <p:nvSpPr>
              <p:cNvPr id="20" name="Rectangle 7">
                <a:extLst>
                  <a:ext uri="{FF2B5EF4-FFF2-40B4-BE49-F238E27FC236}">
                    <a16:creationId xmlns:a16="http://schemas.microsoft.com/office/drawing/2014/main" id="{602A1D0D-A8BE-520E-BC09-6F87E94CE633}"/>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a:extLst>
                  <a:ext uri="{FF2B5EF4-FFF2-40B4-BE49-F238E27FC236}">
                    <a16:creationId xmlns:a16="http://schemas.microsoft.com/office/drawing/2014/main" id="{18CC23EA-B374-0EB4-07E3-2B3018D458DB}"/>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a:extLst>
                  <a:ext uri="{FF2B5EF4-FFF2-40B4-BE49-F238E27FC236}">
                    <a16:creationId xmlns:a16="http://schemas.microsoft.com/office/drawing/2014/main" id="{5A17F1F4-11AD-09AB-764E-25761BC1655F}"/>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a:extLst>
                <a:ext uri="{FF2B5EF4-FFF2-40B4-BE49-F238E27FC236}">
                  <a16:creationId xmlns:a16="http://schemas.microsoft.com/office/drawing/2014/main" id="{5CED502E-10CE-A2DC-4868-BE014FCD0D8C}"/>
                </a:ext>
              </a:extLst>
            </p:cNvPr>
            <p:cNvGrpSpPr>
              <a:grpSpLocks/>
            </p:cNvGrpSpPr>
            <p:nvPr/>
          </p:nvGrpSpPr>
          <p:grpSpPr bwMode="auto">
            <a:xfrm>
              <a:off x="8701088" y="4447632"/>
              <a:ext cx="169862" cy="1163632"/>
              <a:chOff x="116843535" y="105289350"/>
              <a:chExt cx="170420" cy="1163658"/>
            </a:xfrm>
          </p:grpSpPr>
          <p:sp>
            <p:nvSpPr>
              <p:cNvPr id="17" name="Rectangle 16">
                <a:extLst>
                  <a:ext uri="{FF2B5EF4-FFF2-40B4-BE49-F238E27FC236}">
                    <a16:creationId xmlns:a16="http://schemas.microsoft.com/office/drawing/2014/main" id="{FADA5A02-5A19-4784-633A-C8B307BA858F}"/>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a:extLst>
                  <a:ext uri="{FF2B5EF4-FFF2-40B4-BE49-F238E27FC236}">
                    <a16:creationId xmlns:a16="http://schemas.microsoft.com/office/drawing/2014/main" id="{4FACC647-A7CC-50FE-AF1F-79D930816C13}"/>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a:extLst>
                  <a:ext uri="{FF2B5EF4-FFF2-40B4-BE49-F238E27FC236}">
                    <a16:creationId xmlns:a16="http://schemas.microsoft.com/office/drawing/2014/main" id="{15D69B95-2FD5-5399-634F-2BBA6525E0BF}"/>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a:extLst>
              <a:ext uri="{FF2B5EF4-FFF2-40B4-BE49-F238E27FC236}">
                <a16:creationId xmlns:a16="http://schemas.microsoft.com/office/drawing/2014/main" id="{67CE5D67-A51E-42F8-8D36-23270914339F}"/>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a:extLst>
              <a:ext uri="{FF2B5EF4-FFF2-40B4-BE49-F238E27FC236}">
                <a16:creationId xmlns:a16="http://schemas.microsoft.com/office/drawing/2014/main" id="{41386430-5DEC-9CF4-63A7-7919DCA27A51}"/>
              </a:ext>
            </a:extLst>
          </p:cNvPr>
          <p:cNvGraphicFramePr/>
          <p:nvPr>
            <p:extLst>
              <p:ext uri="{D42A27DB-BD31-4B8C-83A1-F6EECF244321}">
                <p14:modId xmlns:p14="http://schemas.microsoft.com/office/powerpoint/2010/main" val="4268877056"/>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7973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5DEB3-B720-6A16-E0B3-7A4AC5D6E62B}"/>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DC0B012C-6ED9-1D1C-60BC-494C5BC95F0E}"/>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FEB3E521-5FEC-EBAF-64AC-1CB307E53EC9}"/>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76FDB310-7221-CB66-715C-8C8EC449CBA4}"/>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28A27A7B-2976-44E1-2C6E-A9E458B339B1}"/>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057621E4-6BE7-CCBA-FD0A-8AE474032A8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D7B8415A-AEDA-319A-9761-B93362B6595B}"/>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E39953BA-CE9C-3ECB-A538-D71BFF21BC98}"/>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9E710ADD-001B-3965-CDF7-9E23EFCC6C18}"/>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7FA488B0-D62F-304E-4E65-76317BC2005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9C02F4B6-01C7-B1B0-4702-76B71A10639C}"/>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65E310D-ADDF-D30E-DB7E-B4F06966FE3B}"/>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E2E3C835-6EC5-43ED-8775-3761897D9C9F}"/>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C040FF58-DE54-7474-F047-26ECA437139E}"/>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4C9AD904-9D07-34DE-D7AD-D61AE579DE13}"/>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7DFAE5CB-5036-1493-2DE0-A0011C49230D}"/>
              </a:ext>
            </a:extLst>
          </p:cNvPr>
          <p:cNvSpPr txBox="1"/>
          <p:nvPr/>
        </p:nvSpPr>
        <p:spPr>
          <a:xfrm>
            <a:off x="304800" y="1582042"/>
            <a:ext cx="8022700" cy="523220"/>
          </a:xfrm>
          <a:prstGeom prst="rect">
            <a:avLst/>
          </a:prstGeom>
          <a:noFill/>
        </p:spPr>
        <p:txBody>
          <a:bodyPr wrap="square" rtlCol="0">
            <a:spAutoFit/>
          </a:bodyPr>
          <a:lstStyle/>
          <a:p>
            <a:pPr algn="ctr"/>
            <a:r>
              <a:rPr lang="fr-FR" sz="2800" b="1" dirty="0"/>
              <a:t>	</a:t>
            </a:r>
            <a:r>
              <a:rPr lang="fr-FR" sz="2800" b="1" dirty="0">
                <a:solidFill>
                  <a:schemeClr val="accent3"/>
                </a:solidFill>
              </a:rPr>
              <a:t>		</a:t>
            </a:r>
            <a:endParaRPr lang="fr-FR" sz="2800" b="1" dirty="0">
              <a:solidFill>
                <a:srgbClr val="FFC000"/>
              </a:solidFill>
            </a:endParaRPr>
          </a:p>
        </p:txBody>
      </p:sp>
      <p:sp>
        <p:nvSpPr>
          <p:cNvPr id="3" name="ZoneTexte 2">
            <a:extLst>
              <a:ext uri="{FF2B5EF4-FFF2-40B4-BE49-F238E27FC236}">
                <a16:creationId xmlns:a16="http://schemas.microsoft.com/office/drawing/2014/main" id="{EA551057-C17F-A76B-E1E6-CC2EFE929D5B}"/>
              </a:ext>
            </a:extLst>
          </p:cNvPr>
          <p:cNvSpPr txBox="1"/>
          <p:nvPr/>
        </p:nvSpPr>
        <p:spPr>
          <a:xfrm>
            <a:off x="685800" y="1752600"/>
            <a:ext cx="8242300" cy="5078313"/>
          </a:xfrm>
          <a:prstGeom prst="rect">
            <a:avLst/>
          </a:prstGeom>
          <a:noFill/>
        </p:spPr>
        <p:txBody>
          <a:bodyPr wrap="square" rtlCol="0">
            <a:spAutoFit/>
          </a:bodyPr>
          <a:lstStyle/>
          <a:p>
            <a:r>
              <a:rPr lang="fr-FR" dirty="0">
                <a:solidFill>
                  <a:srgbClr val="00B0F0"/>
                </a:solidFill>
              </a:rPr>
              <a:t>1/ Qui peut être candidat aux élections municipales ? Les inéligibilités</a:t>
            </a:r>
          </a:p>
          <a:p>
            <a:endParaRPr lang="fr-FR" dirty="0">
              <a:solidFill>
                <a:srgbClr val="00B0F0"/>
              </a:solidFill>
            </a:endParaRPr>
          </a:p>
          <a:p>
            <a:r>
              <a:rPr lang="fr-FR" b="1" dirty="0"/>
              <a:t>Le code électoral fixe des règles d’inéligibilité : l’agent inéligible ne peut pas se présenter</a:t>
            </a:r>
          </a:p>
          <a:p>
            <a:endParaRPr lang="fr-FR" dirty="0"/>
          </a:p>
          <a:p>
            <a:r>
              <a:rPr lang="fr-FR" dirty="0"/>
              <a:t>Art L.231 code électoral : « Ne peuvent être élus conseillers municipaux dans les communes situées dans le ressort où </a:t>
            </a:r>
            <a:r>
              <a:rPr lang="fr-FR" b="1" dirty="0"/>
              <a:t>ils exercent ou ont exercé leurs fonctions depuis moins de six mois </a:t>
            </a:r>
            <a:r>
              <a:rPr lang="fr-FR" dirty="0"/>
              <a:t> les personnes exerçant, au sein d'un établissement public de coopération intercommunale à fiscalité propre ou de leurs établissements publics, les fonctions de directeur général des services, directeur général adjoint des services, directeur des services, directeur adjoint des services ou chef de service, ainsi que les fonctions de directeur de cabinet, directeur adjoint de cabinet ou chef de cabinet en ayant reçu délégation de signature du président, du président de l'assemblée ou du président du conseil exécutif » </a:t>
            </a:r>
          </a:p>
          <a:p>
            <a:endParaRPr lang="fr-FR" dirty="0"/>
          </a:p>
          <a:p>
            <a:r>
              <a:rPr lang="fr-FR" b="1" dirty="0"/>
              <a:t>&gt; Fonctions de responsabilités dans un EPCI dans les 6 mois précédents l’élection = inéligibilité dans les communes du ressort de l’EPCI</a:t>
            </a:r>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2049151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8E5C9-0DD3-2386-0912-85E090EE3317}"/>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AD1C53A6-64C5-AB80-5F80-85DF19B8A5A3}"/>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C198B787-C20C-30D7-770D-B03D1C4816DF}"/>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595B40D2-BC9F-08CE-EF07-4C7B975EAD0F}"/>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84C2979E-D09E-3102-99F9-0C569A637D6B}"/>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A97C5DE9-F303-BA20-915E-C9DEF8D386E7}"/>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9B0136F7-B090-F73C-E0E7-8D88790E29FF}"/>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F95DE303-AC79-A6F9-8915-074F3BBACEF8}"/>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ABBCF0FA-46EE-EF05-CDBD-D8B58A2C49C8}"/>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7E765BE0-25F5-9EC8-D651-A11F6FE0F7CA}"/>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D0C57B93-EDF2-FF5E-9B59-364A6E42B4A3}"/>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0E8D8CD8-C902-C4EF-20CE-0A483C472D75}"/>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2BE836EF-F5FE-0A51-C329-845944CB791A}"/>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AA1BBCDA-5B83-A1A0-4900-1478E27A73AA}"/>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59F549B1-F797-E08A-EB77-7CF2A6646F73}"/>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DEA35485-CEC9-0032-93F9-637FEA44E401}"/>
              </a:ext>
            </a:extLst>
          </p:cNvPr>
          <p:cNvSpPr txBox="1"/>
          <p:nvPr/>
        </p:nvSpPr>
        <p:spPr>
          <a:xfrm>
            <a:off x="304800" y="1582042"/>
            <a:ext cx="8022700" cy="523220"/>
          </a:xfrm>
          <a:prstGeom prst="rect">
            <a:avLst/>
          </a:prstGeom>
          <a:noFill/>
        </p:spPr>
        <p:txBody>
          <a:bodyPr wrap="square" rtlCol="0">
            <a:spAutoFit/>
          </a:bodyPr>
          <a:lstStyle/>
          <a:p>
            <a:pPr algn="ctr"/>
            <a:r>
              <a:rPr lang="fr-FR" sz="2800" b="1" dirty="0"/>
              <a:t>	</a:t>
            </a:r>
            <a:r>
              <a:rPr lang="fr-FR" sz="2800" b="1" dirty="0">
                <a:solidFill>
                  <a:schemeClr val="accent3"/>
                </a:solidFill>
              </a:rPr>
              <a:t>		</a:t>
            </a:r>
            <a:endParaRPr lang="fr-FR" sz="2800" b="1" dirty="0">
              <a:solidFill>
                <a:srgbClr val="FFC000"/>
              </a:solidFill>
            </a:endParaRPr>
          </a:p>
        </p:txBody>
      </p:sp>
      <p:sp>
        <p:nvSpPr>
          <p:cNvPr id="3" name="ZoneTexte 2">
            <a:extLst>
              <a:ext uri="{FF2B5EF4-FFF2-40B4-BE49-F238E27FC236}">
                <a16:creationId xmlns:a16="http://schemas.microsoft.com/office/drawing/2014/main" id="{A2B2EB28-FB19-A210-4E01-F0CA8F0B95C1}"/>
              </a:ext>
            </a:extLst>
          </p:cNvPr>
          <p:cNvSpPr txBox="1"/>
          <p:nvPr/>
        </p:nvSpPr>
        <p:spPr>
          <a:xfrm>
            <a:off x="685800" y="1752600"/>
            <a:ext cx="8242300" cy="4801314"/>
          </a:xfrm>
          <a:prstGeom prst="rect">
            <a:avLst/>
          </a:prstGeom>
          <a:noFill/>
        </p:spPr>
        <p:txBody>
          <a:bodyPr wrap="square" rtlCol="0">
            <a:spAutoFit/>
          </a:bodyPr>
          <a:lstStyle/>
          <a:p>
            <a:r>
              <a:rPr lang="fr-FR" dirty="0">
                <a:solidFill>
                  <a:srgbClr val="00B0F0"/>
                </a:solidFill>
              </a:rPr>
              <a:t>1/ Qui peut être candidat aux élections municipales ? Les inéligibilités</a:t>
            </a:r>
          </a:p>
          <a:p>
            <a:endParaRPr lang="fr-FR" dirty="0"/>
          </a:p>
          <a:p>
            <a:r>
              <a:rPr lang="fr-FR" dirty="0"/>
              <a:t>Art L.231 code électoral : « Les agents salariés communaux ne peuvent être élus au conseil municipal de la commune qui les emploie. Ne sont pas compris dans cette catégorie (…) dans les communes comptant moins de 1 000 habitants, ceux qui ne sont agents salariés de la commune qu'au titre d'une activité saisonnière ou occasionnelle. »</a:t>
            </a:r>
          </a:p>
          <a:p>
            <a:endParaRPr lang="fr-FR" dirty="0"/>
          </a:p>
          <a:p>
            <a:pPr marL="285750" indent="-285750">
              <a:buFont typeface="Wingdings" panose="05000000000000000000" pitchFamily="2" charset="2"/>
              <a:buChar char="Ø"/>
            </a:pPr>
            <a:r>
              <a:rPr lang="fr-FR" b="1" dirty="0"/>
              <a:t>Agent de la commune quelque soit sont statut (fonctionnaire, contractuel, vacataire) = inéligibilité au sein de la commune employeur</a:t>
            </a:r>
          </a:p>
          <a:p>
            <a:endParaRPr lang="fr-FR" dirty="0"/>
          </a:p>
          <a:p>
            <a:r>
              <a:rPr lang="fr-FR" b="1" dirty="0"/>
              <a:t>Exceptions :</a:t>
            </a:r>
          </a:p>
          <a:p>
            <a:pPr marL="285750" indent="-285750">
              <a:buFont typeface="Arial" panose="020B0604020202020204" pitchFamily="34" charset="0"/>
              <a:buChar char="•"/>
            </a:pPr>
            <a:r>
              <a:rPr lang="fr-FR" dirty="0"/>
              <a:t>les agents qui au jour de l’élection ont fait valoir leur droit à la retraite</a:t>
            </a:r>
          </a:p>
          <a:p>
            <a:pPr marL="285750" indent="-285750">
              <a:buFont typeface="Arial" panose="020B0604020202020204" pitchFamily="34" charset="0"/>
              <a:buChar char="•"/>
            </a:pPr>
            <a:r>
              <a:rPr lang="fr-FR" dirty="0"/>
              <a:t>Les agents dont la démission est effective avant la date du scrutin</a:t>
            </a:r>
          </a:p>
          <a:p>
            <a:pPr marL="285750" indent="-285750">
              <a:buFont typeface="Arial" panose="020B0604020202020204" pitchFamily="34" charset="0"/>
              <a:buChar char="•"/>
            </a:pPr>
            <a:r>
              <a:rPr lang="fr-FR" dirty="0"/>
              <a:t>Les agents saisonniers dans les communes de moins de 1000 habitants</a:t>
            </a:r>
          </a:p>
          <a:p>
            <a:pPr marL="285750" indent="-285750">
              <a:buFont typeface="Arial" panose="020B0604020202020204" pitchFamily="34" charset="0"/>
              <a:buChar char="•"/>
            </a:pPr>
            <a:r>
              <a:rPr lang="fr-FR" dirty="0"/>
              <a:t>Les agents placés en disponibilité à la date du scrutin</a:t>
            </a:r>
          </a:p>
          <a:p>
            <a:pPr marL="285750" indent="-285750">
              <a:buFont typeface="Arial" panose="020B0604020202020204" pitchFamily="34" charset="0"/>
              <a:buChar char="•"/>
            </a:pPr>
            <a:r>
              <a:rPr lang="fr-FR" dirty="0"/>
              <a:t>Les agents placés en détachement à la date du scrutin</a:t>
            </a:r>
          </a:p>
        </p:txBody>
      </p:sp>
    </p:spTree>
    <p:extLst>
      <p:ext uri="{BB962C8B-B14F-4D97-AF65-F5344CB8AC3E}">
        <p14:creationId xmlns:p14="http://schemas.microsoft.com/office/powerpoint/2010/main" val="785142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2F838-5F7B-5F2F-8DA4-90C0CA7EC765}"/>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61D2A664-0860-4367-F786-D9909E2CA0B9}"/>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04E30550-E807-6867-2FF8-91E801DC5FFA}"/>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8BA35396-D654-DE3D-4985-5D98094DE46E}"/>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1B400F96-FABC-14F5-F5D7-D801E730981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8DEBAF1B-535F-D9B0-B135-E1D398F9D71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9F4F8240-9DBC-97F5-A0E8-B5B3D77A3265}"/>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4C4606C0-2F18-1C51-8AD0-C48C2EC88788}"/>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409FEB0B-528A-E501-5319-EF933E23684C}"/>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B57B76F8-C4B2-9BCB-60E8-44EA3C8C7E05}"/>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97CDF9BD-04C5-5313-A071-25CD0B3BC435}"/>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B7C277D9-2EC8-9E11-547B-24F9844D0042}"/>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FCEF68D7-F61A-8F0C-98E0-0E88D008BBCD}"/>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B0E550AF-8954-C2AA-6D32-0F82A6817D4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EAA21FA4-24E9-F042-1B7D-1914258EF342}"/>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AF81095A-A0DD-5892-1358-10DF8D8F9522}"/>
              </a:ext>
            </a:extLst>
          </p:cNvPr>
          <p:cNvSpPr txBox="1"/>
          <p:nvPr/>
        </p:nvSpPr>
        <p:spPr>
          <a:xfrm>
            <a:off x="304800" y="1582042"/>
            <a:ext cx="8022700" cy="523220"/>
          </a:xfrm>
          <a:prstGeom prst="rect">
            <a:avLst/>
          </a:prstGeom>
          <a:noFill/>
        </p:spPr>
        <p:txBody>
          <a:bodyPr wrap="square" rtlCol="0">
            <a:spAutoFit/>
          </a:bodyPr>
          <a:lstStyle/>
          <a:p>
            <a:pPr algn="ctr"/>
            <a:r>
              <a:rPr lang="fr-FR" sz="2800" b="1" dirty="0"/>
              <a:t>	</a:t>
            </a:r>
            <a:r>
              <a:rPr lang="fr-FR" sz="2800" b="1" dirty="0">
                <a:solidFill>
                  <a:schemeClr val="accent3"/>
                </a:solidFill>
              </a:rPr>
              <a:t>		</a:t>
            </a:r>
            <a:endParaRPr lang="fr-FR" sz="2800" b="1" dirty="0">
              <a:solidFill>
                <a:srgbClr val="FFC000"/>
              </a:solidFill>
            </a:endParaRPr>
          </a:p>
        </p:txBody>
      </p:sp>
      <p:sp>
        <p:nvSpPr>
          <p:cNvPr id="3" name="ZoneTexte 2">
            <a:extLst>
              <a:ext uri="{FF2B5EF4-FFF2-40B4-BE49-F238E27FC236}">
                <a16:creationId xmlns:a16="http://schemas.microsoft.com/office/drawing/2014/main" id="{4963A03C-0D8F-4862-2465-47C8970553E8}"/>
              </a:ext>
            </a:extLst>
          </p:cNvPr>
          <p:cNvSpPr txBox="1"/>
          <p:nvPr/>
        </p:nvSpPr>
        <p:spPr>
          <a:xfrm>
            <a:off x="685800" y="1752600"/>
            <a:ext cx="8242300" cy="4247317"/>
          </a:xfrm>
          <a:prstGeom prst="rect">
            <a:avLst/>
          </a:prstGeom>
          <a:noFill/>
        </p:spPr>
        <p:txBody>
          <a:bodyPr wrap="square" rtlCol="0">
            <a:spAutoFit/>
          </a:bodyPr>
          <a:lstStyle/>
          <a:p>
            <a:r>
              <a:rPr lang="fr-FR" dirty="0">
                <a:solidFill>
                  <a:srgbClr val="00B0F0"/>
                </a:solidFill>
              </a:rPr>
              <a:t>2/ droits et obligation de l’agent pendant la campagne électorale</a:t>
            </a:r>
          </a:p>
          <a:p>
            <a:endParaRPr lang="fr-FR" dirty="0">
              <a:solidFill>
                <a:srgbClr val="00B0F0"/>
              </a:solidFill>
            </a:endParaRPr>
          </a:p>
          <a:p>
            <a:pPr marL="285750" indent="-285750">
              <a:buFont typeface="Arial" panose="020B0604020202020204" pitchFamily="34" charset="0"/>
              <a:buChar char="•"/>
            </a:pPr>
            <a:r>
              <a:rPr lang="fr-FR" dirty="0"/>
              <a:t>Droit à des autorisations d’absence pour participer à la campagne électorale pour les élections municipales à hauteur de 10 jours</a:t>
            </a:r>
          </a:p>
          <a:p>
            <a:pPr marL="742950" lvl="1" indent="-285750">
              <a:buFont typeface="Arial" panose="020B0604020202020204" pitchFamily="34" charset="0"/>
              <a:buChar char="•"/>
            </a:pPr>
            <a:r>
              <a:rPr lang="fr-FR" dirty="0"/>
              <a:t>Absence à prendre par demi journée minimum</a:t>
            </a:r>
          </a:p>
          <a:p>
            <a:pPr marL="742950" lvl="1" indent="-285750">
              <a:buFont typeface="Arial" panose="020B0604020202020204" pitchFamily="34" charset="0"/>
              <a:buChar char="•"/>
            </a:pPr>
            <a:r>
              <a:rPr lang="fr-FR" dirty="0"/>
              <a:t>À solliciter au moins 24 heures à l’avance</a:t>
            </a:r>
          </a:p>
          <a:p>
            <a:pPr marL="742950" lvl="1" indent="-285750">
              <a:buFont typeface="Arial" panose="020B0604020202020204" pitchFamily="34" charset="0"/>
              <a:buChar char="•"/>
            </a:pPr>
            <a:r>
              <a:rPr lang="fr-FR" dirty="0"/>
              <a:t>À déduire du solde des congés ou RTT ou à récupérer en aménagement du temps de travail ou sans solde</a:t>
            </a:r>
          </a:p>
          <a:p>
            <a:pPr marL="742950" lvl="1" indent="-285750">
              <a:buFont typeface="Arial" panose="020B0604020202020204" pitchFamily="34" charset="0"/>
              <a:buChar char="•"/>
            </a:pPr>
            <a:r>
              <a:rPr lang="fr-FR" dirty="0"/>
              <a:t>Sans effet sur le droit à l’ancienneté</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Devoir de réserve : les agents publics sont tenus à une obligation de neutralité politique et d’impartialité</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Interdiction de distribuer des tracts dans l’exercice des fonctions</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1541560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200F2-EB97-A0F2-C0F8-C690D36F074E}"/>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F93C05C8-CC5C-2A23-A8B3-F60C0FC27E2E}"/>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08219B38-6420-2644-FBF4-C20431FE7C9C}"/>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E4530091-EC12-DF58-6E46-62E534DAF5A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5CFE94E5-3501-3E94-CA22-4F07D676345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E6BEEEDA-D55E-D589-D859-235C5BB370F8}"/>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57AEDF2E-1FCF-BB4A-6EA5-080DA1A9E89E}"/>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09BE69B6-BC5E-8419-ABF0-36F34937D06D}"/>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FBDE30D8-D749-ECAC-6B8B-0273D6C022E0}"/>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BF802EDC-CEFF-B5B2-2278-0F4DFC4BBDD9}"/>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49BE56D2-4B7F-40B7-8D57-D2AC9573BA01}"/>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55EBBF99-98D5-50C7-13F6-31A3E6D62AAE}"/>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7B72FBC6-FCBB-2BEE-C6CF-AF03A99E572E}"/>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4819B22D-BC01-10BF-C46F-37FD88029B31}"/>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C5C394D1-D4A8-9BDC-FB08-2B36B028AC0A}"/>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DFF0D51B-A25F-3098-BB75-908388CFE4C1}"/>
              </a:ext>
            </a:extLst>
          </p:cNvPr>
          <p:cNvSpPr txBox="1"/>
          <p:nvPr/>
        </p:nvSpPr>
        <p:spPr>
          <a:xfrm>
            <a:off x="304800" y="1582042"/>
            <a:ext cx="8022700" cy="523220"/>
          </a:xfrm>
          <a:prstGeom prst="rect">
            <a:avLst/>
          </a:prstGeom>
          <a:noFill/>
        </p:spPr>
        <p:txBody>
          <a:bodyPr wrap="square" rtlCol="0">
            <a:spAutoFit/>
          </a:bodyPr>
          <a:lstStyle/>
          <a:p>
            <a:pPr algn="ctr"/>
            <a:r>
              <a:rPr lang="fr-FR" sz="2800" b="1" dirty="0"/>
              <a:t>	</a:t>
            </a:r>
            <a:r>
              <a:rPr lang="fr-FR" sz="2800" b="1" dirty="0">
                <a:solidFill>
                  <a:schemeClr val="accent3"/>
                </a:solidFill>
              </a:rPr>
              <a:t>		</a:t>
            </a:r>
            <a:endParaRPr lang="fr-FR" sz="2800" b="1" dirty="0">
              <a:solidFill>
                <a:srgbClr val="FFC000"/>
              </a:solidFill>
            </a:endParaRPr>
          </a:p>
        </p:txBody>
      </p:sp>
      <p:sp>
        <p:nvSpPr>
          <p:cNvPr id="3" name="ZoneTexte 2">
            <a:extLst>
              <a:ext uri="{FF2B5EF4-FFF2-40B4-BE49-F238E27FC236}">
                <a16:creationId xmlns:a16="http://schemas.microsoft.com/office/drawing/2014/main" id="{0BAD3E9C-6D0A-3C9D-5DB7-4029E3A3DDB5}"/>
              </a:ext>
            </a:extLst>
          </p:cNvPr>
          <p:cNvSpPr txBox="1"/>
          <p:nvPr/>
        </p:nvSpPr>
        <p:spPr>
          <a:xfrm>
            <a:off x="685800" y="1752600"/>
            <a:ext cx="8242300" cy="4801314"/>
          </a:xfrm>
          <a:prstGeom prst="rect">
            <a:avLst/>
          </a:prstGeom>
          <a:noFill/>
        </p:spPr>
        <p:txBody>
          <a:bodyPr wrap="square" rtlCol="0">
            <a:spAutoFit/>
          </a:bodyPr>
          <a:lstStyle/>
          <a:p>
            <a:r>
              <a:rPr lang="fr-FR" dirty="0">
                <a:solidFill>
                  <a:srgbClr val="00B0F0"/>
                </a:solidFill>
              </a:rPr>
              <a:t>3/ situation administrative de l’agent élu</a:t>
            </a:r>
          </a:p>
          <a:p>
            <a:endParaRPr lang="fr-FR" dirty="0">
              <a:solidFill>
                <a:srgbClr val="00B0F0"/>
              </a:solidFill>
            </a:endParaRPr>
          </a:p>
          <a:p>
            <a:pPr marL="285750" indent="-285750">
              <a:buFont typeface="Arial" panose="020B0604020202020204" pitchFamily="34" charset="0"/>
              <a:buChar char="•"/>
            </a:pPr>
            <a:r>
              <a:rPr lang="fr-FR" dirty="0">
                <a:solidFill>
                  <a:srgbClr val="00B0F0"/>
                </a:solidFill>
              </a:rPr>
              <a:t>Le détachement</a:t>
            </a:r>
          </a:p>
          <a:p>
            <a:endParaRPr lang="fr-FR" dirty="0">
              <a:solidFill>
                <a:srgbClr val="00B0F0"/>
              </a:solidFill>
            </a:endParaRPr>
          </a:p>
          <a:p>
            <a:pPr marL="285750" indent="-285750">
              <a:buFont typeface="Arial" panose="020B0604020202020204" pitchFamily="34" charset="0"/>
              <a:buChar char="•"/>
            </a:pPr>
            <a:r>
              <a:rPr lang="fr-FR" dirty="0"/>
              <a:t>Détachement de droit pour le mandat de :</a:t>
            </a:r>
          </a:p>
          <a:p>
            <a:pPr marL="742950" lvl="1" indent="-285750">
              <a:buFont typeface="Arial" panose="020B0604020202020204" pitchFamily="34" charset="0"/>
              <a:buChar char="•"/>
            </a:pPr>
            <a:r>
              <a:rPr lang="fr-FR" dirty="0"/>
              <a:t>Maire ou adjoint au maire</a:t>
            </a:r>
          </a:p>
          <a:p>
            <a:pPr marL="742950" lvl="1" indent="-285750">
              <a:buFont typeface="Arial" panose="020B0604020202020204" pitchFamily="34" charset="0"/>
              <a:buChar char="•"/>
            </a:pPr>
            <a:r>
              <a:rPr lang="fr-FR" dirty="0"/>
              <a:t>Président ou vice-président d’un EPCI à fiscalité propre</a:t>
            </a:r>
          </a:p>
          <a:p>
            <a:pPr marL="285750" indent="-285750">
              <a:buFont typeface="Arial" panose="020B0604020202020204" pitchFamily="34" charset="0"/>
              <a:buChar char="•"/>
            </a:pPr>
            <a:r>
              <a:rPr lang="fr-FR" dirty="0"/>
              <a:t>Détachement sous réserve des nécessités de service pour les autres mandats municipaux</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Situation en détachement :</a:t>
            </a:r>
          </a:p>
          <a:p>
            <a:pPr marL="742950" lvl="1" indent="-285750">
              <a:buFont typeface="Arial" panose="020B0604020202020204" pitchFamily="34" charset="0"/>
              <a:buChar char="•"/>
            </a:pPr>
            <a:r>
              <a:rPr lang="fr-FR" dirty="0"/>
              <a:t>Le fonctionnaire perçoit des indemnités liées à son mandat, il n’est plus rémunéré par son administration d’origine</a:t>
            </a:r>
          </a:p>
          <a:p>
            <a:pPr marL="742950" lvl="1" indent="-285750">
              <a:buFont typeface="Arial" panose="020B0604020202020204" pitchFamily="34" charset="0"/>
              <a:buChar char="•"/>
            </a:pPr>
            <a:r>
              <a:rPr lang="fr-FR" dirty="0"/>
              <a:t>Il continue à bénéficier dans son cadre d’emploi d’origine des droits à l’avancement ou à la retraite</a:t>
            </a:r>
          </a:p>
          <a:p>
            <a:pPr marL="742950" lvl="1" indent="-285750">
              <a:buFont typeface="Arial" panose="020B0604020202020204" pitchFamily="34" charset="0"/>
              <a:buChar char="•"/>
            </a:pPr>
            <a:r>
              <a:rPr lang="fr-FR" dirty="0"/>
              <a:t>Règles de réintégration de droit commun</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1588192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0714F-9BD6-4267-5D59-97BF8A12DE0C}"/>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05B24698-BA1E-5B1F-9C5D-590AB033223E}"/>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950407E0-9A01-DE24-9BFC-20DAF9E8E2E0}"/>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4084063C-3BC5-8F2A-7FE0-09053A433193}"/>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0379F4AD-09BD-7C00-BF2D-766E7E3EAAB0}"/>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CE8D8037-AFE9-53F1-22FC-B9BCF9DFC237}"/>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AF5E5B77-4406-6990-7FC0-E1BAE0EC3119}"/>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D0AAAC6A-EC05-862B-0D23-2753BA87BD96}"/>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81C5137C-BF5F-FE52-DC78-A6A0622C0A32}"/>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9DB924A5-14D0-605D-5BA2-7C08D1983524}"/>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FFF6DC42-7115-0B7E-F762-3CED796E2BAC}"/>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1E9F834B-B4DF-E1A0-FBC4-BC9C348ED20B}"/>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BECB5B24-4CCA-A3F9-D372-BEA4A285F1C1}"/>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FB768842-EAC3-752E-A274-1BCF0B8C1173}"/>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8F882063-2D1A-01D6-C2E7-3A654A2121B1}"/>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595CDF30-D29A-6F42-3B83-96436E19B02D}"/>
              </a:ext>
            </a:extLst>
          </p:cNvPr>
          <p:cNvSpPr txBox="1"/>
          <p:nvPr/>
        </p:nvSpPr>
        <p:spPr>
          <a:xfrm>
            <a:off x="304800" y="1582042"/>
            <a:ext cx="8022700" cy="523220"/>
          </a:xfrm>
          <a:prstGeom prst="rect">
            <a:avLst/>
          </a:prstGeom>
          <a:noFill/>
        </p:spPr>
        <p:txBody>
          <a:bodyPr wrap="square" rtlCol="0">
            <a:spAutoFit/>
          </a:bodyPr>
          <a:lstStyle/>
          <a:p>
            <a:pPr algn="ctr"/>
            <a:r>
              <a:rPr lang="fr-FR" sz="2800" b="1" dirty="0"/>
              <a:t>	</a:t>
            </a:r>
            <a:r>
              <a:rPr lang="fr-FR" sz="2800" b="1" dirty="0">
                <a:solidFill>
                  <a:schemeClr val="accent3"/>
                </a:solidFill>
              </a:rPr>
              <a:t>		</a:t>
            </a:r>
            <a:endParaRPr lang="fr-FR" sz="2800" b="1" dirty="0">
              <a:solidFill>
                <a:srgbClr val="FFC000"/>
              </a:solidFill>
            </a:endParaRPr>
          </a:p>
        </p:txBody>
      </p:sp>
      <p:sp>
        <p:nvSpPr>
          <p:cNvPr id="3" name="ZoneTexte 2">
            <a:extLst>
              <a:ext uri="{FF2B5EF4-FFF2-40B4-BE49-F238E27FC236}">
                <a16:creationId xmlns:a16="http://schemas.microsoft.com/office/drawing/2014/main" id="{557A89DE-CF35-C404-9932-8F04D46B8B4E}"/>
              </a:ext>
            </a:extLst>
          </p:cNvPr>
          <p:cNvSpPr txBox="1"/>
          <p:nvPr/>
        </p:nvSpPr>
        <p:spPr>
          <a:xfrm>
            <a:off x="685800" y="1752600"/>
            <a:ext cx="8242300" cy="5078313"/>
          </a:xfrm>
          <a:prstGeom prst="rect">
            <a:avLst/>
          </a:prstGeom>
          <a:noFill/>
        </p:spPr>
        <p:txBody>
          <a:bodyPr wrap="square" rtlCol="0">
            <a:spAutoFit/>
          </a:bodyPr>
          <a:lstStyle/>
          <a:p>
            <a:r>
              <a:rPr lang="fr-FR" dirty="0">
                <a:solidFill>
                  <a:srgbClr val="00B0F0"/>
                </a:solidFill>
              </a:rPr>
              <a:t>3/ situation administrative de l’agent élu qui cesse provisoirement son activité professionnelle au profit de son mandat</a:t>
            </a:r>
          </a:p>
          <a:p>
            <a:endParaRPr lang="fr-FR" dirty="0">
              <a:solidFill>
                <a:srgbClr val="00B0F0"/>
              </a:solidFill>
            </a:endParaRPr>
          </a:p>
          <a:p>
            <a:pPr marL="285750" indent="-285750">
              <a:buFont typeface="Arial" panose="020B0604020202020204" pitchFamily="34" charset="0"/>
              <a:buChar char="•"/>
            </a:pPr>
            <a:r>
              <a:rPr lang="fr-FR" dirty="0">
                <a:solidFill>
                  <a:srgbClr val="00B0F0"/>
                </a:solidFill>
              </a:rPr>
              <a:t>La disponibilité</a:t>
            </a:r>
          </a:p>
          <a:p>
            <a:endParaRPr lang="fr-FR" dirty="0">
              <a:solidFill>
                <a:srgbClr val="00B0F0"/>
              </a:solidFill>
            </a:endParaRPr>
          </a:p>
          <a:p>
            <a:pPr marL="285750" indent="-285750">
              <a:buFont typeface="Arial" panose="020B0604020202020204" pitchFamily="34" charset="0"/>
              <a:buChar char="•"/>
            </a:pPr>
            <a:r>
              <a:rPr lang="fr-FR" dirty="0"/>
              <a:t>Disponibilité de droit pour la durée du mandat d’élu local</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Situation en disponibilité :</a:t>
            </a:r>
          </a:p>
          <a:p>
            <a:pPr marL="742950" lvl="1" indent="-285750">
              <a:buFont typeface="Arial" panose="020B0604020202020204" pitchFamily="34" charset="0"/>
              <a:buChar char="•"/>
            </a:pPr>
            <a:r>
              <a:rPr lang="fr-FR" dirty="0"/>
              <a:t>Le fonctionnaire perçoit des indemnités liées à son mandat, il n’est plus rémunéré par son administration d’origine</a:t>
            </a:r>
          </a:p>
          <a:p>
            <a:pPr marL="742950" lvl="1" indent="-285750">
              <a:buFont typeface="Arial" panose="020B0604020202020204" pitchFamily="34" charset="0"/>
              <a:buChar char="•"/>
            </a:pPr>
            <a:r>
              <a:rPr lang="fr-FR" dirty="0"/>
              <a:t>Il ne bénéficie plus dans son cadre d’emploi d’origine des droits à l’avancement ou à la retraite</a:t>
            </a:r>
          </a:p>
          <a:p>
            <a:pPr marL="742950" lvl="1" indent="-285750">
              <a:buFont typeface="Arial" panose="020B0604020202020204" pitchFamily="34" charset="0"/>
              <a:buChar char="•"/>
            </a:pPr>
            <a:r>
              <a:rPr lang="fr-FR" dirty="0"/>
              <a:t>Règles de réintégration de droit commun</a:t>
            </a:r>
          </a:p>
          <a:p>
            <a:pPr marL="742950" lvl="1" indent="-285750">
              <a:buFont typeface="Arial" panose="020B0604020202020204" pitchFamily="34" charset="0"/>
              <a:buChar char="•"/>
            </a:pPr>
            <a:endParaRPr lang="fr-FR" dirty="0"/>
          </a:p>
          <a:p>
            <a:pPr lvl="1"/>
            <a:r>
              <a:rPr lang="fr-FR" dirty="0"/>
              <a:t>NB : cette disponibilité n’est ouverte qu’après l’élection; l’agent ne peut pas en bénéficier pendant la campagne</a:t>
            </a:r>
          </a:p>
          <a:p>
            <a:pPr marL="285750" indent="-285750">
              <a:buFont typeface="Arial" panose="020B0604020202020204" pitchFamily="34" charset="0"/>
              <a:buChar char="•"/>
            </a:pPr>
            <a:endParaRPr lang="fr-FR" dirty="0"/>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034464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25439" y="1043885"/>
            <a:ext cx="2590800" cy="382156"/>
          </a:xfrm>
          <a:prstGeom prst="rect">
            <a:avLst/>
          </a:prstGeom>
        </p:spPr>
        <p:txBody>
          <a:bodyPr vert="horz" wrap="square" lIns="0" tIns="12700" rIns="0" bIns="0" rtlCol="0">
            <a:spAutoFit/>
          </a:bodyPr>
          <a:lstStyle/>
          <a:p>
            <a:pPr marL="12700">
              <a:lnSpc>
                <a:spcPct val="100000"/>
              </a:lnSpc>
              <a:spcBef>
                <a:spcPts val="100"/>
              </a:spcBef>
            </a:pPr>
            <a:r>
              <a:rPr lang="fr-FR" dirty="0">
                <a:solidFill>
                  <a:srgbClr val="00B0F0"/>
                </a:solidFill>
              </a:rPr>
              <a:t>SOMMAIRE </a:t>
            </a:r>
            <a:endParaRPr spc="-20" dirty="0">
              <a:solidFill>
                <a:srgbClr val="00B0F0"/>
              </a:solidFill>
            </a:endParaRPr>
          </a:p>
        </p:txBody>
      </p:sp>
      <p:pic>
        <p:nvPicPr>
          <p:cNvPr id="11" name="Image 10" descr="Logo_CDG18_BS.jpg"/>
          <p:cNvPicPr>
            <a:picLocks noChangeAspect="1"/>
          </p:cNvPicPr>
          <p:nvPr/>
        </p:nvPicPr>
        <p:blipFill>
          <a:blip r:embed="rId3"/>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B43A91C2-7F6F-B567-614F-D7BB1A83F133}"/>
              </a:ext>
            </a:extLst>
          </p:cNvPr>
          <p:cNvSpPr txBox="1"/>
          <p:nvPr/>
        </p:nvSpPr>
        <p:spPr>
          <a:xfrm>
            <a:off x="304800" y="1582042"/>
            <a:ext cx="8022700" cy="5693866"/>
          </a:xfrm>
          <a:prstGeom prst="rect">
            <a:avLst/>
          </a:prstGeom>
          <a:noFill/>
        </p:spPr>
        <p:txBody>
          <a:bodyPr wrap="square" rtlCol="0">
            <a:spAutoFit/>
          </a:bodyPr>
          <a:lstStyle/>
          <a:p>
            <a:pPr marL="514350" indent="-514350">
              <a:buAutoNum type="arabicPeriod"/>
            </a:pPr>
            <a:r>
              <a:rPr lang="fr-FR" sz="2800" b="1" dirty="0">
                <a:solidFill>
                  <a:srgbClr val="00B0F0"/>
                </a:solidFill>
              </a:rPr>
              <a:t>Retraite : les bonnes pratiques. Focus sur le compte individuel retraite</a:t>
            </a:r>
          </a:p>
          <a:p>
            <a:endParaRPr lang="fr-FR" sz="2800" b="1" dirty="0">
              <a:solidFill>
                <a:schemeClr val="accent2"/>
              </a:solidFill>
            </a:endParaRPr>
          </a:p>
          <a:p>
            <a:pPr marL="541338"/>
            <a:r>
              <a:rPr lang="fr-FR" sz="2800" b="1" dirty="0">
                <a:solidFill>
                  <a:schemeClr val="accent2"/>
                </a:solidFill>
              </a:rPr>
              <a:t>2. </a:t>
            </a:r>
            <a:r>
              <a:rPr lang="fr-FR" sz="2800" b="1" dirty="0" err="1">
                <a:solidFill>
                  <a:schemeClr val="accent2"/>
                </a:solidFill>
              </a:rPr>
              <a:t>Pep’s</a:t>
            </a:r>
            <a:r>
              <a:rPr lang="fr-FR" sz="2800" b="1" dirty="0">
                <a:solidFill>
                  <a:schemeClr val="accent2"/>
                </a:solidFill>
              </a:rPr>
              <a:t> : bientôt une double authentification</a:t>
            </a:r>
          </a:p>
          <a:p>
            <a:pPr marL="541338"/>
            <a:endParaRPr lang="fr-FR" sz="2800" b="1" dirty="0">
              <a:solidFill>
                <a:schemeClr val="accent2"/>
              </a:solidFill>
            </a:endParaRPr>
          </a:p>
          <a:p>
            <a:pPr marL="541338"/>
            <a:r>
              <a:rPr lang="fr-FR" sz="2800" b="1" dirty="0">
                <a:solidFill>
                  <a:schemeClr val="accent2"/>
                </a:solidFill>
              </a:rPr>
              <a:t>	</a:t>
            </a:r>
            <a:r>
              <a:rPr lang="fr-FR" sz="2800" b="1" dirty="0">
                <a:solidFill>
                  <a:srgbClr val="CC99FF"/>
                </a:solidFill>
              </a:rPr>
              <a:t>3 Être agent public et candidat aux 				élections municipales</a:t>
            </a:r>
          </a:p>
          <a:p>
            <a:endParaRPr lang="fr-FR" sz="2800" b="1" dirty="0">
              <a:solidFill>
                <a:srgbClr val="00B050"/>
              </a:solidFill>
            </a:endParaRPr>
          </a:p>
          <a:p>
            <a:pPr marL="1252538" lvl="1"/>
            <a:r>
              <a:rPr lang="fr-FR" sz="2800" b="1" dirty="0">
                <a:solidFill>
                  <a:schemeClr val="accent6">
                    <a:lumMod val="60000"/>
                    <a:lumOff val="40000"/>
                  </a:schemeClr>
                </a:solidFill>
              </a:rPr>
              <a:t>	4. CNP : un dossier complet pour un 	remboursement assuré</a:t>
            </a:r>
          </a:p>
          <a:p>
            <a:pPr marL="1252538" lvl="1"/>
            <a:endParaRPr lang="fr-FR" sz="2800" b="1" dirty="0">
              <a:solidFill>
                <a:srgbClr val="00B050"/>
              </a:solidFill>
            </a:endParaRPr>
          </a:p>
          <a:p>
            <a:pPr marL="2155825" lvl="2"/>
            <a:r>
              <a:rPr lang="fr-FR" sz="2800" b="1" dirty="0">
                <a:solidFill>
                  <a:srgbClr val="FF0000"/>
                </a:solidFill>
              </a:rPr>
              <a:t>	5. L’actu-minute</a:t>
            </a:r>
            <a:endParaRPr lang="fr-FR" sz="2800" b="1" dirty="0">
              <a:solidFill>
                <a:srgbClr val="7030A0"/>
              </a:solidFill>
            </a:endParaRPr>
          </a:p>
          <a:p>
            <a:pPr algn="ctr"/>
            <a:r>
              <a:rPr lang="fr-FR" sz="2800" b="1" dirty="0"/>
              <a:t>	</a:t>
            </a:r>
            <a:r>
              <a:rPr lang="fr-FR" sz="2800" b="1" dirty="0">
                <a:solidFill>
                  <a:schemeClr val="accent3"/>
                </a:solidFill>
              </a:rPr>
              <a:t>		</a:t>
            </a:r>
            <a:endParaRPr lang="fr-FR" sz="2800" b="1" dirty="0">
              <a:solidFill>
                <a:srgbClr val="FFC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F321A-B7D2-50F1-D6CC-929B64857C21}"/>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14D2CE9B-E404-0259-B808-A610D0B6231B}"/>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4E22E1AB-BC75-02D3-252B-89EC2D35EB93}"/>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C5757570-A8CC-F2E9-F6E2-AF5AAD35D376}"/>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8E8AE330-E8B1-413B-0E44-98D40FDE71DA}"/>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FA6FDBFF-0649-7C72-9A18-BCB8725127C4}"/>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B36A8C45-0303-D71F-DC73-6FD8DFC9040D}"/>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89D5D41C-DCF8-77E3-DC0D-2A06F82F3908}"/>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86F9418F-04CD-E6F1-A786-98AAD97CB432}"/>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408CCE85-93C4-A37D-AB46-4DDD611EA819}"/>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AF4EC594-3D35-7D9E-B786-A938F52C63C7}"/>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60EF0304-F748-6E5D-D1D1-EC2CC65724A4}"/>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A601B757-2201-5241-B2EE-9E8CD93C8E23}"/>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DE4CF405-5A7F-4229-6D9C-D1E815D85490}"/>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045BC13B-0064-2DE8-4D87-B833C286B026}"/>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351C0D23-7D40-A2F4-49A5-B4261B391C6B}"/>
              </a:ext>
            </a:extLst>
          </p:cNvPr>
          <p:cNvSpPr txBox="1"/>
          <p:nvPr/>
        </p:nvSpPr>
        <p:spPr>
          <a:xfrm>
            <a:off x="304800" y="1582042"/>
            <a:ext cx="8022700" cy="523220"/>
          </a:xfrm>
          <a:prstGeom prst="rect">
            <a:avLst/>
          </a:prstGeom>
          <a:noFill/>
        </p:spPr>
        <p:txBody>
          <a:bodyPr wrap="square" rtlCol="0">
            <a:spAutoFit/>
          </a:bodyPr>
          <a:lstStyle/>
          <a:p>
            <a:pPr algn="ctr"/>
            <a:r>
              <a:rPr lang="fr-FR" sz="2800" b="1" dirty="0"/>
              <a:t>	</a:t>
            </a:r>
            <a:r>
              <a:rPr lang="fr-FR" sz="2800" b="1" dirty="0">
                <a:solidFill>
                  <a:schemeClr val="accent3"/>
                </a:solidFill>
              </a:rPr>
              <a:t>		</a:t>
            </a:r>
            <a:endParaRPr lang="fr-FR" sz="2800" b="1" dirty="0">
              <a:solidFill>
                <a:srgbClr val="FFC000"/>
              </a:solidFill>
            </a:endParaRPr>
          </a:p>
        </p:txBody>
      </p:sp>
      <p:sp>
        <p:nvSpPr>
          <p:cNvPr id="3" name="ZoneTexte 2">
            <a:extLst>
              <a:ext uri="{FF2B5EF4-FFF2-40B4-BE49-F238E27FC236}">
                <a16:creationId xmlns:a16="http://schemas.microsoft.com/office/drawing/2014/main" id="{5FE2FF8A-B0D0-FFA2-8934-8E1A2478FA24}"/>
              </a:ext>
            </a:extLst>
          </p:cNvPr>
          <p:cNvSpPr txBox="1"/>
          <p:nvPr/>
        </p:nvSpPr>
        <p:spPr>
          <a:xfrm>
            <a:off x="450850" y="1374513"/>
            <a:ext cx="8477250" cy="5632311"/>
          </a:xfrm>
          <a:prstGeom prst="rect">
            <a:avLst/>
          </a:prstGeom>
          <a:noFill/>
        </p:spPr>
        <p:txBody>
          <a:bodyPr wrap="square" rtlCol="0">
            <a:spAutoFit/>
          </a:bodyPr>
          <a:lstStyle/>
          <a:p>
            <a:r>
              <a:rPr lang="fr-FR" dirty="0">
                <a:solidFill>
                  <a:srgbClr val="00B0F0"/>
                </a:solidFill>
              </a:rPr>
              <a:t>3/ situation administrative de l’agent élu qui poursuit son activité professionnelle</a:t>
            </a:r>
          </a:p>
          <a:p>
            <a:endParaRPr lang="fr-FR" dirty="0">
              <a:solidFill>
                <a:srgbClr val="00B0F0"/>
              </a:solidFill>
            </a:endParaRPr>
          </a:p>
          <a:p>
            <a:pPr marL="285750" indent="-285750">
              <a:buFont typeface="Arial" panose="020B0604020202020204" pitchFamily="34" charset="0"/>
              <a:buChar char="•"/>
            </a:pPr>
            <a:r>
              <a:rPr lang="fr-FR" dirty="0">
                <a:solidFill>
                  <a:srgbClr val="00B0F0"/>
                </a:solidFill>
              </a:rPr>
              <a:t>Autorisation d’absences pour assister aux réunions institutionnelles (L2123-1 CGCT)</a:t>
            </a:r>
          </a:p>
          <a:p>
            <a:endParaRPr lang="fr-FR" dirty="0"/>
          </a:p>
          <a:p>
            <a:pPr marL="285750" indent="-285750">
              <a:buFontTx/>
              <a:buChar char="-"/>
            </a:pPr>
            <a:r>
              <a:rPr lang="fr-FR" dirty="0"/>
              <a:t>Liste des réunions éligibles fixées par l’article L.2123-1 CGCT:</a:t>
            </a:r>
          </a:p>
          <a:p>
            <a:pPr lvl="1">
              <a:buFont typeface="Arial" panose="020B0604020202020204" pitchFamily="34" charset="0"/>
              <a:buChar char="•"/>
            </a:pPr>
            <a:r>
              <a:rPr lang="fr-FR" dirty="0"/>
              <a:t> Séances plénières du conseil municipal</a:t>
            </a:r>
          </a:p>
          <a:p>
            <a:pPr lvl="1">
              <a:buFont typeface="Arial" panose="020B0604020202020204" pitchFamily="34" charset="0"/>
              <a:buChar char="•"/>
            </a:pPr>
            <a:r>
              <a:rPr lang="fr-FR" dirty="0"/>
              <a:t> Réunions des commissions dont il est membre</a:t>
            </a:r>
          </a:p>
          <a:p>
            <a:pPr lvl="1">
              <a:buFont typeface="Arial" panose="020B0604020202020204" pitchFamily="34" charset="0"/>
              <a:buChar char="•"/>
            </a:pPr>
            <a:r>
              <a:rPr lang="fr-FR" dirty="0"/>
              <a:t> Réunions des assemblées délibérantes et des bureaux des organismes où il a été désigné pour représenter la commune.</a:t>
            </a:r>
          </a:p>
          <a:p>
            <a:pPr marL="285750" indent="-285750">
              <a:buFont typeface="Arial" panose="020B0604020202020204" pitchFamily="34" charset="0"/>
              <a:buChar char="•"/>
            </a:pPr>
            <a:endParaRPr lang="fr-FR" dirty="0"/>
          </a:p>
          <a:p>
            <a:r>
              <a:rPr lang="fr-FR" dirty="0"/>
              <a:t>- L'élu doit informer son employeur par écrit de la date et de la durée de la séance ou de la réunion dès qu'il en a connaissance, L'employeur doit laisser à l'élu le temps nécessaire pour se rendre et participer à ces réunions.(temps de déplacement inclus)</a:t>
            </a:r>
          </a:p>
          <a:p>
            <a:endParaRPr lang="fr-FR" dirty="0"/>
          </a:p>
          <a:p>
            <a:pPr marL="285750" indent="-285750">
              <a:buFontTx/>
              <a:buChar char="-"/>
            </a:pPr>
            <a:r>
              <a:rPr lang="fr-FR" dirty="0"/>
              <a:t>La rémunération n’est pas maintenue par l’employeur pendant la durée de l’absence</a:t>
            </a:r>
          </a:p>
          <a:p>
            <a:pPr marL="285750" indent="-285750">
              <a:buFontTx/>
              <a:buChar char="-"/>
            </a:pPr>
            <a:endParaRPr lang="fr-FR" dirty="0"/>
          </a:p>
          <a:p>
            <a:pPr marL="285750" indent="-285750">
              <a:buFontTx/>
              <a:buChar char="-"/>
            </a:pPr>
            <a:r>
              <a:rPr lang="fr-FR" dirty="0"/>
              <a:t>Le temps d'absence est assimilé à une durée de travail effective pour la détermination de la durée des congés payés, de tous les droits découlant de l'ancienneté (avancement)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4054799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7C2C5-0239-2EB7-565A-63C08C03B8B5}"/>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01F55233-1644-C880-BE0C-A4E6F58C829F}"/>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58474A83-B0BB-E81E-2A38-3D490E3827A2}"/>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E8947E20-5BFC-10E3-66A5-5338299BA43F}"/>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B3DFCAD2-DA93-204E-F290-D832022DC768}"/>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453ED873-E8F8-1182-EA25-B0F6C1C88733}"/>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897C1AB2-901D-1C13-FD82-F1B3CDB603A7}"/>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C8D3CC78-22B4-0FDA-5970-74BAE5CBE2A5}"/>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877B445A-404F-FA89-9F41-8F7CE0DC70C0}"/>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492E36AF-8018-5375-CD00-662123F0DD0A}"/>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953ABD75-D3F7-6024-9BE1-035CC40692D9}"/>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0839F198-E92F-CBE1-F864-8BDB5A4C7E30}"/>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551C5690-9B63-BD94-EE4B-C89AADB3935F}"/>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FDC516BC-2AAD-96A5-AA97-A57F6072E6BE}"/>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CECA975F-C8FC-4C56-C5FA-3AB9A68A2BB1}"/>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E82C4F1B-2BCE-A19C-4072-E207D7428C5E}"/>
              </a:ext>
            </a:extLst>
          </p:cNvPr>
          <p:cNvSpPr txBox="1"/>
          <p:nvPr/>
        </p:nvSpPr>
        <p:spPr>
          <a:xfrm>
            <a:off x="304800" y="1582042"/>
            <a:ext cx="8022700" cy="523220"/>
          </a:xfrm>
          <a:prstGeom prst="rect">
            <a:avLst/>
          </a:prstGeom>
          <a:noFill/>
        </p:spPr>
        <p:txBody>
          <a:bodyPr wrap="square" rtlCol="0">
            <a:spAutoFit/>
          </a:bodyPr>
          <a:lstStyle/>
          <a:p>
            <a:pPr algn="ctr"/>
            <a:r>
              <a:rPr lang="fr-FR" sz="2800" b="1" dirty="0"/>
              <a:t>	</a:t>
            </a:r>
            <a:r>
              <a:rPr lang="fr-FR" sz="2800" b="1" dirty="0">
                <a:solidFill>
                  <a:schemeClr val="accent3"/>
                </a:solidFill>
              </a:rPr>
              <a:t>		</a:t>
            </a:r>
            <a:endParaRPr lang="fr-FR" sz="2800" b="1" dirty="0">
              <a:solidFill>
                <a:srgbClr val="FFC000"/>
              </a:solidFill>
            </a:endParaRPr>
          </a:p>
        </p:txBody>
      </p:sp>
      <p:sp>
        <p:nvSpPr>
          <p:cNvPr id="3" name="ZoneTexte 2">
            <a:extLst>
              <a:ext uri="{FF2B5EF4-FFF2-40B4-BE49-F238E27FC236}">
                <a16:creationId xmlns:a16="http://schemas.microsoft.com/office/drawing/2014/main" id="{42F062B2-3FA2-6520-2AAB-3E05DA974768}"/>
              </a:ext>
            </a:extLst>
          </p:cNvPr>
          <p:cNvSpPr txBox="1"/>
          <p:nvPr/>
        </p:nvSpPr>
        <p:spPr>
          <a:xfrm>
            <a:off x="152400" y="1109672"/>
            <a:ext cx="8915399" cy="6740307"/>
          </a:xfrm>
          <a:prstGeom prst="rect">
            <a:avLst/>
          </a:prstGeom>
          <a:noFill/>
        </p:spPr>
        <p:txBody>
          <a:bodyPr wrap="square" rtlCol="0">
            <a:spAutoFit/>
          </a:bodyPr>
          <a:lstStyle/>
          <a:p>
            <a:r>
              <a:rPr lang="fr-FR" dirty="0">
                <a:solidFill>
                  <a:srgbClr val="00B0F0"/>
                </a:solidFill>
              </a:rPr>
              <a:t>3/ situation administrative de l’agent élu qui poursuit son activité professionnelle</a:t>
            </a:r>
          </a:p>
          <a:p>
            <a:endParaRPr lang="fr-FR" dirty="0">
              <a:solidFill>
                <a:srgbClr val="00B0F0"/>
              </a:solidFill>
            </a:endParaRPr>
          </a:p>
          <a:p>
            <a:pPr marL="285750" indent="-285750">
              <a:buFont typeface="Arial" panose="020B0604020202020204" pitchFamily="34" charset="0"/>
              <a:buChar char="•"/>
            </a:pPr>
            <a:r>
              <a:rPr lang="fr-FR" dirty="0">
                <a:solidFill>
                  <a:srgbClr val="00B0F0"/>
                </a:solidFill>
              </a:rPr>
              <a:t>Crédits d’heures(L2123-2 CGCT)</a:t>
            </a:r>
          </a:p>
          <a:p>
            <a:endParaRPr lang="fr-FR" dirty="0"/>
          </a:p>
          <a:p>
            <a:pPr marL="285750" indent="-285750">
              <a:buFontTx/>
              <a:buChar char="-"/>
            </a:pPr>
            <a:r>
              <a:rPr lang="fr-FR" dirty="0"/>
              <a:t>Temps nécessaire à l'administration de leur collectivité ainsi qu'à la préparation des réunions des instances</a:t>
            </a:r>
          </a:p>
          <a:p>
            <a:pPr marL="285750" indent="-285750">
              <a:buFontTx/>
              <a:buChar char="-"/>
            </a:pPr>
            <a:endParaRPr lang="fr-FR" dirty="0"/>
          </a:p>
          <a:p>
            <a:pPr marL="285750" indent="-285750">
              <a:buFontTx/>
              <a:buChar char="-"/>
            </a:pPr>
            <a:r>
              <a:rPr lang="fr-FR" dirty="0"/>
              <a:t>Crédit d'heures, forfaitaire et trimestriel, fixé par référence à la durée hebdomadaire légale du travail</a:t>
            </a:r>
          </a:p>
          <a:p>
            <a:pPr marL="285750" indent="-285750">
              <a:buFontTx/>
              <a:buChar char="-"/>
            </a:pPr>
            <a:endParaRPr lang="fr-FR" dirty="0"/>
          </a:p>
          <a:p>
            <a:pPr marL="285750" indent="-285750">
              <a:buFontTx/>
              <a:buChar char="-"/>
            </a:pPr>
            <a:r>
              <a:rPr lang="fr-FR" dirty="0"/>
              <a:t>L'employeur est tenu d'accorder aux élus concernés, sur leur demande, l'autorisation d'utiliser ce crédit d'heures. L'élu doit informer son employeur par écrit, 3 jours au moins avant son absence. Il doit préciser la date et la durée de cette absence ainsi que la durée du crédit d'heures à laquelle il a encore droit au titre du trimestre en cours. </a:t>
            </a:r>
          </a:p>
          <a:p>
            <a:pPr marL="285750" indent="-285750">
              <a:buFontTx/>
              <a:buChar char="-"/>
            </a:pPr>
            <a:endParaRPr lang="fr-FR" dirty="0"/>
          </a:p>
          <a:p>
            <a:pPr marL="285750" indent="-285750">
              <a:buFontTx/>
              <a:buChar char="-"/>
            </a:pPr>
            <a:r>
              <a:rPr lang="fr-FR" dirty="0"/>
              <a:t>La rémunération n’est pas obligatoirement maintenue par l’employeur pendant la durée de l’absence</a:t>
            </a:r>
          </a:p>
          <a:p>
            <a:pPr marL="285750" indent="-285750">
              <a:buFontTx/>
              <a:buChar char="-"/>
            </a:pPr>
            <a:endParaRPr lang="fr-FR" dirty="0"/>
          </a:p>
          <a:p>
            <a:pPr marL="285750" indent="-285750">
              <a:buFontTx/>
              <a:buChar char="-"/>
            </a:pPr>
            <a:r>
              <a:rPr lang="fr-FR" dirty="0"/>
              <a:t>Le temps d'absence est assimilé à une durée de travail effective pour la détermination de la durée des congés payés, de tous les droits découlant de l'ancienneté (avancement)</a:t>
            </a:r>
          </a:p>
          <a:p>
            <a:pPr marL="285750" indent="-285750">
              <a:buFontTx/>
              <a:buChar char="-"/>
            </a:pPr>
            <a:endParaRPr lang="fr-FR" dirty="0"/>
          </a:p>
          <a:p>
            <a:pPr marL="285750" indent="-285750">
              <a:buFontTx/>
              <a:buChar char="-"/>
            </a:pPr>
            <a:endParaRPr lang="fr-FR" dirty="0"/>
          </a:p>
          <a:p>
            <a:pPr marL="285750" indent="-285750">
              <a:buFont typeface="Arial" panose="020B0604020202020204" pitchFamily="34" charset="0"/>
              <a:buChar char="•"/>
            </a:pPr>
            <a:endParaRPr lang="fr-FR" dirty="0"/>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1588269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6E0A7-A1A7-977F-27CE-292281CA8664}"/>
            </a:ext>
          </a:extLst>
        </p:cNvPr>
        <p:cNvGrpSpPr/>
        <p:nvPr/>
      </p:nvGrpSpPr>
      <p:grpSpPr>
        <a:xfrm>
          <a:off x="0" y="0"/>
          <a:ext cx="0" cy="0"/>
          <a:chOff x="0" y="0"/>
          <a:chExt cx="0" cy="0"/>
        </a:xfrm>
      </p:grpSpPr>
      <p:pic>
        <p:nvPicPr>
          <p:cNvPr id="11" name="Image 10" descr="Logo_CDG18_BS.jpg">
            <a:extLst>
              <a:ext uri="{FF2B5EF4-FFF2-40B4-BE49-F238E27FC236}">
                <a16:creationId xmlns:a16="http://schemas.microsoft.com/office/drawing/2014/main" id="{4AE93101-C4B1-2C2D-1734-4AA48A3A31A4}"/>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3340C438-7001-13BB-6EEF-60F6DAAAE8BC}"/>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D9C99AF5-7CF9-67CE-9AE9-1505B6F28A27}"/>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E7B3B428-296F-B1FF-5FAE-C64AA600D27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A1ACC0C9-457C-3417-3311-A5D9D6D03CB9}"/>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637C4BAE-5D84-99B2-F315-E663D0B900D6}"/>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1108C506-3FD5-09A2-8C51-2CCC493D825F}"/>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7D6C3E92-E954-ECD1-27C8-A6DFBE73DD4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E997173D-1F35-9B7C-F2FD-7BDC11586FEA}"/>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527B75C6-D0D1-1ED7-1D49-446939EDFF38}"/>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A949D7E5-E022-2706-4BE7-1286C01D6605}"/>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A46486B7-0A7F-423D-36AA-B58FA18A49E7}"/>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78A5AA9F-D681-FBA3-C736-739F4C96D6D2}"/>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7A80497E-F0EB-4A85-D817-630BE0C79281}"/>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13" name="ZoneTexte 12">
            <a:extLst>
              <a:ext uri="{FF2B5EF4-FFF2-40B4-BE49-F238E27FC236}">
                <a16:creationId xmlns:a16="http://schemas.microsoft.com/office/drawing/2014/main" id="{C6239C95-57BA-7F88-2AB5-BBDDA5149633}"/>
              </a:ext>
            </a:extLst>
          </p:cNvPr>
          <p:cNvSpPr txBox="1"/>
          <p:nvPr/>
        </p:nvSpPr>
        <p:spPr>
          <a:xfrm>
            <a:off x="304800" y="1582042"/>
            <a:ext cx="8022700" cy="523220"/>
          </a:xfrm>
          <a:prstGeom prst="rect">
            <a:avLst/>
          </a:prstGeom>
          <a:noFill/>
        </p:spPr>
        <p:txBody>
          <a:bodyPr wrap="square" rtlCol="0">
            <a:spAutoFit/>
          </a:bodyPr>
          <a:lstStyle/>
          <a:p>
            <a:pPr algn="ctr"/>
            <a:r>
              <a:rPr lang="fr-FR" sz="2800" b="1" dirty="0"/>
              <a:t>	</a:t>
            </a:r>
            <a:r>
              <a:rPr lang="fr-FR" sz="2800" b="1" dirty="0">
                <a:solidFill>
                  <a:schemeClr val="accent3"/>
                </a:solidFill>
              </a:rPr>
              <a:t>		</a:t>
            </a:r>
            <a:endParaRPr lang="fr-FR" sz="2800" b="1" dirty="0">
              <a:solidFill>
                <a:srgbClr val="FFC000"/>
              </a:solidFill>
            </a:endParaRPr>
          </a:p>
        </p:txBody>
      </p:sp>
      <p:sp>
        <p:nvSpPr>
          <p:cNvPr id="3" name="ZoneTexte 2">
            <a:extLst>
              <a:ext uri="{FF2B5EF4-FFF2-40B4-BE49-F238E27FC236}">
                <a16:creationId xmlns:a16="http://schemas.microsoft.com/office/drawing/2014/main" id="{8E1E10FA-D8ED-5174-BF9E-151BBCE40789}"/>
              </a:ext>
            </a:extLst>
          </p:cNvPr>
          <p:cNvSpPr txBox="1"/>
          <p:nvPr/>
        </p:nvSpPr>
        <p:spPr>
          <a:xfrm>
            <a:off x="152400" y="1109672"/>
            <a:ext cx="8915399" cy="2031325"/>
          </a:xfrm>
          <a:prstGeom prst="rect">
            <a:avLst/>
          </a:prstGeom>
          <a:noFill/>
        </p:spPr>
        <p:txBody>
          <a:bodyPr wrap="square" rtlCol="0">
            <a:spAutoFit/>
          </a:bodyPr>
          <a:lstStyle/>
          <a:p>
            <a:r>
              <a:rPr lang="fr-FR" dirty="0">
                <a:solidFill>
                  <a:srgbClr val="00B0F0"/>
                </a:solidFill>
              </a:rPr>
              <a:t>3/ situation administrative de l’agent élu qui poursuit son activité professionnelle</a:t>
            </a:r>
          </a:p>
          <a:p>
            <a:endParaRPr lang="fr-FR" dirty="0">
              <a:solidFill>
                <a:srgbClr val="00B0F0"/>
              </a:solidFill>
            </a:endParaRPr>
          </a:p>
          <a:p>
            <a:pPr marL="285750" indent="-285750">
              <a:buFont typeface="Arial" panose="020B0604020202020204" pitchFamily="34" charset="0"/>
              <a:buChar char="•"/>
            </a:pPr>
            <a:r>
              <a:rPr lang="fr-FR" dirty="0">
                <a:solidFill>
                  <a:srgbClr val="00B0F0"/>
                </a:solidFill>
              </a:rPr>
              <a:t>Crédits d’heures</a:t>
            </a:r>
            <a:endParaRPr lang="fr-FR" dirty="0"/>
          </a:p>
          <a:p>
            <a:pPr marL="285750" indent="-285750">
              <a:buFontTx/>
              <a:buChar char="-"/>
            </a:pPr>
            <a:endParaRPr lang="fr-FR" dirty="0"/>
          </a:p>
          <a:p>
            <a:pPr marL="285750" indent="-285750">
              <a:buFontTx/>
              <a:buChar char="-"/>
            </a:pPr>
            <a:endParaRPr lang="fr-FR" dirty="0"/>
          </a:p>
          <a:p>
            <a:pPr marL="285750" indent="-285750">
              <a:buFont typeface="Arial" panose="020B0604020202020204" pitchFamily="34" charset="0"/>
              <a:buChar char="•"/>
            </a:pPr>
            <a:endParaRPr lang="fr-FR" dirty="0"/>
          </a:p>
          <a:p>
            <a:pPr marL="742950" lvl="1" indent="-285750">
              <a:buFont typeface="Arial" panose="020B0604020202020204" pitchFamily="34" charset="0"/>
              <a:buChar char="•"/>
            </a:pPr>
            <a:endParaRPr lang="fr-FR" dirty="0"/>
          </a:p>
        </p:txBody>
      </p:sp>
      <p:pic>
        <p:nvPicPr>
          <p:cNvPr id="4" name="Image 3">
            <a:extLst>
              <a:ext uri="{FF2B5EF4-FFF2-40B4-BE49-F238E27FC236}">
                <a16:creationId xmlns:a16="http://schemas.microsoft.com/office/drawing/2014/main" id="{F71FCD08-D916-8582-CB50-4B17A08BC0C0}"/>
              </a:ext>
            </a:extLst>
          </p:cNvPr>
          <p:cNvPicPr>
            <a:picLocks noChangeAspect="1"/>
          </p:cNvPicPr>
          <p:nvPr/>
        </p:nvPicPr>
        <p:blipFill>
          <a:blip r:embed="rId4"/>
          <a:stretch>
            <a:fillRect/>
          </a:stretch>
        </p:blipFill>
        <p:spPr>
          <a:xfrm>
            <a:off x="2461224" y="1488914"/>
            <a:ext cx="5834564" cy="4385608"/>
          </a:xfrm>
          <a:prstGeom prst="rect">
            <a:avLst/>
          </a:prstGeom>
        </p:spPr>
      </p:pic>
      <p:sp>
        <p:nvSpPr>
          <p:cNvPr id="5" name="ZoneTexte 4">
            <a:extLst>
              <a:ext uri="{FF2B5EF4-FFF2-40B4-BE49-F238E27FC236}">
                <a16:creationId xmlns:a16="http://schemas.microsoft.com/office/drawing/2014/main" id="{163276C2-8ACD-311F-2843-F15C3C41EE26}"/>
              </a:ext>
            </a:extLst>
          </p:cNvPr>
          <p:cNvSpPr txBox="1"/>
          <p:nvPr/>
        </p:nvSpPr>
        <p:spPr>
          <a:xfrm>
            <a:off x="38099" y="5851412"/>
            <a:ext cx="9144000" cy="1292662"/>
          </a:xfrm>
          <a:prstGeom prst="rect">
            <a:avLst/>
          </a:prstGeom>
          <a:noFill/>
        </p:spPr>
        <p:txBody>
          <a:bodyPr wrap="square" rtlCol="0">
            <a:spAutoFit/>
          </a:bodyPr>
          <a:lstStyle/>
          <a:p>
            <a:pPr>
              <a:buNone/>
            </a:pPr>
            <a:r>
              <a:rPr lang="fr-FR" sz="1500" dirty="0"/>
              <a:t>En cas de travail à temps partiel, ce crédit d'heures est réduit proportionnellement à la réduction du temps de travail prévue pour l'emploi considéré.</a:t>
            </a:r>
          </a:p>
          <a:p>
            <a:pPr>
              <a:buNone/>
            </a:pPr>
            <a:r>
              <a:rPr lang="fr-FR" sz="1500" dirty="0"/>
              <a:t>Les heures non utilisées ne sont pas reportées d'un trimestre à l'autre.</a:t>
            </a:r>
          </a:p>
          <a:p>
            <a:r>
              <a:rPr lang="fr-FR" sz="1500" dirty="0"/>
              <a:t>La durée cumulée des absences autorisées et du crédit d'heures ne doit pas dépasser </a:t>
            </a:r>
            <a:r>
              <a:rPr lang="fr-FR" sz="1500" b="1" dirty="0"/>
              <a:t>803 heures 30 par an</a:t>
            </a:r>
            <a:r>
              <a:rPr lang="fr-FR" sz="1500" dirty="0"/>
              <a:t>.</a:t>
            </a:r>
          </a:p>
          <a:p>
            <a:endParaRPr lang="fr-FR" dirty="0"/>
          </a:p>
        </p:txBody>
      </p:sp>
    </p:spTree>
    <p:extLst>
      <p:ext uri="{BB962C8B-B14F-4D97-AF65-F5344CB8AC3E}">
        <p14:creationId xmlns:p14="http://schemas.microsoft.com/office/powerpoint/2010/main" val="18230173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C9557-F67E-2770-C4C1-A40A91AA5D03}"/>
            </a:ext>
          </a:extLst>
        </p:cNvPr>
        <p:cNvGrpSpPr/>
        <p:nvPr/>
      </p:nvGrpSpPr>
      <p:grpSpPr>
        <a:xfrm>
          <a:off x="0" y="0"/>
          <a:ext cx="0" cy="0"/>
          <a:chOff x="0" y="0"/>
          <a:chExt cx="0" cy="0"/>
        </a:xfrm>
      </p:grpSpPr>
      <p:pic>
        <p:nvPicPr>
          <p:cNvPr id="9" name="Image 8" descr="Logo_CDG18_BS.jpg">
            <a:extLst>
              <a:ext uri="{FF2B5EF4-FFF2-40B4-BE49-F238E27FC236}">
                <a16:creationId xmlns:a16="http://schemas.microsoft.com/office/drawing/2014/main" id="{9A8AD273-6AD4-AD2F-AEB2-7961831FCFF3}"/>
              </a:ext>
            </a:extLst>
          </p:cNvPr>
          <p:cNvPicPr>
            <a:picLocks noChangeAspect="1"/>
          </p:cNvPicPr>
          <p:nvPr/>
        </p:nvPicPr>
        <p:blipFill>
          <a:blip r:embed="rId2"/>
          <a:stretch>
            <a:fillRect/>
          </a:stretch>
        </p:blipFill>
        <p:spPr>
          <a:xfrm>
            <a:off x="152400" y="0"/>
            <a:ext cx="1422426" cy="1443762"/>
          </a:xfrm>
          <a:prstGeom prst="rect">
            <a:avLst/>
          </a:prstGeom>
        </p:spPr>
      </p:pic>
      <p:grpSp>
        <p:nvGrpSpPr>
          <p:cNvPr id="4" name="Groupe 14">
            <a:extLst>
              <a:ext uri="{FF2B5EF4-FFF2-40B4-BE49-F238E27FC236}">
                <a16:creationId xmlns:a16="http://schemas.microsoft.com/office/drawing/2014/main" id="{9245B5A8-DD47-C67C-341F-16070F8E0080}"/>
              </a:ext>
            </a:extLst>
          </p:cNvPr>
          <p:cNvGrpSpPr>
            <a:grpSpLocks/>
          </p:cNvGrpSpPr>
          <p:nvPr/>
        </p:nvGrpSpPr>
        <p:grpSpPr bwMode="auto">
          <a:xfrm>
            <a:off x="1357290" y="285728"/>
            <a:ext cx="7661932" cy="2016596"/>
            <a:chOff x="2521302" y="4447632"/>
            <a:chExt cx="6645275" cy="2324642"/>
          </a:xfrm>
        </p:grpSpPr>
        <p:sp>
          <p:nvSpPr>
            <p:cNvPr id="12" name="Oval 2">
              <a:extLst>
                <a:ext uri="{FF2B5EF4-FFF2-40B4-BE49-F238E27FC236}">
                  <a16:creationId xmlns:a16="http://schemas.microsoft.com/office/drawing/2014/main" id="{D70948C9-8DD8-6B96-A784-008939F88784}"/>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a:extLst>
                <a:ext uri="{FF2B5EF4-FFF2-40B4-BE49-F238E27FC236}">
                  <a16:creationId xmlns:a16="http://schemas.microsoft.com/office/drawing/2014/main" id="{CEDF1FFD-76C7-DC76-BC57-C159B0E38BC9}"/>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a:extLst>
                <a:ext uri="{FF2B5EF4-FFF2-40B4-BE49-F238E27FC236}">
                  <a16:creationId xmlns:a16="http://schemas.microsoft.com/office/drawing/2014/main" id="{FA91AF0D-D5E8-E893-28C5-9788A064AA88}"/>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a:extLst>
                <a:ext uri="{FF2B5EF4-FFF2-40B4-BE49-F238E27FC236}">
                  <a16:creationId xmlns:a16="http://schemas.microsoft.com/office/drawing/2014/main" id="{92E7092F-A0F7-36CC-887D-145174A5AC57}"/>
                </a:ext>
              </a:extLst>
            </p:cNvPr>
            <p:cNvGrpSpPr>
              <a:grpSpLocks/>
            </p:cNvGrpSpPr>
            <p:nvPr/>
          </p:nvGrpSpPr>
          <p:grpSpPr bwMode="auto">
            <a:xfrm>
              <a:off x="3957638" y="5091476"/>
              <a:ext cx="171450" cy="1165229"/>
              <a:chOff x="112099728" y="105931681"/>
              <a:chExt cx="170831" cy="1165800"/>
            </a:xfrm>
          </p:grpSpPr>
          <p:sp>
            <p:nvSpPr>
              <p:cNvPr id="20" name="Rectangle 7">
                <a:extLst>
                  <a:ext uri="{FF2B5EF4-FFF2-40B4-BE49-F238E27FC236}">
                    <a16:creationId xmlns:a16="http://schemas.microsoft.com/office/drawing/2014/main" id="{060E51EF-39BE-25CF-DE2B-206CE3D7F8B4}"/>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a:extLst>
                  <a:ext uri="{FF2B5EF4-FFF2-40B4-BE49-F238E27FC236}">
                    <a16:creationId xmlns:a16="http://schemas.microsoft.com/office/drawing/2014/main" id="{305987CD-2FE0-39C3-5C8D-540F3C4C8B8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a:extLst>
                  <a:ext uri="{FF2B5EF4-FFF2-40B4-BE49-F238E27FC236}">
                    <a16:creationId xmlns:a16="http://schemas.microsoft.com/office/drawing/2014/main" id="{D51807E6-9C72-8CFA-902B-BD5916C88F2C}"/>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a:extLst>
                <a:ext uri="{FF2B5EF4-FFF2-40B4-BE49-F238E27FC236}">
                  <a16:creationId xmlns:a16="http://schemas.microsoft.com/office/drawing/2014/main" id="{BD3FDC3A-A090-1CDB-8368-EF9F5356A007}"/>
                </a:ext>
              </a:extLst>
            </p:cNvPr>
            <p:cNvGrpSpPr>
              <a:grpSpLocks/>
            </p:cNvGrpSpPr>
            <p:nvPr/>
          </p:nvGrpSpPr>
          <p:grpSpPr bwMode="auto">
            <a:xfrm>
              <a:off x="8701088" y="4447632"/>
              <a:ext cx="169862" cy="1163632"/>
              <a:chOff x="116843535" y="105289350"/>
              <a:chExt cx="170420" cy="1163658"/>
            </a:xfrm>
          </p:grpSpPr>
          <p:sp>
            <p:nvSpPr>
              <p:cNvPr id="17" name="Rectangle 16">
                <a:extLst>
                  <a:ext uri="{FF2B5EF4-FFF2-40B4-BE49-F238E27FC236}">
                    <a16:creationId xmlns:a16="http://schemas.microsoft.com/office/drawing/2014/main" id="{168CD946-616B-E002-35C7-90F2F100E707}"/>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a:extLst>
                  <a:ext uri="{FF2B5EF4-FFF2-40B4-BE49-F238E27FC236}">
                    <a16:creationId xmlns:a16="http://schemas.microsoft.com/office/drawing/2014/main" id="{45CE9A27-2690-D50A-7CA6-099F8AF5D0A8}"/>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a:extLst>
                  <a:ext uri="{FF2B5EF4-FFF2-40B4-BE49-F238E27FC236}">
                    <a16:creationId xmlns:a16="http://schemas.microsoft.com/office/drawing/2014/main" id="{B7317E58-4C52-3F4D-7570-B5BC0E470709}"/>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a:extLst>
              <a:ext uri="{FF2B5EF4-FFF2-40B4-BE49-F238E27FC236}">
                <a16:creationId xmlns:a16="http://schemas.microsoft.com/office/drawing/2014/main" id="{9B07A202-3716-6A5F-45B1-50A909B31325}"/>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a:extLst>
              <a:ext uri="{FF2B5EF4-FFF2-40B4-BE49-F238E27FC236}">
                <a16:creationId xmlns:a16="http://schemas.microsoft.com/office/drawing/2014/main" id="{1FF4D684-663F-9DB0-9449-076E887C0574}"/>
              </a:ext>
            </a:extLst>
          </p:cNvPr>
          <p:cNvGraphicFramePr/>
          <p:nvPr>
            <p:extLst>
              <p:ext uri="{D42A27DB-BD31-4B8C-83A1-F6EECF244321}">
                <p14:modId xmlns:p14="http://schemas.microsoft.com/office/powerpoint/2010/main" val="1554163015"/>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4883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descr="Logo_CDG18_BS.jpg"/>
          <p:cNvPicPr>
            <a:picLocks noChangeAspect="1"/>
          </p:cNvPicPr>
          <p:nvPr/>
        </p:nvPicPr>
        <p:blipFill>
          <a:blip r:embed="rId2"/>
          <a:stretch>
            <a:fillRect/>
          </a:stretch>
        </p:blipFill>
        <p:spPr>
          <a:xfrm>
            <a:off x="0" y="0"/>
            <a:ext cx="1422426" cy="1443762"/>
          </a:xfrm>
          <a:prstGeom prst="rect">
            <a:avLst/>
          </a:prstGeom>
        </p:spPr>
      </p:pic>
      <p:grpSp>
        <p:nvGrpSpPr>
          <p:cNvPr id="6" name="Groupe 14"/>
          <p:cNvGrpSpPr>
            <a:grpSpLocks/>
          </p:cNvGrpSpPr>
          <p:nvPr/>
        </p:nvGrpSpPr>
        <p:grpSpPr bwMode="auto">
          <a:xfrm>
            <a:off x="1354240" y="186233"/>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3" name="ZoneTexte 2">
            <a:extLst>
              <a:ext uri="{FF2B5EF4-FFF2-40B4-BE49-F238E27FC236}">
                <a16:creationId xmlns:a16="http://schemas.microsoft.com/office/drawing/2014/main" id="{28CA6467-E8B9-8756-4230-803BE1873EC4}"/>
              </a:ext>
            </a:extLst>
          </p:cNvPr>
          <p:cNvSpPr txBox="1"/>
          <p:nvPr/>
        </p:nvSpPr>
        <p:spPr>
          <a:xfrm>
            <a:off x="4904669" y="609982"/>
            <a:ext cx="4090238" cy="369332"/>
          </a:xfrm>
          <a:prstGeom prst="rect">
            <a:avLst/>
          </a:prstGeom>
          <a:noFill/>
        </p:spPr>
        <p:txBody>
          <a:bodyPr wrap="square" rtlCol="0">
            <a:spAutoFit/>
          </a:bodyPr>
          <a:lstStyle/>
          <a:p>
            <a:r>
              <a:rPr lang="fr-FR" b="1" dirty="0">
                <a:solidFill>
                  <a:srgbClr val="00B0F0"/>
                </a:solidFill>
              </a:rPr>
              <a:t>Module assurance statutaire</a:t>
            </a:r>
          </a:p>
        </p:txBody>
      </p:sp>
      <p:sp>
        <p:nvSpPr>
          <p:cNvPr id="9" name="ZoneTexte 8">
            <a:extLst>
              <a:ext uri="{FF2B5EF4-FFF2-40B4-BE49-F238E27FC236}">
                <a16:creationId xmlns:a16="http://schemas.microsoft.com/office/drawing/2014/main" id="{75423135-2148-7A5E-AF06-4AEA7537D57C}"/>
              </a:ext>
            </a:extLst>
          </p:cNvPr>
          <p:cNvSpPr txBox="1"/>
          <p:nvPr/>
        </p:nvSpPr>
        <p:spPr>
          <a:xfrm>
            <a:off x="402268" y="2382127"/>
            <a:ext cx="8077200" cy="3139321"/>
          </a:xfrm>
          <a:prstGeom prst="rect">
            <a:avLst/>
          </a:prstGeom>
          <a:noFill/>
        </p:spPr>
        <p:txBody>
          <a:bodyPr wrap="square">
            <a:spAutoFit/>
          </a:bodyPr>
          <a:lstStyle/>
          <a:p>
            <a:pPr marL="285750" indent="-285750" algn="just">
              <a:buClr>
                <a:srgbClr val="92D050"/>
              </a:buClr>
              <a:buFont typeface="Wingdings" panose="05000000000000000000" pitchFamily="2" charset="2"/>
              <a:buChar char="v"/>
            </a:pPr>
            <a:r>
              <a:rPr lang="fr-FR" dirty="0"/>
              <a:t>Le CDG 18 vous propose une assurance statutaire avec </a:t>
            </a:r>
            <a:r>
              <a:rPr lang="fr-FR" dirty="0">
                <a:solidFill>
                  <a:schemeClr val="accent1"/>
                </a:solidFill>
              </a:rPr>
              <a:t>CNP ASSURANCES</a:t>
            </a:r>
            <a:r>
              <a:rPr lang="fr-FR" dirty="0"/>
              <a:t>. Vous avez la possibilité de vous assurer pour les agents IRCANTEC et/ou les agents CNRACL</a:t>
            </a:r>
          </a:p>
          <a:p>
            <a:pPr algn="just">
              <a:buClr>
                <a:srgbClr val="92D050"/>
              </a:buClr>
            </a:pPr>
            <a:endParaRPr lang="fr-FR" dirty="0"/>
          </a:p>
          <a:p>
            <a:pPr marL="285750" indent="-285750" algn="just">
              <a:buClr>
                <a:srgbClr val="92D050"/>
              </a:buClr>
              <a:buFont typeface="Wingdings" panose="05000000000000000000" pitchFamily="2" charset="2"/>
              <a:buChar char="v"/>
            </a:pPr>
            <a:r>
              <a:rPr lang="fr-FR" dirty="0"/>
              <a:t>Les risques qui peuvent être assurés sont: le congé de maladie ordinaire, le congé de longue maladie, le congé de longue durée, le congé de grave maladie, le congé maternité, le congé paternité, le CITIS (accident de service et maladie professionnelle) et le décès.</a:t>
            </a:r>
          </a:p>
          <a:p>
            <a:pPr algn="just">
              <a:buClr>
                <a:srgbClr val="92D050"/>
              </a:buClr>
            </a:pPr>
            <a:endParaRPr lang="fr-FR" dirty="0"/>
          </a:p>
          <a:p>
            <a:pPr marL="285750" indent="-285750" algn="just">
              <a:buClr>
                <a:srgbClr val="92D050"/>
              </a:buClr>
              <a:buFont typeface="Wingdings" panose="05000000000000000000" pitchFamily="2" charset="2"/>
              <a:buChar char="v"/>
            </a:pPr>
            <a:r>
              <a:rPr lang="fr-FR" dirty="0"/>
              <a:t>En option, vous pouvez assurer une partie des charges patronales, les indemnités de résidence, le SFT, les indemnités accessoires</a:t>
            </a:r>
          </a:p>
        </p:txBody>
      </p:sp>
      <p:pic>
        <p:nvPicPr>
          <p:cNvPr id="18" name="Image 17">
            <a:extLst>
              <a:ext uri="{FF2B5EF4-FFF2-40B4-BE49-F238E27FC236}">
                <a16:creationId xmlns:a16="http://schemas.microsoft.com/office/drawing/2014/main" id="{58E7BF75-9D4E-64B6-C883-A78EFD0DB8EC}"/>
              </a:ext>
            </a:extLst>
          </p:cNvPr>
          <p:cNvPicPr>
            <a:picLocks noChangeAspect="1"/>
          </p:cNvPicPr>
          <p:nvPr/>
        </p:nvPicPr>
        <p:blipFill>
          <a:blip r:embed="rId3"/>
          <a:stretch>
            <a:fillRect/>
          </a:stretch>
        </p:blipFill>
        <p:spPr>
          <a:xfrm>
            <a:off x="6436458" y="5349882"/>
            <a:ext cx="1028844" cy="885949"/>
          </a:xfrm>
          <a:prstGeom prst="rect">
            <a:avLst/>
          </a:prstGeom>
        </p:spPr>
      </p:pic>
    </p:spTree>
    <p:extLst>
      <p:ext uri="{BB962C8B-B14F-4D97-AF65-F5344CB8AC3E}">
        <p14:creationId xmlns:p14="http://schemas.microsoft.com/office/powerpoint/2010/main" val="3019429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448F6-5C66-632B-4D89-05A5EA6715EC}"/>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E99189D9-7C56-B950-103E-597E5D58E755}"/>
              </a:ext>
            </a:extLst>
          </p:cNvPr>
          <p:cNvSpPr>
            <a:spLocks noGrp="1"/>
          </p:cNvSpPr>
          <p:nvPr>
            <p:ph idx="1"/>
          </p:nvPr>
        </p:nvSpPr>
        <p:spPr>
          <a:xfrm>
            <a:off x="61543" y="1527325"/>
            <a:ext cx="8699500" cy="3882876"/>
          </a:xfrm>
        </p:spPr>
        <p:txBody>
          <a:bodyPr>
            <a:normAutofit fontScale="25000" lnSpcReduction="20000"/>
          </a:bodyPr>
          <a:lstStyle/>
          <a:p>
            <a:pPr algn="just">
              <a:lnSpc>
                <a:spcPct val="107000"/>
              </a:lnSpc>
              <a:spcAft>
                <a:spcPts val="800"/>
              </a:spcAft>
              <a:buNone/>
            </a:pPr>
            <a:endPar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fr-FR" sz="6800" b="1" dirty="0">
                <a:solidFill>
                  <a:srgbClr val="C00000"/>
                </a:solidFill>
              </a:rPr>
              <a:t>Pièces à joindre :</a:t>
            </a:r>
          </a:p>
          <a:p>
            <a:pPr algn="just">
              <a:lnSpc>
                <a:spcPct val="107000"/>
              </a:lnSpc>
              <a:spcAft>
                <a:spcPts val="800"/>
              </a:spcAft>
              <a:buNone/>
            </a:pPr>
            <a:r>
              <a:rPr lang="fr-FR" sz="6800" kern="100" dirty="0">
                <a:solidFill>
                  <a:srgbClr val="002060"/>
                </a:solidFill>
                <a:effectLst/>
                <a:ea typeface="Calibri" panose="020F0502020204030204" pitchFamily="34" charset="0"/>
                <a:cs typeface="Times New Roman" panose="02020603050405020304" pitchFamily="18" charset="0"/>
              </a:rPr>
              <a:t>Pour rappel, pour chaque type de sinistre, la collectivité doit fournir un certain nombre de </a:t>
            </a:r>
            <a:r>
              <a:rPr lang="fr-FR" sz="6800" kern="100" dirty="0">
                <a:solidFill>
                  <a:srgbClr val="002060"/>
                </a:solidFill>
                <a:ea typeface="Calibri" panose="020F0502020204030204" pitchFamily="34" charset="0"/>
                <a:cs typeface="Times New Roman" panose="02020603050405020304" pitchFamily="18" charset="0"/>
              </a:rPr>
              <a:t>pièces jointes dans des délais impartis et sans attendre la sollicitation du CDG :</a:t>
            </a:r>
          </a:p>
          <a:p>
            <a:pPr algn="just">
              <a:lnSpc>
                <a:spcPct val="107000"/>
              </a:lnSpc>
              <a:spcAft>
                <a:spcPts val="800"/>
              </a:spcAft>
              <a:buNone/>
            </a:pPr>
            <a:r>
              <a:rPr lang="fr-FR" sz="6800" kern="100" dirty="0">
                <a:solidFill>
                  <a:srgbClr val="002060"/>
                </a:solidFill>
                <a:effectLst/>
                <a:ea typeface="Calibri" panose="020F0502020204030204" pitchFamily="34" charset="0"/>
                <a:cs typeface="Times New Roman" panose="02020603050405020304" pitchFamily="18" charset="0"/>
              </a:rPr>
              <a:t>Sur l’espace réservé, rubrique assurances : 2 documents recensant pour chaque type de sinistre les pièces à joindre et les délais de transmission</a:t>
            </a:r>
          </a:p>
          <a:p>
            <a:pPr algn="just">
              <a:lnSpc>
                <a:spcPct val="107000"/>
              </a:lnSpc>
              <a:spcAft>
                <a:spcPts val="800"/>
              </a:spcAft>
              <a:buNone/>
            </a:pPr>
            <a:r>
              <a:rPr lang="fr-FR" sz="6800" kern="100" dirty="0">
                <a:solidFill>
                  <a:srgbClr val="002060"/>
                </a:solidFill>
                <a:ea typeface="Calibri" panose="020F0502020204030204" pitchFamily="34" charset="0"/>
                <a:cs typeface="Times New Roman" panose="02020603050405020304" pitchFamily="18" charset="0"/>
              </a:rPr>
              <a:t> - </a:t>
            </a:r>
            <a:r>
              <a:rPr lang="fr-FR" sz="6800" dirty="0">
                <a:hlinkClick r:id="rId3"/>
              </a:rPr>
              <a:t>délais et PJ contrat 1406D</a:t>
            </a:r>
            <a:r>
              <a:rPr lang="fr-FR" sz="6800" dirty="0"/>
              <a:t> (agents CNRACL)</a:t>
            </a:r>
          </a:p>
          <a:p>
            <a:pPr algn="just">
              <a:lnSpc>
                <a:spcPct val="107000"/>
              </a:lnSpc>
              <a:spcAft>
                <a:spcPts val="800"/>
              </a:spcAft>
              <a:buFontTx/>
              <a:buChar char="-"/>
            </a:pPr>
            <a:r>
              <a:rPr lang="fr-FR" sz="6800" dirty="0">
                <a:hlinkClick r:id="rId4"/>
              </a:rPr>
              <a:t>délais et PJ contrat 3411H</a:t>
            </a:r>
            <a:r>
              <a:rPr lang="fr-FR" sz="6800" dirty="0"/>
              <a:t> (agents IRCANTEC)</a:t>
            </a:r>
          </a:p>
          <a:p>
            <a:pPr algn="just">
              <a:lnSpc>
                <a:spcPct val="107000"/>
              </a:lnSpc>
              <a:spcAft>
                <a:spcPts val="800"/>
              </a:spcAft>
              <a:buNone/>
            </a:pPr>
            <a:r>
              <a:rPr lang="fr-FR" sz="6800" b="1" dirty="0">
                <a:solidFill>
                  <a:srgbClr val="C00000"/>
                </a:solidFill>
              </a:rPr>
              <a:t>Après votre déclaration dans </a:t>
            </a:r>
            <a:r>
              <a:rPr lang="fr-FR" sz="6800" b="1" dirty="0" err="1">
                <a:solidFill>
                  <a:srgbClr val="C00000"/>
                </a:solidFill>
              </a:rPr>
              <a:t>Statual</a:t>
            </a:r>
            <a:r>
              <a:rPr lang="fr-FR" sz="6800" b="1" dirty="0">
                <a:solidFill>
                  <a:srgbClr val="C00000"/>
                </a:solidFill>
              </a:rPr>
              <a:t> , récapitulatif des pièces à joindre :</a:t>
            </a:r>
          </a:p>
          <a:p>
            <a:pPr algn="just">
              <a:lnSpc>
                <a:spcPct val="107000"/>
              </a:lnSpc>
              <a:spcAft>
                <a:spcPts val="800"/>
              </a:spcAft>
              <a:buNone/>
            </a:pPr>
            <a:endParaRPr lang="fr-FR" sz="6800" b="1" dirty="0">
              <a:solidFill>
                <a:srgbClr val="C00000"/>
              </a:solidFill>
            </a:endParaRPr>
          </a:p>
          <a:p>
            <a:pPr algn="just">
              <a:lnSpc>
                <a:spcPct val="107000"/>
              </a:lnSpc>
              <a:spcAft>
                <a:spcPts val="800"/>
              </a:spcAft>
              <a:buNone/>
            </a:pPr>
            <a:endParaRPr lang="fr-FR" sz="6800" b="1" dirty="0">
              <a:solidFill>
                <a:srgbClr val="C00000"/>
              </a:solidFill>
            </a:endParaRPr>
          </a:p>
          <a:p>
            <a:pPr algn="just">
              <a:lnSpc>
                <a:spcPct val="107000"/>
              </a:lnSpc>
              <a:spcAft>
                <a:spcPts val="800"/>
              </a:spcAft>
              <a:buNone/>
            </a:pPr>
            <a:endParaRPr lang="fr-FR" sz="6800" kern="100"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FontTx/>
              <a:buChar char="-"/>
            </a:pPr>
            <a:endParaRPr lang="fr-FR" sz="6800" kern="100" dirty="0">
              <a:solidFill>
                <a:srgbClr val="002060"/>
              </a:solidFill>
              <a:effectLst/>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pPr>
            <a:endParaRPr lang="fr-FR" sz="6600" u="sng"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pPr>
            <a:endParaRPr lang="fr-FR" sz="6400" u="sng" dirty="0">
              <a:effectLst/>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buNone/>
            </a:pPr>
            <a:r>
              <a:rPr lang="fr-FR" sz="1800" b="1" kern="100" dirty="0">
                <a:latin typeface="Calibri" panose="020F0502020204030204" pitchFamily="34" charset="0"/>
                <a:ea typeface="Calibri" panose="020F0502020204030204" pitchFamily="34"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lvl="0" indent="0" algn="just">
              <a:lnSpc>
                <a:spcPct val="107000"/>
              </a:lnSpc>
              <a:spcAft>
                <a:spcPts val="800"/>
              </a:spcAft>
              <a:buSzPts val="1000"/>
              <a:buNone/>
              <a:tabLst>
                <a:tab pos="457200" algn="l"/>
              </a:tabLst>
            </a:pP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dirty="0"/>
          </a:p>
        </p:txBody>
      </p:sp>
      <p:pic>
        <p:nvPicPr>
          <p:cNvPr id="11" name="Image 10" descr="Logo_CDG18_BS.jpg">
            <a:extLst>
              <a:ext uri="{FF2B5EF4-FFF2-40B4-BE49-F238E27FC236}">
                <a16:creationId xmlns:a16="http://schemas.microsoft.com/office/drawing/2014/main" id="{15E8D43F-305C-1637-723E-53D134A4E3E2}"/>
              </a:ext>
            </a:extLst>
          </p:cNvPr>
          <p:cNvPicPr>
            <a:picLocks noChangeAspect="1"/>
          </p:cNvPicPr>
          <p:nvPr/>
        </p:nvPicPr>
        <p:blipFill>
          <a:blip r:embed="rId5"/>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E1CCD32F-BAB0-5025-C413-ED2B8E14D673}"/>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E3657404-1AB5-38E7-61F7-155E002F2E6E}"/>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C9AD6F6C-C442-CAA3-F2D8-AEF18D2E2A14}"/>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0F2879A0-604A-6093-5371-2F8931834AA4}"/>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FDBE3411-5110-4469-7490-465CDAAC8598}"/>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595678C9-3900-3898-6737-45E227AA6FE9}"/>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7C730F97-B362-8D93-5217-2E7041645364}"/>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01787BD3-A3D5-4EC3-72A3-8E7998EC2C0F}"/>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73289C8C-9927-E225-918A-51873437CC99}"/>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FB5C6D5-9F75-D744-32E5-F6A37E4491E6}"/>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E7C39A2C-EF75-FF3D-D727-4BF86B3A9F5D}"/>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2775D9C3-91D5-CC72-BB0D-BF8E6750EAAD}"/>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F19F6DF2-7B78-5688-0615-B52F925C70B6}"/>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pic>
        <p:nvPicPr>
          <p:cNvPr id="2" name="Image 1">
            <a:extLst>
              <a:ext uri="{FF2B5EF4-FFF2-40B4-BE49-F238E27FC236}">
                <a16:creationId xmlns:a16="http://schemas.microsoft.com/office/drawing/2014/main" id="{0E5E6173-DC78-1083-3EB6-5983BB653AF6}"/>
              </a:ext>
            </a:extLst>
          </p:cNvPr>
          <p:cNvPicPr>
            <a:picLocks noChangeAspect="1"/>
          </p:cNvPicPr>
          <p:nvPr/>
        </p:nvPicPr>
        <p:blipFill>
          <a:blip r:embed="rId6"/>
          <a:stretch>
            <a:fillRect/>
          </a:stretch>
        </p:blipFill>
        <p:spPr>
          <a:xfrm>
            <a:off x="7159555" y="1308166"/>
            <a:ext cx="1028844" cy="885949"/>
          </a:xfrm>
          <a:prstGeom prst="rect">
            <a:avLst/>
          </a:prstGeom>
        </p:spPr>
      </p:pic>
      <p:pic>
        <p:nvPicPr>
          <p:cNvPr id="1030" name="Picture 6">
            <a:extLst>
              <a:ext uri="{FF2B5EF4-FFF2-40B4-BE49-F238E27FC236}">
                <a16:creationId xmlns:a16="http://schemas.microsoft.com/office/drawing/2014/main" id="{63A8A091-8A81-6156-FD70-0A4DB240410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1" y="5014939"/>
            <a:ext cx="8302496" cy="18295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502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D1FF4-8B29-8DFC-021B-61DE6195F0E0}"/>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A3D05DAA-6EC0-D0C7-2A69-735E2088417D}"/>
              </a:ext>
            </a:extLst>
          </p:cNvPr>
          <p:cNvSpPr>
            <a:spLocks noGrp="1"/>
          </p:cNvSpPr>
          <p:nvPr>
            <p:ph idx="1"/>
          </p:nvPr>
        </p:nvSpPr>
        <p:spPr>
          <a:xfrm>
            <a:off x="61543" y="1527324"/>
            <a:ext cx="8699500" cy="5177969"/>
          </a:xfrm>
        </p:spPr>
        <p:txBody>
          <a:bodyPr>
            <a:normAutofit fontScale="25000" lnSpcReduction="20000"/>
          </a:bodyPr>
          <a:lstStyle/>
          <a:p>
            <a:pPr algn="just">
              <a:lnSpc>
                <a:spcPct val="107000"/>
              </a:lnSpc>
              <a:spcAft>
                <a:spcPts val="800"/>
              </a:spcAft>
              <a:buNone/>
            </a:pPr>
            <a:endPar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FontTx/>
              <a:buChar char="-"/>
            </a:pPr>
            <a:endParaRPr lang="fr-FR" sz="6800" kern="100"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fr-FR" sz="6800" b="1" dirty="0">
                <a:solidFill>
                  <a:srgbClr val="C00000"/>
                </a:solidFill>
              </a:rPr>
              <a:t>Formation en </a:t>
            </a:r>
            <a:r>
              <a:rPr lang="fr-FR" sz="6800" b="1" dirty="0" err="1">
                <a:solidFill>
                  <a:srgbClr val="C00000"/>
                </a:solidFill>
              </a:rPr>
              <a:t>visio</a:t>
            </a:r>
            <a:r>
              <a:rPr lang="fr-FR" sz="6800" b="1" dirty="0">
                <a:solidFill>
                  <a:srgbClr val="C00000"/>
                </a:solidFill>
              </a:rPr>
              <a:t> sur l’outil </a:t>
            </a:r>
            <a:r>
              <a:rPr lang="fr-FR" sz="6800" b="1" dirty="0" err="1">
                <a:solidFill>
                  <a:srgbClr val="C00000"/>
                </a:solidFill>
              </a:rPr>
              <a:t>Statual</a:t>
            </a:r>
            <a:r>
              <a:rPr lang="fr-FR" sz="6800" b="1" dirty="0">
                <a:solidFill>
                  <a:srgbClr val="C00000"/>
                </a:solidFill>
              </a:rPr>
              <a:t> :</a:t>
            </a:r>
          </a:p>
          <a:p>
            <a:pPr algn="just">
              <a:lnSpc>
                <a:spcPct val="107000"/>
              </a:lnSpc>
              <a:spcAft>
                <a:spcPts val="800"/>
              </a:spcAft>
              <a:buNone/>
            </a:pPr>
            <a:r>
              <a:rPr lang="fr-FR" sz="6800" kern="100" dirty="0">
                <a:solidFill>
                  <a:srgbClr val="002060"/>
                </a:solidFill>
                <a:effectLst/>
                <a:ea typeface="Calibri" panose="020F0502020204030204" pitchFamily="34" charset="0"/>
                <a:cs typeface="Times New Roman" panose="02020603050405020304" pitchFamily="18" charset="0"/>
              </a:rPr>
              <a:t>Afin de vous accompagner dans vos déclarations de sinistres sur </a:t>
            </a:r>
            <a:r>
              <a:rPr lang="fr-FR" sz="6800" kern="100" dirty="0" err="1">
                <a:solidFill>
                  <a:srgbClr val="002060"/>
                </a:solidFill>
                <a:effectLst/>
                <a:ea typeface="Calibri" panose="020F0502020204030204" pitchFamily="34" charset="0"/>
                <a:cs typeface="Times New Roman" panose="02020603050405020304" pitchFamily="18" charset="0"/>
              </a:rPr>
              <a:t>Statual</a:t>
            </a:r>
            <a:r>
              <a:rPr lang="fr-FR" sz="6800" kern="100" dirty="0">
                <a:solidFill>
                  <a:srgbClr val="002060"/>
                </a:solidFill>
                <a:effectLst/>
                <a:ea typeface="Calibri" panose="020F0502020204030204" pitchFamily="34" charset="0"/>
                <a:cs typeface="Times New Roman" panose="02020603050405020304" pitchFamily="18" charset="0"/>
              </a:rPr>
              <a:t>, le CDG et la CNP vous proposent une formation en </a:t>
            </a:r>
            <a:r>
              <a:rPr lang="fr-FR" sz="6800" kern="100" dirty="0" err="1">
                <a:solidFill>
                  <a:srgbClr val="002060"/>
                </a:solidFill>
                <a:effectLst/>
                <a:ea typeface="Calibri" panose="020F0502020204030204" pitchFamily="34" charset="0"/>
                <a:cs typeface="Times New Roman" panose="02020603050405020304" pitchFamily="18" charset="0"/>
              </a:rPr>
              <a:t>visio</a:t>
            </a:r>
            <a:r>
              <a:rPr lang="fr-FR" sz="6800" kern="100" dirty="0">
                <a:solidFill>
                  <a:srgbClr val="002060"/>
                </a:solidFill>
                <a:effectLst/>
                <a:ea typeface="Calibri" panose="020F0502020204030204" pitchFamily="34" charset="0"/>
                <a:cs typeface="Times New Roman" panose="02020603050405020304" pitchFamily="18" charset="0"/>
              </a:rPr>
              <a:t> à l’utilisation de l’outil :</a:t>
            </a:r>
          </a:p>
          <a:p>
            <a:pPr algn="ctr">
              <a:lnSpc>
                <a:spcPct val="107000"/>
              </a:lnSpc>
              <a:spcAft>
                <a:spcPts val="800"/>
              </a:spcAft>
              <a:buNone/>
            </a:pPr>
            <a:r>
              <a:rPr lang="fr-FR" sz="9600" b="1" kern="100" dirty="0">
                <a:solidFill>
                  <a:srgbClr val="C00000"/>
                </a:solidFill>
                <a:effectLst/>
                <a:ea typeface="Calibri" panose="020F0502020204030204" pitchFamily="34" charset="0"/>
                <a:cs typeface="Times New Roman" panose="02020603050405020304" pitchFamily="18" charset="0"/>
              </a:rPr>
              <a:t>Jeud</a:t>
            </a:r>
            <a:r>
              <a:rPr lang="fr-FR" sz="9600" b="1" kern="100" dirty="0">
                <a:solidFill>
                  <a:srgbClr val="C00000"/>
                </a:solidFill>
                <a:ea typeface="Calibri" panose="020F0502020204030204" pitchFamily="34" charset="0"/>
                <a:cs typeface="Times New Roman" panose="02020603050405020304" pitchFamily="18" charset="0"/>
              </a:rPr>
              <a:t>i 19 juin à 10h en </a:t>
            </a:r>
            <a:r>
              <a:rPr lang="fr-FR" sz="9600" b="1" kern="100" dirty="0" err="1">
                <a:solidFill>
                  <a:srgbClr val="C00000"/>
                </a:solidFill>
                <a:ea typeface="Calibri" panose="020F0502020204030204" pitchFamily="34" charset="0"/>
                <a:cs typeface="Times New Roman" panose="02020603050405020304" pitchFamily="18" charset="0"/>
              </a:rPr>
              <a:t>visio</a:t>
            </a:r>
            <a:r>
              <a:rPr lang="fr-FR" sz="9600" b="1" kern="100" dirty="0">
                <a:solidFill>
                  <a:srgbClr val="C00000"/>
                </a:solidFill>
                <a:ea typeface="Calibri" panose="020F0502020204030204" pitchFamily="34" charset="0"/>
                <a:cs typeface="Times New Roman" panose="02020603050405020304" pitchFamily="18" charset="0"/>
              </a:rPr>
              <a:t> </a:t>
            </a:r>
            <a:r>
              <a:rPr lang="fr-FR" sz="9600" kern="100" dirty="0">
                <a:solidFill>
                  <a:srgbClr val="002060"/>
                </a:solidFill>
                <a:ea typeface="Calibri" panose="020F0502020204030204" pitchFamily="34" charset="0"/>
                <a:cs typeface="Times New Roman" panose="02020603050405020304" pitchFamily="18" charset="0"/>
              </a:rPr>
              <a:t>– </a:t>
            </a:r>
            <a:r>
              <a:rPr lang="fr-FR" sz="9600" kern="100" dirty="0">
                <a:solidFill>
                  <a:srgbClr val="002060"/>
                </a:solidFill>
                <a:ea typeface="Calibri" panose="020F0502020204030204" pitchFamily="34" charset="0"/>
                <a:cs typeface="Times New Roman" panose="02020603050405020304" pitchFamily="18" charset="0"/>
                <a:hlinkClick r:id="rId3"/>
              </a:rPr>
              <a:t>lien d’inscription</a:t>
            </a:r>
            <a:endParaRPr lang="fr-FR" sz="9600" kern="100"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FontTx/>
              <a:buChar char="-"/>
            </a:pPr>
            <a:endParaRPr lang="fr-FR" sz="6800" kern="100" dirty="0">
              <a:solidFill>
                <a:srgbClr val="002060"/>
              </a:solidFill>
              <a:effectLst/>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pPr>
            <a:endParaRPr lang="fr-FR" sz="6600" u="sng"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pPr>
            <a:endParaRPr lang="fr-FR" sz="6400" u="sng" dirty="0">
              <a:effectLst/>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buNone/>
            </a:pPr>
            <a:r>
              <a:rPr lang="fr-FR" sz="1800" b="1" kern="100" dirty="0">
                <a:latin typeface="Calibri" panose="020F0502020204030204" pitchFamily="34" charset="0"/>
                <a:ea typeface="Calibri" panose="020F0502020204030204" pitchFamily="34"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lvl="0" indent="0" algn="just">
              <a:lnSpc>
                <a:spcPct val="107000"/>
              </a:lnSpc>
              <a:spcAft>
                <a:spcPts val="800"/>
              </a:spcAft>
              <a:buSzPts val="1000"/>
              <a:buNone/>
              <a:tabLst>
                <a:tab pos="457200" algn="l"/>
              </a:tabLst>
            </a:pP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dirty="0"/>
          </a:p>
        </p:txBody>
      </p:sp>
      <p:pic>
        <p:nvPicPr>
          <p:cNvPr id="11" name="Image 10" descr="Logo_CDG18_BS.jpg">
            <a:extLst>
              <a:ext uri="{FF2B5EF4-FFF2-40B4-BE49-F238E27FC236}">
                <a16:creationId xmlns:a16="http://schemas.microsoft.com/office/drawing/2014/main" id="{C5681BAD-B642-76CB-2F1B-9154250F37D4}"/>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4AACD70D-6711-1934-1AB8-328643580657}"/>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BA57C542-24F7-5187-FC59-10FE12B21CA0}"/>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7D6C0BC0-D9C8-CD21-98D7-D86CFB71D1E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82B39416-CA17-3A84-BB1C-02810DAECC40}"/>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F55135B5-C372-4851-E8BA-EEA2FA7B450B}"/>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0840C455-9E63-3224-3CE4-12786081A92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840B18DF-72E3-9003-07F7-36AAE83B4DB2}"/>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EB2C46B9-9F0A-00C3-9635-0D6355DBD410}"/>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A9B78C00-4406-6AE8-50AB-5153D962760D}"/>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DB38B0A7-ED17-ED8C-C393-B589E6349386}"/>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22B9F89D-F58F-A6F1-255B-3E9CAC752E34}"/>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2BC1ED9E-C441-EFC0-04D4-1F611E81F170}"/>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D9263526-C975-2F8F-6114-27596713DBF1}"/>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pic>
        <p:nvPicPr>
          <p:cNvPr id="2" name="Image 1">
            <a:extLst>
              <a:ext uri="{FF2B5EF4-FFF2-40B4-BE49-F238E27FC236}">
                <a16:creationId xmlns:a16="http://schemas.microsoft.com/office/drawing/2014/main" id="{ED86703A-3DD5-A5A7-F152-68850C18DD2F}"/>
              </a:ext>
            </a:extLst>
          </p:cNvPr>
          <p:cNvPicPr>
            <a:picLocks noChangeAspect="1"/>
          </p:cNvPicPr>
          <p:nvPr/>
        </p:nvPicPr>
        <p:blipFill>
          <a:blip r:embed="rId5"/>
          <a:stretch>
            <a:fillRect/>
          </a:stretch>
        </p:blipFill>
        <p:spPr>
          <a:xfrm>
            <a:off x="7159555" y="1308166"/>
            <a:ext cx="1028844" cy="885949"/>
          </a:xfrm>
          <a:prstGeom prst="rect">
            <a:avLst/>
          </a:prstGeom>
        </p:spPr>
      </p:pic>
    </p:spTree>
    <p:extLst>
      <p:ext uri="{BB962C8B-B14F-4D97-AF65-F5344CB8AC3E}">
        <p14:creationId xmlns:p14="http://schemas.microsoft.com/office/powerpoint/2010/main" val="1571337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2106680134"/>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425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E4FA-0570-9012-DEA3-D803B908995D}"/>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52FA4368-2997-7262-EFC2-1B4171D54ADE}"/>
              </a:ext>
            </a:extLst>
          </p:cNvPr>
          <p:cNvSpPr>
            <a:spLocks noGrp="1"/>
          </p:cNvSpPr>
          <p:nvPr>
            <p:ph idx="1"/>
          </p:nvPr>
        </p:nvSpPr>
        <p:spPr>
          <a:xfrm>
            <a:off x="0" y="1825625"/>
            <a:ext cx="9144000" cy="4351338"/>
          </a:xfrm>
        </p:spPr>
        <p:txBody>
          <a:bodyPr>
            <a:normAutofit/>
          </a:bodyPr>
          <a:lstStyle/>
          <a:p>
            <a:pPr marL="0" indent="0">
              <a:buNone/>
            </a:pPr>
            <a:r>
              <a:rPr lang="fr-FR" sz="2400" b="1" dirty="0">
                <a:solidFill>
                  <a:srgbClr val="CC99FF"/>
                </a:solidFill>
              </a:rPr>
              <a:t>1- des mails complets = des réponses de qualité</a:t>
            </a:r>
          </a:p>
          <a:p>
            <a:pPr marL="0" indent="0">
              <a:buNone/>
            </a:pPr>
            <a:r>
              <a:rPr lang="fr-FR" sz="2400" dirty="0"/>
              <a:t>Pour toute demande par mail aux services du CDG, être le plus précis possible afin de limiter le nombre de demandes de précisions:</a:t>
            </a:r>
          </a:p>
          <a:p>
            <a:pPr>
              <a:buFontTx/>
              <a:buChar char="-"/>
            </a:pPr>
            <a:r>
              <a:rPr lang="fr-FR" sz="2400" dirty="0"/>
              <a:t>Nom et statut (titulaire CNRACL/ titulaire IRCANTEC/ stagiaire/contractuel…) de l’agent dont il est question</a:t>
            </a:r>
          </a:p>
          <a:p>
            <a:pPr>
              <a:buFontTx/>
              <a:buChar char="-"/>
            </a:pPr>
            <a:r>
              <a:rPr lang="fr-FR" sz="2400" dirty="0"/>
              <a:t>Contexte précis</a:t>
            </a:r>
          </a:p>
          <a:p>
            <a:pPr>
              <a:buFontTx/>
              <a:buChar char="-"/>
            </a:pPr>
            <a:r>
              <a:rPr lang="fr-FR" sz="2400" dirty="0"/>
              <a:t>Historique des échanges éventuel</a:t>
            </a:r>
          </a:p>
          <a:p>
            <a:pPr marL="0" indent="0">
              <a:buNone/>
            </a:pPr>
            <a:endParaRPr lang="fr-FR" sz="2400" b="1" dirty="0">
              <a:solidFill>
                <a:srgbClr val="FFC000"/>
              </a:solidFill>
            </a:endParaRPr>
          </a:p>
          <a:p>
            <a:pPr marL="342900" lvl="1" indent="0">
              <a:lnSpc>
                <a:spcPct val="150000"/>
              </a:lnSpc>
              <a:buNone/>
            </a:pPr>
            <a:r>
              <a:rPr lang="fr-FR" sz="3600"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 </a:t>
            </a: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a:extLst>
              <a:ext uri="{FF2B5EF4-FFF2-40B4-BE49-F238E27FC236}">
                <a16:creationId xmlns:a16="http://schemas.microsoft.com/office/drawing/2014/main" id="{5AD3454E-EAF8-0D2B-D594-CB02BA82539B}"/>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DCC0C526-02F3-8B5E-2E33-3685277657D4}"/>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79D516F6-5137-4CFD-81CF-06EECA1AD7B5}"/>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0F75CC9C-9164-7FBE-129E-45D2349C2B7C}"/>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4BAFE47F-E751-FE39-B68F-107739ADF4EF}"/>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8017B562-1CBD-82CC-2868-41A01A4B0136}"/>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C5296739-883E-0D7A-B9FB-3038D8D1E0EA}"/>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0F2EBAD3-4610-39DA-F810-6FC7E47A6BF2}"/>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34CF8C81-CF66-E872-98FB-AAE27D0C92C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36E91339-B2AB-EC7E-A14B-14164C28D8E8}"/>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ACEECC71-E6F8-0AE7-4976-F845FB1F4AFF}"/>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A25718D4-D45E-C530-2F1C-939435D84C8E}"/>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2B5F4A73-0763-FC4D-0830-B6A3C4926A41}"/>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58CE15B4-668D-103C-A3AD-E6B7F31D8588}"/>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4">
            <p14:nvContentPartPr>
              <p14:cNvPr id="3" name="Encre 2">
                <a:extLst>
                  <a:ext uri="{FF2B5EF4-FFF2-40B4-BE49-F238E27FC236}">
                    <a16:creationId xmlns:a16="http://schemas.microsoft.com/office/drawing/2014/main" id="{824E4F4D-BFB4-8E3B-5538-55BC62F70100}"/>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C40E3082-8FB8-8784-58BF-19DFD6CAB53A}"/>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5EFE622B-ABD3-3E11-CF12-E3398EA4BA2C}"/>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7FCE08C9-FEE4-9BD9-26DF-4ED5ADC7E280}"/>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
        <p:nvSpPr>
          <p:cNvPr id="2" name="ZoneTexte 1">
            <a:extLst>
              <a:ext uri="{FF2B5EF4-FFF2-40B4-BE49-F238E27FC236}">
                <a16:creationId xmlns:a16="http://schemas.microsoft.com/office/drawing/2014/main" id="{4C5F3CCE-27C6-158B-AEDB-9D334A7D573B}"/>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pic>
        <p:nvPicPr>
          <p:cNvPr id="17" name="Image 16">
            <a:extLst>
              <a:ext uri="{FF2B5EF4-FFF2-40B4-BE49-F238E27FC236}">
                <a16:creationId xmlns:a16="http://schemas.microsoft.com/office/drawing/2014/main" id="{5102678A-ADB0-FF8B-52EE-308A7204B49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556700" y="4240930"/>
            <a:ext cx="1996500" cy="1597200"/>
          </a:xfrm>
          <a:prstGeom prst="rect">
            <a:avLst/>
          </a:prstGeom>
        </p:spPr>
      </p:pic>
    </p:spTree>
    <p:extLst>
      <p:ext uri="{BB962C8B-B14F-4D97-AF65-F5344CB8AC3E}">
        <p14:creationId xmlns:p14="http://schemas.microsoft.com/office/powerpoint/2010/main" val="2254688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B75E8-9C28-0562-904F-CAB5B49D7E18}"/>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291B60A7-5FD1-5AD2-A839-E50F4A297126}"/>
              </a:ext>
            </a:extLst>
          </p:cNvPr>
          <p:cNvSpPr>
            <a:spLocks noGrp="1"/>
          </p:cNvSpPr>
          <p:nvPr>
            <p:ph idx="1"/>
          </p:nvPr>
        </p:nvSpPr>
        <p:spPr>
          <a:xfrm>
            <a:off x="0" y="1825625"/>
            <a:ext cx="9144000" cy="4351338"/>
          </a:xfrm>
        </p:spPr>
        <p:txBody>
          <a:bodyPr>
            <a:normAutofit lnSpcReduction="10000"/>
          </a:bodyPr>
          <a:lstStyle/>
          <a:p>
            <a:pPr marL="0" indent="0">
              <a:buNone/>
            </a:pPr>
            <a:r>
              <a:rPr lang="fr-FR" sz="2400" b="1" dirty="0">
                <a:solidFill>
                  <a:schemeClr val="accent1"/>
                </a:solidFill>
              </a:rPr>
              <a:t>2- vérifier la mise à jour des carrières des agents </a:t>
            </a:r>
          </a:p>
          <a:p>
            <a:pPr marL="0" indent="0">
              <a:buNone/>
            </a:pPr>
            <a:r>
              <a:rPr lang="fr-FR" sz="2400" dirty="0"/>
              <a:t>Dans le cadre des procédures d’avancement de grade et de promotion interne, il convient de vérifier la carrière des agents, </a:t>
            </a:r>
            <a:r>
              <a:rPr lang="fr-FR" sz="2400" b="1" dirty="0"/>
              <a:t>En effet, si les arrêtés de carrière n’ont pas été transmis au CDG, ceux-ci ne sont pas pris en compte dans la carrière.</a:t>
            </a:r>
            <a:r>
              <a:rPr lang="fr-FR" sz="2400" dirty="0"/>
              <a:t> Les arrêtés d’avancement de grade et de promotion interne qui seraient pris seront donc erronés,</a:t>
            </a:r>
          </a:p>
          <a:p>
            <a:pPr marL="0" indent="0">
              <a:buNone/>
            </a:pPr>
            <a:endParaRPr lang="fr-FR" sz="2400" dirty="0"/>
          </a:p>
          <a:p>
            <a:pPr marL="0" indent="0">
              <a:buNone/>
            </a:pPr>
            <a:r>
              <a:rPr lang="fr-FR" sz="2400" dirty="0"/>
              <a:t>Pour vérifier les actes non transmis au CDG : procédure sur l’espace réservé, rubrique </a:t>
            </a:r>
            <a:r>
              <a:rPr lang="fr-FR" sz="2400" dirty="0" err="1"/>
              <a:t>Agirhe</a:t>
            </a:r>
            <a:r>
              <a:rPr lang="fr-FR" sz="2400" dirty="0"/>
              <a:t> - </a:t>
            </a:r>
            <a:r>
              <a:rPr lang="fr-FR" sz="2000" dirty="0">
                <a:hlinkClick r:id="rId3"/>
              </a:rPr>
              <a:t>Vérifier la mise à jour des carrières</a:t>
            </a:r>
            <a:endParaRPr lang="fr-FR" sz="2400" dirty="0"/>
          </a:p>
          <a:p>
            <a:pPr marL="0" indent="0">
              <a:buNone/>
            </a:pPr>
            <a:endParaRPr lang="fr-FR" sz="2400" b="1" dirty="0">
              <a:solidFill>
                <a:srgbClr val="FFC000"/>
              </a:solidFill>
            </a:endParaRPr>
          </a:p>
          <a:p>
            <a:pPr marL="342900" lvl="1" indent="0">
              <a:lnSpc>
                <a:spcPct val="150000"/>
              </a:lnSpc>
              <a:buNone/>
            </a:pPr>
            <a:r>
              <a:rPr lang="fr-FR" sz="3600"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 </a:t>
            </a: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a:extLst>
              <a:ext uri="{FF2B5EF4-FFF2-40B4-BE49-F238E27FC236}">
                <a16:creationId xmlns:a16="http://schemas.microsoft.com/office/drawing/2014/main" id="{D55262BD-9A38-70A7-FA58-19B9D6C49FFD}"/>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B6225F8F-C969-20A2-E270-35D166370224}"/>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00215E09-9762-4EF3-110B-2A8584895D2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2C61B325-66CD-82A0-516D-EC14E8050B2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FE312B29-021F-4B44-B480-A414252065A6}"/>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38B2288D-1BE2-E0F2-68F9-68A103FCA309}"/>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6B5EC954-3DC4-B55A-5E4E-A5EBFD102993}"/>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67312A73-C40A-6CAB-3C1C-C2158230E6EC}"/>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03F66857-D81E-A356-CAFD-AC7C36DD961D}"/>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05D8294B-D76E-7C69-0404-18EEE7EDA05C}"/>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82B5AFD4-2BD2-AB41-16E6-7EA082625ED7}"/>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196BD1B6-CE3C-D60B-F2DB-75B1F6A87AFC}"/>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D6FC59DC-0F2E-F42F-6CB8-AF61F5AD28C9}"/>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0907C19D-2603-5E63-4AB2-2FA086AE0C20}"/>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5">
            <p14:nvContentPartPr>
              <p14:cNvPr id="3" name="Encre 2">
                <a:extLst>
                  <a:ext uri="{FF2B5EF4-FFF2-40B4-BE49-F238E27FC236}">
                    <a16:creationId xmlns:a16="http://schemas.microsoft.com/office/drawing/2014/main" id="{809A89ED-CCCF-A30F-E8D6-22632C6BA4C5}"/>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ABDAC32E-FBAA-F29F-A71C-2A9F5F341677}"/>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05997FFC-9F73-1FE4-5FB5-44DB078A13A4}"/>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FFC907A3-6B6D-77A3-65FB-31339F53D486}"/>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
        <p:nvSpPr>
          <p:cNvPr id="2" name="ZoneTexte 1">
            <a:extLst>
              <a:ext uri="{FF2B5EF4-FFF2-40B4-BE49-F238E27FC236}">
                <a16:creationId xmlns:a16="http://schemas.microsoft.com/office/drawing/2014/main" id="{FB6AB83E-C62C-A02A-69D5-C79301DD77AE}"/>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spTree>
    <p:extLst>
      <p:ext uri="{BB962C8B-B14F-4D97-AF65-F5344CB8AC3E}">
        <p14:creationId xmlns:p14="http://schemas.microsoft.com/office/powerpoint/2010/main" val="3279824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grpSp>
        <p:nvGrpSpPr>
          <p:cNvPr id="4" name="Groupe 14"/>
          <p:cNvGrpSpPr>
            <a:grpSpLocks/>
          </p:cNvGrpSpPr>
          <p:nvPr/>
        </p:nvGrpSpPr>
        <p:grpSpPr bwMode="auto">
          <a:xfrm>
            <a:off x="1357290" y="285728"/>
            <a:ext cx="7661932" cy="2016596"/>
            <a:chOff x="2521302" y="4447632"/>
            <a:chExt cx="6645275" cy="2324642"/>
          </a:xfrm>
        </p:grpSpPr>
        <p:sp>
          <p:nvSpPr>
            <p:cNvPr id="12"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3"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4"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5" name="Group 6"/>
            <p:cNvGrpSpPr>
              <a:grpSpLocks/>
            </p:cNvGrpSpPr>
            <p:nvPr/>
          </p:nvGrpSpPr>
          <p:grpSpPr bwMode="auto">
            <a:xfrm>
              <a:off x="3957638" y="5091476"/>
              <a:ext cx="171450" cy="1165229"/>
              <a:chOff x="112099728" y="105931681"/>
              <a:chExt cx="170831" cy="1165800"/>
            </a:xfrm>
          </p:grpSpPr>
          <p:sp>
            <p:nvSpPr>
              <p:cNvPr id="20"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1"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2"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6" name="Group 10"/>
            <p:cNvGrpSpPr>
              <a:grpSpLocks/>
            </p:cNvGrpSpPr>
            <p:nvPr/>
          </p:nvGrpSpPr>
          <p:grpSpPr bwMode="auto">
            <a:xfrm>
              <a:off x="8701088" y="4447632"/>
              <a:ext cx="169862" cy="1163632"/>
              <a:chOff x="116843535" y="105289350"/>
              <a:chExt cx="170420" cy="1163658"/>
            </a:xfrm>
          </p:grpSpPr>
          <p:sp>
            <p:nvSpPr>
              <p:cNvPr id="17" name="Rectangle 16"/>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18" name="Rectangle 17"/>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19" name="Rectangle 18"/>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aphicFrame>
        <p:nvGraphicFramePr>
          <p:cNvPr id="25" name="Diagramme 24"/>
          <p:cNvGraphicFramePr/>
          <p:nvPr>
            <p:extLst>
              <p:ext uri="{D42A27DB-BD31-4B8C-83A1-F6EECF244321}">
                <p14:modId xmlns:p14="http://schemas.microsoft.com/office/powerpoint/2010/main" val="3119704805"/>
              </p:ext>
            </p:extLst>
          </p:nvPr>
        </p:nvGraphicFramePr>
        <p:xfrm>
          <a:off x="685800" y="2286000"/>
          <a:ext cx="7162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3547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771AC-2F7A-C44E-75FE-942E61630C06}"/>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2FBC8BF5-D753-9734-1ADE-1B50EF430942}"/>
              </a:ext>
            </a:extLst>
          </p:cNvPr>
          <p:cNvSpPr>
            <a:spLocks noGrp="1"/>
          </p:cNvSpPr>
          <p:nvPr>
            <p:ph idx="1"/>
          </p:nvPr>
        </p:nvSpPr>
        <p:spPr>
          <a:xfrm>
            <a:off x="0" y="1825625"/>
            <a:ext cx="9144000" cy="4351338"/>
          </a:xfrm>
        </p:spPr>
        <p:txBody>
          <a:bodyPr>
            <a:normAutofit/>
          </a:bodyPr>
          <a:lstStyle/>
          <a:p>
            <a:pPr marL="0" indent="0">
              <a:buNone/>
            </a:pPr>
            <a:r>
              <a:rPr lang="fr-FR" sz="2400" b="1" dirty="0">
                <a:solidFill>
                  <a:srgbClr val="EC14B9"/>
                </a:solidFill>
              </a:rPr>
              <a:t>3- arrêtés avancement d’échelon du 2</a:t>
            </a:r>
            <a:r>
              <a:rPr lang="fr-FR" sz="2400" b="1" baseline="30000" dirty="0">
                <a:solidFill>
                  <a:srgbClr val="EC14B9"/>
                </a:solidFill>
              </a:rPr>
              <a:t>ème</a:t>
            </a:r>
            <a:r>
              <a:rPr lang="fr-FR" sz="2400" b="1" dirty="0">
                <a:solidFill>
                  <a:srgbClr val="EC14B9"/>
                </a:solidFill>
              </a:rPr>
              <a:t> trimestre</a:t>
            </a:r>
          </a:p>
          <a:p>
            <a:pPr marL="0" indent="0">
              <a:buNone/>
            </a:pPr>
            <a:r>
              <a:rPr lang="fr-FR" sz="2400" dirty="0"/>
              <a:t>Les arrêtés d’avancement d’échelon du 2</a:t>
            </a:r>
            <a:r>
              <a:rPr lang="fr-FR" sz="2400" baseline="30000" dirty="0"/>
              <a:t>ème</a:t>
            </a:r>
            <a:r>
              <a:rPr lang="fr-FR" sz="2400" dirty="0"/>
              <a:t> trimestre sont disponibles sur </a:t>
            </a:r>
            <a:r>
              <a:rPr lang="fr-FR" sz="2400" dirty="0" err="1"/>
              <a:t>Agirhe</a:t>
            </a:r>
            <a:r>
              <a:rPr lang="fr-FR" sz="2400" dirty="0"/>
              <a:t>  (</a:t>
            </a:r>
            <a:r>
              <a:rPr lang="fr-FR" sz="2400" dirty="0" err="1"/>
              <a:t>cf</a:t>
            </a:r>
            <a:r>
              <a:rPr lang="fr-FR" sz="2400" dirty="0"/>
              <a:t> procédure dans l’espace réservé - </a:t>
            </a:r>
            <a:r>
              <a:rPr lang="fr-FR" sz="2000" dirty="0">
                <a:hlinkClick r:id="rId3"/>
              </a:rPr>
              <a:t>Gestion des avancements d'échelon</a:t>
            </a:r>
            <a:r>
              <a:rPr lang="fr-FR" sz="2000" dirty="0"/>
              <a:t>)</a:t>
            </a:r>
            <a:endParaRPr lang="fr-FR" sz="2400" dirty="0"/>
          </a:p>
          <a:p>
            <a:pPr marL="0" indent="0">
              <a:buNone/>
            </a:pPr>
            <a:endParaRPr lang="fr-FR" sz="2400" b="1" dirty="0">
              <a:solidFill>
                <a:srgbClr val="FFC000"/>
              </a:solidFill>
            </a:endParaRPr>
          </a:p>
          <a:p>
            <a:pPr marL="342900" lvl="1" indent="0">
              <a:lnSpc>
                <a:spcPct val="150000"/>
              </a:lnSpc>
              <a:buNone/>
            </a:pPr>
            <a:r>
              <a:rPr lang="fr-FR" sz="3600"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 </a:t>
            </a: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a:extLst>
              <a:ext uri="{FF2B5EF4-FFF2-40B4-BE49-F238E27FC236}">
                <a16:creationId xmlns:a16="http://schemas.microsoft.com/office/drawing/2014/main" id="{0B1F9F11-ADF2-E8B4-8678-557856849091}"/>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F2D2AEED-E8CA-6D3B-F5B5-25C0D8257EB9}"/>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A19C3FFF-BD4A-6EBC-52DA-B0B51975E02E}"/>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EF5D6A23-F4E6-7692-DFA1-0EAF54FA06F8}"/>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3B2E8CE7-2FC5-C9CF-E63A-24302D669607}"/>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8E0138D9-6E45-6E94-CE93-BBDFEA1AD79C}"/>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EF30DDB4-2F11-97E0-4717-A0DBC4C94F3B}"/>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253AE83E-44B7-F367-5A0F-AFFE5270FE4A}"/>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86D5C2D2-825C-E475-952B-EC73558651F5}"/>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8AB1C0C1-42AB-16D0-DBDF-3E64A1F83E3E}"/>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542371D-CE90-55D1-9C4F-CE0EF4FB5662}"/>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8A1FDEED-5384-58D6-8087-11967F913864}"/>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E121C66D-1EF5-26A6-B1BC-21FDB27C85C3}"/>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15D9D834-802D-8157-F153-0306A67C05C3}"/>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5">
            <p14:nvContentPartPr>
              <p14:cNvPr id="3" name="Encre 2">
                <a:extLst>
                  <a:ext uri="{FF2B5EF4-FFF2-40B4-BE49-F238E27FC236}">
                    <a16:creationId xmlns:a16="http://schemas.microsoft.com/office/drawing/2014/main" id="{F3130E5B-2785-9042-E7A3-C788430470FE}"/>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B369C724-1EE3-C8E3-AE43-5AAB09F76229}"/>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404B6B3B-4791-D1A1-6B50-1FE728871CAB}"/>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C1C01977-D4A0-29FC-430C-15BA9CFBA6C6}"/>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
        <p:nvSpPr>
          <p:cNvPr id="2" name="ZoneTexte 1">
            <a:extLst>
              <a:ext uri="{FF2B5EF4-FFF2-40B4-BE49-F238E27FC236}">
                <a16:creationId xmlns:a16="http://schemas.microsoft.com/office/drawing/2014/main" id="{EEB6A9F2-668D-38F7-DC2A-F2EEA116CDDD}"/>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pic>
        <p:nvPicPr>
          <p:cNvPr id="13" name="Image 12">
            <a:extLst>
              <a:ext uri="{FF2B5EF4-FFF2-40B4-BE49-F238E27FC236}">
                <a16:creationId xmlns:a16="http://schemas.microsoft.com/office/drawing/2014/main" id="{E9BA8F26-557C-2FDF-57E1-5CF2CDE8CD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025361" y="3319463"/>
            <a:ext cx="2857500" cy="2857500"/>
          </a:xfrm>
          <a:prstGeom prst="rect">
            <a:avLst/>
          </a:prstGeom>
        </p:spPr>
      </p:pic>
    </p:spTree>
    <p:extLst>
      <p:ext uri="{BB962C8B-B14F-4D97-AF65-F5344CB8AC3E}">
        <p14:creationId xmlns:p14="http://schemas.microsoft.com/office/powerpoint/2010/main" val="41607448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57F14-FFEE-225D-FE37-F521FD1E2125}"/>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7BB400DC-4C0C-177F-5AFB-C50CD3E8CC24}"/>
              </a:ext>
            </a:extLst>
          </p:cNvPr>
          <p:cNvSpPr>
            <a:spLocks noGrp="1"/>
          </p:cNvSpPr>
          <p:nvPr>
            <p:ph idx="1"/>
          </p:nvPr>
        </p:nvSpPr>
        <p:spPr>
          <a:xfrm>
            <a:off x="0" y="1825625"/>
            <a:ext cx="9144000" cy="4351338"/>
          </a:xfrm>
        </p:spPr>
        <p:txBody>
          <a:bodyPr>
            <a:normAutofit/>
          </a:bodyPr>
          <a:lstStyle/>
          <a:p>
            <a:pPr marL="0" indent="0">
              <a:buNone/>
            </a:pPr>
            <a:r>
              <a:rPr lang="fr-FR" sz="2400" b="1" dirty="0">
                <a:solidFill>
                  <a:schemeClr val="accent4">
                    <a:lumMod val="75000"/>
                  </a:schemeClr>
                </a:solidFill>
              </a:rPr>
              <a:t>4- Campagne annuelle – avantage spécifique d’ancienneté</a:t>
            </a:r>
          </a:p>
          <a:p>
            <a:pPr marL="0" indent="0">
              <a:buNone/>
            </a:pPr>
            <a:r>
              <a:rPr lang="fr-FR" sz="2000" dirty="0"/>
              <a:t>Pour rappel, les dossiers sont à envoyer au CDG 18 </a:t>
            </a:r>
            <a:r>
              <a:rPr lang="fr-FR" sz="2000" b="1" u="sng" dirty="0">
                <a:solidFill>
                  <a:schemeClr val="accent4">
                    <a:lumMod val="75000"/>
                  </a:schemeClr>
                </a:solidFill>
              </a:rPr>
              <a:t>au plus tard le 25 mai 2025</a:t>
            </a:r>
            <a:r>
              <a:rPr lang="fr-FR" sz="2000" b="1" dirty="0">
                <a:solidFill>
                  <a:schemeClr val="accent4">
                    <a:lumMod val="75000"/>
                  </a:schemeClr>
                </a:solidFill>
              </a:rPr>
              <a:t>  </a:t>
            </a:r>
            <a:r>
              <a:rPr lang="fr-FR" sz="2000" b="1" dirty="0"/>
              <a:t>par mail</a:t>
            </a:r>
            <a:r>
              <a:rPr lang="fr-FR" sz="2000" dirty="0"/>
              <a:t> (</a:t>
            </a:r>
            <a:r>
              <a:rPr lang="fr-FR" sz="2000" u="sng" dirty="0">
                <a:solidFill>
                  <a:srgbClr val="A0C0FF"/>
                </a:solidFill>
                <a:effectLst/>
                <a:hlinkClick r:id="rId3"/>
              </a:rPr>
              <a:t>service.rh@cdg18.fr</a:t>
            </a:r>
            <a:r>
              <a:rPr lang="fr-FR" sz="2000" dirty="0"/>
              <a:t>) en indiquant dans l’objet : </a:t>
            </a:r>
            <a:r>
              <a:rPr lang="fr-FR" sz="2000" i="1" dirty="0"/>
              <a:t>Bonification d’Ancienneté</a:t>
            </a:r>
            <a:r>
              <a:rPr lang="fr-FR" sz="2000" dirty="0"/>
              <a:t>.</a:t>
            </a:r>
          </a:p>
          <a:p>
            <a:pPr marL="0" indent="0">
              <a:buNone/>
            </a:pPr>
            <a:endParaRPr lang="fr-FR" sz="2000" b="1" dirty="0">
              <a:solidFill>
                <a:srgbClr val="FFC000"/>
              </a:solidFill>
            </a:endParaRPr>
          </a:p>
          <a:p>
            <a:pPr marL="0" indent="0">
              <a:buNone/>
            </a:pPr>
            <a:r>
              <a:rPr lang="fr-FR" sz="2000" dirty="0"/>
              <a:t>Les dossiers et modalités sont disponibles sur l’espace réservé – rubrique carrières</a:t>
            </a:r>
            <a:endParaRPr lang="fr-FR" sz="2400" dirty="0"/>
          </a:p>
          <a:p>
            <a:pPr marL="342900" lvl="1" indent="0">
              <a:lnSpc>
                <a:spcPct val="150000"/>
              </a:lnSpc>
              <a:buNone/>
            </a:pPr>
            <a:r>
              <a:rPr lang="fr-FR" sz="3600"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 </a:t>
            </a: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a:extLst>
              <a:ext uri="{FF2B5EF4-FFF2-40B4-BE49-F238E27FC236}">
                <a16:creationId xmlns:a16="http://schemas.microsoft.com/office/drawing/2014/main" id="{5842C79E-9975-461C-5924-78B6B035506E}"/>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2C6762FF-6B47-BA28-31CE-2D0DAD724AA5}"/>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0D773F8B-0030-71F6-B527-EF5F4A3366EC}"/>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CE346EDF-0259-1AAB-8592-E5676D0DCEEE}"/>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A53ECA58-4BFE-3D94-4CD3-184DAD0E10C3}"/>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C1246C81-F543-DDD8-FB1F-625C59C2EC4F}"/>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1E3F5246-DDA9-6809-C814-FE99FCB120E9}"/>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227C79C6-E24D-0AEE-96EF-4133BE72D7C9}"/>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619C144C-93BB-D71D-C6C3-A27E26465693}"/>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1A832A77-DDA4-28C5-BC02-242E9FF00D97}"/>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7E98C325-E1DC-8A77-4768-A761416953DC}"/>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0F4739CB-52DF-E4CD-B80E-4E35489B5B96}"/>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0E448E13-4A55-DEC5-D2A6-C43541CA405A}"/>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8A02E2FD-FEB6-6FD0-0343-EE17F90B2938}"/>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5">
            <p14:nvContentPartPr>
              <p14:cNvPr id="3" name="Encre 2">
                <a:extLst>
                  <a:ext uri="{FF2B5EF4-FFF2-40B4-BE49-F238E27FC236}">
                    <a16:creationId xmlns:a16="http://schemas.microsoft.com/office/drawing/2014/main" id="{60A82106-5CA8-C980-656C-6F260741E20D}"/>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8F895354-4BB6-0E9A-088C-D370B8A9AF10}"/>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A2471FA3-2019-0AF8-C708-4FB750E672B1}"/>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7036042B-D91D-3F98-613E-B3F307E24D46}"/>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
        <p:nvSpPr>
          <p:cNvPr id="2" name="ZoneTexte 1">
            <a:extLst>
              <a:ext uri="{FF2B5EF4-FFF2-40B4-BE49-F238E27FC236}">
                <a16:creationId xmlns:a16="http://schemas.microsoft.com/office/drawing/2014/main" id="{31DDB5B1-A0F3-95A2-E79F-B317F0A7ECD8}"/>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spTree>
    <p:extLst>
      <p:ext uri="{BB962C8B-B14F-4D97-AF65-F5344CB8AC3E}">
        <p14:creationId xmlns:p14="http://schemas.microsoft.com/office/powerpoint/2010/main" val="36338064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183BB-1353-E0AF-AEDB-EF54E5DDD2F5}"/>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C135BF12-4CB3-2CD5-BE4D-5030CFC30D7B}"/>
              </a:ext>
            </a:extLst>
          </p:cNvPr>
          <p:cNvSpPr>
            <a:spLocks noGrp="1"/>
          </p:cNvSpPr>
          <p:nvPr>
            <p:ph idx="1"/>
          </p:nvPr>
        </p:nvSpPr>
        <p:spPr>
          <a:xfrm>
            <a:off x="0" y="1471752"/>
            <a:ext cx="9144000" cy="5267503"/>
          </a:xfrm>
        </p:spPr>
        <p:txBody>
          <a:bodyPr>
            <a:normAutofit fontScale="92500" lnSpcReduction="10000"/>
          </a:bodyPr>
          <a:lstStyle/>
          <a:p>
            <a:r>
              <a:rPr lang="fr-FR" sz="2000" b="1" dirty="0">
                <a:solidFill>
                  <a:srgbClr val="00B050"/>
                </a:solidFill>
              </a:rPr>
              <a:t>5- PSC - prévoyance</a:t>
            </a:r>
          </a:p>
          <a:p>
            <a:endParaRPr lang="fr-FR" sz="2000" dirty="0"/>
          </a:p>
          <a:p>
            <a:r>
              <a:rPr lang="fr-FR" sz="2000" dirty="0"/>
              <a:t>Pour rappel, obligation de participation employeur sur le risque prévoyance depuis le 1</a:t>
            </a:r>
            <a:r>
              <a:rPr lang="fr-FR" sz="2000" baseline="30000" dirty="0"/>
              <a:t>er</a:t>
            </a:r>
            <a:r>
              <a:rPr lang="fr-FR" sz="2000" dirty="0"/>
              <a:t> janvier 2025 : labellisation ou contrat de groupe</a:t>
            </a:r>
          </a:p>
          <a:p>
            <a:endParaRPr lang="fr-FR" sz="2000" dirty="0"/>
          </a:p>
          <a:p>
            <a:r>
              <a:rPr lang="fr-FR" sz="2000" dirty="0"/>
              <a:t>Pour les collectivités ayant déjà adhéré au contrat de groupe du CDG : </a:t>
            </a:r>
            <a:r>
              <a:rPr lang="fr-FR" sz="2000" b="1" dirty="0">
                <a:solidFill>
                  <a:schemeClr val="accent1"/>
                </a:solidFill>
              </a:rPr>
              <a:t>réunion à destination des agents en </a:t>
            </a:r>
            <a:r>
              <a:rPr lang="fr-FR" sz="2000" b="1" dirty="0" err="1">
                <a:solidFill>
                  <a:schemeClr val="accent1"/>
                </a:solidFill>
              </a:rPr>
              <a:t>visio</a:t>
            </a:r>
            <a:r>
              <a:rPr lang="fr-FR" sz="2000" b="1" dirty="0">
                <a:solidFill>
                  <a:schemeClr val="accent1"/>
                </a:solidFill>
              </a:rPr>
              <a:t> </a:t>
            </a:r>
            <a:r>
              <a:rPr lang="fr-FR" sz="2000" dirty="0"/>
              <a:t>:</a:t>
            </a:r>
            <a:r>
              <a:rPr lang="fr-FR" sz="2000" b="1" dirty="0">
                <a:solidFill>
                  <a:srgbClr val="0070C0"/>
                </a:solidFill>
                <a:effectLst/>
                <a:ea typeface="Aptos" panose="020B0004020202020204" pitchFamily="34" charset="0"/>
                <a:cs typeface="Aptos" panose="020B0004020202020204" pitchFamily="34" charset="0"/>
              </a:rPr>
              <a:t>Lundi 12 mai 2025 à 14h00 </a:t>
            </a:r>
          </a:p>
          <a:p>
            <a:pPr marL="0" indent="0">
              <a:buNone/>
            </a:pPr>
            <a:r>
              <a:rPr lang="fr-FR" sz="2000" dirty="0">
                <a:effectLst/>
                <a:ea typeface="Aptos" panose="020B0004020202020204" pitchFamily="34" charset="0"/>
                <a:cs typeface="Aptos" panose="020B0004020202020204" pitchFamily="34" charset="0"/>
                <a:hlinkClick r:id="rId3"/>
              </a:rPr>
              <a:t>&gt; Lien d’inscription</a:t>
            </a:r>
            <a:endParaRPr lang="fr-FR" sz="2000" dirty="0">
              <a:effectLst/>
              <a:ea typeface="Aptos" panose="020B0004020202020204" pitchFamily="34" charset="0"/>
              <a:cs typeface="Aptos" panose="020B0004020202020204" pitchFamily="34" charset="0"/>
            </a:endParaRPr>
          </a:p>
          <a:p>
            <a:pPr marL="0" indent="0">
              <a:buNone/>
            </a:pPr>
            <a:endParaRPr lang="fr-FR" sz="2000" b="1" dirty="0">
              <a:solidFill>
                <a:srgbClr val="EC14B9"/>
              </a:solidFill>
            </a:endParaRPr>
          </a:p>
          <a:p>
            <a:r>
              <a:rPr lang="fr-FR" sz="2000" b="1" dirty="0">
                <a:solidFill>
                  <a:srgbClr val="00B050"/>
                </a:solidFill>
              </a:rPr>
              <a:t>PSC – santé</a:t>
            </a:r>
          </a:p>
          <a:p>
            <a:endParaRPr lang="fr-FR" sz="2000" b="1" dirty="0">
              <a:solidFill>
                <a:srgbClr val="EC14B9"/>
              </a:solidFill>
            </a:endParaRPr>
          </a:p>
          <a:p>
            <a:r>
              <a:rPr lang="fr-FR" sz="2000" dirty="0"/>
              <a:t>Pour rappel, obligation de participation employeur sur le risque santé à partir du 1</a:t>
            </a:r>
            <a:r>
              <a:rPr lang="fr-FR" sz="2000" baseline="30000" dirty="0"/>
              <a:t>er</a:t>
            </a:r>
            <a:r>
              <a:rPr lang="fr-FR" sz="2000" dirty="0"/>
              <a:t> janvier 2026 : labellisation ou contrat de groupe</a:t>
            </a:r>
          </a:p>
          <a:p>
            <a:endParaRPr lang="fr-FR" sz="2000" dirty="0"/>
          </a:p>
          <a:p>
            <a:r>
              <a:rPr lang="fr-FR" sz="2000" dirty="0"/>
              <a:t>Pour les collectivités n’ayant pas encore adhéré au contrat de groupe du CDG : </a:t>
            </a:r>
            <a:r>
              <a:rPr lang="fr-FR" sz="2000" b="1" dirty="0">
                <a:solidFill>
                  <a:srgbClr val="92D050"/>
                </a:solidFill>
              </a:rPr>
              <a:t>réunion employeur en présentiel au CDG mardi 24 juin 2025 10h </a:t>
            </a:r>
          </a:p>
          <a:p>
            <a:pPr marL="0" indent="0">
              <a:buNone/>
            </a:pPr>
            <a:r>
              <a:rPr lang="fr-FR" sz="2000" dirty="0"/>
              <a:t>&gt; </a:t>
            </a:r>
            <a:r>
              <a:rPr lang="fr-FR" sz="2000" dirty="0">
                <a:hlinkClick r:id="rId4"/>
              </a:rPr>
              <a:t>lien d’inscription </a:t>
            </a:r>
            <a:r>
              <a:rPr lang="fr-FR" sz="2000" dirty="0"/>
              <a:t>envoyé dans le flash du 25/04</a:t>
            </a:r>
          </a:p>
          <a:p>
            <a:endParaRPr lang="fr-FR" sz="2000" dirty="0"/>
          </a:p>
          <a:p>
            <a:endParaRPr lang="fr-FR" sz="2000" dirty="0"/>
          </a:p>
          <a:p>
            <a:endParaRPr lang="fr-FR" sz="2000" dirty="0"/>
          </a:p>
          <a:p>
            <a:pPr lvl="2"/>
            <a:endParaRPr lang="fr-FR" sz="2400" b="1" dirty="0">
              <a:solidFill>
                <a:srgbClr val="92D050"/>
              </a:solidFill>
            </a:endParaRPr>
          </a:p>
        </p:txBody>
      </p:sp>
      <p:pic>
        <p:nvPicPr>
          <p:cNvPr id="11" name="Image 10" descr="Logo_CDG18_BS.jpg">
            <a:extLst>
              <a:ext uri="{FF2B5EF4-FFF2-40B4-BE49-F238E27FC236}">
                <a16:creationId xmlns:a16="http://schemas.microsoft.com/office/drawing/2014/main" id="{19773148-8107-E3E3-A5D6-19E76355B99F}"/>
              </a:ext>
            </a:extLst>
          </p:cNvPr>
          <p:cNvPicPr>
            <a:picLocks noChangeAspect="1"/>
          </p:cNvPicPr>
          <p:nvPr/>
        </p:nvPicPr>
        <p:blipFill>
          <a:blip r:embed="rId5"/>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165514D0-4A7B-31F2-4283-CC868B4DEC74}"/>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F81B8103-309C-3471-A149-78D50A0B62F0}"/>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C05C421E-CA70-4A63-036E-F12C99C90087}"/>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C1982A5E-1263-E436-5B7A-E86054920095}"/>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43706893-3BCC-889E-6F73-7CDA046E1E3C}"/>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1A63EA83-933A-21D2-F0EF-59E6A96ABE00}"/>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1551C1E4-EEDD-3C99-D5B5-F31D5486FADB}"/>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935BCE32-57C2-4C6B-7B0E-4E35F3B28717}"/>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C32C2692-031C-D91C-2253-75BEB739D539}"/>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47993FF-F617-C204-8508-10DFAE1878A9}"/>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9525A7F7-081E-871E-F810-186489AC3388}"/>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D37BAB4C-389F-56FE-B0B3-1BF95EB3AF24}"/>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EDA731AE-D043-7A40-3C14-61BC7E0DCC92}"/>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6">
            <p14:nvContentPartPr>
              <p14:cNvPr id="3" name="Encre 2">
                <a:extLst>
                  <a:ext uri="{FF2B5EF4-FFF2-40B4-BE49-F238E27FC236}">
                    <a16:creationId xmlns:a16="http://schemas.microsoft.com/office/drawing/2014/main" id="{8817240E-A2C8-8CEE-8B4B-192E037E21F2}"/>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C4D42EC4-ABEA-012C-CDE2-F1656D782407}"/>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CBC2ECA8-21E1-F972-7A83-216E686ABB15}"/>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545EC7D8-3856-3E12-3DF8-D640FAA96ED2}"/>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
        <p:nvSpPr>
          <p:cNvPr id="2" name="ZoneTexte 1">
            <a:extLst>
              <a:ext uri="{FF2B5EF4-FFF2-40B4-BE49-F238E27FC236}">
                <a16:creationId xmlns:a16="http://schemas.microsoft.com/office/drawing/2014/main" id="{71726D9A-7929-CFBB-CA60-D4520FC35BFB}"/>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pic>
        <p:nvPicPr>
          <p:cNvPr id="5" name="Image 4" descr="Une image contenant texte, capture d’écran, Police, logo&#10;&#10;Le contenu généré par l’IA peut être incorrect.">
            <a:extLst>
              <a:ext uri="{FF2B5EF4-FFF2-40B4-BE49-F238E27FC236}">
                <a16:creationId xmlns:a16="http://schemas.microsoft.com/office/drawing/2014/main" id="{BB7903BD-BDBD-41FD-D888-9FD5271B574E}"/>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241447" y="965056"/>
            <a:ext cx="1463653" cy="1233993"/>
          </a:xfrm>
          <a:prstGeom prst="rect">
            <a:avLst/>
          </a:prstGeom>
        </p:spPr>
      </p:pic>
    </p:spTree>
    <p:extLst>
      <p:ext uri="{BB962C8B-B14F-4D97-AF65-F5344CB8AC3E}">
        <p14:creationId xmlns:p14="http://schemas.microsoft.com/office/powerpoint/2010/main" val="36557866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3C6A2-8D76-FA42-3921-08CE1377C407}"/>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8281BEA9-2205-41B4-B859-6EE37D2F66C9}"/>
              </a:ext>
            </a:extLst>
          </p:cNvPr>
          <p:cNvSpPr>
            <a:spLocks noGrp="1"/>
          </p:cNvSpPr>
          <p:nvPr>
            <p:ph idx="1"/>
          </p:nvPr>
        </p:nvSpPr>
        <p:spPr>
          <a:xfrm>
            <a:off x="0" y="1825625"/>
            <a:ext cx="9144000" cy="4351338"/>
          </a:xfrm>
        </p:spPr>
        <p:txBody>
          <a:bodyPr>
            <a:normAutofit/>
          </a:bodyPr>
          <a:lstStyle/>
          <a:p>
            <a:pPr marL="0" indent="0">
              <a:buNone/>
            </a:pPr>
            <a:r>
              <a:rPr lang="fr-FR" sz="2400" b="1" dirty="0">
                <a:solidFill>
                  <a:srgbClr val="002060"/>
                </a:solidFill>
              </a:rPr>
              <a:t>6- calendrier du conseil médical 2</a:t>
            </a:r>
            <a:r>
              <a:rPr lang="fr-FR" sz="2400" b="1" baseline="30000" dirty="0">
                <a:solidFill>
                  <a:srgbClr val="002060"/>
                </a:solidFill>
              </a:rPr>
              <a:t>ème</a:t>
            </a:r>
            <a:r>
              <a:rPr lang="fr-FR" sz="2400" b="1" dirty="0">
                <a:solidFill>
                  <a:srgbClr val="002060"/>
                </a:solidFill>
              </a:rPr>
              <a:t> semestre</a:t>
            </a:r>
          </a:p>
          <a:p>
            <a:pPr marL="0" indent="0">
              <a:buNone/>
            </a:pPr>
            <a:r>
              <a:rPr lang="fr-FR" sz="2000" dirty="0">
                <a:hlinkClick r:id="rId3"/>
              </a:rPr>
              <a:t>Le calendrier des réunions du conseil médical </a:t>
            </a:r>
            <a:r>
              <a:rPr lang="fr-FR" sz="2000" dirty="0"/>
              <a:t>(formation restreinte et formation plénière) est disponible sur le site du CDG 18</a:t>
            </a:r>
          </a:p>
          <a:p>
            <a:pPr marL="0" indent="0">
              <a:buNone/>
            </a:pPr>
            <a:endParaRPr lang="fr-FR" sz="2000" dirty="0"/>
          </a:p>
          <a:p>
            <a:pPr marL="0" indent="0">
              <a:buNone/>
            </a:pPr>
            <a:endParaRPr lang="fr-FR" sz="2400" dirty="0"/>
          </a:p>
          <a:p>
            <a:pPr marL="342900" lvl="1" indent="0">
              <a:lnSpc>
                <a:spcPct val="150000"/>
              </a:lnSpc>
              <a:buNone/>
            </a:pPr>
            <a:r>
              <a:rPr lang="fr-FR" sz="3600"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 </a:t>
            </a: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a:extLst>
              <a:ext uri="{FF2B5EF4-FFF2-40B4-BE49-F238E27FC236}">
                <a16:creationId xmlns:a16="http://schemas.microsoft.com/office/drawing/2014/main" id="{7E14F146-7158-31D5-BD33-3743F4B44187}"/>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E149031A-93C8-71BC-1C5B-BA62A73100EF}"/>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7456D683-A151-ACBB-FD6C-5BF2DA2FF6B0}"/>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7B5F1736-3E05-64F8-733E-F56014B0C624}"/>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20C51E9C-8147-5F03-0731-A5E9C600D203}"/>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FD407734-ED3F-AD1D-3E77-92D85FDE5D1D}"/>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C976BC3A-20E8-FF17-CBC0-DB4748DA9851}"/>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66BFD159-2E86-2400-DDDF-993BDA198521}"/>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252D33B6-8AB0-20BA-2B81-EC4595A2A806}"/>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C92D3FDA-4D38-3F81-94D3-7355B1A6C71D}"/>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62C19046-14C2-D46C-9486-1B7EBF6448D8}"/>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F8E63EB9-4D4C-642C-2D2E-6EF689209AA2}"/>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C122F916-05AE-3324-93B7-38EE7117F1F0}"/>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DCA5029C-ADB9-C9C2-7326-3D2D1EF96443}"/>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5">
            <p14:nvContentPartPr>
              <p14:cNvPr id="3" name="Encre 2">
                <a:extLst>
                  <a:ext uri="{FF2B5EF4-FFF2-40B4-BE49-F238E27FC236}">
                    <a16:creationId xmlns:a16="http://schemas.microsoft.com/office/drawing/2014/main" id="{8B5DAE18-2E75-C5A1-7D40-98A0225000FC}"/>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4D4C2FAA-80FE-2D63-EA78-615306064D49}"/>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CC2E955F-A286-81DE-3D78-FF63839A019C}"/>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82F5133A-5B6D-ED83-3277-784C7C160F48}"/>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
        <p:nvSpPr>
          <p:cNvPr id="2" name="ZoneTexte 1">
            <a:extLst>
              <a:ext uri="{FF2B5EF4-FFF2-40B4-BE49-F238E27FC236}">
                <a16:creationId xmlns:a16="http://schemas.microsoft.com/office/drawing/2014/main" id="{7DE62593-7CA8-37E4-BC02-467F5FD9E0E7}"/>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graphicFrame>
        <p:nvGraphicFramePr>
          <p:cNvPr id="5" name="Tableau 4">
            <a:extLst>
              <a:ext uri="{FF2B5EF4-FFF2-40B4-BE49-F238E27FC236}">
                <a16:creationId xmlns:a16="http://schemas.microsoft.com/office/drawing/2014/main" id="{7DA5CD36-D36A-F27A-1769-901EE6F66A74}"/>
              </a:ext>
            </a:extLst>
          </p:cNvPr>
          <p:cNvGraphicFramePr>
            <a:graphicFrameLocks noGrp="1"/>
          </p:cNvGraphicFramePr>
          <p:nvPr>
            <p:extLst>
              <p:ext uri="{D42A27DB-BD31-4B8C-83A1-F6EECF244321}">
                <p14:modId xmlns:p14="http://schemas.microsoft.com/office/powerpoint/2010/main" val="860419641"/>
              </p:ext>
            </p:extLst>
          </p:nvPr>
        </p:nvGraphicFramePr>
        <p:xfrm>
          <a:off x="1593315" y="3016548"/>
          <a:ext cx="6049010" cy="3489325"/>
        </p:xfrm>
        <a:graphic>
          <a:graphicData uri="http://schemas.openxmlformats.org/drawingml/2006/table">
            <a:tbl>
              <a:tblPr>
                <a:tableStyleId>{5C22544A-7EE6-4342-B048-85BDC9FD1C3A}</a:tableStyleId>
              </a:tblPr>
              <a:tblGrid>
                <a:gridCol w="1601470">
                  <a:extLst>
                    <a:ext uri="{9D8B030D-6E8A-4147-A177-3AD203B41FA5}">
                      <a16:colId xmlns:a16="http://schemas.microsoft.com/office/drawing/2014/main" val="1560079985"/>
                    </a:ext>
                  </a:extLst>
                </a:gridCol>
                <a:gridCol w="1602105">
                  <a:extLst>
                    <a:ext uri="{9D8B030D-6E8A-4147-A177-3AD203B41FA5}">
                      <a16:colId xmlns:a16="http://schemas.microsoft.com/office/drawing/2014/main" val="570880468"/>
                    </a:ext>
                  </a:extLst>
                </a:gridCol>
                <a:gridCol w="2845435">
                  <a:extLst>
                    <a:ext uri="{9D8B030D-6E8A-4147-A177-3AD203B41FA5}">
                      <a16:colId xmlns:a16="http://schemas.microsoft.com/office/drawing/2014/main" val="3639714956"/>
                    </a:ext>
                  </a:extLst>
                </a:gridCol>
              </a:tblGrid>
              <a:tr h="393700">
                <a:tc gridSpan="2">
                  <a:txBody>
                    <a:bodyPr/>
                    <a:lstStyle/>
                    <a:p>
                      <a:pPr algn="ctr">
                        <a:lnSpc>
                          <a:spcPct val="80000"/>
                        </a:lnSpc>
                        <a:spcBef>
                          <a:spcPts val="300"/>
                        </a:spcBef>
                        <a:spcAft>
                          <a:spcPts val="300"/>
                        </a:spcAft>
                        <a:buNone/>
                      </a:pPr>
                      <a:r>
                        <a:rPr lang="fr-FR" sz="1200">
                          <a:effectLst/>
                        </a:rPr>
                        <a:t>DATES DES REUNIONS</a:t>
                      </a:r>
                      <a:endParaRPr lang="fr-FR" sz="1400" b="1" i="1">
                        <a:effectLst/>
                        <a:latin typeface="Times New Roman" panose="02020603050405020304" pitchFamily="18" charset="0"/>
                        <a:ea typeface="Times New Roman" panose="02020603050405020304" pitchFamily="18" charset="0"/>
                      </a:endParaRPr>
                    </a:p>
                  </a:txBody>
                  <a:tcPr marL="44450" marR="44450" marT="0" marB="0" anchor="ctr"/>
                </a:tc>
                <a:tc hMerge="1">
                  <a:txBody>
                    <a:bodyPr/>
                    <a:lstStyle/>
                    <a:p>
                      <a:endParaRPr lang="fr-FR"/>
                    </a:p>
                  </a:txBody>
                  <a:tcPr/>
                </a:tc>
                <a:tc>
                  <a:txBody>
                    <a:bodyPr/>
                    <a:lstStyle/>
                    <a:p>
                      <a:pPr algn="ctr">
                        <a:lnSpc>
                          <a:spcPct val="80000"/>
                        </a:lnSpc>
                        <a:spcBef>
                          <a:spcPts val="300"/>
                        </a:spcBef>
                        <a:spcAft>
                          <a:spcPts val="300"/>
                        </a:spcAft>
                        <a:buNone/>
                      </a:pPr>
                      <a:r>
                        <a:rPr lang="fr-FR" sz="1200">
                          <a:effectLst/>
                        </a:rPr>
                        <a:t>DATES LIMITES DE DEPOT DES DOSSIERS</a:t>
                      </a:r>
                      <a:endParaRPr lang="fr-FR" sz="1400" b="1" i="1">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3202962690"/>
                  </a:ext>
                </a:extLst>
              </a:tr>
              <a:tr h="393700">
                <a:tc>
                  <a:txBody>
                    <a:bodyPr/>
                    <a:lstStyle/>
                    <a:p>
                      <a:pPr algn="ctr">
                        <a:lnSpc>
                          <a:spcPct val="80000"/>
                        </a:lnSpc>
                        <a:spcBef>
                          <a:spcPts val="600"/>
                        </a:spcBef>
                        <a:spcAft>
                          <a:spcPts val="300"/>
                        </a:spcAft>
                        <a:buNone/>
                      </a:pPr>
                      <a:r>
                        <a:rPr lang="fr-FR" sz="1100">
                          <a:effectLst/>
                        </a:rPr>
                        <a:t>FORMATION PLENIERE</a:t>
                      </a:r>
                      <a:endParaRPr lang="fr-FR" sz="1400">
                        <a:effectLst/>
                      </a:endParaRPr>
                    </a:p>
                    <a:p>
                      <a:pPr algn="ctr">
                        <a:lnSpc>
                          <a:spcPct val="80000"/>
                        </a:lnSpc>
                        <a:spcBef>
                          <a:spcPts val="300"/>
                        </a:spcBef>
                        <a:spcAft>
                          <a:spcPts val="300"/>
                        </a:spcAft>
                        <a:buNone/>
                      </a:pPr>
                      <a:r>
                        <a:rPr lang="fr-FR" sz="1100">
                          <a:effectLst/>
                        </a:rPr>
                        <a:t>MATIN</a:t>
                      </a:r>
                      <a:endParaRPr lang="fr-FR" sz="1400" b="1" i="1">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lnSpc>
                          <a:spcPct val="80000"/>
                        </a:lnSpc>
                        <a:spcBef>
                          <a:spcPts val="600"/>
                        </a:spcBef>
                        <a:spcAft>
                          <a:spcPts val="300"/>
                        </a:spcAft>
                        <a:buNone/>
                      </a:pPr>
                      <a:r>
                        <a:rPr lang="fr-FR" sz="1100">
                          <a:effectLst/>
                        </a:rPr>
                        <a:t>FORMATION RESTREINTE </a:t>
                      </a:r>
                      <a:endParaRPr lang="fr-FR" sz="1400">
                        <a:effectLst/>
                      </a:endParaRPr>
                    </a:p>
                    <a:p>
                      <a:pPr algn="ctr">
                        <a:lnSpc>
                          <a:spcPct val="80000"/>
                        </a:lnSpc>
                        <a:spcBef>
                          <a:spcPts val="300"/>
                        </a:spcBef>
                        <a:spcAft>
                          <a:spcPts val="300"/>
                        </a:spcAft>
                        <a:buNone/>
                      </a:pPr>
                      <a:r>
                        <a:rPr lang="fr-FR" sz="1100">
                          <a:effectLst/>
                        </a:rPr>
                        <a:t>APRES-MIDI</a:t>
                      </a:r>
                      <a:endParaRPr lang="fr-FR" sz="1400" b="1" i="1">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lnSpc>
                          <a:spcPct val="80000"/>
                        </a:lnSpc>
                        <a:spcBef>
                          <a:spcPts val="300"/>
                        </a:spcBef>
                        <a:spcAft>
                          <a:spcPts val="300"/>
                        </a:spcAft>
                        <a:buNone/>
                      </a:pPr>
                      <a:r>
                        <a:rPr lang="fr-FR" sz="1100">
                          <a:effectLst/>
                        </a:rPr>
                        <a:t>FORMATION PLENIERE</a:t>
                      </a:r>
                      <a:endParaRPr lang="fr-FR" sz="1400" b="1" i="1">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2965586738"/>
                  </a:ext>
                </a:extLst>
              </a:tr>
              <a:tr h="540385">
                <a:tc gridSpan="2">
                  <a:txBody>
                    <a:bodyPr/>
                    <a:lstStyle/>
                    <a:p>
                      <a:pPr indent="635" algn="ctr">
                        <a:lnSpc>
                          <a:spcPct val="115000"/>
                        </a:lnSpc>
                        <a:buNone/>
                      </a:pPr>
                      <a:r>
                        <a:rPr lang="fr-FR" sz="1200">
                          <a:effectLst/>
                        </a:rPr>
                        <a:t>Mardi 8 juillet 2025</a:t>
                      </a:r>
                      <a:endParaRPr lang="fr-FR" sz="1000">
                        <a:effectLst/>
                        <a:latin typeface="Times New Roman" panose="02020603050405020304" pitchFamily="18" charset="0"/>
                        <a:ea typeface="Times New Roman" panose="02020603050405020304" pitchFamily="18" charset="0"/>
                      </a:endParaRPr>
                    </a:p>
                  </a:txBody>
                  <a:tcPr marL="44450" marR="44450" marT="0" marB="0" anchor="ctr"/>
                </a:tc>
                <a:tc hMerge="1">
                  <a:txBody>
                    <a:bodyPr/>
                    <a:lstStyle/>
                    <a:p>
                      <a:endParaRPr lang="fr-FR"/>
                    </a:p>
                  </a:txBody>
                  <a:tcPr/>
                </a:tc>
                <a:tc>
                  <a:txBody>
                    <a:bodyPr/>
                    <a:lstStyle/>
                    <a:p>
                      <a:pPr algn="ctr">
                        <a:lnSpc>
                          <a:spcPct val="115000"/>
                        </a:lnSpc>
                        <a:buNone/>
                      </a:pPr>
                      <a:r>
                        <a:rPr lang="fr-FR" sz="1200">
                          <a:effectLst/>
                        </a:rPr>
                        <a:t>Mardi 17 juin 2025</a:t>
                      </a:r>
                      <a:endParaRPr lang="fr-FR" sz="100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365546381"/>
                  </a:ext>
                </a:extLst>
              </a:tr>
              <a:tr h="540385">
                <a:tc gridSpan="2">
                  <a:txBody>
                    <a:bodyPr/>
                    <a:lstStyle/>
                    <a:p>
                      <a:pPr algn="ctr">
                        <a:lnSpc>
                          <a:spcPct val="115000"/>
                        </a:lnSpc>
                        <a:buNone/>
                      </a:pPr>
                      <a:r>
                        <a:rPr lang="fr-FR" sz="1200">
                          <a:effectLst/>
                        </a:rPr>
                        <a:t>Mardi 9 septembre 2025</a:t>
                      </a:r>
                      <a:endParaRPr lang="fr-FR" sz="1000">
                        <a:effectLst/>
                        <a:latin typeface="Times New Roman" panose="02020603050405020304" pitchFamily="18" charset="0"/>
                        <a:ea typeface="Times New Roman" panose="02020603050405020304" pitchFamily="18" charset="0"/>
                      </a:endParaRPr>
                    </a:p>
                  </a:txBody>
                  <a:tcPr marL="44450" marR="44450" marT="0" marB="0" anchor="ctr"/>
                </a:tc>
                <a:tc hMerge="1">
                  <a:txBody>
                    <a:bodyPr/>
                    <a:lstStyle/>
                    <a:p>
                      <a:endParaRPr lang="fr-FR"/>
                    </a:p>
                  </a:txBody>
                  <a:tcPr/>
                </a:tc>
                <a:tc>
                  <a:txBody>
                    <a:bodyPr/>
                    <a:lstStyle/>
                    <a:p>
                      <a:pPr algn="ctr">
                        <a:lnSpc>
                          <a:spcPct val="115000"/>
                        </a:lnSpc>
                        <a:buNone/>
                      </a:pPr>
                      <a:r>
                        <a:rPr lang="fr-FR" sz="1200">
                          <a:effectLst/>
                        </a:rPr>
                        <a:t>Mardi 22 juillet 2025</a:t>
                      </a:r>
                      <a:endParaRPr lang="fr-FR" sz="100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1231891311"/>
                  </a:ext>
                </a:extLst>
              </a:tr>
              <a:tr h="540385">
                <a:tc gridSpan="2">
                  <a:txBody>
                    <a:bodyPr/>
                    <a:lstStyle/>
                    <a:p>
                      <a:pPr algn="ctr">
                        <a:lnSpc>
                          <a:spcPct val="115000"/>
                        </a:lnSpc>
                        <a:buNone/>
                      </a:pPr>
                      <a:r>
                        <a:rPr lang="fr-FR" sz="1200">
                          <a:effectLst/>
                        </a:rPr>
                        <a:t>Mardi 7 octobre 2025</a:t>
                      </a:r>
                      <a:endParaRPr lang="fr-FR" sz="1000">
                        <a:effectLst/>
                        <a:latin typeface="Times New Roman" panose="02020603050405020304" pitchFamily="18" charset="0"/>
                        <a:ea typeface="Times New Roman" panose="02020603050405020304" pitchFamily="18" charset="0"/>
                      </a:endParaRPr>
                    </a:p>
                  </a:txBody>
                  <a:tcPr marL="44450" marR="44450" marT="0" marB="0" anchor="ctr"/>
                </a:tc>
                <a:tc hMerge="1">
                  <a:txBody>
                    <a:bodyPr/>
                    <a:lstStyle/>
                    <a:p>
                      <a:endParaRPr lang="fr-FR"/>
                    </a:p>
                  </a:txBody>
                  <a:tcPr/>
                </a:tc>
                <a:tc>
                  <a:txBody>
                    <a:bodyPr/>
                    <a:lstStyle/>
                    <a:p>
                      <a:pPr algn="ctr">
                        <a:lnSpc>
                          <a:spcPct val="115000"/>
                        </a:lnSpc>
                        <a:buNone/>
                      </a:pPr>
                      <a:r>
                        <a:rPr lang="fr-FR" sz="1200">
                          <a:effectLst/>
                        </a:rPr>
                        <a:t>Mardi 16 septembre 2025</a:t>
                      </a:r>
                      <a:endParaRPr lang="fr-FR" sz="100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4281456384"/>
                  </a:ext>
                </a:extLst>
              </a:tr>
              <a:tr h="540385">
                <a:tc gridSpan="2">
                  <a:txBody>
                    <a:bodyPr/>
                    <a:lstStyle/>
                    <a:p>
                      <a:pPr algn="ctr">
                        <a:lnSpc>
                          <a:spcPct val="115000"/>
                        </a:lnSpc>
                        <a:buNone/>
                      </a:pPr>
                      <a:r>
                        <a:rPr lang="fr-FR" sz="1200">
                          <a:effectLst/>
                        </a:rPr>
                        <a:t>Mardi 4 novembre 2025</a:t>
                      </a:r>
                      <a:endParaRPr lang="fr-FR" sz="1000">
                        <a:effectLst/>
                        <a:latin typeface="Times New Roman" panose="02020603050405020304" pitchFamily="18" charset="0"/>
                        <a:ea typeface="Times New Roman" panose="02020603050405020304" pitchFamily="18" charset="0"/>
                      </a:endParaRPr>
                    </a:p>
                  </a:txBody>
                  <a:tcPr marL="44450" marR="44450" marT="0" marB="0" anchor="ctr"/>
                </a:tc>
                <a:tc hMerge="1">
                  <a:txBody>
                    <a:bodyPr/>
                    <a:lstStyle/>
                    <a:p>
                      <a:endParaRPr lang="fr-FR"/>
                    </a:p>
                  </a:txBody>
                  <a:tcPr/>
                </a:tc>
                <a:tc>
                  <a:txBody>
                    <a:bodyPr/>
                    <a:lstStyle/>
                    <a:p>
                      <a:pPr algn="ctr">
                        <a:lnSpc>
                          <a:spcPct val="115000"/>
                        </a:lnSpc>
                        <a:buNone/>
                      </a:pPr>
                      <a:r>
                        <a:rPr lang="fr-FR" sz="1200">
                          <a:effectLst/>
                        </a:rPr>
                        <a:t>Mardi 14 octobre 2025</a:t>
                      </a:r>
                      <a:endParaRPr lang="fr-FR" sz="100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4228438658"/>
                  </a:ext>
                </a:extLst>
              </a:tr>
              <a:tr h="540385">
                <a:tc gridSpan="2">
                  <a:txBody>
                    <a:bodyPr/>
                    <a:lstStyle/>
                    <a:p>
                      <a:pPr algn="ctr">
                        <a:lnSpc>
                          <a:spcPct val="115000"/>
                        </a:lnSpc>
                        <a:buNone/>
                      </a:pPr>
                      <a:r>
                        <a:rPr lang="fr-FR" sz="1200">
                          <a:effectLst/>
                        </a:rPr>
                        <a:t>Mardi 9 décembre 2025</a:t>
                      </a:r>
                      <a:endParaRPr lang="fr-FR" sz="1000">
                        <a:effectLst/>
                        <a:latin typeface="Times New Roman" panose="02020603050405020304" pitchFamily="18" charset="0"/>
                        <a:ea typeface="Times New Roman" panose="02020603050405020304" pitchFamily="18" charset="0"/>
                      </a:endParaRPr>
                    </a:p>
                  </a:txBody>
                  <a:tcPr marL="44450" marR="44450" marT="0" marB="0" anchor="ctr"/>
                </a:tc>
                <a:tc hMerge="1">
                  <a:txBody>
                    <a:bodyPr/>
                    <a:lstStyle/>
                    <a:p>
                      <a:endParaRPr lang="fr-FR"/>
                    </a:p>
                  </a:txBody>
                  <a:tcPr/>
                </a:tc>
                <a:tc>
                  <a:txBody>
                    <a:bodyPr/>
                    <a:lstStyle/>
                    <a:p>
                      <a:pPr algn="ctr">
                        <a:lnSpc>
                          <a:spcPct val="115000"/>
                        </a:lnSpc>
                        <a:buNone/>
                      </a:pPr>
                      <a:r>
                        <a:rPr lang="fr-FR" sz="1200" dirty="0">
                          <a:effectLst/>
                        </a:rPr>
                        <a:t>Mardi 18 novembre 2025</a:t>
                      </a:r>
                      <a:endParaRPr lang="fr-FR" sz="1000" dirty="0">
                        <a:effectLst/>
                        <a:latin typeface="Times New Roman" panose="02020603050405020304" pitchFamily="18" charset="0"/>
                        <a:ea typeface="Times New Roman" panose="02020603050405020304" pitchFamily="18" charset="0"/>
                      </a:endParaRPr>
                    </a:p>
                  </a:txBody>
                  <a:tcPr marL="44450" marR="44450" marT="0" marB="0" anchor="ctr"/>
                </a:tc>
                <a:extLst>
                  <a:ext uri="{0D108BD9-81ED-4DB2-BD59-A6C34878D82A}">
                    <a16:rowId xmlns:a16="http://schemas.microsoft.com/office/drawing/2014/main" val="3371073858"/>
                  </a:ext>
                </a:extLst>
              </a:tr>
            </a:tbl>
          </a:graphicData>
        </a:graphic>
      </p:graphicFrame>
    </p:spTree>
    <p:extLst>
      <p:ext uri="{BB962C8B-B14F-4D97-AF65-F5344CB8AC3E}">
        <p14:creationId xmlns:p14="http://schemas.microsoft.com/office/powerpoint/2010/main" val="1492079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Une image contenant Dessin animé, Visage humain, clipart, illustration&#10;&#10;Description générée automatiquement">
            <a:extLst>
              <a:ext uri="{FF2B5EF4-FFF2-40B4-BE49-F238E27FC236}">
                <a16:creationId xmlns:a16="http://schemas.microsoft.com/office/drawing/2014/main" id="{6E953FB3-CFC7-26A3-7735-B66218535292}"/>
              </a:ext>
            </a:extLst>
          </p:cNvPr>
          <p:cNvPicPr>
            <a:picLocks noChangeAspect="1"/>
          </p:cNvPicPr>
          <p:nvPr/>
        </p:nvPicPr>
        <p:blipFill>
          <a:blip r:embed="rId3">
            <a:alphaModFix amt="71000"/>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237027" y="3269622"/>
            <a:ext cx="4799023" cy="2967817"/>
          </a:xfrm>
          <a:prstGeom prst="rect">
            <a:avLst/>
          </a:prstGeom>
        </p:spPr>
      </p:pic>
      <p:sp>
        <p:nvSpPr>
          <p:cNvPr id="4" name="Espace réservé du contenu 3">
            <a:extLst>
              <a:ext uri="{FF2B5EF4-FFF2-40B4-BE49-F238E27FC236}">
                <a16:creationId xmlns:a16="http://schemas.microsoft.com/office/drawing/2014/main" id="{8F28F731-1CC1-5794-CE19-12C85F7F86F2}"/>
              </a:ext>
            </a:extLst>
          </p:cNvPr>
          <p:cNvSpPr>
            <a:spLocks noGrp="1"/>
          </p:cNvSpPr>
          <p:nvPr>
            <p:ph idx="1"/>
          </p:nvPr>
        </p:nvSpPr>
        <p:spPr>
          <a:xfrm>
            <a:off x="0" y="1825625"/>
            <a:ext cx="9144000" cy="4351338"/>
          </a:xfrm>
        </p:spPr>
        <p:txBody>
          <a:bodyPr>
            <a:normAutofit/>
          </a:bodyPr>
          <a:lstStyle/>
          <a:p>
            <a:pPr marL="0" indent="0">
              <a:buNone/>
            </a:pPr>
            <a:r>
              <a:rPr lang="fr-FR" sz="2400" b="1" dirty="0">
                <a:solidFill>
                  <a:srgbClr val="00B0F0"/>
                </a:solidFill>
              </a:rPr>
              <a:t>7 – Prochaine </a:t>
            </a:r>
            <a:r>
              <a:rPr lang="fr-FR" sz="2400" b="1" dirty="0" err="1">
                <a:solidFill>
                  <a:srgbClr val="00B0F0"/>
                </a:solidFill>
              </a:rPr>
              <a:t>visio</a:t>
            </a:r>
            <a:r>
              <a:rPr lang="fr-FR" sz="2400" b="1" dirty="0">
                <a:solidFill>
                  <a:srgbClr val="00B0F0"/>
                </a:solidFill>
              </a:rPr>
              <a:t> : </a:t>
            </a:r>
          </a:p>
          <a:p>
            <a:pPr marL="0" indent="0">
              <a:buNone/>
            </a:pPr>
            <a:endParaRPr lang="fr-FR" sz="2400" b="1" dirty="0">
              <a:solidFill>
                <a:srgbClr val="FFC000"/>
              </a:solidFill>
            </a:endParaRPr>
          </a:p>
          <a:p>
            <a:pPr lvl="1">
              <a:lnSpc>
                <a:spcPct val="150000"/>
              </a:lnSpc>
              <a:buFontTx/>
              <a:buChar char="-"/>
            </a:pPr>
            <a:r>
              <a:rPr lang="fr-FR" sz="3600" b="1"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Mardi 3 juin à 10h</a:t>
            </a:r>
          </a:p>
          <a:p>
            <a:pPr lvl="1">
              <a:lnSpc>
                <a:spcPct val="150000"/>
              </a:lnSpc>
              <a:buFontTx/>
              <a:buChar char="-"/>
            </a:pPr>
            <a:r>
              <a:rPr lang="fr-FR" sz="3600" b="1"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Vendredi 6 juin à 10h</a:t>
            </a:r>
          </a:p>
          <a:p>
            <a:pPr marL="342900" lvl="1" indent="0">
              <a:lnSpc>
                <a:spcPct val="150000"/>
              </a:lnSpc>
              <a:buNone/>
            </a:pPr>
            <a:r>
              <a:rPr lang="fr-FR" sz="3600" dirty="0">
                <a:gradFill flip="none" rotWithShape="1">
                  <a:gsLst>
                    <a:gs pos="0">
                      <a:schemeClr val="accent6">
                        <a:lumMod val="67000"/>
                      </a:schemeClr>
                    </a:gs>
                    <a:gs pos="48000">
                      <a:schemeClr val="accent6">
                        <a:lumMod val="97000"/>
                        <a:lumOff val="3000"/>
                      </a:schemeClr>
                    </a:gs>
                    <a:gs pos="91000">
                      <a:schemeClr val="accent6">
                        <a:lumMod val="60000"/>
                        <a:lumOff val="40000"/>
                      </a:schemeClr>
                    </a:gs>
                  </a:gsLst>
                  <a:lin ang="16200000" scaled="1"/>
                  <a:tileRect/>
                </a:gradFill>
              </a:rPr>
              <a:t> </a:t>
            </a:r>
            <a:endParaRPr lang="fr-FR" sz="2400" dirty="0"/>
          </a:p>
          <a:p>
            <a:pPr marL="685800" lvl="2" indent="0">
              <a:buNone/>
            </a:pPr>
            <a:endParaRPr lang="fr-FR" sz="2400" b="1" dirty="0"/>
          </a:p>
          <a:p>
            <a:pPr lvl="2"/>
            <a:endParaRPr lang="fr-FR" sz="2400" b="1" dirty="0">
              <a:solidFill>
                <a:srgbClr val="92D050"/>
              </a:solidFill>
            </a:endParaRPr>
          </a:p>
        </p:txBody>
      </p:sp>
      <p:pic>
        <p:nvPicPr>
          <p:cNvPr id="11" name="Image 10" descr="Logo_CDG18_BS.jpg"/>
          <p:cNvPicPr>
            <a:picLocks noChangeAspect="1"/>
          </p:cNvPicPr>
          <p:nvPr/>
        </p:nvPicPr>
        <p:blipFill>
          <a:blip r:embed="rId5"/>
          <a:stretch>
            <a:fillRect/>
          </a:stretch>
        </p:blipFill>
        <p:spPr>
          <a:xfrm>
            <a:off x="0" y="0"/>
            <a:ext cx="1422426" cy="1443762"/>
          </a:xfrm>
          <a:prstGeom prst="rect">
            <a:avLst/>
          </a:prstGeom>
        </p:spPr>
      </p:pic>
      <p:grpSp>
        <p:nvGrpSpPr>
          <p:cNvPr id="6" name="Groupe 14"/>
          <p:cNvGrpSpPr>
            <a:grpSpLocks/>
          </p:cNvGrpSpPr>
          <p:nvPr/>
        </p:nvGrpSpPr>
        <p:grpSpPr bwMode="auto">
          <a:xfrm>
            <a:off x="1482068" y="152400"/>
            <a:ext cx="7661932" cy="1314472"/>
            <a:chOff x="2521302" y="4447632"/>
            <a:chExt cx="6645275" cy="2324642"/>
          </a:xfrm>
        </p:grpSpPr>
        <p:sp>
          <p:nvSpPr>
            <p:cNvPr id="14"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p:cNvGrpSpPr>
              <a:grpSpLocks/>
            </p:cNvGrpSpPr>
            <p:nvPr/>
          </p:nvGrpSpPr>
          <p:grpSpPr bwMode="auto">
            <a:xfrm>
              <a:off x="3957638" y="5091476"/>
              <a:ext cx="171450" cy="1165229"/>
              <a:chOff x="112099728" y="105931681"/>
              <a:chExt cx="170831" cy="1165800"/>
            </a:xfrm>
          </p:grpSpPr>
          <p:sp>
            <p:nvSpPr>
              <p:cNvPr id="22"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p:cNvGrpSpPr>
              <a:grpSpLocks/>
            </p:cNvGrpSpPr>
            <p:nvPr/>
          </p:nvGrpSpPr>
          <p:grpSpPr bwMode="auto">
            <a:xfrm>
              <a:off x="8701088" y="4447632"/>
              <a:ext cx="169862" cy="1163632"/>
              <a:chOff x="116843535" y="105289350"/>
              <a:chExt cx="170420" cy="1163658"/>
            </a:xfrm>
          </p:grpSpPr>
          <p:sp>
            <p:nvSpPr>
              <p:cNvPr id="19" name="Rectangle 18"/>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mc:AlternateContent xmlns:mc="http://schemas.openxmlformats.org/markup-compatibility/2006" xmlns:p14="http://schemas.microsoft.com/office/powerpoint/2010/main">
        <mc:Choice Requires="p14">
          <p:contentPart p14:bwMode="auto" r:id="rId6">
            <p14:nvContentPartPr>
              <p14:cNvPr id="3" name="Encre 2">
                <a:extLst>
                  <a:ext uri="{FF2B5EF4-FFF2-40B4-BE49-F238E27FC236}">
                    <a16:creationId xmlns:a16="http://schemas.microsoft.com/office/drawing/2014/main" id="{0DC0B786-4D52-4496-DA73-1813D7489ECD}"/>
                  </a:ext>
                </a:extLst>
              </p14:cNvPr>
              <p14:cNvContentPartPr/>
              <p14:nvPr/>
            </p14:nvContentPartPr>
            <p14:xfrm>
              <a:off x="9193664" y="6505873"/>
              <a:ext cx="336960" cy="75240"/>
            </p14:xfrm>
          </p:contentPart>
        </mc:Choice>
        <mc:Fallback xmlns="">
          <p:pic>
            <p:nvPicPr>
              <p:cNvPr id="3" name="Encre 2">
                <a:extLst>
                  <a:ext uri="{FF2B5EF4-FFF2-40B4-BE49-F238E27FC236}">
                    <a16:creationId xmlns:a16="http://schemas.microsoft.com/office/drawing/2014/main" id="{0DC0B786-4D52-4496-DA73-1813D7489ECD}"/>
                  </a:ext>
                </a:extLst>
              </p:cNvPr>
              <p:cNvPicPr/>
              <p:nvPr/>
            </p:nvPicPr>
            <p:blipFill>
              <a:blip r:embed="rId7"/>
              <a:stretch>
                <a:fillRect/>
              </a:stretch>
            </p:blipFill>
            <p:spPr>
              <a:xfrm>
                <a:off x="9139664" y="6398233"/>
                <a:ext cx="44460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Encre 8">
                <a:extLst>
                  <a:ext uri="{FF2B5EF4-FFF2-40B4-BE49-F238E27FC236}">
                    <a16:creationId xmlns:a16="http://schemas.microsoft.com/office/drawing/2014/main" id="{B21AAC4D-2A76-BB21-88A9-7E987949A51D}"/>
                  </a:ext>
                </a:extLst>
              </p14:cNvPr>
              <p14:cNvContentPartPr/>
              <p14:nvPr/>
            </p14:nvContentPartPr>
            <p14:xfrm>
              <a:off x="9282944" y="6609193"/>
              <a:ext cx="195120" cy="75240"/>
            </p14:xfrm>
          </p:contentPart>
        </mc:Choice>
        <mc:Fallback xmlns="">
          <p:pic>
            <p:nvPicPr>
              <p:cNvPr id="9" name="Encre 8">
                <a:extLst>
                  <a:ext uri="{FF2B5EF4-FFF2-40B4-BE49-F238E27FC236}">
                    <a16:creationId xmlns:a16="http://schemas.microsoft.com/office/drawing/2014/main" id="{B21AAC4D-2A76-BB21-88A9-7E987949A51D}"/>
                  </a:ext>
                </a:extLst>
              </p:cNvPr>
              <p:cNvPicPr/>
              <p:nvPr/>
            </p:nvPicPr>
            <p:blipFill>
              <a:blip r:embed="rId9"/>
              <a:stretch>
                <a:fillRect/>
              </a:stretch>
            </p:blipFill>
            <p:spPr>
              <a:xfrm>
                <a:off x="9229304" y="6501193"/>
                <a:ext cx="3027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Encre 9">
                <a:extLst>
                  <a:ext uri="{FF2B5EF4-FFF2-40B4-BE49-F238E27FC236}">
                    <a16:creationId xmlns:a16="http://schemas.microsoft.com/office/drawing/2014/main" id="{30B17F33-05CF-AEA8-B149-140A8F41D31A}"/>
                  </a:ext>
                </a:extLst>
              </p14:cNvPr>
              <p14:cNvContentPartPr/>
              <p14:nvPr/>
            </p14:nvContentPartPr>
            <p14:xfrm>
              <a:off x="9272864" y="6633970"/>
              <a:ext cx="267120" cy="84960"/>
            </p14:xfrm>
          </p:contentPart>
        </mc:Choice>
        <mc:Fallback xmlns="">
          <p:pic>
            <p:nvPicPr>
              <p:cNvPr id="10" name="Encre 9">
                <a:extLst>
                  <a:ext uri="{FF2B5EF4-FFF2-40B4-BE49-F238E27FC236}">
                    <a16:creationId xmlns:a16="http://schemas.microsoft.com/office/drawing/2014/main" id="{30B17F33-05CF-AEA8-B149-140A8F41D31A}"/>
                  </a:ext>
                </a:extLst>
              </p:cNvPr>
              <p:cNvPicPr/>
              <p:nvPr/>
            </p:nvPicPr>
            <p:blipFill>
              <a:blip r:embed="rId11"/>
              <a:stretch>
                <a:fillRect/>
              </a:stretch>
            </p:blipFill>
            <p:spPr>
              <a:xfrm>
                <a:off x="9219224" y="6525970"/>
                <a:ext cx="374760" cy="300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Encre 11">
                <a:extLst>
                  <a:ext uri="{FF2B5EF4-FFF2-40B4-BE49-F238E27FC236}">
                    <a16:creationId xmlns:a16="http://schemas.microsoft.com/office/drawing/2014/main" id="{F832CDDC-53D6-9617-0C38-56FCE17EFF17}"/>
                  </a:ext>
                </a:extLst>
              </p14:cNvPr>
              <p14:cNvContentPartPr/>
              <p14:nvPr/>
            </p14:nvContentPartPr>
            <p14:xfrm>
              <a:off x="4462184" y="4936930"/>
              <a:ext cx="776880" cy="102600"/>
            </p14:xfrm>
          </p:contentPart>
        </mc:Choice>
        <mc:Fallback xmlns="">
          <p:pic>
            <p:nvPicPr>
              <p:cNvPr id="12" name="Encre 11">
                <a:extLst>
                  <a:ext uri="{FF2B5EF4-FFF2-40B4-BE49-F238E27FC236}">
                    <a16:creationId xmlns:a16="http://schemas.microsoft.com/office/drawing/2014/main" id="{F832CDDC-53D6-9617-0C38-56FCE17EFF17}"/>
                  </a:ext>
                </a:extLst>
              </p:cNvPr>
              <p:cNvPicPr/>
              <p:nvPr/>
            </p:nvPicPr>
            <p:blipFill>
              <a:blip r:embed="rId13"/>
              <a:stretch>
                <a:fillRect/>
              </a:stretch>
            </p:blipFill>
            <p:spPr>
              <a:xfrm>
                <a:off x="4408544" y="4828930"/>
                <a:ext cx="884520" cy="318240"/>
              </a:xfrm>
              <a:prstGeom prst="rect">
                <a:avLst/>
              </a:prstGeom>
            </p:spPr>
          </p:pic>
        </mc:Fallback>
      </mc:AlternateContent>
      <p:sp>
        <p:nvSpPr>
          <p:cNvPr id="2" name="ZoneTexte 1">
            <a:extLst>
              <a:ext uri="{FF2B5EF4-FFF2-40B4-BE49-F238E27FC236}">
                <a16:creationId xmlns:a16="http://schemas.microsoft.com/office/drawing/2014/main" id="{03195739-A27E-FE53-583D-F62A9865D93D}"/>
              </a:ext>
            </a:extLst>
          </p:cNvPr>
          <p:cNvSpPr txBox="1"/>
          <p:nvPr/>
        </p:nvSpPr>
        <p:spPr>
          <a:xfrm>
            <a:off x="6553200" y="593216"/>
            <a:ext cx="4593264" cy="369332"/>
          </a:xfrm>
          <a:prstGeom prst="rect">
            <a:avLst/>
          </a:prstGeom>
          <a:noFill/>
        </p:spPr>
        <p:txBody>
          <a:bodyPr wrap="square">
            <a:spAutoFit/>
          </a:bodyPr>
          <a:lstStyle/>
          <a:p>
            <a:r>
              <a:rPr lang="fr-FR" b="1" dirty="0">
                <a:solidFill>
                  <a:srgbClr val="00B0F0"/>
                </a:solidFill>
              </a:rPr>
              <a:t>Actu - minute</a:t>
            </a:r>
          </a:p>
        </p:txBody>
      </p:sp>
    </p:spTree>
    <p:extLst>
      <p:ext uri="{BB962C8B-B14F-4D97-AF65-F5344CB8AC3E}">
        <p14:creationId xmlns:p14="http://schemas.microsoft.com/office/powerpoint/2010/main" val="24008254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descr="Logo_CDG18_BS.jpg"/>
          <p:cNvPicPr>
            <a:picLocks noChangeAspect="1"/>
          </p:cNvPicPr>
          <p:nvPr/>
        </p:nvPicPr>
        <p:blipFill>
          <a:blip r:embed="rId2"/>
          <a:stretch>
            <a:fillRect/>
          </a:stretch>
        </p:blipFill>
        <p:spPr>
          <a:xfrm>
            <a:off x="152400" y="0"/>
            <a:ext cx="1422426" cy="1443762"/>
          </a:xfrm>
          <a:prstGeom prst="rect">
            <a:avLst/>
          </a:prstGeom>
        </p:spPr>
      </p:pic>
      <p:sp>
        <p:nvSpPr>
          <p:cNvPr id="23" name="object 5"/>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grpSp>
        <p:nvGrpSpPr>
          <p:cNvPr id="8" name="Groupe 14"/>
          <p:cNvGrpSpPr>
            <a:grpSpLocks/>
          </p:cNvGrpSpPr>
          <p:nvPr/>
        </p:nvGrpSpPr>
        <p:grpSpPr bwMode="auto">
          <a:xfrm>
            <a:off x="1482068" y="304800"/>
            <a:ext cx="7661932" cy="2016596"/>
            <a:chOff x="2521302" y="4447632"/>
            <a:chExt cx="6645275" cy="2324642"/>
          </a:xfrm>
        </p:grpSpPr>
        <p:sp>
          <p:nvSpPr>
            <p:cNvPr id="38" name="Oval 2"/>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39" name="Rectangle 3"/>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40" name="Text Box 4"/>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10" name="Group 6"/>
            <p:cNvGrpSpPr>
              <a:grpSpLocks/>
            </p:cNvGrpSpPr>
            <p:nvPr/>
          </p:nvGrpSpPr>
          <p:grpSpPr bwMode="auto">
            <a:xfrm>
              <a:off x="3957638" y="5091476"/>
              <a:ext cx="171450" cy="1165229"/>
              <a:chOff x="112099728" y="105931681"/>
              <a:chExt cx="170831" cy="1165800"/>
            </a:xfrm>
          </p:grpSpPr>
          <p:sp>
            <p:nvSpPr>
              <p:cNvPr id="46" name="Rectangle 7"/>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47" name="Rectangle 8"/>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48" name="Rectangle 9"/>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11" name="Group 10"/>
            <p:cNvGrpSpPr>
              <a:grpSpLocks/>
            </p:cNvGrpSpPr>
            <p:nvPr/>
          </p:nvGrpSpPr>
          <p:grpSpPr bwMode="auto">
            <a:xfrm>
              <a:off x="8701088" y="4447632"/>
              <a:ext cx="169862" cy="1163632"/>
              <a:chOff x="116843535" y="105289350"/>
              <a:chExt cx="170420" cy="1163658"/>
            </a:xfrm>
          </p:grpSpPr>
          <p:sp>
            <p:nvSpPr>
              <p:cNvPr id="43" name="Rectangle 42"/>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44" name="Rectangle 43"/>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45" name="Rectangle 44"/>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41" name="object 2"/>
          <p:cNvSpPr txBox="1">
            <a:spLocks noGrp="1"/>
          </p:cNvSpPr>
          <p:nvPr>
            <p:ph type="title"/>
          </p:nvPr>
        </p:nvSpPr>
        <p:spPr>
          <a:xfrm>
            <a:off x="533400" y="3276600"/>
            <a:ext cx="8077200" cy="2475678"/>
          </a:xfrm>
          <a:prstGeom prst="rect">
            <a:avLst/>
          </a:prstGeom>
        </p:spPr>
        <p:txBody>
          <a:bodyPr vert="horz" wrap="square" lIns="0" tIns="13335" rIns="0" bIns="0" rtlCol="0">
            <a:spAutoFit/>
          </a:bodyPr>
          <a:lstStyle/>
          <a:p>
            <a:pPr marL="1536700" marR="5080" indent="-1524635" algn="ctr">
              <a:lnSpc>
                <a:spcPct val="100000"/>
              </a:lnSpc>
              <a:spcBef>
                <a:spcPts val="105"/>
              </a:spcBef>
            </a:pPr>
            <a:r>
              <a:rPr lang="fr-FR" sz="4000" dirty="0">
                <a:solidFill>
                  <a:schemeClr val="tx1"/>
                </a:solidFill>
              </a:rPr>
              <a:t>DES QUESTIONS ?</a:t>
            </a:r>
            <a:br>
              <a:rPr lang="fr-FR" sz="4000" dirty="0">
                <a:solidFill>
                  <a:schemeClr val="tx1"/>
                </a:solidFill>
              </a:rPr>
            </a:br>
            <a:br>
              <a:rPr lang="fr-FR" sz="4000" dirty="0">
                <a:solidFill>
                  <a:schemeClr val="tx1"/>
                </a:solidFill>
              </a:rPr>
            </a:br>
            <a:br>
              <a:rPr lang="fr-FR" sz="4000" dirty="0">
                <a:solidFill>
                  <a:schemeClr val="tx1"/>
                </a:solidFill>
              </a:rPr>
            </a:br>
            <a:r>
              <a:rPr lang="fr-FR" sz="4000" dirty="0">
                <a:solidFill>
                  <a:schemeClr val="tx1"/>
                </a:solidFill>
              </a:rPr>
              <a:t>MERCI DE VOTRE ATTENTION</a:t>
            </a:r>
            <a:endParaRPr sz="4000" dirty="0">
              <a:solidFill>
                <a:schemeClr val="tx1"/>
              </a:solidFill>
            </a:endParaRPr>
          </a:p>
        </p:txBody>
      </p:sp>
      <p:pic>
        <p:nvPicPr>
          <p:cNvPr id="3" name="Image 2">
            <a:extLst>
              <a:ext uri="{FF2B5EF4-FFF2-40B4-BE49-F238E27FC236}">
                <a16:creationId xmlns:a16="http://schemas.microsoft.com/office/drawing/2014/main" id="{120FA388-9ABB-2C1C-DE37-34647D6B2496}"/>
              </a:ext>
            </a:extLst>
          </p:cNvPr>
          <p:cNvPicPr>
            <a:picLocks noChangeAspect="1"/>
          </p:cNvPicPr>
          <p:nvPr/>
        </p:nvPicPr>
        <p:blipFill>
          <a:blip r:embed="rId3"/>
          <a:stretch>
            <a:fillRect/>
          </a:stretch>
        </p:blipFill>
        <p:spPr>
          <a:xfrm>
            <a:off x="215900" y="2744711"/>
            <a:ext cx="2019582" cy="271500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19ABD-DD6A-A51A-D69C-CB87D7432230}"/>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7B5FBDA7-22DF-8CDE-209A-857843257925}"/>
              </a:ext>
            </a:extLst>
          </p:cNvPr>
          <p:cNvSpPr>
            <a:spLocks noGrp="1"/>
          </p:cNvSpPr>
          <p:nvPr>
            <p:ph idx="1"/>
          </p:nvPr>
        </p:nvSpPr>
        <p:spPr>
          <a:xfrm>
            <a:off x="61543" y="1527324"/>
            <a:ext cx="8699500" cy="4823791"/>
          </a:xfrm>
        </p:spPr>
        <p:txBody>
          <a:bodyPr>
            <a:normAutofit fontScale="25000" lnSpcReduction="20000"/>
          </a:bodyPr>
          <a:lstStyle/>
          <a:p>
            <a:pPr algn="just">
              <a:lnSpc>
                <a:spcPct val="107000"/>
              </a:lnSpc>
              <a:spcAft>
                <a:spcPts val="800"/>
              </a:spcAft>
              <a:buNone/>
            </a:pPr>
            <a:r>
              <a:rPr lang="fr-FR" sz="64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Q</a:t>
            </a:r>
            <a:r>
              <a:rPr lang="fr-FR" sz="6400" b="1"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u’est ce que c’est ????</a:t>
            </a:r>
          </a:p>
          <a:p>
            <a:pPr algn="just">
              <a:lnSpc>
                <a:spcPct val="107000"/>
              </a:lnSpc>
              <a:spcAft>
                <a:spcPts val="800"/>
              </a:spcAft>
              <a:buNone/>
            </a:pPr>
            <a:r>
              <a:rPr lang="fr-FR" sz="5600" i="1" kern="100" dirty="0">
                <a:effectLst/>
                <a:latin typeface="Calibri" panose="020F0502020204030204" pitchFamily="34" charset="0"/>
                <a:ea typeface="Calibri" panose="020F0502020204030204" pitchFamily="34" charset="0"/>
                <a:cs typeface="Times New Roman" panose="02020603050405020304" pitchFamily="18" charset="0"/>
              </a:rPr>
              <a:t>Le Compte Individuel de Retraite reprend l’ensemble des informations relatives à la carrière du fonctionnaire. Il est complété, par le service gestionnaire, au fur et à mesure de l’évolution de la situation familiale de l’agent et de son parcours professionnel.</a:t>
            </a:r>
            <a:endParaRPr lang="fr-FR" sz="5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Il est alimenté par :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la </a:t>
            </a:r>
            <a:r>
              <a:rPr lang="fr-FR" sz="5600" u="sng"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tooltip="Définition - DSN – Nouvelle fenêtre"/>
              </a:rPr>
              <a:t>DSN</a:t>
            </a: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 qui porte automatiquement l’affiliation de vos agents et les éléments de carrière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vos mises à jour des données de l’agent dans le service « Comptes individuels retraite » au fil de l’eau (périodes et famille)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les validations, régularisations ou rachats de périodes. </a:t>
            </a:r>
          </a:p>
          <a:p>
            <a:pPr algn="just">
              <a:lnSpc>
                <a:spcPct val="107000"/>
              </a:lnSpc>
              <a:spcAft>
                <a:spcPts val="800"/>
              </a:spcAft>
              <a:buNone/>
            </a:pP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Il permet :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d’accompagner les agents tout au long de leur carrière via le Droit à l’information (</a:t>
            </a:r>
            <a:r>
              <a:rPr lang="fr-FR" sz="5600" u="sng"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tooltip="Définition - DAI – Nouvelle fenêtre"/>
              </a:rPr>
              <a:t>DAI</a:t>
            </a: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d’obtenir une simulation de calcul fiable (âge de départ)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de procéder à la liquidation de pension. </a:t>
            </a:r>
          </a:p>
          <a:p>
            <a:pPr algn="just">
              <a:lnSpc>
                <a:spcPct val="107000"/>
              </a:lnSpc>
              <a:spcAft>
                <a:spcPts val="800"/>
              </a:spcAft>
            </a:pP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Afin de garantir une complétude et la fiabilité des données </a:t>
            </a:r>
            <a:r>
              <a:rPr lang="fr-FR" sz="5600" b="1" kern="100" dirty="0">
                <a:effectLst/>
                <a:latin typeface="Calibri" panose="020F0502020204030204" pitchFamily="34" charset="0"/>
                <a:ea typeface="Calibri" panose="020F0502020204030204" pitchFamily="34" charset="0"/>
                <a:cs typeface="Times New Roman" panose="02020603050405020304" pitchFamily="18" charset="0"/>
              </a:rPr>
              <a:t>carrière de l’agent</a:t>
            </a: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 il est </a:t>
            </a:r>
            <a:r>
              <a:rPr lang="fr-FR" sz="5600" b="1" kern="100" dirty="0">
                <a:effectLst/>
                <a:latin typeface="Calibri" panose="020F0502020204030204" pitchFamily="34" charset="0"/>
                <a:ea typeface="Calibri" panose="020F0502020204030204" pitchFamily="34" charset="0"/>
                <a:cs typeface="Times New Roman" panose="02020603050405020304" pitchFamily="18" charset="0"/>
              </a:rPr>
              <a:t>primordial</a:t>
            </a: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 de renseigner le compte individuel retraite </a:t>
            </a:r>
            <a:r>
              <a:rPr lang="fr-FR" sz="5600" b="1" kern="100" dirty="0">
                <a:effectLst/>
                <a:latin typeface="Calibri" panose="020F0502020204030204" pitchFamily="34" charset="0"/>
                <a:ea typeface="Calibri" panose="020F0502020204030204" pitchFamily="34" charset="0"/>
                <a:cs typeface="Times New Roman" panose="02020603050405020304" pitchFamily="18" charset="0"/>
              </a:rPr>
              <a:t>au fil de l’eau</a:t>
            </a:r>
            <a:r>
              <a:rPr lang="fr-FR" sz="56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1" indent="0">
              <a:buNone/>
            </a:pPr>
            <a:endParaRPr lang="fr-FR" dirty="0"/>
          </a:p>
        </p:txBody>
      </p:sp>
      <p:pic>
        <p:nvPicPr>
          <p:cNvPr id="11" name="Image 10" descr="Logo_CDG18_BS.jpg">
            <a:extLst>
              <a:ext uri="{FF2B5EF4-FFF2-40B4-BE49-F238E27FC236}">
                <a16:creationId xmlns:a16="http://schemas.microsoft.com/office/drawing/2014/main" id="{BC1BA454-7622-18B0-8CDD-FFEBAD1606D4}"/>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02798DAB-E736-B933-E768-8AC6B989B4B3}"/>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B08EBA5B-3F18-1388-CEC9-0334A4359EF8}"/>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F94628A0-8199-9CA3-C1B3-B740C560513F}"/>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B6CAC10E-989E-70E0-9ECE-BD7C9C88EC4C}"/>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65C652EB-009A-FAA6-88CD-7CF3C3B87BBC}"/>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E911ABF0-FABC-647D-8BB3-E4A2B3E635F3}"/>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74424185-45A5-EF58-C25C-055E4D40EFB0}"/>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3E216EB3-F181-AA73-D060-E6550E100043}"/>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0B693372-17E7-23BE-6F55-936578BB03EE}"/>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2322889-2938-2C5B-8FE6-60ABA39FDA56}"/>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340FCB57-85FB-9E97-03E6-308B9B5C355D}"/>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F94FAA8C-0ED8-18D7-9893-E73E337A860C}"/>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2EB74F7A-BA25-4745-FB2C-38A38B3791B1}"/>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Titre 4">
            <a:extLst>
              <a:ext uri="{FF2B5EF4-FFF2-40B4-BE49-F238E27FC236}">
                <a16:creationId xmlns:a16="http://schemas.microsoft.com/office/drawing/2014/main" id="{1D0003F1-6A41-C4A4-C7BC-A46620608D68}"/>
              </a:ext>
            </a:extLst>
          </p:cNvPr>
          <p:cNvSpPr>
            <a:spLocks noGrp="1"/>
          </p:cNvSpPr>
          <p:nvPr>
            <p:ph type="title"/>
          </p:nvPr>
        </p:nvSpPr>
        <p:spPr/>
        <p:txBody>
          <a:bodyPr>
            <a:normAutofit/>
          </a:bodyPr>
          <a:lstStyle/>
          <a:p>
            <a:pPr algn="r"/>
            <a:r>
              <a:rPr lang="fr-FR" sz="2200" dirty="0">
                <a:solidFill>
                  <a:srgbClr val="0070C0"/>
                </a:solidFill>
              </a:rPr>
              <a:t>Le CIR : compte individuel retraite </a:t>
            </a:r>
            <a:br>
              <a:rPr lang="fr-FR" sz="2200" dirty="0">
                <a:solidFill>
                  <a:srgbClr val="0070C0"/>
                </a:solidFill>
              </a:rPr>
            </a:br>
            <a:endParaRPr lang="fr-FR" sz="2200" dirty="0">
              <a:solidFill>
                <a:srgbClr val="0070C0"/>
              </a:solidFill>
            </a:endParaRPr>
          </a:p>
        </p:txBody>
      </p:sp>
    </p:spTree>
    <p:extLst>
      <p:ext uri="{BB962C8B-B14F-4D97-AF65-F5344CB8AC3E}">
        <p14:creationId xmlns:p14="http://schemas.microsoft.com/office/powerpoint/2010/main" val="3786006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D7B85-E7FC-8001-40E9-A8844CE6077A}"/>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54AA28AC-5560-B87C-4D7B-31C816F5F96A}"/>
              </a:ext>
            </a:extLst>
          </p:cNvPr>
          <p:cNvSpPr>
            <a:spLocks noGrp="1"/>
          </p:cNvSpPr>
          <p:nvPr>
            <p:ph idx="1"/>
          </p:nvPr>
        </p:nvSpPr>
        <p:spPr>
          <a:xfrm>
            <a:off x="61543" y="1527324"/>
            <a:ext cx="8699500" cy="4823791"/>
          </a:xfrm>
        </p:spPr>
        <p:txBody>
          <a:bodyPr>
            <a:normAutofit/>
          </a:bodyPr>
          <a:lstStyle/>
          <a:p>
            <a:pPr algn="just">
              <a:lnSpc>
                <a:spcPct val="107000"/>
              </a:lnSpc>
              <a:spcAft>
                <a:spcPts val="800"/>
              </a:spcAft>
              <a:buNone/>
            </a:pPr>
            <a:r>
              <a:rPr lang="fr-FR" sz="18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En quoi ça consiste pour les employeurs</a:t>
            </a:r>
            <a:r>
              <a:rPr lang="fr-FR" sz="1800" b="1"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p>
          <a:p>
            <a:pPr marL="342900" lvl="1" indent="0">
              <a:buNone/>
            </a:pPr>
            <a:endParaRPr lang="fr-FR" dirty="0"/>
          </a:p>
        </p:txBody>
      </p:sp>
      <p:pic>
        <p:nvPicPr>
          <p:cNvPr id="11" name="Image 10" descr="Logo_CDG18_BS.jpg">
            <a:extLst>
              <a:ext uri="{FF2B5EF4-FFF2-40B4-BE49-F238E27FC236}">
                <a16:creationId xmlns:a16="http://schemas.microsoft.com/office/drawing/2014/main" id="{46737675-5924-708A-5656-5C74EA25E2F2}"/>
              </a:ext>
            </a:extLst>
          </p:cNvPr>
          <p:cNvPicPr>
            <a:picLocks noChangeAspect="1"/>
          </p:cNvPicPr>
          <p:nvPr/>
        </p:nvPicPr>
        <p:blipFill>
          <a:blip r:embed="rId2"/>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F86104DB-07FD-8C95-D2C7-7D2C722FFEB2}"/>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F13B40E8-BC8C-CCA2-066C-828C2147AD45}"/>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0787FE9A-4127-D617-DA7E-739BC1E08915}"/>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BF4125F4-379F-F092-BF30-ABAFB9006C41}"/>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80A094DF-13B9-9C6F-6F1A-955DAEB912DF}"/>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94D6DCF1-BCFC-78B8-36A8-A2363E96999C}"/>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625EB11F-1F62-F943-722A-DB5180373276}"/>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FADE96A6-E6DD-D80D-29C4-8739BC590719}"/>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68635124-508E-34EC-ACE3-5D9E4E12159B}"/>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042E9E2B-CFBF-A250-74C6-224ABB4FFF92}"/>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53287341-3CA1-4987-9DF1-63FF637EF91E}"/>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F55B9E2C-D9B1-A093-1E10-1F71A7EA841A}"/>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DCFDFA7B-A43E-A17A-C0C3-7506E9384C81}"/>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Titre 4">
            <a:extLst>
              <a:ext uri="{FF2B5EF4-FFF2-40B4-BE49-F238E27FC236}">
                <a16:creationId xmlns:a16="http://schemas.microsoft.com/office/drawing/2014/main" id="{E5EC0DD0-8E06-45C8-E078-619762246644}"/>
              </a:ext>
            </a:extLst>
          </p:cNvPr>
          <p:cNvSpPr>
            <a:spLocks noGrp="1"/>
          </p:cNvSpPr>
          <p:nvPr>
            <p:ph type="title"/>
          </p:nvPr>
        </p:nvSpPr>
        <p:spPr/>
        <p:txBody>
          <a:bodyPr>
            <a:normAutofit/>
          </a:bodyPr>
          <a:lstStyle/>
          <a:p>
            <a:pPr algn="r"/>
            <a:r>
              <a:rPr lang="fr-FR" sz="2200" dirty="0">
                <a:solidFill>
                  <a:srgbClr val="0070C0"/>
                </a:solidFill>
              </a:rPr>
              <a:t>Le CIR : compte individuel retraite </a:t>
            </a:r>
            <a:br>
              <a:rPr lang="fr-FR" sz="2200" dirty="0">
                <a:solidFill>
                  <a:srgbClr val="0070C0"/>
                </a:solidFill>
              </a:rPr>
            </a:br>
            <a:endParaRPr lang="fr-FR" sz="2200" dirty="0">
              <a:solidFill>
                <a:srgbClr val="0070C0"/>
              </a:solidFill>
            </a:endParaRPr>
          </a:p>
        </p:txBody>
      </p:sp>
      <p:pic>
        <p:nvPicPr>
          <p:cNvPr id="2" name="Image 1" descr="Une image contenant texte, capture d’écran, Police, ligne&#10;&#10;Description générée automatiquement">
            <a:extLst>
              <a:ext uri="{FF2B5EF4-FFF2-40B4-BE49-F238E27FC236}">
                <a16:creationId xmlns:a16="http://schemas.microsoft.com/office/drawing/2014/main" id="{21A7BFDA-F8DA-EBEA-646B-B835F0B818BC}"/>
              </a:ext>
            </a:extLst>
          </p:cNvPr>
          <p:cNvPicPr>
            <a:picLocks noChangeAspect="1"/>
          </p:cNvPicPr>
          <p:nvPr/>
        </p:nvPicPr>
        <p:blipFill>
          <a:blip r:embed="rId3"/>
          <a:stretch>
            <a:fillRect/>
          </a:stretch>
        </p:blipFill>
        <p:spPr>
          <a:xfrm>
            <a:off x="228600" y="2057400"/>
            <a:ext cx="8077200" cy="3046907"/>
          </a:xfrm>
          <a:prstGeom prst="rect">
            <a:avLst/>
          </a:prstGeom>
        </p:spPr>
      </p:pic>
    </p:spTree>
    <p:extLst>
      <p:ext uri="{BB962C8B-B14F-4D97-AF65-F5344CB8AC3E}">
        <p14:creationId xmlns:p14="http://schemas.microsoft.com/office/powerpoint/2010/main" val="3779101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FB6D7-E3F4-05CF-8C30-154615524C6F}"/>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FF7B1260-318A-A24D-90DC-83A4864B2284}"/>
              </a:ext>
            </a:extLst>
          </p:cNvPr>
          <p:cNvSpPr>
            <a:spLocks noGrp="1"/>
          </p:cNvSpPr>
          <p:nvPr>
            <p:ph idx="1"/>
          </p:nvPr>
        </p:nvSpPr>
        <p:spPr>
          <a:xfrm>
            <a:off x="61543" y="1527324"/>
            <a:ext cx="8699500" cy="4823791"/>
          </a:xfrm>
        </p:spPr>
        <p:txBody>
          <a:bodyPr>
            <a:normAutofit fontScale="85000" lnSpcReduction="20000"/>
          </a:bodyPr>
          <a:lstStyle/>
          <a:p>
            <a:pPr marL="342900" lvl="1" indent="0">
              <a:buNone/>
            </a:pP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r>
              <a:rPr lang="fr-FR" kern="100" dirty="0">
                <a:latin typeface="Calibri" panose="020F0502020204030204" pitchFamily="34" charset="0"/>
                <a:ea typeface="Calibri" panose="020F0502020204030204" pitchFamily="34" charset="0"/>
                <a:cs typeface="Times New Roman" panose="02020603050405020304" pitchFamily="18" charset="0"/>
              </a:rPr>
              <a:t>I</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l est conseillé par la CNRACL d’y jeter un œil très régulièrement et de procéder à la correction des anomalies. </a:t>
            </a:r>
          </a:p>
          <a:p>
            <a:pPr marL="342900" lvl="1" indent="0">
              <a:buNone/>
            </a:pPr>
            <a:r>
              <a:rPr lang="fr-FR" kern="100" dirty="0">
                <a:latin typeface="Calibri" panose="020F0502020204030204" pitchFamily="34" charset="0"/>
                <a:ea typeface="Calibri" panose="020F0502020204030204" pitchFamily="34" charset="0"/>
                <a:cs typeface="Times New Roman" panose="02020603050405020304" pitchFamily="18" charset="0"/>
              </a:rPr>
              <a:t>Mais pas que !</a:t>
            </a:r>
          </a:p>
          <a:p>
            <a:pPr algn="just">
              <a:lnSpc>
                <a:spcPct val="107000"/>
              </a:lnSpc>
              <a:spcAft>
                <a:spcPts val="800"/>
              </a:spcAft>
              <a:buNone/>
            </a:pPr>
            <a:r>
              <a:rPr lang="fr-FR" b="1"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Comment on fait ????</a:t>
            </a:r>
            <a:endParaRPr lang="fr-FR"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Accessible à partir de la plateforme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PEP’s</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thématique « Carrière », le service « </a:t>
            </a:r>
            <a:r>
              <a:rPr lang="fr-FR" sz="1800" u="sng"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tooltip="Ouvre la page de connexion à la plateforme PEP's dans une nouvelle fenêtre – Nouvelle fenêtre"/>
              </a:rPr>
              <a:t>Comptes individuels retraite </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 permet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la consultation et la mise à jour du compte individuel retraite CNRACL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la correction des anomalies périodes (possibilité de filtrer uniquement les périodes en anomalies)</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la gestion des données famille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la gestion des périodes de handicap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1800" dirty="0">
                <a:effectLst/>
                <a:latin typeface="Calibri" panose="020F0502020204030204" pitchFamily="34" charset="0"/>
                <a:ea typeface="Calibri" panose="020F0502020204030204" pitchFamily="34" charset="0"/>
                <a:cs typeface="Times New Roman" panose="02020603050405020304" pitchFamily="18" charset="0"/>
              </a:rPr>
              <a:t>la gestion des périodes de bonification pour services civils rendus hors Europe, des périodes de services aériens, sous-marins ou subaquatiques, des bénéfices de campagnes dans le cadre des services militaires</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dirty="0"/>
          </a:p>
        </p:txBody>
      </p:sp>
      <p:pic>
        <p:nvPicPr>
          <p:cNvPr id="11" name="Image 10" descr="Logo_CDG18_BS.jpg">
            <a:extLst>
              <a:ext uri="{FF2B5EF4-FFF2-40B4-BE49-F238E27FC236}">
                <a16:creationId xmlns:a16="http://schemas.microsoft.com/office/drawing/2014/main" id="{F1B0595E-8941-5E08-A636-0A91197D09C2}"/>
              </a:ext>
            </a:extLst>
          </p:cNvPr>
          <p:cNvPicPr>
            <a:picLocks noChangeAspect="1"/>
          </p:cNvPicPr>
          <p:nvPr/>
        </p:nvPicPr>
        <p:blipFill>
          <a:blip r:embed="rId4"/>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6CD05F48-BE02-5877-4308-88F383123A10}"/>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9648C10F-B04C-D42E-8D9C-7D4AC0512519}"/>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C93CA587-743B-3034-176E-F9D4645B1564}"/>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4A5A47A1-D9BC-112F-BA93-B97B89E3138A}"/>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70C4F1F2-69D5-CA78-959C-61E609F51E74}"/>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BE992FF9-5878-0078-3A8B-524FD339D019}"/>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9B9CA5D4-37F8-D093-C25C-7B24C7B93295}"/>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8565460A-FC0B-767B-1E8F-C3CF95C53570}"/>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7F456F27-6D42-5B28-4488-A447C717CB96}"/>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5F6D5214-AF9D-5183-C870-3D5A8880BADA}"/>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D755CFC5-6608-F7BA-7A9B-948E112AE28E}"/>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AEBA37F1-B4A0-356C-15ED-FD0AC7FF0591}"/>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707325F5-EF27-48DE-2172-38A750E68FBD}"/>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Titre 4">
            <a:extLst>
              <a:ext uri="{FF2B5EF4-FFF2-40B4-BE49-F238E27FC236}">
                <a16:creationId xmlns:a16="http://schemas.microsoft.com/office/drawing/2014/main" id="{8CDA6F58-9EF5-4E0F-63B1-077BC19AA323}"/>
              </a:ext>
            </a:extLst>
          </p:cNvPr>
          <p:cNvSpPr>
            <a:spLocks noGrp="1"/>
          </p:cNvSpPr>
          <p:nvPr>
            <p:ph type="title"/>
          </p:nvPr>
        </p:nvSpPr>
        <p:spPr/>
        <p:txBody>
          <a:bodyPr>
            <a:normAutofit/>
          </a:bodyPr>
          <a:lstStyle/>
          <a:p>
            <a:pPr algn="r"/>
            <a:r>
              <a:rPr lang="fr-FR" sz="1700" dirty="0">
                <a:solidFill>
                  <a:srgbClr val="0070C0"/>
                </a:solidFill>
              </a:rPr>
              <a:t>Le CIR : compte individuel retraite </a:t>
            </a:r>
            <a:br>
              <a:rPr lang="fr-FR" sz="2200" dirty="0">
                <a:solidFill>
                  <a:srgbClr val="0070C0"/>
                </a:solidFill>
              </a:rPr>
            </a:br>
            <a:endParaRPr lang="fr-FR" sz="2200" dirty="0">
              <a:solidFill>
                <a:srgbClr val="0070C0"/>
              </a:solidFill>
            </a:endParaRPr>
          </a:p>
        </p:txBody>
      </p:sp>
      <p:pic>
        <p:nvPicPr>
          <p:cNvPr id="2" name="Image 1">
            <a:extLst>
              <a:ext uri="{FF2B5EF4-FFF2-40B4-BE49-F238E27FC236}">
                <a16:creationId xmlns:a16="http://schemas.microsoft.com/office/drawing/2014/main" id="{7078606D-28E5-E895-1A82-DF7B8D30AFD6}"/>
              </a:ext>
            </a:extLst>
          </p:cNvPr>
          <p:cNvPicPr>
            <a:picLocks noChangeAspect="1"/>
          </p:cNvPicPr>
          <p:nvPr/>
        </p:nvPicPr>
        <p:blipFill>
          <a:blip r:embed="rId5"/>
          <a:stretch>
            <a:fillRect/>
          </a:stretch>
        </p:blipFill>
        <p:spPr>
          <a:xfrm>
            <a:off x="3335352" y="5476397"/>
            <a:ext cx="2092797" cy="958280"/>
          </a:xfrm>
          <a:prstGeom prst="rect">
            <a:avLst/>
          </a:prstGeom>
        </p:spPr>
      </p:pic>
    </p:spTree>
    <p:extLst>
      <p:ext uri="{BB962C8B-B14F-4D97-AF65-F5344CB8AC3E}">
        <p14:creationId xmlns:p14="http://schemas.microsoft.com/office/powerpoint/2010/main" val="2566913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0A1D8-4A41-2CC6-2AA8-7875EB63FE6E}"/>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A826ED42-E149-3C1D-0D23-02BACF756C70}"/>
              </a:ext>
            </a:extLst>
          </p:cNvPr>
          <p:cNvSpPr>
            <a:spLocks noGrp="1"/>
          </p:cNvSpPr>
          <p:nvPr>
            <p:ph idx="1"/>
          </p:nvPr>
        </p:nvSpPr>
        <p:spPr>
          <a:xfrm>
            <a:off x="61543" y="1527324"/>
            <a:ext cx="8699500" cy="4823791"/>
          </a:xfrm>
        </p:spPr>
        <p:txBody>
          <a:bodyPr>
            <a:normAutofit fontScale="92500" lnSpcReduction="10000"/>
          </a:bodyPr>
          <a:lstStyle/>
          <a:p>
            <a:pPr algn="just">
              <a:lnSpc>
                <a:spcPct val="107000"/>
              </a:lnSpc>
              <a:spcAft>
                <a:spcPts val="800"/>
              </a:spcAft>
              <a:buNone/>
            </a:pPr>
            <a:r>
              <a:rPr lang="fr-FR" sz="1800"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Que dois-je faire????</a:t>
            </a:r>
            <a:endParaRPr lang="fr-FR"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fr-FR" sz="1800" kern="100" dirty="0">
                <a:latin typeface="Calibri" panose="020F0502020204030204" pitchFamily="34" charset="0"/>
                <a:ea typeface="Calibri" panose="020F0502020204030204" pitchFamily="34" charset="0"/>
                <a:cs typeface="Times New Roman" panose="02020603050405020304" pitchFamily="18" charset="0"/>
              </a:rPr>
              <a:t>V</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érifier la situation familiale</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Corriger des anomalies périodes </a:t>
            </a:r>
          </a:p>
          <a:p>
            <a:pPr marL="342900" lvl="0" indent="-342900" algn="just">
              <a:lnSpc>
                <a:spcPct val="107000"/>
              </a:lnSpc>
              <a:spcAft>
                <a:spcPts val="800"/>
              </a:spcAft>
              <a:buSzPts val="1000"/>
              <a:buFont typeface="Symbol" panose="05050102010706020507" pitchFamily="18" charset="2"/>
              <a:buChar char=""/>
              <a:tabLst>
                <a:tab pos="4572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Vérifier la carrière dans sa globalité (absence pour cong</a:t>
            </a:r>
            <a:r>
              <a:rPr lang="fr-FR" sz="1800" kern="100" dirty="0">
                <a:latin typeface="Calibri" panose="020F0502020204030204" pitchFamily="34" charset="0"/>
                <a:ea typeface="Calibri" panose="020F0502020204030204" pitchFamily="34" charset="0"/>
                <a:cs typeface="Times New Roman" panose="02020603050405020304" pitchFamily="18" charset="0"/>
              </a:rPr>
              <a:t>é maladie, temps partiel thérapeutique, changement de taux d’activité ou nombre d’heures, les situations administratives, le congé maternité, parental, temps partiel, NBI, la catégorie sédentaire/active)</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Saisir les périodes de handicap si taux à minima de 50%</a:t>
            </a:r>
          </a:p>
          <a:p>
            <a:pPr marL="0" lvl="0" indent="0" algn="just">
              <a:lnSpc>
                <a:spcPct val="107000"/>
              </a:lnSpc>
              <a:spcAft>
                <a:spcPts val="800"/>
              </a:spcAft>
              <a:buSzPts val="1000"/>
              <a:buNone/>
              <a:tabLst>
                <a:tab pos="457200" algn="l"/>
              </a:tabLst>
            </a:pPr>
            <a:r>
              <a:rPr lang="fr-FR" sz="1800" kern="100" dirty="0">
                <a:latin typeface="Calibri" panose="020F0502020204030204" pitchFamily="34" charset="0"/>
                <a:ea typeface="Calibri" panose="020F0502020204030204" pitchFamily="34" charset="0"/>
                <a:cs typeface="Times New Roman" panose="02020603050405020304" pitchFamily="18" charset="0"/>
              </a:rPr>
              <a:t>En cas de mutation, le CIR doit être vérifié avant le départ. En cas de données erronées ou manquantes, le dernier employeur public met à jour et se rapproche de la collectivité précédente si nécessaire (</a:t>
            </a:r>
            <a:r>
              <a:rPr lang="fr-FR" sz="1800" kern="100" dirty="0" err="1">
                <a:latin typeface="Calibri" panose="020F0502020204030204" pitchFamily="34" charset="0"/>
                <a:ea typeface="Calibri" panose="020F0502020204030204" pitchFamily="34" charset="0"/>
                <a:cs typeface="Times New Roman" panose="02020603050405020304" pitchFamily="18" charset="0"/>
              </a:rPr>
              <a:t>cf</a:t>
            </a:r>
            <a:r>
              <a:rPr lang="fr-FR" sz="1800" kern="100" dirty="0">
                <a:latin typeface="Calibri" panose="020F0502020204030204" pitchFamily="34" charset="0"/>
                <a:ea typeface="Calibri" panose="020F0502020204030204" pitchFamily="34" charset="0"/>
                <a:cs typeface="Times New Roman" panose="02020603050405020304" pitchFamily="18" charset="0"/>
              </a:rPr>
              <a:t> dossier individuel de l’agent).</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dirty="0"/>
          </a:p>
        </p:txBody>
      </p:sp>
      <p:pic>
        <p:nvPicPr>
          <p:cNvPr id="11" name="Image 10" descr="Logo_CDG18_BS.jpg">
            <a:extLst>
              <a:ext uri="{FF2B5EF4-FFF2-40B4-BE49-F238E27FC236}">
                <a16:creationId xmlns:a16="http://schemas.microsoft.com/office/drawing/2014/main" id="{916765F5-66DD-5990-E390-F1271C7090BE}"/>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C494026B-FF3B-9A60-88D0-89F6102A8E3A}"/>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3A0B9A27-DB9E-5DCD-E9F7-F1300BA9422F}"/>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0F806543-07C7-5E3A-2994-9077953D1D81}"/>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AF0B40BD-CD00-4289-C17A-A0476D2D9879}"/>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E0712D6A-CE7B-8552-EF4D-81F42607F9FD}"/>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41DF5F39-2A56-FBB0-E506-D69CB86FD215}"/>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1FB09385-AA6B-2828-B939-B0A953AB5C0E}"/>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D5C9CEC3-9436-E3AD-1F84-45C510AD9F16}"/>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07A6C25C-8FD8-A23C-6E70-4C96CD31E7CC}"/>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FB1935C8-AFB9-9D17-8E76-A0BDF6290DE9}"/>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78E4F22D-96A4-515D-ACE0-F4EBB1CC6B19}"/>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B1354F1C-07FE-DDC6-726A-05937149FAC2}"/>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E33C4C65-9098-682F-0BBA-2D5BBBCAB641}"/>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Titre 4">
            <a:extLst>
              <a:ext uri="{FF2B5EF4-FFF2-40B4-BE49-F238E27FC236}">
                <a16:creationId xmlns:a16="http://schemas.microsoft.com/office/drawing/2014/main" id="{554EDD3E-11BB-0B7A-34E6-31B12D988932}"/>
              </a:ext>
            </a:extLst>
          </p:cNvPr>
          <p:cNvSpPr>
            <a:spLocks noGrp="1"/>
          </p:cNvSpPr>
          <p:nvPr>
            <p:ph type="title"/>
          </p:nvPr>
        </p:nvSpPr>
        <p:spPr/>
        <p:txBody>
          <a:bodyPr>
            <a:normAutofit/>
          </a:bodyPr>
          <a:lstStyle/>
          <a:p>
            <a:pPr algn="r"/>
            <a:r>
              <a:rPr lang="fr-FR" sz="2200" dirty="0">
                <a:solidFill>
                  <a:srgbClr val="0070C0"/>
                </a:solidFill>
              </a:rPr>
              <a:t>Le CIR : compte individuel retraite </a:t>
            </a:r>
            <a:br>
              <a:rPr lang="fr-FR" sz="2200" dirty="0">
                <a:solidFill>
                  <a:srgbClr val="0070C0"/>
                </a:solidFill>
              </a:rPr>
            </a:br>
            <a:endParaRPr lang="fr-FR" sz="2200" dirty="0">
              <a:solidFill>
                <a:srgbClr val="0070C0"/>
              </a:solidFill>
            </a:endParaRPr>
          </a:p>
        </p:txBody>
      </p:sp>
      <p:pic>
        <p:nvPicPr>
          <p:cNvPr id="9" name="Image 8">
            <a:extLst>
              <a:ext uri="{FF2B5EF4-FFF2-40B4-BE49-F238E27FC236}">
                <a16:creationId xmlns:a16="http://schemas.microsoft.com/office/drawing/2014/main" id="{3739BB31-6777-DB58-EF5C-2C8B192F1785}"/>
              </a:ext>
            </a:extLst>
          </p:cNvPr>
          <p:cNvPicPr>
            <a:picLocks noChangeAspect="1"/>
          </p:cNvPicPr>
          <p:nvPr/>
        </p:nvPicPr>
        <p:blipFill>
          <a:blip r:embed="rId4"/>
          <a:stretch>
            <a:fillRect/>
          </a:stretch>
        </p:blipFill>
        <p:spPr>
          <a:xfrm>
            <a:off x="4033197" y="1074317"/>
            <a:ext cx="3620005" cy="1657581"/>
          </a:xfrm>
          <a:prstGeom prst="rect">
            <a:avLst/>
          </a:prstGeom>
        </p:spPr>
      </p:pic>
    </p:spTree>
    <p:extLst>
      <p:ext uri="{BB962C8B-B14F-4D97-AF65-F5344CB8AC3E}">
        <p14:creationId xmlns:p14="http://schemas.microsoft.com/office/powerpoint/2010/main" val="154541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8A82C-B951-C4C7-A3EE-464C7D19EA36}"/>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B8F4E509-B475-3652-47CF-9B184426126D}"/>
              </a:ext>
            </a:extLst>
          </p:cNvPr>
          <p:cNvSpPr>
            <a:spLocks noGrp="1"/>
          </p:cNvSpPr>
          <p:nvPr>
            <p:ph idx="1"/>
          </p:nvPr>
        </p:nvSpPr>
        <p:spPr>
          <a:xfrm>
            <a:off x="61543" y="1527324"/>
            <a:ext cx="8699500" cy="4823791"/>
          </a:xfrm>
        </p:spPr>
        <p:txBody>
          <a:bodyPr>
            <a:normAutofit/>
          </a:bodyPr>
          <a:lstStyle/>
          <a:p>
            <a:pPr>
              <a:buNone/>
            </a:pP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dirty="0"/>
          </a:p>
          <a:p>
            <a:pPr marL="342900" lvl="1" indent="0">
              <a:buNone/>
            </a:pPr>
            <a:endParaRPr lang="fr-FR" dirty="0"/>
          </a:p>
          <a:p>
            <a:pPr marL="342900" lvl="1" indent="0">
              <a:buNone/>
            </a:pPr>
            <a:endParaRPr lang="fr-FR" dirty="0"/>
          </a:p>
          <a:p>
            <a:pPr marL="342900" lvl="1" indent="0">
              <a:buNone/>
            </a:pPr>
            <a:endParaRPr lang="fr-FR" dirty="0"/>
          </a:p>
          <a:p>
            <a:pPr marL="342900" lvl="1" indent="0">
              <a:buNone/>
            </a:pPr>
            <a:endParaRPr lang="fr-FR" dirty="0"/>
          </a:p>
          <a:p>
            <a:pPr marL="342900" lvl="1" indent="0">
              <a:buNone/>
            </a:pPr>
            <a:endParaRPr lang="fr-FR" dirty="0"/>
          </a:p>
          <a:p>
            <a:pPr marL="342900" lvl="1" indent="0">
              <a:buNone/>
            </a:pPr>
            <a:endParaRPr lang="fr-FR" dirty="0"/>
          </a:p>
          <a:p>
            <a:pPr marL="342900" lvl="1" indent="0">
              <a:buNone/>
            </a:pPr>
            <a:endParaRPr lang="fr-FR" dirty="0"/>
          </a:p>
          <a:p>
            <a:pPr marL="342900" lvl="1" indent="0">
              <a:buNone/>
            </a:pPr>
            <a:r>
              <a:rPr lang="fr-FR" dirty="0"/>
              <a:t>		</a:t>
            </a:r>
            <a:r>
              <a:rPr lang="fr-FR"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Prérequis à l’instruction d’une simulation de pension ou d’une liquidation </a:t>
            </a:r>
          </a:p>
          <a:p>
            <a:pPr marL="342900" lvl="1" indent="0">
              <a:buNone/>
            </a:pPr>
            <a:endParaRPr lang="fr-FR" dirty="0"/>
          </a:p>
        </p:txBody>
      </p:sp>
      <p:pic>
        <p:nvPicPr>
          <p:cNvPr id="11" name="Image 10" descr="Logo_CDG18_BS.jpg">
            <a:extLst>
              <a:ext uri="{FF2B5EF4-FFF2-40B4-BE49-F238E27FC236}">
                <a16:creationId xmlns:a16="http://schemas.microsoft.com/office/drawing/2014/main" id="{19D9849F-391E-8707-7A46-37F7D4D04B35}"/>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B5476BDA-8EFB-5194-421A-444CE474A5A7}"/>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C619BAA4-53ED-BFA2-746E-BFC06433075B}"/>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3DA3C1CE-D3C4-07A0-A44F-62DC3731FCEA}"/>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995F06D1-6120-3EC7-15D5-7D73E54E98A2}"/>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3C62E110-90AC-2B4F-FEAE-D2AC1165F141}"/>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5D17F9CA-378A-4D31-47A4-6B7C9EEA560A}"/>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FCBD953C-1685-5DD4-71FB-30DC19CA749B}"/>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4835ACF3-3C80-87CD-F494-A799B4F63D0F}"/>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E06A5E97-8459-244B-3270-DB731B907D2A}"/>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6CDECAF6-7B1D-3BF9-8FDD-1A33E7940EFA}"/>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0E4E9CA9-0921-D7FB-767D-192140036B50}"/>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FD4F6E96-8F92-1847-F062-1E7D79486A92}"/>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0A43D693-3846-6B09-B76F-7EDB1797774C}"/>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Titre 4">
            <a:extLst>
              <a:ext uri="{FF2B5EF4-FFF2-40B4-BE49-F238E27FC236}">
                <a16:creationId xmlns:a16="http://schemas.microsoft.com/office/drawing/2014/main" id="{965D7950-17E1-2DF1-63F0-52B1980EDB83}"/>
              </a:ext>
            </a:extLst>
          </p:cNvPr>
          <p:cNvSpPr>
            <a:spLocks noGrp="1"/>
          </p:cNvSpPr>
          <p:nvPr>
            <p:ph type="title"/>
          </p:nvPr>
        </p:nvSpPr>
        <p:spPr/>
        <p:txBody>
          <a:bodyPr>
            <a:normAutofit/>
          </a:bodyPr>
          <a:lstStyle/>
          <a:p>
            <a:pPr algn="r"/>
            <a:r>
              <a:rPr lang="fr-FR" sz="2200" dirty="0">
                <a:solidFill>
                  <a:srgbClr val="0070C0"/>
                </a:solidFill>
              </a:rPr>
              <a:t>Le CIR : compte individuel retraite </a:t>
            </a:r>
            <a:br>
              <a:rPr lang="fr-FR" sz="2200" dirty="0">
                <a:solidFill>
                  <a:srgbClr val="0070C0"/>
                </a:solidFill>
              </a:rPr>
            </a:br>
            <a:endParaRPr lang="fr-FR" sz="2200" dirty="0">
              <a:solidFill>
                <a:srgbClr val="0070C0"/>
              </a:solidFill>
            </a:endParaRPr>
          </a:p>
        </p:txBody>
      </p:sp>
      <p:pic>
        <p:nvPicPr>
          <p:cNvPr id="3" name="Image 2">
            <a:extLst>
              <a:ext uri="{FF2B5EF4-FFF2-40B4-BE49-F238E27FC236}">
                <a16:creationId xmlns:a16="http://schemas.microsoft.com/office/drawing/2014/main" id="{9C5BA1DA-8F21-7777-F0E3-260B3B83B7D0}"/>
              </a:ext>
            </a:extLst>
          </p:cNvPr>
          <p:cNvPicPr>
            <a:picLocks noChangeAspect="1"/>
          </p:cNvPicPr>
          <p:nvPr/>
        </p:nvPicPr>
        <p:blipFill>
          <a:blip r:embed="rId4"/>
          <a:stretch>
            <a:fillRect/>
          </a:stretch>
        </p:blipFill>
        <p:spPr>
          <a:xfrm>
            <a:off x="382957" y="1656181"/>
            <a:ext cx="7772400" cy="1068169"/>
          </a:xfrm>
          <a:prstGeom prst="rect">
            <a:avLst/>
          </a:prstGeom>
        </p:spPr>
      </p:pic>
      <p:cxnSp>
        <p:nvCxnSpPr>
          <p:cNvPr id="12" name="Connecteur droit avec flèche 11">
            <a:extLst>
              <a:ext uri="{FF2B5EF4-FFF2-40B4-BE49-F238E27FC236}">
                <a16:creationId xmlns:a16="http://schemas.microsoft.com/office/drawing/2014/main" id="{D0E4685C-00C8-FB0C-3E3B-668DF035C731}"/>
              </a:ext>
            </a:extLst>
          </p:cNvPr>
          <p:cNvCxnSpPr>
            <a:cxnSpLocks/>
          </p:cNvCxnSpPr>
          <p:nvPr/>
        </p:nvCxnSpPr>
        <p:spPr>
          <a:xfrm flipH="1">
            <a:off x="1143000" y="1981200"/>
            <a:ext cx="152400" cy="16298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38D3F3E1-E595-6D83-ED71-659B78DF6F01}"/>
              </a:ext>
            </a:extLst>
          </p:cNvPr>
          <p:cNvSpPr txBox="1"/>
          <p:nvPr/>
        </p:nvSpPr>
        <p:spPr>
          <a:xfrm>
            <a:off x="391424" y="3611044"/>
            <a:ext cx="2199376" cy="646331"/>
          </a:xfrm>
          <a:prstGeom prst="rect">
            <a:avLst/>
          </a:prstGeom>
          <a:noFill/>
        </p:spPr>
        <p:txBody>
          <a:bodyPr wrap="square" rtlCol="0">
            <a:spAutoFit/>
          </a:bodyPr>
          <a:lstStyle/>
          <a:p>
            <a:r>
              <a:rPr lang="fr-FR" dirty="0"/>
              <a:t>Ne rien modifier sur cet onglet</a:t>
            </a:r>
          </a:p>
        </p:txBody>
      </p:sp>
      <p:cxnSp>
        <p:nvCxnSpPr>
          <p:cNvPr id="26" name="Connecteur droit avec flèche 25">
            <a:extLst>
              <a:ext uri="{FF2B5EF4-FFF2-40B4-BE49-F238E27FC236}">
                <a16:creationId xmlns:a16="http://schemas.microsoft.com/office/drawing/2014/main" id="{10FB8C4B-E99C-21A8-D131-CED98173A753}"/>
              </a:ext>
            </a:extLst>
          </p:cNvPr>
          <p:cNvCxnSpPr>
            <a:cxnSpLocks/>
          </p:cNvCxnSpPr>
          <p:nvPr/>
        </p:nvCxnSpPr>
        <p:spPr>
          <a:xfrm>
            <a:off x="2500944" y="1959316"/>
            <a:ext cx="1768213" cy="1651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ZoneTexte 26">
            <a:extLst>
              <a:ext uri="{FF2B5EF4-FFF2-40B4-BE49-F238E27FC236}">
                <a16:creationId xmlns:a16="http://schemas.microsoft.com/office/drawing/2014/main" id="{C5DE325D-896B-BDA2-CE43-2B5E84B71E9A}"/>
              </a:ext>
            </a:extLst>
          </p:cNvPr>
          <p:cNvSpPr txBox="1"/>
          <p:nvPr/>
        </p:nvSpPr>
        <p:spPr>
          <a:xfrm>
            <a:off x="4114800" y="3611044"/>
            <a:ext cx="2438402" cy="923330"/>
          </a:xfrm>
          <a:prstGeom prst="rect">
            <a:avLst/>
          </a:prstGeom>
          <a:noFill/>
        </p:spPr>
        <p:txBody>
          <a:bodyPr wrap="square" rtlCol="0">
            <a:spAutoFit/>
          </a:bodyPr>
          <a:lstStyle/>
          <a:p>
            <a:r>
              <a:rPr lang="fr-FR" dirty="0"/>
              <a:t>Alerte des discontinuités dans la carrière</a:t>
            </a:r>
          </a:p>
        </p:txBody>
      </p:sp>
      <p:cxnSp>
        <p:nvCxnSpPr>
          <p:cNvPr id="31" name="Connecteur droit avec flèche 30">
            <a:extLst>
              <a:ext uri="{FF2B5EF4-FFF2-40B4-BE49-F238E27FC236}">
                <a16:creationId xmlns:a16="http://schemas.microsoft.com/office/drawing/2014/main" id="{9A4C817E-9236-520D-F635-AF523BD6CD5B}"/>
              </a:ext>
            </a:extLst>
          </p:cNvPr>
          <p:cNvCxnSpPr/>
          <p:nvPr/>
        </p:nvCxnSpPr>
        <p:spPr>
          <a:xfrm>
            <a:off x="5257800" y="2286000"/>
            <a:ext cx="1828800" cy="1066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ZoneTexte 31">
            <a:extLst>
              <a:ext uri="{FF2B5EF4-FFF2-40B4-BE49-F238E27FC236}">
                <a16:creationId xmlns:a16="http://schemas.microsoft.com/office/drawing/2014/main" id="{9D204014-FF34-CA24-EEF2-55AF2465005F}"/>
              </a:ext>
            </a:extLst>
          </p:cNvPr>
          <p:cNvSpPr txBox="1"/>
          <p:nvPr/>
        </p:nvSpPr>
        <p:spPr>
          <a:xfrm>
            <a:off x="7026013" y="3429000"/>
            <a:ext cx="1692929" cy="1200329"/>
          </a:xfrm>
          <a:prstGeom prst="rect">
            <a:avLst/>
          </a:prstGeom>
          <a:noFill/>
        </p:spPr>
        <p:txBody>
          <a:bodyPr wrap="square" rtlCol="0">
            <a:spAutoFit/>
          </a:bodyPr>
          <a:lstStyle/>
          <a:p>
            <a:r>
              <a:rPr lang="fr-FR" dirty="0"/>
              <a:t>Filtrer uniquement les périodes en anomalie</a:t>
            </a:r>
          </a:p>
        </p:txBody>
      </p:sp>
      <p:pic>
        <p:nvPicPr>
          <p:cNvPr id="33" name="Graphique 32">
            <a:extLst>
              <a:ext uri="{FF2B5EF4-FFF2-40B4-BE49-F238E27FC236}">
                <a16:creationId xmlns:a16="http://schemas.microsoft.com/office/drawing/2014/main" id="{61873B3F-F1FE-9BA1-03C3-1154EA572D68}"/>
              </a:ext>
            </a:extLst>
          </p:cNvPr>
          <p:cNvPicPr>
            <a:picLocks noChangeAspect="1"/>
          </p:cNvPicPr>
          <p:nvPr/>
        </p:nvPicPr>
        <p:blipFill>
          <a:blip r:embed="rId5">
            <a:extLst>
              <a:ext uri="{96DAC541-7B7A-43D3-8B79-37D633B846F1}">
                <asvg:svgBlip xmlns:asvg="http://schemas.microsoft.com/office/drawing/2016/SVG/main" r:embed="rId6"/>
              </a:ext>
              <a:ext uri="{837473B0-CC2E-450A-ABE3-18F120FF3D39}">
                <a1611:picAttrSrcUrl xmlns:a1611="http://schemas.microsoft.com/office/drawing/2016/11/main" r:id="rId7"/>
              </a:ext>
            </a:extLst>
          </a:blip>
          <a:stretch>
            <a:fillRect/>
          </a:stretch>
        </p:blipFill>
        <p:spPr>
          <a:xfrm>
            <a:off x="433525" y="4497738"/>
            <a:ext cx="916008" cy="805465"/>
          </a:xfrm>
          <a:prstGeom prst="rect">
            <a:avLst/>
          </a:prstGeom>
        </p:spPr>
      </p:pic>
    </p:spTree>
    <p:extLst>
      <p:ext uri="{BB962C8B-B14F-4D97-AF65-F5344CB8AC3E}">
        <p14:creationId xmlns:p14="http://schemas.microsoft.com/office/powerpoint/2010/main" val="3725972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DACFE-AE3D-991D-3FB1-9996404F7FCD}"/>
            </a:ext>
          </a:extLst>
        </p:cNvPr>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D74E5DAE-E963-ADAE-F36F-5251E6A84CF6}"/>
              </a:ext>
            </a:extLst>
          </p:cNvPr>
          <p:cNvSpPr>
            <a:spLocks noGrp="1"/>
          </p:cNvSpPr>
          <p:nvPr>
            <p:ph idx="1"/>
          </p:nvPr>
        </p:nvSpPr>
        <p:spPr>
          <a:xfrm>
            <a:off x="61543" y="1527324"/>
            <a:ext cx="8699500" cy="4823791"/>
          </a:xfrm>
        </p:spPr>
        <p:txBody>
          <a:bodyPr>
            <a:normAutofit fontScale="25000" lnSpcReduction="20000"/>
          </a:bodyPr>
          <a:lstStyle/>
          <a:p>
            <a:pPr algn="just">
              <a:lnSpc>
                <a:spcPct val="107000"/>
              </a:lnSpc>
              <a:spcAft>
                <a:spcPts val="800"/>
              </a:spcAft>
              <a:buNone/>
            </a:pPr>
            <a:endPar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80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Quelques conseils pour faciliter la gestion d’un dossier retraite</a:t>
            </a:r>
          </a:p>
          <a:p>
            <a:pPr marL="0" indent="0" algn="just">
              <a:lnSpc>
                <a:spcPct val="107000"/>
              </a:lnSpc>
              <a:spcAft>
                <a:spcPts val="800"/>
              </a:spcAft>
              <a:buNone/>
            </a:pPr>
            <a:r>
              <a:rPr lang="fr-FR" sz="6400" b="1" kern="100" dirty="0">
                <a:ea typeface="Calibri" panose="020F0502020204030204" pitchFamily="34" charset="0"/>
                <a:cs typeface="Times New Roman" panose="02020603050405020304" pitchFamily="18" charset="0"/>
              </a:rPr>
              <a:t>1/ Qui fait quoi : outil d’accompagnement (disponible sur espace réservé du site CDG18)</a:t>
            </a:r>
          </a:p>
          <a:p>
            <a:pPr marL="0" indent="0" algn="just">
              <a:lnSpc>
                <a:spcPct val="107000"/>
              </a:lnSpc>
              <a:spcAft>
                <a:spcPts val="800"/>
              </a:spcAft>
              <a:buNone/>
            </a:pPr>
            <a:r>
              <a:rPr lang="fr-FR" sz="6400" b="1" kern="100" dirty="0">
                <a:ea typeface="Calibri" panose="020F0502020204030204" pitchFamily="34" charset="0"/>
                <a:cs typeface="Times New Roman" panose="02020603050405020304" pitchFamily="18" charset="0"/>
              </a:rPr>
              <a:t>2/ Des checks listes avec les actions à mener et les pièces à transmettre en fonction des hypothèses (disponibles sur l’espace réservé). Des pièces sur un socle commun (ex livret de famille, jugement de divorce) et des documents spécifiques en fonction du type de départ</a:t>
            </a:r>
          </a:p>
          <a:p>
            <a:pPr marL="0" indent="0" algn="just">
              <a:lnSpc>
                <a:spcPct val="107000"/>
              </a:lnSpc>
              <a:spcAft>
                <a:spcPts val="800"/>
              </a:spcAft>
              <a:buNone/>
            </a:pPr>
            <a:r>
              <a:rPr lang="fr-FR" sz="6400" kern="100" dirty="0">
                <a:ea typeface="Calibri" panose="020F0502020204030204" pitchFamily="34" charset="0"/>
                <a:cs typeface="Times New Roman" panose="02020603050405020304" pitchFamily="18" charset="0"/>
              </a:rPr>
              <a:t>Exemple :  dans le cas d’une demande de contrôle de simulation de pension pour carrière longue = joindre un état récapitulatif des congés maladie au minima dans votre collectivité et au maximum dans la fonction publique)</a:t>
            </a:r>
          </a:p>
          <a:p>
            <a:pPr marL="0" indent="0" algn="just">
              <a:lnSpc>
                <a:spcPct val="107000"/>
              </a:lnSpc>
              <a:spcAft>
                <a:spcPts val="800"/>
              </a:spcAft>
              <a:buNone/>
            </a:pPr>
            <a:r>
              <a:rPr lang="fr-FR" sz="6400" b="1" kern="100" dirty="0">
                <a:ea typeface="Calibri" panose="020F0502020204030204" pitchFamily="34" charset="0"/>
                <a:cs typeface="Times New Roman" panose="02020603050405020304" pitchFamily="18" charset="0"/>
              </a:rPr>
              <a:t>3/ Clarté des demandes envoyées par mail au pôle assurances/retraite. </a:t>
            </a:r>
          </a:p>
          <a:p>
            <a:pPr algn="just">
              <a:lnSpc>
                <a:spcPct val="115000"/>
              </a:lnSpc>
              <a:spcBef>
                <a:spcPts val="0"/>
              </a:spcBef>
              <a:spcAft>
                <a:spcPts val="1000"/>
              </a:spcAft>
            </a:pPr>
            <a:r>
              <a:rPr lang="fr-FR" sz="6400" u="sng" dirty="0">
                <a:ea typeface="Calibri" panose="020F0502020204030204" pitchFamily="34" charset="0"/>
                <a:cs typeface="Times New Roman" panose="02020603050405020304" pitchFamily="18" charset="0"/>
              </a:rPr>
              <a:t>Préciser dans l’objet du mail </a:t>
            </a:r>
            <a:r>
              <a:rPr lang="fr-FR" sz="6400" dirty="0">
                <a:effectLst/>
                <a:ea typeface="Calibri" panose="020F0502020204030204" pitchFamily="34" charset="0"/>
                <a:cs typeface="Times New Roman" panose="02020603050405020304" pitchFamily="18" charset="0"/>
              </a:rPr>
              <a:t>:</a:t>
            </a:r>
            <a:r>
              <a:rPr lang="fr-FR" sz="6400" dirty="0">
                <a:ea typeface="Calibri" panose="020F0502020204030204" pitchFamily="34" charset="0"/>
                <a:cs typeface="Times New Roman" panose="02020603050405020304" pitchFamily="18" charset="0"/>
              </a:rPr>
              <a:t> </a:t>
            </a:r>
          </a:p>
          <a:p>
            <a:pPr marL="0" indent="0" algn="just">
              <a:lnSpc>
                <a:spcPct val="115000"/>
              </a:lnSpc>
              <a:spcBef>
                <a:spcPts val="0"/>
              </a:spcBef>
              <a:spcAft>
                <a:spcPts val="1000"/>
              </a:spcAft>
              <a:buNone/>
            </a:pPr>
            <a:r>
              <a:rPr lang="fr-FR" sz="6400" dirty="0">
                <a:effectLst/>
                <a:ea typeface="Calibri" panose="020F0502020204030204" pitchFamily="34" charset="0"/>
                <a:cs typeface="Times New Roman" panose="02020603050405020304" pitchFamily="18" charset="0"/>
              </a:rPr>
              <a:t>Simul</a:t>
            </a:r>
            <a:r>
              <a:rPr lang="fr-FR" sz="6400" dirty="0">
                <a:ea typeface="Calibri" panose="020F0502020204030204" pitchFamily="34" charset="0"/>
                <a:cs typeface="Times New Roman" panose="02020603050405020304" pitchFamily="18" charset="0"/>
              </a:rPr>
              <a:t>ation départ au </a:t>
            </a:r>
            <a:r>
              <a:rPr lang="fr-FR" sz="6400" dirty="0">
                <a:effectLst/>
                <a:ea typeface="Calibri" panose="020F0502020204030204" pitchFamily="34" charset="0"/>
                <a:cs typeface="Times New Roman" panose="02020603050405020304" pitchFamily="18" charset="0"/>
              </a:rPr>
              <a:t>(indiquer la date souhaitée)/motif de départ/nom/prénom/date de naissance/collectivité</a:t>
            </a:r>
          </a:p>
          <a:p>
            <a:pPr marL="0" indent="0" algn="just">
              <a:lnSpc>
                <a:spcPct val="115000"/>
              </a:lnSpc>
              <a:spcBef>
                <a:spcPts val="0"/>
              </a:spcBef>
              <a:spcAft>
                <a:spcPts val="1000"/>
              </a:spcAft>
              <a:buNone/>
            </a:pPr>
            <a:r>
              <a:rPr lang="fr-FR" sz="6400" dirty="0">
                <a:ea typeface="Calibri" panose="020F0502020204030204" pitchFamily="34" charset="0"/>
                <a:cs typeface="Times New Roman" panose="02020603050405020304" pitchFamily="18" charset="0"/>
              </a:rPr>
              <a:t>Demande de départ au </a:t>
            </a:r>
            <a:r>
              <a:rPr lang="fr-FR" sz="6400" dirty="0">
                <a:effectLst/>
                <a:ea typeface="Calibri" panose="020F0502020204030204" pitchFamily="34" charset="0"/>
                <a:cs typeface="Times New Roman" panose="02020603050405020304" pitchFamily="18" charset="0"/>
              </a:rPr>
              <a:t>(indiquer la date souhaitée)/motif de départ/nom/prénom/date de naissance/collectivité</a:t>
            </a:r>
          </a:p>
          <a:p>
            <a:pPr algn="just">
              <a:lnSpc>
                <a:spcPct val="115000"/>
              </a:lnSpc>
              <a:spcBef>
                <a:spcPts val="0"/>
              </a:spcBef>
              <a:spcAft>
                <a:spcPts val="1000"/>
              </a:spcAft>
            </a:pPr>
            <a:r>
              <a:rPr lang="fr-FR" sz="6400" u="sng" dirty="0">
                <a:effectLst/>
                <a:ea typeface="Calibri" panose="020F0502020204030204" pitchFamily="34" charset="0"/>
                <a:cs typeface="Times New Roman" panose="02020603050405020304" pitchFamily="18" charset="0"/>
              </a:rPr>
              <a:t>Nommer les pièces jointes de façon compréhensible (une pièce par document)</a:t>
            </a: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Bef>
                <a:spcPts val="0"/>
              </a:spcBef>
              <a:spcAft>
                <a:spcPts val="1000"/>
              </a:spcAft>
            </a:pPr>
            <a:endParaRPr lang="fr-FR"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buNone/>
            </a:pPr>
            <a:r>
              <a:rPr lang="fr-FR" sz="1800" b="1" kern="100" dirty="0">
                <a:latin typeface="Calibri" panose="020F0502020204030204" pitchFamily="34" charset="0"/>
                <a:ea typeface="Calibri" panose="020F0502020204030204" pitchFamily="34" charset="0"/>
                <a:cs typeface="Times New Roman" panose="02020603050405020304" pitchFamily="18" charset="0"/>
              </a:rPr>
              <a:t>-</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fr-FR" sz="23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lvl="0" indent="0" algn="just">
              <a:lnSpc>
                <a:spcPct val="107000"/>
              </a:lnSpc>
              <a:spcAft>
                <a:spcPts val="800"/>
              </a:spcAft>
              <a:buSzPts val="1000"/>
              <a:buNone/>
              <a:tabLst>
                <a:tab pos="457200" algn="l"/>
              </a:tabLst>
            </a:pP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1" indent="0">
              <a:buNone/>
            </a:pPr>
            <a:endParaRPr lang="fr-FR" dirty="0"/>
          </a:p>
        </p:txBody>
      </p:sp>
      <p:pic>
        <p:nvPicPr>
          <p:cNvPr id="11" name="Image 10" descr="Logo_CDG18_BS.jpg">
            <a:extLst>
              <a:ext uri="{FF2B5EF4-FFF2-40B4-BE49-F238E27FC236}">
                <a16:creationId xmlns:a16="http://schemas.microsoft.com/office/drawing/2014/main" id="{B04A2273-205F-2D17-6E4A-8CF5A7551299}"/>
              </a:ext>
            </a:extLst>
          </p:cNvPr>
          <p:cNvPicPr>
            <a:picLocks noChangeAspect="1"/>
          </p:cNvPicPr>
          <p:nvPr/>
        </p:nvPicPr>
        <p:blipFill>
          <a:blip r:embed="rId3"/>
          <a:stretch>
            <a:fillRect/>
          </a:stretch>
        </p:blipFill>
        <p:spPr>
          <a:xfrm>
            <a:off x="0" y="0"/>
            <a:ext cx="1422426" cy="1443762"/>
          </a:xfrm>
          <a:prstGeom prst="rect">
            <a:avLst/>
          </a:prstGeom>
        </p:spPr>
      </p:pic>
      <p:grpSp>
        <p:nvGrpSpPr>
          <p:cNvPr id="6" name="Groupe 14">
            <a:extLst>
              <a:ext uri="{FF2B5EF4-FFF2-40B4-BE49-F238E27FC236}">
                <a16:creationId xmlns:a16="http://schemas.microsoft.com/office/drawing/2014/main" id="{BB0A9743-6CDB-D53C-E9FF-D4A54175FC6A}"/>
              </a:ext>
            </a:extLst>
          </p:cNvPr>
          <p:cNvGrpSpPr>
            <a:grpSpLocks/>
          </p:cNvGrpSpPr>
          <p:nvPr/>
        </p:nvGrpSpPr>
        <p:grpSpPr bwMode="auto">
          <a:xfrm>
            <a:off x="1482068" y="152400"/>
            <a:ext cx="7661932" cy="1314472"/>
            <a:chOff x="2521302" y="4447632"/>
            <a:chExt cx="6645275" cy="2324642"/>
          </a:xfrm>
        </p:grpSpPr>
        <p:sp>
          <p:nvSpPr>
            <p:cNvPr id="14" name="Oval 2">
              <a:extLst>
                <a:ext uri="{FF2B5EF4-FFF2-40B4-BE49-F238E27FC236}">
                  <a16:creationId xmlns:a16="http://schemas.microsoft.com/office/drawing/2014/main" id="{F30C6551-D27C-52D4-C69C-589A0CB48AFF}"/>
                </a:ext>
              </a:extLst>
            </p:cNvPr>
            <p:cNvSpPr>
              <a:spLocks noChangeArrowheads="1" noChangeShapeType="1"/>
            </p:cNvSpPr>
            <p:nvPr/>
          </p:nvSpPr>
          <p:spPr bwMode="auto">
            <a:xfrm>
              <a:off x="2617788" y="4448175"/>
              <a:ext cx="1805631" cy="2324099"/>
            </a:xfrm>
            <a:prstGeom prst="ellipse">
              <a:avLst/>
            </a:prstGeom>
            <a:noFill/>
            <a:ln w="3175" algn="in">
              <a:solidFill>
                <a:srgbClr val="FF0000"/>
              </a:solidFill>
              <a:round/>
              <a:headEnd/>
              <a:tailEnd/>
            </a:ln>
          </p:spPr>
          <p:txBody>
            <a:bodyPr lIns="36576" tIns="36576" rIns="36576" bIns="36576"/>
            <a:lstStyle/>
            <a:p>
              <a:endParaRPr lang="fr-FR"/>
            </a:p>
          </p:txBody>
        </p:sp>
        <p:sp>
          <p:nvSpPr>
            <p:cNvPr id="15" name="Rectangle 3">
              <a:extLst>
                <a:ext uri="{FF2B5EF4-FFF2-40B4-BE49-F238E27FC236}">
                  <a16:creationId xmlns:a16="http://schemas.microsoft.com/office/drawing/2014/main" id="{4EC83A32-F6B4-FBFE-6875-A0CE6EB8F582}"/>
                </a:ext>
              </a:extLst>
            </p:cNvPr>
            <p:cNvSpPr>
              <a:spLocks noChangeArrowheads="1" noChangeShapeType="1"/>
            </p:cNvSpPr>
            <p:nvPr/>
          </p:nvSpPr>
          <p:spPr bwMode="auto">
            <a:xfrm>
              <a:off x="2521302" y="5218584"/>
              <a:ext cx="6645275" cy="601960"/>
            </a:xfrm>
            <a:prstGeom prst="rect">
              <a:avLst/>
            </a:prstGeom>
            <a:gradFill rotWithShape="1">
              <a:gsLst>
                <a:gs pos="0">
                  <a:srgbClr val="92D050"/>
                </a:gs>
                <a:gs pos="100000">
                  <a:srgbClr val="FFFFFF"/>
                </a:gs>
              </a:gsLst>
              <a:lin ang="0" scaled="1"/>
            </a:gradFill>
            <a:ln w="9525">
              <a:noFill/>
              <a:miter lim="800000"/>
              <a:headEnd/>
              <a:tailEnd/>
            </a:ln>
          </p:spPr>
          <p:txBody>
            <a:bodyPr lIns="36576" tIns="36576" rIns="36576" bIns="36576"/>
            <a:lstStyle/>
            <a:p>
              <a:pPr algn="ctr"/>
              <a:r>
                <a:rPr lang="fr-FR" sz="2400" b="1" dirty="0"/>
                <a:t>         </a:t>
              </a:r>
            </a:p>
          </p:txBody>
        </p:sp>
        <p:sp>
          <p:nvSpPr>
            <p:cNvPr id="16" name="Text Box 4">
              <a:extLst>
                <a:ext uri="{FF2B5EF4-FFF2-40B4-BE49-F238E27FC236}">
                  <a16:creationId xmlns:a16="http://schemas.microsoft.com/office/drawing/2014/main" id="{4E5E3F33-E3D5-D70B-A36D-D35DDB42CA6C}"/>
                </a:ext>
              </a:extLst>
            </p:cNvPr>
            <p:cNvSpPr txBox="1">
              <a:spLocks noChangeArrowheads="1" noChangeShapeType="1"/>
            </p:cNvSpPr>
            <p:nvPr/>
          </p:nvSpPr>
          <p:spPr bwMode="auto">
            <a:xfrm rot="16200000">
              <a:off x="2285742" y="5425569"/>
              <a:ext cx="2225279" cy="468131"/>
            </a:xfrm>
            <a:prstGeom prst="rect">
              <a:avLst/>
            </a:prstGeom>
            <a:noFill/>
            <a:ln>
              <a:noFill/>
            </a:ln>
            <a:effectLst/>
          </p:spPr>
          <p:txBody>
            <a:bodyPr lIns="36195" tIns="36195" rIns="36195" bIns="36195"/>
            <a:lstStyle/>
            <a:p>
              <a:pPr algn="ctr">
                <a:defRPr/>
              </a:pPr>
              <a:r>
                <a:rPr lang="fr-FR" altLang="fr-FR" sz="900" dirty="0">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Arial" pitchFamily="34" charset="0"/>
                  <a:cs typeface="Arial" pitchFamily="34" charset="0"/>
                </a:rPr>
                <a:t>Centre de Gestion de la Fonction Publique Territoriale du CHER</a:t>
              </a:r>
              <a:endParaRPr lang="fr-FR" altLang="fr-FR" dirty="0">
                <a:latin typeface="Arial" pitchFamily="34" charset="0"/>
                <a:cs typeface="Arial" pitchFamily="34" charset="0"/>
              </a:endParaRPr>
            </a:p>
          </p:txBody>
        </p:sp>
        <p:grpSp>
          <p:nvGrpSpPr>
            <p:cNvPr id="7" name="Group 6">
              <a:extLst>
                <a:ext uri="{FF2B5EF4-FFF2-40B4-BE49-F238E27FC236}">
                  <a16:creationId xmlns:a16="http://schemas.microsoft.com/office/drawing/2014/main" id="{B0B8BE17-BE29-2EDE-D3BD-49F1D1FAA8E4}"/>
                </a:ext>
              </a:extLst>
            </p:cNvPr>
            <p:cNvGrpSpPr>
              <a:grpSpLocks/>
            </p:cNvGrpSpPr>
            <p:nvPr/>
          </p:nvGrpSpPr>
          <p:grpSpPr bwMode="auto">
            <a:xfrm>
              <a:off x="3957638" y="5091476"/>
              <a:ext cx="171450" cy="1165229"/>
              <a:chOff x="112099728" y="105931681"/>
              <a:chExt cx="170831" cy="1165800"/>
            </a:xfrm>
          </p:grpSpPr>
          <p:sp>
            <p:nvSpPr>
              <p:cNvPr id="22" name="Rectangle 7">
                <a:extLst>
                  <a:ext uri="{FF2B5EF4-FFF2-40B4-BE49-F238E27FC236}">
                    <a16:creationId xmlns:a16="http://schemas.microsoft.com/office/drawing/2014/main" id="{A15938E2-DF8E-2397-0A88-C4FDD1BF32F7}"/>
                  </a:ext>
                </a:extLst>
              </p:cNvPr>
              <p:cNvSpPr>
                <a:spLocks noChangeArrowheads="1" noChangeShapeType="1"/>
              </p:cNvSpPr>
              <p:nvPr/>
            </p:nvSpPr>
            <p:spPr bwMode="auto">
              <a:xfrm>
                <a:off x="112099934" y="105931681"/>
                <a:ext cx="170214" cy="89825"/>
              </a:xfrm>
              <a:prstGeom prst="rect">
                <a:avLst/>
              </a:prstGeom>
              <a:solidFill>
                <a:srgbClr val="000000"/>
              </a:solidFill>
              <a:ln w="9525">
                <a:noFill/>
                <a:miter lim="800000"/>
                <a:headEnd/>
                <a:tailEnd/>
              </a:ln>
            </p:spPr>
            <p:txBody>
              <a:bodyPr lIns="36576" tIns="36576" rIns="36576" bIns="36576"/>
              <a:lstStyle/>
              <a:p>
                <a:endParaRPr lang="fr-FR"/>
              </a:p>
            </p:txBody>
          </p:sp>
          <p:sp>
            <p:nvSpPr>
              <p:cNvPr id="23" name="Rectangle 8">
                <a:extLst>
                  <a:ext uri="{FF2B5EF4-FFF2-40B4-BE49-F238E27FC236}">
                    <a16:creationId xmlns:a16="http://schemas.microsoft.com/office/drawing/2014/main" id="{E656FDA8-4892-79BC-A589-8E84C4203E2E}"/>
                  </a:ext>
                </a:extLst>
              </p:cNvPr>
              <p:cNvSpPr>
                <a:spLocks noChangeArrowheads="1" noChangeShapeType="1"/>
              </p:cNvSpPr>
              <p:nvPr/>
            </p:nvSpPr>
            <p:spPr bwMode="auto">
              <a:xfrm rot="10800000">
                <a:off x="112100348" y="107007652"/>
                <a:ext cx="170211" cy="89829"/>
              </a:xfrm>
              <a:prstGeom prst="rect">
                <a:avLst/>
              </a:prstGeom>
              <a:solidFill>
                <a:srgbClr val="000000"/>
              </a:solidFill>
              <a:ln w="9525">
                <a:noFill/>
                <a:miter lim="800000"/>
                <a:headEnd/>
                <a:tailEnd/>
              </a:ln>
            </p:spPr>
            <p:txBody>
              <a:bodyPr rot="10800000" lIns="36576" tIns="36576" rIns="36576" bIns="36576"/>
              <a:lstStyle/>
              <a:p>
                <a:endParaRPr lang="fr-FR"/>
              </a:p>
            </p:txBody>
          </p:sp>
          <p:sp>
            <p:nvSpPr>
              <p:cNvPr id="24" name="Rectangle 9">
                <a:extLst>
                  <a:ext uri="{FF2B5EF4-FFF2-40B4-BE49-F238E27FC236}">
                    <a16:creationId xmlns:a16="http://schemas.microsoft.com/office/drawing/2014/main" id="{445E6905-1297-9B95-13CB-9F2B1EE709C5}"/>
                  </a:ext>
                </a:extLst>
              </p:cNvPr>
              <p:cNvSpPr>
                <a:spLocks noChangeArrowheads="1" noChangeShapeType="1"/>
              </p:cNvSpPr>
              <p:nvPr/>
            </p:nvSpPr>
            <p:spPr bwMode="auto">
              <a:xfrm>
                <a:off x="112099728" y="105932209"/>
                <a:ext cx="73270" cy="1163130"/>
              </a:xfrm>
              <a:prstGeom prst="rect">
                <a:avLst/>
              </a:prstGeom>
              <a:solidFill>
                <a:srgbClr val="000000"/>
              </a:solidFill>
              <a:ln w="9525">
                <a:noFill/>
                <a:miter lim="800000"/>
                <a:headEnd/>
                <a:tailEnd/>
              </a:ln>
            </p:spPr>
            <p:txBody>
              <a:bodyPr lIns="36576" tIns="36576" rIns="36576" bIns="36576"/>
              <a:lstStyle/>
              <a:p>
                <a:endParaRPr lang="fr-FR"/>
              </a:p>
            </p:txBody>
          </p:sp>
        </p:grpSp>
        <p:grpSp>
          <p:nvGrpSpPr>
            <p:cNvPr id="8" name="Group 10">
              <a:extLst>
                <a:ext uri="{FF2B5EF4-FFF2-40B4-BE49-F238E27FC236}">
                  <a16:creationId xmlns:a16="http://schemas.microsoft.com/office/drawing/2014/main" id="{B3E683FC-1F40-626A-FBCC-BC0520AAE9E2}"/>
                </a:ext>
              </a:extLst>
            </p:cNvPr>
            <p:cNvGrpSpPr>
              <a:grpSpLocks/>
            </p:cNvGrpSpPr>
            <p:nvPr/>
          </p:nvGrpSpPr>
          <p:grpSpPr bwMode="auto">
            <a:xfrm>
              <a:off x="8701088" y="4447632"/>
              <a:ext cx="169862" cy="1163632"/>
              <a:chOff x="116843535" y="105289350"/>
              <a:chExt cx="170420" cy="1163658"/>
            </a:xfrm>
          </p:grpSpPr>
          <p:sp>
            <p:nvSpPr>
              <p:cNvPr id="19" name="Rectangle 18">
                <a:extLst>
                  <a:ext uri="{FF2B5EF4-FFF2-40B4-BE49-F238E27FC236}">
                    <a16:creationId xmlns:a16="http://schemas.microsoft.com/office/drawing/2014/main" id="{A288014D-76F6-08DF-A30E-FCD9C19F396A}"/>
                  </a:ext>
                </a:extLst>
              </p:cNvPr>
              <p:cNvSpPr>
                <a:spLocks noChangeArrowheads="1" noChangeShapeType="1"/>
              </p:cNvSpPr>
              <p:nvPr/>
            </p:nvSpPr>
            <p:spPr bwMode="auto">
              <a:xfrm>
                <a:off x="116843535" y="105289350"/>
                <a:ext cx="170214" cy="89825"/>
              </a:xfrm>
              <a:prstGeom prst="rect">
                <a:avLst/>
              </a:prstGeom>
              <a:solidFill>
                <a:srgbClr val="FF0000"/>
              </a:solidFill>
              <a:ln w="9525">
                <a:noFill/>
                <a:miter lim="800000"/>
                <a:headEnd/>
                <a:tailEnd/>
              </a:ln>
            </p:spPr>
            <p:txBody>
              <a:bodyPr lIns="36576" tIns="36576" rIns="36576" bIns="36576"/>
              <a:lstStyle/>
              <a:p>
                <a:endParaRPr lang="fr-FR"/>
              </a:p>
            </p:txBody>
          </p:sp>
          <p:sp>
            <p:nvSpPr>
              <p:cNvPr id="20" name="Rectangle 19">
                <a:extLst>
                  <a:ext uri="{FF2B5EF4-FFF2-40B4-BE49-F238E27FC236}">
                    <a16:creationId xmlns:a16="http://schemas.microsoft.com/office/drawing/2014/main" id="{FED3AFF6-4D10-DBC8-310D-392EFDEA8C5B}"/>
                  </a:ext>
                </a:extLst>
              </p:cNvPr>
              <p:cNvSpPr>
                <a:spLocks noChangeArrowheads="1" noChangeShapeType="1"/>
              </p:cNvSpPr>
              <p:nvPr/>
            </p:nvSpPr>
            <p:spPr bwMode="auto">
              <a:xfrm rot="10800000">
                <a:off x="116843535" y="106362772"/>
                <a:ext cx="170211" cy="89829"/>
              </a:xfrm>
              <a:prstGeom prst="rect">
                <a:avLst/>
              </a:prstGeom>
              <a:solidFill>
                <a:srgbClr val="FF0000"/>
              </a:solidFill>
              <a:ln w="9525">
                <a:noFill/>
                <a:miter lim="800000"/>
                <a:headEnd/>
                <a:tailEnd/>
              </a:ln>
            </p:spPr>
            <p:txBody>
              <a:bodyPr rot="10800000" lIns="36576" tIns="36576" rIns="36576" bIns="36576"/>
              <a:lstStyle/>
              <a:p>
                <a:endParaRPr lang="fr-FR"/>
              </a:p>
            </p:txBody>
          </p:sp>
          <p:sp>
            <p:nvSpPr>
              <p:cNvPr id="21" name="Rectangle 20">
                <a:extLst>
                  <a:ext uri="{FF2B5EF4-FFF2-40B4-BE49-F238E27FC236}">
                    <a16:creationId xmlns:a16="http://schemas.microsoft.com/office/drawing/2014/main" id="{E01C65CE-E985-22D3-8571-1E3381BDD7E6}"/>
                  </a:ext>
                </a:extLst>
              </p:cNvPr>
              <p:cNvSpPr>
                <a:spLocks noChangeArrowheads="1" noChangeShapeType="1"/>
              </p:cNvSpPr>
              <p:nvPr/>
            </p:nvSpPr>
            <p:spPr bwMode="auto">
              <a:xfrm>
                <a:off x="116940685" y="105289878"/>
                <a:ext cx="73270" cy="1163130"/>
              </a:xfrm>
              <a:prstGeom prst="rect">
                <a:avLst/>
              </a:prstGeom>
              <a:solidFill>
                <a:srgbClr val="FF0000"/>
              </a:solidFill>
              <a:ln w="9525">
                <a:noFill/>
                <a:miter lim="800000"/>
                <a:headEnd/>
                <a:tailEnd/>
              </a:ln>
            </p:spPr>
            <p:txBody>
              <a:bodyPr lIns="36576" tIns="36576" rIns="36576" bIns="36576"/>
              <a:lstStyle/>
              <a:p>
                <a:endParaRPr lang="fr-FR"/>
              </a:p>
            </p:txBody>
          </p:sp>
        </p:grpSp>
      </p:grpSp>
      <p:sp>
        <p:nvSpPr>
          <p:cNvPr id="25" name="object 5">
            <a:extLst>
              <a:ext uri="{FF2B5EF4-FFF2-40B4-BE49-F238E27FC236}">
                <a16:creationId xmlns:a16="http://schemas.microsoft.com/office/drawing/2014/main" id="{1D8F4F3F-2D1C-0999-D08A-B0C57B9CE219}"/>
              </a:ext>
            </a:extLst>
          </p:cNvPr>
          <p:cNvSpPr/>
          <p:nvPr/>
        </p:nvSpPr>
        <p:spPr>
          <a:xfrm>
            <a:off x="8928100" y="965056"/>
            <a:ext cx="215900" cy="4913630"/>
          </a:xfrm>
          <a:custGeom>
            <a:avLst/>
            <a:gdLst/>
            <a:ahLst/>
            <a:cxnLst/>
            <a:rect l="l" t="t" r="r" b="b"/>
            <a:pathLst>
              <a:path w="215900" h="4913630">
                <a:moveTo>
                  <a:pt x="215895" y="0"/>
                </a:moveTo>
                <a:lnTo>
                  <a:pt x="176045" y="35576"/>
                </a:lnTo>
                <a:lnTo>
                  <a:pt x="139355" y="75864"/>
                </a:lnTo>
                <a:lnTo>
                  <a:pt x="107484" y="117038"/>
                </a:lnTo>
                <a:lnTo>
                  <a:pt x="80281" y="159087"/>
                </a:lnTo>
                <a:lnTo>
                  <a:pt x="57594" y="202002"/>
                </a:lnTo>
                <a:lnTo>
                  <a:pt x="39270" y="245770"/>
                </a:lnTo>
                <a:lnTo>
                  <a:pt x="25157" y="290383"/>
                </a:lnTo>
                <a:lnTo>
                  <a:pt x="15104" y="335828"/>
                </a:lnTo>
                <a:lnTo>
                  <a:pt x="8958" y="382095"/>
                </a:lnTo>
                <a:lnTo>
                  <a:pt x="6568" y="429174"/>
                </a:lnTo>
                <a:lnTo>
                  <a:pt x="0" y="4465063"/>
                </a:lnTo>
                <a:lnTo>
                  <a:pt x="0" y="4475584"/>
                </a:lnTo>
                <a:lnTo>
                  <a:pt x="1991" y="4522986"/>
                </a:lnTo>
                <a:lnTo>
                  <a:pt x="8047" y="4569640"/>
                </a:lnTo>
                <a:lnTo>
                  <a:pt x="18293" y="4615539"/>
                </a:lnTo>
                <a:lnTo>
                  <a:pt x="32851" y="4660678"/>
                </a:lnTo>
                <a:lnTo>
                  <a:pt x="51846" y="4705050"/>
                </a:lnTo>
                <a:lnTo>
                  <a:pt x="75401" y="4748651"/>
                </a:lnTo>
                <a:lnTo>
                  <a:pt x="103641" y="4791474"/>
                </a:lnTo>
                <a:lnTo>
                  <a:pt x="136690" y="4833513"/>
                </a:lnTo>
                <a:lnTo>
                  <a:pt x="174670" y="4874762"/>
                </a:lnTo>
                <a:lnTo>
                  <a:pt x="215895" y="4913514"/>
                </a:lnTo>
                <a:lnTo>
                  <a:pt x="215895" y="0"/>
                </a:lnTo>
                <a:close/>
              </a:path>
            </a:pathLst>
          </a:custGeom>
          <a:solidFill>
            <a:srgbClr val="C8E78D"/>
          </a:solidFill>
        </p:spPr>
        <p:txBody>
          <a:bodyPr wrap="square" lIns="0" tIns="0" rIns="0" bIns="0" rtlCol="0"/>
          <a:lstStyle/>
          <a:p>
            <a:endParaRPr/>
          </a:p>
        </p:txBody>
      </p:sp>
      <p:sp>
        <p:nvSpPr>
          <p:cNvPr id="5" name="Titre 4">
            <a:extLst>
              <a:ext uri="{FF2B5EF4-FFF2-40B4-BE49-F238E27FC236}">
                <a16:creationId xmlns:a16="http://schemas.microsoft.com/office/drawing/2014/main" id="{9B2610AD-FC6C-9E3B-5F45-381BADFED034}"/>
              </a:ext>
            </a:extLst>
          </p:cNvPr>
          <p:cNvSpPr>
            <a:spLocks noGrp="1"/>
          </p:cNvSpPr>
          <p:nvPr>
            <p:ph type="title"/>
          </p:nvPr>
        </p:nvSpPr>
        <p:spPr/>
        <p:txBody>
          <a:bodyPr>
            <a:normAutofit/>
          </a:bodyPr>
          <a:lstStyle/>
          <a:p>
            <a:pPr algn="r"/>
            <a:r>
              <a:rPr lang="fr-FR" sz="2200" dirty="0">
                <a:solidFill>
                  <a:srgbClr val="0070C0"/>
                </a:solidFill>
              </a:rPr>
              <a:t>Les bonnes pratiques de la retraite</a:t>
            </a:r>
            <a:br>
              <a:rPr lang="fr-FR" sz="2200" dirty="0">
                <a:solidFill>
                  <a:srgbClr val="0070C0"/>
                </a:solidFill>
              </a:rPr>
            </a:br>
            <a:endParaRPr lang="fr-FR" sz="2200" dirty="0">
              <a:solidFill>
                <a:srgbClr val="0070C0"/>
              </a:solidFill>
            </a:endParaRPr>
          </a:p>
        </p:txBody>
      </p:sp>
    </p:spTree>
    <p:extLst>
      <p:ext uri="{BB962C8B-B14F-4D97-AF65-F5344CB8AC3E}">
        <p14:creationId xmlns:p14="http://schemas.microsoft.com/office/powerpoint/2010/main" val="161023833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26306</TotalTime>
  <Words>3453</Words>
  <Application>Microsoft Office PowerPoint</Application>
  <PresentationFormat>Affichage à l'écran (4:3)</PresentationFormat>
  <Paragraphs>451</Paragraphs>
  <Slides>35</Slides>
  <Notes>26</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35</vt:i4>
      </vt:variant>
    </vt:vector>
  </HeadingPairs>
  <TitlesOfParts>
    <vt:vector size="45" baseType="lpstr">
      <vt:lpstr>Aptos</vt:lpstr>
      <vt:lpstr>Arial</vt:lpstr>
      <vt:lpstr>Calibri</vt:lpstr>
      <vt:lpstr>Calibri Light</vt:lpstr>
      <vt:lpstr>Courier New</vt:lpstr>
      <vt:lpstr>Segoe UI Emoji</vt:lpstr>
      <vt:lpstr>Symbol</vt:lpstr>
      <vt:lpstr>Times New Roman</vt:lpstr>
      <vt:lpstr>Wingdings</vt:lpstr>
      <vt:lpstr>Thème Office</vt:lpstr>
      <vt:lpstr>LES VISIOS DU CDG18 Session  – Mai 2025</vt:lpstr>
      <vt:lpstr>SOMMAIRE </vt:lpstr>
      <vt:lpstr>Présentation PowerPoint</vt:lpstr>
      <vt:lpstr>Le CIR : compte individuel retraite  </vt:lpstr>
      <vt:lpstr>Le CIR : compte individuel retraite  </vt:lpstr>
      <vt:lpstr>Le CIR : compte individuel retraite  </vt:lpstr>
      <vt:lpstr>Le CIR : compte individuel retraite  </vt:lpstr>
      <vt:lpstr>Le CIR : compte individuel retraite  </vt:lpstr>
      <vt:lpstr>Les bonnes pratiques de la retraite </vt:lpstr>
      <vt:lpstr>Présentation PowerPoint</vt:lpstr>
      <vt:lpstr>Pep’s : double authentification </vt:lpstr>
      <vt:lpstr>Pep’s : double authentification </vt:lpstr>
      <vt:lpstr>Pep’s : double authentification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DES QUESTIONS ?   MERCI DE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L’ACTUALITE JURIDIQUE DE  LA FONCTION PUBLIQUE TERRITORIALE</dc:title>
  <dc:creator>Gdurand</dc:creator>
  <cp:lastModifiedBy>Ludivine MARTINAT</cp:lastModifiedBy>
  <cp:revision>339</cp:revision>
  <dcterms:created xsi:type="dcterms:W3CDTF">2022-04-29T09:00:44Z</dcterms:created>
  <dcterms:modified xsi:type="dcterms:W3CDTF">2025-05-15T09:12:50Z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2022-03-24T00:00:00Z</vt:filetime>
  </property>
  <property fmtid="{D5CDD505-2E9C-101B-9397-08002B2CF9AE}" pid="3" name="Creator">
    <vt:lpwstr>Microsoft® PowerPoint® 2010</vt:lpwstr>
  </property>
  <property fmtid="{D5CDD505-2E9C-101B-9397-08002B2CF9AE}" pid="4" name="LastSaved">
    <vt:filetime>2022-04-29T00:00:00Z</vt:filetime>
  </property>
</Properties>
</file>