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8.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9.xml" ContentType="application/vnd.openxmlformats-officedocument.presentationml.notesSlide+xml"/>
  <Override PartName="/ppt/ink/ink17.xml" ContentType="application/inkml+xml"/>
  <Override PartName="/ppt/ink/ink18.xml" ContentType="application/inkml+xml"/>
  <Override PartName="/ppt/ink/ink19.xml" ContentType="application/inkml+xml"/>
  <Override PartName="/ppt/ink/ink20.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9" r:id="rId1"/>
  </p:sldMasterIdLst>
  <p:notesMasterIdLst>
    <p:notesMasterId r:id="rId38"/>
  </p:notesMasterIdLst>
  <p:sldIdLst>
    <p:sldId id="256" r:id="rId2"/>
    <p:sldId id="362" r:id="rId3"/>
    <p:sldId id="489" r:id="rId4"/>
    <p:sldId id="560" r:id="rId5"/>
    <p:sldId id="559" r:id="rId6"/>
    <p:sldId id="677" r:id="rId7"/>
    <p:sldId id="678" r:id="rId8"/>
    <p:sldId id="557" r:id="rId9"/>
    <p:sldId id="679" r:id="rId10"/>
    <p:sldId id="558" r:id="rId11"/>
    <p:sldId id="655" r:id="rId12"/>
    <p:sldId id="689" r:id="rId13"/>
    <p:sldId id="690" r:id="rId14"/>
    <p:sldId id="691" r:id="rId15"/>
    <p:sldId id="692" r:id="rId16"/>
    <p:sldId id="693" r:id="rId17"/>
    <p:sldId id="694" r:id="rId18"/>
    <p:sldId id="695" r:id="rId19"/>
    <p:sldId id="696" r:id="rId20"/>
    <p:sldId id="667" r:id="rId21"/>
    <p:sldId id="682" r:id="rId22"/>
    <p:sldId id="683" r:id="rId23"/>
    <p:sldId id="685" r:id="rId24"/>
    <p:sldId id="684" r:id="rId25"/>
    <p:sldId id="687" r:id="rId26"/>
    <p:sldId id="686" r:id="rId27"/>
    <p:sldId id="688" r:id="rId28"/>
    <p:sldId id="541" r:id="rId29"/>
    <p:sldId id="661" r:id="rId30"/>
    <p:sldId id="627" r:id="rId31"/>
    <p:sldId id="582" r:id="rId32"/>
    <p:sldId id="680" r:id="rId33"/>
    <p:sldId id="662" r:id="rId34"/>
    <p:sldId id="681" r:id="rId35"/>
    <p:sldId id="579" r:id="rId36"/>
    <p:sldId id="396" r:id="rId37"/>
  </p:sldIdLst>
  <p:sldSz cx="9144000" cy="6858000" type="screen4x3"/>
  <p:notesSz cx="9144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EC14B9"/>
    <a:srgbClr val="66CC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87143" autoAdjust="0"/>
  </p:normalViewPr>
  <p:slideViewPr>
    <p:cSldViewPr>
      <p:cViewPr varScale="1">
        <p:scale>
          <a:sx n="96" d="100"/>
          <a:sy n="96" d="100"/>
        </p:scale>
        <p:origin x="1962"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A897E62D-6A88-4914-9F20-E09D4E51F1EB}">
      <dgm:prSet phldrT="[Texte]" custT="1"/>
      <dgm:spPr>
        <a:solidFill>
          <a:srgbClr val="66CCFF"/>
        </a:solidFill>
      </dgm:spPr>
      <dgm:t>
        <a:bodyPr/>
        <a:lstStyle/>
        <a:p>
          <a:pPr algn="ctr"/>
          <a:r>
            <a:rPr lang="fr-FR" sz="4400" dirty="0"/>
            <a:t>RSU 2024 : lancement de la campagne</a:t>
          </a:r>
        </a:p>
      </dgm:t>
    </dgm:pt>
    <dgm:pt modelId="{CD1C9290-20FF-41CA-9F58-5CD19B2EE6A7}" type="sibTrans" cxnId="{5D3F8F15-E47C-4098-A9C2-869B0B308DFA}">
      <dgm:prSet/>
      <dgm:spPr/>
      <dgm:t>
        <a:bodyPr/>
        <a:lstStyle/>
        <a:p>
          <a:endParaRPr lang="fr-FR"/>
        </a:p>
      </dgm:t>
    </dgm:pt>
    <dgm:pt modelId="{A0614D09-09F9-4928-B334-ED02DFB50F0D}" type="par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57296" custScaleY="176370" custLinFactNeighborX="26076" custLinFactNeighborY="8207">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a:ln>
          <a:solidFill>
            <a:schemeClr val="accent5"/>
          </a:solidFill>
        </a:ln>
      </dgm:spPr>
    </dgm:pt>
  </dgm:ptLst>
  <dgm:cxnLst>
    <dgm:cxn modelId="{5D3F8F15-E47C-4098-A9C2-869B0B308DFA}" srcId="{392F7907-B3F7-43C1-857F-DC1FCB25D7AB}" destId="{A897E62D-6A88-4914-9F20-E09D4E51F1EB}" srcOrd="0" destOrd="0" parTransId="{A0614D09-09F9-4928-B334-ED02DFB50F0D}" sibTransId="{CD1C9290-20FF-41CA-9F58-5CD19B2EE6A7}"/>
    <dgm:cxn modelId="{8EDF6B48-AE13-48B3-9F44-620E4F0418D0}" type="presOf" srcId="{A897E62D-6A88-4914-9F20-E09D4E51F1EB}" destId="{F8403D09-73B7-4432-A724-0EB3B38231A4}" srcOrd="1" destOrd="0" presId="urn:microsoft.com/office/officeart/2005/8/layout/list1"/>
    <dgm:cxn modelId="{DF477FCE-9A14-47F4-B6EB-26A9E79A9BE5}" type="presOf" srcId="{392F7907-B3F7-43C1-857F-DC1FCB25D7AB}" destId="{E8665236-67CB-4250-8E70-28E5366020B0}" srcOrd="0" destOrd="0" presId="urn:microsoft.com/office/officeart/2005/8/layout/list1"/>
    <dgm:cxn modelId="{14E7D3DE-BA9F-49B7-8FB4-646850CAE883}" type="presOf" srcId="{A897E62D-6A88-4914-9F20-E09D4E51F1EB}" destId="{3080216E-A1D1-4316-BEE5-08A65F123F04}" srcOrd="0" destOrd="0" presId="urn:microsoft.com/office/officeart/2005/8/layout/list1"/>
    <dgm:cxn modelId="{72A1C297-F958-41C8-8C32-6BFCF67A79FB}" type="presParOf" srcId="{E8665236-67CB-4250-8E70-28E5366020B0}" destId="{F117A08F-258F-4E7F-A5F9-E9053FC14039}" srcOrd="0" destOrd="0" presId="urn:microsoft.com/office/officeart/2005/8/layout/list1"/>
    <dgm:cxn modelId="{FE818D29-DC35-437A-9470-4A2CE4CF3AA9}" type="presParOf" srcId="{F117A08F-258F-4E7F-A5F9-E9053FC14039}" destId="{3080216E-A1D1-4316-BEE5-08A65F123F04}" srcOrd="0" destOrd="0" presId="urn:microsoft.com/office/officeart/2005/8/layout/list1"/>
    <dgm:cxn modelId="{4901DA0B-6F42-4B3D-B96C-19CE51B83DAF}" type="presParOf" srcId="{F117A08F-258F-4E7F-A5F9-E9053FC14039}" destId="{F8403D09-73B7-4432-A724-0EB3B38231A4}" srcOrd="1" destOrd="0" presId="urn:microsoft.com/office/officeart/2005/8/layout/list1"/>
    <dgm:cxn modelId="{267D6E28-929D-4FE6-926A-AF317EFF8432}" type="presParOf" srcId="{E8665236-67CB-4250-8E70-28E5366020B0}" destId="{6B817595-63CD-4DC9-9B53-DEB2A64F86D6}" srcOrd="1" destOrd="0" presId="urn:microsoft.com/office/officeart/2005/8/layout/list1"/>
    <dgm:cxn modelId="{C6427F28-058A-4A66-8AA2-DEEC4A8C5D0A}"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fr-FR"/>
        </a:p>
      </dgm:t>
    </dgm:pt>
    <dgm:pt modelId="{A897E62D-6A88-4914-9F20-E09D4E51F1EB}">
      <dgm:prSet phldrT="[Texte]" custT="1"/>
      <dgm:spPr/>
      <dgm:t>
        <a:bodyPr/>
        <a:lstStyle/>
        <a:p>
          <a:pPr algn="ctr"/>
          <a:r>
            <a:rPr lang="fr-FR" sz="4400" dirty="0"/>
            <a:t>Le détachement</a:t>
          </a:r>
        </a:p>
      </dgm:t>
    </dgm:pt>
    <dgm:pt modelId="{CD1C9290-20FF-41CA-9F58-5CD19B2EE6A7}" type="sibTrans" cxnId="{5D3F8F15-E47C-4098-A9C2-869B0B308DFA}">
      <dgm:prSet/>
      <dgm:spPr/>
      <dgm:t>
        <a:bodyPr/>
        <a:lstStyle/>
        <a:p>
          <a:endParaRPr lang="fr-FR"/>
        </a:p>
      </dgm:t>
    </dgm:pt>
    <dgm:pt modelId="{A0614D09-09F9-4928-B334-ED02DFB50F0D}" type="par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57296" custScaleY="176370" custLinFactNeighborX="26076" custLinFactNeighborY="8207">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dgm:pt>
  </dgm:ptLst>
  <dgm:cxnLst>
    <dgm:cxn modelId="{5D3F8F15-E47C-4098-A9C2-869B0B308DFA}" srcId="{392F7907-B3F7-43C1-857F-DC1FCB25D7AB}" destId="{A897E62D-6A88-4914-9F20-E09D4E51F1EB}" srcOrd="0" destOrd="0" parTransId="{A0614D09-09F9-4928-B334-ED02DFB50F0D}" sibTransId="{CD1C9290-20FF-41CA-9F58-5CD19B2EE6A7}"/>
    <dgm:cxn modelId="{8EDF6B48-AE13-48B3-9F44-620E4F0418D0}" type="presOf" srcId="{A897E62D-6A88-4914-9F20-E09D4E51F1EB}" destId="{F8403D09-73B7-4432-A724-0EB3B38231A4}" srcOrd="1" destOrd="0" presId="urn:microsoft.com/office/officeart/2005/8/layout/list1"/>
    <dgm:cxn modelId="{DF477FCE-9A14-47F4-B6EB-26A9E79A9BE5}" type="presOf" srcId="{392F7907-B3F7-43C1-857F-DC1FCB25D7AB}" destId="{E8665236-67CB-4250-8E70-28E5366020B0}" srcOrd="0" destOrd="0" presId="urn:microsoft.com/office/officeart/2005/8/layout/list1"/>
    <dgm:cxn modelId="{14E7D3DE-BA9F-49B7-8FB4-646850CAE883}" type="presOf" srcId="{A897E62D-6A88-4914-9F20-E09D4E51F1EB}" destId="{3080216E-A1D1-4316-BEE5-08A65F123F04}" srcOrd="0" destOrd="0" presId="urn:microsoft.com/office/officeart/2005/8/layout/list1"/>
    <dgm:cxn modelId="{72A1C297-F958-41C8-8C32-6BFCF67A79FB}" type="presParOf" srcId="{E8665236-67CB-4250-8E70-28E5366020B0}" destId="{F117A08F-258F-4E7F-A5F9-E9053FC14039}" srcOrd="0" destOrd="0" presId="urn:microsoft.com/office/officeart/2005/8/layout/list1"/>
    <dgm:cxn modelId="{FE818D29-DC35-437A-9470-4A2CE4CF3AA9}" type="presParOf" srcId="{F117A08F-258F-4E7F-A5F9-E9053FC14039}" destId="{3080216E-A1D1-4316-BEE5-08A65F123F04}" srcOrd="0" destOrd="0" presId="urn:microsoft.com/office/officeart/2005/8/layout/list1"/>
    <dgm:cxn modelId="{4901DA0B-6F42-4B3D-B96C-19CE51B83DAF}" type="presParOf" srcId="{F117A08F-258F-4E7F-A5F9-E9053FC14039}" destId="{F8403D09-73B7-4432-A724-0EB3B38231A4}" srcOrd="1" destOrd="0" presId="urn:microsoft.com/office/officeart/2005/8/layout/list1"/>
    <dgm:cxn modelId="{267D6E28-929D-4FE6-926A-AF317EFF8432}" type="presParOf" srcId="{E8665236-67CB-4250-8E70-28E5366020B0}" destId="{6B817595-63CD-4DC9-9B53-DEB2A64F86D6}" srcOrd="1" destOrd="0" presId="urn:microsoft.com/office/officeart/2005/8/layout/list1"/>
    <dgm:cxn modelId="{C6427F28-058A-4A66-8AA2-DEEC4A8C5D0A}"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A897E62D-6A88-4914-9F20-E09D4E51F1EB}">
      <dgm:prSet phldrT="[Texte]" custT="1"/>
      <dgm:spPr>
        <a:solidFill>
          <a:srgbClr val="CC99FF"/>
        </a:solidFill>
      </dgm:spPr>
      <dgm:t>
        <a:bodyPr/>
        <a:lstStyle/>
        <a:p>
          <a:pPr algn="ctr"/>
          <a:r>
            <a:rPr lang="fr-FR" sz="4400" dirty="0"/>
            <a:t>La contre-visite et l’expertise : outils de gestion de l’absentéisme</a:t>
          </a:r>
        </a:p>
      </dgm:t>
    </dgm:pt>
    <dgm:pt modelId="{CD1C9290-20FF-41CA-9F58-5CD19B2EE6A7}" type="sibTrans" cxnId="{5D3F8F15-E47C-4098-A9C2-869B0B308DFA}">
      <dgm:prSet/>
      <dgm:spPr/>
      <dgm:t>
        <a:bodyPr/>
        <a:lstStyle/>
        <a:p>
          <a:endParaRPr lang="fr-FR"/>
        </a:p>
      </dgm:t>
    </dgm:pt>
    <dgm:pt modelId="{A0614D09-09F9-4928-B334-ED02DFB50F0D}" type="par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57296" custScaleY="176370" custLinFactNeighborX="26076" custLinFactNeighborY="8207">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a:ln>
          <a:solidFill>
            <a:schemeClr val="accent5"/>
          </a:solidFill>
        </a:ln>
      </dgm:spPr>
    </dgm:pt>
  </dgm:ptLst>
  <dgm:cxnLst>
    <dgm:cxn modelId="{5D3F8F15-E47C-4098-A9C2-869B0B308DFA}" srcId="{392F7907-B3F7-43C1-857F-DC1FCB25D7AB}" destId="{A897E62D-6A88-4914-9F20-E09D4E51F1EB}" srcOrd="0" destOrd="0" parTransId="{A0614D09-09F9-4928-B334-ED02DFB50F0D}" sibTransId="{CD1C9290-20FF-41CA-9F58-5CD19B2EE6A7}"/>
    <dgm:cxn modelId="{8EDF6B48-AE13-48B3-9F44-620E4F0418D0}" type="presOf" srcId="{A897E62D-6A88-4914-9F20-E09D4E51F1EB}" destId="{F8403D09-73B7-4432-A724-0EB3B38231A4}" srcOrd="1" destOrd="0" presId="urn:microsoft.com/office/officeart/2005/8/layout/list1"/>
    <dgm:cxn modelId="{DF477FCE-9A14-47F4-B6EB-26A9E79A9BE5}" type="presOf" srcId="{392F7907-B3F7-43C1-857F-DC1FCB25D7AB}" destId="{E8665236-67CB-4250-8E70-28E5366020B0}" srcOrd="0" destOrd="0" presId="urn:microsoft.com/office/officeart/2005/8/layout/list1"/>
    <dgm:cxn modelId="{14E7D3DE-BA9F-49B7-8FB4-646850CAE883}" type="presOf" srcId="{A897E62D-6A88-4914-9F20-E09D4E51F1EB}" destId="{3080216E-A1D1-4316-BEE5-08A65F123F04}" srcOrd="0" destOrd="0" presId="urn:microsoft.com/office/officeart/2005/8/layout/list1"/>
    <dgm:cxn modelId="{72A1C297-F958-41C8-8C32-6BFCF67A79FB}" type="presParOf" srcId="{E8665236-67CB-4250-8E70-28E5366020B0}" destId="{F117A08F-258F-4E7F-A5F9-E9053FC14039}" srcOrd="0" destOrd="0" presId="urn:microsoft.com/office/officeart/2005/8/layout/list1"/>
    <dgm:cxn modelId="{FE818D29-DC35-437A-9470-4A2CE4CF3AA9}" type="presParOf" srcId="{F117A08F-258F-4E7F-A5F9-E9053FC14039}" destId="{3080216E-A1D1-4316-BEE5-08A65F123F04}" srcOrd="0" destOrd="0" presId="urn:microsoft.com/office/officeart/2005/8/layout/list1"/>
    <dgm:cxn modelId="{4901DA0B-6F42-4B3D-B96C-19CE51B83DAF}" type="presParOf" srcId="{F117A08F-258F-4E7F-A5F9-E9053FC14039}" destId="{F8403D09-73B7-4432-A724-0EB3B38231A4}" srcOrd="1" destOrd="0" presId="urn:microsoft.com/office/officeart/2005/8/layout/list1"/>
    <dgm:cxn modelId="{267D6E28-929D-4FE6-926A-AF317EFF8432}" type="presParOf" srcId="{E8665236-67CB-4250-8E70-28E5366020B0}" destId="{6B817595-63CD-4DC9-9B53-DEB2A64F86D6}" srcOrd="1" destOrd="0" presId="urn:microsoft.com/office/officeart/2005/8/layout/list1"/>
    <dgm:cxn modelId="{C6427F28-058A-4A66-8AA2-DEEC4A8C5D0A}"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A897E62D-6A88-4914-9F20-E09D4E51F1EB}">
      <dgm:prSet phldrT="[Texte]" custT="1"/>
      <dgm:spPr>
        <a:solidFill>
          <a:srgbClr val="FFC000"/>
        </a:solidFill>
      </dgm:spPr>
      <dgm:t>
        <a:bodyPr/>
        <a:lstStyle/>
        <a:p>
          <a:pPr algn="ctr"/>
          <a:r>
            <a:rPr lang="fr-FR" sz="4400" dirty="0"/>
            <a:t>ACTU-MINUTE</a:t>
          </a:r>
        </a:p>
      </dgm:t>
    </dgm:pt>
    <dgm:pt modelId="{A0614D09-09F9-4928-B334-ED02DFB50F0D}" type="parTrans" cxnId="{5D3F8F15-E47C-4098-A9C2-869B0B308DFA}">
      <dgm:prSet/>
      <dgm:spPr/>
      <dgm:t>
        <a:bodyPr/>
        <a:lstStyle/>
        <a:p>
          <a:endParaRPr lang="fr-FR"/>
        </a:p>
      </dgm:t>
    </dgm:pt>
    <dgm:pt modelId="{CD1C9290-20FF-41CA-9F58-5CD19B2EE6A7}" type="sib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57296" custScaleY="176370" custLinFactNeighborX="-1969" custLinFactNeighborY="7340">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a:ln>
          <a:solidFill>
            <a:schemeClr val="accent5"/>
          </a:solidFill>
        </a:ln>
      </dgm:spPr>
    </dgm:pt>
  </dgm:ptLst>
  <dgm:cxnLst>
    <dgm:cxn modelId="{5D3F8F15-E47C-4098-A9C2-869B0B308DFA}" srcId="{392F7907-B3F7-43C1-857F-DC1FCB25D7AB}" destId="{A897E62D-6A88-4914-9F20-E09D4E51F1EB}" srcOrd="0" destOrd="0" parTransId="{A0614D09-09F9-4928-B334-ED02DFB50F0D}" sibTransId="{CD1C9290-20FF-41CA-9F58-5CD19B2EE6A7}"/>
    <dgm:cxn modelId="{8EDF6B48-AE13-48B3-9F44-620E4F0418D0}" type="presOf" srcId="{A897E62D-6A88-4914-9F20-E09D4E51F1EB}" destId="{F8403D09-73B7-4432-A724-0EB3B38231A4}" srcOrd="1" destOrd="0" presId="urn:microsoft.com/office/officeart/2005/8/layout/list1"/>
    <dgm:cxn modelId="{DF477FCE-9A14-47F4-B6EB-26A9E79A9BE5}" type="presOf" srcId="{392F7907-B3F7-43C1-857F-DC1FCB25D7AB}" destId="{E8665236-67CB-4250-8E70-28E5366020B0}" srcOrd="0" destOrd="0" presId="urn:microsoft.com/office/officeart/2005/8/layout/list1"/>
    <dgm:cxn modelId="{14E7D3DE-BA9F-49B7-8FB4-646850CAE883}" type="presOf" srcId="{A897E62D-6A88-4914-9F20-E09D4E51F1EB}" destId="{3080216E-A1D1-4316-BEE5-08A65F123F04}" srcOrd="0" destOrd="0" presId="urn:microsoft.com/office/officeart/2005/8/layout/list1"/>
    <dgm:cxn modelId="{72A1C297-F958-41C8-8C32-6BFCF67A79FB}" type="presParOf" srcId="{E8665236-67CB-4250-8E70-28E5366020B0}" destId="{F117A08F-258F-4E7F-A5F9-E9053FC14039}" srcOrd="0" destOrd="0" presId="urn:microsoft.com/office/officeart/2005/8/layout/list1"/>
    <dgm:cxn modelId="{FE818D29-DC35-437A-9470-4A2CE4CF3AA9}" type="presParOf" srcId="{F117A08F-258F-4E7F-A5F9-E9053FC14039}" destId="{3080216E-A1D1-4316-BEE5-08A65F123F04}" srcOrd="0" destOrd="0" presId="urn:microsoft.com/office/officeart/2005/8/layout/list1"/>
    <dgm:cxn modelId="{4901DA0B-6F42-4B3D-B96C-19CE51B83DAF}" type="presParOf" srcId="{F117A08F-258F-4E7F-A5F9-E9053FC14039}" destId="{F8403D09-73B7-4432-A724-0EB3B38231A4}" srcOrd="1" destOrd="0" presId="urn:microsoft.com/office/officeart/2005/8/layout/list1"/>
    <dgm:cxn modelId="{267D6E28-929D-4FE6-926A-AF317EFF8432}" type="presParOf" srcId="{E8665236-67CB-4250-8E70-28E5366020B0}" destId="{6B817595-63CD-4DC9-9B53-DEB2A64F86D6}" srcOrd="1" destOrd="0" presId="urn:microsoft.com/office/officeart/2005/8/layout/list1"/>
    <dgm:cxn modelId="{C6427F28-058A-4A66-8AA2-DEEC4A8C5D0A}"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2425393"/>
          <a:ext cx="7162800" cy="1638000"/>
        </a:xfrm>
        <a:prstGeom prst="rect">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315799" y="158082"/>
          <a:ext cx="6847000" cy="3384187"/>
        </a:xfrm>
        <a:prstGeom prst="roundRect">
          <a:avLst/>
        </a:prstGeom>
        <a:solidFill>
          <a:srgbClr val="66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marL="0" lvl="0" indent="0" algn="ctr" defTabSz="1955800">
            <a:lnSpc>
              <a:spcPct val="90000"/>
            </a:lnSpc>
            <a:spcBef>
              <a:spcPct val="0"/>
            </a:spcBef>
            <a:spcAft>
              <a:spcPct val="35000"/>
            </a:spcAft>
            <a:buNone/>
          </a:pPr>
          <a:r>
            <a:rPr lang="fr-FR" sz="4400" kern="1200" dirty="0"/>
            <a:t>RSU 2024 : lancement de la campagne</a:t>
          </a:r>
        </a:p>
      </dsp:txBody>
      <dsp:txXfrm>
        <a:off x="481001" y="323284"/>
        <a:ext cx="6516596" cy="30537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2425393"/>
          <a:ext cx="7162800" cy="1638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315799" y="158082"/>
          <a:ext cx="6847000" cy="338418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marL="0" lvl="0" indent="0" algn="ctr" defTabSz="1955800">
            <a:lnSpc>
              <a:spcPct val="90000"/>
            </a:lnSpc>
            <a:spcBef>
              <a:spcPct val="0"/>
            </a:spcBef>
            <a:spcAft>
              <a:spcPct val="35000"/>
            </a:spcAft>
            <a:buNone/>
          </a:pPr>
          <a:r>
            <a:rPr lang="fr-FR" sz="4400" kern="1200" dirty="0"/>
            <a:t>Le détachement</a:t>
          </a:r>
        </a:p>
      </dsp:txBody>
      <dsp:txXfrm>
        <a:off x="481001" y="323284"/>
        <a:ext cx="6516596" cy="30537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2419341"/>
          <a:ext cx="7162800" cy="1612800"/>
        </a:xfrm>
        <a:prstGeom prst="rect">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315799" y="186911"/>
          <a:ext cx="6847000" cy="3332123"/>
        </a:xfrm>
        <a:prstGeom prst="roundRect">
          <a:avLst/>
        </a:prstGeom>
        <a:solidFill>
          <a:srgbClr val="CC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marL="0" lvl="0" indent="0" algn="ctr" defTabSz="1955800">
            <a:lnSpc>
              <a:spcPct val="90000"/>
            </a:lnSpc>
            <a:spcBef>
              <a:spcPct val="0"/>
            </a:spcBef>
            <a:spcAft>
              <a:spcPct val="35000"/>
            </a:spcAft>
            <a:buNone/>
          </a:pPr>
          <a:r>
            <a:rPr lang="fr-FR" sz="4400" kern="1200" dirty="0"/>
            <a:t>La contre-visite et l’expertise : outils de gestion de l’absentéisme</a:t>
          </a:r>
        </a:p>
      </dsp:txBody>
      <dsp:txXfrm>
        <a:off x="478460" y="349572"/>
        <a:ext cx="6521678" cy="30068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2425393"/>
          <a:ext cx="7162800" cy="1638000"/>
        </a:xfrm>
        <a:prstGeom prst="rect">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304802" y="141446"/>
          <a:ext cx="6847000" cy="3384187"/>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marL="0" lvl="0" indent="0" algn="ctr" defTabSz="1955800">
            <a:lnSpc>
              <a:spcPct val="90000"/>
            </a:lnSpc>
            <a:spcBef>
              <a:spcPct val="0"/>
            </a:spcBef>
            <a:spcAft>
              <a:spcPct val="35000"/>
            </a:spcAft>
            <a:buNone/>
          </a:pPr>
          <a:r>
            <a:rPr lang="fr-FR" sz="4400" kern="1200" dirty="0"/>
            <a:t>ACTU-MINUTE</a:t>
          </a:r>
        </a:p>
      </dsp:txBody>
      <dsp:txXfrm>
        <a:off x="470004" y="306648"/>
        <a:ext cx="6516596" cy="305378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8.50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39,'39'-18,"142"22,425-17,-578 13,43-9,-61 7,-104 25,-109 41,9-2,-2-13,190-44,21-3,26 0,56-1,122-15,-177 8</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9.42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221 0,'0'1,"1"0,-1 0,1 0,-1 0,1 0,-1 0,1-1,-1 1,1 0,0 0,-1-1,1 1,0 0,0-1,-1 1,1-1,0 1,0-1,0 1,0-1,0 0,0 0,0 1,0-1,1 0,30 6,-28-6,37 4,50-4,-52 0,50 4,-89-4,1 0,-1 0,0 0,0 0,0 0,0 0,0 0,1 0,-1 0,0 0,0 0,0 0,0 0,0 0,1 0,-1 0,0 0,0 0,0 0,0 0,0 0,1 1,-1-1,0 0,0 0,0 0,0 0,0 0,0 0,0 0,0 1,1-1,-1 0,0 0,0 0,0 0,0 0,0 1,0-1,0 0,0 0,0 0,0 0,0 0,0 1,0-1,0 0,0 0,0 0,0 0,0 0,0 1,0-1,-10 8,-13 5,-110 29,-21 8,117-36,0-3,-49 10,48-12,15-3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0.18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1 236,'41'-3,"0"-2,-1-2,1-1,-2-2,49-19,13-2,20-2,108-32,-296 60,32 4,0-2,1-2,-67-16,64 11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4.65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1 284,'22'-1,"0"-2,0-1,40-11,-2 0,291-79,-217 53,202-33,174 37,1 42,-429-4,-37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8.50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39,'39'-18,"142"22,425-17,-578 13,43-9,-61 7,-104 25,-109 41,9-2,-2-13,190-44,21-3,26 0,56-1,122-15,-177 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9.42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221 0,'0'1,"1"0,-1 0,1 0,-1 0,1 0,-1 0,1-1,-1 1,1 0,0 0,-1-1,1 1,0 0,0-1,-1 1,1-1,0 1,0-1,0 1,0-1,0 0,0 0,0 1,0-1,1 0,30 6,-28-6,37 4,50-4,-52 0,50 4,-89-4,1 0,-1 0,0 0,0 0,0 0,0 0,0 0,1 0,-1 0,0 0,0 0,0 0,0 0,0 0,1 0,-1 0,0 0,0 0,0 0,0 0,0 0,1 1,-1-1,0 0,0 0,0 0,0 0,0 0,0 0,0 0,0 1,1-1,-1 0,0 0,0 0,0 0,0 0,0 1,0-1,0 0,0 0,0 0,0 0,0 0,0 1,0-1,0 0,0 0,0 0,0 0,0 0,0 1,0-1,-10 8,-13 5,-110 29,-21 8,117-36,0-3,-49 10,48-12,15-3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0.18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1 236,'41'-3,"0"-2,-1-2,1-1,-2-2,49-19,13-2,20-2,108-32,-296 60,32 4,0-2,1-2,-67-16,64 11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4.65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1 284,'22'-1,"0"-2,0-1,40-11,-2 0,291-79,-217 53,202-33,174 37,1 42,-429-4,-37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8.50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39,'39'-18,"142"22,425-17,-578 13,43-9,-61 7,-104 25,-109 41,9-2,-2-13,190-44,21-3,26 0,56-1,122-15,-177 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9.42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221 0,'0'1,"1"0,-1 0,1 0,-1 0,1 0,-1 0,1-1,-1 1,1 0,0 0,-1-1,1 1,0 0,0-1,-1 1,1-1,0 1,0-1,0 1,0-1,0 0,0 0,0 1,0-1,1 0,30 6,-28-6,37 4,50-4,-52 0,50 4,-89-4,1 0,-1 0,0 0,0 0,0 0,0 0,0 0,1 0,-1 0,0 0,0 0,0 0,0 0,0 0,1 0,-1 0,0 0,0 0,0 0,0 0,0 0,1 1,-1-1,0 0,0 0,0 0,0 0,0 0,0 0,0 0,0 1,1-1,-1 0,0 0,0 0,0 0,0 0,0 1,0-1,0 0,0 0,0 0,0 0,0 0,0 1,0-1,0 0,0 0,0 0,0 0,0 0,0 1,0-1,-10 8,-13 5,-110 29,-21 8,117-36,0-3,-49 10,48-12,15-3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0.18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1 236,'41'-3,"0"-2,-1-2,1-1,-2-2,49-19,13-2,20-2,108-32,-296 60,32 4,0-2,1-2,-67-16,64 11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9.42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221 0,'0'1,"1"0,-1 0,1 0,-1 0,1 0,-1 0,1-1,-1 1,1 0,0 0,-1-1,1 1,0 0,0-1,-1 1,1-1,0 1,0-1,0 1,0-1,0 0,0 0,0 1,0-1,1 0,30 6,-28-6,37 4,50-4,-52 0,50 4,-89-4,1 0,-1 0,0 0,0 0,0 0,0 0,0 0,1 0,-1 0,0 0,0 0,0 0,0 0,0 0,1 0,-1 0,0 0,0 0,0 0,0 0,0 0,1 1,-1-1,0 0,0 0,0 0,0 0,0 0,0 0,0 0,0 1,1-1,-1 0,0 0,0 0,0 0,0 0,0 1,0-1,0 0,0 0,0 0,0 0,0 0,0 1,0-1,0 0,0 0,0 0,0 0,0 0,0 1,0-1,-10 8,-13 5,-110 29,-21 8,117-36,0-3,-49 10,48-12,15-3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4.65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1 284,'22'-1,"0"-2,0-1,40-11,-2 0,291-79,-217 53,202-33,174 37,1 42,-429-4,-37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0.18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1 236,'41'-3,"0"-2,-1-2,1-1,-2-2,49-19,13-2,20-2,108-32,-296 60,32 4,0-2,1-2,-67-16,64 11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4.65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1 284,'22'-1,"0"-2,0-1,40-11,-2 0,291-79,-217 53,202-33,174 37,1 42,-429-4,-37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8.50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39,'39'-18,"142"22,425-17,-578 13,43-9,-61 7,-104 25,-109 41,9-2,-2-13,190-44,21-3,26 0,56-1,122-15,-177 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9.42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221 0,'0'1,"1"0,-1 0,1 0,-1 0,1 0,-1 0,1-1,-1 1,1 0,0 0,-1-1,1 1,0 0,0-1,-1 1,1-1,0 1,0-1,0 1,0-1,0 0,0 0,0 1,0-1,1 0,30 6,-28-6,37 4,50-4,-52 0,50 4,-89-4,1 0,-1 0,0 0,0 0,0 0,0 0,0 0,1 0,-1 0,0 0,0 0,0 0,0 0,0 0,1 0,-1 0,0 0,0 0,0 0,0 0,0 0,1 1,-1-1,0 0,0 0,0 0,0 0,0 0,0 0,0 0,0 1,1-1,-1 0,0 0,0 0,0 0,0 0,0 1,0-1,0 0,0 0,0 0,0 0,0 0,0 1,0-1,0 0,0 0,0 0,0 0,0 0,0 1,0-1,-10 8,-13 5,-110 29,-21 8,117-36,0-3,-49 10,48-12,15-3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0.18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1 236,'41'-3,"0"-2,-1-2,1-1,-2-2,49-19,13-2,20-2,108-32,-296 60,32 4,0-2,1-2,-67-16,64 11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4.65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1 284,'22'-1,"0"-2,0-1,40-11,-2 0,291-79,-217 53,202-33,174 37,1 42,-429-4,-37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8.50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39,'39'-18,"142"22,425-17,-578 13,43-9,-61 7,-104 25,-109 41,9-2,-2-13,190-44,21-3,26 0,56-1,122-15,-177 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C965429C-58D9-478B-AFEE-042DE92416E5}" type="datetimeFigureOut">
              <a:rPr lang="fr-FR" smtClean="0"/>
              <a:pPr/>
              <a:t>02/06/2025</a:t>
            </a:fld>
            <a:endParaRPr lang="fr-FR"/>
          </a:p>
        </p:txBody>
      </p:sp>
      <p:sp>
        <p:nvSpPr>
          <p:cNvPr id="4" name="Espace réservé de l'image des diapositives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98C30E37-46C0-47A2-9ABF-EFE84D65AF20}"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1</a:t>
            </a:fld>
            <a:endParaRPr lang="fr-FR"/>
          </a:p>
        </p:txBody>
      </p:sp>
    </p:spTree>
    <p:extLst>
      <p:ext uri="{BB962C8B-B14F-4D97-AF65-F5344CB8AC3E}">
        <p14:creationId xmlns:p14="http://schemas.microsoft.com/office/powerpoint/2010/main" val="2115982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2</a:t>
            </a:fld>
            <a:endParaRPr lang="fr-FR"/>
          </a:p>
        </p:txBody>
      </p:sp>
    </p:spTree>
    <p:extLst>
      <p:ext uri="{BB962C8B-B14F-4D97-AF65-F5344CB8AC3E}">
        <p14:creationId xmlns:p14="http://schemas.microsoft.com/office/powerpoint/2010/main" val="953400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D8B89-F8BF-0AFE-9FAE-A825C3C7962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1C748EE-B94A-C1E3-5AEC-A86222C1B81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19C1627-56B7-2069-68C5-C1F8F970ACE1}"/>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73910C2-9C64-600B-7584-860B679360DC}"/>
              </a:ext>
            </a:extLst>
          </p:cNvPr>
          <p:cNvSpPr>
            <a:spLocks noGrp="1"/>
          </p:cNvSpPr>
          <p:nvPr>
            <p:ph type="sldNum" sz="quarter" idx="5"/>
          </p:nvPr>
        </p:nvSpPr>
        <p:spPr/>
        <p:txBody>
          <a:bodyPr/>
          <a:lstStyle/>
          <a:p>
            <a:fld id="{98C30E37-46C0-47A2-9ABF-EFE84D65AF20}" type="slidenum">
              <a:rPr lang="fr-FR" smtClean="0"/>
              <a:pPr/>
              <a:t>29</a:t>
            </a:fld>
            <a:endParaRPr lang="fr-FR"/>
          </a:p>
        </p:txBody>
      </p:sp>
    </p:spTree>
    <p:extLst>
      <p:ext uri="{BB962C8B-B14F-4D97-AF65-F5344CB8AC3E}">
        <p14:creationId xmlns:p14="http://schemas.microsoft.com/office/powerpoint/2010/main" val="1527805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7E68A-F5F9-0132-4CCF-166C5E01500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EF921F3-0923-3B52-6C59-E0ADE024F69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EBD9D36-2407-F4B6-118B-5D1765E80F9F}"/>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157037B-C414-9424-748F-654A2BB2BFE5}"/>
              </a:ext>
            </a:extLst>
          </p:cNvPr>
          <p:cNvSpPr>
            <a:spLocks noGrp="1"/>
          </p:cNvSpPr>
          <p:nvPr>
            <p:ph type="sldNum" sz="quarter" idx="5"/>
          </p:nvPr>
        </p:nvSpPr>
        <p:spPr/>
        <p:txBody>
          <a:bodyPr/>
          <a:lstStyle/>
          <a:p>
            <a:fld id="{98C30E37-46C0-47A2-9ABF-EFE84D65AF20}" type="slidenum">
              <a:rPr lang="fr-FR" smtClean="0"/>
              <a:pPr/>
              <a:t>30</a:t>
            </a:fld>
            <a:endParaRPr lang="fr-FR"/>
          </a:p>
        </p:txBody>
      </p:sp>
    </p:spTree>
    <p:extLst>
      <p:ext uri="{BB962C8B-B14F-4D97-AF65-F5344CB8AC3E}">
        <p14:creationId xmlns:p14="http://schemas.microsoft.com/office/powerpoint/2010/main" val="1439611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31</a:t>
            </a:fld>
            <a:endParaRPr lang="fr-FR"/>
          </a:p>
        </p:txBody>
      </p:sp>
    </p:spTree>
    <p:extLst>
      <p:ext uri="{BB962C8B-B14F-4D97-AF65-F5344CB8AC3E}">
        <p14:creationId xmlns:p14="http://schemas.microsoft.com/office/powerpoint/2010/main" val="187008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35AA1-8D7D-5024-96B9-E96B69AA169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19704AA-A609-328C-2A4A-257DF6CF8B5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D9E33DC-41E7-CB4B-EE82-D3B86967A1E0}"/>
              </a:ext>
            </a:extLst>
          </p:cNvPr>
          <p:cNvSpPr>
            <a:spLocks noGrp="1"/>
          </p:cNvSpPr>
          <p:nvPr>
            <p:ph type="body" idx="1"/>
          </p:nvPr>
        </p:nvSpPr>
        <p:spPr/>
        <p:txBody>
          <a:bodyPr/>
          <a:lstStyle/>
          <a:p>
            <a:r>
              <a:rPr lang="fr-FR" dirty="0"/>
              <a:t>Démonstration sur </a:t>
            </a:r>
            <a:r>
              <a:rPr lang="fr-FR" dirty="0" err="1"/>
              <a:t>Pep’s</a:t>
            </a:r>
            <a:endParaRPr lang="fr-FR" dirty="0"/>
          </a:p>
        </p:txBody>
      </p:sp>
      <p:sp>
        <p:nvSpPr>
          <p:cNvPr id="4" name="Espace réservé du numéro de diapositive 3">
            <a:extLst>
              <a:ext uri="{FF2B5EF4-FFF2-40B4-BE49-F238E27FC236}">
                <a16:creationId xmlns:a16="http://schemas.microsoft.com/office/drawing/2014/main" id="{A785EAE5-6DC8-3F43-08D2-A12C08A75BE2}"/>
              </a:ext>
            </a:extLst>
          </p:cNvPr>
          <p:cNvSpPr>
            <a:spLocks noGrp="1"/>
          </p:cNvSpPr>
          <p:nvPr>
            <p:ph type="sldNum" sz="quarter" idx="5"/>
          </p:nvPr>
        </p:nvSpPr>
        <p:spPr/>
        <p:txBody>
          <a:bodyPr/>
          <a:lstStyle/>
          <a:p>
            <a:fld id="{98C30E37-46C0-47A2-9ABF-EFE84D65AF20}" type="slidenum">
              <a:rPr lang="fr-FR" smtClean="0"/>
              <a:pPr/>
              <a:t>32</a:t>
            </a:fld>
            <a:endParaRPr lang="fr-FR"/>
          </a:p>
        </p:txBody>
      </p:sp>
    </p:spTree>
    <p:extLst>
      <p:ext uri="{BB962C8B-B14F-4D97-AF65-F5344CB8AC3E}">
        <p14:creationId xmlns:p14="http://schemas.microsoft.com/office/powerpoint/2010/main" val="3704814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A246F-C703-EBD2-5555-E16F4B6D639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91585D4-194C-C61E-0BB5-358691BD644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1EDAF34-8773-AAFA-DDCB-54A1698EA828}"/>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A97CBCBF-4D85-B118-8870-72356A3C01A1}"/>
              </a:ext>
            </a:extLst>
          </p:cNvPr>
          <p:cNvSpPr>
            <a:spLocks noGrp="1"/>
          </p:cNvSpPr>
          <p:nvPr>
            <p:ph type="sldNum" sz="quarter" idx="5"/>
          </p:nvPr>
        </p:nvSpPr>
        <p:spPr/>
        <p:txBody>
          <a:bodyPr/>
          <a:lstStyle/>
          <a:p>
            <a:fld id="{98C30E37-46C0-47A2-9ABF-EFE84D65AF20}" type="slidenum">
              <a:rPr lang="fr-FR" smtClean="0"/>
              <a:pPr/>
              <a:t>33</a:t>
            </a:fld>
            <a:endParaRPr lang="fr-FR"/>
          </a:p>
        </p:txBody>
      </p:sp>
    </p:spTree>
    <p:extLst>
      <p:ext uri="{BB962C8B-B14F-4D97-AF65-F5344CB8AC3E}">
        <p14:creationId xmlns:p14="http://schemas.microsoft.com/office/powerpoint/2010/main" val="439565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34</a:t>
            </a:fld>
            <a:endParaRPr lang="fr-FR"/>
          </a:p>
        </p:txBody>
      </p:sp>
    </p:spTree>
    <p:extLst>
      <p:ext uri="{BB962C8B-B14F-4D97-AF65-F5344CB8AC3E}">
        <p14:creationId xmlns:p14="http://schemas.microsoft.com/office/powerpoint/2010/main" val="3055287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35</a:t>
            </a:fld>
            <a:endParaRPr lang="fr-FR"/>
          </a:p>
        </p:txBody>
      </p:sp>
    </p:spTree>
    <p:extLst>
      <p:ext uri="{BB962C8B-B14F-4D97-AF65-F5344CB8AC3E}">
        <p14:creationId xmlns:p14="http://schemas.microsoft.com/office/powerpoint/2010/main" val="2130603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A44152-7B63-87BB-1F9D-2FA17E85E012}"/>
              </a:ext>
            </a:extLst>
          </p:cNvPr>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C40CA1FB-BBC7-EE89-C7A3-33449D17D32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67FEC10-FB71-2F46-5365-0B188A2AB1DE}"/>
              </a:ext>
            </a:extLst>
          </p:cNvPr>
          <p:cNvSpPr>
            <a:spLocks noGrp="1"/>
          </p:cNvSpPr>
          <p:nvPr>
            <p:ph type="dt" sz="half" idx="10"/>
          </p:nvPr>
        </p:nvSpPr>
        <p:spPr/>
        <p:txBody>
          <a:bodyPr/>
          <a:lstStyle/>
          <a:p>
            <a:pPr>
              <a:defRPr/>
            </a:pPr>
            <a:fld id="{659C6750-4878-4F8C-B9DA-57CB5840798A}" type="datetimeFigureOut">
              <a:rPr lang="en-US" smtClean="0"/>
              <a:pPr>
                <a:defRPr/>
              </a:pPr>
              <a:t>6/2/2025</a:t>
            </a:fld>
            <a:endParaRPr lang="en-US"/>
          </a:p>
        </p:txBody>
      </p:sp>
      <p:sp>
        <p:nvSpPr>
          <p:cNvPr id="5" name="Espace réservé du pied de page 4">
            <a:extLst>
              <a:ext uri="{FF2B5EF4-FFF2-40B4-BE49-F238E27FC236}">
                <a16:creationId xmlns:a16="http://schemas.microsoft.com/office/drawing/2014/main" id="{030AC345-D282-96B8-A24A-B224BBB69BEB}"/>
              </a:ext>
            </a:extLst>
          </p:cNvPr>
          <p:cNvSpPr>
            <a:spLocks noGrp="1"/>
          </p:cNvSpPr>
          <p:nvPr>
            <p:ph type="ftr" sz="quarter" idx="11"/>
          </p:nvPr>
        </p:nvSpPr>
        <p:spPr/>
        <p:txBody>
          <a:bodyPr/>
          <a:lstStyle/>
          <a:p>
            <a:pPr>
              <a:defRPr/>
            </a:pPr>
            <a:endParaRPr lang="en-US"/>
          </a:p>
        </p:txBody>
      </p:sp>
      <p:sp>
        <p:nvSpPr>
          <p:cNvPr id="6" name="Espace réservé du numéro de diapositive 5">
            <a:extLst>
              <a:ext uri="{FF2B5EF4-FFF2-40B4-BE49-F238E27FC236}">
                <a16:creationId xmlns:a16="http://schemas.microsoft.com/office/drawing/2014/main" id="{3D6734DE-7B35-7976-ED42-A8A0C46FCCC1}"/>
              </a:ext>
            </a:extLst>
          </p:cNvPr>
          <p:cNvSpPr>
            <a:spLocks noGrp="1"/>
          </p:cNvSpPr>
          <p:nvPr>
            <p:ph type="sldNum" sz="quarter" idx="12"/>
          </p:nvPr>
        </p:nvSpPr>
        <p:spPr/>
        <p:txBody>
          <a:bodyPr/>
          <a:lstStyle/>
          <a:p>
            <a:fld id="{61F62403-2978-4FD4-A14F-D24AD846828E}" type="slidenum">
              <a:rPr lang="en-US" altLang="fr-FR" smtClean="0"/>
              <a:pPr/>
              <a:t>‹N°›</a:t>
            </a:fld>
            <a:endParaRPr lang="en-US" altLang="fr-FR"/>
          </a:p>
        </p:txBody>
      </p:sp>
    </p:spTree>
    <p:extLst>
      <p:ext uri="{BB962C8B-B14F-4D97-AF65-F5344CB8AC3E}">
        <p14:creationId xmlns:p14="http://schemas.microsoft.com/office/powerpoint/2010/main" val="1538784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9A59A5-75D7-715B-94CB-59ADCD67619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8C1E911-BD9B-14A3-736A-B23D3AC1D5E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B21B9EC-D53B-368C-9F57-D3CA31A34EA7}"/>
              </a:ext>
            </a:extLst>
          </p:cNvPr>
          <p:cNvSpPr>
            <a:spLocks noGrp="1"/>
          </p:cNvSpPr>
          <p:nvPr>
            <p:ph type="dt" sz="half" idx="10"/>
          </p:nvPr>
        </p:nvSpPr>
        <p:spPr/>
        <p:txBody>
          <a:bodyPr/>
          <a:lstStyle/>
          <a:p>
            <a:r>
              <a:rPr lang="en-US"/>
              <a:t>4/29/2022</a:t>
            </a:r>
          </a:p>
        </p:txBody>
      </p:sp>
      <p:sp>
        <p:nvSpPr>
          <p:cNvPr id="5" name="Espace réservé du pied de page 4">
            <a:extLst>
              <a:ext uri="{FF2B5EF4-FFF2-40B4-BE49-F238E27FC236}">
                <a16:creationId xmlns:a16="http://schemas.microsoft.com/office/drawing/2014/main" id="{802745CB-CFE3-A73C-C3FD-A0A7D2CD8043}"/>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64F18AB9-8146-FD55-ED09-4DCAE7BA3AEA}"/>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872397126"/>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0CD5606-9750-DC99-D1E7-F26DAC7A0F7B}"/>
              </a:ext>
            </a:extLst>
          </p:cNvPr>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6F92784-A997-45EF-F571-CCC565FEF8C3}"/>
              </a:ext>
            </a:extLst>
          </p:cNvPr>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36E996E-B9F5-D8B1-B1C6-BADA1D56B9CE}"/>
              </a:ext>
            </a:extLst>
          </p:cNvPr>
          <p:cNvSpPr>
            <a:spLocks noGrp="1"/>
          </p:cNvSpPr>
          <p:nvPr>
            <p:ph type="dt" sz="half" idx="10"/>
          </p:nvPr>
        </p:nvSpPr>
        <p:spPr/>
        <p:txBody>
          <a:bodyPr/>
          <a:lstStyle/>
          <a:p>
            <a:r>
              <a:rPr lang="en-US"/>
              <a:t>4/29/2022</a:t>
            </a:r>
          </a:p>
        </p:txBody>
      </p:sp>
      <p:sp>
        <p:nvSpPr>
          <p:cNvPr id="5" name="Espace réservé du pied de page 4">
            <a:extLst>
              <a:ext uri="{FF2B5EF4-FFF2-40B4-BE49-F238E27FC236}">
                <a16:creationId xmlns:a16="http://schemas.microsoft.com/office/drawing/2014/main" id="{2DCA275A-9F4F-E455-8C6B-1796F8877272}"/>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323DE15F-1870-3DEB-F1E3-8E6868060EDD}"/>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163767757"/>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C9B02B-1DC0-7EC8-4547-BEC0A6CD717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46B7A0D-5060-34AD-D05C-255E97A8F04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A426491-62A4-92D8-A3E8-387EFEA3ADED}"/>
              </a:ext>
            </a:extLst>
          </p:cNvPr>
          <p:cNvSpPr>
            <a:spLocks noGrp="1"/>
          </p:cNvSpPr>
          <p:nvPr>
            <p:ph type="dt" sz="half" idx="10"/>
          </p:nvPr>
        </p:nvSpPr>
        <p:spPr/>
        <p:txBody>
          <a:bodyPr/>
          <a:lstStyle/>
          <a:p>
            <a:r>
              <a:rPr lang="en-US"/>
              <a:t>4/29/2022</a:t>
            </a:r>
          </a:p>
        </p:txBody>
      </p:sp>
      <p:sp>
        <p:nvSpPr>
          <p:cNvPr id="5" name="Espace réservé du pied de page 4">
            <a:extLst>
              <a:ext uri="{FF2B5EF4-FFF2-40B4-BE49-F238E27FC236}">
                <a16:creationId xmlns:a16="http://schemas.microsoft.com/office/drawing/2014/main" id="{E3B2E676-C478-D8B2-4A1E-38B6DB458697}"/>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717C6C34-B349-A5B0-4E39-12EE1C2F3FE7}"/>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4075018950"/>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6FDACB-DACA-69D0-B2B4-31966C123766}"/>
              </a:ext>
            </a:extLst>
          </p:cNvPr>
          <p:cNvSpPr>
            <a:spLocks noGrp="1"/>
          </p:cNvSpPr>
          <p:nvPr>
            <p:ph type="title"/>
          </p:nvPr>
        </p:nvSpPr>
        <p:spPr>
          <a:xfrm>
            <a:off x="623888" y="1709739"/>
            <a:ext cx="7886700" cy="2852737"/>
          </a:xfr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16FE8BB1-ADE3-DDDC-CD11-5705969144B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46CF092-4B88-9F4C-2CC4-BA36BBB182BA}"/>
              </a:ext>
            </a:extLst>
          </p:cNvPr>
          <p:cNvSpPr>
            <a:spLocks noGrp="1"/>
          </p:cNvSpPr>
          <p:nvPr>
            <p:ph type="dt" sz="half" idx="10"/>
          </p:nvPr>
        </p:nvSpPr>
        <p:spPr/>
        <p:txBody>
          <a:bodyPr/>
          <a:lstStyle/>
          <a:p>
            <a:r>
              <a:rPr lang="en-US"/>
              <a:t>4/29/2022</a:t>
            </a:r>
          </a:p>
        </p:txBody>
      </p:sp>
      <p:sp>
        <p:nvSpPr>
          <p:cNvPr id="5" name="Espace réservé du pied de page 4">
            <a:extLst>
              <a:ext uri="{FF2B5EF4-FFF2-40B4-BE49-F238E27FC236}">
                <a16:creationId xmlns:a16="http://schemas.microsoft.com/office/drawing/2014/main" id="{FAB84A76-D9EB-7686-6E94-A0A5E56CCC29}"/>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60E2A217-2F3E-C900-AFF7-6542D4135B87}"/>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299324946"/>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8583C3-F91D-2254-7D64-0845D9D1DCB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B2B040E-7F4C-8D56-78B5-CF7B6EB5D3BE}"/>
              </a:ext>
            </a:extLst>
          </p:cNvPr>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B8AB2CA-2E20-5B93-C108-1FA808973A24}"/>
              </a:ext>
            </a:extLst>
          </p:cNvPr>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F11E217-CC20-CC7D-D0EC-CB331929346C}"/>
              </a:ext>
            </a:extLst>
          </p:cNvPr>
          <p:cNvSpPr>
            <a:spLocks noGrp="1"/>
          </p:cNvSpPr>
          <p:nvPr>
            <p:ph type="dt" sz="half" idx="10"/>
          </p:nvPr>
        </p:nvSpPr>
        <p:spPr/>
        <p:txBody>
          <a:bodyPr/>
          <a:lstStyle/>
          <a:p>
            <a:r>
              <a:rPr lang="en-US"/>
              <a:t>4/29/2022</a:t>
            </a:r>
          </a:p>
        </p:txBody>
      </p:sp>
      <p:sp>
        <p:nvSpPr>
          <p:cNvPr id="6" name="Espace réservé du pied de page 5">
            <a:extLst>
              <a:ext uri="{FF2B5EF4-FFF2-40B4-BE49-F238E27FC236}">
                <a16:creationId xmlns:a16="http://schemas.microsoft.com/office/drawing/2014/main" id="{EDB4C759-C379-AD07-2A59-C960CB14E716}"/>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7" name="Espace réservé du numéro de diapositive 6">
            <a:extLst>
              <a:ext uri="{FF2B5EF4-FFF2-40B4-BE49-F238E27FC236}">
                <a16:creationId xmlns:a16="http://schemas.microsoft.com/office/drawing/2014/main" id="{03AD27DB-58F9-B6ED-F7FA-6568FF1F0BEE}"/>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458692668"/>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A8B2C8-12B2-2EA0-7E2C-BDC06D89FCF4}"/>
              </a:ext>
            </a:extLst>
          </p:cNvPr>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D9D3D47-909A-D2B9-1318-C815922FB7D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4232E91-5560-5E0D-885D-27F1CD32D293}"/>
              </a:ext>
            </a:extLst>
          </p:cNvPr>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A3FBE8E-A508-2E6E-9495-4B080430FB0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C611E5F-52C1-E319-CCC9-73C78857D656}"/>
              </a:ext>
            </a:extLst>
          </p:cNvPr>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1E8C504-97A3-5E57-174C-DC4354469D91}"/>
              </a:ext>
            </a:extLst>
          </p:cNvPr>
          <p:cNvSpPr>
            <a:spLocks noGrp="1"/>
          </p:cNvSpPr>
          <p:nvPr>
            <p:ph type="dt" sz="half" idx="10"/>
          </p:nvPr>
        </p:nvSpPr>
        <p:spPr/>
        <p:txBody>
          <a:bodyPr/>
          <a:lstStyle/>
          <a:p>
            <a:r>
              <a:rPr lang="en-US"/>
              <a:t>4/29/2022</a:t>
            </a:r>
          </a:p>
        </p:txBody>
      </p:sp>
      <p:sp>
        <p:nvSpPr>
          <p:cNvPr id="8" name="Espace réservé du pied de page 7">
            <a:extLst>
              <a:ext uri="{FF2B5EF4-FFF2-40B4-BE49-F238E27FC236}">
                <a16:creationId xmlns:a16="http://schemas.microsoft.com/office/drawing/2014/main" id="{2B09FAC4-8010-35F8-A7BB-B228683C03EF}"/>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9" name="Espace réservé du numéro de diapositive 8">
            <a:extLst>
              <a:ext uri="{FF2B5EF4-FFF2-40B4-BE49-F238E27FC236}">
                <a16:creationId xmlns:a16="http://schemas.microsoft.com/office/drawing/2014/main" id="{1CBC266F-0E51-47F3-8243-860B90AA8659}"/>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1563596762"/>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D7BD07-0692-1557-7B09-B9675680834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32013DF-B4E6-02B2-6878-3427DF933A5D}"/>
              </a:ext>
            </a:extLst>
          </p:cNvPr>
          <p:cNvSpPr>
            <a:spLocks noGrp="1"/>
          </p:cNvSpPr>
          <p:nvPr>
            <p:ph type="dt" sz="half" idx="10"/>
          </p:nvPr>
        </p:nvSpPr>
        <p:spPr/>
        <p:txBody>
          <a:bodyPr/>
          <a:lstStyle/>
          <a:p>
            <a:r>
              <a:rPr lang="en-US"/>
              <a:t>4/29/2022</a:t>
            </a:r>
          </a:p>
        </p:txBody>
      </p:sp>
      <p:sp>
        <p:nvSpPr>
          <p:cNvPr id="4" name="Espace réservé du pied de page 3">
            <a:extLst>
              <a:ext uri="{FF2B5EF4-FFF2-40B4-BE49-F238E27FC236}">
                <a16:creationId xmlns:a16="http://schemas.microsoft.com/office/drawing/2014/main" id="{B89A5F7F-C1CD-8B89-30F2-751104D642B4}"/>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5" name="Espace réservé du numéro de diapositive 4">
            <a:extLst>
              <a:ext uri="{FF2B5EF4-FFF2-40B4-BE49-F238E27FC236}">
                <a16:creationId xmlns:a16="http://schemas.microsoft.com/office/drawing/2014/main" id="{65DACC61-75E8-C6EB-902F-701C3A663593}"/>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1922412562"/>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F4AA528-EB3F-5CD9-CB92-84A67087ADC4}"/>
              </a:ext>
            </a:extLst>
          </p:cNvPr>
          <p:cNvSpPr>
            <a:spLocks noGrp="1"/>
          </p:cNvSpPr>
          <p:nvPr>
            <p:ph type="dt" sz="half" idx="10"/>
          </p:nvPr>
        </p:nvSpPr>
        <p:spPr/>
        <p:txBody>
          <a:bodyPr/>
          <a:lstStyle/>
          <a:p>
            <a:fld id="{300A905A-F97D-4E54-ABC5-1CE31C62808A}" type="datetimeFigureOut">
              <a:rPr lang="fr-FR" smtClean="0"/>
              <a:pPr/>
              <a:t>02/06/2025</a:t>
            </a:fld>
            <a:endParaRPr lang="fr-FR"/>
          </a:p>
        </p:txBody>
      </p:sp>
      <p:sp>
        <p:nvSpPr>
          <p:cNvPr id="3" name="Espace réservé du pied de page 2">
            <a:extLst>
              <a:ext uri="{FF2B5EF4-FFF2-40B4-BE49-F238E27FC236}">
                <a16:creationId xmlns:a16="http://schemas.microsoft.com/office/drawing/2014/main" id="{F8461D7D-EB47-7F36-CC8F-FBB5D457E1B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99B2601-42BC-9A86-949A-EF796C99DC45}"/>
              </a:ext>
            </a:extLst>
          </p:cNvPr>
          <p:cNvSpPr>
            <a:spLocks noGrp="1"/>
          </p:cNvSpPr>
          <p:nvPr>
            <p:ph type="sldNum" sz="quarter" idx="12"/>
          </p:nvPr>
        </p:nvSpPr>
        <p:spPr/>
        <p:txBody>
          <a:bodyPr/>
          <a:lstStyle/>
          <a:p>
            <a:fld id="{52501073-81C6-4E18-943D-5D2E57C59D15}" type="slidenum">
              <a:rPr lang="fr-FR" smtClean="0"/>
              <a:pPr/>
              <a:t>‹N°›</a:t>
            </a:fld>
            <a:endParaRPr lang="fr-FR"/>
          </a:p>
        </p:txBody>
      </p:sp>
    </p:spTree>
    <p:extLst>
      <p:ext uri="{BB962C8B-B14F-4D97-AF65-F5344CB8AC3E}">
        <p14:creationId xmlns:p14="http://schemas.microsoft.com/office/powerpoint/2010/main" val="4287899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127AEF-F721-CD86-1A5A-6B8813006CFE}"/>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EA3A181F-310C-95C5-8F4C-EB6C2BF5A78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4BBE421-3EF6-F4E1-7B9D-669C72E8CA3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F127263-A8EA-1333-0F20-2A8DE115995D}"/>
              </a:ext>
            </a:extLst>
          </p:cNvPr>
          <p:cNvSpPr>
            <a:spLocks noGrp="1"/>
          </p:cNvSpPr>
          <p:nvPr>
            <p:ph type="dt" sz="half" idx="10"/>
          </p:nvPr>
        </p:nvSpPr>
        <p:spPr/>
        <p:txBody>
          <a:bodyPr/>
          <a:lstStyle/>
          <a:p>
            <a:r>
              <a:rPr lang="en-US"/>
              <a:t>4/29/2022</a:t>
            </a:r>
          </a:p>
        </p:txBody>
      </p:sp>
      <p:sp>
        <p:nvSpPr>
          <p:cNvPr id="6" name="Espace réservé du pied de page 5">
            <a:extLst>
              <a:ext uri="{FF2B5EF4-FFF2-40B4-BE49-F238E27FC236}">
                <a16:creationId xmlns:a16="http://schemas.microsoft.com/office/drawing/2014/main" id="{299D8454-26C5-E4A7-D5AE-7FB64520319D}"/>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7" name="Espace réservé du numéro de diapositive 6">
            <a:extLst>
              <a:ext uri="{FF2B5EF4-FFF2-40B4-BE49-F238E27FC236}">
                <a16:creationId xmlns:a16="http://schemas.microsoft.com/office/drawing/2014/main" id="{AC3665FC-C8EA-47EC-627A-5E834F838FAD}"/>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2186093607"/>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5469FE-B454-F5E0-4282-774FD2697DF3}"/>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D1ECD914-493B-6266-5925-E1ACAD34276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a:extLst>
              <a:ext uri="{FF2B5EF4-FFF2-40B4-BE49-F238E27FC236}">
                <a16:creationId xmlns:a16="http://schemas.microsoft.com/office/drawing/2014/main" id="{FC8FAA62-2D02-F1AC-BE20-2976D5DA6D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10FEC42-A78E-65DD-E410-1694AC2A5A46}"/>
              </a:ext>
            </a:extLst>
          </p:cNvPr>
          <p:cNvSpPr>
            <a:spLocks noGrp="1"/>
          </p:cNvSpPr>
          <p:nvPr>
            <p:ph type="dt" sz="half" idx="10"/>
          </p:nvPr>
        </p:nvSpPr>
        <p:spPr/>
        <p:txBody>
          <a:bodyPr/>
          <a:lstStyle/>
          <a:p>
            <a:r>
              <a:rPr lang="en-US"/>
              <a:t>4/29/2022</a:t>
            </a:r>
          </a:p>
        </p:txBody>
      </p:sp>
      <p:sp>
        <p:nvSpPr>
          <p:cNvPr id="6" name="Espace réservé du pied de page 5">
            <a:extLst>
              <a:ext uri="{FF2B5EF4-FFF2-40B4-BE49-F238E27FC236}">
                <a16:creationId xmlns:a16="http://schemas.microsoft.com/office/drawing/2014/main" id="{C2F6D830-58EA-0F5A-689A-E74518EF5510}"/>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7" name="Espace réservé du numéro de diapositive 6">
            <a:extLst>
              <a:ext uri="{FF2B5EF4-FFF2-40B4-BE49-F238E27FC236}">
                <a16:creationId xmlns:a16="http://schemas.microsoft.com/office/drawing/2014/main" id="{16D8DF24-FBDA-114E-471E-4A7473020BF5}"/>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3485750770"/>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5077874-EEE3-0768-6201-8580C44784C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DE5EBA1-1C49-FB94-8E18-909994D2188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F0F68BE-9B39-7468-1755-2F198684F8C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4/29/2022</a:t>
            </a:r>
          </a:p>
        </p:txBody>
      </p:sp>
      <p:sp>
        <p:nvSpPr>
          <p:cNvPr id="5" name="Espace réservé du pied de page 4">
            <a:extLst>
              <a:ext uri="{FF2B5EF4-FFF2-40B4-BE49-F238E27FC236}">
                <a16:creationId xmlns:a16="http://schemas.microsoft.com/office/drawing/2014/main" id="{E1AF612E-E52C-E3B6-8C13-CA462B0DFBA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E16D8736-65C8-AAD8-8D1B-CE4CABD58C4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38570357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sirene-secteurpublic@insee-contact.f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NULL"/><Relationship Id="rId3" Type="http://schemas.openxmlformats.org/officeDocument/2006/relationships/hyperlink" Target="https://www.cdg18.fr/fileadmin/bibliotheque/Documents/Acces_reserve/Outils/AGIRHE/Carrieres/procedure_agirhe_-_verification_des_carrieres.pdf" TargetMode="External"/><Relationship Id="rId7" Type="http://schemas.openxmlformats.org/officeDocument/2006/relationships/image" Target="NULL"/><Relationship Id="rId12" Type="http://schemas.openxmlformats.org/officeDocument/2006/relationships/customXml" Target="../ink/ink4.xml"/><Relationship Id="rId2" Type="http://schemas.openxmlformats.org/officeDocument/2006/relationships/notesSlide" Target="../notesSlides/notesSlide3.xml"/><Relationship Id="rId1" Type="http://schemas.openxmlformats.org/officeDocument/2006/relationships/slideLayout" Target="../slideLayouts/slideLayout2.xml"/><Relationship Id="rId11" Type="http://schemas.openxmlformats.org/officeDocument/2006/relationships/image" Target="NULL"/><Relationship Id="rId5" Type="http://schemas.openxmlformats.org/officeDocument/2006/relationships/customXml" Target="../ink/ink1.xml"/><Relationship Id="rId10" Type="http://schemas.openxmlformats.org/officeDocument/2006/relationships/customXml" Target="../ink/ink3.xml"/><Relationship Id="rId4" Type="http://schemas.openxmlformats.org/officeDocument/2006/relationships/image" Target="../media/image1.jpeg"/><Relationship Id="rId9" Type="http://schemas.openxmlformats.org/officeDocument/2006/relationships/image" Target="NULL"/><Relationship Id="rId1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22.png"/><Relationship Id="rId3" Type="http://schemas.openxmlformats.org/officeDocument/2006/relationships/image" Target="../media/image1.jpeg"/><Relationship Id="rId7" Type="http://schemas.openxmlformats.org/officeDocument/2006/relationships/customXml" Target="../ink/ink6.xml"/><Relationship Id="rId12" Type="http://schemas.openxmlformats.org/officeDocument/2006/relationships/image" Target="../media/image14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customXml" Target="../ink/ink8.xml"/><Relationship Id="rId10" Type="http://schemas.openxmlformats.org/officeDocument/2006/relationships/image" Target="../media/image13.png"/><Relationship Id="rId4" Type="http://schemas.openxmlformats.org/officeDocument/2006/relationships/customXml" Target="../ink/ink5.xml"/><Relationship Id="rId9" Type="http://schemas.openxmlformats.org/officeDocument/2006/relationships/customXml" Target="../ink/ink7.xml"/></Relationships>
</file>

<file path=ppt/slides/_rels/slide32.xml.rels><?xml version="1.0" encoding="UTF-8" standalone="yes"?>
<Relationships xmlns="http://schemas.openxmlformats.org/package/2006/relationships"><Relationship Id="rId3" Type="http://schemas.openxmlformats.org/officeDocument/2006/relationships/hyperlink" Target="https://forms.office.com/e/XVHexcj2k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image" Target="NULL"/><Relationship Id="rId3" Type="http://schemas.openxmlformats.org/officeDocument/2006/relationships/hyperlink" Target="https://forms.office.com/pages/responsepage.aspx?id=Dy3EgeCV-kKLLQkgR6hfCCMbCRTMw8lFj4LPTMPPYD1UQTVSSkNJSElIVlM1MzBIMldETVBIRjdVQi4u&amp;route=shorturl" TargetMode="External"/><Relationship Id="rId7" Type="http://schemas.openxmlformats.org/officeDocument/2006/relationships/image" Target="NULL"/><Relationship Id="rId12" Type="http://schemas.openxmlformats.org/officeDocument/2006/relationships/customXml" Target="../ink/ink12.xml"/><Relationship Id="rId2" Type="http://schemas.openxmlformats.org/officeDocument/2006/relationships/notesSlide" Target="../notesSlides/notesSlide7.xml"/><Relationship Id="rId1" Type="http://schemas.openxmlformats.org/officeDocument/2006/relationships/slideLayout" Target="../slideLayouts/slideLayout2.xml"/><Relationship Id="rId11" Type="http://schemas.openxmlformats.org/officeDocument/2006/relationships/image" Target="NULL"/><Relationship Id="rId5" Type="http://schemas.openxmlformats.org/officeDocument/2006/relationships/customXml" Target="../ink/ink9.xml"/><Relationship Id="rId10" Type="http://schemas.openxmlformats.org/officeDocument/2006/relationships/customXml" Target="../ink/ink11.xml"/><Relationship Id="rId4" Type="http://schemas.openxmlformats.org/officeDocument/2006/relationships/image" Target="../media/image1.jpeg"/><Relationship Id="rId9" Type="http://schemas.openxmlformats.org/officeDocument/2006/relationships/image" Target="NULL"/><Relationship Id="rId14" Type="http://schemas.openxmlformats.org/officeDocument/2006/relationships/image" Target="../media/image24.jpeg"/></Relationships>
</file>

<file path=ppt/slides/_rels/slide34.xml.rels><?xml version="1.0" encoding="UTF-8" standalone="yes"?>
<Relationships xmlns="http://schemas.openxmlformats.org/package/2006/relationships"><Relationship Id="rId13" Type="http://schemas.openxmlformats.org/officeDocument/2006/relationships/image" Target="NULL"/><Relationship Id="rId3" Type="http://schemas.openxmlformats.org/officeDocument/2006/relationships/image" Target="../media/image1.jpeg"/><Relationship Id="rId12" Type="http://schemas.openxmlformats.org/officeDocument/2006/relationships/customXml" Target="../ink/ink15.xml"/><Relationship Id="rId2" Type="http://schemas.openxmlformats.org/officeDocument/2006/relationships/notesSlide" Target="../notesSlides/notesSlide8.xml"/><Relationship Id="rId1" Type="http://schemas.openxmlformats.org/officeDocument/2006/relationships/slideLayout" Target="../slideLayouts/slideLayout2.xml"/><Relationship Id="rId11" Type="http://schemas.openxmlformats.org/officeDocument/2006/relationships/image" Target="NULL"/><Relationship Id="rId15" Type="http://schemas.openxmlformats.org/officeDocument/2006/relationships/image" Target="NULL"/><Relationship Id="rId10" Type="http://schemas.openxmlformats.org/officeDocument/2006/relationships/customXml" Target="../ink/ink14.xml"/><Relationship Id="rId4" Type="http://schemas.openxmlformats.org/officeDocument/2006/relationships/customXml" Target="../ink/ink13.xml"/><Relationship Id="rId9" Type="http://schemas.openxmlformats.org/officeDocument/2006/relationships/image" Target="NULL"/><Relationship Id="rId14" Type="http://schemas.openxmlformats.org/officeDocument/2006/relationships/customXml" Target="../ink/ink16.xml"/></Relationships>
</file>

<file path=ppt/slides/_rels/slide35.xml.rels><?xml version="1.0" encoding="UTF-8" standalone="yes"?>
<Relationships xmlns="http://schemas.openxmlformats.org/package/2006/relationships"><Relationship Id="rId8" Type="http://schemas.openxmlformats.org/officeDocument/2006/relationships/customXml" Target="../ink/ink18.xml"/><Relationship Id="rId13" Type="http://schemas.openxmlformats.org/officeDocument/2006/relationships/image" Target="NULL"/><Relationship Id="rId3" Type="http://schemas.openxmlformats.org/officeDocument/2006/relationships/image" Target="../media/image25.png"/><Relationship Id="rId7" Type="http://schemas.openxmlformats.org/officeDocument/2006/relationships/image" Target="NULL"/><Relationship Id="rId12" Type="http://schemas.openxmlformats.org/officeDocument/2006/relationships/customXml" Target="../ink/ink20.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ustomXml" Target="../ink/ink17.xml"/><Relationship Id="rId11" Type="http://schemas.openxmlformats.org/officeDocument/2006/relationships/image" Target="NULL"/><Relationship Id="rId5" Type="http://schemas.openxmlformats.org/officeDocument/2006/relationships/image" Target="../media/image1.jpeg"/><Relationship Id="rId10" Type="http://schemas.openxmlformats.org/officeDocument/2006/relationships/customXml" Target="../ink/ink19.xml"/><Relationship Id="rId4" Type="http://schemas.openxmlformats.org/officeDocument/2006/relationships/hyperlink" Target="https://www.komuniki.fr/index.html" TargetMode="External"/><Relationship Id="rId9" Type="http://schemas.openxmlformats.org/officeDocument/2006/relationships/image" Target="NUL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donnees-sociales.fr/" TargetMode="External"/><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mailto:service.rh@cdg18.f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hyperlink" Target="https://donnees-sociales.fr/mode-demploi-2-2/"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715327" y="2853689"/>
            <a:ext cx="7713345" cy="1427955"/>
          </a:xfrm>
          <a:prstGeom prst="rect">
            <a:avLst/>
          </a:prstGeom>
        </p:spPr>
        <p:txBody>
          <a:bodyPr vert="horz" wrap="square" lIns="0" tIns="12065" rIns="0" bIns="0" rtlCol="0">
            <a:spAutoFit/>
          </a:bodyPr>
          <a:lstStyle/>
          <a:p>
            <a:pPr marL="12700" algn="ctr">
              <a:lnSpc>
                <a:spcPct val="100000"/>
              </a:lnSpc>
              <a:spcBef>
                <a:spcPts val="95"/>
              </a:spcBef>
            </a:pPr>
            <a:r>
              <a:rPr lang="fr-FR" sz="6000" spc="-15" dirty="0">
                <a:solidFill>
                  <a:schemeClr val="accent5">
                    <a:lumMod val="75000"/>
                  </a:schemeClr>
                </a:solidFill>
              </a:rPr>
              <a:t>LES VISIOS DU CDG18</a:t>
            </a:r>
            <a:br>
              <a:rPr lang="fr-FR" sz="4800" spc="-15" dirty="0">
                <a:solidFill>
                  <a:srgbClr val="00B0F0"/>
                </a:solidFill>
              </a:rPr>
            </a:br>
            <a:r>
              <a:rPr lang="fr-FR" sz="3200" spc="-15" dirty="0">
                <a:solidFill>
                  <a:schemeClr val="accent6"/>
                </a:solidFill>
              </a:rPr>
              <a:t>Session  – Juin 2025</a:t>
            </a:r>
            <a:endParaRPr dirty="0">
              <a:solidFill>
                <a:schemeClr val="accent6"/>
              </a:solidFill>
            </a:endParaRPr>
          </a:p>
        </p:txBody>
      </p:sp>
      <p:sp>
        <p:nvSpPr>
          <p:cNvPr id="7" name="object 7"/>
          <p:cNvSpPr txBox="1"/>
          <p:nvPr/>
        </p:nvSpPr>
        <p:spPr>
          <a:xfrm>
            <a:off x="8497061" y="6431686"/>
            <a:ext cx="110489"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888888"/>
                </a:solidFill>
                <a:latin typeface="Arial"/>
                <a:cs typeface="Arial"/>
              </a:rPr>
              <a:t>1</a:t>
            </a:r>
            <a:endParaRPr sz="1200">
              <a:latin typeface="Arial"/>
              <a:cs typeface="Arial"/>
            </a:endParaRPr>
          </a:p>
        </p:txBody>
      </p:sp>
      <p:pic>
        <p:nvPicPr>
          <p:cNvPr id="9" name="Image 8" descr="Logo_CDG18_BS.jpg"/>
          <p:cNvPicPr>
            <a:picLocks noChangeAspect="1"/>
          </p:cNvPicPr>
          <p:nvPr/>
        </p:nvPicPr>
        <p:blipFill>
          <a:blip r:embed="rId3"/>
          <a:stretch>
            <a:fillRect/>
          </a:stretch>
        </p:blipFill>
        <p:spPr>
          <a:xfrm>
            <a:off x="146011" y="500042"/>
            <a:ext cx="1422426" cy="1443762"/>
          </a:xfrm>
          <a:prstGeom prst="rect">
            <a:avLst/>
          </a:prstGeom>
        </p:spPr>
      </p:pic>
      <p:grpSp>
        <p:nvGrpSpPr>
          <p:cNvPr id="10" name="Groupe 14"/>
          <p:cNvGrpSpPr>
            <a:grpSpLocks/>
          </p:cNvGrpSpPr>
          <p:nvPr/>
        </p:nvGrpSpPr>
        <p:grpSpPr bwMode="auto">
          <a:xfrm>
            <a:off x="1357290" y="285728"/>
            <a:ext cx="7661932" cy="2016596"/>
            <a:chOff x="2521302" y="4447632"/>
            <a:chExt cx="6645275" cy="2324642"/>
          </a:xfrm>
        </p:grpSpPr>
        <p:sp>
          <p:nvSpPr>
            <p:cNvPr id="11"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2"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3"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4" name="Group 6"/>
            <p:cNvGrpSpPr>
              <a:grpSpLocks/>
            </p:cNvGrpSpPr>
            <p:nvPr/>
          </p:nvGrpSpPr>
          <p:grpSpPr bwMode="auto">
            <a:xfrm>
              <a:off x="3957638" y="5091476"/>
              <a:ext cx="171450" cy="1165229"/>
              <a:chOff x="112099728" y="105931681"/>
              <a:chExt cx="170831" cy="1165800"/>
            </a:xfrm>
          </p:grpSpPr>
          <p:sp>
            <p:nvSpPr>
              <p:cNvPr id="19"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0"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1"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5" name="Group 10"/>
            <p:cNvGrpSpPr>
              <a:grpSpLocks/>
            </p:cNvGrpSpPr>
            <p:nvPr/>
          </p:nvGrpSpPr>
          <p:grpSpPr bwMode="auto">
            <a:xfrm>
              <a:off x="8701088" y="4447632"/>
              <a:ext cx="169862" cy="1163632"/>
              <a:chOff x="116843535" y="105289350"/>
              <a:chExt cx="170420" cy="1163658"/>
            </a:xfrm>
          </p:grpSpPr>
          <p:sp>
            <p:nvSpPr>
              <p:cNvPr id="16" name="Rectangle 15"/>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7" name="Rectangle 16"/>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8" name="Rectangle 17"/>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object 5">
            <a:extLst>
              <a:ext uri="{FF2B5EF4-FFF2-40B4-BE49-F238E27FC236}">
                <a16:creationId xmlns:a16="http://schemas.microsoft.com/office/drawing/2014/main" id="{59DEC9A9-D93D-BFA7-972F-C819F74BE1C2}"/>
              </a:ext>
            </a:extLst>
          </p:cNvPr>
          <p:cNvSpPr txBox="1">
            <a:spLocks/>
          </p:cNvSpPr>
          <p:nvPr/>
        </p:nvSpPr>
        <p:spPr>
          <a:xfrm>
            <a:off x="110569" y="4242178"/>
            <a:ext cx="8782089" cy="1527982"/>
          </a:xfrm>
          <a:prstGeom prst="rect">
            <a:avLst/>
          </a:prstGeom>
        </p:spPr>
        <p:txBody>
          <a:bodyPr vert="horz" wrap="square" lIns="0" tIns="12065" rIns="0" bIns="0" rtlCol="0">
            <a:spAutoFit/>
          </a:bodyPr>
          <a:lstStyle>
            <a:lvl1pPr>
              <a:defRPr sz="2400" b="1" i="0">
                <a:solidFill>
                  <a:srgbClr val="B10F61"/>
                </a:solidFill>
                <a:latin typeface="Carlito"/>
                <a:ea typeface="+mj-ea"/>
                <a:cs typeface="Carlito"/>
              </a:defRPr>
            </a:lvl1pPr>
          </a:lstStyle>
          <a:p>
            <a:pPr marL="12700" algn="ctr">
              <a:spcBef>
                <a:spcPts val="95"/>
              </a:spcBef>
            </a:pPr>
            <a:r>
              <a:rPr lang="fr-FR" sz="2800" kern="0" spc="-15" dirty="0">
                <a:solidFill>
                  <a:schemeClr val="accent5">
                    <a:lumMod val="75000"/>
                  </a:schemeClr>
                </a:solidFill>
              </a:rPr>
              <a:t>Vos intervenants pour cette session</a:t>
            </a:r>
          </a:p>
          <a:p>
            <a:pPr marL="12700" algn="ctr">
              <a:spcBef>
                <a:spcPts val="95"/>
              </a:spcBef>
            </a:pPr>
            <a:endParaRPr lang="fr-FR" sz="2000" kern="0" spc="-15" dirty="0">
              <a:solidFill>
                <a:srgbClr val="00B0F0"/>
              </a:solidFill>
              <a:latin typeface="Arial" panose="020B0604020202020204" pitchFamily="34" charset="0"/>
              <a:cs typeface="Arial" panose="020B0604020202020204" pitchFamily="34" charset="0"/>
            </a:endParaRPr>
          </a:p>
          <a:p>
            <a:pPr marL="12700" algn="ctr">
              <a:spcBef>
                <a:spcPts val="95"/>
              </a:spcBef>
            </a:pPr>
            <a:r>
              <a:rPr lang="fr-FR" kern="0" dirty="0">
                <a:solidFill>
                  <a:srgbClr val="00B0F0"/>
                </a:solidFill>
              </a:rPr>
              <a:t>Yveline ROUX-BERANGER – Directrice Générale des Services</a:t>
            </a:r>
          </a:p>
          <a:p>
            <a:pPr marL="12700" algn="ctr">
              <a:spcBef>
                <a:spcPts val="95"/>
              </a:spcBef>
            </a:pPr>
            <a:r>
              <a:rPr lang="fr-FR" kern="0" dirty="0">
                <a:solidFill>
                  <a:srgbClr val="00B0F0"/>
                </a:solidFill>
              </a:rPr>
              <a:t>Aurore VEDRENNE- Directrice Adjointe des Services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8F28F731-1CC1-5794-CE19-12C85F7F86F2}"/>
              </a:ext>
            </a:extLst>
          </p:cNvPr>
          <p:cNvSpPr>
            <a:spLocks noGrp="1"/>
          </p:cNvSpPr>
          <p:nvPr>
            <p:ph idx="1"/>
          </p:nvPr>
        </p:nvSpPr>
        <p:spPr>
          <a:xfrm>
            <a:off x="575949" y="1549483"/>
            <a:ext cx="7886700" cy="520655"/>
          </a:xfrm>
        </p:spPr>
        <p:txBody>
          <a:bodyPr>
            <a:normAutofit fontScale="25000" lnSpcReduction="20000"/>
          </a:bodyPr>
          <a:lstStyle/>
          <a:p>
            <a:pPr>
              <a:buFontTx/>
              <a:buChar char="-"/>
            </a:pPr>
            <a:r>
              <a:rPr lang="fr-FR" sz="9600" b="1" dirty="0">
                <a:solidFill>
                  <a:srgbClr val="00B0F0"/>
                </a:solidFill>
              </a:rPr>
              <a:t>Si, sur l’année 2024, votre entité n’avait pas d’agent territorial rémunéré </a:t>
            </a:r>
            <a:r>
              <a:rPr lang="fr-FR" sz="9600" dirty="0"/>
              <a:t>: il convient malgré tout de vous connecter et de transmettre un RSU « à vide » </a:t>
            </a:r>
          </a:p>
          <a:p>
            <a:pPr>
              <a:buFontTx/>
              <a:buChar char="-"/>
            </a:pPr>
            <a:endParaRPr lang="fr-FR" sz="9600" dirty="0"/>
          </a:p>
          <a:p>
            <a:pPr marL="0" indent="0">
              <a:buNone/>
            </a:pPr>
            <a:endParaRPr lang="fr-FR" sz="9600" dirty="0"/>
          </a:p>
          <a:p>
            <a:pPr marL="0" indent="0">
              <a:buNone/>
            </a:pPr>
            <a:r>
              <a:rPr lang="fr-FR" sz="9600" dirty="0"/>
              <a:t>- </a:t>
            </a:r>
            <a:r>
              <a:rPr lang="fr-FR" sz="9600" b="1" dirty="0">
                <a:solidFill>
                  <a:srgbClr val="00B0F0"/>
                </a:solidFill>
              </a:rPr>
              <a:t>Si votre entité a été dissoute ou a simplement changé de numéro SIRET </a:t>
            </a:r>
            <a:r>
              <a:rPr lang="fr-FR" sz="9600" dirty="0"/>
              <a:t>(CCAS, syndicat, commune…), il convient donc de transmettre un RSU « à vide » via l’application, et d’effectuer les démarches nécessaires auprès de l’INSEE. Un simple e-mail à l’adresse </a:t>
            </a:r>
            <a:r>
              <a:rPr lang="fr-FR" sz="9600" u="sng" dirty="0">
                <a:solidFill>
                  <a:srgbClr val="A0C0FF"/>
                </a:solidFill>
                <a:effectLst/>
                <a:latin typeface="+mj-lt"/>
                <a:ea typeface="Aptos" panose="020B0004020202020204" pitchFamily="34" charset="0"/>
                <a:cs typeface="Aptos" panose="020B0004020202020204" pitchFamily="34" charset="0"/>
                <a:hlinkClick r:id="rId2"/>
              </a:rPr>
              <a:t>sirene-secteurpublic@insee-contact.fr</a:t>
            </a:r>
            <a:r>
              <a:rPr lang="fr-FR" sz="9600" u="sng" dirty="0">
                <a:solidFill>
                  <a:srgbClr val="A0C0FF"/>
                </a:solidFill>
                <a:effectLst/>
                <a:latin typeface="+mj-lt"/>
                <a:ea typeface="Aptos" panose="020B0004020202020204" pitchFamily="34" charset="0"/>
                <a:cs typeface="Aptos" panose="020B0004020202020204" pitchFamily="34" charset="0"/>
              </a:rPr>
              <a:t> </a:t>
            </a:r>
            <a:r>
              <a:rPr lang="fr-FR" sz="9600" dirty="0"/>
              <a:t>vous permettra de signaler ce changement, en adressant en pièce jointe la délibération entérinant la suppression.</a:t>
            </a:r>
          </a:p>
          <a:p>
            <a:pPr>
              <a:buFontTx/>
              <a:buChar char="-"/>
            </a:pPr>
            <a:endParaRPr lang="fr-FR" dirty="0">
              <a:solidFill>
                <a:srgbClr val="00B0F0"/>
              </a:solidFill>
            </a:endParaRPr>
          </a:p>
          <a:p>
            <a:pPr>
              <a:buFontTx/>
              <a:buChar char="-"/>
            </a:pPr>
            <a:endParaRPr lang="fr-FR" dirty="0">
              <a:solidFill>
                <a:srgbClr val="00B0F0"/>
              </a:solidFill>
            </a:endParaRPr>
          </a:p>
          <a:p>
            <a:pPr marL="0" indent="0">
              <a:buNone/>
            </a:pPr>
            <a:endParaRPr lang="fr-FR" dirty="0">
              <a:solidFill>
                <a:srgbClr val="00B0F0"/>
              </a:solidFill>
            </a:endParaRPr>
          </a:p>
        </p:txBody>
      </p:sp>
      <p:pic>
        <p:nvPicPr>
          <p:cNvPr id="11" name="Image 10" descr="Logo_CDG18_BS.jpg"/>
          <p:cNvPicPr>
            <a:picLocks noChangeAspect="1"/>
          </p:cNvPicPr>
          <p:nvPr/>
        </p:nvPicPr>
        <p:blipFill>
          <a:blip r:embed="rId3"/>
          <a:stretch>
            <a:fillRect/>
          </a:stretch>
        </p:blipFill>
        <p:spPr>
          <a:xfrm>
            <a:off x="0" y="0"/>
            <a:ext cx="1422426" cy="1443762"/>
          </a:xfrm>
          <a:prstGeom prst="rect">
            <a:avLst/>
          </a:prstGeom>
        </p:spPr>
      </p:pic>
      <p:grpSp>
        <p:nvGrpSpPr>
          <p:cNvPr id="6" name="Groupe 14"/>
          <p:cNvGrpSpPr>
            <a:grpSpLocks/>
          </p:cNvGrpSpPr>
          <p:nvPr/>
        </p:nvGrpSpPr>
        <p:grpSpPr bwMode="auto">
          <a:xfrm>
            <a:off x="1482068" y="152400"/>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object 2"/>
          <p:cNvSpPr txBox="1">
            <a:spLocks noGrp="1"/>
          </p:cNvSpPr>
          <p:nvPr>
            <p:ph type="title"/>
          </p:nvPr>
        </p:nvSpPr>
        <p:spPr>
          <a:xfrm>
            <a:off x="3252676" y="498197"/>
            <a:ext cx="5810294" cy="520655"/>
          </a:xfrm>
          <a:prstGeom prst="rect">
            <a:avLst/>
          </a:prstGeom>
        </p:spPr>
        <p:txBody>
          <a:bodyPr vert="horz" wrap="square" lIns="0" tIns="12700" rIns="0" bIns="0" rtlCol="0">
            <a:spAutoFit/>
          </a:bodyPr>
          <a:lstStyle/>
          <a:p>
            <a:pPr marL="12700">
              <a:lnSpc>
                <a:spcPct val="100000"/>
              </a:lnSpc>
              <a:spcBef>
                <a:spcPts val="100"/>
              </a:spcBef>
            </a:pPr>
            <a:r>
              <a:rPr lang="fr-FR" spc="-20" dirty="0">
                <a:solidFill>
                  <a:srgbClr val="00B0F0"/>
                </a:solidFill>
              </a:rPr>
              <a:t>Les cas particuliers</a:t>
            </a:r>
            <a:endParaRPr spc="-20" dirty="0">
              <a:solidFill>
                <a:srgbClr val="00B0F0"/>
              </a:solidFill>
            </a:endParaRPr>
          </a:p>
        </p:txBody>
      </p:sp>
      <p:sp>
        <p:nvSpPr>
          <p:cNvPr id="5" name="Rectangle 2">
            <a:extLst>
              <a:ext uri="{FF2B5EF4-FFF2-40B4-BE49-F238E27FC236}">
                <a16:creationId xmlns:a16="http://schemas.microsoft.com/office/drawing/2014/main" id="{6E8A83C7-C9E9-49C3-EBF7-396B7AD72B6D}"/>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4678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10FAE-CC27-752C-9AA4-54985406097F}"/>
            </a:ext>
          </a:extLst>
        </p:cNvPr>
        <p:cNvGrpSpPr/>
        <p:nvPr/>
      </p:nvGrpSpPr>
      <p:grpSpPr>
        <a:xfrm>
          <a:off x="0" y="0"/>
          <a:ext cx="0" cy="0"/>
          <a:chOff x="0" y="0"/>
          <a:chExt cx="0" cy="0"/>
        </a:xfrm>
      </p:grpSpPr>
      <p:pic>
        <p:nvPicPr>
          <p:cNvPr id="9" name="Image 8" descr="Logo_CDG18_BS.jpg">
            <a:extLst>
              <a:ext uri="{FF2B5EF4-FFF2-40B4-BE49-F238E27FC236}">
                <a16:creationId xmlns:a16="http://schemas.microsoft.com/office/drawing/2014/main" id="{310A0313-AC23-5369-7B6D-6786BA828123}"/>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4" name="Groupe 14">
            <a:extLst>
              <a:ext uri="{FF2B5EF4-FFF2-40B4-BE49-F238E27FC236}">
                <a16:creationId xmlns:a16="http://schemas.microsoft.com/office/drawing/2014/main" id="{DF33907D-7FD7-888D-2816-58E21A377F0A}"/>
              </a:ext>
            </a:extLst>
          </p:cNvPr>
          <p:cNvGrpSpPr>
            <a:grpSpLocks/>
          </p:cNvGrpSpPr>
          <p:nvPr/>
        </p:nvGrpSpPr>
        <p:grpSpPr bwMode="auto">
          <a:xfrm>
            <a:off x="1357290" y="285728"/>
            <a:ext cx="7661932" cy="2016596"/>
            <a:chOff x="2521302" y="4447632"/>
            <a:chExt cx="6645275" cy="2324642"/>
          </a:xfrm>
        </p:grpSpPr>
        <p:sp>
          <p:nvSpPr>
            <p:cNvPr id="12" name="Oval 2">
              <a:extLst>
                <a:ext uri="{FF2B5EF4-FFF2-40B4-BE49-F238E27FC236}">
                  <a16:creationId xmlns:a16="http://schemas.microsoft.com/office/drawing/2014/main" id="{A7748565-BAA6-E17A-D3A6-BDC4E97B3CE4}"/>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a:extLst>
                <a:ext uri="{FF2B5EF4-FFF2-40B4-BE49-F238E27FC236}">
                  <a16:creationId xmlns:a16="http://schemas.microsoft.com/office/drawing/2014/main" id="{E905F604-C0B6-0DE7-DA84-79315706D8CE}"/>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a:extLst>
                <a:ext uri="{FF2B5EF4-FFF2-40B4-BE49-F238E27FC236}">
                  <a16:creationId xmlns:a16="http://schemas.microsoft.com/office/drawing/2014/main" id="{E5BFC29B-B250-8435-A015-85AC7BADD5F9}"/>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5" name="Group 6">
              <a:extLst>
                <a:ext uri="{FF2B5EF4-FFF2-40B4-BE49-F238E27FC236}">
                  <a16:creationId xmlns:a16="http://schemas.microsoft.com/office/drawing/2014/main" id="{3AEF49C3-BE1E-483D-9A26-183B62E0F92C}"/>
                </a:ext>
              </a:extLst>
            </p:cNvPr>
            <p:cNvGrpSpPr>
              <a:grpSpLocks/>
            </p:cNvGrpSpPr>
            <p:nvPr/>
          </p:nvGrpSpPr>
          <p:grpSpPr bwMode="auto">
            <a:xfrm>
              <a:off x="3957638" y="5091476"/>
              <a:ext cx="171450" cy="1165229"/>
              <a:chOff x="112099728" y="105931681"/>
              <a:chExt cx="170831" cy="1165800"/>
            </a:xfrm>
          </p:grpSpPr>
          <p:sp>
            <p:nvSpPr>
              <p:cNvPr id="20" name="Rectangle 7">
                <a:extLst>
                  <a:ext uri="{FF2B5EF4-FFF2-40B4-BE49-F238E27FC236}">
                    <a16:creationId xmlns:a16="http://schemas.microsoft.com/office/drawing/2014/main" id="{E7C6DEDF-EF5C-14FE-A5BB-40E30B2582C7}"/>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a:extLst>
                  <a:ext uri="{FF2B5EF4-FFF2-40B4-BE49-F238E27FC236}">
                    <a16:creationId xmlns:a16="http://schemas.microsoft.com/office/drawing/2014/main" id="{29F1FF66-A29B-23BC-1DBD-91398D9483C8}"/>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a:extLst>
                  <a:ext uri="{FF2B5EF4-FFF2-40B4-BE49-F238E27FC236}">
                    <a16:creationId xmlns:a16="http://schemas.microsoft.com/office/drawing/2014/main" id="{A8083567-C22D-9611-A8E0-39B4106BEC4E}"/>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6" name="Group 10">
              <a:extLst>
                <a:ext uri="{FF2B5EF4-FFF2-40B4-BE49-F238E27FC236}">
                  <a16:creationId xmlns:a16="http://schemas.microsoft.com/office/drawing/2014/main" id="{2EDE7EFA-A71B-78BA-1FDC-A5E11FD67C11}"/>
                </a:ext>
              </a:extLst>
            </p:cNvPr>
            <p:cNvGrpSpPr>
              <a:grpSpLocks/>
            </p:cNvGrpSpPr>
            <p:nvPr/>
          </p:nvGrpSpPr>
          <p:grpSpPr bwMode="auto">
            <a:xfrm>
              <a:off x="8701088" y="4447632"/>
              <a:ext cx="169862" cy="1163632"/>
              <a:chOff x="116843535" y="105289350"/>
              <a:chExt cx="170420" cy="1163658"/>
            </a:xfrm>
          </p:grpSpPr>
          <p:sp>
            <p:nvSpPr>
              <p:cNvPr id="17" name="Rectangle 16">
                <a:extLst>
                  <a:ext uri="{FF2B5EF4-FFF2-40B4-BE49-F238E27FC236}">
                    <a16:creationId xmlns:a16="http://schemas.microsoft.com/office/drawing/2014/main" id="{2E1E52BB-0B99-A9DA-B56F-E10B729A4CB3}"/>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a:extLst>
                  <a:ext uri="{FF2B5EF4-FFF2-40B4-BE49-F238E27FC236}">
                    <a16:creationId xmlns:a16="http://schemas.microsoft.com/office/drawing/2014/main" id="{FE66A5B5-4231-C026-5CFF-28969CFC8C70}"/>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a:extLst>
                  <a:ext uri="{FF2B5EF4-FFF2-40B4-BE49-F238E27FC236}">
                    <a16:creationId xmlns:a16="http://schemas.microsoft.com/office/drawing/2014/main" id="{780AC34A-36C7-6970-A31C-D00451D96108}"/>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a:extLst>
              <a:ext uri="{FF2B5EF4-FFF2-40B4-BE49-F238E27FC236}">
                <a16:creationId xmlns:a16="http://schemas.microsoft.com/office/drawing/2014/main" id="{0B4EE71A-809E-286A-311B-9ED0AD9FA4FA}"/>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a:extLst>
              <a:ext uri="{FF2B5EF4-FFF2-40B4-BE49-F238E27FC236}">
                <a16:creationId xmlns:a16="http://schemas.microsoft.com/office/drawing/2014/main" id="{3B5F3C99-12F6-7BE7-B02E-74F8E0E2031F}"/>
              </a:ext>
            </a:extLst>
          </p:cNvPr>
          <p:cNvGraphicFramePr/>
          <p:nvPr>
            <p:extLst>
              <p:ext uri="{D42A27DB-BD31-4B8C-83A1-F6EECF244321}">
                <p14:modId xmlns:p14="http://schemas.microsoft.com/office/powerpoint/2010/main" val="1430968404"/>
              </p:ext>
            </p:extLst>
          </p:nvPr>
        </p:nvGraphicFramePr>
        <p:xfrm>
          <a:off x="685800" y="2286000"/>
          <a:ext cx="7162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2159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86A83-0E57-8E02-BC9A-02EAF8816AB0}"/>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F2907F1B-0D53-D508-E9E1-4D77F26B2089}"/>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5B773293-5B15-86DB-FCCC-AE6374B02834}"/>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93AA0C7F-51CE-BD7F-87D4-D207173D4ED6}"/>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21C797A6-E1FB-5976-CDA0-F43E173E080B}"/>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1389196F-F98E-603E-6F5D-1018EC53402F}"/>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E3CAB2BA-2536-BE19-4E0C-A6F2C6B68748}"/>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B6FEA8A7-C16C-CCEB-A046-FA04F9C8B0ED}"/>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B6C7257C-8461-27F2-070B-7F4E5881E6F0}"/>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ECB8D3A1-3265-F7A5-CE22-4F54AE264615}"/>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821E67A3-5946-DD94-61BF-052687051022}"/>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08225A64-2994-5808-F182-06CD1C52A2FB}"/>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60752FB5-1B33-8A76-4604-1E2A71DC5721}"/>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261147CA-C9B3-9085-1B85-04986A5301B5}"/>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062C2624-EC57-459F-F0D9-1810E153C0A2}"/>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Rectangle 2">
            <a:extLst>
              <a:ext uri="{FF2B5EF4-FFF2-40B4-BE49-F238E27FC236}">
                <a16:creationId xmlns:a16="http://schemas.microsoft.com/office/drawing/2014/main" id="{AFC1BB54-E86C-8FB6-7041-15F642C87083}"/>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9" name="Titre 8">
            <a:extLst>
              <a:ext uri="{FF2B5EF4-FFF2-40B4-BE49-F238E27FC236}">
                <a16:creationId xmlns:a16="http://schemas.microsoft.com/office/drawing/2014/main" id="{3F5E2D00-70F8-0DB3-009E-75E842BBB0FB}"/>
              </a:ext>
            </a:extLst>
          </p:cNvPr>
          <p:cNvSpPr>
            <a:spLocks noGrp="1"/>
          </p:cNvSpPr>
          <p:nvPr>
            <p:ph type="title"/>
          </p:nvPr>
        </p:nvSpPr>
        <p:spPr>
          <a:xfrm>
            <a:off x="628650" y="90491"/>
            <a:ext cx="7886700" cy="1325563"/>
          </a:xfrm>
        </p:spPr>
        <p:txBody>
          <a:bodyPr/>
          <a:lstStyle/>
          <a:p>
            <a:pPr algn="r"/>
            <a:r>
              <a:rPr lang="fr-FR" dirty="0">
                <a:solidFill>
                  <a:srgbClr val="00B0F0"/>
                </a:solidFill>
              </a:rPr>
              <a:t>Définition</a:t>
            </a:r>
          </a:p>
        </p:txBody>
      </p:sp>
      <p:sp>
        <p:nvSpPr>
          <p:cNvPr id="12" name="Espace réservé du contenu 11">
            <a:extLst>
              <a:ext uri="{FF2B5EF4-FFF2-40B4-BE49-F238E27FC236}">
                <a16:creationId xmlns:a16="http://schemas.microsoft.com/office/drawing/2014/main" id="{5B77FA42-1493-0D69-03DA-BF644FCD89D0}"/>
              </a:ext>
            </a:extLst>
          </p:cNvPr>
          <p:cNvSpPr>
            <a:spLocks noGrp="1"/>
          </p:cNvSpPr>
          <p:nvPr>
            <p:ph idx="1"/>
          </p:nvPr>
        </p:nvSpPr>
        <p:spPr>
          <a:xfrm>
            <a:off x="711213" y="1722541"/>
            <a:ext cx="7886700" cy="4351338"/>
          </a:xfrm>
        </p:spPr>
        <p:txBody>
          <a:bodyPr/>
          <a:lstStyle/>
          <a:p>
            <a:pPr marL="0" indent="0">
              <a:buNone/>
            </a:pPr>
            <a:r>
              <a:rPr lang="fr-FR" b="1" dirty="0"/>
              <a:t>Détachement = article L.513-1 CGFP : </a:t>
            </a:r>
            <a:r>
              <a:rPr lang="fr-FR" dirty="0"/>
              <a:t> « Le détachement est la position du fonctionnaire placé hors de son corps ou cadre d'emplois d'origine mais continuant à bénéficier, dans ce corps ou cadre d'emplois, de ses droits à l'avancement et à la retraite. »</a:t>
            </a:r>
            <a:r>
              <a:rPr lang="fr-FR" b="1" dirty="0"/>
              <a:t> </a:t>
            </a:r>
          </a:p>
          <a:p>
            <a:pPr marL="0" indent="0">
              <a:buNone/>
            </a:pPr>
            <a:endParaRPr lang="fr-FR" b="1" dirty="0"/>
          </a:p>
          <a:p>
            <a:pPr marL="0" indent="0">
              <a:buNone/>
            </a:pPr>
            <a:r>
              <a:rPr lang="fr-FR" b="1" dirty="0"/>
              <a:t>&gt; Mode de mobilité des fonctionnaires</a:t>
            </a:r>
          </a:p>
          <a:p>
            <a:pPr lvl="1"/>
            <a:endParaRPr lang="fr-FR" dirty="0"/>
          </a:p>
        </p:txBody>
      </p:sp>
      <p:pic>
        <p:nvPicPr>
          <p:cNvPr id="3" name="Image 2" descr="Une image contenant dessin, croquis, Dessin d’enfant, dessin humoristique&#10;&#10;Le contenu généré par l’IA peut être incorrect.">
            <a:extLst>
              <a:ext uri="{FF2B5EF4-FFF2-40B4-BE49-F238E27FC236}">
                <a16:creationId xmlns:a16="http://schemas.microsoft.com/office/drawing/2014/main" id="{C93794DF-FDB2-E287-F6D4-1F27511DFE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4137205"/>
            <a:ext cx="2730500" cy="2730500"/>
          </a:xfrm>
          <a:prstGeom prst="rect">
            <a:avLst/>
          </a:prstGeom>
        </p:spPr>
      </p:pic>
    </p:spTree>
    <p:extLst>
      <p:ext uri="{BB962C8B-B14F-4D97-AF65-F5344CB8AC3E}">
        <p14:creationId xmlns:p14="http://schemas.microsoft.com/office/powerpoint/2010/main" val="2447782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56702-5918-EC49-6E98-67BB9AAD957C}"/>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3A05CFD4-1F8F-2F03-3D4F-B039B6D1EBCD}"/>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AE9B2373-4792-CCD6-5EB1-19CE854BE94A}"/>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B51E7046-DDF4-2D98-9253-964E039B2055}"/>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695C0B43-C634-F8A3-6153-D4DA0CE8B13C}"/>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139C1A8E-D4C1-60B0-769A-0355E94689D5}"/>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75063BAC-E0A5-E978-3102-2363C70CB988}"/>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2DBA7832-5870-B83E-FA0E-34BF267226E3}"/>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5EC47E2E-ECC1-B30D-A473-5C9CCE9B27B2}"/>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ECE3B906-4E53-BD3E-4B56-7885DC5774B3}"/>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591FF92B-EC9A-1174-E216-BF834A7B20D3}"/>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B08C1A2A-9646-D734-161B-323C91DCF7CD}"/>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01D773CE-5A0D-83B1-633A-97F2B74C5E0C}"/>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0DE75261-AE21-078E-E106-2C6FE64A4C85}"/>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EF74EE9A-6B74-BEBC-097D-59ED80FC8DE2}"/>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Rectangle 2">
            <a:extLst>
              <a:ext uri="{FF2B5EF4-FFF2-40B4-BE49-F238E27FC236}">
                <a16:creationId xmlns:a16="http://schemas.microsoft.com/office/drawing/2014/main" id="{A4DA2C44-86B8-1B3F-2682-EC2BB423183A}"/>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9" name="Titre 8">
            <a:extLst>
              <a:ext uri="{FF2B5EF4-FFF2-40B4-BE49-F238E27FC236}">
                <a16:creationId xmlns:a16="http://schemas.microsoft.com/office/drawing/2014/main" id="{9B970739-881D-208C-E70C-6E0D8412C9DC}"/>
              </a:ext>
            </a:extLst>
          </p:cNvPr>
          <p:cNvSpPr>
            <a:spLocks noGrp="1"/>
          </p:cNvSpPr>
          <p:nvPr>
            <p:ph type="title"/>
          </p:nvPr>
        </p:nvSpPr>
        <p:spPr>
          <a:xfrm>
            <a:off x="628650" y="90491"/>
            <a:ext cx="7886700" cy="1325563"/>
          </a:xfrm>
        </p:spPr>
        <p:txBody>
          <a:bodyPr/>
          <a:lstStyle/>
          <a:p>
            <a:pPr algn="r"/>
            <a:r>
              <a:rPr lang="fr-FR" dirty="0">
                <a:solidFill>
                  <a:srgbClr val="00B0F0"/>
                </a:solidFill>
              </a:rPr>
              <a:t>Cas de détachement</a:t>
            </a:r>
          </a:p>
        </p:txBody>
      </p:sp>
      <p:sp>
        <p:nvSpPr>
          <p:cNvPr id="12" name="Espace réservé du contenu 11">
            <a:extLst>
              <a:ext uri="{FF2B5EF4-FFF2-40B4-BE49-F238E27FC236}">
                <a16:creationId xmlns:a16="http://schemas.microsoft.com/office/drawing/2014/main" id="{9109DFD4-2DFB-1B5F-41E4-40F5C0FC5C43}"/>
              </a:ext>
            </a:extLst>
          </p:cNvPr>
          <p:cNvSpPr>
            <a:spLocks noGrp="1"/>
          </p:cNvSpPr>
          <p:nvPr>
            <p:ph idx="1"/>
          </p:nvPr>
        </p:nvSpPr>
        <p:spPr>
          <a:xfrm>
            <a:off x="711213" y="1722541"/>
            <a:ext cx="7886700" cy="4351338"/>
          </a:xfrm>
        </p:spPr>
        <p:txBody>
          <a:bodyPr/>
          <a:lstStyle/>
          <a:p>
            <a:pPr marL="0" indent="0">
              <a:buNone/>
            </a:pPr>
            <a:r>
              <a:rPr lang="fr-FR" b="1" dirty="0"/>
              <a:t>2 modes de détachement :</a:t>
            </a:r>
          </a:p>
          <a:p>
            <a:pPr>
              <a:buFontTx/>
              <a:buChar char="-"/>
            </a:pPr>
            <a:r>
              <a:rPr lang="fr-FR" dirty="0"/>
              <a:t>Discrétionnaire (sous réserve des nécessités de service) : une vingtaine d’hypothèses de détachement listées à l’article 2 du décret n°86-68 :  principalement les hypothèses de détachement auprès d’une autre administration (FPE ou FPH)</a:t>
            </a:r>
          </a:p>
          <a:p>
            <a:pPr marL="0" indent="0">
              <a:buNone/>
            </a:pPr>
            <a:endParaRPr lang="fr-FR" dirty="0"/>
          </a:p>
          <a:p>
            <a:pPr>
              <a:buFontTx/>
              <a:buChar char="-"/>
            </a:pPr>
            <a:r>
              <a:rPr lang="fr-FR" dirty="0"/>
              <a:t>De droit:</a:t>
            </a:r>
          </a:p>
          <a:p>
            <a:pPr lvl="1">
              <a:buFontTx/>
              <a:buChar char="-"/>
            </a:pPr>
            <a:r>
              <a:rPr lang="fr-FR" sz="2100" dirty="0"/>
              <a:t>Pour exercice d’un mandat local</a:t>
            </a:r>
          </a:p>
          <a:p>
            <a:pPr lvl="1">
              <a:buFontTx/>
              <a:buChar char="-"/>
            </a:pPr>
            <a:r>
              <a:rPr lang="fr-FR" sz="2100" dirty="0"/>
              <a:t>Pour exercice d’un mandat syndical</a:t>
            </a:r>
          </a:p>
          <a:p>
            <a:pPr lvl="1">
              <a:buFontTx/>
              <a:buChar char="-"/>
            </a:pPr>
            <a:r>
              <a:rPr lang="fr-FR" sz="2100" dirty="0"/>
              <a:t>Pour l’accomplissement d’une période de stage préalable à la titularisation (ex: suite promotion interne)</a:t>
            </a:r>
          </a:p>
          <a:p>
            <a:pPr lvl="1">
              <a:buFontTx/>
              <a:buChar char="-"/>
            </a:pPr>
            <a:r>
              <a:rPr lang="fr-FR" sz="2100" dirty="0"/>
              <a:t>Détachement d’office dans le cadre d’un transfert d’activité </a:t>
            </a:r>
            <a:r>
              <a:rPr lang="fr-FR" sz="2100" i="1" dirty="0"/>
              <a:t>(non abordé)</a:t>
            </a:r>
          </a:p>
        </p:txBody>
      </p:sp>
    </p:spTree>
    <p:extLst>
      <p:ext uri="{BB962C8B-B14F-4D97-AF65-F5344CB8AC3E}">
        <p14:creationId xmlns:p14="http://schemas.microsoft.com/office/powerpoint/2010/main" val="2929944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A4DE4-B5A8-2C69-B311-7F47CED62C6C}"/>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DFE38D97-3EDA-E96A-2AD7-FF646625B539}"/>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CE90FD58-921C-898E-AD7C-448AA7C1157A}"/>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F245AE4F-D44A-9BB6-386B-378AABED1073}"/>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DC7FA821-BE80-40F9-91E2-4FC495508ECB}"/>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15282C1E-92CC-BE7D-E4B5-F2B50B4A5117}"/>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CF36664E-D6DC-3A1C-9577-016BD7E3151C}"/>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7B775B55-9C81-D45F-7867-D3A4A3746F3B}"/>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2A1021FA-CA1E-18C7-0A62-C15E62B0BC82}"/>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BCF7E246-5ED4-EBD9-A6A5-4952090F8DEB}"/>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38CD01B5-5740-E4EA-DD26-AC82DF628C25}"/>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139B97E2-4D90-C4F5-95E5-77549744C795}"/>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4DFAB656-39D1-A2CD-4C09-AE5316388566}"/>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37E62E3B-A211-6F3C-2E36-C750CAB850E0}"/>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6CB59FD8-BDCC-DC55-B654-1A327DB42394}"/>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Rectangle 2">
            <a:extLst>
              <a:ext uri="{FF2B5EF4-FFF2-40B4-BE49-F238E27FC236}">
                <a16:creationId xmlns:a16="http://schemas.microsoft.com/office/drawing/2014/main" id="{F00584DD-6A23-5E6B-57F6-BC152361151B}"/>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9" name="Titre 8">
            <a:extLst>
              <a:ext uri="{FF2B5EF4-FFF2-40B4-BE49-F238E27FC236}">
                <a16:creationId xmlns:a16="http://schemas.microsoft.com/office/drawing/2014/main" id="{0C7FC625-AE95-E4FA-F4CE-D20A5B83673A}"/>
              </a:ext>
            </a:extLst>
          </p:cNvPr>
          <p:cNvSpPr>
            <a:spLocks noGrp="1"/>
          </p:cNvSpPr>
          <p:nvPr>
            <p:ph type="title"/>
          </p:nvPr>
        </p:nvSpPr>
        <p:spPr>
          <a:xfrm>
            <a:off x="628650" y="90491"/>
            <a:ext cx="7886700" cy="1325563"/>
          </a:xfrm>
        </p:spPr>
        <p:txBody>
          <a:bodyPr/>
          <a:lstStyle/>
          <a:p>
            <a:pPr algn="r"/>
            <a:r>
              <a:rPr lang="fr-FR" dirty="0">
                <a:solidFill>
                  <a:srgbClr val="00B0F0"/>
                </a:solidFill>
              </a:rPr>
              <a:t>Conditions de détachement</a:t>
            </a:r>
          </a:p>
        </p:txBody>
      </p:sp>
      <p:sp>
        <p:nvSpPr>
          <p:cNvPr id="12" name="Espace réservé du contenu 11">
            <a:extLst>
              <a:ext uri="{FF2B5EF4-FFF2-40B4-BE49-F238E27FC236}">
                <a16:creationId xmlns:a16="http://schemas.microsoft.com/office/drawing/2014/main" id="{8C3EA831-D563-24B6-CD75-AAA004BFCB35}"/>
              </a:ext>
            </a:extLst>
          </p:cNvPr>
          <p:cNvSpPr>
            <a:spLocks noGrp="1"/>
          </p:cNvSpPr>
          <p:nvPr>
            <p:ph idx="1"/>
          </p:nvPr>
        </p:nvSpPr>
        <p:spPr>
          <a:xfrm>
            <a:off x="711213" y="1722541"/>
            <a:ext cx="7886700" cy="4351338"/>
          </a:xfrm>
        </p:spPr>
        <p:txBody>
          <a:bodyPr>
            <a:normAutofit/>
          </a:bodyPr>
          <a:lstStyle/>
          <a:p>
            <a:pPr>
              <a:buFontTx/>
              <a:buChar char="-"/>
            </a:pPr>
            <a:r>
              <a:rPr lang="fr-FR" sz="2200" dirty="0"/>
              <a:t>Tous les corps et cadres d’emplois sont accessibles par voie de détachement</a:t>
            </a:r>
          </a:p>
          <a:p>
            <a:pPr>
              <a:buFontTx/>
              <a:buChar char="-"/>
            </a:pPr>
            <a:r>
              <a:rPr lang="fr-FR" sz="2200" dirty="0">
                <a:effectLst/>
                <a:latin typeface="Calibri" panose="020F0502020204030204" pitchFamily="34" charset="0"/>
                <a:ea typeface="Calibri" panose="020F0502020204030204" pitchFamily="34" charset="0"/>
                <a:cs typeface="Calibri" panose="020F0502020204030204" pitchFamily="34" charset="0"/>
              </a:rPr>
              <a:t>Lorsque l'exercice de fonctions du corps ou cadre d'emplois d'accueil est soumis à la détention d'un titre ou d'un diplôme spécifique, l'accès à ces fonctions est subordonné à la détention de ce titre ou de ce diplôme (ex: </a:t>
            </a:r>
            <a:r>
              <a:rPr lang="fr-FR" sz="2200" dirty="0">
                <a:latin typeface="Calibri" panose="020F0502020204030204" pitchFamily="34" charset="0"/>
                <a:ea typeface="Calibri" panose="020F0502020204030204" pitchFamily="34" charset="0"/>
                <a:cs typeface="Calibri" panose="020F0502020204030204" pitchFamily="34" charset="0"/>
              </a:rPr>
              <a:t>infirmière)</a:t>
            </a:r>
          </a:p>
          <a:p>
            <a:pPr>
              <a:buFontTx/>
              <a:buChar char="-"/>
            </a:pPr>
            <a:r>
              <a:rPr lang="fr-FR" sz="2200" dirty="0">
                <a:effectLst/>
                <a:latin typeface="Calibri" panose="020F0502020204030204" pitchFamily="34" charset="0"/>
                <a:ea typeface="Calibri" panose="020F0502020204030204" pitchFamily="34" charset="0"/>
                <a:cs typeface="Calibri" panose="020F0502020204030204" pitchFamily="34" charset="0"/>
              </a:rPr>
              <a:t>Le détachement s’effectue entre corps et cadres d’emplois appartenant à la même catégorie (A, B ou C) et de niveau comparable (exemple : échelles C1, C2 et C3), apprécié au regard des conditions de recrutement ou du niveau des missions prévues par les statuts particuliers</a:t>
            </a:r>
            <a:endParaRPr lang="fr-FR" sz="2200" dirty="0"/>
          </a:p>
        </p:txBody>
      </p:sp>
      <p:pic>
        <p:nvPicPr>
          <p:cNvPr id="2" name="Image 1" descr="Une image contenant cercle&#10;&#10;Le contenu généré par l’IA peut être incorrect.">
            <a:extLst>
              <a:ext uri="{FF2B5EF4-FFF2-40B4-BE49-F238E27FC236}">
                <a16:creationId xmlns:a16="http://schemas.microsoft.com/office/drawing/2014/main" id="{67D8F51E-70C1-4727-13A2-1B7C5074A9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5092785"/>
            <a:ext cx="2514600" cy="1674724"/>
          </a:xfrm>
          <a:prstGeom prst="rect">
            <a:avLst/>
          </a:prstGeom>
        </p:spPr>
      </p:pic>
    </p:spTree>
    <p:extLst>
      <p:ext uri="{BB962C8B-B14F-4D97-AF65-F5344CB8AC3E}">
        <p14:creationId xmlns:p14="http://schemas.microsoft.com/office/powerpoint/2010/main" val="4246512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150D7-9FB0-C41A-B37A-0BADACE4EBA3}"/>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7553472E-DF23-C347-2B64-B0CE841E75C1}"/>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54A2A2F3-A16B-D3A2-19DB-EE1F8906EC8C}"/>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B475A7E6-D8E7-E5BD-A6B4-1C3866B5B8BB}"/>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6D454376-C0D5-461E-0E04-B857467365F5}"/>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4BD5AFFD-791D-BB2A-9BE4-4A29F87A3307}"/>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8DBCBC29-3784-E758-80F6-18309349BC76}"/>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D4F1B5B4-F945-B855-D8F1-2108FD87A0A2}"/>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DDC8D7EA-FFA0-5E70-0558-C4E30FD7E5F3}"/>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B375B355-CF3D-6FEB-3875-904EB4FF2F71}"/>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261F1302-1112-9100-C5EE-0C982129A576}"/>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5D2A6656-24FF-345F-52E1-6173E2C22A7B}"/>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4F14B7D2-2BCD-8590-D671-75A1DC7C9C93}"/>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BF72B3EE-1004-4372-585D-B86E10CBC9F2}"/>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8F48E838-0AE4-4626-4540-B5E60042ED13}"/>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Rectangle 2">
            <a:extLst>
              <a:ext uri="{FF2B5EF4-FFF2-40B4-BE49-F238E27FC236}">
                <a16:creationId xmlns:a16="http://schemas.microsoft.com/office/drawing/2014/main" id="{1E186AA2-4DC6-3BEF-7485-93E7A488CA6E}"/>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9" name="Titre 8">
            <a:extLst>
              <a:ext uri="{FF2B5EF4-FFF2-40B4-BE49-F238E27FC236}">
                <a16:creationId xmlns:a16="http://schemas.microsoft.com/office/drawing/2014/main" id="{03C338A0-E850-D442-91B4-43D8EE251340}"/>
              </a:ext>
            </a:extLst>
          </p:cNvPr>
          <p:cNvSpPr>
            <a:spLocks noGrp="1"/>
          </p:cNvSpPr>
          <p:nvPr>
            <p:ph type="title"/>
          </p:nvPr>
        </p:nvSpPr>
        <p:spPr>
          <a:xfrm>
            <a:off x="628650" y="90491"/>
            <a:ext cx="7886700" cy="1325563"/>
          </a:xfrm>
        </p:spPr>
        <p:txBody>
          <a:bodyPr/>
          <a:lstStyle/>
          <a:p>
            <a:pPr algn="r"/>
            <a:r>
              <a:rPr lang="fr-FR" dirty="0">
                <a:solidFill>
                  <a:srgbClr val="00B0F0"/>
                </a:solidFill>
              </a:rPr>
              <a:t>Procédure de détachement</a:t>
            </a:r>
          </a:p>
        </p:txBody>
      </p:sp>
      <p:sp>
        <p:nvSpPr>
          <p:cNvPr id="12" name="Espace réservé du contenu 11">
            <a:extLst>
              <a:ext uri="{FF2B5EF4-FFF2-40B4-BE49-F238E27FC236}">
                <a16:creationId xmlns:a16="http://schemas.microsoft.com/office/drawing/2014/main" id="{2082E52D-2867-EE5C-9A0B-C35F24F3158F}"/>
              </a:ext>
            </a:extLst>
          </p:cNvPr>
          <p:cNvSpPr>
            <a:spLocks noGrp="1"/>
          </p:cNvSpPr>
          <p:nvPr>
            <p:ph idx="1"/>
          </p:nvPr>
        </p:nvSpPr>
        <p:spPr>
          <a:xfrm>
            <a:off x="711213" y="1722541"/>
            <a:ext cx="7886700" cy="4351338"/>
          </a:xfrm>
        </p:spPr>
        <p:txBody>
          <a:bodyPr>
            <a:normAutofit/>
          </a:bodyPr>
          <a:lstStyle/>
          <a:p>
            <a:pPr>
              <a:buFontTx/>
              <a:buChar char="-"/>
            </a:pPr>
            <a:r>
              <a:rPr lang="fr-FR" sz="2200" dirty="0"/>
              <a:t>Demande de détachement de l’agent précisant:</a:t>
            </a:r>
          </a:p>
          <a:p>
            <a:pPr marL="685800" lvl="1" indent="-342900" algn="just">
              <a:lnSpc>
                <a:spcPct val="107000"/>
              </a:lnSpc>
              <a:buFont typeface="Wingdings" panose="05000000000000000000" pitchFamily="2" charset="2"/>
              <a:buChar char=""/>
            </a:pPr>
            <a:r>
              <a:rPr lang="fr-FR" sz="1700" dirty="0">
                <a:latin typeface="Calibri" panose="020F0502020204030204" pitchFamily="34" charset="0"/>
                <a:cs typeface="Calibri" panose="020F0502020204030204" pitchFamily="34" charset="0"/>
              </a:rPr>
              <a:t>La nature du détachement,</a:t>
            </a:r>
          </a:p>
          <a:p>
            <a:pPr marL="685800" lvl="1" indent="-342900" algn="just">
              <a:lnSpc>
                <a:spcPct val="107000"/>
              </a:lnSpc>
              <a:buFont typeface="Wingdings" panose="05000000000000000000" pitchFamily="2" charset="2"/>
              <a:buChar char=""/>
            </a:pPr>
            <a:r>
              <a:rPr lang="fr-FR" sz="1700" dirty="0">
                <a:latin typeface="Calibri" panose="020F0502020204030204" pitchFamily="34" charset="0"/>
                <a:cs typeface="Calibri" panose="020F0502020204030204" pitchFamily="34" charset="0"/>
              </a:rPr>
              <a:t>La durée du détachement,</a:t>
            </a:r>
          </a:p>
          <a:p>
            <a:pPr marL="685800" lvl="1" indent="-342900" algn="just">
              <a:lnSpc>
                <a:spcPct val="107000"/>
              </a:lnSpc>
              <a:buFont typeface="Wingdings" panose="05000000000000000000" pitchFamily="2" charset="2"/>
              <a:buChar char=""/>
            </a:pPr>
            <a:r>
              <a:rPr lang="fr-FR" sz="1700" dirty="0">
                <a:latin typeface="Calibri" panose="020F0502020204030204" pitchFamily="34" charset="0"/>
                <a:cs typeface="Calibri" panose="020F0502020204030204" pitchFamily="34" charset="0"/>
              </a:rPr>
              <a:t>L’administration ou l’organisme d’accueil</a:t>
            </a:r>
            <a:r>
              <a:rPr lang="fr-FR" sz="1700" dirty="0">
                <a:effectLst/>
                <a:latin typeface="Calibri" panose="020F0502020204030204" pitchFamily="34" charset="0"/>
                <a:ea typeface="Calibri" panose="020F0502020204030204" pitchFamily="34" charset="0"/>
                <a:cs typeface="Calibri" panose="020F0502020204030204" pitchFamily="34" charset="0"/>
              </a:rPr>
              <a:t>,</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p>
            <a:pPr marL="685800" lvl="1" indent="-342900" algn="just">
              <a:lnSpc>
                <a:spcPct val="107000"/>
              </a:lnSpc>
              <a:buFont typeface="Wingdings" panose="05000000000000000000" pitchFamily="2" charset="2"/>
              <a:buChar char=""/>
            </a:pPr>
            <a:r>
              <a:rPr lang="fr-FR" sz="1700" dirty="0">
                <a:effectLst/>
                <a:latin typeface="Calibri" panose="020F0502020204030204" pitchFamily="34" charset="0"/>
                <a:ea typeface="Calibri" panose="020F0502020204030204" pitchFamily="34" charset="0"/>
                <a:cs typeface="Calibri" panose="020F0502020204030204" pitchFamily="34" charset="0"/>
              </a:rPr>
              <a:t>Le grade d’accueil, l’emploi ou les fonctions envisagées,</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p>
            <a:pPr marL="685800" lvl="1" indent="-342900" algn="just">
              <a:lnSpc>
                <a:spcPct val="107000"/>
              </a:lnSpc>
              <a:spcAft>
                <a:spcPts val="800"/>
              </a:spcAft>
              <a:buFont typeface="Wingdings" panose="05000000000000000000" pitchFamily="2" charset="2"/>
              <a:buChar char=""/>
            </a:pPr>
            <a:r>
              <a:rPr lang="fr-FR" sz="1700" dirty="0">
                <a:effectLst/>
                <a:latin typeface="Calibri" panose="020F0502020204030204" pitchFamily="34" charset="0"/>
                <a:ea typeface="Calibri" panose="020F0502020204030204" pitchFamily="34" charset="0"/>
                <a:cs typeface="Calibri" panose="020F0502020204030204" pitchFamily="34" charset="0"/>
              </a:rPr>
              <a:t>La date de début du détachement souhaitée (préavis de 3 mois maximum)</a:t>
            </a:r>
          </a:p>
          <a:p>
            <a:pPr marL="0" indent="0" algn="just">
              <a:lnSpc>
                <a:spcPct val="107000"/>
              </a:lnSpc>
              <a:spcAft>
                <a:spcPts val="800"/>
              </a:spcAft>
              <a:buNone/>
            </a:pPr>
            <a:r>
              <a:rPr lang="fr-FR" sz="2200" dirty="0">
                <a:latin typeface="Calibri" panose="020F0502020204030204" pitchFamily="34" charset="0"/>
                <a:ea typeface="Calibri" panose="020F0502020204030204" pitchFamily="34" charset="0"/>
                <a:cs typeface="Calibri" panose="020F0502020204030204" pitchFamily="34" charset="0"/>
              </a:rPr>
              <a:t>- Décision de l’autorité territoriale sur le principe du détachement et la date de départ de l’agent</a:t>
            </a:r>
            <a:endParaRPr lang="fr-FR"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 9" descr="Une image contenant texte, écriture manuscrite, dessin, fournitures de bureau&#10;&#10;Le contenu généré par l’IA peut être incorrect.">
            <a:extLst>
              <a:ext uri="{FF2B5EF4-FFF2-40B4-BE49-F238E27FC236}">
                <a16:creationId xmlns:a16="http://schemas.microsoft.com/office/drawing/2014/main" id="{9FC009DB-D2E0-210F-5C31-67886B0A5C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2161" y="1156515"/>
            <a:ext cx="1420626" cy="853273"/>
          </a:xfrm>
          <a:prstGeom prst="rect">
            <a:avLst/>
          </a:prstGeom>
        </p:spPr>
      </p:pic>
    </p:spTree>
    <p:extLst>
      <p:ext uri="{BB962C8B-B14F-4D97-AF65-F5344CB8AC3E}">
        <p14:creationId xmlns:p14="http://schemas.microsoft.com/office/powerpoint/2010/main" val="1691192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267AB-BFE4-B696-0FF4-E29AB29B1396}"/>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B0B17E91-6C95-75AB-9B05-168B09CBAF49}"/>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53CC0F40-C9D0-ABD2-011E-2B398ABCD777}"/>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9C586240-12F9-321D-610F-0E4ACEAE1365}"/>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2A578EDD-B62E-526D-6C7F-F9D8D940C045}"/>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F8D5C1F4-33C9-D8D7-A0CE-E58855AD911E}"/>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55192B9E-A1A5-21DE-A4E2-D5D9E7A280FF}"/>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083C9203-C31B-7492-2C6E-C5D22A7FFE0B}"/>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A0763B0D-3EEF-E363-04C8-BFE440CBB916}"/>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573FA1D7-6852-D64D-B81F-16A5660181C1}"/>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B8353131-A93B-00A3-82AA-BE7AF1A346CC}"/>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BD6BD16A-0037-FBB4-48A5-CF292CFB7002}"/>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F716115B-36DD-09B2-FE78-704FBCF22BAE}"/>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CE7A95E1-833A-40E2-8560-96CEC70819E4}"/>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240C4BFE-560C-2AD2-434B-A45F2C6FBDC0}"/>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Rectangle 2">
            <a:extLst>
              <a:ext uri="{FF2B5EF4-FFF2-40B4-BE49-F238E27FC236}">
                <a16:creationId xmlns:a16="http://schemas.microsoft.com/office/drawing/2014/main" id="{BB386B0F-6E47-7840-D4FA-1517D076556B}"/>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9" name="Titre 8">
            <a:extLst>
              <a:ext uri="{FF2B5EF4-FFF2-40B4-BE49-F238E27FC236}">
                <a16:creationId xmlns:a16="http://schemas.microsoft.com/office/drawing/2014/main" id="{763FB976-4326-7143-0CCD-8095A1FB17D1}"/>
              </a:ext>
            </a:extLst>
          </p:cNvPr>
          <p:cNvSpPr>
            <a:spLocks noGrp="1"/>
          </p:cNvSpPr>
          <p:nvPr>
            <p:ph type="title"/>
          </p:nvPr>
        </p:nvSpPr>
        <p:spPr>
          <a:xfrm>
            <a:off x="628650" y="90491"/>
            <a:ext cx="7886700" cy="1325563"/>
          </a:xfrm>
        </p:spPr>
        <p:txBody>
          <a:bodyPr/>
          <a:lstStyle/>
          <a:p>
            <a:pPr algn="r"/>
            <a:r>
              <a:rPr lang="fr-FR" dirty="0">
                <a:solidFill>
                  <a:srgbClr val="00B0F0"/>
                </a:solidFill>
              </a:rPr>
              <a:t>Durée du détachement</a:t>
            </a:r>
          </a:p>
        </p:txBody>
      </p:sp>
      <p:pic>
        <p:nvPicPr>
          <p:cNvPr id="3" name="Image 2" descr="Une image contenant capture d’écran, conception, illustration&#10;&#10;Le contenu généré par l’IA peut être incorrect.">
            <a:extLst>
              <a:ext uri="{FF2B5EF4-FFF2-40B4-BE49-F238E27FC236}">
                <a16:creationId xmlns:a16="http://schemas.microsoft.com/office/drawing/2014/main" id="{7558E717-EC08-F9B6-8F4E-2FF6EF7BA1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0413" y="4842746"/>
            <a:ext cx="1826902" cy="1362702"/>
          </a:xfrm>
          <a:prstGeom prst="rect">
            <a:avLst/>
          </a:prstGeom>
        </p:spPr>
      </p:pic>
      <p:sp>
        <p:nvSpPr>
          <p:cNvPr id="4" name="ZoneTexte 3">
            <a:extLst>
              <a:ext uri="{FF2B5EF4-FFF2-40B4-BE49-F238E27FC236}">
                <a16:creationId xmlns:a16="http://schemas.microsoft.com/office/drawing/2014/main" id="{1C0274C2-4C8F-7B23-2F2D-09E633EBBBAC}"/>
              </a:ext>
            </a:extLst>
          </p:cNvPr>
          <p:cNvSpPr txBox="1"/>
          <p:nvPr/>
        </p:nvSpPr>
        <p:spPr>
          <a:xfrm>
            <a:off x="184731" y="1752600"/>
            <a:ext cx="8586945" cy="2585323"/>
          </a:xfrm>
          <a:prstGeom prst="rect">
            <a:avLst/>
          </a:prstGeom>
          <a:noFill/>
        </p:spPr>
        <p:txBody>
          <a:bodyPr wrap="square" rtlCol="0">
            <a:spAutoFit/>
          </a:bodyPr>
          <a:lstStyle/>
          <a:p>
            <a:r>
              <a:rPr lang="fr-FR" dirty="0"/>
              <a:t>- </a:t>
            </a:r>
            <a:r>
              <a:rPr lang="fr-FR" b="1" dirty="0"/>
              <a:t>Détachement de courte durée </a:t>
            </a:r>
            <a:r>
              <a:rPr lang="fr-FR" dirty="0"/>
              <a:t>: maximum 6 mois non renouvelable</a:t>
            </a:r>
          </a:p>
          <a:p>
            <a:endParaRPr lang="fr-FR" dirty="0"/>
          </a:p>
          <a:p>
            <a:pPr marL="285750" indent="-285750">
              <a:buFontTx/>
              <a:buChar char="-"/>
            </a:pPr>
            <a:r>
              <a:rPr lang="fr-FR" b="1" dirty="0"/>
              <a:t>Détachement de longue durée </a:t>
            </a:r>
            <a:r>
              <a:rPr lang="fr-FR" dirty="0"/>
              <a:t>: </a:t>
            </a:r>
          </a:p>
          <a:p>
            <a:pPr marL="742950" lvl="1" indent="-285750">
              <a:buFontTx/>
              <a:buChar char="-"/>
            </a:pPr>
            <a:r>
              <a:rPr lang="fr-FR" dirty="0"/>
              <a:t>pas de minimum</a:t>
            </a:r>
          </a:p>
          <a:p>
            <a:pPr marL="742950" lvl="1" indent="-285750">
              <a:buFontTx/>
              <a:buChar char="-"/>
            </a:pPr>
            <a:r>
              <a:rPr lang="fr-FR" dirty="0"/>
              <a:t>maximum 5 ans renouvelable </a:t>
            </a:r>
          </a:p>
          <a:p>
            <a:pPr marL="742950" lvl="1" indent="-285750">
              <a:buFontTx/>
              <a:buChar char="-"/>
            </a:pPr>
            <a:r>
              <a:rPr lang="fr-FR" dirty="0"/>
              <a:t>au-delà de 5 ans de détachement au sein d’une autre FP : obligation de proposer à l’agent d’être intégré dans son corps ou cadre d’emplois d’accueil, l’agent peut refuser cette intégration et renouveler son détachement</a:t>
            </a:r>
          </a:p>
          <a:p>
            <a:endParaRPr lang="fr-FR" dirty="0"/>
          </a:p>
        </p:txBody>
      </p:sp>
    </p:spTree>
    <p:extLst>
      <p:ext uri="{BB962C8B-B14F-4D97-AF65-F5344CB8AC3E}">
        <p14:creationId xmlns:p14="http://schemas.microsoft.com/office/powerpoint/2010/main" val="559278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7AF8F-45E7-4608-FF26-4E2CEE37B9B1}"/>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6F5B2E59-323F-B69E-65F3-C766087B0F4C}"/>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BB671C67-C8F1-964F-D4F9-2C069FACAC90}"/>
              </a:ext>
            </a:extLst>
          </p:cNvPr>
          <p:cNvGrpSpPr>
            <a:grpSpLocks/>
          </p:cNvGrpSpPr>
          <p:nvPr/>
        </p:nvGrpSpPr>
        <p:grpSpPr bwMode="auto">
          <a:xfrm>
            <a:off x="1519282" y="185717"/>
            <a:ext cx="7661932" cy="1314472"/>
            <a:chOff x="2521302" y="4447632"/>
            <a:chExt cx="6645275" cy="2324642"/>
          </a:xfrm>
        </p:grpSpPr>
        <p:sp>
          <p:nvSpPr>
            <p:cNvPr id="14" name="Oval 2">
              <a:extLst>
                <a:ext uri="{FF2B5EF4-FFF2-40B4-BE49-F238E27FC236}">
                  <a16:creationId xmlns:a16="http://schemas.microsoft.com/office/drawing/2014/main" id="{E8347F58-CF62-4C7D-9E8C-17C64870C70B}"/>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84832278-3410-9F84-C104-BA2AF549DFA9}"/>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1E0C8013-09A9-760C-8DC6-69ADA379C366}"/>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8F83BFDA-8A15-49B8-2689-FC5C7E0D5DB9}"/>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996D55AC-5DAE-EA8F-012E-7F3C4630322F}"/>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3912AF31-CDF9-45FA-CC9E-40E32751FFBD}"/>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01A4A850-02C0-B345-4546-0C7AE9D2EB5C}"/>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AD0773B6-1E98-99D3-0F68-DA91EF928AD8}"/>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625D7C0F-2FD8-ADA1-A799-CC6CE3E341F8}"/>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1F15FCFC-77FC-A333-7E82-4EA26337F2B7}"/>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3CA68CE4-8111-D2E7-3E78-C32154A3DE61}"/>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FA3EEDFF-4773-6717-E43F-C32E2463D595}"/>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Rectangle 2">
            <a:extLst>
              <a:ext uri="{FF2B5EF4-FFF2-40B4-BE49-F238E27FC236}">
                <a16:creationId xmlns:a16="http://schemas.microsoft.com/office/drawing/2014/main" id="{698B4C62-20C6-70BC-6789-48A9FEE7E1F3}"/>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9" name="Titre 8">
            <a:extLst>
              <a:ext uri="{FF2B5EF4-FFF2-40B4-BE49-F238E27FC236}">
                <a16:creationId xmlns:a16="http://schemas.microsoft.com/office/drawing/2014/main" id="{CA15F962-BC0F-F455-4FD2-BC30FAA4934A}"/>
              </a:ext>
            </a:extLst>
          </p:cNvPr>
          <p:cNvSpPr>
            <a:spLocks noGrp="1"/>
          </p:cNvSpPr>
          <p:nvPr>
            <p:ph type="title"/>
          </p:nvPr>
        </p:nvSpPr>
        <p:spPr>
          <a:xfrm>
            <a:off x="628650" y="90491"/>
            <a:ext cx="7886700" cy="1325563"/>
          </a:xfrm>
        </p:spPr>
        <p:txBody>
          <a:bodyPr/>
          <a:lstStyle/>
          <a:p>
            <a:pPr algn="r"/>
            <a:r>
              <a:rPr lang="fr-FR" dirty="0">
                <a:solidFill>
                  <a:srgbClr val="00B0F0"/>
                </a:solidFill>
              </a:rPr>
              <a:t>Situation de l’agent détaché</a:t>
            </a:r>
          </a:p>
        </p:txBody>
      </p:sp>
      <p:sp>
        <p:nvSpPr>
          <p:cNvPr id="4" name="ZoneTexte 3">
            <a:extLst>
              <a:ext uri="{FF2B5EF4-FFF2-40B4-BE49-F238E27FC236}">
                <a16:creationId xmlns:a16="http://schemas.microsoft.com/office/drawing/2014/main" id="{791E4C39-FF11-9672-09CA-5F3E02CA50D9}"/>
              </a:ext>
            </a:extLst>
          </p:cNvPr>
          <p:cNvSpPr txBox="1"/>
          <p:nvPr/>
        </p:nvSpPr>
        <p:spPr>
          <a:xfrm>
            <a:off x="184731" y="1752600"/>
            <a:ext cx="8586945" cy="3416320"/>
          </a:xfrm>
          <a:prstGeom prst="rect">
            <a:avLst/>
          </a:prstGeom>
          <a:noFill/>
        </p:spPr>
        <p:txBody>
          <a:bodyPr wrap="square" rtlCol="0">
            <a:spAutoFit/>
          </a:bodyPr>
          <a:lstStyle/>
          <a:p>
            <a:r>
              <a:rPr lang="fr-FR" dirty="0"/>
              <a:t>-  </a:t>
            </a:r>
            <a:r>
              <a:rPr lang="fr-FR" sz="1800" dirty="0">
                <a:effectLst/>
                <a:latin typeface="Calibri" panose="020F0502020204030204" pitchFamily="34" charset="0"/>
                <a:ea typeface="Calibri" panose="020F0502020204030204" pitchFamily="34" charset="0"/>
                <a:cs typeface="Calibri" panose="020F0502020204030204" pitchFamily="34" charset="0"/>
              </a:rPr>
              <a:t>Durant son détachement, l’agent continue à bénéficier </a:t>
            </a:r>
            <a:r>
              <a:rPr lang="fr-FR" sz="1800" b="1" dirty="0">
                <a:effectLst/>
                <a:latin typeface="Calibri" panose="020F0502020204030204" pitchFamily="34" charset="0"/>
                <a:ea typeface="Calibri" panose="020F0502020204030204" pitchFamily="34" charset="0"/>
                <a:cs typeface="Calibri" panose="020F0502020204030204" pitchFamily="34" charset="0"/>
              </a:rPr>
              <a:t>de ses droits à avancement</a:t>
            </a:r>
            <a:r>
              <a:rPr lang="fr-FR" sz="1800" dirty="0">
                <a:effectLst/>
                <a:latin typeface="Calibri" panose="020F0502020204030204" pitchFamily="34" charset="0"/>
                <a:ea typeface="Calibri" panose="020F0502020204030204" pitchFamily="34" charset="0"/>
                <a:cs typeface="Calibri" panose="020F0502020204030204" pitchFamily="34" charset="0"/>
              </a:rPr>
              <a:t> dans son corps, cadre d’emplois ou emploi d’origine</a:t>
            </a:r>
          </a:p>
          <a:p>
            <a:endParaRPr lang="fr-FR" sz="18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buFontTx/>
              <a:buChar char="-"/>
            </a:pPr>
            <a:r>
              <a:rPr lang="fr-FR" sz="1800" dirty="0">
                <a:effectLst/>
                <a:latin typeface="Calibri" panose="020F0502020204030204" pitchFamily="34" charset="0"/>
                <a:ea typeface="Calibri" panose="020F0502020204030204" pitchFamily="34" charset="0"/>
                <a:cs typeface="Calibri" panose="020F0502020204030204" pitchFamily="34" charset="0"/>
              </a:rPr>
              <a:t>Lorsque le fonctionnaire bénéficie ou peut prétendre au bénéfice d'un avancement de grade dans son corps ou cadre d'emplois d'origine, il est tenu compte dans le cadre d'emplois de détachement, sous réserve de la vacance d'emploi correspondant dans la collectivité territoriale de détachement, du grade et de l'échelon qu'il a atteints ou auxquels il peut prétendre dans son corps ou cadre d'emplois d'origine, dès lors qu'ils lui sont plus favorables</a:t>
            </a:r>
          </a:p>
          <a:p>
            <a:pPr marL="285750" indent="-285750">
              <a:buFontTx/>
              <a:buChar char="-"/>
            </a:pPr>
            <a:endParaRPr lang="fr-FR" dirty="0">
              <a:latin typeface="Calibri" panose="020F0502020204030204" pitchFamily="34" charset="0"/>
              <a:ea typeface="Calibri" panose="020F0502020204030204" pitchFamily="34" charset="0"/>
              <a:cs typeface="Calibri" panose="020F0502020204030204" pitchFamily="34" charset="0"/>
            </a:endParaRPr>
          </a:p>
          <a:p>
            <a:pPr marL="285750" indent="-285750">
              <a:buFontTx/>
              <a:buChar char="-"/>
            </a:pPr>
            <a:r>
              <a:rPr lang="fr-FR" b="1" dirty="0">
                <a:latin typeface="Calibri" panose="020F0502020204030204" pitchFamily="34" charset="0"/>
                <a:ea typeface="Calibri" panose="020F0502020204030204" pitchFamily="34" charset="0"/>
                <a:cs typeface="Calibri" panose="020F0502020204030204" pitchFamily="34" charset="0"/>
              </a:rPr>
              <a:t>Rémunération</a:t>
            </a:r>
            <a:r>
              <a:rPr lang="fr-FR" dirty="0">
                <a:latin typeface="Calibri" panose="020F0502020204030204" pitchFamily="34" charset="0"/>
                <a:ea typeface="Calibri" panose="020F0502020204030204" pitchFamily="34" charset="0"/>
                <a:cs typeface="Calibri" panose="020F0502020204030204" pitchFamily="34" charset="0"/>
              </a:rPr>
              <a:t> de l’agent calculé par rapport à sa situation dans sa collectivité d’accueil (indice et régime indemnitaire)</a:t>
            </a:r>
            <a:endParaRPr lang="fr-FR" dirty="0"/>
          </a:p>
        </p:txBody>
      </p:sp>
      <p:pic>
        <p:nvPicPr>
          <p:cNvPr id="10" name="Image 9" descr="Une image contenant Graphique, graphisme, bleu vert, clipart&#10;&#10;Le contenu généré par l’IA peut être incorrect.">
            <a:extLst>
              <a:ext uri="{FF2B5EF4-FFF2-40B4-BE49-F238E27FC236}">
                <a16:creationId xmlns:a16="http://schemas.microsoft.com/office/drawing/2014/main" id="{5A7284D6-21AA-D546-A6E9-A1A1F79452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7719" y="5007148"/>
            <a:ext cx="2619375" cy="1743075"/>
          </a:xfrm>
          <a:prstGeom prst="rect">
            <a:avLst/>
          </a:prstGeom>
        </p:spPr>
      </p:pic>
    </p:spTree>
    <p:extLst>
      <p:ext uri="{BB962C8B-B14F-4D97-AF65-F5344CB8AC3E}">
        <p14:creationId xmlns:p14="http://schemas.microsoft.com/office/powerpoint/2010/main" val="1125328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3B2E5-8EAE-8946-8A8F-5E38AC542477}"/>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E93DB2E6-1EBD-ABF8-AFF5-4555CB967190}"/>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44BF8532-593F-2288-B296-D53316843A96}"/>
              </a:ext>
            </a:extLst>
          </p:cNvPr>
          <p:cNvGrpSpPr>
            <a:grpSpLocks/>
          </p:cNvGrpSpPr>
          <p:nvPr/>
        </p:nvGrpSpPr>
        <p:grpSpPr bwMode="auto">
          <a:xfrm>
            <a:off x="1519282" y="185717"/>
            <a:ext cx="7661932" cy="1314472"/>
            <a:chOff x="2521302" y="4447632"/>
            <a:chExt cx="6645275" cy="2324642"/>
          </a:xfrm>
        </p:grpSpPr>
        <p:sp>
          <p:nvSpPr>
            <p:cNvPr id="14" name="Oval 2">
              <a:extLst>
                <a:ext uri="{FF2B5EF4-FFF2-40B4-BE49-F238E27FC236}">
                  <a16:creationId xmlns:a16="http://schemas.microsoft.com/office/drawing/2014/main" id="{AEAC8D67-ED6B-C9C6-2D57-D9DAB92AB568}"/>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5072666B-1BB5-013F-FC60-F91C10908543}"/>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06D053E7-15D6-1B50-AE37-8CD11D483F03}"/>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BC5B727F-3BED-9F3D-31D7-5CDF03C100F4}"/>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BBE21D07-AC33-02E6-1BC2-5C89E197654B}"/>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D1287FBB-C5C9-728C-E9B7-4FA71129F58D}"/>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5C9843D6-89E6-ABAA-85EA-2F2C242878C5}"/>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C431B326-6327-A759-DB91-B7DAD68D5AFE}"/>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ADECE10C-0528-441B-FD2E-19B6E511CFD0}"/>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9F5DD210-5C72-3F72-2D6D-B14F097D37E6}"/>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2CAA91DE-C92D-D1D2-AB48-FC931A734110}"/>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240CA7EA-F10C-4C6E-5861-908DC84DEA24}"/>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Rectangle 2">
            <a:extLst>
              <a:ext uri="{FF2B5EF4-FFF2-40B4-BE49-F238E27FC236}">
                <a16:creationId xmlns:a16="http://schemas.microsoft.com/office/drawing/2014/main" id="{072AF5FE-1382-D6D8-4DFE-D8315B299877}"/>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9" name="Titre 8">
            <a:extLst>
              <a:ext uri="{FF2B5EF4-FFF2-40B4-BE49-F238E27FC236}">
                <a16:creationId xmlns:a16="http://schemas.microsoft.com/office/drawing/2014/main" id="{8A7FBECF-B8C2-368B-6D42-C60CBC766262}"/>
              </a:ext>
            </a:extLst>
          </p:cNvPr>
          <p:cNvSpPr>
            <a:spLocks noGrp="1"/>
          </p:cNvSpPr>
          <p:nvPr>
            <p:ph type="title"/>
          </p:nvPr>
        </p:nvSpPr>
        <p:spPr>
          <a:xfrm>
            <a:off x="628650" y="90491"/>
            <a:ext cx="7886700" cy="1325563"/>
          </a:xfrm>
        </p:spPr>
        <p:txBody>
          <a:bodyPr/>
          <a:lstStyle/>
          <a:p>
            <a:pPr algn="r"/>
            <a:r>
              <a:rPr lang="fr-FR" dirty="0">
                <a:solidFill>
                  <a:srgbClr val="00B0F0"/>
                </a:solidFill>
              </a:rPr>
              <a:t>Modalités de réintégration </a:t>
            </a:r>
          </a:p>
        </p:txBody>
      </p:sp>
      <p:sp>
        <p:nvSpPr>
          <p:cNvPr id="4" name="ZoneTexte 3">
            <a:extLst>
              <a:ext uri="{FF2B5EF4-FFF2-40B4-BE49-F238E27FC236}">
                <a16:creationId xmlns:a16="http://schemas.microsoft.com/office/drawing/2014/main" id="{D99A1B19-14A9-7C54-85DB-79D444CB8B45}"/>
              </a:ext>
            </a:extLst>
          </p:cNvPr>
          <p:cNvSpPr txBox="1"/>
          <p:nvPr/>
        </p:nvSpPr>
        <p:spPr>
          <a:xfrm>
            <a:off x="211312" y="1487630"/>
            <a:ext cx="8586945" cy="923330"/>
          </a:xfrm>
          <a:prstGeom prst="rect">
            <a:avLst/>
          </a:prstGeom>
          <a:noFill/>
        </p:spPr>
        <p:txBody>
          <a:bodyPr wrap="square" rtlCol="0">
            <a:spAutoFit/>
          </a:bodyPr>
          <a:lstStyle/>
          <a:p>
            <a:r>
              <a:rPr lang="fr-FR" b="1" dirty="0">
                <a:solidFill>
                  <a:srgbClr val="00B0F0"/>
                </a:solidFill>
              </a:rPr>
              <a:t>Réintégration anticipée :</a:t>
            </a:r>
          </a:p>
          <a:p>
            <a:endParaRPr lang="fr-FR" dirty="0"/>
          </a:p>
          <a:p>
            <a:endParaRPr lang="fr-FR" dirty="0"/>
          </a:p>
        </p:txBody>
      </p:sp>
      <p:graphicFrame>
        <p:nvGraphicFramePr>
          <p:cNvPr id="2" name="Tableau 1">
            <a:extLst>
              <a:ext uri="{FF2B5EF4-FFF2-40B4-BE49-F238E27FC236}">
                <a16:creationId xmlns:a16="http://schemas.microsoft.com/office/drawing/2014/main" id="{8AD08E49-72CB-244A-C1B6-12AED43B9BCD}"/>
              </a:ext>
            </a:extLst>
          </p:cNvPr>
          <p:cNvGraphicFramePr>
            <a:graphicFrameLocks noGrp="1"/>
          </p:cNvGraphicFramePr>
          <p:nvPr>
            <p:extLst>
              <p:ext uri="{D42A27DB-BD31-4B8C-83A1-F6EECF244321}">
                <p14:modId xmlns:p14="http://schemas.microsoft.com/office/powerpoint/2010/main" val="1118559128"/>
              </p:ext>
            </p:extLst>
          </p:nvPr>
        </p:nvGraphicFramePr>
        <p:xfrm>
          <a:off x="484139" y="2127352"/>
          <a:ext cx="8258175" cy="4506468"/>
        </p:xfrm>
        <a:graphic>
          <a:graphicData uri="http://schemas.openxmlformats.org/drawingml/2006/table">
            <a:tbl>
              <a:tblPr firstRow="1" firstCol="1" bandRow="1"/>
              <a:tblGrid>
                <a:gridCol w="2315710">
                  <a:extLst>
                    <a:ext uri="{9D8B030D-6E8A-4147-A177-3AD203B41FA5}">
                      <a16:colId xmlns:a16="http://schemas.microsoft.com/office/drawing/2014/main" val="2164698787"/>
                    </a:ext>
                  </a:extLst>
                </a:gridCol>
                <a:gridCol w="2710130">
                  <a:extLst>
                    <a:ext uri="{9D8B030D-6E8A-4147-A177-3AD203B41FA5}">
                      <a16:colId xmlns:a16="http://schemas.microsoft.com/office/drawing/2014/main" val="2836661620"/>
                    </a:ext>
                  </a:extLst>
                </a:gridCol>
                <a:gridCol w="3232335">
                  <a:extLst>
                    <a:ext uri="{9D8B030D-6E8A-4147-A177-3AD203B41FA5}">
                      <a16:colId xmlns:a16="http://schemas.microsoft.com/office/drawing/2014/main" val="3163427701"/>
                    </a:ext>
                  </a:extLst>
                </a:gridCol>
              </a:tblGrid>
              <a:tr h="536156">
                <a:tc>
                  <a:txBody>
                    <a:bodyPr/>
                    <a:lstStyle/>
                    <a:p>
                      <a:pPr algn="ctr">
                        <a:lnSpc>
                          <a:spcPct val="107000"/>
                        </a:lnSpc>
                        <a:spcAft>
                          <a:spcPts val="800"/>
                        </a:spcAft>
                      </a:pPr>
                      <a:r>
                        <a:rPr lang="fr-FR"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Fin de détachement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à la demande de l’agent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ctr">
                        <a:lnSpc>
                          <a:spcPct val="107000"/>
                        </a:lnSpc>
                        <a:spcAft>
                          <a:spcPts val="800"/>
                        </a:spcAft>
                      </a:pPr>
                      <a:r>
                        <a:rPr lang="fr-FR"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Fin de détachement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à la demande de</a:t>
                      </a:r>
                      <a:r>
                        <a:rPr lang="fr-FR"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fr-FR"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l’administration ou l’organisme d’accueil</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ctr">
                        <a:lnSpc>
                          <a:spcPct val="107000"/>
                        </a:lnSpc>
                        <a:spcAft>
                          <a:spcPts val="800"/>
                        </a:spcAft>
                      </a:pPr>
                      <a:r>
                        <a:rPr lang="fr-F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Fin de détachement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à la demande de l’administration d’origine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extLst>
                  <a:ext uri="{0D108BD9-81ED-4DB2-BD59-A6C34878D82A}">
                    <a16:rowId xmlns:a16="http://schemas.microsoft.com/office/drawing/2014/main" val="2181636668"/>
                  </a:ext>
                </a:extLst>
              </a:tr>
              <a:tr h="2245144">
                <a:tc>
                  <a:txBody>
                    <a:bodyPr/>
                    <a:lstStyle/>
                    <a:p>
                      <a:pPr algn="just">
                        <a:lnSpc>
                          <a:spcPct val="107000"/>
                        </a:lnSpc>
                        <a:spcAft>
                          <a:spcPts val="800"/>
                        </a:spcAft>
                      </a:pPr>
                      <a:r>
                        <a:rPr lang="fr-FR" sz="12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 poste vacant</a:t>
                      </a:r>
                      <a:r>
                        <a:rPr lang="fr-FR"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r>
                        <a:rPr lang="fr-FR"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Réintégration dans un emploi vacant du grade du fonctionnaire.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 absence de poste vacant : </a:t>
                      </a:r>
                      <a:r>
                        <a:rPr lang="fr-FR"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L’agent cesse d’être rémunéré, il est placé </a:t>
                      </a:r>
                      <a:r>
                        <a:rPr lang="fr-FR"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 disponibilité d’office. </a:t>
                      </a:r>
                      <a:r>
                        <a:rPr lang="fr-FR"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 la réintégration n’est pas intervenue au terme initial du détachement, l’intéressé est réintégré dans les conditions prévues pour une réintégration au terme du</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Détachement (3</a:t>
                      </a:r>
                      <a:r>
                        <a:rPr lang="fr-FR" sz="12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ème</a:t>
                      </a:r>
                      <a:r>
                        <a:rPr lang="fr-FR"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colonne)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dirty="0">
                          <a:effectLst/>
                          <a:latin typeface="Calibri" panose="020F0502020204030204" pitchFamily="34" charset="0"/>
                          <a:ea typeface="Calibri" panose="020F0502020204030204" pitchFamily="34" charset="0"/>
                          <a:cs typeface="Calibri" panose="020F0502020204030204" pitchFamily="34"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Aucun préavis n’est précisé dans les textes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just">
                        <a:lnSpc>
                          <a:spcPct val="107000"/>
                        </a:lnSpc>
                        <a:spcAft>
                          <a:spcPts val="800"/>
                        </a:spcAft>
                      </a:pPr>
                      <a:r>
                        <a:rPr lang="fr-FR"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L’organisme d’accueil doit informer </a:t>
                      </a:r>
                      <a:r>
                        <a:rPr lang="fr-FR"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mois</a:t>
                      </a:r>
                      <a:r>
                        <a:rPr lang="fr-FR"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à l’avance la collectivité d’origine, </a:t>
                      </a:r>
                      <a:r>
                        <a:rPr lang="fr-FR"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sauf</a:t>
                      </a:r>
                      <a:r>
                        <a:rPr lang="fr-FR"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fr-FR"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faute professionnelle du fonctionnaire.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 l’absence de faute professionnelle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 poste vacant</a:t>
                      </a:r>
                      <a:r>
                        <a:rPr lang="fr-FR"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r>
                        <a:rPr lang="fr-FR"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Réintégration dans un emploi vacant du grade du fonctionnaire.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 absence de poste vacant : </a:t>
                      </a:r>
                      <a:r>
                        <a:rPr lang="fr-FR"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L’organisme d’accueil doit le rémunérer jusqu’à</a:t>
                      </a:r>
                      <a:r>
                        <a:rPr lang="fr-FR"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fr-FR"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fin prévue du détachement</a:t>
                      </a:r>
                      <a:r>
                        <a:rPr lang="fr-FR"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 l’agent a commis une faute grave :</a:t>
                      </a:r>
                      <a:r>
                        <a:rPr lang="fr-FR"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fin immédiate du détachement.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just">
                        <a:lnSpc>
                          <a:spcPct val="107000"/>
                        </a:lnSpc>
                        <a:spcAft>
                          <a:spcPts val="800"/>
                        </a:spcAft>
                      </a:pPr>
                      <a:r>
                        <a:rPr lang="fr-FR" sz="12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 poste vacant : </a:t>
                      </a:r>
                      <a:r>
                        <a:rPr lang="fr-FR"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Réintégration dans un emploi vacant du grade du fonctionnaire.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dirty="0">
                          <a:effectLst/>
                          <a:latin typeface="Calibri" panose="020F0502020204030204" pitchFamily="34" charset="0"/>
                          <a:ea typeface="Calibri" panose="020F0502020204030204" pitchFamily="34" charset="0"/>
                          <a:cs typeface="Calibri" panose="020F0502020204030204" pitchFamily="34"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Préavis :</a:t>
                      </a:r>
                      <a:r>
                        <a:rPr lang="fr-FR"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Il est recommandé d’adresser à l’organisme d’accueil au moins 3 mois avant la date effective de remise à disposition.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b="1" dirty="0">
                          <a:effectLst/>
                          <a:latin typeface="Calibri" panose="020F0502020204030204" pitchFamily="34" charset="0"/>
                          <a:ea typeface="Calibri" panose="020F0502020204030204" pitchFamily="34" charset="0"/>
                          <a:cs typeface="Calibri" panose="020F0502020204030204" pitchFamily="34"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757843183"/>
                  </a:ext>
                </a:extLst>
              </a:tr>
            </a:tbl>
          </a:graphicData>
        </a:graphic>
      </p:graphicFrame>
    </p:spTree>
    <p:extLst>
      <p:ext uri="{BB962C8B-B14F-4D97-AF65-F5344CB8AC3E}">
        <p14:creationId xmlns:p14="http://schemas.microsoft.com/office/powerpoint/2010/main" val="264340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BF7BF-1704-344F-6AAF-AAEDE673F2D8}"/>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B71F5565-4747-D2FD-B81D-72F2325A49A4}"/>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B06F1BBE-67EB-790D-B8A8-7DA630E56048}"/>
              </a:ext>
            </a:extLst>
          </p:cNvPr>
          <p:cNvGrpSpPr>
            <a:grpSpLocks/>
          </p:cNvGrpSpPr>
          <p:nvPr/>
        </p:nvGrpSpPr>
        <p:grpSpPr bwMode="auto">
          <a:xfrm>
            <a:off x="1519282" y="185717"/>
            <a:ext cx="7661932" cy="1314472"/>
            <a:chOff x="2521302" y="4447632"/>
            <a:chExt cx="6645275" cy="2324642"/>
          </a:xfrm>
        </p:grpSpPr>
        <p:sp>
          <p:nvSpPr>
            <p:cNvPr id="14" name="Oval 2">
              <a:extLst>
                <a:ext uri="{FF2B5EF4-FFF2-40B4-BE49-F238E27FC236}">
                  <a16:creationId xmlns:a16="http://schemas.microsoft.com/office/drawing/2014/main" id="{19D6A6AE-C235-D0DC-F8A6-E303759F038A}"/>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4A1E75BD-B3AE-50AE-A386-2C154AA6DC02}"/>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2C411A1F-677A-B842-C977-9F86D360DA32}"/>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BA3F8013-7AE6-BB81-55E6-BD0E535B5552}"/>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2C055686-7343-213B-F639-D725937B8C80}"/>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233BFE49-F204-5D28-F3DB-3FE0731A5D75}"/>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1AE975FF-BF5C-1E80-3A25-1D21967FB58C}"/>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9EF83BEB-D3A6-93ED-FF2F-D4A61A770B4F}"/>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DE654EF6-52EC-29E2-5F0B-8D2499AF056A}"/>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39B6087B-4763-97B3-539E-D7C3134D09AD}"/>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1168B5CA-C2CF-E6F2-1FC9-D01D4C455000}"/>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EB44DC17-5A14-E632-93C5-540E8CBED3D0}"/>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Rectangle 2">
            <a:extLst>
              <a:ext uri="{FF2B5EF4-FFF2-40B4-BE49-F238E27FC236}">
                <a16:creationId xmlns:a16="http://schemas.microsoft.com/office/drawing/2014/main" id="{886209F8-8A3A-FC6F-146A-72D68AFF3922}"/>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9" name="Titre 8">
            <a:extLst>
              <a:ext uri="{FF2B5EF4-FFF2-40B4-BE49-F238E27FC236}">
                <a16:creationId xmlns:a16="http://schemas.microsoft.com/office/drawing/2014/main" id="{264D223B-6DE4-5661-3AEE-BD317D099E1C}"/>
              </a:ext>
            </a:extLst>
          </p:cNvPr>
          <p:cNvSpPr>
            <a:spLocks noGrp="1"/>
          </p:cNvSpPr>
          <p:nvPr>
            <p:ph type="title"/>
          </p:nvPr>
        </p:nvSpPr>
        <p:spPr>
          <a:xfrm>
            <a:off x="628650" y="90491"/>
            <a:ext cx="7886700" cy="1325563"/>
          </a:xfrm>
        </p:spPr>
        <p:txBody>
          <a:bodyPr/>
          <a:lstStyle/>
          <a:p>
            <a:pPr algn="r"/>
            <a:r>
              <a:rPr lang="fr-FR" dirty="0">
                <a:solidFill>
                  <a:srgbClr val="00B0F0"/>
                </a:solidFill>
              </a:rPr>
              <a:t>Modalités de réintégration </a:t>
            </a:r>
          </a:p>
        </p:txBody>
      </p:sp>
      <p:sp>
        <p:nvSpPr>
          <p:cNvPr id="4" name="ZoneTexte 3">
            <a:extLst>
              <a:ext uri="{FF2B5EF4-FFF2-40B4-BE49-F238E27FC236}">
                <a16:creationId xmlns:a16="http://schemas.microsoft.com/office/drawing/2014/main" id="{2692E06A-8ECF-02D0-0005-65C199433222}"/>
              </a:ext>
            </a:extLst>
          </p:cNvPr>
          <p:cNvSpPr txBox="1"/>
          <p:nvPr/>
        </p:nvSpPr>
        <p:spPr>
          <a:xfrm>
            <a:off x="211312" y="1487630"/>
            <a:ext cx="8586945" cy="923330"/>
          </a:xfrm>
          <a:prstGeom prst="rect">
            <a:avLst/>
          </a:prstGeom>
          <a:noFill/>
        </p:spPr>
        <p:txBody>
          <a:bodyPr wrap="square" rtlCol="0">
            <a:spAutoFit/>
          </a:bodyPr>
          <a:lstStyle/>
          <a:p>
            <a:r>
              <a:rPr lang="fr-FR" b="1" dirty="0">
                <a:solidFill>
                  <a:srgbClr val="00B0F0"/>
                </a:solidFill>
              </a:rPr>
              <a:t>Réintégration au terme du détachement :</a:t>
            </a:r>
          </a:p>
          <a:p>
            <a:endParaRPr lang="fr-FR" dirty="0"/>
          </a:p>
          <a:p>
            <a:endParaRPr lang="fr-FR" dirty="0"/>
          </a:p>
        </p:txBody>
      </p:sp>
      <p:graphicFrame>
        <p:nvGraphicFramePr>
          <p:cNvPr id="3" name="Tableau 2">
            <a:extLst>
              <a:ext uri="{FF2B5EF4-FFF2-40B4-BE49-F238E27FC236}">
                <a16:creationId xmlns:a16="http://schemas.microsoft.com/office/drawing/2014/main" id="{9BB93C23-C5E5-D4F0-8C24-466905CEC24C}"/>
              </a:ext>
            </a:extLst>
          </p:cNvPr>
          <p:cNvGraphicFramePr>
            <a:graphicFrameLocks noGrp="1"/>
          </p:cNvGraphicFramePr>
          <p:nvPr>
            <p:extLst>
              <p:ext uri="{D42A27DB-BD31-4B8C-83A1-F6EECF244321}">
                <p14:modId xmlns:p14="http://schemas.microsoft.com/office/powerpoint/2010/main" val="3658695946"/>
              </p:ext>
            </p:extLst>
          </p:nvPr>
        </p:nvGraphicFramePr>
        <p:xfrm>
          <a:off x="319162" y="2127486"/>
          <a:ext cx="8520957" cy="4273314"/>
        </p:xfrm>
        <a:graphic>
          <a:graphicData uri="http://schemas.openxmlformats.org/drawingml/2006/table">
            <a:tbl>
              <a:tblPr firstRow="1" firstCol="1" bandRow="1"/>
              <a:tblGrid>
                <a:gridCol w="3926002">
                  <a:extLst>
                    <a:ext uri="{9D8B030D-6E8A-4147-A177-3AD203B41FA5}">
                      <a16:colId xmlns:a16="http://schemas.microsoft.com/office/drawing/2014/main" val="483638195"/>
                    </a:ext>
                  </a:extLst>
                </a:gridCol>
                <a:gridCol w="4594955">
                  <a:extLst>
                    <a:ext uri="{9D8B030D-6E8A-4147-A177-3AD203B41FA5}">
                      <a16:colId xmlns:a16="http://schemas.microsoft.com/office/drawing/2014/main" val="3706825063"/>
                    </a:ext>
                  </a:extLst>
                </a:gridCol>
              </a:tblGrid>
              <a:tr h="248627">
                <a:tc>
                  <a:txBody>
                    <a:bodyPr/>
                    <a:lstStyle/>
                    <a:p>
                      <a:pPr algn="ctr">
                        <a:lnSpc>
                          <a:spcPct val="107000"/>
                        </a:lnSpc>
                        <a:spcAft>
                          <a:spcPts val="800"/>
                        </a:spcAft>
                      </a:pPr>
                      <a:r>
                        <a:rPr lang="fr-FR"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Détachement de courte durée (&lt;6 mois)</a:t>
                      </a:r>
                      <a:r>
                        <a:rPr lang="fr-FR"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ctr">
                        <a:lnSpc>
                          <a:spcPct val="107000"/>
                        </a:lnSpc>
                        <a:spcAft>
                          <a:spcPts val="800"/>
                        </a:spcAft>
                      </a:pPr>
                      <a:r>
                        <a:rPr lang="fr-FR"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Détachement longue durée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extLst>
                  <a:ext uri="{0D108BD9-81ED-4DB2-BD59-A6C34878D82A}">
                    <a16:rowId xmlns:a16="http://schemas.microsoft.com/office/drawing/2014/main" val="861794999"/>
                  </a:ext>
                </a:extLst>
              </a:tr>
              <a:tr h="4024687">
                <a:tc>
                  <a:txBody>
                    <a:bodyPr/>
                    <a:lstStyle/>
                    <a:p>
                      <a:pPr algn="just">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fr-F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Réintégration </a:t>
                      </a:r>
                      <a:r>
                        <a:rPr lang="fr-F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obligatoire</a:t>
                      </a:r>
                      <a:r>
                        <a:rPr lang="fr-F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dans l’emploi occupé antérieurement.</a:t>
                      </a:r>
                    </a:p>
                    <a:p>
                      <a:pPr algn="just">
                        <a:lnSpc>
                          <a:spcPct val="107000"/>
                        </a:lnSpc>
                        <a:spcAft>
                          <a:spcPts val="80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pPr>
                      <a:r>
                        <a:rPr lang="fr-FR" sz="1200" b="1" i="1"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A noter :</a:t>
                      </a:r>
                      <a:r>
                        <a:rPr lang="fr-FR" sz="1200" i="1"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 Le fonctionnaire placé en position de détachement pendant la durée du stage ne peut être remplacé dans son emploi que s'il est titularisé dans son nouveau corps, cadre d'emplois ou emploi.</a:t>
                      </a:r>
                      <a:endParaRPr lang="fr-FR" sz="1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just">
                        <a:lnSpc>
                          <a:spcPct val="107000"/>
                        </a:lnSpc>
                        <a:spcAft>
                          <a:spcPts val="800"/>
                        </a:spcAft>
                      </a:pPr>
                      <a:r>
                        <a:rPr lang="fr-FR" sz="1100" dirty="0">
                          <a:effectLst/>
                          <a:latin typeface="Calibri" panose="020F0502020204030204" pitchFamily="34" charset="0"/>
                          <a:ea typeface="Calibri" panose="020F0502020204030204" pitchFamily="34" charset="0"/>
                          <a:cs typeface="Calibri" panose="020F0502020204030204" pitchFamily="34"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 poste vacant</a:t>
                      </a:r>
                      <a:r>
                        <a:rPr lang="fr-FR"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fr-F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réaffectation à la </a:t>
                      </a:r>
                      <a:r>
                        <a:rPr lang="fr-F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r>
                        <a:rPr lang="fr-FR" sz="12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ère</a:t>
                      </a:r>
                      <a:r>
                        <a:rPr lang="fr-F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vacance ou création d’emploi</a:t>
                      </a:r>
                      <a:r>
                        <a:rPr lang="fr-F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correspondant au grade dans la collectivité d’origine.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 refus de l’agent du poste proposé :</a:t>
                      </a:r>
                      <a:r>
                        <a:rPr lang="fr-F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mise en disponibilité d’office. (Sans rémunération, ni Allocation de Retour à l’Emploi) dans l’attente de la vacance d’un poste, pour une durée maximale de 3 ans.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 au cours de la période de disponibilité, le fonctionnaire refuse 3 postes correspondant à son grade, il est soit admis à la retraite, soit, s'il n'a pas de droit à pension, licencié.</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 absence d’emploi vacant à la fin du détachement :</a:t>
                      </a:r>
                      <a:r>
                        <a:rPr lang="fr-F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réintégration du fonctionnaire en </a:t>
                      </a:r>
                      <a:r>
                        <a:rPr lang="fr-F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surnombre</a:t>
                      </a:r>
                      <a:r>
                        <a:rPr lang="fr-F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pendant </a:t>
                      </a:r>
                      <a:r>
                        <a:rPr lang="fr-F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 an</a:t>
                      </a:r>
                      <a:r>
                        <a:rPr lang="fr-F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puis au-delà de cette période, éventuellement pris en charge par le CNFPT ou le CDG (mêmes conditions que pour les fonctionnaires dont l’emploi a été supprimé).</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pPr>
                      <a:r>
                        <a:rPr lang="fr-FR" sz="1200" b="1" i="1"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A noter : Le fonctionnaire a priorité pour être affecté dans un emploi correspond à son grade de la collectivité ou de l’établissement d’origine</a:t>
                      </a:r>
                      <a:endParaRPr lang="fr-FR" sz="1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2697959499"/>
                  </a:ext>
                </a:extLst>
              </a:tr>
            </a:tbl>
          </a:graphicData>
        </a:graphic>
      </p:graphicFrame>
    </p:spTree>
    <p:extLst>
      <p:ext uri="{BB962C8B-B14F-4D97-AF65-F5344CB8AC3E}">
        <p14:creationId xmlns:p14="http://schemas.microsoft.com/office/powerpoint/2010/main" val="2048202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25439" y="1043885"/>
            <a:ext cx="2590800" cy="382156"/>
          </a:xfrm>
          <a:prstGeom prst="rect">
            <a:avLst/>
          </a:prstGeom>
        </p:spPr>
        <p:txBody>
          <a:bodyPr vert="horz" wrap="square" lIns="0" tIns="12700" rIns="0" bIns="0" rtlCol="0">
            <a:spAutoFit/>
          </a:bodyPr>
          <a:lstStyle/>
          <a:p>
            <a:pPr marL="12700">
              <a:lnSpc>
                <a:spcPct val="100000"/>
              </a:lnSpc>
              <a:spcBef>
                <a:spcPts val="100"/>
              </a:spcBef>
            </a:pPr>
            <a:r>
              <a:rPr lang="fr-FR" dirty="0">
                <a:solidFill>
                  <a:srgbClr val="00B0F0"/>
                </a:solidFill>
              </a:rPr>
              <a:t>SOMMAIRE </a:t>
            </a:r>
            <a:endParaRPr spc="-20" dirty="0">
              <a:solidFill>
                <a:srgbClr val="00B0F0"/>
              </a:solidFill>
            </a:endParaRPr>
          </a:p>
        </p:txBody>
      </p:sp>
      <p:pic>
        <p:nvPicPr>
          <p:cNvPr id="11" name="Image 10" descr="Logo_CDG18_BS.jpg"/>
          <p:cNvPicPr>
            <a:picLocks noChangeAspect="1"/>
          </p:cNvPicPr>
          <p:nvPr/>
        </p:nvPicPr>
        <p:blipFill>
          <a:blip r:embed="rId3"/>
          <a:stretch>
            <a:fillRect/>
          </a:stretch>
        </p:blipFill>
        <p:spPr>
          <a:xfrm>
            <a:off x="0" y="0"/>
            <a:ext cx="1422426" cy="1443762"/>
          </a:xfrm>
          <a:prstGeom prst="rect">
            <a:avLst/>
          </a:prstGeom>
        </p:spPr>
      </p:pic>
      <p:grpSp>
        <p:nvGrpSpPr>
          <p:cNvPr id="6" name="Groupe 14"/>
          <p:cNvGrpSpPr>
            <a:grpSpLocks/>
          </p:cNvGrpSpPr>
          <p:nvPr/>
        </p:nvGrpSpPr>
        <p:grpSpPr bwMode="auto">
          <a:xfrm>
            <a:off x="1482068" y="152400"/>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13" name="ZoneTexte 12">
            <a:extLst>
              <a:ext uri="{FF2B5EF4-FFF2-40B4-BE49-F238E27FC236}">
                <a16:creationId xmlns:a16="http://schemas.microsoft.com/office/drawing/2014/main" id="{B43A91C2-7F6F-B567-614F-D7BB1A83F133}"/>
              </a:ext>
            </a:extLst>
          </p:cNvPr>
          <p:cNvSpPr txBox="1"/>
          <p:nvPr/>
        </p:nvSpPr>
        <p:spPr>
          <a:xfrm>
            <a:off x="304800" y="1582042"/>
            <a:ext cx="8022700" cy="3539430"/>
          </a:xfrm>
          <a:prstGeom prst="rect">
            <a:avLst/>
          </a:prstGeom>
          <a:noFill/>
        </p:spPr>
        <p:txBody>
          <a:bodyPr wrap="square" rtlCol="0">
            <a:spAutoFit/>
          </a:bodyPr>
          <a:lstStyle/>
          <a:p>
            <a:pPr marL="514350" indent="-514350">
              <a:buAutoNum type="arabicPeriod"/>
            </a:pPr>
            <a:r>
              <a:rPr lang="fr-FR" sz="2800" b="1" dirty="0">
                <a:solidFill>
                  <a:srgbClr val="00B0F0"/>
                </a:solidFill>
              </a:rPr>
              <a:t>RSU 2024 : lancement de la campagne</a:t>
            </a:r>
          </a:p>
          <a:p>
            <a:endParaRPr lang="fr-FR" sz="2800" b="1" dirty="0">
              <a:solidFill>
                <a:schemeClr val="accent2"/>
              </a:solidFill>
            </a:endParaRPr>
          </a:p>
          <a:p>
            <a:pPr marL="541338"/>
            <a:r>
              <a:rPr lang="fr-FR" sz="2800" b="1" dirty="0">
                <a:solidFill>
                  <a:schemeClr val="accent2"/>
                </a:solidFill>
              </a:rPr>
              <a:t>2. Le détachement</a:t>
            </a:r>
          </a:p>
          <a:p>
            <a:pPr marL="541338"/>
            <a:endParaRPr lang="fr-FR" sz="2800" b="1" dirty="0">
              <a:solidFill>
                <a:schemeClr val="accent2"/>
              </a:solidFill>
            </a:endParaRPr>
          </a:p>
          <a:p>
            <a:pPr marL="541338"/>
            <a:r>
              <a:rPr lang="fr-FR" sz="2800" b="1" dirty="0">
                <a:solidFill>
                  <a:schemeClr val="accent2"/>
                </a:solidFill>
              </a:rPr>
              <a:t>	</a:t>
            </a:r>
            <a:r>
              <a:rPr lang="fr-FR" sz="2800" b="1" dirty="0">
                <a:solidFill>
                  <a:srgbClr val="CC99FF"/>
                </a:solidFill>
              </a:rPr>
              <a:t>3 les contre-visites médicales</a:t>
            </a:r>
          </a:p>
          <a:p>
            <a:endParaRPr lang="fr-FR" sz="2800" b="1" dirty="0">
              <a:solidFill>
                <a:srgbClr val="00B050"/>
              </a:solidFill>
            </a:endParaRPr>
          </a:p>
          <a:p>
            <a:pPr marL="2155825" lvl="2"/>
            <a:r>
              <a:rPr lang="fr-FR" sz="2800" b="1" dirty="0">
                <a:solidFill>
                  <a:srgbClr val="FF0000"/>
                </a:solidFill>
              </a:rPr>
              <a:t>	5. L’actu-minute</a:t>
            </a:r>
            <a:endParaRPr lang="fr-FR" sz="2800" b="1" dirty="0">
              <a:solidFill>
                <a:srgbClr val="7030A0"/>
              </a:solidFill>
            </a:endParaRPr>
          </a:p>
          <a:p>
            <a:pPr algn="ctr"/>
            <a:r>
              <a:rPr lang="fr-FR" sz="2800" b="1" dirty="0"/>
              <a:t>	</a:t>
            </a:r>
            <a:r>
              <a:rPr lang="fr-FR" sz="2800" b="1" dirty="0">
                <a:solidFill>
                  <a:schemeClr val="accent3"/>
                </a:solidFill>
              </a:rPr>
              <a:t>		</a:t>
            </a:r>
            <a:endParaRPr lang="fr-FR" sz="2800" b="1" dirty="0">
              <a:solidFill>
                <a:srgbClr val="FFC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438B3-BEDB-6182-E2EC-E2E0BAB48EB5}"/>
            </a:ext>
          </a:extLst>
        </p:cNvPr>
        <p:cNvGrpSpPr/>
        <p:nvPr/>
      </p:nvGrpSpPr>
      <p:grpSpPr>
        <a:xfrm>
          <a:off x="0" y="0"/>
          <a:ext cx="0" cy="0"/>
          <a:chOff x="0" y="0"/>
          <a:chExt cx="0" cy="0"/>
        </a:xfrm>
      </p:grpSpPr>
      <p:pic>
        <p:nvPicPr>
          <p:cNvPr id="9" name="Image 8" descr="Logo_CDG18_BS.jpg">
            <a:extLst>
              <a:ext uri="{FF2B5EF4-FFF2-40B4-BE49-F238E27FC236}">
                <a16:creationId xmlns:a16="http://schemas.microsoft.com/office/drawing/2014/main" id="{C9A02DC5-FD09-10C6-EACB-6599418BC344}"/>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4" name="Groupe 14">
            <a:extLst>
              <a:ext uri="{FF2B5EF4-FFF2-40B4-BE49-F238E27FC236}">
                <a16:creationId xmlns:a16="http://schemas.microsoft.com/office/drawing/2014/main" id="{7575E34D-F7C4-814C-EFB1-1F6C1479F7BF}"/>
              </a:ext>
            </a:extLst>
          </p:cNvPr>
          <p:cNvGrpSpPr>
            <a:grpSpLocks/>
          </p:cNvGrpSpPr>
          <p:nvPr/>
        </p:nvGrpSpPr>
        <p:grpSpPr bwMode="auto">
          <a:xfrm>
            <a:off x="1357290" y="285728"/>
            <a:ext cx="7661932" cy="2016596"/>
            <a:chOff x="2521302" y="4447632"/>
            <a:chExt cx="6645275" cy="2324642"/>
          </a:xfrm>
        </p:grpSpPr>
        <p:sp>
          <p:nvSpPr>
            <p:cNvPr id="12" name="Oval 2">
              <a:extLst>
                <a:ext uri="{FF2B5EF4-FFF2-40B4-BE49-F238E27FC236}">
                  <a16:creationId xmlns:a16="http://schemas.microsoft.com/office/drawing/2014/main" id="{07840EE9-AB78-A2FA-59FE-3F40B4B7216B}"/>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a:extLst>
                <a:ext uri="{FF2B5EF4-FFF2-40B4-BE49-F238E27FC236}">
                  <a16:creationId xmlns:a16="http://schemas.microsoft.com/office/drawing/2014/main" id="{B788971A-56CD-255B-F018-C33AFF3CABBE}"/>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a:extLst>
                <a:ext uri="{FF2B5EF4-FFF2-40B4-BE49-F238E27FC236}">
                  <a16:creationId xmlns:a16="http://schemas.microsoft.com/office/drawing/2014/main" id="{38ED23A4-97DC-3CDB-0BBC-C78170738683}"/>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5" name="Group 6">
              <a:extLst>
                <a:ext uri="{FF2B5EF4-FFF2-40B4-BE49-F238E27FC236}">
                  <a16:creationId xmlns:a16="http://schemas.microsoft.com/office/drawing/2014/main" id="{AA6FD09F-3FBB-19A1-9ACC-3B9BDA05295F}"/>
                </a:ext>
              </a:extLst>
            </p:cNvPr>
            <p:cNvGrpSpPr>
              <a:grpSpLocks/>
            </p:cNvGrpSpPr>
            <p:nvPr/>
          </p:nvGrpSpPr>
          <p:grpSpPr bwMode="auto">
            <a:xfrm>
              <a:off x="3957638" y="5091476"/>
              <a:ext cx="171450" cy="1165229"/>
              <a:chOff x="112099728" y="105931681"/>
              <a:chExt cx="170831" cy="1165800"/>
            </a:xfrm>
          </p:grpSpPr>
          <p:sp>
            <p:nvSpPr>
              <p:cNvPr id="20" name="Rectangle 7">
                <a:extLst>
                  <a:ext uri="{FF2B5EF4-FFF2-40B4-BE49-F238E27FC236}">
                    <a16:creationId xmlns:a16="http://schemas.microsoft.com/office/drawing/2014/main" id="{602A1D0D-A8BE-520E-BC09-6F87E94CE633}"/>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a:extLst>
                  <a:ext uri="{FF2B5EF4-FFF2-40B4-BE49-F238E27FC236}">
                    <a16:creationId xmlns:a16="http://schemas.microsoft.com/office/drawing/2014/main" id="{18CC23EA-B374-0EB4-07E3-2B3018D458DB}"/>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a:extLst>
                  <a:ext uri="{FF2B5EF4-FFF2-40B4-BE49-F238E27FC236}">
                    <a16:creationId xmlns:a16="http://schemas.microsoft.com/office/drawing/2014/main" id="{5A17F1F4-11AD-09AB-764E-25761BC1655F}"/>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6" name="Group 10">
              <a:extLst>
                <a:ext uri="{FF2B5EF4-FFF2-40B4-BE49-F238E27FC236}">
                  <a16:creationId xmlns:a16="http://schemas.microsoft.com/office/drawing/2014/main" id="{5CED502E-10CE-A2DC-4868-BE014FCD0D8C}"/>
                </a:ext>
              </a:extLst>
            </p:cNvPr>
            <p:cNvGrpSpPr>
              <a:grpSpLocks/>
            </p:cNvGrpSpPr>
            <p:nvPr/>
          </p:nvGrpSpPr>
          <p:grpSpPr bwMode="auto">
            <a:xfrm>
              <a:off x="8701088" y="4447632"/>
              <a:ext cx="169862" cy="1163632"/>
              <a:chOff x="116843535" y="105289350"/>
              <a:chExt cx="170420" cy="1163658"/>
            </a:xfrm>
          </p:grpSpPr>
          <p:sp>
            <p:nvSpPr>
              <p:cNvPr id="17" name="Rectangle 16">
                <a:extLst>
                  <a:ext uri="{FF2B5EF4-FFF2-40B4-BE49-F238E27FC236}">
                    <a16:creationId xmlns:a16="http://schemas.microsoft.com/office/drawing/2014/main" id="{FADA5A02-5A19-4784-633A-C8B307BA858F}"/>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a:extLst>
                  <a:ext uri="{FF2B5EF4-FFF2-40B4-BE49-F238E27FC236}">
                    <a16:creationId xmlns:a16="http://schemas.microsoft.com/office/drawing/2014/main" id="{4FACC647-A7CC-50FE-AF1F-79D930816C13}"/>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a:extLst>
                  <a:ext uri="{FF2B5EF4-FFF2-40B4-BE49-F238E27FC236}">
                    <a16:creationId xmlns:a16="http://schemas.microsoft.com/office/drawing/2014/main" id="{15D69B95-2FD5-5399-634F-2BBA6525E0BF}"/>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a:extLst>
              <a:ext uri="{FF2B5EF4-FFF2-40B4-BE49-F238E27FC236}">
                <a16:creationId xmlns:a16="http://schemas.microsoft.com/office/drawing/2014/main" id="{67CE5D67-A51E-42F8-8D36-23270914339F}"/>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a:extLst>
              <a:ext uri="{FF2B5EF4-FFF2-40B4-BE49-F238E27FC236}">
                <a16:creationId xmlns:a16="http://schemas.microsoft.com/office/drawing/2014/main" id="{41386430-5DEC-9CF4-63A7-7919DCA27A51}"/>
              </a:ext>
            </a:extLst>
          </p:cNvPr>
          <p:cNvGraphicFramePr/>
          <p:nvPr>
            <p:extLst>
              <p:ext uri="{D42A27DB-BD31-4B8C-83A1-F6EECF244321}">
                <p14:modId xmlns:p14="http://schemas.microsoft.com/office/powerpoint/2010/main" val="3892335746"/>
              </p:ext>
            </p:extLst>
          </p:nvPr>
        </p:nvGraphicFramePr>
        <p:xfrm>
          <a:off x="685800" y="2286000"/>
          <a:ext cx="7162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973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81F44-3365-ED71-D426-7704B326BB85}"/>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355DD1DD-94E0-6400-582A-9C50382CD8FD}"/>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4BB5A318-24D3-924A-FF46-FBDEFFBCFDE8}"/>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63520CE2-80FB-9D0B-C5DA-EA836713066E}"/>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3BF36F33-3E29-1490-0553-36A66D6E13E2}"/>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DFADC961-43E5-15BD-569E-69C49F7412E8}"/>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A9045669-AC17-C7B2-D1BE-ABEA834316AE}"/>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C9942AB9-752C-DF36-91B6-B4A37189BF80}"/>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6E592C03-3841-0B12-8006-46EEF758585E}"/>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6E2999C0-7591-2A55-6358-EA7250F0BD62}"/>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602A3409-795D-E5BA-8A0F-29728B5BB3E7}"/>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5B9871F7-7906-4478-113C-3FFB158490F2}"/>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B877FAEC-6511-0E65-61D6-AA28AF2AEC1B}"/>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38523A17-4070-B714-0EA7-9D6B1F0F4FCE}"/>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FF40CFA6-3027-40CE-8F13-A65B342467B2}"/>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Rectangle 2">
            <a:extLst>
              <a:ext uri="{FF2B5EF4-FFF2-40B4-BE49-F238E27FC236}">
                <a16:creationId xmlns:a16="http://schemas.microsoft.com/office/drawing/2014/main" id="{FDFA58AF-1EA3-B70C-43B5-FF6DCC55B1A0}"/>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2" name="Espace réservé du contenu 11">
            <a:extLst>
              <a:ext uri="{FF2B5EF4-FFF2-40B4-BE49-F238E27FC236}">
                <a16:creationId xmlns:a16="http://schemas.microsoft.com/office/drawing/2014/main" id="{E446C547-D324-AD58-A05C-41BB641CF5DE}"/>
              </a:ext>
            </a:extLst>
          </p:cNvPr>
          <p:cNvSpPr>
            <a:spLocks noGrp="1"/>
          </p:cNvSpPr>
          <p:nvPr>
            <p:ph idx="1"/>
          </p:nvPr>
        </p:nvSpPr>
        <p:spPr>
          <a:xfrm>
            <a:off x="304800" y="1504704"/>
            <a:ext cx="8118604" cy="5353295"/>
          </a:xfrm>
        </p:spPr>
        <p:txBody>
          <a:bodyPr>
            <a:normAutofit/>
          </a:bodyPr>
          <a:lstStyle/>
          <a:p>
            <a:pPr marL="0" indent="0">
              <a:buNone/>
            </a:pPr>
            <a:r>
              <a:rPr lang="fr-FR" dirty="0"/>
              <a:t>L’absentéisme au travail représente une charge pour les collectivités, différents outils permettent de piloter l’absentéisme et d’en réduire une partie :</a:t>
            </a:r>
          </a:p>
          <a:p>
            <a:pPr lvl="1"/>
            <a:r>
              <a:rPr lang="fr-FR" dirty="0"/>
              <a:t>Les mesures de prévention</a:t>
            </a:r>
          </a:p>
          <a:p>
            <a:pPr lvl="1"/>
            <a:r>
              <a:rPr lang="fr-FR" dirty="0"/>
              <a:t>Les contre-visites médicales</a:t>
            </a:r>
          </a:p>
          <a:p>
            <a:pPr lvl="1"/>
            <a:r>
              <a:rPr lang="fr-FR" dirty="0"/>
              <a:t>Les expertises médicales</a:t>
            </a:r>
          </a:p>
          <a:p>
            <a:pPr lvl="1"/>
            <a:endParaRPr lang="fr-FR" dirty="0"/>
          </a:p>
          <a:p>
            <a:pPr lvl="1"/>
            <a:endParaRPr lang="fr-FR" dirty="0"/>
          </a:p>
          <a:p>
            <a:pPr marL="342900" lvl="1" indent="0">
              <a:buNone/>
            </a:pPr>
            <a:endParaRPr lang="fr-FR" i="1" dirty="0"/>
          </a:p>
          <a:p>
            <a:pPr marL="342900" lvl="1" indent="0">
              <a:buNone/>
            </a:pPr>
            <a:endParaRPr lang="fr-FR" i="1" dirty="0"/>
          </a:p>
          <a:p>
            <a:pPr marL="342900" lvl="1" indent="0">
              <a:buNone/>
            </a:pPr>
            <a:r>
              <a:rPr lang="fr-FR" i="1" dirty="0"/>
              <a:t>Décret 87-602 du 30 juillet 1987 relatif à l'organisation des conseils médicaux, aux conditions d'aptitude physique et au régime des congés de maladie des fonctionnaires territoriaux : </a:t>
            </a:r>
            <a:r>
              <a:rPr lang="fr-FR" dirty="0"/>
              <a:t>fixe les différentes possibilités d’expertise et de contre-visite en fonction de la situation de l’agent</a:t>
            </a:r>
          </a:p>
          <a:p>
            <a:pPr marL="342900" lvl="1" indent="0">
              <a:buNone/>
            </a:pPr>
            <a:endParaRPr lang="fr-FR" dirty="0"/>
          </a:p>
          <a:p>
            <a:pPr marL="342900" lvl="1" indent="0">
              <a:buNone/>
            </a:pPr>
            <a:r>
              <a:rPr lang="fr-FR" b="1" dirty="0"/>
              <a:t>Votre assureur statutaire peut réaliser ces différentes visites de contrôle et expertise: rapprochez vous de votre assureur!</a:t>
            </a:r>
          </a:p>
          <a:p>
            <a:pPr lvl="1"/>
            <a:endParaRPr lang="fr-FR" dirty="0"/>
          </a:p>
        </p:txBody>
      </p:sp>
      <p:pic>
        <p:nvPicPr>
          <p:cNvPr id="26" name="Image 25" descr="Une image contenant texte, dessin, croquis, écriture manuscrite&#10;&#10;Le contenu généré par l’IA peut être incorrect.">
            <a:extLst>
              <a:ext uri="{FF2B5EF4-FFF2-40B4-BE49-F238E27FC236}">
                <a16:creationId xmlns:a16="http://schemas.microsoft.com/office/drawing/2014/main" id="{C95A1915-715F-4C9D-91DC-1F6C3E2451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4786" y="2133600"/>
            <a:ext cx="4565650" cy="2362200"/>
          </a:xfrm>
          <a:prstGeom prst="rect">
            <a:avLst/>
          </a:prstGeom>
        </p:spPr>
      </p:pic>
    </p:spTree>
    <p:extLst>
      <p:ext uri="{BB962C8B-B14F-4D97-AF65-F5344CB8AC3E}">
        <p14:creationId xmlns:p14="http://schemas.microsoft.com/office/powerpoint/2010/main" val="2339946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64B98-484E-E3CA-0514-F3292E180C37}"/>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745AE565-8FC9-E61D-4749-197FD1046EAA}"/>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E2E1AA0D-BED6-1413-163B-51A84C593AAA}"/>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D08664E9-F48D-3826-DC1B-93B4A19C73E4}"/>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787F841B-489A-A893-C7FA-25ED78111DC9}"/>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2E4F46EC-88A2-B195-BC83-1453E0CC182D}"/>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3363895D-421C-069D-FF11-766490AFC08F}"/>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B357EBEB-68B3-479D-3CAB-482FE0F27AC9}"/>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63811105-15D3-62EC-8236-5B3522C88BC2}"/>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3B15A6C2-5686-1956-1061-3F342FC99D41}"/>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FF049E32-2928-BD87-A5E8-EF8970A79DF8}"/>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F58452C8-7E7D-B4FD-8E4E-CB6F6F50736F}"/>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720CE175-B445-FF6A-02DD-01176CEDEA60}"/>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FDA76D77-AEBB-6671-4BD0-55E5A9C1737C}"/>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94FADDF1-691C-B022-7B1A-62791ECF93A3}"/>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Rectangle 2">
            <a:extLst>
              <a:ext uri="{FF2B5EF4-FFF2-40B4-BE49-F238E27FC236}">
                <a16:creationId xmlns:a16="http://schemas.microsoft.com/office/drawing/2014/main" id="{212669AF-D6BB-5E4A-5982-D61B8AC6DBCB}"/>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9" name="Titre 8">
            <a:extLst>
              <a:ext uri="{FF2B5EF4-FFF2-40B4-BE49-F238E27FC236}">
                <a16:creationId xmlns:a16="http://schemas.microsoft.com/office/drawing/2014/main" id="{21A690EB-2E7D-1414-85E1-1DEA4EF051CC}"/>
              </a:ext>
            </a:extLst>
          </p:cNvPr>
          <p:cNvSpPr>
            <a:spLocks noGrp="1"/>
          </p:cNvSpPr>
          <p:nvPr>
            <p:ph type="title"/>
          </p:nvPr>
        </p:nvSpPr>
        <p:spPr/>
        <p:txBody>
          <a:bodyPr/>
          <a:lstStyle/>
          <a:p>
            <a:endParaRPr lang="fr-FR" dirty="0"/>
          </a:p>
        </p:txBody>
      </p:sp>
      <p:sp>
        <p:nvSpPr>
          <p:cNvPr id="12" name="Espace réservé du contenu 11">
            <a:extLst>
              <a:ext uri="{FF2B5EF4-FFF2-40B4-BE49-F238E27FC236}">
                <a16:creationId xmlns:a16="http://schemas.microsoft.com/office/drawing/2014/main" id="{5A7A2250-261C-206B-3492-3690CEF8A3BA}"/>
              </a:ext>
            </a:extLst>
          </p:cNvPr>
          <p:cNvSpPr>
            <a:spLocks noGrp="1"/>
          </p:cNvSpPr>
          <p:nvPr>
            <p:ph idx="1"/>
          </p:nvPr>
        </p:nvSpPr>
        <p:spPr>
          <a:xfrm>
            <a:off x="425058" y="1443762"/>
            <a:ext cx="7886700" cy="4351338"/>
          </a:xfrm>
        </p:spPr>
        <p:txBody>
          <a:bodyPr>
            <a:noAutofit/>
          </a:bodyPr>
          <a:lstStyle/>
          <a:p>
            <a:pPr marL="0" indent="0">
              <a:buNone/>
            </a:pPr>
            <a:r>
              <a:rPr lang="fr-FR" sz="2000" b="1" dirty="0">
                <a:solidFill>
                  <a:schemeClr val="accent1"/>
                </a:solidFill>
              </a:rPr>
              <a:t>1- la contre-visite médicale : </a:t>
            </a:r>
          </a:p>
          <a:p>
            <a:pPr marL="0" indent="0">
              <a:buNone/>
            </a:pPr>
            <a:endParaRPr lang="fr-FR" sz="2000" b="1" u="sng" dirty="0">
              <a:solidFill>
                <a:schemeClr val="accent1"/>
              </a:solidFill>
            </a:endParaRPr>
          </a:p>
          <a:p>
            <a:pPr marL="0" indent="0">
              <a:buNone/>
            </a:pPr>
            <a:r>
              <a:rPr lang="fr-FR" sz="2000" b="1" u="sng" dirty="0"/>
              <a:t>Possibilité</a:t>
            </a:r>
            <a:r>
              <a:rPr lang="fr-FR" sz="2000" dirty="0"/>
              <a:t> de solliciter une </a:t>
            </a:r>
            <a:r>
              <a:rPr lang="fr-FR" sz="2000" b="1" dirty="0"/>
              <a:t>visite de contrôle </a:t>
            </a:r>
            <a:r>
              <a:rPr lang="fr-FR" sz="2000" dirty="0"/>
              <a:t>d’un agent en arrêt maladie </a:t>
            </a:r>
            <a:r>
              <a:rPr lang="fr-FR" sz="2000" b="1" dirty="0"/>
              <a:t>à tout moment </a:t>
            </a:r>
            <a:r>
              <a:rPr lang="fr-FR" sz="2000" dirty="0"/>
              <a:t>: contrôle à réaliser par un médecin agréé</a:t>
            </a:r>
          </a:p>
          <a:p>
            <a:pPr lvl="1"/>
            <a:r>
              <a:rPr lang="fr-FR" sz="2000" dirty="0"/>
              <a:t>Permet de vérifier la justification médicale de l’arrêt au jour du contrôle</a:t>
            </a:r>
          </a:p>
          <a:p>
            <a:pPr lvl="1"/>
            <a:r>
              <a:rPr lang="fr-FR" sz="2000" dirty="0"/>
              <a:t>Evite les prolongations</a:t>
            </a:r>
          </a:p>
          <a:p>
            <a:pPr lvl="1"/>
            <a:endParaRPr lang="fr-FR" sz="2000" dirty="0"/>
          </a:p>
          <a:p>
            <a:pPr marL="0" indent="0">
              <a:buNone/>
            </a:pPr>
            <a:r>
              <a:rPr lang="fr-FR" sz="2000" dirty="0"/>
              <a:t>La convocation de l’agent à la visite de contrôle doit être transmise par Lettre recommandée avec accusé de réception.</a:t>
            </a:r>
          </a:p>
          <a:p>
            <a:pPr marL="0" indent="0">
              <a:buNone/>
            </a:pPr>
            <a:endParaRPr lang="fr-FR" sz="2000" dirty="0"/>
          </a:p>
          <a:p>
            <a:pPr marL="0" indent="0">
              <a:buNone/>
            </a:pPr>
            <a:r>
              <a:rPr lang="fr-FR" sz="2000" dirty="0"/>
              <a:t>La collectivité peut transmettre une note de situation objective sur les éléments la conduisant à s’interroger sur l’arrêt</a:t>
            </a:r>
          </a:p>
          <a:p>
            <a:pPr marL="0" indent="0">
              <a:buNone/>
            </a:pPr>
            <a:endParaRPr lang="fr-FR" sz="2000" dirty="0"/>
          </a:p>
          <a:p>
            <a:pPr marL="0" indent="0">
              <a:buNone/>
            </a:pPr>
            <a:r>
              <a:rPr lang="fr-FR" sz="2000" dirty="0"/>
              <a:t>L’absence à la visite entraine la suspension de la rémunération de l’agent</a:t>
            </a:r>
          </a:p>
        </p:txBody>
      </p:sp>
      <p:pic>
        <p:nvPicPr>
          <p:cNvPr id="3" name="Image 2" descr="Une image contenant texte, clipart, dessin humoristique, illustration&#10;&#10;Le contenu généré par l’IA peut être incorrect.">
            <a:extLst>
              <a:ext uri="{FF2B5EF4-FFF2-40B4-BE49-F238E27FC236}">
                <a16:creationId xmlns:a16="http://schemas.microsoft.com/office/drawing/2014/main" id="{8ED89413-B4B5-03E9-8E74-C5C63FDA0D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4605" y="259731"/>
            <a:ext cx="2438400" cy="1828800"/>
          </a:xfrm>
          <a:prstGeom prst="rect">
            <a:avLst/>
          </a:prstGeom>
        </p:spPr>
      </p:pic>
    </p:spTree>
    <p:extLst>
      <p:ext uri="{BB962C8B-B14F-4D97-AF65-F5344CB8AC3E}">
        <p14:creationId xmlns:p14="http://schemas.microsoft.com/office/powerpoint/2010/main" val="647317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A91B9-D701-79A4-6E04-A599DA394000}"/>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628038F1-7694-CD1A-394B-BF9A2BFBC6C1}"/>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61DB18C2-7BAD-A87F-7FA1-4BC6E4209DEE}"/>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647E7F83-2CE5-47C6-CC02-3B6E8E080CA6}"/>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7FA500D9-7AF6-F4D3-D022-F0601B07CC69}"/>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DC7C3AAA-9462-996A-1E39-686C80CABB23}"/>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3EDE9D74-BBC9-603C-F435-A12C2E5A688A}"/>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B94F49A5-5E2C-D0C4-D744-64ACC29E7402}"/>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349CD920-D65F-63C8-39D1-B08D7AEFBC04}"/>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F7A39C56-1E54-DC80-7EEC-E16B117B6C53}"/>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D628F134-AFF4-D7AC-C09C-32A424F72AE2}"/>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C2879415-4198-4E9A-3AED-288D409638FB}"/>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7223A512-354B-C594-921A-8DA0FB5709CB}"/>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7C7EC985-5FBF-CFB4-6638-FE4AE2747884}"/>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96287AE2-0B7B-A1DB-1B3C-021696CED6D9}"/>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Rectangle 2">
            <a:extLst>
              <a:ext uri="{FF2B5EF4-FFF2-40B4-BE49-F238E27FC236}">
                <a16:creationId xmlns:a16="http://schemas.microsoft.com/office/drawing/2014/main" id="{26EA06ED-C9A1-B4C8-465B-CC3AAF54501F}"/>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9" name="Titre 8">
            <a:extLst>
              <a:ext uri="{FF2B5EF4-FFF2-40B4-BE49-F238E27FC236}">
                <a16:creationId xmlns:a16="http://schemas.microsoft.com/office/drawing/2014/main" id="{DE611914-809C-8310-8E07-B898D6C231A5}"/>
              </a:ext>
            </a:extLst>
          </p:cNvPr>
          <p:cNvSpPr>
            <a:spLocks noGrp="1"/>
          </p:cNvSpPr>
          <p:nvPr>
            <p:ph type="title"/>
          </p:nvPr>
        </p:nvSpPr>
        <p:spPr/>
        <p:txBody>
          <a:bodyPr/>
          <a:lstStyle/>
          <a:p>
            <a:endParaRPr lang="fr-FR" dirty="0"/>
          </a:p>
        </p:txBody>
      </p:sp>
      <p:sp>
        <p:nvSpPr>
          <p:cNvPr id="12" name="Espace réservé du contenu 11">
            <a:extLst>
              <a:ext uri="{FF2B5EF4-FFF2-40B4-BE49-F238E27FC236}">
                <a16:creationId xmlns:a16="http://schemas.microsoft.com/office/drawing/2014/main" id="{6DD5C90F-F8B2-4BCE-C91F-20944E4E664B}"/>
              </a:ext>
            </a:extLst>
          </p:cNvPr>
          <p:cNvSpPr>
            <a:spLocks noGrp="1"/>
          </p:cNvSpPr>
          <p:nvPr>
            <p:ph idx="1"/>
          </p:nvPr>
        </p:nvSpPr>
        <p:spPr/>
        <p:txBody>
          <a:bodyPr>
            <a:normAutofit/>
          </a:bodyPr>
          <a:lstStyle/>
          <a:p>
            <a:pPr marL="0" indent="0">
              <a:buNone/>
            </a:pPr>
            <a:r>
              <a:rPr lang="fr-FR" b="1" dirty="0">
                <a:solidFill>
                  <a:schemeClr val="accent1"/>
                </a:solidFill>
              </a:rPr>
              <a:t>2- l’expertise médicale à tout moment</a:t>
            </a:r>
          </a:p>
          <a:p>
            <a:r>
              <a:rPr lang="fr-FR" dirty="0"/>
              <a:t>Pour vérifier l’aptitude de l’agent à ses fonctions à tout moment:  si la collectivité s’interroge sur l’aptitude de l’agent à exercer les missions de son cadre d’emplois au regard notamment :</a:t>
            </a:r>
          </a:p>
          <a:p>
            <a:pPr lvl="1"/>
            <a:r>
              <a:rPr lang="fr-FR" dirty="0"/>
              <a:t>D’un avis du médecin de prévention mentionnant de nombreuses restrictions</a:t>
            </a:r>
          </a:p>
          <a:p>
            <a:pPr lvl="1"/>
            <a:r>
              <a:rPr lang="fr-FR" dirty="0"/>
              <a:t>D’un aménagement de poste impossible</a:t>
            </a:r>
          </a:p>
          <a:p>
            <a:pPr lvl="1"/>
            <a:r>
              <a:rPr lang="fr-FR" dirty="0"/>
              <a:t>De circonstances de fait conduisant l’autorité territoriale à s’interroger</a:t>
            </a:r>
          </a:p>
          <a:p>
            <a:pPr marL="342900" lvl="1" indent="0">
              <a:buNone/>
            </a:pPr>
            <a:endParaRPr lang="fr-FR" dirty="0"/>
          </a:p>
          <a:p>
            <a:pPr>
              <a:buFont typeface="Symbol" panose="05050102010706020507" pitchFamily="18" charset="2"/>
              <a:buChar char="Þ"/>
            </a:pPr>
            <a:r>
              <a:rPr lang="fr-FR" dirty="0"/>
              <a:t>Saisine du médecin agréé accompagnée :</a:t>
            </a:r>
          </a:p>
          <a:p>
            <a:pPr lvl="2"/>
            <a:r>
              <a:rPr lang="fr-FR" sz="1800" dirty="0"/>
              <a:t>De l’avis du médecin de prévention</a:t>
            </a:r>
          </a:p>
          <a:p>
            <a:pPr lvl="2"/>
            <a:r>
              <a:rPr lang="fr-FR" sz="1800" dirty="0"/>
              <a:t>D’un rapport détaillé, circonstancié et objectif de l’employeur</a:t>
            </a:r>
          </a:p>
          <a:p>
            <a:endParaRPr lang="fr-FR" dirty="0"/>
          </a:p>
        </p:txBody>
      </p:sp>
    </p:spTree>
    <p:extLst>
      <p:ext uri="{BB962C8B-B14F-4D97-AF65-F5344CB8AC3E}">
        <p14:creationId xmlns:p14="http://schemas.microsoft.com/office/powerpoint/2010/main" val="3843888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08E4E-2D2B-1F4D-8968-F6916520FFAC}"/>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984EFA2B-4F15-4FAA-DF82-4E1E35707741}"/>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82FA3DBC-0DF1-E3E4-245B-0767793DCF90}"/>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6D750CD5-717E-7F26-8AF5-738E554D37D9}"/>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5E29A618-5F3D-5221-9324-A41EAA69B548}"/>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F4152038-502C-2C3B-0FCA-4DA7FFA5F6BB}"/>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6487F211-0240-123C-DB53-70CE41B47912}"/>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23A4D68A-2D38-4D18-162C-6F877C6ECBA0}"/>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7171F607-A2CD-4B79-9C9E-38BADE0E6303}"/>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891382D2-69A6-7484-48A5-BB26864E6B96}"/>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9F6EA518-0CD7-5141-B532-F4A429CBC3C8}"/>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FA4EBB21-E875-ECFA-2439-78824A3A4FB7}"/>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56975A0B-B40F-2283-E542-B296AE29D276}"/>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09747A6B-6E86-8AEF-A3C8-C530166F8F29}"/>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27744A43-F1CC-D160-1BF6-3C517EE6FBC2}"/>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Rectangle 2">
            <a:extLst>
              <a:ext uri="{FF2B5EF4-FFF2-40B4-BE49-F238E27FC236}">
                <a16:creationId xmlns:a16="http://schemas.microsoft.com/office/drawing/2014/main" id="{60915BC7-62E8-142C-25C5-CE4CB7E8EE5D}"/>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9" name="Titre 8">
            <a:extLst>
              <a:ext uri="{FF2B5EF4-FFF2-40B4-BE49-F238E27FC236}">
                <a16:creationId xmlns:a16="http://schemas.microsoft.com/office/drawing/2014/main" id="{3FC6AC94-2567-2A62-6008-1DD3C6FAF6EB}"/>
              </a:ext>
            </a:extLst>
          </p:cNvPr>
          <p:cNvSpPr>
            <a:spLocks noGrp="1"/>
          </p:cNvSpPr>
          <p:nvPr>
            <p:ph type="title"/>
          </p:nvPr>
        </p:nvSpPr>
        <p:spPr/>
        <p:txBody>
          <a:bodyPr/>
          <a:lstStyle/>
          <a:p>
            <a:endParaRPr lang="fr-FR" dirty="0"/>
          </a:p>
        </p:txBody>
      </p:sp>
      <p:sp>
        <p:nvSpPr>
          <p:cNvPr id="12" name="Espace réservé du contenu 11">
            <a:extLst>
              <a:ext uri="{FF2B5EF4-FFF2-40B4-BE49-F238E27FC236}">
                <a16:creationId xmlns:a16="http://schemas.microsoft.com/office/drawing/2014/main" id="{E8CD144F-42D1-4D68-FECA-4C8E0C06B7A5}"/>
              </a:ext>
            </a:extLst>
          </p:cNvPr>
          <p:cNvSpPr>
            <a:spLocks noGrp="1"/>
          </p:cNvSpPr>
          <p:nvPr>
            <p:ph idx="1"/>
          </p:nvPr>
        </p:nvSpPr>
        <p:spPr/>
        <p:txBody>
          <a:bodyPr>
            <a:normAutofit/>
          </a:bodyPr>
          <a:lstStyle/>
          <a:p>
            <a:pPr marL="0" indent="0">
              <a:buNone/>
            </a:pPr>
            <a:r>
              <a:rPr lang="fr-FR" b="1" dirty="0">
                <a:solidFill>
                  <a:schemeClr val="accent1"/>
                </a:solidFill>
              </a:rPr>
              <a:t>2- l’expertise médicale en cas de congé de maladie ordinaire : </a:t>
            </a:r>
          </a:p>
          <a:p>
            <a:pPr marL="0" indent="0">
              <a:buNone/>
            </a:pPr>
            <a:r>
              <a:rPr lang="fr-FR" b="1" u="sng" dirty="0"/>
              <a:t>Obligation</a:t>
            </a:r>
            <a:r>
              <a:rPr lang="fr-FR" dirty="0"/>
              <a:t> de solliciter une </a:t>
            </a:r>
            <a:r>
              <a:rPr lang="fr-FR" b="1" dirty="0"/>
              <a:t>visite de contrôle </a:t>
            </a:r>
            <a:r>
              <a:rPr lang="fr-FR" dirty="0"/>
              <a:t>auprès d’un médecin agréé dès lors que l’agent bénéficie de </a:t>
            </a:r>
            <a:r>
              <a:rPr lang="fr-FR" b="1" dirty="0"/>
              <a:t>6 mois d’arrêt consécutif</a:t>
            </a:r>
          </a:p>
          <a:p>
            <a:endParaRPr lang="fr-FR" b="1" dirty="0"/>
          </a:p>
          <a:p>
            <a:r>
              <a:rPr lang="fr-FR" dirty="0"/>
              <a:t>L’assurance statutaire peut se charger d’organiser ce contrôle : renseignez vous auprès de votre assureur</a:t>
            </a:r>
          </a:p>
          <a:p>
            <a:pPr marL="0" indent="0">
              <a:buNone/>
            </a:pPr>
            <a:endParaRPr lang="fr-FR" dirty="0"/>
          </a:p>
          <a:p>
            <a:r>
              <a:rPr lang="fr-FR" dirty="0"/>
              <a:t>La convocation de l’agent à la visite de contrôle doit être transmise par Lettre recommandée avec accusé de réception.</a:t>
            </a:r>
          </a:p>
          <a:p>
            <a:endParaRPr lang="fr-FR" b="1" dirty="0"/>
          </a:p>
          <a:p>
            <a:r>
              <a:rPr lang="fr-FR" dirty="0"/>
              <a:t>L’absence à la visite entraine la suspension de la rémunération de l’agent</a:t>
            </a:r>
          </a:p>
        </p:txBody>
      </p:sp>
      <p:pic>
        <p:nvPicPr>
          <p:cNvPr id="3" name="Image 2" descr="Une image contenant dessin, clipart, dessin humoristique, illustration&#10;&#10;Le contenu généré par l’IA peut être incorrect.">
            <a:extLst>
              <a:ext uri="{FF2B5EF4-FFF2-40B4-BE49-F238E27FC236}">
                <a16:creationId xmlns:a16="http://schemas.microsoft.com/office/drawing/2014/main" id="{F9DA0C19-B4D3-2B2A-F244-EB6C79268B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1787" y="31434"/>
            <a:ext cx="1485900" cy="1659255"/>
          </a:xfrm>
          <a:prstGeom prst="rect">
            <a:avLst/>
          </a:prstGeom>
        </p:spPr>
      </p:pic>
    </p:spTree>
    <p:extLst>
      <p:ext uri="{BB962C8B-B14F-4D97-AF65-F5344CB8AC3E}">
        <p14:creationId xmlns:p14="http://schemas.microsoft.com/office/powerpoint/2010/main" val="2690954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99C07-8FFD-1FCA-5F3C-1D7EB69D450B}"/>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322EB797-9801-EEC5-85D1-31DDD5AC1947}"/>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979069F1-FD97-8EB5-9837-0CAD8AA0E365}"/>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4D16C9F8-F909-792E-5F3A-1769652820BD}"/>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90FBA4B4-3181-CE99-4AC7-1D605774A1EB}"/>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5902501B-5D85-77AB-4575-B554707444E8}"/>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9FF92C24-873F-666A-CBF2-5F16E92EDC02}"/>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B7DEFD2A-F10E-3CE3-783E-C74A12BE88E0}"/>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DD438CBD-622C-5531-EA1B-9A0073101A76}"/>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6C88DB78-53CB-EC8D-F8A3-949E1104F354}"/>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066E8F04-AE04-E352-8698-7B314740B05E}"/>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CBCE3A81-B481-6E21-EEE5-68603918265B}"/>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32C717B0-53F2-A74B-3719-BB32259DEB04}"/>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54FABCED-C270-6443-3DAE-E889231F0E8F}"/>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8B1CA997-8007-B078-0BFF-309853962ED4}"/>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Rectangle 2">
            <a:extLst>
              <a:ext uri="{FF2B5EF4-FFF2-40B4-BE49-F238E27FC236}">
                <a16:creationId xmlns:a16="http://schemas.microsoft.com/office/drawing/2014/main" id="{E954942C-D529-9A4A-BC2C-0BA338B920C1}"/>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9" name="Titre 8">
            <a:extLst>
              <a:ext uri="{FF2B5EF4-FFF2-40B4-BE49-F238E27FC236}">
                <a16:creationId xmlns:a16="http://schemas.microsoft.com/office/drawing/2014/main" id="{733F734B-2ED3-5F9E-26A5-CBD1D07B6039}"/>
              </a:ext>
            </a:extLst>
          </p:cNvPr>
          <p:cNvSpPr>
            <a:spLocks noGrp="1"/>
          </p:cNvSpPr>
          <p:nvPr>
            <p:ph type="title"/>
          </p:nvPr>
        </p:nvSpPr>
        <p:spPr/>
        <p:txBody>
          <a:bodyPr/>
          <a:lstStyle/>
          <a:p>
            <a:endParaRPr lang="fr-FR" dirty="0"/>
          </a:p>
        </p:txBody>
      </p:sp>
      <p:sp>
        <p:nvSpPr>
          <p:cNvPr id="12" name="Espace réservé du contenu 11">
            <a:extLst>
              <a:ext uri="{FF2B5EF4-FFF2-40B4-BE49-F238E27FC236}">
                <a16:creationId xmlns:a16="http://schemas.microsoft.com/office/drawing/2014/main" id="{038A4304-7CFB-2F3B-11D5-A6FA1C60368A}"/>
              </a:ext>
            </a:extLst>
          </p:cNvPr>
          <p:cNvSpPr>
            <a:spLocks noGrp="1"/>
          </p:cNvSpPr>
          <p:nvPr>
            <p:ph idx="1"/>
          </p:nvPr>
        </p:nvSpPr>
        <p:spPr/>
        <p:txBody>
          <a:bodyPr>
            <a:normAutofit/>
          </a:bodyPr>
          <a:lstStyle/>
          <a:p>
            <a:pPr marL="0" indent="0">
              <a:buNone/>
            </a:pPr>
            <a:r>
              <a:rPr lang="fr-FR" b="1" dirty="0">
                <a:solidFill>
                  <a:schemeClr val="accent1"/>
                </a:solidFill>
              </a:rPr>
              <a:t>2- l’expertise médicale dans le cadre d’un congé de longue maladie (CLM) ou congé de longue durée (CLD)</a:t>
            </a:r>
          </a:p>
          <a:p>
            <a:pPr lvl="1"/>
            <a:endParaRPr lang="fr-FR" dirty="0"/>
          </a:p>
          <a:p>
            <a:pPr lvl="1"/>
            <a:r>
              <a:rPr lang="fr-FR" sz="2500" dirty="0"/>
              <a:t>Expertise auprès d’un médecin agréé obligatoire au moins une fois par an</a:t>
            </a:r>
          </a:p>
          <a:p>
            <a:pPr lvl="1"/>
            <a:r>
              <a:rPr lang="fr-FR" sz="2500" dirty="0"/>
              <a:t>La convocation de l’agent à la visite de contrôle doit être transmise par Lettre recommandée avec accusé de réception.</a:t>
            </a:r>
          </a:p>
          <a:p>
            <a:pPr lvl="1"/>
            <a:r>
              <a:rPr lang="fr-FR" sz="2500" dirty="0"/>
              <a:t>L’absence à la visite entraine la suspension de la rémunération de l’agent</a:t>
            </a:r>
          </a:p>
          <a:p>
            <a:pPr lvl="1"/>
            <a:endParaRPr lang="fr-FR" dirty="0"/>
          </a:p>
        </p:txBody>
      </p:sp>
    </p:spTree>
    <p:extLst>
      <p:ext uri="{BB962C8B-B14F-4D97-AF65-F5344CB8AC3E}">
        <p14:creationId xmlns:p14="http://schemas.microsoft.com/office/powerpoint/2010/main" val="685499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66560-E7C7-1E41-5B33-680C3D1AA285}"/>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7AAB0962-2CB3-E951-38CB-42FFA99E2E47}"/>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A9BFFFB0-E022-E6AB-37A4-DC66421AC643}"/>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52831106-A419-B771-DE11-18C7C73A9076}"/>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286895C0-0C4E-77FA-F8A6-F4D277A409A3}"/>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DC47D498-24A2-3892-1007-5D221570ABE9}"/>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AC6A9480-7228-3A02-E328-72ADA00B9706}"/>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0B9BA874-EFD9-3B4B-DDF7-2FDED97E20AE}"/>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F0CA84B4-B4AB-FD73-E77C-B45D17BC9953}"/>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95CD5724-72A0-A81A-C3E3-DCD260745959}"/>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9562EA9A-5965-50C3-952B-F4FECB9FE582}"/>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280FD015-57B8-8627-3BD5-AC5FB595D683}"/>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8A2EEDB2-5660-A67B-6421-C0ACC072BA74}"/>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8C4690CC-D2D4-2514-3DE4-62BF84C59582}"/>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F4FDE8DB-B841-AAB3-7312-E595F81DD6AE}"/>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Rectangle 2">
            <a:extLst>
              <a:ext uri="{FF2B5EF4-FFF2-40B4-BE49-F238E27FC236}">
                <a16:creationId xmlns:a16="http://schemas.microsoft.com/office/drawing/2014/main" id="{A3B71CE3-F93F-051C-4345-7114AAACA564}"/>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9" name="Titre 8">
            <a:extLst>
              <a:ext uri="{FF2B5EF4-FFF2-40B4-BE49-F238E27FC236}">
                <a16:creationId xmlns:a16="http://schemas.microsoft.com/office/drawing/2014/main" id="{B757A99F-464B-A90A-4BA1-38F10CACADEC}"/>
              </a:ext>
            </a:extLst>
          </p:cNvPr>
          <p:cNvSpPr>
            <a:spLocks noGrp="1"/>
          </p:cNvSpPr>
          <p:nvPr>
            <p:ph type="title"/>
          </p:nvPr>
        </p:nvSpPr>
        <p:spPr/>
        <p:txBody>
          <a:bodyPr/>
          <a:lstStyle/>
          <a:p>
            <a:endParaRPr lang="fr-FR" dirty="0"/>
          </a:p>
        </p:txBody>
      </p:sp>
      <p:sp>
        <p:nvSpPr>
          <p:cNvPr id="12" name="Espace réservé du contenu 11">
            <a:extLst>
              <a:ext uri="{FF2B5EF4-FFF2-40B4-BE49-F238E27FC236}">
                <a16:creationId xmlns:a16="http://schemas.microsoft.com/office/drawing/2014/main" id="{F1B8B186-AFAA-A4B9-4FFB-E353BB63A307}"/>
              </a:ext>
            </a:extLst>
          </p:cNvPr>
          <p:cNvSpPr>
            <a:spLocks noGrp="1"/>
          </p:cNvSpPr>
          <p:nvPr>
            <p:ph idx="1"/>
          </p:nvPr>
        </p:nvSpPr>
        <p:spPr/>
        <p:txBody>
          <a:bodyPr>
            <a:normAutofit/>
          </a:bodyPr>
          <a:lstStyle/>
          <a:p>
            <a:pPr marL="0" indent="0">
              <a:buNone/>
            </a:pPr>
            <a:r>
              <a:rPr lang="fr-FR" b="1" dirty="0">
                <a:solidFill>
                  <a:schemeClr val="accent1"/>
                </a:solidFill>
              </a:rPr>
              <a:t>2- l’expertise médicale dans le cadre d’un accident du travail ou maladie professionnelle</a:t>
            </a:r>
          </a:p>
          <a:p>
            <a:r>
              <a:rPr lang="fr-FR" dirty="0"/>
              <a:t>objectifs:</a:t>
            </a:r>
          </a:p>
          <a:p>
            <a:pPr lvl="1"/>
            <a:r>
              <a:rPr lang="fr-FR" dirty="0"/>
              <a:t>Pour vérifier l’imputabilité au service de l’accident ou de la maladie</a:t>
            </a:r>
          </a:p>
          <a:p>
            <a:pPr lvl="1"/>
            <a:r>
              <a:rPr lang="fr-FR" dirty="0"/>
              <a:t>Pour vérifier que les arrêts et/ou soins sont toujours en lien avec l’accident ou la maladie professionnelle</a:t>
            </a:r>
          </a:p>
          <a:p>
            <a:pPr lvl="1"/>
            <a:r>
              <a:rPr lang="fr-FR" dirty="0"/>
              <a:t>Pour fixer une date de consolidation ou de guérison</a:t>
            </a:r>
          </a:p>
          <a:p>
            <a:r>
              <a:rPr lang="fr-FR" dirty="0"/>
              <a:t>Expertise possible à tout moment</a:t>
            </a:r>
          </a:p>
          <a:p>
            <a:r>
              <a:rPr lang="fr-FR" dirty="0"/>
              <a:t>Expertise obligatoire au moins un fois par an au-delà de 6 mois d’arrêt</a:t>
            </a:r>
          </a:p>
        </p:txBody>
      </p:sp>
      <p:pic>
        <p:nvPicPr>
          <p:cNvPr id="3" name="Image 2" descr="Une image contenant échelle&#10;&#10;Le contenu généré par l’IA peut être incorrect.">
            <a:extLst>
              <a:ext uri="{FF2B5EF4-FFF2-40B4-BE49-F238E27FC236}">
                <a16:creationId xmlns:a16="http://schemas.microsoft.com/office/drawing/2014/main" id="{1EC0375E-A4F8-D10A-CD8E-85913B17A1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4748977"/>
            <a:ext cx="2895600" cy="2171700"/>
          </a:xfrm>
          <a:prstGeom prst="rect">
            <a:avLst/>
          </a:prstGeom>
        </p:spPr>
      </p:pic>
    </p:spTree>
    <p:extLst>
      <p:ext uri="{BB962C8B-B14F-4D97-AF65-F5344CB8AC3E}">
        <p14:creationId xmlns:p14="http://schemas.microsoft.com/office/powerpoint/2010/main" val="401620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7F0BA-E35B-4663-CB4B-22C793BF5CC7}"/>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950E93BD-A9B4-F25A-8136-3738A6F540F6}"/>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5A0042E3-29B7-22B3-D4CA-E13224C698D6}"/>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54A275D6-6459-12CE-01B2-ACE574BC9101}"/>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A0E3957F-53FD-0EB8-11E4-DBAEC4C6FCA1}"/>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8BEED979-A80F-19DD-E273-A6E87F51491D}"/>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CEB5CA03-7061-DBA4-22B8-938AFB624D4E}"/>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AE2ED0AE-CDE3-86E2-4AB2-340CB3B66268}"/>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6F61ABF2-67AE-BA15-7559-AC73AEDACB50}"/>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793BC73C-06C8-6AA4-EE3F-04442BF3F2A5}"/>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287B401A-709F-4BBD-BAFB-76BA112AB55D}"/>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5E82A7A5-98CB-DBC3-9EA5-99F4D0A6F923}"/>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F7FB6AE1-9DAF-2E63-453F-554A8856087F}"/>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88566B8A-3654-6999-DF31-FAD2C727BDA2}"/>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E2A097BF-EB82-1BE8-6B17-DB15C86A6D2A}"/>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Rectangle 2">
            <a:extLst>
              <a:ext uri="{FF2B5EF4-FFF2-40B4-BE49-F238E27FC236}">
                <a16:creationId xmlns:a16="http://schemas.microsoft.com/office/drawing/2014/main" id="{730FE5D3-E211-C445-0059-E42A67AB5108}"/>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2" name="Espace réservé du contenu 11">
            <a:extLst>
              <a:ext uri="{FF2B5EF4-FFF2-40B4-BE49-F238E27FC236}">
                <a16:creationId xmlns:a16="http://schemas.microsoft.com/office/drawing/2014/main" id="{A965E2F4-4945-9B23-3B94-9FD7FCE84B91}"/>
              </a:ext>
            </a:extLst>
          </p:cNvPr>
          <p:cNvSpPr>
            <a:spLocks noGrp="1"/>
          </p:cNvSpPr>
          <p:nvPr>
            <p:ph idx="1"/>
          </p:nvPr>
        </p:nvSpPr>
        <p:spPr/>
        <p:txBody>
          <a:bodyPr>
            <a:normAutofit/>
          </a:bodyPr>
          <a:lstStyle/>
          <a:p>
            <a:pPr marL="0" indent="0">
              <a:buNone/>
            </a:pPr>
            <a:r>
              <a:rPr lang="fr-FR" sz="2500" b="1" dirty="0">
                <a:solidFill>
                  <a:schemeClr val="accent1"/>
                </a:solidFill>
              </a:rPr>
              <a:t>2- l’expertise médicale dans le cadre d’un temps partiel thérapeutique</a:t>
            </a:r>
          </a:p>
          <a:p>
            <a:pPr lvl="1"/>
            <a:r>
              <a:rPr lang="fr-FR" sz="2500" dirty="0"/>
              <a:t>Expertise possible à tout moment</a:t>
            </a:r>
          </a:p>
          <a:p>
            <a:pPr lvl="1"/>
            <a:r>
              <a:rPr lang="fr-FR" sz="2500" dirty="0"/>
              <a:t>Expertise obligatoire pour tout renouvellement du TPT au-delà de 3 mois</a:t>
            </a:r>
          </a:p>
          <a:p>
            <a:pPr lvl="2"/>
            <a:r>
              <a:rPr lang="fr-FR" sz="2500" dirty="0"/>
              <a:t>justification médicale, </a:t>
            </a:r>
          </a:p>
          <a:p>
            <a:pPr lvl="2"/>
            <a:r>
              <a:rPr lang="fr-FR" sz="2500" dirty="0"/>
              <a:t>quotité de travail sollicitée </a:t>
            </a:r>
          </a:p>
          <a:p>
            <a:pPr lvl="2"/>
            <a:r>
              <a:rPr lang="fr-FR" sz="2500" dirty="0"/>
              <a:t>durée de travail à temps partiel pour raison thérapeutique demandée</a:t>
            </a:r>
          </a:p>
        </p:txBody>
      </p:sp>
    </p:spTree>
    <p:extLst>
      <p:ext uri="{BB962C8B-B14F-4D97-AF65-F5344CB8AC3E}">
        <p14:creationId xmlns:p14="http://schemas.microsoft.com/office/powerpoint/2010/main" val="2027545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Logo_CDG18_BS.jpg"/>
          <p:cNvPicPr>
            <a:picLocks noChangeAspect="1"/>
          </p:cNvPicPr>
          <p:nvPr/>
        </p:nvPicPr>
        <p:blipFill>
          <a:blip r:embed="rId2"/>
          <a:stretch>
            <a:fillRect/>
          </a:stretch>
        </p:blipFill>
        <p:spPr>
          <a:xfrm>
            <a:off x="152400" y="0"/>
            <a:ext cx="1422426" cy="1443762"/>
          </a:xfrm>
          <a:prstGeom prst="rect">
            <a:avLst/>
          </a:prstGeom>
        </p:spPr>
      </p:pic>
      <p:grpSp>
        <p:nvGrpSpPr>
          <p:cNvPr id="4" name="Groupe 14"/>
          <p:cNvGrpSpPr>
            <a:grpSpLocks/>
          </p:cNvGrpSpPr>
          <p:nvPr/>
        </p:nvGrpSpPr>
        <p:grpSpPr bwMode="auto">
          <a:xfrm>
            <a:off x="1357290" y="285728"/>
            <a:ext cx="7661932" cy="2016596"/>
            <a:chOff x="2521302" y="4447632"/>
            <a:chExt cx="6645275" cy="2324642"/>
          </a:xfrm>
        </p:grpSpPr>
        <p:sp>
          <p:nvSpPr>
            <p:cNvPr id="12"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5" name="Group 6"/>
            <p:cNvGrpSpPr>
              <a:grpSpLocks/>
            </p:cNvGrpSpPr>
            <p:nvPr/>
          </p:nvGrpSpPr>
          <p:grpSpPr bwMode="auto">
            <a:xfrm>
              <a:off x="3957638" y="5091476"/>
              <a:ext cx="171450" cy="1165229"/>
              <a:chOff x="112099728" y="105931681"/>
              <a:chExt cx="170831" cy="1165800"/>
            </a:xfrm>
          </p:grpSpPr>
          <p:sp>
            <p:nvSpPr>
              <p:cNvPr id="20"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6" name="Group 10"/>
            <p:cNvGrpSpPr>
              <a:grpSpLocks/>
            </p:cNvGrpSpPr>
            <p:nvPr/>
          </p:nvGrpSpPr>
          <p:grpSpPr bwMode="auto">
            <a:xfrm>
              <a:off x="8701088" y="4447632"/>
              <a:ext cx="169862" cy="1163632"/>
              <a:chOff x="116843535" y="105289350"/>
              <a:chExt cx="170420" cy="1163658"/>
            </a:xfrm>
          </p:grpSpPr>
          <p:sp>
            <p:nvSpPr>
              <p:cNvPr id="17" name="Rectangle 16"/>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p:cNvGraphicFramePr/>
          <p:nvPr>
            <p:extLst>
              <p:ext uri="{D42A27DB-BD31-4B8C-83A1-F6EECF244321}">
                <p14:modId xmlns:p14="http://schemas.microsoft.com/office/powerpoint/2010/main" val="2106680134"/>
              </p:ext>
            </p:extLst>
          </p:nvPr>
        </p:nvGraphicFramePr>
        <p:xfrm>
          <a:off x="685800" y="2286000"/>
          <a:ext cx="7162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42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B75E8-9C28-0562-904F-CAB5B49D7E18}"/>
            </a:ext>
          </a:extLst>
        </p:cNvPr>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291B60A7-5FD1-5AD2-A839-E50F4A297126}"/>
              </a:ext>
            </a:extLst>
          </p:cNvPr>
          <p:cNvSpPr>
            <a:spLocks noGrp="1"/>
          </p:cNvSpPr>
          <p:nvPr>
            <p:ph idx="1"/>
          </p:nvPr>
        </p:nvSpPr>
        <p:spPr>
          <a:xfrm>
            <a:off x="33130" y="1598696"/>
            <a:ext cx="9144000" cy="4351338"/>
          </a:xfrm>
        </p:spPr>
        <p:txBody>
          <a:bodyPr>
            <a:normAutofit lnSpcReduction="10000"/>
          </a:bodyPr>
          <a:lstStyle/>
          <a:p>
            <a:pPr marL="0" indent="0">
              <a:buNone/>
            </a:pPr>
            <a:r>
              <a:rPr lang="fr-FR" sz="2400" b="1" dirty="0">
                <a:solidFill>
                  <a:schemeClr val="accent1"/>
                </a:solidFill>
              </a:rPr>
              <a:t>1- Vérifier la mise à jour des carrières des agents </a:t>
            </a:r>
          </a:p>
          <a:p>
            <a:pPr marL="0" indent="0">
              <a:buNone/>
            </a:pPr>
            <a:r>
              <a:rPr lang="fr-FR" sz="2400" dirty="0"/>
              <a:t>Dans le cadre des procédures d’avancement de grade et de promotion interne, il convient de vérifier la carrière des agents, </a:t>
            </a:r>
            <a:r>
              <a:rPr lang="fr-FR" sz="2400" b="1" dirty="0"/>
              <a:t>En effet, si les arrêtés de carrière n’ont pas été transmis au CDG, ceux-ci ne sont pas pris en compte dans la carrière.</a:t>
            </a:r>
            <a:r>
              <a:rPr lang="fr-FR" sz="2400" dirty="0"/>
              <a:t> Les arrêtés d’avancement de grade et de promotion interne qui seraient pris seront donc erronés,</a:t>
            </a:r>
          </a:p>
          <a:p>
            <a:pPr marL="0" indent="0">
              <a:buNone/>
            </a:pPr>
            <a:endParaRPr lang="fr-FR" sz="2400" dirty="0"/>
          </a:p>
          <a:p>
            <a:pPr marL="0" indent="0">
              <a:buNone/>
            </a:pPr>
            <a:r>
              <a:rPr lang="fr-FR" sz="2400" dirty="0"/>
              <a:t>Pour vérifier les actes non transmis au CDG : procédure sur l’espace réservé, rubrique </a:t>
            </a:r>
            <a:r>
              <a:rPr lang="fr-FR" sz="2400" dirty="0" err="1"/>
              <a:t>Agirhe</a:t>
            </a:r>
            <a:r>
              <a:rPr lang="fr-FR" sz="2400" dirty="0"/>
              <a:t> - </a:t>
            </a:r>
            <a:r>
              <a:rPr lang="fr-FR" sz="2000" dirty="0">
                <a:hlinkClick r:id="rId3"/>
              </a:rPr>
              <a:t>Vérifier la mise à jour des carrières</a:t>
            </a:r>
            <a:endParaRPr lang="fr-FR" sz="2400" dirty="0"/>
          </a:p>
          <a:p>
            <a:pPr marL="0" indent="0">
              <a:buNone/>
            </a:pPr>
            <a:endParaRPr lang="fr-FR" sz="2400" b="1" dirty="0">
              <a:solidFill>
                <a:srgbClr val="FFC000"/>
              </a:solidFill>
            </a:endParaRPr>
          </a:p>
          <a:p>
            <a:pPr marL="342900" lvl="1" indent="0">
              <a:lnSpc>
                <a:spcPct val="150000"/>
              </a:lnSpc>
              <a:buNone/>
            </a:pPr>
            <a:r>
              <a:rPr lang="fr-FR" sz="3600"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rPr>
              <a:t> </a:t>
            </a:r>
            <a:endParaRPr lang="fr-FR" sz="2400" dirty="0"/>
          </a:p>
          <a:p>
            <a:pPr marL="685800" lvl="2" indent="0">
              <a:buNone/>
            </a:pPr>
            <a:endParaRPr lang="fr-FR" sz="2400" b="1" dirty="0"/>
          </a:p>
          <a:p>
            <a:pPr lvl="2"/>
            <a:endParaRPr lang="fr-FR" sz="2400" b="1" dirty="0">
              <a:solidFill>
                <a:srgbClr val="92D050"/>
              </a:solidFill>
            </a:endParaRPr>
          </a:p>
        </p:txBody>
      </p:sp>
      <p:pic>
        <p:nvPicPr>
          <p:cNvPr id="11" name="Image 10" descr="Logo_CDG18_BS.jpg">
            <a:extLst>
              <a:ext uri="{FF2B5EF4-FFF2-40B4-BE49-F238E27FC236}">
                <a16:creationId xmlns:a16="http://schemas.microsoft.com/office/drawing/2014/main" id="{D55262BD-9A38-70A7-FA58-19B9D6C49FFD}"/>
              </a:ext>
            </a:extLst>
          </p:cNvPr>
          <p:cNvPicPr>
            <a:picLocks noChangeAspect="1"/>
          </p:cNvPicPr>
          <p:nvPr/>
        </p:nvPicPr>
        <p:blipFill>
          <a:blip r:embed="rId4"/>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B6225F8F-C969-20A2-E270-35D166370224}"/>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00215E09-9762-4EF3-110B-2A8584895D2C}"/>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2C61B325-66CD-82A0-516D-EC14E8050B27}"/>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FE312B29-021F-4B44-B480-A414252065A6}"/>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38B2288D-1BE2-E0F2-68F9-68A103FCA309}"/>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6B5EC954-3DC4-B55A-5E4E-A5EBFD102993}"/>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67312A73-C40A-6CAB-3C1C-C2158230E6EC}"/>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03F66857-D81E-A356-CAFD-AC7C36DD961D}"/>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05D8294B-D76E-7C69-0404-18EEE7EDA05C}"/>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82B5AFD4-2BD2-AB41-16E6-7EA082625ED7}"/>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196BD1B6-CE3C-D60B-F2DB-75B1F6A87AFC}"/>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D6FC59DC-0F2E-F42F-6CB8-AF61F5AD28C9}"/>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0907C19D-2603-5E63-4AB2-2FA086AE0C20}"/>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mc:AlternateContent xmlns:mc="http://schemas.openxmlformats.org/markup-compatibility/2006" xmlns:p14="http://schemas.microsoft.com/office/powerpoint/2010/main">
        <mc:Choice Requires="p14">
          <p:contentPart p14:bwMode="auto" r:id="rId5">
            <p14:nvContentPartPr>
              <p14:cNvPr id="3" name="Encre 2">
                <a:extLst>
                  <a:ext uri="{FF2B5EF4-FFF2-40B4-BE49-F238E27FC236}">
                    <a16:creationId xmlns:a16="http://schemas.microsoft.com/office/drawing/2014/main" id="{809A89ED-CCCF-A30F-E8D6-22632C6BA4C5}"/>
                  </a:ext>
                </a:extLst>
              </p14:cNvPr>
              <p14:cNvContentPartPr/>
              <p14:nvPr/>
            </p14:nvContentPartPr>
            <p14:xfrm>
              <a:off x="9193664" y="6505873"/>
              <a:ext cx="336960" cy="75240"/>
            </p14:xfrm>
          </p:contentPart>
        </mc:Choice>
        <mc:Fallback xmlns="">
          <p:pic>
            <p:nvPicPr>
              <p:cNvPr id="3" name="Encre 2">
                <a:extLst>
                  <a:ext uri="{FF2B5EF4-FFF2-40B4-BE49-F238E27FC236}">
                    <a16:creationId xmlns:a16="http://schemas.microsoft.com/office/drawing/2014/main" id="{0DC0B786-4D52-4496-DA73-1813D7489ECD}"/>
                  </a:ext>
                </a:extLst>
              </p:cNvPr>
              <p:cNvPicPr/>
              <p:nvPr/>
            </p:nvPicPr>
            <p:blipFill>
              <a:blip r:embed="rId7"/>
              <a:stretch>
                <a:fillRect/>
              </a:stretch>
            </p:blipFill>
            <p:spPr>
              <a:xfrm>
                <a:off x="9139664" y="6398233"/>
                <a:ext cx="4446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Encre 8">
                <a:extLst>
                  <a:ext uri="{FF2B5EF4-FFF2-40B4-BE49-F238E27FC236}">
                    <a16:creationId xmlns:a16="http://schemas.microsoft.com/office/drawing/2014/main" id="{ABDAC32E-FBAA-F29F-A71C-2A9F5F341677}"/>
                  </a:ext>
                </a:extLst>
              </p14:cNvPr>
              <p14:cNvContentPartPr/>
              <p14:nvPr/>
            </p14:nvContentPartPr>
            <p14:xfrm>
              <a:off x="9282944" y="6609193"/>
              <a:ext cx="195120" cy="75240"/>
            </p14:xfrm>
          </p:contentPart>
        </mc:Choice>
        <mc:Fallback xmlns="">
          <p:pic>
            <p:nvPicPr>
              <p:cNvPr id="9" name="Encre 8">
                <a:extLst>
                  <a:ext uri="{FF2B5EF4-FFF2-40B4-BE49-F238E27FC236}">
                    <a16:creationId xmlns:a16="http://schemas.microsoft.com/office/drawing/2014/main" id="{B21AAC4D-2A76-BB21-88A9-7E987949A51D}"/>
                  </a:ext>
                </a:extLst>
              </p:cNvPr>
              <p:cNvPicPr/>
              <p:nvPr/>
            </p:nvPicPr>
            <p:blipFill>
              <a:blip r:embed="rId9"/>
              <a:stretch>
                <a:fillRect/>
              </a:stretch>
            </p:blipFill>
            <p:spPr>
              <a:xfrm>
                <a:off x="9229304" y="6501193"/>
                <a:ext cx="3027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Encre 9">
                <a:extLst>
                  <a:ext uri="{FF2B5EF4-FFF2-40B4-BE49-F238E27FC236}">
                    <a16:creationId xmlns:a16="http://schemas.microsoft.com/office/drawing/2014/main" id="{05997FFC-9F73-1FE4-5FB5-44DB078A13A4}"/>
                  </a:ext>
                </a:extLst>
              </p14:cNvPr>
              <p14:cNvContentPartPr/>
              <p14:nvPr/>
            </p14:nvContentPartPr>
            <p14:xfrm>
              <a:off x="9272864" y="6633970"/>
              <a:ext cx="267120" cy="84960"/>
            </p14:xfrm>
          </p:contentPart>
        </mc:Choice>
        <mc:Fallback xmlns="">
          <p:pic>
            <p:nvPicPr>
              <p:cNvPr id="10" name="Encre 9">
                <a:extLst>
                  <a:ext uri="{FF2B5EF4-FFF2-40B4-BE49-F238E27FC236}">
                    <a16:creationId xmlns:a16="http://schemas.microsoft.com/office/drawing/2014/main" id="{30B17F33-05CF-AEA8-B149-140A8F41D31A}"/>
                  </a:ext>
                </a:extLst>
              </p:cNvPr>
              <p:cNvPicPr/>
              <p:nvPr/>
            </p:nvPicPr>
            <p:blipFill>
              <a:blip r:embed="rId11"/>
              <a:stretch>
                <a:fillRect/>
              </a:stretch>
            </p:blipFill>
            <p:spPr>
              <a:xfrm>
                <a:off x="9219224" y="6525970"/>
                <a:ext cx="3747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Encre 11">
                <a:extLst>
                  <a:ext uri="{FF2B5EF4-FFF2-40B4-BE49-F238E27FC236}">
                    <a16:creationId xmlns:a16="http://schemas.microsoft.com/office/drawing/2014/main" id="{FFC907A3-6B6D-77A3-65FB-31339F53D486}"/>
                  </a:ext>
                </a:extLst>
              </p14:cNvPr>
              <p14:cNvContentPartPr/>
              <p14:nvPr/>
            </p14:nvContentPartPr>
            <p14:xfrm>
              <a:off x="4462184" y="4936930"/>
              <a:ext cx="776880" cy="102600"/>
            </p14:xfrm>
          </p:contentPart>
        </mc:Choice>
        <mc:Fallback xmlns="">
          <p:pic>
            <p:nvPicPr>
              <p:cNvPr id="12" name="Encre 11">
                <a:extLst>
                  <a:ext uri="{FF2B5EF4-FFF2-40B4-BE49-F238E27FC236}">
                    <a16:creationId xmlns:a16="http://schemas.microsoft.com/office/drawing/2014/main" id="{F832CDDC-53D6-9617-0C38-56FCE17EFF17}"/>
                  </a:ext>
                </a:extLst>
              </p:cNvPr>
              <p:cNvPicPr/>
              <p:nvPr/>
            </p:nvPicPr>
            <p:blipFill>
              <a:blip r:embed="rId13"/>
              <a:stretch>
                <a:fillRect/>
              </a:stretch>
            </p:blipFill>
            <p:spPr>
              <a:xfrm>
                <a:off x="4408544" y="4828930"/>
                <a:ext cx="884520" cy="318240"/>
              </a:xfrm>
              <a:prstGeom prst="rect">
                <a:avLst/>
              </a:prstGeom>
            </p:spPr>
          </p:pic>
        </mc:Fallback>
      </mc:AlternateContent>
      <p:sp>
        <p:nvSpPr>
          <p:cNvPr id="2" name="ZoneTexte 1">
            <a:extLst>
              <a:ext uri="{FF2B5EF4-FFF2-40B4-BE49-F238E27FC236}">
                <a16:creationId xmlns:a16="http://schemas.microsoft.com/office/drawing/2014/main" id="{FB6AB83E-C62C-A02A-69D5-C79301DD77AE}"/>
              </a:ext>
            </a:extLst>
          </p:cNvPr>
          <p:cNvSpPr txBox="1"/>
          <p:nvPr/>
        </p:nvSpPr>
        <p:spPr>
          <a:xfrm>
            <a:off x="6553200" y="593216"/>
            <a:ext cx="4593264" cy="369332"/>
          </a:xfrm>
          <a:prstGeom prst="rect">
            <a:avLst/>
          </a:prstGeom>
          <a:noFill/>
        </p:spPr>
        <p:txBody>
          <a:bodyPr wrap="square">
            <a:spAutoFit/>
          </a:bodyPr>
          <a:lstStyle/>
          <a:p>
            <a:r>
              <a:rPr lang="fr-FR" b="1" dirty="0">
                <a:solidFill>
                  <a:srgbClr val="00B0F0"/>
                </a:solidFill>
              </a:rPr>
              <a:t>Actu - minute</a:t>
            </a:r>
          </a:p>
        </p:txBody>
      </p:sp>
      <p:pic>
        <p:nvPicPr>
          <p:cNvPr id="13" name="Image 12" descr="Une image contenant ordinateur portable, Périphérique de sortie, Ordinateur personnel, Matériel d’ordinateur&#10;&#10;Le contenu généré par l’IA peut être incorrect.">
            <a:extLst>
              <a:ext uri="{FF2B5EF4-FFF2-40B4-BE49-F238E27FC236}">
                <a16:creationId xmlns:a16="http://schemas.microsoft.com/office/drawing/2014/main" id="{0E9B4F8F-3E08-64E4-2555-A70DDDCFADE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3590" y="4800600"/>
            <a:ext cx="2743200" cy="2057400"/>
          </a:xfrm>
          <a:prstGeom prst="rect">
            <a:avLst/>
          </a:prstGeom>
        </p:spPr>
      </p:pic>
    </p:spTree>
    <p:extLst>
      <p:ext uri="{BB962C8B-B14F-4D97-AF65-F5344CB8AC3E}">
        <p14:creationId xmlns:p14="http://schemas.microsoft.com/office/powerpoint/2010/main" val="3279824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Logo_CDG18_BS.jpg"/>
          <p:cNvPicPr>
            <a:picLocks noChangeAspect="1"/>
          </p:cNvPicPr>
          <p:nvPr/>
        </p:nvPicPr>
        <p:blipFill>
          <a:blip r:embed="rId2"/>
          <a:stretch>
            <a:fillRect/>
          </a:stretch>
        </p:blipFill>
        <p:spPr>
          <a:xfrm>
            <a:off x="152400" y="0"/>
            <a:ext cx="1422426" cy="1443762"/>
          </a:xfrm>
          <a:prstGeom prst="rect">
            <a:avLst/>
          </a:prstGeom>
        </p:spPr>
      </p:pic>
      <p:grpSp>
        <p:nvGrpSpPr>
          <p:cNvPr id="4" name="Groupe 14"/>
          <p:cNvGrpSpPr>
            <a:grpSpLocks/>
          </p:cNvGrpSpPr>
          <p:nvPr/>
        </p:nvGrpSpPr>
        <p:grpSpPr bwMode="auto">
          <a:xfrm>
            <a:off x="1357290" y="285728"/>
            <a:ext cx="7661932" cy="2016596"/>
            <a:chOff x="2521302" y="4447632"/>
            <a:chExt cx="6645275" cy="2324642"/>
          </a:xfrm>
        </p:grpSpPr>
        <p:sp>
          <p:nvSpPr>
            <p:cNvPr id="12"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5" name="Group 6"/>
            <p:cNvGrpSpPr>
              <a:grpSpLocks/>
            </p:cNvGrpSpPr>
            <p:nvPr/>
          </p:nvGrpSpPr>
          <p:grpSpPr bwMode="auto">
            <a:xfrm>
              <a:off x="3957638" y="5091476"/>
              <a:ext cx="171450" cy="1165229"/>
              <a:chOff x="112099728" y="105931681"/>
              <a:chExt cx="170831" cy="1165800"/>
            </a:xfrm>
          </p:grpSpPr>
          <p:sp>
            <p:nvSpPr>
              <p:cNvPr id="20"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6" name="Group 10"/>
            <p:cNvGrpSpPr>
              <a:grpSpLocks/>
            </p:cNvGrpSpPr>
            <p:nvPr/>
          </p:nvGrpSpPr>
          <p:grpSpPr bwMode="auto">
            <a:xfrm>
              <a:off x="8701088" y="4447632"/>
              <a:ext cx="169862" cy="1163632"/>
              <a:chOff x="116843535" y="105289350"/>
              <a:chExt cx="170420" cy="1163658"/>
            </a:xfrm>
          </p:grpSpPr>
          <p:sp>
            <p:nvSpPr>
              <p:cNvPr id="17" name="Rectangle 16"/>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p:cNvGraphicFramePr/>
          <p:nvPr>
            <p:extLst>
              <p:ext uri="{D42A27DB-BD31-4B8C-83A1-F6EECF244321}">
                <p14:modId xmlns:p14="http://schemas.microsoft.com/office/powerpoint/2010/main" val="2517575316"/>
              </p:ext>
            </p:extLst>
          </p:nvPr>
        </p:nvGraphicFramePr>
        <p:xfrm>
          <a:off x="685800" y="2286000"/>
          <a:ext cx="7162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3547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8FBDB-51F8-C91D-9CFC-FCC91AA41571}"/>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B7A7C3B3-2763-D536-A5C2-33C43F2B0797}"/>
              </a:ext>
            </a:extLst>
          </p:cNvPr>
          <p:cNvPicPr>
            <a:picLocks noChangeAspect="1"/>
          </p:cNvPicPr>
          <p:nvPr/>
        </p:nvPicPr>
        <p:blipFill>
          <a:blip r:embed="rId3"/>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00F945F6-E87E-68DA-7F7D-281DD68415FD}"/>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06EC92F5-DE62-37F3-39EC-E68179ED6B77}"/>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C70325B6-F28A-64F3-01A5-5291314CD457}"/>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A7054442-B574-CCFA-9CE5-770D48B68FD7}"/>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CBBB4D57-0B64-A283-9901-DD3F3D99DEE2}"/>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0AA1B196-70F6-0E6E-23BB-468263DE86A1}"/>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661590E3-0BF0-8CC1-FB75-E198E8A4FFF3}"/>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01F9E794-3F55-A1A9-FB93-164FC1D38ECB}"/>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9651C733-6C86-6020-9558-449168E12B60}"/>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86197946-2798-3C95-D98D-D57CA9CCF71D}"/>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318679A3-61BE-CCBC-97C4-39395D63B2CA}"/>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BDD97CBE-F57F-8732-8ACC-A10468B65D37}"/>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D31493BD-950F-A705-FAC4-205BAC4B4F4D}"/>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9" name="ZoneTexte 8">
            <a:extLst>
              <a:ext uri="{FF2B5EF4-FFF2-40B4-BE49-F238E27FC236}">
                <a16:creationId xmlns:a16="http://schemas.microsoft.com/office/drawing/2014/main" id="{A3B7772B-2D5F-D724-9601-AF7E0D1D4B3B}"/>
              </a:ext>
            </a:extLst>
          </p:cNvPr>
          <p:cNvSpPr txBox="1"/>
          <p:nvPr/>
        </p:nvSpPr>
        <p:spPr>
          <a:xfrm>
            <a:off x="402268" y="1879391"/>
            <a:ext cx="8077200" cy="4124206"/>
          </a:xfrm>
          <a:prstGeom prst="rect">
            <a:avLst/>
          </a:prstGeom>
          <a:noFill/>
        </p:spPr>
        <p:txBody>
          <a:bodyPr wrap="square">
            <a:spAutoFit/>
          </a:bodyPr>
          <a:lstStyle/>
          <a:p>
            <a:pPr algn="just">
              <a:buClr>
                <a:srgbClr val="92D050"/>
              </a:buClr>
            </a:pPr>
            <a:r>
              <a:rPr lang="fr-FR" b="1" dirty="0">
                <a:solidFill>
                  <a:srgbClr val="FF0000"/>
                </a:solidFill>
              </a:rPr>
              <a:t>2 / RAPPEL : Obligation de créer les contractuels dans AGIRHE</a:t>
            </a:r>
          </a:p>
          <a:p>
            <a:pPr algn="just">
              <a:buClr>
                <a:srgbClr val="92D050"/>
              </a:buClr>
            </a:pPr>
            <a:endParaRPr lang="fr-FR" b="1" dirty="0">
              <a:solidFill>
                <a:srgbClr val="FF0000"/>
              </a:solidFill>
            </a:endParaRPr>
          </a:p>
          <a:p>
            <a:pPr algn="just">
              <a:buClr>
                <a:srgbClr val="92D050"/>
              </a:buClr>
            </a:pPr>
            <a:r>
              <a:rPr lang="fr-FR" dirty="0"/>
              <a:t>Pour rappel, depuis le 1/01/2025 </a:t>
            </a:r>
            <a:r>
              <a:rPr lang="fr-FR" b="1" dirty="0"/>
              <a:t>tous les contractuels doivent être créés dans </a:t>
            </a:r>
            <a:r>
              <a:rPr lang="fr-FR" b="1" dirty="0" err="1"/>
              <a:t>Agirhe</a:t>
            </a:r>
            <a:r>
              <a:rPr lang="fr-FR" b="1" dirty="0"/>
              <a:t> : </a:t>
            </a:r>
            <a:r>
              <a:rPr lang="fr-FR" b="1" dirty="0">
                <a:solidFill>
                  <a:srgbClr val="FF0000"/>
                </a:solidFill>
              </a:rPr>
              <a:t>indispensable pour l’organisation des élections professionnelles en 2026</a:t>
            </a:r>
          </a:p>
          <a:p>
            <a:pPr algn="just">
              <a:buClr>
                <a:srgbClr val="92D050"/>
              </a:buClr>
            </a:pPr>
            <a:endParaRPr lang="fr-FR" dirty="0">
              <a:solidFill>
                <a:srgbClr val="FF0000"/>
              </a:solidFill>
            </a:endParaRPr>
          </a:p>
          <a:p>
            <a:pPr algn="just">
              <a:buClr>
                <a:srgbClr val="92D050"/>
              </a:buClr>
            </a:pPr>
            <a:r>
              <a:rPr lang="fr-FR" dirty="0"/>
              <a:t>Procédure disponible sur l’espace réservé du site – rubrique </a:t>
            </a:r>
            <a:r>
              <a:rPr lang="fr-FR" dirty="0" err="1"/>
              <a:t>Agirhe</a:t>
            </a:r>
            <a:r>
              <a:rPr lang="fr-FR" dirty="0"/>
              <a:t> – créer les contractuels</a:t>
            </a:r>
          </a:p>
          <a:p>
            <a:pPr algn="just">
              <a:buClr>
                <a:srgbClr val="92D050"/>
              </a:buClr>
            </a:pPr>
            <a:r>
              <a:rPr lang="fr-FR"/>
              <a:t>+ document </a:t>
            </a:r>
            <a:r>
              <a:rPr lang="fr-FR" dirty="0"/>
              <a:t>« codes </a:t>
            </a:r>
            <a:r>
              <a:rPr lang="fr-FR" dirty="0" err="1"/>
              <a:t>agirhe</a:t>
            </a:r>
            <a:r>
              <a:rPr lang="fr-FR" dirty="0"/>
              <a:t> contractuels » : liste les différents motifs de contrat et les conditions à respecter + précise le code </a:t>
            </a:r>
            <a:r>
              <a:rPr lang="fr-FR" dirty="0" err="1"/>
              <a:t>Agirhe</a:t>
            </a:r>
            <a:r>
              <a:rPr lang="fr-FR" dirty="0"/>
              <a:t> correspondant</a:t>
            </a:r>
          </a:p>
          <a:p>
            <a:pPr algn="just">
              <a:buClr>
                <a:srgbClr val="92D050"/>
              </a:buClr>
            </a:pPr>
            <a:endParaRPr lang="fr-FR" sz="2000" kern="100" dirty="0">
              <a:latin typeface="Calibri" panose="020F0502020204030204" pitchFamily="34" charset="0"/>
              <a:ea typeface="Calibri" panose="020F0502020204030204" pitchFamily="34" charset="0"/>
              <a:cs typeface="Times New Roman" panose="02020603050405020304" pitchFamily="18" charset="0"/>
            </a:endParaRPr>
          </a:p>
          <a:p>
            <a:pPr algn="just">
              <a:buClr>
                <a:srgbClr val="92D050"/>
              </a:buClr>
            </a:pP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buClr>
                <a:srgbClr val="92D050"/>
              </a:buClr>
            </a:pP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Clr>
                <a:srgbClr val="92D050"/>
              </a:buClr>
              <a:buFontTx/>
              <a:buChar char="-"/>
            </a:pPr>
            <a:endParaRPr lang="fr-FR" sz="2000" kern="100" dirty="0">
              <a:latin typeface="Calibri" panose="020F0502020204030204" pitchFamily="34" charset="0"/>
              <a:ea typeface="Calibri" panose="020F0502020204030204" pitchFamily="34" charset="0"/>
              <a:cs typeface="Times New Roman" panose="02020603050405020304" pitchFamily="18" charset="0"/>
            </a:endParaRPr>
          </a:p>
          <a:p>
            <a:pPr algn="just">
              <a:buClr>
                <a:srgbClr val="92D050"/>
              </a:buClr>
            </a:pPr>
            <a:endParaRPr lang="fr-FR" sz="2000" dirty="0"/>
          </a:p>
        </p:txBody>
      </p:sp>
      <p:sp>
        <p:nvSpPr>
          <p:cNvPr id="2" name="ZoneTexte 1">
            <a:extLst>
              <a:ext uri="{FF2B5EF4-FFF2-40B4-BE49-F238E27FC236}">
                <a16:creationId xmlns:a16="http://schemas.microsoft.com/office/drawing/2014/main" id="{1DF584AC-351D-7F1B-597F-110D7FE5424E}"/>
              </a:ext>
            </a:extLst>
          </p:cNvPr>
          <p:cNvSpPr txBox="1"/>
          <p:nvPr/>
        </p:nvSpPr>
        <p:spPr>
          <a:xfrm>
            <a:off x="6553200" y="593216"/>
            <a:ext cx="4593264" cy="369332"/>
          </a:xfrm>
          <a:prstGeom prst="rect">
            <a:avLst/>
          </a:prstGeom>
          <a:noFill/>
        </p:spPr>
        <p:txBody>
          <a:bodyPr wrap="square">
            <a:spAutoFit/>
          </a:bodyPr>
          <a:lstStyle/>
          <a:p>
            <a:r>
              <a:rPr lang="fr-FR" b="1" dirty="0">
                <a:solidFill>
                  <a:srgbClr val="00B0F0"/>
                </a:solidFill>
              </a:rPr>
              <a:t>Actu - minute</a:t>
            </a:r>
          </a:p>
        </p:txBody>
      </p:sp>
      <p:pic>
        <p:nvPicPr>
          <p:cNvPr id="4" name="Image 3" descr="Une image contenant Police, Graphique, capture d’écran, logo&#10;&#10;Le contenu généré par l’IA peut être incorrect.">
            <a:extLst>
              <a:ext uri="{FF2B5EF4-FFF2-40B4-BE49-F238E27FC236}">
                <a16:creationId xmlns:a16="http://schemas.microsoft.com/office/drawing/2014/main" id="{A6971B55-E2E6-42D7-CEC6-53BAAB82D1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0218" y="4786066"/>
            <a:ext cx="1971675" cy="1857375"/>
          </a:xfrm>
          <a:prstGeom prst="rect">
            <a:avLst/>
          </a:prstGeom>
        </p:spPr>
      </p:pic>
    </p:spTree>
    <p:extLst>
      <p:ext uri="{BB962C8B-B14F-4D97-AF65-F5344CB8AC3E}">
        <p14:creationId xmlns:p14="http://schemas.microsoft.com/office/powerpoint/2010/main" val="286664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8F28F731-1CC1-5794-CE19-12C85F7F86F2}"/>
              </a:ext>
            </a:extLst>
          </p:cNvPr>
          <p:cNvSpPr>
            <a:spLocks noGrp="1"/>
          </p:cNvSpPr>
          <p:nvPr>
            <p:ph idx="1"/>
          </p:nvPr>
        </p:nvSpPr>
        <p:spPr>
          <a:xfrm>
            <a:off x="0" y="1382089"/>
            <a:ext cx="9144000" cy="4351338"/>
          </a:xfrm>
        </p:spPr>
        <p:txBody>
          <a:bodyPr>
            <a:normAutofit/>
          </a:bodyPr>
          <a:lstStyle/>
          <a:p>
            <a:pPr marL="685800" lvl="2" indent="0">
              <a:buNone/>
            </a:pPr>
            <a:endParaRPr lang="fr-FR" sz="2400" dirty="0"/>
          </a:p>
          <a:p>
            <a:pPr marL="0" indent="0">
              <a:buNone/>
            </a:pPr>
            <a:r>
              <a:rPr lang="fr-FR" sz="2400" b="1" dirty="0">
                <a:solidFill>
                  <a:srgbClr val="EC14B9"/>
                </a:solidFill>
              </a:rPr>
              <a:t>		3 – Entretien de promotion interne catégorie A</a:t>
            </a:r>
          </a:p>
          <a:p>
            <a:pPr marL="0" indent="0">
              <a:buNone/>
            </a:pPr>
            <a:r>
              <a:rPr lang="fr-FR" sz="2400" b="1" dirty="0">
                <a:solidFill>
                  <a:srgbClr val="FFC000"/>
                </a:solidFill>
              </a:rPr>
              <a:t>	</a:t>
            </a:r>
            <a:r>
              <a:rPr lang="fr-FR" sz="2400" dirty="0"/>
              <a:t>- entretiens prévus lundi 23 juin entre 8h et 18h</a:t>
            </a:r>
          </a:p>
          <a:p>
            <a:pPr lvl="2">
              <a:buFontTx/>
              <a:buChar char="-"/>
            </a:pPr>
            <a:r>
              <a:rPr lang="fr-FR" sz="2400" dirty="0"/>
              <a:t>Envoi des convocations entre le 16 et le 19 juin </a:t>
            </a:r>
            <a:r>
              <a:rPr lang="fr-FR" sz="2400" b="1" u="sng" dirty="0"/>
              <a:t>par mail à l’employeur</a:t>
            </a:r>
          </a:p>
          <a:p>
            <a:pPr lvl="2">
              <a:buFontTx/>
              <a:buChar char="-"/>
            </a:pPr>
            <a:r>
              <a:rPr lang="fr-FR" sz="2400" dirty="0"/>
              <a:t>Pas de session de rattrapage : en cas d’absence, 0 point attribué</a:t>
            </a:r>
          </a:p>
          <a:p>
            <a:pPr lvl="2">
              <a:buFontTx/>
              <a:buChar char="-"/>
            </a:pPr>
            <a:r>
              <a:rPr lang="fr-FR" sz="2400" dirty="0"/>
              <a:t>Note de cadrage disponible sur l’espace réservé – rubrique avancement de grade et promotion interne</a:t>
            </a:r>
          </a:p>
          <a:p>
            <a:pPr marL="0" indent="0">
              <a:buNone/>
            </a:pPr>
            <a:r>
              <a:rPr lang="fr-FR" sz="2400" dirty="0"/>
              <a:t>		</a:t>
            </a:r>
          </a:p>
          <a:p>
            <a:pPr marL="685800" lvl="2" indent="0">
              <a:buNone/>
            </a:pPr>
            <a:endParaRPr lang="fr-FR" sz="2400" b="1" dirty="0"/>
          </a:p>
          <a:p>
            <a:pPr lvl="2"/>
            <a:endParaRPr lang="fr-FR" sz="2400" b="1" dirty="0">
              <a:solidFill>
                <a:srgbClr val="92D050"/>
              </a:solidFill>
            </a:endParaRPr>
          </a:p>
        </p:txBody>
      </p:sp>
      <p:pic>
        <p:nvPicPr>
          <p:cNvPr id="11" name="Image 10" descr="Logo_CDG18_BS.jpg"/>
          <p:cNvPicPr>
            <a:picLocks noChangeAspect="1"/>
          </p:cNvPicPr>
          <p:nvPr/>
        </p:nvPicPr>
        <p:blipFill>
          <a:blip r:embed="rId3"/>
          <a:stretch>
            <a:fillRect/>
          </a:stretch>
        </p:blipFill>
        <p:spPr>
          <a:xfrm>
            <a:off x="0" y="0"/>
            <a:ext cx="1422426" cy="1443762"/>
          </a:xfrm>
          <a:prstGeom prst="rect">
            <a:avLst/>
          </a:prstGeom>
        </p:spPr>
      </p:pic>
      <p:grpSp>
        <p:nvGrpSpPr>
          <p:cNvPr id="6" name="Groupe 14"/>
          <p:cNvGrpSpPr>
            <a:grpSpLocks/>
          </p:cNvGrpSpPr>
          <p:nvPr/>
        </p:nvGrpSpPr>
        <p:grpSpPr bwMode="auto">
          <a:xfrm>
            <a:off x="1482068" y="152400"/>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mc:AlternateContent xmlns:mc="http://schemas.openxmlformats.org/markup-compatibility/2006" xmlns:p14="http://schemas.microsoft.com/office/powerpoint/2010/main">
        <mc:Choice Requires="p14">
          <p:contentPart p14:bwMode="auto" r:id="rId4">
            <p14:nvContentPartPr>
              <p14:cNvPr id="3" name="Encre 2">
                <a:extLst>
                  <a:ext uri="{FF2B5EF4-FFF2-40B4-BE49-F238E27FC236}">
                    <a16:creationId xmlns:a16="http://schemas.microsoft.com/office/drawing/2014/main" id="{0DC0B786-4D52-4496-DA73-1813D7489ECD}"/>
                  </a:ext>
                </a:extLst>
              </p14:cNvPr>
              <p14:cNvContentPartPr/>
              <p14:nvPr/>
            </p14:nvContentPartPr>
            <p14:xfrm>
              <a:off x="9193664" y="6505873"/>
              <a:ext cx="336960" cy="75240"/>
            </p14:xfrm>
          </p:contentPart>
        </mc:Choice>
        <mc:Fallback xmlns="">
          <p:pic>
            <p:nvPicPr>
              <p:cNvPr id="3" name="Encre 2">
                <a:extLst>
                  <a:ext uri="{FF2B5EF4-FFF2-40B4-BE49-F238E27FC236}">
                    <a16:creationId xmlns:a16="http://schemas.microsoft.com/office/drawing/2014/main" id="{0DC0B786-4D52-4496-DA73-1813D7489ECD}"/>
                  </a:ext>
                </a:extLst>
              </p:cNvPr>
              <p:cNvPicPr/>
              <p:nvPr/>
            </p:nvPicPr>
            <p:blipFill>
              <a:blip r:embed="rId6"/>
              <a:stretch>
                <a:fillRect/>
              </a:stretch>
            </p:blipFill>
            <p:spPr>
              <a:xfrm>
                <a:off x="9139664" y="6398233"/>
                <a:ext cx="4446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Encre 8">
                <a:extLst>
                  <a:ext uri="{FF2B5EF4-FFF2-40B4-BE49-F238E27FC236}">
                    <a16:creationId xmlns:a16="http://schemas.microsoft.com/office/drawing/2014/main" id="{B21AAC4D-2A76-BB21-88A9-7E987949A51D}"/>
                  </a:ext>
                </a:extLst>
              </p14:cNvPr>
              <p14:cNvContentPartPr/>
              <p14:nvPr/>
            </p14:nvContentPartPr>
            <p14:xfrm>
              <a:off x="9282944" y="6609193"/>
              <a:ext cx="195120" cy="75240"/>
            </p14:xfrm>
          </p:contentPart>
        </mc:Choice>
        <mc:Fallback xmlns="">
          <p:pic>
            <p:nvPicPr>
              <p:cNvPr id="9" name="Encre 8">
                <a:extLst>
                  <a:ext uri="{FF2B5EF4-FFF2-40B4-BE49-F238E27FC236}">
                    <a16:creationId xmlns:a16="http://schemas.microsoft.com/office/drawing/2014/main" id="{B21AAC4D-2A76-BB21-88A9-7E987949A51D}"/>
                  </a:ext>
                </a:extLst>
              </p:cNvPr>
              <p:cNvPicPr/>
              <p:nvPr/>
            </p:nvPicPr>
            <p:blipFill>
              <a:blip r:embed="rId8"/>
              <a:stretch>
                <a:fillRect/>
              </a:stretch>
            </p:blipFill>
            <p:spPr>
              <a:xfrm>
                <a:off x="9229304" y="6501193"/>
                <a:ext cx="3027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Encre 9">
                <a:extLst>
                  <a:ext uri="{FF2B5EF4-FFF2-40B4-BE49-F238E27FC236}">
                    <a16:creationId xmlns:a16="http://schemas.microsoft.com/office/drawing/2014/main" id="{30B17F33-05CF-AEA8-B149-140A8F41D31A}"/>
                  </a:ext>
                </a:extLst>
              </p14:cNvPr>
              <p14:cNvContentPartPr/>
              <p14:nvPr/>
            </p14:nvContentPartPr>
            <p14:xfrm>
              <a:off x="9272864" y="6633970"/>
              <a:ext cx="267120" cy="84960"/>
            </p14:xfrm>
          </p:contentPart>
        </mc:Choice>
        <mc:Fallback xmlns="">
          <p:pic>
            <p:nvPicPr>
              <p:cNvPr id="10" name="Encre 9">
                <a:extLst>
                  <a:ext uri="{FF2B5EF4-FFF2-40B4-BE49-F238E27FC236}">
                    <a16:creationId xmlns:a16="http://schemas.microsoft.com/office/drawing/2014/main" id="{30B17F33-05CF-AEA8-B149-140A8F41D31A}"/>
                  </a:ext>
                </a:extLst>
              </p:cNvPr>
              <p:cNvPicPr/>
              <p:nvPr/>
            </p:nvPicPr>
            <p:blipFill>
              <a:blip r:embed="rId10"/>
              <a:stretch>
                <a:fillRect/>
              </a:stretch>
            </p:blipFill>
            <p:spPr>
              <a:xfrm>
                <a:off x="9219224" y="6525970"/>
                <a:ext cx="3747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Encre 11">
                <a:extLst>
                  <a:ext uri="{FF2B5EF4-FFF2-40B4-BE49-F238E27FC236}">
                    <a16:creationId xmlns:a16="http://schemas.microsoft.com/office/drawing/2014/main" id="{F832CDDC-53D6-9617-0C38-56FCE17EFF17}"/>
                  </a:ext>
                </a:extLst>
              </p14:cNvPr>
              <p14:cNvContentPartPr/>
              <p14:nvPr/>
            </p14:nvContentPartPr>
            <p14:xfrm>
              <a:off x="4462184" y="4936930"/>
              <a:ext cx="776880" cy="102600"/>
            </p14:xfrm>
          </p:contentPart>
        </mc:Choice>
        <mc:Fallback xmlns="">
          <p:pic>
            <p:nvPicPr>
              <p:cNvPr id="12" name="Encre 11">
                <a:extLst>
                  <a:ext uri="{FF2B5EF4-FFF2-40B4-BE49-F238E27FC236}">
                    <a16:creationId xmlns:a16="http://schemas.microsoft.com/office/drawing/2014/main" id="{F832CDDC-53D6-9617-0C38-56FCE17EFF17}"/>
                  </a:ext>
                </a:extLst>
              </p:cNvPr>
              <p:cNvPicPr/>
              <p:nvPr/>
            </p:nvPicPr>
            <p:blipFill>
              <a:blip r:embed="rId12"/>
              <a:stretch>
                <a:fillRect/>
              </a:stretch>
            </p:blipFill>
            <p:spPr>
              <a:xfrm>
                <a:off x="4408544" y="4828930"/>
                <a:ext cx="884520" cy="318240"/>
              </a:xfrm>
              <a:prstGeom prst="rect">
                <a:avLst/>
              </a:prstGeom>
            </p:spPr>
          </p:pic>
        </mc:Fallback>
      </mc:AlternateContent>
      <p:sp>
        <p:nvSpPr>
          <p:cNvPr id="13" name="Rectangle 12">
            <a:extLst>
              <a:ext uri="{FF2B5EF4-FFF2-40B4-BE49-F238E27FC236}">
                <a16:creationId xmlns:a16="http://schemas.microsoft.com/office/drawing/2014/main" id="{BED382C1-A51D-CBA0-4534-042C0EA5B91E}"/>
              </a:ext>
            </a:extLst>
          </p:cNvPr>
          <p:cNvSpPr/>
          <p:nvPr/>
        </p:nvSpPr>
        <p:spPr>
          <a:xfrm>
            <a:off x="9144000" y="6505873"/>
            <a:ext cx="499533" cy="3521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53B81337-2F99-160A-5F04-F9F126FE095E}"/>
              </a:ext>
            </a:extLst>
          </p:cNvPr>
          <p:cNvSpPr txBox="1"/>
          <p:nvPr/>
        </p:nvSpPr>
        <p:spPr>
          <a:xfrm>
            <a:off x="6374264" y="446641"/>
            <a:ext cx="2819400" cy="461665"/>
          </a:xfrm>
          <a:prstGeom prst="rect">
            <a:avLst/>
          </a:prstGeom>
          <a:noFill/>
        </p:spPr>
        <p:txBody>
          <a:bodyPr wrap="square" rtlCol="0">
            <a:spAutoFit/>
          </a:bodyPr>
          <a:lstStyle/>
          <a:p>
            <a:r>
              <a:rPr lang="fr-FR" sz="2400" b="1" dirty="0">
                <a:solidFill>
                  <a:srgbClr val="FFC000"/>
                </a:solidFill>
              </a:rPr>
              <a:t>Actu  - minute</a:t>
            </a:r>
          </a:p>
        </p:txBody>
      </p:sp>
      <p:pic>
        <p:nvPicPr>
          <p:cNvPr id="17" name="Image 16">
            <a:extLst>
              <a:ext uri="{FF2B5EF4-FFF2-40B4-BE49-F238E27FC236}">
                <a16:creationId xmlns:a16="http://schemas.microsoft.com/office/drawing/2014/main" id="{39173685-5E53-FB3B-8E37-33AE184EFF1C}"/>
              </a:ext>
            </a:extLst>
          </p:cNvPr>
          <p:cNvPicPr>
            <a:picLocks noChangeAspect="1"/>
          </p:cNvPicPr>
          <p:nvPr/>
        </p:nvPicPr>
        <p:blipFill>
          <a:blip r:embed="rId13"/>
          <a:stretch>
            <a:fillRect/>
          </a:stretch>
        </p:blipFill>
        <p:spPr>
          <a:xfrm>
            <a:off x="3304706" y="5039530"/>
            <a:ext cx="2937184" cy="1631769"/>
          </a:xfrm>
          <a:prstGeom prst="rect">
            <a:avLst/>
          </a:prstGeom>
        </p:spPr>
      </p:pic>
    </p:spTree>
    <p:extLst>
      <p:ext uri="{BB962C8B-B14F-4D97-AF65-F5344CB8AC3E}">
        <p14:creationId xmlns:p14="http://schemas.microsoft.com/office/powerpoint/2010/main" val="1199548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66A2E-C2AA-EED6-4E17-2C5A14B80486}"/>
            </a:ext>
          </a:extLst>
        </p:cNvPr>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FF596049-2D37-B931-05B0-3501E8903B2B}"/>
              </a:ext>
            </a:extLst>
          </p:cNvPr>
          <p:cNvSpPr>
            <a:spLocks noGrp="1"/>
          </p:cNvSpPr>
          <p:nvPr>
            <p:ph idx="1"/>
          </p:nvPr>
        </p:nvSpPr>
        <p:spPr>
          <a:xfrm>
            <a:off x="61543" y="1527324"/>
            <a:ext cx="8699500" cy="5177969"/>
          </a:xfrm>
        </p:spPr>
        <p:txBody>
          <a:bodyPr>
            <a:normAutofit fontScale="25000" lnSpcReduction="20000"/>
          </a:bodyPr>
          <a:lstStyle/>
          <a:p>
            <a:pPr algn="just">
              <a:lnSpc>
                <a:spcPct val="107000"/>
              </a:lnSpc>
              <a:spcAft>
                <a:spcPts val="800"/>
              </a:spcAft>
              <a:buNone/>
            </a:pPr>
            <a:endParaRPr lang="fr-FR" sz="23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fr-FR" sz="23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p>
          <a:p>
            <a:pPr marL="0" indent="0" algn="just">
              <a:lnSpc>
                <a:spcPct val="107000"/>
              </a:lnSpc>
              <a:spcAft>
                <a:spcPts val="800"/>
              </a:spcAft>
              <a:buNone/>
            </a:pPr>
            <a:r>
              <a:rPr lang="fr-FR" sz="9600" b="1" kern="100" dirty="0">
                <a:solidFill>
                  <a:srgbClr val="C00000"/>
                </a:solidFill>
                <a:effectLst/>
                <a:ea typeface="Calibri" panose="020F0502020204030204" pitchFamily="34" charset="0"/>
                <a:cs typeface="Times New Roman" panose="02020603050405020304" pitchFamily="18" charset="0"/>
              </a:rPr>
              <a:t>	4- assurance statutaire CNP</a:t>
            </a:r>
          </a:p>
          <a:p>
            <a:pPr algn="just">
              <a:lnSpc>
                <a:spcPct val="107000"/>
              </a:lnSpc>
              <a:spcAft>
                <a:spcPts val="800"/>
              </a:spcAft>
              <a:buNone/>
            </a:pPr>
            <a:r>
              <a:rPr lang="fr-FR" sz="9600" b="1" dirty="0">
                <a:solidFill>
                  <a:srgbClr val="C00000"/>
                </a:solidFill>
              </a:rPr>
              <a:t>Formation en </a:t>
            </a:r>
            <a:r>
              <a:rPr lang="fr-FR" sz="9600" b="1" dirty="0" err="1">
                <a:solidFill>
                  <a:srgbClr val="C00000"/>
                </a:solidFill>
              </a:rPr>
              <a:t>visio</a:t>
            </a:r>
            <a:r>
              <a:rPr lang="fr-FR" sz="9600" b="1" dirty="0">
                <a:solidFill>
                  <a:srgbClr val="C00000"/>
                </a:solidFill>
              </a:rPr>
              <a:t> sur l’outil </a:t>
            </a:r>
            <a:r>
              <a:rPr lang="fr-FR" sz="9600" b="1" dirty="0" err="1">
                <a:solidFill>
                  <a:srgbClr val="C00000"/>
                </a:solidFill>
              </a:rPr>
              <a:t>Statual</a:t>
            </a:r>
            <a:r>
              <a:rPr lang="fr-FR" sz="9600" b="1" dirty="0">
                <a:solidFill>
                  <a:srgbClr val="C00000"/>
                </a:solidFill>
              </a:rPr>
              <a:t> :</a:t>
            </a:r>
          </a:p>
          <a:p>
            <a:pPr algn="just">
              <a:lnSpc>
                <a:spcPct val="107000"/>
              </a:lnSpc>
              <a:spcAft>
                <a:spcPts val="800"/>
              </a:spcAft>
              <a:buNone/>
            </a:pPr>
            <a:r>
              <a:rPr lang="fr-FR" sz="9600" kern="100" dirty="0">
                <a:solidFill>
                  <a:srgbClr val="002060"/>
                </a:solidFill>
                <a:effectLst/>
                <a:ea typeface="Calibri" panose="020F0502020204030204" pitchFamily="34" charset="0"/>
                <a:cs typeface="Times New Roman" panose="02020603050405020304" pitchFamily="18" charset="0"/>
              </a:rPr>
              <a:t>Afin de vous accompagner dans vos déclarations de sinistres sur </a:t>
            </a:r>
            <a:r>
              <a:rPr lang="fr-FR" sz="9600" kern="100" dirty="0" err="1">
                <a:solidFill>
                  <a:srgbClr val="002060"/>
                </a:solidFill>
                <a:effectLst/>
                <a:ea typeface="Calibri" panose="020F0502020204030204" pitchFamily="34" charset="0"/>
                <a:cs typeface="Times New Roman" panose="02020603050405020304" pitchFamily="18" charset="0"/>
              </a:rPr>
              <a:t>Statual</a:t>
            </a:r>
            <a:r>
              <a:rPr lang="fr-FR" sz="9600" kern="100" dirty="0">
                <a:solidFill>
                  <a:srgbClr val="002060"/>
                </a:solidFill>
                <a:effectLst/>
                <a:ea typeface="Calibri" panose="020F0502020204030204" pitchFamily="34" charset="0"/>
                <a:cs typeface="Times New Roman" panose="02020603050405020304" pitchFamily="18" charset="0"/>
              </a:rPr>
              <a:t>, le CDG et la CNP vous proposent une formation en </a:t>
            </a:r>
            <a:r>
              <a:rPr lang="fr-FR" sz="9600" kern="100" dirty="0" err="1">
                <a:solidFill>
                  <a:srgbClr val="002060"/>
                </a:solidFill>
                <a:effectLst/>
                <a:ea typeface="Calibri" panose="020F0502020204030204" pitchFamily="34" charset="0"/>
                <a:cs typeface="Times New Roman" panose="02020603050405020304" pitchFamily="18" charset="0"/>
              </a:rPr>
              <a:t>visio</a:t>
            </a:r>
            <a:r>
              <a:rPr lang="fr-FR" sz="9600" kern="100" dirty="0">
                <a:solidFill>
                  <a:srgbClr val="002060"/>
                </a:solidFill>
                <a:effectLst/>
                <a:ea typeface="Calibri" panose="020F0502020204030204" pitchFamily="34" charset="0"/>
                <a:cs typeface="Times New Roman" panose="02020603050405020304" pitchFamily="18" charset="0"/>
              </a:rPr>
              <a:t> à l’utilisation de l’outil :</a:t>
            </a:r>
          </a:p>
          <a:p>
            <a:pPr algn="ctr">
              <a:lnSpc>
                <a:spcPct val="107000"/>
              </a:lnSpc>
              <a:spcAft>
                <a:spcPts val="800"/>
              </a:spcAft>
              <a:buNone/>
            </a:pPr>
            <a:r>
              <a:rPr lang="fr-FR" sz="9600" b="1" kern="100" dirty="0">
                <a:solidFill>
                  <a:srgbClr val="C00000"/>
                </a:solidFill>
                <a:effectLst/>
                <a:ea typeface="Calibri" panose="020F0502020204030204" pitchFamily="34" charset="0"/>
                <a:cs typeface="Times New Roman" panose="02020603050405020304" pitchFamily="18" charset="0"/>
              </a:rPr>
              <a:t>Jeud</a:t>
            </a:r>
            <a:r>
              <a:rPr lang="fr-FR" sz="9600" b="1" kern="100" dirty="0">
                <a:solidFill>
                  <a:srgbClr val="C00000"/>
                </a:solidFill>
                <a:ea typeface="Calibri" panose="020F0502020204030204" pitchFamily="34" charset="0"/>
                <a:cs typeface="Times New Roman" panose="02020603050405020304" pitchFamily="18" charset="0"/>
              </a:rPr>
              <a:t>i 19 juin à 10h en </a:t>
            </a:r>
            <a:r>
              <a:rPr lang="fr-FR" sz="9600" b="1" kern="100" dirty="0" err="1">
                <a:solidFill>
                  <a:srgbClr val="C00000"/>
                </a:solidFill>
                <a:ea typeface="Calibri" panose="020F0502020204030204" pitchFamily="34" charset="0"/>
                <a:cs typeface="Times New Roman" panose="02020603050405020304" pitchFamily="18" charset="0"/>
              </a:rPr>
              <a:t>visio</a:t>
            </a:r>
            <a:r>
              <a:rPr lang="fr-FR" sz="9600" b="1" kern="100" dirty="0">
                <a:solidFill>
                  <a:srgbClr val="C00000"/>
                </a:solidFill>
                <a:ea typeface="Calibri" panose="020F0502020204030204" pitchFamily="34" charset="0"/>
                <a:cs typeface="Times New Roman" panose="02020603050405020304" pitchFamily="18" charset="0"/>
              </a:rPr>
              <a:t> </a:t>
            </a:r>
            <a:r>
              <a:rPr lang="fr-FR" sz="9600" kern="100" dirty="0">
                <a:solidFill>
                  <a:srgbClr val="002060"/>
                </a:solidFill>
                <a:ea typeface="Calibri" panose="020F0502020204030204" pitchFamily="34" charset="0"/>
                <a:cs typeface="Times New Roman" panose="02020603050405020304" pitchFamily="18" charset="0"/>
              </a:rPr>
              <a:t>– </a:t>
            </a:r>
            <a:r>
              <a:rPr lang="fr-FR" sz="9600" kern="100" dirty="0">
                <a:solidFill>
                  <a:srgbClr val="002060"/>
                </a:solidFill>
                <a:ea typeface="Calibri" panose="020F0502020204030204" pitchFamily="34" charset="0"/>
                <a:cs typeface="Times New Roman" panose="02020603050405020304" pitchFamily="18" charset="0"/>
                <a:hlinkClick r:id="rId3"/>
              </a:rPr>
              <a:t>lien d’inscription</a:t>
            </a:r>
            <a:endParaRPr lang="fr-FR" sz="9600" kern="100" dirty="0">
              <a:solidFill>
                <a:srgbClr val="002060"/>
              </a:solidFill>
              <a:effectLst/>
              <a:ea typeface="Calibri" panose="020F0502020204030204" pitchFamily="34" charset="0"/>
              <a:cs typeface="Times New Roman" panose="02020603050405020304" pitchFamily="18" charset="0"/>
            </a:endParaRPr>
          </a:p>
          <a:p>
            <a:pPr algn="just">
              <a:lnSpc>
                <a:spcPct val="107000"/>
              </a:lnSpc>
              <a:spcAft>
                <a:spcPts val="800"/>
              </a:spcAft>
              <a:buFontTx/>
              <a:buChar char="-"/>
            </a:pPr>
            <a:endParaRPr lang="fr-FR" sz="6800" kern="100" dirty="0">
              <a:solidFill>
                <a:srgbClr val="002060"/>
              </a:solidFill>
              <a:effectLst/>
              <a:ea typeface="Calibri" panose="020F0502020204030204" pitchFamily="34" charset="0"/>
              <a:cs typeface="Times New Roman" panose="02020603050405020304" pitchFamily="18" charset="0"/>
            </a:endParaRPr>
          </a:p>
          <a:p>
            <a:pPr marL="0" indent="0" algn="just">
              <a:lnSpc>
                <a:spcPct val="115000"/>
              </a:lnSpc>
              <a:spcBef>
                <a:spcPts val="0"/>
              </a:spcBef>
              <a:spcAft>
                <a:spcPts val="1000"/>
              </a:spcAft>
              <a:buNone/>
            </a:pPr>
            <a:endParaRPr lang="fr-FR" sz="6600" u="sng"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Bef>
                <a:spcPts val="0"/>
              </a:spcBef>
              <a:spcAft>
                <a:spcPts val="1000"/>
              </a:spcAft>
              <a:buNone/>
            </a:pPr>
            <a:endParaRPr lang="fr-FR" sz="6400" u="sng" dirty="0">
              <a:effectLst/>
              <a:ea typeface="Calibri" panose="020F0502020204030204" pitchFamily="34" charset="0"/>
              <a:cs typeface="Times New Roman" panose="02020603050405020304" pitchFamily="18" charset="0"/>
            </a:endParaRPr>
          </a:p>
          <a:p>
            <a:pPr algn="just">
              <a:lnSpc>
                <a:spcPct val="115000"/>
              </a:lnSpc>
              <a:spcBef>
                <a:spcPts val="0"/>
              </a:spcBef>
              <a:spcAft>
                <a:spcPts val="1000"/>
              </a:spcAft>
            </a:pPr>
            <a:endParaRPr lang="fr-FR"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0"/>
              </a:spcBef>
              <a:spcAft>
                <a:spcPts val="1000"/>
              </a:spcAft>
            </a:pPr>
            <a:endParaRPr lang="fr-FR"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buNone/>
            </a:pPr>
            <a:r>
              <a:rPr lang="fr-FR" sz="1800" b="1" kern="100" dirty="0">
                <a:latin typeface="Calibri" panose="020F0502020204030204" pitchFamily="34"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fr-FR" sz="23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gn="just">
              <a:lnSpc>
                <a:spcPct val="107000"/>
              </a:lnSpc>
              <a:spcAft>
                <a:spcPts val="800"/>
              </a:spcAft>
              <a:buSzPts val="1000"/>
              <a:buNone/>
              <a:tabLst>
                <a:tab pos="457200" algn="l"/>
              </a:tabLst>
            </a:pPr>
            <a:br>
              <a:rPr lang="fr-FR" sz="1800" dirty="0">
                <a:effectLst/>
                <a:latin typeface="Calibri" panose="020F0502020204030204" pitchFamily="34" charset="0"/>
                <a:ea typeface="Calibri" panose="020F0502020204030204" pitchFamily="34" charset="0"/>
                <a:cs typeface="Times New Roman" panose="02020603050405020304" pitchFamily="18" charset="0"/>
              </a:rPr>
            </a:br>
            <a:endParaRPr lang="fr-FR" kern="100" dirty="0">
              <a:latin typeface="Calibri" panose="020F0502020204030204" pitchFamily="34" charset="0"/>
              <a:ea typeface="Calibri" panose="020F0502020204030204" pitchFamily="34" charset="0"/>
              <a:cs typeface="Times New Roman" panose="02020603050405020304" pitchFamily="18" charset="0"/>
            </a:endParaRPr>
          </a:p>
          <a:p>
            <a:pPr marL="342900" lvl="1" indent="0">
              <a:buNone/>
            </a:pP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1" indent="0">
              <a:buNone/>
            </a:pPr>
            <a:endParaRPr lang="fr-FR" dirty="0"/>
          </a:p>
        </p:txBody>
      </p:sp>
      <p:pic>
        <p:nvPicPr>
          <p:cNvPr id="11" name="Image 10" descr="Logo_CDG18_BS.jpg">
            <a:extLst>
              <a:ext uri="{FF2B5EF4-FFF2-40B4-BE49-F238E27FC236}">
                <a16:creationId xmlns:a16="http://schemas.microsoft.com/office/drawing/2014/main" id="{7B8F6092-822D-6B01-4811-3DB881E348D1}"/>
              </a:ext>
            </a:extLst>
          </p:cNvPr>
          <p:cNvPicPr>
            <a:picLocks noChangeAspect="1"/>
          </p:cNvPicPr>
          <p:nvPr/>
        </p:nvPicPr>
        <p:blipFill>
          <a:blip r:embed="rId4"/>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6BD48358-209E-5E9F-FF3D-1B68275BD3C7}"/>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40B8436B-5FD7-FA39-1DAC-412E52174AEF}"/>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0D42C5D5-9BEF-D6EB-040F-1E1998C9C95C}"/>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2383B82C-59F5-533B-6256-FAC754EBC733}"/>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0DC7F5E6-9342-0985-241A-44465D02677C}"/>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967397DC-F4E0-6106-FBCC-24BECCFE1601}"/>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5FD00784-7637-622D-A0BA-9FB20808BF15}"/>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27F2DDF9-AB11-F737-1F91-E4A1EE5D6D01}"/>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FCE2ABBA-B627-0B2E-AD75-74D445EEAF96}"/>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F2604AF8-0220-5EDD-F728-BB650741DAB9}"/>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DF142FD2-40EF-C706-54D7-DD2B4B5A182C}"/>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2167AD73-8C3B-764F-387A-F7F3DBA616DC}"/>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974BC499-E402-1983-9E95-14A20ACDFDDA}"/>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pic>
        <p:nvPicPr>
          <p:cNvPr id="2" name="Image 1">
            <a:extLst>
              <a:ext uri="{FF2B5EF4-FFF2-40B4-BE49-F238E27FC236}">
                <a16:creationId xmlns:a16="http://schemas.microsoft.com/office/drawing/2014/main" id="{EC2358FF-BA53-9775-2E9F-61A710FE1614}"/>
              </a:ext>
            </a:extLst>
          </p:cNvPr>
          <p:cNvPicPr>
            <a:picLocks noChangeAspect="1"/>
          </p:cNvPicPr>
          <p:nvPr/>
        </p:nvPicPr>
        <p:blipFill>
          <a:blip r:embed="rId5"/>
          <a:stretch>
            <a:fillRect/>
          </a:stretch>
        </p:blipFill>
        <p:spPr>
          <a:xfrm>
            <a:off x="6612362" y="1000291"/>
            <a:ext cx="2016199" cy="1736171"/>
          </a:xfrm>
          <a:prstGeom prst="rect">
            <a:avLst/>
          </a:prstGeom>
        </p:spPr>
      </p:pic>
    </p:spTree>
    <p:extLst>
      <p:ext uri="{BB962C8B-B14F-4D97-AF65-F5344CB8AC3E}">
        <p14:creationId xmlns:p14="http://schemas.microsoft.com/office/powerpoint/2010/main" val="38849244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183BB-1353-E0AF-AEDB-EF54E5DDD2F5}"/>
            </a:ext>
          </a:extLst>
        </p:cNvPr>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C135BF12-4CB3-2CD5-BE4D-5030CFC30D7B}"/>
              </a:ext>
            </a:extLst>
          </p:cNvPr>
          <p:cNvSpPr>
            <a:spLocks noGrp="1"/>
          </p:cNvSpPr>
          <p:nvPr>
            <p:ph idx="1"/>
          </p:nvPr>
        </p:nvSpPr>
        <p:spPr>
          <a:xfrm>
            <a:off x="0" y="1471752"/>
            <a:ext cx="9144000" cy="5267503"/>
          </a:xfrm>
        </p:spPr>
        <p:txBody>
          <a:bodyPr>
            <a:normAutofit/>
          </a:bodyPr>
          <a:lstStyle/>
          <a:p>
            <a:pPr marL="0" indent="0">
              <a:buNone/>
            </a:pPr>
            <a:endParaRPr lang="fr-FR" sz="2000" b="1" dirty="0">
              <a:solidFill>
                <a:srgbClr val="EC14B9"/>
              </a:solidFill>
            </a:endParaRPr>
          </a:p>
          <a:p>
            <a:pPr marL="0" indent="0">
              <a:buNone/>
            </a:pPr>
            <a:r>
              <a:rPr lang="fr-FR" sz="2000" b="1" dirty="0">
                <a:solidFill>
                  <a:srgbClr val="00B050"/>
                </a:solidFill>
              </a:rPr>
              <a:t>5 - PSC – santé</a:t>
            </a:r>
          </a:p>
          <a:p>
            <a:endParaRPr lang="fr-FR" sz="2000" b="1" dirty="0">
              <a:solidFill>
                <a:srgbClr val="EC14B9"/>
              </a:solidFill>
            </a:endParaRPr>
          </a:p>
          <a:p>
            <a:r>
              <a:rPr lang="fr-FR" sz="2000" dirty="0"/>
              <a:t>Pour rappel, obligation de participation employeur sur le risque santé à partir du 1</a:t>
            </a:r>
            <a:r>
              <a:rPr lang="fr-FR" sz="2000" baseline="30000" dirty="0"/>
              <a:t>er</a:t>
            </a:r>
            <a:r>
              <a:rPr lang="fr-FR" sz="2000" dirty="0"/>
              <a:t> janvier 2026 : labellisation ou contrat de groupe</a:t>
            </a:r>
          </a:p>
          <a:p>
            <a:endParaRPr lang="fr-FR" sz="2000" dirty="0"/>
          </a:p>
          <a:p>
            <a:r>
              <a:rPr lang="fr-FR" sz="2000" dirty="0"/>
              <a:t>Pour les collectivités n’ayant pas encore adhéré au contrat de groupe du CDG : </a:t>
            </a:r>
            <a:r>
              <a:rPr lang="fr-FR" sz="2000" b="1" dirty="0">
                <a:solidFill>
                  <a:srgbClr val="92D050"/>
                </a:solidFill>
              </a:rPr>
              <a:t>réunion employeur en présentiel au CDG mardi 24 juin 2025 10h </a:t>
            </a:r>
          </a:p>
          <a:p>
            <a:pPr marL="0" indent="0">
              <a:buNone/>
            </a:pPr>
            <a:r>
              <a:rPr lang="fr-FR" sz="2000" dirty="0"/>
              <a:t>&gt; </a:t>
            </a:r>
            <a:r>
              <a:rPr lang="fr-FR" sz="2000" dirty="0">
                <a:hlinkClick r:id="rId3"/>
              </a:rPr>
              <a:t>lien d’inscription </a:t>
            </a:r>
            <a:r>
              <a:rPr lang="fr-FR" sz="2000" dirty="0"/>
              <a:t>envoyé dans le flash du 25/04</a:t>
            </a:r>
          </a:p>
          <a:p>
            <a:endParaRPr lang="fr-FR" sz="2000" dirty="0"/>
          </a:p>
          <a:p>
            <a:endParaRPr lang="fr-FR" sz="2000" dirty="0"/>
          </a:p>
          <a:p>
            <a:endParaRPr lang="fr-FR" sz="2000" dirty="0"/>
          </a:p>
          <a:p>
            <a:pPr lvl="2"/>
            <a:endParaRPr lang="fr-FR" sz="2400" b="1" dirty="0">
              <a:solidFill>
                <a:srgbClr val="92D050"/>
              </a:solidFill>
            </a:endParaRPr>
          </a:p>
        </p:txBody>
      </p:sp>
      <p:pic>
        <p:nvPicPr>
          <p:cNvPr id="11" name="Image 10" descr="Logo_CDG18_BS.jpg">
            <a:extLst>
              <a:ext uri="{FF2B5EF4-FFF2-40B4-BE49-F238E27FC236}">
                <a16:creationId xmlns:a16="http://schemas.microsoft.com/office/drawing/2014/main" id="{19773148-8107-E3E3-A5D6-19E76355B99F}"/>
              </a:ext>
            </a:extLst>
          </p:cNvPr>
          <p:cNvPicPr>
            <a:picLocks noChangeAspect="1"/>
          </p:cNvPicPr>
          <p:nvPr/>
        </p:nvPicPr>
        <p:blipFill>
          <a:blip r:embed="rId4"/>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165514D0-4A7B-31F2-4283-CC868B4DEC74}"/>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F81B8103-309C-3471-A149-78D50A0B62F0}"/>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C05C421E-CA70-4A63-036E-F12C99C90087}"/>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C1982A5E-1263-E436-5B7A-E86054920095}"/>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43706893-3BCC-889E-6F73-7CDA046E1E3C}"/>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1A63EA83-933A-21D2-F0EF-59E6A96ABE00}"/>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1551C1E4-EEDD-3C99-D5B5-F31D5486FADB}"/>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935BCE32-57C2-4C6B-7B0E-4E35F3B28717}"/>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C32C2692-031C-D91C-2253-75BEB739D539}"/>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F47993FF-F617-C204-8508-10DFAE1878A9}"/>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9525A7F7-081E-871E-F810-186489AC3388}"/>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D37BAB4C-389F-56FE-B0B3-1BF95EB3AF24}"/>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EDA731AE-D043-7A40-3C14-61BC7E0DCC92}"/>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mc:AlternateContent xmlns:mc="http://schemas.openxmlformats.org/markup-compatibility/2006" xmlns:p14="http://schemas.microsoft.com/office/powerpoint/2010/main">
        <mc:Choice Requires="p14">
          <p:contentPart p14:bwMode="auto" r:id="rId5">
            <p14:nvContentPartPr>
              <p14:cNvPr id="3" name="Encre 2">
                <a:extLst>
                  <a:ext uri="{FF2B5EF4-FFF2-40B4-BE49-F238E27FC236}">
                    <a16:creationId xmlns:a16="http://schemas.microsoft.com/office/drawing/2014/main" id="{8817240E-A2C8-8CEE-8B4B-192E037E21F2}"/>
                  </a:ext>
                </a:extLst>
              </p14:cNvPr>
              <p14:cNvContentPartPr/>
              <p14:nvPr/>
            </p14:nvContentPartPr>
            <p14:xfrm>
              <a:off x="9193664" y="6505873"/>
              <a:ext cx="336960" cy="75240"/>
            </p14:xfrm>
          </p:contentPart>
        </mc:Choice>
        <mc:Fallback xmlns="">
          <p:pic>
            <p:nvPicPr>
              <p:cNvPr id="3" name="Encre 2">
                <a:extLst>
                  <a:ext uri="{FF2B5EF4-FFF2-40B4-BE49-F238E27FC236}">
                    <a16:creationId xmlns:a16="http://schemas.microsoft.com/office/drawing/2014/main" id="{0DC0B786-4D52-4496-DA73-1813D7489ECD}"/>
                  </a:ext>
                </a:extLst>
              </p:cNvPr>
              <p:cNvPicPr/>
              <p:nvPr/>
            </p:nvPicPr>
            <p:blipFill>
              <a:blip r:embed="rId7"/>
              <a:stretch>
                <a:fillRect/>
              </a:stretch>
            </p:blipFill>
            <p:spPr>
              <a:xfrm>
                <a:off x="9139664" y="6398233"/>
                <a:ext cx="4446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Encre 8">
                <a:extLst>
                  <a:ext uri="{FF2B5EF4-FFF2-40B4-BE49-F238E27FC236}">
                    <a16:creationId xmlns:a16="http://schemas.microsoft.com/office/drawing/2014/main" id="{C4D42EC4-ABEA-012C-CDE2-F1656D782407}"/>
                  </a:ext>
                </a:extLst>
              </p14:cNvPr>
              <p14:cNvContentPartPr/>
              <p14:nvPr/>
            </p14:nvContentPartPr>
            <p14:xfrm>
              <a:off x="9282944" y="6609193"/>
              <a:ext cx="195120" cy="75240"/>
            </p14:xfrm>
          </p:contentPart>
        </mc:Choice>
        <mc:Fallback xmlns="">
          <p:pic>
            <p:nvPicPr>
              <p:cNvPr id="9" name="Encre 8">
                <a:extLst>
                  <a:ext uri="{FF2B5EF4-FFF2-40B4-BE49-F238E27FC236}">
                    <a16:creationId xmlns:a16="http://schemas.microsoft.com/office/drawing/2014/main" id="{B21AAC4D-2A76-BB21-88A9-7E987949A51D}"/>
                  </a:ext>
                </a:extLst>
              </p:cNvPr>
              <p:cNvPicPr/>
              <p:nvPr/>
            </p:nvPicPr>
            <p:blipFill>
              <a:blip r:embed="rId9"/>
              <a:stretch>
                <a:fillRect/>
              </a:stretch>
            </p:blipFill>
            <p:spPr>
              <a:xfrm>
                <a:off x="9229304" y="6501193"/>
                <a:ext cx="3027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Encre 9">
                <a:extLst>
                  <a:ext uri="{FF2B5EF4-FFF2-40B4-BE49-F238E27FC236}">
                    <a16:creationId xmlns:a16="http://schemas.microsoft.com/office/drawing/2014/main" id="{CBC2ECA8-21E1-F972-7A83-216E686ABB15}"/>
                  </a:ext>
                </a:extLst>
              </p14:cNvPr>
              <p14:cNvContentPartPr/>
              <p14:nvPr/>
            </p14:nvContentPartPr>
            <p14:xfrm>
              <a:off x="9272864" y="6633970"/>
              <a:ext cx="267120" cy="84960"/>
            </p14:xfrm>
          </p:contentPart>
        </mc:Choice>
        <mc:Fallback xmlns="">
          <p:pic>
            <p:nvPicPr>
              <p:cNvPr id="10" name="Encre 9">
                <a:extLst>
                  <a:ext uri="{FF2B5EF4-FFF2-40B4-BE49-F238E27FC236}">
                    <a16:creationId xmlns:a16="http://schemas.microsoft.com/office/drawing/2014/main" id="{30B17F33-05CF-AEA8-B149-140A8F41D31A}"/>
                  </a:ext>
                </a:extLst>
              </p:cNvPr>
              <p:cNvPicPr/>
              <p:nvPr/>
            </p:nvPicPr>
            <p:blipFill>
              <a:blip r:embed="rId11"/>
              <a:stretch>
                <a:fillRect/>
              </a:stretch>
            </p:blipFill>
            <p:spPr>
              <a:xfrm>
                <a:off x="9219224" y="6525970"/>
                <a:ext cx="3747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Encre 11">
                <a:extLst>
                  <a:ext uri="{FF2B5EF4-FFF2-40B4-BE49-F238E27FC236}">
                    <a16:creationId xmlns:a16="http://schemas.microsoft.com/office/drawing/2014/main" id="{545EC7D8-3856-3E12-3DF8-D640FAA96ED2}"/>
                  </a:ext>
                </a:extLst>
              </p14:cNvPr>
              <p14:cNvContentPartPr/>
              <p14:nvPr/>
            </p14:nvContentPartPr>
            <p14:xfrm>
              <a:off x="4462184" y="4936930"/>
              <a:ext cx="776880" cy="102600"/>
            </p14:xfrm>
          </p:contentPart>
        </mc:Choice>
        <mc:Fallback xmlns="">
          <p:pic>
            <p:nvPicPr>
              <p:cNvPr id="12" name="Encre 11">
                <a:extLst>
                  <a:ext uri="{FF2B5EF4-FFF2-40B4-BE49-F238E27FC236}">
                    <a16:creationId xmlns:a16="http://schemas.microsoft.com/office/drawing/2014/main" id="{F832CDDC-53D6-9617-0C38-56FCE17EFF17}"/>
                  </a:ext>
                </a:extLst>
              </p:cNvPr>
              <p:cNvPicPr/>
              <p:nvPr/>
            </p:nvPicPr>
            <p:blipFill>
              <a:blip r:embed="rId13"/>
              <a:stretch>
                <a:fillRect/>
              </a:stretch>
            </p:blipFill>
            <p:spPr>
              <a:xfrm>
                <a:off x="4408544" y="4828930"/>
                <a:ext cx="884520" cy="318240"/>
              </a:xfrm>
              <a:prstGeom prst="rect">
                <a:avLst/>
              </a:prstGeom>
            </p:spPr>
          </p:pic>
        </mc:Fallback>
      </mc:AlternateContent>
      <p:sp>
        <p:nvSpPr>
          <p:cNvPr id="2" name="ZoneTexte 1">
            <a:extLst>
              <a:ext uri="{FF2B5EF4-FFF2-40B4-BE49-F238E27FC236}">
                <a16:creationId xmlns:a16="http://schemas.microsoft.com/office/drawing/2014/main" id="{71726D9A-7929-CFBB-CA60-D4520FC35BFB}"/>
              </a:ext>
            </a:extLst>
          </p:cNvPr>
          <p:cNvSpPr txBox="1"/>
          <p:nvPr/>
        </p:nvSpPr>
        <p:spPr>
          <a:xfrm>
            <a:off x="6553200" y="593216"/>
            <a:ext cx="4593264" cy="369332"/>
          </a:xfrm>
          <a:prstGeom prst="rect">
            <a:avLst/>
          </a:prstGeom>
          <a:noFill/>
        </p:spPr>
        <p:txBody>
          <a:bodyPr wrap="square">
            <a:spAutoFit/>
          </a:bodyPr>
          <a:lstStyle/>
          <a:p>
            <a:r>
              <a:rPr lang="fr-FR" b="1" dirty="0">
                <a:solidFill>
                  <a:srgbClr val="00B0F0"/>
                </a:solidFill>
              </a:rPr>
              <a:t>Actu - minute</a:t>
            </a:r>
          </a:p>
        </p:txBody>
      </p:sp>
      <p:pic>
        <p:nvPicPr>
          <p:cNvPr id="5" name="Image 4" descr="Une image contenant texte, capture d’écran, Police, logo&#10;&#10;Le contenu généré par l’IA peut être incorrect.">
            <a:extLst>
              <a:ext uri="{FF2B5EF4-FFF2-40B4-BE49-F238E27FC236}">
                <a16:creationId xmlns:a16="http://schemas.microsoft.com/office/drawing/2014/main" id="{BB7903BD-BDBD-41FD-D888-9FD5271B574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335352" y="4645057"/>
            <a:ext cx="2404229" cy="2026984"/>
          </a:xfrm>
          <a:prstGeom prst="rect">
            <a:avLst/>
          </a:prstGeom>
        </p:spPr>
      </p:pic>
    </p:spTree>
    <p:extLst>
      <p:ext uri="{BB962C8B-B14F-4D97-AF65-F5344CB8AC3E}">
        <p14:creationId xmlns:p14="http://schemas.microsoft.com/office/powerpoint/2010/main" val="36557866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8F28F731-1CC1-5794-CE19-12C85F7F86F2}"/>
              </a:ext>
            </a:extLst>
          </p:cNvPr>
          <p:cNvSpPr>
            <a:spLocks noGrp="1"/>
          </p:cNvSpPr>
          <p:nvPr>
            <p:ph idx="1"/>
          </p:nvPr>
        </p:nvSpPr>
        <p:spPr>
          <a:xfrm>
            <a:off x="324268" y="1343935"/>
            <a:ext cx="8210132" cy="5161938"/>
          </a:xfrm>
        </p:spPr>
        <p:txBody>
          <a:bodyPr>
            <a:normAutofit lnSpcReduction="10000"/>
          </a:bodyPr>
          <a:lstStyle/>
          <a:p>
            <a:pPr marL="685800" lvl="2" indent="0">
              <a:buNone/>
            </a:pPr>
            <a:endParaRPr lang="fr-FR" sz="2400" dirty="0"/>
          </a:p>
          <a:p>
            <a:pPr marL="0" indent="0">
              <a:buNone/>
            </a:pPr>
            <a:r>
              <a:rPr lang="fr-FR" sz="2400" b="1" dirty="0">
                <a:solidFill>
                  <a:srgbClr val="CC99FF"/>
                </a:solidFill>
              </a:rPr>
              <a:t>	6- PSC prévoyance</a:t>
            </a:r>
          </a:p>
          <a:p>
            <a:pPr marL="0" indent="0">
              <a:buNone/>
            </a:pPr>
            <a:endParaRPr lang="fr-FR" sz="2400" b="1" dirty="0">
              <a:solidFill>
                <a:srgbClr val="CC99FF"/>
              </a:solidFill>
            </a:endParaRPr>
          </a:p>
          <a:p>
            <a:pPr marL="0" indent="0">
              <a:buNone/>
            </a:pPr>
            <a:r>
              <a:rPr lang="fr-FR" sz="2400" dirty="0"/>
              <a:t>Pensez à clôturer vos sinistres ouverts en prévoyance lors de la reprise d’activités de vos agents</a:t>
            </a:r>
          </a:p>
          <a:p>
            <a:pPr marL="0" indent="0">
              <a:buNone/>
            </a:pPr>
            <a:endParaRPr lang="fr-FR" sz="2400" dirty="0"/>
          </a:p>
          <a:p>
            <a:pPr marL="0" indent="0">
              <a:buNone/>
            </a:pPr>
            <a:r>
              <a:rPr lang="fr-FR" sz="2400" dirty="0"/>
              <a:t>Sur la plateforme employeur de </a:t>
            </a:r>
            <a:r>
              <a:rPr lang="fr-FR" sz="2400" dirty="0" err="1"/>
              <a:t>territoria</a:t>
            </a:r>
            <a:r>
              <a:rPr lang="fr-FR" sz="2400" dirty="0"/>
              <a:t> mutuelle : liste des sinistres &gt; ouvrir les sinistres concernés&gt; cliquer sur reprise d’activité</a:t>
            </a:r>
          </a:p>
          <a:p>
            <a:pPr marL="0" indent="0">
              <a:buNone/>
            </a:pPr>
            <a:endParaRPr lang="fr-FR" sz="2400" dirty="0"/>
          </a:p>
          <a:p>
            <a:pPr marL="0" indent="0">
              <a:buNone/>
            </a:pPr>
            <a:r>
              <a:rPr lang="fr-FR" sz="2400" dirty="0">
                <a:solidFill>
                  <a:srgbClr val="CC99FF"/>
                </a:solidFill>
              </a:rPr>
              <a:t>Des sinistres non clôturés par les collectivités =&gt;  des provisions calculées par l’assureur =&gt; un déséquilibre du contrat entrainant une hausse des cotisations</a:t>
            </a:r>
            <a:endParaRPr lang="fr-FR" sz="2000" dirty="0">
              <a:solidFill>
                <a:srgbClr val="CC99FF"/>
              </a:solidFill>
            </a:endParaRPr>
          </a:p>
          <a:p>
            <a:pPr marL="0" indent="0">
              <a:buNone/>
            </a:pPr>
            <a:r>
              <a:rPr lang="fr-FR" sz="2000" dirty="0"/>
              <a:t>	</a:t>
            </a:r>
            <a:endParaRPr lang="fr-FR" sz="2400" b="1" dirty="0">
              <a:solidFill>
                <a:srgbClr val="92D050"/>
              </a:solidFill>
            </a:endParaRPr>
          </a:p>
        </p:txBody>
      </p:sp>
      <p:pic>
        <p:nvPicPr>
          <p:cNvPr id="11" name="Image 10" descr="Logo_CDG18_BS.jpg"/>
          <p:cNvPicPr>
            <a:picLocks noChangeAspect="1"/>
          </p:cNvPicPr>
          <p:nvPr/>
        </p:nvPicPr>
        <p:blipFill>
          <a:blip r:embed="rId3"/>
          <a:stretch>
            <a:fillRect/>
          </a:stretch>
        </p:blipFill>
        <p:spPr>
          <a:xfrm>
            <a:off x="0" y="0"/>
            <a:ext cx="1422426" cy="1443762"/>
          </a:xfrm>
          <a:prstGeom prst="rect">
            <a:avLst/>
          </a:prstGeom>
        </p:spPr>
      </p:pic>
      <p:grpSp>
        <p:nvGrpSpPr>
          <p:cNvPr id="6" name="Groupe 14"/>
          <p:cNvGrpSpPr>
            <a:grpSpLocks/>
          </p:cNvGrpSpPr>
          <p:nvPr/>
        </p:nvGrpSpPr>
        <p:grpSpPr bwMode="auto">
          <a:xfrm>
            <a:off x="1482068" y="152400"/>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mc:AlternateContent xmlns:mc="http://schemas.openxmlformats.org/markup-compatibility/2006" xmlns:p14="http://schemas.microsoft.com/office/powerpoint/2010/main">
        <mc:Choice Requires="p14">
          <p:contentPart p14:bwMode="auto" r:id="rId4">
            <p14:nvContentPartPr>
              <p14:cNvPr id="3" name="Encre 2">
                <a:extLst>
                  <a:ext uri="{FF2B5EF4-FFF2-40B4-BE49-F238E27FC236}">
                    <a16:creationId xmlns:a16="http://schemas.microsoft.com/office/drawing/2014/main" id="{0DC0B786-4D52-4496-DA73-1813D7489ECD}"/>
                  </a:ext>
                </a:extLst>
              </p14:cNvPr>
              <p14:cNvContentPartPr/>
              <p14:nvPr/>
            </p14:nvContentPartPr>
            <p14:xfrm>
              <a:off x="9193664" y="6505873"/>
              <a:ext cx="336960" cy="75240"/>
            </p14:xfrm>
          </p:contentPart>
        </mc:Choice>
        <mc:Fallback xmlns="">
          <p:pic>
            <p:nvPicPr>
              <p:cNvPr id="3" name="Encre 2">
                <a:extLst>
                  <a:ext uri="{FF2B5EF4-FFF2-40B4-BE49-F238E27FC236}">
                    <a16:creationId xmlns:a16="http://schemas.microsoft.com/office/drawing/2014/main" id="{0DC0B786-4D52-4496-DA73-1813D7489ECD}"/>
                  </a:ext>
                </a:extLst>
              </p:cNvPr>
              <p:cNvPicPr/>
              <p:nvPr/>
            </p:nvPicPr>
            <p:blipFill>
              <a:blip r:embed="rId9"/>
              <a:stretch>
                <a:fillRect/>
              </a:stretch>
            </p:blipFill>
            <p:spPr>
              <a:xfrm>
                <a:off x="9139664" y="6398233"/>
                <a:ext cx="4446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Encre 8">
                <a:extLst>
                  <a:ext uri="{FF2B5EF4-FFF2-40B4-BE49-F238E27FC236}">
                    <a16:creationId xmlns:a16="http://schemas.microsoft.com/office/drawing/2014/main" id="{B21AAC4D-2A76-BB21-88A9-7E987949A51D}"/>
                  </a:ext>
                </a:extLst>
              </p14:cNvPr>
              <p14:cNvContentPartPr/>
              <p14:nvPr/>
            </p14:nvContentPartPr>
            <p14:xfrm>
              <a:off x="9282944" y="6609193"/>
              <a:ext cx="195120" cy="75240"/>
            </p14:xfrm>
          </p:contentPart>
        </mc:Choice>
        <mc:Fallback xmlns="">
          <p:pic>
            <p:nvPicPr>
              <p:cNvPr id="9" name="Encre 8">
                <a:extLst>
                  <a:ext uri="{FF2B5EF4-FFF2-40B4-BE49-F238E27FC236}">
                    <a16:creationId xmlns:a16="http://schemas.microsoft.com/office/drawing/2014/main" id="{B21AAC4D-2A76-BB21-88A9-7E987949A51D}"/>
                  </a:ext>
                </a:extLst>
              </p:cNvPr>
              <p:cNvPicPr/>
              <p:nvPr/>
            </p:nvPicPr>
            <p:blipFill>
              <a:blip r:embed="rId11"/>
              <a:stretch>
                <a:fillRect/>
              </a:stretch>
            </p:blipFill>
            <p:spPr>
              <a:xfrm>
                <a:off x="9229304" y="6501193"/>
                <a:ext cx="3027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Encre 9">
                <a:extLst>
                  <a:ext uri="{FF2B5EF4-FFF2-40B4-BE49-F238E27FC236}">
                    <a16:creationId xmlns:a16="http://schemas.microsoft.com/office/drawing/2014/main" id="{30B17F33-05CF-AEA8-B149-140A8F41D31A}"/>
                  </a:ext>
                </a:extLst>
              </p14:cNvPr>
              <p14:cNvContentPartPr/>
              <p14:nvPr/>
            </p14:nvContentPartPr>
            <p14:xfrm>
              <a:off x="9272864" y="6633970"/>
              <a:ext cx="267120" cy="84960"/>
            </p14:xfrm>
          </p:contentPart>
        </mc:Choice>
        <mc:Fallback xmlns="">
          <p:pic>
            <p:nvPicPr>
              <p:cNvPr id="10" name="Encre 9">
                <a:extLst>
                  <a:ext uri="{FF2B5EF4-FFF2-40B4-BE49-F238E27FC236}">
                    <a16:creationId xmlns:a16="http://schemas.microsoft.com/office/drawing/2014/main" id="{30B17F33-05CF-AEA8-B149-140A8F41D31A}"/>
                  </a:ext>
                </a:extLst>
              </p:cNvPr>
              <p:cNvPicPr/>
              <p:nvPr/>
            </p:nvPicPr>
            <p:blipFill>
              <a:blip r:embed="rId13"/>
              <a:stretch>
                <a:fillRect/>
              </a:stretch>
            </p:blipFill>
            <p:spPr>
              <a:xfrm>
                <a:off x="9219224" y="6525970"/>
                <a:ext cx="3747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Encre 11">
                <a:extLst>
                  <a:ext uri="{FF2B5EF4-FFF2-40B4-BE49-F238E27FC236}">
                    <a16:creationId xmlns:a16="http://schemas.microsoft.com/office/drawing/2014/main" id="{F832CDDC-53D6-9617-0C38-56FCE17EFF17}"/>
                  </a:ext>
                </a:extLst>
              </p14:cNvPr>
              <p14:cNvContentPartPr/>
              <p14:nvPr/>
            </p14:nvContentPartPr>
            <p14:xfrm>
              <a:off x="4462184" y="4936930"/>
              <a:ext cx="776880" cy="102600"/>
            </p14:xfrm>
          </p:contentPart>
        </mc:Choice>
        <mc:Fallback xmlns="">
          <p:pic>
            <p:nvPicPr>
              <p:cNvPr id="12" name="Encre 11">
                <a:extLst>
                  <a:ext uri="{FF2B5EF4-FFF2-40B4-BE49-F238E27FC236}">
                    <a16:creationId xmlns:a16="http://schemas.microsoft.com/office/drawing/2014/main" id="{F832CDDC-53D6-9617-0C38-56FCE17EFF17}"/>
                  </a:ext>
                </a:extLst>
              </p:cNvPr>
              <p:cNvPicPr/>
              <p:nvPr/>
            </p:nvPicPr>
            <p:blipFill>
              <a:blip r:embed="rId15"/>
              <a:stretch>
                <a:fillRect/>
              </a:stretch>
            </p:blipFill>
            <p:spPr>
              <a:xfrm>
                <a:off x="4408544" y="4828930"/>
                <a:ext cx="884520" cy="318240"/>
              </a:xfrm>
              <a:prstGeom prst="rect">
                <a:avLst/>
              </a:prstGeom>
            </p:spPr>
          </p:pic>
        </mc:Fallback>
      </mc:AlternateContent>
      <p:sp>
        <p:nvSpPr>
          <p:cNvPr id="13" name="Rectangle 12">
            <a:extLst>
              <a:ext uri="{FF2B5EF4-FFF2-40B4-BE49-F238E27FC236}">
                <a16:creationId xmlns:a16="http://schemas.microsoft.com/office/drawing/2014/main" id="{BED382C1-A51D-CBA0-4534-042C0EA5B91E}"/>
              </a:ext>
            </a:extLst>
          </p:cNvPr>
          <p:cNvSpPr/>
          <p:nvPr/>
        </p:nvSpPr>
        <p:spPr>
          <a:xfrm>
            <a:off x="9144000" y="6505873"/>
            <a:ext cx="499533" cy="3521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53B81337-2F99-160A-5F04-F9F126FE095E}"/>
              </a:ext>
            </a:extLst>
          </p:cNvPr>
          <p:cNvSpPr txBox="1"/>
          <p:nvPr/>
        </p:nvSpPr>
        <p:spPr>
          <a:xfrm>
            <a:off x="6374264" y="446641"/>
            <a:ext cx="2819400" cy="461665"/>
          </a:xfrm>
          <a:prstGeom prst="rect">
            <a:avLst/>
          </a:prstGeom>
          <a:noFill/>
        </p:spPr>
        <p:txBody>
          <a:bodyPr wrap="square" rtlCol="0">
            <a:spAutoFit/>
          </a:bodyPr>
          <a:lstStyle/>
          <a:p>
            <a:r>
              <a:rPr lang="fr-FR" sz="2400" b="1" dirty="0">
                <a:solidFill>
                  <a:srgbClr val="FFC000"/>
                </a:solidFill>
              </a:rPr>
              <a:t>Actu  - minute</a:t>
            </a:r>
          </a:p>
        </p:txBody>
      </p:sp>
    </p:spTree>
    <p:extLst>
      <p:ext uri="{BB962C8B-B14F-4D97-AF65-F5344CB8AC3E}">
        <p14:creationId xmlns:p14="http://schemas.microsoft.com/office/powerpoint/2010/main" val="18572271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Dessin animé, Visage humain, clipart, illustration&#10;&#10;Description générée automatiquement">
            <a:extLst>
              <a:ext uri="{FF2B5EF4-FFF2-40B4-BE49-F238E27FC236}">
                <a16:creationId xmlns:a16="http://schemas.microsoft.com/office/drawing/2014/main" id="{6E953FB3-CFC7-26A3-7735-B66218535292}"/>
              </a:ext>
            </a:extLst>
          </p:cNvPr>
          <p:cNvPicPr>
            <a:picLocks noChangeAspect="1"/>
          </p:cNvPicPr>
          <p:nvPr/>
        </p:nvPicPr>
        <p:blipFill>
          <a:blip r:embed="rId3">
            <a:alphaModFix amt="71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237027" y="3269622"/>
            <a:ext cx="4799023" cy="2967817"/>
          </a:xfrm>
          <a:prstGeom prst="rect">
            <a:avLst/>
          </a:prstGeom>
        </p:spPr>
      </p:pic>
      <p:sp>
        <p:nvSpPr>
          <p:cNvPr id="4" name="Espace réservé du contenu 3">
            <a:extLst>
              <a:ext uri="{FF2B5EF4-FFF2-40B4-BE49-F238E27FC236}">
                <a16:creationId xmlns:a16="http://schemas.microsoft.com/office/drawing/2014/main" id="{8F28F731-1CC1-5794-CE19-12C85F7F86F2}"/>
              </a:ext>
            </a:extLst>
          </p:cNvPr>
          <p:cNvSpPr>
            <a:spLocks noGrp="1"/>
          </p:cNvSpPr>
          <p:nvPr>
            <p:ph idx="1"/>
          </p:nvPr>
        </p:nvSpPr>
        <p:spPr>
          <a:xfrm>
            <a:off x="0" y="1825625"/>
            <a:ext cx="9144000" cy="4351338"/>
          </a:xfrm>
        </p:spPr>
        <p:txBody>
          <a:bodyPr>
            <a:normAutofit/>
          </a:bodyPr>
          <a:lstStyle/>
          <a:p>
            <a:pPr marL="0" indent="0">
              <a:buNone/>
            </a:pPr>
            <a:r>
              <a:rPr lang="fr-FR" sz="2400" b="1" dirty="0">
                <a:solidFill>
                  <a:srgbClr val="00B0F0"/>
                </a:solidFill>
              </a:rPr>
              <a:t>7 – Prochaine </a:t>
            </a:r>
            <a:r>
              <a:rPr lang="fr-FR" sz="2400" b="1" dirty="0" err="1">
                <a:solidFill>
                  <a:srgbClr val="00B0F0"/>
                </a:solidFill>
              </a:rPr>
              <a:t>visio</a:t>
            </a:r>
            <a:r>
              <a:rPr lang="fr-FR" sz="2400" b="1" dirty="0">
                <a:solidFill>
                  <a:srgbClr val="00B0F0"/>
                </a:solidFill>
              </a:rPr>
              <a:t> : </a:t>
            </a:r>
          </a:p>
          <a:p>
            <a:pPr marL="0" indent="0">
              <a:buNone/>
            </a:pPr>
            <a:endParaRPr lang="fr-FR" sz="2400" b="1" dirty="0">
              <a:solidFill>
                <a:srgbClr val="FFC000"/>
              </a:solidFill>
            </a:endParaRPr>
          </a:p>
          <a:p>
            <a:pPr lvl="1">
              <a:lnSpc>
                <a:spcPct val="150000"/>
              </a:lnSpc>
              <a:buFontTx/>
              <a:buChar char="-"/>
            </a:pPr>
            <a:r>
              <a:rPr lang="fr-FR" sz="3600" b="1"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rPr>
              <a:t>Jeudi 11 septembre à 14h</a:t>
            </a:r>
          </a:p>
          <a:p>
            <a:pPr lvl="1">
              <a:lnSpc>
                <a:spcPct val="150000"/>
              </a:lnSpc>
              <a:buFontTx/>
              <a:buChar char="-"/>
            </a:pPr>
            <a:r>
              <a:rPr lang="fr-FR" sz="3600" b="1">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rPr>
              <a:t>Mardi 16 septembre </a:t>
            </a:r>
            <a:r>
              <a:rPr lang="fr-FR" sz="3600" b="1"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rPr>
              <a:t>à 10h</a:t>
            </a:r>
          </a:p>
          <a:p>
            <a:pPr marL="342900" lvl="1" indent="0">
              <a:lnSpc>
                <a:spcPct val="150000"/>
              </a:lnSpc>
              <a:buNone/>
            </a:pPr>
            <a:r>
              <a:rPr lang="fr-FR" sz="3600"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rPr>
              <a:t> </a:t>
            </a:r>
            <a:endParaRPr lang="fr-FR" sz="2400" dirty="0"/>
          </a:p>
          <a:p>
            <a:pPr marL="685800" lvl="2" indent="0">
              <a:buNone/>
            </a:pPr>
            <a:endParaRPr lang="fr-FR" sz="2400" b="1" dirty="0"/>
          </a:p>
          <a:p>
            <a:pPr lvl="2"/>
            <a:endParaRPr lang="fr-FR" sz="2400" b="1" dirty="0">
              <a:solidFill>
                <a:srgbClr val="92D050"/>
              </a:solidFill>
            </a:endParaRPr>
          </a:p>
        </p:txBody>
      </p:sp>
      <p:pic>
        <p:nvPicPr>
          <p:cNvPr id="11" name="Image 10" descr="Logo_CDG18_BS.jpg"/>
          <p:cNvPicPr>
            <a:picLocks noChangeAspect="1"/>
          </p:cNvPicPr>
          <p:nvPr/>
        </p:nvPicPr>
        <p:blipFill>
          <a:blip r:embed="rId5"/>
          <a:stretch>
            <a:fillRect/>
          </a:stretch>
        </p:blipFill>
        <p:spPr>
          <a:xfrm>
            <a:off x="0" y="0"/>
            <a:ext cx="1422426" cy="1443762"/>
          </a:xfrm>
          <a:prstGeom prst="rect">
            <a:avLst/>
          </a:prstGeom>
        </p:spPr>
      </p:pic>
      <p:grpSp>
        <p:nvGrpSpPr>
          <p:cNvPr id="6" name="Groupe 14"/>
          <p:cNvGrpSpPr>
            <a:grpSpLocks/>
          </p:cNvGrpSpPr>
          <p:nvPr/>
        </p:nvGrpSpPr>
        <p:grpSpPr bwMode="auto">
          <a:xfrm>
            <a:off x="1482068" y="152400"/>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mc:AlternateContent xmlns:mc="http://schemas.openxmlformats.org/markup-compatibility/2006" xmlns:p14="http://schemas.microsoft.com/office/powerpoint/2010/main">
        <mc:Choice Requires="p14">
          <p:contentPart p14:bwMode="auto" r:id="rId6">
            <p14:nvContentPartPr>
              <p14:cNvPr id="3" name="Encre 2">
                <a:extLst>
                  <a:ext uri="{FF2B5EF4-FFF2-40B4-BE49-F238E27FC236}">
                    <a16:creationId xmlns:a16="http://schemas.microsoft.com/office/drawing/2014/main" id="{0DC0B786-4D52-4496-DA73-1813D7489ECD}"/>
                  </a:ext>
                </a:extLst>
              </p14:cNvPr>
              <p14:cNvContentPartPr/>
              <p14:nvPr/>
            </p14:nvContentPartPr>
            <p14:xfrm>
              <a:off x="9193664" y="6505873"/>
              <a:ext cx="336960" cy="75240"/>
            </p14:xfrm>
          </p:contentPart>
        </mc:Choice>
        <mc:Fallback xmlns="">
          <p:pic>
            <p:nvPicPr>
              <p:cNvPr id="3" name="Encre 2">
                <a:extLst>
                  <a:ext uri="{FF2B5EF4-FFF2-40B4-BE49-F238E27FC236}">
                    <a16:creationId xmlns:a16="http://schemas.microsoft.com/office/drawing/2014/main" id="{0DC0B786-4D52-4496-DA73-1813D7489ECD}"/>
                  </a:ext>
                </a:extLst>
              </p:cNvPr>
              <p:cNvPicPr/>
              <p:nvPr/>
            </p:nvPicPr>
            <p:blipFill>
              <a:blip r:embed="rId7"/>
              <a:stretch>
                <a:fillRect/>
              </a:stretch>
            </p:blipFill>
            <p:spPr>
              <a:xfrm>
                <a:off x="9139664" y="6398233"/>
                <a:ext cx="4446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Encre 8">
                <a:extLst>
                  <a:ext uri="{FF2B5EF4-FFF2-40B4-BE49-F238E27FC236}">
                    <a16:creationId xmlns:a16="http://schemas.microsoft.com/office/drawing/2014/main" id="{B21AAC4D-2A76-BB21-88A9-7E987949A51D}"/>
                  </a:ext>
                </a:extLst>
              </p14:cNvPr>
              <p14:cNvContentPartPr/>
              <p14:nvPr/>
            </p14:nvContentPartPr>
            <p14:xfrm>
              <a:off x="9282944" y="6609193"/>
              <a:ext cx="195120" cy="75240"/>
            </p14:xfrm>
          </p:contentPart>
        </mc:Choice>
        <mc:Fallback xmlns="">
          <p:pic>
            <p:nvPicPr>
              <p:cNvPr id="9" name="Encre 8">
                <a:extLst>
                  <a:ext uri="{FF2B5EF4-FFF2-40B4-BE49-F238E27FC236}">
                    <a16:creationId xmlns:a16="http://schemas.microsoft.com/office/drawing/2014/main" id="{B21AAC4D-2A76-BB21-88A9-7E987949A51D}"/>
                  </a:ext>
                </a:extLst>
              </p:cNvPr>
              <p:cNvPicPr/>
              <p:nvPr/>
            </p:nvPicPr>
            <p:blipFill>
              <a:blip r:embed="rId9"/>
              <a:stretch>
                <a:fillRect/>
              </a:stretch>
            </p:blipFill>
            <p:spPr>
              <a:xfrm>
                <a:off x="9229304" y="6501193"/>
                <a:ext cx="3027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Encre 9">
                <a:extLst>
                  <a:ext uri="{FF2B5EF4-FFF2-40B4-BE49-F238E27FC236}">
                    <a16:creationId xmlns:a16="http://schemas.microsoft.com/office/drawing/2014/main" id="{30B17F33-05CF-AEA8-B149-140A8F41D31A}"/>
                  </a:ext>
                </a:extLst>
              </p14:cNvPr>
              <p14:cNvContentPartPr/>
              <p14:nvPr/>
            </p14:nvContentPartPr>
            <p14:xfrm>
              <a:off x="9272864" y="6633970"/>
              <a:ext cx="267120" cy="84960"/>
            </p14:xfrm>
          </p:contentPart>
        </mc:Choice>
        <mc:Fallback xmlns="">
          <p:pic>
            <p:nvPicPr>
              <p:cNvPr id="10" name="Encre 9">
                <a:extLst>
                  <a:ext uri="{FF2B5EF4-FFF2-40B4-BE49-F238E27FC236}">
                    <a16:creationId xmlns:a16="http://schemas.microsoft.com/office/drawing/2014/main" id="{30B17F33-05CF-AEA8-B149-140A8F41D31A}"/>
                  </a:ext>
                </a:extLst>
              </p:cNvPr>
              <p:cNvPicPr/>
              <p:nvPr/>
            </p:nvPicPr>
            <p:blipFill>
              <a:blip r:embed="rId11"/>
              <a:stretch>
                <a:fillRect/>
              </a:stretch>
            </p:blipFill>
            <p:spPr>
              <a:xfrm>
                <a:off x="9219224" y="6525970"/>
                <a:ext cx="3747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Encre 11">
                <a:extLst>
                  <a:ext uri="{FF2B5EF4-FFF2-40B4-BE49-F238E27FC236}">
                    <a16:creationId xmlns:a16="http://schemas.microsoft.com/office/drawing/2014/main" id="{F832CDDC-53D6-9617-0C38-56FCE17EFF17}"/>
                  </a:ext>
                </a:extLst>
              </p14:cNvPr>
              <p14:cNvContentPartPr/>
              <p14:nvPr/>
            </p14:nvContentPartPr>
            <p14:xfrm>
              <a:off x="4462184" y="4936930"/>
              <a:ext cx="776880" cy="102600"/>
            </p14:xfrm>
          </p:contentPart>
        </mc:Choice>
        <mc:Fallback xmlns="">
          <p:pic>
            <p:nvPicPr>
              <p:cNvPr id="12" name="Encre 11">
                <a:extLst>
                  <a:ext uri="{FF2B5EF4-FFF2-40B4-BE49-F238E27FC236}">
                    <a16:creationId xmlns:a16="http://schemas.microsoft.com/office/drawing/2014/main" id="{F832CDDC-53D6-9617-0C38-56FCE17EFF17}"/>
                  </a:ext>
                </a:extLst>
              </p:cNvPr>
              <p:cNvPicPr/>
              <p:nvPr/>
            </p:nvPicPr>
            <p:blipFill>
              <a:blip r:embed="rId13"/>
              <a:stretch>
                <a:fillRect/>
              </a:stretch>
            </p:blipFill>
            <p:spPr>
              <a:xfrm>
                <a:off x="4408544" y="4828930"/>
                <a:ext cx="884520" cy="318240"/>
              </a:xfrm>
              <a:prstGeom prst="rect">
                <a:avLst/>
              </a:prstGeom>
            </p:spPr>
          </p:pic>
        </mc:Fallback>
      </mc:AlternateContent>
      <p:sp>
        <p:nvSpPr>
          <p:cNvPr id="2" name="ZoneTexte 1">
            <a:extLst>
              <a:ext uri="{FF2B5EF4-FFF2-40B4-BE49-F238E27FC236}">
                <a16:creationId xmlns:a16="http://schemas.microsoft.com/office/drawing/2014/main" id="{03195739-A27E-FE53-583D-F62A9865D93D}"/>
              </a:ext>
            </a:extLst>
          </p:cNvPr>
          <p:cNvSpPr txBox="1"/>
          <p:nvPr/>
        </p:nvSpPr>
        <p:spPr>
          <a:xfrm>
            <a:off x="6553200" y="593216"/>
            <a:ext cx="4593264" cy="369332"/>
          </a:xfrm>
          <a:prstGeom prst="rect">
            <a:avLst/>
          </a:prstGeom>
          <a:noFill/>
        </p:spPr>
        <p:txBody>
          <a:bodyPr wrap="square">
            <a:spAutoFit/>
          </a:bodyPr>
          <a:lstStyle/>
          <a:p>
            <a:r>
              <a:rPr lang="fr-FR" b="1" dirty="0">
                <a:solidFill>
                  <a:srgbClr val="00B0F0"/>
                </a:solidFill>
              </a:rPr>
              <a:t>Actu - minute</a:t>
            </a:r>
          </a:p>
        </p:txBody>
      </p:sp>
    </p:spTree>
    <p:extLst>
      <p:ext uri="{BB962C8B-B14F-4D97-AF65-F5344CB8AC3E}">
        <p14:creationId xmlns:p14="http://schemas.microsoft.com/office/powerpoint/2010/main" val="24008254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Logo_CDG18_BS.jpg"/>
          <p:cNvPicPr>
            <a:picLocks noChangeAspect="1"/>
          </p:cNvPicPr>
          <p:nvPr/>
        </p:nvPicPr>
        <p:blipFill>
          <a:blip r:embed="rId2"/>
          <a:stretch>
            <a:fillRect/>
          </a:stretch>
        </p:blipFill>
        <p:spPr>
          <a:xfrm>
            <a:off x="152400" y="0"/>
            <a:ext cx="1422426" cy="1443762"/>
          </a:xfrm>
          <a:prstGeom prst="rect">
            <a:avLst/>
          </a:prstGeom>
        </p:spPr>
      </p:pic>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pSp>
        <p:nvGrpSpPr>
          <p:cNvPr id="8" name="Groupe 14"/>
          <p:cNvGrpSpPr>
            <a:grpSpLocks/>
          </p:cNvGrpSpPr>
          <p:nvPr/>
        </p:nvGrpSpPr>
        <p:grpSpPr bwMode="auto">
          <a:xfrm>
            <a:off x="1482068" y="304800"/>
            <a:ext cx="7661932" cy="2016596"/>
            <a:chOff x="2521302" y="4447632"/>
            <a:chExt cx="6645275" cy="2324642"/>
          </a:xfrm>
        </p:grpSpPr>
        <p:sp>
          <p:nvSpPr>
            <p:cNvPr id="38"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39"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40"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0" name="Group 6"/>
            <p:cNvGrpSpPr>
              <a:grpSpLocks/>
            </p:cNvGrpSpPr>
            <p:nvPr/>
          </p:nvGrpSpPr>
          <p:grpSpPr bwMode="auto">
            <a:xfrm>
              <a:off x="3957638" y="5091476"/>
              <a:ext cx="171450" cy="1165229"/>
              <a:chOff x="112099728" y="105931681"/>
              <a:chExt cx="170831" cy="1165800"/>
            </a:xfrm>
          </p:grpSpPr>
          <p:sp>
            <p:nvSpPr>
              <p:cNvPr id="46"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47"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48"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1" name="Group 10"/>
            <p:cNvGrpSpPr>
              <a:grpSpLocks/>
            </p:cNvGrpSpPr>
            <p:nvPr/>
          </p:nvGrpSpPr>
          <p:grpSpPr bwMode="auto">
            <a:xfrm>
              <a:off x="8701088" y="4447632"/>
              <a:ext cx="169862" cy="1163632"/>
              <a:chOff x="116843535" y="105289350"/>
              <a:chExt cx="170420" cy="1163658"/>
            </a:xfrm>
          </p:grpSpPr>
          <p:sp>
            <p:nvSpPr>
              <p:cNvPr id="43" name="Rectangle 42"/>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44" name="Rectangle 43"/>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45" name="Rectangle 44"/>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41" name="object 2"/>
          <p:cNvSpPr txBox="1">
            <a:spLocks noGrp="1"/>
          </p:cNvSpPr>
          <p:nvPr>
            <p:ph type="title"/>
          </p:nvPr>
        </p:nvSpPr>
        <p:spPr>
          <a:xfrm>
            <a:off x="533400" y="3276600"/>
            <a:ext cx="8077200" cy="2475678"/>
          </a:xfrm>
          <a:prstGeom prst="rect">
            <a:avLst/>
          </a:prstGeom>
        </p:spPr>
        <p:txBody>
          <a:bodyPr vert="horz" wrap="square" lIns="0" tIns="13335" rIns="0" bIns="0" rtlCol="0">
            <a:spAutoFit/>
          </a:bodyPr>
          <a:lstStyle/>
          <a:p>
            <a:pPr marL="1536700" marR="5080" indent="-1524635" algn="ctr">
              <a:lnSpc>
                <a:spcPct val="100000"/>
              </a:lnSpc>
              <a:spcBef>
                <a:spcPts val="105"/>
              </a:spcBef>
            </a:pPr>
            <a:r>
              <a:rPr lang="fr-FR" sz="4000" dirty="0">
                <a:solidFill>
                  <a:schemeClr val="tx1"/>
                </a:solidFill>
              </a:rPr>
              <a:t>DES QUESTIONS ?</a:t>
            </a:r>
            <a:br>
              <a:rPr lang="fr-FR" sz="4000" dirty="0">
                <a:solidFill>
                  <a:schemeClr val="tx1"/>
                </a:solidFill>
              </a:rPr>
            </a:br>
            <a:br>
              <a:rPr lang="fr-FR" sz="4000" dirty="0">
                <a:solidFill>
                  <a:schemeClr val="tx1"/>
                </a:solidFill>
              </a:rPr>
            </a:br>
            <a:br>
              <a:rPr lang="fr-FR" sz="4000" dirty="0">
                <a:solidFill>
                  <a:schemeClr val="tx1"/>
                </a:solidFill>
              </a:rPr>
            </a:br>
            <a:r>
              <a:rPr lang="fr-FR" sz="4000" dirty="0">
                <a:solidFill>
                  <a:schemeClr val="tx1"/>
                </a:solidFill>
              </a:rPr>
              <a:t>MERCI DE VOTRE ATTENTION</a:t>
            </a:r>
            <a:endParaRPr sz="4000" dirty="0">
              <a:solidFill>
                <a:schemeClr val="tx1"/>
              </a:solidFill>
            </a:endParaRPr>
          </a:p>
        </p:txBody>
      </p:sp>
      <p:pic>
        <p:nvPicPr>
          <p:cNvPr id="3" name="Image 2">
            <a:extLst>
              <a:ext uri="{FF2B5EF4-FFF2-40B4-BE49-F238E27FC236}">
                <a16:creationId xmlns:a16="http://schemas.microsoft.com/office/drawing/2014/main" id="{120FA388-9ABB-2C1C-DE37-34647D6B2496}"/>
              </a:ext>
            </a:extLst>
          </p:cNvPr>
          <p:cNvPicPr>
            <a:picLocks noChangeAspect="1"/>
          </p:cNvPicPr>
          <p:nvPr/>
        </p:nvPicPr>
        <p:blipFill>
          <a:blip r:embed="rId3"/>
          <a:stretch>
            <a:fillRect/>
          </a:stretch>
        </p:blipFill>
        <p:spPr>
          <a:xfrm>
            <a:off x="215900" y="2744711"/>
            <a:ext cx="2019582" cy="271500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8F28F731-1CC1-5794-CE19-12C85F7F86F2}"/>
              </a:ext>
            </a:extLst>
          </p:cNvPr>
          <p:cNvSpPr>
            <a:spLocks noGrp="1"/>
          </p:cNvSpPr>
          <p:nvPr>
            <p:ph idx="1"/>
          </p:nvPr>
        </p:nvSpPr>
        <p:spPr>
          <a:xfrm>
            <a:off x="492793" y="1391612"/>
            <a:ext cx="7886700" cy="1245164"/>
          </a:xfrm>
        </p:spPr>
        <p:txBody>
          <a:bodyPr>
            <a:normAutofit/>
          </a:bodyPr>
          <a:lstStyle/>
          <a:p>
            <a:pPr>
              <a:buFontTx/>
              <a:buChar char="-"/>
            </a:pPr>
            <a:endParaRPr lang="fr-FR" dirty="0">
              <a:solidFill>
                <a:srgbClr val="00B0F0"/>
              </a:solidFill>
            </a:endParaRPr>
          </a:p>
          <a:p>
            <a:pPr marL="0" indent="0">
              <a:buNone/>
            </a:pPr>
            <a:endParaRPr lang="fr-FR" dirty="0">
              <a:solidFill>
                <a:srgbClr val="00B0F0"/>
              </a:solidFill>
            </a:endParaRPr>
          </a:p>
        </p:txBody>
      </p:sp>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354240" y="186233"/>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object 2"/>
          <p:cNvSpPr txBox="1">
            <a:spLocks noGrp="1"/>
          </p:cNvSpPr>
          <p:nvPr>
            <p:ph type="title"/>
          </p:nvPr>
        </p:nvSpPr>
        <p:spPr>
          <a:xfrm>
            <a:off x="3252676" y="498197"/>
            <a:ext cx="5810294" cy="520655"/>
          </a:xfrm>
          <a:prstGeom prst="rect">
            <a:avLst/>
          </a:prstGeom>
        </p:spPr>
        <p:txBody>
          <a:bodyPr vert="horz" wrap="square" lIns="0" tIns="12700" rIns="0" bIns="0" rtlCol="0">
            <a:spAutoFit/>
          </a:bodyPr>
          <a:lstStyle/>
          <a:p>
            <a:pPr marL="12700">
              <a:lnSpc>
                <a:spcPct val="100000"/>
              </a:lnSpc>
              <a:spcBef>
                <a:spcPts val="100"/>
              </a:spcBef>
            </a:pPr>
            <a:r>
              <a:rPr lang="fr-FR" spc="-20" dirty="0">
                <a:solidFill>
                  <a:srgbClr val="00B0F0"/>
                </a:solidFill>
              </a:rPr>
              <a:t>CADRE REGLEMENTAIRE</a:t>
            </a:r>
            <a:endParaRPr spc="-20" dirty="0">
              <a:solidFill>
                <a:srgbClr val="00B0F0"/>
              </a:solidFill>
            </a:endParaRPr>
          </a:p>
        </p:txBody>
      </p:sp>
      <p:sp>
        <p:nvSpPr>
          <p:cNvPr id="10" name="ZoneTexte 9">
            <a:extLst>
              <a:ext uri="{FF2B5EF4-FFF2-40B4-BE49-F238E27FC236}">
                <a16:creationId xmlns:a16="http://schemas.microsoft.com/office/drawing/2014/main" id="{38B9DFD6-95C5-A5F2-4BE2-55CFD4E45D2C}"/>
              </a:ext>
            </a:extLst>
          </p:cNvPr>
          <p:cNvSpPr txBox="1"/>
          <p:nvPr/>
        </p:nvSpPr>
        <p:spPr>
          <a:xfrm>
            <a:off x="222250" y="1515338"/>
            <a:ext cx="8699500" cy="4801314"/>
          </a:xfrm>
          <a:prstGeom prst="rect">
            <a:avLst/>
          </a:prstGeom>
          <a:noFill/>
        </p:spPr>
        <p:txBody>
          <a:bodyPr wrap="square" rtlCol="0">
            <a:spAutoFit/>
          </a:bodyPr>
          <a:lstStyle/>
          <a:p>
            <a:pPr marL="285750" indent="-285750">
              <a:buFontTx/>
              <a:buChar char="-"/>
            </a:pPr>
            <a:r>
              <a:rPr lang="fr-FR" dirty="0"/>
              <a:t>Depuis le 1er janvier 2021, </a:t>
            </a:r>
            <a:r>
              <a:rPr lang="fr-FR" b="1" dirty="0">
                <a:solidFill>
                  <a:srgbClr val="00B0F0"/>
                </a:solidFill>
              </a:rPr>
              <a:t>obligation</a:t>
            </a:r>
            <a:r>
              <a:rPr lang="fr-FR" dirty="0"/>
              <a:t> pour les collectivités territoriales et établissements publics d’élaborer annuellement un Rapport Social Unique (RSU) réunissant l’ensemble des données relatives à leurs ressources humaines. </a:t>
            </a:r>
          </a:p>
          <a:p>
            <a:pPr marL="285750" indent="-285750">
              <a:buFontTx/>
              <a:buChar char="-"/>
            </a:pPr>
            <a:endParaRPr lang="fr-FR" dirty="0"/>
          </a:p>
          <a:p>
            <a:pPr marL="285750" indent="-285750">
              <a:buFontTx/>
              <a:buChar char="-"/>
            </a:pPr>
            <a:r>
              <a:rPr lang="fr-FR" dirty="0"/>
              <a:t>Obligation de </a:t>
            </a:r>
            <a:r>
              <a:rPr lang="fr-FR" dirty="0">
                <a:solidFill>
                  <a:srgbClr val="00B0F0"/>
                </a:solidFill>
              </a:rPr>
              <a:t>présenter le RSU au comité social territorial </a:t>
            </a:r>
            <a:r>
              <a:rPr lang="fr-FR" dirty="0"/>
              <a:t>(CST) puis </a:t>
            </a:r>
            <a:r>
              <a:rPr lang="fr-FR" dirty="0">
                <a:solidFill>
                  <a:srgbClr val="00B0F0"/>
                </a:solidFill>
              </a:rPr>
              <a:t>publication</a:t>
            </a:r>
            <a:r>
              <a:rPr lang="fr-FR" dirty="0"/>
              <a:t> au sein de la collectivité. Pour les collectivités dépendant du CST du CDG c’est le CDG qui présente le dossier au CST puis donne l’information aux collectivités pour publication</a:t>
            </a:r>
          </a:p>
          <a:p>
            <a:pPr marL="285750" indent="-285750">
              <a:buFontTx/>
              <a:buChar char="-"/>
            </a:pPr>
            <a:endParaRPr lang="fr-FR" dirty="0"/>
          </a:p>
          <a:p>
            <a:pPr marL="0" indent="0">
              <a:buNone/>
            </a:pPr>
            <a:r>
              <a:rPr lang="fr-FR" sz="1800" dirty="0"/>
              <a:t>- Outre l’obligation légale, le RSU permet :</a:t>
            </a:r>
          </a:p>
          <a:p>
            <a:pPr marL="0" indent="0">
              <a:buNone/>
            </a:pPr>
            <a:r>
              <a:rPr lang="fr-FR" sz="1800" dirty="0"/>
              <a:t>	- réaliser un état des lieux de vos données RH,</a:t>
            </a:r>
          </a:p>
          <a:p>
            <a:pPr marL="0" indent="0">
              <a:buNone/>
            </a:pPr>
            <a:r>
              <a:rPr lang="fr-FR" sz="1800" dirty="0"/>
              <a:t>	- construire une stratégie en RH,</a:t>
            </a:r>
          </a:p>
          <a:p>
            <a:pPr marL="0" indent="0">
              <a:buNone/>
            </a:pPr>
            <a:r>
              <a:rPr lang="fr-FR" sz="1800" dirty="0"/>
              <a:t>	- communiquer avec l’ensemble des acteurs de la collectivité,</a:t>
            </a:r>
          </a:p>
          <a:p>
            <a:pPr marL="0" indent="0">
              <a:buNone/>
            </a:pPr>
            <a:r>
              <a:rPr lang="fr-FR" sz="1800" dirty="0"/>
              <a:t>	- enrichir vos lignes directrices de gestion,</a:t>
            </a:r>
          </a:p>
          <a:p>
            <a:pPr marL="0" indent="0">
              <a:buNone/>
            </a:pPr>
            <a:r>
              <a:rPr lang="fr-FR" sz="1800" dirty="0"/>
              <a:t>	- animer le dialogue social et servir à un débat relatif à l’évolution des politiques 	des ressources humaines (gestion prévisionnelle des RH, gestion prévisionnelle 	des emplois, des effectifs et des compétences, etc...)</a:t>
            </a:r>
          </a:p>
          <a:p>
            <a:endParaRPr lang="fr-FR" dirty="0"/>
          </a:p>
        </p:txBody>
      </p:sp>
      <p:pic>
        <p:nvPicPr>
          <p:cNvPr id="5" name="Image 4" descr="Une image contenant Graphique, graphisme, Police, logo&#10;&#10;Le contenu généré par l’IA peut être incorrect.">
            <a:extLst>
              <a:ext uri="{FF2B5EF4-FFF2-40B4-BE49-F238E27FC236}">
                <a16:creationId xmlns:a16="http://schemas.microsoft.com/office/drawing/2014/main" id="{68FC1DB2-D4D8-98F1-5953-D4936F1ED3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3502708"/>
            <a:ext cx="1877428" cy="1051360"/>
          </a:xfrm>
          <a:prstGeom prst="rect">
            <a:avLst/>
          </a:prstGeom>
        </p:spPr>
      </p:pic>
    </p:spTree>
    <p:extLst>
      <p:ext uri="{BB962C8B-B14F-4D97-AF65-F5344CB8AC3E}">
        <p14:creationId xmlns:p14="http://schemas.microsoft.com/office/powerpoint/2010/main" val="3106746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8F28F731-1CC1-5794-CE19-12C85F7F86F2}"/>
              </a:ext>
            </a:extLst>
          </p:cNvPr>
          <p:cNvSpPr>
            <a:spLocks noGrp="1"/>
          </p:cNvSpPr>
          <p:nvPr>
            <p:ph idx="1"/>
          </p:nvPr>
        </p:nvSpPr>
        <p:spPr>
          <a:xfrm>
            <a:off x="711213" y="1538184"/>
            <a:ext cx="7886700" cy="4351338"/>
          </a:xfrm>
        </p:spPr>
        <p:txBody>
          <a:bodyPr>
            <a:normAutofit lnSpcReduction="10000"/>
          </a:bodyPr>
          <a:lstStyle/>
          <a:p>
            <a:pPr>
              <a:buFontTx/>
              <a:buChar char="-"/>
            </a:pPr>
            <a:r>
              <a:rPr lang="fr-FR" dirty="0"/>
              <a:t>Les données du RSU sont renseignées par les collectivités dans une base de données sociales unique mise à disposition par le CDG</a:t>
            </a:r>
          </a:p>
          <a:p>
            <a:pPr marL="0" indent="0" algn="ctr">
              <a:buNone/>
            </a:pPr>
            <a:r>
              <a:rPr lang="fr-FR" sz="2400" u="sng" dirty="0">
                <a:solidFill>
                  <a:srgbClr val="0563C1"/>
                </a:solidFill>
                <a:effectLst/>
                <a:latin typeface="Calibri" panose="020F0502020204030204" pitchFamily="34" charset="0"/>
                <a:ea typeface="Aptos" panose="020B0004020202020204" pitchFamily="34" charset="0"/>
              </a:rPr>
              <a:t>https://donnees-sociales.fr/</a:t>
            </a:r>
          </a:p>
          <a:p>
            <a:pPr>
              <a:buFontTx/>
              <a:buChar char="-"/>
            </a:pPr>
            <a:r>
              <a:rPr lang="fr-FR" dirty="0"/>
              <a:t>Ouverture de la plateforme le mi-mai 2025 – 31 octobre 2025</a:t>
            </a:r>
          </a:p>
          <a:p>
            <a:pPr>
              <a:buFontTx/>
              <a:buChar char="-"/>
            </a:pPr>
            <a:endParaRPr lang="fr-FR" sz="2400" dirty="0">
              <a:effectLst/>
              <a:latin typeface="Calibri" panose="020F0502020204030204" pitchFamily="34" charset="0"/>
              <a:ea typeface="Aptos" panose="020B0004020202020204" pitchFamily="34" charset="0"/>
            </a:endParaRPr>
          </a:p>
          <a:p>
            <a:pPr>
              <a:buFontTx/>
              <a:buChar char="-"/>
            </a:pPr>
            <a:r>
              <a:rPr lang="fr-FR" dirty="0"/>
              <a:t>Identifiants de connexion :</a:t>
            </a:r>
          </a:p>
          <a:p>
            <a:pPr lvl="1">
              <a:buFontTx/>
              <a:buChar char="-"/>
            </a:pPr>
            <a:r>
              <a:rPr lang="fr-FR" dirty="0"/>
              <a:t>Identifiant : numéro de SIRET</a:t>
            </a:r>
          </a:p>
          <a:p>
            <a:pPr lvl="1">
              <a:buFontTx/>
              <a:buChar char="-"/>
            </a:pPr>
            <a:r>
              <a:rPr lang="fr-FR" dirty="0"/>
              <a:t>Mot de passe : identique année dernière</a:t>
            </a:r>
          </a:p>
          <a:p>
            <a:pPr>
              <a:buFontTx/>
              <a:buChar char="-"/>
            </a:pPr>
            <a:r>
              <a:rPr lang="fr-FR" dirty="0"/>
              <a:t>&gt; en cas d’oubli, cliquez sur « mot de passe oublié »</a:t>
            </a:r>
          </a:p>
          <a:p>
            <a:pPr marL="0" indent="0">
              <a:buNone/>
            </a:pPr>
            <a:endParaRPr lang="fr-FR" dirty="0"/>
          </a:p>
          <a:p>
            <a:pPr marL="0" indent="0">
              <a:buNone/>
            </a:pPr>
            <a:r>
              <a:rPr lang="fr-FR" dirty="0"/>
              <a:t>Certaines collectivités ne se sont pas connectées en 2023 : leur mot de passe est donc toujours le mot de passe provisoire généré en 2023. </a:t>
            </a:r>
          </a:p>
        </p:txBody>
      </p:sp>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482068" y="152400"/>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object 2"/>
          <p:cNvSpPr txBox="1">
            <a:spLocks noGrp="1"/>
          </p:cNvSpPr>
          <p:nvPr>
            <p:ph type="title"/>
          </p:nvPr>
        </p:nvSpPr>
        <p:spPr>
          <a:xfrm>
            <a:off x="3248841" y="524047"/>
            <a:ext cx="5456259" cy="520655"/>
          </a:xfrm>
          <a:prstGeom prst="rect">
            <a:avLst/>
          </a:prstGeom>
        </p:spPr>
        <p:txBody>
          <a:bodyPr vert="horz" wrap="square" lIns="0" tIns="12700" rIns="0" bIns="0" rtlCol="0">
            <a:spAutoFit/>
          </a:bodyPr>
          <a:lstStyle/>
          <a:p>
            <a:pPr marL="12700">
              <a:lnSpc>
                <a:spcPct val="100000"/>
              </a:lnSpc>
              <a:spcBef>
                <a:spcPts val="100"/>
              </a:spcBef>
            </a:pPr>
            <a:r>
              <a:rPr lang="fr-FR" spc="-20" dirty="0">
                <a:solidFill>
                  <a:srgbClr val="00B0F0"/>
                </a:solidFill>
              </a:rPr>
              <a:t>LANCEMENT DE LA CAMPAGNE</a:t>
            </a:r>
            <a:endParaRPr spc="-20" dirty="0">
              <a:solidFill>
                <a:srgbClr val="00B0F0"/>
              </a:solidFill>
            </a:endParaRPr>
          </a:p>
        </p:txBody>
      </p:sp>
      <p:pic>
        <p:nvPicPr>
          <p:cNvPr id="5" name="Image 4" descr="Une image contenant Panneau de signalisation, signalisation, signe&#10;&#10;Le contenu généré par l’IA peut être incorrect.">
            <a:extLst>
              <a:ext uri="{FF2B5EF4-FFF2-40B4-BE49-F238E27FC236}">
                <a16:creationId xmlns:a16="http://schemas.microsoft.com/office/drawing/2014/main" id="{F5D4D6B6-694E-5D65-4AC2-47AD3C9E61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24" y="4572000"/>
            <a:ext cx="873500" cy="873500"/>
          </a:xfrm>
          <a:prstGeom prst="rect">
            <a:avLst/>
          </a:prstGeom>
        </p:spPr>
      </p:pic>
    </p:spTree>
    <p:extLst>
      <p:ext uri="{BB962C8B-B14F-4D97-AF65-F5344CB8AC3E}">
        <p14:creationId xmlns:p14="http://schemas.microsoft.com/office/powerpoint/2010/main" val="2211109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12BE-FC72-BC4E-5BD5-418BE3C48025}"/>
            </a:ext>
          </a:extLst>
        </p:cNvPr>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B29AD127-C7AA-A3D1-C435-52DA09603A52}"/>
              </a:ext>
            </a:extLst>
          </p:cNvPr>
          <p:cNvSpPr>
            <a:spLocks noGrp="1"/>
          </p:cNvSpPr>
          <p:nvPr>
            <p:ph idx="1"/>
          </p:nvPr>
        </p:nvSpPr>
        <p:spPr>
          <a:xfrm>
            <a:off x="575949" y="1549483"/>
            <a:ext cx="7886700" cy="520655"/>
          </a:xfrm>
        </p:spPr>
        <p:txBody>
          <a:bodyPr>
            <a:normAutofit fontScale="47500" lnSpcReduction="20000"/>
          </a:bodyPr>
          <a:lstStyle/>
          <a:p>
            <a:pPr>
              <a:buFont typeface="Arial" panose="020B0604020202020204" pitchFamily="34" charset="0"/>
              <a:buChar char="•"/>
            </a:pPr>
            <a:endParaRPr lang="fr-FR" sz="8400" dirty="0"/>
          </a:p>
          <a:p>
            <a:pPr marL="0" indent="0">
              <a:buNone/>
            </a:pPr>
            <a:endParaRPr lang="fr-FR" sz="8400" b="1" dirty="0">
              <a:solidFill>
                <a:srgbClr val="00B0F0"/>
              </a:solidFill>
            </a:endParaRPr>
          </a:p>
          <a:p>
            <a:pPr>
              <a:buFontTx/>
              <a:buChar char="-"/>
            </a:pPr>
            <a:endParaRPr lang="fr-FR" dirty="0">
              <a:solidFill>
                <a:srgbClr val="00B0F0"/>
              </a:solidFill>
            </a:endParaRPr>
          </a:p>
          <a:p>
            <a:pPr>
              <a:buFontTx/>
              <a:buChar char="-"/>
            </a:pPr>
            <a:endParaRPr lang="fr-FR" dirty="0">
              <a:solidFill>
                <a:srgbClr val="00B0F0"/>
              </a:solidFill>
            </a:endParaRPr>
          </a:p>
          <a:p>
            <a:pPr marL="0" indent="0">
              <a:buNone/>
            </a:pPr>
            <a:endParaRPr lang="fr-FR" dirty="0">
              <a:solidFill>
                <a:srgbClr val="00B0F0"/>
              </a:solidFill>
            </a:endParaRPr>
          </a:p>
        </p:txBody>
      </p:sp>
      <p:pic>
        <p:nvPicPr>
          <p:cNvPr id="11" name="Image 10" descr="Logo_CDG18_BS.jpg">
            <a:extLst>
              <a:ext uri="{FF2B5EF4-FFF2-40B4-BE49-F238E27FC236}">
                <a16:creationId xmlns:a16="http://schemas.microsoft.com/office/drawing/2014/main" id="{042F61E7-DB9E-C006-ACC5-3FF673F385B6}"/>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EA199C82-324C-5FC8-23A6-BE0C555913A0}"/>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DE85ABCC-971F-E11E-A281-121E01474E60}"/>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2A725B03-93B9-C93A-7C07-55ACD9E7BC08}"/>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F7E52E53-E91B-4748-6436-80BCFA03214B}"/>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9904A747-180B-2D5E-A010-4D5A76541398}"/>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EF82440E-3AB5-A1E7-0AE3-9039EEC50EC3}"/>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F7930C9A-DF8C-84E8-FC1C-90E82E9E79FA}"/>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58976683-BD25-09E3-B0F5-38B6C72345BB}"/>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9918F708-3A91-C531-4E65-CBD0E317F5CF}"/>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41620D01-C1F8-36BE-9353-15E4C0777BF6}"/>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6F22B69D-E8CF-4006-AA38-0E28878A2A7C}"/>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61986638-1C30-9970-0BD7-E53F9B591040}"/>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B4DCF639-BACF-3D5B-86E6-0622ED8B2859}"/>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object 2">
            <a:extLst>
              <a:ext uri="{FF2B5EF4-FFF2-40B4-BE49-F238E27FC236}">
                <a16:creationId xmlns:a16="http://schemas.microsoft.com/office/drawing/2014/main" id="{F8606708-BB51-B88E-D042-98A2BA019686}"/>
              </a:ext>
            </a:extLst>
          </p:cNvPr>
          <p:cNvSpPr txBox="1">
            <a:spLocks noGrp="1"/>
          </p:cNvSpPr>
          <p:nvPr>
            <p:ph type="title"/>
          </p:nvPr>
        </p:nvSpPr>
        <p:spPr>
          <a:xfrm>
            <a:off x="3252676" y="498197"/>
            <a:ext cx="5810294" cy="520655"/>
          </a:xfrm>
          <a:prstGeom prst="rect">
            <a:avLst/>
          </a:prstGeom>
        </p:spPr>
        <p:txBody>
          <a:bodyPr vert="horz" wrap="square" lIns="0" tIns="12700" rIns="0" bIns="0" rtlCol="0">
            <a:spAutoFit/>
          </a:bodyPr>
          <a:lstStyle/>
          <a:p>
            <a:pPr marL="12700">
              <a:lnSpc>
                <a:spcPct val="100000"/>
              </a:lnSpc>
              <a:spcBef>
                <a:spcPts val="100"/>
              </a:spcBef>
            </a:pPr>
            <a:r>
              <a:rPr lang="fr-FR" spc="-20" dirty="0">
                <a:solidFill>
                  <a:srgbClr val="00B0F0"/>
                </a:solidFill>
              </a:rPr>
              <a:t>Et concrètement…</a:t>
            </a:r>
            <a:endParaRPr spc="-20" dirty="0">
              <a:solidFill>
                <a:srgbClr val="00B0F0"/>
              </a:solidFill>
            </a:endParaRPr>
          </a:p>
        </p:txBody>
      </p:sp>
      <p:sp>
        <p:nvSpPr>
          <p:cNvPr id="5" name="Rectangle 2">
            <a:extLst>
              <a:ext uri="{FF2B5EF4-FFF2-40B4-BE49-F238E27FC236}">
                <a16:creationId xmlns:a16="http://schemas.microsoft.com/office/drawing/2014/main" id="{6A2EB27C-6E77-8B65-B613-F29FA4FCF22B}"/>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0" name="ZoneTexte 9">
            <a:extLst>
              <a:ext uri="{FF2B5EF4-FFF2-40B4-BE49-F238E27FC236}">
                <a16:creationId xmlns:a16="http://schemas.microsoft.com/office/drawing/2014/main" id="{AA3DBFF8-4EF1-B7C3-9288-1F53519B2367}"/>
              </a:ext>
            </a:extLst>
          </p:cNvPr>
          <p:cNvSpPr txBox="1"/>
          <p:nvPr/>
        </p:nvSpPr>
        <p:spPr>
          <a:xfrm>
            <a:off x="133363" y="1364342"/>
            <a:ext cx="8847070" cy="6278642"/>
          </a:xfrm>
          <a:prstGeom prst="rect">
            <a:avLst/>
          </a:prstGeom>
          <a:noFill/>
        </p:spPr>
        <p:txBody>
          <a:bodyPr wrap="square">
            <a:spAutoFit/>
          </a:bodyPr>
          <a:lstStyle/>
          <a:p>
            <a:r>
              <a:rPr lang="fr-FR" sz="2000" b="1" dirty="0">
                <a:solidFill>
                  <a:schemeClr val="accent1"/>
                </a:solidFill>
              </a:rPr>
              <a:t>1</a:t>
            </a:r>
            <a:r>
              <a:rPr lang="fr-FR" sz="2000" b="1" baseline="30000" dirty="0">
                <a:solidFill>
                  <a:schemeClr val="accent1"/>
                </a:solidFill>
              </a:rPr>
              <a:t>ère</a:t>
            </a:r>
            <a:r>
              <a:rPr lang="fr-FR" sz="2000" b="1" dirty="0">
                <a:solidFill>
                  <a:schemeClr val="accent1"/>
                </a:solidFill>
              </a:rPr>
              <a:t> étape : vérifier vos données collectivités</a:t>
            </a:r>
          </a:p>
          <a:p>
            <a:endParaRPr lang="fr-FR" sz="2000" dirty="0"/>
          </a:p>
          <a:p>
            <a:pPr marL="800100" lvl="1" indent="-342900" algn="just">
              <a:buFont typeface="Arial" panose="020B0604020202020204" pitchFamily="34" charset="0"/>
              <a:buChar char="•"/>
            </a:pPr>
            <a:r>
              <a:rPr lang="fr-FR" sz="2000" dirty="0">
                <a:effectLst/>
                <a:ea typeface="Times New Roman" panose="02020603050405020304" pitchFamily="18" charset="0"/>
              </a:rPr>
              <a:t>Connectez vous sur l’application : </a:t>
            </a:r>
            <a:r>
              <a:rPr lang="fr-FR" sz="2000" u="sng" dirty="0">
                <a:solidFill>
                  <a:srgbClr val="0563C1"/>
                </a:solidFill>
                <a:effectLst/>
                <a:ea typeface="Times New Roman" panose="02020603050405020304" pitchFamily="18" charset="0"/>
                <a:hlinkClick r:id="rId3"/>
              </a:rPr>
              <a:t>https://donnees-sociales.fr/</a:t>
            </a:r>
            <a:endParaRPr lang="fr-FR" sz="2000" dirty="0">
              <a:effectLst/>
              <a:ea typeface="Times New Roman" panose="02020603050405020304" pitchFamily="18" charset="0"/>
            </a:endParaRPr>
          </a:p>
          <a:p>
            <a:pPr marL="685800" algn="just">
              <a:buNone/>
            </a:pPr>
            <a:r>
              <a:rPr lang="fr-FR" sz="2000" b="1" dirty="0">
                <a:effectLst/>
                <a:ea typeface="Calibri" panose="020F0502020204030204" pitchFamily="34" charset="0"/>
              </a:rPr>
              <a:t>Pour rappel : Identifiant</a:t>
            </a:r>
            <a:r>
              <a:rPr lang="fr-FR" sz="2000" dirty="0">
                <a:effectLst/>
                <a:ea typeface="Calibri" panose="020F0502020204030204" pitchFamily="34" charset="0"/>
              </a:rPr>
              <a:t> </a:t>
            </a:r>
            <a:r>
              <a:rPr lang="fr-FR" sz="2000" b="1" dirty="0">
                <a:effectLst/>
                <a:ea typeface="Calibri" panose="020F0502020204030204" pitchFamily="34" charset="0"/>
              </a:rPr>
              <a:t>:</a:t>
            </a:r>
            <a:r>
              <a:rPr lang="fr-FR" sz="2000" dirty="0">
                <a:effectLst/>
                <a:ea typeface="Calibri" panose="020F0502020204030204" pitchFamily="34" charset="0"/>
              </a:rPr>
              <a:t> votre n° SIRET  - </a:t>
            </a:r>
            <a:r>
              <a:rPr lang="fr-FR" sz="2000" b="1" dirty="0">
                <a:effectLst/>
                <a:ea typeface="Calibri" panose="020F0502020204030204" pitchFamily="34" charset="0"/>
              </a:rPr>
              <a:t>Mot de passe</a:t>
            </a:r>
            <a:r>
              <a:rPr lang="fr-FR" sz="2000" dirty="0">
                <a:effectLst/>
                <a:ea typeface="Calibri" panose="020F0502020204030204" pitchFamily="34" charset="0"/>
              </a:rPr>
              <a:t> </a:t>
            </a:r>
            <a:r>
              <a:rPr lang="fr-FR" sz="2000" b="1" dirty="0">
                <a:effectLst/>
                <a:ea typeface="Calibri" panose="020F0502020204030204" pitchFamily="34" charset="0"/>
              </a:rPr>
              <a:t>: </a:t>
            </a:r>
            <a:r>
              <a:rPr lang="fr-FR" sz="2000" dirty="0">
                <a:effectLst/>
                <a:ea typeface="Calibri" panose="020F0502020204030204" pitchFamily="34" charset="0"/>
              </a:rPr>
              <a:t>votre mot de passe de l’an dernier</a:t>
            </a:r>
          </a:p>
          <a:p>
            <a:pPr marL="685800" algn="just"/>
            <a:r>
              <a:rPr lang="fr-FR" sz="2000" b="1" dirty="0">
                <a:effectLst/>
                <a:ea typeface="Calibri" panose="020F0502020204030204" pitchFamily="34" charset="0"/>
              </a:rPr>
              <a:t>En cas d’oubli de votre mot de passe :</a:t>
            </a:r>
            <a:r>
              <a:rPr lang="fr-FR" sz="2000" dirty="0">
                <a:effectLst/>
                <a:ea typeface="Calibri" panose="020F0502020204030204" pitchFamily="34" charset="0"/>
              </a:rPr>
              <a:t> cliquez sur mot de passe oublié, si vous aviez renseigné une adresse mail, la procédure pour réinitialiser votre mot de passe vous sera adressée à cette adresse.</a:t>
            </a:r>
            <a:endParaRPr lang="fr-FR" sz="2000" dirty="0">
              <a:ea typeface="Calibri" panose="020F0502020204030204" pitchFamily="34" charset="0"/>
            </a:endParaRPr>
          </a:p>
          <a:p>
            <a:pPr marL="685800" algn="just"/>
            <a:r>
              <a:rPr lang="fr-FR" sz="2000" dirty="0">
                <a:effectLst/>
                <a:ea typeface="Calibri" panose="020F0502020204030204" pitchFamily="34" charset="0"/>
              </a:rPr>
              <a:t>Si vous n’aviez pas renseigné d’adresse mail ou que vous n’avez jamais changé votre mot de passe temporaire de l’an dernier, envoyez un mail à </a:t>
            </a:r>
            <a:r>
              <a:rPr lang="fr-FR" sz="2000" dirty="0">
                <a:ea typeface="Calibri" panose="020F0502020204030204" pitchFamily="34" charset="0"/>
                <a:hlinkClick r:id="rId4"/>
              </a:rPr>
              <a:t>service.rh@cdg18.fr</a:t>
            </a:r>
            <a:endParaRPr lang="fr-FR" sz="2000" dirty="0">
              <a:ea typeface="Calibri" panose="020F0502020204030204" pitchFamily="34" charset="0"/>
            </a:endParaRPr>
          </a:p>
          <a:p>
            <a:pPr marL="685800" algn="just"/>
            <a:endParaRPr lang="fr-FR" sz="2000" dirty="0">
              <a:ea typeface="Calibri" panose="020F0502020204030204" pitchFamily="34" charset="0"/>
            </a:endParaRPr>
          </a:p>
          <a:p>
            <a:pPr marL="971550" indent="-285750" algn="just">
              <a:buFont typeface="Arial" panose="020B0604020202020204" pitchFamily="34" charset="0"/>
              <a:buChar char="•"/>
            </a:pPr>
            <a:r>
              <a:rPr lang="fr-FR" sz="2000" dirty="0">
                <a:effectLst/>
                <a:ea typeface="Calibri" panose="020F0502020204030204" pitchFamily="34" charset="0"/>
              </a:rPr>
              <a:t>Cliquez sur l’icône « mon compte » </a:t>
            </a:r>
            <a:r>
              <a:rPr lang="fr-FR" sz="2000" dirty="0">
                <a:effectLst/>
                <a:ea typeface="Times New Roman" panose="02020603050405020304" pitchFamily="18" charset="0"/>
              </a:rPr>
              <a:t>puis vérifier que votre adresse mail est correctement renseignée </a:t>
            </a:r>
          </a:p>
          <a:p>
            <a:pPr marL="971550" indent="-285750" algn="just">
              <a:buFont typeface="Arial" panose="020B0604020202020204" pitchFamily="34" charset="0"/>
              <a:buChar char="•"/>
            </a:pPr>
            <a:endParaRPr lang="fr-FR" sz="2000" dirty="0">
              <a:ea typeface="Times New Roman" panose="02020603050405020304" pitchFamily="18" charset="0"/>
            </a:endParaRPr>
          </a:p>
          <a:p>
            <a:pPr marL="971550" indent="-285750" algn="just">
              <a:buFont typeface="Arial" panose="020B0604020202020204" pitchFamily="34" charset="0"/>
              <a:buChar char="•"/>
            </a:pPr>
            <a:r>
              <a:rPr lang="fr-FR" sz="2000" dirty="0">
                <a:effectLst/>
                <a:ea typeface="Times New Roman" panose="02020603050405020304" pitchFamily="18" charset="0"/>
              </a:rPr>
              <a:t>Vérifier également que vous avez autorisé le CDG à visualiser votre RSU </a:t>
            </a:r>
          </a:p>
          <a:p>
            <a:pPr marL="971550" indent="-285750" algn="just">
              <a:buFont typeface="Arial" panose="020B0604020202020204" pitchFamily="34" charset="0"/>
              <a:buChar char="•"/>
            </a:pPr>
            <a:endParaRPr lang="fr-FR" sz="2000" dirty="0">
              <a:effectLst/>
              <a:ea typeface="Times New Roman" panose="02020603050405020304" pitchFamily="18" charset="0"/>
            </a:endParaRPr>
          </a:p>
          <a:p>
            <a:pPr marL="685800" algn="just"/>
            <a:endParaRPr lang="fr-FR" sz="1800" dirty="0">
              <a:effectLst/>
              <a:latin typeface="Times New Roman" panose="02020603050405020304" pitchFamily="18" charset="0"/>
              <a:ea typeface="Calibri" panose="020F0502020204030204" pitchFamily="34" charset="0"/>
            </a:endParaRPr>
          </a:p>
          <a:p>
            <a:endParaRPr lang="fr-FR" sz="2400" dirty="0"/>
          </a:p>
          <a:p>
            <a:endParaRPr lang="fr-FR" sz="2000" dirty="0"/>
          </a:p>
        </p:txBody>
      </p:sp>
      <p:pic>
        <p:nvPicPr>
          <p:cNvPr id="26" name="Image 25">
            <a:extLst>
              <a:ext uri="{FF2B5EF4-FFF2-40B4-BE49-F238E27FC236}">
                <a16:creationId xmlns:a16="http://schemas.microsoft.com/office/drawing/2014/main" id="{2B659233-AB22-BFE1-D342-BCD5C8DFB113}"/>
              </a:ext>
            </a:extLst>
          </p:cNvPr>
          <p:cNvPicPr>
            <a:picLocks noChangeAspect="1"/>
          </p:cNvPicPr>
          <p:nvPr/>
        </p:nvPicPr>
        <p:blipFill>
          <a:blip r:embed="rId5"/>
          <a:stretch>
            <a:fillRect/>
          </a:stretch>
        </p:blipFill>
        <p:spPr>
          <a:xfrm>
            <a:off x="4110990" y="5323308"/>
            <a:ext cx="922020" cy="349250"/>
          </a:xfrm>
          <a:prstGeom prst="rect">
            <a:avLst/>
          </a:prstGeom>
        </p:spPr>
      </p:pic>
      <p:pic>
        <p:nvPicPr>
          <p:cNvPr id="27" name="Image 26">
            <a:extLst>
              <a:ext uri="{FF2B5EF4-FFF2-40B4-BE49-F238E27FC236}">
                <a16:creationId xmlns:a16="http://schemas.microsoft.com/office/drawing/2014/main" id="{A8BA566B-B3F5-B779-147A-1FCA1C597E67}"/>
              </a:ext>
            </a:extLst>
          </p:cNvPr>
          <p:cNvPicPr>
            <a:picLocks noChangeAspect="1"/>
          </p:cNvPicPr>
          <p:nvPr/>
        </p:nvPicPr>
        <p:blipFill>
          <a:blip r:embed="rId6"/>
          <a:stretch>
            <a:fillRect/>
          </a:stretch>
        </p:blipFill>
        <p:spPr>
          <a:xfrm>
            <a:off x="1732279" y="6339312"/>
            <a:ext cx="5760720" cy="502285"/>
          </a:xfrm>
          <a:prstGeom prst="rect">
            <a:avLst/>
          </a:prstGeom>
        </p:spPr>
      </p:pic>
      <p:pic>
        <p:nvPicPr>
          <p:cNvPr id="29" name="Image 28" descr="Une image contenant capture d’écran, Graphique, Bleu électrique, cercle&#10;&#10;Le contenu généré par l’IA peut être incorrect.">
            <a:extLst>
              <a:ext uri="{FF2B5EF4-FFF2-40B4-BE49-F238E27FC236}">
                <a16:creationId xmlns:a16="http://schemas.microsoft.com/office/drawing/2014/main" id="{90A1FB39-7C4B-6481-ABC8-47B1BB50742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30959" y="645810"/>
            <a:ext cx="1324081" cy="1324081"/>
          </a:xfrm>
          <a:prstGeom prst="rect">
            <a:avLst/>
          </a:prstGeom>
        </p:spPr>
      </p:pic>
      <p:pic>
        <p:nvPicPr>
          <p:cNvPr id="3" name="Image 2" descr="Une image contenant Panneau de signalisation, signalisation, signe&#10;&#10;Le contenu généré par l’IA peut être incorrect.">
            <a:extLst>
              <a:ext uri="{FF2B5EF4-FFF2-40B4-BE49-F238E27FC236}">
                <a16:creationId xmlns:a16="http://schemas.microsoft.com/office/drawing/2014/main" id="{CCEF1FD5-D839-5424-B994-B61A4B6FCA7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13" y="3710138"/>
            <a:ext cx="873500" cy="873500"/>
          </a:xfrm>
          <a:prstGeom prst="rect">
            <a:avLst/>
          </a:prstGeom>
        </p:spPr>
      </p:pic>
    </p:spTree>
    <p:extLst>
      <p:ext uri="{BB962C8B-B14F-4D97-AF65-F5344CB8AC3E}">
        <p14:creationId xmlns:p14="http://schemas.microsoft.com/office/powerpoint/2010/main" val="473843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7F6F9-5A83-2F20-609C-034501D84760}"/>
            </a:ext>
          </a:extLst>
        </p:cNvPr>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FA073D91-F1CC-7565-69A9-0650F9692650}"/>
              </a:ext>
            </a:extLst>
          </p:cNvPr>
          <p:cNvSpPr>
            <a:spLocks noGrp="1"/>
          </p:cNvSpPr>
          <p:nvPr>
            <p:ph idx="1"/>
          </p:nvPr>
        </p:nvSpPr>
        <p:spPr>
          <a:xfrm>
            <a:off x="575949" y="1549483"/>
            <a:ext cx="7886700" cy="520655"/>
          </a:xfrm>
        </p:spPr>
        <p:txBody>
          <a:bodyPr>
            <a:normAutofit fontScale="47500" lnSpcReduction="20000"/>
          </a:bodyPr>
          <a:lstStyle/>
          <a:p>
            <a:pPr>
              <a:buFont typeface="Arial" panose="020B0604020202020204" pitchFamily="34" charset="0"/>
              <a:buChar char="•"/>
            </a:pPr>
            <a:endParaRPr lang="fr-FR" sz="8400" dirty="0"/>
          </a:p>
          <a:p>
            <a:pPr marL="0" indent="0">
              <a:buNone/>
            </a:pPr>
            <a:endParaRPr lang="fr-FR" sz="8400" b="1" dirty="0">
              <a:solidFill>
                <a:srgbClr val="00B0F0"/>
              </a:solidFill>
            </a:endParaRPr>
          </a:p>
          <a:p>
            <a:pPr>
              <a:buFontTx/>
              <a:buChar char="-"/>
            </a:pPr>
            <a:endParaRPr lang="fr-FR" dirty="0">
              <a:solidFill>
                <a:srgbClr val="00B0F0"/>
              </a:solidFill>
            </a:endParaRPr>
          </a:p>
          <a:p>
            <a:pPr>
              <a:buFontTx/>
              <a:buChar char="-"/>
            </a:pPr>
            <a:endParaRPr lang="fr-FR" dirty="0">
              <a:solidFill>
                <a:srgbClr val="00B0F0"/>
              </a:solidFill>
            </a:endParaRPr>
          </a:p>
          <a:p>
            <a:pPr marL="0" indent="0">
              <a:buNone/>
            </a:pPr>
            <a:endParaRPr lang="fr-FR" dirty="0">
              <a:solidFill>
                <a:srgbClr val="00B0F0"/>
              </a:solidFill>
            </a:endParaRPr>
          </a:p>
        </p:txBody>
      </p:sp>
      <p:pic>
        <p:nvPicPr>
          <p:cNvPr id="11" name="Image 10" descr="Logo_CDG18_BS.jpg">
            <a:extLst>
              <a:ext uri="{FF2B5EF4-FFF2-40B4-BE49-F238E27FC236}">
                <a16:creationId xmlns:a16="http://schemas.microsoft.com/office/drawing/2014/main" id="{FFE5BCFB-8A3C-3D2D-995C-AA2C7B77B37A}"/>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89E5DD6C-1856-AE75-4389-9EDF951DE675}"/>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99121A53-B4A6-C6BC-DB44-B1445EC76F16}"/>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10B7E12C-E7FD-FFBA-E2F4-94A531DE74CA}"/>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1E200B40-F02E-8D09-AF7C-59224BF31DEF}"/>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A9E50A6B-796C-9A2F-1CFD-FDF4D0EF5016}"/>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111A486C-2243-7790-0A8C-F70BE3F59C99}"/>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96C98A15-B7A2-0577-7249-2BC232349C3F}"/>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8096E42A-036B-2D03-A1A6-F19EE10DF1FA}"/>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0F99ADAE-8A8F-81BC-C7B6-1F46E4267AB5}"/>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AAFCD057-1BE5-C8AF-0E1C-2BE9D58D2561}"/>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97853C70-8031-BE9B-E2DB-793E94CB60D9}"/>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F97FC553-7C91-A604-6A9D-2EE53332A22D}"/>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282849A0-0BEB-1036-9CAF-3C2CA5080D87}"/>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object 2">
            <a:extLst>
              <a:ext uri="{FF2B5EF4-FFF2-40B4-BE49-F238E27FC236}">
                <a16:creationId xmlns:a16="http://schemas.microsoft.com/office/drawing/2014/main" id="{6C6F903E-17D1-7641-9718-9A8FD552E16D}"/>
              </a:ext>
            </a:extLst>
          </p:cNvPr>
          <p:cNvSpPr txBox="1">
            <a:spLocks noGrp="1"/>
          </p:cNvSpPr>
          <p:nvPr>
            <p:ph type="title"/>
          </p:nvPr>
        </p:nvSpPr>
        <p:spPr>
          <a:xfrm>
            <a:off x="3252676" y="498197"/>
            <a:ext cx="5810294" cy="520655"/>
          </a:xfrm>
          <a:prstGeom prst="rect">
            <a:avLst/>
          </a:prstGeom>
        </p:spPr>
        <p:txBody>
          <a:bodyPr vert="horz" wrap="square" lIns="0" tIns="12700" rIns="0" bIns="0" rtlCol="0">
            <a:spAutoFit/>
          </a:bodyPr>
          <a:lstStyle/>
          <a:p>
            <a:pPr marL="12700">
              <a:lnSpc>
                <a:spcPct val="100000"/>
              </a:lnSpc>
              <a:spcBef>
                <a:spcPts val="100"/>
              </a:spcBef>
            </a:pPr>
            <a:r>
              <a:rPr lang="fr-FR" spc="-20" dirty="0">
                <a:solidFill>
                  <a:srgbClr val="00B0F0"/>
                </a:solidFill>
              </a:rPr>
              <a:t>Et concrètement…</a:t>
            </a:r>
            <a:endParaRPr spc="-20" dirty="0">
              <a:solidFill>
                <a:srgbClr val="00B0F0"/>
              </a:solidFill>
            </a:endParaRPr>
          </a:p>
        </p:txBody>
      </p:sp>
      <p:sp>
        <p:nvSpPr>
          <p:cNvPr id="5" name="Rectangle 2">
            <a:extLst>
              <a:ext uri="{FF2B5EF4-FFF2-40B4-BE49-F238E27FC236}">
                <a16:creationId xmlns:a16="http://schemas.microsoft.com/office/drawing/2014/main" id="{FDD7ACFA-478C-E531-E478-3BE8137C4D6E}"/>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0" name="ZoneTexte 9">
            <a:extLst>
              <a:ext uri="{FF2B5EF4-FFF2-40B4-BE49-F238E27FC236}">
                <a16:creationId xmlns:a16="http://schemas.microsoft.com/office/drawing/2014/main" id="{E31B15BC-0E78-D5EF-8224-7D5F24441A5C}"/>
              </a:ext>
            </a:extLst>
          </p:cNvPr>
          <p:cNvSpPr txBox="1"/>
          <p:nvPr/>
        </p:nvSpPr>
        <p:spPr>
          <a:xfrm>
            <a:off x="81030" y="1210472"/>
            <a:ext cx="8847070" cy="5986254"/>
          </a:xfrm>
          <a:prstGeom prst="rect">
            <a:avLst/>
          </a:prstGeom>
          <a:noFill/>
        </p:spPr>
        <p:txBody>
          <a:bodyPr wrap="square">
            <a:spAutoFit/>
          </a:bodyPr>
          <a:lstStyle/>
          <a:p>
            <a:r>
              <a:rPr lang="fr-FR" sz="2000" b="1" dirty="0">
                <a:solidFill>
                  <a:schemeClr val="accent1"/>
                </a:solidFill>
              </a:rPr>
              <a:t>2</a:t>
            </a:r>
            <a:r>
              <a:rPr lang="fr-FR" sz="2000" b="1" baseline="30000" dirty="0">
                <a:solidFill>
                  <a:schemeClr val="accent1"/>
                </a:solidFill>
              </a:rPr>
              <a:t>ème</a:t>
            </a:r>
            <a:r>
              <a:rPr lang="fr-FR" sz="2000" b="1" dirty="0">
                <a:solidFill>
                  <a:schemeClr val="accent1"/>
                </a:solidFill>
              </a:rPr>
              <a:t>  étape : compléter la base de données sociales</a:t>
            </a:r>
          </a:p>
          <a:p>
            <a:endParaRPr lang="fr-FR" sz="2000" dirty="0"/>
          </a:p>
          <a:p>
            <a:pPr algn="just">
              <a:buNone/>
            </a:pPr>
            <a:r>
              <a:rPr lang="fr-FR" sz="1700" dirty="0">
                <a:effectLst/>
                <a:ea typeface="Calibri" panose="020F0502020204030204" pitchFamily="34" charset="0"/>
              </a:rPr>
              <a:t>2 modes de pré-remplissage sont possibles :</a:t>
            </a:r>
          </a:p>
          <a:p>
            <a:pPr marL="742950" lvl="1" indent="-285750" algn="just">
              <a:buFont typeface="Courier New" panose="02070309020205020404" pitchFamily="49" charset="0"/>
              <a:buChar char="o"/>
            </a:pPr>
            <a:r>
              <a:rPr lang="fr-FR" sz="1700" dirty="0">
                <a:effectLst/>
                <a:ea typeface="Calibri" panose="020F0502020204030204" pitchFamily="34" charset="0"/>
              </a:rPr>
              <a:t>Import des 12 DSN 2024 - </a:t>
            </a:r>
            <a:r>
              <a:rPr lang="fr-FR" sz="1700" b="1" dirty="0">
                <a:effectLst/>
                <a:ea typeface="Calibri" panose="020F0502020204030204" pitchFamily="34" charset="0"/>
              </a:rPr>
              <a:t> Attention cependant</a:t>
            </a:r>
            <a:r>
              <a:rPr lang="fr-FR" sz="1700" dirty="0">
                <a:effectLst/>
                <a:ea typeface="Calibri" panose="020F0502020204030204" pitchFamily="34" charset="0"/>
              </a:rPr>
              <a:t>, il est recommandé de contrôler les informations </a:t>
            </a:r>
            <a:r>
              <a:rPr lang="fr-FR" sz="1700" dirty="0" err="1">
                <a:effectLst/>
                <a:ea typeface="Calibri" panose="020F0502020204030204" pitchFamily="34" charset="0"/>
              </a:rPr>
              <a:t>pré-remplies</a:t>
            </a:r>
            <a:r>
              <a:rPr lang="fr-FR" sz="1700" dirty="0">
                <a:effectLst/>
                <a:ea typeface="Calibri" panose="020F0502020204030204" pitchFamily="34" charset="0"/>
              </a:rPr>
              <a:t>, notamment sur les volets Rémunérations et Temps de travail. </a:t>
            </a:r>
          </a:p>
          <a:p>
            <a:pPr marL="914400" algn="just">
              <a:buNone/>
            </a:pPr>
            <a:r>
              <a:rPr lang="fr-FR" sz="1700" dirty="0">
                <a:effectLst/>
                <a:ea typeface="Calibri" panose="020F0502020204030204" pitchFamily="34" charset="0"/>
              </a:rPr>
              <a:t>Cet import peut être complété d’un import d’un fichier </a:t>
            </a:r>
            <a:r>
              <a:rPr lang="fr-FR" sz="1700" dirty="0" err="1">
                <a:effectLst/>
                <a:ea typeface="Calibri" panose="020F0502020204030204" pitchFamily="34" charset="0"/>
              </a:rPr>
              <a:t>Relyens</a:t>
            </a:r>
            <a:r>
              <a:rPr lang="fr-FR" sz="1700" dirty="0">
                <a:effectLst/>
                <a:ea typeface="Calibri" panose="020F0502020204030204" pitchFamily="34" charset="0"/>
              </a:rPr>
              <a:t> pour les adhérents au contrat d’assurance statutaire CNP (au sein de l’outil « déclaration de l’absentéisme »)</a:t>
            </a:r>
          </a:p>
          <a:p>
            <a:pPr marL="914400" algn="just">
              <a:buNone/>
            </a:pPr>
            <a:r>
              <a:rPr lang="fr-FR" sz="1700" dirty="0">
                <a:effectLst/>
                <a:ea typeface="Calibri" panose="020F0502020204030204" pitchFamily="34" charset="0"/>
              </a:rPr>
              <a:t> </a:t>
            </a:r>
          </a:p>
          <a:p>
            <a:pPr marL="742950" lvl="1" indent="-285750" algn="just">
              <a:buFont typeface="Courier New" panose="02070309020205020404" pitchFamily="49" charset="0"/>
              <a:buChar char="o"/>
            </a:pPr>
            <a:r>
              <a:rPr lang="fr-FR" sz="1700" dirty="0">
                <a:effectLst/>
                <a:ea typeface="Calibri" panose="020F0502020204030204" pitchFamily="34" charset="0"/>
              </a:rPr>
              <a:t>Import d’un fichier d’échange consolidé issu du logiciel SIRH (Berger Levrault, Cegid, </a:t>
            </a:r>
            <a:r>
              <a:rPr lang="fr-FR" sz="1700" dirty="0" err="1">
                <a:effectLst/>
                <a:ea typeface="Calibri" panose="020F0502020204030204" pitchFamily="34" charset="0"/>
              </a:rPr>
              <a:t>Inetum</a:t>
            </a:r>
            <a:r>
              <a:rPr lang="fr-FR" sz="1700" dirty="0">
                <a:effectLst/>
                <a:ea typeface="Calibri" panose="020F0502020204030204" pitchFamily="34" charset="0"/>
              </a:rPr>
              <a:t>, </a:t>
            </a:r>
            <a:r>
              <a:rPr lang="fr-FR" sz="1700" dirty="0" err="1">
                <a:effectLst/>
                <a:ea typeface="Calibri" panose="020F0502020204030204" pitchFamily="34" charset="0"/>
              </a:rPr>
              <a:t>Ciril</a:t>
            </a:r>
            <a:r>
              <a:rPr lang="fr-FR" sz="1700" dirty="0">
                <a:effectLst/>
                <a:ea typeface="Calibri" panose="020F0502020204030204" pitchFamily="34" charset="0"/>
              </a:rPr>
              <a:t>, JVS…)</a:t>
            </a:r>
          </a:p>
          <a:p>
            <a:pPr marL="742950" lvl="1" indent="-285750" algn="just">
              <a:buFont typeface="Courier New" panose="02070309020205020404" pitchFamily="49" charset="0"/>
              <a:buChar char="o"/>
            </a:pPr>
            <a:endParaRPr lang="fr-FR" sz="1700" dirty="0">
              <a:effectLst/>
              <a:ea typeface="Calibri" panose="020F0502020204030204" pitchFamily="34" charset="0"/>
            </a:endParaRPr>
          </a:p>
          <a:p>
            <a:pPr algn="just">
              <a:buNone/>
            </a:pPr>
            <a:r>
              <a:rPr lang="fr-FR" sz="1700" b="1" u="sng" dirty="0">
                <a:effectLst/>
                <a:ea typeface="Calibri" panose="020F0502020204030204" pitchFamily="34" charset="0"/>
              </a:rPr>
              <a:t>Pour les collectivités de moins de 10 agents</a:t>
            </a:r>
            <a:r>
              <a:rPr lang="fr-FR" sz="1700" b="1" u="sng" dirty="0">
                <a:ea typeface="Calibri" panose="020F0502020204030204" pitchFamily="34" charset="0"/>
              </a:rPr>
              <a:t> : </a:t>
            </a:r>
            <a:r>
              <a:rPr lang="fr-FR" sz="1700" b="1" dirty="0">
                <a:effectLst/>
                <a:ea typeface="Calibri" panose="020F0502020204030204" pitchFamily="34" charset="0"/>
              </a:rPr>
              <a:t>RSU simplifié</a:t>
            </a:r>
            <a:r>
              <a:rPr lang="fr-FR" sz="1700" b="1" dirty="0">
                <a:ea typeface="Calibri" panose="020F0502020204030204" pitchFamily="34" charset="0"/>
              </a:rPr>
              <a:t> possible :</a:t>
            </a:r>
            <a:r>
              <a:rPr lang="fr-FR" sz="1700" dirty="0">
                <a:effectLst/>
                <a:ea typeface="Calibri" panose="020F0502020204030204" pitchFamily="34" charset="0"/>
              </a:rPr>
              <a:t>  certains indicateurs sont </a:t>
            </a:r>
            <a:r>
              <a:rPr lang="fr-FR" sz="1700" dirty="0" err="1">
                <a:effectLst/>
                <a:ea typeface="Calibri" panose="020F0502020204030204" pitchFamily="34" charset="0"/>
              </a:rPr>
              <a:t>pré-remplis</a:t>
            </a:r>
            <a:r>
              <a:rPr lang="fr-FR" sz="1700" dirty="0">
                <a:effectLst/>
                <a:ea typeface="Calibri" panose="020F0502020204030204" pitchFamily="34" charset="0"/>
              </a:rPr>
              <a:t> à 0 ou avec la mention « non » lorsque les dispositifs ou les données ne s’appliquent généralement pas aux collectivités de cette strate. Toutefois, si le pré-remplissage de l’indicateur ne correspond pas à la situation de la collectivité, elle a toujours la possibilité de modifier </a:t>
            </a:r>
            <a:r>
              <a:rPr lang="fr-FR" sz="1700" dirty="0" err="1">
                <a:effectLst/>
                <a:ea typeface="Calibri" panose="020F0502020204030204" pitchFamily="34" charset="0"/>
              </a:rPr>
              <a:t>le-dit</a:t>
            </a:r>
            <a:r>
              <a:rPr lang="fr-FR" sz="1700" dirty="0">
                <a:effectLst/>
                <a:ea typeface="Calibri" panose="020F0502020204030204" pitchFamily="34" charset="0"/>
              </a:rPr>
              <a:t> indicateur.</a:t>
            </a:r>
          </a:p>
          <a:p>
            <a:pPr algn="just">
              <a:buNone/>
            </a:pPr>
            <a:r>
              <a:rPr lang="fr-FR" sz="1700" dirty="0">
                <a:effectLst/>
                <a:ea typeface="Calibri" panose="020F0502020204030204" pitchFamily="34" charset="0"/>
              </a:rPr>
              <a:t>  </a:t>
            </a:r>
          </a:p>
          <a:p>
            <a:pPr algn="just">
              <a:buNone/>
            </a:pPr>
            <a:r>
              <a:rPr lang="fr-FR" sz="1700" dirty="0">
                <a:effectLst/>
                <a:ea typeface="Calibri" panose="020F0502020204030204" pitchFamily="34" charset="0"/>
              </a:rPr>
              <a:t>L’application propose 2 modes de saisie :</a:t>
            </a:r>
          </a:p>
          <a:p>
            <a:pPr marL="342900" lvl="0" indent="-342900" algn="just">
              <a:buFont typeface="Arial" panose="020B0604020202020204" pitchFamily="34" charset="0"/>
              <a:buChar char="-"/>
            </a:pPr>
            <a:r>
              <a:rPr lang="fr-FR" sz="1700" dirty="0">
                <a:effectLst/>
                <a:ea typeface="Times New Roman" panose="02020603050405020304" pitchFamily="18" charset="0"/>
              </a:rPr>
              <a:t>un mode de saisie « agent par agent » : recommandé pour les collectivités de moins de 25 agents</a:t>
            </a:r>
          </a:p>
          <a:p>
            <a:pPr marL="342900" lvl="0" indent="-342900" algn="just">
              <a:buFont typeface="Arial" panose="020B0604020202020204" pitchFamily="34" charset="0"/>
              <a:buChar char="-"/>
            </a:pPr>
            <a:r>
              <a:rPr lang="fr-FR" sz="1700" dirty="0">
                <a:effectLst/>
                <a:ea typeface="Times New Roman" panose="02020603050405020304" pitchFamily="18" charset="0"/>
              </a:rPr>
              <a:t>un mode « consolidé » </a:t>
            </a:r>
          </a:p>
          <a:p>
            <a:endParaRPr lang="fr-FR" sz="2000" dirty="0"/>
          </a:p>
        </p:txBody>
      </p:sp>
      <p:pic>
        <p:nvPicPr>
          <p:cNvPr id="9" name="Graphique 8">
            <a:extLst>
              <a:ext uri="{FF2B5EF4-FFF2-40B4-BE49-F238E27FC236}">
                <a16:creationId xmlns:a16="http://schemas.microsoft.com/office/drawing/2014/main" id="{0A88218C-1A5A-36DB-8E85-262971C165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80795" y="13005"/>
            <a:ext cx="2962291" cy="1932618"/>
          </a:xfrm>
          <a:prstGeom prst="rect">
            <a:avLst/>
          </a:prstGeom>
        </p:spPr>
      </p:pic>
    </p:spTree>
    <p:extLst>
      <p:ext uri="{BB962C8B-B14F-4D97-AF65-F5344CB8AC3E}">
        <p14:creationId xmlns:p14="http://schemas.microsoft.com/office/powerpoint/2010/main" val="3410512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8F28F731-1CC1-5794-CE19-12C85F7F86F2}"/>
              </a:ext>
            </a:extLst>
          </p:cNvPr>
          <p:cNvSpPr>
            <a:spLocks noGrp="1"/>
          </p:cNvSpPr>
          <p:nvPr>
            <p:ph idx="1"/>
          </p:nvPr>
        </p:nvSpPr>
        <p:spPr>
          <a:xfrm>
            <a:off x="575949" y="1549483"/>
            <a:ext cx="7886700" cy="520655"/>
          </a:xfrm>
        </p:spPr>
        <p:txBody>
          <a:bodyPr>
            <a:normAutofit fontScale="47500" lnSpcReduction="20000"/>
          </a:bodyPr>
          <a:lstStyle/>
          <a:p>
            <a:pPr>
              <a:buFont typeface="Arial" panose="020B0604020202020204" pitchFamily="34" charset="0"/>
              <a:buChar char="•"/>
            </a:pPr>
            <a:endParaRPr lang="fr-FR" sz="8400" dirty="0"/>
          </a:p>
          <a:p>
            <a:pPr marL="0" indent="0">
              <a:buNone/>
            </a:pPr>
            <a:endParaRPr lang="fr-FR" sz="8400" b="1" dirty="0">
              <a:solidFill>
                <a:srgbClr val="00B0F0"/>
              </a:solidFill>
            </a:endParaRPr>
          </a:p>
          <a:p>
            <a:pPr>
              <a:buFontTx/>
              <a:buChar char="-"/>
            </a:pPr>
            <a:endParaRPr lang="fr-FR" dirty="0">
              <a:solidFill>
                <a:srgbClr val="00B0F0"/>
              </a:solidFill>
            </a:endParaRPr>
          </a:p>
          <a:p>
            <a:pPr>
              <a:buFontTx/>
              <a:buChar char="-"/>
            </a:pPr>
            <a:endParaRPr lang="fr-FR" dirty="0">
              <a:solidFill>
                <a:srgbClr val="00B0F0"/>
              </a:solidFill>
            </a:endParaRPr>
          </a:p>
          <a:p>
            <a:pPr marL="0" indent="0">
              <a:buNone/>
            </a:pPr>
            <a:endParaRPr lang="fr-FR" dirty="0">
              <a:solidFill>
                <a:srgbClr val="00B0F0"/>
              </a:solidFill>
            </a:endParaRPr>
          </a:p>
        </p:txBody>
      </p:sp>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482068" y="152400"/>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object 2"/>
          <p:cNvSpPr txBox="1">
            <a:spLocks noGrp="1"/>
          </p:cNvSpPr>
          <p:nvPr>
            <p:ph type="title"/>
          </p:nvPr>
        </p:nvSpPr>
        <p:spPr>
          <a:xfrm>
            <a:off x="3252676" y="498197"/>
            <a:ext cx="5810294" cy="520655"/>
          </a:xfrm>
          <a:prstGeom prst="rect">
            <a:avLst/>
          </a:prstGeom>
        </p:spPr>
        <p:txBody>
          <a:bodyPr vert="horz" wrap="square" lIns="0" tIns="12700" rIns="0" bIns="0" rtlCol="0">
            <a:spAutoFit/>
          </a:bodyPr>
          <a:lstStyle/>
          <a:p>
            <a:pPr marL="12700">
              <a:lnSpc>
                <a:spcPct val="100000"/>
              </a:lnSpc>
              <a:spcBef>
                <a:spcPts val="100"/>
              </a:spcBef>
            </a:pPr>
            <a:r>
              <a:rPr lang="fr-FR" spc="-20" dirty="0">
                <a:solidFill>
                  <a:srgbClr val="00B0F0"/>
                </a:solidFill>
              </a:rPr>
              <a:t>Et concrètement…</a:t>
            </a:r>
            <a:endParaRPr spc="-20" dirty="0">
              <a:solidFill>
                <a:srgbClr val="00B0F0"/>
              </a:solidFill>
            </a:endParaRPr>
          </a:p>
        </p:txBody>
      </p:sp>
      <p:sp>
        <p:nvSpPr>
          <p:cNvPr id="5" name="Rectangle 2">
            <a:extLst>
              <a:ext uri="{FF2B5EF4-FFF2-40B4-BE49-F238E27FC236}">
                <a16:creationId xmlns:a16="http://schemas.microsoft.com/office/drawing/2014/main" id="{6E8A83C7-C9E9-49C3-EBF7-396B7AD72B6D}"/>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0" name="ZoneTexte 9">
            <a:extLst>
              <a:ext uri="{FF2B5EF4-FFF2-40B4-BE49-F238E27FC236}">
                <a16:creationId xmlns:a16="http://schemas.microsoft.com/office/drawing/2014/main" id="{CA036672-9A41-CB0D-7B81-1CE18DD5908A}"/>
              </a:ext>
            </a:extLst>
          </p:cNvPr>
          <p:cNvSpPr txBox="1"/>
          <p:nvPr/>
        </p:nvSpPr>
        <p:spPr>
          <a:xfrm>
            <a:off x="95764" y="1594201"/>
            <a:ext cx="8847070" cy="3939540"/>
          </a:xfrm>
          <a:prstGeom prst="rect">
            <a:avLst/>
          </a:prstGeom>
          <a:noFill/>
        </p:spPr>
        <p:txBody>
          <a:bodyPr wrap="square">
            <a:spAutoFit/>
          </a:bodyPr>
          <a:lstStyle/>
          <a:p>
            <a:endParaRPr lang="fr-FR" sz="2400" dirty="0"/>
          </a:p>
          <a:p>
            <a:r>
              <a:rPr lang="fr-FR" sz="2000" b="1" dirty="0">
                <a:solidFill>
                  <a:schemeClr val="accent1"/>
                </a:solidFill>
              </a:rPr>
              <a:t> Des outils disponibles d’aide à la saisie : </a:t>
            </a:r>
            <a:r>
              <a:rPr lang="fr-FR" sz="2000" b="1" dirty="0">
                <a:solidFill>
                  <a:schemeClr val="accent1"/>
                </a:solidFill>
                <a:hlinkClick r:id="rId3"/>
              </a:rPr>
              <a:t>https://donnees-sociales.fr/mode-demploi-2-2/</a:t>
            </a:r>
            <a:r>
              <a:rPr lang="fr-FR" sz="2000" b="1" dirty="0">
                <a:solidFill>
                  <a:schemeClr val="accent1"/>
                </a:solidFill>
              </a:rPr>
              <a:t> </a:t>
            </a:r>
          </a:p>
          <a:p>
            <a:endParaRPr lang="fr-FR" sz="2000" b="1" dirty="0">
              <a:solidFill>
                <a:schemeClr val="accent1"/>
              </a:solidFill>
            </a:endParaRPr>
          </a:p>
          <a:p>
            <a:pPr marL="342900" lvl="0" indent="-342900" algn="just">
              <a:buFont typeface="Arial" panose="020B0604020202020204" pitchFamily="34" charset="0"/>
              <a:buChar char="-"/>
            </a:pPr>
            <a:r>
              <a:rPr lang="fr-FR" sz="1800" dirty="0">
                <a:effectLst/>
                <a:latin typeface="Arial" panose="020B0604020202020204" pitchFamily="34" charset="0"/>
                <a:ea typeface="Times New Roman" panose="02020603050405020304" pitchFamily="18" charset="0"/>
              </a:rPr>
              <a:t>un guide d’utilisation complet</a:t>
            </a:r>
            <a:endParaRPr lang="fr-FR" sz="1800" dirty="0">
              <a:effectLst/>
              <a:latin typeface="Times New Roman" panose="02020603050405020304" pitchFamily="18" charset="0"/>
              <a:ea typeface="Times New Roman" panose="02020603050405020304" pitchFamily="18" charset="0"/>
            </a:endParaRPr>
          </a:p>
          <a:p>
            <a:pPr marL="342900" lvl="0" indent="-342900" algn="just">
              <a:buFont typeface="Arial" panose="020B0604020202020204" pitchFamily="34" charset="0"/>
              <a:buChar char="-"/>
            </a:pPr>
            <a:r>
              <a:rPr lang="fr-FR" sz="1800" dirty="0">
                <a:effectLst/>
                <a:latin typeface="Arial" panose="020B0604020202020204" pitchFamily="34" charset="0"/>
                <a:ea typeface="Times New Roman" panose="02020603050405020304" pitchFamily="18" charset="0"/>
              </a:rPr>
              <a:t>un guide d’utilisation simplifié « l’Essentiel » (à destination des collectivités de moins de 10 agents)</a:t>
            </a:r>
            <a:endParaRPr lang="fr-FR" sz="1800" dirty="0">
              <a:effectLst/>
              <a:latin typeface="Times New Roman" panose="02020603050405020304" pitchFamily="18" charset="0"/>
              <a:ea typeface="Times New Roman" panose="02020603050405020304" pitchFamily="18" charset="0"/>
            </a:endParaRPr>
          </a:p>
          <a:p>
            <a:pPr marL="342900" lvl="0" indent="-342900" algn="just">
              <a:buFont typeface="Arial" panose="020B0604020202020204" pitchFamily="34" charset="0"/>
              <a:buChar char="-"/>
            </a:pPr>
            <a:r>
              <a:rPr lang="fr-FR" sz="1800" dirty="0">
                <a:effectLst/>
                <a:latin typeface="Arial" panose="020B0604020202020204" pitchFamily="34" charset="0"/>
                <a:ea typeface="Times New Roman" panose="02020603050405020304" pitchFamily="18" charset="0"/>
              </a:rPr>
              <a:t>une foire aux questions</a:t>
            </a:r>
            <a:endParaRPr lang="fr-FR" sz="1800" dirty="0">
              <a:effectLst/>
              <a:latin typeface="Times New Roman" panose="02020603050405020304" pitchFamily="18" charset="0"/>
              <a:ea typeface="Times New Roman" panose="02020603050405020304" pitchFamily="18" charset="0"/>
            </a:endParaRPr>
          </a:p>
          <a:p>
            <a:pPr marL="342900" lvl="0" indent="-342900" algn="just">
              <a:buFont typeface="Arial" panose="020B0604020202020204" pitchFamily="34" charset="0"/>
              <a:buChar char="-"/>
            </a:pPr>
            <a:r>
              <a:rPr lang="fr-FR" sz="1800" dirty="0">
                <a:effectLst/>
                <a:latin typeface="Arial" panose="020B0604020202020204" pitchFamily="34" charset="0"/>
                <a:ea typeface="Times New Roman" panose="02020603050405020304" pitchFamily="18" charset="0"/>
              </a:rPr>
              <a:t>la notice des indicateurs : qui explique les données attendues pour chacun des indicateurs</a:t>
            </a:r>
            <a:endParaRPr lang="fr-FR" sz="1800" dirty="0">
              <a:effectLst/>
              <a:latin typeface="Times New Roman" panose="02020603050405020304" pitchFamily="18" charset="0"/>
              <a:ea typeface="Times New Roman" panose="02020603050405020304" pitchFamily="18" charset="0"/>
            </a:endParaRPr>
          </a:p>
          <a:p>
            <a:pPr marL="342900" lvl="0" indent="-342900" algn="just">
              <a:buFont typeface="Arial" panose="020B0604020202020204" pitchFamily="34" charset="0"/>
              <a:buChar char="-"/>
            </a:pPr>
            <a:r>
              <a:rPr lang="fr-FR" sz="1800" dirty="0">
                <a:effectLst/>
                <a:latin typeface="Arial" panose="020B0604020202020204" pitchFamily="34" charset="0"/>
                <a:ea typeface="Times New Roman" panose="02020603050405020304" pitchFamily="18" charset="0"/>
              </a:rPr>
              <a:t>des vidéos de présentation</a:t>
            </a:r>
            <a:endParaRPr lang="fr-FR" sz="1800" dirty="0">
              <a:effectLst/>
              <a:latin typeface="Times New Roman" panose="02020603050405020304" pitchFamily="18" charset="0"/>
              <a:ea typeface="Times New Roman" panose="02020603050405020304" pitchFamily="18" charset="0"/>
            </a:endParaRPr>
          </a:p>
          <a:p>
            <a:endParaRPr lang="fr-FR" sz="2000" b="1" dirty="0">
              <a:solidFill>
                <a:schemeClr val="accent1"/>
              </a:solidFill>
            </a:endParaRPr>
          </a:p>
          <a:p>
            <a:endParaRPr lang="fr-FR" sz="2000" dirty="0"/>
          </a:p>
        </p:txBody>
      </p:sp>
      <p:pic>
        <p:nvPicPr>
          <p:cNvPr id="9" name="Image 8" descr="Une image contenant texte, dessin humoristique, clipart, illustration&#10;&#10;Le contenu généré par l’IA peut être incorrect.">
            <a:extLst>
              <a:ext uri="{FF2B5EF4-FFF2-40B4-BE49-F238E27FC236}">
                <a16:creationId xmlns:a16="http://schemas.microsoft.com/office/drawing/2014/main" id="{9C370754-552E-61F8-F627-502A4AF361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3400" y="4314541"/>
            <a:ext cx="2438400" cy="2438400"/>
          </a:xfrm>
          <a:prstGeom prst="rect">
            <a:avLst/>
          </a:prstGeom>
        </p:spPr>
      </p:pic>
    </p:spTree>
    <p:extLst>
      <p:ext uri="{BB962C8B-B14F-4D97-AF65-F5344CB8AC3E}">
        <p14:creationId xmlns:p14="http://schemas.microsoft.com/office/powerpoint/2010/main" val="946062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91211-D512-18CF-A5E9-879BE4C5C484}"/>
            </a:ext>
          </a:extLst>
        </p:cNvPr>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5CF972CB-0DEB-1697-96B2-D7C3926BF8E6}"/>
              </a:ext>
            </a:extLst>
          </p:cNvPr>
          <p:cNvSpPr>
            <a:spLocks noGrp="1"/>
          </p:cNvSpPr>
          <p:nvPr>
            <p:ph idx="1"/>
          </p:nvPr>
        </p:nvSpPr>
        <p:spPr>
          <a:xfrm>
            <a:off x="575949" y="1549483"/>
            <a:ext cx="7886700" cy="520655"/>
          </a:xfrm>
        </p:spPr>
        <p:txBody>
          <a:bodyPr>
            <a:normAutofit fontScale="47500" lnSpcReduction="20000"/>
          </a:bodyPr>
          <a:lstStyle/>
          <a:p>
            <a:pPr>
              <a:buFont typeface="Arial" panose="020B0604020202020204" pitchFamily="34" charset="0"/>
              <a:buChar char="•"/>
            </a:pPr>
            <a:endParaRPr lang="fr-FR" sz="8400" dirty="0"/>
          </a:p>
          <a:p>
            <a:pPr marL="0" indent="0">
              <a:buNone/>
            </a:pPr>
            <a:endParaRPr lang="fr-FR" sz="8400" b="1" dirty="0">
              <a:solidFill>
                <a:srgbClr val="00B0F0"/>
              </a:solidFill>
            </a:endParaRPr>
          </a:p>
          <a:p>
            <a:pPr>
              <a:buFontTx/>
              <a:buChar char="-"/>
            </a:pPr>
            <a:endParaRPr lang="fr-FR" dirty="0">
              <a:solidFill>
                <a:srgbClr val="00B0F0"/>
              </a:solidFill>
            </a:endParaRPr>
          </a:p>
          <a:p>
            <a:pPr>
              <a:buFontTx/>
              <a:buChar char="-"/>
            </a:pPr>
            <a:endParaRPr lang="fr-FR" dirty="0">
              <a:solidFill>
                <a:srgbClr val="00B0F0"/>
              </a:solidFill>
            </a:endParaRPr>
          </a:p>
          <a:p>
            <a:pPr marL="0" indent="0">
              <a:buNone/>
            </a:pPr>
            <a:endParaRPr lang="fr-FR" dirty="0">
              <a:solidFill>
                <a:srgbClr val="00B0F0"/>
              </a:solidFill>
            </a:endParaRPr>
          </a:p>
        </p:txBody>
      </p:sp>
      <p:pic>
        <p:nvPicPr>
          <p:cNvPr id="11" name="Image 10" descr="Logo_CDG18_BS.jpg">
            <a:extLst>
              <a:ext uri="{FF2B5EF4-FFF2-40B4-BE49-F238E27FC236}">
                <a16:creationId xmlns:a16="http://schemas.microsoft.com/office/drawing/2014/main" id="{1EED21F7-8C78-8065-9BD3-CB123F17A4DB}"/>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9372661C-794A-0737-8F15-62CB98EA9F1B}"/>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210C0B91-572C-7675-20C6-10A64620F5EE}"/>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59FF9CC8-961C-DA9A-5F29-E6C76A7110CA}"/>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CCF0AFD8-DDE4-4EB8-4173-D5DC6BE18B1F}"/>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92231D95-510E-46C0-307E-CAF0CDF967C5}"/>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B1FAE257-ED71-B5ED-FDF5-4D20AAE59431}"/>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D70F3EDD-3C15-2F90-68E8-2007F2444049}"/>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CE3EE6B7-DDC1-9030-AE56-CCD8F0924F6B}"/>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3411CBBC-A66B-364B-4888-183BE1A6494A}"/>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D1D54C92-6AB9-A02E-0C3E-94AD9E299915}"/>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68376BB2-33F0-6224-C516-5D2717FF3CC4}"/>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69D35511-C5B2-E7FD-C3B9-4476EC3D2F96}"/>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D43231E4-5AF7-1F53-A7C7-B6F6D64A9A54}"/>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object 2">
            <a:extLst>
              <a:ext uri="{FF2B5EF4-FFF2-40B4-BE49-F238E27FC236}">
                <a16:creationId xmlns:a16="http://schemas.microsoft.com/office/drawing/2014/main" id="{2E8C16B1-2D8D-1B04-6069-C1AA69FD72F4}"/>
              </a:ext>
            </a:extLst>
          </p:cNvPr>
          <p:cNvSpPr txBox="1">
            <a:spLocks noGrp="1"/>
          </p:cNvSpPr>
          <p:nvPr>
            <p:ph type="title"/>
          </p:nvPr>
        </p:nvSpPr>
        <p:spPr>
          <a:xfrm>
            <a:off x="3252676" y="498197"/>
            <a:ext cx="5810294" cy="520655"/>
          </a:xfrm>
          <a:prstGeom prst="rect">
            <a:avLst/>
          </a:prstGeom>
        </p:spPr>
        <p:txBody>
          <a:bodyPr vert="horz" wrap="square" lIns="0" tIns="12700" rIns="0" bIns="0" rtlCol="0">
            <a:spAutoFit/>
          </a:bodyPr>
          <a:lstStyle/>
          <a:p>
            <a:pPr marL="12700">
              <a:lnSpc>
                <a:spcPct val="100000"/>
              </a:lnSpc>
              <a:spcBef>
                <a:spcPts val="100"/>
              </a:spcBef>
            </a:pPr>
            <a:r>
              <a:rPr lang="fr-FR" spc="-20" dirty="0">
                <a:solidFill>
                  <a:srgbClr val="00B0F0"/>
                </a:solidFill>
              </a:rPr>
              <a:t>Et concrètement…</a:t>
            </a:r>
            <a:endParaRPr spc="-20" dirty="0">
              <a:solidFill>
                <a:srgbClr val="00B0F0"/>
              </a:solidFill>
            </a:endParaRPr>
          </a:p>
        </p:txBody>
      </p:sp>
      <p:sp>
        <p:nvSpPr>
          <p:cNvPr id="5" name="Rectangle 2">
            <a:extLst>
              <a:ext uri="{FF2B5EF4-FFF2-40B4-BE49-F238E27FC236}">
                <a16:creationId xmlns:a16="http://schemas.microsoft.com/office/drawing/2014/main" id="{DB84C4F8-FE31-F9CA-3FC1-22E18D8E3929}"/>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0" name="ZoneTexte 9">
            <a:extLst>
              <a:ext uri="{FF2B5EF4-FFF2-40B4-BE49-F238E27FC236}">
                <a16:creationId xmlns:a16="http://schemas.microsoft.com/office/drawing/2014/main" id="{CC8B3B42-CCC8-EEA1-A164-029277516D24}"/>
              </a:ext>
            </a:extLst>
          </p:cNvPr>
          <p:cNvSpPr txBox="1"/>
          <p:nvPr/>
        </p:nvSpPr>
        <p:spPr>
          <a:xfrm>
            <a:off x="81030" y="1443762"/>
            <a:ext cx="8847070" cy="4093428"/>
          </a:xfrm>
          <a:prstGeom prst="rect">
            <a:avLst/>
          </a:prstGeom>
          <a:noFill/>
        </p:spPr>
        <p:txBody>
          <a:bodyPr wrap="square">
            <a:spAutoFit/>
          </a:bodyPr>
          <a:lstStyle/>
          <a:p>
            <a:r>
              <a:rPr lang="fr-FR" sz="2000" b="1" dirty="0">
                <a:solidFill>
                  <a:schemeClr val="accent1"/>
                </a:solidFill>
              </a:rPr>
              <a:t>  3</a:t>
            </a:r>
            <a:r>
              <a:rPr lang="fr-FR" sz="2000" b="1" baseline="30000" dirty="0">
                <a:solidFill>
                  <a:schemeClr val="accent1"/>
                </a:solidFill>
              </a:rPr>
              <a:t>ème</a:t>
            </a:r>
            <a:r>
              <a:rPr lang="fr-FR" sz="2000" b="1" dirty="0">
                <a:solidFill>
                  <a:schemeClr val="accent1"/>
                </a:solidFill>
              </a:rPr>
              <a:t> étape : rédiger un rapport RSU</a:t>
            </a:r>
          </a:p>
          <a:p>
            <a:endParaRPr lang="fr-FR" sz="2000" dirty="0"/>
          </a:p>
          <a:p>
            <a:pPr algn="just">
              <a:buNone/>
            </a:pPr>
            <a:r>
              <a:rPr lang="fr-FR" sz="2000" dirty="0">
                <a:effectLst/>
                <a:ea typeface="Calibri" panose="020F0502020204030204" pitchFamily="34" charset="0"/>
              </a:rPr>
              <a:t> A l'issue de la saisie, vous pourrez obtenir une synthèse graphique. Cette synthèse reprend les principales thématiques inscrites dans le décret n°2020-1493 du 30 novembre 2020, à savoir les effectifs, la formation, l’absentéisme, la rémunération, les mouvements…</a:t>
            </a:r>
          </a:p>
          <a:p>
            <a:pPr algn="just">
              <a:buNone/>
            </a:pPr>
            <a:r>
              <a:rPr lang="fr-FR" sz="2000" b="1" dirty="0">
                <a:effectLst/>
                <a:ea typeface="Calibri" panose="020F0502020204030204" pitchFamily="34" charset="0"/>
              </a:rPr>
              <a:t> </a:t>
            </a:r>
            <a:endParaRPr lang="fr-FR" sz="2000" dirty="0">
              <a:effectLst/>
              <a:ea typeface="Calibri" panose="020F0502020204030204" pitchFamily="34" charset="0"/>
            </a:endParaRPr>
          </a:p>
          <a:p>
            <a:pPr algn="just"/>
            <a:r>
              <a:rPr lang="fr-FR" sz="2000" dirty="0">
                <a:effectLst/>
                <a:ea typeface="Calibri" panose="020F0502020204030204" pitchFamily="34" charset="0"/>
              </a:rPr>
              <a:t>Les rapports devront être transmis pour examen devant le Comité Social Territorial – la Formation Spécialisée en matière de Santé, Sécurité et Conditions de Travail (F3SCT) du Centre de Gestion du CHER ou de votre collectivité si vous disposez d’un CST et/ou d’une F3SCT propres.</a:t>
            </a:r>
          </a:p>
          <a:p>
            <a:pPr algn="just">
              <a:buNone/>
            </a:pPr>
            <a:endParaRPr lang="fr-FR" sz="2000" dirty="0">
              <a:effectLst/>
              <a:ea typeface="Calibri" panose="020F0502020204030204" pitchFamily="34" charset="0"/>
            </a:endParaRPr>
          </a:p>
          <a:p>
            <a:endParaRPr lang="fr-FR" sz="2000" dirty="0"/>
          </a:p>
        </p:txBody>
      </p:sp>
      <p:pic>
        <p:nvPicPr>
          <p:cNvPr id="9" name="Image 8" descr="Une image contenant dessin humoristique, clipart, illustration&#10;&#10;Le contenu généré par l’IA peut être incorrect.">
            <a:extLst>
              <a:ext uri="{FF2B5EF4-FFF2-40B4-BE49-F238E27FC236}">
                <a16:creationId xmlns:a16="http://schemas.microsoft.com/office/drawing/2014/main" id="{C9D0C3DF-66F6-53B6-D951-B0BF698F5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4559741"/>
            <a:ext cx="3137376" cy="2166340"/>
          </a:xfrm>
          <a:prstGeom prst="rect">
            <a:avLst/>
          </a:prstGeom>
        </p:spPr>
      </p:pic>
    </p:spTree>
    <p:extLst>
      <p:ext uri="{BB962C8B-B14F-4D97-AF65-F5344CB8AC3E}">
        <p14:creationId xmlns:p14="http://schemas.microsoft.com/office/powerpoint/2010/main" val="407772143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26663</TotalTime>
  <Words>3307</Words>
  <Application>Microsoft Office PowerPoint</Application>
  <PresentationFormat>Affichage à l'écran (4:3)</PresentationFormat>
  <Paragraphs>381</Paragraphs>
  <Slides>36</Slides>
  <Notes>9</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36</vt:i4>
      </vt:variant>
    </vt:vector>
  </HeadingPairs>
  <TitlesOfParts>
    <vt:vector size="44" baseType="lpstr">
      <vt:lpstr>Arial</vt:lpstr>
      <vt:lpstr>Calibri</vt:lpstr>
      <vt:lpstr>Calibri Light</vt:lpstr>
      <vt:lpstr>Courier New</vt:lpstr>
      <vt:lpstr>Symbol</vt:lpstr>
      <vt:lpstr>Times New Roman</vt:lpstr>
      <vt:lpstr>Wingdings</vt:lpstr>
      <vt:lpstr>Thème Office</vt:lpstr>
      <vt:lpstr>LES VISIOS DU CDG18 Session  – Juin 2025</vt:lpstr>
      <vt:lpstr>SOMMAIRE </vt:lpstr>
      <vt:lpstr>Présentation PowerPoint</vt:lpstr>
      <vt:lpstr>CADRE REGLEMENTAIRE</vt:lpstr>
      <vt:lpstr>LANCEMENT DE LA CAMPAGNE</vt:lpstr>
      <vt:lpstr>Et concrètement…</vt:lpstr>
      <vt:lpstr>Et concrètement…</vt:lpstr>
      <vt:lpstr>Et concrètement…</vt:lpstr>
      <vt:lpstr>Et concrètement…</vt:lpstr>
      <vt:lpstr>Les cas particuliers</vt:lpstr>
      <vt:lpstr>Présentation PowerPoint</vt:lpstr>
      <vt:lpstr>Définition</vt:lpstr>
      <vt:lpstr>Cas de détachement</vt:lpstr>
      <vt:lpstr>Conditions de détachement</vt:lpstr>
      <vt:lpstr>Procédure de détachement</vt:lpstr>
      <vt:lpstr>Durée du détachement</vt:lpstr>
      <vt:lpstr>Situation de l’agent détaché</vt:lpstr>
      <vt:lpstr>Modalités de réintégration </vt:lpstr>
      <vt:lpstr>Modalités de réintégration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DES QUESTIONS ?   MERCI DE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L’ACTUALITE JURIDIQUE DE  LA FONCTION PUBLIQUE TERRITORIALE</dc:title>
  <dc:creator>Gdurand</dc:creator>
  <cp:lastModifiedBy>Aurore VEDRENNE</cp:lastModifiedBy>
  <cp:revision>350</cp:revision>
  <dcterms:created xsi:type="dcterms:W3CDTF">2022-04-29T09:00:44Z</dcterms:created>
  <dcterms:modified xsi:type="dcterms:W3CDTF">2025-06-02T08:26:50Z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2022-03-24T00:00:00Z</vt:filetime>
  </property>
  <property fmtid="{D5CDD505-2E9C-101B-9397-08002B2CF9AE}" pid="3" name="Creator">
    <vt:lpwstr>Microsoft® PowerPoint® 2010</vt:lpwstr>
  </property>
  <property fmtid="{D5CDD505-2E9C-101B-9397-08002B2CF9AE}" pid="4" name="LastSaved">
    <vt:filetime>2022-04-29T00:00:00Z</vt:filetime>
  </property>
</Properties>
</file>