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12.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13.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14.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9" r:id="rId1"/>
  </p:sldMasterIdLst>
  <p:notesMasterIdLst>
    <p:notesMasterId r:id="rId47"/>
  </p:notesMasterIdLst>
  <p:sldIdLst>
    <p:sldId id="256" r:id="rId2"/>
    <p:sldId id="362" r:id="rId3"/>
    <p:sldId id="489" r:id="rId4"/>
    <p:sldId id="605" r:id="rId5"/>
    <p:sldId id="606" r:id="rId6"/>
    <p:sldId id="607" r:id="rId7"/>
    <p:sldId id="598" r:id="rId8"/>
    <p:sldId id="599" r:id="rId9"/>
    <p:sldId id="600" r:id="rId10"/>
    <p:sldId id="596" r:id="rId11"/>
    <p:sldId id="535" r:id="rId12"/>
    <p:sldId id="609" r:id="rId13"/>
    <p:sldId id="618" r:id="rId14"/>
    <p:sldId id="619" r:id="rId15"/>
    <p:sldId id="610" r:id="rId16"/>
    <p:sldId id="611" r:id="rId17"/>
    <p:sldId id="608" r:id="rId18"/>
    <p:sldId id="593" r:id="rId19"/>
    <p:sldId id="592" r:id="rId20"/>
    <p:sldId id="595" r:id="rId21"/>
    <p:sldId id="594" r:id="rId22"/>
    <p:sldId id="603" r:id="rId23"/>
    <p:sldId id="601" r:id="rId24"/>
    <p:sldId id="604" r:id="rId25"/>
    <p:sldId id="602" r:id="rId26"/>
    <p:sldId id="612" r:id="rId27"/>
    <p:sldId id="613" r:id="rId28"/>
    <p:sldId id="272" r:id="rId29"/>
    <p:sldId id="273" r:id="rId30"/>
    <p:sldId id="494" r:id="rId31"/>
    <p:sldId id="379" r:id="rId32"/>
    <p:sldId id="380" r:id="rId33"/>
    <p:sldId id="381" r:id="rId34"/>
    <p:sldId id="382" r:id="rId35"/>
    <p:sldId id="492" r:id="rId36"/>
    <p:sldId id="614" r:id="rId37"/>
    <p:sldId id="615" r:id="rId38"/>
    <p:sldId id="616" r:id="rId39"/>
    <p:sldId id="617" r:id="rId40"/>
    <p:sldId id="541" r:id="rId41"/>
    <p:sldId id="542" r:id="rId42"/>
    <p:sldId id="582" r:id="rId43"/>
    <p:sldId id="620" r:id="rId44"/>
    <p:sldId id="579" r:id="rId45"/>
    <p:sldId id="396" r:id="rId46"/>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EC14B9"/>
    <a:srgbClr val="FF99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87143" autoAdjust="0"/>
  </p:normalViewPr>
  <p:slideViewPr>
    <p:cSldViewPr>
      <p:cViewPr varScale="1">
        <p:scale>
          <a:sx n="72" d="100"/>
          <a:sy n="72" d="100"/>
        </p:scale>
        <p:origin x="1704"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66CCFF"/>
        </a:solidFill>
      </dgm:spPr>
      <dgm:t>
        <a:bodyPr/>
        <a:lstStyle/>
        <a:p>
          <a:pPr algn="ctr"/>
          <a:r>
            <a:rPr lang="fr-FR" sz="4400" dirty="0"/>
            <a:t>L’Aide à l’ARCHIVAGE</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chemeClr val="accent2"/>
        </a:solidFill>
      </dgm:spPr>
      <dgm:t>
        <a:bodyPr/>
        <a:lstStyle/>
        <a:p>
          <a:pPr algn="ctr"/>
          <a:r>
            <a:rPr lang="fr-FR" sz="4400" dirty="0"/>
            <a:t>La saisie des contractuels sur AGIRHE: aide et conseils</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70" custLinFactNeighborY="753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chemeClr val="accent6">
            <a:lumMod val="60000"/>
            <a:lumOff val="40000"/>
          </a:schemeClr>
        </a:solidFill>
      </dgm:spPr>
      <dgm:t>
        <a:bodyPr/>
        <a:lstStyle/>
        <a:p>
          <a:pPr algn="ctr"/>
          <a:r>
            <a:rPr lang="fr-FR" sz="4400" dirty="0"/>
            <a:t>L’ASSURANCE STATUTAIRE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70" custLinFactNeighborY="753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0000"/>
        </a:solidFill>
      </dgm:spPr>
      <dgm:t>
        <a:bodyPr/>
        <a:lstStyle/>
        <a:p>
          <a:pPr algn="ctr"/>
          <a:endParaRPr lang="fr-FR" sz="4400" dirty="0"/>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5D5BBBE4-96F1-4346-95D0-E38FE7CAFFE5}">
      <dgm:prSet/>
      <dgm:spPr>
        <a:solidFill>
          <a:srgbClr val="FF0000"/>
        </a:solidFill>
        <a:ln>
          <a:noFill/>
        </a:ln>
      </dgm:spPr>
      <dgm:t>
        <a:bodyPr/>
        <a:lstStyle/>
        <a:p>
          <a:pPr algn="ctr"/>
          <a:r>
            <a:rPr lang="fr-FR" baseline="0" dirty="0"/>
            <a:t>Le Temps Partiel: rappels et nouveautés</a:t>
          </a:r>
        </a:p>
      </dgm:t>
    </dgm:pt>
    <dgm:pt modelId="{5A6850BB-649A-479A-A287-4F475E576242}" type="parTrans" cxnId="{87D679EA-94F1-461E-A42A-753A3461AF35}">
      <dgm:prSet/>
      <dgm:spPr/>
      <dgm:t>
        <a:bodyPr/>
        <a:lstStyle/>
        <a:p>
          <a:endParaRPr lang="fr-FR"/>
        </a:p>
      </dgm:t>
    </dgm:pt>
    <dgm:pt modelId="{FD63A3F2-7DDE-4ED6-AB8C-5B9A3C53F78A}" type="sibTrans" cxnId="{87D679EA-94F1-461E-A42A-753A3461AF35}">
      <dgm:prSet/>
      <dgm:spPr/>
      <dgm:t>
        <a:bodyPr/>
        <a:lstStyle/>
        <a:p>
          <a:endParaRPr lang="fr-FR"/>
        </a:p>
      </dgm:t>
    </dgm:pt>
    <dgm:pt modelId="{80127F21-7FC2-4264-8473-1013C104E979}">
      <dgm:prSet/>
      <dgm:spPr>
        <a:noFill/>
        <a:ln>
          <a:noFill/>
        </a:ln>
      </dgm:spPr>
      <dgm:t>
        <a:bodyPr/>
        <a:lstStyle/>
        <a:p>
          <a:endParaRPr lang="fr-FR" dirty="0"/>
        </a:p>
      </dgm:t>
    </dgm:pt>
    <dgm:pt modelId="{F0B58D96-A6AC-4E26-96BD-F0ADBE7A29FA}" type="parTrans" cxnId="{4877B4B4-CAC4-4F2C-9044-6D70EA07938C}">
      <dgm:prSet/>
      <dgm:spPr/>
      <dgm:t>
        <a:bodyPr/>
        <a:lstStyle/>
        <a:p>
          <a:endParaRPr lang="fr-FR"/>
        </a:p>
      </dgm:t>
    </dgm:pt>
    <dgm:pt modelId="{DB726DF3-E11B-4DA9-B9D9-60C4770FC617}" type="sibTrans" cxnId="{4877B4B4-CAC4-4F2C-9044-6D70EA07938C}">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2"/>
      <dgm:spPr/>
    </dgm:pt>
    <dgm:pt modelId="{F8403D09-73B7-4432-A724-0EB3B38231A4}" type="pres">
      <dgm:prSet presAssocID="{A897E62D-6A88-4914-9F20-E09D4E51F1EB}" presName="parentText" presStyleLbl="node1" presStyleIdx="0" presStyleCnt="2"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2" custLinFactX="25532" custLinFactY="71796" custLinFactNeighborX="100000" custLinFactNeighborY="100000">
        <dgm:presLayoutVars>
          <dgm:bulletEnabled val="1"/>
        </dgm:presLayoutVars>
      </dgm:prSet>
      <dgm:spPr>
        <a:noFill/>
        <a:ln>
          <a:noFill/>
        </a:ln>
      </dgm:spPr>
    </dgm:pt>
    <dgm:pt modelId="{8175BFCA-CD72-40C9-A436-97F42FA8A985}" type="pres">
      <dgm:prSet presAssocID="{CD1C9290-20FF-41CA-9F58-5CD19B2EE6A7}" presName="spaceBetweenRectangles" presStyleCnt="0"/>
      <dgm:spPr/>
    </dgm:pt>
    <dgm:pt modelId="{4F1EF88B-2584-4603-BA71-81323C235E76}" type="pres">
      <dgm:prSet presAssocID="{5D5BBBE4-96F1-4346-95D0-E38FE7CAFFE5}" presName="parentLin" presStyleCnt="0"/>
      <dgm:spPr/>
    </dgm:pt>
    <dgm:pt modelId="{01E41777-E815-4616-97C0-729B39988372}" type="pres">
      <dgm:prSet presAssocID="{5D5BBBE4-96F1-4346-95D0-E38FE7CAFFE5}" presName="parentLeftMargin" presStyleLbl="node1" presStyleIdx="0" presStyleCnt="2"/>
      <dgm:spPr/>
    </dgm:pt>
    <dgm:pt modelId="{476C0056-BC4C-4589-A2F5-DCBA9FF4F2A2}" type="pres">
      <dgm:prSet presAssocID="{5D5BBBE4-96F1-4346-95D0-E38FE7CAFFE5}" presName="parentText" presStyleLbl="node1" presStyleIdx="1" presStyleCnt="2" custLinFactX="13222" custLinFactY="-89289" custLinFactNeighborX="100000" custLinFactNeighborY="-100000">
        <dgm:presLayoutVars>
          <dgm:chMax val="0"/>
          <dgm:bulletEnabled val="1"/>
        </dgm:presLayoutVars>
      </dgm:prSet>
      <dgm:spPr/>
    </dgm:pt>
    <dgm:pt modelId="{06841748-459D-4996-95CC-8F41A53B5442}" type="pres">
      <dgm:prSet presAssocID="{5D5BBBE4-96F1-4346-95D0-E38FE7CAFFE5}" presName="negativeSpace" presStyleCnt="0"/>
      <dgm:spPr/>
    </dgm:pt>
    <dgm:pt modelId="{82F71B41-476D-4735-8795-10A86AD436DB}" type="pres">
      <dgm:prSet presAssocID="{5D5BBBE4-96F1-4346-95D0-E38FE7CAFFE5}" presName="childText" presStyleLbl="conFgAcc1" presStyleIdx="1" presStyleCnt="2">
        <dgm:presLayoutVars>
          <dgm:bulletEnabled val="1"/>
        </dgm:presLayoutVars>
      </dgm:prSet>
      <dgm:spPr/>
    </dgm:pt>
  </dgm:ptLst>
  <dgm:cxnLst>
    <dgm:cxn modelId="{5D3F8F15-E47C-4098-A9C2-869B0B308DFA}" srcId="{392F7907-B3F7-43C1-857F-DC1FCB25D7AB}" destId="{A897E62D-6A88-4914-9F20-E09D4E51F1EB}" srcOrd="0" destOrd="0" parTransId="{A0614D09-09F9-4928-B334-ED02DFB50F0D}" sibTransId="{CD1C9290-20FF-41CA-9F58-5CD19B2EE6A7}"/>
    <dgm:cxn modelId="{528B0F2B-EDFA-4643-966C-03B12116EEEB}" type="presOf" srcId="{5D5BBBE4-96F1-4346-95D0-E38FE7CAFFE5}" destId="{01E41777-E815-4616-97C0-729B39988372}" srcOrd="0" destOrd="0" presId="urn:microsoft.com/office/officeart/2005/8/layout/list1"/>
    <dgm:cxn modelId="{4D47B530-63E1-437B-98C4-E7FCF0325BFD}" type="presOf" srcId="{80127F21-7FC2-4264-8473-1013C104E979}" destId="{82F71B41-476D-4735-8795-10A86AD436DB}" srcOrd="0" destOrd="0" presId="urn:microsoft.com/office/officeart/2005/8/layout/list1"/>
    <dgm:cxn modelId="{8EDF6B48-AE13-48B3-9F44-620E4F0418D0}" type="presOf" srcId="{A897E62D-6A88-4914-9F20-E09D4E51F1EB}" destId="{F8403D09-73B7-4432-A724-0EB3B38231A4}" srcOrd="1" destOrd="0" presId="urn:microsoft.com/office/officeart/2005/8/layout/list1"/>
    <dgm:cxn modelId="{4877B4B4-CAC4-4F2C-9044-6D70EA07938C}" srcId="{5D5BBBE4-96F1-4346-95D0-E38FE7CAFFE5}" destId="{80127F21-7FC2-4264-8473-1013C104E979}" srcOrd="0" destOrd="0" parTransId="{F0B58D96-A6AC-4E26-96BD-F0ADBE7A29FA}" sibTransId="{DB726DF3-E11B-4DA9-B9D9-60C4770FC617}"/>
    <dgm:cxn modelId="{09A343C4-4192-4A16-ACA3-A73014B8AC13}" type="presOf" srcId="{5D5BBBE4-96F1-4346-95D0-E38FE7CAFFE5}" destId="{476C0056-BC4C-4589-A2F5-DCBA9FF4F2A2}"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87D679EA-94F1-461E-A42A-753A3461AF35}" srcId="{392F7907-B3F7-43C1-857F-DC1FCB25D7AB}" destId="{5D5BBBE4-96F1-4346-95D0-E38FE7CAFFE5}" srcOrd="1" destOrd="0" parTransId="{5A6850BB-649A-479A-A287-4F475E576242}" sibTransId="{FD63A3F2-7DDE-4ED6-AB8C-5B9A3C53F78A}"/>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 modelId="{ACBF88EF-FDFD-4116-A27E-C0E70BA9C057}" type="presParOf" srcId="{E8665236-67CB-4250-8E70-28E5366020B0}" destId="{8175BFCA-CD72-40C9-A436-97F42FA8A985}" srcOrd="3" destOrd="0" presId="urn:microsoft.com/office/officeart/2005/8/layout/list1"/>
    <dgm:cxn modelId="{7633BBEE-3FF5-4D9E-949C-63CCE402F263}" type="presParOf" srcId="{E8665236-67CB-4250-8E70-28E5366020B0}" destId="{4F1EF88B-2584-4603-BA71-81323C235E76}" srcOrd="4" destOrd="0" presId="urn:microsoft.com/office/officeart/2005/8/layout/list1"/>
    <dgm:cxn modelId="{C6794C4B-CD2C-4DB5-9450-FDB403D2153F}" type="presParOf" srcId="{4F1EF88B-2584-4603-BA71-81323C235E76}" destId="{01E41777-E815-4616-97C0-729B39988372}" srcOrd="0" destOrd="0" presId="urn:microsoft.com/office/officeart/2005/8/layout/list1"/>
    <dgm:cxn modelId="{FF740A27-86C1-41AB-85CA-1545BC33A8C7}" type="presParOf" srcId="{4F1EF88B-2584-4603-BA71-81323C235E76}" destId="{476C0056-BC4C-4589-A2F5-DCBA9FF4F2A2}" srcOrd="1" destOrd="0" presId="urn:microsoft.com/office/officeart/2005/8/layout/list1"/>
    <dgm:cxn modelId="{DEC02941-E40E-4E65-BDB3-FA38E944507B}" type="presParOf" srcId="{E8665236-67CB-4250-8E70-28E5366020B0}" destId="{06841748-459D-4996-95CC-8F41A53B5442}" srcOrd="5" destOrd="0" presId="urn:microsoft.com/office/officeart/2005/8/layout/list1"/>
    <dgm:cxn modelId="{CD8694F8-6425-4255-AC85-933A0B9C4506}" type="presParOf" srcId="{E8665236-67CB-4250-8E70-28E5366020B0}" destId="{82F71B41-476D-4735-8795-10A86AD436DB}"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C000"/>
        </a:solidFill>
      </dgm:spPr>
      <dgm:t>
        <a:bodyPr/>
        <a:lstStyle/>
        <a:p>
          <a:pPr algn="ctr"/>
          <a:r>
            <a:rPr lang="fr-FR" sz="4400" dirty="0"/>
            <a:t>ACTU-MINUTE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58082"/>
          <a:ext cx="6847000" cy="3384187"/>
        </a:xfrm>
        <a:prstGeom prst="roundRect">
          <a:avLst/>
        </a:prstGeom>
        <a:solidFill>
          <a:srgbClr val="66C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L’Aide à l’ARCHIVAGE</a:t>
          </a:r>
        </a:p>
      </dsp:txBody>
      <dsp:txXfrm>
        <a:off x="481001" y="323284"/>
        <a:ext cx="6516596" cy="30537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799" y="174253"/>
          <a:ext cx="6847000" cy="3332123"/>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La saisie des contractuels sur AGIRHE: aide et conseils</a:t>
          </a:r>
        </a:p>
      </dsp:txBody>
      <dsp:txXfrm>
        <a:off x="467460" y="336914"/>
        <a:ext cx="6521678" cy="30068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799" y="145226"/>
          <a:ext cx="6847000" cy="3384187"/>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L’ASSURANCE STATUTAIRE</a:t>
          </a:r>
        </a:p>
      </dsp:txBody>
      <dsp:txXfrm>
        <a:off x="470001" y="310428"/>
        <a:ext cx="6516596" cy="30537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183025"/>
          <a:ext cx="7162800" cy="55440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893160"/>
          <a:ext cx="6847000" cy="1145417"/>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endParaRPr lang="fr-FR" sz="4400" kern="1200" dirty="0"/>
        </a:p>
      </dsp:txBody>
      <dsp:txXfrm>
        <a:off x="360717" y="949075"/>
        <a:ext cx="6735170" cy="1033587"/>
      </dsp:txXfrm>
    </dsp:sp>
    <dsp:sp modelId="{82F71B41-476D-4735-8795-10A86AD436DB}">
      <dsp:nvSpPr>
        <dsp:cNvPr id="0" name=""/>
        <dsp:cNvSpPr/>
      </dsp:nvSpPr>
      <dsp:spPr>
        <a:xfrm>
          <a:off x="0" y="2664108"/>
          <a:ext cx="7162800" cy="554400"/>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5913" tIns="458216" rIns="555913" bIns="156464" numCol="1" spcCol="1270" anchor="t" anchorCtr="0">
          <a:noAutofit/>
        </a:bodyPr>
        <a:lstStyle/>
        <a:p>
          <a:pPr marL="228600" lvl="1" indent="-228600" algn="l" defTabSz="977900">
            <a:lnSpc>
              <a:spcPct val="90000"/>
            </a:lnSpc>
            <a:spcBef>
              <a:spcPct val="0"/>
            </a:spcBef>
            <a:spcAft>
              <a:spcPct val="15000"/>
            </a:spcAft>
            <a:buChar char="•"/>
          </a:pPr>
          <a:endParaRPr lang="fr-FR" sz="2200" kern="1200" dirty="0"/>
        </a:p>
      </dsp:txBody>
      <dsp:txXfrm>
        <a:off x="0" y="2664108"/>
        <a:ext cx="7162800" cy="554400"/>
      </dsp:txXfrm>
    </dsp:sp>
    <dsp:sp modelId="{476C0056-BC4C-4589-A2F5-DCBA9FF4F2A2}">
      <dsp:nvSpPr>
        <dsp:cNvPr id="0" name=""/>
        <dsp:cNvSpPr/>
      </dsp:nvSpPr>
      <dsp:spPr>
        <a:xfrm>
          <a:off x="1379225" y="1110070"/>
          <a:ext cx="5013960" cy="649440"/>
        </a:xfrm>
        <a:prstGeom prst="roundRect">
          <a:avLst/>
        </a:prstGeom>
        <a:solidFill>
          <a:srgbClr val="FF00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977900">
            <a:lnSpc>
              <a:spcPct val="90000"/>
            </a:lnSpc>
            <a:spcBef>
              <a:spcPct val="0"/>
            </a:spcBef>
            <a:spcAft>
              <a:spcPct val="35000"/>
            </a:spcAft>
            <a:buNone/>
          </a:pPr>
          <a:r>
            <a:rPr lang="fr-FR" sz="2200" kern="1200" baseline="0" dirty="0"/>
            <a:t>Le Temps Partiel: rappels et nouveautés</a:t>
          </a:r>
        </a:p>
      </dsp:txBody>
      <dsp:txXfrm>
        <a:off x="1410928" y="1141773"/>
        <a:ext cx="4950554" cy="5860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41446"/>
          <a:ext cx="6847000" cy="3384187"/>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ACTU-MINUTE</a:t>
          </a:r>
        </a:p>
      </dsp:txBody>
      <dsp:txXfrm>
        <a:off x="470004" y="306648"/>
        <a:ext cx="6516596" cy="30537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965429C-58D9-478B-AFEE-042DE92416E5}" type="datetimeFigureOut">
              <a:rPr lang="fr-FR" smtClean="0"/>
              <a:pPr/>
              <a:t>06/02/2025</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98C30E37-46C0-47A2-9ABF-EFE84D65AF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a:t>
            </a:fld>
            <a:endParaRPr lang="fr-FR"/>
          </a:p>
        </p:txBody>
      </p:sp>
    </p:spTree>
    <p:extLst>
      <p:ext uri="{BB962C8B-B14F-4D97-AF65-F5344CB8AC3E}">
        <p14:creationId xmlns:p14="http://schemas.microsoft.com/office/powerpoint/2010/main" val="21159824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Rot="1" noChangeAspect="1" noChangeArrowheads="1" noTextEdit="1"/>
          </p:cNvSpPr>
          <p:nvPr>
            <p:ph type="sldImg"/>
          </p:nvPr>
        </p:nvSpPr>
        <p:spPr>
          <a:xfrm>
            <a:off x="917575" y="744538"/>
            <a:ext cx="4962525" cy="3722687"/>
          </a:xfrm>
          <a:ln/>
        </p:spPr>
      </p:sp>
      <p:sp>
        <p:nvSpPr>
          <p:cNvPr id="301059" name="Rectangle 3"/>
          <p:cNvSpPr>
            <a:spLocks noGrp="1" noChangeArrowheads="1"/>
          </p:cNvSpPr>
          <p:nvPr>
            <p:ph type="body" idx="1"/>
          </p:nvPr>
        </p:nvSpPr>
        <p:spPr>
          <a:xfrm>
            <a:off x="906357" y="4715153"/>
            <a:ext cx="4984962" cy="4466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lstStyle/>
          <a:p>
            <a:pPr defTabSz="914400"/>
            <a:endParaRPr lang="fr-FR" altLang="fr-FR">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41</a:t>
            </a:fld>
            <a:endParaRPr lang="fr-FR"/>
          </a:p>
        </p:txBody>
      </p:sp>
    </p:spTree>
    <p:extLst>
      <p:ext uri="{BB962C8B-B14F-4D97-AF65-F5344CB8AC3E}">
        <p14:creationId xmlns:p14="http://schemas.microsoft.com/office/powerpoint/2010/main" val="514159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42</a:t>
            </a:fld>
            <a:endParaRPr lang="fr-FR"/>
          </a:p>
        </p:txBody>
      </p:sp>
    </p:spTree>
    <p:extLst>
      <p:ext uri="{BB962C8B-B14F-4D97-AF65-F5344CB8AC3E}">
        <p14:creationId xmlns:p14="http://schemas.microsoft.com/office/powerpoint/2010/main" val="187008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5CBCE-3E1B-4713-466B-D989023BD1E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1C6E3A9-300D-F493-D193-497CA18DEB9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FEFECA0-9287-1980-A0C2-56928DB8868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AE2725C-5AC1-1FA3-B6F9-EDB56FF26168}"/>
              </a:ext>
            </a:extLst>
          </p:cNvPr>
          <p:cNvSpPr>
            <a:spLocks noGrp="1"/>
          </p:cNvSpPr>
          <p:nvPr>
            <p:ph type="sldNum" sz="quarter" idx="5"/>
          </p:nvPr>
        </p:nvSpPr>
        <p:spPr/>
        <p:txBody>
          <a:bodyPr/>
          <a:lstStyle/>
          <a:p>
            <a:fld id="{98C30E37-46C0-47A2-9ABF-EFE84D65AF20}" type="slidenum">
              <a:rPr lang="fr-FR" smtClean="0"/>
              <a:pPr/>
              <a:t>43</a:t>
            </a:fld>
            <a:endParaRPr lang="fr-FR"/>
          </a:p>
        </p:txBody>
      </p:sp>
    </p:spTree>
    <p:extLst>
      <p:ext uri="{BB962C8B-B14F-4D97-AF65-F5344CB8AC3E}">
        <p14:creationId xmlns:p14="http://schemas.microsoft.com/office/powerpoint/2010/main" val="3890966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Pas de </a:t>
            </a:r>
            <a:r>
              <a:rPr lang="fr-FR" dirty="0" err="1"/>
              <a:t>visio</a:t>
            </a:r>
            <a:r>
              <a:rPr lang="fr-FR" dirty="0"/>
              <a:t> </a:t>
            </a:r>
            <a:r>
              <a:rPr lang="fr-FR"/>
              <a:t>en Novembre</a:t>
            </a:r>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44</a:t>
            </a:fld>
            <a:endParaRPr lang="fr-FR"/>
          </a:p>
        </p:txBody>
      </p:sp>
    </p:spTree>
    <p:extLst>
      <p:ext uri="{BB962C8B-B14F-4D97-AF65-F5344CB8AC3E}">
        <p14:creationId xmlns:p14="http://schemas.microsoft.com/office/powerpoint/2010/main" val="2130603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2</a:t>
            </a:fld>
            <a:endParaRPr lang="fr-FR"/>
          </a:p>
        </p:txBody>
      </p:sp>
    </p:spTree>
    <p:extLst>
      <p:ext uri="{BB962C8B-B14F-4D97-AF65-F5344CB8AC3E}">
        <p14:creationId xmlns:p14="http://schemas.microsoft.com/office/powerpoint/2010/main" val="953400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CDG prend en charge l’achat des boîtes à archives, l’acheminement vers un lieu d’élimination et/ou le dépôt aux Archives Départementales.</a:t>
            </a:r>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8</a:t>
            </a:fld>
            <a:endParaRPr lang="fr-FR"/>
          </a:p>
        </p:txBody>
      </p:sp>
    </p:spTree>
    <p:extLst>
      <p:ext uri="{BB962C8B-B14F-4D97-AF65-F5344CB8AC3E}">
        <p14:creationId xmlns:p14="http://schemas.microsoft.com/office/powerpoint/2010/main" val="2997053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5CFB3-4949-6622-6C2B-DABD5A4B2D9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75754B0-E553-29F1-6566-3AEC24DD4CB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8908E71-3819-97F9-E62F-57C14E5862E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EC3641C-A433-779F-B8C9-B768EC44034D}"/>
              </a:ext>
            </a:extLst>
          </p:cNvPr>
          <p:cNvSpPr>
            <a:spLocks noGrp="1"/>
          </p:cNvSpPr>
          <p:nvPr>
            <p:ph type="sldNum" sz="quarter" idx="5"/>
          </p:nvPr>
        </p:nvSpPr>
        <p:spPr/>
        <p:txBody>
          <a:bodyPr/>
          <a:lstStyle/>
          <a:p>
            <a:fld id="{98C30E37-46C0-47A2-9ABF-EFE84D65AF20}" type="slidenum">
              <a:rPr lang="fr-FR" smtClean="0"/>
              <a:pPr/>
              <a:t>9</a:t>
            </a:fld>
            <a:endParaRPr lang="fr-FR"/>
          </a:p>
        </p:txBody>
      </p:sp>
    </p:spTree>
    <p:extLst>
      <p:ext uri="{BB962C8B-B14F-4D97-AF65-F5344CB8AC3E}">
        <p14:creationId xmlns:p14="http://schemas.microsoft.com/office/powerpoint/2010/main" val="2926345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10</a:t>
            </a:fld>
            <a:endParaRPr lang="fr-FR"/>
          </a:p>
        </p:txBody>
      </p:sp>
    </p:spTree>
    <p:extLst>
      <p:ext uri="{BB962C8B-B14F-4D97-AF65-F5344CB8AC3E}">
        <p14:creationId xmlns:p14="http://schemas.microsoft.com/office/powerpoint/2010/main" val="163046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12</a:t>
            </a:fld>
            <a:endParaRPr lang="fr-FR"/>
          </a:p>
        </p:txBody>
      </p:sp>
    </p:spTree>
    <p:extLst>
      <p:ext uri="{BB962C8B-B14F-4D97-AF65-F5344CB8AC3E}">
        <p14:creationId xmlns:p14="http://schemas.microsoft.com/office/powerpoint/2010/main" val="2267913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CITIS : congé pour imputabilité temporaire imputable au service</a:t>
            </a:r>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19</a:t>
            </a:fld>
            <a:endParaRPr lang="fr-FR"/>
          </a:p>
        </p:txBody>
      </p:sp>
    </p:spTree>
    <p:extLst>
      <p:ext uri="{BB962C8B-B14F-4D97-AF65-F5344CB8AC3E}">
        <p14:creationId xmlns:p14="http://schemas.microsoft.com/office/powerpoint/2010/main" val="3568728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Rot="1" noChangeAspect="1" noChangeArrowheads="1" noTextEdit="1"/>
          </p:cNvSpPr>
          <p:nvPr>
            <p:ph type="sldImg"/>
          </p:nvPr>
        </p:nvSpPr>
        <p:spPr>
          <a:xfrm>
            <a:off x="917575" y="744538"/>
            <a:ext cx="4962525" cy="3722687"/>
          </a:xfrm>
          <a:ln/>
        </p:spPr>
      </p:sp>
      <p:sp>
        <p:nvSpPr>
          <p:cNvPr id="296963" name="Rectangle 3"/>
          <p:cNvSpPr>
            <a:spLocks noGrp="1" noChangeArrowheads="1"/>
          </p:cNvSpPr>
          <p:nvPr>
            <p:ph type="body" idx="1"/>
          </p:nvPr>
        </p:nvSpPr>
        <p:spPr>
          <a:xfrm>
            <a:off x="906357" y="4715153"/>
            <a:ext cx="4984962" cy="4466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lstStyle/>
          <a:p>
            <a:pPr defTabSz="914400"/>
            <a:endParaRPr lang="fr-FR" altLang="fr-FR">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Rot="1" noChangeAspect="1" noChangeArrowheads="1" noTextEdit="1"/>
          </p:cNvSpPr>
          <p:nvPr>
            <p:ph type="sldImg"/>
          </p:nvPr>
        </p:nvSpPr>
        <p:spPr>
          <a:xfrm>
            <a:off x="917575" y="744538"/>
            <a:ext cx="4962525" cy="3722687"/>
          </a:xfrm>
          <a:ln/>
        </p:spPr>
      </p:sp>
      <p:sp>
        <p:nvSpPr>
          <p:cNvPr id="299011" name="Rectangle 3"/>
          <p:cNvSpPr>
            <a:spLocks noGrp="1" noChangeArrowheads="1"/>
          </p:cNvSpPr>
          <p:nvPr>
            <p:ph type="body" idx="1"/>
          </p:nvPr>
        </p:nvSpPr>
        <p:spPr>
          <a:xfrm>
            <a:off x="906357" y="4715153"/>
            <a:ext cx="4984962" cy="4466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2" rIns="91422" bIns="45712"/>
          <a:lstStyle/>
          <a:p>
            <a:pPr defTabSz="914400"/>
            <a:endParaRPr lang="fr-FR" altLang="fr-FR">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44152-7B63-87BB-1F9D-2FA17E85E01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C40CA1FB-BBC7-EE89-C7A3-33449D17D32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67FEC10-FB71-2F46-5365-0B188A2AB1DE}"/>
              </a:ext>
            </a:extLst>
          </p:cNvPr>
          <p:cNvSpPr>
            <a:spLocks noGrp="1"/>
          </p:cNvSpPr>
          <p:nvPr>
            <p:ph type="dt" sz="half" idx="10"/>
          </p:nvPr>
        </p:nvSpPr>
        <p:spPr/>
        <p:txBody>
          <a:bodyPr/>
          <a:lstStyle/>
          <a:p>
            <a:pPr>
              <a:defRPr/>
            </a:pPr>
            <a:fld id="{659C6750-4878-4F8C-B9DA-57CB5840798A}" type="datetimeFigureOut">
              <a:rPr lang="en-US" smtClean="0"/>
              <a:pPr>
                <a:defRPr/>
              </a:pPr>
              <a:t>2/6/2025</a:t>
            </a:fld>
            <a:endParaRPr lang="en-US"/>
          </a:p>
        </p:txBody>
      </p:sp>
      <p:sp>
        <p:nvSpPr>
          <p:cNvPr id="5" name="Espace réservé du pied de page 4">
            <a:extLst>
              <a:ext uri="{FF2B5EF4-FFF2-40B4-BE49-F238E27FC236}">
                <a16:creationId xmlns:a16="http://schemas.microsoft.com/office/drawing/2014/main" id="{030AC345-D282-96B8-A24A-B224BBB69BEB}"/>
              </a:ext>
            </a:extLst>
          </p:cNvPr>
          <p:cNvSpPr>
            <a:spLocks noGrp="1"/>
          </p:cNvSpPr>
          <p:nvPr>
            <p:ph type="ftr" sz="quarter" idx="11"/>
          </p:nvPr>
        </p:nvSpPr>
        <p:spPr/>
        <p:txBody>
          <a:bodyPr/>
          <a:lstStyle/>
          <a:p>
            <a:pPr>
              <a:defRPr/>
            </a:pPr>
            <a:endParaRPr lang="en-US"/>
          </a:p>
        </p:txBody>
      </p:sp>
      <p:sp>
        <p:nvSpPr>
          <p:cNvPr id="6" name="Espace réservé du numéro de diapositive 5">
            <a:extLst>
              <a:ext uri="{FF2B5EF4-FFF2-40B4-BE49-F238E27FC236}">
                <a16:creationId xmlns:a16="http://schemas.microsoft.com/office/drawing/2014/main" id="{3D6734DE-7B35-7976-ED42-A8A0C46FCCC1}"/>
              </a:ext>
            </a:extLst>
          </p:cNvPr>
          <p:cNvSpPr>
            <a:spLocks noGrp="1"/>
          </p:cNvSpPr>
          <p:nvPr>
            <p:ph type="sldNum" sz="quarter" idx="12"/>
          </p:nvPr>
        </p:nvSpPr>
        <p:spPr/>
        <p:txBody>
          <a:bodyPr/>
          <a:lstStyle/>
          <a:p>
            <a:fld id="{61F62403-2978-4FD4-A14F-D24AD846828E}" type="slidenum">
              <a:rPr lang="en-US" altLang="fr-FR" smtClean="0"/>
              <a:pPr/>
              <a:t>‹N°›</a:t>
            </a:fld>
            <a:endParaRPr lang="en-US" altLang="fr-FR"/>
          </a:p>
        </p:txBody>
      </p:sp>
    </p:spTree>
    <p:extLst>
      <p:ext uri="{BB962C8B-B14F-4D97-AF65-F5344CB8AC3E}">
        <p14:creationId xmlns:p14="http://schemas.microsoft.com/office/powerpoint/2010/main" val="1538784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A59A5-75D7-715B-94CB-59ADCD67619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8C1E911-BD9B-14A3-736A-B23D3AC1D5E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21B9EC-D53B-368C-9F57-D3CA31A34EA7}"/>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802745CB-CFE3-A73C-C3FD-A0A7D2CD8043}"/>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4F18AB9-8146-FD55-ED09-4DCAE7BA3AEA}"/>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87239712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CD5606-9750-DC99-D1E7-F26DAC7A0F7B}"/>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6F92784-A997-45EF-F571-CCC565FEF8C3}"/>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6E996E-B9F5-D8B1-B1C6-BADA1D56B9CE}"/>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2DCA275A-9F4F-E455-8C6B-1796F8877272}"/>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323DE15F-1870-3DEB-F1E3-8E6868060ED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63767757"/>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9B02B-1DC0-7EC8-4547-BEC0A6CD717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6B7A0D-5060-34AD-D05C-255E97A8F04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426491-62A4-92D8-A3E8-387EFEA3ADED}"/>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E3B2E676-C478-D8B2-4A1E-38B6DB458697}"/>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717C6C34-B349-A5B0-4E39-12EE1C2F3FE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07501895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FDACB-DACA-69D0-B2B4-31966C12376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16FE8BB1-ADE3-DDDC-CD11-5705969144B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46CF092-4B88-9F4C-2CC4-BA36BBB182BA}"/>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FAB84A76-D9EB-7686-6E94-A0A5E56CCC29}"/>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0E2A217-2F3E-C900-AFF7-6542D4135B8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99324946"/>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8583C3-F91D-2254-7D64-0845D9D1DCB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B2B040E-7F4C-8D56-78B5-CF7B6EB5D3BE}"/>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B8AB2CA-2E20-5B93-C108-1FA808973A24}"/>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F11E217-CC20-CC7D-D0EC-CB331929346C}"/>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EDB4C759-C379-AD07-2A59-C960CB14E716}"/>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03AD27DB-58F9-B6ED-F7FA-6568FF1F0BEE}"/>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58692668"/>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8B2C8-12B2-2EA0-7E2C-BDC06D89FCF4}"/>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9D3D47-909A-D2B9-1318-C815922FB7D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4232E91-5560-5E0D-885D-27F1CD32D293}"/>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A3FBE8E-A508-2E6E-9495-4B080430FB0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C611E5F-52C1-E319-CCC9-73C78857D656}"/>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1E8C504-97A3-5E57-174C-DC4354469D91}"/>
              </a:ext>
            </a:extLst>
          </p:cNvPr>
          <p:cNvSpPr>
            <a:spLocks noGrp="1"/>
          </p:cNvSpPr>
          <p:nvPr>
            <p:ph type="dt" sz="half" idx="10"/>
          </p:nvPr>
        </p:nvSpPr>
        <p:spPr/>
        <p:txBody>
          <a:bodyPr/>
          <a:lstStyle/>
          <a:p>
            <a:r>
              <a:rPr lang="en-US"/>
              <a:t>4/29/2022</a:t>
            </a:r>
          </a:p>
        </p:txBody>
      </p:sp>
      <p:sp>
        <p:nvSpPr>
          <p:cNvPr id="8" name="Espace réservé du pied de page 7">
            <a:extLst>
              <a:ext uri="{FF2B5EF4-FFF2-40B4-BE49-F238E27FC236}">
                <a16:creationId xmlns:a16="http://schemas.microsoft.com/office/drawing/2014/main" id="{2B09FAC4-8010-35F8-A7BB-B228683C03EF}"/>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9" name="Espace réservé du numéro de diapositive 8">
            <a:extLst>
              <a:ext uri="{FF2B5EF4-FFF2-40B4-BE49-F238E27FC236}">
                <a16:creationId xmlns:a16="http://schemas.microsoft.com/office/drawing/2014/main" id="{1CBC266F-0E51-47F3-8243-860B90AA8659}"/>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56359676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D7BD07-0692-1557-7B09-B9675680834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2013DF-B4E6-02B2-6878-3427DF933A5D}"/>
              </a:ext>
            </a:extLst>
          </p:cNvPr>
          <p:cNvSpPr>
            <a:spLocks noGrp="1"/>
          </p:cNvSpPr>
          <p:nvPr>
            <p:ph type="dt" sz="half" idx="10"/>
          </p:nvPr>
        </p:nvSpPr>
        <p:spPr/>
        <p:txBody>
          <a:bodyPr/>
          <a:lstStyle/>
          <a:p>
            <a:r>
              <a:rPr lang="en-US"/>
              <a:t>4/29/2022</a:t>
            </a:r>
          </a:p>
        </p:txBody>
      </p:sp>
      <p:sp>
        <p:nvSpPr>
          <p:cNvPr id="4" name="Espace réservé du pied de page 3">
            <a:extLst>
              <a:ext uri="{FF2B5EF4-FFF2-40B4-BE49-F238E27FC236}">
                <a16:creationId xmlns:a16="http://schemas.microsoft.com/office/drawing/2014/main" id="{B89A5F7F-C1CD-8B89-30F2-751104D642B4}"/>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5" name="Espace réservé du numéro de diapositive 4">
            <a:extLst>
              <a:ext uri="{FF2B5EF4-FFF2-40B4-BE49-F238E27FC236}">
                <a16:creationId xmlns:a16="http://schemas.microsoft.com/office/drawing/2014/main" id="{65DACC61-75E8-C6EB-902F-701C3A663593}"/>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922412562"/>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F4AA528-EB3F-5CD9-CB92-84A67087ADC4}"/>
              </a:ext>
            </a:extLst>
          </p:cNvPr>
          <p:cNvSpPr>
            <a:spLocks noGrp="1"/>
          </p:cNvSpPr>
          <p:nvPr>
            <p:ph type="dt" sz="half" idx="10"/>
          </p:nvPr>
        </p:nvSpPr>
        <p:spPr/>
        <p:txBody>
          <a:bodyPr/>
          <a:lstStyle/>
          <a:p>
            <a:fld id="{300A905A-F97D-4E54-ABC5-1CE31C62808A}" type="datetimeFigureOut">
              <a:rPr lang="fr-FR" smtClean="0"/>
              <a:pPr/>
              <a:t>06/02/2025</a:t>
            </a:fld>
            <a:endParaRPr lang="fr-FR"/>
          </a:p>
        </p:txBody>
      </p:sp>
      <p:sp>
        <p:nvSpPr>
          <p:cNvPr id="3" name="Espace réservé du pied de page 2">
            <a:extLst>
              <a:ext uri="{FF2B5EF4-FFF2-40B4-BE49-F238E27FC236}">
                <a16:creationId xmlns:a16="http://schemas.microsoft.com/office/drawing/2014/main" id="{F8461D7D-EB47-7F36-CC8F-FBB5D457E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99B2601-42BC-9A86-949A-EF796C99DC45}"/>
              </a:ext>
            </a:extLst>
          </p:cNvPr>
          <p:cNvSpPr>
            <a:spLocks noGrp="1"/>
          </p:cNvSpPr>
          <p:nvPr>
            <p:ph type="sldNum" sz="quarter" idx="12"/>
          </p:nvPr>
        </p:nvSpPr>
        <p:spPr/>
        <p:txBody>
          <a:bodyPr/>
          <a:lstStyle/>
          <a:p>
            <a:fld id="{52501073-81C6-4E18-943D-5D2E57C59D15}" type="slidenum">
              <a:rPr lang="fr-FR" smtClean="0"/>
              <a:pPr/>
              <a:t>‹N°›</a:t>
            </a:fld>
            <a:endParaRPr lang="fr-FR"/>
          </a:p>
        </p:txBody>
      </p:sp>
    </p:spTree>
    <p:extLst>
      <p:ext uri="{BB962C8B-B14F-4D97-AF65-F5344CB8AC3E}">
        <p14:creationId xmlns:p14="http://schemas.microsoft.com/office/powerpoint/2010/main" val="428789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27AEF-F721-CD86-1A5A-6B8813006CFE}"/>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EA3A181F-310C-95C5-8F4C-EB6C2BF5A78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4BBE421-3EF6-F4E1-7B9D-669C72E8CA3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F127263-A8EA-1333-0F20-2A8DE115995D}"/>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299D8454-26C5-E4A7-D5AE-7FB64520319D}"/>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AC3665FC-C8EA-47EC-627A-5E834F838FA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18609360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469FE-B454-F5E0-4282-774FD2697DF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1ECD914-493B-6266-5925-E1ACAD34276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FC8FAA62-2D02-F1AC-BE20-2976D5DA6D4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0FEC42-A78E-65DD-E410-1694AC2A5A46}"/>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C2F6D830-58EA-0F5A-689A-E74518EF5510}"/>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16D8DF24-FBDA-114E-471E-4A7473020BF5}"/>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48575077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077874-EEE3-0768-6201-8580C44784C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DE5EBA1-1C49-FB94-8E18-909994D2188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0F68BE-9B39-7468-1755-2F198684F8C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4/29/2022</a:t>
            </a:r>
          </a:p>
        </p:txBody>
      </p:sp>
      <p:sp>
        <p:nvSpPr>
          <p:cNvPr id="5" name="Espace réservé du pied de page 4">
            <a:extLst>
              <a:ext uri="{FF2B5EF4-FFF2-40B4-BE49-F238E27FC236}">
                <a16:creationId xmlns:a16="http://schemas.microsoft.com/office/drawing/2014/main" id="{E1AF612E-E52C-E3B6-8C13-CA462B0DFBA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E16D8736-65C8-AAD8-8D1B-CE4CABD58C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8570357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agirhe-cdg.fr/?dep=18"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service.rh@cdg18.fr"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commons.wikimedia.org/wiki/File:Attention_Sign.svg"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hyperlink" Target="https://agirhe-cdg.fr/?dep=18"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service.rh@cdg18.fr"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mailto:ludivine.martinat@cdg18.fr" TargetMode="Externa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lient-02.relyens.eu/espaceclient/"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net-entreprises.fr/"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service.rh@cdg18.fr"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customXml" Target="../ink/ink2.xml"/><Relationship Id="rId12"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customXml" Target="../ink/ink4.xml"/><Relationship Id="rId10" Type="http://schemas.openxmlformats.org/officeDocument/2006/relationships/image" Target="../media/image13.png"/><Relationship Id="rId4" Type="http://schemas.openxmlformats.org/officeDocument/2006/relationships/customXml" Target="../ink/ink1.xml"/><Relationship Id="rId9" Type="http://schemas.openxmlformats.org/officeDocument/2006/relationships/customXml" Target="../ink/ink3.xml"/></Relationships>
</file>

<file path=ppt/slides/_rels/slide42.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image" Target="../media/image14.png"/><Relationship Id="rId3" Type="http://schemas.openxmlformats.org/officeDocument/2006/relationships/hyperlink" Target="https://doodle.com/meeting/participate/id/dw2wpr1b" TargetMode="External"/><Relationship Id="rId7" Type="http://schemas.openxmlformats.org/officeDocument/2006/relationships/image" Target="../media/image11.png"/><Relationship Id="rId12" Type="http://schemas.openxmlformats.org/officeDocument/2006/relationships/customXml" Target="../ink/ink8.xml"/><Relationship Id="rId2" Type="http://schemas.openxmlformats.org/officeDocument/2006/relationships/notesSlide" Target="../notesSlides/notesSlide12.xml"/><Relationship Id="rId1" Type="http://schemas.openxmlformats.org/officeDocument/2006/relationships/slideLayout" Target="../slideLayouts/slideLayout2.xml"/><Relationship Id="rId11" Type="http://schemas.openxmlformats.org/officeDocument/2006/relationships/image" Target="../media/image13.png"/><Relationship Id="rId5" Type="http://schemas.openxmlformats.org/officeDocument/2006/relationships/customXml" Target="../ink/ink5.xml"/><Relationship Id="rId10" Type="http://schemas.openxmlformats.org/officeDocument/2006/relationships/customXml" Target="../ink/ink7.xml"/><Relationship Id="rId4" Type="http://schemas.openxmlformats.org/officeDocument/2006/relationships/image" Target="../media/image1.jpeg"/><Relationship Id="rId9" Type="http://schemas.openxmlformats.org/officeDocument/2006/relationships/image" Target="../media/image12.png"/></Relationships>
</file>

<file path=ppt/slides/_rels/slide4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5.png"/><Relationship Id="rId3" Type="http://schemas.openxmlformats.org/officeDocument/2006/relationships/image" Target="../media/image1.jpeg"/><Relationship Id="rId7" Type="http://schemas.openxmlformats.org/officeDocument/2006/relationships/customXml" Target="../ink/ink10.xml"/><Relationship Id="rId12"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customXml" Target="../ink/ink12.xml"/><Relationship Id="rId10" Type="http://schemas.openxmlformats.org/officeDocument/2006/relationships/image" Target="../media/image13.png"/><Relationship Id="rId4" Type="http://schemas.openxmlformats.org/officeDocument/2006/relationships/customXml" Target="../ink/ink9.xml"/><Relationship Id="rId9" Type="http://schemas.openxmlformats.org/officeDocument/2006/relationships/customXml" Target="../ink/ink11.xml"/></Relationships>
</file>

<file path=ppt/slides/_rels/slide44.xml.rels><?xml version="1.0" encoding="UTF-8" standalone="yes"?>
<Relationships xmlns="http://schemas.openxmlformats.org/package/2006/relationships"><Relationship Id="rId8" Type="http://schemas.openxmlformats.org/officeDocument/2006/relationships/customXml" Target="../ink/ink14.xml"/><Relationship Id="rId13" Type="http://schemas.openxmlformats.org/officeDocument/2006/relationships/image" Target="NULL"/><Relationship Id="rId3" Type="http://schemas.openxmlformats.org/officeDocument/2006/relationships/image" Target="../media/image16.png"/><Relationship Id="rId7" Type="http://schemas.openxmlformats.org/officeDocument/2006/relationships/image" Target="NULL"/><Relationship Id="rId12" Type="http://schemas.openxmlformats.org/officeDocument/2006/relationships/customXml" Target="../ink/ink1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customXml" Target="../ink/ink13.xml"/><Relationship Id="rId11" Type="http://schemas.openxmlformats.org/officeDocument/2006/relationships/image" Target="NULL"/><Relationship Id="rId5" Type="http://schemas.openxmlformats.org/officeDocument/2006/relationships/image" Target="../media/image1.jpeg"/><Relationship Id="rId10" Type="http://schemas.openxmlformats.org/officeDocument/2006/relationships/customXml" Target="../ink/ink15.xml"/><Relationship Id="rId4" Type="http://schemas.openxmlformats.org/officeDocument/2006/relationships/hyperlink" Target="https://www.komuniki.fr/index.html" TargetMode="External"/><Relationship Id="rId9" Type="http://schemas.openxmlformats.org/officeDocument/2006/relationships/image" Target="NULL"/></Relationships>
</file>

<file path=ppt/slides/_rels/slide4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service.archivage@cdg18.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15327" y="2853689"/>
            <a:ext cx="7713345" cy="1427955"/>
          </a:xfrm>
          <a:prstGeom prst="rect">
            <a:avLst/>
          </a:prstGeom>
        </p:spPr>
        <p:txBody>
          <a:bodyPr vert="horz" wrap="square" lIns="0" tIns="12065" rIns="0" bIns="0" rtlCol="0">
            <a:spAutoFit/>
          </a:bodyPr>
          <a:lstStyle/>
          <a:p>
            <a:pPr marL="12700" algn="ctr">
              <a:lnSpc>
                <a:spcPct val="100000"/>
              </a:lnSpc>
              <a:spcBef>
                <a:spcPts val="95"/>
              </a:spcBef>
            </a:pPr>
            <a:r>
              <a:rPr lang="fr-FR" sz="6000" spc="-15" dirty="0">
                <a:solidFill>
                  <a:schemeClr val="accent5">
                    <a:lumMod val="75000"/>
                  </a:schemeClr>
                </a:solidFill>
              </a:rPr>
              <a:t>LES VISIOS DU CDG18</a:t>
            </a:r>
            <a:br>
              <a:rPr lang="fr-FR" sz="4800" spc="-15" dirty="0">
                <a:solidFill>
                  <a:srgbClr val="00B0F0"/>
                </a:solidFill>
              </a:rPr>
            </a:br>
            <a:r>
              <a:rPr lang="fr-FR" sz="3200" spc="-15" dirty="0">
                <a:solidFill>
                  <a:schemeClr val="accent6"/>
                </a:solidFill>
              </a:rPr>
              <a:t>Session  – Février 2025</a:t>
            </a:r>
            <a:endParaRPr dirty="0">
              <a:solidFill>
                <a:schemeClr val="accent6"/>
              </a:solidFill>
            </a:endParaRPr>
          </a:p>
        </p:txBody>
      </p:sp>
      <p:sp>
        <p:nvSpPr>
          <p:cNvPr id="7" name="object 7"/>
          <p:cNvSpPr txBox="1"/>
          <p:nvPr/>
        </p:nvSpPr>
        <p:spPr>
          <a:xfrm>
            <a:off x="8497061" y="6431686"/>
            <a:ext cx="110489" cy="208279"/>
          </a:xfrm>
          <a:prstGeom prst="rect">
            <a:avLst/>
          </a:prstGeom>
        </p:spPr>
        <p:txBody>
          <a:bodyPr vert="horz" wrap="square" lIns="0" tIns="12700" rIns="0" bIns="0" rtlCol="0">
            <a:spAutoFit/>
          </a:bodyPr>
          <a:lstStyle/>
          <a:p>
            <a:pPr marL="12700">
              <a:lnSpc>
                <a:spcPct val="100000"/>
              </a:lnSpc>
              <a:spcBef>
                <a:spcPts val="100"/>
              </a:spcBef>
            </a:pPr>
            <a:r>
              <a:rPr sz="1200" spc="-5" dirty="0">
                <a:solidFill>
                  <a:srgbClr val="888888"/>
                </a:solidFill>
                <a:latin typeface="Arial"/>
                <a:cs typeface="Arial"/>
              </a:rPr>
              <a:t>1</a:t>
            </a:r>
            <a:endParaRPr sz="1200">
              <a:latin typeface="Arial"/>
              <a:cs typeface="Arial"/>
            </a:endParaRPr>
          </a:p>
        </p:txBody>
      </p:sp>
      <p:pic>
        <p:nvPicPr>
          <p:cNvPr id="9" name="Image 8" descr="Logo_CDG18_BS.jpg"/>
          <p:cNvPicPr>
            <a:picLocks noChangeAspect="1"/>
          </p:cNvPicPr>
          <p:nvPr/>
        </p:nvPicPr>
        <p:blipFill>
          <a:blip r:embed="rId3"/>
          <a:stretch>
            <a:fillRect/>
          </a:stretch>
        </p:blipFill>
        <p:spPr>
          <a:xfrm>
            <a:off x="146011" y="500042"/>
            <a:ext cx="1422426" cy="1443762"/>
          </a:xfrm>
          <a:prstGeom prst="rect">
            <a:avLst/>
          </a:prstGeom>
        </p:spPr>
      </p:pic>
      <p:grpSp>
        <p:nvGrpSpPr>
          <p:cNvPr id="10" name="Groupe 14"/>
          <p:cNvGrpSpPr>
            <a:grpSpLocks/>
          </p:cNvGrpSpPr>
          <p:nvPr/>
        </p:nvGrpSpPr>
        <p:grpSpPr bwMode="auto">
          <a:xfrm>
            <a:off x="1357290" y="285728"/>
            <a:ext cx="7661932" cy="2016596"/>
            <a:chOff x="2521302" y="4447632"/>
            <a:chExt cx="6645275" cy="2324642"/>
          </a:xfrm>
        </p:grpSpPr>
        <p:sp>
          <p:nvSpPr>
            <p:cNvPr id="11"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2"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3"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4" name="Group 6"/>
            <p:cNvGrpSpPr>
              <a:grpSpLocks/>
            </p:cNvGrpSpPr>
            <p:nvPr/>
          </p:nvGrpSpPr>
          <p:grpSpPr bwMode="auto">
            <a:xfrm>
              <a:off x="3957638" y="5091476"/>
              <a:ext cx="171450" cy="1165229"/>
              <a:chOff x="112099728" y="105931681"/>
              <a:chExt cx="170831" cy="1165800"/>
            </a:xfrm>
          </p:grpSpPr>
          <p:sp>
            <p:nvSpPr>
              <p:cNvPr id="19"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0"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1"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5" name="Group 10"/>
            <p:cNvGrpSpPr>
              <a:grpSpLocks/>
            </p:cNvGrpSpPr>
            <p:nvPr/>
          </p:nvGrpSpPr>
          <p:grpSpPr bwMode="auto">
            <a:xfrm>
              <a:off x="8701088" y="4447632"/>
              <a:ext cx="169862" cy="1163632"/>
              <a:chOff x="116843535" y="105289350"/>
              <a:chExt cx="170420" cy="1163658"/>
            </a:xfrm>
          </p:grpSpPr>
          <p:sp>
            <p:nvSpPr>
              <p:cNvPr id="16" name="Rectangle 15"/>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7" name="Rectangle 16"/>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8" name="Rectangle 17"/>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5">
            <a:extLst>
              <a:ext uri="{FF2B5EF4-FFF2-40B4-BE49-F238E27FC236}">
                <a16:creationId xmlns:a16="http://schemas.microsoft.com/office/drawing/2014/main" id="{59DEC9A9-D93D-BFA7-972F-C819F74BE1C2}"/>
              </a:ext>
            </a:extLst>
          </p:cNvPr>
          <p:cNvSpPr txBox="1">
            <a:spLocks/>
          </p:cNvSpPr>
          <p:nvPr/>
        </p:nvSpPr>
        <p:spPr>
          <a:xfrm>
            <a:off x="110569" y="4242178"/>
            <a:ext cx="8782089" cy="2292294"/>
          </a:xfrm>
          <a:prstGeom prst="rect">
            <a:avLst/>
          </a:prstGeom>
        </p:spPr>
        <p:txBody>
          <a:bodyPr vert="horz" wrap="square" lIns="0" tIns="12065" rIns="0" bIns="0" rtlCol="0">
            <a:spAutoFit/>
          </a:bodyPr>
          <a:lstStyle>
            <a:lvl1pPr>
              <a:defRPr sz="2400" b="1" i="0">
                <a:solidFill>
                  <a:srgbClr val="B10F61"/>
                </a:solidFill>
                <a:latin typeface="Carlito"/>
                <a:ea typeface="+mj-ea"/>
                <a:cs typeface="Carlito"/>
              </a:defRPr>
            </a:lvl1pPr>
          </a:lstStyle>
          <a:p>
            <a:pPr marL="12700" algn="ctr">
              <a:spcBef>
                <a:spcPts val="95"/>
              </a:spcBef>
            </a:pPr>
            <a:r>
              <a:rPr lang="fr-FR" sz="2800" kern="0" spc="-15" dirty="0">
                <a:solidFill>
                  <a:schemeClr val="accent5">
                    <a:lumMod val="75000"/>
                  </a:schemeClr>
                </a:solidFill>
              </a:rPr>
              <a:t>Vos intervenants pour cette session</a:t>
            </a:r>
          </a:p>
          <a:p>
            <a:pPr marL="12700" algn="ctr">
              <a:spcBef>
                <a:spcPts val="95"/>
              </a:spcBef>
            </a:pPr>
            <a:endParaRPr lang="fr-FR" sz="2000" kern="0" spc="-15" dirty="0">
              <a:solidFill>
                <a:srgbClr val="00B0F0"/>
              </a:solidFill>
              <a:latin typeface="Arial" panose="020B0604020202020204" pitchFamily="34" charset="0"/>
              <a:cs typeface="Arial" panose="020B0604020202020204" pitchFamily="34" charset="0"/>
            </a:endParaRPr>
          </a:p>
          <a:p>
            <a:pPr marL="12700" algn="ctr">
              <a:spcBef>
                <a:spcPts val="95"/>
              </a:spcBef>
            </a:pPr>
            <a:r>
              <a:rPr lang="fr-FR" kern="0" dirty="0">
                <a:solidFill>
                  <a:srgbClr val="00B0F0"/>
                </a:solidFill>
              </a:rPr>
              <a:t>Julie HEURTAULT- Coordinatrice Archives </a:t>
            </a:r>
          </a:p>
          <a:p>
            <a:pPr marL="12700" algn="ctr">
              <a:spcBef>
                <a:spcPts val="95"/>
              </a:spcBef>
            </a:pPr>
            <a:r>
              <a:rPr lang="fr-FR" kern="0" dirty="0">
                <a:solidFill>
                  <a:srgbClr val="00B0F0"/>
                </a:solidFill>
              </a:rPr>
              <a:t>Ludivine MARTINAT – Assistante SIRH</a:t>
            </a:r>
          </a:p>
          <a:p>
            <a:pPr marL="12700" algn="ctr">
              <a:spcBef>
                <a:spcPts val="95"/>
              </a:spcBef>
            </a:pPr>
            <a:r>
              <a:rPr lang="fr-FR" kern="0" dirty="0">
                <a:solidFill>
                  <a:srgbClr val="00B0F0"/>
                </a:solidFill>
              </a:rPr>
              <a:t>Céline GENDRAULT – Gestionnaire Assurances - Retraite</a:t>
            </a:r>
          </a:p>
          <a:p>
            <a:pPr marL="12700" algn="ctr">
              <a:spcBef>
                <a:spcPts val="95"/>
              </a:spcBef>
            </a:pPr>
            <a:r>
              <a:rPr lang="fr-FR" kern="0" dirty="0">
                <a:solidFill>
                  <a:srgbClr val="00B0F0"/>
                </a:solidFill>
              </a:rPr>
              <a:t>Yveline ROUX-BERANGER – Directrice Générale des Services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7222C-ADA1-1E83-8A56-04003812EC72}"/>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8944072F-3E35-11A6-AD6B-7BDE04BE2C41}"/>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46105AFE-73E6-F7F9-4F25-F1D7344279B4}"/>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BFDF5896-6E46-0B83-B5E6-0361AB3D7B7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F71BB4A4-0515-1DF0-1521-1429144B81B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1B82EC54-71CD-9A16-6E98-18CC6D84105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681E140-6580-8B12-49C6-A1D33C0CAB1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574F25AB-B8E1-F6AC-53AD-38D360FBD34B}"/>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4EB9C82D-BBF2-5861-81D3-00AF1257A4C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D68E343F-EBB8-21BE-108F-5B826CE4DAD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64BAE3FC-2A79-FADF-F26A-3691EB3ADA78}"/>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58164B5-4711-CA4B-C3B6-FFF8C483568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19ABD539-9A2D-00A3-ED25-28A46F61A0B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5B04A10E-C688-4957-05EA-A835BA880C8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4EEEC8D5-C3DD-24E6-B7A7-2C453C0403A9}"/>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DE45904F-478E-3EC8-6936-07457FDB31CD}"/>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1623CC9B-C1DF-271E-F23C-588753F96A7A}"/>
              </a:ext>
            </a:extLst>
          </p:cNvPr>
          <p:cNvSpPr txBox="1"/>
          <p:nvPr/>
        </p:nvSpPr>
        <p:spPr>
          <a:xfrm>
            <a:off x="304800" y="2286000"/>
            <a:ext cx="8077200" cy="2862322"/>
          </a:xfrm>
          <a:prstGeom prst="rect">
            <a:avLst/>
          </a:prstGeom>
          <a:noFill/>
        </p:spPr>
        <p:txBody>
          <a:bodyPr wrap="square">
            <a:spAutoFit/>
          </a:bodyPr>
          <a:lstStyle/>
          <a:p>
            <a:pPr algn="ctr">
              <a:buClr>
                <a:srgbClr val="92D050"/>
              </a:buClr>
            </a:pPr>
            <a:r>
              <a:rPr lang="fr-FR" sz="3600" b="1" dirty="0">
                <a:solidFill>
                  <a:schemeClr val="accent6">
                    <a:lumMod val="75000"/>
                  </a:schemeClr>
                </a:solidFill>
              </a:rPr>
              <a:t>Pour tout renseignement :</a:t>
            </a:r>
          </a:p>
          <a:p>
            <a:pPr algn="ctr">
              <a:buClr>
                <a:srgbClr val="92D050"/>
              </a:buClr>
            </a:pPr>
            <a:endParaRPr lang="fr-FR" sz="3600" b="1" dirty="0">
              <a:solidFill>
                <a:schemeClr val="accent6">
                  <a:lumMod val="75000"/>
                </a:schemeClr>
              </a:solidFill>
            </a:endParaRPr>
          </a:p>
          <a:p>
            <a:pPr algn="ctr">
              <a:buClr>
                <a:srgbClr val="92D050"/>
              </a:buClr>
            </a:pPr>
            <a:r>
              <a:rPr lang="fr-FR" sz="3600" b="1" dirty="0">
                <a:solidFill>
                  <a:schemeClr val="accent6">
                    <a:lumMod val="75000"/>
                  </a:schemeClr>
                </a:solidFill>
              </a:rPr>
              <a:t>service.archivage@cdg18.fr</a:t>
            </a:r>
          </a:p>
          <a:p>
            <a:pPr algn="ctr">
              <a:buClr>
                <a:srgbClr val="92D050"/>
              </a:buClr>
            </a:pPr>
            <a:endParaRPr lang="fr-FR" sz="3600" b="1" dirty="0">
              <a:solidFill>
                <a:schemeClr val="accent6">
                  <a:lumMod val="75000"/>
                </a:schemeClr>
              </a:solidFill>
            </a:endParaRPr>
          </a:p>
          <a:p>
            <a:pPr algn="ctr">
              <a:buClr>
                <a:srgbClr val="92D050"/>
              </a:buClr>
            </a:pPr>
            <a:r>
              <a:rPr lang="fr-FR" sz="3600" b="1" dirty="0">
                <a:solidFill>
                  <a:schemeClr val="accent6">
                    <a:lumMod val="75000"/>
                  </a:schemeClr>
                </a:solidFill>
              </a:rPr>
              <a:t>02 48 50 94 37</a:t>
            </a:r>
            <a:endParaRPr lang="fr-FR" sz="3600" dirty="0">
              <a:solidFill>
                <a:schemeClr val="accent6">
                  <a:lumMod val="75000"/>
                </a:schemeClr>
              </a:solidFill>
            </a:endParaRPr>
          </a:p>
        </p:txBody>
      </p:sp>
    </p:spTree>
    <p:extLst>
      <p:ext uri="{BB962C8B-B14F-4D97-AF65-F5344CB8AC3E}">
        <p14:creationId xmlns:p14="http://schemas.microsoft.com/office/powerpoint/2010/main" val="2389221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1180783072"/>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2463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F25B7-2E3D-C3C1-1BAA-DA9FD50D2D9A}"/>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3A5517C6-F5E5-62AD-BB94-E55CBC0A90A5}"/>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EE54E0BF-ED16-E073-59D5-0213E4AD39B0}"/>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B2B3A570-66E3-9954-7623-FED0A889F0C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2E16AC1F-0E96-4F5B-6391-0DDC120ADE7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6E9C8E53-E095-48BD-3CD4-21B35FB70C9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324F6FB9-EE99-AE44-8957-C1CDF6DA445A}"/>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03D4EB9-073B-72FB-86A0-4A53C80A21FE}"/>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E8BFE4C-D068-C0E0-D3A4-39ACD76F879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F046DFE1-8797-0E02-1294-905237830EE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296703CD-DD8A-56D5-F84D-E52CFAF2FD6E}"/>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D2B1675F-073B-EE1E-3DC1-793FE216066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A3D709F1-7FC1-0107-40A9-5F05AD64987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46CFB9D-5A16-8A39-680F-B33A794E815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F538C24E-648A-83BC-665D-08329EBBA9A9}"/>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372AFFAE-A5F1-4A60-26AC-F52C852EB019}"/>
              </a:ext>
            </a:extLst>
          </p:cNvPr>
          <p:cNvSpPr txBox="1"/>
          <p:nvPr/>
        </p:nvSpPr>
        <p:spPr>
          <a:xfrm>
            <a:off x="4453746" y="601062"/>
            <a:ext cx="4090238" cy="461665"/>
          </a:xfrm>
          <a:prstGeom prst="rect">
            <a:avLst/>
          </a:prstGeom>
          <a:noFill/>
        </p:spPr>
        <p:txBody>
          <a:bodyPr wrap="square" rtlCol="0">
            <a:spAutoFit/>
          </a:bodyPr>
          <a:lstStyle/>
          <a:p>
            <a:r>
              <a:rPr lang="fr-FR" sz="2400" b="1" dirty="0">
                <a:solidFill>
                  <a:srgbClr val="00B0F0"/>
                </a:solidFill>
              </a:rPr>
              <a:t>AGIRHE</a:t>
            </a:r>
            <a:r>
              <a:rPr lang="fr-FR" b="1" dirty="0">
                <a:solidFill>
                  <a:srgbClr val="00B0F0"/>
                </a:solidFill>
              </a:rPr>
              <a:t> Contractuels</a:t>
            </a:r>
          </a:p>
        </p:txBody>
      </p:sp>
      <p:sp>
        <p:nvSpPr>
          <p:cNvPr id="2" name="ZoneTexte 1">
            <a:extLst>
              <a:ext uri="{FF2B5EF4-FFF2-40B4-BE49-F238E27FC236}">
                <a16:creationId xmlns:a16="http://schemas.microsoft.com/office/drawing/2014/main" id="{ED134004-3623-816D-2B32-D8C0FD396590}"/>
              </a:ext>
            </a:extLst>
          </p:cNvPr>
          <p:cNvSpPr txBox="1"/>
          <p:nvPr/>
        </p:nvSpPr>
        <p:spPr>
          <a:xfrm>
            <a:off x="489429" y="2094521"/>
            <a:ext cx="8382000" cy="4062651"/>
          </a:xfrm>
          <a:prstGeom prst="rect">
            <a:avLst/>
          </a:prstGeom>
          <a:noFill/>
        </p:spPr>
        <p:txBody>
          <a:bodyPr wrap="square" rtlCol="0">
            <a:spAutoFit/>
          </a:bodyPr>
          <a:lstStyle/>
          <a:p>
            <a:r>
              <a:rPr lang="fr-FR" sz="2000" b="1" u="sng" dirty="0">
                <a:solidFill>
                  <a:srgbClr val="FF0000"/>
                </a:solidFill>
                <a:latin typeface="Trebuchet MS" panose="020B0603020202020204" pitchFamily="34" charset="0"/>
              </a:rPr>
              <a:t>RAPPEL:</a:t>
            </a:r>
          </a:p>
          <a:p>
            <a:endParaRPr lang="fr-FR" sz="2000" b="1" u="sng" dirty="0">
              <a:solidFill>
                <a:srgbClr val="FF0000"/>
              </a:solidFill>
              <a:latin typeface="Trebuchet MS" panose="020B0603020202020204" pitchFamily="34" charset="0"/>
            </a:endParaRPr>
          </a:p>
          <a:p>
            <a:pPr marL="285750" indent="-285750" algn="just">
              <a:buFont typeface="Arial" panose="020B0604020202020204" pitchFamily="34" charset="0"/>
              <a:buChar char="•"/>
            </a:pPr>
            <a:r>
              <a:rPr lang="fr-FR" sz="2000" dirty="0">
                <a:latin typeface="Trebuchet MS" panose="020B0603020202020204" pitchFamily="34" charset="0"/>
              </a:rPr>
              <a:t>Tous les contractuels doivent être saisie dans AGIRHE à compter du 01/01/2025 ET ceux toujours en cours pour 2025.</a:t>
            </a:r>
          </a:p>
          <a:p>
            <a:pPr algn="just"/>
            <a:endParaRPr lang="fr-FR" sz="2000" dirty="0">
              <a:latin typeface="Trebuchet MS" panose="020B0603020202020204" pitchFamily="34" charset="0"/>
            </a:endParaRPr>
          </a:p>
          <a:p>
            <a:pPr marL="285750" indent="-285750" algn="just">
              <a:buFont typeface="Arial" panose="020B0604020202020204" pitchFamily="34" charset="0"/>
              <a:buChar char="•"/>
            </a:pPr>
            <a:r>
              <a:rPr lang="fr-FR" sz="2000" dirty="0">
                <a:latin typeface="Trebuchet MS" panose="020B0603020202020204" pitchFamily="34" charset="0"/>
              </a:rPr>
              <a:t>Un guide utilisateurs est à votre disposition sur l’espace réservé de notre site internet.</a:t>
            </a:r>
          </a:p>
          <a:p>
            <a:pPr marL="285750" indent="-285750" algn="just">
              <a:buFont typeface="Arial" panose="020B0604020202020204" pitchFamily="34" charset="0"/>
              <a:buChar char="•"/>
            </a:pPr>
            <a:endParaRPr lang="fr-FR" sz="2000" dirty="0">
              <a:latin typeface="Trebuchet MS" panose="020B0603020202020204" pitchFamily="34" charset="0"/>
            </a:endParaRPr>
          </a:p>
          <a:p>
            <a:pPr algn="just"/>
            <a:endParaRPr lang="fr-FR" sz="2000" dirty="0">
              <a:latin typeface="Trebuchet MS" panose="020B0603020202020204" pitchFamily="34" charset="0"/>
            </a:endParaRPr>
          </a:p>
          <a:p>
            <a:pPr marL="285750" indent="-285750" algn="just">
              <a:buFont typeface="Arial" panose="020B0604020202020204" pitchFamily="34" charset="0"/>
              <a:buChar char="•"/>
            </a:pPr>
            <a:r>
              <a:rPr lang="fr-FR" sz="2000" dirty="0">
                <a:latin typeface="Trebuchet MS" panose="020B0603020202020204" pitchFamily="34" charset="0"/>
              </a:rPr>
              <a:t>Des points de vigilances vous ont été communiqués lors des VISIOS de Janvier</a:t>
            </a:r>
          </a:p>
          <a:p>
            <a:pPr algn="just"/>
            <a:endParaRPr lang="fr-FR" sz="2000" dirty="0">
              <a:latin typeface="Trebuchet MS" panose="020B0603020202020204" pitchFamily="34" charset="0"/>
            </a:endParaRPr>
          </a:p>
          <a:p>
            <a:pPr algn="just"/>
            <a:endParaRPr lang="fr-FR" dirty="0">
              <a:latin typeface="Trebuchet MS" panose="020B0603020202020204" pitchFamily="34" charset="0"/>
            </a:endParaRPr>
          </a:p>
        </p:txBody>
      </p:sp>
      <p:pic>
        <p:nvPicPr>
          <p:cNvPr id="4" name="Image 3" descr="Une image contenant texte, Police, Graphique, logo&#10;&#10;Description générée automatiquement">
            <a:hlinkClick r:id="rId4"/>
            <a:extLst>
              <a:ext uri="{FF2B5EF4-FFF2-40B4-BE49-F238E27FC236}">
                <a16:creationId xmlns:a16="http://schemas.microsoft.com/office/drawing/2014/main" id="{39C07887-D3A5-E4E8-F4CD-3D4B3D578143}"/>
              </a:ext>
            </a:extLst>
          </p:cNvPr>
          <p:cNvPicPr>
            <a:picLocks noChangeAspect="1"/>
          </p:cNvPicPr>
          <p:nvPr/>
        </p:nvPicPr>
        <p:blipFill rotWithShape="1">
          <a:blip r:embed="rId5"/>
          <a:srcRect l="19886" t="11063" r="15939" b="9495"/>
          <a:stretch/>
        </p:blipFill>
        <p:spPr bwMode="auto">
          <a:xfrm>
            <a:off x="6787216" y="963361"/>
            <a:ext cx="1724870" cy="163015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27232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1126E-FCB6-87D9-D497-E97AE85E4BD8}"/>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C837CD2D-1E96-7724-B79E-30B5283D9E79}"/>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B9A85CF4-FDC5-A2C6-46FB-F2AD44DFAF82}"/>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12927424-92E0-0217-E839-6EE108C1E20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A02D6286-51C7-77BD-353D-3572FB6FD04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851E925-2A29-E077-C678-4D935A0B3B3D}"/>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CD72E7D-6C7A-E8CD-4270-BB75D3A5986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210CE6D-68B4-BCD7-83DE-7DF4C16F8E5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53692B96-E720-709F-C112-D9434ABFE60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3DB97BAD-774F-C107-6DA1-2F6E9A8E2C5B}"/>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3DC3B2E2-9F80-2705-59DC-A2423807C718}"/>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1D333B89-7AF0-317C-2D5C-01B546FB03C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5CB4BFE-C602-7F2A-A398-A59DB5A044D1}"/>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671A18AF-A94E-0549-3F8D-26C0A4B006B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0A0C37E5-EB17-B666-ED49-AE99002BFC30}"/>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5AC6B2E5-51D5-1415-8C74-E85437AFCB55}"/>
              </a:ext>
            </a:extLst>
          </p:cNvPr>
          <p:cNvSpPr txBox="1"/>
          <p:nvPr/>
        </p:nvSpPr>
        <p:spPr>
          <a:xfrm>
            <a:off x="4487971" y="633918"/>
            <a:ext cx="4090238" cy="461665"/>
          </a:xfrm>
          <a:prstGeom prst="rect">
            <a:avLst/>
          </a:prstGeom>
          <a:noFill/>
        </p:spPr>
        <p:txBody>
          <a:bodyPr wrap="square" rtlCol="0">
            <a:spAutoFit/>
          </a:bodyPr>
          <a:lstStyle/>
          <a:p>
            <a:r>
              <a:rPr lang="fr-FR" sz="2400" b="1" dirty="0">
                <a:solidFill>
                  <a:srgbClr val="00B0F0"/>
                </a:solidFill>
              </a:rPr>
              <a:t>AGIRHE</a:t>
            </a:r>
            <a:r>
              <a:rPr lang="fr-FR" b="1" dirty="0">
                <a:solidFill>
                  <a:srgbClr val="00B0F0"/>
                </a:solidFill>
              </a:rPr>
              <a:t> Contractuels</a:t>
            </a:r>
          </a:p>
        </p:txBody>
      </p:sp>
      <p:sp>
        <p:nvSpPr>
          <p:cNvPr id="2" name="ZoneTexte 1">
            <a:extLst>
              <a:ext uri="{FF2B5EF4-FFF2-40B4-BE49-F238E27FC236}">
                <a16:creationId xmlns:a16="http://schemas.microsoft.com/office/drawing/2014/main" id="{2C4EB41D-A53D-F03F-393D-1B24B518B07F}"/>
              </a:ext>
            </a:extLst>
          </p:cNvPr>
          <p:cNvSpPr txBox="1"/>
          <p:nvPr/>
        </p:nvSpPr>
        <p:spPr>
          <a:xfrm>
            <a:off x="381000" y="1629203"/>
            <a:ext cx="8382000" cy="5355312"/>
          </a:xfrm>
          <a:prstGeom prst="rect">
            <a:avLst/>
          </a:prstGeom>
          <a:noFill/>
        </p:spPr>
        <p:txBody>
          <a:bodyPr wrap="square" rtlCol="0">
            <a:spAutoFit/>
          </a:bodyPr>
          <a:lstStyle/>
          <a:p>
            <a:pPr marL="457200" lvl="1" indent="0">
              <a:buFontTx/>
              <a:buNone/>
            </a:pPr>
            <a:r>
              <a:rPr lang="fr-FR" b="1" dirty="0">
                <a:solidFill>
                  <a:srgbClr val="FF0000"/>
                </a:solidFill>
              </a:rPr>
              <a:t>POINT DE VIGILANCE </a:t>
            </a:r>
          </a:p>
          <a:p>
            <a:pPr marL="742950" lvl="1" indent="-285750">
              <a:buFontTx/>
              <a:buChar char="-"/>
            </a:pPr>
            <a:r>
              <a:rPr lang="fr-FR" dirty="0"/>
              <a:t>Vérifier que votre agent contractuel n’existe pas dans la base </a:t>
            </a:r>
            <a:r>
              <a:rPr lang="fr-FR" dirty="0" err="1"/>
              <a:t>Agirhe</a:t>
            </a:r>
            <a:r>
              <a:rPr lang="fr-FR" dirty="0"/>
              <a:t> avant de le créer en filtrant tous et ne pas afficher que les actifs</a:t>
            </a:r>
          </a:p>
          <a:p>
            <a:pPr lvl="1"/>
            <a:endParaRPr lang="fr-FR" dirty="0"/>
          </a:p>
          <a:p>
            <a:pPr marL="742950" lvl="1" indent="-285750">
              <a:buFontTx/>
              <a:buChar char="-"/>
            </a:pPr>
            <a:r>
              <a:rPr lang="fr-FR" dirty="0"/>
              <a:t>Pour les contractuels en cours de contrat : il est nécessaire de compléter les champs dans </a:t>
            </a:r>
            <a:r>
              <a:rPr lang="fr-FR" dirty="0" err="1"/>
              <a:t>Agirhe</a:t>
            </a:r>
            <a:r>
              <a:rPr lang="fr-FR" dirty="0"/>
              <a:t> </a:t>
            </a:r>
            <a:r>
              <a:rPr lang="fr-FR"/>
              <a:t>mais  de ne </a:t>
            </a:r>
            <a:r>
              <a:rPr lang="fr-FR" dirty="0"/>
              <a:t>pas générer </a:t>
            </a:r>
            <a:r>
              <a:rPr lang="fr-FR"/>
              <a:t>le contrat c’est-à-dire de ne </a:t>
            </a:r>
            <a:r>
              <a:rPr lang="fr-FR" dirty="0"/>
              <a:t>pas cliquer </a:t>
            </a:r>
            <a:r>
              <a:rPr lang="fr-FR"/>
              <a:t>sur imprimer</a:t>
            </a:r>
            <a:endParaRPr lang="fr-FR" dirty="0"/>
          </a:p>
          <a:p>
            <a:pPr lvl="1"/>
            <a:endParaRPr lang="fr-FR" dirty="0"/>
          </a:p>
          <a:p>
            <a:pPr marL="742950" lvl="1" indent="-285750">
              <a:buFontTx/>
              <a:buChar char="-"/>
            </a:pPr>
            <a:r>
              <a:rPr lang="fr-FR" dirty="0"/>
              <a:t>Une fois le contrat créé, 2 lignes sont créées :</a:t>
            </a:r>
          </a:p>
          <a:p>
            <a:pPr marL="1200150" lvl="2" indent="-285750">
              <a:buFontTx/>
              <a:buChar char="-"/>
            </a:pPr>
            <a:r>
              <a:rPr lang="fr-FR" dirty="0"/>
              <a:t>Une ligne de début de contrat</a:t>
            </a:r>
          </a:p>
          <a:p>
            <a:pPr marL="1200150" lvl="2" indent="-285750">
              <a:buFontTx/>
              <a:buChar char="-"/>
            </a:pPr>
            <a:r>
              <a:rPr lang="fr-FR" dirty="0"/>
              <a:t>Une ligne de fin de contrat</a:t>
            </a:r>
          </a:p>
          <a:p>
            <a:pPr lvl="2"/>
            <a:endParaRPr lang="fr-FR" dirty="0"/>
          </a:p>
          <a:p>
            <a:pPr marL="742950" lvl="1" indent="-285750">
              <a:buFontTx/>
              <a:buChar char="-"/>
            </a:pPr>
            <a:r>
              <a:rPr lang="fr-FR" dirty="0"/>
              <a:t>En cas de renouvellement de contrat, créer une ligne de renouvellement. Ne pas supprimer la ligne de fin de contrat précédente</a:t>
            </a:r>
          </a:p>
          <a:p>
            <a:pPr lvl="1"/>
            <a:endParaRPr lang="fr-FR" dirty="0"/>
          </a:p>
          <a:p>
            <a:pPr marL="742950" lvl="1" indent="-285750">
              <a:buFontTx/>
              <a:buChar char="-"/>
            </a:pPr>
            <a:r>
              <a:rPr lang="fr-FR" dirty="0"/>
              <a:t>Ne transmettre par mail ( </a:t>
            </a:r>
            <a:r>
              <a:rPr lang="fr-FR" dirty="0">
                <a:hlinkClick r:id="rId3"/>
              </a:rPr>
              <a:t>service.rh@cdg18.fr</a:t>
            </a:r>
            <a:r>
              <a:rPr lang="fr-FR" dirty="0"/>
              <a:t>) au CDG </a:t>
            </a:r>
            <a:r>
              <a:rPr lang="fr-FR" b="1" dirty="0">
                <a:solidFill>
                  <a:srgbClr val="FF0000"/>
                </a:solidFill>
              </a:rPr>
              <a:t>que les contrats identifiés dans la liste des actes transmissibles</a:t>
            </a:r>
            <a:r>
              <a:rPr lang="fr-FR" dirty="0"/>
              <a:t> (contrat SGM, secrétaire de syndicat, CDI)</a:t>
            </a:r>
          </a:p>
          <a:p>
            <a:pPr algn="just"/>
            <a:endParaRPr lang="fr-FR" dirty="0">
              <a:latin typeface="Trebuchet MS" panose="020B0603020202020204" pitchFamily="34" charset="0"/>
            </a:endParaRPr>
          </a:p>
        </p:txBody>
      </p:sp>
      <p:pic>
        <p:nvPicPr>
          <p:cNvPr id="5" name="Graphique 4">
            <a:extLst>
              <a:ext uri="{FF2B5EF4-FFF2-40B4-BE49-F238E27FC236}">
                <a16:creationId xmlns:a16="http://schemas.microsoft.com/office/drawing/2014/main" id="{83A11CAB-50DB-AB10-C533-7ECEFA2D6DA2}"/>
              </a:ext>
            </a:extLst>
          </p:cNvPr>
          <p:cNvPicPr>
            <a:picLocks noChangeAspect="1"/>
          </p:cNvPicPr>
          <p:nvPr/>
        </p:nvPicPr>
        <p:blipFill>
          <a:blip r:embed="rId4">
            <a:extLst>
              <a:ext uri="{96DAC541-7B7A-43D3-8B79-37D633B846F1}">
                <asvg:svgBlip xmlns:asvg="http://schemas.microsoft.com/office/drawing/2016/SVG/main" r:embed="rId5"/>
              </a:ext>
              <a:ext uri="{837473B0-CC2E-450A-ABE3-18F120FF3D39}">
                <a1611:picAttrSrcUrl xmlns:a1611="http://schemas.microsoft.com/office/drawing/2016/11/main" r:id="rId6"/>
              </a:ext>
            </a:extLst>
          </a:blip>
          <a:stretch>
            <a:fillRect/>
          </a:stretch>
        </p:blipFill>
        <p:spPr>
          <a:xfrm>
            <a:off x="7348946" y="3276600"/>
            <a:ext cx="1414054" cy="1258289"/>
          </a:xfrm>
          <a:prstGeom prst="rect">
            <a:avLst/>
          </a:prstGeom>
        </p:spPr>
      </p:pic>
    </p:spTree>
    <p:extLst>
      <p:ext uri="{BB962C8B-B14F-4D97-AF65-F5344CB8AC3E}">
        <p14:creationId xmlns:p14="http://schemas.microsoft.com/office/powerpoint/2010/main" val="1414267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07E2E-9EAE-ECF7-D60C-80D0557C4826}"/>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EDC2F5A1-EC8A-E7D7-458B-D9330FFBBA72}"/>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A3934D4F-9F2F-80C6-3594-260A5763AB5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784FDD8A-78F6-0749-40F2-AF3960C9444A}"/>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A2148207-C3BA-56AB-381E-D9B8FD6C12D3}"/>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F5A5B93A-BED0-D2B1-1164-14EA927429A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5B81C91A-B867-DAB8-8235-C345B41FA077}"/>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6365BDCD-B5DF-C796-0032-001CF47C734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FD21C1AC-8D07-CA2C-4695-668B2638E065}"/>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DE73F70E-AE8F-86AF-9B33-CB7392BABDC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C210B85-64EE-9811-C13E-D70FF7B45B52}"/>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6D76D10-925A-6574-F73F-423CC0551F1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6C1970D-1BE0-0B43-0421-F96CC652585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D7E459C-BA30-223D-A58F-A501AC9CB55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CDB2125C-92FB-698A-549B-79CDF69952D4}"/>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0068372E-0082-9E58-C87B-D852004FD291}"/>
              </a:ext>
            </a:extLst>
          </p:cNvPr>
          <p:cNvSpPr txBox="1"/>
          <p:nvPr/>
        </p:nvSpPr>
        <p:spPr>
          <a:xfrm>
            <a:off x="4487971" y="633918"/>
            <a:ext cx="4090238" cy="461665"/>
          </a:xfrm>
          <a:prstGeom prst="rect">
            <a:avLst/>
          </a:prstGeom>
          <a:noFill/>
        </p:spPr>
        <p:txBody>
          <a:bodyPr wrap="square" rtlCol="0">
            <a:spAutoFit/>
          </a:bodyPr>
          <a:lstStyle/>
          <a:p>
            <a:r>
              <a:rPr lang="fr-FR" sz="2400" b="1" dirty="0">
                <a:solidFill>
                  <a:srgbClr val="00B0F0"/>
                </a:solidFill>
              </a:rPr>
              <a:t>AGIRHE Contractuels</a:t>
            </a:r>
          </a:p>
        </p:txBody>
      </p:sp>
      <p:sp>
        <p:nvSpPr>
          <p:cNvPr id="2" name="ZoneTexte 1">
            <a:extLst>
              <a:ext uri="{FF2B5EF4-FFF2-40B4-BE49-F238E27FC236}">
                <a16:creationId xmlns:a16="http://schemas.microsoft.com/office/drawing/2014/main" id="{60C4F5B3-E76D-65C2-B88C-B467F78D9CF1}"/>
              </a:ext>
            </a:extLst>
          </p:cNvPr>
          <p:cNvSpPr txBox="1"/>
          <p:nvPr/>
        </p:nvSpPr>
        <p:spPr>
          <a:xfrm>
            <a:off x="381000" y="1629203"/>
            <a:ext cx="8382000" cy="1569660"/>
          </a:xfrm>
          <a:prstGeom prst="rect">
            <a:avLst/>
          </a:prstGeom>
          <a:noFill/>
        </p:spPr>
        <p:txBody>
          <a:bodyPr wrap="square" rtlCol="0">
            <a:spAutoFit/>
          </a:bodyPr>
          <a:lstStyle/>
          <a:p>
            <a:r>
              <a:rPr lang="fr-FR" sz="2000" b="1" u="sng" dirty="0">
                <a:solidFill>
                  <a:srgbClr val="FF0000"/>
                </a:solidFill>
                <a:latin typeface="Trebuchet MS" panose="020B0603020202020204" pitchFamily="34" charset="0"/>
              </a:rPr>
              <a:t>Démonstration création d’un contractuel</a:t>
            </a:r>
          </a:p>
          <a:p>
            <a:endParaRPr lang="fr-FR" sz="2000" b="1" u="sng" dirty="0">
              <a:solidFill>
                <a:srgbClr val="FF0000"/>
              </a:solidFill>
              <a:latin typeface="Trebuchet MS" panose="020B0603020202020204" pitchFamily="34" charset="0"/>
            </a:endParaRPr>
          </a:p>
          <a:p>
            <a:endParaRPr lang="fr-FR" sz="2000" dirty="0">
              <a:latin typeface="Trebuchet MS" panose="020B0603020202020204" pitchFamily="34" charset="0"/>
            </a:endParaRPr>
          </a:p>
          <a:p>
            <a:pPr algn="just"/>
            <a:r>
              <a:rPr lang="fr-FR" dirty="0">
                <a:latin typeface="Trebuchet MS" panose="020B0603020202020204" pitchFamily="34" charset="0"/>
                <a:hlinkClick r:id="rId3"/>
              </a:rPr>
              <a:t>https://agirhe-cdg.fr/?dep=18</a:t>
            </a:r>
            <a:endParaRPr lang="fr-FR" dirty="0">
              <a:latin typeface="Trebuchet MS" panose="020B0603020202020204" pitchFamily="34" charset="0"/>
            </a:endParaRPr>
          </a:p>
          <a:p>
            <a:pPr algn="just"/>
            <a:endParaRPr lang="fr-FR" dirty="0">
              <a:latin typeface="Trebuchet MS" panose="020B0603020202020204" pitchFamily="34" charset="0"/>
            </a:endParaRPr>
          </a:p>
        </p:txBody>
      </p:sp>
      <p:pic>
        <p:nvPicPr>
          <p:cNvPr id="4" name="Image 3" descr="Une image contenant texte, Police, Graphique, logo&#10;&#10;Description générée automatiquement">
            <a:hlinkClick r:id="rId3"/>
            <a:extLst>
              <a:ext uri="{FF2B5EF4-FFF2-40B4-BE49-F238E27FC236}">
                <a16:creationId xmlns:a16="http://schemas.microsoft.com/office/drawing/2014/main" id="{DB28A4B3-A245-7FCF-EDF5-3616C8C94B70}"/>
              </a:ext>
            </a:extLst>
          </p:cNvPr>
          <p:cNvPicPr>
            <a:picLocks noChangeAspect="1"/>
          </p:cNvPicPr>
          <p:nvPr/>
        </p:nvPicPr>
        <p:blipFill rotWithShape="1">
          <a:blip r:embed="rId4"/>
          <a:srcRect l="19886" t="11063" r="15939" b="9495"/>
          <a:stretch/>
        </p:blipFill>
        <p:spPr bwMode="auto">
          <a:xfrm>
            <a:off x="2908726" y="3124200"/>
            <a:ext cx="3158490" cy="298505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87354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C84DA-FC30-A69F-CE71-5A81BBBC3934}"/>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A9488543-0486-1F9C-C923-B5FBFD9E7536}"/>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38BF629-7C9D-A448-B92A-F100A44B8192}"/>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D6D41187-66BE-45EE-5AF5-F201351642A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45F44A2-4936-4CE6-B03D-E16FFC845BAB}"/>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8721066-5FF6-9B3F-F5C4-23A2F30031A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D1DCEF2-65DF-14AE-6177-BD35AE0A8375}"/>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191D2C6-6AE9-B7DB-39C0-1406F77ACD8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EC8629BB-3B39-5C76-7C13-50444050D9D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7A5CBA5-AE50-B9A3-0A41-C69A9B3298C6}"/>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22A1EE0D-4E86-D85E-9603-2AAF926E3F5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25EF9D0-5114-13DF-949E-B203E1DFB7F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E3D45FB9-20C9-339B-851C-68FED325A4C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97E3F1C9-F87A-1B20-2FE1-C9CB825917B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A16896A6-7E61-D992-4E96-A88DFAEBD138}"/>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83A89743-A01F-2D76-FB1C-F962A7D7C92B}"/>
              </a:ext>
            </a:extLst>
          </p:cNvPr>
          <p:cNvSpPr txBox="1"/>
          <p:nvPr/>
        </p:nvSpPr>
        <p:spPr>
          <a:xfrm>
            <a:off x="4487971" y="633918"/>
            <a:ext cx="4090238" cy="461665"/>
          </a:xfrm>
          <a:prstGeom prst="rect">
            <a:avLst/>
          </a:prstGeom>
          <a:noFill/>
        </p:spPr>
        <p:txBody>
          <a:bodyPr wrap="square" rtlCol="0">
            <a:spAutoFit/>
          </a:bodyPr>
          <a:lstStyle/>
          <a:p>
            <a:r>
              <a:rPr lang="fr-FR" sz="2400" b="1" dirty="0">
                <a:solidFill>
                  <a:srgbClr val="00B0F0"/>
                </a:solidFill>
              </a:rPr>
              <a:t>AGIRHE </a:t>
            </a:r>
            <a:r>
              <a:rPr lang="fr-FR" b="1" dirty="0">
                <a:solidFill>
                  <a:srgbClr val="00B0F0"/>
                </a:solidFill>
              </a:rPr>
              <a:t>Contractuels</a:t>
            </a:r>
          </a:p>
        </p:txBody>
      </p:sp>
      <p:sp>
        <p:nvSpPr>
          <p:cNvPr id="2" name="ZoneTexte 1">
            <a:extLst>
              <a:ext uri="{FF2B5EF4-FFF2-40B4-BE49-F238E27FC236}">
                <a16:creationId xmlns:a16="http://schemas.microsoft.com/office/drawing/2014/main" id="{BEFE36C8-9669-C765-8635-79689D1A9281}"/>
              </a:ext>
            </a:extLst>
          </p:cNvPr>
          <p:cNvSpPr txBox="1"/>
          <p:nvPr/>
        </p:nvSpPr>
        <p:spPr>
          <a:xfrm>
            <a:off x="197235" y="1639620"/>
            <a:ext cx="8711372" cy="5724644"/>
          </a:xfrm>
          <a:prstGeom prst="rect">
            <a:avLst/>
          </a:prstGeom>
          <a:noFill/>
        </p:spPr>
        <p:txBody>
          <a:bodyPr wrap="square" rtlCol="0">
            <a:spAutoFit/>
          </a:bodyPr>
          <a:lstStyle/>
          <a:p>
            <a:pPr marL="285750" indent="-285750" algn="just">
              <a:buFont typeface="Arial" panose="020B0604020202020204" pitchFamily="34" charset="0"/>
              <a:buChar char="•"/>
            </a:pPr>
            <a:r>
              <a:rPr lang="fr-FR" sz="2000" dirty="0">
                <a:latin typeface="Trebuchet MS" panose="020B0603020202020204" pitchFamily="34" charset="0"/>
              </a:rPr>
              <a:t>Bien préciser le grade, sinon vous n’aurez pas la validation par le service Carrière &amp; Dialogue social du CDG.</a:t>
            </a:r>
          </a:p>
          <a:p>
            <a:pPr algn="just"/>
            <a:endParaRPr lang="fr-FR" sz="2000" dirty="0">
              <a:latin typeface="Trebuchet MS" panose="020B0603020202020204" pitchFamily="34" charset="0"/>
            </a:endParaRPr>
          </a:p>
          <a:p>
            <a:pPr marL="285750" indent="-285750" algn="just">
              <a:buFont typeface="Arial" panose="020B0604020202020204" pitchFamily="34" charset="0"/>
              <a:buChar char="•"/>
            </a:pPr>
            <a:r>
              <a:rPr lang="fr-FR" sz="2000" dirty="0">
                <a:latin typeface="Trebuchet MS" panose="020B0603020202020204" pitchFamily="34" charset="0"/>
              </a:rPr>
              <a:t>Vous pouvez modifié vos contrats lorsqu’ils apparaissent de couleur violette.</a:t>
            </a:r>
          </a:p>
          <a:p>
            <a:pPr marL="285750" indent="-285750" algn="just">
              <a:buFont typeface="Arial" panose="020B0604020202020204" pitchFamily="34" charset="0"/>
              <a:buChar char="•"/>
            </a:pPr>
            <a:endParaRPr lang="fr-FR" sz="2000" dirty="0">
              <a:latin typeface="Trebuchet MS" panose="020B0603020202020204" pitchFamily="34" charset="0"/>
            </a:endParaRPr>
          </a:p>
          <a:p>
            <a:pPr marL="285750" indent="-285750" algn="just">
              <a:buFont typeface="Arial" panose="020B0604020202020204" pitchFamily="34" charset="0"/>
              <a:buChar char="•"/>
            </a:pPr>
            <a:r>
              <a:rPr lang="fr-FR" sz="2000" dirty="0">
                <a:latin typeface="Trebuchet MS" panose="020B0603020202020204" pitchFamily="34" charset="0"/>
              </a:rPr>
              <a:t>La validation des contrats par le service Carrière &amp; Dialogue social se fait </a:t>
            </a:r>
            <a:r>
              <a:rPr lang="fr-FR" sz="2000" u="sng" dirty="0">
                <a:latin typeface="Trebuchet MS" panose="020B0603020202020204" pitchFamily="34" charset="0"/>
              </a:rPr>
              <a:t>tous les 15 jours</a:t>
            </a:r>
            <a:r>
              <a:rPr lang="fr-FR" sz="2000" dirty="0">
                <a:latin typeface="Trebuchet MS" panose="020B0603020202020204" pitchFamily="34" charset="0"/>
              </a:rPr>
              <a:t>. </a:t>
            </a:r>
          </a:p>
          <a:p>
            <a:pPr algn="just"/>
            <a:endParaRPr lang="fr-FR" sz="2000" dirty="0">
              <a:latin typeface="Trebuchet MS" panose="020B0603020202020204" pitchFamily="34" charset="0"/>
            </a:endParaRPr>
          </a:p>
          <a:p>
            <a:pPr algn="just"/>
            <a:r>
              <a:rPr lang="fr-FR" sz="2000" i="1" dirty="0">
                <a:solidFill>
                  <a:schemeClr val="accent2"/>
                </a:solidFill>
                <a:latin typeface="Trebuchet MS" panose="020B0603020202020204" pitchFamily="34" charset="0"/>
              </a:rPr>
              <a:t>Si, vous avez:</a:t>
            </a:r>
          </a:p>
          <a:p>
            <a:pPr algn="just"/>
            <a:r>
              <a:rPr lang="fr-FR" sz="2000" i="1" dirty="0">
                <a:solidFill>
                  <a:schemeClr val="accent2"/>
                </a:solidFill>
                <a:latin typeface="Trebuchet MS" panose="020B0603020202020204" pitchFamily="34" charset="0"/>
              </a:rPr>
              <a:t>- Une urgence pour prise de rendez-vous auprès du médecin de prévention par exemple,</a:t>
            </a:r>
          </a:p>
          <a:p>
            <a:pPr marL="342900" indent="-342900" algn="just">
              <a:buFontTx/>
              <a:buChar char="-"/>
            </a:pPr>
            <a:r>
              <a:rPr lang="fr-FR" sz="2000" i="1" dirty="0">
                <a:solidFill>
                  <a:schemeClr val="accent2"/>
                </a:solidFill>
                <a:latin typeface="Trebuchet MS" panose="020B0603020202020204" pitchFamily="34" charset="0"/>
              </a:rPr>
              <a:t>un agent qui apparait dans vos inactifs et qu’il ne devrait pas,</a:t>
            </a:r>
          </a:p>
          <a:p>
            <a:pPr marL="342900" indent="-342900" algn="just">
              <a:buFontTx/>
              <a:buChar char="-"/>
            </a:pPr>
            <a:r>
              <a:rPr lang="fr-FR" sz="2000" i="1" dirty="0">
                <a:solidFill>
                  <a:schemeClr val="accent2"/>
                </a:solidFill>
                <a:latin typeface="Trebuchet MS" panose="020B0603020202020204" pitchFamily="34" charset="0"/>
              </a:rPr>
              <a:t>Autre,</a:t>
            </a:r>
          </a:p>
          <a:p>
            <a:pPr algn="ctr"/>
            <a:r>
              <a:rPr lang="fr-FR" sz="2000" dirty="0">
                <a:solidFill>
                  <a:srgbClr val="FF0000"/>
                </a:solidFill>
                <a:latin typeface="Trebuchet MS" panose="020B0603020202020204" pitchFamily="34" charset="0"/>
              </a:rPr>
              <a:t> </a:t>
            </a:r>
            <a:r>
              <a:rPr lang="fr-FR" sz="2000" b="1" dirty="0">
                <a:solidFill>
                  <a:srgbClr val="FF0000"/>
                </a:solidFill>
                <a:latin typeface="Trebuchet MS" panose="020B0603020202020204" pitchFamily="34" charset="0"/>
              </a:rPr>
              <a:t>N’hésitez pas à nous contacter. </a:t>
            </a:r>
          </a:p>
          <a:p>
            <a:pPr algn="just"/>
            <a:endParaRPr lang="fr-FR" sz="2400" dirty="0">
              <a:latin typeface="Trebuchet MS" panose="020B0603020202020204" pitchFamily="34" charset="0"/>
            </a:endParaRPr>
          </a:p>
          <a:p>
            <a:pPr algn="ctr"/>
            <a:endParaRPr lang="fr-FR" sz="2400" dirty="0">
              <a:solidFill>
                <a:schemeClr val="accent2"/>
              </a:solidFill>
              <a:latin typeface="Trebuchet MS" panose="020B0603020202020204" pitchFamily="34" charset="0"/>
            </a:endParaRPr>
          </a:p>
          <a:p>
            <a:pPr algn="just"/>
            <a:endParaRPr lang="fr-FR" dirty="0">
              <a:latin typeface="Trebuchet MS" panose="020B0603020202020204" pitchFamily="34" charset="0"/>
            </a:endParaRPr>
          </a:p>
        </p:txBody>
      </p:sp>
    </p:spTree>
    <p:extLst>
      <p:ext uri="{BB962C8B-B14F-4D97-AF65-F5344CB8AC3E}">
        <p14:creationId xmlns:p14="http://schemas.microsoft.com/office/powerpoint/2010/main" val="994542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2A29A-5F2D-1922-54AE-B83E121A15A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62FAE31C-E89B-E492-87A5-BD29D5B76C81}"/>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9CF59582-8003-7BEA-3A49-9EF674B822CC}"/>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1FD15C57-CB59-AC8D-C032-FE2FDD758C4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477AE0E5-E329-D956-EC40-12BB23D67379}"/>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2878E417-1D36-8875-4BBB-04C9EF9AA75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4331FD90-08FA-4D04-FFA9-44E2ECEAC1AA}"/>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E78CB4D-762E-C41A-424A-CB6A4CCDC64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23578DC-3CED-86D3-F807-09811EAB1E0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008C535-3984-6BC4-4F7B-53188DDE52A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770676DA-5F99-6BD1-7C95-C981E354C87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870EA56-EA3C-5682-2F9E-09E4BCCFD57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C32FF4A-305A-B7F5-CB8E-208D58194C0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6F5CC168-394C-52F3-B8C6-AA9CECD12D6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248BFC9C-17F0-2D48-7357-7008CE9892CF}"/>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481FD59A-6A2F-58FF-F4F6-31E61840BA2E}"/>
              </a:ext>
            </a:extLst>
          </p:cNvPr>
          <p:cNvSpPr txBox="1"/>
          <p:nvPr/>
        </p:nvSpPr>
        <p:spPr>
          <a:xfrm>
            <a:off x="4487971" y="633918"/>
            <a:ext cx="4090238" cy="461665"/>
          </a:xfrm>
          <a:prstGeom prst="rect">
            <a:avLst/>
          </a:prstGeom>
          <a:noFill/>
        </p:spPr>
        <p:txBody>
          <a:bodyPr wrap="square" rtlCol="0">
            <a:spAutoFit/>
          </a:bodyPr>
          <a:lstStyle/>
          <a:p>
            <a:r>
              <a:rPr lang="fr-FR" sz="2400" b="1" dirty="0">
                <a:solidFill>
                  <a:srgbClr val="00B0F0"/>
                </a:solidFill>
              </a:rPr>
              <a:t>AGIRHE </a:t>
            </a:r>
            <a:r>
              <a:rPr lang="fr-FR" b="1" dirty="0">
                <a:solidFill>
                  <a:srgbClr val="00B0F0"/>
                </a:solidFill>
              </a:rPr>
              <a:t>Contractuels</a:t>
            </a:r>
          </a:p>
        </p:txBody>
      </p:sp>
      <p:sp>
        <p:nvSpPr>
          <p:cNvPr id="2" name="ZoneTexte 1">
            <a:extLst>
              <a:ext uri="{FF2B5EF4-FFF2-40B4-BE49-F238E27FC236}">
                <a16:creationId xmlns:a16="http://schemas.microsoft.com/office/drawing/2014/main" id="{81DAD5CC-F85D-1A64-6BCC-2EB0FD946163}"/>
              </a:ext>
            </a:extLst>
          </p:cNvPr>
          <p:cNvSpPr txBox="1"/>
          <p:nvPr/>
        </p:nvSpPr>
        <p:spPr>
          <a:xfrm>
            <a:off x="533400" y="2122874"/>
            <a:ext cx="7772400" cy="4062651"/>
          </a:xfrm>
          <a:prstGeom prst="rect">
            <a:avLst/>
          </a:prstGeom>
          <a:noFill/>
        </p:spPr>
        <p:txBody>
          <a:bodyPr wrap="square" rtlCol="0">
            <a:spAutoFit/>
          </a:bodyPr>
          <a:lstStyle/>
          <a:p>
            <a:pPr algn="just"/>
            <a:endParaRPr lang="fr-FR" sz="2400" dirty="0">
              <a:latin typeface="Trebuchet MS" panose="020B0603020202020204" pitchFamily="34" charset="0"/>
            </a:endParaRPr>
          </a:p>
          <a:p>
            <a:pPr algn="ctr"/>
            <a:r>
              <a:rPr lang="fr-FR" sz="2400" dirty="0">
                <a:solidFill>
                  <a:schemeClr val="accent2"/>
                </a:solidFill>
                <a:latin typeface="Trebuchet MS" panose="020B0603020202020204" pitchFamily="34" charset="0"/>
                <a:hlinkClick r:id="rId3">
                  <a:extLst>
                    <a:ext uri="{A12FA001-AC4F-418D-AE19-62706E023703}">
                      <ahyp:hlinkClr xmlns:ahyp="http://schemas.microsoft.com/office/drawing/2018/hyperlinkcolor" val="tx"/>
                    </a:ext>
                  </a:extLst>
                </a:hlinkClick>
              </a:rPr>
              <a:t>service.rh@cdg18.fr</a:t>
            </a:r>
            <a:r>
              <a:rPr lang="fr-FR" sz="2400" dirty="0">
                <a:solidFill>
                  <a:schemeClr val="accent2"/>
                </a:solidFill>
                <a:latin typeface="Trebuchet MS" panose="020B0603020202020204" pitchFamily="34" charset="0"/>
              </a:rPr>
              <a:t> </a:t>
            </a:r>
          </a:p>
          <a:p>
            <a:pPr algn="ctr"/>
            <a:endParaRPr lang="fr-FR" sz="2400" dirty="0">
              <a:solidFill>
                <a:schemeClr val="accent2"/>
              </a:solidFill>
              <a:latin typeface="Trebuchet MS" panose="020B0603020202020204" pitchFamily="34" charset="0"/>
            </a:endParaRPr>
          </a:p>
          <a:p>
            <a:pPr algn="ctr"/>
            <a:r>
              <a:rPr lang="fr-FR" sz="2400" dirty="0">
                <a:solidFill>
                  <a:schemeClr val="accent2"/>
                </a:solidFill>
                <a:latin typeface="Trebuchet MS" panose="020B0603020202020204" pitchFamily="34" charset="0"/>
              </a:rPr>
              <a:t>02.48.50.82.55 ou 02.48.50.82.57</a:t>
            </a:r>
          </a:p>
          <a:p>
            <a:pPr algn="ctr"/>
            <a:endParaRPr lang="fr-FR" sz="2400" dirty="0">
              <a:solidFill>
                <a:schemeClr val="accent2"/>
              </a:solidFill>
              <a:latin typeface="Trebuchet MS" panose="020B0603020202020204" pitchFamily="34" charset="0"/>
            </a:endParaRPr>
          </a:p>
          <a:p>
            <a:pPr algn="ctr"/>
            <a:r>
              <a:rPr lang="fr-FR" sz="2400" dirty="0">
                <a:solidFill>
                  <a:schemeClr val="accent2"/>
                </a:solidFill>
                <a:latin typeface="Trebuchet MS" panose="020B0603020202020204" pitchFamily="34" charset="0"/>
              </a:rPr>
              <a:t>OU</a:t>
            </a:r>
          </a:p>
          <a:p>
            <a:pPr algn="ctr"/>
            <a:endParaRPr lang="fr-FR" sz="2400" dirty="0">
              <a:solidFill>
                <a:schemeClr val="accent2"/>
              </a:solidFill>
              <a:latin typeface="Trebuchet MS" panose="020B0603020202020204" pitchFamily="34" charset="0"/>
            </a:endParaRPr>
          </a:p>
          <a:p>
            <a:pPr algn="ctr"/>
            <a:r>
              <a:rPr lang="fr-FR" sz="2400" dirty="0">
                <a:solidFill>
                  <a:schemeClr val="accent2"/>
                </a:solidFill>
                <a:latin typeface="Trebuchet MS" panose="020B0603020202020204" pitchFamily="34" charset="0"/>
                <a:hlinkClick r:id="rId4">
                  <a:extLst>
                    <a:ext uri="{A12FA001-AC4F-418D-AE19-62706E023703}">
                      <ahyp:hlinkClr xmlns:ahyp="http://schemas.microsoft.com/office/drawing/2018/hyperlinkcolor" val="tx"/>
                    </a:ext>
                  </a:extLst>
                </a:hlinkClick>
              </a:rPr>
              <a:t>ludivine.martinat@cdg18.fr</a:t>
            </a:r>
            <a:endParaRPr lang="fr-FR" sz="2400" dirty="0">
              <a:solidFill>
                <a:schemeClr val="accent2"/>
              </a:solidFill>
              <a:latin typeface="Trebuchet MS" panose="020B0603020202020204" pitchFamily="34" charset="0"/>
            </a:endParaRPr>
          </a:p>
          <a:p>
            <a:pPr algn="ctr"/>
            <a:endParaRPr lang="fr-FR" sz="2400" dirty="0">
              <a:solidFill>
                <a:schemeClr val="accent2"/>
              </a:solidFill>
              <a:latin typeface="Trebuchet MS" panose="020B0603020202020204" pitchFamily="34" charset="0"/>
            </a:endParaRPr>
          </a:p>
          <a:p>
            <a:pPr algn="ctr"/>
            <a:r>
              <a:rPr lang="fr-FR" sz="2400" dirty="0">
                <a:solidFill>
                  <a:schemeClr val="accent2"/>
                </a:solidFill>
                <a:latin typeface="Trebuchet MS" panose="020B0603020202020204" pitchFamily="34" charset="0"/>
              </a:rPr>
              <a:t>02.48.50.94.35</a:t>
            </a:r>
          </a:p>
          <a:p>
            <a:pPr algn="just"/>
            <a:endParaRPr lang="fr-FR" dirty="0">
              <a:latin typeface="Trebuchet MS" panose="020B0603020202020204" pitchFamily="34" charset="0"/>
            </a:endParaRPr>
          </a:p>
        </p:txBody>
      </p:sp>
      <p:pic>
        <p:nvPicPr>
          <p:cNvPr id="13" name="Image 12" descr="Une image contenant croquis, ligne, conception&#10;&#10;Description générée automatiquement">
            <a:extLst>
              <a:ext uri="{FF2B5EF4-FFF2-40B4-BE49-F238E27FC236}">
                <a16:creationId xmlns:a16="http://schemas.microsoft.com/office/drawing/2014/main" id="{B543A01D-17AF-A9D8-006D-9875E6170C5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34694" y="1319263"/>
            <a:ext cx="1781424" cy="1486107"/>
          </a:xfrm>
          <a:prstGeom prst="rect">
            <a:avLst/>
          </a:prstGeom>
        </p:spPr>
      </p:pic>
    </p:spTree>
    <p:extLst>
      <p:ext uri="{BB962C8B-B14F-4D97-AF65-F5344CB8AC3E}">
        <p14:creationId xmlns:p14="http://schemas.microsoft.com/office/powerpoint/2010/main" val="3646979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B2EA3-897D-6924-E116-9C06B90EDC13}"/>
            </a:ext>
          </a:extLst>
        </p:cNvPr>
        <p:cNvGrpSpPr/>
        <p:nvPr/>
      </p:nvGrpSpPr>
      <p:grpSpPr>
        <a:xfrm>
          <a:off x="0" y="0"/>
          <a:ext cx="0" cy="0"/>
          <a:chOff x="0" y="0"/>
          <a:chExt cx="0" cy="0"/>
        </a:xfrm>
      </p:grpSpPr>
      <p:pic>
        <p:nvPicPr>
          <p:cNvPr id="9" name="Image 8" descr="Logo_CDG18_BS.jpg">
            <a:extLst>
              <a:ext uri="{FF2B5EF4-FFF2-40B4-BE49-F238E27FC236}">
                <a16:creationId xmlns:a16="http://schemas.microsoft.com/office/drawing/2014/main" id="{B513A747-1A70-2034-3647-BAD83CA7534C}"/>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8A776544-8CA4-EC1A-DA08-6A99836756E3}"/>
              </a:ext>
            </a:extLst>
          </p:cNvPr>
          <p:cNvGrpSpPr>
            <a:grpSpLocks/>
          </p:cNvGrpSpPr>
          <p:nvPr/>
        </p:nvGrpSpPr>
        <p:grpSpPr bwMode="auto">
          <a:xfrm>
            <a:off x="1357290" y="285728"/>
            <a:ext cx="7661932" cy="2016596"/>
            <a:chOff x="2521302" y="4447632"/>
            <a:chExt cx="6645275" cy="2324642"/>
          </a:xfrm>
        </p:grpSpPr>
        <p:sp>
          <p:nvSpPr>
            <p:cNvPr id="12" name="Oval 2">
              <a:extLst>
                <a:ext uri="{FF2B5EF4-FFF2-40B4-BE49-F238E27FC236}">
                  <a16:creationId xmlns:a16="http://schemas.microsoft.com/office/drawing/2014/main" id="{9B81574A-3BF3-19CB-6FC3-4F8A657BE67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a:extLst>
                <a:ext uri="{FF2B5EF4-FFF2-40B4-BE49-F238E27FC236}">
                  <a16:creationId xmlns:a16="http://schemas.microsoft.com/office/drawing/2014/main" id="{27555773-9CF6-51E9-96D9-F245B599FA5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a:extLst>
                <a:ext uri="{FF2B5EF4-FFF2-40B4-BE49-F238E27FC236}">
                  <a16:creationId xmlns:a16="http://schemas.microsoft.com/office/drawing/2014/main" id="{08FDD977-AF5C-A298-51DA-D685B5830AF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a:extLst>
                <a:ext uri="{FF2B5EF4-FFF2-40B4-BE49-F238E27FC236}">
                  <a16:creationId xmlns:a16="http://schemas.microsoft.com/office/drawing/2014/main" id="{FCB18A8F-77C5-D231-F0AB-14ABABF91063}"/>
                </a:ext>
              </a:extLst>
            </p:cNvPr>
            <p:cNvGrpSpPr>
              <a:grpSpLocks/>
            </p:cNvGrpSpPr>
            <p:nvPr/>
          </p:nvGrpSpPr>
          <p:grpSpPr bwMode="auto">
            <a:xfrm>
              <a:off x="3957638" y="5091476"/>
              <a:ext cx="171450" cy="1165229"/>
              <a:chOff x="112099728" y="105931681"/>
              <a:chExt cx="170831" cy="1165800"/>
            </a:xfrm>
          </p:grpSpPr>
          <p:sp>
            <p:nvSpPr>
              <p:cNvPr id="20" name="Rectangle 7">
                <a:extLst>
                  <a:ext uri="{FF2B5EF4-FFF2-40B4-BE49-F238E27FC236}">
                    <a16:creationId xmlns:a16="http://schemas.microsoft.com/office/drawing/2014/main" id="{6ED41F82-5CD4-CFC6-BB2C-2947AD4CA03F}"/>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a:extLst>
                  <a:ext uri="{FF2B5EF4-FFF2-40B4-BE49-F238E27FC236}">
                    <a16:creationId xmlns:a16="http://schemas.microsoft.com/office/drawing/2014/main" id="{B71E343A-1857-AA8A-181D-50C40A2362F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a:extLst>
                  <a:ext uri="{FF2B5EF4-FFF2-40B4-BE49-F238E27FC236}">
                    <a16:creationId xmlns:a16="http://schemas.microsoft.com/office/drawing/2014/main" id="{D6BB8BD1-D038-7EDA-3E30-85E6457B10B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a:extLst>
                <a:ext uri="{FF2B5EF4-FFF2-40B4-BE49-F238E27FC236}">
                  <a16:creationId xmlns:a16="http://schemas.microsoft.com/office/drawing/2014/main" id="{B6EDEE44-72F0-720F-0FBF-02D079D3E043}"/>
                </a:ext>
              </a:extLst>
            </p:cNvPr>
            <p:cNvGrpSpPr>
              <a:grpSpLocks/>
            </p:cNvGrpSpPr>
            <p:nvPr/>
          </p:nvGrpSpPr>
          <p:grpSpPr bwMode="auto">
            <a:xfrm>
              <a:off x="8701088" y="4447632"/>
              <a:ext cx="169862" cy="1163632"/>
              <a:chOff x="116843535" y="105289350"/>
              <a:chExt cx="170420" cy="1163658"/>
            </a:xfrm>
          </p:grpSpPr>
          <p:sp>
            <p:nvSpPr>
              <p:cNvPr id="17" name="Rectangle 16">
                <a:extLst>
                  <a:ext uri="{FF2B5EF4-FFF2-40B4-BE49-F238E27FC236}">
                    <a16:creationId xmlns:a16="http://schemas.microsoft.com/office/drawing/2014/main" id="{7D138BD2-5EF1-7EAF-B67D-40620B17460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a:extLst>
                  <a:ext uri="{FF2B5EF4-FFF2-40B4-BE49-F238E27FC236}">
                    <a16:creationId xmlns:a16="http://schemas.microsoft.com/office/drawing/2014/main" id="{588F7CF4-CA6C-3D7A-63CF-09AD12EAD23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a:extLst>
                  <a:ext uri="{FF2B5EF4-FFF2-40B4-BE49-F238E27FC236}">
                    <a16:creationId xmlns:a16="http://schemas.microsoft.com/office/drawing/2014/main" id="{8CEDA846-35FC-0483-724C-CABD7F14FC5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a:extLst>
              <a:ext uri="{FF2B5EF4-FFF2-40B4-BE49-F238E27FC236}">
                <a16:creationId xmlns:a16="http://schemas.microsoft.com/office/drawing/2014/main" id="{A19E6D8D-A665-35BB-9717-FF7E393D247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a:extLst>
              <a:ext uri="{FF2B5EF4-FFF2-40B4-BE49-F238E27FC236}">
                <a16:creationId xmlns:a16="http://schemas.microsoft.com/office/drawing/2014/main" id="{D25B61AE-7922-BBA1-E846-9F60C1348785}"/>
              </a:ext>
            </a:extLst>
          </p:cNvPr>
          <p:cNvGraphicFramePr/>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2779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8CA6467-E8B9-8756-4230-803BE1873EC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Module assurance statutaire</a:t>
            </a:r>
          </a:p>
        </p:txBody>
      </p:sp>
      <p:sp>
        <p:nvSpPr>
          <p:cNvPr id="9" name="ZoneTexte 8">
            <a:extLst>
              <a:ext uri="{FF2B5EF4-FFF2-40B4-BE49-F238E27FC236}">
                <a16:creationId xmlns:a16="http://schemas.microsoft.com/office/drawing/2014/main" id="{75423135-2148-7A5E-AF06-4AEA7537D57C}"/>
              </a:ext>
            </a:extLst>
          </p:cNvPr>
          <p:cNvSpPr txBox="1"/>
          <p:nvPr/>
        </p:nvSpPr>
        <p:spPr>
          <a:xfrm>
            <a:off x="402268" y="2382127"/>
            <a:ext cx="8077200" cy="3139321"/>
          </a:xfrm>
          <a:prstGeom prst="rect">
            <a:avLst/>
          </a:prstGeom>
          <a:noFill/>
        </p:spPr>
        <p:txBody>
          <a:bodyPr wrap="square">
            <a:spAutoFit/>
          </a:bodyPr>
          <a:lstStyle/>
          <a:p>
            <a:pPr marL="285750" indent="-285750" algn="just">
              <a:buClr>
                <a:srgbClr val="92D050"/>
              </a:buClr>
              <a:buFont typeface="Wingdings" panose="05000000000000000000" pitchFamily="2" charset="2"/>
              <a:buChar char="v"/>
            </a:pPr>
            <a:r>
              <a:rPr lang="fr-FR" dirty="0"/>
              <a:t>Le CDG 18 vous propose une assurance statutaire avec </a:t>
            </a:r>
            <a:r>
              <a:rPr lang="fr-FR" dirty="0">
                <a:solidFill>
                  <a:schemeClr val="accent1"/>
                </a:solidFill>
              </a:rPr>
              <a:t>CNP ASSURANCES</a:t>
            </a:r>
            <a:r>
              <a:rPr lang="fr-FR" dirty="0"/>
              <a:t>. Vous avez la possibilité de vous assurer pour les agents IRCANTEC et/ou les agents CNRACL</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dirty="0"/>
              <a:t>Les risques qui peuvent être assurés sont: le congé de maladie ordinaire, le congé de longue maladie, le congé de longue durée, le congé de grave maladie, le congé maternité, le congé paternité, le CITIS (accident de service et maladie professionnelle) et le décès.</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dirty="0"/>
              <a:t>En option, vous pouvez assurer une partie des charges patronales, les indemnités de résidence, le SFT, les indemnités accessoires</a:t>
            </a:r>
          </a:p>
        </p:txBody>
      </p:sp>
      <p:pic>
        <p:nvPicPr>
          <p:cNvPr id="18" name="Image 17">
            <a:extLst>
              <a:ext uri="{FF2B5EF4-FFF2-40B4-BE49-F238E27FC236}">
                <a16:creationId xmlns:a16="http://schemas.microsoft.com/office/drawing/2014/main" id="{58E7BF75-9D4E-64B6-C883-A78EFD0DB8EC}"/>
              </a:ext>
            </a:extLst>
          </p:cNvPr>
          <p:cNvPicPr>
            <a:picLocks noChangeAspect="1"/>
          </p:cNvPicPr>
          <p:nvPr/>
        </p:nvPicPr>
        <p:blipFill>
          <a:blip r:embed="rId3"/>
          <a:stretch>
            <a:fillRect/>
          </a:stretch>
        </p:blipFill>
        <p:spPr>
          <a:xfrm>
            <a:off x="6436458" y="5349882"/>
            <a:ext cx="1028844" cy="885949"/>
          </a:xfrm>
          <a:prstGeom prst="rect">
            <a:avLst/>
          </a:prstGeom>
        </p:spPr>
      </p:pic>
    </p:spTree>
    <p:extLst>
      <p:ext uri="{BB962C8B-B14F-4D97-AF65-F5344CB8AC3E}">
        <p14:creationId xmlns:p14="http://schemas.microsoft.com/office/powerpoint/2010/main" val="3019429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E0D1D09F-FA3D-D459-6A9A-77D0DF46E2CF}"/>
              </a:ext>
            </a:extLst>
          </p:cNvPr>
          <p:cNvSpPr txBox="1"/>
          <p:nvPr/>
        </p:nvSpPr>
        <p:spPr>
          <a:xfrm>
            <a:off x="3445934" y="601062"/>
            <a:ext cx="4821807" cy="369332"/>
          </a:xfrm>
          <a:prstGeom prst="rect">
            <a:avLst/>
          </a:prstGeom>
          <a:noFill/>
        </p:spPr>
        <p:txBody>
          <a:bodyPr wrap="square" rtlCol="0">
            <a:spAutoFit/>
          </a:bodyPr>
          <a:lstStyle/>
          <a:p>
            <a:r>
              <a:rPr lang="fr-FR" b="1" dirty="0">
                <a:solidFill>
                  <a:srgbClr val="00B0F0"/>
                </a:solidFill>
              </a:rPr>
              <a:t>Module assurance statutaire – Les frais médicaux</a:t>
            </a:r>
          </a:p>
        </p:txBody>
      </p:sp>
      <p:sp>
        <p:nvSpPr>
          <p:cNvPr id="2" name="ZoneTexte 1">
            <a:extLst>
              <a:ext uri="{FF2B5EF4-FFF2-40B4-BE49-F238E27FC236}">
                <a16:creationId xmlns:a16="http://schemas.microsoft.com/office/drawing/2014/main" id="{1EEF5A76-2FCA-725D-820F-9E56C7D94A7F}"/>
              </a:ext>
            </a:extLst>
          </p:cNvPr>
          <p:cNvSpPr txBox="1"/>
          <p:nvPr/>
        </p:nvSpPr>
        <p:spPr>
          <a:xfrm>
            <a:off x="748158" y="1857716"/>
            <a:ext cx="7829114" cy="3970318"/>
          </a:xfrm>
          <a:prstGeom prst="rect">
            <a:avLst/>
          </a:prstGeom>
          <a:noFill/>
        </p:spPr>
        <p:txBody>
          <a:bodyPr wrap="square" rtlCol="0">
            <a:spAutoFit/>
          </a:bodyPr>
          <a:lstStyle/>
          <a:p>
            <a:r>
              <a:rPr lang="fr-FR" dirty="0"/>
              <a:t>1- </a:t>
            </a:r>
            <a:r>
              <a:rPr lang="fr-FR" u="sng" dirty="0"/>
              <a:t>les agents CNRACL</a:t>
            </a:r>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dirty="0"/>
              <a:t>Le fonctionnaire victime d’un accident de service, d’un accident de trajet ou d’une maladie professionnelle a droit à la </a:t>
            </a:r>
            <a:r>
              <a:rPr lang="fr-FR" b="1" dirty="0"/>
              <a:t>prise en charge ou au remboursement </a:t>
            </a:r>
            <a:r>
              <a:rPr lang="fr-FR" dirty="0"/>
              <a:t>des frais médicaux (consultation chez un médecin, pharmacie, séances de kiné, frais d’hospitalisation, de radiologie …)</a:t>
            </a:r>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dirty="0"/>
              <a:t>Si l’agent est placé en CITIS, les dépenses </a:t>
            </a:r>
            <a:r>
              <a:rPr lang="fr-FR" u="sng" dirty="0"/>
              <a:t>en lien avec cet événement</a:t>
            </a:r>
            <a:r>
              <a:rPr lang="fr-FR" dirty="0"/>
              <a:t> sont </a:t>
            </a:r>
            <a:r>
              <a:rPr lang="fr-FR" b="1" dirty="0"/>
              <a:t>à la charge de la collectivité</a:t>
            </a:r>
            <a:r>
              <a:rPr lang="fr-FR" dirty="0"/>
              <a:t>.</a:t>
            </a:r>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dirty="0"/>
              <a:t>En cas de </a:t>
            </a:r>
            <a:r>
              <a:rPr lang="fr-FR" u="sng" dirty="0"/>
              <a:t>doute</a:t>
            </a:r>
            <a:r>
              <a:rPr lang="fr-FR" dirty="0"/>
              <a:t> sur la prise en charge de certains soins, vous pouvez </a:t>
            </a:r>
            <a:r>
              <a:rPr lang="fr-FR" b="1" dirty="0"/>
              <a:t>diligenter une expertise </a:t>
            </a:r>
            <a:r>
              <a:rPr lang="fr-FR" dirty="0"/>
              <a:t>auprès d’un médecin agréé.</a:t>
            </a:r>
          </a:p>
        </p:txBody>
      </p:sp>
    </p:spTree>
    <p:extLst>
      <p:ext uri="{BB962C8B-B14F-4D97-AF65-F5344CB8AC3E}">
        <p14:creationId xmlns:p14="http://schemas.microsoft.com/office/powerpoint/2010/main" val="329534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0" y="1143000"/>
            <a:ext cx="2590800" cy="382156"/>
          </a:xfrm>
          <a:prstGeom prst="rect">
            <a:avLst/>
          </a:prstGeom>
        </p:spPr>
        <p:txBody>
          <a:bodyPr vert="horz" wrap="square" lIns="0" tIns="12700" rIns="0" bIns="0" rtlCol="0">
            <a:spAutoFit/>
          </a:bodyPr>
          <a:lstStyle/>
          <a:p>
            <a:pPr marL="12700">
              <a:lnSpc>
                <a:spcPct val="100000"/>
              </a:lnSpc>
              <a:spcBef>
                <a:spcPts val="100"/>
              </a:spcBef>
            </a:pPr>
            <a:r>
              <a:rPr lang="fr-FR" dirty="0">
                <a:solidFill>
                  <a:srgbClr val="00B0F0"/>
                </a:solidFill>
              </a:rPr>
              <a:t>SOMMAIRE </a:t>
            </a:r>
            <a:endParaRPr spc="-20" dirty="0">
              <a:solidFill>
                <a:srgbClr val="00B0F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B43A91C2-7F6F-B567-614F-D7BB1A83F133}"/>
              </a:ext>
            </a:extLst>
          </p:cNvPr>
          <p:cNvSpPr txBox="1"/>
          <p:nvPr/>
        </p:nvSpPr>
        <p:spPr>
          <a:xfrm>
            <a:off x="482010" y="2555006"/>
            <a:ext cx="8345705" cy="3970318"/>
          </a:xfrm>
          <a:prstGeom prst="rect">
            <a:avLst/>
          </a:prstGeom>
          <a:noFill/>
        </p:spPr>
        <p:txBody>
          <a:bodyPr wrap="square" rtlCol="0">
            <a:spAutoFit/>
          </a:bodyPr>
          <a:lstStyle/>
          <a:p>
            <a:pPr marL="514350" indent="-514350">
              <a:buAutoNum type="arabicPeriod"/>
            </a:pPr>
            <a:r>
              <a:rPr lang="fr-FR" sz="2800" b="1" dirty="0">
                <a:solidFill>
                  <a:srgbClr val="00B0F0"/>
                </a:solidFill>
              </a:rPr>
              <a:t>L’aide à l’Archivage: nouvelle prestation du CDG18</a:t>
            </a:r>
          </a:p>
          <a:p>
            <a:endParaRPr lang="fr-FR" sz="2800" b="1" dirty="0">
              <a:solidFill>
                <a:srgbClr val="00B0F0"/>
              </a:solidFill>
            </a:endParaRPr>
          </a:p>
          <a:p>
            <a:pPr algn="ctr"/>
            <a:r>
              <a:rPr lang="fr-FR" sz="2800" b="1" dirty="0">
                <a:solidFill>
                  <a:schemeClr val="accent2"/>
                </a:solidFill>
              </a:rPr>
              <a:t>2. La saisie des contractuels sur AGIRHE : aide et conseils</a:t>
            </a:r>
          </a:p>
          <a:p>
            <a:pPr marL="514350" indent="-514350">
              <a:buAutoNum type="arabicPeriod"/>
            </a:pPr>
            <a:endParaRPr lang="fr-FR" sz="2800" b="1" dirty="0">
              <a:solidFill>
                <a:srgbClr val="00B050"/>
              </a:solidFill>
            </a:endParaRPr>
          </a:p>
          <a:p>
            <a:pPr lvl="1"/>
            <a:r>
              <a:rPr lang="fr-FR" sz="2800" b="1" dirty="0">
                <a:solidFill>
                  <a:schemeClr val="accent6">
                    <a:lumMod val="60000"/>
                    <a:lumOff val="40000"/>
                  </a:schemeClr>
                </a:solidFill>
              </a:rPr>
              <a:t>3. L’Assurance Statutaire – Les frais médicaux</a:t>
            </a:r>
          </a:p>
          <a:p>
            <a:pPr lvl="1"/>
            <a:endParaRPr lang="fr-FR" sz="2800" b="1" dirty="0">
              <a:solidFill>
                <a:srgbClr val="00B050"/>
              </a:solidFill>
            </a:endParaRPr>
          </a:p>
          <a:p>
            <a:pPr lvl="2"/>
            <a:r>
              <a:rPr lang="fr-FR" sz="2800" b="1" dirty="0">
                <a:solidFill>
                  <a:srgbClr val="FF0000"/>
                </a:solidFill>
              </a:rPr>
              <a:t>4. Le temps partiel: des nouveautés</a:t>
            </a:r>
            <a:endParaRPr lang="fr-FR" sz="2800" b="1" dirty="0">
              <a:solidFill>
                <a:srgbClr val="7030A0"/>
              </a:solidFill>
            </a:endParaRPr>
          </a:p>
          <a:p>
            <a:pPr algn="ctr"/>
            <a:r>
              <a:rPr lang="fr-FR" sz="2800" b="1" dirty="0"/>
              <a:t>	</a:t>
            </a:r>
            <a:r>
              <a:rPr lang="fr-FR" sz="2800" b="1" dirty="0">
                <a:solidFill>
                  <a:schemeClr val="accent3"/>
                </a:solidFill>
              </a:rPr>
              <a:t>		</a:t>
            </a:r>
            <a:r>
              <a:rPr lang="fr-FR" sz="2800" b="1" dirty="0">
                <a:solidFill>
                  <a:srgbClr val="FFC000"/>
                </a:solidFill>
              </a:rPr>
              <a:t>5. L’actu minute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E0D1D09F-FA3D-D459-6A9A-77D0DF46E2CF}"/>
              </a:ext>
            </a:extLst>
          </p:cNvPr>
          <p:cNvSpPr txBox="1"/>
          <p:nvPr/>
        </p:nvSpPr>
        <p:spPr>
          <a:xfrm>
            <a:off x="3432092" y="601062"/>
            <a:ext cx="4835649" cy="369332"/>
          </a:xfrm>
          <a:prstGeom prst="rect">
            <a:avLst/>
          </a:prstGeom>
          <a:noFill/>
        </p:spPr>
        <p:txBody>
          <a:bodyPr wrap="square" rtlCol="0">
            <a:spAutoFit/>
          </a:bodyPr>
          <a:lstStyle/>
          <a:p>
            <a:r>
              <a:rPr lang="fr-FR" b="1" dirty="0">
                <a:solidFill>
                  <a:srgbClr val="00B0F0"/>
                </a:solidFill>
              </a:rPr>
              <a:t>Module assurance statutaire – Les frais médicaux</a:t>
            </a:r>
          </a:p>
        </p:txBody>
      </p:sp>
      <p:sp>
        <p:nvSpPr>
          <p:cNvPr id="10" name="ZoneTexte 9">
            <a:extLst>
              <a:ext uri="{FF2B5EF4-FFF2-40B4-BE49-F238E27FC236}">
                <a16:creationId xmlns:a16="http://schemas.microsoft.com/office/drawing/2014/main" id="{9537EA33-633C-96C6-2893-82A513E43D26}"/>
              </a:ext>
            </a:extLst>
          </p:cNvPr>
          <p:cNvSpPr txBox="1"/>
          <p:nvPr/>
        </p:nvSpPr>
        <p:spPr>
          <a:xfrm>
            <a:off x="762000" y="1981200"/>
            <a:ext cx="7829114" cy="5355312"/>
          </a:xfrm>
          <a:prstGeom prst="rect">
            <a:avLst/>
          </a:prstGeom>
          <a:noFill/>
        </p:spPr>
        <p:txBody>
          <a:bodyPr wrap="square" rtlCol="0">
            <a:spAutoFit/>
          </a:bodyPr>
          <a:lstStyle/>
          <a:p>
            <a:r>
              <a:rPr lang="fr-FR" b="1" u="sng" dirty="0"/>
              <a:t>La prise en charge des frais médicaux par l’assureur </a:t>
            </a:r>
            <a:r>
              <a:rPr lang="fr-FR" b="1" u="sng" dirty="0">
                <a:solidFill>
                  <a:schemeClr val="accent1"/>
                </a:solidFill>
              </a:rPr>
              <a:t>CNP Assurances </a:t>
            </a:r>
            <a:r>
              <a:rPr lang="fr-FR" b="1" u="sng" dirty="0"/>
              <a:t>via le CDG:</a:t>
            </a:r>
          </a:p>
          <a:p>
            <a:endParaRPr lang="fr-FR" b="1" u="sng" dirty="0"/>
          </a:p>
          <a:p>
            <a:endParaRPr lang="fr-FR" b="1" u="sng" dirty="0"/>
          </a:p>
          <a:p>
            <a:pPr marL="285750" indent="-285750">
              <a:buFont typeface="Wingdings" panose="05000000000000000000" pitchFamily="2" charset="2"/>
              <a:buChar char="ü"/>
            </a:pPr>
            <a:r>
              <a:rPr lang="fr-FR" dirty="0"/>
              <a:t>Les frais médicaux survenus en cours d’assurance doivent </a:t>
            </a:r>
            <a:r>
              <a:rPr lang="fr-FR" b="1" dirty="0"/>
              <a:t>avoir un lien médical direct et certain </a:t>
            </a:r>
            <a:r>
              <a:rPr lang="fr-FR" dirty="0"/>
              <a:t>avec la lésion ou la pathologie résultant de l’accident ou de la maladie professionnelle</a:t>
            </a:r>
          </a:p>
          <a:p>
            <a:pPr marL="742950" lvl="1" indent="-285750">
              <a:buFont typeface="Courier New" panose="02070309020205020404" pitchFamily="49" charset="0"/>
              <a:buChar char="o"/>
            </a:pPr>
            <a:endParaRPr lang="fr-FR" dirty="0"/>
          </a:p>
          <a:p>
            <a:pPr marL="285750" indent="-285750">
              <a:buFont typeface="Wingdings" panose="05000000000000000000" pitchFamily="2" charset="2"/>
              <a:buChar char="ü"/>
            </a:pPr>
            <a:r>
              <a:rPr lang="fr-FR" dirty="0"/>
              <a:t>Le remboursement des frais médicaux est effectué sur production des justificatifs accompagnés d’un RIB dans </a:t>
            </a:r>
            <a:r>
              <a:rPr lang="fr-FR" b="1" dirty="0"/>
              <a:t>un délai de 2 ans</a:t>
            </a:r>
          </a:p>
          <a:p>
            <a:pPr marL="285750" indent="-285750">
              <a:buFont typeface="Wingdings" panose="05000000000000000000" pitchFamily="2" charset="2"/>
              <a:buChar char="ü"/>
            </a:pPr>
            <a:endParaRPr lang="fr-FR" dirty="0"/>
          </a:p>
          <a:p>
            <a:pPr marL="285750" indent="-285750">
              <a:buFont typeface="Wingdings" panose="05000000000000000000" pitchFamily="2" charset="2"/>
              <a:buChar char="ü"/>
            </a:pPr>
            <a:r>
              <a:rPr lang="fr-FR" dirty="0"/>
              <a:t>La prise en charge des frais médicaux </a:t>
            </a:r>
            <a:r>
              <a:rPr lang="fr-FR" b="1" dirty="0"/>
              <a:t>prend fin </a:t>
            </a:r>
            <a:r>
              <a:rPr lang="fr-FR" dirty="0"/>
              <a:t>dès la production du certificat de consolidation ou du certificat médical final. </a:t>
            </a:r>
          </a:p>
          <a:p>
            <a:pPr marL="285750" indent="-285750">
              <a:buFont typeface="Wingdings" panose="05000000000000000000" pitchFamily="2" charset="2"/>
              <a:buChar char="ü"/>
            </a:pPr>
            <a:endParaRPr lang="fr-FR" dirty="0"/>
          </a:p>
          <a:p>
            <a:pPr marL="285750" indent="-285750">
              <a:buFont typeface="Wingdings" panose="05000000000000000000" pitchFamily="2" charset="2"/>
              <a:buChar char="ü"/>
            </a:pPr>
            <a:r>
              <a:rPr lang="fr-FR" dirty="0"/>
              <a:t>En cas de soins </a:t>
            </a:r>
            <a:r>
              <a:rPr lang="fr-FR" b="1" dirty="0"/>
              <a:t>post-consolidation</a:t>
            </a:r>
            <a:r>
              <a:rPr lang="fr-FR" dirty="0"/>
              <a:t>, vous devez fournir le protocole de soins détaillant des soins et actes</a:t>
            </a:r>
          </a:p>
          <a:p>
            <a:pPr marL="285750" indent="-285750">
              <a:buFont typeface="Wingdings" panose="05000000000000000000" pitchFamily="2" charset="2"/>
              <a:buChar char="ü"/>
            </a:pPr>
            <a:endParaRPr lang="fr-FR" b="1" dirty="0"/>
          </a:p>
          <a:p>
            <a:pPr marL="285750" indent="-285750">
              <a:buFont typeface="Wingdings" panose="05000000000000000000" pitchFamily="2" charset="2"/>
              <a:buChar char="ü"/>
            </a:pPr>
            <a:endParaRPr lang="fr-FR" b="1" dirty="0"/>
          </a:p>
          <a:p>
            <a:pPr marL="742950" lvl="1" indent="-285750">
              <a:buFont typeface="Wingdings" panose="05000000000000000000" pitchFamily="2" charset="2"/>
              <a:buChar char="ü"/>
            </a:pPr>
            <a:endParaRPr lang="fr-FR" dirty="0"/>
          </a:p>
          <a:p>
            <a:endParaRPr lang="fr-FR" dirty="0"/>
          </a:p>
        </p:txBody>
      </p:sp>
    </p:spTree>
    <p:extLst>
      <p:ext uri="{BB962C8B-B14F-4D97-AF65-F5344CB8AC3E}">
        <p14:creationId xmlns:p14="http://schemas.microsoft.com/office/powerpoint/2010/main" val="2427302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ZoneTexte 1">
            <a:extLst>
              <a:ext uri="{FF2B5EF4-FFF2-40B4-BE49-F238E27FC236}">
                <a16:creationId xmlns:a16="http://schemas.microsoft.com/office/drawing/2014/main" id="{67ECE640-F32C-6FB6-45F8-17072FD3398A}"/>
              </a:ext>
            </a:extLst>
          </p:cNvPr>
          <p:cNvSpPr txBox="1"/>
          <p:nvPr/>
        </p:nvSpPr>
        <p:spPr>
          <a:xfrm>
            <a:off x="436234" y="1225689"/>
            <a:ext cx="7661932" cy="5632311"/>
          </a:xfrm>
          <a:prstGeom prst="rect">
            <a:avLst/>
          </a:prstGeom>
          <a:noFill/>
        </p:spPr>
        <p:txBody>
          <a:bodyPr wrap="square" rtlCol="0">
            <a:spAutoFit/>
          </a:bodyPr>
          <a:lstStyle/>
          <a:p>
            <a:r>
              <a:rPr lang="fr-FR" dirty="0"/>
              <a:t>Sur votre espace client STATUAL </a:t>
            </a:r>
            <a:r>
              <a:rPr lang="fr-FR" dirty="0">
                <a:hlinkClick r:id="rId3"/>
              </a:rPr>
              <a:t>https://client-02.relyens.eu/espaceclient/</a:t>
            </a:r>
            <a:r>
              <a:rPr lang="fr-FR" dirty="0"/>
              <a:t>, une fois l’événement créé, vous avez accès à l’attestation de prise en charge</a:t>
            </a:r>
          </a:p>
          <a:p>
            <a:endParaRPr lang="fr-FR" dirty="0"/>
          </a:p>
          <a:p>
            <a:endParaRPr lang="fr-FR" dirty="0"/>
          </a:p>
          <a:p>
            <a:endParaRPr lang="fr-FR" dirty="0"/>
          </a:p>
          <a:p>
            <a:r>
              <a:rPr lang="fr-FR" dirty="0"/>
              <a:t>Nous vous conseillons vivement d’utiliser l’attestation de prise en charge des frais médicaux disponible </a:t>
            </a:r>
            <a:r>
              <a:rPr lang="fr-FR" b="1" u="sng" dirty="0">
                <a:solidFill>
                  <a:schemeClr val="accent1"/>
                </a:solidFill>
              </a:rPr>
              <a:t>via STATUAL</a:t>
            </a:r>
            <a:r>
              <a:rPr lang="fr-FR" dirty="0"/>
              <a:t>. Quels sont les avantages ?</a:t>
            </a:r>
          </a:p>
          <a:p>
            <a:endParaRPr lang="fr-FR" dirty="0"/>
          </a:p>
          <a:p>
            <a:pPr marL="285750" indent="-285750">
              <a:buFont typeface="Courier New" panose="02070309020205020404" pitchFamily="49" charset="0"/>
              <a:buChar char="o"/>
            </a:pPr>
            <a:r>
              <a:rPr lang="fr-FR" u="sng" dirty="0"/>
              <a:t>l’attestation est </a:t>
            </a:r>
            <a:r>
              <a:rPr lang="fr-FR" b="1" u="sng" dirty="0"/>
              <a:t>préremplie</a:t>
            </a:r>
            <a:r>
              <a:rPr lang="fr-FR" dirty="0"/>
              <a:t>: Nom de la collectivité, Nom et Prénom de l’agent, N° de sécurité sociale, date du CITIS, siège des lésions et latéralité de la blessure =&gt; Cela permet au praticien de vérifier que les </a:t>
            </a:r>
            <a:r>
              <a:rPr lang="fr-FR" b="1" dirty="0"/>
              <a:t>frais sont bien en lien</a:t>
            </a:r>
            <a:r>
              <a:rPr lang="fr-FR" dirty="0"/>
              <a:t> avec le CITIS et cela </a:t>
            </a:r>
            <a:r>
              <a:rPr lang="fr-FR" b="1" dirty="0"/>
              <a:t>limite les erreurs </a:t>
            </a:r>
            <a:r>
              <a:rPr lang="fr-FR" dirty="0"/>
              <a:t>possibles (erreur de dossiers, erreur d’événement si plusieurs CITIS pour le même agent …)</a:t>
            </a:r>
          </a:p>
          <a:p>
            <a:pPr marL="285750" indent="-285750">
              <a:buFont typeface="Courier New" panose="02070309020205020404" pitchFamily="49" charset="0"/>
              <a:buChar char="o"/>
            </a:pPr>
            <a:endParaRPr lang="fr-FR" dirty="0"/>
          </a:p>
          <a:p>
            <a:pPr marL="285750" indent="-285750">
              <a:buFont typeface="Courier New" panose="02070309020205020404" pitchFamily="49" charset="0"/>
              <a:buChar char="o"/>
            </a:pPr>
            <a:r>
              <a:rPr lang="fr-FR" u="sng" dirty="0"/>
              <a:t>l’</a:t>
            </a:r>
            <a:r>
              <a:rPr lang="fr-FR" b="1" u="sng" dirty="0"/>
              <a:t>adresse de retour </a:t>
            </a:r>
            <a:r>
              <a:rPr lang="fr-FR" u="sng" dirty="0"/>
              <a:t>est celle de Relyens:</a:t>
            </a:r>
            <a:r>
              <a:rPr lang="fr-FR" dirty="0"/>
              <a:t> cela évite le passage des documents au CDG puisqu’à réception des frais médicaux, nous les envoyons par voie postale à Relyens =&gt; </a:t>
            </a:r>
            <a:r>
              <a:rPr lang="fr-FR" b="1" dirty="0"/>
              <a:t>Rapidité</a:t>
            </a:r>
            <a:r>
              <a:rPr lang="fr-FR" dirty="0"/>
              <a:t> dans le traitement</a:t>
            </a:r>
          </a:p>
          <a:p>
            <a:pPr marL="285750" indent="-285750">
              <a:buFont typeface="Courier New" panose="02070309020205020404" pitchFamily="49" charset="0"/>
              <a:buChar char="o"/>
            </a:pPr>
            <a:endParaRPr lang="fr-FR" dirty="0"/>
          </a:p>
          <a:p>
            <a:pPr marL="285750" indent="-285750">
              <a:buFont typeface="Courier New" panose="02070309020205020404" pitchFamily="49" charset="0"/>
              <a:buChar char="o"/>
            </a:pPr>
            <a:r>
              <a:rPr lang="fr-FR" dirty="0"/>
              <a:t>Formation en </a:t>
            </a:r>
            <a:r>
              <a:rPr lang="fr-FR" dirty="0" err="1"/>
              <a:t>visio</a:t>
            </a:r>
            <a:r>
              <a:rPr lang="fr-FR" dirty="0"/>
              <a:t> à l’utilisation de l’outil </a:t>
            </a:r>
            <a:r>
              <a:rPr lang="fr-FR" dirty="0" err="1"/>
              <a:t>Statual</a:t>
            </a:r>
            <a:r>
              <a:rPr lang="fr-FR" dirty="0"/>
              <a:t> en cours de programmation sur le 1</a:t>
            </a:r>
            <a:r>
              <a:rPr lang="fr-FR" baseline="30000" dirty="0"/>
              <a:t>er</a:t>
            </a:r>
            <a:r>
              <a:rPr lang="fr-FR" dirty="0"/>
              <a:t> semestre </a:t>
            </a:r>
          </a:p>
        </p:txBody>
      </p:sp>
      <p:sp>
        <p:nvSpPr>
          <p:cNvPr id="3" name="ZoneTexte 2">
            <a:extLst>
              <a:ext uri="{FF2B5EF4-FFF2-40B4-BE49-F238E27FC236}">
                <a16:creationId xmlns:a16="http://schemas.microsoft.com/office/drawing/2014/main" id="{63A6768A-A1BB-D40E-5DAA-2170928056FF}"/>
              </a:ext>
            </a:extLst>
          </p:cNvPr>
          <p:cNvSpPr txBox="1"/>
          <p:nvPr/>
        </p:nvSpPr>
        <p:spPr>
          <a:xfrm>
            <a:off x="3403373" y="601062"/>
            <a:ext cx="4864368" cy="369332"/>
          </a:xfrm>
          <a:prstGeom prst="rect">
            <a:avLst/>
          </a:prstGeom>
          <a:noFill/>
        </p:spPr>
        <p:txBody>
          <a:bodyPr wrap="square" rtlCol="0">
            <a:spAutoFit/>
          </a:bodyPr>
          <a:lstStyle/>
          <a:p>
            <a:r>
              <a:rPr lang="fr-FR" b="1" dirty="0">
                <a:solidFill>
                  <a:srgbClr val="00B0F0"/>
                </a:solidFill>
              </a:rPr>
              <a:t>Module assurance statutaire – Les frais médicaux</a:t>
            </a:r>
          </a:p>
        </p:txBody>
      </p:sp>
      <p:pic>
        <p:nvPicPr>
          <p:cNvPr id="5" name="Image 4">
            <a:extLst>
              <a:ext uri="{FF2B5EF4-FFF2-40B4-BE49-F238E27FC236}">
                <a16:creationId xmlns:a16="http://schemas.microsoft.com/office/drawing/2014/main" id="{9E3DC1A7-C224-0D4C-085D-8B65D13361D1}"/>
              </a:ext>
            </a:extLst>
          </p:cNvPr>
          <p:cNvPicPr>
            <a:picLocks noChangeAspect="1"/>
          </p:cNvPicPr>
          <p:nvPr/>
        </p:nvPicPr>
        <p:blipFill>
          <a:blip r:embed="rId4"/>
          <a:stretch>
            <a:fillRect/>
          </a:stretch>
        </p:blipFill>
        <p:spPr>
          <a:xfrm>
            <a:off x="2095628" y="2065526"/>
            <a:ext cx="4877481" cy="409632"/>
          </a:xfrm>
          <a:prstGeom prst="rect">
            <a:avLst/>
          </a:prstGeom>
        </p:spPr>
      </p:pic>
      <p:cxnSp>
        <p:nvCxnSpPr>
          <p:cNvPr id="10" name="Connecteur droit avec flèche 9">
            <a:extLst>
              <a:ext uri="{FF2B5EF4-FFF2-40B4-BE49-F238E27FC236}">
                <a16:creationId xmlns:a16="http://schemas.microsoft.com/office/drawing/2014/main" id="{F1D63961-787F-33D3-1B48-CFA75B58ABBE}"/>
              </a:ext>
            </a:extLst>
          </p:cNvPr>
          <p:cNvCxnSpPr>
            <a:cxnSpLocks/>
          </p:cNvCxnSpPr>
          <p:nvPr/>
        </p:nvCxnSpPr>
        <p:spPr>
          <a:xfrm flipH="1">
            <a:off x="4419600" y="1868246"/>
            <a:ext cx="60960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363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F5754-8D07-E27D-0CC8-EC427FA743EE}"/>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4D684F4E-111F-0713-0A80-B04158305B33}"/>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BF93543B-14B8-4342-7766-B09FFD916129}"/>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A55E581D-A9AD-5745-097D-B129DC2F0FE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F202EB65-5B06-AAAC-A35D-45F2D7FF783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738CEFA3-7EB2-5E75-B38A-CB4D34B61D5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375F8162-7A67-A1EC-2FF2-8CCD865F1C0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895C2860-0A2D-91A6-91DD-313B6FE5EB8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D7CE2E4-3F00-8C63-0E53-D4F65FAE8E3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197DDEE4-DCE7-39AE-A994-7D03AB96FA3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55D0645-392E-D4D6-1B92-B52320442B6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E30D8FAD-F047-8A7B-1A98-7C705BF18DC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148F33B2-40FF-F8E5-3637-E9517E2C768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0C5DAC8-877F-123F-52B3-46AFC315F73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361018E7-747C-C988-F397-F817FEC50FB9}"/>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ZoneTexte 1">
            <a:extLst>
              <a:ext uri="{FF2B5EF4-FFF2-40B4-BE49-F238E27FC236}">
                <a16:creationId xmlns:a16="http://schemas.microsoft.com/office/drawing/2014/main" id="{E6AD8C49-FD93-86A1-16C0-758358BB025D}"/>
              </a:ext>
            </a:extLst>
          </p:cNvPr>
          <p:cNvSpPr txBox="1"/>
          <p:nvPr/>
        </p:nvSpPr>
        <p:spPr>
          <a:xfrm>
            <a:off x="711213" y="2036114"/>
            <a:ext cx="7661932" cy="4247317"/>
          </a:xfrm>
          <a:prstGeom prst="rect">
            <a:avLst/>
          </a:prstGeom>
          <a:noFill/>
        </p:spPr>
        <p:txBody>
          <a:bodyPr wrap="square" rtlCol="0">
            <a:spAutoFit/>
          </a:bodyPr>
          <a:lstStyle/>
          <a:p>
            <a:r>
              <a:rPr lang="fr-FR" dirty="0"/>
              <a:t>En cas d’</a:t>
            </a:r>
            <a:r>
              <a:rPr lang="fr-FR" b="1" dirty="0"/>
              <a:t>urgence</a:t>
            </a:r>
            <a:r>
              <a:rPr lang="fr-FR" dirty="0"/>
              <a:t>, par exemple si l’agent doit se rendre à l’hôpital avant que vous n’ayez pu déclarer l’événement sur CNP STATUAL, vous pouvez lui transmettre une attestation de prise en charge non préremplie.</a:t>
            </a:r>
          </a:p>
          <a:p>
            <a:endParaRPr lang="fr-FR" dirty="0"/>
          </a:p>
          <a:p>
            <a:r>
              <a:rPr lang="fr-FR" dirty="0"/>
              <a:t>Le document est disponible dans </a:t>
            </a:r>
            <a:r>
              <a:rPr lang="fr-FR" b="1" dirty="0"/>
              <a:t>l’espace réservé </a:t>
            </a:r>
            <a:r>
              <a:rPr lang="fr-FR" dirty="0"/>
              <a:t>du CDG dans l’onglet « Assurances ».</a:t>
            </a:r>
          </a:p>
          <a:p>
            <a:endParaRPr lang="fr-FR" dirty="0"/>
          </a:p>
          <a:p>
            <a:r>
              <a:rPr lang="fr-FR" u="sng" dirty="0"/>
              <a:t>Nous vous conseillons :</a:t>
            </a:r>
          </a:p>
          <a:p>
            <a:pPr marL="285750" indent="-285750">
              <a:buFont typeface="Courier New" panose="02070309020205020404" pitchFamily="49" charset="0"/>
              <a:buChar char="o"/>
            </a:pPr>
            <a:r>
              <a:rPr lang="fr-FR" dirty="0"/>
              <a:t>De détruire les anciens formulaires avec l’adresse du CDG</a:t>
            </a:r>
          </a:p>
          <a:p>
            <a:pPr marL="285750" indent="-285750">
              <a:buFont typeface="Courier New" panose="02070309020205020404" pitchFamily="49" charset="0"/>
              <a:buChar char="o"/>
            </a:pPr>
            <a:r>
              <a:rPr lang="fr-FR" dirty="0"/>
              <a:t>D’imprimer un ou deux exemplaires afin de les avoir sous la main en cas d’urgence</a:t>
            </a:r>
          </a:p>
          <a:p>
            <a:pPr marL="285750" indent="-285750">
              <a:buFont typeface="Courier New" panose="02070309020205020404" pitchFamily="49" charset="0"/>
              <a:buChar char="o"/>
            </a:pPr>
            <a:r>
              <a:rPr lang="fr-FR" dirty="0"/>
              <a:t>De communiquer l’adresse de Relyens aux praticiens et aux agents (en cas de sollicitation)</a:t>
            </a:r>
          </a:p>
          <a:p>
            <a:pPr lvl="2"/>
            <a:endParaRPr lang="fr-FR" dirty="0"/>
          </a:p>
          <a:p>
            <a:pPr marL="285750" indent="-285750">
              <a:buFont typeface="Wingdings" panose="05000000000000000000" pitchFamily="2" charset="2"/>
              <a:buChar char="Ø"/>
            </a:pPr>
            <a:endParaRPr lang="fr-FR" dirty="0"/>
          </a:p>
        </p:txBody>
      </p:sp>
      <p:sp>
        <p:nvSpPr>
          <p:cNvPr id="3" name="ZoneTexte 2">
            <a:extLst>
              <a:ext uri="{FF2B5EF4-FFF2-40B4-BE49-F238E27FC236}">
                <a16:creationId xmlns:a16="http://schemas.microsoft.com/office/drawing/2014/main" id="{64F6AE55-7A45-07AA-BB5C-4987CCD41131}"/>
              </a:ext>
            </a:extLst>
          </p:cNvPr>
          <p:cNvSpPr txBox="1"/>
          <p:nvPr/>
        </p:nvSpPr>
        <p:spPr>
          <a:xfrm>
            <a:off x="3429000" y="601062"/>
            <a:ext cx="4838741" cy="369332"/>
          </a:xfrm>
          <a:prstGeom prst="rect">
            <a:avLst/>
          </a:prstGeom>
          <a:noFill/>
        </p:spPr>
        <p:txBody>
          <a:bodyPr wrap="square" rtlCol="0">
            <a:spAutoFit/>
          </a:bodyPr>
          <a:lstStyle/>
          <a:p>
            <a:r>
              <a:rPr lang="fr-FR" b="1" dirty="0">
                <a:solidFill>
                  <a:srgbClr val="00B0F0"/>
                </a:solidFill>
              </a:rPr>
              <a:t>Module assurance statutaire – Les frais médicaux</a:t>
            </a:r>
          </a:p>
        </p:txBody>
      </p:sp>
    </p:spTree>
    <p:extLst>
      <p:ext uri="{BB962C8B-B14F-4D97-AF65-F5344CB8AC3E}">
        <p14:creationId xmlns:p14="http://schemas.microsoft.com/office/powerpoint/2010/main" val="820716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E14F7-780E-B198-9F6A-9AD4D302E167}"/>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697601B5-B10A-B27E-789E-4334483F3643}"/>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D34EE4D-AD99-FD6A-5572-D69ABDEF7517}"/>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3A434869-CEE4-7457-7F39-A8CC8ED42FD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52811275-0B66-21EE-D0CD-DA42D1D80A7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1CA1682E-C5B2-3270-ADAB-FB4698121D2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E524D39C-A1FA-70C5-3B56-918C95CC9CF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C706077-5197-DB0D-AD71-F5C67D328B0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D2ACB42-3F22-B1F1-ECCF-1AEF95DAAB11}"/>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0BC4B8C-E5EC-A27E-4691-7BA576BA6F5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916EFDA-74C9-E21E-9C46-E7A9C3D3A5D4}"/>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4920BFAA-B2DB-BB8F-FBFC-630EAD23EC5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1153B04-578A-7C82-5DFA-F0FABBACEB0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86B80D2-A68C-359A-3077-C3EE56B7B7E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DDBE5F6-0790-26E7-FBDF-6E3DD07175D7}"/>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ZoneTexte 1">
            <a:extLst>
              <a:ext uri="{FF2B5EF4-FFF2-40B4-BE49-F238E27FC236}">
                <a16:creationId xmlns:a16="http://schemas.microsoft.com/office/drawing/2014/main" id="{997AF3D7-6DB4-C8FA-D092-B4DF5C7A27FF}"/>
              </a:ext>
            </a:extLst>
          </p:cNvPr>
          <p:cNvSpPr txBox="1"/>
          <p:nvPr/>
        </p:nvSpPr>
        <p:spPr>
          <a:xfrm>
            <a:off x="711213" y="2036114"/>
            <a:ext cx="7661932" cy="4801314"/>
          </a:xfrm>
          <a:prstGeom prst="rect">
            <a:avLst/>
          </a:prstGeom>
          <a:noFill/>
        </p:spPr>
        <p:txBody>
          <a:bodyPr wrap="square" rtlCol="0">
            <a:spAutoFit/>
          </a:bodyPr>
          <a:lstStyle/>
          <a:p>
            <a:r>
              <a:rPr lang="fr-FR" u="sng" dirty="0"/>
              <a:t>Points de vigilance :</a:t>
            </a:r>
          </a:p>
          <a:p>
            <a:endParaRPr lang="fr-FR" dirty="0"/>
          </a:p>
          <a:p>
            <a:pPr marL="285750" indent="-285750">
              <a:buFont typeface="Wingdings" panose="05000000000000000000" pitchFamily="2" charset="2"/>
              <a:buChar char="v"/>
            </a:pPr>
            <a:r>
              <a:rPr lang="fr-FR" dirty="0"/>
              <a:t>L’agent doit présenter </a:t>
            </a:r>
            <a:r>
              <a:rPr lang="fr-FR" u="sng" dirty="0"/>
              <a:t>une attestation à chaque praticien </a:t>
            </a:r>
            <a:r>
              <a:rPr lang="fr-FR" dirty="0"/>
              <a:t>(si plusieurs praticiens ont complété le même document, CNP Assurances ne remboursera pas les praticiens).</a:t>
            </a:r>
          </a:p>
          <a:p>
            <a:pPr marL="285750" indent="-285750">
              <a:buFont typeface="Wingdings" panose="05000000000000000000" pitchFamily="2" charset="2"/>
              <a:buChar char="v"/>
            </a:pPr>
            <a:endParaRPr lang="fr-FR" dirty="0"/>
          </a:p>
          <a:p>
            <a:pPr marL="285750" indent="-285750">
              <a:buFont typeface="Wingdings" panose="05000000000000000000" pitchFamily="2" charset="2"/>
              <a:buChar char="v"/>
            </a:pPr>
            <a:r>
              <a:rPr lang="fr-FR" dirty="0"/>
              <a:t>L’agent CNRACL ne doit pas présenter sa carte vitale</a:t>
            </a:r>
          </a:p>
          <a:p>
            <a:pPr marL="285750" indent="-285750">
              <a:buFont typeface="Wingdings" panose="05000000000000000000" pitchFamily="2" charset="2"/>
              <a:buChar char="v"/>
            </a:pPr>
            <a:endParaRPr lang="fr-FR" dirty="0"/>
          </a:p>
          <a:p>
            <a:pPr marL="285750" indent="-285750">
              <a:buFont typeface="Wingdings" panose="05000000000000000000" pitchFamily="2" charset="2"/>
              <a:buChar char="v"/>
            </a:pPr>
            <a:endParaRPr lang="fr-FR" b="1" u="sng" dirty="0"/>
          </a:p>
          <a:p>
            <a:pPr marL="285750" indent="-285750">
              <a:buFont typeface="Wingdings" panose="05000000000000000000" pitchFamily="2" charset="2"/>
              <a:buChar char="v"/>
            </a:pPr>
            <a:r>
              <a:rPr lang="fr-FR" b="1" u="sng" dirty="0"/>
              <a:t>En cas de doute </a:t>
            </a:r>
            <a:r>
              <a:rPr lang="fr-FR" dirty="0"/>
              <a:t>sur l’imputabilité au service: Vous devez cocher la case « </a:t>
            </a:r>
            <a:r>
              <a:rPr lang="fr-FR" b="1" dirty="0"/>
              <a:t>doute </a:t>
            </a:r>
            <a:r>
              <a:rPr lang="fr-FR" dirty="0"/>
              <a:t>» sur l’enquête administrative. </a:t>
            </a:r>
            <a:r>
              <a:rPr lang="fr-FR" dirty="0">
                <a:solidFill>
                  <a:srgbClr val="00B0F0"/>
                </a:solidFill>
              </a:rPr>
              <a:t>Vous </a:t>
            </a:r>
            <a:r>
              <a:rPr lang="fr-FR" b="1" dirty="0">
                <a:solidFill>
                  <a:srgbClr val="00B0F0"/>
                </a:solidFill>
              </a:rPr>
              <a:t>ne devez pas fournir l’attestation de prise en charge </a:t>
            </a:r>
            <a:r>
              <a:rPr lang="fr-FR" dirty="0">
                <a:solidFill>
                  <a:srgbClr val="00B0F0"/>
                </a:solidFill>
              </a:rPr>
              <a:t>des relevés d’honoraires</a:t>
            </a:r>
            <a:r>
              <a:rPr lang="fr-FR" dirty="0"/>
              <a:t>. </a:t>
            </a:r>
            <a:r>
              <a:rPr lang="fr-FR" i="1" dirty="0"/>
              <a:t>En cas d’avis défavorable du médecin agrée et/ou du Conseil Médical, les frais médicaux seront réclamés à la collectivité en cas de transmission d’une attestation de prise en charge</a:t>
            </a:r>
          </a:p>
          <a:p>
            <a:pPr lvl="2"/>
            <a:endParaRPr lang="fr-FR" dirty="0"/>
          </a:p>
          <a:p>
            <a:pPr marL="285750" indent="-285750">
              <a:buFont typeface="Wingdings" panose="05000000000000000000" pitchFamily="2" charset="2"/>
              <a:buChar char="Ø"/>
            </a:pPr>
            <a:endParaRPr lang="fr-FR" dirty="0"/>
          </a:p>
        </p:txBody>
      </p:sp>
      <p:sp>
        <p:nvSpPr>
          <p:cNvPr id="3" name="ZoneTexte 2">
            <a:extLst>
              <a:ext uri="{FF2B5EF4-FFF2-40B4-BE49-F238E27FC236}">
                <a16:creationId xmlns:a16="http://schemas.microsoft.com/office/drawing/2014/main" id="{398B92DF-BF3C-040C-192A-83AA9942D8E7}"/>
              </a:ext>
            </a:extLst>
          </p:cNvPr>
          <p:cNvSpPr txBox="1"/>
          <p:nvPr/>
        </p:nvSpPr>
        <p:spPr>
          <a:xfrm>
            <a:off x="3319170" y="601062"/>
            <a:ext cx="4948571" cy="369332"/>
          </a:xfrm>
          <a:prstGeom prst="rect">
            <a:avLst/>
          </a:prstGeom>
          <a:noFill/>
        </p:spPr>
        <p:txBody>
          <a:bodyPr wrap="square" rtlCol="0">
            <a:spAutoFit/>
          </a:bodyPr>
          <a:lstStyle/>
          <a:p>
            <a:r>
              <a:rPr lang="fr-FR" b="1" dirty="0">
                <a:solidFill>
                  <a:srgbClr val="00B0F0"/>
                </a:solidFill>
              </a:rPr>
              <a:t>Module assurance statutaire – Les frais médicaux</a:t>
            </a:r>
          </a:p>
        </p:txBody>
      </p:sp>
      <p:pic>
        <p:nvPicPr>
          <p:cNvPr id="4" name="Image 3">
            <a:extLst>
              <a:ext uri="{FF2B5EF4-FFF2-40B4-BE49-F238E27FC236}">
                <a16:creationId xmlns:a16="http://schemas.microsoft.com/office/drawing/2014/main" id="{FDAC9418-1A7E-A27B-EBAD-CD97FAB29A23}"/>
              </a:ext>
            </a:extLst>
          </p:cNvPr>
          <p:cNvPicPr>
            <a:picLocks noChangeAspect="1"/>
          </p:cNvPicPr>
          <p:nvPr/>
        </p:nvPicPr>
        <p:blipFill>
          <a:blip r:embed="rId3"/>
          <a:stretch>
            <a:fillRect/>
          </a:stretch>
        </p:blipFill>
        <p:spPr>
          <a:xfrm>
            <a:off x="4953000" y="1480205"/>
            <a:ext cx="990600" cy="888491"/>
          </a:xfrm>
          <a:prstGeom prst="rect">
            <a:avLst/>
          </a:prstGeom>
        </p:spPr>
      </p:pic>
    </p:spTree>
    <p:extLst>
      <p:ext uri="{BB962C8B-B14F-4D97-AF65-F5344CB8AC3E}">
        <p14:creationId xmlns:p14="http://schemas.microsoft.com/office/powerpoint/2010/main" val="2644911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29952-50EF-1BC8-4492-AA2000AB4299}"/>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BDFA2225-C39F-F374-E978-0B61E2105211}"/>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5EB4DFA-358E-8343-4728-4F2C8FA96500}"/>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4C9999D9-76E4-D539-A393-EAA9F67C851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FF16BBCA-A6DB-0A03-0505-73BCB67F1EE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587D330C-AD64-D18F-EAE5-75B57C0DCF8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89F6DAB2-E3E3-F9B0-0853-107B1A20AFE2}"/>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8CBA25F-2A5F-4AE5-EA88-D51C7FDEDC9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577CDC69-99B7-E195-2039-9CAF20C8C3B4}"/>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1106320-166B-53A7-8906-F08F9125D17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22FAAC8-51C0-7FFC-10E1-3624AC2633FB}"/>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06E23A5-46B0-ED51-F41E-64CB40CC479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E6D653F4-A962-950C-BFC1-F6E6B77B33B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69012616-27DF-AB02-EE3A-E5A812AF157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854C5C0-B65D-C716-5A08-0316873D18D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ZoneTexte 1">
            <a:extLst>
              <a:ext uri="{FF2B5EF4-FFF2-40B4-BE49-F238E27FC236}">
                <a16:creationId xmlns:a16="http://schemas.microsoft.com/office/drawing/2014/main" id="{0B975E9C-569F-C0E8-A96C-17E5295C0880}"/>
              </a:ext>
            </a:extLst>
          </p:cNvPr>
          <p:cNvSpPr txBox="1"/>
          <p:nvPr/>
        </p:nvSpPr>
        <p:spPr>
          <a:xfrm>
            <a:off x="711213" y="2036114"/>
            <a:ext cx="7661932" cy="3970318"/>
          </a:xfrm>
          <a:prstGeom prst="rect">
            <a:avLst/>
          </a:prstGeom>
          <a:noFill/>
        </p:spPr>
        <p:txBody>
          <a:bodyPr wrap="square" rtlCol="0">
            <a:spAutoFit/>
          </a:bodyPr>
          <a:lstStyle/>
          <a:p>
            <a:r>
              <a:rPr lang="fr-FR" dirty="0"/>
              <a:t>2- </a:t>
            </a:r>
            <a:r>
              <a:rPr lang="fr-FR" u="sng" dirty="0"/>
              <a:t>les agents IRCANTEC</a:t>
            </a:r>
          </a:p>
          <a:p>
            <a:endParaRPr lang="fr-FR" u="sng" dirty="0"/>
          </a:p>
          <a:p>
            <a:pPr marL="285750" indent="-285750">
              <a:buFont typeface="Wingdings" panose="05000000000000000000" pitchFamily="2" charset="2"/>
              <a:buChar char="ü"/>
            </a:pPr>
            <a:r>
              <a:rPr lang="fr-FR" dirty="0"/>
              <a:t>Vous devez effectuer la déclaration sur </a:t>
            </a:r>
            <a:r>
              <a:rPr lang="fr-FR" dirty="0">
                <a:hlinkClick r:id="rId3"/>
              </a:rPr>
              <a:t>www.net-entreprises.fr</a:t>
            </a:r>
            <a:endParaRPr lang="fr-FR" dirty="0"/>
          </a:p>
          <a:p>
            <a:pPr marL="285750" indent="-285750">
              <a:buFont typeface="Wingdings" panose="05000000000000000000" pitchFamily="2" charset="2"/>
              <a:buChar char="ü"/>
            </a:pPr>
            <a:r>
              <a:rPr lang="fr-FR" dirty="0"/>
              <a:t>Vous devrez délivrer à l’agent une « feuille de soins » (imprimé S6201), document qui se génère automatiquement lorsque la déclaration d’accident de service est établie via le site </a:t>
            </a:r>
          </a:p>
          <a:p>
            <a:pPr marL="285750" indent="-285750">
              <a:buFont typeface="Wingdings" panose="05000000000000000000" pitchFamily="2" charset="2"/>
              <a:buChar char="ü"/>
            </a:pPr>
            <a:r>
              <a:rPr lang="fr-FR" dirty="0"/>
              <a:t>La CPAM devra statuer sur l’imputabilité au service</a:t>
            </a:r>
          </a:p>
          <a:p>
            <a:pPr marL="285750" indent="-285750">
              <a:buFont typeface="Wingdings" panose="05000000000000000000" pitchFamily="2" charset="2"/>
              <a:buChar char="ü"/>
            </a:pPr>
            <a:endParaRPr lang="fr-FR" dirty="0"/>
          </a:p>
          <a:p>
            <a:pPr marL="285750" indent="-285750">
              <a:buFont typeface="Wingdings" panose="05000000000000000000" pitchFamily="2" charset="2"/>
              <a:buChar char="ü"/>
            </a:pPr>
            <a:r>
              <a:rPr lang="fr-FR" dirty="0"/>
              <a:t>Si vous êtes assurés pour les agents IRCANTEC avec CNP Assurances et le CDG, vous devez déclarer l’événement sur CNP STATUAL</a:t>
            </a:r>
          </a:p>
          <a:p>
            <a:pPr marL="285750" indent="-285750">
              <a:buFont typeface="Wingdings" panose="05000000000000000000" pitchFamily="2" charset="2"/>
              <a:buChar char="ü"/>
            </a:pPr>
            <a:r>
              <a:rPr lang="fr-FR" dirty="0">
                <a:solidFill>
                  <a:schemeClr val="accent1"/>
                </a:solidFill>
              </a:rPr>
              <a:t>Les frais médicaux doivent être envoyés à la CPAM </a:t>
            </a:r>
            <a:r>
              <a:rPr lang="fr-FR" dirty="0"/>
              <a:t>(pas de prise en charge des frais médicaux par CNP Assurances pour les agents IRCANTEC)</a:t>
            </a:r>
          </a:p>
          <a:p>
            <a:pPr lvl="2"/>
            <a:endParaRPr lang="fr-FR" dirty="0"/>
          </a:p>
          <a:p>
            <a:pPr marL="285750" indent="-285750">
              <a:buFont typeface="Wingdings" panose="05000000000000000000" pitchFamily="2" charset="2"/>
              <a:buChar char="Ø"/>
            </a:pPr>
            <a:endParaRPr lang="fr-FR" dirty="0"/>
          </a:p>
        </p:txBody>
      </p:sp>
      <p:sp>
        <p:nvSpPr>
          <p:cNvPr id="3" name="ZoneTexte 2">
            <a:extLst>
              <a:ext uri="{FF2B5EF4-FFF2-40B4-BE49-F238E27FC236}">
                <a16:creationId xmlns:a16="http://schemas.microsoft.com/office/drawing/2014/main" id="{6819BB52-845C-64B1-3591-3752B771B252}"/>
              </a:ext>
            </a:extLst>
          </p:cNvPr>
          <p:cNvSpPr txBox="1"/>
          <p:nvPr/>
        </p:nvSpPr>
        <p:spPr>
          <a:xfrm>
            <a:off x="3319170" y="601062"/>
            <a:ext cx="4948571" cy="369332"/>
          </a:xfrm>
          <a:prstGeom prst="rect">
            <a:avLst/>
          </a:prstGeom>
          <a:noFill/>
        </p:spPr>
        <p:txBody>
          <a:bodyPr wrap="square" rtlCol="0">
            <a:spAutoFit/>
          </a:bodyPr>
          <a:lstStyle/>
          <a:p>
            <a:r>
              <a:rPr lang="fr-FR" b="1" dirty="0">
                <a:solidFill>
                  <a:srgbClr val="00B0F0"/>
                </a:solidFill>
              </a:rPr>
              <a:t>Module assurance statutaire – Les frais médicaux</a:t>
            </a:r>
          </a:p>
        </p:txBody>
      </p:sp>
      <p:pic>
        <p:nvPicPr>
          <p:cNvPr id="4" name="Image 3">
            <a:extLst>
              <a:ext uri="{FF2B5EF4-FFF2-40B4-BE49-F238E27FC236}">
                <a16:creationId xmlns:a16="http://schemas.microsoft.com/office/drawing/2014/main" id="{7CC479A3-3A15-EA1D-C832-0C0000719610}"/>
              </a:ext>
            </a:extLst>
          </p:cNvPr>
          <p:cNvPicPr>
            <a:picLocks noChangeAspect="1"/>
          </p:cNvPicPr>
          <p:nvPr/>
        </p:nvPicPr>
        <p:blipFill>
          <a:blip r:embed="rId4"/>
          <a:stretch>
            <a:fillRect/>
          </a:stretch>
        </p:blipFill>
        <p:spPr>
          <a:xfrm>
            <a:off x="7315200" y="5181600"/>
            <a:ext cx="626256" cy="561703"/>
          </a:xfrm>
          <a:prstGeom prst="rect">
            <a:avLst/>
          </a:prstGeom>
        </p:spPr>
      </p:pic>
      <p:pic>
        <p:nvPicPr>
          <p:cNvPr id="5" name="Image 4" descr="Une image contenant logo, Police, Graphique, symbole&#10;&#10;Description générée automatiquement">
            <a:extLst>
              <a:ext uri="{FF2B5EF4-FFF2-40B4-BE49-F238E27FC236}">
                <a16:creationId xmlns:a16="http://schemas.microsoft.com/office/drawing/2014/main" id="{B1821BAB-84F6-D494-E672-100F657951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62061" y="1150769"/>
            <a:ext cx="2608326" cy="1258288"/>
          </a:xfrm>
          <a:prstGeom prst="rect">
            <a:avLst/>
          </a:prstGeom>
        </p:spPr>
      </p:pic>
    </p:spTree>
    <p:extLst>
      <p:ext uri="{BB962C8B-B14F-4D97-AF65-F5344CB8AC3E}">
        <p14:creationId xmlns:p14="http://schemas.microsoft.com/office/powerpoint/2010/main" val="3260320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9E5D8-2CCA-574C-FB01-366DE9431C65}"/>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342C2551-CD8C-E01B-C07C-82CA57FCEEEF}"/>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AEED4521-E2B1-607E-6E97-9B4B0FE190D4}"/>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76B38731-EBE5-F261-DC44-578595660E73}"/>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4DF9EB0-33AF-2CF3-8692-6E24A600C22F}"/>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6083E37-EECE-D612-E1BA-E6D9686B1B2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0AC10602-24B0-E461-CAD3-FB3CA6534CC8}"/>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414B3098-BCCB-C9B9-5994-880AA299E24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9165974B-BDCF-E1D3-B1D7-1C252D96824D}"/>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325EB31-D033-7A52-CEB2-89D2C1D6473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236A8823-C4D4-E8DB-B82B-CE88D52767D3}"/>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5CA89F4-EE5C-5A70-9FF4-A729C617E53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B3A9D298-E24F-C9B2-3600-58072D48484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500E684-3F87-7F52-041E-B301982E7E2F}"/>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205F0DF-22EA-6550-BD93-62FD5FCA30BB}"/>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ZoneTexte 1">
            <a:extLst>
              <a:ext uri="{FF2B5EF4-FFF2-40B4-BE49-F238E27FC236}">
                <a16:creationId xmlns:a16="http://schemas.microsoft.com/office/drawing/2014/main" id="{BC25AAED-55BA-C245-91F0-5EE9CAF05266}"/>
              </a:ext>
            </a:extLst>
          </p:cNvPr>
          <p:cNvSpPr txBox="1"/>
          <p:nvPr/>
        </p:nvSpPr>
        <p:spPr>
          <a:xfrm>
            <a:off x="605809" y="2209800"/>
            <a:ext cx="7661932" cy="2031325"/>
          </a:xfrm>
          <a:prstGeom prst="rect">
            <a:avLst/>
          </a:prstGeom>
          <a:noFill/>
        </p:spPr>
        <p:txBody>
          <a:bodyPr wrap="square" rtlCol="0">
            <a:spAutoFit/>
          </a:bodyPr>
          <a:lstStyle/>
          <a:p>
            <a:pPr lvl="2"/>
            <a:r>
              <a:rPr lang="fr-FR" dirty="0"/>
              <a:t>Pour toute question concernant l’assurance statutaire (adhésion ou suivi de dossiers, vous pouvez contacter Mme Aurélie FRAPPIER et Mme GENDRAULT Céline:</a:t>
            </a:r>
          </a:p>
          <a:p>
            <a:pPr lvl="2"/>
            <a:r>
              <a:rPr lang="fr-FR" dirty="0"/>
              <a:t>- Par mail à </a:t>
            </a:r>
            <a:r>
              <a:rPr lang="fr-FR" u="sng" dirty="0" err="1">
                <a:solidFill>
                  <a:schemeClr val="accent1">
                    <a:lumMod val="50000"/>
                  </a:schemeClr>
                </a:solidFill>
              </a:rPr>
              <a:t>assurances.retraite@cdg</a:t>
            </a:r>
            <a:r>
              <a:rPr lang="fr-FR" u="sng" dirty="0">
                <a:solidFill>
                  <a:schemeClr val="accent1">
                    <a:lumMod val="50000"/>
                  </a:schemeClr>
                </a:solidFill>
              </a:rPr>
              <a:t> 18.fr</a:t>
            </a:r>
          </a:p>
          <a:p>
            <a:pPr lvl="2"/>
            <a:r>
              <a:rPr lang="fr-FR" dirty="0"/>
              <a:t>- Par téléphone : 02.48.50.82.51 ou 02.48.50.82.52</a:t>
            </a:r>
          </a:p>
          <a:p>
            <a:pPr lvl="2"/>
            <a:endParaRPr lang="fr-FR" dirty="0"/>
          </a:p>
          <a:p>
            <a:pPr marL="285750" indent="-285750">
              <a:buFont typeface="Wingdings" panose="05000000000000000000" pitchFamily="2" charset="2"/>
              <a:buChar char="Ø"/>
            </a:pPr>
            <a:endParaRPr lang="fr-FR" dirty="0"/>
          </a:p>
        </p:txBody>
      </p:sp>
      <p:sp>
        <p:nvSpPr>
          <p:cNvPr id="3" name="ZoneTexte 2">
            <a:extLst>
              <a:ext uri="{FF2B5EF4-FFF2-40B4-BE49-F238E27FC236}">
                <a16:creationId xmlns:a16="http://schemas.microsoft.com/office/drawing/2014/main" id="{653606EF-479B-3DB7-B4E5-3ED560CCAA58}"/>
              </a:ext>
            </a:extLst>
          </p:cNvPr>
          <p:cNvSpPr txBox="1"/>
          <p:nvPr/>
        </p:nvSpPr>
        <p:spPr>
          <a:xfrm>
            <a:off x="4177503" y="601062"/>
            <a:ext cx="4090238" cy="369332"/>
          </a:xfrm>
          <a:prstGeom prst="rect">
            <a:avLst/>
          </a:prstGeom>
          <a:noFill/>
        </p:spPr>
        <p:txBody>
          <a:bodyPr wrap="square" rtlCol="0">
            <a:spAutoFit/>
          </a:bodyPr>
          <a:lstStyle/>
          <a:p>
            <a:r>
              <a:rPr lang="fr-FR" b="1" dirty="0">
                <a:solidFill>
                  <a:srgbClr val="00B0F0"/>
                </a:solidFill>
              </a:rPr>
              <a:t>Module assurance statutaire</a:t>
            </a:r>
          </a:p>
        </p:txBody>
      </p:sp>
      <p:pic>
        <p:nvPicPr>
          <p:cNvPr id="5" name="Image 4">
            <a:extLst>
              <a:ext uri="{FF2B5EF4-FFF2-40B4-BE49-F238E27FC236}">
                <a16:creationId xmlns:a16="http://schemas.microsoft.com/office/drawing/2014/main" id="{E371F91A-8AA7-F3BA-A42D-45A8787C2C29}"/>
              </a:ext>
            </a:extLst>
          </p:cNvPr>
          <p:cNvPicPr>
            <a:picLocks noChangeAspect="1"/>
          </p:cNvPicPr>
          <p:nvPr/>
        </p:nvPicPr>
        <p:blipFill>
          <a:blip r:embed="rId3"/>
          <a:stretch>
            <a:fillRect/>
          </a:stretch>
        </p:blipFill>
        <p:spPr>
          <a:xfrm>
            <a:off x="2895600" y="4241783"/>
            <a:ext cx="3391322" cy="2065624"/>
          </a:xfrm>
          <a:prstGeom prst="rect">
            <a:avLst/>
          </a:prstGeom>
        </p:spPr>
      </p:pic>
    </p:spTree>
    <p:extLst>
      <p:ext uri="{BB962C8B-B14F-4D97-AF65-F5344CB8AC3E}">
        <p14:creationId xmlns:p14="http://schemas.microsoft.com/office/powerpoint/2010/main" val="184689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054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381000" y="1605812"/>
            <a:ext cx="8081649" cy="5043604"/>
          </a:xfrm>
        </p:spPr>
        <p:txBody>
          <a:bodyPr>
            <a:normAutofit/>
          </a:bodyPr>
          <a:lstStyle/>
          <a:p>
            <a:pPr marL="0" indent="0">
              <a:buNone/>
            </a:pPr>
            <a:endParaRPr lang="fr-FR" sz="8400" dirty="0"/>
          </a:p>
          <a:p>
            <a:pPr marL="0" indent="0">
              <a:buNone/>
            </a:pPr>
            <a:endParaRPr lang="fr-FR" sz="8400" dirty="0"/>
          </a:p>
        </p:txBody>
      </p:sp>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2"/>
          <p:cNvSpPr txBox="1">
            <a:spLocks noGrp="1"/>
          </p:cNvSpPr>
          <p:nvPr>
            <p:ph type="title"/>
          </p:nvPr>
        </p:nvSpPr>
        <p:spPr>
          <a:xfrm>
            <a:off x="3504448" y="1024204"/>
            <a:ext cx="5810294" cy="1028487"/>
          </a:xfrm>
          <a:prstGeom prst="rect">
            <a:avLst/>
          </a:prstGeom>
        </p:spPr>
        <p:txBody>
          <a:bodyPr vert="horz" wrap="square" lIns="0" tIns="12700" rIns="0" bIns="0" rtlCol="0">
            <a:spAutoFit/>
          </a:bodyPr>
          <a:lstStyle/>
          <a:p>
            <a:pPr marL="12700">
              <a:lnSpc>
                <a:spcPct val="100000"/>
              </a:lnSpc>
              <a:spcBef>
                <a:spcPts val="100"/>
              </a:spcBef>
            </a:pPr>
            <a:r>
              <a:rPr lang="fr-FR" spc="-20" dirty="0">
                <a:solidFill>
                  <a:srgbClr val="00B0F0"/>
                </a:solidFill>
              </a:rPr>
              <a:t>Définitions et obligations règlementaires</a:t>
            </a:r>
            <a:endParaRPr spc="-20" dirty="0">
              <a:solidFill>
                <a:srgbClr val="00B0F0"/>
              </a:solidFill>
            </a:endParaRPr>
          </a:p>
        </p:txBody>
      </p:sp>
      <p:sp>
        <p:nvSpPr>
          <p:cNvPr id="5" name="Rectangle 2">
            <a:extLst>
              <a:ext uri="{FF2B5EF4-FFF2-40B4-BE49-F238E27FC236}">
                <a16:creationId xmlns:a16="http://schemas.microsoft.com/office/drawing/2014/main" id="{6E8A83C7-C9E9-49C3-EBF7-396B7AD72B6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1025" name="Picture 1" descr="Temps de travail fonction publique territoriale CDG44">
            <a:extLst>
              <a:ext uri="{FF2B5EF4-FFF2-40B4-BE49-F238E27FC236}">
                <a16:creationId xmlns:a16="http://schemas.microsoft.com/office/drawing/2014/main" id="{05B34FB6-4C9E-CF5A-B346-296B597532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4938" y="2108938"/>
            <a:ext cx="4038600"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988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title" idx="4294967295"/>
          </p:nvPr>
        </p:nvSpPr>
        <p:spPr>
          <a:xfrm>
            <a:off x="3063646" y="564813"/>
            <a:ext cx="8310513" cy="738664"/>
          </a:xfrm>
        </p:spPr>
        <p:txBody>
          <a:bodyPr>
            <a:normAutofit fontScale="90000"/>
          </a:bodyPr>
          <a:lstStyle/>
          <a:p>
            <a:pPr eaLnBrk="1" hangingPunct="1"/>
            <a:br>
              <a:rPr lang="fr-FR" altLang="fr-FR" sz="2400" dirty="0">
                <a:solidFill>
                  <a:schemeClr val="accent2"/>
                </a:solidFill>
              </a:rPr>
            </a:br>
            <a:r>
              <a:rPr lang="fr-FR" altLang="fr-FR" sz="2400" b="1" dirty="0">
                <a:solidFill>
                  <a:srgbClr val="00B0F0"/>
                </a:solidFill>
              </a:rPr>
              <a:t>Temps complet, temps non complet, temps partiel</a:t>
            </a:r>
          </a:p>
        </p:txBody>
      </p:sp>
      <p:sp>
        <p:nvSpPr>
          <p:cNvPr id="17411" name="Espace réservé du contenu 2"/>
          <p:cNvSpPr>
            <a:spLocks noGrp="1"/>
          </p:cNvSpPr>
          <p:nvPr>
            <p:ph idx="4294967295"/>
          </p:nvPr>
        </p:nvSpPr>
        <p:spPr>
          <a:xfrm>
            <a:off x="292104" y="1246270"/>
            <a:ext cx="8851896" cy="5916530"/>
          </a:xfrm>
        </p:spPr>
        <p:txBody>
          <a:bodyPr>
            <a:normAutofit fontScale="25000" lnSpcReduction="20000"/>
          </a:bodyPr>
          <a:lstStyle/>
          <a:p>
            <a:pPr eaLnBrk="1" hangingPunct="1">
              <a:lnSpc>
                <a:spcPct val="120000"/>
              </a:lnSpc>
              <a:buFont typeface="Arial" charset="0"/>
              <a:buNone/>
              <a:defRPr/>
            </a:pPr>
            <a:endParaRPr lang="fr-FR" altLang="fr-FR" sz="7200" b="1" u="sng" dirty="0">
              <a:solidFill>
                <a:srgbClr val="C00000"/>
              </a:solidFill>
              <a:latin typeface="Arial" panose="020B0604020202020204" pitchFamily="34" charset="0"/>
              <a:cs typeface="Arial" panose="020B0604020202020204" pitchFamily="34" charset="0"/>
            </a:endParaRPr>
          </a:p>
          <a:p>
            <a:pPr eaLnBrk="1" hangingPunct="1">
              <a:lnSpc>
                <a:spcPct val="120000"/>
              </a:lnSpc>
              <a:buFont typeface="Arial" charset="0"/>
              <a:buNone/>
              <a:defRPr/>
            </a:pPr>
            <a:r>
              <a:rPr lang="fr-FR" altLang="fr-FR" sz="7200" b="1" u="sng" dirty="0">
                <a:solidFill>
                  <a:srgbClr val="C00000"/>
                </a:solidFill>
                <a:latin typeface="Arial" panose="020B0604020202020204" pitchFamily="34" charset="0"/>
                <a:cs typeface="Arial" panose="020B0604020202020204" pitchFamily="34" charset="0"/>
              </a:rPr>
              <a:t>Le temps complet </a:t>
            </a:r>
          </a:p>
          <a:p>
            <a:pPr eaLnBrk="1" hangingPunct="1">
              <a:lnSpc>
                <a:spcPct val="120000"/>
              </a:lnSpc>
              <a:buFont typeface="Arial" charset="0"/>
              <a:buNone/>
              <a:defRPr/>
            </a:pPr>
            <a:r>
              <a:rPr lang="fr-FR" altLang="fr-FR" sz="7200" b="0" dirty="0">
                <a:latin typeface="Arial" panose="020B0604020202020204" pitchFamily="34" charset="0"/>
                <a:cs typeface="Arial" panose="020B0604020202020204" pitchFamily="34" charset="0"/>
              </a:rPr>
              <a:t>1607 heures par an mais l’organisation du temps de travail doit respecter certaines règles, en particulier les garanties minimales ou leurs dérogations prévues par les textes.</a:t>
            </a:r>
            <a:endParaRPr lang="fr-FR" altLang="fr-FR" sz="7200" dirty="0">
              <a:solidFill>
                <a:srgbClr val="C00000"/>
              </a:solidFill>
              <a:latin typeface="Arial" panose="020B0604020202020204" pitchFamily="34" charset="0"/>
              <a:cs typeface="Arial" panose="020B0604020202020204" pitchFamily="34" charset="0"/>
            </a:endParaRPr>
          </a:p>
          <a:p>
            <a:pPr eaLnBrk="1" hangingPunct="1">
              <a:lnSpc>
                <a:spcPct val="120000"/>
              </a:lnSpc>
              <a:buFont typeface="Arial" charset="0"/>
              <a:buNone/>
              <a:defRPr/>
            </a:pPr>
            <a:r>
              <a:rPr lang="fr-FR" altLang="fr-FR" sz="7200" b="1" u="sng" dirty="0">
                <a:solidFill>
                  <a:srgbClr val="C00000"/>
                </a:solidFill>
                <a:latin typeface="Arial" panose="020B0604020202020204" pitchFamily="34" charset="0"/>
                <a:cs typeface="Arial" panose="020B0604020202020204" pitchFamily="34" charset="0"/>
              </a:rPr>
              <a:t>Le temps non-complet </a:t>
            </a:r>
          </a:p>
          <a:p>
            <a:pPr eaLnBrk="1" hangingPunct="1">
              <a:lnSpc>
                <a:spcPct val="120000"/>
              </a:lnSpc>
              <a:buFont typeface="Arial" charset="0"/>
              <a:buNone/>
              <a:defRPr/>
            </a:pPr>
            <a:r>
              <a:rPr lang="fr-FR" altLang="fr-FR" sz="7200" b="0" dirty="0">
                <a:latin typeface="Arial" panose="020B0604020202020204" pitchFamily="34" charset="0"/>
                <a:cs typeface="Arial" panose="020B0604020202020204" pitchFamily="34" charset="0"/>
              </a:rPr>
              <a:t>élément de l’organisation du service = besoin permanent inférieur à la durée légale de 35 heures par semaine depuis le 1er janvier 2002</a:t>
            </a:r>
            <a:endParaRPr lang="fr-FR" altLang="fr-FR" sz="7200" b="0" dirty="0">
              <a:solidFill>
                <a:srgbClr val="000000"/>
              </a:solidFill>
              <a:latin typeface="Arial" panose="020B0604020202020204" pitchFamily="34" charset="0"/>
              <a:cs typeface="Arial" panose="020B0604020202020204" pitchFamily="34" charset="0"/>
            </a:endParaRPr>
          </a:p>
          <a:p>
            <a:pPr eaLnBrk="1" hangingPunct="1">
              <a:lnSpc>
                <a:spcPct val="120000"/>
              </a:lnSpc>
              <a:defRPr/>
            </a:pPr>
            <a:r>
              <a:rPr lang="fr-FR" altLang="fr-FR" sz="7200" b="1" u="sng" dirty="0">
                <a:solidFill>
                  <a:srgbClr val="C00000"/>
                </a:solidFill>
                <a:latin typeface="Arial" panose="020B0604020202020204" pitchFamily="34" charset="0"/>
                <a:cs typeface="Arial" panose="020B0604020202020204" pitchFamily="34" charset="0"/>
              </a:rPr>
              <a:t>Durée du temps de travail:</a:t>
            </a:r>
            <a:r>
              <a:rPr lang="fr-FR" altLang="fr-FR" sz="7200" dirty="0">
                <a:solidFill>
                  <a:srgbClr val="C00000"/>
                </a:solidFill>
                <a:latin typeface="Arial" panose="020B0604020202020204" pitchFamily="34" charset="0"/>
                <a:cs typeface="Arial" panose="020B0604020202020204" pitchFamily="34" charset="0"/>
              </a:rPr>
              <a:t>	</a:t>
            </a:r>
          </a:p>
          <a:p>
            <a:pPr lvl="1" eaLnBrk="1" hangingPunct="1">
              <a:lnSpc>
                <a:spcPct val="120000"/>
              </a:lnSpc>
              <a:defRPr/>
            </a:pPr>
            <a:r>
              <a:rPr lang="fr-FR" altLang="fr-FR" sz="7200" dirty="0">
                <a:solidFill>
                  <a:srgbClr val="000000"/>
                </a:solidFill>
                <a:latin typeface="Arial" panose="020B0604020202020204" pitchFamily="34" charset="0"/>
                <a:cs typeface="Arial" panose="020B0604020202020204" pitchFamily="34" charset="0"/>
              </a:rPr>
              <a:t>&lt; 28H00 par semaine: régime général de la sécurité sociale et cotisations à l’IRCANTEC</a:t>
            </a:r>
          </a:p>
          <a:p>
            <a:pPr lvl="1" eaLnBrk="1" hangingPunct="1">
              <a:lnSpc>
                <a:spcPct val="120000"/>
              </a:lnSpc>
              <a:defRPr/>
            </a:pPr>
            <a:r>
              <a:rPr lang="fr-FR" altLang="fr-FR" sz="7200" dirty="0">
                <a:solidFill>
                  <a:srgbClr val="000000"/>
                </a:solidFill>
                <a:latin typeface="Arial" panose="020B0604020202020204" pitchFamily="34" charset="0"/>
                <a:cs typeface="Arial" panose="020B0604020202020204" pitchFamily="34" charset="0"/>
              </a:rPr>
              <a:t>&gt; ou = à 28h00 par semaine:  affiliés au régime spécial des fonctionnaires , et à la CNRACL</a:t>
            </a:r>
          </a:p>
          <a:p>
            <a:pPr marL="742950" lvl="1" indent="-285750" eaLnBrk="1" hangingPunct="1">
              <a:lnSpc>
                <a:spcPct val="120000"/>
              </a:lnSpc>
              <a:buFont typeface="Wingdings" panose="05000000000000000000" pitchFamily="2" charset="2"/>
              <a:buChar char="Ø"/>
              <a:defRPr/>
            </a:pPr>
            <a:endParaRPr lang="fr-FR" altLang="fr-FR" sz="7200" dirty="0">
              <a:solidFill>
                <a:srgbClr val="000000"/>
              </a:solidFill>
              <a:latin typeface="Arial" panose="020B0604020202020204" pitchFamily="34" charset="0"/>
              <a:cs typeface="Arial" panose="020B0604020202020204" pitchFamily="34" charset="0"/>
            </a:endParaRPr>
          </a:p>
          <a:p>
            <a:pPr lvl="1" eaLnBrk="1" hangingPunct="1">
              <a:lnSpc>
                <a:spcPct val="120000"/>
              </a:lnSpc>
              <a:defRPr/>
            </a:pPr>
            <a:r>
              <a:rPr lang="fr-FR" altLang="fr-FR" sz="8000" b="1" dirty="0">
                <a:solidFill>
                  <a:srgbClr val="00B050"/>
                </a:solidFill>
                <a:latin typeface="Arial" panose="020B0604020202020204" pitchFamily="34" charset="0"/>
                <a:cs typeface="Arial" panose="020B0604020202020204" pitchFamily="34" charset="0"/>
              </a:rPr>
              <a:t>Temps complet et temps non complet: postes budgétaires-emplois</a:t>
            </a:r>
          </a:p>
          <a:p>
            <a:pPr lvl="1" eaLnBrk="1" hangingPunct="1">
              <a:lnSpc>
                <a:spcPct val="120000"/>
              </a:lnSpc>
              <a:defRPr/>
            </a:pPr>
            <a:r>
              <a:rPr lang="fr-FR" altLang="fr-FR" sz="8000" b="1" dirty="0">
                <a:solidFill>
                  <a:srgbClr val="00B050"/>
                </a:solidFill>
                <a:latin typeface="Arial" panose="020B0604020202020204" pitchFamily="34" charset="0"/>
                <a:cs typeface="Arial" panose="020B0604020202020204" pitchFamily="34" charset="0"/>
              </a:rPr>
              <a:t>Temps partiel et temps plein: agent</a:t>
            </a:r>
          </a:p>
          <a:p>
            <a:pPr lvl="1" eaLnBrk="1" hangingPunct="1">
              <a:lnSpc>
                <a:spcPct val="120000"/>
              </a:lnSpc>
              <a:defRPr/>
            </a:pPr>
            <a:endParaRPr lang="fr-FR" altLang="fr-FR" sz="8000" dirty="0">
              <a:solidFill>
                <a:srgbClr val="000000"/>
              </a:solidFill>
              <a:latin typeface="Arial" panose="020B0604020202020204" pitchFamily="34" charset="0"/>
              <a:cs typeface="Arial" panose="020B0604020202020204" pitchFamily="34" charset="0"/>
            </a:endParaRPr>
          </a:p>
          <a:p>
            <a:pPr eaLnBrk="1" hangingPunct="1">
              <a:lnSpc>
                <a:spcPct val="80000"/>
              </a:lnSpc>
              <a:buFont typeface="Arial" charset="0"/>
              <a:buNone/>
              <a:defRPr/>
            </a:pPr>
            <a:endParaRPr lang="fr-FR" altLang="fr-FR" sz="8000" dirty="0">
              <a:solidFill>
                <a:srgbClr val="000000"/>
              </a:solidFill>
              <a:latin typeface="Arial" panose="020B0604020202020204" pitchFamily="34" charset="0"/>
              <a:cs typeface="Arial" panose="020B0604020202020204" pitchFamily="34" charset="0"/>
            </a:endParaRPr>
          </a:p>
          <a:p>
            <a:pPr eaLnBrk="1" hangingPunct="1">
              <a:lnSpc>
                <a:spcPct val="80000"/>
              </a:lnSpc>
              <a:buFont typeface="Arial" charset="0"/>
              <a:buNone/>
              <a:defRPr/>
            </a:pPr>
            <a:endParaRPr lang="fr-FR" altLang="fr-FR" sz="8000" dirty="0">
              <a:solidFill>
                <a:srgbClr val="000000"/>
              </a:solidFill>
              <a:latin typeface="Arial" panose="020B0604020202020204" pitchFamily="34" charset="0"/>
              <a:cs typeface="Arial" panose="020B0604020202020204" pitchFamily="34" charset="0"/>
            </a:endParaRPr>
          </a:p>
          <a:p>
            <a:pPr marL="0" indent="0" eaLnBrk="1" hangingPunct="1">
              <a:lnSpc>
                <a:spcPct val="80000"/>
              </a:lnSpc>
              <a:buFont typeface="Arial" charset="0"/>
              <a:buNone/>
              <a:defRPr/>
            </a:pPr>
            <a:r>
              <a:rPr lang="fr-FR" altLang="fr-FR" sz="8000" dirty="0">
                <a:solidFill>
                  <a:srgbClr val="000000"/>
                </a:solidFill>
                <a:latin typeface="Arial" panose="020B0604020202020204" pitchFamily="34" charset="0"/>
                <a:cs typeface="Arial" panose="020B0604020202020204" pitchFamily="34" charset="0"/>
              </a:rPr>
              <a:t> </a:t>
            </a:r>
            <a:endParaRPr lang="fr-FR" altLang="ja-JP" sz="8000" dirty="0">
              <a:solidFill>
                <a:srgbClr val="000000"/>
              </a:solidFill>
              <a:latin typeface="Arial" panose="020B0604020202020204" pitchFamily="34" charset="0"/>
              <a:cs typeface="Arial" panose="020B0604020202020204" pitchFamily="34" charset="0"/>
            </a:endParaRPr>
          </a:p>
        </p:txBody>
      </p:sp>
      <p:sp>
        <p:nvSpPr>
          <p:cNvPr id="13316" name="Espace réservé du numéro de diapositive 3"/>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2F97395B-F3A8-414F-99E5-B0C9F116E752}" type="slidenum">
              <a:rPr lang="fr-FR" altLang="fr-FR" sz="1200">
                <a:solidFill>
                  <a:schemeClr val="tx2"/>
                </a:solidFill>
                <a:latin typeface="Century Gothic" pitchFamily="34" charset="0"/>
              </a:rPr>
              <a:pPr algn="r" eaLnBrk="1" hangingPunct="1">
                <a:spcBef>
                  <a:spcPct val="0"/>
                </a:spcBef>
                <a:buFontTx/>
                <a:buNone/>
              </a:pPr>
              <a:t>28</a:t>
            </a:fld>
            <a:endParaRPr lang="fr-FR" altLang="fr-FR" sz="1200">
              <a:solidFill>
                <a:schemeClr val="tx2"/>
              </a:solidFill>
              <a:latin typeface="Century Gothic" pitchFamily="34" charset="0"/>
            </a:endParaRPr>
          </a:p>
        </p:txBody>
      </p:sp>
      <p:pic>
        <p:nvPicPr>
          <p:cNvPr id="2" name="Image 1" descr="Logo_CDG18_BS.jpg">
            <a:extLst>
              <a:ext uri="{FF2B5EF4-FFF2-40B4-BE49-F238E27FC236}">
                <a16:creationId xmlns:a16="http://schemas.microsoft.com/office/drawing/2014/main" id="{68E28597-A38A-AA60-F6EC-CE8F977DC3BD}"/>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3" name="Groupe 14">
            <a:extLst>
              <a:ext uri="{FF2B5EF4-FFF2-40B4-BE49-F238E27FC236}">
                <a16:creationId xmlns:a16="http://schemas.microsoft.com/office/drawing/2014/main" id="{77C863D7-E80F-A786-AC45-3AD996E4CBAD}"/>
              </a:ext>
            </a:extLst>
          </p:cNvPr>
          <p:cNvGrpSpPr>
            <a:grpSpLocks/>
          </p:cNvGrpSpPr>
          <p:nvPr/>
        </p:nvGrpSpPr>
        <p:grpSpPr bwMode="auto">
          <a:xfrm>
            <a:off x="1357290" y="285728"/>
            <a:ext cx="7661932" cy="857272"/>
            <a:chOff x="2521302" y="4447632"/>
            <a:chExt cx="6645275" cy="2324642"/>
          </a:xfrm>
        </p:grpSpPr>
        <p:sp>
          <p:nvSpPr>
            <p:cNvPr id="4" name="Oval 2">
              <a:extLst>
                <a:ext uri="{FF2B5EF4-FFF2-40B4-BE49-F238E27FC236}">
                  <a16:creationId xmlns:a16="http://schemas.microsoft.com/office/drawing/2014/main" id="{2BCB033D-D7BE-2121-2130-36ADD45E5D5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5" name="Rectangle 3">
              <a:extLst>
                <a:ext uri="{FF2B5EF4-FFF2-40B4-BE49-F238E27FC236}">
                  <a16:creationId xmlns:a16="http://schemas.microsoft.com/office/drawing/2014/main" id="{DCFCD703-B027-CA1A-322C-3057C882D45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6" name="Text Box 4">
              <a:extLst>
                <a:ext uri="{FF2B5EF4-FFF2-40B4-BE49-F238E27FC236}">
                  <a16:creationId xmlns:a16="http://schemas.microsoft.com/office/drawing/2014/main" id="{1C9DBB02-58D1-6EE5-4834-C4C7C44A93A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9B179752-6D22-16DB-BDE8-46BDFD5910CA}"/>
                </a:ext>
              </a:extLst>
            </p:cNvPr>
            <p:cNvGrpSpPr>
              <a:grpSpLocks/>
            </p:cNvGrpSpPr>
            <p:nvPr/>
          </p:nvGrpSpPr>
          <p:grpSpPr bwMode="auto">
            <a:xfrm>
              <a:off x="3957638" y="5091476"/>
              <a:ext cx="171450" cy="1165229"/>
              <a:chOff x="112099728" y="105931681"/>
              <a:chExt cx="170831" cy="1165800"/>
            </a:xfrm>
          </p:grpSpPr>
          <p:sp>
            <p:nvSpPr>
              <p:cNvPr id="12" name="Rectangle 7">
                <a:extLst>
                  <a:ext uri="{FF2B5EF4-FFF2-40B4-BE49-F238E27FC236}">
                    <a16:creationId xmlns:a16="http://schemas.microsoft.com/office/drawing/2014/main" id="{C5342B24-28C4-B8FD-6DF8-327F737C6D1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3" name="Rectangle 8">
                <a:extLst>
                  <a:ext uri="{FF2B5EF4-FFF2-40B4-BE49-F238E27FC236}">
                    <a16:creationId xmlns:a16="http://schemas.microsoft.com/office/drawing/2014/main" id="{B2A47B8D-C101-153F-393F-19220D8B491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4" name="Rectangle 9">
                <a:extLst>
                  <a:ext uri="{FF2B5EF4-FFF2-40B4-BE49-F238E27FC236}">
                    <a16:creationId xmlns:a16="http://schemas.microsoft.com/office/drawing/2014/main" id="{BCB250C4-74FC-C50E-883B-82B73312C81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2309846-1201-63FC-FA27-98C76AC60F40}"/>
                </a:ext>
              </a:extLst>
            </p:cNvPr>
            <p:cNvGrpSpPr>
              <a:grpSpLocks/>
            </p:cNvGrpSpPr>
            <p:nvPr/>
          </p:nvGrpSpPr>
          <p:grpSpPr bwMode="auto">
            <a:xfrm>
              <a:off x="8701088" y="4447632"/>
              <a:ext cx="169862" cy="1163632"/>
              <a:chOff x="116843535" y="105289350"/>
              <a:chExt cx="170420" cy="1163658"/>
            </a:xfrm>
          </p:grpSpPr>
          <p:sp>
            <p:nvSpPr>
              <p:cNvPr id="9" name="Rectangle 8">
                <a:extLst>
                  <a:ext uri="{FF2B5EF4-FFF2-40B4-BE49-F238E27FC236}">
                    <a16:creationId xmlns:a16="http://schemas.microsoft.com/office/drawing/2014/main" id="{7684F48E-85E8-1815-94A8-116CA8A8ED4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0" name="Rectangle 9">
                <a:extLst>
                  <a:ext uri="{FF2B5EF4-FFF2-40B4-BE49-F238E27FC236}">
                    <a16:creationId xmlns:a16="http://schemas.microsoft.com/office/drawing/2014/main" id="{21D3DC21-F04B-DDF6-06DA-5DB5E510381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1" name="Rectangle 10">
                <a:extLst>
                  <a:ext uri="{FF2B5EF4-FFF2-40B4-BE49-F238E27FC236}">
                    <a16:creationId xmlns:a16="http://schemas.microsoft.com/office/drawing/2014/main" id="{EB6E7140-DF39-8315-DAEA-48B9690B6DD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6685472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idx="4294967295"/>
          </p:nvPr>
        </p:nvSpPr>
        <p:spPr>
          <a:xfrm>
            <a:off x="1676400" y="923856"/>
            <a:ext cx="7475095" cy="1039812"/>
          </a:xfrm>
        </p:spPr>
        <p:txBody>
          <a:bodyPr>
            <a:normAutofit/>
          </a:bodyPr>
          <a:lstStyle/>
          <a:p>
            <a:pPr eaLnBrk="1" hangingPunct="1"/>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généralités</a:t>
            </a:r>
          </a:p>
        </p:txBody>
      </p:sp>
      <p:sp>
        <p:nvSpPr>
          <p:cNvPr id="3" name="Espace réservé du contenu 2"/>
          <p:cNvSpPr>
            <a:spLocks noGrp="1"/>
          </p:cNvSpPr>
          <p:nvPr>
            <p:ph idx="4294967295"/>
          </p:nvPr>
        </p:nvSpPr>
        <p:spPr>
          <a:xfrm>
            <a:off x="152401" y="1772816"/>
            <a:ext cx="8763000" cy="4762814"/>
          </a:xfrm>
        </p:spPr>
        <p:txBody>
          <a:bodyPr rtlCol="0">
            <a:normAutofit fontScale="40000" lnSpcReduction="20000"/>
          </a:bodyPr>
          <a:lstStyle/>
          <a:p>
            <a:pPr eaLnBrk="1" fontAlgn="auto" hangingPunct="1">
              <a:spcBef>
                <a:spcPct val="40000"/>
              </a:spcBef>
              <a:spcAft>
                <a:spcPts val="0"/>
              </a:spcAft>
              <a:defRPr/>
            </a:pPr>
            <a:endParaRPr lang="fr-FR" sz="3800" b="1" i="1" dirty="0">
              <a:solidFill>
                <a:srgbClr val="7030A0"/>
              </a:solidFill>
              <a:latin typeface="Arial" panose="020B0604020202020204" pitchFamily="34" charset="0"/>
              <a:cs typeface="Arial" panose="020B0604020202020204" pitchFamily="34" charset="0"/>
            </a:endParaRPr>
          </a:p>
          <a:p>
            <a:pPr eaLnBrk="1" fontAlgn="auto" hangingPunct="1">
              <a:spcBef>
                <a:spcPct val="40000"/>
              </a:spcBef>
              <a:spcAft>
                <a:spcPts val="0"/>
              </a:spcAft>
              <a:defRPr/>
            </a:pPr>
            <a:r>
              <a:rPr lang="fr-FR" sz="3800" b="1" i="1" dirty="0">
                <a:solidFill>
                  <a:srgbClr val="7030A0"/>
                </a:solidFill>
                <a:latin typeface="Arial" panose="020B0604020202020204" pitchFamily="34" charset="0"/>
                <a:cs typeface="Arial" panose="020B0604020202020204" pitchFamily="34" charset="0"/>
              </a:rPr>
              <a:t>Code général de la fonction publique : art. L612-1 à L612-8 et L612-12 à L612-14</a:t>
            </a:r>
          </a:p>
          <a:p>
            <a:pPr marL="0" indent="0" eaLnBrk="1" fontAlgn="auto" hangingPunct="1">
              <a:spcBef>
                <a:spcPct val="40000"/>
              </a:spcBef>
              <a:spcAft>
                <a:spcPts val="0"/>
              </a:spcAft>
              <a:buFont typeface="Arial" panose="020B0604020202020204" pitchFamily="34" charset="0"/>
              <a:buNone/>
              <a:defRPr/>
            </a:pPr>
            <a:r>
              <a:rPr lang="fr-FR" sz="3800" b="1" i="1" dirty="0">
                <a:solidFill>
                  <a:srgbClr val="7030A0"/>
                </a:solidFill>
                <a:latin typeface="Arial" panose="020B0604020202020204" pitchFamily="34" charset="0"/>
                <a:cs typeface="Arial" panose="020B0604020202020204" pitchFamily="34" charset="0"/>
              </a:rPr>
              <a:t>Décret n° 2004-777 du 29 juillet 2004 modifié relatif à la mise en œuvre du temps partiel dans la fonction publique territoriale</a:t>
            </a:r>
          </a:p>
          <a:p>
            <a:pPr marL="0" indent="0" eaLnBrk="1" fontAlgn="auto" hangingPunct="1">
              <a:spcBef>
                <a:spcPct val="40000"/>
              </a:spcBef>
              <a:spcAft>
                <a:spcPts val="0"/>
              </a:spcAft>
              <a:buFont typeface="Arial" panose="020B0604020202020204" pitchFamily="34" charset="0"/>
              <a:buNone/>
              <a:defRPr/>
            </a:pPr>
            <a:endParaRPr lang="fr-FR" sz="5500" b="1" i="1" dirty="0">
              <a:solidFill>
                <a:srgbClr val="7030A0"/>
              </a:solidFill>
              <a:latin typeface="Arial" panose="020B0604020202020204" pitchFamily="34" charset="0"/>
              <a:cs typeface="Arial" panose="020B0604020202020204" pitchFamily="34" charset="0"/>
            </a:endParaRPr>
          </a:p>
          <a:p>
            <a:pPr eaLnBrk="1" fontAlgn="auto" hangingPunct="1">
              <a:spcBef>
                <a:spcPct val="40000"/>
              </a:spcBef>
              <a:spcAft>
                <a:spcPts val="0"/>
              </a:spcAft>
              <a:buFont typeface="Arial" panose="020B0604020202020204" pitchFamily="34" charset="0"/>
              <a:buChar char="•"/>
              <a:defRPr/>
            </a:pPr>
            <a:r>
              <a:rPr lang="fr-FR" sz="5000" b="0" dirty="0">
                <a:solidFill>
                  <a:srgbClr val="000000"/>
                </a:solidFill>
                <a:latin typeface="Arial" panose="020B0604020202020204" pitchFamily="34" charset="0"/>
                <a:cs typeface="Arial" panose="020B0604020202020204" pitchFamily="34" charset="0"/>
              </a:rPr>
              <a:t>Il est demandé par l</a:t>
            </a:r>
            <a:r>
              <a:rPr lang="fr-FR" altLang="ja-JP" sz="5000" b="0" dirty="0">
                <a:solidFill>
                  <a:srgbClr val="000000"/>
                </a:solidFill>
                <a:latin typeface="Arial" panose="020B0604020202020204" pitchFamily="34" charset="0"/>
                <a:cs typeface="Arial" panose="020B0604020202020204" pitchFamily="34" charset="0"/>
              </a:rPr>
              <a:t>'</a:t>
            </a:r>
            <a:r>
              <a:rPr lang="fr-FR" sz="5000" b="0" dirty="0">
                <a:solidFill>
                  <a:srgbClr val="000000"/>
                </a:solidFill>
                <a:latin typeface="Arial" panose="020B0604020202020204" pitchFamily="34" charset="0"/>
                <a:cs typeface="Arial" panose="020B0604020202020204" pitchFamily="34" charset="0"/>
              </a:rPr>
              <a:t>agent sur une période définie</a:t>
            </a:r>
          </a:p>
          <a:p>
            <a:pPr marL="0" indent="0" eaLnBrk="1" fontAlgn="auto" hangingPunct="1">
              <a:spcBef>
                <a:spcPct val="40000"/>
              </a:spcBef>
              <a:spcAft>
                <a:spcPts val="0"/>
              </a:spcAft>
              <a:buNone/>
              <a:defRPr/>
            </a:pPr>
            <a:endParaRPr lang="fr-FR" altLang="ja-JP" sz="5000" b="0" dirty="0">
              <a:solidFill>
                <a:srgbClr val="000000"/>
              </a:solidFill>
              <a:latin typeface="Arial" panose="020B0604020202020204" pitchFamily="34" charset="0"/>
              <a:cs typeface="Arial" panose="020B0604020202020204" pitchFamily="34" charset="0"/>
            </a:endParaRPr>
          </a:p>
          <a:p>
            <a:pPr eaLnBrk="1" fontAlgn="auto" hangingPunct="1">
              <a:spcBef>
                <a:spcPct val="40000"/>
              </a:spcBef>
              <a:spcAft>
                <a:spcPts val="0"/>
              </a:spcAft>
              <a:buFont typeface="Arial" panose="020B0604020202020204" pitchFamily="34" charset="0"/>
              <a:buChar char="•"/>
              <a:defRPr/>
            </a:pPr>
            <a:r>
              <a:rPr lang="fr-FR" altLang="ja-JP" sz="5000" dirty="0">
                <a:solidFill>
                  <a:srgbClr val="000000"/>
                </a:solidFill>
                <a:latin typeface="Arial" panose="020B0604020202020204" pitchFamily="34" charset="0"/>
                <a:cs typeface="Arial" panose="020B0604020202020204" pitchFamily="34" charset="0"/>
              </a:rPr>
              <a:t>Il peut être:</a:t>
            </a:r>
          </a:p>
          <a:p>
            <a:pPr lvl="1" eaLnBrk="1" fontAlgn="auto" hangingPunct="1">
              <a:spcBef>
                <a:spcPct val="40000"/>
              </a:spcBef>
              <a:spcAft>
                <a:spcPts val="0"/>
              </a:spcAft>
              <a:buFont typeface="Arial" panose="020B0604020202020204" pitchFamily="34" charset="0"/>
              <a:buChar char="•"/>
              <a:defRPr/>
            </a:pPr>
            <a:r>
              <a:rPr lang="fr-FR" altLang="ja-JP" sz="5000" b="1" dirty="0">
                <a:solidFill>
                  <a:srgbClr val="00B050"/>
                </a:solidFill>
                <a:latin typeface="Arial" panose="020B0604020202020204" pitchFamily="34" charset="0"/>
                <a:cs typeface="Arial" panose="020B0604020202020204" pitchFamily="34" charset="0"/>
              </a:rPr>
              <a:t>de droit: </a:t>
            </a:r>
            <a:r>
              <a:rPr lang="fr-FR" altLang="ja-JP" sz="5000" dirty="0">
                <a:solidFill>
                  <a:srgbClr val="000000"/>
                </a:solidFill>
                <a:latin typeface="Arial" panose="020B0604020202020204" pitchFamily="34" charset="0"/>
                <a:cs typeface="Arial" panose="020B0604020202020204" pitchFamily="34" charset="0"/>
              </a:rPr>
              <a:t>dans ce cas la collectivité ne peut en refuser l’octroi</a:t>
            </a:r>
          </a:p>
          <a:p>
            <a:pPr marL="342900" lvl="1" indent="0" eaLnBrk="1" fontAlgn="auto" hangingPunct="1">
              <a:spcBef>
                <a:spcPct val="40000"/>
              </a:spcBef>
              <a:spcAft>
                <a:spcPts val="0"/>
              </a:spcAft>
              <a:buNone/>
              <a:defRPr/>
            </a:pPr>
            <a:endParaRPr lang="fr-FR" altLang="ja-JP" sz="5000" dirty="0">
              <a:solidFill>
                <a:srgbClr val="000000"/>
              </a:solidFill>
              <a:latin typeface="Arial" panose="020B0604020202020204" pitchFamily="34" charset="0"/>
              <a:cs typeface="Arial" panose="020B0604020202020204" pitchFamily="34" charset="0"/>
            </a:endParaRPr>
          </a:p>
          <a:p>
            <a:pPr lvl="1" eaLnBrk="1" fontAlgn="auto" hangingPunct="1">
              <a:spcBef>
                <a:spcPct val="40000"/>
              </a:spcBef>
              <a:spcAft>
                <a:spcPts val="0"/>
              </a:spcAft>
              <a:buFont typeface="Arial" panose="020B0604020202020204" pitchFamily="34" charset="0"/>
              <a:buChar char="•"/>
              <a:defRPr/>
            </a:pPr>
            <a:r>
              <a:rPr lang="fr-FR" altLang="ja-JP" sz="5000" b="1" dirty="0">
                <a:solidFill>
                  <a:srgbClr val="00B050"/>
                </a:solidFill>
                <a:latin typeface="Arial" panose="020B0604020202020204" pitchFamily="34" charset="0"/>
                <a:cs typeface="Arial" panose="020B0604020202020204" pitchFamily="34" charset="0"/>
              </a:rPr>
              <a:t>sur autorisation et sous réserve des nécessités de service: </a:t>
            </a:r>
            <a:r>
              <a:rPr lang="fr-FR" altLang="ja-JP" sz="5000" dirty="0">
                <a:solidFill>
                  <a:srgbClr val="000000"/>
                </a:solidFill>
                <a:latin typeface="Arial" panose="020B0604020202020204" pitchFamily="34" charset="0"/>
                <a:cs typeface="Arial" panose="020B0604020202020204" pitchFamily="34" charset="0"/>
              </a:rPr>
              <a:t>dans ce cas la collectivité peut en refuser le bénéfice à l’agent. </a:t>
            </a:r>
          </a:p>
          <a:p>
            <a:pPr marL="342900" lvl="1" indent="0" eaLnBrk="1" fontAlgn="auto" hangingPunct="1">
              <a:spcBef>
                <a:spcPct val="40000"/>
              </a:spcBef>
              <a:spcAft>
                <a:spcPts val="0"/>
              </a:spcAft>
              <a:buNone/>
              <a:defRPr/>
            </a:pPr>
            <a:endParaRPr lang="fr-FR" altLang="ja-JP" sz="5500" dirty="0">
              <a:latin typeface="Arial" panose="020B0604020202020204" pitchFamily="34" charset="0"/>
              <a:cs typeface="Arial" panose="020B0604020202020204" pitchFamily="34" charset="0"/>
            </a:endParaRPr>
          </a:p>
          <a:p>
            <a:pPr lvl="1" eaLnBrk="1" fontAlgn="auto" hangingPunct="1">
              <a:spcAft>
                <a:spcPts val="0"/>
              </a:spcAft>
              <a:buFont typeface="Arial" panose="020B0604020202020204" pitchFamily="34" charset="0"/>
              <a:buNone/>
              <a:defRPr/>
            </a:pPr>
            <a:endParaRPr lang="fr-FR" altLang="ja-JP" dirty="0">
              <a:solidFill>
                <a:srgbClr val="000000"/>
              </a:solidFill>
              <a:latin typeface="Trebuchet MS"/>
              <a:cs typeface="Trebuchet MS"/>
            </a:endParaRPr>
          </a:p>
          <a:p>
            <a:pPr eaLnBrk="1" fontAlgn="auto" hangingPunct="1">
              <a:lnSpc>
                <a:spcPct val="80000"/>
              </a:lnSpc>
              <a:spcAft>
                <a:spcPts val="0"/>
              </a:spcAft>
              <a:buFont typeface="Arial" charset="0"/>
              <a:buNone/>
              <a:defRPr/>
            </a:pPr>
            <a:endParaRPr lang="fr-FR" altLang="fr-FR" sz="1800" dirty="0"/>
          </a:p>
          <a:p>
            <a:pPr eaLnBrk="1" fontAlgn="auto" hangingPunct="1">
              <a:lnSpc>
                <a:spcPct val="80000"/>
              </a:lnSpc>
              <a:spcAft>
                <a:spcPts val="0"/>
              </a:spcAft>
              <a:buFont typeface="Arial" charset="0"/>
              <a:buNone/>
              <a:defRPr/>
            </a:pPr>
            <a:endParaRPr lang="fr-FR" altLang="ja-JP" sz="1800" dirty="0">
              <a:solidFill>
                <a:srgbClr val="000000"/>
              </a:solidFill>
            </a:endParaRPr>
          </a:p>
        </p:txBody>
      </p:sp>
      <p:sp>
        <p:nvSpPr>
          <p:cNvPr id="14340" name="Espace réservé du numéro de diapositive 3"/>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EB36CB4F-4CEB-4D1F-AAAA-B72CEC2C8E6D}" type="slidenum">
              <a:rPr lang="fr-FR" altLang="fr-FR" sz="1200">
                <a:solidFill>
                  <a:schemeClr val="tx2"/>
                </a:solidFill>
                <a:latin typeface="Century Gothic" pitchFamily="34" charset="0"/>
              </a:rPr>
              <a:pPr algn="r" eaLnBrk="1" hangingPunct="1">
                <a:spcBef>
                  <a:spcPct val="0"/>
                </a:spcBef>
                <a:buFontTx/>
                <a:buNone/>
              </a:pPr>
              <a:t>29</a:t>
            </a:fld>
            <a:endParaRPr lang="fr-FR" altLang="fr-FR" sz="1200">
              <a:solidFill>
                <a:schemeClr val="tx2"/>
              </a:solidFill>
              <a:latin typeface="Century Gothic" pitchFamily="34" charset="0"/>
            </a:endParaRPr>
          </a:p>
        </p:txBody>
      </p:sp>
      <p:pic>
        <p:nvPicPr>
          <p:cNvPr id="2" name="Image 1" descr="Logo_CDG18_BS.jpg">
            <a:extLst>
              <a:ext uri="{FF2B5EF4-FFF2-40B4-BE49-F238E27FC236}">
                <a16:creationId xmlns:a16="http://schemas.microsoft.com/office/drawing/2014/main" id="{D4188F8A-D898-8603-1229-36EE751292E3}"/>
              </a:ext>
            </a:extLst>
          </p:cNvPr>
          <p:cNvPicPr>
            <a:picLocks noChangeAspect="1"/>
          </p:cNvPicPr>
          <p:nvPr/>
        </p:nvPicPr>
        <p:blipFill>
          <a:blip r:embed="rId2"/>
          <a:stretch>
            <a:fillRect/>
          </a:stretch>
        </p:blipFill>
        <p:spPr>
          <a:xfrm>
            <a:off x="138260" y="-10260"/>
            <a:ext cx="1422426" cy="1443762"/>
          </a:xfrm>
          <a:prstGeom prst="rect">
            <a:avLst/>
          </a:prstGeom>
        </p:spPr>
      </p:pic>
      <p:grpSp>
        <p:nvGrpSpPr>
          <p:cNvPr id="4" name="Groupe 14">
            <a:extLst>
              <a:ext uri="{FF2B5EF4-FFF2-40B4-BE49-F238E27FC236}">
                <a16:creationId xmlns:a16="http://schemas.microsoft.com/office/drawing/2014/main" id="{3D5BFB21-14EF-4396-0121-6C8E27C665F6}"/>
              </a:ext>
            </a:extLst>
          </p:cNvPr>
          <p:cNvGrpSpPr>
            <a:grpSpLocks/>
          </p:cNvGrpSpPr>
          <p:nvPr/>
        </p:nvGrpSpPr>
        <p:grpSpPr bwMode="auto">
          <a:xfrm>
            <a:off x="1357290" y="285728"/>
            <a:ext cx="7661932" cy="857272"/>
            <a:chOff x="2521302" y="4447632"/>
            <a:chExt cx="6645275" cy="2324642"/>
          </a:xfrm>
        </p:grpSpPr>
        <p:sp>
          <p:nvSpPr>
            <p:cNvPr id="5" name="Oval 2">
              <a:extLst>
                <a:ext uri="{FF2B5EF4-FFF2-40B4-BE49-F238E27FC236}">
                  <a16:creationId xmlns:a16="http://schemas.microsoft.com/office/drawing/2014/main" id="{32E0423B-8731-91CB-0409-C1D0ACAEB161}"/>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6" name="Rectangle 3">
              <a:extLst>
                <a:ext uri="{FF2B5EF4-FFF2-40B4-BE49-F238E27FC236}">
                  <a16:creationId xmlns:a16="http://schemas.microsoft.com/office/drawing/2014/main" id="{A5DE7638-B16F-A3C8-48E5-A51F4197E6D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7" name="Text Box 4">
              <a:extLst>
                <a:ext uri="{FF2B5EF4-FFF2-40B4-BE49-F238E27FC236}">
                  <a16:creationId xmlns:a16="http://schemas.microsoft.com/office/drawing/2014/main" id="{49599580-6A17-98D9-8291-A316DF7AB48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8" name="Group 6">
              <a:extLst>
                <a:ext uri="{FF2B5EF4-FFF2-40B4-BE49-F238E27FC236}">
                  <a16:creationId xmlns:a16="http://schemas.microsoft.com/office/drawing/2014/main" id="{AE52D330-BCD0-279C-FFDA-62C259C284BD}"/>
                </a:ext>
              </a:extLst>
            </p:cNvPr>
            <p:cNvGrpSpPr>
              <a:grpSpLocks/>
            </p:cNvGrpSpPr>
            <p:nvPr/>
          </p:nvGrpSpPr>
          <p:grpSpPr bwMode="auto">
            <a:xfrm>
              <a:off x="3957638" y="5091476"/>
              <a:ext cx="171450" cy="1165229"/>
              <a:chOff x="112099728" y="105931681"/>
              <a:chExt cx="170831" cy="1165800"/>
            </a:xfrm>
          </p:grpSpPr>
          <p:sp>
            <p:nvSpPr>
              <p:cNvPr id="13" name="Rectangle 7">
                <a:extLst>
                  <a:ext uri="{FF2B5EF4-FFF2-40B4-BE49-F238E27FC236}">
                    <a16:creationId xmlns:a16="http://schemas.microsoft.com/office/drawing/2014/main" id="{AFA9C968-A764-2EE6-2D60-38F986F99CEE}"/>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4" name="Rectangle 8">
                <a:extLst>
                  <a:ext uri="{FF2B5EF4-FFF2-40B4-BE49-F238E27FC236}">
                    <a16:creationId xmlns:a16="http://schemas.microsoft.com/office/drawing/2014/main" id="{802884CE-2619-DD64-6B7B-144C5AAE3519}"/>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5" name="Rectangle 9">
                <a:extLst>
                  <a:ext uri="{FF2B5EF4-FFF2-40B4-BE49-F238E27FC236}">
                    <a16:creationId xmlns:a16="http://schemas.microsoft.com/office/drawing/2014/main" id="{FE7805E9-6920-7317-DC08-BF548CAEF51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9" name="Group 10">
              <a:extLst>
                <a:ext uri="{FF2B5EF4-FFF2-40B4-BE49-F238E27FC236}">
                  <a16:creationId xmlns:a16="http://schemas.microsoft.com/office/drawing/2014/main" id="{37474FD1-B9AC-FBD3-0AF9-ECBCE566038F}"/>
                </a:ext>
              </a:extLst>
            </p:cNvPr>
            <p:cNvGrpSpPr>
              <a:grpSpLocks/>
            </p:cNvGrpSpPr>
            <p:nvPr/>
          </p:nvGrpSpPr>
          <p:grpSpPr bwMode="auto">
            <a:xfrm>
              <a:off x="8701088" y="4447632"/>
              <a:ext cx="169862" cy="1163632"/>
              <a:chOff x="116843535" y="105289350"/>
              <a:chExt cx="170420" cy="1163658"/>
            </a:xfrm>
          </p:grpSpPr>
          <p:sp>
            <p:nvSpPr>
              <p:cNvPr id="10" name="Rectangle 9">
                <a:extLst>
                  <a:ext uri="{FF2B5EF4-FFF2-40B4-BE49-F238E27FC236}">
                    <a16:creationId xmlns:a16="http://schemas.microsoft.com/office/drawing/2014/main" id="{588D861D-EC76-F93E-F169-B4F059517D8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1" name="Rectangle 10">
                <a:extLst>
                  <a:ext uri="{FF2B5EF4-FFF2-40B4-BE49-F238E27FC236}">
                    <a16:creationId xmlns:a16="http://schemas.microsoft.com/office/drawing/2014/main" id="{9163858A-DBA0-273A-33A8-B3C9EA6D25BB}"/>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2" name="Rectangle 11">
                <a:extLst>
                  <a:ext uri="{FF2B5EF4-FFF2-40B4-BE49-F238E27FC236}">
                    <a16:creationId xmlns:a16="http://schemas.microsoft.com/office/drawing/2014/main" id="{20104382-8921-193F-0751-9EC678B8C44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47134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51094395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547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idx="4294967295"/>
          </p:nvPr>
        </p:nvSpPr>
        <p:spPr>
          <a:xfrm>
            <a:off x="3542184" y="306312"/>
            <a:ext cx="7475095" cy="1039812"/>
          </a:xfrm>
        </p:spPr>
        <p:txBody>
          <a:bodyPr>
            <a:normAutofit/>
          </a:bodyPr>
          <a:lstStyle/>
          <a:p>
            <a:pPr eaLnBrk="1" hangingPunct="1"/>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généralités</a:t>
            </a:r>
          </a:p>
        </p:txBody>
      </p:sp>
      <p:sp>
        <p:nvSpPr>
          <p:cNvPr id="3" name="Espace réservé du contenu 2"/>
          <p:cNvSpPr>
            <a:spLocks noGrp="1"/>
          </p:cNvSpPr>
          <p:nvPr>
            <p:ph idx="4294967295"/>
          </p:nvPr>
        </p:nvSpPr>
        <p:spPr>
          <a:xfrm>
            <a:off x="138260" y="1433011"/>
            <a:ext cx="8867480" cy="4373563"/>
          </a:xfrm>
        </p:spPr>
        <p:txBody>
          <a:bodyPr rtlCol="0">
            <a:noAutofit/>
          </a:bodyPr>
          <a:lstStyle/>
          <a:p>
            <a:pPr eaLnBrk="1" fontAlgn="auto" hangingPunct="1">
              <a:spcBef>
                <a:spcPct val="40000"/>
              </a:spcBef>
              <a:spcAft>
                <a:spcPts val="0"/>
              </a:spcAft>
              <a:defRPr/>
            </a:pPr>
            <a:r>
              <a:rPr lang="fr-FR" sz="2000" dirty="0">
                <a:latin typeface="Arial" panose="020B0604020202020204" pitchFamily="34" charset="0"/>
                <a:cs typeface="Arial" panose="020B0604020202020204" pitchFamily="34" charset="0"/>
              </a:rPr>
              <a:t>Une délibération doit instituer le temps partiel dans la collectivité, après avis  du CST. Cependant, le temps partiel de droit ne nécessite le vote d’une délibération l’instituant qu’en ce qui concerne les modalités de son exercice.</a:t>
            </a:r>
          </a:p>
          <a:p>
            <a:pPr eaLnBrk="1" fontAlgn="auto" hangingPunct="1">
              <a:spcBef>
                <a:spcPct val="40000"/>
              </a:spcBef>
              <a:spcAft>
                <a:spcPts val="0"/>
              </a:spcAft>
              <a:defRPr/>
            </a:pPr>
            <a:r>
              <a:rPr lang="fr-FR" sz="2000" dirty="0">
                <a:solidFill>
                  <a:srgbClr val="C00000"/>
                </a:solidFill>
                <a:latin typeface="Arial" panose="020B0604020202020204" pitchFamily="34" charset="0"/>
                <a:cs typeface="Arial" panose="020B0604020202020204" pitchFamily="34" charset="0"/>
              </a:rPr>
              <a:t>La délibération peut par exemple prévoir :</a:t>
            </a:r>
          </a:p>
          <a:p>
            <a:pPr marL="342900" indent="-342900"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L’organisation du travail (quotidienne, hebdomadaire, mensuelle, annuelle), </a:t>
            </a:r>
          </a:p>
          <a:p>
            <a:pPr marL="342900" indent="-342900"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Les éléments de procédure concernant la demande,</a:t>
            </a:r>
          </a:p>
          <a:p>
            <a:pPr marL="342900" indent="-342900"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Les éventuelles catégories d’agents concernés ou exclus, pour le temps partiel sur autorisation,</a:t>
            </a:r>
          </a:p>
          <a:p>
            <a:pPr marL="342900" indent="-342900"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Le délai pendant lequel aucune nouvelle autorisation de travail à temps partiel ne peut intervenir après reprise effective à temps plein, pour le temps partiel sur autorisation,</a:t>
            </a:r>
          </a:p>
          <a:p>
            <a:pPr marL="342900" indent="-342900"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Le délai pour demander le temps partiel ou son renouvellement,</a:t>
            </a:r>
          </a:p>
          <a:p>
            <a:pPr marL="342900" indent="-342900" algn="just" eaLnBrk="1" fontAlgn="auto" hangingPunct="1">
              <a:spcBef>
                <a:spcPct val="40000"/>
              </a:spcBef>
              <a:spcAft>
                <a:spcPts val="0"/>
              </a:spcAft>
              <a:buFont typeface="Arial" panose="020B0604020202020204" pitchFamily="34" charset="0"/>
              <a:buChar char="•"/>
              <a:defRPr/>
            </a:pPr>
            <a:r>
              <a:rPr lang="fr-FR" sz="2000" dirty="0">
                <a:latin typeface="Arial" panose="020B0604020202020204" pitchFamily="34" charset="0"/>
                <a:cs typeface="Arial" panose="020B0604020202020204" pitchFamily="34" charset="0"/>
              </a:rPr>
              <a:t>L’exclusion de certaines formules pour le temps partiel sur autorisation (ex. pas de temps partiel à 90 %).</a:t>
            </a:r>
            <a:endParaRPr lang="fr-FR" altLang="ja-JP" sz="2000" dirty="0"/>
          </a:p>
        </p:txBody>
      </p:sp>
      <p:sp>
        <p:nvSpPr>
          <p:cNvPr id="14340" name="Espace réservé du numéro de diapositive 3"/>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EB36CB4F-4CEB-4D1F-AAAA-B72CEC2C8E6D}" type="slidenum">
              <a:rPr lang="fr-FR" altLang="fr-FR" sz="1200">
                <a:solidFill>
                  <a:schemeClr val="tx2"/>
                </a:solidFill>
                <a:latin typeface="Century Gothic" pitchFamily="34" charset="0"/>
              </a:rPr>
              <a:pPr algn="r" eaLnBrk="1" hangingPunct="1">
                <a:spcBef>
                  <a:spcPct val="0"/>
                </a:spcBef>
                <a:buFontTx/>
                <a:buNone/>
              </a:pPr>
              <a:t>30</a:t>
            </a:fld>
            <a:endParaRPr lang="fr-FR" altLang="fr-FR" sz="1200">
              <a:solidFill>
                <a:schemeClr val="tx2"/>
              </a:solidFill>
              <a:latin typeface="Century Gothic" pitchFamily="34" charset="0"/>
            </a:endParaRPr>
          </a:p>
        </p:txBody>
      </p:sp>
      <p:pic>
        <p:nvPicPr>
          <p:cNvPr id="2" name="Image 1" descr="Logo_CDG18_BS.jpg">
            <a:extLst>
              <a:ext uri="{FF2B5EF4-FFF2-40B4-BE49-F238E27FC236}">
                <a16:creationId xmlns:a16="http://schemas.microsoft.com/office/drawing/2014/main" id="{D4188F8A-D898-8603-1229-36EE751292E3}"/>
              </a:ext>
            </a:extLst>
          </p:cNvPr>
          <p:cNvPicPr>
            <a:picLocks noChangeAspect="1"/>
          </p:cNvPicPr>
          <p:nvPr/>
        </p:nvPicPr>
        <p:blipFill>
          <a:blip r:embed="rId2"/>
          <a:stretch>
            <a:fillRect/>
          </a:stretch>
        </p:blipFill>
        <p:spPr>
          <a:xfrm>
            <a:off x="138260" y="-10260"/>
            <a:ext cx="1422426" cy="1443762"/>
          </a:xfrm>
          <a:prstGeom prst="rect">
            <a:avLst/>
          </a:prstGeom>
        </p:spPr>
      </p:pic>
      <p:grpSp>
        <p:nvGrpSpPr>
          <p:cNvPr id="4" name="Groupe 14">
            <a:extLst>
              <a:ext uri="{FF2B5EF4-FFF2-40B4-BE49-F238E27FC236}">
                <a16:creationId xmlns:a16="http://schemas.microsoft.com/office/drawing/2014/main" id="{3D5BFB21-14EF-4396-0121-6C8E27C665F6}"/>
              </a:ext>
            </a:extLst>
          </p:cNvPr>
          <p:cNvGrpSpPr>
            <a:grpSpLocks/>
          </p:cNvGrpSpPr>
          <p:nvPr/>
        </p:nvGrpSpPr>
        <p:grpSpPr bwMode="auto">
          <a:xfrm>
            <a:off x="1349063" y="217967"/>
            <a:ext cx="7661932" cy="857272"/>
            <a:chOff x="2521302" y="4447632"/>
            <a:chExt cx="6645275" cy="2324642"/>
          </a:xfrm>
        </p:grpSpPr>
        <p:sp>
          <p:nvSpPr>
            <p:cNvPr id="5" name="Oval 2">
              <a:extLst>
                <a:ext uri="{FF2B5EF4-FFF2-40B4-BE49-F238E27FC236}">
                  <a16:creationId xmlns:a16="http://schemas.microsoft.com/office/drawing/2014/main" id="{32E0423B-8731-91CB-0409-C1D0ACAEB161}"/>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6" name="Rectangle 3">
              <a:extLst>
                <a:ext uri="{FF2B5EF4-FFF2-40B4-BE49-F238E27FC236}">
                  <a16:creationId xmlns:a16="http://schemas.microsoft.com/office/drawing/2014/main" id="{A5DE7638-B16F-A3C8-48E5-A51F4197E6D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7" name="Text Box 4">
              <a:extLst>
                <a:ext uri="{FF2B5EF4-FFF2-40B4-BE49-F238E27FC236}">
                  <a16:creationId xmlns:a16="http://schemas.microsoft.com/office/drawing/2014/main" id="{49599580-6A17-98D9-8291-A316DF7AB48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8" name="Group 6">
              <a:extLst>
                <a:ext uri="{FF2B5EF4-FFF2-40B4-BE49-F238E27FC236}">
                  <a16:creationId xmlns:a16="http://schemas.microsoft.com/office/drawing/2014/main" id="{AE52D330-BCD0-279C-FFDA-62C259C284BD}"/>
                </a:ext>
              </a:extLst>
            </p:cNvPr>
            <p:cNvGrpSpPr>
              <a:grpSpLocks/>
            </p:cNvGrpSpPr>
            <p:nvPr/>
          </p:nvGrpSpPr>
          <p:grpSpPr bwMode="auto">
            <a:xfrm>
              <a:off x="3957638" y="5091476"/>
              <a:ext cx="171450" cy="1165229"/>
              <a:chOff x="112099728" y="105931681"/>
              <a:chExt cx="170831" cy="1165800"/>
            </a:xfrm>
          </p:grpSpPr>
          <p:sp>
            <p:nvSpPr>
              <p:cNvPr id="13" name="Rectangle 7">
                <a:extLst>
                  <a:ext uri="{FF2B5EF4-FFF2-40B4-BE49-F238E27FC236}">
                    <a16:creationId xmlns:a16="http://schemas.microsoft.com/office/drawing/2014/main" id="{AFA9C968-A764-2EE6-2D60-38F986F99CEE}"/>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4" name="Rectangle 8">
                <a:extLst>
                  <a:ext uri="{FF2B5EF4-FFF2-40B4-BE49-F238E27FC236}">
                    <a16:creationId xmlns:a16="http://schemas.microsoft.com/office/drawing/2014/main" id="{802884CE-2619-DD64-6B7B-144C5AAE3519}"/>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5" name="Rectangle 9">
                <a:extLst>
                  <a:ext uri="{FF2B5EF4-FFF2-40B4-BE49-F238E27FC236}">
                    <a16:creationId xmlns:a16="http://schemas.microsoft.com/office/drawing/2014/main" id="{FE7805E9-6920-7317-DC08-BF548CAEF51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9" name="Group 10">
              <a:extLst>
                <a:ext uri="{FF2B5EF4-FFF2-40B4-BE49-F238E27FC236}">
                  <a16:creationId xmlns:a16="http://schemas.microsoft.com/office/drawing/2014/main" id="{37474FD1-B9AC-FBD3-0AF9-ECBCE566038F}"/>
                </a:ext>
              </a:extLst>
            </p:cNvPr>
            <p:cNvGrpSpPr>
              <a:grpSpLocks/>
            </p:cNvGrpSpPr>
            <p:nvPr/>
          </p:nvGrpSpPr>
          <p:grpSpPr bwMode="auto">
            <a:xfrm>
              <a:off x="8701088" y="4447632"/>
              <a:ext cx="169862" cy="1163632"/>
              <a:chOff x="116843535" y="105289350"/>
              <a:chExt cx="170420" cy="1163658"/>
            </a:xfrm>
          </p:grpSpPr>
          <p:sp>
            <p:nvSpPr>
              <p:cNvPr id="10" name="Rectangle 9">
                <a:extLst>
                  <a:ext uri="{FF2B5EF4-FFF2-40B4-BE49-F238E27FC236}">
                    <a16:creationId xmlns:a16="http://schemas.microsoft.com/office/drawing/2014/main" id="{588D861D-EC76-F93E-F169-B4F059517D8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1" name="Rectangle 10">
                <a:extLst>
                  <a:ext uri="{FF2B5EF4-FFF2-40B4-BE49-F238E27FC236}">
                    <a16:creationId xmlns:a16="http://schemas.microsoft.com/office/drawing/2014/main" id="{9163858A-DBA0-273A-33A8-B3C9EA6D25BB}"/>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2" name="Rectangle 11">
                <a:extLst>
                  <a:ext uri="{FF2B5EF4-FFF2-40B4-BE49-F238E27FC236}">
                    <a16:creationId xmlns:a16="http://schemas.microsoft.com/office/drawing/2014/main" id="{20104382-8921-193F-0751-9EC678B8C44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540128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3"/>
          <p:cNvSpPr>
            <a:spLocks noGrp="1" noChangeArrowheads="1"/>
          </p:cNvSpPr>
          <p:nvPr>
            <p:ph idx="4294967295"/>
          </p:nvPr>
        </p:nvSpPr>
        <p:spPr>
          <a:xfrm>
            <a:off x="179512" y="1860713"/>
            <a:ext cx="8964488" cy="4628688"/>
          </a:xfrm>
          <a:ln/>
        </p:spPr>
        <p:txBody>
          <a:bodyPr/>
          <a:lstStyle/>
          <a:p>
            <a:pPr marL="3175" lvl="1" indent="0">
              <a:buFont typeface="Wingdings" pitchFamily="2" charset="2"/>
              <a:buNone/>
            </a:pPr>
            <a:r>
              <a:rPr lang="fr-FR" altLang="fr-FR" sz="2200" i="1" dirty="0">
                <a:solidFill>
                  <a:srgbClr val="000000"/>
                </a:solidFill>
                <a:latin typeface="Arial" panose="020B0604020202020204" pitchFamily="34" charset="0"/>
                <a:cs typeface="Arial" panose="020B0604020202020204" pitchFamily="34" charset="0"/>
              </a:rPr>
              <a:t>La collectivité ne peut pas s</a:t>
            </a:r>
            <a:r>
              <a:rPr lang="fr-FR" altLang="ja-JP" sz="2200" i="1" dirty="0">
                <a:solidFill>
                  <a:srgbClr val="000000"/>
                </a:solidFill>
                <a:latin typeface="Arial" panose="020B0604020202020204" pitchFamily="34" charset="0"/>
                <a:ea typeface="MS PGothic" pitchFamily="34" charset="-128"/>
                <a:cs typeface="Arial" panose="020B0604020202020204" pitchFamily="34" charset="0"/>
              </a:rPr>
              <a:t>'</a:t>
            </a:r>
            <a:r>
              <a:rPr lang="fr-FR" altLang="fr-FR" sz="2200" i="1" dirty="0">
                <a:solidFill>
                  <a:srgbClr val="000000"/>
                </a:solidFill>
                <a:latin typeface="Arial" panose="020B0604020202020204" pitchFamily="34" charset="0"/>
                <a:cs typeface="Arial" panose="020B0604020202020204" pitchFamily="34" charset="0"/>
              </a:rPr>
              <a:t>y opposer.</a:t>
            </a:r>
          </a:p>
          <a:p>
            <a:pPr marL="3175" lvl="1" indent="0">
              <a:buFont typeface="Wingdings" pitchFamily="2" charset="2"/>
              <a:buNone/>
            </a:pPr>
            <a:endParaRPr lang="fr-FR" altLang="fr-FR" sz="2200" i="1" dirty="0">
              <a:solidFill>
                <a:srgbClr val="000000"/>
              </a:solidFill>
              <a:latin typeface="Arial" panose="020B0604020202020204" pitchFamily="34" charset="0"/>
              <a:cs typeface="Arial" panose="020B0604020202020204" pitchFamily="34" charset="0"/>
            </a:endParaRPr>
          </a:p>
          <a:p>
            <a:pPr marL="3175" lvl="1" indent="0">
              <a:buFont typeface="Wingdings" pitchFamily="2" charset="2"/>
              <a:buNone/>
            </a:pPr>
            <a:endParaRPr lang="fr-FR" altLang="fr-FR" sz="700" dirty="0">
              <a:solidFill>
                <a:srgbClr val="000000"/>
              </a:solidFill>
              <a:latin typeface="Arial" panose="020B0604020202020204" pitchFamily="34" charset="0"/>
              <a:cs typeface="Arial" panose="020B0604020202020204" pitchFamily="34" charset="0"/>
            </a:endParaRPr>
          </a:p>
          <a:p>
            <a:pPr lvl="2"/>
            <a:r>
              <a:rPr lang="fr-FR" altLang="fr-FR" sz="2100" dirty="0">
                <a:solidFill>
                  <a:srgbClr val="C00000"/>
                </a:solidFill>
                <a:latin typeface="Arial" panose="020B0604020202020204" pitchFamily="34" charset="0"/>
                <a:cs typeface="Arial" panose="020B0604020202020204" pitchFamily="34" charset="0"/>
              </a:rPr>
              <a:t>Cas (sur justificatifs) </a:t>
            </a:r>
          </a:p>
          <a:p>
            <a:pPr lvl="3">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 Pour élever un </a:t>
            </a:r>
            <a:r>
              <a:rPr lang="fr-FR" altLang="fr-FR" sz="1800" b="1" dirty="0">
                <a:solidFill>
                  <a:srgbClr val="000000"/>
                </a:solidFill>
                <a:latin typeface="Arial" panose="020B0604020202020204" pitchFamily="34" charset="0"/>
                <a:cs typeface="Arial" panose="020B0604020202020204" pitchFamily="34" charset="0"/>
              </a:rPr>
              <a:t>enfant de moins de 3 ans</a:t>
            </a:r>
            <a:r>
              <a:rPr lang="fr-FR" altLang="fr-FR" sz="1800" dirty="0">
                <a:solidFill>
                  <a:srgbClr val="000000"/>
                </a:solidFill>
                <a:latin typeface="Arial" panose="020B0604020202020204" pitchFamily="34" charset="0"/>
                <a:cs typeface="Arial" panose="020B0604020202020204" pitchFamily="34" charset="0"/>
              </a:rPr>
              <a:t> ou 3 ans après son arrivée au  foyer en cas d’adoption</a:t>
            </a:r>
          </a:p>
          <a:p>
            <a:pPr marL="1028700" lvl="3" indent="0">
              <a:buNone/>
            </a:pPr>
            <a:endParaRPr lang="fr-FR" altLang="fr-FR" sz="1800" dirty="0">
              <a:solidFill>
                <a:srgbClr val="000000"/>
              </a:solidFill>
              <a:latin typeface="Arial" panose="020B0604020202020204" pitchFamily="34" charset="0"/>
              <a:cs typeface="Arial" panose="020B0604020202020204" pitchFamily="34" charset="0"/>
            </a:endParaRPr>
          </a:p>
          <a:p>
            <a:pPr lvl="3">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 Pour</a:t>
            </a:r>
            <a:r>
              <a:rPr lang="fr-FR" altLang="fr-FR" sz="1800" b="1" dirty="0">
                <a:solidFill>
                  <a:srgbClr val="000000"/>
                </a:solidFill>
                <a:latin typeface="Arial" panose="020B0604020202020204" pitchFamily="34" charset="0"/>
                <a:cs typeface="Arial" panose="020B0604020202020204" pitchFamily="34" charset="0"/>
              </a:rPr>
              <a:t> donner des soins</a:t>
            </a:r>
            <a:r>
              <a:rPr lang="fr-FR" altLang="fr-FR" sz="1800" dirty="0">
                <a:solidFill>
                  <a:srgbClr val="000000"/>
                </a:solidFill>
                <a:latin typeface="Arial" panose="020B0604020202020204" pitchFamily="34" charset="0"/>
                <a:cs typeface="Arial" panose="020B0604020202020204" pitchFamily="34" charset="0"/>
              </a:rPr>
              <a:t> à son conjoint, enfant charge ou ascendant atteint d'un handicap nécessitant la présence d'une tierce personne, ou victime d'un accident ou d'une maladie grave </a:t>
            </a:r>
          </a:p>
          <a:p>
            <a:pPr marL="1028700" lvl="3" indent="0">
              <a:buNone/>
            </a:pPr>
            <a:endParaRPr lang="fr-FR" altLang="fr-FR" sz="1800" dirty="0">
              <a:solidFill>
                <a:srgbClr val="000000"/>
              </a:solidFill>
              <a:latin typeface="Arial" panose="020B0604020202020204" pitchFamily="34" charset="0"/>
              <a:cs typeface="Arial" panose="020B0604020202020204" pitchFamily="34" charset="0"/>
            </a:endParaRPr>
          </a:p>
          <a:p>
            <a:pPr lvl="3">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 Agent en situation de handicap</a:t>
            </a:r>
          </a:p>
          <a:p>
            <a:endParaRPr lang="fr-FR" altLang="fr-FR" sz="1600" dirty="0">
              <a:solidFill>
                <a:srgbClr val="000000"/>
              </a:solidFill>
              <a:latin typeface="Trebuchet MS" pitchFamily="34" charset="0"/>
            </a:endParaRPr>
          </a:p>
        </p:txBody>
      </p:sp>
      <p:sp>
        <p:nvSpPr>
          <p:cNvPr id="295939" name="Titre 1"/>
          <p:cNvSpPr>
            <a:spLocks noGrp="1"/>
          </p:cNvSpPr>
          <p:nvPr>
            <p:ph type="title" idx="4294967295"/>
          </p:nvPr>
        </p:nvSpPr>
        <p:spPr>
          <a:xfrm>
            <a:off x="3905512" y="900903"/>
            <a:ext cx="9108504" cy="865188"/>
          </a:xfrm>
          <a:ln/>
        </p:spPr>
        <p:txBody>
          <a:bodyPr>
            <a:normAutofit/>
          </a:bodyPr>
          <a:lstStyle/>
          <a:p>
            <a:br>
              <a:rPr lang="fr-FR" altLang="fr-FR" sz="2400" dirty="0">
                <a:solidFill>
                  <a:schemeClr val="accent2"/>
                </a:solidFill>
              </a:rPr>
            </a:br>
            <a:r>
              <a:rPr lang="fr-FR" altLang="fr-FR" sz="2400" dirty="0">
                <a:solidFill>
                  <a:srgbClr val="00B0F0"/>
                </a:solidFill>
                <a:latin typeface="Arial" panose="020B0604020202020204" pitchFamily="34" charset="0"/>
                <a:cs typeface="Arial" panose="020B0604020202020204" pitchFamily="34" charset="0"/>
              </a:rPr>
              <a:t>Temps partiel  de droit</a:t>
            </a:r>
          </a:p>
        </p:txBody>
      </p:sp>
      <p:pic>
        <p:nvPicPr>
          <p:cNvPr id="2" name="Image 1" descr="Logo_CDG18_BS.jpg">
            <a:extLst>
              <a:ext uri="{FF2B5EF4-FFF2-40B4-BE49-F238E27FC236}">
                <a16:creationId xmlns:a16="http://schemas.microsoft.com/office/drawing/2014/main" id="{2F911717-EAEB-5765-B4FF-5261FF1F3725}"/>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3" name="Groupe 14">
            <a:extLst>
              <a:ext uri="{FF2B5EF4-FFF2-40B4-BE49-F238E27FC236}">
                <a16:creationId xmlns:a16="http://schemas.microsoft.com/office/drawing/2014/main" id="{50A3CD06-FFAB-4044-DB54-52F784820779}"/>
              </a:ext>
            </a:extLst>
          </p:cNvPr>
          <p:cNvGrpSpPr>
            <a:grpSpLocks/>
          </p:cNvGrpSpPr>
          <p:nvPr/>
        </p:nvGrpSpPr>
        <p:grpSpPr bwMode="auto">
          <a:xfrm>
            <a:off x="1580123" y="380840"/>
            <a:ext cx="7661932" cy="857272"/>
            <a:chOff x="2521302" y="4447632"/>
            <a:chExt cx="6645275" cy="2324642"/>
          </a:xfrm>
        </p:grpSpPr>
        <p:sp>
          <p:nvSpPr>
            <p:cNvPr id="4" name="Oval 2">
              <a:extLst>
                <a:ext uri="{FF2B5EF4-FFF2-40B4-BE49-F238E27FC236}">
                  <a16:creationId xmlns:a16="http://schemas.microsoft.com/office/drawing/2014/main" id="{4E5A44A8-8C09-339B-4D93-03640A55D4A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5" name="Rectangle 3">
              <a:extLst>
                <a:ext uri="{FF2B5EF4-FFF2-40B4-BE49-F238E27FC236}">
                  <a16:creationId xmlns:a16="http://schemas.microsoft.com/office/drawing/2014/main" id="{117ED1A9-BC45-D727-B620-D0DE051A7D3D}"/>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6" name="Text Box 4">
              <a:extLst>
                <a:ext uri="{FF2B5EF4-FFF2-40B4-BE49-F238E27FC236}">
                  <a16:creationId xmlns:a16="http://schemas.microsoft.com/office/drawing/2014/main" id="{0A4606D9-69A5-9357-678A-CDE153DD921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0F37BAFF-E24D-162D-43EE-ACC784AED897}"/>
                </a:ext>
              </a:extLst>
            </p:cNvPr>
            <p:cNvGrpSpPr>
              <a:grpSpLocks/>
            </p:cNvGrpSpPr>
            <p:nvPr/>
          </p:nvGrpSpPr>
          <p:grpSpPr bwMode="auto">
            <a:xfrm>
              <a:off x="3957638" y="5091476"/>
              <a:ext cx="171450" cy="1165229"/>
              <a:chOff x="112099728" y="105931681"/>
              <a:chExt cx="170831" cy="1165800"/>
            </a:xfrm>
          </p:grpSpPr>
          <p:sp>
            <p:nvSpPr>
              <p:cNvPr id="12" name="Rectangle 7">
                <a:extLst>
                  <a:ext uri="{FF2B5EF4-FFF2-40B4-BE49-F238E27FC236}">
                    <a16:creationId xmlns:a16="http://schemas.microsoft.com/office/drawing/2014/main" id="{15406399-D016-3055-3DB2-CAEDC6277E55}"/>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3" name="Rectangle 8">
                <a:extLst>
                  <a:ext uri="{FF2B5EF4-FFF2-40B4-BE49-F238E27FC236}">
                    <a16:creationId xmlns:a16="http://schemas.microsoft.com/office/drawing/2014/main" id="{679324E7-CE77-5F1A-2F71-87D6C9ACD3D1}"/>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4" name="Rectangle 9">
                <a:extLst>
                  <a:ext uri="{FF2B5EF4-FFF2-40B4-BE49-F238E27FC236}">
                    <a16:creationId xmlns:a16="http://schemas.microsoft.com/office/drawing/2014/main" id="{9DB67A84-3AC9-AC3D-9E97-B0D6852AFF3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CAD6EBE4-57F6-9550-A384-D3C3FBDD4E03}"/>
                </a:ext>
              </a:extLst>
            </p:cNvPr>
            <p:cNvGrpSpPr>
              <a:grpSpLocks/>
            </p:cNvGrpSpPr>
            <p:nvPr/>
          </p:nvGrpSpPr>
          <p:grpSpPr bwMode="auto">
            <a:xfrm>
              <a:off x="8701088" y="4447632"/>
              <a:ext cx="169862" cy="1163632"/>
              <a:chOff x="116843535" y="105289350"/>
              <a:chExt cx="170420" cy="1163658"/>
            </a:xfrm>
          </p:grpSpPr>
          <p:sp>
            <p:nvSpPr>
              <p:cNvPr id="9" name="Rectangle 8">
                <a:extLst>
                  <a:ext uri="{FF2B5EF4-FFF2-40B4-BE49-F238E27FC236}">
                    <a16:creationId xmlns:a16="http://schemas.microsoft.com/office/drawing/2014/main" id="{3763C63D-A065-C3AF-5221-8E21EC4321F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0" name="Rectangle 9">
                <a:extLst>
                  <a:ext uri="{FF2B5EF4-FFF2-40B4-BE49-F238E27FC236}">
                    <a16:creationId xmlns:a16="http://schemas.microsoft.com/office/drawing/2014/main" id="{FB3F59E0-9DC2-4AD1-DC63-5A688102EC0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1" name="Rectangle 10">
                <a:extLst>
                  <a:ext uri="{FF2B5EF4-FFF2-40B4-BE49-F238E27FC236}">
                    <a16:creationId xmlns:a16="http://schemas.microsoft.com/office/drawing/2014/main" id="{4EF97DD2-126E-C13A-7E85-9B30B9E21A7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628753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3"/>
          <p:cNvSpPr>
            <a:spLocks noGrp="1" noChangeArrowheads="1"/>
          </p:cNvSpPr>
          <p:nvPr>
            <p:ph idx="4294967295"/>
          </p:nvPr>
        </p:nvSpPr>
        <p:spPr>
          <a:xfrm>
            <a:off x="98077" y="2468388"/>
            <a:ext cx="8741123" cy="2569934"/>
          </a:xfrm>
          <a:ln/>
        </p:spPr>
        <p:txBody>
          <a:bodyPr/>
          <a:lstStyle/>
          <a:p>
            <a:pPr marL="0" lvl="1" indent="0">
              <a:buFont typeface="Wingdings" pitchFamily="2" charset="2"/>
              <a:buNone/>
            </a:pPr>
            <a:r>
              <a:rPr lang="fr-FR" altLang="fr-FR" sz="2200" dirty="0">
                <a:solidFill>
                  <a:srgbClr val="000000"/>
                </a:solidFill>
                <a:latin typeface="Arial" panose="020B0604020202020204" pitchFamily="34" charset="0"/>
                <a:cs typeface="Arial" panose="020B0604020202020204" pitchFamily="34" charset="0"/>
              </a:rPr>
              <a:t>Il existe des aménagements </a:t>
            </a:r>
            <a:r>
              <a:rPr lang="fr-FR" altLang="fr-FR" sz="2200" b="1" dirty="0">
                <a:solidFill>
                  <a:srgbClr val="000000"/>
                </a:solidFill>
                <a:latin typeface="Arial" panose="020B0604020202020204" pitchFamily="34" charset="0"/>
                <a:cs typeface="Arial" panose="020B0604020202020204" pitchFamily="34" charset="0"/>
              </a:rPr>
              <a:t>liés à l</a:t>
            </a:r>
            <a:r>
              <a:rPr lang="fr-FR" altLang="ja-JP" sz="2200" b="1" dirty="0">
                <a:solidFill>
                  <a:srgbClr val="000000"/>
                </a:solidFill>
                <a:latin typeface="Arial" panose="020B0604020202020204" pitchFamily="34" charset="0"/>
                <a:ea typeface="MS PGothic" pitchFamily="34" charset="-128"/>
                <a:cs typeface="Arial" panose="020B0604020202020204" pitchFamily="34" charset="0"/>
              </a:rPr>
              <a:t>'</a:t>
            </a:r>
            <a:r>
              <a:rPr lang="fr-FR" altLang="fr-FR" sz="2200" b="1" dirty="0">
                <a:solidFill>
                  <a:srgbClr val="000000"/>
                </a:solidFill>
                <a:latin typeface="Arial" panose="020B0604020202020204" pitchFamily="34" charset="0"/>
                <a:cs typeface="Arial" panose="020B0604020202020204" pitchFamily="34" charset="0"/>
              </a:rPr>
              <a:t>état de santé </a:t>
            </a:r>
            <a:r>
              <a:rPr lang="fr-FR" altLang="fr-FR" sz="2200" dirty="0">
                <a:solidFill>
                  <a:srgbClr val="000000"/>
                </a:solidFill>
                <a:latin typeface="Arial" panose="020B0604020202020204" pitchFamily="34" charset="0"/>
                <a:cs typeface="Arial" panose="020B0604020202020204" pitchFamily="34" charset="0"/>
              </a:rPr>
              <a:t>de l</a:t>
            </a:r>
            <a:r>
              <a:rPr lang="fr-FR" altLang="ja-JP" sz="2200" dirty="0">
                <a:solidFill>
                  <a:srgbClr val="000000"/>
                </a:solidFill>
                <a:latin typeface="Arial" panose="020B0604020202020204" pitchFamily="34" charset="0"/>
                <a:ea typeface="MS PGothic" pitchFamily="34" charset="-128"/>
                <a:cs typeface="Arial" panose="020B0604020202020204" pitchFamily="34" charset="0"/>
              </a:rPr>
              <a:t>'</a:t>
            </a:r>
            <a:r>
              <a:rPr lang="fr-FR" altLang="fr-FR" sz="2200" dirty="0">
                <a:solidFill>
                  <a:srgbClr val="000000"/>
                </a:solidFill>
                <a:latin typeface="Arial" panose="020B0604020202020204" pitchFamily="34" charset="0"/>
                <a:cs typeface="Arial" panose="020B0604020202020204" pitchFamily="34" charset="0"/>
              </a:rPr>
              <a:t>agent</a:t>
            </a:r>
          </a:p>
          <a:p>
            <a:pPr lvl="2"/>
            <a:r>
              <a:rPr lang="fr-FR" altLang="fr-FR" sz="2100" dirty="0">
                <a:solidFill>
                  <a:srgbClr val="000000"/>
                </a:solidFill>
                <a:latin typeface="Arial" panose="020B0604020202020204" pitchFamily="34" charset="0"/>
                <a:cs typeface="Arial" panose="020B0604020202020204" pitchFamily="34" charset="0"/>
              </a:rPr>
              <a:t>Le temps partiel thérapeutique</a:t>
            </a:r>
          </a:p>
          <a:p>
            <a:pPr marL="361950" lvl="2" indent="0">
              <a:buNone/>
            </a:pPr>
            <a:endParaRPr lang="fr-FR" altLang="fr-FR" sz="1600" dirty="0">
              <a:solidFill>
                <a:srgbClr val="000000"/>
              </a:solidFill>
              <a:latin typeface="Arial" panose="020B0604020202020204" pitchFamily="34" charset="0"/>
              <a:cs typeface="Arial" panose="020B0604020202020204" pitchFamily="34" charset="0"/>
            </a:endParaRPr>
          </a:p>
          <a:p>
            <a:pPr lvl="2"/>
            <a:r>
              <a:rPr lang="fr-FR" altLang="fr-FR" sz="2100" dirty="0">
                <a:solidFill>
                  <a:srgbClr val="000000"/>
                </a:solidFill>
                <a:latin typeface="Arial" panose="020B0604020202020204" pitchFamily="34" charset="0"/>
                <a:cs typeface="Arial" panose="020B0604020202020204" pitchFamily="34" charset="0"/>
              </a:rPr>
              <a:t>Le temps partiel ou les aménagements d</a:t>
            </a:r>
            <a:r>
              <a:rPr lang="fr-FR" altLang="ja-JP" sz="2100" dirty="0">
                <a:solidFill>
                  <a:srgbClr val="000000"/>
                </a:solidFill>
                <a:latin typeface="Arial" panose="020B0604020202020204" pitchFamily="34" charset="0"/>
                <a:ea typeface="MS PGothic" pitchFamily="34" charset="-128"/>
                <a:cs typeface="Arial" panose="020B0604020202020204" pitchFamily="34" charset="0"/>
              </a:rPr>
              <a:t>'</a:t>
            </a:r>
            <a:r>
              <a:rPr lang="fr-FR" altLang="fr-FR" sz="2100" dirty="0">
                <a:solidFill>
                  <a:srgbClr val="000000"/>
                </a:solidFill>
                <a:latin typeface="Arial" panose="020B0604020202020204" pitchFamily="34" charset="0"/>
                <a:cs typeface="Arial" panose="020B0604020202020204" pitchFamily="34" charset="0"/>
              </a:rPr>
              <a:t>horaires </a:t>
            </a:r>
            <a:br>
              <a:rPr lang="fr-FR" altLang="fr-FR" sz="2100" dirty="0">
                <a:solidFill>
                  <a:srgbClr val="000000"/>
                </a:solidFill>
                <a:latin typeface="Arial" panose="020B0604020202020204" pitchFamily="34" charset="0"/>
                <a:cs typeface="Arial" panose="020B0604020202020204" pitchFamily="34" charset="0"/>
              </a:rPr>
            </a:br>
            <a:r>
              <a:rPr lang="fr-FR" altLang="fr-FR" sz="2100" dirty="0">
                <a:solidFill>
                  <a:srgbClr val="000000"/>
                </a:solidFill>
                <a:latin typeface="Arial" panose="020B0604020202020204" pitchFamily="34" charset="0"/>
                <a:cs typeface="Arial" panose="020B0604020202020204" pitchFamily="34" charset="0"/>
              </a:rPr>
              <a:t>pour les personnes handicapées : </a:t>
            </a:r>
            <a:br>
              <a:rPr lang="fr-FR" altLang="fr-FR" sz="2100" dirty="0">
                <a:solidFill>
                  <a:srgbClr val="000000"/>
                </a:solidFill>
                <a:latin typeface="Arial" panose="020B0604020202020204" pitchFamily="34" charset="0"/>
                <a:cs typeface="Arial" panose="020B0604020202020204" pitchFamily="34" charset="0"/>
              </a:rPr>
            </a:br>
            <a:r>
              <a:rPr lang="fr-FR" altLang="fr-FR" sz="2100" dirty="0">
                <a:solidFill>
                  <a:srgbClr val="000000"/>
                </a:solidFill>
                <a:latin typeface="Arial" panose="020B0604020202020204" pitchFamily="34" charset="0"/>
                <a:cs typeface="Arial" panose="020B0604020202020204" pitchFamily="34" charset="0"/>
              </a:rPr>
              <a:t>sur avis du médecin du service de médecine professionnelle et préventive </a:t>
            </a:r>
          </a:p>
          <a:p>
            <a:pPr>
              <a:buFont typeface="Wingdings" pitchFamily="2" charset="2"/>
              <a:buNone/>
            </a:pPr>
            <a:endParaRPr lang="fr-FR" altLang="fr-FR" sz="2400" dirty="0">
              <a:solidFill>
                <a:srgbClr val="000000"/>
              </a:solidFill>
              <a:latin typeface="Trebuchet MS" pitchFamily="34" charset="0"/>
            </a:endParaRPr>
          </a:p>
        </p:txBody>
      </p:sp>
      <p:sp>
        <p:nvSpPr>
          <p:cNvPr id="297987" name="Titre 1"/>
          <p:cNvSpPr>
            <a:spLocks noGrp="1"/>
          </p:cNvSpPr>
          <p:nvPr>
            <p:ph type="title" idx="4294967295"/>
          </p:nvPr>
        </p:nvSpPr>
        <p:spPr>
          <a:xfrm>
            <a:off x="3162281" y="1073061"/>
            <a:ext cx="8964488" cy="865188"/>
          </a:xfrm>
          <a:ln/>
        </p:spPr>
        <p:txBody>
          <a:bodyPr>
            <a:normAutofit/>
          </a:bodyPr>
          <a:lstStyle/>
          <a:p>
            <a:r>
              <a:rPr lang="fr-FR" altLang="fr-FR" dirty="0">
                <a:solidFill>
                  <a:srgbClr val="00B0F0"/>
                </a:solidFill>
                <a:latin typeface="Arial" panose="020B0604020202020204" pitchFamily="34" charset="0"/>
                <a:cs typeface="Arial" panose="020B0604020202020204" pitchFamily="34" charset="0"/>
              </a:rPr>
              <a:t>T</a:t>
            </a:r>
            <a:r>
              <a:rPr lang="fr-FR" altLang="fr-FR" sz="2400" dirty="0">
                <a:solidFill>
                  <a:srgbClr val="00B0F0"/>
                </a:solidFill>
                <a:latin typeface="Arial" panose="020B0604020202020204" pitchFamily="34" charset="0"/>
                <a:cs typeface="Arial" panose="020B0604020202020204" pitchFamily="34" charset="0"/>
              </a:rPr>
              <a:t>emps partiel  en lien avec la santé</a:t>
            </a:r>
          </a:p>
        </p:txBody>
      </p:sp>
      <p:pic>
        <p:nvPicPr>
          <p:cNvPr id="2" name="Image 1" descr="Logo_CDG18_BS.jpg">
            <a:extLst>
              <a:ext uri="{FF2B5EF4-FFF2-40B4-BE49-F238E27FC236}">
                <a16:creationId xmlns:a16="http://schemas.microsoft.com/office/drawing/2014/main" id="{88BBCF8B-DB85-28DB-9FED-F1E72FCB657F}"/>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3" name="Groupe 14">
            <a:extLst>
              <a:ext uri="{FF2B5EF4-FFF2-40B4-BE49-F238E27FC236}">
                <a16:creationId xmlns:a16="http://schemas.microsoft.com/office/drawing/2014/main" id="{B3AA12A4-ED12-6A6F-5A67-EBB664C3FD3B}"/>
              </a:ext>
            </a:extLst>
          </p:cNvPr>
          <p:cNvGrpSpPr>
            <a:grpSpLocks/>
          </p:cNvGrpSpPr>
          <p:nvPr/>
        </p:nvGrpSpPr>
        <p:grpSpPr bwMode="auto">
          <a:xfrm>
            <a:off x="1357290" y="285728"/>
            <a:ext cx="7661932" cy="857272"/>
            <a:chOff x="2521302" y="4447632"/>
            <a:chExt cx="6645275" cy="2324642"/>
          </a:xfrm>
        </p:grpSpPr>
        <p:sp>
          <p:nvSpPr>
            <p:cNvPr id="4" name="Oval 2">
              <a:extLst>
                <a:ext uri="{FF2B5EF4-FFF2-40B4-BE49-F238E27FC236}">
                  <a16:creationId xmlns:a16="http://schemas.microsoft.com/office/drawing/2014/main" id="{8C668751-48F5-7078-88CA-F022F2895F02}"/>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5" name="Rectangle 3">
              <a:extLst>
                <a:ext uri="{FF2B5EF4-FFF2-40B4-BE49-F238E27FC236}">
                  <a16:creationId xmlns:a16="http://schemas.microsoft.com/office/drawing/2014/main" id="{EAEA4A59-29A4-C158-DDF2-6878F702493D}"/>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6" name="Text Box 4">
              <a:extLst>
                <a:ext uri="{FF2B5EF4-FFF2-40B4-BE49-F238E27FC236}">
                  <a16:creationId xmlns:a16="http://schemas.microsoft.com/office/drawing/2014/main" id="{3DCDF818-7961-7AA3-25E5-36052A44E70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E236EC8D-ED5E-1C95-5E77-4B5AE402E569}"/>
                </a:ext>
              </a:extLst>
            </p:cNvPr>
            <p:cNvGrpSpPr>
              <a:grpSpLocks/>
            </p:cNvGrpSpPr>
            <p:nvPr/>
          </p:nvGrpSpPr>
          <p:grpSpPr bwMode="auto">
            <a:xfrm>
              <a:off x="3957638" y="5091476"/>
              <a:ext cx="171450" cy="1165229"/>
              <a:chOff x="112099728" y="105931681"/>
              <a:chExt cx="170831" cy="1165800"/>
            </a:xfrm>
          </p:grpSpPr>
          <p:sp>
            <p:nvSpPr>
              <p:cNvPr id="12" name="Rectangle 7">
                <a:extLst>
                  <a:ext uri="{FF2B5EF4-FFF2-40B4-BE49-F238E27FC236}">
                    <a16:creationId xmlns:a16="http://schemas.microsoft.com/office/drawing/2014/main" id="{A8C36EF8-0770-0763-4E4E-042D84E3C21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3" name="Rectangle 8">
                <a:extLst>
                  <a:ext uri="{FF2B5EF4-FFF2-40B4-BE49-F238E27FC236}">
                    <a16:creationId xmlns:a16="http://schemas.microsoft.com/office/drawing/2014/main" id="{FCA51F69-7C1F-EB7C-3C5D-63B407FD357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4" name="Rectangle 9">
                <a:extLst>
                  <a:ext uri="{FF2B5EF4-FFF2-40B4-BE49-F238E27FC236}">
                    <a16:creationId xmlns:a16="http://schemas.microsoft.com/office/drawing/2014/main" id="{FEAF9AFF-7EFC-0FDD-4BC1-632CC8036CD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3067C950-21A1-7FB6-56E6-889453263E51}"/>
                </a:ext>
              </a:extLst>
            </p:cNvPr>
            <p:cNvGrpSpPr>
              <a:grpSpLocks/>
            </p:cNvGrpSpPr>
            <p:nvPr/>
          </p:nvGrpSpPr>
          <p:grpSpPr bwMode="auto">
            <a:xfrm>
              <a:off x="8701088" y="4447632"/>
              <a:ext cx="169862" cy="1163632"/>
              <a:chOff x="116843535" y="105289350"/>
              <a:chExt cx="170420" cy="1163658"/>
            </a:xfrm>
          </p:grpSpPr>
          <p:sp>
            <p:nvSpPr>
              <p:cNvPr id="9" name="Rectangle 8">
                <a:extLst>
                  <a:ext uri="{FF2B5EF4-FFF2-40B4-BE49-F238E27FC236}">
                    <a16:creationId xmlns:a16="http://schemas.microsoft.com/office/drawing/2014/main" id="{4A4CDF1E-1D22-1E65-4574-9061F3300BB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0" name="Rectangle 9">
                <a:extLst>
                  <a:ext uri="{FF2B5EF4-FFF2-40B4-BE49-F238E27FC236}">
                    <a16:creationId xmlns:a16="http://schemas.microsoft.com/office/drawing/2014/main" id="{F7107BB2-1D64-EC0C-DF96-2CE43EC8A2F5}"/>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1" name="Rectangle 10">
                <a:extLst>
                  <a:ext uri="{FF2B5EF4-FFF2-40B4-BE49-F238E27FC236}">
                    <a16:creationId xmlns:a16="http://schemas.microsoft.com/office/drawing/2014/main" id="{F0F04BDF-252F-4427-4B74-F5EE47DFB9A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6535335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3"/>
          <p:cNvSpPr>
            <a:spLocks noGrp="1" noChangeArrowheads="1"/>
          </p:cNvSpPr>
          <p:nvPr>
            <p:ph idx="4294967295"/>
          </p:nvPr>
        </p:nvSpPr>
        <p:spPr>
          <a:xfrm>
            <a:off x="228599" y="1700808"/>
            <a:ext cx="8915401" cy="4834822"/>
          </a:xfrm>
        </p:spPr>
        <p:txBody>
          <a:bodyPr>
            <a:normAutofit/>
          </a:bodyPr>
          <a:lstStyle/>
          <a:p>
            <a:pPr marL="0" lvl="1" indent="0">
              <a:buFont typeface="Wingdings" pitchFamily="2" charset="2"/>
              <a:buNone/>
            </a:pPr>
            <a:r>
              <a:rPr lang="fr-FR" altLang="ja-JP" sz="2200" i="1" dirty="0">
                <a:solidFill>
                  <a:srgbClr val="000000"/>
                </a:solidFill>
                <a:latin typeface="Arial" panose="020B0604020202020204" pitchFamily="34" charset="0"/>
                <a:ea typeface="MS PGothic" pitchFamily="34" charset="-128"/>
                <a:cs typeface="Arial" panose="020B0604020202020204" pitchFamily="34" charset="0"/>
              </a:rPr>
              <a:t>Au regard de la délibération adoptée préalablement,</a:t>
            </a:r>
          </a:p>
          <a:p>
            <a:pPr marL="0" lvl="1" indent="0">
              <a:buFont typeface="Wingdings" pitchFamily="2" charset="2"/>
              <a:buNone/>
            </a:pPr>
            <a:endParaRPr lang="fr-FR" altLang="ja-JP" sz="2200" i="1" dirty="0">
              <a:solidFill>
                <a:srgbClr val="000000"/>
              </a:solidFill>
              <a:latin typeface="Arial" panose="020B0604020202020204" pitchFamily="34" charset="0"/>
              <a:ea typeface="MS PGothic" pitchFamily="34" charset="-128"/>
              <a:cs typeface="Arial" panose="020B0604020202020204" pitchFamily="34" charset="0"/>
            </a:endParaRPr>
          </a:p>
          <a:p>
            <a:pPr marL="533400" lvl="2"/>
            <a:r>
              <a:rPr lang="fr-FR" altLang="fr-FR" sz="2100" dirty="0">
                <a:solidFill>
                  <a:srgbClr val="C00000"/>
                </a:solidFill>
                <a:latin typeface="Arial" panose="020B0604020202020204" pitchFamily="34" charset="0"/>
                <a:cs typeface="Arial" panose="020B0604020202020204" pitchFamily="34" charset="0"/>
              </a:rPr>
              <a:t>Cas </a:t>
            </a:r>
          </a:p>
          <a:p>
            <a:pPr marL="958850" lvl="3" indent="-285750">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Il n</a:t>
            </a:r>
            <a:r>
              <a:rPr lang="fr-FR" altLang="ja-JP" sz="1800" dirty="0">
                <a:solidFill>
                  <a:srgbClr val="000000"/>
                </a:solidFill>
                <a:latin typeface="Arial" panose="020B0604020202020204" pitchFamily="34" charset="0"/>
                <a:ea typeface="MS PGothic" pitchFamily="34" charset="-128"/>
                <a:cs typeface="Arial" panose="020B0604020202020204" pitchFamily="34" charset="0"/>
              </a:rPr>
              <a:t>'y a </a:t>
            </a:r>
            <a:r>
              <a:rPr lang="fr-FR" altLang="ja-JP" sz="1800" b="1" dirty="0">
                <a:solidFill>
                  <a:srgbClr val="000000"/>
                </a:solidFill>
                <a:latin typeface="Arial" panose="020B0604020202020204" pitchFamily="34" charset="0"/>
                <a:ea typeface="MS PGothic" pitchFamily="34" charset="-128"/>
                <a:cs typeface="Arial" panose="020B0604020202020204" pitchFamily="34" charset="0"/>
              </a:rPr>
              <a:t>pas de justificatifs</a:t>
            </a:r>
            <a:r>
              <a:rPr lang="fr-FR" altLang="ja-JP" sz="1800" dirty="0">
                <a:solidFill>
                  <a:srgbClr val="000000"/>
                </a:solidFill>
                <a:latin typeface="Arial" panose="020B0604020202020204" pitchFamily="34" charset="0"/>
                <a:ea typeface="MS PGothic" pitchFamily="34" charset="-128"/>
                <a:cs typeface="Arial" panose="020B0604020202020204" pitchFamily="34" charset="0"/>
              </a:rPr>
              <a:t>, mais il est accordé sur </a:t>
            </a:r>
            <a:r>
              <a:rPr lang="fr-FR" altLang="ja-JP" sz="1800" b="1" dirty="0">
                <a:solidFill>
                  <a:srgbClr val="000000"/>
                </a:solidFill>
                <a:latin typeface="Arial" panose="020B0604020202020204" pitchFamily="34" charset="0"/>
                <a:ea typeface="MS PGothic" pitchFamily="34" charset="-128"/>
                <a:cs typeface="Arial" panose="020B0604020202020204" pitchFamily="34" charset="0"/>
              </a:rPr>
              <a:t>appréciation des nécessités de service</a:t>
            </a:r>
          </a:p>
          <a:p>
            <a:pPr marL="673100" lvl="3" indent="0">
              <a:buNone/>
            </a:pPr>
            <a:endParaRPr lang="fr-FR" altLang="fr-FR" sz="1800" dirty="0">
              <a:solidFill>
                <a:srgbClr val="000000"/>
              </a:solidFill>
              <a:latin typeface="Arial" panose="020B0604020202020204" pitchFamily="34" charset="0"/>
              <a:cs typeface="Arial" panose="020B0604020202020204" pitchFamily="34" charset="0"/>
            </a:endParaRPr>
          </a:p>
          <a:p>
            <a:pPr marL="673100" lvl="3" indent="0">
              <a:buNone/>
            </a:pPr>
            <a:endParaRPr lang="fr-FR" altLang="fr-FR" sz="1800" b="1" dirty="0">
              <a:solidFill>
                <a:srgbClr val="000000"/>
              </a:solidFill>
              <a:latin typeface="Arial" panose="020B0604020202020204" pitchFamily="34" charset="0"/>
              <a:cs typeface="Arial" panose="020B0604020202020204" pitchFamily="34" charset="0"/>
            </a:endParaRPr>
          </a:p>
          <a:p>
            <a:pPr marL="533400" lvl="2"/>
            <a:r>
              <a:rPr lang="fr-FR" altLang="fr-FR" sz="2100" dirty="0">
                <a:solidFill>
                  <a:srgbClr val="C00000"/>
                </a:solidFill>
                <a:latin typeface="Arial" panose="020B0604020202020204" pitchFamily="34" charset="0"/>
                <a:cs typeface="Arial" panose="020B0604020202020204" pitchFamily="34" charset="0"/>
              </a:rPr>
              <a:t>Le refus de temps partiel</a:t>
            </a:r>
          </a:p>
          <a:p>
            <a:pPr marL="958850" lvl="3" indent="-285750">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Doit être précédé d'un </a:t>
            </a:r>
            <a:r>
              <a:rPr lang="fr-FR" altLang="fr-FR" sz="1800" b="1" dirty="0">
                <a:solidFill>
                  <a:srgbClr val="000000"/>
                </a:solidFill>
                <a:latin typeface="Arial" panose="020B0604020202020204" pitchFamily="34" charset="0"/>
                <a:cs typeface="Arial" panose="020B0604020202020204" pitchFamily="34" charset="0"/>
              </a:rPr>
              <a:t>entretien</a:t>
            </a:r>
            <a:r>
              <a:rPr lang="fr-FR" altLang="fr-FR" sz="1800" dirty="0">
                <a:solidFill>
                  <a:srgbClr val="000000"/>
                </a:solidFill>
                <a:latin typeface="Arial" panose="020B0604020202020204" pitchFamily="34" charset="0"/>
                <a:cs typeface="Arial" panose="020B0604020202020204" pitchFamily="34" charset="0"/>
              </a:rPr>
              <a:t> avec l'agent</a:t>
            </a:r>
          </a:p>
          <a:p>
            <a:pPr marL="958850" lvl="3" indent="-285750">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Doit être </a:t>
            </a:r>
            <a:r>
              <a:rPr lang="fr-FR" altLang="fr-FR" sz="1800" b="1" dirty="0">
                <a:solidFill>
                  <a:srgbClr val="000000"/>
                </a:solidFill>
                <a:latin typeface="Arial" panose="020B0604020202020204" pitchFamily="34" charset="0"/>
                <a:cs typeface="Arial" panose="020B0604020202020204" pitchFamily="34" charset="0"/>
              </a:rPr>
              <a:t>motivé </a:t>
            </a:r>
            <a:r>
              <a:rPr lang="fr-FR" altLang="fr-FR" sz="1800" dirty="0">
                <a:solidFill>
                  <a:srgbClr val="000000"/>
                </a:solidFill>
                <a:latin typeface="Arial" panose="020B0604020202020204" pitchFamily="34" charset="0"/>
                <a:cs typeface="Arial" panose="020B0604020202020204" pitchFamily="34" charset="0"/>
              </a:rPr>
              <a:t>par écrit et notifié</a:t>
            </a:r>
          </a:p>
          <a:p>
            <a:pPr marL="958850" lvl="3" indent="-285750">
              <a:buFont typeface="Courier New" pitchFamily="49" charset="0"/>
              <a:buChar char="o"/>
            </a:pPr>
            <a:r>
              <a:rPr lang="fr-FR" altLang="fr-FR" sz="1800" dirty="0">
                <a:solidFill>
                  <a:srgbClr val="000000"/>
                </a:solidFill>
                <a:latin typeface="Arial" panose="020B0604020202020204" pitchFamily="34" charset="0"/>
                <a:cs typeface="Arial" panose="020B0604020202020204" pitchFamily="34" charset="0"/>
              </a:rPr>
              <a:t>L'agent peut faire un </a:t>
            </a:r>
            <a:r>
              <a:rPr lang="fr-FR" altLang="fr-FR" sz="1800" b="1" dirty="0">
                <a:solidFill>
                  <a:srgbClr val="000000"/>
                </a:solidFill>
                <a:latin typeface="Arial" panose="020B0604020202020204" pitchFamily="34" charset="0"/>
                <a:cs typeface="Arial" panose="020B0604020202020204" pitchFamily="34" charset="0"/>
              </a:rPr>
              <a:t>recours</a:t>
            </a:r>
            <a:r>
              <a:rPr lang="fr-FR" altLang="fr-FR" sz="1800" dirty="0">
                <a:solidFill>
                  <a:srgbClr val="000000"/>
                </a:solidFill>
                <a:latin typeface="Arial" panose="020B0604020202020204" pitchFamily="34" charset="0"/>
                <a:cs typeface="Arial" panose="020B0604020202020204" pitchFamily="34" charset="0"/>
              </a:rPr>
              <a:t> pour avis auprès des membres de la CAP compétente</a:t>
            </a:r>
          </a:p>
        </p:txBody>
      </p:sp>
      <p:sp>
        <p:nvSpPr>
          <p:cNvPr id="300035" name="Titre 1"/>
          <p:cNvSpPr>
            <a:spLocks noGrp="1"/>
          </p:cNvSpPr>
          <p:nvPr>
            <p:ph type="title" idx="4294967295"/>
          </p:nvPr>
        </p:nvSpPr>
        <p:spPr>
          <a:xfrm>
            <a:off x="2971800" y="1011168"/>
            <a:ext cx="9156514" cy="510950"/>
          </a:xfrm>
          <a:ln/>
        </p:spPr>
        <p:txBody>
          <a:bodyPr>
            <a:normAutofit/>
          </a:bodyPr>
          <a:lstStyle/>
          <a:p>
            <a:r>
              <a:rPr lang="fr-FR" altLang="fr-FR" sz="2400" dirty="0">
                <a:solidFill>
                  <a:srgbClr val="00B0F0"/>
                </a:solidFill>
                <a:latin typeface="Arial" panose="020B0604020202020204" pitchFamily="34" charset="0"/>
                <a:cs typeface="Arial" panose="020B0604020202020204" pitchFamily="34" charset="0"/>
              </a:rPr>
              <a:t>Temps partiel sur autorisation</a:t>
            </a:r>
          </a:p>
        </p:txBody>
      </p:sp>
      <p:pic>
        <p:nvPicPr>
          <p:cNvPr id="2" name="Image 1" descr="Logo_CDG18_BS.jpg">
            <a:extLst>
              <a:ext uri="{FF2B5EF4-FFF2-40B4-BE49-F238E27FC236}">
                <a16:creationId xmlns:a16="http://schemas.microsoft.com/office/drawing/2014/main" id="{8E225687-02E1-A0ED-7984-706F6C3E69FE}"/>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3" name="Groupe 14">
            <a:extLst>
              <a:ext uri="{FF2B5EF4-FFF2-40B4-BE49-F238E27FC236}">
                <a16:creationId xmlns:a16="http://schemas.microsoft.com/office/drawing/2014/main" id="{66030AF2-E729-2777-9B90-E0574FB099FC}"/>
              </a:ext>
            </a:extLst>
          </p:cNvPr>
          <p:cNvGrpSpPr>
            <a:grpSpLocks/>
          </p:cNvGrpSpPr>
          <p:nvPr/>
        </p:nvGrpSpPr>
        <p:grpSpPr bwMode="auto">
          <a:xfrm>
            <a:off x="1357290" y="285728"/>
            <a:ext cx="7661932" cy="857272"/>
            <a:chOff x="2521302" y="4447632"/>
            <a:chExt cx="6645275" cy="2324642"/>
          </a:xfrm>
        </p:grpSpPr>
        <p:sp>
          <p:nvSpPr>
            <p:cNvPr id="4" name="Oval 2">
              <a:extLst>
                <a:ext uri="{FF2B5EF4-FFF2-40B4-BE49-F238E27FC236}">
                  <a16:creationId xmlns:a16="http://schemas.microsoft.com/office/drawing/2014/main" id="{6158DBDA-8FFB-0CFA-7A7D-6C2D54EE4BB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5" name="Rectangle 3">
              <a:extLst>
                <a:ext uri="{FF2B5EF4-FFF2-40B4-BE49-F238E27FC236}">
                  <a16:creationId xmlns:a16="http://schemas.microsoft.com/office/drawing/2014/main" id="{8815D3D7-5A56-8177-2D99-C83CDC92381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6" name="Text Box 4">
              <a:extLst>
                <a:ext uri="{FF2B5EF4-FFF2-40B4-BE49-F238E27FC236}">
                  <a16:creationId xmlns:a16="http://schemas.microsoft.com/office/drawing/2014/main" id="{4EFDDBF6-FBD5-B230-F78B-BFECF43D124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40920C70-69B7-EA19-AE7F-0FB13AB2A9AF}"/>
                </a:ext>
              </a:extLst>
            </p:cNvPr>
            <p:cNvGrpSpPr>
              <a:grpSpLocks/>
            </p:cNvGrpSpPr>
            <p:nvPr/>
          </p:nvGrpSpPr>
          <p:grpSpPr bwMode="auto">
            <a:xfrm>
              <a:off x="3957638" y="5091476"/>
              <a:ext cx="171450" cy="1165229"/>
              <a:chOff x="112099728" y="105931681"/>
              <a:chExt cx="170831" cy="1165800"/>
            </a:xfrm>
          </p:grpSpPr>
          <p:sp>
            <p:nvSpPr>
              <p:cNvPr id="12" name="Rectangle 7">
                <a:extLst>
                  <a:ext uri="{FF2B5EF4-FFF2-40B4-BE49-F238E27FC236}">
                    <a16:creationId xmlns:a16="http://schemas.microsoft.com/office/drawing/2014/main" id="{7F950D33-3C3B-92D3-DBBA-2A926AFD650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3" name="Rectangle 8">
                <a:extLst>
                  <a:ext uri="{FF2B5EF4-FFF2-40B4-BE49-F238E27FC236}">
                    <a16:creationId xmlns:a16="http://schemas.microsoft.com/office/drawing/2014/main" id="{CDA6E762-8D98-0D54-DD2E-24323964BC6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4" name="Rectangle 9">
                <a:extLst>
                  <a:ext uri="{FF2B5EF4-FFF2-40B4-BE49-F238E27FC236}">
                    <a16:creationId xmlns:a16="http://schemas.microsoft.com/office/drawing/2014/main" id="{887E5E66-2C1F-0960-53D9-0F396FC0621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3B61F14-6410-463F-D381-26452AEEB131}"/>
                </a:ext>
              </a:extLst>
            </p:cNvPr>
            <p:cNvGrpSpPr>
              <a:grpSpLocks/>
            </p:cNvGrpSpPr>
            <p:nvPr/>
          </p:nvGrpSpPr>
          <p:grpSpPr bwMode="auto">
            <a:xfrm>
              <a:off x="8701088" y="4447632"/>
              <a:ext cx="169862" cy="1163632"/>
              <a:chOff x="116843535" y="105289350"/>
              <a:chExt cx="170420" cy="1163658"/>
            </a:xfrm>
          </p:grpSpPr>
          <p:sp>
            <p:nvSpPr>
              <p:cNvPr id="9" name="Rectangle 8">
                <a:extLst>
                  <a:ext uri="{FF2B5EF4-FFF2-40B4-BE49-F238E27FC236}">
                    <a16:creationId xmlns:a16="http://schemas.microsoft.com/office/drawing/2014/main" id="{0A06EADD-59D4-12DA-B6AD-0B2A38E1CB9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0" name="Rectangle 9">
                <a:extLst>
                  <a:ext uri="{FF2B5EF4-FFF2-40B4-BE49-F238E27FC236}">
                    <a16:creationId xmlns:a16="http://schemas.microsoft.com/office/drawing/2014/main" id="{1C94C1CB-B3D9-A854-A415-D98A577E8C3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1" name="Rectangle 10">
                <a:extLst>
                  <a:ext uri="{FF2B5EF4-FFF2-40B4-BE49-F238E27FC236}">
                    <a16:creationId xmlns:a16="http://schemas.microsoft.com/office/drawing/2014/main" id="{FF7A2706-7CF4-98BA-E04B-B0C3B3B7BA0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9650557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idx="4294967295"/>
          </p:nvPr>
        </p:nvSpPr>
        <p:spPr>
          <a:xfrm>
            <a:off x="0" y="620713"/>
            <a:ext cx="7210425" cy="474662"/>
          </a:xfrm>
          <a:ln/>
        </p:spPr>
        <p:txBody>
          <a:bodyPr>
            <a:normAutofit fontScale="90000"/>
          </a:bodyPr>
          <a:lstStyle/>
          <a:p>
            <a:r>
              <a:rPr lang="fr-FR" altLang="fr-FR"/>
              <a:t> </a:t>
            </a:r>
          </a:p>
        </p:txBody>
      </p:sp>
      <p:sp>
        <p:nvSpPr>
          <p:cNvPr id="302083" name="Rectangle 3"/>
          <p:cNvSpPr>
            <a:spLocks noGrp="1" noChangeArrowheads="1"/>
          </p:cNvSpPr>
          <p:nvPr>
            <p:ph idx="4294967295"/>
          </p:nvPr>
        </p:nvSpPr>
        <p:spPr>
          <a:xfrm>
            <a:off x="179512" y="1861287"/>
            <a:ext cx="8839710" cy="5040313"/>
          </a:xfrm>
          <a:ln/>
        </p:spPr>
        <p:txBody>
          <a:bodyPr>
            <a:normAutofit fontScale="77500" lnSpcReduction="20000"/>
          </a:bodyPr>
          <a:lstStyle/>
          <a:p>
            <a:r>
              <a:rPr lang="fr-FR" altLang="fr-FR" sz="2400" dirty="0">
                <a:solidFill>
                  <a:srgbClr val="C00000"/>
                </a:solidFill>
                <a:latin typeface="Arial" panose="020B0604020202020204" pitchFamily="34" charset="0"/>
                <a:cs typeface="Arial" panose="020B0604020202020204" pitchFamily="34" charset="0"/>
              </a:rPr>
              <a:t>La durée du temps partiel </a:t>
            </a:r>
          </a:p>
          <a:p>
            <a:pPr lvl="1">
              <a:buFont typeface="Courier New" pitchFamily="49" charset="0"/>
              <a:buChar char="o"/>
            </a:pPr>
            <a:r>
              <a:rPr lang="fr-FR" altLang="fr-FR" sz="2400" dirty="0">
                <a:solidFill>
                  <a:srgbClr val="000000"/>
                </a:solidFill>
                <a:latin typeface="Arial" panose="020B0604020202020204" pitchFamily="34" charset="0"/>
                <a:cs typeface="Arial" panose="020B0604020202020204" pitchFamily="34" charset="0"/>
              </a:rPr>
              <a:t>Entre 6 mois et 1 an</a:t>
            </a:r>
          </a:p>
          <a:p>
            <a:pPr marL="342900" lvl="1" indent="0">
              <a:buNone/>
            </a:pPr>
            <a:endParaRPr lang="fr-FR" altLang="fr-FR" sz="2400" dirty="0">
              <a:solidFill>
                <a:srgbClr val="000000"/>
              </a:solidFill>
              <a:latin typeface="Arial" panose="020B0604020202020204" pitchFamily="34" charset="0"/>
              <a:cs typeface="Arial" panose="020B0604020202020204" pitchFamily="34" charset="0"/>
            </a:endParaRPr>
          </a:p>
          <a:p>
            <a:pPr lvl="1">
              <a:buFont typeface="Courier New" pitchFamily="49" charset="0"/>
              <a:buChar char="o"/>
            </a:pPr>
            <a:r>
              <a:rPr lang="fr-FR" altLang="fr-FR" sz="2400" dirty="0">
                <a:solidFill>
                  <a:srgbClr val="000000"/>
                </a:solidFill>
                <a:latin typeface="Arial" panose="020B0604020202020204" pitchFamily="34" charset="0"/>
                <a:cs typeface="Arial" panose="020B0604020202020204" pitchFamily="34" charset="0"/>
              </a:rPr>
              <a:t>Renouvelable, pour la même durée, par tacite reconduction, dans la limite de 3 ans (l’autorité territoriale peut, pour des raisons de service, refuser le renouvellement à l’issue d’une période de 6 ou 12 mois avant que les 3 années ne se soient écoulées).</a:t>
            </a:r>
          </a:p>
          <a:p>
            <a:pPr lvl="1">
              <a:buFont typeface="Courier New" pitchFamily="49" charset="0"/>
              <a:buChar char="o"/>
            </a:pPr>
            <a:endParaRPr lang="fr-FR" altLang="fr-FR" sz="2400" b="1" dirty="0">
              <a:solidFill>
                <a:srgbClr val="00B050"/>
              </a:solidFill>
              <a:latin typeface="Arial" panose="020B0604020202020204" pitchFamily="34" charset="0"/>
              <a:cs typeface="Arial" panose="020B0604020202020204" pitchFamily="34" charset="0"/>
            </a:endParaRPr>
          </a:p>
          <a:p>
            <a:pPr lvl="1"/>
            <a:r>
              <a:rPr lang="fr-FR" altLang="fr-FR" sz="2400" b="1" dirty="0">
                <a:solidFill>
                  <a:srgbClr val="00B050"/>
                </a:solidFill>
                <a:latin typeface="Arial" panose="020B0604020202020204" pitchFamily="34" charset="0"/>
                <a:cs typeface="Arial" panose="020B0604020202020204" pitchFamily="34" charset="0"/>
              </a:rPr>
              <a:t>Temps partiel sur autorisation pour créer ou reprendre une entreprise: </a:t>
            </a:r>
            <a:r>
              <a:rPr lang="fr-FR" altLang="fr-FR" sz="2400" dirty="0">
                <a:solidFill>
                  <a:srgbClr val="000000"/>
                </a:solidFill>
                <a:latin typeface="Arial" panose="020B0604020202020204" pitchFamily="34" charset="0"/>
                <a:cs typeface="Arial" panose="020B0604020202020204" pitchFamily="34" charset="0"/>
              </a:rPr>
              <a:t>3 ans max, renouvelable 1 an </a:t>
            </a:r>
          </a:p>
          <a:p>
            <a:pPr lvl="1"/>
            <a:r>
              <a:rPr lang="fr-FR" altLang="fr-FR" sz="2400" dirty="0">
                <a:solidFill>
                  <a:srgbClr val="000000"/>
                </a:solidFill>
                <a:latin typeface="Arial" panose="020B0604020202020204" pitchFamily="34" charset="0"/>
                <a:cs typeface="Arial" panose="020B0604020202020204" pitchFamily="34" charset="0"/>
              </a:rPr>
              <a:t>Une nouvelle autorisation d’accomplir un service à temps partiel pour créer ou reprendre une entreprise ne peut être accordée moins de 3 ans après la fin d’un service à temps partiel pour la création ou la reprise d’une entreprise</a:t>
            </a:r>
          </a:p>
          <a:p>
            <a:pPr lvl="1">
              <a:buFont typeface="Courier New" pitchFamily="49" charset="0"/>
              <a:buChar char="o"/>
            </a:pPr>
            <a:endParaRPr lang="fr-FR" altLang="fr-FR" sz="2400" dirty="0">
              <a:solidFill>
                <a:srgbClr val="000000"/>
              </a:solidFill>
              <a:latin typeface="Arial" panose="020B0604020202020204" pitchFamily="34" charset="0"/>
              <a:cs typeface="Arial" panose="020B0604020202020204" pitchFamily="34" charset="0"/>
            </a:endParaRPr>
          </a:p>
          <a:p>
            <a:r>
              <a:rPr lang="fr-FR" altLang="fr-FR" sz="2400" dirty="0">
                <a:solidFill>
                  <a:srgbClr val="C00000"/>
                </a:solidFill>
                <a:latin typeface="Arial" panose="020B0604020202020204" pitchFamily="34" charset="0"/>
                <a:cs typeface="Arial" panose="020B0604020202020204" pitchFamily="34" charset="0"/>
              </a:rPr>
              <a:t>Cas de suspension</a:t>
            </a:r>
          </a:p>
          <a:p>
            <a:pPr lvl="1">
              <a:buFont typeface="Courier New" pitchFamily="49" charset="0"/>
              <a:buChar char="o"/>
            </a:pPr>
            <a:r>
              <a:rPr lang="fr-FR" altLang="fr-FR" sz="2400" dirty="0">
                <a:solidFill>
                  <a:srgbClr val="000000"/>
                </a:solidFill>
                <a:latin typeface="Arial" panose="020B0604020202020204" pitchFamily="34" charset="0"/>
                <a:cs typeface="Arial" panose="020B0604020202020204" pitchFamily="34" charset="0"/>
              </a:rPr>
              <a:t>Congé maternité, paternité, adoption</a:t>
            </a:r>
          </a:p>
          <a:p>
            <a:pPr marL="457200" lvl="1" indent="0">
              <a:buNone/>
            </a:pPr>
            <a:endParaRPr lang="fr-FR" altLang="fr-FR" sz="2400" dirty="0">
              <a:solidFill>
                <a:srgbClr val="000000"/>
              </a:solidFill>
              <a:latin typeface="Arial" panose="020B0604020202020204" pitchFamily="34" charset="0"/>
              <a:cs typeface="Arial" panose="020B0604020202020204" pitchFamily="34" charset="0"/>
            </a:endParaRPr>
          </a:p>
          <a:p>
            <a:r>
              <a:rPr lang="fr-FR" altLang="fr-FR" sz="2400" dirty="0">
                <a:solidFill>
                  <a:srgbClr val="C00000"/>
                </a:solidFill>
                <a:latin typeface="Arial" panose="020B0604020202020204" pitchFamily="34" charset="0"/>
                <a:cs typeface="Arial" panose="020B0604020202020204" pitchFamily="34" charset="0"/>
              </a:rPr>
              <a:t>Cas de cessation de l</a:t>
            </a:r>
            <a:r>
              <a:rPr lang="fr-FR" altLang="ja-JP" sz="2400" dirty="0">
                <a:solidFill>
                  <a:srgbClr val="C00000"/>
                </a:solidFill>
                <a:latin typeface="Arial" panose="020B0604020202020204" pitchFamily="34" charset="0"/>
                <a:ea typeface="MS PGothic" pitchFamily="34" charset="-128"/>
                <a:cs typeface="Arial" panose="020B0604020202020204" pitchFamily="34" charset="0"/>
              </a:rPr>
              <a:t>'</a:t>
            </a:r>
            <a:r>
              <a:rPr lang="fr-FR" altLang="fr-FR" sz="2400" dirty="0">
                <a:solidFill>
                  <a:srgbClr val="C00000"/>
                </a:solidFill>
                <a:latin typeface="Arial" panose="020B0604020202020204" pitchFamily="34" charset="0"/>
                <a:cs typeface="Arial" panose="020B0604020202020204" pitchFamily="34" charset="0"/>
              </a:rPr>
              <a:t>autorisation</a:t>
            </a:r>
          </a:p>
          <a:p>
            <a:pPr lvl="1">
              <a:buFont typeface="Courier New" pitchFamily="49" charset="0"/>
              <a:buChar char="o"/>
            </a:pPr>
            <a:r>
              <a:rPr lang="fr-FR" altLang="fr-FR" sz="2400" dirty="0">
                <a:solidFill>
                  <a:srgbClr val="000000"/>
                </a:solidFill>
                <a:latin typeface="Arial" panose="020B0604020202020204" pitchFamily="34" charset="0"/>
                <a:cs typeface="Arial" panose="020B0604020202020204" pitchFamily="34" charset="0"/>
              </a:rPr>
              <a:t>Temps partiel thérapeutique</a:t>
            </a:r>
          </a:p>
        </p:txBody>
      </p:sp>
      <p:sp>
        <p:nvSpPr>
          <p:cNvPr id="302084" name="Titre 1"/>
          <p:cNvSpPr txBox="1">
            <a:spLocks/>
          </p:cNvSpPr>
          <p:nvPr/>
        </p:nvSpPr>
        <p:spPr bwMode="auto">
          <a:xfrm>
            <a:off x="525992" y="1203265"/>
            <a:ext cx="9324528"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itchFamily="34" charset="0"/>
                <a:ea typeface="MS PGothic" pitchFamily="34" charset="-128"/>
              </a:defRPr>
            </a:lvl1pPr>
            <a:lvl2pPr marL="742950" indent="-285750">
              <a:defRPr>
                <a:solidFill>
                  <a:schemeClr val="tx1"/>
                </a:solidFill>
                <a:latin typeface="Trebuchet MS" pitchFamily="34" charset="0"/>
                <a:ea typeface="MS PGothic" pitchFamily="34" charset="-128"/>
              </a:defRPr>
            </a:lvl2pPr>
            <a:lvl3pPr marL="1143000" indent="-228600">
              <a:defRPr>
                <a:solidFill>
                  <a:schemeClr val="tx1"/>
                </a:solidFill>
                <a:latin typeface="Trebuchet MS" pitchFamily="34" charset="0"/>
                <a:ea typeface="MS PGothic" pitchFamily="34" charset="-128"/>
              </a:defRPr>
            </a:lvl3pPr>
            <a:lvl4pPr marL="1600200" indent="-228600">
              <a:defRPr>
                <a:solidFill>
                  <a:schemeClr val="tx1"/>
                </a:solidFill>
                <a:latin typeface="Trebuchet MS" pitchFamily="34" charset="0"/>
                <a:ea typeface="MS PGothic" pitchFamily="34" charset="-128"/>
              </a:defRPr>
            </a:lvl4pPr>
            <a:lvl5pPr marL="2057400" indent="-228600">
              <a:defRPr>
                <a:solidFill>
                  <a:schemeClr val="tx1"/>
                </a:solidFill>
                <a:latin typeface="Trebuchet MS" pitchFamily="34" charset="0"/>
                <a:ea typeface="MS PGothic" pitchFamily="34" charset="-128"/>
              </a:defRPr>
            </a:lvl5pPr>
            <a:lvl6pPr marL="2514600" indent="-228600" fontAlgn="base">
              <a:spcBef>
                <a:spcPct val="0"/>
              </a:spcBef>
              <a:spcAft>
                <a:spcPct val="0"/>
              </a:spcAft>
              <a:defRPr>
                <a:solidFill>
                  <a:schemeClr val="tx1"/>
                </a:solidFill>
                <a:latin typeface="Trebuchet MS" pitchFamily="34" charset="0"/>
                <a:ea typeface="MS PGothic" pitchFamily="34" charset="-128"/>
              </a:defRPr>
            </a:lvl6pPr>
            <a:lvl7pPr marL="2971800" indent="-228600" fontAlgn="base">
              <a:spcBef>
                <a:spcPct val="0"/>
              </a:spcBef>
              <a:spcAft>
                <a:spcPct val="0"/>
              </a:spcAft>
              <a:defRPr>
                <a:solidFill>
                  <a:schemeClr val="tx1"/>
                </a:solidFill>
                <a:latin typeface="Trebuchet MS" pitchFamily="34" charset="0"/>
                <a:ea typeface="MS PGothic" pitchFamily="34" charset="-128"/>
              </a:defRPr>
            </a:lvl7pPr>
            <a:lvl8pPr marL="3429000" indent="-228600" fontAlgn="base">
              <a:spcBef>
                <a:spcPct val="0"/>
              </a:spcBef>
              <a:spcAft>
                <a:spcPct val="0"/>
              </a:spcAft>
              <a:defRPr>
                <a:solidFill>
                  <a:schemeClr val="tx1"/>
                </a:solidFill>
                <a:latin typeface="Trebuchet MS" pitchFamily="34" charset="0"/>
                <a:ea typeface="MS PGothic" pitchFamily="34" charset="-128"/>
              </a:defRPr>
            </a:lvl8pPr>
            <a:lvl9pPr marL="3886200" indent="-228600" fontAlgn="base">
              <a:spcBef>
                <a:spcPct val="0"/>
              </a:spcBef>
              <a:spcAft>
                <a:spcPct val="0"/>
              </a:spcAft>
              <a:defRPr>
                <a:solidFill>
                  <a:schemeClr val="tx1"/>
                </a:solidFill>
                <a:latin typeface="Trebuchet MS" pitchFamily="34" charset="0"/>
                <a:ea typeface="MS PGothic" pitchFamily="34" charset="-128"/>
              </a:defRPr>
            </a:lvl9pPr>
          </a:lstStyle>
          <a:p>
            <a:pPr algn="ctr" defTabSz="914400" eaLnBrk="0" hangingPunct="0"/>
            <a:r>
              <a:rPr lang="fr-FR" altLang="fr-FR" sz="2400" b="1" dirty="0">
                <a:solidFill>
                  <a:srgbClr val="00B0F0"/>
                </a:solidFill>
                <a:latin typeface="Arial" panose="020B0604020202020204" pitchFamily="34" charset="0"/>
                <a:cs typeface="Arial" panose="020B0604020202020204" pitchFamily="34" charset="0"/>
              </a:rPr>
              <a:t>Temps partiel: organisation</a:t>
            </a:r>
          </a:p>
        </p:txBody>
      </p:sp>
      <p:pic>
        <p:nvPicPr>
          <p:cNvPr id="2" name="Image 1" descr="Logo_CDG18_BS.jpg">
            <a:extLst>
              <a:ext uri="{FF2B5EF4-FFF2-40B4-BE49-F238E27FC236}">
                <a16:creationId xmlns:a16="http://schemas.microsoft.com/office/drawing/2014/main" id="{D4AAC9D4-6AFC-C52A-1225-EB430B26ADE9}"/>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3" name="Groupe 14">
            <a:extLst>
              <a:ext uri="{FF2B5EF4-FFF2-40B4-BE49-F238E27FC236}">
                <a16:creationId xmlns:a16="http://schemas.microsoft.com/office/drawing/2014/main" id="{5F9722F5-BEA9-610A-E096-B9A59A854630}"/>
              </a:ext>
            </a:extLst>
          </p:cNvPr>
          <p:cNvGrpSpPr>
            <a:grpSpLocks/>
          </p:cNvGrpSpPr>
          <p:nvPr/>
        </p:nvGrpSpPr>
        <p:grpSpPr bwMode="auto">
          <a:xfrm>
            <a:off x="1357290" y="285728"/>
            <a:ext cx="7661932" cy="857272"/>
            <a:chOff x="2521302" y="4447632"/>
            <a:chExt cx="6645275" cy="2324642"/>
          </a:xfrm>
        </p:grpSpPr>
        <p:sp>
          <p:nvSpPr>
            <p:cNvPr id="4" name="Oval 2">
              <a:extLst>
                <a:ext uri="{FF2B5EF4-FFF2-40B4-BE49-F238E27FC236}">
                  <a16:creationId xmlns:a16="http://schemas.microsoft.com/office/drawing/2014/main" id="{63CD3AE4-9B6E-CC99-76EA-D32538E97343}"/>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5" name="Rectangle 3">
              <a:extLst>
                <a:ext uri="{FF2B5EF4-FFF2-40B4-BE49-F238E27FC236}">
                  <a16:creationId xmlns:a16="http://schemas.microsoft.com/office/drawing/2014/main" id="{B9889AF0-412B-5BC8-9F3B-F41D1CC93A3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6" name="Text Box 4">
              <a:extLst>
                <a:ext uri="{FF2B5EF4-FFF2-40B4-BE49-F238E27FC236}">
                  <a16:creationId xmlns:a16="http://schemas.microsoft.com/office/drawing/2014/main" id="{F7056D4E-2DC6-A10B-1D36-B340AF340BA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DD670E0E-247F-55FC-8AD5-CB495BFCCA52}"/>
                </a:ext>
              </a:extLst>
            </p:cNvPr>
            <p:cNvGrpSpPr>
              <a:grpSpLocks/>
            </p:cNvGrpSpPr>
            <p:nvPr/>
          </p:nvGrpSpPr>
          <p:grpSpPr bwMode="auto">
            <a:xfrm>
              <a:off x="3957638" y="5091476"/>
              <a:ext cx="171450" cy="1165229"/>
              <a:chOff x="112099728" y="105931681"/>
              <a:chExt cx="170831" cy="1165800"/>
            </a:xfrm>
          </p:grpSpPr>
          <p:sp>
            <p:nvSpPr>
              <p:cNvPr id="12" name="Rectangle 7">
                <a:extLst>
                  <a:ext uri="{FF2B5EF4-FFF2-40B4-BE49-F238E27FC236}">
                    <a16:creationId xmlns:a16="http://schemas.microsoft.com/office/drawing/2014/main" id="{0A924621-FA0B-11D2-D7E1-AB749DEFF92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3" name="Rectangle 8">
                <a:extLst>
                  <a:ext uri="{FF2B5EF4-FFF2-40B4-BE49-F238E27FC236}">
                    <a16:creationId xmlns:a16="http://schemas.microsoft.com/office/drawing/2014/main" id="{854B64CC-B9D9-2C10-4957-14D0A733133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4" name="Rectangle 9">
                <a:extLst>
                  <a:ext uri="{FF2B5EF4-FFF2-40B4-BE49-F238E27FC236}">
                    <a16:creationId xmlns:a16="http://schemas.microsoft.com/office/drawing/2014/main" id="{66D3E597-AED7-6BDB-1F41-3EC86237A37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1425E154-3DA8-7A23-5F53-AE0216889069}"/>
                </a:ext>
              </a:extLst>
            </p:cNvPr>
            <p:cNvGrpSpPr>
              <a:grpSpLocks/>
            </p:cNvGrpSpPr>
            <p:nvPr/>
          </p:nvGrpSpPr>
          <p:grpSpPr bwMode="auto">
            <a:xfrm>
              <a:off x="8701088" y="4447632"/>
              <a:ext cx="169862" cy="1163632"/>
              <a:chOff x="116843535" y="105289350"/>
              <a:chExt cx="170420" cy="1163658"/>
            </a:xfrm>
          </p:grpSpPr>
          <p:sp>
            <p:nvSpPr>
              <p:cNvPr id="9" name="Rectangle 8">
                <a:extLst>
                  <a:ext uri="{FF2B5EF4-FFF2-40B4-BE49-F238E27FC236}">
                    <a16:creationId xmlns:a16="http://schemas.microsoft.com/office/drawing/2014/main" id="{2F2878A4-FFDA-9B51-2252-98974B8998F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0" name="Rectangle 9">
                <a:extLst>
                  <a:ext uri="{FF2B5EF4-FFF2-40B4-BE49-F238E27FC236}">
                    <a16:creationId xmlns:a16="http://schemas.microsoft.com/office/drawing/2014/main" id="{6C629FA6-4BA7-31F1-8744-CE8A732E84F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1" name="Rectangle 10">
                <a:extLst>
                  <a:ext uri="{FF2B5EF4-FFF2-40B4-BE49-F238E27FC236}">
                    <a16:creationId xmlns:a16="http://schemas.microsoft.com/office/drawing/2014/main" id="{EB4A97A9-7FB4-B6F9-02B2-B7233954F2D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934075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52400" y="1713037"/>
            <a:ext cx="8820472" cy="5152180"/>
          </a:xfrm>
        </p:spPr>
        <p:txBody>
          <a:bodyPr>
            <a:normAutofit fontScale="85000" lnSpcReduction="20000"/>
          </a:bodyPr>
          <a:lstStyle/>
          <a:p>
            <a:pPr marL="0" indent="0"/>
            <a:r>
              <a:rPr lang="fr-FR" altLang="fr-FR" dirty="0">
                <a:solidFill>
                  <a:srgbClr val="00B050"/>
                </a:solidFill>
                <a:latin typeface="Arial" panose="020B0604020202020204" pitchFamily="34" charset="0"/>
                <a:cs typeface="Arial" panose="020B0604020202020204" pitchFamily="34" charset="0"/>
              </a:rPr>
              <a:t>Droit à rémunération</a:t>
            </a:r>
          </a:p>
          <a:p>
            <a:pPr marL="914400" lvl="2" indent="0">
              <a:lnSpc>
                <a:spcPct val="90000"/>
              </a:lnSpc>
              <a:buFont typeface="Wingdings" pitchFamily="2" charset="2"/>
              <a:buNone/>
            </a:pPr>
            <a:r>
              <a:rPr lang="fr-FR" altLang="fr-FR" sz="2400" i="1" dirty="0">
                <a:solidFill>
                  <a:srgbClr val="000000"/>
                </a:solidFill>
                <a:latin typeface="Arial" panose="020B0604020202020204" pitchFamily="34" charset="0"/>
                <a:cs typeface="Arial" panose="020B0604020202020204" pitchFamily="34" charset="0"/>
              </a:rPr>
              <a:t>Rappel : Rémunération spéciale pour certaines quotités : </a:t>
            </a:r>
          </a:p>
          <a:p>
            <a:pPr marL="914400" lvl="2" indent="0">
              <a:lnSpc>
                <a:spcPct val="90000"/>
              </a:lnSpc>
              <a:buFont typeface="Wingdings" pitchFamily="2" charset="2"/>
              <a:buNone/>
            </a:pPr>
            <a:r>
              <a:rPr lang="fr-FR" altLang="fr-FR" sz="2400" i="1" dirty="0">
                <a:solidFill>
                  <a:srgbClr val="000000"/>
                </a:solidFill>
                <a:latin typeface="Arial" panose="020B0604020202020204" pitchFamily="34" charset="0"/>
                <a:cs typeface="Arial" panose="020B0604020202020204" pitchFamily="34" charset="0"/>
              </a:rPr>
              <a:t>	- de 90 % à 91,4 % = 32/35</a:t>
            </a:r>
            <a:r>
              <a:rPr lang="fr-FR" altLang="fr-FR" sz="2400" i="1" baseline="30000" dirty="0">
                <a:solidFill>
                  <a:srgbClr val="000000"/>
                </a:solidFill>
                <a:latin typeface="Arial" panose="020B0604020202020204" pitchFamily="34" charset="0"/>
                <a:cs typeface="Arial" panose="020B0604020202020204" pitchFamily="34" charset="0"/>
              </a:rPr>
              <a:t>ème</a:t>
            </a:r>
            <a:r>
              <a:rPr lang="fr-FR" altLang="fr-FR" sz="2400" i="1" dirty="0">
                <a:solidFill>
                  <a:srgbClr val="000000"/>
                </a:solidFill>
                <a:latin typeface="Arial" panose="020B0604020202020204" pitchFamily="34" charset="0"/>
                <a:cs typeface="Arial" panose="020B0604020202020204" pitchFamily="34" charset="0"/>
              </a:rPr>
              <a:t>   </a:t>
            </a:r>
          </a:p>
          <a:p>
            <a:pPr marL="914400" lvl="2" indent="0">
              <a:lnSpc>
                <a:spcPct val="90000"/>
              </a:lnSpc>
              <a:buFont typeface="Wingdings" pitchFamily="2" charset="2"/>
              <a:buNone/>
            </a:pPr>
            <a:r>
              <a:rPr lang="fr-FR" altLang="fr-FR" sz="2400" i="1" dirty="0">
                <a:solidFill>
                  <a:srgbClr val="000000"/>
                </a:solidFill>
                <a:latin typeface="Arial" panose="020B0604020202020204" pitchFamily="34" charset="0"/>
                <a:cs typeface="Arial" panose="020B0604020202020204" pitchFamily="34" charset="0"/>
              </a:rPr>
              <a:t>	- de 80 % à 85,7 % = 6/7</a:t>
            </a:r>
            <a:r>
              <a:rPr lang="fr-FR" altLang="fr-FR" sz="2400" i="1" baseline="30000" dirty="0">
                <a:solidFill>
                  <a:srgbClr val="000000"/>
                </a:solidFill>
                <a:latin typeface="Arial" panose="020B0604020202020204" pitchFamily="34" charset="0"/>
                <a:cs typeface="Arial" panose="020B0604020202020204" pitchFamily="34" charset="0"/>
              </a:rPr>
              <a:t>ème</a:t>
            </a:r>
          </a:p>
          <a:p>
            <a:pPr marL="914400" lvl="2" indent="0">
              <a:lnSpc>
                <a:spcPct val="90000"/>
              </a:lnSpc>
              <a:buFont typeface="Wingdings" pitchFamily="2" charset="2"/>
              <a:buNone/>
            </a:pPr>
            <a:endParaRPr lang="fr-FR" altLang="fr-FR" i="1" dirty="0">
              <a:solidFill>
                <a:srgbClr val="000000"/>
              </a:solidFill>
              <a:latin typeface="Arial" panose="020B0604020202020204" pitchFamily="34" charset="0"/>
              <a:cs typeface="Arial" panose="020B0604020202020204" pitchFamily="34" charset="0"/>
            </a:endParaRPr>
          </a:p>
          <a:p>
            <a:pPr marL="0" indent="0"/>
            <a:r>
              <a:rPr lang="fr-FR" altLang="fr-FR" dirty="0">
                <a:solidFill>
                  <a:srgbClr val="00B050"/>
                </a:solidFill>
                <a:latin typeface="Arial" panose="020B0604020202020204" pitchFamily="34" charset="0"/>
                <a:cs typeface="Arial" panose="020B0604020202020204" pitchFamily="34" charset="0"/>
              </a:rPr>
              <a:t>Droits à avancement: </a:t>
            </a:r>
            <a:r>
              <a:rPr lang="fr-FR" altLang="fr-FR" dirty="0">
                <a:latin typeface="Arial" panose="020B0604020202020204" pitchFamily="34" charset="0"/>
                <a:cs typeface="Arial" panose="020B0604020202020204" pitchFamily="34" charset="0"/>
              </a:rPr>
              <a:t>périodes à TP assimilées à des périodes à temps plein</a:t>
            </a:r>
          </a:p>
          <a:p>
            <a:pPr marL="0" indent="0"/>
            <a:endParaRPr lang="fr-FR" altLang="fr-FR" dirty="0">
              <a:latin typeface="Arial" panose="020B0604020202020204" pitchFamily="34" charset="0"/>
              <a:cs typeface="Arial" panose="020B0604020202020204" pitchFamily="34" charset="0"/>
            </a:endParaRPr>
          </a:p>
          <a:p>
            <a:pPr marL="0" indent="0"/>
            <a:r>
              <a:rPr lang="fr-FR" altLang="fr-FR" dirty="0">
                <a:solidFill>
                  <a:srgbClr val="00B050"/>
                </a:solidFill>
                <a:latin typeface="Arial" panose="020B0604020202020204" pitchFamily="34" charset="0"/>
                <a:cs typeface="Arial" panose="020B0604020202020204" pitchFamily="34" charset="0"/>
              </a:rPr>
              <a:t>Droits à congés annuels: </a:t>
            </a:r>
            <a:r>
              <a:rPr lang="fr-FR" altLang="fr-FR" dirty="0">
                <a:latin typeface="Arial" panose="020B0604020202020204" pitchFamily="34" charset="0"/>
                <a:cs typeface="Arial" panose="020B0604020202020204" pitchFamily="34" charset="0"/>
              </a:rPr>
              <a:t>calcul au prorata du temps de travai</a:t>
            </a:r>
            <a:r>
              <a:rPr lang="fr-FR" altLang="fr-FR" dirty="0">
                <a:solidFill>
                  <a:srgbClr val="00B050"/>
                </a:solidFill>
                <a:latin typeface="Arial" panose="020B0604020202020204" pitchFamily="34" charset="0"/>
                <a:cs typeface="Arial" panose="020B0604020202020204" pitchFamily="34" charset="0"/>
              </a:rPr>
              <a:t>l</a:t>
            </a:r>
          </a:p>
          <a:p>
            <a:pPr marL="0" indent="0"/>
            <a:endParaRPr lang="fr-FR" altLang="fr-FR" dirty="0">
              <a:solidFill>
                <a:srgbClr val="00B050"/>
              </a:solidFill>
              <a:latin typeface="Arial" panose="020B0604020202020204" pitchFamily="34" charset="0"/>
              <a:cs typeface="Arial" panose="020B0604020202020204" pitchFamily="34" charset="0"/>
            </a:endParaRPr>
          </a:p>
          <a:p>
            <a:r>
              <a:rPr lang="fr-FR" altLang="fr-FR" dirty="0">
                <a:solidFill>
                  <a:srgbClr val="00B050"/>
                </a:solidFill>
                <a:latin typeface="Arial" panose="020B0604020202020204" pitchFamily="34" charset="0"/>
                <a:cs typeface="Arial" panose="020B0604020202020204" pitchFamily="34" charset="0"/>
              </a:rPr>
              <a:t>Droits à retraite:</a:t>
            </a:r>
          </a:p>
          <a:p>
            <a:pPr marL="285750" indent="-285750">
              <a:buFontTx/>
              <a:buChar char="-"/>
            </a:pPr>
            <a:r>
              <a:rPr lang="fr-FR" altLang="fr-FR" dirty="0">
                <a:latin typeface="Arial" panose="020B0604020202020204" pitchFamily="34" charset="0"/>
                <a:cs typeface="Arial" panose="020B0604020202020204" pitchFamily="34" charset="0"/>
              </a:rPr>
              <a:t>périodes à TP assimilées à des périodes à temps plein</a:t>
            </a:r>
          </a:p>
          <a:p>
            <a:pPr marL="285750" indent="-285750">
              <a:buFontTx/>
              <a:buChar char="-"/>
            </a:pPr>
            <a:r>
              <a:rPr lang="fr-FR" altLang="fr-FR" dirty="0">
                <a:latin typeface="Arial" panose="020B0604020202020204" pitchFamily="34" charset="0"/>
                <a:cs typeface="Arial" panose="020B0604020202020204" pitchFamily="34" charset="0"/>
              </a:rPr>
              <a:t>Montant de la pension en fonction des services réels ( possibilité de </a:t>
            </a:r>
            <a:r>
              <a:rPr lang="fr-FR" altLang="fr-FR" dirty="0" err="1">
                <a:latin typeface="Arial" panose="020B0604020202020204" pitchFamily="34" charset="0"/>
                <a:cs typeface="Arial" panose="020B0604020202020204" pitchFamily="34" charset="0"/>
              </a:rPr>
              <a:t>surcotisation</a:t>
            </a:r>
            <a:r>
              <a:rPr lang="fr-FR" altLang="fr-FR" dirty="0">
                <a:latin typeface="Arial" panose="020B0604020202020204" pitchFamily="34" charset="0"/>
                <a:cs typeface="Arial" panose="020B0604020202020204" pitchFamily="34" charset="0"/>
              </a:rPr>
              <a:t>)</a:t>
            </a:r>
          </a:p>
          <a:p>
            <a:pPr marL="0" indent="0"/>
            <a:endParaRPr lang="fr-FR" altLang="fr-FR" dirty="0">
              <a:solidFill>
                <a:srgbClr val="00B050"/>
              </a:solidFill>
              <a:latin typeface="Arial" panose="020B0604020202020204" pitchFamily="34" charset="0"/>
              <a:cs typeface="Arial" panose="020B0604020202020204" pitchFamily="34" charset="0"/>
            </a:endParaRPr>
          </a:p>
          <a:p>
            <a:pPr marL="0" indent="0"/>
            <a:r>
              <a:rPr lang="fr-FR" altLang="fr-FR" dirty="0">
                <a:solidFill>
                  <a:srgbClr val="00B050"/>
                </a:solidFill>
                <a:latin typeface="Arial" panose="020B0604020202020204" pitchFamily="34" charset="0"/>
                <a:cs typeface="Arial" panose="020B0604020202020204" pitchFamily="34" charset="0"/>
              </a:rPr>
              <a:t>Droit à réintégration: </a:t>
            </a:r>
          </a:p>
          <a:p>
            <a:pPr marL="342900" indent="-342900">
              <a:buFontTx/>
              <a:buChar char="-"/>
            </a:pPr>
            <a:r>
              <a:rPr lang="fr-FR" altLang="fr-FR" dirty="0">
                <a:latin typeface="Arial" panose="020B0604020202020204" pitchFamily="34" charset="0"/>
                <a:cs typeface="Arial" panose="020B0604020202020204" pitchFamily="34" charset="0"/>
              </a:rPr>
              <a:t>de plein droit en fin de période, dans son emploi d’origine ou, à défaut, dans un emploi correspondant au grade ou à l’emploi détenu antérieurement </a:t>
            </a:r>
          </a:p>
          <a:p>
            <a:pPr marL="342900" indent="-342900">
              <a:buFontTx/>
              <a:buChar char="-"/>
            </a:pPr>
            <a:r>
              <a:rPr lang="fr-FR" altLang="fr-FR" dirty="0">
                <a:latin typeface="Arial" panose="020B0604020202020204" pitchFamily="34" charset="0"/>
                <a:cs typeface="Arial" panose="020B0604020202020204" pitchFamily="34" charset="0"/>
              </a:rPr>
              <a:t>En cas de demande de l’agent avant la fin de période, préavis de 2 mois( sauf si motif grave) et sous réserve de  l’accord de la collectivité au regard de l’organisation</a:t>
            </a:r>
          </a:p>
        </p:txBody>
      </p:sp>
      <p:sp>
        <p:nvSpPr>
          <p:cNvPr id="303107" name="Titre 1"/>
          <p:cNvSpPr>
            <a:spLocks noGrp="1"/>
          </p:cNvSpPr>
          <p:nvPr>
            <p:ph type="title" idx="4294967295"/>
          </p:nvPr>
        </p:nvSpPr>
        <p:spPr>
          <a:xfrm>
            <a:off x="3661658" y="981242"/>
            <a:ext cx="8820472" cy="462520"/>
          </a:xfrm>
          <a:ln/>
        </p:spPr>
        <p:txBody>
          <a:bodyPr>
            <a:normAutofit fontScale="90000"/>
          </a:bodyPr>
          <a:lstStyle/>
          <a:p>
            <a:r>
              <a:rPr lang="fr-FR" altLang="fr-FR" dirty="0">
                <a:solidFill>
                  <a:srgbClr val="00B0F0"/>
                </a:solidFill>
                <a:latin typeface="Arial" panose="020B0604020202020204" pitchFamily="34" charset="0"/>
                <a:cs typeface="Arial" panose="020B0604020202020204" pitchFamily="34" charset="0"/>
              </a:rPr>
              <a:t>T</a:t>
            </a:r>
            <a:r>
              <a:rPr lang="fr-FR" altLang="fr-FR" sz="2400" dirty="0">
                <a:solidFill>
                  <a:srgbClr val="00B0F0"/>
                </a:solidFill>
                <a:latin typeface="Arial" panose="020B0604020202020204" pitchFamily="34" charset="0"/>
                <a:cs typeface="Arial" panose="020B0604020202020204" pitchFamily="34" charset="0"/>
              </a:rPr>
              <a:t>emps partiel: droits de l’agent</a:t>
            </a:r>
          </a:p>
        </p:txBody>
      </p:sp>
      <p:pic>
        <p:nvPicPr>
          <p:cNvPr id="2" name="Image 1" descr="Logo_CDG18_BS.jpg">
            <a:extLst>
              <a:ext uri="{FF2B5EF4-FFF2-40B4-BE49-F238E27FC236}">
                <a16:creationId xmlns:a16="http://schemas.microsoft.com/office/drawing/2014/main" id="{BA3BBD87-70A4-712F-41D2-C0131FBE9217}"/>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AFBBFCFD-E0C7-E0F4-647C-62BC43625520}"/>
              </a:ext>
            </a:extLst>
          </p:cNvPr>
          <p:cNvGrpSpPr>
            <a:grpSpLocks/>
          </p:cNvGrpSpPr>
          <p:nvPr/>
        </p:nvGrpSpPr>
        <p:grpSpPr bwMode="auto">
          <a:xfrm>
            <a:off x="1357290" y="285728"/>
            <a:ext cx="7661932" cy="857272"/>
            <a:chOff x="2521302" y="4447632"/>
            <a:chExt cx="6645275" cy="2324642"/>
          </a:xfrm>
        </p:grpSpPr>
        <p:sp>
          <p:nvSpPr>
            <p:cNvPr id="5" name="Oval 2">
              <a:extLst>
                <a:ext uri="{FF2B5EF4-FFF2-40B4-BE49-F238E27FC236}">
                  <a16:creationId xmlns:a16="http://schemas.microsoft.com/office/drawing/2014/main" id="{05FFB1E8-17F0-9D50-B2FE-C811FF4AE0E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6" name="Rectangle 3">
              <a:extLst>
                <a:ext uri="{FF2B5EF4-FFF2-40B4-BE49-F238E27FC236}">
                  <a16:creationId xmlns:a16="http://schemas.microsoft.com/office/drawing/2014/main" id="{96D8CE96-4DB7-3E17-DD50-484E5020BFC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7" name="Text Box 4">
              <a:extLst>
                <a:ext uri="{FF2B5EF4-FFF2-40B4-BE49-F238E27FC236}">
                  <a16:creationId xmlns:a16="http://schemas.microsoft.com/office/drawing/2014/main" id="{6DB4AF28-1A1D-F3D9-1222-4F407450AEAD}"/>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8" name="Group 6">
              <a:extLst>
                <a:ext uri="{FF2B5EF4-FFF2-40B4-BE49-F238E27FC236}">
                  <a16:creationId xmlns:a16="http://schemas.microsoft.com/office/drawing/2014/main" id="{6D7D1FEA-50D8-8AAA-28BC-36E088CF4F27}"/>
                </a:ext>
              </a:extLst>
            </p:cNvPr>
            <p:cNvGrpSpPr>
              <a:grpSpLocks/>
            </p:cNvGrpSpPr>
            <p:nvPr/>
          </p:nvGrpSpPr>
          <p:grpSpPr bwMode="auto">
            <a:xfrm>
              <a:off x="3957638" y="5091476"/>
              <a:ext cx="171450" cy="1165229"/>
              <a:chOff x="112099728" y="105931681"/>
              <a:chExt cx="170831" cy="1165800"/>
            </a:xfrm>
          </p:grpSpPr>
          <p:sp>
            <p:nvSpPr>
              <p:cNvPr id="13" name="Rectangle 7">
                <a:extLst>
                  <a:ext uri="{FF2B5EF4-FFF2-40B4-BE49-F238E27FC236}">
                    <a16:creationId xmlns:a16="http://schemas.microsoft.com/office/drawing/2014/main" id="{4D2E8ACD-D132-5874-8E1E-BFACDCDF6AA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14" name="Rectangle 8">
                <a:extLst>
                  <a:ext uri="{FF2B5EF4-FFF2-40B4-BE49-F238E27FC236}">
                    <a16:creationId xmlns:a16="http://schemas.microsoft.com/office/drawing/2014/main" id="{313EE108-56F9-F594-7C85-6723B10D399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15" name="Rectangle 9">
                <a:extLst>
                  <a:ext uri="{FF2B5EF4-FFF2-40B4-BE49-F238E27FC236}">
                    <a16:creationId xmlns:a16="http://schemas.microsoft.com/office/drawing/2014/main" id="{2AF847FB-10F0-8223-A743-BC4DC9FD8CA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9" name="Group 10">
              <a:extLst>
                <a:ext uri="{FF2B5EF4-FFF2-40B4-BE49-F238E27FC236}">
                  <a16:creationId xmlns:a16="http://schemas.microsoft.com/office/drawing/2014/main" id="{52FAA58D-9521-8740-0899-46536C174555}"/>
                </a:ext>
              </a:extLst>
            </p:cNvPr>
            <p:cNvGrpSpPr>
              <a:grpSpLocks/>
            </p:cNvGrpSpPr>
            <p:nvPr/>
          </p:nvGrpSpPr>
          <p:grpSpPr bwMode="auto">
            <a:xfrm>
              <a:off x="8701088" y="4447632"/>
              <a:ext cx="169862" cy="1163632"/>
              <a:chOff x="116843535" y="105289350"/>
              <a:chExt cx="170420" cy="1163658"/>
            </a:xfrm>
          </p:grpSpPr>
          <p:sp>
            <p:nvSpPr>
              <p:cNvPr id="10" name="Rectangle 9">
                <a:extLst>
                  <a:ext uri="{FF2B5EF4-FFF2-40B4-BE49-F238E27FC236}">
                    <a16:creationId xmlns:a16="http://schemas.microsoft.com/office/drawing/2014/main" id="{8B215B86-EF12-AE32-54C2-57BE217BB05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1" name="Rectangle 10">
                <a:extLst>
                  <a:ext uri="{FF2B5EF4-FFF2-40B4-BE49-F238E27FC236}">
                    <a16:creationId xmlns:a16="http://schemas.microsoft.com/office/drawing/2014/main" id="{37CFE893-A57C-449B-23C1-2C672D96A16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2" name="Rectangle 11">
                <a:extLst>
                  <a:ext uri="{FF2B5EF4-FFF2-40B4-BE49-F238E27FC236}">
                    <a16:creationId xmlns:a16="http://schemas.microsoft.com/office/drawing/2014/main" id="{CA87C859-566A-1C0B-B932-7CC020768B3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8171633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Espace réservé du contenu 2">
            <a:extLst>
              <a:ext uri="{FF2B5EF4-FFF2-40B4-BE49-F238E27FC236}">
                <a16:creationId xmlns:a16="http://schemas.microsoft.com/office/drawing/2014/main" id="{9D5190CC-86E6-255F-8203-D260C5950722}"/>
              </a:ext>
            </a:extLst>
          </p:cNvPr>
          <p:cNvGraphicFramePr>
            <a:graphicFrameLocks noGrp="1"/>
          </p:cNvGraphicFramePr>
          <p:nvPr>
            <p:ph idx="1"/>
          </p:nvPr>
        </p:nvGraphicFramePr>
        <p:xfrm>
          <a:off x="206996" y="2779467"/>
          <a:ext cx="8400300" cy="4078533"/>
        </p:xfrm>
        <a:graphic>
          <a:graphicData uri="http://schemas.openxmlformats.org/drawingml/2006/table">
            <a:tbl>
              <a:tblPr/>
              <a:tblGrid>
                <a:gridCol w="2800100">
                  <a:extLst>
                    <a:ext uri="{9D8B030D-6E8A-4147-A177-3AD203B41FA5}">
                      <a16:colId xmlns:a16="http://schemas.microsoft.com/office/drawing/2014/main" val="401422691"/>
                    </a:ext>
                  </a:extLst>
                </a:gridCol>
                <a:gridCol w="2800100">
                  <a:extLst>
                    <a:ext uri="{9D8B030D-6E8A-4147-A177-3AD203B41FA5}">
                      <a16:colId xmlns:a16="http://schemas.microsoft.com/office/drawing/2014/main" val="2154815924"/>
                    </a:ext>
                  </a:extLst>
                </a:gridCol>
                <a:gridCol w="2800100">
                  <a:extLst>
                    <a:ext uri="{9D8B030D-6E8A-4147-A177-3AD203B41FA5}">
                      <a16:colId xmlns:a16="http://schemas.microsoft.com/office/drawing/2014/main" val="2020215697"/>
                    </a:ext>
                  </a:extLst>
                </a:gridCol>
              </a:tblGrid>
              <a:tr h="391831">
                <a:tc>
                  <a:txBody>
                    <a:bodyPr/>
                    <a:lstStyle/>
                    <a:p>
                      <a:endParaRPr lang="fr-FR"/>
                    </a:p>
                  </a:txBody>
                  <a:tcPr anchor="ctr">
                    <a:lnL>
                      <a:noFill/>
                    </a:lnL>
                    <a:lnR>
                      <a:noFill/>
                    </a:lnR>
                    <a:lnT>
                      <a:noFill/>
                    </a:lnT>
                    <a:lnB>
                      <a:noFill/>
                    </a:lnB>
                    <a:solidFill>
                      <a:srgbClr val="D9EDF7"/>
                    </a:solidFill>
                  </a:tcPr>
                </a:tc>
                <a:tc>
                  <a:txBody>
                    <a:bodyPr/>
                    <a:lstStyle/>
                    <a:p>
                      <a:r>
                        <a:rPr lang="fr-FR"/>
                        <a:t>Anciennes dispositions</a:t>
                      </a:r>
                    </a:p>
                  </a:txBody>
                  <a:tcPr anchor="ctr">
                    <a:lnL>
                      <a:noFill/>
                    </a:lnL>
                    <a:lnR>
                      <a:noFill/>
                    </a:lnR>
                    <a:lnT>
                      <a:noFill/>
                    </a:lnT>
                    <a:lnB>
                      <a:noFill/>
                    </a:lnB>
                    <a:solidFill>
                      <a:srgbClr val="D9EDF7"/>
                    </a:solidFill>
                  </a:tcPr>
                </a:tc>
                <a:tc>
                  <a:txBody>
                    <a:bodyPr/>
                    <a:lstStyle/>
                    <a:p>
                      <a:r>
                        <a:rPr lang="fr-FR"/>
                        <a:t>Nouvelles dispositions</a:t>
                      </a:r>
                    </a:p>
                  </a:txBody>
                  <a:tcPr anchor="ctr">
                    <a:lnL>
                      <a:noFill/>
                    </a:lnL>
                    <a:lnR>
                      <a:noFill/>
                    </a:lnR>
                    <a:lnT>
                      <a:noFill/>
                    </a:lnT>
                    <a:lnB>
                      <a:noFill/>
                    </a:lnB>
                    <a:solidFill>
                      <a:srgbClr val="D9EDF7"/>
                    </a:solidFill>
                  </a:tcPr>
                </a:tc>
                <a:extLst>
                  <a:ext uri="{0D108BD9-81ED-4DB2-BD59-A6C34878D82A}">
                    <a16:rowId xmlns:a16="http://schemas.microsoft.com/office/drawing/2014/main" val="2000720164"/>
                  </a:ext>
                </a:extLst>
              </a:tr>
              <a:tr h="391831">
                <a:tc>
                  <a:txBody>
                    <a:bodyPr/>
                    <a:lstStyle/>
                    <a:p>
                      <a:r>
                        <a:rPr lang="fr-FR"/>
                        <a:t>Fonctionnaires à temps complet</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extLst>
                  <a:ext uri="{0D108BD9-81ED-4DB2-BD59-A6C34878D82A}">
                    <a16:rowId xmlns:a16="http://schemas.microsoft.com/office/drawing/2014/main" val="171430855"/>
                  </a:ext>
                </a:extLst>
              </a:tr>
              <a:tr h="1426138">
                <a:tc>
                  <a:txBody>
                    <a:bodyPr/>
                    <a:lstStyle/>
                    <a:p>
                      <a:r>
                        <a:rPr lang="fr-FR"/>
                        <a:t>Fonctionnaires à temps non complet</a:t>
                      </a:r>
                    </a:p>
                  </a:txBody>
                  <a:tcPr anchor="ctr">
                    <a:lnL>
                      <a:noFill/>
                    </a:lnL>
                    <a:lnR>
                      <a:noFill/>
                    </a:lnR>
                    <a:lnT>
                      <a:noFill/>
                    </a:lnT>
                    <a:lnB>
                      <a:noFill/>
                    </a:lnB>
                    <a:noFill/>
                  </a:tcPr>
                </a:tc>
                <a:tc>
                  <a:txBody>
                    <a:bodyPr/>
                    <a:lstStyle/>
                    <a:p>
                      <a:r>
                        <a:rPr lang="fr-FR"/>
                        <a:t>X</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extLst>
                  <a:ext uri="{0D108BD9-81ED-4DB2-BD59-A6C34878D82A}">
                    <a16:rowId xmlns:a16="http://schemas.microsoft.com/office/drawing/2014/main" val="2625200845"/>
                  </a:ext>
                </a:extLst>
              </a:tr>
              <a:tr h="1205634">
                <a:tc>
                  <a:txBody>
                    <a:bodyPr/>
                    <a:lstStyle/>
                    <a:p>
                      <a:r>
                        <a:rPr lang="fr-FR"/>
                        <a:t>Agents contractuels à temps complet</a:t>
                      </a:r>
                    </a:p>
                  </a:txBody>
                  <a:tcPr anchor="ctr">
                    <a:lnL>
                      <a:noFill/>
                    </a:lnL>
                    <a:lnR>
                      <a:noFill/>
                    </a:lnR>
                    <a:lnT>
                      <a:noFill/>
                    </a:lnT>
                    <a:lnB>
                      <a:noFill/>
                    </a:lnB>
                    <a:noFill/>
                  </a:tcPr>
                </a:tc>
                <a:tc>
                  <a:txBody>
                    <a:bodyPr/>
                    <a:lstStyle/>
                    <a:p>
                      <a:r>
                        <a:rPr lang="fr-FR" dirty="0"/>
                        <a:t>V</a:t>
                      </a:r>
                      <a:br>
                        <a:rPr lang="fr-FR" dirty="0"/>
                      </a:br>
                      <a:r>
                        <a:rPr lang="fr-FR" dirty="0"/>
                        <a:t>sous réserve d’être employé depuis plus d’un an à temps complet</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extLst>
                  <a:ext uri="{0D108BD9-81ED-4DB2-BD59-A6C34878D82A}">
                    <a16:rowId xmlns:a16="http://schemas.microsoft.com/office/drawing/2014/main" val="1624357217"/>
                  </a:ext>
                </a:extLst>
              </a:tr>
              <a:tr h="663099">
                <a:tc>
                  <a:txBody>
                    <a:bodyPr/>
                    <a:lstStyle/>
                    <a:p>
                      <a:r>
                        <a:rPr lang="fr-FR"/>
                        <a:t>Agents contractuels à temps non complet</a:t>
                      </a:r>
                    </a:p>
                  </a:txBody>
                  <a:tcPr anchor="ctr">
                    <a:lnL>
                      <a:noFill/>
                    </a:lnL>
                    <a:lnR>
                      <a:noFill/>
                    </a:lnR>
                    <a:lnT>
                      <a:noFill/>
                    </a:lnT>
                    <a:lnB>
                      <a:noFill/>
                    </a:lnB>
                    <a:noFill/>
                  </a:tcPr>
                </a:tc>
                <a:tc>
                  <a:txBody>
                    <a:bodyPr/>
                    <a:lstStyle/>
                    <a:p>
                      <a:r>
                        <a:rPr lang="fr-FR"/>
                        <a:t>X</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extLst>
                  <a:ext uri="{0D108BD9-81ED-4DB2-BD59-A6C34878D82A}">
                    <a16:rowId xmlns:a16="http://schemas.microsoft.com/office/drawing/2014/main" val="4271746481"/>
                  </a:ext>
                </a:extLst>
              </a:tr>
            </a:tbl>
          </a:graphicData>
        </a:graphic>
      </p:graphicFrame>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Rectangle 2">
            <a:extLst>
              <a:ext uri="{FF2B5EF4-FFF2-40B4-BE49-F238E27FC236}">
                <a16:creationId xmlns:a16="http://schemas.microsoft.com/office/drawing/2014/main" id="{6E8A83C7-C9E9-49C3-EBF7-396B7AD72B6D}"/>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4338" name="Titre 1">
            <a:extLst>
              <a:ext uri="{FF2B5EF4-FFF2-40B4-BE49-F238E27FC236}">
                <a16:creationId xmlns:a16="http://schemas.microsoft.com/office/drawing/2014/main" id="{28035F7D-039D-657B-131B-9CE16260F8BA}"/>
              </a:ext>
            </a:extLst>
          </p:cNvPr>
          <p:cNvSpPr txBox="1">
            <a:spLocks/>
          </p:cNvSpPr>
          <p:nvPr/>
        </p:nvSpPr>
        <p:spPr>
          <a:xfrm>
            <a:off x="3924384" y="516462"/>
            <a:ext cx="7475095" cy="103981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ce qui change</a:t>
            </a:r>
          </a:p>
        </p:txBody>
      </p:sp>
      <p:sp>
        <p:nvSpPr>
          <p:cNvPr id="10" name="ZoneTexte 9">
            <a:extLst>
              <a:ext uri="{FF2B5EF4-FFF2-40B4-BE49-F238E27FC236}">
                <a16:creationId xmlns:a16="http://schemas.microsoft.com/office/drawing/2014/main" id="{2BBAB580-A04B-D4F4-CBA0-99DF6912CB52}"/>
              </a:ext>
            </a:extLst>
          </p:cNvPr>
          <p:cNvSpPr txBox="1"/>
          <p:nvPr/>
        </p:nvSpPr>
        <p:spPr>
          <a:xfrm>
            <a:off x="-27156" y="1743850"/>
            <a:ext cx="8746097" cy="837152"/>
          </a:xfrm>
          <a:prstGeom prst="rect">
            <a:avLst/>
          </a:prstGeom>
          <a:noFill/>
        </p:spPr>
        <p:txBody>
          <a:bodyPr wrap="square">
            <a:spAutoFit/>
          </a:bodyPr>
          <a:lstStyle/>
          <a:p>
            <a:pPr eaLnBrk="1" fontAlgn="auto" hangingPunct="1">
              <a:lnSpc>
                <a:spcPct val="80000"/>
              </a:lnSpc>
              <a:spcAft>
                <a:spcPts val="0"/>
              </a:spcAft>
              <a:buFont typeface="Arial" charset="0"/>
              <a:buNone/>
              <a:defRPr/>
            </a:pPr>
            <a:r>
              <a:rPr lang="fr-FR" altLang="fr-FR" sz="2000" dirty="0"/>
              <a:t>Le décret </a:t>
            </a:r>
            <a:r>
              <a:rPr lang="fr-FR" sz="2000" dirty="0"/>
              <a:t>n°2024-1263 du 30 décembre 2024 assouplit les règles d’octroi</a:t>
            </a:r>
          </a:p>
          <a:p>
            <a:pPr eaLnBrk="1" fontAlgn="auto" hangingPunct="1">
              <a:lnSpc>
                <a:spcPct val="80000"/>
              </a:lnSpc>
              <a:spcAft>
                <a:spcPts val="0"/>
              </a:spcAft>
              <a:buFont typeface="Arial" charset="0"/>
              <a:buNone/>
              <a:defRPr/>
            </a:pPr>
            <a:endParaRPr lang="fr-FR" sz="2000" b="1" dirty="0">
              <a:solidFill>
                <a:srgbClr val="00B050"/>
              </a:solidFill>
            </a:endParaRPr>
          </a:p>
          <a:p>
            <a:pPr eaLnBrk="1" fontAlgn="auto" hangingPunct="1">
              <a:lnSpc>
                <a:spcPct val="80000"/>
              </a:lnSpc>
              <a:spcAft>
                <a:spcPts val="0"/>
              </a:spcAft>
              <a:buFont typeface="Arial" charset="0"/>
              <a:buNone/>
              <a:defRPr/>
            </a:pPr>
            <a:r>
              <a:rPr lang="fr-FR" sz="2000" b="1" dirty="0">
                <a:solidFill>
                  <a:srgbClr val="00B050"/>
                </a:solidFill>
              </a:rPr>
              <a:t>Temps Partiel sur Autorisation </a:t>
            </a:r>
            <a:endParaRPr lang="fr-FR" altLang="fr-FR" sz="2000" b="1" dirty="0">
              <a:solidFill>
                <a:srgbClr val="00B050"/>
              </a:solidFill>
            </a:endParaRPr>
          </a:p>
        </p:txBody>
      </p:sp>
    </p:spTree>
    <p:extLst>
      <p:ext uri="{BB962C8B-B14F-4D97-AF65-F5344CB8AC3E}">
        <p14:creationId xmlns:p14="http://schemas.microsoft.com/office/powerpoint/2010/main" val="10061160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87230-6E72-82B0-15D9-A44CA9054476}"/>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E009A312-47F6-D442-C4CB-6C16699F102F}"/>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DFAAAA2-EF8A-E10F-F3D7-155076A443CB}"/>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AF9838E2-E979-48D2-7BC2-4C4C27227F2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8645C15E-0B21-81EE-BC22-CD273C514CD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CB43D30-85C4-3911-C08D-02A32411731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A21B4ED1-E6B6-4C04-0693-EA3B49867D0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355055A-F5B9-E0A1-6614-2A4EE463E25E}"/>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869C82B-706F-FE03-8E24-DD7E4F2E1B84}"/>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8C80E3C3-80B5-BAF6-6258-A03C618835B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7AB4E83-41C3-E102-EFB1-6633CF904C5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8333EA1-BFA7-8C4A-AC91-A0E4058B0CF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94FB522-A553-902D-33DB-47814C8F2AD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D138958-57ED-AE96-6535-68D1446C223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9309A06-2F51-42CC-C2EF-E7A56FAEADCE}"/>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Rectangle 2">
            <a:extLst>
              <a:ext uri="{FF2B5EF4-FFF2-40B4-BE49-F238E27FC236}">
                <a16:creationId xmlns:a16="http://schemas.microsoft.com/office/drawing/2014/main" id="{B5DA37D5-1BD8-73C5-2B3F-8190D9DCD26A}"/>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4338" name="Titre 1">
            <a:extLst>
              <a:ext uri="{FF2B5EF4-FFF2-40B4-BE49-F238E27FC236}">
                <a16:creationId xmlns:a16="http://schemas.microsoft.com/office/drawing/2014/main" id="{D7DFE954-2F34-ADD7-9AA8-CDD03F37E150}"/>
              </a:ext>
            </a:extLst>
          </p:cNvPr>
          <p:cNvSpPr txBox="1">
            <a:spLocks/>
          </p:cNvSpPr>
          <p:nvPr/>
        </p:nvSpPr>
        <p:spPr>
          <a:xfrm>
            <a:off x="3924384" y="516462"/>
            <a:ext cx="7475095" cy="103981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ce qui change</a:t>
            </a:r>
          </a:p>
        </p:txBody>
      </p:sp>
      <p:sp>
        <p:nvSpPr>
          <p:cNvPr id="10" name="ZoneTexte 9">
            <a:extLst>
              <a:ext uri="{FF2B5EF4-FFF2-40B4-BE49-F238E27FC236}">
                <a16:creationId xmlns:a16="http://schemas.microsoft.com/office/drawing/2014/main" id="{D9817311-1912-2374-633B-241C5E4856E0}"/>
              </a:ext>
            </a:extLst>
          </p:cNvPr>
          <p:cNvSpPr txBox="1"/>
          <p:nvPr/>
        </p:nvSpPr>
        <p:spPr>
          <a:xfrm>
            <a:off x="-27156" y="1743850"/>
            <a:ext cx="8746097" cy="837152"/>
          </a:xfrm>
          <a:prstGeom prst="rect">
            <a:avLst/>
          </a:prstGeom>
          <a:noFill/>
        </p:spPr>
        <p:txBody>
          <a:bodyPr wrap="square">
            <a:spAutoFit/>
          </a:bodyPr>
          <a:lstStyle/>
          <a:p>
            <a:pPr eaLnBrk="1" fontAlgn="auto" hangingPunct="1">
              <a:lnSpc>
                <a:spcPct val="80000"/>
              </a:lnSpc>
              <a:spcAft>
                <a:spcPts val="0"/>
              </a:spcAft>
              <a:buFont typeface="Arial" charset="0"/>
              <a:buNone/>
              <a:defRPr/>
            </a:pPr>
            <a:r>
              <a:rPr lang="fr-FR" altLang="fr-FR" sz="2000" dirty="0"/>
              <a:t>Le décret </a:t>
            </a:r>
            <a:r>
              <a:rPr lang="fr-FR" sz="2000" dirty="0"/>
              <a:t>n°2024-1263 du 30 décembre 2024 assouplit les règles d’octroi</a:t>
            </a:r>
          </a:p>
          <a:p>
            <a:pPr eaLnBrk="1" fontAlgn="auto" hangingPunct="1">
              <a:lnSpc>
                <a:spcPct val="80000"/>
              </a:lnSpc>
              <a:spcAft>
                <a:spcPts val="0"/>
              </a:spcAft>
              <a:buFont typeface="Arial" charset="0"/>
              <a:buNone/>
              <a:defRPr/>
            </a:pPr>
            <a:endParaRPr lang="fr-FR" sz="2000" b="1" dirty="0">
              <a:solidFill>
                <a:srgbClr val="00B050"/>
              </a:solidFill>
            </a:endParaRPr>
          </a:p>
          <a:p>
            <a:pPr eaLnBrk="1" fontAlgn="auto" hangingPunct="1">
              <a:lnSpc>
                <a:spcPct val="80000"/>
              </a:lnSpc>
              <a:spcAft>
                <a:spcPts val="0"/>
              </a:spcAft>
              <a:buFont typeface="Arial" charset="0"/>
              <a:buNone/>
              <a:defRPr/>
            </a:pPr>
            <a:r>
              <a:rPr lang="fr-FR" sz="2000" b="1" dirty="0">
                <a:solidFill>
                  <a:srgbClr val="00B050"/>
                </a:solidFill>
              </a:rPr>
              <a:t>Temps Partiel de droit à l’occasion de la naissance ou d’une adoption d’un enfant.</a:t>
            </a:r>
            <a:endParaRPr lang="fr-FR" altLang="fr-FR" sz="2000" b="1" dirty="0">
              <a:solidFill>
                <a:srgbClr val="00B050"/>
              </a:solidFill>
            </a:endParaRPr>
          </a:p>
        </p:txBody>
      </p:sp>
      <p:graphicFrame>
        <p:nvGraphicFramePr>
          <p:cNvPr id="9" name="Espace réservé du contenu 8">
            <a:extLst>
              <a:ext uri="{FF2B5EF4-FFF2-40B4-BE49-F238E27FC236}">
                <a16:creationId xmlns:a16="http://schemas.microsoft.com/office/drawing/2014/main" id="{14700CB2-2E25-27E0-4263-963DABEA0E34}"/>
              </a:ext>
            </a:extLst>
          </p:cNvPr>
          <p:cNvGraphicFramePr>
            <a:graphicFrameLocks noGrp="1"/>
          </p:cNvGraphicFramePr>
          <p:nvPr>
            <p:ph idx="1"/>
          </p:nvPr>
        </p:nvGraphicFramePr>
        <p:xfrm>
          <a:off x="76200" y="2667000"/>
          <a:ext cx="8915400" cy="3674239"/>
        </p:xfrm>
        <a:graphic>
          <a:graphicData uri="http://schemas.openxmlformats.org/drawingml/2006/table">
            <a:tbl>
              <a:tblPr/>
              <a:tblGrid>
                <a:gridCol w="2971800">
                  <a:extLst>
                    <a:ext uri="{9D8B030D-6E8A-4147-A177-3AD203B41FA5}">
                      <a16:colId xmlns:a16="http://schemas.microsoft.com/office/drawing/2014/main" val="10493042"/>
                    </a:ext>
                  </a:extLst>
                </a:gridCol>
                <a:gridCol w="2971800">
                  <a:extLst>
                    <a:ext uri="{9D8B030D-6E8A-4147-A177-3AD203B41FA5}">
                      <a16:colId xmlns:a16="http://schemas.microsoft.com/office/drawing/2014/main" val="795147452"/>
                    </a:ext>
                  </a:extLst>
                </a:gridCol>
                <a:gridCol w="2971800">
                  <a:extLst>
                    <a:ext uri="{9D8B030D-6E8A-4147-A177-3AD203B41FA5}">
                      <a16:colId xmlns:a16="http://schemas.microsoft.com/office/drawing/2014/main" val="1424047271"/>
                    </a:ext>
                  </a:extLst>
                </a:gridCol>
              </a:tblGrid>
              <a:tr h="401387">
                <a:tc>
                  <a:txBody>
                    <a:bodyPr/>
                    <a:lstStyle/>
                    <a:p>
                      <a:endParaRPr lang="fr-FR"/>
                    </a:p>
                  </a:txBody>
                  <a:tcPr anchor="ctr">
                    <a:lnL>
                      <a:noFill/>
                    </a:lnL>
                    <a:lnR>
                      <a:noFill/>
                    </a:lnR>
                    <a:lnT>
                      <a:noFill/>
                    </a:lnT>
                    <a:lnB>
                      <a:noFill/>
                    </a:lnB>
                    <a:solidFill>
                      <a:srgbClr val="D9EDF7"/>
                    </a:solidFill>
                  </a:tcPr>
                </a:tc>
                <a:tc>
                  <a:txBody>
                    <a:bodyPr/>
                    <a:lstStyle/>
                    <a:p>
                      <a:r>
                        <a:rPr lang="fr-FR"/>
                        <a:t>Anciennes dispositions</a:t>
                      </a:r>
                    </a:p>
                  </a:txBody>
                  <a:tcPr anchor="ctr">
                    <a:lnL>
                      <a:noFill/>
                    </a:lnL>
                    <a:lnR>
                      <a:noFill/>
                    </a:lnR>
                    <a:lnT>
                      <a:noFill/>
                    </a:lnT>
                    <a:lnB>
                      <a:noFill/>
                    </a:lnB>
                    <a:solidFill>
                      <a:srgbClr val="D9EDF7"/>
                    </a:solidFill>
                  </a:tcPr>
                </a:tc>
                <a:tc>
                  <a:txBody>
                    <a:bodyPr/>
                    <a:lstStyle/>
                    <a:p>
                      <a:r>
                        <a:rPr lang="fr-FR"/>
                        <a:t>Nouvelles dispositions</a:t>
                      </a:r>
                    </a:p>
                  </a:txBody>
                  <a:tcPr anchor="ctr">
                    <a:lnL>
                      <a:noFill/>
                    </a:lnL>
                    <a:lnR>
                      <a:noFill/>
                    </a:lnR>
                    <a:lnT>
                      <a:noFill/>
                    </a:lnT>
                    <a:lnB>
                      <a:noFill/>
                    </a:lnB>
                    <a:solidFill>
                      <a:srgbClr val="D9EDF7"/>
                    </a:solidFill>
                  </a:tcPr>
                </a:tc>
                <a:extLst>
                  <a:ext uri="{0D108BD9-81ED-4DB2-BD59-A6C34878D82A}">
                    <a16:rowId xmlns:a16="http://schemas.microsoft.com/office/drawing/2014/main" val="418275812"/>
                  </a:ext>
                </a:extLst>
              </a:tr>
              <a:tr h="401387">
                <a:tc>
                  <a:txBody>
                    <a:bodyPr/>
                    <a:lstStyle/>
                    <a:p>
                      <a:r>
                        <a:rPr lang="fr-FR"/>
                        <a:t>Fonctionnaires à temps complet</a:t>
                      </a:r>
                    </a:p>
                  </a:txBody>
                  <a:tcPr anchor="ctr">
                    <a:lnL>
                      <a:noFill/>
                    </a:lnL>
                    <a:lnR>
                      <a:noFill/>
                    </a:lnR>
                    <a:lnT>
                      <a:noFill/>
                    </a:lnT>
                    <a:lnB>
                      <a:noFill/>
                    </a:lnB>
                    <a:noFill/>
                  </a:tcPr>
                </a:tc>
                <a:tc>
                  <a:txBody>
                    <a:bodyPr/>
                    <a:lstStyle/>
                    <a:p>
                      <a:r>
                        <a:rPr lang="fr-FR"/>
                        <a:t>V</a:t>
                      </a:r>
                    </a:p>
                  </a:txBody>
                  <a:tcPr anchor="ctr">
                    <a:lnL>
                      <a:noFill/>
                    </a:lnL>
                    <a:lnR>
                      <a:noFill/>
                    </a:lnR>
                    <a:lnT>
                      <a:noFill/>
                    </a:lnT>
                    <a:lnB>
                      <a:noFill/>
                    </a:lnB>
                    <a:noFill/>
                  </a:tcPr>
                </a:tc>
                <a:tc>
                  <a:txBody>
                    <a:bodyPr/>
                    <a:lstStyle/>
                    <a:p>
                      <a:r>
                        <a:rPr lang="fr-FR"/>
                        <a:t>V</a:t>
                      </a:r>
                    </a:p>
                  </a:txBody>
                  <a:tcPr anchor="ctr">
                    <a:lnL>
                      <a:noFill/>
                    </a:lnL>
                    <a:lnR>
                      <a:noFill/>
                    </a:lnR>
                    <a:lnT>
                      <a:noFill/>
                    </a:lnT>
                    <a:lnB>
                      <a:noFill/>
                    </a:lnB>
                    <a:noFill/>
                  </a:tcPr>
                </a:tc>
                <a:extLst>
                  <a:ext uri="{0D108BD9-81ED-4DB2-BD59-A6C34878D82A}">
                    <a16:rowId xmlns:a16="http://schemas.microsoft.com/office/drawing/2014/main" val="4277180672"/>
                  </a:ext>
                </a:extLst>
              </a:tr>
              <a:tr h="401387">
                <a:tc>
                  <a:txBody>
                    <a:bodyPr/>
                    <a:lstStyle/>
                    <a:p>
                      <a:r>
                        <a:rPr lang="fr-FR"/>
                        <a:t>Fonctionnaires à temps non complet</a:t>
                      </a:r>
                    </a:p>
                  </a:txBody>
                  <a:tcPr anchor="ctr">
                    <a:lnL>
                      <a:noFill/>
                    </a:lnL>
                    <a:lnR>
                      <a:noFill/>
                    </a:lnR>
                    <a:lnT>
                      <a:noFill/>
                    </a:lnT>
                    <a:lnB>
                      <a:noFill/>
                    </a:lnB>
                    <a:noFill/>
                  </a:tcPr>
                </a:tc>
                <a:tc>
                  <a:txBody>
                    <a:bodyPr/>
                    <a:lstStyle/>
                    <a:p>
                      <a:r>
                        <a:rPr lang="fr-FR"/>
                        <a:t>V</a:t>
                      </a:r>
                    </a:p>
                  </a:txBody>
                  <a:tcPr anchor="ctr">
                    <a:lnL>
                      <a:noFill/>
                    </a:lnL>
                    <a:lnR>
                      <a:noFill/>
                    </a:lnR>
                    <a:lnT>
                      <a:noFill/>
                    </a:lnT>
                    <a:lnB>
                      <a:noFill/>
                    </a:lnB>
                    <a:noFill/>
                  </a:tcPr>
                </a:tc>
                <a:tc>
                  <a:txBody>
                    <a:bodyPr/>
                    <a:lstStyle/>
                    <a:p>
                      <a:r>
                        <a:rPr lang="fr-FR"/>
                        <a:t>V</a:t>
                      </a:r>
                    </a:p>
                  </a:txBody>
                  <a:tcPr anchor="ctr">
                    <a:lnL>
                      <a:noFill/>
                    </a:lnL>
                    <a:lnR>
                      <a:noFill/>
                    </a:lnR>
                    <a:lnT>
                      <a:noFill/>
                    </a:lnT>
                    <a:lnB>
                      <a:noFill/>
                    </a:lnB>
                    <a:noFill/>
                  </a:tcPr>
                </a:tc>
                <a:extLst>
                  <a:ext uri="{0D108BD9-81ED-4DB2-BD59-A6C34878D82A}">
                    <a16:rowId xmlns:a16="http://schemas.microsoft.com/office/drawing/2014/main" val="1385434166"/>
                  </a:ext>
                </a:extLst>
              </a:tr>
              <a:tr h="1235039">
                <a:tc>
                  <a:txBody>
                    <a:bodyPr/>
                    <a:lstStyle/>
                    <a:p>
                      <a:r>
                        <a:rPr lang="fr-FR"/>
                        <a:t>Agents contractuels à temps complet</a:t>
                      </a:r>
                    </a:p>
                  </a:txBody>
                  <a:tcPr anchor="ctr">
                    <a:lnL>
                      <a:noFill/>
                    </a:lnL>
                    <a:lnR>
                      <a:noFill/>
                    </a:lnR>
                    <a:lnT>
                      <a:noFill/>
                    </a:lnT>
                    <a:lnB>
                      <a:noFill/>
                    </a:lnB>
                    <a:noFill/>
                  </a:tcPr>
                </a:tc>
                <a:tc>
                  <a:txBody>
                    <a:bodyPr/>
                    <a:lstStyle/>
                    <a:p>
                      <a:r>
                        <a:rPr lang="fr-FR"/>
                        <a:t>V</a:t>
                      </a:r>
                      <a:br>
                        <a:rPr lang="fr-FR"/>
                      </a:br>
                      <a:r>
                        <a:rPr lang="fr-FR"/>
                        <a:t>sous réserve d’être employé depuis plus d'un an à temps complet ou en équivalent temps plein</a:t>
                      </a:r>
                    </a:p>
                  </a:txBody>
                  <a:tcPr anchor="ctr">
                    <a:lnL>
                      <a:noFill/>
                    </a:lnL>
                    <a:lnR>
                      <a:noFill/>
                    </a:lnR>
                    <a:lnT>
                      <a:noFill/>
                    </a:lnT>
                    <a:lnB>
                      <a:noFill/>
                    </a:lnB>
                    <a:noFill/>
                  </a:tcPr>
                </a:tc>
                <a:tc>
                  <a:txBody>
                    <a:bodyPr/>
                    <a:lstStyle/>
                    <a:p>
                      <a:r>
                        <a:rPr lang="fr-FR"/>
                        <a:t>V</a:t>
                      </a:r>
                    </a:p>
                  </a:txBody>
                  <a:tcPr anchor="ctr">
                    <a:lnL>
                      <a:noFill/>
                    </a:lnL>
                    <a:lnR>
                      <a:noFill/>
                    </a:lnR>
                    <a:lnT>
                      <a:noFill/>
                    </a:lnT>
                    <a:lnB>
                      <a:noFill/>
                    </a:lnB>
                    <a:noFill/>
                  </a:tcPr>
                </a:tc>
                <a:extLst>
                  <a:ext uri="{0D108BD9-81ED-4DB2-BD59-A6C34878D82A}">
                    <a16:rowId xmlns:a16="http://schemas.microsoft.com/office/drawing/2014/main" val="478520176"/>
                  </a:ext>
                </a:extLst>
              </a:tr>
              <a:tr h="1235039">
                <a:tc>
                  <a:txBody>
                    <a:bodyPr/>
                    <a:lstStyle/>
                    <a:p>
                      <a:r>
                        <a:rPr lang="fr-FR"/>
                        <a:t>Agents contractuels à temps non complet</a:t>
                      </a:r>
                    </a:p>
                  </a:txBody>
                  <a:tcPr anchor="ctr">
                    <a:lnL>
                      <a:noFill/>
                    </a:lnL>
                    <a:lnR>
                      <a:noFill/>
                    </a:lnR>
                    <a:lnT>
                      <a:noFill/>
                    </a:lnT>
                    <a:lnB>
                      <a:noFill/>
                    </a:lnB>
                    <a:noFill/>
                  </a:tcPr>
                </a:tc>
                <a:tc>
                  <a:txBody>
                    <a:bodyPr/>
                    <a:lstStyle/>
                    <a:p>
                      <a:r>
                        <a:rPr lang="fr-FR"/>
                        <a:t>V</a:t>
                      </a:r>
                      <a:br>
                        <a:rPr lang="fr-FR"/>
                      </a:br>
                      <a:r>
                        <a:rPr lang="fr-FR"/>
                        <a:t>sous réserve d’être employé depuis plus d'un an à temps complet ou en équivalent temps plein</a:t>
                      </a:r>
                    </a:p>
                  </a:txBody>
                  <a:tcPr anchor="ctr">
                    <a:lnL>
                      <a:noFill/>
                    </a:lnL>
                    <a:lnR>
                      <a:noFill/>
                    </a:lnR>
                    <a:lnT>
                      <a:noFill/>
                    </a:lnT>
                    <a:lnB>
                      <a:noFill/>
                    </a:lnB>
                    <a:noFill/>
                  </a:tcPr>
                </a:tc>
                <a:tc>
                  <a:txBody>
                    <a:bodyPr/>
                    <a:lstStyle/>
                    <a:p>
                      <a:r>
                        <a:rPr lang="fr-FR" dirty="0"/>
                        <a:t>V</a:t>
                      </a:r>
                    </a:p>
                  </a:txBody>
                  <a:tcPr anchor="ctr">
                    <a:lnL>
                      <a:noFill/>
                    </a:lnL>
                    <a:lnR>
                      <a:noFill/>
                    </a:lnR>
                    <a:lnT>
                      <a:noFill/>
                    </a:lnT>
                    <a:lnB>
                      <a:noFill/>
                    </a:lnB>
                    <a:noFill/>
                  </a:tcPr>
                </a:tc>
                <a:extLst>
                  <a:ext uri="{0D108BD9-81ED-4DB2-BD59-A6C34878D82A}">
                    <a16:rowId xmlns:a16="http://schemas.microsoft.com/office/drawing/2014/main" val="2419519860"/>
                  </a:ext>
                </a:extLst>
              </a:tr>
            </a:tbl>
          </a:graphicData>
        </a:graphic>
      </p:graphicFrame>
    </p:spTree>
    <p:extLst>
      <p:ext uri="{BB962C8B-B14F-4D97-AF65-F5344CB8AC3E}">
        <p14:creationId xmlns:p14="http://schemas.microsoft.com/office/powerpoint/2010/main" val="8380501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403AE-8BC2-5DB5-27D0-3F4491156234}"/>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EFA7EC28-9EF8-5AD7-23E9-314201577DFB}"/>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890C0A37-6C98-93A1-CD2C-BB20203E8198}"/>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853C8638-6191-8B40-796C-3234AED3EDB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219D434-5AA6-F908-F92F-CC1E2FCF84B6}"/>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585D3A35-E196-D7AC-E115-938E6BC178E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F9C8CFD-0057-A161-2F32-83493F94890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BD90FEE8-B23B-C672-7707-98D2C8DEFC7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BAEB5D2-D8C5-4EBB-9C7D-9DCD01C1CCB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07AD784-0F58-17C3-A6A6-70BBFF9479F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6B33AF2-FD84-EC30-B60E-535D9BA08CFE}"/>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C430E695-94E1-AC65-D897-DC597399B63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C9C3522-2EDB-2074-384D-81799362E79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3C1F230-36E9-1901-B254-3461ECF637B9}"/>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F32588E6-7B84-65BA-38D7-FC69AC9DC6D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Rectangle 2">
            <a:extLst>
              <a:ext uri="{FF2B5EF4-FFF2-40B4-BE49-F238E27FC236}">
                <a16:creationId xmlns:a16="http://schemas.microsoft.com/office/drawing/2014/main" id="{0B37B952-9666-96B0-3E9B-7B400F663AC6}"/>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4338" name="Titre 1">
            <a:extLst>
              <a:ext uri="{FF2B5EF4-FFF2-40B4-BE49-F238E27FC236}">
                <a16:creationId xmlns:a16="http://schemas.microsoft.com/office/drawing/2014/main" id="{1ED9309A-0BA4-9817-966B-9E478F6DF979}"/>
              </a:ext>
            </a:extLst>
          </p:cNvPr>
          <p:cNvSpPr txBox="1">
            <a:spLocks/>
          </p:cNvSpPr>
          <p:nvPr/>
        </p:nvSpPr>
        <p:spPr>
          <a:xfrm>
            <a:off x="3924384" y="516462"/>
            <a:ext cx="7475095" cy="103981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ce qui change</a:t>
            </a:r>
          </a:p>
        </p:txBody>
      </p:sp>
      <p:sp>
        <p:nvSpPr>
          <p:cNvPr id="10" name="ZoneTexte 9">
            <a:extLst>
              <a:ext uri="{FF2B5EF4-FFF2-40B4-BE49-F238E27FC236}">
                <a16:creationId xmlns:a16="http://schemas.microsoft.com/office/drawing/2014/main" id="{5546F1A4-8EC2-32AB-2AFE-DCDA3F87CD2B}"/>
              </a:ext>
            </a:extLst>
          </p:cNvPr>
          <p:cNvSpPr txBox="1"/>
          <p:nvPr/>
        </p:nvSpPr>
        <p:spPr>
          <a:xfrm>
            <a:off x="56808" y="1482436"/>
            <a:ext cx="8746097" cy="641394"/>
          </a:xfrm>
          <a:prstGeom prst="rect">
            <a:avLst/>
          </a:prstGeom>
          <a:noFill/>
        </p:spPr>
        <p:txBody>
          <a:bodyPr wrap="square">
            <a:spAutoFit/>
          </a:bodyPr>
          <a:lstStyle/>
          <a:p>
            <a:pPr eaLnBrk="1" fontAlgn="auto" hangingPunct="1">
              <a:lnSpc>
                <a:spcPct val="80000"/>
              </a:lnSpc>
              <a:spcAft>
                <a:spcPts val="0"/>
              </a:spcAft>
              <a:buFont typeface="Arial" charset="0"/>
              <a:buNone/>
              <a:defRPr/>
            </a:pPr>
            <a:endParaRPr lang="fr-FR" sz="2000" dirty="0"/>
          </a:p>
          <a:p>
            <a:pPr eaLnBrk="1" fontAlgn="auto" hangingPunct="1">
              <a:lnSpc>
                <a:spcPct val="80000"/>
              </a:lnSpc>
              <a:spcAft>
                <a:spcPts val="0"/>
              </a:spcAft>
              <a:buFont typeface="Arial" charset="0"/>
              <a:buNone/>
              <a:defRPr/>
            </a:pPr>
            <a:r>
              <a:rPr lang="fr-FR" sz="2400" b="1" dirty="0">
                <a:solidFill>
                  <a:srgbClr val="00B050"/>
                </a:solidFill>
              </a:rPr>
              <a:t>Quotités</a:t>
            </a:r>
            <a:endParaRPr lang="fr-FR" altLang="fr-FR" sz="2400" b="1" dirty="0">
              <a:solidFill>
                <a:srgbClr val="00B050"/>
              </a:solidFill>
            </a:endParaRPr>
          </a:p>
        </p:txBody>
      </p:sp>
      <p:sp>
        <p:nvSpPr>
          <p:cNvPr id="3" name="Espace réservé du contenu 2">
            <a:extLst>
              <a:ext uri="{FF2B5EF4-FFF2-40B4-BE49-F238E27FC236}">
                <a16:creationId xmlns:a16="http://schemas.microsoft.com/office/drawing/2014/main" id="{255EB11F-0B27-204E-F85A-5F8CE9F77319}"/>
              </a:ext>
            </a:extLst>
          </p:cNvPr>
          <p:cNvSpPr>
            <a:spLocks noGrp="1"/>
          </p:cNvSpPr>
          <p:nvPr>
            <p:ph idx="1"/>
          </p:nvPr>
        </p:nvSpPr>
        <p:spPr>
          <a:xfrm>
            <a:off x="21845" y="2167428"/>
            <a:ext cx="8947067" cy="4690572"/>
          </a:xfrm>
        </p:spPr>
        <p:txBody>
          <a:bodyPr>
            <a:normAutofit/>
          </a:bodyPr>
          <a:lstStyle/>
          <a:p>
            <a:pPr marL="0" indent="0">
              <a:buNone/>
            </a:pPr>
            <a:r>
              <a:rPr lang="fr-FR" dirty="0">
                <a:solidFill>
                  <a:srgbClr val="FF0000"/>
                </a:solidFill>
              </a:rPr>
              <a:t>1- Temps partiel sur autorisation:</a:t>
            </a:r>
          </a:p>
          <a:p>
            <a:pPr marL="0" indent="0">
              <a:buNone/>
            </a:pPr>
            <a:r>
              <a:rPr lang="fr-FR" dirty="0"/>
              <a:t>Fonctionnaires et contractuels </a:t>
            </a:r>
            <a:r>
              <a:rPr lang="fr-FR" b="1" u="sng" dirty="0">
                <a:solidFill>
                  <a:srgbClr val="7030A0"/>
                </a:solidFill>
              </a:rPr>
              <a:t>à temps complet:  </a:t>
            </a:r>
            <a:r>
              <a:rPr lang="fr-FR" dirty="0"/>
              <a:t>durée qui ne peut être inférieure au mi-temps (dont les quotités autorisées doivent être définies par délibération (de 50 à 99%)), </a:t>
            </a:r>
          </a:p>
          <a:p>
            <a:pPr marL="0" indent="0">
              <a:buNone/>
            </a:pPr>
            <a:r>
              <a:rPr lang="fr-FR" dirty="0"/>
              <a:t>Fonctionnaires et agents contractuels</a:t>
            </a:r>
            <a:r>
              <a:rPr lang="fr-FR" b="1" u="sng" dirty="0">
                <a:solidFill>
                  <a:srgbClr val="7030A0"/>
                </a:solidFill>
              </a:rPr>
              <a:t> à temps non complet:  </a:t>
            </a:r>
            <a:r>
              <a:rPr lang="fr-FR" dirty="0"/>
              <a:t>seulement 50 %, 60 %, 70 %, 80 % ou 90 %.</a:t>
            </a:r>
          </a:p>
          <a:p>
            <a:pPr marL="0" indent="0">
              <a:buNone/>
            </a:pPr>
            <a:endParaRPr lang="fr-FR" dirty="0"/>
          </a:p>
          <a:p>
            <a:pPr marL="0" indent="0">
              <a:buNone/>
            </a:pPr>
            <a:r>
              <a:rPr lang="fr-FR" dirty="0">
                <a:solidFill>
                  <a:srgbClr val="FF0000"/>
                </a:solidFill>
              </a:rPr>
              <a:t>2-</a:t>
            </a:r>
            <a:r>
              <a:rPr lang="fr-FR" dirty="0"/>
              <a:t> </a:t>
            </a:r>
            <a:r>
              <a:rPr lang="fr-FR" dirty="0">
                <a:solidFill>
                  <a:srgbClr val="FF0000"/>
                </a:solidFill>
              </a:rPr>
              <a:t>La quotité de temps de travail à temps partiel devra s’appliquer sur la durée de l’emploi qui a été définie par la délibération créant l’emploi:</a:t>
            </a:r>
          </a:p>
          <a:p>
            <a:pPr marL="0" indent="0">
              <a:buNone/>
            </a:pPr>
            <a:r>
              <a:rPr lang="fr-FR" dirty="0"/>
              <a:t>	- Pour les fonctionnaires et agents contractuels </a:t>
            </a:r>
            <a:r>
              <a:rPr lang="fr-FR" b="1" dirty="0">
                <a:solidFill>
                  <a:srgbClr val="7030A0"/>
                </a:solidFill>
              </a:rPr>
              <a:t>à temps non complet </a:t>
            </a:r>
            <a:r>
              <a:rPr lang="fr-FR" b="1" dirty="0">
                <a:solidFill>
                  <a:srgbClr val="00B050"/>
                </a:solidFill>
              </a:rPr>
              <a:t>dans</a:t>
            </a:r>
            <a:r>
              <a:rPr lang="fr-FR" dirty="0"/>
              <a:t> </a:t>
            </a:r>
            <a:r>
              <a:rPr lang="fr-FR" b="1" dirty="0">
                <a:solidFill>
                  <a:srgbClr val="00B050"/>
                </a:solidFill>
              </a:rPr>
              <a:t>le cadre du temps partiel sur autorisation </a:t>
            </a:r>
          </a:p>
          <a:p>
            <a:pPr marL="0" indent="0">
              <a:buNone/>
            </a:pPr>
            <a:r>
              <a:rPr lang="fr-FR" dirty="0"/>
              <a:t>	- Pour les agents contractuels </a:t>
            </a:r>
            <a:r>
              <a:rPr lang="fr-FR" b="1" dirty="0">
                <a:solidFill>
                  <a:srgbClr val="00B050"/>
                </a:solidFill>
              </a:rPr>
              <a:t>dans le cadre du temps partiel de droit</a:t>
            </a:r>
            <a:endParaRPr lang="fr-FR" dirty="0"/>
          </a:p>
        </p:txBody>
      </p:sp>
    </p:spTree>
    <p:extLst>
      <p:ext uri="{BB962C8B-B14F-4D97-AF65-F5344CB8AC3E}">
        <p14:creationId xmlns:p14="http://schemas.microsoft.com/office/powerpoint/2010/main" val="1822260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938A6-81A3-BF34-3B30-27C71ED63130}"/>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C2D47894-2256-5AC7-1509-010E46F990D8}"/>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DA7B2507-3B97-40D6-EA14-396B5596935F}"/>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8EF81773-D7D6-7EBB-BFDE-692A75317B2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9CC32956-9A69-708A-7B94-8FFC58B47E1B}"/>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3C44353-1D14-BD51-0B5F-BDE88625492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1C318A10-DCEA-23A3-1F52-9C3EAAE482A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4B65246-A460-8945-D77B-3FB09DF9E46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A4A7075B-A710-1CA9-79AA-856F77237C3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C5CECB7-1478-9A94-A3EF-5D75FFD3E56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36DB254E-3E82-E3F9-B18F-C50ECBB3927E}"/>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2A79FDD7-73B6-1D9F-2CA0-151B23AAA98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1A5BBA5F-2098-8BD8-BA1B-E036DAE04D5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4730B15-4E1D-7F6D-8F75-E36FF0998E2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4A53AB07-D684-1FBA-2D54-382E80C4170F}"/>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Rectangle 2">
            <a:extLst>
              <a:ext uri="{FF2B5EF4-FFF2-40B4-BE49-F238E27FC236}">
                <a16:creationId xmlns:a16="http://schemas.microsoft.com/office/drawing/2014/main" id="{41358BA5-BA44-5C03-EA6E-D42F8C591921}"/>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4338" name="Titre 1">
            <a:extLst>
              <a:ext uri="{FF2B5EF4-FFF2-40B4-BE49-F238E27FC236}">
                <a16:creationId xmlns:a16="http://schemas.microsoft.com/office/drawing/2014/main" id="{797696AE-7278-ECBC-2E68-BA9DCD55BA0C}"/>
              </a:ext>
            </a:extLst>
          </p:cNvPr>
          <p:cNvSpPr txBox="1">
            <a:spLocks/>
          </p:cNvSpPr>
          <p:nvPr/>
        </p:nvSpPr>
        <p:spPr>
          <a:xfrm>
            <a:off x="2895600" y="1472280"/>
            <a:ext cx="7475095" cy="103981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fr-FR" altLang="fr-FR" sz="2800" dirty="0">
                <a:solidFill>
                  <a:schemeClr val="accent2"/>
                </a:solidFill>
              </a:rPr>
            </a:br>
            <a:r>
              <a:rPr lang="fr-FR" altLang="fr-FR" sz="2800" dirty="0">
                <a:solidFill>
                  <a:srgbClr val="00B0F0"/>
                </a:solidFill>
                <a:latin typeface="Arial" panose="020B0604020202020204" pitchFamily="34" charset="0"/>
                <a:cs typeface="Arial" panose="020B0604020202020204" pitchFamily="34" charset="0"/>
              </a:rPr>
              <a:t>T</a:t>
            </a:r>
            <a:r>
              <a:rPr lang="fr-FR" altLang="fr-FR" sz="2700" dirty="0">
                <a:solidFill>
                  <a:srgbClr val="00B0F0"/>
                </a:solidFill>
                <a:latin typeface="Arial" panose="020B0604020202020204" pitchFamily="34" charset="0"/>
                <a:cs typeface="Arial" panose="020B0604020202020204" pitchFamily="34" charset="0"/>
              </a:rPr>
              <a:t>emps partiel: MISE EN OEUVRE</a:t>
            </a:r>
          </a:p>
        </p:txBody>
      </p:sp>
      <p:sp>
        <p:nvSpPr>
          <p:cNvPr id="3" name="Espace réservé du contenu 2">
            <a:extLst>
              <a:ext uri="{FF2B5EF4-FFF2-40B4-BE49-F238E27FC236}">
                <a16:creationId xmlns:a16="http://schemas.microsoft.com/office/drawing/2014/main" id="{DB2ADB42-8447-E6BF-65FA-4F999D12466E}"/>
              </a:ext>
            </a:extLst>
          </p:cNvPr>
          <p:cNvSpPr>
            <a:spLocks noGrp="1"/>
          </p:cNvSpPr>
          <p:nvPr>
            <p:ph idx="1"/>
          </p:nvPr>
        </p:nvSpPr>
        <p:spPr>
          <a:xfrm>
            <a:off x="98466" y="2667000"/>
            <a:ext cx="8947067" cy="3407544"/>
          </a:xfrm>
        </p:spPr>
        <p:txBody>
          <a:bodyPr>
            <a:normAutofit/>
          </a:bodyPr>
          <a:lstStyle/>
          <a:p>
            <a:pPr marL="0" indent="0">
              <a:buNone/>
            </a:pPr>
            <a:r>
              <a:rPr lang="fr-FR" sz="2500" dirty="0">
                <a:solidFill>
                  <a:srgbClr val="FF0000"/>
                </a:solidFill>
              </a:rPr>
              <a:t>Nécessité de redélibérer</a:t>
            </a:r>
          </a:p>
          <a:p>
            <a:pPr marL="0" indent="0">
              <a:buNone/>
            </a:pPr>
            <a:r>
              <a:rPr lang="fr-FR" sz="2500" dirty="0">
                <a:solidFill>
                  <a:srgbClr val="FF0000"/>
                </a:solidFill>
              </a:rPr>
              <a:t>Après avis du CST</a:t>
            </a:r>
          </a:p>
          <a:p>
            <a:pPr marL="0" indent="0">
              <a:buNone/>
            </a:pPr>
            <a:endParaRPr lang="fr-FR" sz="2500" dirty="0">
              <a:solidFill>
                <a:srgbClr val="FF0000"/>
              </a:solidFill>
            </a:endParaRPr>
          </a:p>
          <a:p>
            <a:pPr marL="0" indent="0">
              <a:buNone/>
            </a:pPr>
            <a:r>
              <a:rPr lang="fr-FR" sz="2500" dirty="0"/>
              <a:t>Pour tous renseignements, contacter:</a:t>
            </a:r>
            <a:endParaRPr lang="fr-FR" sz="2500" dirty="0">
              <a:solidFill>
                <a:srgbClr val="FF0000"/>
              </a:solidFill>
            </a:endParaRPr>
          </a:p>
          <a:p>
            <a:pPr marL="0" indent="0">
              <a:buNone/>
            </a:pPr>
            <a:endParaRPr lang="fr-FR" sz="2500" dirty="0">
              <a:solidFill>
                <a:srgbClr val="FF0000"/>
              </a:solidFill>
            </a:endParaRPr>
          </a:p>
          <a:p>
            <a:pPr marL="0" indent="0">
              <a:buNone/>
            </a:pPr>
            <a:endParaRPr lang="fr-FR" sz="2500" dirty="0">
              <a:solidFill>
                <a:srgbClr val="FF0000"/>
              </a:solidFill>
            </a:endParaRPr>
          </a:p>
          <a:p>
            <a:pPr marL="0" indent="0">
              <a:buNone/>
            </a:pPr>
            <a:endParaRPr lang="fr-FR" sz="2500" dirty="0"/>
          </a:p>
        </p:txBody>
      </p:sp>
      <p:graphicFrame>
        <p:nvGraphicFramePr>
          <p:cNvPr id="2" name="Tableau 1">
            <a:extLst>
              <a:ext uri="{FF2B5EF4-FFF2-40B4-BE49-F238E27FC236}">
                <a16:creationId xmlns:a16="http://schemas.microsoft.com/office/drawing/2014/main" id="{B0F0BDFC-110E-828E-0E45-F508C0FDA57C}"/>
              </a:ext>
            </a:extLst>
          </p:cNvPr>
          <p:cNvGraphicFramePr>
            <a:graphicFrameLocks noGrp="1"/>
          </p:cNvGraphicFramePr>
          <p:nvPr>
            <p:extLst>
              <p:ext uri="{D42A27DB-BD31-4B8C-83A1-F6EECF244321}">
                <p14:modId xmlns:p14="http://schemas.microsoft.com/office/powerpoint/2010/main" val="3360938206"/>
              </p:ext>
            </p:extLst>
          </p:nvPr>
        </p:nvGraphicFramePr>
        <p:xfrm>
          <a:off x="113843" y="4370772"/>
          <a:ext cx="8743370" cy="2438400"/>
        </p:xfrm>
        <a:graphic>
          <a:graphicData uri="http://schemas.openxmlformats.org/drawingml/2006/table">
            <a:tbl>
              <a:tblPr/>
              <a:tblGrid>
                <a:gridCol w="3521635">
                  <a:extLst>
                    <a:ext uri="{9D8B030D-6E8A-4147-A177-3AD203B41FA5}">
                      <a16:colId xmlns:a16="http://schemas.microsoft.com/office/drawing/2014/main" val="2684488019"/>
                    </a:ext>
                  </a:extLst>
                </a:gridCol>
                <a:gridCol w="3400199">
                  <a:extLst>
                    <a:ext uri="{9D8B030D-6E8A-4147-A177-3AD203B41FA5}">
                      <a16:colId xmlns:a16="http://schemas.microsoft.com/office/drawing/2014/main" val="1935893951"/>
                    </a:ext>
                  </a:extLst>
                </a:gridCol>
                <a:gridCol w="1821536">
                  <a:extLst>
                    <a:ext uri="{9D8B030D-6E8A-4147-A177-3AD203B41FA5}">
                      <a16:colId xmlns:a16="http://schemas.microsoft.com/office/drawing/2014/main" val="3541436177"/>
                    </a:ext>
                  </a:extLst>
                </a:gridCol>
              </a:tblGrid>
              <a:tr h="1219200">
                <a:tc>
                  <a:txBody>
                    <a:bodyPr/>
                    <a:lstStyle/>
                    <a:p>
                      <a:pPr algn="ctr"/>
                      <a:r>
                        <a:rPr lang="fr-FR" sz="2000" dirty="0"/>
                        <a:t>Stéphanie FONTAINE</a:t>
                      </a:r>
                      <a:br>
                        <a:rPr lang="fr-FR" sz="2000" dirty="0"/>
                      </a:br>
                      <a:r>
                        <a:rPr lang="fr-FR" sz="2000" i="1" dirty="0"/>
                        <a:t>(Collectivités de A à MASSAY)</a:t>
                      </a:r>
                      <a:endParaRPr lang="fr-FR" sz="2000" dirty="0"/>
                    </a:p>
                  </a:txBody>
                  <a:tcPr anchor="ctr">
                    <a:lnL>
                      <a:noFill/>
                    </a:lnL>
                    <a:lnR>
                      <a:noFill/>
                    </a:lnR>
                    <a:lnT>
                      <a:noFill/>
                    </a:lnT>
                    <a:lnB>
                      <a:noFill/>
                    </a:lnB>
                    <a:solidFill>
                      <a:srgbClr val="F2F8FD"/>
                    </a:solidFill>
                  </a:tcPr>
                </a:tc>
                <a:tc rowSpan="2">
                  <a:txBody>
                    <a:bodyPr/>
                    <a:lstStyle/>
                    <a:p>
                      <a:pPr algn="ctr"/>
                      <a:r>
                        <a:rPr lang="fr-FR" sz="2000" dirty="0">
                          <a:hlinkClick r:id="rId3"/>
                        </a:rPr>
                        <a:t>service.rh@cdg18.fr</a:t>
                      </a:r>
                      <a:r>
                        <a:rPr lang="fr-FR" sz="2000" dirty="0"/>
                        <a:t>  </a:t>
                      </a:r>
                    </a:p>
                  </a:txBody>
                  <a:tcPr anchor="ctr">
                    <a:lnL>
                      <a:noFill/>
                    </a:lnL>
                    <a:lnR>
                      <a:noFill/>
                    </a:lnR>
                    <a:lnT>
                      <a:noFill/>
                    </a:lnT>
                    <a:lnB>
                      <a:noFill/>
                    </a:lnB>
                    <a:solidFill>
                      <a:srgbClr val="F2F8FD"/>
                    </a:solidFill>
                  </a:tcPr>
                </a:tc>
                <a:tc>
                  <a:txBody>
                    <a:bodyPr/>
                    <a:lstStyle/>
                    <a:p>
                      <a:pPr algn="ctr"/>
                      <a:r>
                        <a:rPr lang="fr-FR" sz="2000" dirty="0"/>
                        <a:t>02 48 50 82 55</a:t>
                      </a:r>
                    </a:p>
                  </a:txBody>
                  <a:tcPr anchor="ctr">
                    <a:lnL>
                      <a:noFill/>
                    </a:lnL>
                    <a:lnR>
                      <a:noFill/>
                    </a:lnR>
                    <a:lnT>
                      <a:noFill/>
                    </a:lnT>
                    <a:lnB>
                      <a:noFill/>
                    </a:lnB>
                    <a:solidFill>
                      <a:srgbClr val="F2F8FD"/>
                    </a:solidFill>
                  </a:tcPr>
                </a:tc>
                <a:extLst>
                  <a:ext uri="{0D108BD9-81ED-4DB2-BD59-A6C34878D82A}">
                    <a16:rowId xmlns:a16="http://schemas.microsoft.com/office/drawing/2014/main" val="3326678831"/>
                  </a:ext>
                </a:extLst>
              </a:tr>
              <a:tr h="1219200">
                <a:tc>
                  <a:txBody>
                    <a:bodyPr/>
                    <a:lstStyle/>
                    <a:p>
                      <a:pPr algn="ctr"/>
                      <a:r>
                        <a:rPr lang="fr-FR" sz="2000" dirty="0"/>
                        <a:t>Amélie LAVOIGNAT</a:t>
                      </a:r>
                      <a:br>
                        <a:rPr lang="fr-FR" sz="2000" dirty="0"/>
                      </a:br>
                      <a:r>
                        <a:rPr lang="fr-FR" sz="2000" i="1" dirty="0"/>
                        <a:t>(Collectivités de MEHUN à Z)</a:t>
                      </a:r>
                      <a:endParaRPr lang="fr-FR" sz="2000" dirty="0"/>
                    </a:p>
                  </a:txBody>
                  <a:tcPr anchor="ctr">
                    <a:lnL>
                      <a:noFill/>
                    </a:lnL>
                    <a:lnR>
                      <a:noFill/>
                    </a:lnR>
                    <a:lnT>
                      <a:noFill/>
                    </a:lnT>
                    <a:lnB>
                      <a:noFill/>
                    </a:lnB>
                    <a:solidFill>
                      <a:srgbClr val="F2F8FD"/>
                    </a:solidFill>
                  </a:tcPr>
                </a:tc>
                <a:tc vMerge="1">
                  <a:txBody>
                    <a:bodyPr/>
                    <a:lstStyle/>
                    <a:p>
                      <a:endParaRPr lang="fr-FR"/>
                    </a:p>
                  </a:txBody>
                  <a:tcPr/>
                </a:tc>
                <a:tc>
                  <a:txBody>
                    <a:bodyPr/>
                    <a:lstStyle/>
                    <a:p>
                      <a:pPr algn="ctr"/>
                      <a:r>
                        <a:rPr lang="fr-FR" sz="2000" dirty="0"/>
                        <a:t>02 48 50 82 57</a:t>
                      </a:r>
                    </a:p>
                  </a:txBody>
                  <a:tcPr anchor="ctr">
                    <a:lnL>
                      <a:noFill/>
                    </a:lnL>
                    <a:lnR>
                      <a:noFill/>
                    </a:lnR>
                    <a:lnT>
                      <a:noFill/>
                    </a:lnT>
                    <a:lnB>
                      <a:noFill/>
                    </a:lnB>
                    <a:solidFill>
                      <a:srgbClr val="F2F8FD"/>
                    </a:solidFill>
                  </a:tcPr>
                </a:tc>
                <a:extLst>
                  <a:ext uri="{0D108BD9-81ED-4DB2-BD59-A6C34878D82A}">
                    <a16:rowId xmlns:a16="http://schemas.microsoft.com/office/drawing/2014/main" val="3564644843"/>
                  </a:ext>
                </a:extLst>
              </a:tr>
            </a:tbl>
          </a:graphicData>
        </a:graphic>
      </p:graphicFrame>
    </p:spTree>
    <p:extLst>
      <p:ext uri="{BB962C8B-B14F-4D97-AF65-F5344CB8AC3E}">
        <p14:creationId xmlns:p14="http://schemas.microsoft.com/office/powerpoint/2010/main" val="321817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8CA6467-E8B9-8756-4230-803BE1873EC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75423135-2148-7A5E-AF06-4AEA7537D57C}"/>
              </a:ext>
            </a:extLst>
          </p:cNvPr>
          <p:cNvSpPr txBox="1"/>
          <p:nvPr/>
        </p:nvSpPr>
        <p:spPr>
          <a:xfrm>
            <a:off x="482351" y="2065931"/>
            <a:ext cx="8077200" cy="2585323"/>
          </a:xfrm>
          <a:prstGeom prst="rect">
            <a:avLst/>
          </a:prstGeom>
          <a:noFill/>
        </p:spPr>
        <p:txBody>
          <a:bodyPr wrap="square">
            <a:spAutoFit/>
          </a:bodyPr>
          <a:lstStyle/>
          <a:p>
            <a:pPr algn="just">
              <a:buClr>
                <a:srgbClr val="92D050"/>
              </a:buClr>
            </a:pPr>
            <a:r>
              <a:rPr lang="fr-FR" sz="2400" kern="100" dirty="0">
                <a:effectLst/>
                <a:ea typeface="Aptos" panose="020B0004020202020204" pitchFamily="34" charset="0"/>
                <a:cs typeface="Times New Roman" panose="02020603050405020304" pitchFamily="18" charset="0"/>
              </a:rPr>
              <a:t>Au sens de l’article L211-1 du Code du Patrimoine, les archives publiques sont « l’ensemble des documents, y compris les données, quels que soient leur date, leur lieu de conservation, leur forme et leur support, produits ou reçus par toute personne physique ou morale et par tout service ou organisme public ou privé dans l’exercice de leur activité ». </a:t>
            </a:r>
          </a:p>
          <a:p>
            <a:pPr algn="just">
              <a:buClr>
                <a:srgbClr val="92D050"/>
              </a:buClr>
            </a:pPr>
            <a:endParaRPr lang="fr-FR" sz="1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958092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10668013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425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a:bodyPr>
          <a:lstStyle/>
          <a:p>
            <a:pPr marL="0" indent="0">
              <a:buNone/>
            </a:pPr>
            <a:endParaRPr lang="fr-FR" sz="2400" b="1" dirty="0">
              <a:solidFill>
                <a:schemeClr val="accent6">
                  <a:lumMod val="60000"/>
                  <a:lumOff val="40000"/>
                </a:schemeClr>
              </a:solidFill>
            </a:endParaRPr>
          </a:p>
          <a:p>
            <a:pPr lvl="2"/>
            <a:endParaRPr lang="fr-FR" sz="2400" b="1" dirty="0">
              <a:solidFill>
                <a:srgbClr val="92D05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4">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6"/>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8"/>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0"/>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2"/>
              <a:stretch>
                <a:fillRect/>
              </a:stretch>
            </p:blipFill>
            <p:spPr>
              <a:xfrm>
                <a:off x="4408544" y="4828930"/>
                <a:ext cx="884520" cy="318240"/>
              </a:xfrm>
              <a:prstGeom prst="rect">
                <a:avLst/>
              </a:prstGeom>
            </p:spPr>
          </p:pic>
        </mc:Fallback>
      </mc:AlternateContent>
      <p:sp>
        <p:nvSpPr>
          <p:cNvPr id="13" name="Rectangle 12">
            <a:extLst>
              <a:ext uri="{FF2B5EF4-FFF2-40B4-BE49-F238E27FC236}">
                <a16:creationId xmlns:a16="http://schemas.microsoft.com/office/drawing/2014/main" id="{BED382C1-A51D-CBA0-4534-042C0EA5B91E}"/>
              </a:ext>
            </a:extLst>
          </p:cNvPr>
          <p:cNvSpPr/>
          <p:nvPr/>
        </p:nvSpPr>
        <p:spPr>
          <a:xfrm>
            <a:off x="9144000" y="6505873"/>
            <a:ext cx="499533" cy="3521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4B2A6465-C051-46A2-BFA6-6DC6503FC6B7}"/>
              </a:ext>
            </a:extLst>
          </p:cNvPr>
          <p:cNvSpPr txBox="1"/>
          <p:nvPr/>
        </p:nvSpPr>
        <p:spPr>
          <a:xfrm>
            <a:off x="6374264" y="446641"/>
            <a:ext cx="2819400" cy="461665"/>
          </a:xfrm>
          <a:prstGeom prst="rect">
            <a:avLst/>
          </a:prstGeom>
          <a:noFill/>
        </p:spPr>
        <p:txBody>
          <a:bodyPr wrap="square" rtlCol="0">
            <a:spAutoFit/>
          </a:bodyPr>
          <a:lstStyle/>
          <a:p>
            <a:r>
              <a:rPr lang="fr-FR" sz="2400" b="1" dirty="0">
                <a:solidFill>
                  <a:srgbClr val="FFC000"/>
                </a:solidFill>
              </a:rPr>
              <a:t>Actu  - minute</a:t>
            </a:r>
          </a:p>
        </p:txBody>
      </p:sp>
      <p:sp>
        <p:nvSpPr>
          <p:cNvPr id="5" name="ZoneTexte 4">
            <a:extLst>
              <a:ext uri="{FF2B5EF4-FFF2-40B4-BE49-F238E27FC236}">
                <a16:creationId xmlns:a16="http://schemas.microsoft.com/office/drawing/2014/main" id="{FA6C18E7-9AA4-A544-55C3-1ED4894388E4}"/>
              </a:ext>
            </a:extLst>
          </p:cNvPr>
          <p:cNvSpPr txBox="1"/>
          <p:nvPr/>
        </p:nvSpPr>
        <p:spPr>
          <a:xfrm>
            <a:off x="914400" y="1825625"/>
            <a:ext cx="6324600" cy="3477875"/>
          </a:xfrm>
          <a:prstGeom prst="rect">
            <a:avLst/>
          </a:prstGeom>
          <a:noFill/>
        </p:spPr>
        <p:txBody>
          <a:bodyPr wrap="square" rtlCol="0">
            <a:spAutoFit/>
          </a:bodyPr>
          <a:lstStyle/>
          <a:p>
            <a:r>
              <a:rPr lang="fr-FR" sz="2000" b="1" dirty="0">
                <a:solidFill>
                  <a:srgbClr val="0070C0"/>
                </a:solidFill>
              </a:rPr>
              <a:t>1 – Instances de dialogue social :</a:t>
            </a:r>
          </a:p>
          <a:p>
            <a:endParaRPr lang="fr-FR" sz="2000" dirty="0"/>
          </a:p>
          <a:p>
            <a:pPr marL="342900" indent="-342900">
              <a:buFontTx/>
              <a:buChar char="-"/>
            </a:pPr>
            <a:r>
              <a:rPr lang="fr-FR" sz="2000" b="1" dirty="0">
                <a:solidFill>
                  <a:schemeClr val="accent1"/>
                </a:solidFill>
              </a:rPr>
              <a:t>CST du 3 février : </a:t>
            </a:r>
          </a:p>
          <a:p>
            <a:r>
              <a:rPr lang="fr-FR" sz="2000" dirty="0"/>
              <a:t>avis disponibles sur </a:t>
            </a:r>
            <a:r>
              <a:rPr lang="fr-FR" sz="2000" dirty="0" err="1"/>
              <a:t>Agirhe</a:t>
            </a:r>
            <a:r>
              <a:rPr lang="fr-FR" sz="2000" dirty="0"/>
              <a:t> (plus d’envoi courrier) dans le courant de la semaine (</a:t>
            </a:r>
            <a:r>
              <a:rPr lang="fr-FR" sz="2000" dirty="0" err="1"/>
              <a:t>cf</a:t>
            </a:r>
            <a:r>
              <a:rPr lang="fr-FR" sz="2000" dirty="0"/>
              <a:t> guide utilisateurs)</a:t>
            </a:r>
          </a:p>
          <a:p>
            <a:r>
              <a:rPr lang="fr-FR" sz="2000" dirty="0"/>
              <a:t>Pensez à renseigner les suites données à l’avis sur </a:t>
            </a:r>
            <a:r>
              <a:rPr lang="fr-FR" sz="2000" dirty="0" err="1"/>
              <a:t>Agirhe</a:t>
            </a:r>
            <a:r>
              <a:rPr lang="fr-FR" sz="2000" dirty="0"/>
              <a:t> (suivi de l’avis ou non et motifs)</a:t>
            </a:r>
          </a:p>
          <a:p>
            <a:pPr marL="342900" indent="-342900">
              <a:buFontTx/>
              <a:buChar char="-"/>
            </a:pPr>
            <a:endParaRPr lang="fr-FR" sz="2000" dirty="0"/>
          </a:p>
          <a:p>
            <a:pPr marL="342900" indent="-342900">
              <a:buFontTx/>
              <a:buChar char="-"/>
            </a:pPr>
            <a:r>
              <a:rPr lang="fr-FR" sz="2000" b="1" dirty="0">
                <a:solidFill>
                  <a:schemeClr val="accent1"/>
                </a:solidFill>
              </a:rPr>
              <a:t>CST, F3SCT, CAP du 24 mars :</a:t>
            </a:r>
          </a:p>
          <a:p>
            <a:r>
              <a:rPr lang="fr-FR" sz="2000" dirty="0"/>
              <a:t>Date limite de saisie des dossiers dans AGIRHE </a:t>
            </a:r>
            <a:r>
              <a:rPr lang="fr-FR" sz="2000" b="1" dirty="0"/>
              <a:t>: </a:t>
            </a:r>
            <a:r>
              <a:rPr lang="fr-FR" sz="2000" b="1" dirty="0">
                <a:solidFill>
                  <a:srgbClr val="0070C0"/>
                </a:solidFill>
              </a:rPr>
              <a:t>dimanche 16 février </a:t>
            </a:r>
            <a:r>
              <a:rPr lang="fr-FR" sz="2000" dirty="0"/>
              <a:t>(date de transmission du dossier au CDG)</a:t>
            </a:r>
          </a:p>
        </p:txBody>
      </p:sp>
    </p:spTree>
    <p:extLst>
      <p:ext uri="{BB962C8B-B14F-4D97-AF65-F5344CB8AC3E}">
        <p14:creationId xmlns:p14="http://schemas.microsoft.com/office/powerpoint/2010/main" val="21952223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8928100" cy="4351338"/>
          </a:xfrm>
        </p:spPr>
        <p:txBody>
          <a:bodyPr>
            <a:normAutofit/>
          </a:bodyPr>
          <a:lstStyle/>
          <a:p>
            <a:pPr marL="685800" lvl="2" indent="0">
              <a:buNone/>
            </a:pPr>
            <a:r>
              <a:rPr lang="fr-FR" sz="2400" b="1" dirty="0">
                <a:solidFill>
                  <a:srgbClr val="FFC000"/>
                </a:solidFill>
              </a:rPr>
              <a:t>2- PSC – prévoyance – webinaires de présentation du portail employeur :</a:t>
            </a:r>
          </a:p>
          <a:p>
            <a:pPr marL="685800" lvl="2" indent="0">
              <a:buNone/>
            </a:pPr>
            <a:endParaRPr lang="fr-FR" sz="2400" b="1" dirty="0">
              <a:solidFill>
                <a:srgbClr val="FFC000"/>
              </a:solidFill>
            </a:endParaRPr>
          </a:p>
          <a:p>
            <a:pPr marL="685800" lvl="2" indent="0">
              <a:buNone/>
            </a:pPr>
            <a:r>
              <a:rPr lang="fr-FR" sz="1800" dirty="0">
                <a:latin typeface="Aptos" panose="020B0004020202020204" pitchFamily="34" charset="0"/>
                <a:ea typeface="Aptos" panose="020B0004020202020204" pitchFamily="34" charset="0"/>
                <a:cs typeface="Aptos" panose="020B0004020202020204" pitchFamily="34" charset="0"/>
              </a:rPr>
              <a:t>W</a:t>
            </a:r>
            <a:r>
              <a:rPr lang="fr-FR" sz="1800" dirty="0">
                <a:effectLst/>
                <a:latin typeface="Aptos" panose="020B0004020202020204" pitchFamily="34" charset="0"/>
                <a:ea typeface="Aptos" panose="020B0004020202020204" pitchFamily="34" charset="0"/>
                <a:cs typeface="Aptos" panose="020B0004020202020204" pitchFamily="34" charset="0"/>
              </a:rPr>
              <a:t>ebinaires de formation au Portail de Gestion : compléter le doodle et</a:t>
            </a:r>
            <a:r>
              <a:rPr lang="fr-FR" sz="2400" dirty="0">
                <a:solidFill>
                  <a:srgbClr val="EC14B9"/>
                </a:solidFill>
                <a:effectLst/>
                <a:latin typeface="Aptos" panose="020B0004020202020204" pitchFamily="34" charset="0"/>
                <a:ea typeface="Aptos" panose="020B0004020202020204" pitchFamily="34" charset="0"/>
                <a:cs typeface="Aptos" panose="020B0004020202020204" pitchFamily="34" charset="0"/>
              </a:rPr>
              <a:t> </a:t>
            </a:r>
            <a:r>
              <a:rPr lang="fr-FR" sz="1800" dirty="0">
                <a:effectLst/>
                <a:latin typeface="Aptos" panose="020B0004020202020204" pitchFamily="34" charset="0"/>
                <a:ea typeface="Aptos" panose="020B0004020202020204" pitchFamily="34" charset="0"/>
                <a:cs typeface="Aptos" panose="020B0004020202020204" pitchFamily="34" charset="0"/>
              </a:rPr>
              <a:t>le lien Teams sera envoyé par TERRITORIA Mutuelle 2 jours avant </a:t>
            </a:r>
            <a:r>
              <a:rPr lang="fr-FR" sz="18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3"/>
              </a:rPr>
              <a:t>https://doodle.com/meeting/participate/id/dw2wpr1b</a:t>
            </a:r>
            <a:endParaRPr lang="fr-FR" sz="1800" dirty="0">
              <a:effectLst/>
              <a:latin typeface="Aptos" panose="020B0004020202020204" pitchFamily="34" charset="0"/>
              <a:ea typeface="Aptos" panose="020B0004020202020204" pitchFamily="34" charset="0"/>
              <a:cs typeface="Aptos" panose="020B0004020202020204" pitchFamily="34" charset="0"/>
            </a:endParaRPr>
          </a:p>
          <a:p>
            <a:pPr marL="685800" lvl="2" indent="0">
              <a:buNone/>
            </a:pPr>
            <a:endParaRPr lang="fr-FR" sz="1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fr-FR" sz="1800" dirty="0">
              <a:latin typeface="Aptos" panose="020B0004020202020204" pitchFamily="34" charset="0"/>
              <a:ea typeface="Aptos" panose="020B0004020202020204" pitchFamily="34" charset="0"/>
              <a:cs typeface="Aptos" panose="020B0004020202020204" pitchFamily="34" charset="0"/>
            </a:endParaRPr>
          </a:p>
          <a:p>
            <a:pPr marL="0" indent="0">
              <a:buNone/>
            </a:pPr>
            <a:r>
              <a:rPr lang="fr-FR" sz="1800" dirty="0">
                <a:effectLst/>
                <a:latin typeface="Aptos" panose="020B0004020202020204" pitchFamily="34" charset="0"/>
                <a:ea typeface="Aptos" panose="020B0004020202020204" pitchFamily="34" charset="0"/>
                <a:cs typeface="Aptos" panose="020B0004020202020204" pitchFamily="34" charset="0"/>
              </a:rPr>
              <a:t>	Ce nouveau lien sera également disponible dans les raccourcis de l’Espace 	Employeur AlterNative Courtage des Collectivités adhérentes dès demain </a:t>
            </a:r>
            <a:r>
              <a:rPr lang="fr-FR" sz="2400" dirty="0"/>
              <a:t>		</a:t>
            </a:r>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4"/>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5">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13" name="Rectangle 12">
            <a:extLst>
              <a:ext uri="{FF2B5EF4-FFF2-40B4-BE49-F238E27FC236}">
                <a16:creationId xmlns:a16="http://schemas.microsoft.com/office/drawing/2014/main" id="{BED382C1-A51D-CBA0-4534-042C0EA5B91E}"/>
              </a:ext>
            </a:extLst>
          </p:cNvPr>
          <p:cNvSpPr/>
          <p:nvPr/>
        </p:nvSpPr>
        <p:spPr>
          <a:xfrm>
            <a:off x="9144000" y="6505873"/>
            <a:ext cx="499533" cy="3521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53B81337-2F99-160A-5F04-F9F126FE095E}"/>
              </a:ext>
            </a:extLst>
          </p:cNvPr>
          <p:cNvSpPr txBox="1"/>
          <p:nvPr/>
        </p:nvSpPr>
        <p:spPr>
          <a:xfrm>
            <a:off x="6374264" y="446641"/>
            <a:ext cx="2819400" cy="461665"/>
          </a:xfrm>
          <a:prstGeom prst="rect">
            <a:avLst/>
          </a:prstGeom>
          <a:noFill/>
        </p:spPr>
        <p:txBody>
          <a:bodyPr wrap="square" rtlCol="0">
            <a:spAutoFit/>
          </a:bodyPr>
          <a:lstStyle/>
          <a:p>
            <a:r>
              <a:rPr lang="fr-FR" sz="2400" b="1" dirty="0">
                <a:solidFill>
                  <a:srgbClr val="FFC000"/>
                </a:solidFill>
              </a:rPr>
              <a:t>Actu  - minute</a:t>
            </a:r>
          </a:p>
        </p:txBody>
      </p:sp>
    </p:spTree>
    <p:extLst>
      <p:ext uri="{BB962C8B-B14F-4D97-AF65-F5344CB8AC3E}">
        <p14:creationId xmlns:p14="http://schemas.microsoft.com/office/powerpoint/2010/main" val="11995487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B27C6-8818-A7A3-4F88-7E1F268935CA}"/>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9A5599E3-5436-4211-4789-EF178F0F90EC}"/>
              </a:ext>
            </a:extLst>
          </p:cNvPr>
          <p:cNvSpPr>
            <a:spLocks noGrp="1"/>
          </p:cNvSpPr>
          <p:nvPr>
            <p:ph idx="1"/>
          </p:nvPr>
        </p:nvSpPr>
        <p:spPr>
          <a:xfrm>
            <a:off x="-341095" y="946981"/>
            <a:ext cx="9144000" cy="4351338"/>
          </a:xfrm>
        </p:spPr>
        <p:txBody>
          <a:bodyPr>
            <a:normAutofit/>
          </a:bodyPr>
          <a:lstStyle/>
          <a:p>
            <a:pPr marL="685800" lvl="2" indent="0">
              <a:buNone/>
            </a:pPr>
            <a:r>
              <a:rPr lang="fr-FR" sz="2400" b="1" dirty="0">
                <a:solidFill>
                  <a:schemeClr val="accent6">
                    <a:lumMod val="60000"/>
                    <a:lumOff val="40000"/>
                  </a:schemeClr>
                </a:solidFill>
              </a:rPr>
              <a:t>						3- PSC  – santé :</a:t>
            </a:r>
          </a:p>
          <a:p>
            <a:pPr marL="685800" lvl="2" indent="0">
              <a:buNone/>
            </a:pPr>
            <a:endParaRPr lang="fr-FR" sz="2400" b="1" dirty="0">
              <a:solidFill>
                <a:srgbClr val="FFC000"/>
              </a:solidFill>
            </a:endParaRPr>
          </a:p>
          <a:p>
            <a:pPr lvl="2">
              <a:buFontTx/>
              <a:buChar char="-"/>
            </a:pPr>
            <a:r>
              <a:rPr lang="fr-FR" sz="2400" dirty="0"/>
              <a:t>Obligation de participation employeur à hauteur de 15 € au 1</a:t>
            </a:r>
            <a:r>
              <a:rPr lang="fr-FR" sz="2400" baseline="30000" dirty="0"/>
              <a:t>er</a:t>
            </a:r>
            <a:r>
              <a:rPr lang="fr-FR" sz="2400" dirty="0"/>
              <a:t> janvier 2026 sur le risque santé</a:t>
            </a:r>
          </a:p>
          <a:p>
            <a:pPr lvl="2">
              <a:buFontTx/>
              <a:buChar char="-"/>
            </a:pPr>
            <a:endParaRPr lang="fr-FR" sz="2400" dirty="0"/>
          </a:p>
          <a:p>
            <a:pPr lvl="2">
              <a:buFontTx/>
              <a:buChar char="-"/>
            </a:pPr>
            <a:r>
              <a:rPr lang="fr-FR" sz="2400" dirty="0"/>
              <a:t>Nécessité d’une délibération après avis du CST pour déterminer le mode de participation (labellisation ou contrat de groupe) et le montant de participation	</a:t>
            </a:r>
            <a:r>
              <a:rPr lang="fr-FR" sz="2400" b="1" dirty="0">
                <a:solidFill>
                  <a:srgbClr val="EC14B9"/>
                </a:solidFill>
              </a:rPr>
              <a:t>	</a:t>
            </a:r>
            <a:r>
              <a:rPr lang="fr-FR" sz="2400" dirty="0"/>
              <a:t>		</a:t>
            </a:r>
          </a:p>
          <a:p>
            <a:pPr marL="685800" lvl="2" indent="0">
              <a:buNone/>
            </a:pPr>
            <a:endParaRPr lang="fr-FR" sz="2400" b="1" dirty="0"/>
          </a:p>
          <a:p>
            <a:pPr lvl="2">
              <a:buFontTx/>
              <a:buChar char="-"/>
            </a:pPr>
            <a:r>
              <a:rPr lang="fr-FR" sz="2400" dirty="0"/>
              <a:t>CDG 18 propose un contrat de groupe (documents disponibles sur l’espace réservé – rubrique assurance)</a:t>
            </a:r>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658574F0-45D3-930D-F5F3-8FDF8B724291}"/>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22ABE8E6-B839-D5A3-B4EB-AADE71EC4F0A}"/>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052E1759-9584-EB20-4F87-F01C7026A66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8F3D08E6-AA65-249F-AEDE-70597ACFC619}"/>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13AA93B1-C29F-8213-E429-8C190DEFE1AE}"/>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BE6BC7E-C7D3-F351-59C4-C9B8AD0C91B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7A1FEF07-4686-BD03-ADB9-C6D213B74CFE}"/>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32BCD2B1-B33F-1549-E9BC-369DF6A55235}"/>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FCCF10B5-C4B9-60EA-3759-620AB6CE530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64632E69-347F-7A77-2704-C61F190E7C1F}"/>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3EA1B03-7B95-807D-3D9A-0525A581132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590DBAF5-CD9B-F6FB-989C-FC7AA3ABCE7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057416EF-4D97-F96F-8912-3953170F58AF}"/>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C965A13A-22BB-78DF-4D72-A14F960D5CF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4">
            <p14:nvContentPartPr>
              <p14:cNvPr id="3" name="Encre 2">
                <a:extLst>
                  <a:ext uri="{FF2B5EF4-FFF2-40B4-BE49-F238E27FC236}">
                    <a16:creationId xmlns:a16="http://schemas.microsoft.com/office/drawing/2014/main" id="{ECC85C8D-EC87-8315-6286-CC293B5040BA}"/>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6"/>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Encre 8">
                <a:extLst>
                  <a:ext uri="{FF2B5EF4-FFF2-40B4-BE49-F238E27FC236}">
                    <a16:creationId xmlns:a16="http://schemas.microsoft.com/office/drawing/2014/main" id="{27F536EC-9EFB-0891-72D3-7AF0724C0B66}"/>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8"/>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Encre 9">
                <a:extLst>
                  <a:ext uri="{FF2B5EF4-FFF2-40B4-BE49-F238E27FC236}">
                    <a16:creationId xmlns:a16="http://schemas.microsoft.com/office/drawing/2014/main" id="{79DAC873-E977-6A75-4C4F-64D7F5DB7AF5}"/>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0"/>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Encre 11">
                <a:extLst>
                  <a:ext uri="{FF2B5EF4-FFF2-40B4-BE49-F238E27FC236}">
                    <a16:creationId xmlns:a16="http://schemas.microsoft.com/office/drawing/2014/main" id="{9F8D300D-7061-E85B-27EA-8F4F918748C0}"/>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2"/>
              <a:stretch>
                <a:fillRect/>
              </a:stretch>
            </p:blipFill>
            <p:spPr>
              <a:xfrm>
                <a:off x="4408544" y="4828930"/>
                <a:ext cx="884520" cy="318240"/>
              </a:xfrm>
              <a:prstGeom prst="rect">
                <a:avLst/>
              </a:prstGeom>
            </p:spPr>
          </p:pic>
        </mc:Fallback>
      </mc:AlternateContent>
      <p:sp>
        <p:nvSpPr>
          <p:cNvPr id="13" name="Rectangle 12">
            <a:extLst>
              <a:ext uri="{FF2B5EF4-FFF2-40B4-BE49-F238E27FC236}">
                <a16:creationId xmlns:a16="http://schemas.microsoft.com/office/drawing/2014/main" id="{CBDA5739-1B1A-4A2C-8D82-44A623676812}"/>
              </a:ext>
            </a:extLst>
          </p:cNvPr>
          <p:cNvSpPr/>
          <p:nvPr/>
        </p:nvSpPr>
        <p:spPr>
          <a:xfrm>
            <a:off x="9144000" y="6505873"/>
            <a:ext cx="499533" cy="3521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4358B95C-45CA-A725-B4EB-C920EC1210A9}"/>
              </a:ext>
            </a:extLst>
          </p:cNvPr>
          <p:cNvSpPr txBox="1"/>
          <p:nvPr/>
        </p:nvSpPr>
        <p:spPr>
          <a:xfrm>
            <a:off x="6374264" y="446641"/>
            <a:ext cx="2819400" cy="461665"/>
          </a:xfrm>
          <a:prstGeom prst="rect">
            <a:avLst/>
          </a:prstGeom>
          <a:noFill/>
        </p:spPr>
        <p:txBody>
          <a:bodyPr wrap="square" rtlCol="0">
            <a:spAutoFit/>
          </a:bodyPr>
          <a:lstStyle/>
          <a:p>
            <a:r>
              <a:rPr lang="fr-FR" sz="2400" b="1" dirty="0">
                <a:solidFill>
                  <a:srgbClr val="FFC000"/>
                </a:solidFill>
              </a:rPr>
              <a:t>Actu  - minute</a:t>
            </a:r>
          </a:p>
        </p:txBody>
      </p:sp>
      <p:pic>
        <p:nvPicPr>
          <p:cNvPr id="17" name="Image 16">
            <a:extLst>
              <a:ext uri="{FF2B5EF4-FFF2-40B4-BE49-F238E27FC236}">
                <a16:creationId xmlns:a16="http://schemas.microsoft.com/office/drawing/2014/main" id="{865E0D81-CA57-4543-E043-2615A3D24ABF}"/>
              </a:ext>
            </a:extLst>
          </p:cNvPr>
          <p:cNvPicPr>
            <a:picLocks noChangeAspect="1"/>
          </p:cNvPicPr>
          <p:nvPr/>
        </p:nvPicPr>
        <p:blipFill>
          <a:blip r:embed="rId13"/>
          <a:stretch>
            <a:fillRect/>
          </a:stretch>
        </p:blipFill>
        <p:spPr>
          <a:xfrm>
            <a:off x="990600" y="5092669"/>
            <a:ext cx="7010400" cy="1626261"/>
          </a:xfrm>
          <a:prstGeom prst="rect">
            <a:avLst/>
          </a:prstGeom>
        </p:spPr>
      </p:pic>
    </p:spTree>
    <p:extLst>
      <p:ext uri="{BB962C8B-B14F-4D97-AF65-F5344CB8AC3E}">
        <p14:creationId xmlns:p14="http://schemas.microsoft.com/office/powerpoint/2010/main" val="23722437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Une image contenant Dessin animé, Visage humain, clipart, illustration&#10;&#10;Description générée automatiquement">
            <a:extLst>
              <a:ext uri="{FF2B5EF4-FFF2-40B4-BE49-F238E27FC236}">
                <a16:creationId xmlns:a16="http://schemas.microsoft.com/office/drawing/2014/main" id="{6E953FB3-CFC7-26A3-7735-B66218535292}"/>
              </a:ext>
            </a:extLst>
          </p:cNvPr>
          <p:cNvPicPr>
            <a:picLocks noChangeAspect="1"/>
          </p:cNvPicPr>
          <p:nvPr/>
        </p:nvPicPr>
        <p:blipFill>
          <a:blip r:embed="rId3">
            <a:alphaModFix amt="71000"/>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37027" y="3269622"/>
            <a:ext cx="4799023" cy="2967817"/>
          </a:xfrm>
          <a:prstGeom prst="rect">
            <a:avLst/>
          </a:prstGeom>
        </p:spPr>
      </p:pic>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00B0F0"/>
                </a:solidFill>
              </a:rPr>
              <a:t>5 – Prochaine </a:t>
            </a:r>
            <a:r>
              <a:rPr lang="fr-FR" sz="2400" b="1" dirty="0" err="1">
                <a:solidFill>
                  <a:srgbClr val="00B0F0"/>
                </a:solidFill>
              </a:rPr>
              <a:t>visio</a:t>
            </a:r>
            <a:r>
              <a:rPr lang="fr-FR" sz="2400" b="1" dirty="0">
                <a:solidFill>
                  <a:srgbClr val="00B0F0"/>
                </a:solidFill>
              </a:rPr>
              <a:t> : </a:t>
            </a:r>
          </a:p>
          <a:p>
            <a:pPr marL="0" indent="0">
              <a:buNone/>
            </a:pPr>
            <a:endParaRPr lang="fr-FR" sz="2400" b="1" dirty="0">
              <a:solidFill>
                <a:srgbClr val="FFC000"/>
              </a:solidFill>
            </a:endParaRP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Mardi 4 mars </a:t>
            </a:r>
            <a:r>
              <a:rPr lang="fr-FR" sz="3600" b="1">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à 10h</a:t>
            </a:r>
            <a:endPar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endParaRP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Jeudi 6 mars à 14h</a:t>
            </a: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5"/>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6">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Tree>
    <p:extLst>
      <p:ext uri="{BB962C8B-B14F-4D97-AF65-F5344CB8AC3E}">
        <p14:creationId xmlns:p14="http://schemas.microsoft.com/office/powerpoint/2010/main" val="24008254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pSp>
        <p:nvGrpSpPr>
          <p:cNvPr id="8" name="Groupe 14"/>
          <p:cNvGrpSpPr>
            <a:grpSpLocks/>
          </p:cNvGrpSpPr>
          <p:nvPr/>
        </p:nvGrpSpPr>
        <p:grpSpPr bwMode="auto">
          <a:xfrm>
            <a:off x="1482068" y="304800"/>
            <a:ext cx="7661932" cy="2016596"/>
            <a:chOff x="2521302" y="4447632"/>
            <a:chExt cx="6645275" cy="2324642"/>
          </a:xfrm>
        </p:grpSpPr>
        <p:sp>
          <p:nvSpPr>
            <p:cNvPr id="38"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39"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40"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0" name="Group 6"/>
            <p:cNvGrpSpPr>
              <a:grpSpLocks/>
            </p:cNvGrpSpPr>
            <p:nvPr/>
          </p:nvGrpSpPr>
          <p:grpSpPr bwMode="auto">
            <a:xfrm>
              <a:off x="3957638" y="5091476"/>
              <a:ext cx="171450" cy="1165229"/>
              <a:chOff x="112099728" y="105931681"/>
              <a:chExt cx="170831" cy="1165800"/>
            </a:xfrm>
          </p:grpSpPr>
          <p:sp>
            <p:nvSpPr>
              <p:cNvPr id="46"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47"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48"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1" name="Group 10"/>
            <p:cNvGrpSpPr>
              <a:grpSpLocks/>
            </p:cNvGrpSpPr>
            <p:nvPr/>
          </p:nvGrpSpPr>
          <p:grpSpPr bwMode="auto">
            <a:xfrm>
              <a:off x="8701088" y="4447632"/>
              <a:ext cx="169862" cy="1163632"/>
              <a:chOff x="116843535" y="105289350"/>
              <a:chExt cx="170420" cy="1163658"/>
            </a:xfrm>
          </p:grpSpPr>
          <p:sp>
            <p:nvSpPr>
              <p:cNvPr id="43" name="Rectangle 42"/>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44" name="Rectangle 43"/>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45" name="Rectangle 44"/>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41" name="object 2"/>
          <p:cNvSpPr txBox="1">
            <a:spLocks noGrp="1"/>
          </p:cNvSpPr>
          <p:nvPr>
            <p:ph type="title"/>
          </p:nvPr>
        </p:nvSpPr>
        <p:spPr>
          <a:xfrm>
            <a:off x="533400" y="3276600"/>
            <a:ext cx="8077200" cy="2475678"/>
          </a:xfrm>
          <a:prstGeom prst="rect">
            <a:avLst/>
          </a:prstGeom>
        </p:spPr>
        <p:txBody>
          <a:bodyPr vert="horz" wrap="square" lIns="0" tIns="13335" rIns="0" bIns="0" rtlCol="0">
            <a:spAutoFit/>
          </a:bodyPr>
          <a:lstStyle/>
          <a:p>
            <a:pPr marL="1536700" marR="5080" indent="-1524635" algn="ctr">
              <a:lnSpc>
                <a:spcPct val="100000"/>
              </a:lnSpc>
              <a:spcBef>
                <a:spcPts val="105"/>
              </a:spcBef>
            </a:pPr>
            <a:r>
              <a:rPr lang="fr-FR" sz="4000" dirty="0">
                <a:solidFill>
                  <a:schemeClr val="tx1"/>
                </a:solidFill>
              </a:rPr>
              <a:t>DES QUESTIONS ?</a:t>
            </a:r>
            <a:br>
              <a:rPr lang="fr-FR" sz="4000" dirty="0">
                <a:solidFill>
                  <a:schemeClr val="tx1"/>
                </a:solidFill>
              </a:rPr>
            </a:br>
            <a:br>
              <a:rPr lang="fr-FR" sz="4000" dirty="0">
                <a:solidFill>
                  <a:schemeClr val="tx1"/>
                </a:solidFill>
              </a:rPr>
            </a:br>
            <a:br>
              <a:rPr lang="fr-FR" sz="4000" dirty="0">
                <a:solidFill>
                  <a:schemeClr val="tx1"/>
                </a:solidFill>
              </a:rPr>
            </a:br>
            <a:r>
              <a:rPr lang="fr-FR" sz="4000" dirty="0">
                <a:solidFill>
                  <a:schemeClr val="tx1"/>
                </a:solidFill>
              </a:rPr>
              <a:t>MERCI DE VOTRE ATTENTION</a:t>
            </a:r>
            <a:endParaRPr sz="4000" dirty="0">
              <a:solidFill>
                <a:schemeClr val="tx1"/>
              </a:solidFill>
            </a:endParaRPr>
          </a:p>
        </p:txBody>
      </p:sp>
      <p:pic>
        <p:nvPicPr>
          <p:cNvPr id="3" name="Image 2">
            <a:extLst>
              <a:ext uri="{FF2B5EF4-FFF2-40B4-BE49-F238E27FC236}">
                <a16:creationId xmlns:a16="http://schemas.microsoft.com/office/drawing/2014/main" id="{120FA388-9ABB-2C1C-DE37-34647D6B2496}"/>
              </a:ext>
            </a:extLst>
          </p:cNvPr>
          <p:cNvPicPr>
            <a:picLocks noChangeAspect="1"/>
          </p:cNvPicPr>
          <p:nvPr/>
        </p:nvPicPr>
        <p:blipFill>
          <a:blip r:embed="rId3"/>
          <a:stretch>
            <a:fillRect/>
          </a:stretch>
        </p:blipFill>
        <p:spPr>
          <a:xfrm>
            <a:off x="215900" y="2744711"/>
            <a:ext cx="2019582" cy="271500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5E8E1-EF69-B685-42FA-EF6FC99F65D3}"/>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2B651E3F-94BE-C3D9-E666-094EF47F50B2}"/>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5A6DDE1B-6E17-C6A6-C51E-00A2D43DA49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1E466BF5-B59B-06B5-A64E-D673551F13F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BD046FE-E197-8A23-D109-2D8B9948E85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27739976-5FE4-3DEE-5CF3-1301E93D485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E876EC6-C5EB-306F-FCEE-CA536986C66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29B261F-8936-4E04-0FB4-FE9A9EF804F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E6E5CCA-74ED-CF07-B7DE-D593E088171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701C7F38-9274-F4CC-E38E-249D22EF132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4D60A1B6-A471-0B1C-AB3A-88A42F5AEBBA}"/>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D1DACD69-3D05-45C2-CB4C-72639DFDCB5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EEC683F-541A-2C5B-7282-D86ECD16075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81B7061-CDF0-A7B6-9D08-3D09564B09D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BD7729F1-14A4-A5F3-1D81-B01483C8E14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1AD1ACAD-AF1D-C1FA-3597-3F8099CFD3E7}"/>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99B5D57F-50DE-6537-8B1F-6FBF2F6DDCC6}"/>
              </a:ext>
            </a:extLst>
          </p:cNvPr>
          <p:cNvSpPr txBox="1"/>
          <p:nvPr/>
        </p:nvSpPr>
        <p:spPr>
          <a:xfrm>
            <a:off x="402268" y="1823514"/>
            <a:ext cx="8077200" cy="4524315"/>
          </a:xfrm>
          <a:prstGeom prst="rect">
            <a:avLst/>
          </a:prstGeom>
          <a:noFill/>
        </p:spPr>
        <p:txBody>
          <a:bodyPr wrap="square">
            <a:spAutoFit/>
          </a:bodyPr>
          <a:lstStyle/>
          <a:p>
            <a:pPr algn="just">
              <a:buClr>
                <a:srgbClr val="92D050"/>
              </a:buClr>
            </a:pPr>
            <a:r>
              <a:rPr lang="fr-FR" b="1" dirty="0">
                <a:solidFill>
                  <a:srgbClr val="FF0000"/>
                </a:solidFill>
              </a:rPr>
              <a:t>OBLIGATIONS LEGALES :</a:t>
            </a:r>
          </a:p>
          <a:p>
            <a:pPr algn="just">
              <a:buClr>
                <a:srgbClr val="92D050"/>
              </a:buClr>
            </a:pPr>
            <a:endParaRPr lang="fr-FR" b="1" dirty="0">
              <a:solidFill>
                <a:srgbClr val="FF0000"/>
              </a:solidFill>
            </a:endParaRPr>
          </a:p>
          <a:p>
            <a:pPr marL="285750" indent="-285750" algn="just">
              <a:buClr>
                <a:srgbClr val="92D050"/>
              </a:buClr>
              <a:buFont typeface="Wingdings" panose="05000000000000000000" pitchFamily="2" charset="2"/>
              <a:buChar char="v"/>
            </a:pPr>
            <a:r>
              <a:rPr lang="fr-FR" dirty="0"/>
              <a:t>Articles </a:t>
            </a:r>
            <a:r>
              <a:rPr lang="fr-FR" sz="1800" kern="100" dirty="0">
                <a:effectLst/>
                <a:ea typeface="Aptos" panose="020B0004020202020204" pitchFamily="34" charset="0"/>
                <a:cs typeface="Times New Roman" panose="02020603050405020304" pitchFamily="18" charset="0"/>
              </a:rPr>
              <a:t>L212-6 et L212-6-1 du Code du Patrimoine : les collectivités territoriales et les groupements de collectivités territoriales sont propriétaires de leurs archives, et doivent ainsi veiller à leur gestion, à leur conservation et à leur mise en valeur dans l’intérêt public et sous le contrôle scientifique et technique de l’administration des archives.</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kern="100" dirty="0">
                <a:ea typeface="Aptos" panose="020B0004020202020204" pitchFamily="34" charset="0"/>
                <a:cs typeface="Times New Roman" panose="02020603050405020304" pitchFamily="18" charset="0"/>
              </a:rPr>
              <a:t>A</a:t>
            </a:r>
            <a:r>
              <a:rPr lang="fr-FR" sz="1800" kern="100" dirty="0">
                <a:effectLst/>
                <a:ea typeface="Aptos" panose="020B0004020202020204" pitchFamily="34" charset="0"/>
                <a:cs typeface="Times New Roman" panose="02020603050405020304" pitchFamily="18" charset="0"/>
              </a:rPr>
              <a:t>rticles L214-3 et L214-4 du Code du Patrimoine : </a:t>
            </a:r>
            <a:r>
              <a:rPr lang="fr-FR" kern="100" dirty="0">
                <a:ea typeface="Aptos" panose="020B0004020202020204" pitchFamily="34" charset="0"/>
                <a:cs typeface="Times New Roman" panose="02020603050405020304" pitchFamily="18" charset="0"/>
              </a:rPr>
              <a:t>l</a:t>
            </a:r>
            <a:r>
              <a:rPr lang="fr-FR" sz="1800" kern="100" dirty="0">
                <a:effectLst/>
                <a:ea typeface="Aptos" panose="020B0004020202020204" pitchFamily="34" charset="0"/>
                <a:cs typeface="Times New Roman" panose="02020603050405020304" pitchFamily="18" charset="0"/>
              </a:rPr>
              <a:t>e maire ou le président de l’EPCI est responsable au civil et au pénal du maintien de l’intégrité des archives de la structure.</a:t>
            </a:r>
            <a:endParaRPr lang="fr-FR" dirty="0"/>
          </a:p>
          <a:p>
            <a:pPr algn="just">
              <a:buClr>
                <a:srgbClr val="92D050"/>
              </a:buClr>
            </a:pPr>
            <a:endParaRPr lang="fr-FR" dirty="0"/>
          </a:p>
          <a:p>
            <a:pPr marL="285750" indent="-285750" algn="just">
              <a:buClr>
                <a:srgbClr val="92D050"/>
              </a:buClr>
              <a:buFont typeface="Wingdings" panose="05000000000000000000" pitchFamily="2" charset="2"/>
              <a:buChar char="v"/>
            </a:pPr>
            <a:r>
              <a:rPr lang="fr-FR" sz="1800" kern="100" dirty="0">
                <a:effectLst/>
                <a:ea typeface="Aptos" panose="020B0004020202020204" pitchFamily="34" charset="0"/>
                <a:cs typeface="Times New Roman" panose="02020603050405020304" pitchFamily="18" charset="0"/>
              </a:rPr>
              <a:t>Article L2321-2 du Code Général des Collectivités Territoriales :</a:t>
            </a:r>
            <a:r>
              <a:rPr lang="fr-FR" dirty="0"/>
              <a:t> </a:t>
            </a:r>
            <a:r>
              <a:rPr lang="fr-FR" sz="1800" kern="100" dirty="0">
                <a:effectLst/>
                <a:ea typeface="Aptos" panose="020B0004020202020204" pitchFamily="34" charset="0"/>
                <a:cs typeface="Times New Roman" panose="02020603050405020304" pitchFamily="18" charset="0"/>
              </a:rPr>
              <a:t>« Les dépenses obligatoires comprennent : […] 2° Les frais de bureau et d’impression pour le service de la commune et les frais de conservation des archives communales et du recueil des actes administratifs du département […] » </a:t>
            </a:r>
            <a:endParaRPr lang="fr-FR" dirty="0"/>
          </a:p>
        </p:txBody>
      </p:sp>
    </p:spTree>
    <p:extLst>
      <p:ext uri="{BB962C8B-B14F-4D97-AF65-F5344CB8AC3E}">
        <p14:creationId xmlns:p14="http://schemas.microsoft.com/office/powerpoint/2010/main" val="1019419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80742-52B3-FF34-1F08-79DBEF6F3B57}"/>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7F2BE20A-E977-157D-0177-108E4ECA74ED}"/>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6B6088F6-412D-370D-26B7-6C33518AB06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8F02EE28-D108-97E0-645D-431BCACA518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95699F98-9EB3-062B-0957-FD41470A160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D26F0A50-69D8-9216-F7AD-ED6281AE272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4CF7AC2-33C5-23E5-0649-E11A242EDE80}"/>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60DBFBCE-57EF-BFBF-D2D1-784A9810544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1CD53423-EB36-C9D6-78A5-8DAAD55D93A5}"/>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696ACD7A-DE98-D35A-ACFB-20E517B2A1B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8ABB664-2185-3C01-D197-DC1189969CBA}"/>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8FB032A8-33A5-3845-A8E4-6AD9B759E19C}"/>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83EADC4-FBA7-A3A9-4021-310357A44CA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375C7B8-08A5-C01D-3C01-3E83A8A0D56E}"/>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5929966D-4D25-294C-73BE-C7C91D4C9D9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BF95CB0A-4F22-CF4D-6312-AA07CD205C22}"/>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CE9DE6C9-A967-D23E-A010-8BA4DE9EBB8C}"/>
              </a:ext>
            </a:extLst>
          </p:cNvPr>
          <p:cNvSpPr txBox="1"/>
          <p:nvPr/>
        </p:nvSpPr>
        <p:spPr>
          <a:xfrm>
            <a:off x="405812" y="2122874"/>
            <a:ext cx="8077200" cy="3046988"/>
          </a:xfrm>
          <a:prstGeom prst="rect">
            <a:avLst/>
          </a:prstGeom>
          <a:noFill/>
        </p:spPr>
        <p:txBody>
          <a:bodyPr wrap="square">
            <a:spAutoFit/>
          </a:bodyPr>
          <a:lstStyle/>
          <a:p>
            <a:pPr algn="just">
              <a:buClr>
                <a:srgbClr val="92D050"/>
              </a:buClr>
            </a:pPr>
            <a:r>
              <a:rPr lang="fr-FR" sz="2400" b="1" dirty="0"/>
              <a:t>2 questionnaires envoyés.</a:t>
            </a:r>
          </a:p>
          <a:p>
            <a:pPr algn="just">
              <a:buClr>
                <a:srgbClr val="92D050"/>
              </a:buClr>
            </a:pPr>
            <a:endParaRPr lang="fr-FR" sz="2400" b="1" dirty="0"/>
          </a:p>
          <a:p>
            <a:pPr algn="just">
              <a:buClr>
                <a:srgbClr val="92D050"/>
              </a:buClr>
            </a:pPr>
            <a:r>
              <a:rPr lang="fr-FR" sz="2400" b="1" dirty="0"/>
              <a:t>En 2022 : questionnaire global, montrant que la gestion des archives était un sujet de préoccupation.</a:t>
            </a:r>
          </a:p>
          <a:p>
            <a:pPr algn="just">
              <a:buClr>
                <a:srgbClr val="92D050"/>
              </a:buClr>
            </a:pPr>
            <a:endParaRPr lang="fr-FR" sz="2400" b="1" dirty="0"/>
          </a:p>
          <a:p>
            <a:pPr algn="just">
              <a:buClr>
                <a:srgbClr val="92D050"/>
              </a:buClr>
            </a:pPr>
            <a:r>
              <a:rPr lang="fr-FR" sz="2400" b="1" dirty="0"/>
              <a:t>Eté 2024 : questionnaire spécifique à la gestion des archives, faisant remonter que 65 % des collectivités ayant répondu pensent avoir besoin d’une aide dans ce domaine.</a:t>
            </a:r>
            <a:endParaRPr lang="fr-FR" sz="2400" dirty="0"/>
          </a:p>
        </p:txBody>
      </p:sp>
    </p:spTree>
    <p:extLst>
      <p:ext uri="{BB962C8B-B14F-4D97-AF65-F5344CB8AC3E}">
        <p14:creationId xmlns:p14="http://schemas.microsoft.com/office/powerpoint/2010/main" val="1651545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11D82-E6FF-D020-C0FA-D3ADF53B407D}"/>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6228AF9E-3C2F-20DF-D437-73DDBEE43D89}"/>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04B03FF-A330-2B3A-AF0D-C0216E1F6642}"/>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0162E73D-9FC6-CDB3-DE7B-FE641768A6A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F199BAEB-38A4-39F9-11F9-5EF67F87518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4821358-C007-CE31-0D0A-502C03C4B346}"/>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E67BA36-5C9A-9680-BD15-097BDACDE08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0D4A8DE-3BD4-F9BD-A61E-3BD60BE317E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877CAE4-D1CC-DF20-A5E3-C066B203002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C666837-D162-91D5-0082-A6CAB6E6E49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1CD183D9-7F74-1214-4949-AADC46304502}"/>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5A3FEECA-11FA-68F2-D60F-6C281A31380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60F1C8D-09F4-BDB9-C5CA-C433284244A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0396182-51E3-E4C4-7541-53A7A9C9211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4AA8E64C-3BA9-AF7D-BAFE-B3D42F42989A}"/>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EFB68334-6CB8-9070-B544-CDE78B438EE7}"/>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E649D093-EB67-AC30-28D1-E093262687D0}"/>
              </a:ext>
            </a:extLst>
          </p:cNvPr>
          <p:cNvSpPr txBox="1"/>
          <p:nvPr/>
        </p:nvSpPr>
        <p:spPr>
          <a:xfrm>
            <a:off x="304800" y="1864830"/>
            <a:ext cx="8077200" cy="4801314"/>
          </a:xfrm>
          <a:prstGeom prst="rect">
            <a:avLst/>
          </a:prstGeom>
          <a:noFill/>
        </p:spPr>
        <p:txBody>
          <a:bodyPr wrap="square">
            <a:spAutoFit/>
          </a:bodyPr>
          <a:lstStyle/>
          <a:p>
            <a:pPr algn="ctr">
              <a:buClr>
                <a:srgbClr val="92D050"/>
              </a:buClr>
            </a:pPr>
            <a:r>
              <a:rPr lang="fr-FR" sz="2400" b="1" dirty="0"/>
              <a:t>2 types de prestations</a:t>
            </a:r>
          </a:p>
          <a:p>
            <a:pPr algn="just">
              <a:buClr>
                <a:srgbClr val="92D050"/>
              </a:buClr>
            </a:pPr>
            <a:endParaRPr lang="fr-FR" sz="2400" b="1" dirty="0"/>
          </a:p>
          <a:p>
            <a:pPr algn="just"/>
            <a:r>
              <a:rPr lang="fr-FR" sz="2400" u="sng" dirty="0">
                <a:effectLst/>
                <a:ea typeface="Times New Roman" panose="02020603050405020304" pitchFamily="18" charset="0"/>
              </a:rPr>
              <a:t>Prestation complète</a:t>
            </a:r>
            <a:r>
              <a:rPr lang="fr-FR" sz="2400" u="sng" baseline="30000" dirty="0">
                <a:effectLst/>
                <a:ea typeface="Times New Roman" panose="02020603050405020304" pitchFamily="18" charset="0"/>
              </a:rPr>
              <a:t> </a:t>
            </a:r>
            <a:r>
              <a:rPr lang="fr-FR" sz="2400" u="sng" dirty="0">
                <a:effectLst/>
                <a:ea typeface="Times New Roman" panose="02020603050405020304" pitchFamily="18" charset="0"/>
              </a:rPr>
              <a:t>:</a:t>
            </a:r>
            <a:r>
              <a:rPr lang="fr-FR" sz="2400" dirty="0">
                <a:effectLst/>
                <a:ea typeface="Times New Roman" panose="02020603050405020304" pitchFamily="18" charset="0"/>
              </a:rPr>
              <a:t> </a:t>
            </a:r>
          </a:p>
          <a:p>
            <a:pPr marL="540385" algn="just"/>
            <a:r>
              <a:rPr lang="fr-FR" sz="2400" dirty="0">
                <a:effectLst/>
                <a:ea typeface="Times New Roman" panose="02020603050405020304" pitchFamily="18" charset="0"/>
              </a:rPr>
              <a:t>• Classement des archives (tri, élimination, classement intellectuel et matériel) et rédaction des instruments de recherche </a:t>
            </a:r>
          </a:p>
          <a:p>
            <a:pPr marL="540385" algn="just"/>
            <a:r>
              <a:rPr lang="fr-FR" sz="2400" dirty="0">
                <a:effectLst/>
                <a:ea typeface="Times New Roman" panose="02020603050405020304" pitchFamily="18" charset="0"/>
              </a:rPr>
              <a:t>• Récolement réglementaire suite aux élections municipales </a:t>
            </a:r>
          </a:p>
          <a:p>
            <a:pPr marL="540385" algn="just"/>
            <a:r>
              <a:rPr lang="fr-FR" sz="2400" dirty="0">
                <a:effectLst/>
                <a:ea typeface="Times New Roman" panose="02020603050405020304" pitchFamily="18" charset="0"/>
              </a:rPr>
              <a:t>• D</a:t>
            </a:r>
            <a:r>
              <a:rPr lang="fr-FR" sz="2400" dirty="0">
                <a:effectLst/>
                <a:ea typeface="Malgun Gothic" panose="020B0503020000020004" pitchFamily="34" charset="-127"/>
              </a:rPr>
              <a:t>épôt</a:t>
            </a:r>
            <a:r>
              <a:rPr lang="fr-FR" sz="2400" dirty="0">
                <a:effectLst/>
                <a:ea typeface="Times New Roman" panose="02020603050405020304" pitchFamily="18" charset="0"/>
              </a:rPr>
              <a:t> aux Archives D</a:t>
            </a:r>
            <a:r>
              <a:rPr lang="fr-FR" sz="2400" dirty="0">
                <a:effectLst/>
                <a:ea typeface="Malgun Gothic" panose="020B0503020000020004" pitchFamily="34" charset="-127"/>
              </a:rPr>
              <a:t>ép</a:t>
            </a:r>
            <a:r>
              <a:rPr lang="fr-FR" sz="2400" dirty="0">
                <a:effectLst/>
                <a:ea typeface="Times New Roman" panose="02020603050405020304" pitchFamily="18" charset="0"/>
              </a:rPr>
              <a:t>artementales </a:t>
            </a:r>
          </a:p>
          <a:p>
            <a:pPr marL="540385" algn="just"/>
            <a:r>
              <a:rPr lang="fr-FR" sz="2400" dirty="0">
                <a:effectLst/>
                <a:ea typeface="Times New Roman" panose="02020603050405020304" pitchFamily="18" charset="0"/>
              </a:rPr>
              <a:t>• Elimination </a:t>
            </a:r>
          </a:p>
          <a:p>
            <a:pPr marL="540385" algn="just"/>
            <a:r>
              <a:rPr lang="fr-FR" sz="2400" dirty="0">
                <a:effectLst/>
                <a:ea typeface="Times New Roman" panose="02020603050405020304" pitchFamily="18" charset="0"/>
              </a:rPr>
              <a:t>• Formation des agents au cours de la mission</a:t>
            </a:r>
            <a:r>
              <a:rPr lang="fr-FR" sz="2000" dirty="0">
                <a:effectLst/>
                <a:ea typeface="Times New Roman" panose="02020603050405020304" pitchFamily="18" charset="0"/>
              </a:rPr>
              <a:t> </a:t>
            </a:r>
          </a:p>
          <a:p>
            <a:pPr algn="just"/>
            <a:r>
              <a:rPr lang="fr-FR" sz="1800" dirty="0">
                <a:effectLst/>
                <a:latin typeface="Calibri" panose="020F0502020204030204" pitchFamily="34"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buClr>
                <a:srgbClr val="92D050"/>
              </a:buClr>
            </a:pPr>
            <a:endParaRPr lang="fr-FR" sz="2400" dirty="0"/>
          </a:p>
        </p:txBody>
      </p:sp>
    </p:spTree>
    <p:extLst>
      <p:ext uri="{BB962C8B-B14F-4D97-AF65-F5344CB8AC3E}">
        <p14:creationId xmlns:p14="http://schemas.microsoft.com/office/powerpoint/2010/main" val="3636541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1C6A4-8052-DE2F-8AA4-481B408F08C7}"/>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9661F244-0C33-FFF9-9EA1-B10838B80DB6}"/>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A0ADA6EF-373D-0B52-3010-5F5ABE278770}"/>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99DF8E84-C9D8-7E71-D003-7B51E56F0472}"/>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12523E2-F9EE-1333-E7AB-CBF2AD2401D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92F3BFD2-3655-F53C-98F6-09401C5514D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0D831B4A-988B-126B-1173-698371313DF8}"/>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084E19C-B0B9-D5AE-5FCE-AF925926A71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16460BD5-5D77-2959-3569-5B5CD4A34384}"/>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75423142-DACD-C607-B685-A112A77C4E9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A595EC63-49E5-DB5A-0309-F16729CE413F}"/>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57008366-F8F9-8433-0DD3-BFE67398E76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5EAB0E39-DEDB-6311-2924-972713B35527}"/>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5932A13F-3AF2-7DCC-8655-1111D635C06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621C2370-A229-E088-8D9C-359BF651CE8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05EF692-E32F-7FA0-9F42-4CCB502684F2}"/>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D21A6BDA-7ACC-5E2B-8941-217046E8BABE}"/>
              </a:ext>
            </a:extLst>
          </p:cNvPr>
          <p:cNvSpPr txBox="1"/>
          <p:nvPr/>
        </p:nvSpPr>
        <p:spPr>
          <a:xfrm>
            <a:off x="370370" y="1864460"/>
            <a:ext cx="8077200" cy="5416868"/>
          </a:xfrm>
          <a:prstGeom prst="rect">
            <a:avLst/>
          </a:prstGeom>
          <a:noFill/>
        </p:spPr>
        <p:txBody>
          <a:bodyPr wrap="square">
            <a:spAutoFit/>
          </a:bodyPr>
          <a:lstStyle/>
          <a:p>
            <a:pPr algn="ctr">
              <a:buClr>
                <a:srgbClr val="92D050"/>
              </a:buClr>
            </a:pPr>
            <a:r>
              <a:rPr lang="fr-FR" sz="2400" b="1" dirty="0"/>
              <a:t>2 types de prestations</a:t>
            </a:r>
          </a:p>
          <a:p>
            <a:pPr algn="just">
              <a:buClr>
                <a:srgbClr val="92D050"/>
              </a:buClr>
            </a:pPr>
            <a:endParaRPr lang="fr-FR" sz="2400" b="1" dirty="0"/>
          </a:p>
          <a:p>
            <a:pPr algn="just"/>
            <a:r>
              <a:rPr lang="fr-FR" sz="2000" u="sng" dirty="0">
                <a:effectLst/>
                <a:ea typeface="Times New Roman" panose="02020603050405020304" pitchFamily="18" charset="0"/>
              </a:rPr>
              <a:t>Prestation à la carte :</a:t>
            </a: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Récolement réglementaire à chaque élection municipale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Préparation d’un dépôt (tri, classement, conditionnement, inventaire sommaire) aux Archives Départementales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Opération d’élimination réglementaire d’archives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Travaux de classement partiel : archives d’un service (par exemple, urbanisme) ou archives conservées dans un local spécifique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Élaboration d’outils (plan de classement des archives courantes, répertoire numérique, documents utiles pour la gestion ultérieure des archives)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Formation des agents (sensibilisation aux archives ou thématiques particulières comme la tenue des registres des délibérations, par exemple) </a:t>
            </a:r>
            <a:endParaRPr lang="fr-FR" sz="1800" dirty="0">
              <a:effectLst/>
              <a:latin typeface="Times New Roman" panose="02020603050405020304" pitchFamily="18" charset="0"/>
              <a:ea typeface="Times New Roman" panose="02020603050405020304" pitchFamily="18" charset="0"/>
            </a:endParaRPr>
          </a:p>
          <a:p>
            <a:pPr marL="540385" algn="just"/>
            <a:r>
              <a:rPr lang="fr-FR" sz="1800" dirty="0">
                <a:effectLst/>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r>
              <a:rPr lang="fr-FR" sz="1800" dirty="0">
                <a:effectLst/>
                <a:latin typeface="Calibri" panose="020F0502020204030204" pitchFamily="34" charset="0"/>
                <a:ea typeface="Times New Roman" panose="02020603050405020304" pitchFamily="18" charset="0"/>
              </a:rPr>
              <a:t> Etudes et conseils (aménagement de locaux, déménagement, gestion de sinistre, reliure et restauration, communicabilité) </a:t>
            </a:r>
            <a:endParaRPr lang="fr-FR" sz="1800" dirty="0">
              <a:effectLst/>
              <a:latin typeface="Times New Roman" panose="02020603050405020304" pitchFamily="18" charset="0"/>
              <a:ea typeface="Times New Roman" panose="02020603050405020304" pitchFamily="18" charset="0"/>
            </a:endParaRPr>
          </a:p>
          <a:p>
            <a:pPr algn="just"/>
            <a:endParaRPr lang="fr-FR" sz="2000" dirty="0">
              <a:effectLst/>
              <a:ea typeface="Times New Roman" panose="02020603050405020304" pitchFamily="18" charset="0"/>
            </a:endParaRPr>
          </a:p>
          <a:p>
            <a:pPr algn="just"/>
            <a:r>
              <a:rPr lang="fr-FR" sz="1800" dirty="0">
                <a:effectLst/>
                <a:latin typeface="Calibri" panose="020F0502020204030204" pitchFamily="34" charset="0"/>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a:p>
            <a:pPr algn="just">
              <a:buClr>
                <a:srgbClr val="92D050"/>
              </a:buClr>
            </a:pPr>
            <a:endParaRPr lang="fr-FR" sz="2400" dirty="0"/>
          </a:p>
        </p:txBody>
      </p:sp>
    </p:spTree>
    <p:extLst>
      <p:ext uri="{BB962C8B-B14F-4D97-AF65-F5344CB8AC3E}">
        <p14:creationId xmlns:p14="http://schemas.microsoft.com/office/powerpoint/2010/main" val="3067354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705C8-7476-E108-9CB8-C4D7EB2D16E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088537F6-2542-A4FC-2E01-44FE0376D4AD}"/>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5C2E06B9-2A46-DB00-4807-7F8D66E9E65A}"/>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96131C92-5CC0-40EC-43B4-869F4BC407F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330371F1-6642-7729-A1AF-BF39B8B88A78}"/>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FEEFFF62-2334-979A-682A-98A54BE043F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50D5072C-8CDB-7660-DBAC-766353AEA5FA}"/>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308159CB-76DD-8F62-EF49-BDE1017C55F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AC501EA-E342-ADF6-F80A-C9A139AA10B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B8902E3-6305-2846-E4B1-9CDF4A083D9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9F43C49A-1DCB-414B-2E22-5C963835F1F1}"/>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14A6DC8B-6E51-1464-2AAA-77ABC5C6E4D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E680BDF-9AAD-9023-DA55-5F306C884A4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042F0D3C-B363-8135-EB6E-B81452622D7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B749974F-8327-A9B3-2C50-418A9EDD83A9}"/>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580D037-2B1F-128C-BC3D-928B7914191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Prestation d’aide à l’archivage</a:t>
            </a:r>
          </a:p>
        </p:txBody>
      </p:sp>
      <p:sp>
        <p:nvSpPr>
          <p:cNvPr id="9" name="ZoneTexte 8">
            <a:extLst>
              <a:ext uri="{FF2B5EF4-FFF2-40B4-BE49-F238E27FC236}">
                <a16:creationId xmlns:a16="http://schemas.microsoft.com/office/drawing/2014/main" id="{628C5D7B-0911-D541-9EC5-990295ABABB6}"/>
              </a:ext>
            </a:extLst>
          </p:cNvPr>
          <p:cNvSpPr txBox="1"/>
          <p:nvPr/>
        </p:nvSpPr>
        <p:spPr>
          <a:xfrm>
            <a:off x="412778" y="1524440"/>
            <a:ext cx="8077200" cy="5909310"/>
          </a:xfrm>
          <a:prstGeom prst="rect">
            <a:avLst/>
          </a:prstGeom>
          <a:noFill/>
        </p:spPr>
        <p:txBody>
          <a:bodyPr wrap="square">
            <a:spAutoFit/>
          </a:bodyPr>
          <a:lstStyle/>
          <a:p>
            <a:pPr algn="ctr">
              <a:buClr>
                <a:srgbClr val="92D050"/>
              </a:buClr>
            </a:pPr>
            <a:r>
              <a:rPr lang="fr-FR" sz="2400" b="1" dirty="0"/>
              <a:t>Vous êtes intéressé ?</a:t>
            </a:r>
          </a:p>
          <a:p>
            <a:pPr algn="ctr">
              <a:buClr>
                <a:srgbClr val="92D050"/>
              </a:buClr>
            </a:pPr>
            <a:endParaRPr lang="fr-FR" sz="2400" b="1" dirty="0">
              <a:effectLst/>
              <a:latin typeface="Times New Roman" panose="02020603050405020304" pitchFamily="18" charset="0"/>
              <a:ea typeface="Times New Roman" panose="02020603050405020304" pitchFamily="18" charset="0"/>
            </a:endParaRPr>
          </a:p>
          <a:p>
            <a:pPr marL="342900" indent="-342900" algn="just">
              <a:buClr>
                <a:srgbClr val="92D050"/>
              </a:buClr>
              <a:buFont typeface="Wingdings" panose="05000000000000000000" pitchFamily="2" charset="2"/>
              <a:buChar char="ð"/>
            </a:pPr>
            <a:r>
              <a:rPr lang="fr-FR" sz="2400" dirty="0">
                <a:solidFill>
                  <a:srgbClr val="0070C0"/>
                </a:solidFill>
                <a:ea typeface="Times New Roman" panose="02020603050405020304" pitchFamily="18" charset="0"/>
                <a:sym typeface="Wingdings" panose="05000000000000000000" pitchFamily="2" charset="2"/>
              </a:rPr>
              <a:t>Nécessité de délibérer pour le vote d’une convention de la prestation proposée par le CDG18- modèle disponible sur le site du CDG prochainement.</a:t>
            </a:r>
          </a:p>
          <a:p>
            <a:pPr marL="342900" indent="-342900" algn="just">
              <a:buClr>
                <a:srgbClr val="92D050"/>
              </a:buClr>
              <a:buFont typeface="Wingdings" panose="05000000000000000000" pitchFamily="2" charset="2"/>
              <a:buChar char="ð"/>
            </a:pPr>
            <a:endParaRPr lang="fr-FR" sz="2400" dirty="0">
              <a:solidFill>
                <a:srgbClr val="0070C0"/>
              </a:solidFill>
              <a:ea typeface="Times New Roman" panose="02020603050405020304" pitchFamily="18" charset="0"/>
              <a:sym typeface="Wingdings" panose="05000000000000000000" pitchFamily="2" charset="2"/>
            </a:endParaRPr>
          </a:p>
          <a:p>
            <a:pPr marL="342900" indent="-342900" algn="just">
              <a:buClr>
                <a:srgbClr val="92D050"/>
              </a:buClr>
              <a:buFont typeface="Wingdings" panose="05000000000000000000" pitchFamily="2" charset="2"/>
              <a:buChar char="ð"/>
            </a:pPr>
            <a:r>
              <a:rPr lang="fr-FR" sz="2400" dirty="0">
                <a:ea typeface="Times New Roman" panose="02020603050405020304" pitchFamily="18" charset="0"/>
                <a:sym typeface="Wingdings" panose="05000000000000000000" pitchFamily="2" charset="2"/>
              </a:rPr>
              <a:t>Prenez contact avec le service au 02.48.50.94.37 ou </a:t>
            </a:r>
            <a:r>
              <a:rPr lang="fr-FR" sz="2400" dirty="0">
                <a:ea typeface="Times New Roman" panose="02020603050405020304" pitchFamily="18" charset="0"/>
                <a:sym typeface="Wingdings" panose="05000000000000000000" pitchFamily="2" charset="2"/>
                <a:hlinkClick r:id="rId4"/>
              </a:rPr>
              <a:t>service.archivage@cdg18.fr</a:t>
            </a:r>
            <a:endParaRPr lang="fr-FR" sz="2400" dirty="0">
              <a:ea typeface="Times New Roman" panose="02020603050405020304" pitchFamily="18" charset="0"/>
              <a:sym typeface="Wingdings" panose="05000000000000000000" pitchFamily="2" charset="2"/>
            </a:endParaRPr>
          </a:p>
          <a:p>
            <a:pPr algn="just"/>
            <a:r>
              <a:rPr lang="fr-FR" sz="2400" dirty="0">
                <a:solidFill>
                  <a:schemeClr val="accent6">
                    <a:lumMod val="75000"/>
                  </a:schemeClr>
                </a:solidFill>
                <a:ea typeface="Times New Roman" panose="02020603050405020304" pitchFamily="18" charset="0"/>
                <a:sym typeface="Wingdings" panose="05000000000000000000" pitchFamily="2" charset="2"/>
              </a:rPr>
              <a:t></a:t>
            </a:r>
            <a:r>
              <a:rPr lang="fr-FR" sz="2400" dirty="0">
                <a:ea typeface="Times New Roman" panose="02020603050405020304" pitchFamily="18" charset="0"/>
                <a:sym typeface="Wingdings" panose="05000000000000000000" pitchFamily="2" charset="2"/>
              </a:rPr>
              <a:t> Formulez par écrit votre demande d’intervention (formulaire disponible prochainement sur l’accès réservé de notre site).</a:t>
            </a:r>
          </a:p>
          <a:p>
            <a:pPr algn="just"/>
            <a:r>
              <a:rPr lang="fr-FR" sz="2400" dirty="0">
                <a:solidFill>
                  <a:schemeClr val="accent6">
                    <a:lumMod val="75000"/>
                  </a:schemeClr>
                </a:solidFill>
                <a:effectLst/>
                <a:ea typeface="Times New Roman" panose="02020603050405020304" pitchFamily="18" charset="0"/>
                <a:sym typeface="Wingdings" panose="05000000000000000000" pitchFamily="2" charset="2"/>
              </a:rPr>
              <a:t></a:t>
            </a:r>
            <a:r>
              <a:rPr lang="fr-FR" sz="2400" dirty="0">
                <a:effectLst/>
                <a:ea typeface="Times New Roman" panose="02020603050405020304" pitchFamily="18" charset="0"/>
                <a:sym typeface="Wingdings" panose="05000000000000000000" pitchFamily="2" charset="2"/>
              </a:rPr>
              <a:t>  L’archiviste procédera à un audit dans votre collectivité, afin de déterminer la durée et le coût de l’intervention.</a:t>
            </a:r>
          </a:p>
          <a:p>
            <a:pPr algn="just"/>
            <a:r>
              <a:rPr lang="fr-FR" sz="2400" dirty="0">
                <a:solidFill>
                  <a:schemeClr val="accent6">
                    <a:lumMod val="75000"/>
                  </a:schemeClr>
                </a:solidFill>
                <a:effectLst/>
                <a:ea typeface="Times New Roman" panose="02020603050405020304" pitchFamily="18" charset="0"/>
                <a:sym typeface="Wingdings" panose="05000000000000000000" pitchFamily="2" charset="2"/>
              </a:rPr>
              <a:t> </a:t>
            </a:r>
            <a:r>
              <a:rPr lang="fr-FR" sz="2400" dirty="0">
                <a:effectLst/>
                <a:ea typeface="Times New Roman" panose="02020603050405020304" pitchFamily="18" charset="0"/>
              </a:rPr>
              <a:t>Une fois le devis accepté, un planning prévisionnel d’intervention vous est envoyé</a:t>
            </a:r>
            <a:r>
              <a:rPr lang="fr-FR" sz="1800" dirty="0">
                <a:effectLst/>
                <a:latin typeface="Calibri" panose="020F0502020204030204" pitchFamily="34" charset="0"/>
                <a:ea typeface="Times New Roman" panose="02020603050405020304" pitchFamily="18" charset="0"/>
              </a:rPr>
              <a:t> </a:t>
            </a:r>
            <a:endParaRPr lang="fr-FR" sz="1800" dirty="0">
              <a:ea typeface="Times New Roman" panose="02020603050405020304" pitchFamily="18" charset="0"/>
              <a:sym typeface="Wingdings" panose="05000000000000000000" pitchFamily="2" charset="2"/>
            </a:endParaRPr>
          </a:p>
          <a:p>
            <a:pPr algn="just"/>
            <a:endParaRPr lang="fr-FR" sz="1800" dirty="0">
              <a:effectLst/>
              <a:latin typeface="Times New Roman" panose="02020603050405020304" pitchFamily="18" charset="0"/>
              <a:ea typeface="Times New Roman" panose="02020603050405020304" pitchFamily="18" charset="0"/>
            </a:endParaRPr>
          </a:p>
          <a:p>
            <a:pPr algn="just">
              <a:buClr>
                <a:srgbClr val="92D050"/>
              </a:buClr>
            </a:pPr>
            <a:endParaRPr lang="fr-FR" sz="2400" dirty="0"/>
          </a:p>
        </p:txBody>
      </p:sp>
    </p:spTree>
    <p:extLst>
      <p:ext uri="{BB962C8B-B14F-4D97-AF65-F5344CB8AC3E}">
        <p14:creationId xmlns:p14="http://schemas.microsoft.com/office/powerpoint/2010/main" val="39553555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24477</TotalTime>
  <Words>3890</Words>
  <Application>Microsoft Office PowerPoint</Application>
  <PresentationFormat>Affichage à l'écran (4:3)</PresentationFormat>
  <Paragraphs>490</Paragraphs>
  <Slides>45</Slides>
  <Notes>14</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45</vt:i4>
      </vt:variant>
    </vt:vector>
  </HeadingPairs>
  <TitlesOfParts>
    <vt:vector size="56" baseType="lpstr">
      <vt:lpstr>Malgun Gothic</vt:lpstr>
      <vt:lpstr>Aptos</vt:lpstr>
      <vt:lpstr>Arial</vt:lpstr>
      <vt:lpstr>Calibri</vt:lpstr>
      <vt:lpstr>Calibri Light</vt:lpstr>
      <vt:lpstr>Century Gothic</vt:lpstr>
      <vt:lpstr>Courier New</vt:lpstr>
      <vt:lpstr>Times New Roman</vt:lpstr>
      <vt:lpstr>Trebuchet MS</vt:lpstr>
      <vt:lpstr>Wingdings</vt:lpstr>
      <vt:lpstr>Thème Office</vt:lpstr>
      <vt:lpstr>LES VISIOS DU CDG18 Session  – Février 2025</vt:lpstr>
      <vt:lpstr>SOMMAIRE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Définitions et obligations règlementaires</vt:lpstr>
      <vt:lpstr> Temps complet, temps non complet, temps partiel</vt:lpstr>
      <vt:lpstr> Temps partiel: généralités</vt:lpstr>
      <vt:lpstr> Temps partiel: généralités</vt:lpstr>
      <vt:lpstr> Temps partiel  de droit</vt:lpstr>
      <vt:lpstr>Temps partiel  en lien avec la santé</vt:lpstr>
      <vt:lpstr>Temps partiel sur autorisation</vt:lpstr>
      <vt:lpstr> </vt:lpstr>
      <vt:lpstr>Temps partiel: droits de l’agent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QUESTIONS ?   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L’ACTUALITE JURIDIQUE DE  LA FONCTION PUBLIQUE TERRITORIALE</dc:title>
  <dc:creator>Gdurand</dc:creator>
  <cp:lastModifiedBy>Ludivine MARTINAT</cp:lastModifiedBy>
  <cp:revision>264</cp:revision>
  <dcterms:created xsi:type="dcterms:W3CDTF">2022-04-29T09:00:44Z</dcterms:created>
  <dcterms:modified xsi:type="dcterms:W3CDTF">2025-02-06T10:59:12Z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2022-03-24T00:00:00Z</vt:filetime>
  </property>
  <property fmtid="{D5CDD505-2E9C-101B-9397-08002B2CF9AE}" pid="3" name="Creator">
    <vt:lpwstr>Microsoft® PowerPoint® 2010</vt:lpwstr>
  </property>
  <property fmtid="{D5CDD505-2E9C-101B-9397-08002B2CF9AE}" pid="4" name="LastSaved">
    <vt:filetime>2022-04-29T00:00:00Z</vt:filetime>
  </property>
</Properties>
</file>