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35"/>
  </p:notesMasterIdLst>
  <p:sldIdLst>
    <p:sldId id="256" r:id="rId2"/>
    <p:sldId id="362" r:id="rId3"/>
    <p:sldId id="489" r:id="rId4"/>
    <p:sldId id="635" r:id="rId5"/>
    <p:sldId id="636" r:id="rId6"/>
    <p:sldId id="637" r:id="rId7"/>
    <p:sldId id="543" r:id="rId8"/>
    <p:sldId id="544" r:id="rId9"/>
    <p:sldId id="545" r:id="rId10"/>
    <p:sldId id="546" r:id="rId11"/>
    <p:sldId id="535" r:id="rId12"/>
    <p:sldId id="638" r:id="rId13"/>
    <p:sldId id="631" r:id="rId14"/>
    <p:sldId id="640" r:id="rId15"/>
    <p:sldId id="641" r:id="rId16"/>
    <p:sldId id="608" r:id="rId17"/>
    <p:sldId id="646" r:id="rId18"/>
    <p:sldId id="645" r:id="rId19"/>
    <p:sldId id="647" r:id="rId20"/>
    <p:sldId id="648" r:id="rId21"/>
    <p:sldId id="541" r:id="rId22"/>
    <p:sldId id="627" r:id="rId23"/>
    <p:sldId id="639" r:id="rId24"/>
    <p:sldId id="634" r:id="rId25"/>
    <p:sldId id="629" r:id="rId26"/>
    <p:sldId id="649" r:id="rId27"/>
    <p:sldId id="644" r:id="rId28"/>
    <p:sldId id="630" r:id="rId29"/>
    <p:sldId id="633" r:id="rId30"/>
    <p:sldId id="642" r:id="rId31"/>
    <p:sldId id="643" r:id="rId32"/>
    <p:sldId id="579" r:id="rId33"/>
    <p:sldId id="396" r:id="rId34"/>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EC14B9"/>
    <a:srgbClr val="CC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7143" autoAdjust="0"/>
  </p:normalViewPr>
  <p:slideViewPr>
    <p:cSldViewPr>
      <p:cViewPr varScale="1">
        <p:scale>
          <a:sx n="68" d="100"/>
          <a:sy n="68" d="100"/>
        </p:scale>
        <p:origin x="175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Campagne Avancement de grade et Promotion interne</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2"/>
        </a:solidFill>
      </dgm:spPr>
      <dgm:t>
        <a:bodyPr/>
        <a:lstStyle/>
        <a:p>
          <a:pPr algn="ctr"/>
          <a:r>
            <a:rPr lang="fr-FR" sz="4400" dirty="0"/>
            <a:t>Campagne annuelle des bonifications d’ancienneté des secrétaires généraux de mairie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70" custLinFactNeighborY="753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6">
            <a:lumMod val="60000"/>
            <a:lumOff val="40000"/>
          </a:schemeClr>
        </a:solidFill>
      </dgm:spPr>
      <dgm:t>
        <a:bodyPr/>
        <a:lstStyle/>
        <a:p>
          <a:pPr algn="ctr"/>
          <a:r>
            <a:rPr lang="fr-FR" sz="4400" dirty="0"/>
            <a:t>FIPHFP : 3 guides pratiques</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70" custLinFactNeighborY="753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Campagne Avancement de grade et Promotion interne</a:t>
          </a:r>
        </a:p>
      </dsp:txBody>
      <dsp:txXfrm>
        <a:off x="478460" y="349572"/>
        <a:ext cx="6521678" cy="300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799" y="174253"/>
          <a:ext cx="6847000" cy="333212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Campagne annuelle des bonifications d’ancienneté des secrétaires généraux de mairie</a:t>
          </a:r>
        </a:p>
      </dsp:txBody>
      <dsp:txXfrm>
        <a:off x="467460" y="336914"/>
        <a:ext cx="6521678" cy="300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799" y="145226"/>
          <a:ext cx="6847000" cy="338418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FIPHFP : 3 guides pratiques</a:t>
          </a:r>
        </a:p>
      </dsp:txBody>
      <dsp:txXfrm>
        <a:off x="470001" y="310428"/>
        <a:ext cx="6516596" cy="3053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03/04/2025</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DC910-570D-20BB-5D87-42ECE0CA13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B0F862-39F9-B786-D324-D41D8DFBB0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30330B-DAD0-F060-6DD6-61EBE4ADCB0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075FD03-CB59-AD4D-31E0-77C5C6944CDF}"/>
              </a:ext>
            </a:extLst>
          </p:cNvPr>
          <p:cNvSpPr>
            <a:spLocks noGrp="1"/>
          </p:cNvSpPr>
          <p:nvPr>
            <p:ph type="sldNum" sz="quarter" idx="5"/>
          </p:nvPr>
        </p:nvSpPr>
        <p:spPr/>
        <p:txBody>
          <a:bodyPr/>
          <a:lstStyle/>
          <a:p>
            <a:fld id="{98C30E37-46C0-47A2-9ABF-EFE84D65AF20}" type="slidenum">
              <a:rPr lang="fr-FR" smtClean="0"/>
              <a:pPr/>
              <a:t>29</a:t>
            </a:fld>
            <a:endParaRPr lang="fr-FR"/>
          </a:p>
        </p:txBody>
      </p:sp>
    </p:spTree>
    <p:extLst>
      <p:ext uri="{BB962C8B-B14F-4D97-AF65-F5344CB8AC3E}">
        <p14:creationId xmlns:p14="http://schemas.microsoft.com/office/powerpoint/2010/main" val="54466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E3D76-F20C-CD8E-7D88-38300D835B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FB725D-8CA2-5839-EF6F-58E4134CDA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5B5BB4-D377-5C98-09DB-ADC4C2ABB59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B79B948-AFAB-2052-2118-BA6834E4B313}"/>
              </a:ext>
            </a:extLst>
          </p:cNvPr>
          <p:cNvSpPr>
            <a:spLocks noGrp="1"/>
          </p:cNvSpPr>
          <p:nvPr>
            <p:ph type="sldNum" sz="quarter" idx="5"/>
          </p:nvPr>
        </p:nvSpPr>
        <p:spPr/>
        <p:txBody>
          <a:bodyPr/>
          <a:lstStyle/>
          <a:p>
            <a:fld id="{98C30E37-46C0-47A2-9ABF-EFE84D65AF20}" type="slidenum">
              <a:rPr lang="fr-FR" smtClean="0"/>
              <a:pPr/>
              <a:t>30</a:t>
            </a:fld>
            <a:endParaRPr lang="fr-FR"/>
          </a:p>
        </p:txBody>
      </p:sp>
    </p:spTree>
    <p:extLst>
      <p:ext uri="{BB962C8B-B14F-4D97-AF65-F5344CB8AC3E}">
        <p14:creationId xmlns:p14="http://schemas.microsoft.com/office/powerpoint/2010/main" val="289468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DC41-4D17-67F2-A729-20534FEDFC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23A017-0FD3-1F8B-9058-DF2B4AEDEE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561BF2-778A-849F-215E-DFF00F617D4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E7EE63B-F50E-9754-012A-5022F8112211}"/>
              </a:ext>
            </a:extLst>
          </p:cNvPr>
          <p:cNvSpPr>
            <a:spLocks noGrp="1"/>
          </p:cNvSpPr>
          <p:nvPr>
            <p:ph type="sldNum" sz="quarter" idx="5"/>
          </p:nvPr>
        </p:nvSpPr>
        <p:spPr/>
        <p:txBody>
          <a:bodyPr/>
          <a:lstStyle/>
          <a:p>
            <a:fld id="{98C30E37-46C0-47A2-9ABF-EFE84D65AF20}" type="slidenum">
              <a:rPr lang="fr-FR" smtClean="0"/>
              <a:pPr/>
              <a:t>31</a:t>
            </a:fld>
            <a:endParaRPr lang="fr-FR"/>
          </a:p>
        </p:txBody>
      </p:sp>
    </p:spTree>
    <p:extLst>
      <p:ext uri="{BB962C8B-B14F-4D97-AF65-F5344CB8AC3E}">
        <p14:creationId xmlns:p14="http://schemas.microsoft.com/office/powerpoint/2010/main" val="920020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32</a:t>
            </a:fld>
            <a:endParaRPr lang="fr-FR"/>
          </a:p>
        </p:txBody>
      </p:sp>
    </p:spTree>
    <p:extLst>
      <p:ext uri="{BB962C8B-B14F-4D97-AF65-F5344CB8AC3E}">
        <p14:creationId xmlns:p14="http://schemas.microsoft.com/office/powerpoint/2010/main" val="213060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7E68A-F5F9-0132-4CCF-166C5E0150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F921F3-0923-3B52-6C59-E0ADE024F6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D9D36-2407-F4B6-118B-5D1765E80F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157037B-C414-9424-748F-654A2BB2BFE5}"/>
              </a:ext>
            </a:extLst>
          </p:cNvPr>
          <p:cNvSpPr>
            <a:spLocks noGrp="1"/>
          </p:cNvSpPr>
          <p:nvPr>
            <p:ph type="sldNum" sz="quarter" idx="5"/>
          </p:nvPr>
        </p:nvSpPr>
        <p:spPr/>
        <p:txBody>
          <a:bodyPr/>
          <a:lstStyle/>
          <a:p>
            <a:fld id="{98C30E37-46C0-47A2-9ABF-EFE84D65AF20}" type="slidenum">
              <a:rPr lang="fr-FR" smtClean="0"/>
              <a:pPr/>
              <a:t>22</a:t>
            </a:fld>
            <a:endParaRPr lang="fr-FR"/>
          </a:p>
        </p:txBody>
      </p:sp>
    </p:spTree>
    <p:extLst>
      <p:ext uri="{BB962C8B-B14F-4D97-AF65-F5344CB8AC3E}">
        <p14:creationId xmlns:p14="http://schemas.microsoft.com/office/powerpoint/2010/main" val="143961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74ECB-80C9-7720-2B69-FD880D5A9D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754D42-5F50-B394-16B4-C4F1ADADDE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9564EE-3817-96B1-757C-838D48020AA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9C2C67A-56CB-8D59-8386-B8E029CBF9FD}"/>
              </a:ext>
            </a:extLst>
          </p:cNvPr>
          <p:cNvSpPr>
            <a:spLocks noGrp="1"/>
          </p:cNvSpPr>
          <p:nvPr>
            <p:ph type="sldNum" sz="quarter" idx="5"/>
          </p:nvPr>
        </p:nvSpPr>
        <p:spPr/>
        <p:txBody>
          <a:bodyPr/>
          <a:lstStyle/>
          <a:p>
            <a:fld id="{98C30E37-46C0-47A2-9ABF-EFE84D65AF20}" type="slidenum">
              <a:rPr lang="fr-FR" smtClean="0"/>
              <a:pPr/>
              <a:t>23</a:t>
            </a:fld>
            <a:endParaRPr lang="fr-FR"/>
          </a:p>
        </p:txBody>
      </p:sp>
    </p:spTree>
    <p:extLst>
      <p:ext uri="{BB962C8B-B14F-4D97-AF65-F5344CB8AC3E}">
        <p14:creationId xmlns:p14="http://schemas.microsoft.com/office/powerpoint/2010/main" val="295689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B9C44-B153-6196-D436-BFBE92E165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436A64-1951-D6FB-0148-F36F83036C6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011E2BA-8188-7910-596A-B7642FD1520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6E8752A-0CC7-95F7-B50C-F009ED2247F5}"/>
              </a:ext>
            </a:extLst>
          </p:cNvPr>
          <p:cNvSpPr>
            <a:spLocks noGrp="1"/>
          </p:cNvSpPr>
          <p:nvPr>
            <p:ph type="sldNum" sz="quarter" idx="5"/>
          </p:nvPr>
        </p:nvSpPr>
        <p:spPr/>
        <p:txBody>
          <a:bodyPr/>
          <a:lstStyle/>
          <a:p>
            <a:fld id="{98C30E37-46C0-47A2-9ABF-EFE84D65AF20}" type="slidenum">
              <a:rPr lang="fr-FR" smtClean="0"/>
              <a:pPr/>
              <a:t>24</a:t>
            </a:fld>
            <a:endParaRPr lang="fr-FR"/>
          </a:p>
        </p:txBody>
      </p:sp>
    </p:spTree>
    <p:extLst>
      <p:ext uri="{BB962C8B-B14F-4D97-AF65-F5344CB8AC3E}">
        <p14:creationId xmlns:p14="http://schemas.microsoft.com/office/powerpoint/2010/main" val="104372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143E9-174A-1D54-D748-ABCCF21EC0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D5196F-CB17-5460-2224-E1005B9142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EF789F-EC2A-FA2B-826D-4FEDC561D6C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C5B85CD-B8E3-BF02-3824-08416B56469C}"/>
              </a:ext>
            </a:extLst>
          </p:cNvPr>
          <p:cNvSpPr>
            <a:spLocks noGrp="1"/>
          </p:cNvSpPr>
          <p:nvPr>
            <p:ph type="sldNum" sz="quarter" idx="5"/>
          </p:nvPr>
        </p:nvSpPr>
        <p:spPr/>
        <p:txBody>
          <a:bodyPr/>
          <a:lstStyle/>
          <a:p>
            <a:fld id="{98C30E37-46C0-47A2-9ABF-EFE84D65AF20}" type="slidenum">
              <a:rPr lang="fr-FR" smtClean="0"/>
              <a:pPr/>
              <a:t>25</a:t>
            </a:fld>
            <a:endParaRPr lang="fr-FR"/>
          </a:p>
        </p:txBody>
      </p:sp>
    </p:spTree>
    <p:extLst>
      <p:ext uri="{BB962C8B-B14F-4D97-AF65-F5344CB8AC3E}">
        <p14:creationId xmlns:p14="http://schemas.microsoft.com/office/powerpoint/2010/main" val="111713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B5A1-4A46-3773-A089-F8AAE12A0A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565A6F-326D-EA97-4A22-83788E85CF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8BFA1A-E147-EB56-2085-3E6CFCF2EF0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24D408C-DA49-C3B5-5C2A-76D2E418F1C5}"/>
              </a:ext>
            </a:extLst>
          </p:cNvPr>
          <p:cNvSpPr>
            <a:spLocks noGrp="1"/>
          </p:cNvSpPr>
          <p:nvPr>
            <p:ph type="sldNum" sz="quarter" idx="5"/>
          </p:nvPr>
        </p:nvSpPr>
        <p:spPr/>
        <p:txBody>
          <a:bodyPr/>
          <a:lstStyle/>
          <a:p>
            <a:fld id="{98C30E37-46C0-47A2-9ABF-EFE84D65AF20}" type="slidenum">
              <a:rPr lang="fr-FR" smtClean="0"/>
              <a:pPr/>
              <a:t>26</a:t>
            </a:fld>
            <a:endParaRPr lang="fr-FR"/>
          </a:p>
        </p:txBody>
      </p:sp>
    </p:spTree>
    <p:extLst>
      <p:ext uri="{BB962C8B-B14F-4D97-AF65-F5344CB8AC3E}">
        <p14:creationId xmlns:p14="http://schemas.microsoft.com/office/powerpoint/2010/main" val="221626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9E416-5D87-8018-F397-FDBC014EBD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F97A3E-A9F0-5DDB-25BE-2C75648053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620C60-1AF4-8CE0-224E-1FCF4DC5B05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09E4BD7-3CCA-C62F-F426-A4913087C2E8}"/>
              </a:ext>
            </a:extLst>
          </p:cNvPr>
          <p:cNvSpPr>
            <a:spLocks noGrp="1"/>
          </p:cNvSpPr>
          <p:nvPr>
            <p:ph type="sldNum" sz="quarter" idx="5"/>
          </p:nvPr>
        </p:nvSpPr>
        <p:spPr/>
        <p:txBody>
          <a:bodyPr/>
          <a:lstStyle/>
          <a:p>
            <a:fld id="{98C30E37-46C0-47A2-9ABF-EFE84D65AF20}" type="slidenum">
              <a:rPr lang="fr-FR" smtClean="0"/>
              <a:pPr/>
              <a:t>27</a:t>
            </a:fld>
            <a:endParaRPr lang="fr-FR"/>
          </a:p>
        </p:txBody>
      </p:sp>
    </p:spTree>
    <p:extLst>
      <p:ext uri="{BB962C8B-B14F-4D97-AF65-F5344CB8AC3E}">
        <p14:creationId xmlns:p14="http://schemas.microsoft.com/office/powerpoint/2010/main" val="303458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EC84E-04F6-011E-0FC1-130DB1E1B3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A8FB99-2FD8-A50A-863F-029D695851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1863E0-36EC-C1F4-573A-CB51A69F512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2DA6D67-803D-91B4-248E-648FC0A4330E}"/>
              </a:ext>
            </a:extLst>
          </p:cNvPr>
          <p:cNvSpPr>
            <a:spLocks noGrp="1"/>
          </p:cNvSpPr>
          <p:nvPr>
            <p:ph type="sldNum" sz="quarter" idx="5"/>
          </p:nvPr>
        </p:nvSpPr>
        <p:spPr/>
        <p:txBody>
          <a:bodyPr/>
          <a:lstStyle/>
          <a:p>
            <a:fld id="{98C30E37-46C0-47A2-9ABF-EFE84D65AF20}" type="slidenum">
              <a:rPr lang="fr-FR" smtClean="0"/>
              <a:pPr/>
              <a:t>28</a:t>
            </a:fld>
            <a:endParaRPr lang="fr-FR"/>
          </a:p>
        </p:txBody>
      </p:sp>
    </p:spTree>
    <p:extLst>
      <p:ext uri="{BB962C8B-B14F-4D97-AF65-F5344CB8AC3E}">
        <p14:creationId xmlns:p14="http://schemas.microsoft.com/office/powerpoint/2010/main" val="17188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4/3/2025</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03/04/2025</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app.livestorm.co/relyens/groupement-du-centre-cdg-18-28-36-41-reunion-dinformation-sante-agents-copi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teams.microsoft.com/dl/launcher/launcher.html?url=%2F_%23%2Fl%2Fmeetup-join%2F19%3Ameeting_YWIzOTRhYTUtYWYxOC00NDYwLTgzNzMtMjkyOWE1MGRlMjdl%40thread.v2%2F0%3Fcontext%3D%257b%2522Tid%2522%253a%2522173d72a2-4e8a-42ce-ab42-564f69840cb9%2522%252c%2522Oid%2522%253a%2522950372b8-331b-4fa7-9d5f-25daeaf2193c%2522%257d%26anon%3Dtrue&amp;type=meetup-join&amp;deeplinkId=193f0958-a10f-4750-9ff3-292426edf19b&amp;directDl=true&amp;msLaunch=true&amp;enableMobilePage=true&amp;suppressPrompt=tru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NULL"/><Relationship Id="rId3" Type="http://schemas.openxmlformats.org/officeDocument/2006/relationships/image" Target="../media/image22.png"/><Relationship Id="rId7" Type="http://schemas.openxmlformats.org/officeDocument/2006/relationships/image" Target="NULL"/><Relationship Id="rId12" Type="http://schemas.openxmlformats.org/officeDocument/2006/relationships/customXml" Target="../ink/ink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NULL"/><Relationship Id="rId5" Type="http://schemas.openxmlformats.org/officeDocument/2006/relationships/image" Target="../media/image1.jpeg"/><Relationship Id="rId10" Type="http://schemas.openxmlformats.org/officeDocument/2006/relationships/customXml" Target="../ink/ink3.xml"/><Relationship Id="rId4" Type="http://schemas.openxmlformats.org/officeDocument/2006/relationships/hyperlink" Target="https://www.komuniki.fr/index.html" TargetMode="External"/><Relationship Id="rId9"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Avril 2025</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10569" y="4242178"/>
            <a:ext cx="8782089" cy="1910138"/>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Yveline ROUX-BERANGER – Directrice Générale des Services</a:t>
            </a:r>
          </a:p>
          <a:p>
            <a:pPr marL="12700" algn="ctr">
              <a:spcBef>
                <a:spcPts val="95"/>
              </a:spcBef>
            </a:pPr>
            <a:r>
              <a:rPr lang="fr-FR" kern="0" dirty="0">
                <a:solidFill>
                  <a:srgbClr val="00B0F0"/>
                </a:solidFill>
              </a:rPr>
              <a:t>Aurore VEDRENNE- Directrice Adjointe des Services </a:t>
            </a:r>
          </a:p>
          <a:p>
            <a:pPr marL="12700" algn="ctr">
              <a:spcBef>
                <a:spcPts val="95"/>
              </a:spcBef>
            </a:pPr>
            <a:r>
              <a:rPr lang="fr-FR" kern="0" dirty="0">
                <a:solidFill>
                  <a:srgbClr val="00B0F0"/>
                </a:solidFill>
              </a:rPr>
              <a:t>Elyne GILLES – Psychologue du Travail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89AA2-5394-E696-9F41-B08BC460D92B}"/>
            </a:ext>
          </a:extLst>
        </p:cNvPr>
        <p:cNvGrpSpPr/>
        <p:nvPr/>
      </p:nvGrpSpPr>
      <p:grpSpPr>
        <a:xfrm>
          <a:off x="0" y="0"/>
          <a:ext cx="0" cy="0"/>
          <a:chOff x="0" y="0"/>
          <a:chExt cx="0" cy="0"/>
        </a:xfrm>
      </p:grpSpPr>
      <p:pic>
        <p:nvPicPr>
          <p:cNvPr id="12" name="Image 11" descr="Une image contenant meubles, dessin, chaise, illustration&#10;&#10;Description générée automatiquement">
            <a:extLst>
              <a:ext uri="{FF2B5EF4-FFF2-40B4-BE49-F238E27FC236}">
                <a16:creationId xmlns:a16="http://schemas.microsoft.com/office/drawing/2014/main" id="{1E8F3616-9116-9974-1888-CB097B73E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736" y="3421871"/>
            <a:ext cx="2963704" cy="1325563"/>
          </a:xfrm>
          <a:prstGeom prst="rect">
            <a:avLst/>
          </a:prstGeom>
        </p:spPr>
      </p:pic>
      <p:sp>
        <p:nvSpPr>
          <p:cNvPr id="4" name="Espace réservé du contenu 3">
            <a:extLst>
              <a:ext uri="{FF2B5EF4-FFF2-40B4-BE49-F238E27FC236}">
                <a16:creationId xmlns:a16="http://schemas.microsoft.com/office/drawing/2014/main" id="{906881F8-BD76-4A76-EB84-598B9E1B2764}"/>
              </a:ext>
            </a:extLst>
          </p:cNvPr>
          <p:cNvSpPr>
            <a:spLocks noGrp="1"/>
          </p:cNvSpPr>
          <p:nvPr>
            <p:ph idx="1"/>
          </p:nvPr>
        </p:nvSpPr>
        <p:spPr>
          <a:xfrm>
            <a:off x="293281" y="1522749"/>
            <a:ext cx="8699500" cy="4823791"/>
          </a:xfrm>
        </p:spPr>
        <p:txBody>
          <a:bodyPr>
            <a:noAutofit/>
          </a:bodyPr>
          <a:lstStyle/>
          <a:p>
            <a:pPr lvl="2"/>
            <a:endParaRPr lang="fr-FR" sz="2000" dirty="0">
              <a:solidFill>
                <a:srgbClr val="FF0000"/>
              </a:solidFill>
              <a:sym typeface="Wingdings" panose="05000000000000000000" pitchFamily="2" charset="2"/>
            </a:endParaRPr>
          </a:p>
          <a:p>
            <a:pPr marL="342900" lvl="1" indent="0">
              <a:buNone/>
            </a:pPr>
            <a:r>
              <a:rPr lang="fr-FR" sz="2000" b="1" dirty="0">
                <a:solidFill>
                  <a:srgbClr val="0070C0"/>
                </a:solidFill>
              </a:rPr>
              <a:t>Entretien promotion interne catégorie A :</a:t>
            </a:r>
          </a:p>
          <a:p>
            <a:pPr marL="342900" lvl="1" indent="0">
              <a:buNone/>
            </a:pPr>
            <a:r>
              <a:rPr lang="fr-FR" sz="2000" dirty="0"/>
              <a:t> - entretien pour les agents qui candidatent à une promotion interne de catégorie A</a:t>
            </a:r>
          </a:p>
          <a:p>
            <a:pPr marL="342900" lvl="1" indent="0">
              <a:buNone/>
            </a:pPr>
            <a:endParaRPr lang="fr-FR" sz="2000" dirty="0"/>
          </a:p>
          <a:p>
            <a:pPr marL="342900" lvl="1" indent="0">
              <a:buNone/>
            </a:pPr>
            <a:r>
              <a:rPr lang="fr-FR" sz="2000" dirty="0"/>
              <a:t>-  établissement d’une liste des candidats reçus en entretiens après application des critères à l’ensemble des dossiers recevables</a:t>
            </a:r>
          </a:p>
          <a:p>
            <a:pPr marL="342900" lvl="1" indent="0">
              <a:buNone/>
            </a:pPr>
            <a:endParaRPr lang="fr-FR" sz="2000" dirty="0"/>
          </a:p>
          <a:p>
            <a:pPr marL="342900" lvl="1" indent="0">
              <a:buNone/>
            </a:pPr>
            <a:r>
              <a:rPr lang="fr-FR" sz="2000" dirty="0">
                <a:solidFill>
                  <a:srgbClr val="66CCFF"/>
                </a:solidFill>
              </a:rPr>
              <a:t>- </a:t>
            </a:r>
            <a:r>
              <a:rPr lang="fr-FR" sz="2000" b="1" dirty="0">
                <a:solidFill>
                  <a:srgbClr val="66CCFF"/>
                </a:solidFill>
              </a:rPr>
              <a:t>date de l’entretien : lundi 23 juin 2025</a:t>
            </a:r>
          </a:p>
          <a:p>
            <a:pPr marL="342900" lvl="1" indent="0">
              <a:buNone/>
            </a:pPr>
            <a:endParaRPr lang="fr-FR" sz="2000" dirty="0"/>
          </a:p>
          <a:p>
            <a:pPr marL="342900" lvl="1" indent="0">
              <a:buNone/>
            </a:pPr>
            <a:r>
              <a:rPr lang="fr-FR" sz="2000" dirty="0">
                <a:solidFill>
                  <a:srgbClr val="FFC000"/>
                </a:solidFill>
              </a:rPr>
              <a:t>Les convocations seront envoyées quelques jours avant aux employeurs par mail – bloquer les agendas des candidats dès à présent ! Pas de session de rattrapage pour les absents.</a:t>
            </a:r>
            <a:endParaRPr lang="fr-FR" dirty="0">
              <a:solidFill>
                <a:srgbClr val="FFC000"/>
              </a:solidFill>
            </a:endParaRPr>
          </a:p>
          <a:p>
            <a:pPr marL="342900" lvl="1" indent="0">
              <a:buNone/>
            </a:pPr>
            <a:endParaRPr lang="fr-FR" dirty="0"/>
          </a:p>
          <a:p>
            <a:pPr marL="0" indent="0" algn="just">
              <a:lnSpc>
                <a:spcPct val="107000"/>
              </a:lnSpc>
              <a:spcAft>
                <a:spcPts val="800"/>
              </a:spcAft>
              <a:buNone/>
            </a:pP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fr-FR" dirty="0"/>
          </a:p>
        </p:txBody>
      </p:sp>
      <p:pic>
        <p:nvPicPr>
          <p:cNvPr id="11" name="Image 10" descr="Logo_CDG18_BS.jpg">
            <a:extLst>
              <a:ext uri="{FF2B5EF4-FFF2-40B4-BE49-F238E27FC236}">
                <a16:creationId xmlns:a16="http://schemas.microsoft.com/office/drawing/2014/main" id="{2C42713E-EA6A-2B14-76AB-3625CF055DD8}"/>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CB5DD18-6A88-A9E8-D083-E6F31A0F1F2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2943F0DB-0384-220E-CF49-EE05450059B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8684AB7-869A-ADC7-8EB5-F4A9100F31F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C00357A-6A4D-43A6-A10E-0B67567671A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4C4DD27-A3CE-F8DA-3237-00FC41D9E26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57575D9-3FD6-2C81-CE4E-4D49D6A4586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86B0E94-6BBB-0606-284E-BDFD8F9BAD0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72FE412-8F69-459E-1922-00C0129FA49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F2223D6-C32E-49C3-E520-6D4045D9700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699B5F1-7909-F7D2-3A05-F04FF16BC04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8D9286B-807C-7582-CE3F-874D03AEC74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AE2AA6A-E719-A888-AE8D-C1E54C8E536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CED5C08-9D49-09F3-6B9F-B74BB73BB19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E2DD5BA2-8F35-1408-4F8F-B92C6CC1C0BB}"/>
              </a:ext>
            </a:extLst>
          </p:cNvPr>
          <p:cNvSpPr>
            <a:spLocks noGrp="1"/>
          </p:cNvSpPr>
          <p:nvPr>
            <p:ph type="title"/>
          </p:nvPr>
        </p:nvSpPr>
        <p:spPr/>
        <p:txBody>
          <a:bodyPr>
            <a:normAutofit/>
          </a:bodyPr>
          <a:lstStyle/>
          <a:p>
            <a:pPr algn="r"/>
            <a:r>
              <a:rPr lang="fr-FR" sz="2200" dirty="0">
                <a:solidFill>
                  <a:srgbClr val="0070C0"/>
                </a:solidFill>
              </a:rPr>
              <a:t>Campagne AG/ PI 2025</a:t>
            </a:r>
          </a:p>
        </p:txBody>
      </p:sp>
      <p:grpSp>
        <p:nvGrpSpPr>
          <p:cNvPr id="2" name="Groupe 1">
            <a:extLst>
              <a:ext uri="{FF2B5EF4-FFF2-40B4-BE49-F238E27FC236}">
                <a16:creationId xmlns:a16="http://schemas.microsoft.com/office/drawing/2014/main" id="{2CAD87C6-1BE1-E483-B73D-BEAF90055036}"/>
              </a:ext>
            </a:extLst>
          </p:cNvPr>
          <p:cNvGrpSpPr/>
          <p:nvPr/>
        </p:nvGrpSpPr>
        <p:grpSpPr>
          <a:xfrm>
            <a:off x="142062" y="4572000"/>
            <a:ext cx="812800" cy="609600"/>
            <a:chOff x="361950" y="5027172"/>
            <a:chExt cx="812800" cy="609600"/>
          </a:xfrm>
        </p:grpSpPr>
        <p:sp>
          <p:nvSpPr>
            <p:cNvPr id="3" name="Triangle isocèle 2">
              <a:extLst>
                <a:ext uri="{FF2B5EF4-FFF2-40B4-BE49-F238E27FC236}">
                  <a16:creationId xmlns:a16="http://schemas.microsoft.com/office/drawing/2014/main" id="{FC164F4B-9318-2842-52FA-F235302465D5}"/>
                </a:ext>
              </a:extLst>
            </p:cNvPr>
            <p:cNvSpPr/>
            <p:nvPr/>
          </p:nvSpPr>
          <p:spPr>
            <a:xfrm>
              <a:off x="361950" y="5027172"/>
              <a:ext cx="533400" cy="609600"/>
            </a:xfrm>
            <a:prstGeom prst="triangl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AE3368C-A0EA-9BE4-F38E-3B9D0A592074}"/>
                </a:ext>
              </a:extLst>
            </p:cNvPr>
            <p:cNvSpPr txBox="1"/>
            <p:nvPr/>
          </p:nvSpPr>
          <p:spPr>
            <a:xfrm>
              <a:off x="488950" y="5267440"/>
              <a:ext cx="685800" cy="369332"/>
            </a:xfrm>
            <a:prstGeom prst="rect">
              <a:avLst/>
            </a:prstGeom>
            <a:noFill/>
          </p:spPr>
          <p:txBody>
            <a:bodyPr wrap="square" rtlCol="0">
              <a:spAutoFit/>
            </a:bodyPr>
            <a:lstStyle/>
            <a:p>
              <a:r>
                <a:rPr lang="fr-FR" dirty="0"/>
                <a:t>!</a:t>
              </a:r>
            </a:p>
          </p:txBody>
        </p:sp>
      </p:grpSp>
    </p:spTree>
    <p:extLst>
      <p:ext uri="{BB962C8B-B14F-4D97-AF65-F5344CB8AC3E}">
        <p14:creationId xmlns:p14="http://schemas.microsoft.com/office/powerpoint/2010/main" val="293935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1165438028"/>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46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3319170" y="601062"/>
            <a:ext cx="4948571" cy="369332"/>
          </a:xfrm>
          <a:prstGeom prst="rect">
            <a:avLst/>
          </a:prstGeom>
          <a:noFill/>
        </p:spPr>
        <p:txBody>
          <a:bodyPr wrap="square" rtlCol="0">
            <a:spAutoFit/>
          </a:bodyPr>
          <a:lstStyle/>
          <a:p>
            <a:pPr algn="r"/>
            <a:r>
              <a:rPr lang="fr-FR" b="1" dirty="0">
                <a:solidFill>
                  <a:srgbClr val="00B0F0"/>
                </a:solidFill>
              </a:rPr>
              <a:t>Avantage spécifique d’ancienneté</a:t>
            </a:r>
          </a:p>
        </p:txBody>
      </p:sp>
      <p:sp>
        <p:nvSpPr>
          <p:cNvPr id="5" name="ZoneTexte 4">
            <a:extLst>
              <a:ext uri="{FF2B5EF4-FFF2-40B4-BE49-F238E27FC236}">
                <a16:creationId xmlns:a16="http://schemas.microsoft.com/office/drawing/2014/main" id="{D3CD1615-7E26-FCA3-0D22-E20C16C82FDF}"/>
              </a:ext>
            </a:extLst>
          </p:cNvPr>
          <p:cNvSpPr txBox="1"/>
          <p:nvPr/>
        </p:nvSpPr>
        <p:spPr>
          <a:xfrm>
            <a:off x="457200" y="1696563"/>
            <a:ext cx="8470900" cy="4801314"/>
          </a:xfrm>
          <a:prstGeom prst="rect">
            <a:avLst/>
          </a:prstGeom>
          <a:noFill/>
        </p:spPr>
        <p:txBody>
          <a:bodyPr wrap="square" rtlCol="0">
            <a:spAutoFit/>
          </a:bodyPr>
          <a:lstStyle/>
          <a:p>
            <a:r>
              <a:rPr lang="fr-FR" b="1" dirty="0">
                <a:solidFill>
                  <a:srgbClr val="66CCFF"/>
                </a:solidFill>
              </a:rPr>
              <a:t>Avantage spécifique d’ancienneté au titre de l’avancement d’échelon</a:t>
            </a:r>
          </a:p>
          <a:p>
            <a:r>
              <a:rPr lang="fr-FR" b="1" dirty="0">
                <a:solidFill>
                  <a:srgbClr val="66CCFF"/>
                </a:solidFill>
              </a:rPr>
              <a:t>(décret n°2024-827):</a:t>
            </a:r>
          </a:p>
          <a:p>
            <a:endParaRPr lang="fr-FR" b="1" dirty="0">
              <a:solidFill>
                <a:srgbClr val="66CCFF"/>
              </a:solidFill>
            </a:endParaRPr>
          </a:p>
          <a:p>
            <a:pPr marL="285750" indent="-285750">
              <a:buFontTx/>
              <a:buChar char="-"/>
            </a:pPr>
            <a:r>
              <a:rPr lang="fr-FR" dirty="0"/>
              <a:t>Entrée en vigueur le 1</a:t>
            </a:r>
            <a:r>
              <a:rPr lang="fr-FR" baseline="30000" dirty="0"/>
              <a:t>er</a:t>
            </a:r>
            <a:r>
              <a:rPr lang="fr-FR" dirty="0"/>
              <a:t> août 2024</a:t>
            </a:r>
          </a:p>
          <a:p>
            <a:pPr marL="285750" indent="-285750">
              <a:buFontTx/>
              <a:buChar char="-"/>
            </a:pPr>
            <a:r>
              <a:rPr lang="fr-FR" dirty="0"/>
              <a:t>Concerne les attachés, rédacteurs et adjoints administratifs </a:t>
            </a:r>
            <a:r>
              <a:rPr lang="fr-FR" u="sng" dirty="0"/>
              <a:t>sur grade d’avancement</a:t>
            </a:r>
          </a:p>
          <a:p>
            <a:pPr marL="285750" indent="-285750">
              <a:buFontTx/>
              <a:buChar char="-"/>
            </a:pPr>
            <a:r>
              <a:rPr lang="fr-FR" dirty="0"/>
              <a:t>Bonification d’ancienneté, </a:t>
            </a:r>
            <a:r>
              <a:rPr lang="fr-FR" b="1" u="sng" dirty="0"/>
              <a:t>obligatoire</a:t>
            </a:r>
            <a:r>
              <a:rPr lang="fr-FR" dirty="0"/>
              <a:t>, de 6 mois, pour tous les SGM, octroyée toutes les 8 années d’ancienneté dans les fonctions de SGM</a:t>
            </a:r>
          </a:p>
          <a:p>
            <a:pPr marL="285750" indent="-285750">
              <a:buFontTx/>
              <a:buChar char="-"/>
            </a:pPr>
            <a:r>
              <a:rPr lang="fr-FR" dirty="0"/>
              <a:t>Bonification d’ancienneté</a:t>
            </a:r>
            <a:r>
              <a:rPr lang="fr-FR" b="1" u="sng" dirty="0"/>
              <a:t>, facultative</a:t>
            </a:r>
            <a:r>
              <a:rPr lang="fr-FR" dirty="0"/>
              <a:t>, de 1 à 3 mois, qui pourra être octroyée aux SGM selon leur valeur professionnelle appréciée par l’autorité territoriale, au regard des LDG de la collectivité, par période d’au moins 3 ans</a:t>
            </a:r>
          </a:p>
          <a:p>
            <a:pPr marL="285750" indent="-285750">
              <a:buFontTx/>
              <a:buChar char="-"/>
            </a:pPr>
            <a:endParaRPr lang="fr-FR" dirty="0"/>
          </a:p>
          <a:p>
            <a:pPr marL="285750" indent="-285750">
              <a:buFontTx/>
              <a:buChar char="-"/>
            </a:pPr>
            <a:r>
              <a:rPr lang="fr-FR" dirty="0"/>
              <a:t>Les années de SGM effectuées avant le 1/08/2024 ouvrent droit à cette bonification d’ancienneté dans les limites respectivement de 8 et 3 ans</a:t>
            </a:r>
          </a:p>
          <a:p>
            <a:pPr marL="285750" indent="-285750">
              <a:buFontTx/>
              <a:buChar char="-"/>
            </a:pPr>
            <a:r>
              <a:rPr lang="fr-FR" dirty="0"/>
              <a:t>Possible prise en compte des années comme adjoint administratif et contractuel pour le calcul de la durée de service</a:t>
            </a:r>
          </a:p>
          <a:p>
            <a:pPr lvl="1"/>
            <a:r>
              <a:rPr lang="fr-FR" dirty="0"/>
              <a:t>	</a:t>
            </a:r>
          </a:p>
          <a:p>
            <a:pPr marL="285750" indent="-285750">
              <a:buFontTx/>
              <a:buChar char="-"/>
            </a:pPr>
            <a:endParaRPr lang="fr-FR" dirty="0"/>
          </a:p>
        </p:txBody>
      </p:sp>
    </p:spTree>
    <p:extLst>
      <p:ext uri="{BB962C8B-B14F-4D97-AF65-F5344CB8AC3E}">
        <p14:creationId xmlns:p14="http://schemas.microsoft.com/office/powerpoint/2010/main" val="266612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3319170" y="601062"/>
            <a:ext cx="4948571" cy="369332"/>
          </a:xfrm>
          <a:prstGeom prst="rect">
            <a:avLst/>
          </a:prstGeom>
          <a:noFill/>
        </p:spPr>
        <p:txBody>
          <a:bodyPr wrap="square" rtlCol="0">
            <a:spAutoFit/>
          </a:bodyPr>
          <a:lstStyle/>
          <a:p>
            <a:pPr algn="r"/>
            <a:r>
              <a:rPr lang="fr-FR" b="1" dirty="0">
                <a:solidFill>
                  <a:srgbClr val="00B0F0"/>
                </a:solidFill>
              </a:rPr>
              <a:t>Avantage spécifique d’ancienneté</a:t>
            </a:r>
          </a:p>
        </p:txBody>
      </p:sp>
      <p:sp>
        <p:nvSpPr>
          <p:cNvPr id="5" name="ZoneTexte 4">
            <a:extLst>
              <a:ext uri="{FF2B5EF4-FFF2-40B4-BE49-F238E27FC236}">
                <a16:creationId xmlns:a16="http://schemas.microsoft.com/office/drawing/2014/main" id="{D3CD1615-7E26-FCA3-0D22-E20C16C82FDF}"/>
              </a:ext>
            </a:extLst>
          </p:cNvPr>
          <p:cNvSpPr txBox="1"/>
          <p:nvPr/>
        </p:nvSpPr>
        <p:spPr>
          <a:xfrm>
            <a:off x="457200" y="1696563"/>
            <a:ext cx="8470900" cy="5078313"/>
          </a:xfrm>
          <a:prstGeom prst="rect">
            <a:avLst/>
          </a:prstGeom>
          <a:noFill/>
        </p:spPr>
        <p:txBody>
          <a:bodyPr wrap="square" rtlCol="0">
            <a:spAutoFit/>
          </a:bodyPr>
          <a:lstStyle/>
          <a:p>
            <a:r>
              <a:rPr lang="fr-FR" b="1" dirty="0">
                <a:solidFill>
                  <a:srgbClr val="66CCFF"/>
                </a:solidFill>
              </a:rPr>
              <a:t>Mise en œuvre concrète par campagne annuelle</a:t>
            </a:r>
          </a:p>
          <a:p>
            <a:pPr marL="285750" indent="-285750">
              <a:buFontTx/>
              <a:buChar char="-"/>
            </a:pPr>
            <a:r>
              <a:rPr lang="fr-FR" dirty="0"/>
              <a:t>Circulaire disponible sur l’espace réservé – rubrique carrières</a:t>
            </a:r>
          </a:p>
          <a:p>
            <a:pPr marL="285750" indent="-285750">
              <a:buFontTx/>
              <a:buChar char="-"/>
            </a:pPr>
            <a:endParaRPr lang="fr-FR" dirty="0"/>
          </a:p>
          <a:p>
            <a:pPr marL="285750" indent="-285750">
              <a:buFontTx/>
              <a:buChar char="-"/>
            </a:pPr>
            <a:r>
              <a:rPr lang="fr-FR" dirty="0"/>
              <a:t>A réception des pièces : le CDG traitera en priorité les dossiers des agents éligibles à un AG ou une PI</a:t>
            </a:r>
          </a:p>
          <a:p>
            <a:endParaRPr lang="fr-FR" dirty="0"/>
          </a:p>
          <a:p>
            <a:pPr marL="285750" indent="-285750">
              <a:buFontTx/>
              <a:buChar char="-"/>
            </a:pPr>
            <a:endParaRPr lang="fr-FR" b="1" dirty="0"/>
          </a:p>
          <a:p>
            <a:pPr marL="285750" indent="-285750">
              <a:buFontTx/>
              <a:buChar char="-"/>
            </a:pPr>
            <a:r>
              <a:rPr lang="fr-FR" b="1" dirty="0"/>
              <a:t>Bonification obligatoire </a:t>
            </a:r>
            <a:r>
              <a:rPr lang="fr-FR" dirty="0"/>
              <a:t>: pièces à envoyer avant le 25/05/2025 par mail à service.rh@cdg18.fr avec comme objet « bonification d’ancienneté »</a:t>
            </a:r>
          </a:p>
          <a:p>
            <a:pPr marL="742950" lvl="1" indent="-285750">
              <a:buFontTx/>
              <a:buChar char="-"/>
            </a:pPr>
            <a:r>
              <a:rPr lang="fr-FR" dirty="0"/>
              <a:t>Un formulaire sollicitant la bonification obligatoire</a:t>
            </a:r>
          </a:p>
          <a:p>
            <a:pPr marL="742950" lvl="1" indent="-285750">
              <a:buFontTx/>
              <a:buChar char="-"/>
            </a:pPr>
            <a:r>
              <a:rPr lang="fr-FR" dirty="0"/>
              <a:t>Arrêté nommant SGM</a:t>
            </a:r>
          </a:p>
          <a:p>
            <a:pPr marL="742950" lvl="1" indent="-285750">
              <a:buFontTx/>
              <a:buChar char="-"/>
            </a:pPr>
            <a:r>
              <a:rPr lang="fr-FR" dirty="0"/>
              <a:t>Arrêtés NBI</a:t>
            </a:r>
          </a:p>
          <a:p>
            <a:pPr marL="742950" lvl="1" indent="-285750">
              <a:buFontTx/>
              <a:buChar char="-"/>
            </a:pPr>
            <a:r>
              <a:rPr lang="fr-FR" dirty="0"/>
              <a:t>Attestations sur l’honneur des employeurs</a:t>
            </a:r>
          </a:p>
          <a:p>
            <a:pPr lvl="1"/>
            <a:endParaRPr lang="fr-FR" dirty="0"/>
          </a:p>
          <a:p>
            <a:pPr lvl="1"/>
            <a:r>
              <a:rPr lang="fr-FR" dirty="0">
                <a:solidFill>
                  <a:srgbClr val="FF0000"/>
                </a:solidFill>
              </a:rPr>
              <a:t>1 document par PDF en respectant les règles de nommage</a:t>
            </a:r>
          </a:p>
          <a:p>
            <a:pPr marL="742950" lvl="1" indent="-285750">
              <a:buFontTx/>
              <a:buChar char="-"/>
            </a:pPr>
            <a:endParaRPr lang="fr-FR" dirty="0"/>
          </a:p>
          <a:p>
            <a:pPr lvl="1"/>
            <a:r>
              <a:rPr lang="fr-FR" dirty="0"/>
              <a:t>	</a:t>
            </a:r>
          </a:p>
          <a:p>
            <a:pPr marL="285750" indent="-285750">
              <a:buFontTx/>
              <a:buChar char="-"/>
            </a:pPr>
            <a:endParaRPr lang="fr-FR" dirty="0"/>
          </a:p>
        </p:txBody>
      </p:sp>
      <p:pic>
        <p:nvPicPr>
          <p:cNvPr id="4" name="Image 3" descr="Une image contenant capture d’écran, Graphique, symbole, cercle&#10;&#10;Le contenu généré par l’IA peut être incorrect.">
            <a:extLst>
              <a:ext uri="{FF2B5EF4-FFF2-40B4-BE49-F238E27FC236}">
                <a16:creationId xmlns:a16="http://schemas.microsoft.com/office/drawing/2014/main" id="{9BE011A5-3CB4-F9E2-3AF6-ACDE05919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431" y="1223195"/>
            <a:ext cx="1138760" cy="1138760"/>
          </a:xfrm>
          <a:prstGeom prst="rect">
            <a:avLst/>
          </a:prstGeom>
        </p:spPr>
      </p:pic>
    </p:spTree>
    <p:extLst>
      <p:ext uri="{BB962C8B-B14F-4D97-AF65-F5344CB8AC3E}">
        <p14:creationId xmlns:p14="http://schemas.microsoft.com/office/powerpoint/2010/main" val="420216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C8F9-5023-E928-E76E-2EC07359B8E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0619B1E-940E-30F1-6132-40478F51A6D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2E4355C-E0EA-8857-7415-E3D3280DEEEA}"/>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52592D10-2E06-CA16-8698-1EC1C03D80E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C83CC8E-F621-044F-6E3A-A6CBCCB1B86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5E86AF8-F7A2-A1D6-7D83-8A326B4D68E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F86B5D7-9D56-74C1-2B16-985A88B85B4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28A77A0-2879-064A-550D-1509A20C0D0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4517590-B076-5FC0-A309-400DCBC447E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9480ADE-9952-C587-4653-6AE68279B84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14DCD55-1045-F986-B00D-15917B064E6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05269CC-5E1A-19C0-35A3-16367DBB61D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F461757-4E37-615C-09E2-08379507D23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BDB5071-A3AB-F039-22E1-D0C97E362AC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E4BEA5C-8DA1-0C70-70B6-29ADAE8CB1D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C6B5CCDF-F9F4-4636-06B2-CA0BC64B5D83}"/>
              </a:ext>
            </a:extLst>
          </p:cNvPr>
          <p:cNvSpPr txBox="1"/>
          <p:nvPr/>
        </p:nvSpPr>
        <p:spPr>
          <a:xfrm>
            <a:off x="3319170" y="601062"/>
            <a:ext cx="4948571" cy="369332"/>
          </a:xfrm>
          <a:prstGeom prst="rect">
            <a:avLst/>
          </a:prstGeom>
          <a:noFill/>
        </p:spPr>
        <p:txBody>
          <a:bodyPr wrap="square" rtlCol="0">
            <a:spAutoFit/>
          </a:bodyPr>
          <a:lstStyle/>
          <a:p>
            <a:pPr algn="r"/>
            <a:r>
              <a:rPr lang="fr-FR" b="1" dirty="0">
                <a:solidFill>
                  <a:srgbClr val="00B0F0"/>
                </a:solidFill>
              </a:rPr>
              <a:t>Avantage spécifique d’ancienneté</a:t>
            </a:r>
          </a:p>
        </p:txBody>
      </p:sp>
      <p:sp>
        <p:nvSpPr>
          <p:cNvPr id="5" name="ZoneTexte 4">
            <a:extLst>
              <a:ext uri="{FF2B5EF4-FFF2-40B4-BE49-F238E27FC236}">
                <a16:creationId xmlns:a16="http://schemas.microsoft.com/office/drawing/2014/main" id="{BD6B7BB9-A9A1-FACC-C622-A95324F11392}"/>
              </a:ext>
            </a:extLst>
          </p:cNvPr>
          <p:cNvSpPr txBox="1"/>
          <p:nvPr/>
        </p:nvSpPr>
        <p:spPr>
          <a:xfrm>
            <a:off x="457200" y="1696563"/>
            <a:ext cx="8470900" cy="4247317"/>
          </a:xfrm>
          <a:prstGeom prst="rect">
            <a:avLst/>
          </a:prstGeom>
          <a:noFill/>
        </p:spPr>
        <p:txBody>
          <a:bodyPr wrap="square" rtlCol="0">
            <a:spAutoFit/>
          </a:bodyPr>
          <a:lstStyle/>
          <a:p>
            <a:r>
              <a:rPr lang="fr-FR" b="1" dirty="0">
                <a:solidFill>
                  <a:srgbClr val="66CCFF"/>
                </a:solidFill>
              </a:rPr>
              <a:t>Mise en œuvre concrète par campagne annuelle</a:t>
            </a:r>
          </a:p>
          <a:p>
            <a:pPr lvl="1"/>
            <a:endParaRPr lang="fr-FR" dirty="0"/>
          </a:p>
          <a:p>
            <a:pPr marL="285750" indent="-285750">
              <a:buFontTx/>
              <a:buChar char="-"/>
            </a:pPr>
            <a:r>
              <a:rPr lang="fr-FR" b="1" dirty="0"/>
              <a:t>Bonification facultative </a:t>
            </a:r>
            <a:r>
              <a:rPr lang="fr-FR" dirty="0"/>
              <a:t>: pièces à envoyer avant le 25/05/2025 par mail à service.rh@cdg18.fr avec comme objet « bonification d’ancienneté »:</a:t>
            </a:r>
          </a:p>
          <a:p>
            <a:pPr marL="742950" lvl="1" indent="-285750">
              <a:buFontTx/>
              <a:buChar char="-"/>
            </a:pPr>
            <a:r>
              <a:rPr lang="fr-FR" dirty="0"/>
              <a:t>Un formulaire sollicitant la bonification facultative</a:t>
            </a:r>
          </a:p>
          <a:p>
            <a:pPr marL="742950" lvl="1" indent="-285750">
              <a:buFontTx/>
              <a:buChar char="-"/>
            </a:pPr>
            <a:r>
              <a:rPr lang="fr-FR" dirty="0"/>
              <a:t>Arrêté nommant SGM</a:t>
            </a:r>
          </a:p>
          <a:p>
            <a:pPr marL="742950" lvl="1" indent="-285750">
              <a:buFontTx/>
              <a:buChar char="-"/>
            </a:pPr>
            <a:r>
              <a:rPr lang="fr-FR" dirty="0"/>
              <a:t>Arrêtés NBI</a:t>
            </a:r>
          </a:p>
          <a:p>
            <a:pPr marL="742950" lvl="1" indent="-285750">
              <a:buFontTx/>
              <a:buChar char="-"/>
            </a:pPr>
            <a:r>
              <a:rPr lang="fr-FR"/>
              <a:t>Attestations </a:t>
            </a:r>
            <a:r>
              <a:rPr lang="fr-FR" dirty="0"/>
              <a:t>sur l’honneur des employeurs</a:t>
            </a:r>
          </a:p>
          <a:p>
            <a:pPr marL="742950" lvl="1" indent="-285750">
              <a:buFontTx/>
              <a:buChar char="-"/>
            </a:pPr>
            <a:r>
              <a:rPr lang="fr-FR" dirty="0">
                <a:solidFill>
                  <a:srgbClr val="FF0000"/>
                </a:solidFill>
              </a:rPr>
              <a:t>LDG intégrant des critères d’octroi de la bonification (prochain CST le 19/05 avec date limite de transmission au CDG via AGIRHE le 6/04)</a:t>
            </a:r>
          </a:p>
          <a:p>
            <a:pPr marL="742950" lvl="1" indent="-285750">
              <a:buFontTx/>
              <a:buChar char="-"/>
            </a:pPr>
            <a:r>
              <a:rPr lang="fr-FR" dirty="0"/>
              <a:t>Compte rendu d’entretien professionnel</a:t>
            </a:r>
          </a:p>
          <a:p>
            <a:pPr marL="742950" lvl="1" indent="-285750">
              <a:buFontTx/>
              <a:buChar char="-"/>
            </a:pPr>
            <a:endParaRPr lang="fr-FR" dirty="0"/>
          </a:p>
          <a:p>
            <a:pPr lvl="1"/>
            <a:r>
              <a:rPr lang="fr-FR" dirty="0">
                <a:solidFill>
                  <a:srgbClr val="FF0000"/>
                </a:solidFill>
              </a:rPr>
              <a:t>1 document par PDF en respectant les règles de nommage</a:t>
            </a:r>
          </a:p>
          <a:p>
            <a:pPr lvl="1"/>
            <a:endParaRPr lang="fr-FR" dirty="0">
              <a:solidFill>
                <a:srgbClr val="FF0000"/>
              </a:solidFill>
            </a:endParaRPr>
          </a:p>
          <a:p>
            <a:pPr marL="285750" indent="-285750">
              <a:buFontTx/>
              <a:buChar char="-"/>
            </a:pPr>
            <a:endParaRPr lang="fr-FR" dirty="0"/>
          </a:p>
        </p:txBody>
      </p:sp>
    </p:spTree>
    <p:extLst>
      <p:ext uri="{BB962C8B-B14F-4D97-AF65-F5344CB8AC3E}">
        <p14:creationId xmlns:p14="http://schemas.microsoft.com/office/powerpoint/2010/main" val="283763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CA04-E89E-2EA5-F2F8-ADB8B6D8ABE9}"/>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A9F0C82C-55AA-6ECD-F5CA-2F35512ECFB3}"/>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ABBDF2F-009A-74A0-696D-68BE17CED884}"/>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F401BCF-0CF6-0766-DA7A-045C19F53E1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3D0F6EE-A887-BC02-CA72-EAC3890E408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682CB5B-8D78-8416-E1F4-8BF2848BD7E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6049E9E-16FD-9DD2-B56E-A3337F7061A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3E87CBF-C049-248A-BC64-C08A7B6799D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B8BDDEE-15FC-C574-E292-155DFF3B712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720B4E8-E87C-715C-BF52-E6961DB1E4F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5E10500-436D-C8C9-D65E-2A22D065842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D9F975F-C95A-11A9-35E3-5CB9341EEB6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5BF7BB-0617-FE68-FDFD-7717DBA16FB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3EBB810-A4B9-EA42-1F08-596CEDB0413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5B07CBD-E98D-0811-011A-70B144CBC81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5712B462-0331-1181-8CAB-185911D5B4EE}"/>
              </a:ext>
            </a:extLst>
          </p:cNvPr>
          <p:cNvSpPr txBox="1"/>
          <p:nvPr/>
        </p:nvSpPr>
        <p:spPr>
          <a:xfrm>
            <a:off x="3319170" y="601062"/>
            <a:ext cx="4948571" cy="369332"/>
          </a:xfrm>
          <a:prstGeom prst="rect">
            <a:avLst/>
          </a:prstGeom>
          <a:noFill/>
        </p:spPr>
        <p:txBody>
          <a:bodyPr wrap="square" rtlCol="0">
            <a:spAutoFit/>
          </a:bodyPr>
          <a:lstStyle/>
          <a:p>
            <a:pPr algn="r"/>
            <a:r>
              <a:rPr lang="fr-FR" b="1" dirty="0">
                <a:solidFill>
                  <a:srgbClr val="00B0F0"/>
                </a:solidFill>
              </a:rPr>
              <a:t>Avantage spécifique d’ancienneté</a:t>
            </a:r>
          </a:p>
        </p:txBody>
      </p:sp>
      <p:sp>
        <p:nvSpPr>
          <p:cNvPr id="5" name="ZoneTexte 4">
            <a:extLst>
              <a:ext uri="{FF2B5EF4-FFF2-40B4-BE49-F238E27FC236}">
                <a16:creationId xmlns:a16="http://schemas.microsoft.com/office/drawing/2014/main" id="{526DF131-99EE-1434-B98A-12B7CCEF180F}"/>
              </a:ext>
            </a:extLst>
          </p:cNvPr>
          <p:cNvSpPr txBox="1"/>
          <p:nvPr/>
        </p:nvSpPr>
        <p:spPr>
          <a:xfrm>
            <a:off x="457200" y="1696563"/>
            <a:ext cx="8470900" cy="4801314"/>
          </a:xfrm>
          <a:prstGeom prst="rect">
            <a:avLst/>
          </a:prstGeom>
          <a:noFill/>
        </p:spPr>
        <p:txBody>
          <a:bodyPr wrap="square" rtlCol="0">
            <a:spAutoFit/>
          </a:bodyPr>
          <a:lstStyle/>
          <a:p>
            <a:pPr lvl="1"/>
            <a:endParaRPr lang="fr-FR" dirty="0">
              <a:solidFill>
                <a:srgbClr val="FF0000"/>
              </a:solidFill>
            </a:endParaRPr>
          </a:p>
          <a:p>
            <a:pPr lvl="1"/>
            <a:r>
              <a:rPr lang="fr-FR" b="1" dirty="0"/>
              <a:t>Pour les agents à temps non complet exerçant les fonctions de secrétaire général de mairie sur le même grade dans plusieurs communes </a:t>
            </a:r>
            <a:r>
              <a:rPr lang="fr-FR" dirty="0"/>
              <a:t>: </a:t>
            </a:r>
          </a:p>
          <a:p>
            <a:pPr lvl="1"/>
            <a:endParaRPr lang="fr-FR" dirty="0"/>
          </a:p>
          <a:p>
            <a:pPr marL="742950" lvl="1" indent="-285750">
              <a:buFontTx/>
              <a:buChar char="-"/>
            </a:pPr>
            <a:r>
              <a:rPr lang="fr-FR" dirty="0"/>
              <a:t>proposition de bonification facultative est faite, après avis des autres autorités territoriales, par l'autorité de la collectivité auquel le fonctionnaire consacre la plus grande partie de son activité et, en cas de durée égale de son travail dans plusieurs collectivités, par l'autorité territoriale qui l'a recruté en premier.</a:t>
            </a:r>
          </a:p>
          <a:p>
            <a:pPr marL="742950" lvl="1" indent="-285750">
              <a:buFontTx/>
              <a:buChar char="-"/>
            </a:pPr>
            <a:endParaRPr lang="fr-FR" dirty="0"/>
          </a:p>
          <a:p>
            <a:pPr marL="742950" lvl="1" indent="-285750">
              <a:buFontTx/>
              <a:buChar char="-"/>
            </a:pPr>
            <a:r>
              <a:rPr lang="fr-FR" dirty="0"/>
              <a:t>l’agent ne pourra bénéficier de l’avantage spécifique d’ancienneté que si les LDG de chaque collectivité ont prévu des critères</a:t>
            </a:r>
          </a:p>
          <a:p>
            <a:pPr marL="742950" lvl="1" indent="-285750">
              <a:buFontTx/>
              <a:buChar char="-"/>
            </a:pPr>
            <a:endParaRPr lang="fr-FR" dirty="0"/>
          </a:p>
          <a:p>
            <a:pPr marL="742950" lvl="1" indent="-285750">
              <a:buFontTx/>
              <a:buChar char="-"/>
            </a:pPr>
            <a:endParaRPr lang="fr-FR" dirty="0"/>
          </a:p>
          <a:p>
            <a:pPr marL="285750" indent="-285750">
              <a:buFontTx/>
              <a:buChar char="-"/>
            </a:pPr>
            <a:endParaRPr lang="fr-FR" dirty="0"/>
          </a:p>
          <a:p>
            <a:pPr marL="285750" indent="-285750">
              <a:buFontTx/>
              <a:buChar char="-"/>
            </a:pPr>
            <a:endParaRPr lang="fr-FR" dirty="0"/>
          </a:p>
          <a:p>
            <a:pPr lvl="1"/>
            <a:r>
              <a:rPr lang="fr-FR" dirty="0"/>
              <a:t>	</a:t>
            </a:r>
          </a:p>
          <a:p>
            <a:pPr marL="285750" indent="-285750">
              <a:buFontTx/>
              <a:buChar char="-"/>
            </a:pPr>
            <a:endParaRPr lang="fr-FR" dirty="0"/>
          </a:p>
        </p:txBody>
      </p:sp>
      <p:pic>
        <p:nvPicPr>
          <p:cNvPr id="4" name="Image 3" descr="Une image contenant cercle, dessin humoristique, clipart, Visage humain&#10;&#10;Le contenu généré par l’IA peut être incorrect.">
            <a:extLst>
              <a:ext uri="{FF2B5EF4-FFF2-40B4-BE49-F238E27FC236}">
                <a16:creationId xmlns:a16="http://schemas.microsoft.com/office/drawing/2014/main" id="{EAFEE191-6B62-010F-6C33-B673E869F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4970931"/>
            <a:ext cx="2857500" cy="1457325"/>
          </a:xfrm>
          <a:prstGeom prst="rect">
            <a:avLst/>
          </a:prstGeom>
        </p:spPr>
      </p:pic>
    </p:spTree>
    <p:extLst>
      <p:ext uri="{BB962C8B-B14F-4D97-AF65-F5344CB8AC3E}">
        <p14:creationId xmlns:p14="http://schemas.microsoft.com/office/powerpoint/2010/main" val="34097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B2EA3-897D-6924-E116-9C06B90EDC13}"/>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B513A747-1A70-2034-3647-BAD83CA7534C}"/>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8A776544-8CA4-EC1A-DA08-6A99836756E3}"/>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9B81574A-3BF3-19CB-6FC3-4F8A657BE67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27555773-9CF6-51E9-96D9-F245B599FA5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08FDD977-AF5C-A298-51DA-D685B5830AF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FCB18A8F-77C5-D231-F0AB-14ABABF91063}"/>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6ED41F82-5CD4-CFC6-BB2C-2947AD4CA03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B71E343A-1857-AA8A-181D-50C40A2362F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D6BB8BD1-D038-7EDA-3E30-85E6457B10B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B6EDEE44-72F0-720F-0FBF-02D079D3E043}"/>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7D138BD2-5EF1-7EAF-B67D-40620B17460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588F7CF4-CA6C-3D7A-63CF-09AD12EAD23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8CEDA846-35FC-0483-724C-CABD7F14FC5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A19E6D8D-A665-35BB-9717-FF7E393D247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D25B61AE-7922-BBA1-E846-9F60C1348785}"/>
              </a:ext>
            </a:extLst>
          </p:cNvPr>
          <p:cNvGraphicFramePr/>
          <p:nvPr>
            <p:extLst>
              <p:ext uri="{D42A27DB-BD31-4B8C-83A1-F6EECF244321}">
                <p14:modId xmlns:p14="http://schemas.microsoft.com/office/powerpoint/2010/main" val="2689366592"/>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77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288350"/>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980964"/>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5268" y="1326149"/>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4A3ABF82-5102-2C11-6F31-0998D6D0C02A}"/>
              </a:ext>
            </a:extLst>
          </p:cNvPr>
          <p:cNvSpPr txBox="1"/>
          <p:nvPr/>
        </p:nvSpPr>
        <p:spPr>
          <a:xfrm>
            <a:off x="3435858" y="510047"/>
            <a:ext cx="5143500"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a:solidFill>
                  <a:schemeClr val="accent5">
                    <a:lumMod val="75000"/>
                  </a:schemeClr>
                </a:solidFill>
                <a:latin typeface="Century Schoolbook" panose="02040604050505020304" pitchFamily="18" charset="0"/>
              </a:rPr>
              <a:t>Une </a:t>
            </a:r>
            <a:r>
              <a:rPr lang="en-US" sz="1600" dirty="0" err="1">
                <a:solidFill>
                  <a:schemeClr val="accent5">
                    <a:lumMod val="75000"/>
                  </a:schemeClr>
                </a:solidFill>
                <a:latin typeface="Century Schoolbook" panose="02040604050505020304" pitchFamily="18" charset="0"/>
              </a:rPr>
              <a:t>visio</a:t>
            </a:r>
            <a:r>
              <a:rPr lang="en-US" sz="1600" dirty="0">
                <a:solidFill>
                  <a:schemeClr val="accent5">
                    <a:lumMod val="75000"/>
                  </a:schemeClr>
                </a:solidFill>
                <a:latin typeface="Century Schoolbook" panose="02040604050505020304" pitchFamily="18" charset="0"/>
              </a:rPr>
              <a:t> </a:t>
            </a:r>
            <a:r>
              <a:rPr lang="en-US" sz="1600" dirty="0" err="1">
                <a:solidFill>
                  <a:schemeClr val="accent5">
                    <a:lumMod val="75000"/>
                  </a:schemeClr>
                </a:solidFill>
                <a:latin typeface="Century Schoolbook" panose="02040604050505020304" pitchFamily="18" charset="0"/>
              </a:rPr>
              <a:t>spécifique</a:t>
            </a:r>
            <a:r>
              <a:rPr lang="en-US" sz="1600" dirty="0">
                <a:solidFill>
                  <a:schemeClr val="accent5">
                    <a:lumMod val="75000"/>
                  </a:schemeClr>
                </a:solidFill>
                <a:latin typeface="Century Schoolbook" panose="02040604050505020304" pitchFamily="18" charset="0"/>
              </a:rPr>
              <a:t> par guide </a:t>
            </a:r>
          </a:p>
          <a:p>
            <a:pPr indent="-228600">
              <a:lnSpc>
                <a:spcPct val="90000"/>
              </a:lnSpc>
              <a:spcAft>
                <a:spcPts val="600"/>
              </a:spcAft>
              <a:buFont typeface="Arial" panose="020B0604020202020204" pitchFamily="34" charset="0"/>
              <a:buChar char="•"/>
            </a:pPr>
            <a:r>
              <a:rPr lang="en-US" sz="1600" dirty="0">
                <a:solidFill>
                  <a:schemeClr val="accent5">
                    <a:lumMod val="75000"/>
                  </a:schemeClr>
                </a:solidFill>
                <a:latin typeface="Century Schoolbook" panose="02040604050505020304" pitchFamily="18" charset="0"/>
              </a:rPr>
              <a:t>Sur inscription : un lien sera </a:t>
            </a:r>
            <a:r>
              <a:rPr lang="en-US" sz="1600" dirty="0" err="1">
                <a:solidFill>
                  <a:schemeClr val="accent5">
                    <a:lumMod val="75000"/>
                  </a:schemeClr>
                </a:solidFill>
                <a:latin typeface="Century Schoolbook" panose="02040604050505020304" pitchFamily="18" charset="0"/>
              </a:rPr>
              <a:t>envoyé</a:t>
            </a:r>
            <a:r>
              <a:rPr lang="en-US" sz="1600" dirty="0">
                <a:solidFill>
                  <a:schemeClr val="accent5">
                    <a:lumMod val="75000"/>
                  </a:schemeClr>
                </a:solidFill>
                <a:latin typeface="Century Schoolbook" panose="02040604050505020304" pitchFamily="18" charset="0"/>
              </a:rPr>
              <a:t> via le flash info du Centre de Gestion</a:t>
            </a:r>
          </a:p>
        </p:txBody>
      </p:sp>
      <p:pic>
        <p:nvPicPr>
          <p:cNvPr id="7" name="Image 6" descr="Une image contenant texte, capture d’écran, logo, Police&#10;&#10;Le contenu généré par l’IA peut être incorrect.">
            <a:extLst>
              <a:ext uri="{FF2B5EF4-FFF2-40B4-BE49-F238E27FC236}">
                <a16:creationId xmlns:a16="http://schemas.microsoft.com/office/drawing/2014/main" id="{139E3E24-0B0C-ADA9-D513-C60976CEB2FD}"/>
              </a:ext>
            </a:extLst>
          </p:cNvPr>
          <p:cNvPicPr>
            <a:picLocks noChangeAspect="1"/>
          </p:cNvPicPr>
          <p:nvPr/>
        </p:nvPicPr>
        <p:blipFill>
          <a:blip r:embed="rId2"/>
          <a:stretch>
            <a:fillRect/>
          </a:stretch>
        </p:blipFill>
        <p:spPr>
          <a:xfrm>
            <a:off x="493296" y="2606462"/>
            <a:ext cx="2538420" cy="3639312"/>
          </a:xfrm>
          <a:prstGeom prst="rect">
            <a:avLst/>
          </a:prstGeom>
        </p:spPr>
      </p:pic>
      <p:pic>
        <p:nvPicPr>
          <p:cNvPr id="5" name="Espace réservé du contenu 4" descr="Une image contenant texte, capture d’écran, logo, Police&#10;&#10;Le contenu généré par l’IA peut être incorrect.">
            <a:extLst>
              <a:ext uri="{FF2B5EF4-FFF2-40B4-BE49-F238E27FC236}">
                <a16:creationId xmlns:a16="http://schemas.microsoft.com/office/drawing/2014/main" id="{7FECA4A0-A9C5-BA44-E312-6FAA621E4111}"/>
              </a:ext>
            </a:extLst>
          </p:cNvPr>
          <p:cNvPicPr>
            <a:picLocks noGrp="1" noChangeAspect="1"/>
          </p:cNvPicPr>
          <p:nvPr>
            <p:ph idx="1"/>
          </p:nvPr>
        </p:nvPicPr>
        <p:blipFill>
          <a:blip r:embed="rId3"/>
          <a:stretch>
            <a:fillRect/>
          </a:stretch>
        </p:blipFill>
        <p:spPr>
          <a:xfrm>
            <a:off x="3326559" y="2606462"/>
            <a:ext cx="2556616" cy="3639312"/>
          </a:xfrm>
          <a:prstGeom prst="rect">
            <a:avLst/>
          </a:prstGeom>
        </p:spPr>
      </p:pic>
      <p:pic>
        <p:nvPicPr>
          <p:cNvPr id="9" name="Image 8" descr="Une image contenant texte, Visage humain, habits, homme&#10;&#10;Le contenu généré par l’IA peut être incorrect.">
            <a:extLst>
              <a:ext uri="{FF2B5EF4-FFF2-40B4-BE49-F238E27FC236}">
                <a16:creationId xmlns:a16="http://schemas.microsoft.com/office/drawing/2014/main" id="{03E65239-E322-C05D-C2FA-014CF49E6206}"/>
              </a:ext>
            </a:extLst>
          </p:cNvPr>
          <p:cNvPicPr>
            <a:picLocks noChangeAspect="1"/>
          </p:cNvPicPr>
          <p:nvPr/>
        </p:nvPicPr>
        <p:blipFill>
          <a:blip r:embed="rId4"/>
          <a:stretch>
            <a:fillRect/>
          </a:stretch>
        </p:blipFill>
        <p:spPr>
          <a:xfrm>
            <a:off x="6164372" y="2606462"/>
            <a:ext cx="2565714" cy="3639312"/>
          </a:xfrm>
          <a:prstGeom prst="rect">
            <a:avLst/>
          </a:prstGeom>
        </p:spPr>
      </p:pic>
      <p:sp>
        <p:nvSpPr>
          <p:cNvPr id="4" name="ZoneTexte 3">
            <a:extLst>
              <a:ext uri="{FF2B5EF4-FFF2-40B4-BE49-F238E27FC236}">
                <a16:creationId xmlns:a16="http://schemas.microsoft.com/office/drawing/2014/main" id="{27373F79-97BD-D7B5-73C6-7DBC7F3C3B89}"/>
              </a:ext>
            </a:extLst>
          </p:cNvPr>
          <p:cNvSpPr txBox="1"/>
          <p:nvPr/>
        </p:nvSpPr>
        <p:spPr>
          <a:xfrm>
            <a:off x="611124" y="510047"/>
            <a:ext cx="2513076" cy="1645920"/>
          </a:xfrm>
          <a:prstGeom prst="rect">
            <a:avLst/>
          </a:prstGeom>
        </p:spPr>
        <p:txBody>
          <a:bodyPr vert="horz" lIns="91440" tIns="45720" rIns="91440" bIns="45720" rtlCol="0" anchor="ctr">
            <a:normAutofit fontScale="92500" lnSpcReduction="10000"/>
          </a:bodyPr>
          <a:lstStyle/>
          <a:p>
            <a:pPr lvl="0" algn="ctr"/>
            <a:r>
              <a:rPr lang="fr-FR" sz="4000" dirty="0"/>
              <a:t>FIPHFP : </a:t>
            </a:r>
          </a:p>
          <a:p>
            <a:pPr lvl="0" algn="ctr"/>
            <a:r>
              <a:rPr lang="fr-FR" sz="4000" dirty="0"/>
              <a:t>3 guides pratiques</a:t>
            </a:r>
          </a:p>
        </p:txBody>
      </p:sp>
    </p:spTree>
    <p:extLst>
      <p:ext uri="{BB962C8B-B14F-4D97-AF65-F5344CB8AC3E}">
        <p14:creationId xmlns:p14="http://schemas.microsoft.com/office/powerpoint/2010/main" val="368044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F7E9C-F63D-41E1-415B-52E45ACDAE12}"/>
              </a:ext>
            </a:extLst>
          </p:cNvPr>
          <p:cNvSpPr>
            <a:spLocks noGrp="1"/>
          </p:cNvSpPr>
          <p:nvPr>
            <p:ph type="title"/>
          </p:nvPr>
        </p:nvSpPr>
        <p:spPr>
          <a:xfrm>
            <a:off x="628650" y="111715"/>
            <a:ext cx="7886700" cy="1325563"/>
          </a:xfrm>
          <a:ln w="28575">
            <a:solidFill>
              <a:schemeClr val="accent5">
                <a:lumMod val="75000"/>
              </a:schemeClr>
            </a:solidFill>
          </a:ln>
          <a:effectLst/>
        </p:spPr>
        <p:txBody>
          <a:bodyPr>
            <a:normAutofit/>
          </a:bodyPr>
          <a:lstStyle/>
          <a:p>
            <a:pPr algn="ctr"/>
            <a:r>
              <a:rPr lang="fr-FR" sz="2400" b="1" dirty="0">
                <a:solidFill>
                  <a:srgbClr val="000000"/>
                </a:solidFill>
                <a:effectLst/>
                <a:latin typeface="Calibri" panose="020F0502020204030204" pitchFamily="34" charset="0"/>
                <a:ea typeface="Times New Roman" panose="02020603050405020304" pitchFamily="18" charset="0"/>
              </a:rPr>
              <a:t>Accompagner le reclassement des agents publics en situation de handicap et/ou rencontrant des problématiques de santé dans la Fonction Publique </a:t>
            </a:r>
            <a:endParaRPr lang="fr-FR" sz="4000" b="1" dirty="0"/>
          </a:p>
        </p:txBody>
      </p:sp>
      <p:sp>
        <p:nvSpPr>
          <p:cNvPr id="3" name="Espace réservé du contenu 2">
            <a:extLst>
              <a:ext uri="{FF2B5EF4-FFF2-40B4-BE49-F238E27FC236}">
                <a16:creationId xmlns:a16="http://schemas.microsoft.com/office/drawing/2014/main" id="{693E6F8B-86CD-29EE-6B48-8CF3EF691C92}"/>
              </a:ext>
            </a:extLst>
          </p:cNvPr>
          <p:cNvSpPr>
            <a:spLocks noGrp="1"/>
          </p:cNvSpPr>
          <p:nvPr>
            <p:ph idx="1"/>
          </p:nvPr>
        </p:nvSpPr>
        <p:spPr>
          <a:xfrm>
            <a:off x="152400" y="1676400"/>
            <a:ext cx="8362950" cy="4919073"/>
          </a:xfrm>
        </p:spPr>
        <p:txBody>
          <a:bodyPr>
            <a:normAutofit/>
          </a:bodyPr>
          <a:lstStyle/>
          <a:p>
            <a:pPr marL="0" indent="0">
              <a:buNone/>
            </a:pPr>
            <a:r>
              <a:rPr lang="fr-FR" b="1" dirty="0"/>
              <a:t>Les points principaux abordés du guide </a:t>
            </a:r>
            <a:r>
              <a:rPr lang="fr-FR" dirty="0"/>
              <a:t>:</a:t>
            </a:r>
          </a:p>
          <a:p>
            <a:r>
              <a:rPr lang="fr-FR" dirty="0"/>
              <a:t>Les notions d’inaptitude temporaire/définitive – partielle/totale</a:t>
            </a:r>
          </a:p>
          <a:p>
            <a:r>
              <a:rPr lang="fr-FR" dirty="0"/>
              <a:t>La procédure du reclassement (distinction des agents titulaires, </a:t>
            </a:r>
          </a:p>
          <a:p>
            <a:pPr marL="0" indent="0">
              <a:buNone/>
            </a:pPr>
            <a:r>
              <a:rPr lang="fr-FR" dirty="0"/>
              <a:t>stagiaires et contractuels)</a:t>
            </a:r>
          </a:p>
          <a:p>
            <a:r>
              <a:rPr lang="fr-FR" dirty="0"/>
              <a:t>Le rôle du conseil médical</a:t>
            </a:r>
            <a:endParaRPr lang="fr-FR" i="1" dirty="0">
              <a:solidFill>
                <a:schemeClr val="accent5">
                  <a:lumMod val="75000"/>
                </a:schemeClr>
              </a:solidFill>
            </a:endParaRPr>
          </a:p>
          <a:p>
            <a:r>
              <a:rPr lang="fr-FR" dirty="0"/>
              <a:t>Ce qu’il se passe en cas d’absence de reclassement ou de refus de reclassement par l’agent</a:t>
            </a:r>
          </a:p>
          <a:p>
            <a:r>
              <a:rPr lang="fr-FR" dirty="0"/>
              <a:t>Point sur la PPR </a:t>
            </a:r>
            <a:r>
              <a:rPr lang="fr-FR" dirty="0">
                <a:sym typeface="Wingdings" panose="05000000000000000000" pitchFamily="2" charset="2"/>
              </a:rPr>
              <a:t> </a:t>
            </a:r>
            <a:r>
              <a:rPr lang="fr-FR" i="1" dirty="0">
                <a:solidFill>
                  <a:schemeClr val="accent5">
                    <a:lumMod val="75000"/>
                  </a:schemeClr>
                </a:solidFill>
                <a:sym typeface="Wingdings" panose="05000000000000000000" pitchFamily="2" charset="2"/>
              </a:rPr>
              <a:t>Visio dédiée : accompagnement du CDG18 dans ce cadre</a:t>
            </a:r>
          </a:p>
          <a:p>
            <a:r>
              <a:rPr lang="fr-FR" dirty="0">
                <a:sym typeface="Wingdings" panose="05000000000000000000" pitchFamily="2" charset="2"/>
              </a:rPr>
              <a:t>Outils et dispositifs pouvant être mobilisés</a:t>
            </a:r>
          </a:p>
          <a:p>
            <a:pPr marL="0" indent="0">
              <a:buNone/>
            </a:pPr>
            <a:r>
              <a:rPr lang="fr-FR" i="1" dirty="0">
                <a:solidFill>
                  <a:schemeClr val="accent5">
                    <a:lumMod val="75000"/>
                  </a:schemeClr>
                </a:solidFill>
                <a:sym typeface="Wingdings" panose="05000000000000000000" pitchFamily="2" charset="2"/>
              </a:rPr>
              <a:t>Visio dédiée : focus sur le catalogue des aides du FIPHFP pour les agents RQTH dans le cadre du reclassement </a:t>
            </a:r>
            <a:endParaRPr lang="fr-FR" i="1" dirty="0">
              <a:solidFill>
                <a:schemeClr val="accent5">
                  <a:lumMod val="75000"/>
                </a:schemeClr>
              </a:solidFill>
            </a:endParaRPr>
          </a:p>
        </p:txBody>
      </p:sp>
      <p:pic>
        <p:nvPicPr>
          <p:cNvPr id="6" name="Image 5">
            <a:extLst>
              <a:ext uri="{FF2B5EF4-FFF2-40B4-BE49-F238E27FC236}">
                <a16:creationId xmlns:a16="http://schemas.microsoft.com/office/drawing/2014/main" id="{732B2A5E-E284-3C24-E8EA-FC6281816EFD}"/>
              </a:ext>
            </a:extLst>
          </p:cNvPr>
          <p:cNvPicPr>
            <a:picLocks noChangeAspect="1"/>
          </p:cNvPicPr>
          <p:nvPr/>
        </p:nvPicPr>
        <p:blipFill>
          <a:blip r:embed="rId2"/>
          <a:stretch>
            <a:fillRect/>
          </a:stretch>
        </p:blipFill>
        <p:spPr>
          <a:xfrm>
            <a:off x="7543800" y="1513478"/>
            <a:ext cx="1574562" cy="2237985"/>
          </a:xfrm>
          <a:prstGeom prst="rect">
            <a:avLst/>
          </a:prstGeom>
          <a:ln w="28575">
            <a:solidFill>
              <a:schemeClr val="tx1"/>
            </a:solidFill>
          </a:ln>
        </p:spPr>
      </p:pic>
    </p:spTree>
    <p:extLst>
      <p:ext uri="{BB962C8B-B14F-4D97-AF65-F5344CB8AC3E}">
        <p14:creationId xmlns:p14="http://schemas.microsoft.com/office/powerpoint/2010/main" val="163124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D402E-A224-2745-058C-5AD91536F59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62CF46-02E0-FE6F-1D0D-58E83314C2B5}"/>
              </a:ext>
            </a:extLst>
          </p:cNvPr>
          <p:cNvSpPr>
            <a:spLocks noGrp="1"/>
          </p:cNvSpPr>
          <p:nvPr>
            <p:ph type="title"/>
          </p:nvPr>
        </p:nvSpPr>
        <p:spPr>
          <a:xfrm>
            <a:off x="628650" y="111715"/>
            <a:ext cx="7886700" cy="1325563"/>
          </a:xfrm>
          <a:ln w="28575">
            <a:solidFill>
              <a:schemeClr val="accent5">
                <a:lumMod val="75000"/>
              </a:schemeClr>
            </a:solidFill>
          </a:ln>
          <a:effectLst/>
        </p:spPr>
        <p:txBody>
          <a:bodyPr>
            <a:normAutofit/>
          </a:bodyPr>
          <a:lstStyle/>
          <a:p>
            <a:pPr algn="ctr"/>
            <a:r>
              <a:rPr lang="fr-FR" sz="2400" b="1" dirty="0">
                <a:solidFill>
                  <a:srgbClr val="000000"/>
                </a:solidFill>
                <a:effectLst/>
                <a:latin typeface="Calibri" panose="020F0502020204030204" pitchFamily="34" charset="0"/>
                <a:ea typeface="Times New Roman" panose="02020603050405020304" pitchFamily="18" charset="0"/>
              </a:rPr>
              <a:t>Fonction Publique : anticiper et accompagner le retour à l’emploi d’un agent pendant ou après un cancer </a:t>
            </a:r>
            <a:endParaRPr lang="fr-FR" sz="2400" b="1" dirty="0"/>
          </a:p>
        </p:txBody>
      </p:sp>
      <p:sp>
        <p:nvSpPr>
          <p:cNvPr id="3" name="Espace réservé du contenu 2">
            <a:extLst>
              <a:ext uri="{FF2B5EF4-FFF2-40B4-BE49-F238E27FC236}">
                <a16:creationId xmlns:a16="http://schemas.microsoft.com/office/drawing/2014/main" id="{D222D878-5AC7-9419-C377-36282C92404B}"/>
              </a:ext>
            </a:extLst>
          </p:cNvPr>
          <p:cNvSpPr>
            <a:spLocks noGrp="1"/>
          </p:cNvSpPr>
          <p:nvPr>
            <p:ph idx="1"/>
          </p:nvPr>
        </p:nvSpPr>
        <p:spPr>
          <a:xfrm>
            <a:off x="152400" y="1676400"/>
            <a:ext cx="8362950" cy="4919073"/>
          </a:xfrm>
        </p:spPr>
        <p:txBody>
          <a:bodyPr>
            <a:normAutofit/>
          </a:bodyPr>
          <a:lstStyle/>
          <a:p>
            <a:pPr marL="0" indent="0">
              <a:buNone/>
            </a:pPr>
            <a:r>
              <a:rPr lang="fr-FR" b="1" dirty="0"/>
              <a:t>Les points principaux abordés du guide </a:t>
            </a:r>
            <a:r>
              <a:rPr lang="fr-FR" dirty="0"/>
              <a:t>:</a:t>
            </a:r>
          </a:p>
          <a:p>
            <a:r>
              <a:rPr lang="fr-FR" dirty="0"/>
              <a:t>Lien entre cancer et travail</a:t>
            </a:r>
          </a:p>
          <a:p>
            <a:r>
              <a:rPr lang="fr-FR" dirty="0"/>
              <a:t>Les impacts du cancer sur le plan personnel et professionnel</a:t>
            </a:r>
          </a:p>
          <a:p>
            <a:r>
              <a:rPr lang="fr-FR" dirty="0"/>
              <a:t>Maintien dans l’emploi : anticiper et organiser l’accompagnement des agents.</a:t>
            </a:r>
            <a:r>
              <a:rPr lang="fr-FR" i="1" dirty="0">
                <a:solidFill>
                  <a:schemeClr val="accent5">
                    <a:lumMod val="75000"/>
                  </a:schemeClr>
                </a:solidFill>
                <a:sym typeface="Wingdings" panose="05000000000000000000" pitchFamily="2" charset="2"/>
              </a:rPr>
              <a:t> </a:t>
            </a:r>
            <a:r>
              <a:rPr lang="fr-FR" dirty="0">
                <a:sym typeface="Wingdings" panose="05000000000000000000" pitchFamily="2" charset="2"/>
              </a:rPr>
              <a:t>Préparation et organisation du retour des agents en poste pour l’agent et les équipes. </a:t>
            </a:r>
          </a:p>
          <a:p>
            <a:pPr marL="0" indent="0">
              <a:buNone/>
            </a:pPr>
            <a:r>
              <a:rPr lang="fr-FR" dirty="0">
                <a:sym typeface="Wingdings" panose="05000000000000000000" pitchFamily="2" charset="2"/>
              </a:rPr>
              <a:t>Le rôle du manager dans ce cadre.</a:t>
            </a:r>
          </a:p>
          <a:p>
            <a:r>
              <a:rPr lang="fr-FR" dirty="0">
                <a:sym typeface="Wingdings" panose="05000000000000000000" pitchFamily="2" charset="2"/>
              </a:rPr>
              <a:t>Les acteurs et les dispositifs statutaires mobilisables </a:t>
            </a:r>
            <a:r>
              <a:rPr lang="fr-FR" i="1" dirty="0">
                <a:solidFill>
                  <a:schemeClr val="accent5">
                    <a:lumMod val="75000"/>
                  </a:schemeClr>
                </a:solidFill>
                <a:sym typeface="Wingdings" panose="05000000000000000000" pitchFamily="2" charset="2"/>
              </a:rPr>
              <a:t>Visio dédiée : les accompagnements possibles et proposés par le Centre de Gestion</a:t>
            </a:r>
          </a:p>
          <a:p>
            <a:r>
              <a:rPr lang="fr-FR" dirty="0"/>
              <a:t>Les aides du FIPHFP </a:t>
            </a:r>
            <a:r>
              <a:rPr lang="fr-FR" dirty="0">
                <a:sym typeface="Wingdings" panose="05000000000000000000" pitchFamily="2" charset="2"/>
              </a:rPr>
              <a:t></a:t>
            </a:r>
            <a:r>
              <a:rPr lang="fr-FR" i="1" dirty="0">
                <a:solidFill>
                  <a:schemeClr val="accent5">
                    <a:lumMod val="75000"/>
                  </a:schemeClr>
                </a:solidFill>
                <a:sym typeface="Wingdings" panose="05000000000000000000" pitchFamily="2" charset="2"/>
              </a:rPr>
              <a:t>Visio dédiée : focus sur le catalogue des aides du FIPHFP </a:t>
            </a:r>
            <a:endParaRPr lang="fr-FR" i="1" dirty="0">
              <a:solidFill>
                <a:schemeClr val="accent5">
                  <a:lumMod val="75000"/>
                </a:schemeClr>
              </a:solidFill>
            </a:endParaRPr>
          </a:p>
        </p:txBody>
      </p:sp>
      <p:pic>
        <p:nvPicPr>
          <p:cNvPr id="4" name="Image 3" descr="Une image contenant texte, capture d’écran, logo, Police&#10;&#10;Le contenu généré par l’IA peut être incorrect.">
            <a:extLst>
              <a:ext uri="{FF2B5EF4-FFF2-40B4-BE49-F238E27FC236}">
                <a16:creationId xmlns:a16="http://schemas.microsoft.com/office/drawing/2014/main" id="{3DF2CC89-AA3C-E7E8-A146-AD26B3A4A66F}"/>
              </a:ext>
            </a:extLst>
          </p:cNvPr>
          <p:cNvPicPr>
            <a:picLocks noChangeAspect="1"/>
          </p:cNvPicPr>
          <p:nvPr/>
        </p:nvPicPr>
        <p:blipFill>
          <a:blip r:embed="rId2"/>
          <a:stretch>
            <a:fillRect/>
          </a:stretch>
        </p:blipFill>
        <p:spPr>
          <a:xfrm>
            <a:off x="7620000" y="838200"/>
            <a:ext cx="1371600" cy="1966451"/>
          </a:xfrm>
          <a:prstGeom prst="rect">
            <a:avLst/>
          </a:prstGeom>
          <a:ln w="28575">
            <a:solidFill>
              <a:schemeClr val="tx1"/>
            </a:solidFill>
          </a:ln>
        </p:spPr>
      </p:pic>
    </p:spTree>
    <p:extLst>
      <p:ext uri="{BB962C8B-B14F-4D97-AF65-F5344CB8AC3E}">
        <p14:creationId xmlns:p14="http://schemas.microsoft.com/office/powerpoint/2010/main" val="374217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0" y="1143000"/>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482010" y="2555006"/>
            <a:ext cx="8345705" cy="4401205"/>
          </a:xfrm>
          <a:prstGeom prst="rect">
            <a:avLst/>
          </a:prstGeom>
          <a:noFill/>
        </p:spPr>
        <p:txBody>
          <a:bodyPr wrap="square" rtlCol="0">
            <a:spAutoFit/>
          </a:bodyPr>
          <a:lstStyle/>
          <a:p>
            <a:pPr marL="514350" indent="-514350">
              <a:buAutoNum type="arabicPeriod"/>
            </a:pPr>
            <a:r>
              <a:rPr lang="fr-FR" sz="2800" b="1" dirty="0">
                <a:solidFill>
                  <a:srgbClr val="00B0F0"/>
                </a:solidFill>
              </a:rPr>
              <a:t>Campagne Avancement de grade et promotion interne</a:t>
            </a:r>
          </a:p>
          <a:p>
            <a:endParaRPr lang="fr-FR" sz="2800" b="1" dirty="0">
              <a:solidFill>
                <a:schemeClr val="accent2"/>
              </a:solidFill>
            </a:endParaRPr>
          </a:p>
          <a:p>
            <a:pPr marL="541338"/>
            <a:r>
              <a:rPr lang="fr-FR" sz="2800" b="1" dirty="0">
                <a:solidFill>
                  <a:schemeClr val="accent2"/>
                </a:solidFill>
              </a:rPr>
              <a:t>2. Campagne avantage spécifique d’ancienneté des secrétaires généraux de mairie</a:t>
            </a:r>
          </a:p>
          <a:p>
            <a:endParaRPr lang="fr-FR" sz="2800" b="1" dirty="0">
              <a:solidFill>
                <a:srgbClr val="00B050"/>
              </a:solidFill>
            </a:endParaRPr>
          </a:p>
          <a:p>
            <a:pPr marL="1252538" lvl="1"/>
            <a:r>
              <a:rPr lang="fr-FR" sz="2800" b="1" dirty="0">
                <a:solidFill>
                  <a:schemeClr val="accent6">
                    <a:lumMod val="60000"/>
                    <a:lumOff val="40000"/>
                  </a:schemeClr>
                </a:solidFill>
              </a:rPr>
              <a:t>3. FIPHFP : 3 guides pratiques </a:t>
            </a:r>
          </a:p>
          <a:p>
            <a:pPr lvl="1"/>
            <a:endParaRPr lang="fr-FR" sz="2800" b="1" dirty="0">
              <a:solidFill>
                <a:srgbClr val="00B050"/>
              </a:solidFill>
            </a:endParaRPr>
          </a:p>
          <a:p>
            <a:pPr marL="2155825" lvl="2"/>
            <a:r>
              <a:rPr lang="fr-FR" sz="2800" b="1" dirty="0">
                <a:solidFill>
                  <a:srgbClr val="FF0000"/>
                </a:solidFill>
              </a:rPr>
              <a:t>4. L’actu-minute</a:t>
            </a:r>
            <a:endParaRPr lang="fr-FR" sz="2800" b="1" dirty="0">
              <a:solidFill>
                <a:srgbClr val="7030A0"/>
              </a:solidFill>
            </a:endParaRP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13FCA-F36A-9C3E-B241-65F45489B6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5C1D38-12D7-21B7-709C-F1553B8F5A94}"/>
              </a:ext>
            </a:extLst>
          </p:cNvPr>
          <p:cNvSpPr>
            <a:spLocks noGrp="1"/>
          </p:cNvSpPr>
          <p:nvPr>
            <p:ph type="title"/>
          </p:nvPr>
        </p:nvSpPr>
        <p:spPr>
          <a:xfrm>
            <a:off x="628650" y="111715"/>
            <a:ext cx="7886700" cy="1325563"/>
          </a:xfrm>
          <a:ln w="28575">
            <a:solidFill>
              <a:schemeClr val="accent5">
                <a:lumMod val="75000"/>
              </a:schemeClr>
            </a:solidFill>
          </a:ln>
          <a:effectLst/>
        </p:spPr>
        <p:txBody>
          <a:bodyPr>
            <a:normAutofit/>
          </a:bodyPr>
          <a:lstStyle/>
          <a:p>
            <a:pPr algn="ctr"/>
            <a:r>
              <a:rPr lang="fr-FR" sz="2400" b="1" dirty="0">
                <a:solidFill>
                  <a:srgbClr val="000000"/>
                </a:solidFill>
                <a:effectLst/>
                <a:latin typeface="Calibri" panose="020F0502020204030204" pitchFamily="34" charset="0"/>
                <a:ea typeface="Times New Roman" panose="02020603050405020304" pitchFamily="18" charset="0"/>
              </a:rPr>
              <a:t>La retraite des agents en situation de handicap dans la fonction publique </a:t>
            </a:r>
            <a:endParaRPr lang="fr-FR" sz="2400" b="1" dirty="0"/>
          </a:p>
        </p:txBody>
      </p:sp>
      <p:sp>
        <p:nvSpPr>
          <p:cNvPr id="3" name="Espace réservé du contenu 2">
            <a:extLst>
              <a:ext uri="{FF2B5EF4-FFF2-40B4-BE49-F238E27FC236}">
                <a16:creationId xmlns:a16="http://schemas.microsoft.com/office/drawing/2014/main" id="{C9E62137-3AED-87CD-945E-065437F87939}"/>
              </a:ext>
            </a:extLst>
          </p:cNvPr>
          <p:cNvSpPr>
            <a:spLocks noGrp="1"/>
          </p:cNvSpPr>
          <p:nvPr>
            <p:ph idx="1"/>
          </p:nvPr>
        </p:nvSpPr>
        <p:spPr>
          <a:xfrm>
            <a:off x="152400" y="1676400"/>
            <a:ext cx="8362950" cy="4919073"/>
          </a:xfrm>
        </p:spPr>
        <p:txBody>
          <a:bodyPr>
            <a:normAutofit/>
          </a:bodyPr>
          <a:lstStyle/>
          <a:p>
            <a:pPr marL="0" indent="0">
              <a:buNone/>
            </a:pPr>
            <a:r>
              <a:rPr lang="fr-FR" b="1" dirty="0"/>
              <a:t>Les points principaux abordés du guide </a:t>
            </a:r>
            <a:r>
              <a:rPr lang="fr-FR" dirty="0"/>
              <a:t>:</a:t>
            </a:r>
          </a:p>
          <a:p>
            <a:r>
              <a:rPr lang="fr-FR" dirty="0"/>
              <a:t>La retraite dans la Fonction Publique de manière générale </a:t>
            </a:r>
          </a:p>
          <a:p>
            <a:pPr marL="0" indent="0">
              <a:buNone/>
            </a:pPr>
            <a:r>
              <a:rPr lang="fr-FR" dirty="0"/>
              <a:t>(fonctionnaires/contractuels)</a:t>
            </a:r>
          </a:p>
          <a:p>
            <a:r>
              <a:rPr lang="fr-FR" dirty="0"/>
              <a:t>L’ouverture de la retraite progressive avec la loi du </a:t>
            </a:r>
          </a:p>
          <a:p>
            <a:pPr marL="0" indent="0">
              <a:buNone/>
            </a:pPr>
            <a:r>
              <a:rPr lang="fr-FR" dirty="0"/>
              <a:t>14 avril 2023</a:t>
            </a:r>
            <a:endParaRPr lang="fr-FR" i="1" dirty="0">
              <a:solidFill>
                <a:schemeClr val="accent5">
                  <a:lumMod val="75000"/>
                </a:schemeClr>
              </a:solidFill>
              <a:sym typeface="Wingdings" panose="05000000000000000000" pitchFamily="2" charset="2"/>
            </a:endParaRPr>
          </a:p>
          <a:p>
            <a:r>
              <a:rPr lang="fr-FR" dirty="0">
                <a:sym typeface="Wingdings" panose="05000000000000000000" pitchFamily="2" charset="2"/>
              </a:rPr>
              <a:t>Retraite anticipée pour invalidité (fonctionnaires/contractuels)</a:t>
            </a:r>
          </a:p>
          <a:p>
            <a:r>
              <a:rPr lang="fr-FR" dirty="0">
                <a:sym typeface="Wingdings" panose="05000000000000000000" pitchFamily="2" charset="2"/>
              </a:rPr>
              <a:t>Retraite anticipée des agents en situation de handicap (fonctionnaires/contractuels)  </a:t>
            </a:r>
            <a:r>
              <a:rPr lang="fr-FR" i="1" dirty="0">
                <a:solidFill>
                  <a:schemeClr val="accent5">
                    <a:lumMod val="75000"/>
                  </a:schemeClr>
                </a:solidFill>
                <a:sym typeface="Wingdings" panose="05000000000000000000" pitchFamily="2" charset="2"/>
              </a:rPr>
              <a:t>Visio dédiée : présentation des différentes aides financières pour les agents en situation de handicap</a:t>
            </a:r>
          </a:p>
          <a:p>
            <a:r>
              <a:rPr lang="fr-FR" dirty="0">
                <a:sym typeface="Wingdings" panose="05000000000000000000" pitchFamily="2" charset="2"/>
              </a:rPr>
              <a:t>Sites et outils utiles </a:t>
            </a:r>
            <a:endParaRPr lang="fr-FR" dirty="0"/>
          </a:p>
        </p:txBody>
      </p:sp>
      <p:pic>
        <p:nvPicPr>
          <p:cNvPr id="5" name="Image 4">
            <a:extLst>
              <a:ext uri="{FF2B5EF4-FFF2-40B4-BE49-F238E27FC236}">
                <a16:creationId xmlns:a16="http://schemas.microsoft.com/office/drawing/2014/main" id="{2DB27F45-66D6-E97A-C72E-4BC4CC4CE049}"/>
              </a:ext>
            </a:extLst>
          </p:cNvPr>
          <p:cNvPicPr>
            <a:picLocks noChangeAspect="1"/>
          </p:cNvPicPr>
          <p:nvPr/>
        </p:nvPicPr>
        <p:blipFill>
          <a:blip r:embed="rId2"/>
          <a:stretch>
            <a:fillRect/>
          </a:stretch>
        </p:blipFill>
        <p:spPr>
          <a:xfrm>
            <a:off x="7315200" y="835465"/>
            <a:ext cx="1523999" cy="2168048"/>
          </a:xfrm>
          <a:prstGeom prst="rect">
            <a:avLst/>
          </a:prstGeom>
          <a:ln w="28575">
            <a:solidFill>
              <a:schemeClr val="tx1"/>
            </a:solidFill>
          </a:ln>
        </p:spPr>
      </p:pic>
    </p:spTree>
    <p:extLst>
      <p:ext uri="{BB962C8B-B14F-4D97-AF65-F5344CB8AC3E}">
        <p14:creationId xmlns:p14="http://schemas.microsoft.com/office/powerpoint/2010/main" val="4203480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8FBDB-51F8-C91D-9CFC-FCC91AA4157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7A7C3B3-2763-D536-A5C2-33C43F2B0797}"/>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0F945F6-E87E-68DA-7F7D-281DD68415FD}"/>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6EC92F5-DE62-37F3-39EC-E68179ED6B7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70325B6-F28A-64F3-01A5-5291314CD45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A7054442-B574-CCFA-9CE5-770D48B68FD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BBB4D57-0B64-A283-9901-DD3F3D99DEE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AA1B196-70F6-0E6E-23BB-468263DE86A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61590E3-0BF0-8CC1-FB75-E198E8A4FFF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1F9E794-3F55-A1A9-FB93-164FC1D38EC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651C733-6C86-6020-9558-449168E12B6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86197946-2798-3C95-D98D-D57CA9CCF71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18679A3-61BE-CCBC-97C4-39395D63B2C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DD97CBE-F57F-8732-8ACC-A10468B65D3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31493BD-950F-A705-FAC4-205BAC4B4F4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A3B7772B-2D5F-D724-9601-AF7E0D1D4B3B}"/>
              </a:ext>
            </a:extLst>
          </p:cNvPr>
          <p:cNvSpPr txBox="1"/>
          <p:nvPr/>
        </p:nvSpPr>
        <p:spPr>
          <a:xfrm>
            <a:off x="402268" y="1879391"/>
            <a:ext cx="8077200" cy="3847207"/>
          </a:xfrm>
          <a:prstGeom prst="rect">
            <a:avLst/>
          </a:prstGeom>
          <a:noFill/>
        </p:spPr>
        <p:txBody>
          <a:bodyPr wrap="square">
            <a:spAutoFit/>
          </a:bodyPr>
          <a:lstStyle/>
          <a:p>
            <a:pPr algn="just">
              <a:buClr>
                <a:srgbClr val="92D050"/>
              </a:buClr>
            </a:pPr>
            <a:r>
              <a:rPr lang="fr-FR" b="1" dirty="0">
                <a:solidFill>
                  <a:srgbClr val="FF0000"/>
                </a:solidFill>
              </a:rPr>
              <a:t>1 / RAPPEL : Obligation de créer les contractuels dans AGIRHE</a:t>
            </a:r>
          </a:p>
          <a:p>
            <a:pPr algn="just">
              <a:buClr>
                <a:srgbClr val="92D050"/>
              </a:buClr>
            </a:pPr>
            <a:endParaRPr lang="fr-FR" b="1" dirty="0">
              <a:solidFill>
                <a:srgbClr val="FF0000"/>
              </a:solidFill>
            </a:endParaRPr>
          </a:p>
          <a:p>
            <a:pPr algn="just">
              <a:buClr>
                <a:srgbClr val="92D050"/>
              </a:buClr>
            </a:pPr>
            <a:r>
              <a:rPr lang="fr-FR" dirty="0"/>
              <a:t>Pour rappel, depuis le 1/01/2025</a:t>
            </a:r>
            <a:r>
              <a:rPr lang="fr-FR" b="1" dirty="0"/>
              <a:t>tous les contractuels doivent être créés dans </a:t>
            </a:r>
            <a:r>
              <a:rPr lang="fr-FR" b="1" dirty="0" err="1"/>
              <a:t>Agirhe</a:t>
            </a:r>
            <a:r>
              <a:rPr lang="fr-FR" b="1" dirty="0"/>
              <a:t> </a:t>
            </a:r>
            <a:endParaRPr lang="fr-FR" dirty="0"/>
          </a:p>
          <a:p>
            <a:pPr algn="just">
              <a:buClr>
                <a:srgbClr val="92D050"/>
              </a:buClr>
            </a:pPr>
            <a:r>
              <a:rPr lang="fr-FR" dirty="0"/>
              <a:t>Procédure disponible sur l’espace réservé du site – rubrique </a:t>
            </a:r>
            <a:r>
              <a:rPr lang="fr-FR" dirty="0" err="1"/>
              <a:t>Agirhe</a:t>
            </a:r>
            <a:r>
              <a:rPr lang="fr-FR" dirty="0"/>
              <a:t> – créer les contractuels</a:t>
            </a:r>
          </a:p>
          <a:p>
            <a:pPr algn="just">
              <a:buClr>
                <a:srgbClr val="92D050"/>
              </a:buClr>
            </a:pPr>
            <a:r>
              <a:rPr lang="fr-FR" dirty="0"/>
              <a:t>+ nouveau document « codes </a:t>
            </a:r>
            <a:r>
              <a:rPr lang="fr-FR" dirty="0" err="1"/>
              <a:t>agirhe</a:t>
            </a:r>
            <a:r>
              <a:rPr lang="fr-FR" dirty="0"/>
              <a:t> contractuels » : liste les différents motifs de contrat et les conditions à respecter + précise le code </a:t>
            </a:r>
            <a:r>
              <a:rPr lang="fr-FR" dirty="0" err="1"/>
              <a:t>Agirhe</a:t>
            </a:r>
            <a:r>
              <a:rPr lang="fr-FR" dirty="0"/>
              <a:t> correspondant</a:t>
            </a: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1DF584AC-351D-7F1B-597F-110D7FE5424E}"/>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Police, Graphique, capture d’écran, logo&#10;&#10;Le contenu généré par l’IA peut être incorrect.">
            <a:extLst>
              <a:ext uri="{FF2B5EF4-FFF2-40B4-BE49-F238E27FC236}">
                <a16:creationId xmlns:a16="http://schemas.microsoft.com/office/drawing/2014/main" id="{A6971B55-E2E6-42D7-CEC6-53BAAB82D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0218" y="4786066"/>
            <a:ext cx="1971675" cy="1857375"/>
          </a:xfrm>
          <a:prstGeom prst="rect">
            <a:avLst/>
          </a:prstGeom>
        </p:spPr>
      </p:pic>
    </p:spTree>
    <p:extLst>
      <p:ext uri="{BB962C8B-B14F-4D97-AF65-F5344CB8AC3E}">
        <p14:creationId xmlns:p14="http://schemas.microsoft.com/office/powerpoint/2010/main" val="28666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C0F7-9DBB-CF2B-2D50-C91F757C00A6}"/>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FEE166E9-6440-C522-2777-DFBD1D1B05E0}"/>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4C76803-A780-FA32-83A5-47BCE7D46419}"/>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D897FEDC-4D98-DB81-8451-FB717E83194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5BC4581-CC7D-143A-BE88-FE5346869DC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0F36DC1-D934-AFE2-26F0-73FFC02D36D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81B6B0A-6B98-3DB0-2EDC-9B82583312A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CD0503F-BAF3-2198-6F5B-75F4BF5B535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3D453CC-704C-B46B-DFC2-FAD13DEEFE2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08FE188-526D-CCFF-0904-1C1CA0C2203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C76BE3E-ECE7-EC71-5C5F-7717A4EFFE7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3C84A800-6E02-6F86-04DF-4F8CCC3D228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C49ABCB-EC73-F0BC-F9C4-77B3004546C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E2543598-75C2-18DF-BF90-C0D5F9BCFB2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48E2CED-EEF4-0484-0B35-3053910E542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7E90E0B2-1D7F-E2F8-DF4B-BDC174A844C5}"/>
              </a:ext>
            </a:extLst>
          </p:cNvPr>
          <p:cNvSpPr txBox="1"/>
          <p:nvPr/>
        </p:nvSpPr>
        <p:spPr>
          <a:xfrm>
            <a:off x="402268" y="1879391"/>
            <a:ext cx="8077200" cy="5509200"/>
          </a:xfrm>
          <a:prstGeom prst="rect">
            <a:avLst/>
          </a:prstGeom>
          <a:noFill/>
        </p:spPr>
        <p:txBody>
          <a:bodyPr wrap="square">
            <a:spAutoFit/>
          </a:bodyPr>
          <a:lstStyle/>
          <a:p>
            <a:pPr algn="just">
              <a:buClr>
                <a:srgbClr val="92D050"/>
              </a:buClr>
            </a:pPr>
            <a:endParaRPr lang="fr-FR" dirty="0"/>
          </a:p>
          <a:p>
            <a:pPr algn="just">
              <a:buClr>
                <a:srgbClr val="92D050"/>
              </a:buClr>
            </a:pPr>
            <a:r>
              <a:rPr lang="fr-FR" b="1" dirty="0">
                <a:solidFill>
                  <a:schemeClr val="accent2">
                    <a:lumMod val="50000"/>
                  </a:schemeClr>
                </a:solidFill>
              </a:rPr>
              <a:t>2/ Rappel : envoi des actes RH au CDG </a:t>
            </a:r>
          </a:p>
          <a:p>
            <a:pPr marL="285750" indent="-285750" algn="just">
              <a:buClr>
                <a:srgbClr val="92D050"/>
              </a:buClr>
              <a:buFontTx/>
              <a:buChar char="-"/>
            </a:pPr>
            <a:r>
              <a:rPr lang="fr-FR" dirty="0"/>
              <a:t>Tous les actes RH ne sont pas à transmettre au CDG : liste disponible sur l’espace réservé – rubrique </a:t>
            </a:r>
            <a:r>
              <a:rPr lang="fr-FR" dirty="0" err="1"/>
              <a:t>Agirhe</a:t>
            </a:r>
            <a:r>
              <a:rPr lang="fr-FR" dirty="0"/>
              <a:t> – actes transmissibles au CDG</a:t>
            </a:r>
          </a:p>
          <a:p>
            <a:pPr algn="just">
              <a:buClr>
                <a:srgbClr val="92D050"/>
              </a:buClr>
            </a:pPr>
            <a:endParaRPr lang="fr-FR" dirty="0"/>
          </a:p>
          <a:p>
            <a:pPr algn="just">
              <a:buClr>
                <a:srgbClr val="92D050"/>
              </a:buClr>
            </a:pPr>
            <a:r>
              <a:rPr lang="fr-FR" dirty="0"/>
              <a:t>Ne sont pas à transmettre notamment :</a:t>
            </a:r>
          </a:p>
          <a:p>
            <a:pPr marL="742950" lvl="1" indent="-285750" algn="just">
              <a:buClr>
                <a:srgbClr val="92D050"/>
              </a:buClr>
              <a:buFontTx/>
              <a:buChar char="-"/>
            </a:pPr>
            <a:r>
              <a:rPr lang="fr-FR" dirty="0"/>
              <a:t>Les arrêtés de régime indemnitaire (IFSE, CIA)</a:t>
            </a:r>
          </a:p>
          <a:p>
            <a:pPr marL="742950" lvl="1" indent="-285750" algn="just">
              <a:buClr>
                <a:srgbClr val="92D050"/>
              </a:buClr>
              <a:buFontTx/>
              <a:buChar char="-"/>
            </a:pPr>
            <a:r>
              <a:rPr lang="fr-FR" dirty="0"/>
              <a:t>Les arrêtés de maladie ordinaire</a:t>
            </a:r>
          </a:p>
          <a:p>
            <a:pPr marL="742950" lvl="1" indent="-285750" algn="just">
              <a:buClr>
                <a:srgbClr val="92D050"/>
              </a:buClr>
              <a:buFontTx/>
              <a:buChar char="-"/>
            </a:pPr>
            <a:r>
              <a:rPr lang="fr-FR" dirty="0"/>
              <a:t>Les contrats (hors SGM et secrétaire de syndicat)</a:t>
            </a:r>
          </a:p>
          <a:p>
            <a:pPr marL="742950" lvl="1" indent="-285750" algn="just">
              <a:buClr>
                <a:srgbClr val="92D050"/>
              </a:buClr>
              <a:buFontTx/>
              <a:buChar char="-"/>
            </a:pPr>
            <a:endParaRPr lang="fr-FR" dirty="0"/>
          </a:p>
          <a:p>
            <a:pPr marL="285750" indent="-285750" algn="just">
              <a:buClr>
                <a:srgbClr val="92D050"/>
              </a:buClr>
              <a:buFontTx/>
              <a:buChar char="-"/>
            </a:pPr>
            <a:r>
              <a:rPr lang="fr-FR" dirty="0"/>
              <a:t>Transmission par mail en respectant les règles de nommage : NOM- PRENOM – COLLECTIVITE – TYPE D’ACTE</a:t>
            </a:r>
          </a:p>
          <a:p>
            <a:pPr algn="just">
              <a:buClr>
                <a:srgbClr val="92D050"/>
              </a:buClr>
            </a:pPr>
            <a:endParaRPr lang="fr-FR" dirty="0"/>
          </a:p>
          <a:p>
            <a:pPr marL="285750" indent="-285750" algn="just">
              <a:buClr>
                <a:srgbClr val="92D050"/>
              </a:buClr>
              <a:buFontTx/>
              <a:buChar char="-"/>
            </a:pPr>
            <a:r>
              <a:rPr lang="fr-FR" dirty="0"/>
              <a:t>1 acte = 1 PDF mais Possibilité d’envoyer plusieurs PDF dans un même mail</a:t>
            </a: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37767ECC-8E87-363F-F0B1-189C231BA942}"/>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ordinateur portable, Périphérique de sortie, Ordinateur personnel, Matériel d’ordinateur&#10;&#10;Le contenu généré par l’IA peut être incorrect.">
            <a:extLst>
              <a:ext uri="{FF2B5EF4-FFF2-40B4-BE49-F238E27FC236}">
                <a16:creationId xmlns:a16="http://schemas.microsoft.com/office/drawing/2014/main" id="{71E2B8B8-5C80-4216-0E3F-163326AF0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432" y="2805191"/>
            <a:ext cx="2438400" cy="1828800"/>
          </a:xfrm>
          <a:prstGeom prst="rect">
            <a:avLst/>
          </a:prstGeom>
        </p:spPr>
      </p:pic>
    </p:spTree>
    <p:extLst>
      <p:ext uri="{BB962C8B-B14F-4D97-AF65-F5344CB8AC3E}">
        <p14:creationId xmlns:p14="http://schemas.microsoft.com/office/powerpoint/2010/main" val="1964795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6E99-40E9-A57C-DCFD-9AC16D23CE9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0DEE8B0-FF54-E974-015F-F73663BCAC76}"/>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6F062A8-BB19-B319-71D0-A87019FCAC79}"/>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A0C682AB-ED1E-779A-02A8-D06C698BB28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4CF803C-3FBB-0ACF-902D-740F7DDEDDA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0E794B0A-35BD-A5E3-A235-35269EEDE0D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D693F54-2271-6554-2452-514AB329948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C062CE09-EB5E-0123-5921-322BDE07766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3D23D9A-43C2-810B-3938-E69221A2FF5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8B44F62-F26B-3AD2-359C-D952C061928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774202E-B49F-2655-7314-3C27ECD157D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E3826E1-DB17-5D91-3EDB-8C6C6ECBF5F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7084D55-8B31-9436-A47B-5044FED5F1B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E0D42EA5-B7C1-528B-DD59-53291386CA8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311242D-A507-FA0D-0130-BFF80723E4F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12817450-A8C1-86D1-4308-4112C4F10D1A}"/>
              </a:ext>
            </a:extLst>
          </p:cNvPr>
          <p:cNvSpPr txBox="1"/>
          <p:nvPr/>
        </p:nvSpPr>
        <p:spPr>
          <a:xfrm>
            <a:off x="402268" y="1879391"/>
            <a:ext cx="8077200" cy="4678204"/>
          </a:xfrm>
          <a:prstGeom prst="rect">
            <a:avLst/>
          </a:prstGeom>
          <a:noFill/>
        </p:spPr>
        <p:txBody>
          <a:bodyPr wrap="square">
            <a:spAutoFit/>
          </a:bodyPr>
          <a:lstStyle/>
          <a:p>
            <a:pPr algn="just">
              <a:buClr>
                <a:srgbClr val="92D050"/>
              </a:buClr>
            </a:pPr>
            <a:r>
              <a:rPr lang="fr-FR" b="1" dirty="0">
                <a:solidFill>
                  <a:schemeClr val="accent1"/>
                </a:solidFill>
              </a:rPr>
              <a:t>3 / CST et F3SCT du 24/03/2025</a:t>
            </a:r>
          </a:p>
          <a:p>
            <a:pPr algn="just">
              <a:buClr>
                <a:srgbClr val="92D050"/>
              </a:buClr>
            </a:pPr>
            <a:endParaRPr lang="fr-FR" b="1" dirty="0">
              <a:solidFill>
                <a:srgbClr val="FF0000"/>
              </a:solidFill>
            </a:endParaRPr>
          </a:p>
          <a:p>
            <a:pPr algn="just">
              <a:buClr>
                <a:srgbClr val="92D050"/>
              </a:buClr>
            </a:pPr>
            <a:r>
              <a:rPr lang="fr-FR" dirty="0"/>
              <a:t>Suites aux instances du 24/03/2025, les collectivités doivent :</a:t>
            </a:r>
          </a:p>
          <a:p>
            <a:pPr marL="285750" indent="-285750" algn="just">
              <a:buClr>
                <a:srgbClr val="92D050"/>
              </a:buClr>
              <a:buFontTx/>
              <a:buChar char="-"/>
            </a:pPr>
            <a:r>
              <a:rPr lang="fr-FR" dirty="0"/>
              <a:t>Télécharger leurs avis sur </a:t>
            </a:r>
            <a:r>
              <a:rPr lang="fr-FR" dirty="0" err="1"/>
              <a:t>Agirhe</a:t>
            </a:r>
            <a:r>
              <a:rPr lang="fr-FR" dirty="0"/>
              <a:t> (</a:t>
            </a:r>
            <a:r>
              <a:rPr lang="fr-FR" dirty="0" err="1"/>
              <a:t>cf</a:t>
            </a:r>
            <a:r>
              <a:rPr lang="fr-FR" dirty="0"/>
              <a:t> procédure saisir instances)</a:t>
            </a:r>
          </a:p>
          <a:p>
            <a:pPr marL="285750" indent="-285750" algn="just">
              <a:buClr>
                <a:srgbClr val="92D050"/>
              </a:buClr>
              <a:buFontTx/>
              <a:buChar char="-"/>
            </a:pPr>
            <a:r>
              <a:rPr lang="fr-FR" dirty="0"/>
              <a:t>Pour le CST, indiquer les suites réservées à l’avis donné par le CST en cliquant sur le drapeau rouge dans </a:t>
            </a:r>
            <a:r>
              <a:rPr lang="fr-FR" dirty="0" err="1"/>
              <a:t>Agirhe</a:t>
            </a:r>
            <a:endParaRPr lang="fr-FR" dirty="0"/>
          </a:p>
          <a:p>
            <a:pPr marL="285750" indent="-285750" algn="just">
              <a:buClr>
                <a:srgbClr val="92D050"/>
              </a:buClr>
              <a:buFontTx/>
              <a:buChar char="-"/>
            </a:pPr>
            <a:endParaRPr lang="fr-FR" dirty="0"/>
          </a:p>
          <a:p>
            <a:pPr marL="285750" indent="-285750" algn="just">
              <a:buClr>
                <a:srgbClr val="92D050"/>
              </a:buClr>
              <a:buFontTx/>
              <a:buChar char="-"/>
            </a:pPr>
            <a:endParaRPr lang="fr-FR" dirty="0"/>
          </a:p>
          <a:p>
            <a:pPr algn="just">
              <a:buClr>
                <a:srgbClr val="92D050"/>
              </a:buClr>
            </a:pPr>
            <a:r>
              <a:rPr lang="fr-FR" dirty="0"/>
              <a:t>Pour information, la procédure « saisir instances CST CAP CCP » a été mise à jour sur l’espace réservé du site : développements plus détaillés sur la procédure pour corriger sa saisine après contrôle du dossier par le CDG</a:t>
            </a: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B3D3887F-3402-BAAE-5F28-1B891AA3D182}"/>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habits, chaussures, dessin humoristique, personne&#10;&#10;Le contenu généré par l’IA peut être incorrect.">
            <a:extLst>
              <a:ext uri="{FF2B5EF4-FFF2-40B4-BE49-F238E27FC236}">
                <a16:creationId xmlns:a16="http://schemas.microsoft.com/office/drawing/2014/main" id="{08A358B5-45AF-DC3C-16FD-8EE789EC2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4985535"/>
            <a:ext cx="2705100" cy="1685925"/>
          </a:xfrm>
          <a:prstGeom prst="rect">
            <a:avLst/>
          </a:prstGeom>
        </p:spPr>
      </p:pic>
    </p:spTree>
    <p:extLst>
      <p:ext uri="{BB962C8B-B14F-4D97-AF65-F5344CB8AC3E}">
        <p14:creationId xmlns:p14="http://schemas.microsoft.com/office/powerpoint/2010/main" val="162599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55C15-4D9E-BFC3-6396-35A369435D3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CB3F4C4-B6AD-2D90-0CF5-3B479D649F2D}"/>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EED61D7-6E39-BC94-48AF-2B52270898D3}"/>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1C049205-6738-E3F3-7CD6-7694D04B755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E3C6C6BA-FA98-F4F2-AB9F-F5A1AB0F67F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EB12D50F-4F6D-830D-46C4-8E745004824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9E712AE-ABE3-09F4-85D5-16E72931EFB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FB2FA97-A8C3-C2A3-4F95-B192D2376FA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38B46E0-666B-E936-AABC-30B442D5C26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050EFBA-3627-FF87-5BFA-1BA085F4FAF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1E85F66-AD24-CC9B-C852-30D90845D0A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554624F-2C59-0CDB-780C-51F02F468AE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F3CAE73-01C4-09C4-92E3-517A8687C9D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29BF51B-56D8-198B-94C1-A2397CF7A3A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5F7416A-18C8-D0E9-40AC-628BBEF7E575}"/>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A2133568-9E33-3CF6-EB60-98344CFDD498}"/>
              </a:ext>
            </a:extLst>
          </p:cNvPr>
          <p:cNvSpPr txBox="1"/>
          <p:nvPr/>
        </p:nvSpPr>
        <p:spPr>
          <a:xfrm>
            <a:off x="540944" y="1569751"/>
            <a:ext cx="8077200" cy="1908215"/>
          </a:xfrm>
          <a:prstGeom prst="rect">
            <a:avLst/>
          </a:prstGeom>
          <a:noFill/>
        </p:spPr>
        <p:txBody>
          <a:bodyPr wrap="square">
            <a:spAutoFit/>
          </a:bodyPr>
          <a:lstStyle/>
          <a:p>
            <a:pPr algn="just">
              <a:buClr>
                <a:srgbClr val="92D050"/>
              </a:buClr>
            </a:pPr>
            <a:endParaRPr lang="fr-FR" b="1" dirty="0">
              <a:solidFill>
                <a:srgbClr val="FF0000"/>
              </a:solidFill>
            </a:endParaRP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10" name="ZoneTexte 9">
            <a:extLst>
              <a:ext uri="{FF2B5EF4-FFF2-40B4-BE49-F238E27FC236}">
                <a16:creationId xmlns:a16="http://schemas.microsoft.com/office/drawing/2014/main" id="{4FBAB812-F926-FC68-3FE4-2F9074000675}"/>
              </a:ext>
            </a:extLst>
          </p:cNvPr>
          <p:cNvSpPr txBox="1"/>
          <p:nvPr/>
        </p:nvSpPr>
        <p:spPr>
          <a:xfrm>
            <a:off x="480823" y="2209800"/>
            <a:ext cx="8413607" cy="4247317"/>
          </a:xfrm>
          <a:prstGeom prst="rect">
            <a:avLst/>
          </a:prstGeom>
          <a:noFill/>
        </p:spPr>
        <p:txBody>
          <a:bodyPr wrap="square" rtlCol="0">
            <a:spAutoFit/>
          </a:bodyPr>
          <a:lstStyle/>
          <a:p>
            <a:endParaRPr lang="fr-FR" dirty="0">
              <a:effectLst/>
            </a:endParaRPr>
          </a:p>
          <a:p>
            <a:r>
              <a:rPr lang="fr-FR" b="1" u="sng" dirty="0">
                <a:solidFill>
                  <a:schemeClr val="accent2"/>
                </a:solidFill>
              </a:rPr>
              <a:t>4/ PROTECTION SOCIALE COMPLEMENTAIRE SANTE</a:t>
            </a:r>
            <a:endParaRPr lang="fr-FR" dirty="0"/>
          </a:p>
          <a:p>
            <a:endParaRPr lang="fr-FR" dirty="0"/>
          </a:p>
          <a:p>
            <a:endParaRPr lang="fr-FR" dirty="0"/>
          </a:p>
          <a:p>
            <a:r>
              <a:rPr lang="fr-FR" dirty="0"/>
              <a:t>Pour rappel, obligation de participation employeur sur le risque santé à partir du 1</a:t>
            </a:r>
            <a:r>
              <a:rPr lang="fr-FR" baseline="30000" dirty="0"/>
              <a:t>er</a:t>
            </a:r>
            <a:r>
              <a:rPr lang="fr-FR" dirty="0"/>
              <a:t> janvier 2026 : labellisation ou contrat de groupe</a:t>
            </a:r>
          </a:p>
          <a:p>
            <a:endParaRPr lang="fr-FR" dirty="0"/>
          </a:p>
          <a:p>
            <a:r>
              <a:rPr lang="fr-FR" dirty="0"/>
              <a:t>Pour les collectivités ayant déjà adhéré au contrat de groupe du CDG : </a:t>
            </a:r>
            <a:r>
              <a:rPr lang="fr-FR" b="1" dirty="0">
                <a:solidFill>
                  <a:schemeClr val="accent1"/>
                </a:solidFill>
              </a:rPr>
              <a:t>réunion à destination des agents en </a:t>
            </a:r>
            <a:r>
              <a:rPr lang="fr-FR" b="1" dirty="0" err="1">
                <a:solidFill>
                  <a:schemeClr val="accent1"/>
                </a:solidFill>
              </a:rPr>
              <a:t>visio</a:t>
            </a:r>
            <a:r>
              <a:rPr lang="fr-FR" b="1" dirty="0">
                <a:solidFill>
                  <a:schemeClr val="accent1"/>
                </a:solidFill>
              </a:rPr>
              <a:t> </a:t>
            </a:r>
            <a:r>
              <a:rPr lang="fr-FR" dirty="0"/>
              <a:t>: </a:t>
            </a:r>
            <a:r>
              <a:rPr lang="fr-FR" b="1" dirty="0">
                <a:solidFill>
                  <a:schemeClr val="accent1"/>
                </a:solidFill>
              </a:rPr>
              <a:t>jeudi 24 avril à 10h </a:t>
            </a:r>
            <a:r>
              <a:rPr lang="fr-FR" dirty="0"/>
              <a:t>– </a:t>
            </a:r>
            <a:r>
              <a:rPr lang="fr-FR" dirty="0">
                <a:hlinkClick r:id="rId4"/>
              </a:rPr>
              <a:t>lien d’inscription</a:t>
            </a:r>
            <a:endParaRPr lang="fr-FR" dirty="0"/>
          </a:p>
          <a:p>
            <a:endParaRPr lang="fr-FR" dirty="0"/>
          </a:p>
          <a:p>
            <a:r>
              <a:rPr lang="fr-FR" dirty="0"/>
              <a:t>Pour les collectivités n’ayant pas encore adhéré au contrat de groupe du CDG : </a:t>
            </a:r>
            <a:r>
              <a:rPr lang="fr-FR" b="1" dirty="0">
                <a:solidFill>
                  <a:srgbClr val="92D050"/>
                </a:solidFill>
              </a:rPr>
              <a:t>réunion employeur en présentiel au CDG mardi 24 juin 2025 10h </a:t>
            </a:r>
            <a:r>
              <a:rPr lang="fr-FR" dirty="0"/>
              <a:t>&gt; lien d’inscription envoyé courant avril</a:t>
            </a:r>
          </a:p>
          <a:p>
            <a:pPr marL="285750" indent="-285750">
              <a:buFontTx/>
              <a:buChar char="-"/>
            </a:pPr>
            <a:endParaRPr lang="fr-FR" dirty="0">
              <a:effectLst/>
            </a:endParaRPr>
          </a:p>
          <a:p>
            <a:endParaRPr lang="fr-FR" b="1" dirty="0">
              <a:solidFill>
                <a:schemeClr val="accent5"/>
              </a:solidFill>
            </a:endParaRPr>
          </a:p>
        </p:txBody>
      </p:sp>
      <p:sp>
        <p:nvSpPr>
          <p:cNvPr id="2" name="ZoneTexte 1">
            <a:extLst>
              <a:ext uri="{FF2B5EF4-FFF2-40B4-BE49-F238E27FC236}">
                <a16:creationId xmlns:a16="http://schemas.microsoft.com/office/drawing/2014/main" id="{3C246C85-16E8-BA38-FCB0-16A547EEC2A5}"/>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texte, capture d’écran, Police, logo&#10;&#10;Le contenu généré par l’IA peut être incorrect.">
            <a:extLst>
              <a:ext uri="{FF2B5EF4-FFF2-40B4-BE49-F238E27FC236}">
                <a16:creationId xmlns:a16="http://schemas.microsoft.com/office/drawing/2014/main" id="{A50EF1E7-AB7B-816C-CDC6-71A7D493C1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6694" y="1318740"/>
            <a:ext cx="2263356" cy="1908216"/>
          </a:xfrm>
          <a:prstGeom prst="rect">
            <a:avLst/>
          </a:prstGeom>
        </p:spPr>
      </p:pic>
    </p:spTree>
    <p:extLst>
      <p:ext uri="{BB962C8B-B14F-4D97-AF65-F5344CB8AC3E}">
        <p14:creationId xmlns:p14="http://schemas.microsoft.com/office/powerpoint/2010/main" val="3659836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6A8AE-67FF-FF2F-3EC0-6CD3AC9EC64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5A0F0280-B335-8367-EFB5-F61824100D50}"/>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A457083-7877-07D2-6E6B-4E19292787A4}"/>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D2A9AAA6-525A-B7D0-B835-E0AF44AFB7D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4D53BE3-06BE-D92B-949C-A8C0263A3A2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09689BA-BDC7-8A4E-02A0-CBE9C9CC5B9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B48D759-0A02-708E-68CC-CA0BFB6CC7D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398E060-C599-8044-A805-11FF50E3122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CD7F30D-A28B-4266-8EC6-3B04A426A6D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BBBCB77-168A-E92A-C14A-9E5F5BAD519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91E4F93-0793-EB03-F172-030B1FD0DA1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A2E2859-1694-03B7-6457-24B4D2137C2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C4A5B302-F269-0F45-7C65-58D713C3180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4FB6F5A-A59D-B284-80C5-308F1C50481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A47CA7D-FEAD-818E-064C-04F9A67DA7F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3EBBAEBE-10D6-2BB5-9540-104B84F50111}"/>
              </a:ext>
            </a:extLst>
          </p:cNvPr>
          <p:cNvSpPr txBox="1"/>
          <p:nvPr/>
        </p:nvSpPr>
        <p:spPr>
          <a:xfrm>
            <a:off x="540944" y="1569751"/>
            <a:ext cx="8077200" cy="1908215"/>
          </a:xfrm>
          <a:prstGeom prst="rect">
            <a:avLst/>
          </a:prstGeom>
          <a:noFill/>
        </p:spPr>
        <p:txBody>
          <a:bodyPr wrap="square">
            <a:spAutoFit/>
          </a:bodyPr>
          <a:lstStyle/>
          <a:p>
            <a:pPr algn="just">
              <a:buClr>
                <a:srgbClr val="92D050"/>
              </a:buClr>
            </a:pPr>
            <a:endParaRPr lang="fr-FR" b="1" dirty="0">
              <a:solidFill>
                <a:srgbClr val="FF0000"/>
              </a:solidFill>
            </a:endParaRP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10" name="ZoneTexte 9">
            <a:extLst>
              <a:ext uri="{FF2B5EF4-FFF2-40B4-BE49-F238E27FC236}">
                <a16:creationId xmlns:a16="http://schemas.microsoft.com/office/drawing/2014/main" id="{650477D8-B142-D327-B802-C0A041CF986D}"/>
              </a:ext>
            </a:extLst>
          </p:cNvPr>
          <p:cNvSpPr txBox="1"/>
          <p:nvPr/>
        </p:nvSpPr>
        <p:spPr>
          <a:xfrm>
            <a:off x="480823" y="2209800"/>
            <a:ext cx="8413607" cy="4801314"/>
          </a:xfrm>
          <a:prstGeom prst="rect">
            <a:avLst/>
          </a:prstGeom>
          <a:noFill/>
        </p:spPr>
        <p:txBody>
          <a:bodyPr wrap="square" rtlCol="0">
            <a:spAutoFit/>
          </a:bodyPr>
          <a:lstStyle/>
          <a:p>
            <a:endParaRPr lang="fr-FR" dirty="0">
              <a:effectLst/>
            </a:endParaRPr>
          </a:p>
          <a:p>
            <a:r>
              <a:rPr lang="fr-FR" b="1" u="sng" dirty="0">
                <a:solidFill>
                  <a:schemeClr val="accent2"/>
                </a:solidFill>
              </a:rPr>
              <a:t>4/ PROTECTION SOCIALE COMPLEMENTAIRE PREVOYANCE</a:t>
            </a:r>
            <a:r>
              <a:rPr lang="fr-FR" dirty="0"/>
              <a:t>:</a:t>
            </a:r>
          </a:p>
          <a:p>
            <a:endParaRPr lang="fr-FR" dirty="0"/>
          </a:p>
          <a:p>
            <a:endParaRPr lang="fr-FR" dirty="0"/>
          </a:p>
          <a:p>
            <a:r>
              <a:rPr lang="fr-FR" dirty="0"/>
              <a:t>Pour rappel, obligation de participation employeur sur le risque prévoyance depuis le 1</a:t>
            </a:r>
            <a:r>
              <a:rPr lang="fr-FR" baseline="30000" dirty="0"/>
              <a:t>er</a:t>
            </a:r>
            <a:r>
              <a:rPr lang="fr-FR" dirty="0"/>
              <a:t> janvier 2025 : labellisation ou contrat de groupe</a:t>
            </a:r>
          </a:p>
          <a:p>
            <a:endParaRPr lang="fr-FR" dirty="0"/>
          </a:p>
          <a:p>
            <a:r>
              <a:rPr lang="fr-FR" dirty="0"/>
              <a:t>Pour les collectivités ayant déjà adhéré au contrat de groupe du CDG : </a:t>
            </a:r>
            <a:r>
              <a:rPr lang="fr-FR" b="1" dirty="0">
                <a:solidFill>
                  <a:schemeClr val="accent1"/>
                </a:solidFill>
              </a:rPr>
              <a:t>réunion à destination des agents en </a:t>
            </a:r>
            <a:r>
              <a:rPr lang="fr-FR" b="1" dirty="0" err="1">
                <a:solidFill>
                  <a:schemeClr val="accent1"/>
                </a:solidFill>
              </a:rPr>
              <a:t>visio</a:t>
            </a:r>
            <a:r>
              <a:rPr lang="fr-FR" b="1" dirty="0">
                <a:solidFill>
                  <a:schemeClr val="accent1"/>
                </a:solidFill>
              </a:rPr>
              <a:t> </a:t>
            </a:r>
            <a:r>
              <a:rPr lang="fr-FR" dirty="0"/>
              <a:t>:</a:t>
            </a:r>
          </a:p>
          <a:p>
            <a:pPr>
              <a:buNone/>
            </a:pPr>
            <a:r>
              <a:rPr lang="fr-FR" sz="1800" b="1" dirty="0">
                <a:solidFill>
                  <a:srgbClr val="0070C0"/>
                </a:solidFill>
                <a:effectLst/>
                <a:latin typeface="Aptos" panose="020B0004020202020204" pitchFamily="34" charset="0"/>
                <a:ea typeface="Aptos" panose="020B0004020202020204" pitchFamily="34" charset="0"/>
                <a:cs typeface="Aptos" panose="020B0004020202020204" pitchFamily="34" charset="0"/>
              </a:rPr>
              <a:t>	- Jeudi 24 avril 2025 à 15h00 </a:t>
            </a:r>
          </a:p>
          <a:p>
            <a:r>
              <a:rPr lang="fr-FR" sz="1800" b="1" dirty="0">
                <a:solidFill>
                  <a:srgbClr val="0070C0"/>
                </a:solidFill>
                <a:effectLst/>
                <a:latin typeface="Aptos" panose="020B0004020202020204" pitchFamily="34" charset="0"/>
                <a:ea typeface="Aptos" panose="020B0004020202020204" pitchFamily="34" charset="0"/>
                <a:cs typeface="Aptos" panose="020B0004020202020204" pitchFamily="34" charset="0"/>
              </a:rPr>
              <a:t>	- Lundi 12 mai 2025 à 14h00 </a:t>
            </a:r>
          </a:p>
          <a:p>
            <a:endParaRPr lang="fr-FR" b="1" dirty="0">
              <a:solidFill>
                <a:srgbClr val="0070C0"/>
              </a:solidFill>
              <a:latin typeface="Aptos" panose="020B0004020202020204" pitchFamily="34" charset="0"/>
              <a:ea typeface="Aptos" panose="020B0004020202020204" pitchFamily="34" charset="0"/>
              <a:cs typeface="Aptos" panose="020B0004020202020204" pitchFamily="34" charset="0"/>
            </a:endParaRPr>
          </a:p>
          <a:p>
            <a:r>
              <a:rPr lang="fr-FR" sz="1800" dirty="0">
                <a:effectLst/>
                <a:latin typeface="Aptos" panose="020B0004020202020204" pitchFamily="34" charset="0"/>
                <a:ea typeface="Aptos" panose="020B0004020202020204" pitchFamily="34" charset="0"/>
                <a:cs typeface="Aptos" panose="020B0004020202020204" pitchFamily="34" charset="0"/>
                <a:hlinkClick r:id="rId4"/>
              </a:rPr>
              <a:t>Lien d’inscription</a:t>
            </a:r>
            <a:endParaRPr lang="fr-FR" sz="1800" dirty="0">
              <a:effectLst/>
              <a:latin typeface="Aptos" panose="020B0004020202020204" pitchFamily="34" charset="0"/>
              <a:ea typeface="Aptos" panose="020B0004020202020204" pitchFamily="34" charset="0"/>
              <a:cs typeface="Aptos" panose="020B0004020202020204" pitchFamily="34" charset="0"/>
            </a:endParaRPr>
          </a:p>
          <a:p>
            <a:endParaRPr lang="fr-FR" dirty="0"/>
          </a:p>
          <a:p>
            <a:endParaRPr lang="fr-FR" dirty="0"/>
          </a:p>
          <a:p>
            <a:pPr marL="285750" indent="-285750">
              <a:buFontTx/>
              <a:buChar char="-"/>
            </a:pPr>
            <a:endParaRPr lang="fr-FR" dirty="0">
              <a:effectLst/>
            </a:endParaRPr>
          </a:p>
          <a:p>
            <a:endParaRPr lang="fr-FR" b="1" dirty="0">
              <a:solidFill>
                <a:schemeClr val="accent5"/>
              </a:solidFill>
            </a:endParaRPr>
          </a:p>
        </p:txBody>
      </p:sp>
      <p:sp>
        <p:nvSpPr>
          <p:cNvPr id="2" name="ZoneTexte 1">
            <a:extLst>
              <a:ext uri="{FF2B5EF4-FFF2-40B4-BE49-F238E27FC236}">
                <a16:creationId xmlns:a16="http://schemas.microsoft.com/office/drawing/2014/main" id="{00B559F9-4F28-AC6F-A60E-E396CD1B847A}"/>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texte, capture d’écran, Police, logo&#10;&#10;Le contenu généré par l’IA peut être incorrect.">
            <a:extLst>
              <a:ext uri="{FF2B5EF4-FFF2-40B4-BE49-F238E27FC236}">
                <a16:creationId xmlns:a16="http://schemas.microsoft.com/office/drawing/2014/main" id="{EA362639-E0C1-DE80-664A-A63F6C43F0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5383" y="1203283"/>
            <a:ext cx="2263356" cy="1908216"/>
          </a:xfrm>
          <a:prstGeom prst="rect">
            <a:avLst/>
          </a:prstGeom>
        </p:spPr>
      </p:pic>
    </p:spTree>
    <p:extLst>
      <p:ext uri="{BB962C8B-B14F-4D97-AF65-F5344CB8AC3E}">
        <p14:creationId xmlns:p14="http://schemas.microsoft.com/office/powerpoint/2010/main" val="198183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C5FC-7A6F-582D-21BD-497530C457D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A6773AB-DBF8-33F9-1927-497DEC4739F3}"/>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CCBDA13-F50F-41DD-EC56-A46F0D4A8B0C}"/>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8DFE5CD3-E6FE-C73E-D4FE-D5D86B2BB47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7246CB3-314B-243D-973E-C07CCF9333D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B8E24B4-E7BE-C5C9-8304-520F6BB258C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B698F91-B02B-76C2-8D71-3FB8B35C303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BE6D8EC-BFDB-AFD4-B79E-58114F9950B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E7EBA07-80DB-55BC-792D-97A89B39F53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CC8F3E5-1E2C-60D2-2236-D34031EF2D4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92522BF-59D0-477E-9719-022DCAF2D02B}"/>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9F39398-833A-EA2A-FF3D-15F2980B2F1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58B1AF8-3C4A-92C2-2583-302E97BE95B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323D4B1-6102-A05C-23F5-A859212CAE4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4DA0092-5D1D-81F7-1B26-DE4DCE05197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CFD1C8D8-8CCE-8317-D725-84E8F2053D11}"/>
              </a:ext>
            </a:extLst>
          </p:cNvPr>
          <p:cNvSpPr txBox="1"/>
          <p:nvPr/>
        </p:nvSpPr>
        <p:spPr>
          <a:xfrm>
            <a:off x="540944" y="1569751"/>
            <a:ext cx="8077200" cy="1908215"/>
          </a:xfrm>
          <a:prstGeom prst="rect">
            <a:avLst/>
          </a:prstGeom>
          <a:noFill/>
        </p:spPr>
        <p:txBody>
          <a:bodyPr wrap="square">
            <a:spAutoFit/>
          </a:bodyPr>
          <a:lstStyle/>
          <a:p>
            <a:pPr algn="just">
              <a:buClr>
                <a:srgbClr val="92D050"/>
              </a:buClr>
            </a:pPr>
            <a:endParaRPr lang="fr-FR" b="1" dirty="0">
              <a:solidFill>
                <a:srgbClr val="FF0000"/>
              </a:solidFill>
            </a:endParaRP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10" name="ZoneTexte 9">
            <a:extLst>
              <a:ext uri="{FF2B5EF4-FFF2-40B4-BE49-F238E27FC236}">
                <a16:creationId xmlns:a16="http://schemas.microsoft.com/office/drawing/2014/main" id="{4AC42522-63DF-990C-33B2-C22DA10D3665}"/>
              </a:ext>
            </a:extLst>
          </p:cNvPr>
          <p:cNvSpPr txBox="1"/>
          <p:nvPr/>
        </p:nvSpPr>
        <p:spPr>
          <a:xfrm>
            <a:off x="480823" y="2209800"/>
            <a:ext cx="8413607" cy="4524315"/>
          </a:xfrm>
          <a:prstGeom prst="rect">
            <a:avLst/>
          </a:prstGeom>
          <a:noFill/>
        </p:spPr>
        <p:txBody>
          <a:bodyPr wrap="square" rtlCol="0">
            <a:spAutoFit/>
          </a:bodyPr>
          <a:lstStyle/>
          <a:p>
            <a:endParaRPr lang="fr-FR" dirty="0">
              <a:effectLst/>
            </a:endParaRPr>
          </a:p>
          <a:p>
            <a:pPr marL="285750" indent="-285750">
              <a:buFontTx/>
              <a:buChar char="-"/>
            </a:pPr>
            <a:r>
              <a:rPr lang="fr-FR" b="1" dirty="0">
                <a:solidFill>
                  <a:srgbClr val="7030A0"/>
                </a:solidFill>
              </a:rPr>
              <a:t>5/ modification des règles de rémunération en cas d’arrêt de maladie </a:t>
            </a:r>
          </a:p>
          <a:p>
            <a:r>
              <a:rPr lang="fr-FR" dirty="0"/>
              <a:t>(loi 2025-127 du 14 février 2025 pour les fonctionnaires ; décret 2025-197 du 27 février 2025 pour les contractuels)</a:t>
            </a:r>
          </a:p>
          <a:p>
            <a:endParaRPr lang="fr-FR" dirty="0"/>
          </a:p>
          <a:p>
            <a:pPr marL="285750" indent="-285750">
              <a:buFont typeface="Wingdings" panose="05000000000000000000" pitchFamily="2" charset="2"/>
              <a:buChar char="è"/>
            </a:pPr>
            <a:r>
              <a:rPr lang="fr-FR" dirty="0"/>
              <a:t>Pour les arrêts à compter du 1</a:t>
            </a:r>
            <a:r>
              <a:rPr lang="fr-FR" baseline="30000" dirty="0"/>
              <a:t>er</a:t>
            </a:r>
            <a:r>
              <a:rPr lang="fr-FR" dirty="0"/>
              <a:t> mars 2025 (arrêt initial ou prolongation) : la rémunération des agents publics en arrêt de maladie pour les périodes « à plein traitement » passe de 100 % à 90 %</a:t>
            </a:r>
          </a:p>
          <a:p>
            <a:pPr marL="285750" indent="-285750">
              <a:buFont typeface="Wingdings" panose="05000000000000000000" pitchFamily="2" charset="2"/>
              <a:buChar char="è"/>
            </a:pPr>
            <a:endParaRPr lang="fr-FR" dirty="0"/>
          </a:p>
          <a:p>
            <a:pPr>
              <a:buNone/>
            </a:pPr>
            <a:r>
              <a:rPr lang="fr-FR" dirty="0"/>
              <a:t>Impact sur le RIFSEEP :</a:t>
            </a:r>
          </a:p>
          <a:p>
            <a:pPr marL="285750" indent="-285750">
              <a:buFontTx/>
              <a:buChar char="-"/>
            </a:pPr>
            <a:r>
              <a:rPr lang="fr-FR" dirty="0"/>
              <a:t>Si délibération prévoit que le RIFSEEP suit le sort du traitement : IFSE versé à 90 %</a:t>
            </a:r>
          </a:p>
          <a:p>
            <a:pPr marL="285750" indent="-285750">
              <a:buFontTx/>
              <a:buChar char="-"/>
            </a:pPr>
            <a:r>
              <a:rPr lang="fr-FR" dirty="0">
                <a:solidFill>
                  <a:srgbClr val="7030A0"/>
                </a:solidFill>
              </a:rPr>
              <a:t>Si délibération prévoit que le RIFSEEP est versé à 100 % : ILLEGAL : nécessité de refaire une délibération après avis du CST</a:t>
            </a:r>
          </a:p>
          <a:p>
            <a:pPr marL="285750" indent="-285750">
              <a:buFontTx/>
              <a:buChar char="-"/>
            </a:pPr>
            <a:r>
              <a:rPr lang="fr-FR" dirty="0"/>
              <a:t>Si délibération prévoit toute autre modalité : sans incidence</a:t>
            </a:r>
          </a:p>
          <a:p>
            <a:pPr marL="285750" indent="-285750">
              <a:buFont typeface="Wingdings" panose="05000000000000000000" pitchFamily="2" charset="2"/>
              <a:buChar char="è"/>
            </a:pPr>
            <a:endParaRPr lang="fr-FR" dirty="0"/>
          </a:p>
          <a:p>
            <a:endParaRPr lang="fr-FR" b="1" dirty="0">
              <a:solidFill>
                <a:schemeClr val="accent5"/>
              </a:solidFill>
            </a:endParaRPr>
          </a:p>
        </p:txBody>
      </p:sp>
      <p:sp>
        <p:nvSpPr>
          <p:cNvPr id="2" name="ZoneTexte 1">
            <a:extLst>
              <a:ext uri="{FF2B5EF4-FFF2-40B4-BE49-F238E27FC236}">
                <a16:creationId xmlns:a16="http://schemas.microsoft.com/office/drawing/2014/main" id="{F501ED9C-857D-C7EF-676B-959EE8106CF1}"/>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3723396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8454-B59F-BBB4-D3A1-B757448D7A6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0044863-4083-3358-AA23-605EB58161CF}"/>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A0947FD-8CC2-59A2-CDE7-45C4A8DE427C}"/>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BE7E665D-F877-A178-E5DB-B36416EFE5A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38E022B-176B-663B-5A2F-A3188530AEC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E990325-4FC8-2C80-2993-EFDC2F6C141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2E0F2FEB-B427-CEF2-9335-BD02A497D29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456B20D2-E311-4081-88B5-D146C114726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70A54BF-831D-EE39-D17C-0D3990D417B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831DE49-4E29-88EC-D20C-96A755D53EA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57F5642-6503-79F9-088E-902A93EF11B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E04B011-5CBC-9B8D-FE44-9AE91E9FBE3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D1A2E59-3C4E-79E9-AAD9-4EA9333D60D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CBBDFCE-7793-762B-3B58-7F6AA980796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1617B12E-E283-6B57-194A-07416E5B897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E06426F9-57DD-AE2E-15F6-BCADB565829A}"/>
              </a:ext>
            </a:extLst>
          </p:cNvPr>
          <p:cNvSpPr txBox="1"/>
          <p:nvPr/>
        </p:nvSpPr>
        <p:spPr>
          <a:xfrm>
            <a:off x="326441" y="1342300"/>
            <a:ext cx="8077200" cy="1908215"/>
          </a:xfrm>
          <a:prstGeom prst="rect">
            <a:avLst/>
          </a:prstGeom>
          <a:noFill/>
        </p:spPr>
        <p:txBody>
          <a:bodyPr wrap="square">
            <a:spAutoFit/>
          </a:bodyPr>
          <a:lstStyle/>
          <a:p>
            <a:pPr algn="just">
              <a:buClr>
                <a:srgbClr val="92D050"/>
              </a:buClr>
            </a:pPr>
            <a:endParaRPr lang="fr-FR" b="1" dirty="0">
              <a:solidFill>
                <a:srgbClr val="FF0000"/>
              </a:solidFill>
            </a:endParaRP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10" name="ZoneTexte 9">
            <a:extLst>
              <a:ext uri="{FF2B5EF4-FFF2-40B4-BE49-F238E27FC236}">
                <a16:creationId xmlns:a16="http://schemas.microsoft.com/office/drawing/2014/main" id="{CE24E52D-8EBF-6F1B-851A-184F21570080}"/>
              </a:ext>
            </a:extLst>
          </p:cNvPr>
          <p:cNvSpPr txBox="1"/>
          <p:nvPr/>
        </p:nvSpPr>
        <p:spPr>
          <a:xfrm>
            <a:off x="534075" y="1696563"/>
            <a:ext cx="7661932" cy="3416320"/>
          </a:xfrm>
          <a:prstGeom prst="rect">
            <a:avLst/>
          </a:prstGeom>
          <a:noFill/>
        </p:spPr>
        <p:txBody>
          <a:bodyPr wrap="square" rtlCol="0">
            <a:spAutoFit/>
          </a:bodyPr>
          <a:lstStyle/>
          <a:p>
            <a:pPr algn="just"/>
            <a:br>
              <a:rPr lang="fr-FR" b="1" dirty="0">
                <a:effectLst/>
              </a:rPr>
            </a:br>
            <a:r>
              <a:rPr lang="fr-FR" b="1" dirty="0">
                <a:solidFill>
                  <a:schemeClr val="accent4"/>
                </a:solidFill>
                <a:effectLst/>
              </a:rPr>
              <a:t>6/</a:t>
            </a:r>
            <a:r>
              <a:rPr lang="fr-FR" b="1" u="sng" dirty="0">
                <a:solidFill>
                  <a:schemeClr val="accent4">
                    <a:lumMod val="60000"/>
                    <a:lumOff val="40000"/>
                  </a:schemeClr>
                </a:solidFill>
              </a:rPr>
              <a:t>CONCOURS ET EXAMENS PROFESSIONNELS:</a:t>
            </a:r>
          </a:p>
          <a:p>
            <a:pPr algn="just"/>
            <a:endParaRPr lang="fr-FR" b="1" u="sng" dirty="0">
              <a:solidFill>
                <a:schemeClr val="accent1"/>
              </a:solidFill>
            </a:endParaRPr>
          </a:p>
          <a:p>
            <a:pPr algn="just"/>
            <a:r>
              <a:rPr lang="fr-FR" dirty="0"/>
              <a:t>Les notices descriptives de tous les concours et examens professionnels sont disponibles sur le site du CDG 18.</a:t>
            </a:r>
          </a:p>
          <a:p>
            <a:pPr algn="just"/>
            <a:endParaRPr lang="fr-FR" dirty="0"/>
          </a:p>
          <a:p>
            <a:pPr algn="just"/>
            <a:r>
              <a:rPr lang="fr-FR" dirty="0">
                <a:sym typeface="Wingdings" panose="05000000000000000000" pitchFamily="2" charset="2"/>
              </a:rPr>
              <a:t> </a:t>
            </a:r>
            <a:r>
              <a:rPr lang="fr-FR" dirty="0"/>
              <a:t>Onglet Emploi / Concours</a:t>
            </a:r>
          </a:p>
          <a:p>
            <a:pPr algn="just"/>
            <a:r>
              <a:rPr lang="fr-FR" dirty="0">
                <a:sym typeface="Wingdings" panose="05000000000000000000" pitchFamily="2" charset="2"/>
              </a:rPr>
              <a:t>	 </a:t>
            </a:r>
            <a:r>
              <a:rPr lang="fr-FR" dirty="0"/>
              <a:t>Concours et examens professionnels</a:t>
            </a:r>
          </a:p>
          <a:p>
            <a:pPr algn="just"/>
            <a:r>
              <a:rPr lang="fr-FR" dirty="0">
                <a:sym typeface="Wingdings" panose="05000000000000000000" pitchFamily="2" charset="2"/>
              </a:rPr>
              <a:t>		 </a:t>
            </a:r>
            <a:r>
              <a:rPr lang="fr-FR" dirty="0"/>
              <a:t>Notices et annales</a:t>
            </a:r>
          </a:p>
          <a:p>
            <a:pPr algn="just"/>
            <a:endParaRPr lang="fr-FR" dirty="0">
              <a:effectLst/>
            </a:endParaRPr>
          </a:p>
          <a:p>
            <a:pPr algn="just"/>
            <a:r>
              <a:rPr lang="fr-FR" dirty="0"/>
              <a:t>Le calendrier 2025-2027 est également disponible dans l’onglet Emploi / Concours, ainsi qu’en page d’accueil.</a:t>
            </a:r>
          </a:p>
        </p:txBody>
      </p:sp>
      <p:sp>
        <p:nvSpPr>
          <p:cNvPr id="2" name="ZoneTexte 1">
            <a:extLst>
              <a:ext uri="{FF2B5EF4-FFF2-40B4-BE49-F238E27FC236}">
                <a16:creationId xmlns:a16="http://schemas.microsoft.com/office/drawing/2014/main" id="{910C2BE6-D759-65B6-3F30-7C32F03E3D1A}"/>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13" name="Image 12" descr="Bureaux dans salle de classe vide">
            <a:extLst>
              <a:ext uri="{FF2B5EF4-FFF2-40B4-BE49-F238E27FC236}">
                <a16:creationId xmlns:a16="http://schemas.microsoft.com/office/drawing/2014/main" id="{C60427EF-872E-61AC-C0CB-558F7FC8C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953000"/>
            <a:ext cx="2280055" cy="1712268"/>
          </a:xfrm>
          <a:prstGeom prst="rect">
            <a:avLst/>
          </a:prstGeom>
        </p:spPr>
      </p:pic>
    </p:spTree>
    <p:extLst>
      <p:ext uri="{BB962C8B-B14F-4D97-AF65-F5344CB8AC3E}">
        <p14:creationId xmlns:p14="http://schemas.microsoft.com/office/powerpoint/2010/main" val="288845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43D4-B466-7091-3B0B-6737EA6DE02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44F16DC-E886-D091-A033-44E717FEC437}"/>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7AB320E-7199-237A-3446-189DAEDD9B9E}"/>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C5D2761E-427F-C191-05E3-E4BB7829C3C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5B1B9BF-4FAC-7C0B-93EE-588CCAA27B9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3F545E0-157C-493C-7DBD-BB684AC629D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188AB9C1-17AD-11E1-DDEC-B9DD538F0D1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A40AF62-65E9-19E3-D05F-D04A9468D8F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797A744-8C2F-A788-5215-A51A5ED1968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5CEF33A-654B-D955-F9F1-60A4E51D788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64F6554-BAF3-6602-9EC3-2D4982D38BA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34A69BE1-FBEE-5342-3695-3E7885D3EFC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A7E2AD7B-A90F-DAED-3451-D202145C0E6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A05F2F5-AEF6-60DA-F1E9-293F9FD0855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833D5A6-A61A-6AC1-F057-27B911F834B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11C7CB8C-0B1D-C7BC-9494-182D9EF00747}"/>
              </a:ext>
            </a:extLst>
          </p:cNvPr>
          <p:cNvSpPr txBox="1"/>
          <p:nvPr/>
        </p:nvSpPr>
        <p:spPr>
          <a:xfrm>
            <a:off x="326441" y="1342300"/>
            <a:ext cx="8077200" cy="1908215"/>
          </a:xfrm>
          <a:prstGeom prst="rect">
            <a:avLst/>
          </a:prstGeom>
          <a:noFill/>
        </p:spPr>
        <p:txBody>
          <a:bodyPr wrap="square">
            <a:spAutoFit/>
          </a:bodyPr>
          <a:lstStyle/>
          <a:p>
            <a:pPr algn="just">
              <a:buClr>
                <a:srgbClr val="92D050"/>
              </a:buClr>
            </a:pPr>
            <a:endParaRPr lang="fr-FR" b="1" dirty="0">
              <a:solidFill>
                <a:srgbClr val="FF0000"/>
              </a:solidFill>
            </a:endParaRP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10" name="ZoneTexte 9">
            <a:extLst>
              <a:ext uri="{FF2B5EF4-FFF2-40B4-BE49-F238E27FC236}">
                <a16:creationId xmlns:a16="http://schemas.microsoft.com/office/drawing/2014/main" id="{94972729-15D0-5A30-9B6E-7AA6812E96D0}"/>
              </a:ext>
            </a:extLst>
          </p:cNvPr>
          <p:cNvSpPr txBox="1"/>
          <p:nvPr/>
        </p:nvSpPr>
        <p:spPr>
          <a:xfrm>
            <a:off x="609600" y="1952479"/>
            <a:ext cx="7661932" cy="2308324"/>
          </a:xfrm>
          <a:prstGeom prst="rect">
            <a:avLst/>
          </a:prstGeom>
          <a:noFill/>
        </p:spPr>
        <p:txBody>
          <a:bodyPr wrap="square" rtlCol="0">
            <a:spAutoFit/>
          </a:bodyPr>
          <a:lstStyle/>
          <a:p>
            <a:pPr algn="just"/>
            <a:br>
              <a:rPr lang="fr-FR" b="1" dirty="0">
                <a:effectLst/>
              </a:rPr>
            </a:br>
            <a:r>
              <a:rPr lang="fr-FR" b="1" u="sng" dirty="0">
                <a:solidFill>
                  <a:schemeClr val="accent4">
                    <a:lumMod val="60000"/>
                    <a:lumOff val="40000"/>
                  </a:schemeClr>
                </a:solidFill>
              </a:rPr>
              <a:t>CONCOURS ET EXAMENS PROFESSIONNELS:</a:t>
            </a:r>
          </a:p>
          <a:p>
            <a:pPr algn="just"/>
            <a:endParaRPr lang="fr-FR" b="1" u="sng" dirty="0">
              <a:solidFill>
                <a:schemeClr val="accent1"/>
              </a:solidFill>
            </a:endParaRPr>
          </a:p>
          <a:p>
            <a:pPr algn="just"/>
            <a:endParaRPr lang="fr-FR" dirty="0">
              <a:solidFill>
                <a:schemeClr val="accent1"/>
              </a:solidFill>
            </a:endParaRPr>
          </a:p>
          <a:p>
            <a:pPr algn="just"/>
            <a:endParaRPr lang="fr-FR" dirty="0">
              <a:solidFill>
                <a:schemeClr val="accent1"/>
              </a:solidFill>
            </a:endParaRPr>
          </a:p>
          <a:p>
            <a:pPr algn="just"/>
            <a:endParaRPr lang="fr-FR" dirty="0">
              <a:solidFill>
                <a:schemeClr val="accent1"/>
              </a:solidFill>
            </a:endParaRPr>
          </a:p>
          <a:p>
            <a:pPr algn="just"/>
            <a:r>
              <a:rPr lang="fr-FR" dirty="0"/>
              <a:t>Recensement des postes à ouvrir aux concours au titre de l’année 2026 : la saisie est ouverte sur notre site jusqu’au lundi 2 juin 2025.</a:t>
            </a:r>
          </a:p>
        </p:txBody>
      </p:sp>
      <p:sp>
        <p:nvSpPr>
          <p:cNvPr id="2" name="ZoneTexte 1">
            <a:extLst>
              <a:ext uri="{FF2B5EF4-FFF2-40B4-BE49-F238E27FC236}">
                <a16:creationId xmlns:a16="http://schemas.microsoft.com/office/drawing/2014/main" id="{C0D94ADE-018A-C72A-E8C4-991277F86881}"/>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Graphique 3" descr="Sirène contour">
            <a:extLst>
              <a:ext uri="{FF2B5EF4-FFF2-40B4-BE49-F238E27FC236}">
                <a16:creationId xmlns:a16="http://schemas.microsoft.com/office/drawing/2014/main" id="{079BDE86-BE44-D97C-C864-44CBE8223D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213" y="2661058"/>
            <a:ext cx="914400" cy="914400"/>
          </a:xfrm>
          <a:prstGeom prst="rect">
            <a:avLst/>
          </a:prstGeom>
        </p:spPr>
      </p:pic>
    </p:spTree>
    <p:extLst>
      <p:ext uri="{BB962C8B-B14F-4D97-AF65-F5344CB8AC3E}">
        <p14:creationId xmlns:p14="http://schemas.microsoft.com/office/powerpoint/2010/main" val="33152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3470964773"/>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54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80C8-4772-5BBC-89D1-1E90F75F3A5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442D7D4A-BB79-56DC-87AC-93DC4B21C702}"/>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AE1C352-FCE5-0D34-F024-FEC420E1AB7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2F92FC61-4D73-EA92-4203-DCF204D1E53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C047ED8-EB9A-C3E0-38E8-DB54C466C44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802A1D3-B592-CC2C-B579-4C0B87CC3EA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8983A43-E35D-14DB-0978-AF1DC6CBFE87}"/>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017EDEA-530D-E800-072B-4BF5D3ACAB6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5C67AB6-6788-B715-D862-1FFE7440CE2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CFB601B-632B-4A50-BBCD-EDB5351633E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5EE6B57-158E-289D-51AC-F9DDAD7382C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8EB9B9F8-D652-A225-61B8-1F76E2E17AD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01030A6-6878-D8F7-5793-45611DB6726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455C997-E60E-F94C-165B-22E6FF677D4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C4A4FC7-4E2C-4799-B713-51A0A5BF26D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856FF02B-277F-A4E0-DDDD-C37E61A32F5D}"/>
              </a:ext>
            </a:extLst>
          </p:cNvPr>
          <p:cNvSpPr txBox="1"/>
          <p:nvPr/>
        </p:nvSpPr>
        <p:spPr>
          <a:xfrm>
            <a:off x="326441" y="1342300"/>
            <a:ext cx="8077200" cy="1908215"/>
          </a:xfrm>
          <a:prstGeom prst="rect">
            <a:avLst/>
          </a:prstGeom>
          <a:noFill/>
        </p:spPr>
        <p:txBody>
          <a:bodyPr wrap="square">
            <a:spAutoFit/>
          </a:bodyPr>
          <a:lstStyle/>
          <a:p>
            <a:pPr algn="just">
              <a:buClr>
                <a:srgbClr val="92D050"/>
              </a:buClr>
            </a:pPr>
            <a:endParaRPr lang="fr-FR" b="1" dirty="0">
              <a:solidFill>
                <a:srgbClr val="FF0000"/>
              </a:solidFill>
            </a:endParaRP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10" name="ZoneTexte 9">
            <a:extLst>
              <a:ext uri="{FF2B5EF4-FFF2-40B4-BE49-F238E27FC236}">
                <a16:creationId xmlns:a16="http://schemas.microsoft.com/office/drawing/2014/main" id="{6335DD00-AE9F-DED6-A451-F0C3E91D0F2B}"/>
              </a:ext>
            </a:extLst>
          </p:cNvPr>
          <p:cNvSpPr txBox="1"/>
          <p:nvPr/>
        </p:nvSpPr>
        <p:spPr>
          <a:xfrm>
            <a:off x="609600" y="1952479"/>
            <a:ext cx="7661932" cy="2031325"/>
          </a:xfrm>
          <a:prstGeom prst="rect">
            <a:avLst/>
          </a:prstGeom>
          <a:noFill/>
        </p:spPr>
        <p:txBody>
          <a:bodyPr wrap="square" rtlCol="0">
            <a:spAutoFit/>
          </a:bodyPr>
          <a:lstStyle/>
          <a:p>
            <a:pPr algn="just"/>
            <a:br>
              <a:rPr lang="fr-FR" b="1" dirty="0">
                <a:effectLst/>
              </a:rPr>
            </a:br>
            <a:r>
              <a:rPr lang="fr-FR" b="1" u="sng" dirty="0">
                <a:solidFill>
                  <a:schemeClr val="accent6"/>
                </a:solidFill>
                <a:effectLst/>
              </a:rPr>
              <a:t>7</a:t>
            </a:r>
            <a:r>
              <a:rPr lang="fr-FR" b="1" u="sng" dirty="0">
                <a:solidFill>
                  <a:schemeClr val="accent6"/>
                </a:solidFill>
              </a:rPr>
              <a:t>/ Fiche contacts du CDG</a:t>
            </a:r>
          </a:p>
          <a:p>
            <a:pPr algn="just"/>
            <a:endParaRPr lang="fr-FR" b="1" u="sng" dirty="0">
              <a:solidFill>
                <a:schemeClr val="accent6"/>
              </a:solidFill>
            </a:endParaRPr>
          </a:p>
          <a:p>
            <a:pPr algn="just"/>
            <a:r>
              <a:rPr lang="fr-FR" dirty="0"/>
              <a:t>Le robot téléphonique du CDG a été mis à jour : pour vous aider à vous repérer, vous pouvez utiliser la fiche contacts sur le site du CDG ou appeler les lignes directes</a:t>
            </a:r>
          </a:p>
          <a:p>
            <a:pPr algn="just"/>
            <a:endParaRPr lang="fr-FR" dirty="0"/>
          </a:p>
        </p:txBody>
      </p:sp>
      <p:sp>
        <p:nvSpPr>
          <p:cNvPr id="2" name="ZoneTexte 1">
            <a:extLst>
              <a:ext uri="{FF2B5EF4-FFF2-40B4-BE49-F238E27FC236}">
                <a16:creationId xmlns:a16="http://schemas.microsoft.com/office/drawing/2014/main" id="{9063D569-A402-C060-EB7A-E35D78A67DE6}"/>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27" name="Image 26" descr="Une image contenant Graphique, symbole, cercle, Police&#10;&#10;Le contenu généré par l’IA peut être incorrect.">
            <a:extLst>
              <a:ext uri="{FF2B5EF4-FFF2-40B4-BE49-F238E27FC236}">
                <a16:creationId xmlns:a16="http://schemas.microsoft.com/office/drawing/2014/main" id="{2BB70B03-2406-B632-2160-03A7AE183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844" y="1095673"/>
            <a:ext cx="1398729" cy="1398729"/>
          </a:xfrm>
          <a:prstGeom prst="rect">
            <a:avLst/>
          </a:prstGeom>
        </p:spPr>
      </p:pic>
      <p:pic>
        <p:nvPicPr>
          <p:cNvPr id="29" name="Image 28">
            <a:extLst>
              <a:ext uri="{FF2B5EF4-FFF2-40B4-BE49-F238E27FC236}">
                <a16:creationId xmlns:a16="http://schemas.microsoft.com/office/drawing/2014/main" id="{F9539CFE-190E-4D53-4FA9-35075A971D23}"/>
              </a:ext>
            </a:extLst>
          </p:cNvPr>
          <p:cNvPicPr>
            <a:picLocks noChangeAspect="1"/>
          </p:cNvPicPr>
          <p:nvPr/>
        </p:nvPicPr>
        <p:blipFill>
          <a:blip r:embed="rId5"/>
          <a:stretch>
            <a:fillRect/>
          </a:stretch>
        </p:blipFill>
        <p:spPr>
          <a:xfrm>
            <a:off x="909083" y="4000938"/>
            <a:ext cx="7325833" cy="2109114"/>
          </a:xfrm>
          <a:prstGeom prst="rect">
            <a:avLst/>
          </a:prstGeom>
        </p:spPr>
      </p:pic>
      <p:sp>
        <p:nvSpPr>
          <p:cNvPr id="30" name="Rectangle 29">
            <a:extLst>
              <a:ext uri="{FF2B5EF4-FFF2-40B4-BE49-F238E27FC236}">
                <a16:creationId xmlns:a16="http://schemas.microsoft.com/office/drawing/2014/main" id="{2436D16E-6396-C02B-D50D-4A60CB565748}"/>
              </a:ext>
            </a:extLst>
          </p:cNvPr>
          <p:cNvSpPr/>
          <p:nvPr/>
        </p:nvSpPr>
        <p:spPr>
          <a:xfrm>
            <a:off x="6127621" y="4419600"/>
            <a:ext cx="931844" cy="762000"/>
          </a:xfrm>
          <a:prstGeom prst="rect">
            <a:avLst/>
          </a:prstGeom>
          <a:noFill/>
          <a:ln w="155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 bas 30">
            <a:extLst>
              <a:ext uri="{FF2B5EF4-FFF2-40B4-BE49-F238E27FC236}">
                <a16:creationId xmlns:a16="http://schemas.microsoft.com/office/drawing/2014/main" id="{FCAE38DA-214C-8D89-E435-420AD3F248D7}"/>
              </a:ext>
            </a:extLst>
          </p:cNvPr>
          <p:cNvSpPr/>
          <p:nvPr/>
        </p:nvSpPr>
        <p:spPr>
          <a:xfrm>
            <a:off x="6511408" y="3630266"/>
            <a:ext cx="304800" cy="686717"/>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27904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6B7E-EE48-384E-20A5-82941AE366AC}"/>
            </a:ext>
          </a:extLst>
        </p:cNvPr>
        <p:cNvGrpSpPr/>
        <p:nvPr/>
      </p:nvGrpSpPr>
      <p:grpSpPr>
        <a:xfrm>
          <a:off x="0" y="0"/>
          <a:ext cx="0" cy="0"/>
          <a:chOff x="0" y="0"/>
          <a:chExt cx="0" cy="0"/>
        </a:xfrm>
      </p:grpSpPr>
      <p:sp>
        <p:nvSpPr>
          <p:cNvPr id="25" name="object 5">
            <a:extLst>
              <a:ext uri="{FF2B5EF4-FFF2-40B4-BE49-F238E27FC236}">
                <a16:creationId xmlns:a16="http://schemas.microsoft.com/office/drawing/2014/main" id="{CC41B119-FB16-D4EB-33E4-5F59BFC02C0B}"/>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56B2B1CE-0359-08CC-9E54-0BA53D4C6941}"/>
              </a:ext>
            </a:extLst>
          </p:cNvPr>
          <p:cNvSpPr txBox="1"/>
          <p:nvPr/>
        </p:nvSpPr>
        <p:spPr>
          <a:xfrm>
            <a:off x="326441" y="1342300"/>
            <a:ext cx="8077200" cy="1908215"/>
          </a:xfrm>
          <a:prstGeom prst="rect">
            <a:avLst/>
          </a:prstGeom>
          <a:noFill/>
        </p:spPr>
        <p:txBody>
          <a:bodyPr wrap="square">
            <a:spAutoFit/>
          </a:bodyPr>
          <a:lstStyle/>
          <a:p>
            <a:pPr algn="just">
              <a:buClr>
                <a:srgbClr val="92D050"/>
              </a:buClr>
            </a:pPr>
            <a:endParaRPr lang="fr-FR" b="1" dirty="0">
              <a:solidFill>
                <a:srgbClr val="FF0000"/>
              </a:solidFill>
            </a:endParaRP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pic>
        <p:nvPicPr>
          <p:cNvPr id="5" name="Image 4">
            <a:extLst>
              <a:ext uri="{FF2B5EF4-FFF2-40B4-BE49-F238E27FC236}">
                <a16:creationId xmlns:a16="http://schemas.microsoft.com/office/drawing/2014/main" id="{92198093-A00C-03BC-3632-D92DA5D8C4EA}"/>
              </a:ext>
            </a:extLst>
          </p:cNvPr>
          <p:cNvPicPr>
            <a:picLocks noChangeAspect="1"/>
          </p:cNvPicPr>
          <p:nvPr/>
        </p:nvPicPr>
        <p:blipFill>
          <a:blip r:embed="rId3"/>
          <a:stretch>
            <a:fillRect/>
          </a:stretch>
        </p:blipFill>
        <p:spPr>
          <a:xfrm>
            <a:off x="0" y="-457200"/>
            <a:ext cx="8928100" cy="7162800"/>
          </a:xfrm>
          <a:prstGeom prst="rect">
            <a:avLst/>
          </a:prstGeom>
        </p:spPr>
      </p:pic>
    </p:spTree>
    <p:extLst>
      <p:ext uri="{BB962C8B-B14F-4D97-AF65-F5344CB8AC3E}">
        <p14:creationId xmlns:p14="http://schemas.microsoft.com/office/powerpoint/2010/main" val="705385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6E953FB3-CFC7-26A3-7735-B66218535292}"/>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7027" y="3269622"/>
            <a:ext cx="4799023" cy="2967817"/>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a:bodyPr>
          <a:lstStyle/>
          <a:p>
            <a:pPr marL="0" indent="0">
              <a:buNone/>
            </a:pPr>
            <a:r>
              <a:rPr lang="fr-FR" sz="2400" b="1" dirty="0">
                <a:solidFill>
                  <a:srgbClr val="00B0F0"/>
                </a:solidFill>
              </a:rPr>
              <a:t>8 – Prochaine </a:t>
            </a:r>
            <a:r>
              <a:rPr lang="fr-FR" sz="2400" b="1" dirty="0" err="1">
                <a:solidFill>
                  <a:srgbClr val="00B0F0"/>
                </a:solidFill>
              </a:rPr>
              <a:t>visio</a:t>
            </a:r>
            <a:r>
              <a:rPr lang="fr-FR" sz="2400" b="1" dirty="0">
                <a:solidFill>
                  <a:srgbClr val="00B0F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Mardi 6 mai à 10h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15 mai à 14h</a:t>
            </a: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5"/>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3195739-A27E-FE53-583D-F62A9865D93D}"/>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00825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19ABD-DD6A-A51A-D69C-CB87D743223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B5FBDA7-22DF-8CDE-209A-857843257925}"/>
              </a:ext>
            </a:extLst>
          </p:cNvPr>
          <p:cNvSpPr>
            <a:spLocks noGrp="1"/>
          </p:cNvSpPr>
          <p:nvPr>
            <p:ph idx="1"/>
          </p:nvPr>
        </p:nvSpPr>
        <p:spPr>
          <a:xfrm>
            <a:off x="61543" y="1527324"/>
            <a:ext cx="8699500" cy="4823791"/>
          </a:xfrm>
        </p:spPr>
        <p:txBody>
          <a:bodyPr>
            <a:normAutofit/>
          </a:bodyPr>
          <a:lstStyle/>
          <a:p>
            <a:pPr lvl="2"/>
            <a:r>
              <a:rPr lang="fr-FR" sz="1600" b="1" u="sng" dirty="0">
                <a:solidFill>
                  <a:srgbClr val="EC14B9"/>
                </a:solidFill>
                <a:sym typeface="Wingdings" panose="05000000000000000000" pitchFamily="2" charset="2"/>
              </a:rPr>
              <a:t>Avancement de grade </a:t>
            </a:r>
            <a:r>
              <a:rPr lang="fr-FR" sz="1600" dirty="0">
                <a:solidFill>
                  <a:srgbClr val="EC14B9"/>
                </a:solidFill>
                <a:sym typeface="Wingdings" panose="05000000000000000000" pitchFamily="2" charset="2"/>
              </a:rPr>
              <a:t>: permet l’accès à un grade supérieur du même cadre d’emplois</a:t>
            </a:r>
          </a:p>
          <a:p>
            <a:pPr lvl="2"/>
            <a:r>
              <a:rPr lang="fr-FR" sz="1600" b="1" u="sng" dirty="0">
                <a:solidFill>
                  <a:srgbClr val="92D050"/>
                </a:solidFill>
                <a:sym typeface="Wingdings" panose="05000000000000000000" pitchFamily="2" charset="2"/>
              </a:rPr>
              <a:t>Promotion interne : </a:t>
            </a:r>
            <a:r>
              <a:rPr lang="fr-FR" sz="1600" dirty="0">
                <a:solidFill>
                  <a:srgbClr val="92D050"/>
                </a:solidFill>
                <a:sym typeface="Wingdings" panose="05000000000000000000" pitchFamily="2" charset="2"/>
              </a:rPr>
              <a:t>permet l’accès à un grade d’un cadre d’emplois supérieur</a:t>
            </a:r>
          </a:p>
          <a:p>
            <a:pPr lvl="1"/>
            <a:endParaRPr lang="fr-FR" dirty="0"/>
          </a:p>
          <a:p>
            <a:pPr marL="342900" lvl="1" indent="0">
              <a:buNone/>
            </a:pPr>
            <a:endParaRPr lang="fr-FR" dirty="0"/>
          </a:p>
        </p:txBody>
      </p:sp>
      <p:pic>
        <p:nvPicPr>
          <p:cNvPr id="11" name="Image 10" descr="Logo_CDG18_BS.jpg">
            <a:extLst>
              <a:ext uri="{FF2B5EF4-FFF2-40B4-BE49-F238E27FC236}">
                <a16:creationId xmlns:a16="http://schemas.microsoft.com/office/drawing/2014/main" id="{BC1BA454-7622-18B0-8CDD-FFEBAD1606D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2798DAB-E736-B933-E768-8AC6B989B4B3}"/>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08EBA5B-3F18-1388-CEC9-0334A4359EF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94628A0-8199-9CA3-C1B3-B740C560513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6CAC10E-989E-70E0-9ECE-BD7C9C88EC4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5C652EB-009A-FAA6-88CD-7CF3C3B87BB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E911ABF0-FABC-647D-8BB3-E4A2B3E635F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4424185-45A5-EF58-C25C-055E4D40EFB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E216EB3-F181-AA73-D060-E6550E10004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B693372-17E7-23BE-6F55-936578BB03E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2322889-2938-2C5B-8FE6-60ABA39FDA5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40FCB57-85FB-9E97-03E6-308B9B5C355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94FAA8C-0ED8-18D7-9893-E73E337A860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EB74F7A-BA25-4745-FB2C-38A38B3791B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1D0003F1-6A41-C4A4-C7BC-A46620608D68}"/>
              </a:ext>
            </a:extLst>
          </p:cNvPr>
          <p:cNvSpPr>
            <a:spLocks noGrp="1"/>
          </p:cNvSpPr>
          <p:nvPr>
            <p:ph type="title"/>
          </p:nvPr>
        </p:nvSpPr>
        <p:spPr/>
        <p:txBody>
          <a:bodyPr>
            <a:normAutofit/>
          </a:bodyPr>
          <a:lstStyle/>
          <a:p>
            <a:pPr algn="r"/>
            <a:r>
              <a:rPr lang="fr-FR" sz="2200" dirty="0">
                <a:solidFill>
                  <a:srgbClr val="0070C0"/>
                </a:solidFill>
              </a:rPr>
              <a:t>Campagne AG/ PI 2025</a:t>
            </a:r>
          </a:p>
        </p:txBody>
      </p:sp>
      <p:sp>
        <p:nvSpPr>
          <p:cNvPr id="12" name="Triangle isocèle 11">
            <a:extLst>
              <a:ext uri="{FF2B5EF4-FFF2-40B4-BE49-F238E27FC236}">
                <a16:creationId xmlns:a16="http://schemas.microsoft.com/office/drawing/2014/main" id="{4A1D69D3-D131-CBFB-158D-144A34C51BE3}"/>
              </a:ext>
            </a:extLst>
          </p:cNvPr>
          <p:cNvSpPr/>
          <p:nvPr/>
        </p:nvSpPr>
        <p:spPr>
          <a:xfrm>
            <a:off x="990257" y="3407355"/>
            <a:ext cx="3507740" cy="2840663"/>
          </a:xfrm>
          <a:prstGeom prst="triangl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EF565592-B6E4-6E49-2B83-1D4B11DB86E7}"/>
              </a:ext>
            </a:extLst>
          </p:cNvPr>
          <p:cNvSpPr/>
          <p:nvPr/>
        </p:nvSpPr>
        <p:spPr>
          <a:xfrm>
            <a:off x="4572000" y="2229515"/>
            <a:ext cx="3507740" cy="2840663"/>
          </a:xfrm>
          <a:prstGeom prst="triangle">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6D7BD557-FCBA-F8F6-656C-5DB32C9FD0AA}"/>
              </a:ext>
            </a:extLst>
          </p:cNvPr>
          <p:cNvSpPr txBox="1"/>
          <p:nvPr/>
        </p:nvSpPr>
        <p:spPr>
          <a:xfrm>
            <a:off x="1422426" y="5059545"/>
            <a:ext cx="2743200" cy="646331"/>
          </a:xfrm>
          <a:prstGeom prst="rect">
            <a:avLst/>
          </a:prstGeom>
          <a:noFill/>
        </p:spPr>
        <p:txBody>
          <a:bodyPr wrap="square" rtlCol="0">
            <a:spAutoFit/>
          </a:bodyPr>
          <a:lstStyle/>
          <a:p>
            <a:pPr algn="ctr"/>
            <a:r>
              <a:rPr lang="fr-FR" dirty="0"/>
              <a:t>Adjt </a:t>
            </a:r>
            <a:r>
              <a:rPr lang="fr-FR" dirty="0" err="1"/>
              <a:t>admf</a:t>
            </a:r>
            <a:r>
              <a:rPr lang="fr-FR" dirty="0"/>
              <a:t> </a:t>
            </a:r>
          </a:p>
          <a:p>
            <a:pPr algn="ctr"/>
            <a:r>
              <a:rPr lang="fr-FR" dirty="0"/>
              <a:t>principal 2</a:t>
            </a:r>
            <a:r>
              <a:rPr lang="fr-FR" baseline="30000" dirty="0"/>
              <a:t>ème</a:t>
            </a:r>
            <a:r>
              <a:rPr lang="fr-FR" dirty="0"/>
              <a:t> classe</a:t>
            </a:r>
          </a:p>
        </p:txBody>
      </p:sp>
      <p:sp>
        <p:nvSpPr>
          <p:cNvPr id="28" name="ZoneTexte 27">
            <a:extLst>
              <a:ext uri="{FF2B5EF4-FFF2-40B4-BE49-F238E27FC236}">
                <a16:creationId xmlns:a16="http://schemas.microsoft.com/office/drawing/2014/main" id="{20EDDBFC-B69C-6A66-96C6-7915B1533165}"/>
              </a:ext>
            </a:extLst>
          </p:cNvPr>
          <p:cNvSpPr txBox="1"/>
          <p:nvPr/>
        </p:nvSpPr>
        <p:spPr>
          <a:xfrm>
            <a:off x="1607492" y="5878686"/>
            <a:ext cx="2348544" cy="369332"/>
          </a:xfrm>
          <a:prstGeom prst="rect">
            <a:avLst/>
          </a:prstGeom>
          <a:noFill/>
        </p:spPr>
        <p:txBody>
          <a:bodyPr wrap="square" rtlCol="0">
            <a:spAutoFit/>
          </a:bodyPr>
          <a:lstStyle/>
          <a:p>
            <a:r>
              <a:rPr lang="fr-FR" dirty="0"/>
              <a:t>Adjoint administratif</a:t>
            </a:r>
          </a:p>
        </p:txBody>
      </p:sp>
      <p:sp>
        <p:nvSpPr>
          <p:cNvPr id="29" name="ZoneTexte 28">
            <a:extLst>
              <a:ext uri="{FF2B5EF4-FFF2-40B4-BE49-F238E27FC236}">
                <a16:creationId xmlns:a16="http://schemas.microsoft.com/office/drawing/2014/main" id="{760C87B9-DDBF-BA36-814F-9D376E4485E9}"/>
              </a:ext>
            </a:extLst>
          </p:cNvPr>
          <p:cNvSpPr txBox="1"/>
          <p:nvPr/>
        </p:nvSpPr>
        <p:spPr>
          <a:xfrm>
            <a:off x="2216368" y="4131771"/>
            <a:ext cx="2743200" cy="646331"/>
          </a:xfrm>
          <a:prstGeom prst="rect">
            <a:avLst/>
          </a:prstGeom>
          <a:noFill/>
        </p:spPr>
        <p:txBody>
          <a:bodyPr wrap="square" rtlCol="0">
            <a:spAutoFit/>
          </a:bodyPr>
          <a:lstStyle/>
          <a:p>
            <a:r>
              <a:rPr lang="fr-FR" dirty="0"/>
              <a:t>Adjt </a:t>
            </a:r>
            <a:r>
              <a:rPr lang="fr-FR" dirty="0" err="1"/>
              <a:t>admf</a:t>
            </a:r>
            <a:r>
              <a:rPr lang="fr-FR" dirty="0"/>
              <a:t> </a:t>
            </a:r>
          </a:p>
          <a:p>
            <a:r>
              <a:rPr lang="fr-FR" dirty="0" err="1"/>
              <a:t>pcpal</a:t>
            </a:r>
            <a:r>
              <a:rPr lang="fr-FR" dirty="0"/>
              <a:t> 1</a:t>
            </a:r>
            <a:r>
              <a:rPr lang="fr-FR" baseline="30000" dirty="0"/>
              <a:t>er</a:t>
            </a:r>
            <a:r>
              <a:rPr lang="fr-FR" dirty="0"/>
              <a:t>  cl</a:t>
            </a:r>
          </a:p>
        </p:txBody>
      </p:sp>
      <p:sp>
        <p:nvSpPr>
          <p:cNvPr id="30" name="ZoneTexte 29">
            <a:extLst>
              <a:ext uri="{FF2B5EF4-FFF2-40B4-BE49-F238E27FC236}">
                <a16:creationId xmlns:a16="http://schemas.microsoft.com/office/drawing/2014/main" id="{19785AFF-4864-EF0D-FD62-4E613874BE7F}"/>
              </a:ext>
            </a:extLst>
          </p:cNvPr>
          <p:cNvSpPr txBox="1"/>
          <p:nvPr/>
        </p:nvSpPr>
        <p:spPr>
          <a:xfrm>
            <a:off x="5845182" y="4648200"/>
            <a:ext cx="3372821" cy="369332"/>
          </a:xfrm>
          <a:prstGeom prst="rect">
            <a:avLst/>
          </a:prstGeom>
          <a:noFill/>
        </p:spPr>
        <p:txBody>
          <a:bodyPr wrap="square" rtlCol="0">
            <a:spAutoFit/>
          </a:bodyPr>
          <a:lstStyle/>
          <a:p>
            <a:r>
              <a:rPr lang="fr-FR" dirty="0"/>
              <a:t>Rédacteur</a:t>
            </a:r>
          </a:p>
        </p:txBody>
      </p:sp>
      <p:sp>
        <p:nvSpPr>
          <p:cNvPr id="31" name="ZoneTexte 30">
            <a:extLst>
              <a:ext uri="{FF2B5EF4-FFF2-40B4-BE49-F238E27FC236}">
                <a16:creationId xmlns:a16="http://schemas.microsoft.com/office/drawing/2014/main" id="{EF90D431-504B-AB58-AFE2-5650A517BEEC}"/>
              </a:ext>
            </a:extLst>
          </p:cNvPr>
          <p:cNvSpPr txBox="1"/>
          <p:nvPr/>
        </p:nvSpPr>
        <p:spPr>
          <a:xfrm>
            <a:off x="5004523" y="2743200"/>
            <a:ext cx="2743200" cy="646331"/>
          </a:xfrm>
          <a:prstGeom prst="rect">
            <a:avLst/>
          </a:prstGeom>
          <a:noFill/>
        </p:spPr>
        <p:txBody>
          <a:bodyPr wrap="square" rtlCol="0">
            <a:spAutoFit/>
          </a:bodyPr>
          <a:lstStyle/>
          <a:p>
            <a:pPr algn="ctr"/>
            <a:r>
              <a:rPr lang="fr-FR" dirty="0"/>
              <a:t>Rédacteur </a:t>
            </a:r>
          </a:p>
          <a:p>
            <a:pPr algn="ctr"/>
            <a:r>
              <a:rPr lang="fr-FR" dirty="0" err="1"/>
              <a:t>pcpal</a:t>
            </a:r>
            <a:r>
              <a:rPr lang="fr-FR" dirty="0"/>
              <a:t> 1</a:t>
            </a:r>
            <a:r>
              <a:rPr lang="fr-FR" baseline="30000" dirty="0"/>
              <a:t>ère </a:t>
            </a:r>
            <a:r>
              <a:rPr lang="fr-FR" dirty="0"/>
              <a:t>cl</a:t>
            </a:r>
          </a:p>
        </p:txBody>
      </p:sp>
      <p:sp>
        <p:nvSpPr>
          <p:cNvPr id="32" name="ZoneTexte 31">
            <a:extLst>
              <a:ext uri="{FF2B5EF4-FFF2-40B4-BE49-F238E27FC236}">
                <a16:creationId xmlns:a16="http://schemas.microsoft.com/office/drawing/2014/main" id="{8A521AB7-4503-0DF1-E9F3-D9FB3FB2996F}"/>
              </a:ext>
            </a:extLst>
          </p:cNvPr>
          <p:cNvSpPr txBox="1"/>
          <p:nvPr/>
        </p:nvSpPr>
        <p:spPr>
          <a:xfrm>
            <a:off x="5026236" y="3733800"/>
            <a:ext cx="2743200" cy="646331"/>
          </a:xfrm>
          <a:prstGeom prst="rect">
            <a:avLst/>
          </a:prstGeom>
          <a:noFill/>
        </p:spPr>
        <p:txBody>
          <a:bodyPr wrap="square" rtlCol="0">
            <a:spAutoFit/>
          </a:bodyPr>
          <a:lstStyle/>
          <a:p>
            <a:pPr algn="ctr"/>
            <a:r>
              <a:rPr lang="fr-FR" dirty="0"/>
              <a:t>Rédacteur principal </a:t>
            </a:r>
          </a:p>
          <a:p>
            <a:pPr algn="ctr"/>
            <a:r>
              <a:rPr lang="fr-FR" dirty="0"/>
              <a:t>2</a:t>
            </a:r>
            <a:r>
              <a:rPr lang="fr-FR" baseline="30000" dirty="0"/>
              <a:t>ème</a:t>
            </a:r>
            <a:r>
              <a:rPr lang="fr-FR" dirty="0"/>
              <a:t> classe</a:t>
            </a:r>
          </a:p>
        </p:txBody>
      </p:sp>
      <p:cxnSp>
        <p:nvCxnSpPr>
          <p:cNvPr id="34" name="Connecteur droit 33">
            <a:extLst>
              <a:ext uri="{FF2B5EF4-FFF2-40B4-BE49-F238E27FC236}">
                <a16:creationId xmlns:a16="http://schemas.microsoft.com/office/drawing/2014/main" id="{ED38A3F1-1978-D8E3-4C90-4ED8B48A9485}"/>
              </a:ext>
            </a:extLst>
          </p:cNvPr>
          <p:cNvCxnSpPr>
            <a:stCxn id="12" idx="1"/>
            <a:endCxn id="12" idx="5"/>
          </p:cNvCxnSpPr>
          <p:nvPr/>
        </p:nvCxnSpPr>
        <p:spPr>
          <a:xfrm>
            <a:off x="1867192" y="4827687"/>
            <a:ext cx="175387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5C1B190C-5DEC-B529-83DD-CAA03DD4CB67}"/>
              </a:ext>
            </a:extLst>
          </p:cNvPr>
          <p:cNvCxnSpPr/>
          <p:nvPr/>
        </p:nvCxnSpPr>
        <p:spPr>
          <a:xfrm>
            <a:off x="1374564" y="5733427"/>
            <a:ext cx="279106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F287E351-84E8-A1CB-DC43-E3D36767ACB5}"/>
              </a:ext>
            </a:extLst>
          </p:cNvPr>
          <p:cNvCxnSpPr>
            <a:cxnSpLocks/>
          </p:cNvCxnSpPr>
          <p:nvPr/>
        </p:nvCxnSpPr>
        <p:spPr>
          <a:xfrm>
            <a:off x="4919316" y="4558633"/>
            <a:ext cx="285012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17A0E07E-5FBB-F8FB-E0CB-16AC6895280C}"/>
              </a:ext>
            </a:extLst>
          </p:cNvPr>
          <p:cNvCxnSpPr>
            <a:cxnSpLocks/>
            <a:endCxn id="13" idx="5"/>
          </p:cNvCxnSpPr>
          <p:nvPr/>
        </p:nvCxnSpPr>
        <p:spPr>
          <a:xfrm>
            <a:off x="5410200" y="3649846"/>
            <a:ext cx="1792605" cy="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2" name="Flèche : courbe vers la gauche 41">
            <a:extLst>
              <a:ext uri="{FF2B5EF4-FFF2-40B4-BE49-F238E27FC236}">
                <a16:creationId xmlns:a16="http://schemas.microsoft.com/office/drawing/2014/main" id="{B9DAA111-F3F0-3B10-55FE-CF3CEF3536C9}"/>
              </a:ext>
            </a:extLst>
          </p:cNvPr>
          <p:cNvSpPr/>
          <p:nvPr/>
        </p:nvSpPr>
        <p:spPr>
          <a:xfrm rot="12376791">
            <a:off x="860704" y="5081795"/>
            <a:ext cx="438150" cy="861154"/>
          </a:xfrm>
          <a:prstGeom prst="curvedLeftArrow">
            <a:avLst/>
          </a:prstGeom>
          <a:solidFill>
            <a:srgbClr val="EC14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Flèche : courbe vers la gauche 42">
            <a:extLst>
              <a:ext uri="{FF2B5EF4-FFF2-40B4-BE49-F238E27FC236}">
                <a16:creationId xmlns:a16="http://schemas.microsoft.com/office/drawing/2014/main" id="{51DF634D-B79D-0014-515E-DE4FAD8F29B9}"/>
              </a:ext>
            </a:extLst>
          </p:cNvPr>
          <p:cNvSpPr/>
          <p:nvPr/>
        </p:nvSpPr>
        <p:spPr>
          <a:xfrm rot="12376791">
            <a:off x="1337812" y="4109458"/>
            <a:ext cx="438150" cy="861154"/>
          </a:xfrm>
          <a:prstGeom prst="curvedLeftArrow">
            <a:avLst/>
          </a:prstGeom>
          <a:solidFill>
            <a:srgbClr val="EC14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Flèche : courbe vers la gauche 43">
            <a:extLst>
              <a:ext uri="{FF2B5EF4-FFF2-40B4-BE49-F238E27FC236}">
                <a16:creationId xmlns:a16="http://schemas.microsoft.com/office/drawing/2014/main" id="{432DA2A5-6141-CB44-1BDB-DE7BD103533D}"/>
              </a:ext>
            </a:extLst>
          </p:cNvPr>
          <p:cNvSpPr/>
          <p:nvPr/>
        </p:nvSpPr>
        <p:spPr>
          <a:xfrm rot="12376791">
            <a:off x="4403707" y="3845596"/>
            <a:ext cx="438150" cy="861154"/>
          </a:xfrm>
          <a:prstGeom prst="curvedLeftArrow">
            <a:avLst/>
          </a:prstGeom>
          <a:solidFill>
            <a:srgbClr val="EC14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5" name="Flèche : courbe vers la gauche 44">
            <a:extLst>
              <a:ext uri="{FF2B5EF4-FFF2-40B4-BE49-F238E27FC236}">
                <a16:creationId xmlns:a16="http://schemas.microsoft.com/office/drawing/2014/main" id="{078E09CA-090D-A6C8-5C07-B9C0CA91FE9E}"/>
              </a:ext>
            </a:extLst>
          </p:cNvPr>
          <p:cNvSpPr/>
          <p:nvPr/>
        </p:nvSpPr>
        <p:spPr>
          <a:xfrm rot="12376791">
            <a:off x="5040579" y="2823699"/>
            <a:ext cx="438150" cy="861154"/>
          </a:xfrm>
          <a:prstGeom prst="curvedLeftArrow">
            <a:avLst/>
          </a:prstGeom>
          <a:solidFill>
            <a:srgbClr val="EC14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Flèche : angle droit 45">
            <a:extLst>
              <a:ext uri="{FF2B5EF4-FFF2-40B4-BE49-F238E27FC236}">
                <a16:creationId xmlns:a16="http://schemas.microsoft.com/office/drawing/2014/main" id="{F664392B-2AE2-6532-3F65-4B0A3D6B3FB0}"/>
              </a:ext>
            </a:extLst>
          </p:cNvPr>
          <p:cNvSpPr/>
          <p:nvPr/>
        </p:nvSpPr>
        <p:spPr>
          <a:xfrm>
            <a:off x="4497997" y="5104547"/>
            <a:ext cx="1598003" cy="774139"/>
          </a:xfrm>
          <a:prstGeom prst="bentUp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FB28750B-D7A0-5B2F-16A6-F01C5A6281DF}"/>
              </a:ext>
            </a:extLst>
          </p:cNvPr>
          <p:cNvSpPr txBox="1"/>
          <p:nvPr/>
        </p:nvSpPr>
        <p:spPr>
          <a:xfrm>
            <a:off x="6064250" y="5562600"/>
            <a:ext cx="1981200" cy="369332"/>
          </a:xfrm>
          <a:prstGeom prst="rect">
            <a:avLst/>
          </a:prstGeom>
          <a:noFill/>
        </p:spPr>
        <p:txBody>
          <a:bodyPr wrap="square" rtlCol="0">
            <a:spAutoFit/>
          </a:bodyPr>
          <a:lstStyle/>
          <a:p>
            <a:r>
              <a:rPr lang="fr-FR" dirty="0">
                <a:solidFill>
                  <a:srgbClr val="92D050"/>
                </a:solidFill>
              </a:rPr>
              <a:t>Promotion interne</a:t>
            </a:r>
          </a:p>
        </p:txBody>
      </p:sp>
      <p:sp>
        <p:nvSpPr>
          <p:cNvPr id="48" name="ZoneTexte 47">
            <a:extLst>
              <a:ext uri="{FF2B5EF4-FFF2-40B4-BE49-F238E27FC236}">
                <a16:creationId xmlns:a16="http://schemas.microsoft.com/office/drawing/2014/main" id="{4C10E4BC-2898-1373-C0A2-9D74E88424F3}"/>
              </a:ext>
            </a:extLst>
          </p:cNvPr>
          <p:cNvSpPr txBox="1"/>
          <p:nvPr/>
        </p:nvSpPr>
        <p:spPr>
          <a:xfrm>
            <a:off x="21038" y="4442391"/>
            <a:ext cx="1981200" cy="646331"/>
          </a:xfrm>
          <a:prstGeom prst="rect">
            <a:avLst/>
          </a:prstGeom>
          <a:noFill/>
        </p:spPr>
        <p:txBody>
          <a:bodyPr wrap="square" rtlCol="0">
            <a:spAutoFit/>
          </a:bodyPr>
          <a:lstStyle/>
          <a:p>
            <a:r>
              <a:rPr lang="fr-FR" dirty="0">
                <a:solidFill>
                  <a:srgbClr val="EC14B9"/>
                </a:solidFill>
              </a:rPr>
              <a:t>Avancement </a:t>
            </a:r>
          </a:p>
          <a:p>
            <a:r>
              <a:rPr lang="fr-FR" dirty="0">
                <a:solidFill>
                  <a:srgbClr val="EC14B9"/>
                </a:solidFill>
              </a:rPr>
              <a:t>de grade</a:t>
            </a:r>
          </a:p>
        </p:txBody>
      </p:sp>
      <p:sp>
        <p:nvSpPr>
          <p:cNvPr id="49" name="ZoneTexte 48">
            <a:extLst>
              <a:ext uri="{FF2B5EF4-FFF2-40B4-BE49-F238E27FC236}">
                <a16:creationId xmlns:a16="http://schemas.microsoft.com/office/drawing/2014/main" id="{6D009E7E-2C4B-6A3A-E28B-80DF9057B49D}"/>
              </a:ext>
            </a:extLst>
          </p:cNvPr>
          <p:cNvSpPr txBox="1"/>
          <p:nvPr/>
        </p:nvSpPr>
        <p:spPr>
          <a:xfrm>
            <a:off x="3723640" y="2936123"/>
            <a:ext cx="1981200" cy="646331"/>
          </a:xfrm>
          <a:prstGeom prst="rect">
            <a:avLst/>
          </a:prstGeom>
          <a:noFill/>
        </p:spPr>
        <p:txBody>
          <a:bodyPr wrap="square" rtlCol="0">
            <a:spAutoFit/>
          </a:bodyPr>
          <a:lstStyle/>
          <a:p>
            <a:r>
              <a:rPr lang="fr-FR" dirty="0">
                <a:solidFill>
                  <a:srgbClr val="EC14B9"/>
                </a:solidFill>
              </a:rPr>
              <a:t>Avancement </a:t>
            </a:r>
          </a:p>
          <a:p>
            <a:r>
              <a:rPr lang="fr-FR" dirty="0">
                <a:solidFill>
                  <a:srgbClr val="EC14B9"/>
                </a:solidFill>
              </a:rPr>
              <a:t>de grade</a:t>
            </a:r>
          </a:p>
        </p:txBody>
      </p:sp>
      <p:sp>
        <p:nvSpPr>
          <p:cNvPr id="50" name="ZoneTexte 49">
            <a:extLst>
              <a:ext uri="{FF2B5EF4-FFF2-40B4-BE49-F238E27FC236}">
                <a16:creationId xmlns:a16="http://schemas.microsoft.com/office/drawing/2014/main" id="{94B27F30-B80A-024A-8762-79BFFC9EF1CD}"/>
              </a:ext>
            </a:extLst>
          </p:cNvPr>
          <p:cNvSpPr txBox="1"/>
          <p:nvPr/>
        </p:nvSpPr>
        <p:spPr>
          <a:xfrm>
            <a:off x="1680757" y="2563736"/>
            <a:ext cx="1981200" cy="923330"/>
          </a:xfrm>
          <a:prstGeom prst="rect">
            <a:avLst/>
          </a:prstGeom>
          <a:noFill/>
        </p:spPr>
        <p:txBody>
          <a:bodyPr wrap="square" rtlCol="0">
            <a:spAutoFit/>
          </a:bodyPr>
          <a:lstStyle/>
          <a:p>
            <a:pPr algn="ctr"/>
            <a:r>
              <a:rPr lang="fr-FR" dirty="0">
                <a:solidFill>
                  <a:schemeClr val="accent1">
                    <a:lumMod val="40000"/>
                    <a:lumOff val="60000"/>
                  </a:schemeClr>
                </a:solidFill>
              </a:rPr>
              <a:t>Cadre d’emplois des adjoints administratifs</a:t>
            </a:r>
          </a:p>
        </p:txBody>
      </p:sp>
      <p:sp>
        <p:nvSpPr>
          <p:cNvPr id="51" name="ZoneTexte 50">
            <a:extLst>
              <a:ext uri="{FF2B5EF4-FFF2-40B4-BE49-F238E27FC236}">
                <a16:creationId xmlns:a16="http://schemas.microsoft.com/office/drawing/2014/main" id="{CC6CA381-C7F3-E6DD-61DC-0C2B9A98CBB9}"/>
              </a:ext>
            </a:extLst>
          </p:cNvPr>
          <p:cNvSpPr txBox="1"/>
          <p:nvPr/>
        </p:nvSpPr>
        <p:spPr>
          <a:xfrm>
            <a:off x="6294031" y="2075834"/>
            <a:ext cx="1981200" cy="646331"/>
          </a:xfrm>
          <a:prstGeom prst="rect">
            <a:avLst/>
          </a:prstGeom>
          <a:noFill/>
        </p:spPr>
        <p:txBody>
          <a:bodyPr wrap="square" rtlCol="0">
            <a:spAutoFit/>
          </a:bodyPr>
          <a:lstStyle/>
          <a:p>
            <a:pPr algn="ctr"/>
            <a:r>
              <a:rPr lang="fr-FR" dirty="0">
                <a:solidFill>
                  <a:srgbClr val="00B0F0"/>
                </a:solidFill>
              </a:rPr>
              <a:t>Cadre d’emplois des rédacteurs</a:t>
            </a:r>
          </a:p>
        </p:txBody>
      </p:sp>
    </p:spTree>
    <p:extLst>
      <p:ext uri="{BB962C8B-B14F-4D97-AF65-F5344CB8AC3E}">
        <p14:creationId xmlns:p14="http://schemas.microsoft.com/office/powerpoint/2010/main" val="378600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61BA3-910C-6745-2311-E2544953F13C}"/>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A9A00B8E-953E-8FDD-D7B4-0EE7B3835CB3}"/>
              </a:ext>
            </a:extLst>
          </p:cNvPr>
          <p:cNvSpPr>
            <a:spLocks noGrp="1"/>
          </p:cNvSpPr>
          <p:nvPr>
            <p:ph idx="1"/>
          </p:nvPr>
        </p:nvSpPr>
        <p:spPr>
          <a:xfrm>
            <a:off x="228600" y="1124574"/>
            <a:ext cx="8699500" cy="5524842"/>
          </a:xfrm>
        </p:spPr>
        <p:txBody>
          <a:bodyPr>
            <a:normAutofit/>
          </a:bodyPr>
          <a:lstStyle/>
          <a:p>
            <a:pPr lvl="2"/>
            <a:endParaRPr lang="fr-FR" sz="1600" dirty="0">
              <a:solidFill>
                <a:srgbClr val="FF0000"/>
              </a:solidFill>
              <a:sym typeface="Wingdings" panose="05000000000000000000" pitchFamily="2" charset="2"/>
            </a:endParaRPr>
          </a:p>
          <a:p>
            <a:pPr lvl="1"/>
            <a:endParaRPr lang="fr-FR" dirty="0"/>
          </a:p>
          <a:p>
            <a:pPr lvl="1"/>
            <a:r>
              <a:rPr lang="fr-FR" b="1" u="sng" dirty="0">
                <a:solidFill>
                  <a:srgbClr val="EC14B9"/>
                </a:solidFill>
              </a:rPr>
              <a:t>Avancement de grade :</a:t>
            </a:r>
          </a:p>
          <a:p>
            <a:pPr marL="342900" lvl="1" indent="0">
              <a:buNone/>
            </a:pPr>
            <a:r>
              <a:rPr lang="fr-FR" dirty="0"/>
              <a:t>	- le statut particulier du cadre d’emplois fixe les conditions de l’avancement de grade : au choix et/ou sur examen professionnel</a:t>
            </a:r>
          </a:p>
          <a:p>
            <a:pPr marL="342900" lvl="1" indent="0">
              <a:buNone/>
            </a:pPr>
            <a:r>
              <a:rPr lang="fr-FR" dirty="0"/>
              <a:t>	</a:t>
            </a:r>
          </a:p>
          <a:p>
            <a:pPr marL="342900" lvl="1" indent="0">
              <a:buNone/>
            </a:pPr>
            <a:r>
              <a:rPr lang="fr-FR" dirty="0"/>
              <a:t>	- conditions statutaires pour pouvoir prétendre à un avancement de grade (conditions d’ancienneté et d’échelon)</a:t>
            </a:r>
          </a:p>
          <a:p>
            <a:pPr marL="342900" lvl="1" indent="0">
              <a:buNone/>
            </a:pPr>
            <a:endParaRPr lang="fr-FR" dirty="0"/>
          </a:p>
          <a:p>
            <a:pPr marL="342900" lvl="1" indent="0">
              <a:buNone/>
            </a:pPr>
            <a:r>
              <a:rPr lang="fr-FR" dirty="0"/>
              <a:t>	- nécessité d’avoir des LDG fixant des </a:t>
            </a:r>
            <a:r>
              <a:rPr lang="fr-FR" dirty="0" err="1"/>
              <a:t>critèreres</a:t>
            </a:r>
            <a:r>
              <a:rPr lang="fr-FR" dirty="0"/>
              <a:t> d’avancement de grade</a:t>
            </a:r>
          </a:p>
          <a:p>
            <a:pPr marL="342900" lvl="1" indent="0">
              <a:buNone/>
            </a:pPr>
            <a:endParaRPr lang="fr-FR" dirty="0"/>
          </a:p>
          <a:p>
            <a:pPr marL="342900" lvl="1" indent="0">
              <a:buNone/>
            </a:pPr>
            <a:r>
              <a:rPr lang="fr-FR" dirty="0"/>
              <a:t>	- l’assemblée délibérante doit fixer ses ratios (ou taux) d’avancement de grade après avis du CST (nombre maximal d'agents promus par rapport aux agents promouvables)</a:t>
            </a:r>
          </a:p>
          <a:p>
            <a:pPr marL="342900" lvl="1" indent="0">
              <a:buNone/>
            </a:pPr>
            <a:endParaRPr lang="fr-FR" dirty="0"/>
          </a:p>
          <a:p>
            <a:pPr marL="342900" lvl="1" indent="0">
              <a:buNone/>
            </a:pPr>
            <a:r>
              <a:rPr lang="fr-FR" dirty="0"/>
              <a:t>	- inscription des agents par ordre de mérite sur un tableau annuel d’avancement :</a:t>
            </a:r>
          </a:p>
          <a:p>
            <a:pPr marL="342900" lvl="1" indent="0">
              <a:buNone/>
            </a:pPr>
            <a:r>
              <a:rPr lang="fr-FR" dirty="0"/>
              <a:t>		- l’inscription ne vaut pas nomination de l’agent</a:t>
            </a:r>
          </a:p>
          <a:p>
            <a:pPr marL="342900" lvl="1" indent="0">
              <a:buNone/>
            </a:pPr>
            <a:r>
              <a:rPr lang="fr-FR" dirty="0"/>
              <a:t>		- durée de validité du tableau 1 an : pas de réinscription automatique</a:t>
            </a:r>
          </a:p>
        </p:txBody>
      </p:sp>
      <p:pic>
        <p:nvPicPr>
          <p:cNvPr id="11" name="Image 10" descr="Logo_CDG18_BS.jpg">
            <a:extLst>
              <a:ext uri="{FF2B5EF4-FFF2-40B4-BE49-F238E27FC236}">
                <a16:creationId xmlns:a16="http://schemas.microsoft.com/office/drawing/2014/main" id="{659FF5EE-4264-F700-2F5E-7A31C335CC8B}"/>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20E95CC-7431-95CC-913E-DA0AF44FC1A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455199A-82FB-AF99-E04B-B2C00284A4A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6F302A3-278C-ABA8-59DF-0EF54A18DE6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6B8BD6A-8FDB-8B04-E6A5-C0A98605E25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6B6E5C3-375F-D093-F023-A0211C620A5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23A5D0C-6C02-C2D8-BA42-F6FF47C3C9F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74E3605-1E35-7D8A-11C1-4CA43AFEF5C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B400367-A341-CAF3-2ABF-78C180F9F1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7CBD1A6-99C9-1F5B-D686-FA78A547594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53DA350-CBFE-8D0F-C7FF-DD958EE49F8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BF8B417-4FD1-512F-6B90-859A06D5DC9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9D2FBD1A-03E6-6149-868F-4002454CC7E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147053C6-D04A-397F-2E07-66ECA9F0E64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5277AA89-38A5-AEB9-82D4-B493216A0C64}"/>
              </a:ext>
            </a:extLst>
          </p:cNvPr>
          <p:cNvSpPr>
            <a:spLocks noGrp="1"/>
          </p:cNvSpPr>
          <p:nvPr>
            <p:ph type="title"/>
          </p:nvPr>
        </p:nvSpPr>
        <p:spPr/>
        <p:txBody>
          <a:bodyPr>
            <a:normAutofit/>
          </a:bodyPr>
          <a:lstStyle/>
          <a:p>
            <a:pPr algn="r"/>
            <a:r>
              <a:rPr lang="fr-FR" sz="2200" dirty="0">
                <a:solidFill>
                  <a:srgbClr val="0070C0"/>
                </a:solidFill>
              </a:rPr>
              <a:t>Campagne AG/ PI 2024</a:t>
            </a:r>
          </a:p>
        </p:txBody>
      </p:sp>
    </p:spTree>
    <p:extLst>
      <p:ext uri="{BB962C8B-B14F-4D97-AF65-F5344CB8AC3E}">
        <p14:creationId xmlns:p14="http://schemas.microsoft.com/office/powerpoint/2010/main" val="23163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6BED-B610-F873-6017-0D7E4FA6FC8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DBB583C-8F72-C5F1-5586-F826874AEAE5}"/>
              </a:ext>
            </a:extLst>
          </p:cNvPr>
          <p:cNvSpPr>
            <a:spLocks noGrp="1"/>
          </p:cNvSpPr>
          <p:nvPr>
            <p:ph idx="1"/>
          </p:nvPr>
        </p:nvSpPr>
        <p:spPr>
          <a:xfrm>
            <a:off x="133531" y="1000291"/>
            <a:ext cx="8699500" cy="5857709"/>
          </a:xfrm>
        </p:spPr>
        <p:txBody>
          <a:bodyPr>
            <a:normAutofit fontScale="92500" lnSpcReduction="10000"/>
          </a:bodyPr>
          <a:lstStyle/>
          <a:p>
            <a:pPr lvl="2"/>
            <a:endParaRPr lang="fr-FR" sz="1600" dirty="0">
              <a:solidFill>
                <a:srgbClr val="FF0000"/>
              </a:solidFill>
              <a:sym typeface="Wingdings" panose="05000000000000000000" pitchFamily="2" charset="2"/>
            </a:endParaRPr>
          </a:p>
          <a:p>
            <a:pPr lvl="1"/>
            <a:endParaRPr lang="fr-FR" dirty="0"/>
          </a:p>
          <a:p>
            <a:pPr lvl="1"/>
            <a:r>
              <a:rPr lang="fr-FR" b="1" u="sng" dirty="0">
                <a:solidFill>
                  <a:schemeClr val="accent6"/>
                </a:solidFill>
              </a:rPr>
              <a:t>Promotion interne:</a:t>
            </a:r>
          </a:p>
          <a:p>
            <a:pPr lvl="2">
              <a:buFontTx/>
              <a:buChar char="-"/>
            </a:pPr>
            <a:r>
              <a:rPr lang="fr-FR" sz="1900" dirty="0"/>
              <a:t>le statut particulier du cadre d’emplois fixe les conditions de l’avancement : au choix et/ou sur examen professionnel</a:t>
            </a:r>
          </a:p>
          <a:p>
            <a:pPr marL="685800" lvl="2" indent="0">
              <a:buNone/>
            </a:pPr>
            <a:endParaRPr lang="fr-FR" sz="1900" b="1" u="sng" dirty="0">
              <a:solidFill>
                <a:srgbClr val="EC14B9"/>
              </a:solidFill>
            </a:endParaRPr>
          </a:p>
          <a:p>
            <a:pPr marL="342900" lvl="1" indent="0">
              <a:buNone/>
            </a:pPr>
            <a:r>
              <a:rPr lang="fr-FR" sz="1900" dirty="0"/>
              <a:t>	- conditions statutaires pour pouvoir prétendre à une promotion interne (condition d’ancienneté, d’échelon) : conditions à remplir au 1</a:t>
            </a:r>
            <a:r>
              <a:rPr lang="fr-FR" sz="1900" baseline="30000" dirty="0"/>
              <a:t>er</a:t>
            </a:r>
            <a:r>
              <a:rPr lang="fr-FR" sz="1900" dirty="0"/>
              <a:t> janvier de l’année de la promotion</a:t>
            </a:r>
          </a:p>
          <a:p>
            <a:pPr marL="342900" lvl="1" indent="0">
              <a:buNone/>
            </a:pPr>
            <a:endParaRPr lang="fr-FR" sz="1900" dirty="0"/>
          </a:p>
          <a:p>
            <a:pPr marL="342900" lvl="1" indent="0">
              <a:buNone/>
            </a:pPr>
            <a:r>
              <a:rPr lang="fr-FR" sz="1900" dirty="0"/>
              <a:t>	- obligation d’avoir suivi ses formations obligatoires : dispenses à demander auprès du CNFPT le cas échéant</a:t>
            </a:r>
          </a:p>
          <a:p>
            <a:pPr marL="342900" lvl="1" indent="0">
              <a:buNone/>
            </a:pPr>
            <a:endParaRPr lang="fr-FR" sz="1900" dirty="0"/>
          </a:p>
          <a:p>
            <a:pPr marL="342900" lvl="1" indent="0">
              <a:buNone/>
            </a:pPr>
            <a:r>
              <a:rPr lang="fr-FR" sz="1900" dirty="0"/>
              <a:t>	- nécessité d’avoir des LDG fixant des critères de promotion interne</a:t>
            </a:r>
          </a:p>
          <a:p>
            <a:pPr marL="342900" lvl="1" indent="0">
              <a:buNone/>
            </a:pPr>
            <a:endParaRPr lang="fr-FR" sz="1900" dirty="0"/>
          </a:p>
          <a:p>
            <a:pPr marL="342900" lvl="1" indent="0">
              <a:buNone/>
            </a:pPr>
            <a:r>
              <a:rPr lang="fr-FR" sz="1900" dirty="0"/>
              <a:t>	- nombre de possibilités de promotion limité et lié au nombre de recrutements de fonctionnaires</a:t>
            </a:r>
          </a:p>
          <a:p>
            <a:pPr marL="342900" lvl="1" indent="0">
              <a:buNone/>
            </a:pPr>
            <a:endParaRPr lang="fr-FR" sz="1900" dirty="0"/>
          </a:p>
          <a:p>
            <a:pPr marL="342900" lvl="1" indent="0">
              <a:buNone/>
            </a:pPr>
            <a:r>
              <a:rPr lang="fr-FR" sz="1900" dirty="0"/>
              <a:t>	- inscription des agents sur une liste d’aptitude nationale:</a:t>
            </a:r>
          </a:p>
          <a:p>
            <a:pPr marL="342900" lvl="1" indent="0">
              <a:buNone/>
            </a:pPr>
            <a:r>
              <a:rPr lang="fr-FR" sz="1900" dirty="0"/>
              <a:t>		- l’inscription ne vaut pas nomination de l’agent : l’agent doit candidater sur un poste dans sa collectivité ou en dehors</a:t>
            </a:r>
          </a:p>
          <a:p>
            <a:pPr marL="342900" lvl="1" indent="0">
              <a:buNone/>
            </a:pPr>
            <a:r>
              <a:rPr lang="fr-FR" sz="1900" dirty="0"/>
              <a:t>		- durée de validité de la liste d’aptitude 2 ans avec possibilité de réinscription pour une durée totale de 4 ans</a:t>
            </a:r>
          </a:p>
        </p:txBody>
      </p:sp>
      <p:pic>
        <p:nvPicPr>
          <p:cNvPr id="11" name="Image 10" descr="Logo_CDG18_BS.jpg">
            <a:extLst>
              <a:ext uri="{FF2B5EF4-FFF2-40B4-BE49-F238E27FC236}">
                <a16:creationId xmlns:a16="http://schemas.microsoft.com/office/drawing/2014/main" id="{457A614F-443E-1D04-556E-01696FA4E4AD}"/>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08ABAB6-25B7-45F5-08E2-F41A423C8A1D}"/>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E5FFC7D-83FC-66B8-6F22-FAA5E4C35AC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BA3BC7A-8239-B462-2635-FEC1EB32A9C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036621C8-C5CA-8CB8-7736-A5B9B78B2A3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1DA265E-FEA2-4643-45B2-0D8881356A1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99F386B-6055-8295-C01C-2236D417812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0BA01CA-22D1-8958-FC04-8A5712BF081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BCC310C-8DC6-6C26-9816-990D30EC033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186A4EB-5986-1E07-5E58-14A699F2A69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168BCF51-0FFA-76E6-0DC1-90C86D55F79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1702831-92EB-A26F-EE03-D8308541267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C923AD4-9FC0-5872-1F96-71DC0020911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5A54C03-48A3-39B9-85DA-25993DEB80F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C49602A7-3F41-E922-B7C2-87CA7E9CF70F}"/>
              </a:ext>
            </a:extLst>
          </p:cNvPr>
          <p:cNvSpPr>
            <a:spLocks noGrp="1"/>
          </p:cNvSpPr>
          <p:nvPr>
            <p:ph type="title"/>
          </p:nvPr>
        </p:nvSpPr>
        <p:spPr>
          <a:xfrm>
            <a:off x="628650" y="95743"/>
            <a:ext cx="7886700" cy="1325563"/>
          </a:xfrm>
        </p:spPr>
        <p:txBody>
          <a:bodyPr>
            <a:normAutofit/>
          </a:bodyPr>
          <a:lstStyle/>
          <a:p>
            <a:pPr algn="r"/>
            <a:r>
              <a:rPr lang="fr-FR" sz="2200" dirty="0">
                <a:solidFill>
                  <a:srgbClr val="0070C0"/>
                </a:solidFill>
              </a:rPr>
              <a:t>Campagne AG/ PI 2025</a:t>
            </a:r>
          </a:p>
        </p:txBody>
      </p:sp>
    </p:spTree>
    <p:extLst>
      <p:ext uri="{BB962C8B-B14F-4D97-AF65-F5344CB8AC3E}">
        <p14:creationId xmlns:p14="http://schemas.microsoft.com/office/powerpoint/2010/main" val="35925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FD47-6C9B-25D8-5C9D-31FCB11A9D00}"/>
            </a:ext>
          </a:extLst>
        </p:cNvPr>
        <p:cNvGrpSpPr/>
        <p:nvPr/>
      </p:nvGrpSpPr>
      <p:grpSpPr>
        <a:xfrm>
          <a:off x="0" y="0"/>
          <a:ext cx="0" cy="0"/>
          <a:chOff x="0" y="0"/>
          <a:chExt cx="0" cy="0"/>
        </a:xfrm>
      </p:grpSpPr>
      <p:pic>
        <p:nvPicPr>
          <p:cNvPr id="10" name="Image 9" descr="Une image contenant conception&#10;&#10;Description générée automatiquement avec une confiance faible">
            <a:extLst>
              <a:ext uri="{FF2B5EF4-FFF2-40B4-BE49-F238E27FC236}">
                <a16:creationId xmlns:a16="http://schemas.microsoft.com/office/drawing/2014/main" id="{613D50EB-842C-5E9A-0A0D-4E21003B8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342" y="2844800"/>
            <a:ext cx="1752600" cy="1168400"/>
          </a:xfrm>
          <a:prstGeom prst="rect">
            <a:avLst/>
          </a:prstGeom>
        </p:spPr>
      </p:pic>
      <p:sp>
        <p:nvSpPr>
          <p:cNvPr id="4" name="Espace réservé du contenu 3">
            <a:extLst>
              <a:ext uri="{FF2B5EF4-FFF2-40B4-BE49-F238E27FC236}">
                <a16:creationId xmlns:a16="http://schemas.microsoft.com/office/drawing/2014/main" id="{4A1825DD-DE7A-D38A-3FCA-CE1DF17E1851}"/>
              </a:ext>
            </a:extLst>
          </p:cNvPr>
          <p:cNvSpPr>
            <a:spLocks noGrp="1"/>
          </p:cNvSpPr>
          <p:nvPr>
            <p:ph idx="1"/>
          </p:nvPr>
        </p:nvSpPr>
        <p:spPr>
          <a:xfrm>
            <a:off x="228600" y="1825624"/>
            <a:ext cx="8699500" cy="4823791"/>
          </a:xfrm>
        </p:spPr>
        <p:txBody>
          <a:bodyPr>
            <a:normAutofit fontScale="92500" lnSpcReduction="10000"/>
          </a:bodyPr>
          <a:lstStyle/>
          <a:p>
            <a:pPr lvl="1"/>
            <a:r>
              <a:rPr lang="fr-FR" sz="2200" dirty="0">
                <a:sym typeface="Wingdings" panose="05000000000000000000" pitchFamily="2" charset="2"/>
              </a:rPr>
              <a:t>Campagne des avancements de grade et promotion interne du 7 mars  </a:t>
            </a:r>
            <a:r>
              <a:rPr lang="fr-FR" sz="2200" b="1" u="sng" dirty="0">
                <a:solidFill>
                  <a:srgbClr val="0070C0"/>
                </a:solidFill>
                <a:sym typeface="Wingdings" panose="05000000000000000000" pitchFamily="2" charset="2"/>
              </a:rPr>
              <a:t>au 13 avril 2025 </a:t>
            </a:r>
            <a:r>
              <a:rPr lang="fr-FR" sz="2200" dirty="0">
                <a:sym typeface="Wingdings" panose="05000000000000000000" pitchFamily="2" charset="2"/>
              </a:rPr>
              <a:t>(date limite d’envoi des dossiers)</a:t>
            </a:r>
          </a:p>
          <a:p>
            <a:pPr marL="342900" lvl="1" indent="0">
              <a:buNone/>
            </a:pPr>
            <a:endParaRPr lang="fr-FR" sz="2200" dirty="0">
              <a:sym typeface="Wingdings" panose="05000000000000000000" pitchFamily="2" charset="2"/>
            </a:endParaRPr>
          </a:p>
          <a:p>
            <a:pPr lvl="1"/>
            <a:r>
              <a:rPr lang="fr-FR" sz="2200" dirty="0">
                <a:sym typeface="Wingdings" panose="05000000000000000000" pitchFamily="2" charset="2"/>
              </a:rPr>
              <a:t>Fonds documentaire disponible sur l’espace réservé du site du CDG 18 – rubrique avancement de grade et promotion interne</a:t>
            </a:r>
          </a:p>
          <a:p>
            <a:pPr marL="342900" lvl="1" indent="0">
              <a:buNone/>
            </a:pPr>
            <a:endParaRPr lang="fr-FR" sz="2200" dirty="0">
              <a:sym typeface="Wingdings" panose="05000000000000000000" pitchFamily="2" charset="2"/>
            </a:endParaRPr>
          </a:p>
          <a:p>
            <a:pPr lvl="1"/>
            <a:r>
              <a:rPr lang="fr-FR" sz="2200" b="1" u="sng" dirty="0">
                <a:solidFill>
                  <a:srgbClr val="EC14B9"/>
                </a:solidFill>
                <a:sym typeface="Wingdings" panose="05000000000000000000" pitchFamily="2" charset="2"/>
              </a:rPr>
              <a:t>Avancement de grade :</a:t>
            </a:r>
          </a:p>
          <a:p>
            <a:pPr lvl="2"/>
            <a:r>
              <a:rPr lang="fr-FR" sz="1600" dirty="0">
                <a:sym typeface="Wingdings" panose="05000000000000000000" pitchFamily="2" charset="2"/>
              </a:rPr>
              <a:t>Livret sur les conditions d’avancement de grade et promotions internes 2025</a:t>
            </a:r>
          </a:p>
          <a:p>
            <a:pPr lvl="2"/>
            <a:r>
              <a:rPr lang="fr-FR" sz="1600" dirty="0">
                <a:sym typeface="Wingdings" panose="05000000000000000000" pitchFamily="2" charset="2"/>
              </a:rPr>
              <a:t>Feuille de proposition à retourner complété avant le 13/04/2025 + CREP + attestation de réussite à l’examen professionnel le cas échéant</a:t>
            </a:r>
          </a:p>
          <a:p>
            <a:pPr lvl="2"/>
            <a:r>
              <a:rPr lang="fr-FR" sz="1600" dirty="0">
                <a:sym typeface="Wingdings" panose="05000000000000000000" pitchFamily="2" charset="2"/>
              </a:rPr>
              <a:t>Identification des agents éligibles possibles dans la rubrique carrières – prochaines évolutions de carrière dans AGIRHE</a:t>
            </a:r>
          </a:p>
          <a:p>
            <a:pPr marL="685800" lvl="2" indent="0">
              <a:buNone/>
            </a:pPr>
            <a:r>
              <a:rPr lang="fr-FR" sz="1600" dirty="0">
                <a:solidFill>
                  <a:srgbClr val="FFC000"/>
                </a:solidFill>
                <a:sym typeface="Wingdings" panose="05000000000000000000" pitchFamily="2" charset="2"/>
              </a:rPr>
              <a:t>Cette information n’est fiable qu’à condition que l’intégralité de la carrière de l’agent soit saisie dans AGIRHE (donc agent qui a toujours relevé d’une collectivité affiliée au CDG 18), Si tel n’est pas le cas, la collectivité détermine l’éligibilité à partir du dossier individuel de l’agent.</a:t>
            </a:r>
          </a:p>
          <a:p>
            <a:pPr marL="685800" lvl="2" indent="0">
              <a:buNone/>
            </a:pPr>
            <a:r>
              <a:rPr lang="fr-FR" sz="1600" dirty="0">
                <a:sym typeface="Wingdings" panose="05000000000000000000" pitchFamily="2" charset="2"/>
              </a:rPr>
              <a:t>En tout état de cause l’éligibilité des agents sera vérifiée par le CDG 18 </a:t>
            </a:r>
            <a:r>
              <a:rPr lang="fr-FR" sz="1600" b="1" u="sng" dirty="0">
                <a:sym typeface="Wingdings" panose="05000000000000000000" pitchFamily="2" charset="2"/>
              </a:rPr>
              <a:t>au moment de l’instruction des demandes </a:t>
            </a:r>
            <a:r>
              <a:rPr lang="fr-FR" sz="1600" dirty="0">
                <a:sym typeface="Wingdings" panose="05000000000000000000" pitchFamily="2" charset="2"/>
              </a:rPr>
              <a:t>(pas en amont)</a:t>
            </a:r>
          </a:p>
          <a:p>
            <a:pPr lvl="2"/>
            <a:endParaRPr lang="fr-FR" sz="1600" dirty="0">
              <a:sym typeface="Wingdings" panose="05000000000000000000" pitchFamily="2" charset="2"/>
            </a:endParaRPr>
          </a:p>
          <a:p>
            <a:pPr lvl="2"/>
            <a:r>
              <a:rPr lang="fr-FR" sz="1800" dirty="0">
                <a:sym typeface="Wingdings" panose="05000000000000000000" pitchFamily="2" charset="2"/>
              </a:rPr>
              <a:t>&gt; même fonctionnement que les années précédentes</a:t>
            </a:r>
          </a:p>
          <a:p>
            <a:pPr lvl="2"/>
            <a:endParaRPr lang="fr-FR" sz="1600" dirty="0">
              <a:solidFill>
                <a:srgbClr val="FF0000"/>
              </a:solidFill>
              <a:sym typeface="Wingdings" panose="05000000000000000000" pitchFamily="2" charset="2"/>
            </a:endParaRPr>
          </a:p>
          <a:p>
            <a:pPr lvl="1"/>
            <a:endParaRPr lang="fr-FR" dirty="0"/>
          </a:p>
          <a:p>
            <a:pPr lvl="1"/>
            <a:endParaRPr lang="fr-FR" dirty="0"/>
          </a:p>
        </p:txBody>
      </p:sp>
      <p:pic>
        <p:nvPicPr>
          <p:cNvPr id="11" name="Image 10" descr="Logo_CDG18_BS.jpg">
            <a:extLst>
              <a:ext uri="{FF2B5EF4-FFF2-40B4-BE49-F238E27FC236}">
                <a16:creationId xmlns:a16="http://schemas.microsoft.com/office/drawing/2014/main" id="{39179370-B7DB-1AAB-A0C5-7D976547B1C0}"/>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2DD5A66-B073-1F87-89AD-D21FA049FCAF}"/>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0051209F-0374-D578-BA7F-3A9F9642A47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C7F4335-7630-CD0F-4DCA-A9CE226FEC0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17A7968-E8D2-70DC-AC74-30EE63B78F1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25410FB-68CF-987D-FEE1-7F59D07CBBDB}"/>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5F3ECF2-AB3C-4576-A802-683051F178A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5D7177A-DED7-1F9E-62DF-528BBFABB97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8FBD796-0D91-8EE1-972E-5EAFB1573DC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303C77B-24E2-C1CE-E11F-A806D4B94D0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E7D007A-7FE4-5C75-2942-00FA7D022C2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9DE4051-E839-4435-1CB0-E9E01BD6219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C12E8D2-9766-DA16-1036-01E0DAB1388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53140504-081A-727D-FF05-8E8F0D3E642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DD8616C2-9F13-E96B-98A1-37DAE6B125DF}"/>
              </a:ext>
            </a:extLst>
          </p:cNvPr>
          <p:cNvSpPr>
            <a:spLocks noGrp="1"/>
          </p:cNvSpPr>
          <p:nvPr>
            <p:ph type="title"/>
          </p:nvPr>
        </p:nvSpPr>
        <p:spPr/>
        <p:txBody>
          <a:bodyPr>
            <a:normAutofit/>
          </a:bodyPr>
          <a:lstStyle/>
          <a:p>
            <a:pPr algn="r"/>
            <a:r>
              <a:rPr lang="fr-FR" sz="2200" dirty="0">
                <a:solidFill>
                  <a:srgbClr val="0070C0"/>
                </a:solidFill>
              </a:rPr>
              <a:t>Campagne AG/ PI 2025</a:t>
            </a:r>
          </a:p>
        </p:txBody>
      </p:sp>
      <p:grpSp>
        <p:nvGrpSpPr>
          <p:cNvPr id="9" name="Groupe 8">
            <a:extLst>
              <a:ext uri="{FF2B5EF4-FFF2-40B4-BE49-F238E27FC236}">
                <a16:creationId xmlns:a16="http://schemas.microsoft.com/office/drawing/2014/main" id="{6BEE1D17-999B-30DD-1DAE-30C2872A15D5}"/>
              </a:ext>
            </a:extLst>
          </p:cNvPr>
          <p:cNvGrpSpPr/>
          <p:nvPr/>
        </p:nvGrpSpPr>
        <p:grpSpPr>
          <a:xfrm>
            <a:off x="361950" y="5027172"/>
            <a:ext cx="812800" cy="609600"/>
            <a:chOff x="361950" y="5027172"/>
            <a:chExt cx="812800" cy="609600"/>
          </a:xfrm>
        </p:grpSpPr>
        <p:sp>
          <p:nvSpPr>
            <p:cNvPr id="2" name="Triangle isocèle 1">
              <a:extLst>
                <a:ext uri="{FF2B5EF4-FFF2-40B4-BE49-F238E27FC236}">
                  <a16:creationId xmlns:a16="http://schemas.microsoft.com/office/drawing/2014/main" id="{2C19AED7-E1AC-AD10-5BDE-4C6C0F4B10E3}"/>
                </a:ext>
              </a:extLst>
            </p:cNvPr>
            <p:cNvSpPr/>
            <p:nvPr/>
          </p:nvSpPr>
          <p:spPr>
            <a:xfrm>
              <a:off x="361950" y="5027172"/>
              <a:ext cx="533400" cy="609600"/>
            </a:xfrm>
            <a:prstGeom prst="triangl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22C5D00-00F1-57A2-34C4-82B21FADB71E}"/>
                </a:ext>
              </a:extLst>
            </p:cNvPr>
            <p:cNvSpPr txBox="1"/>
            <p:nvPr/>
          </p:nvSpPr>
          <p:spPr>
            <a:xfrm>
              <a:off x="488950" y="5267440"/>
              <a:ext cx="685800" cy="369332"/>
            </a:xfrm>
            <a:prstGeom prst="rect">
              <a:avLst/>
            </a:prstGeom>
            <a:noFill/>
          </p:spPr>
          <p:txBody>
            <a:bodyPr wrap="square" rtlCol="0">
              <a:spAutoFit/>
            </a:bodyPr>
            <a:lstStyle/>
            <a:p>
              <a:r>
                <a:rPr lang="fr-FR" dirty="0"/>
                <a:t>!</a:t>
              </a:r>
            </a:p>
          </p:txBody>
        </p:sp>
      </p:grpSp>
    </p:spTree>
    <p:extLst>
      <p:ext uri="{BB962C8B-B14F-4D97-AF65-F5344CB8AC3E}">
        <p14:creationId xmlns:p14="http://schemas.microsoft.com/office/powerpoint/2010/main" val="176870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B566-8CED-1991-F5CF-9EA0E1621309}"/>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4EEED47-F7FF-0D56-1AE3-EBF40C74116A}"/>
              </a:ext>
            </a:extLst>
          </p:cNvPr>
          <p:cNvSpPr>
            <a:spLocks noGrp="1"/>
          </p:cNvSpPr>
          <p:nvPr>
            <p:ph idx="1"/>
          </p:nvPr>
        </p:nvSpPr>
        <p:spPr>
          <a:xfrm>
            <a:off x="228600" y="1825624"/>
            <a:ext cx="8699500" cy="4823791"/>
          </a:xfrm>
        </p:spPr>
        <p:txBody>
          <a:bodyPr>
            <a:normAutofit/>
          </a:bodyPr>
          <a:lstStyle/>
          <a:p>
            <a:pPr lvl="2"/>
            <a:endParaRPr lang="fr-FR" sz="1600" dirty="0">
              <a:solidFill>
                <a:srgbClr val="FF0000"/>
              </a:solidFill>
              <a:sym typeface="Wingdings" panose="05000000000000000000" pitchFamily="2" charset="2"/>
            </a:endParaRPr>
          </a:p>
          <a:p>
            <a:pPr lvl="1"/>
            <a:r>
              <a:rPr lang="fr-FR" sz="2200" b="1" u="sng" dirty="0">
                <a:solidFill>
                  <a:srgbClr val="00B050"/>
                </a:solidFill>
                <a:sym typeface="Wingdings" panose="05000000000000000000" pitchFamily="2" charset="2"/>
              </a:rPr>
              <a:t>Promotion interne</a:t>
            </a:r>
          </a:p>
          <a:p>
            <a:pPr lvl="2"/>
            <a:r>
              <a:rPr lang="fr-FR" sz="2200" dirty="0">
                <a:sym typeface="Wingdings" panose="05000000000000000000" pitchFamily="2" charset="2"/>
              </a:rPr>
              <a:t>Livret sur les conditions d’avancement de grade et promotions internes 2025 pour vérifier l’éligibilité des agents</a:t>
            </a:r>
          </a:p>
          <a:p>
            <a:pPr marL="685800" lvl="2" indent="0">
              <a:buNone/>
            </a:pPr>
            <a:endParaRPr lang="fr-FR" sz="2200" dirty="0">
              <a:sym typeface="Wingdings" panose="05000000000000000000" pitchFamily="2" charset="2"/>
            </a:endParaRPr>
          </a:p>
          <a:p>
            <a:pPr lvl="2"/>
            <a:r>
              <a:rPr lang="fr-FR" sz="2200" dirty="0">
                <a:sym typeface="Wingdings" panose="05000000000000000000" pitchFamily="2" charset="2"/>
              </a:rPr>
              <a:t>Dossiers de promotion interne : </a:t>
            </a:r>
          </a:p>
          <a:p>
            <a:pPr lvl="3"/>
            <a:r>
              <a:rPr lang="fr-FR" sz="2200" dirty="0">
                <a:sym typeface="Wingdings" panose="05000000000000000000" pitchFamily="2" charset="2"/>
              </a:rPr>
              <a:t>1 dossier unique pour la catégorie A</a:t>
            </a:r>
          </a:p>
          <a:p>
            <a:pPr lvl="3"/>
            <a:r>
              <a:rPr lang="fr-FR" sz="2200" dirty="0">
                <a:sym typeface="Wingdings" panose="05000000000000000000" pitchFamily="2" charset="2"/>
              </a:rPr>
              <a:t>2 dossiers pour la catégorie B : 1 pour la promotion dérogatoire des secrétaires généraux de mairie, 1 pour les autres grades</a:t>
            </a:r>
          </a:p>
          <a:p>
            <a:pPr lvl="3"/>
            <a:r>
              <a:rPr lang="fr-FR" sz="2200" dirty="0">
                <a:sym typeface="Wingdings" panose="05000000000000000000" pitchFamily="2" charset="2"/>
              </a:rPr>
              <a:t>2 dossiers pour agent de maîtrise (1 pour agent de maitrise sans examen, 1 pour agent de maîtrise avec examen)</a:t>
            </a:r>
          </a:p>
          <a:p>
            <a:pPr lvl="3"/>
            <a:r>
              <a:rPr lang="fr-FR" sz="2200" b="1" dirty="0">
                <a:solidFill>
                  <a:srgbClr val="00B0F0"/>
                </a:solidFill>
                <a:sym typeface="Wingdings" panose="05000000000000000000" pitchFamily="2" charset="2"/>
              </a:rPr>
              <a:t>&gt; à télécharger sur l’espace sécurisé du site du CDG 18 (plus d’envoi par mail)</a:t>
            </a:r>
          </a:p>
          <a:p>
            <a:pPr marL="342900" lvl="1" indent="0">
              <a:buNone/>
            </a:pPr>
            <a:endParaRPr lang="fr-FR" dirty="0"/>
          </a:p>
        </p:txBody>
      </p:sp>
      <p:pic>
        <p:nvPicPr>
          <p:cNvPr id="11" name="Image 10" descr="Logo_CDG18_BS.jpg">
            <a:extLst>
              <a:ext uri="{FF2B5EF4-FFF2-40B4-BE49-F238E27FC236}">
                <a16:creationId xmlns:a16="http://schemas.microsoft.com/office/drawing/2014/main" id="{0B05D7C7-4A70-F814-9D00-1C417A79B4F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94FA240-B759-3DC2-0773-BD0C2C269DE1}"/>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525C1C0-628E-BB84-7525-E1BDB6F6F99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2704A0E-A12E-1FCB-C7E3-AD83FD64BEA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7F9C03D-F5E4-A0AD-0029-DA6B31AD57D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8A7EB62-F459-0A41-095F-16F969F7BC2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162E9F4-0337-A03D-2C25-529144D294B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D24A151-E35A-1439-8FE5-293A0619743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FCF975D-AC3D-643F-78AB-C82F7AEAD4F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B85F370-22FE-BE7E-807E-2CAEFDC4F20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3ADD2CB7-6F4E-255A-DE31-BB9E9E4CC28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1552FD2-7009-69C4-F8E2-054173E6266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CD661B2D-6D9B-A00F-0505-F4436CD75EE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AFD1542-4D63-0E93-B80D-6F2E05AF82A1}"/>
              </a:ext>
            </a:extLst>
          </p:cNvPr>
          <p:cNvSpPr/>
          <p:nvPr/>
        </p:nvSpPr>
        <p:spPr>
          <a:xfrm>
            <a:off x="8959503" y="972185"/>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0EE8B912-44E4-8372-2F3B-1A8E2CA4E151}"/>
              </a:ext>
            </a:extLst>
          </p:cNvPr>
          <p:cNvSpPr>
            <a:spLocks noGrp="1"/>
          </p:cNvSpPr>
          <p:nvPr>
            <p:ph type="title"/>
          </p:nvPr>
        </p:nvSpPr>
        <p:spPr/>
        <p:txBody>
          <a:bodyPr>
            <a:normAutofit/>
          </a:bodyPr>
          <a:lstStyle/>
          <a:p>
            <a:pPr algn="r"/>
            <a:r>
              <a:rPr lang="fr-FR" sz="2200" dirty="0">
                <a:solidFill>
                  <a:srgbClr val="0070C0"/>
                </a:solidFill>
              </a:rPr>
              <a:t>Campagne AG/ PI 2025</a:t>
            </a:r>
          </a:p>
        </p:txBody>
      </p:sp>
      <p:pic>
        <p:nvPicPr>
          <p:cNvPr id="10" name="Image 9" descr="Une image contenant art, Pilates&#10;&#10;Description générée automatiquement avec une confiance faible">
            <a:extLst>
              <a:ext uri="{FF2B5EF4-FFF2-40B4-BE49-F238E27FC236}">
                <a16:creationId xmlns:a16="http://schemas.microsoft.com/office/drawing/2014/main" id="{C8A3333F-F76D-4215-0F75-7E4F35A6B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730" y="1203800"/>
            <a:ext cx="1490663" cy="1108714"/>
          </a:xfrm>
          <a:prstGeom prst="rect">
            <a:avLst/>
          </a:prstGeom>
        </p:spPr>
      </p:pic>
    </p:spTree>
    <p:extLst>
      <p:ext uri="{BB962C8B-B14F-4D97-AF65-F5344CB8AC3E}">
        <p14:creationId xmlns:p14="http://schemas.microsoft.com/office/powerpoint/2010/main" val="340386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A765-3142-4471-B801-93090A841DAB}"/>
            </a:ext>
          </a:extLst>
        </p:cNvPr>
        <p:cNvGrpSpPr/>
        <p:nvPr/>
      </p:nvGrpSpPr>
      <p:grpSpPr>
        <a:xfrm>
          <a:off x="0" y="0"/>
          <a:ext cx="0" cy="0"/>
          <a:chOff x="0" y="0"/>
          <a:chExt cx="0" cy="0"/>
        </a:xfrm>
      </p:grpSpPr>
      <p:pic>
        <p:nvPicPr>
          <p:cNvPr id="3" name="Image 2" descr="Une image contenant dessin, croquis, Dessin d’enfant, Graphique&#10;&#10;Description générée automatiquement">
            <a:extLst>
              <a:ext uri="{FF2B5EF4-FFF2-40B4-BE49-F238E27FC236}">
                <a16:creationId xmlns:a16="http://schemas.microsoft.com/office/drawing/2014/main" id="{0AC5FAA4-38D8-7EC3-C797-FD7A27DAE5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8949">
            <a:off x="7191611" y="4330463"/>
            <a:ext cx="1828800" cy="1828800"/>
          </a:xfrm>
          <a:prstGeom prst="rect">
            <a:avLst/>
          </a:prstGeom>
        </p:spPr>
      </p:pic>
      <p:sp>
        <p:nvSpPr>
          <p:cNvPr id="4" name="Espace réservé du contenu 3">
            <a:extLst>
              <a:ext uri="{FF2B5EF4-FFF2-40B4-BE49-F238E27FC236}">
                <a16:creationId xmlns:a16="http://schemas.microsoft.com/office/drawing/2014/main" id="{267C80DD-F66D-086E-F23C-9A591F1C897E}"/>
              </a:ext>
            </a:extLst>
          </p:cNvPr>
          <p:cNvSpPr>
            <a:spLocks noGrp="1"/>
          </p:cNvSpPr>
          <p:nvPr>
            <p:ph idx="1"/>
          </p:nvPr>
        </p:nvSpPr>
        <p:spPr>
          <a:xfrm>
            <a:off x="13252" y="1261652"/>
            <a:ext cx="8964395" cy="4823791"/>
          </a:xfrm>
        </p:spPr>
        <p:txBody>
          <a:bodyPr>
            <a:noAutofit/>
          </a:bodyPr>
          <a:lstStyle/>
          <a:p>
            <a:pPr lvl="2"/>
            <a:endParaRPr lang="fr-FR" sz="2000" dirty="0">
              <a:solidFill>
                <a:srgbClr val="FF0000"/>
              </a:solidFill>
              <a:sym typeface="Wingdings" panose="05000000000000000000" pitchFamily="2" charset="2"/>
            </a:endParaRPr>
          </a:p>
          <a:p>
            <a:pPr marL="342900" lvl="1" indent="0">
              <a:buNone/>
            </a:pPr>
            <a:r>
              <a:rPr lang="fr-FR" sz="2000" b="1" dirty="0">
                <a:solidFill>
                  <a:srgbClr val="FF0000"/>
                </a:solidFill>
              </a:rPr>
              <a:t>Points de vigilance sur les dossiers de promotion interne :</a:t>
            </a:r>
          </a:p>
          <a:p>
            <a:pPr marL="342900" lvl="1" indent="0">
              <a:buNone/>
            </a:pPr>
            <a:r>
              <a:rPr lang="fr-FR" sz="2000" dirty="0"/>
              <a:t>- compléter </a:t>
            </a:r>
            <a:r>
              <a:rPr lang="fr-FR" sz="2000" b="1" dirty="0"/>
              <a:t>le nom de la collectivité, le grade et le numéro de dossier </a:t>
            </a:r>
            <a:r>
              <a:rPr lang="fr-FR" sz="2000" dirty="0"/>
              <a:t>sur la 1</a:t>
            </a:r>
            <a:r>
              <a:rPr lang="fr-FR" sz="2000" baseline="30000" dirty="0"/>
              <a:t>ère</a:t>
            </a:r>
            <a:r>
              <a:rPr lang="fr-FR" sz="2000" dirty="0"/>
              <a:t> page du dossier </a:t>
            </a:r>
          </a:p>
          <a:p>
            <a:pPr marL="342900" lvl="1" indent="0">
              <a:buNone/>
            </a:pPr>
            <a:r>
              <a:rPr lang="fr-FR" sz="2000" dirty="0"/>
              <a:t>- compléter </a:t>
            </a:r>
            <a:r>
              <a:rPr lang="fr-FR" sz="2000" b="1" dirty="0"/>
              <a:t>l’ensemble des champs</a:t>
            </a:r>
            <a:r>
              <a:rPr lang="fr-FR" sz="2000" dirty="0"/>
              <a:t> du dossier dans l’espace imparti (ne pas renvoyer à une PJ)</a:t>
            </a:r>
          </a:p>
          <a:p>
            <a:pPr marL="342900" lvl="1" indent="0">
              <a:buNone/>
            </a:pPr>
            <a:r>
              <a:rPr lang="fr-FR" sz="2000" dirty="0"/>
              <a:t>- compléter les </a:t>
            </a:r>
            <a:r>
              <a:rPr lang="fr-FR" sz="2000" b="1" dirty="0"/>
              <a:t>formations obligatoires </a:t>
            </a:r>
            <a:r>
              <a:rPr lang="fr-FR" sz="2000" dirty="0"/>
              <a:t>ou solliciter les dispenses de formation auprès du CNFPT : l’absence de réalisation de ces formations est un motif de refus de la PI + vérifier que l’attestation de formation vise le bon dispositif (FPTLC ou FPPE)</a:t>
            </a:r>
          </a:p>
          <a:p>
            <a:pPr marL="342900" lvl="1" indent="0">
              <a:buNone/>
            </a:pPr>
            <a:r>
              <a:rPr lang="fr-FR" sz="2000" b="1" dirty="0"/>
              <a:t>- joindre l’ensemble des pièces jointes demandées </a:t>
            </a:r>
            <a:r>
              <a:rPr lang="fr-FR" sz="2000" dirty="0"/>
              <a:t>(</a:t>
            </a:r>
            <a:r>
              <a:rPr lang="fr-FR" sz="2000" dirty="0" err="1"/>
              <a:t>cf</a:t>
            </a:r>
            <a:r>
              <a:rPr lang="fr-FR" sz="2000" dirty="0"/>
              <a:t> check liste des PJ à joindre au dossier de PI) et notamment</a:t>
            </a:r>
          </a:p>
          <a:p>
            <a:pPr marL="342900" lvl="1" indent="0">
              <a:buNone/>
            </a:pPr>
            <a:r>
              <a:rPr lang="fr-FR" sz="2000" dirty="0"/>
              <a:t>	</a:t>
            </a:r>
            <a:r>
              <a:rPr lang="fr-FR" dirty="0"/>
              <a:t>- le Compte rendu d’entretien professionnel</a:t>
            </a:r>
          </a:p>
          <a:p>
            <a:pPr marL="342900" lvl="1" indent="0">
              <a:buNone/>
            </a:pPr>
            <a:r>
              <a:rPr lang="fr-FR" dirty="0"/>
              <a:t>	- les LDG valides comportant les critères d’AG et de PI (par mail)</a:t>
            </a:r>
          </a:p>
          <a:p>
            <a:pPr marL="342900" lvl="1" indent="0">
              <a:buNone/>
            </a:pPr>
            <a:r>
              <a:rPr lang="fr-FR" dirty="0"/>
              <a:t>	- les attestations de formation obligatoires</a:t>
            </a:r>
          </a:p>
          <a:p>
            <a:pPr marL="342900" lvl="1" indent="0">
              <a:buNone/>
            </a:pPr>
            <a:r>
              <a:rPr lang="fr-FR" dirty="0"/>
              <a:t>	- les attestations employeurs (</a:t>
            </a:r>
            <a:r>
              <a:rPr lang="fr-FR" u="sng" dirty="0"/>
              <a:t>et non les contrats</a:t>
            </a:r>
            <a:r>
              <a:rPr lang="fr-FR" dirty="0"/>
              <a:t>) pour vérifier l’ancienneté</a:t>
            </a:r>
          </a:p>
          <a:p>
            <a:pPr marL="342900" lvl="1" indent="0">
              <a:buNone/>
            </a:pPr>
            <a:r>
              <a:rPr lang="fr-FR" sz="2000" dirty="0">
                <a:solidFill>
                  <a:srgbClr val="66CCFF"/>
                </a:solidFill>
              </a:rPr>
              <a:t>- respecter la </a:t>
            </a:r>
            <a:r>
              <a:rPr lang="fr-FR" sz="2000" b="1" dirty="0">
                <a:solidFill>
                  <a:srgbClr val="66CCFF"/>
                </a:solidFill>
              </a:rPr>
              <a:t>date limite d’envoi par courrier </a:t>
            </a:r>
            <a:r>
              <a:rPr lang="fr-FR" sz="2000" dirty="0">
                <a:solidFill>
                  <a:srgbClr val="66CCFF"/>
                </a:solidFill>
              </a:rPr>
              <a:t>(13/04/2025)</a:t>
            </a:r>
          </a:p>
        </p:txBody>
      </p:sp>
      <p:pic>
        <p:nvPicPr>
          <p:cNvPr id="11" name="Image 10" descr="Logo_CDG18_BS.jpg">
            <a:extLst>
              <a:ext uri="{FF2B5EF4-FFF2-40B4-BE49-F238E27FC236}">
                <a16:creationId xmlns:a16="http://schemas.microsoft.com/office/drawing/2014/main" id="{19C0A600-D01E-5336-5668-25F7F18C6BAD}"/>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20767AE-078D-B6A8-1BDC-6D6E84B806E9}"/>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72E1EA4-6E0A-54DE-4F97-36F707B9DF4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05863F9-9EFB-37B5-806F-177B7A31320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F6796FE-3791-FB78-5295-DC9F2DFE7DA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183C0D25-5A2C-C6DC-FC66-62D2D1A9C5B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6633190-500D-B719-A3CF-2919E7591F6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9764BAE-8820-5386-E22E-2FE164EB4DE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01C436B-57A8-2468-D108-59416963435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2E85015-0D68-72F1-FD23-CB1C32C7242B}"/>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9A5934F-A38D-03E8-69F0-219B5FEED7F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7C02FB1-FF8B-8B61-E56F-7000AE6F1C1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8CFAB83-381F-E86D-7E5E-68E504B6DAB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2952363-1993-6D9C-DFCF-E752E0F6D8F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C83F2A48-935F-ECA9-784E-E91DD8DB2771}"/>
              </a:ext>
            </a:extLst>
          </p:cNvPr>
          <p:cNvSpPr>
            <a:spLocks noGrp="1"/>
          </p:cNvSpPr>
          <p:nvPr>
            <p:ph type="title"/>
          </p:nvPr>
        </p:nvSpPr>
        <p:spPr/>
        <p:txBody>
          <a:bodyPr>
            <a:normAutofit/>
          </a:bodyPr>
          <a:lstStyle/>
          <a:p>
            <a:pPr algn="r"/>
            <a:r>
              <a:rPr lang="fr-FR" sz="2200" dirty="0">
                <a:solidFill>
                  <a:srgbClr val="0070C0"/>
                </a:solidFill>
              </a:rPr>
              <a:t>Campagne AG/ PI 2025</a:t>
            </a:r>
          </a:p>
        </p:txBody>
      </p:sp>
    </p:spTree>
    <p:extLst>
      <p:ext uri="{BB962C8B-B14F-4D97-AF65-F5344CB8AC3E}">
        <p14:creationId xmlns:p14="http://schemas.microsoft.com/office/powerpoint/2010/main" val="24863163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25769</TotalTime>
  <Words>2800</Words>
  <Application>Microsoft Office PowerPoint</Application>
  <PresentationFormat>Affichage à l'écran (4:3)</PresentationFormat>
  <Paragraphs>402</Paragraphs>
  <Slides>33</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Aptos</vt:lpstr>
      <vt:lpstr>Arial</vt:lpstr>
      <vt:lpstr>Calibri</vt:lpstr>
      <vt:lpstr>Calibri Light</vt:lpstr>
      <vt:lpstr>Century Schoolbook</vt:lpstr>
      <vt:lpstr>Wingdings</vt:lpstr>
      <vt:lpstr>Thème Office</vt:lpstr>
      <vt:lpstr>LES VISIOS DU CDG18 Session  – Avril 2025</vt:lpstr>
      <vt:lpstr>SOMMAIRE </vt:lpstr>
      <vt:lpstr>Présentation PowerPoint</vt:lpstr>
      <vt:lpstr>Campagne AG/ PI 2025</vt:lpstr>
      <vt:lpstr>Campagne AG/ PI 2024</vt:lpstr>
      <vt:lpstr>Campagne AG/ PI 2025</vt:lpstr>
      <vt:lpstr>Campagne AG/ PI 2025</vt:lpstr>
      <vt:lpstr>Campagne AG/ PI 2025</vt:lpstr>
      <vt:lpstr>Campagne AG/ PI 2025</vt:lpstr>
      <vt:lpstr>Campagne AG/ PI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Accompagner le reclassement des agents publics en situation de handicap et/ou rencontrant des problématiques de santé dans la Fonction Publique </vt:lpstr>
      <vt:lpstr>Fonction Publique : anticiper et accompagner le retour à l’emploi d’un agent pendant ou après un cancer </vt:lpstr>
      <vt:lpstr>La retraite des agents en situation de handicap dans la fonction publique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316</cp:revision>
  <dcterms:created xsi:type="dcterms:W3CDTF">2022-04-29T09:00:44Z</dcterms:created>
  <dcterms:modified xsi:type="dcterms:W3CDTF">2025-04-03T13:49:02Z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