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7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8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9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0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9" r:id="rId1"/>
  </p:sldMasterIdLst>
  <p:notesMasterIdLst>
    <p:notesMasterId r:id="rId35"/>
  </p:notesMasterIdLst>
  <p:sldIdLst>
    <p:sldId id="256" r:id="rId2"/>
    <p:sldId id="362" r:id="rId3"/>
    <p:sldId id="489" r:id="rId4"/>
    <p:sldId id="584" r:id="rId5"/>
    <p:sldId id="604" r:id="rId6"/>
    <p:sldId id="605" r:id="rId7"/>
    <p:sldId id="535" r:id="rId8"/>
    <p:sldId id="593" r:id="rId9"/>
    <p:sldId id="592" r:id="rId10"/>
    <p:sldId id="599" r:id="rId11"/>
    <p:sldId id="601" r:id="rId12"/>
    <p:sldId id="602" r:id="rId13"/>
    <p:sldId id="603" r:id="rId14"/>
    <p:sldId id="600" r:id="rId15"/>
    <p:sldId id="595" r:id="rId16"/>
    <p:sldId id="606" r:id="rId17"/>
    <p:sldId id="607" r:id="rId18"/>
    <p:sldId id="608" r:id="rId19"/>
    <p:sldId id="609" r:id="rId20"/>
    <p:sldId id="610" r:id="rId21"/>
    <p:sldId id="611" r:id="rId22"/>
    <p:sldId id="612" r:id="rId23"/>
    <p:sldId id="556" r:id="rId24"/>
    <p:sldId id="562" r:id="rId25"/>
    <p:sldId id="541" r:id="rId26"/>
    <p:sldId id="542" r:id="rId27"/>
    <p:sldId id="580" r:id="rId28"/>
    <p:sldId id="581" r:id="rId29"/>
    <p:sldId id="582" r:id="rId30"/>
    <p:sldId id="613" r:id="rId31"/>
    <p:sldId id="591" r:id="rId32"/>
    <p:sldId id="579" r:id="rId33"/>
    <p:sldId id="396" r:id="rId34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C99FF"/>
    <a:srgbClr val="EC14B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7143" autoAdjust="0"/>
  </p:normalViewPr>
  <p:slideViewPr>
    <p:cSldViewPr>
      <p:cViewPr varScale="1">
        <p:scale>
          <a:sx n="42" d="100"/>
          <a:sy n="42" d="100"/>
        </p:scale>
        <p:origin x="146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F7907-B3F7-43C1-857F-DC1FCB25D7A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897E62D-6A88-4914-9F20-E09D4E51F1EB}">
      <dgm:prSet phldrT="[Texte]" custT="1"/>
      <dgm:spPr>
        <a:solidFill>
          <a:srgbClr val="66CCFF"/>
        </a:solidFill>
      </dgm:spPr>
      <dgm:t>
        <a:bodyPr/>
        <a:lstStyle/>
        <a:p>
          <a:pPr algn="ctr"/>
          <a:r>
            <a:rPr lang="fr-FR" sz="4400" dirty="0"/>
            <a:t>AGIRHE</a:t>
          </a:r>
        </a:p>
      </dgm:t>
    </dgm:pt>
    <dgm:pt modelId="{A0614D09-09F9-4928-B334-ED02DFB50F0D}" type="parTrans" cxnId="{5D3F8F15-E47C-4098-A9C2-869B0B308DFA}">
      <dgm:prSet/>
      <dgm:spPr/>
      <dgm:t>
        <a:bodyPr/>
        <a:lstStyle/>
        <a:p>
          <a:endParaRPr lang="fr-FR"/>
        </a:p>
      </dgm:t>
    </dgm:pt>
    <dgm:pt modelId="{CD1C9290-20FF-41CA-9F58-5CD19B2EE6A7}" type="sibTrans" cxnId="{5D3F8F15-E47C-4098-A9C2-869B0B308DFA}">
      <dgm:prSet/>
      <dgm:spPr/>
      <dgm:t>
        <a:bodyPr/>
        <a:lstStyle/>
        <a:p>
          <a:endParaRPr lang="fr-FR"/>
        </a:p>
      </dgm:t>
    </dgm:pt>
    <dgm:pt modelId="{E8665236-67CB-4250-8E70-28E5366020B0}" type="pres">
      <dgm:prSet presAssocID="{392F7907-B3F7-43C1-857F-DC1FCB25D7AB}" presName="linear" presStyleCnt="0">
        <dgm:presLayoutVars>
          <dgm:dir/>
          <dgm:animLvl val="lvl"/>
          <dgm:resizeHandles val="exact"/>
        </dgm:presLayoutVars>
      </dgm:prSet>
      <dgm:spPr/>
    </dgm:pt>
    <dgm:pt modelId="{F117A08F-258F-4E7F-A5F9-E9053FC14039}" type="pres">
      <dgm:prSet presAssocID="{A897E62D-6A88-4914-9F20-E09D4E51F1EB}" presName="parentLin" presStyleCnt="0"/>
      <dgm:spPr/>
    </dgm:pt>
    <dgm:pt modelId="{3080216E-A1D1-4316-BEE5-08A65F123F04}" type="pres">
      <dgm:prSet presAssocID="{A897E62D-6A88-4914-9F20-E09D4E51F1EB}" presName="parentLeftMargin" presStyleLbl="node1" presStyleIdx="0" presStyleCnt="1"/>
      <dgm:spPr/>
    </dgm:pt>
    <dgm:pt modelId="{F8403D09-73B7-4432-A724-0EB3B38231A4}" type="pres">
      <dgm:prSet presAssocID="{A897E62D-6A88-4914-9F20-E09D4E51F1EB}" presName="parentText" presStyleLbl="node1" presStyleIdx="0" presStyleCnt="1" custScaleX="157296" custScaleY="176370" custLinFactNeighborX="48815" custLinFactNeighborY="2088">
        <dgm:presLayoutVars>
          <dgm:chMax val="0"/>
          <dgm:bulletEnabled val="1"/>
        </dgm:presLayoutVars>
      </dgm:prSet>
      <dgm:spPr/>
    </dgm:pt>
    <dgm:pt modelId="{6B817595-63CD-4DC9-9B53-DEB2A64F86D6}" type="pres">
      <dgm:prSet presAssocID="{A897E62D-6A88-4914-9F20-E09D4E51F1EB}" presName="negativeSpace" presStyleCnt="0"/>
      <dgm:spPr/>
    </dgm:pt>
    <dgm:pt modelId="{87BF6F1E-1459-4BE2-85D1-DB613A545D1B}" type="pres">
      <dgm:prSet presAssocID="{A897E62D-6A88-4914-9F20-E09D4E51F1EB}" presName="childText" presStyleLbl="conFgAcc1" presStyleIdx="0" presStyleCnt="1">
        <dgm:presLayoutVars>
          <dgm:bulletEnabled val="1"/>
        </dgm:presLayoutVars>
      </dgm:prSet>
      <dgm:spPr>
        <a:ln>
          <a:solidFill>
            <a:schemeClr val="accent5"/>
          </a:solidFill>
        </a:ln>
      </dgm:spPr>
    </dgm:pt>
  </dgm:ptLst>
  <dgm:cxnLst>
    <dgm:cxn modelId="{5D3F8F15-E47C-4098-A9C2-869B0B308DFA}" srcId="{392F7907-B3F7-43C1-857F-DC1FCB25D7AB}" destId="{A897E62D-6A88-4914-9F20-E09D4E51F1EB}" srcOrd="0" destOrd="0" parTransId="{A0614D09-09F9-4928-B334-ED02DFB50F0D}" sibTransId="{CD1C9290-20FF-41CA-9F58-5CD19B2EE6A7}"/>
    <dgm:cxn modelId="{8EDF6B48-AE13-48B3-9F44-620E4F0418D0}" type="presOf" srcId="{A897E62D-6A88-4914-9F20-E09D4E51F1EB}" destId="{F8403D09-73B7-4432-A724-0EB3B38231A4}" srcOrd="1" destOrd="0" presId="urn:microsoft.com/office/officeart/2005/8/layout/list1"/>
    <dgm:cxn modelId="{DF477FCE-9A14-47F4-B6EB-26A9E79A9BE5}" type="presOf" srcId="{392F7907-B3F7-43C1-857F-DC1FCB25D7AB}" destId="{E8665236-67CB-4250-8E70-28E5366020B0}" srcOrd="0" destOrd="0" presId="urn:microsoft.com/office/officeart/2005/8/layout/list1"/>
    <dgm:cxn modelId="{14E7D3DE-BA9F-49B7-8FB4-646850CAE883}" type="presOf" srcId="{A897E62D-6A88-4914-9F20-E09D4E51F1EB}" destId="{3080216E-A1D1-4316-BEE5-08A65F123F04}" srcOrd="0" destOrd="0" presId="urn:microsoft.com/office/officeart/2005/8/layout/list1"/>
    <dgm:cxn modelId="{72A1C297-F958-41C8-8C32-6BFCF67A79FB}" type="presParOf" srcId="{E8665236-67CB-4250-8E70-28E5366020B0}" destId="{F117A08F-258F-4E7F-A5F9-E9053FC14039}" srcOrd="0" destOrd="0" presId="urn:microsoft.com/office/officeart/2005/8/layout/list1"/>
    <dgm:cxn modelId="{FE818D29-DC35-437A-9470-4A2CE4CF3AA9}" type="presParOf" srcId="{F117A08F-258F-4E7F-A5F9-E9053FC14039}" destId="{3080216E-A1D1-4316-BEE5-08A65F123F04}" srcOrd="0" destOrd="0" presId="urn:microsoft.com/office/officeart/2005/8/layout/list1"/>
    <dgm:cxn modelId="{4901DA0B-6F42-4B3D-B96C-19CE51B83DAF}" type="presParOf" srcId="{F117A08F-258F-4E7F-A5F9-E9053FC14039}" destId="{F8403D09-73B7-4432-A724-0EB3B38231A4}" srcOrd="1" destOrd="0" presId="urn:microsoft.com/office/officeart/2005/8/layout/list1"/>
    <dgm:cxn modelId="{267D6E28-929D-4FE6-926A-AF317EFF8432}" type="presParOf" srcId="{E8665236-67CB-4250-8E70-28E5366020B0}" destId="{6B817595-63CD-4DC9-9B53-DEB2A64F86D6}" srcOrd="1" destOrd="0" presId="urn:microsoft.com/office/officeart/2005/8/layout/list1"/>
    <dgm:cxn modelId="{C6427F28-058A-4A66-8AA2-DEEC4A8C5D0A}" type="presParOf" srcId="{E8665236-67CB-4250-8E70-28E5366020B0}" destId="{87BF6F1E-1459-4BE2-85D1-DB613A545D1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2F7907-B3F7-43C1-857F-DC1FCB25D7A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897E62D-6A88-4914-9F20-E09D4E51F1EB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r-FR" sz="4400" dirty="0"/>
            <a:t>LES VISITES MEDICALES</a:t>
          </a:r>
        </a:p>
      </dgm:t>
    </dgm:pt>
    <dgm:pt modelId="{A0614D09-09F9-4928-B334-ED02DFB50F0D}" type="parTrans" cxnId="{5D3F8F15-E47C-4098-A9C2-869B0B308DFA}">
      <dgm:prSet/>
      <dgm:spPr/>
      <dgm:t>
        <a:bodyPr/>
        <a:lstStyle/>
        <a:p>
          <a:endParaRPr lang="fr-FR"/>
        </a:p>
      </dgm:t>
    </dgm:pt>
    <dgm:pt modelId="{CD1C9290-20FF-41CA-9F58-5CD19B2EE6A7}" type="sibTrans" cxnId="{5D3F8F15-E47C-4098-A9C2-869B0B308DFA}">
      <dgm:prSet/>
      <dgm:spPr/>
      <dgm:t>
        <a:bodyPr/>
        <a:lstStyle/>
        <a:p>
          <a:endParaRPr lang="fr-FR"/>
        </a:p>
      </dgm:t>
    </dgm:pt>
    <dgm:pt modelId="{E8665236-67CB-4250-8E70-28E5366020B0}" type="pres">
      <dgm:prSet presAssocID="{392F7907-B3F7-43C1-857F-DC1FCB25D7AB}" presName="linear" presStyleCnt="0">
        <dgm:presLayoutVars>
          <dgm:dir/>
          <dgm:animLvl val="lvl"/>
          <dgm:resizeHandles val="exact"/>
        </dgm:presLayoutVars>
      </dgm:prSet>
      <dgm:spPr/>
    </dgm:pt>
    <dgm:pt modelId="{F117A08F-258F-4E7F-A5F9-E9053FC14039}" type="pres">
      <dgm:prSet presAssocID="{A897E62D-6A88-4914-9F20-E09D4E51F1EB}" presName="parentLin" presStyleCnt="0"/>
      <dgm:spPr/>
    </dgm:pt>
    <dgm:pt modelId="{3080216E-A1D1-4316-BEE5-08A65F123F04}" type="pres">
      <dgm:prSet presAssocID="{A897E62D-6A88-4914-9F20-E09D4E51F1EB}" presName="parentLeftMargin" presStyleLbl="node1" presStyleIdx="0" presStyleCnt="1"/>
      <dgm:spPr/>
    </dgm:pt>
    <dgm:pt modelId="{F8403D09-73B7-4432-A724-0EB3B38231A4}" type="pres">
      <dgm:prSet presAssocID="{A897E62D-6A88-4914-9F20-E09D4E51F1EB}" presName="parentText" presStyleLbl="node1" presStyleIdx="0" presStyleCnt="1" custScaleX="157296" custScaleY="176370" custLinFactNeighborX="-1969" custLinFactNeighborY="7340">
        <dgm:presLayoutVars>
          <dgm:chMax val="0"/>
          <dgm:bulletEnabled val="1"/>
        </dgm:presLayoutVars>
      </dgm:prSet>
      <dgm:spPr/>
    </dgm:pt>
    <dgm:pt modelId="{6B817595-63CD-4DC9-9B53-DEB2A64F86D6}" type="pres">
      <dgm:prSet presAssocID="{A897E62D-6A88-4914-9F20-E09D4E51F1EB}" presName="negativeSpace" presStyleCnt="0"/>
      <dgm:spPr/>
    </dgm:pt>
    <dgm:pt modelId="{87BF6F1E-1459-4BE2-85D1-DB613A545D1B}" type="pres">
      <dgm:prSet presAssocID="{A897E62D-6A88-4914-9F20-E09D4E51F1EB}" presName="childText" presStyleLbl="conFgAcc1" presStyleIdx="0" presStyleCnt="1">
        <dgm:presLayoutVars>
          <dgm:bulletEnabled val="1"/>
        </dgm:presLayoutVars>
      </dgm:prSet>
      <dgm:spPr>
        <a:ln>
          <a:solidFill>
            <a:schemeClr val="accent5"/>
          </a:solidFill>
        </a:ln>
      </dgm:spPr>
    </dgm:pt>
  </dgm:ptLst>
  <dgm:cxnLst>
    <dgm:cxn modelId="{5D3F8F15-E47C-4098-A9C2-869B0B308DFA}" srcId="{392F7907-B3F7-43C1-857F-DC1FCB25D7AB}" destId="{A897E62D-6A88-4914-9F20-E09D4E51F1EB}" srcOrd="0" destOrd="0" parTransId="{A0614D09-09F9-4928-B334-ED02DFB50F0D}" sibTransId="{CD1C9290-20FF-41CA-9F58-5CD19B2EE6A7}"/>
    <dgm:cxn modelId="{8EDF6B48-AE13-48B3-9F44-620E4F0418D0}" type="presOf" srcId="{A897E62D-6A88-4914-9F20-E09D4E51F1EB}" destId="{F8403D09-73B7-4432-A724-0EB3B38231A4}" srcOrd="1" destOrd="0" presId="urn:microsoft.com/office/officeart/2005/8/layout/list1"/>
    <dgm:cxn modelId="{DF477FCE-9A14-47F4-B6EB-26A9E79A9BE5}" type="presOf" srcId="{392F7907-B3F7-43C1-857F-DC1FCB25D7AB}" destId="{E8665236-67CB-4250-8E70-28E5366020B0}" srcOrd="0" destOrd="0" presId="urn:microsoft.com/office/officeart/2005/8/layout/list1"/>
    <dgm:cxn modelId="{14E7D3DE-BA9F-49B7-8FB4-646850CAE883}" type="presOf" srcId="{A897E62D-6A88-4914-9F20-E09D4E51F1EB}" destId="{3080216E-A1D1-4316-BEE5-08A65F123F04}" srcOrd="0" destOrd="0" presId="urn:microsoft.com/office/officeart/2005/8/layout/list1"/>
    <dgm:cxn modelId="{72A1C297-F958-41C8-8C32-6BFCF67A79FB}" type="presParOf" srcId="{E8665236-67CB-4250-8E70-28E5366020B0}" destId="{F117A08F-258F-4E7F-A5F9-E9053FC14039}" srcOrd="0" destOrd="0" presId="urn:microsoft.com/office/officeart/2005/8/layout/list1"/>
    <dgm:cxn modelId="{FE818D29-DC35-437A-9470-4A2CE4CF3AA9}" type="presParOf" srcId="{F117A08F-258F-4E7F-A5F9-E9053FC14039}" destId="{3080216E-A1D1-4316-BEE5-08A65F123F04}" srcOrd="0" destOrd="0" presId="urn:microsoft.com/office/officeart/2005/8/layout/list1"/>
    <dgm:cxn modelId="{4901DA0B-6F42-4B3D-B96C-19CE51B83DAF}" type="presParOf" srcId="{F117A08F-258F-4E7F-A5F9-E9053FC14039}" destId="{F8403D09-73B7-4432-A724-0EB3B38231A4}" srcOrd="1" destOrd="0" presId="urn:microsoft.com/office/officeart/2005/8/layout/list1"/>
    <dgm:cxn modelId="{267D6E28-929D-4FE6-926A-AF317EFF8432}" type="presParOf" srcId="{E8665236-67CB-4250-8E70-28E5366020B0}" destId="{6B817595-63CD-4DC9-9B53-DEB2A64F86D6}" srcOrd="1" destOrd="0" presId="urn:microsoft.com/office/officeart/2005/8/layout/list1"/>
    <dgm:cxn modelId="{C6427F28-058A-4A66-8AA2-DEEC4A8C5D0A}" type="presParOf" srcId="{E8665236-67CB-4250-8E70-28E5366020B0}" destId="{87BF6F1E-1459-4BE2-85D1-DB613A545D1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2F7907-B3F7-43C1-857F-DC1FCB25D7A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897E62D-6A88-4914-9F20-E09D4E51F1EB}">
      <dgm:prSet phldrT="[Texte]" custT="1"/>
      <dgm:spPr>
        <a:solidFill>
          <a:srgbClr val="CC99FF"/>
        </a:solidFill>
      </dgm:spPr>
      <dgm:t>
        <a:bodyPr/>
        <a:lstStyle/>
        <a:p>
          <a:pPr algn="ctr"/>
          <a:r>
            <a:rPr lang="fr-FR" sz="4400" dirty="0"/>
            <a:t>LA REFORME DES SECRETAIRES GENERAUX DE MAIRIE</a:t>
          </a:r>
        </a:p>
      </dgm:t>
    </dgm:pt>
    <dgm:pt modelId="{A0614D09-09F9-4928-B334-ED02DFB50F0D}" type="parTrans" cxnId="{5D3F8F15-E47C-4098-A9C2-869B0B308DFA}">
      <dgm:prSet/>
      <dgm:spPr/>
      <dgm:t>
        <a:bodyPr/>
        <a:lstStyle/>
        <a:p>
          <a:endParaRPr lang="fr-FR"/>
        </a:p>
      </dgm:t>
    </dgm:pt>
    <dgm:pt modelId="{CD1C9290-20FF-41CA-9F58-5CD19B2EE6A7}" type="sibTrans" cxnId="{5D3F8F15-E47C-4098-A9C2-869B0B308DFA}">
      <dgm:prSet/>
      <dgm:spPr/>
      <dgm:t>
        <a:bodyPr/>
        <a:lstStyle/>
        <a:p>
          <a:endParaRPr lang="fr-FR"/>
        </a:p>
      </dgm:t>
    </dgm:pt>
    <dgm:pt modelId="{E8665236-67CB-4250-8E70-28E5366020B0}" type="pres">
      <dgm:prSet presAssocID="{392F7907-B3F7-43C1-857F-DC1FCB25D7AB}" presName="linear" presStyleCnt="0">
        <dgm:presLayoutVars>
          <dgm:dir/>
          <dgm:animLvl val="lvl"/>
          <dgm:resizeHandles val="exact"/>
        </dgm:presLayoutVars>
      </dgm:prSet>
      <dgm:spPr/>
    </dgm:pt>
    <dgm:pt modelId="{F117A08F-258F-4E7F-A5F9-E9053FC14039}" type="pres">
      <dgm:prSet presAssocID="{A897E62D-6A88-4914-9F20-E09D4E51F1EB}" presName="parentLin" presStyleCnt="0"/>
      <dgm:spPr/>
    </dgm:pt>
    <dgm:pt modelId="{3080216E-A1D1-4316-BEE5-08A65F123F04}" type="pres">
      <dgm:prSet presAssocID="{A897E62D-6A88-4914-9F20-E09D4E51F1EB}" presName="parentLeftMargin" presStyleLbl="node1" presStyleIdx="0" presStyleCnt="1"/>
      <dgm:spPr/>
    </dgm:pt>
    <dgm:pt modelId="{F8403D09-73B7-4432-A724-0EB3B38231A4}" type="pres">
      <dgm:prSet presAssocID="{A897E62D-6A88-4914-9F20-E09D4E51F1EB}" presName="parentText" presStyleLbl="node1" presStyleIdx="0" presStyleCnt="1" custScaleX="157296" custScaleY="176370" custLinFactNeighborX="-42811" custLinFactNeighborY="-7617">
        <dgm:presLayoutVars>
          <dgm:chMax val="0"/>
          <dgm:bulletEnabled val="1"/>
        </dgm:presLayoutVars>
      </dgm:prSet>
      <dgm:spPr/>
    </dgm:pt>
    <dgm:pt modelId="{6B817595-63CD-4DC9-9B53-DEB2A64F86D6}" type="pres">
      <dgm:prSet presAssocID="{A897E62D-6A88-4914-9F20-E09D4E51F1EB}" presName="negativeSpace" presStyleCnt="0"/>
      <dgm:spPr/>
    </dgm:pt>
    <dgm:pt modelId="{87BF6F1E-1459-4BE2-85D1-DB613A545D1B}" type="pres">
      <dgm:prSet presAssocID="{A897E62D-6A88-4914-9F20-E09D4E51F1EB}" presName="childText" presStyleLbl="conFgAcc1" presStyleIdx="0" presStyleCnt="1">
        <dgm:presLayoutVars>
          <dgm:bulletEnabled val="1"/>
        </dgm:presLayoutVars>
      </dgm:prSet>
      <dgm:spPr>
        <a:ln>
          <a:solidFill>
            <a:schemeClr val="accent5"/>
          </a:solidFill>
        </a:ln>
      </dgm:spPr>
    </dgm:pt>
  </dgm:ptLst>
  <dgm:cxnLst>
    <dgm:cxn modelId="{5D3F8F15-E47C-4098-A9C2-869B0B308DFA}" srcId="{392F7907-B3F7-43C1-857F-DC1FCB25D7AB}" destId="{A897E62D-6A88-4914-9F20-E09D4E51F1EB}" srcOrd="0" destOrd="0" parTransId="{A0614D09-09F9-4928-B334-ED02DFB50F0D}" sibTransId="{CD1C9290-20FF-41CA-9F58-5CD19B2EE6A7}"/>
    <dgm:cxn modelId="{8EDF6B48-AE13-48B3-9F44-620E4F0418D0}" type="presOf" srcId="{A897E62D-6A88-4914-9F20-E09D4E51F1EB}" destId="{F8403D09-73B7-4432-A724-0EB3B38231A4}" srcOrd="1" destOrd="0" presId="urn:microsoft.com/office/officeart/2005/8/layout/list1"/>
    <dgm:cxn modelId="{DF477FCE-9A14-47F4-B6EB-26A9E79A9BE5}" type="presOf" srcId="{392F7907-B3F7-43C1-857F-DC1FCB25D7AB}" destId="{E8665236-67CB-4250-8E70-28E5366020B0}" srcOrd="0" destOrd="0" presId="urn:microsoft.com/office/officeart/2005/8/layout/list1"/>
    <dgm:cxn modelId="{14E7D3DE-BA9F-49B7-8FB4-646850CAE883}" type="presOf" srcId="{A897E62D-6A88-4914-9F20-E09D4E51F1EB}" destId="{3080216E-A1D1-4316-BEE5-08A65F123F04}" srcOrd="0" destOrd="0" presId="urn:microsoft.com/office/officeart/2005/8/layout/list1"/>
    <dgm:cxn modelId="{72A1C297-F958-41C8-8C32-6BFCF67A79FB}" type="presParOf" srcId="{E8665236-67CB-4250-8E70-28E5366020B0}" destId="{F117A08F-258F-4E7F-A5F9-E9053FC14039}" srcOrd="0" destOrd="0" presId="urn:microsoft.com/office/officeart/2005/8/layout/list1"/>
    <dgm:cxn modelId="{FE818D29-DC35-437A-9470-4A2CE4CF3AA9}" type="presParOf" srcId="{F117A08F-258F-4E7F-A5F9-E9053FC14039}" destId="{3080216E-A1D1-4316-BEE5-08A65F123F04}" srcOrd="0" destOrd="0" presId="urn:microsoft.com/office/officeart/2005/8/layout/list1"/>
    <dgm:cxn modelId="{4901DA0B-6F42-4B3D-B96C-19CE51B83DAF}" type="presParOf" srcId="{F117A08F-258F-4E7F-A5F9-E9053FC14039}" destId="{F8403D09-73B7-4432-A724-0EB3B38231A4}" srcOrd="1" destOrd="0" presId="urn:microsoft.com/office/officeart/2005/8/layout/list1"/>
    <dgm:cxn modelId="{267D6E28-929D-4FE6-926A-AF317EFF8432}" type="presParOf" srcId="{E8665236-67CB-4250-8E70-28E5366020B0}" destId="{6B817595-63CD-4DC9-9B53-DEB2A64F86D6}" srcOrd="1" destOrd="0" presId="urn:microsoft.com/office/officeart/2005/8/layout/list1"/>
    <dgm:cxn modelId="{C6427F28-058A-4A66-8AA2-DEEC4A8C5D0A}" type="presParOf" srcId="{E8665236-67CB-4250-8E70-28E5366020B0}" destId="{87BF6F1E-1459-4BE2-85D1-DB613A545D1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2F7907-B3F7-43C1-857F-DC1FCB25D7A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897E62D-6A88-4914-9F20-E09D4E51F1EB}">
      <dgm:prSet phldrT="[Texte]" custT="1"/>
      <dgm:spPr>
        <a:solidFill>
          <a:srgbClr val="FF0000"/>
        </a:solidFill>
      </dgm:spPr>
      <dgm:t>
        <a:bodyPr/>
        <a:lstStyle/>
        <a:p>
          <a:pPr algn="ctr"/>
          <a:r>
            <a:rPr lang="fr-FR" sz="4400" dirty="0"/>
            <a:t>LES NOUVELLES RECRUES DU CDG</a:t>
          </a:r>
        </a:p>
      </dgm:t>
    </dgm:pt>
    <dgm:pt modelId="{A0614D09-09F9-4928-B334-ED02DFB50F0D}" type="parTrans" cxnId="{5D3F8F15-E47C-4098-A9C2-869B0B308DFA}">
      <dgm:prSet/>
      <dgm:spPr/>
      <dgm:t>
        <a:bodyPr/>
        <a:lstStyle/>
        <a:p>
          <a:endParaRPr lang="fr-FR"/>
        </a:p>
      </dgm:t>
    </dgm:pt>
    <dgm:pt modelId="{CD1C9290-20FF-41CA-9F58-5CD19B2EE6A7}" type="sibTrans" cxnId="{5D3F8F15-E47C-4098-A9C2-869B0B308DFA}">
      <dgm:prSet/>
      <dgm:spPr/>
      <dgm:t>
        <a:bodyPr/>
        <a:lstStyle/>
        <a:p>
          <a:endParaRPr lang="fr-FR"/>
        </a:p>
      </dgm:t>
    </dgm:pt>
    <dgm:pt modelId="{E8665236-67CB-4250-8E70-28E5366020B0}" type="pres">
      <dgm:prSet presAssocID="{392F7907-B3F7-43C1-857F-DC1FCB25D7AB}" presName="linear" presStyleCnt="0">
        <dgm:presLayoutVars>
          <dgm:dir/>
          <dgm:animLvl val="lvl"/>
          <dgm:resizeHandles val="exact"/>
        </dgm:presLayoutVars>
      </dgm:prSet>
      <dgm:spPr/>
    </dgm:pt>
    <dgm:pt modelId="{F117A08F-258F-4E7F-A5F9-E9053FC14039}" type="pres">
      <dgm:prSet presAssocID="{A897E62D-6A88-4914-9F20-E09D4E51F1EB}" presName="parentLin" presStyleCnt="0"/>
      <dgm:spPr/>
    </dgm:pt>
    <dgm:pt modelId="{3080216E-A1D1-4316-BEE5-08A65F123F04}" type="pres">
      <dgm:prSet presAssocID="{A897E62D-6A88-4914-9F20-E09D4E51F1EB}" presName="parentLeftMargin" presStyleLbl="node1" presStyleIdx="0" presStyleCnt="1"/>
      <dgm:spPr/>
    </dgm:pt>
    <dgm:pt modelId="{F8403D09-73B7-4432-A724-0EB3B38231A4}" type="pres">
      <dgm:prSet presAssocID="{A897E62D-6A88-4914-9F20-E09D4E51F1EB}" presName="parentText" presStyleLbl="node1" presStyleIdx="0" presStyleCnt="1" custScaleX="157296" custScaleY="176370" custLinFactNeighborX="-1969" custLinFactNeighborY="7340">
        <dgm:presLayoutVars>
          <dgm:chMax val="0"/>
          <dgm:bulletEnabled val="1"/>
        </dgm:presLayoutVars>
      </dgm:prSet>
      <dgm:spPr/>
    </dgm:pt>
    <dgm:pt modelId="{6B817595-63CD-4DC9-9B53-DEB2A64F86D6}" type="pres">
      <dgm:prSet presAssocID="{A897E62D-6A88-4914-9F20-E09D4E51F1EB}" presName="negativeSpace" presStyleCnt="0"/>
      <dgm:spPr/>
    </dgm:pt>
    <dgm:pt modelId="{87BF6F1E-1459-4BE2-85D1-DB613A545D1B}" type="pres">
      <dgm:prSet presAssocID="{A897E62D-6A88-4914-9F20-E09D4E51F1EB}" presName="childText" presStyleLbl="conFgAcc1" presStyleIdx="0" presStyleCnt="1">
        <dgm:presLayoutVars>
          <dgm:bulletEnabled val="1"/>
        </dgm:presLayoutVars>
      </dgm:prSet>
      <dgm:spPr>
        <a:ln>
          <a:solidFill>
            <a:schemeClr val="accent5"/>
          </a:solidFill>
        </a:ln>
      </dgm:spPr>
    </dgm:pt>
  </dgm:ptLst>
  <dgm:cxnLst>
    <dgm:cxn modelId="{5D3F8F15-E47C-4098-A9C2-869B0B308DFA}" srcId="{392F7907-B3F7-43C1-857F-DC1FCB25D7AB}" destId="{A897E62D-6A88-4914-9F20-E09D4E51F1EB}" srcOrd="0" destOrd="0" parTransId="{A0614D09-09F9-4928-B334-ED02DFB50F0D}" sibTransId="{CD1C9290-20FF-41CA-9F58-5CD19B2EE6A7}"/>
    <dgm:cxn modelId="{8EDF6B48-AE13-48B3-9F44-620E4F0418D0}" type="presOf" srcId="{A897E62D-6A88-4914-9F20-E09D4E51F1EB}" destId="{F8403D09-73B7-4432-A724-0EB3B38231A4}" srcOrd="1" destOrd="0" presId="urn:microsoft.com/office/officeart/2005/8/layout/list1"/>
    <dgm:cxn modelId="{DF477FCE-9A14-47F4-B6EB-26A9E79A9BE5}" type="presOf" srcId="{392F7907-B3F7-43C1-857F-DC1FCB25D7AB}" destId="{E8665236-67CB-4250-8E70-28E5366020B0}" srcOrd="0" destOrd="0" presId="urn:microsoft.com/office/officeart/2005/8/layout/list1"/>
    <dgm:cxn modelId="{14E7D3DE-BA9F-49B7-8FB4-646850CAE883}" type="presOf" srcId="{A897E62D-6A88-4914-9F20-E09D4E51F1EB}" destId="{3080216E-A1D1-4316-BEE5-08A65F123F04}" srcOrd="0" destOrd="0" presId="urn:microsoft.com/office/officeart/2005/8/layout/list1"/>
    <dgm:cxn modelId="{72A1C297-F958-41C8-8C32-6BFCF67A79FB}" type="presParOf" srcId="{E8665236-67CB-4250-8E70-28E5366020B0}" destId="{F117A08F-258F-4E7F-A5F9-E9053FC14039}" srcOrd="0" destOrd="0" presId="urn:microsoft.com/office/officeart/2005/8/layout/list1"/>
    <dgm:cxn modelId="{FE818D29-DC35-437A-9470-4A2CE4CF3AA9}" type="presParOf" srcId="{F117A08F-258F-4E7F-A5F9-E9053FC14039}" destId="{3080216E-A1D1-4316-BEE5-08A65F123F04}" srcOrd="0" destOrd="0" presId="urn:microsoft.com/office/officeart/2005/8/layout/list1"/>
    <dgm:cxn modelId="{4901DA0B-6F42-4B3D-B96C-19CE51B83DAF}" type="presParOf" srcId="{F117A08F-258F-4E7F-A5F9-E9053FC14039}" destId="{F8403D09-73B7-4432-A724-0EB3B38231A4}" srcOrd="1" destOrd="0" presId="urn:microsoft.com/office/officeart/2005/8/layout/list1"/>
    <dgm:cxn modelId="{267D6E28-929D-4FE6-926A-AF317EFF8432}" type="presParOf" srcId="{E8665236-67CB-4250-8E70-28E5366020B0}" destId="{6B817595-63CD-4DC9-9B53-DEB2A64F86D6}" srcOrd="1" destOrd="0" presId="urn:microsoft.com/office/officeart/2005/8/layout/list1"/>
    <dgm:cxn modelId="{C6427F28-058A-4A66-8AA2-DEEC4A8C5D0A}" type="presParOf" srcId="{E8665236-67CB-4250-8E70-28E5366020B0}" destId="{87BF6F1E-1459-4BE2-85D1-DB613A545D1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2F7907-B3F7-43C1-857F-DC1FCB25D7A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897E62D-6A88-4914-9F20-E09D4E51F1EB}">
      <dgm:prSet phldrT="[Texte]" custT="1"/>
      <dgm:spPr>
        <a:solidFill>
          <a:srgbClr val="FFC000"/>
        </a:solidFill>
      </dgm:spPr>
      <dgm:t>
        <a:bodyPr/>
        <a:lstStyle/>
        <a:p>
          <a:pPr algn="ctr"/>
          <a:r>
            <a:rPr lang="fr-FR" sz="4400" dirty="0"/>
            <a:t>ACTU-MINUTE</a:t>
          </a:r>
        </a:p>
      </dgm:t>
    </dgm:pt>
    <dgm:pt modelId="{A0614D09-09F9-4928-B334-ED02DFB50F0D}" type="parTrans" cxnId="{5D3F8F15-E47C-4098-A9C2-869B0B308DFA}">
      <dgm:prSet/>
      <dgm:spPr/>
      <dgm:t>
        <a:bodyPr/>
        <a:lstStyle/>
        <a:p>
          <a:endParaRPr lang="fr-FR"/>
        </a:p>
      </dgm:t>
    </dgm:pt>
    <dgm:pt modelId="{CD1C9290-20FF-41CA-9F58-5CD19B2EE6A7}" type="sibTrans" cxnId="{5D3F8F15-E47C-4098-A9C2-869B0B308DFA}">
      <dgm:prSet/>
      <dgm:spPr/>
      <dgm:t>
        <a:bodyPr/>
        <a:lstStyle/>
        <a:p>
          <a:endParaRPr lang="fr-FR"/>
        </a:p>
      </dgm:t>
    </dgm:pt>
    <dgm:pt modelId="{E8665236-67CB-4250-8E70-28E5366020B0}" type="pres">
      <dgm:prSet presAssocID="{392F7907-B3F7-43C1-857F-DC1FCB25D7AB}" presName="linear" presStyleCnt="0">
        <dgm:presLayoutVars>
          <dgm:dir/>
          <dgm:animLvl val="lvl"/>
          <dgm:resizeHandles val="exact"/>
        </dgm:presLayoutVars>
      </dgm:prSet>
      <dgm:spPr/>
    </dgm:pt>
    <dgm:pt modelId="{F117A08F-258F-4E7F-A5F9-E9053FC14039}" type="pres">
      <dgm:prSet presAssocID="{A897E62D-6A88-4914-9F20-E09D4E51F1EB}" presName="parentLin" presStyleCnt="0"/>
      <dgm:spPr/>
    </dgm:pt>
    <dgm:pt modelId="{3080216E-A1D1-4316-BEE5-08A65F123F04}" type="pres">
      <dgm:prSet presAssocID="{A897E62D-6A88-4914-9F20-E09D4E51F1EB}" presName="parentLeftMargin" presStyleLbl="node1" presStyleIdx="0" presStyleCnt="1"/>
      <dgm:spPr/>
    </dgm:pt>
    <dgm:pt modelId="{F8403D09-73B7-4432-A724-0EB3B38231A4}" type="pres">
      <dgm:prSet presAssocID="{A897E62D-6A88-4914-9F20-E09D4E51F1EB}" presName="parentText" presStyleLbl="node1" presStyleIdx="0" presStyleCnt="1" custScaleX="157296" custScaleY="176370" custLinFactNeighborX="-1969" custLinFactNeighborY="7340">
        <dgm:presLayoutVars>
          <dgm:chMax val="0"/>
          <dgm:bulletEnabled val="1"/>
        </dgm:presLayoutVars>
      </dgm:prSet>
      <dgm:spPr/>
    </dgm:pt>
    <dgm:pt modelId="{6B817595-63CD-4DC9-9B53-DEB2A64F86D6}" type="pres">
      <dgm:prSet presAssocID="{A897E62D-6A88-4914-9F20-E09D4E51F1EB}" presName="negativeSpace" presStyleCnt="0"/>
      <dgm:spPr/>
    </dgm:pt>
    <dgm:pt modelId="{87BF6F1E-1459-4BE2-85D1-DB613A545D1B}" type="pres">
      <dgm:prSet presAssocID="{A897E62D-6A88-4914-9F20-E09D4E51F1EB}" presName="childText" presStyleLbl="conFgAcc1" presStyleIdx="0" presStyleCnt="1">
        <dgm:presLayoutVars>
          <dgm:bulletEnabled val="1"/>
        </dgm:presLayoutVars>
      </dgm:prSet>
      <dgm:spPr>
        <a:ln>
          <a:solidFill>
            <a:schemeClr val="accent5"/>
          </a:solidFill>
        </a:ln>
      </dgm:spPr>
    </dgm:pt>
  </dgm:ptLst>
  <dgm:cxnLst>
    <dgm:cxn modelId="{5D3F8F15-E47C-4098-A9C2-869B0B308DFA}" srcId="{392F7907-B3F7-43C1-857F-DC1FCB25D7AB}" destId="{A897E62D-6A88-4914-9F20-E09D4E51F1EB}" srcOrd="0" destOrd="0" parTransId="{A0614D09-09F9-4928-B334-ED02DFB50F0D}" sibTransId="{CD1C9290-20FF-41CA-9F58-5CD19B2EE6A7}"/>
    <dgm:cxn modelId="{8EDF6B48-AE13-48B3-9F44-620E4F0418D0}" type="presOf" srcId="{A897E62D-6A88-4914-9F20-E09D4E51F1EB}" destId="{F8403D09-73B7-4432-A724-0EB3B38231A4}" srcOrd="1" destOrd="0" presId="urn:microsoft.com/office/officeart/2005/8/layout/list1"/>
    <dgm:cxn modelId="{DF477FCE-9A14-47F4-B6EB-26A9E79A9BE5}" type="presOf" srcId="{392F7907-B3F7-43C1-857F-DC1FCB25D7AB}" destId="{E8665236-67CB-4250-8E70-28E5366020B0}" srcOrd="0" destOrd="0" presId="urn:microsoft.com/office/officeart/2005/8/layout/list1"/>
    <dgm:cxn modelId="{14E7D3DE-BA9F-49B7-8FB4-646850CAE883}" type="presOf" srcId="{A897E62D-6A88-4914-9F20-E09D4E51F1EB}" destId="{3080216E-A1D1-4316-BEE5-08A65F123F04}" srcOrd="0" destOrd="0" presId="urn:microsoft.com/office/officeart/2005/8/layout/list1"/>
    <dgm:cxn modelId="{72A1C297-F958-41C8-8C32-6BFCF67A79FB}" type="presParOf" srcId="{E8665236-67CB-4250-8E70-28E5366020B0}" destId="{F117A08F-258F-4E7F-A5F9-E9053FC14039}" srcOrd="0" destOrd="0" presId="urn:microsoft.com/office/officeart/2005/8/layout/list1"/>
    <dgm:cxn modelId="{FE818D29-DC35-437A-9470-4A2CE4CF3AA9}" type="presParOf" srcId="{F117A08F-258F-4E7F-A5F9-E9053FC14039}" destId="{3080216E-A1D1-4316-BEE5-08A65F123F04}" srcOrd="0" destOrd="0" presId="urn:microsoft.com/office/officeart/2005/8/layout/list1"/>
    <dgm:cxn modelId="{4901DA0B-6F42-4B3D-B96C-19CE51B83DAF}" type="presParOf" srcId="{F117A08F-258F-4E7F-A5F9-E9053FC14039}" destId="{F8403D09-73B7-4432-A724-0EB3B38231A4}" srcOrd="1" destOrd="0" presId="urn:microsoft.com/office/officeart/2005/8/layout/list1"/>
    <dgm:cxn modelId="{267D6E28-929D-4FE6-926A-AF317EFF8432}" type="presParOf" srcId="{E8665236-67CB-4250-8E70-28E5366020B0}" destId="{6B817595-63CD-4DC9-9B53-DEB2A64F86D6}" srcOrd="1" destOrd="0" presId="urn:microsoft.com/office/officeart/2005/8/layout/list1"/>
    <dgm:cxn modelId="{C6427F28-058A-4A66-8AA2-DEEC4A8C5D0A}" type="presParOf" srcId="{E8665236-67CB-4250-8E70-28E5366020B0}" destId="{87BF6F1E-1459-4BE2-85D1-DB613A545D1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F6F1E-1459-4BE2-85D1-DB613A545D1B}">
      <dsp:nvSpPr>
        <dsp:cNvPr id="0" name=""/>
        <dsp:cNvSpPr/>
      </dsp:nvSpPr>
      <dsp:spPr>
        <a:xfrm>
          <a:off x="0" y="2425393"/>
          <a:ext cx="71628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03D09-73B7-4432-A724-0EB3B38231A4}">
      <dsp:nvSpPr>
        <dsp:cNvPr id="0" name=""/>
        <dsp:cNvSpPr/>
      </dsp:nvSpPr>
      <dsp:spPr>
        <a:xfrm>
          <a:off x="315799" y="40670"/>
          <a:ext cx="6847000" cy="3384187"/>
        </a:xfrm>
        <a:prstGeom prst="roundRect">
          <a:avLst/>
        </a:prstGeom>
        <a:solidFill>
          <a:srgbClr val="66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AGIRHE</a:t>
          </a:r>
        </a:p>
      </dsp:txBody>
      <dsp:txXfrm>
        <a:off x="481001" y="205872"/>
        <a:ext cx="6516596" cy="3053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F6F1E-1459-4BE2-85D1-DB613A545D1B}">
      <dsp:nvSpPr>
        <dsp:cNvPr id="0" name=""/>
        <dsp:cNvSpPr/>
      </dsp:nvSpPr>
      <dsp:spPr>
        <a:xfrm>
          <a:off x="0" y="2425393"/>
          <a:ext cx="71628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03D09-73B7-4432-A724-0EB3B38231A4}">
      <dsp:nvSpPr>
        <dsp:cNvPr id="0" name=""/>
        <dsp:cNvSpPr/>
      </dsp:nvSpPr>
      <dsp:spPr>
        <a:xfrm>
          <a:off x="304802" y="141446"/>
          <a:ext cx="6847000" cy="338418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LES VISITES MEDICALES</a:t>
          </a:r>
        </a:p>
      </dsp:txBody>
      <dsp:txXfrm>
        <a:off x="470004" y="306648"/>
        <a:ext cx="6516596" cy="3053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F6F1E-1459-4BE2-85D1-DB613A545D1B}">
      <dsp:nvSpPr>
        <dsp:cNvPr id="0" name=""/>
        <dsp:cNvSpPr/>
      </dsp:nvSpPr>
      <dsp:spPr>
        <a:xfrm>
          <a:off x="0" y="2419341"/>
          <a:ext cx="71628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03D09-73B7-4432-A724-0EB3B38231A4}">
      <dsp:nvSpPr>
        <dsp:cNvPr id="0" name=""/>
        <dsp:cNvSpPr/>
      </dsp:nvSpPr>
      <dsp:spPr>
        <a:xfrm>
          <a:off x="177814" y="0"/>
          <a:ext cx="6847000" cy="3332123"/>
        </a:xfrm>
        <a:prstGeom prst="roundRect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LA REFORME DES SECRETAIRES GENERAUX DE MAIRIE</a:t>
          </a:r>
        </a:p>
      </dsp:txBody>
      <dsp:txXfrm>
        <a:off x="340475" y="162661"/>
        <a:ext cx="6521678" cy="30068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F6F1E-1459-4BE2-85D1-DB613A545D1B}">
      <dsp:nvSpPr>
        <dsp:cNvPr id="0" name=""/>
        <dsp:cNvSpPr/>
      </dsp:nvSpPr>
      <dsp:spPr>
        <a:xfrm>
          <a:off x="0" y="2419341"/>
          <a:ext cx="71628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03D09-73B7-4432-A724-0EB3B38231A4}">
      <dsp:nvSpPr>
        <dsp:cNvPr id="0" name=""/>
        <dsp:cNvSpPr/>
      </dsp:nvSpPr>
      <dsp:spPr>
        <a:xfrm>
          <a:off x="304802" y="170531"/>
          <a:ext cx="6847000" cy="3332123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LES NOUVELLES RECRUES DU CDG</a:t>
          </a:r>
        </a:p>
      </dsp:txBody>
      <dsp:txXfrm>
        <a:off x="467463" y="333192"/>
        <a:ext cx="6521678" cy="30068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F6F1E-1459-4BE2-85D1-DB613A545D1B}">
      <dsp:nvSpPr>
        <dsp:cNvPr id="0" name=""/>
        <dsp:cNvSpPr/>
      </dsp:nvSpPr>
      <dsp:spPr>
        <a:xfrm>
          <a:off x="0" y="2425393"/>
          <a:ext cx="71628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03D09-73B7-4432-A724-0EB3B38231A4}">
      <dsp:nvSpPr>
        <dsp:cNvPr id="0" name=""/>
        <dsp:cNvSpPr/>
      </dsp:nvSpPr>
      <dsp:spPr>
        <a:xfrm>
          <a:off x="304802" y="141446"/>
          <a:ext cx="6847000" cy="3384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ACTU-MINUTE</a:t>
          </a:r>
        </a:p>
      </dsp:txBody>
      <dsp:txXfrm>
        <a:off x="470004" y="306648"/>
        <a:ext cx="6516596" cy="3053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18.50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39,'39'-18,"142"22,425-17,-578 13,43-9,-61 7,-104 25,-109 41,9-2,-2-13,190-44,21-3,26 0,56-1,122-15,-177 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20.18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1 236,'41'-3,"0"-2,-1-2,1-1,-2-2,49-19,13-2,20-2,108-32,-296 60,32 4,0-2,1-2,-67-16,64 11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24.65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1 284,'22'-1,"0"-2,0-1,40-11,-2 0,291-79,-217 53,202-33,174 37,1 42,-429-4,-37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18.50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39,'39'-18,"142"22,425-17,-578 13,43-9,-61 7,-104 25,-109 41,9-2,-2-13,190-44,21-3,26 0,56-1,122-15,-177 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19.42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221 0,'0'1,"1"0,-1 0,1 0,-1 0,1 0,-1 0,1-1,-1 1,1 0,0 0,-1-1,1 1,0 0,0-1,-1 1,1-1,0 1,0-1,0 1,0-1,0 0,0 0,0 1,0-1,1 0,30 6,-28-6,37 4,50-4,-52 0,50 4,-89-4,1 0,-1 0,0 0,0 0,0 0,0 0,0 0,1 0,-1 0,0 0,0 0,0 0,0 0,0 0,1 0,-1 0,0 0,0 0,0 0,0 0,0 0,1 1,-1-1,0 0,0 0,0 0,0 0,0 0,0 0,0 0,0 1,1-1,-1 0,0 0,0 0,0 0,0 0,0 1,0-1,0 0,0 0,0 0,0 0,0 0,0 1,0-1,0 0,0 0,0 0,0 0,0 0,0 1,0-1,-10 8,-13 5,-110 29,-21 8,117-36,0-3,-49 10,48-12,15-3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20.18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1 236,'41'-3,"0"-2,-1-2,1-1,-2-2,49-19,13-2,20-2,108-32,-296 60,32 4,0-2,1-2,-67-16,64 11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24.65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1 284,'22'-1,"0"-2,0-1,40-11,-2 0,291-79,-217 53,202-33,174 37,1 42,-429-4,-37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18.50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39,'39'-18,"142"22,425-17,-578 13,43-9,-61 7,-104 25,-109 41,9-2,-2-13,190-44,21-3,26 0,56-1,122-15,-177 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19.42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221 0,'0'1,"1"0,-1 0,1 0,-1 0,1 0,-1 0,1-1,-1 1,1 0,0 0,-1-1,1 1,0 0,0-1,-1 1,1-1,0 1,0-1,0 1,0-1,0 0,0 0,0 1,0-1,1 0,30 6,-28-6,37 4,50-4,-52 0,50 4,-89-4,1 0,-1 0,0 0,0 0,0 0,0 0,0 0,1 0,-1 0,0 0,0 0,0 0,0 0,0 0,1 0,-1 0,0 0,0 0,0 0,0 0,0 0,1 1,-1-1,0 0,0 0,0 0,0 0,0 0,0 0,0 0,0 1,1-1,-1 0,0 0,0 0,0 0,0 0,0 1,0-1,0 0,0 0,0 0,0 0,0 0,0 1,0-1,0 0,0 0,0 0,0 0,0 0,0 1,0-1,-10 8,-13 5,-110 29,-21 8,117-36,0-3,-49 10,48-12,15-3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20.18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1 236,'41'-3,"0"-2,-1-2,1-1,-2-2,49-19,13-2,20-2,108-32,-296 60,32 4,0-2,1-2,-67-16,64 11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24.65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1 284,'22'-1,"0"-2,0-1,40-11,-2 0,291-79,-217 53,202-33,174 37,1 42,-429-4,-37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19.42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221 0,'0'1,"1"0,-1 0,1 0,-1 0,1 0,-1 0,1-1,-1 1,1 0,0 0,-1-1,1 1,0 0,0-1,-1 1,1-1,0 1,0-1,0 1,0-1,0 0,0 0,0 1,0-1,1 0,30 6,-28-6,37 4,50-4,-52 0,50 4,-89-4,1 0,-1 0,0 0,0 0,0 0,0 0,0 0,1 0,-1 0,0 0,0 0,0 0,0 0,0 0,1 0,-1 0,0 0,0 0,0 0,0 0,0 0,1 1,-1-1,0 0,0 0,0 0,0 0,0 0,0 0,0 0,0 1,1-1,-1 0,0 0,0 0,0 0,0 0,0 1,0-1,0 0,0 0,0 0,0 0,0 0,0 1,0-1,0 0,0 0,0 0,0 0,0 0,0 1,0-1,-10 8,-13 5,-110 29,-21 8,117-36,0-3,-49 10,48-12,15-3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18.50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39,'39'-18,"142"22,425-17,-578 13,43-9,-61 7,-104 25,-109 41,9-2,-2-13,190-44,21-3,26 0,56-1,122-15,-177 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19.42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221 0,'0'1,"1"0,-1 0,1 0,-1 0,1 0,-1 0,1-1,-1 1,1 0,0 0,-1-1,1 1,0 0,0-1,-1 1,1-1,0 1,0-1,0 1,0-1,0 0,0 0,0 1,0-1,1 0,30 6,-28-6,37 4,50-4,-52 0,50 4,-89-4,1 0,-1 0,0 0,0 0,0 0,0 0,0 0,1 0,-1 0,0 0,0 0,0 0,0 0,0 0,1 0,-1 0,0 0,0 0,0 0,0 0,0 0,1 1,-1-1,0 0,0 0,0 0,0 0,0 0,0 0,0 0,0 1,1-1,-1 0,0 0,0 0,0 0,0 0,0 1,0-1,0 0,0 0,0 0,0 0,0 0,0 1,0-1,0 0,0 0,0 0,0 0,0 0,0 1,0-1,-10 8,-13 5,-110 29,-21 8,117-36,0-3,-49 10,48-12,15-3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20.18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1 236,'41'-3,"0"-2,-1-2,1-1,-2-2,49-19,13-2,20-2,108-32,-296 60,32 4,0-2,1-2,-67-16,64 11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24.65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1 284,'22'-1,"0"-2,0-1,40-11,-2 0,291-79,-217 53,202-33,174 37,1 42,-429-4,-37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18.50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39,'39'-18,"142"22,425-17,-578 13,43-9,-61 7,-104 25,-109 41,9-2,-2-13,190-44,21-3,26 0,56-1,122-15,-177 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19.42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221 0,'0'1,"1"0,-1 0,1 0,-1 0,1 0,-1 0,1-1,-1 1,1 0,0 0,-1-1,1 1,0 0,0-1,-1 1,1-1,0 1,0-1,0 1,0-1,0 0,0 0,0 1,0-1,1 0,30 6,-28-6,37 4,50-4,-52 0,50 4,-89-4,1 0,-1 0,0 0,0 0,0 0,0 0,0 0,1 0,-1 0,0 0,0 0,0 0,0 0,0 0,1 0,-1 0,0 0,0 0,0 0,0 0,0 0,1 1,-1-1,0 0,0 0,0 0,0 0,0 0,0 0,0 0,0 1,1-1,-1 0,0 0,0 0,0 0,0 0,0 1,0-1,0 0,0 0,0 0,0 0,0 0,0 1,0-1,0 0,0 0,0 0,0 0,0 0,0 1,0-1,-10 8,-13 5,-110 29,-21 8,117-36,0-3,-49 10,48-12,15-3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20.18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1 236,'41'-3,"0"-2,-1-2,1-1,-2-2,49-19,13-2,20-2,108-32,-296 60,32 4,0-2,1-2,-67-16,64 11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24.65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1 284,'22'-1,"0"-2,0-1,40-11,-2 0,291-79,-217 53,202-33,174 37,1 42,-429-4,-37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20.18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1 236,'41'-3,"0"-2,-1-2,1-1,-2-2,49-19,13-2,20-2,108-32,-296 60,32 4,0-2,1-2,-67-16,64 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24.65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1 284,'22'-1,"0"-2,0-1,40-11,-2 0,291-79,-217 53,202-33,174 37,1 42,-429-4,-37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18.50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39,'39'-18,"142"22,425-17,-578 13,43-9,-61 7,-104 25,-109 41,9-2,-2-13,190-44,21-3,26 0,56-1,122-15,-177 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19.42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221 0,'0'1,"1"0,-1 0,1 0,-1 0,1 0,-1 0,1-1,-1 1,1 0,0 0,-1-1,1 1,0 0,0-1,-1 1,1-1,0 1,0-1,0 1,0-1,0 0,0 0,0 1,0-1,1 0,30 6,-28-6,37 4,50-4,-52 0,50 4,-89-4,1 0,-1 0,0 0,0 0,0 0,0 0,0 0,1 0,-1 0,0 0,0 0,0 0,0 0,0 0,1 0,-1 0,0 0,0 0,0 0,0 0,0 0,1 1,-1-1,0 0,0 0,0 0,0 0,0 0,0 0,0 0,0 1,1-1,-1 0,0 0,0 0,0 0,0 0,0 1,0-1,0 0,0 0,0 0,0 0,0 0,0 1,0-1,0 0,0 0,0 0,0 0,0 0,0 1,0-1,-10 8,-13 5,-110 29,-21 8,117-36,0-3,-49 10,48-12,15-3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20.18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1 236,'41'-3,"0"-2,-1-2,1-1,-2-2,49-19,13-2,20-2,108-32,-296 60,32 4,0-2,1-2,-67-16,64 11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18.50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39,'39'-18,"142"22,425-17,-578 13,43-9,-61 7,-104 25,-109 41,9-2,-2-13,190-44,21-3,26 0,56-1,122-15,-177 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7T14:13:19.42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221 0,'0'1,"1"0,-1 0,1 0,-1 0,1 0,-1 0,1-1,-1 1,1 0,0 0,-1-1,1 1,0 0,0-1,-1 1,1-1,0 1,0-1,0 1,0-1,0 0,0 0,0 1,0-1,1 0,30 6,-28-6,37 4,50-4,-52 0,50 4,-89-4,1 0,-1 0,0 0,0 0,0 0,0 0,0 0,1 0,-1 0,0 0,0 0,0 0,0 0,0 0,1 0,-1 0,0 0,0 0,0 0,0 0,0 0,1 1,-1-1,0 0,0 0,0 0,0 0,0 0,0 0,0 0,0 1,1-1,-1 0,0 0,0 0,0 0,0 0,0 1,0-1,0 0,0 0,0 0,0 0,0 0,0 1,0-1,0 0,0 0,0 0,0 0,0 0,0 1,0-1,-10 8,-13 5,-110 29,-21 8,117-36,0-3,-49 10,48-12,15-3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5429C-58D9-478B-AFEE-042DE92416E5}" type="datetimeFigureOut">
              <a:rPr lang="fr-FR" smtClean="0"/>
              <a:pPr/>
              <a:t>13/09/2024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30E37-46C0-47A2-9ABF-EFE84D65AF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30E37-46C0-47A2-9ABF-EFE84D65AF2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98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Pas de </a:t>
            </a:r>
            <a:r>
              <a:rPr lang="fr-FR" dirty="0" err="1"/>
              <a:t>visio</a:t>
            </a:r>
            <a:r>
              <a:rPr lang="fr-FR" dirty="0"/>
              <a:t> </a:t>
            </a:r>
            <a:r>
              <a:rPr lang="fr-FR"/>
              <a:t>en Novembre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30E37-46C0-47A2-9ABF-EFE84D65AF20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60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30E37-46C0-47A2-9ABF-EFE84D65AF2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400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30E37-46C0-47A2-9ABF-EFE84D65AF2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091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30E37-46C0-47A2-9ABF-EFE84D65AF20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15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30E37-46C0-47A2-9ABF-EFE84D65AF20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345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30E37-46C0-47A2-9ABF-EFE84D65AF20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287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30E37-46C0-47A2-9ABF-EFE84D65AF20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08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30E37-46C0-47A2-9ABF-EFE84D65AF20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252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30E37-46C0-47A2-9ABF-EFE84D65AF20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53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A44152-7B63-87BB-1F9D-2FA17E85E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0CA1FB-BBC7-EE89-C7A3-33449D17D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7FEC10-FB71-2F46-5365-0B188A2A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C6750-4878-4F8C-B9DA-57CB5840798A}" type="datetimeFigureOut">
              <a:rPr lang="en-US" smtClean="0"/>
              <a:pPr>
                <a:defRPr/>
              </a:pPr>
              <a:t>9/13/2024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0AC345-D282-96B8-A24A-B224BBB69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6734DE-7B35-7976-ED42-A8A0C46F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2403-2978-4FD4-A14F-D24AD846828E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3878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A59A5-75D7-715B-94CB-59ADCD67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8C1E911-BD9B-14A3-736A-B23D3AC1D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21B9EC-D53B-368C-9F57-D3CA31A3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4/29/2022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2745CB-CFE3-A73C-C3FD-A0A7D2CD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5"/>
              <a:t>CDG 18 – Réunion d’information – 03 mai 2022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F18AB9-8146-FD55-ED09-4DCAE7BA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5" smtClean="0"/>
              <a:pPr marL="381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87239712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0CD5606-9750-DC99-D1E7-F26DAC7A0F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F92784-A997-45EF-F571-CCC565FEF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6E996E-B9F5-D8B1-B1C6-BADA1D56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4/29/2022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CA275A-9F4F-E455-8C6B-1796F887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5"/>
              <a:t>CDG 18 – Réunion d’information – 03 mai 2022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DE15F-1870-3DEB-F1E3-8E686806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5" smtClean="0"/>
              <a:pPr marL="381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16376775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C9B02B-1DC0-7EC8-4547-BEC0A6CD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6B7A0D-5060-34AD-D05C-255E97A8F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426491-62A4-92D8-A3E8-387EFEA3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4/29/2022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B2E676-C478-D8B2-4A1E-38B6DB45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5"/>
              <a:t>CDG 18 – Réunion d’information – 03 mai 2022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7C6C34-B349-A5B0-4E39-12EE1C2F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5" smtClean="0"/>
              <a:pPr marL="381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407501895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FDACB-DACA-69D0-B2B4-31966C12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FE8BB1-ADE3-DDDC-CD11-570596914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6CF092-4B88-9F4C-2CC4-BA36BBB18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4/29/2022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B84A76-D9EB-7686-6E94-A0A5E56C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5"/>
              <a:t>CDG 18 – Réunion d’information – 03 mai 2022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2A217-2F3E-C900-AFF7-6542D413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5" smtClean="0"/>
              <a:pPr marL="381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29932494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8583C3-F91D-2254-7D64-0845D9D1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2B040E-7F4C-8D56-78B5-CF7B6EB5D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8AB2CA-2E20-5B93-C108-1FA808973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11E217-CC20-CC7D-D0EC-CB3319293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4/29/2022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B4C759-C379-AD07-2A59-C960CB14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5"/>
              <a:t>CDG 18 – Réunion d’information – 03 mai 2022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AD27DB-58F9-B6ED-F7FA-6568FF1F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5" smtClean="0"/>
              <a:pPr marL="381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45869266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A8B2C8-12B2-2EA0-7E2C-BDC06D89F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9D3D47-909A-D2B9-1318-C815922FB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232E91-5560-5E0D-885D-27F1CD32D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3FBE8E-A508-2E6E-9495-4B080430F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C611E5F-52C1-E319-CCC9-73C78857D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1E8C504-97A3-5E57-174C-DC4354469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4/29/2022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09FAC4-8010-35F8-A7BB-B228683C0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5"/>
              <a:t>CDG 18 – Réunion d’information – 03 mai 2022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CBC266F-0E51-47F3-8243-860B90AA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5" smtClean="0"/>
              <a:pPr marL="381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1563596762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7BD07-0692-1557-7B09-B96756808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2013DF-B4E6-02B2-6878-3427DF93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4/29/2022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9A5F7F-C1CD-8B89-30F2-751104D6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5"/>
              <a:t>CDG 18 – Réunion d’information – 03 mai 2022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DACC61-75E8-C6EB-902F-701C3A66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5" smtClean="0"/>
              <a:pPr marL="381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192241256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4AA528-EB3F-5CD9-CB92-84A67087A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905A-F97D-4E54-ABC5-1CE31C62808A}" type="datetimeFigureOut">
              <a:rPr lang="fr-FR" smtClean="0"/>
              <a:pPr/>
              <a:t>13/09/2024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461D7D-EB47-7F36-CC8F-FBB5D457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9B2601-42BC-9A86-949A-EF796C99D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1073-81C6-4E18-943D-5D2E57C59D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89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127AEF-F721-CD86-1A5A-6B881300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3A181F-310C-95C5-8F4C-EB6C2BF5A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BBE421-3EF6-F4E1-7B9D-669C72E8C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127263-A8EA-1333-0F20-2A8DE115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4/29/2022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9D8454-26C5-E4A7-D5AE-7FB64520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5"/>
              <a:t>CDG 18 – Réunion d’information – 03 mai 2022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3665FC-C8EA-47EC-627A-5E834F83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5" smtClean="0"/>
              <a:pPr marL="381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218609360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5469FE-B454-F5E0-4282-774FD2697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1ECD914-493B-6266-5925-E1ACAD342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FAA62-2D02-F1AC-BE20-2976D5DA6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0FEC42-A78E-65DD-E410-1694AC2A5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4/29/2022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F6D830-58EA-0F5A-689A-E74518EF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5"/>
              <a:t>CDG 18 – Réunion d’information – 03 mai 2022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D8DF24-FBDA-114E-471E-4A747302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5" smtClean="0"/>
              <a:pPr marL="381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348575077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5077874-EEE3-0768-6201-8580C447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E5EBA1-1C49-FB94-8E18-909994D21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0F68BE-9B39-7468-1755-2F198684F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4/29/2022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AF612E-E52C-E3B6-8C13-CA462B0DF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fr-FR" spc="-5"/>
              <a:t>CDG 18 – Réunion d’information – 03 mai 2022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6D8736-65C8-AAD8-8D1B-CE4CABD58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5" smtClean="0"/>
              <a:pPr marL="381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38570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ed.prev@cdg18.f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mailto:service.remplacement@cdg18.fr" TargetMode="External"/><Relationship Id="rId7" Type="http://schemas.microsoft.com/office/2007/relationships/hdphoto" Target="../media/hdphoto1.wdp"/><Relationship Id="rId2" Type="http://schemas.openxmlformats.org/officeDocument/2006/relationships/hyperlink" Target="mailto:prevention@cdg18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jpeg"/><Relationship Id="rId4" Type="http://schemas.openxmlformats.org/officeDocument/2006/relationships/hyperlink" Target="mailto:remuneration@cdg18.fr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customXml" Target="../ink/ink4.xml"/><Relationship Id="rId10" Type="http://schemas.openxmlformats.org/officeDocument/2006/relationships/image" Target="../media/image13.png"/><Relationship Id="rId4" Type="http://schemas.openxmlformats.org/officeDocument/2006/relationships/customXml" Target="../ink/ink1.xml"/><Relationship Id="rId9" Type="http://schemas.openxmlformats.org/officeDocument/2006/relationships/customXml" Target="../ink/ink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hyperlink" Target="https://bs.donnees-sociales.fr/" TargetMode="External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6.png"/><Relationship Id="rId5" Type="http://schemas.openxmlformats.org/officeDocument/2006/relationships/customXml" Target="../ink/ink5.xml"/><Relationship Id="rId10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customXml" Target="../ink/ink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.jpeg"/><Relationship Id="rId12" Type="http://schemas.openxmlformats.org/officeDocument/2006/relationships/customXml" Target="../ink/ink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ervice.rh@cdg18.fr" TargetMode="External"/><Relationship Id="rId11" Type="http://schemas.openxmlformats.org/officeDocument/2006/relationships/image" Target="../media/image120.png"/><Relationship Id="rId5" Type="http://schemas.openxmlformats.org/officeDocument/2006/relationships/hyperlink" Target="https://www.cdg18.fr/fileadmin/bibliotheque/Documents/Acces_reserve/Outils/AGIRHE/Carrieres/procedure_agirhe_-_avancement_echelon.pdf" TargetMode="External"/><Relationship Id="rId15" Type="http://schemas.openxmlformats.org/officeDocument/2006/relationships/image" Target="../media/image14.png"/><Relationship Id="rId10" Type="http://schemas.openxmlformats.org/officeDocument/2006/relationships/customXml" Target="../ink/ink9.xml"/><Relationship Id="rId4" Type="http://schemas.openxmlformats.org/officeDocument/2006/relationships/image" Target="../media/image2.png"/><Relationship Id="rId9" Type="http://schemas.openxmlformats.org/officeDocument/2006/relationships/image" Target="../media/image110.png"/><Relationship Id="rId14" Type="http://schemas.openxmlformats.org/officeDocument/2006/relationships/customXml" Target="../ink/ink1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hyperlink" Target="https://app.livestorm.co/relyens/groupement-du-centre-cdg-18-28-36-41-reunion-dinformation-sante-agents" TargetMode="External"/><Relationship Id="rId7" Type="http://schemas.openxmlformats.org/officeDocument/2006/relationships/customXml" Target="../ink/ink13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0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customXml" Target="../ink/ink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customXml" Target="../ink/ink17.xml"/><Relationship Id="rId12" Type="http://schemas.openxmlformats.org/officeDocument/2006/relationships/image" Target="../media/image1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customXml" Target="../ink/ink19.xml"/><Relationship Id="rId10" Type="http://schemas.openxmlformats.org/officeDocument/2006/relationships/image" Target="../media/image160.png"/><Relationship Id="rId4" Type="http://schemas.openxmlformats.org/officeDocument/2006/relationships/customXml" Target="../ink/ink16.xml"/><Relationship Id="rId9" Type="http://schemas.openxmlformats.org/officeDocument/2006/relationships/customXml" Target="../ink/ink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customXml" Target="../ink/ink21.xml"/><Relationship Id="rId12" Type="http://schemas.openxmlformats.org/officeDocument/2006/relationships/image" Target="../media/image1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customXml" Target="../ink/ink23.xml"/><Relationship Id="rId10" Type="http://schemas.openxmlformats.org/officeDocument/2006/relationships/image" Target="../media/image160.png"/><Relationship Id="rId4" Type="http://schemas.openxmlformats.org/officeDocument/2006/relationships/customXml" Target="../ink/ink20.xml"/><Relationship Id="rId9" Type="http://schemas.openxmlformats.org/officeDocument/2006/relationships/customXml" Target="../ink/ink2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110.png"/><Relationship Id="rId12" Type="http://schemas.openxmlformats.org/officeDocument/2006/relationships/customXml" Target="../ink/ink2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11" Type="http://schemas.openxmlformats.org/officeDocument/2006/relationships/image" Target="../media/image13.png"/><Relationship Id="rId5" Type="http://schemas.openxmlformats.org/officeDocument/2006/relationships/image" Target="../media/image1.jpeg"/><Relationship Id="rId10" Type="http://schemas.openxmlformats.org/officeDocument/2006/relationships/customXml" Target="../ink/ink26.xml"/><Relationship Id="rId4" Type="http://schemas.openxmlformats.org/officeDocument/2006/relationships/hyperlink" Target="https://www.komuniki.fr/index.html" TargetMode="External"/><Relationship Id="rId9" Type="http://schemas.openxmlformats.org/officeDocument/2006/relationships/image" Target="../media/image1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g18.fr/fileadmin/bibliotheque/Documents/Acces_reserve/Outils/AGIRHE/Cotisation/Notice-Cotisations_AGIRHE_CDG18.pdf" TargetMode="External"/><Relationship Id="rId4" Type="http://schemas.openxmlformats.org/officeDocument/2006/relationships/hyperlink" Target="mailto:ludivine.martinat@cdg18.f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327" y="2853689"/>
            <a:ext cx="7713345" cy="1427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FR" sz="6000" spc="-15" dirty="0">
                <a:solidFill>
                  <a:schemeClr val="accent5">
                    <a:lumMod val="75000"/>
                  </a:schemeClr>
                </a:solidFill>
              </a:rPr>
              <a:t>LES VISIOS DU CDG18</a:t>
            </a:r>
            <a:br>
              <a:rPr lang="fr-FR" sz="4800" spc="-15" dirty="0">
                <a:solidFill>
                  <a:srgbClr val="00B0F0"/>
                </a:solidFill>
              </a:rPr>
            </a:br>
            <a:r>
              <a:rPr lang="fr-FR" sz="3200" spc="-15" dirty="0">
                <a:solidFill>
                  <a:schemeClr val="accent6"/>
                </a:solidFill>
              </a:rPr>
              <a:t>Session 13 – septembre 2024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97061" y="643168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" name="Image 8" descr="Logo_CDG18_B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11" y="500042"/>
            <a:ext cx="1422426" cy="1443762"/>
          </a:xfrm>
          <a:prstGeom prst="rect">
            <a:avLst/>
          </a:prstGeom>
        </p:spPr>
      </p:pic>
      <p:grpSp>
        <p:nvGrpSpPr>
          <p:cNvPr id="10" name="Groupe 14"/>
          <p:cNvGrpSpPr>
            <a:grpSpLocks/>
          </p:cNvGrpSpPr>
          <p:nvPr/>
        </p:nvGrpSpPr>
        <p:grpSpPr bwMode="auto">
          <a:xfrm>
            <a:off x="1357290" y="285728"/>
            <a:ext cx="7661932" cy="2016596"/>
            <a:chOff x="2521302" y="4447632"/>
            <a:chExt cx="6645275" cy="2324642"/>
          </a:xfrm>
        </p:grpSpPr>
        <p:sp>
          <p:nvSpPr>
            <p:cNvPr id="11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2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3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19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6" name="Rectangle 15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17" name="Rectangle 16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18" name="Rectangle 17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3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59DEC9A9-D93D-BFA7-972F-C819F74BE1C2}"/>
              </a:ext>
            </a:extLst>
          </p:cNvPr>
          <p:cNvSpPr txBox="1">
            <a:spLocks/>
          </p:cNvSpPr>
          <p:nvPr/>
        </p:nvSpPr>
        <p:spPr>
          <a:xfrm>
            <a:off x="146011" y="4450110"/>
            <a:ext cx="8782089" cy="22666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1" i="0">
                <a:solidFill>
                  <a:srgbClr val="B10F6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fr-FR" sz="2800" kern="0" spc="-15" dirty="0">
                <a:solidFill>
                  <a:schemeClr val="accent5">
                    <a:lumMod val="75000"/>
                  </a:schemeClr>
                </a:solidFill>
              </a:rPr>
              <a:t>Vos intervenantes pour cette session</a:t>
            </a:r>
          </a:p>
          <a:p>
            <a:pPr marL="12700" algn="ctr">
              <a:spcBef>
                <a:spcPts val="95"/>
              </a:spcBef>
            </a:pPr>
            <a:endParaRPr lang="fr-FR" sz="2000" kern="0" spc="-15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95"/>
              </a:spcBef>
            </a:pPr>
            <a:r>
              <a:rPr lang="fr-FR" kern="0" dirty="0">
                <a:solidFill>
                  <a:srgbClr val="00B0F0"/>
                </a:solidFill>
              </a:rPr>
              <a:t>Aurore VEDRENNE – Directrice adjointe et responsable du pôle ressources et accompagnement</a:t>
            </a:r>
          </a:p>
          <a:p>
            <a:pPr marL="12700" algn="ctr">
              <a:spcBef>
                <a:spcPts val="95"/>
              </a:spcBef>
            </a:pPr>
            <a:r>
              <a:rPr lang="fr-FR" kern="0" dirty="0">
                <a:solidFill>
                  <a:srgbClr val="00B0F0"/>
                </a:solidFill>
              </a:rPr>
              <a:t>Ludivine MARTINAT – Assistante SIRH , Coordonnatrice de la communication et Assistante de direction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354240" y="186233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D1D09F-FA3D-D459-6A9A-77D0DF46E2CF}"/>
              </a:ext>
            </a:extLst>
          </p:cNvPr>
          <p:cNvSpPr txBox="1"/>
          <p:nvPr/>
        </p:nvSpPr>
        <p:spPr>
          <a:xfrm>
            <a:off x="4177503" y="601062"/>
            <a:ext cx="409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Visites médicales obligatoires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C90B9EE-A9AE-C47F-1C90-EB4662EDB8F4}"/>
              </a:ext>
            </a:extLst>
          </p:cNvPr>
          <p:cNvSpPr txBox="1"/>
          <p:nvPr/>
        </p:nvSpPr>
        <p:spPr>
          <a:xfrm>
            <a:off x="914400" y="1828800"/>
            <a:ext cx="7467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B0F0"/>
                </a:solidFill>
              </a:rPr>
              <a:t>- visite périodique d’information et de prévention </a:t>
            </a:r>
            <a:r>
              <a:rPr lang="fr-FR" sz="2000" dirty="0"/>
              <a:t>(art L.812-4 CGFP et art 20 décret 85-603)</a:t>
            </a:r>
          </a:p>
          <a:p>
            <a:r>
              <a:rPr lang="fr-FR" sz="2000" dirty="0"/>
              <a:t>	- à réaliser tous les 2 ans</a:t>
            </a:r>
          </a:p>
          <a:p>
            <a:pPr algn="just"/>
            <a:r>
              <a:rPr lang="fr-FR" sz="2000" dirty="0"/>
              <a:t>	- pour vérifier la compatibilité de l’état de santé avec le poste mais également pour sensibiliser l’agent sur des moyens de prévention et les risques auxquels il est exposé</a:t>
            </a:r>
          </a:p>
          <a:p>
            <a:r>
              <a:rPr lang="fr-FR" sz="2000" dirty="0"/>
              <a:t>	- remise d’une fiche de visite par le médecin à transmettre à l’employeur  (si visites sur les territoires : envoi des fiches de visite par mail à la collectivité): </a:t>
            </a:r>
          </a:p>
          <a:p>
            <a:r>
              <a:rPr lang="fr-FR" sz="2000" dirty="0"/>
              <a:t>		*compatibilité de l’état de santé avec le poste </a:t>
            </a:r>
          </a:p>
          <a:p>
            <a:r>
              <a:rPr lang="fr-FR" sz="2000" dirty="0"/>
              <a:t>		*ou restrictions médicales : à respecter par l’employeur : aménagement de poste</a:t>
            </a:r>
          </a:p>
          <a:p>
            <a:r>
              <a:rPr lang="fr-FR" sz="2000" dirty="0"/>
              <a:t>		* ou incompatibilité totale avec le poste : repositionnement professionnel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	</a:t>
            </a:r>
          </a:p>
        </p:txBody>
      </p:sp>
      <p:pic>
        <p:nvPicPr>
          <p:cNvPr id="9" name="Image 8" descr="Une image contenant dessin humoristique, verres, Visage humain, Dessin animé&#10;&#10;Description générée automatiquement">
            <a:extLst>
              <a:ext uri="{FF2B5EF4-FFF2-40B4-BE49-F238E27FC236}">
                <a16:creationId xmlns:a16="http://schemas.microsoft.com/office/drawing/2014/main" id="{376F0B56-650E-67C0-BE71-9978CE485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77" y="5418777"/>
            <a:ext cx="2080453" cy="129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6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354240" y="186233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D1D09F-FA3D-D459-6A9A-77D0DF46E2CF}"/>
              </a:ext>
            </a:extLst>
          </p:cNvPr>
          <p:cNvSpPr txBox="1"/>
          <p:nvPr/>
        </p:nvSpPr>
        <p:spPr>
          <a:xfrm>
            <a:off x="4177503" y="601062"/>
            <a:ext cx="409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Visites médicales obligatoires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C90B9EE-A9AE-C47F-1C90-EB4662EDB8F4}"/>
              </a:ext>
            </a:extLst>
          </p:cNvPr>
          <p:cNvSpPr txBox="1"/>
          <p:nvPr/>
        </p:nvSpPr>
        <p:spPr>
          <a:xfrm>
            <a:off x="838200" y="2569562"/>
            <a:ext cx="7467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000" b="1" dirty="0">
                <a:solidFill>
                  <a:srgbClr val="00B0F0"/>
                </a:solidFill>
              </a:rPr>
              <a:t>visite périodique au titre de la surveillance médicale particulière ou renforcée </a:t>
            </a:r>
            <a:r>
              <a:rPr lang="fr-FR" sz="2000" dirty="0"/>
              <a:t>(art L.812-4 CGFP et art 21 décret 85-603)</a:t>
            </a:r>
          </a:p>
          <a:p>
            <a:r>
              <a:rPr lang="fr-FR" sz="2000" dirty="0"/>
              <a:t>	- Pour les agents suivants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 personnes en situation de handicap 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femmes enceintes, venant d'accoucher ou allaitantes 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agents réintégrés après un congé de longue maladie ou de longue durée 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agents occupant des postes dans des services comportant des risques spéciaux 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agents souffrant de pathologies particulières.</a:t>
            </a:r>
          </a:p>
          <a:p>
            <a:pPr lvl="2"/>
            <a:endParaRPr lang="fr-FR" sz="2000" dirty="0"/>
          </a:p>
          <a:p>
            <a:pPr lvl="2"/>
            <a:r>
              <a:rPr lang="fr-FR" sz="2000" b="1" dirty="0"/>
              <a:t>- Le Médecin définit la fréquence et la nature du suivi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	</a:t>
            </a:r>
          </a:p>
        </p:txBody>
      </p:sp>
      <p:pic>
        <p:nvPicPr>
          <p:cNvPr id="5" name="Image 4" descr="Une image contenant texte, Police, nombre, bâtiment&#10;&#10;Description générée automatiquement">
            <a:extLst>
              <a:ext uri="{FF2B5EF4-FFF2-40B4-BE49-F238E27FC236}">
                <a16:creationId xmlns:a16="http://schemas.microsoft.com/office/drawing/2014/main" id="{942CC105-8BB5-FA82-EC48-92C728160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07" y="1144136"/>
            <a:ext cx="2049280" cy="12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2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354240" y="186233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D1D09F-FA3D-D459-6A9A-77D0DF46E2CF}"/>
              </a:ext>
            </a:extLst>
          </p:cNvPr>
          <p:cNvSpPr txBox="1"/>
          <p:nvPr/>
        </p:nvSpPr>
        <p:spPr>
          <a:xfrm>
            <a:off x="4177503" y="601062"/>
            <a:ext cx="409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Visites médicales facultatives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C90B9EE-A9AE-C47F-1C90-EB4662EDB8F4}"/>
              </a:ext>
            </a:extLst>
          </p:cNvPr>
          <p:cNvSpPr txBox="1"/>
          <p:nvPr/>
        </p:nvSpPr>
        <p:spPr>
          <a:xfrm>
            <a:off x="914400" y="1828800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000" b="1" dirty="0">
                <a:solidFill>
                  <a:srgbClr val="00B0F0"/>
                </a:solidFill>
              </a:rPr>
              <a:t>visite à la demande de l’agent </a:t>
            </a:r>
            <a:r>
              <a:rPr lang="fr-FR" sz="2000" dirty="0"/>
              <a:t>(art 21-1 décret 85-603)</a:t>
            </a:r>
          </a:p>
          <a:p>
            <a:r>
              <a:rPr lang="fr-FR" sz="2000" dirty="0"/>
              <a:t>	- sollicité par l’agent directement</a:t>
            </a:r>
          </a:p>
          <a:p>
            <a:r>
              <a:rPr lang="fr-FR" sz="2000" dirty="0"/>
              <a:t>	- l’administration n’a pas à en connaitre le motif</a:t>
            </a:r>
          </a:p>
          <a:p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b="1" dirty="0">
                <a:solidFill>
                  <a:srgbClr val="00B0F0"/>
                </a:solidFill>
              </a:rPr>
              <a:t>Visite de pré-reprise </a:t>
            </a:r>
            <a:r>
              <a:rPr lang="fr-FR" sz="2000" dirty="0"/>
              <a:t>:</a:t>
            </a:r>
          </a:p>
          <a:p>
            <a:pPr marL="800100" lvl="1" indent="-342900">
              <a:buFontTx/>
              <a:buChar char="-"/>
            </a:pPr>
            <a:r>
              <a:rPr lang="fr-FR" sz="2000" dirty="0"/>
              <a:t>En cas d’arrêt long (supérieur à 3 mois)</a:t>
            </a:r>
          </a:p>
          <a:p>
            <a:pPr marL="800100" lvl="1" indent="-342900">
              <a:buFontTx/>
              <a:buChar char="-"/>
            </a:pPr>
            <a:r>
              <a:rPr lang="fr-FR" sz="2000" dirty="0"/>
              <a:t>À la demande l’agent ou de la collectivité pendant l’arrêt</a:t>
            </a:r>
          </a:p>
          <a:p>
            <a:pPr marL="800100" lvl="1" indent="-342900">
              <a:buFontTx/>
              <a:buChar char="-"/>
            </a:pPr>
            <a:r>
              <a:rPr lang="fr-FR" sz="2000" dirty="0"/>
              <a:t>Afin d’anticiper la reprise</a:t>
            </a:r>
          </a:p>
          <a:p>
            <a:pPr marL="800100" lvl="1" indent="-342900">
              <a:buFontTx/>
              <a:buChar char="-"/>
            </a:pPr>
            <a:r>
              <a:rPr lang="fr-FR" sz="2000" dirty="0"/>
              <a:t>Pas de caractère obligatoire pour l’agent</a:t>
            </a:r>
          </a:p>
          <a:p>
            <a:pPr marL="800100" lvl="1" indent="-342900">
              <a:buFontTx/>
              <a:buChar char="-"/>
            </a:pPr>
            <a:r>
              <a:rPr lang="fr-FR" sz="2000" dirty="0"/>
              <a:t>Pas de fiche de compatibilité remise à l’issue</a:t>
            </a:r>
          </a:p>
          <a:p>
            <a:pPr marL="800100" lvl="1" indent="-342900">
              <a:buFontTx/>
              <a:buChar char="-"/>
            </a:pPr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	</a:t>
            </a:r>
          </a:p>
        </p:txBody>
      </p:sp>
      <p:pic>
        <p:nvPicPr>
          <p:cNvPr id="5" name="Image 4" descr="Une image contenant habits, meubles, personne, table&#10;&#10;Description générée automatiquement">
            <a:extLst>
              <a:ext uri="{FF2B5EF4-FFF2-40B4-BE49-F238E27FC236}">
                <a16:creationId xmlns:a16="http://schemas.microsoft.com/office/drawing/2014/main" id="{9449B0A8-BEE5-2185-C653-C12368DF1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24" y="500714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08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354240" y="186233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D1D09F-FA3D-D459-6A9A-77D0DF46E2CF}"/>
              </a:ext>
            </a:extLst>
          </p:cNvPr>
          <p:cNvSpPr txBox="1"/>
          <p:nvPr/>
        </p:nvSpPr>
        <p:spPr>
          <a:xfrm>
            <a:off x="4177503" y="601062"/>
            <a:ext cx="409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Visites médicales facultatives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C90B9EE-A9AE-C47F-1C90-EB4662EDB8F4}"/>
              </a:ext>
            </a:extLst>
          </p:cNvPr>
          <p:cNvSpPr txBox="1"/>
          <p:nvPr/>
        </p:nvSpPr>
        <p:spPr>
          <a:xfrm>
            <a:off x="914400" y="1828800"/>
            <a:ext cx="7467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000" b="1" dirty="0">
                <a:solidFill>
                  <a:srgbClr val="00B0F0"/>
                </a:solidFill>
              </a:rPr>
              <a:t>Visite de reprise :</a:t>
            </a:r>
          </a:p>
          <a:p>
            <a:pPr marL="800100" lvl="1" indent="-342900">
              <a:buFontTx/>
              <a:buChar char="-"/>
            </a:pPr>
            <a:r>
              <a:rPr lang="fr-FR" sz="2000" dirty="0"/>
              <a:t>Suite à un arrêt supérieur à 30 jours pour CMO ou CITIS</a:t>
            </a:r>
          </a:p>
          <a:p>
            <a:pPr marL="800100" lvl="1" indent="-342900">
              <a:buFontTx/>
              <a:buChar char="-"/>
            </a:pPr>
            <a:r>
              <a:rPr lang="fr-FR" sz="2000" dirty="0"/>
              <a:t>À la demande de l’agent ou de la collectivité</a:t>
            </a:r>
          </a:p>
          <a:p>
            <a:pPr marL="800100" lvl="1" indent="-342900">
              <a:buFontTx/>
              <a:buChar char="-"/>
            </a:pPr>
            <a:r>
              <a:rPr lang="fr-FR" sz="2000" dirty="0"/>
              <a:t>Si la collectivité sollicite cette visite, caractère obligatoire pour l’agent</a:t>
            </a:r>
          </a:p>
          <a:p>
            <a:pPr marL="800100" lvl="1" indent="-342900">
              <a:buFontTx/>
              <a:buChar char="-"/>
            </a:pPr>
            <a:r>
              <a:rPr lang="fr-FR" sz="2000" dirty="0"/>
              <a:t>Si reprise après CLM ou CLD, visite médicale à organiser obligatoirement (suivi médical renforcé)</a:t>
            </a:r>
          </a:p>
          <a:p>
            <a:pPr marL="800100" lvl="1" indent="-342900">
              <a:buFontTx/>
              <a:buChar char="-"/>
            </a:pPr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b="1" dirty="0">
                <a:solidFill>
                  <a:srgbClr val="00B0F0"/>
                </a:solidFill>
              </a:rPr>
              <a:t>Visite médicale à la demande de la collectivité :</a:t>
            </a:r>
          </a:p>
          <a:p>
            <a:pPr marL="800100" lvl="1" indent="-342900">
              <a:buFontTx/>
              <a:buChar char="-"/>
            </a:pPr>
            <a:r>
              <a:rPr lang="fr-FR" sz="2000" dirty="0"/>
              <a:t>En cas de situation ou problématique particulière</a:t>
            </a:r>
          </a:p>
          <a:p>
            <a:pPr marL="800100" lvl="1" indent="-342900">
              <a:buFontTx/>
              <a:buChar char="-"/>
            </a:pPr>
            <a:r>
              <a:rPr lang="fr-FR" sz="2000" dirty="0"/>
              <a:t>À la demande de la collectivité, en dehors des visites périodiques obligatoires</a:t>
            </a:r>
          </a:p>
          <a:p>
            <a:pPr marL="800100" lvl="1" indent="-342900">
              <a:buFontTx/>
              <a:buChar char="-"/>
            </a:pPr>
            <a:r>
              <a:rPr lang="fr-FR" sz="2000" dirty="0"/>
              <a:t>Les motifs de cette demande et le contexte devront être communiqués au médecin</a:t>
            </a:r>
          </a:p>
          <a:p>
            <a:pPr marL="800100" lvl="1" indent="-342900">
              <a:buFontTx/>
              <a:buChar char="-"/>
            </a:pPr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	</a:t>
            </a:r>
          </a:p>
        </p:txBody>
      </p:sp>
      <p:pic>
        <p:nvPicPr>
          <p:cNvPr id="5" name="Image 4" descr="Une image contenant symbole, texte, capture d’écran, logo&#10;&#10;Description générée automatiquement">
            <a:extLst>
              <a:ext uri="{FF2B5EF4-FFF2-40B4-BE49-F238E27FC236}">
                <a16:creationId xmlns:a16="http://schemas.microsoft.com/office/drawing/2014/main" id="{42C073BE-237E-9633-C6A2-F60DE663B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90" y="1317053"/>
            <a:ext cx="1324220" cy="132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41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354240" y="186233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D1D09F-FA3D-D459-6A9A-77D0DF46E2CF}"/>
              </a:ext>
            </a:extLst>
          </p:cNvPr>
          <p:cNvSpPr txBox="1"/>
          <p:nvPr/>
        </p:nvSpPr>
        <p:spPr>
          <a:xfrm>
            <a:off x="3753624" y="601062"/>
            <a:ext cx="451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Visites médicales : comment les préparer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C90B9EE-A9AE-C47F-1C90-EB4662EDB8F4}"/>
              </a:ext>
            </a:extLst>
          </p:cNvPr>
          <p:cNvSpPr txBox="1"/>
          <p:nvPr/>
        </p:nvSpPr>
        <p:spPr>
          <a:xfrm>
            <a:off x="914400" y="1828800"/>
            <a:ext cx="7467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B0F0"/>
                </a:solidFill>
              </a:rPr>
              <a:t>Quelque soit le motif de la visite :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Informer l’agent du motif de la visite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Transmettre au médecin une fiche de poste à jour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Inviter l’agent à apporter tous ses documents médicaux utiles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Communiquer au médecin vos éléments d’interrogations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	</a:t>
            </a:r>
          </a:p>
        </p:txBody>
      </p:sp>
      <p:pic>
        <p:nvPicPr>
          <p:cNvPr id="5" name="Image 4" descr="Une image contenant dessin, croquis, conception, illustration&#10;&#10;Description générée automatiquement">
            <a:extLst>
              <a:ext uri="{FF2B5EF4-FFF2-40B4-BE49-F238E27FC236}">
                <a16:creationId xmlns:a16="http://schemas.microsoft.com/office/drawing/2014/main" id="{5470F0BA-9A1C-B0F8-E4BA-967D1F9C1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6" y="4233059"/>
            <a:ext cx="2216728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67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354240" y="186233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D1D09F-FA3D-D459-6A9A-77D0DF46E2CF}"/>
              </a:ext>
            </a:extLst>
          </p:cNvPr>
          <p:cNvSpPr txBox="1"/>
          <p:nvPr/>
        </p:nvSpPr>
        <p:spPr>
          <a:xfrm>
            <a:off x="4177503" y="601062"/>
            <a:ext cx="409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Médecine préventive du CDG 18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CD1615-7E26-FCA3-0D22-E20C16C82FDF}"/>
              </a:ext>
            </a:extLst>
          </p:cNvPr>
          <p:cNvSpPr txBox="1"/>
          <p:nvPr/>
        </p:nvSpPr>
        <p:spPr>
          <a:xfrm>
            <a:off x="127848" y="1447075"/>
            <a:ext cx="88002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Rappel pour les collectivités relevant de la médecine préventive du CDG 18 :</a:t>
            </a:r>
          </a:p>
          <a:p>
            <a:endParaRPr lang="fr-FR" b="1" dirty="0"/>
          </a:p>
          <a:p>
            <a:pPr marL="285750" indent="-285750">
              <a:buFontTx/>
              <a:buChar char="-"/>
            </a:pPr>
            <a:r>
              <a:rPr lang="fr-FR" dirty="0"/>
              <a:t>Modèle de convention disponible sur l’espace réservé (rubrique conventions et modèle de délibération)</a:t>
            </a:r>
          </a:p>
          <a:p>
            <a:pPr marL="285750" indent="-285750">
              <a:buFontTx/>
              <a:buChar char="-"/>
            </a:pPr>
            <a:r>
              <a:rPr lang="fr-FR" dirty="0"/>
              <a:t>c’est à l’employeur de solliciter les visites médicales pour les agents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Contact : Pascale FRERARD – 02 48 50 94 31 – </a:t>
            </a:r>
            <a:r>
              <a:rPr lang="fr-FR" dirty="0">
                <a:hlinkClick r:id="rId3"/>
              </a:rPr>
              <a:t>med.prev@cdg18.fr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La convocation est transmise à l’employeur qui doit la transmettre à l’agent</a:t>
            </a:r>
          </a:p>
          <a:p>
            <a:pPr marL="285750" indent="-285750">
              <a:buFontTx/>
              <a:buChar char="-"/>
            </a:pPr>
            <a:r>
              <a:rPr lang="fr-FR" dirty="0"/>
              <a:t>Visites au CDG : les locaux du CDG ne sont pas dans le bourg de </a:t>
            </a:r>
            <a:r>
              <a:rPr lang="fr-FR" dirty="0" err="1"/>
              <a:t>Plaimpied</a:t>
            </a:r>
            <a:r>
              <a:rPr lang="fr-FR" dirty="0"/>
              <a:t> mais ZAC du Porche (au rond point porte de </a:t>
            </a:r>
            <a:r>
              <a:rPr lang="fr-FR" dirty="0" err="1"/>
              <a:t>Plaimpied</a:t>
            </a:r>
            <a:r>
              <a:rPr lang="fr-FR" dirty="0"/>
              <a:t>, prendre direction Bourges)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B0F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/>
              <a:t>Tarifs :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37FA42-4E65-937C-823E-CEA961B77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350" y="4446135"/>
            <a:ext cx="4820323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02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CDG18_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422426" cy="1443762"/>
          </a:xfrm>
          <a:prstGeom prst="rect">
            <a:avLst/>
          </a:prstGeom>
        </p:spPr>
      </p:pic>
      <p:grpSp>
        <p:nvGrpSpPr>
          <p:cNvPr id="4" name="Groupe 14"/>
          <p:cNvGrpSpPr>
            <a:grpSpLocks/>
          </p:cNvGrpSpPr>
          <p:nvPr/>
        </p:nvGrpSpPr>
        <p:grpSpPr bwMode="auto">
          <a:xfrm>
            <a:off x="1357290" y="285728"/>
            <a:ext cx="7661932" cy="2016596"/>
            <a:chOff x="2521302" y="4447632"/>
            <a:chExt cx="6645275" cy="2324642"/>
          </a:xfrm>
        </p:grpSpPr>
        <p:sp>
          <p:nvSpPr>
            <p:cNvPr id="12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3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4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0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2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7" name="Rectangle 16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18" name="Rectangle 17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3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Diagramme 24"/>
          <p:cNvGraphicFramePr/>
          <p:nvPr>
            <p:extLst>
              <p:ext uri="{D42A27DB-BD31-4B8C-83A1-F6EECF244321}">
                <p14:modId xmlns:p14="http://schemas.microsoft.com/office/powerpoint/2010/main" val="3951057718"/>
              </p:ext>
            </p:extLst>
          </p:nvPr>
        </p:nvGraphicFramePr>
        <p:xfrm>
          <a:off x="685800" y="2286000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3912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354240" y="186233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D1D09F-FA3D-D459-6A9A-77D0DF46E2CF}"/>
              </a:ext>
            </a:extLst>
          </p:cNvPr>
          <p:cNvSpPr txBox="1"/>
          <p:nvPr/>
        </p:nvSpPr>
        <p:spPr>
          <a:xfrm>
            <a:off x="4177503" y="601062"/>
            <a:ext cx="409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Rappel de la loi du 30 décembre 2023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CD1615-7E26-FCA3-0D22-E20C16C82FDF}"/>
              </a:ext>
            </a:extLst>
          </p:cNvPr>
          <p:cNvSpPr txBox="1"/>
          <p:nvPr/>
        </p:nvSpPr>
        <p:spPr>
          <a:xfrm>
            <a:off x="457200" y="1696563"/>
            <a:ext cx="8470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Loi n°2023-1380 du 30 décembre 2023 visant à revaloriser le métier de secrétaire de mairie :</a:t>
            </a:r>
          </a:p>
          <a:p>
            <a:pPr marL="285750" indent="-285750">
              <a:buFontTx/>
              <a:buChar char="-"/>
            </a:pPr>
            <a:r>
              <a:rPr lang="fr-FR" dirty="0"/>
              <a:t>Plan de requalification valable jusqu’au 31 décembre 2027  : promotion interne en catégorie B sans quota pour les agents exerçant déjà les fonctions de secrétaire général de mairie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Dispositif pérenne de formation-promotion : pour les agents de catégories C souhaitant exercer les fonctions de secrétaire général de mairie, promotion en catégorie B après avoir suivi une formation qualifiante sanctionnée par un examen professionnel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Mise en place d’une obligation de formation au 1</a:t>
            </a:r>
            <a:r>
              <a:rPr lang="fr-FR" baseline="30000" dirty="0"/>
              <a:t>er</a:t>
            </a:r>
            <a:r>
              <a:rPr lang="fr-FR" dirty="0"/>
              <a:t> emploi pour tout agent ayant vocation à exercer l’emploi de secrétaire général de mairie (quelque soit son grade)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À partir du 1</a:t>
            </a:r>
            <a:r>
              <a:rPr lang="fr-FR" baseline="30000" dirty="0"/>
              <a:t>er</a:t>
            </a:r>
            <a:r>
              <a:rPr lang="fr-FR" dirty="0"/>
              <a:t> janvier 2028 : seuls des agents de catégories B ou A pourront être nommés dans les communes de moins de 2000 habitants (plus de recrutement en catégorie C) et seuls des agents de catégorie A dans les communes de plus de 2000 habitants</a:t>
            </a:r>
          </a:p>
        </p:txBody>
      </p:sp>
    </p:spTree>
    <p:extLst>
      <p:ext uri="{BB962C8B-B14F-4D97-AF65-F5344CB8AC3E}">
        <p14:creationId xmlns:p14="http://schemas.microsoft.com/office/powerpoint/2010/main" val="1758820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354240" y="186233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D1D09F-FA3D-D459-6A9A-77D0DF46E2CF}"/>
              </a:ext>
            </a:extLst>
          </p:cNvPr>
          <p:cNvSpPr txBox="1"/>
          <p:nvPr/>
        </p:nvSpPr>
        <p:spPr>
          <a:xfrm>
            <a:off x="4177503" y="601062"/>
            <a:ext cx="409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Plan de requalification</a:t>
            </a:r>
          </a:p>
        </p:txBody>
      </p:sp>
      <p:pic>
        <p:nvPicPr>
          <p:cNvPr id="2" name="Image 1" descr="Une image contenant Panneau de signalisation&#10;&#10;Description générée automatiquement">
            <a:extLst>
              <a:ext uri="{FF2B5EF4-FFF2-40B4-BE49-F238E27FC236}">
                <a16:creationId xmlns:a16="http://schemas.microsoft.com/office/drawing/2014/main" id="{E6B6536C-F766-FD3E-71F1-2AC5E23AA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1143000" cy="1143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3CD1615-7E26-FCA3-0D22-E20C16C82FDF}"/>
              </a:ext>
            </a:extLst>
          </p:cNvPr>
          <p:cNvSpPr txBox="1"/>
          <p:nvPr/>
        </p:nvSpPr>
        <p:spPr>
          <a:xfrm>
            <a:off x="457200" y="1696563"/>
            <a:ext cx="8470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66CCFF"/>
                </a:solidFill>
              </a:rPr>
              <a:t>Promotion interne dérogatoire (</a:t>
            </a:r>
            <a:r>
              <a:rPr lang="fr-FR" b="1" dirty="0">
                <a:solidFill>
                  <a:srgbClr val="00B0F0"/>
                </a:solidFill>
              </a:rPr>
              <a:t>Décret 16 juillet 2024 n°2024-826)</a:t>
            </a:r>
            <a:endParaRPr lang="fr-FR" b="1" dirty="0">
              <a:solidFill>
                <a:srgbClr val="66CCFF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/>
              <a:t>Réservé aux adjoints administratifs principal de 2</a:t>
            </a:r>
            <a:r>
              <a:rPr lang="fr-FR" baseline="30000" dirty="0"/>
              <a:t>ème</a:t>
            </a:r>
            <a:r>
              <a:rPr lang="fr-FR" dirty="0"/>
              <a:t> et de 1</a:t>
            </a:r>
            <a:r>
              <a:rPr lang="fr-FR" baseline="30000" dirty="0"/>
              <a:t>ère</a:t>
            </a:r>
            <a:r>
              <a:rPr lang="fr-FR" dirty="0"/>
              <a:t> classe</a:t>
            </a:r>
          </a:p>
          <a:p>
            <a:pPr marL="285750" indent="-285750">
              <a:buFontTx/>
              <a:buChar char="-"/>
            </a:pPr>
            <a:r>
              <a:rPr lang="fr-FR" dirty="0"/>
              <a:t>Comptant au moins 4 ans de services publics effectifs dans les fonctions de secrétaire général de mairie d’une commune de moins de 2000habitants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&gt; Pour le calcul des 4 ans , prise en compte de l’expérience acquise en qualité de contractuel voire sur un grade d’adjoint administratif</a:t>
            </a:r>
          </a:p>
          <a:p>
            <a:pPr marL="285750" indent="-285750">
              <a:buFontTx/>
              <a:buChar char="-"/>
            </a:pPr>
            <a:r>
              <a:rPr lang="fr-FR" dirty="0"/>
              <a:t>Sans quota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lvl="1"/>
            <a:r>
              <a:rPr lang="fr-FR" dirty="0"/>
              <a:t>Pas de promotion possible pour un agent qui est sur le grade d’adjoint administratif</a:t>
            </a:r>
          </a:p>
          <a:p>
            <a:pPr lvl="1"/>
            <a:endParaRPr lang="fr-FR" dirty="0"/>
          </a:p>
          <a:p>
            <a:r>
              <a:rPr lang="fr-FR" b="1" dirty="0"/>
              <a:t>Calendrier</a:t>
            </a:r>
          </a:p>
          <a:p>
            <a:pPr marL="742950" lvl="1" indent="-285750">
              <a:buFontTx/>
              <a:buChar char="-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Mise en ligne des dossiers sur l’espace réservé : 3 septembre</a:t>
            </a:r>
          </a:p>
          <a:p>
            <a:pPr marL="742950" lvl="1" indent="-285750">
              <a:buFontTx/>
              <a:buChar char="-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Date limite de dépôt des dossiers : 27 septembre</a:t>
            </a:r>
          </a:p>
          <a:p>
            <a:pPr marL="742950" lvl="1" indent="-285750">
              <a:buFontTx/>
              <a:buChar char="-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Publication des listes d’aptitude : au plus tard le 1</a:t>
            </a:r>
            <a:r>
              <a:rPr lang="fr-FR" baseline="30000" dirty="0">
                <a:solidFill>
                  <a:schemeClr val="accent6">
                    <a:lumMod val="75000"/>
                  </a:schemeClr>
                </a:solidFill>
              </a:rPr>
              <a:t>er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décembre</a:t>
            </a:r>
          </a:p>
          <a:p>
            <a:pPr lvl="1"/>
            <a:r>
              <a:rPr lang="fr-FR" dirty="0"/>
              <a:t>	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1805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354240" y="186233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D1D09F-FA3D-D459-6A9A-77D0DF46E2CF}"/>
              </a:ext>
            </a:extLst>
          </p:cNvPr>
          <p:cNvSpPr txBox="1"/>
          <p:nvPr/>
        </p:nvSpPr>
        <p:spPr>
          <a:xfrm>
            <a:off x="3319170" y="601062"/>
            <a:ext cx="494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00B0F0"/>
                </a:solidFill>
              </a:rPr>
              <a:t>Formation promotion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CD1615-7E26-FCA3-0D22-E20C16C82FDF}"/>
              </a:ext>
            </a:extLst>
          </p:cNvPr>
          <p:cNvSpPr txBox="1"/>
          <p:nvPr/>
        </p:nvSpPr>
        <p:spPr>
          <a:xfrm>
            <a:off x="457200" y="1696563"/>
            <a:ext cx="84709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66CCFF"/>
                </a:solidFill>
              </a:rPr>
              <a:t>Promotion interne après examen professionnel (</a:t>
            </a:r>
            <a:r>
              <a:rPr lang="fr-FR" b="1" dirty="0">
                <a:solidFill>
                  <a:srgbClr val="00B0F0"/>
                </a:solidFill>
              </a:rPr>
              <a:t>Décret 16 juillet 2024 n°2024-826 et n°2024-830</a:t>
            </a:r>
          </a:p>
          <a:p>
            <a:endParaRPr lang="fr-FR" b="1" dirty="0">
              <a:solidFill>
                <a:srgbClr val="66CCFF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/>
              <a:t>Réservé aux grades d’avancement de la catégorie C</a:t>
            </a:r>
          </a:p>
          <a:p>
            <a:pPr marL="285750" indent="-285750">
              <a:buFontTx/>
              <a:buChar char="-"/>
            </a:pPr>
            <a:r>
              <a:rPr lang="fr-FR" dirty="0"/>
              <a:t>Comptant au moins 8 ans de services publics effectifs dans un emploi de catégorie C</a:t>
            </a:r>
          </a:p>
          <a:p>
            <a:pPr marL="285750" indent="-285750">
              <a:buFontTx/>
              <a:buChar char="-"/>
            </a:pPr>
            <a:r>
              <a:rPr lang="fr-FR" dirty="0"/>
              <a:t>Ayant validé un examen professionnel sanctionnant une formation qualifiante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b="1" dirty="0"/>
              <a:t>Modalités de cette formation qualifiante (décret 2024-830) :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Contenu arrêté par le président du CNFPT, qui abordera les thématiques suivantes : 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Assister et conseiller les élus de la commune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Assurer les services à la population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Gérer les services de la commune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Organiser son travail dans la commune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Contenu adapté aux besoins de l’agent après évaluation des titres et diplômes, des formations professionnelles et de l’expérience professionnelle : dispense totale ou partielle possible</a:t>
            </a:r>
          </a:p>
          <a:p>
            <a:pPr marL="285750" indent="-285750">
              <a:buFontTx/>
              <a:buChar char="-"/>
            </a:pPr>
            <a:r>
              <a:rPr lang="fr-FR" dirty="0"/>
              <a:t>Durée 56 jours répartis sur plusieurs modules, sur une période de maximum 2 ans</a:t>
            </a:r>
          </a:p>
          <a:p>
            <a:r>
              <a:rPr lang="fr-FR" dirty="0"/>
              <a:t>  </a:t>
            </a:r>
          </a:p>
          <a:p>
            <a:pPr lvl="1"/>
            <a:r>
              <a:rPr lang="fr-FR" dirty="0"/>
              <a:t>	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068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0" y="1143000"/>
            <a:ext cx="2590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dirty="0">
                <a:solidFill>
                  <a:srgbClr val="00B0F0"/>
                </a:solidFill>
              </a:rPr>
              <a:t>SOMMAIRE </a:t>
            </a:r>
            <a:endParaRPr spc="-20" dirty="0">
              <a:solidFill>
                <a:srgbClr val="00B0F0"/>
              </a:solidFill>
            </a:endParaRPr>
          </a:p>
        </p:txBody>
      </p:sp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482068" y="152400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43A91C2-7F6F-B567-614F-D7BB1A83F133}"/>
              </a:ext>
            </a:extLst>
          </p:cNvPr>
          <p:cNvSpPr txBox="1"/>
          <p:nvPr/>
        </p:nvSpPr>
        <p:spPr>
          <a:xfrm>
            <a:off x="450112" y="1681492"/>
            <a:ext cx="83457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fr-FR" sz="2800" b="1" dirty="0">
                <a:solidFill>
                  <a:srgbClr val="00B0F0"/>
                </a:solidFill>
              </a:rPr>
              <a:t>AGIRHE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B0F0"/>
                </a:solidFill>
              </a:rPr>
              <a:t>Module cotisations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B0F0"/>
                </a:solidFill>
              </a:rPr>
              <a:t>Module carrières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B0F0"/>
                </a:solidFill>
              </a:rPr>
              <a:t>Module instances</a:t>
            </a:r>
          </a:p>
          <a:p>
            <a:pPr marL="971550" lvl="1" indent="-514350">
              <a:buAutoNum type="arabicPeriod"/>
            </a:pPr>
            <a:endParaRPr lang="fr-FR" sz="2800" b="1" dirty="0">
              <a:solidFill>
                <a:srgbClr val="00B050"/>
              </a:solidFill>
            </a:endParaRPr>
          </a:p>
          <a:p>
            <a:pPr lvl="1"/>
            <a:r>
              <a:rPr lang="fr-F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2. Les visites médicales </a:t>
            </a:r>
          </a:p>
          <a:p>
            <a:pPr lvl="1"/>
            <a:endParaRPr lang="fr-FR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fr-FR" sz="2800" b="1" dirty="0">
                <a:solidFill>
                  <a:srgbClr val="CC99FF"/>
                </a:solidFill>
              </a:rPr>
              <a:t>	3. La réforme des secrétaires généraux de mairie</a:t>
            </a:r>
          </a:p>
          <a:p>
            <a:pPr lvl="2"/>
            <a:endParaRPr lang="fr-FR" sz="2800" b="1" dirty="0">
              <a:solidFill>
                <a:srgbClr val="FF0000"/>
              </a:solidFill>
            </a:endParaRPr>
          </a:p>
          <a:p>
            <a:pPr lvl="2"/>
            <a:r>
              <a:rPr lang="fr-FR" sz="2800" b="1" dirty="0">
                <a:solidFill>
                  <a:srgbClr val="FF0000"/>
                </a:solidFill>
              </a:rPr>
              <a:t>	4. Les nouvelles recrues du CDG 18</a:t>
            </a:r>
          </a:p>
          <a:p>
            <a:pPr lvl="2"/>
            <a:endParaRPr lang="fr-FR" sz="2800" b="1" dirty="0">
              <a:solidFill>
                <a:srgbClr val="7030A0"/>
              </a:solidFill>
            </a:endParaRPr>
          </a:p>
          <a:p>
            <a:pPr algn="ctr"/>
            <a:r>
              <a:rPr lang="fr-FR" sz="2800" b="1" dirty="0"/>
              <a:t>	</a:t>
            </a:r>
            <a:r>
              <a:rPr lang="fr-FR" sz="2800" b="1" dirty="0">
                <a:solidFill>
                  <a:schemeClr val="accent3"/>
                </a:solidFill>
              </a:rPr>
              <a:t>		</a:t>
            </a:r>
            <a:r>
              <a:rPr lang="fr-FR" sz="2800" b="1" dirty="0">
                <a:solidFill>
                  <a:srgbClr val="FFC000"/>
                </a:solidFill>
              </a:rPr>
              <a:t>5. L’actu minute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354240" y="186233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D1D09F-FA3D-D459-6A9A-77D0DF46E2CF}"/>
              </a:ext>
            </a:extLst>
          </p:cNvPr>
          <p:cNvSpPr txBox="1"/>
          <p:nvPr/>
        </p:nvSpPr>
        <p:spPr>
          <a:xfrm>
            <a:off x="3319170" y="601062"/>
            <a:ext cx="494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00B0F0"/>
                </a:solidFill>
              </a:rPr>
              <a:t>Formation promotion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CD1615-7E26-FCA3-0D22-E20C16C82FDF}"/>
              </a:ext>
            </a:extLst>
          </p:cNvPr>
          <p:cNvSpPr txBox="1"/>
          <p:nvPr/>
        </p:nvSpPr>
        <p:spPr>
          <a:xfrm>
            <a:off x="457200" y="1696563"/>
            <a:ext cx="84709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Modalités de l’examen professionnel (décret 2024-831) :</a:t>
            </a:r>
          </a:p>
          <a:p>
            <a:pPr marL="285750" indent="-285750">
              <a:buFontTx/>
              <a:buChar char="-"/>
            </a:pPr>
            <a:r>
              <a:rPr lang="fr-FR" dirty="0"/>
              <a:t>Examen professionnel d’accès au grade de rédacteur</a:t>
            </a:r>
          </a:p>
          <a:p>
            <a:pPr marL="285750" indent="-285750">
              <a:buFontTx/>
              <a:buChar char="-"/>
            </a:pPr>
            <a:r>
              <a:rPr lang="fr-FR" dirty="0"/>
              <a:t>Épreuve orale : entretien avec le jury (20 min):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exposé du candidat sur les acquis de son expérience professionnelle (5min)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Questions permettant d’apprécier les facultés d’analyse et de réflexion du candidat ainsi que son aptitude et sa motivation à exercer les missions de SGM et le cas échéant, à encadrer une équipe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fonctionnaire inscrit sur la liste des candidats admis ne peut être recruté que pour exercer uniquement les fonctions de SGM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Obligation d’exercer les fonctions de SGM au moins 3 ans à compter de la date de titularisation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r>
              <a:rPr lang="fr-FR" dirty="0"/>
              <a:t>  </a:t>
            </a:r>
          </a:p>
          <a:p>
            <a:pPr lvl="1"/>
            <a:r>
              <a:rPr lang="fr-FR" dirty="0"/>
              <a:t>	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5855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354240" y="186233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D1D09F-FA3D-D459-6A9A-77D0DF46E2CF}"/>
              </a:ext>
            </a:extLst>
          </p:cNvPr>
          <p:cNvSpPr txBox="1"/>
          <p:nvPr/>
        </p:nvSpPr>
        <p:spPr>
          <a:xfrm>
            <a:off x="3319170" y="601062"/>
            <a:ext cx="494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00B0F0"/>
                </a:solidFill>
              </a:rPr>
              <a:t>Formation statutaire obligatoire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CD1615-7E26-FCA3-0D22-E20C16C82FDF}"/>
              </a:ext>
            </a:extLst>
          </p:cNvPr>
          <p:cNvSpPr txBox="1"/>
          <p:nvPr/>
        </p:nvSpPr>
        <p:spPr>
          <a:xfrm>
            <a:off x="457200" y="1696563"/>
            <a:ext cx="8470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66CCFF"/>
                </a:solidFill>
              </a:rPr>
              <a:t>Formation statutaire obligatoire (décret 2024-826):</a:t>
            </a:r>
          </a:p>
          <a:p>
            <a:pPr marL="285750" indent="-285750">
              <a:buFontTx/>
              <a:buChar char="-"/>
            </a:pPr>
            <a:r>
              <a:rPr lang="fr-FR" dirty="0"/>
              <a:t>Obligation de formation de professionnalisation au 1</a:t>
            </a:r>
            <a:r>
              <a:rPr lang="fr-FR" baseline="30000" dirty="0"/>
              <a:t>er</a:t>
            </a:r>
            <a:r>
              <a:rPr lang="fr-FR" dirty="0"/>
              <a:t> emploi de SGM intégrée dans les décrets des statuts particuliers des cadres d’emplois des adjoints administratifs, rédacteurs et attachés</a:t>
            </a:r>
          </a:p>
          <a:p>
            <a:pPr marL="285750" indent="-285750">
              <a:buFontTx/>
              <a:buChar char="-"/>
            </a:pPr>
            <a:r>
              <a:rPr lang="fr-FR" dirty="0"/>
              <a:t>Formation à réaliser dans les 12 mois suivant cette affectation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Dès l’affectation d’un agent sur ces missions, l’autorité territoriale informe le CNFPT pour l’organisation de cette formation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Formation d’une durée de 15 jours</a:t>
            </a:r>
          </a:p>
          <a:p>
            <a:pPr marL="285750" indent="-285750">
              <a:buFontTx/>
              <a:buChar char="-"/>
            </a:pPr>
            <a:r>
              <a:rPr lang="fr-FR" dirty="0"/>
              <a:t>Se substitue à la formation de professionnalisation au 1</a:t>
            </a:r>
            <a:r>
              <a:rPr lang="fr-FR" baseline="30000" dirty="0"/>
              <a:t>er</a:t>
            </a:r>
            <a:r>
              <a:rPr lang="fr-FR" dirty="0"/>
              <a:t> emploi ou, si elle est déjà faite, à la formation de professionnalisation tout au long de la carrière pour la période en cours</a:t>
            </a:r>
          </a:p>
          <a:p>
            <a:pPr marL="285750" indent="-285750">
              <a:buFontTx/>
              <a:buChar char="-"/>
            </a:pPr>
            <a:r>
              <a:rPr lang="fr-FR" dirty="0"/>
              <a:t>Entrée en vigueur le 18 juillet 2024</a:t>
            </a:r>
          </a:p>
          <a:p>
            <a:r>
              <a:rPr lang="fr-FR" dirty="0"/>
              <a:t>  </a:t>
            </a:r>
          </a:p>
          <a:p>
            <a:pPr lvl="1"/>
            <a:r>
              <a:rPr lang="fr-FR" dirty="0"/>
              <a:t>	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4894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354240" y="186233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D1D09F-FA3D-D459-6A9A-77D0DF46E2CF}"/>
              </a:ext>
            </a:extLst>
          </p:cNvPr>
          <p:cNvSpPr txBox="1"/>
          <p:nvPr/>
        </p:nvSpPr>
        <p:spPr>
          <a:xfrm>
            <a:off x="3319170" y="601062"/>
            <a:ext cx="494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00B0F0"/>
                </a:solidFill>
              </a:rPr>
              <a:t>Avantage spécifique d’ancienneté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CD1615-7E26-FCA3-0D22-E20C16C82FDF}"/>
              </a:ext>
            </a:extLst>
          </p:cNvPr>
          <p:cNvSpPr txBox="1"/>
          <p:nvPr/>
        </p:nvSpPr>
        <p:spPr>
          <a:xfrm>
            <a:off x="457200" y="1696563"/>
            <a:ext cx="8470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66CCFF"/>
                </a:solidFill>
              </a:rPr>
              <a:t>Avantage spécifique d’ancienneté au titre de l’avancement d’échelon(décret 2024-827):</a:t>
            </a:r>
          </a:p>
          <a:p>
            <a:pPr marL="285750" indent="-285750">
              <a:buFontTx/>
              <a:buChar char="-"/>
            </a:pPr>
            <a:r>
              <a:rPr lang="fr-FR" dirty="0"/>
              <a:t>Entrée en vigueur le 1</a:t>
            </a:r>
            <a:r>
              <a:rPr lang="fr-FR" baseline="30000" dirty="0"/>
              <a:t>er</a:t>
            </a:r>
            <a:r>
              <a:rPr lang="fr-FR" dirty="0"/>
              <a:t> août 2024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Concerne les attachés, rédacteurs et adjoints administratifs </a:t>
            </a:r>
            <a:r>
              <a:rPr lang="fr-FR" u="sng" dirty="0"/>
              <a:t>sur grade d’avancement</a:t>
            </a:r>
          </a:p>
          <a:p>
            <a:pPr marL="285750" indent="-285750">
              <a:buFontTx/>
              <a:buChar char="-"/>
            </a:pPr>
            <a:r>
              <a:rPr lang="fr-FR" dirty="0"/>
              <a:t>Bonification d’ancienneté, </a:t>
            </a:r>
            <a:r>
              <a:rPr lang="fr-FR" b="1" u="sng" dirty="0"/>
              <a:t>obligatoire</a:t>
            </a:r>
            <a:r>
              <a:rPr lang="fr-FR" dirty="0"/>
              <a:t>, de 6 mois, pour tous les SGM, octroyée toutes les 8 années d’ancienneté dans les fonctions de SGM</a:t>
            </a:r>
          </a:p>
          <a:p>
            <a:pPr marL="285750" indent="-285750">
              <a:buFontTx/>
              <a:buChar char="-"/>
            </a:pPr>
            <a:r>
              <a:rPr lang="fr-FR" dirty="0"/>
              <a:t>Bonification d’ancienneté</a:t>
            </a:r>
            <a:r>
              <a:rPr lang="fr-FR" b="1" u="sng" dirty="0"/>
              <a:t>, facultative</a:t>
            </a:r>
            <a:r>
              <a:rPr lang="fr-FR" dirty="0"/>
              <a:t>, de 1 à 3 mois, qui pourra être octroyée aux SGM selon leur valeur professionnelle appréciée par l’autorité territoriale, au regard des LDG de la collectivité, par période d’au moins 3 ans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Les années de SGM effectuées avant le 1/08/2024 ouvrent droit à cette bonification d’ancienneté dans les limites respectivement de 8 et 3 ans</a:t>
            </a:r>
          </a:p>
          <a:p>
            <a:pPr marL="285750" indent="-285750">
              <a:buFontTx/>
              <a:buChar char="-"/>
            </a:pPr>
            <a:r>
              <a:rPr lang="fr-FR" dirty="0"/>
              <a:t>Possible prise en compte des années comme adjoint administratif et contractuel pour le calcul de la durée de service</a:t>
            </a:r>
          </a:p>
          <a:p>
            <a:pPr lvl="1"/>
            <a:r>
              <a:rPr lang="fr-FR" dirty="0"/>
              <a:t>	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128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CDG18_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422426" cy="1443762"/>
          </a:xfrm>
          <a:prstGeom prst="rect">
            <a:avLst/>
          </a:prstGeom>
        </p:spPr>
      </p:pic>
      <p:grpSp>
        <p:nvGrpSpPr>
          <p:cNvPr id="4" name="Groupe 14"/>
          <p:cNvGrpSpPr>
            <a:grpSpLocks/>
          </p:cNvGrpSpPr>
          <p:nvPr/>
        </p:nvGrpSpPr>
        <p:grpSpPr bwMode="auto">
          <a:xfrm>
            <a:off x="1357290" y="285728"/>
            <a:ext cx="7661932" cy="2016596"/>
            <a:chOff x="2521302" y="4447632"/>
            <a:chExt cx="6645275" cy="2324642"/>
          </a:xfrm>
        </p:grpSpPr>
        <p:sp>
          <p:nvSpPr>
            <p:cNvPr id="12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3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4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0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2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7" name="Rectangle 16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18" name="Rectangle 17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3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Diagramme 24"/>
          <p:cNvGraphicFramePr/>
          <p:nvPr>
            <p:extLst>
              <p:ext uri="{D42A27DB-BD31-4B8C-83A1-F6EECF244321}">
                <p14:modId xmlns:p14="http://schemas.microsoft.com/office/powerpoint/2010/main" val="3391358822"/>
              </p:ext>
            </p:extLst>
          </p:nvPr>
        </p:nvGraphicFramePr>
        <p:xfrm>
          <a:off x="685800" y="2286000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9405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28F731-1CC1-5794-CE19-12C85F7F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02" y="1514515"/>
            <a:ext cx="8743369" cy="504360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fr-FR" sz="2000" dirty="0"/>
              <a:t> </a:t>
            </a:r>
            <a:r>
              <a:rPr lang="fr-FR" sz="2500" dirty="0">
                <a:solidFill>
                  <a:srgbClr val="00B0F0"/>
                </a:solidFill>
              </a:rPr>
              <a:t>Christophe BOUQUET, préventeur</a:t>
            </a:r>
          </a:p>
          <a:p>
            <a:pPr lvl="1">
              <a:buFontTx/>
              <a:buChar char="-"/>
            </a:pPr>
            <a:r>
              <a:rPr lang="fr-FR" sz="2000" dirty="0"/>
              <a:t>Accompagnement sur la réalisation des DUERP</a:t>
            </a:r>
          </a:p>
          <a:p>
            <a:pPr lvl="1">
              <a:buFontTx/>
              <a:buChar char="-"/>
            </a:pPr>
            <a:r>
              <a:rPr lang="fr-FR" sz="2000" dirty="0"/>
              <a:t>Études de poste</a:t>
            </a:r>
          </a:p>
          <a:p>
            <a:pPr lvl="1">
              <a:buFontTx/>
              <a:buChar char="-"/>
            </a:pPr>
            <a:r>
              <a:rPr lang="fr-FR" sz="2000" dirty="0"/>
              <a:t>Formation des assistants de prévention (retour attendu 20/09)</a:t>
            </a:r>
          </a:p>
          <a:p>
            <a:pPr lvl="1">
              <a:buFontTx/>
              <a:buChar char="-"/>
            </a:pPr>
            <a:endParaRPr lang="fr-FR" sz="2000" dirty="0"/>
          </a:p>
          <a:p>
            <a:pPr marL="342900" lvl="1" indent="0">
              <a:buNone/>
            </a:pPr>
            <a:r>
              <a:rPr lang="fr-FR" sz="2000" dirty="0"/>
              <a:t>@ </a:t>
            </a:r>
            <a:r>
              <a:rPr lang="fr-FR" sz="2000" dirty="0">
                <a:hlinkClick r:id="rId2"/>
              </a:rPr>
              <a:t>prevention@cdg18.fr</a:t>
            </a:r>
            <a:endParaRPr lang="fr-FR" sz="2000" dirty="0"/>
          </a:p>
          <a:p>
            <a:pPr marL="342900" lvl="1" indent="0">
              <a:buNone/>
            </a:pPr>
            <a:r>
              <a:rPr lang="fr-FR" sz="2000" dirty="0"/>
              <a:t>	02 48 50 94 33</a:t>
            </a:r>
          </a:p>
          <a:p>
            <a:pPr marL="342900" lvl="1" indent="0">
              <a:buNone/>
            </a:pPr>
            <a:endParaRPr lang="fr-FR" sz="2000" dirty="0"/>
          </a:p>
          <a:p>
            <a:pPr algn="r">
              <a:buFontTx/>
              <a:buChar char="-"/>
            </a:pPr>
            <a:r>
              <a:rPr lang="fr-FR" sz="2500" dirty="0">
                <a:solidFill>
                  <a:srgbClr val="92D050"/>
                </a:solidFill>
              </a:rPr>
              <a:t> Elisabeth LHERMITTE, secrétaire itinérante et gestionnaire paye </a:t>
            </a:r>
          </a:p>
          <a:p>
            <a:pPr lvl="1" algn="r">
              <a:buFontTx/>
              <a:buChar char="-"/>
            </a:pPr>
            <a:r>
              <a:rPr lang="fr-FR" sz="2000" dirty="0"/>
              <a:t>Réalisation des payes à façon</a:t>
            </a:r>
          </a:p>
          <a:p>
            <a:pPr lvl="1" algn="r">
              <a:buFontTx/>
              <a:buChar char="-"/>
            </a:pPr>
            <a:r>
              <a:rPr lang="fr-FR" sz="2000" dirty="0"/>
              <a:t>Secrétariat de mairie itinérant</a:t>
            </a:r>
          </a:p>
          <a:p>
            <a:pPr lvl="1" algn="r">
              <a:buFontTx/>
              <a:buChar char="-"/>
            </a:pPr>
            <a:r>
              <a:rPr lang="fr-FR" sz="2000" dirty="0"/>
              <a:t>Coaching des nouvelles secrétaires de mairie</a:t>
            </a:r>
          </a:p>
          <a:p>
            <a:pPr lvl="1" algn="r">
              <a:buFontTx/>
              <a:buChar char="-"/>
            </a:pPr>
            <a:endParaRPr lang="fr-FR" sz="2000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lvl="1" indent="0" algn="r">
              <a:buNone/>
            </a:pPr>
            <a:r>
              <a:rPr lang="fr-FR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 </a:t>
            </a:r>
            <a:r>
              <a:rPr lang="fr-FR" sz="2000" dirty="0">
                <a:hlinkClick r:id="rId3"/>
              </a:rPr>
              <a:t>service.remplacement@cdg18.fr</a:t>
            </a:r>
            <a:endParaRPr lang="fr-FR" sz="2000" dirty="0"/>
          </a:p>
          <a:p>
            <a:pPr marL="342900" lvl="1" indent="0" algn="r">
              <a:buNone/>
            </a:pPr>
            <a:r>
              <a:rPr lang="fr-FR" sz="2000" dirty="0"/>
              <a:t>02 48 50 94 30</a:t>
            </a:r>
          </a:p>
          <a:p>
            <a:pPr marL="342900" lvl="1" indent="0" algn="r">
              <a:buNone/>
            </a:pPr>
            <a:r>
              <a:rPr lang="fr-FR" sz="2000" dirty="0"/>
              <a:t>@ </a:t>
            </a:r>
            <a:r>
              <a:rPr lang="fr-FR" sz="2000" dirty="0">
                <a:hlinkClick r:id="rId4"/>
              </a:rPr>
              <a:t>remuneration@cdg18.fr</a:t>
            </a:r>
            <a:endParaRPr lang="fr-FR" sz="2000" dirty="0"/>
          </a:p>
          <a:p>
            <a:pPr marL="342900" lvl="1" indent="0" algn="r">
              <a:buNone/>
            </a:pPr>
            <a:r>
              <a:rPr lang="fr-FR" sz="2000" dirty="0"/>
              <a:t>02 18 15 01 61</a:t>
            </a:r>
          </a:p>
          <a:p>
            <a:pPr marL="0" indent="0">
              <a:buNone/>
            </a:pPr>
            <a:endParaRPr lang="fr-FR" sz="8400" dirty="0"/>
          </a:p>
        </p:txBody>
      </p:sp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482068" y="152400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2676" y="498197"/>
            <a:ext cx="5810294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-20" dirty="0">
              <a:solidFill>
                <a:srgbClr val="00B0F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E8A83C7-C9E9-49C3-EBF7-396B7AD72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 8" descr="Une image contenant texte, signe, Police&#10;&#10;Description générée automatiquement">
            <a:extLst>
              <a:ext uri="{FF2B5EF4-FFF2-40B4-BE49-F238E27FC236}">
                <a16:creationId xmlns:a16="http://schemas.microsoft.com/office/drawing/2014/main" id="{2132F402-8DD0-58FB-E040-0AFC8EAD374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10" y="1246006"/>
            <a:ext cx="1903461" cy="1878194"/>
          </a:xfrm>
          <a:prstGeom prst="rect">
            <a:avLst/>
          </a:prstGeom>
        </p:spPr>
      </p:pic>
      <p:pic>
        <p:nvPicPr>
          <p:cNvPr id="10" name="Image 9" descr="Une image contenant meubles, habits, dessin humoristique, table&#10;&#10;Description générée automatiquement">
            <a:extLst>
              <a:ext uri="{FF2B5EF4-FFF2-40B4-BE49-F238E27FC236}">
                <a16:creationId xmlns:a16="http://schemas.microsoft.com/office/drawing/2014/main" id="{40259079-0786-87F5-406F-CEF9AE365D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27" y="5013168"/>
            <a:ext cx="1563374" cy="15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30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CDG18_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422426" cy="1443762"/>
          </a:xfrm>
          <a:prstGeom prst="rect">
            <a:avLst/>
          </a:prstGeom>
        </p:spPr>
      </p:pic>
      <p:grpSp>
        <p:nvGrpSpPr>
          <p:cNvPr id="4" name="Groupe 14"/>
          <p:cNvGrpSpPr>
            <a:grpSpLocks/>
          </p:cNvGrpSpPr>
          <p:nvPr/>
        </p:nvGrpSpPr>
        <p:grpSpPr bwMode="auto">
          <a:xfrm>
            <a:off x="1357290" y="285728"/>
            <a:ext cx="7661932" cy="2016596"/>
            <a:chOff x="2521302" y="4447632"/>
            <a:chExt cx="6645275" cy="2324642"/>
          </a:xfrm>
        </p:grpSpPr>
        <p:sp>
          <p:nvSpPr>
            <p:cNvPr id="12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3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4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0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2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7" name="Rectangle 16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18" name="Rectangle 17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3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Diagramme 24"/>
          <p:cNvGraphicFramePr/>
          <p:nvPr>
            <p:extLst>
              <p:ext uri="{D42A27DB-BD31-4B8C-83A1-F6EECF244321}">
                <p14:modId xmlns:p14="http://schemas.microsoft.com/office/powerpoint/2010/main" val="2106680134"/>
              </p:ext>
            </p:extLst>
          </p:nvPr>
        </p:nvGraphicFramePr>
        <p:xfrm>
          <a:off x="685800" y="2286000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42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28F731-1CC1-5794-CE19-12C85F7F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58" y="572310"/>
            <a:ext cx="9144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1- </a:t>
            </a:r>
            <a:r>
              <a:rPr lang="fr-FR" sz="2400" b="1" dirty="0">
                <a:solidFill>
                  <a:srgbClr val="92D050"/>
                </a:solidFill>
              </a:rPr>
              <a:t> calendrier 2</a:t>
            </a:r>
            <a:r>
              <a:rPr lang="fr-FR" sz="2400" b="1" baseline="30000" dirty="0">
                <a:solidFill>
                  <a:srgbClr val="92D050"/>
                </a:solidFill>
              </a:rPr>
              <a:t>ème</a:t>
            </a:r>
            <a:r>
              <a:rPr lang="fr-FR" sz="2400" b="1" dirty="0">
                <a:solidFill>
                  <a:srgbClr val="92D050"/>
                </a:solidFill>
              </a:rPr>
              <a:t> semestre conseil médical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92D050"/>
                </a:solidFill>
              </a:rPr>
              <a:t>		- </a:t>
            </a:r>
            <a:r>
              <a:rPr lang="fr-FR" sz="2400" dirty="0"/>
              <a:t>disponible sur le site – rubrique conseil médical</a:t>
            </a:r>
          </a:p>
          <a:p>
            <a:pPr marL="0" indent="0">
              <a:buNone/>
            </a:pPr>
            <a:endParaRPr lang="fr-FR" sz="2400" b="1" dirty="0"/>
          </a:p>
          <a:p>
            <a:pPr lvl="2"/>
            <a:endParaRPr lang="fr-FR" sz="2400" b="1" dirty="0">
              <a:solidFill>
                <a:srgbClr val="92D050"/>
              </a:solidFill>
            </a:endParaRPr>
          </a:p>
        </p:txBody>
      </p:sp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482068" y="152400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0DC0B786-4D52-4496-DA73-1813D7489ECD}"/>
                  </a:ext>
                </a:extLst>
              </p14:cNvPr>
              <p14:cNvContentPartPr/>
              <p14:nvPr/>
            </p14:nvContentPartPr>
            <p14:xfrm>
              <a:off x="9193664" y="6505873"/>
              <a:ext cx="336960" cy="7524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0DC0B786-4D52-4496-DA73-1813D7489E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39664" y="6398233"/>
                <a:ext cx="444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B21AAC4D-2A76-BB21-88A9-7E987949A51D}"/>
                  </a:ext>
                </a:extLst>
              </p14:cNvPr>
              <p14:cNvContentPartPr/>
              <p14:nvPr/>
            </p14:nvContentPartPr>
            <p14:xfrm>
              <a:off x="9282944" y="6609193"/>
              <a:ext cx="195120" cy="7524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B21AAC4D-2A76-BB21-88A9-7E987949A5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29304" y="6501193"/>
                <a:ext cx="3027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30B17F33-05CF-AEA8-B149-140A8F41D31A}"/>
                  </a:ext>
                </a:extLst>
              </p14:cNvPr>
              <p14:cNvContentPartPr/>
              <p14:nvPr/>
            </p14:nvContentPartPr>
            <p14:xfrm>
              <a:off x="9272864" y="6633970"/>
              <a:ext cx="267120" cy="849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30B17F33-05CF-AEA8-B149-140A8F41D3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19224" y="6525970"/>
                <a:ext cx="3747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F832CDDC-53D6-9617-0C38-56FCE17EFF17}"/>
                  </a:ext>
                </a:extLst>
              </p14:cNvPr>
              <p14:cNvContentPartPr/>
              <p14:nvPr/>
            </p14:nvContentPartPr>
            <p14:xfrm>
              <a:off x="4462184" y="4936930"/>
              <a:ext cx="776880" cy="10260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F832CDDC-53D6-9617-0C38-56FCE17EFF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8544" y="4828930"/>
                <a:ext cx="884520" cy="3182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ED382C1-A51D-CBA0-4534-042C0EA5B91E}"/>
              </a:ext>
            </a:extLst>
          </p:cNvPr>
          <p:cNvSpPr/>
          <p:nvPr/>
        </p:nvSpPr>
        <p:spPr>
          <a:xfrm>
            <a:off x="9144000" y="6505873"/>
            <a:ext cx="499533" cy="352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B2A6465-C051-46A2-BFA6-6DC6503FC6B7}"/>
              </a:ext>
            </a:extLst>
          </p:cNvPr>
          <p:cNvSpPr txBox="1"/>
          <p:nvPr/>
        </p:nvSpPr>
        <p:spPr>
          <a:xfrm>
            <a:off x="6374264" y="44664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</a:rPr>
              <a:t>Actu  - minute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C845A99-64D6-4700-5D88-132CCF899A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1718" y="2770104"/>
            <a:ext cx="7773074" cy="39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22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28F731-1CC1-5794-CE19-12C85F7F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>
            <a:normAutofit/>
          </a:bodyPr>
          <a:lstStyle/>
          <a:p>
            <a:pPr marL="685800" lvl="2" indent="0">
              <a:buNone/>
            </a:pPr>
            <a:endParaRPr lang="fr-FR" dirty="0"/>
          </a:p>
          <a:p>
            <a:pPr marL="685800" lvl="2" indent="0">
              <a:buNone/>
            </a:pPr>
            <a:r>
              <a:rPr lang="fr-FR" sz="2400" b="1" dirty="0">
                <a:solidFill>
                  <a:srgbClr val="00B0F0"/>
                </a:solidFill>
              </a:rPr>
              <a:t>2- RSU</a:t>
            </a:r>
          </a:p>
          <a:p>
            <a:pPr marL="685800" lvl="2" indent="0">
              <a:buNone/>
            </a:pPr>
            <a:r>
              <a:rPr lang="fr-FR" sz="2400" dirty="0"/>
              <a:t> - date limite pour saisir : </a:t>
            </a:r>
            <a:r>
              <a:rPr lang="fr-FR" sz="2400" b="1" dirty="0"/>
              <a:t>31/10</a:t>
            </a:r>
          </a:p>
          <a:p>
            <a:pPr lvl="2">
              <a:buFontTx/>
              <a:buChar char="-"/>
            </a:pPr>
            <a:r>
              <a:rPr lang="fr-FR" sz="2400" dirty="0"/>
              <a:t>Saisie sur la plateforme : </a:t>
            </a:r>
            <a:r>
              <a:rPr lang="fr-FR" sz="2400" dirty="0">
                <a:hlinkClick r:id="rId3"/>
              </a:rPr>
              <a:t>https://bs.donnees-sociales.fr/</a:t>
            </a:r>
            <a:r>
              <a:rPr lang="fr-FR" sz="2400" dirty="0"/>
              <a:t> </a:t>
            </a:r>
          </a:p>
          <a:p>
            <a:pPr lvl="2">
              <a:buFontTx/>
              <a:buChar char="-"/>
            </a:pPr>
            <a:r>
              <a:rPr lang="fr-FR" sz="2400" dirty="0">
                <a:effectLst/>
              </a:rPr>
              <a:t>Vos identifiants de connexion sont :</a:t>
            </a:r>
          </a:p>
          <a:p>
            <a:pPr lvl="3"/>
            <a:r>
              <a:rPr lang="fr-FR" sz="2400" dirty="0">
                <a:effectLst/>
              </a:rPr>
              <a:t>Identifiant : votre n° SIRET</a:t>
            </a:r>
          </a:p>
          <a:p>
            <a:pPr lvl="3"/>
            <a:r>
              <a:rPr lang="fr-FR" sz="2400" dirty="0">
                <a:effectLst/>
              </a:rPr>
              <a:t>Mot de passe : votre mot de passe temporaire reçu dans le flash n°476</a:t>
            </a:r>
          </a:p>
          <a:p>
            <a:pPr lvl="2">
              <a:buFontTx/>
              <a:buChar char="-"/>
            </a:pPr>
            <a:r>
              <a:rPr lang="fr-FR" sz="24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Bien compléter tous les champs </a:t>
            </a:r>
            <a:r>
              <a:rPr lang="fr-FR" sz="2400" dirty="0">
                <a:ea typeface="Aptos" panose="020B0004020202020204" pitchFamily="34" charset="0"/>
                <a:cs typeface="Aptos" panose="020B0004020202020204" pitchFamily="34" charset="0"/>
              </a:rPr>
              <a:t>: valider les champs « à vide » si pas concerné</a:t>
            </a:r>
          </a:p>
          <a:p>
            <a:pPr lvl="2">
              <a:buFontTx/>
              <a:buChar char="-"/>
            </a:pPr>
            <a:r>
              <a:rPr lang="fr-FR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Documentation disponible sur l’espace réservé – rubrique RSU</a:t>
            </a:r>
            <a:endParaRPr lang="fr-FR" sz="1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fr-FR" sz="2400" dirty="0"/>
          </a:p>
          <a:p>
            <a:pPr marL="685800" lvl="2" indent="0">
              <a:buNone/>
            </a:pPr>
            <a:endParaRPr lang="fr-FR" sz="2400" b="1" dirty="0"/>
          </a:p>
          <a:p>
            <a:pPr lvl="2"/>
            <a:endParaRPr lang="fr-FR" sz="2400" b="1" dirty="0">
              <a:solidFill>
                <a:srgbClr val="92D050"/>
              </a:solidFill>
            </a:endParaRPr>
          </a:p>
        </p:txBody>
      </p:sp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482068" y="152400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0DC0B786-4D52-4496-DA73-1813D7489ECD}"/>
                  </a:ext>
                </a:extLst>
              </p14:cNvPr>
              <p14:cNvContentPartPr/>
              <p14:nvPr/>
            </p14:nvContentPartPr>
            <p14:xfrm>
              <a:off x="9193664" y="6505873"/>
              <a:ext cx="336960" cy="7524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0DC0B786-4D52-4496-DA73-1813D7489E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39664" y="6398233"/>
                <a:ext cx="444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B21AAC4D-2A76-BB21-88A9-7E987949A51D}"/>
                  </a:ext>
                </a:extLst>
              </p14:cNvPr>
              <p14:cNvContentPartPr/>
              <p14:nvPr/>
            </p14:nvContentPartPr>
            <p14:xfrm>
              <a:off x="9282944" y="6609193"/>
              <a:ext cx="195120" cy="7524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B21AAC4D-2A76-BB21-88A9-7E987949A5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29304" y="6501193"/>
                <a:ext cx="3027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30B17F33-05CF-AEA8-B149-140A8F41D31A}"/>
                  </a:ext>
                </a:extLst>
              </p14:cNvPr>
              <p14:cNvContentPartPr/>
              <p14:nvPr/>
            </p14:nvContentPartPr>
            <p14:xfrm>
              <a:off x="9272864" y="6633970"/>
              <a:ext cx="267120" cy="849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30B17F33-05CF-AEA8-B149-140A8F41D3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19224" y="6525970"/>
                <a:ext cx="374760" cy="3006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ED382C1-A51D-CBA0-4534-042C0EA5B91E}"/>
              </a:ext>
            </a:extLst>
          </p:cNvPr>
          <p:cNvSpPr/>
          <p:nvPr/>
        </p:nvSpPr>
        <p:spPr>
          <a:xfrm>
            <a:off x="9144000" y="6505873"/>
            <a:ext cx="499533" cy="352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B81337-2F99-160A-5F04-F9F126FE095E}"/>
              </a:ext>
            </a:extLst>
          </p:cNvPr>
          <p:cNvSpPr txBox="1"/>
          <p:nvPr/>
        </p:nvSpPr>
        <p:spPr>
          <a:xfrm>
            <a:off x="6374264" y="44664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</a:rPr>
              <a:t>Actu  - minute</a:t>
            </a:r>
          </a:p>
        </p:txBody>
      </p:sp>
      <p:pic>
        <p:nvPicPr>
          <p:cNvPr id="26" name="Image 25" descr="Une image contenant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F593036A-0123-95D1-1031-7BDD5A7E64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67" y="887740"/>
            <a:ext cx="3043238" cy="180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47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A91F8F4C-F5D5-4FBA-4D4C-05A849F5D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904" y="845445"/>
            <a:ext cx="2873196" cy="1615942"/>
          </a:xfrm>
          <a:prstGeom prst="rect">
            <a:avLst/>
          </a:prstGeom>
        </p:spPr>
      </p:pic>
      <p:pic>
        <p:nvPicPr>
          <p:cNvPr id="18" name="Image 17" descr="Une image contenant Panneau de signalisation&#10;&#10;Description générée automatiquement">
            <a:extLst>
              <a:ext uri="{FF2B5EF4-FFF2-40B4-BE49-F238E27FC236}">
                <a16:creationId xmlns:a16="http://schemas.microsoft.com/office/drawing/2014/main" id="{AED09217-F1A5-D48D-31C5-E7C72994D4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38600"/>
            <a:ext cx="2362200" cy="2362200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28F731-1CC1-5794-CE19-12C85F7F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68" y="1343935"/>
            <a:ext cx="8210132" cy="5438726"/>
          </a:xfrm>
        </p:spPr>
        <p:txBody>
          <a:bodyPr>
            <a:normAutofit fontScale="92500" lnSpcReduction="20000"/>
          </a:bodyPr>
          <a:lstStyle/>
          <a:p>
            <a:pPr marL="685800" lvl="2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>
                <a:solidFill>
                  <a:srgbClr val="CC99FF"/>
                </a:solidFill>
              </a:rPr>
              <a:t>		3- avancements d’échelon</a:t>
            </a:r>
          </a:p>
          <a:p>
            <a:pPr marL="0" indent="0">
              <a:buNone/>
            </a:pPr>
            <a:endParaRPr lang="fr-FR" sz="2400" b="1" dirty="0">
              <a:solidFill>
                <a:srgbClr val="CC99FF"/>
              </a:solidFill>
            </a:endParaRPr>
          </a:p>
          <a:p>
            <a:pPr>
              <a:buFontTx/>
              <a:buChar char="-"/>
            </a:pPr>
            <a:r>
              <a:rPr lang="fr-FR" sz="2400" b="1" dirty="0"/>
              <a:t>Avancement du 3</a:t>
            </a:r>
            <a:r>
              <a:rPr lang="fr-FR" sz="2400" b="1" baseline="30000" dirty="0"/>
              <a:t>ème</a:t>
            </a:r>
            <a:r>
              <a:rPr lang="fr-FR" sz="2400" b="1" dirty="0"/>
              <a:t> trimestre </a:t>
            </a:r>
            <a:r>
              <a:rPr lang="fr-FR" sz="2400" dirty="0"/>
              <a:t>(juillet – septembre) disponibles sur </a:t>
            </a:r>
            <a:r>
              <a:rPr lang="fr-FR" sz="2400" dirty="0" err="1"/>
              <a:t>Agirhe</a:t>
            </a:r>
            <a:endParaRPr lang="fr-FR" sz="2400" dirty="0"/>
          </a:p>
          <a:p>
            <a:pPr>
              <a:buFontTx/>
              <a:buChar char="-"/>
            </a:pPr>
            <a:r>
              <a:rPr lang="fr-FR" sz="2400" dirty="0"/>
              <a:t>Procédure pour générer les arrêtés d’avancement d’échelon disponible sur l’espace réservé – rubrique AGIRHE - </a:t>
            </a:r>
            <a:r>
              <a:rPr lang="fr-FR" sz="2000" dirty="0">
                <a:hlinkClick r:id="rId5"/>
              </a:rPr>
              <a:t>Gestion des avancements d'échelon</a:t>
            </a:r>
            <a:endParaRPr lang="fr-FR" sz="2000" dirty="0"/>
          </a:p>
          <a:p>
            <a:pPr>
              <a:buFontTx/>
              <a:buChar char="-"/>
            </a:pPr>
            <a:r>
              <a:rPr lang="fr-FR" sz="2400" dirty="0"/>
              <a:t>Arrêtés signés de l’autorité territoriale et notifiés aux agents à retourner par mail à </a:t>
            </a:r>
            <a:r>
              <a:rPr lang="fr-FR" sz="2400" dirty="0">
                <a:hlinkClick r:id="rId6"/>
              </a:rPr>
              <a:t>service.rh@cdg18.fr</a:t>
            </a:r>
            <a:r>
              <a:rPr lang="fr-FR" sz="2400" dirty="0"/>
              <a:t> (avancement échelon – NOM PRENOM – Collectivité)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			</a:t>
            </a:r>
            <a:r>
              <a:rPr lang="fr-FR" sz="2000" b="1" dirty="0">
                <a:solidFill>
                  <a:srgbClr val="C00000"/>
                </a:solidFill>
              </a:rPr>
              <a:t>Certaines collectivités n’ont toujours pas généré les 		avancements d’échelon du 1</a:t>
            </a:r>
            <a:r>
              <a:rPr lang="fr-FR" sz="2000" b="1" baseline="30000" dirty="0">
                <a:solidFill>
                  <a:srgbClr val="C00000"/>
                </a:solidFill>
              </a:rPr>
              <a:t>er</a:t>
            </a:r>
            <a:r>
              <a:rPr lang="fr-FR" sz="2000" b="1" dirty="0">
                <a:solidFill>
                  <a:srgbClr val="C00000"/>
                </a:solidFill>
              </a:rPr>
              <a:t> semestre </a:t>
            </a:r>
            <a:endParaRPr lang="fr-FR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2400" dirty="0"/>
              <a:t>		</a:t>
            </a:r>
          </a:p>
          <a:p>
            <a:pPr marL="685800" lvl="2" indent="0">
              <a:buNone/>
            </a:pPr>
            <a:endParaRPr lang="fr-FR" sz="2400" b="1" dirty="0"/>
          </a:p>
          <a:p>
            <a:pPr lvl="2"/>
            <a:endParaRPr lang="fr-FR" sz="2400" b="1" dirty="0">
              <a:solidFill>
                <a:srgbClr val="92D050"/>
              </a:solidFill>
            </a:endParaRPr>
          </a:p>
        </p:txBody>
      </p:sp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482068" y="152400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0DC0B786-4D52-4496-DA73-1813D7489ECD}"/>
                  </a:ext>
                </a:extLst>
              </p14:cNvPr>
              <p14:cNvContentPartPr/>
              <p14:nvPr/>
            </p14:nvContentPartPr>
            <p14:xfrm>
              <a:off x="9193664" y="6505873"/>
              <a:ext cx="336960" cy="7524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0DC0B786-4D52-4496-DA73-1813D7489E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39664" y="6398233"/>
                <a:ext cx="444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B21AAC4D-2A76-BB21-88A9-7E987949A51D}"/>
                  </a:ext>
                </a:extLst>
              </p14:cNvPr>
              <p14:cNvContentPartPr/>
              <p14:nvPr/>
            </p14:nvContentPartPr>
            <p14:xfrm>
              <a:off x="9282944" y="6609193"/>
              <a:ext cx="195120" cy="7524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B21AAC4D-2A76-BB21-88A9-7E987949A51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29304" y="6501193"/>
                <a:ext cx="3027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30B17F33-05CF-AEA8-B149-140A8F41D31A}"/>
                  </a:ext>
                </a:extLst>
              </p14:cNvPr>
              <p14:cNvContentPartPr/>
              <p14:nvPr/>
            </p14:nvContentPartPr>
            <p14:xfrm>
              <a:off x="9272864" y="6633970"/>
              <a:ext cx="267120" cy="849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30B17F33-05CF-AEA8-B149-140A8F41D31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19224" y="6525970"/>
                <a:ext cx="3747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F832CDDC-53D6-9617-0C38-56FCE17EFF17}"/>
                  </a:ext>
                </a:extLst>
              </p14:cNvPr>
              <p14:cNvContentPartPr/>
              <p14:nvPr/>
            </p14:nvContentPartPr>
            <p14:xfrm>
              <a:off x="4462184" y="4936930"/>
              <a:ext cx="776880" cy="10260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F832CDDC-53D6-9617-0C38-56FCE17EFF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08544" y="4828930"/>
                <a:ext cx="884520" cy="3182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ED382C1-A51D-CBA0-4534-042C0EA5B91E}"/>
              </a:ext>
            </a:extLst>
          </p:cNvPr>
          <p:cNvSpPr/>
          <p:nvPr/>
        </p:nvSpPr>
        <p:spPr>
          <a:xfrm>
            <a:off x="9144000" y="6505873"/>
            <a:ext cx="499533" cy="352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B81337-2F99-160A-5F04-F9F126FE095E}"/>
              </a:ext>
            </a:extLst>
          </p:cNvPr>
          <p:cNvSpPr txBox="1"/>
          <p:nvPr/>
        </p:nvSpPr>
        <p:spPr>
          <a:xfrm>
            <a:off x="6374264" y="44664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</a:rPr>
              <a:t>Actu  - minute</a:t>
            </a:r>
          </a:p>
        </p:txBody>
      </p:sp>
    </p:spTree>
    <p:extLst>
      <p:ext uri="{BB962C8B-B14F-4D97-AF65-F5344CB8AC3E}">
        <p14:creationId xmlns:p14="http://schemas.microsoft.com/office/powerpoint/2010/main" val="2201514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28F731-1CC1-5794-CE19-12C85F7F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>
            <a:normAutofit lnSpcReduction="10000"/>
          </a:bodyPr>
          <a:lstStyle/>
          <a:p>
            <a:pPr marL="685800" lvl="2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>
                <a:solidFill>
                  <a:srgbClr val="EC14B9"/>
                </a:solidFill>
              </a:rPr>
              <a:t>		4 – protection sociale complémentaire Santé – 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EC14B9"/>
                </a:solidFill>
              </a:rPr>
              <a:t>			réunion AGENTS </a:t>
            </a:r>
          </a:p>
          <a:p>
            <a:r>
              <a:rPr lang="fr-FR" sz="2000" dirty="0">
                <a:effectLst/>
              </a:rPr>
              <a:t>Des réunions d’informations </a:t>
            </a:r>
            <a:r>
              <a:rPr lang="fr-FR" sz="2000" b="1" u="sng" dirty="0">
                <a:effectLst/>
              </a:rPr>
              <a:t>à destination des agents</a:t>
            </a:r>
            <a:r>
              <a:rPr lang="fr-FR" sz="2000" dirty="0">
                <a:effectLst/>
              </a:rPr>
              <a:t> des collectivités adhérentes au contrat Santé proposé par le CDG sont proposées sur le 2nd semestre.</a:t>
            </a:r>
          </a:p>
          <a:p>
            <a:r>
              <a:rPr lang="fr-FR" sz="2000" dirty="0">
                <a:effectLst/>
              </a:rPr>
              <a:t>Les réunions auront lieu</a:t>
            </a:r>
            <a:r>
              <a:rPr lang="fr-FR" sz="2000" b="1" dirty="0">
                <a:effectLst/>
              </a:rPr>
              <a:t> en </a:t>
            </a:r>
            <a:r>
              <a:rPr lang="fr-FR" sz="2000" b="1" dirty="0" err="1">
                <a:effectLst/>
              </a:rPr>
              <a:t>visio</a:t>
            </a:r>
            <a:r>
              <a:rPr lang="fr-FR" sz="2000" b="1" dirty="0">
                <a:effectLst/>
              </a:rPr>
              <a:t>, sur inscription</a:t>
            </a:r>
            <a:r>
              <a:rPr lang="fr-FR" sz="2000" dirty="0">
                <a:effectLst/>
              </a:rPr>
              <a:t> : </a:t>
            </a:r>
            <a:r>
              <a:rPr lang="fr-FR" sz="2000" u="sng" dirty="0">
                <a:solidFill>
                  <a:srgbClr val="99CCFF"/>
                </a:solidFill>
                <a:effectLst/>
                <a:hlinkClick r:id="rId3"/>
              </a:rPr>
              <a:t>lien d’inscription Groupement du Centre CDG 18 28 36 41 Réunion d'information Santé (agents) | </a:t>
            </a:r>
            <a:r>
              <a:rPr lang="fr-FR" sz="2000" u="sng" dirty="0" err="1">
                <a:solidFill>
                  <a:srgbClr val="99CCFF"/>
                </a:solidFill>
                <a:effectLst/>
                <a:hlinkClick r:id="rId3"/>
              </a:rPr>
              <a:t>Relyens</a:t>
            </a:r>
            <a:r>
              <a:rPr lang="fr-FR" sz="2000" u="sng" dirty="0">
                <a:solidFill>
                  <a:srgbClr val="99CCFF"/>
                </a:solidFill>
                <a:effectLst/>
                <a:hlinkClick r:id="rId3"/>
              </a:rPr>
              <a:t> (livestorm.co)</a:t>
            </a:r>
            <a:endParaRPr lang="fr-FR" sz="2000" dirty="0">
              <a:effectLst/>
            </a:endParaRPr>
          </a:p>
          <a:p>
            <a:r>
              <a:rPr lang="fr-FR" sz="2000" dirty="0">
                <a:effectLst/>
              </a:rPr>
              <a:t>Dates des réunions :</a:t>
            </a:r>
          </a:p>
          <a:p>
            <a:pPr marL="0" indent="0">
              <a:buNone/>
            </a:pPr>
            <a:r>
              <a:rPr lang="fr-FR" sz="2000" dirty="0">
                <a:effectLst/>
              </a:rPr>
              <a:t>	- Jeudi 12 septembre 2024 à 14h00</a:t>
            </a:r>
          </a:p>
          <a:p>
            <a:pPr marL="342900" lvl="1" indent="0">
              <a:buNone/>
            </a:pPr>
            <a:r>
              <a:rPr lang="fr-FR" sz="2000" dirty="0">
                <a:effectLst/>
              </a:rPr>
              <a:t>	- Mardi 8 octobre 2024 à 10h00</a:t>
            </a:r>
          </a:p>
          <a:p>
            <a:pPr marL="0" indent="0">
              <a:buNone/>
            </a:pPr>
            <a:r>
              <a:rPr lang="fr-FR" sz="2000">
                <a:effectLst/>
              </a:rPr>
              <a:t>	</a:t>
            </a:r>
            <a:endParaRPr lang="fr-FR" sz="2000" dirty="0">
              <a:effectLst/>
            </a:endParaRPr>
          </a:p>
          <a:p>
            <a:pPr marL="0" indent="0">
              <a:buNone/>
            </a:pPr>
            <a:r>
              <a:rPr lang="fr-FR" sz="2400" dirty="0"/>
              <a:t>		</a:t>
            </a:r>
          </a:p>
          <a:p>
            <a:pPr marL="685800" lvl="2" indent="0">
              <a:buNone/>
            </a:pPr>
            <a:endParaRPr lang="fr-FR" sz="2400" b="1" dirty="0"/>
          </a:p>
          <a:p>
            <a:pPr lvl="2"/>
            <a:endParaRPr lang="fr-FR" sz="2400" b="1" dirty="0">
              <a:solidFill>
                <a:srgbClr val="92D050"/>
              </a:solidFill>
            </a:endParaRPr>
          </a:p>
        </p:txBody>
      </p:sp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482068" y="152400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0DC0B786-4D52-4496-DA73-1813D7489ECD}"/>
                  </a:ext>
                </a:extLst>
              </p14:cNvPr>
              <p14:cNvContentPartPr/>
              <p14:nvPr/>
            </p14:nvContentPartPr>
            <p14:xfrm>
              <a:off x="9193664" y="6505873"/>
              <a:ext cx="336960" cy="7524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0DC0B786-4D52-4496-DA73-1813D7489E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39664" y="6398233"/>
                <a:ext cx="444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B21AAC4D-2A76-BB21-88A9-7E987949A51D}"/>
                  </a:ext>
                </a:extLst>
              </p14:cNvPr>
              <p14:cNvContentPartPr/>
              <p14:nvPr/>
            </p14:nvContentPartPr>
            <p14:xfrm>
              <a:off x="9282944" y="6609193"/>
              <a:ext cx="195120" cy="7524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B21AAC4D-2A76-BB21-88A9-7E987949A5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29304" y="6501193"/>
                <a:ext cx="3027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30B17F33-05CF-AEA8-B149-140A8F41D31A}"/>
                  </a:ext>
                </a:extLst>
              </p14:cNvPr>
              <p14:cNvContentPartPr/>
              <p14:nvPr/>
            </p14:nvContentPartPr>
            <p14:xfrm>
              <a:off x="9272864" y="6633970"/>
              <a:ext cx="267120" cy="849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30B17F33-05CF-AEA8-B149-140A8F41D3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19224" y="6525970"/>
                <a:ext cx="3747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F832CDDC-53D6-9617-0C38-56FCE17EFF17}"/>
                  </a:ext>
                </a:extLst>
              </p14:cNvPr>
              <p14:cNvContentPartPr/>
              <p14:nvPr/>
            </p14:nvContentPartPr>
            <p14:xfrm>
              <a:off x="4462184" y="4936930"/>
              <a:ext cx="776880" cy="10260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F832CDDC-53D6-9617-0C38-56FCE17EFF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8544" y="4828930"/>
                <a:ext cx="884520" cy="3182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ED382C1-A51D-CBA0-4534-042C0EA5B91E}"/>
              </a:ext>
            </a:extLst>
          </p:cNvPr>
          <p:cNvSpPr/>
          <p:nvPr/>
        </p:nvSpPr>
        <p:spPr>
          <a:xfrm>
            <a:off x="9144000" y="6505873"/>
            <a:ext cx="499533" cy="352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B81337-2F99-160A-5F04-F9F126FE095E}"/>
              </a:ext>
            </a:extLst>
          </p:cNvPr>
          <p:cNvSpPr txBox="1"/>
          <p:nvPr/>
        </p:nvSpPr>
        <p:spPr>
          <a:xfrm>
            <a:off x="6374264" y="44664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</a:rPr>
              <a:t>Actu  - minute</a:t>
            </a:r>
          </a:p>
        </p:txBody>
      </p:sp>
    </p:spTree>
    <p:extLst>
      <p:ext uri="{BB962C8B-B14F-4D97-AF65-F5344CB8AC3E}">
        <p14:creationId xmlns:p14="http://schemas.microsoft.com/office/powerpoint/2010/main" val="119954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CDG18_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422426" cy="1443762"/>
          </a:xfrm>
          <a:prstGeom prst="rect">
            <a:avLst/>
          </a:prstGeom>
        </p:spPr>
      </p:pic>
      <p:grpSp>
        <p:nvGrpSpPr>
          <p:cNvPr id="4" name="Groupe 14"/>
          <p:cNvGrpSpPr>
            <a:grpSpLocks/>
          </p:cNvGrpSpPr>
          <p:nvPr/>
        </p:nvGrpSpPr>
        <p:grpSpPr bwMode="auto">
          <a:xfrm>
            <a:off x="1357290" y="285728"/>
            <a:ext cx="7661932" cy="2016596"/>
            <a:chOff x="2521302" y="4447632"/>
            <a:chExt cx="6645275" cy="2324642"/>
          </a:xfrm>
        </p:grpSpPr>
        <p:sp>
          <p:nvSpPr>
            <p:cNvPr id="12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3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4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0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2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7" name="Rectangle 16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18" name="Rectangle 17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3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Diagramme 24"/>
          <p:cNvGraphicFramePr/>
          <p:nvPr>
            <p:extLst>
              <p:ext uri="{D42A27DB-BD31-4B8C-83A1-F6EECF244321}">
                <p14:modId xmlns:p14="http://schemas.microsoft.com/office/powerpoint/2010/main" val="3327081100"/>
              </p:ext>
            </p:extLst>
          </p:nvPr>
        </p:nvGraphicFramePr>
        <p:xfrm>
          <a:off x="685800" y="2286000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3547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28F731-1CC1-5794-CE19-12C85F7F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19" y="1376539"/>
            <a:ext cx="8775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		5 – retraite – nouvelle offre de services</a:t>
            </a:r>
          </a:p>
          <a:p>
            <a:pPr marL="0" indent="0" algn="just">
              <a:buNone/>
            </a:pPr>
            <a:r>
              <a:rPr lang="fr-FR" sz="2400" b="1" dirty="0">
                <a:solidFill>
                  <a:srgbClr val="FFC000"/>
                </a:solidFill>
              </a:rPr>
              <a:t>	</a:t>
            </a: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-</a:t>
            </a:r>
            <a:r>
              <a:rPr lang="fr-FR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demande de liquidation </a:t>
            </a: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 impossibilité d’envoyer des nouveaux dossiers de demande liquidation de pension avec téléversement des pièces justificatives entre le 6 et le 16 septembre</a:t>
            </a:r>
          </a:p>
          <a:p>
            <a:pPr marL="0" indent="0" algn="just">
              <a:buNone/>
            </a:pPr>
            <a:endParaRPr lang="fr-FR" sz="1400" dirty="0">
              <a:latin typeface="Aptos" panose="020B0004020202020204" pitchFamily="34" charset="0"/>
            </a:endParaRPr>
          </a:p>
          <a:p>
            <a:pPr marL="0" indent="0" algn="just">
              <a:buNone/>
            </a:pPr>
            <a:r>
              <a:rPr lang="fr-FR" sz="1800" dirty="0">
                <a:effectLst/>
                <a:latin typeface="Aptos" panose="020B0004020202020204" pitchFamily="34" charset="0"/>
              </a:rPr>
              <a:t>	- </a:t>
            </a:r>
            <a:r>
              <a:rPr lang="fr-FR" sz="1800" b="1" dirty="0">
                <a:effectLst/>
                <a:latin typeface="Aptos" panose="020B0004020202020204" pitchFamily="34" charset="0"/>
              </a:rPr>
              <a:t>Simulation de pension </a:t>
            </a:r>
            <a:r>
              <a:rPr lang="fr-FR" sz="1800" dirty="0">
                <a:effectLst/>
                <a:latin typeface="Aptos" panose="020B0004020202020204" pitchFamily="34" charset="0"/>
              </a:rPr>
              <a:t>: fermeture du simulateur au 11 septembre et mise à jour du nouveau simulateur en test depuis janvier 2024 au 16 septembre</a:t>
            </a:r>
          </a:p>
          <a:p>
            <a:pPr marL="0" indent="0">
              <a:buNone/>
            </a:pPr>
            <a:br>
              <a:rPr lang="fr-FR" sz="2000" dirty="0">
                <a:effectLst/>
                <a:latin typeface="Arial" panose="020B0604020202020204" pitchFamily="34" charset="0"/>
              </a:rPr>
            </a:br>
            <a:endParaRPr lang="fr-FR" sz="2000" dirty="0"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2400" i="1" dirty="0"/>
              <a:t>	</a:t>
            </a:r>
            <a:r>
              <a:rPr lang="fr-FR" sz="2400" dirty="0"/>
              <a:t>	</a:t>
            </a:r>
          </a:p>
          <a:p>
            <a:pPr marL="685800" lvl="2" indent="0">
              <a:buNone/>
            </a:pPr>
            <a:endParaRPr lang="fr-FR" sz="2400" b="1" dirty="0"/>
          </a:p>
          <a:p>
            <a:pPr lvl="2"/>
            <a:endParaRPr lang="fr-FR" sz="2400" b="1" dirty="0">
              <a:solidFill>
                <a:srgbClr val="92D050"/>
              </a:solidFill>
            </a:endParaRPr>
          </a:p>
        </p:txBody>
      </p:sp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482068" y="152400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0DC0B786-4D52-4496-DA73-1813D7489ECD}"/>
                  </a:ext>
                </a:extLst>
              </p14:cNvPr>
              <p14:cNvContentPartPr/>
              <p14:nvPr/>
            </p14:nvContentPartPr>
            <p14:xfrm>
              <a:off x="9193664" y="6505873"/>
              <a:ext cx="336960" cy="7524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0DC0B786-4D52-4496-DA73-1813D7489E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39664" y="6397873"/>
                <a:ext cx="444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B21AAC4D-2A76-BB21-88A9-7E987949A51D}"/>
                  </a:ext>
                </a:extLst>
              </p14:cNvPr>
              <p14:cNvContentPartPr/>
              <p14:nvPr/>
            </p14:nvContentPartPr>
            <p14:xfrm>
              <a:off x="9282944" y="6609193"/>
              <a:ext cx="195120" cy="7524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B21AAC4D-2A76-BB21-88A9-7E987949A5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28944" y="6501707"/>
                <a:ext cx="302760" cy="289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30B17F33-05CF-AEA8-B149-140A8F41D31A}"/>
                  </a:ext>
                </a:extLst>
              </p14:cNvPr>
              <p14:cNvContentPartPr/>
              <p14:nvPr/>
            </p14:nvContentPartPr>
            <p14:xfrm>
              <a:off x="9272864" y="6633970"/>
              <a:ext cx="267120" cy="849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30B17F33-05CF-AEA8-B149-140A8F41D3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18864" y="6526426"/>
                <a:ext cx="374760" cy="299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F832CDDC-53D6-9617-0C38-56FCE17EFF17}"/>
                  </a:ext>
                </a:extLst>
              </p14:cNvPr>
              <p14:cNvContentPartPr/>
              <p14:nvPr/>
            </p14:nvContentPartPr>
            <p14:xfrm>
              <a:off x="4462184" y="4936930"/>
              <a:ext cx="776880" cy="10260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F832CDDC-53D6-9617-0C38-56FCE17EFF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8184" y="4828930"/>
                <a:ext cx="884520" cy="3182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53B81337-2F99-160A-5F04-F9F126FE095E}"/>
              </a:ext>
            </a:extLst>
          </p:cNvPr>
          <p:cNvSpPr txBox="1"/>
          <p:nvPr/>
        </p:nvSpPr>
        <p:spPr>
          <a:xfrm>
            <a:off x="6374264" y="44664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</a:rPr>
              <a:t>Actu  - minute</a:t>
            </a:r>
          </a:p>
        </p:txBody>
      </p:sp>
      <p:pic>
        <p:nvPicPr>
          <p:cNvPr id="13" name="Image 12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6A39C214-160E-FA6C-A739-AF67CD7889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030" y="3601904"/>
            <a:ext cx="7769095" cy="333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96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28F731-1CC1-5794-CE19-12C85F7F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5625"/>
            <a:ext cx="8775700" cy="4351338"/>
          </a:xfrm>
        </p:spPr>
        <p:txBody>
          <a:bodyPr>
            <a:normAutofit/>
          </a:bodyPr>
          <a:lstStyle/>
          <a:p>
            <a:pPr marL="685800" lvl="2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>
                <a:solidFill>
                  <a:srgbClr val="EC14B9"/>
                </a:solidFill>
              </a:rPr>
              <a:t>		</a:t>
            </a:r>
            <a:r>
              <a:rPr lang="fr-FR" sz="2400" b="1" dirty="0">
                <a:solidFill>
                  <a:schemeClr val="accent6"/>
                </a:solidFill>
              </a:rPr>
              <a:t>6 – séminaire Ambition RH</a:t>
            </a:r>
          </a:p>
          <a:p>
            <a:pPr marL="0" indent="0" algn="just">
              <a:buNone/>
            </a:pPr>
            <a:r>
              <a:rPr lang="fr-FR" sz="2400" b="1" dirty="0">
                <a:solidFill>
                  <a:srgbClr val="FFC000"/>
                </a:solidFill>
              </a:rPr>
              <a:t>	</a:t>
            </a: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-2</a:t>
            </a:r>
            <a:r>
              <a:rPr lang="fr-FR" sz="18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ème</a:t>
            </a: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édition du séminaire Ambition RH organisé par le PETR Centre Cher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rgbClr val="92D050"/>
                </a:solidFill>
                <a:effectLst/>
                <a:latin typeface="Trebuchet MS" panose="020B0603020202020204" pitchFamily="34" charset="0"/>
              </a:rPr>
              <a:t>jeudi 10 octobre après-midi au CREPS Centre Val de Loire</a:t>
            </a:r>
          </a:p>
          <a:p>
            <a:pPr marL="0" indent="0">
              <a:buNone/>
            </a:pPr>
            <a:r>
              <a:rPr lang="fr-FR" sz="1800" dirty="0">
                <a:latin typeface="Aptos" panose="020B0004020202020204" pitchFamily="34" charset="0"/>
              </a:rPr>
              <a:t>	- Programme détaillé et lien d’inscription à venir</a:t>
            </a:r>
            <a:endParaRPr lang="fr-FR" sz="1800" dirty="0"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br>
              <a:rPr lang="fr-FR" sz="2000" dirty="0">
                <a:effectLst/>
                <a:latin typeface="Arial" panose="020B0604020202020204" pitchFamily="34" charset="0"/>
              </a:rPr>
            </a:br>
            <a:endParaRPr lang="fr-FR" sz="2000" dirty="0"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2400" i="1" dirty="0"/>
              <a:t>	</a:t>
            </a:r>
            <a:r>
              <a:rPr lang="fr-FR" sz="2400" dirty="0"/>
              <a:t>	</a:t>
            </a:r>
          </a:p>
          <a:p>
            <a:pPr marL="685800" lvl="2" indent="0">
              <a:buNone/>
            </a:pPr>
            <a:endParaRPr lang="fr-FR" sz="2400" b="1" dirty="0"/>
          </a:p>
          <a:p>
            <a:pPr lvl="2"/>
            <a:endParaRPr lang="fr-FR" sz="2400" b="1" dirty="0">
              <a:solidFill>
                <a:srgbClr val="92D050"/>
              </a:solidFill>
            </a:endParaRPr>
          </a:p>
        </p:txBody>
      </p:sp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482068" y="152400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0DC0B786-4D52-4496-DA73-1813D7489ECD}"/>
                  </a:ext>
                </a:extLst>
              </p14:cNvPr>
              <p14:cNvContentPartPr/>
              <p14:nvPr/>
            </p14:nvContentPartPr>
            <p14:xfrm>
              <a:off x="9193664" y="6505873"/>
              <a:ext cx="336960" cy="7524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0DC0B786-4D52-4496-DA73-1813D7489E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39664" y="6397873"/>
                <a:ext cx="444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B21AAC4D-2A76-BB21-88A9-7E987949A51D}"/>
                  </a:ext>
                </a:extLst>
              </p14:cNvPr>
              <p14:cNvContentPartPr/>
              <p14:nvPr/>
            </p14:nvContentPartPr>
            <p14:xfrm>
              <a:off x="9282944" y="6609193"/>
              <a:ext cx="195120" cy="7524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B21AAC4D-2A76-BB21-88A9-7E987949A5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28944" y="6501707"/>
                <a:ext cx="302760" cy="289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30B17F33-05CF-AEA8-B149-140A8F41D31A}"/>
                  </a:ext>
                </a:extLst>
              </p14:cNvPr>
              <p14:cNvContentPartPr/>
              <p14:nvPr/>
            </p14:nvContentPartPr>
            <p14:xfrm>
              <a:off x="9272864" y="6633970"/>
              <a:ext cx="267120" cy="849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30B17F33-05CF-AEA8-B149-140A8F41D3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18864" y="6526426"/>
                <a:ext cx="374760" cy="299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F832CDDC-53D6-9617-0C38-56FCE17EFF17}"/>
                  </a:ext>
                </a:extLst>
              </p14:cNvPr>
              <p14:cNvContentPartPr/>
              <p14:nvPr/>
            </p14:nvContentPartPr>
            <p14:xfrm>
              <a:off x="4462184" y="4936930"/>
              <a:ext cx="776880" cy="10260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F832CDDC-53D6-9617-0C38-56FCE17EFF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8184" y="4828930"/>
                <a:ext cx="884520" cy="3182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53B81337-2F99-160A-5F04-F9F126FE095E}"/>
              </a:ext>
            </a:extLst>
          </p:cNvPr>
          <p:cNvSpPr txBox="1"/>
          <p:nvPr/>
        </p:nvSpPr>
        <p:spPr>
          <a:xfrm>
            <a:off x="6374264" y="44664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</a:rPr>
              <a:t>Actu  - minute</a:t>
            </a:r>
          </a:p>
        </p:txBody>
      </p:sp>
      <p:pic>
        <p:nvPicPr>
          <p:cNvPr id="5" name="Image 2">
            <a:extLst>
              <a:ext uri="{FF2B5EF4-FFF2-40B4-BE49-F238E27FC236}">
                <a16:creationId xmlns:a16="http://schemas.microsoft.com/office/drawing/2014/main" id="{6F002C04-F4F4-64BD-9B5F-B8A5C514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93" y="3990817"/>
            <a:ext cx="4724400" cy="235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633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Dessin animé, Visage humain, clipart, illustration&#10;&#10;Description générée automatiquement">
            <a:extLst>
              <a:ext uri="{FF2B5EF4-FFF2-40B4-BE49-F238E27FC236}">
                <a16:creationId xmlns:a16="http://schemas.microsoft.com/office/drawing/2014/main" id="{6E953FB3-CFC7-26A3-7735-B662185352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1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16168" y="3567899"/>
            <a:ext cx="4799023" cy="2967817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28F731-1CC1-5794-CE19-12C85F7F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FFC000"/>
                </a:solidFill>
              </a:rPr>
              <a:t>7 – Prochaine </a:t>
            </a:r>
            <a:r>
              <a:rPr lang="fr-FR" sz="2400" b="1" dirty="0" err="1">
                <a:solidFill>
                  <a:srgbClr val="FFC000"/>
                </a:solidFill>
              </a:rPr>
              <a:t>visio</a:t>
            </a:r>
            <a:r>
              <a:rPr lang="fr-FR" sz="2400" b="1" dirty="0">
                <a:solidFill>
                  <a:srgbClr val="FFC000"/>
                </a:solidFill>
              </a:rPr>
              <a:t> : </a:t>
            </a:r>
          </a:p>
          <a:p>
            <a:pPr marL="0" indent="0">
              <a:buNone/>
            </a:pPr>
            <a:endParaRPr lang="fr-FR" sz="2400" b="1" dirty="0">
              <a:solidFill>
                <a:srgbClr val="FFC000"/>
              </a:solidFill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fr-FR" sz="3600" b="1" dirty="0"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91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rPr>
              <a:t>Mardi 1</a:t>
            </a:r>
            <a:r>
              <a:rPr lang="fr-FR" sz="3600" b="1" baseline="30000" dirty="0"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91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rPr>
              <a:t>er</a:t>
            </a:r>
            <a:r>
              <a:rPr lang="fr-FR" sz="3600" b="1" dirty="0"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91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rPr>
              <a:t> octobre à 9h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fr-FR" sz="3600" b="1" dirty="0"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91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rPr>
              <a:t>Jeudi 3 octobre à 14h</a:t>
            </a:r>
            <a:endParaRPr lang="fr-FR" sz="3600" dirty="0"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91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endParaRPr>
          </a:p>
          <a:p>
            <a:pPr marL="685800" lvl="2" indent="0">
              <a:buNone/>
            </a:pPr>
            <a:endParaRPr lang="fr-FR" sz="2400" dirty="0"/>
          </a:p>
          <a:p>
            <a:pPr marL="685800" lvl="2" indent="0">
              <a:buNone/>
            </a:pPr>
            <a:endParaRPr lang="fr-FR" sz="2400" b="1" dirty="0"/>
          </a:p>
          <a:p>
            <a:pPr lvl="2"/>
            <a:endParaRPr lang="fr-FR" sz="2400" b="1" dirty="0">
              <a:solidFill>
                <a:srgbClr val="92D050"/>
              </a:solidFill>
            </a:endParaRPr>
          </a:p>
        </p:txBody>
      </p:sp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482068" y="152400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0DC0B786-4D52-4496-DA73-1813D7489ECD}"/>
                  </a:ext>
                </a:extLst>
              </p14:cNvPr>
              <p14:cNvContentPartPr/>
              <p14:nvPr/>
            </p14:nvContentPartPr>
            <p14:xfrm>
              <a:off x="9193664" y="6505873"/>
              <a:ext cx="336960" cy="7524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0DC0B786-4D52-4496-DA73-1813D7489E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39664" y="6398233"/>
                <a:ext cx="444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B21AAC4D-2A76-BB21-88A9-7E987949A51D}"/>
                  </a:ext>
                </a:extLst>
              </p14:cNvPr>
              <p14:cNvContentPartPr/>
              <p14:nvPr/>
            </p14:nvContentPartPr>
            <p14:xfrm>
              <a:off x="9282944" y="6609193"/>
              <a:ext cx="195120" cy="7524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B21AAC4D-2A76-BB21-88A9-7E987949A51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29304" y="6501193"/>
                <a:ext cx="3027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30B17F33-05CF-AEA8-B149-140A8F41D31A}"/>
                  </a:ext>
                </a:extLst>
              </p14:cNvPr>
              <p14:cNvContentPartPr/>
              <p14:nvPr/>
            </p14:nvContentPartPr>
            <p14:xfrm>
              <a:off x="9272864" y="6633970"/>
              <a:ext cx="267120" cy="849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30B17F33-05CF-AEA8-B149-140A8F41D31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19224" y="6525970"/>
                <a:ext cx="3747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F832CDDC-53D6-9617-0C38-56FCE17EFF17}"/>
                  </a:ext>
                </a:extLst>
              </p14:cNvPr>
              <p14:cNvContentPartPr/>
              <p14:nvPr/>
            </p14:nvContentPartPr>
            <p14:xfrm>
              <a:off x="4462184" y="4936930"/>
              <a:ext cx="776880" cy="10260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F832CDDC-53D6-9617-0C38-56FCE17EFF1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08544" y="4828930"/>
                <a:ext cx="884520" cy="31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0825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CDG18_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422426" cy="1443762"/>
          </a:xfrm>
          <a:prstGeom prst="rect">
            <a:avLst/>
          </a:prstGeom>
        </p:spPr>
      </p:pic>
      <p:sp>
        <p:nvSpPr>
          <p:cNvPr id="23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oupe 14"/>
          <p:cNvGrpSpPr>
            <a:grpSpLocks/>
          </p:cNvGrpSpPr>
          <p:nvPr/>
        </p:nvGrpSpPr>
        <p:grpSpPr bwMode="auto">
          <a:xfrm>
            <a:off x="1482068" y="304800"/>
            <a:ext cx="7661932" cy="2016596"/>
            <a:chOff x="2521302" y="4447632"/>
            <a:chExt cx="6645275" cy="2324642"/>
          </a:xfrm>
        </p:grpSpPr>
        <p:sp>
          <p:nvSpPr>
            <p:cNvPr id="38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39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40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46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47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48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43" name="Rectangle 42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44" name="Rectangle 43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45" name="Rectangle 44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41" name="object 2"/>
          <p:cNvSpPr txBox="1">
            <a:spLocks noGrp="1"/>
          </p:cNvSpPr>
          <p:nvPr>
            <p:ph type="title"/>
          </p:nvPr>
        </p:nvSpPr>
        <p:spPr>
          <a:xfrm>
            <a:off x="533400" y="3276600"/>
            <a:ext cx="8077200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6700" marR="5080" indent="-1524635" algn="ctr">
              <a:lnSpc>
                <a:spcPct val="100000"/>
              </a:lnSpc>
              <a:spcBef>
                <a:spcPts val="105"/>
              </a:spcBef>
            </a:pPr>
            <a:r>
              <a:rPr lang="fr-FR" sz="4000" dirty="0">
                <a:solidFill>
                  <a:schemeClr val="tx1"/>
                </a:solidFill>
              </a:rPr>
              <a:t>DES QUESTIONS ?</a:t>
            </a:r>
            <a:br>
              <a:rPr lang="fr-FR" sz="4000" dirty="0">
                <a:solidFill>
                  <a:schemeClr val="tx1"/>
                </a:solidFill>
              </a:rPr>
            </a:br>
            <a:br>
              <a:rPr lang="fr-FR" sz="4000" dirty="0">
                <a:solidFill>
                  <a:schemeClr val="tx1"/>
                </a:solidFill>
              </a:rPr>
            </a:br>
            <a:br>
              <a:rPr lang="fr-FR" sz="4000" dirty="0">
                <a:solidFill>
                  <a:schemeClr val="tx1"/>
                </a:solidFill>
              </a:rPr>
            </a:br>
            <a:r>
              <a:rPr lang="fr-FR" sz="4000" dirty="0">
                <a:solidFill>
                  <a:schemeClr val="tx1"/>
                </a:solidFill>
              </a:rPr>
              <a:t>MERCI DE VOTRE ATTENTION</a:t>
            </a:r>
            <a:endParaRPr sz="4000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20FA388-9ABB-2C1C-DE37-34647D6B2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2744711"/>
            <a:ext cx="2019582" cy="27150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354240" y="186233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2AE12A-BF58-117C-438E-AAB40B1004E0}"/>
              </a:ext>
            </a:extLst>
          </p:cNvPr>
          <p:cNvSpPr txBox="1"/>
          <p:nvPr/>
        </p:nvSpPr>
        <p:spPr>
          <a:xfrm>
            <a:off x="4904669" y="609982"/>
            <a:ext cx="409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Module cotisations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62B91D-B2A7-A54D-C341-076A4D3F02BF}"/>
              </a:ext>
            </a:extLst>
          </p:cNvPr>
          <p:cNvSpPr txBox="1"/>
          <p:nvPr/>
        </p:nvSpPr>
        <p:spPr>
          <a:xfrm>
            <a:off x="457200" y="2078879"/>
            <a:ext cx="8133913" cy="444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fr-FR" dirty="0"/>
              <a:t>Pour rappel: Vos CODES AGIRHE sont les mêmes que ceux de l’espace sécurisé du site internet.  Si vous les avez oubliés, envoyer un mail à </a:t>
            </a:r>
            <a:r>
              <a:rPr lang="fr-FR" dirty="0">
                <a:hlinkClick r:id="rId4"/>
              </a:rPr>
              <a:t>ludivine.martinat@cdg18.fr</a:t>
            </a:r>
            <a:endParaRPr lang="fr-FR" dirty="0"/>
          </a:p>
          <a:p>
            <a:pPr marL="285750" indent="-285750" algn="just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fr-FR" dirty="0"/>
              <a:t>Sur l’espace réservé du site, vous retrouverez toutes les notices en lien avec l’utilisation d’AGIRHE.</a:t>
            </a:r>
          </a:p>
          <a:p>
            <a:pPr marL="285750" indent="-285750" algn="just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fr-FR" dirty="0"/>
              <a:t>Depuis juillet 2023, la saisie des cotisations est </a:t>
            </a:r>
            <a:r>
              <a:rPr lang="fr-FR" u="sng" dirty="0">
                <a:solidFill>
                  <a:srgbClr val="FF0000"/>
                </a:solidFill>
              </a:rPr>
              <a:t>obligatoire</a:t>
            </a:r>
            <a:r>
              <a:rPr lang="fr-FR" dirty="0"/>
              <a:t> sur AGIRHE – onglet collectivité.</a:t>
            </a:r>
          </a:p>
          <a:p>
            <a:pPr marL="285750" indent="-285750" algn="just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fr-FR" dirty="0">
                <a:hlinkClick r:id="rId5"/>
              </a:rPr>
              <a:t>Notice AGIRHE Cotisation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445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354240" y="186233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2AE12A-BF58-117C-438E-AAB40B1004E0}"/>
              </a:ext>
            </a:extLst>
          </p:cNvPr>
          <p:cNvSpPr txBox="1"/>
          <p:nvPr/>
        </p:nvSpPr>
        <p:spPr>
          <a:xfrm>
            <a:off x="4904669" y="609982"/>
            <a:ext cx="409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Module carrières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1CC49F-2A1B-E2C0-8C56-34C210E729FC}"/>
              </a:ext>
            </a:extLst>
          </p:cNvPr>
          <p:cNvSpPr txBox="1"/>
          <p:nvPr/>
        </p:nvSpPr>
        <p:spPr>
          <a:xfrm>
            <a:off x="762000" y="1981200"/>
            <a:ext cx="7829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compter du 1</a:t>
            </a:r>
            <a:r>
              <a:rPr lang="fr-FR" baseline="30000" dirty="0"/>
              <a:t>er</a:t>
            </a:r>
            <a:r>
              <a:rPr lang="fr-FR" dirty="0"/>
              <a:t> septembre :</a:t>
            </a:r>
          </a:p>
          <a:p>
            <a:pPr marL="285750" indent="-285750">
              <a:buFontTx/>
              <a:buChar char="-"/>
            </a:pPr>
            <a:r>
              <a:rPr lang="fr-FR" dirty="0"/>
              <a:t>Possibilité de générer les contrats dans AGIRHE – </a:t>
            </a:r>
            <a:r>
              <a:rPr lang="fr-FR" dirty="0" err="1"/>
              <a:t>cf</a:t>
            </a:r>
            <a:r>
              <a:rPr lang="fr-FR" dirty="0"/>
              <a:t> guide utilisateurs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Obligation de saisir tous les contractuels dans AGIRHE à partir de 1</a:t>
            </a:r>
            <a:r>
              <a:rPr lang="fr-FR" b="1" baseline="30000" dirty="0">
                <a:solidFill>
                  <a:srgbClr val="0070C0"/>
                </a:solidFill>
              </a:rPr>
              <a:t>er</a:t>
            </a:r>
            <a:r>
              <a:rPr lang="fr-FR" b="1" dirty="0">
                <a:solidFill>
                  <a:srgbClr val="0070C0"/>
                </a:solidFill>
              </a:rPr>
              <a:t> janvier 2025 </a:t>
            </a:r>
            <a:r>
              <a:rPr lang="fr-FR" dirty="0"/>
              <a:t>&gt; CDG doit disposer d’une base de données des contractuels à jour pour gérer les instances de dialogue social et organiser les élections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107648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Panneau de signalisation&#10;&#10;Description générée automatiquement">
            <a:extLst>
              <a:ext uri="{FF2B5EF4-FFF2-40B4-BE49-F238E27FC236}">
                <a16:creationId xmlns:a16="http://schemas.microsoft.com/office/drawing/2014/main" id="{9A354B1B-30DC-0E88-7D5A-D3C502C8AE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887" y="5181600"/>
            <a:ext cx="2362200" cy="2362200"/>
          </a:xfrm>
          <a:prstGeom prst="rect">
            <a:avLst/>
          </a:prstGeom>
        </p:spPr>
      </p:pic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354240" y="186233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2AE12A-BF58-117C-438E-AAB40B1004E0}"/>
              </a:ext>
            </a:extLst>
          </p:cNvPr>
          <p:cNvSpPr txBox="1"/>
          <p:nvPr/>
        </p:nvSpPr>
        <p:spPr>
          <a:xfrm>
            <a:off x="4904669" y="609982"/>
            <a:ext cx="409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Module instances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76BE3F5-D7C9-4FE1-0085-54589E7AEB61}"/>
              </a:ext>
            </a:extLst>
          </p:cNvPr>
          <p:cNvSpPr txBox="1"/>
          <p:nvPr/>
        </p:nvSpPr>
        <p:spPr>
          <a:xfrm>
            <a:off x="533400" y="1752600"/>
            <a:ext cx="80577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Gestion des CAP, CST, F3SCT dans </a:t>
            </a:r>
            <a:r>
              <a:rPr lang="fr-FR" dirty="0" err="1"/>
              <a:t>Agirhe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/>
              <a:t>Ouverture du module instances pour 2025 :</a:t>
            </a:r>
          </a:p>
          <a:p>
            <a:pPr marL="742950" lvl="1" indent="-285750">
              <a:buFontTx/>
              <a:buChar char="-"/>
            </a:pPr>
            <a:r>
              <a:rPr lang="fr-FR" b="1" dirty="0"/>
              <a:t>1</a:t>
            </a:r>
            <a:r>
              <a:rPr lang="fr-FR" b="1" baseline="30000" dirty="0"/>
              <a:t>ère</a:t>
            </a:r>
            <a:r>
              <a:rPr lang="fr-FR" b="1" dirty="0"/>
              <a:t> instance : CST de janvier 2025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Formation à ce module à l’automne :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6 réunions d’informations réparties sur le territoire:</a:t>
            </a:r>
          </a:p>
          <a:p>
            <a:pPr marL="1200150" lvl="2" indent="-285750">
              <a:buFontTx/>
              <a:buChar char="-"/>
            </a:pPr>
            <a:r>
              <a:rPr lang="fr-FR" dirty="0"/>
              <a:t>Mardi 15 octobre 10h : Sancerre</a:t>
            </a:r>
          </a:p>
          <a:p>
            <a:pPr marL="1200150" lvl="2" indent="-285750">
              <a:buFontTx/>
              <a:buChar char="-"/>
            </a:pPr>
            <a:r>
              <a:rPr lang="fr-FR" dirty="0"/>
              <a:t>Mardi 5 novembre 10h : Mehun sur Yèvre</a:t>
            </a:r>
          </a:p>
          <a:p>
            <a:pPr marL="1200150" lvl="2" indent="-285750">
              <a:buFontTx/>
              <a:buChar char="-"/>
            </a:pPr>
            <a:r>
              <a:rPr lang="fr-FR" dirty="0"/>
              <a:t>Jeudi 7 novembre 14h : La Guerche sur l’Aubois</a:t>
            </a:r>
          </a:p>
          <a:p>
            <a:pPr marL="1200150" lvl="2" indent="-285750">
              <a:buFontTx/>
              <a:buChar char="-"/>
            </a:pPr>
            <a:r>
              <a:rPr lang="fr-FR" dirty="0"/>
              <a:t>Vendredi 15 novembre 10h : Saint Loup </a:t>
            </a:r>
            <a:r>
              <a:rPr lang="fr-FR"/>
              <a:t>des Chaumes</a:t>
            </a:r>
            <a:endParaRPr lang="fr-FR" dirty="0"/>
          </a:p>
          <a:p>
            <a:pPr marL="1200150" lvl="2" indent="-285750">
              <a:buFontTx/>
              <a:buChar char="-"/>
            </a:pPr>
            <a:r>
              <a:rPr lang="fr-FR" dirty="0"/>
              <a:t>Jeudi 21 novembre 14h : Centre de Gestion</a:t>
            </a:r>
          </a:p>
          <a:p>
            <a:pPr marL="1200150" lvl="2" indent="-285750">
              <a:buFontTx/>
              <a:buChar char="-"/>
            </a:pPr>
            <a:r>
              <a:rPr lang="fr-FR" dirty="0"/>
              <a:t>Jeudi 28 novembre 14h : Aubigny sur </a:t>
            </a:r>
            <a:r>
              <a:rPr lang="fr-FR" dirty="0" err="1"/>
              <a:t>Nère</a:t>
            </a:r>
            <a:endParaRPr lang="fr-FR" dirty="0"/>
          </a:p>
          <a:p>
            <a:pPr marL="1200150" lvl="2" indent="-285750">
              <a:buFontTx/>
              <a:buChar char="-"/>
            </a:pPr>
            <a:endParaRPr lang="fr-FR" dirty="0">
              <a:highlight>
                <a:srgbClr val="FFFF00"/>
              </a:highlight>
            </a:endParaRPr>
          </a:p>
          <a:p>
            <a:pPr lvl="2"/>
            <a:r>
              <a:rPr lang="fr-FR" dirty="0"/>
              <a:t>Inscription sur l’une des réunions à faire via le lien dédié</a:t>
            </a:r>
          </a:p>
          <a:p>
            <a:pPr lvl="2"/>
            <a:endParaRPr lang="fr-FR" dirty="0"/>
          </a:p>
          <a:p>
            <a:pPr lvl="2"/>
            <a:r>
              <a:rPr lang="fr-FR" b="1" dirty="0">
                <a:solidFill>
                  <a:srgbClr val="FF0000"/>
                </a:solidFill>
              </a:rPr>
              <a:t>Tous les dossiers à présenter pour le CST de janvier devront être saisis sur AGIRHE : aucun dossier transmis autrement ne sera pris en compte</a:t>
            </a:r>
          </a:p>
          <a:p>
            <a:pPr marL="1200150" lvl="2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054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CDG18_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422426" cy="1443762"/>
          </a:xfrm>
          <a:prstGeom prst="rect">
            <a:avLst/>
          </a:prstGeom>
        </p:spPr>
      </p:pic>
      <p:grpSp>
        <p:nvGrpSpPr>
          <p:cNvPr id="4" name="Groupe 14"/>
          <p:cNvGrpSpPr>
            <a:grpSpLocks/>
          </p:cNvGrpSpPr>
          <p:nvPr/>
        </p:nvGrpSpPr>
        <p:grpSpPr bwMode="auto">
          <a:xfrm>
            <a:off x="1357290" y="285728"/>
            <a:ext cx="7661932" cy="2016596"/>
            <a:chOff x="2521302" y="4447632"/>
            <a:chExt cx="6645275" cy="2324642"/>
          </a:xfrm>
        </p:grpSpPr>
        <p:sp>
          <p:nvSpPr>
            <p:cNvPr id="12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3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4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0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2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7" name="Rectangle 16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18" name="Rectangle 17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3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Diagramme 24"/>
          <p:cNvGraphicFramePr/>
          <p:nvPr>
            <p:extLst>
              <p:ext uri="{D42A27DB-BD31-4B8C-83A1-F6EECF244321}">
                <p14:modId xmlns:p14="http://schemas.microsoft.com/office/powerpoint/2010/main" val="2165043863"/>
              </p:ext>
            </p:extLst>
          </p:nvPr>
        </p:nvGraphicFramePr>
        <p:xfrm>
          <a:off x="685800" y="2286000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246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354240" y="186233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7ECE640-F32C-6FB6-45F8-17072FD3398A}"/>
              </a:ext>
            </a:extLst>
          </p:cNvPr>
          <p:cNvSpPr txBox="1"/>
          <p:nvPr/>
        </p:nvSpPr>
        <p:spPr>
          <a:xfrm>
            <a:off x="533400" y="2982364"/>
            <a:ext cx="7661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/>
              <a:t>Surveillance médicale des agents réalisée par les services de médecine du travail (médecin du travail ou infirmier de santé au travail)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/>
              <a:t>Décret 85-603 du 10 juin 1985 fixe la liste des visites médicales obligatoires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/>
              <a:t>Parallèlement, il existe des visites médicales facultatives</a:t>
            </a:r>
          </a:p>
        </p:txBody>
      </p:sp>
      <p:pic>
        <p:nvPicPr>
          <p:cNvPr id="5" name="Image 4" descr="Une image contenant clipart, dessin humoristique&#10;&#10;Description générée automatiquement">
            <a:extLst>
              <a:ext uri="{FF2B5EF4-FFF2-40B4-BE49-F238E27FC236}">
                <a16:creationId xmlns:a16="http://schemas.microsoft.com/office/drawing/2014/main" id="{31D608DA-C09A-1E79-2022-E5A54264B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50" y="99384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29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anneau de signalisation&#10;&#10;Description générée automatiquement">
            <a:extLst>
              <a:ext uri="{FF2B5EF4-FFF2-40B4-BE49-F238E27FC236}">
                <a16:creationId xmlns:a16="http://schemas.microsoft.com/office/drawing/2014/main" id="{E39B47F2-BD55-22A2-70C9-5D62B2121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048000"/>
            <a:ext cx="2362200" cy="2362200"/>
          </a:xfrm>
          <a:prstGeom prst="rect">
            <a:avLst/>
          </a:prstGeom>
        </p:spPr>
      </p:pic>
      <p:pic>
        <p:nvPicPr>
          <p:cNvPr id="11" name="Image 10" descr="Logo_CDG18_B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2426" cy="1443762"/>
          </a:xfrm>
          <a:prstGeom prst="rect">
            <a:avLst/>
          </a:prstGeom>
        </p:spPr>
      </p:pic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1354240" y="186233"/>
            <a:ext cx="7661932" cy="1314472"/>
            <a:chOff x="2521302" y="4447632"/>
            <a:chExt cx="6645275" cy="2324642"/>
          </a:xfrm>
        </p:grpSpPr>
        <p:sp>
          <p:nvSpPr>
            <p:cNvPr id="14" name="Oval 2"/>
            <p:cNvSpPr>
              <a:spLocks noChangeArrowheads="1" noChangeShapeType="1"/>
            </p:cNvSpPr>
            <p:nvPr/>
          </p:nvSpPr>
          <p:spPr bwMode="auto">
            <a:xfrm>
              <a:off x="2617788" y="4448175"/>
              <a:ext cx="1805631" cy="2324099"/>
            </a:xfrm>
            <a:prstGeom prst="ellipse">
              <a:avLst/>
            </a:prstGeom>
            <a:noFill/>
            <a:ln w="3175" algn="in">
              <a:solidFill>
                <a:srgbClr val="FF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fr-FR"/>
            </a:p>
          </p:txBody>
        </p:sp>
        <p:sp>
          <p:nvSpPr>
            <p:cNvPr id="15" name="Rectangle 3"/>
            <p:cNvSpPr>
              <a:spLocks noChangeArrowheads="1" noChangeShapeType="1"/>
            </p:cNvSpPr>
            <p:nvPr/>
          </p:nvSpPr>
          <p:spPr bwMode="auto">
            <a:xfrm>
              <a:off x="2521302" y="5218584"/>
              <a:ext cx="6645275" cy="601960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fr-FR" sz="2400" b="1" dirty="0"/>
                <a:t>         </a:t>
              </a:r>
            </a:p>
          </p:txBody>
        </p:sp>
        <p:sp>
          <p:nvSpPr>
            <p:cNvPr id="16" name="Text Box 4"/>
            <p:cNvSpPr txBox="1">
              <a:spLocks noChangeArrowheads="1" noChangeShapeType="1"/>
            </p:cNvSpPr>
            <p:nvPr/>
          </p:nvSpPr>
          <p:spPr bwMode="auto">
            <a:xfrm rot="16200000">
              <a:off x="2285742" y="5425569"/>
              <a:ext cx="2225279" cy="468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195" tIns="36195" rIns="36195" bIns="36195"/>
            <a:lstStyle/>
            <a:p>
              <a:pPr algn="ctr">
                <a:defRPr/>
              </a:pPr>
              <a:r>
                <a:rPr lang="fr-FR" altLang="fr-FR" sz="900" dirty="0"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  <a:cs typeface="Arial" pitchFamily="34" charset="0"/>
                </a:rPr>
                <a:t>Centre de Gestion de la Fonction Publique Territoriale du CHER</a:t>
              </a:r>
              <a:endParaRPr lang="fr-FR" altLang="fr-FR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957638" y="5091476"/>
              <a:ext cx="171450" cy="1165229"/>
              <a:chOff x="112099728" y="105931681"/>
              <a:chExt cx="170831" cy="1165800"/>
            </a:xfrm>
          </p:grpSpPr>
          <p:sp>
            <p:nvSpPr>
              <p:cNvPr id="22" name="Rectangle 7"/>
              <p:cNvSpPr>
                <a:spLocks noChangeArrowheads="1" noChangeShapeType="1"/>
              </p:cNvSpPr>
              <p:nvPr/>
            </p:nvSpPr>
            <p:spPr bwMode="auto">
              <a:xfrm>
                <a:off x="112099934" y="105931681"/>
                <a:ext cx="170214" cy="898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3" name="Rectangle 8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2100348" y="107007652"/>
                <a:ext cx="170211" cy="898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4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12099728" y="105932209"/>
                <a:ext cx="73270" cy="116313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701088" y="4447632"/>
              <a:ext cx="169862" cy="1163632"/>
              <a:chOff x="116843535" y="105289350"/>
              <a:chExt cx="170420" cy="1163658"/>
            </a:xfrm>
          </p:grpSpPr>
          <p:sp>
            <p:nvSpPr>
              <p:cNvPr id="19" name="Rectangle 18"/>
              <p:cNvSpPr>
                <a:spLocks noChangeArrowheads="1" noChangeShapeType="1"/>
              </p:cNvSpPr>
              <p:nvPr/>
            </p:nvSpPr>
            <p:spPr bwMode="auto">
              <a:xfrm>
                <a:off x="116843535" y="105289350"/>
                <a:ext cx="170214" cy="898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  <p:sp>
            <p:nvSpPr>
              <p:cNvPr id="20" name="Rectangle 19"/>
              <p:cNvSpPr>
                <a:spLocks noChangeArrowheads="1" noChangeShapeType="1"/>
              </p:cNvSpPr>
              <p:nvPr/>
            </p:nvSpPr>
            <p:spPr bwMode="auto">
              <a:xfrm rot="10800000">
                <a:off x="116843535" y="106362772"/>
                <a:ext cx="170211" cy="898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lIns="36576" tIns="36576" rIns="36576" bIns="36576"/>
              <a:lstStyle/>
              <a:p>
                <a:endParaRPr lang="fr-FR"/>
              </a:p>
            </p:txBody>
          </p:sp>
          <p:sp>
            <p:nvSpPr>
              <p:cNvPr id="21" name="Rectangle 20"/>
              <p:cNvSpPr>
                <a:spLocks noChangeArrowheads="1" noChangeShapeType="1"/>
              </p:cNvSpPr>
              <p:nvPr/>
            </p:nvSpPr>
            <p:spPr bwMode="auto">
              <a:xfrm>
                <a:off x="116940685" y="105289878"/>
                <a:ext cx="73270" cy="11631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fr-FR"/>
              </a:p>
            </p:txBody>
          </p:sp>
        </p:grpSp>
      </p:grpSp>
      <p:sp>
        <p:nvSpPr>
          <p:cNvPr id="25" name="object 5"/>
          <p:cNvSpPr/>
          <p:nvPr/>
        </p:nvSpPr>
        <p:spPr>
          <a:xfrm>
            <a:off x="8928100" y="965056"/>
            <a:ext cx="215900" cy="4913630"/>
          </a:xfrm>
          <a:custGeom>
            <a:avLst/>
            <a:gdLst/>
            <a:ahLst/>
            <a:cxnLst/>
            <a:rect l="l" t="t" r="r" b="b"/>
            <a:pathLst>
              <a:path w="215900" h="4913630">
                <a:moveTo>
                  <a:pt x="215895" y="0"/>
                </a:moveTo>
                <a:lnTo>
                  <a:pt x="176045" y="35576"/>
                </a:lnTo>
                <a:lnTo>
                  <a:pt x="139355" y="75864"/>
                </a:lnTo>
                <a:lnTo>
                  <a:pt x="107484" y="117038"/>
                </a:lnTo>
                <a:lnTo>
                  <a:pt x="80281" y="159087"/>
                </a:lnTo>
                <a:lnTo>
                  <a:pt x="57594" y="202002"/>
                </a:lnTo>
                <a:lnTo>
                  <a:pt x="39270" y="245770"/>
                </a:lnTo>
                <a:lnTo>
                  <a:pt x="25157" y="290383"/>
                </a:lnTo>
                <a:lnTo>
                  <a:pt x="15104" y="335828"/>
                </a:lnTo>
                <a:lnTo>
                  <a:pt x="8958" y="382095"/>
                </a:lnTo>
                <a:lnTo>
                  <a:pt x="6568" y="429174"/>
                </a:lnTo>
                <a:lnTo>
                  <a:pt x="0" y="4465063"/>
                </a:lnTo>
                <a:lnTo>
                  <a:pt x="0" y="4475584"/>
                </a:lnTo>
                <a:lnTo>
                  <a:pt x="1991" y="4522986"/>
                </a:lnTo>
                <a:lnTo>
                  <a:pt x="8047" y="4569640"/>
                </a:lnTo>
                <a:lnTo>
                  <a:pt x="18293" y="4615539"/>
                </a:lnTo>
                <a:lnTo>
                  <a:pt x="32851" y="4660678"/>
                </a:lnTo>
                <a:lnTo>
                  <a:pt x="51846" y="4705050"/>
                </a:lnTo>
                <a:lnTo>
                  <a:pt x="75401" y="4748651"/>
                </a:lnTo>
                <a:lnTo>
                  <a:pt x="103641" y="4791474"/>
                </a:lnTo>
                <a:lnTo>
                  <a:pt x="136690" y="4833513"/>
                </a:lnTo>
                <a:lnTo>
                  <a:pt x="174670" y="4874762"/>
                </a:lnTo>
                <a:lnTo>
                  <a:pt x="215895" y="4913514"/>
                </a:lnTo>
                <a:lnTo>
                  <a:pt x="215895" y="0"/>
                </a:lnTo>
                <a:close/>
              </a:path>
            </a:pathLst>
          </a:custGeom>
          <a:solidFill>
            <a:srgbClr val="C8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D1D09F-FA3D-D459-6A9A-77D0DF46E2CF}"/>
              </a:ext>
            </a:extLst>
          </p:cNvPr>
          <p:cNvSpPr txBox="1"/>
          <p:nvPr/>
        </p:nvSpPr>
        <p:spPr>
          <a:xfrm>
            <a:off x="4177503" y="601062"/>
            <a:ext cx="409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Visites médicales obligatoires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C90B9EE-A9AE-C47F-1C90-EB4662EDB8F4}"/>
              </a:ext>
            </a:extLst>
          </p:cNvPr>
          <p:cNvSpPr txBox="1"/>
          <p:nvPr/>
        </p:nvSpPr>
        <p:spPr>
          <a:xfrm>
            <a:off x="838200" y="1673894"/>
            <a:ext cx="7467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B0F0"/>
                </a:solidFill>
              </a:rPr>
              <a:t>- visite médicale d’embauche </a:t>
            </a:r>
            <a:r>
              <a:rPr lang="fr-FR" sz="2000" dirty="0"/>
              <a:t>(art L.812-4 CGFP)</a:t>
            </a:r>
          </a:p>
          <a:p>
            <a:pPr algn="just"/>
            <a:r>
              <a:rPr lang="fr-FR" sz="2000" dirty="0"/>
              <a:t>	- pour apprécier la compatibilité de l’état de santé de l’agent avec les conditions de travail liées au poste</a:t>
            </a:r>
          </a:p>
          <a:p>
            <a:pPr algn="just"/>
            <a:r>
              <a:rPr lang="fr-FR" sz="2000" dirty="0"/>
              <a:t>	- à réaliser dès la prise de poste (idéalement dans le mois)</a:t>
            </a:r>
          </a:p>
          <a:p>
            <a:pPr algn="just"/>
            <a:r>
              <a:rPr lang="fr-FR" sz="2000" dirty="0"/>
              <a:t>	- remise d’une fiche de visite par le médecin à transmettre à l’employeur (si visites sur les territoires : envoi des fiches de visite par mail à la collectivité)</a:t>
            </a:r>
          </a:p>
          <a:p>
            <a:endParaRPr lang="fr-FR" sz="2000" dirty="0"/>
          </a:p>
          <a:p>
            <a:endParaRPr lang="fr-FR" sz="2000" dirty="0"/>
          </a:p>
          <a:p>
            <a:pPr algn="just"/>
            <a:r>
              <a:rPr lang="fr-FR" sz="2000" dirty="0"/>
              <a:t>	 A distinguer de la visite d’aptitude auprès du médecin agréé qui a été supprimée sauf si les fonctions nécessitent des conditions de santé particulières exigées par le statut particulier (ex: sapeurs pompiers professionnels)</a:t>
            </a:r>
          </a:p>
        </p:txBody>
      </p:sp>
      <p:pic>
        <p:nvPicPr>
          <p:cNvPr id="10" name="Image 9" descr="Une image contenant texte, clipart, dessin humoristique, illustration&#10;&#10;Description générée automatiquement">
            <a:extLst>
              <a:ext uri="{FF2B5EF4-FFF2-40B4-BE49-F238E27FC236}">
                <a16:creationId xmlns:a16="http://schemas.microsoft.com/office/drawing/2014/main" id="{4EEC3468-9673-D203-9605-E70CD875E6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91" y="5410200"/>
            <a:ext cx="16002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457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24837</TotalTime>
  <Words>2756</Words>
  <Application>Microsoft Office PowerPoint</Application>
  <PresentationFormat>Affichage à l'écran (4:3)</PresentationFormat>
  <Paragraphs>376</Paragraphs>
  <Slides>33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Trebuchet MS</vt:lpstr>
      <vt:lpstr>Wingdings</vt:lpstr>
      <vt:lpstr>Thème Office</vt:lpstr>
      <vt:lpstr>LES VISIOS DU CDG18 Session 13 – septembre 2024</vt:lpstr>
      <vt:lpstr>SOMMAIRE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 QUESTIONS ?   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L’ACTUALITE JURIDIQUE DE  LA FONCTION PUBLIQUE TERRITORIALE</dc:title>
  <dc:creator>Gdurand</dc:creator>
  <cp:lastModifiedBy>Ludivine MARTINAT</cp:lastModifiedBy>
  <cp:revision>256</cp:revision>
  <dcterms:created xsi:type="dcterms:W3CDTF">2022-04-29T09:00:44Z</dcterms:created>
  <dcterms:modified xsi:type="dcterms:W3CDTF">2024-09-13T08:37:01Z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2022-04-29T00:00:00Z</vt:filetime>
  </property>
</Properties>
</file>