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9" r:id="rId1"/>
  </p:sldMasterIdLst>
  <p:notesMasterIdLst>
    <p:notesMasterId r:id="rId23"/>
  </p:notesMasterIdLst>
  <p:sldIdLst>
    <p:sldId id="256" r:id="rId2"/>
    <p:sldId id="362" r:id="rId3"/>
    <p:sldId id="489" r:id="rId4"/>
    <p:sldId id="526" r:id="rId5"/>
    <p:sldId id="527" r:id="rId6"/>
    <p:sldId id="528" r:id="rId7"/>
    <p:sldId id="529" r:id="rId8"/>
    <p:sldId id="533" r:id="rId9"/>
    <p:sldId id="534" r:id="rId10"/>
    <p:sldId id="530" r:id="rId11"/>
    <p:sldId id="531" r:id="rId12"/>
    <p:sldId id="532" r:id="rId13"/>
    <p:sldId id="535" r:id="rId14"/>
    <p:sldId id="543" r:id="rId15"/>
    <p:sldId id="536" r:id="rId16"/>
    <p:sldId id="537" r:id="rId17"/>
    <p:sldId id="538" r:id="rId18"/>
    <p:sldId id="539" r:id="rId19"/>
    <p:sldId id="540" r:id="rId20"/>
    <p:sldId id="541" r:id="rId21"/>
    <p:sldId id="542" r:id="rId22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F99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87143" autoAdjust="0"/>
  </p:normalViewPr>
  <p:slideViewPr>
    <p:cSldViewPr>
      <p:cViewPr varScale="1">
        <p:scale>
          <a:sx n="90" d="100"/>
          <a:sy n="90" d="100"/>
        </p:scale>
        <p:origin x="54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2F7907-B3F7-43C1-857F-DC1FCB25D7A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897E62D-6A88-4914-9F20-E09D4E51F1EB}">
      <dgm:prSet phldrT="[Texte]" custT="1"/>
      <dgm:spPr>
        <a:solidFill>
          <a:srgbClr val="66CCFF"/>
        </a:solidFill>
      </dgm:spPr>
      <dgm:t>
        <a:bodyPr/>
        <a:lstStyle/>
        <a:p>
          <a:pPr algn="ctr"/>
          <a:r>
            <a:rPr lang="fr-FR" sz="4400" dirty="0"/>
            <a:t>Le FIPHFP</a:t>
          </a:r>
        </a:p>
        <a:p>
          <a:pPr algn="ctr"/>
          <a:r>
            <a:rPr lang="fr-FR" sz="4400" dirty="0"/>
            <a:t>&amp; La plateforme PEP’S</a:t>
          </a:r>
        </a:p>
      </dgm:t>
    </dgm:pt>
    <dgm:pt modelId="{A0614D09-09F9-4928-B334-ED02DFB50F0D}" type="parTrans" cxnId="{5D3F8F15-E47C-4098-A9C2-869B0B308DFA}">
      <dgm:prSet/>
      <dgm:spPr/>
      <dgm:t>
        <a:bodyPr/>
        <a:lstStyle/>
        <a:p>
          <a:endParaRPr lang="fr-FR"/>
        </a:p>
      </dgm:t>
    </dgm:pt>
    <dgm:pt modelId="{CD1C9290-20FF-41CA-9F58-5CD19B2EE6A7}" type="sibTrans" cxnId="{5D3F8F15-E47C-4098-A9C2-869B0B308DFA}">
      <dgm:prSet/>
      <dgm:spPr/>
      <dgm:t>
        <a:bodyPr/>
        <a:lstStyle/>
        <a:p>
          <a:endParaRPr lang="fr-FR"/>
        </a:p>
      </dgm:t>
    </dgm:pt>
    <dgm:pt modelId="{E8665236-67CB-4250-8E70-28E5366020B0}" type="pres">
      <dgm:prSet presAssocID="{392F7907-B3F7-43C1-857F-DC1FCB25D7AB}" presName="linear" presStyleCnt="0">
        <dgm:presLayoutVars>
          <dgm:dir/>
          <dgm:animLvl val="lvl"/>
          <dgm:resizeHandles val="exact"/>
        </dgm:presLayoutVars>
      </dgm:prSet>
      <dgm:spPr/>
    </dgm:pt>
    <dgm:pt modelId="{F117A08F-258F-4E7F-A5F9-E9053FC14039}" type="pres">
      <dgm:prSet presAssocID="{A897E62D-6A88-4914-9F20-E09D4E51F1EB}" presName="parentLin" presStyleCnt="0"/>
      <dgm:spPr/>
    </dgm:pt>
    <dgm:pt modelId="{3080216E-A1D1-4316-BEE5-08A65F123F04}" type="pres">
      <dgm:prSet presAssocID="{A897E62D-6A88-4914-9F20-E09D4E51F1EB}" presName="parentLeftMargin" presStyleLbl="node1" presStyleIdx="0" presStyleCnt="1"/>
      <dgm:spPr/>
    </dgm:pt>
    <dgm:pt modelId="{F8403D09-73B7-4432-A724-0EB3B38231A4}" type="pres">
      <dgm:prSet presAssocID="{A897E62D-6A88-4914-9F20-E09D4E51F1EB}" presName="parentText" presStyleLbl="node1" presStyleIdx="0" presStyleCnt="1" custScaleX="157296" custScaleY="176370" custLinFactNeighborX="-1969" custLinFactNeighborY="7340">
        <dgm:presLayoutVars>
          <dgm:chMax val="0"/>
          <dgm:bulletEnabled val="1"/>
        </dgm:presLayoutVars>
      </dgm:prSet>
      <dgm:spPr/>
    </dgm:pt>
    <dgm:pt modelId="{6B817595-63CD-4DC9-9B53-DEB2A64F86D6}" type="pres">
      <dgm:prSet presAssocID="{A897E62D-6A88-4914-9F20-E09D4E51F1EB}" presName="negativeSpace" presStyleCnt="0"/>
      <dgm:spPr/>
    </dgm:pt>
    <dgm:pt modelId="{87BF6F1E-1459-4BE2-85D1-DB613A545D1B}" type="pres">
      <dgm:prSet presAssocID="{A897E62D-6A88-4914-9F20-E09D4E51F1EB}" presName="childText" presStyleLbl="conFgAcc1" presStyleIdx="0" presStyleCnt="1">
        <dgm:presLayoutVars>
          <dgm:bulletEnabled val="1"/>
        </dgm:presLayoutVars>
      </dgm:prSet>
      <dgm:spPr>
        <a:ln>
          <a:solidFill>
            <a:schemeClr val="accent5"/>
          </a:solidFill>
        </a:ln>
      </dgm:spPr>
    </dgm:pt>
  </dgm:ptLst>
  <dgm:cxnLst>
    <dgm:cxn modelId="{5D3F8F15-E47C-4098-A9C2-869B0B308DFA}" srcId="{392F7907-B3F7-43C1-857F-DC1FCB25D7AB}" destId="{A897E62D-6A88-4914-9F20-E09D4E51F1EB}" srcOrd="0" destOrd="0" parTransId="{A0614D09-09F9-4928-B334-ED02DFB50F0D}" sibTransId="{CD1C9290-20FF-41CA-9F58-5CD19B2EE6A7}"/>
    <dgm:cxn modelId="{8EDF6B48-AE13-48B3-9F44-620E4F0418D0}" type="presOf" srcId="{A897E62D-6A88-4914-9F20-E09D4E51F1EB}" destId="{F8403D09-73B7-4432-A724-0EB3B38231A4}" srcOrd="1" destOrd="0" presId="urn:microsoft.com/office/officeart/2005/8/layout/list1"/>
    <dgm:cxn modelId="{DF477FCE-9A14-47F4-B6EB-26A9E79A9BE5}" type="presOf" srcId="{392F7907-B3F7-43C1-857F-DC1FCB25D7AB}" destId="{E8665236-67CB-4250-8E70-28E5366020B0}" srcOrd="0" destOrd="0" presId="urn:microsoft.com/office/officeart/2005/8/layout/list1"/>
    <dgm:cxn modelId="{14E7D3DE-BA9F-49B7-8FB4-646850CAE883}" type="presOf" srcId="{A897E62D-6A88-4914-9F20-E09D4E51F1EB}" destId="{3080216E-A1D1-4316-BEE5-08A65F123F04}" srcOrd="0" destOrd="0" presId="urn:microsoft.com/office/officeart/2005/8/layout/list1"/>
    <dgm:cxn modelId="{72A1C297-F958-41C8-8C32-6BFCF67A79FB}" type="presParOf" srcId="{E8665236-67CB-4250-8E70-28E5366020B0}" destId="{F117A08F-258F-4E7F-A5F9-E9053FC14039}" srcOrd="0" destOrd="0" presId="urn:microsoft.com/office/officeart/2005/8/layout/list1"/>
    <dgm:cxn modelId="{FE818D29-DC35-437A-9470-4A2CE4CF3AA9}" type="presParOf" srcId="{F117A08F-258F-4E7F-A5F9-E9053FC14039}" destId="{3080216E-A1D1-4316-BEE5-08A65F123F04}" srcOrd="0" destOrd="0" presId="urn:microsoft.com/office/officeart/2005/8/layout/list1"/>
    <dgm:cxn modelId="{4901DA0B-6F42-4B3D-B96C-19CE51B83DAF}" type="presParOf" srcId="{F117A08F-258F-4E7F-A5F9-E9053FC14039}" destId="{F8403D09-73B7-4432-A724-0EB3B38231A4}" srcOrd="1" destOrd="0" presId="urn:microsoft.com/office/officeart/2005/8/layout/list1"/>
    <dgm:cxn modelId="{267D6E28-929D-4FE6-926A-AF317EFF8432}" type="presParOf" srcId="{E8665236-67CB-4250-8E70-28E5366020B0}" destId="{6B817595-63CD-4DC9-9B53-DEB2A64F86D6}" srcOrd="1" destOrd="0" presId="urn:microsoft.com/office/officeart/2005/8/layout/list1"/>
    <dgm:cxn modelId="{C6427F28-058A-4A66-8AA2-DEEC4A8C5D0A}" type="presParOf" srcId="{E8665236-67CB-4250-8E70-28E5366020B0}" destId="{87BF6F1E-1459-4BE2-85D1-DB613A545D1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2F7907-B3F7-43C1-857F-DC1FCB25D7A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897E62D-6A88-4914-9F20-E09D4E51F1EB}">
      <dgm:prSet phldrT="[Texte]" custT="1"/>
      <dgm:spPr>
        <a:solidFill>
          <a:srgbClr val="FFC000"/>
        </a:solidFill>
      </dgm:spPr>
      <dgm:t>
        <a:bodyPr/>
        <a:lstStyle/>
        <a:p>
          <a:pPr algn="ctr"/>
          <a:r>
            <a:rPr lang="fr-FR" sz="4400" dirty="0"/>
            <a:t>AGIRHE: avancement d’échelon</a:t>
          </a:r>
        </a:p>
      </dgm:t>
    </dgm:pt>
    <dgm:pt modelId="{A0614D09-09F9-4928-B334-ED02DFB50F0D}" type="parTrans" cxnId="{5D3F8F15-E47C-4098-A9C2-869B0B308DFA}">
      <dgm:prSet/>
      <dgm:spPr/>
      <dgm:t>
        <a:bodyPr/>
        <a:lstStyle/>
        <a:p>
          <a:endParaRPr lang="fr-FR"/>
        </a:p>
      </dgm:t>
    </dgm:pt>
    <dgm:pt modelId="{CD1C9290-20FF-41CA-9F58-5CD19B2EE6A7}" type="sibTrans" cxnId="{5D3F8F15-E47C-4098-A9C2-869B0B308DFA}">
      <dgm:prSet/>
      <dgm:spPr/>
      <dgm:t>
        <a:bodyPr/>
        <a:lstStyle/>
        <a:p>
          <a:endParaRPr lang="fr-FR"/>
        </a:p>
      </dgm:t>
    </dgm:pt>
    <dgm:pt modelId="{E8665236-67CB-4250-8E70-28E5366020B0}" type="pres">
      <dgm:prSet presAssocID="{392F7907-B3F7-43C1-857F-DC1FCB25D7AB}" presName="linear" presStyleCnt="0">
        <dgm:presLayoutVars>
          <dgm:dir/>
          <dgm:animLvl val="lvl"/>
          <dgm:resizeHandles val="exact"/>
        </dgm:presLayoutVars>
      </dgm:prSet>
      <dgm:spPr/>
    </dgm:pt>
    <dgm:pt modelId="{F117A08F-258F-4E7F-A5F9-E9053FC14039}" type="pres">
      <dgm:prSet presAssocID="{A897E62D-6A88-4914-9F20-E09D4E51F1EB}" presName="parentLin" presStyleCnt="0"/>
      <dgm:spPr/>
    </dgm:pt>
    <dgm:pt modelId="{3080216E-A1D1-4316-BEE5-08A65F123F04}" type="pres">
      <dgm:prSet presAssocID="{A897E62D-6A88-4914-9F20-E09D4E51F1EB}" presName="parentLeftMargin" presStyleLbl="node1" presStyleIdx="0" presStyleCnt="1"/>
      <dgm:spPr/>
    </dgm:pt>
    <dgm:pt modelId="{F8403D09-73B7-4432-A724-0EB3B38231A4}" type="pres">
      <dgm:prSet presAssocID="{A897E62D-6A88-4914-9F20-E09D4E51F1EB}" presName="parentText" presStyleLbl="node1" presStyleIdx="0" presStyleCnt="1" custScaleX="157296" custScaleY="176370" custLinFactNeighborX="-1969" custLinFactNeighborY="7340">
        <dgm:presLayoutVars>
          <dgm:chMax val="0"/>
          <dgm:bulletEnabled val="1"/>
        </dgm:presLayoutVars>
      </dgm:prSet>
      <dgm:spPr/>
    </dgm:pt>
    <dgm:pt modelId="{6B817595-63CD-4DC9-9B53-DEB2A64F86D6}" type="pres">
      <dgm:prSet presAssocID="{A897E62D-6A88-4914-9F20-E09D4E51F1EB}" presName="negativeSpace" presStyleCnt="0"/>
      <dgm:spPr/>
    </dgm:pt>
    <dgm:pt modelId="{87BF6F1E-1459-4BE2-85D1-DB613A545D1B}" type="pres">
      <dgm:prSet presAssocID="{A897E62D-6A88-4914-9F20-E09D4E51F1EB}" presName="childText" presStyleLbl="conFgAcc1" presStyleIdx="0" presStyleCnt="1">
        <dgm:presLayoutVars>
          <dgm:bulletEnabled val="1"/>
        </dgm:presLayoutVars>
      </dgm:prSet>
      <dgm:spPr>
        <a:ln>
          <a:solidFill>
            <a:schemeClr val="accent5"/>
          </a:solidFill>
        </a:ln>
      </dgm:spPr>
    </dgm:pt>
  </dgm:ptLst>
  <dgm:cxnLst>
    <dgm:cxn modelId="{5D3F8F15-E47C-4098-A9C2-869B0B308DFA}" srcId="{392F7907-B3F7-43C1-857F-DC1FCB25D7AB}" destId="{A897E62D-6A88-4914-9F20-E09D4E51F1EB}" srcOrd="0" destOrd="0" parTransId="{A0614D09-09F9-4928-B334-ED02DFB50F0D}" sibTransId="{CD1C9290-20FF-41CA-9F58-5CD19B2EE6A7}"/>
    <dgm:cxn modelId="{8EDF6B48-AE13-48B3-9F44-620E4F0418D0}" type="presOf" srcId="{A897E62D-6A88-4914-9F20-E09D4E51F1EB}" destId="{F8403D09-73B7-4432-A724-0EB3B38231A4}" srcOrd="1" destOrd="0" presId="urn:microsoft.com/office/officeart/2005/8/layout/list1"/>
    <dgm:cxn modelId="{DF477FCE-9A14-47F4-B6EB-26A9E79A9BE5}" type="presOf" srcId="{392F7907-B3F7-43C1-857F-DC1FCB25D7AB}" destId="{E8665236-67CB-4250-8E70-28E5366020B0}" srcOrd="0" destOrd="0" presId="urn:microsoft.com/office/officeart/2005/8/layout/list1"/>
    <dgm:cxn modelId="{14E7D3DE-BA9F-49B7-8FB4-646850CAE883}" type="presOf" srcId="{A897E62D-6A88-4914-9F20-E09D4E51F1EB}" destId="{3080216E-A1D1-4316-BEE5-08A65F123F04}" srcOrd="0" destOrd="0" presId="urn:microsoft.com/office/officeart/2005/8/layout/list1"/>
    <dgm:cxn modelId="{72A1C297-F958-41C8-8C32-6BFCF67A79FB}" type="presParOf" srcId="{E8665236-67CB-4250-8E70-28E5366020B0}" destId="{F117A08F-258F-4E7F-A5F9-E9053FC14039}" srcOrd="0" destOrd="0" presId="urn:microsoft.com/office/officeart/2005/8/layout/list1"/>
    <dgm:cxn modelId="{FE818D29-DC35-437A-9470-4A2CE4CF3AA9}" type="presParOf" srcId="{F117A08F-258F-4E7F-A5F9-E9053FC14039}" destId="{3080216E-A1D1-4316-BEE5-08A65F123F04}" srcOrd="0" destOrd="0" presId="urn:microsoft.com/office/officeart/2005/8/layout/list1"/>
    <dgm:cxn modelId="{4901DA0B-6F42-4B3D-B96C-19CE51B83DAF}" type="presParOf" srcId="{F117A08F-258F-4E7F-A5F9-E9053FC14039}" destId="{F8403D09-73B7-4432-A724-0EB3B38231A4}" srcOrd="1" destOrd="0" presId="urn:microsoft.com/office/officeart/2005/8/layout/list1"/>
    <dgm:cxn modelId="{267D6E28-929D-4FE6-926A-AF317EFF8432}" type="presParOf" srcId="{E8665236-67CB-4250-8E70-28E5366020B0}" destId="{6B817595-63CD-4DC9-9B53-DEB2A64F86D6}" srcOrd="1" destOrd="0" presId="urn:microsoft.com/office/officeart/2005/8/layout/list1"/>
    <dgm:cxn modelId="{C6427F28-058A-4A66-8AA2-DEEC4A8C5D0A}" type="presParOf" srcId="{E8665236-67CB-4250-8E70-28E5366020B0}" destId="{87BF6F1E-1459-4BE2-85D1-DB613A545D1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2F7907-B3F7-43C1-857F-DC1FCB25D7A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897E62D-6A88-4914-9F20-E09D4E51F1EB}">
      <dgm:prSet phldrT="[Texte]" custT="1"/>
      <dgm:spPr>
        <a:solidFill>
          <a:srgbClr val="7030A0"/>
        </a:solidFill>
      </dgm:spPr>
      <dgm:t>
        <a:bodyPr/>
        <a:lstStyle/>
        <a:p>
          <a:pPr algn="ctr"/>
          <a:r>
            <a:rPr lang="fr-FR" sz="4400" dirty="0"/>
            <a:t>Réforme des secrétaires de mairie- Loi du 30 décembre 2023</a:t>
          </a:r>
        </a:p>
      </dgm:t>
    </dgm:pt>
    <dgm:pt modelId="{A0614D09-09F9-4928-B334-ED02DFB50F0D}" type="parTrans" cxnId="{5D3F8F15-E47C-4098-A9C2-869B0B308DFA}">
      <dgm:prSet/>
      <dgm:spPr/>
      <dgm:t>
        <a:bodyPr/>
        <a:lstStyle/>
        <a:p>
          <a:endParaRPr lang="fr-FR"/>
        </a:p>
      </dgm:t>
    </dgm:pt>
    <dgm:pt modelId="{CD1C9290-20FF-41CA-9F58-5CD19B2EE6A7}" type="sibTrans" cxnId="{5D3F8F15-E47C-4098-A9C2-869B0B308DFA}">
      <dgm:prSet/>
      <dgm:spPr/>
      <dgm:t>
        <a:bodyPr/>
        <a:lstStyle/>
        <a:p>
          <a:endParaRPr lang="fr-FR"/>
        </a:p>
      </dgm:t>
    </dgm:pt>
    <dgm:pt modelId="{E8665236-67CB-4250-8E70-28E5366020B0}" type="pres">
      <dgm:prSet presAssocID="{392F7907-B3F7-43C1-857F-DC1FCB25D7AB}" presName="linear" presStyleCnt="0">
        <dgm:presLayoutVars>
          <dgm:dir/>
          <dgm:animLvl val="lvl"/>
          <dgm:resizeHandles val="exact"/>
        </dgm:presLayoutVars>
      </dgm:prSet>
      <dgm:spPr/>
    </dgm:pt>
    <dgm:pt modelId="{F117A08F-258F-4E7F-A5F9-E9053FC14039}" type="pres">
      <dgm:prSet presAssocID="{A897E62D-6A88-4914-9F20-E09D4E51F1EB}" presName="parentLin" presStyleCnt="0"/>
      <dgm:spPr/>
    </dgm:pt>
    <dgm:pt modelId="{3080216E-A1D1-4316-BEE5-08A65F123F04}" type="pres">
      <dgm:prSet presAssocID="{A897E62D-6A88-4914-9F20-E09D4E51F1EB}" presName="parentLeftMargin" presStyleLbl="node1" presStyleIdx="0" presStyleCnt="1"/>
      <dgm:spPr/>
    </dgm:pt>
    <dgm:pt modelId="{F8403D09-73B7-4432-A724-0EB3B38231A4}" type="pres">
      <dgm:prSet presAssocID="{A897E62D-6A88-4914-9F20-E09D4E51F1EB}" presName="parentText" presStyleLbl="node1" presStyleIdx="0" presStyleCnt="1" custScaleX="157296" custScaleY="176370" custLinFactNeighborX="-1969" custLinFactNeighborY="7340">
        <dgm:presLayoutVars>
          <dgm:chMax val="0"/>
          <dgm:bulletEnabled val="1"/>
        </dgm:presLayoutVars>
      </dgm:prSet>
      <dgm:spPr/>
    </dgm:pt>
    <dgm:pt modelId="{6B817595-63CD-4DC9-9B53-DEB2A64F86D6}" type="pres">
      <dgm:prSet presAssocID="{A897E62D-6A88-4914-9F20-E09D4E51F1EB}" presName="negativeSpace" presStyleCnt="0"/>
      <dgm:spPr/>
    </dgm:pt>
    <dgm:pt modelId="{87BF6F1E-1459-4BE2-85D1-DB613A545D1B}" type="pres">
      <dgm:prSet presAssocID="{A897E62D-6A88-4914-9F20-E09D4E51F1EB}" presName="childText" presStyleLbl="conFgAcc1" presStyleIdx="0" presStyleCnt="1">
        <dgm:presLayoutVars>
          <dgm:bulletEnabled val="1"/>
        </dgm:presLayoutVars>
      </dgm:prSet>
      <dgm:spPr>
        <a:ln>
          <a:solidFill>
            <a:schemeClr val="accent5"/>
          </a:solidFill>
        </a:ln>
      </dgm:spPr>
    </dgm:pt>
  </dgm:ptLst>
  <dgm:cxnLst>
    <dgm:cxn modelId="{5D3F8F15-E47C-4098-A9C2-869B0B308DFA}" srcId="{392F7907-B3F7-43C1-857F-DC1FCB25D7AB}" destId="{A897E62D-6A88-4914-9F20-E09D4E51F1EB}" srcOrd="0" destOrd="0" parTransId="{A0614D09-09F9-4928-B334-ED02DFB50F0D}" sibTransId="{CD1C9290-20FF-41CA-9F58-5CD19B2EE6A7}"/>
    <dgm:cxn modelId="{8EDF6B48-AE13-48B3-9F44-620E4F0418D0}" type="presOf" srcId="{A897E62D-6A88-4914-9F20-E09D4E51F1EB}" destId="{F8403D09-73B7-4432-A724-0EB3B38231A4}" srcOrd="1" destOrd="0" presId="urn:microsoft.com/office/officeart/2005/8/layout/list1"/>
    <dgm:cxn modelId="{DF477FCE-9A14-47F4-B6EB-26A9E79A9BE5}" type="presOf" srcId="{392F7907-B3F7-43C1-857F-DC1FCB25D7AB}" destId="{E8665236-67CB-4250-8E70-28E5366020B0}" srcOrd="0" destOrd="0" presId="urn:microsoft.com/office/officeart/2005/8/layout/list1"/>
    <dgm:cxn modelId="{14E7D3DE-BA9F-49B7-8FB4-646850CAE883}" type="presOf" srcId="{A897E62D-6A88-4914-9F20-E09D4E51F1EB}" destId="{3080216E-A1D1-4316-BEE5-08A65F123F04}" srcOrd="0" destOrd="0" presId="urn:microsoft.com/office/officeart/2005/8/layout/list1"/>
    <dgm:cxn modelId="{72A1C297-F958-41C8-8C32-6BFCF67A79FB}" type="presParOf" srcId="{E8665236-67CB-4250-8E70-28E5366020B0}" destId="{F117A08F-258F-4E7F-A5F9-E9053FC14039}" srcOrd="0" destOrd="0" presId="urn:microsoft.com/office/officeart/2005/8/layout/list1"/>
    <dgm:cxn modelId="{FE818D29-DC35-437A-9470-4A2CE4CF3AA9}" type="presParOf" srcId="{F117A08F-258F-4E7F-A5F9-E9053FC14039}" destId="{3080216E-A1D1-4316-BEE5-08A65F123F04}" srcOrd="0" destOrd="0" presId="urn:microsoft.com/office/officeart/2005/8/layout/list1"/>
    <dgm:cxn modelId="{4901DA0B-6F42-4B3D-B96C-19CE51B83DAF}" type="presParOf" srcId="{F117A08F-258F-4E7F-A5F9-E9053FC14039}" destId="{F8403D09-73B7-4432-A724-0EB3B38231A4}" srcOrd="1" destOrd="0" presId="urn:microsoft.com/office/officeart/2005/8/layout/list1"/>
    <dgm:cxn modelId="{267D6E28-929D-4FE6-926A-AF317EFF8432}" type="presParOf" srcId="{E8665236-67CB-4250-8E70-28E5366020B0}" destId="{6B817595-63CD-4DC9-9B53-DEB2A64F86D6}" srcOrd="1" destOrd="0" presId="urn:microsoft.com/office/officeart/2005/8/layout/list1"/>
    <dgm:cxn modelId="{C6427F28-058A-4A66-8AA2-DEEC4A8C5D0A}" type="presParOf" srcId="{E8665236-67CB-4250-8E70-28E5366020B0}" destId="{87BF6F1E-1459-4BE2-85D1-DB613A545D1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2F7907-B3F7-43C1-857F-DC1FCB25D7A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897E62D-6A88-4914-9F20-E09D4E51F1EB}">
      <dgm:prSet phldrT="[Texte]" custT="1"/>
      <dgm:spPr>
        <a:solidFill>
          <a:srgbClr val="FFC000"/>
        </a:solidFill>
      </dgm:spPr>
      <dgm:t>
        <a:bodyPr/>
        <a:lstStyle/>
        <a:p>
          <a:pPr algn="ctr"/>
          <a:r>
            <a:rPr lang="fr-FR" sz="4400" dirty="0"/>
            <a:t>ACTU-MINUTE</a:t>
          </a:r>
        </a:p>
      </dgm:t>
    </dgm:pt>
    <dgm:pt modelId="{A0614D09-09F9-4928-B334-ED02DFB50F0D}" type="parTrans" cxnId="{5D3F8F15-E47C-4098-A9C2-869B0B308DFA}">
      <dgm:prSet/>
      <dgm:spPr/>
      <dgm:t>
        <a:bodyPr/>
        <a:lstStyle/>
        <a:p>
          <a:endParaRPr lang="fr-FR"/>
        </a:p>
      </dgm:t>
    </dgm:pt>
    <dgm:pt modelId="{CD1C9290-20FF-41CA-9F58-5CD19B2EE6A7}" type="sibTrans" cxnId="{5D3F8F15-E47C-4098-A9C2-869B0B308DFA}">
      <dgm:prSet/>
      <dgm:spPr/>
      <dgm:t>
        <a:bodyPr/>
        <a:lstStyle/>
        <a:p>
          <a:endParaRPr lang="fr-FR"/>
        </a:p>
      </dgm:t>
    </dgm:pt>
    <dgm:pt modelId="{E8665236-67CB-4250-8E70-28E5366020B0}" type="pres">
      <dgm:prSet presAssocID="{392F7907-B3F7-43C1-857F-DC1FCB25D7AB}" presName="linear" presStyleCnt="0">
        <dgm:presLayoutVars>
          <dgm:dir/>
          <dgm:animLvl val="lvl"/>
          <dgm:resizeHandles val="exact"/>
        </dgm:presLayoutVars>
      </dgm:prSet>
      <dgm:spPr/>
    </dgm:pt>
    <dgm:pt modelId="{F117A08F-258F-4E7F-A5F9-E9053FC14039}" type="pres">
      <dgm:prSet presAssocID="{A897E62D-6A88-4914-9F20-E09D4E51F1EB}" presName="parentLin" presStyleCnt="0"/>
      <dgm:spPr/>
    </dgm:pt>
    <dgm:pt modelId="{3080216E-A1D1-4316-BEE5-08A65F123F04}" type="pres">
      <dgm:prSet presAssocID="{A897E62D-6A88-4914-9F20-E09D4E51F1EB}" presName="parentLeftMargin" presStyleLbl="node1" presStyleIdx="0" presStyleCnt="1"/>
      <dgm:spPr/>
    </dgm:pt>
    <dgm:pt modelId="{F8403D09-73B7-4432-A724-0EB3B38231A4}" type="pres">
      <dgm:prSet presAssocID="{A897E62D-6A88-4914-9F20-E09D4E51F1EB}" presName="parentText" presStyleLbl="node1" presStyleIdx="0" presStyleCnt="1" custScaleX="157296" custScaleY="176370" custLinFactNeighborX="-1969" custLinFactNeighborY="7340">
        <dgm:presLayoutVars>
          <dgm:chMax val="0"/>
          <dgm:bulletEnabled val="1"/>
        </dgm:presLayoutVars>
      </dgm:prSet>
      <dgm:spPr/>
    </dgm:pt>
    <dgm:pt modelId="{6B817595-63CD-4DC9-9B53-DEB2A64F86D6}" type="pres">
      <dgm:prSet presAssocID="{A897E62D-6A88-4914-9F20-E09D4E51F1EB}" presName="negativeSpace" presStyleCnt="0"/>
      <dgm:spPr/>
    </dgm:pt>
    <dgm:pt modelId="{87BF6F1E-1459-4BE2-85D1-DB613A545D1B}" type="pres">
      <dgm:prSet presAssocID="{A897E62D-6A88-4914-9F20-E09D4E51F1EB}" presName="childText" presStyleLbl="conFgAcc1" presStyleIdx="0" presStyleCnt="1">
        <dgm:presLayoutVars>
          <dgm:bulletEnabled val="1"/>
        </dgm:presLayoutVars>
      </dgm:prSet>
      <dgm:spPr>
        <a:ln>
          <a:solidFill>
            <a:schemeClr val="accent5"/>
          </a:solidFill>
        </a:ln>
      </dgm:spPr>
    </dgm:pt>
  </dgm:ptLst>
  <dgm:cxnLst>
    <dgm:cxn modelId="{5D3F8F15-E47C-4098-A9C2-869B0B308DFA}" srcId="{392F7907-B3F7-43C1-857F-DC1FCB25D7AB}" destId="{A897E62D-6A88-4914-9F20-E09D4E51F1EB}" srcOrd="0" destOrd="0" parTransId="{A0614D09-09F9-4928-B334-ED02DFB50F0D}" sibTransId="{CD1C9290-20FF-41CA-9F58-5CD19B2EE6A7}"/>
    <dgm:cxn modelId="{8EDF6B48-AE13-48B3-9F44-620E4F0418D0}" type="presOf" srcId="{A897E62D-6A88-4914-9F20-E09D4E51F1EB}" destId="{F8403D09-73B7-4432-A724-0EB3B38231A4}" srcOrd="1" destOrd="0" presId="urn:microsoft.com/office/officeart/2005/8/layout/list1"/>
    <dgm:cxn modelId="{DF477FCE-9A14-47F4-B6EB-26A9E79A9BE5}" type="presOf" srcId="{392F7907-B3F7-43C1-857F-DC1FCB25D7AB}" destId="{E8665236-67CB-4250-8E70-28E5366020B0}" srcOrd="0" destOrd="0" presId="urn:microsoft.com/office/officeart/2005/8/layout/list1"/>
    <dgm:cxn modelId="{14E7D3DE-BA9F-49B7-8FB4-646850CAE883}" type="presOf" srcId="{A897E62D-6A88-4914-9F20-E09D4E51F1EB}" destId="{3080216E-A1D1-4316-BEE5-08A65F123F04}" srcOrd="0" destOrd="0" presId="urn:microsoft.com/office/officeart/2005/8/layout/list1"/>
    <dgm:cxn modelId="{72A1C297-F958-41C8-8C32-6BFCF67A79FB}" type="presParOf" srcId="{E8665236-67CB-4250-8E70-28E5366020B0}" destId="{F117A08F-258F-4E7F-A5F9-E9053FC14039}" srcOrd="0" destOrd="0" presId="urn:microsoft.com/office/officeart/2005/8/layout/list1"/>
    <dgm:cxn modelId="{FE818D29-DC35-437A-9470-4A2CE4CF3AA9}" type="presParOf" srcId="{F117A08F-258F-4E7F-A5F9-E9053FC14039}" destId="{3080216E-A1D1-4316-BEE5-08A65F123F04}" srcOrd="0" destOrd="0" presId="urn:microsoft.com/office/officeart/2005/8/layout/list1"/>
    <dgm:cxn modelId="{4901DA0B-6F42-4B3D-B96C-19CE51B83DAF}" type="presParOf" srcId="{F117A08F-258F-4E7F-A5F9-E9053FC14039}" destId="{F8403D09-73B7-4432-A724-0EB3B38231A4}" srcOrd="1" destOrd="0" presId="urn:microsoft.com/office/officeart/2005/8/layout/list1"/>
    <dgm:cxn modelId="{267D6E28-929D-4FE6-926A-AF317EFF8432}" type="presParOf" srcId="{E8665236-67CB-4250-8E70-28E5366020B0}" destId="{6B817595-63CD-4DC9-9B53-DEB2A64F86D6}" srcOrd="1" destOrd="0" presId="urn:microsoft.com/office/officeart/2005/8/layout/list1"/>
    <dgm:cxn modelId="{C6427F28-058A-4A66-8AA2-DEEC4A8C5D0A}" type="presParOf" srcId="{E8665236-67CB-4250-8E70-28E5366020B0}" destId="{87BF6F1E-1459-4BE2-85D1-DB613A545D1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BF6F1E-1459-4BE2-85D1-DB613A545D1B}">
      <dsp:nvSpPr>
        <dsp:cNvPr id="0" name=""/>
        <dsp:cNvSpPr/>
      </dsp:nvSpPr>
      <dsp:spPr>
        <a:xfrm>
          <a:off x="0" y="2419341"/>
          <a:ext cx="7162800" cy="161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403D09-73B7-4432-A724-0EB3B38231A4}">
      <dsp:nvSpPr>
        <dsp:cNvPr id="0" name=""/>
        <dsp:cNvSpPr/>
      </dsp:nvSpPr>
      <dsp:spPr>
        <a:xfrm>
          <a:off x="304802" y="170531"/>
          <a:ext cx="6847000" cy="3332123"/>
        </a:xfrm>
        <a:prstGeom prst="roundRect">
          <a:avLst/>
        </a:prstGeom>
        <a:solidFill>
          <a:srgbClr val="66CC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516" tIns="0" rIns="189516" bIns="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400" kern="1200" dirty="0"/>
            <a:t>Le FIPHFP</a:t>
          </a:r>
        </a:p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400" kern="1200" dirty="0"/>
            <a:t>&amp; La plateforme PEP’S</a:t>
          </a:r>
        </a:p>
      </dsp:txBody>
      <dsp:txXfrm>
        <a:off x="467463" y="333192"/>
        <a:ext cx="6521678" cy="30068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BF6F1E-1459-4BE2-85D1-DB613A545D1B}">
      <dsp:nvSpPr>
        <dsp:cNvPr id="0" name=""/>
        <dsp:cNvSpPr/>
      </dsp:nvSpPr>
      <dsp:spPr>
        <a:xfrm>
          <a:off x="0" y="2419341"/>
          <a:ext cx="7162800" cy="161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403D09-73B7-4432-A724-0EB3B38231A4}">
      <dsp:nvSpPr>
        <dsp:cNvPr id="0" name=""/>
        <dsp:cNvSpPr/>
      </dsp:nvSpPr>
      <dsp:spPr>
        <a:xfrm>
          <a:off x="304802" y="170531"/>
          <a:ext cx="6847000" cy="3332123"/>
        </a:xfrm>
        <a:prstGeom prst="round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516" tIns="0" rIns="189516" bIns="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400" kern="1200" dirty="0"/>
            <a:t>AGIRHE: avancement d’échelon</a:t>
          </a:r>
        </a:p>
      </dsp:txBody>
      <dsp:txXfrm>
        <a:off x="467463" y="333192"/>
        <a:ext cx="6521678" cy="30068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BF6F1E-1459-4BE2-85D1-DB613A545D1B}">
      <dsp:nvSpPr>
        <dsp:cNvPr id="0" name=""/>
        <dsp:cNvSpPr/>
      </dsp:nvSpPr>
      <dsp:spPr>
        <a:xfrm>
          <a:off x="0" y="2419341"/>
          <a:ext cx="7162800" cy="161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403D09-73B7-4432-A724-0EB3B38231A4}">
      <dsp:nvSpPr>
        <dsp:cNvPr id="0" name=""/>
        <dsp:cNvSpPr/>
      </dsp:nvSpPr>
      <dsp:spPr>
        <a:xfrm>
          <a:off x="304802" y="170531"/>
          <a:ext cx="6847000" cy="3332123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516" tIns="0" rIns="189516" bIns="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400" kern="1200" dirty="0"/>
            <a:t>Réforme des secrétaires de mairie- Loi du 30 décembre 2023</a:t>
          </a:r>
        </a:p>
      </dsp:txBody>
      <dsp:txXfrm>
        <a:off x="467463" y="333192"/>
        <a:ext cx="6521678" cy="30068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BF6F1E-1459-4BE2-85D1-DB613A545D1B}">
      <dsp:nvSpPr>
        <dsp:cNvPr id="0" name=""/>
        <dsp:cNvSpPr/>
      </dsp:nvSpPr>
      <dsp:spPr>
        <a:xfrm>
          <a:off x="0" y="2425393"/>
          <a:ext cx="7162800" cy="163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403D09-73B7-4432-A724-0EB3B38231A4}">
      <dsp:nvSpPr>
        <dsp:cNvPr id="0" name=""/>
        <dsp:cNvSpPr/>
      </dsp:nvSpPr>
      <dsp:spPr>
        <a:xfrm>
          <a:off x="304802" y="141446"/>
          <a:ext cx="6847000" cy="3384187"/>
        </a:xfrm>
        <a:prstGeom prst="round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516" tIns="0" rIns="189516" bIns="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400" kern="1200" dirty="0"/>
            <a:t>ACTU-MINUTE</a:t>
          </a:r>
        </a:p>
      </dsp:txBody>
      <dsp:txXfrm>
        <a:off x="470004" y="306648"/>
        <a:ext cx="6516596" cy="30537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5429C-58D9-478B-AFEE-042DE92416E5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30E37-46C0-47A2-9ABF-EFE84D65AF2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30E37-46C0-47A2-9ABF-EFE84D65AF20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5982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30E37-46C0-47A2-9ABF-EFE84D65AF20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400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30E37-46C0-47A2-9ABF-EFE84D65AF20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2932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A44152-7B63-87BB-1F9D-2FA17E85E0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40CA1FB-BBC7-EE89-C7A3-33449D17D3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7FEC10-FB71-2F46-5365-0B188A2AB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9C6750-4878-4F8C-B9DA-57CB5840798A}" type="datetimeFigureOut">
              <a:rPr lang="en-US" smtClean="0"/>
              <a:pPr>
                <a:defRPr/>
              </a:pPr>
              <a:t>2/5/2024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0AC345-D282-96B8-A24A-B224BBB69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6734DE-7B35-7976-ED42-A8A0C46FC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62403-2978-4FD4-A14F-D24AD846828E}" type="slidenum">
              <a:rPr lang="en-US" altLang="fr-FR" smtClean="0"/>
              <a:pPr/>
              <a:t>‹N°›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538784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9A59A5-75D7-715B-94CB-59ADCD676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8C1E911-BD9B-14A3-736A-B23D3AC1D5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21B9EC-D53B-368C-9F57-D3CA31A34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4/29/2022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2745CB-CFE3-A73C-C3FD-A0A7D2CD8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fr-FR" spc="-5"/>
              <a:t>CDG 18 – Réunion d’information – 03 mai 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F18AB9-8146-FD55-ED09-4DCAE7BA3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fr-FR" spc="-5" smtClean="0"/>
              <a:pPr marL="38100">
                <a:lnSpc>
                  <a:spcPts val="1425"/>
                </a:lnSpc>
              </a:pPr>
              <a:t>‹N°›</a:t>
            </a:fld>
            <a:endParaRPr lang="fr-FR" spc="-5" dirty="0"/>
          </a:p>
        </p:txBody>
      </p:sp>
    </p:spTree>
    <p:extLst>
      <p:ext uri="{BB962C8B-B14F-4D97-AF65-F5344CB8AC3E}">
        <p14:creationId xmlns:p14="http://schemas.microsoft.com/office/powerpoint/2010/main" val="872397126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0CD5606-9750-DC99-D1E7-F26DAC7A0F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6F92784-A997-45EF-F571-CCC565FEF8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6E996E-B9F5-D8B1-B1C6-BADA1D56B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4/29/2022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CA275A-9F4F-E455-8C6B-1796F8877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fr-FR" spc="-5"/>
              <a:t>CDG 18 – Réunion d’information – 03 mai 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3DE15F-1870-3DEB-F1E3-8E6868060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fr-FR" spc="-5" smtClean="0"/>
              <a:pPr marL="38100">
                <a:lnSpc>
                  <a:spcPts val="1425"/>
                </a:lnSpc>
              </a:pPr>
              <a:t>‹N°›</a:t>
            </a:fld>
            <a:endParaRPr lang="fr-FR" spc="-5" dirty="0"/>
          </a:p>
        </p:txBody>
      </p:sp>
    </p:spTree>
    <p:extLst>
      <p:ext uri="{BB962C8B-B14F-4D97-AF65-F5344CB8AC3E}">
        <p14:creationId xmlns:p14="http://schemas.microsoft.com/office/powerpoint/2010/main" val="163767757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C9B02B-1DC0-7EC8-4547-BEC0A6CD7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6B7A0D-5060-34AD-D05C-255E97A8F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426491-62A4-92D8-A3E8-387EFEA3A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4/29/2022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B2E676-C478-D8B2-4A1E-38B6DB458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fr-FR" spc="-5"/>
              <a:t>CDG 18 – Réunion d’information – 03 mai 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7C6C34-B349-A5B0-4E39-12EE1C2F3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fr-FR" spc="-5" smtClean="0"/>
              <a:pPr marL="38100">
                <a:lnSpc>
                  <a:spcPts val="1425"/>
                </a:lnSpc>
              </a:pPr>
              <a:t>‹N°›</a:t>
            </a:fld>
            <a:endParaRPr lang="fr-FR" spc="-5" dirty="0"/>
          </a:p>
        </p:txBody>
      </p:sp>
    </p:spTree>
    <p:extLst>
      <p:ext uri="{BB962C8B-B14F-4D97-AF65-F5344CB8AC3E}">
        <p14:creationId xmlns:p14="http://schemas.microsoft.com/office/powerpoint/2010/main" val="4075018950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6FDACB-DACA-69D0-B2B4-31966C12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FE8BB1-ADE3-DDDC-CD11-570596914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6CF092-4B88-9F4C-2CC4-BA36BBB18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4/29/2022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B84A76-D9EB-7686-6E94-A0A5E56CC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fr-FR" spc="-5"/>
              <a:t>CDG 18 – Réunion d’information – 03 mai 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E2A217-2F3E-C900-AFF7-6542D4135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fr-FR" spc="-5" smtClean="0"/>
              <a:pPr marL="38100">
                <a:lnSpc>
                  <a:spcPts val="1425"/>
                </a:lnSpc>
              </a:pPr>
              <a:t>‹N°›</a:t>
            </a:fld>
            <a:endParaRPr lang="fr-FR" spc="-5" dirty="0"/>
          </a:p>
        </p:txBody>
      </p:sp>
    </p:spTree>
    <p:extLst>
      <p:ext uri="{BB962C8B-B14F-4D97-AF65-F5344CB8AC3E}">
        <p14:creationId xmlns:p14="http://schemas.microsoft.com/office/powerpoint/2010/main" val="299324946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8583C3-F91D-2254-7D64-0845D9D1D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2B040E-7F4C-8D56-78B5-CF7B6EB5D3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8AB2CA-2E20-5B93-C108-1FA808973A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F11E217-CC20-CC7D-D0EC-CB3319293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4/29/2022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DB4C759-C379-AD07-2A59-C960CB14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fr-FR" spc="-5"/>
              <a:t>CDG 18 – Réunion d’information – 03 mai 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AD27DB-58F9-B6ED-F7FA-6568FF1F0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fr-FR" spc="-5" smtClean="0"/>
              <a:pPr marL="38100">
                <a:lnSpc>
                  <a:spcPts val="1425"/>
                </a:lnSpc>
              </a:pPr>
              <a:t>‹N°›</a:t>
            </a:fld>
            <a:endParaRPr lang="fr-FR" spc="-5" dirty="0"/>
          </a:p>
        </p:txBody>
      </p:sp>
    </p:spTree>
    <p:extLst>
      <p:ext uri="{BB962C8B-B14F-4D97-AF65-F5344CB8AC3E}">
        <p14:creationId xmlns:p14="http://schemas.microsoft.com/office/powerpoint/2010/main" val="458692668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A8B2C8-12B2-2EA0-7E2C-BDC06D89F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9D3D47-909A-D2B9-1318-C815922FB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4232E91-5560-5E0D-885D-27F1CD32D2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A3FBE8E-A508-2E6E-9495-4B080430FB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C611E5F-52C1-E319-CCC9-73C78857D6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1E8C504-97A3-5E57-174C-DC4354469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4/29/2022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B09FAC4-8010-35F8-A7BB-B228683C0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fr-FR" spc="-5"/>
              <a:t>CDG 18 – Réunion d’information – 03 mai 2022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CBC266F-0E51-47F3-8243-860B90AA8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fr-FR" spc="-5" smtClean="0"/>
              <a:pPr marL="38100">
                <a:lnSpc>
                  <a:spcPts val="1425"/>
                </a:lnSpc>
              </a:pPr>
              <a:t>‹N°›</a:t>
            </a:fld>
            <a:endParaRPr lang="fr-FR" spc="-5" dirty="0"/>
          </a:p>
        </p:txBody>
      </p:sp>
    </p:spTree>
    <p:extLst>
      <p:ext uri="{BB962C8B-B14F-4D97-AF65-F5344CB8AC3E}">
        <p14:creationId xmlns:p14="http://schemas.microsoft.com/office/powerpoint/2010/main" val="1563596762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D7BD07-0692-1557-7B09-B96756808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32013DF-B4E6-02B2-6878-3427DF933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4/29/2022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89A5F7F-C1CD-8B89-30F2-751104D64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fr-FR" spc="-5"/>
              <a:t>CDG 18 – Réunion d’information – 03 mai 2022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5DACC61-75E8-C6EB-902F-701C3A663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fr-FR" spc="-5" smtClean="0"/>
              <a:pPr marL="38100">
                <a:lnSpc>
                  <a:spcPts val="1425"/>
                </a:lnSpc>
              </a:pPr>
              <a:t>‹N°›</a:t>
            </a:fld>
            <a:endParaRPr lang="fr-FR" spc="-5" dirty="0"/>
          </a:p>
        </p:txBody>
      </p:sp>
    </p:spTree>
    <p:extLst>
      <p:ext uri="{BB962C8B-B14F-4D97-AF65-F5344CB8AC3E}">
        <p14:creationId xmlns:p14="http://schemas.microsoft.com/office/powerpoint/2010/main" val="1922412562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F4AA528-EB3F-5CD9-CB92-84A67087A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905A-F97D-4E54-ABC5-1CE31C62808A}" type="datetimeFigureOut">
              <a:rPr lang="fr-FR" smtClean="0"/>
              <a:pPr/>
              <a:t>05/02/2024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8461D7D-EB47-7F36-CC8F-FBB5D457E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99B2601-42BC-9A86-949A-EF796C99D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01073-81C6-4E18-943D-5D2E57C59D1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899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127AEF-F721-CD86-1A5A-6B8813006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3A181F-310C-95C5-8F4C-EB6C2BF5A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BBE421-3EF6-F4E1-7B9D-669C72E8C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F127263-A8EA-1333-0F20-2A8DE1159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4/29/2022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99D8454-26C5-E4A7-D5AE-7FB645203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fr-FR" spc="-5"/>
              <a:t>CDG 18 – Réunion d’information – 03 mai 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3665FC-C8EA-47EC-627A-5E834F838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fr-FR" spc="-5" smtClean="0"/>
              <a:pPr marL="38100">
                <a:lnSpc>
                  <a:spcPts val="1425"/>
                </a:lnSpc>
              </a:pPr>
              <a:t>‹N°›</a:t>
            </a:fld>
            <a:endParaRPr lang="fr-FR" spc="-5" dirty="0"/>
          </a:p>
        </p:txBody>
      </p:sp>
    </p:spTree>
    <p:extLst>
      <p:ext uri="{BB962C8B-B14F-4D97-AF65-F5344CB8AC3E}">
        <p14:creationId xmlns:p14="http://schemas.microsoft.com/office/powerpoint/2010/main" val="2186093607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5469FE-B454-F5E0-4282-774FD2697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1ECD914-493B-6266-5925-E1ACAD342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C8FAA62-2D02-F1AC-BE20-2976D5DA6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10FEC42-A78E-65DD-E410-1694AC2A5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4/29/2022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2F6D830-58EA-0F5A-689A-E74518EF5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fr-FR" spc="-5"/>
              <a:t>CDG 18 – Réunion d’information – 03 mai 2022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6D8DF24-FBDA-114E-471E-4A7473020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lang="fr-FR" spc="-5" smtClean="0"/>
              <a:pPr marL="38100">
                <a:lnSpc>
                  <a:spcPts val="1425"/>
                </a:lnSpc>
              </a:pPr>
              <a:t>‹N°›</a:t>
            </a:fld>
            <a:endParaRPr lang="fr-FR" spc="-5" dirty="0"/>
          </a:p>
        </p:txBody>
      </p:sp>
    </p:spTree>
    <p:extLst>
      <p:ext uri="{BB962C8B-B14F-4D97-AF65-F5344CB8AC3E}">
        <p14:creationId xmlns:p14="http://schemas.microsoft.com/office/powerpoint/2010/main" val="3485750770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5077874-EEE3-0768-6201-8580C447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DE5EBA1-1C49-FB94-8E18-909994D21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0F68BE-9B39-7468-1755-2F198684F8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4/29/2022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AF612E-E52C-E3B6-8C13-CA462B0DFB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2700">
              <a:lnSpc>
                <a:spcPts val="1425"/>
              </a:lnSpc>
            </a:pPr>
            <a:r>
              <a:rPr lang="fr-FR" spc="-5"/>
              <a:t>CDG 18 – Réunion d’information – 03 mai 2022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6D8736-65C8-AAD8-8D1B-CE4CABD58C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lang="fr-FR" spc="-5" smtClean="0"/>
              <a:pPr marL="38100">
                <a:lnSpc>
                  <a:spcPts val="1425"/>
                </a:lnSpc>
              </a:pPr>
              <a:t>‹N°›</a:t>
            </a:fld>
            <a:endParaRPr lang="fr-FR" spc="-5" dirty="0"/>
          </a:p>
        </p:txBody>
      </p:sp>
    </p:spTree>
    <p:extLst>
      <p:ext uri="{BB962C8B-B14F-4D97-AF65-F5344CB8AC3E}">
        <p14:creationId xmlns:p14="http://schemas.microsoft.com/office/powerpoint/2010/main" val="385703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iphfp.fr/actualites-et-evenements/actualites/actualisation-du-catalogue-des-interventions-du-fiphfp-janvier-2024?utm_source=notificationHebdo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file:///\\NAS1.AD.CDG18.FR\PARTAGE\98-TEMPORAIRE-F\MSOFFICE\SERVICE%20PREVENTION\FIPHFP\Convention%20Centre%202023\Guide+d'utilisation+Service+de+demande+d'aide+ponctuelle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cdg18.fr/fileadmin/bibliotheque/Documents/Acces_reserve/Outils/AGIRHE/Carrieres/procedure_agirhe_-_avancement_echelon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Service.remplacement@cdg18.fr-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assurances.retraite@cdg18.f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nfpt.fr/se-former/accueillir-apprenti/lapprentissage-collectivites-territoriales/lapprentissage-fonction-publique-territoriale/pays-loire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15327" y="2853689"/>
            <a:ext cx="7713345" cy="1427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fr-FR" sz="6000" spc="-15" dirty="0">
                <a:solidFill>
                  <a:schemeClr val="accent5">
                    <a:lumMod val="75000"/>
                  </a:schemeClr>
                </a:solidFill>
              </a:rPr>
              <a:t>LES VISIOS DU CDG18</a:t>
            </a:r>
            <a:br>
              <a:rPr lang="fr-FR" sz="4800" spc="-15" dirty="0">
                <a:solidFill>
                  <a:srgbClr val="00B0F0"/>
                </a:solidFill>
              </a:rPr>
            </a:br>
            <a:r>
              <a:rPr lang="fr-FR" sz="3200" spc="-15" dirty="0">
                <a:solidFill>
                  <a:schemeClr val="accent6"/>
                </a:solidFill>
              </a:rPr>
              <a:t>Session 8 – Février 2024</a:t>
            </a:r>
            <a:endParaRPr dirty="0">
              <a:solidFill>
                <a:schemeClr val="accent6"/>
              </a:solidFill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497061" y="643168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888888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9" name="Image 8" descr="Logo_CDG18_B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011" y="500042"/>
            <a:ext cx="1422426" cy="1443762"/>
          </a:xfrm>
          <a:prstGeom prst="rect">
            <a:avLst/>
          </a:prstGeom>
        </p:spPr>
      </p:pic>
      <p:grpSp>
        <p:nvGrpSpPr>
          <p:cNvPr id="10" name="Groupe 14"/>
          <p:cNvGrpSpPr>
            <a:grpSpLocks/>
          </p:cNvGrpSpPr>
          <p:nvPr/>
        </p:nvGrpSpPr>
        <p:grpSpPr bwMode="auto">
          <a:xfrm>
            <a:off x="1357290" y="285728"/>
            <a:ext cx="7661932" cy="2016596"/>
            <a:chOff x="2521302" y="4447632"/>
            <a:chExt cx="6645275" cy="2324642"/>
          </a:xfrm>
        </p:grpSpPr>
        <p:sp>
          <p:nvSpPr>
            <p:cNvPr id="11" name="Oval 2"/>
            <p:cNvSpPr>
              <a:spLocks noChangeArrowheads="1" noChangeShapeType="1"/>
            </p:cNvSpPr>
            <p:nvPr/>
          </p:nvSpPr>
          <p:spPr bwMode="auto">
            <a:xfrm>
              <a:off x="2617788" y="4448175"/>
              <a:ext cx="1805631" cy="2324099"/>
            </a:xfrm>
            <a:prstGeom prst="ellipse">
              <a:avLst/>
            </a:prstGeom>
            <a:noFill/>
            <a:ln w="3175" algn="in">
              <a:solidFill>
                <a:srgbClr val="FF000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fr-FR"/>
            </a:p>
          </p:txBody>
        </p:sp>
        <p:sp>
          <p:nvSpPr>
            <p:cNvPr id="12" name="Rectangle 3"/>
            <p:cNvSpPr>
              <a:spLocks noChangeArrowheads="1" noChangeShapeType="1"/>
            </p:cNvSpPr>
            <p:nvPr/>
          </p:nvSpPr>
          <p:spPr bwMode="auto">
            <a:xfrm>
              <a:off x="2521302" y="5218584"/>
              <a:ext cx="6645275" cy="601960"/>
            </a:xfrm>
            <a:prstGeom prst="rect">
              <a:avLst/>
            </a:prstGeom>
            <a:gradFill rotWithShape="1">
              <a:gsLst>
                <a:gs pos="0">
                  <a:srgbClr val="92D050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ctr"/>
              <a:r>
                <a:rPr lang="fr-FR" sz="2400" b="1" dirty="0"/>
                <a:t>         </a:t>
              </a:r>
            </a:p>
          </p:txBody>
        </p:sp>
        <p:sp>
          <p:nvSpPr>
            <p:cNvPr id="13" name="Text Box 4"/>
            <p:cNvSpPr txBox="1">
              <a:spLocks noChangeArrowheads="1" noChangeShapeType="1"/>
            </p:cNvSpPr>
            <p:nvPr/>
          </p:nvSpPr>
          <p:spPr bwMode="auto">
            <a:xfrm rot="16200000">
              <a:off x="2285742" y="5425569"/>
              <a:ext cx="2225279" cy="4681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36195" tIns="36195" rIns="36195" bIns="36195"/>
            <a:lstStyle/>
            <a:p>
              <a:pPr algn="ctr">
                <a:defRPr/>
              </a:pPr>
              <a:r>
                <a:rPr lang="fr-FR" altLang="fr-FR" sz="900" dirty="0"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itchFamily="34" charset="0"/>
                  <a:cs typeface="Arial" pitchFamily="34" charset="0"/>
                </a:rPr>
                <a:t>Centre de Gestion de la Fonction Publique Territoriale du CHER</a:t>
              </a:r>
              <a:endParaRPr lang="fr-FR" altLang="fr-FR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4" name="Group 6"/>
            <p:cNvGrpSpPr>
              <a:grpSpLocks/>
            </p:cNvGrpSpPr>
            <p:nvPr/>
          </p:nvGrpSpPr>
          <p:grpSpPr bwMode="auto">
            <a:xfrm>
              <a:off x="3957638" y="5091476"/>
              <a:ext cx="171450" cy="1165229"/>
              <a:chOff x="112099728" y="105931681"/>
              <a:chExt cx="170831" cy="1165800"/>
            </a:xfrm>
          </p:grpSpPr>
          <p:sp>
            <p:nvSpPr>
              <p:cNvPr id="19" name="Rectangle 7"/>
              <p:cNvSpPr>
                <a:spLocks noChangeArrowheads="1" noChangeShapeType="1"/>
              </p:cNvSpPr>
              <p:nvPr/>
            </p:nvSpPr>
            <p:spPr bwMode="auto">
              <a:xfrm>
                <a:off x="112099934" y="105931681"/>
                <a:ext cx="170214" cy="898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0" name="Rectangle 8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2100348" y="107007652"/>
                <a:ext cx="170211" cy="898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1" name="Rectangle 9"/>
              <p:cNvSpPr>
                <a:spLocks noChangeArrowheads="1" noChangeShapeType="1"/>
              </p:cNvSpPr>
              <p:nvPr/>
            </p:nvSpPr>
            <p:spPr bwMode="auto">
              <a:xfrm>
                <a:off x="112099728" y="105932209"/>
                <a:ext cx="73270" cy="116313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  <p:grpSp>
          <p:nvGrpSpPr>
            <p:cNvPr id="15" name="Group 10"/>
            <p:cNvGrpSpPr>
              <a:grpSpLocks/>
            </p:cNvGrpSpPr>
            <p:nvPr/>
          </p:nvGrpSpPr>
          <p:grpSpPr bwMode="auto">
            <a:xfrm>
              <a:off x="8701088" y="4447632"/>
              <a:ext cx="169862" cy="1163632"/>
              <a:chOff x="116843535" y="105289350"/>
              <a:chExt cx="170420" cy="1163658"/>
            </a:xfrm>
          </p:grpSpPr>
          <p:sp>
            <p:nvSpPr>
              <p:cNvPr id="16" name="Rectangle 15"/>
              <p:cNvSpPr>
                <a:spLocks noChangeArrowheads="1" noChangeShapeType="1"/>
              </p:cNvSpPr>
              <p:nvPr/>
            </p:nvSpPr>
            <p:spPr bwMode="auto">
              <a:xfrm>
                <a:off x="116843535" y="105289350"/>
                <a:ext cx="170214" cy="89825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17" name="Rectangle 16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6843535" y="106362772"/>
                <a:ext cx="170211" cy="8982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18" name="Rectangle 17"/>
              <p:cNvSpPr>
                <a:spLocks noChangeArrowheads="1" noChangeShapeType="1"/>
              </p:cNvSpPr>
              <p:nvPr/>
            </p:nvSpPr>
            <p:spPr bwMode="auto">
              <a:xfrm>
                <a:off x="116940685" y="105289878"/>
                <a:ext cx="73270" cy="1163130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</p:grpSp>
      <p:sp>
        <p:nvSpPr>
          <p:cNvPr id="23" name="object 5"/>
          <p:cNvSpPr/>
          <p:nvPr/>
        </p:nvSpPr>
        <p:spPr>
          <a:xfrm>
            <a:off x="8928100" y="965056"/>
            <a:ext cx="215900" cy="4913630"/>
          </a:xfrm>
          <a:custGeom>
            <a:avLst/>
            <a:gdLst/>
            <a:ahLst/>
            <a:cxnLst/>
            <a:rect l="l" t="t" r="r" b="b"/>
            <a:pathLst>
              <a:path w="215900" h="4913630">
                <a:moveTo>
                  <a:pt x="215895" y="0"/>
                </a:moveTo>
                <a:lnTo>
                  <a:pt x="176045" y="35576"/>
                </a:lnTo>
                <a:lnTo>
                  <a:pt x="139355" y="75864"/>
                </a:lnTo>
                <a:lnTo>
                  <a:pt x="107484" y="117038"/>
                </a:lnTo>
                <a:lnTo>
                  <a:pt x="80281" y="159087"/>
                </a:lnTo>
                <a:lnTo>
                  <a:pt x="57594" y="202002"/>
                </a:lnTo>
                <a:lnTo>
                  <a:pt x="39270" y="245770"/>
                </a:lnTo>
                <a:lnTo>
                  <a:pt x="25157" y="290383"/>
                </a:lnTo>
                <a:lnTo>
                  <a:pt x="15104" y="335828"/>
                </a:lnTo>
                <a:lnTo>
                  <a:pt x="8958" y="382095"/>
                </a:lnTo>
                <a:lnTo>
                  <a:pt x="6568" y="429174"/>
                </a:lnTo>
                <a:lnTo>
                  <a:pt x="0" y="4465063"/>
                </a:lnTo>
                <a:lnTo>
                  <a:pt x="0" y="4475584"/>
                </a:lnTo>
                <a:lnTo>
                  <a:pt x="1991" y="4522986"/>
                </a:lnTo>
                <a:lnTo>
                  <a:pt x="8047" y="4569640"/>
                </a:lnTo>
                <a:lnTo>
                  <a:pt x="18293" y="4615539"/>
                </a:lnTo>
                <a:lnTo>
                  <a:pt x="32851" y="4660678"/>
                </a:lnTo>
                <a:lnTo>
                  <a:pt x="51846" y="4705050"/>
                </a:lnTo>
                <a:lnTo>
                  <a:pt x="75401" y="4748651"/>
                </a:lnTo>
                <a:lnTo>
                  <a:pt x="103641" y="4791474"/>
                </a:lnTo>
                <a:lnTo>
                  <a:pt x="136690" y="4833513"/>
                </a:lnTo>
                <a:lnTo>
                  <a:pt x="174670" y="4874762"/>
                </a:lnTo>
                <a:lnTo>
                  <a:pt x="215895" y="4913514"/>
                </a:lnTo>
                <a:lnTo>
                  <a:pt x="215895" y="0"/>
                </a:lnTo>
                <a:close/>
              </a:path>
            </a:pathLst>
          </a:custGeom>
          <a:solidFill>
            <a:srgbClr val="C8E7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5">
            <a:extLst>
              <a:ext uri="{FF2B5EF4-FFF2-40B4-BE49-F238E27FC236}">
                <a16:creationId xmlns:a16="http://schemas.microsoft.com/office/drawing/2014/main" id="{59DEC9A9-D93D-BFA7-972F-C819F74BE1C2}"/>
              </a:ext>
            </a:extLst>
          </p:cNvPr>
          <p:cNvSpPr txBox="1">
            <a:spLocks/>
          </p:cNvSpPr>
          <p:nvPr/>
        </p:nvSpPr>
        <p:spPr>
          <a:xfrm>
            <a:off x="146011" y="4450110"/>
            <a:ext cx="8782089" cy="178702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400" b="1" i="0">
                <a:solidFill>
                  <a:srgbClr val="B10F61"/>
                </a:solidFill>
                <a:latin typeface="Carlito"/>
                <a:ea typeface="+mj-ea"/>
                <a:cs typeface="Carlito"/>
              </a:defRPr>
            </a:lvl1pPr>
          </a:lstStyle>
          <a:p>
            <a:pPr marL="12700" algn="ctr">
              <a:spcBef>
                <a:spcPts val="95"/>
              </a:spcBef>
            </a:pPr>
            <a:r>
              <a:rPr lang="fr-FR" sz="2800" kern="0" spc="-15" dirty="0">
                <a:solidFill>
                  <a:schemeClr val="accent5">
                    <a:lumMod val="75000"/>
                  </a:schemeClr>
                </a:solidFill>
              </a:rPr>
              <a:t>Vos intervenants pour cette session</a:t>
            </a:r>
          </a:p>
          <a:p>
            <a:pPr marL="12700" algn="ctr">
              <a:spcBef>
                <a:spcPts val="95"/>
              </a:spcBef>
            </a:pPr>
            <a:endParaRPr lang="fr-FR" sz="2000" kern="0" spc="-15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ctr">
              <a:spcBef>
                <a:spcPts val="95"/>
              </a:spcBef>
            </a:pPr>
            <a:r>
              <a:rPr lang="fr-FR" sz="2000" kern="0" spc="-1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Elyne GILLES, psychologue du travail et pilote FIPHFP</a:t>
            </a:r>
          </a:p>
          <a:p>
            <a:pPr marL="12700" algn="ctr">
              <a:spcBef>
                <a:spcPts val="95"/>
              </a:spcBef>
            </a:pPr>
            <a:r>
              <a:rPr lang="fr-FR" sz="2000" kern="0" spc="-1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Aurore VEDRENNE, Directrice Adjointe</a:t>
            </a:r>
            <a:endParaRPr lang="fr-FR" sz="2000" kern="0" spc="-15" dirty="0">
              <a:solidFill>
                <a:schemeClr val="tx1"/>
              </a:solidFill>
            </a:endParaRPr>
          </a:p>
          <a:p>
            <a:pPr marL="12700" algn="ctr">
              <a:spcBef>
                <a:spcPts val="95"/>
              </a:spcBef>
            </a:pPr>
            <a:endParaRPr lang="fr-FR" kern="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125CD9-5881-788F-01CD-35BC5441B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949"/>
            <a:ext cx="7886700" cy="777874"/>
          </a:xfrm>
        </p:spPr>
        <p:txBody>
          <a:bodyPr>
            <a:normAutofit/>
          </a:bodyPr>
          <a:lstStyle/>
          <a:p>
            <a:pPr algn="ctr"/>
            <a:r>
              <a:rPr lang="fr-FR" sz="4900" dirty="0">
                <a:solidFill>
                  <a:srgbClr val="CC99FF"/>
                </a:solidFill>
                <a:latin typeface="Calibri"/>
                <a:cs typeface="Calibri"/>
              </a:rPr>
              <a:t>3.La plateforme PEP’S</a:t>
            </a:r>
            <a:endParaRPr lang="fr-FR" sz="49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16F790-7B77-4C23-8BE3-9FC7EDB2C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638800"/>
          </a:xfrm>
        </p:spPr>
        <p:txBody>
          <a:bodyPr>
            <a:normAutofit/>
          </a:bodyPr>
          <a:lstStyle/>
          <a:p>
            <a:r>
              <a:rPr lang="fr-FR" sz="2800" dirty="0"/>
              <a:t>Demande des aides de financement via la Plateforme PEP’S</a:t>
            </a:r>
          </a:p>
          <a:p>
            <a:pPr marL="0" indent="0">
              <a:buNone/>
            </a:pPr>
            <a:r>
              <a:rPr lang="fr-FR" sz="2800" dirty="0"/>
              <a:t>Le catalogue des aides est à retrouver </a:t>
            </a:r>
            <a:r>
              <a:rPr lang="fr-FR" sz="2800" dirty="0">
                <a:hlinkClick r:id="rId2"/>
              </a:rPr>
              <a:t>ici</a:t>
            </a:r>
            <a:r>
              <a:rPr lang="fr-FR" sz="2800" dirty="0"/>
              <a:t>. </a:t>
            </a:r>
          </a:p>
          <a:p>
            <a:pPr marL="0" indent="0">
              <a:buNone/>
            </a:pPr>
            <a:r>
              <a:rPr lang="fr-FR" sz="2800" dirty="0"/>
              <a:t>Exemples d’aides 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/>
              <a:t>Achat de matériel spécifique à la restriction médicale et/ou au handicap. Financement du surcoût entre un matériel classique et celui adapté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/>
              <a:t>Prise en charge des modes de transports alternatifs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dirty="0"/>
              <a:t>Indemnité d’apprentissage à hauteur de 80% de la rémunération de l’apprenti</a:t>
            </a:r>
          </a:p>
          <a:p>
            <a:pPr marL="0" indent="0">
              <a:buNone/>
            </a:pPr>
            <a:r>
              <a:rPr lang="fr-FR" sz="2800" b="1" dirty="0"/>
              <a:t>Tout employeur peut mobiliser ces aides</a:t>
            </a:r>
            <a:r>
              <a:rPr lang="fr-FR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79197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125CD9-5881-788F-01CD-35BC5441B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949"/>
            <a:ext cx="7886700" cy="777874"/>
          </a:xfrm>
        </p:spPr>
        <p:txBody>
          <a:bodyPr>
            <a:normAutofit/>
          </a:bodyPr>
          <a:lstStyle/>
          <a:p>
            <a:pPr algn="ctr"/>
            <a:r>
              <a:rPr lang="fr-FR" sz="4900" dirty="0">
                <a:solidFill>
                  <a:srgbClr val="CC99FF"/>
                </a:solidFill>
                <a:latin typeface="Calibri"/>
                <a:cs typeface="Calibri"/>
              </a:rPr>
              <a:t>3.La plateforme PEP’S</a:t>
            </a:r>
            <a:endParaRPr lang="fr-FR" sz="49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16F790-7B77-4C23-8BE3-9FC7EDB2C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/>
              <a:t>Guide utilisateur de la plateforme PEP’S pour une demande de financement, à trouver </a:t>
            </a:r>
            <a:r>
              <a:rPr lang="fr-FR" sz="2800" dirty="0">
                <a:hlinkClick r:id="rId2" action="ppaction://hlinkfile"/>
              </a:rPr>
              <a:t>ici</a:t>
            </a:r>
            <a:r>
              <a:rPr lang="fr-FR" sz="2800" dirty="0"/>
              <a:t>.  </a:t>
            </a:r>
          </a:p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endParaRPr lang="fr-FR" sz="2800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57C98EB-D057-C7CB-8F61-0F41B10C2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637" y="1795287"/>
            <a:ext cx="3348180" cy="1633713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0B58A9C9-F2D7-76C0-FD44-52A82F956C7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1041"/>
          <a:stretch/>
        </p:blipFill>
        <p:spPr>
          <a:xfrm>
            <a:off x="152400" y="3515907"/>
            <a:ext cx="1319333" cy="315787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523D0DDA-1115-1D87-6280-AE8CD1219B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62873" y="4648200"/>
            <a:ext cx="3238952" cy="1762371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C8E4705D-890B-D6B8-8DBE-8094AD26BD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23558" y="2438400"/>
            <a:ext cx="4990779" cy="2976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87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125CD9-5881-788F-01CD-35BC5441B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949"/>
            <a:ext cx="7886700" cy="777874"/>
          </a:xfrm>
        </p:spPr>
        <p:txBody>
          <a:bodyPr>
            <a:normAutofit/>
          </a:bodyPr>
          <a:lstStyle/>
          <a:p>
            <a:pPr algn="ctr"/>
            <a:r>
              <a:rPr lang="fr-FR" sz="4900" dirty="0">
                <a:solidFill>
                  <a:srgbClr val="CC99FF"/>
                </a:solidFill>
                <a:latin typeface="Calibri"/>
                <a:cs typeface="Calibri"/>
              </a:rPr>
              <a:t>3.La plateforme PEP’S</a:t>
            </a:r>
            <a:endParaRPr lang="fr-FR" sz="49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16F790-7B77-4C23-8BE3-9FC7EDB2C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dirty="0"/>
              <a:t>Accompagnement du CDG à :</a:t>
            </a:r>
          </a:p>
          <a:p>
            <a:r>
              <a:rPr lang="fr-FR" sz="2800" dirty="0"/>
              <a:t>La lecture et la compréhension du catalogue des aides</a:t>
            </a:r>
          </a:p>
          <a:p>
            <a:r>
              <a:rPr lang="fr-FR" sz="2800" dirty="0"/>
              <a:t>La demande des aides via la Plateforme PEP’S</a:t>
            </a:r>
          </a:p>
          <a:p>
            <a:r>
              <a:rPr lang="fr-FR" sz="2800" dirty="0"/>
              <a:t>La mise en place du matériel adapté</a:t>
            </a:r>
          </a:p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r>
              <a:rPr lang="fr-FR" sz="2800" dirty="0">
                <a:sym typeface="Wingdings" panose="05000000000000000000" pitchFamily="2" charset="2"/>
              </a:rPr>
              <a:t>Tous les accompagnements du CDG liés au handicap sont pris en charge par le FIPHFP. Aucun coût pour les collectivités</a:t>
            </a:r>
          </a:p>
          <a:p>
            <a:pPr marL="0" indent="0">
              <a:buNone/>
            </a:pPr>
            <a:endParaRPr lang="fr-FR" sz="28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r-FR" sz="2800" dirty="0">
                <a:solidFill>
                  <a:srgbClr val="00B0F0"/>
                </a:solidFill>
                <a:sym typeface="Wingdings" panose="05000000000000000000" pitchFamily="2" charset="2"/>
              </a:rPr>
              <a:t>Coordonnées de votre référente handicap du CDG :</a:t>
            </a:r>
          </a:p>
          <a:p>
            <a:pPr marL="0" indent="0">
              <a:buNone/>
            </a:pPr>
            <a:r>
              <a:rPr lang="fr-FR" sz="2800" dirty="0">
                <a:solidFill>
                  <a:srgbClr val="00B0F0"/>
                </a:solidFill>
                <a:sym typeface="Wingdings" panose="05000000000000000000" pitchFamily="2" charset="2"/>
              </a:rPr>
              <a:t>Elyne GILLES, Psychologue du Travail</a:t>
            </a:r>
          </a:p>
          <a:p>
            <a:pPr marL="0" indent="0">
              <a:buNone/>
            </a:pPr>
            <a:r>
              <a:rPr lang="fr-FR" sz="2800" dirty="0">
                <a:solidFill>
                  <a:srgbClr val="00B0F0"/>
                </a:solidFill>
                <a:sym typeface="Wingdings" panose="05000000000000000000" pitchFamily="2" charset="2"/>
              </a:rPr>
              <a:t>Tel : 02 18 15 01 65; Mail : psychologue@cdg18.fr</a:t>
            </a:r>
            <a:endParaRPr lang="fr-FR" sz="2800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260882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Logo_CDG18_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0"/>
            <a:ext cx="1422426" cy="1443762"/>
          </a:xfrm>
          <a:prstGeom prst="rect">
            <a:avLst/>
          </a:prstGeom>
        </p:spPr>
      </p:pic>
      <p:grpSp>
        <p:nvGrpSpPr>
          <p:cNvPr id="4" name="Groupe 14"/>
          <p:cNvGrpSpPr>
            <a:grpSpLocks/>
          </p:cNvGrpSpPr>
          <p:nvPr/>
        </p:nvGrpSpPr>
        <p:grpSpPr bwMode="auto">
          <a:xfrm>
            <a:off x="1357290" y="285728"/>
            <a:ext cx="7661932" cy="2016596"/>
            <a:chOff x="2521302" y="4447632"/>
            <a:chExt cx="6645275" cy="2324642"/>
          </a:xfrm>
        </p:grpSpPr>
        <p:sp>
          <p:nvSpPr>
            <p:cNvPr id="12" name="Oval 2"/>
            <p:cNvSpPr>
              <a:spLocks noChangeArrowheads="1" noChangeShapeType="1"/>
            </p:cNvSpPr>
            <p:nvPr/>
          </p:nvSpPr>
          <p:spPr bwMode="auto">
            <a:xfrm>
              <a:off x="2617788" y="4448175"/>
              <a:ext cx="1805631" cy="2324099"/>
            </a:xfrm>
            <a:prstGeom prst="ellipse">
              <a:avLst/>
            </a:prstGeom>
            <a:noFill/>
            <a:ln w="3175" algn="in">
              <a:solidFill>
                <a:srgbClr val="FF000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fr-FR"/>
            </a:p>
          </p:txBody>
        </p:sp>
        <p:sp>
          <p:nvSpPr>
            <p:cNvPr id="13" name="Rectangle 3"/>
            <p:cNvSpPr>
              <a:spLocks noChangeArrowheads="1" noChangeShapeType="1"/>
            </p:cNvSpPr>
            <p:nvPr/>
          </p:nvSpPr>
          <p:spPr bwMode="auto">
            <a:xfrm>
              <a:off x="2521302" y="5218584"/>
              <a:ext cx="6645275" cy="601960"/>
            </a:xfrm>
            <a:prstGeom prst="rect">
              <a:avLst/>
            </a:prstGeom>
            <a:gradFill rotWithShape="1">
              <a:gsLst>
                <a:gs pos="0">
                  <a:srgbClr val="92D050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ctr"/>
              <a:r>
                <a:rPr lang="fr-FR" sz="2400" b="1" dirty="0"/>
                <a:t>         </a:t>
              </a:r>
            </a:p>
          </p:txBody>
        </p:sp>
        <p:sp>
          <p:nvSpPr>
            <p:cNvPr id="14" name="Text Box 4"/>
            <p:cNvSpPr txBox="1">
              <a:spLocks noChangeArrowheads="1" noChangeShapeType="1"/>
            </p:cNvSpPr>
            <p:nvPr/>
          </p:nvSpPr>
          <p:spPr bwMode="auto">
            <a:xfrm rot="16200000">
              <a:off x="2285742" y="5425569"/>
              <a:ext cx="2225279" cy="4681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36195" tIns="36195" rIns="36195" bIns="36195"/>
            <a:lstStyle/>
            <a:p>
              <a:pPr algn="ctr">
                <a:defRPr/>
              </a:pPr>
              <a:r>
                <a:rPr lang="fr-FR" altLang="fr-FR" sz="900" dirty="0"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itchFamily="34" charset="0"/>
                  <a:cs typeface="Arial" pitchFamily="34" charset="0"/>
                </a:rPr>
                <a:t>Centre de Gestion de la Fonction Publique Territoriale du CHER</a:t>
              </a:r>
              <a:endParaRPr lang="fr-FR" altLang="fr-FR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" name="Group 6"/>
            <p:cNvGrpSpPr>
              <a:grpSpLocks/>
            </p:cNvGrpSpPr>
            <p:nvPr/>
          </p:nvGrpSpPr>
          <p:grpSpPr bwMode="auto">
            <a:xfrm>
              <a:off x="3957638" y="5091476"/>
              <a:ext cx="171450" cy="1165229"/>
              <a:chOff x="112099728" y="105931681"/>
              <a:chExt cx="170831" cy="1165800"/>
            </a:xfrm>
          </p:grpSpPr>
          <p:sp>
            <p:nvSpPr>
              <p:cNvPr id="20" name="Rectangle 7"/>
              <p:cNvSpPr>
                <a:spLocks noChangeArrowheads="1" noChangeShapeType="1"/>
              </p:cNvSpPr>
              <p:nvPr/>
            </p:nvSpPr>
            <p:spPr bwMode="auto">
              <a:xfrm>
                <a:off x="112099934" y="105931681"/>
                <a:ext cx="170214" cy="898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1" name="Rectangle 8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2100348" y="107007652"/>
                <a:ext cx="170211" cy="898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2" name="Rectangle 9"/>
              <p:cNvSpPr>
                <a:spLocks noChangeArrowheads="1" noChangeShapeType="1"/>
              </p:cNvSpPr>
              <p:nvPr/>
            </p:nvSpPr>
            <p:spPr bwMode="auto">
              <a:xfrm>
                <a:off x="112099728" y="105932209"/>
                <a:ext cx="73270" cy="116313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8701088" y="4447632"/>
              <a:ext cx="169862" cy="1163632"/>
              <a:chOff x="116843535" y="105289350"/>
              <a:chExt cx="170420" cy="1163658"/>
            </a:xfrm>
          </p:grpSpPr>
          <p:sp>
            <p:nvSpPr>
              <p:cNvPr id="17" name="Rectangle 16"/>
              <p:cNvSpPr>
                <a:spLocks noChangeArrowheads="1" noChangeShapeType="1"/>
              </p:cNvSpPr>
              <p:nvPr/>
            </p:nvSpPr>
            <p:spPr bwMode="auto">
              <a:xfrm>
                <a:off x="116843535" y="105289350"/>
                <a:ext cx="170214" cy="89825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18" name="Rectangle 17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6843535" y="106362772"/>
                <a:ext cx="170211" cy="8982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19" name="Rectangle 18"/>
              <p:cNvSpPr>
                <a:spLocks noChangeArrowheads="1" noChangeShapeType="1"/>
              </p:cNvSpPr>
              <p:nvPr/>
            </p:nvSpPr>
            <p:spPr bwMode="auto">
              <a:xfrm>
                <a:off x="116940685" y="105289878"/>
                <a:ext cx="73270" cy="1163130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</p:grpSp>
      <p:sp>
        <p:nvSpPr>
          <p:cNvPr id="23" name="object 5"/>
          <p:cNvSpPr/>
          <p:nvPr/>
        </p:nvSpPr>
        <p:spPr>
          <a:xfrm>
            <a:off x="8928100" y="965056"/>
            <a:ext cx="215900" cy="4913630"/>
          </a:xfrm>
          <a:custGeom>
            <a:avLst/>
            <a:gdLst/>
            <a:ahLst/>
            <a:cxnLst/>
            <a:rect l="l" t="t" r="r" b="b"/>
            <a:pathLst>
              <a:path w="215900" h="4913630">
                <a:moveTo>
                  <a:pt x="215895" y="0"/>
                </a:moveTo>
                <a:lnTo>
                  <a:pt x="176045" y="35576"/>
                </a:lnTo>
                <a:lnTo>
                  <a:pt x="139355" y="75864"/>
                </a:lnTo>
                <a:lnTo>
                  <a:pt x="107484" y="117038"/>
                </a:lnTo>
                <a:lnTo>
                  <a:pt x="80281" y="159087"/>
                </a:lnTo>
                <a:lnTo>
                  <a:pt x="57594" y="202002"/>
                </a:lnTo>
                <a:lnTo>
                  <a:pt x="39270" y="245770"/>
                </a:lnTo>
                <a:lnTo>
                  <a:pt x="25157" y="290383"/>
                </a:lnTo>
                <a:lnTo>
                  <a:pt x="15104" y="335828"/>
                </a:lnTo>
                <a:lnTo>
                  <a:pt x="8958" y="382095"/>
                </a:lnTo>
                <a:lnTo>
                  <a:pt x="6568" y="429174"/>
                </a:lnTo>
                <a:lnTo>
                  <a:pt x="0" y="4465063"/>
                </a:lnTo>
                <a:lnTo>
                  <a:pt x="0" y="4475584"/>
                </a:lnTo>
                <a:lnTo>
                  <a:pt x="1991" y="4522986"/>
                </a:lnTo>
                <a:lnTo>
                  <a:pt x="8047" y="4569640"/>
                </a:lnTo>
                <a:lnTo>
                  <a:pt x="18293" y="4615539"/>
                </a:lnTo>
                <a:lnTo>
                  <a:pt x="32851" y="4660678"/>
                </a:lnTo>
                <a:lnTo>
                  <a:pt x="51846" y="4705050"/>
                </a:lnTo>
                <a:lnTo>
                  <a:pt x="75401" y="4748651"/>
                </a:lnTo>
                <a:lnTo>
                  <a:pt x="103641" y="4791474"/>
                </a:lnTo>
                <a:lnTo>
                  <a:pt x="136690" y="4833513"/>
                </a:lnTo>
                <a:lnTo>
                  <a:pt x="174670" y="4874762"/>
                </a:lnTo>
                <a:lnTo>
                  <a:pt x="215895" y="4913514"/>
                </a:lnTo>
                <a:lnTo>
                  <a:pt x="215895" y="0"/>
                </a:lnTo>
                <a:close/>
              </a:path>
            </a:pathLst>
          </a:custGeom>
          <a:solidFill>
            <a:srgbClr val="C8E78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5" name="Diagramme 24"/>
          <p:cNvGraphicFramePr/>
          <p:nvPr>
            <p:extLst>
              <p:ext uri="{D42A27DB-BD31-4B8C-83A1-F6EECF244321}">
                <p14:modId xmlns:p14="http://schemas.microsoft.com/office/powerpoint/2010/main" val="3571834706"/>
              </p:ext>
            </p:extLst>
          </p:nvPr>
        </p:nvGraphicFramePr>
        <p:xfrm>
          <a:off x="685800" y="2286000"/>
          <a:ext cx="7162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224639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4FD47-6C9B-25D8-5C9D-31FCB11A9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A1825DD-DE7A-D38A-3FCA-CE1DF17E1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825624"/>
            <a:ext cx="8699500" cy="4823791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fr-FR" sz="2200" dirty="0">
                <a:sym typeface="Wingdings" panose="05000000000000000000" pitchFamily="2" charset="2"/>
              </a:rPr>
              <a:t>Guide utilisateurs dans espace réservé CDG 18 &gt; </a:t>
            </a:r>
            <a:r>
              <a:rPr lang="fr-FR" sz="2200" dirty="0" err="1">
                <a:sym typeface="Wingdings" panose="05000000000000000000" pitchFamily="2" charset="2"/>
              </a:rPr>
              <a:t>agirhe</a:t>
            </a:r>
            <a:r>
              <a:rPr lang="fr-FR" sz="2200" dirty="0">
                <a:sym typeface="Wingdings" panose="05000000000000000000" pitchFamily="2" charset="2"/>
              </a:rPr>
              <a:t> &gt; </a:t>
            </a:r>
            <a:r>
              <a:rPr lang="fr-FR" sz="2200" dirty="0">
                <a:hlinkClick r:id="rId2"/>
              </a:rPr>
              <a:t>Gestion des avancements d'échelon</a:t>
            </a:r>
            <a:r>
              <a:rPr lang="fr-FR" sz="2200" dirty="0"/>
              <a:t> (màj janvier 2024)</a:t>
            </a:r>
          </a:p>
          <a:p>
            <a:pPr marL="342900" lvl="1" indent="0">
              <a:buNone/>
            </a:pPr>
            <a:endParaRPr lang="fr-FR" sz="2200" dirty="0"/>
          </a:p>
          <a:p>
            <a:pPr lvl="1"/>
            <a:r>
              <a:rPr lang="fr-FR" sz="2200" dirty="0">
                <a:sym typeface="Wingdings" panose="05000000000000000000" pitchFamily="2" charset="2"/>
              </a:rPr>
              <a:t>Points de vigilance :</a:t>
            </a:r>
          </a:p>
          <a:p>
            <a:pPr lvl="2"/>
            <a:r>
              <a:rPr lang="fr-FR" sz="2200" dirty="0">
                <a:sym typeface="Wingdings" panose="05000000000000000000" pitchFamily="2" charset="2"/>
              </a:rPr>
              <a:t>Sélection des dates : choisir entre le 1</a:t>
            </a:r>
            <a:r>
              <a:rPr lang="fr-FR" sz="2200" baseline="30000" dirty="0">
                <a:sym typeface="Wingdings" panose="05000000000000000000" pitchFamily="2" charset="2"/>
              </a:rPr>
              <a:t>er</a:t>
            </a:r>
            <a:r>
              <a:rPr lang="fr-FR" sz="2200" dirty="0">
                <a:sym typeface="Wingdings" panose="05000000000000000000" pitchFamily="2" charset="2"/>
              </a:rPr>
              <a:t> janvier 2024 et le 30 juin 2024 (ou avant mais pas après)</a:t>
            </a:r>
          </a:p>
          <a:p>
            <a:pPr marL="685800" lvl="2" indent="0">
              <a:buNone/>
            </a:pPr>
            <a:endParaRPr lang="fr-FR" sz="2200" dirty="0">
              <a:sym typeface="Wingdings" panose="05000000000000000000" pitchFamily="2" charset="2"/>
            </a:endParaRPr>
          </a:p>
          <a:p>
            <a:pPr lvl="2"/>
            <a:r>
              <a:rPr lang="fr-FR" sz="2200" dirty="0">
                <a:sym typeface="Wingdings" panose="05000000000000000000" pitchFamily="2" charset="2"/>
              </a:rPr>
              <a:t>Les arrêtés seront créés en violet et passeront en noir après validation par le CDG (après réception de l’arrêté signé)</a:t>
            </a:r>
          </a:p>
          <a:p>
            <a:pPr marL="685800" lvl="2" indent="0">
              <a:buNone/>
            </a:pPr>
            <a:endParaRPr lang="fr-FR" sz="2200" dirty="0">
              <a:sym typeface="Wingdings" panose="05000000000000000000" pitchFamily="2" charset="2"/>
            </a:endParaRPr>
          </a:p>
          <a:p>
            <a:pPr lvl="2"/>
            <a:r>
              <a:rPr lang="fr-FR" sz="2200" dirty="0">
                <a:sym typeface="Wingdings" panose="05000000000000000000" pitchFamily="2" charset="2"/>
              </a:rPr>
              <a:t>Une fois les avancements édités, ils restent disponibles dans « documents » pendant 28 jours</a:t>
            </a:r>
          </a:p>
          <a:p>
            <a:pPr marL="685800" lvl="2" indent="0">
              <a:buNone/>
            </a:pPr>
            <a:endParaRPr lang="fr-FR" sz="2200" dirty="0">
              <a:sym typeface="Wingdings" panose="05000000000000000000" pitchFamily="2" charset="2"/>
            </a:endParaRPr>
          </a:p>
          <a:p>
            <a:pPr lvl="2"/>
            <a:r>
              <a:rPr lang="fr-FR" sz="2200" dirty="0">
                <a:sym typeface="Wingdings" panose="05000000000000000000" pitchFamily="2" charset="2"/>
              </a:rPr>
              <a:t>Possibilité de les générer de nouveau en cas de suppression accidentelle (</a:t>
            </a:r>
            <a:r>
              <a:rPr lang="fr-FR" sz="2200" dirty="0" err="1">
                <a:sym typeface="Wingdings" panose="05000000000000000000" pitchFamily="2" charset="2"/>
              </a:rPr>
              <a:t>cf</a:t>
            </a:r>
            <a:r>
              <a:rPr lang="fr-FR" sz="2200" dirty="0">
                <a:sym typeface="Wingdings" panose="05000000000000000000" pitchFamily="2" charset="2"/>
              </a:rPr>
              <a:t> procédure – point 3 )</a:t>
            </a:r>
          </a:p>
          <a:p>
            <a:pPr marL="685800" lvl="2" indent="0">
              <a:buNone/>
            </a:pPr>
            <a:endParaRPr lang="fr-FR" sz="2200" dirty="0">
              <a:sym typeface="Wingdings" panose="05000000000000000000" pitchFamily="2" charset="2"/>
            </a:endParaRPr>
          </a:p>
          <a:p>
            <a:pPr lvl="2"/>
            <a:r>
              <a:rPr lang="fr-FR" sz="2200" dirty="0">
                <a:solidFill>
                  <a:srgbClr val="FF0000"/>
                </a:solidFill>
                <a:sym typeface="Wingdings" panose="05000000000000000000" pitchFamily="2" charset="2"/>
              </a:rPr>
              <a:t>Envoi des arrêtés par mail (plus d’envoi courrier) en respectant le nommage (objet de l’arrêté – nom – prénom – collectivité) et 1 PDF par arrêté</a:t>
            </a:r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pic>
        <p:nvPicPr>
          <p:cNvPr id="11" name="Image 10" descr="Logo_CDG18_BS.jpg">
            <a:extLst>
              <a:ext uri="{FF2B5EF4-FFF2-40B4-BE49-F238E27FC236}">
                <a16:creationId xmlns:a16="http://schemas.microsoft.com/office/drawing/2014/main" id="{39179370-B7DB-1AAB-A0C5-7D976547B1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22426" cy="1443762"/>
          </a:xfrm>
          <a:prstGeom prst="rect">
            <a:avLst/>
          </a:prstGeom>
        </p:spPr>
      </p:pic>
      <p:grpSp>
        <p:nvGrpSpPr>
          <p:cNvPr id="6" name="Groupe 14">
            <a:extLst>
              <a:ext uri="{FF2B5EF4-FFF2-40B4-BE49-F238E27FC236}">
                <a16:creationId xmlns:a16="http://schemas.microsoft.com/office/drawing/2014/main" id="{F2DD5A66-B073-1F87-89AD-D21FA049FCAF}"/>
              </a:ext>
            </a:extLst>
          </p:cNvPr>
          <p:cNvGrpSpPr>
            <a:grpSpLocks/>
          </p:cNvGrpSpPr>
          <p:nvPr/>
        </p:nvGrpSpPr>
        <p:grpSpPr bwMode="auto">
          <a:xfrm>
            <a:off x="1482068" y="152400"/>
            <a:ext cx="7661932" cy="1314472"/>
            <a:chOff x="2521302" y="4447632"/>
            <a:chExt cx="6645275" cy="2324642"/>
          </a:xfrm>
        </p:grpSpPr>
        <p:sp>
          <p:nvSpPr>
            <p:cNvPr id="14" name="Oval 2">
              <a:extLst>
                <a:ext uri="{FF2B5EF4-FFF2-40B4-BE49-F238E27FC236}">
                  <a16:creationId xmlns:a16="http://schemas.microsoft.com/office/drawing/2014/main" id="{0051209F-0374-D578-BA7F-3A9F9642A47F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2617788" y="4448175"/>
              <a:ext cx="1805631" cy="2324099"/>
            </a:xfrm>
            <a:prstGeom prst="ellipse">
              <a:avLst/>
            </a:prstGeom>
            <a:noFill/>
            <a:ln w="3175" algn="in">
              <a:solidFill>
                <a:srgbClr val="FF000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fr-FR"/>
            </a:p>
          </p:txBody>
        </p:sp>
        <p:sp>
          <p:nvSpPr>
            <p:cNvPr id="15" name="Rectangle 3">
              <a:extLst>
                <a:ext uri="{FF2B5EF4-FFF2-40B4-BE49-F238E27FC236}">
                  <a16:creationId xmlns:a16="http://schemas.microsoft.com/office/drawing/2014/main" id="{1C7F4335-7630-CD0F-4DCA-A9CE226FEC04}"/>
                </a:ext>
              </a:extLst>
            </p:cNvPr>
            <p:cNvSpPr>
              <a:spLocks noChangeArrowheads="1" noChangeShapeType="1"/>
            </p:cNvSpPr>
            <p:nvPr/>
          </p:nvSpPr>
          <p:spPr bwMode="auto">
            <a:xfrm>
              <a:off x="2521302" y="5218584"/>
              <a:ext cx="6645275" cy="601960"/>
            </a:xfrm>
            <a:prstGeom prst="rect">
              <a:avLst/>
            </a:prstGeom>
            <a:gradFill rotWithShape="1">
              <a:gsLst>
                <a:gs pos="0">
                  <a:srgbClr val="92D050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ctr"/>
              <a:r>
                <a:rPr lang="fr-FR" sz="2400" b="1" dirty="0"/>
                <a:t>         </a:t>
              </a:r>
            </a:p>
          </p:txBody>
        </p:sp>
        <p:sp>
          <p:nvSpPr>
            <p:cNvPr id="16" name="Text Box 4">
              <a:extLst>
                <a:ext uri="{FF2B5EF4-FFF2-40B4-BE49-F238E27FC236}">
                  <a16:creationId xmlns:a16="http://schemas.microsoft.com/office/drawing/2014/main" id="{517A7968-E8D2-70DC-AC74-30EE63B78F17}"/>
                </a:ext>
              </a:extLst>
            </p:cNvPr>
            <p:cNvSpPr txBox="1">
              <a:spLocks noChangeArrowheads="1" noChangeShapeType="1"/>
            </p:cNvSpPr>
            <p:nvPr/>
          </p:nvSpPr>
          <p:spPr bwMode="auto">
            <a:xfrm rot="16200000">
              <a:off x="2285742" y="5425569"/>
              <a:ext cx="2225279" cy="4681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36195" tIns="36195" rIns="36195" bIns="36195"/>
            <a:lstStyle/>
            <a:p>
              <a:pPr algn="ctr">
                <a:defRPr/>
              </a:pPr>
              <a:r>
                <a:rPr lang="fr-FR" altLang="fr-FR" sz="900" dirty="0"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itchFamily="34" charset="0"/>
                  <a:cs typeface="Arial" pitchFamily="34" charset="0"/>
                </a:rPr>
                <a:t>Centre de Gestion de la Fonction Publique Territoriale du CHER</a:t>
              </a:r>
              <a:endParaRPr lang="fr-FR" altLang="fr-FR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25410FB-68CF-987D-FEE1-7F59D07CBBD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57638" y="5091476"/>
              <a:ext cx="171450" cy="1165229"/>
              <a:chOff x="112099728" y="105931681"/>
              <a:chExt cx="170831" cy="1165800"/>
            </a:xfrm>
          </p:grpSpPr>
          <p:sp>
            <p:nvSpPr>
              <p:cNvPr id="22" name="Rectangle 7">
                <a:extLst>
                  <a:ext uri="{FF2B5EF4-FFF2-40B4-BE49-F238E27FC236}">
                    <a16:creationId xmlns:a16="http://schemas.microsoft.com/office/drawing/2014/main" id="{55F3ECF2-AB3C-4576-A802-683051F178A4}"/>
                  </a:ext>
                </a:extLst>
              </p:cNvPr>
              <p:cNvSpPr>
                <a:spLocks noChangeArrowheads="1" noChangeShapeType="1"/>
              </p:cNvSpPr>
              <p:nvPr/>
            </p:nvSpPr>
            <p:spPr bwMode="auto">
              <a:xfrm>
                <a:off x="112099934" y="105931681"/>
                <a:ext cx="170214" cy="898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3" name="Rectangle 8">
                <a:extLst>
                  <a:ext uri="{FF2B5EF4-FFF2-40B4-BE49-F238E27FC236}">
                    <a16:creationId xmlns:a16="http://schemas.microsoft.com/office/drawing/2014/main" id="{95D7177A-DED7-1F9E-62DF-528BBFABB97C}"/>
                  </a:ext>
                </a:extLst>
              </p:cNvPr>
              <p:cNvSpPr>
                <a:spLocks noChangeArrowheads="1" noChangeShapeType="1"/>
              </p:cNvSpPr>
              <p:nvPr/>
            </p:nvSpPr>
            <p:spPr bwMode="auto">
              <a:xfrm rot="10800000">
                <a:off x="112100348" y="107007652"/>
                <a:ext cx="170211" cy="898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4" name="Rectangle 9">
                <a:extLst>
                  <a:ext uri="{FF2B5EF4-FFF2-40B4-BE49-F238E27FC236}">
                    <a16:creationId xmlns:a16="http://schemas.microsoft.com/office/drawing/2014/main" id="{E8FBD796-0D91-8EE1-972E-5EAFB1573DC0}"/>
                  </a:ext>
                </a:extLst>
              </p:cNvPr>
              <p:cNvSpPr>
                <a:spLocks noChangeArrowheads="1" noChangeShapeType="1"/>
              </p:cNvSpPr>
              <p:nvPr/>
            </p:nvSpPr>
            <p:spPr bwMode="auto">
              <a:xfrm>
                <a:off x="112099728" y="105932209"/>
                <a:ext cx="73270" cy="116313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  <p:grpSp>
          <p:nvGrpSpPr>
            <p:cNvPr id="8" name="Group 10">
              <a:extLst>
                <a:ext uri="{FF2B5EF4-FFF2-40B4-BE49-F238E27FC236}">
                  <a16:creationId xmlns:a16="http://schemas.microsoft.com/office/drawing/2014/main" id="{E303C77B-24E2-C1CE-E11F-A806D4B94D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701088" y="4447632"/>
              <a:ext cx="169862" cy="1163632"/>
              <a:chOff x="116843535" y="105289350"/>
              <a:chExt cx="170420" cy="1163658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E7D007A-7FE4-5C75-2942-00FA7D022C21}"/>
                  </a:ext>
                </a:extLst>
              </p:cNvPr>
              <p:cNvSpPr>
                <a:spLocks noChangeArrowheads="1" noChangeShapeType="1"/>
              </p:cNvSpPr>
              <p:nvPr/>
            </p:nvSpPr>
            <p:spPr bwMode="auto">
              <a:xfrm>
                <a:off x="116843535" y="105289350"/>
                <a:ext cx="170214" cy="89825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69DE4051-E839-4435-1CB0-E9E01BD6219F}"/>
                  </a:ext>
                </a:extLst>
              </p:cNvPr>
              <p:cNvSpPr>
                <a:spLocks noChangeArrowheads="1" noChangeShapeType="1"/>
              </p:cNvSpPr>
              <p:nvPr/>
            </p:nvSpPr>
            <p:spPr bwMode="auto">
              <a:xfrm rot="10800000">
                <a:off x="116843535" y="106362772"/>
                <a:ext cx="170211" cy="8982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1C12E8D2-9766-DA16-1036-01E0DAB13888}"/>
                  </a:ext>
                </a:extLst>
              </p:cNvPr>
              <p:cNvSpPr>
                <a:spLocks noChangeArrowheads="1" noChangeShapeType="1"/>
              </p:cNvSpPr>
              <p:nvPr/>
            </p:nvSpPr>
            <p:spPr bwMode="auto">
              <a:xfrm>
                <a:off x="116940685" y="105289878"/>
                <a:ext cx="73270" cy="1163130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</p:grpSp>
      <p:sp>
        <p:nvSpPr>
          <p:cNvPr id="25" name="object 5">
            <a:extLst>
              <a:ext uri="{FF2B5EF4-FFF2-40B4-BE49-F238E27FC236}">
                <a16:creationId xmlns:a16="http://schemas.microsoft.com/office/drawing/2014/main" id="{53140504-081A-727D-FF05-8E8F0D3E6420}"/>
              </a:ext>
            </a:extLst>
          </p:cNvPr>
          <p:cNvSpPr/>
          <p:nvPr/>
        </p:nvSpPr>
        <p:spPr>
          <a:xfrm>
            <a:off x="8928100" y="965056"/>
            <a:ext cx="215900" cy="4913630"/>
          </a:xfrm>
          <a:custGeom>
            <a:avLst/>
            <a:gdLst/>
            <a:ahLst/>
            <a:cxnLst/>
            <a:rect l="l" t="t" r="r" b="b"/>
            <a:pathLst>
              <a:path w="215900" h="4913630">
                <a:moveTo>
                  <a:pt x="215895" y="0"/>
                </a:moveTo>
                <a:lnTo>
                  <a:pt x="176045" y="35576"/>
                </a:lnTo>
                <a:lnTo>
                  <a:pt x="139355" y="75864"/>
                </a:lnTo>
                <a:lnTo>
                  <a:pt x="107484" y="117038"/>
                </a:lnTo>
                <a:lnTo>
                  <a:pt x="80281" y="159087"/>
                </a:lnTo>
                <a:lnTo>
                  <a:pt x="57594" y="202002"/>
                </a:lnTo>
                <a:lnTo>
                  <a:pt x="39270" y="245770"/>
                </a:lnTo>
                <a:lnTo>
                  <a:pt x="25157" y="290383"/>
                </a:lnTo>
                <a:lnTo>
                  <a:pt x="15104" y="335828"/>
                </a:lnTo>
                <a:lnTo>
                  <a:pt x="8958" y="382095"/>
                </a:lnTo>
                <a:lnTo>
                  <a:pt x="6568" y="429174"/>
                </a:lnTo>
                <a:lnTo>
                  <a:pt x="0" y="4465063"/>
                </a:lnTo>
                <a:lnTo>
                  <a:pt x="0" y="4475584"/>
                </a:lnTo>
                <a:lnTo>
                  <a:pt x="1991" y="4522986"/>
                </a:lnTo>
                <a:lnTo>
                  <a:pt x="8047" y="4569640"/>
                </a:lnTo>
                <a:lnTo>
                  <a:pt x="18293" y="4615539"/>
                </a:lnTo>
                <a:lnTo>
                  <a:pt x="32851" y="4660678"/>
                </a:lnTo>
                <a:lnTo>
                  <a:pt x="51846" y="4705050"/>
                </a:lnTo>
                <a:lnTo>
                  <a:pt x="75401" y="4748651"/>
                </a:lnTo>
                <a:lnTo>
                  <a:pt x="103641" y="4791474"/>
                </a:lnTo>
                <a:lnTo>
                  <a:pt x="136690" y="4833513"/>
                </a:lnTo>
                <a:lnTo>
                  <a:pt x="174670" y="4874762"/>
                </a:lnTo>
                <a:lnTo>
                  <a:pt x="215895" y="4913514"/>
                </a:lnTo>
                <a:lnTo>
                  <a:pt x="215895" y="0"/>
                </a:lnTo>
                <a:close/>
              </a:path>
            </a:pathLst>
          </a:custGeom>
          <a:solidFill>
            <a:srgbClr val="C8E7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DD8616C2-9F13-E96B-98A1-37DAE6B12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r-FR" sz="2200" dirty="0">
                <a:solidFill>
                  <a:srgbClr val="0070C0"/>
                </a:solidFill>
              </a:rPr>
              <a:t>Procédure pour éditer les </a:t>
            </a:r>
            <a:br>
              <a:rPr lang="fr-FR" sz="2200" dirty="0">
                <a:solidFill>
                  <a:srgbClr val="0070C0"/>
                </a:solidFill>
              </a:rPr>
            </a:br>
            <a:r>
              <a:rPr lang="fr-FR" sz="2200" dirty="0">
                <a:solidFill>
                  <a:srgbClr val="0070C0"/>
                </a:solidFill>
              </a:rPr>
              <a:t>avancements d’échelon</a:t>
            </a:r>
          </a:p>
        </p:txBody>
      </p:sp>
    </p:spTree>
    <p:extLst>
      <p:ext uri="{BB962C8B-B14F-4D97-AF65-F5344CB8AC3E}">
        <p14:creationId xmlns:p14="http://schemas.microsoft.com/office/powerpoint/2010/main" val="17687085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Logo_CDG18_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0"/>
            <a:ext cx="1422426" cy="1443762"/>
          </a:xfrm>
          <a:prstGeom prst="rect">
            <a:avLst/>
          </a:prstGeom>
        </p:spPr>
      </p:pic>
      <p:grpSp>
        <p:nvGrpSpPr>
          <p:cNvPr id="4" name="Groupe 14"/>
          <p:cNvGrpSpPr>
            <a:grpSpLocks/>
          </p:cNvGrpSpPr>
          <p:nvPr/>
        </p:nvGrpSpPr>
        <p:grpSpPr bwMode="auto">
          <a:xfrm>
            <a:off x="1357290" y="285728"/>
            <a:ext cx="7661932" cy="2016596"/>
            <a:chOff x="2521302" y="4447632"/>
            <a:chExt cx="6645275" cy="2324642"/>
          </a:xfrm>
        </p:grpSpPr>
        <p:sp>
          <p:nvSpPr>
            <p:cNvPr id="12" name="Oval 2"/>
            <p:cNvSpPr>
              <a:spLocks noChangeArrowheads="1" noChangeShapeType="1"/>
            </p:cNvSpPr>
            <p:nvPr/>
          </p:nvSpPr>
          <p:spPr bwMode="auto">
            <a:xfrm>
              <a:off x="2617788" y="4448175"/>
              <a:ext cx="1805631" cy="2324099"/>
            </a:xfrm>
            <a:prstGeom prst="ellipse">
              <a:avLst/>
            </a:prstGeom>
            <a:noFill/>
            <a:ln w="3175" algn="in">
              <a:solidFill>
                <a:srgbClr val="FF000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fr-FR"/>
            </a:p>
          </p:txBody>
        </p:sp>
        <p:sp>
          <p:nvSpPr>
            <p:cNvPr id="13" name="Rectangle 3"/>
            <p:cNvSpPr>
              <a:spLocks noChangeArrowheads="1" noChangeShapeType="1"/>
            </p:cNvSpPr>
            <p:nvPr/>
          </p:nvSpPr>
          <p:spPr bwMode="auto">
            <a:xfrm>
              <a:off x="2521302" y="5218584"/>
              <a:ext cx="6645275" cy="601960"/>
            </a:xfrm>
            <a:prstGeom prst="rect">
              <a:avLst/>
            </a:prstGeom>
            <a:gradFill rotWithShape="1">
              <a:gsLst>
                <a:gs pos="0">
                  <a:srgbClr val="92D050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ctr"/>
              <a:r>
                <a:rPr lang="fr-FR" sz="2400" b="1" dirty="0"/>
                <a:t>         </a:t>
              </a:r>
            </a:p>
          </p:txBody>
        </p:sp>
        <p:sp>
          <p:nvSpPr>
            <p:cNvPr id="14" name="Text Box 4"/>
            <p:cNvSpPr txBox="1">
              <a:spLocks noChangeArrowheads="1" noChangeShapeType="1"/>
            </p:cNvSpPr>
            <p:nvPr/>
          </p:nvSpPr>
          <p:spPr bwMode="auto">
            <a:xfrm rot="16200000">
              <a:off x="2285742" y="5425569"/>
              <a:ext cx="2225279" cy="4681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36195" tIns="36195" rIns="36195" bIns="36195"/>
            <a:lstStyle/>
            <a:p>
              <a:pPr algn="ctr">
                <a:defRPr/>
              </a:pPr>
              <a:r>
                <a:rPr lang="fr-FR" altLang="fr-FR" sz="900" dirty="0"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itchFamily="34" charset="0"/>
                  <a:cs typeface="Arial" pitchFamily="34" charset="0"/>
                </a:rPr>
                <a:t>Centre de Gestion de la Fonction Publique Territoriale du CHER</a:t>
              </a:r>
              <a:endParaRPr lang="fr-FR" altLang="fr-FR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" name="Group 6"/>
            <p:cNvGrpSpPr>
              <a:grpSpLocks/>
            </p:cNvGrpSpPr>
            <p:nvPr/>
          </p:nvGrpSpPr>
          <p:grpSpPr bwMode="auto">
            <a:xfrm>
              <a:off x="3957638" y="5091476"/>
              <a:ext cx="171450" cy="1165229"/>
              <a:chOff x="112099728" y="105931681"/>
              <a:chExt cx="170831" cy="1165800"/>
            </a:xfrm>
          </p:grpSpPr>
          <p:sp>
            <p:nvSpPr>
              <p:cNvPr id="20" name="Rectangle 7"/>
              <p:cNvSpPr>
                <a:spLocks noChangeArrowheads="1" noChangeShapeType="1"/>
              </p:cNvSpPr>
              <p:nvPr/>
            </p:nvSpPr>
            <p:spPr bwMode="auto">
              <a:xfrm>
                <a:off x="112099934" y="105931681"/>
                <a:ext cx="170214" cy="898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1" name="Rectangle 8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2100348" y="107007652"/>
                <a:ext cx="170211" cy="898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2" name="Rectangle 9"/>
              <p:cNvSpPr>
                <a:spLocks noChangeArrowheads="1" noChangeShapeType="1"/>
              </p:cNvSpPr>
              <p:nvPr/>
            </p:nvSpPr>
            <p:spPr bwMode="auto">
              <a:xfrm>
                <a:off x="112099728" y="105932209"/>
                <a:ext cx="73270" cy="116313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8701088" y="4447632"/>
              <a:ext cx="169862" cy="1163632"/>
              <a:chOff x="116843535" y="105289350"/>
              <a:chExt cx="170420" cy="1163658"/>
            </a:xfrm>
          </p:grpSpPr>
          <p:sp>
            <p:nvSpPr>
              <p:cNvPr id="17" name="Rectangle 16"/>
              <p:cNvSpPr>
                <a:spLocks noChangeArrowheads="1" noChangeShapeType="1"/>
              </p:cNvSpPr>
              <p:nvPr/>
            </p:nvSpPr>
            <p:spPr bwMode="auto">
              <a:xfrm>
                <a:off x="116843535" y="105289350"/>
                <a:ext cx="170214" cy="89825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18" name="Rectangle 17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6843535" y="106362772"/>
                <a:ext cx="170211" cy="8982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19" name="Rectangle 18"/>
              <p:cNvSpPr>
                <a:spLocks noChangeArrowheads="1" noChangeShapeType="1"/>
              </p:cNvSpPr>
              <p:nvPr/>
            </p:nvSpPr>
            <p:spPr bwMode="auto">
              <a:xfrm>
                <a:off x="116940685" y="105289878"/>
                <a:ext cx="73270" cy="1163130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</p:grpSp>
      <p:sp>
        <p:nvSpPr>
          <p:cNvPr id="23" name="object 5"/>
          <p:cNvSpPr/>
          <p:nvPr/>
        </p:nvSpPr>
        <p:spPr>
          <a:xfrm>
            <a:off x="8928100" y="965056"/>
            <a:ext cx="215900" cy="4913630"/>
          </a:xfrm>
          <a:custGeom>
            <a:avLst/>
            <a:gdLst/>
            <a:ahLst/>
            <a:cxnLst/>
            <a:rect l="l" t="t" r="r" b="b"/>
            <a:pathLst>
              <a:path w="215900" h="4913630">
                <a:moveTo>
                  <a:pt x="215895" y="0"/>
                </a:moveTo>
                <a:lnTo>
                  <a:pt x="176045" y="35576"/>
                </a:lnTo>
                <a:lnTo>
                  <a:pt x="139355" y="75864"/>
                </a:lnTo>
                <a:lnTo>
                  <a:pt x="107484" y="117038"/>
                </a:lnTo>
                <a:lnTo>
                  <a:pt x="80281" y="159087"/>
                </a:lnTo>
                <a:lnTo>
                  <a:pt x="57594" y="202002"/>
                </a:lnTo>
                <a:lnTo>
                  <a:pt x="39270" y="245770"/>
                </a:lnTo>
                <a:lnTo>
                  <a:pt x="25157" y="290383"/>
                </a:lnTo>
                <a:lnTo>
                  <a:pt x="15104" y="335828"/>
                </a:lnTo>
                <a:lnTo>
                  <a:pt x="8958" y="382095"/>
                </a:lnTo>
                <a:lnTo>
                  <a:pt x="6568" y="429174"/>
                </a:lnTo>
                <a:lnTo>
                  <a:pt x="0" y="4465063"/>
                </a:lnTo>
                <a:lnTo>
                  <a:pt x="0" y="4475584"/>
                </a:lnTo>
                <a:lnTo>
                  <a:pt x="1991" y="4522986"/>
                </a:lnTo>
                <a:lnTo>
                  <a:pt x="8047" y="4569640"/>
                </a:lnTo>
                <a:lnTo>
                  <a:pt x="18293" y="4615539"/>
                </a:lnTo>
                <a:lnTo>
                  <a:pt x="32851" y="4660678"/>
                </a:lnTo>
                <a:lnTo>
                  <a:pt x="51846" y="4705050"/>
                </a:lnTo>
                <a:lnTo>
                  <a:pt x="75401" y="4748651"/>
                </a:lnTo>
                <a:lnTo>
                  <a:pt x="103641" y="4791474"/>
                </a:lnTo>
                <a:lnTo>
                  <a:pt x="136690" y="4833513"/>
                </a:lnTo>
                <a:lnTo>
                  <a:pt x="174670" y="4874762"/>
                </a:lnTo>
                <a:lnTo>
                  <a:pt x="215895" y="4913514"/>
                </a:lnTo>
                <a:lnTo>
                  <a:pt x="215895" y="0"/>
                </a:lnTo>
                <a:close/>
              </a:path>
            </a:pathLst>
          </a:custGeom>
          <a:solidFill>
            <a:srgbClr val="C8E78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5" name="Diagramme 24"/>
          <p:cNvGraphicFramePr/>
          <p:nvPr>
            <p:extLst>
              <p:ext uri="{D42A27DB-BD31-4B8C-83A1-F6EECF244321}">
                <p14:modId xmlns:p14="http://schemas.microsoft.com/office/powerpoint/2010/main" val="1790853444"/>
              </p:ext>
            </p:extLst>
          </p:nvPr>
        </p:nvGraphicFramePr>
        <p:xfrm>
          <a:off x="685800" y="2286000"/>
          <a:ext cx="7162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342461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28F731-1CC1-5794-CE19-12C85F7F8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825625"/>
            <a:ext cx="8699500" cy="4351338"/>
          </a:xfrm>
        </p:spPr>
        <p:txBody>
          <a:bodyPr>
            <a:normAutofit lnSpcReduction="10000"/>
          </a:bodyPr>
          <a:lstStyle/>
          <a:p>
            <a:r>
              <a:rPr lang="fr-FR" b="1" u="sng" dirty="0">
                <a:solidFill>
                  <a:srgbClr val="00B0F0"/>
                </a:solidFill>
              </a:rPr>
              <a:t>Au 1</a:t>
            </a:r>
            <a:r>
              <a:rPr lang="fr-FR" b="1" u="sng" baseline="30000" dirty="0">
                <a:solidFill>
                  <a:srgbClr val="00B0F0"/>
                </a:solidFill>
              </a:rPr>
              <a:t>er</a:t>
            </a:r>
            <a:r>
              <a:rPr lang="fr-FR" b="1" u="sng" dirty="0">
                <a:solidFill>
                  <a:srgbClr val="00B0F0"/>
                </a:solidFill>
              </a:rPr>
              <a:t> janvier 2024: </a:t>
            </a:r>
          </a:p>
          <a:p>
            <a:pPr lvl="1"/>
            <a:r>
              <a:rPr lang="fr-FR" dirty="0"/>
              <a:t>Moins de 3500 habitants: le maire nomme un agent aux fonctions de </a:t>
            </a:r>
            <a:r>
              <a:rPr lang="fr-FR" b="1" u="sng" dirty="0"/>
              <a:t>secrétaire générale de mairie</a:t>
            </a:r>
            <a:r>
              <a:rPr lang="fr-FR" dirty="0"/>
              <a:t>, sauf s’il nomme un agent aux fonctions de DGS</a:t>
            </a:r>
          </a:p>
          <a:p>
            <a:pPr lvl="1"/>
            <a:r>
              <a:rPr lang="fr-FR" dirty="0">
                <a:sym typeface="Wingdings" panose="05000000000000000000" pitchFamily="2" charset="2"/>
              </a:rPr>
              <a:t> Aucune formalité prévue pour ce changement d’appellation</a:t>
            </a:r>
          </a:p>
          <a:p>
            <a:pPr lvl="1"/>
            <a:endParaRPr lang="fr-FR" dirty="0">
              <a:sym typeface="Wingdings" panose="05000000000000000000" pitchFamily="2" charset="2"/>
            </a:endParaRPr>
          </a:p>
          <a:p>
            <a:pPr lvl="1"/>
            <a:r>
              <a:rPr lang="fr-FR" dirty="0">
                <a:sym typeface="Wingdings" panose="05000000000000000000" pitchFamily="2" charset="2"/>
              </a:rPr>
              <a:t>Possibilité de recruter un contractuel pour occuper les fonctions de secrétaire général commune de moins de 2000 habitants (1000 habitants avant)</a:t>
            </a:r>
          </a:p>
          <a:p>
            <a:pPr marL="342900" lvl="1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r>
              <a:rPr lang="fr-FR" b="1" u="sng" dirty="0">
                <a:solidFill>
                  <a:srgbClr val="00B0F0"/>
                </a:solidFill>
              </a:rPr>
              <a:t>Au 1</a:t>
            </a:r>
            <a:r>
              <a:rPr lang="fr-FR" b="1" u="sng" baseline="30000" dirty="0">
                <a:solidFill>
                  <a:srgbClr val="00B0F0"/>
                </a:solidFill>
              </a:rPr>
              <a:t>er</a:t>
            </a:r>
            <a:r>
              <a:rPr lang="fr-FR" b="1" u="sng" dirty="0">
                <a:solidFill>
                  <a:srgbClr val="00B0F0"/>
                </a:solidFill>
              </a:rPr>
              <a:t> janvier 2028: relèvement obligatoire du niveau hiérarchique pour le recrutement </a:t>
            </a:r>
          </a:p>
          <a:p>
            <a:pPr lvl="1"/>
            <a:r>
              <a:rPr lang="fr-FR" dirty="0"/>
              <a:t>Moins de 2000 habitants: catégorie B ou A uniquement (secrétaire général)- plus de recrutement en catégorie C</a:t>
            </a:r>
          </a:p>
          <a:p>
            <a:pPr lvl="1"/>
            <a:r>
              <a:rPr lang="fr-FR" dirty="0"/>
              <a:t>Plus de 2000 habitants: catégorie A ( secrétaire général ou DGS)</a:t>
            </a:r>
          </a:p>
          <a:p>
            <a:pPr marL="342900" lvl="1" indent="0">
              <a:buNone/>
            </a:pPr>
            <a:endParaRPr lang="fr-FR" dirty="0"/>
          </a:p>
          <a:p>
            <a:pPr marL="342900" lvl="1" indent="0">
              <a:buNone/>
            </a:pPr>
            <a:r>
              <a:rPr lang="fr-FR" dirty="0">
                <a:sym typeface="Wingdings" panose="05000000000000000000" pitchFamily="2" charset="2"/>
              </a:rPr>
              <a:t>Et jusqu’au 31 décembre 2027: pas d’obligation mais possibilité</a:t>
            </a:r>
          </a:p>
          <a:p>
            <a:pPr marL="342900" lvl="1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pic>
        <p:nvPicPr>
          <p:cNvPr id="11" name="Image 10" descr="Logo_CDG18_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22426" cy="1443762"/>
          </a:xfrm>
          <a:prstGeom prst="rect">
            <a:avLst/>
          </a:prstGeom>
        </p:spPr>
      </p:pic>
      <p:grpSp>
        <p:nvGrpSpPr>
          <p:cNvPr id="6" name="Groupe 14"/>
          <p:cNvGrpSpPr>
            <a:grpSpLocks/>
          </p:cNvGrpSpPr>
          <p:nvPr/>
        </p:nvGrpSpPr>
        <p:grpSpPr bwMode="auto">
          <a:xfrm>
            <a:off x="1482068" y="152400"/>
            <a:ext cx="7661932" cy="1314472"/>
            <a:chOff x="2521302" y="4447632"/>
            <a:chExt cx="6645275" cy="2324642"/>
          </a:xfrm>
        </p:grpSpPr>
        <p:sp>
          <p:nvSpPr>
            <p:cNvPr id="14" name="Oval 2"/>
            <p:cNvSpPr>
              <a:spLocks noChangeArrowheads="1" noChangeShapeType="1"/>
            </p:cNvSpPr>
            <p:nvPr/>
          </p:nvSpPr>
          <p:spPr bwMode="auto">
            <a:xfrm>
              <a:off x="2617788" y="4448175"/>
              <a:ext cx="1805631" cy="2324099"/>
            </a:xfrm>
            <a:prstGeom prst="ellipse">
              <a:avLst/>
            </a:prstGeom>
            <a:noFill/>
            <a:ln w="3175" algn="in">
              <a:solidFill>
                <a:srgbClr val="FF000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fr-FR"/>
            </a:p>
          </p:txBody>
        </p:sp>
        <p:sp>
          <p:nvSpPr>
            <p:cNvPr id="15" name="Rectangle 3"/>
            <p:cNvSpPr>
              <a:spLocks noChangeArrowheads="1" noChangeShapeType="1"/>
            </p:cNvSpPr>
            <p:nvPr/>
          </p:nvSpPr>
          <p:spPr bwMode="auto">
            <a:xfrm>
              <a:off x="2521302" y="5218584"/>
              <a:ext cx="6645275" cy="601960"/>
            </a:xfrm>
            <a:prstGeom prst="rect">
              <a:avLst/>
            </a:prstGeom>
            <a:gradFill rotWithShape="1">
              <a:gsLst>
                <a:gs pos="0">
                  <a:srgbClr val="92D050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ctr"/>
              <a:r>
                <a:rPr lang="fr-FR" sz="2400" b="1" dirty="0"/>
                <a:t>         </a:t>
              </a:r>
            </a:p>
          </p:txBody>
        </p:sp>
        <p:sp>
          <p:nvSpPr>
            <p:cNvPr id="16" name="Text Box 4"/>
            <p:cNvSpPr txBox="1">
              <a:spLocks noChangeArrowheads="1" noChangeShapeType="1"/>
            </p:cNvSpPr>
            <p:nvPr/>
          </p:nvSpPr>
          <p:spPr bwMode="auto">
            <a:xfrm rot="16200000">
              <a:off x="2285742" y="5425569"/>
              <a:ext cx="2225279" cy="4681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36195" tIns="36195" rIns="36195" bIns="36195"/>
            <a:lstStyle/>
            <a:p>
              <a:pPr algn="ctr">
                <a:defRPr/>
              </a:pPr>
              <a:r>
                <a:rPr lang="fr-FR" altLang="fr-FR" sz="900" dirty="0"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itchFamily="34" charset="0"/>
                  <a:cs typeface="Arial" pitchFamily="34" charset="0"/>
                </a:rPr>
                <a:t>Centre de Gestion de la Fonction Publique Territoriale du CHER</a:t>
              </a:r>
              <a:endParaRPr lang="fr-FR" altLang="fr-FR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3957638" y="5091476"/>
              <a:ext cx="171450" cy="1165229"/>
              <a:chOff x="112099728" y="105931681"/>
              <a:chExt cx="170831" cy="1165800"/>
            </a:xfrm>
          </p:grpSpPr>
          <p:sp>
            <p:nvSpPr>
              <p:cNvPr id="22" name="Rectangle 7"/>
              <p:cNvSpPr>
                <a:spLocks noChangeArrowheads="1" noChangeShapeType="1"/>
              </p:cNvSpPr>
              <p:nvPr/>
            </p:nvSpPr>
            <p:spPr bwMode="auto">
              <a:xfrm>
                <a:off x="112099934" y="105931681"/>
                <a:ext cx="170214" cy="898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3" name="Rectangle 8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2100348" y="107007652"/>
                <a:ext cx="170211" cy="898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4" name="Rectangle 9"/>
              <p:cNvSpPr>
                <a:spLocks noChangeArrowheads="1" noChangeShapeType="1"/>
              </p:cNvSpPr>
              <p:nvPr/>
            </p:nvSpPr>
            <p:spPr bwMode="auto">
              <a:xfrm>
                <a:off x="112099728" y="105932209"/>
                <a:ext cx="73270" cy="116313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  <p:grpSp>
          <p:nvGrpSpPr>
            <p:cNvPr id="8" name="Group 10"/>
            <p:cNvGrpSpPr>
              <a:grpSpLocks/>
            </p:cNvGrpSpPr>
            <p:nvPr/>
          </p:nvGrpSpPr>
          <p:grpSpPr bwMode="auto">
            <a:xfrm>
              <a:off x="8701088" y="4447632"/>
              <a:ext cx="169862" cy="1163632"/>
              <a:chOff x="116843535" y="105289350"/>
              <a:chExt cx="170420" cy="1163658"/>
            </a:xfrm>
          </p:grpSpPr>
          <p:sp>
            <p:nvSpPr>
              <p:cNvPr id="19" name="Rectangle 18"/>
              <p:cNvSpPr>
                <a:spLocks noChangeArrowheads="1" noChangeShapeType="1"/>
              </p:cNvSpPr>
              <p:nvPr/>
            </p:nvSpPr>
            <p:spPr bwMode="auto">
              <a:xfrm>
                <a:off x="116843535" y="105289350"/>
                <a:ext cx="170214" cy="89825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0" name="Rectangle 19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6843535" y="106362772"/>
                <a:ext cx="170211" cy="8982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1" name="Rectangle 20"/>
              <p:cNvSpPr>
                <a:spLocks noChangeArrowheads="1" noChangeShapeType="1"/>
              </p:cNvSpPr>
              <p:nvPr/>
            </p:nvSpPr>
            <p:spPr bwMode="auto">
              <a:xfrm>
                <a:off x="116940685" y="105289878"/>
                <a:ext cx="73270" cy="1163130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</p:grpSp>
      <p:sp>
        <p:nvSpPr>
          <p:cNvPr id="25" name="object 5"/>
          <p:cNvSpPr/>
          <p:nvPr/>
        </p:nvSpPr>
        <p:spPr>
          <a:xfrm>
            <a:off x="8928100" y="965056"/>
            <a:ext cx="215900" cy="4913630"/>
          </a:xfrm>
          <a:custGeom>
            <a:avLst/>
            <a:gdLst/>
            <a:ahLst/>
            <a:cxnLst/>
            <a:rect l="l" t="t" r="r" b="b"/>
            <a:pathLst>
              <a:path w="215900" h="4913630">
                <a:moveTo>
                  <a:pt x="215895" y="0"/>
                </a:moveTo>
                <a:lnTo>
                  <a:pt x="176045" y="35576"/>
                </a:lnTo>
                <a:lnTo>
                  <a:pt x="139355" y="75864"/>
                </a:lnTo>
                <a:lnTo>
                  <a:pt x="107484" y="117038"/>
                </a:lnTo>
                <a:lnTo>
                  <a:pt x="80281" y="159087"/>
                </a:lnTo>
                <a:lnTo>
                  <a:pt x="57594" y="202002"/>
                </a:lnTo>
                <a:lnTo>
                  <a:pt x="39270" y="245770"/>
                </a:lnTo>
                <a:lnTo>
                  <a:pt x="25157" y="290383"/>
                </a:lnTo>
                <a:lnTo>
                  <a:pt x="15104" y="335828"/>
                </a:lnTo>
                <a:lnTo>
                  <a:pt x="8958" y="382095"/>
                </a:lnTo>
                <a:lnTo>
                  <a:pt x="6568" y="429174"/>
                </a:lnTo>
                <a:lnTo>
                  <a:pt x="0" y="4465063"/>
                </a:lnTo>
                <a:lnTo>
                  <a:pt x="0" y="4475584"/>
                </a:lnTo>
                <a:lnTo>
                  <a:pt x="1991" y="4522986"/>
                </a:lnTo>
                <a:lnTo>
                  <a:pt x="8047" y="4569640"/>
                </a:lnTo>
                <a:lnTo>
                  <a:pt x="18293" y="4615539"/>
                </a:lnTo>
                <a:lnTo>
                  <a:pt x="32851" y="4660678"/>
                </a:lnTo>
                <a:lnTo>
                  <a:pt x="51846" y="4705050"/>
                </a:lnTo>
                <a:lnTo>
                  <a:pt x="75401" y="4748651"/>
                </a:lnTo>
                <a:lnTo>
                  <a:pt x="103641" y="4791474"/>
                </a:lnTo>
                <a:lnTo>
                  <a:pt x="136690" y="4833513"/>
                </a:lnTo>
                <a:lnTo>
                  <a:pt x="174670" y="4874762"/>
                </a:lnTo>
                <a:lnTo>
                  <a:pt x="215895" y="4913514"/>
                </a:lnTo>
                <a:lnTo>
                  <a:pt x="215895" y="0"/>
                </a:lnTo>
                <a:close/>
              </a:path>
            </a:pathLst>
          </a:custGeom>
          <a:solidFill>
            <a:srgbClr val="C8E7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1F567FB-8EC5-F05B-3FB0-7398D4429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2892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28F731-1CC1-5794-CE19-12C85F7F8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825625"/>
            <a:ext cx="8699500" cy="4351338"/>
          </a:xfrm>
        </p:spPr>
        <p:txBody>
          <a:bodyPr>
            <a:normAutofit/>
          </a:bodyPr>
          <a:lstStyle/>
          <a:p>
            <a:r>
              <a:rPr lang="fr-FR" b="1" u="sng" dirty="0">
                <a:solidFill>
                  <a:srgbClr val="00B0F0"/>
                </a:solidFill>
              </a:rPr>
              <a:t>Mesures dérogatoires de promotion vers la catégorie B ( rien n’est prévu pour la promotion vers la catégorie A)</a:t>
            </a:r>
          </a:p>
          <a:p>
            <a:pPr lvl="1"/>
            <a:r>
              <a:rPr lang="fr-FR" dirty="0"/>
              <a:t>Du 1</a:t>
            </a:r>
            <a:r>
              <a:rPr lang="fr-FR" baseline="30000" dirty="0"/>
              <a:t>er</a:t>
            </a:r>
            <a:r>
              <a:rPr lang="fr-FR" dirty="0"/>
              <a:t> avril 2024 au 31 décembre 2027</a:t>
            </a:r>
          </a:p>
          <a:p>
            <a:pPr lvl="1"/>
            <a:r>
              <a:rPr lang="fr-FR" dirty="0"/>
              <a:t>Hors quotas</a:t>
            </a:r>
          </a:p>
          <a:p>
            <a:pPr lvl="1"/>
            <a:r>
              <a:rPr lang="fr-FR" dirty="0"/>
              <a:t>Conditions statutaires remplies (ancienneté)</a:t>
            </a:r>
          </a:p>
          <a:p>
            <a:pPr lvl="1"/>
            <a:r>
              <a:rPr lang="fr-FR" dirty="0"/>
              <a:t>Occupant les fonctions de secrétaire général de mairie ( pour rappel un seul par commune)</a:t>
            </a:r>
          </a:p>
          <a:p>
            <a:pPr marL="342900" lvl="1" indent="0">
              <a:buNone/>
            </a:pPr>
            <a:r>
              <a:rPr lang="fr-FR" b="1" dirty="0">
                <a:solidFill>
                  <a:srgbClr val="FF0000"/>
                </a:solidFill>
                <a:sym typeface="Wingdings" panose="05000000000000000000" pitchFamily="2" charset="2"/>
              </a:rPr>
              <a:t> Décret en attente</a:t>
            </a:r>
            <a:endParaRPr lang="fr-FR" b="1" dirty="0">
              <a:solidFill>
                <a:srgbClr val="FF0000"/>
              </a:solidFill>
            </a:endParaRPr>
          </a:p>
          <a:p>
            <a:pPr marL="342900" lvl="1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r>
              <a:rPr lang="fr-FR" b="1" u="sng" dirty="0">
                <a:solidFill>
                  <a:srgbClr val="00B0F0"/>
                </a:solidFill>
              </a:rPr>
              <a:t>Nouvelle voie de promotion interne</a:t>
            </a:r>
          </a:p>
          <a:p>
            <a:pPr lvl="1"/>
            <a:r>
              <a:rPr lang="fr-FR" dirty="0"/>
              <a:t>Examen professionnel après formation qualifiante</a:t>
            </a:r>
          </a:p>
          <a:p>
            <a:pPr lvl="1"/>
            <a:r>
              <a:rPr lang="fr-FR" dirty="0"/>
              <a:t>Hors quotas</a:t>
            </a:r>
          </a:p>
          <a:p>
            <a:pPr marL="342900" lvl="1" indent="0">
              <a:buNone/>
            </a:pPr>
            <a:r>
              <a:rPr lang="fr-FR" b="1" dirty="0">
                <a:solidFill>
                  <a:srgbClr val="FF0000"/>
                </a:solidFill>
                <a:sym typeface="Wingdings" panose="05000000000000000000" pitchFamily="2" charset="2"/>
              </a:rPr>
              <a:t> Décret en attente</a:t>
            </a:r>
            <a:endParaRPr lang="fr-FR" b="1" dirty="0">
              <a:solidFill>
                <a:srgbClr val="FF0000"/>
              </a:solidFill>
            </a:endParaRPr>
          </a:p>
          <a:p>
            <a:pPr marL="342900" lvl="1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pic>
        <p:nvPicPr>
          <p:cNvPr id="11" name="Image 10" descr="Logo_CDG18_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22426" cy="1443762"/>
          </a:xfrm>
          <a:prstGeom prst="rect">
            <a:avLst/>
          </a:prstGeom>
        </p:spPr>
      </p:pic>
      <p:grpSp>
        <p:nvGrpSpPr>
          <p:cNvPr id="6" name="Groupe 14"/>
          <p:cNvGrpSpPr>
            <a:grpSpLocks/>
          </p:cNvGrpSpPr>
          <p:nvPr/>
        </p:nvGrpSpPr>
        <p:grpSpPr bwMode="auto">
          <a:xfrm>
            <a:off x="1482068" y="152400"/>
            <a:ext cx="7661932" cy="1314472"/>
            <a:chOff x="2521302" y="4447632"/>
            <a:chExt cx="6645275" cy="2324642"/>
          </a:xfrm>
        </p:grpSpPr>
        <p:sp>
          <p:nvSpPr>
            <p:cNvPr id="14" name="Oval 2"/>
            <p:cNvSpPr>
              <a:spLocks noChangeArrowheads="1" noChangeShapeType="1"/>
            </p:cNvSpPr>
            <p:nvPr/>
          </p:nvSpPr>
          <p:spPr bwMode="auto">
            <a:xfrm>
              <a:off x="2617788" y="4448175"/>
              <a:ext cx="1805631" cy="2324099"/>
            </a:xfrm>
            <a:prstGeom prst="ellipse">
              <a:avLst/>
            </a:prstGeom>
            <a:noFill/>
            <a:ln w="3175" algn="in">
              <a:solidFill>
                <a:srgbClr val="FF000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fr-FR"/>
            </a:p>
          </p:txBody>
        </p:sp>
        <p:sp>
          <p:nvSpPr>
            <p:cNvPr id="15" name="Rectangle 3"/>
            <p:cNvSpPr>
              <a:spLocks noChangeArrowheads="1" noChangeShapeType="1"/>
            </p:cNvSpPr>
            <p:nvPr/>
          </p:nvSpPr>
          <p:spPr bwMode="auto">
            <a:xfrm>
              <a:off x="2521302" y="5218584"/>
              <a:ext cx="6645275" cy="601960"/>
            </a:xfrm>
            <a:prstGeom prst="rect">
              <a:avLst/>
            </a:prstGeom>
            <a:gradFill rotWithShape="1">
              <a:gsLst>
                <a:gs pos="0">
                  <a:srgbClr val="92D050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ctr"/>
              <a:r>
                <a:rPr lang="fr-FR" sz="2400" b="1" dirty="0"/>
                <a:t>         </a:t>
              </a:r>
            </a:p>
          </p:txBody>
        </p:sp>
        <p:sp>
          <p:nvSpPr>
            <p:cNvPr id="16" name="Text Box 4"/>
            <p:cNvSpPr txBox="1">
              <a:spLocks noChangeArrowheads="1" noChangeShapeType="1"/>
            </p:cNvSpPr>
            <p:nvPr/>
          </p:nvSpPr>
          <p:spPr bwMode="auto">
            <a:xfrm rot="16200000">
              <a:off x="2285742" y="5425569"/>
              <a:ext cx="2225279" cy="4681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36195" tIns="36195" rIns="36195" bIns="36195"/>
            <a:lstStyle/>
            <a:p>
              <a:pPr algn="ctr">
                <a:defRPr/>
              </a:pPr>
              <a:r>
                <a:rPr lang="fr-FR" altLang="fr-FR" sz="900" dirty="0"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itchFamily="34" charset="0"/>
                  <a:cs typeface="Arial" pitchFamily="34" charset="0"/>
                </a:rPr>
                <a:t>Centre de Gestion de la Fonction Publique Territoriale du CHER</a:t>
              </a:r>
              <a:endParaRPr lang="fr-FR" altLang="fr-FR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3957638" y="5091476"/>
              <a:ext cx="171450" cy="1165229"/>
              <a:chOff x="112099728" y="105931681"/>
              <a:chExt cx="170831" cy="1165800"/>
            </a:xfrm>
          </p:grpSpPr>
          <p:sp>
            <p:nvSpPr>
              <p:cNvPr id="22" name="Rectangle 7"/>
              <p:cNvSpPr>
                <a:spLocks noChangeArrowheads="1" noChangeShapeType="1"/>
              </p:cNvSpPr>
              <p:nvPr/>
            </p:nvSpPr>
            <p:spPr bwMode="auto">
              <a:xfrm>
                <a:off x="112099934" y="105931681"/>
                <a:ext cx="170214" cy="898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3" name="Rectangle 8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2100348" y="107007652"/>
                <a:ext cx="170211" cy="898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4" name="Rectangle 9"/>
              <p:cNvSpPr>
                <a:spLocks noChangeArrowheads="1" noChangeShapeType="1"/>
              </p:cNvSpPr>
              <p:nvPr/>
            </p:nvSpPr>
            <p:spPr bwMode="auto">
              <a:xfrm>
                <a:off x="112099728" y="105932209"/>
                <a:ext cx="73270" cy="116313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  <p:grpSp>
          <p:nvGrpSpPr>
            <p:cNvPr id="8" name="Group 10"/>
            <p:cNvGrpSpPr>
              <a:grpSpLocks/>
            </p:cNvGrpSpPr>
            <p:nvPr/>
          </p:nvGrpSpPr>
          <p:grpSpPr bwMode="auto">
            <a:xfrm>
              <a:off x="8701088" y="4447632"/>
              <a:ext cx="169862" cy="1163632"/>
              <a:chOff x="116843535" y="105289350"/>
              <a:chExt cx="170420" cy="1163658"/>
            </a:xfrm>
          </p:grpSpPr>
          <p:sp>
            <p:nvSpPr>
              <p:cNvPr id="19" name="Rectangle 18"/>
              <p:cNvSpPr>
                <a:spLocks noChangeArrowheads="1" noChangeShapeType="1"/>
              </p:cNvSpPr>
              <p:nvPr/>
            </p:nvSpPr>
            <p:spPr bwMode="auto">
              <a:xfrm>
                <a:off x="116843535" y="105289350"/>
                <a:ext cx="170214" cy="89825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0" name="Rectangle 19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6843535" y="106362772"/>
                <a:ext cx="170211" cy="8982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1" name="Rectangle 20"/>
              <p:cNvSpPr>
                <a:spLocks noChangeArrowheads="1" noChangeShapeType="1"/>
              </p:cNvSpPr>
              <p:nvPr/>
            </p:nvSpPr>
            <p:spPr bwMode="auto">
              <a:xfrm>
                <a:off x="116940685" y="105289878"/>
                <a:ext cx="73270" cy="1163130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</p:grpSp>
      <p:sp>
        <p:nvSpPr>
          <p:cNvPr id="25" name="object 5"/>
          <p:cNvSpPr/>
          <p:nvPr/>
        </p:nvSpPr>
        <p:spPr>
          <a:xfrm>
            <a:off x="8928100" y="965056"/>
            <a:ext cx="215900" cy="4913630"/>
          </a:xfrm>
          <a:custGeom>
            <a:avLst/>
            <a:gdLst/>
            <a:ahLst/>
            <a:cxnLst/>
            <a:rect l="l" t="t" r="r" b="b"/>
            <a:pathLst>
              <a:path w="215900" h="4913630">
                <a:moveTo>
                  <a:pt x="215895" y="0"/>
                </a:moveTo>
                <a:lnTo>
                  <a:pt x="176045" y="35576"/>
                </a:lnTo>
                <a:lnTo>
                  <a:pt x="139355" y="75864"/>
                </a:lnTo>
                <a:lnTo>
                  <a:pt x="107484" y="117038"/>
                </a:lnTo>
                <a:lnTo>
                  <a:pt x="80281" y="159087"/>
                </a:lnTo>
                <a:lnTo>
                  <a:pt x="57594" y="202002"/>
                </a:lnTo>
                <a:lnTo>
                  <a:pt x="39270" y="245770"/>
                </a:lnTo>
                <a:lnTo>
                  <a:pt x="25157" y="290383"/>
                </a:lnTo>
                <a:lnTo>
                  <a:pt x="15104" y="335828"/>
                </a:lnTo>
                <a:lnTo>
                  <a:pt x="8958" y="382095"/>
                </a:lnTo>
                <a:lnTo>
                  <a:pt x="6568" y="429174"/>
                </a:lnTo>
                <a:lnTo>
                  <a:pt x="0" y="4465063"/>
                </a:lnTo>
                <a:lnTo>
                  <a:pt x="0" y="4475584"/>
                </a:lnTo>
                <a:lnTo>
                  <a:pt x="1991" y="4522986"/>
                </a:lnTo>
                <a:lnTo>
                  <a:pt x="8047" y="4569640"/>
                </a:lnTo>
                <a:lnTo>
                  <a:pt x="18293" y="4615539"/>
                </a:lnTo>
                <a:lnTo>
                  <a:pt x="32851" y="4660678"/>
                </a:lnTo>
                <a:lnTo>
                  <a:pt x="51846" y="4705050"/>
                </a:lnTo>
                <a:lnTo>
                  <a:pt x="75401" y="4748651"/>
                </a:lnTo>
                <a:lnTo>
                  <a:pt x="103641" y="4791474"/>
                </a:lnTo>
                <a:lnTo>
                  <a:pt x="136690" y="4833513"/>
                </a:lnTo>
                <a:lnTo>
                  <a:pt x="174670" y="4874762"/>
                </a:lnTo>
                <a:lnTo>
                  <a:pt x="215895" y="4913514"/>
                </a:lnTo>
                <a:lnTo>
                  <a:pt x="215895" y="0"/>
                </a:lnTo>
                <a:close/>
              </a:path>
            </a:pathLst>
          </a:custGeom>
          <a:solidFill>
            <a:srgbClr val="C8E7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1F567FB-8EC5-F05B-3FB0-7398D4429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22024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28F731-1CC1-5794-CE19-12C85F7F8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470" y="1436121"/>
            <a:ext cx="8699500" cy="5117079"/>
          </a:xfrm>
        </p:spPr>
        <p:txBody>
          <a:bodyPr>
            <a:normAutofit lnSpcReduction="10000"/>
          </a:bodyPr>
          <a:lstStyle/>
          <a:p>
            <a:r>
              <a:rPr lang="fr-FR" b="1" u="sng" dirty="0">
                <a:solidFill>
                  <a:srgbClr val="00B0F0"/>
                </a:solidFill>
              </a:rPr>
              <a:t>Divers</a:t>
            </a:r>
          </a:p>
          <a:p>
            <a:pPr lvl="1"/>
            <a:r>
              <a:rPr lang="fr-FR" b="1" dirty="0">
                <a:solidFill>
                  <a:srgbClr val="00B050"/>
                </a:solidFill>
              </a:rPr>
              <a:t>Promotion interne à partir du 1</a:t>
            </a:r>
            <a:r>
              <a:rPr lang="fr-FR" b="1" baseline="30000" dirty="0">
                <a:solidFill>
                  <a:srgbClr val="00B050"/>
                </a:solidFill>
              </a:rPr>
              <a:t>er</a:t>
            </a:r>
            <a:r>
              <a:rPr lang="fr-FR" b="1" dirty="0">
                <a:solidFill>
                  <a:srgbClr val="00B050"/>
                </a:solidFill>
              </a:rPr>
              <a:t> janvier 2024:</a:t>
            </a:r>
          </a:p>
          <a:p>
            <a:pPr lvl="2"/>
            <a:r>
              <a:rPr lang="fr-FR" sz="1800" dirty="0"/>
              <a:t>Le président du CDG devra veiller à ce que les listes d’aptitude de promotion interne comprennent une part de fonctionnaires exerçant les fonctions de secrétaire général de mairie </a:t>
            </a:r>
          </a:p>
          <a:p>
            <a:pPr lvl="2"/>
            <a:r>
              <a:rPr lang="fr-FR" sz="1800" b="1" dirty="0">
                <a:solidFill>
                  <a:srgbClr val="FF0000"/>
                </a:solidFill>
                <a:sym typeface="Wingdings" panose="05000000000000000000" pitchFamily="2" charset="2"/>
              </a:rPr>
              <a:t> part déterminée par décret à venir</a:t>
            </a:r>
            <a:endParaRPr lang="fr-FR" sz="1800" b="1" dirty="0">
              <a:solidFill>
                <a:srgbClr val="FF0000"/>
              </a:solidFill>
            </a:endParaRPr>
          </a:p>
          <a:p>
            <a:pPr marL="342900" lvl="1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pPr lvl="1"/>
            <a:r>
              <a:rPr lang="fr-FR" b="1" dirty="0">
                <a:solidFill>
                  <a:srgbClr val="00B050"/>
                </a:solidFill>
              </a:rPr>
              <a:t>Avantage d’ancienneté</a:t>
            </a:r>
          </a:p>
          <a:p>
            <a:pPr lvl="2"/>
            <a:r>
              <a:rPr lang="fr-FR" sz="1800" dirty="0"/>
              <a:t>Avantage spécifique d’ancienneté requise pour l’avancement d’échelon </a:t>
            </a:r>
          </a:p>
          <a:p>
            <a:pPr lvl="2"/>
            <a:r>
              <a:rPr lang="fr-FR" sz="1800" b="1" dirty="0">
                <a:solidFill>
                  <a:srgbClr val="FF0000"/>
                </a:solidFill>
                <a:sym typeface="Wingdings" panose="05000000000000000000" pitchFamily="2" charset="2"/>
              </a:rPr>
              <a:t> décret à venir</a:t>
            </a:r>
            <a:endParaRPr lang="fr-FR" sz="1800" b="1" dirty="0">
              <a:solidFill>
                <a:srgbClr val="FF0000"/>
              </a:solidFill>
            </a:endParaRPr>
          </a:p>
          <a:p>
            <a:pPr marL="342900" lvl="1" indent="0">
              <a:buNone/>
            </a:pPr>
            <a:endParaRPr lang="fr-FR" b="1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pPr lvl="1"/>
            <a:r>
              <a:rPr lang="fr-FR" b="1" dirty="0">
                <a:solidFill>
                  <a:srgbClr val="00B050"/>
                </a:solidFill>
              </a:rPr>
              <a:t>Formation spécifique obligatoire à partir du 1</a:t>
            </a:r>
            <a:r>
              <a:rPr lang="fr-FR" b="1" baseline="30000" dirty="0">
                <a:solidFill>
                  <a:srgbClr val="00B050"/>
                </a:solidFill>
              </a:rPr>
              <a:t>er</a:t>
            </a:r>
            <a:r>
              <a:rPr lang="fr-FR" b="1" dirty="0">
                <a:solidFill>
                  <a:srgbClr val="00B050"/>
                </a:solidFill>
              </a:rPr>
              <a:t> janvier 2024:</a:t>
            </a:r>
          </a:p>
          <a:p>
            <a:pPr lvl="2"/>
            <a:r>
              <a:rPr lang="fr-FR" sz="1800" dirty="0"/>
              <a:t>Dans un délai d’un an après la prise de poste</a:t>
            </a:r>
          </a:p>
          <a:p>
            <a:pPr lvl="2"/>
            <a:r>
              <a:rPr lang="fr-FR" sz="1800" dirty="0"/>
              <a:t>Indépendante de la formation obligatoire d ’intégration</a:t>
            </a:r>
          </a:p>
          <a:p>
            <a:pPr marL="685800" lvl="2" indent="0">
              <a:buNone/>
            </a:pPr>
            <a:endParaRPr lang="fr-FR" sz="1800" dirty="0"/>
          </a:p>
          <a:p>
            <a:pPr lvl="2">
              <a:buFont typeface="Wingdings" panose="05000000000000000000" pitchFamily="2" charset="2"/>
              <a:buChar char="è"/>
            </a:pPr>
            <a:r>
              <a:rPr lang="fr-FR" sz="1800" b="1" u="sng" dirty="0">
                <a:solidFill>
                  <a:srgbClr val="FF0000"/>
                </a:solidFill>
                <a:sym typeface="Wingdings" panose="05000000000000000000" pitchFamily="2" charset="2"/>
              </a:rPr>
              <a:t>RAPPEL: </a:t>
            </a:r>
            <a:r>
              <a:rPr lang="fr-FR" sz="1800" b="1" dirty="0">
                <a:solidFill>
                  <a:srgbClr val="00B0F0"/>
                </a:solidFill>
                <a:sym typeface="Wingdings" panose="05000000000000000000" pitchFamily="2" charset="2"/>
              </a:rPr>
              <a:t>possibilité de faire appel aux service de remplacement du CDG 18- secrétariat itinérant </a:t>
            </a:r>
          </a:p>
          <a:p>
            <a:pPr marL="685800" lvl="2" indent="0">
              <a:buNone/>
            </a:pPr>
            <a:r>
              <a:rPr lang="fr-FR" sz="1800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Service.remplacement@cdg18.fr-</a:t>
            </a:r>
            <a:r>
              <a:rPr lang="fr-FR" sz="1800" b="1" dirty="0"/>
              <a:t> Julie BONNEMORT au 02 48 50 94 30</a:t>
            </a:r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pic>
        <p:nvPicPr>
          <p:cNvPr id="11" name="Image 10" descr="Logo_CDG18_B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22426" cy="1443762"/>
          </a:xfrm>
          <a:prstGeom prst="rect">
            <a:avLst/>
          </a:prstGeom>
        </p:spPr>
      </p:pic>
      <p:grpSp>
        <p:nvGrpSpPr>
          <p:cNvPr id="6" name="Groupe 14"/>
          <p:cNvGrpSpPr>
            <a:grpSpLocks/>
          </p:cNvGrpSpPr>
          <p:nvPr/>
        </p:nvGrpSpPr>
        <p:grpSpPr bwMode="auto">
          <a:xfrm>
            <a:off x="1482068" y="152400"/>
            <a:ext cx="7661932" cy="1314472"/>
            <a:chOff x="2521302" y="4447632"/>
            <a:chExt cx="6645275" cy="2324642"/>
          </a:xfrm>
        </p:grpSpPr>
        <p:sp>
          <p:nvSpPr>
            <p:cNvPr id="14" name="Oval 2"/>
            <p:cNvSpPr>
              <a:spLocks noChangeArrowheads="1" noChangeShapeType="1"/>
            </p:cNvSpPr>
            <p:nvPr/>
          </p:nvSpPr>
          <p:spPr bwMode="auto">
            <a:xfrm>
              <a:off x="2617788" y="4448175"/>
              <a:ext cx="1805631" cy="2324099"/>
            </a:xfrm>
            <a:prstGeom prst="ellipse">
              <a:avLst/>
            </a:prstGeom>
            <a:noFill/>
            <a:ln w="3175" algn="in">
              <a:solidFill>
                <a:srgbClr val="FF000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fr-FR"/>
            </a:p>
          </p:txBody>
        </p:sp>
        <p:sp>
          <p:nvSpPr>
            <p:cNvPr id="15" name="Rectangle 3"/>
            <p:cNvSpPr>
              <a:spLocks noChangeArrowheads="1" noChangeShapeType="1"/>
            </p:cNvSpPr>
            <p:nvPr/>
          </p:nvSpPr>
          <p:spPr bwMode="auto">
            <a:xfrm>
              <a:off x="2521302" y="5218584"/>
              <a:ext cx="6645275" cy="601960"/>
            </a:xfrm>
            <a:prstGeom prst="rect">
              <a:avLst/>
            </a:prstGeom>
            <a:gradFill rotWithShape="1">
              <a:gsLst>
                <a:gs pos="0">
                  <a:srgbClr val="92D050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ctr"/>
              <a:r>
                <a:rPr lang="fr-FR" sz="2400" b="1" dirty="0"/>
                <a:t>         </a:t>
              </a:r>
            </a:p>
          </p:txBody>
        </p:sp>
        <p:sp>
          <p:nvSpPr>
            <p:cNvPr id="16" name="Text Box 4"/>
            <p:cNvSpPr txBox="1">
              <a:spLocks noChangeArrowheads="1" noChangeShapeType="1"/>
            </p:cNvSpPr>
            <p:nvPr/>
          </p:nvSpPr>
          <p:spPr bwMode="auto">
            <a:xfrm rot="16200000">
              <a:off x="2285742" y="5425569"/>
              <a:ext cx="2225279" cy="4681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36195" tIns="36195" rIns="36195" bIns="36195"/>
            <a:lstStyle/>
            <a:p>
              <a:pPr algn="ctr">
                <a:defRPr/>
              </a:pPr>
              <a:r>
                <a:rPr lang="fr-FR" altLang="fr-FR" sz="900" dirty="0"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itchFamily="34" charset="0"/>
                  <a:cs typeface="Arial" pitchFamily="34" charset="0"/>
                </a:rPr>
                <a:t>Centre de Gestion de la Fonction Publique Territoriale du CHER</a:t>
              </a:r>
              <a:endParaRPr lang="fr-FR" altLang="fr-FR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3957638" y="5091476"/>
              <a:ext cx="171450" cy="1165229"/>
              <a:chOff x="112099728" y="105931681"/>
              <a:chExt cx="170831" cy="1165800"/>
            </a:xfrm>
          </p:grpSpPr>
          <p:sp>
            <p:nvSpPr>
              <p:cNvPr id="22" name="Rectangle 7"/>
              <p:cNvSpPr>
                <a:spLocks noChangeArrowheads="1" noChangeShapeType="1"/>
              </p:cNvSpPr>
              <p:nvPr/>
            </p:nvSpPr>
            <p:spPr bwMode="auto">
              <a:xfrm>
                <a:off x="112099934" y="105931681"/>
                <a:ext cx="170214" cy="898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3" name="Rectangle 8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2100348" y="107007652"/>
                <a:ext cx="170211" cy="898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4" name="Rectangle 9"/>
              <p:cNvSpPr>
                <a:spLocks noChangeArrowheads="1" noChangeShapeType="1"/>
              </p:cNvSpPr>
              <p:nvPr/>
            </p:nvSpPr>
            <p:spPr bwMode="auto">
              <a:xfrm>
                <a:off x="112099728" y="105932209"/>
                <a:ext cx="73270" cy="116313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  <p:grpSp>
          <p:nvGrpSpPr>
            <p:cNvPr id="8" name="Group 10"/>
            <p:cNvGrpSpPr>
              <a:grpSpLocks/>
            </p:cNvGrpSpPr>
            <p:nvPr/>
          </p:nvGrpSpPr>
          <p:grpSpPr bwMode="auto">
            <a:xfrm>
              <a:off x="8701088" y="4447632"/>
              <a:ext cx="169862" cy="1163632"/>
              <a:chOff x="116843535" y="105289350"/>
              <a:chExt cx="170420" cy="1163658"/>
            </a:xfrm>
          </p:grpSpPr>
          <p:sp>
            <p:nvSpPr>
              <p:cNvPr id="19" name="Rectangle 18"/>
              <p:cNvSpPr>
                <a:spLocks noChangeArrowheads="1" noChangeShapeType="1"/>
              </p:cNvSpPr>
              <p:nvPr/>
            </p:nvSpPr>
            <p:spPr bwMode="auto">
              <a:xfrm>
                <a:off x="116843535" y="105289350"/>
                <a:ext cx="170214" cy="89825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0" name="Rectangle 19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6843535" y="106362772"/>
                <a:ext cx="170211" cy="8982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1" name="Rectangle 20"/>
              <p:cNvSpPr>
                <a:spLocks noChangeArrowheads="1" noChangeShapeType="1"/>
              </p:cNvSpPr>
              <p:nvPr/>
            </p:nvSpPr>
            <p:spPr bwMode="auto">
              <a:xfrm>
                <a:off x="116940685" y="105289878"/>
                <a:ext cx="73270" cy="1163130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</p:grpSp>
      <p:sp>
        <p:nvSpPr>
          <p:cNvPr id="25" name="object 5"/>
          <p:cNvSpPr/>
          <p:nvPr/>
        </p:nvSpPr>
        <p:spPr>
          <a:xfrm>
            <a:off x="8928100" y="965056"/>
            <a:ext cx="215900" cy="4913630"/>
          </a:xfrm>
          <a:custGeom>
            <a:avLst/>
            <a:gdLst/>
            <a:ahLst/>
            <a:cxnLst/>
            <a:rect l="l" t="t" r="r" b="b"/>
            <a:pathLst>
              <a:path w="215900" h="4913630">
                <a:moveTo>
                  <a:pt x="215895" y="0"/>
                </a:moveTo>
                <a:lnTo>
                  <a:pt x="176045" y="35576"/>
                </a:lnTo>
                <a:lnTo>
                  <a:pt x="139355" y="75864"/>
                </a:lnTo>
                <a:lnTo>
                  <a:pt x="107484" y="117038"/>
                </a:lnTo>
                <a:lnTo>
                  <a:pt x="80281" y="159087"/>
                </a:lnTo>
                <a:lnTo>
                  <a:pt x="57594" y="202002"/>
                </a:lnTo>
                <a:lnTo>
                  <a:pt x="39270" y="245770"/>
                </a:lnTo>
                <a:lnTo>
                  <a:pt x="25157" y="290383"/>
                </a:lnTo>
                <a:lnTo>
                  <a:pt x="15104" y="335828"/>
                </a:lnTo>
                <a:lnTo>
                  <a:pt x="8958" y="382095"/>
                </a:lnTo>
                <a:lnTo>
                  <a:pt x="6568" y="429174"/>
                </a:lnTo>
                <a:lnTo>
                  <a:pt x="0" y="4465063"/>
                </a:lnTo>
                <a:lnTo>
                  <a:pt x="0" y="4475584"/>
                </a:lnTo>
                <a:lnTo>
                  <a:pt x="1991" y="4522986"/>
                </a:lnTo>
                <a:lnTo>
                  <a:pt x="8047" y="4569640"/>
                </a:lnTo>
                <a:lnTo>
                  <a:pt x="18293" y="4615539"/>
                </a:lnTo>
                <a:lnTo>
                  <a:pt x="32851" y="4660678"/>
                </a:lnTo>
                <a:lnTo>
                  <a:pt x="51846" y="4705050"/>
                </a:lnTo>
                <a:lnTo>
                  <a:pt x="75401" y="4748651"/>
                </a:lnTo>
                <a:lnTo>
                  <a:pt x="103641" y="4791474"/>
                </a:lnTo>
                <a:lnTo>
                  <a:pt x="136690" y="4833513"/>
                </a:lnTo>
                <a:lnTo>
                  <a:pt x="174670" y="4874762"/>
                </a:lnTo>
                <a:lnTo>
                  <a:pt x="215895" y="4913514"/>
                </a:lnTo>
                <a:lnTo>
                  <a:pt x="215895" y="0"/>
                </a:lnTo>
                <a:close/>
              </a:path>
            </a:pathLst>
          </a:custGeom>
          <a:solidFill>
            <a:srgbClr val="C8E7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1F567FB-8EC5-F05B-3FB0-7398D4429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883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28F731-1CC1-5794-CE19-12C85F7F8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825625"/>
            <a:ext cx="8699500" cy="4351338"/>
          </a:xfrm>
        </p:spPr>
        <p:txBody>
          <a:bodyPr>
            <a:normAutofit/>
          </a:bodyPr>
          <a:lstStyle/>
          <a:p>
            <a:r>
              <a:rPr lang="fr-FR" b="1" u="sng" dirty="0">
                <a:solidFill>
                  <a:srgbClr val="00B0F0"/>
                </a:solidFill>
              </a:rPr>
              <a:t>Pour le CDG:</a:t>
            </a:r>
          </a:p>
          <a:p>
            <a:pPr marL="0" indent="0">
              <a:buNone/>
            </a:pPr>
            <a:endParaRPr lang="fr-FR" b="1" u="sng" dirty="0">
              <a:solidFill>
                <a:srgbClr val="00B0F0"/>
              </a:solidFill>
            </a:endParaRPr>
          </a:p>
          <a:p>
            <a:r>
              <a:rPr lang="fr-FR" sz="1800" b="1" u="sng" dirty="0">
                <a:solidFill>
                  <a:srgbClr val="00B050"/>
                </a:solidFill>
              </a:rPr>
              <a:t>Nouvelle mission obligatoire à compter du 1</a:t>
            </a:r>
            <a:r>
              <a:rPr lang="fr-FR" sz="1800" b="1" u="sng" baseline="30000" dirty="0">
                <a:solidFill>
                  <a:srgbClr val="00B050"/>
                </a:solidFill>
              </a:rPr>
              <a:t>er</a:t>
            </a:r>
            <a:r>
              <a:rPr lang="fr-FR" sz="1800" b="1" u="sng" dirty="0">
                <a:solidFill>
                  <a:srgbClr val="00B050"/>
                </a:solidFill>
              </a:rPr>
              <a:t> janvier 2024: </a:t>
            </a:r>
          </a:p>
          <a:p>
            <a:pPr lvl="1"/>
            <a:r>
              <a:rPr lang="fr-FR" dirty="0"/>
              <a:t>animation du réseau des secrétaires généraux ( ales) de mairie </a:t>
            </a:r>
          </a:p>
          <a:p>
            <a:pPr lvl="1"/>
            <a:r>
              <a:rPr lang="fr-FR" dirty="0"/>
              <a:t>Pas de hausse de la cotisation obligatoire ( 0,8%)</a:t>
            </a:r>
          </a:p>
          <a:p>
            <a:pPr marL="342900" lvl="1" indent="0">
              <a:buNone/>
            </a:pPr>
            <a:endParaRPr lang="fr-FR" dirty="0"/>
          </a:p>
          <a:p>
            <a:pPr lvl="1"/>
            <a:endParaRPr lang="fr-FR" dirty="0">
              <a:solidFill>
                <a:srgbClr val="FF0000"/>
              </a:solidFill>
            </a:endParaRPr>
          </a:p>
          <a:p>
            <a:pPr lvl="1"/>
            <a:r>
              <a:rPr lang="fr-FR" b="1" u="sng" dirty="0">
                <a:solidFill>
                  <a:srgbClr val="FF0000"/>
                </a:solidFill>
              </a:rPr>
              <a:t>Campagne de promotion 2024 en deux temps : </a:t>
            </a:r>
          </a:p>
          <a:p>
            <a:pPr marL="342900" lvl="1" indent="0">
              <a:buNone/>
            </a:pPr>
            <a:endParaRPr lang="fr-FR" b="1" u="sng" dirty="0">
              <a:solidFill>
                <a:srgbClr val="FF0000"/>
              </a:solidFill>
            </a:endParaRPr>
          </a:p>
          <a:p>
            <a:pPr lvl="2"/>
            <a:r>
              <a:rPr lang="fr-FR" sz="1800" b="1" dirty="0">
                <a:solidFill>
                  <a:srgbClr val="FF0000"/>
                </a:solidFill>
              </a:rPr>
              <a:t>Pour tous les autres grades comme d’habitude au printemps</a:t>
            </a:r>
          </a:p>
          <a:p>
            <a:pPr lvl="2"/>
            <a:r>
              <a:rPr lang="fr-FR" sz="1800" b="1" dirty="0">
                <a:solidFill>
                  <a:srgbClr val="FF0000"/>
                </a:solidFill>
              </a:rPr>
              <a:t>Pour les fonctions de secrétaire générale de mairie: après la parution des décrets</a:t>
            </a:r>
          </a:p>
          <a:p>
            <a:pPr lvl="2"/>
            <a:endParaRPr lang="fr-FR" dirty="0"/>
          </a:p>
        </p:txBody>
      </p:sp>
      <p:pic>
        <p:nvPicPr>
          <p:cNvPr id="11" name="Image 10" descr="Logo_CDG18_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22426" cy="1443762"/>
          </a:xfrm>
          <a:prstGeom prst="rect">
            <a:avLst/>
          </a:prstGeom>
        </p:spPr>
      </p:pic>
      <p:grpSp>
        <p:nvGrpSpPr>
          <p:cNvPr id="6" name="Groupe 14"/>
          <p:cNvGrpSpPr>
            <a:grpSpLocks/>
          </p:cNvGrpSpPr>
          <p:nvPr/>
        </p:nvGrpSpPr>
        <p:grpSpPr bwMode="auto">
          <a:xfrm>
            <a:off x="1482068" y="152400"/>
            <a:ext cx="7661932" cy="1314472"/>
            <a:chOff x="2521302" y="4447632"/>
            <a:chExt cx="6645275" cy="2324642"/>
          </a:xfrm>
        </p:grpSpPr>
        <p:sp>
          <p:nvSpPr>
            <p:cNvPr id="14" name="Oval 2"/>
            <p:cNvSpPr>
              <a:spLocks noChangeArrowheads="1" noChangeShapeType="1"/>
            </p:cNvSpPr>
            <p:nvPr/>
          </p:nvSpPr>
          <p:spPr bwMode="auto">
            <a:xfrm>
              <a:off x="2617788" y="4448175"/>
              <a:ext cx="1805631" cy="2324099"/>
            </a:xfrm>
            <a:prstGeom prst="ellipse">
              <a:avLst/>
            </a:prstGeom>
            <a:noFill/>
            <a:ln w="3175" algn="in">
              <a:solidFill>
                <a:srgbClr val="FF000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fr-FR"/>
            </a:p>
          </p:txBody>
        </p:sp>
        <p:sp>
          <p:nvSpPr>
            <p:cNvPr id="15" name="Rectangle 3"/>
            <p:cNvSpPr>
              <a:spLocks noChangeArrowheads="1" noChangeShapeType="1"/>
            </p:cNvSpPr>
            <p:nvPr/>
          </p:nvSpPr>
          <p:spPr bwMode="auto">
            <a:xfrm>
              <a:off x="2521302" y="5218584"/>
              <a:ext cx="6645275" cy="601960"/>
            </a:xfrm>
            <a:prstGeom prst="rect">
              <a:avLst/>
            </a:prstGeom>
            <a:gradFill rotWithShape="1">
              <a:gsLst>
                <a:gs pos="0">
                  <a:srgbClr val="92D050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ctr"/>
              <a:r>
                <a:rPr lang="fr-FR" sz="2400" b="1" dirty="0"/>
                <a:t>         </a:t>
              </a:r>
            </a:p>
          </p:txBody>
        </p:sp>
        <p:sp>
          <p:nvSpPr>
            <p:cNvPr id="16" name="Text Box 4"/>
            <p:cNvSpPr txBox="1">
              <a:spLocks noChangeArrowheads="1" noChangeShapeType="1"/>
            </p:cNvSpPr>
            <p:nvPr/>
          </p:nvSpPr>
          <p:spPr bwMode="auto">
            <a:xfrm rot="16200000">
              <a:off x="2285742" y="5425569"/>
              <a:ext cx="2225279" cy="4681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36195" tIns="36195" rIns="36195" bIns="36195"/>
            <a:lstStyle/>
            <a:p>
              <a:pPr algn="ctr">
                <a:defRPr/>
              </a:pPr>
              <a:r>
                <a:rPr lang="fr-FR" altLang="fr-FR" sz="900" dirty="0"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itchFamily="34" charset="0"/>
                  <a:cs typeface="Arial" pitchFamily="34" charset="0"/>
                </a:rPr>
                <a:t>Centre de Gestion de la Fonction Publique Territoriale du CHER</a:t>
              </a:r>
              <a:endParaRPr lang="fr-FR" altLang="fr-FR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3957638" y="5091476"/>
              <a:ext cx="171450" cy="1165229"/>
              <a:chOff x="112099728" y="105931681"/>
              <a:chExt cx="170831" cy="1165800"/>
            </a:xfrm>
          </p:grpSpPr>
          <p:sp>
            <p:nvSpPr>
              <p:cNvPr id="22" name="Rectangle 7"/>
              <p:cNvSpPr>
                <a:spLocks noChangeArrowheads="1" noChangeShapeType="1"/>
              </p:cNvSpPr>
              <p:nvPr/>
            </p:nvSpPr>
            <p:spPr bwMode="auto">
              <a:xfrm>
                <a:off x="112099934" y="105931681"/>
                <a:ext cx="170214" cy="898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3" name="Rectangle 8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2100348" y="107007652"/>
                <a:ext cx="170211" cy="898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4" name="Rectangle 9"/>
              <p:cNvSpPr>
                <a:spLocks noChangeArrowheads="1" noChangeShapeType="1"/>
              </p:cNvSpPr>
              <p:nvPr/>
            </p:nvSpPr>
            <p:spPr bwMode="auto">
              <a:xfrm>
                <a:off x="112099728" y="105932209"/>
                <a:ext cx="73270" cy="116313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  <p:grpSp>
          <p:nvGrpSpPr>
            <p:cNvPr id="8" name="Group 10"/>
            <p:cNvGrpSpPr>
              <a:grpSpLocks/>
            </p:cNvGrpSpPr>
            <p:nvPr/>
          </p:nvGrpSpPr>
          <p:grpSpPr bwMode="auto">
            <a:xfrm>
              <a:off x="8701088" y="4447632"/>
              <a:ext cx="169862" cy="1163632"/>
              <a:chOff x="116843535" y="105289350"/>
              <a:chExt cx="170420" cy="1163658"/>
            </a:xfrm>
          </p:grpSpPr>
          <p:sp>
            <p:nvSpPr>
              <p:cNvPr id="19" name="Rectangle 18"/>
              <p:cNvSpPr>
                <a:spLocks noChangeArrowheads="1" noChangeShapeType="1"/>
              </p:cNvSpPr>
              <p:nvPr/>
            </p:nvSpPr>
            <p:spPr bwMode="auto">
              <a:xfrm>
                <a:off x="116843535" y="105289350"/>
                <a:ext cx="170214" cy="89825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0" name="Rectangle 19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6843535" y="106362772"/>
                <a:ext cx="170211" cy="8982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1" name="Rectangle 20"/>
              <p:cNvSpPr>
                <a:spLocks noChangeArrowheads="1" noChangeShapeType="1"/>
              </p:cNvSpPr>
              <p:nvPr/>
            </p:nvSpPr>
            <p:spPr bwMode="auto">
              <a:xfrm>
                <a:off x="116940685" y="105289878"/>
                <a:ext cx="73270" cy="1163130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</p:grpSp>
      <p:sp>
        <p:nvSpPr>
          <p:cNvPr id="25" name="object 5"/>
          <p:cNvSpPr/>
          <p:nvPr/>
        </p:nvSpPr>
        <p:spPr>
          <a:xfrm>
            <a:off x="8928100" y="965056"/>
            <a:ext cx="215900" cy="4913630"/>
          </a:xfrm>
          <a:custGeom>
            <a:avLst/>
            <a:gdLst/>
            <a:ahLst/>
            <a:cxnLst/>
            <a:rect l="l" t="t" r="r" b="b"/>
            <a:pathLst>
              <a:path w="215900" h="4913630">
                <a:moveTo>
                  <a:pt x="215895" y="0"/>
                </a:moveTo>
                <a:lnTo>
                  <a:pt x="176045" y="35576"/>
                </a:lnTo>
                <a:lnTo>
                  <a:pt x="139355" y="75864"/>
                </a:lnTo>
                <a:lnTo>
                  <a:pt x="107484" y="117038"/>
                </a:lnTo>
                <a:lnTo>
                  <a:pt x="80281" y="159087"/>
                </a:lnTo>
                <a:lnTo>
                  <a:pt x="57594" y="202002"/>
                </a:lnTo>
                <a:lnTo>
                  <a:pt x="39270" y="245770"/>
                </a:lnTo>
                <a:lnTo>
                  <a:pt x="25157" y="290383"/>
                </a:lnTo>
                <a:lnTo>
                  <a:pt x="15104" y="335828"/>
                </a:lnTo>
                <a:lnTo>
                  <a:pt x="8958" y="382095"/>
                </a:lnTo>
                <a:lnTo>
                  <a:pt x="6568" y="429174"/>
                </a:lnTo>
                <a:lnTo>
                  <a:pt x="0" y="4465063"/>
                </a:lnTo>
                <a:lnTo>
                  <a:pt x="0" y="4475584"/>
                </a:lnTo>
                <a:lnTo>
                  <a:pt x="1991" y="4522986"/>
                </a:lnTo>
                <a:lnTo>
                  <a:pt x="8047" y="4569640"/>
                </a:lnTo>
                <a:lnTo>
                  <a:pt x="18293" y="4615539"/>
                </a:lnTo>
                <a:lnTo>
                  <a:pt x="32851" y="4660678"/>
                </a:lnTo>
                <a:lnTo>
                  <a:pt x="51846" y="4705050"/>
                </a:lnTo>
                <a:lnTo>
                  <a:pt x="75401" y="4748651"/>
                </a:lnTo>
                <a:lnTo>
                  <a:pt x="103641" y="4791474"/>
                </a:lnTo>
                <a:lnTo>
                  <a:pt x="136690" y="4833513"/>
                </a:lnTo>
                <a:lnTo>
                  <a:pt x="174670" y="4874762"/>
                </a:lnTo>
                <a:lnTo>
                  <a:pt x="215895" y="4913514"/>
                </a:lnTo>
                <a:lnTo>
                  <a:pt x="215895" y="0"/>
                </a:lnTo>
                <a:close/>
              </a:path>
            </a:pathLst>
          </a:custGeom>
          <a:solidFill>
            <a:srgbClr val="C8E7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1F567FB-8EC5-F05B-3FB0-7398D4429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9620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0" y="1143000"/>
            <a:ext cx="25908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dirty="0">
                <a:solidFill>
                  <a:srgbClr val="00B0F0"/>
                </a:solidFill>
              </a:rPr>
              <a:t>SOMMAIRE </a:t>
            </a:r>
            <a:endParaRPr spc="-20" dirty="0">
              <a:solidFill>
                <a:srgbClr val="00B0F0"/>
              </a:solidFill>
            </a:endParaRPr>
          </a:p>
        </p:txBody>
      </p:sp>
      <p:pic>
        <p:nvPicPr>
          <p:cNvPr id="11" name="Image 10" descr="Logo_CDG18_B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22426" cy="1443762"/>
          </a:xfrm>
          <a:prstGeom prst="rect">
            <a:avLst/>
          </a:prstGeom>
        </p:spPr>
      </p:pic>
      <p:grpSp>
        <p:nvGrpSpPr>
          <p:cNvPr id="6" name="Groupe 14"/>
          <p:cNvGrpSpPr>
            <a:grpSpLocks/>
          </p:cNvGrpSpPr>
          <p:nvPr/>
        </p:nvGrpSpPr>
        <p:grpSpPr bwMode="auto">
          <a:xfrm>
            <a:off x="1482068" y="152400"/>
            <a:ext cx="7661932" cy="1314472"/>
            <a:chOff x="2521302" y="4447632"/>
            <a:chExt cx="6645275" cy="2324642"/>
          </a:xfrm>
        </p:grpSpPr>
        <p:sp>
          <p:nvSpPr>
            <p:cNvPr id="14" name="Oval 2"/>
            <p:cNvSpPr>
              <a:spLocks noChangeArrowheads="1" noChangeShapeType="1"/>
            </p:cNvSpPr>
            <p:nvPr/>
          </p:nvSpPr>
          <p:spPr bwMode="auto">
            <a:xfrm>
              <a:off x="2617788" y="4448175"/>
              <a:ext cx="1805631" cy="2324099"/>
            </a:xfrm>
            <a:prstGeom prst="ellipse">
              <a:avLst/>
            </a:prstGeom>
            <a:noFill/>
            <a:ln w="3175" algn="in">
              <a:solidFill>
                <a:srgbClr val="FF000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fr-FR"/>
            </a:p>
          </p:txBody>
        </p:sp>
        <p:sp>
          <p:nvSpPr>
            <p:cNvPr id="15" name="Rectangle 3"/>
            <p:cNvSpPr>
              <a:spLocks noChangeArrowheads="1" noChangeShapeType="1"/>
            </p:cNvSpPr>
            <p:nvPr/>
          </p:nvSpPr>
          <p:spPr bwMode="auto">
            <a:xfrm>
              <a:off x="2521302" y="5218584"/>
              <a:ext cx="6645275" cy="601960"/>
            </a:xfrm>
            <a:prstGeom prst="rect">
              <a:avLst/>
            </a:prstGeom>
            <a:gradFill rotWithShape="1">
              <a:gsLst>
                <a:gs pos="0">
                  <a:srgbClr val="92D050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ctr"/>
              <a:r>
                <a:rPr lang="fr-FR" sz="2400" b="1" dirty="0"/>
                <a:t>         </a:t>
              </a:r>
            </a:p>
          </p:txBody>
        </p:sp>
        <p:sp>
          <p:nvSpPr>
            <p:cNvPr id="16" name="Text Box 4"/>
            <p:cNvSpPr txBox="1">
              <a:spLocks noChangeArrowheads="1" noChangeShapeType="1"/>
            </p:cNvSpPr>
            <p:nvPr/>
          </p:nvSpPr>
          <p:spPr bwMode="auto">
            <a:xfrm rot="16200000">
              <a:off x="2285742" y="5425569"/>
              <a:ext cx="2225279" cy="4681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36195" tIns="36195" rIns="36195" bIns="36195"/>
            <a:lstStyle/>
            <a:p>
              <a:pPr algn="ctr">
                <a:defRPr/>
              </a:pPr>
              <a:r>
                <a:rPr lang="fr-FR" altLang="fr-FR" sz="900" dirty="0"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itchFamily="34" charset="0"/>
                  <a:cs typeface="Arial" pitchFamily="34" charset="0"/>
                </a:rPr>
                <a:t>Centre de Gestion de la Fonction Publique Territoriale du CHER</a:t>
              </a:r>
              <a:endParaRPr lang="fr-FR" altLang="fr-FR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3957638" y="5091476"/>
              <a:ext cx="171450" cy="1165229"/>
              <a:chOff x="112099728" y="105931681"/>
              <a:chExt cx="170831" cy="1165800"/>
            </a:xfrm>
          </p:grpSpPr>
          <p:sp>
            <p:nvSpPr>
              <p:cNvPr id="22" name="Rectangle 7"/>
              <p:cNvSpPr>
                <a:spLocks noChangeArrowheads="1" noChangeShapeType="1"/>
              </p:cNvSpPr>
              <p:nvPr/>
            </p:nvSpPr>
            <p:spPr bwMode="auto">
              <a:xfrm>
                <a:off x="112099934" y="105931681"/>
                <a:ext cx="170214" cy="898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3" name="Rectangle 8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2100348" y="107007652"/>
                <a:ext cx="170211" cy="898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4" name="Rectangle 9"/>
              <p:cNvSpPr>
                <a:spLocks noChangeArrowheads="1" noChangeShapeType="1"/>
              </p:cNvSpPr>
              <p:nvPr/>
            </p:nvSpPr>
            <p:spPr bwMode="auto">
              <a:xfrm>
                <a:off x="112099728" y="105932209"/>
                <a:ext cx="73270" cy="116313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  <p:grpSp>
          <p:nvGrpSpPr>
            <p:cNvPr id="8" name="Group 10"/>
            <p:cNvGrpSpPr>
              <a:grpSpLocks/>
            </p:cNvGrpSpPr>
            <p:nvPr/>
          </p:nvGrpSpPr>
          <p:grpSpPr bwMode="auto">
            <a:xfrm>
              <a:off x="8701088" y="4447632"/>
              <a:ext cx="169862" cy="1163632"/>
              <a:chOff x="116843535" y="105289350"/>
              <a:chExt cx="170420" cy="1163658"/>
            </a:xfrm>
          </p:grpSpPr>
          <p:sp>
            <p:nvSpPr>
              <p:cNvPr id="19" name="Rectangle 18"/>
              <p:cNvSpPr>
                <a:spLocks noChangeArrowheads="1" noChangeShapeType="1"/>
              </p:cNvSpPr>
              <p:nvPr/>
            </p:nvSpPr>
            <p:spPr bwMode="auto">
              <a:xfrm>
                <a:off x="116843535" y="105289350"/>
                <a:ext cx="170214" cy="89825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0" name="Rectangle 19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6843535" y="106362772"/>
                <a:ext cx="170211" cy="8982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1" name="Rectangle 20"/>
              <p:cNvSpPr>
                <a:spLocks noChangeArrowheads="1" noChangeShapeType="1"/>
              </p:cNvSpPr>
              <p:nvPr/>
            </p:nvSpPr>
            <p:spPr bwMode="auto">
              <a:xfrm>
                <a:off x="116940685" y="105289878"/>
                <a:ext cx="73270" cy="1163130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</p:grpSp>
      <p:sp>
        <p:nvSpPr>
          <p:cNvPr id="25" name="object 5"/>
          <p:cNvSpPr/>
          <p:nvPr/>
        </p:nvSpPr>
        <p:spPr>
          <a:xfrm>
            <a:off x="8928100" y="965056"/>
            <a:ext cx="215900" cy="4913630"/>
          </a:xfrm>
          <a:custGeom>
            <a:avLst/>
            <a:gdLst/>
            <a:ahLst/>
            <a:cxnLst/>
            <a:rect l="l" t="t" r="r" b="b"/>
            <a:pathLst>
              <a:path w="215900" h="4913630">
                <a:moveTo>
                  <a:pt x="215895" y="0"/>
                </a:moveTo>
                <a:lnTo>
                  <a:pt x="176045" y="35576"/>
                </a:lnTo>
                <a:lnTo>
                  <a:pt x="139355" y="75864"/>
                </a:lnTo>
                <a:lnTo>
                  <a:pt x="107484" y="117038"/>
                </a:lnTo>
                <a:lnTo>
                  <a:pt x="80281" y="159087"/>
                </a:lnTo>
                <a:lnTo>
                  <a:pt x="57594" y="202002"/>
                </a:lnTo>
                <a:lnTo>
                  <a:pt x="39270" y="245770"/>
                </a:lnTo>
                <a:lnTo>
                  <a:pt x="25157" y="290383"/>
                </a:lnTo>
                <a:lnTo>
                  <a:pt x="15104" y="335828"/>
                </a:lnTo>
                <a:lnTo>
                  <a:pt x="8958" y="382095"/>
                </a:lnTo>
                <a:lnTo>
                  <a:pt x="6568" y="429174"/>
                </a:lnTo>
                <a:lnTo>
                  <a:pt x="0" y="4465063"/>
                </a:lnTo>
                <a:lnTo>
                  <a:pt x="0" y="4475584"/>
                </a:lnTo>
                <a:lnTo>
                  <a:pt x="1991" y="4522986"/>
                </a:lnTo>
                <a:lnTo>
                  <a:pt x="8047" y="4569640"/>
                </a:lnTo>
                <a:lnTo>
                  <a:pt x="18293" y="4615539"/>
                </a:lnTo>
                <a:lnTo>
                  <a:pt x="32851" y="4660678"/>
                </a:lnTo>
                <a:lnTo>
                  <a:pt x="51846" y="4705050"/>
                </a:lnTo>
                <a:lnTo>
                  <a:pt x="75401" y="4748651"/>
                </a:lnTo>
                <a:lnTo>
                  <a:pt x="103641" y="4791474"/>
                </a:lnTo>
                <a:lnTo>
                  <a:pt x="136690" y="4833513"/>
                </a:lnTo>
                <a:lnTo>
                  <a:pt x="174670" y="4874762"/>
                </a:lnTo>
                <a:lnTo>
                  <a:pt x="215895" y="4913514"/>
                </a:lnTo>
                <a:lnTo>
                  <a:pt x="215895" y="0"/>
                </a:lnTo>
                <a:close/>
              </a:path>
            </a:pathLst>
          </a:custGeom>
          <a:solidFill>
            <a:srgbClr val="C8E7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43A91C2-7F6F-B567-614F-D7BB1A83F133}"/>
              </a:ext>
            </a:extLst>
          </p:cNvPr>
          <p:cNvSpPr txBox="1"/>
          <p:nvPr/>
        </p:nvSpPr>
        <p:spPr>
          <a:xfrm>
            <a:off x="457200" y="2299346"/>
            <a:ext cx="834570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fr-FR" sz="2800" b="1" dirty="0">
                <a:solidFill>
                  <a:srgbClr val="0070C0"/>
                </a:solidFill>
              </a:rPr>
              <a:t>Le FIPHFP et la plateforme PEP’S</a:t>
            </a:r>
          </a:p>
          <a:p>
            <a:pPr marL="514350" indent="-514350">
              <a:buAutoNum type="arabicPeriod"/>
            </a:pPr>
            <a:endParaRPr lang="fr-FR" sz="2800" b="1" dirty="0">
              <a:solidFill>
                <a:srgbClr val="C00000"/>
              </a:solidFill>
            </a:endParaRPr>
          </a:p>
          <a:p>
            <a:pPr marL="514350" indent="-514350">
              <a:buAutoNum type="arabicPeriod"/>
            </a:pPr>
            <a:r>
              <a:rPr lang="fr-FR" sz="2800" b="1" dirty="0">
                <a:solidFill>
                  <a:srgbClr val="00B050"/>
                </a:solidFill>
              </a:rPr>
              <a:t>AGIRHE: les avancements d’échelon-Rappels</a:t>
            </a:r>
          </a:p>
          <a:p>
            <a:pPr algn="ctr"/>
            <a:endParaRPr lang="fr-FR" sz="2800" b="1" dirty="0">
              <a:solidFill>
                <a:srgbClr val="7030A0"/>
              </a:solidFill>
            </a:endParaRPr>
          </a:p>
          <a:p>
            <a:pPr algn="ctr"/>
            <a:r>
              <a:rPr lang="fr-FR" sz="2800" b="1" dirty="0">
                <a:solidFill>
                  <a:srgbClr val="7030A0"/>
                </a:solidFill>
              </a:rPr>
              <a:t>3.</a:t>
            </a:r>
            <a:r>
              <a:rPr lang="fr-FR" sz="2800" b="1" dirty="0">
                <a:solidFill>
                  <a:schemeClr val="accent2"/>
                </a:solidFill>
              </a:rPr>
              <a:t>  </a:t>
            </a:r>
            <a:r>
              <a:rPr lang="fr-FR" sz="2800" b="1" dirty="0">
                <a:solidFill>
                  <a:srgbClr val="7030A0"/>
                </a:solidFill>
              </a:rPr>
              <a:t>La réforme des secrétaires de mairie: Loi du 30 décembre 2023</a:t>
            </a:r>
          </a:p>
          <a:p>
            <a:pPr algn="ctr"/>
            <a:endParaRPr lang="fr-FR" sz="2800" b="1" dirty="0">
              <a:solidFill>
                <a:srgbClr val="00B050"/>
              </a:solidFill>
            </a:endParaRPr>
          </a:p>
          <a:p>
            <a:pPr algn="ctr"/>
            <a:r>
              <a:rPr lang="fr-FR" sz="2800" b="1" dirty="0"/>
              <a:t>	</a:t>
            </a:r>
            <a:r>
              <a:rPr lang="fr-FR" sz="2800" b="1" dirty="0">
                <a:solidFill>
                  <a:schemeClr val="accent3"/>
                </a:solidFill>
              </a:rPr>
              <a:t>		</a:t>
            </a:r>
            <a:r>
              <a:rPr lang="fr-FR" sz="2800" b="1" dirty="0">
                <a:solidFill>
                  <a:srgbClr val="FFC000"/>
                </a:solidFill>
              </a:rPr>
              <a:t>4. L’actu minute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Logo_CDG18_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0"/>
            <a:ext cx="1422426" cy="1443762"/>
          </a:xfrm>
          <a:prstGeom prst="rect">
            <a:avLst/>
          </a:prstGeom>
        </p:spPr>
      </p:pic>
      <p:grpSp>
        <p:nvGrpSpPr>
          <p:cNvPr id="4" name="Groupe 14"/>
          <p:cNvGrpSpPr>
            <a:grpSpLocks/>
          </p:cNvGrpSpPr>
          <p:nvPr/>
        </p:nvGrpSpPr>
        <p:grpSpPr bwMode="auto">
          <a:xfrm>
            <a:off x="1357290" y="285728"/>
            <a:ext cx="7661932" cy="2016596"/>
            <a:chOff x="2521302" y="4447632"/>
            <a:chExt cx="6645275" cy="2324642"/>
          </a:xfrm>
        </p:grpSpPr>
        <p:sp>
          <p:nvSpPr>
            <p:cNvPr id="12" name="Oval 2"/>
            <p:cNvSpPr>
              <a:spLocks noChangeArrowheads="1" noChangeShapeType="1"/>
            </p:cNvSpPr>
            <p:nvPr/>
          </p:nvSpPr>
          <p:spPr bwMode="auto">
            <a:xfrm>
              <a:off x="2617788" y="4448175"/>
              <a:ext cx="1805631" cy="2324099"/>
            </a:xfrm>
            <a:prstGeom prst="ellipse">
              <a:avLst/>
            </a:prstGeom>
            <a:noFill/>
            <a:ln w="3175" algn="in">
              <a:solidFill>
                <a:srgbClr val="FF000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fr-FR"/>
            </a:p>
          </p:txBody>
        </p:sp>
        <p:sp>
          <p:nvSpPr>
            <p:cNvPr id="13" name="Rectangle 3"/>
            <p:cNvSpPr>
              <a:spLocks noChangeArrowheads="1" noChangeShapeType="1"/>
            </p:cNvSpPr>
            <p:nvPr/>
          </p:nvSpPr>
          <p:spPr bwMode="auto">
            <a:xfrm>
              <a:off x="2521302" y="5218584"/>
              <a:ext cx="6645275" cy="601960"/>
            </a:xfrm>
            <a:prstGeom prst="rect">
              <a:avLst/>
            </a:prstGeom>
            <a:gradFill rotWithShape="1">
              <a:gsLst>
                <a:gs pos="0">
                  <a:srgbClr val="92D050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ctr"/>
              <a:r>
                <a:rPr lang="fr-FR" sz="2400" b="1" dirty="0"/>
                <a:t>         </a:t>
              </a:r>
            </a:p>
          </p:txBody>
        </p:sp>
        <p:sp>
          <p:nvSpPr>
            <p:cNvPr id="14" name="Text Box 4"/>
            <p:cNvSpPr txBox="1">
              <a:spLocks noChangeArrowheads="1" noChangeShapeType="1"/>
            </p:cNvSpPr>
            <p:nvPr/>
          </p:nvSpPr>
          <p:spPr bwMode="auto">
            <a:xfrm rot="16200000">
              <a:off x="2285742" y="5425569"/>
              <a:ext cx="2225279" cy="4681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36195" tIns="36195" rIns="36195" bIns="36195"/>
            <a:lstStyle/>
            <a:p>
              <a:pPr algn="ctr">
                <a:defRPr/>
              </a:pPr>
              <a:r>
                <a:rPr lang="fr-FR" altLang="fr-FR" sz="900" dirty="0"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itchFamily="34" charset="0"/>
                  <a:cs typeface="Arial" pitchFamily="34" charset="0"/>
                </a:rPr>
                <a:t>Centre de Gestion de la Fonction Publique Territoriale du CHER</a:t>
              </a:r>
              <a:endParaRPr lang="fr-FR" altLang="fr-FR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" name="Group 6"/>
            <p:cNvGrpSpPr>
              <a:grpSpLocks/>
            </p:cNvGrpSpPr>
            <p:nvPr/>
          </p:nvGrpSpPr>
          <p:grpSpPr bwMode="auto">
            <a:xfrm>
              <a:off x="3957638" y="5091476"/>
              <a:ext cx="171450" cy="1165229"/>
              <a:chOff x="112099728" y="105931681"/>
              <a:chExt cx="170831" cy="1165800"/>
            </a:xfrm>
          </p:grpSpPr>
          <p:sp>
            <p:nvSpPr>
              <p:cNvPr id="20" name="Rectangle 7"/>
              <p:cNvSpPr>
                <a:spLocks noChangeArrowheads="1" noChangeShapeType="1"/>
              </p:cNvSpPr>
              <p:nvPr/>
            </p:nvSpPr>
            <p:spPr bwMode="auto">
              <a:xfrm>
                <a:off x="112099934" y="105931681"/>
                <a:ext cx="170214" cy="898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1" name="Rectangle 8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2100348" y="107007652"/>
                <a:ext cx="170211" cy="898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2" name="Rectangle 9"/>
              <p:cNvSpPr>
                <a:spLocks noChangeArrowheads="1" noChangeShapeType="1"/>
              </p:cNvSpPr>
              <p:nvPr/>
            </p:nvSpPr>
            <p:spPr bwMode="auto">
              <a:xfrm>
                <a:off x="112099728" y="105932209"/>
                <a:ext cx="73270" cy="116313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8701088" y="4447632"/>
              <a:ext cx="169862" cy="1163632"/>
              <a:chOff x="116843535" y="105289350"/>
              <a:chExt cx="170420" cy="1163658"/>
            </a:xfrm>
          </p:grpSpPr>
          <p:sp>
            <p:nvSpPr>
              <p:cNvPr id="17" name="Rectangle 16"/>
              <p:cNvSpPr>
                <a:spLocks noChangeArrowheads="1" noChangeShapeType="1"/>
              </p:cNvSpPr>
              <p:nvPr/>
            </p:nvSpPr>
            <p:spPr bwMode="auto">
              <a:xfrm>
                <a:off x="116843535" y="105289350"/>
                <a:ext cx="170214" cy="89825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18" name="Rectangle 17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6843535" y="106362772"/>
                <a:ext cx="170211" cy="8982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19" name="Rectangle 18"/>
              <p:cNvSpPr>
                <a:spLocks noChangeArrowheads="1" noChangeShapeType="1"/>
              </p:cNvSpPr>
              <p:nvPr/>
            </p:nvSpPr>
            <p:spPr bwMode="auto">
              <a:xfrm>
                <a:off x="116940685" y="105289878"/>
                <a:ext cx="73270" cy="1163130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</p:grpSp>
      <p:sp>
        <p:nvSpPr>
          <p:cNvPr id="23" name="object 5"/>
          <p:cNvSpPr/>
          <p:nvPr/>
        </p:nvSpPr>
        <p:spPr>
          <a:xfrm>
            <a:off x="8928100" y="965056"/>
            <a:ext cx="215900" cy="4913630"/>
          </a:xfrm>
          <a:custGeom>
            <a:avLst/>
            <a:gdLst/>
            <a:ahLst/>
            <a:cxnLst/>
            <a:rect l="l" t="t" r="r" b="b"/>
            <a:pathLst>
              <a:path w="215900" h="4913630">
                <a:moveTo>
                  <a:pt x="215895" y="0"/>
                </a:moveTo>
                <a:lnTo>
                  <a:pt x="176045" y="35576"/>
                </a:lnTo>
                <a:lnTo>
                  <a:pt x="139355" y="75864"/>
                </a:lnTo>
                <a:lnTo>
                  <a:pt x="107484" y="117038"/>
                </a:lnTo>
                <a:lnTo>
                  <a:pt x="80281" y="159087"/>
                </a:lnTo>
                <a:lnTo>
                  <a:pt x="57594" y="202002"/>
                </a:lnTo>
                <a:lnTo>
                  <a:pt x="39270" y="245770"/>
                </a:lnTo>
                <a:lnTo>
                  <a:pt x="25157" y="290383"/>
                </a:lnTo>
                <a:lnTo>
                  <a:pt x="15104" y="335828"/>
                </a:lnTo>
                <a:lnTo>
                  <a:pt x="8958" y="382095"/>
                </a:lnTo>
                <a:lnTo>
                  <a:pt x="6568" y="429174"/>
                </a:lnTo>
                <a:lnTo>
                  <a:pt x="0" y="4465063"/>
                </a:lnTo>
                <a:lnTo>
                  <a:pt x="0" y="4475584"/>
                </a:lnTo>
                <a:lnTo>
                  <a:pt x="1991" y="4522986"/>
                </a:lnTo>
                <a:lnTo>
                  <a:pt x="8047" y="4569640"/>
                </a:lnTo>
                <a:lnTo>
                  <a:pt x="18293" y="4615539"/>
                </a:lnTo>
                <a:lnTo>
                  <a:pt x="32851" y="4660678"/>
                </a:lnTo>
                <a:lnTo>
                  <a:pt x="51846" y="4705050"/>
                </a:lnTo>
                <a:lnTo>
                  <a:pt x="75401" y="4748651"/>
                </a:lnTo>
                <a:lnTo>
                  <a:pt x="103641" y="4791474"/>
                </a:lnTo>
                <a:lnTo>
                  <a:pt x="136690" y="4833513"/>
                </a:lnTo>
                <a:lnTo>
                  <a:pt x="174670" y="4874762"/>
                </a:lnTo>
                <a:lnTo>
                  <a:pt x="215895" y="4913514"/>
                </a:lnTo>
                <a:lnTo>
                  <a:pt x="215895" y="0"/>
                </a:lnTo>
                <a:close/>
              </a:path>
            </a:pathLst>
          </a:custGeom>
          <a:solidFill>
            <a:srgbClr val="C8E78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5" name="Diagramme 24"/>
          <p:cNvGraphicFramePr/>
          <p:nvPr>
            <p:extLst>
              <p:ext uri="{D42A27DB-BD31-4B8C-83A1-F6EECF244321}">
                <p14:modId xmlns:p14="http://schemas.microsoft.com/office/powerpoint/2010/main" val="2106680134"/>
              </p:ext>
            </p:extLst>
          </p:nvPr>
        </p:nvGraphicFramePr>
        <p:xfrm>
          <a:off x="685800" y="2286000"/>
          <a:ext cx="7162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0425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28F731-1CC1-5794-CE19-12C85F7F8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91440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400" b="1" dirty="0">
                <a:solidFill>
                  <a:srgbClr val="00B0F0"/>
                </a:solidFill>
              </a:rPr>
              <a:t>1- Mise à jour de l’Espace Sécurisé du site CDG 18</a:t>
            </a:r>
          </a:p>
          <a:p>
            <a:pPr marL="0" indent="0">
              <a:buNone/>
            </a:pPr>
            <a:endParaRPr lang="fr-FR" sz="2400" b="1" u="sng" dirty="0">
              <a:solidFill>
                <a:srgbClr val="92D050"/>
              </a:solidFill>
            </a:endParaRPr>
          </a:p>
          <a:p>
            <a:r>
              <a:rPr lang="fr-F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Classement des documents par rubrique et plus par ordre alphabétique</a:t>
            </a:r>
          </a:p>
          <a:p>
            <a:r>
              <a:rPr lang="fr-F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Mise à jour des documents disponibles</a:t>
            </a:r>
          </a:p>
          <a:p>
            <a:pPr marL="685800" lvl="2" indent="0">
              <a:buNone/>
            </a:pPr>
            <a:endParaRPr lang="fr-FR" dirty="0"/>
          </a:p>
          <a:p>
            <a:pPr marL="685800" lvl="2" indent="0">
              <a:buNone/>
            </a:pPr>
            <a:endParaRPr lang="fr-FR" dirty="0"/>
          </a:p>
          <a:p>
            <a:pPr marL="685800" lvl="2" indent="0">
              <a:buNone/>
            </a:pPr>
            <a:endParaRPr lang="fr-FR" sz="2400" b="1" dirty="0"/>
          </a:p>
          <a:p>
            <a:pPr marL="685800" lvl="2" indent="0">
              <a:buNone/>
            </a:pPr>
            <a:r>
              <a:rPr lang="fr-FR" sz="2400" b="1" dirty="0">
                <a:solidFill>
                  <a:srgbClr val="FF0000"/>
                </a:solidFill>
              </a:rPr>
              <a:t>2- Ne pas envoyer les CREP (Comptes-rendus d’entretien professionnel) au CDG18 (ni par mail ni par courrier)</a:t>
            </a:r>
          </a:p>
          <a:p>
            <a:pPr marL="685800" lvl="2" indent="0">
              <a:buNone/>
            </a:pPr>
            <a:r>
              <a:rPr lang="fr-FR" sz="2400" b="1" dirty="0">
                <a:solidFill>
                  <a:srgbClr val="FF0000"/>
                </a:solidFill>
              </a:rPr>
              <a:t>	</a:t>
            </a:r>
            <a:r>
              <a:rPr lang="fr-F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Ils seront à joindre au dossier seulement en cas de proposition à l’avancement ou la promotion interne</a:t>
            </a:r>
          </a:p>
          <a:p>
            <a:pPr lvl="2"/>
            <a:endParaRPr lang="fr-FR" sz="2400" b="1" dirty="0">
              <a:solidFill>
                <a:srgbClr val="92D050"/>
              </a:solidFill>
            </a:endParaRPr>
          </a:p>
          <a:p>
            <a:pPr lvl="2"/>
            <a:endParaRPr lang="fr-FR" sz="2400" b="1" dirty="0">
              <a:solidFill>
                <a:srgbClr val="92D050"/>
              </a:solidFill>
            </a:endParaRPr>
          </a:p>
          <a:p>
            <a:pPr marL="685800" lvl="2" indent="0">
              <a:buNone/>
            </a:pPr>
            <a:r>
              <a:rPr lang="fr-FR" sz="2400" b="1" dirty="0">
                <a:solidFill>
                  <a:srgbClr val="92D050"/>
                </a:solidFill>
              </a:rPr>
              <a:t>	</a:t>
            </a:r>
            <a:r>
              <a:rPr lang="fr-FR" sz="2400" b="1" dirty="0">
                <a:solidFill>
                  <a:srgbClr val="7030A0"/>
                </a:solidFill>
              </a:rPr>
              <a:t>3-Fermeture de l’accueil téléphonique retraite les après-midi</a:t>
            </a:r>
          </a:p>
          <a:p>
            <a:pPr marL="685800" lvl="2" indent="0">
              <a:buNone/>
            </a:pPr>
            <a:r>
              <a:rPr lang="fr-F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Contact par téléphone le matin ou mail à </a:t>
            </a:r>
            <a:r>
              <a:rPr lang="fr-FR" sz="2400" b="1" dirty="0">
                <a:solidFill>
                  <a:srgbClr val="92D050"/>
                </a:solidFill>
                <a:hlinkClick r:id="rId2"/>
              </a:rPr>
              <a:t>assurances.retraite@cdg18.fr</a:t>
            </a:r>
            <a:r>
              <a:rPr lang="fr-FR" sz="2400" b="1" dirty="0">
                <a:solidFill>
                  <a:srgbClr val="92D050"/>
                </a:solidFill>
              </a:rPr>
              <a:t> </a:t>
            </a:r>
          </a:p>
        </p:txBody>
      </p:sp>
      <p:pic>
        <p:nvPicPr>
          <p:cNvPr id="11" name="Image 10" descr="Logo_CDG18_B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22426" cy="1443762"/>
          </a:xfrm>
          <a:prstGeom prst="rect">
            <a:avLst/>
          </a:prstGeom>
        </p:spPr>
      </p:pic>
      <p:grpSp>
        <p:nvGrpSpPr>
          <p:cNvPr id="6" name="Groupe 14"/>
          <p:cNvGrpSpPr>
            <a:grpSpLocks/>
          </p:cNvGrpSpPr>
          <p:nvPr/>
        </p:nvGrpSpPr>
        <p:grpSpPr bwMode="auto">
          <a:xfrm>
            <a:off x="1482068" y="152400"/>
            <a:ext cx="7661932" cy="1314472"/>
            <a:chOff x="2521302" y="4447632"/>
            <a:chExt cx="6645275" cy="2324642"/>
          </a:xfrm>
        </p:grpSpPr>
        <p:sp>
          <p:nvSpPr>
            <p:cNvPr id="14" name="Oval 2"/>
            <p:cNvSpPr>
              <a:spLocks noChangeArrowheads="1" noChangeShapeType="1"/>
            </p:cNvSpPr>
            <p:nvPr/>
          </p:nvSpPr>
          <p:spPr bwMode="auto">
            <a:xfrm>
              <a:off x="2617788" y="4448175"/>
              <a:ext cx="1805631" cy="2324099"/>
            </a:xfrm>
            <a:prstGeom prst="ellipse">
              <a:avLst/>
            </a:prstGeom>
            <a:noFill/>
            <a:ln w="3175" algn="in">
              <a:solidFill>
                <a:srgbClr val="FF000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fr-FR"/>
            </a:p>
          </p:txBody>
        </p:sp>
        <p:sp>
          <p:nvSpPr>
            <p:cNvPr id="15" name="Rectangle 3"/>
            <p:cNvSpPr>
              <a:spLocks noChangeArrowheads="1" noChangeShapeType="1"/>
            </p:cNvSpPr>
            <p:nvPr/>
          </p:nvSpPr>
          <p:spPr bwMode="auto">
            <a:xfrm>
              <a:off x="2521302" y="5218584"/>
              <a:ext cx="6645275" cy="601960"/>
            </a:xfrm>
            <a:prstGeom prst="rect">
              <a:avLst/>
            </a:prstGeom>
            <a:gradFill rotWithShape="1">
              <a:gsLst>
                <a:gs pos="0">
                  <a:srgbClr val="92D050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ctr"/>
              <a:r>
                <a:rPr lang="fr-FR" sz="2400" b="1" dirty="0"/>
                <a:t>         </a:t>
              </a:r>
            </a:p>
          </p:txBody>
        </p:sp>
        <p:sp>
          <p:nvSpPr>
            <p:cNvPr id="16" name="Text Box 4"/>
            <p:cNvSpPr txBox="1">
              <a:spLocks noChangeArrowheads="1" noChangeShapeType="1"/>
            </p:cNvSpPr>
            <p:nvPr/>
          </p:nvSpPr>
          <p:spPr bwMode="auto">
            <a:xfrm rot="16200000">
              <a:off x="2285742" y="5425569"/>
              <a:ext cx="2225279" cy="4681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36195" tIns="36195" rIns="36195" bIns="36195"/>
            <a:lstStyle/>
            <a:p>
              <a:pPr algn="ctr">
                <a:defRPr/>
              </a:pPr>
              <a:r>
                <a:rPr lang="fr-FR" altLang="fr-FR" sz="900" dirty="0"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itchFamily="34" charset="0"/>
                  <a:cs typeface="Arial" pitchFamily="34" charset="0"/>
                </a:rPr>
                <a:t>Centre de Gestion de la Fonction Publique Territoriale du CHER</a:t>
              </a:r>
              <a:endParaRPr lang="fr-FR" altLang="fr-FR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3957638" y="5091476"/>
              <a:ext cx="171450" cy="1165229"/>
              <a:chOff x="112099728" y="105931681"/>
              <a:chExt cx="170831" cy="1165800"/>
            </a:xfrm>
          </p:grpSpPr>
          <p:sp>
            <p:nvSpPr>
              <p:cNvPr id="22" name="Rectangle 7"/>
              <p:cNvSpPr>
                <a:spLocks noChangeArrowheads="1" noChangeShapeType="1"/>
              </p:cNvSpPr>
              <p:nvPr/>
            </p:nvSpPr>
            <p:spPr bwMode="auto">
              <a:xfrm>
                <a:off x="112099934" y="105931681"/>
                <a:ext cx="170214" cy="898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3" name="Rectangle 8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2100348" y="107007652"/>
                <a:ext cx="170211" cy="898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4" name="Rectangle 9"/>
              <p:cNvSpPr>
                <a:spLocks noChangeArrowheads="1" noChangeShapeType="1"/>
              </p:cNvSpPr>
              <p:nvPr/>
            </p:nvSpPr>
            <p:spPr bwMode="auto">
              <a:xfrm>
                <a:off x="112099728" y="105932209"/>
                <a:ext cx="73270" cy="116313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  <p:grpSp>
          <p:nvGrpSpPr>
            <p:cNvPr id="8" name="Group 10"/>
            <p:cNvGrpSpPr>
              <a:grpSpLocks/>
            </p:cNvGrpSpPr>
            <p:nvPr/>
          </p:nvGrpSpPr>
          <p:grpSpPr bwMode="auto">
            <a:xfrm>
              <a:off x="8701088" y="4447632"/>
              <a:ext cx="169862" cy="1163632"/>
              <a:chOff x="116843535" y="105289350"/>
              <a:chExt cx="170420" cy="1163658"/>
            </a:xfrm>
          </p:grpSpPr>
          <p:sp>
            <p:nvSpPr>
              <p:cNvPr id="19" name="Rectangle 18"/>
              <p:cNvSpPr>
                <a:spLocks noChangeArrowheads="1" noChangeShapeType="1"/>
              </p:cNvSpPr>
              <p:nvPr/>
            </p:nvSpPr>
            <p:spPr bwMode="auto">
              <a:xfrm>
                <a:off x="116843535" y="105289350"/>
                <a:ext cx="170214" cy="89825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0" name="Rectangle 19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6843535" y="106362772"/>
                <a:ext cx="170211" cy="8982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1" name="Rectangle 20"/>
              <p:cNvSpPr>
                <a:spLocks noChangeArrowheads="1" noChangeShapeType="1"/>
              </p:cNvSpPr>
              <p:nvPr/>
            </p:nvSpPr>
            <p:spPr bwMode="auto">
              <a:xfrm>
                <a:off x="116940685" y="105289878"/>
                <a:ext cx="73270" cy="1163130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</p:grpSp>
      <p:sp>
        <p:nvSpPr>
          <p:cNvPr id="25" name="object 5"/>
          <p:cNvSpPr/>
          <p:nvPr/>
        </p:nvSpPr>
        <p:spPr>
          <a:xfrm>
            <a:off x="8928100" y="965056"/>
            <a:ext cx="215900" cy="4913630"/>
          </a:xfrm>
          <a:custGeom>
            <a:avLst/>
            <a:gdLst/>
            <a:ahLst/>
            <a:cxnLst/>
            <a:rect l="l" t="t" r="r" b="b"/>
            <a:pathLst>
              <a:path w="215900" h="4913630">
                <a:moveTo>
                  <a:pt x="215895" y="0"/>
                </a:moveTo>
                <a:lnTo>
                  <a:pt x="176045" y="35576"/>
                </a:lnTo>
                <a:lnTo>
                  <a:pt x="139355" y="75864"/>
                </a:lnTo>
                <a:lnTo>
                  <a:pt x="107484" y="117038"/>
                </a:lnTo>
                <a:lnTo>
                  <a:pt x="80281" y="159087"/>
                </a:lnTo>
                <a:lnTo>
                  <a:pt x="57594" y="202002"/>
                </a:lnTo>
                <a:lnTo>
                  <a:pt x="39270" y="245770"/>
                </a:lnTo>
                <a:lnTo>
                  <a:pt x="25157" y="290383"/>
                </a:lnTo>
                <a:lnTo>
                  <a:pt x="15104" y="335828"/>
                </a:lnTo>
                <a:lnTo>
                  <a:pt x="8958" y="382095"/>
                </a:lnTo>
                <a:lnTo>
                  <a:pt x="6568" y="429174"/>
                </a:lnTo>
                <a:lnTo>
                  <a:pt x="0" y="4465063"/>
                </a:lnTo>
                <a:lnTo>
                  <a:pt x="0" y="4475584"/>
                </a:lnTo>
                <a:lnTo>
                  <a:pt x="1991" y="4522986"/>
                </a:lnTo>
                <a:lnTo>
                  <a:pt x="8047" y="4569640"/>
                </a:lnTo>
                <a:lnTo>
                  <a:pt x="18293" y="4615539"/>
                </a:lnTo>
                <a:lnTo>
                  <a:pt x="32851" y="4660678"/>
                </a:lnTo>
                <a:lnTo>
                  <a:pt x="51846" y="4705050"/>
                </a:lnTo>
                <a:lnTo>
                  <a:pt x="75401" y="4748651"/>
                </a:lnTo>
                <a:lnTo>
                  <a:pt x="103641" y="4791474"/>
                </a:lnTo>
                <a:lnTo>
                  <a:pt x="136690" y="4833513"/>
                </a:lnTo>
                <a:lnTo>
                  <a:pt x="174670" y="4874762"/>
                </a:lnTo>
                <a:lnTo>
                  <a:pt x="215895" y="4913514"/>
                </a:lnTo>
                <a:lnTo>
                  <a:pt x="215895" y="0"/>
                </a:lnTo>
                <a:close/>
              </a:path>
            </a:pathLst>
          </a:custGeom>
          <a:solidFill>
            <a:srgbClr val="C8E7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1F567FB-8EC5-F05B-3FB0-7398D4429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5222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Logo_CDG18_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0"/>
            <a:ext cx="1422426" cy="1443762"/>
          </a:xfrm>
          <a:prstGeom prst="rect">
            <a:avLst/>
          </a:prstGeom>
        </p:spPr>
      </p:pic>
      <p:grpSp>
        <p:nvGrpSpPr>
          <p:cNvPr id="4" name="Groupe 14"/>
          <p:cNvGrpSpPr>
            <a:grpSpLocks/>
          </p:cNvGrpSpPr>
          <p:nvPr/>
        </p:nvGrpSpPr>
        <p:grpSpPr bwMode="auto">
          <a:xfrm>
            <a:off x="1357290" y="285728"/>
            <a:ext cx="7661932" cy="2016596"/>
            <a:chOff x="2521302" y="4447632"/>
            <a:chExt cx="6645275" cy="2324642"/>
          </a:xfrm>
        </p:grpSpPr>
        <p:sp>
          <p:nvSpPr>
            <p:cNvPr id="12" name="Oval 2"/>
            <p:cNvSpPr>
              <a:spLocks noChangeArrowheads="1" noChangeShapeType="1"/>
            </p:cNvSpPr>
            <p:nvPr/>
          </p:nvSpPr>
          <p:spPr bwMode="auto">
            <a:xfrm>
              <a:off x="2617788" y="4448175"/>
              <a:ext cx="1805631" cy="2324099"/>
            </a:xfrm>
            <a:prstGeom prst="ellipse">
              <a:avLst/>
            </a:prstGeom>
            <a:noFill/>
            <a:ln w="3175" algn="in">
              <a:solidFill>
                <a:srgbClr val="FF000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fr-FR"/>
            </a:p>
          </p:txBody>
        </p:sp>
        <p:sp>
          <p:nvSpPr>
            <p:cNvPr id="13" name="Rectangle 3"/>
            <p:cNvSpPr>
              <a:spLocks noChangeArrowheads="1" noChangeShapeType="1"/>
            </p:cNvSpPr>
            <p:nvPr/>
          </p:nvSpPr>
          <p:spPr bwMode="auto">
            <a:xfrm>
              <a:off x="2521302" y="5218584"/>
              <a:ext cx="6645275" cy="601960"/>
            </a:xfrm>
            <a:prstGeom prst="rect">
              <a:avLst/>
            </a:prstGeom>
            <a:gradFill rotWithShape="1">
              <a:gsLst>
                <a:gs pos="0">
                  <a:srgbClr val="92D050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ctr"/>
              <a:r>
                <a:rPr lang="fr-FR" sz="2400" b="1" dirty="0"/>
                <a:t>         </a:t>
              </a:r>
            </a:p>
          </p:txBody>
        </p:sp>
        <p:sp>
          <p:nvSpPr>
            <p:cNvPr id="14" name="Text Box 4"/>
            <p:cNvSpPr txBox="1">
              <a:spLocks noChangeArrowheads="1" noChangeShapeType="1"/>
            </p:cNvSpPr>
            <p:nvPr/>
          </p:nvSpPr>
          <p:spPr bwMode="auto">
            <a:xfrm rot="16200000">
              <a:off x="2285742" y="5425569"/>
              <a:ext cx="2225279" cy="4681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36195" tIns="36195" rIns="36195" bIns="36195"/>
            <a:lstStyle/>
            <a:p>
              <a:pPr algn="ctr">
                <a:defRPr/>
              </a:pPr>
              <a:r>
                <a:rPr lang="fr-FR" altLang="fr-FR" sz="900" dirty="0"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itchFamily="34" charset="0"/>
                  <a:cs typeface="Arial" pitchFamily="34" charset="0"/>
                </a:rPr>
                <a:t>Centre de Gestion de la Fonction Publique Territoriale du CHER</a:t>
              </a:r>
              <a:endParaRPr lang="fr-FR" altLang="fr-FR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" name="Group 6"/>
            <p:cNvGrpSpPr>
              <a:grpSpLocks/>
            </p:cNvGrpSpPr>
            <p:nvPr/>
          </p:nvGrpSpPr>
          <p:grpSpPr bwMode="auto">
            <a:xfrm>
              <a:off x="3957638" y="5091476"/>
              <a:ext cx="171450" cy="1165229"/>
              <a:chOff x="112099728" y="105931681"/>
              <a:chExt cx="170831" cy="1165800"/>
            </a:xfrm>
          </p:grpSpPr>
          <p:sp>
            <p:nvSpPr>
              <p:cNvPr id="20" name="Rectangle 7"/>
              <p:cNvSpPr>
                <a:spLocks noChangeArrowheads="1" noChangeShapeType="1"/>
              </p:cNvSpPr>
              <p:nvPr/>
            </p:nvSpPr>
            <p:spPr bwMode="auto">
              <a:xfrm>
                <a:off x="112099934" y="105931681"/>
                <a:ext cx="170214" cy="898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1" name="Rectangle 8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2100348" y="107007652"/>
                <a:ext cx="170211" cy="898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2" name="Rectangle 9"/>
              <p:cNvSpPr>
                <a:spLocks noChangeArrowheads="1" noChangeShapeType="1"/>
              </p:cNvSpPr>
              <p:nvPr/>
            </p:nvSpPr>
            <p:spPr bwMode="auto">
              <a:xfrm>
                <a:off x="112099728" y="105932209"/>
                <a:ext cx="73270" cy="116313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8701088" y="4447632"/>
              <a:ext cx="169862" cy="1163632"/>
              <a:chOff x="116843535" y="105289350"/>
              <a:chExt cx="170420" cy="1163658"/>
            </a:xfrm>
          </p:grpSpPr>
          <p:sp>
            <p:nvSpPr>
              <p:cNvPr id="17" name="Rectangle 16"/>
              <p:cNvSpPr>
                <a:spLocks noChangeArrowheads="1" noChangeShapeType="1"/>
              </p:cNvSpPr>
              <p:nvPr/>
            </p:nvSpPr>
            <p:spPr bwMode="auto">
              <a:xfrm>
                <a:off x="116843535" y="105289350"/>
                <a:ext cx="170214" cy="89825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18" name="Rectangle 17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6843535" y="106362772"/>
                <a:ext cx="170211" cy="8982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19" name="Rectangle 18"/>
              <p:cNvSpPr>
                <a:spLocks noChangeArrowheads="1" noChangeShapeType="1"/>
              </p:cNvSpPr>
              <p:nvPr/>
            </p:nvSpPr>
            <p:spPr bwMode="auto">
              <a:xfrm>
                <a:off x="116940685" y="105289878"/>
                <a:ext cx="73270" cy="1163130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</p:grpSp>
      <p:sp>
        <p:nvSpPr>
          <p:cNvPr id="23" name="object 5"/>
          <p:cNvSpPr/>
          <p:nvPr/>
        </p:nvSpPr>
        <p:spPr>
          <a:xfrm>
            <a:off x="8928100" y="965056"/>
            <a:ext cx="215900" cy="4913630"/>
          </a:xfrm>
          <a:custGeom>
            <a:avLst/>
            <a:gdLst/>
            <a:ahLst/>
            <a:cxnLst/>
            <a:rect l="l" t="t" r="r" b="b"/>
            <a:pathLst>
              <a:path w="215900" h="4913630">
                <a:moveTo>
                  <a:pt x="215895" y="0"/>
                </a:moveTo>
                <a:lnTo>
                  <a:pt x="176045" y="35576"/>
                </a:lnTo>
                <a:lnTo>
                  <a:pt x="139355" y="75864"/>
                </a:lnTo>
                <a:lnTo>
                  <a:pt x="107484" y="117038"/>
                </a:lnTo>
                <a:lnTo>
                  <a:pt x="80281" y="159087"/>
                </a:lnTo>
                <a:lnTo>
                  <a:pt x="57594" y="202002"/>
                </a:lnTo>
                <a:lnTo>
                  <a:pt x="39270" y="245770"/>
                </a:lnTo>
                <a:lnTo>
                  <a:pt x="25157" y="290383"/>
                </a:lnTo>
                <a:lnTo>
                  <a:pt x="15104" y="335828"/>
                </a:lnTo>
                <a:lnTo>
                  <a:pt x="8958" y="382095"/>
                </a:lnTo>
                <a:lnTo>
                  <a:pt x="6568" y="429174"/>
                </a:lnTo>
                <a:lnTo>
                  <a:pt x="0" y="4465063"/>
                </a:lnTo>
                <a:lnTo>
                  <a:pt x="0" y="4475584"/>
                </a:lnTo>
                <a:lnTo>
                  <a:pt x="1991" y="4522986"/>
                </a:lnTo>
                <a:lnTo>
                  <a:pt x="8047" y="4569640"/>
                </a:lnTo>
                <a:lnTo>
                  <a:pt x="18293" y="4615539"/>
                </a:lnTo>
                <a:lnTo>
                  <a:pt x="32851" y="4660678"/>
                </a:lnTo>
                <a:lnTo>
                  <a:pt x="51846" y="4705050"/>
                </a:lnTo>
                <a:lnTo>
                  <a:pt x="75401" y="4748651"/>
                </a:lnTo>
                <a:lnTo>
                  <a:pt x="103641" y="4791474"/>
                </a:lnTo>
                <a:lnTo>
                  <a:pt x="136690" y="4833513"/>
                </a:lnTo>
                <a:lnTo>
                  <a:pt x="174670" y="4874762"/>
                </a:lnTo>
                <a:lnTo>
                  <a:pt x="215895" y="4913514"/>
                </a:lnTo>
                <a:lnTo>
                  <a:pt x="215895" y="0"/>
                </a:lnTo>
                <a:close/>
              </a:path>
            </a:pathLst>
          </a:custGeom>
          <a:solidFill>
            <a:srgbClr val="C8E78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5" name="Diagramme 24"/>
          <p:cNvGraphicFramePr/>
          <p:nvPr>
            <p:extLst>
              <p:ext uri="{D42A27DB-BD31-4B8C-83A1-F6EECF244321}">
                <p14:modId xmlns:p14="http://schemas.microsoft.com/office/powerpoint/2010/main" val="3859733234"/>
              </p:ext>
            </p:extLst>
          </p:nvPr>
        </p:nvGraphicFramePr>
        <p:xfrm>
          <a:off x="685800" y="2286000"/>
          <a:ext cx="7162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43547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75337" y="1027140"/>
            <a:ext cx="2081875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dirty="0">
                <a:solidFill>
                  <a:srgbClr val="00B0F0"/>
                </a:solidFill>
              </a:rPr>
              <a:t>SOMMAIRE </a:t>
            </a:r>
            <a:endParaRPr spc="-20" dirty="0">
              <a:solidFill>
                <a:srgbClr val="00B0F0"/>
              </a:solidFill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28F731-1CC1-5794-CE19-12C85F7F8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1984"/>
              </a:lnSpc>
              <a:spcBef>
                <a:spcPts val="79"/>
              </a:spcBef>
            </a:pPr>
            <a:r>
              <a:rPr lang="fr-FR" sz="5400" spc="-4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1.L</a:t>
            </a:r>
            <a:r>
              <a:rPr lang="fr-FR" sz="54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e FIPHFP</a:t>
            </a:r>
          </a:p>
          <a:p>
            <a:pPr algn="ctr">
              <a:lnSpc>
                <a:spcPts val="1984"/>
              </a:lnSpc>
              <a:spcBef>
                <a:spcPts val="79"/>
              </a:spcBef>
            </a:pPr>
            <a:endParaRPr lang="fr-FR" sz="5400" dirty="0">
              <a:latin typeface="Calibri"/>
              <a:cs typeface="Calibri"/>
            </a:endParaRPr>
          </a:p>
          <a:p>
            <a:pPr marL="342900" indent="-342900" algn="ctr">
              <a:lnSpc>
                <a:spcPts val="1984"/>
              </a:lnSpc>
              <a:spcBef>
                <a:spcPts val="79"/>
              </a:spcBef>
              <a:buAutoNum type="arabicPeriod"/>
            </a:pPr>
            <a:endParaRPr lang="fr-FR" sz="5400" dirty="0">
              <a:latin typeface="Calibri"/>
              <a:cs typeface="Calibri"/>
            </a:endParaRPr>
          </a:p>
          <a:p>
            <a:pPr marL="0" indent="0" algn="ctr">
              <a:spcBef>
                <a:spcPts val="79"/>
              </a:spcBef>
              <a:buNone/>
            </a:pPr>
            <a:r>
              <a:rPr lang="fr-FR" sz="5400" dirty="0">
                <a:latin typeface="Calibri"/>
                <a:cs typeface="Calibri"/>
              </a:rPr>
              <a:t>	</a:t>
            </a:r>
            <a:r>
              <a:rPr lang="fr-FR" sz="5400" dirty="0">
                <a:solidFill>
                  <a:srgbClr val="FF9900"/>
                </a:solidFill>
                <a:latin typeface="Calibri"/>
                <a:cs typeface="Calibri"/>
              </a:rPr>
              <a:t>2.La convention entre le FIPHFP et le Centre de Gestion</a:t>
            </a:r>
          </a:p>
          <a:p>
            <a:pPr algn="ctr">
              <a:lnSpc>
                <a:spcPts val="1984"/>
              </a:lnSpc>
              <a:spcBef>
                <a:spcPts val="79"/>
              </a:spcBef>
            </a:pPr>
            <a:endParaRPr lang="fr-FR" sz="5400" dirty="0">
              <a:solidFill>
                <a:srgbClr val="FF9900"/>
              </a:solidFill>
              <a:latin typeface="Calibri"/>
              <a:cs typeface="Calibri"/>
            </a:endParaRPr>
          </a:p>
          <a:p>
            <a:pPr algn="ctr">
              <a:lnSpc>
                <a:spcPts val="1984"/>
              </a:lnSpc>
              <a:spcBef>
                <a:spcPts val="79"/>
              </a:spcBef>
            </a:pPr>
            <a:endParaRPr lang="fr-FR" sz="5400" dirty="0">
              <a:latin typeface="Calibri"/>
              <a:cs typeface="Calibri"/>
            </a:endParaRPr>
          </a:p>
          <a:p>
            <a:pPr marL="0" indent="0" algn="ctr">
              <a:lnSpc>
                <a:spcPts val="1984"/>
              </a:lnSpc>
              <a:spcBef>
                <a:spcPts val="79"/>
              </a:spcBef>
              <a:buNone/>
            </a:pPr>
            <a:endParaRPr lang="fr-FR" sz="5400" dirty="0">
              <a:latin typeface="Calibri"/>
              <a:cs typeface="Calibri"/>
            </a:endParaRPr>
          </a:p>
          <a:p>
            <a:pPr marL="0" indent="0" algn="ctr">
              <a:lnSpc>
                <a:spcPts val="1984"/>
              </a:lnSpc>
              <a:spcBef>
                <a:spcPts val="79"/>
              </a:spcBef>
              <a:buNone/>
            </a:pPr>
            <a:r>
              <a:rPr lang="fr-FR" sz="5400" dirty="0">
                <a:latin typeface="Calibri"/>
                <a:cs typeface="Calibri"/>
              </a:rPr>
              <a:t>		</a:t>
            </a:r>
            <a:r>
              <a:rPr lang="fr-FR" sz="5400" dirty="0">
                <a:solidFill>
                  <a:srgbClr val="CC99FF"/>
                </a:solidFill>
                <a:latin typeface="Calibri"/>
                <a:cs typeface="Calibri"/>
              </a:rPr>
              <a:t>3.La plateforme PEP’S</a:t>
            </a:r>
          </a:p>
          <a:p>
            <a:endParaRPr lang="fr-FR" dirty="0"/>
          </a:p>
        </p:txBody>
      </p:sp>
      <p:pic>
        <p:nvPicPr>
          <p:cNvPr id="11" name="Image 10" descr="Logo_CDG18_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422426" cy="1443762"/>
          </a:xfrm>
          <a:prstGeom prst="rect">
            <a:avLst/>
          </a:prstGeom>
        </p:spPr>
      </p:pic>
      <p:grpSp>
        <p:nvGrpSpPr>
          <p:cNvPr id="6" name="Groupe 14"/>
          <p:cNvGrpSpPr>
            <a:grpSpLocks/>
          </p:cNvGrpSpPr>
          <p:nvPr/>
        </p:nvGrpSpPr>
        <p:grpSpPr bwMode="auto">
          <a:xfrm>
            <a:off x="1482068" y="152400"/>
            <a:ext cx="7661932" cy="1314472"/>
            <a:chOff x="2521302" y="4447632"/>
            <a:chExt cx="6645275" cy="2324642"/>
          </a:xfrm>
        </p:grpSpPr>
        <p:sp>
          <p:nvSpPr>
            <p:cNvPr id="14" name="Oval 2"/>
            <p:cNvSpPr>
              <a:spLocks noChangeArrowheads="1" noChangeShapeType="1"/>
            </p:cNvSpPr>
            <p:nvPr/>
          </p:nvSpPr>
          <p:spPr bwMode="auto">
            <a:xfrm>
              <a:off x="2617788" y="4448175"/>
              <a:ext cx="1805631" cy="2324099"/>
            </a:xfrm>
            <a:prstGeom prst="ellipse">
              <a:avLst/>
            </a:prstGeom>
            <a:noFill/>
            <a:ln w="3175" algn="in">
              <a:solidFill>
                <a:srgbClr val="FF0000"/>
              </a:solidFill>
              <a:round/>
              <a:headEnd/>
              <a:tailEnd/>
            </a:ln>
          </p:spPr>
          <p:txBody>
            <a:bodyPr lIns="36576" tIns="36576" rIns="36576" bIns="36576"/>
            <a:lstStyle/>
            <a:p>
              <a:endParaRPr lang="fr-FR"/>
            </a:p>
          </p:txBody>
        </p:sp>
        <p:sp>
          <p:nvSpPr>
            <p:cNvPr id="15" name="Rectangle 3"/>
            <p:cNvSpPr>
              <a:spLocks noChangeArrowheads="1" noChangeShapeType="1"/>
            </p:cNvSpPr>
            <p:nvPr/>
          </p:nvSpPr>
          <p:spPr bwMode="auto">
            <a:xfrm>
              <a:off x="2521302" y="5218584"/>
              <a:ext cx="6645275" cy="601960"/>
            </a:xfrm>
            <a:prstGeom prst="rect">
              <a:avLst/>
            </a:prstGeom>
            <a:gradFill rotWithShape="1">
              <a:gsLst>
                <a:gs pos="0">
                  <a:srgbClr val="92D050"/>
                </a:gs>
                <a:gs pos="100000">
                  <a:srgbClr val="FFFF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 algn="ctr"/>
              <a:r>
                <a:rPr lang="fr-FR" sz="2400" b="1" dirty="0"/>
                <a:t>         </a:t>
              </a:r>
            </a:p>
          </p:txBody>
        </p:sp>
        <p:sp>
          <p:nvSpPr>
            <p:cNvPr id="16" name="Text Box 4"/>
            <p:cNvSpPr txBox="1">
              <a:spLocks noChangeArrowheads="1" noChangeShapeType="1"/>
            </p:cNvSpPr>
            <p:nvPr/>
          </p:nvSpPr>
          <p:spPr bwMode="auto">
            <a:xfrm rot="16200000">
              <a:off x="2285742" y="5425569"/>
              <a:ext cx="2225279" cy="46813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lIns="36195" tIns="36195" rIns="36195" bIns="36195"/>
            <a:lstStyle/>
            <a:p>
              <a:pPr algn="ctr">
                <a:defRPr/>
              </a:pPr>
              <a:r>
                <a:rPr lang="fr-FR" altLang="fr-FR" sz="900" dirty="0">
                  <a:effectDag name="">
                    <a:cont type="tree" name="">
                      <a:effect ref="fillLine"/>
                      <a:outerShdw dist="38100" dir="13500000" algn="br">
                        <a:srgbClr val="FFFFFF"/>
                      </a:outerShdw>
                    </a:cont>
                    <a:cont type="tree" name="">
                      <a:effect ref="fillLine"/>
                      <a:outerShdw dist="38100" dir="2700000" algn="tl">
                        <a:srgbClr val="999999"/>
                      </a:outerShdw>
                    </a:cont>
                    <a:effect ref="fillLine"/>
                  </a:effectDag>
                  <a:latin typeface="Arial" pitchFamily="34" charset="0"/>
                  <a:cs typeface="Arial" pitchFamily="34" charset="0"/>
                </a:rPr>
                <a:t>Centre de Gestion de la Fonction Publique Territoriale du CHER</a:t>
              </a:r>
              <a:endParaRPr lang="fr-FR" altLang="fr-FR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3957638" y="5091476"/>
              <a:ext cx="171450" cy="1165229"/>
              <a:chOff x="112099728" y="105931681"/>
              <a:chExt cx="170831" cy="1165800"/>
            </a:xfrm>
          </p:grpSpPr>
          <p:sp>
            <p:nvSpPr>
              <p:cNvPr id="22" name="Rectangle 7"/>
              <p:cNvSpPr>
                <a:spLocks noChangeArrowheads="1" noChangeShapeType="1"/>
              </p:cNvSpPr>
              <p:nvPr/>
            </p:nvSpPr>
            <p:spPr bwMode="auto">
              <a:xfrm>
                <a:off x="112099934" y="105931681"/>
                <a:ext cx="170214" cy="89825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3" name="Rectangle 8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2100348" y="107007652"/>
                <a:ext cx="170211" cy="8982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4" name="Rectangle 9"/>
              <p:cNvSpPr>
                <a:spLocks noChangeArrowheads="1" noChangeShapeType="1"/>
              </p:cNvSpPr>
              <p:nvPr/>
            </p:nvSpPr>
            <p:spPr bwMode="auto">
              <a:xfrm>
                <a:off x="112099728" y="105932209"/>
                <a:ext cx="73270" cy="1163130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  <p:grpSp>
          <p:nvGrpSpPr>
            <p:cNvPr id="8" name="Group 10"/>
            <p:cNvGrpSpPr>
              <a:grpSpLocks/>
            </p:cNvGrpSpPr>
            <p:nvPr/>
          </p:nvGrpSpPr>
          <p:grpSpPr bwMode="auto">
            <a:xfrm>
              <a:off x="8701088" y="4447632"/>
              <a:ext cx="169862" cy="1163632"/>
              <a:chOff x="116843535" y="105289350"/>
              <a:chExt cx="170420" cy="1163658"/>
            </a:xfrm>
          </p:grpSpPr>
          <p:sp>
            <p:nvSpPr>
              <p:cNvPr id="19" name="Rectangle 18"/>
              <p:cNvSpPr>
                <a:spLocks noChangeArrowheads="1" noChangeShapeType="1"/>
              </p:cNvSpPr>
              <p:nvPr/>
            </p:nvSpPr>
            <p:spPr bwMode="auto">
              <a:xfrm>
                <a:off x="116843535" y="105289350"/>
                <a:ext cx="170214" cy="89825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  <p:sp>
            <p:nvSpPr>
              <p:cNvPr id="20" name="Rectangle 19"/>
              <p:cNvSpPr>
                <a:spLocks noChangeArrowheads="1" noChangeShapeType="1"/>
              </p:cNvSpPr>
              <p:nvPr/>
            </p:nvSpPr>
            <p:spPr bwMode="auto">
              <a:xfrm rot="10800000">
                <a:off x="116843535" y="106362772"/>
                <a:ext cx="170211" cy="8982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lIns="36576" tIns="36576" rIns="36576" bIns="36576"/>
              <a:lstStyle/>
              <a:p>
                <a:endParaRPr lang="fr-FR"/>
              </a:p>
            </p:txBody>
          </p:sp>
          <p:sp>
            <p:nvSpPr>
              <p:cNvPr id="21" name="Rectangle 20"/>
              <p:cNvSpPr>
                <a:spLocks noChangeArrowheads="1" noChangeShapeType="1"/>
              </p:cNvSpPr>
              <p:nvPr/>
            </p:nvSpPr>
            <p:spPr bwMode="auto">
              <a:xfrm>
                <a:off x="116940685" y="105289878"/>
                <a:ext cx="73270" cy="1163130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36576" tIns="36576" rIns="36576" bIns="36576"/>
              <a:lstStyle/>
              <a:p>
                <a:endParaRPr lang="fr-FR"/>
              </a:p>
            </p:txBody>
          </p:sp>
        </p:grpSp>
      </p:grpSp>
      <p:sp>
        <p:nvSpPr>
          <p:cNvPr id="25" name="object 5"/>
          <p:cNvSpPr/>
          <p:nvPr/>
        </p:nvSpPr>
        <p:spPr>
          <a:xfrm>
            <a:off x="8928100" y="965056"/>
            <a:ext cx="215900" cy="4913630"/>
          </a:xfrm>
          <a:custGeom>
            <a:avLst/>
            <a:gdLst/>
            <a:ahLst/>
            <a:cxnLst/>
            <a:rect l="l" t="t" r="r" b="b"/>
            <a:pathLst>
              <a:path w="215900" h="4913630">
                <a:moveTo>
                  <a:pt x="215895" y="0"/>
                </a:moveTo>
                <a:lnTo>
                  <a:pt x="176045" y="35576"/>
                </a:lnTo>
                <a:lnTo>
                  <a:pt x="139355" y="75864"/>
                </a:lnTo>
                <a:lnTo>
                  <a:pt x="107484" y="117038"/>
                </a:lnTo>
                <a:lnTo>
                  <a:pt x="80281" y="159087"/>
                </a:lnTo>
                <a:lnTo>
                  <a:pt x="57594" y="202002"/>
                </a:lnTo>
                <a:lnTo>
                  <a:pt x="39270" y="245770"/>
                </a:lnTo>
                <a:lnTo>
                  <a:pt x="25157" y="290383"/>
                </a:lnTo>
                <a:lnTo>
                  <a:pt x="15104" y="335828"/>
                </a:lnTo>
                <a:lnTo>
                  <a:pt x="8958" y="382095"/>
                </a:lnTo>
                <a:lnTo>
                  <a:pt x="6568" y="429174"/>
                </a:lnTo>
                <a:lnTo>
                  <a:pt x="0" y="4465063"/>
                </a:lnTo>
                <a:lnTo>
                  <a:pt x="0" y="4475584"/>
                </a:lnTo>
                <a:lnTo>
                  <a:pt x="1991" y="4522986"/>
                </a:lnTo>
                <a:lnTo>
                  <a:pt x="8047" y="4569640"/>
                </a:lnTo>
                <a:lnTo>
                  <a:pt x="18293" y="4615539"/>
                </a:lnTo>
                <a:lnTo>
                  <a:pt x="32851" y="4660678"/>
                </a:lnTo>
                <a:lnTo>
                  <a:pt x="51846" y="4705050"/>
                </a:lnTo>
                <a:lnTo>
                  <a:pt x="75401" y="4748651"/>
                </a:lnTo>
                <a:lnTo>
                  <a:pt x="103641" y="4791474"/>
                </a:lnTo>
                <a:lnTo>
                  <a:pt x="136690" y="4833513"/>
                </a:lnTo>
                <a:lnTo>
                  <a:pt x="174670" y="4874762"/>
                </a:lnTo>
                <a:lnTo>
                  <a:pt x="215895" y="4913514"/>
                </a:lnTo>
                <a:lnTo>
                  <a:pt x="215895" y="0"/>
                </a:lnTo>
                <a:close/>
              </a:path>
            </a:pathLst>
          </a:custGeom>
          <a:solidFill>
            <a:srgbClr val="C8E78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712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E61A6F-F06B-12F0-1235-1FED7F32D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1771"/>
            <a:ext cx="7886700" cy="916172"/>
          </a:xfrm>
        </p:spPr>
        <p:txBody>
          <a:bodyPr>
            <a:normAutofit/>
          </a:bodyPr>
          <a:lstStyle/>
          <a:p>
            <a:pPr algn="ctr"/>
            <a:r>
              <a:rPr lang="fr-FR" sz="6000" b="1" spc="-4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1.L</a:t>
            </a:r>
            <a:r>
              <a:rPr lang="fr-FR" sz="6000" b="1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e FIPHFP</a:t>
            </a:r>
            <a:endParaRPr lang="fr-FR" sz="54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D006B2-2C42-0399-8029-3E4CD0C20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14402"/>
            <a:ext cx="8839200" cy="563879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Fonds pour l'Insertion des Personnes Handicapées dans la Fonction Publique (FIPHFP)</a:t>
            </a:r>
          </a:p>
          <a:p>
            <a:pPr marL="0" indent="0" algn="just">
              <a:buNone/>
            </a:pP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</a:rPr>
              <a:t>Établissement public national créé par la loi « </a:t>
            </a:r>
            <a:r>
              <a:rPr lang="fr-FR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pour l'égalité des droits et des chances la participation et la citoyenneté des personnes handicapées »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</a:rPr>
              <a:t> du 11 février 2005</a:t>
            </a:r>
            <a:endParaRPr lang="fr-FR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Il finance des actions : </a:t>
            </a:r>
          </a:p>
          <a:p>
            <a:pPr marL="0" indent="0">
              <a:buNone/>
            </a:pPr>
            <a:r>
              <a:rPr lang="fr-FR" dirty="0"/>
              <a:t>de recrutement, de maintien dans l’emploi, de formations et d’accessibilité</a:t>
            </a:r>
          </a:p>
          <a:p>
            <a:r>
              <a:rPr lang="fr-FR" dirty="0"/>
              <a:t>Pour les personnes RQTH (reconnaissance de la qualité de « travailleur handicapé »)</a:t>
            </a:r>
          </a:p>
          <a:p>
            <a:r>
              <a:rPr lang="fr-FR" dirty="0"/>
              <a:t>Intervient auprès de tous les employeurs publics </a:t>
            </a:r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                   </a:t>
            </a:r>
          </a:p>
          <a:p>
            <a:pPr marL="0" indent="0" algn="just">
              <a:buNone/>
            </a:pPr>
            <a:r>
              <a:rPr lang="fr-FR" dirty="0"/>
              <a:t>             </a:t>
            </a:r>
          </a:p>
        </p:txBody>
      </p:sp>
      <p:pic>
        <p:nvPicPr>
          <p:cNvPr id="4" name="Image 3" descr="Une image contenant cercle, clipart, Graphique, conception&#10;&#10;Description générée automatiquement">
            <a:extLst>
              <a:ext uri="{FF2B5EF4-FFF2-40B4-BE49-F238E27FC236}">
                <a16:creationId xmlns:a16="http://schemas.microsoft.com/office/drawing/2014/main" id="{9F9B4F3E-27BD-9898-D45B-7BF20ADA8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105400"/>
            <a:ext cx="1408814" cy="128074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85008B70-CB2F-921C-1CC1-A5B04DF01A37}"/>
              </a:ext>
            </a:extLst>
          </p:cNvPr>
          <p:cNvSpPr txBox="1"/>
          <p:nvPr/>
        </p:nvSpPr>
        <p:spPr>
          <a:xfrm>
            <a:off x="1360391" y="5326290"/>
            <a:ext cx="7524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fr-FR" sz="2400" dirty="0"/>
              <a:t>Ouverture de la déclaration obligatoire d’emploi des travailleurs handicapés(DOETH) annuelle du FIPHFP du 1</a:t>
            </a:r>
            <a:r>
              <a:rPr lang="fr-FR" sz="2400" baseline="30000" dirty="0"/>
              <a:t>er</a:t>
            </a:r>
            <a:r>
              <a:rPr lang="fr-FR" sz="2400" dirty="0"/>
              <a:t> février au 30 avril 2024</a:t>
            </a:r>
          </a:p>
        </p:txBody>
      </p:sp>
    </p:spTree>
    <p:extLst>
      <p:ext uri="{BB962C8B-B14F-4D97-AF65-F5344CB8AC3E}">
        <p14:creationId xmlns:p14="http://schemas.microsoft.com/office/powerpoint/2010/main" val="3379130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E61A6F-F06B-12F0-1235-1FED7F32D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19" y="0"/>
            <a:ext cx="8839200" cy="1325563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Bef>
                <a:spcPts val="79"/>
              </a:spcBef>
            </a:pPr>
            <a:r>
              <a:rPr lang="fr-FR" sz="5400" dirty="0">
                <a:solidFill>
                  <a:srgbClr val="FF9900"/>
                </a:solidFill>
                <a:latin typeface="Calibri"/>
                <a:cs typeface="Calibri"/>
              </a:rPr>
              <a:t>2.La convention entre le FIPHFP et le Centre de Gestion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D006B2-2C42-0399-8029-3E4CD0C20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53" y="1330879"/>
            <a:ext cx="8839200" cy="55271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Convention triennale entre le CDG et le FIPHFP (dernière version 2023/2025).</a:t>
            </a:r>
          </a:p>
          <a:p>
            <a:pPr marL="0" indent="0">
              <a:buNone/>
            </a:pPr>
            <a:r>
              <a:rPr lang="fr-FR" dirty="0"/>
              <a:t>Intervention auprès des collectivités sur les champs suivants : </a:t>
            </a:r>
          </a:p>
          <a:p>
            <a:pPr marL="0" indent="0">
              <a:buNone/>
            </a:pPr>
            <a:endParaRPr lang="fr-FR" dirty="0"/>
          </a:p>
          <a:p>
            <a:pPr algn="l">
              <a:buFont typeface="Wingdings" panose="05000000000000000000" pitchFamily="2" charset="2"/>
              <a:buChar char="Ø"/>
            </a:pPr>
            <a:r>
              <a:rPr lang="fr-FR" sz="2400" b="1" i="0" dirty="0">
                <a:effectLst/>
                <a:latin typeface="Arial" panose="020B0604020202020204" pitchFamily="34" charset="0"/>
              </a:rPr>
              <a:t>Sensibiliser </a:t>
            </a:r>
            <a:r>
              <a:rPr lang="fr-FR" sz="2400" b="0" i="0" dirty="0">
                <a:effectLst/>
                <a:latin typeface="Arial" panose="020B0604020202020204" pitchFamily="34" charset="0"/>
              </a:rPr>
              <a:t>les décideurs locaux, ainsi que leurs collaborateurs sur la problématique du handicap</a:t>
            </a:r>
          </a:p>
          <a:p>
            <a:pPr marL="0" indent="0" algn="l">
              <a:buNone/>
            </a:pPr>
            <a:r>
              <a:rPr lang="fr-FR" b="0" i="0" dirty="0">
                <a:effectLst/>
                <a:latin typeface="Arial" panose="020B0604020202020204" pitchFamily="34" charset="0"/>
              </a:rPr>
              <a:t>Déplacements au sein des collectivités, </a:t>
            </a:r>
            <a:r>
              <a:rPr lang="fr-FR" b="0" i="0" dirty="0" err="1">
                <a:effectLst/>
                <a:latin typeface="Arial" panose="020B0604020202020204" pitchFamily="34" charset="0"/>
              </a:rPr>
              <a:t>visio</a:t>
            </a:r>
            <a:r>
              <a:rPr lang="fr-FR" b="0" i="0" dirty="0">
                <a:effectLst/>
                <a:latin typeface="Arial" panose="020B0604020202020204" pitchFamily="34" charset="0"/>
              </a:rPr>
              <a:t>, flash infos</a:t>
            </a:r>
          </a:p>
          <a:p>
            <a:pPr marL="0" indent="0" algn="l">
              <a:buNone/>
            </a:pPr>
            <a:endParaRPr lang="fr-FR" b="0" i="0" dirty="0">
              <a:effectLst/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fr-FR" sz="2800" b="1" i="0" dirty="0">
                <a:effectLst/>
                <a:latin typeface="Calibri" panose="020F0502020204030204" pitchFamily="34" charset="0"/>
              </a:rPr>
              <a:t>Accompagner</a:t>
            </a:r>
            <a:r>
              <a:rPr lang="fr-FR" sz="2800" b="0" i="0" dirty="0">
                <a:effectLst/>
                <a:latin typeface="Calibri" panose="020F0502020204030204" pitchFamily="34" charset="0"/>
              </a:rPr>
              <a:t> les collectivités pour l’insertion des personnes reconnues travailleurs handicapés</a:t>
            </a:r>
            <a:endParaRPr lang="fr-FR" sz="200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2000" dirty="0">
                <a:latin typeface="Arial" panose="020B0604020202020204" pitchFamily="34" charset="0"/>
              </a:rPr>
              <a:t>Nécessité de connaitre les recrutements des personnes RQTH au sein des collectivités / reconnaissance RQTH en cours de carrière </a:t>
            </a:r>
          </a:p>
          <a:p>
            <a:pPr marL="0" indent="0">
              <a:buNone/>
            </a:pPr>
            <a:r>
              <a:rPr lang="fr-FR" sz="2000" dirty="0">
                <a:latin typeface="Arial" panose="020B0604020202020204" pitchFamily="34" charset="0"/>
                <a:sym typeface="Wingdings" panose="05000000000000000000" pitchFamily="2" charset="2"/>
              </a:rPr>
              <a:t>Pour vous accompagner + connaissance nécessaire pour le médecin du travail</a:t>
            </a:r>
            <a:endParaRPr lang="fr-FR" sz="2000" dirty="0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2000" b="0" i="0" dirty="0">
                <a:effectLst/>
                <a:latin typeface="Arial" panose="020B0604020202020204" pitchFamily="34" charset="0"/>
              </a:rPr>
              <a:t>Accompagnement sur la mobilisation des aides du FIPHFP</a:t>
            </a:r>
          </a:p>
          <a:p>
            <a:pPr marL="0" indent="0" algn="l">
              <a:buNone/>
            </a:pPr>
            <a:endParaRPr lang="fr-FR" sz="2800" b="0" i="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45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E61A6F-F06B-12F0-1235-1FED7F32D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121" y="0"/>
            <a:ext cx="8839200" cy="132556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79"/>
              </a:spcBef>
            </a:pPr>
            <a:r>
              <a:rPr lang="fr-FR" sz="4800" dirty="0">
                <a:solidFill>
                  <a:srgbClr val="FF9900"/>
                </a:solidFill>
                <a:latin typeface="Calibri"/>
                <a:cs typeface="Calibri"/>
              </a:rPr>
              <a:t>2.La convention entre le FIPHFP et le Centre de Gestion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D006B2-2C42-0399-8029-3E4CD0C20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Convention triennale entre le CDG et le FIPHFP (dernière version 2023/2025).</a:t>
            </a:r>
          </a:p>
          <a:p>
            <a:pPr marL="0" indent="0">
              <a:buNone/>
            </a:pPr>
            <a:r>
              <a:rPr lang="fr-FR" dirty="0"/>
              <a:t>Intervention auprès des collectivités sur les champs suivants : </a:t>
            </a:r>
          </a:p>
          <a:p>
            <a:pPr marL="0" indent="0">
              <a:buNone/>
            </a:pPr>
            <a:endParaRPr lang="fr-FR" dirty="0"/>
          </a:p>
          <a:p>
            <a:pPr algn="l">
              <a:buFont typeface="Wingdings" panose="05000000000000000000" pitchFamily="2" charset="2"/>
              <a:buChar char="Ø"/>
            </a:pPr>
            <a:r>
              <a:rPr lang="fr-FR" sz="2800" b="1" i="0" dirty="0">
                <a:effectLst/>
                <a:latin typeface="Calibri" panose="020F0502020204030204" pitchFamily="34" charset="0"/>
              </a:rPr>
              <a:t>Favoriser</a:t>
            </a:r>
            <a:r>
              <a:rPr lang="fr-FR" sz="2800" b="0" i="0" dirty="0">
                <a:effectLst/>
                <a:latin typeface="Calibri" panose="020F0502020204030204" pitchFamily="34" charset="0"/>
              </a:rPr>
              <a:t> le maintien dans l’emploi </a:t>
            </a:r>
          </a:p>
          <a:p>
            <a:pPr marL="0" indent="0" algn="l">
              <a:buNone/>
            </a:pPr>
            <a:r>
              <a:rPr lang="fr-FR" b="0" i="0" dirty="0">
                <a:effectLst/>
                <a:latin typeface="Calibri" panose="020F0502020204030204" pitchFamily="34" charset="0"/>
              </a:rPr>
              <a:t>réalisation des études de postes, aide au reclassement, aide à la mobilisation des aides du FIPHFP (lien avec CAP EMPLOI selon la complexité du handicap)</a:t>
            </a:r>
          </a:p>
          <a:p>
            <a:pPr marL="0" indent="0" algn="l">
              <a:buNone/>
            </a:pPr>
            <a:r>
              <a:rPr lang="fr-FR" dirty="0">
                <a:latin typeface="Arial" panose="020B0604020202020204" pitchFamily="34" charset="0"/>
              </a:rPr>
              <a:t>Agents RQTH ou ayant des restrictions médicales </a:t>
            </a:r>
          </a:p>
          <a:p>
            <a:pPr marL="0" indent="0" algn="l">
              <a:buNone/>
            </a:pPr>
            <a:endParaRPr lang="fr-FR" b="0" i="0" dirty="0"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fr-FR" b="0" i="0" dirty="0">
              <a:effectLst/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fr-FR" sz="2800" b="1" i="0" dirty="0">
                <a:effectLst/>
                <a:latin typeface="Calibri" panose="020F0502020204030204" pitchFamily="34" charset="0"/>
              </a:rPr>
              <a:t>Apporter </a:t>
            </a:r>
            <a:r>
              <a:rPr lang="fr-FR" sz="2800" b="0" i="0" dirty="0">
                <a:effectLst/>
                <a:latin typeface="Calibri" panose="020F0502020204030204" pitchFamily="34" charset="0"/>
              </a:rPr>
              <a:t>une aide à la saisie des demandes d’aides de financement via la plateforme PEP’S</a:t>
            </a:r>
            <a:endParaRPr lang="fr-FR" sz="2800" b="0" i="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123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E61A6F-F06B-12F0-1235-1FED7F32D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121" y="1"/>
            <a:ext cx="8839200" cy="12192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79"/>
              </a:spcBef>
            </a:pPr>
            <a:r>
              <a:rPr lang="fr-FR" sz="4800" dirty="0">
                <a:solidFill>
                  <a:srgbClr val="FF9900"/>
                </a:solidFill>
                <a:latin typeface="Calibri"/>
                <a:cs typeface="Calibri"/>
              </a:rPr>
              <a:t>2.La convention entre le FIPHFP et le Centre de Gestion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D006B2-2C42-0399-8029-3E4CD0C20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867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Convention triennale entre le CDG et le FIPHFP (dernière version 2023/2025).</a:t>
            </a:r>
          </a:p>
          <a:p>
            <a:pPr marL="0" indent="0">
              <a:buNone/>
            </a:pPr>
            <a:r>
              <a:rPr lang="fr-FR" dirty="0"/>
              <a:t>Intervention auprès des collectivités sur les champs suivants : </a:t>
            </a:r>
            <a:endParaRPr lang="fr-FR" b="0" i="0" dirty="0">
              <a:effectLst/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fr-FR" sz="2800" b="1" i="0" dirty="0">
                <a:effectLst/>
                <a:latin typeface="Calibri" panose="020F0502020204030204" pitchFamily="34" charset="0"/>
              </a:rPr>
              <a:t>Accompagner</a:t>
            </a:r>
            <a:r>
              <a:rPr lang="fr-FR" sz="2800" b="0" i="0" dirty="0">
                <a:effectLst/>
                <a:latin typeface="Calibri" panose="020F0502020204030204" pitchFamily="34" charset="0"/>
              </a:rPr>
              <a:t> les collectivités dans le recrutement d’apprentis en situation de handicap</a:t>
            </a:r>
          </a:p>
          <a:p>
            <a:pPr marL="0" indent="0" algn="l">
              <a:buNone/>
            </a:pPr>
            <a:r>
              <a:rPr lang="fr-FR" b="0" i="0" dirty="0">
                <a:effectLst/>
                <a:latin typeface="Calibri" panose="020F0502020204030204" pitchFamily="34" charset="0"/>
              </a:rPr>
              <a:t>Sensibilisation de l’apprenti et de la collectivité (partenariat avec CAP EMPLOI)</a:t>
            </a:r>
          </a:p>
          <a:p>
            <a:pPr marL="0" indent="0" algn="l">
              <a:buNone/>
            </a:pPr>
            <a:r>
              <a:rPr lang="fr-FR" b="0" i="0" dirty="0">
                <a:effectLst/>
                <a:latin typeface="Arial" panose="020B0604020202020204" pitchFamily="34" charset="0"/>
              </a:rPr>
              <a:t>Deux types de financement pour les collectivités possible via : </a:t>
            </a:r>
          </a:p>
          <a:p>
            <a:pPr marL="0" indent="0" algn="l">
              <a:buNone/>
            </a:pPr>
            <a:endParaRPr lang="fr-FR" b="0" i="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7686148-F714-0971-CA18-09ADEA11A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3848100"/>
            <a:ext cx="6383079" cy="2783925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742A1DE5-0947-9929-F9F3-0BB23779DD40}"/>
              </a:ext>
            </a:extLst>
          </p:cNvPr>
          <p:cNvSpPr txBox="1"/>
          <p:nvPr/>
        </p:nvSpPr>
        <p:spPr>
          <a:xfrm rot="19844777">
            <a:off x="16547" y="4713995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accent2">
                    <a:lumMod val="75000"/>
                  </a:schemeClr>
                </a:solidFill>
              </a:rPr>
              <a:t>FIPHFP</a:t>
            </a:r>
          </a:p>
        </p:txBody>
      </p:sp>
    </p:spTree>
    <p:extLst>
      <p:ext uri="{BB962C8B-B14F-4D97-AF65-F5344CB8AC3E}">
        <p14:creationId xmlns:p14="http://schemas.microsoft.com/office/powerpoint/2010/main" val="349694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E61A6F-F06B-12F0-1235-1FED7F32D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121" y="1"/>
            <a:ext cx="8839200" cy="12192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79"/>
              </a:spcBef>
            </a:pPr>
            <a:r>
              <a:rPr lang="fr-FR" sz="4800" dirty="0">
                <a:solidFill>
                  <a:srgbClr val="FF9900"/>
                </a:solidFill>
                <a:latin typeface="Calibri"/>
                <a:cs typeface="Calibri"/>
              </a:rPr>
              <a:t>2.La convention entre le FIPHFP et le Centre de Gestion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D006B2-2C42-0399-8029-3E4CD0C20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867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Convention triennale entre le CDG et le FIPHFP (dernière version 2023/2025).</a:t>
            </a:r>
          </a:p>
          <a:p>
            <a:pPr marL="0" indent="0">
              <a:buNone/>
            </a:pPr>
            <a:r>
              <a:rPr lang="fr-FR" dirty="0"/>
              <a:t>Intervention auprès des collectivités sur les champs suivants : </a:t>
            </a:r>
            <a:endParaRPr lang="fr-FR" b="0" i="0" dirty="0">
              <a:effectLst/>
              <a:latin typeface="Arial" panose="020B0604020202020204" pitchFamily="34" charset="0"/>
            </a:endParaRPr>
          </a:p>
          <a:p>
            <a:pPr algn="l">
              <a:buFont typeface="Wingdings" panose="05000000000000000000" pitchFamily="2" charset="2"/>
              <a:buChar char="Ø"/>
            </a:pPr>
            <a:r>
              <a:rPr lang="fr-FR" sz="2800" b="1" i="0" dirty="0">
                <a:effectLst/>
                <a:latin typeface="Calibri" panose="020F0502020204030204" pitchFamily="34" charset="0"/>
              </a:rPr>
              <a:t>Accompagner</a:t>
            </a:r>
            <a:r>
              <a:rPr lang="fr-FR" sz="2800" b="0" i="0" dirty="0">
                <a:effectLst/>
                <a:latin typeface="Calibri" panose="020F0502020204030204" pitchFamily="34" charset="0"/>
              </a:rPr>
              <a:t> les collectivités dans le recrutement d’apprentis en situation de handicap</a:t>
            </a:r>
          </a:p>
          <a:p>
            <a:pPr marL="0" indent="0" algn="l">
              <a:buNone/>
            </a:pPr>
            <a:r>
              <a:rPr lang="fr-FR" b="0" i="0" dirty="0">
                <a:effectLst/>
                <a:latin typeface="Calibri" panose="020F0502020204030204" pitchFamily="34" charset="0"/>
              </a:rPr>
              <a:t>Sensibilisation de l’apprenti et de la collectivité (partenariat avec CAP EMPLOI)</a:t>
            </a:r>
          </a:p>
          <a:p>
            <a:pPr marL="0" indent="0" algn="l">
              <a:buNone/>
            </a:pPr>
            <a:r>
              <a:rPr lang="fr-FR" b="0" i="0" dirty="0">
                <a:effectLst/>
                <a:latin typeface="Arial" panose="020B0604020202020204" pitchFamily="34" charset="0"/>
              </a:rPr>
              <a:t>Deux types de financement pour les collectivités possible via : </a:t>
            </a:r>
          </a:p>
          <a:p>
            <a:pPr marL="0" indent="0" algn="l">
              <a:buNone/>
            </a:pPr>
            <a:endParaRPr lang="fr-FR" b="0" i="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42A1DE5-0947-9929-F9F3-0BB23779DD40}"/>
              </a:ext>
            </a:extLst>
          </p:cNvPr>
          <p:cNvSpPr txBox="1"/>
          <p:nvPr/>
        </p:nvSpPr>
        <p:spPr>
          <a:xfrm rot="19844777">
            <a:off x="126038" y="4435508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chemeClr val="accent2">
                    <a:lumMod val="75000"/>
                  </a:schemeClr>
                </a:solidFill>
              </a:rPr>
              <a:t>CNFPT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8402E84-29F5-B8A2-453A-318BF1C4CA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6694" y="3752778"/>
            <a:ext cx="6858957" cy="102884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70794F90-672B-AD35-BE6A-672CEAF511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7411" y="4781622"/>
            <a:ext cx="6906589" cy="704948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34214501-5163-EA39-CEFF-036E5212C521}"/>
              </a:ext>
            </a:extLst>
          </p:cNvPr>
          <p:cNvSpPr txBox="1"/>
          <p:nvPr/>
        </p:nvSpPr>
        <p:spPr>
          <a:xfrm>
            <a:off x="54745" y="5555455"/>
            <a:ext cx="90345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Pour le CNFPT accompagnement financier possible uniquement si recensement de l’intention de recrutement d’apprentis auprès du CNFPT. </a:t>
            </a:r>
          </a:p>
          <a:p>
            <a:r>
              <a:rPr lang="fr-FR" sz="2000" b="1" dirty="0"/>
              <a:t>Campagne du 22 janvier au 22 mars 2024. </a:t>
            </a:r>
          </a:p>
          <a:p>
            <a:r>
              <a:rPr lang="fr-FR" sz="2000" dirty="0"/>
              <a:t>Pour plus d’informations, vous pouvez cliquer </a:t>
            </a:r>
            <a:r>
              <a:rPr lang="fr-FR" sz="2000" dirty="0">
                <a:hlinkClick r:id="rId5"/>
              </a:rPr>
              <a:t>ici</a:t>
            </a:r>
            <a:r>
              <a:rPr lang="fr-FR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94798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21714</TotalTime>
  <Words>1515</Words>
  <Application>Microsoft Office PowerPoint</Application>
  <PresentationFormat>Affichage à l'écran (4:3)</PresentationFormat>
  <Paragraphs>215</Paragraphs>
  <Slides>21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Thème Office</vt:lpstr>
      <vt:lpstr>LES VISIOS DU CDG18 Session 8 – Février 2024</vt:lpstr>
      <vt:lpstr>SOMMAIRE </vt:lpstr>
      <vt:lpstr>Présentation PowerPoint</vt:lpstr>
      <vt:lpstr>SOMMAIRE </vt:lpstr>
      <vt:lpstr>1.Le FIPHFP</vt:lpstr>
      <vt:lpstr>2.La convention entre le FIPHFP et le Centre de Gestion</vt:lpstr>
      <vt:lpstr>2.La convention entre le FIPHFP et le Centre de Gestion</vt:lpstr>
      <vt:lpstr>2.La convention entre le FIPHFP et le Centre de Gestion</vt:lpstr>
      <vt:lpstr>2.La convention entre le FIPHFP et le Centre de Gestion</vt:lpstr>
      <vt:lpstr>3.La plateforme PEP’S</vt:lpstr>
      <vt:lpstr>3.La plateforme PEP’S</vt:lpstr>
      <vt:lpstr>3.La plateforme PEP’S</vt:lpstr>
      <vt:lpstr>Présentation PowerPoint</vt:lpstr>
      <vt:lpstr>Procédure pour éditer les  avancements d’échelon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L’ACTUALITE JURIDIQUE DE  LA FONCTION PUBLIQUE TERRITORIALE</dc:title>
  <dc:creator>Gdurand</dc:creator>
  <cp:lastModifiedBy>Elyne Gilles</cp:lastModifiedBy>
  <cp:revision>165</cp:revision>
  <dcterms:created xsi:type="dcterms:W3CDTF">2022-04-29T09:00:44Z</dcterms:created>
  <dcterms:modified xsi:type="dcterms:W3CDTF">2024-02-05T15:45:08Z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2022-03-24T00:00:00Z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2022-04-29T00:00:00Z</vt:filetime>
  </property>
</Properties>
</file>