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8"/>
  </p:notesMasterIdLst>
  <p:sldIdLst>
    <p:sldId id="256" r:id="rId2"/>
    <p:sldId id="362" r:id="rId3"/>
    <p:sldId id="489" r:id="rId4"/>
    <p:sldId id="560" r:id="rId5"/>
    <p:sldId id="559" r:id="rId6"/>
    <p:sldId id="526" r:id="rId7"/>
    <p:sldId id="557" r:id="rId8"/>
    <p:sldId id="558" r:id="rId9"/>
    <p:sldId id="553" r:id="rId10"/>
    <p:sldId id="561" r:id="rId11"/>
    <p:sldId id="535" r:id="rId12"/>
    <p:sldId id="562" r:id="rId13"/>
    <p:sldId id="563" r:id="rId14"/>
    <p:sldId id="564" r:id="rId15"/>
    <p:sldId id="566" r:id="rId16"/>
    <p:sldId id="565" r:id="rId17"/>
    <p:sldId id="556" r:id="rId18"/>
    <p:sldId id="569" r:id="rId19"/>
    <p:sldId id="570" r:id="rId20"/>
    <p:sldId id="571" r:id="rId21"/>
    <p:sldId id="572" r:id="rId22"/>
    <p:sldId id="536" r:id="rId23"/>
    <p:sldId id="568" r:id="rId24"/>
    <p:sldId id="291" r:id="rId25"/>
    <p:sldId id="336" r:id="rId26"/>
    <p:sldId id="347" r:id="rId27"/>
    <p:sldId id="338" r:id="rId28"/>
    <p:sldId id="339" r:id="rId29"/>
    <p:sldId id="340" r:id="rId30"/>
    <p:sldId id="342" r:id="rId31"/>
    <p:sldId id="343" r:id="rId32"/>
    <p:sldId id="344" r:id="rId33"/>
    <p:sldId id="541" r:id="rId34"/>
    <p:sldId id="542" r:id="rId35"/>
    <p:sldId id="555" r:id="rId36"/>
    <p:sldId id="396" r:id="rId3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3593" autoAdjust="0"/>
  </p:normalViewPr>
  <p:slideViewPr>
    <p:cSldViewPr>
      <p:cViewPr varScale="1">
        <p:scale>
          <a:sx n="77" d="100"/>
          <a:sy n="77" d="100"/>
        </p:scale>
        <p:origin x="156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DISCIPLINE </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6">
            <a:lumMod val="60000"/>
            <a:lumOff val="40000"/>
          </a:schemeClr>
        </a:solidFill>
      </dgm:spPr>
      <dgm:t>
        <a:bodyPr/>
        <a:lstStyle/>
        <a:p>
          <a:pPr algn="ctr"/>
          <a:r>
            <a:rPr lang="fr-FR" sz="4400" dirty="0"/>
            <a:t>PROTECTION SOCIALE COMPLEMENTAIRE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0000"/>
        </a:solidFill>
      </dgm:spPr>
      <dgm:t>
        <a:bodyPr/>
        <a:lstStyle/>
        <a:p>
          <a:pPr algn="ctr"/>
          <a:r>
            <a:rPr lang="fr-FR" sz="4400" dirty="0"/>
            <a:t>COMPTE INDIVIDUEL RETRAITE – des mises à jour tout au long de la carrière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7030A0"/>
        </a:solidFill>
      </dgm:spPr>
      <dgm:t>
        <a:bodyPr/>
        <a:lstStyle/>
        <a:p>
          <a:pPr algn="ctr"/>
          <a:r>
            <a:rPr lang="fr-FR" sz="4400" dirty="0"/>
            <a:t>MUTATION</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70" custLinFactNeighborY="7911">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B1DB2A-E74E-41D2-9D78-3AC0B57EB948}"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fr-FR"/>
        </a:p>
      </dgm:t>
    </dgm:pt>
    <dgm:pt modelId="{950CB092-0E74-4133-87DF-CEBAF8263926}">
      <dgm:prSet phldrT="[Texte]"/>
      <dgm:spPr/>
      <dgm:t>
        <a:bodyPr/>
        <a:lstStyle/>
        <a:p>
          <a:r>
            <a:rPr lang="fr-FR" dirty="0"/>
            <a:t>Poste vacant</a:t>
          </a:r>
        </a:p>
      </dgm:t>
    </dgm:pt>
    <dgm:pt modelId="{A17B2C52-CB66-4B13-A167-F0942C480D15}" type="parTrans" cxnId="{50A5932E-0308-4FA0-9682-5E9715F95D70}">
      <dgm:prSet/>
      <dgm:spPr/>
      <dgm:t>
        <a:bodyPr/>
        <a:lstStyle/>
        <a:p>
          <a:endParaRPr lang="fr-FR"/>
        </a:p>
      </dgm:t>
    </dgm:pt>
    <dgm:pt modelId="{5C8A4958-24F6-422C-8A67-00D953137AA2}" type="sibTrans" cxnId="{50A5932E-0308-4FA0-9682-5E9715F95D70}">
      <dgm:prSet/>
      <dgm:spPr/>
      <dgm:t>
        <a:bodyPr/>
        <a:lstStyle/>
        <a:p>
          <a:endParaRPr lang="fr-FR" dirty="0"/>
        </a:p>
      </dgm:t>
    </dgm:pt>
    <dgm:pt modelId="{B3261331-E705-4AEF-BBE8-21F4A85CD597}">
      <dgm:prSet phldrT="[Texte]"/>
      <dgm:spPr/>
      <dgm:t>
        <a:bodyPr/>
        <a:lstStyle/>
        <a:p>
          <a:r>
            <a:rPr lang="fr-FR" dirty="0">
              <a:solidFill>
                <a:schemeClr val="tx1"/>
              </a:solidFill>
            </a:rPr>
            <a:t>L’agent envoie sa demande de mutation à sa collectivité d’origine</a:t>
          </a:r>
        </a:p>
      </dgm:t>
    </dgm:pt>
    <dgm:pt modelId="{00522B13-C769-464C-829E-B9FA1B91F7F4}" type="parTrans" cxnId="{003F9B8B-2AF9-4071-BB69-A28E635E0A2D}">
      <dgm:prSet/>
      <dgm:spPr/>
      <dgm:t>
        <a:bodyPr/>
        <a:lstStyle/>
        <a:p>
          <a:endParaRPr lang="fr-FR"/>
        </a:p>
      </dgm:t>
    </dgm:pt>
    <dgm:pt modelId="{69A38E69-22B2-4786-8A25-46C1B37AE22E}" type="sibTrans" cxnId="{003F9B8B-2AF9-4071-BB69-A28E635E0A2D}">
      <dgm:prSet/>
      <dgm:spPr/>
      <dgm:t>
        <a:bodyPr/>
        <a:lstStyle/>
        <a:p>
          <a:endParaRPr lang="fr-FR" dirty="0"/>
        </a:p>
      </dgm:t>
    </dgm:pt>
    <dgm:pt modelId="{D49BE32C-7CD8-4FC6-944B-67647CA5FBC5}">
      <dgm:prSet phldrT="[Texte]"/>
      <dgm:spPr/>
      <dgm:t>
        <a:bodyPr/>
        <a:lstStyle/>
        <a:p>
          <a:r>
            <a:rPr lang="fr-FR" dirty="0"/>
            <a:t>Arrêté de nomination par mutation</a:t>
          </a:r>
        </a:p>
      </dgm:t>
    </dgm:pt>
    <dgm:pt modelId="{48056E66-20CD-4608-B738-B365091E7CC9}" type="parTrans" cxnId="{AD25E9D6-2AB1-458D-A732-361DFB13043C}">
      <dgm:prSet/>
      <dgm:spPr/>
      <dgm:t>
        <a:bodyPr/>
        <a:lstStyle/>
        <a:p>
          <a:endParaRPr lang="fr-FR"/>
        </a:p>
      </dgm:t>
    </dgm:pt>
    <dgm:pt modelId="{CD140C0C-D233-4684-AFEF-4B87A8A9328E}" type="sibTrans" cxnId="{AD25E9D6-2AB1-458D-A732-361DFB13043C}">
      <dgm:prSet/>
      <dgm:spPr/>
      <dgm:t>
        <a:bodyPr/>
        <a:lstStyle/>
        <a:p>
          <a:endParaRPr lang="fr-FR" dirty="0"/>
        </a:p>
      </dgm:t>
    </dgm:pt>
    <dgm:pt modelId="{42521223-EB97-4437-9B6E-612C1A08BC47}">
      <dgm:prSet phldrT="[Texte]"/>
      <dgm:spPr/>
      <dgm:t>
        <a:bodyPr/>
        <a:lstStyle/>
        <a:p>
          <a:r>
            <a:rPr lang="fr-FR" dirty="0"/>
            <a:t>Envoi de l’arrêté de mutation à la collectivité d’origine</a:t>
          </a:r>
        </a:p>
      </dgm:t>
    </dgm:pt>
    <dgm:pt modelId="{EF53E455-A2F6-4470-9834-AA8AE2D589F7}" type="parTrans" cxnId="{3529404E-BCD2-49A8-933E-BDA5B0E22807}">
      <dgm:prSet/>
      <dgm:spPr/>
      <dgm:t>
        <a:bodyPr/>
        <a:lstStyle/>
        <a:p>
          <a:endParaRPr lang="fr-FR"/>
        </a:p>
      </dgm:t>
    </dgm:pt>
    <dgm:pt modelId="{3DA7F1DA-AC38-436F-922A-BB3880487650}" type="sibTrans" cxnId="{3529404E-BCD2-49A8-933E-BDA5B0E22807}">
      <dgm:prSet/>
      <dgm:spPr/>
      <dgm:t>
        <a:bodyPr/>
        <a:lstStyle/>
        <a:p>
          <a:endParaRPr lang="fr-FR" dirty="0"/>
        </a:p>
      </dgm:t>
    </dgm:pt>
    <dgm:pt modelId="{86250BAE-F982-4F70-8F2E-72593FD1FF0A}">
      <dgm:prSet phldrT="[Texte]"/>
      <dgm:spPr/>
      <dgm:t>
        <a:bodyPr/>
        <a:lstStyle/>
        <a:p>
          <a:r>
            <a:rPr lang="fr-FR" dirty="0">
              <a:solidFill>
                <a:schemeClr val="tx1"/>
              </a:solidFill>
            </a:rPr>
            <a:t>A réception de l’arrêté, la collectivité d’origine prend l’arrêté de radiation</a:t>
          </a:r>
        </a:p>
      </dgm:t>
    </dgm:pt>
    <dgm:pt modelId="{4894FF23-E8C1-473C-9048-B9ECC0669D17}" type="parTrans" cxnId="{49ABCE6B-F052-47BD-9E6F-5986E0918FDF}">
      <dgm:prSet/>
      <dgm:spPr/>
      <dgm:t>
        <a:bodyPr/>
        <a:lstStyle/>
        <a:p>
          <a:endParaRPr lang="fr-FR"/>
        </a:p>
      </dgm:t>
    </dgm:pt>
    <dgm:pt modelId="{5326DC4D-BA33-4E31-A00C-AD40EFA51D09}" type="sibTrans" cxnId="{49ABCE6B-F052-47BD-9E6F-5986E0918FDF}">
      <dgm:prSet/>
      <dgm:spPr/>
      <dgm:t>
        <a:bodyPr/>
        <a:lstStyle/>
        <a:p>
          <a:endParaRPr lang="fr-FR" dirty="0"/>
        </a:p>
      </dgm:t>
    </dgm:pt>
    <dgm:pt modelId="{7EA88B9D-8355-4C30-8B35-AB55E4437F5B}">
      <dgm:prSet phldrT="[Texte]"/>
      <dgm:spPr/>
      <dgm:t>
        <a:bodyPr/>
        <a:lstStyle/>
        <a:p>
          <a:r>
            <a:rPr lang="fr-FR" dirty="0"/>
            <a:t>Candidature</a:t>
          </a:r>
        </a:p>
      </dgm:t>
    </dgm:pt>
    <dgm:pt modelId="{EEAB746F-29DC-4857-9669-4BDD81ACF4CF}" type="parTrans" cxnId="{DFBAAADE-E15D-463D-88F8-8BEA080C915D}">
      <dgm:prSet/>
      <dgm:spPr/>
      <dgm:t>
        <a:bodyPr/>
        <a:lstStyle/>
        <a:p>
          <a:endParaRPr lang="fr-FR"/>
        </a:p>
      </dgm:t>
    </dgm:pt>
    <dgm:pt modelId="{72EEC7CD-09AA-41D3-A354-8E61F5B1DCBB}" type="sibTrans" cxnId="{DFBAAADE-E15D-463D-88F8-8BEA080C915D}">
      <dgm:prSet/>
      <dgm:spPr/>
      <dgm:t>
        <a:bodyPr/>
        <a:lstStyle/>
        <a:p>
          <a:endParaRPr lang="fr-FR" dirty="0"/>
        </a:p>
      </dgm:t>
    </dgm:pt>
    <dgm:pt modelId="{6AA5DD07-79AD-436D-8D05-6A492B4B88A4}">
      <dgm:prSet phldrT="[Texte]"/>
      <dgm:spPr/>
      <dgm:t>
        <a:bodyPr/>
        <a:lstStyle/>
        <a:p>
          <a:r>
            <a:rPr lang="fr-FR" dirty="0"/>
            <a:t>L’agent est retenu</a:t>
          </a:r>
        </a:p>
      </dgm:t>
    </dgm:pt>
    <dgm:pt modelId="{08CFA8E7-657F-4C7E-A7C9-D0B653935F26}" type="parTrans" cxnId="{9F2A1FD1-7311-4397-AA5F-791C3D52D544}">
      <dgm:prSet/>
      <dgm:spPr/>
      <dgm:t>
        <a:bodyPr/>
        <a:lstStyle/>
        <a:p>
          <a:endParaRPr lang="fr-FR"/>
        </a:p>
      </dgm:t>
    </dgm:pt>
    <dgm:pt modelId="{F2EE891D-3E30-4820-95F7-5B636E23DAF1}" type="sibTrans" cxnId="{9F2A1FD1-7311-4397-AA5F-791C3D52D544}">
      <dgm:prSet/>
      <dgm:spPr/>
      <dgm:t>
        <a:bodyPr/>
        <a:lstStyle/>
        <a:p>
          <a:endParaRPr lang="fr-FR" dirty="0"/>
        </a:p>
      </dgm:t>
    </dgm:pt>
    <dgm:pt modelId="{76BFE5C6-2622-4804-96F0-7D65EBBDE477}">
      <dgm:prSet phldrT="[Texte]"/>
      <dgm:spPr/>
      <dgm:t>
        <a:bodyPr/>
        <a:lstStyle/>
        <a:p>
          <a:r>
            <a:rPr lang="fr-FR" dirty="0"/>
            <a:t>A réception, départ du préavis (3 mois maximum) </a:t>
          </a:r>
        </a:p>
      </dgm:t>
    </dgm:pt>
    <dgm:pt modelId="{408011B8-C4EB-45DA-A2BF-1B3D868DDBAA}" type="parTrans" cxnId="{FBD3A9B1-7EC4-4FC3-940D-7D73E642FA11}">
      <dgm:prSet/>
      <dgm:spPr/>
      <dgm:t>
        <a:bodyPr/>
        <a:lstStyle/>
        <a:p>
          <a:endParaRPr lang="fr-FR"/>
        </a:p>
      </dgm:t>
    </dgm:pt>
    <dgm:pt modelId="{C7367649-7D86-41F0-B12C-6984538F8338}" type="sibTrans" cxnId="{FBD3A9B1-7EC4-4FC3-940D-7D73E642FA11}">
      <dgm:prSet/>
      <dgm:spPr/>
      <dgm:t>
        <a:bodyPr/>
        <a:lstStyle/>
        <a:p>
          <a:endParaRPr lang="fr-FR" dirty="0"/>
        </a:p>
      </dgm:t>
    </dgm:pt>
    <dgm:pt modelId="{3CF26789-7E2B-4DAB-B6A9-D910BD0F68F2}">
      <dgm:prSet phldrT="[Texte]"/>
      <dgm:spPr/>
      <dgm:t>
        <a:bodyPr/>
        <a:lstStyle/>
        <a:p>
          <a:r>
            <a:rPr lang="fr-FR" dirty="0"/>
            <a:t>Prise de fonction </a:t>
          </a:r>
        </a:p>
      </dgm:t>
    </dgm:pt>
    <dgm:pt modelId="{E4F5F0CA-B127-496A-8FAE-2CFA93E483A2}" type="parTrans" cxnId="{86334289-AA37-453C-A9FD-E238F5CB7945}">
      <dgm:prSet/>
      <dgm:spPr/>
      <dgm:t>
        <a:bodyPr/>
        <a:lstStyle/>
        <a:p>
          <a:endParaRPr lang="fr-FR"/>
        </a:p>
      </dgm:t>
    </dgm:pt>
    <dgm:pt modelId="{AD1EF8BB-D28D-4DF4-99E8-7F0B40955A72}" type="sibTrans" cxnId="{86334289-AA37-453C-A9FD-E238F5CB7945}">
      <dgm:prSet/>
      <dgm:spPr/>
      <dgm:t>
        <a:bodyPr/>
        <a:lstStyle/>
        <a:p>
          <a:endParaRPr lang="fr-FR"/>
        </a:p>
      </dgm:t>
    </dgm:pt>
    <dgm:pt modelId="{B166FE5F-F43E-4290-B449-4C44EB2C47A6}">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dirty="0"/>
        </a:p>
        <a:p>
          <a:pPr marL="0" marR="0" lvl="0" indent="0" defTabSz="914400" eaLnBrk="1" fontAlgn="auto" latinLnBrk="0" hangingPunct="1">
            <a:lnSpc>
              <a:spcPct val="100000"/>
            </a:lnSpc>
            <a:spcBef>
              <a:spcPts val="0"/>
            </a:spcBef>
            <a:spcAft>
              <a:spcPts val="0"/>
            </a:spcAft>
            <a:buClrTx/>
            <a:buSzTx/>
            <a:buFontTx/>
            <a:buNone/>
            <a:tabLst/>
            <a:defRPr/>
          </a:pPr>
          <a:r>
            <a:rPr lang="fr-FR" dirty="0"/>
            <a:t>Vérification de compatibilité poste / état de santé</a:t>
          </a:r>
        </a:p>
        <a:p>
          <a:pPr marL="0" lvl="0" defTabSz="444500">
            <a:lnSpc>
              <a:spcPct val="90000"/>
            </a:lnSpc>
            <a:spcBef>
              <a:spcPct val="0"/>
            </a:spcBef>
            <a:spcAft>
              <a:spcPct val="35000"/>
            </a:spcAft>
            <a:buNone/>
          </a:pPr>
          <a:endParaRPr lang="fr-FR" dirty="0"/>
        </a:p>
      </dgm:t>
    </dgm:pt>
    <dgm:pt modelId="{3BB112BB-B10F-479C-888C-F0605C94B736}" type="parTrans" cxnId="{635D8A5B-E388-4018-8C04-185FE1B0C220}">
      <dgm:prSet/>
      <dgm:spPr/>
      <dgm:t>
        <a:bodyPr/>
        <a:lstStyle/>
        <a:p>
          <a:endParaRPr lang="fr-FR"/>
        </a:p>
      </dgm:t>
    </dgm:pt>
    <dgm:pt modelId="{D9CDE95F-4390-4788-AFC9-7C8FF04A42CC}" type="sibTrans" cxnId="{635D8A5B-E388-4018-8C04-185FE1B0C220}">
      <dgm:prSet/>
      <dgm:spPr/>
      <dgm:t>
        <a:bodyPr/>
        <a:lstStyle/>
        <a:p>
          <a:endParaRPr lang="fr-FR"/>
        </a:p>
      </dgm:t>
    </dgm:pt>
    <dgm:pt modelId="{AED18793-DBF1-4107-B9BB-C3825F4B5D87}" type="pres">
      <dgm:prSet presAssocID="{58B1DB2A-E74E-41D2-9D78-3AC0B57EB948}" presName="diagram" presStyleCnt="0">
        <dgm:presLayoutVars>
          <dgm:dir/>
          <dgm:resizeHandles val="exact"/>
        </dgm:presLayoutVars>
      </dgm:prSet>
      <dgm:spPr/>
    </dgm:pt>
    <dgm:pt modelId="{CAF8A7D0-8716-4833-A116-772F8F859840}" type="pres">
      <dgm:prSet presAssocID="{950CB092-0E74-4133-87DF-CEBAF8263926}" presName="node" presStyleLbl="node1" presStyleIdx="0" presStyleCnt="10">
        <dgm:presLayoutVars>
          <dgm:bulletEnabled val="1"/>
        </dgm:presLayoutVars>
      </dgm:prSet>
      <dgm:spPr/>
    </dgm:pt>
    <dgm:pt modelId="{70BA3BD8-08AD-4A18-A8DA-750D7C13A7D1}" type="pres">
      <dgm:prSet presAssocID="{5C8A4958-24F6-422C-8A67-00D953137AA2}" presName="sibTrans" presStyleLbl="sibTrans2D1" presStyleIdx="0" presStyleCnt="9"/>
      <dgm:spPr/>
    </dgm:pt>
    <dgm:pt modelId="{390D5CF3-1541-475E-A69A-5AAB341EA7F2}" type="pres">
      <dgm:prSet presAssocID="{5C8A4958-24F6-422C-8A67-00D953137AA2}" presName="connectorText" presStyleLbl="sibTrans2D1" presStyleIdx="0" presStyleCnt="9"/>
      <dgm:spPr/>
    </dgm:pt>
    <dgm:pt modelId="{9300FC32-AF26-48AE-96A6-25D64369CCC4}" type="pres">
      <dgm:prSet presAssocID="{7EA88B9D-8355-4C30-8B35-AB55E4437F5B}" presName="node" presStyleLbl="node1" presStyleIdx="1" presStyleCnt="10">
        <dgm:presLayoutVars>
          <dgm:bulletEnabled val="1"/>
        </dgm:presLayoutVars>
      </dgm:prSet>
      <dgm:spPr/>
    </dgm:pt>
    <dgm:pt modelId="{7E02DED5-7072-4B0D-88DF-066C002CCF4F}" type="pres">
      <dgm:prSet presAssocID="{72EEC7CD-09AA-41D3-A354-8E61F5B1DCBB}" presName="sibTrans" presStyleLbl="sibTrans2D1" presStyleIdx="1" presStyleCnt="9"/>
      <dgm:spPr/>
    </dgm:pt>
    <dgm:pt modelId="{E0F43D25-3100-46D0-8456-62C4C50C9CD5}" type="pres">
      <dgm:prSet presAssocID="{72EEC7CD-09AA-41D3-A354-8E61F5B1DCBB}" presName="connectorText" presStyleLbl="sibTrans2D1" presStyleIdx="1" presStyleCnt="9"/>
      <dgm:spPr/>
    </dgm:pt>
    <dgm:pt modelId="{90924ECE-FBDF-4A83-B0BD-93B5E3890180}" type="pres">
      <dgm:prSet presAssocID="{6AA5DD07-79AD-436D-8D05-6A492B4B88A4}" presName="node" presStyleLbl="node1" presStyleIdx="2" presStyleCnt="10">
        <dgm:presLayoutVars>
          <dgm:bulletEnabled val="1"/>
        </dgm:presLayoutVars>
      </dgm:prSet>
      <dgm:spPr/>
    </dgm:pt>
    <dgm:pt modelId="{7DAEEDD1-716B-4343-A391-DC6169A5FDAA}" type="pres">
      <dgm:prSet presAssocID="{F2EE891D-3E30-4820-95F7-5B636E23DAF1}" presName="sibTrans" presStyleLbl="sibTrans2D1" presStyleIdx="2" presStyleCnt="9"/>
      <dgm:spPr/>
    </dgm:pt>
    <dgm:pt modelId="{ED0BF13B-8244-44B6-844B-BFB834DF909C}" type="pres">
      <dgm:prSet presAssocID="{F2EE891D-3E30-4820-95F7-5B636E23DAF1}" presName="connectorText" presStyleLbl="sibTrans2D1" presStyleIdx="2" presStyleCnt="9"/>
      <dgm:spPr/>
    </dgm:pt>
    <dgm:pt modelId="{531FF692-A97D-400D-B402-DDD354777CEA}" type="pres">
      <dgm:prSet presAssocID="{B3261331-E705-4AEF-BBE8-21F4A85CD597}" presName="node" presStyleLbl="node1" presStyleIdx="3" presStyleCnt="10">
        <dgm:presLayoutVars>
          <dgm:bulletEnabled val="1"/>
        </dgm:presLayoutVars>
      </dgm:prSet>
      <dgm:spPr/>
    </dgm:pt>
    <dgm:pt modelId="{10A1DE6A-FD9E-4C27-A89E-CEE292F2F91A}" type="pres">
      <dgm:prSet presAssocID="{69A38E69-22B2-4786-8A25-46C1B37AE22E}" presName="sibTrans" presStyleLbl="sibTrans2D1" presStyleIdx="3" presStyleCnt="9"/>
      <dgm:spPr/>
    </dgm:pt>
    <dgm:pt modelId="{CDCBB1C5-B2DB-44ED-A6AC-3F1BB69DA501}" type="pres">
      <dgm:prSet presAssocID="{69A38E69-22B2-4786-8A25-46C1B37AE22E}" presName="connectorText" presStyleLbl="sibTrans2D1" presStyleIdx="3" presStyleCnt="9"/>
      <dgm:spPr/>
    </dgm:pt>
    <dgm:pt modelId="{CFF236EA-9DD0-4846-9F99-FA988CA54A77}" type="pres">
      <dgm:prSet presAssocID="{76BFE5C6-2622-4804-96F0-7D65EBBDE477}" presName="node" presStyleLbl="node1" presStyleIdx="4" presStyleCnt="10" custLinFactNeighborX="-3130" custLinFactNeighborY="1958">
        <dgm:presLayoutVars>
          <dgm:bulletEnabled val="1"/>
        </dgm:presLayoutVars>
      </dgm:prSet>
      <dgm:spPr/>
    </dgm:pt>
    <dgm:pt modelId="{67224127-B875-4062-BC9C-6E0D916C3877}" type="pres">
      <dgm:prSet presAssocID="{C7367649-7D86-41F0-B12C-6984538F8338}" presName="sibTrans" presStyleLbl="sibTrans2D1" presStyleIdx="4" presStyleCnt="9"/>
      <dgm:spPr/>
    </dgm:pt>
    <dgm:pt modelId="{A25872FE-E021-4B2A-BBBF-35FD0D247158}" type="pres">
      <dgm:prSet presAssocID="{C7367649-7D86-41F0-B12C-6984538F8338}" presName="connectorText" presStyleLbl="sibTrans2D1" presStyleIdx="4" presStyleCnt="9"/>
      <dgm:spPr/>
    </dgm:pt>
    <dgm:pt modelId="{247D6CBD-E610-4E09-B68F-5F747345504F}" type="pres">
      <dgm:prSet presAssocID="{B166FE5F-F43E-4290-B449-4C44EB2C47A6}" presName="node" presStyleLbl="node1" presStyleIdx="5" presStyleCnt="10">
        <dgm:presLayoutVars>
          <dgm:bulletEnabled val="1"/>
        </dgm:presLayoutVars>
      </dgm:prSet>
      <dgm:spPr/>
    </dgm:pt>
    <dgm:pt modelId="{E2B11AA4-FBED-475F-8E82-1499ADDCFEA1}" type="pres">
      <dgm:prSet presAssocID="{D9CDE95F-4390-4788-AFC9-7C8FF04A42CC}" presName="sibTrans" presStyleLbl="sibTrans2D1" presStyleIdx="5" presStyleCnt="9"/>
      <dgm:spPr/>
    </dgm:pt>
    <dgm:pt modelId="{03C543F5-361F-4D12-A517-031AC0CDABCD}" type="pres">
      <dgm:prSet presAssocID="{D9CDE95F-4390-4788-AFC9-7C8FF04A42CC}" presName="connectorText" presStyleLbl="sibTrans2D1" presStyleIdx="5" presStyleCnt="9"/>
      <dgm:spPr/>
    </dgm:pt>
    <dgm:pt modelId="{02EA7F44-65A4-4F56-A746-1178A5E21F1E}" type="pres">
      <dgm:prSet presAssocID="{D49BE32C-7CD8-4FC6-944B-67647CA5FBC5}" presName="node" presStyleLbl="node1" presStyleIdx="6" presStyleCnt="10">
        <dgm:presLayoutVars>
          <dgm:bulletEnabled val="1"/>
        </dgm:presLayoutVars>
      </dgm:prSet>
      <dgm:spPr/>
    </dgm:pt>
    <dgm:pt modelId="{4AB2E6CB-BE82-4814-AF5C-3B3A7FE161AD}" type="pres">
      <dgm:prSet presAssocID="{CD140C0C-D233-4684-AFEF-4B87A8A9328E}" presName="sibTrans" presStyleLbl="sibTrans2D1" presStyleIdx="6" presStyleCnt="9"/>
      <dgm:spPr/>
    </dgm:pt>
    <dgm:pt modelId="{0C37556B-1676-45FE-9871-D58DA023D4ED}" type="pres">
      <dgm:prSet presAssocID="{CD140C0C-D233-4684-AFEF-4B87A8A9328E}" presName="connectorText" presStyleLbl="sibTrans2D1" presStyleIdx="6" presStyleCnt="9"/>
      <dgm:spPr/>
    </dgm:pt>
    <dgm:pt modelId="{BB23070A-B2AE-49F6-9FCD-47ADCE9AB943}" type="pres">
      <dgm:prSet presAssocID="{42521223-EB97-4437-9B6E-612C1A08BC47}" presName="node" presStyleLbl="node1" presStyleIdx="7" presStyleCnt="10">
        <dgm:presLayoutVars>
          <dgm:bulletEnabled val="1"/>
        </dgm:presLayoutVars>
      </dgm:prSet>
      <dgm:spPr/>
    </dgm:pt>
    <dgm:pt modelId="{DEA8A9EB-7835-435F-88A3-10B183724567}" type="pres">
      <dgm:prSet presAssocID="{3DA7F1DA-AC38-436F-922A-BB3880487650}" presName="sibTrans" presStyleLbl="sibTrans2D1" presStyleIdx="7" presStyleCnt="9"/>
      <dgm:spPr/>
    </dgm:pt>
    <dgm:pt modelId="{D9F46E95-2A56-4F02-8010-430DF616AC4A}" type="pres">
      <dgm:prSet presAssocID="{3DA7F1DA-AC38-436F-922A-BB3880487650}" presName="connectorText" presStyleLbl="sibTrans2D1" presStyleIdx="7" presStyleCnt="9"/>
      <dgm:spPr/>
    </dgm:pt>
    <dgm:pt modelId="{709D41E2-B430-415F-A817-BD9696EDD8D6}" type="pres">
      <dgm:prSet presAssocID="{86250BAE-F982-4F70-8F2E-72593FD1FF0A}" presName="node" presStyleLbl="node1" presStyleIdx="8" presStyleCnt="10">
        <dgm:presLayoutVars>
          <dgm:bulletEnabled val="1"/>
        </dgm:presLayoutVars>
      </dgm:prSet>
      <dgm:spPr/>
    </dgm:pt>
    <dgm:pt modelId="{4E54B17A-A9C5-44B1-B456-BDE038589FF0}" type="pres">
      <dgm:prSet presAssocID="{5326DC4D-BA33-4E31-A00C-AD40EFA51D09}" presName="sibTrans" presStyleLbl="sibTrans2D1" presStyleIdx="8" presStyleCnt="9"/>
      <dgm:spPr/>
    </dgm:pt>
    <dgm:pt modelId="{04973C7A-5E54-4BD5-8686-53D002DB5BA6}" type="pres">
      <dgm:prSet presAssocID="{5326DC4D-BA33-4E31-A00C-AD40EFA51D09}" presName="connectorText" presStyleLbl="sibTrans2D1" presStyleIdx="8" presStyleCnt="9"/>
      <dgm:spPr/>
    </dgm:pt>
    <dgm:pt modelId="{B7B1BE89-2165-4AE6-B516-951DCE30A848}" type="pres">
      <dgm:prSet presAssocID="{3CF26789-7E2B-4DAB-B6A9-D910BD0F68F2}" presName="node" presStyleLbl="node1" presStyleIdx="9" presStyleCnt="10">
        <dgm:presLayoutVars>
          <dgm:bulletEnabled val="1"/>
        </dgm:presLayoutVars>
      </dgm:prSet>
      <dgm:spPr/>
    </dgm:pt>
  </dgm:ptLst>
  <dgm:cxnLst>
    <dgm:cxn modelId="{5DEAA101-44B8-4B22-B599-581AE1179E23}" type="presOf" srcId="{5326DC4D-BA33-4E31-A00C-AD40EFA51D09}" destId="{4E54B17A-A9C5-44B1-B456-BDE038589FF0}" srcOrd="0" destOrd="0" presId="urn:microsoft.com/office/officeart/2005/8/layout/process5"/>
    <dgm:cxn modelId="{2433F30F-40F4-444E-A8F0-1EBF8AF343FB}" type="presOf" srcId="{5C8A4958-24F6-422C-8A67-00D953137AA2}" destId="{70BA3BD8-08AD-4A18-A8DA-750D7C13A7D1}" srcOrd="0" destOrd="0" presId="urn:microsoft.com/office/officeart/2005/8/layout/process5"/>
    <dgm:cxn modelId="{A3951918-8C8F-4103-96F9-6C23FA9DC76C}" type="presOf" srcId="{3DA7F1DA-AC38-436F-922A-BB3880487650}" destId="{D9F46E95-2A56-4F02-8010-430DF616AC4A}" srcOrd="1" destOrd="0" presId="urn:microsoft.com/office/officeart/2005/8/layout/process5"/>
    <dgm:cxn modelId="{CAFC0024-17B7-41FD-9D77-D03E37C252B8}" type="presOf" srcId="{5326DC4D-BA33-4E31-A00C-AD40EFA51D09}" destId="{04973C7A-5E54-4BD5-8686-53D002DB5BA6}" srcOrd="1" destOrd="0" presId="urn:microsoft.com/office/officeart/2005/8/layout/process5"/>
    <dgm:cxn modelId="{DBA6A424-3AC3-4605-9442-3B1688743D35}" type="presOf" srcId="{950CB092-0E74-4133-87DF-CEBAF8263926}" destId="{CAF8A7D0-8716-4833-A116-772F8F859840}" srcOrd="0" destOrd="0" presId="urn:microsoft.com/office/officeart/2005/8/layout/process5"/>
    <dgm:cxn modelId="{50A5932E-0308-4FA0-9682-5E9715F95D70}" srcId="{58B1DB2A-E74E-41D2-9D78-3AC0B57EB948}" destId="{950CB092-0E74-4133-87DF-CEBAF8263926}" srcOrd="0" destOrd="0" parTransId="{A17B2C52-CB66-4B13-A167-F0942C480D15}" sibTransId="{5C8A4958-24F6-422C-8A67-00D953137AA2}"/>
    <dgm:cxn modelId="{12C93233-04D7-48AE-BFA3-F03CB134ACE7}" type="presOf" srcId="{D9CDE95F-4390-4788-AFC9-7C8FF04A42CC}" destId="{03C543F5-361F-4D12-A517-031AC0CDABCD}" srcOrd="1" destOrd="0" presId="urn:microsoft.com/office/officeart/2005/8/layout/process5"/>
    <dgm:cxn modelId="{0E124435-8509-4C01-B56B-6E4D3612C19A}" type="presOf" srcId="{69A38E69-22B2-4786-8A25-46C1B37AE22E}" destId="{CDCBB1C5-B2DB-44ED-A6AC-3F1BB69DA501}" srcOrd="1" destOrd="0" presId="urn:microsoft.com/office/officeart/2005/8/layout/process5"/>
    <dgm:cxn modelId="{7E17323E-3652-4E23-B2B2-64F513549DF5}" type="presOf" srcId="{F2EE891D-3E30-4820-95F7-5B636E23DAF1}" destId="{ED0BF13B-8244-44B6-844B-BFB834DF909C}" srcOrd="1" destOrd="0" presId="urn:microsoft.com/office/officeart/2005/8/layout/process5"/>
    <dgm:cxn modelId="{635D8A5B-E388-4018-8C04-185FE1B0C220}" srcId="{58B1DB2A-E74E-41D2-9D78-3AC0B57EB948}" destId="{B166FE5F-F43E-4290-B449-4C44EB2C47A6}" srcOrd="5" destOrd="0" parTransId="{3BB112BB-B10F-479C-888C-F0605C94B736}" sibTransId="{D9CDE95F-4390-4788-AFC9-7C8FF04A42CC}"/>
    <dgm:cxn modelId="{76DCFD4A-1651-45D8-BA87-EFA06F1F9FE6}" type="presOf" srcId="{76BFE5C6-2622-4804-96F0-7D65EBBDE477}" destId="{CFF236EA-9DD0-4846-9F99-FA988CA54A77}" srcOrd="0" destOrd="0" presId="urn:microsoft.com/office/officeart/2005/8/layout/process5"/>
    <dgm:cxn modelId="{49ABCE6B-F052-47BD-9E6F-5986E0918FDF}" srcId="{58B1DB2A-E74E-41D2-9D78-3AC0B57EB948}" destId="{86250BAE-F982-4F70-8F2E-72593FD1FF0A}" srcOrd="8" destOrd="0" parTransId="{4894FF23-E8C1-473C-9048-B9ECC0669D17}" sibTransId="{5326DC4D-BA33-4E31-A00C-AD40EFA51D09}"/>
    <dgm:cxn modelId="{3529404E-BCD2-49A8-933E-BDA5B0E22807}" srcId="{58B1DB2A-E74E-41D2-9D78-3AC0B57EB948}" destId="{42521223-EB97-4437-9B6E-612C1A08BC47}" srcOrd="7" destOrd="0" parTransId="{EF53E455-A2F6-4470-9834-AA8AE2D589F7}" sibTransId="{3DA7F1DA-AC38-436F-922A-BB3880487650}"/>
    <dgm:cxn modelId="{50215558-CD85-4D81-8061-B5C82B06D87E}" type="presOf" srcId="{58B1DB2A-E74E-41D2-9D78-3AC0B57EB948}" destId="{AED18793-DBF1-4107-B9BB-C3825F4B5D87}" srcOrd="0" destOrd="0" presId="urn:microsoft.com/office/officeart/2005/8/layout/process5"/>
    <dgm:cxn modelId="{5555A35A-24F0-4663-9B29-BEDD85A3A469}" type="presOf" srcId="{D9CDE95F-4390-4788-AFC9-7C8FF04A42CC}" destId="{E2B11AA4-FBED-475F-8E82-1499ADDCFEA1}" srcOrd="0" destOrd="0" presId="urn:microsoft.com/office/officeart/2005/8/layout/process5"/>
    <dgm:cxn modelId="{09924E7E-5156-4836-9621-DA2D74AA610F}" type="presOf" srcId="{F2EE891D-3E30-4820-95F7-5B636E23DAF1}" destId="{7DAEEDD1-716B-4343-A391-DC6169A5FDAA}" srcOrd="0" destOrd="0" presId="urn:microsoft.com/office/officeart/2005/8/layout/process5"/>
    <dgm:cxn modelId="{39BF7B7E-301C-4765-93E9-78431F2F581A}" type="presOf" srcId="{69A38E69-22B2-4786-8A25-46C1B37AE22E}" destId="{10A1DE6A-FD9E-4C27-A89E-CEE292F2F91A}" srcOrd="0" destOrd="0" presId="urn:microsoft.com/office/officeart/2005/8/layout/process5"/>
    <dgm:cxn modelId="{86334289-AA37-453C-A9FD-E238F5CB7945}" srcId="{58B1DB2A-E74E-41D2-9D78-3AC0B57EB948}" destId="{3CF26789-7E2B-4DAB-B6A9-D910BD0F68F2}" srcOrd="9" destOrd="0" parTransId="{E4F5F0CA-B127-496A-8FAE-2CFA93E483A2}" sibTransId="{AD1EF8BB-D28D-4DF4-99E8-7F0B40955A72}"/>
    <dgm:cxn modelId="{003F9B8B-2AF9-4071-BB69-A28E635E0A2D}" srcId="{58B1DB2A-E74E-41D2-9D78-3AC0B57EB948}" destId="{B3261331-E705-4AEF-BBE8-21F4A85CD597}" srcOrd="3" destOrd="0" parTransId="{00522B13-C769-464C-829E-B9FA1B91F7F4}" sibTransId="{69A38E69-22B2-4786-8A25-46C1B37AE22E}"/>
    <dgm:cxn modelId="{8F64D990-3C18-4327-9162-689480CB2965}" type="presOf" srcId="{B3261331-E705-4AEF-BBE8-21F4A85CD597}" destId="{531FF692-A97D-400D-B402-DDD354777CEA}" srcOrd="0" destOrd="0" presId="urn:microsoft.com/office/officeart/2005/8/layout/process5"/>
    <dgm:cxn modelId="{687BF292-78FA-4FA7-BBD0-D9D9B9C3073C}" type="presOf" srcId="{6AA5DD07-79AD-436D-8D05-6A492B4B88A4}" destId="{90924ECE-FBDF-4A83-B0BD-93B5E3890180}" srcOrd="0" destOrd="0" presId="urn:microsoft.com/office/officeart/2005/8/layout/process5"/>
    <dgm:cxn modelId="{6034309A-BCEB-4C0F-9FA5-7B22CAAB038E}" type="presOf" srcId="{D49BE32C-7CD8-4FC6-944B-67647CA5FBC5}" destId="{02EA7F44-65A4-4F56-A746-1178A5E21F1E}" srcOrd="0" destOrd="0" presId="urn:microsoft.com/office/officeart/2005/8/layout/process5"/>
    <dgm:cxn modelId="{B8B47E9C-A58F-46F9-95FA-5C47C70299DA}" type="presOf" srcId="{C7367649-7D86-41F0-B12C-6984538F8338}" destId="{67224127-B875-4062-BC9C-6E0D916C3877}" srcOrd="0" destOrd="0" presId="urn:microsoft.com/office/officeart/2005/8/layout/process5"/>
    <dgm:cxn modelId="{9D5090A2-3A79-4B8C-A6A8-EECF75504242}" type="presOf" srcId="{72EEC7CD-09AA-41D3-A354-8E61F5B1DCBB}" destId="{7E02DED5-7072-4B0D-88DF-066C002CCF4F}" srcOrd="0" destOrd="0" presId="urn:microsoft.com/office/officeart/2005/8/layout/process5"/>
    <dgm:cxn modelId="{FBD3A9B1-7EC4-4FC3-940D-7D73E642FA11}" srcId="{58B1DB2A-E74E-41D2-9D78-3AC0B57EB948}" destId="{76BFE5C6-2622-4804-96F0-7D65EBBDE477}" srcOrd="4" destOrd="0" parTransId="{408011B8-C4EB-45DA-A2BF-1B3D868DDBAA}" sibTransId="{C7367649-7D86-41F0-B12C-6984538F8338}"/>
    <dgm:cxn modelId="{6A3CA8B5-9627-407D-A352-E53562CB98FE}" type="presOf" srcId="{7EA88B9D-8355-4C30-8B35-AB55E4437F5B}" destId="{9300FC32-AF26-48AE-96A6-25D64369CCC4}" srcOrd="0" destOrd="0" presId="urn:microsoft.com/office/officeart/2005/8/layout/process5"/>
    <dgm:cxn modelId="{2E4ED0B5-0AF5-4ECB-9E79-EAA7A8CED448}" type="presOf" srcId="{B166FE5F-F43E-4290-B449-4C44EB2C47A6}" destId="{247D6CBD-E610-4E09-B68F-5F747345504F}" srcOrd="0" destOrd="0" presId="urn:microsoft.com/office/officeart/2005/8/layout/process5"/>
    <dgm:cxn modelId="{EB49B2BD-7A4A-4154-B6DD-944B6FD29DD3}" type="presOf" srcId="{72EEC7CD-09AA-41D3-A354-8E61F5B1DCBB}" destId="{E0F43D25-3100-46D0-8456-62C4C50C9CD5}" srcOrd="1" destOrd="0" presId="urn:microsoft.com/office/officeart/2005/8/layout/process5"/>
    <dgm:cxn modelId="{432F8AC7-4A9D-4623-A98E-31D6081333E5}" type="presOf" srcId="{C7367649-7D86-41F0-B12C-6984538F8338}" destId="{A25872FE-E021-4B2A-BBBF-35FD0D247158}" srcOrd="1" destOrd="0" presId="urn:microsoft.com/office/officeart/2005/8/layout/process5"/>
    <dgm:cxn modelId="{655679CE-99D4-40D5-B3A3-667BCF46C358}" type="presOf" srcId="{CD140C0C-D233-4684-AFEF-4B87A8A9328E}" destId="{0C37556B-1676-45FE-9871-D58DA023D4ED}" srcOrd="1" destOrd="0" presId="urn:microsoft.com/office/officeart/2005/8/layout/process5"/>
    <dgm:cxn modelId="{9F2A1FD1-7311-4397-AA5F-791C3D52D544}" srcId="{58B1DB2A-E74E-41D2-9D78-3AC0B57EB948}" destId="{6AA5DD07-79AD-436D-8D05-6A492B4B88A4}" srcOrd="2" destOrd="0" parTransId="{08CFA8E7-657F-4C7E-A7C9-D0B653935F26}" sibTransId="{F2EE891D-3E30-4820-95F7-5B636E23DAF1}"/>
    <dgm:cxn modelId="{AD25E9D6-2AB1-458D-A732-361DFB13043C}" srcId="{58B1DB2A-E74E-41D2-9D78-3AC0B57EB948}" destId="{D49BE32C-7CD8-4FC6-944B-67647CA5FBC5}" srcOrd="6" destOrd="0" parTransId="{48056E66-20CD-4608-B738-B365091E7CC9}" sibTransId="{CD140C0C-D233-4684-AFEF-4B87A8A9328E}"/>
    <dgm:cxn modelId="{9025D0D9-8A5D-442F-8E76-AC5DCC485C79}" type="presOf" srcId="{42521223-EB97-4437-9B6E-612C1A08BC47}" destId="{BB23070A-B2AE-49F6-9FCD-47ADCE9AB943}" srcOrd="0" destOrd="0" presId="urn:microsoft.com/office/officeart/2005/8/layout/process5"/>
    <dgm:cxn modelId="{DFBAAADE-E15D-463D-88F8-8BEA080C915D}" srcId="{58B1DB2A-E74E-41D2-9D78-3AC0B57EB948}" destId="{7EA88B9D-8355-4C30-8B35-AB55E4437F5B}" srcOrd="1" destOrd="0" parTransId="{EEAB746F-29DC-4857-9669-4BDD81ACF4CF}" sibTransId="{72EEC7CD-09AA-41D3-A354-8E61F5B1DCBB}"/>
    <dgm:cxn modelId="{588625E8-211E-4B44-A509-6D6BC2EAF72B}" type="presOf" srcId="{CD140C0C-D233-4684-AFEF-4B87A8A9328E}" destId="{4AB2E6CB-BE82-4814-AF5C-3B3A7FE161AD}" srcOrd="0" destOrd="0" presId="urn:microsoft.com/office/officeart/2005/8/layout/process5"/>
    <dgm:cxn modelId="{E93942FA-120B-45FA-BDCD-FBFADFACB090}" type="presOf" srcId="{5C8A4958-24F6-422C-8A67-00D953137AA2}" destId="{390D5CF3-1541-475E-A69A-5AAB341EA7F2}" srcOrd="1" destOrd="0" presId="urn:microsoft.com/office/officeart/2005/8/layout/process5"/>
    <dgm:cxn modelId="{044E45FA-A04A-42E9-B82C-405C9474DA82}" type="presOf" srcId="{86250BAE-F982-4F70-8F2E-72593FD1FF0A}" destId="{709D41E2-B430-415F-A817-BD9696EDD8D6}" srcOrd="0" destOrd="0" presId="urn:microsoft.com/office/officeart/2005/8/layout/process5"/>
    <dgm:cxn modelId="{159A1FFC-2A19-4A11-8EF8-70385C9E5D8D}" type="presOf" srcId="{3DA7F1DA-AC38-436F-922A-BB3880487650}" destId="{DEA8A9EB-7835-435F-88A3-10B183724567}" srcOrd="0" destOrd="0" presId="urn:microsoft.com/office/officeart/2005/8/layout/process5"/>
    <dgm:cxn modelId="{EC8FB3FC-EAA5-4B1C-88E4-1363EA37889D}" type="presOf" srcId="{3CF26789-7E2B-4DAB-B6A9-D910BD0F68F2}" destId="{B7B1BE89-2165-4AE6-B516-951DCE30A848}" srcOrd="0" destOrd="0" presId="urn:microsoft.com/office/officeart/2005/8/layout/process5"/>
    <dgm:cxn modelId="{6B3360CE-F7AE-47C6-9288-6690BF647920}" type="presParOf" srcId="{AED18793-DBF1-4107-B9BB-C3825F4B5D87}" destId="{CAF8A7D0-8716-4833-A116-772F8F859840}" srcOrd="0" destOrd="0" presId="urn:microsoft.com/office/officeart/2005/8/layout/process5"/>
    <dgm:cxn modelId="{F5CA0A36-3BCA-49C7-B340-33AEA74C1E94}" type="presParOf" srcId="{AED18793-DBF1-4107-B9BB-C3825F4B5D87}" destId="{70BA3BD8-08AD-4A18-A8DA-750D7C13A7D1}" srcOrd="1" destOrd="0" presId="urn:microsoft.com/office/officeart/2005/8/layout/process5"/>
    <dgm:cxn modelId="{5EA53580-7238-458D-B2B9-F9EFDE57267F}" type="presParOf" srcId="{70BA3BD8-08AD-4A18-A8DA-750D7C13A7D1}" destId="{390D5CF3-1541-475E-A69A-5AAB341EA7F2}" srcOrd="0" destOrd="0" presId="urn:microsoft.com/office/officeart/2005/8/layout/process5"/>
    <dgm:cxn modelId="{DFE876D5-6E58-4305-A0FF-1A0650B74333}" type="presParOf" srcId="{AED18793-DBF1-4107-B9BB-C3825F4B5D87}" destId="{9300FC32-AF26-48AE-96A6-25D64369CCC4}" srcOrd="2" destOrd="0" presId="urn:microsoft.com/office/officeart/2005/8/layout/process5"/>
    <dgm:cxn modelId="{7D35CC91-4B16-4F6F-99C7-10236D5663BA}" type="presParOf" srcId="{AED18793-DBF1-4107-B9BB-C3825F4B5D87}" destId="{7E02DED5-7072-4B0D-88DF-066C002CCF4F}" srcOrd="3" destOrd="0" presId="urn:microsoft.com/office/officeart/2005/8/layout/process5"/>
    <dgm:cxn modelId="{761AA919-FC63-49E6-84B9-5BF56E84ED0A}" type="presParOf" srcId="{7E02DED5-7072-4B0D-88DF-066C002CCF4F}" destId="{E0F43D25-3100-46D0-8456-62C4C50C9CD5}" srcOrd="0" destOrd="0" presId="urn:microsoft.com/office/officeart/2005/8/layout/process5"/>
    <dgm:cxn modelId="{F7212854-CEEA-41C7-9EB2-F04FAF162AE4}" type="presParOf" srcId="{AED18793-DBF1-4107-B9BB-C3825F4B5D87}" destId="{90924ECE-FBDF-4A83-B0BD-93B5E3890180}" srcOrd="4" destOrd="0" presId="urn:microsoft.com/office/officeart/2005/8/layout/process5"/>
    <dgm:cxn modelId="{D3FAE7B7-530F-48FF-A400-9D263C66C017}" type="presParOf" srcId="{AED18793-DBF1-4107-B9BB-C3825F4B5D87}" destId="{7DAEEDD1-716B-4343-A391-DC6169A5FDAA}" srcOrd="5" destOrd="0" presId="urn:microsoft.com/office/officeart/2005/8/layout/process5"/>
    <dgm:cxn modelId="{EC3EBF68-046C-49CE-9631-661FE6130431}" type="presParOf" srcId="{7DAEEDD1-716B-4343-A391-DC6169A5FDAA}" destId="{ED0BF13B-8244-44B6-844B-BFB834DF909C}" srcOrd="0" destOrd="0" presId="urn:microsoft.com/office/officeart/2005/8/layout/process5"/>
    <dgm:cxn modelId="{18741D6C-993E-4135-9DE9-993935BC11F0}" type="presParOf" srcId="{AED18793-DBF1-4107-B9BB-C3825F4B5D87}" destId="{531FF692-A97D-400D-B402-DDD354777CEA}" srcOrd="6" destOrd="0" presId="urn:microsoft.com/office/officeart/2005/8/layout/process5"/>
    <dgm:cxn modelId="{C81EFD34-092B-4F2B-89EE-2371AA395899}" type="presParOf" srcId="{AED18793-DBF1-4107-B9BB-C3825F4B5D87}" destId="{10A1DE6A-FD9E-4C27-A89E-CEE292F2F91A}" srcOrd="7" destOrd="0" presId="urn:microsoft.com/office/officeart/2005/8/layout/process5"/>
    <dgm:cxn modelId="{018AD17D-568D-4DFD-84FF-4DFC9E834063}" type="presParOf" srcId="{10A1DE6A-FD9E-4C27-A89E-CEE292F2F91A}" destId="{CDCBB1C5-B2DB-44ED-A6AC-3F1BB69DA501}" srcOrd="0" destOrd="0" presId="urn:microsoft.com/office/officeart/2005/8/layout/process5"/>
    <dgm:cxn modelId="{803D8C2E-6F4A-4F6E-A70D-E21ACE58AA02}" type="presParOf" srcId="{AED18793-DBF1-4107-B9BB-C3825F4B5D87}" destId="{CFF236EA-9DD0-4846-9F99-FA988CA54A77}" srcOrd="8" destOrd="0" presId="urn:microsoft.com/office/officeart/2005/8/layout/process5"/>
    <dgm:cxn modelId="{E30C19D8-938A-44C0-B374-61F0EA05537E}" type="presParOf" srcId="{AED18793-DBF1-4107-B9BB-C3825F4B5D87}" destId="{67224127-B875-4062-BC9C-6E0D916C3877}" srcOrd="9" destOrd="0" presId="urn:microsoft.com/office/officeart/2005/8/layout/process5"/>
    <dgm:cxn modelId="{3F87EA04-AA68-4725-A252-9A5204B31918}" type="presParOf" srcId="{67224127-B875-4062-BC9C-6E0D916C3877}" destId="{A25872FE-E021-4B2A-BBBF-35FD0D247158}" srcOrd="0" destOrd="0" presId="urn:microsoft.com/office/officeart/2005/8/layout/process5"/>
    <dgm:cxn modelId="{F103D012-3795-4E4D-8022-5391A86C5CDC}" type="presParOf" srcId="{AED18793-DBF1-4107-B9BB-C3825F4B5D87}" destId="{247D6CBD-E610-4E09-B68F-5F747345504F}" srcOrd="10" destOrd="0" presId="urn:microsoft.com/office/officeart/2005/8/layout/process5"/>
    <dgm:cxn modelId="{A92DC5F0-7F0F-41BD-A89D-1EE591975443}" type="presParOf" srcId="{AED18793-DBF1-4107-B9BB-C3825F4B5D87}" destId="{E2B11AA4-FBED-475F-8E82-1499ADDCFEA1}" srcOrd="11" destOrd="0" presId="urn:microsoft.com/office/officeart/2005/8/layout/process5"/>
    <dgm:cxn modelId="{C1F262C3-50E9-4EB9-B820-2CBDD526E023}" type="presParOf" srcId="{E2B11AA4-FBED-475F-8E82-1499ADDCFEA1}" destId="{03C543F5-361F-4D12-A517-031AC0CDABCD}" srcOrd="0" destOrd="0" presId="urn:microsoft.com/office/officeart/2005/8/layout/process5"/>
    <dgm:cxn modelId="{411395D2-559D-4441-B851-9A72F6F63295}" type="presParOf" srcId="{AED18793-DBF1-4107-B9BB-C3825F4B5D87}" destId="{02EA7F44-65A4-4F56-A746-1178A5E21F1E}" srcOrd="12" destOrd="0" presId="urn:microsoft.com/office/officeart/2005/8/layout/process5"/>
    <dgm:cxn modelId="{56ACAF8A-CE35-42B8-8557-570F35B4B344}" type="presParOf" srcId="{AED18793-DBF1-4107-B9BB-C3825F4B5D87}" destId="{4AB2E6CB-BE82-4814-AF5C-3B3A7FE161AD}" srcOrd="13" destOrd="0" presId="urn:microsoft.com/office/officeart/2005/8/layout/process5"/>
    <dgm:cxn modelId="{6BEA3B91-831C-43B8-B354-28637C52AC3B}" type="presParOf" srcId="{4AB2E6CB-BE82-4814-AF5C-3B3A7FE161AD}" destId="{0C37556B-1676-45FE-9871-D58DA023D4ED}" srcOrd="0" destOrd="0" presId="urn:microsoft.com/office/officeart/2005/8/layout/process5"/>
    <dgm:cxn modelId="{949ECEEF-D102-48C9-887D-FC5FD7713A2F}" type="presParOf" srcId="{AED18793-DBF1-4107-B9BB-C3825F4B5D87}" destId="{BB23070A-B2AE-49F6-9FCD-47ADCE9AB943}" srcOrd="14" destOrd="0" presId="urn:microsoft.com/office/officeart/2005/8/layout/process5"/>
    <dgm:cxn modelId="{394AA0E2-32B6-40F0-AC62-D6A53E755F01}" type="presParOf" srcId="{AED18793-DBF1-4107-B9BB-C3825F4B5D87}" destId="{DEA8A9EB-7835-435F-88A3-10B183724567}" srcOrd="15" destOrd="0" presId="urn:microsoft.com/office/officeart/2005/8/layout/process5"/>
    <dgm:cxn modelId="{5E6705B1-A9AC-409A-9A4B-8D4AB93C1662}" type="presParOf" srcId="{DEA8A9EB-7835-435F-88A3-10B183724567}" destId="{D9F46E95-2A56-4F02-8010-430DF616AC4A}" srcOrd="0" destOrd="0" presId="urn:microsoft.com/office/officeart/2005/8/layout/process5"/>
    <dgm:cxn modelId="{5F939F5F-1424-48A7-A663-11033D7EA190}" type="presParOf" srcId="{AED18793-DBF1-4107-B9BB-C3825F4B5D87}" destId="{709D41E2-B430-415F-A817-BD9696EDD8D6}" srcOrd="16" destOrd="0" presId="urn:microsoft.com/office/officeart/2005/8/layout/process5"/>
    <dgm:cxn modelId="{9C6FB0E2-346C-439F-9D05-30955A0DE174}" type="presParOf" srcId="{AED18793-DBF1-4107-B9BB-C3825F4B5D87}" destId="{4E54B17A-A9C5-44B1-B456-BDE038589FF0}" srcOrd="17" destOrd="0" presId="urn:microsoft.com/office/officeart/2005/8/layout/process5"/>
    <dgm:cxn modelId="{65B428C3-0D33-4BC5-BA17-2A8F2FF4F909}" type="presParOf" srcId="{4E54B17A-A9C5-44B1-B456-BDE038589FF0}" destId="{04973C7A-5E54-4BD5-8686-53D002DB5BA6}" srcOrd="0" destOrd="0" presId="urn:microsoft.com/office/officeart/2005/8/layout/process5"/>
    <dgm:cxn modelId="{ECD58198-A32D-4585-AC39-176AA697C234}" type="presParOf" srcId="{AED18793-DBF1-4107-B9BB-C3825F4B5D87}" destId="{B7B1BE89-2165-4AE6-B516-951DCE30A848}"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DISCIPLINE </a:t>
          </a:r>
        </a:p>
      </dsp:txBody>
      <dsp:txXfrm>
        <a:off x="470004" y="306648"/>
        <a:ext cx="6516596"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PROTECTION SOCIALE COMPLEMENTAIRE</a:t>
          </a:r>
        </a:p>
      </dsp:txBody>
      <dsp:txXfrm>
        <a:off x="467463" y="333192"/>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COMPTE INDIVIDUEL RETRAITE – des mises à jour tout au long de la carrière</a:t>
          </a:r>
        </a:p>
      </dsp:txBody>
      <dsp:txXfrm>
        <a:off x="467463" y="33319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799" y="152402"/>
          <a:ext cx="6847000" cy="338418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MUTATION</a:t>
          </a:r>
        </a:p>
      </dsp:txBody>
      <dsp:txXfrm>
        <a:off x="470001" y="317604"/>
        <a:ext cx="6516596" cy="3053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8A7D0-8716-4833-A116-772F8F859840}">
      <dsp:nvSpPr>
        <dsp:cNvPr id="0" name=""/>
        <dsp:cNvSpPr/>
      </dsp:nvSpPr>
      <dsp:spPr>
        <a:xfrm>
          <a:off x="3963" y="167332"/>
          <a:ext cx="1732941" cy="10397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Poste vacant</a:t>
          </a:r>
        </a:p>
      </dsp:txBody>
      <dsp:txXfrm>
        <a:off x="34417" y="197786"/>
        <a:ext cx="1672033" cy="978856"/>
      </dsp:txXfrm>
    </dsp:sp>
    <dsp:sp modelId="{70BA3BD8-08AD-4A18-A8DA-750D7C13A7D1}">
      <dsp:nvSpPr>
        <dsp:cNvPr id="0" name=""/>
        <dsp:cNvSpPr/>
      </dsp:nvSpPr>
      <dsp:spPr>
        <a:xfrm>
          <a:off x="1889403" y="472330"/>
          <a:ext cx="367383" cy="4297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a:off x="1889403" y="558284"/>
        <a:ext cx="257168" cy="257861"/>
      </dsp:txXfrm>
    </dsp:sp>
    <dsp:sp modelId="{9300FC32-AF26-48AE-96A6-25D64369CCC4}">
      <dsp:nvSpPr>
        <dsp:cNvPr id="0" name=""/>
        <dsp:cNvSpPr/>
      </dsp:nvSpPr>
      <dsp:spPr>
        <a:xfrm>
          <a:off x="2430081" y="167332"/>
          <a:ext cx="1732941" cy="103976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Candidature</a:t>
          </a:r>
        </a:p>
      </dsp:txBody>
      <dsp:txXfrm>
        <a:off x="2460535" y="197786"/>
        <a:ext cx="1672033" cy="978856"/>
      </dsp:txXfrm>
    </dsp:sp>
    <dsp:sp modelId="{7E02DED5-7072-4B0D-88DF-066C002CCF4F}">
      <dsp:nvSpPr>
        <dsp:cNvPr id="0" name=""/>
        <dsp:cNvSpPr/>
      </dsp:nvSpPr>
      <dsp:spPr>
        <a:xfrm>
          <a:off x="4315521" y="472330"/>
          <a:ext cx="367383" cy="4297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a:off x="4315521" y="558284"/>
        <a:ext cx="257168" cy="257861"/>
      </dsp:txXfrm>
    </dsp:sp>
    <dsp:sp modelId="{90924ECE-FBDF-4A83-B0BD-93B5E3890180}">
      <dsp:nvSpPr>
        <dsp:cNvPr id="0" name=""/>
        <dsp:cNvSpPr/>
      </dsp:nvSpPr>
      <dsp:spPr>
        <a:xfrm>
          <a:off x="4856199" y="167332"/>
          <a:ext cx="1732941" cy="103976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L’agent est retenu</a:t>
          </a:r>
        </a:p>
      </dsp:txBody>
      <dsp:txXfrm>
        <a:off x="4886653" y="197786"/>
        <a:ext cx="1672033" cy="978856"/>
      </dsp:txXfrm>
    </dsp:sp>
    <dsp:sp modelId="{7DAEEDD1-716B-4343-A391-DC6169A5FDAA}">
      <dsp:nvSpPr>
        <dsp:cNvPr id="0" name=""/>
        <dsp:cNvSpPr/>
      </dsp:nvSpPr>
      <dsp:spPr>
        <a:xfrm>
          <a:off x="6741639" y="472330"/>
          <a:ext cx="367383" cy="4297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a:off x="6741639" y="558284"/>
        <a:ext cx="257168" cy="257861"/>
      </dsp:txXfrm>
    </dsp:sp>
    <dsp:sp modelId="{531FF692-A97D-400D-B402-DDD354777CEA}">
      <dsp:nvSpPr>
        <dsp:cNvPr id="0" name=""/>
        <dsp:cNvSpPr/>
      </dsp:nvSpPr>
      <dsp:spPr>
        <a:xfrm>
          <a:off x="7282317" y="167332"/>
          <a:ext cx="1732941" cy="103976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solidFill>
                <a:schemeClr val="tx1"/>
              </a:solidFill>
            </a:rPr>
            <a:t>L’agent envoie sa demande de mutation à sa collectivité d’origine</a:t>
          </a:r>
        </a:p>
      </dsp:txBody>
      <dsp:txXfrm>
        <a:off x="7312771" y="197786"/>
        <a:ext cx="1672033" cy="978856"/>
      </dsp:txXfrm>
    </dsp:sp>
    <dsp:sp modelId="{10A1DE6A-FD9E-4C27-A89E-CEE292F2F91A}">
      <dsp:nvSpPr>
        <dsp:cNvPr id="0" name=""/>
        <dsp:cNvSpPr/>
      </dsp:nvSpPr>
      <dsp:spPr>
        <a:xfrm rot="5506318">
          <a:off x="7932821" y="1338277"/>
          <a:ext cx="378354" cy="4297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rot="-5400000">
        <a:off x="7994822" y="1364012"/>
        <a:ext cx="257861" cy="264848"/>
      </dsp:txXfrm>
    </dsp:sp>
    <dsp:sp modelId="{CFF236EA-9DD0-4846-9F99-FA988CA54A77}">
      <dsp:nvSpPr>
        <dsp:cNvPr id="0" name=""/>
        <dsp:cNvSpPr/>
      </dsp:nvSpPr>
      <dsp:spPr>
        <a:xfrm>
          <a:off x="7228076" y="1920632"/>
          <a:ext cx="1732941" cy="103976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A réception, départ du préavis (3 mois maximum) </a:t>
          </a:r>
        </a:p>
      </dsp:txBody>
      <dsp:txXfrm>
        <a:off x="7258530" y="1951086"/>
        <a:ext cx="1672033" cy="978856"/>
      </dsp:txXfrm>
    </dsp:sp>
    <dsp:sp modelId="{67224127-B875-4062-BC9C-6E0D916C3877}">
      <dsp:nvSpPr>
        <dsp:cNvPr id="0" name=""/>
        <dsp:cNvSpPr/>
      </dsp:nvSpPr>
      <dsp:spPr>
        <a:xfrm rot="10829507">
          <a:off x="6748868" y="2215533"/>
          <a:ext cx="338648" cy="42976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rot="10800000">
        <a:off x="6850460" y="2301923"/>
        <a:ext cx="237054" cy="257861"/>
      </dsp:txXfrm>
    </dsp:sp>
    <dsp:sp modelId="{247D6CBD-E610-4E09-B68F-5F747345504F}">
      <dsp:nvSpPr>
        <dsp:cNvPr id="0" name=""/>
        <dsp:cNvSpPr/>
      </dsp:nvSpPr>
      <dsp:spPr>
        <a:xfrm>
          <a:off x="4856199" y="1900274"/>
          <a:ext cx="1732941" cy="103976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1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a:t>Vérification de compatibilité poste / état de santé</a:t>
          </a:r>
        </a:p>
        <a:p>
          <a:pPr marL="0" lvl="0" algn="ctr" defTabSz="444500">
            <a:lnSpc>
              <a:spcPct val="90000"/>
            </a:lnSpc>
            <a:spcBef>
              <a:spcPct val="0"/>
            </a:spcBef>
            <a:spcAft>
              <a:spcPct val="35000"/>
            </a:spcAft>
            <a:buNone/>
          </a:pPr>
          <a:endParaRPr lang="fr-FR" sz="1100" kern="1200" dirty="0"/>
        </a:p>
      </dsp:txBody>
      <dsp:txXfrm>
        <a:off x="4886653" y="1930728"/>
        <a:ext cx="1672033" cy="978856"/>
      </dsp:txXfrm>
    </dsp:sp>
    <dsp:sp modelId="{E2B11AA4-FBED-475F-8E82-1499ADDCFEA1}">
      <dsp:nvSpPr>
        <dsp:cNvPr id="0" name=""/>
        <dsp:cNvSpPr/>
      </dsp:nvSpPr>
      <dsp:spPr>
        <a:xfrm rot="10800000">
          <a:off x="4336316" y="2205271"/>
          <a:ext cx="367383" cy="4297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10800000">
        <a:off x="4446531" y="2291225"/>
        <a:ext cx="257168" cy="257861"/>
      </dsp:txXfrm>
    </dsp:sp>
    <dsp:sp modelId="{02EA7F44-65A4-4F56-A746-1178A5E21F1E}">
      <dsp:nvSpPr>
        <dsp:cNvPr id="0" name=""/>
        <dsp:cNvSpPr/>
      </dsp:nvSpPr>
      <dsp:spPr>
        <a:xfrm>
          <a:off x="2430081" y="1900274"/>
          <a:ext cx="1732941" cy="103976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Arrêté de nomination par mutation</a:t>
          </a:r>
        </a:p>
      </dsp:txBody>
      <dsp:txXfrm>
        <a:off x="2460535" y="1930728"/>
        <a:ext cx="1672033" cy="978856"/>
      </dsp:txXfrm>
    </dsp:sp>
    <dsp:sp modelId="{4AB2E6CB-BE82-4814-AF5C-3B3A7FE161AD}">
      <dsp:nvSpPr>
        <dsp:cNvPr id="0" name=""/>
        <dsp:cNvSpPr/>
      </dsp:nvSpPr>
      <dsp:spPr>
        <a:xfrm rot="10800000">
          <a:off x="1910198" y="2205271"/>
          <a:ext cx="367383" cy="4297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rot="10800000">
        <a:off x="2020413" y="2291225"/>
        <a:ext cx="257168" cy="257861"/>
      </dsp:txXfrm>
    </dsp:sp>
    <dsp:sp modelId="{BB23070A-B2AE-49F6-9FCD-47ADCE9AB943}">
      <dsp:nvSpPr>
        <dsp:cNvPr id="0" name=""/>
        <dsp:cNvSpPr/>
      </dsp:nvSpPr>
      <dsp:spPr>
        <a:xfrm>
          <a:off x="3963" y="1900274"/>
          <a:ext cx="1732941" cy="103976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Envoi de l’arrêté de mutation à la collectivité d’origine</a:t>
          </a:r>
        </a:p>
      </dsp:txBody>
      <dsp:txXfrm>
        <a:off x="34417" y="1930728"/>
        <a:ext cx="1672033" cy="978856"/>
      </dsp:txXfrm>
    </dsp:sp>
    <dsp:sp modelId="{DEA8A9EB-7835-435F-88A3-10B183724567}">
      <dsp:nvSpPr>
        <dsp:cNvPr id="0" name=""/>
        <dsp:cNvSpPr/>
      </dsp:nvSpPr>
      <dsp:spPr>
        <a:xfrm rot="5400000">
          <a:off x="686742" y="3061344"/>
          <a:ext cx="367383" cy="4297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rot="-5400000">
        <a:off x="741504" y="3092537"/>
        <a:ext cx="257861" cy="257168"/>
      </dsp:txXfrm>
    </dsp:sp>
    <dsp:sp modelId="{709D41E2-B430-415F-A817-BD9696EDD8D6}">
      <dsp:nvSpPr>
        <dsp:cNvPr id="0" name=""/>
        <dsp:cNvSpPr/>
      </dsp:nvSpPr>
      <dsp:spPr>
        <a:xfrm>
          <a:off x="3963" y="3633215"/>
          <a:ext cx="1732941" cy="103976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solidFill>
                <a:schemeClr val="tx1"/>
              </a:solidFill>
            </a:rPr>
            <a:t>A réception de l’arrêté, la collectivité d’origine prend l’arrêté de radiation</a:t>
          </a:r>
        </a:p>
      </dsp:txBody>
      <dsp:txXfrm>
        <a:off x="34417" y="3663669"/>
        <a:ext cx="1672033" cy="978856"/>
      </dsp:txXfrm>
    </dsp:sp>
    <dsp:sp modelId="{4E54B17A-A9C5-44B1-B456-BDE038589FF0}">
      <dsp:nvSpPr>
        <dsp:cNvPr id="0" name=""/>
        <dsp:cNvSpPr/>
      </dsp:nvSpPr>
      <dsp:spPr>
        <a:xfrm>
          <a:off x="1889403" y="3938213"/>
          <a:ext cx="367383" cy="4297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dirty="0"/>
        </a:p>
      </dsp:txBody>
      <dsp:txXfrm>
        <a:off x="1889403" y="4024167"/>
        <a:ext cx="257168" cy="257861"/>
      </dsp:txXfrm>
    </dsp:sp>
    <dsp:sp modelId="{B7B1BE89-2165-4AE6-B516-951DCE30A848}">
      <dsp:nvSpPr>
        <dsp:cNvPr id="0" name=""/>
        <dsp:cNvSpPr/>
      </dsp:nvSpPr>
      <dsp:spPr>
        <a:xfrm>
          <a:off x="2430081" y="3633215"/>
          <a:ext cx="1732941" cy="103976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Prise de fonction </a:t>
          </a:r>
        </a:p>
      </dsp:txBody>
      <dsp:txXfrm>
        <a:off x="2460535" y="3663669"/>
        <a:ext cx="1672033" cy="978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12/04/2024</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03C50F-EE6D-47B1-8E88-9BCBB5C39C15}" type="slidenum">
              <a:rPr lang="fr-FR" smtClean="0"/>
              <a:t>24</a:t>
            </a:fld>
            <a:endParaRPr lang="fr-FR"/>
          </a:p>
        </p:txBody>
      </p:sp>
    </p:spTree>
    <p:extLst>
      <p:ext uri="{BB962C8B-B14F-4D97-AF65-F5344CB8AC3E}">
        <p14:creationId xmlns:p14="http://schemas.microsoft.com/office/powerpoint/2010/main" val="47429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03C50F-EE6D-47B1-8E88-9BCBB5C39C15}" type="slidenum">
              <a:rPr lang="fr-FR" smtClean="0"/>
              <a:t>31</a:t>
            </a:fld>
            <a:endParaRPr lang="fr-FR"/>
          </a:p>
        </p:txBody>
      </p:sp>
    </p:spTree>
    <p:extLst>
      <p:ext uri="{BB962C8B-B14F-4D97-AF65-F5344CB8AC3E}">
        <p14:creationId xmlns:p14="http://schemas.microsoft.com/office/powerpoint/2010/main" val="121771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4/12/2024</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12/04/2024</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l/meetup-join/19%3ameeting_ZjAwZWRlZjAtOTYxMC00YTBiLTgxMmYtYjFhMTBjZWRjZmRk%40thread.v2/0?context=%7b%22Tid%22%3a%22173d72a2-4e8a-42ce-ab42-564f69840cb9%22%2c%22Oid%22%3a%22195a1d35-531b-4780-92c7-28e03d4f8d9d%22%7d" TargetMode="External"/><Relationship Id="rId2" Type="http://schemas.openxmlformats.org/officeDocument/2006/relationships/hyperlink" Target="https://app.livestorm.co/p/5821fb1b-aea6-472f-9efa-0dc87e061517"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assurances.retraite@cdg18.fr?subject=Plaquettes%20de%20communication%20PS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ssurances.retraite@cdg18.fr?subject=Arr&#234;t&#233;%20de%20radiation" TargetMode="External"/><Relationship Id="rId2" Type="http://schemas.openxmlformats.org/officeDocument/2006/relationships/hyperlink" Target="https://www.cdg18.fr/divers/acces-reserve/pages-en-acces-restreint.html#c2781"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140.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customXml" Target="../ink/ink3.xml"/></Relationships>
</file>

<file path=ppt/slides/_rels/slide35.xml.rels><?xml version="1.0" encoding="UTF-8" standalone="yes"?>
<Relationships xmlns="http://schemas.openxmlformats.org/package/2006/relationships"><Relationship Id="rId3" Type="http://schemas.openxmlformats.org/officeDocument/2006/relationships/hyperlink" Target="https://teams.microsoft.com/l/meetup-join/19%3ameeting_MTJmMjdmNTQtNDYyOS00ZWQxLThlZGEtOWQxNjk1ZDNiZTk0%40thread.v2/0?context=%7b%22Tid%22%3a%2281c42d0f-95e0-42fa-8b2d-092047a85f08%22%2c%22Oid%22%3a%22d2a3bd7b-3bcf-4c65-9124-cb3c11f1f979%22%7d" TargetMode="External"/><Relationship Id="rId2" Type="http://schemas.openxmlformats.org/officeDocument/2006/relationships/hyperlink" Target="https://teams.microsoft.com/l/meetup-join/19%3ameeting_ZmVkNWZmOWQtZjgyMS00NzhhLWFmNzctYjMyMzQzNTg2MDg3%40thread.v2/0?context=%7b%22Tid%22%3a%2281c42d0f-95e0-42fa-8b2d-092047a85f08%22%2c%22Oid%22%3a%22d2a3bd7b-3bcf-4c65-9124-cb3c11f1f979%22%7d"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10 – Avril 2024</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46011" y="4450110"/>
            <a:ext cx="8782089" cy="1787028"/>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r>
              <a:rPr lang="fr-FR" sz="2000" kern="0" spc="-15" dirty="0">
                <a:solidFill>
                  <a:schemeClr val="accent5">
                    <a:lumMod val="75000"/>
                  </a:schemeClr>
                </a:solidFill>
              </a:rPr>
              <a:t>Aurore VEDRENNE- directrice adjointe</a:t>
            </a:r>
          </a:p>
          <a:p>
            <a:pPr marL="12700" algn="ctr">
              <a:spcBef>
                <a:spcPts val="95"/>
              </a:spcBef>
            </a:pPr>
            <a:r>
              <a:rPr lang="fr-FR" sz="2000" kern="0" spc="-15" dirty="0">
                <a:solidFill>
                  <a:schemeClr val="accent5">
                    <a:lumMod val="75000"/>
                  </a:schemeClr>
                </a:solidFill>
              </a:rPr>
              <a:t>Céline GENDRAULT – coordonnatrice retraite et gestionnaire assurances</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endParaRPr lang="fr-FR" kern="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75949" y="1549483"/>
            <a:ext cx="7886700" cy="520655"/>
          </a:xfrm>
        </p:spPr>
        <p:txBody>
          <a:bodyPr>
            <a:normAutofit fontScale="25000" lnSpcReduction="20000"/>
          </a:bodyPr>
          <a:lstStyle/>
          <a:p>
            <a:pPr>
              <a:buFont typeface="Arial" panose="020B0604020202020204" pitchFamily="34" charset="0"/>
              <a:buChar char="•"/>
            </a:pPr>
            <a:endParaRPr lang="fr-FR" sz="8400" dirty="0"/>
          </a:p>
          <a:p>
            <a:pPr>
              <a:buFontTx/>
              <a:buChar char="-"/>
            </a:pPr>
            <a:r>
              <a:rPr lang="fr-FR" altLang="fr-FR" sz="8400" dirty="0"/>
              <a:t>Prise d’un </a:t>
            </a:r>
            <a:r>
              <a:rPr lang="fr-FR" altLang="fr-FR" sz="8400" dirty="0">
                <a:solidFill>
                  <a:srgbClr val="00B0F0"/>
                </a:solidFill>
              </a:rPr>
              <a:t>arrêté motivé  </a:t>
            </a:r>
            <a:r>
              <a:rPr lang="fr-FR" altLang="fr-FR" sz="8400" dirty="0"/>
              <a:t>après l’entretien ou le conseil de discipline: </a:t>
            </a:r>
            <a:r>
              <a:rPr lang="fr-FR" altLang="fr-FR" sz="8400" dirty="0" err="1"/>
              <a:t>cf</a:t>
            </a:r>
            <a:r>
              <a:rPr lang="fr-FR" altLang="fr-FR" sz="8400" dirty="0"/>
              <a:t> modèles d’actes sur l’espace réservé</a:t>
            </a:r>
          </a:p>
          <a:p>
            <a:pPr marL="0" indent="0">
              <a:buNone/>
            </a:pPr>
            <a:endParaRPr lang="fr-FR" altLang="fr-FR" sz="8400" dirty="0"/>
          </a:p>
          <a:p>
            <a:pPr>
              <a:buFontTx/>
              <a:buChar char="-"/>
            </a:pPr>
            <a:r>
              <a:rPr lang="fr-FR" altLang="fr-FR" sz="8400" dirty="0">
                <a:solidFill>
                  <a:srgbClr val="00B0F0"/>
                </a:solidFill>
              </a:rPr>
              <a:t>Versement au dossier individuel </a:t>
            </a:r>
            <a:r>
              <a:rPr lang="fr-FR" altLang="fr-FR" sz="8400" dirty="0"/>
              <a:t>de l’agent (sauf avertissement)</a:t>
            </a:r>
          </a:p>
          <a:p>
            <a:pPr marL="0" indent="0">
              <a:buNone/>
            </a:pPr>
            <a:endParaRPr lang="fr-FR" altLang="fr-FR" sz="8400" dirty="0"/>
          </a:p>
          <a:p>
            <a:pPr>
              <a:buFontTx/>
              <a:buChar char="-"/>
            </a:pPr>
            <a:r>
              <a:rPr lang="fr-FR" altLang="fr-FR" sz="8400" dirty="0"/>
              <a:t>Transmission d’une </a:t>
            </a:r>
            <a:r>
              <a:rPr lang="fr-FR" altLang="fr-FR" sz="8400" dirty="0">
                <a:solidFill>
                  <a:srgbClr val="00B0F0"/>
                </a:solidFill>
              </a:rPr>
              <a:t>copie au CDG </a:t>
            </a:r>
            <a:r>
              <a:rPr lang="fr-FR" altLang="fr-FR" sz="8400" dirty="0"/>
              <a:t>(sauf avertissement et blâme)</a:t>
            </a:r>
          </a:p>
          <a:p>
            <a:pPr marL="0" indent="0">
              <a:buNone/>
            </a:pPr>
            <a:endParaRPr lang="fr-FR" altLang="fr-FR" sz="8400" dirty="0"/>
          </a:p>
          <a:p>
            <a:pPr>
              <a:buFontTx/>
              <a:buChar char="-"/>
            </a:pPr>
            <a:r>
              <a:rPr lang="fr-FR" altLang="fr-FR" sz="8400" dirty="0"/>
              <a:t>Information de l’agent des </a:t>
            </a:r>
            <a:r>
              <a:rPr lang="fr-FR" altLang="fr-FR" sz="8400" dirty="0">
                <a:solidFill>
                  <a:srgbClr val="00B0F0"/>
                </a:solidFill>
              </a:rPr>
              <a:t>voies et délais de recours </a:t>
            </a:r>
            <a:r>
              <a:rPr lang="fr-FR" altLang="fr-FR" sz="8400" dirty="0"/>
              <a:t>(recours gracieux auprès de l’autorité territoriale et recours contentieux devant le tribunal administratif</a:t>
            </a:r>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Formalisation de la sanction</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 name="Image 9" descr="Une image contenant texte, conception&#10;&#10;Description générée automatiquement">
            <a:extLst>
              <a:ext uri="{FF2B5EF4-FFF2-40B4-BE49-F238E27FC236}">
                <a16:creationId xmlns:a16="http://schemas.microsoft.com/office/drawing/2014/main" id="{02C2D45C-39FF-C547-641E-F2C2ED11D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878" y="4909514"/>
            <a:ext cx="2771775" cy="1647825"/>
          </a:xfrm>
          <a:prstGeom prst="rect">
            <a:avLst/>
          </a:prstGeom>
        </p:spPr>
      </p:pic>
    </p:spTree>
    <p:extLst>
      <p:ext uri="{BB962C8B-B14F-4D97-AF65-F5344CB8AC3E}">
        <p14:creationId xmlns:p14="http://schemas.microsoft.com/office/powerpoint/2010/main" val="6247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379011093"/>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46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32500" lnSpcReduction="20000"/>
          </a:bodyPr>
          <a:lstStyle/>
          <a:p>
            <a:pPr marL="0" indent="0">
              <a:buNone/>
            </a:pPr>
            <a:r>
              <a:rPr lang="fr-FR" sz="8400" b="1" dirty="0"/>
              <a:t>Protection sociale complémentaire </a:t>
            </a:r>
            <a:r>
              <a:rPr lang="fr-FR" sz="8400" dirty="0"/>
              <a:t>(PSC) : prise en charge additionnelle à ce que prend en charge la sécurité sociale sur 2 risques :</a:t>
            </a:r>
          </a:p>
          <a:p>
            <a:pPr marL="0" indent="0">
              <a:buNone/>
            </a:pPr>
            <a:endParaRPr lang="fr-FR" sz="8400" dirty="0"/>
          </a:p>
          <a:p>
            <a:pPr>
              <a:buFontTx/>
              <a:buChar char="-"/>
            </a:pPr>
            <a:r>
              <a:rPr lang="fr-FR" sz="8400" b="1" dirty="0">
                <a:solidFill>
                  <a:srgbClr val="00B0F0"/>
                </a:solidFill>
              </a:rPr>
              <a:t>Prévoyance </a:t>
            </a:r>
            <a:r>
              <a:rPr lang="fr-FR" sz="8400" dirty="0"/>
              <a:t>: risques liés à la prise en charge de l’incapacité de travail, l’invalidité ou le décès (compenser la perte de salaire en cas d’arrêt de maladie ou de placement en retraite pour invalidité ou verser un capital en cas de décès de l’agent ou de perte totale et irréversible d’autonomie) </a:t>
            </a:r>
          </a:p>
          <a:p>
            <a:pPr marL="0" indent="0">
              <a:buNone/>
            </a:pPr>
            <a:endParaRPr lang="fr-FR" sz="8400" dirty="0"/>
          </a:p>
          <a:p>
            <a:pPr>
              <a:buFontTx/>
              <a:buChar char="-"/>
            </a:pPr>
            <a:r>
              <a:rPr lang="fr-FR" sz="8400" b="1" dirty="0">
                <a:solidFill>
                  <a:srgbClr val="00B050"/>
                </a:solidFill>
              </a:rPr>
              <a:t>Santé</a:t>
            </a:r>
            <a:r>
              <a:rPr lang="fr-FR" sz="8400" dirty="0">
                <a:solidFill>
                  <a:srgbClr val="00B050"/>
                </a:solidFill>
              </a:rPr>
              <a:t> </a:t>
            </a:r>
            <a:r>
              <a:rPr lang="fr-FR" sz="8400" dirty="0"/>
              <a:t>( =mutuelle) : financement des frais de soins en complément de ce que prend en charge l’assurance maladie</a:t>
            </a:r>
          </a:p>
          <a:p>
            <a:pPr>
              <a:buFontTx/>
              <a:buChar char="-"/>
            </a:pPr>
            <a:endParaRPr lang="fr-FR" sz="8400" dirty="0"/>
          </a:p>
          <a:p>
            <a:pPr marL="0" indent="0">
              <a:buNone/>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244281"/>
            <a:ext cx="5810294" cy="1028487"/>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Définitions et obligations règlementaires</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843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25000" lnSpcReduction="20000"/>
          </a:bodyPr>
          <a:lstStyle/>
          <a:p>
            <a:pPr marL="0" indent="0">
              <a:buNone/>
            </a:pPr>
            <a:r>
              <a:rPr lang="fr-FR" sz="8400" b="1" dirty="0"/>
              <a:t>Obligations de l’employeur en matière de PSC </a:t>
            </a:r>
            <a:r>
              <a:rPr lang="fr-FR" sz="8400" dirty="0"/>
              <a:t>: participation financière obligatoire sur les 2 risques pour les agents	</a:t>
            </a:r>
          </a:p>
          <a:p>
            <a:pPr>
              <a:buFontTx/>
              <a:buChar char="-"/>
            </a:pPr>
            <a:r>
              <a:rPr lang="fr-FR" sz="8400" dirty="0">
                <a:solidFill>
                  <a:srgbClr val="00B0F0"/>
                </a:solidFill>
              </a:rPr>
              <a:t>Au 1</a:t>
            </a:r>
            <a:r>
              <a:rPr lang="fr-FR" sz="8400" baseline="30000" dirty="0">
                <a:solidFill>
                  <a:srgbClr val="00B0F0"/>
                </a:solidFill>
              </a:rPr>
              <a:t>er</a:t>
            </a:r>
            <a:r>
              <a:rPr lang="fr-FR" sz="8400" dirty="0">
                <a:solidFill>
                  <a:srgbClr val="00B0F0"/>
                </a:solidFill>
              </a:rPr>
              <a:t> janvier 2025 pour la prévoyance</a:t>
            </a:r>
          </a:p>
          <a:p>
            <a:pPr>
              <a:buFontTx/>
              <a:buChar char="-"/>
            </a:pPr>
            <a:r>
              <a:rPr lang="fr-FR" sz="8400" dirty="0">
                <a:solidFill>
                  <a:srgbClr val="00B050"/>
                </a:solidFill>
              </a:rPr>
              <a:t>Au 1</a:t>
            </a:r>
            <a:r>
              <a:rPr lang="fr-FR" sz="8400" baseline="30000" dirty="0">
                <a:solidFill>
                  <a:srgbClr val="00B050"/>
                </a:solidFill>
              </a:rPr>
              <a:t>er</a:t>
            </a:r>
            <a:r>
              <a:rPr lang="fr-FR" sz="8400" dirty="0">
                <a:solidFill>
                  <a:srgbClr val="00B050"/>
                </a:solidFill>
              </a:rPr>
              <a:t> janvier 2026 pour la santé</a:t>
            </a:r>
          </a:p>
          <a:p>
            <a:pPr>
              <a:buFontTx/>
              <a:buChar char="-"/>
            </a:pPr>
            <a:endParaRPr lang="fr-FR" sz="8400" dirty="0">
              <a:solidFill>
                <a:srgbClr val="00B050"/>
              </a:solidFill>
            </a:endParaRPr>
          </a:p>
          <a:p>
            <a:pPr marL="0" indent="0">
              <a:buNone/>
            </a:pPr>
            <a:r>
              <a:rPr lang="fr-FR" sz="8400" b="1" dirty="0"/>
              <a:t>2 mécanismes possibles et alternatifs:</a:t>
            </a:r>
          </a:p>
          <a:p>
            <a:pPr>
              <a:buFontTx/>
              <a:buChar char="-"/>
            </a:pPr>
            <a:r>
              <a:rPr lang="fr-FR" sz="8400" dirty="0"/>
              <a:t>Labellisation :</a:t>
            </a:r>
            <a:r>
              <a:rPr lang="fr-FR" sz="7200" dirty="0"/>
              <a:t>La participation financière s’établit au coût des contrats individuels souscrits directement par les agents dès lors que ceux-ci sont labellisés, c’est-à-dire référencés par des organismes accrédités.</a:t>
            </a:r>
            <a:endParaRPr lang="fr-FR" sz="8400" dirty="0"/>
          </a:p>
          <a:p>
            <a:pPr>
              <a:buFontTx/>
              <a:buChar char="-"/>
            </a:pPr>
            <a:r>
              <a:rPr lang="fr-FR" sz="8400" dirty="0"/>
              <a:t>Convention de participation :</a:t>
            </a:r>
            <a:r>
              <a:rPr lang="fr-FR" sz="7200" dirty="0"/>
              <a:t>La participation financière est versée aux agents adhérents au(x) contrat(s)-groupe souscrit(s) par l’employeur, dans le cadre d’une mise en concurrence réalisée par soit l’employeur directement, soit le centre de gestion</a:t>
            </a:r>
            <a:endParaRPr lang="fr-FR" sz="8400" dirty="0"/>
          </a:p>
          <a:p>
            <a:pPr>
              <a:buFontTx/>
              <a:buChar char="-"/>
            </a:pPr>
            <a:endParaRPr lang="fr-FR" sz="8400" dirty="0"/>
          </a:p>
          <a:p>
            <a:pPr marL="0" indent="0">
              <a:buNone/>
            </a:pPr>
            <a:r>
              <a:rPr lang="fr-FR" sz="8400" dirty="0"/>
              <a:t>Au-delà de l’obligation légale :</a:t>
            </a:r>
          </a:p>
          <a:p>
            <a:pPr>
              <a:buFontTx/>
              <a:buChar char="-"/>
            </a:pPr>
            <a:r>
              <a:rPr lang="fr-FR" sz="8400" dirty="0"/>
              <a:t>Enjeu d’attractivité de la collectivité employeur</a:t>
            </a:r>
          </a:p>
          <a:p>
            <a:pPr>
              <a:buFontTx/>
              <a:buChar char="-"/>
            </a:pPr>
            <a:r>
              <a:rPr lang="fr-FR" sz="8400" dirty="0"/>
              <a:t>Amélioration de la politique sociale de la collectivité</a:t>
            </a:r>
          </a:p>
          <a:p>
            <a:pPr>
              <a:buFontTx/>
              <a:buChar char="-"/>
            </a:pPr>
            <a:endParaRPr lang="fr-FR" sz="8400" dirty="0"/>
          </a:p>
          <a:p>
            <a:pPr>
              <a:buFontTx/>
              <a:buChar char="-"/>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244281"/>
            <a:ext cx="5810294" cy="1028487"/>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Définitions et obligations règlementaires</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85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Le CDG et la PSC</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2" name="Image 11">
            <a:extLst>
              <a:ext uri="{FF2B5EF4-FFF2-40B4-BE49-F238E27FC236}">
                <a16:creationId xmlns:a16="http://schemas.microsoft.com/office/drawing/2014/main" id="{D023E581-2EB4-677C-4B20-C33DFA43A1EA}"/>
              </a:ext>
            </a:extLst>
          </p:cNvPr>
          <p:cNvPicPr>
            <a:picLocks noChangeAspect="1"/>
          </p:cNvPicPr>
          <p:nvPr/>
        </p:nvPicPr>
        <p:blipFill>
          <a:blip r:embed="rId3"/>
          <a:stretch>
            <a:fillRect/>
          </a:stretch>
        </p:blipFill>
        <p:spPr>
          <a:xfrm>
            <a:off x="2785282" y="4681721"/>
            <a:ext cx="6149774" cy="2128966"/>
          </a:xfrm>
          <a:prstGeom prst="rect">
            <a:avLst/>
          </a:prstGeom>
        </p:spPr>
      </p:pic>
      <p:pic>
        <p:nvPicPr>
          <p:cNvPr id="17" name="Image 16">
            <a:extLst>
              <a:ext uri="{FF2B5EF4-FFF2-40B4-BE49-F238E27FC236}">
                <a16:creationId xmlns:a16="http://schemas.microsoft.com/office/drawing/2014/main" id="{20FCAF48-6F3C-6C43-6EF6-4D7D4157AD22}"/>
              </a:ext>
            </a:extLst>
          </p:cNvPr>
          <p:cNvPicPr>
            <a:picLocks noChangeAspect="1"/>
          </p:cNvPicPr>
          <p:nvPr/>
        </p:nvPicPr>
        <p:blipFill>
          <a:blip r:embed="rId4"/>
          <a:stretch>
            <a:fillRect/>
          </a:stretch>
        </p:blipFill>
        <p:spPr>
          <a:xfrm>
            <a:off x="31658" y="47313"/>
            <a:ext cx="8903398" cy="4721705"/>
          </a:xfrm>
          <a:prstGeom prst="rect">
            <a:avLst/>
          </a:prstGeom>
        </p:spPr>
      </p:pic>
      <p:sp>
        <p:nvSpPr>
          <p:cNvPr id="27" name="ZoneTexte 26">
            <a:extLst>
              <a:ext uri="{FF2B5EF4-FFF2-40B4-BE49-F238E27FC236}">
                <a16:creationId xmlns:a16="http://schemas.microsoft.com/office/drawing/2014/main" id="{EDB02DB7-8450-207E-5CE7-19A1A5D802A0}"/>
              </a:ext>
            </a:extLst>
          </p:cNvPr>
          <p:cNvSpPr txBox="1"/>
          <p:nvPr/>
        </p:nvSpPr>
        <p:spPr>
          <a:xfrm>
            <a:off x="115182" y="4790125"/>
            <a:ext cx="2780418" cy="1754326"/>
          </a:xfrm>
          <a:prstGeom prst="rect">
            <a:avLst/>
          </a:prstGeom>
          <a:noFill/>
        </p:spPr>
        <p:txBody>
          <a:bodyPr wrap="square" rtlCol="0">
            <a:spAutoFit/>
          </a:bodyPr>
          <a:lstStyle/>
          <a:p>
            <a:r>
              <a:rPr lang="fr-FR" dirty="0">
                <a:solidFill>
                  <a:srgbClr val="00B0F0"/>
                </a:solidFill>
              </a:rPr>
              <a:t>Tarifs prévoyance</a:t>
            </a:r>
          </a:p>
          <a:p>
            <a:endParaRPr lang="fr-FR" dirty="0"/>
          </a:p>
          <a:p>
            <a:endParaRPr lang="fr-FR" dirty="0"/>
          </a:p>
          <a:p>
            <a:endParaRPr lang="fr-FR" dirty="0"/>
          </a:p>
          <a:p>
            <a:endParaRPr lang="fr-FR" dirty="0"/>
          </a:p>
          <a:p>
            <a:pPr algn="r"/>
            <a:r>
              <a:rPr lang="fr-FR" dirty="0">
                <a:solidFill>
                  <a:srgbClr val="92D050"/>
                </a:solidFill>
              </a:rPr>
              <a:t>Tarifs santé</a:t>
            </a:r>
          </a:p>
        </p:txBody>
      </p:sp>
      <p:cxnSp>
        <p:nvCxnSpPr>
          <p:cNvPr id="29" name="Connecteur : en arc 28">
            <a:extLst>
              <a:ext uri="{FF2B5EF4-FFF2-40B4-BE49-F238E27FC236}">
                <a16:creationId xmlns:a16="http://schemas.microsoft.com/office/drawing/2014/main" id="{27400553-A8EC-D0A8-25ED-1914C15A7758}"/>
              </a:ext>
            </a:extLst>
          </p:cNvPr>
          <p:cNvCxnSpPr/>
          <p:nvPr/>
        </p:nvCxnSpPr>
        <p:spPr>
          <a:xfrm flipV="1">
            <a:off x="1905000" y="4769018"/>
            <a:ext cx="533400" cy="183982"/>
          </a:xfrm>
          <a:prstGeom prst="curvedConnector3">
            <a:avLst>
              <a:gd name="adj1" fmla="val 9983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rc 30">
            <a:extLst>
              <a:ext uri="{FF2B5EF4-FFF2-40B4-BE49-F238E27FC236}">
                <a16:creationId xmlns:a16="http://schemas.microsoft.com/office/drawing/2014/main" id="{AEA798C1-D6C5-1888-4AD1-9AA096F1F9DB}"/>
              </a:ext>
            </a:extLst>
          </p:cNvPr>
          <p:cNvCxnSpPr>
            <a:cxnSpLocks/>
          </p:cNvCxnSpPr>
          <p:nvPr/>
        </p:nvCxnSpPr>
        <p:spPr>
          <a:xfrm>
            <a:off x="2251882" y="6062668"/>
            <a:ext cx="719918" cy="0"/>
          </a:xfrm>
          <a:prstGeom prst="curvedConnector3">
            <a:avLst>
              <a:gd name="adj1" fmla="val 50000"/>
            </a:avLst>
          </a:prstGeom>
          <a:ln w="38100">
            <a:solidFill>
              <a:srgbClr val="92D05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8182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25000" lnSpcReduction="20000"/>
          </a:bodyPr>
          <a:lstStyle/>
          <a:p>
            <a:pPr marL="0" indent="0">
              <a:lnSpc>
                <a:spcPct val="120000"/>
              </a:lnSpc>
              <a:buNone/>
            </a:pPr>
            <a:r>
              <a:rPr lang="fr-FR" sz="8400" dirty="0"/>
              <a:t>Le CDG 18 s’est associé avec 3 autres CDG de la région pour négocier un contrat collectif en santé et un en prévoyance :</a:t>
            </a:r>
          </a:p>
          <a:p>
            <a:pPr>
              <a:lnSpc>
                <a:spcPct val="120000"/>
              </a:lnSpc>
              <a:buFontTx/>
              <a:buChar char="-"/>
            </a:pPr>
            <a:r>
              <a:rPr lang="fr-FR" sz="8400" dirty="0"/>
              <a:t>Tarif attractif pour les agents</a:t>
            </a:r>
          </a:p>
          <a:p>
            <a:pPr>
              <a:lnSpc>
                <a:spcPct val="120000"/>
              </a:lnSpc>
              <a:buFontTx/>
              <a:buChar char="-"/>
            </a:pPr>
            <a:r>
              <a:rPr lang="fr-FR" sz="8400" dirty="0"/>
              <a:t>Collectivité dispensée de la procédure de mise en concurrence (faite par le CDG)</a:t>
            </a:r>
          </a:p>
          <a:p>
            <a:pPr>
              <a:lnSpc>
                <a:spcPct val="120000"/>
              </a:lnSpc>
              <a:buFontTx/>
              <a:buChar char="-"/>
            </a:pPr>
            <a:endParaRPr lang="fr-FR" sz="8400" dirty="0"/>
          </a:p>
          <a:p>
            <a:pPr>
              <a:lnSpc>
                <a:spcPct val="120000"/>
              </a:lnSpc>
              <a:buFontTx/>
              <a:buChar char="-"/>
            </a:pPr>
            <a:r>
              <a:rPr lang="fr-FR" sz="8400" dirty="0"/>
              <a:t>Pour les collectivités n’ayant pas encore adhéré, webinaires de présentation de ces 2 contrats : </a:t>
            </a:r>
          </a:p>
          <a:p>
            <a:pPr marL="685800" lvl="2" indent="0">
              <a:buNone/>
            </a:pPr>
            <a:r>
              <a:rPr lang="fr-FR" sz="9600" b="1" dirty="0"/>
              <a:t>- </a:t>
            </a:r>
            <a:r>
              <a:rPr lang="fr-FR" sz="9600" b="1" dirty="0">
                <a:solidFill>
                  <a:srgbClr val="92D050"/>
                </a:solidFill>
              </a:rPr>
              <a:t>Santé : mardi 16 avril 10h-12h </a:t>
            </a:r>
            <a:r>
              <a:rPr lang="fr-FR" sz="9600" b="1" dirty="0"/>
              <a:t>: inscription : </a:t>
            </a:r>
          </a:p>
          <a:p>
            <a:pPr marL="685800" lvl="2" indent="0">
              <a:buNone/>
            </a:pPr>
            <a:r>
              <a:rPr lang="fr-FR" sz="8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2"/>
              </a:rPr>
              <a:t>https://app.livestorm.co/p/5821fb1b-aea6-472f-9efa-0dc87e061517</a:t>
            </a:r>
            <a:endParaRPr lang="fr-FR" sz="8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pPr marL="685800" lvl="2" indent="0">
              <a:buNone/>
            </a:pPr>
            <a:endParaRPr lang="fr-FR" sz="8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endParaRPr>
          </a:p>
          <a:p>
            <a:pPr marL="685800" lvl="2" indent="0">
              <a:buNone/>
            </a:pPr>
            <a:r>
              <a:rPr lang="fr-FR" sz="8800" b="1" dirty="0">
                <a:solidFill>
                  <a:srgbClr val="00B0F0"/>
                </a:solidFill>
                <a:latin typeface="Aptos" panose="020B0004020202020204" pitchFamily="34" charset="0"/>
              </a:rPr>
              <a:t>-Prévoyance : </a:t>
            </a:r>
            <a:r>
              <a:rPr lang="fr-FR" sz="9600" b="1" dirty="0">
                <a:solidFill>
                  <a:srgbClr val="00B0F0"/>
                </a:solidFill>
              </a:rPr>
              <a:t>vendredi 19 avril 10h-11h30</a:t>
            </a:r>
          </a:p>
          <a:p>
            <a:pPr marL="685800" lvl="2" indent="0">
              <a:buNone/>
            </a:pPr>
            <a:r>
              <a:rPr lang="fr-FR" sz="9600" b="1" dirty="0"/>
              <a:t> </a:t>
            </a:r>
            <a:r>
              <a:rPr lang="fr-FR" sz="8800" u="sng" dirty="0">
                <a:solidFill>
                  <a:srgbClr val="6264A7"/>
                </a:solidFill>
                <a:effectLst/>
                <a:latin typeface="Segoe UI Semibold" panose="020B0702040204020203" pitchFamily="34" charset="0"/>
                <a:ea typeface="Aptos" panose="020B0004020202020204" pitchFamily="34" charset="0"/>
                <a:hlinkClick r:id="rId3"/>
              </a:rPr>
              <a:t>Cliquez ici pour rejoindre la réunion</a:t>
            </a:r>
            <a:endParaRPr lang="fr-FR" sz="9600" b="1" dirty="0"/>
          </a:p>
          <a:p>
            <a:pPr marL="685800" lvl="2" indent="0">
              <a:buNone/>
            </a:pPr>
            <a:endParaRPr lang="fr-FR" sz="8800" b="1" dirty="0"/>
          </a:p>
          <a:p>
            <a:pPr>
              <a:buFontTx/>
              <a:buChar char="-"/>
            </a:pPr>
            <a:endParaRPr lang="fr-FR" sz="8400" dirty="0"/>
          </a:p>
          <a:p>
            <a:pPr marL="0" indent="0">
              <a:buNone/>
            </a:pPr>
            <a:endParaRPr lang="fr-FR" sz="8400" dirty="0"/>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Le CDG et la PSC</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867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25000" lnSpcReduction="20000"/>
          </a:bodyPr>
          <a:lstStyle/>
          <a:p>
            <a:pPr marL="0" indent="0">
              <a:buNone/>
            </a:pPr>
            <a:r>
              <a:rPr lang="fr-FR" sz="8400" b="1" dirty="0">
                <a:solidFill>
                  <a:srgbClr val="00B0F0"/>
                </a:solidFill>
              </a:rPr>
              <a:t>Employeurs doivent être le relai de ces conventions auprès de leurs agents :</a:t>
            </a:r>
          </a:p>
          <a:p>
            <a:pPr>
              <a:lnSpc>
                <a:spcPct val="170000"/>
              </a:lnSpc>
              <a:buFontTx/>
              <a:buChar char="-"/>
            </a:pPr>
            <a:r>
              <a:rPr lang="fr-FR" sz="8400" dirty="0"/>
              <a:t> communication régulière à faire pour susciter les adhésions et augmenter le taux de mutualisation</a:t>
            </a:r>
          </a:p>
          <a:p>
            <a:pPr>
              <a:lnSpc>
                <a:spcPct val="170000"/>
              </a:lnSpc>
              <a:buFontTx/>
              <a:buChar char="-"/>
            </a:pPr>
            <a:r>
              <a:rPr lang="fr-FR" sz="8400" dirty="0"/>
              <a:t>Communication systématique à prévoir auprès des nouveaux agents</a:t>
            </a:r>
          </a:p>
          <a:p>
            <a:pPr>
              <a:lnSpc>
                <a:spcPct val="170000"/>
              </a:lnSpc>
              <a:buFontTx/>
              <a:buChar char="-"/>
            </a:pPr>
            <a:r>
              <a:rPr lang="fr-FR" sz="8400" dirty="0"/>
              <a:t> plus le nombre d’adhésion est élevé, plus le taux de cotisation restera attractif</a:t>
            </a:r>
          </a:p>
          <a:p>
            <a:pPr>
              <a:lnSpc>
                <a:spcPct val="170000"/>
              </a:lnSpc>
              <a:buFontTx/>
              <a:buChar char="-"/>
            </a:pPr>
            <a:r>
              <a:rPr lang="fr-FR" sz="8400" dirty="0"/>
              <a:t>Plaquettes de communication diffusées par le CDG lors de la souscription peuvent être envoyées de nouveau par mail si besoin – demande à faire sur </a:t>
            </a:r>
            <a:r>
              <a:rPr lang="fr-FR" sz="8400" dirty="0">
                <a:hlinkClick r:id="rId2"/>
              </a:rPr>
              <a:t>assurances.retraite@cdg18.fr</a:t>
            </a:r>
            <a:endParaRPr lang="fr-FR" sz="8400" dirty="0"/>
          </a:p>
          <a:p>
            <a:pPr>
              <a:buFontTx/>
              <a:buChar char="-"/>
            </a:pPr>
            <a:endParaRPr lang="fr-FR" sz="8400" b="1" dirty="0"/>
          </a:p>
          <a:p>
            <a:pPr marL="685800" lvl="2" indent="0">
              <a:buNone/>
            </a:pPr>
            <a:endParaRPr lang="fr-FR" sz="8800" b="1" dirty="0"/>
          </a:p>
          <a:p>
            <a:pPr>
              <a:buFontTx/>
              <a:buChar char="-"/>
            </a:pPr>
            <a:endParaRPr lang="fr-FR" sz="8400" dirty="0"/>
          </a:p>
          <a:p>
            <a:pPr marL="0" indent="0">
              <a:buNone/>
            </a:pPr>
            <a:endParaRPr lang="fr-FR" sz="8400" dirty="0"/>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L’adhésion et après ?</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12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3462703577"/>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40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85000" lnSpcReduction="20000"/>
          </a:bodyPr>
          <a:lstStyle/>
          <a:p>
            <a:pPr marL="0" indent="0">
              <a:buNone/>
            </a:pPr>
            <a:endParaRPr lang="fr-FR" sz="2000" dirty="0"/>
          </a:p>
          <a:p>
            <a:pPr marL="0" indent="0">
              <a:buNone/>
            </a:pPr>
            <a:r>
              <a:rPr lang="fr-FR" sz="2600" b="1" dirty="0">
                <a:solidFill>
                  <a:srgbClr val="00B0F0"/>
                </a:solidFill>
              </a:rPr>
              <a:t>A quoi ça sert un compte individuel retraite? </a:t>
            </a:r>
            <a:endParaRPr lang="fr-FR" sz="2600" dirty="0"/>
          </a:p>
          <a:p>
            <a:pPr marL="0" indent="0">
              <a:buNone/>
            </a:pPr>
            <a:r>
              <a:rPr lang="fr-FR" sz="2000" dirty="0"/>
              <a:t>C’est un espace fiable pour chaque agent affilié mis à disposition par la CNRACL pour répondre à une obligation du droit à l’information (article 10 de la loi du 21 août 2003 qui établit le droit pour toute personne d’obtenir une information sur sa retraite.</a:t>
            </a:r>
          </a:p>
          <a:p>
            <a:pPr marL="0" indent="0">
              <a:buNone/>
            </a:pPr>
            <a:endParaRPr lang="fr-FR" sz="2000" dirty="0"/>
          </a:p>
          <a:p>
            <a:pPr marL="0" indent="0">
              <a:buNone/>
            </a:pPr>
            <a:r>
              <a:rPr lang="fr-FR" sz="2600" b="1" dirty="0">
                <a:solidFill>
                  <a:srgbClr val="00B0F0"/>
                </a:solidFill>
              </a:rPr>
              <a:t>Concrètement pour les employeurs? Où visualiser les CIR de leurs agents? </a:t>
            </a:r>
          </a:p>
          <a:p>
            <a:pPr marL="0" indent="0">
              <a:buNone/>
            </a:pPr>
            <a:r>
              <a:rPr lang="fr-FR" sz="2000" dirty="0"/>
              <a:t>La plateforme employeur public </a:t>
            </a:r>
            <a:r>
              <a:rPr lang="fr-FR" sz="2000" dirty="0" err="1"/>
              <a:t>Pep’s</a:t>
            </a:r>
            <a:r>
              <a:rPr lang="fr-FR" sz="2000" dirty="0"/>
              <a:t> constitue un point d’accès à de l’information et à de nombreux services en ligne permettant de remplir les obligations des employeurs publics auprès des régimes dont les agents relèvent </a:t>
            </a:r>
          </a:p>
          <a:p>
            <a:pPr marL="0" indent="0">
              <a:buNone/>
            </a:pPr>
            <a:endParaRPr lang="fr-FR" sz="2000" dirty="0"/>
          </a:p>
          <a:p>
            <a:pPr marL="685800" lvl="2" indent="0">
              <a:buNone/>
            </a:pPr>
            <a:r>
              <a:rPr lang="fr-FR" sz="2400" b="1" dirty="0"/>
              <a:t>Simplifier les démarches auprès des régimes de retraite et autres fonds gérés par la direction des politiques sociales de la Caisse des dépôts</a:t>
            </a:r>
          </a:p>
          <a:p>
            <a:pPr marL="685800" lvl="2" indent="0">
              <a:buNone/>
            </a:pPr>
            <a:r>
              <a:rPr lang="fr-FR" sz="2400" b="1" dirty="0"/>
              <a:t>Remplir les obligations de déclarations de cotisations et de données sociales</a:t>
            </a:r>
          </a:p>
          <a:p>
            <a:pPr marL="685800" lvl="2" indent="0">
              <a:buNone/>
            </a:pPr>
            <a:r>
              <a:rPr lang="fr-FR" sz="2400" b="1" dirty="0"/>
              <a:t>Gérer la carrière des agents depuis leur affiliation jusqu’à leur départ en retraite</a:t>
            </a:r>
          </a:p>
          <a:p>
            <a:pPr>
              <a:buFontTx/>
              <a:buChar char="-"/>
            </a:pPr>
            <a:endParaRPr lang="fr-FR" sz="8400" dirty="0"/>
          </a:p>
          <a:p>
            <a:pPr marL="0" indent="0">
              <a:buNone/>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585913"/>
            <a:ext cx="5810294" cy="345223"/>
          </a:xfrm>
          <a:prstGeom prst="rect">
            <a:avLst/>
          </a:prstGeom>
        </p:spPr>
        <p:txBody>
          <a:bodyPr vert="horz" wrap="square" lIns="0" tIns="12700" rIns="0" bIns="0" rtlCol="0">
            <a:spAutoFit/>
          </a:bodyPr>
          <a:lstStyle/>
          <a:p>
            <a:pPr marL="0" indent="0">
              <a:buNone/>
            </a:pPr>
            <a:r>
              <a:rPr lang="fr-FR" sz="2400" b="1" dirty="0">
                <a:solidFill>
                  <a:srgbClr val="00B0F0"/>
                </a:solidFill>
              </a:rPr>
              <a:t>CIR : compte individuel retraite</a:t>
            </a: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Flèche : droite 2">
            <a:extLst>
              <a:ext uri="{FF2B5EF4-FFF2-40B4-BE49-F238E27FC236}">
                <a16:creationId xmlns:a16="http://schemas.microsoft.com/office/drawing/2014/main" id="{AAE9DD69-0960-92E7-7B85-68923CD8DC16}"/>
              </a:ext>
            </a:extLst>
          </p:cNvPr>
          <p:cNvSpPr/>
          <p:nvPr/>
        </p:nvSpPr>
        <p:spPr>
          <a:xfrm>
            <a:off x="541503" y="4653148"/>
            <a:ext cx="4572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71D427CC-C174-37FA-E836-773FA62E7FAC}"/>
              </a:ext>
            </a:extLst>
          </p:cNvPr>
          <p:cNvSpPr/>
          <p:nvPr/>
        </p:nvSpPr>
        <p:spPr>
          <a:xfrm>
            <a:off x="541503" y="5327824"/>
            <a:ext cx="4572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0C07E568-6C91-7BCF-D779-9601CC6FD061}"/>
              </a:ext>
            </a:extLst>
          </p:cNvPr>
          <p:cNvSpPr/>
          <p:nvPr/>
        </p:nvSpPr>
        <p:spPr>
          <a:xfrm>
            <a:off x="541503" y="5790465"/>
            <a:ext cx="4572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353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a:bodyPr>
          <a:lstStyle/>
          <a:p>
            <a:pPr marL="0" indent="0">
              <a:buNone/>
            </a:pPr>
            <a:endParaRPr lang="fr-FR" sz="16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marL="0" indent="0">
              <a:buNone/>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CIR : compte individuel retraite</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 name="Image 9">
            <a:extLst>
              <a:ext uri="{FF2B5EF4-FFF2-40B4-BE49-F238E27FC236}">
                <a16:creationId xmlns:a16="http://schemas.microsoft.com/office/drawing/2014/main" id="{DEC59FA1-A9A6-4D57-262F-77E427D6B43A}"/>
              </a:ext>
            </a:extLst>
          </p:cNvPr>
          <p:cNvPicPr>
            <a:picLocks noChangeAspect="1"/>
          </p:cNvPicPr>
          <p:nvPr/>
        </p:nvPicPr>
        <p:blipFill>
          <a:blip r:embed="rId3"/>
          <a:stretch>
            <a:fillRect/>
          </a:stretch>
        </p:blipFill>
        <p:spPr>
          <a:xfrm>
            <a:off x="533400" y="1522749"/>
            <a:ext cx="7086600" cy="3850048"/>
          </a:xfrm>
          <a:prstGeom prst="rect">
            <a:avLst/>
          </a:prstGeom>
        </p:spPr>
      </p:pic>
      <p:cxnSp>
        <p:nvCxnSpPr>
          <p:cNvPr id="18" name="Connecteur droit avec flèche 17">
            <a:extLst>
              <a:ext uri="{FF2B5EF4-FFF2-40B4-BE49-F238E27FC236}">
                <a16:creationId xmlns:a16="http://schemas.microsoft.com/office/drawing/2014/main" id="{DA04E9C4-0CE4-1362-7607-DC09BD090D0F}"/>
              </a:ext>
            </a:extLst>
          </p:cNvPr>
          <p:cNvCxnSpPr>
            <a:cxnSpLocks/>
          </p:cNvCxnSpPr>
          <p:nvPr/>
        </p:nvCxnSpPr>
        <p:spPr>
          <a:xfrm flipH="1">
            <a:off x="3180541" y="1629451"/>
            <a:ext cx="5029200" cy="1899388"/>
          </a:xfrm>
          <a:prstGeom prst="straightConnector1">
            <a:avLst/>
          </a:prstGeom>
          <a:ln w="28575">
            <a:solidFill>
              <a:srgbClr val="FF99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884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0" y="1143000"/>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575307" y="1874148"/>
            <a:ext cx="8345705" cy="4401205"/>
          </a:xfrm>
          <a:prstGeom prst="rect">
            <a:avLst/>
          </a:prstGeom>
          <a:noFill/>
        </p:spPr>
        <p:txBody>
          <a:bodyPr wrap="square" rtlCol="0">
            <a:spAutoFit/>
          </a:bodyPr>
          <a:lstStyle/>
          <a:p>
            <a:pPr marL="514350" indent="-514350">
              <a:buAutoNum type="arabicPeriod"/>
            </a:pPr>
            <a:r>
              <a:rPr lang="fr-FR" sz="2800" b="1" dirty="0">
                <a:solidFill>
                  <a:srgbClr val="00B0F0"/>
                </a:solidFill>
              </a:rPr>
              <a:t>Discipline</a:t>
            </a:r>
          </a:p>
          <a:p>
            <a:pPr marL="971550" lvl="1" indent="-514350">
              <a:buAutoNum type="arabicPeriod"/>
            </a:pPr>
            <a:endParaRPr lang="fr-FR" sz="2800" b="1" dirty="0">
              <a:solidFill>
                <a:srgbClr val="00B050"/>
              </a:solidFill>
            </a:endParaRPr>
          </a:p>
          <a:p>
            <a:pPr lvl="1"/>
            <a:r>
              <a:rPr lang="fr-FR" sz="2800" b="1" dirty="0">
                <a:solidFill>
                  <a:schemeClr val="accent6">
                    <a:lumMod val="60000"/>
                    <a:lumOff val="40000"/>
                  </a:schemeClr>
                </a:solidFill>
              </a:rPr>
              <a:t>2. Protection sociale complémentaire</a:t>
            </a:r>
          </a:p>
          <a:p>
            <a:pPr lvl="1"/>
            <a:endParaRPr lang="fr-FR" sz="2800" b="1" dirty="0">
              <a:solidFill>
                <a:srgbClr val="00B050"/>
              </a:solidFill>
            </a:endParaRPr>
          </a:p>
          <a:p>
            <a:pPr lvl="2"/>
            <a:r>
              <a:rPr lang="fr-FR" sz="2800" b="1" dirty="0">
                <a:solidFill>
                  <a:srgbClr val="FF0000"/>
                </a:solidFill>
              </a:rPr>
              <a:t>3. Départ d’un agent public : des actions à réaliser pour le Compte individuel retraite</a:t>
            </a:r>
          </a:p>
          <a:p>
            <a:pPr lvl="2"/>
            <a:endParaRPr lang="fr-FR" sz="2800" b="1" dirty="0">
              <a:solidFill>
                <a:srgbClr val="7030A0"/>
              </a:solidFill>
            </a:endParaRPr>
          </a:p>
          <a:p>
            <a:pPr marL="514350" indent="-514350" algn="ctr">
              <a:buAutoNum type="arabicPeriod" startAt="4"/>
            </a:pPr>
            <a:r>
              <a:rPr lang="fr-FR" sz="2800" b="1" dirty="0">
                <a:solidFill>
                  <a:srgbClr val="7030A0"/>
                </a:solidFill>
              </a:rPr>
              <a:t>Mutation</a:t>
            </a:r>
          </a:p>
          <a:p>
            <a:pPr algn="ctr"/>
            <a:endParaRPr lang="fr-FR" sz="2800" b="1" dirty="0">
              <a:solidFill>
                <a:srgbClr val="00B050"/>
              </a:solidFill>
            </a:endParaRPr>
          </a:p>
          <a:p>
            <a:pPr algn="ctr"/>
            <a:r>
              <a:rPr lang="fr-FR" sz="2800" b="1" dirty="0"/>
              <a:t>	</a:t>
            </a:r>
            <a:r>
              <a:rPr lang="fr-FR" sz="2800" b="1" dirty="0">
                <a:solidFill>
                  <a:schemeClr val="accent3"/>
                </a:solidFill>
              </a:rPr>
              <a:t>		</a:t>
            </a:r>
            <a:r>
              <a:rPr lang="fr-FR" sz="2800" b="1" dirty="0">
                <a:solidFill>
                  <a:srgbClr val="FFC000"/>
                </a:solidFill>
              </a:rPr>
              <a:t>5. L’actu minute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a:bodyPr>
          <a:lstStyle/>
          <a:p>
            <a:pPr marL="0" indent="0">
              <a:buNone/>
            </a:pPr>
            <a:endParaRPr lang="fr-FR" sz="1200" dirty="0"/>
          </a:p>
          <a:p>
            <a:pPr>
              <a:buFontTx/>
              <a:buChar char="-"/>
            </a:pPr>
            <a:r>
              <a:rPr lang="fr-FR" sz="2000" dirty="0"/>
              <a:t>Des mises à jour possible et vérifiées tout au long de la carrière liés aux évènements de la vie professionnelle de l’agent (exemple temps partiel, maladie etc….) via le service gestion des comptes individuels retraite ou gestion des anomalies</a:t>
            </a:r>
          </a:p>
          <a:p>
            <a:pPr>
              <a:buFontTx/>
              <a:buChar char="-"/>
            </a:pPr>
            <a:endParaRPr lang="fr-FR" sz="2900" dirty="0"/>
          </a:p>
          <a:p>
            <a:pPr>
              <a:buFontTx/>
              <a:buChar char="-"/>
            </a:pPr>
            <a:endParaRPr lang="fr-FR" sz="2200" dirty="0"/>
          </a:p>
          <a:p>
            <a:pPr>
              <a:buFontTx/>
              <a:buChar char="-"/>
            </a:pPr>
            <a:endParaRPr lang="fr-FR" sz="2200" dirty="0"/>
          </a:p>
          <a:p>
            <a:pPr>
              <a:buFontTx/>
              <a:buChar char="-"/>
            </a:pPr>
            <a:endParaRPr lang="fr-FR" sz="2200" dirty="0"/>
          </a:p>
          <a:p>
            <a:pPr>
              <a:buFontTx/>
              <a:buChar char="-"/>
            </a:pPr>
            <a:endParaRPr lang="fr-FR" sz="2200" dirty="0"/>
          </a:p>
          <a:p>
            <a:pPr>
              <a:buFontTx/>
              <a:buChar char="-"/>
            </a:pPr>
            <a:endParaRPr lang="fr-FR" sz="2200" dirty="0"/>
          </a:p>
          <a:p>
            <a:pPr>
              <a:buFontTx/>
              <a:buChar char="-"/>
            </a:pPr>
            <a:endParaRPr lang="fr-FR" sz="2200" dirty="0"/>
          </a:p>
          <a:p>
            <a:pPr marL="0" indent="0">
              <a:buNone/>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Mise à jour du CIR</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9" name="Image 8">
            <a:extLst>
              <a:ext uri="{FF2B5EF4-FFF2-40B4-BE49-F238E27FC236}">
                <a16:creationId xmlns:a16="http://schemas.microsoft.com/office/drawing/2014/main" id="{152DFEDA-AC9C-F648-309D-0006189807EC}"/>
              </a:ext>
            </a:extLst>
          </p:cNvPr>
          <p:cNvPicPr>
            <a:picLocks noChangeAspect="1"/>
          </p:cNvPicPr>
          <p:nvPr/>
        </p:nvPicPr>
        <p:blipFill>
          <a:blip r:embed="rId3"/>
          <a:stretch>
            <a:fillRect/>
          </a:stretch>
        </p:blipFill>
        <p:spPr>
          <a:xfrm>
            <a:off x="592204" y="3200400"/>
            <a:ext cx="7826293" cy="3313595"/>
          </a:xfrm>
          <a:prstGeom prst="rect">
            <a:avLst/>
          </a:prstGeom>
        </p:spPr>
      </p:pic>
      <p:cxnSp>
        <p:nvCxnSpPr>
          <p:cNvPr id="12" name="Connecteur droit avec flèche 11">
            <a:extLst>
              <a:ext uri="{FF2B5EF4-FFF2-40B4-BE49-F238E27FC236}">
                <a16:creationId xmlns:a16="http://schemas.microsoft.com/office/drawing/2014/main" id="{5D2FC0CF-3463-3E15-060D-36A2B188FEED}"/>
              </a:ext>
            </a:extLst>
          </p:cNvPr>
          <p:cNvCxnSpPr>
            <a:cxnSpLocks/>
          </p:cNvCxnSpPr>
          <p:nvPr/>
        </p:nvCxnSpPr>
        <p:spPr>
          <a:xfrm flipH="1">
            <a:off x="1981200" y="6359803"/>
            <a:ext cx="14478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936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a:bodyPr>
          <a:lstStyle/>
          <a:p>
            <a:pPr marL="0" indent="0">
              <a:buNone/>
            </a:pPr>
            <a:endParaRPr lang="fr-FR" sz="2200" dirty="0"/>
          </a:p>
          <a:p>
            <a:pPr>
              <a:buFontTx/>
              <a:buChar char="-"/>
            </a:pPr>
            <a:r>
              <a:rPr lang="fr-FR" sz="2200" dirty="0"/>
              <a:t>Lien avec la DSN très important!!!! </a:t>
            </a:r>
            <a:r>
              <a:rPr lang="fr-FR" sz="2200" b="1" dirty="0">
                <a:solidFill>
                  <a:srgbClr val="0070C0"/>
                </a:solidFill>
              </a:rPr>
              <a:t>Une DSN bien renseignée amène un compte individuel retraite de qualité!!!!</a:t>
            </a:r>
          </a:p>
          <a:p>
            <a:pPr marL="0" indent="0">
              <a:buNone/>
            </a:pPr>
            <a:r>
              <a:rPr lang="fr-FR" sz="2200" dirty="0"/>
              <a:t>Cf </a:t>
            </a:r>
            <a:r>
              <a:rPr lang="fr-FR" sz="2200" dirty="0">
                <a:hlinkClick r:id="rId2"/>
              </a:rPr>
              <a:t>guide des bonnes pratiques DSN et guide anomalie CNRACL/IRCANTEC</a:t>
            </a:r>
            <a:endParaRPr lang="fr-FR" sz="2200" b="1" dirty="0">
              <a:solidFill>
                <a:srgbClr val="FF0000"/>
              </a:solidFill>
            </a:endParaRPr>
          </a:p>
          <a:p>
            <a:pPr marL="0" indent="0">
              <a:buNone/>
            </a:pPr>
            <a:endParaRPr lang="fr-FR" sz="2200" dirty="0"/>
          </a:p>
          <a:p>
            <a:pPr>
              <a:buFontTx/>
              <a:buChar char="-"/>
            </a:pPr>
            <a:r>
              <a:rPr lang="fr-FR" sz="2200" dirty="0"/>
              <a:t>Pour toutes hypothèses de départ, des actions à réaliser. </a:t>
            </a:r>
          </a:p>
          <a:p>
            <a:pPr marL="0" indent="0">
              <a:buNone/>
            </a:pPr>
            <a:r>
              <a:rPr lang="fr-FR" sz="2200" dirty="0">
                <a:hlinkClick r:id="rId2"/>
              </a:rPr>
              <a:t>Un tableau récapitulatif à disposition sur l’espace réservé du CDG 18 (agent CNRACL et IRCANTEC)</a:t>
            </a:r>
            <a:endParaRPr lang="fr-FR" sz="2200" dirty="0"/>
          </a:p>
          <a:p>
            <a:pPr marL="0" indent="0">
              <a:buNone/>
            </a:pPr>
            <a:r>
              <a:rPr lang="fr-FR" sz="2200" dirty="0"/>
              <a:t>Pour les départs en retraite, </a:t>
            </a:r>
            <a:r>
              <a:rPr lang="fr-FR" sz="2200" b="1" dirty="0">
                <a:solidFill>
                  <a:srgbClr val="FF0000"/>
                </a:solidFill>
              </a:rPr>
              <a:t>ne plus transmettre l’arrêté de radiation des cadres par voie postale</a:t>
            </a:r>
            <a:r>
              <a:rPr lang="fr-FR" sz="2200" dirty="0"/>
              <a:t> mais par mail aux adresses suivantes :</a:t>
            </a:r>
          </a:p>
          <a:p>
            <a:r>
              <a:rPr lang="fr-FR" sz="2200" dirty="0">
                <a:hlinkClick r:id="rId3"/>
              </a:rPr>
              <a:t>assurances.retraite@cdg18.fr</a:t>
            </a:r>
            <a:endParaRPr lang="fr-FR" sz="2200" dirty="0"/>
          </a:p>
          <a:p>
            <a:r>
              <a:rPr lang="fr-FR" sz="2200" dirty="0"/>
              <a:t>service.rh@cdg18.fr </a:t>
            </a:r>
          </a:p>
          <a:p>
            <a:pPr marL="0" indent="0">
              <a:buNone/>
            </a:pPr>
            <a:endParaRPr lang="fr-FR" sz="2400" dirty="0"/>
          </a:p>
          <a:p>
            <a:pPr marL="0" indent="0">
              <a:buNone/>
            </a:pPr>
            <a:endParaRPr lang="fr-FR" sz="8400" dirty="0"/>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Mise à jour du CIR</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921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954381070"/>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24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664901" y="1582842"/>
            <a:ext cx="852963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3300" spc="-20" dirty="0">
                <a:solidFill>
                  <a:srgbClr val="66CCFF"/>
                </a:solidFill>
              </a:rPr>
              <a:t>SOMMAIRE</a:t>
            </a:r>
          </a:p>
          <a:p>
            <a:pPr eaLnBrk="1" hangingPunct="1"/>
            <a:endParaRPr lang="fr-FR" altLang="fr-FR" b="1" dirty="0">
              <a:solidFill>
                <a:schemeClr val="accent1"/>
              </a:solidFill>
              <a:latin typeface="+mj-lt"/>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542238" y="2728400"/>
            <a:ext cx="8064896" cy="2185214"/>
          </a:xfrm>
          <a:prstGeom prst="rect">
            <a:avLst/>
          </a:prstGeom>
        </p:spPr>
        <p:txBody>
          <a:bodyPr wrap="square">
            <a:spAutoFit/>
          </a:bodyPr>
          <a:lstStyle/>
          <a:p>
            <a:pPr marL="514350" indent="-514350">
              <a:spcBef>
                <a:spcPts val="1200"/>
              </a:spcBef>
              <a:spcAft>
                <a:spcPts val="1200"/>
              </a:spcAft>
              <a:buFont typeface="+mj-lt"/>
              <a:buAutoNum type="alphaUcPeriod"/>
            </a:pPr>
            <a:r>
              <a:rPr lang="fr-FR" sz="3200" b="1" dirty="0">
                <a:solidFill>
                  <a:schemeClr val="accent1"/>
                </a:solidFill>
              </a:rPr>
              <a:t>Le principe de mutation</a:t>
            </a:r>
          </a:p>
          <a:p>
            <a:pPr marL="514350" indent="-514350">
              <a:spcBef>
                <a:spcPts val="1200"/>
              </a:spcBef>
              <a:spcAft>
                <a:spcPts val="1200"/>
              </a:spcAft>
              <a:buFont typeface="+mj-lt"/>
              <a:buAutoNum type="alphaUcPeriod"/>
            </a:pPr>
            <a:r>
              <a:rPr lang="fr-FR" sz="3200" b="1" dirty="0">
                <a:solidFill>
                  <a:schemeClr val="accent1"/>
                </a:solidFill>
              </a:rPr>
              <a:t>La procédure de mutation</a:t>
            </a:r>
          </a:p>
          <a:p>
            <a:pPr marL="514350" indent="-514350">
              <a:spcBef>
                <a:spcPts val="1200"/>
              </a:spcBef>
              <a:spcAft>
                <a:spcPts val="1200"/>
              </a:spcAft>
              <a:buFont typeface="+mj-lt"/>
              <a:buAutoNum type="alphaUcPeriod"/>
            </a:pPr>
            <a:r>
              <a:rPr lang="fr-FR" sz="3200" b="1" dirty="0">
                <a:solidFill>
                  <a:schemeClr val="accent1"/>
                </a:solidFill>
              </a:rPr>
              <a:t>Les conséquences et les effets </a:t>
            </a:r>
          </a:p>
        </p:txBody>
      </p:sp>
      <p:pic>
        <p:nvPicPr>
          <p:cNvPr id="3" name="Image 2" descr="Logo_CDG18_BS.jpg">
            <a:extLst>
              <a:ext uri="{FF2B5EF4-FFF2-40B4-BE49-F238E27FC236}">
                <a16:creationId xmlns:a16="http://schemas.microsoft.com/office/drawing/2014/main" id="{6CBD23B3-A163-AF67-234F-FFBFE36A2E9E}"/>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29B2247E-AE44-6DC0-0C75-C95B5A9B7F32}"/>
              </a:ext>
            </a:extLst>
          </p:cNvPr>
          <p:cNvGrpSpPr>
            <a:grpSpLocks/>
          </p:cNvGrpSpPr>
          <p:nvPr/>
        </p:nvGrpSpPr>
        <p:grpSpPr bwMode="auto">
          <a:xfrm>
            <a:off x="1357290" y="285728"/>
            <a:ext cx="7661932" cy="2016596"/>
            <a:chOff x="2521302" y="4447632"/>
            <a:chExt cx="6645275" cy="2324642"/>
          </a:xfrm>
        </p:grpSpPr>
        <p:sp>
          <p:nvSpPr>
            <p:cNvPr id="14" name="Oval 2">
              <a:extLst>
                <a:ext uri="{FF2B5EF4-FFF2-40B4-BE49-F238E27FC236}">
                  <a16:creationId xmlns:a16="http://schemas.microsoft.com/office/drawing/2014/main" id="{FA4F41E8-ED45-C07D-FCF8-A639342C21E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87CEACC-8451-C92D-5D6D-7F76FAA2DCD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AF41628-E7AA-9883-87E0-D21BEB719AD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E7922E90-0CAB-411A-F0BD-F642B022B6C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A37470C-4663-041C-0F06-DEFD1D3372D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EBF8776-8350-65AC-D4F0-081BA200B5D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08C7287-9B59-CACA-3702-5B71A0D4670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00911F0B-A256-2C79-CB4F-D6035CEEB6E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BCCF441-5E49-D336-BD50-E45F9788031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546581D-AFBE-999F-0817-48960205176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D4E70EB-4B84-32F1-13D8-7AEC8472C77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13408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698516" y="233357"/>
            <a:ext cx="85296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700" dirty="0">
                <a:solidFill>
                  <a:srgbClr val="66CCFF"/>
                </a:solidFill>
              </a:rPr>
              <a:t>   Le principe de la mutation</a:t>
            </a:r>
            <a:endParaRPr lang="fr-FR" altLang="fr-FR" sz="2700" b="1" dirty="0">
              <a:solidFill>
                <a:srgbClr val="1F92B7"/>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136784" y="1834868"/>
            <a:ext cx="8954964" cy="4524315"/>
          </a:xfrm>
          <a:prstGeom prst="rect">
            <a:avLst/>
          </a:prstGeom>
        </p:spPr>
        <p:txBody>
          <a:bodyPr wrap="square">
            <a:spAutoFit/>
          </a:bodyPr>
          <a:lstStyle/>
          <a:p>
            <a:pPr indent="-342900" algn="just">
              <a:spcBef>
                <a:spcPts val="600"/>
              </a:spcBef>
              <a:spcAft>
                <a:spcPts val="600"/>
              </a:spcAft>
              <a:buFont typeface="Wingdings"/>
              <a:buChar char="F"/>
            </a:pPr>
            <a:r>
              <a:rPr lang="fr-FR" sz="2400" b="1" dirty="0">
                <a:solidFill>
                  <a:srgbClr val="BE0F2E"/>
                </a:solidFill>
              </a:rPr>
              <a:t>La mutation se caractérise par : </a:t>
            </a:r>
          </a:p>
          <a:p>
            <a:pPr indent="-342900" algn="just">
              <a:spcBef>
                <a:spcPts val="600"/>
              </a:spcBef>
              <a:buFont typeface="Wingdings" panose="05000000000000000000" pitchFamily="2" charset="2"/>
              <a:buChar char="§"/>
            </a:pPr>
            <a:r>
              <a:rPr lang="fr-FR" b="1" dirty="0"/>
              <a:t>une mobilité volontaire </a:t>
            </a:r>
            <a:r>
              <a:rPr lang="fr-FR" dirty="0"/>
              <a:t>du fonctionnaire : on ne peut dès lors contraindre un fonctionnaire à muter ; </a:t>
            </a:r>
          </a:p>
          <a:p>
            <a:pPr indent="-342900" algn="just">
              <a:spcBef>
                <a:spcPts val="600"/>
              </a:spcBef>
              <a:buFont typeface="Wingdings" panose="05000000000000000000" pitchFamily="2" charset="2"/>
              <a:buChar char="§"/>
            </a:pPr>
            <a:r>
              <a:rPr lang="fr-FR" b="1" dirty="0"/>
              <a:t>un changement d’employeur territorial </a:t>
            </a:r>
            <a:r>
              <a:rPr lang="fr-FR" dirty="0"/>
              <a:t>et une rupture de tout lien statutaire avec la précédente collectivité ; </a:t>
            </a:r>
          </a:p>
          <a:p>
            <a:pPr indent="-342900" algn="just">
              <a:spcBef>
                <a:spcPts val="600"/>
              </a:spcBef>
              <a:spcAft>
                <a:spcPts val="600"/>
              </a:spcAft>
              <a:buFont typeface="Wingdings" panose="05000000000000000000" pitchFamily="2" charset="2"/>
              <a:buChar char="§"/>
            </a:pPr>
            <a:r>
              <a:rPr lang="fr-FR" dirty="0"/>
              <a:t> </a:t>
            </a:r>
            <a:r>
              <a:rPr lang="fr-FR" b="1" dirty="0"/>
              <a:t>une continuité dans la carrière</a:t>
            </a:r>
            <a:r>
              <a:rPr lang="fr-FR" dirty="0"/>
              <a:t>.</a:t>
            </a:r>
          </a:p>
          <a:p>
            <a:pPr indent="-342900" algn="just">
              <a:spcBef>
                <a:spcPts val="600"/>
              </a:spcBef>
              <a:spcAft>
                <a:spcPts val="600"/>
              </a:spcAft>
              <a:buFont typeface="Wingdings"/>
              <a:buChar char="F"/>
            </a:pPr>
            <a:r>
              <a:rPr lang="fr-FR" sz="2400" b="1" dirty="0">
                <a:solidFill>
                  <a:srgbClr val="BE0F2E"/>
                </a:solidFill>
              </a:rPr>
              <a:t>Les bénéficiaires :</a:t>
            </a:r>
          </a:p>
          <a:p>
            <a:pPr algn="just">
              <a:spcBef>
                <a:spcPts val="600"/>
              </a:spcBef>
              <a:spcAft>
                <a:spcPts val="600"/>
              </a:spcAft>
            </a:pPr>
            <a:r>
              <a:rPr lang="fr-FR" dirty="0"/>
              <a:t>Seuls </a:t>
            </a:r>
            <a:r>
              <a:rPr lang="fr-FR" b="1" dirty="0"/>
              <a:t>les fonctionnaires titulaires en activité</a:t>
            </a:r>
            <a:r>
              <a:rPr lang="fr-FR" dirty="0"/>
              <a:t>, qu’ils soient à temps complet ou à temps non complet, peuvent être mutés dans une autre collectivité territoriale ou établissement public. </a:t>
            </a:r>
          </a:p>
          <a:p>
            <a:pPr algn="just">
              <a:spcBef>
                <a:spcPts val="600"/>
              </a:spcBef>
              <a:spcAft>
                <a:spcPts val="600"/>
              </a:spcAft>
            </a:pPr>
            <a:r>
              <a:rPr lang="fr-FR" b="1" u="sng" dirty="0"/>
              <a:t>Sont donc exclus notamment </a:t>
            </a:r>
            <a:r>
              <a:rPr lang="fr-FR" dirty="0"/>
              <a:t>: les fonctionnaires stagiaires et les agents contractuels en CDD. </a:t>
            </a:r>
          </a:p>
          <a:p>
            <a:pPr algn="just">
              <a:spcBef>
                <a:spcPts val="600"/>
              </a:spcBef>
              <a:spcAft>
                <a:spcPts val="600"/>
              </a:spcAft>
            </a:pPr>
            <a:r>
              <a:rPr lang="fr-FR" dirty="0"/>
              <a:t>Une disposition particulière existe pour les contrats de droit public à durée indéterminée : la portabilité du CDI.</a:t>
            </a:r>
          </a:p>
        </p:txBody>
      </p:sp>
      <p:pic>
        <p:nvPicPr>
          <p:cNvPr id="3" name="Image 2" descr="Logo_CDG18_BS.jpg">
            <a:extLst>
              <a:ext uri="{FF2B5EF4-FFF2-40B4-BE49-F238E27FC236}">
                <a16:creationId xmlns:a16="http://schemas.microsoft.com/office/drawing/2014/main" id="{CED4CAD9-29CB-564F-747A-2E5C4410A101}"/>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3D625357-3B17-E447-D860-8EB06C43E650}"/>
              </a:ext>
            </a:extLst>
          </p:cNvPr>
          <p:cNvGrpSpPr>
            <a:grpSpLocks/>
          </p:cNvGrpSpPr>
          <p:nvPr/>
        </p:nvGrpSpPr>
        <p:grpSpPr bwMode="auto">
          <a:xfrm>
            <a:off x="1429816" y="0"/>
            <a:ext cx="7661932" cy="2016596"/>
            <a:chOff x="2521302" y="4447632"/>
            <a:chExt cx="6645275" cy="2324642"/>
          </a:xfrm>
        </p:grpSpPr>
        <p:sp>
          <p:nvSpPr>
            <p:cNvPr id="14" name="Oval 2">
              <a:extLst>
                <a:ext uri="{FF2B5EF4-FFF2-40B4-BE49-F238E27FC236}">
                  <a16:creationId xmlns:a16="http://schemas.microsoft.com/office/drawing/2014/main" id="{34E0D188-7FDF-712A-35EF-CDC4207F912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E64D92B-63E3-93A0-25EF-B119E4A4CFF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54B08DD-1D73-5B74-60BF-D207323BCD9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318BFDB2-42B4-2F03-2C26-D33C3FF56A8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BF18E2C-60E7-741E-5C99-1E0A55FD0F9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253DDE4-0DFE-AAA2-409E-A9218BA094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12EAD891-40B3-8DBA-BB1D-043E80EC6C6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6DC22927-AC46-54AF-53B8-9CC014C42AD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700853E6-2E4B-2FC2-A34C-735997CCF4A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AC9B962-0B51-F67E-49B3-164A47BCBEA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3269E95-233C-955F-7AFC-B775CE56F6D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26" name="Image 25" descr="Une image contenant croquis, dessin, Dessin d’enfant, clipart&#10;&#10;Description générée automatiquement">
            <a:extLst>
              <a:ext uri="{FF2B5EF4-FFF2-40B4-BE49-F238E27FC236}">
                <a16:creationId xmlns:a16="http://schemas.microsoft.com/office/drawing/2014/main" id="{66BA7038-D65A-1B5C-26F3-2F5362FA4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25" y="668791"/>
            <a:ext cx="2016480" cy="1799090"/>
          </a:xfrm>
          <a:prstGeom prst="rect">
            <a:avLst/>
          </a:prstGeom>
        </p:spPr>
      </p:pic>
    </p:spTree>
    <p:extLst>
      <p:ext uri="{BB962C8B-B14F-4D97-AF65-F5344CB8AC3E}">
        <p14:creationId xmlns:p14="http://schemas.microsoft.com/office/powerpoint/2010/main" val="209791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999009" y="113984"/>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La procédure de mutation</a:t>
            </a:r>
            <a:endParaRPr lang="fr-FR" altLang="fr-FR" b="1" dirty="0">
              <a:solidFill>
                <a:srgbClr val="1F92B7"/>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173477" y="1754336"/>
            <a:ext cx="8920502" cy="4985980"/>
          </a:xfrm>
          <a:prstGeom prst="rect">
            <a:avLst/>
          </a:prstGeom>
        </p:spPr>
        <p:txBody>
          <a:bodyPr wrap="square">
            <a:spAutoFit/>
          </a:bodyPr>
          <a:lstStyle/>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kumimoji="0" lang="fr-FR" sz="2400" b="1" i="0" u="none" strike="noStrike" kern="1200" cap="none" spc="0" normalizeH="0" baseline="0" noProof="0" dirty="0">
                <a:ln>
                  <a:noFill/>
                </a:ln>
                <a:solidFill>
                  <a:srgbClr val="BE0F2E"/>
                </a:solidFill>
                <a:effectLst/>
                <a:uLnTx/>
                <a:uFillTx/>
                <a:latin typeface="Calibri"/>
                <a:ea typeface="+mn-ea"/>
                <a:cs typeface="+mn-cs"/>
              </a:rPr>
              <a:t>L’initiative du fonctionnaire et la date d’effet :</a:t>
            </a:r>
            <a:endParaRPr kumimoji="0" lang="fr-FR" sz="900" b="1" i="0" u="none" strike="noStrike" kern="1200" cap="none" spc="0" normalizeH="0" baseline="0" noProof="0" dirty="0">
              <a:ln>
                <a:noFill/>
              </a:ln>
              <a:solidFill>
                <a:srgbClr val="BE0F2E"/>
              </a:solidFill>
              <a:effectLst/>
              <a:uLnTx/>
              <a:uFillTx/>
              <a:latin typeface="Calibri"/>
              <a:ea typeface="+mn-ea"/>
              <a:cs typeface="+mn-cs"/>
            </a:endParaRPr>
          </a:p>
          <a:p>
            <a:pPr marR="0" lvl="0" algn="just" defTabSz="914400" rtl="0" eaLnBrk="1" fontAlgn="auto" latinLnBrk="0" hangingPunct="1">
              <a:lnSpc>
                <a:spcPct val="100000"/>
              </a:lnSpc>
              <a:spcBef>
                <a:spcPts val="600"/>
              </a:spcBef>
              <a:spcAft>
                <a:spcPts val="600"/>
              </a:spcAft>
              <a:buClrTx/>
              <a:buSzTx/>
              <a:tabLst/>
              <a:defRPr/>
            </a:pPr>
            <a:r>
              <a:rPr lang="fr-FR" sz="1600" b="1" dirty="0"/>
              <a:t>La mutation repose sur l'accord de deux volontés </a:t>
            </a:r>
            <a:r>
              <a:rPr lang="fr-FR" sz="1600" dirty="0"/>
              <a:t>: celle du fonctionnaire qui prend l'initiative de la procédure en se portant candidat à un emploi dans une autre collectivité, et celle de l'autorité territoriale qui retient sa candidature.</a:t>
            </a:r>
          </a:p>
          <a:p>
            <a:pPr marR="0" lvl="0" algn="just" defTabSz="914400" rtl="0" eaLnBrk="1" fontAlgn="auto" latinLnBrk="0" hangingPunct="1">
              <a:lnSpc>
                <a:spcPct val="100000"/>
              </a:lnSpc>
              <a:spcBef>
                <a:spcPts val="600"/>
              </a:spcBef>
              <a:spcAft>
                <a:spcPts val="600"/>
              </a:spcAft>
              <a:buClrTx/>
              <a:buSzTx/>
              <a:tabLst/>
              <a:defRPr/>
            </a:pPr>
            <a:r>
              <a:rPr lang="fr-FR" sz="1600" dirty="0"/>
              <a:t>	C’est </a:t>
            </a:r>
            <a:r>
              <a:rPr lang="fr-FR" sz="1600" b="1" dirty="0"/>
              <a:t>la date de réception du courrier de demande de mutation qui fait courir le délai 	de préavis</a:t>
            </a:r>
            <a:r>
              <a:rPr lang="fr-FR" sz="1600" dirty="0"/>
              <a:t> qui, conformément à l’article L. 511-3 du Code général de la fonction 	publique, </a:t>
            </a:r>
            <a:r>
              <a:rPr lang="fr-FR" sz="1600" b="1" dirty="0"/>
              <a:t>est au maximum de 3 mois</a:t>
            </a:r>
            <a:r>
              <a:rPr lang="fr-FR" sz="1600" dirty="0"/>
              <a:t>.</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fr-FR" sz="1600" b="1" dirty="0"/>
              <a:t>Il appartient à la collectivité territoriale ou établissement public d’origine de décider du délai de préavis. </a:t>
            </a:r>
          </a:p>
          <a:p>
            <a:pPr algn="just">
              <a:spcBef>
                <a:spcPts val="600"/>
              </a:spcBef>
              <a:spcAft>
                <a:spcPts val="600"/>
              </a:spcAft>
            </a:pPr>
            <a:r>
              <a:rPr lang="fr-FR" sz="1600" u="sng" dirty="0"/>
              <a:t>Concernant sa date de prise d’effet, trois hypothèses doivent être envisagées (article L. 512-24 CGFP) :</a:t>
            </a:r>
          </a:p>
          <a:p>
            <a:pPr marL="285750" indent="-285750" algn="just">
              <a:spcBef>
                <a:spcPts val="600"/>
              </a:spcBef>
              <a:spcAft>
                <a:spcPts val="600"/>
              </a:spcAft>
              <a:buFont typeface="Arial" panose="020B0604020202020204" pitchFamily="34" charset="0"/>
              <a:buChar char="•"/>
            </a:pPr>
            <a:r>
              <a:rPr lang="fr-FR" sz="1600" dirty="0"/>
              <a:t>soit la collectivité d’accueil et la collectivité d’origine trouvent un accord sur la date à retenir ;</a:t>
            </a:r>
          </a:p>
          <a:p>
            <a:pPr marL="285750" indent="-285750" algn="just">
              <a:spcBef>
                <a:spcPts val="600"/>
              </a:spcBef>
              <a:spcAft>
                <a:spcPts val="600"/>
              </a:spcAft>
              <a:buFont typeface="Arial" panose="020B0604020202020204" pitchFamily="34" charset="0"/>
              <a:buChar char="•"/>
            </a:pPr>
            <a:r>
              <a:rPr lang="fr-FR" sz="1600" dirty="0"/>
              <a:t>soit aucun accord n’est trouvé, dans ce cas, la collectivité d’origine peut exiger un délai de préavis qui ne pourra excéder 3 mois à compter de la date d’information de l’agent à sa collectivité d’origine ;</a:t>
            </a:r>
          </a:p>
          <a:p>
            <a:pPr marL="285750" indent="-285750" algn="just">
              <a:spcBef>
                <a:spcPts val="600"/>
              </a:spcBef>
              <a:spcAft>
                <a:spcPts val="600"/>
              </a:spcAft>
              <a:buFont typeface="Arial" panose="020B0604020202020204" pitchFamily="34" charset="0"/>
              <a:buChar char="•"/>
            </a:pPr>
            <a:r>
              <a:rPr lang="fr-FR" sz="1600" dirty="0"/>
              <a:t>Soit l’autorité d’origine garde le silence pendant deux mois à compter de la réception de la demande du fonctionnaire, ce silence vaut acceptation de la demande.</a:t>
            </a:r>
          </a:p>
        </p:txBody>
      </p:sp>
      <p:pic>
        <p:nvPicPr>
          <p:cNvPr id="12" name="Graphique 11" descr="Avertissement contour">
            <a:extLst>
              <a:ext uri="{FF2B5EF4-FFF2-40B4-BE49-F238E27FC236}">
                <a16:creationId xmlns:a16="http://schemas.microsoft.com/office/drawing/2014/main" id="{BE23EC9C-1856-29C4-9D01-EBA22C4A25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974" y="2971800"/>
            <a:ext cx="754254" cy="5760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Image 2" descr="Logo_CDG18_BS.jpg">
            <a:extLst>
              <a:ext uri="{FF2B5EF4-FFF2-40B4-BE49-F238E27FC236}">
                <a16:creationId xmlns:a16="http://schemas.microsoft.com/office/drawing/2014/main" id="{F4898AFF-AEFB-D5AE-0663-D1648D82420E}"/>
              </a:ext>
            </a:extLst>
          </p:cNvPr>
          <p:cNvPicPr>
            <a:picLocks noChangeAspect="1"/>
          </p:cNvPicPr>
          <p:nvPr/>
        </p:nvPicPr>
        <p:blipFill>
          <a:blip r:embed="rId4"/>
          <a:stretch>
            <a:fillRect/>
          </a:stretch>
        </p:blipFill>
        <p:spPr>
          <a:xfrm>
            <a:off x="152400" y="0"/>
            <a:ext cx="1422426" cy="1443762"/>
          </a:xfrm>
          <a:prstGeom prst="rect">
            <a:avLst/>
          </a:prstGeom>
        </p:spPr>
      </p:pic>
      <p:grpSp>
        <p:nvGrpSpPr>
          <p:cNvPr id="14" name="Groupe 14">
            <a:extLst>
              <a:ext uri="{FF2B5EF4-FFF2-40B4-BE49-F238E27FC236}">
                <a16:creationId xmlns:a16="http://schemas.microsoft.com/office/drawing/2014/main" id="{81F3541C-1FFE-8B50-D0C9-EA3B0C4951F2}"/>
              </a:ext>
            </a:extLst>
          </p:cNvPr>
          <p:cNvGrpSpPr>
            <a:grpSpLocks/>
          </p:cNvGrpSpPr>
          <p:nvPr/>
        </p:nvGrpSpPr>
        <p:grpSpPr bwMode="auto">
          <a:xfrm>
            <a:off x="1694641" y="163548"/>
            <a:ext cx="7399338" cy="1518363"/>
            <a:chOff x="2521302" y="4447632"/>
            <a:chExt cx="6645275" cy="2324642"/>
          </a:xfrm>
        </p:grpSpPr>
        <p:sp>
          <p:nvSpPr>
            <p:cNvPr id="15" name="Oval 2">
              <a:extLst>
                <a:ext uri="{FF2B5EF4-FFF2-40B4-BE49-F238E27FC236}">
                  <a16:creationId xmlns:a16="http://schemas.microsoft.com/office/drawing/2014/main" id="{34DD97F7-C5D3-597A-712A-EDE15646907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44DBF76B-6C5C-30F6-EDB1-886FB83B9C1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879920BD-521A-6B40-70C7-15D0185B8EE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BBDAED12-FD0C-3356-5D4C-AE1A436231D7}"/>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6C48C380-1FEC-088A-C169-0AAFA673DB5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FF4EDDE8-7966-02F4-5075-960887EC1A1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55A19165-1F25-9C55-E03F-9722C7C6B1F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E7929DC0-B065-535D-8A53-7DF20FAC3683}"/>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64989CED-0E5D-2B92-2C40-D9EB9CD226F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D2699492-D07D-5D50-9DFC-F7B308CE74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F8EE2AC5-70CF-BA39-D3C2-8E833D0E70C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49174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819205" y="213505"/>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La procédure de mutation</a:t>
            </a:r>
            <a:endParaRPr lang="fr-FR" altLang="fr-FR" dirty="0">
              <a:solidFill>
                <a:srgbClr val="66CCFF"/>
              </a:solidFill>
            </a:endParaRPr>
          </a:p>
        </p:txBody>
      </p:sp>
      <p:sp>
        <p:nvSpPr>
          <p:cNvPr id="11" name="Espace réservé du contenu 2"/>
          <p:cNvSpPr txBox="1">
            <a:spLocks/>
          </p:cNvSpPr>
          <p:nvPr/>
        </p:nvSpPr>
        <p:spPr>
          <a:xfrm>
            <a:off x="299777" y="1174562"/>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170434" y="2118990"/>
            <a:ext cx="8973565" cy="5170646"/>
          </a:xfrm>
          <a:prstGeom prst="rect">
            <a:avLst/>
          </a:prstGeom>
        </p:spPr>
        <p:txBody>
          <a:bodyPr wrap="square">
            <a:spAutoFit/>
          </a:bodyPr>
          <a:lstStyle/>
          <a:p>
            <a:pPr indent="-342900" algn="just">
              <a:spcBef>
                <a:spcPts val="600"/>
              </a:spcBef>
              <a:spcAft>
                <a:spcPts val="600"/>
              </a:spcAft>
              <a:buFont typeface="Wingdings"/>
              <a:buChar char="F"/>
              <a:defRPr/>
            </a:pPr>
            <a:r>
              <a:rPr lang="fr-FR" sz="2400" b="1" dirty="0">
                <a:solidFill>
                  <a:srgbClr val="BE0F2E"/>
                </a:solidFill>
              </a:rPr>
              <a:t>Le délai entre la titularisation et la mutation :</a:t>
            </a:r>
          </a:p>
          <a:p>
            <a:pPr algn="just">
              <a:spcBef>
                <a:spcPts val="600"/>
              </a:spcBef>
              <a:spcAft>
                <a:spcPts val="600"/>
              </a:spcAft>
              <a:defRPr/>
            </a:pPr>
            <a:r>
              <a:rPr lang="fr-FR" sz="1600" dirty="0"/>
              <a:t>La réglementation ne subordonne pas le droit à la mutation de l’agent à une condition d’ancienneté minimum dans la collectivité ou l’établissement. </a:t>
            </a:r>
          </a:p>
          <a:p>
            <a:pPr algn="just">
              <a:spcBef>
                <a:spcPts val="600"/>
              </a:spcBef>
              <a:spcAft>
                <a:spcPts val="600"/>
              </a:spcAft>
              <a:defRPr/>
            </a:pPr>
            <a:r>
              <a:rPr lang="fr-FR" sz="1600" dirty="0"/>
              <a:t>Néanmoins, lorsque l’agent est muté dans les trois années suivant sa titularisation, la collectivité ou l’établissement d’accueil est dans l’obligation </a:t>
            </a:r>
            <a:r>
              <a:rPr lang="fr-FR" sz="1600" b="1" dirty="0"/>
              <a:t>de verser une compensation financière </a:t>
            </a:r>
            <a:r>
              <a:rPr lang="fr-FR" sz="1600" dirty="0"/>
              <a:t>à la collectivité ou établissement d’origine (article L. 512-25 du CGFP).</a:t>
            </a:r>
          </a:p>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kumimoji="0" lang="fr-FR" sz="2400" b="1" i="0" u="none" strike="noStrike" kern="1200" cap="none" spc="0" normalizeH="0" baseline="0" noProof="0" dirty="0">
                <a:ln>
                  <a:noFill/>
                </a:ln>
                <a:solidFill>
                  <a:srgbClr val="BE0F2E"/>
                </a:solidFill>
                <a:effectLst/>
                <a:uLnTx/>
                <a:uFillTx/>
                <a:latin typeface="Calibri"/>
                <a:ea typeface="+mn-ea"/>
                <a:cs typeface="+mn-cs"/>
              </a:rPr>
              <a:t>Les priorités d’examen des candidatures :</a:t>
            </a:r>
          </a:p>
          <a:p>
            <a:pPr marR="0" lvl="0" algn="just" defTabSz="914400" rtl="0" eaLnBrk="1" fontAlgn="auto" latinLnBrk="0" hangingPunct="1">
              <a:lnSpc>
                <a:spcPct val="100000"/>
              </a:lnSpc>
              <a:spcBef>
                <a:spcPts val="600"/>
              </a:spcBef>
              <a:spcAft>
                <a:spcPts val="600"/>
              </a:spcAft>
              <a:buClrTx/>
              <a:buSzTx/>
              <a:tabLst/>
              <a:defRPr/>
            </a:pPr>
            <a:r>
              <a:rPr lang="fr-FR" sz="1600" dirty="0"/>
              <a:t>L’article L. 512-26 du Code général de la fonction publique précise que la collectivité territoriale ou l’établissement public qui recrute </a:t>
            </a:r>
            <a:r>
              <a:rPr lang="fr-FR" sz="1600" b="1" dirty="0"/>
              <a:t>doit examiner en priorité les demandes de mutation émanant :</a:t>
            </a:r>
          </a:p>
          <a:p>
            <a:pPr indent="-285750" algn="just">
              <a:spcBef>
                <a:spcPts val="600"/>
              </a:spcBef>
              <a:buFont typeface="Wingdings" panose="05000000000000000000" pitchFamily="2" charset="2"/>
              <a:buChar char="§"/>
            </a:pPr>
            <a:r>
              <a:rPr lang="fr-FR" sz="1600" dirty="0"/>
              <a:t>des fonctionnaires séparés de leur conjoint ou de leur partenaire de PACS pour des raisons professionnelles (CAA Marseille du 22 février 2022 n°21HA01143) ;</a:t>
            </a:r>
          </a:p>
          <a:p>
            <a:pPr indent="-285750" algn="just">
              <a:spcBef>
                <a:spcPts val="600"/>
              </a:spcBef>
              <a:spcAft>
                <a:spcPts val="600"/>
              </a:spcAft>
              <a:buFont typeface="Wingdings" panose="05000000000000000000" pitchFamily="2" charset="2"/>
              <a:buChar char="§"/>
            </a:pPr>
            <a:r>
              <a:rPr lang="fr-FR" sz="1600" dirty="0"/>
              <a:t> des fonctionnaires en situation de handicap relevant de l’une des catégories mentionnées à l’article L.131-8 du CGFP ;</a:t>
            </a:r>
          </a:p>
          <a:p>
            <a:pPr indent="-285750" algn="just">
              <a:spcBef>
                <a:spcPts val="600"/>
              </a:spcBef>
              <a:spcAft>
                <a:spcPts val="600"/>
              </a:spcAft>
              <a:buFont typeface="Wingdings" panose="05000000000000000000" pitchFamily="2" charset="2"/>
              <a:buChar char="§"/>
            </a:pPr>
            <a:r>
              <a:rPr lang="fr-FR" sz="1600" dirty="0"/>
              <a:t>ainsi que les fonctionnaires territoriaux ayant la qualité de proche aidant. </a:t>
            </a:r>
          </a:p>
          <a:p>
            <a:endParaRPr lang="fr-FR" sz="2000" dirty="0">
              <a:solidFill>
                <a:schemeClr val="accent3">
                  <a:lumMod val="75000"/>
                </a:schemeClr>
              </a:solidFill>
            </a:endParaRPr>
          </a:p>
        </p:txBody>
      </p:sp>
      <p:pic>
        <p:nvPicPr>
          <p:cNvPr id="3" name="Image 2" descr="Logo_CDG18_BS.jpg">
            <a:extLst>
              <a:ext uri="{FF2B5EF4-FFF2-40B4-BE49-F238E27FC236}">
                <a16:creationId xmlns:a16="http://schemas.microsoft.com/office/drawing/2014/main" id="{7176AA6D-B50A-9FE0-AA81-A79FD897575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FC3368C6-362B-0612-A8A1-6EEFF9110B75}"/>
              </a:ext>
            </a:extLst>
          </p:cNvPr>
          <p:cNvGrpSpPr>
            <a:grpSpLocks/>
          </p:cNvGrpSpPr>
          <p:nvPr/>
        </p:nvGrpSpPr>
        <p:grpSpPr bwMode="auto">
          <a:xfrm>
            <a:off x="1482067" y="257888"/>
            <a:ext cx="7661932" cy="1672961"/>
            <a:chOff x="2521302" y="4447632"/>
            <a:chExt cx="6645275" cy="2324642"/>
          </a:xfrm>
        </p:grpSpPr>
        <p:sp>
          <p:nvSpPr>
            <p:cNvPr id="14" name="Oval 2">
              <a:extLst>
                <a:ext uri="{FF2B5EF4-FFF2-40B4-BE49-F238E27FC236}">
                  <a16:creationId xmlns:a16="http://schemas.microsoft.com/office/drawing/2014/main" id="{218F33D2-C6AD-C304-2DF0-C832B731A10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FD07DB0-5F67-6BD2-93C1-0F9B51D70F2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28DB42F-3D78-A3E3-348B-2FAF054952B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8BAED558-5C36-3B4C-7DC8-C8A2C33A39D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F1CD076-B56E-69D0-B88E-61DC36E03FB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002CB31-0CB5-80A2-5440-B029D4BBCE1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76FC50-21A6-5E17-7891-F1750F97880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AE9938B6-6020-8BE5-9137-6489C7F2738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873FB2D-262B-ABFA-914E-33BF6D487C0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3ECC57F-E40C-9566-A39E-225E1534CB4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E713294-40FB-E730-C71E-A874F311DD3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87285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550782" y="166854"/>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La procédure de mutation</a:t>
            </a:r>
            <a:endParaRPr lang="fr-FR" altLang="fr-FR" dirty="0">
              <a:solidFill>
                <a:srgbClr val="66CCFF"/>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67736" y="1838637"/>
            <a:ext cx="8776486" cy="4785926"/>
          </a:xfrm>
          <a:prstGeom prst="rect">
            <a:avLst/>
          </a:prstGeom>
        </p:spPr>
        <p:txBody>
          <a:bodyPr wrap="square">
            <a:spAutoFit/>
          </a:bodyPr>
          <a:lstStyle/>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lang="fr-FR" sz="2400" b="1" dirty="0">
                <a:solidFill>
                  <a:srgbClr val="BE0F2E"/>
                </a:solidFill>
                <a:latin typeface="Calibri"/>
              </a:rPr>
              <a:t>La décision portant mutation </a:t>
            </a:r>
            <a:r>
              <a:rPr kumimoji="0" lang="fr-FR" sz="2400" b="1" i="0" u="none" strike="noStrike" kern="1200" cap="none" spc="0" normalizeH="0" baseline="0" noProof="0" dirty="0">
                <a:ln>
                  <a:noFill/>
                </a:ln>
                <a:solidFill>
                  <a:srgbClr val="BE0F2E"/>
                </a:solidFill>
                <a:effectLst/>
                <a:uLnTx/>
                <a:uFillTx/>
                <a:latin typeface="Calibri"/>
                <a:ea typeface="+mn-ea"/>
                <a:cs typeface="+mn-cs"/>
              </a:rPr>
              <a:t>:</a:t>
            </a:r>
          </a:p>
          <a:p>
            <a:pPr algn="just">
              <a:spcBef>
                <a:spcPts val="600"/>
              </a:spcBef>
              <a:spcAft>
                <a:spcPts val="600"/>
              </a:spcAft>
            </a:pPr>
            <a:r>
              <a:rPr lang="fr-FR" sz="1700" dirty="0"/>
              <a:t>La mutation est obligatoirement prononcée par </a:t>
            </a:r>
            <a:r>
              <a:rPr lang="fr-FR" sz="1700" b="1" dirty="0"/>
              <a:t>l’autorité territoriale d’accueil </a:t>
            </a:r>
            <a:r>
              <a:rPr lang="fr-FR" sz="1700" dirty="0"/>
              <a:t>(article L. 512-24 du CGFP), qui prendra la forme d’un arrêté de nomination par voie de mutation. </a:t>
            </a:r>
          </a:p>
          <a:p>
            <a:pPr algn="just">
              <a:spcBef>
                <a:spcPts val="600"/>
              </a:spcBef>
              <a:spcAft>
                <a:spcPts val="600"/>
              </a:spcAft>
            </a:pPr>
            <a:r>
              <a:rPr lang="fr-FR" sz="1700" dirty="0"/>
              <a:t>L’agent est nommé aux mêmes grade et échelon en conservant son ancienneté. </a:t>
            </a:r>
          </a:p>
          <a:p>
            <a:pPr algn="just">
              <a:spcBef>
                <a:spcPts val="600"/>
              </a:spcBef>
              <a:spcAft>
                <a:spcPts val="600"/>
              </a:spcAft>
            </a:pPr>
            <a:r>
              <a:rPr lang="fr-FR" sz="1700" dirty="0"/>
              <a:t>L’arrêté est notifié à l’agent, transmis au contrôle de légalité, à la collectivité territoriale ou établissement public d’origine et au Centre de gestion.</a:t>
            </a:r>
            <a:endParaRPr lang="fr-FR" sz="2000" dirty="0"/>
          </a:p>
          <a:p>
            <a:pPr algn="just">
              <a:spcBef>
                <a:spcPts val="600"/>
              </a:spcBef>
              <a:spcAft>
                <a:spcPts val="600"/>
              </a:spcAft>
            </a:pPr>
            <a:r>
              <a:rPr lang="fr-FR" sz="1700" dirty="0"/>
              <a:t>Pour rappel, l’accès au nouvel emploi est conditionné </a:t>
            </a:r>
            <a:r>
              <a:rPr lang="fr-FR" sz="1700" b="1" dirty="0"/>
              <a:t>par une visite auprès d’un médecin du service de médecine préventive</a:t>
            </a:r>
            <a:r>
              <a:rPr lang="fr-FR" sz="1700" dirty="0"/>
              <a:t> afin de vérifier la comptabilité de l’état de santé au nouveau poste de travail. </a:t>
            </a:r>
          </a:p>
          <a:p>
            <a:pPr algn="just">
              <a:spcBef>
                <a:spcPts val="600"/>
              </a:spcBef>
              <a:spcAft>
                <a:spcPts val="600"/>
              </a:spcAft>
            </a:pPr>
            <a:r>
              <a:rPr lang="fr-FR" sz="1700" dirty="0"/>
              <a:t>Une fois l’arrêté de mutation transmis par la collectivité ou l’établissement public d’accueil, l’autorité d’origine procède à </a:t>
            </a:r>
            <a:r>
              <a:rPr lang="fr-FR" sz="1700" b="1" dirty="0"/>
              <a:t>la radiation des effectifs de l’agent </a:t>
            </a:r>
            <a:r>
              <a:rPr lang="fr-FR" sz="1700" dirty="0"/>
              <a:t>(et non pas à la radiation des cadres). </a:t>
            </a:r>
          </a:p>
          <a:p>
            <a:pPr algn="just">
              <a:spcBef>
                <a:spcPts val="600"/>
              </a:spcBef>
              <a:spcAft>
                <a:spcPts val="600"/>
              </a:spcAft>
            </a:pPr>
            <a:r>
              <a:rPr lang="fr-FR" sz="1700" dirty="0"/>
              <a:t>La procédure administrative de mutation externe s’achève par </a:t>
            </a:r>
            <a:r>
              <a:rPr lang="fr-FR" sz="1700" b="1" dirty="0"/>
              <a:t>le transfert du dossier individuel </a:t>
            </a:r>
            <a:r>
              <a:rPr lang="fr-FR" sz="1700" dirty="0"/>
              <a:t>de l’agent, dans son intégralité, de la collectivité d’origine à la collectivité d’accueil.</a:t>
            </a:r>
          </a:p>
        </p:txBody>
      </p:sp>
      <p:pic>
        <p:nvPicPr>
          <p:cNvPr id="3" name="Image 2" descr="Logo_CDG18_BS.jpg">
            <a:extLst>
              <a:ext uri="{FF2B5EF4-FFF2-40B4-BE49-F238E27FC236}">
                <a16:creationId xmlns:a16="http://schemas.microsoft.com/office/drawing/2014/main" id="{7DDA2E07-ADC3-6CFF-2E79-62DB2D8EE38F}"/>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B7E00E0A-7BA7-ECC3-A527-DD1384B2AF2D}"/>
              </a:ext>
            </a:extLst>
          </p:cNvPr>
          <p:cNvGrpSpPr>
            <a:grpSpLocks/>
          </p:cNvGrpSpPr>
          <p:nvPr/>
        </p:nvGrpSpPr>
        <p:grpSpPr bwMode="auto">
          <a:xfrm>
            <a:off x="1357661" y="88934"/>
            <a:ext cx="7661932" cy="1558655"/>
            <a:chOff x="2521302" y="4447632"/>
            <a:chExt cx="6645275" cy="2324642"/>
          </a:xfrm>
        </p:grpSpPr>
        <p:sp>
          <p:nvSpPr>
            <p:cNvPr id="14" name="Oval 2">
              <a:extLst>
                <a:ext uri="{FF2B5EF4-FFF2-40B4-BE49-F238E27FC236}">
                  <a16:creationId xmlns:a16="http://schemas.microsoft.com/office/drawing/2014/main" id="{11442A1B-AF95-4154-F9DD-94E425217D7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22ED520-0907-7296-F465-EE5C655BA42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E891F08-58F0-259A-5564-3CDEF533DD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8C217C93-F811-D311-D4AC-616F3D2E47A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8305DE8-E234-3AAB-48FC-1922B7728A6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040C3026-7C91-0589-D6DF-24BC5DF0303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9689B6E-89EB-1416-F031-4043A49F663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078F1462-5321-A738-4853-142AE96908C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22A38C2-E124-9B59-00CB-AE2209F68F0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BC99F9E-64CF-37EC-4ED9-35989A2881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71CA94A-F4E6-76B6-7C91-64BB9A526B0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4477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410644" y="221245"/>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La procédure de mutation</a:t>
            </a:r>
            <a:endParaRPr lang="fr-FR" altLang="fr-FR" dirty="0">
              <a:solidFill>
                <a:srgbClr val="66CCFF"/>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1722203" y="1473664"/>
            <a:ext cx="8776486" cy="400110"/>
          </a:xfrm>
          <a:prstGeom prst="rect">
            <a:avLst/>
          </a:prstGeom>
        </p:spPr>
        <p:txBody>
          <a:bodyPr wrap="square">
            <a:spAutoFit/>
          </a:bodyPr>
          <a:lstStyle/>
          <a:p>
            <a:pPr algn="ctr"/>
            <a:r>
              <a:rPr lang="fr-FR" sz="2000" b="1" dirty="0">
                <a:solidFill>
                  <a:schemeClr val="accent3">
                    <a:lumMod val="75000"/>
                  </a:schemeClr>
                </a:solidFill>
              </a:rPr>
              <a:t>Schéma récapitulatif de la procédure de mutation :</a:t>
            </a:r>
          </a:p>
        </p:txBody>
      </p:sp>
      <p:graphicFrame>
        <p:nvGraphicFramePr>
          <p:cNvPr id="3" name="Diagramme 2">
            <a:extLst>
              <a:ext uri="{FF2B5EF4-FFF2-40B4-BE49-F238E27FC236}">
                <a16:creationId xmlns:a16="http://schemas.microsoft.com/office/drawing/2014/main" id="{61358432-76BA-260F-1476-CCA80C35B6FC}"/>
              </a:ext>
            </a:extLst>
          </p:cNvPr>
          <p:cNvGraphicFramePr/>
          <p:nvPr>
            <p:extLst>
              <p:ext uri="{D42A27DB-BD31-4B8C-83A1-F6EECF244321}">
                <p14:modId xmlns:p14="http://schemas.microsoft.com/office/powerpoint/2010/main" val="1689433642"/>
              </p:ext>
            </p:extLst>
          </p:nvPr>
        </p:nvGraphicFramePr>
        <p:xfrm>
          <a:off x="62388" y="1914199"/>
          <a:ext cx="9019222" cy="48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 11" descr="Logo_CDG18_BS.jpg">
            <a:extLst>
              <a:ext uri="{FF2B5EF4-FFF2-40B4-BE49-F238E27FC236}">
                <a16:creationId xmlns:a16="http://schemas.microsoft.com/office/drawing/2014/main" id="{56C31023-F14A-0E3C-B3F0-3233242CCD6F}"/>
              </a:ext>
            </a:extLst>
          </p:cNvPr>
          <p:cNvPicPr>
            <a:picLocks noChangeAspect="1"/>
          </p:cNvPicPr>
          <p:nvPr/>
        </p:nvPicPr>
        <p:blipFill>
          <a:blip r:embed="rId7"/>
          <a:stretch>
            <a:fillRect/>
          </a:stretch>
        </p:blipFill>
        <p:spPr>
          <a:xfrm>
            <a:off x="152400" y="0"/>
            <a:ext cx="1422426" cy="1443762"/>
          </a:xfrm>
          <a:prstGeom prst="rect">
            <a:avLst/>
          </a:prstGeom>
        </p:spPr>
      </p:pic>
      <p:grpSp>
        <p:nvGrpSpPr>
          <p:cNvPr id="14" name="Groupe 14">
            <a:extLst>
              <a:ext uri="{FF2B5EF4-FFF2-40B4-BE49-F238E27FC236}">
                <a16:creationId xmlns:a16="http://schemas.microsoft.com/office/drawing/2014/main" id="{905F5CBE-34CA-DFF3-58B4-17A0BCC358A4}"/>
              </a:ext>
            </a:extLst>
          </p:cNvPr>
          <p:cNvGrpSpPr>
            <a:grpSpLocks/>
          </p:cNvGrpSpPr>
          <p:nvPr/>
        </p:nvGrpSpPr>
        <p:grpSpPr bwMode="auto">
          <a:xfrm>
            <a:off x="1413764" y="261845"/>
            <a:ext cx="7661932" cy="1619318"/>
            <a:chOff x="2521302" y="4447632"/>
            <a:chExt cx="6645275" cy="2324642"/>
          </a:xfrm>
        </p:grpSpPr>
        <p:sp>
          <p:nvSpPr>
            <p:cNvPr id="15" name="Oval 2">
              <a:extLst>
                <a:ext uri="{FF2B5EF4-FFF2-40B4-BE49-F238E27FC236}">
                  <a16:creationId xmlns:a16="http://schemas.microsoft.com/office/drawing/2014/main" id="{04BFAD26-00E3-3CF9-287D-B2338BE9468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6" name="Rectangle 3">
              <a:extLst>
                <a:ext uri="{FF2B5EF4-FFF2-40B4-BE49-F238E27FC236}">
                  <a16:creationId xmlns:a16="http://schemas.microsoft.com/office/drawing/2014/main" id="{43C7A653-05CC-FA41-C8B0-B1AF879A7AD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7" name="Text Box 4">
              <a:extLst>
                <a:ext uri="{FF2B5EF4-FFF2-40B4-BE49-F238E27FC236}">
                  <a16:creationId xmlns:a16="http://schemas.microsoft.com/office/drawing/2014/main" id="{AD66F4F2-119E-2A41-DDEF-F32F11D3043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BD2D9C2A-C447-133E-4A1C-EAD278043EC5}"/>
                </a:ext>
              </a:extLst>
            </p:cNvPr>
            <p:cNvGrpSpPr>
              <a:grpSpLocks/>
            </p:cNvGrpSpPr>
            <p:nvPr/>
          </p:nvGrpSpPr>
          <p:grpSpPr bwMode="auto">
            <a:xfrm>
              <a:off x="3957638" y="5091476"/>
              <a:ext cx="171450" cy="1165229"/>
              <a:chOff x="112099728" y="105931681"/>
              <a:chExt cx="170831" cy="1165800"/>
            </a:xfrm>
          </p:grpSpPr>
          <p:sp>
            <p:nvSpPr>
              <p:cNvPr id="23" name="Rectangle 7">
                <a:extLst>
                  <a:ext uri="{FF2B5EF4-FFF2-40B4-BE49-F238E27FC236}">
                    <a16:creationId xmlns:a16="http://schemas.microsoft.com/office/drawing/2014/main" id="{3D827445-17E4-70F3-0486-4E56F9718C5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4" name="Rectangle 8">
                <a:extLst>
                  <a:ext uri="{FF2B5EF4-FFF2-40B4-BE49-F238E27FC236}">
                    <a16:creationId xmlns:a16="http://schemas.microsoft.com/office/drawing/2014/main" id="{9984D1DF-D51A-4E67-9C4D-0E85313A3CF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5" name="Rectangle 9">
                <a:extLst>
                  <a:ext uri="{FF2B5EF4-FFF2-40B4-BE49-F238E27FC236}">
                    <a16:creationId xmlns:a16="http://schemas.microsoft.com/office/drawing/2014/main" id="{E816BE70-6D93-F2CC-D75A-F622A6E20A6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0200A645-28E4-7030-F80B-E9913E80BA03}"/>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96155E11-5BF6-752E-2B85-02CD2171691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57EDDD9A-3605-6BDC-9EDF-8F1BA939829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2" name="Rectangle 21">
                <a:extLst>
                  <a:ext uri="{FF2B5EF4-FFF2-40B4-BE49-F238E27FC236}">
                    <a16:creationId xmlns:a16="http://schemas.microsoft.com/office/drawing/2014/main" id="{CD875822-018B-D54A-9FCA-973B6B8820D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55361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895827" y="235746"/>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Les conséquences de la mutation</a:t>
            </a:r>
            <a:endParaRPr lang="fr-FR" altLang="fr-FR" dirty="0">
              <a:solidFill>
                <a:srgbClr val="66CCFF"/>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188068" y="1882132"/>
            <a:ext cx="8955932" cy="5616922"/>
          </a:xfrm>
          <a:prstGeom prst="rect">
            <a:avLst/>
          </a:prstGeom>
        </p:spPr>
        <p:txBody>
          <a:bodyPr wrap="square">
            <a:spAutoFit/>
          </a:bodyPr>
          <a:lstStyle/>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kumimoji="0" lang="fr-FR" sz="2000" b="1" i="0" u="none" strike="noStrike" kern="1200" cap="none" spc="0" normalizeH="0" baseline="0" noProof="0" dirty="0">
                <a:ln>
                  <a:noFill/>
                </a:ln>
                <a:solidFill>
                  <a:srgbClr val="BE0F2E"/>
                </a:solidFill>
                <a:effectLst/>
                <a:uLnTx/>
                <a:uFillTx/>
                <a:latin typeface="Calibri"/>
                <a:ea typeface="+mn-ea"/>
                <a:cs typeface="+mn-cs"/>
              </a:rPr>
              <a:t>La rémunération :</a:t>
            </a:r>
            <a:endParaRPr lang="fr-FR" sz="2000" b="1" dirty="0">
              <a:solidFill>
                <a:srgbClr val="BE0F2E"/>
              </a:solidFill>
              <a:latin typeface="Calibri"/>
            </a:endParaRPr>
          </a:p>
          <a:p>
            <a:pPr algn="just">
              <a:spcBef>
                <a:spcPts val="600"/>
              </a:spcBef>
              <a:spcAft>
                <a:spcPts val="600"/>
              </a:spcAft>
              <a:defRPr/>
            </a:pPr>
            <a:r>
              <a:rPr lang="fr-FR" sz="1600" u="sng" dirty="0"/>
              <a:t>La mutation n’a pas d’incidence sur : </a:t>
            </a:r>
          </a:p>
          <a:p>
            <a:pPr marL="285750" indent="-285750" algn="just">
              <a:spcBef>
                <a:spcPts val="600"/>
              </a:spcBef>
              <a:buFontTx/>
              <a:buChar char="-"/>
              <a:defRPr/>
            </a:pPr>
            <a:r>
              <a:rPr lang="fr-FR" sz="1600" dirty="0"/>
              <a:t>le traitement indiciaire, </a:t>
            </a:r>
          </a:p>
          <a:p>
            <a:pPr marL="285750" indent="-285750" algn="just">
              <a:spcBef>
                <a:spcPts val="600"/>
              </a:spcBef>
              <a:buFontTx/>
              <a:buChar char="-"/>
              <a:defRPr/>
            </a:pPr>
            <a:r>
              <a:rPr lang="fr-FR" sz="1600" dirty="0"/>
              <a:t>sur le supplément familial de traitement (SFT) si le fonctionnaire le perçoit.</a:t>
            </a:r>
            <a:endParaRPr kumimoji="0" lang="fr-FR" sz="1600" b="1" i="0" u="none" strike="noStrike" kern="1200" cap="none" spc="0" normalizeH="0" baseline="0" noProof="0" dirty="0">
              <a:ln>
                <a:noFill/>
              </a:ln>
              <a:effectLst/>
              <a:uLnTx/>
              <a:uFillTx/>
              <a:ea typeface="+mn-ea"/>
              <a:cs typeface="+mn-cs"/>
            </a:endParaRPr>
          </a:p>
          <a:p>
            <a:pPr algn="just">
              <a:spcBef>
                <a:spcPts val="600"/>
              </a:spcBef>
              <a:spcAft>
                <a:spcPts val="600"/>
              </a:spcAft>
              <a:defRPr/>
            </a:pPr>
            <a:r>
              <a:rPr lang="fr-FR" sz="1600" u="sng" dirty="0"/>
              <a:t>Mais peuvent faire l’objet d’une modification ou d’une suppression :</a:t>
            </a:r>
          </a:p>
          <a:p>
            <a:pPr marL="342900" indent="-342900" algn="just">
              <a:spcBef>
                <a:spcPts val="600"/>
              </a:spcBef>
              <a:buFontTx/>
              <a:buChar char="-"/>
              <a:defRPr/>
            </a:pPr>
            <a:r>
              <a:rPr lang="fr-FR" sz="1600" dirty="0"/>
              <a:t>l’indemnité de résidence ( ne concerne pas le Département du CHER)</a:t>
            </a:r>
          </a:p>
          <a:p>
            <a:pPr marL="342900" indent="-342900" algn="just">
              <a:spcBef>
                <a:spcPts val="600"/>
              </a:spcBef>
              <a:buFontTx/>
              <a:buChar char="-"/>
              <a:defRPr/>
            </a:pPr>
            <a:r>
              <a:rPr lang="fr-FR" sz="1600" dirty="0"/>
              <a:t>la Nouvelle Bonification Indiciaire, </a:t>
            </a:r>
          </a:p>
          <a:p>
            <a:pPr marL="342900" indent="-342900" algn="just">
              <a:spcBef>
                <a:spcPts val="600"/>
              </a:spcBef>
              <a:buFontTx/>
              <a:buChar char="-"/>
              <a:defRPr/>
            </a:pPr>
            <a:r>
              <a:rPr lang="fr-FR" sz="1600" dirty="0"/>
              <a:t>le régime indemnitaire,</a:t>
            </a:r>
          </a:p>
          <a:p>
            <a:pPr marL="342900" indent="-342900" algn="just">
              <a:spcBef>
                <a:spcPts val="600"/>
              </a:spcBef>
              <a:buFontTx/>
              <a:buChar char="-"/>
              <a:defRPr/>
            </a:pPr>
            <a:r>
              <a:rPr lang="fr-FR" sz="1600" dirty="0"/>
              <a:t>l’action sociale. </a:t>
            </a:r>
            <a:endParaRPr kumimoji="0" lang="fr-FR" sz="1600" b="1" i="0" u="none" strike="noStrike" kern="1200" cap="none" spc="0" normalizeH="0" baseline="0" noProof="0" dirty="0">
              <a:ln>
                <a:noFill/>
              </a:ln>
              <a:effectLst/>
              <a:uLnTx/>
              <a:uFillTx/>
              <a:ea typeface="+mn-ea"/>
              <a:cs typeface="+mn-cs"/>
            </a:endParaRPr>
          </a:p>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lang="fr-FR" sz="2000" b="1" dirty="0">
                <a:solidFill>
                  <a:srgbClr val="BE0F2E"/>
                </a:solidFill>
                <a:latin typeface="Calibri"/>
              </a:rPr>
              <a:t>Les congés annuels et droits acquis au titre du Compte Epargne Temps (CET) :</a:t>
            </a:r>
          </a:p>
          <a:p>
            <a:pPr marL="285750" indent="-285750" algn="just">
              <a:spcBef>
                <a:spcPts val="600"/>
              </a:spcBef>
              <a:spcAft>
                <a:spcPts val="600"/>
              </a:spcAft>
              <a:buFont typeface="Wingdings" panose="05000000000000000000" pitchFamily="2" charset="2"/>
              <a:buChar char="§"/>
              <a:defRPr/>
            </a:pPr>
            <a:r>
              <a:rPr lang="fr-FR" sz="1600" dirty="0"/>
              <a:t>Les congés annuels : </a:t>
            </a:r>
          </a:p>
          <a:p>
            <a:pPr algn="just">
              <a:spcBef>
                <a:spcPts val="600"/>
              </a:spcBef>
              <a:spcAft>
                <a:spcPts val="600"/>
              </a:spcAft>
              <a:defRPr/>
            </a:pPr>
            <a:r>
              <a:rPr lang="fr-FR" sz="1600" dirty="0"/>
              <a:t>Aucun texte ne permet d’imposer à un agent de solder ses congés annuels avant son départ. </a:t>
            </a:r>
          </a:p>
          <a:p>
            <a:pPr algn="just">
              <a:spcBef>
                <a:spcPts val="600"/>
              </a:spcBef>
              <a:spcAft>
                <a:spcPts val="600"/>
              </a:spcAft>
              <a:defRPr/>
            </a:pPr>
            <a:r>
              <a:rPr lang="fr-FR" sz="1600" dirty="0"/>
              <a:t>Ainsi, si l’agent bénéficie d’une mutation en cours d’année, </a:t>
            </a:r>
            <a:r>
              <a:rPr lang="fr-FR" sz="1600" b="1" dirty="0"/>
              <a:t>il conserve ses droits à congés </a:t>
            </a:r>
            <a:r>
              <a:rPr lang="fr-FR" sz="1600" dirty="0"/>
              <a:t>qu’il pourra utiliser au sein de sa collectivité d’accueil.</a:t>
            </a:r>
            <a:endParaRPr lang="fr-FR" sz="1600" b="1" dirty="0"/>
          </a:p>
          <a:p>
            <a:endParaRPr lang="fr-FR" sz="2000" dirty="0">
              <a:solidFill>
                <a:schemeClr val="accent3">
                  <a:lumMod val="75000"/>
                </a:schemeClr>
              </a:solidFill>
            </a:endParaRPr>
          </a:p>
        </p:txBody>
      </p:sp>
      <p:pic>
        <p:nvPicPr>
          <p:cNvPr id="3" name="Image 2" descr="Logo_CDG18_BS.jpg">
            <a:extLst>
              <a:ext uri="{FF2B5EF4-FFF2-40B4-BE49-F238E27FC236}">
                <a16:creationId xmlns:a16="http://schemas.microsoft.com/office/drawing/2014/main" id="{1F1DCA33-9E20-C178-496F-7B34103662CA}"/>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66C0AA1F-65E5-1C19-4147-4EFD6907AC1D}"/>
              </a:ext>
            </a:extLst>
          </p:cNvPr>
          <p:cNvGrpSpPr>
            <a:grpSpLocks/>
          </p:cNvGrpSpPr>
          <p:nvPr/>
        </p:nvGrpSpPr>
        <p:grpSpPr bwMode="auto">
          <a:xfrm>
            <a:off x="1357290" y="285728"/>
            <a:ext cx="7661932" cy="1695470"/>
            <a:chOff x="2521302" y="4447632"/>
            <a:chExt cx="6645275" cy="2324642"/>
          </a:xfrm>
        </p:grpSpPr>
        <p:sp>
          <p:nvSpPr>
            <p:cNvPr id="14" name="Oval 2">
              <a:extLst>
                <a:ext uri="{FF2B5EF4-FFF2-40B4-BE49-F238E27FC236}">
                  <a16:creationId xmlns:a16="http://schemas.microsoft.com/office/drawing/2014/main" id="{37F13D17-19C0-8906-D75B-737DF2D61EB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2E6377F-8A90-BC0F-2CB1-68A334381A2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83E1B76-9271-1F05-05D2-66A6BF776F9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FD9BD091-A238-F7FD-5975-D12D2A6FD2CF}"/>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39B67DE-0760-23D0-568D-4A3134063B2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29795CC-9F84-8C03-A13B-765B94551D6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230F751E-F43E-84C2-4C84-0C30C3A75BD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FF66CADB-8490-9797-755D-0E33DF5DBD1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2CCF186-24CE-8246-0B18-10DE13BB96C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390C756-220A-3E7A-C47E-19EC6554623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CE75FA8-9F53-0C07-4CCE-67E6BDA543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0769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967129540"/>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998779" y="183175"/>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Les conséquences de la mutation</a:t>
            </a:r>
            <a:endParaRPr lang="fr-FR" altLang="fr-FR" dirty="0">
              <a:solidFill>
                <a:srgbClr val="66CCFF"/>
              </a:solidFill>
            </a:endParaRPr>
          </a:p>
        </p:txBody>
      </p:sp>
      <p:sp>
        <p:nvSpPr>
          <p:cNvPr id="2" name="Rectangle 1"/>
          <p:cNvSpPr/>
          <p:nvPr/>
        </p:nvSpPr>
        <p:spPr>
          <a:xfrm>
            <a:off x="-31648" y="1496401"/>
            <a:ext cx="9050870" cy="4678204"/>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defRPr/>
            </a:pPr>
            <a:r>
              <a:rPr lang="fr-FR" sz="1600" dirty="0"/>
              <a:t>Le Compte Epargne temps : </a:t>
            </a:r>
          </a:p>
          <a:p>
            <a:pPr algn="just">
              <a:spcBef>
                <a:spcPts val="600"/>
              </a:spcBef>
              <a:spcAft>
                <a:spcPts val="600"/>
              </a:spcAft>
              <a:defRPr/>
            </a:pPr>
            <a:r>
              <a:rPr lang="fr-FR" sz="1600" b="1" dirty="0"/>
              <a:t>Les jours épargnés sur le CET sont conservés </a:t>
            </a:r>
            <a:r>
              <a:rPr lang="fr-FR" sz="1600" dirty="0"/>
              <a:t>en cas de changement de collectivité par voie de mutation (article 9 du décret n° 2004-878 du 26 août 2004). </a:t>
            </a:r>
          </a:p>
          <a:p>
            <a:pPr algn="just">
              <a:spcBef>
                <a:spcPts val="600"/>
              </a:spcBef>
              <a:spcAft>
                <a:spcPts val="600"/>
              </a:spcAft>
              <a:defRPr/>
            </a:pPr>
            <a:r>
              <a:rPr lang="fr-FR" sz="1600" dirty="0"/>
              <a:t>L’alimentation et l’utilisation se poursuivent conformément aux modalités en vigueur dans la collectivité d’accueil ( Question écrite du 11/10/2022 n°2086).</a:t>
            </a:r>
          </a:p>
          <a:p>
            <a:pPr marL="0"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kumimoji="0" lang="fr-FR" sz="2000" b="1" i="0" u="none" strike="noStrike" kern="1200" cap="none" spc="0" normalizeH="0" baseline="0" noProof="0" dirty="0">
                <a:ln>
                  <a:noFill/>
                </a:ln>
                <a:solidFill>
                  <a:srgbClr val="BE0F2E"/>
                </a:solidFill>
                <a:effectLst/>
                <a:uLnTx/>
                <a:uFillTx/>
                <a:latin typeface="Calibri"/>
                <a:ea typeface="+mn-ea"/>
                <a:cs typeface="+mn-cs"/>
              </a:rPr>
              <a:t>Le temps de travail :</a:t>
            </a:r>
          </a:p>
          <a:p>
            <a:pPr algn="just">
              <a:spcBef>
                <a:spcPts val="600"/>
              </a:spcBef>
              <a:spcAft>
                <a:spcPts val="600"/>
              </a:spcAft>
              <a:defRPr/>
            </a:pPr>
            <a:r>
              <a:rPr lang="fr-FR" sz="1600" dirty="0"/>
              <a:t>L’agent est soumis aux règles du temps de travail de son nouvel employeur (cycle de travail, ASA).</a:t>
            </a:r>
          </a:p>
          <a:p>
            <a:pPr algn="just">
              <a:spcBef>
                <a:spcPts val="600"/>
              </a:spcBef>
              <a:spcAft>
                <a:spcPts val="600"/>
              </a:spcAft>
              <a:defRPr/>
            </a:pPr>
            <a:r>
              <a:rPr lang="fr-FR" sz="1600" b="1" dirty="0"/>
              <a:t>Pour la journée de solidarité </a:t>
            </a:r>
            <a:r>
              <a:rPr lang="fr-FR" sz="1600" dirty="0"/>
              <a:t>: il appartient à la collectivité d’accueil de vérifier que l’agent l’a effectué sur l’année en cours, à défaut il devra s’en acquitter conformément aux dispositions applicables dans cette dernière. </a:t>
            </a:r>
          </a:p>
          <a:p>
            <a:pPr algn="just">
              <a:spcBef>
                <a:spcPts val="600"/>
              </a:spcBef>
              <a:spcAft>
                <a:spcPts val="600"/>
              </a:spcAft>
              <a:defRPr/>
            </a:pPr>
            <a:r>
              <a:rPr lang="fr-FR" sz="1600" dirty="0"/>
              <a:t>L’agent à temps partiel de droit ou sur autorisation devra solliciter une nouvelle demande dans sa collectivité d’accueil, s’il souhaite poursuivre son temps partiel. </a:t>
            </a:r>
          </a:p>
          <a:p>
            <a:pPr algn="just">
              <a:spcBef>
                <a:spcPts val="600"/>
              </a:spcBef>
              <a:spcAft>
                <a:spcPts val="600"/>
              </a:spcAft>
              <a:defRPr/>
            </a:pPr>
            <a:r>
              <a:rPr lang="fr-FR" sz="1600" dirty="0"/>
              <a:t>A contrario, </a:t>
            </a:r>
            <a:r>
              <a:rPr lang="fr-FR" sz="1600" b="1" dirty="0"/>
              <a:t>un agent à temps partiel thérapeutique conserve le bénéficie de son autorisation </a:t>
            </a:r>
            <a:r>
              <a:rPr lang="fr-FR" sz="1600" dirty="0"/>
              <a:t>en cas de mobilité (article L. 823-2 du CGFP).</a:t>
            </a:r>
            <a:endParaRPr lang="fr-FR" sz="1600" b="1" dirty="0">
              <a:latin typeface="Calibri"/>
            </a:endParaRPr>
          </a:p>
        </p:txBody>
      </p:sp>
      <p:pic>
        <p:nvPicPr>
          <p:cNvPr id="3" name="Image 2" descr="Logo_CDG18_BS.jpg">
            <a:extLst>
              <a:ext uri="{FF2B5EF4-FFF2-40B4-BE49-F238E27FC236}">
                <a16:creationId xmlns:a16="http://schemas.microsoft.com/office/drawing/2014/main" id="{C35E6AEC-CEFE-58DB-598D-19FC332B86AF}"/>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7C3F854F-B716-A652-F7BF-2D5AA617E763}"/>
              </a:ext>
            </a:extLst>
          </p:cNvPr>
          <p:cNvGrpSpPr>
            <a:grpSpLocks/>
          </p:cNvGrpSpPr>
          <p:nvPr/>
        </p:nvGrpSpPr>
        <p:grpSpPr bwMode="auto">
          <a:xfrm>
            <a:off x="1357290" y="285728"/>
            <a:ext cx="7661932" cy="1238272"/>
            <a:chOff x="2521302" y="4447632"/>
            <a:chExt cx="6645275" cy="2324642"/>
          </a:xfrm>
        </p:grpSpPr>
        <p:sp>
          <p:nvSpPr>
            <p:cNvPr id="13" name="Oval 2">
              <a:extLst>
                <a:ext uri="{FF2B5EF4-FFF2-40B4-BE49-F238E27FC236}">
                  <a16:creationId xmlns:a16="http://schemas.microsoft.com/office/drawing/2014/main" id="{7A980B11-E428-8626-C417-A31E6FCA077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D348A764-F0CC-2E1C-CB51-43136481B39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F4CB042D-3C22-542B-1283-DCC76FF0D68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99342357-9A2D-C8D2-EAD7-8EB4DA9CB2B1}"/>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335205F1-E1C1-AFD3-BE0C-069A8450984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1E2E419A-E113-BE38-B12D-2ECF6FAA260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B6267BC4-673C-B6F9-4D3D-889F3F157E3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2E60ABFD-47F8-13B4-0841-09B061443ACF}"/>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AFB24823-296D-18FD-2896-09440134DD3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F1CCD761-BFEA-ABC9-2251-B99F947ED35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A2173E2F-BAAB-C98F-8979-4F2100107A4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403036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018484" y="195636"/>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Les conséquences de la mutation</a:t>
            </a:r>
            <a:endParaRPr lang="fr-FR" altLang="fr-FR" dirty="0">
              <a:solidFill>
                <a:srgbClr val="66CCFF"/>
              </a:solidFill>
            </a:endParaRPr>
          </a:p>
        </p:txBody>
      </p:sp>
      <p:sp>
        <p:nvSpPr>
          <p:cNvPr id="11" name="Espace réservé du contenu 2"/>
          <p:cNvSpPr txBox="1">
            <a:spLocks/>
          </p:cNvSpPr>
          <p:nvPr/>
        </p:nvSpPr>
        <p:spPr>
          <a:xfrm>
            <a:off x="299777" y="1124744"/>
            <a:ext cx="8544445"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r-FR" sz="1800" b="1" dirty="0">
              <a:solidFill>
                <a:srgbClr val="3F2270"/>
              </a:solidFill>
            </a:endParaRPr>
          </a:p>
          <a:p>
            <a:endParaRPr lang="fr-FR" dirty="0"/>
          </a:p>
        </p:txBody>
      </p:sp>
      <p:sp>
        <p:nvSpPr>
          <p:cNvPr id="2" name="Rectangle 1"/>
          <p:cNvSpPr/>
          <p:nvPr/>
        </p:nvSpPr>
        <p:spPr>
          <a:xfrm>
            <a:off x="221734" y="2023443"/>
            <a:ext cx="8797487" cy="5062924"/>
          </a:xfrm>
          <a:prstGeom prst="rect">
            <a:avLst/>
          </a:prstGeom>
        </p:spPr>
        <p:txBody>
          <a:bodyPr wrap="square">
            <a:spAutoFit/>
          </a:bodyPr>
          <a:lstStyle/>
          <a:p>
            <a:pPr marR="0" lvl="0" indent="-342900" algn="just" defTabSz="914400" rtl="0" eaLnBrk="1" fontAlgn="auto" latinLnBrk="0" hangingPunct="1">
              <a:lnSpc>
                <a:spcPct val="100000"/>
              </a:lnSpc>
              <a:spcBef>
                <a:spcPts val="600"/>
              </a:spcBef>
              <a:spcAft>
                <a:spcPts val="600"/>
              </a:spcAft>
              <a:buClrTx/>
              <a:buSzTx/>
              <a:buFont typeface="Wingdings"/>
              <a:buChar char="F"/>
              <a:tabLst/>
              <a:defRPr/>
            </a:pPr>
            <a:r>
              <a:rPr lang="fr-FR" sz="2000" b="1" dirty="0">
                <a:solidFill>
                  <a:srgbClr val="BE0F2E"/>
                </a:solidFill>
                <a:latin typeface="Calibri"/>
              </a:rPr>
              <a:t>L</a:t>
            </a:r>
            <a:r>
              <a:rPr kumimoji="0" lang="fr-FR" sz="2000" b="1" i="0" u="none" strike="noStrike" kern="1200" cap="none" spc="0" normalizeH="0" baseline="0" noProof="0" dirty="0">
                <a:ln>
                  <a:noFill/>
                </a:ln>
                <a:solidFill>
                  <a:srgbClr val="BE0F2E"/>
                </a:solidFill>
                <a:effectLst/>
                <a:uLnTx/>
                <a:uFillTx/>
                <a:latin typeface="Calibri"/>
                <a:ea typeface="+mn-ea"/>
                <a:cs typeface="+mn-cs"/>
              </a:rPr>
              <a:t>e</a:t>
            </a:r>
            <a:r>
              <a:rPr lang="fr-FR" sz="2000" b="1" dirty="0">
                <a:solidFill>
                  <a:srgbClr val="BE0F2E"/>
                </a:solidFill>
                <a:latin typeface="Calibri"/>
              </a:rPr>
              <a:t> remboursement des frais de formation et engagement de servir : </a:t>
            </a:r>
            <a:endParaRPr kumimoji="0" lang="fr-FR" sz="2000" b="1" i="0" u="none" strike="noStrike" kern="1200" cap="none" spc="0" normalizeH="0" baseline="0" noProof="0" dirty="0">
              <a:ln>
                <a:noFill/>
              </a:ln>
              <a:solidFill>
                <a:srgbClr val="BE0F2E"/>
              </a:solidFill>
              <a:effectLst/>
              <a:uLnTx/>
              <a:uFillTx/>
              <a:latin typeface="Calibri"/>
              <a:ea typeface="+mn-ea"/>
              <a:cs typeface="+mn-cs"/>
            </a:endParaRPr>
          </a:p>
          <a:p>
            <a:pPr marL="285750" indent="-285750" algn="just">
              <a:spcBef>
                <a:spcPts val="600"/>
              </a:spcBef>
              <a:spcAft>
                <a:spcPts val="600"/>
              </a:spcAft>
              <a:buFont typeface="Wingdings" panose="05000000000000000000" pitchFamily="2" charset="2"/>
              <a:buChar char="§"/>
              <a:defRPr/>
            </a:pPr>
            <a:r>
              <a:rPr lang="fr-FR" sz="1700" dirty="0"/>
              <a:t>Le remboursement des frais de formation :</a:t>
            </a:r>
          </a:p>
          <a:p>
            <a:pPr algn="just">
              <a:spcBef>
                <a:spcPts val="600"/>
              </a:spcBef>
              <a:spcAft>
                <a:spcPts val="600"/>
              </a:spcAft>
              <a:defRPr/>
            </a:pPr>
            <a:r>
              <a:rPr lang="fr-FR" sz="1700" dirty="0"/>
              <a:t>Selon l’article L. 512-25 du Code général de la fonction publique, lorsque l’agent </a:t>
            </a:r>
            <a:r>
              <a:rPr lang="fr-FR" sz="1700" b="1" dirty="0"/>
              <a:t>est muté dans les trois années suivant sa titularisation</a:t>
            </a:r>
            <a:r>
              <a:rPr lang="fr-FR" sz="1700" dirty="0"/>
              <a:t>, la collectivité territoriale ou l’établissement public d’accueil est dans l’obligation de </a:t>
            </a:r>
            <a:r>
              <a:rPr lang="fr-FR" sz="1700" b="1" dirty="0"/>
              <a:t>verser une compensation financière </a:t>
            </a:r>
            <a:r>
              <a:rPr lang="fr-FR" sz="1700" dirty="0"/>
              <a:t>à la collectivité ou établissement d’origine. </a:t>
            </a:r>
          </a:p>
          <a:p>
            <a:pPr algn="just">
              <a:spcBef>
                <a:spcPts val="600"/>
              </a:spcBef>
              <a:spcAft>
                <a:spcPts val="600"/>
              </a:spcAft>
              <a:defRPr/>
            </a:pPr>
            <a:r>
              <a:rPr lang="fr-FR" sz="1700" u="sng" dirty="0"/>
              <a:t>Cette indemnité correspond : </a:t>
            </a:r>
          </a:p>
          <a:p>
            <a:pPr marL="285750" indent="-285750" algn="just">
              <a:spcBef>
                <a:spcPts val="600"/>
              </a:spcBef>
              <a:spcAft>
                <a:spcPts val="600"/>
              </a:spcAft>
              <a:buFontTx/>
              <a:buChar char="-"/>
              <a:defRPr/>
            </a:pPr>
            <a:r>
              <a:rPr lang="fr-FR" sz="1700" dirty="0"/>
              <a:t>à la rémunération perçue par l’intéressé pendant le temps de formation obligatoire prévu au 1° de l’article L. 422-28 du CGFP (formations d’intégration et de professionnalisation) ; </a:t>
            </a:r>
          </a:p>
          <a:p>
            <a:pPr marL="285750" indent="-285750" algn="just">
              <a:spcBef>
                <a:spcPts val="600"/>
              </a:spcBef>
              <a:spcAft>
                <a:spcPts val="600"/>
              </a:spcAft>
              <a:buFontTx/>
              <a:buChar char="-"/>
              <a:defRPr/>
            </a:pPr>
            <a:r>
              <a:rPr lang="fr-FR" sz="1700" dirty="0"/>
              <a:t>au coût de toute formation complémentaire suivie, le cas échéant, au cours de ces trois années.</a:t>
            </a:r>
          </a:p>
          <a:p>
            <a:pPr algn="just">
              <a:spcBef>
                <a:spcPts val="600"/>
              </a:spcBef>
              <a:spcAft>
                <a:spcPts val="600"/>
              </a:spcAft>
              <a:defRPr/>
            </a:pPr>
            <a:r>
              <a:rPr lang="fr-FR" sz="1700" dirty="0"/>
              <a:t>A défaut d’accord sur le montant de cette indemnité, la collectivité d’accueil rembourse la totalité des dépenses engagées par la collectivité d’origine. </a:t>
            </a:r>
          </a:p>
          <a:p>
            <a:pPr marL="285750" indent="-285750" algn="just">
              <a:buFont typeface="Arial" panose="020B0604020202020204" pitchFamily="34" charset="0"/>
              <a:buChar char="•"/>
              <a:defRPr/>
            </a:pPr>
            <a:endParaRPr lang="fr-FR" sz="1700" dirty="0">
              <a:solidFill>
                <a:schemeClr val="tx2"/>
              </a:solidFill>
            </a:endParaRPr>
          </a:p>
          <a:p>
            <a:pPr algn="just">
              <a:defRPr/>
            </a:pPr>
            <a:endParaRPr lang="fr-FR" sz="1700" dirty="0">
              <a:solidFill>
                <a:schemeClr val="tx2"/>
              </a:solidFill>
            </a:endParaRPr>
          </a:p>
        </p:txBody>
      </p:sp>
      <p:pic>
        <p:nvPicPr>
          <p:cNvPr id="3" name="Image 2" descr="Logo_CDG18_BS.jpg">
            <a:extLst>
              <a:ext uri="{FF2B5EF4-FFF2-40B4-BE49-F238E27FC236}">
                <a16:creationId xmlns:a16="http://schemas.microsoft.com/office/drawing/2014/main" id="{2B5CC1AE-D3D5-DD71-10BA-AA3B9341BB27}"/>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3" name="Groupe 14">
            <a:extLst>
              <a:ext uri="{FF2B5EF4-FFF2-40B4-BE49-F238E27FC236}">
                <a16:creationId xmlns:a16="http://schemas.microsoft.com/office/drawing/2014/main" id="{45461F82-8B81-29E7-731B-DEBE7E8F643D}"/>
              </a:ext>
            </a:extLst>
          </p:cNvPr>
          <p:cNvGrpSpPr>
            <a:grpSpLocks/>
          </p:cNvGrpSpPr>
          <p:nvPr/>
        </p:nvGrpSpPr>
        <p:grpSpPr bwMode="auto">
          <a:xfrm>
            <a:off x="1357290" y="285728"/>
            <a:ext cx="7661932" cy="2016596"/>
            <a:chOff x="2521302" y="4447632"/>
            <a:chExt cx="6645275" cy="2324642"/>
          </a:xfrm>
        </p:grpSpPr>
        <p:sp>
          <p:nvSpPr>
            <p:cNvPr id="14" name="Oval 2">
              <a:extLst>
                <a:ext uri="{FF2B5EF4-FFF2-40B4-BE49-F238E27FC236}">
                  <a16:creationId xmlns:a16="http://schemas.microsoft.com/office/drawing/2014/main" id="{5B204C1F-CEED-4E2D-1B7E-D3A50AD7AFF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670C242C-583E-C812-1A37-196254CC665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0F01BA0B-3BE1-412A-C36A-F971DC74598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7" name="Group 6">
              <a:extLst>
                <a:ext uri="{FF2B5EF4-FFF2-40B4-BE49-F238E27FC236}">
                  <a16:creationId xmlns:a16="http://schemas.microsoft.com/office/drawing/2014/main" id="{D4103B9E-B283-2A04-5DEE-DBBB2E4B377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F8F032C-0C78-8A5C-A1D3-F065A9D197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0D521F8C-28F4-DAA6-13CA-F1B8BAA136DD}"/>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2C075886-3B50-0F0A-F7EC-5FA0FA6976F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8" name="Group 10">
              <a:extLst>
                <a:ext uri="{FF2B5EF4-FFF2-40B4-BE49-F238E27FC236}">
                  <a16:creationId xmlns:a16="http://schemas.microsoft.com/office/drawing/2014/main" id="{87B897CD-99C7-B39E-AB6D-C529DDBC04D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F1DEE92-4E33-3614-9EC9-9741FF827A9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BAB16FE-529B-AB1C-DEBB-89CA28D2C45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8EEE6B0-EF6D-1E00-048C-842DE25C822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95801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2911794" y="201530"/>
            <a:ext cx="852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200" dirty="0">
                <a:solidFill>
                  <a:srgbClr val="66CCFF"/>
                </a:solidFill>
              </a:rPr>
              <a:t>Les conséquences de la mutation</a:t>
            </a:r>
            <a:endParaRPr lang="fr-FR" altLang="fr-FR" dirty="0">
              <a:solidFill>
                <a:srgbClr val="66CCFF"/>
              </a:solidFill>
            </a:endParaRPr>
          </a:p>
        </p:txBody>
      </p:sp>
      <p:sp>
        <p:nvSpPr>
          <p:cNvPr id="2" name="Rectangle 1"/>
          <p:cNvSpPr/>
          <p:nvPr/>
        </p:nvSpPr>
        <p:spPr>
          <a:xfrm>
            <a:off x="-28575" y="1345217"/>
            <a:ext cx="9172575" cy="5786199"/>
          </a:xfrm>
          <a:prstGeom prst="rect">
            <a:avLst/>
          </a:prstGeom>
        </p:spPr>
        <p:txBody>
          <a:bodyPr wrap="square">
            <a:spAutoFit/>
          </a:bodyPr>
          <a:lstStyle/>
          <a:p>
            <a:pPr indent="-285750" algn="just">
              <a:spcBef>
                <a:spcPts val="600"/>
              </a:spcBef>
              <a:spcAft>
                <a:spcPts val="600"/>
              </a:spcAft>
              <a:buFont typeface="Wingdings" panose="05000000000000000000" pitchFamily="2" charset="2"/>
              <a:buChar char="§"/>
              <a:defRPr/>
            </a:pPr>
            <a:r>
              <a:rPr lang="fr-FR" sz="1600" dirty="0"/>
              <a:t>L’engagement de servir : </a:t>
            </a:r>
          </a:p>
          <a:p>
            <a:pPr algn="just">
              <a:spcBef>
                <a:spcPts val="600"/>
              </a:spcBef>
              <a:spcAft>
                <a:spcPts val="600"/>
              </a:spcAft>
            </a:pPr>
            <a:r>
              <a:rPr lang="fr-FR" sz="1600" dirty="0"/>
              <a:t>« Le fonctionnaire territorial qui suit ou qui a suivi les formations prévues par un statut particulier antérieurement à sa prise de fonction peut être soumis à l'obligation de servir dans la fonction publique territoriale » article L. 327-8 du CGFP.</a:t>
            </a:r>
          </a:p>
          <a:p>
            <a:pPr algn="just">
              <a:spcBef>
                <a:spcPts val="600"/>
              </a:spcBef>
              <a:spcAft>
                <a:spcPts val="600"/>
              </a:spcAft>
              <a:defRPr/>
            </a:pPr>
            <a:r>
              <a:rPr lang="fr-FR" sz="1600" dirty="0"/>
              <a:t>Seuls les agents du cadre d’emplois </a:t>
            </a:r>
            <a:r>
              <a:rPr lang="fr-FR" sz="1600" b="1" dirty="0"/>
              <a:t>des policiers municipaux recrutés en qualité de stagiaires, puis titularisés dans un cadre d’emplois de la police municipale</a:t>
            </a:r>
            <a:r>
              <a:rPr lang="fr-FR" sz="1600" dirty="0"/>
              <a:t>, sont concernés pour l’instant par cette obligation.</a:t>
            </a:r>
          </a:p>
          <a:p>
            <a:pPr algn="just">
              <a:spcBef>
                <a:spcPts val="600"/>
              </a:spcBef>
              <a:spcAft>
                <a:spcPts val="600"/>
              </a:spcAft>
              <a:defRPr/>
            </a:pPr>
            <a:r>
              <a:rPr lang="fr-FR" sz="1600" dirty="0"/>
              <a:t>Si l’autorité territoriale entend imposer un engagement de servir, </a:t>
            </a:r>
            <a:r>
              <a:rPr lang="fr-FR" sz="1600" b="1" dirty="0"/>
              <a:t>elle doit impérativement en informer l’agent par écrit avant sa nomination.</a:t>
            </a:r>
            <a:r>
              <a:rPr lang="fr-FR" sz="1600" dirty="0"/>
              <a:t> </a:t>
            </a:r>
          </a:p>
          <a:p>
            <a:pPr algn="just" fontAlgn="base">
              <a:spcBef>
                <a:spcPts val="600"/>
              </a:spcBef>
            </a:pPr>
            <a:r>
              <a:rPr lang="fr-FR" sz="1600" u="sng" dirty="0"/>
              <a:t>Ce document précise :</a:t>
            </a:r>
          </a:p>
          <a:p>
            <a:pPr algn="just" fontAlgn="base">
              <a:spcBef>
                <a:spcPts val="600"/>
              </a:spcBef>
            </a:pPr>
            <a:endParaRPr lang="fr-FR" sz="1600" u="sng" dirty="0"/>
          </a:p>
          <a:p>
            <a:pPr marL="285750" indent="-285750" algn="just" fontAlgn="base">
              <a:buFont typeface="Arial" panose="020B0604020202020204" pitchFamily="34" charset="0"/>
              <a:buChar char="•"/>
            </a:pPr>
            <a:r>
              <a:rPr lang="fr-FR" sz="1600" dirty="0"/>
              <a:t>La durée de l’engagement de servir (</a:t>
            </a:r>
            <a:r>
              <a:rPr lang="fr-FR" sz="1600" b="1" dirty="0"/>
              <a:t>maximum 3 ans </a:t>
            </a:r>
            <a:r>
              <a:rPr lang="fr-FR" sz="1600" dirty="0"/>
              <a:t>à compter de la date de titularisation),</a:t>
            </a:r>
          </a:p>
          <a:p>
            <a:pPr marL="285750" indent="-285750" algn="just" fontAlgn="base">
              <a:buFont typeface="Arial" panose="020B0604020202020204" pitchFamily="34" charset="0"/>
              <a:buChar char="•"/>
            </a:pPr>
            <a:r>
              <a:rPr lang="fr-FR" sz="1600" b="1" dirty="0"/>
              <a:t>Les conséquences de sa rupture</a:t>
            </a:r>
            <a:r>
              <a:rPr lang="fr-FR" sz="1600" dirty="0"/>
              <a:t>, qui consistent en une obligation de remboursement d’une somme forfaitaire prenant en compte le coût de la formation initiale d’application (FIA).</a:t>
            </a:r>
          </a:p>
          <a:p>
            <a:pPr algn="just" fontAlgn="base">
              <a:spcBef>
                <a:spcPts val="600"/>
              </a:spcBef>
              <a:spcAft>
                <a:spcPts val="600"/>
              </a:spcAft>
            </a:pPr>
            <a:r>
              <a:rPr lang="fr-FR" sz="1600" dirty="0"/>
              <a:t>Ainsi, en cas de rupture de son engagement par l’agent et si cela a été précisé dans un engagement écrit, </a:t>
            </a:r>
            <a:r>
              <a:rPr lang="fr-FR" sz="1600" b="1" dirty="0"/>
              <a:t>la collectivité peut exiger le remboursement des montants forfaitaires.</a:t>
            </a:r>
          </a:p>
          <a:p>
            <a:pPr algn="just" fontAlgn="base">
              <a:spcBef>
                <a:spcPts val="600"/>
              </a:spcBef>
              <a:spcAft>
                <a:spcPts val="600"/>
              </a:spcAft>
            </a:pPr>
            <a:r>
              <a:rPr lang="fr-FR" sz="1600" dirty="0"/>
              <a:t>Dispenses possibles sous certaines conditions : motifs impérieux notamment tirés de son état de santé, ou pour des motifs de nécessités d’ordre familial (article L. 423-10 du CGFP). </a:t>
            </a:r>
          </a:p>
          <a:p>
            <a:pPr algn="just">
              <a:defRPr/>
            </a:pPr>
            <a:endParaRPr lang="fr-FR" sz="1700" dirty="0">
              <a:solidFill>
                <a:schemeClr val="tx2"/>
              </a:solidFill>
            </a:endParaRPr>
          </a:p>
        </p:txBody>
      </p:sp>
      <p:pic>
        <p:nvPicPr>
          <p:cNvPr id="3" name="Image 2" descr="Logo_CDG18_BS.jpg">
            <a:extLst>
              <a:ext uri="{FF2B5EF4-FFF2-40B4-BE49-F238E27FC236}">
                <a16:creationId xmlns:a16="http://schemas.microsoft.com/office/drawing/2014/main" id="{C01F1A53-EB5A-0924-6FB5-61E57276E4A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034FB9DB-4847-1288-CEE5-BAD7F5391B74}"/>
              </a:ext>
            </a:extLst>
          </p:cNvPr>
          <p:cNvGrpSpPr>
            <a:grpSpLocks/>
          </p:cNvGrpSpPr>
          <p:nvPr/>
        </p:nvGrpSpPr>
        <p:grpSpPr bwMode="auto">
          <a:xfrm>
            <a:off x="1358243" y="329215"/>
            <a:ext cx="7661932" cy="1114548"/>
            <a:chOff x="2521302" y="4447632"/>
            <a:chExt cx="6645275" cy="2324642"/>
          </a:xfrm>
        </p:grpSpPr>
        <p:sp>
          <p:nvSpPr>
            <p:cNvPr id="13" name="Oval 2">
              <a:extLst>
                <a:ext uri="{FF2B5EF4-FFF2-40B4-BE49-F238E27FC236}">
                  <a16:creationId xmlns:a16="http://schemas.microsoft.com/office/drawing/2014/main" id="{E0C2104A-ED2E-D20C-7D3A-91B1D2228DF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5E96C8AC-583B-FEC8-7CF6-A1E87C3C0E5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509E5292-E82B-D6B2-03C9-157E225822A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60E4E556-A066-D9A2-EF2B-DB842F4CE12C}"/>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3091780F-3A47-78DF-93CE-2C7CE1ED094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0999201A-F7F1-21D5-C85D-F05F343497F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35869846-6CA9-D436-1726-CA743B7D0FD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AD395835-1B83-2E28-96B4-4465134347C0}"/>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F8D1C5F4-2D85-9BB0-D672-669FAA9F4C6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7B7F96DF-ECA8-EC92-6E08-B1469BE33D9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7E398676-D327-3964-A4B9-FA36B075B84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6754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Graphique, graphisme, logo&#10;&#10;Description générée automatiquement">
            <a:extLst>
              <a:ext uri="{FF2B5EF4-FFF2-40B4-BE49-F238E27FC236}">
                <a16:creationId xmlns:a16="http://schemas.microsoft.com/office/drawing/2014/main" id="{EB8154AB-2484-F8FB-E703-F9D4F0D54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43" t="16593" r="19275"/>
          <a:stretch/>
        </p:blipFill>
        <p:spPr>
          <a:xfrm>
            <a:off x="5905260" y="3931300"/>
            <a:ext cx="2209800" cy="1700128"/>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00B0F0"/>
                </a:solidFill>
              </a:rPr>
              <a:t>1- Campagne avancement de grade et promotion interne</a:t>
            </a:r>
          </a:p>
          <a:p>
            <a:pPr marL="0" indent="0">
              <a:buNone/>
            </a:pPr>
            <a:endParaRPr lang="fr-FR" sz="2400" b="1" u="sng" dirty="0">
              <a:solidFill>
                <a:srgbClr val="92D050"/>
              </a:solidFill>
            </a:endParaRPr>
          </a:p>
          <a:p>
            <a:r>
              <a:rPr lang="fr-FR" sz="2400" dirty="0">
                <a:solidFill>
                  <a:schemeClr val="tx1">
                    <a:lumMod val="95000"/>
                    <a:lumOff val="5000"/>
                  </a:schemeClr>
                </a:solidFill>
              </a:rPr>
              <a:t>Dossiers à télécharger sur l’espace sécurisé du site du CDG 18</a:t>
            </a:r>
          </a:p>
          <a:p>
            <a:r>
              <a:rPr lang="fr-FR" sz="2400" dirty="0">
                <a:solidFill>
                  <a:schemeClr val="tx1">
                    <a:lumMod val="95000"/>
                    <a:lumOff val="5000"/>
                  </a:schemeClr>
                </a:solidFill>
              </a:rPr>
              <a:t>Date limite de dépôt des dossiers le </a:t>
            </a:r>
            <a:r>
              <a:rPr lang="fr-FR" sz="2400" b="1" dirty="0">
                <a:solidFill>
                  <a:srgbClr val="00B0F0"/>
                </a:solidFill>
              </a:rPr>
              <a:t>13 avril 2024</a:t>
            </a:r>
          </a:p>
          <a:p>
            <a:pPr marL="0" indent="0">
              <a:buNone/>
            </a:pPr>
            <a:endParaRPr lang="fr-FR" sz="2400" b="1" dirty="0">
              <a:solidFill>
                <a:srgbClr val="FF9900"/>
              </a:solidFill>
            </a:endParaRPr>
          </a:p>
          <a:p>
            <a:pPr marL="0" indent="0">
              <a:buNone/>
            </a:pPr>
            <a:r>
              <a:rPr lang="fr-FR" sz="2400" b="1" dirty="0">
                <a:solidFill>
                  <a:srgbClr val="FF9900"/>
                </a:solidFill>
              </a:rPr>
              <a:t>	2- Ouverture campagne RSU 2023</a:t>
            </a:r>
          </a:p>
          <a:p>
            <a:pPr marL="0" indent="0">
              <a:buNone/>
            </a:pPr>
            <a:endParaRPr lang="fr-FR" sz="2400" b="1" u="sng" dirty="0">
              <a:solidFill>
                <a:srgbClr val="92D050"/>
              </a:solidFill>
            </a:endParaRPr>
          </a:p>
          <a:p>
            <a:r>
              <a:rPr lang="fr-FR" sz="2400" dirty="0">
                <a:solidFill>
                  <a:schemeClr val="tx1">
                    <a:lumMod val="95000"/>
                    <a:lumOff val="5000"/>
                  </a:schemeClr>
                </a:solidFill>
              </a:rPr>
              <a:t>Prochainement - Ouverture de la plateforme</a:t>
            </a:r>
            <a:endParaRPr lang="fr-FR" sz="2400" b="1" dirty="0">
              <a:solidFill>
                <a:srgbClr val="00B0F0"/>
              </a:solidFill>
            </a:endParaRPr>
          </a:p>
          <a:p>
            <a:pPr marL="685800" lvl="2" indent="0">
              <a:buNone/>
            </a:pPr>
            <a:endParaRPr lang="fr-FR" dirty="0"/>
          </a:p>
          <a:p>
            <a:pPr marL="685800" lvl="2" indent="0">
              <a:buNone/>
            </a:pPr>
            <a:endParaRPr lang="fr-FR"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pic>
        <p:nvPicPr>
          <p:cNvPr id="5" name="Image 4" descr="Une image contenant dessin humoristique, jouet&#10;&#10;Description générée automatiquement">
            <a:extLst>
              <a:ext uri="{FF2B5EF4-FFF2-40B4-BE49-F238E27FC236}">
                <a16:creationId xmlns:a16="http://schemas.microsoft.com/office/drawing/2014/main" id="{2247DCDA-0C15-D6E3-9DB9-1EC953AE8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021" y="1226572"/>
            <a:ext cx="1626079" cy="1371600"/>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5222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76200" y="1902501"/>
            <a:ext cx="9144000" cy="4351338"/>
          </a:xfrm>
        </p:spPr>
        <p:txBody>
          <a:bodyPr>
            <a:normAutofit fontScale="70000" lnSpcReduction="20000"/>
          </a:bodyPr>
          <a:lstStyle/>
          <a:p>
            <a:pPr marL="0" indent="0">
              <a:buNone/>
            </a:pPr>
            <a:r>
              <a:rPr lang="fr-FR" sz="2400" b="1" dirty="0">
                <a:solidFill>
                  <a:srgbClr val="CC99FF"/>
                </a:solidFill>
              </a:rPr>
              <a:t>3- Nouveau simulateur retraite : </a:t>
            </a:r>
          </a:p>
          <a:p>
            <a:pPr lvl="1"/>
            <a:r>
              <a:rPr lang="fr-FR" sz="2400" dirty="0">
                <a:solidFill>
                  <a:srgbClr val="CC99FF"/>
                </a:solidFill>
              </a:rPr>
              <a:t>flash dédié sur le sujet mi-avril</a:t>
            </a:r>
          </a:p>
          <a:p>
            <a:pPr lvl="1"/>
            <a:r>
              <a:rPr lang="fr-FR" sz="2400" dirty="0">
                <a:solidFill>
                  <a:srgbClr val="CC99FF"/>
                </a:solidFill>
              </a:rPr>
              <a:t>Pour les collectivités l’utilisant déjà, faire remonter les difficultés </a:t>
            </a:r>
          </a:p>
          <a:p>
            <a:pPr marL="342900" lvl="1" indent="0">
              <a:buNone/>
            </a:pPr>
            <a:r>
              <a:rPr lang="fr-FR" sz="2400" dirty="0">
                <a:solidFill>
                  <a:srgbClr val="CC99FF"/>
                </a:solidFill>
              </a:rPr>
              <a:t>avant le 09 avril</a:t>
            </a:r>
          </a:p>
          <a:p>
            <a:pPr marL="342900" lvl="1" indent="0">
              <a:buNone/>
            </a:pPr>
            <a:endParaRPr lang="fr-FR" sz="2400" dirty="0">
              <a:solidFill>
                <a:srgbClr val="CC99FF"/>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endParaRPr lang="fr-FR" sz="2400" b="1" dirty="0">
              <a:solidFill>
                <a:srgbClr val="92D050"/>
              </a:solidFill>
            </a:endParaRPr>
          </a:p>
          <a:p>
            <a:pPr marL="0" indent="0">
              <a:buNone/>
            </a:pPr>
            <a:r>
              <a:rPr lang="fr-FR" sz="2400" b="1" dirty="0">
                <a:solidFill>
                  <a:srgbClr val="92D050"/>
                </a:solidFill>
              </a:rPr>
              <a:t>4- Webinaire réforme retraite : présentation de la réforme</a:t>
            </a:r>
          </a:p>
          <a:p>
            <a:pPr marL="0" indent="0">
              <a:buNone/>
            </a:pPr>
            <a:endParaRPr lang="fr-FR" sz="2400" b="1" dirty="0">
              <a:solidFill>
                <a:srgbClr val="92D050"/>
              </a:solidFill>
            </a:endParaRPr>
          </a:p>
          <a:p>
            <a:pPr lvl="2" algn="ctr"/>
            <a:r>
              <a:rPr lang="fr-FR" sz="2400" b="1" dirty="0">
                <a:solidFill>
                  <a:srgbClr val="92D050"/>
                </a:solidFill>
              </a:rPr>
              <a:t>Jeudi 23 mai de 14h</a:t>
            </a:r>
            <a:r>
              <a:rPr lang="fr-FR" sz="2400" b="1" dirty="0">
                <a:solidFill>
                  <a:schemeClr val="tx1">
                    <a:lumMod val="95000"/>
                    <a:lumOff val="5000"/>
                  </a:schemeClr>
                </a:solidFill>
              </a:rPr>
              <a:t> </a:t>
            </a:r>
            <a:r>
              <a:rPr lang="fr-FR" sz="2400" b="1" dirty="0">
                <a:solidFill>
                  <a:srgbClr val="92D050"/>
                </a:solidFill>
              </a:rPr>
              <a:t>à 16h </a:t>
            </a:r>
            <a:r>
              <a:rPr lang="fr-FR" sz="2400" dirty="0">
                <a:solidFill>
                  <a:schemeClr val="tx1">
                    <a:lumMod val="95000"/>
                    <a:lumOff val="5000"/>
                  </a:schemeClr>
                </a:solidFill>
              </a:rPr>
              <a:t>– </a:t>
            </a:r>
            <a:r>
              <a:rPr lang="fr-FR" sz="2400" dirty="0">
                <a:solidFill>
                  <a:schemeClr val="tx1">
                    <a:lumMod val="95000"/>
                    <a:lumOff val="5000"/>
                  </a:schemeClr>
                </a:solidFill>
                <a:hlinkClick r:id="rId2"/>
              </a:rPr>
              <a:t>cliquez ici pour vous connecter</a:t>
            </a:r>
            <a:endParaRPr lang="fr-FR" sz="2400" dirty="0">
              <a:solidFill>
                <a:schemeClr val="tx1">
                  <a:lumMod val="95000"/>
                  <a:lumOff val="5000"/>
                </a:schemeClr>
              </a:solidFill>
            </a:endParaRPr>
          </a:p>
          <a:p>
            <a:pPr lvl="2" algn="ctr"/>
            <a:r>
              <a:rPr lang="fr-FR" sz="2400" b="1" dirty="0">
                <a:solidFill>
                  <a:srgbClr val="92D050"/>
                </a:solidFill>
              </a:rPr>
              <a:t>Jeudi 30 mai de 9h à 11h </a:t>
            </a:r>
            <a:r>
              <a:rPr lang="fr-FR" sz="2400" dirty="0">
                <a:solidFill>
                  <a:schemeClr val="tx1">
                    <a:lumMod val="95000"/>
                    <a:lumOff val="5000"/>
                  </a:schemeClr>
                </a:solidFill>
              </a:rPr>
              <a:t>– </a:t>
            </a:r>
            <a:r>
              <a:rPr lang="fr-FR" sz="2400" dirty="0">
                <a:solidFill>
                  <a:schemeClr val="tx1">
                    <a:lumMod val="95000"/>
                    <a:lumOff val="5000"/>
                  </a:schemeClr>
                </a:solidFill>
                <a:hlinkClick r:id="rId3"/>
              </a:rPr>
              <a:t>cliquez ici pour vous connecter</a:t>
            </a:r>
            <a:endParaRPr lang="fr-FR" sz="2400" dirty="0">
              <a:solidFill>
                <a:schemeClr val="tx1">
                  <a:lumMod val="95000"/>
                  <a:lumOff val="5000"/>
                </a:schemeClr>
              </a:solidFill>
            </a:endParaRPr>
          </a:p>
          <a:p>
            <a:pPr marL="685800" lvl="2" indent="0" algn="ctr">
              <a:buNone/>
            </a:pPr>
            <a:endParaRPr lang="fr-FR" dirty="0"/>
          </a:p>
          <a:p>
            <a:pPr marL="685800" lvl="2" indent="0" algn="ctr">
              <a:buNone/>
            </a:pPr>
            <a:endParaRPr lang="fr-FR" dirty="0"/>
          </a:p>
          <a:p>
            <a:pPr lvl="2" algn="ctr"/>
            <a:endParaRPr lang="fr-FR" sz="2400" b="1" dirty="0">
              <a:solidFill>
                <a:srgbClr val="92D050"/>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pic>
        <p:nvPicPr>
          <p:cNvPr id="10" name="Image 9" descr="Une image contenant texte, Police, Graphique, graphisme&#10;&#10;Description générée automatiquement">
            <a:extLst>
              <a:ext uri="{FF2B5EF4-FFF2-40B4-BE49-F238E27FC236}">
                <a16:creationId xmlns:a16="http://schemas.microsoft.com/office/drawing/2014/main" id="{E64CF175-DBFE-FF4C-F34C-C13D38DD2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290" y="948491"/>
            <a:ext cx="2037393" cy="1629915"/>
          </a:xfrm>
          <a:prstGeom prst="rect">
            <a:avLst/>
          </a:prstGeom>
        </p:spPr>
      </p:pic>
      <p:pic>
        <p:nvPicPr>
          <p:cNvPr id="3" name="Image 2">
            <a:extLst>
              <a:ext uri="{FF2B5EF4-FFF2-40B4-BE49-F238E27FC236}">
                <a16:creationId xmlns:a16="http://schemas.microsoft.com/office/drawing/2014/main" id="{2EC02B5B-38BA-914B-BA79-410F988A932F}"/>
              </a:ext>
            </a:extLst>
          </p:cNvPr>
          <p:cNvPicPr>
            <a:picLocks noChangeAspect="1"/>
          </p:cNvPicPr>
          <p:nvPr/>
        </p:nvPicPr>
        <p:blipFill>
          <a:blip r:embed="rId6"/>
          <a:stretch>
            <a:fillRect/>
          </a:stretch>
        </p:blipFill>
        <p:spPr>
          <a:xfrm>
            <a:off x="228600" y="2873847"/>
            <a:ext cx="7924800" cy="2100724"/>
          </a:xfrm>
          <a:prstGeom prst="rect">
            <a:avLst/>
          </a:prstGeom>
        </p:spPr>
      </p:pic>
      <p:cxnSp>
        <p:nvCxnSpPr>
          <p:cNvPr id="9" name="Connecteur droit avec flèche 8">
            <a:extLst>
              <a:ext uri="{FF2B5EF4-FFF2-40B4-BE49-F238E27FC236}">
                <a16:creationId xmlns:a16="http://schemas.microsoft.com/office/drawing/2014/main" id="{14AACDB6-E4D8-EC1D-AD18-3AA47B6692CB}"/>
              </a:ext>
            </a:extLst>
          </p:cNvPr>
          <p:cNvCxnSpPr>
            <a:cxnSpLocks/>
          </p:cNvCxnSpPr>
          <p:nvPr/>
        </p:nvCxnSpPr>
        <p:spPr>
          <a:xfrm flipH="1" flipV="1">
            <a:off x="4568687" y="4884079"/>
            <a:ext cx="3127513" cy="29752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732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81F3E77-45D8-F20C-179F-3A81AEFAA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160" y="721881"/>
            <a:ext cx="4283773" cy="2265045"/>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492793" y="1391612"/>
            <a:ext cx="7886700" cy="1245164"/>
          </a:xfrm>
        </p:spPr>
        <p:txBody>
          <a:bodyPr>
            <a:normAutofit/>
          </a:bodyPr>
          <a:lstStyle/>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GENERALITES</a:t>
            </a:r>
            <a:endParaRPr spc="-20" dirty="0">
              <a:solidFill>
                <a:srgbClr val="00B0F0"/>
              </a:solidFill>
            </a:endParaRPr>
          </a:p>
        </p:txBody>
      </p:sp>
      <p:sp>
        <p:nvSpPr>
          <p:cNvPr id="10" name="ZoneTexte 9">
            <a:extLst>
              <a:ext uri="{FF2B5EF4-FFF2-40B4-BE49-F238E27FC236}">
                <a16:creationId xmlns:a16="http://schemas.microsoft.com/office/drawing/2014/main" id="{38B9DFD6-95C5-A5F2-4BE2-55CFD4E45D2C}"/>
              </a:ext>
            </a:extLst>
          </p:cNvPr>
          <p:cNvSpPr txBox="1"/>
          <p:nvPr/>
        </p:nvSpPr>
        <p:spPr>
          <a:xfrm>
            <a:off x="228600" y="1752600"/>
            <a:ext cx="8699500" cy="4801314"/>
          </a:xfrm>
          <a:prstGeom prst="rect">
            <a:avLst/>
          </a:prstGeom>
          <a:noFill/>
        </p:spPr>
        <p:txBody>
          <a:bodyPr wrap="square" rtlCol="0">
            <a:spAutoFit/>
          </a:bodyPr>
          <a:lstStyle/>
          <a:p>
            <a:pPr marL="285750" indent="-285750">
              <a:buFontTx/>
              <a:buChar char="-"/>
            </a:pPr>
            <a:r>
              <a:rPr lang="fr-FR" b="1" dirty="0"/>
              <a:t>Art L.530-1 CGFP </a:t>
            </a:r>
            <a:r>
              <a:rPr lang="fr-FR" dirty="0"/>
              <a:t>: « </a:t>
            </a:r>
            <a:r>
              <a:rPr lang="fr-FR" i="1" dirty="0"/>
              <a:t>Toute faute commise par un fonctionnaire dans l'exercice ou à l'occasion de l'exercice de ses fonctions l'expose à une sanction disciplinaire sans préjudice, le cas échéant, des peines prévues par la loi pénale.</a:t>
            </a:r>
            <a:br>
              <a:rPr lang="fr-FR" i="1" dirty="0"/>
            </a:br>
            <a:r>
              <a:rPr lang="fr-FR" i="1" dirty="0"/>
              <a:t>Les dispositions de cet article sont applicables aux agents contractuels. </a:t>
            </a:r>
            <a:r>
              <a:rPr lang="fr-FR" dirty="0"/>
              <a:t>»</a:t>
            </a:r>
          </a:p>
          <a:p>
            <a:pPr marL="285750" indent="-285750">
              <a:buFontTx/>
              <a:buChar char="-"/>
            </a:pPr>
            <a:endParaRPr lang="fr-FR" dirty="0"/>
          </a:p>
          <a:p>
            <a:pPr marL="285750" indent="-285750">
              <a:buFontTx/>
              <a:buChar char="-"/>
            </a:pPr>
            <a:r>
              <a:rPr lang="fr-FR" b="1" dirty="0"/>
              <a:t>Pas de définition légale de la faute disciplinaire </a:t>
            </a:r>
            <a:r>
              <a:rPr lang="fr-FR" dirty="0"/>
              <a:t>: tout manquement aux obligations professionnelles</a:t>
            </a:r>
          </a:p>
          <a:p>
            <a:r>
              <a:rPr lang="fr-FR" i="1" u="sng" dirty="0"/>
              <a:t>Exemples</a:t>
            </a:r>
            <a:r>
              <a:rPr lang="fr-FR" dirty="0"/>
              <a:t> : retards répétés, violences physiques ou verbales envers un collègue ou un usager, dégradation du matériel du service, utilisation abusive du téléphone portable pendant le temps de travail, refus d’appliquer une consigne, réalisation d’un cumul d’activités sans autorisation de l’employeur…</a:t>
            </a:r>
          </a:p>
          <a:p>
            <a:pPr marL="285750" indent="-285750">
              <a:buFontTx/>
              <a:buChar char="-"/>
            </a:pPr>
            <a:endParaRPr lang="fr-FR" dirty="0"/>
          </a:p>
          <a:p>
            <a:pPr marL="285750" indent="-285750">
              <a:buFontTx/>
              <a:buChar char="-"/>
            </a:pPr>
            <a:r>
              <a:rPr lang="fr-FR" b="1" dirty="0"/>
              <a:t>Peut aussi concerner des faits commis dans la sphère privée </a:t>
            </a:r>
            <a:r>
              <a:rPr lang="fr-FR" dirty="0"/>
              <a:t>dès lors qu’ils portent atteinte au fonctionnement du service ou à l’image de la collectivité</a:t>
            </a:r>
          </a:p>
          <a:p>
            <a:r>
              <a:rPr lang="fr-FR" i="1" u="sng" dirty="0"/>
              <a:t>Exemples : </a:t>
            </a:r>
            <a:r>
              <a:rPr lang="fr-FR" dirty="0"/>
              <a:t>dénigrer le fonctionnement de la collectivité sur les réseaux sociaux, condamnation pénale pour détention d’images pédopornographiques sur son ordinateur privé</a:t>
            </a:r>
          </a:p>
        </p:txBody>
      </p:sp>
    </p:spTree>
    <p:extLst>
      <p:ext uri="{BB962C8B-B14F-4D97-AF65-F5344CB8AC3E}">
        <p14:creationId xmlns:p14="http://schemas.microsoft.com/office/powerpoint/2010/main" val="310674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33400" y="1538184"/>
            <a:ext cx="7886700" cy="4351338"/>
          </a:xfrm>
        </p:spPr>
        <p:txBody>
          <a:bodyPr>
            <a:normAutofit/>
          </a:bodyPr>
          <a:lstStyle/>
          <a:p>
            <a:pPr marL="0" indent="0">
              <a:buNone/>
            </a:pPr>
            <a:r>
              <a:rPr lang="fr-FR" b="1" dirty="0"/>
              <a:t>Règles procédurales à respecter :</a:t>
            </a:r>
          </a:p>
          <a:p>
            <a:pPr>
              <a:buFontTx/>
              <a:buChar char="-"/>
            </a:pPr>
            <a:r>
              <a:rPr lang="fr-FR" dirty="0">
                <a:solidFill>
                  <a:srgbClr val="00B0F0"/>
                </a:solidFill>
              </a:rPr>
              <a:t>Poursuite dans les 3 ans </a:t>
            </a:r>
            <a:r>
              <a:rPr lang="fr-FR" dirty="0"/>
              <a:t>suivant le jour où l’administration a eu connaissance des faits</a:t>
            </a:r>
          </a:p>
          <a:p>
            <a:pPr>
              <a:buFontTx/>
              <a:buChar char="-"/>
            </a:pPr>
            <a:r>
              <a:rPr lang="fr-FR" dirty="0"/>
              <a:t>La </a:t>
            </a:r>
            <a:r>
              <a:rPr lang="fr-FR" dirty="0">
                <a:solidFill>
                  <a:srgbClr val="00B0F0"/>
                </a:solidFill>
              </a:rPr>
              <a:t>maladie </a:t>
            </a:r>
            <a:r>
              <a:rPr lang="fr-FR" dirty="0"/>
              <a:t>n’empêche pas les poursuites disciplinaires ni l’application d’une sanction</a:t>
            </a:r>
          </a:p>
          <a:p>
            <a:pPr>
              <a:buFontTx/>
              <a:buChar char="-"/>
            </a:pPr>
            <a:r>
              <a:rPr lang="fr-FR" dirty="0"/>
              <a:t>Analyser la gravité des faits pour choisir une </a:t>
            </a:r>
            <a:r>
              <a:rPr lang="fr-FR" dirty="0">
                <a:solidFill>
                  <a:srgbClr val="00B0F0"/>
                </a:solidFill>
              </a:rPr>
              <a:t>sanction proportionnée</a:t>
            </a:r>
          </a:p>
          <a:p>
            <a:pPr>
              <a:buFontTx/>
              <a:buChar char="-"/>
            </a:pPr>
            <a:r>
              <a:rPr lang="fr-FR" dirty="0"/>
              <a:t>Saisir le </a:t>
            </a:r>
            <a:r>
              <a:rPr lang="fr-FR" dirty="0">
                <a:solidFill>
                  <a:srgbClr val="00B0F0"/>
                </a:solidFill>
              </a:rPr>
              <a:t>conseil de discipline ou la CCP </a:t>
            </a:r>
            <a:r>
              <a:rPr lang="fr-FR" dirty="0"/>
              <a:t>préalablement à l’application d’une sanction supérieure à l’exclusion de 3 jours</a:t>
            </a:r>
          </a:p>
          <a:p>
            <a:pPr>
              <a:buFontTx/>
              <a:buChar char="-"/>
            </a:pPr>
            <a:r>
              <a:rPr lang="fr-FR" dirty="0"/>
              <a:t>Pour les sanctions du 1</a:t>
            </a:r>
            <a:r>
              <a:rPr lang="fr-FR" baseline="30000" dirty="0"/>
              <a:t>er</a:t>
            </a:r>
            <a:r>
              <a:rPr lang="fr-FR" dirty="0"/>
              <a:t> groupe, </a:t>
            </a:r>
            <a:r>
              <a:rPr lang="fr-FR" dirty="0">
                <a:solidFill>
                  <a:srgbClr val="00B0F0"/>
                </a:solidFill>
              </a:rPr>
              <a:t>l’entretien avec l’autorité territoriale </a:t>
            </a:r>
            <a:r>
              <a:rPr lang="fr-FR" dirty="0"/>
              <a:t>n’est pas obligatoire mais vivement recommandé : rédiger un compte-rendu de l’entretien et le faire signer à l’agent</a:t>
            </a:r>
          </a:p>
          <a:p>
            <a:pPr>
              <a:buFontTx/>
              <a:buChar char="-"/>
            </a:pPr>
            <a:endParaRPr lang="fr-FR"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48841" y="524047"/>
            <a:ext cx="5456259"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PROCEDURE DISCIPLINAIRE</a:t>
            </a:r>
            <a:endParaRPr spc="-20" dirty="0">
              <a:solidFill>
                <a:srgbClr val="00B0F0"/>
              </a:solidFill>
            </a:endParaRPr>
          </a:p>
        </p:txBody>
      </p:sp>
      <p:pic>
        <p:nvPicPr>
          <p:cNvPr id="9" name="Image 8" descr="Une image contenant dessin, croquis, clipart, illustration&#10;&#10;Description générée automatiquement">
            <a:extLst>
              <a:ext uri="{FF2B5EF4-FFF2-40B4-BE49-F238E27FC236}">
                <a16:creationId xmlns:a16="http://schemas.microsoft.com/office/drawing/2014/main" id="{24BC01A1-7344-7BC0-30D8-60856C849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395" y="4973169"/>
            <a:ext cx="1832705" cy="1832705"/>
          </a:xfrm>
          <a:prstGeom prst="rect">
            <a:avLst/>
          </a:prstGeom>
        </p:spPr>
      </p:pic>
    </p:spTree>
    <p:extLst>
      <p:ext uri="{BB962C8B-B14F-4D97-AF65-F5344CB8AC3E}">
        <p14:creationId xmlns:p14="http://schemas.microsoft.com/office/powerpoint/2010/main" val="22111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dessin humoristique, clipart, dessin, Dessin animé&#10;&#10;Description générée automatiquement">
            <a:extLst>
              <a:ext uri="{FF2B5EF4-FFF2-40B4-BE49-F238E27FC236}">
                <a16:creationId xmlns:a16="http://schemas.microsoft.com/office/drawing/2014/main" id="{DACCEE40-D087-5CBD-99BA-FE2F85CD9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758" y="1039959"/>
            <a:ext cx="1137622" cy="1174319"/>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492793" y="1391612"/>
            <a:ext cx="7886700" cy="1245164"/>
          </a:xfrm>
        </p:spPr>
        <p:txBody>
          <a:bodyPr>
            <a:normAutofit/>
          </a:bodyPr>
          <a:lstStyle/>
          <a:p>
            <a:pPr>
              <a:buFontTx/>
              <a:buChar char="-"/>
            </a:pPr>
            <a:r>
              <a:rPr lang="fr-FR" b="1" dirty="0">
                <a:solidFill>
                  <a:srgbClr val="00B0F0"/>
                </a:solidFill>
              </a:rPr>
              <a:t>Fonctionnaires titulaires : (art L.533-1 CGFP)</a:t>
            </a:r>
          </a:p>
          <a:p>
            <a:pPr marL="0" indent="0">
              <a:buNone/>
            </a:pPr>
            <a:r>
              <a:rPr lang="fr-FR" dirty="0"/>
              <a:t>Sanctions du 2</a:t>
            </a:r>
            <a:r>
              <a:rPr lang="fr-FR" baseline="30000" dirty="0"/>
              <a:t>ème</a:t>
            </a:r>
            <a:r>
              <a:rPr lang="fr-FR" dirty="0"/>
              <a:t>, 3</a:t>
            </a:r>
            <a:r>
              <a:rPr lang="fr-FR" baseline="30000" dirty="0"/>
              <a:t>ème</a:t>
            </a:r>
            <a:r>
              <a:rPr lang="fr-FR" dirty="0"/>
              <a:t> et 4</a:t>
            </a:r>
            <a:r>
              <a:rPr lang="fr-FR" baseline="30000" dirty="0"/>
              <a:t>ème</a:t>
            </a:r>
            <a:r>
              <a:rPr lang="fr-FR" dirty="0"/>
              <a:t> groupe après consultation préalable du conseil de discipline</a:t>
            </a: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Echelles de sanctions disciplinaires</a:t>
            </a:r>
            <a:endParaRPr spc="-20" dirty="0">
              <a:solidFill>
                <a:srgbClr val="00B0F0"/>
              </a:solidFill>
            </a:endParaRPr>
          </a:p>
        </p:txBody>
      </p:sp>
      <p:graphicFrame>
        <p:nvGraphicFramePr>
          <p:cNvPr id="12" name="Tableau 11">
            <a:extLst>
              <a:ext uri="{FF2B5EF4-FFF2-40B4-BE49-F238E27FC236}">
                <a16:creationId xmlns:a16="http://schemas.microsoft.com/office/drawing/2014/main" id="{770F7346-460D-7582-C105-2EAA9D01883E}"/>
              </a:ext>
            </a:extLst>
          </p:cNvPr>
          <p:cNvGraphicFramePr>
            <a:graphicFrameLocks noGrp="1"/>
          </p:cNvGraphicFramePr>
          <p:nvPr>
            <p:extLst>
              <p:ext uri="{D42A27DB-BD31-4B8C-83A1-F6EECF244321}">
                <p14:modId xmlns:p14="http://schemas.microsoft.com/office/powerpoint/2010/main" val="1749113595"/>
              </p:ext>
            </p:extLst>
          </p:nvPr>
        </p:nvGraphicFramePr>
        <p:xfrm>
          <a:off x="628650" y="2476193"/>
          <a:ext cx="7886700" cy="4229100"/>
        </p:xfrm>
        <a:graphic>
          <a:graphicData uri="http://schemas.openxmlformats.org/drawingml/2006/table">
            <a:tbl>
              <a:tblPr/>
              <a:tblGrid>
                <a:gridCol w="1312970">
                  <a:extLst>
                    <a:ext uri="{9D8B030D-6E8A-4147-A177-3AD203B41FA5}">
                      <a16:colId xmlns:a16="http://schemas.microsoft.com/office/drawing/2014/main" val="4111565480"/>
                    </a:ext>
                  </a:extLst>
                </a:gridCol>
                <a:gridCol w="6573730">
                  <a:extLst>
                    <a:ext uri="{9D8B030D-6E8A-4147-A177-3AD203B41FA5}">
                      <a16:colId xmlns:a16="http://schemas.microsoft.com/office/drawing/2014/main" val="2785823326"/>
                    </a:ext>
                  </a:extLst>
                </a:gridCol>
              </a:tblGrid>
              <a:tr h="158424">
                <a:tc>
                  <a:txBody>
                    <a:bodyPr/>
                    <a:lstStyle/>
                    <a:p>
                      <a:pPr algn="ctr"/>
                      <a:r>
                        <a:rPr lang="fr-FR" b="1" dirty="0">
                          <a:ln>
                            <a:noFill/>
                          </a:ln>
                        </a:rPr>
                        <a:t>Groupe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b="1" dirty="0">
                          <a:ln>
                            <a:noFill/>
                          </a:ln>
                        </a:rPr>
                        <a:t>Sanctions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36927313"/>
                  </a:ext>
                </a:extLst>
              </a:tr>
              <a:tr h="0">
                <a:tc>
                  <a:txBody>
                    <a:bodyPr/>
                    <a:lstStyle/>
                    <a:p>
                      <a:r>
                        <a:rPr lang="fr-FR" dirty="0">
                          <a:ln>
                            <a:noFill/>
                          </a:ln>
                        </a:rPr>
                        <a:t>1</a:t>
                      </a:r>
                      <a:r>
                        <a:rPr lang="fr-FR" baseline="30000" dirty="0">
                          <a:ln>
                            <a:noFill/>
                          </a:ln>
                        </a:rPr>
                        <a:t>er</a:t>
                      </a:r>
                      <a:r>
                        <a:rPr lang="fr-FR" dirty="0">
                          <a:ln>
                            <a:noFill/>
                          </a:ln>
                        </a:rPr>
                        <a:t> groupe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800">
                          <a:ln>
                            <a:noFill/>
                          </a:ln>
                        </a:rPr>
                        <a:t>- Avertissement</a:t>
                      </a:r>
                    </a:p>
                    <a:p>
                      <a:r>
                        <a:rPr lang="fr-FR" sz="1800">
                          <a:ln>
                            <a:noFill/>
                          </a:ln>
                        </a:rPr>
                        <a:t>- Blâme</a:t>
                      </a:r>
                    </a:p>
                    <a:p>
                      <a:r>
                        <a:rPr lang="fr-FR" sz="1800">
                          <a:ln>
                            <a:noFill/>
                          </a:ln>
                        </a:rPr>
                        <a:t>- Exclusion temporaire de fonctions de 1 à 3 jours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7267942"/>
                  </a:ext>
                </a:extLst>
              </a:tr>
              <a:tr h="0">
                <a:tc>
                  <a:txBody>
                    <a:bodyPr/>
                    <a:lstStyle/>
                    <a:p>
                      <a:r>
                        <a:rPr lang="fr-FR" dirty="0">
                          <a:ln>
                            <a:noFill/>
                          </a:ln>
                        </a:rPr>
                        <a:t>2</a:t>
                      </a:r>
                      <a:r>
                        <a:rPr lang="fr-FR" baseline="30000" dirty="0">
                          <a:ln>
                            <a:noFill/>
                          </a:ln>
                        </a:rPr>
                        <a:t>è</a:t>
                      </a:r>
                      <a:r>
                        <a:rPr lang="fr-FR" dirty="0">
                          <a:ln>
                            <a:noFill/>
                          </a:ln>
                        </a:rPr>
                        <a:t> groupe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800" dirty="0">
                          <a:ln>
                            <a:noFill/>
                          </a:ln>
                        </a:rPr>
                        <a:t>- Radiation du tableau d'avancement</a:t>
                      </a:r>
                    </a:p>
                    <a:p>
                      <a:r>
                        <a:rPr lang="fr-FR" sz="1800" dirty="0">
                          <a:ln>
                            <a:noFill/>
                          </a:ln>
                        </a:rPr>
                        <a:t>- Abaissement d'échelon à l'échelon immédiatement inférieur à celui détenu par le fonctionnaire</a:t>
                      </a:r>
                    </a:p>
                    <a:p>
                      <a:r>
                        <a:rPr lang="fr-FR" sz="1800" dirty="0">
                          <a:ln>
                            <a:noFill/>
                          </a:ln>
                        </a:rPr>
                        <a:t>- Exclusion temporaire de fonctions de 4 à 15 jours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110889"/>
                  </a:ext>
                </a:extLst>
              </a:tr>
              <a:tr h="0">
                <a:tc>
                  <a:txBody>
                    <a:bodyPr/>
                    <a:lstStyle/>
                    <a:p>
                      <a:r>
                        <a:rPr lang="fr-FR" dirty="0">
                          <a:ln>
                            <a:noFill/>
                          </a:ln>
                        </a:rPr>
                        <a:t>3</a:t>
                      </a:r>
                      <a:r>
                        <a:rPr lang="fr-FR" baseline="30000" dirty="0">
                          <a:ln>
                            <a:noFill/>
                          </a:ln>
                        </a:rPr>
                        <a:t>è</a:t>
                      </a:r>
                      <a:r>
                        <a:rPr lang="fr-FR" dirty="0">
                          <a:ln>
                            <a:noFill/>
                          </a:ln>
                        </a:rPr>
                        <a:t> groupe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800" dirty="0">
                          <a:ln>
                            <a:noFill/>
                          </a:ln>
                        </a:rPr>
                        <a:t>- Rétrogradation au grade immédiatement inférieur, à un échelon comportant un indice égal ou immédiatement inférieur à celui détenu par le fonctionnaire</a:t>
                      </a:r>
                    </a:p>
                    <a:p>
                      <a:r>
                        <a:rPr lang="fr-FR" sz="1800" dirty="0">
                          <a:ln>
                            <a:noFill/>
                          </a:ln>
                        </a:rPr>
                        <a:t>- Exclusion temporaire de fonctions de 16 jours à 2 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0640478"/>
                  </a:ext>
                </a:extLst>
              </a:tr>
              <a:tr h="0">
                <a:tc>
                  <a:txBody>
                    <a:bodyPr/>
                    <a:lstStyle/>
                    <a:p>
                      <a:r>
                        <a:rPr lang="fr-FR" dirty="0">
                          <a:ln>
                            <a:noFill/>
                          </a:ln>
                        </a:rPr>
                        <a:t>4</a:t>
                      </a:r>
                      <a:r>
                        <a:rPr lang="fr-FR" baseline="30000" dirty="0">
                          <a:ln>
                            <a:noFill/>
                          </a:ln>
                        </a:rPr>
                        <a:t>è</a:t>
                      </a:r>
                      <a:r>
                        <a:rPr lang="fr-FR" dirty="0">
                          <a:ln>
                            <a:noFill/>
                          </a:ln>
                        </a:rPr>
                        <a:t> groupe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800" dirty="0">
                          <a:ln>
                            <a:noFill/>
                          </a:ln>
                        </a:rPr>
                        <a:t>- Mise à la retraite d'office</a:t>
                      </a:r>
                    </a:p>
                    <a:p>
                      <a:r>
                        <a:rPr lang="fr-FR" sz="1800" dirty="0">
                          <a:ln>
                            <a:noFill/>
                          </a:ln>
                        </a:rPr>
                        <a:t>- Révocation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4641472"/>
                  </a:ext>
                </a:extLst>
              </a:tr>
            </a:tbl>
          </a:graphicData>
        </a:graphic>
      </p:graphicFrame>
    </p:spTree>
    <p:extLst>
      <p:ext uri="{BB962C8B-B14F-4D97-AF65-F5344CB8AC3E}">
        <p14:creationId xmlns:p14="http://schemas.microsoft.com/office/powerpoint/2010/main" val="39571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75949" y="1549483"/>
            <a:ext cx="7886700" cy="520655"/>
          </a:xfrm>
        </p:spPr>
        <p:txBody>
          <a:bodyPr>
            <a:normAutofit fontScale="25000" lnSpcReduction="20000"/>
          </a:bodyPr>
          <a:lstStyle/>
          <a:p>
            <a:pPr>
              <a:buFontTx/>
              <a:buChar char="-"/>
            </a:pPr>
            <a:r>
              <a:rPr lang="fr-FR" sz="8400" b="1" dirty="0">
                <a:solidFill>
                  <a:srgbClr val="00B0F0"/>
                </a:solidFill>
              </a:rPr>
              <a:t>Fonctionnaires stagiaires (art 6 décret 92-194)</a:t>
            </a:r>
          </a:p>
          <a:p>
            <a:pPr>
              <a:lnSpc>
                <a:spcPct val="120000"/>
              </a:lnSpc>
              <a:buFont typeface="Arial" panose="020B0604020202020204" pitchFamily="34" charset="0"/>
              <a:buChar char="•"/>
            </a:pPr>
            <a:r>
              <a:rPr lang="fr-FR" sz="8400" dirty="0"/>
              <a:t>Avertissement</a:t>
            </a:r>
          </a:p>
          <a:p>
            <a:pPr>
              <a:lnSpc>
                <a:spcPct val="120000"/>
              </a:lnSpc>
              <a:buFont typeface="Arial" panose="020B0604020202020204" pitchFamily="34" charset="0"/>
              <a:buChar char="•"/>
            </a:pPr>
            <a:r>
              <a:rPr lang="fr-FR" sz="8400" dirty="0"/>
              <a:t>Blâme</a:t>
            </a:r>
          </a:p>
          <a:p>
            <a:pPr>
              <a:lnSpc>
                <a:spcPct val="120000"/>
              </a:lnSpc>
              <a:buFont typeface="Arial" panose="020B0604020202020204" pitchFamily="34" charset="0"/>
              <a:buChar char="•"/>
            </a:pPr>
            <a:r>
              <a:rPr lang="fr-FR" sz="8400" dirty="0"/>
              <a:t>Exclusion temporaire de fonctions de 1 à 3 jours</a:t>
            </a:r>
          </a:p>
          <a:p>
            <a:pPr>
              <a:lnSpc>
                <a:spcPct val="120000"/>
              </a:lnSpc>
              <a:buFont typeface="Arial" panose="020B0604020202020204" pitchFamily="34" charset="0"/>
              <a:buChar char="•"/>
            </a:pPr>
            <a:endParaRPr lang="fr-FR" sz="8400" dirty="0"/>
          </a:p>
          <a:p>
            <a:pPr marL="0" indent="0">
              <a:lnSpc>
                <a:spcPct val="120000"/>
              </a:lnSpc>
              <a:buNone/>
            </a:pPr>
            <a:r>
              <a:rPr lang="fr-FR" sz="8400" b="1" u="sng" dirty="0"/>
              <a:t>Avec consultation préalable du conseil de discipline</a:t>
            </a:r>
          </a:p>
          <a:p>
            <a:pPr>
              <a:lnSpc>
                <a:spcPct val="120000"/>
              </a:lnSpc>
              <a:buFont typeface="Arial" panose="020B0604020202020204" pitchFamily="34" charset="0"/>
              <a:buChar char="•"/>
            </a:pPr>
            <a:r>
              <a:rPr lang="fr-FR" sz="8400" dirty="0"/>
              <a:t>Exclusion temporaire de fonctions de 4 à 15 jours</a:t>
            </a:r>
          </a:p>
          <a:p>
            <a:pPr>
              <a:lnSpc>
                <a:spcPct val="120000"/>
              </a:lnSpc>
              <a:buFont typeface="Arial" panose="020B0604020202020204" pitchFamily="34" charset="0"/>
              <a:buChar char="•"/>
            </a:pPr>
            <a:r>
              <a:rPr lang="fr-FR" sz="8400" dirty="0"/>
              <a:t>Exclusion définitive du service.</a:t>
            </a:r>
          </a:p>
          <a:p>
            <a:pPr>
              <a:buFont typeface="Arial" panose="020B0604020202020204" pitchFamily="34" charset="0"/>
              <a:buChar char="•"/>
            </a:pPr>
            <a:endParaRPr lang="fr-FR" sz="8400" dirty="0"/>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Echelles de sanctions disciplinaires</a:t>
            </a:r>
            <a:endParaRPr spc="-20" dirty="0">
              <a:solidFill>
                <a:srgbClr val="00B0F0"/>
              </a:solidFill>
            </a:endParaRPr>
          </a:p>
        </p:txBody>
      </p:sp>
      <p:pic>
        <p:nvPicPr>
          <p:cNvPr id="9" name="Image 8" descr="Une image contenant dessin humoristique, clipart, dessin, Dessin animé&#10;&#10;Description générée automatiquement">
            <a:extLst>
              <a:ext uri="{FF2B5EF4-FFF2-40B4-BE49-F238E27FC236}">
                <a16:creationId xmlns:a16="http://schemas.microsoft.com/office/drawing/2014/main" id="{DACCEE40-D087-5CBD-99BA-FE2F85CD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908" y="1148328"/>
            <a:ext cx="1137622" cy="1174319"/>
          </a:xfrm>
          <a:prstGeom prst="rect">
            <a:avLst/>
          </a:prstGeom>
        </p:spPr>
      </p:pic>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606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75949" y="1549483"/>
            <a:ext cx="7886700" cy="520655"/>
          </a:xfrm>
        </p:spPr>
        <p:txBody>
          <a:bodyPr>
            <a:normAutofit fontScale="25000" lnSpcReduction="20000"/>
          </a:bodyPr>
          <a:lstStyle/>
          <a:p>
            <a:pPr>
              <a:buFont typeface="Arial" panose="020B0604020202020204" pitchFamily="34" charset="0"/>
              <a:buChar char="•"/>
            </a:pPr>
            <a:endParaRPr lang="fr-FR" sz="8400" dirty="0"/>
          </a:p>
          <a:p>
            <a:pPr>
              <a:buFontTx/>
              <a:buChar char="-"/>
            </a:pPr>
            <a:r>
              <a:rPr lang="fr-FR" sz="8400" b="1" dirty="0">
                <a:solidFill>
                  <a:srgbClr val="00B0F0"/>
                </a:solidFill>
              </a:rPr>
              <a:t>Contractuels (art 36-1 décret 88-145)</a:t>
            </a:r>
          </a:p>
          <a:p>
            <a:pPr marL="0" indent="0">
              <a:buNone/>
            </a:pPr>
            <a:endParaRPr lang="fr-FR" sz="8400" b="1" dirty="0">
              <a:solidFill>
                <a:srgbClr val="00B0F0"/>
              </a:solidFill>
            </a:endParaRPr>
          </a:p>
          <a:p>
            <a:pPr marL="0" lvl="0" indent="0" defTabSz="914400" eaLnBrk="0" fontAlgn="base" hangingPunct="0">
              <a:lnSpc>
                <a:spcPct val="120000"/>
              </a:lnSpc>
              <a:spcBef>
                <a:spcPct val="0"/>
              </a:spcBef>
              <a:spcAft>
                <a:spcPct val="0"/>
              </a:spcAft>
              <a:buFontTx/>
              <a:buChar char="•"/>
            </a:pPr>
            <a:r>
              <a:rPr lang="fr-FR" altLang="fr-FR" sz="8400" dirty="0"/>
              <a:t>Avertissement</a:t>
            </a:r>
          </a:p>
          <a:p>
            <a:pPr marL="0" lvl="0" indent="0" defTabSz="914400" eaLnBrk="0" fontAlgn="base" hangingPunct="0">
              <a:lnSpc>
                <a:spcPct val="120000"/>
              </a:lnSpc>
              <a:spcBef>
                <a:spcPct val="0"/>
              </a:spcBef>
              <a:spcAft>
                <a:spcPct val="0"/>
              </a:spcAft>
              <a:buFontTx/>
              <a:buChar char="•"/>
            </a:pPr>
            <a:r>
              <a:rPr lang="fr-FR" altLang="fr-FR" sz="8400" dirty="0"/>
              <a:t>Blâme</a:t>
            </a:r>
          </a:p>
          <a:p>
            <a:pPr marL="0" lvl="0" indent="0" defTabSz="914400" eaLnBrk="0" fontAlgn="base" hangingPunct="0">
              <a:lnSpc>
                <a:spcPct val="120000"/>
              </a:lnSpc>
              <a:spcBef>
                <a:spcPct val="0"/>
              </a:spcBef>
              <a:spcAft>
                <a:spcPct val="0"/>
              </a:spcAft>
              <a:buFontTx/>
              <a:buChar char="•"/>
            </a:pPr>
            <a:r>
              <a:rPr lang="fr-FR" altLang="fr-FR" sz="8400" dirty="0"/>
              <a:t>Exclusion temporaire de fonctions 3 jours maximum</a:t>
            </a:r>
          </a:p>
          <a:p>
            <a:pPr marL="0" lvl="0" indent="0" defTabSz="914400" eaLnBrk="0" fontAlgn="base" hangingPunct="0">
              <a:lnSpc>
                <a:spcPct val="120000"/>
              </a:lnSpc>
              <a:spcBef>
                <a:spcPct val="0"/>
              </a:spcBef>
              <a:spcAft>
                <a:spcPct val="0"/>
              </a:spcAft>
              <a:buFontTx/>
              <a:buChar char="•"/>
            </a:pPr>
            <a:endParaRPr lang="fr-FR" altLang="fr-FR" sz="8400" dirty="0"/>
          </a:p>
          <a:p>
            <a:pPr marL="0" lvl="0" indent="0" defTabSz="914400" eaLnBrk="0" fontAlgn="base" hangingPunct="0">
              <a:lnSpc>
                <a:spcPct val="120000"/>
              </a:lnSpc>
              <a:spcBef>
                <a:spcPct val="0"/>
              </a:spcBef>
              <a:spcAft>
                <a:spcPct val="0"/>
              </a:spcAft>
              <a:buNone/>
            </a:pPr>
            <a:r>
              <a:rPr lang="fr-FR" altLang="fr-FR" sz="8400" b="1" u="sng" dirty="0"/>
              <a:t>Avec consultation préalable de la CCP :</a:t>
            </a:r>
          </a:p>
          <a:p>
            <a:pPr marL="0" lvl="0" indent="0" defTabSz="914400" eaLnBrk="0" fontAlgn="base" hangingPunct="0">
              <a:lnSpc>
                <a:spcPct val="120000"/>
              </a:lnSpc>
              <a:spcBef>
                <a:spcPct val="0"/>
              </a:spcBef>
              <a:spcAft>
                <a:spcPct val="0"/>
              </a:spcAft>
              <a:buFontTx/>
              <a:buChar char="•"/>
            </a:pPr>
            <a:r>
              <a:rPr lang="fr-FR" altLang="fr-FR" sz="8400" dirty="0"/>
              <a:t>Exclusion temporaire de fonctions de 4 jours à 6 mois maximum pour les CDD ou de 4 jours à 1 an maximum pour les CDI</a:t>
            </a:r>
          </a:p>
          <a:p>
            <a:pPr marL="0" lvl="0" indent="0" defTabSz="914400" eaLnBrk="0" fontAlgn="base" hangingPunct="0">
              <a:lnSpc>
                <a:spcPct val="120000"/>
              </a:lnSpc>
              <a:spcBef>
                <a:spcPct val="0"/>
              </a:spcBef>
              <a:spcAft>
                <a:spcPct val="0"/>
              </a:spcAft>
              <a:buFontTx/>
              <a:buChar char="•"/>
            </a:pPr>
            <a:r>
              <a:rPr lang="fr-FR" altLang="fr-FR" sz="8400" dirty="0"/>
              <a:t>Licenciement sans préavis, ni indemnité</a:t>
            </a:r>
          </a:p>
          <a:p>
            <a:pPr marL="0" indent="0">
              <a:buNone/>
            </a:pPr>
            <a:endParaRPr lang="fr-FR" sz="8400" b="1" dirty="0">
              <a:solidFill>
                <a:srgbClr val="00B0F0"/>
              </a:solidFill>
            </a:endParaRPr>
          </a:p>
          <a:p>
            <a:pPr>
              <a:buFontTx/>
              <a:buChar char="-"/>
            </a:pPr>
            <a:endParaRPr lang="fr-FR" dirty="0">
              <a:solidFill>
                <a:srgbClr val="00B0F0"/>
              </a:solidFill>
            </a:endParaRPr>
          </a:p>
          <a:p>
            <a:pPr>
              <a:buFontTx/>
              <a:buChar char="-"/>
            </a:pPr>
            <a:endParaRPr lang="fr-FR" dirty="0">
              <a:solidFill>
                <a:srgbClr val="00B0F0"/>
              </a:solidFill>
            </a:endParaRPr>
          </a:p>
          <a:p>
            <a:pPr marL="0" indent="0">
              <a:buNone/>
            </a:pPr>
            <a:endParaRPr lang="fr-FR" dirty="0">
              <a:solidFill>
                <a:srgbClr val="00B0F0"/>
              </a:solidFill>
            </a:endParaRPr>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Echelles de sanctions disciplinaires</a:t>
            </a:r>
            <a:endParaRPr spc="-20" dirty="0">
              <a:solidFill>
                <a:srgbClr val="00B0F0"/>
              </a:solidFill>
            </a:endParaRPr>
          </a:p>
        </p:txBody>
      </p:sp>
      <p:pic>
        <p:nvPicPr>
          <p:cNvPr id="9" name="Image 8" descr="Une image contenant dessin humoristique, clipart, dessin, Dessin animé&#10;&#10;Description générée automatiquement">
            <a:extLst>
              <a:ext uri="{FF2B5EF4-FFF2-40B4-BE49-F238E27FC236}">
                <a16:creationId xmlns:a16="http://schemas.microsoft.com/office/drawing/2014/main" id="{DACCEE40-D087-5CBD-99BA-FE2F85CD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4908" y="1148328"/>
            <a:ext cx="1137622" cy="1174319"/>
          </a:xfrm>
          <a:prstGeom prst="rect">
            <a:avLst/>
          </a:prstGeom>
        </p:spPr>
      </p:pic>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67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rrain de jeux, dessin humoristique&#10;&#10;Description générée automatiquement">
            <a:extLst>
              <a:ext uri="{FF2B5EF4-FFF2-40B4-BE49-F238E27FC236}">
                <a16:creationId xmlns:a16="http://schemas.microsoft.com/office/drawing/2014/main" id="{E09BDDC6-BAA9-D5E5-4DD5-921BB7D16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5410200"/>
            <a:ext cx="2362200" cy="1447800"/>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533400" y="1538184"/>
            <a:ext cx="8458200" cy="4351338"/>
          </a:xfrm>
        </p:spPr>
        <p:txBody>
          <a:bodyPr>
            <a:normAutofit fontScale="92500" lnSpcReduction="20000"/>
          </a:bodyPr>
          <a:lstStyle/>
          <a:p>
            <a:pPr marL="0" indent="0">
              <a:buNone/>
            </a:pPr>
            <a:r>
              <a:rPr lang="fr-FR" b="1" dirty="0"/>
              <a:t>Quelque soit la sanction envisagée et la procédure suivie : </a:t>
            </a:r>
          </a:p>
          <a:p>
            <a:pPr>
              <a:buFontTx/>
              <a:buChar char="-"/>
            </a:pPr>
            <a:r>
              <a:rPr lang="fr-FR" dirty="0">
                <a:solidFill>
                  <a:srgbClr val="00B0F0"/>
                </a:solidFill>
              </a:rPr>
              <a:t>Droit à la communication de son dossier individuel et des faits </a:t>
            </a:r>
            <a:r>
              <a:rPr lang="fr-FR" dirty="0"/>
              <a:t>qui lui sont reprochés</a:t>
            </a:r>
          </a:p>
          <a:p>
            <a:pPr>
              <a:buFontTx/>
              <a:buChar char="-"/>
            </a:pPr>
            <a:r>
              <a:rPr lang="fr-FR" dirty="0">
                <a:solidFill>
                  <a:srgbClr val="00B0F0"/>
                </a:solidFill>
              </a:rPr>
              <a:t>Droit à l’assistance d’un ou plusieurs défenseurs de son choix</a:t>
            </a:r>
          </a:p>
          <a:p>
            <a:pPr>
              <a:buFontTx/>
              <a:buChar char="-"/>
            </a:pPr>
            <a:r>
              <a:rPr lang="fr-FR" dirty="0">
                <a:solidFill>
                  <a:srgbClr val="00B0F0"/>
                </a:solidFill>
              </a:rPr>
              <a:t>Droit de formuler des observations</a:t>
            </a:r>
          </a:p>
          <a:p>
            <a:pPr marL="0" indent="0">
              <a:buNone/>
            </a:pPr>
            <a:r>
              <a:rPr lang="fr-FR" dirty="0"/>
              <a:t>&gt; l’agent doit disposer d’un temps suffisant pour préparer sa défense (au moins 8 jours)</a:t>
            </a:r>
          </a:p>
          <a:p>
            <a:pPr>
              <a:buFontTx/>
              <a:buChar char="-"/>
            </a:pPr>
            <a:endParaRPr lang="fr-FR" dirty="0"/>
          </a:p>
          <a:p>
            <a:pPr marL="0" indent="0">
              <a:buNone/>
            </a:pPr>
            <a:r>
              <a:rPr lang="fr-FR" b="1" dirty="0">
                <a:solidFill>
                  <a:srgbClr val="FF0000"/>
                </a:solidFill>
              </a:rPr>
              <a:t>L’agent doit être informé par son employeur de ses différents droits : </a:t>
            </a:r>
            <a:r>
              <a:rPr lang="fr-FR" dirty="0"/>
              <a:t>information à donner dans le courrier de convocation (</a:t>
            </a:r>
            <a:r>
              <a:rPr lang="fr-FR" dirty="0" err="1"/>
              <a:t>cf</a:t>
            </a:r>
            <a:r>
              <a:rPr lang="fr-FR" dirty="0"/>
              <a:t> modèle disponible sur l’espace réservé pour les sanctions du 1</a:t>
            </a:r>
            <a:r>
              <a:rPr lang="fr-FR" baseline="30000" dirty="0"/>
              <a:t>er</a:t>
            </a:r>
            <a:r>
              <a:rPr lang="fr-FR" dirty="0"/>
              <a:t> groupe)</a:t>
            </a:r>
          </a:p>
          <a:p>
            <a:pPr marL="0" indent="0">
              <a:buNone/>
            </a:pPr>
            <a:r>
              <a:rPr lang="fr-FR" b="1" dirty="0">
                <a:solidFill>
                  <a:srgbClr val="00B0F0"/>
                </a:solidFill>
              </a:rPr>
              <a:t>Courrier à transmettre en LRAR ou remis en mains propres contre décharge </a:t>
            </a:r>
            <a:r>
              <a:rPr lang="fr-FR" dirty="0"/>
              <a:t>(</a:t>
            </a:r>
            <a:r>
              <a:rPr lang="fr-FR" dirty="0" err="1"/>
              <a:t>cf</a:t>
            </a:r>
            <a:r>
              <a:rPr lang="fr-FR" dirty="0"/>
              <a:t> modèle d’attestation de remise en mains propres contre décharge)</a:t>
            </a:r>
          </a:p>
          <a:p>
            <a:pPr marL="0" indent="0">
              <a:buNone/>
            </a:pPr>
            <a:endParaRPr lang="fr-FR" dirty="0"/>
          </a:p>
          <a:p>
            <a:pPr marL="0" indent="0">
              <a:buNone/>
            </a:pPr>
            <a:r>
              <a:rPr lang="fr-FR" dirty="0"/>
              <a:t>Le non-respect de cette obligation peut entrainer l’annulation de la procédure!</a:t>
            </a: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48841" y="524047"/>
            <a:ext cx="5456259"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DROITS DE L’AGENT POURSUIVI</a:t>
            </a:r>
            <a:endParaRPr spc="-20" dirty="0">
              <a:solidFill>
                <a:srgbClr val="00B0F0"/>
              </a:solidFill>
            </a:endParaRPr>
          </a:p>
        </p:txBody>
      </p:sp>
    </p:spTree>
    <p:extLst>
      <p:ext uri="{BB962C8B-B14F-4D97-AF65-F5344CB8AC3E}">
        <p14:creationId xmlns:p14="http://schemas.microsoft.com/office/powerpoint/2010/main" val="1407347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23320</TotalTime>
  <Words>3473</Words>
  <Application>Microsoft Office PowerPoint</Application>
  <PresentationFormat>Affichage à l'écran (4:3)</PresentationFormat>
  <Paragraphs>391</Paragraphs>
  <Slides>36</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Aptos</vt:lpstr>
      <vt:lpstr>Arial</vt:lpstr>
      <vt:lpstr>Calibri</vt:lpstr>
      <vt:lpstr>Calibri Light</vt:lpstr>
      <vt:lpstr>Segoe UI Semibold</vt:lpstr>
      <vt:lpstr>Wingdings</vt:lpstr>
      <vt:lpstr>Thème Office</vt:lpstr>
      <vt:lpstr>LES VISIOS DU CDG18 Session 10 – Avril 2024</vt:lpstr>
      <vt:lpstr>SOMMAIRE </vt:lpstr>
      <vt:lpstr>Présentation PowerPoint</vt:lpstr>
      <vt:lpstr>GENERALITES</vt:lpstr>
      <vt:lpstr>PROCEDURE DISCIPLINAIRE</vt:lpstr>
      <vt:lpstr>Echelles de sanctions disciplinaires</vt:lpstr>
      <vt:lpstr>Echelles de sanctions disciplinaires</vt:lpstr>
      <vt:lpstr>Echelles de sanctions disciplinaires</vt:lpstr>
      <vt:lpstr>DROITS DE L’AGENT POURSUIVI</vt:lpstr>
      <vt:lpstr>Formalisation de la sanction</vt:lpstr>
      <vt:lpstr>Présentation PowerPoint</vt:lpstr>
      <vt:lpstr>Définitions et obligations règlementaires</vt:lpstr>
      <vt:lpstr>Définitions et obligations règlementaires</vt:lpstr>
      <vt:lpstr>Le CDG et la PSC</vt:lpstr>
      <vt:lpstr>Le CDG et la PSC</vt:lpstr>
      <vt:lpstr>L’adhésion et après ?</vt:lpstr>
      <vt:lpstr>Présentation PowerPoint</vt:lpstr>
      <vt:lpstr>CIR : compte individuel retraite</vt:lpstr>
      <vt:lpstr>CIR : compte individuel retraite</vt:lpstr>
      <vt:lpstr>Mise à jour du CIR</vt:lpstr>
      <vt:lpstr>Mise à jour du CIR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236</cp:revision>
  <dcterms:created xsi:type="dcterms:W3CDTF">2022-04-29T09:00:44Z</dcterms:created>
  <dcterms:modified xsi:type="dcterms:W3CDTF">2024-04-12T14:23:21Z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